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4"/>
  </p:sldMasterIdLst>
  <p:sldIdLst>
    <p:sldId id="256" r:id="rId5"/>
    <p:sldId id="277" r:id="rId6"/>
    <p:sldId id="257" r:id="rId7"/>
    <p:sldId id="274" r:id="rId8"/>
    <p:sldId id="275" r:id="rId9"/>
    <p:sldId id="276" r:id="rId10"/>
    <p:sldId id="258" r:id="rId11"/>
    <p:sldId id="270" r:id="rId12"/>
    <p:sldId id="259" r:id="rId13"/>
    <p:sldId id="260" r:id="rId14"/>
    <p:sldId id="261" r:id="rId15"/>
    <p:sldId id="283" r:id="rId16"/>
    <p:sldId id="262" r:id="rId17"/>
    <p:sldId id="272" r:id="rId18"/>
    <p:sldId id="263" r:id="rId19"/>
    <p:sldId id="265" r:id="rId20"/>
    <p:sldId id="269" r:id="rId21"/>
    <p:sldId id="279" r:id="rId22"/>
    <p:sldId id="273" r:id="rId23"/>
    <p:sldId id="282" r:id="rId24"/>
    <p:sldId id="264" r:id="rId25"/>
    <p:sldId id="266" r:id="rId26"/>
    <p:sldId id="278" r:id="rId27"/>
    <p:sldId id="268" r:id="rId28"/>
    <p:sldId id="271" r:id="rId29"/>
    <p:sldId id="284" r:id="rId30"/>
    <p:sldId id="280" r:id="rId31"/>
    <p:sldId id="281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621CC-FEF1-7C4C-9F41-70665327D075}" v="1" dt="2021-11-24T15:49:34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9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2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2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1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7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decreto-lei/del0826.htm#art1" TargetMode="External"/><Relationship Id="rId2" Type="http://schemas.openxmlformats.org/officeDocument/2006/relationships/hyperlink" Target="http://www.planalto.gov.br/ccivil_03/decreto/1950-1969/D6186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LEIS/1989_1994/L8374.htm#art1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D983080A-6551-4451-BD82-99B048897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" descr="Padrão do plano de fundo&#10;&#10;Descrição gerada automaticamente">
            <a:extLst>
              <a:ext uri="{FF2B5EF4-FFF2-40B4-BE49-F238E27FC236}">
                <a16:creationId xmlns:a16="http://schemas.microsoft.com/office/drawing/2014/main" id="{CE27DF28-4264-4AA0-AD46-2CF12A7269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25000"/>
          <a:stretch/>
        </p:blipFill>
        <p:spPr>
          <a:xfrm>
            <a:off x="20" y="10"/>
            <a:ext cx="12191980" cy="68579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D0A4107-F4FD-7244-860C-73114C662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2364094"/>
            <a:ext cx="9846526" cy="310454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2200" dirty="0">
                <a:solidFill>
                  <a:srgbClr val="FFFFFF"/>
                </a:solidFill>
              </a:rPr>
              <a:t>A formação, execução e extinção  do contrato de seguros. Fase </a:t>
            </a:r>
            <a:r>
              <a:rPr lang="pt-BR" sz="2200" dirty="0" err="1">
                <a:solidFill>
                  <a:srgbClr val="FFFFFF"/>
                </a:solidFill>
              </a:rPr>
              <a:t>pré</a:t>
            </a:r>
            <a:r>
              <a:rPr lang="pt-BR" sz="2200" dirty="0">
                <a:solidFill>
                  <a:srgbClr val="FFFFFF"/>
                </a:solidFill>
              </a:rPr>
              <a:t>-contratual. A proposta.  A declaração dos riscos, questionários, vistorias e exames. O  papel da Boa Fé. As condições gerais do seguro.  </a:t>
            </a:r>
            <a:br>
              <a:rPr lang="pt-BR" sz="2200" dirty="0">
                <a:solidFill>
                  <a:srgbClr val="FFFFFF"/>
                </a:solidFill>
              </a:rPr>
            </a:br>
            <a:r>
              <a:rPr lang="pt-BR" sz="2200" dirty="0">
                <a:solidFill>
                  <a:srgbClr val="FFFFFF"/>
                </a:solidFill>
              </a:rPr>
              <a:t>A apólice e seu regime jurídico.  Obrigações das partes. Vigência do contrato. </a:t>
            </a:r>
            <a:br>
              <a:rPr lang="pt-BR" sz="2200" dirty="0">
                <a:solidFill>
                  <a:srgbClr val="FFFFFF"/>
                </a:solidFill>
              </a:rPr>
            </a:br>
            <a:r>
              <a:rPr lang="pt-BR" sz="2200" dirty="0">
                <a:solidFill>
                  <a:srgbClr val="FFFFFF"/>
                </a:solidFill>
              </a:rPr>
              <a:t> A comunicação do sinistro.  A prescrição nos contratos de seguros. Os seguros obrigatórios. </a:t>
            </a:r>
            <a:br>
              <a:rPr lang="pt-BR" sz="2200" dirty="0">
                <a:solidFill>
                  <a:srgbClr val="FFFFFF"/>
                </a:solidFill>
              </a:rPr>
            </a:br>
            <a:endParaRPr lang="pt-BR" sz="2200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C7889A-0478-2644-8A77-6C0EEB80C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035999"/>
            <a:ext cx="9222059" cy="1250001"/>
          </a:xfrm>
        </p:spPr>
        <p:txBody>
          <a:bodyPr anchor="t">
            <a:normAutofit/>
          </a:bodyPr>
          <a:lstStyle/>
          <a:p>
            <a:pPr algn="ctr"/>
            <a:endParaRPr lang="pt-BR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Doutor Ruy Pereira Camilo Junior</a:t>
            </a:r>
          </a:p>
        </p:txBody>
      </p:sp>
      <p:cxnSp>
        <p:nvCxnSpPr>
          <p:cNvPr id="46" name="Straight Connector 12">
            <a:extLst>
              <a:ext uri="{FF2B5EF4-FFF2-40B4-BE49-F238E27FC236}">
                <a16:creationId xmlns:a16="http://schemas.microsoft.com/office/drawing/2014/main" id="{8A5C8BF2-C035-4BFF-8802-A39723834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2570" y="5821999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24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EC28D-B97E-2240-B47E-DE990456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dispensa de exames clínicos e as doenças preexistentes.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3ADA00-F7D5-604A-94B0-9F6B6917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2625" marR="6985" indent="0" algn="just">
              <a:lnSpc>
                <a:spcPct val="97600"/>
              </a:lnSpc>
              <a:buNone/>
            </a:pPr>
            <a:r>
              <a:rPr lang="pt-BR" spc="-35" dirty="0">
                <a:latin typeface="Times New Roman"/>
                <a:cs typeface="Times New Roman"/>
              </a:rPr>
              <a:t>“Em </a:t>
            </a:r>
            <a:r>
              <a:rPr lang="pt-BR" spc="50" dirty="0">
                <a:latin typeface="Times New Roman"/>
                <a:cs typeface="Times New Roman"/>
              </a:rPr>
              <a:t>caso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5" dirty="0">
                <a:latin typeface="Times New Roman"/>
                <a:cs typeface="Times New Roman"/>
              </a:rPr>
              <a:t>negativa </a:t>
            </a:r>
            <a:r>
              <a:rPr lang="pt-BR" spc="85" dirty="0">
                <a:latin typeface="Times New Roman"/>
                <a:cs typeface="Times New Roman"/>
              </a:rPr>
              <a:t>da cobertura </a:t>
            </a:r>
            <a:r>
              <a:rPr lang="pt-BR" spc="70" dirty="0">
                <a:latin typeface="Times New Roman"/>
                <a:cs typeface="Times New Roman"/>
              </a:rPr>
              <a:t>securitária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doença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preexistente,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cabe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comprovar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0" dirty="0">
                <a:latin typeface="Times New Roman"/>
                <a:cs typeface="Times New Roman"/>
              </a:rPr>
              <a:t>segurado tinha </a:t>
            </a:r>
            <a:r>
              <a:rPr lang="pt-BR" spc="60" dirty="0">
                <a:latin typeface="Times New Roman"/>
                <a:cs typeface="Times New Roman"/>
              </a:rPr>
              <a:t>conhecimento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inequívoco </a:t>
            </a:r>
            <a:r>
              <a:rPr lang="pt-BR" spc="40" dirty="0">
                <a:latin typeface="Times New Roman"/>
                <a:cs typeface="Times New Roman"/>
              </a:rPr>
              <a:t>daquela” </a:t>
            </a:r>
            <a:r>
              <a:rPr lang="pt-BR" spc="50" dirty="0">
                <a:latin typeface="Times New Roman"/>
                <a:cs typeface="Times New Roman"/>
              </a:rPr>
              <a:t>(Enunciado </a:t>
            </a:r>
            <a:r>
              <a:rPr lang="pt-BR" spc="25" dirty="0" err="1">
                <a:latin typeface="Times New Roman"/>
                <a:cs typeface="Times New Roman"/>
              </a:rPr>
              <a:t>n°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372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-120" dirty="0">
                <a:latin typeface="Times New Roman"/>
                <a:cs typeface="Times New Roman"/>
              </a:rPr>
              <a:t>IV 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Jornada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Direito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40" dirty="0">
                <a:latin typeface="Times New Roman"/>
                <a:cs typeface="Times New Roman"/>
              </a:rPr>
              <a:t>Civil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75" dirty="0">
                <a:latin typeface="Times New Roman"/>
                <a:cs typeface="Times New Roman"/>
              </a:rPr>
              <a:t>CJF).</a:t>
            </a: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ct val="97700"/>
              </a:lnSpc>
              <a:buNone/>
            </a:pPr>
            <a:r>
              <a:rPr lang="pt-BR" spc="-25" dirty="0">
                <a:latin typeface="Times New Roman"/>
                <a:cs typeface="Times New Roman"/>
              </a:rPr>
              <a:t>“Nos </a:t>
            </a:r>
            <a:r>
              <a:rPr lang="pt-BR" spc="75" dirty="0">
                <a:latin typeface="Times New Roman"/>
                <a:cs typeface="Times New Roman"/>
              </a:rPr>
              <a:t>contratos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0" dirty="0">
                <a:latin typeface="Times New Roman"/>
                <a:cs typeface="Times New Roman"/>
              </a:rPr>
              <a:t>seguro, </a:t>
            </a:r>
            <a:r>
              <a:rPr lang="pt-BR" spc="80" dirty="0">
                <a:latin typeface="Times New Roman"/>
                <a:cs typeface="Times New Roman"/>
              </a:rPr>
              <a:t>presume-se a </a:t>
            </a:r>
            <a:r>
              <a:rPr lang="pt-BR" spc="40" dirty="0">
                <a:latin typeface="Times New Roman"/>
                <a:cs typeface="Times New Roman"/>
              </a:rPr>
              <a:t>boa-fé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egurad</a:t>
            </a:r>
            <a:r>
              <a:rPr lang="pt-BR" spc="-15" dirty="0">
                <a:latin typeface="Times New Roman"/>
                <a:cs typeface="Times New Roman"/>
              </a:rPr>
              <a:t>o.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135" dirty="0">
                <a:latin typeface="Times New Roman"/>
                <a:cs typeface="Times New Roman"/>
              </a:rPr>
              <a:t>L</a:t>
            </a:r>
            <a:r>
              <a:rPr lang="pt-BR" spc="45" dirty="0">
                <a:latin typeface="Times New Roman"/>
                <a:cs typeface="Times New Roman"/>
              </a:rPr>
              <a:t>o</a:t>
            </a:r>
            <a:r>
              <a:rPr lang="pt-BR" spc="-20" dirty="0">
                <a:latin typeface="Times New Roman"/>
                <a:cs typeface="Times New Roman"/>
              </a:rPr>
              <a:t>go</a:t>
            </a:r>
            <a:r>
              <a:rPr lang="pt-BR" spc="-10" dirty="0">
                <a:latin typeface="Times New Roman"/>
                <a:cs typeface="Times New Roman"/>
              </a:rPr>
              <a:t>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n</a:t>
            </a:r>
            <a:r>
              <a:rPr lang="pt-BR" spc="40" dirty="0">
                <a:latin typeface="Times New Roman"/>
                <a:cs typeface="Times New Roman"/>
              </a:rPr>
              <a:t>c</a:t>
            </a:r>
            <a:r>
              <a:rPr lang="pt-BR" spc="30" dirty="0">
                <a:latin typeface="Times New Roman"/>
                <a:cs typeface="Times New Roman"/>
              </a:rPr>
              <a:t>u</a:t>
            </a:r>
            <a:r>
              <a:rPr lang="pt-BR" spc="90" dirty="0">
                <a:latin typeface="Times New Roman"/>
                <a:cs typeface="Times New Roman"/>
              </a:rPr>
              <a:t>mb</a:t>
            </a:r>
            <a:r>
              <a:rPr lang="pt-BR" spc="65" dirty="0">
                <a:latin typeface="Times New Roman"/>
                <a:cs typeface="Times New Roman"/>
              </a:rPr>
              <a:t>e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egurad</a:t>
            </a:r>
            <a:r>
              <a:rPr lang="pt-BR" spc="90" dirty="0">
                <a:latin typeface="Times New Roman"/>
                <a:cs typeface="Times New Roman"/>
              </a:rPr>
              <a:t>ora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30" dirty="0">
                <a:latin typeface="Times New Roman"/>
                <a:cs typeface="Times New Roman"/>
              </a:rPr>
              <a:t>o</a:t>
            </a:r>
            <a:r>
              <a:rPr lang="pt-BR" spc="35" dirty="0">
                <a:latin typeface="Times New Roman"/>
                <a:cs typeface="Times New Roman"/>
              </a:rPr>
              <a:t>v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20" dirty="0">
                <a:latin typeface="Times New Roman"/>
                <a:cs typeface="Times New Roman"/>
              </a:rPr>
              <a:t>r 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60" dirty="0">
                <a:latin typeface="Times New Roman"/>
                <a:cs typeface="Times New Roman"/>
              </a:rPr>
              <a:t>omissão </a:t>
            </a:r>
            <a:r>
              <a:rPr lang="pt-BR" spc="55" dirty="0">
                <a:latin typeface="Times New Roman"/>
                <a:cs typeface="Times New Roman"/>
              </a:rPr>
              <a:t>dolosa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5" dirty="0">
                <a:latin typeface="Times New Roman"/>
                <a:cs typeface="Times New Roman"/>
              </a:rPr>
              <a:t>contratante </a:t>
            </a:r>
            <a:r>
              <a:rPr lang="pt-BR" spc="95" dirty="0">
                <a:latin typeface="Times New Roman"/>
                <a:cs typeface="Times New Roman"/>
              </a:rPr>
              <a:t>para </a:t>
            </a:r>
            <a:r>
              <a:rPr lang="pt-BR" spc="65" dirty="0">
                <a:latin typeface="Times New Roman"/>
                <a:cs typeface="Times New Roman"/>
              </a:rPr>
              <a:t>afastar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obrigação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50" dirty="0">
                <a:latin typeface="Times New Roman"/>
                <a:cs typeface="Times New Roman"/>
              </a:rPr>
              <a:t>indenizar.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exigência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exames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médicos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45" dirty="0">
                <a:latin typeface="Times New Roman"/>
                <a:cs typeface="Times New Roman"/>
              </a:rPr>
              <a:t>condição </a:t>
            </a:r>
            <a:r>
              <a:rPr lang="pt-BR" spc="70" dirty="0">
                <a:latin typeface="Times New Roman"/>
                <a:cs typeface="Times New Roman"/>
              </a:rPr>
              <a:t>fundamental </a:t>
            </a:r>
            <a:r>
              <a:rPr lang="pt-BR" spc="95" dirty="0">
                <a:latin typeface="Times New Roman"/>
                <a:cs typeface="Times New Roman"/>
              </a:rPr>
              <a:t>para </a:t>
            </a:r>
            <a:r>
              <a:rPr lang="pt-BR" spc="45" dirty="0">
                <a:latin typeface="Times New Roman"/>
                <a:cs typeface="Times New Roman"/>
              </a:rPr>
              <a:t>eximir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companhia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pagamento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indenização </a:t>
            </a:r>
            <a:r>
              <a:rPr lang="pt-BR" spc="80" dirty="0">
                <a:latin typeface="Times New Roman"/>
                <a:cs typeface="Times New Roman"/>
              </a:rPr>
              <a:t>contratada </a:t>
            </a:r>
            <a:r>
              <a:rPr lang="pt-BR" spc="85" dirty="0">
                <a:latin typeface="Times New Roman"/>
                <a:cs typeface="Times New Roman"/>
              </a:rPr>
              <a:t>em </a:t>
            </a:r>
            <a:r>
              <a:rPr lang="pt-BR" spc="45" dirty="0">
                <a:latin typeface="Times New Roman"/>
                <a:cs typeface="Times New Roman"/>
              </a:rPr>
              <a:t>caso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óbito </a:t>
            </a:r>
            <a:r>
              <a:rPr lang="pt-BR" spc="100" dirty="0">
                <a:latin typeface="Times New Roman"/>
                <a:cs typeface="Times New Roman"/>
              </a:rPr>
              <a:t>por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doença </a:t>
            </a:r>
            <a:r>
              <a:rPr lang="pt-BR" spc="60" dirty="0">
                <a:latin typeface="Times New Roman"/>
                <a:cs typeface="Times New Roman"/>
              </a:rPr>
              <a:t>preexistente. </a:t>
            </a:r>
            <a:r>
              <a:rPr lang="pt-BR" spc="-20" dirty="0">
                <a:latin typeface="Times New Roman"/>
                <a:cs typeface="Times New Roman"/>
              </a:rPr>
              <a:t>Se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deixar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5" dirty="0">
                <a:latin typeface="Times New Roman"/>
                <a:cs typeface="Times New Roman"/>
              </a:rPr>
              <a:t>realizar </a:t>
            </a:r>
            <a:r>
              <a:rPr lang="pt-BR" spc="50" dirty="0">
                <a:latin typeface="Times New Roman"/>
                <a:cs typeface="Times New Roman"/>
              </a:rPr>
              <a:t>tal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procedimento,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assume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cabendo-lhe </a:t>
            </a:r>
            <a:r>
              <a:rPr lang="pt-BR" spc="65" dirty="0">
                <a:latin typeface="Times New Roman"/>
                <a:cs typeface="Times New Roman"/>
              </a:rPr>
              <a:t>indenizar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40" dirty="0">
                <a:latin typeface="Times New Roman"/>
                <a:cs typeface="Times New Roman"/>
              </a:rPr>
              <a:t>beneficiário </a:t>
            </a:r>
            <a:r>
              <a:rPr lang="pt-BR" spc="50" dirty="0">
                <a:latin typeface="Times New Roman"/>
                <a:cs typeface="Times New Roman"/>
              </a:rPr>
              <a:t>pelo valor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20" dirty="0">
                <a:latin typeface="Times New Roman"/>
                <a:cs typeface="Times New Roman"/>
              </a:rPr>
              <a:t>apólice” </a:t>
            </a:r>
            <a:r>
              <a:rPr lang="pt-BR" spc="-85" dirty="0">
                <a:latin typeface="Times New Roman"/>
                <a:cs typeface="Times New Roman"/>
              </a:rPr>
              <a:t>(TJSC, </a:t>
            </a:r>
            <a:r>
              <a:rPr lang="pt-BR" spc="-60" dirty="0">
                <a:latin typeface="Times New Roman"/>
                <a:cs typeface="Times New Roman"/>
              </a:rPr>
              <a:t>Ap. </a:t>
            </a:r>
            <a:r>
              <a:rPr lang="pt-BR" spc="65" dirty="0">
                <a:latin typeface="Times New Roman"/>
                <a:cs typeface="Times New Roman"/>
              </a:rPr>
              <a:t>2007.035508-5, </a:t>
            </a:r>
            <a:r>
              <a:rPr lang="pt-BR" spc="-30" dirty="0">
                <a:latin typeface="Times New Roman"/>
                <a:cs typeface="Times New Roman"/>
              </a:rPr>
              <a:t>Rel. </a:t>
            </a:r>
            <a:r>
              <a:rPr lang="pt-BR" spc="-20" dirty="0">
                <a:latin typeface="Times New Roman"/>
                <a:cs typeface="Times New Roman"/>
              </a:rPr>
              <a:t>Des.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Luiz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Carlos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 err="1">
                <a:latin typeface="Times New Roman"/>
                <a:cs typeface="Times New Roman"/>
              </a:rPr>
              <a:t>Freysleben</a:t>
            </a:r>
            <a:r>
              <a:rPr lang="pt-BR" spc="45" dirty="0">
                <a:latin typeface="Times New Roman"/>
                <a:cs typeface="Times New Roman"/>
              </a:rPr>
              <a:t>,</a:t>
            </a:r>
            <a:r>
              <a:rPr lang="pt-BR" spc="-55" dirty="0">
                <a:latin typeface="Times New Roman"/>
                <a:cs typeface="Times New Roman"/>
              </a:rPr>
              <a:t> j. </a:t>
            </a:r>
            <a:r>
              <a:rPr lang="pt-BR" spc="45" dirty="0">
                <a:latin typeface="Times New Roman"/>
                <a:cs typeface="Times New Roman"/>
              </a:rPr>
              <a:t>10.09.2007). No mesmo sentido RESP198;015</a:t>
            </a:r>
            <a:endParaRPr lang="pt-BR" dirty="0">
              <a:latin typeface="Times New Roman"/>
              <a:cs typeface="Times New Roman"/>
            </a:endParaRPr>
          </a:p>
          <a:p>
            <a:pPr marL="0" marR="5715" indent="0" algn="just">
              <a:lnSpc>
                <a:spcPts val="2110"/>
              </a:lnSpc>
              <a:buNone/>
            </a:pPr>
            <a:endParaRPr lang="pt-BR" sz="2400" dirty="0">
              <a:latin typeface="Times New Roman"/>
              <a:cs typeface="Times New Roman"/>
            </a:endParaRPr>
          </a:p>
          <a:p>
            <a:pPr marL="0" marR="5715" indent="0" algn="just">
              <a:lnSpc>
                <a:spcPts val="2110"/>
              </a:lnSpc>
              <a:buNone/>
            </a:pPr>
            <a:r>
              <a:rPr lang="pt-BR" dirty="0">
                <a:latin typeface="Times New Roman"/>
                <a:cs typeface="Times New Roman"/>
              </a:rPr>
              <a:t>Como proceder, se o 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acreditava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estar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curado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boa-fé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não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d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50" dirty="0">
                <a:latin typeface="Times New Roman"/>
                <a:cs typeface="Times New Roman"/>
              </a:rPr>
              <a:t>claro</a:t>
            </a:r>
            <a:r>
              <a:rPr lang="pt-BR" spc="90" dirty="0">
                <a:latin typeface="Times New Roman"/>
                <a:cs typeface="Times New Roman"/>
              </a:rPr>
              <a:t>u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doe</a:t>
            </a:r>
            <a:r>
              <a:rPr lang="pt-BR" spc="95" dirty="0">
                <a:latin typeface="Times New Roman"/>
                <a:cs typeface="Times New Roman"/>
              </a:rPr>
              <a:t>n</a:t>
            </a:r>
            <a:r>
              <a:rPr lang="pt-BR" spc="35" dirty="0">
                <a:latin typeface="Times New Roman"/>
                <a:cs typeface="Times New Roman"/>
              </a:rPr>
              <a:t>ça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e</a:t>
            </a:r>
            <a:r>
              <a:rPr lang="pt-BR" spc="15" dirty="0">
                <a:latin typeface="Times New Roman"/>
                <a:cs typeface="Times New Roman"/>
              </a:rPr>
              <a:t>exi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100" dirty="0">
                <a:latin typeface="Times New Roman"/>
                <a:cs typeface="Times New Roman"/>
              </a:rPr>
              <a:t>ten</a:t>
            </a:r>
            <a:r>
              <a:rPr lang="pt-BR" spc="75" dirty="0">
                <a:latin typeface="Times New Roman"/>
                <a:cs typeface="Times New Roman"/>
              </a:rPr>
              <a:t>t</a:t>
            </a:r>
            <a:r>
              <a:rPr lang="pt-BR" spc="20" dirty="0">
                <a:latin typeface="Times New Roman"/>
                <a:cs typeface="Times New Roman"/>
              </a:rPr>
              <a:t>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10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F0B61-2680-BB45-AF66-113AFAA8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Omissão dolosa e não dolosa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78338-657F-D240-A8FB-68F291BF9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29" y="1951463"/>
            <a:ext cx="10552770" cy="3990366"/>
          </a:xfrm>
        </p:spPr>
        <p:txBody>
          <a:bodyPr>
            <a:normAutofit lnSpcReduction="10000"/>
          </a:bodyPr>
          <a:lstStyle/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40" dirty="0">
                <a:latin typeface="Times New Roman"/>
                <a:cs typeface="Times New Roman"/>
              </a:rPr>
              <a:t>Não se pode presumir que segurado conhecia a doença (</a:t>
            </a:r>
            <a:r>
              <a:rPr lang="pt-BR" spc="40" dirty="0" err="1">
                <a:latin typeface="Times New Roman"/>
                <a:cs typeface="Times New Roman"/>
              </a:rPr>
              <a:t>resp</a:t>
            </a:r>
            <a:r>
              <a:rPr lang="pt-BR" spc="40" dirty="0">
                <a:latin typeface="Times New Roman"/>
                <a:cs typeface="Times New Roman"/>
              </a:rPr>
              <a:t> 198.015) </a:t>
            </a: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endParaRPr lang="pt-BR" spc="-25" dirty="0">
              <a:latin typeface="Times New Roman"/>
              <a:cs typeface="Times New Roman"/>
            </a:endParaRP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-25" dirty="0">
                <a:latin typeface="Times New Roman"/>
                <a:cs typeface="Times New Roman"/>
              </a:rPr>
              <a:t>(...). </a:t>
            </a:r>
            <a:r>
              <a:rPr lang="pt-BR" spc="45" dirty="0">
                <a:latin typeface="Times New Roman"/>
                <a:cs typeface="Times New Roman"/>
              </a:rPr>
              <a:t>Todos </a:t>
            </a:r>
            <a:r>
              <a:rPr lang="pt-BR" spc="65" dirty="0">
                <a:latin typeface="Times New Roman"/>
                <a:cs typeface="Times New Roman"/>
              </a:rPr>
              <a:t>são concordes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em que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reticência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35" dirty="0">
                <a:latin typeface="Times New Roman"/>
                <a:cs typeface="Times New Roman"/>
              </a:rPr>
              <a:t>dolosa, </a:t>
            </a:r>
            <a:r>
              <a:rPr lang="pt-BR" spc="85" dirty="0">
                <a:latin typeface="Times New Roman"/>
                <a:cs typeface="Times New Roman"/>
              </a:rPr>
              <a:t>somente </a:t>
            </a:r>
            <a:r>
              <a:rPr lang="pt-BR" spc="15" dirty="0">
                <a:latin typeface="Times New Roman"/>
                <a:cs typeface="Times New Roman"/>
              </a:rPr>
              <a:t>vicia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contrato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quando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natureza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modificar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opinião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sobre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mudar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seu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objeto.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Daí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estas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consequências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geralmente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admitidas: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a)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deixa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declarar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boa-fé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ter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sofrido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anteriormente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moléstia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qualquer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natureza,</a:t>
            </a:r>
            <a:r>
              <a:rPr lang="pt-BR" spc="70" dirty="0">
                <a:latin typeface="Times New Roman"/>
                <a:cs typeface="Times New Roman"/>
              </a:rPr>
              <a:t> essa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omissão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prejudicará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validade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seguro, </a:t>
            </a:r>
            <a:r>
              <a:rPr lang="pt-BR" spc="70" dirty="0">
                <a:latin typeface="Times New Roman"/>
                <a:cs typeface="Times New Roman"/>
              </a:rPr>
              <a:t>se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5" dirty="0">
                <a:latin typeface="Times New Roman"/>
                <a:cs typeface="Times New Roman"/>
              </a:rPr>
              <a:t>acordo </a:t>
            </a:r>
            <a:r>
              <a:rPr lang="pt-BR" spc="5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0" dirty="0">
                <a:latin typeface="Times New Roman"/>
                <a:cs typeface="Times New Roman"/>
              </a:rPr>
              <a:t>opinião </a:t>
            </a:r>
            <a:r>
              <a:rPr lang="pt-BR" spc="75" dirty="0">
                <a:latin typeface="Times New Roman"/>
                <a:cs typeface="Times New Roman"/>
              </a:rPr>
              <a:t>dos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médicos </a:t>
            </a:r>
            <a:r>
              <a:rPr lang="pt-BR" spc="60" dirty="0">
                <a:latin typeface="Times New Roman"/>
                <a:cs typeface="Times New Roman"/>
              </a:rPr>
              <a:t>podia </a:t>
            </a:r>
            <a:r>
              <a:rPr lang="pt-BR" spc="45" dirty="0">
                <a:latin typeface="Times New Roman"/>
                <a:cs typeface="Times New Roman"/>
              </a:rPr>
              <a:t>ele </a:t>
            </a:r>
            <a:r>
              <a:rPr lang="pt-BR" spc="70" dirty="0">
                <a:latin typeface="Times New Roman"/>
                <a:cs typeface="Times New Roman"/>
              </a:rPr>
              <a:t>considerar-se </a:t>
            </a:r>
            <a:r>
              <a:rPr lang="pt-BR" spc="75" dirty="0">
                <a:latin typeface="Times New Roman"/>
                <a:cs typeface="Times New Roman"/>
              </a:rPr>
              <a:t>inteiramente </a:t>
            </a:r>
            <a:r>
              <a:rPr lang="pt-BR" spc="60" dirty="0">
                <a:latin typeface="Times New Roman"/>
                <a:cs typeface="Times New Roman"/>
              </a:rPr>
              <a:t>curado; </a:t>
            </a:r>
            <a:r>
              <a:rPr lang="pt-BR" spc="80" dirty="0" err="1">
                <a:latin typeface="Times New Roman"/>
                <a:cs typeface="Times New Roman"/>
              </a:rPr>
              <a:t>b</a:t>
            </a:r>
            <a:r>
              <a:rPr lang="pt-BR" spc="80" dirty="0">
                <a:latin typeface="Times New Roman"/>
                <a:cs typeface="Times New Roman"/>
              </a:rPr>
              <a:t>)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moléstia </a:t>
            </a:r>
            <a:r>
              <a:rPr lang="pt-BR" spc="60" dirty="0">
                <a:latin typeface="Times New Roman"/>
                <a:cs typeface="Times New Roman"/>
              </a:rPr>
              <a:t>omitida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85" dirty="0">
                <a:latin typeface="Times New Roman"/>
                <a:cs typeface="Times New Roman"/>
              </a:rPr>
              <a:t>tenha </a:t>
            </a:r>
            <a:r>
              <a:rPr lang="pt-BR" spc="60" dirty="0">
                <a:latin typeface="Times New Roman"/>
                <a:cs typeface="Times New Roman"/>
              </a:rPr>
              <a:t>tido </a:t>
            </a:r>
            <a:r>
              <a:rPr lang="pt-BR" spc="85" dirty="0">
                <a:latin typeface="Times New Roman"/>
                <a:cs typeface="Times New Roman"/>
              </a:rPr>
              <a:t>nenhuma </a:t>
            </a:r>
            <a:r>
              <a:rPr lang="pt-BR" spc="35" dirty="0">
                <a:latin typeface="Times New Roman"/>
                <a:cs typeface="Times New Roman"/>
              </a:rPr>
              <a:t>influência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sobre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95" dirty="0">
                <a:latin typeface="Times New Roman"/>
                <a:cs typeface="Times New Roman"/>
              </a:rPr>
              <a:t>morte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segurado” </a:t>
            </a:r>
            <a:r>
              <a:rPr lang="pt-BR" spc="-80" dirty="0">
                <a:latin typeface="Times New Roman"/>
                <a:cs typeface="Times New Roman"/>
              </a:rPr>
              <a:t>(TJSC,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-60" dirty="0">
                <a:latin typeface="Times New Roman"/>
                <a:cs typeface="Times New Roman"/>
              </a:rPr>
              <a:t>Ap. </a:t>
            </a:r>
            <a:r>
              <a:rPr lang="pt-BR" spc="65" dirty="0">
                <a:latin typeface="Times New Roman"/>
                <a:cs typeface="Times New Roman"/>
              </a:rPr>
              <a:t>2005.028105-2,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-30" dirty="0">
                <a:latin typeface="Times New Roman"/>
                <a:cs typeface="Times New Roman"/>
              </a:rPr>
              <a:t>Rel.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Des.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Marcus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Tulio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55" dirty="0" err="1">
                <a:latin typeface="Times New Roman"/>
                <a:cs typeface="Times New Roman"/>
              </a:rPr>
              <a:t>Sartorato</a:t>
            </a:r>
            <a:r>
              <a:rPr lang="pt-BR" spc="55" dirty="0">
                <a:latin typeface="Times New Roman"/>
                <a:cs typeface="Times New Roman"/>
              </a:rPr>
              <a:t>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j. </a:t>
            </a:r>
            <a:r>
              <a:rPr lang="pt-BR" spc="45" dirty="0">
                <a:latin typeface="Times New Roman"/>
                <a:cs typeface="Times New Roman"/>
              </a:rPr>
              <a:t>17.08.2006).</a:t>
            </a: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endParaRPr lang="pt-BR" spc="45" dirty="0">
              <a:latin typeface="Times New Roman"/>
              <a:cs typeface="Times New Roman"/>
            </a:endParaRPr>
          </a:p>
          <a:p>
            <a:pPr marL="0" marR="5080" indent="0" algn="just">
              <a:lnSpc>
                <a:spcPct val="97700"/>
              </a:lnSpc>
              <a:spcBef>
                <a:spcPts val="150"/>
              </a:spcBef>
              <a:buNone/>
            </a:pPr>
            <a:r>
              <a:rPr lang="pt-BR" spc="35" dirty="0">
                <a:latin typeface="Times New Roman"/>
                <a:cs typeface="Times New Roman"/>
              </a:rPr>
              <a:t>Seguro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62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automóvel.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-15" dirty="0">
                <a:latin typeface="Times New Roman"/>
                <a:cs typeface="Times New Roman"/>
              </a:rPr>
              <a:t>Ação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62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cobrança.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Segurado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55" dirty="0">
                <a:latin typeface="Times New Roman"/>
                <a:cs typeface="Times New Roman"/>
              </a:rPr>
              <a:t>omitiu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85" dirty="0">
                <a:latin typeface="Times New Roman"/>
                <a:cs typeface="Times New Roman"/>
              </a:rPr>
              <a:t>prestou </a:t>
            </a:r>
            <a:r>
              <a:rPr lang="pt-BR" spc="50" dirty="0">
                <a:latin typeface="Times New Roman"/>
                <a:cs typeface="Times New Roman"/>
              </a:rPr>
              <a:t>informações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inverídicas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questionário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avaliação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risco,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quanto </a:t>
            </a:r>
            <a:r>
              <a:rPr lang="pt-BR" spc="80" dirty="0">
                <a:latin typeface="Times New Roman"/>
                <a:cs typeface="Times New Roman"/>
              </a:rPr>
              <a:t>à </a:t>
            </a:r>
            <a:r>
              <a:rPr lang="pt-BR" spc="45" dirty="0">
                <a:latin typeface="Times New Roman"/>
                <a:cs typeface="Times New Roman"/>
              </a:rPr>
              <a:t>inexistência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garagem </a:t>
            </a:r>
            <a:r>
              <a:rPr lang="pt-BR" spc="75" dirty="0">
                <a:latin typeface="Times New Roman"/>
                <a:cs typeface="Times New Roman"/>
              </a:rPr>
              <a:t>no </a:t>
            </a:r>
            <a:r>
              <a:rPr lang="pt-BR" spc="20" dirty="0">
                <a:latin typeface="Times New Roman"/>
                <a:cs typeface="Times New Roman"/>
              </a:rPr>
              <a:t>local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trabalho,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deixando-o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estacionado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105" dirty="0">
                <a:latin typeface="Times New Roman"/>
                <a:cs typeface="Times New Roman"/>
              </a:rPr>
              <a:t>rua </a:t>
            </a:r>
            <a:r>
              <a:rPr lang="pt-BR" spc="-15" dirty="0">
                <a:latin typeface="Times New Roman"/>
                <a:cs typeface="Times New Roman"/>
              </a:rPr>
              <a:t>(cf.: 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spc="-70" dirty="0">
                <a:latin typeface="Times New Roman"/>
                <a:cs typeface="Times New Roman"/>
              </a:rPr>
              <a:t>TJSP</a:t>
            </a:r>
            <a:r>
              <a:rPr lang="pt-BR" spc="21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Ap.</a:t>
            </a:r>
            <a:r>
              <a:rPr lang="pt-BR" spc="2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0006640-56.2009.8.26.0405,</a:t>
            </a:r>
            <a:r>
              <a:rPr lang="pt-BR" spc="215" dirty="0">
                <a:latin typeface="Times New Roman"/>
                <a:cs typeface="Times New Roman"/>
              </a:rPr>
              <a:t> </a:t>
            </a:r>
            <a:r>
              <a:rPr lang="pt-BR" spc="-30" dirty="0">
                <a:latin typeface="Times New Roman"/>
                <a:cs typeface="Times New Roman"/>
              </a:rPr>
              <a:t>Rel.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spc="-15" dirty="0" err="1">
                <a:latin typeface="Times New Roman"/>
                <a:cs typeface="Times New Roman"/>
              </a:rPr>
              <a:t>Des.</a:t>
            </a:r>
            <a:r>
              <a:rPr lang="pt-BR" spc="45" dirty="0" err="1">
                <a:latin typeface="Times New Roman"/>
                <a:cs typeface="Times New Roman"/>
              </a:rPr>
              <a:t>Francisco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 err="1">
                <a:latin typeface="Times New Roman"/>
                <a:cs typeface="Times New Roman"/>
              </a:rPr>
              <a:t>Casconi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-55" dirty="0">
                <a:latin typeface="Times New Roman"/>
                <a:cs typeface="Times New Roman"/>
              </a:rPr>
              <a:t>j. </a:t>
            </a:r>
            <a:r>
              <a:rPr lang="pt-BR" spc="45" dirty="0">
                <a:latin typeface="Times New Roman"/>
                <a:cs typeface="Times New Roman"/>
              </a:rPr>
              <a:t>24.07.2012).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87101-3E12-6D4A-B3F1-62C968CF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casos de omissão dolosa, que judiciário validou negativa de cobertura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5C866-C3DA-EC46-B7E7-D3A3EECF5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Segurado escondeu fato de ter sido hospitalizado recentemente, e veio a falecer logo depois, por seu grave estado de saúde (</a:t>
            </a:r>
            <a:r>
              <a:rPr lang="pt-BR" dirty="0" err="1"/>
              <a:t>resp</a:t>
            </a:r>
            <a:r>
              <a:rPr lang="pt-BR" dirty="0"/>
              <a:t> 445.904)</a:t>
            </a:r>
          </a:p>
          <a:p>
            <a:r>
              <a:rPr lang="pt-BR" dirty="0"/>
              <a:t>Mutuário omite, no seguro de crédito de habitação, ter passado por cirurgia de ponte de safena</a:t>
            </a:r>
          </a:p>
          <a:p>
            <a:r>
              <a:rPr lang="pt-BR" dirty="0"/>
              <a:t>Segurado omite infarto</a:t>
            </a:r>
          </a:p>
        </p:txBody>
      </p:sp>
    </p:spTree>
    <p:extLst>
      <p:ext uri="{BB962C8B-B14F-4D97-AF65-F5344CB8AC3E}">
        <p14:creationId xmlns:p14="http://schemas.microsoft.com/office/powerpoint/2010/main" val="367104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E717C-9251-D94F-93DE-BF332A14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Ainda sobre omissão de informações: a </a:t>
            </a:r>
            <a:r>
              <a:rPr lang="pt-BR" sz="2400" dirty="0" err="1"/>
              <a:t>hiperfragmentação</a:t>
            </a:r>
            <a:r>
              <a:rPr lang="pt-BR" sz="2400" dirty="0"/>
              <a:t> da cláusula de perfil nos seguros de automóvel acaba levando a muitas negativas de indenização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ADC07F-A48F-5C42-ACBC-C487C534D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r>
              <a:rPr lang="pt-BR" sz="2500" spc="35" dirty="0">
                <a:latin typeface="Times New Roman"/>
                <a:cs typeface="Times New Roman"/>
              </a:rPr>
              <a:t>Seguro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automóvel.</a:t>
            </a:r>
            <a:r>
              <a:rPr lang="pt-BR" sz="2500" spc="50" dirty="0">
                <a:latin typeface="Times New Roman"/>
                <a:cs typeface="Times New Roman"/>
              </a:rPr>
              <a:t> </a:t>
            </a:r>
            <a:r>
              <a:rPr lang="pt-BR" sz="2500" spc="-15" dirty="0">
                <a:latin typeface="Times New Roman"/>
                <a:cs typeface="Times New Roman"/>
              </a:rPr>
              <a:t>Ação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cobrança. 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Segurada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55" dirty="0">
                <a:latin typeface="Times New Roman"/>
                <a:cs typeface="Times New Roman"/>
              </a:rPr>
              <a:t>omitiu </a:t>
            </a:r>
            <a:r>
              <a:rPr lang="pt-BR" sz="2500" spc="70" dirty="0">
                <a:latin typeface="Times New Roman"/>
                <a:cs typeface="Times New Roman"/>
              </a:rPr>
              <a:t>ou </a:t>
            </a:r>
            <a:r>
              <a:rPr lang="pt-BR" sz="2500" spc="85" dirty="0">
                <a:latin typeface="Times New Roman"/>
                <a:cs typeface="Times New Roman"/>
              </a:rPr>
              <a:t>prestou </a:t>
            </a:r>
            <a:r>
              <a:rPr lang="pt-BR" sz="2500" spc="55" dirty="0">
                <a:latin typeface="Times New Roman"/>
                <a:cs typeface="Times New Roman"/>
              </a:rPr>
              <a:t>informações 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inverídicas</a:t>
            </a:r>
            <a:r>
              <a:rPr lang="pt-BR" sz="2500" spc="-8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no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questionário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90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avaliação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8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risco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quanto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ao</a:t>
            </a:r>
            <a:r>
              <a:rPr lang="pt-BR" sz="2500" spc="7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principal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condutor</a:t>
            </a:r>
            <a:r>
              <a:rPr lang="pt-BR" sz="2500" spc="85" dirty="0">
                <a:latin typeface="Times New Roman"/>
                <a:cs typeface="Times New Roman"/>
              </a:rPr>
              <a:t> </a:t>
            </a:r>
            <a:r>
              <a:rPr lang="pt-BR" sz="2500" spc="-20" dirty="0">
                <a:latin typeface="Times New Roman"/>
                <a:cs typeface="Times New Roman"/>
              </a:rPr>
              <a:t>(cf.:</a:t>
            </a:r>
            <a:r>
              <a:rPr lang="pt-BR" sz="2500" spc="-15" dirty="0">
                <a:latin typeface="Times New Roman"/>
                <a:cs typeface="Times New Roman"/>
              </a:rPr>
              <a:t> </a:t>
            </a:r>
            <a:r>
              <a:rPr lang="pt-BR" sz="2500" spc="-75" dirty="0">
                <a:latin typeface="Times New Roman"/>
                <a:cs typeface="Times New Roman"/>
              </a:rPr>
              <a:t>TJSP,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-55" dirty="0">
                <a:latin typeface="Times New Roman"/>
                <a:cs typeface="Times New Roman"/>
              </a:rPr>
              <a:t>Ap. </a:t>
            </a:r>
            <a:r>
              <a:rPr lang="pt-BR" sz="2500" spc="-5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9211809-35.2009.8.26.0000,</a:t>
            </a:r>
            <a:r>
              <a:rPr lang="pt-BR" sz="2500" spc="-40" dirty="0">
                <a:latin typeface="Times New Roman"/>
                <a:cs typeface="Times New Roman"/>
              </a:rPr>
              <a:t> </a:t>
            </a:r>
            <a:r>
              <a:rPr lang="pt-BR" sz="2500" spc="-30" dirty="0">
                <a:latin typeface="Times New Roman"/>
                <a:cs typeface="Times New Roman"/>
              </a:rPr>
              <a:t>Rel. </a:t>
            </a:r>
            <a:r>
              <a:rPr lang="pt-BR" sz="2500" spc="-15" dirty="0">
                <a:latin typeface="Times New Roman"/>
                <a:cs typeface="Times New Roman"/>
              </a:rPr>
              <a:t>Des.</a:t>
            </a:r>
            <a:r>
              <a:rPr lang="pt-BR" sz="2500" spc="-30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Francisco </a:t>
            </a:r>
            <a:r>
              <a:rPr lang="pt-BR" sz="2500" spc="-195" dirty="0" err="1">
                <a:latin typeface="Times New Roman"/>
                <a:cs typeface="Times New Roman"/>
              </a:rPr>
              <a:t>C</a:t>
            </a:r>
            <a:r>
              <a:rPr lang="pt-BR" sz="2500" spc="75" dirty="0" err="1">
                <a:latin typeface="Times New Roman"/>
                <a:cs typeface="Times New Roman"/>
              </a:rPr>
              <a:t>a</a:t>
            </a:r>
            <a:r>
              <a:rPr lang="pt-BR" sz="2500" spc="60" dirty="0" err="1">
                <a:latin typeface="Times New Roman"/>
                <a:cs typeface="Times New Roman"/>
              </a:rPr>
              <a:t>s</a:t>
            </a:r>
            <a:r>
              <a:rPr lang="pt-BR" sz="2500" spc="50" dirty="0" err="1">
                <a:latin typeface="Times New Roman"/>
                <a:cs typeface="Times New Roman"/>
              </a:rPr>
              <a:t>con</a:t>
            </a:r>
            <a:r>
              <a:rPr lang="pt-BR" sz="2500" spc="-45" dirty="0" err="1">
                <a:latin typeface="Times New Roman"/>
                <a:cs typeface="Times New Roman"/>
              </a:rPr>
              <a:t>i</a:t>
            </a:r>
            <a:r>
              <a:rPr lang="pt-BR" sz="2500" spc="-45" dirty="0">
                <a:latin typeface="Times New Roman"/>
                <a:cs typeface="Times New Roman"/>
              </a:rPr>
              <a:t>,</a:t>
            </a:r>
            <a:r>
              <a:rPr lang="pt-BR" sz="2500" spc="-50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j</a:t>
            </a:r>
            <a:r>
              <a:rPr lang="pt-BR" sz="2500" spc="-50" dirty="0">
                <a:latin typeface="Times New Roman"/>
                <a:cs typeface="Times New Roman"/>
              </a:rPr>
              <a:t>.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13.03.</a:t>
            </a:r>
            <a:r>
              <a:rPr lang="pt-BR" sz="2500" spc="100" dirty="0">
                <a:latin typeface="Times New Roman"/>
                <a:cs typeface="Times New Roman"/>
              </a:rPr>
              <a:t>2012</a:t>
            </a:r>
            <a:r>
              <a:rPr lang="pt-BR" sz="2500" spc="55" dirty="0">
                <a:latin typeface="Times New Roman"/>
                <a:cs typeface="Times New Roman"/>
              </a:rPr>
              <a:t>)</a:t>
            </a:r>
            <a:r>
              <a:rPr lang="pt-BR" sz="2500" spc="-85" dirty="0">
                <a:latin typeface="Times New Roman"/>
                <a:cs typeface="Times New Roman"/>
              </a:rPr>
              <a:t>.</a:t>
            </a:r>
          </a:p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endParaRPr lang="pt-BR" sz="2500" spc="3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210"/>
              </a:spcBef>
              <a:buNone/>
            </a:pPr>
            <a:r>
              <a:rPr lang="pt-BR" sz="2500" spc="35" dirty="0">
                <a:latin typeface="Times New Roman"/>
                <a:cs typeface="Times New Roman"/>
              </a:rPr>
              <a:t>Seguro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15" dirty="0">
                <a:latin typeface="Times New Roman"/>
                <a:cs typeface="Times New Roman"/>
              </a:rPr>
              <a:t>veículo. </a:t>
            </a:r>
            <a:r>
              <a:rPr lang="pt-BR" sz="2500" spc="30" dirty="0">
                <a:latin typeface="Times New Roman"/>
                <a:cs typeface="Times New Roman"/>
              </a:rPr>
              <a:t>Negativa </a:t>
            </a:r>
            <a:r>
              <a:rPr lang="pt-BR" sz="2500" spc="80" dirty="0">
                <a:latin typeface="Times New Roman"/>
                <a:cs typeface="Times New Roman"/>
              </a:rPr>
              <a:t>de </a:t>
            </a:r>
            <a:r>
              <a:rPr lang="pt-BR" sz="2500" spc="70" dirty="0">
                <a:latin typeface="Times New Roman"/>
                <a:cs typeface="Times New Roman"/>
              </a:rPr>
              <a:t>pagamento </a:t>
            </a:r>
            <a:r>
              <a:rPr lang="pt-BR" sz="2500" spc="90" dirty="0">
                <a:latin typeface="Times New Roman"/>
                <a:cs typeface="Times New Roman"/>
              </a:rPr>
              <a:t>da </a:t>
            </a:r>
            <a:r>
              <a:rPr lang="pt-BR" sz="2500" spc="9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indenização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sob</a:t>
            </a:r>
            <a:r>
              <a:rPr lang="pt-BR" sz="2500" spc="-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o</a:t>
            </a:r>
            <a:r>
              <a:rPr lang="pt-BR" sz="2500" spc="-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argumento</a:t>
            </a:r>
            <a:r>
              <a:rPr lang="pt-BR" sz="2500" spc="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de</a:t>
            </a:r>
            <a:r>
              <a:rPr lang="pt-BR" sz="2500" spc="-1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que</a:t>
            </a:r>
            <a:r>
              <a:rPr lang="pt-BR" sz="250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a</a:t>
            </a:r>
            <a:r>
              <a:rPr lang="pt-BR" sz="2500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segurada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teria</a:t>
            </a:r>
            <a:r>
              <a:rPr lang="pt-BR" sz="2500" spc="8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prestado</a:t>
            </a:r>
            <a:r>
              <a:rPr lang="pt-BR" sz="2500" spc="62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informações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inverídicas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no </a:t>
            </a:r>
            <a:r>
              <a:rPr lang="pt-BR" sz="2500" spc="80" dirty="0">
                <a:latin typeface="Times New Roman"/>
                <a:cs typeface="Times New Roman"/>
              </a:rPr>
              <a:t> momento </a:t>
            </a:r>
            <a:r>
              <a:rPr lang="pt-BR" sz="2500" spc="85" dirty="0">
                <a:latin typeface="Times New Roman"/>
                <a:cs typeface="Times New Roman"/>
              </a:rPr>
              <a:t>da </a:t>
            </a:r>
            <a:r>
              <a:rPr lang="pt-BR" sz="2500" spc="55" dirty="0">
                <a:latin typeface="Times New Roman"/>
                <a:cs typeface="Times New Roman"/>
              </a:rPr>
              <a:t>contratação, </a:t>
            </a:r>
            <a:r>
              <a:rPr lang="pt-BR" sz="2500" spc="75" dirty="0">
                <a:latin typeface="Times New Roman"/>
                <a:cs typeface="Times New Roman"/>
              </a:rPr>
              <a:t>assegurando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80" dirty="0">
                <a:latin typeface="Times New Roman"/>
                <a:cs typeface="Times New Roman"/>
              </a:rPr>
              <a:t>não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possuía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25" dirty="0">
                <a:latin typeface="Times New Roman"/>
                <a:cs typeface="Times New Roman"/>
              </a:rPr>
              <a:t>filhos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70" dirty="0">
                <a:latin typeface="Times New Roman"/>
                <a:cs typeface="Times New Roman"/>
              </a:rPr>
              <a:t>idade</a:t>
            </a:r>
            <a:r>
              <a:rPr lang="pt-BR" sz="2500" spc="30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inferior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a</a:t>
            </a:r>
            <a:r>
              <a:rPr lang="pt-BR" sz="2500" spc="35" dirty="0">
                <a:latin typeface="Times New Roman"/>
                <a:cs typeface="Times New Roman"/>
              </a:rPr>
              <a:t> </a:t>
            </a:r>
            <a:r>
              <a:rPr lang="pt-BR" sz="2500" spc="95" dirty="0">
                <a:latin typeface="Times New Roman"/>
                <a:cs typeface="Times New Roman"/>
              </a:rPr>
              <a:t>26</a:t>
            </a:r>
            <a:r>
              <a:rPr lang="pt-BR" sz="2500" spc="35" dirty="0">
                <a:latin typeface="Times New Roman"/>
                <a:cs typeface="Times New Roman"/>
              </a:rPr>
              <a:t> </a:t>
            </a:r>
            <a:r>
              <a:rPr lang="pt-BR" sz="2500" spc="40" dirty="0">
                <a:latin typeface="Times New Roman"/>
                <a:cs typeface="Times New Roman"/>
              </a:rPr>
              <a:t>anos, </a:t>
            </a:r>
            <a:r>
              <a:rPr lang="pt-BR" sz="2500" spc="75" dirty="0">
                <a:latin typeface="Times New Roman"/>
                <a:cs typeface="Times New Roman"/>
              </a:rPr>
              <a:t>que </a:t>
            </a:r>
            <a:r>
              <a:rPr lang="pt-BR" sz="2500" spc="-434" dirty="0">
                <a:latin typeface="Times New Roman"/>
                <a:cs typeface="Times New Roman"/>
              </a:rPr>
              <a:t> </a:t>
            </a:r>
            <a:r>
              <a:rPr lang="pt-BR" sz="2500" spc="80" dirty="0">
                <a:latin typeface="Times New Roman"/>
                <a:cs typeface="Times New Roman"/>
              </a:rPr>
              <a:t>pudessem </a:t>
            </a:r>
            <a:r>
              <a:rPr lang="pt-BR" sz="2500" spc="75" dirty="0">
                <a:latin typeface="Times New Roman"/>
                <a:cs typeface="Times New Roman"/>
              </a:rPr>
              <a:t>habitualmente </a:t>
            </a:r>
            <a:r>
              <a:rPr lang="pt-BR" sz="2500" spc="50" dirty="0">
                <a:latin typeface="Times New Roman"/>
                <a:cs typeface="Times New Roman"/>
              </a:rPr>
              <a:t>utilizar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60" dirty="0">
                <a:latin typeface="Times New Roman"/>
                <a:cs typeface="Times New Roman"/>
              </a:rPr>
              <a:t>camioneta </a:t>
            </a:r>
            <a:r>
              <a:rPr lang="pt-BR" sz="2500" spc="65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objeto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55" dirty="0">
                <a:latin typeface="Times New Roman"/>
                <a:cs typeface="Times New Roman"/>
              </a:rPr>
              <a:t>seguro; </a:t>
            </a:r>
            <a:r>
              <a:rPr lang="pt-BR" sz="2500" spc="60" dirty="0">
                <a:latin typeface="Times New Roman"/>
                <a:cs typeface="Times New Roman"/>
              </a:rPr>
              <a:t>acidente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80" dirty="0">
                <a:latin typeface="Times New Roman"/>
                <a:cs typeface="Times New Roman"/>
              </a:rPr>
              <a:t>trânsito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60" dirty="0">
                <a:latin typeface="Times New Roman"/>
                <a:cs typeface="Times New Roman"/>
              </a:rPr>
              <a:t>qual </a:t>
            </a:r>
            <a:r>
              <a:rPr lang="pt-BR" sz="2500" spc="65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resultou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95" dirty="0">
                <a:latin typeface="Times New Roman"/>
                <a:cs typeface="Times New Roman"/>
              </a:rPr>
              <a:t>perda </a:t>
            </a:r>
            <a:r>
              <a:rPr lang="pt-BR" sz="2500" spc="65" dirty="0">
                <a:latin typeface="Times New Roman"/>
                <a:cs typeface="Times New Roman"/>
              </a:rPr>
              <a:t>total </a:t>
            </a:r>
            <a:r>
              <a:rPr lang="pt-BR" sz="2500" spc="75" dirty="0">
                <a:latin typeface="Times New Roman"/>
                <a:cs typeface="Times New Roman"/>
              </a:rPr>
              <a:t>do </a:t>
            </a:r>
            <a:r>
              <a:rPr lang="pt-BR" sz="2500" spc="50" dirty="0">
                <a:latin typeface="Times New Roman"/>
                <a:cs typeface="Times New Roman"/>
              </a:rPr>
              <a:t>utilitário </a:t>
            </a:r>
            <a:r>
              <a:rPr lang="pt-BR" sz="2500" spc="55" dirty="0">
                <a:latin typeface="Times New Roman"/>
                <a:cs typeface="Times New Roman"/>
              </a:rPr>
              <a:t>conduzido </a:t>
            </a:r>
            <a:r>
              <a:rPr lang="pt-BR" sz="2500" spc="60" dirty="0">
                <a:latin typeface="Times New Roman"/>
                <a:cs typeface="Times New Roman"/>
              </a:rPr>
              <a:t> </a:t>
            </a:r>
            <a:r>
              <a:rPr lang="pt-BR" sz="2500" spc="75" dirty="0">
                <a:latin typeface="Times New Roman"/>
                <a:cs typeface="Times New Roman"/>
              </a:rPr>
              <a:t>justamente</a:t>
            </a:r>
            <a:r>
              <a:rPr lang="pt-BR" sz="2500" spc="80" dirty="0">
                <a:latin typeface="Times New Roman"/>
                <a:cs typeface="Times New Roman"/>
              </a:rPr>
              <a:t> </a:t>
            </a:r>
            <a:r>
              <a:rPr lang="pt-BR" sz="2500" spc="50" dirty="0">
                <a:latin typeface="Times New Roman"/>
                <a:cs typeface="Times New Roman"/>
              </a:rPr>
              <a:t>pelo</a:t>
            </a:r>
            <a:r>
              <a:rPr lang="pt-BR" sz="2500" spc="55" dirty="0">
                <a:latin typeface="Times New Roman"/>
                <a:cs typeface="Times New Roman"/>
              </a:rPr>
              <a:t> </a:t>
            </a:r>
            <a:r>
              <a:rPr lang="pt-BR" sz="2500" spc="10" dirty="0">
                <a:latin typeface="Times New Roman"/>
                <a:cs typeface="Times New Roman"/>
              </a:rPr>
              <a:t>filho</a:t>
            </a:r>
            <a:r>
              <a:rPr lang="pt-BR" sz="2500" spc="15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da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35" dirty="0">
                <a:latin typeface="Times New Roman"/>
                <a:cs typeface="Times New Roman"/>
              </a:rPr>
              <a:t>beneficiária,</a:t>
            </a:r>
            <a:r>
              <a:rPr lang="pt-BR" sz="2500" spc="40" dirty="0">
                <a:latin typeface="Times New Roman"/>
                <a:cs typeface="Times New Roman"/>
              </a:rPr>
              <a:t> </a:t>
            </a:r>
            <a:r>
              <a:rPr lang="pt-BR" sz="2500" spc="85" dirty="0">
                <a:latin typeface="Times New Roman"/>
                <a:cs typeface="Times New Roman"/>
              </a:rPr>
              <a:t>que 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contava </a:t>
            </a:r>
            <a:r>
              <a:rPr lang="pt-BR" sz="2500" spc="80" dirty="0">
                <a:latin typeface="Times New Roman"/>
                <a:cs typeface="Times New Roman"/>
              </a:rPr>
              <a:t>à </a:t>
            </a:r>
            <a:r>
              <a:rPr lang="pt-BR" sz="2500" spc="55" dirty="0">
                <a:latin typeface="Times New Roman"/>
                <a:cs typeface="Times New Roman"/>
              </a:rPr>
              <a:t>época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95" dirty="0">
                <a:latin typeface="Times New Roman"/>
                <a:cs typeface="Times New Roman"/>
              </a:rPr>
              <a:t>23 </a:t>
            </a:r>
            <a:r>
              <a:rPr lang="pt-BR" sz="2500" spc="70" dirty="0">
                <a:latin typeface="Times New Roman"/>
                <a:cs typeface="Times New Roman"/>
              </a:rPr>
              <a:t>anos </a:t>
            </a:r>
            <a:r>
              <a:rPr lang="pt-BR" sz="2500" spc="85" dirty="0">
                <a:latin typeface="Times New Roman"/>
                <a:cs typeface="Times New Roman"/>
              </a:rPr>
              <a:t>de </a:t>
            </a:r>
            <a:r>
              <a:rPr lang="pt-BR" sz="2500" spc="40" dirty="0">
                <a:latin typeface="Times New Roman"/>
                <a:cs typeface="Times New Roman"/>
              </a:rPr>
              <a:t>idade, </a:t>
            </a:r>
            <a:r>
              <a:rPr lang="pt-BR" sz="2500" spc="45" dirty="0">
                <a:latin typeface="Times New Roman"/>
                <a:cs typeface="Times New Roman"/>
              </a:rPr>
              <a:t>com </a:t>
            </a:r>
            <a:r>
              <a:rPr lang="pt-BR" sz="2500" spc="80" dirty="0">
                <a:latin typeface="Times New Roman"/>
                <a:cs typeface="Times New Roman"/>
              </a:rPr>
              <a:t>a </a:t>
            </a:r>
            <a:r>
              <a:rPr lang="pt-BR" sz="2500" spc="85" dirty="0">
                <a:latin typeface="Times New Roman"/>
                <a:cs typeface="Times New Roman"/>
              </a:rPr>
              <a:t> </a:t>
            </a:r>
            <a:r>
              <a:rPr lang="pt-BR" sz="2500" spc="55" dirty="0">
                <a:latin typeface="Times New Roman"/>
                <a:cs typeface="Times New Roman"/>
              </a:rPr>
              <a:t>comprovação </a:t>
            </a:r>
            <a:r>
              <a:rPr lang="pt-BR" sz="2500" spc="85" dirty="0">
                <a:latin typeface="Times New Roman"/>
                <a:cs typeface="Times New Roman"/>
              </a:rPr>
              <a:t>de que </a:t>
            </a:r>
            <a:r>
              <a:rPr lang="pt-BR" sz="2500" spc="55" dirty="0">
                <a:latin typeface="Times New Roman"/>
                <a:cs typeface="Times New Roman"/>
              </a:rPr>
              <a:t>o </a:t>
            </a:r>
            <a:r>
              <a:rPr lang="pt-BR" sz="2500" spc="75" dirty="0">
                <a:latin typeface="Times New Roman"/>
                <a:cs typeface="Times New Roman"/>
              </a:rPr>
              <a:t>mesmo reside </a:t>
            </a:r>
            <a:r>
              <a:rPr lang="pt-BR" sz="2500" spc="85" dirty="0">
                <a:latin typeface="Times New Roman"/>
                <a:cs typeface="Times New Roman"/>
              </a:rPr>
              <a:t>em </a:t>
            </a:r>
            <a:r>
              <a:rPr lang="pt-BR" sz="2500" spc="90" dirty="0">
                <a:latin typeface="Times New Roman"/>
                <a:cs typeface="Times New Roman"/>
              </a:rPr>
              <a:t>outra </a:t>
            </a:r>
            <a:r>
              <a:rPr lang="pt-BR" sz="2500" spc="95" dirty="0">
                <a:latin typeface="Times New Roman"/>
                <a:cs typeface="Times New Roman"/>
              </a:rPr>
              <a:t> </a:t>
            </a:r>
            <a:r>
              <a:rPr lang="pt-BR" sz="2500" spc="45" dirty="0">
                <a:latin typeface="Times New Roman"/>
                <a:cs typeface="Times New Roman"/>
              </a:rPr>
              <a:t>localidade </a:t>
            </a:r>
            <a:r>
              <a:rPr lang="pt-BR" sz="2500" spc="75" dirty="0">
                <a:latin typeface="Times New Roman"/>
                <a:cs typeface="Times New Roman"/>
              </a:rPr>
              <a:t>e </a:t>
            </a:r>
            <a:r>
              <a:rPr lang="pt-BR" sz="2500" spc="60" dirty="0">
                <a:latin typeface="Times New Roman"/>
                <a:cs typeface="Times New Roman"/>
              </a:rPr>
              <a:t>usava </a:t>
            </a:r>
            <a:r>
              <a:rPr lang="pt-BR" sz="2500" spc="80" dirty="0">
                <a:latin typeface="Times New Roman"/>
                <a:cs typeface="Times New Roman"/>
              </a:rPr>
              <a:t>frequentemente </a:t>
            </a:r>
            <a:r>
              <a:rPr lang="pt-BR" sz="2500" spc="55" dirty="0">
                <a:latin typeface="Times New Roman"/>
                <a:cs typeface="Times New Roman"/>
              </a:rPr>
              <a:t>o automóvel </a:t>
            </a:r>
            <a:r>
              <a:rPr lang="pt-BR" sz="2500" spc="-440" dirty="0">
                <a:latin typeface="Times New Roman"/>
                <a:cs typeface="Times New Roman"/>
              </a:rPr>
              <a:t> </a:t>
            </a:r>
            <a:r>
              <a:rPr lang="pt-BR" sz="2500" spc="-20" dirty="0">
                <a:latin typeface="Times New Roman"/>
                <a:cs typeface="Times New Roman"/>
              </a:rPr>
              <a:t>(cf.:</a:t>
            </a:r>
            <a:r>
              <a:rPr lang="pt-BR" sz="2500" spc="170" dirty="0">
                <a:latin typeface="Times New Roman"/>
                <a:cs typeface="Times New Roman"/>
              </a:rPr>
              <a:t> </a:t>
            </a:r>
            <a:r>
              <a:rPr lang="pt-BR" sz="2500" spc="-114" dirty="0">
                <a:latin typeface="Times New Roman"/>
                <a:cs typeface="Times New Roman"/>
              </a:rPr>
              <a:t>TJSC,</a:t>
            </a:r>
            <a:r>
              <a:rPr lang="pt-BR" sz="2500" spc="-70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Ap.</a:t>
            </a:r>
            <a:r>
              <a:rPr lang="pt-BR" sz="2500" spc="200" dirty="0">
                <a:latin typeface="Times New Roman"/>
                <a:cs typeface="Times New Roman"/>
              </a:rPr>
              <a:t> </a:t>
            </a:r>
            <a:r>
              <a:rPr lang="pt-BR" sz="2500" spc="60" dirty="0">
                <a:latin typeface="Times New Roman"/>
                <a:cs typeface="Times New Roman"/>
              </a:rPr>
              <a:t>2012.065889-1,</a:t>
            </a:r>
            <a:r>
              <a:rPr lang="pt-BR" sz="2500" spc="90" dirty="0">
                <a:latin typeface="Times New Roman"/>
                <a:cs typeface="Times New Roman"/>
              </a:rPr>
              <a:t> </a:t>
            </a:r>
            <a:r>
              <a:rPr lang="pt-BR" sz="2500" spc="-30" dirty="0">
                <a:latin typeface="Times New Roman"/>
                <a:cs typeface="Times New Roman"/>
              </a:rPr>
              <a:t>Rel.</a:t>
            </a:r>
            <a:r>
              <a:rPr lang="pt-BR" sz="2500" spc="180" dirty="0">
                <a:latin typeface="Times New Roman"/>
                <a:cs typeface="Times New Roman"/>
              </a:rPr>
              <a:t> </a:t>
            </a:r>
            <a:r>
              <a:rPr lang="pt-BR" sz="2500" spc="-15" dirty="0">
                <a:latin typeface="Times New Roman"/>
                <a:cs typeface="Times New Roman"/>
              </a:rPr>
              <a:t>Des.</a:t>
            </a:r>
            <a:r>
              <a:rPr lang="pt-BR" sz="2500" spc="165" dirty="0">
                <a:latin typeface="Times New Roman"/>
                <a:cs typeface="Times New Roman"/>
              </a:rPr>
              <a:t> </a:t>
            </a:r>
            <a:r>
              <a:rPr lang="pt-BR" sz="2500" spc="-10" dirty="0">
                <a:latin typeface="Times New Roman"/>
                <a:cs typeface="Times New Roman"/>
              </a:rPr>
              <a:t>Luiz </a:t>
            </a:r>
            <a:r>
              <a:rPr lang="pt-BR" sz="2500" spc="-40" dirty="0">
                <a:latin typeface="Times New Roman"/>
                <a:cs typeface="Times New Roman"/>
              </a:rPr>
              <a:t>F</a:t>
            </a:r>
            <a:r>
              <a:rPr lang="pt-BR" sz="2500" spc="95" dirty="0">
                <a:latin typeface="Times New Roman"/>
                <a:cs typeface="Times New Roman"/>
              </a:rPr>
              <a:t>ernando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-105" dirty="0" err="1">
                <a:latin typeface="Times New Roman"/>
                <a:cs typeface="Times New Roman"/>
              </a:rPr>
              <a:t>B</a:t>
            </a:r>
            <a:r>
              <a:rPr lang="pt-BR" sz="2500" spc="45" dirty="0" err="1">
                <a:latin typeface="Times New Roman"/>
                <a:cs typeface="Times New Roman"/>
              </a:rPr>
              <a:t>o</a:t>
            </a:r>
            <a:r>
              <a:rPr lang="pt-BR" sz="2500" spc="-20" dirty="0" err="1">
                <a:latin typeface="Times New Roman"/>
                <a:cs typeface="Times New Roman"/>
              </a:rPr>
              <a:t>l</a:t>
            </a:r>
            <a:r>
              <a:rPr lang="pt-BR" sz="2500" spc="-10" dirty="0" err="1">
                <a:latin typeface="Times New Roman"/>
                <a:cs typeface="Times New Roman"/>
              </a:rPr>
              <a:t>l</a:t>
            </a:r>
            <a:r>
              <a:rPr lang="pt-BR" sz="2500" spc="60" dirty="0" err="1">
                <a:latin typeface="Times New Roman"/>
                <a:cs typeface="Times New Roman"/>
              </a:rPr>
              <a:t>e</a:t>
            </a:r>
            <a:r>
              <a:rPr lang="pt-BR" sz="2500" spc="30" dirty="0" err="1">
                <a:latin typeface="Times New Roman"/>
                <a:cs typeface="Times New Roman"/>
              </a:rPr>
              <a:t>r</a:t>
            </a:r>
            <a:r>
              <a:rPr lang="pt-BR" sz="2500" spc="30" dirty="0">
                <a:latin typeface="Times New Roman"/>
                <a:cs typeface="Times New Roman"/>
              </a:rPr>
              <a:t>,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-60" dirty="0">
                <a:latin typeface="Times New Roman"/>
                <a:cs typeface="Times New Roman"/>
              </a:rPr>
              <a:t>j</a:t>
            </a:r>
            <a:r>
              <a:rPr lang="pt-BR" sz="2500" spc="-50" dirty="0">
                <a:latin typeface="Times New Roman"/>
                <a:cs typeface="Times New Roman"/>
              </a:rPr>
              <a:t>.</a:t>
            </a:r>
            <a:r>
              <a:rPr lang="pt-BR" sz="2500" spc="-55" dirty="0">
                <a:latin typeface="Times New Roman"/>
                <a:cs typeface="Times New Roman"/>
              </a:rPr>
              <a:t> </a:t>
            </a:r>
            <a:r>
              <a:rPr lang="pt-BR" sz="2500" spc="65" dirty="0">
                <a:latin typeface="Times New Roman"/>
                <a:cs typeface="Times New Roman"/>
              </a:rPr>
              <a:t>01.11.2012</a:t>
            </a:r>
            <a:r>
              <a:rPr lang="pt-BR" sz="2500" spc="35" dirty="0">
                <a:latin typeface="Times New Roman"/>
                <a:cs typeface="Times New Roman"/>
              </a:rPr>
              <a:t>)</a:t>
            </a:r>
            <a:r>
              <a:rPr lang="pt-BR" sz="2500" spc="-85" dirty="0">
                <a:latin typeface="Times New Roman"/>
                <a:cs typeface="Times New Roman"/>
              </a:rPr>
              <a:t>.</a:t>
            </a:r>
            <a:endParaRPr lang="pt-BR" sz="25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93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23379-37D8-074C-8089-327D5CAC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leitura econômica da cláusula de perfil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235C2C-5528-D84D-AC29-6C76C0ED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2430965"/>
            <a:ext cx="10575072" cy="41928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3400" dirty="0"/>
              <a:t>RECURSO ESPECIAL. CIVIL. SEGURO DE AUTOMÓVEL. QUESTIONÁRIO DE AVALIAÇÃO DE RISCO. INFORMAÇÕES INVERÍDICAS DO SEGURADO. USO E DESTINAÇÃO DO BEM. INTERFERÊNCIA NO PERFIL DO CONDUTOR. PAGAMENTO DE PRÊMIO A MENOR. MÁ-FÉ. CONFIGURAÇÃO. PERDA DO DIREITO À GARANTIA NA OCORRÊNCIA DO SINISTRO. EXEGESE DOS ARTS. 765 E 766 DO CC. 1. O contrato de seguro é baseado no risco, na mutualidade e na boa-fé, que constituem seus elementos essenciais. Além disso, nesta espécie de contrato, a boa-fé assume maior relevo, pois tanto o risco quanto o mutualismo são dependentes das afirmações das próprias partes contratantes. 2. A seguradora, utilizando-se das informações prestadas pelo segurado, como na cláusula de perfil, chega a um valor de prêmio conforme o risco garantido e a classe tarifária enquadrada, de modo que qualquer risco não previsto no contrato desequilibra economicamente o seguro, dado que não foi incluído no cálculo atuarial nem na mutualidade contratual (base econômica do seguro) (.....). 6. Retirar a penalidade de perda da garantia securitária nas fraudes tarifárias (inexatidão ou omissão dolosas em informação que possa influenciar na taxa do prêmio) serviria de estímulo à prática desse comportamento desleal pelo segurado, agravando, de modo sistêmico, ainda mais, o problema em seguros de automóveis, em prejuízo da mutualidade e do grupo de exposição que iria subsidiar esse risco individual por meio do fundo comum. 7. Recurso especial não provido.(STJ - </a:t>
            </a:r>
            <a:r>
              <a:rPr lang="pt-BR" sz="3400" dirty="0" err="1"/>
              <a:t>REsp</a:t>
            </a:r>
            <a:r>
              <a:rPr lang="pt-BR" sz="3400" dirty="0"/>
              <a:t>: 1340100 GO 2012/0173875-5, Relator: Ministro RICARDO VILLAS BÔAS CUEVA, Data de Julgamento: 21/08/2014, T3 - TERCEIRA TURMA, Data de Publicação: </a:t>
            </a:r>
            <a:r>
              <a:rPr lang="pt-BR" sz="3400" dirty="0" err="1"/>
              <a:t>DJe</a:t>
            </a:r>
            <a:r>
              <a:rPr lang="pt-BR" sz="3400" dirty="0"/>
              <a:t> 08/09/2014)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65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E10FF-B73A-3B41-90C7-B54B0B15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Para acarretar perda de cobertura, informação omitida tem de gerar agravamento de risco.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691AB7-3BBB-C44D-96B8-1BA37A3D7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pc="-130" dirty="0">
                <a:latin typeface="Times New Roman"/>
                <a:cs typeface="Times New Roman"/>
              </a:rPr>
              <a:t>“O </a:t>
            </a:r>
            <a:r>
              <a:rPr lang="pt-BR" spc="55" dirty="0">
                <a:latin typeface="Times New Roman"/>
                <a:cs typeface="Times New Roman"/>
              </a:rPr>
              <a:t>art. </a:t>
            </a:r>
            <a:r>
              <a:rPr lang="pt-BR" spc="95" dirty="0">
                <a:latin typeface="Times New Roman"/>
                <a:cs typeface="Times New Roman"/>
              </a:rPr>
              <a:t>766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-195" dirty="0">
                <a:latin typeface="Times New Roman"/>
                <a:cs typeface="Times New Roman"/>
              </a:rPr>
              <a:t>CC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deve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interpretado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conjuntamente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com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art.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768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mesmo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diploma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10" dirty="0">
                <a:latin typeface="Times New Roman"/>
                <a:cs typeface="Times New Roman"/>
              </a:rPr>
              <a:t>legal;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as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declarações</a:t>
            </a:r>
            <a:r>
              <a:rPr lang="pt-BR" spc="60" dirty="0">
                <a:latin typeface="Times New Roman"/>
                <a:cs typeface="Times New Roman"/>
              </a:rPr>
              <a:t> inexatas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omissões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questionário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risco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em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contrato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seguro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autorizam,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automaticamente,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perda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indenização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securitária;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60" dirty="0">
                <a:latin typeface="Times New Roman"/>
                <a:cs typeface="Times New Roman"/>
              </a:rPr>
              <a:t>preciso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60" dirty="0">
                <a:latin typeface="Times New Roman"/>
                <a:cs typeface="Times New Roman"/>
              </a:rPr>
              <a:t>tais </a:t>
            </a:r>
            <a:r>
              <a:rPr lang="pt-BR" spc="55" dirty="0">
                <a:latin typeface="Times New Roman"/>
                <a:cs typeface="Times New Roman"/>
              </a:rPr>
              <a:t>inexatidões </a:t>
            </a:r>
            <a:r>
              <a:rPr lang="pt-BR" spc="65" dirty="0">
                <a:latin typeface="Times New Roman"/>
                <a:cs typeface="Times New Roman"/>
              </a:rPr>
              <a:t>ou </a:t>
            </a:r>
            <a:r>
              <a:rPr lang="pt-BR" spc="60" dirty="0">
                <a:latin typeface="Times New Roman"/>
                <a:cs typeface="Times New Roman"/>
              </a:rPr>
              <a:t>omissões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tenham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acarretado</a:t>
            </a:r>
            <a:r>
              <a:rPr lang="pt-BR" spc="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concretamente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1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agravamento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 r</a:t>
            </a:r>
            <a:r>
              <a:rPr lang="pt-BR" spc="50" dirty="0">
                <a:latin typeface="Times New Roman"/>
                <a:cs typeface="Times New Roman"/>
              </a:rPr>
              <a:t>isco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contratado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decorram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ato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intencional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segurado” </a:t>
            </a:r>
            <a:r>
              <a:rPr lang="pt-BR" spc="-60" dirty="0">
                <a:latin typeface="Times New Roman"/>
                <a:cs typeface="Times New Roman"/>
              </a:rPr>
              <a:t>(STJ, </a:t>
            </a:r>
            <a:r>
              <a:rPr lang="pt-BR" dirty="0" err="1">
                <a:latin typeface="Times New Roman"/>
                <a:cs typeface="Times New Roman"/>
              </a:rPr>
              <a:t>REsp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spc="15" dirty="0">
                <a:latin typeface="Times New Roman"/>
                <a:cs typeface="Times New Roman"/>
              </a:rPr>
              <a:t>1.210.205-RS, </a:t>
            </a:r>
            <a:r>
              <a:rPr lang="pt-BR" spc="-30" dirty="0">
                <a:latin typeface="Times New Roman"/>
                <a:cs typeface="Times New Roman"/>
              </a:rPr>
              <a:t>Rel. Min. </a:t>
            </a:r>
            <a:r>
              <a:rPr lang="pt-BR" spc="5" dirty="0" err="1">
                <a:latin typeface="Times New Roman"/>
                <a:cs typeface="Times New Roman"/>
              </a:rPr>
              <a:t>Luis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Felipe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5" dirty="0">
                <a:latin typeface="Times New Roman"/>
                <a:cs typeface="Times New Roman"/>
              </a:rPr>
              <a:t>Salomão,</a:t>
            </a:r>
            <a:r>
              <a:rPr lang="pt-BR" spc="-55" dirty="0">
                <a:latin typeface="Times New Roman"/>
                <a:cs typeface="Times New Roman"/>
              </a:rPr>
              <a:t> j. </a:t>
            </a:r>
            <a:r>
              <a:rPr lang="pt-BR" spc="45" dirty="0">
                <a:latin typeface="Times New Roman"/>
                <a:cs typeface="Times New Roman"/>
              </a:rPr>
              <a:t>01.09.2011).</a:t>
            </a:r>
          </a:p>
          <a:p>
            <a:pPr marL="0" indent="0" algn="just">
              <a:buNone/>
            </a:pPr>
            <a:endParaRPr lang="pt-BR" spc="45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t-BR" spc="45" dirty="0">
                <a:latin typeface="Times New Roman"/>
                <a:cs typeface="Times New Roman"/>
              </a:rPr>
              <a:t>Segurado não precisa declarar circunstâncias que não afetariam o valor do prêmio, como, por exemplo, se teve caxumba, coqueluche e outras doenças comuns (RESP 231.358)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85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15781-CEA6-F84B-ACAF-FA9735EA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Prazo para aceitação da proposta e cobertura provisória (CIRC. </a:t>
            </a:r>
            <a:r>
              <a:rPr lang="pt-BR"/>
              <a:t>642)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4ED3BC-84D0-AC40-9304-F28DB24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4000" dirty="0"/>
              <a:t>Art. 7º </a:t>
            </a:r>
            <a:r>
              <a:rPr lang="pt-BR" sz="5600" b="1" dirty="0"/>
              <a:t>A cobrança total ou parcial de prêmio antes da aceitação da proposta somente é admitida em caso de oferecimento de cobertura provisória ao proponente, para sinistros ocorridos no período de análise da proposta</a:t>
            </a:r>
            <a:r>
              <a:rPr lang="pt-BR" sz="4000" dirty="0"/>
              <a:t>, e desde que expressamente prevista nas condições contratuais e solicitada pelo proponente na proposta.</a:t>
            </a:r>
          </a:p>
          <a:p>
            <a:pPr marL="0" indent="0">
              <a:buNone/>
            </a:pPr>
            <a:r>
              <a:rPr lang="pt-BR" sz="4000" dirty="0"/>
              <a:t>§ 1º No caso de aceitação da proposta, </a:t>
            </a:r>
            <a:r>
              <a:rPr lang="pt-BR" sz="6400" b="1" dirty="0"/>
              <a:t>a seguradora poderá considerar o período de cobertura provisória como de efetiva vigência, desde que haja tal previsão nos documentos contratuais.</a:t>
            </a:r>
          </a:p>
          <a:p>
            <a:pPr marL="0" indent="0">
              <a:buNone/>
            </a:pPr>
            <a:r>
              <a:rPr lang="pt-BR" sz="4000" dirty="0"/>
              <a:t>§ </a:t>
            </a:r>
            <a:r>
              <a:rPr lang="pt-BR" sz="4000" b="1" dirty="0"/>
              <a:t>2º </a:t>
            </a:r>
            <a:r>
              <a:rPr lang="pt-BR" sz="5600" b="1" dirty="0"/>
              <a:t>No caso de recusa do risco, a cobertura provisória poderá ser encerrada imediatamente</a:t>
            </a:r>
            <a:r>
              <a:rPr lang="pt-BR" sz="5600" dirty="0"/>
              <a:t>, </a:t>
            </a:r>
            <a:r>
              <a:rPr lang="pt-BR" sz="4000" dirty="0"/>
              <a:t>devendo o critério de encerramento da mesma estar, de forma clara e em destaque, indicado na proposta e nas condições contratuais do seguro. </a:t>
            </a:r>
          </a:p>
          <a:p>
            <a:pPr marL="0" indent="0">
              <a:buNone/>
            </a:pPr>
            <a:r>
              <a:rPr lang="pt-BR" sz="4000" dirty="0"/>
              <a:t>§ 3º No caso previsto no §2º deste artigo, deverá ser </a:t>
            </a:r>
            <a:r>
              <a:rPr lang="pt-BR" sz="5600" b="1" dirty="0"/>
              <a:t>restituído ao proponente, no prazo máximo de dez dias </a:t>
            </a:r>
            <a:r>
              <a:rPr lang="pt-BR" sz="4000" dirty="0"/>
              <a:t>corridos a contar da data de formalização da recusa da proposta, pelo menos, a diferença entre o valor pago pelo proponente e o valor correspondente ao período em que tiver prevalecido a cobertura.</a:t>
            </a:r>
          </a:p>
          <a:p>
            <a:pPr marL="0" indent="0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5864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D850-9A90-334F-9327-84D13F58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Apólice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7C82E7-B2C5-6A49-938F-64E2494A3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2625" marR="6985" indent="0" algn="just">
              <a:lnSpc>
                <a:spcPct val="976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 </a:t>
            </a:r>
            <a:r>
              <a:rPr lang="pt-BR" b="1" spc="100" dirty="0">
                <a:latin typeface="Times New Roman"/>
                <a:cs typeface="Times New Roman"/>
              </a:rPr>
              <a:t>758 </a:t>
            </a:r>
            <a:r>
              <a:rPr lang="pt-BR" b="1" spc="100" dirty="0" err="1">
                <a:latin typeface="Times New Roman"/>
                <a:cs typeface="Times New Roman"/>
              </a:rPr>
              <a:t>Codigo</a:t>
            </a:r>
            <a:r>
              <a:rPr lang="pt-BR" b="1" spc="100" dirty="0">
                <a:latin typeface="Times New Roman"/>
                <a:cs typeface="Times New Roman"/>
              </a:rPr>
              <a:t> </a:t>
            </a:r>
            <a:r>
              <a:rPr lang="pt-BR" b="1" spc="100" dirty="0" err="1">
                <a:latin typeface="Times New Roman"/>
                <a:cs typeface="Times New Roman"/>
              </a:rPr>
              <a:t>Civi</a:t>
            </a:r>
            <a:r>
              <a:rPr lang="pt-BR" b="1" spc="100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contrato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70" dirty="0">
                <a:latin typeface="Times New Roman"/>
                <a:cs typeface="Times New Roman"/>
              </a:rPr>
              <a:t>seguro </a:t>
            </a:r>
            <a:r>
              <a:rPr lang="pt-BR" spc="65" dirty="0">
                <a:latin typeface="Times New Roman"/>
                <a:cs typeface="Times New Roman"/>
              </a:rPr>
              <a:t>prova-se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exibição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bilhete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seguro,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-5" dirty="0">
                <a:latin typeface="Times New Roman"/>
                <a:cs typeface="Times New Roman"/>
              </a:rPr>
              <a:t>e,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falta deles,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75" dirty="0">
                <a:latin typeface="Times New Roman"/>
                <a:cs typeface="Times New Roman"/>
              </a:rPr>
              <a:t>documento </a:t>
            </a:r>
            <a:r>
              <a:rPr lang="pt-BR" spc="70" dirty="0">
                <a:latin typeface="Times New Roman"/>
                <a:cs typeface="Times New Roman"/>
              </a:rPr>
              <a:t>comprobatório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pagamento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respectivo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prêmio.</a:t>
            </a:r>
          </a:p>
          <a:p>
            <a:pPr marL="682625" marR="6985" indent="0" algn="just">
              <a:lnSpc>
                <a:spcPct val="97600"/>
              </a:lnSpc>
              <a:buNone/>
            </a:pPr>
            <a:endParaRPr lang="pt-BR" spc="55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600"/>
              </a:lnSpc>
              <a:buNone/>
            </a:pPr>
            <a:r>
              <a:rPr lang="pt-BR" spc="55" dirty="0">
                <a:latin typeface="Times New Roman"/>
                <a:cs typeface="Times New Roman"/>
              </a:rPr>
              <a:t>A jurisprudência admite prova da contratação por outros meios</a:t>
            </a:r>
          </a:p>
          <a:p>
            <a:pPr marL="682625" marR="6985" indent="0" algn="just">
              <a:lnSpc>
                <a:spcPct val="97600"/>
              </a:lnSpc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BR" dirty="0"/>
              <a:t>Art. 13 circular 642: . A emissão e o envio e/ou disponibilização ao segurado, </a:t>
            </a:r>
            <a:r>
              <a:rPr lang="pt-BR" b="1" dirty="0"/>
              <a:t>por meio físico ou remoto</a:t>
            </a:r>
            <a:r>
              <a:rPr lang="pt-BR" dirty="0"/>
              <a:t>, da apólice, da apólice de averbação, do endosso e do certificado individual deverão ser feitos em até quinze dias a partir da data de aceitação da proposta.</a:t>
            </a:r>
          </a:p>
          <a:p>
            <a:pPr marL="0" indent="0">
              <a:buNone/>
            </a:pPr>
            <a:r>
              <a:rPr lang="pt-BR" dirty="0"/>
              <a:t>§ 1º A disponibilização dos documentos deverá ser precedida de sua comunicação ao segurado.</a:t>
            </a:r>
          </a:p>
          <a:p>
            <a:pPr marL="0" indent="0">
              <a:buNone/>
            </a:pPr>
            <a:r>
              <a:rPr lang="pt-BR" b="1" dirty="0"/>
              <a:t> 2º A utilização de meios remotos na emissão de documentos contratuais deverá garantir a possibilidade de impressão ou download do documento pelo cliente.</a:t>
            </a:r>
          </a:p>
          <a:p>
            <a:pPr marL="0" indent="0">
              <a:buNone/>
            </a:pPr>
            <a:r>
              <a:rPr lang="pt-BR" dirty="0"/>
              <a:t>Art. 14. Após emissão do bilhete, o envio e/ou disponibilização ao segurado por meio físico ou remoto, deverá ocorrer tempestivamente.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lnSpc>
                <a:spcPct val="100000"/>
              </a:lnSpc>
              <a:spcBef>
                <a:spcPts val="50"/>
              </a:spcBef>
              <a:buNone/>
            </a:pPr>
            <a:endParaRPr lang="pt-BR" b="1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700"/>
              </a:lnSpc>
              <a:buNone/>
            </a:pPr>
            <a:endParaRPr lang="pt-BR" b="1" spc="-15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37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AD850-9A90-334F-9327-84D13F58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Apólice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7C82E7-B2C5-6A49-938F-64E2494A3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10" y="2196790"/>
            <a:ext cx="10731189" cy="3745039"/>
          </a:xfrm>
        </p:spPr>
        <p:txBody>
          <a:bodyPr>
            <a:normAutofit fontScale="92500" lnSpcReduction="20000"/>
          </a:bodyPr>
          <a:lstStyle/>
          <a:p>
            <a:pPr marL="682625" marR="6350" indent="0" algn="just">
              <a:lnSpc>
                <a:spcPct val="97700"/>
              </a:lnSpc>
              <a:buNone/>
            </a:pPr>
            <a:endParaRPr lang="pt-BR" b="1" spc="-15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700"/>
              </a:lnSpc>
              <a:buNone/>
            </a:pPr>
            <a:r>
              <a:rPr lang="pt-BR" b="1" spc="-15" dirty="0">
                <a:latin typeface="Times New Roman"/>
                <a:cs typeface="Times New Roman"/>
              </a:rPr>
              <a:t>Art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b="1" spc="165" dirty="0">
                <a:latin typeface="Times New Roman"/>
                <a:cs typeface="Times New Roman"/>
              </a:rPr>
              <a:t>760 </a:t>
            </a:r>
            <a:r>
              <a:rPr lang="pt-BR" b="1" spc="165" dirty="0" err="1">
                <a:latin typeface="Times New Roman"/>
                <a:cs typeface="Times New Roman"/>
              </a:rPr>
              <a:t>Codigo</a:t>
            </a:r>
            <a:r>
              <a:rPr lang="pt-BR" b="1" spc="165" dirty="0">
                <a:latin typeface="Times New Roman"/>
                <a:cs typeface="Times New Roman"/>
              </a:rPr>
              <a:t> Civil 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p</a:t>
            </a:r>
            <a:r>
              <a:rPr lang="pt-BR" spc="25" dirty="0">
                <a:latin typeface="Times New Roman"/>
                <a:cs typeface="Times New Roman"/>
              </a:rPr>
              <a:t>ó</a:t>
            </a:r>
            <a:r>
              <a:rPr lang="pt-BR" spc="20" dirty="0">
                <a:latin typeface="Times New Roman"/>
                <a:cs typeface="Times New Roman"/>
              </a:rPr>
              <a:t>lice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bi</a:t>
            </a:r>
            <a:r>
              <a:rPr lang="pt-BR" spc="15" dirty="0">
                <a:latin typeface="Times New Roman"/>
                <a:cs typeface="Times New Roman"/>
              </a:rPr>
              <a:t>l</a:t>
            </a:r>
            <a:r>
              <a:rPr lang="pt-BR" spc="90" dirty="0">
                <a:latin typeface="Times New Roman"/>
                <a:cs typeface="Times New Roman"/>
              </a:rPr>
              <a:t>h</a:t>
            </a:r>
            <a:r>
              <a:rPr lang="pt-BR" spc="65" dirty="0">
                <a:latin typeface="Times New Roman"/>
                <a:cs typeface="Times New Roman"/>
              </a:rPr>
              <a:t>e</a:t>
            </a:r>
            <a:r>
              <a:rPr lang="pt-BR" spc="95" dirty="0">
                <a:latin typeface="Times New Roman"/>
                <a:cs typeface="Times New Roman"/>
              </a:rPr>
              <a:t>t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80" dirty="0">
                <a:latin typeface="Times New Roman"/>
                <a:cs typeface="Times New Roman"/>
              </a:rPr>
              <a:t>e</a:t>
            </a:r>
            <a:r>
              <a:rPr lang="pt-BR" spc="60" dirty="0">
                <a:latin typeface="Times New Roman"/>
                <a:cs typeface="Times New Roman"/>
              </a:rPr>
              <a:t>gur</a:t>
            </a:r>
            <a:r>
              <a:rPr lang="pt-BR" spc="75" dirty="0">
                <a:latin typeface="Times New Roman"/>
                <a:cs typeface="Times New Roman"/>
              </a:rPr>
              <a:t>o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125" dirty="0">
                <a:latin typeface="Times New Roman"/>
                <a:cs typeface="Times New Roman"/>
              </a:rPr>
              <a:t>e</a:t>
            </a:r>
            <a:r>
              <a:rPr lang="pt-BR" spc="100" dirty="0">
                <a:latin typeface="Times New Roman"/>
                <a:cs typeface="Times New Roman"/>
              </a:rPr>
              <a:t>r</a:t>
            </a:r>
            <a:r>
              <a:rPr lang="pt-BR" spc="45" dirty="0">
                <a:latin typeface="Times New Roman"/>
                <a:cs typeface="Times New Roman"/>
              </a:rPr>
              <a:t>ão  nominativos,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ordem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70" dirty="0">
                <a:latin typeface="Times New Roman"/>
                <a:cs typeface="Times New Roman"/>
              </a:rPr>
              <a:t> portador,</a:t>
            </a:r>
            <a:r>
              <a:rPr lang="pt-BR" spc="75" dirty="0">
                <a:latin typeface="Times New Roman"/>
                <a:cs typeface="Times New Roman"/>
              </a:rPr>
              <a:t> e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mencionarão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os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riscos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assumidos,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início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fim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75" dirty="0">
                <a:latin typeface="Times New Roman"/>
                <a:cs typeface="Times New Roman"/>
              </a:rPr>
              <a:t>sua </a:t>
            </a:r>
            <a:r>
              <a:rPr lang="pt-BR" spc="35" dirty="0">
                <a:latin typeface="Times New Roman"/>
                <a:cs typeface="Times New Roman"/>
              </a:rPr>
              <a:t>validade,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40" dirty="0">
                <a:latin typeface="Times New Roman"/>
                <a:cs typeface="Times New Roman"/>
              </a:rPr>
              <a:t>limite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70" dirty="0">
                <a:latin typeface="Times New Roman"/>
                <a:cs typeface="Times New Roman"/>
              </a:rPr>
              <a:t>garantia </a:t>
            </a:r>
            <a:r>
              <a:rPr lang="pt-BR" spc="75" dirty="0">
                <a:latin typeface="Times New Roman"/>
                <a:cs typeface="Times New Roman"/>
              </a:rPr>
              <a:t>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5" dirty="0">
                <a:latin typeface="Times New Roman"/>
                <a:cs typeface="Times New Roman"/>
              </a:rPr>
              <a:t>prêmio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devido,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5" dirty="0">
                <a:latin typeface="Times New Roman"/>
                <a:cs typeface="Times New Roman"/>
              </a:rPr>
              <a:t>e,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quando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for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caso,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nome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beneficiário.</a:t>
            </a: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r>
              <a:rPr lang="pt-BR" b="1" spc="40" dirty="0">
                <a:latin typeface="Times New Roman"/>
                <a:cs typeface="Times New Roman"/>
              </a:rPr>
              <a:t>Parágrafo</a:t>
            </a:r>
            <a:r>
              <a:rPr lang="pt-BR" b="1" spc="45" dirty="0">
                <a:latin typeface="Times New Roman"/>
                <a:cs typeface="Times New Roman"/>
              </a:rPr>
              <a:t> </a:t>
            </a:r>
            <a:r>
              <a:rPr lang="pt-BR" b="1" spc="50" dirty="0">
                <a:latin typeface="Times New Roman"/>
                <a:cs typeface="Times New Roman"/>
              </a:rPr>
              <a:t>único</a:t>
            </a:r>
            <a:r>
              <a:rPr lang="pt-BR" spc="50" dirty="0">
                <a:latin typeface="Times New Roman"/>
                <a:cs typeface="Times New Roman"/>
              </a:rPr>
              <a:t>.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pessoas,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bilhete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podem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portador.</a:t>
            </a: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spc="7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spc="75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r>
              <a:rPr lang="pt-BR" spc="75" dirty="0">
                <a:latin typeface="Times New Roman"/>
                <a:cs typeface="Times New Roman"/>
              </a:rPr>
              <a:t>Circular detalha bastante o que tem de constar na apólice e na apólice de endosso. </a:t>
            </a:r>
            <a:r>
              <a:rPr lang="pt-BR" spc="75" dirty="0" err="1">
                <a:latin typeface="Times New Roman"/>
                <a:cs typeface="Times New Roman"/>
              </a:rPr>
              <a:t>Ex</a:t>
            </a:r>
            <a:r>
              <a:rPr lang="pt-BR" spc="75" dirty="0">
                <a:latin typeface="Times New Roman"/>
                <a:cs typeface="Times New Roman"/>
              </a:rPr>
              <a:t>: beneficiários do seguro de pessoa e rateio entre eles (exceto no seguro coletivo)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15. Circular 642,. As sociedades seguradoras poderão emitir uma única apólice ou bilhete vinculados a mais de um plano de seguro.</a:t>
            </a:r>
          </a:p>
          <a:p>
            <a:pPr marL="682625" marR="5080" indent="0" algn="just">
              <a:lnSpc>
                <a:spcPts val="2110"/>
              </a:lnSpc>
              <a:spcBef>
                <a:spcPts val="6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228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7871D-9C86-544C-A48D-6120C0B8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Circular Susep 642, de 20 de setembro de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9DF01-8AB6-3048-825D-A193E4F62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75932"/>
            <a:ext cx="10363200" cy="3691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 err="1"/>
              <a:t>I</a:t>
            </a:r>
            <a:r>
              <a:rPr lang="pt-BR" sz="1600" dirty="0"/>
              <a:t> - apólice: documento emitido pela sociedade seguradora que formaliza a aceitação das coberturas solicitadas pelo proponente, nos planos individuais (apólice individual), ou pelo estipulante, nos planos coletivos (apólice coletiva); </a:t>
            </a:r>
          </a:p>
          <a:p>
            <a:pPr marL="0" indent="0">
              <a:buNone/>
            </a:pPr>
            <a:r>
              <a:rPr lang="pt-BR" sz="1600" dirty="0"/>
              <a:t>II - apólice de averbação ou aberta: aquela em que o segurado comunica à sociedade seguradora as movimentações relativas a seu negócio, vinculadas às coberturas contratadas e ocorridas ao longo de sua vigência, em datas incertas, imprevisíveis ou previamente acordadas, com importâncias seguradas variáveis limitadas ao valor do limite máximo de garantia contratado; </a:t>
            </a:r>
          </a:p>
          <a:p>
            <a:pPr marL="0" indent="0">
              <a:buNone/>
            </a:pPr>
            <a:r>
              <a:rPr lang="pt-BR" sz="1600" dirty="0"/>
              <a:t>III - certificado individual: documento emitido para cada segurado no caso de contratação por meio de apólice coletiva</a:t>
            </a:r>
          </a:p>
          <a:p>
            <a:pPr marL="0" indent="0">
              <a:buNone/>
            </a:pPr>
            <a:r>
              <a:rPr lang="pt-BR" sz="1600" dirty="0"/>
              <a:t>VI - endosso: documento, emitido pela sociedade seguradora, por meio do qual são formalizadas alterações do seguro contratado, de comum acordo entre as partes envolvidas</a:t>
            </a:r>
          </a:p>
        </p:txBody>
      </p:sp>
    </p:spTree>
    <p:extLst>
      <p:ext uri="{BB962C8B-B14F-4D97-AF65-F5344CB8AC3E}">
        <p14:creationId xmlns:p14="http://schemas.microsoft.com/office/powerpoint/2010/main" val="303148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5B2C5C-4A5D-0F44-ADE0-AF4E3E7D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400"/>
            <a:ext cx="3130062" cy="32275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BOA FÉ OBJETIVA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18E28DF-5E42-F343-B365-D9F13DD29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39"/>
          <a:stretch/>
        </p:blipFill>
        <p:spPr>
          <a:xfrm>
            <a:off x="4457700" y="1066800"/>
            <a:ext cx="7734300" cy="472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57700" y="5756461"/>
            <a:ext cx="77343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569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DF90D-A865-294D-9407-2EAB380B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Bilhete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FA68BB-01F9-E044-B788-B136E6613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/>
              <a:t>Art</a:t>
            </a:r>
            <a:r>
              <a:rPr lang="pt-BR" dirty="0"/>
              <a:t> 10 do Decreto Lei 73. É autorizada a contratação de seguros por simples emissão de bilhete de seguro, </a:t>
            </a:r>
            <a:r>
              <a:rPr lang="pt-BR" b="1" dirty="0"/>
              <a:t>mediante solicitação verbal do interessado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§ 1º O CNSP regulamentará os casos previstos neste artigo, padronizando as cláusulas e os impressos necessários.</a:t>
            </a:r>
          </a:p>
          <a:p>
            <a:r>
              <a:rPr lang="pt-BR" dirty="0"/>
              <a:t>Simplificação da contratação: dispensa apólice e proposta</a:t>
            </a:r>
          </a:p>
          <a:p>
            <a:r>
              <a:rPr lang="pt-BR" dirty="0"/>
              <a:t>Condições impressas e inalteráveis. Só servem para seguros de massa, com cobertura-tipo  e mesmas condições para todos os segurados</a:t>
            </a:r>
          </a:p>
          <a:p>
            <a:r>
              <a:rPr lang="pt-BR" dirty="0"/>
              <a:t>O exemplo mais difundido é o DPVAT. Mas são comuns </a:t>
            </a:r>
            <a:r>
              <a:rPr lang="pt-BR" dirty="0" err="1"/>
              <a:t>tambem</a:t>
            </a:r>
            <a:r>
              <a:rPr lang="pt-BR" dirty="0"/>
              <a:t> os bilhetes de seguro de viagem, acidentes de </a:t>
            </a:r>
            <a:r>
              <a:rPr lang="pt-BR" dirty="0" err="1"/>
              <a:t>ski</a:t>
            </a:r>
            <a:r>
              <a:rPr lang="pt-BR" dirty="0"/>
              <a:t>, etc..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448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EB51E-B070-8D4E-A796-1CC304B7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Condições  de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D4101-C529-C449-9B8D-8EA21B54B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118733"/>
            <a:ext cx="10363200" cy="41928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300" dirty="0"/>
              <a:t>Devemos distinguir entre:</a:t>
            </a:r>
            <a:endParaRPr lang="pt-BR" sz="2300" b="1" dirty="0"/>
          </a:p>
          <a:p>
            <a:pPr marL="0" indent="0">
              <a:buNone/>
            </a:pPr>
            <a:r>
              <a:rPr lang="pt-BR" sz="2300" b="1" dirty="0"/>
              <a:t>Condições Gerais</a:t>
            </a:r>
            <a:r>
              <a:rPr lang="pt-BR" sz="2300" dirty="0"/>
              <a:t>: conjunto das cláusulas, comuns a todas as modalidades e/ou coberturas de um plano de seguro,;</a:t>
            </a:r>
          </a:p>
          <a:p>
            <a:pPr marL="0" indent="0">
              <a:buNone/>
            </a:pPr>
            <a:r>
              <a:rPr lang="pt-BR" sz="2300" b="1" dirty="0"/>
              <a:t>Condições Especiais: </a:t>
            </a:r>
            <a:r>
              <a:rPr lang="pt-BR" sz="2300" dirty="0"/>
              <a:t>conjunto das disposições específicas relativas a cada modalidade e/ou cobertura de um plano de seguro, que eventualmente alteram as Condições Gerais, ampliando ou restringindo as suas disposições;</a:t>
            </a:r>
          </a:p>
          <a:p>
            <a:pPr marL="0" indent="0">
              <a:buNone/>
            </a:pPr>
            <a:r>
              <a:rPr lang="pt-BR" sz="2300" b="1" dirty="0"/>
              <a:t> Condições Particulares</a:t>
            </a:r>
            <a:r>
              <a:rPr lang="pt-BR" sz="2300" dirty="0"/>
              <a:t>: conjunto de cláusulas que alteram as Condições Gerais e/ou Especiais de um plano de seguro, modificando ou cancelando disposições já existentes, para modular a cobertura</a:t>
            </a:r>
          </a:p>
          <a:p>
            <a:endParaRPr lang="pt-BR" sz="2300" b="1" dirty="0"/>
          </a:p>
          <a:p>
            <a:r>
              <a:rPr lang="pt-BR" sz="2300" dirty="0"/>
              <a:t>Segundo a SUSEP, já na apresentação da proposta de seguro, as Condições Contratuais completas devem estar à disposição do Segurado (site, cartório de registro de títulos e documentos, declaração de ciência, etc..). Jurisprudência exige conhecimento prévio.</a:t>
            </a:r>
          </a:p>
          <a:p>
            <a:r>
              <a:rPr lang="pt-BR" sz="2300" dirty="0"/>
              <a:t> Qualquer alteração nas Condições Contratuais em vigor, deverá ser realizada por aditivo ao contrato, com a concordância expressa e escrita do segurado ou de seu representante legal, ratificada pelo correspondente endosso.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165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C2643-08EB-9C4C-AB63-110849FC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Condições gerais do  contrato de seguro de danos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29DCA-4586-C840-9F12-D15C291C2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2129882"/>
            <a:ext cx="10664282" cy="438242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4800" dirty="0"/>
          </a:p>
          <a:p>
            <a:r>
              <a:rPr lang="pt-BR" sz="4800" dirty="0"/>
              <a:t>  </a:t>
            </a:r>
            <a:r>
              <a:rPr lang="pt-BR" sz="4800" b="1" dirty="0"/>
              <a:t>Objetivo do Seguro: </a:t>
            </a:r>
            <a:r>
              <a:rPr lang="pt-BR" sz="4800" dirty="0"/>
              <a:t>coberturas oferecidas e prejuízos indenizáveis</a:t>
            </a:r>
          </a:p>
          <a:p>
            <a:r>
              <a:rPr lang="pt-BR" sz="4800" b="1" dirty="0"/>
              <a:t> Renovação do Seguro: </a:t>
            </a:r>
            <a:r>
              <a:rPr lang="pt-BR" sz="4800" dirty="0"/>
              <a:t>procedimentos para renovação da apólice, quando for o caso. </a:t>
            </a:r>
          </a:p>
          <a:p>
            <a:r>
              <a:rPr lang="pt-BR" sz="4800" dirty="0"/>
              <a:t> </a:t>
            </a:r>
            <a:r>
              <a:rPr lang="pt-BR" sz="4800" b="1" dirty="0"/>
              <a:t>Vigência</a:t>
            </a:r>
          </a:p>
          <a:p>
            <a:r>
              <a:rPr lang="pt-BR" sz="4800" b="1" dirty="0"/>
              <a:t>Hipóteses de cancelamento e suas consequências. Por exemplo: </a:t>
            </a:r>
            <a:r>
              <a:rPr lang="pt-BR" sz="4800" dirty="0"/>
              <a:t>No caso de rescisão por iniciativa da Seguradora será restituído ao Segurado a parte do prêmio recebido proporcionalmente, ou seja, na base “pro-rata </a:t>
            </a:r>
            <a:r>
              <a:rPr lang="pt-BR" sz="4800" dirty="0" err="1"/>
              <a:t>temporis</a:t>
            </a:r>
            <a:r>
              <a:rPr lang="pt-BR" sz="4800" dirty="0"/>
              <a:t>” pelo tempo a decorrer. Por exemplo: se já decorreu 60% do prazo de vigência do seguro, a seguradora poderá reter 60% do prêmio, restituindo 40% do prêmio ao segurado. Se a iniciativa tiver sido do Segurado, a Seguradora reterá a parte do prêmio recebido com base na tabela prazo curto pelo tempo decorrido. Por exemplo: decorridos cento e vinte dias da vigência do contrato, com base na tabela prazo curto, a seguradora poderá reter 50% do prêmio.</a:t>
            </a:r>
          </a:p>
          <a:p>
            <a:r>
              <a:rPr lang="pt-BR" sz="4800" dirty="0"/>
              <a:t> </a:t>
            </a:r>
            <a:r>
              <a:rPr lang="pt-BR" sz="4800" b="1" dirty="0"/>
              <a:t>Âmbito Geográfico (usada como motivo para negativa de cobertura no caso CHAPECOENSE)</a:t>
            </a:r>
          </a:p>
          <a:p>
            <a:pPr marL="0" indent="0">
              <a:buNone/>
            </a:pPr>
            <a:endParaRPr lang="pt-BR" sz="4800" b="1" dirty="0"/>
          </a:p>
          <a:p>
            <a:r>
              <a:rPr lang="pt-BR" sz="4800" dirty="0"/>
              <a:t> </a:t>
            </a:r>
            <a:r>
              <a:rPr lang="pt-BR" sz="4800" b="1" dirty="0"/>
              <a:t>Garantias ou Riscos Cobertos</a:t>
            </a:r>
            <a:endParaRPr lang="pt-BR" sz="4800" dirty="0"/>
          </a:p>
          <a:p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17857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B95CC-9EBD-784B-AADA-01CBA725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da apólice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64D0D6-CFF2-1E45-A370-3EEA593B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64520"/>
            <a:ext cx="10363200" cy="30884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Art. 9º As datas e os horários de início e término da vigência do seguro deverão estar indicados nos documentos contratuais.</a:t>
            </a:r>
          </a:p>
          <a:p>
            <a:pPr marL="0" indent="0" algn="just">
              <a:buNone/>
            </a:pPr>
            <a:r>
              <a:rPr lang="pt-BR" dirty="0"/>
              <a:t>Parágrafo único. Na falta de indicação expressa de horário nos documentos de que trata o caput, o horário de início e término de vigência do seguro será às vinte e quatro horas das datas para tal fim neles indicadas.</a:t>
            </a:r>
          </a:p>
          <a:p>
            <a:pPr marL="0" indent="0" algn="just">
              <a:buNone/>
            </a:pPr>
            <a:r>
              <a:rPr lang="pt-BR" dirty="0"/>
              <a:t>Art. 10. Os seguros poderão ser estruturados com qualquer período de vigência e/ou com </a:t>
            </a:r>
            <a:r>
              <a:rPr lang="pt-BR" b="1" dirty="0"/>
              <a:t>período intermitente de cobertura </a:t>
            </a:r>
            <a:r>
              <a:rPr lang="pt-BR" dirty="0"/>
              <a:t>dentro de seu período de vigência.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701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CFDB7-7834-424C-8EAA-B8435CFF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Vigência da cobertura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9D7568-172D-6447-87C5-5960B2D2C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2196790"/>
            <a:ext cx="10619677" cy="401443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t-BR" b="1" i="1" spc="-25" dirty="0">
                <a:latin typeface="Arial-BoldItalicMT"/>
                <a:cs typeface="Times New Roman"/>
              </a:rPr>
              <a:t>R</a:t>
            </a:r>
            <a:r>
              <a:rPr lang="pt-BR" spc="90" dirty="0">
                <a:latin typeface="Times New Roman"/>
                <a:cs typeface="Times New Roman"/>
              </a:rPr>
              <a:t>eg</a:t>
            </a:r>
            <a:r>
              <a:rPr lang="pt-BR" spc="65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esp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15" dirty="0">
                <a:latin typeface="Times New Roman"/>
                <a:cs typeface="Times New Roman"/>
              </a:rPr>
              <a:t>cial</a:t>
            </a:r>
            <a:r>
              <a:rPr lang="pt-BR" spc="-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</a:t>
            </a:r>
            <a:r>
              <a:rPr lang="pt-BR" spc="80" dirty="0">
                <a:latin typeface="Times New Roman"/>
                <a:cs typeface="Times New Roman"/>
              </a:rPr>
              <a:t>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70" dirty="0">
                <a:latin typeface="Times New Roman"/>
                <a:cs typeface="Times New Roman"/>
              </a:rPr>
              <a:t>eguro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pes</a:t>
            </a:r>
            <a:r>
              <a:rPr lang="pt-BR" spc="55" dirty="0">
                <a:latin typeface="Times New Roman"/>
                <a:cs typeface="Times New Roman"/>
              </a:rPr>
              <a:t>s</a:t>
            </a:r>
            <a:r>
              <a:rPr lang="pt-BR" spc="35" dirty="0">
                <a:latin typeface="Times New Roman"/>
                <a:cs typeface="Times New Roman"/>
              </a:rPr>
              <a:t>oa: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080" indent="0" algn="just">
              <a:lnSpc>
                <a:spcPct val="97600"/>
              </a:lnSpc>
              <a:buNone/>
            </a:pPr>
            <a:r>
              <a:rPr lang="pt-BR" b="1" spc="-15" dirty="0">
                <a:latin typeface="Times New Roman"/>
                <a:cs typeface="Times New Roman"/>
              </a:rPr>
              <a:t>Art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b="1" spc="165" dirty="0">
                <a:latin typeface="Times New Roman"/>
                <a:cs typeface="Times New Roman"/>
              </a:rPr>
              <a:t>797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30" dirty="0">
                <a:latin typeface="Times New Roman"/>
                <a:cs typeface="Times New Roman"/>
              </a:rPr>
              <a:t>e</a:t>
            </a:r>
            <a:r>
              <a:rPr lang="pt-BR" spc="40" dirty="0">
                <a:latin typeface="Times New Roman"/>
                <a:cs typeface="Times New Roman"/>
              </a:rPr>
              <a:t>g</a:t>
            </a:r>
            <a:r>
              <a:rPr lang="pt-BR" spc="85" dirty="0">
                <a:latin typeface="Times New Roman"/>
                <a:cs typeface="Times New Roman"/>
              </a:rPr>
              <a:t>ur</a:t>
            </a:r>
            <a:r>
              <a:rPr lang="pt-BR" spc="110" dirty="0">
                <a:latin typeface="Times New Roman"/>
                <a:cs typeface="Times New Roman"/>
              </a:rPr>
              <a:t>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5" dirty="0">
                <a:latin typeface="Times New Roman"/>
                <a:cs typeface="Times New Roman"/>
              </a:rPr>
              <a:t>i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p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ca</a:t>
            </a:r>
            <a:r>
              <a:rPr lang="pt-BR" spc="30" dirty="0">
                <a:latin typeface="Times New Roman"/>
                <a:cs typeface="Times New Roman"/>
              </a:rPr>
              <a:t>s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</a:t>
            </a:r>
            <a:r>
              <a:rPr lang="pt-BR" spc="60" dirty="0">
                <a:latin typeface="Times New Roman"/>
                <a:cs typeface="Times New Roman"/>
              </a:rPr>
              <a:t>o</a:t>
            </a:r>
            <a:r>
              <a:rPr lang="pt-BR" spc="55" dirty="0">
                <a:latin typeface="Times New Roman"/>
                <a:cs typeface="Times New Roman"/>
              </a:rPr>
              <a:t>rte, 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lícito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estipular-se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um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prazo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carência,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durante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0" dirty="0">
                <a:latin typeface="Times New Roman"/>
                <a:cs typeface="Times New Roman"/>
              </a:rPr>
              <a:t>qual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80" dirty="0">
                <a:latin typeface="Times New Roman"/>
                <a:cs typeface="Times New Roman"/>
              </a:rPr>
              <a:t>segurador </a:t>
            </a:r>
            <a:r>
              <a:rPr lang="pt-BR" spc="75" dirty="0">
                <a:latin typeface="Times New Roman"/>
                <a:cs typeface="Times New Roman"/>
              </a:rPr>
              <a:t>não </a:t>
            </a:r>
            <a:r>
              <a:rPr lang="pt-BR" spc="85" dirty="0">
                <a:latin typeface="Times New Roman"/>
                <a:cs typeface="Times New Roman"/>
              </a:rPr>
              <a:t>responde </a:t>
            </a:r>
            <a:r>
              <a:rPr lang="pt-BR" spc="60" dirty="0">
                <a:latin typeface="Times New Roman"/>
                <a:cs typeface="Times New Roman"/>
              </a:rPr>
              <a:t>pela </a:t>
            </a:r>
            <a:r>
              <a:rPr lang="pt-BR" spc="65" dirty="0">
                <a:latin typeface="Times New Roman"/>
                <a:cs typeface="Times New Roman"/>
              </a:rPr>
              <a:t> ocorrência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sinistro.</a:t>
            </a:r>
            <a:endParaRPr lang="pt-BR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800"/>
              </a:lnSpc>
              <a:buNone/>
            </a:pPr>
            <a:r>
              <a:rPr lang="pt-BR" b="1" spc="40" dirty="0">
                <a:latin typeface="Times New Roman"/>
                <a:cs typeface="Times New Roman"/>
              </a:rPr>
              <a:t>Parágrafo</a:t>
            </a:r>
            <a:r>
              <a:rPr lang="pt-BR" b="1" spc="45" dirty="0">
                <a:latin typeface="Times New Roman"/>
                <a:cs typeface="Times New Roman"/>
              </a:rPr>
              <a:t> </a:t>
            </a:r>
            <a:r>
              <a:rPr lang="pt-BR" b="1" spc="50" dirty="0">
                <a:latin typeface="Times New Roman"/>
                <a:cs typeface="Times New Roman"/>
              </a:rPr>
              <a:t>único</a:t>
            </a:r>
            <a:r>
              <a:rPr lang="pt-BR" spc="50" dirty="0">
                <a:latin typeface="Times New Roman"/>
                <a:cs typeface="Times New Roman"/>
              </a:rPr>
              <a:t>.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-10" dirty="0">
                <a:latin typeface="Times New Roman"/>
                <a:cs typeface="Times New Roman"/>
              </a:rPr>
              <a:t>No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caso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deste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artigo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é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devolver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beneficiário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montante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reserva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técnica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já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formada.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30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6350" indent="0" algn="just">
              <a:lnSpc>
                <a:spcPct val="978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798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beneficiário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tem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70" dirty="0">
                <a:latin typeface="Times New Roman"/>
                <a:cs typeface="Times New Roman"/>
              </a:rPr>
              <a:t> ao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capital </a:t>
            </a:r>
            <a:r>
              <a:rPr lang="pt-BR" spc="60" dirty="0">
                <a:latin typeface="Times New Roman"/>
                <a:cs typeface="Times New Roman"/>
              </a:rPr>
              <a:t>estipulado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quando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suicida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nos primeiros </a:t>
            </a:r>
            <a:r>
              <a:rPr lang="pt-BR" spc="55" dirty="0">
                <a:latin typeface="Times New Roman"/>
                <a:cs typeface="Times New Roman"/>
              </a:rPr>
              <a:t>dois </a:t>
            </a:r>
            <a:r>
              <a:rPr lang="pt-BR" spc="70" dirty="0">
                <a:latin typeface="Times New Roman"/>
                <a:cs typeface="Times New Roman"/>
              </a:rPr>
              <a:t>anos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25" dirty="0">
                <a:latin typeface="Times New Roman"/>
                <a:cs typeface="Times New Roman"/>
              </a:rPr>
              <a:t>vigência </a:t>
            </a:r>
            <a:r>
              <a:rPr lang="pt-BR" spc="20" dirty="0">
                <a:latin typeface="Times New Roman"/>
                <a:cs typeface="Times New Roman"/>
              </a:rPr>
              <a:t>inicial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sua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recondução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depois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suspenso, </a:t>
            </a:r>
            <a:r>
              <a:rPr lang="pt-BR" spc="70" dirty="0">
                <a:latin typeface="Times New Roman"/>
                <a:cs typeface="Times New Roman"/>
              </a:rPr>
              <a:t>observado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65" dirty="0">
                <a:latin typeface="Times New Roman"/>
                <a:cs typeface="Times New Roman"/>
              </a:rPr>
              <a:t>disposto </a:t>
            </a:r>
            <a:r>
              <a:rPr lang="pt-BR" spc="75" dirty="0">
                <a:latin typeface="Times New Roman"/>
                <a:cs typeface="Times New Roman"/>
              </a:rPr>
              <a:t>no </a:t>
            </a:r>
            <a:r>
              <a:rPr lang="pt-BR" spc="65" dirty="0">
                <a:latin typeface="Times New Roman"/>
                <a:cs typeface="Times New Roman"/>
              </a:rPr>
              <a:t>parágrafo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único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artigo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antecedente.</a:t>
            </a:r>
            <a:endParaRPr lang="pt-BR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b="1" spc="35" dirty="0">
                <a:latin typeface="Times New Roman"/>
                <a:cs typeface="Times New Roman"/>
              </a:rPr>
              <a:t>Pa</a:t>
            </a:r>
            <a:r>
              <a:rPr lang="pt-BR" b="1" spc="20" dirty="0">
                <a:latin typeface="Times New Roman"/>
                <a:cs typeface="Times New Roman"/>
              </a:rPr>
              <a:t>r</a:t>
            </a:r>
            <a:r>
              <a:rPr lang="pt-BR" b="1" spc="40" dirty="0">
                <a:latin typeface="Times New Roman"/>
                <a:cs typeface="Times New Roman"/>
              </a:rPr>
              <a:t>ágra</a:t>
            </a:r>
            <a:r>
              <a:rPr lang="pt-BR" b="1" spc="-5" dirty="0">
                <a:latin typeface="Times New Roman"/>
                <a:cs typeface="Times New Roman"/>
              </a:rPr>
              <a:t>f</a:t>
            </a:r>
            <a:r>
              <a:rPr lang="pt-BR" b="1" spc="120" dirty="0">
                <a:latin typeface="Times New Roman"/>
                <a:cs typeface="Times New Roman"/>
              </a:rPr>
              <a:t>o</a:t>
            </a:r>
            <a:r>
              <a:rPr lang="pt-BR" b="1" spc="-130" dirty="0">
                <a:latin typeface="Times New Roman"/>
                <a:cs typeface="Times New Roman"/>
              </a:rPr>
              <a:t> </a:t>
            </a:r>
            <a:r>
              <a:rPr lang="pt-BR" b="1" spc="70" dirty="0">
                <a:latin typeface="Times New Roman"/>
                <a:cs typeface="Times New Roman"/>
              </a:rPr>
              <a:t>ú</a:t>
            </a:r>
            <a:r>
              <a:rPr lang="pt-BR" b="1" spc="75" dirty="0">
                <a:latin typeface="Times New Roman"/>
                <a:cs typeface="Times New Roman"/>
              </a:rPr>
              <a:t>nic</a:t>
            </a:r>
            <a:r>
              <a:rPr lang="pt-BR" b="1" spc="80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Ress</a:t>
            </a:r>
            <a:r>
              <a:rPr lang="pt-BR" spc="30" dirty="0">
                <a:latin typeface="Times New Roman"/>
                <a:cs typeface="Times New Roman"/>
              </a:rPr>
              <a:t>a</a:t>
            </a:r>
            <a:r>
              <a:rPr lang="pt-BR" spc="-10" dirty="0">
                <a:latin typeface="Times New Roman"/>
                <a:cs typeface="Times New Roman"/>
              </a:rPr>
              <a:t>l</a:t>
            </a:r>
            <a:r>
              <a:rPr lang="pt-BR" spc="5" dirty="0">
                <a:latin typeface="Times New Roman"/>
                <a:cs typeface="Times New Roman"/>
              </a:rPr>
              <a:t>v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80" dirty="0">
                <a:latin typeface="Times New Roman"/>
                <a:cs typeface="Times New Roman"/>
              </a:rPr>
              <a:t>da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hi</a:t>
            </a:r>
            <a:r>
              <a:rPr lang="pt-BR" spc="75" dirty="0">
                <a:latin typeface="Times New Roman"/>
                <a:cs typeface="Times New Roman"/>
              </a:rPr>
              <a:t>pótes</a:t>
            </a:r>
            <a:r>
              <a:rPr lang="pt-BR" spc="85" dirty="0">
                <a:latin typeface="Times New Roman"/>
                <a:cs typeface="Times New Roman"/>
              </a:rPr>
              <a:t>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25" dirty="0">
                <a:latin typeface="Times New Roman"/>
                <a:cs typeface="Times New Roman"/>
              </a:rPr>
              <a:t>evi</a:t>
            </a:r>
            <a:r>
              <a:rPr lang="pt-BR" spc="70" dirty="0">
                <a:latin typeface="Times New Roman"/>
                <a:cs typeface="Times New Roman"/>
              </a:rPr>
              <a:t>s</a:t>
            </a:r>
            <a:r>
              <a:rPr lang="pt-BR" spc="75" dirty="0">
                <a:latin typeface="Times New Roman"/>
                <a:cs typeface="Times New Roman"/>
              </a:rPr>
              <a:t>ta  </a:t>
            </a:r>
            <a:r>
              <a:rPr lang="pt-BR" spc="80" dirty="0">
                <a:latin typeface="Times New Roman"/>
                <a:cs typeface="Times New Roman"/>
              </a:rPr>
              <a:t>neste </a:t>
            </a:r>
            <a:r>
              <a:rPr lang="pt-BR" spc="35" dirty="0">
                <a:latin typeface="Times New Roman"/>
                <a:cs typeface="Times New Roman"/>
              </a:rPr>
              <a:t>artigo, </a:t>
            </a:r>
            <a:r>
              <a:rPr lang="pt-BR" spc="75" dirty="0">
                <a:latin typeface="Times New Roman"/>
                <a:cs typeface="Times New Roman"/>
              </a:rPr>
              <a:t>é </a:t>
            </a:r>
            <a:r>
              <a:rPr lang="pt-BR" spc="60" dirty="0">
                <a:latin typeface="Times New Roman"/>
                <a:cs typeface="Times New Roman"/>
              </a:rPr>
              <a:t>nula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45" dirty="0">
                <a:latin typeface="Times New Roman"/>
                <a:cs typeface="Times New Roman"/>
              </a:rPr>
              <a:t>cláusula </a:t>
            </a:r>
            <a:r>
              <a:rPr lang="pt-BR" spc="70" dirty="0">
                <a:latin typeface="Times New Roman"/>
                <a:cs typeface="Times New Roman"/>
              </a:rPr>
              <a:t>contratual </a:t>
            </a:r>
            <a:r>
              <a:rPr lang="pt-BR" spc="85" dirty="0">
                <a:latin typeface="Times New Roman"/>
                <a:cs typeface="Times New Roman"/>
              </a:rPr>
              <a:t>que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20" dirty="0">
                <a:latin typeface="Times New Roman"/>
                <a:cs typeface="Times New Roman"/>
              </a:rPr>
              <a:t>exclui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70" dirty="0">
                <a:latin typeface="Times New Roman"/>
                <a:cs typeface="Times New Roman"/>
              </a:rPr>
              <a:t>pagamento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45" dirty="0">
                <a:latin typeface="Times New Roman"/>
                <a:cs typeface="Times New Roman"/>
              </a:rPr>
              <a:t>capital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35" dirty="0">
                <a:latin typeface="Times New Roman"/>
                <a:cs typeface="Times New Roman"/>
              </a:rPr>
              <a:t>suicídio </a:t>
            </a:r>
            <a:r>
              <a:rPr lang="pt-BR" spc="65" dirty="0">
                <a:latin typeface="Times New Roman"/>
                <a:cs typeface="Times New Roman"/>
              </a:rPr>
              <a:t>do 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774. A recondução tácita do contrato pelo mesmo prazo, mediante expressa cláusula contratual, não poderá operar mais de uma vez.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6F6EE2-AFCF-204C-BB76-09B948862E00}"/>
              </a:ext>
            </a:extLst>
          </p:cNvPr>
          <p:cNvSpPr txBox="1"/>
          <p:nvPr/>
        </p:nvSpPr>
        <p:spPr>
          <a:xfrm>
            <a:off x="4404732" y="6713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48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8BF11-D960-004C-B1A3-5D3ACC73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Prescrição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979C8D-80E8-2A44-801F-A099B659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1824"/>
            <a:ext cx="10820399" cy="38900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3000" dirty="0"/>
              <a:t>Art. 206. Prescreve:</a:t>
            </a:r>
          </a:p>
          <a:p>
            <a:pPr marL="0" indent="0">
              <a:buNone/>
            </a:pPr>
            <a:r>
              <a:rPr lang="pt-BR" sz="3000" dirty="0"/>
              <a:t>§ 1 </a:t>
            </a:r>
            <a:r>
              <a:rPr lang="pt-BR" sz="3000" u="sng" baseline="30000" dirty="0"/>
              <a:t>o </a:t>
            </a:r>
            <a:r>
              <a:rPr lang="pt-BR" sz="3000" dirty="0"/>
              <a:t>Em um ano:</a:t>
            </a:r>
          </a:p>
          <a:p>
            <a:pPr marL="0" indent="0">
              <a:buNone/>
            </a:pPr>
            <a:r>
              <a:rPr lang="pt-BR" sz="3000" dirty="0"/>
              <a:t>II - a pretensão do segurado contra o segurador, ou a deste contra aquele, contado o prazo:</a:t>
            </a:r>
          </a:p>
          <a:p>
            <a:pPr marL="0" indent="0">
              <a:buNone/>
            </a:pPr>
            <a:r>
              <a:rPr lang="pt-BR" sz="3000" dirty="0"/>
              <a:t>a) para o segurado, no caso de seguro de responsabilidade civil, da data em que é citado para responder à ação de indenização proposta pelo terceiro prejudicado, ou da data que a este indeniza, com a anuência do segurador;</a:t>
            </a:r>
          </a:p>
          <a:p>
            <a:pPr marL="0" indent="0">
              <a:buNone/>
            </a:pPr>
            <a:r>
              <a:rPr lang="pt-BR" sz="3000" dirty="0" err="1"/>
              <a:t>b</a:t>
            </a:r>
            <a:r>
              <a:rPr lang="pt-BR" sz="3000" dirty="0"/>
              <a:t>) quanto aos demais seguros, da ciência do fato gerador da pretensão;</a:t>
            </a:r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b="1" dirty="0"/>
              <a:t>POR QUE TÃO CURTO?</a:t>
            </a:r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dirty="0"/>
              <a:t>SÚMULA N. 229 O pedido do pagamento de indenização à seguradora suspende o prazo de prescrição até que o segurado tenha ciência da decisão</a:t>
            </a:r>
            <a:endParaRPr lang="pt-BR" sz="3000" b="1" dirty="0"/>
          </a:p>
          <a:p>
            <a:pPr marL="0" indent="0">
              <a:buNone/>
            </a:pPr>
            <a:endParaRPr lang="pt-BR" sz="3000" b="1" dirty="0"/>
          </a:p>
          <a:p>
            <a:pPr marL="0" indent="0">
              <a:buNone/>
            </a:pPr>
            <a:r>
              <a:rPr lang="pt-BR" sz="3000" b="1" dirty="0"/>
              <a:t>STJ está discutindo atualmente se isso só se aplica a ação de cobrança de indenização, ou qualquer outra, como para </a:t>
            </a:r>
            <a:r>
              <a:rPr lang="pt-BR" sz="3000" b="1" dirty="0" err="1"/>
              <a:t>acao</a:t>
            </a:r>
            <a:r>
              <a:rPr lang="pt-BR" sz="3000" b="1" dirty="0"/>
              <a:t> para forçar renovação, indenização por dano moral, ou restituição de prêmios pagos a maior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81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75571-A518-1646-A478-8C37DD4B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 atenção: o prazo é diferente quando o beneficiário não é o segurado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8DA566-581D-B749-B0D5-A02389DB7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206, §3º, do Código Civil: “Prescreve em </a:t>
            </a:r>
            <a:r>
              <a:rPr lang="pt-BR" b="1" u="sng" dirty="0"/>
              <a:t>três anos </a:t>
            </a:r>
            <a:r>
              <a:rPr lang="pt-BR" dirty="0"/>
              <a:t>a pretensão do </a:t>
            </a:r>
            <a:r>
              <a:rPr lang="pt-BR" b="1" dirty="0"/>
              <a:t>beneficiário</a:t>
            </a:r>
            <a:r>
              <a:rPr lang="pt-BR" dirty="0"/>
              <a:t> contra o segurador, e a do terceiro prejudicado, no caso de </a:t>
            </a:r>
            <a:r>
              <a:rPr lang="pt-BR" b="1" dirty="0"/>
              <a:t>seguro</a:t>
            </a:r>
            <a:r>
              <a:rPr lang="pt-BR" dirty="0"/>
              <a:t> de responsabilidade civil obrigatório.</a:t>
            </a:r>
          </a:p>
        </p:txBody>
      </p:sp>
    </p:spTree>
    <p:extLst>
      <p:ext uri="{BB962C8B-B14F-4D97-AF65-F5344CB8AC3E}">
        <p14:creationId xmlns:p14="http://schemas.microsoft.com/office/powerpoint/2010/main" val="1711430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160A0-A556-154B-B847-DFA1B758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Seguro obrigatório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5D9CD1-C5EB-7347-8DE4-32CA651CC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85" y="2096429"/>
            <a:ext cx="10497014" cy="3845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5600" dirty="0" err="1"/>
              <a:t>Art</a:t>
            </a:r>
            <a:r>
              <a:rPr lang="pt-BR" sz="5600" dirty="0"/>
              <a:t> 20  do Decreto Lei 73.. Sem prejuízo do disposto em leis especiais, são obrigatórios os seguros de:               </a:t>
            </a:r>
            <a:r>
              <a:rPr lang="pt-BR" sz="5600" dirty="0">
                <a:hlinkClick r:id="rId2"/>
              </a:rPr>
              <a:t>(Regulamento)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a) danos pessoais a passageiros de aeronaves comerciais;</a:t>
            </a:r>
          </a:p>
          <a:p>
            <a:pPr marL="0" indent="0">
              <a:buNone/>
            </a:pPr>
            <a:r>
              <a:rPr lang="pt-BR" sz="5600" dirty="0" err="1"/>
              <a:t>b</a:t>
            </a:r>
            <a:r>
              <a:rPr lang="pt-BR" sz="5600" dirty="0"/>
              <a:t>) responsabilidade civil do proprietário de aeronaves e do transportador aéreo;              </a:t>
            </a:r>
          </a:p>
          <a:p>
            <a:pPr marL="0" indent="0">
              <a:buNone/>
            </a:pPr>
            <a:r>
              <a:rPr lang="pt-BR" sz="5600" dirty="0" err="1"/>
              <a:t>c</a:t>
            </a:r>
            <a:r>
              <a:rPr lang="pt-BR" sz="5600" dirty="0"/>
              <a:t>) responsabilidade civil do construtor de imóveis em zonas urbanas por danos a pessoas ou coisas;</a:t>
            </a:r>
          </a:p>
          <a:p>
            <a:pPr marL="0" indent="0">
              <a:buNone/>
            </a:pPr>
            <a:r>
              <a:rPr lang="pt-BR" sz="5600" dirty="0"/>
              <a:t>e) garantia do cumprimento das obrigações do incorporador e construtor de imóveis;</a:t>
            </a:r>
          </a:p>
          <a:p>
            <a:pPr marL="0" indent="0">
              <a:buNone/>
            </a:pPr>
            <a:r>
              <a:rPr lang="pt-BR" sz="5600" dirty="0" err="1"/>
              <a:t>f</a:t>
            </a:r>
            <a:r>
              <a:rPr lang="pt-BR" sz="5600" dirty="0"/>
              <a:t>) garantia do pagamento a cargo de mutuário da construção civil, inclusive obrigação imobiliária;</a:t>
            </a:r>
          </a:p>
          <a:p>
            <a:pPr marL="0" indent="0">
              <a:buNone/>
            </a:pPr>
            <a:r>
              <a:rPr lang="pt-BR" sz="5600" dirty="0" err="1"/>
              <a:t>g</a:t>
            </a:r>
            <a:r>
              <a:rPr lang="pt-BR" sz="5600" dirty="0"/>
              <a:t>) edifícios divididos em unidades autônomas;</a:t>
            </a:r>
          </a:p>
          <a:p>
            <a:pPr marL="0" indent="0">
              <a:buNone/>
            </a:pPr>
            <a:r>
              <a:rPr lang="pt-BR" sz="5600" dirty="0" err="1"/>
              <a:t>h</a:t>
            </a:r>
            <a:r>
              <a:rPr lang="pt-BR" sz="5600" dirty="0"/>
              <a:t>) incêndio e transporte de bens pertencentes a pessoas jurídicas, situados no País ou </a:t>
            </a:r>
            <a:r>
              <a:rPr lang="pt-BR" sz="5600" dirty="0" err="1"/>
              <a:t>nêle</a:t>
            </a:r>
            <a:r>
              <a:rPr lang="pt-BR" sz="5600" dirty="0"/>
              <a:t> transportados;</a:t>
            </a:r>
          </a:p>
          <a:p>
            <a:pPr marL="0" indent="0">
              <a:buNone/>
            </a:pPr>
            <a:r>
              <a:rPr lang="pt-BR" sz="5600" dirty="0" err="1"/>
              <a:t>j</a:t>
            </a:r>
            <a:r>
              <a:rPr lang="pt-BR" sz="5600" dirty="0"/>
              <a:t>) crédito à exportação, quando julgado conveniente pelo CNSP, ouvido o Conselho Nacional do Comércio Exterior (CONCEX);                      </a:t>
            </a:r>
            <a:r>
              <a:rPr lang="pt-BR" sz="5600" dirty="0">
                <a:hlinkClick r:id="rId3"/>
              </a:rPr>
              <a:t>(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l) danos pessoais causados por veículos automotores de vias terrestres e por embarcações, ou por sua carga, a pessoas transportadas ou não;  DPVAT      </a:t>
            </a:r>
            <a:r>
              <a:rPr lang="pt-BR" sz="5600" dirty="0">
                <a:hlinkClick r:id="rId4"/>
              </a:rPr>
              <a:t>(</a:t>
            </a:r>
            <a:endParaRPr lang="pt-BR" sz="5600" dirty="0"/>
          </a:p>
          <a:p>
            <a:pPr marL="0" indent="0">
              <a:buNone/>
            </a:pPr>
            <a:r>
              <a:rPr lang="pt-BR" sz="5600" dirty="0"/>
              <a:t>m) responsabilidade civil dos transportadores terrestres, marítimos, fluviais e lacustres, por danos à carga transportada.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70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0A3FC-1EDA-8E4F-9A74-6C44C372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Seguro Obrigatório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353F4-0F8A-F042-B488-B69B77ED6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Estado entende que há razoes de ordem pública para exigir o estabelecimento de cobertura a vítimas, além da possibilidade do seguro facultativo. Exemplo: DPVAT paga </a:t>
            </a:r>
            <a:r>
              <a:rPr lang="pt-BR" dirty="0" err="1"/>
              <a:t>R</a:t>
            </a:r>
            <a:r>
              <a:rPr lang="pt-BR" dirty="0"/>
              <a:t>$ 13500 por morte, ou até esse valor por invalidez permanente.</a:t>
            </a:r>
          </a:p>
          <a:p>
            <a:r>
              <a:rPr lang="pt-BR" dirty="0"/>
              <a:t>Razão de ser: externalidade das atividades, socialização dos riscos, ganhos de escala</a:t>
            </a:r>
          </a:p>
          <a:p>
            <a:r>
              <a:rPr lang="pt-BR" dirty="0"/>
              <a:t>Alcance da responsabilidade pela não contratação. Vítima pode pleitear indenização do responsável pela não contratação (exemplo: síndico do condomínio no incêndio)</a:t>
            </a:r>
          </a:p>
          <a:p>
            <a:r>
              <a:rPr lang="pt-BR" dirty="0"/>
              <a:t>Súmula 257 do STJ: ¨A falta de pagamento do prêmio do DPVAT não é motivo para a recusa ao pagamento de indenização¨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76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178B0-11ED-D349-B2F7-DA70533D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da boa fé na contratação dos seguros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B959E3-1FA0-DE43-81BB-F8D3BAC0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32205" marR="7620" indent="0" algn="just">
              <a:lnSpc>
                <a:spcPct val="97700"/>
              </a:lnSpc>
              <a:spcBef>
                <a:spcPts val="5"/>
              </a:spcBef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765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125" dirty="0">
                <a:latin typeface="Times New Roman"/>
                <a:cs typeface="Times New Roman"/>
              </a:rPr>
              <a:t>O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segurado </a:t>
            </a:r>
            <a:r>
              <a:rPr lang="pt-BR" spc="75" dirty="0">
                <a:latin typeface="Times New Roman"/>
                <a:cs typeface="Times New Roman"/>
              </a:rPr>
              <a:t>e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80" dirty="0">
                <a:latin typeface="Times New Roman"/>
                <a:cs typeface="Times New Roman"/>
              </a:rPr>
              <a:t>segurador </a:t>
            </a:r>
            <a:r>
              <a:rPr lang="pt-BR" spc="60" dirty="0">
                <a:latin typeface="Times New Roman"/>
                <a:cs typeface="Times New Roman"/>
              </a:rPr>
              <a:t>são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guardar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conclusão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execução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-20" dirty="0">
                <a:latin typeface="Times New Roman"/>
                <a:cs typeface="Times New Roman"/>
              </a:rPr>
              <a:t>c</a:t>
            </a:r>
            <a:r>
              <a:rPr lang="pt-BR" spc="45" dirty="0">
                <a:latin typeface="Times New Roman"/>
                <a:cs typeface="Times New Roman"/>
              </a:rPr>
              <a:t>o</a:t>
            </a:r>
            <a:r>
              <a:rPr lang="pt-BR" spc="130" dirty="0">
                <a:latin typeface="Times New Roman"/>
                <a:cs typeface="Times New Roman"/>
              </a:rPr>
              <a:t>n</a:t>
            </a:r>
            <a:r>
              <a:rPr lang="pt-BR" spc="80" dirty="0">
                <a:latin typeface="Times New Roman"/>
                <a:cs typeface="Times New Roman"/>
              </a:rPr>
              <a:t>t</a:t>
            </a:r>
            <a:r>
              <a:rPr lang="pt-BR" spc="60" dirty="0">
                <a:latin typeface="Times New Roman"/>
                <a:cs typeface="Times New Roman"/>
              </a:rPr>
              <a:t>rato,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mai</a:t>
            </a:r>
            <a:r>
              <a:rPr lang="pt-BR" spc="50" dirty="0">
                <a:latin typeface="Times New Roman"/>
                <a:cs typeface="Times New Roman"/>
              </a:rPr>
              <a:t>s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</a:t>
            </a:r>
            <a:r>
              <a:rPr lang="pt-BR" spc="65" dirty="0">
                <a:latin typeface="Times New Roman"/>
                <a:cs typeface="Times New Roman"/>
              </a:rPr>
              <a:t>s</a:t>
            </a:r>
            <a:r>
              <a:rPr lang="pt-BR" spc="80" dirty="0">
                <a:latin typeface="Times New Roman"/>
                <a:cs typeface="Times New Roman"/>
              </a:rPr>
              <a:t>tr</a:t>
            </a:r>
            <a:r>
              <a:rPr lang="pt-BR" spc="75" dirty="0">
                <a:latin typeface="Times New Roman"/>
                <a:cs typeface="Times New Roman"/>
              </a:rPr>
              <a:t>i</a:t>
            </a:r>
            <a:r>
              <a:rPr lang="pt-BR" spc="65" dirty="0">
                <a:latin typeface="Times New Roman"/>
                <a:cs typeface="Times New Roman"/>
              </a:rPr>
              <a:t>t</a:t>
            </a:r>
            <a:r>
              <a:rPr lang="pt-BR" spc="114" dirty="0">
                <a:latin typeface="Times New Roman"/>
                <a:cs typeface="Times New Roman"/>
              </a:rPr>
              <a:t>a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bo</a:t>
            </a:r>
            <a:r>
              <a:rPr lang="pt-BR" spc="75" dirty="0">
                <a:latin typeface="Times New Roman"/>
                <a:cs typeface="Times New Roman"/>
              </a:rPr>
              <a:t>a</a:t>
            </a:r>
            <a:r>
              <a:rPr lang="pt-BR" spc="-5" dirty="0">
                <a:latin typeface="Times New Roman"/>
                <a:cs typeface="Times New Roman"/>
              </a:rPr>
              <a:t>-</a:t>
            </a:r>
            <a:r>
              <a:rPr lang="pt-BR" spc="10" dirty="0">
                <a:latin typeface="Times New Roman"/>
                <a:cs typeface="Times New Roman"/>
              </a:rPr>
              <a:t>fé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e  </a:t>
            </a:r>
            <a:r>
              <a:rPr lang="pt-BR" spc="50" dirty="0">
                <a:latin typeface="Times New Roman"/>
                <a:cs typeface="Times New Roman"/>
              </a:rPr>
              <a:t>veracidade,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tanto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respeito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objeto</a:t>
            </a:r>
            <a:r>
              <a:rPr lang="pt-BR" spc="-4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como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das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circunstâncias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declarações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ele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concernentes.</a:t>
            </a: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2400" dirty="0">
              <a:latin typeface="Times New Roman"/>
              <a:cs typeface="Times New Roman"/>
            </a:endParaRPr>
          </a:p>
          <a:p>
            <a:pPr marL="0" marR="6985" indent="0">
              <a:lnSpc>
                <a:spcPts val="2110"/>
              </a:lnSpc>
              <a:buNone/>
            </a:pPr>
            <a:r>
              <a:rPr lang="pt-BR" spc="-25" dirty="0">
                <a:latin typeface="Arial-BoldItalicMT"/>
                <a:cs typeface="Arial-BoldItalicMT"/>
              </a:rPr>
              <a:t>Antes de ser tida como cláusula geral em todos os contratos pelo Código Civil de 2002 (artigos 113 e 442), já era tida especificada como exigência do contrato de seguro no Código anterior (artigo 1443, CC de 1916) A MÁXIMA BOA FÉ (</a:t>
            </a:r>
            <a:r>
              <a:rPr lang="pt-BR" i="1" spc="-25" dirty="0">
                <a:latin typeface="Arial-BoldItalicMT"/>
                <a:cs typeface="Arial-BoldItalicMT"/>
              </a:rPr>
              <a:t>UBERRIMA BONA FIDES</a:t>
            </a:r>
            <a:r>
              <a:rPr lang="pt-BR" spc="-25" dirty="0">
                <a:latin typeface="Arial-BoldItalicMT"/>
                <a:cs typeface="Arial-BoldItalicMT"/>
              </a:rPr>
              <a:t>)</a:t>
            </a:r>
          </a:p>
          <a:p>
            <a:pPr marL="0" marR="6985" indent="0">
              <a:lnSpc>
                <a:spcPts val="2110"/>
              </a:lnSpc>
              <a:buNone/>
            </a:pPr>
            <a:r>
              <a:rPr lang="pt-BR" spc="-25" dirty="0">
                <a:latin typeface="Arial-BoldItalicMT"/>
                <a:cs typeface="Arial-BoldItalicMT"/>
              </a:rPr>
              <a:t>Boa fé tem múltiplas funções: 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criação de deveres acessórios, antes, durante e depois da vigência do contrato (negociar de boa fé, permitir que a outra praça realize as expectativas legítimas do contrato, zelar pelo pós-venda)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Interpretação das cláusulas contratuais</a:t>
            </a:r>
          </a:p>
          <a:p>
            <a:pPr marR="6985">
              <a:lnSpc>
                <a:spcPts val="2110"/>
              </a:lnSpc>
            </a:pPr>
            <a:r>
              <a:rPr lang="pt-BR" spc="-25" dirty="0">
                <a:latin typeface="Arial-BoldItalicMT"/>
                <a:cs typeface="Arial-BoldItalicMT"/>
              </a:rPr>
              <a:t>Impedir abusos de direito (</a:t>
            </a:r>
            <a:r>
              <a:rPr lang="pt-BR" spc="-25" dirty="0" err="1">
                <a:latin typeface="Arial-BoldItalicMT"/>
                <a:cs typeface="Arial-BoldItalicMT"/>
              </a:rPr>
              <a:t>venire</a:t>
            </a:r>
            <a:r>
              <a:rPr lang="pt-BR" spc="-25" dirty="0">
                <a:latin typeface="Arial-BoldItalicMT"/>
                <a:cs typeface="Arial-BoldItalicMT"/>
              </a:rPr>
              <a:t> contra </a:t>
            </a:r>
            <a:r>
              <a:rPr lang="pt-BR" spc="-25" dirty="0" err="1">
                <a:latin typeface="Arial-BoldItalicMT"/>
                <a:cs typeface="Arial-BoldItalicMT"/>
              </a:rPr>
              <a:t>factum</a:t>
            </a:r>
            <a:r>
              <a:rPr lang="pt-BR" spc="-25" dirty="0">
                <a:latin typeface="Arial-BoldItalicMT"/>
                <a:cs typeface="Arial-BoldItalicMT"/>
              </a:rPr>
              <a:t> </a:t>
            </a:r>
            <a:r>
              <a:rPr lang="pt-BR" spc="-25" dirty="0" err="1">
                <a:latin typeface="Arial-BoldItalicMT"/>
                <a:cs typeface="Arial-BoldItalicMT"/>
              </a:rPr>
              <a:t>proprium</a:t>
            </a:r>
            <a:r>
              <a:rPr lang="pt-BR" spc="-25" dirty="0">
                <a:latin typeface="Arial-BoldItalicMT"/>
                <a:cs typeface="Arial-BoldItalicMT"/>
              </a:rPr>
              <a:t>, </a:t>
            </a:r>
            <a:r>
              <a:rPr lang="pt-BR" spc="-25" dirty="0" err="1">
                <a:latin typeface="Arial-BoldItalicMT"/>
                <a:cs typeface="Arial-BoldItalicMT"/>
              </a:rPr>
              <a:t>supressio</a:t>
            </a:r>
            <a:r>
              <a:rPr lang="pt-BR" spc="-25" dirty="0">
                <a:latin typeface="Arial-BoldItalicMT"/>
                <a:cs typeface="Arial-BoldItalicMT"/>
              </a:rPr>
              <a:t>, </a:t>
            </a:r>
            <a:r>
              <a:rPr lang="pt-BR" spc="-25" dirty="0" err="1">
                <a:latin typeface="Arial-BoldItalicMT"/>
                <a:cs typeface="Arial-BoldItalicMT"/>
              </a:rPr>
              <a:t>surrectio</a:t>
            </a:r>
            <a:r>
              <a:rPr lang="pt-BR" spc="-25" dirty="0">
                <a:latin typeface="Arial-BoldItalicMT"/>
                <a:cs typeface="Arial-BoldItalicMT"/>
              </a:rPr>
              <a:t>, tu </a:t>
            </a:r>
            <a:r>
              <a:rPr lang="pt-BR" spc="-25" dirty="0" err="1">
                <a:latin typeface="Arial-BoldItalicMT"/>
                <a:cs typeface="Arial-BoldItalicMT"/>
              </a:rPr>
              <a:t>quoque</a:t>
            </a:r>
            <a:r>
              <a:rPr lang="pt-BR" spc="-25" dirty="0">
                <a:latin typeface="Arial-BoldItalicMT"/>
                <a:cs typeface="Arial-BoldItalic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25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323D5F-BD8A-1F48-B59E-9179DF18C7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1" y="914400"/>
            <a:ext cx="6980274" cy="29966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Atenção: Regras da SUSEP sobre contratação alteradas em 20 de setembro de 2021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D7B6BE-A4E0-4483-BEC5-493AC3E5D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514C7-8520-664A-BEEB-6732049D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Primeiro passo da contratação: 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7ABBC4-057D-D946-AF9F-93F5DF0C0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Sempre cabe ao segurado estipular e definir o risco, submetendo-o à seguradora.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Contratação do seguro se dá com a aceitação da proposta. Emissão da apólice é prova (posterior) da contratação. Se pessoa falecer após aceitação da proposta, mas antes da emissão da apólice e do pagamento do prêmio, indenização é devida (</a:t>
            </a:r>
            <a:r>
              <a:rPr lang="pt-BR" dirty="0" err="1"/>
              <a:t>Resp</a:t>
            </a:r>
            <a:r>
              <a:rPr lang="pt-BR" dirty="0"/>
              <a:t> 722.469). Tal orientação no entanto não prevalece se proposta previa inicio da cobertura em momento posterior.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Pela circular SUSEP 642, a  regra geral não é mais a aceitação tácita, exceto se prevista essa possibilidade de modo expresso na proposta.</a:t>
            </a:r>
          </a:p>
        </p:txBody>
      </p:sp>
    </p:spTree>
    <p:extLst>
      <p:ext uri="{BB962C8B-B14F-4D97-AF65-F5344CB8AC3E}">
        <p14:creationId xmlns:p14="http://schemas.microsoft.com/office/powerpoint/2010/main" val="385557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514C7-8520-664A-BEEB-6732049D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115122"/>
            <a:ext cx="10363201" cy="1570921"/>
          </a:xfrm>
        </p:spPr>
        <p:txBody>
          <a:bodyPr/>
          <a:lstStyle/>
          <a:p>
            <a:r>
              <a:rPr lang="pt-BR" sz="2400" dirty="0"/>
              <a:t>Primeiro passo da contratação: a proposta (Circular SUSEP 642)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7ABBC4-057D-D946-AF9F-93F5DF0C0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728440"/>
            <a:ext cx="10363201" cy="42133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4800" dirty="0"/>
              <a:t>Art. 3º A </a:t>
            </a:r>
            <a:r>
              <a:rPr lang="pt-BR" sz="5600" b="1" dirty="0"/>
              <a:t>celebração, a alteração ou a renovação não automática do contrato de seguro </a:t>
            </a:r>
            <a:r>
              <a:rPr lang="pt-BR" sz="4800" dirty="0"/>
              <a:t>somente poderão ser feitas mediante proposta preenchida e assinada pelo proponente, seu representante legal ou corretor de seguros, exceto quando a contratação se der por meio de bilhete. (AGORA É NECESSÁRIA PROPOSTA ATÉ PARA RENOVAÇÃO. NOVA AVALIAÇÃO DE RISCO)</a:t>
            </a:r>
          </a:p>
          <a:p>
            <a:pPr marL="0" indent="0">
              <a:buNone/>
            </a:pPr>
            <a:r>
              <a:rPr lang="pt-BR" sz="4800" dirty="0"/>
              <a:t>§ 1º A proposta deverá </a:t>
            </a:r>
            <a:r>
              <a:rPr lang="pt-BR" sz="5600" b="1" dirty="0"/>
              <a:t>conter os elementos essenciais ao exame e aceitação do risco</a:t>
            </a:r>
            <a:r>
              <a:rPr lang="pt-BR" sz="4800" dirty="0"/>
              <a:t>.</a:t>
            </a:r>
          </a:p>
          <a:p>
            <a:pPr marL="0" indent="0">
              <a:buNone/>
            </a:pPr>
            <a:r>
              <a:rPr lang="pt-BR" sz="4800" dirty="0"/>
              <a:t>§ 2º Caberá à sociedade seguradora fornecer ao proponente, seu representante legal ou corretor de seguros, o protocolo que identifique a proposta por ela recepcionada, com indicação da data e hora de seu recebimento.</a:t>
            </a:r>
          </a:p>
          <a:p>
            <a:pPr marL="0" indent="0">
              <a:buNone/>
            </a:pPr>
            <a:r>
              <a:rPr lang="pt-BR" sz="4800" dirty="0"/>
              <a:t>Art. 4º A proposta e as condições contratuais deverão prever, de forma clara, objetiva e em destaque</a:t>
            </a:r>
            <a:r>
              <a:rPr lang="pt-BR" sz="5600" b="1" dirty="0"/>
              <a:t>, o prazo máximo para aceitação ou recusa da proposta</a:t>
            </a:r>
            <a:r>
              <a:rPr lang="pt-BR" sz="4800" dirty="0"/>
              <a:t>, bem como as eventuais hipóteses de suspensão do referido prazo, devendo a sociedade seguradora se manifestar expressamente sobre o resultado da análise. (NÃO HÁ MAIS O PRAZO REGULATÓRIO GERAL DE 15 DIAS SOB PENA DE ACEITAÇÃO TÁCITA)</a:t>
            </a:r>
          </a:p>
          <a:p>
            <a:pPr marL="0" indent="0">
              <a:buNone/>
            </a:pPr>
            <a:r>
              <a:rPr lang="pt-BR" sz="4800" dirty="0"/>
              <a:t>§ 1º A emissão e o </a:t>
            </a:r>
            <a:r>
              <a:rPr lang="pt-BR" sz="5600" b="1" dirty="0"/>
              <a:t>envio da apólice </a:t>
            </a:r>
            <a:r>
              <a:rPr lang="pt-BR" sz="4800" dirty="0"/>
              <a:t>ou certificado individual dentro do prazo de que trata caput substitui a manifestação expressa de aceitação da proposta pela sociedade seguradora.</a:t>
            </a:r>
          </a:p>
          <a:p>
            <a:pPr marL="0" indent="0">
              <a:buNone/>
            </a:pPr>
            <a:r>
              <a:rPr lang="pt-BR" sz="4800" dirty="0"/>
              <a:t>§ 2º A proposta e as condições contratuais poderão prever que a ausência de manifestação da sociedade seguradora no prazo previsto no caput caracterizará </a:t>
            </a:r>
            <a:r>
              <a:rPr lang="pt-BR" sz="5600" b="1" dirty="0"/>
              <a:t>aceitação tácita </a:t>
            </a:r>
            <a:r>
              <a:rPr lang="pt-BR" sz="4800" dirty="0"/>
              <a:t>da proposta. (ANTES ERA A REGRA GERAL, E A FORMA MAIS COMUM DE ACEITAÇAO)</a:t>
            </a:r>
          </a:p>
          <a:p>
            <a:pPr marL="0" indent="0">
              <a:buNone/>
            </a:pPr>
            <a:r>
              <a:rPr lang="pt-BR" sz="4800" dirty="0"/>
              <a:t>§ 3º Caso as condições contratuais não estipulem a aceitação tácita ao término do prazo estabelecido no caput, </a:t>
            </a:r>
            <a:r>
              <a:rPr lang="pt-BR" sz="5600" b="1" dirty="0"/>
              <a:t>a ausência de manifestação expressa sobre o resultado da análise sujeitará a sociedade seguradora às penalidades administrativas cabíveis</a:t>
            </a:r>
            <a:r>
              <a:rPr lang="pt-BR" sz="4800" dirty="0"/>
              <a:t>, bem como caracterizará a recusa da proposta.</a:t>
            </a:r>
          </a:p>
          <a:p>
            <a:pPr marL="0" indent="0">
              <a:buNone/>
            </a:pPr>
            <a:r>
              <a:rPr lang="pt-BR" sz="4800" dirty="0"/>
              <a:t>§ 4º Em qualquer hipótese, a sociedade seguradora deverá comunicar formalmente ao proponente, ao seu representante legal ou corretor de seguros, a decisão de não aceitação da proposta, com </a:t>
            </a:r>
            <a:r>
              <a:rPr lang="pt-BR" sz="5600" b="1" dirty="0"/>
              <a:t>a devida justificativa da recusa</a:t>
            </a:r>
            <a:r>
              <a:rPr lang="pt-BR" sz="4800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51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AD1AF-AE17-E845-A18F-D2A71A9D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importância da declaração na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6DFDCE-DA31-1B4A-9347-BAC128B6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marR="6985" indent="0" algn="just">
              <a:lnSpc>
                <a:spcPct val="97700"/>
              </a:lnSpc>
              <a:buNone/>
            </a:pPr>
            <a:endParaRPr lang="pt-BR" b="1" spc="-30" dirty="0">
              <a:latin typeface="Times New Roman"/>
              <a:cs typeface="Times New Roman"/>
            </a:endParaRPr>
          </a:p>
          <a:p>
            <a:pPr marL="682625" marR="6985" indent="0" algn="just">
              <a:lnSpc>
                <a:spcPct val="977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759</a:t>
            </a:r>
            <a:r>
              <a:rPr lang="pt-BR" spc="100" dirty="0">
                <a:latin typeface="Times New Roman"/>
                <a:cs typeface="Times New Roman"/>
              </a:rPr>
              <a:t>.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-180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emissão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da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apólice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deverá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 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precedida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90" dirty="0">
                <a:latin typeface="Times New Roman"/>
                <a:cs typeface="Times New Roman"/>
              </a:rPr>
              <a:t>proposta </a:t>
            </a:r>
            <a:r>
              <a:rPr lang="pt-BR" spc="65" dirty="0">
                <a:latin typeface="Times New Roman"/>
                <a:cs typeface="Times New Roman"/>
              </a:rPr>
              <a:t>escrita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declaração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dos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elementos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essenciais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interesse</a:t>
            </a:r>
            <a:r>
              <a:rPr lang="pt-BR" spc="80" dirty="0">
                <a:latin typeface="Times New Roman"/>
                <a:cs typeface="Times New Roman"/>
              </a:rPr>
              <a:t> a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ser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garantido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risco.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pt-BR" sz="2400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A declaração é o elemento chave para a avaliação do risco.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05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AD1AF-AE17-E845-A18F-D2A71A9D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Inexatidão ou omissão na declaração: efeitos jurídicos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6DFDCE-DA31-1B4A-9347-BAC128B6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2625" marR="6985" indent="0" algn="just">
              <a:lnSpc>
                <a:spcPct val="97700"/>
              </a:lnSpc>
              <a:buNone/>
            </a:pPr>
            <a:r>
              <a:rPr lang="pt-BR" b="1" spc="-30" dirty="0">
                <a:latin typeface="Times New Roman"/>
                <a:cs typeface="Times New Roman"/>
              </a:rPr>
              <a:t>Art</a:t>
            </a:r>
            <a:r>
              <a:rPr lang="pt-BR" spc="-30" dirty="0">
                <a:latin typeface="Times New Roman"/>
                <a:cs typeface="Times New Roman"/>
              </a:rPr>
              <a:t>.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b="1" spc="100" dirty="0">
                <a:latin typeface="Times New Roman"/>
                <a:cs typeface="Times New Roman"/>
              </a:rPr>
              <a:t>766</a:t>
            </a:r>
            <a:r>
              <a:rPr lang="pt-BR" spc="100" dirty="0">
                <a:latin typeface="Times New Roman"/>
                <a:cs typeface="Times New Roman"/>
              </a:rPr>
              <a:t>. </a:t>
            </a:r>
            <a:r>
              <a:rPr lang="pt-BR" spc="-20" dirty="0">
                <a:latin typeface="Times New Roman"/>
                <a:cs typeface="Times New Roman"/>
              </a:rPr>
              <a:t>Se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segurado,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30" dirty="0">
                <a:latin typeface="Times New Roman"/>
                <a:cs typeface="Times New Roman"/>
              </a:rPr>
              <a:t>si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por </a:t>
            </a:r>
            <a:r>
              <a:rPr lang="pt-BR" spc="80" dirty="0">
                <a:latin typeface="Times New Roman"/>
                <a:cs typeface="Times New Roman"/>
              </a:rPr>
              <a:t>seu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representante,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fizer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declarações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inexatas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omitir</a:t>
            </a:r>
            <a:r>
              <a:rPr lang="pt-BR" spc="7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circunstâncias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que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possam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influir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aceitação </a:t>
            </a:r>
            <a:r>
              <a:rPr lang="pt-BR" spc="85" dirty="0">
                <a:latin typeface="Times New Roman"/>
                <a:cs typeface="Times New Roman"/>
              </a:rPr>
              <a:t>da </a:t>
            </a:r>
            <a:r>
              <a:rPr lang="pt-BR" spc="90" dirty="0">
                <a:latin typeface="Times New Roman"/>
                <a:cs typeface="Times New Roman"/>
              </a:rPr>
              <a:t>proposta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85" dirty="0">
                <a:latin typeface="Times New Roman"/>
                <a:cs typeface="Times New Roman"/>
              </a:rPr>
              <a:t>na </a:t>
            </a:r>
            <a:r>
              <a:rPr lang="pt-BR" spc="55" dirty="0">
                <a:latin typeface="Times New Roman"/>
                <a:cs typeface="Times New Roman"/>
              </a:rPr>
              <a:t>taxa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50" dirty="0">
                <a:latin typeface="Times New Roman"/>
                <a:cs typeface="Times New Roman"/>
              </a:rPr>
              <a:t>prêmio,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perderá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direito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garantia,</a:t>
            </a:r>
            <a:r>
              <a:rPr lang="pt-BR" spc="55" dirty="0">
                <a:latin typeface="Times New Roman"/>
                <a:cs typeface="Times New Roman"/>
              </a:rPr>
              <a:t> além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ficar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obrigado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ao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prêmio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vencido.</a:t>
            </a: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b="1" spc="35" dirty="0">
                <a:latin typeface="Times New Roman"/>
                <a:cs typeface="Times New Roman"/>
              </a:rPr>
              <a:t>Pa</a:t>
            </a:r>
            <a:r>
              <a:rPr lang="pt-BR" b="1" spc="20" dirty="0">
                <a:latin typeface="Times New Roman"/>
                <a:cs typeface="Times New Roman"/>
              </a:rPr>
              <a:t>r</a:t>
            </a:r>
            <a:r>
              <a:rPr lang="pt-BR" b="1" spc="40" dirty="0">
                <a:latin typeface="Times New Roman"/>
                <a:cs typeface="Times New Roman"/>
              </a:rPr>
              <a:t>ágra</a:t>
            </a:r>
            <a:r>
              <a:rPr lang="pt-BR" b="1" spc="-5" dirty="0">
                <a:latin typeface="Times New Roman"/>
                <a:cs typeface="Times New Roman"/>
              </a:rPr>
              <a:t>f</a:t>
            </a:r>
            <a:r>
              <a:rPr lang="pt-BR" b="1" spc="120" dirty="0">
                <a:latin typeface="Times New Roman"/>
                <a:cs typeface="Times New Roman"/>
              </a:rPr>
              <a:t>o</a:t>
            </a:r>
            <a:r>
              <a:rPr lang="pt-BR" b="1" spc="-135" dirty="0">
                <a:latin typeface="Times New Roman"/>
                <a:cs typeface="Times New Roman"/>
              </a:rPr>
              <a:t> </a:t>
            </a:r>
            <a:r>
              <a:rPr lang="pt-BR" b="1" spc="70" dirty="0">
                <a:latin typeface="Times New Roman"/>
                <a:cs typeface="Times New Roman"/>
              </a:rPr>
              <a:t>ú</a:t>
            </a:r>
            <a:r>
              <a:rPr lang="pt-BR" b="1" spc="60" dirty="0">
                <a:latin typeface="Times New Roman"/>
                <a:cs typeface="Times New Roman"/>
              </a:rPr>
              <a:t>ni</a:t>
            </a:r>
            <a:r>
              <a:rPr lang="pt-BR" b="1" spc="70" dirty="0">
                <a:latin typeface="Times New Roman"/>
                <a:cs typeface="Times New Roman"/>
              </a:rPr>
              <a:t>c</a:t>
            </a:r>
            <a:r>
              <a:rPr lang="pt-BR" b="1" spc="114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.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-25" dirty="0">
                <a:latin typeface="Times New Roman"/>
                <a:cs typeface="Times New Roman"/>
              </a:rPr>
              <a:t>S</a:t>
            </a:r>
            <a:r>
              <a:rPr lang="pt-BR" spc="-15" dirty="0">
                <a:latin typeface="Times New Roman"/>
                <a:cs typeface="Times New Roman"/>
              </a:rPr>
              <a:t>e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35" dirty="0">
                <a:latin typeface="Times New Roman"/>
                <a:cs typeface="Times New Roman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n</a:t>
            </a:r>
            <a:r>
              <a:rPr lang="pt-BR" spc="55" dirty="0">
                <a:latin typeface="Times New Roman"/>
                <a:cs typeface="Times New Roman"/>
              </a:rPr>
              <a:t>exatidão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95" dirty="0">
                <a:latin typeface="Times New Roman"/>
                <a:cs typeface="Times New Roman"/>
              </a:rPr>
              <a:t>m</a:t>
            </a:r>
            <a:r>
              <a:rPr lang="pt-BR" spc="45" dirty="0">
                <a:latin typeface="Times New Roman"/>
                <a:cs typeface="Times New Roman"/>
              </a:rPr>
              <a:t>is</a:t>
            </a:r>
            <a:r>
              <a:rPr lang="pt-BR" spc="40" dirty="0">
                <a:latin typeface="Times New Roman"/>
                <a:cs typeface="Times New Roman"/>
              </a:rPr>
              <a:t>s</a:t>
            </a:r>
            <a:r>
              <a:rPr lang="pt-BR" spc="55" dirty="0">
                <a:latin typeface="Times New Roman"/>
                <a:cs typeface="Times New Roman"/>
              </a:rPr>
              <a:t>ã</a:t>
            </a:r>
            <a:r>
              <a:rPr lang="pt-BR" spc="70" dirty="0">
                <a:latin typeface="Times New Roman"/>
                <a:cs typeface="Times New Roman"/>
              </a:rPr>
              <a:t>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nas  </a:t>
            </a:r>
            <a:r>
              <a:rPr lang="pt-BR" spc="55" dirty="0">
                <a:latin typeface="Times New Roman"/>
                <a:cs typeface="Times New Roman"/>
              </a:rPr>
              <a:t>declarações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não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resultar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má-fé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segurado,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segurador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terá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resolver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contrato,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-434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cobrar, </a:t>
            </a:r>
            <a:r>
              <a:rPr lang="pt-BR" spc="75" dirty="0">
                <a:latin typeface="Times New Roman"/>
                <a:cs typeface="Times New Roman"/>
              </a:rPr>
              <a:t>mesmo </a:t>
            </a:r>
            <a:r>
              <a:rPr lang="pt-BR" spc="70" dirty="0">
                <a:latin typeface="Times New Roman"/>
                <a:cs typeface="Times New Roman"/>
              </a:rPr>
              <a:t>após </a:t>
            </a:r>
            <a:r>
              <a:rPr lang="pt-BR" spc="55" dirty="0">
                <a:latin typeface="Times New Roman"/>
                <a:cs typeface="Times New Roman"/>
              </a:rPr>
              <a:t>o </a:t>
            </a:r>
            <a:r>
              <a:rPr lang="pt-BR" spc="50" dirty="0">
                <a:latin typeface="Times New Roman"/>
                <a:cs typeface="Times New Roman"/>
              </a:rPr>
              <a:t>sinistro, </a:t>
            </a:r>
            <a:r>
              <a:rPr lang="pt-BR" spc="80" dirty="0">
                <a:latin typeface="Times New Roman"/>
                <a:cs typeface="Times New Roman"/>
              </a:rPr>
              <a:t>a </a:t>
            </a:r>
            <a:r>
              <a:rPr lang="pt-BR" spc="55" dirty="0">
                <a:latin typeface="Times New Roman"/>
                <a:cs typeface="Times New Roman"/>
              </a:rPr>
              <a:t>diferença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prêmio.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Em outras palavras, devem ser diferenciadas as  </a:t>
            </a:r>
            <a:r>
              <a:rPr lang="pt-BR" spc="55" dirty="0">
                <a:latin typeface="Times New Roman"/>
                <a:cs typeface="Times New Roman"/>
              </a:rPr>
              <a:t>declarações </a:t>
            </a:r>
            <a:r>
              <a:rPr lang="pt-BR" spc="60" dirty="0">
                <a:latin typeface="Times New Roman"/>
                <a:cs typeface="Times New Roman"/>
              </a:rPr>
              <a:t>inexatas </a:t>
            </a:r>
            <a:r>
              <a:rPr lang="pt-BR" spc="70" dirty="0">
                <a:latin typeface="Times New Roman"/>
                <a:cs typeface="Times New Roman"/>
              </a:rPr>
              <a:t>ou </a:t>
            </a:r>
            <a:r>
              <a:rPr lang="pt-BR" spc="50" dirty="0">
                <a:latin typeface="Times New Roman"/>
                <a:cs typeface="Times New Roman"/>
              </a:rPr>
              <a:t>incompletas: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(</a:t>
            </a:r>
            <a:r>
              <a:rPr lang="pt-BR" b="1" i="1" spc="70" dirty="0" err="1">
                <a:latin typeface="Arial-BoldItalicMT"/>
                <a:cs typeface="Arial-BoldItalicMT"/>
              </a:rPr>
              <a:t>i</a:t>
            </a:r>
            <a:r>
              <a:rPr lang="pt-BR" spc="70" dirty="0">
                <a:latin typeface="Times New Roman"/>
                <a:cs typeface="Times New Roman"/>
              </a:rPr>
              <a:t>) </a:t>
            </a:r>
            <a:r>
              <a:rPr lang="pt-BR" spc="45" dirty="0">
                <a:latin typeface="Times New Roman"/>
                <a:cs typeface="Times New Roman"/>
              </a:rPr>
              <a:t>com </a:t>
            </a:r>
            <a:r>
              <a:rPr lang="pt-BR" spc="40" dirty="0">
                <a:latin typeface="Times New Roman"/>
                <a:cs typeface="Times New Roman"/>
              </a:rPr>
              <a:t>má-fé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(consequência: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perda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direito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à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garantia);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spc="-95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spc="40" dirty="0">
                <a:latin typeface="Times New Roman"/>
                <a:cs typeface="Times New Roman"/>
              </a:rPr>
              <a:t>(</a:t>
            </a:r>
            <a:r>
              <a:rPr lang="pt-BR" spc="40" dirty="0" err="1">
                <a:latin typeface="Times New Roman"/>
                <a:cs typeface="Times New Roman"/>
              </a:rPr>
              <a:t>ii</a:t>
            </a:r>
            <a:r>
              <a:rPr lang="pt-BR" spc="40" dirty="0">
                <a:latin typeface="Times New Roman"/>
                <a:cs typeface="Times New Roman"/>
              </a:rPr>
              <a:t>)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sem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má- </a:t>
            </a:r>
            <a:r>
              <a:rPr lang="pt-BR" spc="-440" dirty="0">
                <a:latin typeface="Times New Roman"/>
                <a:cs typeface="Times New Roman"/>
              </a:rPr>
              <a:t> </a:t>
            </a:r>
            <a:r>
              <a:rPr lang="pt-BR" spc="10" dirty="0">
                <a:latin typeface="Times New Roman"/>
                <a:cs typeface="Times New Roman"/>
              </a:rPr>
              <a:t>fé </a:t>
            </a:r>
            <a:r>
              <a:rPr lang="pt-BR" spc="55" dirty="0">
                <a:latin typeface="Times New Roman"/>
                <a:cs typeface="Times New Roman"/>
              </a:rPr>
              <a:t>(consequências: </a:t>
            </a:r>
            <a:r>
              <a:rPr lang="pt-BR" spc="65" dirty="0">
                <a:latin typeface="Times New Roman"/>
                <a:cs typeface="Times New Roman"/>
              </a:rPr>
              <a:t>direito </a:t>
            </a:r>
            <a:r>
              <a:rPr lang="pt-BR" spc="65" dirty="0" err="1">
                <a:latin typeface="Times New Roman"/>
                <a:cs typeface="Times New Roman"/>
              </a:rPr>
              <a:t>potestativo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 </a:t>
            </a:r>
            <a:r>
              <a:rPr lang="pt-BR" spc="60" dirty="0">
                <a:latin typeface="Times New Roman"/>
                <a:cs typeface="Times New Roman"/>
              </a:rPr>
              <a:t>resolução </a:t>
            </a:r>
            <a:r>
              <a:rPr lang="pt-BR" spc="75" dirty="0">
                <a:latin typeface="Times New Roman"/>
                <a:cs typeface="Times New Roman"/>
              </a:rPr>
              <a:t>do </a:t>
            </a:r>
            <a:r>
              <a:rPr lang="pt-BR" spc="80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con</a:t>
            </a:r>
            <a:r>
              <a:rPr lang="pt-BR" spc="85" dirty="0">
                <a:latin typeface="Times New Roman"/>
                <a:cs typeface="Times New Roman"/>
              </a:rPr>
              <a:t>trat</a:t>
            </a:r>
            <a:r>
              <a:rPr lang="pt-BR" spc="135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ou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co</a:t>
            </a:r>
            <a:r>
              <a:rPr lang="pt-BR" spc="30" dirty="0">
                <a:latin typeface="Times New Roman"/>
                <a:cs typeface="Times New Roman"/>
              </a:rPr>
              <a:t>b</a:t>
            </a:r>
            <a:r>
              <a:rPr lang="pt-BR" spc="80" dirty="0">
                <a:latin typeface="Times New Roman"/>
                <a:cs typeface="Times New Roman"/>
              </a:rPr>
              <a:t>rança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25" dirty="0">
                <a:latin typeface="Times New Roman"/>
                <a:cs typeface="Times New Roman"/>
              </a:rPr>
              <a:t>dife</a:t>
            </a:r>
            <a:r>
              <a:rPr lang="pt-BR" spc="95" dirty="0">
                <a:latin typeface="Times New Roman"/>
                <a:cs typeface="Times New Roman"/>
              </a:rPr>
              <a:t>r</a:t>
            </a:r>
            <a:r>
              <a:rPr lang="pt-BR" spc="130" dirty="0">
                <a:latin typeface="Times New Roman"/>
                <a:cs typeface="Times New Roman"/>
              </a:rPr>
              <a:t>e</a:t>
            </a:r>
            <a:r>
              <a:rPr lang="pt-BR" spc="55" dirty="0">
                <a:latin typeface="Times New Roman"/>
                <a:cs typeface="Times New Roman"/>
              </a:rPr>
              <a:t>nça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do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</a:t>
            </a:r>
            <a:r>
              <a:rPr lang="pt-BR" spc="85" dirty="0">
                <a:latin typeface="Times New Roman"/>
                <a:cs typeface="Times New Roman"/>
              </a:rPr>
              <a:t>r</a:t>
            </a:r>
            <a:r>
              <a:rPr lang="pt-BR" spc="55" dirty="0">
                <a:latin typeface="Times New Roman"/>
                <a:cs typeface="Times New Roman"/>
              </a:rPr>
              <a:t>êmi</a:t>
            </a:r>
            <a:r>
              <a:rPr lang="pt-BR" spc="60" dirty="0">
                <a:latin typeface="Times New Roman"/>
                <a:cs typeface="Times New Roman"/>
              </a:rPr>
              <a:t>o</a:t>
            </a:r>
            <a:r>
              <a:rPr lang="pt-BR" spc="-85" dirty="0">
                <a:latin typeface="Times New Roman"/>
                <a:cs typeface="Times New Roman"/>
              </a:rPr>
              <a:t>,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me</a:t>
            </a:r>
            <a:r>
              <a:rPr lang="pt-BR" spc="50" dirty="0">
                <a:latin typeface="Times New Roman"/>
                <a:cs typeface="Times New Roman"/>
              </a:rPr>
              <a:t>s</a:t>
            </a:r>
            <a:r>
              <a:rPr lang="pt-BR" spc="85" dirty="0">
                <a:latin typeface="Times New Roman"/>
                <a:cs typeface="Times New Roman"/>
              </a:rPr>
              <a:t>m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a</a:t>
            </a:r>
            <a:r>
              <a:rPr lang="pt-BR" spc="85" dirty="0">
                <a:latin typeface="Times New Roman"/>
                <a:cs typeface="Times New Roman"/>
              </a:rPr>
              <a:t>p</a:t>
            </a:r>
            <a:r>
              <a:rPr lang="pt-BR" spc="50" dirty="0">
                <a:latin typeface="Times New Roman"/>
                <a:cs typeface="Times New Roman"/>
              </a:rPr>
              <a:t>ós  </a:t>
            </a:r>
            <a:r>
              <a:rPr lang="pt-BR" spc="55" dirty="0">
                <a:latin typeface="Times New Roman"/>
                <a:cs typeface="Times New Roman"/>
              </a:rPr>
              <a:t>o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55" dirty="0">
                <a:latin typeface="Times New Roman"/>
                <a:cs typeface="Times New Roman"/>
              </a:rPr>
              <a:t>sinistro).</a:t>
            </a: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endParaRPr lang="pt-BR" spc="55" dirty="0">
              <a:latin typeface="Times New Roman"/>
              <a:cs typeface="Times New Roman"/>
            </a:endParaRPr>
          </a:p>
          <a:p>
            <a:pPr marL="682625" marR="5715" indent="0" algn="just">
              <a:lnSpc>
                <a:spcPct val="97600"/>
              </a:lnSpc>
              <a:spcBef>
                <a:spcPts val="5"/>
              </a:spcBef>
              <a:buNone/>
            </a:pPr>
            <a:r>
              <a:rPr lang="pt-BR" dirty="0">
                <a:latin typeface="Times New Roman"/>
                <a:cs typeface="Times New Roman"/>
              </a:rPr>
              <a:t>Atentar que a norma fala em declaração por seu representante, o que pode ser interpretado como incluindo o corretor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pt-B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6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E4B26-E5E8-8A42-8814-9F1B3FC1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no preenchimento do formulário da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2E58D1-BD07-C44F-8271-83D07798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pc="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proceder, se o formulário foi preenchido com </a:t>
            </a:r>
            <a:r>
              <a:rPr lang="pt-BR" spc="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informaçoes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erradas ou insuficiente, mas por orientação da própria da seguradora ou do corretor?</a:t>
            </a:r>
          </a:p>
          <a:p>
            <a:pPr marL="0" indent="0">
              <a:buNone/>
            </a:pPr>
            <a:endParaRPr lang="pt-BR" spc="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formulário</a:t>
            </a:r>
            <a:r>
              <a:rPr lang="pt-BR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pt-BR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aceito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branco?</a:t>
            </a:r>
            <a:r>
              <a:rPr lang="pt-BR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Seguradora assumiu o risco (</a:t>
            </a:r>
            <a:r>
              <a:rPr lang="pt-BR" spc="-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pt-BR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198.015)</a:t>
            </a:r>
            <a:endParaRPr lang="pt-BR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10199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6E8E2"/>
      </a:lt2>
      <a:accent1>
        <a:srgbClr val="9E75E7"/>
      </a:accent1>
      <a:accent2>
        <a:srgbClr val="565FE2"/>
      </a:accent2>
      <a:accent3>
        <a:srgbClr val="6EA8E6"/>
      </a:accent3>
      <a:accent4>
        <a:srgbClr val="40B3C0"/>
      </a:accent4>
      <a:accent5>
        <a:srgbClr val="47B593"/>
      </a:accent5>
      <a:accent6>
        <a:srgbClr val="42B862"/>
      </a:accent6>
      <a:hlink>
        <a:srgbClr val="768A53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14ac8-549e-4ca5-81e3-16b3f3eb5c24">
      <Terms xmlns="http://schemas.microsoft.com/office/infopath/2007/PartnerControls"/>
    </lcf76f155ced4ddcb4097134ff3c332f>
    <TaxCatchAll xmlns="ebba5f7d-3b76-4a58-9735-74f0064eafb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DFEBCE2E50B4B8EF365B1600A6302" ma:contentTypeVersion="15" ma:contentTypeDescription="Crie um novo documento." ma:contentTypeScope="" ma:versionID="0103d65d0e737d692b676c872728f369">
  <xsd:schema xmlns:xsd="http://www.w3.org/2001/XMLSchema" xmlns:xs="http://www.w3.org/2001/XMLSchema" xmlns:p="http://schemas.microsoft.com/office/2006/metadata/properties" xmlns:ns2="4c414ac8-549e-4ca5-81e3-16b3f3eb5c24" xmlns:ns3="ebba5f7d-3b76-4a58-9735-74f0064eafba" targetNamespace="http://schemas.microsoft.com/office/2006/metadata/properties" ma:root="true" ma:fieldsID="7e923275e42780db4afb5e008224c4d8" ns2:_="" ns3:_="">
    <xsd:import namespace="4c414ac8-549e-4ca5-81e3-16b3f3eb5c24"/>
    <xsd:import namespace="ebba5f7d-3b76-4a58-9735-74f0064ea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14ac8-549e-4ca5-81e3-16b3f3eb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b74ff96-4672-4cf9-94f6-964b0040e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5f7d-3b76-4a58-9735-74f0064ea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9f65b9-77c0-44a2-867b-74e860691405}" ma:internalName="TaxCatchAll" ma:showField="CatchAllData" ma:web="ebba5f7d-3b76-4a58-9735-74f0064ea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D2D6A-8F24-43B6-86DE-8AE985BBA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D4381-E33B-4566-B2C5-94166E653B1A}">
  <ds:schemaRefs>
    <ds:schemaRef ds:uri="http://purl.org/dc/elements/1.1/"/>
    <ds:schemaRef ds:uri="http://schemas.openxmlformats.org/package/2006/metadata/core-properties"/>
    <ds:schemaRef ds:uri="http://www.w3.org/XML/1998/namespace"/>
    <ds:schemaRef ds:uri="4c414ac8-549e-4ca5-81e3-16b3f3eb5c2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ebba5f7d-3b76-4a58-9735-74f0064eaf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D0A511-1C3F-4F3D-85DE-9A9C6AACA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14ac8-549e-4ca5-81e3-16b3f3eb5c24"/>
    <ds:schemaRef ds:uri="ebba5f7d-3b76-4a58-9735-74f0064ea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3959</Words>
  <Application>Microsoft Macintosh PowerPoint</Application>
  <PresentationFormat>Widescreen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Arial-BoldItalicMT</vt:lpstr>
      <vt:lpstr>Grandview Display</vt:lpstr>
      <vt:lpstr>Times New Roman</vt:lpstr>
      <vt:lpstr>DashVTI</vt:lpstr>
      <vt:lpstr>A formação, execução e extinção  do contrato de seguros. Fase pré-contratual. A proposta.  A declaração dos riscos, questionários, vistorias e exames. O  papel da Boa Fé. As condições gerais do seguro.   A apólice e seu regime jurídico.  Obrigações das partes. Vigência do contrato.   A comunicação do sinistro.  A prescrição nos contratos de seguros. Os seguros obrigatórios.  </vt:lpstr>
      <vt:lpstr>BOA FÉ OBJETIVA</vt:lpstr>
      <vt:lpstr>O papel da boa fé na contratação dos seguros</vt:lpstr>
      <vt:lpstr>Atenção: Regras da SUSEP sobre contratação alteradas em 20 de setembro de 2021</vt:lpstr>
      <vt:lpstr>Primeiro passo da contratação: a proposta</vt:lpstr>
      <vt:lpstr>Primeiro passo da contratação: a proposta (Circular SUSEP 642)  </vt:lpstr>
      <vt:lpstr>A importância da declaração na proposta</vt:lpstr>
      <vt:lpstr>Inexatidão ou omissão na declaração: efeitos jurídicos</vt:lpstr>
      <vt:lpstr>Problemas no preenchimento do formulário da proposta</vt:lpstr>
      <vt:lpstr>A dispensa de exames clínicos e as doenças preexistentes.</vt:lpstr>
      <vt:lpstr>Omissão dolosa e não dolosa</vt:lpstr>
      <vt:lpstr>Alguns casos de omissão dolosa, que judiciário validou negativa de cobertura</vt:lpstr>
      <vt:lpstr>Ainda sobre omissão de informações: a hiperfragmentação da cláusula de perfil nos seguros de automóvel acaba levando a muitas negativas de indenização </vt:lpstr>
      <vt:lpstr>Uma leitura econômica da cláusula de perfil</vt:lpstr>
      <vt:lpstr>Para acarretar perda de cobertura, informação omitida tem de gerar agravamento de risco.</vt:lpstr>
      <vt:lpstr>Prazo para aceitação da proposta e cobertura provisória (CIRC. 642)</vt:lpstr>
      <vt:lpstr>Apólice de Seguro</vt:lpstr>
      <vt:lpstr>Apólice de Seguro</vt:lpstr>
      <vt:lpstr>Circular Susep 642, de 20 de setembro de 2021</vt:lpstr>
      <vt:lpstr>Bilhete de seguro</vt:lpstr>
      <vt:lpstr>Condições  de Seguro</vt:lpstr>
      <vt:lpstr>Condições gerais do  contrato de seguro de danos  </vt:lpstr>
      <vt:lpstr>Vigência da apólice</vt:lpstr>
      <vt:lpstr>Vigência da cobertura</vt:lpstr>
      <vt:lpstr>Prescrição </vt:lpstr>
      <vt:lpstr>Mas atenção: o prazo é diferente quando o beneficiário não é o segurado</vt:lpstr>
      <vt:lpstr>Seguro obrigatório</vt:lpstr>
      <vt:lpstr>Seguro Obrigatório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formação, execução e extinção  do contrato de seguros. Fase pré-contratual. A proposta.  A declaração dos riscos, questionários, vistorias e exames. O  papel da Boa Fé. As condições gerais do seguro.   A apólice e seu regime jurídico.  Obrigações das partes. Vigência do contrato.   A comunicação do sinistro.  A prescrição nos contratos de seguros. Os seguros obrigatórios.  </dc:title>
  <dc:creator>Ruy Pereira Camilo Junior</dc:creator>
  <cp:lastModifiedBy>Ruy Camilo</cp:lastModifiedBy>
  <cp:revision>2</cp:revision>
  <dcterms:created xsi:type="dcterms:W3CDTF">2021-10-06T20:44:05Z</dcterms:created>
  <dcterms:modified xsi:type="dcterms:W3CDTF">2023-09-20T18:55:45Z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0x0101009E5DFEBCE2E50B4B8EF365B1600A6302</vt:lpwstr>
  </property>
</Properties>
</file>