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4" r:id="rId2"/>
  </p:sldMasterIdLst>
  <p:notesMasterIdLst>
    <p:notesMasterId r:id="rId64"/>
  </p:notesMasterIdLst>
  <p:handoutMasterIdLst>
    <p:handoutMasterId r:id="rId65"/>
  </p:handoutMasterIdLst>
  <p:sldIdLst>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2" r:id="rId47"/>
    <p:sldId id="313"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27" r:id="rId62"/>
    <p:sldId id="328" r:id="rId6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F81BD"/>
    <a:srgbClr val="080808"/>
    <a:srgbClr val="FFFF00"/>
    <a:srgbClr val="385D8A"/>
    <a:srgbClr val="3366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67" autoAdjust="0"/>
    <p:restoredTop sz="86364" autoAdjust="0"/>
  </p:normalViewPr>
  <p:slideViewPr>
    <p:cSldViewPr>
      <p:cViewPr varScale="1">
        <p:scale>
          <a:sx n="77" d="100"/>
          <a:sy n="77" d="100"/>
        </p:scale>
        <p:origin x="31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46" d="100"/>
        <a:sy n="46"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1ACD2F-A948-4A27-A871-5A9F2770F022}" type="datetimeFigureOut">
              <a:rPr lang="pt-BR" smtClean="0"/>
              <a:t>23/05/2019</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F7980A-CB4C-4420-AFEE-D62384F732CF}" type="slidenum">
              <a:rPr lang="pt-BR" smtClean="0"/>
              <a:t>‹nº›</a:t>
            </a:fld>
            <a:endParaRPr lang="pt-BR"/>
          </a:p>
        </p:txBody>
      </p:sp>
    </p:spTree>
    <p:extLst>
      <p:ext uri="{BB962C8B-B14F-4D97-AF65-F5344CB8AC3E}">
        <p14:creationId xmlns:p14="http://schemas.microsoft.com/office/powerpoint/2010/main" val="1604000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D6A6A1-2F4D-4CEB-8202-76D2FDD5D571}" type="datetimeFigureOut">
              <a:rPr lang="pt-BR" smtClean="0"/>
              <a:t>23/05/2019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75D562-C7BB-4836-B47C-15BFDD4A3562}" type="slidenum">
              <a:rPr lang="pt-BR" smtClean="0"/>
              <a:t>‹nº›</a:t>
            </a:fld>
            <a:endParaRPr lang="pt-BR"/>
          </a:p>
        </p:txBody>
      </p:sp>
    </p:spTree>
    <p:extLst>
      <p:ext uri="{BB962C8B-B14F-4D97-AF65-F5344CB8AC3E}">
        <p14:creationId xmlns:p14="http://schemas.microsoft.com/office/powerpoint/2010/main" val="769791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1</a:t>
            </a:fld>
            <a:endParaRPr lang="pt-BR"/>
          </a:p>
        </p:txBody>
      </p:sp>
    </p:spTree>
    <p:extLst>
      <p:ext uri="{BB962C8B-B14F-4D97-AF65-F5344CB8AC3E}">
        <p14:creationId xmlns:p14="http://schemas.microsoft.com/office/powerpoint/2010/main" val="35851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2</a:t>
            </a:fld>
            <a:endParaRPr lang="pt-BR"/>
          </a:p>
        </p:txBody>
      </p:sp>
    </p:spTree>
    <p:extLst>
      <p:ext uri="{BB962C8B-B14F-4D97-AF65-F5344CB8AC3E}">
        <p14:creationId xmlns:p14="http://schemas.microsoft.com/office/powerpoint/2010/main" val="4203375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10"/>
          </p:nvPr>
        </p:nvSpPr>
        <p:spPr/>
        <p:txBody>
          <a:bodyPr/>
          <a:lstStyle/>
          <a:p>
            <a:fld id="{E975D562-C7BB-4836-B47C-15BFDD4A3562}" type="slidenum">
              <a:rPr lang="pt-BR" smtClean="0"/>
              <a:t>32</a:t>
            </a:fld>
            <a:endParaRPr lang="pt-BR"/>
          </a:p>
        </p:txBody>
      </p:sp>
    </p:spTree>
    <p:extLst>
      <p:ext uri="{BB962C8B-B14F-4D97-AF65-F5344CB8AC3E}">
        <p14:creationId xmlns:p14="http://schemas.microsoft.com/office/powerpoint/2010/main" val="4203375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Tx" preserve="1">
  <p:cSld name="Cap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8E36A4C-B1FE-4D81-9A05-063DB1910318}"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512" y="-105575"/>
            <a:ext cx="9180512" cy="6990959"/>
          </a:xfrm>
          <a:prstGeom prst="rect">
            <a:avLst/>
          </a:prstGeom>
        </p:spPr>
      </p:pic>
    </p:spTree>
    <p:extLst>
      <p:ext uri="{BB962C8B-B14F-4D97-AF65-F5344CB8AC3E}">
        <p14:creationId xmlns:p14="http://schemas.microsoft.com/office/powerpoint/2010/main" val="12204546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06E3C41-74B7-4BE3-83FF-E5A2A6E3CD9F}" type="datetime1">
              <a:rPr lang="pt-BR" smtClean="0"/>
              <a:t>23/05/2019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860354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1C8844-75CE-4BB9-AE8B-25BEC2B53472}"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717692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8922F419-60C5-4F24-AE0A-FB42C0CD0ECA}"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3962146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B5D1DB0-8ACD-4777-A942-9593B2E11846}"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2320317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CDDE7B2-1EFB-4E84-A759-E2120DE232E7}"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95524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picTx" preserve="1">
  <p:cSld name="Fund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B6D5E8B7-FEB8-4958-B0CC-989C41FE56E7}"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8" name="Image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4883"/>
            <a:ext cx="9203262" cy="6876000"/>
          </a:xfrm>
          <a:prstGeom prst="rect">
            <a:avLst/>
          </a:prstGeom>
        </p:spPr>
      </p:pic>
      <p:pic>
        <p:nvPicPr>
          <p:cNvPr id="9" name="Imagem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38376" y="145109"/>
            <a:ext cx="1619672" cy="590599"/>
          </a:xfrm>
          <a:prstGeom prst="rect">
            <a:avLst/>
          </a:prstGeom>
        </p:spPr>
      </p:pic>
      <p:sp>
        <p:nvSpPr>
          <p:cNvPr id="11" name="Retângulo 10"/>
          <p:cNvSpPr/>
          <p:nvPr userDrawn="1"/>
        </p:nvSpPr>
        <p:spPr>
          <a:xfrm>
            <a:off x="145003" y="305270"/>
            <a:ext cx="6768752" cy="288032"/>
          </a:xfrm>
          <a:prstGeom prst="rect">
            <a:avLst/>
          </a:prstGeom>
          <a:solidFill>
            <a:srgbClr val="4F81BD"/>
          </a:solidFill>
          <a:ln>
            <a:solidFill>
              <a:srgbClr val="385D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9940705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reserve="1">
  <p:cSld name="Fim">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A85A06A-D1DF-413F-8B3C-83E07B6C4DC1}"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92B09ED-5DCD-4173-ADD3-38C51F4AE414}" type="slidenum">
              <a:rPr lang="pt-BR" smtClean="0"/>
              <a:t>‹nº›</a:t>
            </a:fld>
            <a:endParaRPr lang="pt-BR"/>
          </a:p>
        </p:txBody>
      </p:sp>
      <p:pic>
        <p:nvPicPr>
          <p:cNvPr id="9" name="Imagem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53" y="-27384"/>
            <a:ext cx="9214465" cy="6912000"/>
          </a:xfrm>
          <a:prstGeom prst="rect">
            <a:avLst/>
          </a:prstGeom>
        </p:spPr>
      </p:pic>
    </p:spTree>
    <p:extLst>
      <p:ext uri="{BB962C8B-B14F-4D97-AF65-F5344CB8AC3E}">
        <p14:creationId xmlns:p14="http://schemas.microsoft.com/office/powerpoint/2010/main" val="42572945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016C13BF-9B88-4292-B126-2D6011385579}"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13253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1812F81-0823-4625-9A07-4170A9638674}"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0932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88E4DAF-6167-422B-972C-706BF291987A}" type="datetime1">
              <a:rPr lang="pt-BR" smtClean="0"/>
              <a:t>23/05/2019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47181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BDF7F91-DE0B-42B1-B1A8-0F7F85686074}" type="datetime1">
              <a:rPr lang="pt-BR" smtClean="0"/>
              <a:t>23/05/2019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204908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C8B19C1D-CDCF-4DA9-B077-4991CD7B8F12}" type="datetime1">
              <a:rPr lang="pt-BR" smtClean="0"/>
              <a:t>23/05/2019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1368122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BB75DF3-D2D3-4570-B9DD-3BA542C466AF}" type="datetime1">
              <a:rPr lang="pt-BR" smtClean="0"/>
              <a:t>23/05/2019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B2576D8-2324-4174-B147-7434DDB0E84F}" type="slidenum">
              <a:rPr lang="pt-BR" smtClean="0"/>
              <a:t>‹nº›</a:t>
            </a:fld>
            <a:endParaRPr lang="pt-BR"/>
          </a:p>
        </p:txBody>
      </p:sp>
    </p:spTree>
    <p:extLst>
      <p:ext uri="{BB962C8B-B14F-4D97-AF65-F5344CB8AC3E}">
        <p14:creationId xmlns:p14="http://schemas.microsoft.com/office/powerpoint/2010/main" val="4213500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7CB5F-F939-47B8-A91E-471574C0D7B1}" type="datetime1">
              <a:rPr lang="pt-BR" smtClean="0"/>
              <a:t>23/05/2019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B09ED-5DCD-4173-ADD3-38C51F4AE414}" type="slidenum">
              <a:rPr lang="pt-BR" smtClean="0"/>
              <a:t>‹nº›</a:t>
            </a:fld>
            <a:endParaRPr lang="pt-BR"/>
          </a:p>
        </p:txBody>
      </p:sp>
    </p:spTree>
    <p:extLst>
      <p:ext uri="{BB962C8B-B14F-4D97-AF65-F5344CB8AC3E}">
        <p14:creationId xmlns:p14="http://schemas.microsoft.com/office/powerpoint/2010/main" val="3647623440"/>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63" r:id="rId3"/>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EC8C7-A51A-4AF5-BD4E-0F16DEBAC3D5}" type="datetime1">
              <a:rPr lang="pt-BR" smtClean="0"/>
              <a:t>23/05/2019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576D8-2324-4174-B147-7434DDB0E84F}" type="slidenum">
              <a:rPr lang="pt-BR" smtClean="0"/>
              <a:t>‹nº›</a:t>
            </a:fld>
            <a:endParaRPr lang="pt-BR"/>
          </a:p>
        </p:txBody>
      </p:sp>
    </p:spTree>
    <p:extLst>
      <p:ext uri="{BB962C8B-B14F-4D97-AF65-F5344CB8AC3E}">
        <p14:creationId xmlns:p14="http://schemas.microsoft.com/office/powerpoint/2010/main" val="1473431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apps.isiknowledge.com/OutboundService.do?action=go&amp;mode=afService&amp;SID=1A5dAGMJEFkNIobJ3kP&amp;product=WO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submarino.com.br/books_productdetails.asp?ProdTypeId=1&amp;ProdId=56776&amp;St=BL1934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compare.buscape.com.br/estrategia-de-recursos-humanos-dimensoes-competitivas-santos-fernando-cesar-almada-8522423695.html?pos=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28650" y="990600"/>
            <a:ext cx="7772400" cy="914400"/>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dirty="0" smtClean="0">
                <a:solidFill>
                  <a:srgbClr val="003399"/>
                </a:solidFill>
                <a:latin typeface="Arial" charset="0"/>
              </a:rPr>
              <a:t>BIBLIOGRAFIA</a:t>
            </a:r>
            <a:endParaRPr lang="pt-BR" altLang="pt-BR" sz="3200" dirty="0">
              <a:solidFill>
                <a:srgbClr val="003399"/>
              </a:solidFill>
              <a:latin typeface="Arial" charset="0"/>
            </a:endParaRPr>
          </a:p>
        </p:txBody>
      </p:sp>
      <p:sp>
        <p:nvSpPr>
          <p:cNvPr id="3" name="Rectangle 3"/>
          <p:cNvSpPr>
            <a:spLocks noChangeArrowheads="1"/>
          </p:cNvSpPr>
          <p:nvPr/>
        </p:nvSpPr>
        <p:spPr bwMode="auto">
          <a:xfrm>
            <a:off x="285750" y="2590800"/>
            <a:ext cx="882015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defRPr sz="2400">
                <a:solidFill>
                  <a:schemeClr val="tx1"/>
                </a:solidFill>
                <a:latin typeface="Times New Roman" pitchFamily="18" charset="0"/>
              </a:defRPr>
            </a:lvl1pPr>
            <a:lvl2pPr marL="1028700" indent="-457200">
              <a:defRPr sz="2400">
                <a:solidFill>
                  <a:schemeClr val="tx1"/>
                </a:solidFill>
                <a:latin typeface="Times New Roman" pitchFamily="18" charset="0"/>
              </a:defRPr>
            </a:lvl2pPr>
            <a:lvl3pPr marL="1676400" indent="-457200">
              <a:defRPr sz="2400">
                <a:solidFill>
                  <a:schemeClr val="tx1"/>
                </a:solidFill>
                <a:latin typeface="Times New Roman" pitchFamily="18" charset="0"/>
              </a:defRPr>
            </a:lvl3pPr>
            <a:lvl4pPr marL="2324100" indent="-457200">
              <a:defRPr sz="2400">
                <a:solidFill>
                  <a:schemeClr val="tx1"/>
                </a:solidFill>
                <a:latin typeface="Times New Roman" pitchFamily="18" charset="0"/>
              </a:defRPr>
            </a:lvl4pPr>
            <a:lvl5pPr marL="2971800" indent="-457200">
              <a:defRPr sz="2400">
                <a:solidFill>
                  <a:schemeClr val="tx1"/>
                </a:solidFill>
                <a:latin typeface="Times New Roman" pitchFamily="18" charset="0"/>
              </a:defRPr>
            </a:lvl5pPr>
            <a:lvl6pPr marL="3429000" indent="-457200" fontAlgn="base">
              <a:spcBef>
                <a:spcPct val="0"/>
              </a:spcBef>
              <a:spcAft>
                <a:spcPct val="0"/>
              </a:spcAft>
              <a:defRPr sz="2400">
                <a:solidFill>
                  <a:schemeClr val="tx1"/>
                </a:solidFill>
                <a:latin typeface="Times New Roman" pitchFamily="18" charset="0"/>
              </a:defRPr>
            </a:lvl6pPr>
            <a:lvl7pPr marL="3886200" indent="-457200" fontAlgn="base">
              <a:spcBef>
                <a:spcPct val="0"/>
              </a:spcBef>
              <a:spcAft>
                <a:spcPct val="0"/>
              </a:spcAft>
              <a:defRPr sz="2400">
                <a:solidFill>
                  <a:schemeClr val="tx1"/>
                </a:solidFill>
                <a:latin typeface="Times New Roman" pitchFamily="18" charset="0"/>
              </a:defRPr>
            </a:lvl7pPr>
            <a:lvl8pPr marL="4343400" indent="-457200" fontAlgn="base">
              <a:spcBef>
                <a:spcPct val="0"/>
              </a:spcBef>
              <a:spcAft>
                <a:spcPct val="0"/>
              </a:spcAft>
              <a:defRPr sz="2400">
                <a:solidFill>
                  <a:schemeClr val="tx1"/>
                </a:solidFill>
                <a:latin typeface="Times New Roman" pitchFamily="18" charset="0"/>
              </a:defRPr>
            </a:lvl8pPr>
            <a:lvl9pPr marL="4800600" indent="-457200" fontAlgn="base">
              <a:spcBef>
                <a:spcPct val="0"/>
              </a:spcBef>
              <a:spcAft>
                <a:spcPct val="0"/>
              </a:spcAft>
              <a:defRPr sz="2400">
                <a:solidFill>
                  <a:schemeClr val="tx1"/>
                </a:solidFill>
                <a:latin typeface="Times New Roman" pitchFamily="18" charset="0"/>
              </a:defRPr>
            </a:lvl9pPr>
          </a:lstStyle>
          <a:p>
            <a:r>
              <a:rPr kumimoji="0" lang="pt-BR" altLang="pt-BR" b="1" dirty="0">
                <a:solidFill>
                  <a:srgbClr val="FF3300"/>
                </a:solidFill>
                <a:latin typeface="Arial" charset="0"/>
                <a:cs typeface="Times New Roman" pitchFamily="18" charset="0"/>
              </a:rPr>
              <a:t>SANTOS, Fernando César Almada.</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i="1" dirty="0">
                <a:solidFill>
                  <a:srgbClr val="008000"/>
                </a:solidFill>
                <a:latin typeface="Arial" charset="0"/>
                <a:cs typeface="Times New Roman" pitchFamily="18" charset="0"/>
              </a:rPr>
              <a:t>Estratégia de recursos humanos</a:t>
            </a:r>
            <a:r>
              <a:rPr kumimoji="0" lang="pt-BR" altLang="pt-BR" b="1" dirty="0">
                <a:solidFill>
                  <a:srgbClr val="008000"/>
                </a:solidFill>
                <a:latin typeface="Arial" charset="0"/>
                <a:cs typeface="Times New Roman" pitchFamily="18" charset="0"/>
              </a:rPr>
              <a:t>: dimensões competitivas.</a:t>
            </a:r>
            <a:endParaRPr kumimoji="0" lang="pt-BR" altLang="pt-BR" b="1" dirty="0">
              <a:solidFill>
                <a:srgbClr val="660066"/>
              </a:solidFill>
              <a:latin typeface="Arial" charset="0"/>
              <a:cs typeface="Times New Roman" pitchFamily="18" charset="0"/>
            </a:endParaRPr>
          </a:p>
          <a:p>
            <a:endParaRPr kumimoji="0" lang="pt-BR" altLang="pt-BR" b="1" dirty="0">
              <a:solidFill>
                <a:srgbClr val="660066"/>
              </a:solidFill>
              <a:latin typeface="Arial" charset="0"/>
              <a:cs typeface="Times New Roman" pitchFamily="18" charset="0"/>
            </a:endParaRPr>
          </a:p>
          <a:p>
            <a:r>
              <a:rPr kumimoji="0" lang="pt-BR" altLang="pt-BR" b="1" dirty="0">
                <a:solidFill>
                  <a:srgbClr val="660066"/>
                </a:solidFill>
                <a:latin typeface="Arial" charset="0"/>
                <a:cs typeface="Times New Roman" pitchFamily="18" charset="0"/>
              </a:rPr>
              <a:t> São Paulo: Atlas, 1999.</a:t>
            </a:r>
          </a:p>
        </p:txBody>
      </p:sp>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a:t>
            </a:fld>
            <a:endParaRPr lang="pt-BR" sz="1600" b="1">
              <a:solidFill>
                <a:schemeClr val="tx1"/>
              </a:solidFill>
              <a:latin typeface="+mj-lt"/>
            </a:endParaRP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ço Reservado para Número de Slide 28"/>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10</a:t>
            </a:fld>
            <a:endParaRPr lang="pt-BR" sz="1600" b="1">
              <a:solidFill>
                <a:schemeClr val="tx1"/>
              </a:solidFill>
              <a:latin typeface="+mj-lt"/>
            </a:endParaRPr>
          </a:p>
        </p:txBody>
      </p:sp>
      <p:sp>
        <p:nvSpPr>
          <p:cNvPr id="3" name="Rectangle 2"/>
          <p:cNvSpPr>
            <a:spLocks noGrp="1" noChangeArrowheads="1"/>
          </p:cNvSpPr>
          <p:nvPr>
            <p:ph type="title"/>
          </p:nvPr>
        </p:nvSpPr>
        <p:spPr>
          <a:xfrm>
            <a:off x="209550" y="1072480"/>
            <a:ext cx="8763000" cy="838200"/>
          </a:xfrm>
        </p:spPr>
        <p:txBody>
          <a:bodyPr>
            <a:normAutofit fontScale="90000"/>
          </a:bodyPr>
          <a:lstStyle/>
          <a:p>
            <a:pPr algn="ctr" eaLnBrk="1" hangingPunct="1"/>
            <a:r>
              <a:rPr lang="pt-BR" altLang="pt-BR" sz="2700" b="1" smtClean="0">
                <a:solidFill>
                  <a:srgbClr val="000099"/>
                </a:solidFill>
                <a:latin typeface="Arial" charset="0"/>
                <a:cs typeface="Arial" charset="0"/>
              </a:rPr>
              <a:t>AS ESTRATÉGIAS COMPETITIVAS E AS PRIORIDADES COMPETITIVAS DAS OPERAÇÕES</a:t>
            </a:r>
            <a:endParaRPr lang="pt-BR" altLang="pt-BR" sz="2700" b="1" smtClean="0">
              <a:solidFill>
                <a:srgbClr val="000099"/>
              </a:solidFill>
              <a:latin typeface="Arial" charset="0"/>
            </a:endParaRPr>
          </a:p>
        </p:txBody>
      </p:sp>
      <p:sp>
        <p:nvSpPr>
          <p:cNvPr id="4" name="Line 3"/>
          <p:cNvSpPr>
            <a:spLocks noChangeShapeType="1"/>
          </p:cNvSpPr>
          <p:nvPr/>
        </p:nvSpPr>
        <p:spPr bwMode="auto">
          <a:xfrm flipH="1">
            <a:off x="1371600" y="3739480"/>
            <a:ext cx="2895600" cy="76200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grpSp>
        <p:nvGrpSpPr>
          <p:cNvPr id="5" name="Group 4"/>
          <p:cNvGrpSpPr>
            <a:grpSpLocks/>
          </p:cNvGrpSpPr>
          <p:nvPr/>
        </p:nvGrpSpPr>
        <p:grpSpPr bwMode="auto">
          <a:xfrm>
            <a:off x="2590800" y="3739480"/>
            <a:ext cx="5454650" cy="784225"/>
            <a:chOff x="1632" y="2160"/>
            <a:chExt cx="3436" cy="494"/>
          </a:xfrm>
        </p:grpSpPr>
        <p:sp>
          <p:nvSpPr>
            <p:cNvPr id="6" name="Line 5"/>
            <p:cNvSpPr>
              <a:spLocks noChangeShapeType="1"/>
            </p:cNvSpPr>
            <p:nvPr/>
          </p:nvSpPr>
          <p:spPr bwMode="auto">
            <a:xfrm>
              <a:off x="3859" y="2160"/>
              <a:ext cx="1209" cy="494"/>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7" name="Line 6"/>
            <p:cNvSpPr>
              <a:spLocks noChangeShapeType="1"/>
            </p:cNvSpPr>
            <p:nvPr/>
          </p:nvSpPr>
          <p:spPr bwMode="auto">
            <a:xfrm flipH="1">
              <a:off x="2736" y="2160"/>
              <a:ext cx="1123" cy="48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8" name="Line 7"/>
            <p:cNvSpPr>
              <a:spLocks noChangeShapeType="1"/>
            </p:cNvSpPr>
            <p:nvPr/>
          </p:nvSpPr>
          <p:spPr bwMode="auto">
            <a:xfrm flipH="1">
              <a:off x="1632" y="2160"/>
              <a:ext cx="2227" cy="48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grpSp>
      <p:grpSp>
        <p:nvGrpSpPr>
          <p:cNvPr id="9" name="Group 8"/>
          <p:cNvGrpSpPr>
            <a:grpSpLocks/>
          </p:cNvGrpSpPr>
          <p:nvPr/>
        </p:nvGrpSpPr>
        <p:grpSpPr bwMode="auto">
          <a:xfrm>
            <a:off x="3116263" y="2458368"/>
            <a:ext cx="5037137" cy="1281112"/>
            <a:chOff x="1963" y="1353"/>
            <a:chExt cx="3173" cy="807"/>
          </a:xfrm>
        </p:grpSpPr>
        <p:sp>
          <p:nvSpPr>
            <p:cNvPr id="10" name="Text Box 9"/>
            <p:cNvSpPr txBox="1">
              <a:spLocks noChangeArrowheads="1"/>
            </p:cNvSpPr>
            <p:nvPr/>
          </p:nvSpPr>
          <p:spPr bwMode="auto">
            <a:xfrm>
              <a:off x="1963" y="1353"/>
              <a:ext cx="3168" cy="807"/>
            </a:xfrm>
            <a:prstGeom prst="rect">
              <a:avLst/>
            </a:prstGeom>
            <a:noFill/>
            <a:ln w="3810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endParaRPr kumimoji="0" lang="pt-BR" altLang="pt-BR" sz="1000">
                <a:solidFill>
                  <a:srgbClr val="008000"/>
                </a:solidFill>
              </a:endParaRPr>
            </a:p>
            <a:p>
              <a:pPr algn="ctr"/>
              <a:r>
                <a:rPr kumimoji="0" lang="pt-BR" altLang="pt-BR" sz="2000">
                  <a:solidFill>
                    <a:srgbClr val="008000"/>
                  </a:solidFill>
                </a:rPr>
                <a:t>ESTRATÉGIA COMPETITIVA</a:t>
              </a:r>
              <a:endParaRPr kumimoji="0" lang="pt-BR" altLang="pt-BR" sz="2000">
                <a:solidFill>
                  <a:schemeClr val="tx1"/>
                </a:solidFill>
              </a:endParaRPr>
            </a:p>
            <a:p>
              <a:endParaRPr kumimoji="0" lang="pt-BR" altLang="pt-BR" sz="1200">
                <a:solidFill>
                  <a:schemeClr val="tx1"/>
                </a:solidFill>
                <a:latin typeface="Times New Roman" pitchFamily="18" charset="0"/>
              </a:endParaRPr>
            </a:p>
          </p:txBody>
        </p:sp>
        <p:sp>
          <p:nvSpPr>
            <p:cNvPr id="11" name="Rectangle 10"/>
            <p:cNvSpPr>
              <a:spLocks noChangeArrowheads="1"/>
            </p:cNvSpPr>
            <p:nvPr/>
          </p:nvSpPr>
          <p:spPr bwMode="auto">
            <a:xfrm>
              <a:off x="2208" y="1824"/>
              <a:ext cx="109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000">
                  <a:solidFill>
                    <a:srgbClr val="008000"/>
                  </a:solidFill>
                </a:rPr>
                <a:t>Menor Custo</a:t>
              </a:r>
            </a:p>
          </p:txBody>
        </p:sp>
        <p:sp>
          <p:nvSpPr>
            <p:cNvPr id="12" name="Rectangle 11"/>
            <p:cNvSpPr>
              <a:spLocks noChangeArrowheads="1"/>
            </p:cNvSpPr>
            <p:nvPr/>
          </p:nvSpPr>
          <p:spPr bwMode="auto">
            <a:xfrm>
              <a:off x="3696" y="1824"/>
              <a:ext cx="1165"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2000">
                  <a:solidFill>
                    <a:srgbClr val="008000"/>
                  </a:solidFill>
                </a:rPr>
                <a:t>Diferenciação</a:t>
              </a:r>
            </a:p>
          </p:txBody>
        </p:sp>
        <p:sp>
          <p:nvSpPr>
            <p:cNvPr id="13" name="Line 12"/>
            <p:cNvSpPr>
              <a:spLocks noChangeShapeType="1"/>
            </p:cNvSpPr>
            <p:nvPr/>
          </p:nvSpPr>
          <p:spPr bwMode="auto">
            <a:xfrm>
              <a:off x="1968" y="1776"/>
              <a:ext cx="3168"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sp>
          <p:nvSpPr>
            <p:cNvPr id="14" name="Line 13"/>
            <p:cNvSpPr>
              <a:spLocks noChangeShapeType="1"/>
            </p:cNvSpPr>
            <p:nvPr/>
          </p:nvSpPr>
          <p:spPr bwMode="auto">
            <a:xfrm>
              <a:off x="3408" y="1776"/>
              <a:ext cx="0" cy="384"/>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grpSp>
      <p:grpSp>
        <p:nvGrpSpPr>
          <p:cNvPr id="15" name="Group 14"/>
          <p:cNvGrpSpPr>
            <a:grpSpLocks/>
          </p:cNvGrpSpPr>
          <p:nvPr/>
        </p:nvGrpSpPr>
        <p:grpSpPr bwMode="auto">
          <a:xfrm>
            <a:off x="419100" y="4530055"/>
            <a:ext cx="8285163" cy="1419225"/>
            <a:chOff x="264" y="2658"/>
            <a:chExt cx="5219" cy="894"/>
          </a:xfrm>
        </p:grpSpPr>
        <p:sp>
          <p:nvSpPr>
            <p:cNvPr id="16" name="Text Box 15"/>
            <p:cNvSpPr txBox="1">
              <a:spLocks noChangeArrowheads="1"/>
            </p:cNvSpPr>
            <p:nvPr/>
          </p:nvSpPr>
          <p:spPr bwMode="auto">
            <a:xfrm>
              <a:off x="264" y="2661"/>
              <a:ext cx="5208" cy="891"/>
            </a:xfrm>
            <a:prstGeom prst="rect">
              <a:avLst/>
            </a:prstGeom>
            <a:noFill/>
            <a:ln w="38100">
              <a:solidFill>
                <a:srgbClr val="000099"/>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endParaRPr kumimoji="0" lang="pt-BR" altLang="pt-BR" sz="1000">
                <a:solidFill>
                  <a:srgbClr val="800080"/>
                </a:solidFill>
              </a:endParaRPr>
            </a:p>
            <a:p>
              <a:pPr algn="ctr"/>
              <a:endParaRPr kumimoji="0" lang="pt-BR" altLang="pt-BR" sz="2000" b="0">
                <a:solidFill>
                  <a:srgbClr val="800080"/>
                </a:solidFill>
              </a:endParaRPr>
            </a:p>
            <a:p>
              <a:pPr algn="ctr"/>
              <a:endParaRPr kumimoji="0" lang="pt-BR" altLang="pt-BR" sz="2000" b="0">
                <a:solidFill>
                  <a:srgbClr val="800080"/>
                </a:solidFill>
              </a:endParaRPr>
            </a:p>
            <a:p>
              <a:pPr algn="ctr"/>
              <a:r>
                <a:rPr kumimoji="0" lang="pt-BR" altLang="pt-BR" sz="2000" b="0">
                  <a:solidFill>
                    <a:srgbClr val="800080"/>
                  </a:solidFill>
                </a:rPr>
                <a:t>PRIORIDADES COMPETITIVAS DA ESTRATÉGIA  DE OPERAÇÕES</a:t>
              </a:r>
              <a:endParaRPr kumimoji="0" lang="pt-BR" altLang="pt-BR" sz="2000" b="0">
                <a:solidFill>
                  <a:schemeClr val="tx1"/>
                </a:solidFill>
                <a:latin typeface="Times New Roman" pitchFamily="18" charset="0"/>
              </a:endParaRPr>
            </a:p>
          </p:txBody>
        </p:sp>
        <p:sp>
          <p:nvSpPr>
            <p:cNvPr id="17" name="Rectangle 16"/>
            <p:cNvSpPr>
              <a:spLocks noChangeArrowheads="1"/>
            </p:cNvSpPr>
            <p:nvPr/>
          </p:nvSpPr>
          <p:spPr bwMode="auto">
            <a:xfrm>
              <a:off x="2112" y="2790"/>
              <a:ext cx="108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000">
                  <a:solidFill>
                    <a:srgbClr val="800080"/>
                  </a:solidFill>
                </a:rPr>
                <a:t>Flexibilidade</a:t>
              </a:r>
            </a:p>
          </p:txBody>
        </p:sp>
        <p:sp>
          <p:nvSpPr>
            <p:cNvPr id="18" name="Rectangle 17"/>
            <p:cNvSpPr>
              <a:spLocks noChangeArrowheads="1"/>
            </p:cNvSpPr>
            <p:nvPr/>
          </p:nvSpPr>
          <p:spPr bwMode="auto">
            <a:xfrm>
              <a:off x="3312" y="2784"/>
              <a:ext cx="217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000">
                  <a:solidFill>
                    <a:srgbClr val="800080"/>
                  </a:solidFill>
                </a:rPr>
                <a:t>Desempenho das Entregas</a:t>
              </a:r>
            </a:p>
          </p:txBody>
        </p:sp>
        <p:sp>
          <p:nvSpPr>
            <p:cNvPr id="19" name="Rectangle 18"/>
            <p:cNvSpPr>
              <a:spLocks noChangeArrowheads="1"/>
            </p:cNvSpPr>
            <p:nvPr/>
          </p:nvSpPr>
          <p:spPr bwMode="auto">
            <a:xfrm>
              <a:off x="1146" y="2774"/>
              <a:ext cx="88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000">
                  <a:solidFill>
                    <a:srgbClr val="800080"/>
                  </a:solidFill>
                </a:rPr>
                <a:t>Qualidade</a:t>
              </a:r>
            </a:p>
          </p:txBody>
        </p:sp>
        <p:sp>
          <p:nvSpPr>
            <p:cNvPr id="20" name="Rectangle 19"/>
            <p:cNvSpPr>
              <a:spLocks noChangeArrowheads="1"/>
            </p:cNvSpPr>
            <p:nvPr/>
          </p:nvSpPr>
          <p:spPr bwMode="auto">
            <a:xfrm>
              <a:off x="408" y="2736"/>
              <a:ext cx="7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000">
                  <a:solidFill>
                    <a:srgbClr val="800080"/>
                  </a:solidFill>
                </a:rPr>
                <a:t>Custo</a:t>
              </a:r>
            </a:p>
          </p:txBody>
        </p:sp>
        <p:sp>
          <p:nvSpPr>
            <p:cNvPr id="21" name="Line 20"/>
            <p:cNvSpPr>
              <a:spLocks noChangeShapeType="1"/>
            </p:cNvSpPr>
            <p:nvPr/>
          </p:nvSpPr>
          <p:spPr bwMode="auto">
            <a:xfrm>
              <a:off x="288" y="3090"/>
              <a:ext cx="5184"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sp>
          <p:nvSpPr>
            <p:cNvPr id="22" name="Line 21"/>
            <p:cNvSpPr>
              <a:spLocks noChangeShapeType="1"/>
            </p:cNvSpPr>
            <p:nvPr/>
          </p:nvSpPr>
          <p:spPr bwMode="auto">
            <a:xfrm>
              <a:off x="1104" y="2658"/>
              <a:ext cx="0" cy="432"/>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sp>
          <p:nvSpPr>
            <p:cNvPr id="23" name="Line 22"/>
            <p:cNvSpPr>
              <a:spLocks noChangeShapeType="1"/>
            </p:cNvSpPr>
            <p:nvPr/>
          </p:nvSpPr>
          <p:spPr bwMode="auto">
            <a:xfrm>
              <a:off x="2070" y="2658"/>
              <a:ext cx="0" cy="432"/>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sp>
          <p:nvSpPr>
            <p:cNvPr id="24" name="Line 23"/>
            <p:cNvSpPr>
              <a:spLocks noChangeShapeType="1"/>
            </p:cNvSpPr>
            <p:nvPr/>
          </p:nvSpPr>
          <p:spPr bwMode="auto">
            <a:xfrm>
              <a:off x="3264" y="2664"/>
              <a:ext cx="0" cy="432"/>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a:lstStyle/>
            <a:p>
              <a:endParaRPr lang="pt-BR"/>
            </a:p>
          </p:txBody>
        </p:sp>
      </p:gr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Número de Slide 7"/>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11</a:t>
            </a:fld>
            <a:endParaRPr lang="pt-BR" sz="1600" b="1">
              <a:solidFill>
                <a:schemeClr val="tx1"/>
              </a:solidFill>
              <a:latin typeface="+mj-lt"/>
            </a:endParaRPr>
          </a:p>
        </p:txBody>
      </p:sp>
      <p:grpSp>
        <p:nvGrpSpPr>
          <p:cNvPr id="3" name="Group 2"/>
          <p:cNvGrpSpPr>
            <a:grpSpLocks/>
          </p:cNvGrpSpPr>
          <p:nvPr/>
        </p:nvGrpSpPr>
        <p:grpSpPr bwMode="auto">
          <a:xfrm>
            <a:off x="457200" y="2266950"/>
            <a:ext cx="7848600" cy="704850"/>
            <a:chOff x="288" y="1428"/>
            <a:chExt cx="4944" cy="444"/>
          </a:xfrm>
        </p:grpSpPr>
        <p:grpSp>
          <p:nvGrpSpPr>
            <p:cNvPr id="4" name="Group 3"/>
            <p:cNvGrpSpPr>
              <a:grpSpLocks/>
            </p:cNvGrpSpPr>
            <p:nvPr/>
          </p:nvGrpSpPr>
          <p:grpSpPr bwMode="auto">
            <a:xfrm>
              <a:off x="288" y="1428"/>
              <a:ext cx="1056" cy="444"/>
              <a:chOff x="0" y="634"/>
              <a:chExt cx="1464" cy="634"/>
            </a:xfrm>
          </p:grpSpPr>
          <p:sp>
            <p:nvSpPr>
              <p:cNvPr id="9" name="Rectangle 4"/>
              <p:cNvSpPr>
                <a:spLocks noChangeArrowheads="1"/>
              </p:cNvSpPr>
              <p:nvPr/>
            </p:nvSpPr>
            <p:spPr bwMode="auto">
              <a:xfrm>
                <a:off x="0" y="634"/>
                <a:ext cx="1464"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0" name="Rectangle 5"/>
              <p:cNvSpPr>
                <a:spLocks noChangeArrowheads="1"/>
              </p:cNvSpPr>
              <p:nvPr/>
            </p:nvSpPr>
            <p:spPr bwMode="auto">
              <a:xfrm>
                <a:off x="28" y="634"/>
                <a:ext cx="1408"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8000"/>
                    </a:solidFill>
                    <a:cs typeface="Arial" charset="0"/>
                  </a:rPr>
                  <a:t>CUSTO</a:t>
                </a:r>
                <a:endParaRPr kumimoji="0" lang="pt-BR" altLang="pt-BR" sz="2400">
                  <a:solidFill>
                    <a:schemeClr val="tx1"/>
                  </a:solidFill>
                  <a:cs typeface="Times New Roman" pitchFamily="18" charset="0"/>
                </a:endParaRPr>
              </a:p>
              <a:p>
                <a:pPr algn="ctr"/>
                <a:endParaRPr kumimoji="0" lang="pt-BR" altLang="pt-BR" sz="2400">
                  <a:solidFill>
                    <a:schemeClr val="tx1"/>
                  </a:solidFill>
                </a:endParaRPr>
              </a:p>
            </p:txBody>
          </p:sp>
        </p:grpSp>
        <p:grpSp>
          <p:nvGrpSpPr>
            <p:cNvPr id="5" name="Group 6"/>
            <p:cNvGrpSpPr>
              <a:grpSpLocks/>
            </p:cNvGrpSpPr>
            <p:nvPr/>
          </p:nvGrpSpPr>
          <p:grpSpPr bwMode="auto">
            <a:xfrm>
              <a:off x="1392" y="1428"/>
              <a:ext cx="3840" cy="444"/>
              <a:chOff x="1464" y="634"/>
              <a:chExt cx="4257" cy="634"/>
            </a:xfrm>
          </p:grpSpPr>
          <p:sp>
            <p:nvSpPr>
              <p:cNvPr id="6" name="Rectangle 7"/>
              <p:cNvSpPr>
                <a:spLocks noChangeArrowheads="1"/>
              </p:cNvSpPr>
              <p:nvPr/>
            </p:nvSpPr>
            <p:spPr bwMode="auto">
              <a:xfrm>
                <a:off x="1464" y="634"/>
                <a:ext cx="4257"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7" name="Rectangle 8"/>
              <p:cNvSpPr>
                <a:spLocks noChangeArrowheads="1"/>
              </p:cNvSpPr>
              <p:nvPr/>
            </p:nvSpPr>
            <p:spPr bwMode="auto">
              <a:xfrm>
                <a:off x="1492" y="634"/>
                <a:ext cx="4201"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01613" indent="-201613"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buFontTx/>
                  <a:buChar char="•"/>
                </a:pPr>
                <a:r>
                  <a:rPr kumimoji="0" lang="pt-BR" altLang="pt-BR" sz="2400" b="0">
                    <a:solidFill>
                      <a:srgbClr val="008000"/>
                    </a:solidFill>
                    <a:cs typeface="Arial" charset="0"/>
                  </a:rPr>
                  <a:t>oferecer produtos e/ou serviços com o menor preço do mercado</a:t>
                </a:r>
                <a:endParaRPr kumimoji="0" lang="pt-BR" altLang="pt-BR" sz="2400" b="0">
                  <a:solidFill>
                    <a:schemeClr val="tx1"/>
                  </a:solidFill>
                </a:endParaRPr>
              </a:p>
            </p:txBody>
          </p:sp>
        </p:grpSp>
      </p:grpSp>
      <p:grpSp>
        <p:nvGrpSpPr>
          <p:cNvPr id="11" name="Group 9"/>
          <p:cNvGrpSpPr>
            <a:grpSpLocks/>
          </p:cNvGrpSpPr>
          <p:nvPr/>
        </p:nvGrpSpPr>
        <p:grpSpPr bwMode="auto">
          <a:xfrm>
            <a:off x="185738" y="3657600"/>
            <a:ext cx="8272462" cy="2667000"/>
            <a:chOff x="117" y="2304"/>
            <a:chExt cx="5211" cy="1680"/>
          </a:xfrm>
        </p:grpSpPr>
        <p:grpSp>
          <p:nvGrpSpPr>
            <p:cNvPr id="12" name="Group 10"/>
            <p:cNvGrpSpPr>
              <a:grpSpLocks/>
            </p:cNvGrpSpPr>
            <p:nvPr/>
          </p:nvGrpSpPr>
          <p:grpSpPr bwMode="auto">
            <a:xfrm>
              <a:off x="117" y="2920"/>
              <a:ext cx="1464" cy="537"/>
              <a:chOff x="0" y="1268"/>
              <a:chExt cx="1464" cy="807"/>
            </a:xfrm>
          </p:grpSpPr>
          <p:sp>
            <p:nvSpPr>
              <p:cNvPr id="16" name="Rectangle 11"/>
              <p:cNvSpPr>
                <a:spLocks noChangeArrowheads="1"/>
              </p:cNvSpPr>
              <p:nvPr/>
            </p:nvSpPr>
            <p:spPr bwMode="auto">
              <a:xfrm>
                <a:off x="0" y="1268"/>
                <a:ext cx="1464"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7" name="Rectangle 12"/>
              <p:cNvSpPr>
                <a:spLocks noChangeArrowheads="1"/>
              </p:cNvSpPr>
              <p:nvPr/>
            </p:nvSpPr>
            <p:spPr bwMode="auto">
              <a:xfrm>
                <a:off x="28" y="1268"/>
                <a:ext cx="1408"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800000"/>
                    </a:solidFill>
                    <a:cs typeface="Arial" charset="0"/>
                  </a:rPr>
                  <a:t>QUALIDADE</a:t>
                </a:r>
                <a:endParaRPr kumimoji="0" lang="pt-BR" altLang="pt-BR" sz="2400">
                  <a:solidFill>
                    <a:schemeClr val="tx1"/>
                  </a:solidFill>
                </a:endParaRPr>
              </a:p>
            </p:txBody>
          </p:sp>
        </p:grpSp>
        <p:grpSp>
          <p:nvGrpSpPr>
            <p:cNvPr id="13" name="Group 13"/>
            <p:cNvGrpSpPr>
              <a:grpSpLocks/>
            </p:cNvGrpSpPr>
            <p:nvPr/>
          </p:nvGrpSpPr>
          <p:grpSpPr bwMode="auto">
            <a:xfrm>
              <a:off x="1455" y="2304"/>
              <a:ext cx="3873" cy="1680"/>
              <a:chOff x="1464" y="1268"/>
              <a:chExt cx="4257" cy="807"/>
            </a:xfrm>
          </p:grpSpPr>
          <p:sp>
            <p:nvSpPr>
              <p:cNvPr id="14" name="Rectangle 14"/>
              <p:cNvSpPr>
                <a:spLocks noChangeArrowheads="1"/>
              </p:cNvSpPr>
              <p:nvPr/>
            </p:nvSpPr>
            <p:spPr bwMode="auto">
              <a:xfrm>
                <a:off x="1464" y="1268"/>
                <a:ext cx="4257"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5" name="Rectangle 15"/>
              <p:cNvSpPr>
                <a:spLocks noChangeArrowheads="1"/>
              </p:cNvSpPr>
              <p:nvPr/>
            </p:nvSpPr>
            <p:spPr bwMode="auto">
              <a:xfrm>
                <a:off x="1492" y="1268"/>
                <a:ext cx="4201"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8925" indent="-288925"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buFontTx/>
                  <a:buChar char="•"/>
                </a:pPr>
                <a:r>
                  <a:rPr kumimoji="0" lang="pt-BR" altLang="pt-BR" sz="2400" b="0">
                    <a:solidFill>
                      <a:srgbClr val="800000"/>
                    </a:solidFill>
                    <a:cs typeface="Arial" charset="0"/>
                  </a:rPr>
                  <a:t>oferecer produtos com alto desempenho</a:t>
                </a:r>
              </a:p>
              <a:p>
                <a:pPr eaLnBrk="1" hangingPunct="1"/>
                <a:endParaRPr kumimoji="0" lang="pt-BR" altLang="pt-BR" sz="2400" b="0">
                  <a:solidFill>
                    <a:schemeClr val="tx1"/>
                  </a:solidFill>
                  <a:cs typeface="Times New Roman" pitchFamily="18" charset="0"/>
                </a:endParaRPr>
              </a:p>
              <a:p>
                <a:pPr>
                  <a:buFontTx/>
                  <a:buChar char="•"/>
                </a:pPr>
                <a:r>
                  <a:rPr kumimoji="0" lang="pt-BR" altLang="pt-BR" sz="2400" b="0">
                    <a:solidFill>
                      <a:srgbClr val="800000"/>
                    </a:solidFill>
                    <a:cs typeface="Arial" charset="0"/>
                  </a:rPr>
                  <a:t>prestar serviços de assistência técnica adequados</a:t>
                </a:r>
              </a:p>
              <a:p>
                <a:pPr>
                  <a:buFontTx/>
                  <a:buChar char="•"/>
                </a:pPr>
                <a:endParaRPr kumimoji="0" lang="pt-BR" altLang="pt-BR" sz="2400" b="0">
                  <a:solidFill>
                    <a:schemeClr val="tx1"/>
                  </a:solidFill>
                  <a:cs typeface="Times New Roman" pitchFamily="18" charset="0"/>
                </a:endParaRPr>
              </a:p>
              <a:p>
                <a:pPr>
                  <a:buFontTx/>
                  <a:buChar char="•"/>
                </a:pPr>
                <a:r>
                  <a:rPr kumimoji="0" lang="pt-BR" altLang="pt-BR" sz="2400" b="0">
                    <a:solidFill>
                      <a:srgbClr val="800000"/>
                    </a:solidFill>
                    <a:cs typeface="Arial" charset="0"/>
                  </a:rPr>
                  <a:t>melhorar a confiabilidade e durabilidade do produto.</a:t>
                </a:r>
                <a:endParaRPr kumimoji="0" lang="pt-BR" altLang="pt-BR" sz="2400" b="0">
                  <a:solidFill>
                    <a:schemeClr val="tx1"/>
                  </a:solidFill>
                  <a:cs typeface="Times New Roman" pitchFamily="18" charset="0"/>
                </a:endParaRPr>
              </a:p>
              <a:p>
                <a:pPr>
                  <a:buFontTx/>
                  <a:buChar char="•"/>
                </a:pPr>
                <a:endParaRPr kumimoji="0" lang="pt-BR" altLang="pt-BR" sz="2400" b="0">
                  <a:solidFill>
                    <a:schemeClr val="tx1"/>
                  </a:solidFill>
                </a:endParaRPr>
              </a:p>
            </p:txBody>
          </p:sp>
        </p:grpSp>
      </p:grpSp>
      <p:sp>
        <p:nvSpPr>
          <p:cNvPr id="18" name="Rectangle 16"/>
          <p:cNvSpPr>
            <a:spLocks noGrp="1" noChangeArrowheads="1"/>
          </p:cNvSpPr>
          <p:nvPr>
            <p:ph type="title"/>
          </p:nvPr>
        </p:nvSpPr>
        <p:spPr>
          <a:xfrm>
            <a:off x="1447800" y="762000"/>
            <a:ext cx="6477000" cy="838200"/>
          </a:xfrm>
        </p:spPr>
        <p:txBody>
          <a:bodyPr/>
          <a:lstStyle/>
          <a:p>
            <a:pPr algn="ctr" eaLnBrk="1" hangingPunct="1"/>
            <a:r>
              <a:rPr lang="pt-BR" altLang="pt-BR" sz="2400" b="1" smtClean="0">
                <a:solidFill>
                  <a:srgbClr val="000099"/>
                </a:solidFill>
                <a:latin typeface="Arial" charset="0"/>
              </a:rPr>
              <a:t>PRIORIDADES COMPETITIVAS</a:t>
            </a:r>
            <a:br>
              <a:rPr lang="pt-BR" altLang="pt-BR" sz="2400" b="1" smtClean="0">
                <a:solidFill>
                  <a:srgbClr val="000099"/>
                </a:solidFill>
                <a:latin typeface="Arial" charset="0"/>
              </a:rPr>
            </a:br>
            <a:r>
              <a:rPr lang="pt-BR" altLang="pt-BR" sz="2400" b="1" smtClean="0">
                <a:solidFill>
                  <a:srgbClr val="000099"/>
                </a:solidFill>
                <a:latin typeface="Arial" charset="0"/>
              </a:rPr>
              <a:t>E PRINCIPAIS DEMANDAS DO MERCADO</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ço Reservado para Número de Slide 1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12</a:t>
            </a:fld>
            <a:endParaRPr lang="pt-BR" sz="1600" b="1">
              <a:solidFill>
                <a:schemeClr val="tx1"/>
              </a:solidFill>
              <a:latin typeface="+mj-lt"/>
            </a:endParaRPr>
          </a:p>
        </p:txBody>
      </p:sp>
      <p:sp>
        <p:nvSpPr>
          <p:cNvPr id="3" name="Rectangle 2"/>
          <p:cNvSpPr>
            <a:spLocks noGrp="1" noChangeArrowheads="1"/>
          </p:cNvSpPr>
          <p:nvPr>
            <p:ph type="title"/>
          </p:nvPr>
        </p:nvSpPr>
        <p:spPr>
          <a:xfrm>
            <a:off x="685800" y="822920"/>
            <a:ext cx="7772400" cy="838200"/>
          </a:xfrm>
        </p:spPr>
        <p:txBody>
          <a:bodyPr/>
          <a:lstStyle/>
          <a:p>
            <a:pPr algn="ctr" eaLnBrk="1" hangingPunct="1"/>
            <a:r>
              <a:rPr lang="pt-BR" altLang="pt-BR" sz="2400" b="1" dirty="0" smtClean="0">
                <a:solidFill>
                  <a:srgbClr val="006600"/>
                </a:solidFill>
                <a:latin typeface="Arial" charset="0"/>
              </a:rPr>
              <a:t>PRIORIDADES COMPETITIVAS</a:t>
            </a:r>
            <a:br>
              <a:rPr lang="pt-BR" altLang="pt-BR" sz="2400" b="1" dirty="0" smtClean="0">
                <a:solidFill>
                  <a:srgbClr val="006600"/>
                </a:solidFill>
                <a:latin typeface="Arial" charset="0"/>
              </a:rPr>
            </a:br>
            <a:r>
              <a:rPr lang="pt-BR" altLang="pt-BR" sz="2400" b="1" dirty="0" smtClean="0">
                <a:solidFill>
                  <a:srgbClr val="006600"/>
                </a:solidFill>
                <a:latin typeface="Arial" charset="0"/>
              </a:rPr>
              <a:t>E PRINCIPAIS DEMANDAS DO MERCADOS</a:t>
            </a:r>
          </a:p>
        </p:txBody>
      </p:sp>
      <p:grpSp>
        <p:nvGrpSpPr>
          <p:cNvPr id="4" name="Group 3"/>
          <p:cNvGrpSpPr>
            <a:grpSpLocks/>
          </p:cNvGrpSpPr>
          <p:nvPr/>
        </p:nvGrpSpPr>
        <p:grpSpPr bwMode="auto">
          <a:xfrm>
            <a:off x="465138" y="2118320"/>
            <a:ext cx="8069262" cy="1314450"/>
            <a:chOff x="293" y="1248"/>
            <a:chExt cx="5083" cy="828"/>
          </a:xfrm>
        </p:grpSpPr>
        <p:grpSp>
          <p:nvGrpSpPr>
            <p:cNvPr id="5" name="Group 4"/>
            <p:cNvGrpSpPr>
              <a:grpSpLocks/>
            </p:cNvGrpSpPr>
            <p:nvPr/>
          </p:nvGrpSpPr>
          <p:grpSpPr bwMode="auto">
            <a:xfrm>
              <a:off x="293" y="1356"/>
              <a:ext cx="1543" cy="720"/>
              <a:chOff x="0" y="2075"/>
              <a:chExt cx="1464" cy="807"/>
            </a:xfrm>
          </p:grpSpPr>
          <p:sp>
            <p:nvSpPr>
              <p:cNvPr id="9" name="Rectangle 5"/>
              <p:cNvSpPr>
                <a:spLocks noChangeArrowheads="1"/>
              </p:cNvSpPr>
              <p:nvPr/>
            </p:nvSpPr>
            <p:spPr bwMode="auto">
              <a:xfrm>
                <a:off x="0" y="2075"/>
                <a:ext cx="1464"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0" name="Rectangle 6"/>
              <p:cNvSpPr>
                <a:spLocks noChangeArrowheads="1"/>
              </p:cNvSpPr>
              <p:nvPr/>
            </p:nvSpPr>
            <p:spPr bwMode="auto">
              <a:xfrm>
                <a:off x="28" y="2075"/>
                <a:ext cx="1408"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0080"/>
                    </a:solidFill>
                    <a:cs typeface="Arial" charset="0"/>
                  </a:rPr>
                  <a:t>DESEMPENHO DAS ENTREGAS</a:t>
                </a:r>
                <a:endParaRPr kumimoji="0" lang="pt-BR" altLang="pt-BR" sz="2400" b="0">
                  <a:solidFill>
                    <a:schemeClr val="tx1"/>
                  </a:solidFill>
                  <a:cs typeface="Times New Roman" pitchFamily="18" charset="0"/>
                </a:endParaRPr>
              </a:p>
              <a:p>
                <a:pPr algn="ctr"/>
                <a:endParaRPr kumimoji="0" lang="pt-BR" altLang="pt-BR" sz="2400" b="0">
                  <a:solidFill>
                    <a:schemeClr val="tx1"/>
                  </a:solidFill>
                </a:endParaRPr>
              </a:p>
            </p:txBody>
          </p:sp>
        </p:grpSp>
        <p:grpSp>
          <p:nvGrpSpPr>
            <p:cNvPr id="6" name="Group 7"/>
            <p:cNvGrpSpPr>
              <a:grpSpLocks/>
            </p:cNvGrpSpPr>
            <p:nvPr/>
          </p:nvGrpSpPr>
          <p:grpSpPr bwMode="auto">
            <a:xfrm>
              <a:off x="1782" y="1248"/>
              <a:ext cx="3594" cy="768"/>
              <a:chOff x="1464" y="2075"/>
              <a:chExt cx="4257" cy="807"/>
            </a:xfrm>
          </p:grpSpPr>
          <p:sp>
            <p:nvSpPr>
              <p:cNvPr id="7" name="Rectangle 8"/>
              <p:cNvSpPr>
                <a:spLocks noChangeArrowheads="1"/>
              </p:cNvSpPr>
              <p:nvPr/>
            </p:nvSpPr>
            <p:spPr bwMode="auto">
              <a:xfrm>
                <a:off x="1464" y="2075"/>
                <a:ext cx="4257"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8" name="Rectangle 9"/>
              <p:cNvSpPr>
                <a:spLocks noChangeArrowheads="1"/>
              </p:cNvSpPr>
              <p:nvPr/>
            </p:nvSpPr>
            <p:spPr bwMode="auto">
              <a:xfrm>
                <a:off x="1492" y="2075"/>
                <a:ext cx="4201" cy="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01613" indent="-201613"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buFontTx/>
                  <a:buChar char="•"/>
                </a:pPr>
                <a:r>
                  <a:rPr kumimoji="0" lang="pt-BR" altLang="pt-BR" sz="2400" b="0">
                    <a:solidFill>
                      <a:srgbClr val="000080"/>
                    </a:solidFill>
                    <a:cs typeface="Arial" charset="0"/>
                  </a:rPr>
                  <a:t>garantir confiabilidade nos prazos</a:t>
                </a:r>
              </a:p>
              <a:p>
                <a:pPr eaLnBrk="1" hangingPunct="1">
                  <a:buFontTx/>
                  <a:buChar char="•"/>
                </a:pPr>
                <a:r>
                  <a:rPr kumimoji="0" lang="pt-BR" altLang="pt-BR" sz="2400" b="0">
                    <a:solidFill>
                      <a:srgbClr val="000080"/>
                    </a:solidFill>
                    <a:cs typeface="Arial" charset="0"/>
                  </a:rPr>
                  <a:t>oferecer prontamente peças de reposição para serviços de assistência técnica.</a:t>
                </a:r>
                <a:endParaRPr kumimoji="0" lang="pt-BR" altLang="pt-BR" sz="2400" b="0">
                  <a:solidFill>
                    <a:schemeClr val="tx1"/>
                  </a:solidFill>
                  <a:cs typeface="Times New Roman" pitchFamily="18" charset="0"/>
                </a:endParaRPr>
              </a:p>
              <a:p>
                <a:pPr>
                  <a:buFontTx/>
                  <a:buChar char="•"/>
                </a:pPr>
                <a:endParaRPr kumimoji="0" lang="pt-BR" altLang="pt-BR" sz="2400" b="0">
                  <a:solidFill>
                    <a:schemeClr val="tx1"/>
                  </a:solidFill>
                </a:endParaRPr>
              </a:p>
            </p:txBody>
          </p:sp>
        </p:grpSp>
      </p:grpSp>
      <p:grpSp>
        <p:nvGrpSpPr>
          <p:cNvPr id="11" name="Group 10"/>
          <p:cNvGrpSpPr>
            <a:grpSpLocks/>
          </p:cNvGrpSpPr>
          <p:nvPr/>
        </p:nvGrpSpPr>
        <p:grpSpPr bwMode="auto">
          <a:xfrm>
            <a:off x="65088" y="3870920"/>
            <a:ext cx="8469312" cy="2438400"/>
            <a:chOff x="41" y="2352"/>
            <a:chExt cx="5335" cy="1536"/>
          </a:xfrm>
        </p:grpSpPr>
        <p:grpSp>
          <p:nvGrpSpPr>
            <p:cNvPr id="12" name="Group 11"/>
            <p:cNvGrpSpPr>
              <a:grpSpLocks/>
            </p:cNvGrpSpPr>
            <p:nvPr/>
          </p:nvGrpSpPr>
          <p:grpSpPr bwMode="auto">
            <a:xfrm>
              <a:off x="41" y="2400"/>
              <a:ext cx="1927" cy="1462"/>
              <a:chOff x="0" y="2882"/>
              <a:chExt cx="1464" cy="980"/>
            </a:xfrm>
          </p:grpSpPr>
          <p:sp>
            <p:nvSpPr>
              <p:cNvPr id="17" name="Rectangle 12"/>
              <p:cNvSpPr>
                <a:spLocks noChangeArrowheads="1"/>
              </p:cNvSpPr>
              <p:nvPr/>
            </p:nvSpPr>
            <p:spPr bwMode="auto">
              <a:xfrm>
                <a:off x="0" y="2882"/>
                <a:ext cx="1464"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8" name="Rectangle 13"/>
              <p:cNvSpPr>
                <a:spLocks noChangeArrowheads="1"/>
              </p:cNvSpPr>
              <p:nvPr/>
            </p:nvSpPr>
            <p:spPr bwMode="auto">
              <a:xfrm>
                <a:off x="28" y="2882"/>
                <a:ext cx="1408"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800080"/>
                    </a:solidFill>
                    <a:cs typeface="Arial" charset="0"/>
                  </a:rPr>
                  <a:t> </a:t>
                </a:r>
                <a:endParaRPr kumimoji="0" lang="pt-BR" altLang="pt-BR" sz="2400" b="0">
                  <a:solidFill>
                    <a:schemeClr val="tx1"/>
                  </a:solidFill>
                  <a:cs typeface="Times New Roman" pitchFamily="18" charset="0"/>
                </a:endParaRPr>
              </a:p>
              <a:p>
                <a:pPr algn="ctr"/>
                <a:r>
                  <a:rPr kumimoji="0" lang="pt-BR" altLang="pt-BR" sz="2400">
                    <a:solidFill>
                      <a:srgbClr val="800080"/>
                    </a:solidFill>
                    <a:cs typeface="Arial" charset="0"/>
                  </a:rPr>
                  <a:t>FLEXIBILIDADE</a:t>
                </a:r>
                <a:endParaRPr kumimoji="0" lang="pt-BR" altLang="pt-BR" sz="2400" b="0">
                  <a:solidFill>
                    <a:schemeClr val="tx1"/>
                  </a:solidFill>
                  <a:cs typeface="Times New Roman" pitchFamily="18" charset="0"/>
                </a:endParaRPr>
              </a:p>
              <a:p>
                <a:pPr algn="ctr"/>
                <a:endParaRPr kumimoji="0" lang="pt-BR" altLang="pt-BR" sz="2400" b="0">
                  <a:solidFill>
                    <a:schemeClr val="tx1"/>
                  </a:solidFill>
                </a:endParaRPr>
              </a:p>
            </p:txBody>
          </p:sp>
        </p:grpSp>
        <p:grpSp>
          <p:nvGrpSpPr>
            <p:cNvPr id="13" name="Group 14"/>
            <p:cNvGrpSpPr>
              <a:grpSpLocks/>
            </p:cNvGrpSpPr>
            <p:nvPr/>
          </p:nvGrpSpPr>
          <p:grpSpPr bwMode="auto">
            <a:xfrm>
              <a:off x="1776" y="2352"/>
              <a:ext cx="3600" cy="1536"/>
              <a:chOff x="1464" y="2882"/>
              <a:chExt cx="4257" cy="980"/>
            </a:xfrm>
          </p:grpSpPr>
          <p:sp>
            <p:nvSpPr>
              <p:cNvPr id="14" name="Rectangle 15"/>
              <p:cNvSpPr>
                <a:spLocks noChangeArrowheads="1"/>
              </p:cNvSpPr>
              <p:nvPr/>
            </p:nvSpPr>
            <p:spPr bwMode="auto">
              <a:xfrm>
                <a:off x="1464" y="2882"/>
                <a:ext cx="4257"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6" name="Rectangle 16"/>
              <p:cNvSpPr>
                <a:spLocks noChangeArrowheads="1"/>
              </p:cNvSpPr>
              <p:nvPr/>
            </p:nvSpPr>
            <p:spPr bwMode="auto">
              <a:xfrm>
                <a:off x="1492" y="2882"/>
                <a:ext cx="4201" cy="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01613" indent="-201613"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buFontTx/>
                  <a:buChar char="•"/>
                </a:pPr>
                <a:r>
                  <a:rPr kumimoji="0" lang="pt-BR" altLang="pt-BR" sz="2400" b="0">
                    <a:solidFill>
                      <a:srgbClr val="800080"/>
                    </a:solidFill>
                    <a:cs typeface="Arial" charset="0"/>
                  </a:rPr>
                  <a:t>fazer rápidas mudanças no projeto</a:t>
                </a:r>
              </a:p>
              <a:p>
                <a:pPr eaLnBrk="1" hangingPunct="1">
                  <a:buFontTx/>
                  <a:buChar char="•"/>
                </a:pPr>
                <a:r>
                  <a:rPr kumimoji="0" lang="pt-BR" altLang="pt-BR" sz="2400" b="0">
                    <a:solidFill>
                      <a:srgbClr val="800080"/>
                    </a:solidFill>
                    <a:cs typeface="Arial" charset="0"/>
                  </a:rPr>
                  <a:t>introduzir novos produtos rapidamente</a:t>
                </a:r>
                <a:endParaRPr kumimoji="0" lang="pt-BR" altLang="pt-BR" sz="2400" b="0">
                  <a:solidFill>
                    <a:schemeClr val="tx1"/>
                  </a:solidFill>
                  <a:cs typeface="Times New Roman" pitchFamily="18" charset="0"/>
                </a:endParaRPr>
              </a:p>
              <a:p>
                <a:pPr eaLnBrk="1" hangingPunct="1">
                  <a:buFontTx/>
                  <a:buChar char="•"/>
                </a:pPr>
                <a:r>
                  <a:rPr kumimoji="0" lang="pt-BR" altLang="pt-BR" sz="2400" b="0">
                    <a:solidFill>
                      <a:srgbClr val="800080"/>
                    </a:solidFill>
                    <a:cs typeface="Arial" charset="0"/>
                  </a:rPr>
                  <a:t>oferecer uma ampla linha - </a:t>
                </a:r>
                <a:r>
                  <a:rPr kumimoji="0" lang="pt-BR" altLang="pt-BR" sz="2400" b="0" i="1">
                    <a:solidFill>
                      <a:srgbClr val="800080"/>
                    </a:solidFill>
                    <a:cs typeface="Arial" charset="0"/>
                  </a:rPr>
                  <a:t>mix - </a:t>
                </a:r>
                <a:r>
                  <a:rPr kumimoji="0" lang="pt-BR" altLang="pt-BR" sz="2400" b="0">
                    <a:solidFill>
                      <a:srgbClr val="800080"/>
                    </a:solidFill>
                    <a:cs typeface="Arial" charset="0"/>
                  </a:rPr>
                  <a:t>de produtos</a:t>
                </a:r>
              </a:p>
              <a:p>
                <a:pPr>
                  <a:buFontTx/>
                  <a:buChar char="•"/>
                </a:pPr>
                <a:r>
                  <a:rPr kumimoji="0" lang="pt-BR" altLang="pt-BR" sz="2400" b="0">
                    <a:solidFill>
                      <a:srgbClr val="800080"/>
                    </a:solidFill>
                    <a:cs typeface="Arial" charset="0"/>
                  </a:rPr>
                  <a:t>mudar o volume de produção rapidamente</a:t>
                </a:r>
                <a:endParaRPr kumimoji="0" lang="pt-BR" altLang="pt-BR" sz="2400" b="0">
                  <a:solidFill>
                    <a:schemeClr val="tx1"/>
                  </a:solidFill>
                  <a:cs typeface="Times New Roman" pitchFamily="18" charset="0"/>
                </a:endParaRPr>
              </a:p>
              <a:p>
                <a:pPr>
                  <a:buFontTx/>
                  <a:buChar char="•"/>
                </a:pPr>
                <a:endParaRPr kumimoji="0" lang="pt-BR" altLang="pt-BR" sz="2400" b="0">
                  <a:solidFill>
                    <a:schemeClr val="tx1"/>
                  </a:solidFill>
                </a:endParaRPr>
              </a:p>
            </p:txBody>
          </p:sp>
        </p:grpSp>
      </p:gr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ço Reservado para Número de Slide 26"/>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13</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609600"/>
            <a:ext cx="7772400" cy="990600"/>
          </a:xfrm>
        </p:spPr>
        <p:txBody>
          <a:bodyPr/>
          <a:lstStyle/>
          <a:p>
            <a:pPr algn="ctr" eaLnBrk="1" hangingPunct="1"/>
            <a:r>
              <a:rPr lang="pt-BR" altLang="pt-BR" sz="2800" b="1" smtClean="0">
                <a:solidFill>
                  <a:srgbClr val="003399"/>
                </a:solidFill>
                <a:latin typeface="Arial" charset="0"/>
              </a:rPr>
              <a:t>GESTÃO ESTRATÉGICA DE</a:t>
            </a:r>
            <a:br>
              <a:rPr lang="pt-BR" altLang="pt-BR" sz="2800" b="1" smtClean="0">
                <a:solidFill>
                  <a:srgbClr val="003399"/>
                </a:solidFill>
                <a:latin typeface="Arial" charset="0"/>
              </a:rPr>
            </a:br>
            <a:r>
              <a:rPr lang="pt-BR" altLang="pt-BR" sz="2800" b="1" smtClean="0">
                <a:solidFill>
                  <a:srgbClr val="003399"/>
                </a:solidFill>
                <a:latin typeface="Arial" charset="0"/>
              </a:rPr>
              <a:t>RECURSOS HUMANOS</a:t>
            </a:r>
          </a:p>
        </p:txBody>
      </p:sp>
      <p:sp>
        <p:nvSpPr>
          <p:cNvPr id="4" name="Rectangle 3"/>
          <p:cNvSpPr>
            <a:spLocks noChangeArrowheads="1"/>
          </p:cNvSpPr>
          <p:nvPr/>
        </p:nvSpPr>
        <p:spPr bwMode="auto">
          <a:xfrm>
            <a:off x="2362200" y="3533775"/>
            <a:ext cx="4406900" cy="1360488"/>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lIns="25400" tIns="25400" rIns="25400" bIns="254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endParaRPr kumimoji="0" lang="pt-BR" altLang="pt-BR" sz="1800" b="0">
              <a:solidFill>
                <a:srgbClr val="000000"/>
              </a:solidFill>
              <a:latin typeface="Times New Roman" pitchFamily="18" charset="0"/>
            </a:endParaRPr>
          </a:p>
          <a:p>
            <a:pPr algn="ctr"/>
            <a:r>
              <a:rPr kumimoji="0" lang="pt-BR" altLang="pt-BR" sz="1800">
                <a:solidFill>
                  <a:srgbClr val="800000"/>
                </a:solidFill>
              </a:rPr>
              <a:t>GESTÃO ESTRATÉGICA DE</a:t>
            </a:r>
          </a:p>
          <a:p>
            <a:pPr algn="ctr"/>
            <a:r>
              <a:rPr kumimoji="0" lang="pt-BR" altLang="pt-BR" sz="1800">
                <a:solidFill>
                  <a:srgbClr val="800000"/>
                </a:solidFill>
              </a:rPr>
              <a:t>RECURSOS HUMANOS</a:t>
            </a:r>
          </a:p>
        </p:txBody>
      </p:sp>
      <p:sp>
        <p:nvSpPr>
          <p:cNvPr id="5" name="Rectangle 4"/>
          <p:cNvSpPr>
            <a:spLocks noChangeArrowheads="1"/>
          </p:cNvSpPr>
          <p:nvPr/>
        </p:nvSpPr>
        <p:spPr bwMode="auto">
          <a:xfrm>
            <a:off x="457200" y="2228850"/>
            <a:ext cx="4206875"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25400" tIns="25400" rIns="25400" bIns="254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0080"/>
                </a:solidFill>
              </a:rPr>
              <a:t>INSERÇÃO NA GESTÃO ESTRATÉGICA</a:t>
            </a:r>
          </a:p>
          <a:p>
            <a:pPr algn="ctr"/>
            <a:r>
              <a:rPr kumimoji="0" lang="pt-BR" altLang="pt-BR" sz="1800">
                <a:solidFill>
                  <a:srgbClr val="000080"/>
                </a:solidFill>
              </a:rPr>
              <a:t>DE NEGÓCIOS</a:t>
            </a:r>
          </a:p>
        </p:txBody>
      </p:sp>
      <p:sp>
        <p:nvSpPr>
          <p:cNvPr id="6" name="Rectangle 5"/>
          <p:cNvSpPr>
            <a:spLocks noChangeArrowheads="1"/>
          </p:cNvSpPr>
          <p:nvPr/>
        </p:nvSpPr>
        <p:spPr bwMode="auto">
          <a:xfrm>
            <a:off x="4848225" y="2400300"/>
            <a:ext cx="35845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25400" tIns="25400" rIns="25400" bIns="254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ORGANIZAÇÃO BASEADA EM  EQUIPES</a:t>
            </a:r>
          </a:p>
        </p:txBody>
      </p:sp>
      <p:sp>
        <p:nvSpPr>
          <p:cNvPr id="7" name="Rectangle 6"/>
          <p:cNvSpPr>
            <a:spLocks noChangeArrowheads="1"/>
          </p:cNvSpPr>
          <p:nvPr/>
        </p:nvSpPr>
        <p:spPr bwMode="auto">
          <a:xfrm>
            <a:off x="857250" y="5181600"/>
            <a:ext cx="3427413" cy="86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25400" tIns="25400" rIns="25400" bIns="254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333333"/>
                </a:solidFill>
              </a:rPr>
              <a:t>APRENDIZAGEM ORGANIZACIONAL</a:t>
            </a:r>
          </a:p>
        </p:txBody>
      </p:sp>
      <p:sp>
        <p:nvSpPr>
          <p:cNvPr id="8" name="Rectangle 7"/>
          <p:cNvSpPr>
            <a:spLocks noChangeArrowheads="1"/>
          </p:cNvSpPr>
          <p:nvPr/>
        </p:nvSpPr>
        <p:spPr bwMode="auto">
          <a:xfrm>
            <a:off x="4791075" y="5200650"/>
            <a:ext cx="3714750" cy="82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lIns="25400" tIns="25400" rIns="25400" bIns="254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3300"/>
                </a:solidFill>
              </a:rPr>
              <a:t>GESTÃO DA CULTURA ORGANIZACIONAL</a:t>
            </a:r>
          </a:p>
        </p:txBody>
      </p:sp>
      <p:grpSp>
        <p:nvGrpSpPr>
          <p:cNvPr id="9" name="Group 8"/>
          <p:cNvGrpSpPr>
            <a:grpSpLocks/>
          </p:cNvGrpSpPr>
          <p:nvPr/>
        </p:nvGrpSpPr>
        <p:grpSpPr bwMode="auto">
          <a:xfrm>
            <a:off x="457200" y="1981200"/>
            <a:ext cx="8229600" cy="4298950"/>
            <a:chOff x="288" y="1248"/>
            <a:chExt cx="5184" cy="2708"/>
          </a:xfrm>
        </p:grpSpPr>
        <p:sp>
          <p:nvSpPr>
            <p:cNvPr id="10" name="Rectangle 9"/>
            <p:cNvSpPr>
              <a:spLocks noChangeArrowheads="1"/>
            </p:cNvSpPr>
            <p:nvPr/>
          </p:nvSpPr>
          <p:spPr bwMode="auto">
            <a:xfrm>
              <a:off x="288" y="1248"/>
              <a:ext cx="5184" cy="2690"/>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1" name="Line 10"/>
            <p:cNvSpPr>
              <a:spLocks noChangeShapeType="1"/>
            </p:cNvSpPr>
            <p:nvPr/>
          </p:nvSpPr>
          <p:spPr bwMode="auto">
            <a:xfrm>
              <a:off x="2920" y="1248"/>
              <a:ext cx="1" cy="979"/>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2" name="Line 11"/>
            <p:cNvSpPr>
              <a:spLocks noChangeShapeType="1"/>
            </p:cNvSpPr>
            <p:nvPr/>
          </p:nvSpPr>
          <p:spPr bwMode="auto">
            <a:xfrm flipH="1">
              <a:off x="288" y="2614"/>
              <a:ext cx="1204" cy="5"/>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3" name="Line 12"/>
            <p:cNvSpPr>
              <a:spLocks noChangeShapeType="1"/>
            </p:cNvSpPr>
            <p:nvPr/>
          </p:nvSpPr>
          <p:spPr bwMode="auto">
            <a:xfrm flipH="1">
              <a:off x="4268" y="2613"/>
              <a:ext cx="1204" cy="5"/>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4" name="Line 13"/>
            <p:cNvSpPr>
              <a:spLocks noChangeShapeType="1"/>
            </p:cNvSpPr>
            <p:nvPr/>
          </p:nvSpPr>
          <p:spPr bwMode="auto">
            <a:xfrm flipH="1">
              <a:off x="2926" y="3102"/>
              <a:ext cx="0" cy="854"/>
            </a:xfrm>
            <a:prstGeom prst="line">
              <a:avLst/>
            </a:prstGeom>
            <a:noFill/>
            <a:ln w="38100">
              <a:solidFill>
                <a:srgbClr val="800000"/>
              </a:solidFill>
              <a:round/>
              <a:headEnd/>
              <a:tailEnd/>
            </a:ln>
            <a:extLst>
              <a:ext uri="{909E8E84-426E-40DD-AFC4-6F175D3DCCD1}">
                <a14:hiddenFill xmlns:a14="http://schemas.microsoft.com/office/drawing/2010/main">
                  <a:noFill/>
                </a14:hiddenFill>
              </a:ext>
            </a:extLst>
          </p:spPr>
          <p:txBody>
            <a:bodyPr/>
            <a:lstStyle/>
            <a:p>
              <a:endParaRPr lang="pt-BR"/>
            </a:p>
          </p:txBody>
        </p:sp>
      </p:gr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p:bldP spid="6"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14</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511360"/>
            <a:ext cx="7772400" cy="533400"/>
          </a:xfrm>
        </p:spPr>
        <p:txBody>
          <a:bodyPr/>
          <a:lstStyle/>
          <a:p>
            <a:pPr algn="ctr" eaLnBrk="1" hangingPunct="1"/>
            <a:r>
              <a:rPr lang="pt-BR" altLang="pt-BR" sz="2400" b="1" dirty="0" smtClean="0">
                <a:solidFill>
                  <a:srgbClr val="003399"/>
                </a:solidFill>
                <a:latin typeface="Arial" charset="0"/>
                <a:cs typeface="Times New Roman" pitchFamily="18" charset="0"/>
              </a:rPr>
              <a:t>HORIZONTALIZAÇÃO ORGANIZACIONAL</a:t>
            </a:r>
            <a:r>
              <a:rPr lang="pt-BR" altLang="pt-BR" sz="2400" b="1" dirty="0" smtClean="0">
                <a:solidFill>
                  <a:srgbClr val="003399"/>
                </a:solidFill>
                <a:latin typeface="Arial" charset="0"/>
              </a:rPr>
              <a:t> </a:t>
            </a:r>
          </a:p>
        </p:txBody>
      </p:sp>
      <p:sp>
        <p:nvSpPr>
          <p:cNvPr id="5" name="Rectangle 3"/>
          <p:cNvSpPr>
            <a:spLocks noChangeArrowheads="1"/>
          </p:cNvSpPr>
          <p:nvPr/>
        </p:nvSpPr>
        <p:spPr bwMode="auto">
          <a:xfrm>
            <a:off x="7551738" y="2459310"/>
            <a:ext cx="12811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600" b="0">
                <a:solidFill>
                  <a:srgbClr val="800000"/>
                </a:solidFill>
              </a:rPr>
              <a:t>OBJETIVOS</a:t>
            </a:r>
          </a:p>
          <a:p>
            <a:pPr algn="ctr"/>
            <a:r>
              <a:rPr kumimoji="0" lang="pt-BR" altLang="pt-BR" sz="1600" b="0">
                <a:solidFill>
                  <a:srgbClr val="800000"/>
                </a:solidFill>
              </a:rPr>
              <a:t>CHAVES</a:t>
            </a:r>
          </a:p>
        </p:txBody>
      </p:sp>
      <p:grpSp>
        <p:nvGrpSpPr>
          <p:cNvPr id="6" name="Group 4"/>
          <p:cNvGrpSpPr>
            <a:grpSpLocks/>
          </p:cNvGrpSpPr>
          <p:nvPr/>
        </p:nvGrpSpPr>
        <p:grpSpPr bwMode="auto">
          <a:xfrm>
            <a:off x="473075" y="1100410"/>
            <a:ext cx="7040563" cy="1808163"/>
            <a:chOff x="298" y="578"/>
            <a:chExt cx="4435" cy="1139"/>
          </a:xfrm>
        </p:grpSpPr>
        <p:sp>
          <p:nvSpPr>
            <p:cNvPr id="7" name="Rectangle 5"/>
            <p:cNvSpPr>
              <a:spLocks noChangeArrowheads="1"/>
            </p:cNvSpPr>
            <p:nvPr/>
          </p:nvSpPr>
          <p:spPr bwMode="auto">
            <a:xfrm>
              <a:off x="1747" y="578"/>
              <a:ext cx="1538" cy="211"/>
            </a:xfrm>
            <a:prstGeom prst="rect">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8000"/>
                  </a:solidFill>
                </a:rPr>
                <a:t>EXECUTIVO-CHEFE</a:t>
              </a:r>
            </a:p>
          </p:txBody>
        </p:sp>
        <p:sp>
          <p:nvSpPr>
            <p:cNvPr id="8" name="Rectangle 6"/>
            <p:cNvSpPr>
              <a:spLocks noChangeArrowheads="1"/>
            </p:cNvSpPr>
            <p:nvPr/>
          </p:nvSpPr>
          <p:spPr bwMode="auto">
            <a:xfrm>
              <a:off x="475" y="988"/>
              <a:ext cx="1242" cy="199"/>
            </a:xfrm>
            <a:prstGeom prst="rect">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9" name="Rectangle 7"/>
            <p:cNvSpPr>
              <a:spLocks noChangeArrowheads="1"/>
            </p:cNvSpPr>
            <p:nvPr/>
          </p:nvSpPr>
          <p:spPr bwMode="auto">
            <a:xfrm>
              <a:off x="1895" y="988"/>
              <a:ext cx="1242" cy="199"/>
            </a:xfrm>
            <a:prstGeom prst="rect">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0" name="Rectangle 8"/>
            <p:cNvSpPr>
              <a:spLocks noChangeArrowheads="1"/>
            </p:cNvSpPr>
            <p:nvPr/>
          </p:nvSpPr>
          <p:spPr bwMode="auto">
            <a:xfrm>
              <a:off x="3313" y="988"/>
              <a:ext cx="1243" cy="199"/>
            </a:xfrm>
            <a:prstGeom prst="rect">
              <a:avLst/>
            </a:prstGeom>
            <a:noFill/>
            <a:ln w="254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1" name="Line 9"/>
            <p:cNvSpPr>
              <a:spLocks noChangeShapeType="1"/>
            </p:cNvSpPr>
            <p:nvPr/>
          </p:nvSpPr>
          <p:spPr bwMode="auto">
            <a:xfrm>
              <a:off x="1097" y="888"/>
              <a:ext cx="2839" cy="1"/>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2" name="Line 10"/>
            <p:cNvSpPr>
              <a:spLocks noChangeShapeType="1"/>
            </p:cNvSpPr>
            <p:nvPr/>
          </p:nvSpPr>
          <p:spPr bwMode="auto">
            <a:xfrm>
              <a:off x="2516" y="789"/>
              <a:ext cx="0" cy="199"/>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3" name="Line 11"/>
            <p:cNvSpPr>
              <a:spLocks noChangeShapeType="1"/>
            </p:cNvSpPr>
            <p:nvPr/>
          </p:nvSpPr>
          <p:spPr bwMode="auto">
            <a:xfrm>
              <a:off x="1097" y="888"/>
              <a:ext cx="1" cy="100"/>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4" name="Line 12"/>
            <p:cNvSpPr>
              <a:spLocks noChangeShapeType="1"/>
            </p:cNvSpPr>
            <p:nvPr/>
          </p:nvSpPr>
          <p:spPr bwMode="auto">
            <a:xfrm>
              <a:off x="3935" y="888"/>
              <a:ext cx="0" cy="100"/>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5" name="Line 13"/>
            <p:cNvSpPr>
              <a:spLocks noChangeShapeType="1"/>
            </p:cNvSpPr>
            <p:nvPr/>
          </p:nvSpPr>
          <p:spPr bwMode="auto">
            <a:xfrm>
              <a:off x="298" y="1285"/>
              <a:ext cx="86" cy="107"/>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6" name="Line 14"/>
            <p:cNvSpPr>
              <a:spLocks noChangeShapeType="1"/>
            </p:cNvSpPr>
            <p:nvPr/>
          </p:nvSpPr>
          <p:spPr bwMode="auto">
            <a:xfrm flipH="1">
              <a:off x="4644" y="1285"/>
              <a:ext cx="89" cy="100"/>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7" name="Line 15"/>
            <p:cNvSpPr>
              <a:spLocks noChangeShapeType="1"/>
            </p:cNvSpPr>
            <p:nvPr/>
          </p:nvSpPr>
          <p:spPr bwMode="auto">
            <a:xfrm>
              <a:off x="2427" y="1384"/>
              <a:ext cx="89" cy="100"/>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8" name="Line 16"/>
            <p:cNvSpPr>
              <a:spLocks noChangeShapeType="1"/>
            </p:cNvSpPr>
            <p:nvPr/>
          </p:nvSpPr>
          <p:spPr bwMode="auto">
            <a:xfrm flipH="1">
              <a:off x="2516" y="1384"/>
              <a:ext cx="89" cy="100"/>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9" name="Line 17"/>
            <p:cNvSpPr>
              <a:spLocks noChangeShapeType="1"/>
            </p:cNvSpPr>
            <p:nvPr/>
          </p:nvSpPr>
          <p:spPr bwMode="auto">
            <a:xfrm>
              <a:off x="386" y="1384"/>
              <a:ext cx="2041" cy="1"/>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0" name="Line 18"/>
            <p:cNvSpPr>
              <a:spLocks noChangeShapeType="1"/>
            </p:cNvSpPr>
            <p:nvPr/>
          </p:nvSpPr>
          <p:spPr bwMode="auto">
            <a:xfrm>
              <a:off x="2604" y="1384"/>
              <a:ext cx="2040" cy="1"/>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1" name="Rectangle 19"/>
            <p:cNvSpPr>
              <a:spLocks noChangeArrowheads="1"/>
            </p:cNvSpPr>
            <p:nvPr/>
          </p:nvSpPr>
          <p:spPr bwMode="auto">
            <a:xfrm>
              <a:off x="982" y="1473"/>
              <a:ext cx="3038"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1800" b="0">
                  <a:solidFill>
                    <a:srgbClr val="008000"/>
                  </a:solidFill>
                </a:rPr>
                <a:t>DONOS DOS PROCESSOS ESSENCIAIS</a:t>
              </a:r>
            </a:p>
          </p:txBody>
        </p:sp>
      </p:grpSp>
      <p:sp>
        <p:nvSpPr>
          <p:cNvPr id="22" name="Rectangle 20"/>
          <p:cNvSpPr>
            <a:spLocks noChangeArrowheads="1"/>
          </p:cNvSpPr>
          <p:nvPr/>
        </p:nvSpPr>
        <p:spPr bwMode="auto">
          <a:xfrm>
            <a:off x="7646325" y="3162748"/>
            <a:ext cx="1281112"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600" b="0">
                <a:solidFill>
                  <a:srgbClr val="800000"/>
                </a:solidFill>
              </a:rPr>
              <a:t>Reduzir</a:t>
            </a:r>
          </a:p>
          <a:p>
            <a:pPr algn="ctr"/>
            <a:r>
              <a:rPr kumimoji="0" lang="pt-BR" altLang="pt-BR" sz="1600" b="0">
                <a:solidFill>
                  <a:srgbClr val="800000"/>
                </a:solidFill>
              </a:rPr>
              <a:t>prazo de entrega</a:t>
            </a:r>
          </a:p>
        </p:txBody>
      </p:sp>
      <p:sp>
        <p:nvSpPr>
          <p:cNvPr id="23" name="Rectangle 21"/>
          <p:cNvSpPr>
            <a:spLocks noChangeArrowheads="1"/>
          </p:cNvSpPr>
          <p:nvPr/>
        </p:nvSpPr>
        <p:spPr bwMode="auto">
          <a:xfrm>
            <a:off x="7696200" y="4444698"/>
            <a:ext cx="1098550" cy="63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600" b="0" dirty="0">
                <a:solidFill>
                  <a:srgbClr val="800000"/>
                </a:solidFill>
              </a:rPr>
              <a:t>Reduzir custos</a:t>
            </a:r>
          </a:p>
        </p:txBody>
      </p:sp>
      <p:sp>
        <p:nvSpPr>
          <p:cNvPr id="24" name="Rectangle 22"/>
          <p:cNvSpPr>
            <a:spLocks noChangeArrowheads="1"/>
          </p:cNvSpPr>
          <p:nvPr/>
        </p:nvSpPr>
        <p:spPr bwMode="auto">
          <a:xfrm>
            <a:off x="7513638" y="5245819"/>
            <a:ext cx="1452562"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600" b="0" dirty="0">
                <a:solidFill>
                  <a:srgbClr val="800000"/>
                </a:solidFill>
              </a:rPr>
              <a:t>Reduzir</a:t>
            </a:r>
          </a:p>
          <a:p>
            <a:pPr algn="ctr"/>
            <a:r>
              <a:rPr kumimoji="0" lang="pt-BR" altLang="pt-BR" sz="1600" b="0" dirty="0">
                <a:solidFill>
                  <a:srgbClr val="800000"/>
                </a:solidFill>
              </a:rPr>
              <a:t>tempo de inserção de produto no mercado</a:t>
            </a:r>
          </a:p>
        </p:txBody>
      </p:sp>
      <p:grpSp>
        <p:nvGrpSpPr>
          <p:cNvPr id="25" name="Group 23"/>
          <p:cNvGrpSpPr>
            <a:grpSpLocks/>
          </p:cNvGrpSpPr>
          <p:nvPr/>
        </p:nvGrpSpPr>
        <p:grpSpPr bwMode="auto">
          <a:xfrm>
            <a:off x="381000" y="2994298"/>
            <a:ext cx="7042150" cy="1057275"/>
            <a:chOff x="240" y="1771"/>
            <a:chExt cx="4436" cy="666"/>
          </a:xfrm>
        </p:grpSpPr>
        <p:sp>
          <p:nvSpPr>
            <p:cNvPr id="26" name="Rectangle 24"/>
            <p:cNvSpPr>
              <a:spLocks noChangeArrowheads="1"/>
            </p:cNvSpPr>
            <p:nvPr/>
          </p:nvSpPr>
          <p:spPr bwMode="auto">
            <a:xfrm>
              <a:off x="1297" y="1771"/>
              <a:ext cx="3372" cy="645"/>
            </a:xfrm>
            <a:prstGeom prst="rect">
              <a:avLst/>
            </a:prstGeom>
            <a:noFill/>
            <a:ln w="2540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7" name="Oval 25"/>
            <p:cNvSpPr>
              <a:spLocks noChangeArrowheads="1"/>
            </p:cNvSpPr>
            <p:nvPr/>
          </p:nvSpPr>
          <p:spPr bwMode="auto">
            <a:xfrm>
              <a:off x="1543" y="2057"/>
              <a:ext cx="741"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8" name="Oval 26"/>
            <p:cNvSpPr>
              <a:spLocks noChangeArrowheads="1"/>
            </p:cNvSpPr>
            <p:nvPr/>
          </p:nvSpPr>
          <p:spPr bwMode="auto">
            <a:xfrm>
              <a:off x="2613" y="2057"/>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9" name="Oval 27"/>
            <p:cNvSpPr>
              <a:spLocks noChangeArrowheads="1"/>
            </p:cNvSpPr>
            <p:nvPr/>
          </p:nvSpPr>
          <p:spPr bwMode="auto">
            <a:xfrm>
              <a:off x="3682" y="2057"/>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30" name="Line 28"/>
            <p:cNvSpPr>
              <a:spLocks noChangeShapeType="1"/>
            </p:cNvSpPr>
            <p:nvPr/>
          </p:nvSpPr>
          <p:spPr bwMode="auto">
            <a:xfrm>
              <a:off x="1297" y="1985"/>
              <a:ext cx="3372" cy="1"/>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31" name="Line 29"/>
            <p:cNvSpPr>
              <a:spLocks noChangeShapeType="1"/>
            </p:cNvSpPr>
            <p:nvPr/>
          </p:nvSpPr>
          <p:spPr bwMode="auto">
            <a:xfrm>
              <a:off x="1132" y="2129"/>
              <a:ext cx="165" cy="0"/>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32" name="Rectangle 30"/>
            <p:cNvSpPr>
              <a:spLocks noChangeArrowheads="1"/>
            </p:cNvSpPr>
            <p:nvPr/>
          </p:nvSpPr>
          <p:spPr bwMode="auto">
            <a:xfrm>
              <a:off x="1613" y="2129"/>
              <a:ext cx="58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endParaRPr kumimoji="0" lang="pt-BR" altLang="pt-BR" sz="1800" b="0">
                <a:solidFill>
                  <a:srgbClr val="000080"/>
                </a:solidFill>
                <a:latin typeface="Times New Roman" pitchFamily="18" charset="0"/>
              </a:endParaRPr>
            </a:p>
          </p:txBody>
        </p:sp>
        <p:sp>
          <p:nvSpPr>
            <p:cNvPr id="33" name="Rectangle 31"/>
            <p:cNvSpPr>
              <a:spLocks noChangeArrowheads="1"/>
            </p:cNvSpPr>
            <p:nvPr/>
          </p:nvSpPr>
          <p:spPr bwMode="auto">
            <a:xfrm>
              <a:off x="2674" y="2129"/>
              <a:ext cx="570"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34" name="Rectangle 32"/>
            <p:cNvSpPr>
              <a:spLocks noChangeArrowheads="1"/>
            </p:cNvSpPr>
            <p:nvPr/>
          </p:nvSpPr>
          <p:spPr bwMode="auto">
            <a:xfrm>
              <a:off x="3719" y="2129"/>
              <a:ext cx="621"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35" name="Oval 33"/>
            <p:cNvSpPr>
              <a:spLocks noChangeArrowheads="1"/>
            </p:cNvSpPr>
            <p:nvPr/>
          </p:nvSpPr>
          <p:spPr bwMode="auto">
            <a:xfrm>
              <a:off x="240" y="1861"/>
              <a:ext cx="893" cy="576"/>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36" name="Rectangle 34"/>
            <p:cNvSpPr>
              <a:spLocks noChangeArrowheads="1"/>
            </p:cNvSpPr>
            <p:nvPr/>
          </p:nvSpPr>
          <p:spPr bwMode="auto">
            <a:xfrm>
              <a:off x="288" y="1961"/>
              <a:ext cx="864"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DONO DE</a:t>
              </a:r>
            </a:p>
            <a:p>
              <a:r>
                <a:rPr kumimoji="0" lang="pt-BR" altLang="pt-BR" sz="1800" b="0">
                  <a:solidFill>
                    <a:srgbClr val="000080"/>
                  </a:solidFill>
                </a:rPr>
                <a:t>PROCESSO</a:t>
              </a:r>
              <a:endParaRPr kumimoji="0" lang="pt-BR" altLang="pt-BR" sz="1600" b="0">
                <a:solidFill>
                  <a:srgbClr val="000080"/>
                </a:solidFill>
              </a:endParaRPr>
            </a:p>
          </p:txBody>
        </p:sp>
        <p:sp>
          <p:nvSpPr>
            <p:cNvPr id="37" name="Rectangle 35"/>
            <p:cNvSpPr>
              <a:spLocks noChangeArrowheads="1"/>
            </p:cNvSpPr>
            <p:nvPr/>
          </p:nvSpPr>
          <p:spPr bwMode="auto">
            <a:xfrm>
              <a:off x="1392" y="1777"/>
              <a:ext cx="3284"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Programação da Produção</a:t>
              </a:r>
            </a:p>
          </p:txBody>
        </p:sp>
      </p:grpSp>
      <p:grpSp>
        <p:nvGrpSpPr>
          <p:cNvPr id="38" name="Group 36"/>
          <p:cNvGrpSpPr>
            <a:grpSpLocks/>
          </p:cNvGrpSpPr>
          <p:nvPr/>
        </p:nvGrpSpPr>
        <p:grpSpPr bwMode="auto">
          <a:xfrm>
            <a:off x="381000" y="4246835"/>
            <a:ext cx="7042150" cy="1085850"/>
            <a:chOff x="240" y="2560"/>
            <a:chExt cx="4436" cy="684"/>
          </a:xfrm>
        </p:grpSpPr>
        <p:sp>
          <p:nvSpPr>
            <p:cNvPr id="39" name="Rectangle 37"/>
            <p:cNvSpPr>
              <a:spLocks noChangeArrowheads="1"/>
            </p:cNvSpPr>
            <p:nvPr/>
          </p:nvSpPr>
          <p:spPr bwMode="auto">
            <a:xfrm>
              <a:off x="1297" y="2566"/>
              <a:ext cx="3372" cy="646"/>
            </a:xfrm>
            <a:prstGeom prst="rect">
              <a:avLst/>
            </a:prstGeom>
            <a:noFill/>
            <a:ln w="2540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0" name="Oval 38"/>
            <p:cNvSpPr>
              <a:spLocks noChangeArrowheads="1"/>
            </p:cNvSpPr>
            <p:nvPr/>
          </p:nvSpPr>
          <p:spPr bwMode="auto">
            <a:xfrm>
              <a:off x="1543" y="2853"/>
              <a:ext cx="741"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1" name="Oval 39"/>
            <p:cNvSpPr>
              <a:spLocks noChangeArrowheads="1"/>
            </p:cNvSpPr>
            <p:nvPr/>
          </p:nvSpPr>
          <p:spPr bwMode="auto">
            <a:xfrm>
              <a:off x="2613" y="2853"/>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2" name="Oval 40"/>
            <p:cNvSpPr>
              <a:spLocks noChangeArrowheads="1"/>
            </p:cNvSpPr>
            <p:nvPr/>
          </p:nvSpPr>
          <p:spPr bwMode="auto">
            <a:xfrm>
              <a:off x="3682" y="2853"/>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3" name="Line 41"/>
            <p:cNvSpPr>
              <a:spLocks noChangeShapeType="1"/>
            </p:cNvSpPr>
            <p:nvPr/>
          </p:nvSpPr>
          <p:spPr bwMode="auto">
            <a:xfrm>
              <a:off x="1297" y="2781"/>
              <a:ext cx="3372" cy="1"/>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4" name="Line 42"/>
            <p:cNvSpPr>
              <a:spLocks noChangeShapeType="1"/>
            </p:cNvSpPr>
            <p:nvPr/>
          </p:nvSpPr>
          <p:spPr bwMode="auto">
            <a:xfrm>
              <a:off x="1132" y="2925"/>
              <a:ext cx="165" cy="0"/>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5" name="Rectangle 43"/>
            <p:cNvSpPr>
              <a:spLocks noChangeArrowheads="1"/>
            </p:cNvSpPr>
            <p:nvPr/>
          </p:nvSpPr>
          <p:spPr bwMode="auto">
            <a:xfrm>
              <a:off x="1629" y="2924"/>
              <a:ext cx="57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46" name="Rectangle 44"/>
            <p:cNvSpPr>
              <a:spLocks noChangeArrowheads="1"/>
            </p:cNvSpPr>
            <p:nvPr/>
          </p:nvSpPr>
          <p:spPr bwMode="auto">
            <a:xfrm>
              <a:off x="2674" y="2925"/>
              <a:ext cx="597"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47" name="Rectangle 45"/>
            <p:cNvSpPr>
              <a:spLocks noChangeArrowheads="1"/>
            </p:cNvSpPr>
            <p:nvPr/>
          </p:nvSpPr>
          <p:spPr bwMode="auto">
            <a:xfrm>
              <a:off x="3719" y="2925"/>
              <a:ext cx="621" cy="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48" name="Rectangle 46"/>
            <p:cNvSpPr>
              <a:spLocks noChangeArrowheads="1"/>
            </p:cNvSpPr>
            <p:nvPr/>
          </p:nvSpPr>
          <p:spPr bwMode="auto">
            <a:xfrm>
              <a:off x="1334" y="2560"/>
              <a:ext cx="3342"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Distribuição e Logística</a:t>
              </a:r>
            </a:p>
          </p:txBody>
        </p:sp>
        <p:sp>
          <p:nvSpPr>
            <p:cNvPr id="49" name="Oval 47"/>
            <p:cNvSpPr>
              <a:spLocks noChangeArrowheads="1"/>
            </p:cNvSpPr>
            <p:nvPr/>
          </p:nvSpPr>
          <p:spPr bwMode="auto">
            <a:xfrm>
              <a:off x="240" y="2610"/>
              <a:ext cx="893" cy="634"/>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0" name="Rectangle 48"/>
            <p:cNvSpPr>
              <a:spLocks noChangeArrowheads="1"/>
            </p:cNvSpPr>
            <p:nvPr/>
          </p:nvSpPr>
          <p:spPr bwMode="auto">
            <a:xfrm>
              <a:off x="248" y="2726"/>
              <a:ext cx="878"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DONO DE</a:t>
              </a:r>
            </a:p>
            <a:p>
              <a:pPr algn="ctr"/>
              <a:r>
                <a:rPr kumimoji="0" lang="pt-BR" altLang="pt-BR" sz="1800" b="0">
                  <a:solidFill>
                    <a:srgbClr val="000080"/>
                  </a:solidFill>
                </a:rPr>
                <a:t>PROCESSO</a:t>
              </a:r>
            </a:p>
          </p:txBody>
        </p:sp>
      </p:grpSp>
      <p:grpSp>
        <p:nvGrpSpPr>
          <p:cNvPr id="51" name="Group 49"/>
          <p:cNvGrpSpPr>
            <a:grpSpLocks/>
          </p:cNvGrpSpPr>
          <p:nvPr/>
        </p:nvGrpSpPr>
        <p:grpSpPr bwMode="auto">
          <a:xfrm>
            <a:off x="381000" y="5496198"/>
            <a:ext cx="7042150" cy="1069975"/>
            <a:chOff x="240" y="3347"/>
            <a:chExt cx="4436" cy="674"/>
          </a:xfrm>
        </p:grpSpPr>
        <p:sp>
          <p:nvSpPr>
            <p:cNvPr id="52" name="Rectangle 50"/>
            <p:cNvSpPr>
              <a:spLocks noChangeArrowheads="1"/>
            </p:cNvSpPr>
            <p:nvPr/>
          </p:nvSpPr>
          <p:spPr bwMode="auto">
            <a:xfrm>
              <a:off x="1297" y="3347"/>
              <a:ext cx="3372" cy="674"/>
            </a:xfrm>
            <a:prstGeom prst="rect">
              <a:avLst/>
            </a:prstGeom>
            <a:noFill/>
            <a:ln w="25400">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3" name="Oval 51"/>
            <p:cNvSpPr>
              <a:spLocks noChangeArrowheads="1"/>
            </p:cNvSpPr>
            <p:nvPr/>
          </p:nvSpPr>
          <p:spPr bwMode="auto">
            <a:xfrm>
              <a:off x="1543" y="3658"/>
              <a:ext cx="741"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4" name="Oval 52"/>
            <p:cNvSpPr>
              <a:spLocks noChangeArrowheads="1"/>
            </p:cNvSpPr>
            <p:nvPr/>
          </p:nvSpPr>
          <p:spPr bwMode="auto">
            <a:xfrm>
              <a:off x="2613" y="3658"/>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5" name="Oval 53"/>
            <p:cNvSpPr>
              <a:spLocks noChangeArrowheads="1"/>
            </p:cNvSpPr>
            <p:nvPr/>
          </p:nvSpPr>
          <p:spPr bwMode="auto">
            <a:xfrm>
              <a:off x="3682" y="3658"/>
              <a:ext cx="740" cy="287"/>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6" name="Line 54"/>
            <p:cNvSpPr>
              <a:spLocks noChangeShapeType="1"/>
            </p:cNvSpPr>
            <p:nvPr/>
          </p:nvSpPr>
          <p:spPr bwMode="auto">
            <a:xfrm>
              <a:off x="1297" y="3598"/>
              <a:ext cx="3372" cy="0"/>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57" name="Line 55"/>
            <p:cNvSpPr>
              <a:spLocks noChangeShapeType="1"/>
            </p:cNvSpPr>
            <p:nvPr/>
          </p:nvSpPr>
          <p:spPr bwMode="auto">
            <a:xfrm>
              <a:off x="1132" y="3705"/>
              <a:ext cx="165" cy="1"/>
            </a:xfrm>
            <a:prstGeom prst="line">
              <a:avLst/>
            </a:prstGeom>
            <a:noFill/>
            <a:ln w="25400">
              <a:solidFill>
                <a:srgbClr val="0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58" name="Rectangle 56"/>
            <p:cNvSpPr>
              <a:spLocks noChangeArrowheads="1"/>
            </p:cNvSpPr>
            <p:nvPr/>
          </p:nvSpPr>
          <p:spPr bwMode="auto">
            <a:xfrm>
              <a:off x="1629" y="3729"/>
              <a:ext cx="573"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endParaRPr kumimoji="0" lang="pt-BR" altLang="pt-BR" sz="1800" b="0">
                <a:solidFill>
                  <a:srgbClr val="000080"/>
                </a:solidFill>
                <a:latin typeface="Times New Roman" pitchFamily="18" charset="0"/>
              </a:endParaRPr>
            </a:p>
          </p:txBody>
        </p:sp>
        <p:sp>
          <p:nvSpPr>
            <p:cNvPr id="59" name="Rectangle 57"/>
            <p:cNvSpPr>
              <a:spLocks noChangeArrowheads="1"/>
            </p:cNvSpPr>
            <p:nvPr/>
          </p:nvSpPr>
          <p:spPr bwMode="auto">
            <a:xfrm>
              <a:off x="2674" y="3741"/>
              <a:ext cx="597"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endParaRPr kumimoji="0" lang="pt-BR" altLang="pt-BR" sz="1800" b="0">
                <a:solidFill>
                  <a:srgbClr val="000080"/>
                </a:solidFill>
                <a:latin typeface="Times New Roman" pitchFamily="18" charset="0"/>
              </a:endParaRPr>
            </a:p>
          </p:txBody>
        </p:sp>
        <p:sp>
          <p:nvSpPr>
            <p:cNvPr id="60" name="Rectangle 58"/>
            <p:cNvSpPr>
              <a:spLocks noChangeArrowheads="1"/>
            </p:cNvSpPr>
            <p:nvPr/>
          </p:nvSpPr>
          <p:spPr bwMode="auto">
            <a:xfrm>
              <a:off x="3743" y="3729"/>
              <a:ext cx="621"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EQUIPE</a:t>
              </a:r>
            </a:p>
          </p:txBody>
        </p:sp>
        <p:sp>
          <p:nvSpPr>
            <p:cNvPr id="61" name="Rectangle 59"/>
            <p:cNvSpPr>
              <a:spLocks noChangeArrowheads="1"/>
            </p:cNvSpPr>
            <p:nvPr/>
          </p:nvSpPr>
          <p:spPr bwMode="auto">
            <a:xfrm>
              <a:off x="1334" y="3362"/>
              <a:ext cx="3342" cy="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Comercialização de Tecnologia</a:t>
              </a:r>
            </a:p>
          </p:txBody>
        </p:sp>
        <p:sp>
          <p:nvSpPr>
            <p:cNvPr id="62" name="Oval 60"/>
            <p:cNvSpPr>
              <a:spLocks noChangeArrowheads="1"/>
            </p:cNvSpPr>
            <p:nvPr/>
          </p:nvSpPr>
          <p:spPr bwMode="auto">
            <a:xfrm>
              <a:off x="240" y="3359"/>
              <a:ext cx="893" cy="633"/>
            </a:xfrm>
            <a:prstGeom prst="ellipse">
              <a:avLst/>
            </a:prstGeom>
            <a:noFill/>
            <a:ln w="25400">
              <a:solidFill>
                <a:srgbClr val="0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63" name="Rectangle 61"/>
            <p:cNvSpPr>
              <a:spLocks noChangeArrowheads="1"/>
            </p:cNvSpPr>
            <p:nvPr/>
          </p:nvSpPr>
          <p:spPr bwMode="auto">
            <a:xfrm>
              <a:off x="262" y="3500"/>
              <a:ext cx="87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DONO DE</a:t>
              </a:r>
            </a:p>
            <a:p>
              <a:pPr algn="ctr"/>
              <a:r>
                <a:rPr kumimoji="0" lang="pt-BR" altLang="pt-BR" sz="1800" b="0">
                  <a:solidFill>
                    <a:srgbClr val="000080"/>
                  </a:solidFill>
                </a:rPr>
                <a:t>PROCESSO</a:t>
              </a:r>
            </a:p>
          </p:txBody>
        </p:sp>
      </p:gr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22" grpId="0"/>
      <p:bldP spid="23" grpId="0"/>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15</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590200"/>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4"/>
          <p:cNvSpPr>
            <a:spLocks noChangeArrowheads="1"/>
          </p:cNvSpPr>
          <p:nvPr/>
        </p:nvSpPr>
        <p:spPr bwMode="auto">
          <a:xfrm>
            <a:off x="539750" y="1906238"/>
            <a:ext cx="8001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Com base em oportunidades de mercado, organizam-se equipes </a:t>
            </a:r>
            <a:r>
              <a:rPr lang="pt-BR" altLang="pt-BR" sz="2400" i="1"/>
              <a:t>ad hoc</a:t>
            </a:r>
            <a:r>
              <a:rPr lang="pt-BR" altLang="pt-BR" sz="2400"/>
              <a:t> que se encarregam de explorá-las (MINTZBERG, 1995). Assim, como mudança necessária, há a constituição de redes de trabalho baseadas em equipes, </a:t>
            </a:r>
            <a:r>
              <a:rPr lang="pt-BR" altLang="pt-BR" sz="2400" i="1"/>
              <a:t>ad hoc</a:t>
            </a:r>
            <a:r>
              <a:rPr lang="pt-BR" altLang="pt-BR" sz="2400"/>
              <a:t> ou de processos de negócios, que se sobrepõe à estrutura organizacional dos estágio de especialização funcional e de integração interna das áreas funcionais. </a:t>
            </a:r>
          </a:p>
        </p:txBody>
      </p:sp>
      <p:sp>
        <p:nvSpPr>
          <p:cNvPr id="5" name="Rectangle 6"/>
          <p:cNvSpPr>
            <a:spLocks noChangeArrowheads="1"/>
          </p:cNvSpPr>
          <p:nvPr/>
        </p:nvSpPr>
        <p:spPr bwMode="auto">
          <a:xfrm>
            <a:off x="468313" y="517172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a:solidFill>
                  <a:srgbClr val="008000"/>
                </a:solidFill>
              </a:rPr>
              <a:t>MINTZBERG, H.   </a:t>
            </a:r>
            <a:r>
              <a:rPr lang="pt-BR" altLang="pt-BR" sz="2400" i="1">
                <a:solidFill>
                  <a:srgbClr val="008000"/>
                </a:solidFill>
              </a:rPr>
              <a:t>Criando organizações eficazes</a:t>
            </a:r>
            <a:r>
              <a:rPr lang="pt-BR" altLang="pt-BR" sz="2400">
                <a:solidFill>
                  <a:srgbClr val="008000"/>
                </a:solidFill>
              </a:rPr>
              <a:t>: estruturas em cinco configurações.  São Paulo : Atlas, 1995. </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16</a:t>
            </a:fld>
            <a:endParaRPr lang="pt-BR" sz="1600" b="1">
              <a:solidFill>
                <a:schemeClr val="tx1"/>
              </a:solidFill>
              <a:latin typeface="+mj-lt"/>
            </a:endParaRPr>
          </a:p>
        </p:txBody>
      </p:sp>
      <p:sp>
        <p:nvSpPr>
          <p:cNvPr id="3" name="Rectangle 2"/>
          <p:cNvSpPr>
            <a:spLocks noGrp="1" noChangeArrowheads="1"/>
          </p:cNvSpPr>
          <p:nvPr>
            <p:ph type="title"/>
          </p:nvPr>
        </p:nvSpPr>
        <p:spPr>
          <a:xfrm>
            <a:off x="609600" y="590200"/>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1690338"/>
            <a:ext cx="8001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“A exigência estratégia crítica não é inventar os planos mais ingênuos e bem coordenados, mas construir o processo estratégico mais viável e flexível.  A tarefa organizacional chave não é conceber a estrutura mais elegante, mas obter as capacidades organizacionais e motivar toda a organização para responder de forma cooperativa ao ambiente competitivo dinâmico e complexo”  (BARTLETT e GHOSHAL, 1990, p.139-140). </a:t>
            </a:r>
          </a:p>
        </p:txBody>
      </p:sp>
      <p:sp>
        <p:nvSpPr>
          <p:cNvPr id="5" name="Rectangle 4"/>
          <p:cNvSpPr>
            <a:spLocks noChangeArrowheads="1"/>
          </p:cNvSpPr>
          <p:nvPr/>
        </p:nvSpPr>
        <p:spPr bwMode="auto">
          <a:xfrm>
            <a:off x="468313" y="517172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de-DE" altLang="pt-BR" sz="2400">
                <a:solidFill>
                  <a:srgbClr val="008000"/>
                </a:solidFill>
              </a:rPr>
              <a:t>BARTLETT, C. A., GHOSHAL, S.   </a:t>
            </a:r>
            <a:r>
              <a:rPr lang="en-US" altLang="pt-BR" sz="2400">
                <a:solidFill>
                  <a:srgbClr val="008000"/>
                </a:solidFill>
              </a:rPr>
              <a:t>Matrix management: not a structure, a frame of  mind.   </a:t>
            </a:r>
            <a:r>
              <a:rPr lang="en-US" altLang="pt-BR" sz="2400" i="1">
                <a:solidFill>
                  <a:srgbClr val="008000"/>
                </a:solidFill>
              </a:rPr>
              <a:t>Harvard Business Review</a:t>
            </a:r>
            <a:r>
              <a:rPr lang="en-US" altLang="pt-BR" sz="2400">
                <a:solidFill>
                  <a:srgbClr val="008000"/>
                </a:solidFill>
              </a:rPr>
              <a:t>, v.68, n.4, p.138-145, jul./ago., 1990.</a:t>
            </a:r>
            <a:r>
              <a:rPr lang="pt-BR" altLang="pt-BR" sz="2400">
                <a:solidFill>
                  <a:srgbClr val="008000"/>
                </a:solidFill>
              </a:rPr>
              <a:t> </a:t>
            </a: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17</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795808"/>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2068983"/>
            <a:ext cx="8001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"Estratégia requer disciplina constante e comunicação clara.  De fato, uma das mais importantes funções de uma estratégia explícita e comunicada é guiar os funcionários na crescente realização de escolhas, que ocorre em função dos </a:t>
            </a:r>
            <a:r>
              <a:rPr lang="pt-BR" altLang="pt-BR" sz="2400" i="1"/>
              <a:t>trade-off</a:t>
            </a:r>
            <a:r>
              <a:rPr lang="pt-BR" altLang="pt-BR" sz="2400"/>
              <a:t>s das suas atividades individuais e nas decisões cotidianas” (PORTER, 1996, p.77). </a:t>
            </a:r>
          </a:p>
        </p:txBody>
      </p:sp>
      <p:sp>
        <p:nvSpPr>
          <p:cNvPr id="5" name="Rectangle 4"/>
          <p:cNvSpPr>
            <a:spLocks noChangeArrowheads="1"/>
          </p:cNvSpPr>
          <p:nvPr/>
        </p:nvSpPr>
        <p:spPr bwMode="auto">
          <a:xfrm>
            <a:off x="468313" y="5263033"/>
            <a:ext cx="8207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8000"/>
                </a:solidFill>
              </a:rPr>
              <a:t>PORTER, M. E.   What is strategy? </a:t>
            </a:r>
            <a:r>
              <a:rPr lang="pt-BR" altLang="pt-BR" sz="2400" i="1">
                <a:solidFill>
                  <a:srgbClr val="008000"/>
                </a:solidFill>
              </a:rPr>
              <a:t>Harvard Business Review</a:t>
            </a:r>
            <a:r>
              <a:rPr lang="pt-BR" altLang="pt-BR" sz="2400">
                <a:solidFill>
                  <a:srgbClr val="008000"/>
                </a:solidFill>
              </a:rPr>
              <a:t>,  v.74,n.6, p.61-78, 1996. </a:t>
            </a: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Espaço Reservado para Número de Slide 2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18</a:t>
            </a:fld>
            <a:endParaRPr lang="pt-BR" sz="1600" b="1" dirty="0">
              <a:solidFill>
                <a:schemeClr val="tx1"/>
              </a:solidFill>
              <a:latin typeface="+mj-lt"/>
            </a:endParaRPr>
          </a:p>
        </p:txBody>
      </p:sp>
      <p:sp>
        <p:nvSpPr>
          <p:cNvPr id="3" name="Rectangle 2"/>
          <p:cNvSpPr>
            <a:spLocks noGrp="1" noChangeArrowheads="1"/>
          </p:cNvSpPr>
          <p:nvPr>
            <p:ph type="title"/>
          </p:nvPr>
        </p:nvSpPr>
        <p:spPr>
          <a:xfrm>
            <a:off x="526475" y="671250"/>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56625" y="1944425"/>
            <a:ext cx="80010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“não antes que a alta gerência comece a compartilhar informação sobre a fatia de mercado e as oportunidades de crescimento da empresa, assim como sobre as estratégias competitivas, os empregados capacitados a decidir começam a atuar na empresa” (RANDOLPH, 1995, p.22). </a:t>
            </a:r>
          </a:p>
        </p:txBody>
      </p:sp>
      <p:sp>
        <p:nvSpPr>
          <p:cNvPr id="5" name="Rectangle 4">
            <a:hlinkClick r:id="rId2"/>
          </p:cNvPr>
          <p:cNvSpPr>
            <a:spLocks noChangeArrowheads="1"/>
          </p:cNvSpPr>
          <p:nvPr/>
        </p:nvSpPr>
        <p:spPr bwMode="auto">
          <a:xfrm>
            <a:off x="353437" y="4764385"/>
            <a:ext cx="820737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RANDOLPH, W. A. Navigating the journey to empowerment.  </a:t>
            </a:r>
            <a:r>
              <a:rPr lang="en-US" altLang="pt-BR" sz="2400" i="1" dirty="0">
                <a:solidFill>
                  <a:srgbClr val="008000"/>
                </a:solidFill>
              </a:rPr>
              <a:t>Organizational Dynamics</a:t>
            </a:r>
            <a:r>
              <a:rPr lang="en-US" altLang="pt-BR" sz="2400" dirty="0">
                <a:solidFill>
                  <a:srgbClr val="008000"/>
                </a:solidFill>
              </a:rPr>
              <a:t>, v.23, n.4, p.19-32, primavera, 1995.</a:t>
            </a:r>
            <a:r>
              <a:rPr lang="pt-BR" altLang="pt-BR" sz="2400" dirty="0">
                <a:solidFill>
                  <a:srgbClr val="008000"/>
                </a:solidFill>
              </a:rPr>
              <a:t> </a:t>
            </a:r>
            <a:endParaRPr lang="pt-BR" altLang="pt-BR" sz="2400" dirty="0" smtClean="0">
              <a:solidFill>
                <a:srgbClr val="008000"/>
              </a:solidFill>
            </a:endParaRP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19</a:t>
            </a:fld>
            <a:endParaRPr lang="pt-BR" sz="1600" b="1">
              <a:solidFill>
                <a:schemeClr val="tx1"/>
              </a:solidFill>
              <a:latin typeface="+mj-lt"/>
            </a:endParaRPr>
          </a:p>
        </p:txBody>
      </p:sp>
      <p:sp>
        <p:nvSpPr>
          <p:cNvPr id="3" name="Rectangle 2"/>
          <p:cNvSpPr>
            <a:spLocks noGrp="1" noChangeArrowheads="1"/>
          </p:cNvSpPr>
          <p:nvPr>
            <p:ph type="title"/>
          </p:nvPr>
        </p:nvSpPr>
        <p:spPr>
          <a:xfrm>
            <a:off x="626225" y="521275"/>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335713" y="1653163"/>
            <a:ext cx="8501062" cy="395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300"/>
              <a:t>“estreitamente ligada à necessidade de maior trabalho de cooperação está a necessidade de levar informações a fluir horizontalmente entre especialistas técnicos, em lugar de fazê-lo por meio de uma hierarquia.  Por exemplo, algumas empresas estão colocando os departamentos de desenvolvimento e de marketing geograficamente próximos e incentivando o contato direto entre eles, em vez de fazer com que os escalões mais altos da administração procurem interpretar questões administrativas para o pessoal do departamento de desenvolvimento” (SCHEIN, 1996, p.71-72). </a:t>
            </a:r>
          </a:p>
        </p:txBody>
      </p:sp>
      <p:sp>
        <p:nvSpPr>
          <p:cNvPr id="5" name="Rectangle 4">
            <a:hlinkClick r:id="rId2"/>
          </p:cNvPr>
          <p:cNvSpPr>
            <a:spLocks noChangeArrowheads="1"/>
          </p:cNvSpPr>
          <p:nvPr/>
        </p:nvSpPr>
        <p:spPr bwMode="auto">
          <a:xfrm>
            <a:off x="484938" y="5656838"/>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a:solidFill>
                  <a:srgbClr val="008000"/>
                </a:solidFill>
              </a:rPr>
              <a:t>SCHEIN, E. H.</a:t>
            </a:r>
            <a:r>
              <a:rPr lang="pt-BR" altLang="pt-BR" sz="2400">
                <a:solidFill>
                  <a:srgbClr val="008000"/>
                </a:solidFill>
              </a:rPr>
              <a:t> </a:t>
            </a:r>
            <a:r>
              <a:rPr lang="pt-BR" altLang="pt-BR" sz="2400" i="1">
                <a:solidFill>
                  <a:srgbClr val="008000"/>
                </a:solidFill>
              </a:rPr>
              <a:t>Replanejamento de cargos e funções</a:t>
            </a:r>
            <a:r>
              <a:rPr lang="pt-BR" altLang="pt-BR" sz="2400">
                <a:solidFill>
                  <a:srgbClr val="008000"/>
                </a:solidFill>
              </a:rPr>
              <a:t>.  </a:t>
            </a:r>
            <a:r>
              <a:rPr lang="en-US" altLang="pt-BR" sz="2400">
                <a:solidFill>
                  <a:srgbClr val="008000"/>
                </a:solidFill>
              </a:rPr>
              <a:t>São Paulo : Nobel, 1996.</a:t>
            </a:r>
            <a:r>
              <a:rPr lang="pt-BR" altLang="pt-BR" sz="2400">
                <a:solidFill>
                  <a:srgbClr val="008000"/>
                </a:solidFill>
              </a:rPr>
              <a:t> </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a:t>
            </a:fld>
            <a:endParaRPr lang="pt-BR" sz="1600" b="1">
              <a:solidFill>
                <a:schemeClr val="tx1"/>
              </a:solidFill>
              <a:latin typeface="+mj-lt"/>
            </a:endParaRPr>
          </a:p>
        </p:txBody>
      </p:sp>
      <p:sp>
        <p:nvSpPr>
          <p:cNvPr id="3" name="Rectangle 2"/>
          <p:cNvSpPr txBox="1">
            <a:spLocks noChangeArrowheads="1"/>
          </p:cNvSpPr>
          <p:nvPr/>
        </p:nvSpPr>
        <p:spPr>
          <a:xfrm>
            <a:off x="395288" y="892175"/>
            <a:ext cx="8353425" cy="1889125"/>
          </a:xfrm>
          <a:prstGeom prst="rect">
            <a:avLst/>
          </a:prstGeom>
        </p:spPr>
        <p:txBody>
          <a:bodyPr vert="horz" lIns="91440" tIns="45720" rIns="91440" bIns="45720" rtlCol="0" anchor="b">
            <a:normAutofit lnSpcReduction="10000"/>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dirty="0" smtClean="0">
                <a:solidFill>
                  <a:srgbClr val="FF3300"/>
                </a:solidFill>
              </a:rPr>
              <a:t>CAPÍTULO 2</a:t>
            </a:r>
            <a:r>
              <a:rPr lang="pt-BR" altLang="pt-BR" sz="3200" dirty="0" smtClean="0">
                <a:solidFill>
                  <a:srgbClr val="003399"/>
                </a:solidFill>
              </a:rPr>
              <a:t/>
            </a:r>
            <a:br>
              <a:rPr lang="pt-BR" altLang="pt-BR" sz="3200" dirty="0" smtClean="0">
                <a:solidFill>
                  <a:srgbClr val="003399"/>
                </a:solidFill>
              </a:rPr>
            </a:br>
            <a:r>
              <a:rPr lang="pt-BR" altLang="pt-BR" sz="3200" dirty="0" smtClean="0">
                <a:solidFill>
                  <a:srgbClr val="003399"/>
                </a:solidFill>
              </a:rPr>
              <a:t/>
            </a:r>
            <a:br>
              <a:rPr lang="pt-BR" altLang="pt-BR" sz="3200" dirty="0" smtClean="0">
                <a:solidFill>
                  <a:srgbClr val="003399"/>
                </a:solidFill>
              </a:rPr>
            </a:br>
            <a:r>
              <a:rPr lang="pt-BR" altLang="pt-BR" sz="3200" dirty="0" smtClean="0">
                <a:solidFill>
                  <a:srgbClr val="0000FF"/>
                </a:solidFill>
              </a:rPr>
              <a:t>DIMENSÕES COMPETITIVAS DA ESTRATÉGIA DE RECURSOS HUMANOS</a:t>
            </a:r>
            <a:endParaRPr lang="pt-BR" altLang="pt-BR" sz="3200" dirty="0" smtClean="0"/>
          </a:p>
        </p:txBody>
      </p:sp>
      <p:sp>
        <p:nvSpPr>
          <p:cNvPr id="4" name="Rectangle 6"/>
          <p:cNvSpPr>
            <a:spLocks noChangeArrowheads="1"/>
          </p:cNvSpPr>
          <p:nvPr/>
        </p:nvSpPr>
        <p:spPr bwMode="auto">
          <a:xfrm>
            <a:off x="1981200" y="4368800"/>
            <a:ext cx="6551613"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marL="457200" indent="-457200"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a:solidFill>
                  <a:srgbClr val="009900"/>
                </a:solidFill>
                <a:cs typeface="Times New Roman" pitchFamily="18" charset="0"/>
              </a:rPr>
              <a:t>2. </a:t>
            </a:r>
            <a:r>
              <a:rPr kumimoji="0" lang="pt-BR" altLang="pt-BR" sz="2400" dirty="0">
                <a:solidFill>
                  <a:srgbClr val="009900"/>
                </a:solidFill>
              </a:rPr>
              <a:t>Aprendizagem organizacional </a:t>
            </a:r>
          </a:p>
        </p:txBody>
      </p:sp>
      <p:sp>
        <p:nvSpPr>
          <p:cNvPr id="6" name="Rectangle 7"/>
          <p:cNvSpPr>
            <a:spLocks noChangeArrowheads="1"/>
          </p:cNvSpPr>
          <p:nvPr/>
        </p:nvSpPr>
        <p:spPr bwMode="auto">
          <a:xfrm>
            <a:off x="1295400" y="3319463"/>
            <a:ext cx="73088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marL="457200" indent="-457200"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CC0099"/>
                </a:solidFill>
                <a:cs typeface="Times New Roman" pitchFamily="18" charset="0"/>
              </a:rPr>
              <a:t>1. </a:t>
            </a:r>
            <a:r>
              <a:rPr kumimoji="0" lang="pt-BR" altLang="pt-BR" sz="2400">
                <a:solidFill>
                  <a:srgbClr val="CC0099"/>
                </a:solidFill>
              </a:rPr>
              <a:t>Constituição da rede de trabalho baseada em equipes </a:t>
            </a:r>
          </a:p>
        </p:txBody>
      </p:sp>
      <p:sp>
        <p:nvSpPr>
          <p:cNvPr id="7" name="Rectangle 9"/>
          <p:cNvSpPr>
            <a:spLocks noChangeArrowheads="1"/>
          </p:cNvSpPr>
          <p:nvPr/>
        </p:nvSpPr>
        <p:spPr bwMode="auto">
          <a:xfrm>
            <a:off x="2341563" y="5419725"/>
            <a:ext cx="6551612"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marL="457200" indent="-457200"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a:solidFill>
                  <a:srgbClr val="FF3300"/>
                </a:solidFill>
                <a:cs typeface="Times New Roman" pitchFamily="18" charset="0"/>
              </a:rPr>
              <a:t>3. </a:t>
            </a:r>
            <a:r>
              <a:rPr kumimoji="0" lang="pt-BR" altLang="pt-BR" sz="2400" dirty="0">
                <a:solidFill>
                  <a:srgbClr val="FF3300"/>
                </a:solidFill>
              </a:rPr>
              <a:t>Gestão da cultura organizacional </a:t>
            </a: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Espaço Reservado para Número de Slide 6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20</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652200"/>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1772975"/>
            <a:ext cx="8001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“Ao invés do supervisor lhes dizer o que fazer, os trabalhadores autogerenciáveis buscam obter e sintetizar a informação, trabalhá-la e assumir a responsabilidade por suas ações   (...)   Orientados pela visão da empresa, os membros das equipes autogerenciáveis dirigem seu próprio trabalho e o coordenam com o das demais áreas da empresa” (BARKER, 1993, p.413). </a:t>
            </a:r>
          </a:p>
        </p:txBody>
      </p:sp>
      <p:sp>
        <p:nvSpPr>
          <p:cNvPr id="5" name="Rectangle 4"/>
          <p:cNvSpPr>
            <a:spLocks noChangeArrowheads="1"/>
          </p:cNvSpPr>
          <p:nvPr/>
        </p:nvSpPr>
        <p:spPr bwMode="auto">
          <a:xfrm>
            <a:off x="468313" y="512577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a:solidFill>
                  <a:srgbClr val="008000"/>
                </a:solidFill>
              </a:rPr>
              <a:t>BARKER, J. R.   Tightening the iron cage: concertive control in self-managing teams.  </a:t>
            </a:r>
            <a:r>
              <a:rPr lang="en-US" altLang="pt-BR" sz="2400" i="1">
                <a:solidFill>
                  <a:srgbClr val="008000"/>
                </a:solidFill>
              </a:rPr>
              <a:t>Administrative Science Quarterly</a:t>
            </a:r>
            <a:r>
              <a:rPr lang="en-US" altLang="pt-BR" sz="2400">
                <a:solidFill>
                  <a:srgbClr val="008000"/>
                </a:solidFill>
              </a:rPr>
              <a:t>, v.38, n.3, p.408-437, set., 1993.</a:t>
            </a:r>
            <a:r>
              <a:rPr lang="pt-BR" altLang="pt-BR" sz="2400">
                <a:solidFill>
                  <a:srgbClr val="008000"/>
                </a:solidFill>
              </a:rPr>
              <a:t> </a:t>
            </a:r>
          </a:p>
        </p:txBody>
      </p:sp>
    </p:spTree>
    <p:extLst>
      <p:ext uri="{BB962C8B-B14F-4D97-AF65-F5344CB8AC3E}">
        <p14:creationId xmlns:p14="http://schemas.microsoft.com/office/powerpoint/2010/main" val="15932630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21</a:t>
            </a:fld>
            <a:endParaRPr lang="pt-BR" sz="1600" b="1" dirty="0">
              <a:solidFill>
                <a:schemeClr val="tx1"/>
              </a:solidFill>
              <a:latin typeface="+mj-lt"/>
            </a:endParaRPr>
          </a:p>
        </p:txBody>
      </p:sp>
      <p:sp>
        <p:nvSpPr>
          <p:cNvPr id="3" name="Rectangle 2"/>
          <p:cNvSpPr>
            <a:spLocks noGrp="1" noChangeArrowheads="1"/>
          </p:cNvSpPr>
          <p:nvPr>
            <p:ph type="title"/>
          </p:nvPr>
        </p:nvSpPr>
        <p:spPr>
          <a:xfrm>
            <a:off x="536823" y="626548"/>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66973" y="1671123"/>
            <a:ext cx="82089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“A interfuncionalidade causa mudança real na maneira pela qual os recursos da corporação são utilizados pelos negócios, pois o compartilhamento da informação entre os especialistas profissionais das várias áreas funcionais e unidades de negócios permite que os processos de tomada de decisão contemplem quantidade significativamente maior de variáveis desde o início dos processos de inovação e, assim, possibilitem melhores resultados” (SANTOS, 1999, p.34). </a:t>
            </a:r>
          </a:p>
        </p:txBody>
      </p:sp>
      <p:sp>
        <p:nvSpPr>
          <p:cNvPr id="5" name="Rectangle 4">
            <a:hlinkClick r:id="rId2"/>
          </p:cNvPr>
          <p:cNvSpPr>
            <a:spLocks noChangeArrowheads="1"/>
          </p:cNvSpPr>
          <p:nvPr/>
        </p:nvSpPr>
        <p:spPr bwMode="auto">
          <a:xfrm>
            <a:off x="395536" y="5581136"/>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a:solidFill>
                  <a:srgbClr val="008000"/>
                </a:solidFill>
              </a:rPr>
              <a:t>SANTOS, F. C. A. </a:t>
            </a:r>
            <a:r>
              <a:rPr lang="pt-BR" altLang="pt-BR" sz="2400" i="1">
                <a:solidFill>
                  <a:srgbClr val="008000"/>
                </a:solidFill>
              </a:rPr>
              <a:t>Estratégia de recursos humanos </a:t>
            </a:r>
            <a:r>
              <a:rPr lang="pt-BR" altLang="pt-BR" sz="2400">
                <a:solidFill>
                  <a:srgbClr val="008000"/>
                </a:solidFill>
              </a:rPr>
              <a:t>: dimensões competitivas.  </a:t>
            </a:r>
            <a:r>
              <a:rPr lang="en-US" altLang="pt-BR" sz="2400">
                <a:solidFill>
                  <a:srgbClr val="008000"/>
                </a:solidFill>
              </a:rPr>
              <a:t>São Paulo : Atlas, 1999. </a:t>
            </a:r>
            <a:endParaRPr lang="pt-BR" altLang="pt-BR" sz="2400">
              <a:solidFill>
                <a:srgbClr val="008000"/>
              </a:solidFill>
            </a:endParaRPr>
          </a:p>
        </p:txBody>
      </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22</a:t>
            </a:fld>
            <a:endParaRPr lang="pt-BR" sz="1600" b="1">
              <a:solidFill>
                <a:schemeClr val="tx1"/>
              </a:solidFill>
              <a:latin typeface="+mj-lt"/>
            </a:endParaRPr>
          </a:p>
        </p:txBody>
      </p:sp>
      <p:sp>
        <p:nvSpPr>
          <p:cNvPr id="3" name="Rectangle 2"/>
          <p:cNvSpPr>
            <a:spLocks noGrp="1" noChangeArrowheads="1"/>
          </p:cNvSpPr>
          <p:nvPr>
            <p:ph type="title"/>
          </p:nvPr>
        </p:nvSpPr>
        <p:spPr>
          <a:xfrm>
            <a:off x="609600" y="573575"/>
            <a:ext cx="7772400" cy="990600"/>
          </a:xfrm>
        </p:spPr>
        <p:txBody>
          <a:bodyPr>
            <a:normAutofit fontScale="90000"/>
          </a:bodyPr>
          <a:lstStyle/>
          <a:p>
            <a:pPr algn="ctr" eaLnBrk="1" hangingPunct="1"/>
            <a:r>
              <a:rPr lang="pt-BR" altLang="pt-BR" sz="3000" b="1" smtClean="0">
                <a:solidFill>
                  <a:srgbClr val="003399"/>
                </a:solidFill>
                <a:latin typeface="Arial" charset="0"/>
                <a:cs typeface="Times New Roman" pitchFamily="18" charset="0"/>
              </a:rPr>
              <a:t>CONSTITUIÇÃO DE REDE DE TRABALHO BASEADA EM EQUIPES</a:t>
            </a:r>
            <a:r>
              <a:rPr lang="pt-BR" altLang="pt-BR" sz="3000" smtClean="0">
                <a:solidFill>
                  <a:srgbClr val="003399"/>
                </a:solidFill>
                <a:latin typeface="Arial" charset="0"/>
              </a:rPr>
              <a:t> </a:t>
            </a:r>
          </a:p>
        </p:txBody>
      </p:sp>
      <p:sp>
        <p:nvSpPr>
          <p:cNvPr id="4" name="Text Box 3"/>
          <p:cNvSpPr txBox="1">
            <a:spLocks noChangeArrowheads="1"/>
          </p:cNvSpPr>
          <p:nvPr/>
        </p:nvSpPr>
        <p:spPr bwMode="auto">
          <a:xfrm>
            <a:off x="495300" y="5602775"/>
            <a:ext cx="8153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spcBef>
                <a:spcPct val="50000"/>
              </a:spcBef>
            </a:pPr>
            <a:r>
              <a:rPr lang="pt-BR" altLang="pt-BR" sz="2400">
                <a:solidFill>
                  <a:srgbClr val="000080"/>
                </a:solidFill>
                <a:cs typeface="Arial" charset="0"/>
              </a:rPr>
              <a:t>reformulação contínua dos processos de trabalho das equipes</a:t>
            </a:r>
            <a:endParaRPr lang="pt-BR" altLang="pt-BR" sz="2400" b="0">
              <a:solidFill>
                <a:schemeClr val="tx1"/>
              </a:solidFill>
              <a:latin typeface="Times New Roman" pitchFamily="18" charset="0"/>
            </a:endParaRPr>
          </a:p>
        </p:txBody>
      </p:sp>
      <p:sp>
        <p:nvSpPr>
          <p:cNvPr id="6" name="Rectangle 4"/>
          <p:cNvSpPr>
            <a:spLocks noChangeArrowheads="1"/>
          </p:cNvSpPr>
          <p:nvPr/>
        </p:nvSpPr>
        <p:spPr bwMode="auto">
          <a:xfrm>
            <a:off x="495300" y="165625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cs typeface="Arial" charset="0"/>
              </a:rPr>
              <a:t>formação de equipes </a:t>
            </a:r>
            <a:r>
              <a:rPr lang="pt-BR" altLang="pt-BR" sz="2400" i="1">
                <a:cs typeface="Arial" charset="0"/>
              </a:rPr>
              <a:t>ad hoc</a:t>
            </a:r>
            <a:r>
              <a:rPr lang="pt-BR" altLang="pt-BR" sz="2400">
                <a:cs typeface="Arial" charset="0"/>
              </a:rPr>
              <a:t> a partir de objetivos e propósitos estratégicos</a:t>
            </a:r>
          </a:p>
        </p:txBody>
      </p:sp>
      <p:sp>
        <p:nvSpPr>
          <p:cNvPr id="7" name="Rectangle 5"/>
          <p:cNvSpPr>
            <a:spLocks noChangeArrowheads="1"/>
          </p:cNvSpPr>
          <p:nvPr/>
        </p:nvSpPr>
        <p:spPr bwMode="auto">
          <a:xfrm>
            <a:off x="495300" y="258970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990000"/>
                </a:solidFill>
                <a:cs typeface="Arial" charset="0"/>
              </a:rPr>
              <a:t>necessidade da interfuncionalidade</a:t>
            </a:r>
          </a:p>
        </p:txBody>
      </p:sp>
      <p:sp>
        <p:nvSpPr>
          <p:cNvPr id="8" name="Rectangle 6"/>
          <p:cNvSpPr>
            <a:spLocks noChangeArrowheads="1"/>
          </p:cNvSpPr>
          <p:nvPr/>
        </p:nvSpPr>
        <p:spPr bwMode="auto">
          <a:xfrm>
            <a:off x="495300" y="3158025"/>
            <a:ext cx="8143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3300"/>
                </a:solidFill>
                <a:cs typeface="Arial" charset="0"/>
              </a:rPr>
              <a:t>agrupamento das unidades organizacionais por função e por mercado</a:t>
            </a:r>
          </a:p>
        </p:txBody>
      </p:sp>
      <p:sp>
        <p:nvSpPr>
          <p:cNvPr id="9" name="Rectangle 7"/>
          <p:cNvSpPr>
            <a:spLocks noChangeArrowheads="1"/>
          </p:cNvSpPr>
          <p:nvPr/>
        </p:nvSpPr>
        <p:spPr bwMode="auto">
          <a:xfrm>
            <a:off x="495300" y="4091475"/>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spcBef>
                <a:spcPct val="50000"/>
              </a:spcBef>
            </a:pPr>
            <a:r>
              <a:rPr lang="pt-BR" altLang="pt-BR" sz="2400">
                <a:solidFill>
                  <a:srgbClr val="333333"/>
                </a:solidFill>
                <a:cs typeface="Arial" charset="0"/>
              </a:rPr>
              <a:t>horizontalização organizacional</a:t>
            </a:r>
          </a:p>
        </p:txBody>
      </p:sp>
      <p:sp>
        <p:nvSpPr>
          <p:cNvPr id="10" name="Rectangle 8"/>
          <p:cNvSpPr>
            <a:spLocks noChangeArrowheads="1"/>
          </p:cNvSpPr>
          <p:nvPr/>
        </p:nvSpPr>
        <p:spPr bwMode="auto">
          <a:xfrm>
            <a:off x="495300" y="4659800"/>
            <a:ext cx="8001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663300"/>
                </a:solidFill>
                <a:cs typeface="Arial" charset="0"/>
              </a:rPr>
              <a:t>formação de equipes voltadas para as competências essenciais</a:t>
            </a: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23</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608013"/>
            <a:ext cx="7772400" cy="611187"/>
          </a:xfrm>
        </p:spPr>
        <p:txBody>
          <a:bodyPr/>
          <a:lstStyle/>
          <a:p>
            <a:pPr algn="ctr" eaLnBrk="1" hangingPunct="1"/>
            <a:r>
              <a:rPr lang="pt-BR" altLang="pt-BR" sz="3000" b="1" smtClean="0">
                <a:solidFill>
                  <a:srgbClr val="003399"/>
                </a:solidFill>
                <a:latin typeface="Arial" charset="0"/>
                <a:cs typeface="Times New Roman" pitchFamily="18" charset="0"/>
              </a:rPr>
              <a:t>APRENDIZAGEM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1601788"/>
            <a:ext cx="8001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t>A organização que aprofunda e amadurece a aprendizagem organizacional caracteriza-se como ‘organização de aprendizagem’ em que “as pessoas expandem continuamente sua capacidade de criar os resultados que realmente desejam, onde surgem novos e elevados padrões de raciocínio, onde a aspiração coletiva é libertada e onde as pessoas aprendem continuamente a aprender em grupo” (SENGE, 1992, p.11).</a:t>
            </a:r>
          </a:p>
        </p:txBody>
      </p:sp>
      <p:sp>
        <p:nvSpPr>
          <p:cNvPr id="5" name="Rectangle 4"/>
          <p:cNvSpPr>
            <a:spLocks noChangeArrowheads="1"/>
          </p:cNvSpPr>
          <p:nvPr/>
        </p:nvSpPr>
        <p:spPr bwMode="auto">
          <a:xfrm>
            <a:off x="468313" y="5194300"/>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8000"/>
                </a:solidFill>
              </a:rPr>
              <a:t>SENGE, P.   </a:t>
            </a:r>
            <a:r>
              <a:rPr lang="pt-BR" altLang="pt-BR" sz="2400" i="1">
                <a:solidFill>
                  <a:srgbClr val="008000"/>
                </a:solidFill>
              </a:rPr>
              <a:t>A quinta disciplina</a:t>
            </a:r>
            <a:r>
              <a:rPr lang="pt-BR" altLang="pt-BR" sz="2400">
                <a:solidFill>
                  <a:srgbClr val="008000"/>
                </a:solidFill>
              </a:rPr>
              <a:t>: arte, teoria e prática da organização de aprendizagem.   5.ed.  São Paulo : Best Seller, 1992. </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24</a:t>
            </a:fld>
            <a:endParaRPr lang="pt-BR" sz="1600" b="1">
              <a:solidFill>
                <a:schemeClr val="tx1"/>
              </a:solidFill>
              <a:latin typeface="+mj-lt"/>
            </a:endParaRPr>
          </a:p>
        </p:txBody>
      </p:sp>
      <p:sp>
        <p:nvSpPr>
          <p:cNvPr id="3" name="Rectangle 2"/>
          <p:cNvSpPr>
            <a:spLocks noGrp="1" noChangeArrowheads="1"/>
          </p:cNvSpPr>
          <p:nvPr>
            <p:ph type="title"/>
          </p:nvPr>
        </p:nvSpPr>
        <p:spPr>
          <a:xfrm>
            <a:off x="609600" y="608013"/>
            <a:ext cx="7772400" cy="611187"/>
          </a:xfrm>
        </p:spPr>
        <p:txBody>
          <a:bodyPr/>
          <a:lstStyle/>
          <a:p>
            <a:pPr algn="ctr" eaLnBrk="1" hangingPunct="1"/>
            <a:r>
              <a:rPr lang="pt-BR" altLang="pt-BR" sz="3000" b="1" smtClean="0">
                <a:solidFill>
                  <a:srgbClr val="003399"/>
                </a:solidFill>
                <a:latin typeface="Arial" charset="0"/>
                <a:cs typeface="Times New Roman" pitchFamily="18" charset="0"/>
              </a:rPr>
              <a:t>APRENDIZAGEM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1601788"/>
            <a:ext cx="8001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"Os empregados, porém, somente assumirão riscos em uma cultura de confiança   (...)   As pessoas não podem assumir riscos sem cometer erros e, dessa forma, aproximar-se de execuções impecáveis.  As metas estratégicas devem ser vistas dentro do contexto do compartilhamento da informação" (RANDOLPH, 1995, p.23). </a:t>
            </a:r>
          </a:p>
        </p:txBody>
      </p:sp>
      <p:sp>
        <p:nvSpPr>
          <p:cNvPr id="5" name="Rectangle 5"/>
          <p:cNvSpPr>
            <a:spLocks noChangeArrowheads="1"/>
          </p:cNvSpPr>
          <p:nvPr/>
        </p:nvSpPr>
        <p:spPr bwMode="auto">
          <a:xfrm>
            <a:off x="468313" y="475297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lang="en-US" altLang="pt-BR" sz="2400">
                <a:solidFill>
                  <a:srgbClr val="008000"/>
                </a:solidFill>
              </a:rPr>
              <a:t>RANDOLPH, N. A.   Navigating the journey to empowerment.  </a:t>
            </a:r>
            <a:r>
              <a:rPr lang="en-US" altLang="pt-BR" sz="2400" i="1">
                <a:solidFill>
                  <a:srgbClr val="008000"/>
                </a:solidFill>
              </a:rPr>
              <a:t>Organizational Dynamics</a:t>
            </a:r>
            <a:r>
              <a:rPr lang="en-US" altLang="pt-BR" sz="2400">
                <a:solidFill>
                  <a:srgbClr val="008000"/>
                </a:solidFill>
              </a:rPr>
              <a:t>, v.23, n.4, p.19-32, primavera, 1995.</a:t>
            </a:r>
            <a:endParaRPr lang="pt-BR" altLang="pt-BR" sz="2400">
              <a:solidFill>
                <a:srgbClr val="008000"/>
              </a:solidFill>
            </a:endParaRP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25</a:t>
            </a:fld>
            <a:endParaRPr lang="pt-BR" sz="1600" b="1">
              <a:solidFill>
                <a:schemeClr val="tx1"/>
              </a:solidFill>
              <a:latin typeface="+mj-lt"/>
            </a:endParaRPr>
          </a:p>
        </p:txBody>
      </p:sp>
      <p:sp>
        <p:nvSpPr>
          <p:cNvPr id="3" name="Rectangle 2"/>
          <p:cNvSpPr>
            <a:spLocks noGrp="1" noChangeArrowheads="1"/>
          </p:cNvSpPr>
          <p:nvPr>
            <p:ph type="title"/>
          </p:nvPr>
        </p:nvSpPr>
        <p:spPr>
          <a:xfrm>
            <a:off x="609600" y="548407"/>
            <a:ext cx="7772400" cy="611187"/>
          </a:xfrm>
        </p:spPr>
        <p:txBody>
          <a:bodyPr/>
          <a:lstStyle/>
          <a:p>
            <a:pPr algn="ctr" eaLnBrk="1" hangingPunct="1"/>
            <a:r>
              <a:rPr lang="pt-BR" altLang="pt-BR" sz="3000" b="1" smtClean="0">
                <a:solidFill>
                  <a:srgbClr val="003399"/>
                </a:solidFill>
                <a:latin typeface="Arial" charset="0"/>
                <a:cs typeface="Times New Roman" pitchFamily="18" charset="0"/>
              </a:rPr>
              <a:t>APRENDIZAGEM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15938" y="1340569"/>
            <a:ext cx="80645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Para a criação de ambientes de trabalho em que haja compartilhamento de informação e confiança mútua, há a necessidade de incorporação de novos modelos mentais.  Modelos mentais são “idéias profundamente arraigadas, generalizações, ou mesmo imagens que influenciam nosso modo de encarar o mundo e nossas atitudes.  Muitas vezes não temos consciência de nossos modelos mentais ou das influências que eles exercem sobre nosso comportamento” (SENGE, 1992, p.17).</a:t>
            </a:r>
          </a:p>
        </p:txBody>
      </p:sp>
      <p:sp>
        <p:nvSpPr>
          <p:cNvPr id="5" name="Rectangle 4"/>
          <p:cNvSpPr>
            <a:spLocks noChangeArrowheads="1"/>
          </p:cNvSpPr>
          <p:nvPr/>
        </p:nvSpPr>
        <p:spPr bwMode="auto">
          <a:xfrm>
            <a:off x="468313" y="5337894"/>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8000"/>
                </a:solidFill>
              </a:rPr>
              <a:t>SENGE, P.   </a:t>
            </a:r>
            <a:r>
              <a:rPr lang="pt-BR" altLang="pt-BR" sz="2400" i="1">
                <a:solidFill>
                  <a:srgbClr val="008000"/>
                </a:solidFill>
              </a:rPr>
              <a:t>A quinta disciplina</a:t>
            </a:r>
            <a:r>
              <a:rPr lang="pt-BR" altLang="pt-BR" sz="2400">
                <a:solidFill>
                  <a:srgbClr val="008000"/>
                </a:solidFill>
              </a:rPr>
              <a:t>: arte, teoria e prática da organização de aprendizagem.   5.ed.  São Paulo : Best Seller, 1992. </a:t>
            </a: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26</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751607"/>
            <a:ext cx="7772400" cy="611187"/>
          </a:xfrm>
        </p:spPr>
        <p:txBody>
          <a:bodyPr/>
          <a:lstStyle/>
          <a:p>
            <a:pPr algn="ctr" eaLnBrk="1" hangingPunct="1"/>
            <a:r>
              <a:rPr lang="pt-BR" altLang="pt-BR" sz="3000" b="1" smtClean="0">
                <a:solidFill>
                  <a:srgbClr val="003399"/>
                </a:solidFill>
                <a:latin typeface="Arial" charset="0"/>
                <a:cs typeface="Times New Roman" pitchFamily="18" charset="0"/>
              </a:rPr>
              <a:t>APRENDIZAGEM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539750" y="1606811"/>
            <a:ext cx="8001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t>“A adaptação e o crescimento contínuo num negócio em fase de mudanças depende da ‘aprendizagem institucional’, que é o processo pelo qual as equipes administrativas modificam seus modelos mentais, dos seus mercados e dos seus concorrentes.  Por esta razão, vemos o planejamento como aprendizagem, e o planejamento empresarial como aprendizagem institucional” (SENGE, 1992, p.17). </a:t>
            </a:r>
          </a:p>
        </p:txBody>
      </p:sp>
      <p:sp>
        <p:nvSpPr>
          <p:cNvPr id="6" name="Rectangle 4"/>
          <p:cNvSpPr>
            <a:spLocks noChangeArrowheads="1"/>
          </p:cNvSpPr>
          <p:nvPr/>
        </p:nvSpPr>
        <p:spPr bwMode="auto">
          <a:xfrm>
            <a:off x="468313" y="4869160"/>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solidFill>
                  <a:srgbClr val="008000"/>
                </a:solidFill>
              </a:rPr>
              <a:t>SENGE, P.   </a:t>
            </a:r>
            <a:r>
              <a:rPr lang="pt-BR" altLang="pt-BR" sz="2400" i="1" dirty="0">
                <a:solidFill>
                  <a:srgbClr val="008000"/>
                </a:solidFill>
              </a:rPr>
              <a:t>A quinta disciplina</a:t>
            </a:r>
            <a:r>
              <a:rPr lang="pt-BR" altLang="pt-BR" sz="2400" dirty="0">
                <a:solidFill>
                  <a:srgbClr val="008000"/>
                </a:solidFill>
              </a:rPr>
              <a:t>: arte, teoria e prática da organização de aprendizagem.   5.ed.  São Paulo : Best </a:t>
            </a:r>
            <a:r>
              <a:rPr lang="pt-BR" altLang="pt-BR" sz="2400" dirty="0" err="1">
                <a:solidFill>
                  <a:srgbClr val="008000"/>
                </a:solidFill>
              </a:rPr>
              <a:t>Seller</a:t>
            </a:r>
            <a:r>
              <a:rPr lang="pt-BR" altLang="pt-BR" sz="2400" dirty="0">
                <a:solidFill>
                  <a:srgbClr val="008000"/>
                </a:solidFill>
              </a:rPr>
              <a:t>, 1992. </a:t>
            </a:r>
          </a:p>
        </p:txBody>
      </p:sp>
    </p:spTree>
    <p:extLst>
      <p:ext uri="{BB962C8B-B14F-4D97-AF65-F5344CB8AC3E}">
        <p14:creationId xmlns:p14="http://schemas.microsoft.com/office/powerpoint/2010/main" val="1954444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27</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736163"/>
            <a:ext cx="7772400" cy="611187"/>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539750" y="1525588"/>
            <a:ext cx="8001000"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A transformação de modelos mentais, porém, não ocorre somente no âmbito individual, mas inclui também sua dimensão coletiva, pois “a inovação requer uma aprendizagem que seja capaz de produzir novos conhecimentos, que enfatize a experimentação contínua e sistêmica, mais do que o pensamento fragmentado, e uma disposição para pensar externamente as limitações de um problema” (BARRETT, 1995,p. 40). </a:t>
            </a:r>
          </a:p>
        </p:txBody>
      </p:sp>
      <p:sp>
        <p:nvSpPr>
          <p:cNvPr id="5" name="Rectangle 4"/>
          <p:cNvSpPr>
            <a:spLocks noChangeArrowheads="1"/>
          </p:cNvSpPr>
          <p:nvPr/>
        </p:nvSpPr>
        <p:spPr bwMode="auto">
          <a:xfrm>
            <a:off x="501563" y="511117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BARRETT, F. J.   Creating appreciative learning cultures. </a:t>
            </a:r>
            <a:r>
              <a:rPr lang="en-US" altLang="pt-BR" sz="2400" i="1" dirty="0">
                <a:solidFill>
                  <a:srgbClr val="008000"/>
                </a:solidFill>
              </a:rPr>
              <a:t>Organizational Dynamics</a:t>
            </a:r>
            <a:r>
              <a:rPr lang="en-US" altLang="pt-BR" sz="2400" dirty="0">
                <a:solidFill>
                  <a:srgbClr val="008000"/>
                </a:solidFill>
              </a:rPr>
              <a:t>, v.24, n.2, p.36-49, </a:t>
            </a:r>
            <a:r>
              <a:rPr lang="en-US" altLang="pt-BR" sz="2400" dirty="0" err="1">
                <a:solidFill>
                  <a:srgbClr val="008000"/>
                </a:solidFill>
              </a:rPr>
              <a:t>outono</a:t>
            </a:r>
            <a:r>
              <a:rPr lang="en-US" altLang="pt-BR" sz="2400" dirty="0">
                <a:solidFill>
                  <a:srgbClr val="008000"/>
                </a:solidFill>
              </a:rPr>
              <a:t>, 1995.</a:t>
            </a:r>
            <a:r>
              <a:rPr lang="pt-BR" altLang="pt-BR" sz="2400" dirty="0">
                <a:solidFill>
                  <a:srgbClr val="008000"/>
                </a:solidFill>
              </a:rPr>
              <a:t> </a:t>
            </a:r>
          </a:p>
        </p:txBody>
      </p:sp>
    </p:spTree>
    <p:extLst>
      <p:ext uri="{BB962C8B-B14F-4D97-AF65-F5344CB8AC3E}">
        <p14:creationId xmlns:p14="http://schemas.microsoft.com/office/powerpoint/2010/main" val="1174170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28</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945605"/>
            <a:ext cx="7772400" cy="611187"/>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539750" y="1906588"/>
            <a:ext cx="8001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“O nível de complexidade aumenta significativamente quando se parte de um simples indivíduo para um conjunto de vários indivíduos.  Questões como motivação e recompensa, por exemplo, que são partes integrantes da aprendizagem humana, tornam-se duplamente complicadas dentro das organizações” (KIM, 1993, p.40). </a:t>
            </a:r>
          </a:p>
        </p:txBody>
      </p:sp>
      <p:sp>
        <p:nvSpPr>
          <p:cNvPr id="5" name="Rectangle 4"/>
          <p:cNvSpPr>
            <a:spLocks noChangeArrowheads="1"/>
          </p:cNvSpPr>
          <p:nvPr/>
        </p:nvSpPr>
        <p:spPr bwMode="auto">
          <a:xfrm>
            <a:off x="468313" y="4869160"/>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KIM, D. H.   The link between individual and organizational learning. </a:t>
            </a:r>
            <a:r>
              <a:rPr lang="en-US" altLang="pt-BR" sz="2400" i="1" dirty="0">
                <a:solidFill>
                  <a:srgbClr val="008000"/>
                </a:solidFill>
              </a:rPr>
              <a:t> Sloan Management Review</a:t>
            </a:r>
            <a:r>
              <a:rPr lang="en-US" altLang="pt-BR" sz="2400" dirty="0">
                <a:solidFill>
                  <a:srgbClr val="008000"/>
                </a:solidFill>
              </a:rPr>
              <a:t>, p.37-50, </a:t>
            </a:r>
            <a:r>
              <a:rPr lang="en-US" altLang="pt-BR" sz="2400" dirty="0" err="1">
                <a:solidFill>
                  <a:srgbClr val="008000"/>
                </a:solidFill>
              </a:rPr>
              <a:t>outono</a:t>
            </a:r>
            <a:r>
              <a:rPr lang="en-US" altLang="pt-BR" sz="2400" dirty="0">
                <a:solidFill>
                  <a:srgbClr val="008000"/>
                </a:solidFill>
              </a:rPr>
              <a:t>, 1993.</a:t>
            </a:r>
            <a:r>
              <a:rPr lang="pt-BR" altLang="pt-BR" sz="2400" dirty="0">
                <a:solidFill>
                  <a:srgbClr val="008000"/>
                </a:solidFill>
              </a:rPr>
              <a:t> </a:t>
            </a:r>
          </a:p>
        </p:txBody>
      </p:sp>
    </p:spTree>
    <p:extLst>
      <p:ext uri="{BB962C8B-B14F-4D97-AF65-F5344CB8AC3E}">
        <p14:creationId xmlns:p14="http://schemas.microsoft.com/office/powerpoint/2010/main" val="2906212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609600" y="692696"/>
            <a:ext cx="7772400" cy="611187"/>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29</a:t>
            </a:fld>
            <a:endParaRPr lang="pt-BR" sz="1600" b="1" dirty="0">
              <a:solidFill>
                <a:schemeClr val="tx1"/>
              </a:solidFill>
              <a:latin typeface="+mj-lt"/>
            </a:endParaRPr>
          </a:p>
        </p:txBody>
      </p:sp>
      <p:sp>
        <p:nvSpPr>
          <p:cNvPr id="5" name="Rectangle 4"/>
          <p:cNvSpPr>
            <a:spLocks noChangeArrowheads="1"/>
          </p:cNvSpPr>
          <p:nvPr/>
        </p:nvSpPr>
        <p:spPr bwMode="auto">
          <a:xfrm>
            <a:off x="468313" y="5013176"/>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RANDOLPH, N. A.   Navigating the journey to empowerment.  </a:t>
            </a:r>
            <a:r>
              <a:rPr lang="en-US" altLang="pt-BR" sz="2400" i="1" dirty="0">
                <a:solidFill>
                  <a:srgbClr val="008000"/>
                </a:solidFill>
              </a:rPr>
              <a:t>Organizational Dynamics</a:t>
            </a:r>
            <a:r>
              <a:rPr lang="en-US" altLang="pt-BR" sz="2400" dirty="0">
                <a:solidFill>
                  <a:srgbClr val="008000"/>
                </a:solidFill>
              </a:rPr>
              <a:t>, v.23, n.4, p.19-32, primavera, 1995.</a:t>
            </a:r>
            <a:endParaRPr lang="pt-BR" altLang="pt-BR" sz="2400" dirty="0">
              <a:solidFill>
                <a:srgbClr val="008000"/>
              </a:solidFill>
            </a:endParaRPr>
          </a:p>
        </p:txBody>
      </p:sp>
      <p:sp>
        <p:nvSpPr>
          <p:cNvPr id="4" name="Rectangle 3"/>
          <p:cNvSpPr>
            <a:spLocks noChangeArrowheads="1"/>
          </p:cNvSpPr>
          <p:nvPr/>
        </p:nvSpPr>
        <p:spPr bwMode="auto">
          <a:xfrm>
            <a:off x="468313" y="1296988"/>
            <a:ext cx="8135938"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“Os funcionários sempre relutam e são incapazes de esclarecer seus ‘pequenos quadros’, porém, com informação, seus esforços têm resultado em uma clara visão com a qual estão comprometidos   (...)   Por meio do diálogo e do fornecimento de informação, a visão assume significado real para as pessoas.  E,  com seus ‘pequenos quadros’, as pessoas podem tornar-se informadas e ter suas ações controladas, isto é, elas estão capacitadas para ajudar a atingir a visão" (RANDOLPH, 1995, p.25). </a:t>
            </a:r>
          </a:p>
        </p:txBody>
      </p:sp>
    </p:spTree>
    <p:extLst>
      <p:ext uri="{BB962C8B-B14F-4D97-AF65-F5344CB8AC3E}">
        <p14:creationId xmlns:p14="http://schemas.microsoft.com/office/powerpoint/2010/main" val="39544331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3</a:t>
            </a:fld>
            <a:endParaRPr lang="pt-BR" sz="1600" b="1" dirty="0">
              <a:solidFill>
                <a:schemeClr val="tx1"/>
              </a:solidFill>
              <a:latin typeface="+mj-lt"/>
            </a:endParaRPr>
          </a:p>
        </p:txBody>
      </p:sp>
      <p:sp>
        <p:nvSpPr>
          <p:cNvPr id="3" name="Rectangle 2"/>
          <p:cNvSpPr txBox="1">
            <a:spLocks noChangeArrowheads="1"/>
          </p:cNvSpPr>
          <p:nvPr/>
        </p:nvSpPr>
        <p:spPr>
          <a:xfrm>
            <a:off x="395288" y="1340768"/>
            <a:ext cx="8353425" cy="1023938"/>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2800" dirty="0" smtClean="0">
                <a:solidFill>
                  <a:srgbClr val="FF3300"/>
                </a:solidFill>
              </a:rPr>
              <a:t>GESTÃO DA ESTRATÉGIA EMPRESARIAL BASEADA EM NEGÓCIOS </a:t>
            </a:r>
          </a:p>
        </p:txBody>
      </p:sp>
      <p:sp>
        <p:nvSpPr>
          <p:cNvPr id="5" name="Rectangle 3"/>
          <p:cNvSpPr>
            <a:spLocks noChangeArrowheads="1"/>
          </p:cNvSpPr>
          <p:nvPr/>
        </p:nvSpPr>
        <p:spPr bwMode="auto">
          <a:xfrm>
            <a:off x="395288" y="2725068"/>
            <a:ext cx="7993063"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a:solidFill>
                  <a:srgbClr val="0000FF"/>
                </a:solidFill>
              </a:rPr>
              <a:t>Nesse estágio evolutivo, tanto da formulação da estratégia empresarial como das áreas funcionais, as empresas passam a preocupar-se com uma inovação radical de seus produtos, o que exige o aumento da complexidade da tecnologia de produtos e dos sistemas produtivos, das competências e das habilidades dos </a:t>
            </a:r>
            <a:r>
              <a:rPr kumimoji="0" lang="pt-BR" altLang="pt-BR" sz="2400" dirty="0" smtClean="0">
                <a:solidFill>
                  <a:srgbClr val="0000FF"/>
                </a:solidFill>
              </a:rPr>
              <a:t>funcionários</a:t>
            </a:r>
            <a:endParaRPr kumimoji="0" lang="pt-BR" altLang="pt-BR" sz="2400" dirty="0">
              <a:solidFill>
                <a:srgbClr val="0000FF"/>
              </a:solidFill>
            </a:endParaRPr>
          </a:p>
        </p:txBody>
      </p:sp>
    </p:spTree>
    <p:extLst>
      <p:ext uri="{BB962C8B-B14F-4D97-AF65-F5344CB8AC3E}">
        <p14:creationId xmlns:p14="http://schemas.microsoft.com/office/powerpoint/2010/main" val="24357084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30</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873596"/>
            <a:ext cx="7772400" cy="611188"/>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539750" y="1711325"/>
            <a:ext cx="8001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“Somente com base da consideração do nivelamento da importância dos profissionais especializados, de seu envolvimento desde o início do projeto de inovação, da participação ora como coordenador, ora como participante ativo das equipes de projeto </a:t>
            </a:r>
            <a:r>
              <a:rPr lang="pt-BR" altLang="pt-BR" sz="2400" i="1"/>
              <a:t>ad hoc</a:t>
            </a:r>
            <a:r>
              <a:rPr lang="pt-BR" altLang="pt-BR" sz="2400"/>
              <a:t>, é que se torna possível iniciar a renovação gradual dos modelos mentais dos membros da organização de forma efetiva” (SANTOS, 1999, p.37). </a:t>
            </a:r>
          </a:p>
        </p:txBody>
      </p:sp>
      <p:sp>
        <p:nvSpPr>
          <p:cNvPr id="5" name="Rectangle 4"/>
          <p:cNvSpPr>
            <a:spLocks noChangeArrowheads="1"/>
          </p:cNvSpPr>
          <p:nvPr/>
        </p:nvSpPr>
        <p:spPr bwMode="auto">
          <a:xfrm>
            <a:off x="468313" y="5085184"/>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dirty="0">
                <a:solidFill>
                  <a:srgbClr val="008000"/>
                </a:solidFill>
              </a:rPr>
              <a:t>SANTOS, F. C. A. </a:t>
            </a:r>
            <a:r>
              <a:rPr lang="pt-BR" altLang="pt-BR" sz="2400" i="1" dirty="0">
                <a:solidFill>
                  <a:srgbClr val="008000"/>
                </a:solidFill>
              </a:rPr>
              <a:t>Estratégia de recursos humanos </a:t>
            </a:r>
            <a:r>
              <a:rPr lang="pt-BR" altLang="pt-BR" sz="2400" dirty="0">
                <a:solidFill>
                  <a:srgbClr val="008000"/>
                </a:solidFill>
              </a:rPr>
              <a:t>: dimensões competitivas.  </a:t>
            </a:r>
            <a:r>
              <a:rPr lang="en-US" altLang="pt-BR" sz="2400" dirty="0">
                <a:solidFill>
                  <a:srgbClr val="008000"/>
                </a:solidFill>
              </a:rPr>
              <a:t>São Paulo : Atlas, 1999.</a:t>
            </a:r>
            <a:endParaRPr lang="pt-BR" altLang="pt-BR" sz="2400" dirty="0">
              <a:solidFill>
                <a:srgbClr val="008000"/>
              </a:solidFill>
            </a:endParaRPr>
          </a:p>
        </p:txBody>
      </p:sp>
    </p:spTree>
    <p:extLst>
      <p:ext uri="{BB962C8B-B14F-4D97-AF65-F5344CB8AC3E}">
        <p14:creationId xmlns:p14="http://schemas.microsoft.com/office/powerpoint/2010/main" val="38384522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31</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812971"/>
            <a:ext cx="7772400" cy="611187"/>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539750" y="1601788"/>
            <a:ext cx="80010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Mishra e Mishra (1994, p.275) argumentam que a concretização da confiança mútua requer a valorização das seguintes dimensões-chaves dos processos de horizontalização: a transparência administrativa, as competências gerenciais e tecnológicas e a confiabilidade, ou seja, a manutenção de comportamento e atitudes compatíveis com o processos de horizontalização. </a:t>
            </a:r>
          </a:p>
        </p:txBody>
      </p:sp>
      <p:sp>
        <p:nvSpPr>
          <p:cNvPr id="5" name="Rectangle 4"/>
          <p:cNvSpPr>
            <a:spLocks noChangeArrowheads="1"/>
          </p:cNvSpPr>
          <p:nvPr/>
        </p:nvSpPr>
        <p:spPr bwMode="auto">
          <a:xfrm>
            <a:off x="468313" y="4896722"/>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solidFill>
                  <a:srgbClr val="008000"/>
                </a:solidFill>
              </a:rPr>
              <a:t>MISHRA, A. K., MISHRA, K. E.   </a:t>
            </a:r>
            <a:r>
              <a:rPr lang="en-US" altLang="pt-BR" sz="2400" dirty="0">
                <a:solidFill>
                  <a:srgbClr val="008000"/>
                </a:solidFill>
              </a:rPr>
              <a:t>The role of mutual trust in effective downsizing strategies.  </a:t>
            </a:r>
            <a:r>
              <a:rPr lang="en-US" altLang="pt-BR" sz="2400" i="1" dirty="0">
                <a:solidFill>
                  <a:srgbClr val="008000"/>
                </a:solidFill>
              </a:rPr>
              <a:t>Human Resource Management</a:t>
            </a:r>
            <a:r>
              <a:rPr lang="en-US" altLang="pt-BR" sz="2400" dirty="0">
                <a:solidFill>
                  <a:srgbClr val="008000"/>
                </a:solidFill>
              </a:rPr>
              <a:t>, v.33, n.2, p.261-279, </a:t>
            </a:r>
            <a:r>
              <a:rPr lang="en-US" altLang="pt-BR" sz="2400" dirty="0" err="1">
                <a:solidFill>
                  <a:srgbClr val="008000"/>
                </a:solidFill>
              </a:rPr>
              <a:t>verão</a:t>
            </a:r>
            <a:r>
              <a:rPr lang="en-US" altLang="pt-BR" sz="2400" dirty="0">
                <a:solidFill>
                  <a:srgbClr val="008000"/>
                </a:solidFill>
              </a:rPr>
              <a:t>, 1994.</a:t>
            </a:r>
            <a:r>
              <a:rPr lang="pt-BR" altLang="pt-BR" sz="2400" dirty="0">
                <a:solidFill>
                  <a:srgbClr val="008000"/>
                </a:solidFill>
              </a:rPr>
              <a:t> </a:t>
            </a:r>
          </a:p>
        </p:txBody>
      </p:sp>
    </p:spTree>
    <p:extLst>
      <p:ext uri="{BB962C8B-B14F-4D97-AF65-F5344CB8AC3E}">
        <p14:creationId xmlns:p14="http://schemas.microsoft.com/office/powerpoint/2010/main" val="2102686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32</a:t>
            </a:fld>
            <a:endParaRPr lang="pt-BR" sz="1600" b="1">
              <a:solidFill>
                <a:schemeClr val="tx1"/>
              </a:solidFill>
              <a:latin typeface="+mj-lt"/>
            </a:endParaRPr>
          </a:p>
        </p:txBody>
      </p:sp>
      <p:sp>
        <p:nvSpPr>
          <p:cNvPr id="3" name="Rectangle 2"/>
          <p:cNvSpPr>
            <a:spLocks noGrp="1" noChangeArrowheads="1"/>
          </p:cNvSpPr>
          <p:nvPr>
            <p:ph type="title"/>
          </p:nvPr>
        </p:nvSpPr>
        <p:spPr>
          <a:xfrm>
            <a:off x="609600" y="744115"/>
            <a:ext cx="7772400" cy="550863"/>
          </a:xfrm>
        </p:spPr>
        <p:txBody>
          <a:bodyPr/>
          <a:lstStyle/>
          <a:p>
            <a:pPr algn="ctr" eaLnBrk="1" hangingPunct="1"/>
            <a:r>
              <a:rPr lang="pt-BR" altLang="pt-BR" sz="3000" b="1" smtClean="0">
                <a:solidFill>
                  <a:srgbClr val="003399"/>
                </a:solidFill>
                <a:latin typeface="Arial" charset="0"/>
                <a:cs typeface="Times New Roman" pitchFamily="18" charset="0"/>
              </a:rPr>
              <a:t>APRENDIZAGEM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331788" y="1460219"/>
            <a:ext cx="841692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“Os componentes das equipes confiam nos propósitos estratégicos e nas metas estratégicas das equipes, acreditam na competência gerencial e técnica dos membros da equipe e, finalmente, os parâmetros para realização do trabalho em equipe são acordados e mantidos no decorrer do processo de inovação.  Desta forma, a criação do ‘grande quadro’, enquanto propósito estratégico, passa a ter significado, pois todos passam a entendê-lo com base em seus ‘pequenos quadros’, ou seja, seus modelos mentais” (SANTOS, 1999, p.37). </a:t>
            </a:r>
          </a:p>
        </p:txBody>
      </p:sp>
      <p:sp>
        <p:nvSpPr>
          <p:cNvPr id="6" name="Rectangle 4"/>
          <p:cNvSpPr>
            <a:spLocks noChangeArrowheads="1"/>
          </p:cNvSpPr>
          <p:nvPr/>
        </p:nvSpPr>
        <p:spPr bwMode="auto">
          <a:xfrm>
            <a:off x="331788" y="5368785"/>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dirty="0">
                <a:solidFill>
                  <a:srgbClr val="008000"/>
                </a:solidFill>
              </a:rPr>
              <a:t>SANTOS, F. C. A. </a:t>
            </a:r>
            <a:r>
              <a:rPr lang="pt-BR" altLang="pt-BR" sz="2400" i="1" dirty="0">
                <a:solidFill>
                  <a:srgbClr val="008000"/>
                </a:solidFill>
              </a:rPr>
              <a:t>Estratégia de recursos humanos </a:t>
            </a:r>
            <a:r>
              <a:rPr lang="pt-BR" altLang="pt-BR" sz="2400" dirty="0">
                <a:solidFill>
                  <a:srgbClr val="008000"/>
                </a:solidFill>
              </a:rPr>
              <a:t>: dimensões competitivas.  </a:t>
            </a:r>
            <a:r>
              <a:rPr lang="en-US" altLang="pt-BR" sz="2400" dirty="0">
                <a:solidFill>
                  <a:srgbClr val="008000"/>
                </a:solidFill>
              </a:rPr>
              <a:t>São Paulo : Atlas, 1999.</a:t>
            </a:r>
            <a:endParaRPr lang="pt-BR" altLang="pt-BR" sz="2400" dirty="0">
              <a:solidFill>
                <a:srgbClr val="008000"/>
              </a:solidFill>
            </a:endParaRPr>
          </a:p>
        </p:txBody>
      </p:sp>
    </p:spTree>
    <p:extLst>
      <p:ext uri="{BB962C8B-B14F-4D97-AF65-F5344CB8AC3E}">
        <p14:creationId xmlns:p14="http://schemas.microsoft.com/office/powerpoint/2010/main" val="1433657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33</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552450"/>
            <a:ext cx="7772400" cy="685800"/>
          </a:xfrm>
        </p:spPr>
        <p:txBody>
          <a:bodyPr>
            <a:normAutofit/>
          </a:bodyPr>
          <a:lstStyle/>
          <a:p>
            <a:pPr algn="ctr" eaLnBrk="1" hangingPunct="1"/>
            <a:r>
              <a:rPr lang="pt-BR" altLang="pt-BR" sz="3600" b="1" dirty="0" smtClean="0">
                <a:solidFill>
                  <a:srgbClr val="003399"/>
                </a:solidFill>
                <a:latin typeface="Arial" charset="0"/>
                <a:cs typeface="Arial" charset="0"/>
              </a:rPr>
              <a:t>APRENDIZAGEM VIVENCIAL</a:t>
            </a:r>
            <a:r>
              <a:rPr lang="pt-BR" altLang="pt-BR" sz="3600" dirty="0" smtClean="0">
                <a:solidFill>
                  <a:srgbClr val="003399"/>
                </a:solidFill>
                <a:latin typeface="Arial" charset="0"/>
              </a:rPr>
              <a:t> </a:t>
            </a:r>
          </a:p>
        </p:txBody>
      </p:sp>
      <p:sp>
        <p:nvSpPr>
          <p:cNvPr id="5" name="Text Box 3"/>
          <p:cNvSpPr txBox="1">
            <a:spLocks noChangeArrowheads="1"/>
          </p:cNvSpPr>
          <p:nvPr/>
        </p:nvSpPr>
        <p:spPr bwMode="auto">
          <a:xfrm>
            <a:off x="3024188" y="1533525"/>
            <a:ext cx="339725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400">
                <a:solidFill>
                  <a:srgbClr val="008000"/>
                </a:solidFill>
              </a:rPr>
              <a:t>EXPERIÊNCIA CONCRETA</a:t>
            </a:r>
          </a:p>
        </p:txBody>
      </p:sp>
      <p:sp>
        <p:nvSpPr>
          <p:cNvPr id="6" name="Text Box 4"/>
          <p:cNvSpPr txBox="1">
            <a:spLocks noChangeArrowheads="1"/>
          </p:cNvSpPr>
          <p:nvPr/>
        </p:nvSpPr>
        <p:spPr bwMode="auto">
          <a:xfrm>
            <a:off x="403225" y="3333750"/>
            <a:ext cx="424497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400">
                <a:solidFill>
                  <a:srgbClr val="800000"/>
                </a:solidFill>
              </a:rPr>
              <a:t>TESTANDO IMPLICAÇÕES DE CONCEITOS EM NOVAS SITUAÇÕES</a:t>
            </a:r>
          </a:p>
        </p:txBody>
      </p:sp>
      <p:sp>
        <p:nvSpPr>
          <p:cNvPr id="7" name="Text Box 5"/>
          <p:cNvSpPr txBox="1">
            <a:spLocks noChangeArrowheads="1"/>
          </p:cNvSpPr>
          <p:nvPr/>
        </p:nvSpPr>
        <p:spPr bwMode="auto">
          <a:xfrm>
            <a:off x="5135563" y="3352800"/>
            <a:ext cx="3551237"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400">
                <a:solidFill>
                  <a:srgbClr val="000080"/>
                </a:solidFill>
              </a:rPr>
              <a:t>OBSERVAÇÕES E REFLEXÕES</a:t>
            </a:r>
          </a:p>
        </p:txBody>
      </p:sp>
      <p:sp>
        <p:nvSpPr>
          <p:cNvPr id="8" name="Text Box 6"/>
          <p:cNvSpPr txBox="1">
            <a:spLocks noChangeArrowheads="1"/>
          </p:cNvSpPr>
          <p:nvPr/>
        </p:nvSpPr>
        <p:spPr bwMode="auto">
          <a:xfrm>
            <a:off x="2343150" y="5276850"/>
            <a:ext cx="4800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400">
                <a:solidFill>
                  <a:srgbClr val="800080"/>
                </a:solidFill>
              </a:rPr>
              <a:t>FORMAÇÃO DE CONCEITOS ABSTRATOS E GENERALIZAÇÕES</a:t>
            </a:r>
          </a:p>
        </p:txBody>
      </p:sp>
      <p:sp>
        <p:nvSpPr>
          <p:cNvPr id="9" name="Arc 7"/>
          <p:cNvSpPr>
            <a:spLocks/>
          </p:cNvSpPr>
          <p:nvPr/>
        </p:nvSpPr>
        <p:spPr bwMode="auto">
          <a:xfrm rot="5400000" flipH="1" flipV="1">
            <a:off x="1431132" y="1993106"/>
            <a:ext cx="1346200" cy="1096963"/>
          </a:xfrm>
          <a:custGeom>
            <a:avLst/>
            <a:gdLst>
              <a:gd name="T0" fmla="*/ 331626 w 21600"/>
              <a:gd name="T1" fmla="*/ 0 h 20934"/>
              <a:gd name="T2" fmla="*/ 1346200 w 21600"/>
              <a:gd name="T3" fmla="*/ 1096963 h 20934"/>
              <a:gd name="T4" fmla="*/ 0 w 21600"/>
              <a:gd name="T5" fmla="*/ 1096963 h 20934"/>
              <a:gd name="T6" fmla="*/ 0 60000 65536"/>
              <a:gd name="T7" fmla="*/ 0 60000 65536"/>
              <a:gd name="T8" fmla="*/ 0 60000 65536"/>
              <a:gd name="T9" fmla="*/ 0 w 21600"/>
              <a:gd name="T10" fmla="*/ 0 h 20934"/>
              <a:gd name="T11" fmla="*/ 21600 w 21600"/>
              <a:gd name="T12" fmla="*/ 20934 h 20934"/>
            </a:gdLst>
            <a:ahLst/>
            <a:cxnLst>
              <a:cxn ang="T6">
                <a:pos x="T0" y="T1"/>
              </a:cxn>
              <a:cxn ang="T7">
                <a:pos x="T2" y="T3"/>
              </a:cxn>
              <a:cxn ang="T8">
                <a:pos x="T4" y="T5"/>
              </a:cxn>
            </a:cxnLst>
            <a:rect l="T9" t="T10" r="T11" b="T12"/>
            <a:pathLst>
              <a:path w="21600" h="20934" fill="none" extrusionOk="0">
                <a:moveTo>
                  <a:pt x="5321" y="-1"/>
                </a:moveTo>
                <a:cubicBezTo>
                  <a:pt x="14896" y="2433"/>
                  <a:pt x="21600" y="11054"/>
                  <a:pt x="21600" y="20934"/>
                </a:cubicBezTo>
              </a:path>
              <a:path w="21600" h="20934" stroke="0" extrusionOk="0">
                <a:moveTo>
                  <a:pt x="5321" y="-1"/>
                </a:moveTo>
                <a:cubicBezTo>
                  <a:pt x="14896" y="2433"/>
                  <a:pt x="21600" y="11054"/>
                  <a:pt x="21600" y="20934"/>
                </a:cubicBezTo>
                <a:lnTo>
                  <a:pt x="0" y="20934"/>
                </a:lnTo>
                <a:close/>
              </a:path>
            </a:pathLst>
          </a:custGeom>
          <a:noFill/>
          <a:ln w="76200">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pt-BR"/>
          </a:p>
        </p:txBody>
      </p:sp>
      <p:sp>
        <p:nvSpPr>
          <p:cNvPr id="10" name="Arc 8"/>
          <p:cNvSpPr>
            <a:spLocks/>
          </p:cNvSpPr>
          <p:nvPr/>
        </p:nvSpPr>
        <p:spPr bwMode="auto">
          <a:xfrm rot="16200000" flipH="1">
            <a:off x="1456532" y="4695031"/>
            <a:ext cx="1346200" cy="1096963"/>
          </a:xfrm>
          <a:custGeom>
            <a:avLst/>
            <a:gdLst>
              <a:gd name="T0" fmla="*/ 331626 w 21600"/>
              <a:gd name="T1" fmla="*/ 0 h 20934"/>
              <a:gd name="T2" fmla="*/ 1346200 w 21600"/>
              <a:gd name="T3" fmla="*/ 1096963 h 20934"/>
              <a:gd name="T4" fmla="*/ 0 w 21600"/>
              <a:gd name="T5" fmla="*/ 1096963 h 20934"/>
              <a:gd name="T6" fmla="*/ 0 60000 65536"/>
              <a:gd name="T7" fmla="*/ 0 60000 65536"/>
              <a:gd name="T8" fmla="*/ 0 60000 65536"/>
              <a:gd name="T9" fmla="*/ 0 w 21600"/>
              <a:gd name="T10" fmla="*/ 0 h 20934"/>
              <a:gd name="T11" fmla="*/ 21600 w 21600"/>
              <a:gd name="T12" fmla="*/ 20934 h 20934"/>
            </a:gdLst>
            <a:ahLst/>
            <a:cxnLst>
              <a:cxn ang="T6">
                <a:pos x="T0" y="T1"/>
              </a:cxn>
              <a:cxn ang="T7">
                <a:pos x="T2" y="T3"/>
              </a:cxn>
              <a:cxn ang="T8">
                <a:pos x="T4" y="T5"/>
              </a:cxn>
            </a:cxnLst>
            <a:rect l="T9" t="T10" r="T11" b="T12"/>
            <a:pathLst>
              <a:path w="21600" h="20934" fill="none" extrusionOk="0">
                <a:moveTo>
                  <a:pt x="5321" y="-1"/>
                </a:moveTo>
                <a:cubicBezTo>
                  <a:pt x="14896" y="2433"/>
                  <a:pt x="21600" y="11054"/>
                  <a:pt x="21600" y="20934"/>
                </a:cubicBezTo>
              </a:path>
              <a:path w="21600" h="20934" stroke="0" extrusionOk="0">
                <a:moveTo>
                  <a:pt x="5321" y="-1"/>
                </a:moveTo>
                <a:cubicBezTo>
                  <a:pt x="14896" y="2433"/>
                  <a:pt x="21600" y="11054"/>
                  <a:pt x="21600" y="20934"/>
                </a:cubicBezTo>
                <a:lnTo>
                  <a:pt x="0" y="20934"/>
                </a:lnTo>
                <a:close/>
              </a:path>
            </a:pathLst>
          </a:custGeom>
          <a:noFill/>
          <a:ln w="76200">
            <a:solidFill>
              <a:srgbClr val="00008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pt-BR"/>
          </a:p>
        </p:txBody>
      </p:sp>
      <p:sp>
        <p:nvSpPr>
          <p:cNvPr id="11" name="Arc 9"/>
          <p:cNvSpPr>
            <a:spLocks/>
          </p:cNvSpPr>
          <p:nvPr/>
        </p:nvSpPr>
        <p:spPr bwMode="auto">
          <a:xfrm rot="5400000">
            <a:off x="6634163" y="4727575"/>
            <a:ext cx="1347787" cy="1096963"/>
          </a:xfrm>
          <a:custGeom>
            <a:avLst/>
            <a:gdLst>
              <a:gd name="T0" fmla="*/ 332017 w 21600"/>
              <a:gd name="T1" fmla="*/ 0 h 20934"/>
              <a:gd name="T2" fmla="*/ 1347787 w 21600"/>
              <a:gd name="T3" fmla="*/ 1096963 h 20934"/>
              <a:gd name="T4" fmla="*/ 0 w 21600"/>
              <a:gd name="T5" fmla="*/ 1096963 h 20934"/>
              <a:gd name="T6" fmla="*/ 0 60000 65536"/>
              <a:gd name="T7" fmla="*/ 0 60000 65536"/>
              <a:gd name="T8" fmla="*/ 0 60000 65536"/>
              <a:gd name="T9" fmla="*/ 0 w 21600"/>
              <a:gd name="T10" fmla="*/ 0 h 20934"/>
              <a:gd name="T11" fmla="*/ 21600 w 21600"/>
              <a:gd name="T12" fmla="*/ 20934 h 20934"/>
            </a:gdLst>
            <a:ahLst/>
            <a:cxnLst>
              <a:cxn ang="T6">
                <a:pos x="T0" y="T1"/>
              </a:cxn>
              <a:cxn ang="T7">
                <a:pos x="T2" y="T3"/>
              </a:cxn>
              <a:cxn ang="T8">
                <a:pos x="T4" y="T5"/>
              </a:cxn>
            </a:cxnLst>
            <a:rect l="T9" t="T10" r="T11" b="T12"/>
            <a:pathLst>
              <a:path w="21600" h="20934" fill="none" extrusionOk="0">
                <a:moveTo>
                  <a:pt x="5321" y="-1"/>
                </a:moveTo>
                <a:cubicBezTo>
                  <a:pt x="14896" y="2433"/>
                  <a:pt x="21600" y="11054"/>
                  <a:pt x="21600" y="20934"/>
                </a:cubicBezTo>
              </a:path>
              <a:path w="21600" h="20934" stroke="0" extrusionOk="0">
                <a:moveTo>
                  <a:pt x="5321" y="-1"/>
                </a:moveTo>
                <a:cubicBezTo>
                  <a:pt x="14896" y="2433"/>
                  <a:pt x="21600" y="11054"/>
                  <a:pt x="21600" y="20934"/>
                </a:cubicBezTo>
                <a:lnTo>
                  <a:pt x="0" y="20934"/>
                </a:lnTo>
                <a:close/>
              </a:path>
            </a:pathLst>
          </a:custGeom>
          <a:noFill/>
          <a:ln w="76200">
            <a:solidFill>
              <a:srgbClr val="00008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pt-BR"/>
          </a:p>
        </p:txBody>
      </p:sp>
      <p:sp>
        <p:nvSpPr>
          <p:cNvPr id="12" name="Arc 10"/>
          <p:cNvSpPr>
            <a:spLocks/>
          </p:cNvSpPr>
          <p:nvPr/>
        </p:nvSpPr>
        <p:spPr bwMode="auto">
          <a:xfrm rot="16200000" flipV="1">
            <a:off x="6598444" y="1908969"/>
            <a:ext cx="1346200" cy="1096962"/>
          </a:xfrm>
          <a:custGeom>
            <a:avLst/>
            <a:gdLst>
              <a:gd name="T0" fmla="*/ 331626 w 21600"/>
              <a:gd name="T1" fmla="*/ 0 h 20934"/>
              <a:gd name="T2" fmla="*/ 1346200 w 21600"/>
              <a:gd name="T3" fmla="*/ 1096962 h 20934"/>
              <a:gd name="T4" fmla="*/ 0 w 21600"/>
              <a:gd name="T5" fmla="*/ 1096962 h 20934"/>
              <a:gd name="T6" fmla="*/ 0 60000 65536"/>
              <a:gd name="T7" fmla="*/ 0 60000 65536"/>
              <a:gd name="T8" fmla="*/ 0 60000 65536"/>
              <a:gd name="T9" fmla="*/ 0 w 21600"/>
              <a:gd name="T10" fmla="*/ 0 h 20934"/>
              <a:gd name="T11" fmla="*/ 21600 w 21600"/>
              <a:gd name="T12" fmla="*/ 20934 h 20934"/>
            </a:gdLst>
            <a:ahLst/>
            <a:cxnLst>
              <a:cxn ang="T6">
                <a:pos x="T0" y="T1"/>
              </a:cxn>
              <a:cxn ang="T7">
                <a:pos x="T2" y="T3"/>
              </a:cxn>
              <a:cxn ang="T8">
                <a:pos x="T4" y="T5"/>
              </a:cxn>
            </a:cxnLst>
            <a:rect l="T9" t="T10" r="T11" b="T12"/>
            <a:pathLst>
              <a:path w="21600" h="20934" fill="none" extrusionOk="0">
                <a:moveTo>
                  <a:pt x="5321" y="-1"/>
                </a:moveTo>
                <a:cubicBezTo>
                  <a:pt x="14896" y="2433"/>
                  <a:pt x="21600" y="11054"/>
                  <a:pt x="21600" y="20934"/>
                </a:cubicBezTo>
              </a:path>
              <a:path w="21600" h="20934" stroke="0" extrusionOk="0">
                <a:moveTo>
                  <a:pt x="5321" y="-1"/>
                </a:moveTo>
                <a:cubicBezTo>
                  <a:pt x="14896" y="2433"/>
                  <a:pt x="21600" y="11054"/>
                  <a:pt x="21600" y="20934"/>
                </a:cubicBezTo>
                <a:lnTo>
                  <a:pt x="0" y="20934"/>
                </a:lnTo>
                <a:close/>
              </a:path>
            </a:pathLst>
          </a:custGeom>
          <a:noFill/>
          <a:ln w="76200">
            <a:solidFill>
              <a:srgbClr val="000080"/>
            </a:solidFill>
            <a:round/>
            <a:headEnd type="triangle" w="med" len="med"/>
            <a:tailEnd/>
          </a:ln>
          <a:extLst>
            <a:ext uri="{909E8E84-426E-40DD-AFC4-6F175D3DCCD1}">
              <a14:hiddenFill xmlns:a14="http://schemas.microsoft.com/office/drawing/2010/main">
                <a:solidFill>
                  <a:srgbClr val="FFFFFF"/>
                </a:solidFill>
              </a14:hiddenFill>
            </a:ext>
          </a:extLst>
        </p:spPr>
        <p:txBody>
          <a:bodyPr/>
          <a:lstStyle/>
          <a:p>
            <a:endParaRPr lang="pt-BR"/>
          </a:p>
        </p:txBody>
      </p:sp>
    </p:spTree>
    <p:extLst>
      <p:ext uri="{BB962C8B-B14F-4D97-AF65-F5344CB8AC3E}">
        <p14:creationId xmlns:p14="http://schemas.microsoft.com/office/powerpoint/2010/main" val="16670456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P spid="9" grpId="0" animBg="1"/>
      <p:bldP spid="10" grpId="0" animBg="1"/>
      <p:bldP spid="11" grpId="0" animBg="1"/>
      <p:bldP spid="1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244408" y="6356350"/>
            <a:ext cx="442392" cy="365125"/>
          </a:xfrm>
        </p:spPr>
        <p:txBody>
          <a:bodyPr/>
          <a:lstStyle/>
          <a:p>
            <a:fld id="{B92B09ED-5DCD-4173-ADD3-38C51F4AE414}" type="slidenum">
              <a:rPr lang="pt-BR" sz="1600" b="1" smtClean="0">
                <a:solidFill>
                  <a:schemeClr val="tx1"/>
                </a:solidFill>
                <a:latin typeface="+mj-lt"/>
              </a:rPr>
              <a:t>34</a:t>
            </a:fld>
            <a:endParaRPr lang="pt-BR" sz="1600" b="1" dirty="0">
              <a:solidFill>
                <a:schemeClr val="tx1"/>
              </a:solidFill>
              <a:latin typeface="+mj-lt"/>
            </a:endParaRPr>
          </a:p>
        </p:txBody>
      </p:sp>
      <p:sp>
        <p:nvSpPr>
          <p:cNvPr id="3" name="Rectangle 2"/>
          <p:cNvSpPr>
            <a:spLocks noGrp="1" noChangeArrowheads="1"/>
          </p:cNvSpPr>
          <p:nvPr>
            <p:ph type="title"/>
          </p:nvPr>
        </p:nvSpPr>
        <p:spPr>
          <a:xfrm>
            <a:off x="609600" y="717897"/>
            <a:ext cx="7772400" cy="550863"/>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331788" y="1331913"/>
            <a:ext cx="841692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Para consolidar os conceitos de aprendizagem organizacional, apresenta-se o processo de aprendizagem com base na perspectiva vivencial (KOLB, 1984, p.38).  O primeiro aspecto desse processo é a ênfase no processo de adaptação e a aprendizagem como oposta a conteúdo ou resultados.  O segundo aspecto é que conhecimento é um processo de transformação, sendo continuamente criado e recriado, e não uma entidade independente que pode ser adquirida ou transmitida. </a:t>
            </a:r>
          </a:p>
        </p:txBody>
      </p:sp>
      <p:sp>
        <p:nvSpPr>
          <p:cNvPr id="5" name="Rectangle 4"/>
          <p:cNvSpPr>
            <a:spLocks noChangeArrowheads="1"/>
          </p:cNvSpPr>
          <p:nvPr/>
        </p:nvSpPr>
        <p:spPr bwMode="auto">
          <a:xfrm>
            <a:off x="325065" y="5157192"/>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KOLB, D. A.   </a:t>
            </a:r>
            <a:r>
              <a:rPr lang="en-US" altLang="pt-BR" sz="2400" i="1" dirty="0">
                <a:solidFill>
                  <a:srgbClr val="008000"/>
                </a:solidFill>
              </a:rPr>
              <a:t>Experiential learning</a:t>
            </a:r>
            <a:r>
              <a:rPr lang="en-US" altLang="pt-BR" sz="2400" dirty="0">
                <a:solidFill>
                  <a:srgbClr val="008000"/>
                </a:solidFill>
              </a:rPr>
              <a:t>: experience as the source of learning and development.  </a:t>
            </a:r>
            <a:r>
              <a:rPr lang="en-US" altLang="pt-BR" sz="2400" dirty="0" err="1">
                <a:solidFill>
                  <a:srgbClr val="008000"/>
                </a:solidFill>
              </a:rPr>
              <a:t>Englewoods</a:t>
            </a:r>
            <a:r>
              <a:rPr lang="en-US" altLang="pt-BR" sz="2400" dirty="0">
                <a:solidFill>
                  <a:srgbClr val="008000"/>
                </a:solidFill>
              </a:rPr>
              <a:t> Cliffs : Prentice-Hall, 1984.</a:t>
            </a:r>
            <a:r>
              <a:rPr lang="pt-BR" altLang="pt-BR" sz="2400" dirty="0">
                <a:solidFill>
                  <a:srgbClr val="008000"/>
                </a:solidFill>
              </a:rPr>
              <a:t> </a:t>
            </a:r>
          </a:p>
        </p:txBody>
      </p:sp>
    </p:spTree>
    <p:extLst>
      <p:ext uri="{BB962C8B-B14F-4D97-AF65-F5344CB8AC3E}">
        <p14:creationId xmlns:p14="http://schemas.microsoft.com/office/powerpoint/2010/main" val="24005813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35</a:t>
            </a:fld>
            <a:endParaRPr lang="pt-BR" sz="1600" b="1">
              <a:solidFill>
                <a:schemeClr val="tx1"/>
              </a:solidFill>
              <a:latin typeface="+mj-lt"/>
            </a:endParaRPr>
          </a:p>
        </p:txBody>
      </p:sp>
      <p:sp>
        <p:nvSpPr>
          <p:cNvPr id="3" name="Rectangle 2"/>
          <p:cNvSpPr>
            <a:spLocks noGrp="1" noChangeArrowheads="1"/>
          </p:cNvSpPr>
          <p:nvPr>
            <p:ph type="title"/>
          </p:nvPr>
        </p:nvSpPr>
        <p:spPr>
          <a:xfrm>
            <a:off x="609600" y="561430"/>
            <a:ext cx="7772400" cy="550863"/>
          </a:xfrm>
        </p:spPr>
        <p:txBody>
          <a:bodyPr/>
          <a:lstStyle/>
          <a:p>
            <a:pPr algn="ctr" eaLnBrk="1" hangingPunct="1"/>
            <a:r>
              <a:rPr lang="pt-BR" altLang="pt-BR" sz="3000" b="1" dirty="0" smtClean="0">
                <a:solidFill>
                  <a:srgbClr val="003399"/>
                </a:solidFill>
                <a:latin typeface="Arial" charset="0"/>
                <a:cs typeface="Times New Roman" pitchFamily="18" charset="0"/>
              </a:rPr>
              <a:t>APRENDIZAGEM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331788" y="1124744"/>
            <a:ext cx="8416925" cy="356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t>O terceiro aspecto é a proximidade cada vez maior do conhecimento a sua aplicação prática (KOLB, 1984, p.38).</a:t>
            </a:r>
          </a:p>
          <a:p>
            <a:pPr eaLnBrk="1" hangingPunct="1">
              <a:spcBef>
                <a:spcPct val="50000"/>
              </a:spcBef>
            </a:pPr>
            <a:r>
              <a:rPr lang="pt-BR" altLang="pt-BR" sz="2400" dirty="0"/>
              <a:t>A aprendizagem é concebida como um ciclo de quatro estágios. No processo de aprendizagem organizacional, “o aprendiz move-se em vários graus de ator a observador, do envolvimento específico para um distanciamento analítico geral" (KOLB e PLOVNICK, 1977,p.68-69). </a:t>
            </a:r>
          </a:p>
        </p:txBody>
      </p:sp>
      <p:sp>
        <p:nvSpPr>
          <p:cNvPr id="5" name="Rectangle 4"/>
          <p:cNvSpPr>
            <a:spLocks noChangeArrowheads="1"/>
          </p:cNvSpPr>
          <p:nvPr/>
        </p:nvSpPr>
        <p:spPr bwMode="auto">
          <a:xfrm>
            <a:off x="468313" y="4786313"/>
            <a:ext cx="82073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KOLB, D. A., PLOVNICK, M. S.   The experiential learning theory of career development.  In: VAN MAANEN, J. (Ed.).   </a:t>
            </a:r>
            <a:r>
              <a:rPr lang="en-US" altLang="pt-BR" sz="2400" i="1" dirty="0">
                <a:solidFill>
                  <a:srgbClr val="008000"/>
                </a:solidFill>
              </a:rPr>
              <a:t>Organizational careers</a:t>
            </a:r>
            <a:r>
              <a:rPr lang="en-US" altLang="pt-BR" sz="2400" dirty="0">
                <a:solidFill>
                  <a:srgbClr val="008000"/>
                </a:solidFill>
              </a:rPr>
              <a:t>: some new perspectives.  </a:t>
            </a:r>
            <a:r>
              <a:rPr lang="pt-BR" altLang="pt-BR" sz="2400" dirty="0">
                <a:solidFill>
                  <a:srgbClr val="008000"/>
                </a:solidFill>
              </a:rPr>
              <a:t>Londres : John </a:t>
            </a:r>
            <a:r>
              <a:rPr lang="pt-BR" altLang="pt-BR" sz="2400" dirty="0" err="1">
                <a:solidFill>
                  <a:srgbClr val="008000"/>
                </a:solidFill>
              </a:rPr>
              <a:t>Wiley</a:t>
            </a:r>
            <a:r>
              <a:rPr lang="pt-BR" altLang="pt-BR" sz="2400" dirty="0">
                <a:solidFill>
                  <a:srgbClr val="008000"/>
                </a:solidFill>
              </a:rPr>
              <a:t>, 1977. </a:t>
            </a:r>
          </a:p>
        </p:txBody>
      </p:sp>
    </p:spTree>
    <p:extLst>
      <p:ext uri="{BB962C8B-B14F-4D97-AF65-F5344CB8AC3E}">
        <p14:creationId xmlns:p14="http://schemas.microsoft.com/office/powerpoint/2010/main" val="29370388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ço Reservado para Número de Slide 2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36</a:t>
            </a:fld>
            <a:endParaRPr lang="pt-BR" sz="1600" b="1">
              <a:solidFill>
                <a:schemeClr val="tx1"/>
              </a:solidFill>
              <a:latin typeface="+mj-lt"/>
            </a:endParaRPr>
          </a:p>
        </p:txBody>
      </p:sp>
      <p:sp>
        <p:nvSpPr>
          <p:cNvPr id="3" name="Rectangle 2"/>
          <p:cNvSpPr>
            <a:spLocks noGrp="1" noChangeArrowheads="1"/>
          </p:cNvSpPr>
          <p:nvPr>
            <p:ph type="title"/>
          </p:nvPr>
        </p:nvSpPr>
        <p:spPr>
          <a:xfrm>
            <a:off x="298648" y="400769"/>
            <a:ext cx="8305800" cy="762000"/>
          </a:xfrm>
        </p:spPr>
        <p:txBody>
          <a:bodyPr>
            <a:normAutofit/>
          </a:bodyPr>
          <a:lstStyle/>
          <a:p>
            <a:pPr algn="ctr" eaLnBrk="1" hangingPunct="1"/>
            <a:r>
              <a:rPr lang="pt-BR" altLang="pt-BR" sz="3600" b="1" dirty="0" smtClean="0">
                <a:solidFill>
                  <a:srgbClr val="003399"/>
                </a:solidFill>
                <a:latin typeface="Arial" charset="0"/>
                <a:cs typeface="Times New Roman" pitchFamily="18" charset="0"/>
              </a:rPr>
              <a:t>APRENDIZAGEM ORGANIZACIONAL</a:t>
            </a:r>
            <a:r>
              <a:rPr lang="pt-BR" altLang="pt-BR" sz="3600" dirty="0" smtClean="0">
                <a:solidFill>
                  <a:srgbClr val="003399"/>
                </a:solidFill>
                <a:latin typeface="Arial" charset="0"/>
              </a:rPr>
              <a:t> </a:t>
            </a:r>
          </a:p>
        </p:txBody>
      </p:sp>
      <p:sp>
        <p:nvSpPr>
          <p:cNvPr id="4" name="Rectangle 3"/>
          <p:cNvSpPr>
            <a:spLocks noChangeArrowheads="1"/>
          </p:cNvSpPr>
          <p:nvPr/>
        </p:nvSpPr>
        <p:spPr bwMode="auto">
          <a:xfrm>
            <a:off x="470098" y="1193328"/>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lang="pt-BR" altLang="pt-BR" sz="2400">
                <a:cs typeface="Arial" charset="0"/>
              </a:rPr>
              <a:t>compreensão do ambiente competitivo</a:t>
            </a:r>
          </a:p>
        </p:txBody>
      </p:sp>
      <p:sp>
        <p:nvSpPr>
          <p:cNvPr id="5" name="Rectangle 4"/>
          <p:cNvSpPr>
            <a:spLocks noChangeArrowheads="1"/>
          </p:cNvSpPr>
          <p:nvPr/>
        </p:nvSpPr>
        <p:spPr bwMode="auto">
          <a:xfrm>
            <a:off x="470098" y="1681087"/>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lang="pt-BR" altLang="pt-BR" sz="2400">
                <a:solidFill>
                  <a:srgbClr val="990000"/>
                </a:solidFill>
                <a:cs typeface="Arial" charset="0"/>
              </a:rPr>
              <a:t>aumento da capacidade decisória dos funcionários</a:t>
            </a:r>
          </a:p>
        </p:txBody>
      </p:sp>
      <p:sp>
        <p:nvSpPr>
          <p:cNvPr id="6" name="Rectangle 5"/>
          <p:cNvSpPr>
            <a:spLocks noChangeArrowheads="1"/>
          </p:cNvSpPr>
          <p:nvPr/>
        </p:nvSpPr>
        <p:spPr bwMode="auto">
          <a:xfrm>
            <a:off x="489148" y="2168846"/>
            <a:ext cx="79629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lang="pt-BR" altLang="pt-BR" sz="2400">
                <a:solidFill>
                  <a:srgbClr val="000080"/>
                </a:solidFill>
                <a:cs typeface="Arial" charset="0"/>
              </a:rPr>
              <a:t>renovação contínua dos modelos mentais individuais e de grupos</a:t>
            </a:r>
          </a:p>
        </p:txBody>
      </p:sp>
      <p:sp>
        <p:nvSpPr>
          <p:cNvPr id="7" name="Rectangle 6"/>
          <p:cNvSpPr>
            <a:spLocks noChangeArrowheads="1"/>
          </p:cNvSpPr>
          <p:nvPr/>
        </p:nvSpPr>
        <p:spPr bwMode="auto">
          <a:xfrm>
            <a:off x="489148" y="3021730"/>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lang="pt-BR" altLang="pt-BR" sz="2400">
                <a:solidFill>
                  <a:srgbClr val="003300"/>
                </a:solidFill>
                <a:cs typeface="Arial" charset="0"/>
              </a:rPr>
              <a:t>compartilhamento de visão e de informação</a:t>
            </a:r>
          </a:p>
        </p:txBody>
      </p:sp>
      <p:sp>
        <p:nvSpPr>
          <p:cNvPr id="8" name="Rectangle 7"/>
          <p:cNvSpPr>
            <a:spLocks noChangeArrowheads="1"/>
          </p:cNvSpPr>
          <p:nvPr/>
        </p:nvSpPr>
        <p:spPr bwMode="auto">
          <a:xfrm>
            <a:off x="460573" y="3509489"/>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663300"/>
                </a:solidFill>
                <a:cs typeface="Arial" charset="0"/>
              </a:rPr>
              <a:t>relacionamento profissional baseado na confiança mútua</a:t>
            </a:r>
          </a:p>
        </p:txBody>
      </p:sp>
      <p:sp>
        <p:nvSpPr>
          <p:cNvPr id="9" name="Rectangle 8"/>
          <p:cNvSpPr>
            <a:spLocks noChangeArrowheads="1"/>
          </p:cNvSpPr>
          <p:nvPr/>
        </p:nvSpPr>
        <p:spPr bwMode="auto">
          <a:xfrm>
            <a:off x="451048" y="4362373"/>
            <a:ext cx="80391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lang="pt-BR" altLang="pt-BR" sz="2400">
                <a:cs typeface="Arial" charset="0"/>
              </a:rPr>
              <a:t>experiência concreta e vivência ativa nos processos de negócios</a:t>
            </a:r>
          </a:p>
        </p:txBody>
      </p:sp>
      <p:sp>
        <p:nvSpPr>
          <p:cNvPr id="10" name="Rectangle 9"/>
          <p:cNvSpPr>
            <a:spLocks noChangeArrowheads="1"/>
          </p:cNvSpPr>
          <p:nvPr/>
        </p:nvSpPr>
        <p:spPr bwMode="auto">
          <a:xfrm>
            <a:off x="470098" y="5215257"/>
            <a:ext cx="8001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990000"/>
                </a:solidFill>
                <a:cs typeface="Arial" charset="0"/>
              </a:rPr>
              <a:t>nivelamento da importância das áreas funcionais</a:t>
            </a:r>
          </a:p>
        </p:txBody>
      </p:sp>
      <p:sp>
        <p:nvSpPr>
          <p:cNvPr id="11" name="Rectangle 10"/>
          <p:cNvSpPr>
            <a:spLocks noChangeArrowheads="1"/>
          </p:cNvSpPr>
          <p:nvPr/>
        </p:nvSpPr>
        <p:spPr bwMode="auto">
          <a:xfrm>
            <a:off x="451048" y="5703019"/>
            <a:ext cx="8143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0080"/>
                </a:solidFill>
                <a:cs typeface="Arial" charset="0"/>
              </a:rPr>
              <a:t>adequação de teorias, conceitos e modelos à prática organizacional</a:t>
            </a:r>
          </a:p>
        </p:txBody>
      </p:sp>
    </p:spTree>
    <p:extLst>
      <p:ext uri="{BB962C8B-B14F-4D97-AF65-F5344CB8AC3E}">
        <p14:creationId xmlns:p14="http://schemas.microsoft.com/office/powerpoint/2010/main" val="30782757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Espaço Reservado para Número de Slide 124"/>
          <p:cNvSpPr>
            <a:spLocks noGrp="1"/>
          </p:cNvSpPr>
          <p:nvPr>
            <p:ph type="sldNum" sz="quarter" idx="12"/>
          </p:nvPr>
        </p:nvSpPr>
        <p:spPr>
          <a:xfrm>
            <a:off x="8214641" y="6376243"/>
            <a:ext cx="472158" cy="365125"/>
          </a:xfrm>
        </p:spPr>
        <p:txBody>
          <a:bodyPr/>
          <a:lstStyle/>
          <a:p>
            <a:fld id="{B92B09ED-5DCD-4173-ADD3-38C51F4AE414}" type="slidenum">
              <a:rPr lang="pt-BR" sz="1600" b="1" smtClean="0">
                <a:solidFill>
                  <a:schemeClr val="tx1"/>
                </a:solidFill>
                <a:latin typeface="+mj-lt"/>
              </a:rPr>
              <a:t>37</a:t>
            </a:fld>
            <a:endParaRPr lang="pt-BR" sz="1600" b="1" dirty="0">
              <a:solidFill>
                <a:schemeClr val="tx1"/>
              </a:solidFill>
              <a:latin typeface="+mj-lt"/>
            </a:endParaRPr>
          </a:p>
        </p:txBody>
      </p:sp>
      <p:sp>
        <p:nvSpPr>
          <p:cNvPr id="11" name="Rectangle 2"/>
          <p:cNvSpPr>
            <a:spLocks noGrp="1" noChangeArrowheads="1"/>
          </p:cNvSpPr>
          <p:nvPr>
            <p:ph type="title"/>
          </p:nvPr>
        </p:nvSpPr>
        <p:spPr>
          <a:xfrm>
            <a:off x="468313" y="674712"/>
            <a:ext cx="8134350" cy="533400"/>
          </a:xfrm>
        </p:spPr>
        <p:txBody>
          <a:bodyPr/>
          <a:lstStyle/>
          <a:p>
            <a:pPr algn="ctr" eaLnBrk="1" hangingPunct="1"/>
            <a:r>
              <a:rPr lang="pt-BR" altLang="pt-BR" sz="2800" b="1" smtClean="0">
                <a:solidFill>
                  <a:srgbClr val="000099"/>
                </a:solidFill>
                <a:latin typeface="Arial" charset="0"/>
              </a:rPr>
              <a:t>DEFINIÇÃO DE CULTURA ORGANIZACIONAL</a:t>
            </a:r>
          </a:p>
        </p:txBody>
      </p:sp>
      <p:sp>
        <p:nvSpPr>
          <p:cNvPr id="12" name="Rectangle 3"/>
          <p:cNvSpPr>
            <a:spLocks noChangeArrowheads="1"/>
          </p:cNvSpPr>
          <p:nvPr/>
        </p:nvSpPr>
        <p:spPr bwMode="auto">
          <a:xfrm>
            <a:off x="685800" y="5780112"/>
            <a:ext cx="708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2400">
                <a:solidFill>
                  <a:srgbClr val="990000"/>
                </a:solidFill>
                <a:cs typeface="Arial" charset="0"/>
              </a:rPr>
              <a:t>devem ser transmitidos aos novos</a:t>
            </a:r>
            <a:endParaRPr kumimoji="0" lang="pt-BR" altLang="pt-BR" sz="2400">
              <a:solidFill>
                <a:srgbClr val="990000"/>
              </a:solidFill>
            </a:endParaRPr>
          </a:p>
        </p:txBody>
      </p:sp>
      <p:sp>
        <p:nvSpPr>
          <p:cNvPr id="13" name="Rectangle 4"/>
          <p:cNvSpPr>
            <a:spLocks noChangeArrowheads="1"/>
          </p:cNvSpPr>
          <p:nvPr/>
        </p:nvSpPr>
        <p:spPr bwMode="auto">
          <a:xfrm>
            <a:off x="685800" y="1512912"/>
            <a:ext cx="7478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Arial" charset="0"/>
              </a:rPr>
              <a:t>conjunto de convicções e hipóteses fundamentais</a:t>
            </a:r>
          </a:p>
        </p:txBody>
      </p:sp>
      <p:sp>
        <p:nvSpPr>
          <p:cNvPr id="14" name="Rectangle 5"/>
          <p:cNvSpPr>
            <a:spLocks noChangeArrowheads="1"/>
          </p:cNvSpPr>
          <p:nvPr/>
        </p:nvSpPr>
        <p:spPr bwMode="auto">
          <a:xfrm>
            <a:off x="685800" y="2274912"/>
            <a:ext cx="7159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3300"/>
                </a:solidFill>
                <a:cs typeface="Arial" charset="0"/>
              </a:rPr>
              <a:t>partilhadas pelos membros de uma organização</a:t>
            </a:r>
          </a:p>
        </p:txBody>
      </p:sp>
      <p:sp>
        <p:nvSpPr>
          <p:cNvPr id="15" name="Rectangle 6"/>
          <p:cNvSpPr>
            <a:spLocks noChangeArrowheads="1"/>
          </p:cNvSpPr>
          <p:nvPr/>
        </p:nvSpPr>
        <p:spPr bwMode="auto">
          <a:xfrm>
            <a:off x="685800" y="3075012"/>
            <a:ext cx="677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990000"/>
                </a:solidFill>
                <a:cs typeface="Arial" charset="0"/>
              </a:rPr>
              <a:t>que atuam inconscientemente segundo estas</a:t>
            </a:r>
          </a:p>
        </p:txBody>
      </p:sp>
      <p:sp>
        <p:nvSpPr>
          <p:cNvPr id="16" name="Rectangle 7"/>
          <p:cNvSpPr>
            <a:spLocks noChangeArrowheads="1"/>
          </p:cNvSpPr>
          <p:nvPr/>
        </p:nvSpPr>
        <p:spPr bwMode="auto">
          <a:xfrm>
            <a:off x="685800" y="3722712"/>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3300"/>
                </a:solidFill>
                <a:cs typeface="Arial" charset="0"/>
              </a:rPr>
              <a:t>são respostas de grupos da organização aos problemas de adaptação ao contexto externo e de integração interna que a empresa teve de enfrentar</a:t>
            </a:r>
          </a:p>
        </p:txBody>
      </p:sp>
      <p:sp>
        <p:nvSpPr>
          <p:cNvPr id="17" name="Rectangle 8"/>
          <p:cNvSpPr>
            <a:spLocks noChangeArrowheads="1"/>
          </p:cNvSpPr>
          <p:nvPr/>
        </p:nvSpPr>
        <p:spPr bwMode="auto">
          <a:xfrm>
            <a:off x="685800" y="5170512"/>
            <a:ext cx="7248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cs typeface="Arial" charset="0"/>
              </a:rPr>
              <a:t>permitiram e ainda permitem resolver problemas</a:t>
            </a:r>
          </a:p>
        </p:txBody>
      </p:sp>
    </p:spTree>
    <p:extLst>
      <p:ext uri="{BB962C8B-B14F-4D97-AF65-F5344CB8AC3E}">
        <p14:creationId xmlns:p14="http://schemas.microsoft.com/office/powerpoint/2010/main" val="42521395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P spid="1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38</a:t>
            </a:fld>
            <a:endParaRPr lang="pt-BR" sz="1600" b="1" dirty="0">
              <a:solidFill>
                <a:schemeClr val="tx1"/>
              </a:solidFill>
              <a:latin typeface="+mj-lt"/>
            </a:endParaRPr>
          </a:p>
        </p:txBody>
      </p:sp>
      <p:sp>
        <p:nvSpPr>
          <p:cNvPr id="3" name="Rectangle 2"/>
          <p:cNvSpPr>
            <a:spLocks noGrp="1" noChangeArrowheads="1"/>
          </p:cNvSpPr>
          <p:nvPr>
            <p:ph type="title"/>
          </p:nvPr>
        </p:nvSpPr>
        <p:spPr>
          <a:xfrm>
            <a:off x="520700" y="1557338"/>
            <a:ext cx="8134350" cy="533400"/>
          </a:xfrm>
        </p:spPr>
        <p:txBody>
          <a:bodyPr/>
          <a:lstStyle/>
          <a:p>
            <a:pPr algn="ctr" eaLnBrk="1" hangingPunct="1"/>
            <a:r>
              <a:rPr lang="pt-BR" altLang="pt-BR" sz="2800" b="1" smtClean="0">
                <a:solidFill>
                  <a:srgbClr val="000099"/>
                </a:solidFill>
                <a:latin typeface="Arial" charset="0"/>
              </a:rPr>
              <a:t>DEFINIÇÃO DE CULTURA ORGANIZACIONAL</a:t>
            </a:r>
          </a:p>
        </p:txBody>
      </p:sp>
      <p:sp>
        <p:nvSpPr>
          <p:cNvPr id="4" name="Rectangle 4"/>
          <p:cNvSpPr>
            <a:spLocks noChangeArrowheads="1"/>
          </p:cNvSpPr>
          <p:nvPr/>
        </p:nvSpPr>
        <p:spPr bwMode="auto">
          <a:xfrm>
            <a:off x="471488" y="2819400"/>
            <a:ext cx="8208962"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en-US" altLang="pt-BR" sz="2400"/>
              <a:t>SCHEIN, E. H.   Organizational culture: what is it and how to change it.   In:  EVANS, P. (Ed.).   </a:t>
            </a:r>
            <a:r>
              <a:rPr kumimoji="0" lang="en-US" altLang="pt-BR" sz="2400" i="1"/>
              <a:t>Human resource management in international firms</a:t>
            </a:r>
            <a:r>
              <a:rPr kumimoji="0" lang="en-US" altLang="pt-BR" sz="2400"/>
              <a:t>: change, globalization and innovation.  Londres : McMillan, 1989.</a:t>
            </a:r>
            <a:r>
              <a:rPr kumimoji="0" lang="pt-BR" altLang="pt-BR" sz="2400"/>
              <a:t> </a:t>
            </a:r>
          </a:p>
        </p:txBody>
      </p:sp>
    </p:spTree>
    <p:extLst>
      <p:ext uri="{BB962C8B-B14F-4D97-AF65-F5344CB8AC3E}">
        <p14:creationId xmlns:p14="http://schemas.microsoft.com/office/powerpoint/2010/main" val="3234033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39</a:t>
            </a:fld>
            <a:endParaRPr lang="pt-BR" sz="1600" b="1">
              <a:solidFill>
                <a:schemeClr val="tx1"/>
              </a:solidFill>
              <a:latin typeface="+mj-lt"/>
            </a:endParaRPr>
          </a:p>
        </p:txBody>
      </p:sp>
      <p:sp>
        <p:nvSpPr>
          <p:cNvPr id="3" name="Rectangle 2"/>
          <p:cNvSpPr>
            <a:spLocks noGrp="1" noChangeArrowheads="1"/>
          </p:cNvSpPr>
          <p:nvPr>
            <p:ph type="title"/>
          </p:nvPr>
        </p:nvSpPr>
        <p:spPr>
          <a:xfrm>
            <a:off x="514350" y="862013"/>
            <a:ext cx="8139113" cy="550862"/>
          </a:xfrm>
        </p:spPr>
        <p:txBody>
          <a:bodyPr/>
          <a:lstStyle/>
          <a:p>
            <a:pPr algn="ctr" eaLnBrk="1" hangingPunct="1"/>
            <a:r>
              <a:rPr lang="pt-BR" altLang="pt-BR" sz="3000" b="1" smtClean="0">
                <a:solidFill>
                  <a:srgbClr val="003399"/>
                </a:solidFill>
                <a:latin typeface="Arial" charset="0"/>
                <a:cs typeface="Times New Roman" pitchFamily="18" charset="0"/>
              </a:rPr>
              <a:t>GESTÃO DA CULTURA ORGANIZACIONAL</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84188" y="2009775"/>
            <a:ext cx="841692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“O objetivo do programa de cultura organizacional é criar uma cultura de gerenciamento e um ambiente organizacional envolventes, com a visão da necessidade de se priorizar em recursos humanos para se buscar a eficácia da empresa" (ALBERT e SILVERMAN, 1984a, p.16) . </a:t>
            </a:r>
          </a:p>
        </p:txBody>
      </p:sp>
      <p:sp>
        <p:nvSpPr>
          <p:cNvPr id="6" name="Rectangle 4"/>
          <p:cNvSpPr>
            <a:spLocks noChangeArrowheads="1"/>
          </p:cNvSpPr>
          <p:nvPr/>
        </p:nvSpPr>
        <p:spPr bwMode="auto">
          <a:xfrm>
            <a:off x="468313" y="4897438"/>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solidFill>
                  <a:srgbClr val="008000"/>
                </a:solidFill>
              </a:rPr>
              <a:t>ALBERT, M., SILVERMAN, M.   </a:t>
            </a:r>
            <a:r>
              <a:rPr lang="en-US" altLang="pt-BR" sz="2400">
                <a:solidFill>
                  <a:srgbClr val="008000"/>
                </a:solidFill>
              </a:rPr>
              <a:t>Making management philosophy a cultural reality, part 1: get started.  </a:t>
            </a:r>
            <a:r>
              <a:rPr lang="en-US" altLang="pt-BR" sz="2400" i="1">
                <a:solidFill>
                  <a:srgbClr val="008000"/>
                </a:solidFill>
              </a:rPr>
              <a:t>Personnel</a:t>
            </a:r>
            <a:r>
              <a:rPr lang="en-US" altLang="pt-BR" sz="2400">
                <a:solidFill>
                  <a:srgbClr val="008000"/>
                </a:solidFill>
              </a:rPr>
              <a:t>, v.61, n., p.12-21, jan./fev., 1984a.</a:t>
            </a:r>
            <a:r>
              <a:rPr lang="pt-BR" altLang="pt-BR" sz="2400">
                <a:solidFill>
                  <a:srgbClr val="008000"/>
                </a:solidFill>
              </a:rPr>
              <a:t> </a:t>
            </a:r>
          </a:p>
        </p:txBody>
      </p:sp>
    </p:spTree>
    <p:extLst>
      <p:ext uri="{BB962C8B-B14F-4D97-AF65-F5344CB8AC3E}">
        <p14:creationId xmlns:p14="http://schemas.microsoft.com/office/powerpoint/2010/main" val="7383796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244408" y="6356350"/>
            <a:ext cx="442392" cy="365125"/>
          </a:xfrm>
        </p:spPr>
        <p:txBody>
          <a:bodyPr/>
          <a:lstStyle/>
          <a:p>
            <a:fld id="{B92B09ED-5DCD-4173-ADD3-38C51F4AE414}" type="slidenum">
              <a:rPr lang="pt-BR" sz="1600" b="1" smtClean="0">
                <a:solidFill>
                  <a:schemeClr val="tx1"/>
                </a:solidFill>
                <a:latin typeface="+mj-lt"/>
              </a:rPr>
              <a:t>4</a:t>
            </a:fld>
            <a:endParaRPr lang="pt-BR" sz="1600" b="1" dirty="0">
              <a:solidFill>
                <a:schemeClr val="tx1"/>
              </a:solidFill>
              <a:latin typeface="+mj-lt"/>
            </a:endParaRPr>
          </a:p>
        </p:txBody>
      </p:sp>
      <p:sp>
        <p:nvSpPr>
          <p:cNvPr id="3" name="Rectangle 2"/>
          <p:cNvSpPr txBox="1">
            <a:spLocks noChangeArrowheads="1"/>
          </p:cNvSpPr>
          <p:nvPr/>
        </p:nvSpPr>
        <p:spPr>
          <a:xfrm>
            <a:off x="395288" y="404813"/>
            <a:ext cx="8353425" cy="1023937"/>
          </a:xfrm>
          <a:prstGeom prst="rect">
            <a:avLst/>
          </a:prstGeom>
        </p:spPr>
        <p:txBody>
          <a:bodyPr vert="horz" lIns="91440" tIns="45720" rIns="91440" bIns="45720" rtlCol="0" anchor="b">
            <a:normAutofit/>
          </a:bodyPr>
          <a:lstStyle>
            <a:lvl1pPr algn="l" defTabSz="914400" rtl="0" eaLnBrk="1" latinLnBrk="0" hangingPunct="1">
              <a:spcBef>
                <a:spcPct val="0"/>
              </a:spcBef>
              <a:buNone/>
              <a:defRPr sz="2000" b="1" kern="1200">
                <a:solidFill>
                  <a:schemeClr val="tx1"/>
                </a:solidFill>
                <a:latin typeface="+mj-lt"/>
                <a:ea typeface="+mj-ea"/>
                <a:cs typeface="+mj-cs"/>
              </a:defRPr>
            </a:lvl1pPr>
          </a:lstStyle>
          <a:p>
            <a:r>
              <a:rPr lang="pt-BR" altLang="pt-BR" sz="3200" smtClean="0">
                <a:solidFill>
                  <a:srgbClr val="CC0099"/>
                </a:solidFill>
              </a:rPr>
              <a:t>CRIAÇÃO DE UNIDADES DE NEGÓCIOS </a:t>
            </a:r>
          </a:p>
        </p:txBody>
      </p:sp>
      <p:sp>
        <p:nvSpPr>
          <p:cNvPr id="4" name="Rectangle 3"/>
          <p:cNvSpPr>
            <a:spLocks noChangeArrowheads="1"/>
          </p:cNvSpPr>
          <p:nvPr/>
        </p:nvSpPr>
        <p:spPr bwMode="auto">
          <a:xfrm>
            <a:off x="395288" y="1591585"/>
            <a:ext cx="7993063" cy="1367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a:solidFill>
                  <a:srgbClr val="0000FF"/>
                </a:solidFill>
              </a:rPr>
              <a:t>Uma unidade de negócios é o agrupamento de atividades que tenham  amplitude de negócio e atuem com perfeita interação com o </a:t>
            </a:r>
            <a:r>
              <a:rPr kumimoji="0" lang="pt-BR" altLang="pt-BR" sz="2400" dirty="0" smtClean="0">
                <a:solidFill>
                  <a:srgbClr val="0000FF"/>
                </a:solidFill>
              </a:rPr>
              <a:t>ambiente</a:t>
            </a:r>
            <a:endParaRPr kumimoji="0" lang="pt-BR" altLang="pt-BR" sz="2400" dirty="0">
              <a:solidFill>
                <a:srgbClr val="0000FF"/>
              </a:solidFill>
            </a:endParaRPr>
          </a:p>
        </p:txBody>
      </p:sp>
      <p:sp>
        <p:nvSpPr>
          <p:cNvPr id="5" name="Rectangle 3"/>
          <p:cNvSpPr>
            <a:spLocks noChangeArrowheads="1"/>
          </p:cNvSpPr>
          <p:nvPr/>
        </p:nvSpPr>
        <p:spPr bwMode="auto">
          <a:xfrm>
            <a:off x="395288" y="3122150"/>
            <a:ext cx="7993063"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smtClean="0">
                <a:solidFill>
                  <a:srgbClr val="006600"/>
                </a:solidFill>
              </a:rPr>
              <a:t>Ela </a:t>
            </a:r>
            <a:r>
              <a:rPr kumimoji="0" lang="pt-BR" altLang="pt-BR" sz="2400" dirty="0">
                <a:solidFill>
                  <a:srgbClr val="006600"/>
                </a:solidFill>
              </a:rPr>
              <a:t>representa uma das formas mais interessantes para otimizar os resultados das </a:t>
            </a:r>
            <a:r>
              <a:rPr kumimoji="0" lang="pt-BR" altLang="pt-BR" sz="2400" dirty="0" smtClean="0">
                <a:solidFill>
                  <a:srgbClr val="006600"/>
                </a:solidFill>
              </a:rPr>
              <a:t>empresas </a:t>
            </a:r>
            <a:endParaRPr kumimoji="0" lang="pt-BR" altLang="pt-BR" sz="2400" dirty="0">
              <a:solidFill>
                <a:srgbClr val="006600"/>
              </a:solidFill>
            </a:endParaRPr>
          </a:p>
        </p:txBody>
      </p:sp>
      <p:sp>
        <p:nvSpPr>
          <p:cNvPr id="6" name="Rectangle 3"/>
          <p:cNvSpPr>
            <a:spLocks noChangeArrowheads="1"/>
          </p:cNvSpPr>
          <p:nvPr/>
        </p:nvSpPr>
        <p:spPr bwMode="auto">
          <a:xfrm>
            <a:off x="395288" y="4293096"/>
            <a:ext cx="7993063" cy="2016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dirty="0" smtClean="0">
                <a:solidFill>
                  <a:srgbClr val="7030A0"/>
                </a:solidFill>
              </a:rPr>
              <a:t>Isto </a:t>
            </a:r>
            <a:r>
              <a:rPr kumimoji="0" lang="pt-BR" altLang="pt-BR" sz="2400" dirty="0">
                <a:solidFill>
                  <a:srgbClr val="7030A0"/>
                </a:solidFill>
              </a:rPr>
              <a:t>porque cada produto ou conjunto de produtos homogêneos, quanto à sua finalidade maior, representa um negócio e, </a:t>
            </a:r>
            <a:r>
              <a:rPr kumimoji="0" lang="pt-BR" altLang="pt-BR" sz="2400" dirty="0" smtClean="0">
                <a:solidFill>
                  <a:srgbClr val="7030A0"/>
                </a:solidFill>
              </a:rPr>
              <a:t>consequentemente</a:t>
            </a:r>
            <a:r>
              <a:rPr kumimoji="0" lang="pt-BR" altLang="pt-BR" sz="2400" dirty="0">
                <a:solidFill>
                  <a:srgbClr val="7030A0"/>
                </a:solidFill>
              </a:rPr>
              <a:t>, deve ser administrado como tal, apresentando os devidos </a:t>
            </a:r>
            <a:r>
              <a:rPr kumimoji="0" lang="pt-BR" altLang="pt-BR" sz="2400" dirty="0" smtClean="0">
                <a:solidFill>
                  <a:srgbClr val="7030A0"/>
                </a:solidFill>
              </a:rPr>
              <a:t>resultados</a:t>
            </a:r>
            <a:endParaRPr kumimoji="0" lang="pt-BR" altLang="pt-BR" sz="2400" dirty="0">
              <a:solidFill>
                <a:srgbClr val="7030A0"/>
              </a:solidFill>
            </a:endParaRPr>
          </a:p>
        </p:txBody>
      </p:sp>
    </p:spTree>
    <p:extLst>
      <p:ext uri="{BB962C8B-B14F-4D97-AF65-F5344CB8AC3E}">
        <p14:creationId xmlns:p14="http://schemas.microsoft.com/office/powerpoint/2010/main" val="18414168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ço Reservado para Número de Slide 28"/>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40</a:t>
            </a:fld>
            <a:endParaRPr lang="pt-BR" sz="1600" b="1">
              <a:solidFill>
                <a:schemeClr val="tx1"/>
              </a:solidFill>
              <a:latin typeface="+mj-lt"/>
            </a:endParaRPr>
          </a:p>
        </p:txBody>
      </p:sp>
      <p:sp>
        <p:nvSpPr>
          <p:cNvPr id="3" name="Rectangle 2"/>
          <p:cNvSpPr>
            <a:spLocks noGrp="1" noChangeArrowheads="1"/>
          </p:cNvSpPr>
          <p:nvPr>
            <p:ph type="title"/>
          </p:nvPr>
        </p:nvSpPr>
        <p:spPr>
          <a:xfrm>
            <a:off x="381000" y="836712"/>
            <a:ext cx="8534400" cy="457200"/>
          </a:xfrm>
        </p:spPr>
        <p:txBody>
          <a:bodyPr>
            <a:normAutofit fontScale="90000"/>
          </a:bodyPr>
          <a:lstStyle/>
          <a:p>
            <a:pPr algn="ctr" eaLnBrk="1" hangingPunct="1"/>
            <a:r>
              <a:rPr lang="pt-BR" altLang="pt-BR" sz="2800" b="1" smtClean="0">
                <a:solidFill>
                  <a:srgbClr val="000099"/>
                </a:solidFill>
                <a:latin typeface="Arial" charset="0"/>
                <a:cs typeface="Times New Roman" pitchFamily="18" charset="0"/>
              </a:rPr>
              <a:t>VALORES ORGANIZACIONAIS</a:t>
            </a:r>
            <a:endParaRPr lang="pt-BR" altLang="pt-BR" sz="2800" b="1" smtClean="0">
              <a:solidFill>
                <a:srgbClr val="000099"/>
              </a:solidFill>
              <a:latin typeface="Arial" charset="0"/>
            </a:endParaRPr>
          </a:p>
        </p:txBody>
      </p:sp>
      <p:sp>
        <p:nvSpPr>
          <p:cNvPr id="4" name="Rectangle 3"/>
          <p:cNvSpPr>
            <a:spLocks noChangeArrowheads="1"/>
          </p:cNvSpPr>
          <p:nvPr/>
        </p:nvSpPr>
        <p:spPr bwMode="auto">
          <a:xfrm>
            <a:off x="609600" y="3446562"/>
            <a:ext cx="70866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2400">
                <a:solidFill>
                  <a:srgbClr val="990000"/>
                </a:solidFill>
                <a:cs typeface="Times New Roman" pitchFamily="18" charset="0"/>
              </a:rPr>
              <a:t>ainda que as empresas tendam a personalizar valores, um estudo rápido dos sistemas de valores declarados mostra grande proximidade de valores comuns: relações entre a empresa e o indivíduo, concepção  e importância do cliente, relações entre a organização e o contexto, importância da motivação</a:t>
            </a:r>
            <a:r>
              <a:rPr kumimoji="0" lang="pt-BR" altLang="pt-BR" sz="2400">
                <a:solidFill>
                  <a:srgbClr val="990000"/>
                </a:solidFill>
                <a:cs typeface="Arial" charset="0"/>
              </a:rPr>
              <a:t> </a:t>
            </a:r>
          </a:p>
        </p:txBody>
      </p:sp>
      <p:sp>
        <p:nvSpPr>
          <p:cNvPr id="5" name="Rectangle 4"/>
          <p:cNvSpPr>
            <a:spLocks noChangeArrowheads="1"/>
          </p:cNvSpPr>
          <p:nvPr/>
        </p:nvSpPr>
        <p:spPr bwMode="auto">
          <a:xfrm>
            <a:off x="457200" y="1859062"/>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Times New Roman" pitchFamily="18" charset="0"/>
              </a:rPr>
              <a:t>geralmente são algumas poucas definições a respeito do que é importante para se atingir o sucesso, que resistem ao teste do tempo</a:t>
            </a:r>
            <a:r>
              <a:rPr kumimoji="0" lang="pt-BR" altLang="pt-BR" sz="2400">
                <a:cs typeface="Arial" charset="0"/>
              </a:rPr>
              <a:t> conjunto</a:t>
            </a:r>
          </a:p>
        </p:txBody>
      </p:sp>
    </p:spTree>
    <p:extLst>
      <p:ext uri="{BB962C8B-B14F-4D97-AF65-F5344CB8AC3E}">
        <p14:creationId xmlns:p14="http://schemas.microsoft.com/office/powerpoint/2010/main" val="2668452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ço Reservado para Número de Slide 7"/>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41</a:t>
            </a:fld>
            <a:endParaRPr lang="pt-BR" sz="1600" b="1">
              <a:solidFill>
                <a:schemeClr val="tx1"/>
              </a:solidFill>
              <a:latin typeface="+mj-lt"/>
            </a:endParaRPr>
          </a:p>
        </p:txBody>
      </p:sp>
      <p:sp>
        <p:nvSpPr>
          <p:cNvPr id="3" name="Rectangle 2"/>
          <p:cNvSpPr>
            <a:spLocks noGrp="1" noChangeArrowheads="1"/>
          </p:cNvSpPr>
          <p:nvPr>
            <p:ph type="title"/>
          </p:nvPr>
        </p:nvSpPr>
        <p:spPr>
          <a:xfrm>
            <a:off x="603448" y="764704"/>
            <a:ext cx="7772400" cy="533400"/>
          </a:xfrm>
        </p:spPr>
        <p:txBody>
          <a:bodyPr/>
          <a:lstStyle/>
          <a:p>
            <a:pPr algn="ctr" eaLnBrk="1" hangingPunct="1"/>
            <a:r>
              <a:rPr lang="pt-BR" altLang="pt-BR" sz="2800" b="1" smtClean="0">
                <a:solidFill>
                  <a:srgbClr val="000099"/>
                </a:solidFill>
                <a:latin typeface="Arial" charset="0"/>
                <a:cs typeface="Times New Roman" pitchFamily="18" charset="0"/>
              </a:rPr>
              <a:t>CRENÇAS E PRESSUPOSTOS</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603448" y="1526704"/>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Times New Roman" pitchFamily="18" charset="0"/>
              </a:rPr>
              <a:t>sinônimos daquilo que é tido como verdade na organização</a:t>
            </a:r>
            <a:endParaRPr kumimoji="0" lang="pt-BR" altLang="pt-BR" sz="2400">
              <a:cs typeface="Arial" charset="0"/>
            </a:endParaRPr>
          </a:p>
        </p:txBody>
      </p:sp>
      <p:sp>
        <p:nvSpPr>
          <p:cNvPr id="5" name="Rectangle 4"/>
          <p:cNvSpPr>
            <a:spLocks noChangeArrowheads="1"/>
          </p:cNvSpPr>
          <p:nvPr/>
        </p:nvSpPr>
        <p:spPr bwMode="auto">
          <a:xfrm>
            <a:off x="606623" y="2441104"/>
            <a:ext cx="799782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3300"/>
                </a:solidFill>
                <a:cs typeface="Times New Roman" pitchFamily="18" charset="0"/>
              </a:rPr>
              <a:t>quando um grupo ou uma organização resolve seus problemas coletivos, esse processo inclui alguma visão de mundo, algum mapa cognitivo, algumas hipóteses sobre a realidade e natureza humana</a:t>
            </a:r>
            <a:r>
              <a:rPr kumimoji="0" lang="pt-BR" altLang="pt-BR" sz="2400">
                <a:solidFill>
                  <a:srgbClr val="003300"/>
                </a:solidFill>
                <a:cs typeface="Arial" charset="0"/>
              </a:rPr>
              <a:t> partilhadas</a:t>
            </a:r>
          </a:p>
        </p:txBody>
      </p:sp>
      <p:sp>
        <p:nvSpPr>
          <p:cNvPr id="6" name="Rectangle 5"/>
          <p:cNvSpPr>
            <a:spLocks noChangeArrowheads="1"/>
          </p:cNvSpPr>
          <p:nvPr/>
        </p:nvSpPr>
        <p:spPr bwMode="auto">
          <a:xfrm>
            <a:off x="603448" y="4498504"/>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990000"/>
                </a:solidFill>
                <a:cs typeface="Times New Roman" pitchFamily="18" charset="0"/>
              </a:rPr>
              <a:t>se o sucesso ocorre, aquela visão de mundo passa a ser considerada válida</a:t>
            </a:r>
            <a:endParaRPr kumimoji="0" lang="pt-BR" altLang="pt-BR" sz="2400">
              <a:solidFill>
                <a:srgbClr val="990000"/>
              </a:solidFill>
              <a:cs typeface="Arial" charset="0"/>
            </a:endParaRPr>
          </a:p>
        </p:txBody>
      </p:sp>
      <p:sp>
        <p:nvSpPr>
          <p:cNvPr id="7" name="Rectangle 6"/>
          <p:cNvSpPr>
            <a:spLocks noChangeArrowheads="1"/>
          </p:cNvSpPr>
          <p:nvPr/>
        </p:nvSpPr>
        <p:spPr bwMode="auto">
          <a:xfrm>
            <a:off x="603448" y="5489104"/>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0099"/>
                </a:solidFill>
                <a:cs typeface="Times New Roman" pitchFamily="18" charset="0"/>
              </a:rPr>
              <a:t>os pressupostos tendem a se tornar inconscientes e inquestionáveis</a:t>
            </a:r>
            <a:endParaRPr kumimoji="0" lang="pt-BR" altLang="pt-BR" sz="2400">
              <a:solidFill>
                <a:srgbClr val="000099"/>
              </a:solidFill>
              <a:cs typeface="Arial" charset="0"/>
            </a:endParaRPr>
          </a:p>
        </p:txBody>
      </p:sp>
    </p:spTree>
    <p:extLst>
      <p:ext uri="{BB962C8B-B14F-4D97-AF65-F5344CB8AC3E}">
        <p14:creationId xmlns:p14="http://schemas.microsoft.com/office/powerpoint/2010/main" val="2847998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Espaço Reservado para Número de Slide 1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42</a:t>
            </a:fld>
            <a:endParaRPr lang="pt-BR" sz="1600" b="1">
              <a:solidFill>
                <a:schemeClr val="tx1"/>
              </a:solidFill>
              <a:latin typeface="+mj-lt"/>
            </a:endParaRPr>
          </a:p>
        </p:txBody>
      </p:sp>
      <p:sp>
        <p:nvSpPr>
          <p:cNvPr id="3" name="Rectangle 2"/>
          <p:cNvSpPr>
            <a:spLocks noGrp="1" noChangeArrowheads="1"/>
          </p:cNvSpPr>
          <p:nvPr>
            <p:ph type="title"/>
          </p:nvPr>
        </p:nvSpPr>
        <p:spPr>
          <a:xfrm>
            <a:off x="395536" y="835496"/>
            <a:ext cx="7772400" cy="457200"/>
          </a:xfrm>
        </p:spPr>
        <p:txBody>
          <a:bodyPr>
            <a:normAutofit fontScale="90000"/>
          </a:bodyPr>
          <a:lstStyle/>
          <a:p>
            <a:pPr algn="ctr" eaLnBrk="1" hangingPunct="1"/>
            <a:r>
              <a:rPr lang="pt-BR" altLang="pt-BR" sz="2800" b="1" smtClean="0">
                <a:solidFill>
                  <a:srgbClr val="000099"/>
                </a:solidFill>
                <a:latin typeface="Arial" charset="0"/>
                <a:cs typeface="Times New Roman" pitchFamily="18" charset="0"/>
              </a:rPr>
              <a:t>RITOS</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395536" y="1340321"/>
            <a:ext cx="8001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990000"/>
                </a:solidFill>
                <a:cs typeface="Times New Roman" pitchFamily="18" charset="0"/>
              </a:rPr>
              <a:t>que celebram datas marcantes, momentos críticos carregados de sentido: avaliação de resultados, encenação de competição, casos de demissão e admissão, integração </a:t>
            </a:r>
          </a:p>
        </p:txBody>
      </p:sp>
      <p:sp>
        <p:nvSpPr>
          <p:cNvPr id="5" name="Rectangle 4"/>
          <p:cNvSpPr>
            <a:spLocks noChangeArrowheads="1"/>
          </p:cNvSpPr>
          <p:nvPr/>
        </p:nvSpPr>
        <p:spPr bwMode="auto">
          <a:xfrm>
            <a:off x="395536" y="2892896"/>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3300"/>
                </a:solidFill>
                <a:cs typeface="Times New Roman" pitchFamily="18" charset="0"/>
              </a:rPr>
              <a:t>são atividades planejadas que têm conseqüências práticas e expressivas, tornando a cultura mais tangível e coesa</a:t>
            </a:r>
          </a:p>
        </p:txBody>
      </p:sp>
      <p:sp>
        <p:nvSpPr>
          <p:cNvPr id="6" name="Rectangle 5"/>
          <p:cNvSpPr>
            <a:spLocks noChangeArrowheads="1"/>
          </p:cNvSpPr>
          <p:nvPr/>
        </p:nvSpPr>
        <p:spPr bwMode="auto">
          <a:xfrm>
            <a:off x="471736" y="4493096"/>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800">
                <a:solidFill>
                  <a:srgbClr val="000099"/>
                </a:solidFill>
                <a:cs typeface="Arial" charset="0"/>
              </a:rPr>
              <a:t>SÍMBOLOS</a:t>
            </a:r>
            <a:endParaRPr kumimoji="0" lang="pt-BR" altLang="pt-BR" sz="2800">
              <a:solidFill>
                <a:srgbClr val="000099"/>
              </a:solidFill>
            </a:endParaRPr>
          </a:p>
        </p:txBody>
      </p:sp>
      <p:sp>
        <p:nvSpPr>
          <p:cNvPr id="7" name="Rectangle 6"/>
          <p:cNvSpPr>
            <a:spLocks noChangeArrowheads="1"/>
          </p:cNvSpPr>
          <p:nvPr/>
        </p:nvSpPr>
        <p:spPr bwMode="auto">
          <a:xfrm>
            <a:off x="471736" y="4905846"/>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Times New Roman" pitchFamily="18" charset="0"/>
              </a:rPr>
              <a:t>materiais ou verbais, que materializam o sentido que a organização crê ser a empresa, os seus modos de funcionamento ou a sua identidade </a:t>
            </a:r>
          </a:p>
        </p:txBody>
      </p:sp>
    </p:spTree>
    <p:extLst>
      <p:ext uri="{BB962C8B-B14F-4D97-AF65-F5344CB8AC3E}">
        <p14:creationId xmlns:p14="http://schemas.microsoft.com/office/powerpoint/2010/main" val="12512130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Espaço Reservado para Número de Slide 26"/>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43</a:t>
            </a:fld>
            <a:endParaRPr lang="pt-BR" sz="1600" b="1" dirty="0">
              <a:solidFill>
                <a:schemeClr val="tx1"/>
              </a:solidFill>
              <a:latin typeface="+mj-lt"/>
            </a:endParaRPr>
          </a:p>
        </p:txBody>
      </p:sp>
      <p:sp>
        <p:nvSpPr>
          <p:cNvPr id="3" name="Rectangle 2"/>
          <p:cNvSpPr>
            <a:spLocks noGrp="1" noChangeArrowheads="1"/>
          </p:cNvSpPr>
          <p:nvPr>
            <p:ph type="title"/>
          </p:nvPr>
        </p:nvSpPr>
        <p:spPr>
          <a:xfrm>
            <a:off x="471736" y="594320"/>
            <a:ext cx="7772400" cy="533400"/>
          </a:xfrm>
        </p:spPr>
        <p:txBody>
          <a:bodyPr/>
          <a:lstStyle/>
          <a:p>
            <a:pPr algn="ctr" eaLnBrk="1" hangingPunct="1"/>
            <a:r>
              <a:rPr lang="pt-BR" altLang="pt-BR" sz="2800" b="1" smtClean="0">
                <a:solidFill>
                  <a:srgbClr val="000099"/>
                </a:solidFill>
                <a:latin typeface="Arial" charset="0"/>
                <a:cs typeface="Times New Roman" pitchFamily="18" charset="0"/>
              </a:rPr>
              <a:t>MITOS</a:t>
            </a:r>
            <a:endParaRPr lang="pt-BR" altLang="pt-BR" sz="2800" b="1" smtClean="0">
              <a:solidFill>
                <a:srgbClr val="000099"/>
              </a:solidFill>
              <a:latin typeface="Arial" charset="0"/>
            </a:endParaRPr>
          </a:p>
        </p:txBody>
      </p:sp>
      <p:sp>
        <p:nvSpPr>
          <p:cNvPr id="4" name="Rectangle 3"/>
          <p:cNvSpPr>
            <a:spLocks noChangeArrowheads="1"/>
          </p:cNvSpPr>
          <p:nvPr/>
        </p:nvSpPr>
        <p:spPr bwMode="auto">
          <a:xfrm>
            <a:off x="471736" y="1038820"/>
            <a:ext cx="80010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990000"/>
                </a:solidFill>
                <a:cs typeface="Times New Roman" pitchFamily="18" charset="0"/>
              </a:rPr>
              <a:t>há, em cada empresa, mitos que recordam acontecimentos importantes, reais embelezados ou puramente lendários; são estórias consistentes com os valores organizacionais, porém sem sustentação nos fatos</a:t>
            </a:r>
          </a:p>
        </p:txBody>
      </p:sp>
      <p:sp>
        <p:nvSpPr>
          <p:cNvPr id="5" name="Rectangle 4"/>
          <p:cNvSpPr>
            <a:spLocks noChangeArrowheads="1"/>
          </p:cNvSpPr>
          <p:nvPr/>
        </p:nvSpPr>
        <p:spPr bwMode="auto">
          <a:xfrm>
            <a:off x="547936" y="4661495"/>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800">
                <a:solidFill>
                  <a:srgbClr val="000099"/>
                </a:solidFill>
                <a:cs typeface="Times New Roman" pitchFamily="18" charset="0"/>
              </a:rPr>
              <a:t>PROCESSOS DE COMUNICAÇÃO</a:t>
            </a:r>
            <a:endParaRPr kumimoji="0" lang="pt-BR" altLang="pt-BR" sz="2800">
              <a:solidFill>
                <a:srgbClr val="000099"/>
              </a:solidFill>
              <a:cs typeface="Arial" charset="0"/>
            </a:endParaRPr>
          </a:p>
        </p:txBody>
      </p:sp>
      <p:sp>
        <p:nvSpPr>
          <p:cNvPr id="6" name="Rectangle 5"/>
          <p:cNvSpPr>
            <a:spLocks noChangeArrowheads="1"/>
          </p:cNvSpPr>
          <p:nvPr/>
        </p:nvSpPr>
        <p:spPr bwMode="auto">
          <a:xfrm>
            <a:off x="490786" y="5121870"/>
            <a:ext cx="800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3300"/>
                </a:solidFill>
                <a:cs typeface="Times New Roman" pitchFamily="18" charset="0"/>
              </a:rPr>
              <a:t>inclui uma rede de relações e papéis informais que comportam padres, fofoqueiros, conspiradores e contadores de estórias</a:t>
            </a:r>
          </a:p>
        </p:txBody>
      </p:sp>
      <p:sp>
        <p:nvSpPr>
          <p:cNvPr id="7" name="Rectangle 6"/>
          <p:cNvSpPr>
            <a:spLocks noChangeArrowheads="1"/>
          </p:cNvSpPr>
          <p:nvPr/>
        </p:nvSpPr>
        <p:spPr bwMode="auto">
          <a:xfrm>
            <a:off x="395536" y="303272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800">
                <a:solidFill>
                  <a:srgbClr val="000099"/>
                </a:solidFill>
                <a:cs typeface="Arial" charset="0"/>
              </a:rPr>
              <a:t>HERÓIS</a:t>
            </a:r>
            <a:endParaRPr kumimoji="0" lang="pt-BR" altLang="pt-BR" sz="2800">
              <a:solidFill>
                <a:srgbClr val="000099"/>
              </a:solidFill>
            </a:endParaRPr>
          </a:p>
        </p:txBody>
      </p:sp>
      <p:sp>
        <p:nvSpPr>
          <p:cNvPr id="8" name="Rectangle 7"/>
          <p:cNvSpPr>
            <a:spLocks noChangeArrowheads="1"/>
          </p:cNvSpPr>
          <p:nvPr/>
        </p:nvSpPr>
        <p:spPr bwMode="auto">
          <a:xfrm>
            <a:off x="395536" y="3426420"/>
            <a:ext cx="800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Times New Roman" pitchFamily="18" charset="0"/>
              </a:rPr>
              <a:t>personagens que incorporam e condensam os valores da organização</a:t>
            </a:r>
          </a:p>
        </p:txBody>
      </p:sp>
    </p:spTree>
    <p:extLst>
      <p:ext uri="{BB962C8B-B14F-4D97-AF65-F5344CB8AC3E}">
        <p14:creationId xmlns:p14="http://schemas.microsoft.com/office/powerpoint/2010/main" val="5197193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44</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819150"/>
            <a:ext cx="7772400" cy="533400"/>
          </a:xfrm>
        </p:spPr>
        <p:txBody>
          <a:bodyPr/>
          <a:lstStyle/>
          <a:p>
            <a:pPr algn="ctr" eaLnBrk="1" hangingPunct="1"/>
            <a:r>
              <a:rPr lang="pt-BR" altLang="pt-BR" sz="2800" b="1" smtClean="0">
                <a:solidFill>
                  <a:srgbClr val="000099"/>
                </a:solidFill>
                <a:latin typeface="Arial" charset="0"/>
              </a:rPr>
              <a:t>CULTURA ORGANIZACIONAL</a:t>
            </a:r>
          </a:p>
        </p:txBody>
      </p:sp>
      <p:sp>
        <p:nvSpPr>
          <p:cNvPr id="5" name="Text Box 3"/>
          <p:cNvSpPr txBox="1">
            <a:spLocks noChangeArrowheads="1"/>
          </p:cNvSpPr>
          <p:nvPr/>
        </p:nvSpPr>
        <p:spPr bwMode="auto">
          <a:xfrm>
            <a:off x="582613" y="4906963"/>
            <a:ext cx="4114800" cy="731837"/>
          </a:xfrm>
          <a:prstGeom prst="rect">
            <a:avLst/>
          </a:prstGeom>
          <a:noFill/>
          <a:ln w="38100">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endParaRPr kumimoji="0" lang="pt-BR" altLang="pt-BR" sz="1200">
              <a:solidFill>
                <a:srgbClr val="800080"/>
              </a:solidFill>
            </a:endParaRPr>
          </a:p>
          <a:p>
            <a:pPr algn="ctr"/>
            <a:r>
              <a:rPr kumimoji="0" lang="pt-BR" altLang="pt-BR" sz="2000">
                <a:solidFill>
                  <a:srgbClr val="800080"/>
                </a:solidFill>
              </a:rPr>
              <a:t>NORMAS</a:t>
            </a:r>
          </a:p>
        </p:txBody>
      </p:sp>
      <p:sp>
        <p:nvSpPr>
          <p:cNvPr id="6" name="Text Box 4"/>
          <p:cNvSpPr txBox="1">
            <a:spLocks noChangeArrowheads="1"/>
          </p:cNvSpPr>
          <p:nvPr/>
        </p:nvSpPr>
        <p:spPr bwMode="auto">
          <a:xfrm>
            <a:off x="4392613" y="1992313"/>
            <a:ext cx="4008437" cy="731837"/>
          </a:xfrm>
          <a:prstGeom prst="rect">
            <a:avLst/>
          </a:prstGeom>
          <a:noFill/>
          <a:ln w="381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2000">
                <a:solidFill>
                  <a:srgbClr val="008000"/>
                </a:solidFill>
              </a:rPr>
              <a:t>PRESSUPOSTOS INCONSCIENTES</a:t>
            </a:r>
          </a:p>
        </p:txBody>
      </p:sp>
      <p:sp>
        <p:nvSpPr>
          <p:cNvPr id="7" name="Text Box 5"/>
          <p:cNvSpPr txBox="1">
            <a:spLocks noChangeArrowheads="1"/>
          </p:cNvSpPr>
          <p:nvPr/>
        </p:nvSpPr>
        <p:spPr bwMode="auto">
          <a:xfrm>
            <a:off x="2411413" y="3429000"/>
            <a:ext cx="4114800" cy="731838"/>
          </a:xfrm>
          <a:prstGeom prst="rect">
            <a:avLst/>
          </a:prstGeom>
          <a:noFill/>
          <a:ln w="38100">
            <a:solidFill>
              <a:srgbClr val="99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endParaRPr kumimoji="0" lang="pt-BR" altLang="pt-BR" sz="1200">
              <a:solidFill>
                <a:srgbClr val="990000"/>
              </a:solidFill>
            </a:endParaRPr>
          </a:p>
          <a:p>
            <a:pPr algn="ctr"/>
            <a:r>
              <a:rPr kumimoji="0" lang="pt-BR" altLang="pt-BR" sz="2000">
                <a:solidFill>
                  <a:srgbClr val="990000"/>
                </a:solidFill>
              </a:rPr>
              <a:t>VALORES</a:t>
            </a:r>
          </a:p>
        </p:txBody>
      </p:sp>
      <p:sp>
        <p:nvSpPr>
          <p:cNvPr id="8" name="Line 6"/>
          <p:cNvSpPr>
            <a:spLocks noChangeShapeType="1"/>
          </p:cNvSpPr>
          <p:nvPr/>
        </p:nvSpPr>
        <p:spPr bwMode="auto">
          <a:xfrm>
            <a:off x="8388350" y="4149725"/>
            <a:ext cx="0" cy="1800225"/>
          </a:xfrm>
          <a:prstGeom prst="line">
            <a:avLst/>
          </a:prstGeom>
          <a:noFill/>
          <a:ln w="38100">
            <a:solidFill>
              <a:schemeClr val="bg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pt-BR"/>
          </a:p>
        </p:txBody>
      </p:sp>
      <p:sp>
        <p:nvSpPr>
          <p:cNvPr id="9" name="Line 7"/>
          <p:cNvSpPr>
            <a:spLocks noChangeShapeType="1"/>
          </p:cNvSpPr>
          <p:nvPr/>
        </p:nvSpPr>
        <p:spPr bwMode="auto">
          <a:xfrm>
            <a:off x="684213" y="1844675"/>
            <a:ext cx="0" cy="1800225"/>
          </a:xfrm>
          <a:prstGeom prst="line">
            <a:avLst/>
          </a:prstGeom>
          <a:noFill/>
          <a:ln w="38100">
            <a:solidFill>
              <a:schemeClr val="bg1"/>
            </a:solidFill>
            <a:miter lim="800000"/>
            <a:headEnd type="triangle" w="med" len="med"/>
            <a:tailEnd/>
          </a:ln>
          <a:extLst>
            <a:ext uri="{909E8E84-426E-40DD-AFC4-6F175D3DCCD1}">
              <a14:hiddenFill xmlns:a14="http://schemas.microsoft.com/office/drawing/2010/main">
                <a:noFill/>
              </a14:hiddenFill>
            </a:ext>
          </a:extLst>
        </p:spPr>
        <p:txBody>
          <a:bodyPr wrap="none"/>
          <a:lstStyle/>
          <a:p>
            <a:endParaRPr lang="pt-BR"/>
          </a:p>
        </p:txBody>
      </p:sp>
      <p:sp>
        <p:nvSpPr>
          <p:cNvPr id="10" name="Text Box 8"/>
          <p:cNvSpPr txBox="1">
            <a:spLocks noChangeArrowheads="1"/>
          </p:cNvSpPr>
          <p:nvPr/>
        </p:nvSpPr>
        <p:spPr bwMode="auto">
          <a:xfrm>
            <a:off x="6084888" y="5157788"/>
            <a:ext cx="22891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spcBef>
                <a:spcPct val="50000"/>
              </a:spcBef>
            </a:pPr>
            <a:r>
              <a:rPr lang="pt-BR" altLang="pt-BR" sz="2000"/>
              <a:t>Caráter concreto e consolidado</a:t>
            </a:r>
          </a:p>
        </p:txBody>
      </p:sp>
      <p:sp>
        <p:nvSpPr>
          <p:cNvPr id="11" name="Text Box 10"/>
          <p:cNvSpPr txBox="1">
            <a:spLocks noChangeArrowheads="1"/>
          </p:cNvSpPr>
          <p:nvPr/>
        </p:nvSpPr>
        <p:spPr bwMode="auto">
          <a:xfrm>
            <a:off x="827088" y="1916113"/>
            <a:ext cx="22891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spcBef>
                <a:spcPct val="50000"/>
              </a:spcBef>
            </a:pPr>
            <a:r>
              <a:rPr lang="pt-BR" altLang="pt-BR" sz="2000">
                <a:solidFill>
                  <a:srgbClr val="008000"/>
                </a:solidFill>
              </a:rPr>
              <a:t>Caráter abstrato e de mudança</a:t>
            </a:r>
          </a:p>
        </p:txBody>
      </p:sp>
    </p:spTree>
    <p:extLst>
      <p:ext uri="{BB962C8B-B14F-4D97-AF65-F5344CB8AC3E}">
        <p14:creationId xmlns:p14="http://schemas.microsoft.com/office/powerpoint/2010/main" val="38819749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10"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45</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838200"/>
            <a:ext cx="7772400" cy="609600"/>
          </a:xfrm>
        </p:spPr>
        <p:txBody>
          <a:bodyPr>
            <a:noAutofit/>
          </a:bodyPr>
          <a:lstStyle/>
          <a:p>
            <a:pPr algn="ctr" eaLnBrk="1" hangingPunct="1"/>
            <a:r>
              <a:rPr lang="pt-BR" altLang="pt-BR" sz="3600" b="1" dirty="0" smtClean="0">
                <a:solidFill>
                  <a:srgbClr val="003399"/>
                </a:solidFill>
                <a:latin typeface="Arial" charset="0"/>
              </a:rPr>
              <a:t>VALORES ORGANIZACIONAIS</a:t>
            </a:r>
          </a:p>
        </p:txBody>
      </p:sp>
      <p:sp>
        <p:nvSpPr>
          <p:cNvPr id="4" name="Rectangle 3"/>
          <p:cNvSpPr>
            <a:spLocks noChangeArrowheads="1"/>
          </p:cNvSpPr>
          <p:nvPr/>
        </p:nvSpPr>
        <p:spPr bwMode="auto">
          <a:xfrm>
            <a:off x="3429000" y="5197475"/>
            <a:ext cx="5181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333333"/>
                </a:solidFill>
                <a:cs typeface="Times New Roman" pitchFamily="18" charset="0"/>
              </a:rPr>
              <a:t>VALORIZAÇÃO E RESPEITO AOS FUNCIONÁRIOS</a:t>
            </a:r>
          </a:p>
        </p:txBody>
      </p:sp>
      <p:sp>
        <p:nvSpPr>
          <p:cNvPr id="5" name="Text Box 4"/>
          <p:cNvSpPr txBox="1">
            <a:spLocks noChangeArrowheads="1"/>
          </p:cNvSpPr>
          <p:nvPr/>
        </p:nvSpPr>
        <p:spPr bwMode="auto">
          <a:xfrm>
            <a:off x="1371600" y="3124200"/>
            <a:ext cx="434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kumimoji="0" lang="pt-BR" altLang="pt-BR" sz="2400">
                <a:solidFill>
                  <a:srgbClr val="003300"/>
                </a:solidFill>
                <a:cs typeface="Times New Roman" pitchFamily="18" charset="0"/>
              </a:rPr>
              <a:t>GESTÃO DO TRABALHO</a:t>
            </a:r>
          </a:p>
        </p:txBody>
      </p:sp>
      <p:sp>
        <p:nvSpPr>
          <p:cNvPr id="7" name="Text Box 5"/>
          <p:cNvSpPr txBox="1">
            <a:spLocks noChangeArrowheads="1"/>
          </p:cNvSpPr>
          <p:nvPr/>
        </p:nvSpPr>
        <p:spPr bwMode="auto">
          <a:xfrm>
            <a:off x="609600" y="2057400"/>
            <a:ext cx="579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kumimoji="0" lang="pt-BR" altLang="pt-BR" sz="2400">
                <a:cs typeface="Times New Roman" pitchFamily="18" charset="0"/>
              </a:rPr>
              <a:t>IDENTIFICAÇÃO COM A EMPRESA </a:t>
            </a:r>
          </a:p>
        </p:txBody>
      </p:sp>
      <p:sp>
        <p:nvSpPr>
          <p:cNvPr id="8" name="Rectangle 6"/>
          <p:cNvSpPr>
            <a:spLocks noChangeArrowheads="1"/>
          </p:cNvSpPr>
          <p:nvPr/>
        </p:nvSpPr>
        <p:spPr bwMode="auto">
          <a:xfrm>
            <a:off x="2286000" y="41148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990000"/>
                </a:solidFill>
                <a:cs typeface="Times New Roman" pitchFamily="18" charset="0"/>
              </a:rPr>
              <a:t>PROCESSO DE COMUNICAÇÃO</a:t>
            </a:r>
          </a:p>
        </p:txBody>
      </p:sp>
    </p:spTree>
    <p:extLst>
      <p:ext uri="{BB962C8B-B14F-4D97-AF65-F5344CB8AC3E}">
        <p14:creationId xmlns:p14="http://schemas.microsoft.com/office/powerpoint/2010/main" val="1130778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46</a:t>
            </a:fld>
            <a:endParaRPr lang="pt-BR" sz="1600" b="1">
              <a:solidFill>
                <a:schemeClr val="tx1"/>
              </a:solidFill>
              <a:latin typeface="+mj-lt"/>
            </a:endParaRPr>
          </a:p>
        </p:txBody>
      </p:sp>
      <p:sp>
        <p:nvSpPr>
          <p:cNvPr id="3" name="Rectangle 2"/>
          <p:cNvSpPr>
            <a:spLocks noGrp="1" noChangeArrowheads="1"/>
          </p:cNvSpPr>
          <p:nvPr>
            <p:ph type="title"/>
          </p:nvPr>
        </p:nvSpPr>
        <p:spPr>
          <a:xfrm>
            <a:off x="685800" y="404664"/>
            <a:ext cx="7772400" cy="685800"/>
          </a:xfrm>
        </p:spPr>
        <p:txBody>
          <a:bodyPr/>
          <a:lstStyle/>
          <a:p>
            <a:pPr algn="ctr" eaLnBrk="1" hangingPunct="1"/>
            <a:r>
              <a:rPr lang="pt-BR" altLang="pt-BR" sz="2800" b="1" smtClean="0">
                <a:solidFill>
                  <a:srgbClr val="000099"/>
                </a:solidFill>
                <a:latin typeface="Arial" charset="0"/>
                <a:cs typeface="Times New Roman" pitchFamily="18" charset="0"/>
              </a:rPr>
              <a:t>IDENTIFICAÇÃO COM A EMPRESA</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533400" y="1242864"/>
            <a:ext cx="80772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kumimoji="0" lang="pt-BR" altLang="pt-BR" sz="2400">
                <a:cs typeface="Times New Roman" pitchFamily="18" charset="0"/>
              </a:rPr>
              <a:t>divulgação dos propósitos, objetivos e metas estratégicos</a:t>
            </a:r>
          </a:p>
          <a:p>
            <a:pPr algn="just" eaLnBrk="1" hangingPunct="1"/>
            <a:endParaRPr kumimoji="0" lang="pt-BR" altLang="pt-BR" sz="1200">
              <a:cs typeface="Times New Roman" pitchFamily="18" charset="0"/>
            </a:endParaRPr>
          </a:p>
          <a:p>
            <a:pPr algn="just"/>
            <a:r>
              <a:rPr kumimoji="0" lang="pt-BR" altLang="pt-BR" sz="2400">
                <a:solidFill>
                  <a:srgbClr val="003300"/>
                </a:solidFill>
                <a:cs typeface="Times New Roman" pitchFamily="18" charset="0"/>
              </a:rPr>
              <a:t>comprometimento dos funcionários com a missão da organização</a:t>
            </a:r>
          </a:p>
          <a:p>
            <a:pPr algn="just"/>
            <a:endParaRPr kumimoji="0" lang="pt-BR" altLang="pt-BR" sz="1200">
              <a:solidFill>
                <a:srgbClr val="990000"/>
              </a:solidFill>
              <a:cs typeface="Times New Roman" pitchFamily="18" charset="0"/>
            </a:endParaRPr>
          </a:p>
          <a:p>
            <a:pPr algn="just"/>
            <a:r>
              <a:rPr kumimoji="0" lang="pt-BR" altLang="pt-BR" sz="2400">
                <a:solidFill>
                  <a:srgbClr val="990000"/>
                </a:solidFill>
                <a:cs typeface="Times New Roman" pitchFamily="18" charset="0"/>
              </a:rPr>
              <a:t>delegação do poder decisório</a:t>
            </a:r>
          </a:p>
          <a:p>
            <a:pPr algn="just"/>
            <a:endParaRPr kumimoji="0" lang="pt-BR" altLang="pt-BR" sz="1200">
              <a:solidFill>
                <a:srgbClr val="333333"/>
              </a:solidFill>
              <a:cs typeface="Times New Roman" pitchFamily="18" charset="0"/>
            </a:endParaRPr>
          </a:p>
          <a:p>
            <a:pPr algn="just"/>
            <a:r>
              <a:rPr kumimoji="0" lang="pt-BR" altLang="pt-BR" sz="2400">
                <a:solidFill>
                  <a:srgbClr val="333333"/>
                </a:solidFill>
                <a:cs typeface="Times New Roman" pitchFamily="18" charset="0"/>
              </a:rPr>
              <a:t>definição de metas comuns por parte dos integrantes das equipes e das unidades organizacionais</a:t>
            </a:r>
          </a:p>
          <a:p>
            <a:pPr algn="just"/>
            <a:endParaRPr kumimoji="0" lang="pt-BR" altLang="pt-BR" sz="1200">
              <a:cs typeface="Times New Roman" pitchFamily="18" charset="0"/>
            </a:endParaRPr>
          </a:p>
          <a:p>
            <a:pPr algn="just"/>
            <a:r>
              <a:rPr kumimoji="0" lang="pt-BR" altLang="pt-BR" sz="2400">
                <a:cs typeface="Times New Roman" pitchFamily="18" charset="0"/>
              </a:rPr>
              <a:t>incentivo à inovação de produtos e serviços</a:t>
            </a:r>
          </a:p>
          <a:p>
            <a:pPr algn="just"/>
            <a:endParaRPr kumimoji="0" lang="pt-BR" altLang="pt-BR" sz="1200">
              <a:solidFill>
                <a:srgbClr val="003300"/>
              </a:solidFill>
              <a:cs typeface="Times New Roman" pitchFamily="18" charset="0"/>
            </a:endParaRPr>
          </a:p>
          <a:p>
            <a:pPr algn="just"/>
            <a:r>
              <a:rPr kumimoji="0" lang="pt-BR" altLang="pt-BR" sz="2400">
                <a:solidFill>
                  <a:srgbClr val="003300"/>
                </a:solidFill>
                <a:cs typeface="Times New Roman" pitchFamily="18" charset="0"/>
              </a:rPr>
              <a:t> valorização das competências dos funcionários para o sucesso dos negócios da empresa</a:t>
            </a:r>
          </a:p>
          <a:p>
            <a:endParaRPr kumimoji="0" lang="pt-BR" altLang="pt-BR" sz="1200">
              <a:solidFill>
                <a:srgbClr val="000080"/>
              </a:solidFill>
              <a:cs typeface="Times New Roman" pitchFamily="18" charset="0"/>
            </a:endParaRPr>
          </a:p>
          <a:p>
            <a:r>
              <a:rPr kumimoji="0" lang="pt-BR" altLang="pt-BR" sz="2400">
                <a:solidFill>
                  <a:srgbClr val="000080"/>
                </a:solidFill>
                <a:cs typeface="Times New Roman" pitchFamily="18" charset="0"/>
              </a:rPr>
              <a:t>importância da integração funcional para a empresa</a:t>
            </a:r>
            <a:r>
              <a:rPr kumimoji="0" lang="pt-BR" altLang="pt-BR" sz="2400">
                <a:solidFill>
                  <a:schemeClr val="tx1"/>
                </a:solidFill>
              </a:rPr>
              <a:t> </a:t>
            </a:r>
            <a:endParaRPr kumimoji="0" lang="pt-BR" altLang="pt-BR" sz="2400" b="0">
              <a:solidFill>
                <a:schemeClr val="tx1"/>
              </a:solidFill>
            </a:endParaRPr>
          </a:p>
        </p:txBody>
      </p:sp>
    </p:spTree>
    <p:extLst>
      <p:ext uri="{BB962C8B-B14F-4D97-AF65-F5344CB8AC3E}">
        <p14:creationId xmlns:p14="http://schemas.microsoft.com/office/powerpoint/2010/main" val="934248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47</a:t>
            </a:fld>
            <a:endParaRPr lang="pt-BR" sz="1600" b="1" dirty="0">
              <a:solidFill>
                <a:schemeClr val="tx1"/>
              </a:solidFill>
              <a:latin typeface="+mj-lt"/>
            </a:endParaRPr>
          </a:p>
        </p:txBody>
      </p:sp>
      <p:sp>
        <p:nvSpPr>
          <p:cNvPr id="3" name="Rectangle 2"/>
          <p:cNvSpPr>
            <a:spLocks noGrp="1" noChangeArrowheads="1"/>
          </p:cNvSpPr>
          <p:nvPr>
            <p:ph type="title"/>
          </p:nvPr>
        </p:nvSpPr>
        <p:spPr>
          <a:xfrm>
            <a:off x="619944" y="764704"/>
            <a:ext cx="7772400" cy="533400"/>
          </a:xfrm>
        </p:spPr>
        <p:txBody>
          <a:bodyPr/>
          <a:lstStyle/>
          <a:p>
            <a:pPr algn="ctr" eaLnBrk="1" hangingPunct="1"/>
            <a:r>
              <a:rPr lang="pt-BR" altLang="pt-BR" sz="2800" b="1" smtClean="0">
                <a:solidFill>
                  <a:srgbClr val="000099"/>
                </a:solidFill>
                <a:latin typeface="Arial" charset="0"/>
                <a:cs typeface="Times New Roman" pitchFamily="18" charset="0"/>
              </a:rPr>
              <a:t>GESTÃO DO TRABALHO</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467544" y="1450504"/>
            <a:ext cx="8153400"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7313"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kumimoji="0" lang="pt-BR" altLang="pt-BR" sz="2400">
                <a:cs typeface="Times New Roman" pitchFamily="18" charset="0"/>
              </a:rPr>
              <a:t>forma de coordenação do trabalho</a:t>
            </a:r>
          </a:p>
          <a:p>
            <a:pPr algn="just" eaLnBrk="1" hangingPunct="1"/>
            <a:endParaRPr kumimoji="0" lang="pt-BR" altLang="pt-BR" sz="1200">
              <a:cs typeface="Times New Roman" pitchFamily="18" charset="0"/>
            </a:endParaRPr>
          </a:p>
          <a:p>
            <a:pPr algn="just"/>
            <a:r>
              <a:rPr kumimoji="0" lang="pt-BR" altLang="pt-BR" sz="2400">
                <a:solidFill>
                  <a:srgbClr val="003300"/>
                </a:solidFill>
                <a:cs typeface="Times New Roman" pitchFamily="18" charset="0"/>
              </a:rPr>
              <a:t>configuração organizacional da empresa</a:t>
            </a:r>
          </a:p>
          <a:p>
            <a:pPr algn="just"/>
            <a:endParaRPr kumimoji="0" lang="pt-BR" altLang="pt-BR" sz="1200">
              <a:solidFill>
                <a:srgbClr val="003300"/>
              </a:solidFill>
              <a:cs typeface="Times New Roman" pitchFamily="18" charset="0"/>
            </a:endParaRPr>
          </a:p>
          <a:p>
            <a:pPr algn="just"/>
            <a:r>
              <a:rPr kumimoji="0" lang="pt-BR" altLang="pt-BR" sz="2400">
                <a:solidFill>
                  <a:srgbClr val="990000"/>
                </a:solidFill>
                <a:cs typeface="Times New Roman" pitchFamily="18" charset="0"/>
              </a:rPr>
              <a:t>colaboração e integração entre as áreas funcionais</a:t>
            </a:r>
          </a:p>
          <a:p>
            <a:pPr algn="just"/>
            <a:endParaRPr kumimoji="0" lang="pt-BR" altLang="pt-BR" sz="1200">
              <a:solidFill>
                <a:srgbClr val="990000"/>
              </a:solidFill>
              <a:cs typeface="Times New Roman" pitchFamily="18" charset="0"/>
            </a:endParaRPr>
          </a:p>
          <a:p>
            <a:pPr algn="just"/>
            <a:r>
              <a:rPr kumimoji="0" lang="pt-BR" altLang="pt-BR" sz="2400">
                <a:solidFill>
                  <a:srgbClr val="333333"/>
                </a:solidFill>
                <a:cs typeface="Times New Roman" pitchFamily="18" charset="0"/>
              </a:rPr>
              <a:t>transparência administrativa e existência de normas claras e explícitas</a:t>
            </a:r>
          </a:p>
          <a:p>
            <a:pPr algn="just"/>
            <a:endParaRPr kumimoji="0" lang="pt-BR" altLang="pt-BR" sz="1200">
              <a:solidFill>
                <a:srgbClr val="333333"/>
              </a:solidFill>
              <a:cs typeface="Times New Roman" pitchFamily="18" charset="0"/>
            </a:endParaRPr>
          </a:p>
          <a:p>
            <a:pPr algn="just"/>
            <a:r>
              <a:rPr kumimoji="0" lang="pt-BR" altLang="pt-BR" sz="2400">
                <a:cs typeface="Times New Roman" pitchFamily="18" charset="0"/>
              </a:rPr>
              <a:t>relações dos funcionários com chefia e liderança</a:t>
            </a:r>
          </a:p>
          <a:p>
            <a:pPr algn="just"/>
            <a:endParaRPr kumimoji="0" lang="pt-BR" altLang="pt-BR" sz="1200">
              <a:solidFill>
                <a:srgbClr val="003300"/>
              </a:solidFill>
              <a:cs typeface="Times New Roman" pitchFamily="18" charset="0"/>
            </a:endParaRPr>
          </a:p>
          <a:p>
            <a:pPr algn="just"/>
            <a:r>
              <a:rPr kumimoji="0" lang="pt-BR" altLang="pt-BR" sz="2400">
                <a:solidFill>
                  <a:srgbClr val="003300"/>
                </a:solidFill>
                <a:cs typeface="Times New Roman" pitchFamily="18" charset="0"/>
              </a:rPr>
              <a:t>desenvolvimento profissional dos funcionários</a:t>
            </a:r>
          </a:p>
          <a:p>
            <a:endParaRPr kumimoji="0" lang="pt-BR" altLang="pt-BR" sz="1200">
              <a:solidFill>
                <a:srgbClr val="990000"/>
              </a:solidFill>
              <a:cs typeface="Times New Roman" pitchFamily="18" charset="0"/>
            </a:endParaRPr>
          </a:p>
          <a:p>
            <a:r>
              <a:rPr kumimoji="0" lang="pt-BR" altLang="pt-BR" sz="2400">
                <a:solidFill>
                  <a:srgbClr val="990000"/>
                </a:solidFill>
                <a:cs typeface="Times New Roman" pitchFamily="18" charset="0"/>
              </a:rPr>
              <a:t>envolvimento dos funcionários no projeto do trabalho e na gestão de desempenho da equipe ou da unidade organizacional</a:t>
            </a:r>
            <a:r>
              <a:rPr kumimoji="0" lang="pt-BR" altLang="pt-BR" sz="2400">
                <a:solidFill>
                  <a:schemeClr val="tx1"/>
                </a:solidFill>
              </a:rPr>
              <a:t> </a:t>
            </a:r>
            <a:endParaRPr kumimoji="0" lang="pt-BR" altLang="pt-BR" sz="2400" b="0">
              <a:solidFill>
                <a:schemeClr val="tx1"/>
              </a:solidFill>
            </a:endParaRPr>
          </a:p>
        </p:txBody>
      </p:sp>
    </p:spTree>
    <p:extLst>
      <p:ext uri="{BB962C8B-B14F-4D97-AF65-F5344CB8AC3E}">
        <p14:creationId xmlns:p14="http://schemas.microsoft.com/office/powerpoint/2010/main" val="2754841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Espaço Reservado para Número de Slide 2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48</a:t>
            </a:fld>
            <a:endParaRPr lang="pt-BR" sz="1600" b="1" dirty="0">
              <a:solidFill>
                <a:schemeClr val="tx1"/>
              </a:solidFill>
              <a:latin typeface="+mj-lt"/>
            </a:endParaRPr>
          </a:p>
        </p:txBody>
      </p:sp>
      <p:sp>
        <p:nvSpPr>
          <p:cNvPr id="3" name="Rectangle 2"/>
          <p:cNvSpPr>
            <a:spLocks noGrp="1" noChangeArrowheads="1"/>
          </p:cNvSpPr>
          <p:nvPr>
            <p:ph type="title"/>
          </p:nvPr>
        </p:nvSpPr>
        <p:spPr>
          <a:xfrm>
            <a:off x="619944" y="907504"/>
            <a:ext cx="7772400" cy="533400"/>
          </a:xfrm>
        </p:spPr>
        <p:txBody>
          <a:bodyPr/>
          <a:lstStyle/>
          <a:p>
            <a:pPr algn="ctr" eaLnBrk="1" hangingPunct="1"/>
            <a:r>
              <a:rPr lang="pt-BR" altLang="pt-BR" sz="2800" b="1" smtClean="0">
                <a:solidFill>
                  <a:srgbClr val="000099"/>
                </a:solidFill>
                <a:latin typeface="Arial" charset="0"/>
                <a:cs typeface="Times New Roman" pitchFamily="18" charset="0"/>
              </a:rPr>
              <a:t>PROCESSO DE COMUNICAÇÃO</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467544" y="1691729"/>
            <a:ext cx="807720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cs typeface="Times New Roman" pitchFamily="18" charset="0"/>
              </a:rPr>
              <a:t>prontidão no fornecimento de informações necessárias para o desempenho das funções de todos os membros da organização</a:t>
            </a:r>
          </a:p>
          <a:p>
            <a:pPr eaLnBrk="1" hangingPunct="1"/>
            <a:endParaRPr kumimoji="0" lang="pt-BR" altLang="pt-BR" sz="2400">
              <a:cs typeface="Times New Roman" pitchFamily="18" charset="0"/>
            </a:endParaRPr>
          </a:p>
          <a:p>
            <a:r>
              <a:rPr kumimoji="0" lang="pt-BR" altLang="pt-BR" sz="2400">
                <a:solidFill>
                  <a:srgbClr val="990000"/>
                </a:solidFill>
                <a:cs typeface="Times New Roman" pitchFamily="18" charset="0"/>
              </a:rPr>
              <a:t>possibilidade de criação de uma visão integrada da organização através do processo de comunicação</a:t>
            </a:r>
          </a:p>
          <a:p>
            <a:endParaRPr kumimoji="0" lang="pt-BR" altLang="pt-BR" sz="2400">
              <a:solidFill>
                <a:srgbClr val="003300"/>
              </a:solidFill>
              <a:cs typeface="Times New Roman" pitchFamily="18" charset="0"/>
            </a:endParaRPr>
          </a:p>
          <a:p>
            <a:r>
              <a:rPr kumimoji="0" lang="pt-BR" altLang="pt-BR" sz="2400">
                <a:solidFill>
                  <a:srgbClr val="003300"/>
                </a:solidFill>
                <a:cs typeface="Times New Roman" pitchFamily="18" charset="0"/>
              </a:rPr>
              <a:t>promoção de clima propício às sugestões e ao diálogo</a:t>
            </a:r>
          </a:p>
          <a:p>
            <a:endParaRPr kumimoji="0" lang="pt-BR" altLang="pt-BR" sz="2400">
              <a:solidFill>
                <a:srgbClr val="333333"/>
              </a:solidFill>
              <a:cs typeface="Times New Roman" pitchFamily="18" charset="0"/>
            </a:endParaRPr>
          </a:p>
          <a:p>
            <a:r>
              <a:rPr kumimoji="0" lang="pt-BR" altLang="pt-BR" sz="2400">
                <a:solidFill>
                  <a:srgbClr val="333333"/>
                </a:solidFill>
                <a:cs typeface="Times New Roman" pitchFamily="18" charset="0"/>
              </a:rPr>
              <a:t>clareza e inteligibilidade, escrita e verbal, das informações divulgadas</a:t>
            </a:r>
            <a:r>
              <a:rPr kumimoji="0" lang="pt-BR" altLang="pt-BR" sz="2400">
                <a:solidFill>
                  <a:schemeClr val="tx1"/>
                </a:solidFill>
              </a:rPr>
              <a:t> </a:t>
            </a:r>
            <a:endParaRPr kumimoji="0" lang="pt-BR" altLang="pt-BR" sz="2400" b="0">
              <a:solidFill>
                <a:schemeClr val="tx1"/>
              </a:solidFill>
            </a:endParaRPr>
          </a:p>
        </p:txBody>
      </p:sp>
    </p:spTree>
    <p:extLst>
      <p:ext uri="{BB962C8B-B14F-4D97-AF65-F5344CB8AC3E}">
        <p14:creationId xmlns:p14="http://schemas.microsoft.com/office/powerpoint/2010/main" val="42040513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49</a:t>
            </a:fld>
            <a:endParaRPr lang="pt-BR" sz="1600" b="1">
              <a:solidFill>
                <a:schemeClr val="tx1"/>
              </a:solidFill>
              <a:latin typeface="+mj-lt"/>
            </a:endParaRPr>
          </a:p>
        </p:txBody>
      </p:sp>
      <p:sp>
        <p:nvSpPr>
          <p:cNvPr id="3" name="Rectangle 2"/>
          <p:cNvSpPr>
            <a:spLocks noGrp="1" noChangeArrowheads="1"/>
          </p:cNvSpPr>
          <p:nvPr>
            <p:ph type="title"/>
          </p:nvPr>
        </p:nvSpPr>
        <p:spPr>
          <a:xfrm>
            <a:off x="-252536" y="632097"/>
            <a:ext cx="9144000" cy="457200"/>
          </a:xfrm>
        </p:spPr>
        <p:txBody>
          <a:bodyPr>
            <a:normAutofit fontScale="90000"/>
          </a:bodyPr>
          <a:lstStyle/>
          <a:p>
            <a:pPr algn="ctr" eaLnBrk="1" hangingPunct="1"/>
            <a:r>
              <a:rPr lang="pt-BR" altLang="pt-BR" sz="2700" b="1" smtClean="0">
                <a:solidFill>
                  <a:srgbClr val="000099"/>
                </a:solidFill>
                <a:latin typeface="Arial" charset="0"/>
                <a:cs typeface="Times New Roman" pitchFamily="18" charset="0"/>
              </a:rPr>
              <a:t>VALORIZAÇÃO E RESPEITO AOS FUNCIONÁRIOS</a:t>
            </a:r>
            <a:r>
              <a:rPr lang="pt-BR" altLang="pt-BR" sz="2700" b="1" smtClean="0">
                <a:solidFill>
                  <a:srgbClr val="000099"/>
                </a:solidFill>
                <a:latin typeface="Arial" charset="0"/>
              </a:rPr>
              <a:t> </a:t>
            </a:r>
          </a:p>
        </p:txBody>
      </p:sp>
      <p:sp>
        <p:nvSpPr>
          <p:cNvPr id="4" name="Rectangle 3"/>
          <p:cNvSpPr>
            <a:spLocks noChangeArrowheads="1"/>
          </p:cNvSpPr>
          <p:nvPr/>
        </p:nvSpPr>
        <p:spPr bwMode="auto">
          <a:xfrm>
            <a:off x="204664" y="974997"/>
            <a:ext cx="8229600" cy="569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kumimoji="0" lang="pt-BR" altLang="pt-BR" sz="2400">
                <a:cs typeface="Times New Roman" pitchFamily="18" charset="0"/>
              </a:rPr>
              <a:t>respeito e consideração pelas pessoas e por suas opiniões</a:t>
            </a:r>
          </a:p>
          <a:p>
            <a:pPr algn="just" eaLnBrk="1" hangingPunct="1"/>
            <a:endParaRPr kumimoji="0" lang="pt-BR" altLang="pt-BR" sz="800">
              <a:cs typeface="Times New Roman" pitchFamily="18" charset="0"/>
            </a:endParaRPr>
          </a:p>
          <a:p>
            <a:pPr algn="just"/>
            <a:r>
              <a:rPr kumimoji="0" lang="pt-BR" altLang="pt-BR" sz="2400">
                <a:solidFill>
                  <a:srgbClr val="990000"/>
                </a:solidFill>
                <a:cs typeface="Times New Roman" pitchFamily="18" charset="0"/>
              </a:rPr>
              <a:t>reconhecimento e valorização do mérito na realização do trabalho</a:t>
            </a:r>
          </a:p>
          <a:p>
            <a:pPr algn="just"/>
            <a:endParaRPr kumimoji="0" lang="pt-BR" altLang="pt-BR" sz="800">
              <a:solidFill>
                <a:srgbClr val="990000"/>
              </a:solidFill>
              <a:cs typeface="Times New Roman" pitchFamily="18" charset="0"/>
            </a:endParaRPr>
          </a:p>
          <a:p>
            <a:pPr algn="just"/>
            <a:r>
              <a:rPr kumimoji="0" lang="pt-BR" altLang="pt-BR" sz="2400">
                <a:cs typeface="Times New Roman" pitchFamily="18" charset="0"/>
              </a:rPr>
              <a:t>promoção da capacitação e do treinamento &amp; desenvolvimento dos empregados</a:t>
            </a:r>
          </a:p>
          <a:p>
            <a:pPr algn="just"/>
            <a:endParaRPr kumimoji="0" lang="pt-BR" altLang="pt-BR" sz="800">
              <a:solidFill>
                <a:schemeClr val="tx1"/>
              </a:solidFill>
              <a:cs typeface="Times New Roman" pitchFamily="18" charset="0"/>
            </a:endParaRPr>
          </a:p>
          <a:p>
            <a:pPr algn="just"/>
            <a:r>
              <a:rPr kumimoji="0" lang="pt-BR" altLang="pt-BR" sz="2400">
                <a:solidFill>
                  <a:srgbClr val="333333"/>
                </a:solidFill>
                <a:cs typeface="Times New Roman" pitchFamily="18" charset="0"/>
              </a:rPr>
              <a:t>clima de cortesia e educação no relacionamento cotidiano</a:t>
            </a:r>
          </a:p>
          <a:p>
            <a:pPr algn="just"/>
            <a:endParaRPr kumimoji="0" lang="pt-BR" altLang="pt-BR" sz="800">
              <a:solidFill>
                <a:srgbClr val="333333"/>
              </a:solidFill>
              <a:cs typeface="Times New Roman" pitchFamily="18" charset="0"/>
            </a:endParaRPr>
          </a:p>
          <a:p>
            <a:pPr algn="just"/>
            <a:r>
              <a:rPr kumimoji="0" lang="pt-BR" altLang="pt-BR" sz="2400">
                <a:solidFill>
                  <a:srgbClr val="000099"/>
                </a:solidFill>
                <a:cs typeface="Times New Roman" pitchFamily="18" charset="0"/>
              </a:rPr>
              <a:t>preocupação com a administração da carreira e o crescimento profissional</a:t>
            </a:r>
          </a:p>
          <a:p>
            <a:pPr algn="just"/>
            <a:endParaRPr kumimoji="0" lang="pt-BR" altLang="pt-BR" sz="800">
              <a:solidFill>
                <a:srgbClr val="000099"/>
              </a:solidFill>
              <a:cs typeface="Times New Roman" pitchFamily="18" charset="0"/>
            </a:endParaRPr>
          </a:p>
          <a:p>
            <a:pPr algn="just"/>
            <a:r>
              <a:rPr kumimoji="0" lang="pt-BR" altLang="pt-BR" sz="2400">
                <a:cs typeface="Times New Roman" pitchFamily="18" charset="0"/>
              </a:rPr>
              <a:t>justiça e imparcialidade nas decisões administrativas</a:t>
            </a:r>
          </a:p>
          <a:p>
            <a:pPr algn="just"/>
            <a:endParaRPr kumimoji="0" lang="pt-BR" altLang="pt-BR" sz="800">
              <a:cs typeface="Times New Roman" pitchFamily="18" charset="0"/>
            </a:endParaRPr>
          </a:p>
          <a:p>
            <a:pPr algn="just"/>
            <a:r>
              <a:rPr kumimoji="0" lang="pt-BR" altLang="pt-BR" sz="2400">
                <a:solidFill>
                  <a:srgbClr val="990000"/>
                </a:solidFill>
                <a:cs typeface="Times New Roman" pitchFamily="18" charset="0"/>
              </a:rPr>
              <a:t>coerência das políticas de remuneração e benefícios</a:t>
            </a:r>
          </a:p>
          <a:p>
            <a:pPr algn="just"/>
            <a:endParaRPr kumimoji="0" lang="pt-BR" altLang="pt-BR" sz="800">
              <a:solidFill>
                <a:srgbClr val="990000"/>
              </a:solidFill>
              <a:cs typeface="Times New Roman" pitchFamily="18" charset="0"/>
            </a:endParaRPr>
          </a:p>
          <a:p>
            <a:r>
              <a:rPr kumimoji="0" lang="pt-BR" altLang="pt-BR" sz="2400">
                <a:solidFill>
                  <a:srgbClr val="003300"/>
                </a:solidFill>
                <a:cs typeface="Times New Roman" pitchFamily="18" charset="0"/>
              </a:rPr>
              <a:t>valorização da auto-realização e do sentido do trabalho</a:t>
            </a:r>
            <a:r>
              <a:rPr kumimoji="0" lang="pt-BR" altLang="pt-BR" sz="2400">
                <a:solidFill>
                  <a:srgbClr val="003300"/>
                </a:solidFill>
              </a:rPr>
              <a:t> </a:t>
            </a:r>
            <a:endParaRPr kumimoji="0" lang="pt-BR" altLang="pt-BR" sz="2400" b="0">
              <a:solidFill>
                <a:srgbClr val="003300"/>
              </a:solidFill>
            </a:endParaRPr>
          </a:p>
        </p:txBody>
      </p:sp>
    </p:spTree>
    <p:extLst>
      <p:ext uri="{BB962C8B-B14F-4D97-AF65-F5344CB8AC3E}">
        <p14:creationId xmlns:p14="http://schemas.microsoft.com/office/powerpoint/2010/main" val="645588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a:t>
            </a:fld>
            <a:endParaRPr lang="pt-BR" sz="1600" b="1">
              <a:solidFill>
                <a:schemeClr val="tx1"/>
              </a:solidFill>
              <a:latin typeface="+mj-lt"/>
            </a:endParaRPr>
          </a:p>
        </p:txBody>
      </p:sp>
      <p:sp>
        <p:nvSpPr>
          <p:cNvPr id="3" name="Rectangle 2"/>
          <p:cNvSpPr>
            <a:spLocks noGrp="1" noChangeArrowheads="1"/>
          </p:cNvSpPr>
          <p:nvPr>
            <p:ph type="title"/>
          </p:nvPr>
        </p:nvSpPr>
        <p:spPr>
          <a:xfrm>
            <a:off x="569425" y="744675"/>
            <a:ext cx="7772400" cy="838200"/>
          </a:xfrm>
        </p:spPr>
        <p:txBody>
          <a:bodyPr>
            <a:normAutofit fontScale="90000"/>
          </a:bodyPr>
          <a:lstStyle/>
          <a:p>
            <a:pPr algn="ctr" eaLnBrk="1" hangingPunct="1"/>
            <a:r>
              <a:rPr lang="pt-BR" altLang="pt-BR" sz="2800" b="1" smtClean="0">
                <a:solidFill>
                  <a:srgbClr val="000099"/>
                </a:solidFill>
                <a:latin typeface="Arial" charset="0"/>
                <a:cs typeface="Times New Roman" pitchFamily="18" charset="0"/>
              </a:rPr>
              <a:t>ESTRATÉGIAS PRESENTES NA GESTÃO DE EMPRESAS MANUFATUREIRAS</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3139588" y="1705113"/>
            <a:ext cx="3270250" cy="428625"/>
          </a:xfrm>
          <a:prstGeom prst="rect">
            <a:avLst/>
          </a:prstGeom>
          <a:noFill/>
          <a:ln w="9525">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8000"/>
                </a:solidFill>
              </a:rPr>
              <a:t>ESTRATÉGIA CORPORATIVA</a:t>
            </a:r>
          </a:p>
        </p:txBody>
      </p:sp>
      <p:sp>
        <p:nvSpPr>
          <p:cNvPr id="5" name="Text Box 4"/>
          <p:cNvSpPr txBox="1">
            <a:spLocks noChangeArrowheads="1"/>
          </p:cNvSpPr>
          <p:nvPr/>
        </p:nvSpPr>
        <p:spPr bwMode="auto">
          <a:xfrm>
            <a:off x="571013" y="4480063"/>
            <a:ext cx="1770062" cy="9112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0080"/>
                </a:solidFill>
              </a:rPr>
              <a:t>Estratégia de Recursos Humanos</a:t>
            </a:r>
          </a:p>
        </p:txBody>
      </p:sp>
      <p:sp>
        <p:nvSpPr>
          <p:cNvPr id="7" name="Text Box 5"/>
          <p:cNvSpPr txBox="1">
            <a:spLocks noChangeArrowheads="1"/>
          </p:cNvSpPr>
          <p:nvPr/>
        </p:nvSpPr>
        <p:spPr bwMode="auto">
          <a:xfrm>
            <a:off x="5878025" y="4480063"/>
            <a:ext cx="1498600" cy="9112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0080"/>
                </a:solidFill>
              </a:rPr>
              <a:t>Estratégia de</a:t>
            </a:r>
          </a:p>
          <a:p>
            <a:pPr algn="ctr"/>
            <a:r>
              <a:rPr kumimoji="0" lang="pt-BR" altLang="pt-BR" sz="1800">
                <a:solidFill>
                  <a:srgbClr val="000080"/>
                </a:solidFill>
              </a:rPr>
              <a:t>Finanças</a:t>
            </a:r>
          </a:p>
        </p:txBody>
      </p:sp>
      <p:sp>
        <p:nvSpPr>
          <p:cNvPr id="8" name="Text Box 6"/>
          <p:cNvSpPr txBox="1">
            <a:spLocks noChangeArrowheads="1"/>
          </p:cNvSpPr>
          <p:nvPr/>
        </p:nvSpPr>
        <p:spPr bwMode="auto">
          <a:xfrm>
            <a:off x="2477600" y="4480063"/>
            <a:ext cx="1498600" cy="9112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0080"/>
                </a:solidFill>
              </a:rPr>
              <a:t>Estratégia de</a:t>
            </a:r>
          </a:p>
          <a:p>
            <a:pPr algn="ctr"/>
            <a:r>
              <a:rPr kumimoji="0" lang="pt-BR" altLang="pt-BR" sz="1800" i="1">
                <a:solidFill>
                  <a:srgbClr val="000080"/>
                </a:solidFill>
              </a:rPr>
              <a:t>Marketing</a:t>
            </a:r>
          </a:p>
        </p:txBody>
      </p:sp>
      <p:sp>
        <p:nvSpPr>
          <p:cNvPr id="9" name="Text Box 7"/>
          <p:cNvSpPr txBox="1">
            <a:spLocks noChangeArrowheads="1"/>
          </p:cNvSpPr>
          <p:nvPr/>
        </p:nvSpPr>
        <p:spPr bwMode="auto">
          <a:xfrm>
            <a:off x="4111138" y="4480063"/>
            <a:ext cx="1635125" cy="9112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0080"/>
                </a:solidFill>
              </a:rPr>
              <a:t>Estratégia</a:t>
            </a:r>
          </a:p>
          <a:p>
            <a:pPr algn="ctr"/>
            <a:r>
              <a:rPr kumimoji="0" lang="pt-BR" altLang="pt-BR" sz="1800">
                <a:solidFill>
                  <a:srgbClr val="000080"/>
                </a:solidFill>
              </a:rPr>
              <a:t>de</a:t>
            </a:r>
          </a:p>
          <a:p>
            <a:pPr algn="ctr"/>
            <a:r>
              <a:rPr kumimoji="0" lang="pt-BR" altLang="pt-BR" sz="1800">
                <a:solidFill>
                  <a:srgbClr val="000080"/>
                </a:solidFill>
              </a:rPr>
              <a:t>Manufatura</a:t>
            </a:r>
          </a:p>
        </p:txBody>
      </p:sp>
      <p:grpSp>
        <p:nvGrpSpPr>
          <p:cNvPr id="10" name="Group 8"/>
          <p:cNvGrpSpPr>
            <a:grpSpLocks/>
          </p:cNvGrpSpPr>
          <p:nvPr/>
        </p:nvGrpSpPr>
        <p:grpSpPr bwMode="auto">
          <a:xfrm>
            <a:off x="1425088" y="3733938"/>
            <a:ext cx="7234237" cy="779462"/>
            <a:chOff x="971" y="2195"/>
            <a:chExt cx="4557" cy="491"/>
          </a:xfrm>
        </p:grpSpPr>
        <p:sp>
          <p:nvSpPr>
            <p:cNvPr id="11" name="Text Box 9"/>
            <p:cNvSpPr txBox="1">
              <a:spLocks noChangeArrowheads="1"/>
            </p:cNvSpPr>
            <p:nvPr/>
          </p:nvSpPr>
          <p:spPr bwMode="auto">
            <a:xfrm>
              <a:off x="3779" y="2243"/>
              <a:ext cx="1749" cy="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1800">
                  <a:solidFill>
                    <a:srgbClr val="000080"/>
                  </a:solidFill>
                </a:rPr>
                <a:t>Estratégias Funcionais</a:t>
              </a:r>
            </a:p>
          </p:txBody>
        </p:sp>
        <p:sp>
          <p:nvSpPr>
            <p:cNvPr id="12" name="Line 10"/>
            <p:cNvSpPr>
              <a:spLocks noChangeShapeType="1"/>
            </p:cNvSpPr>
            <p:nvPr/>
          </p:nvSpPr>
          <p:spPr bwMode="auto">
            <a:xfrm>
              <a:off x="3093" y="2195"/>
              <a:ext cx="0" cy="491"/>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3" name="Line 11"/>
            <p:cNvSpPr>
              <a:spLocks noChangeShapeType="1"/>
            </p:cNvSpPr>
            <p:nvPr/>
          </p:nvSpPr>
          <p:spPr bwMode="auto">
            <a:xfrm>
              <a:off x="4208" y="2454"/>
              <a:ext cx="1" cy="214"/>
            </a:xfrm>
            <a:prstGeom prst="line">
              <a:avLst/>
            </a:prstGeom>
            <a:noFill/>
            <a:ln w="9525">
              <a:solidFill>
                <a:srgbClr val="0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14" name="Line 12"/>
            <p:cNvSpPr>
              <a:spLocks noChangeShapeType="1"/>
            </p:cNvSpPr>
            <p:nvPr/>
          </p:nvSpPr>
          <p:spPr bwMode="auto">
            <a:xfrm>
              <a:off x="2099" y="2465"/>
              <a:ext cx="0" cy="214"/>
            </a:xfrm>
            <a:prstGeom prst="line">
              <a:avLst/>
            </a:prstGeom>
            <a:noFill/>
            <a:ln w="9525">
              <a:solidFill>
                <a:srgbClr val="0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15" name="Line 13"/>
            <p:cNvSpPr>
              <a:spLocks noChangeShapeType="1"/>
            </p:cNvSpPr>
            <p:nvPr/>
          </p:nvSpPr>
          <p:spPr bwMode="auto">
            <a:xfrm>
              <a:off x="971" y="2465"/>
              <a:ext cx="1" cy="214"/>
            </a:xfrm>
            <a:prstGeom prst="line">
              <a:avLst/>
            </a:prstGeom>
            <a:noFill/>
            <a:ln w="9525">
              <a:solidFill>
                <a:srgbClr val="0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16" name="Line 14"/>
            <p:cNvSpPr>
              <a:spLocks noChangeShapeType="1"/>
            </p:cNvSpPr>
            <p:nvPr/>
          </p:nvSpPr>
          <p:spPr bwMode="auto">
            <a:xfrm>
              <a:off x="971" y="2462"/>
              <a:ext cx="3261" cy="0"/>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17" name="Line 15"/>
            <p:cNvSpPr>
              <a:spLocks noChangeShapeType="1"/>
            </p:cNvSpPr>
            <p:nvPr/>
          </p:nvSpPr>
          <p:spPr bwMode="auto">
            <a:xfrm>
              <a:off x="4231" y="2460"/>
              <a:ext cx="1112" cy="0"/>
            </a:xfrm>
            <a:prstGeom prst="line">
              <a:avLst/>
            </a:prstGeom>
            <a:noFill/>
            <a:ln w="9525" cap="rnd">
              <a:solidFill>
                <a:srgbClr val="000080"/>
              </a:solidFill>
              <a:prstDash val="sysDot"/>
              <a:round/>
              <a:headEnd/>
              <a:tailEnd/>
            </a:ln>
            <a:extLst>
              <a:ext uri="{909E8E84-426E-40DD-AFC4-6F175D3DCCD1}">
                <a14:hiddenFill xmlns:a14="http://schemas.microsoft.com/office/drawing/2010/main">
                  <a:noFill/>
                </a14:hiddenFill>
              </a:ext>
            </a:extLst>
          </p:spPr>
          <p:txBody>
            <a:bodyPr/>
            <a:lstStyle/>
            <a:p>
              <a:endParaRPr lang="pt-BR"/>
            </a:p>
          </p:txBody>
        </p:sp>
      </p:grpSp>
      <p:sp>
        <p:nvSpPr>
          <p:cNvPr id="18" name="Text Box 16"/>
          <p:cNvSpPr txBox="1">
            <a:spLocks noChangeArrowheads="1"/>
          </p:cNvSpPr>
          <p:nvPr/>
        </p:nvSpPr>
        <p:spPr bwMode="auto">
          <a:xfrm>
            <a:off x="429725" y="5713550"/>
            <a:ext cx="2378075" cy="911225"/>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00"/>
                </a:solidFill>
              </a:rPr>
              <a:t>Dimensões</a:t>
            </a:r>
          </a:p>
          <a:p>
            <a:pPr algn="ctr"/>
            <a:r>
              <a:rPr kumimoji="0" lang="pt-BR" altLang="pt-BR" sz="1800">
                <a:solidFill>
                  <a:srgbClr val="800000"/>
                </a:solidFill>
              </a:rPr>
              <a:t>Competitivas de</a:t>
            </a:r>
          </a:p>
          <a:p>
            <a:pPr algn="ctr"/>
            <a:r>
              <a:rPr kumimoji="0" lang="pt-BR" altLang="pt-BR" sz="1800">
                <a:solidFill>
                  <a:srgbClr val="800000"/>
                </a:solidFill>
              </a:rPr>
              <a:t>Recursos Humanos</a:t>
            </a:r>
          </a:p>
        </p:txBody>
      </p:sp>
      <p:sp>
        <p:nvSpPr>
          <p:cNvPr id="19" name="Line 17"/>
          <p:cNvSpPr>
            <a:spLocks noChangeShapeType="1"/>
          </p:cNvSpPr>
          <p:nvPr/>
        </p:nvSpPr>
        <p:spPr bwMode="auto">
          <a:xfrm>
            <a:off x="1431438" y="5384938"/>
            <a:ext cx="1587" cy="339725"/>
          </a:xfrm>
          <a:prstGeom prst="line">
            <a:avLst/>
          </a:prstGeom>
          <a:noFill/>
          <a:ln w="9525">
            <a:solidFill>
              <a:srgbClr val="80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20" name="Text Box 18"/>
          <p:cNvSpPr txBox="1">
            <a:spLocks noChangeArrowheads="1"/>
          </p:cNvSpPr>
          <p:nvPr/>
        </p:nvSpPr>
        <p:spPr bwMode="auto">
          <a:xfrm>
            <a:off x="3953975" y="5731013"/>
            <a:ext cx="1962150" cy="912812"/>
          </a:xfrm>
          <a:prstGeom prst="rect">
            <a:avLst/>
          </a:prstGeom>
          <a:noFill/>
          <a:ln w="9525">
            <a:solidFill>
              <a:srgbClr val="8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00"/>
                </a:solidFill>
              </a:rPr>
              <a:t>Prioridades</a:t>
            </a:r>
          </a:p>
          <a:p>
            <a:pPr algn="ctr"/>
            <a:r>
              <a:rPr kumimoji="0" lang="pt-BR" altLang="pt-BR" sz="1800">
                <a:solidFill>
                  <a:srgbClr val="800000"/>
                </a:solidFill>
              </a:rPr>
              <a:t>Competitivas da</a:t>
            </a:r>
          </a:p>
          <a:p>
            <a:pPr algn="ctr"/>
            <a:r>
              <a:rPr kumimoji="0" lang="pt-BR" altLang="pt-BR" sz="1800">
                <a:solidFill>
                  <a:srgbClr val="800000"/>
                </a:solidFill>
              </a:rPr>
              <a:t>Manufatura</a:t>
            </a:r>
          </a:p>
        </p:txBody>
      </p:sp>
      <p:sp>
        <p:nvSpPr>
          <p:cNvPr id="21" name="Line 19"/>
          <p:cNvSpPr>
            <a:spLocks noChangeShapeType="1"/>
          </p:cNvSpPr>
          <p:nvPr/>
        </p:nvSpPr>
        <p:spPr bwMode="auto">
          <a:xfrm>
            <a:off x="4890600" y="5391288"/>
            <a:ext cx="1588" cy="339725"/>
          </a:xfrm>
          <a:prstGeom prst="line">
            <a:avLst/>
          </a:prstGeom>
          <a:noFill/>
          <a:ln w="9525">
            <a:solidFill>
              <a:srgbClr val="80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grpSp>
        <p:nvGrpSpPr>
          <p:cNvPr id="22" name="Group 20"/>
          <p:cNvGrpSpPr>
            <a:grpSpLocks/>
          </p:cNvGrpSpPr>
          <p:nvPr/>
        </p:nvGrpSpPr>
        <p:grpSpPr bwMode="auto">
          <a:xfrm>
            <a:off x="2166450" y="2133738"/>
            <a:ext cx="6661150" cy="1603375"/>
            <a:chOff x="1438" y="1187"/>
            <a:chExt cx="4196" cy="1010"/>
          </a:xfrm>
        </p:grpSpPr>
        <p:sp>
          <p:nvSpPr>
            <p:cNvPr id="23" name="Text Box 21"/>
            <p:cNvSpPr txBox="1">
              <a:spLocks noChangeArrowheads="1"/>
            </p:cNvSpPr>
            <p:nvPr/>
          </p:nvSpPr>
          <p:spPr bwMode="auto">
            <a:xfrm>
              <a:off x="3733" y="1208"/>
              <a:ext cx="1901"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Estratégias Competitivas</a:t>
              </a:r>
            </a:p>
          </p:txBody>
        </p:sp>
        <p:sp>
          <p:nvSpPr>
            <p:cNvPr id="24" name="Line 22"/>
            <p:cNvSpPr>
              <a:spLocks noChangeShapeType="1"/>
            </p:cNvSpPr>
            <p:nvPr/>
          </p:nvSpPr>
          <p:spPr bwMode="auto">
            <a:xfrm>
              <a:off x="4318" y="1423"/>
              <a:ext cx="0" cy="215"/>
            </a:xfrm>
            <a:prstGeom prst="line">
              <a:avLst/>
            </a:prstGeom>
            <a:noFill/>
            <a:ln w="9525">
              <a:solidFill>
                <a:srgbClr val="8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25" name="Line 23"/>
            <p:cNvSpPr>
              <a:spLocks noChangeShapeType="1"/>
            </p:cNvSpPr>
            <p:nvPr/>
          </p:nvSpPr>
          <p:spPr bwMode="auto">
            <a:xfrm>
              <a:off x="1965" y="1423"/>
              <a:ext cx="1" cy="214"/>
            </a:xfrm>
            <a:prstGeom prst="line">
              <a:avLst/>
            </a:prstGeom>
            <a:noFill/>
            <a:ln w="9525">
              <a:solidFill>
                <a:srgbClr val="8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26" name="Line 24"/>
            <p:cNvSpPr>
              <a:spLocks noChangeShapeType="1"/>
            </p:cNvSpPr>
            <p:nvPr/>
          </p:nvSpPr>
          <p:spPr bwMode="auto">
            <a:xfrm flipV="1">
              <a:off x="1960" y="1418"/>
              <a:ext cx="2354" cy="0"/>
            </a:xfrm>
            <a:prstGeom prst="line">
              <a:avLst/>
            </a:prstGeom>
            <a:noFill/>
            <a:ln w="9525">
              <a:solidFill>
                <a:srgbClr val="800080"/>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7" name="Line 25"/>
            <p:cNvSpPr>
              <a:spLocks noChangeShapeType="1"/>
            </p:cNvSpPr>
            <p:nvPr/>
          </p:nvSpPr>
          <p:spPr bwMode="auto">
            <a:xfrm>
              <a:off x="4324" y="1415"/>
              <a:ext cx="1061" cy="0"/>
            </a:xfrm>
            <a:prstGeom prst="line">
              <a:avLst/>
            </a:prstGeom>
            <a:noFill/>
            <a:ln w="9525" cap="rnd">
              <a:solidFill>
                <a:srgbClr val="800080"/>
              </a:solidFill>
              <a:prstDash val="sysDot"/>
              <a:round/>
              <a:headEnd/>
              <a:tailEnd/>
            </a:ln>
            <a:extLst>
              <a:ext uri="{909E8E84-426E-40DD-AFC4-6F175D3DCCD1}">
                <a14:hiddenFill xmlns:a14="http://schemas.microsoft.com/office/drawing/2010/main">
                  <a:noFill/>
                </a14:hiddenFill>
              </a:ext>
            </a:extLst>
          </p:spPr>
          <p:txBody>
            <a:bodyPr/>
            <a:lstStyle/>
            <a:p>
              <a:endParaRPr lang="pt-BR"/>
            </a:p>
          </p:txBody>
        </p:sp>
        <p:sp>
          <p:nvSpPr>
            <p:cNvPr id="28" name="Text Box 26"/>
            <p:cNvSpPr txBox="1">
              <a:spLocks noChangeArrowheads="1"/>
            </p:cNvSpPr>
            <p:nvPr/>
          </p:nvSpPr>
          <p:spPr bwMode="auto">
            <a:xfrm>
              <a:off x="2602" y="1623"/>
              <a:ext cx="1115" cy="574"/>
            </a:xfrm>
            <a:prstGeom prst="rect">
              <a:avLst/>
            </a:prstGeom>
            <a:noFill/>
            <a:ln w="9525">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Estratégia dos</a:t>
              </a:r>
            </a:p>
            <a:p>
              <a:pPr algn="ctr"/>
              <a:r>
                <a:rPr kumimoji="0" lang="pt-BR" altLang="pt-BR" sz="1800">
                  <a:solidFill>
                    <a:srgbClr val="800080"/>
                  </a:solidFill>
                </a:rPr>
                <a:t>Negócios B</a:t>
              </a:r>
            </a:p>
          </p:txBody>
        </p:sp>
        <p:sp>
          <p:nvSpPr>
            <p:cNvPr id="29" name="Text Box 27"/>
            <p:cNvSpPr txBox="1">
              <a:spLocks noChangeArrowheads="1"/>
            </p:cNvSpPr>
            <p:nvPr/>
          </p:nvSpPr>
          <p:spPr bwMode="auto">
            <a:xfrm>
              <a:off x="3798" y="1623"/>
              <a:ext cx="1082" cy="574"/>
            </a:xfrm>
            <a:prstGeom prst="rect">
              <a:avLst/>
            </a:prstGeom>
            <a:noFill/>
            <a:ln w="9525">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Estratégia </a:t>
              </a:r>
            </a:p>
            <a:p>
              <a:pPr algn="ctr"/>
              <a:r>
                <a:rPr kumimoji="0" lang="pt-BR" altLang="pt-BR" sz="1800">
                  <a:solidFill>
                    <a:srgbClr val="800080"/>
                  </a:solidFill>
                </a:rPr>
                <a:t>dos</a:t>
              </a:r>
            </a:p>
            <a:p>
              <a:pPr algn="ctr"/>
              <a:r>
                <a:rPr kumimoji="0" lang="pt-BR" altLang="pt-BR" sz="1800">
                  <a:solidFill>
                    <a:srgbClr val="800080"/>
                  </a:solidFill>
                </a:rPr>
                <a:t>Negócios C</a:t>
              </a:r>
            </a:p>
          </p:txBody>
        </p:sp>
        <p:sp>
          <p:nvSpPr>
            <p:cNvPr id="30" name="Text Box 28"/>
            <p:cNvSpPr txBox="1">
              <a:spLocks noChangeArrowheads="1"/>
            </p:cNvSpPr>
            <p:nvPr/>
          </p:nvSpPr>
          <p:spPr bwMode="auto">
            <a:xfrm>
              <a:off x="1438" y="1608"/>
              <a:ext cx="1040" cy="574"/>
            </a:xfrm>
            <a:prstGeom prst="rect">
              <a:avLst/>
            </a:prstGeom>
            <a:noFill/>
            <a:ln w="9525">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Estratégia dos</a:t>
              </a:r>
            </a:p>
            <a:p>
              <a:pPr algn="ctr"/>
              <a:r>
                <a:rPr kumimoji="0" lang="pt-BR" altLang="pt-BR" sz="1800">
                  <a:solidFill>
                    <a:srgbClr val="800080"/>
                  </a:solidFill>
                </a:rPr>
                <a:t>Negócios A</a:t>
              </a:r>
            </a:p>
          </p:txBody>
        </p:sp>
        <p:sp>
          <p:nvSpPr>
            <p:cNvPr id="31" name="Line 29"/>
            <p:cNvSpPr>
              <a:spLocks noChangeShapeType="1"/>
            </p:cNvSpPr>
            <p:nvPr/>
          </p:nvSpPr>
          <p:spPr bwMode="auto">
            <a:xfrm>
              <a:off x="3051" y="1187"/>
              <a:ext cx="0" cy="461"/>
            </a:xfrm>
            <a:prstGeom prst="line">
              <a:avLst/>
            </a:prstGeom>
            <a:noFill/>
            <a:ln w="9525">
              <a:solidFill>
                <a:srgbClr val="800080"/>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grpSp>
    </p:spTree>
    <p:extLst>
      <p:ext uri="{BB962C8B-B14F-4D97-AF65-F5344CB8AC3E}">
        <p14:creationId xmlns:p14="http://schemas.microsoft.com/office/powerpoint/2010/main" val="24656889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nimBg="1" autoUpdateAnimBg="0"/>
      <p:bldP spid="5" grpId="0" animBg="1" autoUpdateAnimBg="0"/>
      <p:bldP spid="7" grpId="0" animBg="1" autoUpdateAnimBg="0"/>
      <p:bldP spid="8" grpId="0" animBg="1" autoUpdateAnimBg="0"/>
      <p:bldP spid="9" grpId="0" animBg="1" autoUpdateAnimBg="0"/>
      <p:bldP spid="18" grpId="0" animBg="1" autoUpdateAnimBg="0"/>
      <p:bldP spid="19" grpId="0" animBg="1"/>
      <p:bldP spid="20" grpId="0" animBg="1" autoUpdateAnimBg="0"/>
      <p:bldP spid="21"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Espaço Reservado para Número de Slide 61"/>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50</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567562"/>
            <a:ext cx="7772400" cy="457200"/>
          </a:xfrm>
        </p:spPr>
        <p:txBody>
          <a:bodyPr/>
          <a:lstStyle/>
          <a:p>
            <a:pPr algn="ctr" eaLnBrk="1" hangingPunct="1"/>
            <a:r>
              <a:rPr lang="pt-BR" altLang="pt-BR" sz="2400" b="1" smtClean="0">
                <a:solidFill>
                  <a:srgbClr val="000099"/>
                </a:solidFill>
                <a:latin typeface="Arial" charset="0"/>
                <a:cs typeface="Times New Roman" pitchFamily="18" charset="0"/>
              </a:rPr>
              <a:t>MECANISMOS DE COORDENAÇÃO DO TRABALHO</a:t>
            </a:r>
            <a:r>
              <a:rPr lang="pt-BR" altLang="pt-BR" sz="2400" b="1" smtClean="0">
                <a:solidFill>
                  <a:srgbClr val="000099"/>
                </a:solidFill>
                <a:latin typeface="Arial" charset="0"/>
              </a:rPr>
              <a:t> </a:t>
            </a:r>
          </a:p>
        </p:txBody>
      </p:sp>
      <p:grpSp>
        <p:nvGrpSpPr>
          <p:cNvPr id="4" name="Group 3"/>
          <p:cNvGrpSpPr>
            <a:grpSpLocks/>
          </p:cNvGrpSpPr>
          <p:nvPr/>
        </p:nvGrpSpPr>
        <p:grpSpPr bwMode="auto">
          <a:xfrm>
            <a:off x="4770438" y="1177162"/>
            <a:ext cx="3930650" cy="2133600"/>
            <a:chOff x="8208" y="1804"/>
            <a:chExt cx="6192" cy="3592"/>
          </a:xfrm>
        </p:grpSpPr>
        <p:sp>
          <p:nvSpPr>
            <p:cNvPr id="5" name="Line 4"/>
            <p:cNvSpPr>
              <a:spLocks noChangeShapeType="1"/>
            </p:cNvSpPr>
            <p:nvPr/>
          </p:nvSpPr>
          <p:spPr bwMode="auto">
            <a:xfrm>
              <a:off x="11445" y="2530"/>
              <a:ext cx="1" cy="1035"/>
            </a:xfrm>
            <a:prstGeom prst="line">
              <a:avLst/>
            </a:prstGeom>
            <a:noFill/>
            <a:ln w="127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6" name="Line 5"/>
            <p:cNvSpPr>
              <a:spLocks noChangeShapeType="1"/>
            </p:cNvSpPr>
            <p:nvPr/>
          </p:nvSpPr>
          <p:spPr bwMode="auto">
            <a:xfrm>
              <a:off x="10418" y="3031"/>
              <a:ext cx="1028" cy="1"/>
            </a:xfrm>
            <a:prstGeom prst="line">
              <a:avLst/>
            </a:prstGeom>
            <a:noFill/>
            <a:ln w="127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7" name="Line 6"/>
            <p:cNvSpPr>
              <a:spLocks noChangeShapeType="1"/>
            </p:cNvSpPr>
            <p:nvPr/>
          </p:nvSpPr>
          <p:spPr bwMode="auto">
            <a:xfrm>
              <a:off x="13249" y="3564"/>
              <a:ext cx="1" cy="254"/>
            </a:xfrm>
            <a:prstGeom prst="line">
              <a:avLst/>
            </a:prstGeom>
            <a:noFill/>
            <a:ln w="127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8" name="Line 7"/>
            <p:cNvSpPr>
              <a:spLocks noChangeShapeType="1"/>
            </p:cNvSpPr>
            <p:nvPr/>
          </p:nvSpPr>
          <p:spPr bwMode="auto">
            <a:xfrm>
              <a:off x="9467" y="3558"/>
              <a:ext cx="2" cy="297"/>
            </a:xfrm>
            <a:prstGeom prst="line">
              <a:avLst/>
            </a:prstGeom>
            <a:noFill/>
            <a:ln w="127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9" name="Oval 8"/>
            <p:cNvSpPr>
              <a:spLocks noChangeArrowheads="1"/>
            </p:cNvSpPr>
            <p:nvPr/>
          </p:nvSpPr>
          <p:spPr bwMode="auto">
            <a:xfrm>
              <a:off x="12096" y="3838"/>
              <a:ext cx="2304" cy="802"/>
            </a:xfrm>
            <a:prstGeom prst="ellipse">
              <a:avLst/>
            </a:pr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0" name="Rectangle 9"/>
            <p:cNvSpPr>
              <a:spLocks noChangeArrowheads="1"/>
            </p:cNvSpPr>
            <p:nvPr/>
          </p:nvSpPr>
          <p:spPr bwMode="auto">
            <a:xfrm>
              <a:off x="12410" y="3998"/>
              <a:ext cx="1676" cy="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00"/>
                  </a:solidFill>
                </a:rPr>
                <a:t>Operador</a:t>
              </a:r>
            </a:p>
          </p:txBody>
        </p:sp>
        <p:sp>
          <p:nvSpPr>
            <p:cNvPr id="11" name="Line 10"/>
            <p:cNvSpPr>
              <a:spLocks noChangeShapeType="1"/>
            </p:cNvSpPr>
            <p:nvPr/>
          </p:nvSpPr>
          <p:spPr bwMode="auto">
            <a:xfrm>
              <a:off x="9453" y="3558"/>
              <a:ext cx="3804" cy="1"/>
            </a:xfrm>
            <a:prstGeom prst="line">
              <a:avLst/>
            </a:prstGeom>
            <a:noFill/>
            <a:ln w="127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12" name="Oval 11"/>
            <p:cNvSpPr>
              <a:spLocks noChangeArrowheads="1"/>
            </p:cNvSpPr>
            <p:nvPr/>
          </p:nvSpPr>
          <p:spPr bwMode="auto">
            <a:xfrm>
              <a:off x="8558" y="2624"/>
              <a:ext cx="1834" cy="682"/>
            </a:xfrm>
            <a:prstGeom prst="ellipse">
              <a:avLst/>
            </a:pr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3" name="Rectangle 12"/>
            <p:cNvSpPr>
              <a:spLocks noChangeArrowheads="1"/>
            </p:cNvSpPr>
            <p:nvPr/>
          </p:nvSpPr>
          <p:spPr bwMode="auto">
            <a:xfrm>
              <a:off x="8704" y="2716"/>
              <a:ext cx="1584"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00"/>
                  </a:solidFill>
                </a:rPr>
                <a:t>Analista</a:t>
              </a:r>
            </a:p>
          </p:txBody>
        </p:sp>
        <p:sp>
          <p:nvSpPr>
            <p:cNvPr id="14" name="Oval 13"/>
            <p:cNvSpPr>
              <a:spLocks noChangeArrowheads="1"/>
            </p:cNvSpPr>
            <p:nvPr/>
          </p:nvSpPr>
          <p:spPr bwMode="auto">
            <a:xfrm>
              <a:off x="8208" y="3833"/>
              <a:ext cx="2448" cy="807"/>
            </a:xfrm>
            <a:prstGeom prst="ellipse">
              <a:avLst/>
            </a:pr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15" name="Rectangle 14"/>
            <p:cNvSpPr>
              <a:spLocks noChangeArrowheads="1"/>
            </p:cNvSpPr>
            <p:nvPr/>
          </p:nvSpPr>
          <p:spPr bwMode="auto">
            <a:xfrm>
              <a:off x="8542" y="3994"/>
              <a:ext cx="1780" cy="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00"/>
                  </a:solidFill>
                </a:rPr>
                <a:t>Operador</a:t>
              </a:r>
            </a:p>
          </p:txBody>
        </p:sp>
        <p:sp>
          <p:nvSpPr>
            <p:cNvPr id="16" name="Oval 15"/>
            <p:cNvSpPr>
              <a:spLocks noChangeArrowheads="1"/>
            </p:cNvSpPr>
            <p:nvPr/>
          </p:nvSpPr>
          <p:spPr bwMode="auto">
            <a:xfrm>
              <a:off x="10301" y="1804"/>
              <a:ext cx="2315" cy="732"/>
            </a:xfrm>
            <a:prstGeom prst="ellipse">
              <a:avLst/>
            </a:prstGeom>
            <a:noFill/>
            <a:ln w="25400">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1800" b="0">
                  <a:solidFill>
                    <a:srgbClr val="800000"/>
                  </a:solidFill>
                </a:rPr>
                <a:t>Gerente</a:t>
              </a:r>
              <a:endParaRPr kumimoji="0" lang="pt-BR" altLang="pt-BR" sz="1800" b="0">
                <a:solidFill>
                  <a:srgbClr val="800000"/>
                </a:solidFill>
                <a:latin typeface="Times New Roman" pitchFamily="18" charset="0"/>
              </a:endParaRPr>
            </a:p>
          </p:txBody>
        </p:sp>
        <p:sp>
          <p:nvSpPr>
            <p:cNvPr id="17" name="Line 16"/>
            <p:cNvSpPr>
              <a:spLocks noChangeShapeType="1"/>
            </p:cNvSpPr>
            <p:nvPr/>
          </p:nvSpPr>
          <p:spPr bwMode="auto">
            <a:xfrm>
              <a:off x="10864" y="4236"/>
              <a:ext cx="1056" cy="1"/>
            </a:xfrm>
            <a:prstGeom prst="line">
              <a:avLst/>
            </a:prstGeom>
            <a:noFill/>
            <a:ln w="28575">
              <a:solidFill>
                <a:srgbClr val="800000"/>
              </a:solidFill>
              <a:round/>
              <a:headEnd type="triangl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18" name="Text Box 17"/>
            <p:cNvSpPr txBox="1">
              <a:spLocks noChangeArrowheads="1"/>
            </p:cNvSpPr>
            <p:nvPr/>
          </p:nvSpPr>
          <p:spPr bwMode="auto">
            <a:xfrm>
              <a:off x="9028" y="4788"/>
              <a:ext cx="4752" cy="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00"/>
                  </a:solidFill>
                </a:rPr>
                <a:t>Ajustamento mútuo</a:t>
              </a:r>
            </a:p>
          </p:txBody>
        </p:sp>
      </p:grpSp>
      <p:grpSp>
        <p:nvGrpSpPr>
          <p:cNvPr id="19" name="Group 18"/>
          <p:cNvGrpSpPr>
            <a:grpSpLocks/>
          </p:cNvGrpSpPr>
          <p:nvPr/>
        </p:nvGrpSpPr>
        <p:grpSpPr bwMode="auto">
          <a:xfrm>
            <a:off x="4579938" y="3507612"/>
            <a:ext cx="4232275" cy="2925763"/>
            <a:chOff x="7908" y="5730"/>
            <a:chExt cx="6666" cy="4926"/>
          </a:xfrm>
        </p:grpSpPr>
        <p:sp>
          <p:nvSpPr>
            <p:cNvPr id="20" name="Line 19"/>
            <p:cNvSpPr>
              <a:spLocks noChangeShapeType="1"/>
            </p:cNvSpPr>
            <p:nvPr/>
          </p:nvSpPr>
          <p:spPr bwMode="auto">
            <a:xfrm>
              <a:off x="11328" y="6460"/>
              <a:ext cx="2" cy="1716"/>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1" name="Line 20"/>
            <p:cNvSpPr>
              <a:spLocks noChangeShapeType="1"/>
            </p:cNvSpPr>
            <p:nvPr/>
          </p:nvSpPr>
          <p:spPr bwMode="auto">
            <a:xfrm>
              <a:off x="10137" y="7291"/>
              <a:ext cx="1193" cy="2"/>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2" name="Line 21"/>
            <p:cNvSpPr>
              <a:spLocks noChangeShapeType="1"/>
            </p:cNvSpPr>
            <p:nvPr/>
          </p:nvSpPr>
          <p:spPr bwMode="auto">
            <a:xfrm>
              <a:off x="9034" y="8166"/>
              <a:ext cx="2" cy="491"/>
            </a:xfrm>
            <a:prstGeom prst="line">
              <a:avLst/>
            </a:prstGeom>
            <a:noFill/>
            <a:ln w="12700">
              <a:solidFill>
                <a:srgbClr val="0033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3" name="Oval 22"/>
            <p:cNvSpPr>
              <a:spLocks noChangeArrowheads="1"/>
            </p:cNvSpPr>
            <p:nvPr/>
          </p:nvSpPr>
          <p:spPr bwMode="auto">
            <a:xfrm>
              <a:off x="12330" y="8556"/>
              <a:ext cx="2244" cy="992"/>
            </a:xfrm>
            <a:prstGeom prst="ellipse">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4" name="Rectangle 23"/>
            <p:cNvSpPr>
              <a:spLocks noChangeArrowheads="1"/>
            </p:cNvSpPr>
            <p:nvPr/>
          </p:nvSpPr>
          <p:spPr bwMode="auto">
            <a:xfrm>
              <a:off x="12636" y="8754"/>
              <a:ext cx="16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8000"/>
                  </a:solidFill>
                </a:rPr>
                <a:t>Operador</a:t>
              </a:r>
            </a:p>
          </p:txBody>
        </p:sp>
        <p:sp>
          <p:nvSpPr>
            <p:cNvPr id="25" name="Line 24"/>
            <p:cNvSpPr>
              <a:spLocks noChangeShapeType="1"/>
            </p:cNvSpPr>
            <p:nvPr/>
          </p:nvSpPr>
          <p:spPr bwMode="auto">
            <a:xfrm>
              <a:off x="9018" y="8166"/>
              <a:ext cx="4412" cy="1"/>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26" name="Oval 25"/>
            <p:cNvSpPr>
              <a:spLocks noChangeArrowheads="1"/>
            </p:cNvSpPr>
            <p:nvPr/>
          </p:nvSpPr>
          <p:spPr bwMode="auto">
            <a:xfrm>
              <a:off x="7980" y="6871"/>
              <a:ext cx="2126" cy="877"/>
            </a:xfrm>
            <a:prstGeom prst="ellipse">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7" name="Rectangle 26"/>
            <p:cNvSpPr>
              <a:spLocks noChangeArrowheads="1"/>
            </p:cNvSpPr>
            <p:nvPr/>
          </p:nvSpPr>
          <p:spPr bwMode="auto">
            <a:xfrm>
              <a:off x="8270" y="7046"/>
              <a:ext cx="154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8000"/>
                  </a:solidFill>
                </a:rPr>
                <a:t>Analista</a:t>
              </a:r>
            </a:p>
          </p:txBody>
        </p:sp>
        <p:sp>
          <p:nvSpPr>
            <p:cNvPr id="28" name="Oval 27"/>
            <p:cNvSpPr>
              <a:spLocks noChangeArrowheads="1"/>
            </p:cNvSpPr>
            <p:nvPr/>
          </p:nvSpPr>
          <p:spPr bwMode="auto">
            <a:xfrm>
              <a:off x="7908" y="8651"/>
              <a:ext cx="2316" cy="876"/>
            </a:xfrm>
            <a:prstGeom prst="ellipse">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29" name="Rectangle 28"/>
            <p:cNvSpPr>
              <a:spLocks noChangeArrowheads="1"/>
            </p:cNvSpPr>
            <p:nvPr/>
          </p:nvSpPr>
          <p:spPr bwMode="auto">
            <a:xfrm>
              <a:off x="8224" y="8826"/>
              <a:ext cx="1684"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8000"/>
                  </a:solidFill>
                </a:rPr>
                <a:t>Operador</a:t>
              </a:r>
            </a:p>
          </p:txBody>
        </p:sp>
        <p:sp>
          <p:nvSpPr>
            <p:cNvPr id="30" name="Oval 29"/>
            <p:cNvSpPr>
              <a:spLocks noChangeArrowheads="1"/>
            </p:cNvSpPr>
            <p:nvPr/>
          </p:nvSpPr>
          <p:spPr bwMode="auto">
            <a:xfrm>
              <a:off x="10293" y="5730"/>
              <a:ext cx="2127" cy="727"/>
            </a:xfrm>
            <a:prstGeom prst="ellipse">
              <a:avLst/>
            </a:prstGeom>
            <a:noFill/>
            <a:ln w="25400">
              <a:solidFill>
                <a:srgbClr val="008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31" name="Rectangle 30"/>
            <p:cNvSpPr>
              <a:spLocks noChangeArrowheads="1"/>
            </p:cNvSpPr>
            <p:nvPr/>
          </p:nvSpPr>
          <p:spPr bwMode="auto">
            <a:xfrm>
              <a:off x="10523" y="5841"/>
              <a:ext cx="1547"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8000"/>
                  </a:solidFill>
                </a:rPr>
                <a:t>Gerente</a:t>
              </a:r>
            </a:p>
          </p:txBody>
        </p:sp>
        <p:sp>
          <p:nvSpPr>
            <p:cNvPr id="32" name="Line 31"/>
            <p:cNvSpPr>
              <a:spLocks noChangeShapeType="1"/>
            </p:cNvSpPr>
            <p:nvPr/>
          </p:nvSpPr>
          <p:spPr bwMode="auto">
            <a:xfrm>
              <a:off x="10422" y="9072"/>
              <a:ext cx="1584" cy="0"/>
            </a:xfrm>
            <a:prstGeom prst="line">
              <a:avLst/>
            </a:prstGeom>
            <a:noFill/>
            <a:ln w="9525">
              <a:solidFill>
                <a:srgbClr val="008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33" name="Rectangle 32"/>
            <p:cNvSpPr>
              <a:spLocks noChangeArrowheads="1"/>
            </p:cNvSpPr>
            <p:nvPr/>
          </p:nvSpPr>
          <p:spPr bwMode="auto">
            <a:xfrm>
              <a:off x="8872" y="9756"/>
              <a:ext cx="4802"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008000"/>
                  </a:solidFill>
                </a:rPr>
                <a:t>Padronização do processo de trabalho</a:t>
              </a:r>
            </a:p>
          </p:txBody>
        </p:sp>
        <p:sp>
          <p:nvSpPr>
            <p:cNvPr id="34" name="Line 33"/>
            <p:cNvSpPr>
              <a:spLocks noChangeShapeType="1"/>
            </p:cNvSpPr>
            <p:nvPr/>
          </p:nvSpPr>
          <p:spPr bwMode="auto">
            <a:xfrm>
              <a:off x="8845" y="7926"/>
              <a:ext cx="1" cy="457"/>
            </a:xfrm>
            <a:prstGeom prst="line">
              <a:avLst/>
            </a:prstGeom>
            <a:noFill/>
            <a:ln w="28575">
              <a:solidFill>
                <a:srgbClr val="008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35" name="Line 34"/>
            <p:cNvSpPr>
              <a:spLocks noChangeShapeType="1"/>
            </p:cNvSpPr>
            <p:nvPr/>
          </p:nvSpPr>
          <p:spPr bwMode="auto">
            <a:xfrm>
              <a:off x="13436" y="8157"/>
              <a:ext cx="2" cy="422"/>
            </a:xfrm>
            <a:prstGeom prst="line">
              <a:avLst/>
            </a:prstGeom>
            <a:noFill/>
            <a:ln w="12700">
              <a:solidFill>
                <a:srgbClr val="008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grpSp>
      <p:grpSp>
        <p:nvGrpSpPr>
          <p:cNvPr id="36" name="Group 35"/>
          <p:cNvGrpSpPr>
            <a:grpSpLocks/>
          </p:cNvGrpSpPr>
          <p:nvPr/>
        </p:nvGrpSpPr>
        <p:grpSpPr bwMode="auto">
          <a:xfrm>
            <a:off x="381000" y="1513712"/>
            <a:ext cx="4297363" cy="2382838"/>
            <a:chOff x="240" y="884"/>
            <a:chExt cx="2707" cy="1501"/>
          </a:xfrm>
        </p:grpSpPr>
        <p:sp>
          <p:nvSpPr>
            <p:cNvPr id="37" name="Oval 36"/>
            <p:cNvSpPr>
              <a:spLocks noChangeArrowheads="1"/>
            </p:cNvSpPr>
            <p:nvPr/>
          </p:nvSpPr>
          <p:spPr bwMode="auto">
            <a:xfrm>
              <a:off x="2066" y="1770"/>
              <a:ext cx="881" cy="259"/>
            </a:xfrm>
            <a:prstGeom prst="ellipse">
              <a:avLst/>
            </a:prstGeom>
            <a:noFill/>
            <a:ln w="254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38" name="Oval 37"/>
            <p:cNvSpPr>
              <a:spLocks noChangeArrowheads="1"/>
            </p:cNvSpPr>
            <p:nvPr/>
          </p:nvSpPr>
          <p:spPr bwMode="auto">
            <a:xfrm>
              <a:off x="260" y="1267"/>
              <a:ext cx="882" cy="259"/>
            </a:xfrm>
            <a:prstGeom prst="ellipse">
              <a:avLst/>
            </a:prstGeom>
            <a:noFill/>
            <a:ln w="254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39" name="Oval 38"/>
            <p:cNvSpPr>
              <a:spLocks noChangeArrowheads="1"/>
            </p:cNvSpPr>
            <p:nvPr/>
          </p:nvSpPr>
          <p:spPr bwMode="auto">
            <a:xfrm>
              <a:off x="240" y="1784"/>
              <a:ext cx="882" cy="258"/>
            </a:xfrm>
            <a:prstGeom prst="ellipse">
              <a:avLst/>
            </a:prstGeom>
            <a:noFill/>
            <a:ln w="254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0" name="Line 39"/>
            <p:cNvSpPr>
              <a:spLocks noChangeShapeType="1"/>
            </p:cNvSpPr>
            <p:nvPr/>
          </p:nvSpPr>
          <p:spPr bwMode="auto">
            <a:xfrm>
              <a:off x="1648" y="1146"/>
              <a:ext cx="1" cy="507"/>
            </a:xfrm>
            <a:prstGeom prst="line">
              <a:avLst/>
            </a:prstGeom>
            <a:noFill/>
            <a:ln w="1270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1" name="Line 40"/>
            <p:cNvSpPr>
              <a:spLocks noChangeShapeType="1"/>
            </p:cNvSpPr>
            <p:nvPr/>
          </p:nvSpPr>
          <p:spPr bwMode="auto">
            <a:xfrm>
              <a:off x="1154" y="1392"/>
              <a:ext cx="495" cy="0"/>
            </a:xfrm>
            <a:prstGeom prst="line">
              <a:avLst/>
            </a:prstGeom>
            <a:noFill/>
            <a:ln w="1270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2" name="Line 41"/>
            <p:cNvSpPr>
              <a:spLocks noChangeShapeType="1"/>
            </p:cNvSpPr>
            <p:nvPr/>
          </p:nvSpPr>
          <p:spPr bwMode="auto">
            <a:xfrm>
              <a:off x="697" y="1650"/>
              <a:ext cx="1" cy="144"/>
            </a:xfrm>
            <a:prstGeom prst="line">
              <a:avLst/>
            </a:prstGeom>
            <a:noFill/>
            <a:ln w="1270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3" name="Rectangle 42"/>
            <p:cNvSpPr>
              <a:spLocks noChangeArrowheads="1"/>
            </p:cNvSpPr>
            <p:nvPr/>
          </p:nvSpPr>
          <p:spPr bwMode="auto">
            <a:xfrm>
              <a:off x="2186" y="1808"/>
              <a:ext cx="641"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Operador</a:t>
              </a:r>
            </a:p>
          </p:txBody>
        </p:sp>
        <p:sp>
          <p:nvSpPr>
            <p:cNvPr id="44" name="Line 43"/>
            <p:cNvSpPr>
              <a:spLocks noChangeShapeType="1"/>
            </p:cNvSpPr>
            <p:nvPr/>
          </p:nvSpPr>
          <p:spPr bwMode="auto">
            <a:xfrm>
              <a:off x="690" y="1650"/>
              <a:ext cx="1830" cy="0"/>
            </a:xfrm>
            <a:prstGeom prst="line">
              <a:avLst/>
            </a:prstGeom>
            <a:noFill/>
            <a:ln w="1270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45" name="Rectangle 44"/>
            <p:cNvSpPr>
              <a:spLocks noChangeArrowheads="1"/>
            </p:cNvSpPr>
            <p:nvPr/>
          </p:nvSpPr>
          <p:spPr bwMode="auto">
            <a:xfrm>
              <a:off x="380" y="1319"/>
              <a:ext cx="642"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Analista</a:t>
              </a:r>
            </a:p>
          </p:txBody>
        </p:sp>
        <p:sp>
          <p:nvSpPr>
            <p:cNvPr id="46" name="Rectangle 45"/>
            <p:cNvSpPr>
              <a:spLocks noChangeArrowheads="1"/>
            </p:cNvSpPr>
            <p:nvPr/>
          </p:nvSpPr>
          <p:spPr bwMode="auto">
            <a:xfrm>
              <a:off x="360" y="1802"/>
              <a:ext cx="64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Operador</a:t>
              </a:r>
            </a:p>
          </p:txBody>
        </p:sp>
        <p:sp>
          <p:nvSpPr>
            <p:cNvPr id="47" name="Oval 46"/>
            <p:cNvSpPr>
              <a:spLocks noChangeArrowheads="1"/>
            </p:cNvSpPr>
            <p:nvPr/>
          </p:nvSpPr>
          <p:spPr bwMode="auto">
            <a:xfrm>
              <a:off x="1218" y="884"/>
              <a:ext cx="882" cy="258"/>
            </a:xfrm>
            <a:prstGeom prst="ellipse">
              <a:avLst/>
            </a:prstGeom>
            <a:noFill/>
            <a:ln w="25400">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48" name="Rectangle 47"/>
            <p:cNvSpPr>
              <a:spLocks noChangeArrowheads="1"/>
            </p:cNvSpPr>
            <p:nvPr/>
          </p:nvSpPr>
          <p:spPr bwMode="auto">
            <a:xfrm>
              <a:off x="1315" y="932"/>
              <a:ext cx="641"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000080"/>
                  </a:solidFill>
                </a:rPr>
                <a:t>Gerente</a:t>
              </a:r>
            </a:p>
          </p:txBody>
        </p:sp>
        <p:sp>
          <p:nvSpPr>
            <p:cNvPr id="49" name="Line 48"/>
            <p:cNvSpPr>
              <a:spLocks noChangeShapeType="1"/>
            </p:cNvSpPr>
            <p:nvPr/>
          </p:nvSpPr>
          <p:spPr bwMode="auto">
            <a:xfrm>
              <a:off x="1166" y="1920"/>
              <a:ext cx="855" cy="1"/>
            </a:xfrm>
            <a:prstGeom prst="line">
              <a:avLst/>
            </a:prstGeom>
            <a:noFill/>
            <a:ln w="12700">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50" name="Line 49"/>
            <p:cNvSpPr>
              <a:spLocks noChangeShapeType="1"/>
            </p:cNvSpPr>
            <p:nvPr/>
          </p:nvSpPr>
          <p:spPr bwMode="auto">
            <a:xfrm>
              <a:off x="872" y="1558"/>
              <a:ext cx="462" cy="190"/>
            </a:xfrm>
            <a:prstGeom prst="line">
              <a:avLst/>
            </a:prstGeom>
            <a:noFill/>
            <a:ln w="28575">
              <a:solidFill>
                <a:srgbClr val="000099"/>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51" name="Text Box 50"/>
            <p:cNvSpPr txBox="1">
              <a:spLocks noChangeArrowheads="1"/>
            </p:cNvSpPr>
            <p:nvPr/>
          </p:nvSpPr>
          <p:spPr bwMode="auto">
            <a:xfrm>
              <a:off x="581" y="2131"/>
              <a:ext cx="2131"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r>
                <a:rPr kumimoji="0" lang="pt-BR" altLang="pt-BR" sz="1800">
                  <a:solidFill>
                    <a:srgbClr val="000080"/>
                  </a:solidFill>
                </a:rPr>
                <a:t>Padronização de resultados</a:t>
              </a:r>
            </a:p>
          </p:txBody>
        </p:sp>
        <p:sp>
          <p:nvSpPr>
            <p:cNvPr id="52" name="Line 51"/>
            <p:cNvSpPr>
              <a:spLocks noChangeShapeType="1"/>
            </p:cNvSpPr>
            <p:nvPr/>
          </p:nvSpPr>
          <p:spPr bwMode="auto">
            <a:xfrm>
              <a:off x="2523" y="1647"/>
              <a:ext cx="0" cy="124"/>
            </a:xfrm>
            <a:prstGeom prst="line">
              <a:avLst/>
            </a:prstGeom>
            <a:noFill/>
            <a:ln w="1270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grpSp>
      <p:grpSp>
        <p:nvGrpSpPr>
          <p:cNvPr id="53" name="Group 52"/>
          <p:cNvGrpSpPr>
            <a:grpSpLocks/>
          </p:cNvGrpSpPr>
          <p:nvPr/>
        </p:nvGrpSpPr>
        <p:grpSpPr bwMode="auto">
          <a:xfrm>
            <a:off x="381000" y="4071175"/>
            <a:ext cx="4206875" cy="2597150"/>
            <a:chOff x="1296" y="6678"/>
            <a:chExt cx="6624" cy="4374"/>
          </a:xfrm>
        </p:grpSpPr>
        <p:sp>
          <p:nvSpPr>
            <p:cNvPr id="54" name="Line 53"/>
            <p:cNvSpPr>
              <a:spLocks noChangeShapeType="1"/>
            </p:cNvSpPr>
            <p:nvPr/>
          </p:nvSpPr>
          <p:spPr bwMode="auto">
            <a:xfrm>
              <a:off x="4741" y="7510"/>
              <a:ext cx="2" cy="1554"/>
            </a:xfrm>
            <a:prstGeom prst="line">
              <a:avLst/>
            </a:prstGeom>
            <a:noFill/>
            <a:ln w="12700">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55" name="Line 54"/>
            <p:cNvSpPr>
              <a:spLocks noChangeShapeType="1"/>
            </p:cNvSpPr>
            <p:nvPr/>
          </p:nvSpPr>
          <p:spPr bwMode="auto">
            <a:xfrm>
              <a:off x="3541" y="8262"/>
              <a:ext cx="1202" cy="2"/>
            </a:xfrm>
            <a:prstGeom prst="line">
              <a:avLst/>
            </a:prstGeom>
            <a:noFill/>
            <a:ln w="12700">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56" name="Line 55"/>
            <p:cNvSpPr>
              <a:spLocks noChangeShapeType="1"/>
            </p:cNvSpPr>
            <p:nvPr/>
          </p:nvSpPr>
          <p:spPr bwMode="auto">
            <a:xfrm>
              <a:off x="2431" y="9054"/>
              <a:ext cx="1" cy="445"/>
            </a:xfrm>
            <a:prstGeom prst="line">
              <a:avLst/>
            </a:prstGeom>
            <a:noFill/>
            <a:ln w="12700">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57" name="Oval 56"/>
            <p:cNvSpPr>
              <a:spLocks noChangeArrowheads="1"/>
            </p:cNvSpPr>
            <p:nvPr/>
          </p:nvSpPr>
          <p:spPr bwMode="auto">
            <a:xfrm>
              <a:off x="5616" y="9450"/>
              <a:ext cx="2304" cy="794"/>
            </a:xfrm>
            <a:prstGeom prst="ellipse">
              <a:avLst/>
            </a:prstGeom>
            <a:noFill/>
            <a:ln w="25400">
              <a:solidFill>
                <a:srgbClr val="8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58" name="Rectangle 57"/>
            <p:cNvSpPr>
              <a:spLocks noChangeArrowheads="1"/>
            </p:cNvSpPr>
            <p:nvPr/>
          </p:nvSpPr>
          <p:spPr bwMode="auto">
            <a:xfrm>
              <a:off x="5930" y="9608"/>
              <a:ext cx="1676"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80"/>
                  </a:solidFill>
                </a:rPr>
                <a:t>Operador</a:t>
              </a:r>
            </a:p>
          </p:txBody>
        </p:sp>
        <p:sp>
          <p:nvSpPr>
            <p:cNvPr id="59" name="Line 58"/>
            <p:cNvSpPr>
              <a:spLocks noChangeShapeType="1"/>
            </p:cNvSpPr>
            <p:nvPr/>
          </p:nvSpPr>
          <p:spPr bwMode="auto">
            <a:xfrm>
              <a:off x="2415" y="9054"/>
              <a:ext cx="4443" cy="2"/>
            </a:xfrm>
            <a:prstGeom prst="line">
              <a:avLst/>
            </a:prstGeom>
            <a:noFill/>
            <a:ln w="12700">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60" name="Oval 59"/>
            <p:cNvSpPr>
              <a:spLocks noChangeArrowheads="1"/>
            </p:cNvSpPr>
            <p:nvPr/>
          </p:nvSpPr>
          <p:spPr bwMode="auto">
            <a:xfrm>
              <a:off x="1369" y="7882"/>
              <a:ext cx="2141" cy="794"/>
            </a:xfrm>
            <a:prstGeom prst="ellipse">
              <a:avLst/>
            </a:prstGeom>
            <a:noFill/>
            <a:ln w="25400">
              <a:solidFill>
                <a:srgbClr val="8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61" name="Rectangle 60"/>
            <p:cNvSpPr>
              <a:spLocks noChangeArrowheads="1"/>
            </p:cNvSpPr>
            <p:nvPr/>
          </p:nvSpPr>
          <p:spPr bwMode="auto">
            <a:xfrm>
              <a:off x="1661" y="8040"/>
              <a:ext cx="1557"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80"/>
                  </a:solidFill>
                </a:rPr>
                <a:t>Analista</a:t>
              </a:r>
            </a:p>
          </p:txBody>
        </p:sp>
        <p:sp>
          <p:nvSpPr>
            <p:cNvPr id="63" name="Oval 61"/>
            <p:cNvSpPr>
              <a:spLocks noChangeArrowheads="1"/>
            </p:cNvSpPr>
            <p:nvPr/>
          </p:nvSpPr>
          <p:spPr bwMode="auto">
            <a:xfrm>
              <a:off x="1296" y="9466"/>
              <a:ext cx="2304" cy="794"/>
            </a:xfrm>
            <a:prstGeom prst="ellipse">
              <a:avLst/>
            </a:prstGeom>
            <a:noFill/>
            <a:ln w="25400">
              <a:solidFill>
                <a:srgbClr val="8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64" name="Rectangle 62"/>
            <p:cNvSpPr>
              <a:spLocks noChangeArrowheads="1"/>
            </p:cNvSpPr>
            <p:nvPr/>
          </p:nvSpPr>
          <p:spPr bwMode="auto">
            <a:xfrm>
              <a:off x="1610" y="9624"/>
              <a:ext cx="1676" cy="4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80"/>
                  </a:solidFill>
                </a:rPr>
                <a:t>Operador</a:t>
              </a:r>
            </a:p>
          </p:txBody>
        </p:sp>
        <p:sp>
          <p:nvSpPr>
            <p:cNvPr id="65" name="Oval 63"/>
            <p:cNvSpPr>
              <a:spLocks noChangeArrowheads="1"/>
            </p:cNvSpPr>
            <p:nvPr/>
          </p:nvSpPr>
          <p:spPr bwMode="auto">
            <a:xfrm>
              <a:off x="3639" y="6678"/>
              <a:ext cx="2141" cy="794"/>
            </a:xfrm>
            <a:prstGeom prst="ellipse">
              <a:avLst/>
            </a:prstGeom>
            <a:noFill/>
            <a:ln w="25400">
              <a:solidFill>
                <a:srgbClr val="80008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endParaRPr lang="pt-BR" altLang="pt-BR"/>
            </a:p>
          </p:txBody>
        </p:sp>
        <p:sp>
          <p:nvSpPr>
            <p:cNvPr id="66" name="Rectangle 64"/>
            <p:cNvSpPr>
              <a:spLocks noChangeArrowheads="1"/>
            </p:cNvSpPr>
            <p:nvPr/>
          </p:nvSpPr>
          <p:spPr bwMode="auto">
            <a:xfrm>
              <a:off x="3930" y="6848"/>
              <a:ext cx="1558" cy="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12700" tIns="12700" rIns="12700" bIns="1270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b="0">
                  <a:solidFill>
                    <a:srgbClr val="800080"/>
                  </a:solidFill>
                </a:rPr>
                <a:t>Gerente</a:t>
              </a:r>
            </a:p>
          </p:txBody>
        </p:sp>
        <p:sp>
          <p:nvSpPr>
            <p:cNvPr id="67" name="Line 65"/>
            <p:cNvSpPr>
              <a:spLocks noChangeShapeType="1"/>
            </p:cNvSpPr>
            <p:nvPr/>
          </p:nvSpPr>
          <p:spPr bwMode="auto">
            <a:xfrm>
              <a:off x="4546" y="8516"/>
              <a:ext cx="2" cy="350"/>
            </a:xfrm>
            <a:prstGeom prst="line">
              <a:avLst/>
            </a:prstGeom>
            <a:noFill/>
            <a:ln w="28575">
              <a:solidFill>
                <a:srgbClr val="80008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68" name="Line 66"/>
            <p:cNvSpPr>
              <a:spLocks noChangeShapeType="1"/>
            </p:cNvSpPr>
            <p:nvPr/>
          </p:nvSpPr>
          <p:spPr bwMode="auto">
            <a:xfrm flipH="1">
              <a:off x="2180" y="8864"/>
              <a:ext cx="2368" cy="2"/>
            </a:xfrm>
            <a:prstGeom prst="line">
              <a:avLst/>
            </a:prstGeom>
            <a:noFill/>
            <a:ln w="28575">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69" name="Line 67"/>
            <p:cNvSpPr>
              <a:spLocks noChangeShapeType="1"/>
            </p:cNvSpPr>
            <p:nvPr/>
          </p:nvSpPr>
          <p:spPr bwMode="auto">
            <a:xfrm>
              <a:off x="2180" y="8864"/>
              <a:ext cx="1" cy="382"/>
            </a:xfrm>
            <a:prstGeom prst="line">
              <a:avLst/>
            </a:prstGeom>
            <a:noFill/>
            <a:ln w="28575">
              <a:solidFill>
                <a:srgbClr val="8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70" name="Line 68"/>
            <p:cNvSpPr>
              <a:spLocks noChangeShapeType="1"/>
            </p:cNvSpPr>
            <p:nvPr/>
          </p:nvSpPr>
          <p:spPr bwMode="auto">
            <a:xfrm>
              <a:off x="4968" y="8484"/>
              <a:ext cx="2" cy="350"/>
            </a:xfrm>
            <a:prstGeom prst="line">
              <a:avLst/>
            </a:prstGeom>
            <a:noFill/>
            <a:ln w="28575">
              <a:solidFill>
                <a:srgbClr val="800080"/>
              </a:solidFill>
              <a:round/>
              <a:headEnd type="triangl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71" name="Line 69"/>
            <p:cNvSpPr>
              <a:spLocks noChangeShapeType="1"/>
            </p:cNvSpPr>
            <p:nvPr/>
          </p:nvSpPr>
          <p:spPr bwMode="auto">
            <a:xfrm>
              <a:off x="7168" y="8839"/>
              <a:ext cx="1" cy="382"/>
            </a:xfrm>
            <a:prstGeom prst="line">
              <a:avLst/>
            </a:prstGeom>
            <a:noFill/>
            <a:ln w="28575">
              <a:solidFill>
                <a:srgbClr val="80008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pt-BR"/>
            </a:p>
          </p:txBody>
        </p:sp>
        <p:sp>
          <p:nvSpPr>
            <p:cNvPr id="72" name="Text Box 70"/>
            <p:cNvSpPr txBox="1">
              <a:spLocks noChangeArrowheads="1"/>
            </p:cNvSpPr>
            <p:nvPr/>
          </p:nvSpPr>
          <p:spPr bwMode="auto">
            <a:xfrm>
              <a:off x="2776" y="10368"/>
              <a:ext cx="3502" cy="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a:r>
                <a:rPr kumimoji="0" lang="pt-BR" altLang="pt-BR" sz="1800">
                  <a:solidFill>
                    <a:srgbClr val="800080"/>
                  </a:solidFill>
                </a:rPr>
                <a:t>Supervisão direta</a:t>
              </a:r>
            </a:p>
          </p:txBody>
        </p:sp>
        <p:sp>
          <p:nvSpPr>
            <p:cNvPr id="73" name="Line 71"/>
            <p:cNvSpPr>
              <a:spLocks noChangeShapeType="1"/>
            </p:cNvSpPr>
            <p:nvPr/>
          </p:nvSpPr>
          <p:spPr bwMode="auto">
            <a:xfrm flipH="1">
              <a:off x="4974" y="8834"/>
              <a:ext cx="2199" cy="2"/>
            </a:xfrm>
            <a:prstGeom prst="line">
              <a:avLst/>
            </a:prstGeom>
            <a:noFill/>
            <a:ln w="28575">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sp>
          <p:nvSpPr>
            <p:cNvPr id="74" name="Line 72"/>
            <p:cNvSpPr>
              <a:spLocks noChangeShapeType="1"/>
            </p:cNvSpPr>
            <p:nvPr/>
          </p:nvSpPr>
          <p:spPr bwMode="auto">
            <a:xfrm>
              <a:off x="6874" y="9046"/>
              <a:ext cx="2" cy="382"/>
            </a:xfrm>
            <a:prstGeom prst="line">
              <a:avLst/>
            </a:prstGeom>
            <a:noFill/>
            <a:ln w="12700">
              <a:solidFill>
                <a:srgbClr val="80008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pt-BR"/>
            </a:p>
          </p:txBody>
        </p:sp>
      </p:grpSp>
    </p:spTree>
    <p:extLst>
      <p:ext uri="{BB962C8B-B14F-4D97-AF65-F5344CB8AC3E}">
        <p14:creationId xmlns:p14="http://schemas.microsoft.com/office/powerpoint/2010/main" val="308225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51</a:t>
            </a:fld>
            <a:endParaRPr lang="pt-BR" sz="1600" b="1" dirty="0">
              <a:solidFill>
                <a:schemeClr val="tx1"/>
              </a:solidFill>
              <a:latin typeface="+mj-lt"/>
            </a:endParaRPr>
          </a:p>
        </p:txBody>
      </p:sp>
      <p:sp>
        <p:nvSpPr>
          <p:cNvPr id="3" name="Rectangle 2"/>
          <p:cNvSpPr>
            <a:spLocks noGrp="1" noChangeArrowheads="1"/>
          </p:cNvSpPr>
          <p:nvPr>
            <p:ph type="title"/>
          </p:nvPr>
        </p:nvSpPr>
        <p:spPr>
          <a:xfrm>
            <a:off x="514350" y="620713"/>
            <a:ext cx="8139113" cy="1079500"/>
          </a:xfrm>
        </p:spPr>
        <p:txBody>
          <a:bodyPr/>
          <a:lstStyle/>
          <a:p>
            <a:pPr algn="ctr" eaLnBrk="1" hangingPunct="1"/>
            <a:r>
              <a:rPr lang="pt-BR" altLang="pt-BR" sz="3000" b="1" smtClean="0">
                <a:solidFill>
                  <a:srgbClr val="003399"/>
                </a:solidFill>
                <a:latin typeface="Arial" charset="0"/>
                <a:cs typeface="Times New Roman" pitchFamily="18" charset="0"/>
              </a:rPr>
              <a:t>VALORES ORGANIZACIONAIS E AJUSTAMENTO MÚTUO</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84188" y="2205038"/>
            <a:ext cx="841692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Para coordenar o trabalho entre e dentro das equipes de projeto </a:t>
            </a:r>
            <a:r>
              <a:rPr lang="pt-BR" altLang="pt-BR" sz="2400" i="1"/>
              <a:t>ad hoc</a:t>
            </a:r>
            <a:r>
              <a:rPr lang="pt-BR" altLang="pt-BR" sz="2400"/>
              <a:t>, os esforços caracterizam-se como inovadores e não padronizados.  Essa coordenação é exercida pelos próprios especialistas profissionais que realmente executam o trabalho de projetar, orientados pelos valores da cultura organizacional. </a:t>
            </a:r>
          </a:p>
        </p:txBody>
      </p:sp>
      <p:sp>
        <p:nvSpPr>
          <p:cNvPr id="5" name="Rectangle 4"/>
          <p:cNvSpPr>
            <a:spLocks noChangeArrowheads="1"/>
          </p:cNvSpPr>
          <p:nvPr/>
        </p:nvSpPr>
        <p:spPr bwMode="auto">
          <a:xfrm>
            <a:off x="468313" y="5127625"/>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a:solidFill>
                  <a:srgbClr val="008000"/>
                </a:solidFill>
              </a:rPr>
              <a:t>SANTOS, F. C. A. </a:t>
            </a:r>
            <a:r>
              <a:rPr lang="pt-BR" altLang="pt-BR" sz="2400" i="1">
                <a:solidFill>
                  <a:srgbClr val="008000"/>
                </a:solidFill>
              </a:rPr>
              <a:t>Estratégia de recursos humanos </a:t>
            </a:r>
            <a:r>
              <a:rPr lang="pt-BR" altLang="pt-BR" sz="2400">
                <a:solidFill>
                  <a:srgbClr val="008000"/>
                </a:solidFill>
              </a:rPr>
              <a:t>: dimensões competitivas.  </a:t>
            </a:r>
            <a:r>
              <a:rPr lang="en-US" altLang="pt-BR" sz="2400">
                <a:solidFill>
                  <a:srgbClr val="008000"/>
                </a:solidFill>
              </a:rPr>
              <a:t>São Paulo : Atlas, 1999.</a:t>
            </a:r>
            <a:r>
              <a:rPr lang="pt-BR" altLang="pt-BR" sz="2400">
                <a:solidFill>
                  <a:srgbClr val="008000"/>
                </a:solidFill>
              </a:rPr>
              <a:t> </a:t>
            </a:r>
          </a:p>
        </p:txBody>
      </p:sp>
    </p:spTree>
    <p:extLst>
      <p:ext uri="{BB962C8B-B14F-4D97-AF65-F5344CB8AC3E}">
        <p14:creationId xmlns:p14="http://schemas.microsoft.com/office/powerpoint/2010/main" val="11001857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52</a:t>
            </a:fld>
            <a:endParaRPr lang="pt-BR" sz="1600" b="1">
              <a:solidFill>
                <a:schemeClr val="tx1"/>
              </a:solidFill>
              <a:latin typeface="+mj-lt"/>
            </a:endParaRPr>
          </a:p>
        </p:txBody>
      </p:sp>
      <p:sp>
        <p:nvSpPr>
          <p:cNvPr id="3" name="Rectangle 2"/>
          <p:cNvSpPr>
            <a:spLocks noGrp="1" noChangeArrowheads="1"/>
          </p:cNvSpPr>
          <p:nvPr>
            <p:ph type="title"/>
          </p:nvPr>
        </p:nvSpPr>
        <p:spPr>
          <a:xfrm>
            <a:off x="498584" y="570846"/>
            <a:ext cx="8139113" cy="1079500"/>
          </a:xfrm>
        </p:spPr>
        <p:txBody>
          <a:bodyPr/>
          <a:lstStyle/>
          <a:p>
            <a:pPr algn="ctr" eaLnBrk="1" hangingPunct="1"/>
            <a:r>
              <a:rPr lang="pt-BR" altLang="pt-BR" sz="3000" b="1" smtClean="0">
                <a:solidFill>
                  <a:srgbClr val="003399"/>
                </a:solidFill>
                <a:latin typeface="Arial" charset="0"/>
                <a:cs typeface="Times New Roman" pitchFamily="18" charset="0"/>
              </a:rPr>
              <a:t>VALORES ORGANIZACIONAIS E AJUSTAMENTO MÚTUO</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68422" y="2071034"/>
            <a:ext cx="841692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“Gerenciar a interdependência de forma efetiva exige esforços além daqueles que são sempre identificados, recompensados ou sancionados.  Requer uma  norma  coletiva internalizada que torna os valores, que levam à cooperação dos trabalhadores e às atividades das equipes, a base para o sucesso" (SALEH e WANG, 1993, p.16). </a:t>
            </a:r>
          </a:p>
        </p:txBody>
      </p:sp>
      <p:sp>
        <p:nvSpPr>
          <p:cNvPr id="6" name="Rectangle 4"/>
          <p:cNvSpPr>
            <a:spLocks noChangeArrowheads="1"/>
          </p:cNvSpPr>
          <p:nvPr/>
        </p:nvSpPr>
        <p:spPr bwMode="auto">
          <a:xfrm>
            <a:off x="452547" y="4936471"/>
            <a:ext cx="82073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a:solidFill>
                  <a:srgbClr val="008000"/>
                </a:solidFill>
              </a:rPr>
              <a:t>SALEH, S. D., WANG, C. K.   The management of innovation: strategy, structure, and organizational climate.  </a:t>
            </a:r>
            <a:r>
              <a:rPr lang="en-US" altLang="pt-BR" sz="2400" i="1">
                <a:solidFill>
                  <a:srgbClr val="008000"/>
                </a:solidFill>
              </a:rPr>
              <a:t>IEEE Transactions on Engineering Management</a:t>
            </a:r>
            <a:r>
              <a:rPr lang="en-US" altLang="pt-BR" sz="2400">
                <a:solidFill>
                  <a:srgbClr val="008000"/>
                </a:solidFill>
              </a:rPr>
              <a:t>, v.40, n.1, p.14-21, fev., 1993.</a:t>
            </a:r>
            <a:r>
              <a:rPr lang="pt-BR" altLang="pt-BR" sz="2400">
                <a:solidFill>
                  <a:srgbClr val="008000"/>
                </a:solidFill>
              </a:rPr>
              <a:t> </a:t>
            </a:r>
          </a:p>
        </p:txBody>
      </p:sp>
    </p:spTree>
    <p:extLst>
      <p:ext uri="{BB962C8B-B14F-4D97-AF65-F5344CB8AC3E}">
        <p14:creationId xmlns:p14="http://schemas.microsoft.com/office/powerpoint/2010/main" val="39827063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53</a:t>
            </a:fld>
            <a:endParaRPr lang="pt-BR" sz="1600" b="1" dirty="0">
              <a:solidFill>
                <a:schemeClr val="tx1"/>
              </a:solidFill>
              <a:latin typeface="+mj-lt"/>
            </a:endParaRPr>
          </a:p>
        </p:txBody>
      </p:sp>
      <p:sp>
        <p:nvSpPr>
          <p:cNvPr id="3" name="Rectangle 2"/>
          <p:cNvSpPr>
            <a:spLocks noGrp="1" noChangeArrowheads="1"/>
          </p:cNvSpPr>
          <p:nvPr>
            <p:ph type="title"/>
          </p:nvPr>
        </p:nvSpPr>
        <p:spPr>
          <a:xfrm>
            <a:off x="514350" y="764704"/>
            <a:ext cx="8139113" cy="647700"/>
          </a:xfrm>
        </p:spPr>
        <p:txBody>
          <a:bodyPr/>
          <a:lstStyle/>
          <a:p>
            <a:pPr algn="ctr" eaLnBrk="1" hangingPunct="1"/>
            <a:r>
              <a:rPr lang="pt-BR" altLang="pt-BR" sz="3000" b="1" dirty="0" smtClean="0">
                <a:solidFill>
                  <a:srgbClr val="003399"/>
                </a:solidFill>
                <a:latin typeface="Arial" charset="0"/>
                <a:cs typeface="Times New Roman" pitchFamily="18" charset="0"/>
              </a:rPr>
              <a:t>GESTÃO DA CULTURA ORGANIZACIONAL</a:t>
            </a:r>
            <a:endParaRPr lang="pt-BR" altLang="pt-BR" sz="3000" dirty="0" smtClean="0">
              <a:solidFill>
                <a:srgbClr val="003399"/>
              </a:solidFill>
              <a:latin typeface="Arial" charset="0"/>
            </a:endParaRPr>
          </a:p>
        </p:txBody>
      </p:sp>
      <p:sp>
        <p:nvSpPr>
          <p:cNvPr id="4" name="Rectangle 3"/>
          <p:cNvSpPr>
            <a:spLocks noChangeArrowheads="1"/>
          </p:cNvSpPr>
          <p:nvPr/>
        </p:nvSpPr>
        <p:spPr bwMode="auto">
          <a:xfrm>
            <a:off x="484188" y="1773238"/>
            <a:ext cx="8416925"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“Tradicionalmente, a cultura organizacional refletia valores dos fundadores e executivos da alta administração das empresas.  A maior autonomia dos funcionários, proporcionada pela criação de unidades de negócios e pela maior participação das áreas funcionais na geração de vantagens competitivas, estende-se também à criação de valores dentro da organização” (SANTOS, 1999, p.39). </a:t>
            </a:r>
          </a:p>
        </p:txBody>
      </p:sp>
      <p:sp>
        <p:nvSpPr>
          <p:cNvPr id="5" name="Rectangle 4"/>
          <p:cNvSpPr>
            <a:spLocks noChangeArrowheads="1"/>
          </p:cNvSpPr>
          <p:nvPr/>
        </p:nvSpPr>
        <p:spPr bwMode="auto">
          <a:xfrm>
            <a:off x="468313" y="5127625"/>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a:solidFill>
                  <a:srgbClr val="008000"/>
                </a:solidFill>
              </a:rPr>
              <a:t>SANTOS, F. C. A. </a:t>
            </a:r>
            <a:r>
              <a:rPr lang="pt-BR" altLang="pt-BR" sz="2400" i="1">
                <a:solidFill>
                  <a:srgbClr val="008000"/>
                </a:solidFill>
              </a:rPr>
              <a:t>Estratégia de recursos humanos </a:t>
            </a:r>
            <a:r>
              <a:rPr lang="pt-BR" altLang="pt-BR" sz="2400">
                <a:solidFill>
                  <a:srgbClr val="008000"/>
                </a:solidFill>
              </a:rPr>
              <a:t>: dimensões competitivas.  </a:t>
            </a:r>
            <a:r>
              <a:rPr lang="en-US" altLang="pt-BR" sz="2400">
                <a:solidFill>
                  <a:srgbClr val="008000"/>
                </a:solidFill>
              </a:rPr>
              <a:t>São Paulo : Atlas, 1999.</a:t>
            </a:r>
            <a:r>
              <a:rPr lang="pt-BR" altLang="pt-BR" sz="2400">
                <a:solidFill>
                  <a:srgbClr val="008000"/>
                </a:solidFill>
              </a:rPr>
              <a:t> </a:t>
            </a:r>
          </a:p>
        </p:txBody>
      </p:sp>
    </p:spTree>
    <p:extLst>
      <p:ext uri="{BB962C8B-B14F-4D97-AF65-F5344CB8AC3E}">
        <p14:creationId xmlns:p14="http://schemas.microsoft.com/office/powerpoint/2010/main" val="3617594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54</a:t>
            </a:fld>
            <a:endParaRPr lang="pt-BR" sz="1600" b="1">
              <a:solidFill>
                <a:schemeClr val="tx1"/>
              </a:solidFill>
              <a:latin typeface="+mj-lt"/>
            </a:endParaRPr>
          </a:p>
        </p:txBody>
      </p:sp>
      <p:sp>
        <p:nvSpPr>
          <p:cNvPr id="3" name="Rectangle 2"/>
          <p:cNvSpPr>
            <a:spLocks noGrp="1" noChangeArrowheads="1"/>
          </p:cNvSpPr>
          <p:nvPr>
            <p:ph type="title"/>
          </p:nvPr>
        </p:nvSpPr>
        <p:spPr>
          <a:xfrm>
            <a:off x="514350" y="677863"/>
            <a:ext cx="8139113" cy="1079500"/>
          </a:xfrm>
        </p:spPr>
        <p:txBody>
          <a:bodyPr/>
          <a:lstStyle/>
          <a:p>
            <a:pPr algn="ctr" eaLnBrk="1" hangingPunct="1"/>
            <a:r>
              <a:rPr lang="pt-BR" altLang="pt-BR" sz="3000" b="1" smtClean="0">
                <a:solidFill>
                  <a:srgbClr val="003399"/>
                </a:solidFill>
                <a:latin typeface="Arial" charset="0"/>
                <a:cs typeface="Times New Roman" pitchFamily="18" charset="0"/>
              </a:rPr>
              <a:t>VALORES ORGANIZACIONAIS E AJUSTAMENTO MÚTUO</a:t>
            </a:r>
            <a:r>
              <a:rPr lang="pt-BR" altLang="pt-BR" sz="3000" smtClean="0">
                <a:solidFill>
                  <a:srgbClr val="003399"/>
                </a:solidFill>
                <a:latin typeface="Arial" charset="0"/>
              </a:rPr>
              <a:t> </a:t>
            </a:r>
          </a:p>
        </p:txBody>
      </p:sp>
      <p:sp>
        <p:nvSpPr>
          <p:cNvPr id="4" name="Rectangle 3"/>
          <p:cNvSpPr>
            <a:spLocks noChangeArrowheads="1"/>
          </p:cNvSpPr>
          <p:nvPr/>
        </p:nvSpPr>
        <p:spPr bwMode="auto">
          <a:xfrm>
            <a:off x="484188" y="2128838"/>
            <a:ext cx="841692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“Para coordenar o trabalho entre e dentro das equipes de projeto </a:t>
            </a:r>
            <a:r>
              <a:rPr lang="pt-BR" altLang="pt-BR" sz="2400" i="1"/>
              <a:t>ad hoc</a:t>
            </a:r>
            <a:r>
              <a:rPr lang="pt-BR" altLang="pt-BR" sz="2400"/>
              <a:t>, os esforços caracterizam-se como inovadores e não padronizados.  Essa coordenação é exercida pelos próprios especialistas profissionais que realmente executam o trabalho de projetar, orientados pelos valores da cultura organizacional” (SANTOS, 1999, p.39). </a:t>
            </a:r>
          </a:p>
        </p:txBody>
      </p:sp>
      <p:sp>
        <p:nvSpPr>
          <p:cNvPr id="5" name="Rectangle 4"/>
          <p:cNvSpPr>
            <a:spLocks noChangeArrowheads="1"/>
          </p:cNvSpPr>
          <p:nvPr/>
        </p:nvSpPr>
        <p:spPr bwMode="auto">
          <a:xfrm>
            <a:off x="468313" y="5184775"/>
            <a:ext cx="82073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i="1">
                <a:solidFill>
                  <a:srgbClr val="008000"/>
                </a:solidFill>
              </a:rPr>
              <a:t>SANTOS, F. C. A. </a:t>
            </a:r>
            <a:r>
              <a:rPr lang="pt-BR" altLang="pt-BR" sz="2400" i="1">
                <a:solidFill>
                  <a:srgbClr val="008000"/>
                </a:solidFill>
              </a:rPr>
              <a:t>Estratégia de recursos humanos </a:t>
            </a:r>
            <a:r>
              <a:rPr lang="pt-BR" altLang="pt-BR" sz="2400">
                <a:solidFill>
                  <a:srgbClr val="008000"/>
                </a:solidFill>
              </a:rPr>
              <a:t>: dimensões competitivas.  </a:t>
            </a:r>
            <a:r>
              <a:rPr lang="en-US" altLang="pt-BR" sz="2400">
                <a:solidFill>
                  <a:srgbClr val="008000"/>
                </a:solidFill>
              </a:rPr>
              <a:t>São Paulo : Atlas, 1999.</a:t>
            </a:r>
            <a:r>
              <a:rPr lang="pt-BR" altLang="pt-BR" sz="2400">
                <a:solidFill>
                  <a:srgbClr val="008000"/>
                </a:solidFill>
              </a:rPr>
              <a:t> </a:t>
            </a:r>
          </a:p>
        </p:txBody>
      </p:sp>
    </p:spTree>
    <p:extLst>
      <p:ext uri="{BB962C8B-B14F-4D97-AF65-F5344CB8AC3E}">
        <p14:creationId xmlns:p14="http://schemas.microsoft.com/office/powerpoint/2010/main" val="5659657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7956376" y="6356350"/>
            <a:ext cx="730424" cy="365125"/>
          </a:xfrm>
        </p:spPr>
        <p:txBody>
          <a:bodyPr/>
          <a:lstStyle/>
          <a:p>
            <a:fld id="{B92B09ED-5DCD-4173-ADD3-38C51F4AE414}" type="slidenum">
              <a:rPr lang="pt-BR" sz="1600" b="1" smtClean="0">
                <a:solidFill>
                  <a:schemeClr val="tx1"/>
                </a:solidFill>
                <a:latin typeface="+mj-lt"/>
              </a:rPr>
              <a:t>55</a:t>
            </a:fld>
            <a:endParaRPr lang="pt-BR" sz="1600" b="1">
              <a:solidFill>
                <a:schemeClr val="tx1"/>
              </a:solidFill>
              <a:latin typeface="+mj-lt"/>
            </a:endParaRPr>
          </a:p>
        </p:txBody>
      </p:sp>
      <p:sp>
        <p:nvSpPr>
          <p:cNvPr id="3" name="Rectangle 2"/>
          <p:cNvSpPr>
            <a:spLocks noGrp="1" noChangeArrowheads="1"/>
          </p:cNvSpPr>
          <p:nvPr>
            <p:ph type="title"/>
          </p:nvPr>
        </p:nvSpPr>
        <p:spPr>
          <a:xfrm>
            <a:off x="514350" y="765076"/>
            <a:ext cx="8139113" cy="647700"/>
          </a:xfrm>
        </p:spPr>
        <p:txBody>
          <a:bodyPr/>
          <a:lstStyle/>
          <a:p>
            <a:pPr algn="ctr" eaLnBrk="1" hangingPunct="1"/>
            <a:r>
              <a:rPr lang="pt-BR" altLang="pt-BR" sz="3000" b="1" dirty="0" smtClean="0">
                <a:solidFill>
                  <a:srgbClr val="003399"/>
                </a:solidFill>
                <a:latin typeface="Arial" charset="0"/>
              </a:rPr>
              <a:t>PESQUISA DE CLIMA ORGANIZACIONAL</a:t>
            </a:r>
          </a:p>
        </p:txBody>
      </p:sp>
      <p:sp>
        <p:nvSpPr>
          <p:cNvPr id="4" name="Rectangle 3"/>
          <p:cNvSpPr>
            <a:spLocks noChangeArrowheads="1"/>
          </p:cNvSpPr>
          <p:nvPr/>
        </p:nvSpPr>
        <p:spPr bwMode="auto">
          <a:xfrm>
            <a:off x="484188" y="1706563"/>
            <a:ext cx="8416925"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Como lembra Coda (1997, p. 99), "a essência dos subsídios da pesquisa de clima organizacional é o mapeamento das percepções sobre o ambiente interno da organização, como um ponto de partida igualmente válido para a mudança e desenvolvimento organizacional".</a:t>
            </a:r>
          </a:p>
        </p:txBody>
      </p:sp>
      <p:sp>
        <p:nvSpPr>
          <p:cNvPr id="5" name="Rectangle 4"/>
          <p:cNvSpPr>
            <a:spLocks noChangeArrowheads="1"/>
          </p:cNvSpPr>
          <p:nvPr/>
        </p:nvSpPr>
        <p:spPr bwMode="auto">
          <a:xfrm>
            <a:off x="468313" y="4221088"/>
            <a:ext cx="82073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solidFill>
                  <a:srgbClr val="008000"/>
                </a:solidFill>
              </a:rPr>
              <a:t>CODA, R.   Pesquisa de clima organizacional e gestão estratégica de recursos humanos.  In: BERGAMINI, C. W., CODA, R. (</a:t>
            </a:r>
            <a:r>
              <a:rPr lang="pt-BR" altLang="pt-BR" sz="2400" dirty="0" err="1">
                <a:solidFill>
                  <a:srgbClr val="008000"/>
                </a:solidFill>
              </a:rPr>
              <a:t>Orgs</a:t>
            </a:r>
            <a:r>
              <a:rPr lang="pt-BR" altLang="pt-BR" sz="2400" dirty="0">
                <a:solidFill>
                  <a:srgbClr val="008000"/>
                </a:solidFill>
              </a:rPr>
              <a:t>.).  </a:t>
            </a:r>
            <a:r>
              <a:rPr lang="pt-BR" altLang="pt-BR" sz="2400" i="1" dirty="0">
                <a:solidFill>
                  <a:srgbClr val="008000"/>
                </a:solidFill>
              </a:rPr>
              <a:t>Psicodinâmica da vida organizacional</a:t>
            </a:r>
            <a:r>
              <a:rPr lang="pt-BR" altLang="pt-BR" sz="2400" dirty="0">
                <a:solidFill>
                  <a:srgbClr val="008000"/>
                </a:solidFill>
              </a:rPr>
              <a:t>: motivação e liderança.  </a:t>
            </a:r>
            <a:r>
              <a:rPr lang="en-US" altLang="pt-BR" sz="2400" dirty="0">
                <a:solidFill>
                  <a:srgbClr val="008000"/>
                </a:solidFill>
              </a:rPr>
              <a:t>2.ed.  São Paulo : Atlas, 1997.</a:t>
            </a:r>
            <a:r>
              <a:rPr lang="pt-BR" altLang="pt-BR" sz="2400" dirty="0">
                <a:solidFill>
                  <a:srgbClr val="008000"/>
                </a:solidFill>
              </a:rPr>
              <a:t> </a:t>
            </a:r>
          </a:p>
        </p:txBody>
      </p:sp>
    </p:spTree>
    <p:extLst>
      <p:ext uri="{BB962C8B-B14F-4D97-AF65-F5344CB8AC3E}">
        <p14:creationId xmlns:p14="http://schemas.microsoft.com/office/powerpoint/2010/main" val="25502034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56</a:t>
            </a:fld>
            <a:endParaRPr lang="pt-BR" sz="1600" b="1" dirty="0">
              <a:solidFill>
                <a:schemeClr val="tx1"/>
              </a:solidFill>
              <a:latin typeface="+mj-lt"/>
            </a:endParaRPr>
          </a:p>
        </p:txBody>
      </p:sp>
      <p:sp>
        <p:nvSpPr>
          <p:cNvPr id="3" name="Rectangle 2"/>
          <p:cNvSpPr>
            <a:spLocks noGrp="1" noChangeArrowheads="1"/>
          </p:cNvSpPr>
          <p:nvPr>
            <p:ph type="title"/>
          </p:nvPr>
        </p:nvSpPr>
        <p:spPr>
          <a:xfrm>
            <a:off x="514350" y="1077938"/>
            <a:ext cx="8139113" cy="550862"/>
          </a:xfrm>
        </p:spPr>
        <p:txBody>
          <a:bodyPr/>
          <a:lstStyle/>
          <a:p>
            <a:pPr algn="ctr" eaLnBrk="1" hangingPunct="1"/>
            <a:r>
              <a:rPr lang="pt-BR" altLang="pt-BR" sz="3000" b="1" dirty="0" smtClean="0">
                <a:solidFill>
                  <a:srgbClr val="003399"/>
                </a:solidFill>
                <a:latin typeface="Arial" charset="0"/>
                <a:cs typeface="Times New Roman" pitchFamily="18" charset="0"/>
              </a:rPr>
              <a:t>GESTÃO DA CULTURA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484188" y="1989138"/>
            <a:ext cx="8191500"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a:t>“A alta gerência deve assumir papéis ativos e servir como exemplos de mudança.  Ao setor de treinamento e desenvolvimento, assim como a toda a área de recursos humanos, devem ser delegados papéis-chaves de liderança para a mudança interna” (Burack, 1991, p.90). </a:t>
            </a:r>
          </a:p>
        </p:txBody>
      </p:sp>
      <p:sp>
        <p:nvSpPr>
          <p:cNvPr id="6" name="Rectangle 4"/>
          <p:cNvSpPr>
            <a:spLocks noChangeArrowheads="1"/>
          </p:cNvSpPr>
          <p:nvPr/>
        </p:nvSpPr>
        <p:spPr bwMode="auto">
          <a:xfrm>
            <a:off x="468313" y="4653136"/>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dirty="0">
                <a:solidFill>
                  <a:srgbClr val="008000"/>
                </a:solidFill>
              </a:rPr>
              <a:t>BURACK, E. H.   Changing the company culture : the role of human resource development.  </a:t>
            </a:r>
            <a:r>
              <a:rPr lang="en-US" altLang="pt-BR" sz="2400" i="1" dirty="0">
                <a:solidFill>
                  <a:srgbClr val="008000"/>
                </a:solidFill>
              </a:rPr>
              <a:t>Long Range Planning</a:t>
            </a:r>
            <a:r>
              <a:rPr lang="en-US" altLang="pt-BR" sz="2400" dirty="0">
                <a:solidFill>
                  <a:srgbClr val="008000"/>
                </a:solidFill>
              </a:rPr>
              <a:t>, v.24, n.1, p.88-95, </a:t>
            </a:r>
            <a:r>
              <a:rPr lang="en-US" altLang="pt-BR" sz="2400" dirty="0" err="1">
                <a:solidFill>
                  <a:srgbClr val="008000"/>
                </a:solidFill>
              </a:rPr>
              <a:t>fev</a:t>
            </a:r>
            <a:r>
              <a:rPr lang="en-US" altLang="pt-BR" sz="2400" dirty="0">
                <a:solidFill>
                  <a:srgbClr val="008000"/>
                </a:solidFill>
              </a:rPr>
              <a:t>., 1991.</a:t>
            </a:r>
            <a:r>
              <a:rPr lang="pt-BR" altLang="pt-BR" sz="2400" dirty="0">
                <a:solidFill>
                  <a:srgbClr val="008000"/>
                </a:solidFill>
              </a:rPr>
              <a:t> </a:t>
            </a:r>
          </a:p>
        </p:txBody>
      </p:sp>
    </p:spTree>
    <p:extLst>
      <p:ext uri="{BB962C8B-B14F-4D97-AF65-F5344CB8AC3E}">
        <p14:creationId xmlns:p14="http://schemas.microsoft.com/office/powerpoint/2010/main" val="3002287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57</a:t>
            </a:fld>
            <a:endParaRPr lang="pt-BR" sz="1600" b="1" dirty="0">
              <a:solidFill>
                <a:schemeClr val="tx1"/>
              </a:solidFill>
              <a:latin typeface="+mj-lt"/>
            </a:endParaRPr>
          </a:p>
        </p:txBody>
      </p:sp>
      <p:sp>
        <p:nvSpPr>
          <p:cNvPr id="3" name="Rectangle 2"/>
          <p:cNvSpPr>
            <a:spLocks noGrp="1" noChangeArrowheads="1"/>
          </p:cNvSpPr>
          <p:nvPr>
            <p:ph type="title"/>
          </p:nvPr>
        </p:nvSpPr>
        <p:spPr>
          <a:xfrm>
            <a:off x="514350" y="717897"/>
            <a:ext cx="8139113" cy="550863"/>
          </a:xfrm>
        </p:spPr>
        <p:txBody>
          <a:bodyPr/>
          <a:lstStyle/>
          <a:p>
            <a:pPr algn="ctr" eaLnBrk="1" hangingPunct="1"/>
            <a:r>
              <a:rPr lang="pt-BR" altLang="pt-BR" sz="3000" b="1" dirty="0" smtClean="0">
                <a:solidFill>
                  <a:srgbClr val="003399"/>
                </a:solidFill>
                <a:latin typeface="Arial" charset="0"/>
                <a:cs typeface="Times New Roman" pitchFamily="18" charset="0"/>
              </a:rPr>
              <a:t>GESTÃO DA CULTURA ORGANIZACIONAL</a:t>
            </a:r>
            <a:r>
              <a:rPr lang="pt-BR" altLang="pt-BR" sz="3000" dirty="0" smtClean="0">
                <a:solidFill>
                  <a:srgbClr val="003399"/>
                </a:solidFill>
                <a:latin typeface="Arial" charset="0"/>
              </a:rPr>
              <a:t> </a:t>
            </a:r>
          </a:p>
        </p:txBody>
      </p:sp>
      <p:sp>
        <p:nvSpPr>
          <p:cNvPr id="4" name="Rectangle 3"/>
          <p:cNvSpPr>
            <a:spLocks noChangeArrowheads="1"/>
          </p:cNvSpPr>
          <p:nvPr/>
        </p:nvSpPr>
        <p:spPr bwMode="auto">
          <a:xfrm>
            <a:off x="484188" y="1341859"/>
            <a:ext cx="841692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t>Como lembram Schneider et al.  (1996), “a mudança cultural não ocorre mediante nova declaração de missão, de discursos, de divulgação de boletins ou de uma grande festa para lançar uma nova maneira de realizar as coisas, ou ainda mesmo mudando a estrutura da organização.  Para comunicar novos valores e crenças, exige-se mudar a realidade organizacional, ou seja, os milhares de itens que definem o clima, que definem a vida cotidiana em uma organização.  Fatos, não palavras, são a realidade”. </a:t>
            </a:r>
          </a:p>
        </p:txBody>
      </p:sp>
      <p:sp>
        <p:nvSpPr>
          <p:cNvPr id="5" name="Rectangle 4"/>
          <p:cNvSpPr>
            <a:spLocks noChangeArrowheads="1"/>
          </p:cNvSpPr>
          <p:nvPr/>
        </p:nvSpPr>
        <p:spPr bwMode="auto">
          <a:xfrm>
            <a:off x="468313" y="5121275"/>
            <a:ext cx="82073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en-US" altLang="pt-BR" sz="2400">
                <a:solidFill>
                  <a:srgbClr val="008000"/>
                </a:solidFill>
              </a:rPr>
              <a:t>SCHNEIDER, B. et al.   Creating a climate and culture for sustainable organizational change.  </a:t>
            </a:r>
            <a:r>
              <a:rPr lang="en-US" altLang="pt-BR" sz="2400" i="1">
                <a:solidFill>
                  <a:srgbClr val="008000"/>
                </a:solidFill>
              </a:rPr>
              <a:t>Organizational Dynamics</a:t>
            </a:r>
            <a:r>
              <a:rPr lang="en-US" altLang="pt-BR" sz="2400">
                <a:solidFill>
                  <a:srgbClr val="008000"/>
                </a:solidFill>
              </a:rPr>
              <a:t>, v. 24, n</a:t>
            </a:r>
            <a:r>
              <a:rPr lang="en-US" altLang="pt-BR" sz="2400" u="sng">
                <a:solidFill>
                  <a:srgbClr val="008000"/>
                </a:solidFill>
              </a:rPr>
              <a:t>o</a:t>
            </a:r>
            <a:r>
              <a:rPr lang="en-US" altLang="pt-BR" sz="2400">
                <a:solidFill>
                  <a:srgbClr val="008000"/>
                </a:solidFill>
              </a:rPr>
              <a:t> 4, p. 7-19, primavera, 1996.</a:t>
            </a:r>
            <a:r>
              <a:rPr lang="pt-BR" altLang="pt-BR" sz="2400">
                <a:solidFill>
                  <a:srgbClr val="008000"/>
                </a:solidFill>
              </a:rPr>
              <a:t> </a:t>
            </a:r>
            <a:r>
              <a:rPr lang="en-US" altLang="pt-BR" sz="2400">
                <a:solidFill>
                  <a:srgbClr val="008000"/>
                </a:solidFill>
              </a:rPr>
              <a:t>.</a:t>
            </a:r>
            <a:r>
              <a:rPr lang="pt-BR" altLang="pt-BR" sz="2400">
                <a:solidFill>
                  <a:srgbClr val="008000"/>
                </a:solidFill>
              </a:rPr>
              <a:t> </a:t>
            </a:r>
          </a:p>
        </p:txBody>
      </p:sp>
    </p:spTree>
    <p:extLst>
      <p:ext uri="{BB962C8B-B14F-4D97-AF65-F5344CB8AC3E}">
        <p14:creationId xmlns:p14="http://schemas.microsoft.com/office/powerpoint/2010/main" val="5943532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58</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762000"/>
            <a:ext cx="7772400" cy="609600"/>
          </a:xfrm>
        </p:spPr>
        <p:txBody>
          <a:bodyPr/>
          <a:lstStyle/>
          <a:p>
            <a:pPr algn="ctr" eaLnBrk="1" hangingPunct="1"/>
            <a:r>
              <a:rPr lang="pt-BR" altLang="pt-BR" sz="2800" b="1" smtClean="0">
                <a:solidFill>
                  <a:srgbClr val="003399"/>
                </a:solidFill>
                <a:latin typeface="Arial" charset="0"/>
                <a:cs typeface="Times New Roman" pitchFamily="18" charset="0"/>
              </a:rPr>
              <a:t>GESTÃO DA CULTURA ORGANIZACIONAL</a:t>
            </a:r>
            <a:r>
              <a:rPr lang="pt-BR" altLang="pt-BR" sz="2800" b="1" smtClean="0">
                <a:solidFill>
                  <a:srgbClr val="003399"/>
                </a:solidFill>
                <a:latin typeface="Arial" charset="0"/>
              </a:rPr>
              <a:t> </a:t>
            </a:r>
          </a:p>
        </p:txBody>
      </p:sp>
      <p:sp>
        <p:nvSpPr>
          <p:cNvPr id="4" name="Rectangle 3"/>
          <p:cNvSpPr>
            <a:spLocks noChangeArrowheads="1"/>
          </p:cNvSpPr>
          <p:nvPr/>
        </p:nvSpPr>
        <p:spPr bwMode="auto">
          <a:xfrm>
            <a:off x="457200" y="4984750"/>
            <a:ext cx="8153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333333"/>
                </a:solidFill>
                <a:cs typeface="Times New Roman" pitchFamily="18" charset="0"/>
              </a:rPr>
              <a:t>necessidade de monitorização da cultura organizacional através de pesquisas de clima organizacional</a:t>
            </a:r>
            <a:endParaRPr kumimoji="0" lang="pt-BR" altLang="pt-BR" sz="2400" b="0">
              <a:solidFill>
                <a:srgbClr val="333333"/>
              </a:solidFill>
            </a:endParaRPr>
          </a:p>
        </p:txBody>
      </p:sp>
      <p:sp>
        <p:nvSpPr>
          <p:cNvPr id="5" name="Text Box 4"/>
          <p:cNvSpPr txBox="1">
            <a:spLocks noChangeArrowheads="1"/>
          </p:cNvSpPr>
          <p:nvPr/>
        </p:nvSpPr>
        <p:spPr bwMode="auto">
          <a:xfrm>
            <a:off x="381000" y="1676400"/>
            <a:ext cx="838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kumimoji="0" lang="pt-BR" altLang="pt-BR" sz="2400">
                <a:cs typeface="Times New Roman" pitchFamily="18" charset="0"/>
              </a:rPr>
              <a:t>concepção de valores essenciais relacionados às vantagens competitivas</a:t>
            </a:r>
          </a:p>
        </p:txBody>
      </p:sp>
      <p:sp>
        <p:nvSpPr>
          <p:cNvPr id="7" name="Text Box 5"/>
          <p:cNvSpPr txBox="1">
            <a:spLocks noChangeArrowheads="1"/>
          </p:cNvSpPr>
          <p:nvPr/>
        </p:nvSpPr>
        <p:spPr bwMode="auto">
          <a:xfrm>
            <a:off x="381000" y="2606675"/>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kumimoji="0" lang="pt-BR" altLang="pt-BR" sz="2400">
                <a:solidFill>
                  <a:srgbClr val="003300"/>
                </a:solidFill>
                <a:cs typeface="Times New Roman" pitchFamily="18" charset="0"/>
              </a:rPr>
              <a:t>negociação dos valores essenciais pelos funcionários</a:t>
            </a:r>
          </a:p>
        </p:txBody>
      </p:sp>
      <p:sp>
        <p:nvSpPr>
          <p:cNvPr id="8" name="Text Box 6"/>
          <p:cNvSpPr txBox="1">
            <a:spLocks noChangeArrowheads="1"/>
          </p:cNvSpPr>
          <p:nvPr/>
        </p:nvSpPr>
        <p:spPr bwMode="auto">
          <a:xfrm>
            <a:off x="381000" y="3302000"/>
            <a:ext cx="8382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kumimoji="0" lang="pt-BR" altLang="pt-BR" sz="2400">
                <a:solidFill>
                  <a:srgbClr val="990000"/>
                </a:solidFill>
                <a:cs typeface="Times New Roman" pitchFamily="18" charset="0"/>
              </a:rPr>
              <a:t>adaptabilidade das culturas organizacionais</a:t>
            </a:r>
          </a:p>
        </p:txBody>
      </p:sp>
      <p:sp>
        <p:nvSpPr>
          <p:cNvPr id="9" name="Rectangle 7"/>
          <p:cNvSpPr>
            <a:spLocks noChangeArrowheads="1"/>
          </p:cNvSpPr>
          <p:nvPr/>
        </p:nvSpPr>
        <p:spPr bwMode="auto">
          <a:xfrm>
            <a:off x="428625" y="3962400"/>
            <a:ext cx="82581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400">
                <a:solidFill>
                  <a:srgbClr val="000080"/>
                </a:solidFill>
                <a:cs typeface="Times New Roman" pitchFamily="18" charset="0"/>
              </a:rPr>
              <a:t>ajustamento mútuo como forma de coordenação do trabalho baseada em valores organizacionais</a:t>
            </a:r>
          </a:p>
        </p:txBody>
      </p:sp>
    </p:spTree>
    <p:extLst>
      <p:ext uri="{BB962C8B-B14F-4D97-AF65-F5344CB8AC3E}">
        <p14:creationId xmlns:p14="http://schemas.microsoft.com/office/powerpoint/2010/main" val="5670013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59</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892646"/>
            <a:ext cx="8482012" cy="592138"/>
          </a:xfrm>
        </p:spPr>
        <p:txBody>
          <a:bodyPr/>
          <a:lstStyle/>
          <a:p>
            <a:pPr algn="ctr" eaLnBrk="1" hangingPunct="1"/>
            <a:r>
              <a:rPr lang="pt-BR" altLang="pt-BR" sz="2800" b="1" dirty="0" smtClean="0">
                <a:solidFill>
                  <a:srgbClr val="003399"/>
                </a:solidFill>
                <a:latin typeface="Arial" charset="0"/>
                <a:cs typeface="Times New Roman" pitchFamily="18" charset="0"/>
              </a:rPr>
              <a:t>CONSIDERAÇÕES FINAIS</a:t>
            </a:r>
            <a:endParaRPr lang="pt-BR" altLang="pt-BR" sz="2800" b="1" dirty="0" smtClean="0">
              <a:solidFill>
                <a:srgbClr val="003399"/>
              </a:solidFill>
              <a:latin typeface="Arial" charset="0"/>
            </a:endParaRPr>
          </a:p>
        </p:txBody>
      </p:sp>
      <p:sp>
        <p:nvSpPr>
          <p:cNvPr id="4" name="Rectangle 3"/>
          <p:cNvSpPr>
            <a:spLocks noChangeArrowheads="1"/>
          </p:cNvSpPr>
          <p:nvPr/>
        </p:nvSpPr>
        <p:spPr bwMode="auto">
          <a:xfrm>
            <a:off x="539750" y="1711325"/>
            <a:ext cx="8208963"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lang="pt-BR" altLang="pt-BR" sz="2400"/>
              <a:t>“Não obstante realizar uma caracterização separada de cada uma dessas bases, evidencia-se que não existem limites definidos entre elas e que elas complementam-se e sobrepõem-se.  Somente a consideração formal e efetiva de todos os elementos das dimensões competitivas de recursos humanos permite a gestão estratégica, tanto dos negócios, como das áreas funcionais.” (SANTOS, 1999, p.42).</a:t>
            </a:r>
          </a:p>
        </p:txBody>
      </p:sp>
      <p:sp>
        <p:nvSpPr>
          <p:cNvPr id="5" name="Rectangle 4"/>
          <p:cNvSpPr>
            <a:spLocks noChangeArrowheads="1"/>
          </p:cNvSpPr>
          <p:nvPr/>
        </p:nvSpPr>
        <p:spPr bwMode="auto">
          <a:xfrm>
            <a:off x="468313" y="5085184"/>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solidFill>
                  <a:srgbClr val="009900"/>
                </a:solidFill>
              </a:rPr>
              <a:t>SANTOS, F. C. A. </a:t>
            </a:r>
            <a:r>
              <a:rPr lang="pt-BR" altLang="pt-BR" sz="2400" i="1" dirty="0">
                <a:solidFill>
                  <a:srgbClr val="009900"/>
                </a:solidFill>
              </a:rPr>
              <a:t>Estratégia de recursos humanos</a:t>
            </a:r>
            <a:r>
              <a:rPr lang="pt-BR" altLang="pt-BR" sz="2400" dirty="0">
                <a:solidFill>
                  <a:srgbClr val="009900"/>
                </a:solidFill>
              </a:rPr>
              <a:t> : dimensões competitiva. São Paulo: Atlas, 1999.</a:t>
            </a:r>
          </a:p>
        </p:txBody>
      </p:sp>
    </p:spTree>
    <p:extLst>
      <p:ext uri="{BB962C8B-B14F-4D97-AF65-F5344CB8AC3E}">
        <p14:creationId xmlns:p14="http://schemas.microsoft.com/office/powerpoint/2010/main" val="5482264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Espaço Reservado para Número de Slide 25"/>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6</a:t>
            </a:fld>
            <a:endParaRPr lang="pt-BR" sz="1600" b="1">
              <a:solidFill>
                <a:schemeClr val="tx1"/>
              </a:solidFill>
              <a:latin typeface="+mj-lt"/>
            </a:endParaRPr>
          </a:p>
        </p:txBody>
      </p:sp>
      <p:sp>
        <p:nvSpPr>
          <p:cNvPr id="3" name="Rectangle 2"/>
          <p:cNvSpPr>
            <a:spLocks noGrp="1" noChangeArrowheads="1"/>
          </p:cNvSpPr>
          <p:nvPr>
            <p:ph type="title"/>
          </p:nvPr>
        </p:nvSpPr>
        <p:spPr>
          <a:xfrm>
            <a:off x="619944" y="901365"/>
            <a:ext cx="7772400" cy="990600"/>
          </a:xfrm>
        </p:spPr>
        <p:txBody>
          <a:bodyPr/>
          <a:lstStyle/>
          <a:p>
            <a:pPr algn="ctr" eaLnBrk="1" hangingPunct="1"/>
            <a:r>
              <a:rPr lang="pt-BR" altLang="pt-BR" sz="2800" b="1" smtClean="0">
                <a:solidFill>
                  <a:srgbClr val="000099"/>
                </a:solidFill>
                <a:latin typeface="Arial" charset="0"/>
                <a:cs typeface="Times New Roman" pitchFamily="18" charset="0"/>
              </a:rPr>
              <a:t>ESTRATÉGIAS PRESENTES NA GESTÃO DE EMPRESAS MANUFATUREIRAS</a:t>
            </a:r>
          </a:p>
        </p:txBody>
      </p:sp>
      <p:sp>
        <p:nvSpPr>
          <p:cNvPr id="4" name="Text Box 3"/>
          <p:cNvSpPr txBox="1">
            <a:spLocks noChangeArrowheads="1"/>
          </p:cNvSpPr>
          <p:nvPr/>
        </p:nvSpPr>
        <p:spPr bwMode="auto">
          <a:xfrm>
            <a:off x="467544" y="2196765"/>
            <a:ext cx="8001000" cy="415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800" dirty="0">
                <a:cs typeface="Times New Roman" pitchFamily="18" charset="0"/>
              </a:rPr>
              <a:t>ESTRATÉGIA CORPORATIVA estipula os objetivos e os caminhos da corporação, </a:t>
            </a:r>
          </a:p>
          <a:p>
            <a:pPr eaLnBrk="1" hangingPunct="1">
              <a:spcBef>
                <a:spcPct val="50000"/>
              </a:spcBef>
            </a:pPr>
            <a:r>
              <a:rPr lang="pt-BR" altLang="pt-BR" sz="2800" dirty="0">
                <a:cs typeface="Times New Roman" pitchFamily="18" charset="0"/>
              </a:rPr>
              <a:t>determina as políticas e os planos para atingir estes objetivos,</a:t>
            </a:r>
          </a:p>
          <a:p>
            <a:pPr eaLnBrk="1" hangingPunct="1">
              <a:spcBef>
                <a:spcPct val="50000"/>
              </a:spcBef>
            </a:pPr>
            <a:r>
              <a:rPr lang="pt-BR" altLang="pt-BR" sz="2800" dirty="0">
                <a:cs typeface="Times New Roman" pitchFamily="18" charset="0"/>
              </a:rPr>
              <a:t>define os negócios onde a corporação irá atuar</a:t>
            </a:r>
          </a:p>
          <a:p>
            <a:pPr eaLnBrk="1" hangingPunct="1">
              <a:spcBef>
                <a:spcPct val="50000"/>
              </a:spcBef>
            </a:pPr>
            <a:r>
              <a:rPr lang="pt-BR" altLang="pt-BR" sz="2800" dirty="0">
                <a:cs typeface="Times New Roman" pitchFamily="18" charset="0"/>
              </a:rPr>
              <a:t>e o tipo de organização econômica e humana que ela almeja</a:t>
            </a:r>
            <a:r>
              <a:rPr lang="pt-BR" altLang="pt-BR" sz="2800" dirty="0"/>
              <a:t> </a:t>
            </a:r>
          </a:p>
        </p:txBody>
      </p:sp>
    </p:spTree>
    <p:extLst>
      <p:ext uri="{BB962C8B-B14F-4D97-AF65-F5344CB8AC3E}">
        <p14:creationId xmlns:p14="http://schemas.microsoft.com/office/powerpoint/2010/main" val="1032630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60</a:t>
            </a:fld>
            <a:endParaRPr lang="pt-BR" sz="1600" b="1" dirty="0">
              <a:solidFill>
                <a:schemeClr val="tx1"/>
              </a:solidFill>
              <a:latin typeface="+mj-lt"/>
            </a:endParaRPr>
          </a:p>
        </p:txBody>
      </p:sp>
      <p:sp>
        <p:nvSpPr>
          <p:cNvPr id="3" name="Rectangle 2"/>
          <p:cNvSpPr>
            <a:spLocks noGrp="1" noChangeArrowheads="1"/>
          </p:cNvSpPr>
          <p:nvPr>
            <p:ph type="title"/>
          </p:nvPr>
        </p:nvSpPr>
        <p:spPr>
          <a:xfrm>
            <a:off x="315913" y="1036662"/>
            <a:ext cx="8482012" cy="592138"/>
          </a:xfrm>
        </p:spPr>
        <p:txBody>
          <a:bodyPr/>
          <a:lstStyle/>
          <a:p>
            <a:pPr algn="ctr" eaLnBrk="1" hangingPunct="1"/>
            <a:r>
              <a:rPr lang="pt-BR" altLang="pt-BR" sz="2800" b="1" dirty="0" smtClean="0">
                <a:solidFill>
                  <a:srgbClr val="003399"/>
                </a:solidFill>
                <a:latin typeface="Arial" charset="0"/>
                <a:cs typeface="Times New Roman" pitchFamily="18" charset="0"/>
              </a:rPr>
              <a:t>CONSIDERAÇÕES FINAIS</a:t>
            </a:r>
            <a:endParaRPr lang="pt-BR" altLang="pt-BR" sz="2800" b="1" dirty="0" smtClean="0">
              <a:solidFill>
                <a:srgbClr val="003399"/>
              </a:solidFill>
              <a:latin typeface="Arial" charset="0"/>
            </a:endParaRPr>
          </a:p>
        </p:txBody>
      </p:sp>
      <p:sp>
        <p:nvSpPr>
          <p:cNvPr id="4" name="Rectangle 3"/>
          <p:cNvSpPr>
            <a:spLocks noChangeArrowheads="1"/>
          </p:cNvSpPr>
          <p:nvPr/>
        </p:nvSpPr>
        <p:spPr bwMode="auto">
          <a:xfrm>
            <a:off x="539750" y="1939925"/>
            <a:ext cx="8208963"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just" eaLnBrk="1" hangingPunct="1"/>
            <a:r>
              <a:rPr lang="pt-BR" altLang="pt-BR" sz="2400"/>
              <a:t>“Reforça-se que essas dimensões competitivas complementam a abordagem funcional da gestão de recursos humanos com um enfoque de negócios.  Observa-se também a importância da inclusão das dimensões e prioridades competitivas das demais áreas funcionais da empresa em todos os projetos de inovação” (SANTOS, 1999, p.42).</a:t>
            </a:r>
          </a:p>
        </p:txBody>
      </p:sp>
      <p:sp>
        <p:nvSpPr>
          <p:cNvPr id="5" name="Rectangle 4"/>
          <p:cNvSpPr>
            <a:spLocks noChangeArrowheads="1"/>
          </p:cNvSpPr>
          <p:nvPr/>
        </p:nvSpPr>
        <p:spPr bwMode="auto">
          <a:xfrm>
            <a:off x="468313" y="5013176"/>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spcBef>
                <a:spcPct val="50000"/>
              </a:spcBef>
            </a:pPr>
            <a:r>
              <a:rPr lang="pt-BR" altLang="pt-BR" sz="2400" dirty="0">
                <a:solidFill>
                  <a:srgbClr val="009900"/>
                </a:solidFill>
              </a:rPr>
              <a:t>SANTOS, F. C. A. </a:t>
            </a:r>
            <a:r>
              <a:rPr lang="pt-BR" altLang="pt-BR" sz="2400" i="1" dirty="0">
                <a:solidFill>
                  <a:srgbClr val="009900"/>
                </a:solidFill>
              </a:rPr>
              <a:t>Estratégia de recursos humanos</a:t>
            </a:r>
            <a:r>
              <a:rPr lang="pt-BR" altLang="pt-BR" sz="2400" dirty="0">
                <a:solidFill>
                  <a:srgbClr val="009900"/>
                </a:solidFill>
              </a:rPr>
              <a:t> : dimensões competitiva. São Paulo: Atlas, 1999.</a:t>
            </a:r>
          </a:p>
        </p:txBody>
      </p:sp>
    </p:spTree>
    <p:extLst>
      <p:ext uri="{BB962C8B-B14F-4D97-AF65-F5344CB8AC3E}">
        <p14:creationId xmlns:p14="http://schemas.microsoft.com/office/powerpoint/2010/main" val="36031281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172400" y="6356350"/>
            <a:ext cx="514400" cy="365125"/>
          </a:xfrm>
        </p:spPr>
        <p:txBody>
          <a:bodyPr/>
          <a:lstStyle/>
          <a:p>
            <a:fld id="{B92B09ED-5DCD-4173-ADD3-38C51F4AE414}" type="slidenum">
              <a:rPr lang="pt-BR" sz="1600" b="1" smtClean="0">
                <a:solidFill>
                  <a:schemeClr val="tx1"/>
                </a:solidFill>
                <a:latin typeface="+mj-lt"/>
              </a:rPr>
              <a:t>61</a:t>
            </a:fld>
            <a:endParaRPr lang="pt-BR" sz="1600" b="1" dirty="0">
              <a:solidFill>
                <a:schemeClr val="tx1"/>
              </a:solidFill>
              <a:latin typeface="+mj-lt"/>
            </a:endParaRPr>
          </a:p>
        </p:txBody>
      </p:sp>
    </p:spTree>
    <p:extLst>
      <p:ext uri="{BB962C8B-B14F-4D97-AF65-F5344CB8AC3E}">
        <p14:creationId xmlns:p14="http://schemas.microsoft.com/office/powerpoint/2010/main" val="35057274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Espaço Reservado para Número de Slide 124"/>
          <p:cNvSpPr>
            <a:spLocks noGrp="1"/>
          </p:cNvSpPr>
          <p:nvPr>
            <p:ph type="sldNum" sz="quarter" idx="12"/>
          </p:nvPr>
        </p:nvSpPr>
        <p:spPr>
          <a:xfrm>
            <a:off x="8214641" y="6376243"/>
            <a:ext cx="472158" cy="365125"/>
          </a:xfrm>
        </p:spPr>
        <p:txBody>
          <a:bodyPr/>
          <a:lstStyle/>
          <a:p>
            <a:fld id="{B92B09ED-5DCD-4173-ADD3-38C51F4AE414}" type="slidenum">
              <a:rPr lang="pt-BR" sz="1600" b="1" smtClean="0">
                <a:solidFill>
                  <a:schemeClr val="tx1"/>
                </a:solidFill>
                <a:latin typeface="+mj-lt"/>
              </a:rPr>
              <a:t>7</a:t>
            </a:fld>
            <a:endParaRPr lang="pt-BR" sz="1600" b="1" dirty="0">
              <a:solidFill>
                <a:schemeClr val="tx1"/>
              </a:solidFill>
              <a:latin typeface="+mj-lt"/>
            </a:endParaRPr>
          </a:p>
        </p:txBody>
      </p:sp>
      <p:sp>
        <p:nvSpPr>
          <p:cNvPr id="3" name="Rectangle 2"/>
          <p:cNvSpPr>
            <a:spLocks noGrp="1" noChangeArrowheads="1"/>
          </p:cNvSpPr>
          <p:nvPr>
            <p:ph type="title"/>
          </p:nvPr>
        </p:nvSpPr>
        <p:spPr>
          <a:xfrm>
            <a:off x="615752" y="854099"/>
            <a:ext cx="7772400" cy="990600"/>
          </a:xfrm>
        </p:spPr>
        <p:txBody>
          <a:bodyPr/>
          <a:lstStyle/>
          <a:p>
            <a:pPr algn="ctr" eaLnBrk="1" hangingPunct="1"/>
            <a:r>
              <a:rPr lang="pt-BR" altLang="pt-BR" sz="2800" b="1" smtClean="0">
                <a:solidFill>
                  <a:srgbClr val="000099"/>
                </a:solidFill>
                <a:latin typeface="Arial" charset="0"/>
                <a:cs typeface="Times New Roman" pitchFamily="18" charset="0"/>
              </a:rPr>
              <a:t>ESTRATÉGIAS PRESENTES NA GESTÃO DE EMPRESAS MANUFATUREIRAS</a:t>
            </a:r>
          </a:p>
        </p:txBody>
      </p:sp>
      <p:sp>
        <p:nvSpPr>
          <p:cNvPr id="4" name="Rectangle 3"/>
          <p:cNvSpPr>
            <a:spLocks noChangeArrowheads="1"/>
          </p:cNvSpPr>
          <p:nvPr/>
        </p:nvSpPr>
        <p:spPr bwMode="auto">
          <a:xfrm>
            <a:off x="539552" y="2301899"/>
            <a:ext cx="80010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800">
                <a:cs typeface="Times New Roman" pitchFamily="18" charset="0"/>
              </a:rPr>
              <a:t>ESTRATÉGIA DAS UNIDADES DE NEGÓCIOS determina o escopo e os limites de cada negócio,</a:t>
            </a:r>
          </a:p>
          <a:p>
            <a:pPr eaLnBrk="1" hangingPunct="1"/>
            <a:endParaRPr kumimoji="0" lang="pt-BR" altLang="pt-BR" sz="2800">
              <a:cs typeface="Times New Roman" pitchFamily="18" charset="0"/>
            </a:endParaRPr>
          </a:p>
          <a:p>
            <a:pPr eaLnBrk="1" hangingPunct="1"/>
            <a:r>
              <a:rPr kumimoji="0" lang="pt-BR" altLang="pt-BR" sz="2800">
                <a:cs typeface="Times New Roman" pitchFamily="18" charset="0"/>
              </a:rPr>
              <a:t>suas ligações com a estratégia corporativa</a:t>
            </a:r>
          </a:p>
          <a:p>
            <a:pPr eaLnBrk="1" hangingPunct="1"/>
            <a:endParaRPr kumimoji="0" lang="pt-BR" altLang="pt-BR" sz="2800">
              <a:cs typeface="Times New Roman" pitchFamily="18" charset="0"/>
            </a:endParaRPr>
          </a:p>
          <a:p>
            <a:pPr eaLnBrk="1" hangingPunct="1"/>
            <a:r>
              <a:rPr kumimoji="0" lang="pt-BR" altLang="pt-BR" sz="2800">
                <a:cs typeface="Times New Roman" pitchFamily="18" charset="0"/>
              </a:rPr>
              <a:t>e a estratégia básica com que a unidade de negócios deve obter e manter uma vantagem competitiva no mercado</a:t>
            </a:r>
            <a:r>
              <a:rPr kumimoji="0" lang="pt-BR" altLang="pt-BR" sz="2800" b="0"/>
              <a:t> </a:t>
            </a:r>
          </a:p>
        </p:txBody>
      </p:sp>
    </p:spTree>
    <p:extLst>
      <p:ext uri="{BB962C8B-B14F-4D97-AF65-F5344CB8AC3E}">
        <p14:creationId xmlns:p14="http://schemas.microsoft.com/office/powerpoint/2010/main" val="14523747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Número de Slide 5"/>
          <p:cNvSpPr>
            <a:spLocks noGrp="1"/>
          </p:cNvSpPr>
          <p:nvPr>
            <p:ph type="sldNum" sz="quarter" idx="12"/>
          </p:nvPr>
        </p:nvSpPr>
        <p:spPr>
          <a:xfrm>
            <a:off x="8028384" y="6356350"/>
            <a:ext cx="658416" cy="365125"/>
          </a:xfrm>
        </p:spPr>
        <p:txBody>
          <a:bodyPr/>
          <a:lstStyle/>
          <a:p>
            <a:fld id="{B92B09ED-5DCD-4173-ADD3-38C51F4AE414}" type="slidenum">
              <a:rPr lang="pt-BR" sz="1600" b="1" smtClean="0">
                <a:solidFill>
                  <a:schemeClr val="tx1"/>
                </a:solidFill>
                <a:latin typeface="+mj-lt"/>
              </a:rPr>
              <a:t>8</a:t>
            </a:fld>
            <a:endParaRPr lang="pt-BR" sz="1600" b="1" dirty="0">
              <a:solidFill>
                <a:schemeClr val="tx1"/>
              </a:solidFill>
              <a:latin typeface="+mj-lt"/>
            </a:endParaRPr>
          </a:p>
        </p:txBody>
      </p:sp>
      <p:sp>
        <p:nvSpPr>
          <p:cNvPr id="3" name="Rectangle 2"/>
          <p:cNvSpPr>
            <a:spLocks noGrp="1" noChangeArrowheads="1"/>
          </p:cNvSpPr>
          <p:nvPr>
            <p:ph type="title"/>
          </p:nvPr>
        </p:nvSpPr>
        <p:spPr>
          <a:xfrm>
            <a:off x="685800" y="914400"/>
            <a:ext cx="7772400" cy="990600"/>
          </a:xfrm>
        </p:spPr>
        <p:txBody>
          <a:bodyPr/>
          <a:lstStyle/>
          <a:p>
            <a:pPr algn="ctr" eaLnBrk="1" hangingPunct="1"/>
            <a:r>
              <a:rPr lang="pt-BR" altLang="pt-BR" sz="2800" b="1" smtClean="0">
                <a:solidFill>
                  <a:srgbClr val="000099"/>
                </a:solidFill>
                <a:latin typeface="Arial" charset="0"/>
                <a:cs typeface="Times New Roman" pitchFamily="18" charset="0"/>
              </a:rPr>
              <a:t>ESTRATÉGIAS PRESENTES NA GESTÃO DE EMPRESAS MANUFATUREIRAS</a:t>
            </a:r>
          </a:p>
        </p:txBody>
      </p:sp>
      <p:sp>
        <p:nvSpPr>
          <p:cNvPr id="4" name="Rectangle 3"/>
          <p:cNvSpPr>
            <a:spLocks noChangeArrowheads="1"/>
          </p:cNvSpPr>
          <p:nvPr/>
        </p:nvSpPr>
        <p:spPr bwMode="auto">
          <a:xfrm>
            <a:off x="609600" y="2971800"/>
            <a:ext cx="80010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eaLnBrk="1" hangingPunct="1"/>
            <a:r>
              <a:rPr kumimoji="0" lang="pt-BR" altLang="pt-BR" sz="2800">
                <a:cs typeface="Times New Roman" pitchFamily="18" charset="0"/>
              </a:rPr>
              <a:t>ESTRATÉGIAS FUNCIONAIS</a:t>
            </a:r>
          </a:p>
          <a:p>
            <a:pPr eaLnBrk="1" hangingPunct="1"/>
            <a:endParaRPr kumimoji="0" lang="pt-BR" altLang="pt-BR" sz="2800">
              <a:cs typeface="Times New Roman" pitchFamily="18" charset="0"/>
            </a:endParaRPr>
          </a:p>
          <a:p>
            <a:pPr eaLnBrk="1" hangingPunct="1"/>
            <a:r>
              <a:rPr kumimoji="0" lang="pt-BR" altLang="pt-BR" sz="2800">
                <a:cs typeface="Times New Roman" pitchFamily="18" charset="0"/>
              </a:rPr>
              <a:t>devem viabilizar e contribuir para o sucesso da estratégia competitiva definida para a unidade de negócios a que pertence</a:t>
            </a:r>
          </a:p>
        </p:txBody>
      </p:sp>
    </p:spTree>
    <p:extLst>
      <p:ext uri="{BB962C8B-B14F-4D97-AF65-F5344CB8AC3E}">
        <p14:creationId xmlns:p14="http://schemas.microsoft.com/office/powerpoint/2010/main" val="21225179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Número de Slide 4"/>
          <p:cNvSpPr>
            <a:spLocks noGrp="1"/>
          </p:cNvSpPr>
          <p:nvPr>
            <p:ph type="sldNum" sz="quarter" idx="12"/>
          </p:nvPr>
        </p:nvSpPr>
        <p:spPr>
          <a:xfrm>
            <a:off x="8100392" y="6356350"/>
            <a:ext cx="586408" cy="365125"/>
          </a:xfrm>
        </p:spPr>
        <p:txBody>
          <a:bodyPr/>
          <a:lstStyle/>
          <a:p>
            <a:fld id="{B92B09ED-5DCD-4173-ADD3-38C51F4AE414}" type="slidenum">
              <a:rPr lang="pt-BR" sz="1600" b="1" smtClean="0">
                <a:solidFill>
                  <a:schemeClr val="tx1"/>
                </a:solidFill>
                <a:latin typeface="+mj-lt"/>
              </a:rPr>
              <a:t>9</a:t>
            </a:fld>
            <a:endParaRPr lang="pt-BR" sz="1600" b="1">
              <a:solidFill>
                <a:schemeClr val="tx1"/>
              </a:solidFill>
              <a:latin typeface="+mj-lt"/>
            </a:endParaRPr>
          </a:p>
        </p:txBody>
      </p:sp>
      <p:sp>
        <p:nvSpPr>
          <p:cNvPr id="3" name="Rectangle 2"/>
          <p:cNvSpPr>
            <a:spLocks noGrp="1" noChangeArrowheads="1"/>
          </p:cNvSpPr>
          <p:nvPr>
            <p:ph type="title"/>
          </p:nvPr>
        </p:nvSpPr>
        <p:spPr>
          <a:xfrm>
            <a:off x="486300" y="861750"/>
            <a:ext cx="7772400" cy="533400"/>
          </a:xfrm>
        </p:spPr>
        <p:txBody>
          <a:bodyPr/>
          <a:lstStyle/>
          <a:p>
            <a:pPr algn="ctr" eaLnBrk="1" hangingPunct="1"/>
            <a:r>
              <a:rPr lang="pt-BR" altLang="pt-BR" sz="2800" b="1" smtClean="0">
                <a:solidFill>
                  <a:srgbClr val="000099"/>
                </a:solidFill>
                <a:latin typeface="Arial" charset="0"/>
                <a:cs typeface="Times New Roman" pitchFamily="18" charset="0"/>
              </a:rPr>
              <a:t>ESTRATÉGIAS COMPETITIVAS GENÉRICAS</a:t>
            </a:r>
            <a:r>
              <a:rPr lang="pt-BR" altLang="pt-BR" sz="2800" b="1" smtClean="0">
                <a:solidFill>
                  <a:srgbClr val="000099"/>
                </a:solidFill>
                <a:latin typeface="Arial" charset="0"/>
              </a:rPr>
              <a:t> </a:t>
            </a:r>
          </a:p>
        </p:txBody>
      </p:sp>
      <p:sp>
        <p:nvSpPr>
          <p:cNvPr id="4" name="Rectangle 3"/>
          <p:cNvSpPr>
            <a:spLocks noChangeArrowheads="1"/>
          </p:cNvSpPr>
          <p:nvPr/>
        </p:nvSpPr>
        <p:spPr bwMode="auto">
          <a:xfrm>
            <a:off x="3297763" y="1819013"/>
            <a:ext cx="4960937"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4436" bIns="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0080"/>
                </a:solidFill>
                <a:cs typeface="Arial" charset="0"/>
              </a:rPr>
              <a:t>VANTAGEM COMPETITIVA</a:t>
            </a:r>
            <a:endParaRPr kumimoji="0" lang="pt-BR" altLang="pt-BR" sz="2400" b="0">
              <a:solidFill>
                <a:srgbClr val="008000"/>
              </a:solidFill>
              <a:latin typeface="Times New Roman" pitchFamily="18" charset="0"/>
              <a:cs typeface="Times New Roman" pitchFamily="18" charset="0"/>
            </a:endParaRPr>
          </a:p>
          <a:p>
            <a:pPr algn="ctr"/>
            <a:r>
              <a:rPr kumimoji="0" lang="pt-BR" altLang="pt-BR" sz="2400" b="0">
                <a:solidFill>
                  <a:schemeClr val="tx1"/>
                </a:solidFill>
                <a:latin typeface="Times New Roman" pitchFamily="18" charset="0"/>
                <a:cs typeface="Times New Roman" pitchFamily="18" charset="0"/>
              </a:rPr>
              <a:t> </a:t>
            </a:r>
          </a:p>
          <a:p>
            <a:pPr algn="ctr"/>
            <a:endParaRPr kumimoji="0" lang="pt-BR" altLang="pt-BR" sz="2400" b="0">
              <a:solidFill>
                <a:schemeClr val="tx1"/>
              </a:solidFill>
              <a:latin typeface="Times New Roman" pitchFamily="18" charset="0"/>
            </a:endParaRPr>
          </a:p>
        </p:txBody>
      </p:sp>
      <p:sp>
        <p:nvSpPr>
          <p:cNvPr id="6" name="Rectangle 4"/>
          <p:cNvSpPr>
            <a:spLocks noChangeArrowheads="1"/>
          </p:cNvSpPr>
          <p:nvPr/>
        </p:nvSpPr>
        <p:spPr bwMode="auto">
          <a:xfrm>
            <a:off x="3000900" y="2657213"/>
            <a:ext cx="2593975"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800080"/>
                </a:solidFill>
                <a:cs typeface="Arial" charset="0"/>
              </a:rPr>
              <a:t>MENOR CUSTO</a:t>
            </a:r>
            <a:endParaRPr kumimoji="0" lang="pt-BR" altLang="pt-BR" sz="2400" b="0">
              <a:solidFill>
                <a:schemeClr val="tx1"/>
              </a:solidFill>
              <a:latin typeface="Times New Roman" pitchFamily="18" charset="0"/>
              <a:cs typeface="Times New Roman" pitchFamily="18" charset="0"/>
            </a:endParaRPr>
          </a:p>
          <a:p>
            <a:pPr algn="ctr"/>
            <a:r>
              <a:rPr kumimoji="0" lang="pt-BR" altLang="pt-BR" sz="2400" b="0">
                <a:solidFill>
                  <a:schemeClr val="tx1"/>
                </a:solidFill>
                <a:latin typeface="Times New Roman" pitchFamily="18" charset="0"/>
                <a:cs typeface="Times New Roman" pitchFamily="18" charset="0"/>
              </a:rPr>
              <a:t> </a:t>
            </a:r>
          </a:p>
          <a:p>
            <a:pPr algn="ctr"/>
            <a:endParaRPr kumimoji="0" lang="pt-BR" altLang="pt-BR" sz="2400" b="0">
              <a:solidFill>
                <a:schemeClr val="tx1"/>
              </a:solidFill>
              <a:latin typeface="Times New Roman" pitchFamily="18" charset="0"/>
            </a:endParaRPr>
          </a:p>
        </p:txBody>
      </p:sp>
      <p:sp>
        <p:nvSpPr>
          <p:cNvPr id="7" name="Rectangle 5"/>
          <p:cNvSpPr>
            <a:spLocks noChangeArrowheads="1"/>
          </p:cNvSpPr>
          <p:nvPr/>
        </p:nvSpPr>
        <p:spPr bwMode="auto">
          <a:xfrm>
            <a:off x="5820300" y="2657213"/>
            <a:ext cx="27432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8000"/>
                </a:solidFill>
                <a:cs typeface="Arial" charset="0"/>
              </a:rPr>
              <a:t>DIFERENCIAÇÃO</a:t>
            </a:r>
            <a:endParaRPr kumimoji="0" lang="pt-BR" altLang="pt-BR" sz="2400" b="0">
              <a:solidFill>
                <a:schemeClr val="tx1"/>
              </a:solidFill>
              <a:latin typeface="Times New Roman" pitchFamily="18" charset="0"/>
              <a:cs typeface="Times New Roman" pitchFamily="18" charset="0"/>
            </a:endParaRPr>
          </a:p>
          <a:p>
            <a:pPr algn="ctr"/>
            <a:endParaRPr kumimoji="0" lang="pt-BR" altLang="pt-BR" sz="2400" b="0">
              <a:solidFill>
                <a:schemeClr val="tx1"/>
              </a:solidFill>
              <a:latin typeface="Times New Roman" pitchFamily="18" charset="0"/>
            </a:endParaRPr>
          </a:p>
        </p:txBody>
      </p:sp>
      <p:sp>
        <p:nvSpPr>
          <p:cNvPr id="8" name="Rectangle 6"/>
          <p:cNvSpPr>
            <a:spLocks noChangeArrowheads="1"/>
          </p:cNvSpPr>
          <p:nvPr/>
        </p:nvSpPr>
        <p:spPr bwMode="auto">
          <a:xfrm>
            <a:off x="181500" y="2538150"/>
            <a:ext cx="266700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0080"/>
                </a:solidFill>
                <a:cs typeface="Arial" charset="0"/>
              </a:rPr>
              <a:t>ESCOPO</a:t>
            </a:r>
            <a:endParaRPr kumimoji="0" lang="pt-BR" altLang="pt-BR" sz="2400" b="0">
              <a:solidFill>
                <a:srgbClr val="008000"/>
              </a:solidFill>
              <a:cs typeface="Times New Roman" pitchFamily="18" charset="0"/>
            </a:endParaRPr>
          </a:p>
          <a:p>
            <a:pPr algn="ctr"/>
            <a:r>
              <a:rPr kumimoji="0" lang="pt-BR" altLang="pt-BR" sz="2400">
                <a:solidFill>
                  <a:srgbClr val="000080"/>
                </a:solidFill>
                <a:cs typeface="Arial" charset="0"/>
              </a:rPr>
              <a:t>COMPETITIVO</a:t>
            </a:r>
            <a:endParaRPr kumimoji="0" lang="pt-BR" altLang="pt-BR" sz="2400" b="0">
              <a:solidFill>
                <a:schemeClr val="tx1"/>
              </a:solidFill>
            </a:endParaRPr>
          </a:p>
        </p:txBody>
      </p:sp>
      <p:sp>
        <p:nvSpPr>
          <p:cNvPr id="9" name="Rectangle 7"/>
          <p:cNvSpPr>
            <a:spLocks noChangeArrowheads="1"/>
          </p:cNvSpPr>
          <p:nvPr/>
        </p:nvSpPr>
        <p:spPr bwMode="auto">
          <a:xfrm>
            <a:off x="743475" y="3909750"/>
            <a:ext cx="15795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0080"/>
                </a:solidFill>
                <a:cs typeface="Arial" charset="0"/>
              </a:rPr>
              <a:t>Amplo</a:t>
            </a:r>
            <a:endParaRPr kumimoji="0" lang="pt-BR" altLang="pt-BR" sz="2400" b="0">
              <a:solidFill>
                <a:schemeClr val="tx1"/>
              </a:solidFill>
            </a:endParaRPr>
          </a:p>
        </p:txBody>
      </p:sp>
      <p:sp>
        <p:nvSpPr>
          <p:cNvPr id="10" name="Rectangle 8"/>
          <p:cNvSpPr>
            <a:spLocks noChangeArrowheads="1"/>
          </p:cNvSpPr>
          <p:nvPr/>
        </p:nvSpPr>
        <p:spPr bwMode="auto">
          <a:xfrm>
            <a:off x="3132663" y="3376350"/>
            <a:ext cx="2230437"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800080"/>
                </a:solidFill>
                <a:cs typeface="Arial" charset="0"/>
              </a:rPr>
              <a:t>Liderança no Custo num</a:t>
            </a:r>
            <a:endParaRPr kumimoji="0" lang="pt-BR" altLang="pt-BR" sz="2400" b="0">
              <a:solidFill>
                <a:schemeClr val="tx1"/>
              </a:solidFill>
              <a:latin typeface="Times New Roman" pitchFamily="18" charset="0"/>
              <a:cs typeface="Times New Roman" pitchFamily="18" charset="0"/>
            </a:endParaRPr>
          </a:p>
          <a:p>
            <a:pPr algn="ctr"/>
            <a:r>
              <a:rPr kumimoji="0" lang="pt-BR" altLang="pt-BR" sz="2400">
                <a:solidFill>
                  <a:srgbClr val="800080"/>
                </a:solidFill>
                <a:cs typeface="Arial" charset="0"/>
              </a:rPr>
              <a:t>mercado amplo</a:t>
            </a:r>
            <a:endParaRPr kumimoji="0" lang="pt-BR" altLang="pt-BR" sz="2400" b="0">
              <a:solidFill>
                <a:schemeClr val="tx1"/>
              </a:solidFill>
              <a:latin typeface="Times New Roman" pitchFamily="18" charset="0"/>
              <a:cs typeface="Times New Roman" pitchFamily="18" charset="0"/>
            </a:endParaRPr>
          </a:p>
          <a:p>
            <a:pPr algn="ctr"/>
            <a:r>
              <a:rPr kumimoji="0" lang="pt-BR" altLang="pt-BR" sz="2400" b="0">
                <a:solidFill>
                  <a:schemeClr val="tx1"/>
                </a:solidFill>
                <a:latin typeface="Times New Roman" pitchFamily="18" charset="0"/>
                <a:cs typeface="Times New Roman" pitchFamily="18" charset="0"/>
              </a:rPr>
              <a:t> </a:t>
            </a:r>
          </a:p>
          <a:p>
            <a:pPr algn="ctr"/>
            <a:endParaRPr kumimoji="0" lang="pt-BR" altLang="pt-BR" sz="2400" b="0">
              <a:solidFill>
                <a:schemeClr val="tx1"/>
              </a:solidFill>
              <a:latin typeface="Times New Roman" pitchFamily="18" charset="0"/>
            </a:endParaRPr>
          </a:p>
        </p:txBody>
      </p:sp>
      <p:sp>
        <p:nvSpPr>
          <p:cNvPr id="11" name="Rectangle 9"/>
          <p:cNvSpPr>
            <a:spLocks noChangeArrowheads="1"/>
          </p:cNvSpPr>
          <p:nvPr/>
        </p:nvSpPr>
        <p:spPr bwMode="auto">
          <a:xfrm>
            <a:off x="5417075" y="3398575"/>
            <a:ext cx="3463925" cy="97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8000"/>
                </a:solidFill>
                <a:cs typeface="Arial" charset="0"/>
              </a:rPr>
              <a:t>Diferenciação num</a:t>
            </a:r>
            <a:endParaRPr kumimoji="0" lang="pt-BR" altLang="pt-BR" sz="2400" b="0">
              <a:solidFill>
                <a:schemeClr val="tx1"/>
              </a:solidFill>
              <a:latin typeface="Times New Roman" pitchFamily="18" charset="0"/>
              <a:cs typeface="Times New Roman" pitchFamily="18" charset="0"/>
            </a:endParaRPr>
          </a:p>
          <a:p>
            <a:pPr algn="ctr"/>
            <a:r>
              <a:rPr kumimoji="0" lang="pt-BR" altLang="pt-BR" sz="2400">
                <a:solidFill>
                  <a:srgbClr val="008000"/>
                </a:solidFill>
                <a:cs typeface="Arial" charset="0"/>
              </a:rPr>
              <a:t>mercado amplo</a:t>
            </a:r>
            <a:endParaRPr kumimoji="0" lang="pt-BR" altLang="pt-BR" sz="2400" b="0">
              <a:solidFill>
                <a:schemeClr val="tx1"/>
              </a:solidFill>
              <a:latin typeface="Times New Roman" pitchFamily="18" charset="0"/>
              <a:cs typeface="Times New Roman" pitchFamily="18" charset="0"/>
            </a:endParaRPr>
          </a:p>
          <a:p>
            <a:pPr algn="ctr"/>
            <a:endParaRPr kumimoji="0" lang="pt-BR" altLang="pt-BR" sz="2400" b="0">
              <a:solidFill>
                <a:schemeClr val="tx1"/>
              </a:solidFill>
              <a:latin typeface="Times New Roman" pitchFamily="18" charset="0"/>
            </a:endParaRPr>
          </a:p>
        </p:txBody>
      </p:sp>
      <p:sp>
        <p:nvSpPr>
          <p:cNvPr id="12" name="Rectangle 10"/>
          <p:cNvSpPr>
            <a:spLocks noChangeArrowheads="1"/>
          </p:cNvSpPr>
          <p:nvPr/>
        </p:nvSpPr>
        <p:spPr bwMode="auto">
          <a:xfrm>
            <a:off x="600600" y="5300400"/>
            <a:ext cx="189706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0080"/>
                </a:solidFill>
                <a:cs typeface="Arial" charset="0"/>
              </a:rPr>
              <a:t> Restrito</a:t>
            </a:r>
            <a:endParaRPr kumimoji="0" lang="pt-BR" altLang="pt-BR" sz="2400" b="0">
              <a:solidFill>
                <a:schemeClr val="tx1"/>
              </a:solidFill>
              <a:cs typeface="Times New Roman" pitchFamily="18" charset="0"/>
            </a:endParaRPr>
          </a:p>
          <a:p>
            <a:pPr algn="just"/>
            <a:endParaRPr kumimoji="0" lang="pt-BR" altLang="pt-BR" sz="2400" b="0">
              <a:solidFill>
                <a:schemeClr val="tx1"/>
              </a:solidFill>
            </a:endParaRPr>
          </a:p>
        </p:txBody>
      </p:sp>
      <p:sp>
        <p:nvSpPr>
          <p:cNvPr id="13" name="Rectangle 11"/>
          <p:cNvSpPr>
            <a:spLocks noChangeArrowheads="1"/>
          </p:cNvSpPr>
          <p:nvPr/>
        </p:nvSpPr>
        <p:spPr bwMode="auto">
          <a:xfrm>
            <a:off x="2934225" y="5071800"/>
            <a:ext cx="2667000" cy="128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800080"/>
                </a:solidFill>
                <a:cs typeface="Arial" charset="0"/>
              </a:rPr>
              <a:t>Liderança no Custo num</a:t>
            </a:r>
            <a:endParaRPr kumimoji="0" lang="pt-BR" altLang="pt-BR" sz="2400" b="0">
              <a:solidFill>
                <a:schemeClr val="tx1"/>
              </a:solidFill>
              <a:latin typeface="Times New Roman" pitchFamily="18" charset="0"/>
              <a:cs typeface="Times New Roman" pitchFamily="18" charset="0"/>
            </a:endParaRPr>
          </a:p>
          <a:p>
            <a:pPr algn="ctr"/>
            <a:r>
              <a:rPr kumimoji="0" lang="pt-BR" altLang="pt-BR" sz="2400">
                <a:solidFill>
                  <a:srgbClr val="800080"/>
                </a:solidFill>
                <a:cs typeface="Arial" charset="0"/>
              </a:rPr>
              <a:t>mercado restrito</a:t>
            </a:r>
            <a:endParaRPr kumimoji="0" lang="pt-BR" altLang="pt-BR" sz="2400" b="0">
              <a:solidFill>
                <a:schemeClr val="tx1"/>
              </a:solidFill>
              <a:latin typeface="Times New Roman" pitchFamily="18" charset="0"/>
              <a:cs typeface="Times New Roman" pitchFamily="18" charset="0"/>
            </a:endParaRPr>
          </a:p>
          <a:p>
            <a:pPr algn="ctr"/>
            <a:endParaRPr kumimoji="0" lang="pt-BR" altLang="pt-BR" sz="2400" b="0">
              <a:solidFill>
                <a:schemeClr val="tx1"/>
              </a:solidFill>
              <a:latin typeface="Times New Roman" pitchFamily="18" charset="0"/>
            </a:endParaRPr>
          </a:p>
        </p:txBody>
      </p:sp>
      <p:sp>
        <p:nvSpPr>
          <p:cNvPr id="14" name="Rectangle 12"/>
          <p:cNvSpPr>
            <a:spLocks noChangeArrowheads="1"/>
          </p:cNvSpPr>
          <p:nvPr/>
        </p:nvSpPr>
        <p:spPr bwMode="auto">
          <a:xfrm>
            <a:off x="5505975" y="5052750"/>
            <a:ext cx="3463925"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66"/>
                </a:solidFill>
                <a:latin typeface="Arial" charset="0"/>
              </a:defRPr>
            </a:lvl1pPr>
            <a:lvl2pPr marL="742950" indent="-285750" eaLnBrk="0" hangingPunct="0">
              <a:defRPr kumimoji="1" sz="3200" b="1">
                <a:solidFill>
                  <a:srgbClr val="660066"/>
                </a:solidFill>
                <a:latin typeface="Arial" charset="0"/>
              </a:defRPr>
            </a:lvl2pPr>
            <a:lvl3pPr marL="1143000" indent="-228600" eaLnBrk="0" hangingPunct="0">
              <a:defRPr kumimoji="1" sz="3200" b="1">
                <a:solidFill>
                  <a:srgbClr val="660066"/>
                </a:solidFill>
                <a:latin typeface="Arial" charset="0"/>
              </a:defRPr>
            </a:lvl3pPr>
            <a:lvl4pPr marL="1600200" indent="-228600" eaLnBrk="0" hangingPunct="0">
              <a:defRPr kumimoji="1" sz="3200" b="1">
                <a:solidFill>
                  <a:srgbClr val="660066"/>
                </a:solidFill>
                <a:latin typeface="Arial" charset="0"/>
              </a:defRPr>
            </a:lvl4pPr>
            <a:lvl5pPr marL="2057400" indent="-228600" eaLnBrk="0" hangingPunct="0">
              <a:defRPr kumimoji="1" sz="3200" b="1">
                <a:solidFill>
                  <a:srgbClr val="660066"/>
                </a:solidFill>
                <a:latin typeface="Arial" charset="0"/>
              </a:defRPr>
            </a:lvl5pPr>
            <a:lvl6pPr marL="2514600" indent="-228600" eaLnBrk="0" fontAlgn="base" hangingPunct="0">
              <a:spcBef>
                <a:spcPct val="0"/>
              </a:spcBef>
              <a:spcAft>
                <a:spcPct val="0"/>
              </a:spcAft>
              <a:defRPr kumimoji="1" sz="3200" b="1">
                <a:solidFill>
                  <a:srgbClr val="660066"/>
                </a:solidFill>
                <a:latin typeface="Arial" charset="0"/>
              </a:defRPr>
            </a:lvl6pPr>
            <a:lvl7pPr marL="2971800" indent="-228600" eaLnBrk="0" fontAlgn="base" hangingPunct="0">
              <a:spcBef>
                <a:spcPct val="0"/>
              </a:spcBef>
              <a:spcAft>
                <a:spcPct val="0"/>
              </a:spcAft>
              <a:defRPr kumimoji="1" sz="3200" b="1">
                <a:solidFill>
                  <a:srgbClr val="660066"/>
                </a:solidFill>
                <a:latin typeface="Arial" charset="0"/>
              </a:defRPr>
            </a:lvl7pPr>
            <a:lvl8pPr marL="3429000" indent="-228600" eaLnBrk="0" fontAlgn="base" hangingPunct="0">
              <a:spcBef>
                <a:spcPct val="0"/>
              </a:spcBef>
              <a:spcAft>
                <a:spcPct val="0"/>
              </a:spcAft>
              <a:defRPr kumimoji="1" sz="3200" b="1">
                <a:solidFill>
                  <a:srgbClr val="660066"/>
                </a:solidFill>
                <a:latin typeface="Arial" charset="0"/>
              </a:defRPr>
            </a:lvl8pPr>
            <a:lvl9pPr marL="3886200" indent="-228600" eaLnBrk="0" fontAlgn="base" hangingPunct="0">
              <a:spcBef>
                <a:spcPct val="0"/>
              </a:spcBef>
              <a:spcAft>
                <a:spcPct val="0"/>
              </a:spcAft>
              <a:defRPr kumimoji="1" sz="3200" b="1">
                <a:solidFill>
                  <a:srgbClr val="660066"/>
                </a:solidFill>
                <a:latin typeface="Arial" charset="0"/>
              </a:defRPr>
            </a:lvl9pPr>
          </a:lstStyle>
          <a:p>
            <a:pPr algn="ctr" eaLnBrk="1" hangingPunct="1"/>
            <a:r>
              <a:rPr kumimoji="0" lang="pt-BR" altLang="pt-BR" sz="2400">
                <a:solidFill>
                  <a:srgbClr val="008000"/>
                </a:solidFill>
                <a:cs typeface="Arial" charset="0"/>
              </a:rPr>
              <a:t>Diferenciação num</a:t>
            </a:r>
            <a:endParaRPr kumimoji="0" lang="pt-BR" altLang="pt-BR" sz="2400" b="0">
              <a:solidFill>
                <a:schemeClr val="tx1"/>
              </a:solidFill>
              <a:cs typeface="Times New Roman" pitchFamily="18" charset="0"/>
            </a:endParaRPr>
          </a:p>
          <a:p>
            <a:pPr algn="ctr"/>
            <a:r>
              <a:rPr kumimoji="0" lang="pt-BR" altLang="pt-BR" sz="2400">
                <a:solidFill>
                  <a:srgbClr val="008000"/>
                </a:solidFill>
                <a:cs typeface="Arial" charset="0"/>
              </a:rPr>
              <a:t>mercado restrito</a:t>
            </a:r>
            <a:endParaRPr kumimoji="0" lang="pt-BR" altLang="pt-BR" sz="2400" b="0">
              <a:solidFill>
                <a:schemeClr val="tx1"/>
              </a:solidFill>
              <a:cs typeface="Times New Roman" pitchFamily="18" charset="0"/>
            </a:endParaRPr>
          </a:p>
          <a:p>
            <a:pPr algn="ctr"/>
            <a:endParaRPr kumimoji="0" lang="pt-BR" altLang="pt-BR" sz="2400" b="0">
              <a:solidFill>
                <a:schemeClr val="tx1"/>
              </a:solidFill>
            </a:endParaRPr>
          </a:p>
        </p:txBody>
      </p:sp>
    </p:spTree>
    <p:extLst>
      <p:ext uri="{BB962C8B-B14F-4D97-AF65-F5344CB8AC3E}">
        <p14:creationId xmlns:p14="http://schemas.microsoft.com/office/powerpoint/2010/main" val="364185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P spid="4" grpId="0" autoUpdateAnimBg="0"/>
      <p:bldP spid="6" grpId="0" autoUpdateAnimBg="0"/>
      <p:bldP spid="7" grpId="0" autoUpdateAnimBg="0"/>
      <p:bldP spid="8" grpId="0" autoUpdateAnimBg="0"/>
      <p:bldP spid="9" grpId="0" autoUpdateAnimBg="0"/>
      <p:bldP spid="10" grpId="0" autoUpdateAnimBg="0"/>
      <p:bldP spid="11" grpId="0" autoUpdateAnimBg="0"/>
      <p:bldP spid="12" grpId="0" autoUpdateAnimBg="0"/>
      <p:bldP spid="13" grpId="0" autoUpdateAnimBg="0"/>
      <p:bldP spid="14" grpId="0" autoUpdateAnimBg="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ersonalizar design">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605</TotalTime>
  <Words>4300</Words>
  <Application>Microsoft Office PowerPoint</Application>
  <PresentationFormat>Apresentação na tela (4:3)</PresentationFormat>
  <Paragraphs>437</Paragraphs>
  <Slides>61</Slides>
  <Notes>3</Notes>
  <HiddenSlides>0</HiddenSlides>
  <MMClips>0</MMClips>
  <ScaleCrop>false</ScaleCrop>
  <HeadingPairs>
    <vt:vector size="6" baseType="variant">
      <vt:variant>
        <vt:lpstr>Fontes usadas</vt:lpstr>
      </vt:variant>
      <vt:variant>
        <vt:i4>3</vt:i4>
      </vt:variant>
      <vt:variant>
        <vt:lpstr>Tema</vt:lpstr>
      </vt:variant>
      <vt:variant>
        <vt:i4>2</vt:i4>
      </vt:variant>
      <vt:variant>
        <vt:lpstr>Títulos de slides</vt:lpstr>
      </vt:variant>
      <vt:variant>
        <vt:i4>61</vt:i4>
      </vt:variant>
    </vt:vector>
  </HeadingPairs>
  <TitlesOfParts>
    <vt:vector size="66" baseType="lpstr">
      <vt:lpstr>Arial</vt:lpstr>
      <vt:lpstr>Calibri</vt:lpstr>
      <vt:lpstr>Times New Roman</vt:lpstr>
      <vt:lpstr>Tema do Office</vt:lpstr>
      <vt:lpstr>Personalizar design</vt:lpstr>
      <vt:lpstr>Apresentação do PowerPoint</vt:lpstr>
      <vt:lpstr>Apresentação do PowerPoint</vt:lpstr>
      <vt:lpstr>Apresentação do PowerPoint</vt:lpstr>
      <vt:lpstr>Apresentação do PowerPoint</vt:lpstr>
      <vt:lpstr>ESTRATÉGIAS PRESENTES NA GESTÃO DE EMPRESAS MANUFATUREIRAS </vt:lpstr>
      <vt:lpstr>ESTRATÉGIAS PRESENTES NA GESTÃO DE EMPRESAS MANUFATUREIRAS</vt:lpstr>
      <vt:lpstr>ESTRATÉGIAS PRESENTES NA GESTÃO DE EMPRESAS MANUFATUREIRAS</vt:lpstr>
      <vt:lpstr>ESTRATÉGIAS PRESENTES NA GESTÃO DE EMPRESAS MANUFATUREIRAS</vt:lpstr>
      <vt:lpstr>ESTRATÉGIAS COMPETITIVAS GENÉRICAS </vt:lpstr>
      <vt:lpstr>AS ESTRATÉGIAS COMPETITIVAS E AS PRIORIDADES COMPETITIVAS DAS OPERAÇÕES</vt:lpstr>
      <vt:lpstr>PRIORIDADES COMPETITIVAS E PRINCIPAIS DEMANDAS DO MERCADO</vt:lpstr>
      <vt:lpstr>PRIORIDADES COMPETITIVAS E PRINCIPAIS DEMANDAS DO MERCADOS</vt:lpstr>
      <vt:lpstr>GESTÃO ESTRATÉGICA DE RECURSOS HUMANOS</vt:lpstr>
      <vt:lpstr>HORIZONTALIZAÇÃO ORGANIZACIONAL </vt:lpstr>
      <vt:lpstr>CONSTITUIÇÃO DE REDE DE TRABALHO BASEADA EM EQUIPES </vt:lpstr>
      <vt:lpstr>CONSTITUIÇÃO DE REDE DE TRABALHO BASEADA EM EQUIPES </vt:lpstr>
      <vt:lpstr>CONSTITUIÇÃO DE REDE DE TRABALHO BASEADA EM EQUIPES </vt:lpstr>
      <vt:lpstr>CONSTITUIÇÃO DE REDE DE TRABALHO BASEADA EM EQUIPES </vt:lpstr>
      <vt:lpstr>CONSTITUIÇÃO DE REDE DE TRABALHO BASEADA EM EQUIPES </vt:lpstr>
      <vt:lpstr>CONSTITUIÇÃO DE REDE DE TRABALHO BASEADA EM EQUIPES </vt:lpstr>
      <vt:lpstr>CONSTITUIÇÃO DE REDE DE TRABALHO BASEADA EM EQUIPES </vt:lpstr>
      <vt:lpstr>CONSTITUIÇÃO DE REDE DE TRABALHO BASEADA EM EQUIPES </vt:lpstr>
      <vt:lpstr>APRENDIZAGEM ORGANIZACIONAL </vt:lpstr>
      <vt:lpstr>APRENDIZAGEM ORGANIZACIONAL </vt:lpstr>
      <vt:lpstr>APRENDIZAGEM ORGANIZACIONAL </vt:lpstr>
      <vt:lpstr>APRENDIZAGEM ORGANIZACIONAL </vt:lpstr>
      <vt:lpstr>APRENDIZAGEM ORGANIZACIONAL </vt:lpstr>
      <vt:lpstr>APRENDIZAGEM ORGANIZACIONAL </vt:lpstr>
      <vt:lpstr>APRENDIZAGEM ORGANIZACIONAL </vt:lpstr>
      <vt:lpstr>APRENDIZAGEM ORGANIZACIONAL </vt:lpstr>
      <vt:lpstr>APRENDIZAGEM ORGANIZACIONAL </vt:lpstr>
      <vt:lpstr>APRENDIZAGEM ORGANIZACIONAL </vt:lpstr>
      <vt:lpstr>APRENDIZAGEM VIVENCIAL </vt:lpstr>
      <vt:lpstr>APRENDIZAGEM ORGANIZACIONAL </vt:lpstr>
      <vt:lpstr>APRENDIZAGEM ORGANIZACIONAL </vt:lpstr>
      <vt:lpstr>APRENDIZAGEM ORGANIZACIONAL </vt:lpstr>
      <vt:lpstr>DEFINIÇÃO DE CULTURA ORGANIZACIONAL</vt:lpstr>
      <vt:lpstr>DEFINIÇÃO DE CULTURA ORGANIZACIONAL</vt:lpstr>
      <vt:lpstr>GESTÃO DA CULTURA ORGANIZACIONAL </vt:lpstr>
      <vt:lpstr>VALORES ORGANIZACIONAIS</vt:lpstr>
      <vt:lpstr>CRENÇAS E PRESSUPOSTOS </vt:lpstr>
      <vt:lpstr>RITOS </vt:lpstr>
      <vt:lpstr>MITOS</vt:lpstr>
      <vt:lpstr>CULTURA ORGANIZACIONAL</vt:lpstr>
      <vt:lpstr>VALORES ORGANIZACIONAIS</vt:lpstr>
      <vt:lpstr>IDENTIFICAÇÃO COM A EMPRESA </vt:lpstr>
      <vt:lpstr>GESTÃO DO TRABALHO </vt:lpstr>
      <vt:lpstr>PROCESSO DE COMUNICAÇÃO </vt:lpstr>
      <vt:lpstr>VALORIZAÇÃO E RESPEITO AOS FUNCIONÁRIOS </vt:lpstr>
      <vt:lpstr>MECANISMOS DE COORDENAÇÃO DO TRABALHO </vt:lpstr>
      <vt:lpstr>VALORES ORGANIZACIONAIS E AJUSTAMENTO MÚTUO </vt:lpstr>
      <vt:lpstr>VALORES ORGANIZACIONAIS E AJUSTAMENTO MÚTUO </vt:lpstr>
      <vt:lpstr>GESTÃO DA CULTURA ORGANIZACIONAL</vt:lpstr>
      <vt:lpstr>VALORES ORGANIZACIONAIS E AJUSTAMENTO MÚTUO </vt:lpstr>
      <vt:lpstr>PESQUISA DE CLIMA ORGANIZACIONAL</vt:lpstr>
      <vt:lpstr>GESTÃO DA CULTURA ORGANIZACIONAL </vt:lpstr>
      <vt:lpstr>GESTÃO DA CULTURA ORGANIZACIONAL </vt:lpstr>
      <vt:lpstr>GESTÃO DA CULTURA ORGANIZACIONAL </vt:lpstr>
      <vt:lpstr>CONSIDERAÇÕES FINAIS</vt:lpstr>
      <vt:lpstr>CONSIDERAÇÕES FINAIS</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comunicacao1</dc:creator>
  <cp:lastModifiedBy>Fernando César Almada Santos</cp:lastModifiedBy>
  <cp:revision>77</cp:revision>
  <dcterms:created xsi:type="dcterms:W3CDTF">2013-12-11T18:35:22Z</dcterms:created>
  <dcterms:modified xsi:type="dcterms:W3CDTF">2019-05-23T18:58:21Z</dcterms:modified>
</cp:coreProperties>
</file>