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Lst>
  <p:notesMasterIdLst>
    <p:notesMasterId r:id="rId60"/>
  </p:notesMasterIdLst>
  <p:handoutMasterIdLst>
    <p:handoutMasterId r:id="rId61"/>
  </p:handoutMasterIdLst>
  <p:sldIdLst>
    <p:sldId id="256" r:id="rId2"/>
    <p:sldId id="403" r:id="rId3"/>
    <p:sldId id="319" r:id="rId4"/>
    <p:sldId id="308" r:id="rId5"/>
    <p:sldId id="259" r:id="rId6"/>
    <p:sldId id="404" r:id="rId7"/>
    <p:sldId id="331" r:id="rId8"/>
    <p:sldId id="385" r:id="rId9"/>
    <p:sldId id="387" r:id="rId10"/>
    <p:sldId id="390" r:id="rId11"/>
    <p:sldId id="392" r:id="rId12"/>
    <p:sldId id="372" r:id="rId13"/>
    <p:sldId id="373" r:id="rId14"/>
    <p:sldId id="374" r:id="rId15"/>
    <p:sldId id="375" r:id="rId16"/>
    <p:sldId id="376" r:id="rId17"/>
    <p:sldId id="391" r:id="rId18"/>
    <p:sldId id="393" r:id="rId19"/>
    <p:sldId id="405" r:id="rId20"/>
    <p:sldId id="396" r:id="rId21"/>
    <p:sldId id="260" r:id="rId22"/>
    <p:sldId id="402" r:id="rId23"/>
    <p:sldId id="303" r:id="rId24"/>
    <p:sldId id="311" r:id="rId25"/>
    <p:sldId id="315" r:id="rId26"/>
    <p:sldId id="377" r:id="rId27"/>
    <p:sldId id="379" r:id="rId28"/>
    <p:sldId id="302" r:id="rId29"/>
    <p:sldId id="317" r:id="rId30"/>
    <p:sldId id="279" r:id="rId31"/>
    <p:sldId id="380" r:id="rId32"/>
    <p:sldId id="339" r:id="rId33"/>
    <p:sldId id="382" r:id="rId34"/>
    <p:sldId id="340" r:id="rId35"/>
    <p:sldId id="262" r:id="rId36"/>
    <p:sldId id="270" r:id="rId37"/>
    <p:sldId id="269" r:id="rId38"/>
    <p:sldId id="275" r:id="rId39"/>
    <p:sldId id="271" r:id="rId40"/>
    <p:sldId id="273" r:id="rId41"/>
    <p:sldId id="341" r:id="rId42"/>
    <p:sldId id="336" r:id="rId43"/>
    <p:sldId id="337" r:id="rId44"/>
    <p:sldId id="338" r:id="rId45"/>
    <p:sldId id="371" r:id="rId46"/>
    <p:sldId id="342" r:id="rId47"/>
    <p:sldId id="400" r:id="rId48"/>
    <p:sldId id="343" r:id="rId49"/>
    <p:sldId id="344" r:id="rId50"/>
    <p:sldId id="345" r:id="rId51"/>
    <p:sldId id="346" r:id="rId52"/>
    <p:sldId id="347" r:id="rId53"/>
    <p:sldId id="348" r:id="rId54"/>
    <p:sldId id="296" r:id="rId55"/>
    <p:sldId id="350" r:id="rId56"/>
    <p:sldId id="407" r:id="rId57"/>
    <p:sldId id="369" r:id="rId58"/>
    <p:sldId id="370" r:id="rId59"/>
  </p:sldIdLst>
  <p:sldSz cx="9144000" cy="6858000" type="screen4x3"/>
  <p:notesSz cx="6881813" cy="100028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30" autoAdjust="0"/>
    <p:restoredTop sz="94630" autoAdjust="0"/>
  </p:normalViewPr>
  <p:slideViewPr>
    <p:cSldViewPr>
      <p:cViewPr>
        <p:scale>
          <a:sx n="62" d="100"/>
          <a:sy n="62" d="100"/>
        </p:scale>
        <p:origin x="-1572" y="-180"/>
      </p:cViewPr>
      <p:guideLst>
        <p:guide orient="horz" pos="2160"/>
        <p:guide pos="2880"/>
      </p:guideLst>
    </p:cSldViewPr>
  </p:slideViewPr>
  <p:outlineViewPr>
    <p:cViewPr>
      <p:scale>
        <a:sx n="33" d="100"/>
        <a:sy n="33" d="100"/>
      </p:scale>
      <p:origin x="0" y="39204"/>
    </p:cViewPr>
  </p:outlineViewPr>
  <p:notesTextViewPr>
    <p:cViewPr>
      <p:scale>
        <a:sx n="100" d="100"/>
        <a:sy n="100" d="100"/>
      </p:scale>
      <p:origin x="0" y="0"/>
    </p:cViewPr>
  </p:notesTextViewPr>
  <p:sorterViewPr>
    <p:cViewPr>
      <p:scale>
        <a:sx n="100" d="100"/>
        <a:sy n="100" d="100"/>
      </p:scale>
      <p:origin x="0" y="771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82913" cy="500063"/>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97313" y="0"/>
            <a:ext cx="2982912" cy="500063"/>
          </a:xfrm>
          <a:prstGeom prst="rect">
            <a:avLst/>
          </a:prstGeom>
        </p:spPr>
        <p:txBody>
          <a:bodyPr vert="horz" lIns="91440" tIns="45720" rIns="91440" bIns="45720" rtlCol="0"/>
          <a:lstStyle>
            <a:lvl1pPr algn="r">
              <a:defRPr sz="1200"/>
            </a:lvl1pPr>
          </a:lstStyle>
          <a:p>
            <a:fld id="{B1AC0362-43A4-4F88-932C-3D3B94963E7A}" type="datetimeFigureOut">
              <a:rPr lang="pt-BR" smtClean="0"/>
              <a:t>19/08/2017</a:t>
            </a:fld>
            <a:endParaRPr lang="pt-BR"/>
          </a:p>
        </p:txBody>
      </p:sp>
      <p:sp>
        <p:nvSpPr>
          <p:cNvPr id="4" name="Espaço Reservado para Rodapé 3"/>
          <p:cNvSpPr>
            <a:spLocks noGrp="1"/>
          </p:cNvSpPr>
          <p:nvPr>
            <p:ph type="ftr" sz="quarter" idx="2"/>
          </p:nvPr>
        </p:nvSpPr>
        <p:spPr>
          <a:xfrm>
            <a:off x="0" y="9501188"/>
            <a:ext cx="2982913" cy="500062"/>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97313" y="9501188"/>
            <a:ext cx="2982912" cy="500062"/>
          </a:xfrm>
          <a:prstGeom prst="rect">
            <a:avLst/>
          </a:prstGeom>
        </p:spPr>
        <p:txBody>
          <a:bodyPr vert="horz" lIns="91440" tIns="45720" rIns="91440" bIns="45720" rtlCol="0" anchor="b"/>
          <a:lstStyle>
            <a:lvl1pPr algn="r">
              <a:defRPr sz="1200"/>
            </a:lvl1pPr>
          </a:lstStyle>
          <a:p>
            <a:fld id="{A2B72A68-80E9-4190-9AF2-7F41E275AE43}" type="slidenum">
              <a:rPr lang="pt-BR" smtClean="0"/>
              <a:t>‹nº›</a:t>
            </a:fld>
            <a:endParaRPr lang="pt-BR"/>
          </a:p>
        </p:txBody>
      </p:sp>
    </p:spTree>
    <p:extLst>
      <p:ext uri="{BB962C8B-B14F-4D97-AF65-F5344CB8AC3E}">
        <p14:creationId xmlns:p14="http://schemas.microsoft.com/office/powerpoint/2010/main" val="3824497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82119" cy="500142"/>
          </a:xfrm>
          <a:prstGeom prst="rect">
            <a:avLst/>
          </a:prstGeom>
        </p:spPr>
        <p:txBody>
          <a:bodyPr vert="horz" lIns="96478" tIns="48239" rIns="96478" bIns="48239" rtlCol="0"/>
          <a:lstStyle>
            <a:lvl1pPr algn="l">
              <a:defRPr sz="1300"/>
            </a:lvl1pPr>
          </a:lstStyle>
          <a:p>
            <a:endParaRPr lang="pt-BR"/>
          </a:p>
        </p:txBody>
      </p:sp>
      <p:sp>
        <p:nvSpPr>
          <p:cNvPr id="3" name="Espaço Reservado para Data 2"/>
          <p:cNvSpPr>
            <a:spLocks noGrp="1"/>
          </p:cNvSpPr>
          <p:nvPr>
            <p:ph type="dt" idx="1"/>
          </p:nvPr>
        </p:nvSpPr>
        <p:spPr>
          <a:xfrm>
            <a:off x="3898102" y="0"/>
            <a:ext cx="2982119" cy="500142"/>
          </a:xfrm>
          <a:prstGeom prst="rect">
            <a:avLst/>
          </a:prstGeom>
        </p:spPr>
        <p:txBody>
          <a:bodyPr vert="horz" lIns="96478" tIns="48239" rIns="96478" bIns="48239" rtlCol="0"/>
          <a:lstStyle>
            <a:lvl1pPr algn="r">
              <a:defRPr sz="1300"/>
            </a:lvl1pPr>
          </a:lstStyle>
          <a:p>
            <a:fld id="{6331E915-9E4D-4D50-A4F8-BCA3301F948A}" type="datetimeFigureOut">
              <a:rPr lang="pt-BR" smtClean="0"/>
              <a:pPr/>
              <a:t>19/08/2017</a:t>
            </a:fld>
            <a:endParaRPr lang="pt-BR"/>
          </a:p>
        </p:txBody>
      </p:sp>
      <p:sp>
        <p:nvSpPr>
          <p:cNvPr id="4" name="Espaço Reservado para Imagem de Slide 3"/>
          <p:cNvSpPr>
            <a:spLocks noGrp="1" noRot="1" noChangeAspect="1"/>
          </p:cNvSpPr>
          <p:nvPr>
            <p:ph type="sldImg" idx="2"/>
          </p:nvPr>
        </p:nvSpPr>
        <p:spPr>
          <a:xfrm>
            <a:off x="942975" y="750888"/>
            <a:ext cx="4997450" cy="3749675"/>
          </a:xfrm>
          <a:prstGeom prst="rect">
            <a:avLst/>
          </a:prstGeom>
          <a:noFill/>
          <a:ln w="12700">
            <a:solidFill>
              <a:prstClr val="black"/>
            </a:solidFill>
          </a:ln>
        </p:spPr>
        <p:txBody>
          <a:bodyPr vert="horz" lIns="96478" tIns="48239" rIns="96478" bIns="48239" rtlCol="0" anchor="ctr"/>
          <a:lstStyle/>
          <a:p>
            <a:endParaRPr lang="pt-BR"/>
          </a:p>
        </p:txBody>
      </p:sp>
      <p:sp>
        <p:nvSpPr>
          <p:cNvPr id="5" name="Espaço Reservado para Anotações 4"/>
          <p:cNvSpPr>
            <a:spLocks noGrp="1"/>
          </p:cNvSpPr>
          <p:nvPr>
            <p:ph type="body" sz="quarter" idx="3"/>
          </p:nvPr>
        </p:nvSpPr>
        <p:spPr>
          <a:xfrm>
            <a:off x="688182" y="4751348"/>
            <a:ext cx="5505450" cy="4501277"/>
          </a:xfrm>
          <a:prstGeom prst="rect">
            <a:avLst/>
          </a:prstGeom>
        </p:spPr>
        <p:txBody>
          <a:bodyPr vert="horz" lIns="96478" tIns="48239" rIns="96478" bIns="48239"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9500960"/>
            <a:ext cx="2982119" cy="500142"/>
          </a:xfrm>
          <a:prstGeom prst="rect">
            <a:avLst/>
          </a:prstGeom>
        </p:spPr>
        <p:txBody>
          <a:bodyPr vert="horz" lIns="96478" tIns="48239" rIns="96478" bIns="48239" rtlCol="0" anchor="b"/>
          <a:lstStyle>
            <a:lvl1pPr algn="l">
              <a:defRPr sz="1300"/>
            </a:lvl1pPr>
          </a:lstStyle>
          <a:p>
            <a:endParaRPr lang="pt-BR"/>
          </a:p>
        </p:txBody>
      </p:sp>
      <p:sp>
        <p:nvSpPr>
          <p:cNvPr id="7" name="Espaço Reservado para Número de Slide 6"/>
          <p:cNvSpPr>
            <a:spLocks noGrp="1"/>
          </p:cNvSpPr>
          <p:nvPr>
            <p:ph type="sldNum" sz="quarter" idx="5"/>
          </p:nvPr>
        </p:nvSpPr>
        <p:spPr>
          <a:xfrm>
            <a:off x="3898102" y="9500960"/>
            <a:ext cx="2982119" cy="500142"/>
          </a:xfrm>
          <a:prstGeom prst="rect">
            <a:avLst/>
          </a:prstGeom>
        </p:spPr>
        <p:txBody>
          <a:bodyPr vert="horz" lIns="96478" tIns="48239" rIns="96478" bIns="48239" rtlCol="0" anchor="b"/>
          <a:lstStyle>
            <a:lvl1pPr algn="r">
              <a:defRPr sz="1300"/>
            </a:lvl1pPr>
          </a:lstStyle>
          <a:p>
            <a:fld id="{ACA1320F-C1DB-4A2C-8437-069068D7EF7A}" type="slidenum">
              <a:rPr lang="pt-BR" smtClean="0"/>
              <a:pPr/>
              <a:t>‹nº›</a:t>
            </a:fld>
            <a:endParaRPr lang="pt-BR"/>
          </a:p>
        </p:txBody>
      </p:sp>
    </p:spTree>
    <p:extLst>
      <p:ext uri="{BB962C8B-B14F-4D97-AF65-F5344CB8AC3E}">
        <p14:creationId xmlns:p14="http://schemas.microsoft.com/office/powerpoint/2010/main" val="2566545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Estrutura – tipos particulares de relações que articulam as unidades de um certo nível.</a:t>
            </a:r>
          </a:p>
          <a:p>
            <a:endParaRPr lang="pt-BR" dirty="0"/>
          </a:p>
          <a:p>
            <a:r>
              <a:rPr lang="pt-BR" dirty="0"/>
              <a:t>Semiótica</a:t>
            </a:r>
            <a:r>
              <a:rPr lang="pt-BR" baseline="0" dirty="0"/>
              <a:t> – teoria geral dos sinais ( se preocupa não só com a linguagem humana e verbal de qualquer outro sistema de comunicação, natural ou convencional.</a:t>
            </a:r>
          </a:p>
          <a:p>
            <a:endParaRPr lang="pt-BR" baseline="0" dirty="0"/>
          </a:p>
          <a:p>
            <a:r>
              <a:rPr lang="pt-BR" baseline="0" dirty="0"/>
              <a:t>Linguística – teoria do signo linguístico</a:t>
            </a:r>
          </a:p>
          <a:p>
            <a:endParaRPr lang="pt-BR" baseline="0" dirty="0"/>
          </a:p>
          <a:p>
            <a:pPr fontAlgn="base"/>
            <a:r>
              <a:rPr lang="pt-BR" sz="1300" dirty="0"/>
              <a:t>Na verdade, o estruturalismo é mais um </a:t>
            </a:r>
            <a:r>
              <a:rPr lang="pt-BR" sz="1300" b="1" dirty="0"/>
              <a:t>método de análise</a:t>
            </a:r>
            <a:r>
              <a:rPr lang="pt-BR" sz="1300" dirty="0"/>
              <a:t>, que consiste em construir modelos explicativos de realidade, chamados </a:t>
            </a:r>
            <a:r>
              <a:rPr lang="pt-BR" sz="1300" b="1" dirty="0"/>
              <a:t>estruturas</a:t>
            </a:r>
            <a:r>
              <a:rPr lang="pt-BR" sz="1300" dirty="0"/>
              <a:t>.</a:t>
            </a:r>
            <a:br>
              <a:rPr lang="pt-BR" sz="1300" dirty="0"/>
            </a:br>
            <a:r>
              <a:rPr lang="pt-BR" sz="1300" dirty="0"/>
              <a:t/>
            </a:r>
            <a:br>
              <a:rPr lang="pt-BR" sz="1300" dirty="0"/>
            </a:br>
            <a:r>
              <a:rPr lang="pt-BR" sz="1300" dirty="0"/>
              <a:t>Por estrutura entende-se um sistema abstrato em que seus elementos são interdependentes e que permite, observando-se os fatos e relacionando diferenças, descrevê-los em sua ordenação e dinamismo. É um método que contraria o </a:t>
            </a:r>
            <a:r>
              <a:rPr lang="pt-BR" sz="1300" b="1" dirty="0"/>
              <a:t>empirismo</a:t>
            </a:r>
            <a:r>
              <a:rPr lang="pt-BR" sz="1300" dirty="0"/>
              <a:t>, que vê a realidade como sendo constituída de fatos isolados. Para o estruturalismo, ao contrário, não existem fatos isolados, mas partes de um todo maior. Assim, compreende-se que:</a:t>
            </a:r>
          </a:p>
          <a:p>
            <a:pPr fontAlgn="base"/>
            <a:r>
              <a:rPr lang="pt-BR" sz="1300" dirty="0"/>
              <a:t> </a:t>
            </a:r>
          </a:p>
          <a:p>
            <a:pPr fontAlgn="base"/>
            <a:r>
              <a:rPr lang="pt-BR" sz="1300" dirty="0"/>
              <a:t>Alguns fenômenos podem ser explicados não pelo que deixam à mostra, mas por uma estrutura subjacente.</a:t>
            </a:r>
          </a:p>
          <a:p>
            <a:pPr fontAlgn="base"/>
            <a:r>
              <a:rPr lang="pt-BR" sz="1300" dirty="0"/>
              <a:t>Os fatos possuem uma relação interna, de tal forma que não podem ser entendidos isoladamente, mas apenas em relação aos seus pares antagônicos.</a:t>
            </a:r>
          </a:p>
          <a:p>
            <a:endParaRPr lang="pt-BR" dirty="0"/>
          </a:p>
        </p:txBody>
      </p:sp>
      <p:sp>
        <p:nvSpPr>
          <p:cNvPr id="4" name="Espaço Reservado para Número de Slide 3"/>
          <p:cNvSpPr>
            <a:spLocks noGrp="1"/>
          </p:cNvSpPr>
          <p:nvPr>
            <p:ph type="sldNum" sz="quarter" idx="10"/>
          </p:nvPr>
        </p:nvSpPr>
        <p:spPr/>
        <p:txBody>
          <a:bodyPr/>
          <a:lstStyle/>
          <a:p>
            <a:fld id="{C89FE7A3-78CE-427B-8B0A-54857A0C8FF6}" type="slidenum">
              <a:rPr lang="pt-BR" smtClean="0"/>
              <a:t>9</a:t>
            </a:fld>
            <a:endParaRPr lang="pt-BR"/>
          </a:p>
        </p:txBody>
      </p:sp>
    </p:spTree>
    <p:extLst>
      <p:ext uri="{BB962C8B-B14F-4D97-AF65-F5344CB8AC3E}">
        <p14:creationId xmlns:p14="http://schemas.microsoft.com/office/powerpoint/2010/main" val="260899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a:t>
            </a:r>
            <a:r>
              <a:rPr lang="pt-BR" baseline="0" dirty="0" smtClean="0"/>
              <a:t> partir do Séc. III </a:t>
            </a:r>
            <a:r>
              <a:rPr lang="pt-BR" baseline="0" dirty="0" err="1" smtClean="0"/>
              <a:t>a.C</a:t>
            </a:r>
            <a:endParaRPr lang="pt-BR" dirty="0"/>
          </a:p>
        </p:txBody>
      </p:sp>
      <p:sp>
        <p:nvSpPr>
          <p:cNvPr id="4" name="Espaço Reservado para Número de Slide 3"/>
          <p:cNvSpPr>
            <a:spLocks noGrp="1"/>
          </p:cNvSpPr>
          <p:nvPr>
            <p:ph type="sldNum" sz="quarter" idx="10"/>
          </p:nvPr>
        </p:nvSpPr>
        <p:spPr/>
        <p:txBody>
          <a:bodyPr/>
          <a:lstStyle/>
          <a:p>
            <a:fld id="{ACA1320F-C1DB-4A2C-8437-069068D7EF7A}" type="slidenum">
              <a:rPr lang="pt-BR" smtClean="0"/>
              <a:pPr/>
              <a:t>14</a:t>
            </a:fld>
            <a:endParaRPr lang="pt-BR"/>
          </a:p>
        </p:txBody>
      </p:sp>
    </p:spTree>
    <p:extLst>
      <p:ext uri="{BB962C8B-B14F-4D97-AF65-F5344CB8AC3E}">
        <p14:creationId xmlns:p14="http://schemas.microsoft.com/office/powerpoint/2010/main" val="3269797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pt-BR" sz="2500" i="1" dirty="0" smtClean="0">
                <a:cs typeface="Times New Roman" pitchFamily="18" charset="0"/>
              </a:rPr>
              <a:t>jogo de xadrez: se substituo as peças de madeira por marfim, a troca é indiferente para o sistema, mas se diminuo ou aumento o número de peças, essa troca afeta profundamente a “gramática” do jogo.</a:t>
            </a:r>
          </a:p>
          <a:p>
            <a:endParaRPr lang="pt-BR" dirty="0"/>
          </a:p>
        </p:txBody>
      </p:sp>
      <p:sp>
        <p:nvSpPr>
          <p:cNvPr id="4" name="Espaço Reservado para Número de Slide 3"/>
          <p:cNvSpPr>
            <a:spLocks noGrp="1"/>
          </p:cNvSpPr>
          <p:nvPr>
            <p:ph type="sldNum" sz="quarter" idx="10"/>
          </p:nvPr>
        </p:nvSpPr>
        <p:spPr/>
        <p:txBody>
          <a:bodyPr/>
          <a:lstStyle/>
          <a:p>
            <a:fld id="{ACA1320F-C1DB-4A2C-8437-069068D7EF7A}" type="slidenum">
              <a:rPr lang="pt-BR" smtClean="0"/>
              <a:pPr/>
              <a:t>33</a:t>
            </a:fld>
            <a:endParaRPr lang="pt-BR"/>
          </a:p>
        </p:txBody>
      </p:sp>
    </p:spTree>
    <p:extLst>
      <p:ext uri="{BB962C8B-B14F-4D97-AF65-F5344CB8AC3E}">
        <p14:creationId xmlns:p14="http://schemas.microsoft.com/office/powerpoint/2010/main" val="3530915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pt-BR" smtClean="0"/>
              <a:t>Clique para editar o título mestre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7563588A-E764-4193-A95C-739AD03DD41F}" type="datetime7">
              <a:rPr lang="pt-BR" smtClean="0"/>
              <a:t>ago-17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50C7D58-38D6-402F-AAB2-014C2325EDEA}"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A2131BFF-5C88-4B7F-9F95-0BF1931E03C6}" type="datetime7">
              <a:rPr lang="pt-BR" smtClean="0"/>
              <a:t>ago-17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50C7D58-38D6-402F-AAB2-014C2325EDEA}"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FC9E3BC6-F77C-4941-A176-4B394AEEE860}" type="datetime7">
              <a:rPr lang="pt-BR" smtClean="0"/>
              <a:t>ago-17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50C7D58-38D6-402F-AAB2-014C2325EDEA}"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9F8C167F-5526-42F2-A591-FDC48132AF43}" type="datetime7">
              <a:rPr lang="pt-BR" smtClean="0"/>
              <a:t>ago-17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50C7D58-38D6-402F-AAB2-014C2325EDEA}"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pt-BR" smtClean="0"/>
              <a:t>Clique para editar o título mestre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084249D4-CD08-4C02-B007-8E81BA2FA34F}" type="datetime7">
              <a:rPr lang="pt-BR" smtClean="0"/>
              <a:t>ago-17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350C7D58-38D6-402F-AAB2-014C2325EDEA}"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B48AA5BB-6A13-4638-BAB4-1C3957977B02}" type="datetime7">
              <a:rPr lang="pt-BR" smtClean="0"/>
              <a:t>ago-17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50C7D58-38D6-402F-AAB2-014C2325EDEA}"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Date Placeholder 6"/>
          <p:cNvSpPr>
            <a:spLocks noGrp="1"/>
          </p:cNvSpPr>
          <p:nvPr>
            <p:ph type="dt" sz="half" idx="10"/>
          </p:nvPr>
        </p:nvSpPr>
        <p:spPr/>
        <p:txBody>
          <a:bodyPr/>
          <a:lstStyle/>
          <a:p>
            <a:fld id="{1B51388D-2585-4785-807B-3CC3924F8477}" type="datetime7">
              <a:rPr lang="pt-BR" smtClean="0"/>
              <a:t>ago-17</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350C7D58-38D6-402F-AAB2-014C2325EDEA}"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Date Placeholder 2"/>
          <p:cNvSpPr>
            <a:spLocks noGrp="1"/>
          </p:cNvSpPr>
          <p:nvPr>
            <p:ph type="dt" sz="half" idx="10"/>
          </p:nvPr>
        </p:nvSpPr>
        <p:spPr/>
        <p:txBody>
          <a:bodyPr/>
          <a:lstStyle/>
          <a:p>
            <a:fld id="{B1FAADBA-A235-4183-BE29-B5E0A2CC0E96}" type="datetime7">
              <a:rPr lang="pt-BR" smtClean="0"/>
              <a:t>ago-17</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350C7D58-38D6-402F-AAB2-014C2325EDEA}"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B695F1-6CD8-4CCA-94A2-F18D90DC184C}" type="datetime7">
              <a:rPr lang="pt-BR" smtClean="0"/>
              <a:t>ago-17</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350C7D58-38D6-402F-AAB2-014C2325EDEA}"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pt-BR" smtClean="0"/>
              <a:t>Clique para editar o título mestre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C3A5D06E-2C24-4625-B118-3FEF4EE2D735}" type="datetime7">
              <a:rPr lang="pt-BR" smtClean="0"/>
              <a:t>ago-17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350C7D58-38D6-402F-AAB2-014C2325EDEA}" type="slidenum">
              <a:rPr lang="pt-BR" smtClean="0"/>
              <a:pPr/>
              <a:t>‹nº›</a:t>
            </a:fld>
            <a:endParaRPr lang="pt-BR"/>
          </a:p>
        </p:txBody>
      </p:sp>
      <p:sp>
        <p:nvSpPr>
          <p:cNvPr id="9" name="Content Placeholder 8"/>
          <p:cNvSpPr>
            <a:spLocks noGrp="1"/>
          </p:cNvSpPr>
          <p:nvPr>
            <p:ph sz="quarter" idx="13"/>
          </p:nvPr>
        </p:nvSpPr>
        <p:spPr>
          <a:xfrm>
            <a:off x="304800" y="381000"/>
            <a:ext cx="7772400" cy="494284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pt-BR" smtClean="0"/>
              <a:t>Clique para editar o título mestre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8" name="Date Placeholder 7"/>
          <p:cNvSpPr>
            <a:spLocks noGrp="1"/>
          </p:cNvSpPr>
          <p:nvPr>
            <p:ph type="dt" sz="half" idx="10"/>
          </p:nvPr>
        </p:nvSpPr>
        <p:spPr/>
        <p:txBody>
          <a:bodyPr/>
          <a:lstStyle/>
          <a:p>
            <a:fld id="{5E30C5BF-EABB-4875-A708-66AA138AB4E4}" type="datetime7">
              <a:rPr lang="pt-BR" smtClean="0"/>
              <a:t>ago-17</a:t>
            </a:fld>
            <a:endParaRPr lang="pt-BR"/>
          </a:p>
        </p:txBody>
      </p:sp>
      <p:sp>
        <p:nvSpPr>
          <p:cNvPr id="9" name="Slide Number Placeholder 8"/>
          <p:cNvSpPr>
            <a:spLocks noGrp="1"/>
          </p:cNvSpPr>
          <p:nvPr>
            <p:ph type="sldNum" sz="quarter" idx="11"/>
          </p:nvPr>
        </p:nvSpPr>
        <p:spPr/>
        <p:txBody>
          <a:bodyPr/>
          <a:lstStyle/>
          <a:p>
            <a:fld id="{350C7D58-38D6-402F-AAB2-014C2325EDEA}" type="slidenum">
              <a:rPr lang="pt-BR" smtClean="0"/>
              <a:pPr/>
              <a:t>‹nº›</a:t>
            </a:fld>
            <a:endParaRPr lang="pt-BR"/>
          </a:p>
        </p:txBody>
      </p:sp>
      <p:sp>
        <p:nvSpPr>
          <p:cNvPr id="10" name="Footer Placeholder 9"/>
          <p:cNvSpPr>
            <a:spLocks noGrp="1"/>
          </p:cNvSpPr>
          <p:nvPr>
            <p:ph type="ftr" sz="quarter" idx="12"/>
          </p:nvPr>
        </p:nvSpPr>
        <p:spPr/>
        <p:txBody>
          <a:bodyPr/>
          <a:lstStyle/>
          <a:p>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pt-BR" smtClean="0"/>
              <a:t>Clique para editar o título mestre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350C7D58-38D6-402F-AAB2-014C2325EDEA}" type="slidenum">
              <a:rPr lang="pt-BR" smtClean="0"/>
              <a:pPr/>
              <a:t>‹nº›</a:t>
            </a:fld>
            <a:endParaRPr lang="pt-B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pt-B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447A00FB-6BEF-40DD-BBC7-2D21DB4351DB}" type="datetime7">
              <a:rPr lang="pt-BR" smtClean="0"/>
              <a:t>ago-17</a:t>
            </a:fld>
            <a:endParaRPr lang="pt-B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39552" y="1268760"/>
            <a:ext cx="7900392" cy="1894362"/>
          </a:xfrm>
        </p:spPr>
        <p:txBody>
          <a:bodyPr>
            <a:normAutofit fontScale="90000"/>
          </a:bodyPr>
          <a:lstStyle/>
          <a:p>
            <a:r>
              <a:rPr lang="pt-BR" b="1" dirty="0"/>
              <a:t>A linguagem na perspectiva das Ciências da </a:t>
            </a:r>
            <a:r>
              <a:rPr lang="pt-BR" b="1" dirty="0" smtClean="0"/>
              <a:t>Linguagem</a:t>
            </a:r>
            <a:endParaRPr lang="pt-BR" dirty="0"/>
          </a:p>
        </p:txBody>
      </p:sp>
      <p:sp>
        <p:nvSpPr>
          <p:cNvPr id="3" name="Subtítulo 2"/>
          <p:cNvSpPr>
            <a:spLocks noGrp="1"/>
          </p:cNvSpPr>
          <p:nvPr>
            <p:ph type="subTitle" idx="1"/>
          </p:nvPr>
        </p:nvSpPr>
        <p:spPr>
          <a:xfrm>
            <a:off x="2195736" y="4221088"/>
            <a:ext cx="5832648" cy="1417712"/>
          </a:xfrm>
        </p:spPr>
        <p:txBody>
          <a:bodyPr>
            <a:noAutofit/>
          </a:bodyPr>
          <a:lstStyle/>
          <a:p>
            <a:pPr algn="r"/>
            <a:r>
              <a:rPr lang="pt-BR" sz="2000" b="1" dirty="0" smtClean="0">
                <a:solidFill>
                  <a:schemeClr val="accent5"/>
                </a:solidFill>
              </a:rPr>
              <a:t>CBD5283 Informação e Linguagem</a:t>
            </a:r>
          </a:p>
          <a:p>
            <a:pPr algn="r"/>
            <a:r>
              <a:rPr lang="pt-BR" sz="2000" b="1" dirty="0" smtClean="0">
                <a:solidFill>
                  <a:schemeClr val="accent5"/>
                </a:solidFill>
              </a:rPr>
              <a:t>Profa. Vânia Mara Alves Lima</a:t>
            </a:r>
          </a:p>
          <a:p>
            <a:pPr algn="r"/>
            <a:r>
              <a:rPr lang="pt-BR" sz="2000" b="1" dirty="0" smtClean="0">
                <a:solidFill>
                  <a:schemeClr val="accent5"/>
                </a:solidFill>
              </a:rPr>
              <a:t>Profa. Cibele A. C. M. dos Santos</a:t>
            </a:r>
          </a:p>
          <a:p>
            <a:pPr algn="r"/>
            <a:r>
              <a:rPr lang="pt-BR" b="1" dirty="0" smtClean="0">
                <a:solidFill>
                  <a:schemeClr val="accent5"/>
                </a:solidFill>
              </a:rPr>
              <a:t>Profa. Giovana </a:t>
            </a:r>
            <a:r>
              <a:rPr lang="pt-BR" b="1" dirty="0" err="1" smtClean="0">
                <a:solidFill>
                  <a:schemeClr val="accent5"/>
                </a:solidFill>
              </a:rPr>
              <a:t>Deliberali</a:t>
            </a:r>
            <a:r>
              <a:rPr lang="pt-BR" b="1" dirty="0" smtClean="0">
                <a:solidFill>
                  <a:schemeClr val="accent5"/>
                </a:solidFill>
              </a:rPr>
              <a:t> </a:t>
            </a:r>
            <a:r>
              <a:rPr lang="pt-BR" b="1" dirty="0" err="1" smtClean="0">
                <a:solidFill>
                  <a:schemeClr val="accent5"/>
                </a:solidFill>
              </a:rPr>
              <a:t>Maimone</a:t>
            </a:r>
            <a:endParaRPr lang="pt-BR" sz="2000" b="1" dirty="0" smtClean="0">
              <a:solidFill>
                <a:schemeClr val="accent5"/>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4000" b="1" dirty="0" smtClean="0"/>
              <a:t>Semiótica</a:t>
            </a:r>
            <a:endParaRPr lang="pt-BR" sz="4000" b="1" dirty="0"/>
          </a:p>
        </p:txBody>
      </p:sp>
      <p:sp>
        <p:nvSpPr>
          <p:cNvPr id="3" name="Espaço Reservado para Conteúdo 2"/>
          <p:cNvSpPr>
            <a:spLocks noGrp="1"/>
          </p:cNvSpPr>
          <p:nvPr>
            <p:ph idx="1"/>
          </p:nvPr>
        </p:nvSpPr>
        <p:spPr>
          <a:xfrm>
            <a:off x="435608" y="1842811"/>
            <a:ext cx="7592776" cy="4970565"/>
          </a:xfrm>
        </p:spPr>
        <p:txBody>
          <a:bodyPr>
            <a:normAutofit fontScale="85000" lnSpcReduction="20000"/>
          </a:bodyPr>
          <a:lstStyle/>
          <a:p>
            <a:pPr>
              <a:spcAft>
                <a:spcPts val="1800"/>
              </a:spcAft>
            </a:pPr>
            <a:r>
              <a:rPr lang="pt-BR" sz="2800" dirty="0"/>
              <a:t>Ciência que se ocupa da significação: </a:t>
            </a:r>
          </a:p>
          <a:p>
            <a:pPr marL="0" indent="0" algn="r">
              <a:spcAft>
                <a:spcPts val="1800"/>
              </a:spcAft>
              <a:buNone/>
            </a:pPr>
            <a:r>
              <a:rPr lang="pt-BR" sz="2800" i="1" dirty="0"/>
              <a:t>A ciência que estuda os sistemas de signos, quaisquer que eles sejam e quaisquer que sejam as suas esferas de utilização, chama-se Semiologia ou Semiótica</a:t>
            </a:r>
          </a:p>
          <a:p>
            <a:pPr marL="0" indent="0" algn="r">
              <a:spcAft>
                <a:spcPts val="1800"/>
              </a:spcAft>
              <a:buNone/>
            </a:pPr>
            <a:r>
              <a:rPr lang="pt-BR" sz="2800" i="1" dirty="0"/>
              <a:t>(LOPES, 1987, p. 15)</a:t>
            </a:r>
          </a:p>
          <a:p>
            <a:pPr algn="just">
              <a:spcAft>
                <a:spcPts val="1800"/>
              </a:spcAft>
            </a:pPr>
            <a:r>
              <a:rPr lang="pt-BR" sz="2800" dirty="0"/>
              <a:t>A Semiótica não se interessa pelos aspectos físicos do mundo, mas sim, pelo sistema de representação de uma sociedade.</a:t>
            </a:r>
          </a:p>
          <a:p>
            <a:pPr algn="just">
              <a:spcAft>
                <a:spcPts val="1800"/>
              </a:spcAft>
            </a:pPr>
            <a:r>
              <a:rPr lang="pt-BR" sz="2800" dirty="0"/>
              <a:t>O objeto de estudos da Semiótica é a semiose, ou a forma de significação, bem como os sistemas de representação e de significação das línguas naturais ou não. </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260648"/>
            <a:ext cx="1891460" cy="1800200"/>
          </a:xfrm>
          <a:prstGeom prst="rect">
            <a:avLst/>
          </a:prstGeom>
        </p:spPr>
      </p:pic>
      <p:sp>
        <p:nvSpPr>
          <p:cNvPr id="6" name="Espaço Reservado para Data 5"/>
          <p:cNvSpPr>
            <a:spLocks noGrp="1"/>
          </p:cNvSpPr>
          <p:nvPr>
            <p:ph type="dt" sz="half" idx="10"/>
          </p:nvPr>
        </p:nvSpPr>
        <p:spPr/>
        <p:txBody>
          <a:bodyPr/>
          <a:lstStyle/>
          <a:p>
            <a:fld id="{818DE488-CEEA-49F6-ACDA-6F7AF4BDDCAC}" type="datetime7">
              <a:rPr lang="pt-BR" smtClean="0"/>
              <a:t>ago-17</a:t>
            </a:fld>
            <a:endParaRPr lang="pt-BR"/>
          </a:p>
        </p:txBody>
      </p:sp>
      <p:sp>
        <p:nvSpPr>
          <p:cNvPr id="7" name="Espaço Reservado para Número de Slide 6"/>
          <p:cNvSpPr>
            <a:spLocks noGrp="1"/>
          </p:cNvSpPr>
          <p:nvPr>
            <p:ph type="sldNum" sz="quarter" idx="12"/>
          </p:nvPr>
        </p:nvSpPr>
        <p:spPr/>
        <p:txBody>
          <a:bodyPr/>
          <a:lstStyle/>
          <a:p>
            <a:fld id="{350C7D58-38D6-402F-AAB2-014C2325EDEA}" type="slidenum">
              <a:rPr lang="pt-BR" smtClean="0"/>
              <a:pPr/>
              <a:t>10</a:t>
            </a:fld>
            <a:endParaRPr lang="pt-BR"/>
          </a:p>
        </p:txBody>
      </p:sp>
    </p:spTree>
    <p:extLst>
      <p:ext uri="{BB962C8B-B14F-4D97-AF65-F5344CB8AC3E}">
        <p14:creationId xmlns:p14="http://schemas.microsoft.com/office/powerpoint/2010/main" val="3358323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687474"/>
            <a:ext cx="7848872" cy="1083329"/>
          </a:xfrm>
        </p:spPr>
        <p:txBody>
          <a:bodyPr/>
          <a:lstStyle/>
          <a:p>
            <a:pPr algn="just"/>
            <a:r>
              <a:rPr lang="pt-BR" b="1" dirty="0" smtClean="0"/>
              <a:t>Sistemas semióticos</a:t>
            </a:r>
            <a:endParaRPr lang="pt-BR" b="1" dirty="0"/>
          </a:p>
        </p:txBody>
      </p:sp>
      <p:sp>
        <p:nvSpPr>
          <p:cNvPr id="3" name="Espaço Reservado para Conteúdo 2"/>
          <p:cNvSpPr>
            <a:spLocks noGrp="1"/>
          </p:cNvSpPr>
          <p:nvPr>
            <p:ph idx="1"/>
          </p:nvPr>
        </p:nvSpPr>
        <p:spPr>
          <a:xfrm>
            <a:off x="395536" y="2132857"/>
            <a:ext cx="7560840" cy="4032448"/>
          </a:xfrm>
        </p:spPr>
        <p:txBody>
          <a:bodyPr>
            <a:normAutofit fontScale="85000" lnSpcReduction="10000"/>
          </a:bodyPr>
          <a:lstStyle/>
          <a:p>
            <a:pPr algn="just">
              <a:lnSpc>
                <a:spcPct val="110000"/>
              </a:lnSpc>
            </a:pPr>
            <a:r>
              <a:rPr lang="pt-BR" sz="2800" dirty="0"/>
              <a:t>“</a:t>
            </a:r>
            <a:r>
              <a:rPr lang="pt-BR" sz="3200" i="1" dirty="0"/>
              <a:t>As línguas naturais constituem o único código capaz de traduzir com a máxima eficiência e adequação qualquer outro sistema semiótico; mas o inverso não é verdadeiro: não se vê bem, por exemplo, como um ballet poderia traduzir um Sermão do Padre Vieira, nem como uma pintura traduziria todos os valores significativos do Quincas Borba, de Machado de Assis</a:t>
            </a:r>
            <a:r>
              <a:rPr lang="pt-BR" sz="3200" i="1" dirty="0" smtClean="0"/>
              <a:t>”.  </a:t>
            </a:r>
            <a:r>
              <a:rPr lang="pt-BR" sz="2800" i="1" dirty="0" smtClean="0"/>
              <a:t>(</a:t>
            </a:r>
            <a:r>
              <a:rPr lang="pt-BR" sz="2800" i="1" dirty="0"/>
              <a:t>LOPES, 1987, p. 20)</a:t>
            </a:r>
            <a:endParaRPr lang="pt-BR" sz="3200" i="1" dirty="0"/>
          </a:p>
        </p:txBody>
      </p:sp>
      <p:sp>
        <p:nvSpPr>
          <p:cNvPr id="5" name="Espaço Reservado para Data 4"/>
          <p:cNvSpPr>
            <a:spLocks noGrp="1"/>
          </p:cNvSpPr>
          <p:nvPr>
            <p:ph type="dt" sz="half" idx="10"/>
          </p:nvPr>
        </p:nvSpPr>
        <p:spPr/>
        <p:txBody>
          <a:bodyPr/>
          <a:lstStyle/>
          <a:p>
            <a:fld id="{341AA972-6E9A-45B5-ACBE-341871CFCCC1}" type="datetime7">
              <a:rPr lang="pt-BR" smtClean="0"/>
              <a:t>ago-17</a:t>
            </a:fld>
            <a:endParaRPr lang="pt-BR"/>
          </a:p>
        </p:txBody>
      </p:sp>
      <p:sp>
        <p:nvSpPr>
          <p:cNvPr id="6" name="Espaço Reservado para Número de Slide 5"/>
          <p:cNvSpPr>
            <a:spLocks noGrp="1"/>
          </p:cNvSpPr>
          <p:nvPr>
            <p:ph type="sldNum" sz="quarter" idx="12"/>
          </p:nvPr>
        </p:nvSpPr>
        <p:spPr/>
        <p:txBody>
          <a:bodyPr/>
          <a:lstStyle/>
          <a:p>
            <a:fld id="{350C7D58-38D6-402F-AAB2-014C2325EDEA}" type="slidenum">
              <a:rPr lang="pt-BR" smtClean="0"/>
              <a:pPr/>
              <a:t>11</a:t>
            </a:fld>
            <a:endParaRPr lang="pt-BR"/>
          </a:p>
        </p:txBody>
      </p:sp>
    </p:spTree>
    <p:extLst>
      <p:ext uri="{BB962C8B-B14F-4D97-AF65-F5344CB8AC3E}">
        <p14:creationId xmlns:p14="http://schemas.microsoft.com/office/powerpoint/2010/main" val="3154643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1960" y="260648"/>
            <a:ext cx="7620000" cy="1143000"/>
          </a:xfrm>
        </p:spPr>
        <p:txBody>
          <a:bodyPr/>
          <a:lstStyle/>
          <a:p>
            <a:r>
              <a:rPr lang="pt-BR" sz="4000" b="1" dirty="0" smtClean="0"/>
              <a:t>Semiótica: origens</a:t>
            </a:r>
            <a:endParaRPr lang="pt-BR" sz="4000" b="1" dirty="0"/>
          </a:p>
        </p:txBody>
      </p:sp>
      <p:sp>
        <p:nvSpPr>
          <p:cNvPr id="3" name="Espaço Reservado para Conteúdo 2"/>
          <p:cNvSpPr>
            <a:spLocks noGrp="1"/>
          </p:cNvSpPr>
          <p:nvPr>
            <p:ph idx="1"/>
          </p:nvPr>
        </p:nvSpPr>
        <p:spPr>
          <a:xfrm>
            <a:off x="401960" y="1340768"/>
            <a:ext cx="7620000" cy="4800600"/>
          </a:xfrm>
        </p:spPr>
        <p:txBody>
          <a:bodyPr>
            <a:normAutofit lnSpcReduction="10000"/>
          </a:bodyPr>
          <a:lstStyle/>
          <a:p>
            <a:r>
              <a:rPr lang="pt-BR" sz="3000" b="1" dirty="0" smtClean="0"/>
              <a:t>Platão </a:t>
            </a:r>
          </a:p>
          <a:p>
            <a:pPr marL="114300" indent="0">
              <a:buNone/>
            </a:pPr>
            <a:r>
              <a:rPr lang="pt-BR" b="1" dirty="0" smtClean="0"/>
              <a:t>Modelo platônico do signo                           estrutura </a:t>
            </a:r>
            <a:r>
              <a:rPr lang="pt-BR" b="1" dirty="0" err="1" smtClean="0"/>
              <a:t>triádica</a:t>
            </a:r>
            <a:endParaRPr lang="pt-BR" b="1" dirty="0" smtClean="0"/>
          </a:p>
          <a:p>
            <a:r>
              <a:rPr lang="pt-BR" b="0" dirty="0" smtClean="0"/>
              <a:t>1) </a:t>
            </a:r>
            <a:r>
              <a:rPr lang="pt-BR" b="1" dirty="0" smtClean="0"/>
              <a:t>nome</a:t>
            </a:r>
            <a:r>
              <a:rPr lang="pt-BR" b="0" dirty="0" smtClean="0"/>
              <a:t> (</a:t>
            </a:r>
            <a:r>
              <a:rPr lang="pt-BR" b="0" dirty="0" err="1" smtClean="0"/>
              <a:t>ónoma</a:t>
            </a:r>
            <a:r>
              <a:rPr lang="pt-BR" b="0" dirty="0" smtClean="0"/>
              <a:t>, </a:t>
            </a:r>
            <a:r>
              <a:rPr lang="pt-BR" b="0" dirty="0" err="1" smtClean="0"/>
              <a:t>nómos</a:t>
            </a:r>
            <a:r>
              <a:rPr lang="pt-BR" b="0" dirty="0" smtClean="0"/>
              <a:t>)</a:t>
            </a:r>
          </a:p>
          <a:p>
            <a:r>
              <a:rPr lang="pt-BR" b="0" dirty="0" smtClean="0"/>
              <a:t>2) </a:t>
            </a:r>
            <a:r>
              <a:rPr lang="pt-BR" b="1" dirty="0" smtClean="0"/>
              <a:t>noção</a:t>
            </a:r>
            <a:r>
              <a:rPr lang="pt-BR" b="0" dirty="0" smtClean="0"/>
              <a:t> ou </a:t>
            </a:r>
            <a:r>
              <a:rPr lang="pt-BR" b="1" dirty="0" smtClean="0"/>
              <a:t>ideia</a:t>
            </a:r>
            <a:r>
              <a:rPr lang="pt-BR" b="0" dirty="0" smtClean="0"/>
              <a:t> (</a:t>
            </a:r>
            <a:r>
              <a:rPr lang="pt-BR" b="0" dirty="0" err="1" smtClean="0"/>
              <a:t>eîdos</a:t>
            </a:r>
            <a:r>
              <a:rPr lang="pt-BR" b="0" dirty="0" smtClean="0"/>
              <a:t>, </a:t>
            </a:r>
            <a:r>
              <a:rPr lang="pt-BR" b="0" dirty="0" err="1" smtClean="0"/>
              <a:t>lógos</a:t>
            </a:r>
            <a:r>
              <a:rPr lang="pt-BR" b="0" dirty="0" smtClean="0"/>
              <a:t>, </a:t>
            </a:r>
            <a:r>
              <a:rPr lang="pt-BR" b="0" dirty="0" err="1" smtClean="0"/>
              <a:t>dianóema</a:t>
            </a:r>
            <a:r>
              <a:rPr lang="pt-BR" b="0" dirty="0" smtClean="0"/>
              <a:t>)</a:t>
            </a:r>
          </a:p>
          <a:p>
            <a:r>
              <a:rPr lang="pt-BR" b="0" dirty="0" smtClean="0"/>
              <a:t>3) </a:t>
            </a:r>
            <a:r>
              <a:rPr lang="pt-BR" b="1" dirty="0" smtClean="0"/>
              <a:t>coisa </a:t>
            </a:r>
            <a:r>
              <a:rPr lang="pt-BR" b="0" dirty="0" smtClean="0"/>
              <a:t> (</a:t>
            </a:r>
            <a:r>
              <a:rPr lang="pt-BR" b="0" dirty="0" err="1" smtClean="0"/>
              <a:t>prágma</a:t>
            </a:r>
            <a:r>
              <a:rPr lang="pt-BR" b="0" dirty="0" smtClean="0"/>
              <a:t>, </a:t>
            </a:r>
            <a:r>
              <a:rPr lang="pt-BR" b="0" dirty="0" err="1" smtClean="0"/>
              <a:t>ousía</a:t>
            </a:r>
            <a:r>
              <a:rPr lang="pt-BR" b="0" dirty="0" smtClean="0"/>
              <a:t>) à qual o signo se refere</a:t>
            </a:r>
          </a:p>
          <a:p>
            <a:endParaRPr lang="pt-BR" b="0" dirty="0"/>
          </a:p>
          <a:p>
            <a:r>
              <a:rPr lang="pt-BR" b="1" dirty="0" smtClean="0"/>
              <a:t>Ideias</a:t>
            </a:r>
            <a:r>
              <a:rPr lang="pt-BR" b="0" dirty="0" smtClean="0"/>
              <a:t>: entidades objetivas na mente e na realidade.</a:t>
            </a:r>
          </a:p>
          <a:p>
            <a:pPr>
              <a:buFont typeface="Arial" pitchFamily="34" charset="0"/>
              <a:buChar char="•"/>
            </a:pPr>
            <a:r>
              <a:rPr lang="pt-BR" b="1" dirty="0" smtClean="0"/>
              <a:t>Signos</a:t>
            </a:r>
            <a:r>
              <a:rPr lang="pt-BR" b="0" dirty="0" smtClean="0"/>
              <a:t> verbais, naturais e convencionais: </a:t>
            </a:r>
            <a:r>
              <a:rPr lang="pt-BR" b="1" dirty="0" smtClean="0"/>
              <a:t>representações incompletas </a:t>
            </a:r>
            <a:r>
              <a:rPr lang="pt-BR" b="0" dirty="0" smtClean="0"/>
              <a:t>da verdade natureza das coisas;</a:t>
            </a:r>
          </a:p>
          <a:p>
            <a:pPr>
              <a:buFont typeface="Arial" pitchFamily="34" charset="0"/>
              <a:buChar char="•"/>
            </a:pPr>
            <a:r>
              <a:rPr lang="pt-BR" b="0" dirty="0" smtClean="0"/>
              <a:t>a esfera das ideias é independente das </a:t>
            </a:r>
            <a:r>
              <a:rPr lang="pt-BR" b="1" dirty="0" smtClean="0"/>
              <a:t>representações</a:t>
            </a:r>
            <a:r>
              <a:rPr lang="pt-BR" b="0" dirty="0" smtClean="0"/>
              <a:t> na forma de palavras;</a:t>
            </a:r>
          </a:p>
          <a:p>
            <a:pPr>
              <a:buFont typeface="Arial" pitchFamily="34" charset="0"/>
              <a:buChar char="•"/>
            </a:pPr>
            <a:r>
              <a:rPr lang="pt-BR" b="0" dirty="0" smtClean="0"/>
              <a:t>Cognições concebidas por meio de signos são </a:t>
            </a:r>
            <a:r>
              <a:rPr lang="pt-BR" b="1" dirty="0" smtClean="0"/>
              <a:t>apreensões indiretas</a:t>
            </a:r>
            <a:r>
              <a:rPr lang="pt-BR" b="0" dirty="0" smtClean="0"/>
              <a:t>, inferiores às cognições diretas.</a:t>
            </a:r>
          </a:p>
          <a:p>
            <a:endParaRPr lang="pt-BR" dirty="0"/>
          </a:p>
        </p:txBody>
      </p:sp>
      <p:sp>
        <p:nvSpPr>
          <p:cNvPr id="4" name="Seta para a direita 3"/>
          <p:cNvSpPr/>
          <p:nvPr/>
        </p:nvSpPr>
        <p:spPr>
          <a:xfrm>
            <a:off x="3779912" y="1772816"/>
            <a:ext cx="720080" cy="268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6" name="Espaço Reservado para Data 5"/>
          <p:cNvSpPr>
            <a:spLocks noGrp="1"/>
          </p:cNvSpPr>
          <p:nvPr>
            <p:ph type="dt" sz="half" idx="10"/>
          </p:nvPr>
        </p:nvSpPr>
        <p:spPr/>
        <p:txBody>
          <a:bodyPr/>
          <a:lstStyle/>
          <a:p>
            <a:fld id="{27AF5719-F056-4BA6-A3FE-DC96F4B7E613}" type="datetime7">
              <a:rPr lang="pt-BR" smtClean="0"/>
              <a:t>ago-17</a:t>
            </a:fld>
            <a:endParaRPr lang="pt-BR"/>
          </a:p>
        </p:txBody>
      </p:sp>
      <p:sp>
        <p:nvSpPr>
          <p:cNvPr id="7" name="Espaço Reservado para Número de Slide 6"/>
          <p:cNvSpPr>
            <a:spLocks noGrp="1"/>
          </p:cNvSpPr>
          <p:nvPr>
            <p:ph type="sldNum" sz="quarter" idx="12"/>
          </p:nvPr>
        </p:nvSpPr>
        <p:spPr/>
        <p:txBody>
          <a:bodyPr/>
          <a:lstStyle/>
          <a:p>
            <a:fld id="{350C7D58-38D6-402F-AAB2-014C2325EDEA}" type="slidenum">
              <a:rPr lang="pt-BR" smtClean="0"/>
              <a:pPr/>
              <a:t>12</a:t>
            </a:fld>
            <a:endParaRPr lang="pt-B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2276872"/>
            <a:ext cx="1609725" cy="13906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61439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4000" b="1" dirty="0"/>
              <a:t>Semiótica: origens</a:t>
            </a:r>
          </a:p>
        </p:txBody>
      </p:sp>
      <p:sp>
        <p:nvSpPr>
          <p:cNvPr id="3" name="Espaço Reservado para Conteúdo 2"/>
          <p:cNvSpPr>
            <a:spLocks noGrp="1"/>
          </p:cNvSpPr>
          <p:nvPr>
            <p:ph idx="1"/>
          </p:nvPr>
        </p:nvSpPr>
        <p:spPr>
          <a:xfrm>
            <a:off x="457200" y="1600200"/>
            <a:ext cx="7787208" cy="4800600"/>
          </a:xfrm>
        </p:spPr>
        <p:txBody>
          <a:bodyPr/>
          <a:lstStyle/>
          <a:p>
            <a:r>
              <a:rPr lang="pt-BR" sz="2800" b="1" dirty="0" smtClean="0"/>
              <a:t>Aristóteles</a:t>
            </a:r>
          </a:p>
          <a:p>
            <a:r>
              <a:rPr lang="pt-BR" b="0" dirty="0" smtClean="0"/>
              <a:t>Distinção entre o signo incerto (</a:t>
            </a:r>
            <a:r>
              <a:rPr lang="pt-BR" b="0" dirty="0" err="1" smtClean="0"/>
              <a:t>semeîon</a:t>
            </a:r>
            <a:r>
              <a:rPr lang="pt-BR" b="0" dirty="0" smtClean="0"/>
              <a:t>) e o signo certo (</a:t>
            </a:r>
            <a:r>
              <a:rPr lang="pt-BR" b="0" dirty="0" err="1" smtClean="0"/>
              <a:t>tekmérion</a:t>
            </a:r>
            <a:r>
              <a:rPr lang="pt-BR" b="0" dirty="0" smtClean="0"/>
              <a:t>)</a:t>
            </a:r>
          </a:p>
          <a:p>
            <a:r>
              <a:rPr lang="pt-BR" b="0" dirty="0" smtClean="0"/>
              <a:t>Signo como relação de implicação:  se (q) implica (p), (q)  atua  como signo de (p)</a:t>
            </a:r>
          </a:p>
          <a:p>
            <a:r>
              <a:rPr lang="pt-BR" b="0" dirty="0" smtClean="0"/>
              <a:t>Lógica e retórica</a:t>
            </a:r>
          </a:p>
          <a:p>
            <a:pPr marL="114300" indent="0">
              <a:buNone/>
            </a:pPr>
            <a:r>
              <a:rPr lang="pt-BR" b="1" dirty="0" smtClean="0"/>
              <a:t>Modelo </a:t>
            </a:r>
            <a:r>
              <a:rPr lang="pt-BR" b="1" dirty="0" err="1" smtClean="0"/>
              <a:t>triádico</a:t>
            </a:r>
            <a:r>
              <a:rPr lang="pt-BR" b="1" dirty="0" smtClean="0"/>
              <a:t> do signo</a:t>
            </a:r>
          </a:p>
          <a:p>
            <a:r>
              <a:rPr lang="pt-BR" b="0" dirty="0" smtClean="0"/>
              <a:t>1) </a:t>
            </a:r>
            <a:r>
              <a:rPr lang="pt-BR" b="1" dirty="0" smtClean="0"/>
              <a:t>Signo</a:t>
            </a:r>
            <a:r>
              <a:rPr lang="pt-BR" b="0" dirty="0" smtClean="0"/>
              <a:t> linguístico = símbolo (</a:t>
            </a:r>
            <a:r>
              <a:rPr lang="pt-BR" b="0" dirty="0" err="1" smtClean="0"/>
              <a:t>symbolon</a:t>
            </a:r>
            <a:r>
              <a:rPr lang="pt-BR" b="0" dirty="0" smtClean="0"/>
              <a:t>)  </a:t>
            </a:r>
          </a:p>
          <a:p>
            <a:r>
              <a:rPr lang="pt-BR" b="0" dirty="0" smtClean="0"/>
              <a:t>2) Signo convencional das afecções da </a:t>
            </a:r>
            <a:r>
              <a:rPr lang="pt-BR" b="1" dirty="0" smtClean="0"/>
              <a:t>alma</a:t>
            </a:r>
            <a:r>
              <a:rPr lang="pt-BR" b="0" dirty="0" smtClean="0"/>
              <a:t> (</a:t>
            </a:r>
            <a:r>
              <a:rPr lang="pt-BR" b="0" dirty="0" err="1"/>
              <a:t>pathémata</a:t>
            </a:r>
            <a:r>
              <a:rPr lang="pt-BR" b="0" dirty="0"/>
              <a:t>) </a:t>
            </a:r>
            <a:endParaRPr lang="pt-BR" b="0" dirty="0" smtClean="0"/>
          </a:p>
          <a:p>
            <a:r>
              <a:rPr lang="pt-BR" b="0" dirty="0" smtClean="0"/>
              <a:t>3) Afecções ou retratos das </a:t>
            </a:r>
            <a:r>
              <a:rPr lang="pt-BR" b="1" dirty="0" smtClean="0"/>
              <a:t>coisas</a:t>
            </a:r>
            <a:r>
              <a:rPr lang="pt-BR" b="0" dirty="0" smtClean="0"/>
              <a:t>  (</a:t>
            </a:r>
            <a:r>
              <a:rPr lang="pt-BR" b="0" dirty="0" err="1" smtClean="0"/>
              <a:t>prágmata</a:t>
            </a:r>
            <a:r>
              <a:rPr lang="pt-BR" b="0" dirty="0" smtClean="0"/>
              <a:t>)</a:t>
            </a:r>
          </a:p>
          <a:p>
            <a:endParaRPr lang="pt-BR" dirty="0"/>
          </a:p>
        </p:txBody>
      </p:sp>
      <p:sp>
        <p:nvSpPr>
          <p:cNvPr id="9" name="Triângulo isósceles 8"/>
          <p:cNvSpPr/>
          <p:nvPr/>
        </p:nvSpPr>
        <p:spPr>
          <a:xfrm>
            <a:off x="6516216" y="3212976"/>
            <a:ext cx="1584176" cy="136815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5" name="Espaço Reservado para Data 4"/>
          <p:cNvSpPr>
            <a:spLocks noGrp="1"/>
          </p:cNvSpPr>
          <p:nvPr>
            <p:ph type="dt" sz="half" idx="10"/>
          </p:nvPr>
        </p:nvSpPr>
        <p:spPr/>
        <p:txBody>
          <a:bodyPr/>
          <a:lstStyle/>
          <a:p>
            <a:fld id="{C12F8DF2-2F1D-46CA-8342-0264ADF345B4}" type="datetime7">
              <a:rPr lang="pt-BR" smtClean="0"/>
              <a:t>ago-17</a:t>
            </a:fld>
            <a:endParaRPr lang="pt-BR"/>
          </a:p>
        </p:txBody>
      </p:sp>
      <p:sp>
        <p:nvSpPr>
          <p:cNvPr id="6" name="Espaço Reservado para Número de Slide 5"/>
          <p:cNvSpPr>
            <a:spLocks noGrp="1"/>
          </p:cNvSpPr>
          <p:nvPr>
            <p:ph type="sldNum" sz="quarter" idx="12"/>
          </p:nvPr>
        </p:nvSpPr>
        <p:spPr/>
        <p:txBody>
          <a:bodyPr/>
          <a:lstStyle/>
          <a:p>
            <a:fld id="{350C7D58-38D6-402F-AAB2-014C2325EDEA}" type="slidenum">
              <a:rPr lang="pt-BR" smtClean="0"/>
              <a:pPr/>
              <a:t>13</a:t>
            </a:fld>
            <a:endParaRPr lang="pt-BR"/>
          </a:p>
        </p:txBody>
      </p:sp>
    </p:spTree>
    <p:extLst>
      <p:ext uri="{BB962C8B-B14F-4D97-AF65-F5344CB8AC3E}">
        <p14:creationId xmlns:p14="http://schemas.microsoft.com/office/powerpoint/2010/main" val="29007924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4000" b="1" dirty="0"/>
              <a:t>Semiótica: origens</a:t>
            </a:r>
          </a:p>
        </p:txBody>
      </p:sp>
      <p:sp>
        <p:nvSpPr>
          <p:cNvPr id="3" name="Espaço Reservado para Conteúdo 2"/>
          <p:cNvSpPr>
            <a:spLocks noGrp="1"/>
          </p:cNvSpPr>
          <p:nvPr>
            <p:ph idx="1"/>
          </p:nvPr>
        </p:nvSpPr>
        <p:spPr/>
        <p:txBody>
          <a:bodyPr>
            <a:normAutofit lnSpcReduction="10000"/>
          </a:bodyPr>
          <a:lstStyle/>
          <a:p>
            <a:r>
              <a:rPr lang="pt-BR" sz="2800" b="1" dirty="0" smtClean="0"/>
              <a:t>Estoicos</a:t>
            </a:r>
          </a:p>
          <a:p>
            <a:pPr marL="114300" indent="0">
              <a:buNone/>
            </a:pPr>
            <a:r>
              <a:rPr lang="pt-BR" b="0" dirty="0" smtClean="0">
                <a:solidFill>
                  <a:schemeClr val="accent2">
                    <a:lumMod val="75000"/>
                  </a:schemeClr>
                </a:solidFill>
              </a:rPr>
              <a:t>Modelo </a:t>
            </a:r>
            <a:r>
              <a:rPr lang="pt-BR" b="0" dirty="0" err="1" smtClean="0">
                <a:solidFill>
                  <a:schemeClr val="accent2">
                    <a:lumMod val="75000"/>
                  </a:schemeClr>
                </a:solidFill>
              </a:rPr>
              <a:t>Triádico</a:t>
            </a:r>
            <a:endParaRPr lang="pt-BR" b="0" dirty="0" smtClean="0">
              <a:solidFill>
                <a:schemeClr val="accent2">
                  <a:lumMod val="75000"/>
                </a:schemeClr>
              </a:solidFill>
            </a:endParaRPr>
          </a:p>
          <a:p>
            <a:pPr>
              <a:buAutoNum type="arabicParenR"/>
            </a:pPr>
            <a:r>
              <a:rPr lang="pt-BR" b="0" dirty="0" err="1" smtClean="0"/>
              <a:t>Semaínon</a:t>
            </a:r>
            <a:r>
              <a:rPr lang="pt-BR" b="0" dirty="0" smtClean="0"/>
              <a:t> – </a:t>
            </a:r>
            <a:r>
              <a:rPr lang="pt-BR" b="1" dirty="0" smtClean="0"/>
              <a:t>significante</a:t>
            </a:r>
            <a:r>
              <a:rPr lang="pt-BR" b="0" dirty="0" smtClean="0"/>
              <a:t>, entidade percebida como </a:t>
            </a:r>
            <a:r>
              <a:rPr lang="pt-BR" b="1" dirty="0" smtClean="0"/>
              <a:t>signo</a:t>
            </a:r>
          </a:p>
          <a:p>
            <a:pPr>
              <a:buAutoNum type="arabicParenR"/>
            </a:pPr>
            <a:r>
              <a:rPr lang="pt-BR" b="0" dirty="0" err="1" smtClean="0"/>
              <a:t>Semainómenon</a:t>
            </a:r>
            <a:r>
              <a:rPr lang="pt-BR" b="0" dirty="0" smtClean="0"/>
              <a:t> ou </a:t>
            </a:r>
            <a:r>
              <a:rPr lang="pt-BR" b="0" dirty="0" err="1" smtClean="0"/>
              <a:t>lékton</a:t>
            </a:r>
            <a:r>
              <a:rPr lang="pt-BR" b="0" dirty="0" smtClean="0"/>
              <a:t> – corresponde à </a:t>
            </a:r>
            <a:r>
              <a:rPr lang="pt-BR" b="1" dirty="0" smtClean="0"/>
              <a:t>significação ou significado</a:t>
            </a:r>
          </a:p>
          <a:p>
            <a:pPr>
              <a:buAutoNum type="arabicParenR"/>
            </a:pPr>
            <a:r>
              <a:rPr lang="pt-BR" b="0" dirty="0" err="1" smtClean="0"/>
              <a:t>Tygchánon</a:t>
            </a:r>
            <a:r>
              <a:rPr lang="pt-BR" b="0" dirty="0" smtClean="0"/>
              <a:t> – evento ou </a:t>
            </a:r>
            <a:r>
              <a:rPr lang="pt-BR" b="1" dirty="0" smtClean="0"/>
              <a:t>objeto </a:t>
            </a:r>
            <a:r>
              <a:rPr lang="pt-BR" b="0" dirty="0" smtClean="0"/>
              <a:t>ao qual o signo se refere.</a:t>
            </a:r>
          </a:p>
          <a:p>
            <a:pPr>
              <a:buAutoNum type="arabicParenR"/>
            </a:pPr>
            <a:endParaRPr lang="pt-BR" b="0" dirty="0"/>
          </a:p>
          <a:p>
            <a:pPr>
              <a:buAutoNum type="arabicParenR"/>
            </a:pPr>
            <a:endParaRPr lang="pt-BR" b="0" dirty="0" smtClean="0"/>
          </a:p>
          <a:p>
            <a:pPr>
              <a:buAutoNum type="arabicParenR"/>
            </a:pPr>
            <a:endParaRPr lang="pt-BR" b="0" dirty="0"/>
          </a:p>
          <a:p>
            <a:pPr marL="0" indent="0"/>
            <a:endParaRPr lang="pt-BR" b="0" dirty="0" smtClean="0"/>
          </a:p>
          <a:p>
            <a:pPr marL="0" indent="0"/>
            <a:r>
              <a:rPr lang="pt-BR" b="0" dirty="0" smtClean="0"/>
              <a:t>Significante e objeto são entidades materiais, o significante é uma entidade ideal, não corporal.</a:t>
            </a:r>
            <a:endParaRPr lang="pt-BR" b="0" dirty="0"/>
          </a:p>
        </p:txBody>
      </p:sp>
      <p:sp>
        <p:nvSpPr>
          <p:cNvPr id="4" name="Triângulo isósceles 3"/>
          <p:cNvSpPr/>
          <p:nvPr/>
        </p:nvSpPr>
        <p:spPr>
          <a:xfrm>
            <a:off x="6444208" y="3933056"/>
            <a:ext cx="1368152" cy="1152128"/>
          </a:xfrm>
          <a:prstGeom prst="triangl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6" name="Espaço Reservado para Data 5"/>
          <p:cNvSpPr>
            <a:spLocks noGrp="1"/>
          </p:cNvSpPr>
          <p:nvPr>
            <p:ph type="dt" sz="half" idx="10"/>
          </p:nvPr>
        </p:nvSpPr>
        <p:spPr/>
        <p:txBody>
          <a:bodyPr/>
          <a:lstStyle/>
          <a:p>
            <a:fld id="{A4BFDD96-C43F-47FD-A281-5E3F3CEB0569}" type="datetime7">
              <a:rPr lang="pt-BR" smtClean="0"/>
              <a:t>ago-17</a:t>
            </a:fld>
            <a:endParaRPr lang="pt-BR"/>
          </a:p>
        </p:txBody>
      </p:sp>
      <p:sp>
        <p:nvSpPr>
          <p:cNvPr id="7" name="Espaço Reservado para Número de Slide 6"/>
          <p:cNvSpPr>
            <a:spLocks noGrp="1"/>
          </p:cNvSpPr>
          <p:nvPr>
            <p:ph type="sldNum" sz="quarter" idx="12"/>
          </p:nvPr>
        </p:nvSpPr>
        <p:spPr/>
        <p:txBody>
          <a:bodyPr/>
          <a:lstStyle/>
          <a:p>
            <a:fld id="{350C7D58-38D6-402F-AAB2-014C2325EDEA}" type="slidenum">
              <a:rPr lang="pt-BR" smtClean="0"/>
              <a:pPr/>
              <a:t>14</a:t>
            </a:fld>
            <a:endParaRPr lang="pt-BR"/>
          </a:p>
        </p:txBody>
      </p:sp>
    </p:spTree>
    <p:extLst>
      <p:ext uri="{BB962C8B-B14F-4D97-AF65-F5344CB8AC3E}">
        <p14:creationId xmlns:p14="http://schemas.microsoft.com/office/powerpoint/2010/main" val="20838501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4000" b="1" dirty="0"/>
              <a:t>Semiótica: </a:t>
            </a:r>
            <a:r>
              <a:rPr lang="pt-BR" sz="4000" b="1" dirty="0" smtClean="0"/>
              <a:t>origens</a:t>
            </a:r>
            <a:endParaRPr lang="pt-BR" sz="4000" b="1" dirty="0"/>
          </a:p>
        </p:txBody>
      </p:sp>
      <p:sp>
        <p:nvSpPr>
          <p:cNvPr id="3" name="Espaço Reservado para Conteúdo 2"/>
          <p:cNvSpPr>
            <a:spLocks noGrp="1"/>
          </p:cNvSpPr>
          <p:nvPr>
            <p:ph idx="1"/>
          </p:nvPr>
        </p:nvSpPr>
        <p:spPr>
          <a:xfrm>
            <a:off x="539552" y="1556792"/>
            <a:ext cx="7620000" cy="4800600"/>
          </a:xfrm>
        </p:spPr>
        <p:txBody>
          <a:bodyPr>
            <a:normAutofit lnSpcReduction="10000"/>
          </a:bodyPr>
          <a:lstStyle/>
          <a:p>
            <a:r>
              <a:rPr lang="pt-BR" sz="2800" b="1" dirty="0" smtClean="0"/>
              <a:t>Epicuristas </a:t>
            </a:r>
            <a:r>
              <a:rPr lang="pt-BR" b="0" dirty="0" smtClean="0"/>
              <a:t>                           </a:t>
            </a:r>
            <a:r>
              <a:rPr lang="pt-BR" b="1" dirty="0" smtClean="0"/>
              <a:t>Modelo </a:t>
            </a:r>
            <a:r>
              <a:rPr lang="pt-BR" b="1" dirty="0" err="1" smtClean="0"/>
              <a:t>diádico</a:t>
            </a:r>
            <a:r>
              <a:rPr lang="pt-BR" b="1" dirty="0" smtClean="0"/>
              <a:t> do signo</a:t>
            </a:r>
          </a:p>
          <a:p>
            <a:r>
              <a:rPr lang="pt-BR" b="1" dirty="0" smtClean="0"/>
              <a:t>Significante</a:t>
            </a:r>
            <a:r>
              <a:rPr lang="pt-BR" b="0" dirty="0" smtClean="0"/>
              <a:t> (</a:t>
            </a:r>
            <a:r>
              <a:rPr lang="pt-BR" b="0" dirty="0" err="1" smtClean="0"/>
              <a:t>semainon</a:t>
            </a:r>
            <a:r>
              <a:rPr lang="pt-BR" b="0" dirty="0" smtClean="0"/>
              <a:t>) e o </a:t>
            </a:r>
            <a:r>
              <a:rPr lang="pt-BR" b="1" dirty="0" smtClean="0"/>
              <a:t>objeto referido </a:t>
            </a:r>
            <a:r>
              <a:rPr lang="pt-BR" b="0" dirty="0" smtClean="0"/>
              <a:t>(</a:t>
            </a:r>
            <a:r>
              <a:rPr lang="pt-BR" b="0" dirty="0" err="1" smtClean="0"/>
              <a:t>tygchánom</a:t>
            </a:r>
            <a:r>
              <a:rPr lang="pt-BR" b="0" dirty="0" smtClean="0"/>
              <a:t>)</a:t>
            </a:r>
          </a:p>
          <a:p>
            <a:endParaRPr lang="pt-BR" b="0" dirty="0"/>
          </a:p>
          <a:p>
            <a:r>
              <a:rPr lang="pt-BR" sz="2800" b="1" dirty="0" smtClean="0"/>
              <a:t>Agostinho</a:t>
            </a:r>
          </a:p>
          <a:p>
            <a:r>
              <a:rPr lang="pt-BR" b="1" dirty="0" smtClean="0"/>
              <a:t>Signo</a:t>
            </a:r>
            <a:r>
              <a:rPr lang="pt-BR" b="0" dirty="0" smtClean="0"/>
              <a:t> como fato perceptivo  </a:t>
            </a:r>
            <a:r>
              <a:rPr lang="pt-BR" b="1" dirty="0" smtClean="0"/>
              <a:t>que representa alguma coisa</a:t>
            </a:r>
            <a:r>
              <a:rPr lang="pt-BR" b="0" dirty="0" smtClean="0"/>
              <a:t> e </a:t>
            </a:r>
            <a:r>
              <a:rPr lang="pt-BR" b="1" dirty="0" smtClean="0">
                <a:solidFill>
                  <a:schemeClr val="accent1">
                    <a:lumMod val="75000"/>
                  </a:schemeClr>
                </a:solidFill>
              </a:rPr>
              <a:t>inferência mental </a:t>
            </a:r>
            <a:r>
              <a:rPr lang="pt-BR" b="0" dirty="0" smtClean="0"/>
              <a:t>no processo de </a:t>
            </a:r>
            <a:r>
              <a:rPr lang="pt-BR" b="1" dirty="0" smtClean="0">
                <a:solidFill>
                  <a:schemeClr val="accent1">
                    <a:lumMod val="75000"/>
                  </a:schemeClr>
                </a:solidFill>
              </a:rPr>
              <a:t>semiose</a:t>
            </a:r>
            <a:r>
              <a:rPr lang="pt-BR" b="0" dirty="0" smtClean="0"/>
              <a:t>.</a:t>
            </a:r>
          </a:p>
          <a:p>
            <a:r>
              <a:rPr lang="pt-BR" b="0" dirty="0" smtClean="0"/>
              <a:t>“O signo é, portanto, uma coisa que, além da impressão que produz nos sentidos, faz com que outra coisa venha à mente como consequência de si mesmo” (De </a:t>
            </a:r>
            <a:r>
              <a:rPr lang="pt-BR" b="0" dirty="0" err="1" smtClean="0"/>
              <a:t>Doctrina</a:t>
            </a:r>
            <a:r>
              <a:rPr lang="pt-BR" b="0" dirty="0" smtClean="0"/>
              <a:t> </a:t>
            </a:r>
            <a:r>
              <a:rPr lang="pt-BR" b="0" dirty="0" err="1" smtClean="0"/>
              <a:t>Christiana</a:t>
            </a:r>
            <a:r>
              <a:rPr lang="pt-BR" b="0" dirty="0" smtClean="0"/>
              <a:t>, II, 1, 1)</a:t>
            </a:r>
          </a:p>
          <a:p>
            <a:r>
              <a:rPr lang="pt-BR" b="1" dirty="0" smtClean="0">
                <a:solidFill>
                  <a:schemeClr val="accent1">
                    <a:lumMod val="75000"/>
                  </a:schemeClr>
                </a:solidFill>
              </a:rPr>
              <a:t>Signos naturais </a:t>
            </a:r>
            <a:r>
              <a:rPr lang="pt-BR" b="0" dirty="0" smtClean="0"/>
              <a:t>– produzidos sem a intenção de uso com signo</a:t>
            </a:r>
          </a:p>
          <a:p>
            <a:r>
              <a:rPr lang="pt-BR" b="1" dirty="0" smtClean="0">
                <a:solidFill>
                  <a:schemeClr val="accent1">
                    <a:lumMod val="75000"/>
                  </a:schemeClr>
                </a:solidFill>
              </a:rPr>
              <a:t>Signos convencionais </a:t>
            </a:r>
            <a:r>
              <a:rPr lang="pt-BR" b="0" dirty="0" smtClean="0"/>
              <a:t>– “todos os seres vivos trocam mutuamente para demonstrar sentimentos da mente”</a:t>
            </a:r>
          </a:p>
          <a:p>
            <a:endParaRPr lang="pt-BR" dirty="0"/>
          </a:p>
        </p:txBody>
      </p:sp>
      <p:sp>
        <p:nvSpPr>
          <p:cNvPr id="4" name="Seta para a direita 3"/>
          <p:cNvSpPr/>
          <p:nvPr/>
        </p:nvSpPr>
        <p:spPr>
          <a:xfrm>
            <a:off x="2771800" y="1667292"/>
            <a:ext cx="1224136" cy="365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6" name="Espaço Reservado para Data 5"/>
          <p:cNvSpPr>
            <a:spLocks noGrp="1"/>
          </p:cNvSpPr>
          <p:nvPr>
            <p:ph type="dt" sz="half" idx="10"/>
          </p:nvPr>
        </p:nvSpPr>
        <p:spPr/>
        <p:txBody>
          <a:bodyPr/>
          <a:lstStyle/>
          <a:p>
            <a:fld id="{71EB3D99-9199-4647-98A7-102BE971B41D}" type="datetime7">
              <a:rPr lang="pt-BR" smtClean="0"/>
              <a:t>ago-17</a:t>
            </a:fld>
            <a:endParaRPr lang="pt-BR"/>
          </a:p>
        </p:txBody>
      </p:sp>
      <p:sp>
        <p:nvSpPr>
          <p:cNvPr id="7" name="Espaço Reservado para Número de Slide 6"/>
          <p:cNvSpPr>
            <a:spLocks noGrp="1"/>
          </p:cNvSpPr>
          <p:nvPr>
            <p:ph type="sldNum" sz="quarter" idx="12"/>
          </p:nvPr>
        </p:nvSpPr>
        <p:spPr/>
        <p:txBody>
          <a:bodyPr/>
          <a:lstStyle/>
          <a:p>
            <a:fld id="{350C7D58-38D6-402F-AAB2-014C2325EDEA}" type="slidenum">
              <a:rPr lang="pt-BR" smtClean="0"/>
              <a:pPr/>
              <a:t>15</a:t>
            </a:fld>
            <a:endParaRPr lang="pt-BR"/>
          </a:p>
        </p:txBody>
      </p:sp>
    </p:spTree>
    <p:extLst>
      <p:ext uri="{BB962C8B-B14F-4D97-AF65-F5344CB8AC3E}">
        <p14:creationId xmlns:p14="http://schemas.microsoft.com/office/powerpoint/2010/main" val="31940034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4000" b="1" dirty="0"/>
              <a:t>Semiótica: origens</a:t>
            </a:r>
          </a:p>
        </p:txBody>
      </p:sp>
      <p:sp>
        <p:nvSpPr>
          <p:cNvPr id="3" name="Espaço Reservado para Conteúdo 2"/>
          <p:cNvSpPr>
            <a:spLocks noGrp="1"/>
          </p:cNvSpPr>
          <p:nvPr>
            <p:ph idx="1"/>
          </p:nvPr>
        </p:nvSpPr>
        <p:spPr/>
        <p:txBody>
          <a:bodyPr>
            <a:normAutofit fontScale="92500" lnSpcReduction="10000"/>
          </a:bodyPr>
          <a:lstStyle/>
          <a:p>
            <a:r>
              <a:rPr lang="pt-BR" sz="2600" b="1" dirty="0" smtClean="0">
                <a:solidFill>
                  <a:schemeClr val="accent1">
                    <a:lumMod val="75000"/>
                  </a:schemeClr>
                </a:solidFill>
              </a:rPr>
              <a:t>Estudos medievais </a:t>
            </a:r>
            <a:r>
              <a:rPr lang="pt-BR" b="0" dirty="0" smtClean="0"/>
              <a:t>– teologia e o </a:t>
            </a:r>
            <a:r>
              <a:rPr lang="pt-BR" b="1" i="1" dirty="0" err="1" smtClean="0">
                <a:solidFill>
                  <a:schemeClr val="accent1">
                    <a:lumMod val="75000"/>
                  </a:schemeClr>
                </a:solidFill>
              </a:rPr>
              <a:t>trivium</a:t>
            </a:r>
            <a:r>
              <a:rPr lang="pt-BR" b="0" dirty="0" smtClean="0"/>
              <a:t>: gramática, retórica e a dialética (lógica)</a:t>
            </a:r>
          </a:p>
          <a:p>
            <a:pPr lvl="1"/>
            <a:r>
              <a:rPr lang="pt-BR" b="0" dirty="0" smtClean="0"/>
              <a:t>Escolástica, doutrinas do realismo e nominalismo, doutrinas das suposições e dos modos de significação, denotação e conotação.</a:t>
            </a:r>
          </a:p>
          <a:p>
            <a:endParaRPr lang="pt-BR" b="0" dirty="0"/>
          </a:p>
          <a:p>
            <a:r>
              <a:rPr lang="pt-BR" sz="2600" b="1" dirty="0" smtClean="0">
                <a:solidFill>
                  <a:schemeClr val="accent1">
                    <a:lumMod val="75000"/>
                  </a:schemeClr>
                </a:solidFill>
              </a:rPr>
              <a:t>Racionalismo de </a:t>
            </a:r>
            <a:r>
              <a:rPr lang="pt-BR" sz="2600" b="1" dirty="0" err="1" smtClean="0">
                <a:solidFill>
                  <a:schemeClr val="accent1">
                    <a:lumMod val="75000"/>
                  </a:schemeClr>
                </a:solidFill>
              </a:rPr>
              <a:t>Port</a:t>
            </a:r>
            <a:r>
              <a:rPr lang="pt-BR" sz="2600" b="1" dirty="0" smtClean="0">
                <a:solidFill>
                  <a:schemeClr val="accent1">
                    <a:lumMod val="75000"/>
                  </a:schemeClr>
                </a:solidFill>
              </a:rPr>
              <a:t>-Royal </a:t>
            </a:r>
          </a:p>
          <a:p>
            <a:pPr lvl="1"/>
            <a:r>
              <a:rPr lang="pt-BR" b="0" dirty="0" smtClean="0"/>
              <a:t>processo de significação (semiótico ) foi descrito em categorias mentais.</a:t>
            </a:r>
          </a:p>
          <a:p>
            <a:pPr lvl="1"/>
            <a:r>
              <a:rPr lang="pt-BR" b="0" dirty="0" smtClean="0"/>
              <a:t>“O </a:t>
            </a:r>
            <a:r>
              <a:rPr lang="pt-BR" b="1" dirty="0" smtClean="0"/>
              <a:t>signo </a:t>
            </a:r>
            <a:r>
              <a:rPr lang="pt-BR" b="0" dirty="0" smtClean="0"/>
              <a:t>compreende duas ideias – uma é a </a:t>
            </a:r>
            <a:r>
              <a:rPr lang="pt-BR" b="1" dirty="0" smtClean="0"/>
              <a:t>coisa </a:t>
            </a:r>
            <a:r>
              <a:rPr lang="pt-BR" b="0" dirty="0" smtClean="0"/>
              <a:t>que representa, e a outra </a:t>
            </a:r>
            <a:r>
              <a:rPr lang="pt-BR" b="1" dirty="0" smtClean="0"/>
              <a:t>a ideia </a:t>
            </a:r>
            <a:r>
              <a:rPr lang="pt-BR" b="0" dirty="0" smtClean="0"/>
              <a:t>da coisa representa” (Lógica de </a:t>
            </a:r>
            <a:r>
              <a:rPr lang="pt-BR" b="0" dirty="0" err="1" smtClean="0"/>
              <a:t>Arnauld</a:t>
            </a:r>
            <a:r>
              <a:rPr lang="pt-BR" b="0" dirty="0" smtClean="0"/>
              <a:t> e Nicole, cap.4 ,1683).</a:t>
            </a:r>
          </a:p>
          <a:p>
            <a:pPr lvl="1"/>
            <a:r>
              <a:rPr lang="pt-BR" b="0" dirty="0" smtClean="0"/>
              <a:t>Significante imaterial como ideia</a:t>
            </a:r>
          </a:p>
          <a:p>
            <a:pPr lvl="1"/>
            <a:r>
              <a:rPr lang="pt-BR" b="0" dirty="0" smtClean="0"/>
              <a:t>Processo semiótico confinado à mente</a:t>
            </a:r>
          </a:p>
          <a:p>
            <a:r>
              <a:rPr lang="pt-BR" b="0" dirty="0" smtClean="0"/>
              <a:t>Antecipação do </a:t>
            </a:r>
            <a:r>
              <a:rPr lang="pt-BR" b="1" dirty="0" smtClean="0"/>
              <a:t>modelo </a:t>
            </a:r>
            <a:r>
              <a:rPr lang="pt-BR" b="1" dirty="0" err="1" smtClean="0"/>
              <a:t>diádico</a:t>
            </a:r>
            <a:r>
              <a:rPr lang="pt-BR" b="1" dirty="0" smtClean="0"/>
              <a:t> </a:t>
            </a:r>
            <a:r>
              <a:rPr lang="pt-BR" b="0" dirty="0" smtClean="0"/>
              <a:t>do signo </a:t>
            </a:r>
            <a:r>
              <a:rPr lang="pt-BR" b="1" dirty="0" smtClean="0"/>
              <a:t>proposto por Saussure</a:t>
            </a:r>
            <a:r>
              <a:rPr lang="pt-BR" b="0" dirty="0" smtClean="0"/>
              <a:t>.</a:t>
            </a:r>
            <a:endParaRPr lang="pt-BR" b="0" dirty="0"/>
          </a:p>
        </p:txBody>
      </p:sp>
      <p:sp>
        <p:nvSpPr>
          <p:cNvPr id="5" name="Espaço Reservado para Data 4"/>
          <p:cNvSpPr>
            <a:spLocks noGrp="1"/>
          </p:cNvSpPr>
          <p:nvPr>
            <p:ph type="dt" sz="half" idx="10"/>
          </p:nvPr>
        </p:nvSpPr>
        <p:spPr/>
        <p:txBody>
          <a:bodyPr/>
          <a:lstStyle/>
          <a:p>
            <a:fld id="{F042D499-F8D5-407E-A7D1-A89725B7A407}" type="datetime7">
              <a:rPr lang="pt-BR" smtClean="0"/>
              <a:t>ago-17</a:t>
            </a:fld>
            <a:endParaRPr lang="pt-BR"/>
          </a:p>
        </p:txBody>
      </p:sp>
      <p:sp>
        <p:nvSpPr>
          <p:cNvPr id="6" name="Espaço Reservado para Número de Slide 5"/>
          <p:cNvSpPr>
            <a:spLocks noGrp="1"/>
          </p:cNvSpPr>
          <p:nvPr>
            <p:ph type="sldNum" sz="quarter" idx="12"/>
          </p:nvPr>
        </p:nvSpPr>
        <p:spPr/>
        <p:txBody>
          <a:bodyPr/>
          <a:lstStyle/>
          <a:p>
            <a:fld id="{350C7D58-38D6-402F-AAB2-014C2325EDEA}" type="slidenum">
              <a:rPr lang="pt-BR" smtClean="0"/>
              <a:pPr/>
              <a:t>16</a:t>
            </a:fld>
            <a:endParaRPr lang="pt-BR"/>
          </a:p>
        </p:txBody>
      </p:sp>
    </p:spTree>
    <p:extLst>
      <p:ext uri="{BB962C8B-B14F-4D97-AF65-F5344CB8AC3E}">
        <p14:creationId xmlns:p14="http://schemas.microsoft.com/office/powerpoint/2010/main" val="5060696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4000" b="1" dirty="0" smtClean="0"/>
              <a:t>Signo</a:t>
            </a:r>
            <a:endParaRPr lang="pt-BR" sz="4000" b="1" dirty="0"/>
          </a:p>
        </p:txBody>
      </p:sp>
      <p:sp>
        <p:nvSpPr>
          <p:cNvPr id="3" name="Espaço Reservado para Conteúdo 2"/>
          <p:cNvSpPr>
            <a:spLocks noGrp="1"/>
          </p:cNvSpPr>
          <p:nvPr>
            <p:ph idx="1"/>
          </p:nvPr>
        </p:nvSpPr>
        <p:spPr>
          <a:xfrm>
            <a:off x="581192" y="2228003"/>
            <a:ext cx="7447192" cy="4225333"/>
          </a:xfrm>
        </p:spPr>
        <p:txBody>
          <a:bodyPr>
            <a:normAutofit/>
          </a:bodyPr>
          <a:lstStyle/>
          <a:p>
            <a:pPr algn="just">
              <a:spcAft>
                <a:spcPts val="3000"/>
              </a:spcAft>
            </a:pPr>
            <a:r>
              <a:rPr lang="pt-BR" sz="2800" dirty="0"/>
              <a:t>A relação entre as pessoas se dá por meio dos </a:t>
            </a:r>
            <a:r>
              <a:rPr lang="pt-BR" sz="2800" b="1" dirty="0" smtClean="0"/>
              <a:t>signos;</a:t>
            </a:r>
            <a:endParaRPr lang="pt-BR" sz="2800" b="1" dirty="0"/>
          </a:p>
          <a:p>
            <a:pPr algn="just">
              <a:spcAft>
                <a:spcPts val="3000"/>
              </a:spcAft>
            </a:pPr>
            <a:r>
              <a:rPr lang="pt-BR" sz="2800" dirty="0"/>
              <a:t>Para que o </a:t>
            </a:r>
            <a:r>
              <a:rPr lang="pt-BR" sz="2800" b="1" dirty="0"/>
              <a:t>pensamento</a:t>
            </a:r>
            <a:r>
              <a:rPr lang="pt-BR" sz="2800" dirty="0"/>
              <a:t> ou a </a:t>
            </a:r>
            <a:r>
              <a:rPr lang="pt-BR" sz="2800" b="1" dirty="0"/>
              <a:t>ideia</a:t>
            </a:r>
            <a:r>
              <a:rPr lang="pt-BR" sz="2800" dirty="0"/>
              <a:t> ou qualquer outra manifestação do espírito se materialize precisa ser feita por meio dos </a:t>
            </a:r>
            <a:r>
              <a:rPr lang="pt-BR" sz="2800" dirty="0" smtClean="0"/>
              <a:t>signos;</a:t>
            </a:r>
            <a:endParaRPr lang="pt-BR" sz="2800" dirty="0"/>
          </a:p>
          <a:p>
            <a:pPr algn="just">
              <a:spcAft>
                <a:spcPts val="3000"/>
              </a:spcAft>
            </a:pPr>
            <a:r>
              <a:rPr lang="pt-BR" sz="2800" dirty="0" smtClean="0"/>
              <a:t>suporte </a:t>
            </a:r>
            <a:r>
              <a:rPr lang="pt-BR" sz="2800" dirty="0"/>
              <a:t>da </a:t>
            </a:r>
            <a:r>
              <a:rPr lang="pt-BR" sz="2800" b="1" dirty="0"/>
              <a:t>comunicação humana </a:t>
            </a:r>
            <a:r>
              <a:rPr lang="pt-BR" sz="2800" dirty="0" smtClean="0"/>
              <a:t>e da </a:t>
            </a:r>
            <a:r>
              <a:rPr lang="pt-BR" sz="2800" dirty="0"/>
              <a:t>relação entre o homem e o mundo.</a:t>
            </a:r>
          </a:p>
        </p:txBody>
      </p:sp>
      <p:sp>
        <p:nvSpPr>
          <p:cNvPr id="5" name="Espaço Reservado para Data 4"/>
          <p:cNvSpPr>
            <a:spLocks noGrp="1"/>
          </p:cNvSpPr>
          <p:nvPr>
            <p:ph type="dt" sz="half" idx="10"/>
          </p:nvPr>
        </p:nvSpPr>
        <p:spPr/>
        <p:txBody>
          <a:bodyPr/>
          <a:lstStyle/>
          <a:p>
            <a:fld id="{8685E96C-02E5-4482-BCB5-2F1DC7EC691B}" type="datetime7">
              <a:rPr lang="pt-BR" smtClean="0"/>
              <a:t>ago-17</a:t>
            </a:fld>
            <a:endParaRPr lang="pt-BR"/>
          </a:p>
        </p:txBody>
      </p:sp>
      <p:sp>
        <p:nvSpPr>
          <p:cNvPr id="6" name="Espaço Reservado para Número de Slide 5"/>
          <p:cNvSpPr>
            <a:spLocks noGrp="1"/>
          </p:cNvSpPr>
          <p:nvPr>
            <p:ph type="sldNum" sz="quarter" idx="12"/>
          </p:nvPr>
        </p:nvSpPr>
        <p:spPr/>
        <p:txBody>
          <a:bodyPr/>
          <a:lstStyle/>
          <a:p>
            <a:fld id="{350C7D58-38D6-402F-AAB2-014C2325EDEA}" type="slidenum">
              <a:rPr lang="pt-BR" smtClean="0"/>
              <a:pPr/>
              <a:t>17</a:t>
            </a:fld>
            <a:endParaRPr lang="pt-B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980727"/>
            <a:ext cx="5214342" cy="1161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34405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4000" b="1" dirty="0" smtClean="0"/>
              <a:t>Tipos de signos</a:t>
            </a:r>
            <a:endParaRPr lang="pt-BR" sz="4000" b="1" dirty="0"/>
          </a:p>
        </p:txBody>
      </p:sp>
      <p:sp>
        <p:nvSpPr>
          <p:cNvPr id="3" name="Espaço Reservado para Conteúdo 2"/>
          <p:cNvSpPr>
            <a:spLocks noGrp="1"/>
          </p:cNvSpPr>
          <p:nvPr>
            <p:ph idx="1"/>
          </p:nvPr>
        </p:nvSpPr>
        <p:spPr>
          <a:xfrm>
            <a:off x="323528" y="1427272"/>
            <a:ext cx="7726610" cy="4032448"/>
          </a:xfrm>
        </p:spPr>
        <p:txBody>
          <a:bodyPr>
            <a:noAutofit/>
          </a:bodyPr>
          <a:lstStyle/>
          <a:p>
            <a:pPr algn="just"/>
            <a:r>
              <a:rPr lang="pt-BR" sz="2800" b="1" dirty="0" smtClean="0"/>
              <a:t>Signo </a:t>
            </a:r>
            <a:r>
              <a:rPr lang="pt-BR" sz="2800" b="1" dirty="0" smtClean="0"/>
              <a:t>natural, índice, sinal </a:t>
            </a:r>
            <a:r>
              <a:rPr lang="pt-BR" sz="2800" dirty="0" smtClean="0"/>
              <a:t>: </a:t>
            </a:r>
            <a:r>
              <a:rPr lang="pt-BR" sz="2800" dirty="0" smtClean="0">
                <a:cs typeface="Times New Roman" pitchFamily="18" charset="0"/>
              </a:rPr>
              <a:t>fato </a:t>
            </a:r>
            <a:r>
              <a:rPr lang="pt-BR" sz="2800" dirty="0">
                <a:cs typeface="Times New Roman" pitchFamily="18" charset="0"/>
              </a:rPr>
              <a:t>físico ligado a outro fato físico por uma </a:t>
            </a:r>
            <a:r>
              <a:rPr lang="pt-BR" sz="2800" b="1" dirty="0">
                <a:cs typeface="Times New Roman" pitchFamily="18" charset="0"/>
              </a:rPr>
              <a:t>relação natural </a:t>
            </a:r>
            <a:r>
              <a:rPr lang="pt-BR" sz="2800" dirty="0">
                <a:cs typeface="Times New Roman" pitchFamily="18" charset="0"/>
              </a:rPr>
              <a:t>ou </a:t>
            </a:r>
            <a:r>
              <a:rPr lang="pt-BR" sz="2800" b="1" dirty="0" smtClean="0">
                <a:cs typeface="Times New Roman" pitchFamily="18" charset="0"/>
              </a:rPr>
              <a:t>convencional</a:t>
            </a:r>
            <a:r>
              <a:rPr lang="pt-BR" sz="2800" dirty="0" smtClean="0"/>
              <a:t> </a:t>
            </a:r>
            <a:r>
              <a:rPr lang="pt-BR" sz="2800" dirty="0" smtClean="0"/>
              <a:t>(nuvem escura = </a:t>
            </a:r>
            <a:r>
              <a:rPr lang="pt-BR" sz="2800" dirty="0" smtClean="0"/>
              <a:t>chuva, </a:t>
            </a:r>
            <a:r>
              <a:rPr lang="pt-BR" sz="2800" dirty="0" err="1" smtClean="0"/>
              <a:t>relâmpado</a:t>
            </a:r>
            <a:r>
              <a:rPr lang="pt-BR" sz="2800" dirty="0" smtClean="0"/>
              <a:t> = tempestade, sino = refeição)</a:t>
            </a:r>
          </a:p>
          <a:p>
            <a:pPr algn="just"/>
            <a:r>
              <a:rPr lang="pt-BR" sz="2800" b="1" dirty="0" smtClean="0"/>
              <a:t>Símbolo</a:t>
            </a:r>
            <a:r>
              <a:rPr lang="pt-BR" sz="2800" dirty="0" smtClean="0"/>
              <a:t>: significante que apresenta o significado instituído socialmente,  </a:t>
            </a:r>
            <a:r>
              <a:rPr lang="pt-BR" sz="2800" dirty="0" smtClean="0"/>
              <a:t>pela cultura </a:t>
            </a:r>
            <a:r>
              <a:rPr lang="pt-BR" sz="2800" dirty="0" smtClean="0"/>
              <a:t>(cruz = cristianismo; Foice invertida = socialismo)</a:t>
            </a:r>
            <a:endParaRPr lang="pt-BR" sz="2800" dirty="0"/>
          </a:p>
        </p:txBody>
      </p:sp>
      <p:sp>
        <p:nvSpPr>
          <p:cNvPr id="5" name="Espaço Reservado para Data 4"/>
          <p:cNvSpPr>
            <a:spLocks noGrp="1"/>
          </p:cNvSpPr>
          <p:nvPr>
            <p:ph type="dt" sz="half" idx="10"/>
          </p:nvPr>
        </p:nvSpPr>
        <p:spPr/>
        <p:txBody>
          <a:bodyPr/>
          <a:lstStyle/>
          <a:p>
            <a:fld id="{5C70D6D3-2578-4972-AD9B-D145820E293B}" type="datetime7">
              <a:rPr lang="pt-BR" smtClean="0"/>
              <a:t>ago-17</a:t>
            </a:fld>
            <a:endParaRPr lang="pt-BR"/>
          </a:p>
        </p:txBody>
      </p:sp>
      <p:sp>
        <p:nvSpPr>
          <p:cNvPr id="6" name="Espaço Reservado para Número de Slide 5"/>
          <p:cNvSpPr>
            <a:spLocks noGrp="1"/>
          </p:cNvSpPr>
          <p:nvPr>
            <p:ph type="sldNum" sz="quarter" idx="12"/>
          </p:nvPr>
        </p:nvSpPr>
        <p:spPr/>
        <p:txBody>
          <a:bodyPr/>
          <a:lstStyle/>
          <a:p>
            <a:fld id="{350C7D58-38D6-402F-AAB2-014C2325EDEA}" type="slidenum">
              <a:rPr lang="pt-BR" smtClean="0"/>
              <a:pPr/>
              <a:t>18</a:t>
            </a:fld>
            <a:endParaRPr lang="pt-B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4581128"/>
            <a:ext cx="2935654" cy="1988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4581128"/>
            <a:ext cx="1931987" cy="179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67382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1027"/>
          <p:cNvSpPr>
            <a:spLocks noGrp="1" noChangeArrowheads="1"/>
          </p:cNvSpPr>
          <p:nvPr>
            <p:ph sz="half" idx="1"/>
          </p:nvPr>
        </p:nvSpPr>
        <p:spPr/>
        <p:txBody>
          <a:bodyPr>
            <a:noAutofit/>
          </a:bodyPr>
          <a:lstStyle/>
          <a:p>
            <a:r>
              <a:rPr lang="pt-BR" sz="2400" dirty="0"/>
              <a:t>A </a:t>
            </a:r>
            <a:r>
              <a:rPr lang="pt-BR" sz="2400" b="1" dirty="0"/>
              <a:t>linguagem</a:t>
            </a:r>
            <a:r>
              <a:rPr lang="pt-BR" sz="2400" dirty="0"/>
              <a:t> permite </a:t>
            </a:r>
            <a:r>
              <a:rPr lang="pt-BR" sz="2400" b="1" dirty="0"/>
              <a:t>simbolizar</a:t>
            </a:r>
            <a:r>
              <a:rPr lang="pt-BR" sz="2400" dirty="0" smtClean="0"/>
              <a:t>.</a:t>
            </a:r>
            <a:endParaRPr lang="pt-BR" sz="2400" dirty="0"/>
          </a:p>
          <a:p>
            <a:pPr lvl="1"/>
            <a:r>
              <a:rPr lang="pt-BR" sz="2000" dirty="0" smtClean="0">
                <a:cs typeface="Times New Roman" pitchFamily="18" charset="0"/>
              </a:rPr>
              <a:t>representar </a:t>
            </a:r>
            <a:r>
              <a:rPr lang="pt-BR" sz="2000" dirty="0">
                <a:cs typeface="Times New Roman" pitchFamily="18" charset="0"/>
              </a:rPr>
              <a:t>o </a:t>
            </a:r>
            <a:r>
              <a:rPr lang="pt-BR" sz="2000" b="1" dirty="0">
                <a:cs typeface="Times New Roman" pitchFamily="18" charset="0"/>
              </a:rPr>
              <a:t>real por um </a:t>
            </a:r>
            <a:r>
              <a:rPr lang="pt-BR" sz="2000" b="1" dirty="0" smtClean="0">
                <a:cs typeface="Times New Roman" pitchFamily="18" charset="0"/>
              </a:rPr>
              <a:t>signo,</a:t>
            </a:r>
          </a:p>
          <a:p>
            <a:pPr lvl="1"/>
            <a:r>
              <a:rPr lang="pt-BR" sz="2000" dirty="0" smtClean="0">
                <a:cs typeface="Times New Roman" pitchFamily="18" charset="0"/>
              </a:rPr>
              <a:t>compreender </a:t>
            </a:r>
            <a:r>
              <a:rPr lang="pt-BR" sz="2000" dirty="0">
                <a:cs typeface="Times New Roman" pitchFamily="18" charset="0"/>
              </a:rPr>
              <a:t>o </a:t>
            </a:r>
            <a:r>
              <a:rPr lang="pt-BR" sz="2000" b="1" dirty="0">
                <a:cs typeface="Times New Roman" pitchFamily="18" charset="0"/>
              </a:rPr>
              <a:t>signo como representante do real</a:t>
            </a:r>
            <a:r>
              <a:rPr lang="pt-BR" sz="2000" dirty="0">
                <a:cs typeface="Times New Roman" pitchFamily="18" charset="0"/>
              </a:rPr>
              <a:t>, </a:t>
            </a:r>
            <a:endParaRPr lang="pt-BR" sz="2000" dirty="0" smtClean="0">
              <a:cs typeface="Times New Roman" pitchFamily="18" charset="0"/>
            </a:endParaRPr>
          </a:p>
          <a:p>
            <a:r>
              <a:rPr lang="pt-BR" sz="2400" dirty="0" smtClean="0">
                <a:cs typeface="Times New Roman" pitchFamily="18" charset="0"/>
              </a:rPr>
              <a:t>estabelecer uma </a:t>
            </a:r>
            <a:r>
              <a:rPr lang="pt-BR" sz="2400" b="1" dirty="0">
                <a:cs typeface="Times New Roman" pitchFamily="18" charset="0"/>
              </a:rPr>
              <a:t>relação de significação</a:t>
            </a:r>
            <a:r>
              <a:rPr lang="pt-BR" sz="2400" dirty="0">
                <a:cs typeface="Times New Roman" pitchFamily="18" charset="0"/>
              </a:rPr>
              <a:t> entre algo e algo diferente</a:t>
            </a:r>
            <a:r>
              <a:rPr lang="pt-BR" sz="2400" dirty="0" smtClean="0">
                <a:cs typeface="Times New Roman" pitchFamily="18" charset="0"/>
              </a:rPr>
              <a:t>.</a:t>
            </a:r>
            <a:endParaRPr lang="pt-BR" sz="2400" dirty="0">
              <a:cs typeface="Times New Roman" pitchFamily="18" charset="0"/>
            </a:endParaRPr>
          </a:p>
        </p:txBody>
      </p:sp>
      <p:sp>
        <p:nvSpPr>
          <p:cNvPr id="5" name="Espaço Reservado para Conteúdo 4"/>
          <p:cNvSpPr>
            <a:spLocks noGrp="1"/>
          </p:cNvSpPr>
          <p:nvPr>
            <p:ph sz="half" idx="2"/>
          </p:nvPr>
        </p:nvSpPr>
        <p:spPr/>
        <p:txBody>
          <a:bodyPr>
            <a:normAutofit/>
          </a:bodyPr>
          <a:lstStyle/>
          <a:p>
            <a:r>
              <a:rPr lang="pt-BR" dirty="0">
                <a:cs typeface="Times New Roman" pitchFamily="18" charset="0"/>
              </a:rPr>
              <a:t>Permite a formação do </a:t>
            </a:r>
            <a:r>
              <a:rPr lang="pt-BR" b="1" dirty="0">
                <a:solidFill>
                  <a:schemeClr val="accent1"/>
                </a:solidFill>
                <a:cs typeface="Times New Roman" pitchFamily="18" charset="0"/>
              </a:rPr>
              <a:t>conceito distinto do objeto </a:t>
            </a:r>
            <a:r>
              <a:rPr lang="pt-BR" dirty="0">
                <a:cs typeface="Times New Roman" pitchFamily="18" charset="0"/>
              </a:rPr>
              <a:t>concreto</a:t>
            </a:r>
            <a:r>
              <a:rPr lang="pt-BR" dirty="0"/>
              <a:t>.</a:t>
            </a:r>
          </a:p>
          <a:p>
            <a:endParaRPr lang="pt-BR" dirty="0"/>
          </a:p>
        </p:txBody>
      </p:sp>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3256961"/>
            <a:ext cx="3261681" cy="2487507"/>
          </a:xfrm>
          <a:prstGeom prst="rect">
            <a:avLst/>
          </a:prstGeom>
        </p:spPr>
      </p:pic>
      <p:sp>
        <p:nvSpPr>
          <p:cNvPr id="2" name="Espaço Reservado para Data 1"/>
          <p:cNvSpPr>
            <a:spLocks noGrp="1"/>
          </p:cNvSpPr>
          <p:nvPr>
            <p:ph type="dt" sz="half" idx="10"/>
          </p:nvPr>
        </p:nvSpPr>
        <p:spPr/>
        <p:txBody>
          <a:bodyPr/>
          <a:lstStyle/>
          <a:p>
            <a:fld id="{9FDFFF17-59AC-42C1-B927-3038C97163A1}" type="datetime7">
              <a:rPr lang="pt-BR" smtClean="0"/>
              <a:t>ago-17</a:t>
            </a:fld>
            <a:endParaRPr lang="pt-BR"/>
          </a:p>
        </p:txBody>
      </p:sp>
      <p:sp>
        <p:nvSpPr>
          <p:cNvPr id="4" name="Espaço Reservado para Número de Slide 3"/>
          <p:cNvSpPr>
            <a:spLocks noGrp="1"/>
          </p:cNvSpPr>
          <p:nvPr>
            <p:ph type="sldNum" sz="quarter" idx="12"/>
          </p:nvPr>
        </p:nvSpPr>
        <p:spPr/>
        <p:txBody>
          <a:bodyPr/>
          <a:lstStyle/>
          <a:p>
            <a:fld id="{350C7D58-38D6-402F-AAB2-014C2325EDEA}" type="slidenum">
              <a:rPr lang="pt-BR" smtClean="0"/>
              <a:pPr/>
              <a:t>19</a:t>
            </a:fld>
            <a:endParaRPr lang="pt-BR"/>
          </a:p>
        </p:txBody>
      </p:sp>
    </p:spTree>
    <p:extLst>
      <p:ext uri="{BB962C8B-B14F-4D97-AF65-F5344CB8AC3E}">
        <p14:creationId xmlns:p14="http://schemas.microsoft.com/office/powerpoint/2010/main" val="840648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7544" y="836712"/>
            <a:ext cx="7632848" cy="4941168"/>
          </a:xfrm>
        </p:spPr>
        <p:txBody>
          <a:bodyPr>
            <a:noAutofit/>
          </a:bodyPr>
          <a:lstStyle/>
          <a:p>
            <a:pPr marL="0" indent="0" algn="just">
              <a:spcBef>
                <a:spcPts val="0"/>
              </a:spcBef>
              <a:spcAft>
                <a:spcPts val="1800"/>
              </a:spcAft>
              <a:buNone/>
            </a:pPr>
            <a:r>
              <a:rPr lang="pt-BR" sz="3200" i="1" dirty="0" smtClean="0"/>
              <a:t>“ Na verdade o homem não foi criado duas vezes, uma vez sem linguagem, e uma vez com linguagem. A ascensão de Homo na série animal pode haver sido favorizada pela sua estrutura corporal ou pela sua organização nervosa. Deve-se antes de tudo à </a:t>
            </a:r>
            <a:r>
              <a:rPr lang="pt-BR" sz="3200" b="1" i="1" dirty="0" smtClean="0"/>
              <a:t>sua faculdade de representação simbólica,</a:t>
            </a:r>
            <a:r>
              <a:rPr lang="pt-BR" sz="3200" i="1" dirty="0" smtClean="0"/>
              <a:t> fonte comum do </a:t>
            </a:r>
            <a:r>
              <a:rPr lang="pt-BR" sz="3200" b="1" i="1" dirty="0" smtClean="0"/>
              <a:t>pensamento</a:t>
            </a:r>
            <a:r>
              <a:rPr lang="pt-BR" sz="3200" i="1" dirty="0" smtClean="0"/>
              <a:t>, da </a:t>
            </a:r>
            <a:r>
              <a:rPr lang="pt-BR" sz="3200" b="1" i="1" dirty="0" smtClean="0"/>
              <a:t>linguagem</a:t>
            </a:r>
            <a:r>
              <a:rPr lang="pt-BR" sz="3200" i="1" dirty="0" smtClean="0"/>
              <a:t> e da </a:t>
            </a:r>
            <a:r>
              <a:rPr lang="pt-BR" sz="3200" b="1" i="1" dirty="0" smtClean="0"/>
              <a:t>sociedade</a:t>
            </a:r>
            <a:r>
              <a:rPr lang="pt-BR" sz="3200" i="1" dirty="0" smtClean="0"/>
              <a:t>” (BENVENISTE p. 29)</a:t>
            </a:r>
            <a:endParaRPr lang="pt-BR" sz="3200" i="1" dirty="0"/>
          </a:p>
        </p:txBody>
      </p:sp>
      <p:sp>
        <p:nvSpPr>
          <p:cNvPr id="2" name="Espaço Reservado para Data 1"/>
          <p:cNvSpPr>
            <a:spLocks noGrp="1"/>
          </p:cNvSpPr>
          <p:nvPr>
            <p:ph type="dt" sz="half" idx="10"/>
          </p:nvPr>
        </p:nvSpPr>
        <p:spPr/>
        <p:txBody>
          <a:bodyPr/>
          <a:lstStyle/>
          <a:p>
            <a:fld id="{74F9F994-9869-4952-8C93-8658861F67C9}" type="datetime7">
              <a:rPr lang="pt-BR" smtClean="0"/>
              <a:t>ago-17</a:t>
            </a:fld>
            <a:endParaRPr lang="pt-BR" dirty="0"/>
          </a:p>
        </p:txBody>
      </p:sp>
      <p:sp>
        <p:nvSpPr>
          <p:cNvPr id="5" name="Espaço Reservado para Número de Slide 4"/>
          <p:cNvSpPr>
            <a:spLocks noGrp="1"/>
          </p:cNvSpPr>
          <p:nvPr>
            <p:ph type="sldNum" sz="quarter" idx="12"/>
          </p:nvPr>
        </p:nvSpPr>
        <p:spPr/>
        <p:txBody>
          <a:bodyPr/>
          <a:lstStyle/>
          <a:p>
            <a:fld id="{350C7D58-38D6-402F-AAB2-014C2325EDEA}" type="slidenum">
              <a:rPr lang="pt-BR" smtClean="0"/>
              <a:pPr/>
              <a:t>2</a:t>
            </a:fld>
            <a:endParaRPr lang="pt-BR"/>
          </a:p>
        </p:txBody>
      </p:sp>
    </p:spTree>
    <p:extLst>
      <p:ext uri="{BB962C8B-B14F-4D97-AF65-F5344CB8AC3E}">
        <p14:creationId xmlns:p14="http://schemas.microsoft.com/office/powerpoint/2010/main" val="17831896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804937" y="620688"/>
            <a:ext cx="6912768" cy="3744416"/>
          </a:xfrm>
        </p:spPr>
        <p:txBody>
          <a:bodyPr>
            <a:normAutofit/>
          </a:bodyPr>
          <a:lstStyle/>
          <a:p>
            <a:r>
              <a:rPr lang="pt-BR" sz="2800" dirty="0">
                <a:cs typeface="Times New Roman" pitchFamily="18" charset="0"/>
              </a:rPr>
              <a:t>Portanto,</a:t>
            </a:r>
          </a:p>
          <a:p>
            <a:pPr lvl="1"/>
            <a:r>
              <a:rPr lang="pt-BR" sz="2800" b="1" dirty="0">
                <a:cs typeface="Times New Roman" pitchFamily="18" charset="0"/>
              </a:rPr>
              <a:t>l</a:t>
            </a:r>
            <a:r>
              <a:rPr lang="pt-BR" sz="2800" b="1" dirty="0" smtClean="0">
                <a:cs typeface="Times New Roman" pitchFamily="18" charset="0"/>
              </a:rPr>
              <a:t>íngua</a:t>
            </a:r>
            <a:r>
              <a:rPr lang="pt-BR" sz="2800" dirty="0" smtClean="0">
                <a:cs typeface="Times New Roman" pitchFamily="18" charset="0"/>
              </a:rPr>
              <a:t> </a:t>
            </a:r>
            <a:r>
              <a:rPr lang="pt-BR" sz="2800" dirty="0">
                <a:cs typeface="Times New Roman" pitchFamily="18" charset="0"/>
              </a:rPr>
              <a:t>e </a:t>
            </a:r>
            <a:r>
              <a:rPr lang="pt-BR" sz="2800" b="1" dirty="0">
                <a:cs typeface="Times New Roman" pitchFamily="18" charset="0"/>
              </a:rPr>
              <a:t>sociedade</a:t>
            </a:r>
            <a:r>
              <a:rPr lang="pt-BR" sz="2800" dirty="0">
                <a:cs typeface="Times New Roman" pitchFamily="18" charset="0"/>
              </a:rPr>
              <a:t> não se concebem uma sem a </a:t>
            </a:r>
            <a:r>
              <a:rPr lang="pt-BR" sz="2800" dirty="0" smtClean="0">
                <a:cs typeface="Times New Roman" pitchFamily="18" charset="0"/>
              </a:rPr>
              <a:t>outra;</a:t>
            </a:r>
            <a:endParaRPr lang="pt-BR" sz="2800" dirty="0">
              <a:cs typeface="Times New Roman" pitchFamily="18" charset="0"/>
            </a:endParaRPr>
          </a:p>
          <a:p>
            <a:pPr lvl="1"/>
            <a:r>
              <a:rPr lang="pt-BR" sz="2800" b="1" dirty="0" smtClean="0">
                <a:cs typeface="Times New Roman" pitchFamily="18" charset="0"/>
              </a:rPr>
              <a:t>cultura</a:t>
            </a:r>
            <a:r>
              <a:rPr lang="pt-BR" sz="2800" dirty="0" smtClean="0">
                <a:cs typeface="Times New Roman" pitchFamily="18" charset="0"/>
              </a:rPr>
              <a:t> </a:t>
            </a:r>
            <a:r>
              <a:rPr lang="pt-BR" sz="2800" dirty="0">
                <a:cs typeface="Times New Roman" pitchFamily="18" charset="0"/>
              </a:rPr>
              <a:t>é um </a:t>
            </a:r>
            <a:r>
              <a:rPr lang="pt-BR" sz="2800" b="1" dirty="0">
                <a:cs typeface="Times New Roman" pitchFamily="18" charset="0"/>
              </a:rPr>
              <a:t>fenômeno inteiramente </a:t>
            </a:r>
            <a:r>
              <a:rPr lang="pt-BR" sz="2800" b="1" dirty="0" smtClean="0">
                <a:cs typeface="Times New Roman" pitchFamily="18" charset="0"/>
              </a:rPr>
              <a:t>simbólico</a:t>
            </a:r>
            <a:r>
              <a:rPr lang="pt-BR" sz="2800" dirty="0" smtClean="0">
                <a:cs typeface="Times New Roman" pitchFamily="18" charset="0"/>
              </a:rPr>
              <a:t>;</a:t>
            </a:r>
            <a:endParaRPr lang="pt-BR" sz="2800" dirty="0">
              <a:cs typeface="Times New Roman" pitchFamily="18" charset="0"/>
            </a:endParaRPr>
          </a:p>
          <a:p>
            <a:pPr lvl="1"/>
            <a:r>
              <a:rPr lang="pt-BR" sz="2800" dirty="0">
                <a:cs typeface="Times New Roman" pitchFamily="18" charset="0"/>
              </a:rPr>
              <a:t>p</a:t>
            </a:r>
            <a:r>
              <a:rPr lang="pt-BR" sz="2800" dirty="0" smtClean="0">
                <a:cs typeface="Times New Roman" pitchFamily="18" charset="0"/>
              </a:rPr>
              <a:t>ela </a:t>
            </a:r>
            <a:r>
              <a:rPr lang="pt-BR" sz="2800" dirty="0">
                <a:cs typeface="Times New Roman" pitchFamily="18" charset="0"/>
              </a:rPr>
              <a:t>língua o homem assimila a </a:t>
            </a:r>
            <a:r>
              <a:rPr lang="pt-BR" sz="2800" b="1" dirty="0">
                <a:cs typeface="Times New Roman" pitchFamily="18" charset="0"/>
              </a:rPr>
              <a:t>cultura</a:t>
            </a:r>
            <a:r>
              <a:rPr lang="pt-BR" sz="2800" dirty="0">
                <a:cs typeface="Times New Roman" pitchFamily="18" charset="0"/>
              </a:rPr>
              <a:t>, a </a:t>
            </a:r>
            <a:r>
              <a:rPr lang="pt-BR" sz="2800" b="1" dirty="0">
                <a:cs typeface="Times New Roman" pitchFamily="18" charset="0"/>
              </a:rPr>
              <a:t>perpetua</a:t>
            </a:r>
            <a:r>
              <a:rPr lang="pt-BR" sz="2800" dirty="0">
                <a:cs typeface="Times New Roman" pitchFamily="18" charset="0"/>
              </a:rPr>
              <a:t> ou a </a:t>
            </a:r>
            <a:r>
              <a:rPr lang="pt-BR" sz="2800" b="1" dirty="0" smtClean="0">
                <a:cs typeface="Times New Roman" pitchFamily="18" charset="0"/>
              </a:rPr>
              <a:t>transforma</a:t>
            </a:r>
            <a:r>
              <a:rPr lang="pt-BR" sz="2800" dirty="0" smtClean="0">
                <a:cs typeface="Times New Roman" pitchFamily="18" charset="0"/>
              </a:rPr>
              <a:t>.</a:t>
            </a:r>
            <a:endParaRPr lang="pt-BR" sz="2800" dirty="0">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4005064"/>
            <a:ext cx="5832648" cy="2499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spaço Reservado para Data 1"/>
          <p:cNvSpPr>
            <a:spLocks noGrp="1"/>
          </p:cNvSpPr>
          <p:nvPr>
            <p:ph type="dt" sz="half" idx="10"/>
          </p:nvPr>
        </p:nvSpPr>
        <p:spPr/>
        <p:txBody>
          <a:bodyPr/>
          <a:lstStyle/>
          <a:p>
            <a:fld id="{812A5005-3598-4D0A-8DA0-5EA0FE6EE0C7}" type="datetime7">
              <a:rPr lang="pt-BR" smtClean="0"/>
              <a:t>ago-17</a:t>
            </a:fld>
            <a:endParaRPr lang="pt-BR"/>
          </a:p>
        </p:txBody>
      </p:sp>
      <p:sp>
        <p:nvSpPr>
          <p:cNvPr id="4" name="Espaço Reservado para Número de Slide 3"/>
          <p:cNvSpPr>
            <a:spLocks noGrp="1"/>
          </p:cNvSpPr>
          <p:nvPr>
            <p:ph type="sldNum" sz="quarter" idx="12"/>
          </p:nvPr>
        </p:nvSpPr>
        <p:spPr/>
        <p:txBody>
          <a:bodyPr/>
          <a:lstStyle/>
          <a:p>
            <a:fld id="{350C7D58-38D6-402F-AAB2-014C2325EDEA}" type="slidenum">
              <a:rPr lang="pt-BR" smtClean="0"/>
              <a:pPr/>
              <a:t>20</a:t>
            </a:fld>
            <a:endParaRPr lang="pt-BR"/>
          </a:p>
        </p:txBody>
      </p:sp>
    </p:spTree>
    <p:extLst>
      <p:ext uri="{BB962C8B-B14F-4D97-AF65-F5344CB8AC3E}">
        <p14:creationId xmlns:p14="http://schemas.microsoft.com/office/powerpoint/2010/main" val="9620968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971600" y="274638"/>
            <a:ext cx="7715200" cy="778098"/>
          </a:xfrm>
        </p:spPr>
        <p:txBody>
          <a:bodyPr>
            <a:normAutofit/>
          </a:bodyPr>
          <a:lstStyle/>
          <a:p>
            <a:pPr algn="l"/>
            <a:r>
              <a:rPr lang="en-US" sz="4000" b="1" dirty="0" err="1" smtClean="0"/>
              <a:t>Língua</a:t>
            </a:r>
            <a:endParaRPr lang="pt-BR" sz="4000" b="1" dirty="0"/>
          </a:p>
        </p:txBody>
      </p:sp>
      <p:sp>
        <p:nvSpPr>
          <p:cNvPr id="20483" name="Rectangle 3"/>
          <p:cNvSpPr>
            <a:spLocks noGrp="1" noChangeArrowheads="1"/>
          </p:cNvSpPr>
          <p:nvPr>
            <p:ph idx="1"/>
          </p:nvPr>
        </p:nvSpPr>
        <p:spPr>
          <a:xfrm>
            <a:off x="1043608" y="1700808"/>
            <a:ext cx="6912768" cy="4395192"/>
          </a:xfrm>
        </p:spPr>
        <p:txBody>
          <a:bodyPr>
            <a:normAutofit/>
          </a:bodyPr>
          <a:lstStyle/>
          <a:p>
            <a:r>
              <a:rPr lang="pt-PT" sz="2800" b="1" dirty="0">
                <a:cs typeface="Times New Roman" pitchFamily="18" charset="0"/>
              </a:rPr>
              <a:t>Sistema </a:t>
            </a:r>
            <a:r>
              <a:rPr lang="pt-PT" sz="2800" b="1" dirty="0" smtClean="0">
                <a:cs typeface="Times New Roman" pitchFamily="18" charset="0"/>
              </a:rPr>
              <a:t>semiótico simbólico</a:t>
            </a:r>
          </a:p>
          <a:p>
            <a:r>
              <a:rPr lang="pt-PT" sz="2800" b="1" dirty="0" smtClean="0">
                <a:cs typeface="Times New Roman" pitchFamily="18" charset="0"/>
              </a:rPr>
              <a:t>contrato </a:t>
            </a:r>
            <a:r>
              <a:rPr lang="pt-PT" sz="2800" b="1" dirty="0">
                <a:cs typeface="Times New Roman" pitchFamily="18" charset="0"/>
              </a:rPr>
              <a:t>social </a:t>
            </a:r>
            <a:r>
              <a:rPr lang="pt-PT" sz="2800" dirty="0">
                <a:cs typeface="Times New Roman" pitchFamily="18" charset="0"/>
              </a:rPr>
              <a:t>(convencionalismo do signo)</a:t>
            </a:r>
          </a:p>
          <a:p>
            <a:r>
              <a:rPr lang="en-US" sz="2800" b="1" dirty="0" err="1" smtClean="0"/>
              <a:t>instrumento</a:t>
            </a:r>
            <a:r>
              <a:rPr lang="en-US" sz="2800" b="1" dirty="0" smtClean="0"/>
              <a:t> </a:t>
            </a:r>
            <a:r>
              <a:rPr lang="en-US" sz="2800" dirty="0"/>
              <a:t>que </a:t>
            </a:r>
            <a:r>
              <a:rPr lang="en-US" sz="2800" dirty="0" err="1"/>
              <a:t>permite</a:t>
            </a:r>
            <a:r>
              <a:rPr lang="en-US" sz="2800" dirty="0"/>
              <a:t> </a:t>
            </a:r>
            <a:r>
              <a:rPr lang="en-US" sz="2800" dirty="0" err="1"/>
              <a:t>transcender</a:t>
            </a:r>
            <a:r>
              <a:rPr lang="en-US" sz="2800" dirty="0"/>
              <a:t> </a:t>
            </a:r>
            <a:r>
              <a:rPr lang="en-US" sz="2800" dirty="0" err="1"/>
              <a:t>nossa</a:t>
            </a:r>
            <a:r>
              <a:rPr lang="en-US" sz="2800" dirty="0"/>
              <a:t> </a:t>
            </a:r>
            <a:r>
              <a:rPr lang="en-US" sz="2800" dirty="0" err="1"/>
              <a:t>experiência</a:t>
            </a:r>
            <a:endParaRPr lang="en-US" sz="2800" dirty="0"/>
          </a:p>
          <a:p>
            <a:r>
              <a:rPr lang="pt-PT" sz="2800" b="1" dirty="0">
                <a:cs typeface="Times New Roman" pitchFamily="18" charset="0"/>
              </a:rPr>
              <a:t>Particular</a:t>
            </a:r>
            <a:r>
              <a:rPr lang="pt-PT" sz="2800" dirty="0">
                <a:cs typeface="Times New Roman" pitchFamily="18" charset="0"/>
              </a:rPr>
              <a:t> e variável</a:t>
            </a:r>
          </a:p>
          <a:p>
            <a:r>
              <a:rPr lang="pt-PT" sz="2800" dirty="0" smtClean="0">
                <a:cs typeface="Times New Roman" pitchFamily="18" charset="0"/>
              </a:rPr>
              <a:t>“</a:t>
            </a:r>
            <a:r>
              <a:rPr lang="pt-PT" sz="2800" i="1" dirty="0">
                <a:cs typeface="Times New Roman" pitchFamily="18" charset="0"/>
              </a:rPr>
              <a:t>a língua é o interpretante de todos os outros sistemas, </a:t>
            </a:r>
            <a:r>
              <a:rPr lang="pt-PT" sz="2800" i="1" dirty="0" smtClean="0">
                <a:cs typeface="Times New Roman" pitchFamily="18" charset="0"/>
              </a:rPr>
              <a:t>linguísticos </a:t>
            </a:r>
            <a:r>
              <a:rPr lang="pt-PT" sz="2800" i="1" dirty="0">
                <a:cs typeface="Times New Roman" pitchFamily="18" charset="0"/>
              </a:rPr>
              <a:t>ou não” ... “a grande matriz semiótica” (Benveniste</a:t>
            </a:r>
            <a:r>
              <a:rPr lang="pt-PT" sz="2800" i="1" dirty="0" smtClean="0">
                <a:cs typeface="Times New Roman" pitchFamily="18" charset="0"/>
              </a:rPr>
              <a:t>).</a:t>
            </a:r>
            <a:endParaRPr lang="pt-PT" sz="2800" i="1" dirty="0">
              <a:cs typeface="Times New Roman" pitchFamily="18" charset="0"/>
            </a:endParaRPr>
          </a:p>
        </p:txBody>
      </p:sp>
      <p:sp>
        <p:nvSpPr>
          <p:cNvPr id="2" name="Espaço Reservado para Data 1"/>
          <p:cNvSpPr>
            <a:spLocks noGrp="1"/>
          </p:cNvSpPr>
          <p:nvPr>
            <p:ph type="dt" sz="half" idx="10"/>
          </p:nvPr>
        </p:nvSpPr>
        <p:spPr/>
        <p:txBody>
          <a:bodyPr/>
          <a:lstStyle/>
          <a:p>
            <a:fld id="{D55B4BD2-7968-451E-A64D-5B43FE1E03C9}" type="datetime7">
              <a:rPr lang="pt-BR" smtClean="0"/>
              <a:t>ago-17</a:t>
            </a:fld>
            <a:endParaRPr lang="pt-BR"/>
          </a:p>
        </p:txBody>
      </p:sp>
      <p:sp>
        <p:nvSpPr>
          <p:cNvPr id="3" name="Espaço Reservado para Número de Slide 2"/>
          <p:cNvSpPr>
            <a:spLocks noGrp="1"/>
          </p:cNvSpPr>
          <p:nvPr>
            <p:ph type="sldNum" sz="quarter" idx="12"/>
          </p:nvPr>
        </p:nvSpPr>
        <p:spPr/>
        <p:txBody>
          <a:bodyPr/>
          <a:lstStyle/>
          <a:p>
            <a:fld id="{350C7D58-38D6-402F-AAB2-014C2325EDEA}" type="slidenum">
              <a:rPr lang="pt-BR" smtClean="0"/>
              <a:pPr/>
              <a:t>21</a:t>
            </a:fld>
            <a:endParaRPr lang="pt-B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67544" y="332656"/>
            <a:ext cx="7560840" cy="1152128"/>
          </a:xfrm>
        </p:spPr>
        <p:txBody>
          <a:bodyPr>
            <a:normAutofit/>
          </a:bodyPr>
          <a:lstStyle/>
          <a:p>
            <a:pPr algn="l"/>
            <a:r>
              <a:rPr lang="en-US" sz="4000" b="1" dirty="0" err="1"/>
              <a:t>Língua</a:t>
            </a:r>
            <a:r>
              <a:rPr lang="en-US" sz="4000" b="1" dirty="0"/>
              <a:t> e </a:t>
            </a:r>
            <a:r>
              <a:rPr lang="en-US" sz="4000" b="1" dirty="0" err="1"/>
              <a:t>cultura</a:t>
            </a:r>
            <a:endParaRPr lang="pt-BR" sz="4000" b="1" dirty="0"/>
          </a:p>
        </p:txBody>
      </p:sp>
      <p:sp>
        <p:nvSpPr>
          <p:cNvPr id="33795" name="Rectangle 3"/>
          <p:cNvSpPr>
            <a:spLocks noGrp="1" noChangeArrowheads="1"/>
          </p:cNvSpPr>
          <p:nvPr>
            <p:ph idx="1"/>
          </p:nvPr>
        </p:nvSpPr>
        <p:spPr>
          <a:xfrm>
            <a:off x="323528" y="1844824"/>
            <a:ext cx="7776864" cy="4629128"/>
          </a:xfrm>
        </p:spPr>
        <p:txBody>
          <a:bodyPr>
            <a:normAutofit/>
          </a:bodyPr>
          <a:lstStyle/>
          <a:p>
            <a:pPr algn="just">
              <a:lnSpc>
                <a:spcPct val="90000"/>
              </a:lnSpc>
            </a:pPr>
            <a:r>
              <a:rPr lang="pt-BR" sz="3200" dirty="0" smtClean="0">
                <a:cs typeface="Times New Roman" pitchFamily="18" charset="0"/>
              </a:rPr>
              <a:t>Línguas naturais (</a:t>
            </a:r>
            <a:r>
              <a:rPr lang="pt-BR" sz="3200" dirty="0" err="1" smtClean="0">
                <a:cs typeface="Times New Roman" pitchFamily="18" charset="0"/>
              </a:rPr>
              <a:t>LNs</a:t>
            </a:r>
            <a:r>
              <a:rPr lang="pt-BR" sz="3200" dirty="0" smtClean="0">
                <a:cs typeface="Times New Roman" pitchFamily="18" charset="0"/>
              </a:rPr>
              <a:t>) delimitam </a:t>
            </a:r>
            <a:r>
              <a:rPr lang="pt-BR" sz="3200" b="1" dirty="0" smtClean="0">
                <a:cs typeface="Times New Roman" pitchFamily="18" charset="0"/>
              </a:rPr>
              <a:t>aspectos e experiências vividas por um povo</a:t>
            </a:r>
            <a:r>
              <a:rPr lang="pt-BR" sz="3200" dirty="0" smtClean="0">
                <a:cs typeface="Times New Roman" pitchFamily="18" charset="0"/>
              </a:rPr>
              <a:t>, que não coincidem de uma região para outra</a:t>
            </a:r>
            <a:r>
              <a:rPr lang="pt-BR" sz="3200" dirty="0" smtClean="0">
                <a:cs typeface="Times New Roman" pitchFamily="18" charset="0"/>
              </a:rPr>
              <a:t>.</a:t>
            </a:r>
          </a:p>
          <a:p>
            <a:pPr lvl="1" algn="just">
              <a:lnSpc>
                <a:spcPct val="90000"/>
              </a:lnSpc>
            </a:pPr>
            <a:r>
              <a:rPr lang="pt-BR" sz="2800" i="1" dirty="0" err="1">
                <a:cs typeface="Times New Roman" pitchFamily="18" charset="0"/>
              </a:rPr>
              <a:t>Chauffer</a:t>
            </a:r>
            <a:r>
              <a:rPr lang="pt-BR" sz="2800" i="1" dirty="0">
                <a:cs typeface="Times New Roman" pitchFamily="18" charset="0"/>
              </a:rPr>
              <a:t>, </a:t>
            </a:r>
            <a:r>
              <a:rPr lang="pt-BR" sz="2800" i="1" dirty="0" err="1">
                <a:cs typeface="Times New Roman" pitchFamily="18" charset="0"/>
              </a:rPr>
              <a:t>Conductor</a:t>
            </a:r>
            <a:r>
              <a:rPr lang="pt-BR" sz="2800" i="1" dirty="0">
                <a:cs typeface="Times New Roman" pitchFamily="18" charset="0"/>
              </a:rPr>
              <a:t>, Driver, Motorista</a:t>
            </a:r>
          </a:p>
          <a:p>
            <a:pPr lvl="1" algn="just">
              <a:lnSpc>
                <a:spcPct val="90000"/>
              </a:lnSpc>
            </a:pPr>
            <a:r>
              <a:rPr lang="en-US" sz="2800" dirty="0" smtClean="0"/>
              <a:t>LN </a:t>
            </a:r>
            <a:r>
              <a:rPr lang="en-US" sz="2800" dirty="0" err="1" smtClean="0"/>
              <a:t>predominante</a:t>
            </a:r>
            <a:r>
              <a:rPr lang="en-US" sz="2800" dirty="0" smtClean="0"/>
              <a:t> entre </a:t>
            </a:r>
            <a:r>
              <a:rPr lang="en-US" sz="2800" dirty="0" err="1" smtClean="0"/>
              <a:t>os</a:t>
            </a:r>
            <a:r>
              <a:rPr lang="en-US" sz="2800" dirty="0" smtClean="0"/>
              <a:t> </a:t>
            </a:r>
            <a:r>
              <a:rPr lang="en-US" sz="2800" dirty="0" err="1" smtClean="0"/>
              <a:t>sistemas</a:t>
            </a:r>
            <a:r>
              <a:rPr lang="en-US" sz="2800" dirty="0" smtClean="0"/>
              <a:t> </a:t>
            </a:r>
            <a:r>
              <a:rPr lang="en-US" sz="2800" dirty="0" err="1" smtClean="0"/>
              <a:t>semióticos</a:t>
            </a:r>
            <a:r>
              <a:rPr lang="en-US" sz="2800" dirty="0" smtClean="0"/>
              <a:t>.</a:t>
            </a:r>
            <a:endParaRPr lang="pt-BR" sz="2800" dirty="0" smtClean="0">
              <a:cs typeface="Times New Roman" pitchFamily="18" charset="0"/>
            </a:endParaRPr>
          </a:p>
          <a:p>
            <a:pPr lvl="1" algn="just">
              <a:lnSpc>
                <a:spcPct val="90000"/>
              </a:lnSpc>
            </a:pPr>
            <a:endParaRPr lang="pt-BR" sz="3500" i="1" dirty="0" smtClean="0">
              <a:cs typeface="Times New Roman" pitchFamily="18" charset="0"/>
            </a:endParaRPr>
          </a:p>
          <a:p>
            <a:pPr algn="just">
              <a:lnSpc>
                <a:spcPct val="90000"/>
              </a:lnSpc>
              <a:buFontTx/>
              <a:buNone/>
            </a:pPr>
            <a:endParaRPr lang="en-US" dirty="0">
              <a:cs typeface="Times New Roman" pitchFamily="18" charset="0"/>
            </a:endParaRPr>
          </a:p>
          <a:p>
            <a:pPr algn="just">
              <a:lnSpc>
                <a:spcPct val="90000"/>
              </a:lnSpc>
              <a:buFontTx/>
              <a:buNone/>
            </a:pPr>
            <a:r>
              <a:rPr lang="pt-BR" sz="2000" dirty="0">
                <a:cs typeface="Times New Roman" pitchFamily="18" charset="0"/>
              </a:rPr>
              <a:t> </a:t>
            </a:r>
            <a:endParaRPr lang="en-US" sz="2000" dirty="0">
              <a:cs typeface="Times New Roman" pitchFamily="18" charset="0"/>
            </a:endParaRPr>
          </a:p>
        </p:txBody>
      </p:sp>
      <p:sp>
        <p:nvSpPr>
          <p:cNvPr id="3" name="Espaço Reservado para Data 2"/>
          <p:cNvSpPr>
            <a:spLocks noGrp="1"/>
          </p:cNvSpPr>
          <p:nvPr>
            <p:ph type="dt" sz="half" idx="10"/>
          </p:nvPr>
        </p:nvSpPr>
        <p:spPr/>
        <p:txBody>
          <a:bodyPr/>
          <a:lstStyle/>
          <a:p>
            <a:fld id="{6CE33326-965B-40D1-887A-57F21DD87CA3}" type="datetime7">
              <a:rPr lang="pt-BR" smtClean="0"/>
              <a:t>ago-17</a:t>
            </a:fld>
            <a:endParaRPr lang="pt-BR"/>
          </a:p>
        </p:txBody>
      </p:sp>
      <p:sp>
        <p:nvSpPr>
          <p:cNvPr id="5" name="Espaço Reservado para Número de Slide 4"/>
          <p:cNvSpPr>
            <a:spLocks noGrp="1"/>
          </p:cNvSpPr>
          <p:nvPr>
            <p:ph type="sldNum" sz="quarter" idx="12"/>
          </p:nvPr>
        </p:nvSpPr>
        <p:spPr/>
        <p:txBody>
          <a:bodyPr/>
          <a:lstStyle/>
          <a:p>
            <a:fld id="{350C7D58-38D6-402F-AAB2-014C2325EDEA}" type="slidenum">
              <a:rPr lang="pt-BR" smtClean="0"/>
              <a:pPr/>
              <a:t>22</a:t>
            </a:fld>
            <a:endParaRPr lang="pt-B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4365104"/>
            <a:ext cx="2448272" cy="2130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27269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6" y="188640"/>
            <a:ext cx="7179568" cy="1080120"/>
          </a:xfrm>
        </p:spPr>
        <p:txBody>
          <a:bodyPr>
            <a:normAutofit/>
          </a:bodyPr>
          <a:lstStyle/>
          <a:p>
            <a:pPr algn="l"/>
            <a:r>
              <a:rPr lang="pt-BR" sz="4000" b="1" dirty="0" smtClean="0">
                <a:cs typeface="Times New Roman" pitchFamily="18" charset="0"/>
              </a:rPr>
              <a:t>Língua</a:t>
            </a:r>
            <a:r>
              <a:rPr lang="pt-BR" sz="3600" b="1" dirty="0" smtClean="0">
                <a:cs typeface="Times New Roman" pitchFamily="18" charset="0"/>
              </a:rPr>
              <a:t>		  	</a:t>
            </a:r>
            <a:r>
              <a:rPr lang="pt-BR" sz="2800" b="1" dirty="0" smtClean="0">
                <a:cs typeface="Times New Roman" pitchFamily="18" charset="0"/>
              </a:rPr>
              <a:t>(Saussure, 1916) </a:t>
            </a:r>
            <a:endParaRPr lang="pt-BR" sz="2800" b="1" dirty="0"/>
          </a:p>
        </p:txBody>
      </p:sp>
      <p:sp>
        <p:nvSpPr>
          <p:cNvPr id="3" name="Espaço Reservado para Conteúdo 2"/>
          <p:cNvSpPr>
            <a:spLocks noGrp="1"/>
          </p:cNvSpPr>
          <p:nvPr>
            <p:ph idx="1"/>
          </p:nvPr>
        </p:nvSpPr>
        <p:spPr>
          <a:xfrm>
            <a:off x="179512" y="1844824"/>
            <a:ext cx="7848872" cy="4536504"/>
          </a:xfrm>
          <a:solidFill>
            <a:schemeClr val="bg1"/>
          </a:solidFill>
        </p:spPr>
        <p:txBody>
          <a:bodyPr>
            <a:normAutofit lnSpcReduction="10000"/>
          </a:bodyPr>
          <a:lstStyle/>
          <a:p>
            <a:pPr lvl="1" algn="just">
              <a:lnSpc>
                <a:spcPct val="90000"/>
              </a:lnSpc>
              <a:buClr>
                <a:schemeClr val="accent1"/>
              </a:buClr>
            </a:pPr>
            <a:r>
              <a:rPr lang="pt-BR" sz="2800" dirty="0" smtClean="0">
                <a:cs typeface="Times New Roman" pitchFamily="18" charset="0"/>
              </a:rPr>
              <a:t> “É um </a:t>
            </a:r>
            <a:r>
              <a:rPr lang="pt-BR" sz="2800" b="1" dirty="0" smtClean="0">
                <a:solidFill>
                  <a:schemeClr val="accent1">
                    <a:lumMod val="75000"/>
                  </a:schemeClr>
                </a:solidFill>
                <a:cs typeface="Times New Roman" pitchFamily="18" charset="0"/>
              </a:rPr>
              <a:t>produto social  </a:t>
            </a:r>
            <a:r>
              <a:rPr lang="pt-BR" sz="2800" dirty="0" smtClean="0">
                <a:cs typeface="Times New Roman" pitchFamily="18" charset="0"/>
              </a:rPr>
              <a:t>da faculdade da linguagem e um </a:t>
            </a:r>
            <a:r>
              <a:rPr lang="pt-BR" sz="2800" b="1" dirty="0" smtClean="0">
                <a:solidFill>
                  <a:schemeClr val="accent1">
                    <a:lumMod val="75000"/>
                  </a:schemeClr>
                </a:solidFill>
                <a:cs typeface="Times New Roman" pitchFamily="18" charset="0"/>
              </a:rPr>
              <a:t>conjunto de  convenções </a:t>
            </a:r>
            <a:r>
              <a:rPr lang="pt-BR" sz="2800" dirty="0" smtClean="0">
                <a:cs typeface="Times New Roman" pitchFamily="18" charset="0"/>
              </a:rPr>
              <a:t>necessárias, adotadas pelo corpo social para permitir o exercício dessa faculdade nos indivíduos”</a:t>
            </a:r>
          </a:p>
          <a:p>
            <a:pPr lvl="2">
              <a:lnSpc>
                <a:spcPct val="90000"/>
              </a:lnSpc>
              <a:buClr>
                <a:schemeClr val="accent2">
                  <a:lumMod val="75000"/>
                </a:schemeClr>
              </a:buClr>
            </a:pPr>
            <a:r>
              <a:rPr lang="pt-BR" sz="2800" dirty="0" smtClean="0">
                <a:cs typeface="Times New Roman" pitchFamily="18" charset="0"/>
              </a:rPr>
              <a:t> é um </a:t>
            </a:r>
            <a:r>
              <a:rPr lang="pt-BR" sz="2800" b="1" dirty="0" smtClean="0">
                <a:cs typeface="Times New Roman" pitchFamily="18" charset="0"/>
              </a:rPr>
              <a:t>sistema de signos</a:t>
            </a:r>
            <a:r>
              <a:rPr lang="pt-BR" sz="2800" dirty="0" smtClean="0">
                <a:cs typeface="Times New Roman" pitchFamily="18" charset="0"/>
              </a:rPr>
              <a:t>;</a:t>
            </a:r>
          </a:p>
          <a:p>
            <a:pPr lvl="2" algn="just">
              <a:lnSpc>
                <a:spcPct val="90000"/>
              </a:lnSpc>
              <a:buClr>
                <a:schemeClr val="accent2">
                  <a:lumMod val="75000"/>
                </a:schemeClr>
              </a:buClr>
            </a:pPr>
            <a:r>
              <a:rPr lang="pt-BR" sz="2800" dirty="0" smtClean="0">
                <a:cs typeface="Times New Roman" pitchFamily="18" charset="0"/>
              </a:rPr>
              <a:t> é uma </a:t>
            </a:r>
            <a:r>
              <a:rPr lang="pt-BR" sz="2800" b="1" dirty="0" smtClean="0">
                <a:cs typeface="Times New Roman" pitchFamily="18" charset="0"/>
              </a:rPr>
              <a:t>estrutura</a:t>
            </a:r>
            <a:r>
              <a:rPr lang="pt-BR" sz="2800" dirty="0" smtClean="0">
                <a:cs typeface="Times New Roman" pitchFamily="18" charset="0"/>
              </a:rPr>
              <a:t> constituída por uma </a:t>
            </a:r>
            <a:r>
              <a:rPr lang="pt-BR" sz="2800" b="1" dirty="0" smtClean="0">
                <a:cs typeface="Times New Roman" pitchFamily="18" charset="0"/>
              </a:rPr>
              <a:t>rede de elementos</a:t>
            </a:r>
            <a:r>
              <a:rPr lang="pt-BR" sz="2800" dirty="0" smtClean="0">
                <a:cs typeface="Times New Roman" pitchFamily="18" charset="0"/>
              </a:rPr>
              <a:t>, em que cada elemento tem um valor funcional determinado; é um arranjo sistemático de partes;</a:t>
            </a:r>
          </a:p>
          <a:p>
            <a:pPr lvl="2" algn="just">
              <a:lnSpc>
                <a:spcPct val="90000"/>
              </a:lnSpc>
              <a:buClr>
                <a:schemeClr val="accent2">
                  <a:lumMod val="75000"/>
                </a:schemeClr>
              </a:buClr>
            </a:pPr>
            <a:r>
              <a:rPr lang="pt-BR" sz="2800" b="1" dirty="0" smtClean="0">
                <a:solidFill>
                  <a:schemeClr val="accent1">
                    <a:lumMod val="75000"/>
                  </a:schemeClr>
                </a:solidFill>
                <a:cs typeface="Times New Roman" pitchFamily="18" charset="0"/>
              </a:rPr>
              <a:t>Estrutura</a:t>
            </a:r>
            <a:r>
              <a:rPr lang="pt-BR" sz="2800" dirty="0" smtClean="0">
                <a:cs typeface="Times New Roman" pitchFamily="18" charset="0"/>
              </a:rPr>
              <a:t>: tipos particulares de </a:t>
            </a:r>
            <a:r>
              <a:rPr lang="pt-BR" sz="2800" b="1" dirty="0" smtClean="0">
                <a:solidFill>
                  <a:schemeClr val="accent1">
                    <a:lumMod val="75000"/>
                  </a:schemeClr>
                </a:solidFill>
                <a:cs typeface="Times New Roman" pitchFamily="18" charset="0"/>
              </a:rPr>
              <a:t>relações</a:t>
            </a:r>
            <a:r>
              <a:rPr lang="pt-BR" sz="2800" dirty="0" smtClean="0">
                <a:cs typeface="Times New Roman" pitchFamily="18" charset="0"/>
              </a:rPr>
              <a:t> que </a:t>
            </a:r>
            <a:r>
              <a:rPr lang="pt-BR" sz="2800" b="1" dirty="0" smtClean="0">
                <a:solidFill>
                  <a:schemeClr val="accent1">
                    <a:lumMod val="75000"/>
                  </a:schemeClr>
                </a:solidFill>
                <a:cs typeface="Times New Roman" pitchFamily="18" charset="0"/>
              </a:rPr>
              <a:t>articulam</a:t>
            </a:r>
            <a:r>
              <a:rPr lang="pt-BR" sz="2800" dirty="0" smtClean="0">
                <a:cs typeface="Times New Roman" pitchFamily="18" charset="0"/>
              </a:rPr>
              <a:t> as unidades de um certo </a:t>
            </a:r>
            <a:r>
              <a:rPr lang="pt-BR" sz="2800" b="1" dirty="0" smtClean="0">
                <a:solidFill>
                  <a:schemeClr val="accent1">
                    <a:lumMod val="75000"/>
                  </a:schemeClr>
                </a:solidFill>
                <a:cs typeface="Times New Roman" pitchFamily="18" charset="0"/>
              </a:rPr>
              <a:t>nível</a:t>
            </a:r>
            <a:r>
              <a:rPr lang="pt-BR" sz="2800" b="1" dirty="0" smtClean="0">
                <a:cs typeface="Times New Roman" pitchFamily="18" charset="0"/>
              </a:rPr>
              <a:t>.</a:t>
            </a:r>
          </a:p>
          <a:p>
            <a:endParaRPr lang="pt-BR" dirty="0"/>
          </a:p>
        </p:txBody>
      </p:sp>
      <p:sp>
        <p:nvSpPr>
          <p:cNvPr id="5" name="Espaço Reservado para Data 4"/>
          <p:cNvSpPr>
            <a:spLocks noGrp="1"/>
          </p:cNvSpPr>
          <p:nvPr>
            <p:ph type="dt" sz="half" idx="10"/>
          </p:nvPr>
        </p:nvSpPr>
        <p:spPr/>
        <p:txBody>
          <a:bodyPr/>
          <a:lstStyle/>
          <a:p>
            <a:fld id="{012AF8E5-13B6-4430-B13F-CE2197033E57}" type="datetime7">
              <a:rPr lang="pt-BR" smtClean="0"/>
              <a:t>ago-17</a:t>
            </a:fld>
            <a:endParaRPr lang="pt-BR"/>
          </a:p>
        </p:txBody>
      </p:sp>
      <p:sp>
        <p:nvSpPr>
          <p:cNvPr id="6" name="Espaço Reservado para Número de Slide 5"/>
          <p:cNvSpPr>
            <a:spLocks noGrp="1"/>
          </p:cNvSpPr>
          <p:nvPr>
            <p:ph type="sldNum" sz="quarter" idx="12"/>
          </p:nvPr>
        </p:nvSpPr>
        <p:spPr/>
        <p:txBody>
          <a:bodyPr/>
          <a:lstStyle/>
          <a:p>
            <a:fld id="{350C7D58-38D6-402F-AAB2-014C2325EDEA}" type="slidenum">
              <a:rPr lang="pt-BR" smtClean="0"/>
              <a:pPr/>
              <a:t>23</a:t>
            </a:fld>
            <a:endParaRPr lang="pt-B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b="1" dirty="0" smtClean="0"/>
              <a:t>Fala (parole)</a:t>
            </a:r>
            <a:endParaRPr lang="pt-BR" sz="4000" b="1" dirty="0"/>
          </a:p>
        </p:txBody>
      </p:sp>
      <p:sp>
        <p:nvSpPr>
          <p:cNvPr id="3" name="Espaço Reservado para Conteúdo 2"/>
          <p:cNvSpPr>
            <a:spLocks noGrp="1"/>
          </p:cNvSpPr>
          <p:nvPr>
            <p:ph idx="1"/>
          </p:nvPr>
        </p:nvSpPr>
        <p:spPr>
          <a:xfrm>
            <a:off x="467544" y="1268760"/>
            <a:ext cx="7848872" cy="5112568"/>
          </a:xfrm>
        </p:spPr>
        <p:txBody>
          <a:bodyPr>
            <a:noAutofit/>
          </a:bodyPr>
          <a:lstStyle/>
          <a:p>
            <a:pPr lvl="0"/>
            <a:r>
              <a:rPr lang="pt-BR" sz="2800" dirty="0" smtClean="0"/>
              <a:t>É a utilização </a:t>
            </a:r>
            <a:r>
              <a:rPr lang="pt-BR" sz="2800" b="1" dirty="0" smtClean="0">
                <a:solidFill>
                  <a:schemeClr val="accent1">
                    <a:lumMod val="75000"/>
                  </a:schemeClr>
                </a:solidFill>
              </a:rPr>
              <a:t>local</a:t>
            </a:r>
            <a:r>
              <a:rPr lang="pt-BR" sz="2800" b="1" dirty="0" smtClean="0"/>
              <a:t> </a:t>
            </a:r>
            <a:r>
              <a:rPr lang="pt-BR" sz="2800" dirty="0" smtClean="0"/>
              <a:t>e </a:t>
            </a:r>
            <a:r>
              <a:rPr lang="pt-BR" sz="2800" b="1" dirty="0" err="1" smtClean="0">
                <a:solidFill>
                  <a:schemeClr val="accent1">
                    <a:lumMod val="75000"/>
                  </a:schemeClr>
                </a:solidFill>
              </a:rPr>
              <a:t>ocorrencial</a:t>
            </a:r>
            <a:r>
              <a:rPr lang="pt-BR" sz="2800" dirty="0" smtClean="0"/>
              <a:t> de uma </a:t>
            </a:r>
            <a:r>
              <a:rPr lang="pt-BR" sz="2800" b="1" dirty="0" smtClean="0"/>
              <a:t>língua</a:t>
            </a:r>
            <a:r>
              <a:rPr lang="pt-BR" sz="2800" dirty="0" smtClean="0"/>
              <a:t>, acionada pela enunciação própria a cada </a:t>
            </a:r>
            <a:r>
              <a:rPr lang="pt-BR" sz="2800" b="1" dirty="0" smtClean="0"/>
              <a:t>ato de comunicação</a:t>
            </a:r>
            <a:r>
              <a:rPr lang="pt-BR" sz="2800" dirty="0" smtClean="0"/>
              <a:t>. </a:t>
            </a:r>
          </a:p>
          <a:p>
            <a:pPr lvl="0"/>
            <a:r>
              <a:rPr lang="pt-BR" sz="2800" dirty="0" smtClean="0"/>
              <a:t>Compreende só o fazer concreto de um falante, aquilo que um falante de fato diz.</a:t>
            </a:r>
          </a:p>
          <a:p>
            <a:pPr marL="114300" lvl="0" indent="0">
              <a:buNone/>
            </a:pPr>
            <a:endParaRPr lang="pt-BR" sz="28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789040"/>
            <a:ext cx="6915150" cy="29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spaço Reservado para Data 4"/>
          <p:cNvSpPr>
            <a:spLocks noGrp="1"/>
          </p:cNvSpPr>
          <p:nvPr>
            <p:ph type="dt" sz="half" idx="10"/>
          </p:nvPr>
        </p:nvSpPr>
        <p:spPr/>
        <p:txBody>
          <a:bodyPr/>
          <a:lstStyle/>
          <a:p>
            <a:fld id="{39EA905E-E27E-499D-9DD3-613B2CF1C3DC}" type="datetime7">
              <a:rPr lang="pt-BR" smtClean="0"/>
              <a:t>ago-17</a:t>
            </a:fld>
            <a:endParaRPr lang="pt-BR"/>
          </a:p>
        </p:txBody>
      </p:sp>
      <p:sp>
        <p:nvSpPr>
          <p:cNvPr id="6" name="Espaço Reservado para Número de Slide 5"/>
          <p:cNvSpPr>
            <a:spLocks noGrp="1"/>
          </p:cNvSpPr>
          <p:nvPr>
            <p:ph type="sldNum" sz="quarter" idx="12"/>
          </p:nvPr>
        </p:nvSpPr>
        <p:spPr/>
        <p:txBody>
          <a:bodyPr/>
          <a:lstStyle/>
          <a:p>
            <a:fld id="{350C7D58-38D6-402F-AAB2-014C2325EDEA}" type="slidenum">
              <a:rPr lang="pt-BR" smtClean="0"/>
              <a:pPr/>
              <a:t>24</a:t>
            </a:fld>
            <a:endParaRPr lang="pt-B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4000" b="1" dirty="0" smtClean="0"/>
              <a:t>Fala (parole)</a:t>
            </a:r>
            <a:endParaRPr lang="pt-BR" sz="4000" b="1" dirty="0"/>
          </a:p>
        </p:txBody>
      </p:sp>
      <p:sp>
        <p:nvSpPr>
          <p:cNvPr id="3" name="Espaço Reservado para Conteúdo 2"/>
          <p:cNvSpPr>
            <a:spLocks noGrp="1"/>
          </p:cNvSpPr>
          <p:nvPr>
            <p:ph idx="1"/>
          </p:nvPr>
        </p:nvSpPr>
        <p:spPr>
          <a:xfrm>
            <a:off x="539552" y="1916832"/>
            <a:ext cx="7416824" cy="4536504"/>
          </a:xfrm>
        </p:spPr>
        <p:txBody>
          <a:bodyPr>
            <a:noAutofit/>
          </a:bodyPr>
          <a:lstStyle/>
          <a:p>
            <a:pPr lvl="0"/>
            <a:r>
              <a:rPr lang="pt-BR" sz="2800" dirty="0" smtClean="0"/>
              <a:t>É a utilização </a:t>
            </a:r>
            <a:r>
              <a:rPr lang="pt-BR" sz="2800" dirty="0" err="1" smtClean="0"/>
              <a:t>ocorrencial</a:t>
            </a:r>
            <a:r>
              <a:rPr lang="pt-BR" sz="2800" dirty="0" smtClean="0"/>
              <a:t>, diferencial e sempre parcial, que realiza algo na</a:t>
            </a:r>
            <a:r>
              <a:rPr lang="pt-BR" sz="2800" i="1" dirty="0" smtClean="0"/>
              <a:t> langue </a:t>
            </a:r>
            <a:r>
              <a:rPr lang="pt-BR" sz="2800" dirty="0" smtClean="0"/>
              <a:t>na forma variante de uma comunicação, um discurso ou um diálogo.</a:t>
            </a:r>
          </a:p>
          <a:p>
            <a:r>
              <a:rPr lang="pt-BR" sz="2800" dirty="0" smtClean="0"/>
              <a:t>“A característica essencial da parole é a </a:t>
            </a:r>
            <a:r>
              <a:rPr lang="pt-BR" sz="2800" b="1" dirty="0" smtClean="0"/>
              <a:t>liberdade das combinações</a:t>
            </a:r>
            <a:r>
              <a:rPr lang="pt-BR" sz="2800" dirty="0" smtClean="0"/>
              <a:t>” </a:t>
            </a:r>
          </a:p>
          <a:p>
            <a:pPr marL="114300" indent="0">
              <a:buNone/>
            </a:pPr>
            <a:r>
              <a:rPr lang="pt-BR" sz="2800" dirty="0"/>
              <a:t>	</a:t>
            </a:r>
            <a:r>
              <a:rPr lang="pt-BR" sz="2800" dirty="0" smtClean="0"/>
              <a:t>					</a:t>
            </a:r>
          </a:p>
          <a:p>
            <a:pPr marL="114300" indent="0">
              <a:buNone/>
            </a:pPr>
            <a:r>
              <a:rPr lang="pt-BR" sz="2800" dirty="0" smtClean="0"/>
              <a:t>                                 (Saussure)</a:t>
            </a:r>
            <a:endParaRPr lang="pt-BR"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4437112"/>
            <a:ext cx="1656184" cy="2038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spaço Reservado para Data 4"/>
          <p:cNvSpPr>
            <a:spLocks noGrp="1"/>
          </p:cNvSpPr>
          <p:nvPr>
            <p:ph type="dt" sz="half" idx="10"/>
          </p:nvPr>
        </p:nvSpPr>
        <p:spPr/>
        <p:txBody>
          <a:bodyPr/>
          <a:lstStyle/>
          <a:p>
            <a:fld id="{CDE6CE85-67F8-4553-9892-36261CF68CA3}" type="datetime7">
              <a:rPr lang="pt-BR" smtClean="0"/>
              <a:t>ago-17</a:t>
            </a:fld>
            <a:endParaRPr lang="pt-BR"/>
          </a:p>
        </p:txBody>
      </p:sp>
      <p:sp>
        <p:nvSpPr>
          <p:cNvPr id="6" name="Espaço Reservado para Número de Slide 5"/>
          <p:cNvSpPr>
            <a:spLocks noGrp="1"/>
          </p:cNvSpPr>
          <p:nvPr>
            <p:ph type="sldNum" sz="quarter" idx="12"/>
          </p:nvPr>
        </p:nvSpPr>
        <p:spPr/>
        <p:txBody>
          <a:bodyPr/>
          <a:lstStyle/>
          <a:p>
            <a:fld id="{350C7D58-38D6-402F-AAB2-014C2325EDEA}" type="slidenum">
              <a:rPr lang="pt-BR" smtClean="0"/>
              <a:pPr/>
              <a:t>25</a:t>
            </a:fld>
            <a:endParaRPr lang="pt-BR"/>
          </a:p>
        </p:txBody>
      </p:sp>
    </p:spTree>
    <p:extLst>
      <p:ext uri="{BB962C8B-B14F-4D97-AF65-F5344CB8AC3E}">
        <p14:creationId xmlns:p14="http://schemas.microsoft.com/office/powerpoint/2010/main" val="2720162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74638"/>
            <a:ext cx="8682168" cy="1143000"/>
          </a:xfrm>
        </p:spPr>
        <p:txBody>
          <a:bodyPr>
            <a:noAutofit/>
          </a:bodyPr>
          <a:lstStyle/>
          <a:p>
            <a:pPr algn="l"/>
            <a:r>
              <a:rPr lang="pt-BR" sz="4000" b="1" dirty="0" err="1" smtClean="0">
                <a:solidFill>
                  <a:schemeClr val="accent2">
                    <a:lumMod val="75000"/>
                  </a:schemeClr>
                </a:solidFill>
                <a:cs typeface="Times New Roman" pitchFamily="18" charset="0"/>
              </a:rPr>
              <a:t>Cours</a:t>
            </a:r>
            <a:r>
              <a:rPr lang="pt-BR" sz="4000" b="1" dirty="0" smtClean="0">
                <a:solidFill>
                  <a:schemeClr val="accent2">
                    <a:lumMod val="75000"/>
                  </a:schemeClr>
                </a:solidFill>
                <a:cs typeface="Times New Roman" pitchFamily="18" charset="0"/>
              </a:rPr>
              <a:t> de </a:t>
            </a:r>
            <a:r>
              <a:rPr lang="pt-BR" sz="4000" b="1" dirty="0" err="1" smtClean="0">
                <a:solidFill>
                  <a:schemeClr val="accent2">
                    <a:lumMod val="75000"/>
                  </a:schemeClr>
                </a:solidFill>
                <a:cs typeface="Times New Roman" pitchFamily="18" charset="0"/>
              </a:rPr>
              <a:t>linguistique</a:t>
            </a:r>
            <a:r>
              <a:rPr lang="pt-BR" sz="4000" b="1" dirty="0" smtClean="0">
                <a:solidFill>
                  <a:schemeClr val="accent2">
                    <a:lumMod val="75000"/>
                  </a:schemeClr>
                </a:solidFill>
                <a:cs typeface="Times New Roman" pitchFamily="18" charset="0"/>
              </a:rPr>
              <a:t> </a:t>
            </a:r>
            <a:r>
              <a:rPr lang="pt-BR" sz="4000" b="1" dirty="0" err="1" smtClean="0">
                <a:solidFill>
                  <a:schemeClr val="accent2">
                    <a:lumMod val="75000"/>
                  </a:schemeClr>
                </a:solidFill>
                <a:cs typeface="Times New Roman" pitchFamily="18" charset="0"/>
              </a:rPr>
              <a:t>générale</a:t>
            </a:r>
            <a:r>
              <a:rPr lang="pt-BR" sz="4000" b="1" dirty="0" smtClean="0">
                <a:solidFill>
                  <a:schemeClr val="accent2">
                    <a:lumMod val="75000"/>
                  </a:schemeClr>
                </a:solidFill>
                <a:cs typeface="Times New Roman" pitchFamily="18" charset="0"/>
              </a:rPr>
              <a:t> (Saussure)</a:t>
            </a:r>
            <a:endParaRPr lang="pt-BR" sz="4000" b="1" dirty="0">
              <a:solidFill>
                <a:schemeClr val="accent2">
                  <a:lumMod val="75000"/>
                </a:schemeClr>
              </a:solidFill>
            </a:endParaRPr>
          </a:p>
        </p:txBody>
      </p:sp>
      <p:sp>
        <p:nvSpPr>
          <p:cNvPr id="3" name="Espaço Reservado para Conteúdo 2"/>
          <p:cNvSpPr>
            <a:spLocks noGrp="1"/>
          </p:cNvSpPr>
          <p:nvPr>
            <p:ph idx="1"/>
          </p:nvPr>
        </p:nvSpPr>
        <p:spPr>
          <a:xfrm>
            <a:off x="539552" y="1700808"/>
            <a:ext cx="7344816" cy="4547592"/>
          </a:xfrm>
        </p:spPr>
        <p:txBody>
          <a:bodyPr>
            <a:noAutofit/>
          </a:bodyPr>
          <a:lstStyle/>
          <a:p>
            <a:r>
              <a:rPr lang="pt-BR" sz="2800" dirty="0" smtClean="0">
                <a:solidFill>
                  <a:srgbClr val="000000"/>
                </a:solidFill>
                <a:cs typeface="Times New Roman" pitchFamily="18" charset="0"/>
              </a:rPr>
              <a:t>Surgimento do estruturalismo na linguística.</a:t>
            </a:r>
            <a:endParaRPr lang="pt-BR" sz="2800" dirty="0" smtClean="0"/>
          </a:p>
          <a:p>
            <a:pPr algn="just">
              <a:lnSpc>
                <a:spcPct val="90000"/>
              </a:lnSpc>
            </a:pPr>
            <a:r>
              <a:rPr lang="pt-BR" sz="2800" b="1" dirty="0" smtClean="0">
                <a:solidFill>
                  <a:srgbClr val="000000"/>
                </a:solidFill>
                <a:cs typeface="Times New Roman" pitchFamily="18" charset="0"/>
              </a:rPr>
              <a:t>Descarta</a:t>
            </a:r>
            <a:r>
              <a:rPr lang="pt-BR" sz="2800" dirty="0" smtClean="0">
                <a:solidFill>
                  <a:srgbClr val="000000"/>
                </a:solidFill>
                <a:cs typeface="Times New Roman" pitchFamily="18" charset="0"/>
              </a:rPr>
              <a:t> </a:t>
            </a:r>
            <a:r>
              <a:rPr lang="pt-BR" sz="2800" dirty="0">
                <a:solidFill>
                  <a:srgbClr val="000000"/>
                </a:solidFill>
                <a:cs typeface="Times New Roman" pitchFamily="18" charset="0"/>
              </a:rPr>
              <a:t>os fatos através dos quais se atualizam as relações da língua com a sociedade (</a:t>
            </a:r>
            <a:r>
              <a:rPr lang="pt-BR" sz="2800" b="1" dirty="0">
                <a:solidFill>
                  <a:srgbClr val="000000"/>
                </a:solidFill>
                <a:cs typeface="Times New Roman" pitchFamily="18" charset="0"/>
              </a:rPr>
              <a:t>abordagem histórica</a:t>
            </a:r>
            <a:r>
              <a:rPr lang="pt-BR" sz="2800" dirty="0">
                <a:solidFill>
                  <a:srgbClr val="000000"/>
                </a:solidFill>
                <a:cs typeface="Times New Roman" pitchFamily="18" charset="0"/>
              </a:rPr>
              <a:t> ou </a:t>
            </a:r>
            <a:r>
              <a:rPr lang="pt-BR" sz="2800" b="1" dirty="0">
                <a:solidFill>
                  <a:srgbClr val="000000"/>
                </a:solidFill>
                <a:cs typeface="Times New Roman" pitchFamily="18" charset="0"/>
              </a:rPr>
              <a:t>diacrônica</a:t>
            </a:r>
            <a:r>
              <a:rPr lang="pt-BR" sz="2800" dirty="0">
                <a:solidFill>
                  <a:srgbClr val="000000"/>
                </a:solidFill>
                <a:cs typeface="Times New Roman" pitchFamily="18" charset="0"/>
              </a:rPr>
              <a:t>).</a:t>
            </a:r>
            <a:endParaRPr lang="pt-BR" sz="2800" dirty="0">
              <a:cs typeface="Times New Roman" pitchFamily="18" charset="0"/>
            </a:endParaRPr>
          </a:p>
          <a:p>
            <a:pPr algn="just">
              <a:lnSpc>
                <a:spcPct val="90000"/>
              </a:lnSpc>
            </a:pPr>
            <a:endParaRPr lang="pt-BR" sz="2800" dirty="0" smtClean="0">
              <a:solidFill>
                <a:srgbClr val="000000"/>
              </a:solidFill>
              <a:cs typeface="Times New Roman" pitchFamily="18" charset="0"/>
            </a:endParaRPr>
          </a:p>
          <a:p>
            <a:pPr algn="just">
              <a:lnSpc>
                <a:spcPct val="90000"/>
              </a:lnSpc>
            </a:pPr>
            <a:endParaRPr lang="pt-BR" sz="2800" dirty="0">
              <a:solidFill>
                <a:srgbClr val="000000"/>
              </a:solidFill>
              <a:cs typeface="Times New Roman" pitchFamily="18" charset="0"/>
            </a:endParaRPr>
          </a:p>
          <a:p>
            <a:pPr algn="just">
              <a:lnSpc>
                <a:spcPct val="90000"/>
              </a:lnSpc>
            </a:pPr>
            <a:r>
              <a:rPr lang="pt-BR" sz="2800" dirty="0" smtClean="0">
                <a:solidFill>
                  <a:srgbClr val="000000"/>
                </a:solidFill>
                <a:cs typeface="Times New Roman" pitchFamily="18" charset="0"/>
              </a:rPr>
              <a:t>A </a:t>
            </a:r>
            <a:r>
              <a:rPr lang="pt-BR" sz="2800" b="1" dirty="0">
                <a:solidFill>
                  <a:srgbClr val="000000"/>
                </a:solidFill>
                <a:cs typeface="Times New Roman" pitchFamily="18" charset="0"/>
              </a:rPr>
              <a:t>abordagem estrutural</a:t>
            </a:r>
            <a:r>
              <a:rPr lang="pt-BR" sz="2800" dirty="0">
                <a:solidFill>
                  <a:srgbClr val="000000"/>
                </a:solidFill>
                <a:cs typeface="Times New Roman" pitchFamily="18" charset="0"/>
              </a:rPr>
              <a:t> proclama-se exclusivamente </a:t>
            </a:r>
            <a:r>
              <a:rPr lang="pt-BR" sz="2800" b="1" dirty="0">
                <a:solidFill>
                  <a:srgbClr val="000000"/>
                </a:solidFill>
                <a:cs typeface="Times New Roman" pitchFamily="18" charset="0"/>
              </a:rPr>
              <a:t>sincrônica</a:t>
            </a:r>
            <a:r>
              <a:rPr lang="pt-BR" sz="2800" dirty="0">
                <a:solidFill>
                  <a:srgbClr val="000000"/>
                </a:solidFill>
                <a:cs typeface="Times New Roman" pitchFamily="18" charset="0"/>
              </a:rPr>
              <a:t>: aplica-se somente a um estado da língua, que se imagina estático e discreto.</a:t>
            </a:r>
            <a:endParaRPr lang="pt-BR" sz="2800" dirty="0"/>
          </a:p>
        </p:txBody>
      </p:sp>
      <p:sp>
        <p:nvSpPr>
          <p:cNvPr id="5" name="Seta para baixo 4"/>
          <p:cNvSpPr/>
          <p:nvPr/>
        </p:nvSpPr>
        <p:spPr>
          <a:xfrm>
            <a:off x="3707904" y="3789040"/>
            <a:ext cx="432048"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Espaço Reservado para Data 5"/>
          <p:cNvSpPr>
            <a:spLocks noGrp="1"/>
          </p:cNvSpPr>
          <p:nvPr>
            <p:ph type="dt" sz="half" idx="10"/>
          </p:nvPr>
        </p:nvSpPr>
        <p:spPr/>
        <p:txBody>
          <a:bodyPr/>
          <a:lstStyle/>
          <a:p>
            <a:fld id="{0C385D79-B05F-4146-941F-CBE8691A3D73}" type="datetime7">
              <a:rPr lang="pt-BR" smtClean="0"/>
              <a:t>ago-17</a:t>
            </a:fld>
            <a:endParaRPr lang="pt-BR"/>
          </a:p>
        </p:txBody>
      </p:sp>
      <p:sp>
        <p:nvSpPr>
          <p:cNvPr id="7" name="Espaço Reservado para Número de Slide 6"/>
          <p:cNvSpPr>
            <a:spLocks noGrp="1"/>
          </p:cNvSpPr>
          <p:nvPr>
            <p:ph type="sldNum" sz="quarter" idx="12"/>
          </p:nvPr>
        </p:nvSpPr>
        <p:spPr/>
        <p:txBody>
          <a:bodyPr/>
          <a:lstStyle/>
          <a:p>
            <a:fld id="{350C7D58-38D6-402F-AAB2-014C2325EDEA}" type="slidenum">
              <a:rPr lang="pt-BR" smtClean="0"/>
              <a:pPr/>
              <a:t>26</a:t>
            </a:fld>
            <a:endParaRPr lang="pt-BR"/>
          </a:p>
        </p:txBody>
      </p:sp>
    </p:spTree>
    <p:extLst>
      <p:ext uri="{BB962C8B-B14F-4D97-AF65-F5344CB8AC3E}">
        <p14:creationId xmlns:p14="http://schemas.microsoft.com/office/powerpoint/2010/main" val="31823722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pt-BR" sz="4000" b="1" dirty="0" err="1">
                <a:solidFill>
                  <a:schemeClr val="accent2">
                    <a:lumMod val="75000"/>
                  </a:schemeClr>
                </a:solidFill>
                <a:cs typeface="Times New Roman" pitchFamily="18" charset="0"/>
              </a:rPr>
              <a:t>Cours</a:t>
            </a:r>
            <a:r>
              <a:rPr lang="pt-BR" sz="4000" b="1" dirty="0">
                <a:solidFill>
                  <a:schemeClr val="accent2">
                    <a:lumMod val="75000"/>
                  </a:schemeClr>
                </a:solidFill>
                <a:cs typeface="Times New Roman" pitchFamily="18" charset="0"/>
              </a:rPr>
              <a:t> de </a:t>
            </a:r>
            <a:r>
              <a:rPr lang="pt-BR" sz="4000" b="1" dirty="0" err="1">
                <a:solidFill>
                  <a:schemeClr val="accent2">
                    <a:lumMod val="75000"/>
                  </a:schemeClr>
                </a:solidFill>
                <a:cs typeface="Times New Roman" pitchFamily="18" charset="0"/>
              </a:rPr>
              <a:t>linguistique</a:t>
            </a:r>
            <a:r>
              <a:rPr lang="pt-BR" sz="4000" b="1" dirty="0">
                <a:solidFill>
                  <a:schemeClr val="accent2">
                    <a:lumMod val="75000"/>
                  </a:schemeClr>
                </a:solidFill>
                <a:cs typeface="Times New Roman" pitchFamily="18" charset="0"/>
              </a:rPr>
              <a:t> </a:t>
            </a:r>
            <a:r>
              <a:rPr lang="pt-BR" sz="4000" b="1" dirty="0" err="1">
                <a:solidFill>
                  <a:schemeClr val="accent2">
                    <a:lumMod val="75000"/>
                  </a:schemeClr>
                </a:solidFill>
                <a:cs typeface="Times New Roman" pitchFamily="18" charset="0"/>
              </a:rPr>
              <a:t>générale</a:t>
            </a:r>
            <a:r>
              <a:rPr lang="pt-BR" sz="4000" b="1" dirty="0">
                <a:solidFill>
                  <a:schemeClr val="accent2">
                    <a:lumMod val="75000"/>
                  </a:schemeClr>
                </a:solidFill>
                <a:cs typeface="Times New Roman" pitchFamily="18" charset="0"/>
              </a:rPr>
              <a:t> (Saussure)</a:t>
            </a:r>
            <a:endParaRPr lang="pt-BR" sz="4000" dirty="0"/>
          </a:p>
        </p:txBody>
      </p:sp>
      <p:sp>
        <p:nvSpPr>
          <p:cNvPr id="5123" name="Rectangle 3"/>
          <p:cNvSpPr>
            <a:spLocks noGrp="1" noChangeArrowheads="1"/>
          </p:cNvSpPr>
          <p:nvPr>
            <p:ph idx="1"/>
          </p:nvPr>
        </p:nvSpPr>
        <p:spPr/>
        <p:txBody>
          <a:bodyPr>
            <a:normAutofit/>
          </a:bodyPr>
          <a:lstStyle/>
          <a:p>
            <a:pPr algn="just">
              <a:lnSpc>
                <a:spcPct val="90000"/>
              </a:lnSpc>
            </a:pPr>
            <a:r>
              <a:rPr lang="pt-BR" sz="3000" dirty="0">
                <a:solidFill>
                  <a:srgbClr val="000000"/>
                </a:solidFill>
                <a:cs typeface="Times New Roman" pitchFamily="18" charset="0"/>
              </a:rPr>
              <a:t>Ao imprimir </a:t>
            </a:r>
            <a:r>
              <a:rPr lang="pt-BR" sz="3000" b="1" dirty="0" smtClean="0">
                <a:solidFill>
                  <a:srgbClr val="000000"/>
                </a:solidFill>
                <a:cs typeface="Times New Roman" pitchFamily="18" charset="0"/>
              </a:rPr>
              <a:t>estrutura</a:t>
            </a:r>
            <a:r>
              <a:rPr lang="pt-BR" sz="3000" dirty="0" smtClean="0">
                <a:solidFill>
                  <a:srgbClr val="000000"/>
                </a:solidFill>
                <a:cs typeface="Times New Roman" pitchFamily="18" charset="0"/>
              </a:rPr>
              <a:t> </a:t>
            </a:r>
            <a:r>
              <a:rPr lang="pt-BR" sz="3000" dirty="0">
                <a:solidFill>
                  <a:srgbClr val="000000"/>
                </a:solidFill>
                <a:cs typeface="Times New Roman" pitchFamily="18" charset="0"/>
              </a:rPr>
              <a:t>à língua, </a:t>
            </a:r>
            <a:r>
              <a:rPr lang="pt-BR" sz="3000" dirty="0" smtClean="0">
                <a:solidFill>
                  <a:srgbClr val="000000"/>
                </a:solidFill>
                <a:cs typeface="Times New Roman" pitchFamily="18" charset="0"/>
              </a:rPr>
              <a:t>promove a </a:t>
            </a:r>
            <a:r>
              <a:rPr lang="pt-BR" sz="3000" b="1" dirty="0">
                <a:solidFill>
                  <a:srgbClr val="000000"/>
                </a:solidFill>
                <a:cs typeface="Times New Roman" pitchFamily="18" charset="0"/>
              </a:rPr>
              <a:t>organização da </a:t>
            </a:r>
            <a:r>
              <a:rPr lang="pt-BR" sz="3000" b="1" dirty="0" smtClean="0">
                <a:solidFill>
                  <a:srgbClr val="000000"/>
                </a:solidFill>
                <a:cs typeface="Times New Roman" pitchFamily="18" charset="0"/>
              </a:rPr>
              <a:t>linguística</a:t>
            </a:r>
            <a:r>
              <a:rPr lang="pt-BR" sz="3000" dirty="0">
                <a:solidFill>
                  <a:srgbClr val="000000"/>
                </a:solidFill>
                <a:cs typeface="Times New Roman" pitchFamily="18" charset="0"/>
              </a:rPr>
              <a:t>, deixando para trás o empirismo primário e mais imediato e estabelecendo a primazia do conceito de </a:t>
            </a:r>
            <a:r>
              <a:rPr lang="pt-BR" sz="3000" b="1" dirty="0">
                <a:solidFill>
                  <a:srgbClr val="000000"/>
                </a:solidFill>
                <a:cs typeface="Times New Roman" pitchFamily="18" charset="0"/>
              </a:rPr>
              <a:t>sistema </a:t>
            </a:r>
            <a:r>
              <a:rPr lang="pt-BR" sz="3000" b="1" dirty="0" smtClean="0">
                <a:solidFill>
                  <a:srgbClr val="000000"/>
                </a:solidFill>
                <a:cs typeface="Times New Roman" pitchFamily="18" charset="0"/>
              </a:rPr>
              <a:t>linguístico</a:t>
            </a:r>
            <a:r>
              <a:rPr lang="pt-BR" sz="3000" dirty="0">
                <a:solidFill>
                  <a:srgbClr val="000000"/>
                </a:solidFill>
                <a:cs typeface="Times New Roman" pitchFamily="18" charset="0"/>
              </a:rPr>
              <a:t>.</a:t>
            </a:r>
          </a:p>
          <a:p>
            <a:pPr algn="just">
              <a:lnSpc>
                <a:spcPct val="90000"/>
              </a:lnSpc>
            </a:pPr>
            <a:r>
              <a:rPr lang="pt-BR" sz="3000" dirty="0">
                <a:solidFill>
                  <a:srgbClr val="000000"/>
                </a:solidFill>
                <a:cs typeface="Times New Roman" pitchFamily="18" charset="0"/>
              </a:rPr>
              <a:t>O </a:t>
            </a:r>
            <a:r>
              <a:rPr lang="pt-BR" sz="3000">
                <a:solidFill>
                  <a:srgbClr val="000000"/>
                </a:solidFill>
                <a:cs typeface="Times New Roman" pitchFamily="18" charset="0"/>
              </a:rPr>
              <a:t>sistema </a:t>
            </a:r>
            <a:r>
              <a:rPr lang="pt-BR" sz="3000" smtClean="0">
                <a:solidFill>
                  <a:srgbClr val="000000"/>
                </a:solidFill>
                <a:cs typeface="Times New Roman" pitchFamily="18" charset="0"/>
              </a:rPr>
              <a:t>linguístico é </a:t>
            </a:r>
            <a:r>
              <a:rPr lang="pt-BR" sz="3000" dirty="0" smtClean="0">
                <a:solidFill>
                  <a:srgbClr val="000000"/>
                </a:solidFill>
                <a:cs typeface="Times New Roman" pitchFamily="18" charset="0"/>
              </a:rPr>
              <a:t>um </a:t>
            </a:r>
            <a:r>
              <a:rPr lang="pt-BR" sz="3000" b="1" dirty="0">
                <a:solidFill>
                  <a:srgbClr val="000000"/>
                </a:solidFill>
                <a:cs typeface="Times New Roman" pitchFamily="18" charset="0"/>
              </a:rPr>
              <a:t>sistema de signos</a:t>
            </a:r>
            <a:r>
              <a:rPr lang="pt-BR" sz="3000" dirty="0">
                <a:solidFill>
                  <a:srgbClr val="000000"/>
                </a:solidFill>
                <a:cs typeface="Times New Roman" pitchFamily="18" charset="0"/>
              </a:rPr>
              <a:t>, o que justifica </a:t>
            </a:r>
            <a:r>
              <a:rPr lang="pt-BR" sz="3000" dirty="0" smtClean="0">
                <a:solidFill>
                  <a:srgbClr val="000000"/>
                </a:solidFill>
                <a:cs typeface="Times New Roman" pitchFamily="18" charset="0"/>
              </a:rPr>
              <a:t>a </a:t>
            </a:r>
            <a:r>
              <a:rPr lang="pt-BR" sz="3000" dirty="0">
                <a:solidFill>
                  <a:srgbClr val="000000"/>
                </a:solidFill>
                <a:cs typeface="Times New Roman" pitchFamily="18" charset="0"/>
              </a:rPr>
              <a:t>filiação da </a:t>
            </a:r>
            <a:r>
              <a:rPr lang="pt-BR" sz="3000" dirty="0" smtClean="0">
                <a:solidFill>
                  <a:srgbClr val="000000"/>
                </a:solidFill>
                <a:cs typeface="Times New Roman" pitchFamily="18" charset="0"/>
              </a:rPr>
              <a:t>linguística </a:t>
            </a:r>
            <a:r>
              <a:rPr lang="pt-BR" sz="3000" dirty="0">
                <a:solidFill>
                  <a:srgbClr val="000000"/>
                </a:solidFill>
                <a:cs typeface="Times New Roman" pitchFamily="18" charset="0"/>
              </a:rPr>
              <a:t>a uma ciência geral dos signos, que ele denomina </a:t>
            </a:r>
            <a:r>
              <a:rPr lang="pt-BR" sz="3000" b="1" dirty="0" smtClean="0">
                <a:solidFill>
                  <a:srgbClr val="000000"/>
                </a:solidFill>
                <a:cs typeface="Times New Roman" pitchFamily="18" charset="0"/>
              </a:rPr>
              <a:t>Semiologia</a:t>
            </a:r>
            <a:r>
              <a:rPr lang="pt-BR" sz="3000" dirty="0" smtClean="0">
                <a:solidFill>
                  <a:srgbClr val="000000"/>
                </a:solidFill>
                <a:cs typeface="Times New Roman" pitchFamily="18" charset="0"/>
              </a:rPr>
              <a:t>.</a:t>
            </a:r>
            <a:endParaRPr lang="pt-BR" sz="3000" dirty="0">
              <a:cs typeface="Times New Roman" pitchFamily="18" charset="0"/>
            </a:endParaRPr>
          </a:p>
        </p:txBody>
      </p:sp>
      <p:sp>
        <p:nvSpPr>
          <p:cNvPr id="2" name="Espaço Reservado para Data 1"/>
          <p:cNvSpPr>
            <a:spLocks noGrp="1"/>
          </p:cNvSpPr>
          <p:nvPr>
            <p:ph type="dt" sz="half" idx="10"/>
          </p:nvPr>
        </p:nvSpPr>
        <p:spPr/>
        <p:txBody>
          <a:bodyPr/>
          <a:lstStyle/>
          <a:p>
            <a:fld id="{5B24C309-2178-4056-B592-06F5876B6181}" type="datetime7">
              <a:rPr lang="pt-BR" smtClean="0"/>
              <a:t>ago-17</a:t>
            </a:fld>
            <a:endParaRPr lang="pt-BR"/>
          </a:p>
        </p:txBody>
      </p:sp>
      <p:sp>
        <p:nvSpPr>
          <p:cNvPr id="4" name="Espaço Reservado para Número de Slide 3"/>
          <p:cNvSpPr>
            <a:spLocks noGrp="1"/>
          </p:cNvSpPr>
          <p:nvPr>
            <p:ph type="sldNum" sz="quarter" idx="12"/>
          </p:nvPr>
        </p:nvSpPr>
        <p:spPr/>
        <p:txBody>
          <a:bodyPr/>
          <a:lstStyle/>
          <a:p>
            <a:fld id="{350C7D58-38D6-402F-AAB2-014C2325EDEA}" type="slidenum">
              <a:rPr lang="pt-BR" smtClean="0"/>
              <a:pPr/>
              <a:t>27</a:t>
            </a:fld>
            <a:endParaRPr lang="pt-BR"/>
          </a:p>
        </p:txBody>
      </p:sp>
    </p:spTree>
    <p:extLst>
      <p:ext uri="{BB962C8B-B14F-4D97-AF65-F5344CB8AC3E}">
        <p14:creationId xmlns:p14="http://schemas.microsoft.com/office/powerpoint/2010/main" val="27576709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188640"/>
            <a:ext cx="8002136" cy="1143000"/>
          </a:xfrm>
        </p:spPr>
        <p:txBody>
          <a:bodyPr>
            <a:normAutofit/>
          </a:bodyPr>
          <a:lstStyle/>
          <a:p>
            <a:pPr algn="l"/>
            <a:r>
              <a:rPr lang="pt-BR" sz="4000" b="1" dirty="0" smtClean="0">
                <a:cs typeface="Times New Roman" pitchFamily="18" charset="0"/>
              </a:rPr>
              <a:t>Saussure (1916) </a:t>
            </a:r>
            <a:endParaRPr lang="pt-BR" sz="4000" b="1" dirty="0"/>
          </a:p>
        </p:txBody>
      </p:sp>
      <p:sp>
        <p:nvSpPr>
          <p:cNvPr id="3" name="Espaço Reservado para Conteúdo 2"/>
          <p:cNvSpPr>
            <a:spLocks noGrp="1"/>
          </p:cNvSpPr>
          <p:nvPr>
            <p:ph idx="1"/>
          </p:nvPr>
        </p:nvSpPr>
        <p:spPr>
          <a:xfrm>
            <a:off x="611560" y="1988840"/>
            <a:ext cx="7632848" cy="4320480"/>
          </a:xfrm>
        </p:spPr>
        <p:txBody>
          <a:bodyPr>
            <a:normAutofit/>
          </a:bodyPr>
          <a:lstStyle/>
          <a:p>
            <a:pPr lvl="1">
              <a:lnSpc>
                <a:spcPct val="90000"/>
              </a:lnSpc>
            </a:pPr>
            <a:r>
              <a:rPr lang="pt-BR" sz="2800" dirty="0" smtClean="0">
                <a:cs typeface="Times New Roman" pitchFamily="18" charset="0"/>
              </a:rPr>
              <a:t>Cada uma das unidades de um sistema define-se pelo </a:t>
            </a:r>
            <a:r>
              <a:rPr lang="pt-BR" sz="2800" b="1" dirty="0" smtClean="0">
                <a:cs typeface="Times New Roman" pitchFamily="18" charset="0"/>
              </a:rPr>
              <a:t>conjunto das relações </a:t>
            </a:r>
            <a:r>
              <a:rPr lang="pt-BR" sz="2800" dirty="0" smtClean="0">
                <a:cs typeface="Times New Roman" pitchFamily="18" charset="0"/>
              </a:rPr>
              <a:t>que mantém com as outras unidades e pelas </a:t>
            </a:r>
            <a:r>
              <a:rPr lang="pt-BR" sz="2800" b="1" dirty="0" smtClean="0">
                <a:cs typeface="Times New Roman" pitchFamily="18" charset="0"/>
              </a:rPr>
              <a:t>oposições</a:t>
            </a:r>
            <a:r>
              <a:rPr lang="pt-BR" sz="2800" dirty="0" smtClean="0">
                <a:cs typeface="Times New Roman" pitchFamily="18" charset="0"/>
              </a:rPr>
              <a:t> em que entra.</a:t>
            </a:r>
          </a:p>
          <a:p>
            <a:pPr lvl="1">
              <a:lnSpc>
                <a:spcPct val="90000"/>
              </a:lnSpc>
            </a:pPr>
            <a:r>
              <a:rPr lang="pt-BR" sz="2800" dirty="0" smtClean="0">
                <a:cs typeface="Times New Roman" pitchFamily="18" charset="0"/>
              </a:rPr>
              <a:t>As entidades linguísticas não se deixam determinar senão no </a:t>
            </a:r>
            <a:r>
              <a:rPr lang="pt-BR" sz="2800" b="1" dirty="0" smtClean="0">
                <a:cs typeface="Times New Roman" pitchFamily="18" charset="0"/>
              </a:rPr>
              <a:t>interior</a:t>
            </a:r>
            <a:r>
              <a:rPr lang="pt-BR" sz="2800" dirty="0" smtClean="0">
                <a:cs typeface="Times New Roman" pitchFamily="18" charset="0"/>
              </a:rPr>
              <a:t> </a:t>
            </a:r>
            <a:r>
              <a:rPr lang="pt-BR" sz="2800" b="1" dirty="0" smtClean="0">
                <a:cs typeface="Times New Roman" pitchFamily="18" charset="0"/>
              </a:rPr>
              <a:t>do sistema </a:t>
            </a:r>
            <a:r>
              <a:rPr lang="pt-BR" sz="2800" dirty="0" smtClean="0">
                <a:cs typeface="Times New Roman" pitchFamily="18" charset="0"/>
              </a:rPr>
              <a:t>que as organiza e as domina, e </a:t>
            </a:r>
            <a:r>
              <a:rPr lang="pt-BR" sz="2800" b="1" dirty="0" smtClean="0">
                <a:cs typeface="Times New Roman" pitchFamily="18" charset="0"/>
              </a:rPr>
              <a:t>umas em razão das outras</a:t>
            </a:r>
            <a:r>
              <a:rPr lang="pt-BR" sz="2800" dirty="0" smtClean="0">
                <a:cs typeface="Times New Roman" pitchFamily="18" charset="0"/>
              </a:rPr>
              <a:t>.</a:t>
            </a:r>
          </a:p>
          <a:p>
            <a:endParaRPr lang="pt-BR" dirty="0"/>
          </a:p>
        </p:txBody>
      </p:sp>
      <p:sp>
        <p:nvSpPr>
          <p:cNvPr id="5" name="Espaço Reservado para Data 4"/>
          <p:cNvSpPr>
            <a:spLocks noGrp="1"/>
          </p:cNvSpPr>
          <p:nvPr>
            <p:ph type="dt" sz="half" idx="10"/>
          </p:nvPr>
        </p:nvSpPr>
        <p:spPr/>
        <p:txBody>
          <a:bodyPr/>
          <a:lstStyle/>
          <a:p>
            <a:fld id="{0DF95FD0-D4B3-46E6-9362-43D33F763ED1}" type="datetime7">
              <a:rPr lang="pt-BR" smtClean="0"/>
              <a:t>ago-17</a:t>
            </a:fld>
            <a:endParaRPr lang="pt-BR"/>
          </a:p>
        </p:txBody>
      </p:sp>
      <p:sp>
        <p:nvSpPr>
          <p:cNvPr id="6" name="Espaço Reservado para Número de Slide 5"/>
          <p:cNvSpPr>
            <a:spLocks noGrp="1"/>
          </p:cNvSpPr>
          <p:nvPr>
            <p:ph type="sldNum" sz="quarter" idx="12"/>
          </p:nvPr>
        </p:nvSpPr>
        <p:spPr/>
        <p:txBody>
          <a:bodyPr/>
          <a:lstStyle/>
          <a:p>
            <a:fld id="{350C7D58-38D6-402F-AAB2-014C2325EDEA}" type="slidenum">
              <a:rPr lang="pt-BR" smtClean="0"/>
              <a:pPr/>
              <a:t>28</a:t>
            </a:fld>
            <a:endParaRPr lang="pt-B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188640"/>
            <a:ext cx="7930128" cy="1143000"/>
          </a:xfrm>
        </p:spPr>
        <p:txBody>
          <a:bodyPr>
            <a:normAutofit/>
          </a:bodyPr>
          <a:lstStyle/>
          <a:p>
            <a:pPr algn="l"/>
            <a:r>
              <a:rPr lang="pt-BR" sz="4000" b="1" dirty="0" smtClean="0">
                <a:cs typeface="Times New Roman" pitchFamily="18" charset="0"/>
              </a:rPr>
              <a:t>Saussure (1916) </a:t>
            </a:r>
            <a:endParaRPr lang="pt-BR" sz="4000" b="1" dirty="0"/>
          </a:p>
        </p:txBody>
      </p:sp>
      <p:sp>
        <p:nvSpPr>
          <p:cNvPr id="3" name="Espaço Reservado para Conteúdo 2"/>
          <p:cNvSpPr>
            <a:spLocks noGrp="1"/>
          </p:cNvSpPr>
          <p:nvPr>
            <p:ph idx="1"/>
          </p:nvPr>
        </p:nvSpPr>
        <p:spPr>
          <a:xfrm>
            <a:off x="467544" y="1700808"/>
            <a:ext cx="7488832" cy="4608512"/>
          </a:xfrm>
        </p:spPr>
        <p:txBody>
          <a:bodyPr>
            <a:normAutofit/>
          </a:bodyPr>
          <a:lstStyle/>
          <a:p>
            <a:pPr lvl="1">
              <a:lnSpc>
                <a:spcPct val="90000"/>
              </a:lnSpc>
              <a:buClr>
                <a:schemeClr val="accent1"/>
              </a:buClr>
            </a:pPr>
            <a:r>
              <a:rPr lang="pt-BR" sz="2400" dirty="0" smtClean="0">
                <a:cs typeface="Times New Roman" pitchFamily="18" charset="0"/>
              </a:rPr>
              <a:t>Teoria </a:t>
            </a:r>
            <a:r>
              <a:rPr lang="pt-BR" sz="2400" dirty="0" smtClean="0">
                <a:cs typeface="Times New Roman" pitchFamily="18" charset="0"/>
              </a:rPr>
              <a:t>da língua como </a:t>
            </a:r>
            <a:r>
              <a:rPr lang="pt-BR" sz="2400" b="1" dirty="0" smtClean="0">
                <a:cs typeface="Times New Roman" pitchFamily="18" charset="0"/>
              </a:rPr>
              <a:t>sistema de signos </a:t>
            </a:r>
            <a:r>
              <a:rPr lang="pt-BR" sz="2400" dirty="0" smtClean="0">
                <a:cs typeface="Times New Roman" pitchFamily="18" charset="0"/>
              </a:rPr>
              <a:t>e como </a:t>
            </a:r>
            <a:r>
              <a:rPr lang="pt-BR" sz="2400" b="1" dirty="0" smtClean="0">
                <a:solidFill>
                  <a:schemeClr val="accent1"/>
                </a:solidFill>
                <a:cs typeface="Times New Roman" pitchFamily="18" charset="0"/>
              </a:rPr>
              <a:t>organização de unidades hierarquizadas</a:t>
            </a:r>
            <a:r>
              <a:rPr lang="pt-BR" sz="2400" dirty="0" smtClean="0">
                <a:cs typeface="Times New Roman" pitchFamily="18" charset="0"/>
              </a:rPr>
              <a:t>.</a:t>
            </a:r>
          </a:p>
          <a:p>
            <a:pPr lvl="1">
              <a:lnSpc>
                <a:spcPct val="90000"/>
              </a:lnSpc>
              <a:buClr>
                <a:schemeClr val="accent1"/>
              </a:buClr>
            </a:pPr>
            <a:r>
              <a:rPr lang="pt-BR" sz="2400" dirty="0"/>
              <a:t>princípio de </a:t>
            </a:r>
            <a:r>
              <a:rPr lang="pt-BR" sz="2400" b="1" dirty="0">
                <a:solidFill>
                  <a:schemeClr val="accent1"/>
                </a:solidFill>
              </a:rPr>
              <a:t>classificação</a:t>
            </a:r>
            <a:r>
              <a:rPr lang="pt-BR" sz="2400" dirty="0"/>
              <a:t> que tem como característica sua </a:t>
            </a:r>
            <a:r>
              <a:rPr lang="pt-BR" sz="2400" b="1" dirty="0"/>
              <a:t>autonomia </a:t>
            </a:r>
            <a:r>
              <a:rPr lang="pt-BR" sz="2400" dirty="0"/>
              <a:t>e sua </a:t>
            </a:r>
            <a:r>
              <a:rPr lang="pt-BR" sz="2400" b="1" dirty="0"/>
              <a:t>ordem própria</a:t>
            </a:r>
            <a:r>
              <a:rPr lang="pt-BR" sz="2400" dirty="0"/>
              <a:t>.</a:t>
            </a:r>
          </a:p>
          <a:p>
            <a:pPr lvl="1">
              <a:lnSpc>
                <a:spcPct val="90000"/>
              </a:lnSpc>
              <a:buClr>
                <a:schemeClr val="accent1"/>
              </a:buClr>
            </a:pPr>
            <a:r>
              <a:rPr lang="pt-BR" sz="2400" dirty="0" smtClean="0">
                <a:cs typeface="Times New Roman" pitchFamily="18" charset="0"/>
              </a:rPr>
              <a:t>A </a:t>
            </a:r>
            <a:r>
              <a:rPr lang="pt-BR" sz="2400" dirty="0" smtClean="0">
                <a:cs typeface="Times New Roman" pitchFamily="18" charset="0"/>
              </a:rPr>
              <a:t>língua é uma entidade </a:t>
            </a:r>
            <a:r>
              <a:rPr lang="pt-BR" sz="2400" b="1" dirty="0" smtClean="0">
                <a:cs typeface="Times New Roman" pitchFamily="18" charset="0"/>
              </a:rPr>
              <a:t>relativa </a:t>
            </a:r>
            <a:r>
              <a:rPr lang="pt-BR" sz="2400" dirty="0" smtClean="0">
                <a:cs typeface="Times New Roman" pitchFamily="18" charset="0"/>
              </a:rPr>
              <a:t>e </a:t>
            </a:r>
            <a:r>
              <a:rPr lang="pt-BR" sz="2400" b="1" dirty="0" smtClean="0">
                <a:cs typeface="Times New Roman" pitchFamily="18" charset="0"/>
              </a:rPr>
              <a:t>opositiva</a:t>
            </a:r>
            <a:r>
              <a:rPr lang="pt-BR" sz="2400" dirty="0" smtClean="0">
                <a:cs typeface="Times New Roman" pitchFamily="18" charset="0"/>
              </a:rPr>
              <a:t>.</a:t>
            </a:r>
          </a:p>
          <a:p>
            <a:pPr lvl="1">
              <a:lnSpc>
                <a:spcPct val="90000"/>
              </a:lnSpc>
            </a:pPr>
            <a:endParaRPr lang="pt-BR" sz="2400" dirty="0" smtClean="0">
              <a:cs typeface="Times New Roman" pitchFamily="18" charset="0"/>
            </a:endParaRPr>
          </a:p>
          <a:p>
            <a:pPr lvl="1">
              <a:lnSpc>
                <a:spcPct val="90000"/>
              </a:lnSpc>
            </a:pPr>
            <a:endParaRPr lang="pt-BR" sz="2400" dirty="0" smtClean="0">
              <a:cs typeface="Times New Roman" pitchFamily="18" charset="0"/>
            </a:endParaRPr>
          </a:p>
          <a:p>
            <a:pPr lvl="1">
              <a:lnSpc>
                <a:spcPct val="90000"/>
              </a:lnSpc>
              <a:buNone/>
            </a:pPr>
            <a:endParaRPr lang="pt-BR" sz="2400" dirty="0" smtClean="0">
              <a:cs typeface="Times New Roman" pitchFamily="18" charset="0"/>
            </a:endParaRPr>
          </a:p>
          <a:p>
            <a:endParaRPr lang="pt-B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3645024"/>
            <a:ext cx="1819275"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spaço Reservado para Data 4"/>
          <p:cNvSpPr>
            <a:spLocks noGrp="1"/>
          </p:cNvSpPr>
          <p:nvPr>
            <p:ph type="dt" sz="half" idx="10"/>
          </p:nvPr>
        </p:nvSpPr>
        <p:spPr/>
        <p:txBody>
          <a:bodyPr/>
          <a:lstStyle/>
          <a:p>
            <a:fld id="{1D792B26-3D99-453C-8417-CB433C0DBD83}" type="datetime7">
              <a:rPr lang="pt-BR" smtClean="0"/>
              <a:t>ago-17</a:t>
            </a:fld>
            <a:endParaRPr lang="pt-BR"/>
          </a:p>
        </p:txBody>
      </p:sp>
      <p:sp>
        <p:nvSpPr>
          <p:cNvPr id="6" name="Espaço Reservado para Número de Slide 5"/>
          <p:cNvSpPr>
            <a:spLocks noGrp="1"/>
          </p:cNvSpPr>
          <p:nvPr>
            <p:ph type="sldNum" sz="quarter" idx="12"/>
          </p:nvPr>
        </p:nvSpPr>
        <p:spPr/>
        <p:txBody>
          <a:bodyPr/>
          <a:lstStyle/>
          <a:p>
            <a:fld id="{350C7D58-38D6-402F-AAB2-014C2325EDEA}" type="slidenum">
              <a:rPr lang="pt-BR" smtClean="0"/>
              <a:pPr/>
              <a:t>29</a:t>
            </a:fld>
            <a:endParaRPr lang="pt-BR"/>
          </a:p>
        </p:txBody>
      </p:sp>
    </p:spTree>
    <p:extLst>
      <p:ext uri="{BB962C8B-B14F-4D97-AF65-F5344CB8AC3E}">
        <p14:creationId xmlns:p14="http://schemas.microsoft.com/office/powerpoint/2010/main" val="1702660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55576" y="188640"/>
            <a:ext cx="7196336" cy="1296144"/>
          </a:xfrm>
        </p:spPr>
        <p:txBody>
          <a:bodyPr/>
          <a:lstStyle/>
          <a:p>
            <a:pPr algn="l"/>
            <a:r>
              <a:rPr lang="en-US" sz="4000" b="1" dirty="0" err="1" smtClean="0">
                <a:solidFill>
                  <a:schemeClr val="accent2">
                    <a:lumMod val="75000"/>
                  </a:schemeClr>
                </a:solidFill>
              </a:rPr>
              <a:t>Linguagem</a:t>
            </a:r>
            <a:endParaRPr lang="pt-BR" sz="4000" b="1" dirty="0">
              <a:solidFill>
                <a:schemeClr val="accent2">
                  <a:lumMod val="75000"/>
                </a:schemeClr>
              </a:solidFill>
            </a:endParaRPr>
          </a:p>
        </p:txBody>
      </p:sp>
      <p:sp>
        <p:nvSpPr>
          <p:cNvPr id="4099" name="Rectangle 3"/>
          <p:cNvSpPr>
            <a:spLocks noGrp="1" noChangeArrowheads="1"/>
          </p:cNvSpPr>
          <p:nvPr>
            <p:ph idx="1"/>
          </p:nvPr>
        </p:nvSpPr>
        <p:spPr>
          <a:xfrm>
            <a:off x="611560" y="1844824"/>
            <a:ext cx="7776864" cy="4251176"/>
          </a:xfrm>
        </p:spPr>
        <p:txBody>
          <a:bodyPr>
            <a:normAutofit fontScale="92500"/>
          </a:bodyPr>
          <a:lstStyle/>
          <a:p>
            <a:r>
              <a:rPr lang="pt-PT" sz="2800" dirty="0" smtClean="0">
                <a:solidFill>
                  <a:srgbClr val="292929"/>
                </a:solidFill>
                <a:cs typeface="Times New Roman" pitchFamily="18" charset="0"/>
                <a:sym typeface="Wingdings" pitchFamily="2" charset="2"/>
              </a:rPr>
              <a:t>meio </a:t>
            </a:r>
            <a:r>
              <a:rPr lang="pt-PT" sz="2800" dirty="0">
                <a:solidFill>
                  <a:srgbClr val="292929"/>
                </a:solidFill>
                <a:cs typeface="Times New Roman" pitchFamily="18" charset="0"/>
                <a:sym typeface="Wingdings" pitchFamily="2" charset="2"/>
              </a:rPr>
              <a:t>pelo qual se </a:t>
            </a:r>
            <a:r>
              <a:rPr lang="pt-PT" sz="2800" b="1" dirty="0">
                <a:solidFill>
                  <a:srgbClr val="292929"/>
                </a:solidFill>
                <a:cs typeface="Times New Roman" pitchFamily="18" charset="0"/>
                <a:sym typeface="Wingdings" pitchFamily="2" charset="2"/>
              </a:rPr>
              <a:t>expressa a </a:t>
            </a:r>
            <a:r>
              <a:rPr lang="pt-PT" sz="2800" b="1" dirty="0" smtClean="0">
                <a:solidFill>
                  <a:srgbClr val="292929"/>
                </a:solidFill>
                <a:cs typeface="Times New Roman" pitchFamily="18" charset="0"/>
                <a:sym typeface="Wingdings" pitchFamily="2" charset="2"/>
              </a:rPr>
              <a:t>relação </a:t>
            </a:r>
          </a:p>
          <a:p>
            <a:pPr lvl="1"/>
            <a:r>
              <a:rPr lang="pt-PT" sz="2600" dirty="0" smtClean="0">
                <a:solidFill>
                  <a:srgbClr val="292929"/>
                </a:solidFill>
                <a:cs typeface="Times New Roman" pitchFamily="18" charset="0"/>
                <a:sym typeface="Wingdings" pitchFamily="2" charset="2"/>
              </a:rPr>
              <a:t>homem/mundo</a:t>
            </a:r>
          </a:p>
          <a:p>
            <a:pPr lvl="1"/>
            <a:r>
              <a:rPr lang="pt-PT" sz="2600" dirty="0" smtClean="0">
                <a:solidFill>
                  <a:srgbClr val="292929"/>
                </a:solidFill>
                <a:cs typeface="Times New Roman" pitchFamily="18" charset="0"/>
                <a:sym typeface="Wingdings" pitchFamily="2" charset="2"/>
              </a:rPr>
              <a:t>homem/homem</a:t>
            </a:r>
            <a:r>
              <a:rPr lang="pt-PT" sz="2600" dirty="0">
                <a:solidFill>
                  <a:srgbClr val="292929"/>
                </a:solidFill>
                <a:cs typeface="Times New Roman" pitchFamily="18" charset="0"/>
                <a:sym typeface="Wingdings" pitchFamily="2" charset="2"/>
              </a:rPr>
              <a:t>.</a:t>
            </a:r>
            <a:endParaRPr lang="pt-PT" sz="2600" dirty="0" smtClean="0">
              <a:solidFill>
                <a:srgbClr val="292929"/>
              </a:solidFill>
              <a:cs typeface="Times New Roman" pitchFamily="18" charset="0"/>
              <a:sym typeface="Wingdings" pitchFamily="2" charset="2"/>
            </a:endParaRPr>
          </a:p>
          <a:p>
            <a:r>
              <a:rPr lang="pt-PT" sz="2800" dirty="0" smtClean="0">
                <a:solidFill>
                  <a:srgbClr val="292929"/>
                </a:solidFill>
                <a:cs typeface="Times New Roman" pitchFamily="18" charset="0"/>
                <a:sym typeface="Wingdings" pitchFamily="2" charset="2"/>
              </a:rPr>
              <a:t>Permite</a:t>
            </a:r>
          </a:p>
          <a:p>
            <a:pPr lvl="1"/>
            <a:r>
              <a:rPr lang="pt-PT" sz="2600" b="1" dirty="0" smtClean="0">
                <a:solidFill>
                  <a:srgbClr val="292929"/>
                </a:solidFill>
                <a:cs typeface="Times New Roman" pitchFamily="18" charset="0"/>
                <a:sym typeface="Wingdings" pitchFamily="2" charset="2"/>
              </a:rPr>
              <a:t>nomear</a:t>
            </a:r>
          </a:p>
          <a:p>
            <a:pPr lvl="1"/>
            <a:r>
              <a:rPr lang="pt-PT" sz="2600" b="1" dirty="0" smtClean="0">
                <a:solidFill>
                  <a:srgbClr val="292929"/>
                </a:solidFill>
                <a:cs typeface="Times New Roman" pitchFamily="18" charset="0"/>
                <a:sym typeface="Wingdings" pitchFamily="2" charset="2"/>
              </a:rPr>
              <a:t>criar</a:t>
            </a:r>
          </a:p>
          <a:p>
            <a:pPr lvl="1"/>
            <a:r>
              <a:rPr lang="pt-PT" sz="2600" b="1" dirty="0" smtClean="0">
                <a:solidFill>
                  <a:srgbClr val="292929"/>
                </a:solidFill>
                <a:cs typeface="Times New Roman" pitchFamily="18" charset="0"/>
                <a:sym typeface="Wingdings" pitchFamily="2" charset="2"/>
              </a:rPr>
              <a:t>transformar  o mundo</a:t>
            </a:r>
            <a:r>
              <a:rPr lang="pt-PT" sz="2600" dirty="0" smtClean="0">
                <a:solidFill>
                  <a:srgbClr val="292929"/>
                </a:solidFill>
                <a:cs typeface="Times New Roman" pitchFamily="18" charset="0"/>
                <a:sym typeface="Wingdings" pitchFamily="2" charset="2"/>
              </a:rPr>
              <a:t>.</a:t>
            </a:r>
          </a:p>
          <a:p>
            <a:r>
              <a:rPr lang="pt-PT" sz="2800" b="1" dirty="0" smtClean="0">
                <a:solidFill>
                  <a:srgbClr val="292929"/>
                </a:solidFill>
                <a:cs typeface="Times New Roman" pitchFamily="18" charset="0"/>
                <a:sym typeface="Wingdings" pitchFamily="2" charset="2"/>
              </a:rPr>
              <a:t>Matéria do pensamento </a:t>
            </a:r>
            <a:r>
              <a:rPr lang="pt-PT" sz="2800" dirty="0" smtClean="0">
                <a:solidFill>
                  <a:srgbClr val="292929"/>
                </a:solidFill>
                <a:cs typeface="Times New Roman" pitchFamily="18" charset="0"/>
                <a:sym typeface="Wingdings" pitchFamily="2" charset="2"/>
              </a:rPr>
              <a:t>e </a:t>
            </a:r>
            <a:r>
              <a:rPr lang="pt-PT" sz="2800" b="1" dirty="0" smtClean="0">
                <a:solidFill>
                  <a:srgbClr val="292929"/>
                </a:solidFill>
                <a:cs typeface="Times New Roman" pitchFamily="18" charset="0"/>
                <a:sym typeface="Wingdings" pitchFamily="2" charset="2"/>
              </a:rPr>
              <a:t>veículo de comunicação</a:t>
            </a:r>
            <a:r>
              <a:rPr lang="pt-PT" sz="2800" dirty="0" smtClean="0">
                <a:solidFill>
                  <a:srgbClr val="292929"/>
                </a:solidFill>
                <a:cs typeface="Times New Roman" pitchFamily="18" charset="0"/>
                <a:sym typeface="Wingdings" pitchFamily="2" charset="2"/>
              </a:rPr>
              <a:t>.</a:t>
            </a:r>
          </a:p>
          <a:p>
            <a:r>
              <a:rPr lang="pt-PT" sz="2800" b="1" dirty="0" smtClean="0">
                <a:solidFill>
                  <a:srgbClr val="292929"/>
                </a:solidFill>
                <a:cs typeface="Times New Roman" pitchFamily="18" charset="0"/>
                <a:sym typeface="Wingdings" pitchFamily="2" charset="2"/>
              </a:rPr>
              <a:t>Sistema </a:t>
            </a:r>
            <a:r>
              <a:rPr lang="pt-PT" sz="2800" b="1" dirty="0">
                <a:solidFill>
                  <a:srgbClr val="292929"/>
                </a:solidFill>
                <a:cs typeface="Times New Roman" pitchFamily="18" charset="0"/>
                <a:sym typeface="Wingdings" pitchFamily="2" charset="2"/>
              </a:rPr>
              <a:t>de </a:t>
            </a:r>
            <a:r>
              <a:rPr lang="pt-PT" sz="2800" b="1" dirty="0" smtClean="0">
                <a:solidFill>
                  <a:srgbClr val="292929"/>
                </a:solidFill>
                <a:cs typeface="Times New Roman" pitchFamily="18" charset="0"/>
                <a:sym typeface="Wingdings" pitchFamily="2" charset="2"/>
              </a:rPr>
              <a:t>valores</a:t>
            </a:r>
            <a:r>
              <a:rPr lang="pt-PT" sz="2800" dirty="0" smtClean="0">
                <a:solidFill>
                  <a:srgbClr val="292929"/>
                </a:solidFill>
                <a:cs typeface="Times New Roman" pitchFamily="18" charset="0"/>
                <a:sym typeface="Wingdings" pitchFamily="2" charset="2"/>
              </a:rPr>
              <a:t>.</a:t>
            </a:r>
            <a:endParaRPr lang="pt-PT" sz="2800" dirty="0">
              <a:solidFill>
                <a:srgbClr val="292929"/>
              </a:solidFill>
              <a:cs typeface="Times New Roman" pitchFamily="18" charset="0"/>
              <a:sym typeface="Wingdings" pitchFamily="2" charset="2"/>
            </a:endParaRPr>
          </a:p>
          <a:p>
            <a:pPr>
              <a:buFont typeface="Wingdings" pitchFamily="2" charset="2"/>
              <a:buChar char="è"/>
            </a:pPr>
            <a:endParaRPr lang="pt-BR" sz="2800" dirty="0">
              <a:solidFill>
                <a:srgbClr val="292929"/>
              </a:solidFill>
              <a:cs typeface="Times New Roman" pitchFamily="18" charset="0"/>
              <a:sym typeface="Wingdings" pitchFamily="2" charset="2"/>
            </a:endParaRPr>
          </a:p>
        </p:txBody>
      </p:sp>
      <p:sp>
        <p:nvSpPr>
          <p:cNvPr id="2" name="Espaço Reservado para Data 1"/>
          <p:cNvSpPr>
            <a:spLocks noGrp="1"/>
          </p:cNvSpPr>
          <p:nvPr>
            <p:ph type="dt" sz="half" idx="10"/>
          </p:nvPr>
        </p:nvSpPr>
        <p:spPr/>
        <p:txBody>
          <a:bodyPr/>
          <a:lstStyle/>
          <a:p>
            <a:fld id="{06E0895A-BD66-433C-9741-086D16710F96}" type="datetime7">
              <a:rPr lang="pt-BR" smtClean="0"/>
              <a:t>ago-17</a:t>
            </a:fld>
            <a:endParaRPr lang="pt-BR"/>
          </a:p>
        </p:txBody>
      </p:sp>
      <p:sp>
        <p:nvSpPr>
          <p:cNvPr id="3" name="Espaço Reservado para Número de Slide 2"/>
          <p:cNvSpPr>
            <a:spLocks noGrp="1"/>
          </p:cNvSpPr>
          <p:nvPr>
            <p:ph type="sldNum" sz="quarter" idx="12"/>
          </p:nvPr>
        </p:nvSpPr>
        <p:spPr/>
        <p:txBody>
          <a:bodyPr/>
          <a:lstStyle/>
          <a:p>
            <a:fld id="{350C7D58-38D6-402F-AAB2-014C2325EDEA}" type="slidenum">
              <a:rPr lang="pt-BR" smtClean="0"/>
              <a:pPr/>
              <a:t>3</a:t>
            </a:fld>
            <a:endParaRPr lang="pt-B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2483901"/>
            <a:ext cx="2530971" cy="2502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56260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1027"/>
          <p:cNvSpPr>
            <a:spLocks noGrp="1" noChangeArrowheads="1"/>
          </p:cNvSpPr>
          <p:nvPr>
            <p:ph idx="1"/>
          </p:nvPr>
        </p:nvSpPr>
        <p:spPr>
          <a:xfrm>
            <a:off x="467544" y="836712"/>
            <a:ext cx="7488832" cy="5259288"/>
          </a:xfrm>
        </p:spPr>
        <p:txBody>
          <a:bodyPr>
            <a:normAutofit/>
          </a:bodyPr>
          <a:lstStyle/>
          <a:p>
            <a:r>
              <a:rPr lang="pt-BR" sz="2800" dirty="0">
                <a:cs typeface="Times New Roman" pitchFamily="18" charset="0"/>
              </a:rPr>
              <a:t>Uma forma </a:t>
            </a:r>
            <a:r>
              <a:rPr lang="pt-BR" sz="2800" dirty="0" smtClean="0">
                <a:cs typeface="Times New Roman" pitchFamily="18" charset="0"/>
              </a:rPr>
              <a:t>linguística </a:t>
            </a:r>
            <a:r>
              <a:rPr lang="pt-BR" sz="2800" dirty="0">
                <a:cs typeface="Times New Roman" pitchFamily="18" charset="0"/>
              </a:rPr>
              <a:t>constitui uma </a:t>
            </a:r>
            <a:r>
              <a:rPr lang="pt-BR" sz="2800" b="1" dirty="0">
                <a:cs typeface="Times New Roman" pitchFamily="18" charset="0"/>
              </a:rPr>
              <a:t>estrutura</a:t>
            </a:r>
            <a:r>
              <a:rPr lang="pt-BR" sz="2800" dirty="0">
                <a:cs typeface="Times New Roman" pitchFamily="18" charset="0"/>
              </a:rPr>
              <a:t> </a:t>
            </a:r>
            <a:r>
              <a:rPr lang="pt-BR" sz="2800" dirty="0" smtClean="0">
                <a:cs typeface="Times New Roman" pitchFamily="18" charset="0"/>
              </a:rPr>
              <a:t>definida:</a:t>
            </a:r>
            <a:endParaRPr lang="pt-BR" sz="2800" dirty="0">
              <a:cs typeface="Times New Roman" pitchFamily="18" charset="0"/>
            </a:endParaRPr>
          </a:p>
          <a:p>
            <a:pPr lvl="1"/>
            <a:r>
              <a:rPr lang="pt-BR" sz="2600" dirty="0" smtClean="0">
                <a:cs typeface="Times New Roman" pitchFamily="18" charset="0"/>
              </a:rPr>
              <a:t>unidade que </a:t>
            </a:r>
            <a:r>
              <a:rPr lang="pt-BR" sz="2600" dirty="0">
                <a:cs typeface="Times New Roman" pitchFamily="18" charset="0"/>
              </a:rPr>
              <a:t>envolve </a:t>
            </a:r>
            <a:r>
              <a:rPr lang="pt-BR" sz="2600" b="1" dirty="0">
                <a:cs typeface="Times New Roman" pitchFamily="18" charset="0"/>
              </a:rPr>
              <a:t>partes</a:t>
            </a:r>
            <a:r>
              <a:rPr lang="pt-BR" sz="2600" dirty="0">
                <a:cs typeface="Times New Roman" pitchFamily="18" charset="0"/>
              </a:rPr>
              <a:t>;</a:t>
            </a:r>
          </a:p>
          <a:p>
            <a:pPr lvl="1" algn="just"/>
            <a:r>
              <a:rPr lang="pt-BR" sz="2600" dirty="0">
                <a:cs typeface="Times New Roman" pitchFamily="18" charset="0"/>
              </a:rPr>
              <a:t>essas partes apresentam-se num </a:t>
            </a:r>
            <a:r>
              <a:rPr lang="pt-BR" sz="2600" b="1" dirty="0">
                <a:cs typeface="Times New Roman" pitchFamily="18" charset="0"/>
              </a:rPr>
              <a:t>arranjo</a:t>
            </a:r>
            <a:r>
              <a:rPr lang="pt-BR" sz="2600" dirty="0">
                <a:cs typeface="Times New Roman" pitchFamily="18" charset="0"/>
              </a:rPr>
              <a:t> </a:t>
            </a:r>
            <a:r>
              <a:rPr lang="pt-BR" sz="2600" b="1" dirty="0">
                <a:cs typeface="Times New Roman" pitchFamily="18" charset="0"/>
              </a:rPr>
              <a:t>formal</a:t>
            </a:r>
            <a:r>
              <a:rPr lang="pt-BR" sz="2600" dirty="0">
                <a:cs typeface="Times New Roman" pitchFamily="18" charset="0"/>
              </a:rPr>
              <a:t> que obedece a certos princípios constantes;</a:t>
            </a:r>
          </a:p>
          <a:p>
            <a:pPr lvl="1"/>
            <a:endParaRPr lang="pt-BR" dirty="0">
              <a:cs typeface="Times New Roman" pitchFamily="18" charset="0"/>
            </a:endParaRPr>
          </a:p>
          <a:p>
            <a:endParaRPr lang="pt-BR" sz="2800" dirty="0"/>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3367918"/>
            <a:ext cx="5882206" cy="3366918"/>
          </a:xfrm>
          <a:prstGeom prst="rect">
            <a:avLst/>
          </a:prstGeom>
        </p:spPr>
      </p:pic>
      <p:sp>
        <p:nvSpPr>
          <p:cNvPr id="2" name="Espaço Reservado para Data 1"/>
          <p:cNvSpPr>
            <a:spLocks noGrp="1"/>
          </p:cNvSpPr>
          <p:nvPr>
            <p:ph type="dt" sz="half" idx="10"/>
          </p:nvPr>
        </p:nvSpPr>
        <p:spPr/>
        <p:txBody>
          <a:bodyPr/>
          <a:lstStyle/>
          <a:p>
            <a:fld id="{8AC82AF6-8C86-45F7-8AB2-BEE67C0C0414}" type="datetime7">
              <a:rPr lang="pt-BR" smtClean="0"/>
              <a:t>ago-17</a:t>
            </a:fld>
            <a:endParaRPr lang="pt-BR"/>
          </a:p>
        </p:txBody>
      </p:sp>
      <p:sp>
        <p:nvSpPr>
          <p:cNvPr id="4" name="Espaço Reservado para Número de Slide 3"/>
          <p:cNvSpPr>
            <a:spLocks noGrp="1"/>
          </p:cNvSpPr>
          <p:nvPr>
            <p:ph type="sldNum" sz="quarter" idx="12"/>
          </p:nvPr>
        </p:nvSpPr>
        <p:spPr/>
        <p:txBody>
          <a:bodyPr/>
          <a:lstStyle/>
          <a:p>
            <a:fld id="{350C7D58-38D6-402F-AAB2-014C2325EDEA}" type="slidenum">
              <a:rPr lang="pt-BR" smtClean="0"/>
              <a:pPr/>
              <a:t>30</a:t>
            </a:fld>
            <a:endParaRPr lang="pt-B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274638"/>
            <a:ext cx="8610160" cy="922114"/>
          </a:xfrm>
        </p:spPr>
        <p:txBody>
          <a:bodyPr>
            <a:normAutofit/>
          </a:bodyPr>
          <a:lstStyle/>
          <a:p>
            <a:pPr algn="l"/>
            <a:r>
              <a:rPr lang="pt-BR" sz="3600" b="1" dirty="0" smtClean="0"/>
              <a:t>Língua (langue)</a:t>
            </a:r>
            <a:endParaRPr lang="pt-BR" sz="3600" b="1" dirty="0"/>
          </a:p>
        </p:txBody>
      </p:sp>
      <p:sp>
        <p:nvSpPr>
          <p:cNvPr id="3" name="Espaço Reservado para Conteúdo 2"/>
          <p:cNvSpPr>
            <a:spLocks noGrp="1"/>
          </p:cNvSpPr>
          <p:nvPr>
            <p:ph idx="1"/>
          </p:nvPr>
        </p:nvSpPr>
        <p:spPr>
          <a:xfrm>
            <a:off x="539552" y="1772816"/>
            <a:ext cx="7704856" cy="4475584"/>
          </a:xfrm>
        </p:spPr>
        <p:txBody>
          <a:bodyPr>
            <a:normAutofit/>
          </a:bodyPr>
          <a:lstStyle/>
          <a:p>
            <a:pPr lvl="0" algn="just"/>
            <a:r>
              <a:rPr lang="pt-BR" sz="2400" b="1" dirty="0" smtClean="0"/>
              <a:t>Sistema de regras</a:t>
            </a:r>
            <a:r>
              <a:rPr lang="pt-BR" sz="2400" dirty="0" smtClean="0"/>
              <a:t> (fonológicas, morfossintáticas e semânticas) que determina o emprego das </a:t>
            </a:r>
            <a:r>
              <a:rPr lang="pt-BR" sz="2400" b="1" dirty="0" smtClean="0"/>
              <a:t>formas coletivas convencionais</a:t>
            </a:r>
            <a:r>
              <a:rPr lang="pt-BR" sz="2400" dirty="0" smtClean="0"/>
              <a:t>, necessárias para a </a:t>
            </a:r>
            <a:r>
              <a:rPr lang="pt-BR" sz="2400" b="1" dirty="0" smtClean="0"/>
              <a:t>comunicação</a:t>
            </a:r>
            <a:r>
              <a:rPr lang="pt-BR" sz="2400" dirty="0" smtClean="0"/>
              <a:t>. </a:t>
            </a:r>
          </a:p>
          <a:p>
            <a:pPr lvl="0" algn="just"/>
            <a:r>
              <a:rPr lang="pt-BR" sz="2400" dirty="0" smtClean="0"/>
              <a:t>Sistema </a:t>
            </a:r>
            <a:r>
              <a:rPr lang="pt-BR" sz="2400" dirty="0" smtClean="0"/>
              <a:t>supra individual, </a:t>
            </a:r>
            <a:r>
              <a:rPr lang="pt-BR" sz="2400" b="1" dirty="0" smtClean="0"/>
              <a:t>convencional</a:t>
            </a:r>
            <a:r>
              <a:rPr lang="pt-BR" sz="2400" dirty="0" smtClean="0"/>
              <a:t>, fruto de um </a:t>
            </a:r>
            <a:r>
              <a:rPr lang="pt-BR" sz="2400" b="1" dirty="0" smtClean="0"/>
              <a:t>pacto social</a:t>
            </a:r>
            <a:r>
              <a:rPr lang="pt-BR" sz="2400" dirty="0" smtClean="0"/>
              <a:t>, construído por toda </a:t>
            </a:r>
            <a:r>
              <a:rPr lang="pt-BR" sz="2400" b="1" dirty="0" smtClean="0"/>
              <a:t>comunidade</a:t>
            </a:r>
            <a:r>
              <a:rPr lang="pt-BR" sz="2400" dirty="0" smtClean="0"/>
              <a:t> e que nenhum falante em particular tem  autoridade para alterar. </a:t>
            </a:r>
          </a:p>
          <a:p>
            <a:pPr lvl="0" algn="just"/>
            <a:r>
              <a:rPr lang="pt-BR" sz="2400" dirty="0" smtClean="0"/>
              <a:t>É </a:t>
            </a:r>
            <a:r>
              <a:rPr lang="pt-BR" sz="2400" dirty="0" smtClean="0"/>
              <a:t>o </a:t>
            </a:r>
            <a:r>
              <a:rPr lang="pt-BR" sz="2400" b="1" dirty="0" smtClean="0">
                <a:solidFill>
                  <a:schemeClr val="accent1"/>
                </a:solidFill>
              </a:rPr>
              <a:t>material léxico</a:t>
            </a:r>
            <a:r>
              <a:rPr lang="pt-BR" sz="2400" dirty="0" smtClean="0"/>
              <a:t> e </a:t>
            </a:r>
            <a:r>
              <a:rPr lang="pt-BR" sz="2400" b="1" dirty="0" smtClean="0">
                <a:solidFill>
                  <a:schemeClr val="accent1"/>
                </a:solidFill>
              </a:rPr>
              <a:t>gramatical</a:t>
            </a:r>
            <a:r>
              <a:rPr lang="pt-BR" sz="2400" dirty="0" smtClean="0"/>
              <a:t>, estocado em </a:t>
            </a:r>
            <a:r>
              <a:rPr lang="pt-BR" sz="2400" b="1" dirty="0" smtClean="0"/>
              <a:t>competência</a:t>
            </a:r>
            <a:r>
              <a:rPr lang="pt-BR" sz="2400" dirty="0" smtClean="0"/>
              <a:t>, que preexiste como </a:t>
            </a:r>
            <a:r>
              <a:rPr lang="pt-BR" sz="2400" b="1" dirty="0" smtClean="0"/>
              <a:t>entidade abstrata</a:t>
            </a:r>
            <a:r>
              <a:rPr lang="pt-BR" sz="2400" dirty="0" smtClean="0"/>
              <a:t> a todo e qualquer </a:t>
            </a:r>
            <a:r>
              <a:rPr lang="pt-BR" sz="2400" b="1" dirty="0" smtClean="0"/>
              <a:t>ato de comunicação</a:t>
            </a:r>
            <a:r>
              <a:rPr lang="pt-BR" sz="2400" dirty="0" smtClean="0"/>
              <a:t>, dando-lhe </a:t>
            </a:r>
            <a:r>
              <a:rPr lang="pt-BR" sz="2400" b="1" dirty="0" smtClean="0"/>
              <a:t>sentido</a:t>
            </a:r>
            <a:r>
              <a:rPr lang="pt-BR" sz="2400" dirty="0" smtClean="0"/>
              <a:t>.</a:t>
            </a:r>
          </a:p>
          <a:p>
            <a:endParaRPr lang="pt-BR" sz="2400" dirty="0"/>
          </a:p>
        </p:txBody>
      </p:sp>
      <p:sp>
        <p:nvSpPr>
          <p:cNvPr id="5" name="Espaço Reservado para Data 4"/>
          <p:cNvSpPr>
            <a:spLocks noGrp="1"/>
          </p:cNvSpPr>
          <p:nvPr>
            <p:ph type="dt" sz="half" idx="10"/>
          </p:nvPr>
        </p:nvSpPr>
        <p:spPr/>
        <p:txBody>
          <a:bodyPr/>
          <a:lstStyle/>
          <a:p>
            <a:fld id="{8A840FC3-1BAE-4BA1-8ED3-136DE4069AAD}" type="datetime7">
              <a:rPr lang="pt-BR" smtClean="0"/>
              <a:t>ago-17</a:t>
            </a:fld>
            <a:endParaRPr lang="pt-BR"/>
          </a:p>
        </p:txBody>
      </p:sp>
      <p:sp>
        <p:nvSpPr>
          <p:cNvPr id="6" name="Espaço Reservado para Número de Slide 5"/>
          <p:cNvSpPr>
            <a:spLocks noGrp="1"/>
          </p:cNvSpPr>
          <p:nvPr>
            <p:ph type="sldNum" sz="quarter" idx="12"/>
          </p:nvPr>
        </p:nvSpPr>
        <p:spPr/>
        <p:txBody>
          <a:bodyPr/>
          <a:lstStyle/>
          <a:p>
            <a:fld id="{350C7D58-38D6-402F-AAB2-014C2325EDEA}" type="slidenum">
              <a:rPr lang="pt-BR" smtClean="0"/>
              <a:pPr/>
              <a:t>31</a:t>
            </a:fld>
            <a:endParaRPr lang="pt-BR"/>
          </a:p>
        </p:txBody>
      </p:sp>
    </p:spTree>
    <p:extLst>
      <p:ext uri="{BB962C8B-B14F-4D97-AF65-F5344CB8AC3E}">
        <p14:creationId xmlns:p14="http://schemas.microsoft.com/office/powerpoint/2010/main" val="8822649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922114"/>
          </a:xfrm>
        </p:spPr>
        <p:txBody>
          <a:bodyPr>
            <a:normAutofit/>
          </a:bodyPr>
          <a:lstStyle/>
          <a:p>
            <a:pPr algn="l"/>
            <a:r>
              <a:rPr lang="pt-BR" sz="3600" b="1" dirty="0" smtClean="0"/>
              <a:t>Sistema</a:t>
            </a:r>
            <a:endParaRPr lang="pt-BR" sz="3600" b="1" dirty="0"/>
          </a:p>
        </p:txBody>
      </p:sp>
      <p:sp>
        <p:nvSpPr>
          <p:cNvPr id="3" name="Espaço Reservado para Conteúdo 2"/>
          <p:cNvSpPr>
            <a:spLocks noGrp="1"/>
          </p:cNvSpPr>
          <p:nvPr>
            <p:ph idx="1"/>
          </p:nvPr>
        </p:nvSpPr>
        <p:spPr>
          <a:xfrm>
            <a:off x="323528" y="1481328"/>
            <a:ext cx="7704856" cy="4525963"/>
          </a:xfrm>
        </p:spPr>
        <p:txBody>
          <a:bodyPr/>
          <a:lstStyle/>
          <a:p>
            <a:pPr algn="just"/>
            <a:r>
              <a:rPr lang="pt-BR" b="0" dirty="0" smtClean="0"/>
              <a:t>As unidades da língua são definíveis não pela sua descrição isolada e diacrônica, mas pelo seu </a:t>
            </a:r>
            <a:r>
              <a:rPr lang="pt-BR" b="1" dirty="0" smtClean="0"/>
              <a:t>lugar</a:t>
            </a:r>
            <a:r>
              <a:rPr lang="pt-BR" b="0" dirty="0" smtClean="0"/>
              <a:t> e suas </a:t>
            </a:r>
            <a:r>
              <a:rPr lang="pt-BR" b="1" dirty="0" smtClean="0"/>
              <a:t>relações no interior do sistema</a:t>
            </a:r>
            <a:r>
              <a:rPr lang="pt-BR" b="0" dirty="0" smtClean="0"/>
              <a:t>. Não tem nenhuma característica própria fora das relações que elas entretêm com as outras.</a:t>
            </a:r>
          </a:p>
          <a:p>
            <a:r>
              <a:rPr lang="pt-BR" dirty="0">
                <a:solidFill>
                  <a:srgbClr val="000000"/>
                </a:solidFill>
                <a:cs typeface="Times New Roman" pitchFamily="18" charset="0"/>
              </a:rPr>
              <a:t>A língua saussuriana é um </a:t>
            </a:r>
            <a:r>
              <a:rPr lang="pt-BR" b="1" dirty="0">
                <a:solidFill>
                  <a:srgbClr val="000000"/>
                </a:solidFill>
                <a:cs typeface="Times New Roman" pitchFamily="18" charset="0"/>
              </a:rPr>
              <a:t>objeto </a:t>
            </a:r>
            <a:r>
              <a:rPr lang="pt-BR" b="1" dirty="0" smtClean="0">
                <a:solidFill>
                  <a:srgbClr val="000000"/>
                </a:solidFill>
                <a:cs typeface="Times New Roman" pitchFamily="18" charset="0"/>
              </a:rPr>
              <a:t>sincrônico</a:t>
            </a:r>
            <a:r>
              <a:rPr lang="pt-BR" dirty="0" smtClean="0">
                <a:solidFill>
                  <a:srgbClr val="000000"/>
                </a:solidFill>
                <a:cs typeface="Times New Roman" pitchFamily="18" charset="0"/>
              </a:rPr>
              <a:t>, ocupa-se </a:t>
            </a:r>
            <a:r>
              <a:rPr lang="pt-BR" dirty="0">
                <a:solidFill>
                  <a:srgbClr val="000000"/>
                </a:solidFill>
                <a:cs typeface="Times New Roman" pitchFamily="18" charset="0"/>
              </a:rPr>
              <a:t>de um </a:t>
            </a:r>
            <a:r>
              <a:rPr lang="pt-BR" b="1" dirty="0">
                <a:solidFill>
                  <a:srgbClr val="000000"/>
                </a:solidFill>
                <a:cs typeface="Times New Roman" pitchFamily="18" charset="0"/>
              </a:rPr>
              <a:t>estado de língua</a:t>
            </a:r>
            <a:r>
              <a:rPr lang="pt-BR" dirty="0">
                <a:solidFill>
                  <a:srgbClr val="000000"/>
                </a:solidFill>
                <a:cs typeface="Times New Roman" pitchFamily="18" charset="0"/>
              </a:rPr>
              <a:t>, resulta de uma abstração através da qual a língua é imobilizada fora do devir temporal.</a:t>
            </a:r>
            <a:endParaRPr lang="pt-BR" dirty="0">
              <a:cs typeface="Times New Roman" pitchFamily="18" charset="0"/>
            </a:endParaRPr>
          </a:p>
          <a:p>
            <a:pPr algn="just"/>
            <a:endParaRPr lang="pt-BR" b="0" dirty="0" smtClean="0"/>
          </a:p>
          <a:p>
            <a:pPr>
              <a:buNone/>
            </a:pPr>
            <a:endParaRPr lang="pt-BR" b="0" dirty="0"/>
          </a:p>
        </p:txBody>
      </p:sp>
      <p:sp>
        <p:nvSpPr>
          <p:cNvPr id="8" name="AutoShape 17"/>
          <p:cNvSpPr>
            <a:spLocks noChangeArrowheads="1"/>
          </p:cNvSpPr>
          <p:nvPr/>
        </p:nvSpPr>
        <p:spPr bwMode="auto">
          <a:xfrm>
            <a:off x="1440559" y="4659482"/>
            <a:ext cx="5545138" cy="1081088"/>
          </a:xfrm>
          <a:prstGeom prst="flowChartMagneticDrum">
            <a:avLst/>
          </a:prstGeom>
          <a:solidFill>
            <a:schemeClr val="tx2">
              <a:lumMod val="60000"/>
              <a:lumOff val="40000"/>
            </a:schemeClr>
          </a:solidFill>
          <a:ln w="9525">
            <a:solidFill>
              <a:schemeClr val="tx1"/>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pt-BR" sz="1800" b="0" i="0" u="none" strike="noStrike" kern="0" cap="none" spc="0" normalizeH="0" baseline="0" noProof="0" smtClean="0">
              <a:ln>
                <a:noFill/>
              </a:ln>
              <a:solidFill>
                <a:sysClr val="windowText" lastClr="000000"/>
              </a:solidFill>
              <a:effectLst/>
              <a:uLnTx/>
              <a:uFillTx/>
            </a:endParaRPr>
          </a:p>
        </p:txBody>
      </p:sp>
      <p:sp>
        <p:nvSpPr>
          <p:cNvPr id="6" name="Oval 18"/>
          <p:cNvSpPr>
            <a:spLocks noChangeArrowheads="1"/>
          </p:cNvSpPr>
          <p:nvPr/>
        </p:nvSpPr>
        <p:spPr bwMode="auto">
          <a:xfrm>
            <a:off x="4105178" y="4632648"/>
            <a:ext cx="215900" cy="1079500"/>
          </a:xfrm>
          <a:prstGeom prst="ellipse">
            <a:avLst/>
          </a:prstGeom>
          <a:solidFill>
            <a:schemeClr val="tx1"/>
          </a:solidFill>
          <a:ln w="9525">
            <a:solidFill>
              <a:srgbClr val="000000"/>
            </a:solidFill>
            <a:round/>
            <a:headEnd/>
            <a:tailEnd/>
          </a:ln>
        </p:spPr>
        <p:txBody>
          <a:bodyPr/>
          <a:lstStyle/>
          <a:p>
            <a:endParaRPr lang="pt-BR"/>
          </a:p>
        </p:txBody>
      </p:sp>
      <p:sp>
        <p:nvSpPr>
          <p:cNvPr id="5" name="Espaço Reservado para Data 4"/>
          <p:cNvSpPr>
            <a:spLocks noGrp="1"/>
          </p:cNvSpPr>
          <p:nvPr>
            <p:ph type="dt" sz="half" idx="10"/>
          </p:nvPr>
        </p:nvSpPr>
        <p:spPr/>
        <p:txBody>
          <a:bodyPr/>
          <a:lstStyle/>
          <a:p>
            <a:fld id="{3E5FE174-8F39-4850-8AF2-04E31C81654E}" type="datetime7">
              <a:rPr lang="pt-BR" smtClean="0"/>
              <a:t>ago-17</a:t>
            </a:fld>
            <a:endParaRPr lang="pt-BR"/>
          </a:p>
        </p:txBody>
      </p:sp>
      <p:sp>
        <p:nvSpPr>
          <p:cNvPr id="7" name="Espaço Reservado para Número de Slide 6"/>
          <p:cNvSpPr>
            <a:spLocks noGrp="1"/>
          </p:cNvSpPr>
          <p:nvPr>
            <p:ph type="sldNum" sz="quarter" idx="12"/>
          </p:nvPr>
        </p:nvSpPr>
        <p:spPr/>
        <p:txBody>
          <a:bodyPr/>
          <a:lstStyle/>
          <a:p>
            <a:fld id="{350C7D58-38D6-402F-AAB2-014C2325EDEA}" type="slidenum">
              <a:rPr lang="pt-BR" smtClean="0"/>
              <a:pPr/>
              <a:t>32</a:t>
            </a:fld>
            <a:endParaRPr lang="pt-B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23528" y="260648"/>
            <a:ext cx="8218160" cy="1152128"/>
          </a:xfrm>
        </p:spPr>
        <p:txBody>
          <a:bodyPr>
            <a:normAutofit/>
          </a:bodyPr>
          <a:lstStyle/>
          <a:p>
            <a:pPr algn="l"/>
            <a:r>
              <a:rPr lang="pt-BR" sz="3600" b="1" dirty="0" smtClean="0"/>
              <a:t>Sincronia/Diacronia</a:t>
            </a:r>
            <a:endParaRPr lang="pt-BR" sz="3600" b="1" dirty="0"/>
          </a:p>
        </p:txBody>
      </p:sp>
      <p:sp>
        <p:nvSpPr>
          <p:cNvPr id="18435" name="Rectangle 3"/>
          <p:cNvSpPr>
            <a:spLocks noGrp="1" noChangeArrowheads="1"/>
          </p:cNvSpPr>
          <p:nvPr>
            <p:ph idx="1"/>
          </p:nvPr>
        </p:nvSpPr>
        <p:spPr>
          <a:xfrm>
            <a:off x="755576" y="1628800"/>
            <a:ext cx="6984776" cy="4619600"/>
          </a:xfrm>
        </p:spPr>
        <p:txBody>
          <a:bodyPr>
            <a:normAutofit/>
          </a:bodyPr>
          <a:lstStyle/>
          <a:p>
            <a:pPr algn="just"/>
            <a:r>
              <a:rPr lang="pt-BR" sz="2800" b="1" dirty="0" smtClean="0">
                <a:solidFill>
                  <a:srgbClr val="000000"/>
                </a:solidFill>
                <a:cs typeface="Times New Roman" pitchFamily="18" charset="0"/>
              </a:rPr>
              <a:t>Sincronia: </a:t>
            </a:r>
            <a:r>
              <a:rPr lang="pt-BR" sz="2800" dirty="0" smtClean="0">
                <a:solidFill>
                  <a:srgbClr val="000000"/>
                </a:solidFill>
                <a:cs typeface="Times New Roman" pitchFamily="18" charset="0"/>
              </a:rPr>
              <a:t>estudo de um </a:t>
            </a:r>
            <a:r>
              <a:rPr lang="pt-BR" sz="2800" b="1" dirty="0" smtClean="0">
                <a:solidFill>
                  <a:srgbClr val="000000"/>
                </a:solidFill>
                <a:cs typeface="Times New Roman" pitchFamily="18" charset="0"/>
              </a:rPr>
              <a:t>estado de língua </a:t>
            </a:r>
            <a:r>
              <a:rPr lang="pt-BR" sz="2800" dirty="0" smtClean="0">
                <a:solidFill>
                  <a:srgbClr val="000000"/>
                </a:solidFill>
                <a:cs typeface="Times New Roman" pitchFamily="18" charset="0"/>
              </a:rPr>
              <a:t>considerado </a:t>
            </a:r>
            <a:r>
              <a:rPr lang="pt-BR" sz="2800" dirty="0" smtClean="0">
                <a:solidFill>
                  <a:srgbClr val="000000"/>
                </a:solidFill>
                <a:cs typeface="Times New Roman" pitchFamily="18" charset="0"/>
              </a:rPr>
              <a:t>isoladamente.</a:t>
            </a:r>
            <a:endParaRPr lang="pt-BR" sz="2800" dirty="0" smtClean="0">
              <a:solidFill>
                <a:srgbClr val="000000"/>
              </a:solidFill>
              <a:cs typeface="Times New Roman" pitchFamily="18" charset="0"/>
            </a:endParaRPr>
          </a:p>
          <a:p>
            <a:pPr algn="just"/>
            <a:r>
              <a:rPr lang="pt-BR" sz="2800" b="1" dirty="0" smtClean="0">
                <a:solidFill>
                  <a:srgbClr val="000000"/>
                </a:solidFill>
                <a:cs typeface="Times New Roman" pitchFamily="18" charset="0"/>
              </a:rPr>
              <a:t>Diacronia</a:t>
            </a:r>
            <a:r>
              <a:rPr lang="pt-BR" sz="2800" dirty="0" smtClean="0">
                <a:solidFill>
                  <a:srgbClr val="000000"/>
                </a:solidFill>
                <a:cs typeface="Times New Roman" pitchFamily="18" charset="0"/>
              </a:rPr>
              <a:t>: sucessão </a:t>
            </a:r>
            <a:r>
              <a:rPr lang="pt-BR" sz="2800" dirty="0">
                <a:solidFill>
                  <a:srgbClr val="000000"/>
                </a:solidFill>
                <a:cs typeface="Times New Roman" pitchFamily="18" charset="0"/>
              </a:rPr>
              <a:t>dos </a:t>
            </a:r>
            <a:r>
              <a:rPr lang="pt-BR" sz="2800" dirty="0" smtClean="0">
                <a:solidFill>
                  <a:srgbClr val="000000"/>
                </a:solidFill>
                <a:cs typeface="Times New Roman" pitchFamily="18" charset="0"/>
              </a:rPr>
              <a:t>diversos </a:t>
            </a:r>
            <a:r>
              <a:rPr lang="pt-BR" sz="2800" dirty="0">
                <a:solidFill>
                  <a:srgbClr val="000000"/>
                </a:solidFill>
                <a:cs typeface="Times New Roman" pitchFamily="18" charset="0"/>
              </a:rPr>
              <a:t>estados de língua e as </a:t>
            </a:r>
            <a:r>
              <a:rPr lang="pt-BR" sz="2800" b="1" dirty="0">
                <a:solidFill>
                  <a:srgbClr val="000000"/>
                </a:solidFill>
                <a:cs typeface="Times New Roman" pitchFamily="18" charset="0"/>
              </a:rPr>
              <a:t>mudanças </a:t>
            </a:r>
            <a:r>
              <a:rPr lang="pt-BR" sz="2800" b="1" dirty="0" smtClean="0">
                <a:solidFill>
                  <a:srgbClr val="000000"/>
                </a:solidFill>
                <a:cs typeface="Times New Roman" pitchFamily="18" charset="0"/>
              </a:rPr>
              <a:t>linguísticas</a:t>
            </a:r>
            <a:r>
              <a:rPr lang="pt-BR" sz="2800" dirty="0">
                <a:solidFill>
                  <a:srgbClr val="000000"/>
                </a:solidFill>
                <a:cs typeface="Times New Roman" pitchFamily="18" charset="0"/>
              </a:rPr>
              <a:t>, entendidas atomisticamente como a substituição de um elemento por outro</a:t>
            </a:r>
            <a:r>
              <a:rPr lang="pt-BR" sz="2800" dirty="0" smtClean="0">
                <a:solidFill>
                  <a:srgbClr val="000000"/>
                </a:solidFill>
                <a:cs typeface="Times New Roman" pitchFamily="18" charset="0"/>
              </a:rPr>
              <a:t>.</a:t>
            </a:r>
          </a:p>
        </p:txBody>
      </p:sp>
      <p:sp>
        <p:nvSpPr>
          <p:cNvPr id="2" name="Espaço Reservado para Data 1"/>
          <p:cNvSpPr>
            <a:spLocks noGrp="1"/>
          </p:cNvSpPr>
          <p:nvPr>
            <p:ph type="dt" sz="half" idx="10"/>
          </p:nvPr>
        </p:nvSpPr>
        <p:spPr/>
        <p:txBody>
          <a:bodyPr/>
          <a:lstStyle/>
          <a:p>
            <a:fld id="{27A59405-A206-43B9-A93C-FB74D3A41DE5}" type="datetime7">
              <a:rPr lang="pt-BR" smtClean="0"/>
              <a:t>ago-17</a:t>
            </a:fld>
            <a:endParaRPr lang="pt-BR"/>
          </a:p>
        </p:txBody>
      </p:sp>
      <p:sp>
        <p:nvSpPr>
          <p:cNvPr id="3" name="Espaço Reservado para Número de Slide 2"/>
          <p:cNvSpPr>
            <a:spLocks noGrp="1"/>
          </p:cNvSpPr>
          <p:nvPr>
            <p:ph type="sldNum" sz="quarter" idx="12"/>
          </p:nvPr>
        </p:nvSpPr>
        <p:spPr/>
        <p:txBody>
          <a:bodyPr/>
          <a:lstStyle/>
          <a:p>
            <a:fld id="{350C7D58-38D6-402F-AAB2-014C2325EDEA}" type="slidenum">
              <a:rPr lang="pt-BR" smtClean="0"/>
              <a:pPr/>
              <a:t>33</a:t>
            </a:fld>
            <a:endParaRPr lang="pt-B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4509120"/>
            <a:ext cx="2880320" cy="202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89184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a:r>
              <a:rPr lang="pt-BR" sz="4000" b="1" dirty="0" smtClean="0"/>
              <a:t>Sincronia/Diacronia</a:t>
            </a:r>
            <a:endParaRPr lang="pt-BR" sz="4000" b="1" dirty="0"/>
          </a:p>
        </p:txBody>
      </p:sp>
      <p:sp>
        <p:nvSpPr>
          <p:cNvPr id="3" name="Espaço Reservado para Conteúdo 2"/>
          <p:cNvSpPr>
            <a:spLocks noGrp="1"/>
          </p:cNvSpPr>
          <p:nvPr>
            <p:ph idx="1"/>
          </p:nvPr>
        </p:nvSpPr>
        <p:spPr>
          <a:xfrm>
            <a:off x="457200" y="1268760"/>
            <a:ext cx="7427168" cy="4738531"/>
          </a:xfrm>
        </p:spPr>
        <p:txBody>
          <a:bodyPr>
            <a:normAutofit/>
          </a:bodyPr>
          <a:lstStyle/>
          <a:p>
            <a:pPr algn="just"/>
            <a:r>
              <a:rPr lang="pt-BR" b="1" dirty="0" smtClean="0"/>
              <a:t>Linguística diacrônica: </a:t>
            </a:r>
          </a:p>
          <a:p>
            <a:pPr lvl="1" algn="just"/>
            <a:r>
              <a:rPr lang="pt-BR" b="0" dirty="0" smtClean="0"/>
              <a:t>estuda a </a:t>
            </a:r>
            <a:r>
              <a:rPr lang="pt-BR" b="1" dirty="0" smtClean="0"/>
              <a:t>evolução da </a:t>
            </a:r>
            <a:r>
              <a:rPr lang="pt-BR" b="1" dirty="0" smtClean="0"/>
              <a:t>língua</a:t>
            </a:r>
            <a:r>
              <a:rPr lang="pt-BR" b="0" dirty="0" smtClean="0"/>
              <a:t>, relações </a:t>
            </a:r>
            <a:r>
              <a:rPr lang="pt-BR" b="0" dirty="0" smtClean="0"/>
              <a:t>que unem termos sucessivos, não percebidos por uma consciência coletiva e que se substituem uns aos outros sem formar um sistema entre si.</a:t>
            </a:r>
          </a:p>
          <a:p>
            <a:pPr algn="just"/>
            <a:r>
              <a:rPr lang="pt-BR" b="1" dirty="0" smtClean="0"/>
              <a:t>Linguística sincrônica: </a:t>
            </a:r>
          </a:p>
          <a:p>
            <a:pPr lvl="1" algn="just"/>
            <a:r>
              <a:rPr lang="pt-BR" b="0" dirty="0" smtClean="0"/>
              <a:t>estuda seu </a:t>
            </a:r>
            <a:r>
              <a:rPr lang="pt-BR" b="1" dirty="0" smtClean="0"/>
              <a:t>funcionamento em um estado </a:t>
            </a:r>
            <a:r>
              <a:rPr lang="pt-BR" b="1" dirty="0" smtClean="0"/>
              <a:t>dado, estático</a:t>
            </a:r>
            <a:r>
              <a:rPr lang="pt-BR" b="0" dirty="0" smtClean="0"/>
              <a:t>. </a:t>
            </a:r>
            <a:r>
              <a:rPr lang="pt-BR" b="0" dirty="0" smtClean="0"/>
              <a:t>Se ocupará das </a:t>
            </a:r>
            <a:r>
              <a:rPr lang="pt-BR" b="1" dirty="0" smtClean="0"/>
              <a:t>relações lógicas e psicológicas </a:t>
            </a:r>
            <a:r>
              <a:rPr lang="pt-BR" b="0" dirty="0" smtClean="0"/>
              <a:t>que unem os termos coexistentes que formam o sistema, tais como são percebidas pela consciência coletiva.</a:t>
            </a:r>
          </a:p>
          <a:p>
            <a:pPr algn="just"/>
            <a:r>
              <a:rPr lang="pt-BR" b="1" dirty="0" smtClean="0">
                <a:solidFill>
                  <a:schemeClr val="accent1"/>
                </a:solidFill>
              </a:rPr>
              <a:t>Sincronia</a:t>
            </a:r>
            <a:r>
              <a:rPr lang="pt-BR" b="0" dirty="0" smtClean="0"/>
              <a:t> e </a:t>
            </a:r>
            <a:r>
              <a:rPr lang="pt-BR" b="1" dirty="0" smtClean="0">
                <a:solidFill>
                  <a:schemeClr val="accent1"/>
                </a:solidFill>
              </a:rPr>
              <a:t>diacronia</a:t>
            </a:r>
            <a:r>
              <a:rPr lang="pt-BR" b="0" dirty="0" smtClean="0"/>
              <a:t> designam respectivamente um </a:t>
            </a:r>
            <a:r>
              <a:rPr lang="pt-BR" b="1" dirty="0" smtClean="0">
                <a:solidFill>
                  <a:schemeClr val="accent1"/>
                </a:solidFill>
              </a:rPr>
              <a:t>estado de língua</a:t>
            </a:r>
            <a:r>
              <a:rPr lang="pt-BR" b="0" dirty="0" smtClean="0"/>
              <a:t> e uma </a:t>
            </a:r>
            <a:r>
              <a:rPr lang="pt-BR" b="1" dirty="0" smtClean="0">
                <a:solidFill>
                  <a:schemeClr val="accent1"/>
                </a:solidFill>
              </a:rPr>
              <a:t>fase de evolução.</a:t>
            </a:r>
          </a:p>
          <a:p>
            <a:pPr algn="just"/>
            <a:r>
              <a:rPr lang="pt-BR" b="0" dirty="0" smtClean="0"/>
              <a:t>A noção de sincronia é um jogo epistemológico, metodológico e teórico, assinala uma ruptura.</a:t>
            </a:r>
            <a:endParaRPr lang="pt-BR" b="0" dirty="0"/>
          </a:p>
        </p:txBody>
      </p:sp>
      <p:sp>
        <p:nvSpPr>
          <p:cNvPr id="5" name="Espaço Reservado para Data 4"/>
          <p:cNvSpPr>
            <a:spLocks noGrp="1"/>
          </p:cNvSpPr>
          <p:nvPr>
            <p:ph type="dt" sz="half" idx="10"/>
          </p:nvPr>
        </p:nvSpPr>
        <p:spPr/>
        <p:txBody>
          <a:bodyPr/>
          <a:lstStyle/>
          <a:p>
            <a:fld id="{FDA9D186-1746-4455-A122-17CD4DB5EF0C}" type="datetime7">
              <a:rPr lang="pt-BR" smtClean="0"/>
              <a:t>ago-17</a:t>
            </a:fld>
            <a:endParaRPr lang="pt-BR"/>
          </a:p>
        </p:txBody>
      </p:sp>
      <p:sp>
        <p:nvSpPr>
          <p:cNvPr id="6" name="Espaço Reservado para Número de Slide 5"/>
          <p:cNvSpPr>
            <a:spLocks noGrp="1"/>
          </p:cNvSpPr>
          <p:nvPr>
            <p:ph type="sldNum" sz="quarter" idx="12"/>
          </p:nvPr>
        </p:nvSpPr>
        <p:spPr/>
        <p:txBody>
          <a:bodyPr/>
          <a:lstStyle/>
          <a:p>
            <a:fld id="{350C7D58-38D6-402F-AAB2-014C2325EDEA}" type="slidenum">
              <a:rPr lang="pt-BR" smtClean="0"/>
              <a:pPr/>
              <a:t>34</a:t>
            </a:fld>
            <a:endParaRPr lang="pt-B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9552" y="404664"/>
            <a:ext cx="7918648" cy="1008112"/>
          </a:xfrm>
        </p:spPr>
        <p:txBody>
          <a:bodyPr>
            <a:noAutofit/>
          </a:bodyPr>
          <a:lstStyle/>
          <a:p>
            <a:pPr algn="l"/>
            <a:r>
              <a:rPr lang="en-US" sz="4000" b="1" dirty="0" err="1">
                <a:solidFill>
                  <a:schemeClr val="accent2">
                    <a:lumMod val="75000"/>
                  </a:schemeClr>
                </a:solidFill>
              </a:rPr>
              <a:t>Relação</a:t>
            </a:r>
            <a:r>
              <a:rPr lang="en-US" sz="4000" b="1" dirty="0">
                <a:solidFill>
                  <a:schemeClr val="accent2">
                    <a:lumMod val="75000"/>
                  </a:schemeClr>
                </a:solidFill>
              </a:rPr>
              <a:t> </a:t>
            </a:r>
            <a:r>
              <a:rPr lang="en-US" sz="4000" b="1" dirty="0" err="1">
                <a:solidFill>
                  <a:schemeClr val="accent2">
                    <a:lumMod val="75000"/>
                  </a:schemeClr>
                </a:solidFill>
              </a:rPr>
              <a:t>língua</a:t>
            </a:r>
            <a:r>
              <a:rPr lang="en-US" sz="4000" b="1" dirty="0">
                <a:solidFill>
                  <a:schemeClr val="accent2">
                    <a:lumMod val="75000"/>
                  </a:schemeClr>
                </a:solidFill>
              </a:rPr>
              <a:t>/</a:t>
            </a:r>
            <a:r>
              <a:rPr lang="en-US" sz="4000" b="1" dirty="0" err="1">
                <a:solidFill>
                  <a:schemeClr val="accent2">
                    <a:lumMod val="75000"/>
                  </a:schemeClr>
                </a:solidFill>
              </a:rPr>
              <a:t>realidade</a:t>
            </a:r>
            <a:endParaRPr lang="pt-BR" sz="4000" b="1" dirty="0">
              <a:solidFill>
                <a:schemeClr val="accent2">
                  <a:lumMod val="75000"/>
                </a:schemeClr>
              </a:solidFill>
            </a:endParaRPr>
          </a:p>
        </p:txBody>
      </p:sp>
      <p:sp>
        <p:nvSpPr>
          <p:cNvPr id="6147" name="Rectangle 3"/>
          <p:cNvSpPr>
            <a:spLocks noGrp="1" noChangeArrowheads="1"/>
          </p:cNvSpPr>
          <p:nvPr>
            <p:ph idx="1"/>
          </p:nvPr>
        </p:nvSpPr>
        <p:spPr>
          <a:xfrm>
            <a:off x="467544" y="1700808"/>
            <a:ext cx="7848872" cy="4608512"/>
          </a:xfrm>
        </p:spPr>
        <p:txBody>
          <a:bodyPr>
            <a:normAutofit fontScale="62500" lnSpcReduction="20000"/>
          </a:bodyPr>
          <a:lstStyle/>
          <a:p>
            <a:pPr>
              <a:buFontTx/>
              <a:buNone/>
            </a:pPr>
            <a:r>
              <a:rPr lang="en-US" sz="2800" dirty="0" smtClean="0">
                <a:solidFill>
                  <a:srgbClr val="292929"/>
                </a:solidFill>
              </a:rPr>
              <a:t>	</a:t>
            </a:r>
            <a:r>
              <a:rPr lang="en-US" sz="4000" dirty="0" smtClean="0">
                <a:solidFill>
                  <a:srgbClr val="292929"/>
                </a:solidFill>
              </a:rPr>
              <a:t>“</a:t>
            </a:r>
            <a:r>
              <a:rPr lang="en-US" sz="4000" dirty="0" err="1" smtClean="0">
                <a:solidFill>
                  <a:srgbClr val="292929"/>
                </a:solidFill>
              </a:rPr>
              <a:t>Não</a:t>
            </a:r>
            <a:r>
              <a:rPr lang="en-US" sz="4000" dirty="0" smtClean="0">
                <a:solidFill>
                  <a:srgbClr val="292929"/>
                </a:solidFill>
              </a:rPr>
              <a:t> </a:t>
            </a:r>
            <a:r>
              <a:rPr lang="en-US" sz="4000" dirty="0" err="1">
                <a:solidFill>
                  <a:srgbClr val="292929"/>
                </a:solidFill>
              </a:rPr>
              <a:t>são</a:t>
            </a:r>
            <a:r>
              <a:rPr lang="en-US" sz="4000" dirty="0">
                <a:solidFill>
                  <a:srgbClr val="292929"/>
                </a:solidFill>
              </a:rPr>
              <a:t> </a:t>
            </a:r>
            <a:r>
              <a:rPr lang="en-US" sz="4000" dirty="0" err="1">
                <a:solidFill>
                  <a:srgbClr val="292929"/>
                </a:solidFill>
              </a:rPr>
              <a:t>coisas</a:t>
            </a:r>
            <a:r>
              <a:rPr lang="en-US" sz="4000" dirty="0">
                <a:solidFill>
                  <a:srgbClr val="292929"/>
                </a:solidFill>
              </a:rPr>
              <a:t>, mas </a:t>
            </a:r>
            <a:r>
              <a:rPr lang="en-US" sz="4000" b="1" dirty="0" err="1">
                <a:solidFill>
                  <a:srgbClr val="292929"/>
                </a:solidFill>
              </a:rPr>
              <a:t>signos</a:t>
            </a:r>
            <a:r>
              <a:rPr lang="en-US" sz="4000" dirty="0">
                <a:solidFill>
                  <a:srgbClr val="292929"/>
                </a:solidFill>
              </a:rPr>
              <a:t> que </a:t>
            </a:r>
            <a:r>
              <a:rPr lang="en-US" sz="4000" dirty="0" err="1">
                <a:solidFill>
                  <a:srgbClr val="292929"/>
                </a:solidFill>
              </a:rPr>
              <a:t>circulam</a:t>
            </a:r>
            <a:r>
              <a:rPr lang="en-US" sz="4000" dirty="0">
                <a:solidFill>
                  <a:srgbClr val="292929"/>
                </a:solidFill>
              </a:rPr>
              <a:t> entre o </a:t>
            </a:r>
            <a:r>
              <a:rPr lang="en-US" sz="4000" b="1" dirty="0" err="1">
                <a:solidFill>
                  <a:srgbClr val="292929"/>
                </a:solidFill>
              </a:rPr>
              <a:t>falante</a:t>
            </a:r>
            <a:r>
              <a:rPr lang="en-US" sz="4000" dirty="0">
                <a:solidFill>
                  <a:srgbClr val="292929"/>
                </a:solidFill>
              </a:rPr>
              <a:t> e o </a:t>
            </a:r>
            <a:r>
              <a:rPr lang="en-US" sz="4000" b="1" dirty="0" err="1">
                <a:solidFill>
                  <a:srgbClr val="292929"/>
                </a:solidFill>
              </a:rPr>
              <a:t>ouvinte</a:t>
            </a:r>
            <a:r>
              <a:rPr lang="en-US" sz="4000" dirty="0">
                <a:solidFill>
                  <a:srgbClr val="292929"/>
                </a:solidFill>
              </a:rPr>
              <a:t> no </a:t>
            </a:r>
            <a:r>
              <a:rPr lang="en-US" sz="4000" dirty="0" err="1">
                <a:solidFill>
                  <a:srgbClr val="292929"/>
                </a:solidFill>
              </a:rPr>
              <a:t>circuito</a:t>
            </a:r>
            <a:r>
              <a:rPr lang="en-US" sz="4000" dirty="0">
                <a:solidFill>
                  <a:srgbClr val="292929"/>
                </a:solidFill>
              </a:rPr>
              <a:t> da </a:t>
            </a:r>
            <a:r>
              <a:rPr lang="en-US" sz="4000" b="1" i="1" dirty="0" smtClean="0">
                <a:solidFill>
                  <a:srgbClr val="292929"/>
                </a:solidFill>
              </a:rPr>
              <a:t>parole” </a:t>
            </a:r>
            <a:r>
              <a:rPr lang="en-US" sz="4000" dirty="0" smtClean="0">
                <a:solidFill>
                  <a:srgbClr val="292929"/>
                </a:solidFill>
              </a:rPr>
              <a:t>(Saussure).</a:t>
            </a:r>
          </a:p>
          <a:p>
            <a:pPr>
              <a:lnSpc>
                <a:spcPct val="90000"/>
              </a:lnSpc>
            </a:pPr>
            <a:endParaRPr lang="en-US" sz="3200" b="1" dirty="0" smtClean="0"/>
          </a:p>
          <a:p>
            <a:pPr>
              <a:lnSpc>
                <a:spcPct val="90000"/>
              </a:lnSpc>
            </a:pPr>
            <a:r>
              <a:rPr lang="en-US" sz="3500" b="1" dirty="0" err="1" smtClean="0"/>
              <a:t>Língua</a:t>
            </a:r>
            <a:r>
              <a:rPr lang="en-US" sz="3500" dirty="0" smtClean="0"/>
              <a:t> </a:t>
            </a:r>
            <a:r>
              <a:rPr lang="en-US" sz="3500" dirty="0"/>
              <a:t>é </a:t>
            </a:r>
            <a:r>
              <a:rPr lang="en-US" sz="3500" b="1" dirty="0"/>
              <a:t>forma </a:t>
            </a:r>
            <a:r>
              <a:rPr lang="en-US" sz="3500" dirty="0"/>
              <a:t>(</a:t>
            </a:r>
            <a:r>
              <a:rPr lang="en-US" sz="3500" dirty="0" err="1"/>
              <a:t>expressão</a:t>
            </a:r>
            <a:r>
              <a:rPr lang="en-US" sz="3500" dirty="0"/>
              <a:t>, </a:t>
            </a:r>
            <a:r>
              <a:rPr lang="en-US" sz="3500" dirty="0" err="1"/>
              <a:t>som</a:t>
            </a:r>
            <a:r>
              <a:rPr lang="en-US" sz="3500" dirty="0"/>
              <a:t>, </a:t>
            </a:r>
            <a:r>
              <a:rPr lang="en-US" sz="3500" dirty="0" err="1"/>
              <a:t>conceito</a:t>
            </a:r>
            <a:r>
              <a:rPr lang="en-US" sz="3500" dirty="0"/>
              <a:t>), </a:t>
            </a:r>
            <a:r>
              <a:rPr lang="en-US" sz="3500" dirty="0" err="1"/>
              <a:t>não</a:t>
            </a:r>
            <a:r>
              <a:rPr lang="en-US" sz="3500" dirty="0"/>
              <a:t> </a:t>
            </a:r>
            <a:r>
              <a:rPr lang="en-US" sz="3500" b="1" dirty="0" err="1"/>
              <a:t>substância</a:t>
            </a:r>
            <a:r>
              <a:rPr lang="en-US" sz="3500" dirty="0"/>
              <a:t>.</a:t>
            </a:r>
          </a:p>
          <a:p>
            <a:pPr>
              <a:lnSpc>
                <a:spcPct val="90000"/>
              </a:lnSpc>
            </a:pPr>
            <a:endParaRPr lang="pt-PT" sz="3500" dirty="0">
              <a:cs typeface="Times New Roman" pitchFamily="18" charset="0"/>
            </a:endParaRPr>
          </a:p>
          <a:p>
            <a:pPr lvl="1">
              <a:lnSpc>
                <a:spcPct val="90000"/>
              </a:lnSpc>
            </a:pPr>
            <a:r>
              <a:rPr lang="en-US" sz="3300" dirty="0"/>
              <a:t>É </a:t>
            </a:r>
            <a:r>
              <a:rPr lang="en-US" sz="3300" dirty="0" err="1"/>
              <a:t>signo</a:t>
            </a:r>
            <a:r>
              <a:rPr lang="en-US" sz="3300" dirty="0"/>
              <a:t>, </a:t>
            </a:r>
            <a:r>
              <a:rPr lang="en-US" sz="3300" dirty="0" err="1"/>
              <a:t>não</a:t>
            </a:r>
            <a:r>
              <a:rPr lang="en-US" sz="3300" dirty="0"/>
              <a:t> </a:t>
            </a:r>
            <a:r>
              <a:rPr lang="en-US" sz="3300" dirty="0" err="1"/>
              <a:t>coisa</a:t>
            </a:r>
            <a:r>
              <a:rPr lang="en-US" sz="3300" dirty="0"/>
              <a:t>.</a:t>
            </a:r>
          </a:p>
          <a:p>
            <a:pPr>
              <a:lnSpc>
                <a:spcPct val="90000"/>
              </a:lnSpc>
            </a:pPr>
            <a:endParaRPr lang="pt-PT" sz="3500" dirty="0">
              <a:cs typeface="Times New Roman" pitchFamily="18" charset="0"/>
            </a:endParaRPr>
          </a:p>
          <a:p>
            <a:pPr>
              <a:lnSpc>
                <a:spcPct val="90000"/>
              </a:lnSpc>
            </a:pPr>
            <a:r>
              <a:rPr lang="pt-PT" sz="3500" dirty="0" smtClean="0">
                <a:cs typeface="Times New Roman" pitchFamily="18" charset="0"/>
              </a:rPr>
              <a:t>A linguagem reproduz </a:t>
            </a:r>
            <a:r>
              <a:rPr lang="pt-PT" sz="3500" dirty="0">
                <a:cs typeface="Times New Roman" pitchFamily="18" charset="0"/>
              </a:rPr>
              <a:t>o mundo submetendo-o à sua própria organização.</a:t>
            </a:r>
          </a:p>
          <a:p>
            <a:pPr>
              <a:lnSpc>
                <a:spcPct val="90000"/>
              </a:lnSpc>
            </a:pPr>
            <a:endParaRPr lang="pt-PT" sz="3500" dirty="0">
              <a:cs typeface="Times New Roman" pitchFamily="18" charset="0"/>
            </a:endParaRPr>
          </a:p>
          <a:p>
            <a:pPr>
              <a:lnSpc>
                <a:spcPct val="90000"/>
              </a:lnSpc>
            </a:pPr>
            <a:r>
              <a:rPr lang="pt-PT" sz="3500" b="1" dirty="0">
                <a:solidFill>
                  <a:schemeClr val="accent1"/>
                </a:solidFill>
                <a:cs typeface="Times New Roman" pitchFamily="18" charset="0"/>
              </a:rPr>
              <a:t>Função mediadora</a:t>
            </a:r>
          </a:p>
          <a:p>
            <a:pPr>
              <a:lnSpc>
                <a:spcPct val="90000"/>
              </a:lnSpc>
              <a:buFontTx/>
              <a:buNone/>
            </a:pPr>
            <a:endParaRPr lang="pt-PT" sz="3500" dirty="0">
              <a:cs typeface="Times New Roman" pitchFamily="18" charset="0"/>
            </a:endParaRPr>
          </a:p>
          <a:p>
            <a:pPr>
              <a:lnSpc>
                <a:spcPct val="90000"/>
              </a:lnSpc>
            </a:pPr>
            <a:r>
              <a:rPr lang="pt-PT" sz="3500" dirty="0">
                <a:cs typeface="Times New Roman" pitchFamily="18" charset="0"/>
              </a:rPr>
              <a:t>Cada língua </a:t>
            </a:r>
            <a:r>
              <a:rPr lang="pt-PT" sz="3500" dirty="0">
                <a:cs typeface="Times New Roman" pitchFamily="18" charset="0"/>
              </a:rPr>
              <a:t>recorta a realidade de um modo </a:t>
            </a:r>
            <a:r>
              <a:rPr lang="pt-PT" sz="3500" dirty="0" smtClean="0">
                <a:cs typeface="Times New Roman" pitchFamily="18" charset="0"/>
              </a:rPr>
              <a:t>particular </a:t>
            </a:r>
          </a:p>
          <a:p>
            <a:pPr>
              <a:lnSpc>
                <a:spcPct val="90000"/>
              </a:lnSpc>
            </a:pPr>
            <a:endParaRPr lang="pt-PT" sz="3500" dirty="0">
              <a:cs typeface="Times New Roman" pitchFamily="18" charset="0"/>
            </a:endParaRPr>
          </a:p>
          <a:p>
            <a:pPr>
              <a:lnSpc>
                <a:spcPct val="90000"/>
              </a:lnSpc>
            </a:pPr>
            <a:r>
              <a:rPr lang="pt-PT" sz="3500" dirty="0" smtClean="0">
                <a:cs typeface="Times New Roman" pitchFamily="18" charset="0"/>
              </a:rPr>
              <a:t>sistema modelizante, modelizável, código cultural</a:t>
            </a:r>
            <a:endParaRPr lang="pt-PT" sz="3500" dirty="0">
              <a:cs typeface="Times New Roman" pitchFamily="18" charset="0"/>
            </a:endParaRPr>
          </a:p>
        </p:txBody>
      </p:sp>
      <p:sp>
        <p:nvSpPr>
          <p:cNvPr id="2" name="Espaço Reservado para Data 1"/>
          <p:cNvSpPr>
            <a:spLocks noGrp="1"/>
          </p:cNvSpPr>
          <p:nvPr>
            <p:ph type="dt" sz="half" idx="10"/>
          </p:nvPr>
        </p:nvSpPr>
        <p:spPr/>
        <p:txBody>
          <a:bodyPr/>
          <a:lstStyle/>
          <a:p>
            <a:fld id="{DB3CFB72-7CE4-4DAB-8853-2508A8EB4072}" type="datetime7">
              <a:rPr lang="pt-BR" smtClean="0"/>
              <a:t>ago-17</a:t>
            </a:fld>
            <a:endParaRPr lang="pt-BR"/>
          </a:p>
        </p:txBody>
      </p:sp>
      <p:sp>
        <p:nvSpPr>
          <p:cNvPr id="3" name="Espaço Reservado para Número de Slide 2"/>
          <p:cNvSpPr>
            <a:spLocks noGrp="1"/>
          </p:cNvSpPr>
          <p:nvPr>
            <p:ph type="sldNum" sz="quarter" idx="12"/>
          </p:nvPr>
        </p:nvSpPr>
        <p:spPr/>
        <p:txBody>
          <a:bodyPr/>
          <a:lstStyle/>
          <a:p>
            <a:fld id="{350C7D58-38D6-402F-AAB2-014C2325EDEA}" type="slidenum">
              <a:rPr lang="pt-BR" smtClean="0"/>
              <a:pPr/>
              <a:t>35</a:t>
            </a:fld>
            <a:endParaRPr lang="pt-BR"/>
          </a:p>
        </p:txBody>
      </p:sp>
      <p:sp>
        <p:nvSpPr>
          <p:cNvPr id="4" name="Seta para a direita 3"/>
          <p:cNvSpPr/>
          <p:nvPr/>
        </p:nvSpPr>
        <p:spPr>
          <a:xfrm>
            <a:off x="3775916" y="5590736"/>
            <a:ext cx="648072"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60648"/>
            <a:ext cx="8712968" cy="1152128"/>
          </a:xfrm>
        </p:spPr>
        <p:txBody>
          <a:bodyPr>
            <a:noAutofit/>
          </a:bodyPr>
          <a:lstStyle/>
          <a:p>
            <a:pPr algn="l"/>
            <a:r>
              <a:rPr lang="pt-BR" sz="4000" b="1" dirty="0" smtClean="0">
                <a:solidFill>
                  <a:schemeClr val="accent2">
                    <a:lumMod val="75000"/>
                  </a:schemeClr>
                </a:solidFill>
              </a:rPr>
              <a:t>Descrição dos sistemas semióticos</a:t>
            </a:r>
            <a:endParaRPr lang="pt-BR" sz="4000" b="1" dirty="0">
              <a:solidFill>
                <a:schemeClr val="accent2">
                  <a:lumMod val="75000"/>
                </a:schemeClr>
              </a:solidFill>
            </a:endParaRPr>
          </a:p>
        </p:txBody>
      </p:sp>
      <p:sp>
        <p:nvSpPr>
          <p:cNvPr id="3" name="Espaço Reservado para Conteúdo 2"/>
          <p:cNvSpPr>
            <a:spLocks noGrp="1"/>
          </p:cNvSpPr>
          <p:nvPr>
            <p:ph idx="1"/>
          </p:nvPr>
        </p:nvSpPr>
        <p:spPr>
          <a:xfrm>
            <a:off x="683568" y="1628800"/>
            <a:ext cx="8064896" cy="4657728"/>
          </a:xfrm>
        </p:spPr>
        <p:txBody>
          <a:bodyPr>
            <a:normAutofit/>
          </a:bodyPr>
          <a:lstStyle/>
          <a:p>
            <a:r>
              <a:rPr lang="pt-BR" sz="2800" dirty="0" smtClean="0"/>
              <a:t>Do ponto de vista das </a:t>
            </a:r>
            <a:r>
              <a:rPr lang="pt-BR" sz="2800" b="1" dirty="0" smtClean="0"/>
              <a:t>relações</a:t>
            </a:r>
            <a:r>
              <a:rPr lang="pt-BR" sz="2800" dirty="0" smtClean="0"/>
              <a:t> </a:t>
            </a:r>
            <a:r>
              <a:rPr lang="pt-BR" sz="2800" dirty="0" err="1" smtClean="0"/>
              <a:t>intersígnicas</a:t>
            </a:r>
            <a:endParaRPr lang="pt-BR" sz="2800" dirty="0" smtClean="0"/>
          </a:p>
          <a:p>
            <a:pPr lvl="1"/>
            <a:r>
              <a:rPr lang="pt-BR" sz="2800" b="1" dirty="0" smtClean="0"/>
              <a:t>Função sintática</a:t>
            </a:r>
            <a:endParaRPr lang="pt-BR" sz="2800" b="1" dirty="0"/>
          </a:p>
          <a:p>
            <a:r>
              <a:rPr lang="pt-BR" sz="2800" dirty="0" smtClean="0"/>
              <a:t>Do ponto de vista das relações de um </a:t>
            </a:r>
            <a:r>
              <a:rPr lang="pt-BR" sz="2800" b="1" dirty="0" smtClean="0"/>
              <a:t>signo</a:t>
            </a:r>
            <a:r>
              <a:rPr lang="pt-BR" sz="2800" dirty="0" smtClean="0"/>
              <a:t> para com o seu </a:t>
            </a:r>
            <a:r>
              <a:rPr lang="pt-BR" sz="2800" b="1" dirty="0" smtClean="0"/>
              <a:t>objeto</a:t>
            </a:r>
            <a:r>
              <a:rPr lang="pt-BR" sz="2800" dirty="0" smtClean="0"/>
              <a:t> (signo enquanto </a:t>
            </a:r>
            <a:r>
              <a:rPr lang="pt-BR" sz="2800" b="1" dirty="0" smtClean="0"/>
              <a:t>veículo de informação</a:t>
            </a:r>
            <a:r>
              <a:rPr lang="pt-BR" sz="2800" dirty="0" smtClean="0"/>
              <a:t>)</a:t>
            </a:r>
          </a:p>
          <a:p>
            <a:pPr lvl="1"/>
            <a:r>
              <a:rPr lang="pt-BR" sz="2800" b="1" dirty="0" smtClean="0"/>
              <a:t>Função semântica</a:t>
            </a:r>
          </a:p>
          <a:p>
            <a:r>
              <a:rPr lang="pt-BR" sz="2800" dirty="0" smtClean="0"/>
              <a:t>Do ponto de vista das relações do </a:t>
            </a:r>
            <a:r>
              <a:rPr lang="pt-BR" sz="2800" b="1" dirty="0" smtClean="0"/>
              <a:t>signo</a:t>
            </a:r>
            <a:r>
              <a:rPr lang="pt-BR" sz="2800" dirty="0" smtClean="0"/>
              <a:t> para com os seus </a:t>
            </a:r>
            <a:r>
              <a:rPr lang="pt-BR" sz="2800" b="1" dirty="0" smtClean="0"/>
              <a:t>usuários</a:t>
            </a:r>
          </a:p>
          <a:p>
            <a:pPr lvl="1"/>
            <a:r>
              <a:rPr lang="pt-BR" sz="2800" b="1" dirty="0" smtClean="0"/>
              <a:t>Função pragmática</a:t>
            </a:r>
          </a:p>
          <a:p>
            <a:pPr lvl="1">
              <a:buNone/>
            </a:pPr>
            <a:endParaRPr lang="pt-BR" sz="2800" b="1" dirty="0"/>
          </a:p>
        </p:txBody>
      </p:sp>
      <p:sp>
        <p:nvSpPr>
          <p:cNvPr id="5" name="Espaço Reservado para Data 4"/>
          <p:cNvSpPr>
            <a:spLocks noGrp="1"/>
          </p:cNvSpPr>
          <p:nvPr>
            <p:ph type="dt" sz="half" idx="10"/>
          </p:nvPr>
        </p:nvSpPr>
        <p:spPr/>
        <p:txBody>
          <a:bodyPr/>
          <a:lstStyle/>
          <a:p>
            <a:fld id="{7C0324E8-1C58-4C9C-9BC5-4DA37BE9AB1C}" type="datetime7">
              <a:rPr lang="pt-BR" smtClean="0"/>
              <a:t>ago-17</a:t>
            </a:fld>
            <a:endParaRPr lang="pt-BR"/>
          </a:p>
        </p:txBody>
      </p:sp>
      <p:sp>
        <p:nvSpPr>
          <p:cNvPr id="6" name="Espaço Reservado para Número de Slide 5"/>
          <p:cNvSpPr>
            <a:spLocks noGrp="1"/>
          </p:cNvSpPr>
          <p:nvPr>
            <p:ph type="sldNum" sz="quarter" idx="12"/>
          </p:nvPr>
        </p:nvSpPr>
        <p:spPr/>
        <p:txBody>
          <a:bodyPr/>
          <a:lstStyle/>
          <a:p>
            <a:fld id="{350C7D58-38D6-402F-AAB2-014C2325EDEA}" type="slidenum">
              <a:rPr lang="pt-BR" smtClean="0"/>
              <a:pPr/>
              <a:t>36</a:t>
            </a:fld>
            <a:endParaRPr lang="pt-B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23528" y="404664"/>
            <a:ext cx="7890080" cy="1143000"/>
          </a:xfrm>
        </p:spPr>
        <p:txBody>
          <a:bodyPr>
            <a:noAutofit/>
          </a:bodyPr>
          <a:lstStyle/>
          <a:p>
            <a:pPr algn="l"/>
            <a:r>
              <a:rPr lang="pt-PT" sz="4000" b="1" dirty="0">
                <a:cs typeface="Times New Roman" pitchFamily="18" charset="0"/>
              </a:rPr>
              <a:t>Diferença fundamental com outros sistemas semióticos</a:t>
            </a:r>
            <a:endParaRPr lang="pt-BR" sz="4000" b="1" dirty="0">
              <a:cs typeface="Times New Roman" pitchFamily="18" charset="0"/>
            </a:endParaRPr>
          </a:p>
        </p:txBody>
      </p:sp>
      <p:sp>
        <p:nvSpPr>
          <p:cNvPr id="21507" name="Rectangle 3"/>
          <p:cNvSpPr>
            <a:spLocks noGrp="1" noChangeArrowheads="1"/>
          </p:cNvSpPr>
          <p:nvPr>
            <p:ph idx="1"/>
          </p:nvPr>
        </p:nvSpPr>
        <p:spPr>
          <a:xfrm>
            <a:off x="467544" y="1988840"/>
            <a:ext cx="8466144" cy="4259560"/>
          </a:xfrm>
        </p:spPr>
        <p:txBody>
          <a:bodyPr>
            <a:noAutofit/>
          </a:bodyPr>
          <a:lstStyle/>
          <a:p>
            <a:pPr>
              <a:buFontTx/>
              <a:buNone/>
            </a:pPr>
            <a:r>
              <a:rPr lang="pt-PT" sz="2800" b="1" i="1" dirty="0">
                <a:cs typeface="Times New Roman" pitchFamily="18" charset="0"/>
              </a:rPr>
              <a:t>dupla articulação</a:t>
            </a:r>
            <a:endParaRPr lang="pt-PT" sz="2800" i="1" dirty="0">
              <a:cs typeface="Times New Roman" pitchFamily="18" charset="0"/>
            </a:endParaRPr>
          </a:p>
          <a:p>
            <a:pPr>
              <a:buFontTx/>
              <a:buNone/>
            </a:pPr>
            <a:endParaRPr lang="pt-PT" sz="2800" dirty="0">
              <a:cs typeface="Times New Roman" pitchFamily="18" charset="0"/>
            </a:endParaRPr>
          </a:p>
          <a:p>
            <a:pPr>
              <a:buFontTx/>
              <a:buNone/>
            </a:pPr>
            <a:r>
              <a:rPr lang="pt-PT" sz="2800" dirty="0" smtClean="0">
                <a:cs typeface="Times New Roman" pitchFamily="18" charset="0"/>
              </a:rPr>
              <a:t>Articulação </a:t>
            </a:r>
            <a:r>
              <a:rPr lang="pt-PT" sz="2800" dirty="0">
                <a:cs typeface="Times New Roman" pitchFamily="18" charset="0"/>
              </a:rPr>
              <a:t>= constituído de partes: </a:t>
            </a:r>
          </a:p>
          <a:p>
            <a:pPr>
              <a:buFontTx/>
              <a:buNone/>
            </a:pPr>
            <a:endParaRPr lang="pt-PT" sz="2800" dirty="0">
              <a:cs typeface="Times New Roman" pitchFamily="18" charset="0"/>
            </a:endParaRPr>
          </a:p>
          <a:p>
            <a:r>
              <a:rPr lang="pt-PT" sz="2800" dirty="0" smtClean="0">
                <a:cs typeface="Times New Roman" pitchFamily="18" charset="0"/>
              </a:rPr>
              <a:t>monema/morfema 		1a. </a:t>
            </a:r>
            <a:r>
              <a:rPr lang="pt-PT" sz="2800" dirty="0">
                <a:cs typeface="Times New Roman" pitchFamily="18" charset="0"/>
              </a:rPr>
              <a:t>articulação</a:t>
            </a:r>
          </a:p>
          <a:p>
            <a:pPr marL="114300" indent="0">
              <a:buNone/>
            </a:pPr>
            <a:r>
              <a:rPr lang="pt-PT" sz="2800" dirty="0" smtClean="0">
                <a:cs typeface="Times New Roman" pitchFamily="18" charset="0"/>
              </a:rPr>
              <a:t>              (</a:t>
            </a:r>
            <a:r>
              <a:rPr lang="pt-PT" sz="2800" dirty="0">
                <a:cs typeface="Times New Roman" pitchFamily="18" charset="0"/>
              </a:rPr>
              <a:t>unidade significativa elementar) </a:t>
            </a:r>
            <a:endParaRPr lang="pt-PT" sz="2800" dirty="0" smtClean="0">
              <a:cs typeface="Times New Roman" pitchFamily="18" charset="0"/>
            </a:endParaRPr>
          </a:p>
          <a:p>
            <a:endParaRPr lang="pt-PT" sz="2800" dirty="0" smtClean="0">
              <a:cs typeface="Times New Roman" pitchFamily="18" charset="0"/>
            </a:endParaRPr>
          </a:p>
          <a:p>
            <a:r>
              <a:rPr lang="pt-PT" sz="2800" dirty="0" smtClean="0">
                <a:cs typeface="Times New Roman" pitchFamily="18" charset="0"/>
              </a:rPr>
              <a:t>fonemas                2a</a:t>
            </a:r>
            <a:r>
              <a:rPr lang="pt-PT" sz="2800" dirty="0">
                <a:cs typeface="Times New Roman" pitchFamily="18" charset="0"/>
              </a:rPr>
              <a:t>. articulação</a:t>
            </a:r>
          </a:p>
          <a:p>
            <a:pPr>
              <a:buFontTx/>
              <a:buNone/>
            </a:pPr>
            <a:r>
              <a:rPr lang="pt-PT" sz="2800" dirty="0">
                <a:cs typeface="Times New Roman" pitchFamily="18" charset="0"/>
              </a:rPr>
              <a:t> </a:t>
            </a:r>
            <a:endParaRPr lang="pt-BR" sz="2800" dirty="0">
              <a:cs typeface="Times New Roman" pitchFamily="18" charset="0"/>
            </a:endParaRPr>
          </a:p>
        </p:txBody>
      </p:sp>
      <p:sp>
        <p:nvSpPr>
          <p:cNvPr id="2" name="Seta para a direita 1"/>
          <p:cNvSpPr/>
          <p:nvPr/>
        </p:nvSpPr>
        <p:spPr>
          <a:xfrm>
            <a:off x="2339752" y="5612000"/>
            <a:ext cx="72008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Seta para a direita 5"/>
          <p:cNvSpPr/>
          <p:nvPr/>
        </p:nvSpPr>
        <p:spPr>
          <a:xfrm>
            <a:off x="3851920" y="4135916"/>
            <a:ext cx="72008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Espaço Reservado para Data 2"/>
          <p:cNvSpPr>
            <a:spLocks noGrp="1"/>
          </p:cNvSpPr>
          <p:nvPr>
            <p:ph type="dt" sz="half" idx="10"/>
          </p:nvPr>
        </p:nvSpPr>
        <p:spPr/>
        <p:txBody>
          <a:bodyPr/>
          <a:lstStyle/>
          <a:p>
            <a:fld id="{1F417ED9-C58E-4050-9432-91568CDD3C08}" type="datetime7">
              <a:rPr lang="pt-BR" smtClean="0"/>
              <a:t>ago-17</a:t>
            </a:fld>
            <a:endParaRPr lang="pt-BR"/>
          </a:p>
        </p:txBody>
      </p:sp>
      <p:sp>
        <p:nvSpPr>
          <p:cNvPr id="5" name="Espaço Reservado para Número de Slide 4"/>
          <p:cNvSpPr>
            <a:spLocks noGrp="1"/>
          </p:cNvSpPr>
          <p:nvPr>
            <p:ph type="sldNum" sz="quarter" idx="12"/>
          </p:nvPr>
        </p:nvSpPr>
        <p:spPr/>
        <p:txBody>
          <a:bodyPr/>
          <a:lstStyle/>
          <a:p>
            <a:fld id="{350C7D58-38D6-402F-AAB2-014C2325EDEA}" type="slidenum">
              <a:rPr lang="pt-BR" smtClean="0"/>
              <a:pPr/>
              <a:t>37</a:t>
            </a:fld>
            <a:endParaRPr lang="pt-B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539552" y="260648"/>
            <a:ext cx="8002136" cy="1143000"/>
          </a:xfrm>
        </p:spPr>
        <p:txBody>
          <a:bodyPr>
            <a:normAutofit/>
          </a:bodyPr>
          <a:lstStyle/>
          <a:p>
            <a:pPr algn="l"/>
            <a:r>
              <a:rPr lang="en-US" sz="4000" b="1" dirty="0" err="1"/>
              <a:t>Conjunção</a:t>
            </a:r>
            <a:r>
              <a:rPr lang="en-US" sz="4000" b="1" dirty="0"/>
              <a:t>/</a:t>
            </a:r>
            <a:r>
              <a:rPr lang="en-US" sz="4000" b="1" dirty="0" err="1"/>
              <a:t>disjunção</a:t>
            </a:r>
            <a:endParaRPr lang="pt-BR" sz="4000" b="1" dirty="0"/>
          </a:p>
        </p:txBody>
      </p:sp>
      <p:sp>
        <p:nvSpPr>
          <p:cNvPr id="41987" name="Rectangle 3"/>
          <p:cNvSpPr>
            <a:spLocks noGrp="1" noChangeArrowheads="1"/>
          </p:cNvSpPr>
          <p:nvPr>
            <p:ph idx="1"/>
          </p:nvPr>
        </p:nvSpPr>
        <p:spPr>
          <a:xfrm>
            <a:off x="611560" y="1556792"/>
            <a:ext cx="7200800" cy="4800600"/>
          </a:xfrm>
        </p:spPr>
        <p:txBody>
          <a:bodyPr>
            <a:normAutofit/>
          </a:bodyPr>
          <a:lstStyle/>
          <a:p>
            <a:pPr algn="just">
              <a:buFontTx/>
              <a:buNone/>
            </a:pPr>
            <a:r>
              <a:rPr lang="en-US" sz="3600" dirty="0" err="1" smtClean="0">
                <a:cs typeface="Times New Roman" pitchFamily="18" charset="0"/>
              </a:rPr>
              <a:t>Nível</a:t>
            </a:r>
            <a:r>
              <a:rPr lang="en-US" sz="3600" dirty="0" smtClean="0">
                <a:cs typeface="Times New Roman" pitchFamily="18" charset="0"/>
              </a:rPr>
              <a:t> </a:t>
            </a:r>
            <a:r>
              <a:rPr lang="en-US" sz="3600" dirty="0" err="1">
                <a:cs typeface="Times New Roman" pitchFamily="18" charset="0"/>
              </a:rPr>
              <a:t>semântico</a:t>
            </a:r>
            <a:r>
              <a:rPr lang="en-US" sz="3600" dirty="0">
                <a:cs typeface="Times New Roman" pitchFamily="18" charset="0"/>
              </a:rPr>
              <a:t>:</a:t>
            </a:r>
          </a:p>
          <a:p>
            <a:pPr algn="just">
              <a:buFontTx/>
              <a:buNone/>
            </a:pPr>
            <a:r>
              <a:rPr lang="en-US" sz="3600" dirty="0">
                <a:cs typeface="Times New Roman" pitchFamily="18" charset="0"/>
              </a:rPr>
              <a:t>	</a:t>
            </a:r>
            <a:r>
              <a:rPr lang="pt-BR" sz="3600" dirty="0">
                <a:cs typeface="Times New Roman" pitchFamily="18" charset="0"/>
              </a:rPr>
              <a:t>rodovia </a:t>
            </a:r>
            <a:r>
              <a:rPr lang="pt-BR" sz="3600" b="1" dirty="0">
                <a:cs typeface="Times New Roman" pitchFamily="18" charset="0"/>
              </a:rPr>
              <a:t>federal</a:t>
            </a:r>
            <a:r>
              <a:rPr lang="pt-BR" sz="3600" dirty="0">
                <a:cs typeface="Times New Roman" pitchFamily="18" charset="0"/>
              </a:rPr>
              <a:t>/rodovia </a:t>
            </a:r>
            <a:r>
              <a:rPr lang="pt-BR" sz="3600" b="1" dirty="0">
                <a:cs typeface="Times New Roman" pitchFamily="18" charset="0"/>
              </a:rPr>
              <a:t>estadual</a:t>
            </a:r>
          </a:p>
          <a:p>
            <a:pPr algn="just">
              <a:buFontTx/>
              <a:buNone/>
            </a:pPr>
            <a:endParaRPr lang="en-US" sz="3600" dirty="0">
              <a:cs typeface="Times New Roman" pitchFamily="18" charset="0"/>
            </a:endParaRPr>
          </a:p>
          <a:p>
            <a:pPr algn="just">
              <a:buFontTx/>
              <a:buNone/>
            </a:pPr>
            <a:endParaRPr lang="en-US" sz="3600" dirty="0" smtClean="0">
              <a:cs typeface="Times New Roman" pitchFamily="18" charset="0"/>
            </a:endParaRPr>
          </a:p>
          <a:p>
            <a:pPr algn="just">
              <a:buFontTx/>
              <a:buNone/>
            </a:pPr>
            <a:endParaRPr lang="en-US" sz="3600" dirty="0" smtClean="0">
              <a:cs typeface="Times New Roman" pitchFamily="18" charset="0"/>
            </a:endParaRPr>
          </a:p>
          <a:p>
            <a:pPr algn="just">
              <a:buFontTx/>
              <a:buNone/>
            </a:pPr>
            <a:r>
              <a:rPr lang="en-US" sz="3600" dirty="0" err="1" smtClean="0">
                <a:cs typeface="Times New Roman" pitchFamily="18" charset="0"/>
              </a:rPr>
              <a:t>Nível</a:t>
            </a:r>
            <a:r>
              <a:rPr lang="en-US" sz="3600" dirty="0" smtClean="0">
                <a:cs typeface="Times New Roman" pitchFamily="18" charset="0"/>
              </a:rPr>
              <a:t> </a:t>
            </a:r>
            <a:r>
              <a:rPr lang="en-US" sz="3600" dirty="0" err="1">
                <a:cs typeface="Times New Roman" pitchFamily="18" charset="0"/>
              </a:rPr>
              <a:t>fonológico</a:t>
            </a:r>
            <a:r>
              <a:rPr lang="en-US" sz="3600" dirty="0">
                <a:cs typeface="Times New Roman" pitchFamily="18" charset="0"/>
              </a:rPr>
              <a:t>:</a:t>
            </a:r>
          </a:p>
          <a:p>
            <a:pPr algn="just">
              <a:buFontTx/>
              <a:buNone/>
            </a:pPr>
            <a:r>
              <a:rPr lang="en-US" sz="3600" dirty="0">
                <a:cs typeface="Times New Roman" pitchFamily="18" charset="0"/>
              </a:rPr>
              <a:t>	</a:t>
            </a:r>
            <a:r>
              <a:rPr lang="en-US" sz="3600" b="1" dirty="0">
                <a:cs typeface="Times New Roman" pitchFamily="18" charset="0"/>
              </a:rPr>
              <a:t>p</a:t>
            </a:r>
            <a:r>
              <a:rPr lang="pt-BR" sz="3600" dirty="0">
                <a:cs typeface="Times New Roman" pitchFamily="18" charset="0"/>
              </a:rPr>
              <a:t>ato/</a:t>
            </a:r>
            <a:r>
              <a:rPr lang="pt-BR" sz="3600" b="1" dirty="0">
                <a:cs typeface="Times New Roman" pitchFamily="18" charset="0"/>
              </a:rPr>
              <a:t>b</a:t>
            </a:r>
            <a:r>
              <a:rPr lang="pt-BR" sz="3600" dirty="0">
                <a:cs typeface="Times New Roman" pitchFamily="18" charset="0"/>
              </a:rPr>
              <a:t>ato</a:t>
            </a:r>
          </a:p>
          <a:p>
            <a:pPr>
              <a:buFontTx/>
              <a:buNone/>
            </a:pPr>
            <a:endParaRPr lang="pt-B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140968"/>
            <a:ext cx="2736304" cy="2041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spaço Reservado para Data 1"/>
          <p:cNvSpPr>
            <a:spLocks noGrp="1"/>
          </p:cNvSpPr>
          <p:nvPr>
            <p:ph type="dt" sz="half" idx="10"/>
          </p:nvPr>
        </p:nvSpPr>
        <p:spPr/>
        <p:txBody>
          <a:bodyPr/>
          <a:lstStyle/>
          <a:p>
            <a:fld id="{7A84F095-24C1-4162-937B-C7E61FC738D5}" type="datetime7">
              <a:rPr lang="pt-BR" smtClean="0"/>
              <a:t>ago-17</a:t>
            </a:fld>
            <a:endParaRPr lang="pt-BR"/>
          </a:p>
        </p:txBody>
      </p:sp>
      <p:sp>
        <p:nvSpPr>
          <p:cNvPr id="3" name="Espaço Reservado para Número de Slide 2"/>
          <p:cNvSpPr>
            <a:spLocks noGrp="1"/>
          </p:cNvSpPr>
          <p:nvPr>
            <p:ph type="sldNum" sz="quarter" idx="12"/>
          </p:nvPr>
        </p:nvSpPr>
        <p:spPr/>
        <p:txBody>
          <a:bodyPr/>
          <a:lstStyle/>
          <a:p>
            <a:fld id="{350C7D58-38D6-402F-AAB2-014C2325EDEA}" type="slidenum">
              <a:rPr lang="pt-BR" smtClean="0"/>
              <a:pPr/>
              <a:t>38</a:t>
            </a:fld>
            <a:endParaRPr lang="pt-B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67544" y="274638"/>
            <a:ext cx="7704856" cy="1426170"/>
          </a:xfrm>
        </p:spPr>
        <p:txBody>
          <a:bodyPr>
            <a:normAutofit/>
          </a:bodyPr>
          <a:lstStyle/>
          <a:p>
            <a:pPr algn="l"/>
            <a:r>
              <a:rPr lang="en-US" sz="4000" b="1" dirty="0" err="1"/>
              <a:t>Estrutura</a:t>
            </a:r>
            <a:r>
              <a:rPr lang="en-US" sz="4000" b="1" dirty="0"/>
              <a:t> </a:t>
            </a:r>
            <a:r>
              <a:rPr lang="en-US" sz="4000" b="1" dirty="0" err="1" smtClean="0"/>
              <a:t>linguística</a:t>
            </a:r>
            <a:endParaRPr lang="pt-BR" sz="4000" b="1" dirty="0"/>
          </a:p>
        </p:txBody>
      </p:sp>
      <p:sp>
        <p:nvSpPr>
          <p:cNvPr id="30723" name="Rectangle 3"/>
          <p:cNvSpPr>
            <a:spLocks noGrp="1" noChangeArrowheads="1"/>
          </p:cNvSpPr>
          <p:nvPr>
            <p:ph idx="1"/>
          </p:nvPr>
        </p:nvSpPr>
        <p:spPr>
          <a:xfrm>
            <a:off x="395536" y="1916832"/>
            <a:ext cx="7632848" cy="4557120"/>
          </a:xfrm>
        </p:spPr>
        <p:txBody>
          <a:bodyPr>
            <a:normAutofit lnSpcReduction="10000"/>
          </a:bodyPr>
          <a:lstStyle/>
          <a:p>
            <a:pPr>
              <a:lnSpc>
                <a:spcPct val="90000"/>
              </a:lnSpc>
              <a:buFontTx/>
              <a:buNone/>
            </a:pPr>
            <a:r>
              <a:rPr lang="pt-PT" sz="2800" b="1" dirty="0" smtClean="0">
                <a:cs typeface="Times New Roman" pitchFamily="18" charset="0"/>
              </a:rPr>
              <a:t>Organização </a:t>
            </a:r>
            <a:r>
              <a:rPr lang="pt-PT" sz="2800" b="1" dirty="0">
                <a:cs typeface="Times New Roman" pitchFamily="18" charset="0"/>
              </a:rPr>
              <a:t>e classificação</a:t>
            </a:r>
          </a:p>
          <a:p>
            <a:pPr algn="just">
              <a:lnSpc>
                <a:spcPct val="90000"/>
              </a:lnSpc>
              <a:buFontTx/>
              <a:buNone/>
            </a:pPr>
            <a:r>
              <a:rPr lang="pt-PT" sz="2800" dirty="0">
                <a:cs typeface="Times New Roman" pitchFamily="18" charset="0"/>
              </a:rPr>
              <a:t>	</a:t>
            </a:r>
            <a:r>
              <a:rPr lang="pt-PT" sz="2800" b="1" dirty="0">
                <a:cs typeface="Times New Roman" pitchFamily="18" charset="0"/>
              </a:rPr>
              <a:t>- plano do conteúdo</a:t>
            </a:r>
            <a:r>
              <a:rPr lang="pt-PT" sz="2800" dirty="0">
                <a:cs typeface="Times New Roman" pitchFamily="18" charset="0"/>
              </a:rPr>
              <a:t>: percepção de </a:t>
            </a:r>
            <a:r>
              <a:rPr lang="pt-PT" sz="2800" dirty="0">
                <a:cs typeface="Arial" charset="0"/>
              </a:rPr>
              <a:t>descontinuidades, organização do conteúdo, significação</a:t>
            </a:r>
          </a:p>
          <a:p>
            <a:pPr algn="just">
              <a:lnSpc>
                <a:spcPct val="90000"/>
              </a:lnSpc>
              <a:buFontTx/>
              <a:buNone/>
            </a:pPr>
            <a:r>
              <a:rPr lang="pt-PT" sz="2800" dirty="0">
                <a:cs typeface="Times New Roman" pitchFamily="18" charset="0"/>
              </a:rPr>
              <a:t>	</a:t>
            </a:r>
            <a:r>
              <a:rPr lang="pt-PT" sz="2800" b="1" dirty="0">
                <a:cs typeface="Times New Roman" pitchFamily="18" charset="0"/>
              </a:rPr>
              <a:t>- plano da expressão: </a:t>
            </a:r>
            <a:r>
              <a:rPr lang="pt-PT" sz="2800" dirty="0">
                <a:cs typeface="Times New Roman" pitchFamily="18" charset="0"/>
              </a:rPr>
              <a:t>percepção de descontinuidades, organizações do som</a:t>
            </a:r>
          </a:p>
          <a:p>
            <a:pPr>
              <a:lnSpc>
                <a:spcPct val="90000"/>
              </a:lnSpc>
              <a:buFontTx/>
              <a:buNone/>
            </a:pPr>
            <a:endParaRPr lang="pt-PT" sz="2800" dirty="0">
              <a:cs typeface="Times New Roman" pitchFamily="18" charset="0"/>
            </a:endParaRPr>
          </a:p>
          <a:p>
            <a:pPr>
              <a:lnSpc>
                <a:spcPct val="90000"/>
              </a:lnSpc>
              <a:buFontTx/>
              <a:buNone/>
            </a:pPr>
            <a:r>
              <a:rPr lang="pt-PT" sz="2800" dirty="0">
                <a:cs typeface="Times New Roman" pitchFamily="18" charset="0"/>
              </a:rPr>
              <a:t>Sistema de relações </a:t>
            </a:r>
            <a:r>
              <a:rPr lang="pt-PT" sz="2800" dirty="0">
                <a:cs typeface="Times New Roman" pitchFamily="18" charset="0"/>
                <a:sym typeface="Wingdings" pitchFamily="2" charset="2"/>
              </a:rPr>
              <a:t> valor</a:t>
            </a:r>
          </a:p>
          <a:p>
            <a:pPr>
              <a:lnSpc>
                <a:spcPct val="90000"/>
              </a:lnSpc>
              <a:buFontTx/>
              <a:buNone/>
            </a:pPr>
            <a:r>
              <a:rPr lang="pt-PT" sz="2800" dirty="0">
                <a:cs typeface="Arial" charset="0"/>
              </a:rPr>
              <a:t>	- relação no interior de um sistema</a:t>
            </a:r>
          </a:p>
          <a:p>
            <a:pPr algn="just">
              <a:lnSpc>
                <a:spcPct val="90000"/>
              </a:lnSpc>
              <a:buFontTx/>
              <a:buNone/>
            </a:pPr>
            <a:r>
              <a:rPr lang="pt-PT" sz="2800" b="1" dirty="0">
                <a:cs typeface="Arial" charset="0"/>
              </a:rPr>
              <a:t>Estrutura</a:t>
            </a:r>
            <a:r>
              <a:rPr lang="pt-PT" sz="2800" dirty="0">
                <a:cs typeface="Arial" charset="0"/>
              </a:rPr>
              <a:t>: modelo, construção mental, noção </a:t>
            </a:r>
            <a:r>
              <a:rPr lang="pt-PT" sz="2800" dirty="0" smtClean="0">
                <a:cs typeface="Arial" charset="0"/>
              </a:rPr>
              <a:t>abstrata</a:t>
            </a:r>
            <a:endParaRPr lang="pt-BR" sz="2000" dirty="0">
              <a:cs typeface="Arial" charset="0"/>
            </a:endParaRPr>
          </a:p>
        </p:txBody>
      </p:sp>
      <p:sp>
        <p:nvSpPr>
          <p:cNvPr id="2" name="Espaço Reservado para Data 1"/>
          <p:cNvSpPr>
            <a:spLocks noGrp="1"/>
          </p:cNvSpPr>
          <p:nvPr>
            <p:ph type="dt" sz="half" idx="10"/>
          </p:nvPr>
        </p:nvSpPr>
        <p:spPr/>
        <p:txBody>
          <a:bodyPr/>
          <a:lstStyle/>
          <a:p>
            <a:fld id="{81FBC074-49A5-458C-B865-7AC8CBE885BA}" type="datetime7">
              <a:rPr lang="pt-BR" smtClean="0"/>
              <a:t>ago-17</a:t>
            </a:fld>
            <a:endParaRPr lang="pt-BR"/>
          </a:p>
        </p:txBody>
      </p:sp>
      <p:sp>
        <p:nvSpPr>
          <p:cNvPr id="3" name="Espaço Reservado para Número de Slide 2"/>
          <p:cNvSpPr>
            <a:spLocks noGrp="1"/>
          </p:cNvSpPr>
          <p:nvPr>
            <p:ph type="sldNum" sz="quarter" idx="12"/>
          </p:nvPr>
        </p:nvSpPr>
        <p:spPr/>
        <p:txBody>
          <a:bodyPr/>
          <a:lstStyle/>
          <a:p>
            <a:fld id="{350C7D58-38D6-402F-AAB2-014C2325EDEA}" type="slidenum">
              <a:rPr lang="pt-BR" smtClean="0"/>
              <a:pPr/>
              <a:t>39</a:t>
            </a:fld>
            <a:endParaRPr lang="pt-B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6" y="332656"/>
            <a:ext cx="6665168" cy="1066130"/>
          </a:xfrm>
        </p:spPr>
        <p:txBody>
          <a:bodyPr>
            <a:normAutofit/>
          </a:bodyPr>
          <a:lstStyle/>
          <a:p>
            <a:pPr algn="l"/>
            <a:r>
              <a:rPr lang="pt-BR" sz="4000" b="1" dirty="0" smtClean="0"/>
              <a:t>Linguagem</a:t>
            </a:r>
            <a:endParaRPr lang="pt-BR" sz="4000" b="1" dirty="0"/>
          </a:p>
        </p:txBody>
      </p:sp>
      <p:sp>
        <p:nvSpPr>
          <p:cNvPr id="3" name="Espaço Reservado para Conteúdo 2"/>
          <p:cNvSpPr>
            <a:spLocks noGrp="1"/>
          </p:cNvSpPr>
          <p:nvPr>
            <p:ph idx="1"/>
          </p:nvPr>
        </p:nvSpPr>
        <p:spPr>
          <a:xfrm>
            <a:off x="539552" y="1916832"/>
            <a:ext cx="7704856" cy="4392488"/>
          </a:xfrm>
        </p:spPr>
        <p:txBody>
          <a:bodyPr/>
          <a:lstStyle/>
          <a:p>
            <a:r>
              <a:rPr lang="pt-BR" sz="2400" dirty="0" smtClean="0"/>
              <a:t>Como realidade material </a:t>
            </a:r>
          </a:p>
          <a:p>
            <a:pPr lvl="1"/>
            <a:r>
              <a:rPr lang="pt-BR" sz="2200" dirty="0" smtClean="0"/>
              <a:t>organização de sons, palavras, frases</a:t>
            </a:r>
          </a:p>
          <a:p>
            <a:pPr lvl="1"/>
            <a:r>
              <a:rPr lang="pt-BR" sz="2200" dirty="0" smtClean="0"/>
              <a:t>a linguagem é relativamente autônoma.</a:t>
            </a:r>
          </a:p>
          <a:p>
            <a:pPr marL="114300" indent="0">
              <a:buNone/>
            </a:pPr>
            <a:endParaRPr lang="pt-BR" dirty="0" smtClean="0"/>
          </a:p>
          <a:p>
            <a:r>
              <a:rPr lang="pt-BR" sz="2400" dirty="0" smtClean="0"/>
              <a:t>Como expressão de emoções, ideias, propósitos, é orientada pela </a:t>
            </a:r>
            <a:r>
              <a:rPr lang="pt-BR" sz="2400" b="1" dirty="0" smtClean="0"/>
              <a:t>visão de mundo</a:t>
            </a:r>
            <a:r>
              <a:rPr lang="pt-BR" sz="2400" dirty="0" smtClean="0"/>
              <a:t>, pela </a:t>
            </a:r>
            <a:r>
              <a:rPr lang="pt-BR" sz="2400" b="1" dirty="0" smtClean="0"/>
              <a:t>realidade histórica</a:t>
            </a:r>
            <a:r>
              <a:rPr lang="pt-BR" sz="2400" dirty="0" smtClean="0"/>
              <a:t>, </a:t>
            </a:r>
            <a:r>
              <a:rPr lang="pt-BR" sz="2400" b="1" dirty="0" smtClean="0"/>
              <a:t>social e cultural </a:t>
            </a:r>
            <a:r>
              <a:rPr lang="pt-BR" sz="2400" dirty="0" smtClean="0"/>
              <a:t>de seu falante.</a:t>
            </a:r>
            <a:endParaRPr lang="pt-BR" sz="2400" dirty="0"/>
          </a:p>
        </p:txBody>
      </p:sp>
      <p:sp>
        <p:nvSpPr>
          <p:cNvPr id="5" name="Espaço Reservado para Data 4"/>
          <p:cNvSpPr>
            <a:spLocks noGrp="1"/>
          </p:cNvSpPr>
          <p:nvPr>
            <p:ph type="dt" sz="half" idx="10"/>
          </p:nvPr>
        </p:nvSpPr>
        <p:spPr/>
        <p:txBody>
          <a:bodyPr/>
          <a:lstStyle/>
          <a:p>
            <a:fld id="{AE99899C-4F93-42F5-AB19-C681D2AC06D2}" type="datetime7">
              <a:rPr lang="pt-BR" smtClean="0"/>
              <a:t>ago-17</a:t>
            </a:fld>
            <a:endParaRPr lang="pt-BR"/>
          </a:p>
        </p:txBody>
      </p:sp>
      <p:sp>
        <p:nvSpPr>
          <p:cNvPr id="6" name="Espaço Reservado para Número de Slide 5"/>
          <p:cNvSpPr>
            <a:spLocks noGrp="1"/>
          </p:cNvSpPr>
          <p:nvPr>
            <p:ph type="sldNum" sz="quarter" idx="12"/>
          </p:nvPr>
        </p:nvSpPr>
        <p:spPr/>
        <p:txBody>
          <a:bodyPr/>
          <a:lstStyle/>
          <a:p>
            <a:fld id="{350C7D58-38D6-402F-AAB2-014C2325EDEA}" type="slidenum">
              <a:rPr lang="pt-BR" smtClean="0"/>
              <a:pPr/>
              <a:t>4</a:t>
            </a:fld>
            <a:endParaRPr lang="pt-B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4538424"/>
            <a:ext cx="2787962"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00266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55576" y="332656"/>
            <a:ext cx="7272808" cy="1152128"/>
          </a:xfrm>
        </p:spPr>
        <p:txBody>
          <a:bodyPr>
            <a:normAutofit/>
          </a:bodyPr>
          <a:lstStyle/>
          <a:p>
            <a:pPr algn="l"/>
            <a:r>
              <a:rPr lang="en-US" sz="4000" b="1" dirty="0" smtClean="0"/>
              <a:t>Valor</a:t>
            </a:r>
            <a:endParaRPr lang="pt-BR" sz="4000" b="1" dirty="0"/>
          </a:p>
        </p:txBody>
      </p:sp>
      <p:sp>
        <p:nvSpPr>
          <p:cNvPr id="38915" name="Rectangle 3"/>
          <p:cNvSpPr>
            <a:spLocks noGrp="1" noChangeArrowheads="1"/>
          </p:cNvSpPr>
          <p:nvPr>
            <p:ph idx="1"/>
          </p:nvPr>
        </p:nvSpPr>
        <p:spPr>
          <a:xfrm>
            <a:off x="611560" y="1772816"/>
            <a:ext cx="7416824" cy="4403576"/>
          </a:xfrm>
        </p:spPr>
        <p:txBody>
          <a:bodyPr>
            <a:normAutofit/>
          </a:bodyPr>
          <a:lstStyle/>
          <a:p>
            <a:pPr>
              <a:buFontTx/>
              <a:buNone/>
            </a:pPr>
            <a:r>
              <a:rPr lang="pt-PT" dirty="0">
                <a:cs typeface="Arial" charset="0"/>
              </a:rPr>
              <a:t>... </a:t>
            </a:r>
            <a:r>
              <a:rPr lang="pt-PT" sz="2800" i="1" dirty="0">
                <a:cs typeface="Arial" charset="0"/>
              </a:rPr>
              <a:t>O valor de uma forma reside inteiramente no texto de onde o tomamos...: no conjunto das circunstâncias </a:t>
            </a:r>
            <a:r>
              <a:rPr lang="pt-PT" sz="2800" i="1" dirty="0" smtClean="0">
                <a:cs typeface="Arial" charset="0"/>
              </a:rPr>
              <a:t>morfológicas</a:t>
            </a:r>
            <a:r>
              <a:rPr lang="pt-PT" sz="2800" i="1" dirty="0">
                <a:cs typeface="Arial" charset="0"/>
              </a:rPr>
              <a:t>, </a:t>
            </a:r>
            <a:r>
              <a:rPr lang="pt-PT" sz="2800" i="1" dirty="0" smtClean="0">
                <a:cs typeface="Arial" charset="0"/>
              </a:rPr>
              <a:t> fonéticas</a:t>
            </a:r>
            <a:r>
              <a:rPr lang="pt-PT" sz="2800" i="1" dirty="0">
                <a:cs typeface="Arial" charset="0"/>
              </a:rPr>
              <a:t>, ortográficas, que a rodeiam e a </a:t>
            </a:r>
            <a:r>
              <a:rPr lang="pt-PT" sz="2800" i="1" dirty="0" smtClean="0">
                <a:cs typeface="Arial" charset="0"/>
              </a:rPr>
              <a:t>esclarecem</a:t>
            </a:r>
            <a:r>
              <a:rPr lang="pt-PT" sz="2800" dirty="0">
                <a:cs typeface="Arial" charset="0"/>
              </a:rPr>
              <a:t>.</a:t>
            </a:r>
            <a:r>
              <a:rPr lang="pt-PT" sz="2800" dirty="0" smtClean="0">
                <a:cs typeface="Arial" charset="0"/>
              </a:rPr>
              <a:t>						(Saussure)</a:t>
            </a:r>
            <a:endParaRPr lang="pt-PT" sz="2800" dirty="0">
              <a:cs typeface="Arial" charset="0"/>
            </a:endParaRPr>
          </a:p>
          <a:p>
            <a:pPr>
              <a:buFontTx/>
              <a:buNone/>
            </a:pPr>
            <a:endParaRPr lang="pt-PT" sz="2800" dirty="0">
              <a:cs typeface="Arial" charset="0"/>
            </a:endParaRPr>
          </a:p>
          <a:p>
            <a:pPr>
              <a:buFontTx/>
              <a:buNone/>
            </a:pPr>
            <a:r>
              <a:rPr lang="pt-PT" sz="2800" dirty="0">
                <a:cs typeface="Arial" charset="0"/>
              </a:rPr>
              <a:t>Não se pode isolá-lo do sistema. Não se trata de simples união de um som com um conceito.</a:t>
            </a:r>
          </a:p>
          <a:p>
            <a:pPr>
              <a:buFontTx/>
              <a:buNone/>
            </a:pPr>
            <a:endParaRPr lang="pt-PT" dirty="0">
              <a:cs typeface="Arial" charset="0"/>
            </a:endParaRPr>
          </a:p>
          <a:p>
            <a:endParaRPr lang="pt-BR" dirty="0"/>
          </a:p>
        </p:txBody>
      </p:sp>
      <p:sp>
        <p:nvSpPr>
          <p:cNvPr id="2" name="Espaço Reservado para Data 1"/>
          <p:cNvSpPr>
            <a:spLocks noGrp="1"/>
          </p:cNvSpPr>
          <p:nvPr>
            <p:ph type="dt" sz="half" idx="10"/>
          </p:nvPr>
        </p:nvSpPr>
        <p:spPr/>
        <p:txBody>
          <a:bodyPr/>
          <a:lstStyle/>
          <a:p>
            <a:fld id="{F861F38B-62E2-4989-9F5E-21002FBB7C60}" type="datetime7">
              <a:rPr lang="pt-BR" smtClean="0"/>
              <a:t>ago-17</a:t>
            </a:fld>
            <a:endParaRPr lang="pt-BR"/>
          </a:p>
        </p:txBody>
      </p:sp>
      <p:sp>
        <p:nvSpPr>
          <p:cNvPr id="3" name="Espaço Reservado para Número de Slide 2"/>
          <p:cNvSpPr>
            <a:spLocks noGrp="1"/>
          </p:cNvSpPr>
          <p:nvPr>
            <p:ph type="sldNum" sz="quarter" idx="12"/>
          </p:nvPr>
        </p:nvSpPr>
        <p:spPr/>
        <p:txBody>
          <a:bodyPr/>
          <a:lstStyle/>
          <a:p>
            <a:fld id="{350C7D58-38D6-402F-AAB2-014C2325EDEA}" type="slidenum">
              <a:rPr lang="pt-BR" smtClean="0"/>
              <a:pPr/>
              <a:t>40</a:t>
            </a:fld>
            <a:endParaRPr lang="pt-B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850106"/>
          </a:xfrm>
        </p:spPr>
        <p:txBody>
          <a:bodyPr>
            <a:normAutofit/>
          </a:bodyPr>
          <a:lstStyle/>
          <a:p>
            <a:pPr algn="l"/>
            <a:r>
              <a:rPr lang="pt-BR" sz="4000" b="1" dirty="0" smtClean="0"/>
              <a:t>Valor</a:t>
            </a:r>
            <a:endParaRPr lang="pt-BR" sz="4000" b="1" dirty="0"/>
          </a:p>
        </p:txBody>
      </p:sp>
      <p:sp>
        <p:nvSpPr>
          <p:cNvPr id="3" name="Espaço Reservado para Conteúdo 2"/>
          <p:cNvSpPr>
            <a:spLocks noGrp="1"/>
          </p:cNvSpPr>
          <p:nvPr>
            <p:ph idx="1"/>
          </p:nvPr>
        </p:nvSpPr>
        <p:spPr>
          <a:xfrm>
            <a:off x="179512" y="1124744"/>
            <a:ext cx="7992888" cy="4882547"/>
          </a:xfrm>
        </p:spPr>
        <p:txBody>
          <a:bodyPr>
            <a:normAutofit/>
          </a:bodyPr>
          <a:lstStyle/>
          <a:p>
            <a:pPr algn="just"/>
            <a:r>
              <a:rPr lang="pt-BR" sz="2400" b="0" dirty="0" smtClean="0"/>
              <a:t>Constitui o </a:t>
            </a:r>
            <a:r>
              <a:rPr lang="pt-BR" sz="2400" b="1" dirty="0" smtClean="0"/>
              <a:t>princípio organizador </a:t>
            </a:r>
            <a:r>
              <a:rPr lang="pt-BR" sz="2400" b="0" dirty="0" smtClean="0"/>
              <a:t>das </a:t>
            </a:r>
            <a:r>
              <a:rPr lang="pt-BR" sz="2400" b="0" dirty="0" smtClean="0"/>
              <a:t>entidades linguísticas a partir das relações que elas </a:t>
            </a:r>
            <a:r>
              <a:rPr lang="pt-BR" sz="2400" b="0" dirty="0" smtClean="0"/>
              <a:t>têm </a:t>
            </a:r>
            <a:r>
              <a:rPr lang="pt-BR" sz="2400" b="0" dirty="0" smtClean="0"/>
              <a:t>umas com as outras.</a:t>
            </a:r>
          </a:p>
          <a:p>
            <a:pPr algn="just"/>
            <a:r>
              <a:rPr lang="pt-BR" sz="2400" b="0" dirty="0" smtClean="0"/>
              <a:t>A língua é um </a:t>
            </a:r>
            <a:r>
              <a:rPr lang="pt-BR" sz="2400" b="1" dirty="0" smtClean="0"/>
              <a:t>sistema de valores</a:t>
            </a:r>
            <a:r>
              <a:rPr lang="pt-BR" sz="2400" b="0" dirty="0" smtClean="0"/>
              <a:t>, onde cada elemento se define em relação aos outros elementos.</a:t>
            </a:r>
          </a:p>
          <a:p>
            <a:pPr lvl="1"/>
            <a:r>
              <a:rPr lang="pt-BR" i="1" dirty="0" smtClean="0"/>
              <a:t>Recear, temer , ter medo </a:t>
            </a:r>
            <a:r>
              <a:rPr lang="pt-BR" dirty="0" smtClean="0"/>
              <a:t>só tem valor próprio pela oposição.</a:t>
            </a:r>
          </a:p>
          <a:p>
            <a:pPr lvl="1">
              <a:buNone/>
            </a:pPr>
            <a:r>
              <a:rPr lang="pt-BR" i="1" dirty="0" smtClean="0"/>
              <a:t>    </a:t>
            </a:r>
          </a:p>
          <a:p>
            <a:pPr lvl="1" algn="just">
              <a:buNone/>
            </a:pPr>
            <a:r>
              <a:rPr lang="pt-BR" sz="1800" b="1" dirty="0" smtClean="0"/>
              <a:t>Valor</a:t>
            </a:r>
            <a:r>
              <a:rPr lang="pt-BR" sz="1800" dirty="0" smtClean="0"/>
              <a:t> exprime melhor que qualquer outra palavra a essência do fato, que é também a essência da língua, </a:t>
            </a:r>
            <a:r>
              <a:rPr lang="pt-BR" sz="1800" dirty="0" smtClean="0"/>
              <a:t>que </a:t>
            </a:r>
            <a:r>
              <a:rPr lang="pt-BR" sz="1800" dirty="0" smtClean="0"/>
              <a:t>uma forma </a:t>
            </a:r>
            <a:r>
              <a:rPr lang="pt-BR" sz="1800" b="1" dirty="0" smtClean="0"/>
              <a:t>não significa mas vale</a:t>
            </a:r>
            <a:r>
              <a:rPr lang="pt-BR" sz="1800" dirty="0" smtClean="0"/>
              <a:t>: esse é o ponto central. Ela vale, consequentemente, implica a existência de outros valores.</a:t>
            </a:r>
          </a:p>
          <a:p>
            <a:pPr lvl="1">
              <a:buNone/>
            </a:pPr>
            <a:endParaRPr lang="pt-BR" dirty="0" smtClean="0"/>
          </a:p>
        </p:txBody>
      </p:sp>
      <p:sp>
        <p:nvSpPr>
          <p:cNvPr id="5" name="Espaço Reservado para Data 4"/>
          <p:cNvSpPr>
            <a:spLocks noGrp="1"/>
          </p:cNvSpPr>
          <p:nvPr>
            <p:ph type="dt" sz="half" idx="10"/>
          </p:nvPr>
        </p:nvSpPr>
        <p:spPr/>
        <p:txBody>
          <a:bodyPr/>
          <a:lstStyle/>
          <a:p>
            <a:fld id="{8969A679-CAF8-429C-8FE8-917393541200}" type="datetime7">
              <a:rPr lang="pt-BR" smtClean="0"/>
              <a:t>ago-17</a:t>
            </a:fld>
            <a:endParaRPr lang="pt-BR"/>
          </a:p>
        </p:txBody>
      </p:sp>
      <p:sp>
        <p:nvSpPr>
          <p:cNvPr id="6" name="Espaço Reservado para Número de Slide 5"/>
          <p:cNvSpPr>
            <a:spLocks noGrp="1"/>
          </p:cNvSpPr>
          <p:nvPr>
            <p:ph type="sldNum" sz="quarter" idx="12"/>
          </p:nvPr>
        </p:nvSpPr>
        <p:spPr/>
        <p:txBody>
          <a:bodyPr/>
          <a:lstStyle/>
          <a:p>
            <a:fld id="{350C7D58-38D6-402F-AAB2-014C2325EDEA}" type="slidenum">
              <a:rPr lang="pt-BR" smtClean="0"/>
              <a:pPr/>
              <a:t>41</a:t>
            </a:fld>
            <a:endParaRPr lang="pt-B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4469080"/>
            <a:ext cx="2886352"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a:r>
              <a:rPr lang="pt-BR" sz="4000" b="1" dirty="0" smtClean="0"/>
              <a:t>Signos linguísticos</a:t>
            </a:r>
            <a:endParaRPr lang="pt-BR" sz="4000" b="1" dirty="0"/>
          </a:p>
        </p:txBody>
      </p:sp>
      <p:sp>
        <p:nvSpPr>
          <p:cNvPr id="3" name="Espaço Reservado para Conteúdo 2"/>
          <p:cNvSpPr>
            <a:spLocks noGrp="1"/>
          </p:cNvSpPr>
          <p:nvPr>
            <p:ph idx="1"/>
          </p:nvPr>
        </p:nvSpPr>
        <p:spPr>
          <a:xfrm>
            <a:off x="467544" y="1556792"/>
            <a:ext cx="7283152" cy="4608512"/>
          </a:xfrm>
        </p:spPr>
        <p:txBody>
          <a:bodyPr>
            <a:normAutofit lnSpcReduction="10000"/>
          </a:bodyPr>
          <a:lstStyle/>
          <a:p>
            <a:pPr algn="just"/>
            <a:r>
              <a:rPr lang="pt-BR" sz="2400" b="0" dirty="0" smtClean="0"/>
              <a:t>Essencialmente </a:t>
            </a:r>
            <a:r>
              <a:rPr lang="pt-BR" sz="2400" b="1" dirty="0" smtClean="0">
                <a:solidFill>
                  <a:schemeClr val="accent1"/>
                </a:solidFill>
              </a:rPr>
              <a:t>psíquicos</a:t>
            </a:r>
            <a:r>
              <a:rPr lang="pt-BR" sz="2400" b="0" dirty="0" smtClean="0"/>
              <a:t>, não são abstrações. </a:t>
            </a:r>
          </a:p>
          <a:p>
            <a:pPr algn="just"/>
            <a:r>
              <a:rPr lang="pt-BR" sz="2400" b="0" dirty="0" smtClean="0"/>
              <a:t>São realidades concretas no </a:t>
            </a:r>
            <a:r>
              <a:rPr lang="pt-BR" sz="2400" b="1" dirty="0" smtClean="0">
                <a:solidFill>
                  <a:schemeClr val="accent1"/>
                </a:solidFill>
              </a:rPr>
              <a:t>plano fônico</a:t>
            </a:r>
            <a:r>
              <a:rPr lang="pt-BR" sz="2400" b="0" dirty="0" smtClean="0"/>
              <a:t>, mas também da </a:t>
            </a:r>
            <a:r>
              <a:rPr lang="pt-BR" sz="2400" b="1" dirty="0" smtClean="0">
                <a:solidFill>
                  <a:schemeClr val="accent1"/>
                </a:solidFill>
              </a:rPr>
              <a:t>escrita</a:t>
            </a:r>
            <a:r>
              <a:rPr lang="pt-BR" sz="2400" b="0" dirty="0" smtClean="0"/>
              <a:t>, pois as imagens acústicas podem ser fixadas por imagens visuais (sistema da escrita).</a:t>
            </a:r>
          </a:p>
          <a:p>
            <a:pPr algn="just"/>
            <a:r>
              <a:rPr lang="pt-BR" sz="2400" b="0" dirty="0" smtClean="0"/>
              <a:t>As palavras da língua não são etiquetas colocadas sobre as realidades do mundo,</a:t>
            </a:r>
          </a:p>
          <a:p>
            <a:pPr algn="just"/>
            <a:r>
              <a:rPr lang="pt-BR" sz="2400" b="0" dirty="0" smtClean="0"/>
              <a:t>Mesmas </a:t>
            </a:r>
            <a:r>
              <a:rPr lang="pt-BR" sz="2400" b="0" dirty="0" smtClean="0"/>
              <a:t>realidades </a:t>
            </a:r>
            <a:r>
              <a:rPr lang="pt-BR" sz="2400" b="0" dirty="0" smtClean="0"/>
              <a:t>   </a:t>
            </a:r>
          </a:p>
          <a:p>
            <a:pPr algn="just"/>
            <a:endParaRPr lang="pt-BR" sz="2400" dirty="0"/>
          </a:p>
          <a:p>
            <a:pPr algn="just"/>
            <a:r>
              <a:rPr lang="pt-BR" sz="2400" b="0" dirty="0" smtClean="0"/>
              <a:t>Nomes </a:t>
            </a:r>
            <a:r>
              <a:rPr lang="pt-BR" sz="2400" b="0" dirty="0" smtClean="0"/>
              <a:t>diferentes em diversas línguas </a:t>
            </a:r>
            <a:endParaRPr lang="pt-BR" sz="2400" b="0" dirty="0" smtClean="0"/>
          </a:p>
          <a:p>
            <a:pPr algn="just"/>
            <a:endParaRPr lang="pt-BR" sz="2400" b="0" dirty="0" smtClean="0">
              <a:sym typeface="Wingdings" pitchFamily="2" charset="2"/>
            </a:endParaRPr>
          </a:p>
          <a:p>
            <a:pPr algn="just"/>
            <a:r>
              <a:rPr lang="pt-BR" sz="2400" b="0" dirty="0" smtClean="0"/>
              <a:t>prova </a:t>
            </a:r>
            <a:r>
              <a:rPr lang="pt-BR" sz="2400" b="0" dirty="0" smtClean="0"/>
              <a:t>da não-coincidência entre a língua e o mundo.</a:t>
            </a:r>
            <a:endParaRPr lang="pt-BR" sz="2400" b="0" dirty="0"/>
          </a:p>
        </p:txBody>
      </p:sp>
      <p:sp>
        <p:nvSpPr>
          <p:cNvPr id="5" name="Espaço Reservado para Data 4"/>
          <p:cNvSpPr>
            <a:spLocks noGrp="1"/>
          </p:cNvSpPr>
          <p:nvPr>
            <p:ph type="dt" sz="half" idx="10"/>
          </p:nvPr>
        </p:nvSpPr>
        <p:spPr/>
        <p:txBody>
          <a:bodyPr/>
          <a:lstStyle/>
          <a:p>
            <a:fld id="{2C2ABCC8-11BD-4F65-AE31-68A64D8DABEE}" type="datetime7">
              <a:rPr lang="pt-BR" smtClean="0"/>
              <a:t>ago-17</a:t>
            </a:fld>
            <a:endParaRPr lang="pt-BR"/>
          </a:p>
        </p:txBody>
      </p:sp>
      <p:sp>
        <p:nvSpPr>
          <p:cNvPr id="6" name="Espaço Reservado para Número de Slide 5"/>
          <p:cNvSpPr>
            <a:spLocks noGrp="1"/>
          </p:cNvSpPr>
          <p:nvPr>
            <p:ph type="sldNum" sz="quarter" idx="12"/>
          </p:nvPr>
        </p:nvSpPr>
        <p:spPr/>
        <p:txBody>
          <a:bodyPr/>
          <a:lstStyle/>
          <a:p>
            <a:fld id="{350C7D58-38D6-402F-AAB2-014C2325EDEA}" type="slidenum">
              <a:rPr lang="pt-BR" smtClean="0"/>
              <a:pPr/>
              <a:t>42</a:t>
            </a:fld>
            <a:endParaRPr lang="pt-BR"/>
          </a:p>
        </p:txBody>
      </p:sp>
      <p:sp>
        <p:nvSpPr>
          <p:cNvPr id="4" name="Seta para a direita 3"/>
          <p:cNvSpPr/>
          <p:nvPr/>
        </p:nvSpPr>
        <p:spPr>
          <a:xfrm>
            <a:off x="4030489" y="4112096"/>
            <a:ext cx="648072"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4873187"/>
            <a:ext cx="68262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a:r>
              <a:rPr lang="pt-BR" sz="4000" b="1" dirty="0" smtClean="0"/>
              <a:t>Signo linguístico</a:t>
            </a:r>
            <a:endParaRPr lang="pt-BR" sz="4000" b="1" dirty="0"/>
          </a:p>
        </p:txBody>
      </p:sp>
      <p:sp>
        <p:nvSpPr>
          <p:cNvPr id="3" name="Espaço Reservado para Conteúdo 2"/>
          <p:cNvSpPr>
            <a:spLocks noGrp="1"/>
          </p:cNvSpPr>
          <p:nvPr>
            <p:ph idx="1"/>
          </p:nvPr>
        </p:nvSpPr>
        <p:spPr>
          <a:xfrm>
            <a:off x="457200" y="1268760"/>
            <a:ext cx="7283152" cy="4857403"/>
          </a:xfrm>
        </p:spPr>
        <p:txBody>
          <a:bodyPr>
            <a:normAutofit/>
          </a:bodyPr>
          <a:lstStyle/>
          <a:p>
            <a:pPr algn="just"/>
            <a:r>
              <a:rPr lang="pt-BR" sz="2400" b="0" dirty="0" smtClean="0"/>
              <a:t>Une não uma coisa a uma palavra, mas um </a:t>
            </a:r>
            <a:r>
              <a:rPr lang="pt-BR" sz="2400" b="1" dirty="0" smtClean="0"/>
              <a:t>conceito</a:t>
            </a:r>
            <a:r>
              <a:rPr lang="pt-BR" sz="2400" b="0" dirty="0" smtClean="0"/>
              <a:t> e uma </a:t>
            </a:r>
            <a:r>
              <a:rPr lang="pt-BR" sz="2400" b="1" dirty="0" smtClean="0"/>
              <a:t>imagem acústica</a:t>
            </a:r>
            <a:r>
              <a:rPr lang="pt-BR" sz="2400" b="0" dirty="0" smtClean="0"/>
              <a:t>, não é o som, mas a impressão psíquica desse som (</a:t>
            </a:r>
            <a:r>
              <a:rPr lang="pt-BR" sz="2400" b="1" dirty="0" smtClean="0"/>
              <a:t>Modelo </a:t>
            </a:r>
            <a:r>
              <a:rPr lang="pt-BR" sz="2400" b="1" dirty="0" err="1" smtClean="0"/>
              <a:t>Diádrico</a:t>
            </a:r>
            <a:r>
              <a:rPr lang="pt-BR" sz="2400" b="0" dirty="0" smtClean="0"/>
              <a:t>).</a:t>
            </a:r>
          </a:p>
          <a:p>
            <a:pPr>
              <a:buNone/>
            </a:pPr>
            <a:r>
              <a:rPr lang="pt-BR" sz="2400" b="0" dirty="0" smtClean="0"/>
              <a:t>			Conceito			Significado</a:t>
            </a:r>
          </a:p>
          <a:p>
            <a:pPr>
              <a:buNone/>
            </a:pPr>
            <a:r>
              <a:rPr lang="pt-BR" sz="2400" b="0" dirty="0" smtClean="0"/>
              <a:t>Signo		Imagem acústica		Significante</a:t>
            </a:r>
          </a:p>
          <a:p>
            <a:pPr algn="just">
              <a:buNone/>
            </a:pPr>
            <a:endParaRPr lang="pt-BR" sz="2400" b="0" dirty="0" smtClean="0"/>
          </a:p>
          <a:p>
            <a:pPr algn="just">
              <a:buNone/>
            </a:pPr>
            <a:r>
              <a:rPr lang="pt-BR" sz="2400" b="0" dirty="0" smtClean="0"/>
              <a:t>	</a:t>
            </a:r>
            <a:r>
              <a:rPr lang="pt-BR" b="0" dirty="0" smtClean="0"/>
              <a:t>O laço que une significante e significado é </a:t>
            </a:r>
            <a:r>
              <a:rPr lang="pt-BR" b="1" dirty="0" smtClean="0"/>
              <a:t>arbitrário</a:t>
            </a:r>
            <a:r>
              <a:rPr lang="pt-BR" b="0" dirty="0" smtClean="0"/>
              <a:t>, isto é, não existe entre eles nenhum laço natural na realidade, exemplo:  </a:t>
            </a:r>
            <a:r>
              <a:rPr lang="pt-BR" b="0" i="1" dirty="0" smtClean="0"/>
              <a:t>boi</a:t>
            </a:r>
            <a:r>
              <a:rPr lang="pt-BR" b="0" dirty="0" smtClean="0"/>
              <a:t> (português</a:t>
            </a:r>
            <a:r>
              <a:rPr lang="pt-BR" b="0" i="1" dirty="0" smtClean="0"/>
              <a:t>), </a:t>
            </a:r>
            <a:r>
              <a:rPr lang="pt-BR" b="0" i="1" dirty="0" err="1" smtClean="0"/>
              <a:t>boef</a:t>
            </a:r>
            <a:r>
              <a:rPr lang="pt-BR" b="0" i="1" dirty="0" smtClean="0"/>
              <a:t>  </a:t>
            </a:r>
            <a:r>
              <a:rPr lang="pt-BR" b="0" dirty="0" smtClean="0"/>
              <a:t>(francês)e </a:t>
            </a:r>
            <a:r>
              <a:rPr lang="pt-BR" b="0" i="1" dirty="0" smtClean="0"/>
              <a:t>oks</a:t>
            </a:r>
            <a:r>
              <a:rPr lang="pt-BR" b="0" dirty="0" smtClean="0"/>
              <a:t> (alemão).</a:t>
            </a:r>
            <a:endParaRPr lang="pt-BR" b="0" dirty="0"/>
          </a:p>
        </p:txBody>
      </p:sp>
      <p:cxnSp>
        <p:nvCxnSpPr>
          <p:cNvPr id="5" name="Conector reto 4"/>
          <p:cNvCxnSpPr/>
          <p:nvPr/>
        </p:nvCxnSpPr>
        <p:spPr>
          <a:xfrm>
            <a:off x="1763688" y="2871232"/>
            <a:ext cx="316835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eta para a direita 3"/>
          <p:cNvSpPr/>
          <p:nvPr/>
        </p:nvSpPr>
        <p:spPr>
          <a:xfrm>
            <a:off x="5292080" y="2871232"/>
            <a:ext cx="50405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Espaço Reservado para Data 6"/>
          <p:cNvSpPr>
            <a:spLocks noGrp="1"/>
          </p:cNvSpPr>
          <p:nvPr>
            <p:ph type="dt" sz="half" idx="10"/>
          </p:nvPr>
        </p:nvSpPr>
        <p:spPr/>
        <p:txBody>
          <a:bodyPr/>
          <a:lstStyle/>
          <a:p>
            <a:fld id="{A76F0AB9-28D5-4D49-B503-83012EF863E4}" type="datetime7">
              <a:rPr lang="pt-BR" smtClean="0"/>
              <a:t>ago-17</a:t>
            </a:fld>
            <a:endParaRPr lang="pt-BR"/>
          </a:p>
        </p:txBody>
      </p:sp>
      <p:sp>
        <p:nvSpPr>
          <p:cNvPr id="8" name="Espaço Reservado para Número de Slide 7"/>
          <p:cNvSpPr>
            <a:spLocks noGrp="1"/>
          </p:cNvSpPr>
          <p:nvPr>
            <p:ph type="sldNum" sz="quarter" idx="12"/>
          </p:nvPr>
        </p:nvSpPr>
        <p:spPr/>
        <p:txBody>
          <a:bodyPr/>
          <a:lstStyle/>
          <a:p>
            <a:fld id="{350C7D58-38D6-402F-AAB2-014C2325EDEA}" type="slidenum">
              <a:rPr lang="pt-BR" smtClean="0"/>
              <a:pPr/>
              <a:t>43</a:t>
            </a:fld>
            <a:endParaRPr lang="pt-BR"/>
          </a:p>
        </p:txBody>
      </p:sp>
      <p:pic>
        <p:nvPicPr>
          <p:cNvPr id="512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4985792"/>
            <a:ext cx="1872208"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4000" b="1" dirty="0" smtClean="0"/>
              <a:t>Signo Linguístico</a:t>
            </a:r>
            <a:endParaRPr lang="pt-BR" sz="4000" b="1" dirty="0"/>
          </a:p>
        </p:txBody>
      </p:sp>
      <p:sp>
        <p:nvSpPr>
          <p:cNvPr id="3" name="Espaço Reservado para Conteúdo 2"/>
          <p:cNvSpPr>
            <a:spLocks noGrp="1"/>
          </p:cNvSpPr>
          <p:nvPr>
            <p:ph idx="1"/>
          </p:nvPr>
        </p:nvSpPr>
        <p:spPr>
          <a:xfrm>
            <a:off x="457200" y="1340768"/>
            <a:ext cx="7620000" cy="6120680"/>
          </a:xfrm>
        </p:spPr>
        <p:txBody>
          <a:bodyPr>
            <a:normAutofit/>
          </a:bodyPr>
          <a:lstStyle/>
          <a:p>
            <a:r>
              <a:rPr lang="pt-BR" sz="2600" b="1" dirty="0" smtClean="0"/>
              <a:t>Imutabilidade do signo </a:t>
            </a:r>
          </a:p>
          <a:p>
            <a:pPr lvl="1"/>
            <a:r>
              <a:rPr lang="pt-BR" sz="2400" b="0" dirty="0" smtClean="0"/>
              <a:t>indivíduo não pode escolher os signos, ele os </a:t>
            </a:r>
            <a:r>
              <a:rPr lang="pt-BR" sz="2400" b="1" dirty="0" smtClean="0"/>
              <a:t>herda</a:t>
            </a:r>
            <a:r>
              <a:rPr lang="pt-BR" sz="2400" b="0" dirty="0" smtClean="0"/>
              <a:t> na sua estabilidade. </a:t>
            </a:r>
          </a:p>
          <a:p>
            <a:pPr lvl="1"/>
            <a:r>
              <a:rPr lang="pt-BR" sz="2400" b="0" dirty="0" smtClean="0"/>
              <a:t>reservatório dos signos da língua é </a:t>
            </a:r>
            <a:r>
              <a:rPr lang="pt-BR" sz="2400" b="1" dirty="0" smtClean="0"/>
              <a:t>estável</a:t>
            </a:r>
            <a:r>
              <a:rPr lang="pt-BR" sz="2400" b="0" dirty="0" smtClean="0"/>
              <a:t> e </a:t>
            </a:r>
            <a:r>
              <a:rPr lang="pt-BR" sz="2400" b="1" dirty="0" smtClean="0"/>
              <a:t>registrável </a:t>
            </a:r>
            <a:r>
              <a:rPr lang="pt-BR" sz="2400" b="0" dirty="0" smtClean="0"/>
              <a:t>(em uma época </a:t>
            </a:r>
            <a:r>
              <a:rPr lang="pt-BR" sz="2400" b="0" dirty="0" smtClean="0"/>
              <a:t>dada - sincronia).</a:t>
            </a:r>
            <a:endParaRPr lang="pt-BR" sz="2400" b="0" dirty="0" smtClean="0"/>
          </a:p>
          <a:p>
            <a:r>
              <a:rPr lang="pt-BR" sz="2600" b="1" dirty="0" smtClean="0"/>
              <a:t>Arbitrariedade do signo </a:t>
            </a:r>
          </a:p>
          <a:p>
            <a:pPr lvl="1"/>
            <a:r>
              <a:rPr lang="pt-BR" sz="2400" b="0" dirty="0" smtClean="0"/>
              <a:t>imotivado, arbitrário em relação a realidade. </a:t>
            </a:r>
          </a:p>
          <a:p>
            <a:endParaRPr lang="pt-BR" dirty="0" smtClean="0"/>
          </a:p>
          <a:p>
            <a:endParaRPr lang="pt-BR" dirty="0"/>
          </a:p>
        </p:txBody>
      </p:sp>
      <p:sp>
        <p:nvSpPr>
          <p:cNvPr id="5" name="Espaço Reservado para Data 4"/>
          <p:cNvSpPr>
            <a:spLocks noGrp="1"/>
          </p:cNvSpPr>
          <p:nvPr>
            <p:ph type="dt" sz="half" idx="10"/>
          </p:nvPr>
        </p:nvSpPr>
        <p:spPr/>
        <p:txBody>
          <a:bodyPr/>
          <a:lstStyle/>
          <a:p>
            <a:fld id="{5C1ABA01-A18C-4584-B3B8-41EC7BCF0961}" type="datetime7">
              <a:rPr lang="pt-BR" smtClean="0"/>
              <a:t>ago-17</a:t>
            </a:fld>
            <a:endParaRPr lang="pt-BR"/>
          </a:p>
        </p:txBody>
      </p:sp>
      <p:sp>
        <p:nvSpPr>
          <p:cNvPr id="6" name="Espaço Reservado para Número de Slide 5"/>
          <p:cNvSpPr>
            <a:spLocks noGrp="1"/>
          </p:cNvSpPr>
          <p:nvPr>
            <p:ph type="sldNum" sz="quarter" idx="12"/>
          </p:nvPr>
        </p:nvSpPr>
        <p:spPr/>
        <p:txBody>
          <a:bodyPr/>
          <a:lstStyle/>
          <a:p>
            <a:fld id="{350C7D58-38D6-402F-AAB2-014C2325EDEA}" type="slidenum">
              <a:rPr lang="pt-BR" smtClean="0"/>
              <a:pPr/>
              <a:t>44</a:t>
            </a:fld>
            <a:endParaRPr lang="pt-B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4365104"/>
            <a:ext cx="3602344" cy="2161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48758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4000" b="1" dirty="0" smtClean="0"/>
              <a:t>Signo Linguístico</a:t>
            </a:r>
            <a:endParaRPr lang="pt-BR" sz="4000" b="1" dirty="0"/>
          </a:p>
        </p:txBody>
      </p:sp>
      <p:sp>
        <p:nvSpPr>
          <p:cNvPr id="3" name="Espaço Reservado para Conteúdo 2"/>
          <p:cNvSpPr>
            <a:spLocks noGrp="1"/>
          </p:cNvSpPr>
          <p:nvPr>
            <p:ph idx="1"/>
          </p:nvPr>
        </p:nvSpPr>
        <p:spPr>
          <a:xfrm>
            <a:off x="457200" y="1340768"/>
            <a:ext cx="7715200" cy="5400600"/>
          </a:xfrm>
        </p:spPr>
        <p:txBody>
          <a:bodyPr>
            <a:normAutofit/>
          </a:bodyPr>
          <a:lstStyle/>
          <a:p>
            <a:r>
              <a:rPr lang="pt-BR" sz="2600" b="1" dirty="0" smtClean="0"/>
              <a:t>Escala de arbitrariedade</a:t>
            </a:r>
          </a:p>
          <a:p>
            <a:pPr lvl="1"/>
            <a:r>
              <a:rPr lang="pt-BR" sz="2400" b="0" dirty="0" smtClean="0"/>
              <a:t>Apenas uma </a:t>
            </a:r>
            <a:r>
              <a:rPr lang="pt-BR" sz="2400" b="1" dirty="0" smtClean="0">
                <a:solidFill>
                  <a:schemeClr val="accent1"/>
                </a:solidFill>
              </a:rPr>
              <a:t>parte dos signos</a:t>
            </a:r>
            <a:r>
              <a:rPr lang="pt-BR" sz="2400" b="0" dirty="0" smtClean="0"/>
              <a:t> é absolutamente arbitrária. </a:t>
            </a:r>
          </a:p>
          <a:p>
            <a:pPr lvl="1"/>
            <a:r>
              <a:rPr lang="pt-BR" sz="2400" b="0" dirty="0" smtClean="0"/>
              <a:t>O signo pode ser </a:t>
            </a:r>
            <a:r>
              <a:rPr lang="pt-BR" sz="2400" b="0" dirty="0" smtClean="0">
                <a:solidFill>
                  <a:schemeClr val="accent1"/>
                </a:solidFill>
              </a:rPr>
              <a:t>relativamente motivado</a:t>
            </a:r>
            <a:r>
              <a:rPr lang="pt-BR" sz="2400" b="0" dirty="0" smtClean="0"/>
              <a:t>.  Princípio de ordem na língua.</a:t>
            </a:r>
          </a:p>
          <a:p>
            <a:pPr lvl="1"/>
            <a:r>
              <a:rPr lang="pt-BR" sz="2400" b="0" dirty="0" smtClean="0"/>
              <a:t>Signos </a:t>
            </a:r>
            <a:r>
              <a:rPr lang="pt-BR" sz="2400" b="0" dirty="0" smtClean="0"/>
              <a:t>motivados introduzem a </a:t>
            </a:r>
            <a:r>
              <a:rPr lang="pt-BR" sz="2400" b="0" dirty="0" smtClean="0"/>
              <a:t>racionalidade,</a:t>
            </a:r>
            <a:endParaRPr lang="pt-BR" sz="2400" dirty="0"/>
          </a:p>
          <a:p>
            <a:pPr lvl="1"/>
            <a:r>
              <a:rPr lang="pt-BR" sz="2400" b="0" dirty="0" smtClean="0"/>
              <a:t>associação de dois signos  elementares (triste + </a:t>
            </a:r>
            <a:r>
              <a:rPr lang="pt-BR" sz="2400" b="0" dirty="0" smtClean="0"/>
              <a:t>mente). </a:t>
            </a:r>
            <a:r>
              <a:rPr lang="pt-BR" sz="2600" b="1" dirty="0" smtClean="0"/>
              <a:t>Linearidade </a:t>
            </a:r>
            <a:r>
              <a:rPr lang="pt-BR" sz="2600" b="1" dirty="0" smtClean="0"/>
              <a:t>do significante </a:t>
            </a:r>
          </a:p>
          <a:p>
            <a:pPr lvl="1"/>
            <a:r>
              <a:rPr lang="pt-BR" sz="2400" b="0" dirty="0" smtClean="0"/>
              <a:t>representa uma extensão mensurável em uma só dimensão (portanto linear). </a:t>
            </a:r>
          </a:p>
          <a:p>
            <a:pPr lvl="1"/>
            <a:r>
              <a:rPr lang="pt-BR" sz="2400" b="0" dirty="0" smtClean="0"/>
              <a:t>dimensão é temporal, os significantes sucedem-se segundo a linha de seu desenvolvimento no </a:t>
            </a:r>
            <a:r>
              <a:rPr lang="pt-BR" sz="2400" dirty="0" smtClean="0"/>
              <a:t>tempo (</a:t>
            </a:r>
            <a:r>
              <a:rPr lang="pt-BR" sz="2400" dirty="0"/>
              <a:t>telefone + celular).</a:t>
            </a:r>
          </a:p>
          <a:p>
            <a:pPr lvl="1"/>
            <a:endParaRPr lang="pt-BR" sz="2400" b="0" dirty="0" smtClean="0"/>
          </a:p>
          <a:p>
            <a:endParaRPr lang="pt-BR" dirty="0" smtClean="0"/>
          </a:p>
          <a:p>
            <a:endParaRPr lang="pt-BR" dirty="0"/>
          </a:p>
        </p:txBody>
      </p:sp>
      <p:sp>
        <p:nvSpPr>
          <p:cNvPr id="5" name="Espaço Reservado para Data 4"/>
          <p:cNvSpPr>
            <a:spLocks noGrp="1"/>
          </p:cNvSpPr>
          <p:nvPr>
            <p:ph type="dt" sz="half" idx="10"/>
          </p:nvPr>
        </p:nvSpPr>
        <p:spPr/>
        <p:txBody>
          <a:bodyPr/>
          <a:lstStyle/>
          <a:p>
            <a:fld id="{5548105E-AC56-4F94-9DE9-C6BCBA3059C8}" type="datetime7">
              <a:rPr lang="pt-BR" smtClean="0"/>
              <a:t>ago-17</a:t>
            </a:fld>
            <a:endParaRPr lang="pt-BR"/>
          </a:p>
        </p:txBody>
      </p:sp>
      <p:sp>
        <p:nvSpPr>
          <p:cNvPr id="6" name="Espaço Reservado para Número de Slide 5"/>
          <p:cNvSpPr>
            <a:spLocks noGrp="1"/>
          </p:cNvSpPr>
          <p:nvPr>
            <p:ph type="sldNum" sz="quarter" idx="12"/>
          </p:nvPr>
        </p:nvSpPr>
        <p:spPr/>
        <p:txBody>
          <a:bodyPr/>
          <a:lstStyle/>
          <a:p>
            <a:fld id="{350C7D58-38D6-402F-AAB2-014C2325EDEA}" type="slidenum">
              <a:rPr lang="pt-BR" smtClean="0"/>
              <a:pPr/>
              <a:t>45</a:t>
            </a:fld>
            <a:endParaRPr lang="pt-BR"/>
          </a:p>
        </p:txBody>
      </p:sp>
    </p:spTree>
    <p:extLst>
      <p:ext uri="{BB962C8B-B14F-4D97-AF65-F5344CB8AC3E}">
        <p14:creationId xmlns:p14="http://schemas.microsoft.com/office/powerpoint/2010/main" val="38222012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922114"/>
          </a:xfrm>
        </p:spPr>
        <p:txBody>
          <a:bodyPr>
            <a:normAutofit/>
          </a:bodyPr>
          <a:lstStyle/>
          <a:p>
            <a:pPr algn="l"/>
            <a:r>
              <a:rPr lang="en-US" sz="4000" b="1" dirty="0" err="1" smtClean="0"/>
              <a:t>Eixos</a:t>
            </a:r>
            <a:r>
              <a:rPr lang="en-US" sz="4000" b="1" dirty="0" smtClean="0"/>
              <a:t> da </a:t>
            </a:r>
            <a:r>
              <a:rPr lang="en-US" sz="4000" b="1" dirty="0" err="1" smtClean="0"/>
              <a:t>Linguagem</a:t>
            </a:r>
            <a:endParaRPr lang="pt-BR" sz="4000" b="1" dirty="0"/>
          </a:p>
        </p:txBody>
      </p:sp>
      <p:sp>
        <p:nvSpPr>
          <p:cNvPr id="12291" name="Rectangle 3"/>
          <p:cNvSpPr>
            <a:spLocks noGrp="1" noChangeArrowheads="1"/>
          </p:cNvSpPr>
          <p:nvPr>
            <p:ph idx="1"/>
          </p:nvPr>
        </p:nvSpPr>
        <p:spPr>
          <a:xfrm>
            <a:off x="395536" y="1268760"/>
            <a:ext cx="7272808" cy="4827240"/>
          </a:xfrm>
        </p:spPr>
        <p:txBody>
          <a:bodyPr>
            <a:normAutofit/>
          </a:bodyPr>
          <a:lstStyle/>
          <a:p>
            <a:pPr marL="457200" lvl="1" indent="-457200">
              <a:buClr>
                <a:schemeClr val="accent1"/>
              </a:buClr>
            </a:pPr>
            <a:r>
              <a:rPr lang="pt-BR" sz="2800" b="1" dirty="0" smtClean="0">
                <a:cs typeface="Times New Roman" charset="0"/>
              </a:rPr>
              <a:t>Eixo</a:t>
            </a:r>
            <a:r>
              <a:rPr lang="pt-BR" sz="2800" dirty="0" smtClean="0">
                <a:cs typeface="Times New Roman" charset="0"/>
              </a:rPr>
              <a:t> </a:t>
            </a:r>
            <a:r>
              <a:rPr lang="pt-BR" sz="2800" b="1" dirty="0" smtClean="0">
                <a:cs typeface="Times New Roman" charset="0"/>
              </a:rPr>
              <a:t>sintagmático: </a:t>
            </a:r>
            <a:r>
              <a:rPr lang="pt-BR" sz="2800" b="1" dirty="0">
                <a:solidFill>
                  <a:schemeClr val="accent1"/>
                </a:solidFill>
                <a:cs typeface="Times New Roman" charset="0"/>
              </a:rPr>
              <a:t>relações de sucessão</a:t>
            </a:r>
            <a:r>
              <a:rPr lang="pt-BR" sz="2800" dirty="0">
                <a:cs typeface="Times New Roman" charset="0"/>
              </a:rPr>
              <a:t> material </a:t>
            </a:r>
            <a:r>
              <a:rPr lang="pt-BR" sz="2800" dirty="0" smtClean="0">
                <a:cs typeface="Times New Roman" charset="0"/>
              </a:rPr>
              <a:t>na cadeia falada.</a:t>
            </a:r>
          </a:p>
          <a:p>
            <a:pPr marL="457200" lvl="1" indent="-457200">
              <a:buClr>
                <a:schemeClr val="accent1"/>
              </a:buClr>
            </a:pPr>
            <a:r>
              <a:rPr lang="pt-BR" sz="2800" b="1" dirty="0" smtClean="0">
                <a:cs typeface="Times New Roman" charset="0"/>
              </a:rPr>
              <a:t>Eixo sintagmático: </a:t>
            </a:r>
            <a:r>
              <a:rPr lang="pt-BR" sz="2800" b="1" dirty="0">
                <a:solidFill>
                  <a:schemeClr val="accent1"/>
                </a:solidFill>
                <a:cs typeface="Times New Roman" charset="0"/>
              </a:rPr>
              <a:t>possível substituição</a:t>
            </a:r>
            <a:r>
              <a:rPr lang="pt-BR" sz="2800" dirty="0">
                <a:cs typeface="Times New Roman" charset="0"/>
              </a:rPr>
              <a:t>, cada uma no seu nível e dentro da sua classe formal.</a:t>
            </a:r>
          </a:p>
          <a:p>
            <a:pPr marL="457200" lvl="1" indent="-457200">
              <a:buClr>
                <a:schemeClr val="accent1"/>
              </a:buClr>
            </a:pPr>
            <a:endParaRPr lang="pt-BR" sz="2800" b="1" dirty="0">
              <a:cs typeface="Times New Roman" charset="0"/>
            </a:endParaRPr>
          </a:p>
        </p:txBody>
      </p:sp>
      <p:sp>
        <p:nvSpPr>
          <p:cNvPr id="3" name="Espaço Reservado para Data 2"/>
          <p:cNvSpPr>
            <a:spLocks noGrp="1"/>
          </p:cNvSpPr>
          <p:nvPr>
            <p:ph type="dt" sz="half" idx="10"/>
          </p:nvPr>
        </p:nvSpPr>
        <p:spPr/>
        <p:txBody>
          <a:bodyPr/>
          <a:lstStyle/>
          <a:p>
            <a:fld id="{A9EF9B83-E447-414C-9E32-EF88691B6989}" type="datetime7">
              <a:rPr lang="pt-BR" smtClean="0"/>
              <a:t>ago-17</a:t>
            </a:fld>
            <a:endParaRPr lang="pt-BR"/>
          </a:p>
        </p:txBody>
      </p:sp>
      <p:sp>
        <p:nvSpPr>
          <p:cNvPr id="4" name="Espaço Reservado para Número de Slide 3"/>
          <p:cNvSpPr>
            <a:spLocks noGrp="1"/>
          </p:cNvSpPr>
          <p:nvPr>
            <p:ph type="sldNum" sz="quarter" idx="12"/>
          </p:nvPr>
        </p:nvSpPr>
        <p:spPr/>
        <p:txBody>
          <a:bodyPr/>
          <a:lstStyle/>
          <a:p>
            <a:fld id="{350C7D58-38D6-402F-AAB2-014C2325EDEA}" type="slidenum">
              <a:rPr lang="pt-BR" smtClean="0"/>
              <a:pPr/>
              <a:t>46</a:t>
            </a:fld>
            <a:endParaRPr lang="pt-B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407598"/>
            <a:ext cx="3548063" cy="301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1027"/>
          <p:cNvSpPr>
            <a:spLocks noGrp="1" noChangeArrowheads="1"/>
          </p:cNvSpPr>
          <p:nvPr>
            <p:ph idx="1"/>
          </p:nvPr>
        </p:nvSpPr>
        <p:spPr>
          <a:xfrm>
            <a:off x="611560" y="692696"/>
            <a:ext cx="7272808" cy="5403304"/>
          </a:xfrm>
        </p:spPr>
        <p:txBody>
          <a:bodyPr>
            <a:normAutofit/>
          </a:bodyPr>
          <a:lstStyle/>
          <a:p>
            <a:pPr lvl="1" algn="just"/>
            <a:r>
              <a:rPr lang="pt-BR" sz="2600" dirty="0" smtClean="0">
                <a:cs typeface="Times New Roman" pitchFamily="18" charset="0"/>
              </a:rPr>
              <a:t>o </a:t>
            </a:r>
            <a:r>
              <a:rPr lang="pt-BR" sz="2600" dirty="0">
                <a:cs typeface="Times New Roman" pitchFamily="18" charset="0"/>
              </a:rPr>
              <a:t>que dá a </a:t>
            </a:r>
            <a:r>
              <a:rPr lang="pt-BR" sz="2600" b="1" dirty="0">
                <a:cs typeface="Times New Roman" pitchFamily="18" charset="0"/>
              </a:rPr>
              <a:t>forma </a:t>
            </a:r>
            <a:r>
              <a:rPr lang="pt-BR" sz="2600" dirty="0">
                <a:cs typeface="Times New Roman" pitchFamily="18" charset="0"/>
              </a:rPr>
              <a:t>ou </a:t>
            </a:r>
            <a:r>
              <a:rPr lang="pt-BR" sz="2600" b="1" dirty="0">
                <a:cs typeface="Times New Roman" pitchFamily="18" charset="0"/>
              </a:rPr>
              <a:t>caráter</a:t>
            </a:r>
            <a:r>
              <a:rPr lang="pt-BR" sz="2600" dirty="0">
                <a:cs typeface="Times New Roman" pitchFamily="18" charset="0"/>
              </a:rPr>
              <a:t> de uma </a:t>
            </a:r>
            <a:r>
              <a:rPr lang="pt-BR" sz="2600" b="1" dirty="0">
                <a:cs typeface="Times New Roman" pitchFamily="18" charset="0"/>
              </a:rPr>
              <a:t>estrutura</a:t>
            </a:r>
            <a:r>
              <a:rPr lang="pt-BR" sz="2600" dirty="0">
                <a:cs typeface="Times New Roman" pitchFamily="18" charset="0"/>
              </a:rPr>
              <a:t> é o fato de que as </a:t>
            </a:r>
            <a:r>
              <a:rPr lang="pt-BR" sz="2600" b="1" dirty="0">
                <a:cs typeface="Times New Roman" pitchFamily="18" charset="0"/>
              </a:rPr>
              <a:t>parte</a:t>
            </a:r>
            <a:r>
              <a:rPr lang="pt-BR" sz="2600" dirty="0">
                <a:cs typeface="Times New Roman" pitchFamily="18" charset="0"/>
              </a:rPr>
              <a:t>s constituintes exercem uma </a:t>
            </a:r>
            <a:r>
              <a:rPr lang="pt-BR" sz="2600" b="1" dirty="0">
                <a:cs typeface="Times New Roman" pitchFamily="18" charset="0"/>
              </a:rPr>
              <a:t>função</a:t>
            </a:r>
            <a:r>
              <a:rPr lang="pt-BR" sz="2600" dirty="0">
                <a:cs typeface="Times New Roman" pitchFamily="18" charset="0"/>
              </a:rPr>
              <a:t>;</a:t>
            </a:r>
          </a:p>
          <a:p>
            <a:pPr lvl="1" algn="just"/>
            <a:r>
              <a:rPr lang="pt-BR" sz="2600" dirty="0" smtClean="0">
                <a:cs typeface="Times New Roman" pitchFamily="18" charset="0"/>
              </a:rPr>
              <a:t>essas </a:t>
            </a:r>
            <a:r>
              <a:rPr lang="pt-BR" sz="2600" dirty="0">
                <a:cs typeface="Times New Roman" pitchFamily="18" charset="0"/>
              </a:rPr>
              <a:t>partes constitutivas são unidades de um certo nível, de modo que cada </a:t>
            </a:r>
            <a:r>
              <a:rPr lang="pt-BR" sz="2600" b="1" dirty="0">
                <a:cs typeface="Times New Roman" pitchFamily="18" charset="0"/>
              </a:rPr>
              <a:t>unidade</a:t>
            </a:r>
            <a:r>
              <a:rPr lang="pt-BR" sz="2600" dirty="0">
                <a:cs typeface="Times New Roman" pitchFamily="18" charset="0"/>
              </a:rPr>
              <a:t> de um </a:t>
            </a:r>
            <a:r>
              <a:rPr lang="pt-BR" sz="2600" b="1" dirty="0">
                <a:cs typeface="Times New Roman" pitchFamily="18" charset="0"/>
              </a:rPr>
              <a:t>nível</a:t>
            </a:r>
            <a:r>
              <a:rPr lang="pt-BR" sz="2600" dirty="0">
                <a:cs typeface="Times New Roman" pitchFamily="18" charset="0"/>
              </a:rPr>
              <a:t> definido se torna </a:t>
            </a:r>
            <a:r>
              <a:rPr lang="pt-BR" sz="2600" b="1" dirty="0">
                <a:cs typeface="Times New Roman" pitchFamily="18" charset="0"/>
              </a:rPr>
              <a:t>subunidade do nível superior</a:t>
            </a:r>
            <a:r>
              <a:rPr lang="pt-BR" sz="2600" dirty="0">
                <a:cs typeface="Times New Roman" pitchFamily="18" charset="0"/>
              </a:rPr>
              <a:t>.</a:t>
            </a:r>
          </a:p>
          <a:p>
            <a:pPr lvl="1"/>
            <a:endParaRPr lang="pt-BR" dirty="0">
              <a:cs typeface="Times New Roman" pitchFamily="18" charset="0"/>
            </a:endParaRPr>
          </a:p>
          <a:p>
            <a:endParaRPr lang="pt-BR" sz="2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5798" y="3895855"/>
            <a:ext cx="6764899" cy="2962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spaço Reservado para Data 1"/>
          <p:cNvSpPr>
            <a:spLocks noGrp="1"/>
          </p:cNvSpPr>
          <p:nvPr>
            <p:ph type="dt" sz="half" idx="10"/>
          </p:nvPr>
        </p:nvSpPr>
        <p:spPr/>
        <p:txBody>
          <a:bodyPr/>
          <a:lstStyle/>
          <a:p>
            <a:fld id="{51A1E4C9-E5C7-4003-8848-B33DC6362B81}" type="datetime7">
              <a:rPr lang="pt-BR" smtClean="0"/>
              <a:t>ago-17</a:t>
            </a:fld>
            <a:endParaRPr lang="pt-BR"/>
          </a:p>
        </p:txBody>
      </p:sp>
      <p:sp>
        <p:nvSpPr>
          <p:cNvPr id="4" name="Espaço Reservado para Número de Slide 3"/>
          <p:cNvSpPr>
            <a:spLocks noGrp="1"/>
          </p:cNvSpPr>
          <p:nvPr>
            <p:ph type="sldNum" sz="quarter" idx="12"/>
          </p:nvPr>
        </p:nvSpPr>
        <p:spPr/>
        <p:txBody>
          <a:bodyPr/>
          <a:lstStyle/>
          <a:p>
            <a:fld id="{350C7D58-38D6-402F-AAB2-014C2325EDEA}" type="slidenum">
              <a:rPr lang="pt-BR" smtClean="0"/>
              <a:pPr/>
              <a:t>47</a:t>
            </a:fld>
            <a:endParaRPr lang="pt-BR"/>
          </a:p>
        </p:txBody>
      </p:sp>
    </p:spTree>
    <p:extLst>
      <p:ext uri="{BB962C8B-B14F-4D97-AF65-F5344CB8AC3E}">
        <p14:creationId xmlns:p14="http://schemas.microsoft.com/office/powerpoint/2010/main" val="11007226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pPr algn="l"/>
            <a:r>
              <a:rPr lang="pt-PT" sz="4000" b="1" dirty="0" smtClean="0">
                <a:cs typeface="Times New Roman" charset="0"/>
              </a:rPr>
              <a:t>Eixos da linguagem</a:t>
            </a:r>
            <a:endParaRPr lang="pt-BR" sz="4000" dirty="0">
              <a:cs typeface="Times New Roman" charset="0"/>
            </a:endParaRPr>
          </a:p>
        </p:txBody>
      </p:sp>
      <p:sp>
        <p:nvSpPr>
          <p:cNvPr id="48131" name="Rectangle 3"/>
          <p:cNvSpPr>
            <a:spLocks noGrp="1" noChangeArrowheads="1"/>
          </p:cNvSpPr>
          <p:nvPr>
            <p:ph idx="1"/>
          </p:nvPr>
        </p:nvSpPr>
        <p:spPr/>
        <p:txBody>
          <a:bodyPr>
            <a:normAutofit/>
          </a:bodyPr>
          <a:lstStyle/>
          <a:p>
            <a:pPr>
              <a:buFontTx/>
              <a:buNone/>
            </a:pPr>
            <a:r>
              <a:rPr lang="pt-PT" dirty="0">
                <a:cs typeface="Times New Roman" charset="0"/>
              </a:rPr>
              <a:t> </a:t>
            </a:r>
          </a:p>
          <a:p>
            <a:pPr>
              <a:buFontTx/>
              <a:buNone/>
            </a:pPr>
            <a:r>
              <a:rPr lang="pt-PT" sz="2600" b="0" dirty="0" smtClean="0">
                <a:cs typeface="Times New Roman" charset="0"/>
              </a:rPr>
              <a:t>Eixo </a:t>
            </a:r>
            <a:r>
              <a:rPr lang="pt-PT" sz="2600" b="0" dirty="0">
                <a:cs typeface="Times New Roman" charset="0"/>
              </a:rPr>
              <a:t>paradigmático </a:t>
            </a:r>
            <a:r>
              <a:rPr lang="pt-PT" sz="2600" b="0" dirty="0" smtClean="0">
                <a:cs typeface="Times New Roman" charset="0"/>
              </a:rPr>
              <a:t>             escolhas </a:t>
            </a:r>
            <a:endParaRPr lang="pt-PT" sz="2600" b="0" dirty="0">
              <a:cs typeface="Times New Roman" charset="0"/>
            </a:endParaRPr>
          </a:p>
          <a:p>
            <a:pPr>
              <a:buFontTx/>
              <a:buNone/>
            </a:pPr>
            <a:r>
              <a:rPr lang="pt-PT" sz="2600" b="0" dirty="0" smtClean="0">
                <a:cs typeface="Times New Roman" charset="0"/>
              </a:rPr>
              <a:t>Eixo </a:t>
            </a:r>
            <a:r>
              <a:rPr lang="pt-PT" sz="2600" b="0" dirty="0">
                <a:cs typeface="Times New Roman" charset="0"/>
              </a:rPr>
              <a:t>sintagmático  </a:t>
            </a:r>
            <a:r>
              <a:rPr lang="pt-PT" sz="2600" b="0" dirty="0" smtClean="0">
                <a:cs typeface="Times New Roman" charset="0"/>
              </a:rPr>
              <a:t>              combinações </a:t>
            </a:r>
            <a:endParaRPr lang="pt-PT" sz="2600" b="0" dirty="0">
              <a:cs typeface="Times New Roman" charset="0"/>
            </a:endParaRPr>
          </a:p>
          <a:p>
            <a:pPr>
              <a:buFontTx/>
              <a:buNone/>
            </a:pPr>
            <a:r>
              <a:rPr lang="pt-PT" sz="2600" b="0" dirty="0">
                <a:cs typeface="Times New Roman" charset="0"/>
              </a:rPr>
              <a:t> </a:t>
            </a:r>
          </a:p>
          <a:p>
            <a:pPr>
              <a:buFontTx/>
              <a:buNone/>
            </a:pPr>
            <a:r>
              <a:rPr lang="pt-PT" sz="2600" b="0" dirty="0">
                <a:cs typeface="Times New Roman" charset="0"/>
              </a:rPr>
              <a:t> </a:t>
            </a:r>
          </a:p>
          <a:p>
            <a:pPr>
              <a:buFontTx/>
              <a:buNone/>
            </a:pPr>
            <a:r>
              <a:rPr lang="pt-PT" sz="2600" b="0" dirty="0" smtClean="0">
                <a:cs typeface="Times New Roman" charset="0"/>
              </a:rPr>
              <a:t>Dois modos de existência do </a:t>
            </a:r>
            <a:r>
              <a:rPr lang="pt-PT" sz="2600" b="1" dirty="0" smtClean="0">
                <a:solidFill>
                  <a:schemeClr val="accent1"/>
                </a:solidFill>
                <a:cs typeface="Times New Roman" charset="0"/>
              </a:rPr>
              <a:t>valor</a:t>
            </a:r>
            <a:r>
              <a:rPr lang="pt-PT" sz="2600" b="0" dirty="0" smtClean="0">
                <a:cs typeface="Times New Roman" charset="0"/>
              </a:rPr>
              <a:t>:</a:t>
            </a:r>
          </a:p>
          <a:p>
            <a:pPr>
              <a:buFontTx/>
              <a:buNone/>
            </a:pPr>
            <a:r>
              <a:rPr lang="pt-PT" sz="2600" b="0" dirty="0">
                <a:cs typeface="Times New Roman" charset="0"/>
              </a:rPr>
              <a:t> </a:t>
            </a:r>
          </a:p>
          <a:p>
            <a:r>
              <a:rPr lang="pt-PT" sz="2600" b="0" dirty="0">
                <a:cs typeface="Times New Roman" charset="0"/>
              </a:rPr>
              <a:t>PARADIGMÁTICO (atual, código, </a:t>
            </a:r>
            <a:r>
              <a:rPr lang="pt-PT" sz="2600" b="0" i="1" dirty="0">
                <a:cs typeface="Times New Roman" charset="0"/>
              </a:rPr>
              <a:t>langue</a:t>
            </a:r>
            <a:r>
              <a:rPr lang="pt-PT" sz="2600" b="0" dirty="0">
                <a:cs typeface="Times New Roman" charset="0"/>
              </a:rPr>
              <a:t>)  </a:t>
            </a:r>
          </a:p>
          <a:p>
            <a:r>
              <a:rPr lang="pt-PT" sz="2600" b="0" dirty="0">
                <a:cs typeface="Times New Roman" charset="0"/>
              </a:rPr>
              <a:t>SINTAGMÁTICO (real, realizado, </a:t>
            </a:r>
            <a:r>
              <a:rPr lang="pt-PT" sz="2600" b="0" i="1" dirty="0">
                <a:cs typeface="Times New Roman" charset="0"/>
              </a:rPr>
              <a:t>parole</a:t>
            </a:r>
            <a:r>
              <a:rPr lang="pt-PT" sz="2600" b="0" dirty="0">
                <a:cs typeface="Times New Roman" charset="0"/>
              </a:rPr>
              <a:t>)</a:t>
            </a:r>
            <a:endParaRPr lang="pt-BR" sz="2600" b="0" dirty="0"/>
          </a:p>
        </p:txBody>
      </p:sp>
      <p:sp>
        <p:nvSpPr>
          <p:cNvPr id="3" name="Espaço Reservado para Data 2"/>
          <p:cNvSpPr>
            <a:spLocks noGrp="1"/>
          </p:cNvSpPr>
          <p:nvPr>
            <p:ph type="dt" sz="half" idx="10"/>
          </p:nvPr>
        </p:nvSpPr>
        <p:spPr/>
        <p:txBody>
          <a:bodyPr/>
          <a:lstStyle/>
          <a:p>
            <a:fld id="{5532C581-858C-4E2F-9637-4EB13B3772CE}" type="datetime7">
              <a:rPr lang="pt-BR" smtClean="0"/>
              <a:t>ago-17</a:t>
            </a:fld>
            <a:endParaRPr lang="pt-BR"/>
          </a:p>
        </p:txBody>
      </p:sp>
      <p:sp>
        <p:nvSpPr>
          <p:cNvPr id="4" name="Espaço Reservado para Número de Slide 3"/>
          <p:cNvSpPr>
            <a:spLocks noGrp="1"/>
          </p:cNvSpPr>
          <p:nvPr>
            <p:ph type="sldNum" sz="quarter" idx="12"/>
          </p:nvPr>
        </p:nvSpPr>
        <p:spPr/>
        <p:txBody>
          <a:bodyPr/>
          <a:lstStyle/>
          <a:p>
            <a:fld id="{350C7D58-38D6-402F-AAB2-014C2325EDEA}" type="slidenum">
              <a:rPr lang="pt-BR" smtClean="0"/>
              <a:pPr/>
              <a:t>48</a:t>
            </a:fld>
            <a:endParaRPr lang="pt-BR"/>
          </a:p>
        </p:txBody>
      </p:sp>
      <p:sp>
        <p:nvSpPr>
          <p:cNvPr id="2" name="Seta para a direita 1"/>
          <p:cNvSpPr/>
          <p:nvPr/>
        </p:nvSpPr>
        <p:spPr>
          <a:xfrm>
            <a:off x="3347864" y="2115344"/>
            <a:ext cx="720080" cy="288032"/>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Seta para a direita 4"/>
          <p:cNvSpPr/>
          <p:nvPr/>
        </p:nvSpPr>
        <p:spPr>
          <a:xfrm>
            <a:off x="3347864" y="2640360"/>
            <a:ext cx="720080" cy="288032"/>
          </a:xfrm>
          <a:prstGeom prst="rightArrow">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pPr algn="l"/>
            <a:r>
              <a:rPr lang="pt-PT" sz="4000" b="1" dirty="0" smtClean="0">
                <a:cs typeface="Times New Roman" charset="0"/>
              </a:rPr>
              <a:t>Sintagma</a:t>
            </a:r>
            <a:r>
              <a:rPr lang="pt-PT" sz="4000" dirty="0" smtClean="0">
                <a:cs typeface="Times New Roman" charset="0"/>
              </a:rPr>
              <a:t> </a:t>
            </a:r>
            <a:r>
              <a:rPr lang="pt-PT" sz="4000" dirty="0">
                <a:cs typeface="Times New Roman" charset="0"/>
              </a:rPr>
              <a:t>(relação sintagmática</a:t>
            </a:r>
            <a:r>
              <a:rPr lang="pt-PT" sz="4000" dirty="0" smtClean="0">
                <a:cs typeface="Times New Roman" charset="0"/>
              </a:rPr>
              <a:t>)</a:t>
            </a:r>
            <a:endParaRPr lang="pt-BR" sz="4000" dirty="0">
              <a:cs typeface="Times New Roman" charset="0"/>
            </a:endParaRPr>
          </a:p>
        </p:txBody>
      </p:sp>
      <p:sp>
        <p:nvSpPr>
          <p:cNvPr id="50179" name="Rectangle 3"/>
          <p:cNvSpPr>
            <a:spLocks noGrp="1" noChangeArrowheads="1"/>
          </p:cNvSpPr>
          <p:nvPr>
            <p:ph idx="1"/>
          </p:nvPr>
        </p:nvSpPr>
        <p:spPr/>
        <p:txBody>
          <a:bodyPr>
            <a:normAutofit lnSpcReduction="10000"/>
          </a:bodyPr>
          <a:lstStyle/>
          <a:p>
            <a:pPr marL="0" indent="0"/>
            <a:r>
              <a:rPr lang="pt-PT" sz="2400" b="0" dirty="0" smtClean="0">
                <a:cs typeface="Times New Roman" charset="0"/>
              </a:rPr>
              <a:t>Conjugado </a:t>
            </a:r>
            <a:r>
              <a:rPr lang="pt-PT" sz="2400" b="0" dirty="0">
                <a:cs typeface="Times New Roman" charset="0"/>
              </a:rPr>
              <a:t>de </a:t>
            </a:r>
            <a:r>
              <a:rPr lang="pt-PT" sz="2400" b="1" dirty="0">
                <a:cs typeface="Times New Roman" charset="0"/>
              </a:rPr>
              <a:t>duas unidades </a:t>
            </a:r>
            <a:r>
              <a:rPr lang="pt-PT" sz="2400" b="0" dirty="0">
                <a:cs typeface="Times New Roman" charset="0"/>
              </a:rPr>
              <a:t>constituintes </a:t>
            </a:r>
            <a:r>
              <a:rPr lang="pt-PT" sz="2400" b="0" dirty="0" smtClean="0">
                <a:cs typeface="Times New Roman" charset="0"/>
              </a:rPr>
              <a:t>consecutivas </a:t>
            </a:r>
            <a:r>
              <a:rPr lang="pt-PT" sz="2400" b="0" dirty="0">
                <a:cs typeface="Times New Roman" charset="0"/>
              </a:rPr>
              <a:t>que formam um </a:t>
            </a:r>
            <a:r>
              <a:rPr lang="pt-PT" sz="2400" b="1" dirty="0">
                <a:cs typeface="Times New Roman" charset="0"/>
              </a:rPr>
              <a:t>segmento</a:t>
            </a:r>
            <a:r>
              <a:rPr lang="pt-PT" sz="2400" b="0" dirty="0">
                <a:cs typeface="Times New Roman" charset="0"/>
              </a:rPr>
              <a:t> da </a:t>
            </a:r>
            <a:r>
              <a:rPr lang="pt-PT" sz="2400" b="0" dirty="0" smtClean="0">
                <a:cs typeface="Times New Roman" charset="0"/>
              </a:rPr>
              <a:t>fala.</a:t>
            </a:r>
            <a:endParaRPr lang="pt-PT" sz="2400" b="0" dirty="0">
              <a:cs typeface="Times New Roman" charset="0"/>
            </a:endParaRPr>
          </a:p>
          <a:p>
            <a:pPr>
              <a:buFont typeface="Arial" pitchFamily="34" charset="0"/>
              <a:buChar char="•"/>
            </a:pPr>
            <a:r>
              <a:rPr lang="pt-PT" sz="2400" b="0" i="1" dirty="0">
                <a:cs typeface="Times New Roman" charset="0"/>
              </a:rPr>
              <a:t> </a:t>
            </a:r>
            <a:r>
              <a:rPr lang="pt-PT" sz="2400" b="1" i="1" dirty="0" smtClean="0">
                <a:solidFill>
                  <a:schemeClr val="accent1"/>
                </a:solidFill>
                <a:cs typeface="Times New Roman" charset="0"/>
              </a:rPr>
              <a:t>Valor </a:t>
            </a:r>
            <a:r>
              <a:rPr lang="pt-PT" sz="2400" b="1" i="1" dirty="0">
                <a:solidFill>
                  <a:schemeClr val="accent1"/>
                </a:solidFill>
                <a:cs typeface="Times New Roman" charset="0"/>
              </a:rPr>
              <a:t>sintagmático</a:t>
            </a:r>
            <a:r>
              <a:rPr lang="pt-PT" sz="2400" b="0" i="1" dirty="0">
                <a:cs typeface="Times New Roman" charset="0"/>
              </a:rPr>
              <a:t>:</a:t>
            </a:r>
            <a:endParaRPr lang="pt-PT" sz="2400" b="0" dirty="0">
              <a:cs typeface="Times New Roman" charset="0"/>
            </a:endParaRPr>
          </a:p>
          <a:p>
            <a:pPr lvl="3">
              <a:buFont typeface="Arial" pitchFamily="34" charset="0"/>
              <a:buChar char="•"/>
            </a:pPr>
            <a:r>
              <a:rPr lang="pt-PT" sz="2400" b="0" dirty="0" smtClean="0">
                <a:cs typeface="Times New Roman" charset="0"/>
              </a:rPr>
              <a:t>o </a:t>
            </a:r>
            <a:r>
              <a:rPr lang="pt-PT" sz="2400" b="0" dirty="0">
                <a:cs typeface="Times New Roman" charset="0"/>
              </a:rPr>
              <a:t>valor de cada elemento se define por </a:t>
            </a:r>
            <a:r>
              <a:rPr lang="pt-PT" sz="2400" b="1" dirty="0">
                <a:cs typeface="Times New Roman" charset="0"/>
              </a:rPr>
              <a:t>contraste</a:t>
            </a:r>
          </a:p>
          <a:p>
            <a:pPr lvl="3">
              <a:buFont typeface="Arial" pitchFamily="34" charset="0"/>
              <a:buChar char="•"/>
            </a:pPr>
            <a:r>
              <a:rPr lang="pt-PT" sz="2400" b="0" dirty="0" smtClean="0">
                <a:cs typeface="Times New Roman" charset="0"/>
              </a:rPr>
              <a:t>elementos </a:t>
            </a:r>
            <a:r>
              <a:rPr lang="pt-PT" sz="2400" b="1" dirty="0" smtClean="0">
                <a:solidFill>
                  <a:schemeClr val="accent1"/>
                </a:solidFill>
                <a:cs typeface="Times New Roman" charset="0"/>
              </a:rPr>
              <a:t>efetivamente presentes </a:t>
            </a:r>
            <a:r>
              <a:rPr lang="pt-PT" sz="2400" dirty="0">
                <a:cs typeface="Times New Roman" charset="0"/>
              </a:rPr>
              <a:t>na cadeia falada</a:t>
            </a:r>
            <a:endParaRPr lang="pt-PT" sz="2400" b="0" i="1" dirty="0" smtClean="0">
              <a:cs typeface="Times New Roman" charset="0"/>
            </a:endParaRPr>
          </a:p>
          <a:p>
            <a:pPr lvl="3">
              <a:buFont typeface="Arial" pitchFamily="34" charset="0"/>
              <a:buChar char="•"/>
            </a:pPr>
            <a:r>
              <a:rPr lang="pt-PT" sz="2400" b="0" dirty="0" smtClean="0">
                <a:cs typeface="Times New Roman" charset="0"/>
              </a:rPr>
              <a:t>combinação </a:t>
            </a:r>
            <a:r>
              <a:rPr lang="pt-PT" sz="2400" b="0" dirty="0">
                <a:cs typeface="Times New Roman" charset="0"/>
              </a:rPr>
              <a:t>na </a:t>
            </a:r>
            <a:r>
              <a:rPr lang="pt-PT" sz="2400" b="1" dirty="0">
                <a:cs typeface="Times New Roman" charset="0"/>
              </a:rPr>
              <a:t>cadeia linear,</a:t>
            </a:r>
            <a:r>
              <a:rPr lang="pt-PT" sz="2400" b="0" dirty="0">
                <a:cs typeface="Times New Roman" charset="0"/>
              </a:rPr>
              <a:t> a </a:t>
            </a:r>
            <a:r>
              <a:rPr lang="pt-PT" sz="2400" b="1" dirty="0">
                <a:solidFill>
                  <a:schemeClr val="accent1"/>
                </a:solidFill>
                <a:cs typeface="Times New Roman" charset="0"/>
              </a:rPr>
              <a:t>sucessão</a:t>
            </a:r>
            <a:r>
              <a:rPr lang="pt-PT" sz="2400" b="0" dirty="0">
                <a:cs typeface="Times New Roman" charset="0"/>
              </a:rPr>
              <a:t> dos elementos segue uma ordem </a:t>
            </a:r>
            <a:r>
              <a:rPr lang="pt-PT" sz="2400" b="0" dirty="0" smtClean="0">
                <a:cs typeface="Times New Roman" charset="0"/>
              </a:rPr>
              <a:t>cristalizada.</a:t>
            </a:r>
            <a:endParaRPr lang="pt-PT" sz="2400" b="0" dirty="0">
              <a:cs typeface="Times New Roman" charset="0"/>
            </a:endParaRPr>
          </a:p>
          <a:p>
            <a:pPr lvl="3" algn="just">
              <a:buFont typeface="Arial" pitchFamily="34" charset="0"/>
              <a:buChar char="•"/>
            </a:pPr>
            <a:r>
              <a:rPr lang="pt-PT" sz="2400" b="0" dirty="0" smtClean="0">
                <a:cs typeface="Times New Roman" charset="0"/>
              </a:rPr>
              <a:t>número </a:t>
            </a:r>
            <a:r>
              <a:rPr lang="pt-PT" sz="2400" b="0" dirty="0">
                <a:cs typeface="Times New Roman" charset="0"/>
              </a:rPr>
              <a:t>de elementos limitado: um sintagma não pode articular um número infinito de elementos.</a:t>
            </a:r>
          </a:p>
          <a:p>
            <a:pPr>
              <a:buFontTx/>
              <a:buNone/>
            </a:pPr>
            <a:r>
              <a:rPr lang="pt-BR" sz="2400" b="0" dirty="0" smtClean="0"/>
              <a:t>“Cumpre atribuir a língua e não a fala todos os tipos de </a:t>
            </a:r>
            <a:r>
              <a:rPr lang="pt-BR" sz="2400" b="0" dirty="0" smtClean="0"/>
              <a:t>sintagmas </a:t>
            </a:r>
            <a:r>
              <a:rPr lang="pt-BR" sz="2400" b="0" dirty="0" smtClean="0"/>
              <a:t>construídos sobre formas regulares”.</a:t>
            </a:r>
          </a:p>
          <a:p>
            <a:pPr algn="just"/>
            <a:endParaRPr lang="pt-BR" sz="1800" b="0" dirty="0"/>
          </a:p>
        </p:txBody>
      </p:sp>
      <p:sp>
        <p:nvSpPr>
          <p:cNvPr id="3" name="Espaço Reservado para Data 2"/>
          <p:cNvSpPr>
            <a:spLocks noGrp="1"/>
          </p:cNvSpPr>
          <p:nvPr>
            <p:ph type="dt" sz="half" idx="10"/>
          </p:nvPr>
        </p:nvSpPr>
        <p:spPr/>
        <p:txBody>
          <a:bodyPr/>
          <a:lstStyle/>
          <a:p>
            <a:fld id="{E53DAE5F-773E-443A-9BAD-A38FC6504A84}" type="datetime7">
              <a:rPr lang="pt-BR" smtClean="0"/>
              <a:t>ago-17</a:t>
            </a:fld>
            <a:endParaRPr lang="pt-BR"/>
          </a:p>
        </p:txBody>
      </p:sp>
      <p:sp>
        <p:nvSpPr>
          <p:cNvPr id="4" name="Espaço Reservado para Número de Slide 3"/>
          <p:cNvSpPr>
            <a:spLocks noGrp="1"/>
          </p:cNvSpPr>
          <p:nvPr>
            <p:ph type="sldNum" sz="quarter" idx="12"/>
          </p:nvPr>
        </p:nvSpPr>
        <p:spPr/>
        <p:txBody>
          <a:bodyPr/>
          <a:lstStyle/>
          <a:p>
            <a:fld id="{350C7D58-38D6-402F-AAB2-014C2325EDEA}" type="slidenum">
              <a:rPr lang="pt-BR" smtClean="0"/>
              <a:pPr/>
              <a:t>49</a:t>
            </a:fld>
            <a:endParaRPr lang="pt-B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l"/>
            <a:r>
              <a:rPr lang="en-US" sz="4000" b="1" dirty="0" err="1">
                <a:solidFill>
                  <a:schemeClr val="accent2">
                    <a:lumMod val="75000"/>
                  </a:schemeClr>
                </a:solidFill>
              </a:rPr>
              <a:t>Linguagem</a:t>
            </a:r>
            <a:endParaRPr lang="pt-BR" sz="4000" b="1" dirty="0">
              <a:solidFill>
                <a:schemeClr val="accent2">
                  <a:lumMod val="75000"/>
                </a:schemeClr>
              </a:solidFill>
            </a:endParaRPr>
          </a:p>
        </p:txBody>
      </p:sp>
      <p:sp>
        <p:nvSpPr>
          <p:cNvPr id="4099" name="Rectangle 3"/>
          <p:cNvSpPr>
            <a:spLocks noGrp="1" noChangeArrowheads="1"/>
          </p:cNvSpPr>
          <p:nvPr>
            <p:ph sz="half" idx="1"/>
          </p:nvPr>
        </p:nvSpPr>
        <p:spPr/>
        <p:txBody>
          <a:bodyPr>
            <a:normAutofit/>
          </a:bodyPr>
          <a:lstStyle/>
          <a:p>
            <a:r>
              <a:rPr lang="pt-PT" sz="2800" b="1" dirty="0" smtClean="0">
                <a:solidFill>
                  <a:srgbClr val="292929"/>
                </a:solidFill>
                <a:cs typeface="Times New Roman" pitchFamily="18" charset="0"/>
              </a:rPr>
              <a:t>Diversas Linguagens: visual, gestual, verbal...</a:t>
            </a:r>
          </a:p>
          <a:p>
            <a:pPr lvl="1"/>
            <a:r>
              <a:rPr lang="pt-PT" sz="2400" dirty="0" smtClean="0">
                <a:solidFill>
                  <a:srgbClr val="292929"/>
                </a:solidFill>
                <a:cs typeface="Times New Roman" pitchFamily="18" charset="0"/>
              </a:rPr>
              <a:t>expressam </a:t>
            </a:r>
            <a:r>
              <a:rPr lang="pt-PT" sz="2400" dirty="0">
                <a:solidFill>
                  <a:srgbClr val="292929"/>
                </a:solidFill>
                <a:cs typeface="Times New Roman" pitchFamily="18" charset="0"/>
              </a:rPr>
              <a:t>por diferentes modalidades de substâncias </a:t>
            </a:r>
            <a:r>
              <a:rPr lang="pt-PT" sz="2400" dirty="0" smtClean="0">
                <a:solidFill>
                  <a:srgbClr val="292929"/>
                </a:solidFill>
                <a:cs typeface="Times New Roman" pitchFamily="18" charset="0"/>
              </a:rPr>
              <a:t>significantes, o mesmo significado básico, a modelização do mundo.</a:t>
            </a:r>
            <a:endParaRPr lang="pt-BR" sz="2400" dirty="0">
              <a:solidFill>
                <a:srgbClr val="292929"/>
              </a:solidFill>
              <a:cs typeface="Times New Roman" pitchFamily="18" charset="0"/>
              <a:sym typeface="Wingdings" pitchFamily="2" charset="2"/>
            </a:endParaRPr>
          </a:p>
        </p:txBody>
      </p:sp>
      <p:sp>
        <p:nvSpPr>
          <p:cNvPr id="3" name="Espaço Reservado para Data 2"/>
          <p:cNvSpPr>
            <a:spLocks noGrp="1"/>
          </p:cNvSpPr>
          <p:nvPr>
            <p:ph type="dt" sz="half" idx="10"/>
          </p:nvPr>
        </p:nvSpPr>
        <p:spPr/>
        <p:txBody>
          <a:bodyPr/>
          <a:lstStyle/>
          <a:p>
            <a:fld id="{0D5BACF7-2D62-44EA-A5F4-FB946499DF8D}" type="datetime7">
              <a:rPr lang="pt-BR" smtClean="0"/>
              <a:t>ago-17</a:t>
            </a:fld>
            <a:endParaRPr lang="pt-BR"/>
          </a:p>
        </p:txBody>
      </p:sp>
      <p:sp>
        <p:nvSpPr>
          <p:cNvPr id="5" name="Espaço Reservado para Número de Slide 4"/>
          <p:cNvSpPr>
            <a:spLocks noGrp="1"/>
          </p:cNvSpPr>
          <p:nvPr>
            <p:ph type="sldNum" sz="quarter" idx="12"/>
          </p:nvPr>
        </p:nvSpPr>
        <p:spPr/>
        <p:txBody>
          <a:bodyPr/>
          <a:lstStyle/>
          <a:p>
            <a:fld id="{350C7D58-38D6-402F-AAB2-014C2325EDEA}" type="slidenum">
              <a:rPr lang="pt-BR" smtClean="0"/>
              <a:pPr/>
              <a:t>5</a:t>
            </a:fld>
            <a:endParaRPr lang="pt-BR"/>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9512" y="1916832"/>
            <a:ext cx="3024336" cy="298419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79512" y="274638"/>
            <a:ext cx="8784976" cy="1143000"/>
          </a:xfrm>
        </p:spPr>
        <p:txBody>
          <a:bodyPr>
            <a:normAutofit/>
          </a:bodyPr>
          <a:lstStyle/>
          <a:p>
            <a:pPr algn="l"/>
            <a:r>
              <a:rPr lang="pt-PT" sz="4000" b="1" dirty="0" smtClean="0">
                <a:cs typeface="Times New Roman" charset="0"/>
              </a:rPr>
              <a:t>Paradigma</a:t>
            </a:r>
            <a:r>
              <a:rPr lang="pt-PT" sz="4000" dirty="0" smtClean="0">
                <a:cs typeface="Times New Roman" charset="0"/>
              </a:rPr>
              <a:t> </a:t>
            </a:r>
            <a:r>
              <a:rPr lang="pt-PT" sz="4000" dirty="0" smtClean="0">
                <a:cs typeface="Times New Roman" charset="0"/>
              </a:rPr>
              <a:t>(correlação </a:t>
            </a:r>
            <a:r>
              <a:rPr lang="pt-PT" sz="4000" dirty="0">
                <a:cs typeface="Times New Roman" charset="0"/>
              </a:rPr>
              <a:t>paradigmática</a:t>
            </a:r>
            <a:r>
              <a:rPr lang="pt-PT" sz="4000" dirty="0" smtClean="0">
                <a:cs typeface="Times New Roman" charset="0"/>
              </a:rPr>
              <a:t>)</a:t>
            </a:r>
            <a:endParaRPr lang="pt-BR" sz="4000" dirty="0">
              <a:cs typeface="Times New Roman" charset="0"/>
            </a:endParaRPr>
          </a:p>
        </p:txBody>
      </p:sp>
      <p:sp>
        <p:nvSpPr>
          <p:cNvPr id="49155" name="Rectangle 3"/>
          <p:cNvSpPr>
            <a:spLocks noGrp="1" noChangeArrowheads="1"/>
          </p:cNvSpPr>
          <p:nvPr>
            <p:ph idx="1"/>
          </p:nvPr>
        </p:nvSpPr>
        <p:spPr/>
        <p:txBody>
          <a:bodyPr>
            <a:normAutofit/>
          </a:bodyPr>
          <a:lstStyle/>
          <a:p>
            <a:r>
              <a:rPr lang="pt-PT" sz="2400" b="0" dirty="0">
                <a:cs typeface="Times New Roman" charset="0"/>
              </a:rPr>
              <a:t>C</a:t>
            </a:r>
            <a:r>
              <a:rPr lang="pt-PT" sz="2400" b="0" dirty="0" smtClean="0">
                <a:cs typeface="Times New Roman" charset="0"/>
              </a:rPr>
              <a:t>lasse </a:t>
            </a:r>
            <a:r>
              <a:rPr lang="pt-PT" sz="2400" b="0" dirty="0">
                <a:cs typeface="Times New Roman" charset="0"/>
              </a:rPr>
              <a:t>formada por </a:t>
            </a:r>
            <a:r>
              <a:rPr lang="pt-PT" sz="2400" b="1" dirty="0">
                <a:solidFill>
                  <a:schemeClr val="accent1"/>
                </a:solidFill>
                <a:cs typeface="Times New Roman" charset="0"/>
              </a:rPr>
              <a:t>termos que se associam </a:t>
            </a:r>
            <a:r>
              <a:rPr lang="pt-PT" sz="2400" b="0" dirty="0">
                <a:cs typeface="Times New Roman" charset="0"/>
              </a:rPr>
              <a:t>por ter a mesma marca de base; </a:t>
            </a:r>
            <a:r>
              <a:rPr lang="pt-PT" sz="2400" b="0" dirty="0" smtClean="0">
                <a:cs typeface="Times New Roman" charset="0"/>
              </a:rPr>
              <a:t>relações </a:t>
            </a:r>
            <a:r>
              <a:rPr lang="pt-PT" sz="2400" b="0" dirty="0">
                <a:cs typeface="Times New Roman" charset="0"/>
              </a:rPr>
              <a:t>de semelhança, diferença, implicação, inclusão, exclusão, </a:t>
            </a:r>
            <a:r>
              <a:rPr lang="pt-PT" sz="2400" b="0" dirty="0" smtClean="0">
                <a:cs typeface="Times New Roman" charset="0"/>
              </a:rPr>
              <a:t>pressuposição.</a:t>
            </a:r>
          </a:p>
          <a:p>
            <a:r>
              <a:rPr lang="pt-PT" sz="2400" b="1" dirty="0" smtClean="0">
                <a:solidFill>
                  <a:schemeClr val="accent1"/>
                </a:solidFill>
                <a:cs typeface="Times New Roman" charset="0"/>
              </a:rPr>
              <a:t>Valor </a:t>
            </a:r>
            <a:r>
              <a:rPr lang="pt-PT" sz="2400" b="1" dirty="0">
                <a:solidFill>
                  <a:schemeClr val="accent1"/>
                </a:solidFill>
                <a:cs typeface="Times New Roman" charset="0"/>
              </a:rPr>
              <a:t>paradigmático</a:t>
            </a:r>
            <a:endParaRPr lang="pt-PT" sz="2400" b="0" dirty="0">
              <a:solidFill>
                <a:schemeClr val="accent1"/>
              </a:solidFill>
              <a:cs typeface="Times New Roman" charset="0"/>
            </a:endParaRPr>
          </a:p>
          <a:p>
            <a:pPr lvl="1"/>
            <a:r>
              <a:rPr lang="pt-PT" sz="1800" dirty="0" smtClean="0">
                <a:cs typeface="Times New Roman" charset="0"/>
              </a:rPr>
              <a:t>o </a:t>
            </a:r>
            <a:r>
              <a:rPr lang="pt-PT" sz="1800" dirty="0">
                <a:cs typeface="Times New Roman" charset="0"/>
              </a:rPr>
              <a:t>valor de cada elemento se define </a:t>
            </a:r>
            <a:r>
              <a:rPr lang="pt-PT" sz="1800" b="1" dirty="0">
                <a:cs typeface="Times New Roman" charset="0"/>
              </a:rPr>
              <a:t>por oposição</a:t>
            </a:r>
            <a:endParaRPr lang="pt-PT" sz="1800" dirty="0">
              <a:cs typeface="Times New Roman" charset="0"/>
            </a:endParaRPr>
          </a:p>
          <a:p>
            <a:pPr lvl="1"/>
            <a:r>
              <a:rPr lang="pt-PT" sz="1800" dirty="0">
                <a:cs typeface="Times New Roman" charset="0"/>
              </a:rPr>
              <a:t>elementos são </a:t>
            </a:r>
            <a:r>
              <a:rPr lang="pt-PT" sz="1800" b="1" dirty="0">
                <a:cs typeface="Times New Roman" charset="0"/>
              </a:rPr>
              <a:t>substituíveis,</a:t>
            </a:r>
            <a:r>
              <a:rPr lang="pt-PT" sz="1800" dirty="0">
                <a:cs typeface="Times New Roman" charset="0"/>
              </a:rPr>
              <a:t> </a:t>
            </a:r>
            <a:r>
              <a:rPr lang="pt-PT" sz="1800" dirty="0" smtClean="0">
                <a:cs typeface="Times New Roman" charset="0"/>
              </a:rPr>
              <a:t>comutáveis, a ordem de sucessão é indeterminada.</a:t>
            </a:r>
            <a:endParaRPr lang="pt-PT" sz="1800" dirty="0">
              <a:cs typeface="Times New Roman" charset="0"/>
            </a:endParaRPr>
          </a:p>
          <a:p>
            <a:pPr lvl="1"/>
            <a:r>
              <a:rPr lang="pt-PT" sz="1800" dirty="0">
                <a:cs typeface="Times New Roman" charset="0"/>
              </a:rPr>
              <a:t>elementos </a:t>
            </a:r>
            <a:r>
              <a:rPr lang="pt-PT" sz="1800" i="1" dirty="0">
                <a:cs typeface="Times New Roman" charset="0"/>
              </a:rPr>
              <a:t>in </a:t>
            </a:r>
            <a:r>
              <a:rPr lang="pt-PT" sz="1800" i="1" dirty="0" smtClean="0">
                <a:cs typeface="Times New Roman" charset="0"/>
              </a:rPr>
              <a:t>absentia, </a:t>
            </a:r>
            <a:r>
              <a:rPr lang="pt-PT" sz="1800" dirty="0" smtClean="0">
                <a:cs typeface="Times New Roman" charset="0"/>
              </a:rPr>
              <a:t>a série é estabelecida virtualmente na </a:t>
            </a:r>
            <a:r>
              <a:rPr lang="pt-PT" sz="1800" b="1" dirty="0" smtClean="0">
                <a:cs typeface="Times New Roman" charset="0"/>
              </a:rPr>
              <a:t>memória</a:t>
            </a:r>
            <a:r>
              <a:rPr lang="pt-PT" sz="1800" dirty="0">
                <a:cs typeface="Times New Roman" charset="0"/>
              </a:rPr>
              <a:t>, </a:t>
            </a:r>
            <a:r>
              <a:rPr lang="pt-PT" sz="1800" dirty="0" smtClean="0">
                <a:cs typeface="Times New Roman" charset="0"/>
              </a:rPr>
              <a:t>substitualidade virtual.</a:t>
            </a:r>
          </a:p>
          <a:p>
            <a:pPr lvl="1"/>
            <a:r>
              <a:rPr lang="pt-PT" sz="1800" dirty="0" smtClean="0">
                <a:cs typeface="Times New Roman" charset="0"/>
              </a:rPr>
              <a:t>O número de elementos é indeterminado.</a:t>
            </a:r>
            <a:endParaRPr lang="pt-PT" sz="1800" dirty="0">
              <a:cs typeface="Times New Roman" charset="0"/>
            </a:endParaRPr>
          </a:p>
          <a:p>
            <a:r>
              <a:rPr lang="pt-PT" sz="2400" b="1" dirty="0" smtClean="0">
                <a:solidFill>
                  <a:schemeClr val="accent1"/>
                </a:solidFill>
                <a:cs typeface="Times New Roman" charset="0"/>
              </a:rPr>
              <a:t>Classe</a:t>
            </a:r>
            <a:r>
              <a:rPr lang="pt-PT" sz="2400" b="1" dirty="0">
                <a:solidFill>
                  <a:schemeClr val="accent1"/>
                </a:solidFill>
                <a:cs typeface="Times New Roman" charset="0"/>
              </a:rPr>
              <a:t>, categoria estrutural</a:t>
            </a:r>
          </a:p>
          <a:p>
            <a:pPr lvl="1"/>
            <a:r>
              <a:rPr lang="pt-PT" dirty="0">
                <a:cs typeface="Times New Roman" charset="0"/>
              </a:rPr>
              <a:t>Futebol (de campo; de salão; society; de botão)</a:t>
            </a:r>
          </a:p>
          <a:p>
            <a:endParaRPr lang="pt-PT" i="1" dirty="0">
              <a:cs typeface="Times New Roman" charset="0"/>
            </a:endParaRPr>
          </a:p>
          <a:p>
            <a:endParaRPr lang="pt-BR" dirty="0"/>
          </a:p>
        </p:txBody>
      </p:sp>
      <p:sp>
        <p:nvSpPr>
          <p:cNvPr id="3" name="Espaço Reservado para Data 2"/>
          <p:cNvSpPr>
            <a:spLocks noGrp="1"/>
          </p:cNvSpPr>
          <p:nvPr>
            <p:ph type="dt" sz="half" idx="10"/>
          </p:nvPr>
        </p:nvSpPr>
        <p:spPr/>
        <p:txBody>
          <a:bodyPr/>
          <a:lstStyle/>
          <a:p>
            <a:fld id="{85E4F956-8579-4EE3-963C-91F6802CF853}" type="datetime7">
              <a:rPr lang="pt-BR" smtClean="0"/>
              <a:t>ago-17</a:t>
            </a:fld>
            <a:endParaRPr lang="pt-BR"/>
          </a:p>
        </p:txBody>
      </p:sp>
      <p:sp>
        <p:nvSpPr>
          <p:cNvPr id="4" name="Espaço Reservado para Número de Slide 3"/>
          <p:cNvSpPr>
            <a:spLocks noGrp="1"/>
          </p:cNvSpPr>
          <p:nvPr>
            <p:ph type="sldNum" sz="quarter" idx="12"/>
          </p:nvPr>
        </p:nvSpPr>
        <p:spPr/>
        <p:txBody>
          <a:bodyPr/>
          <a:lstStyle/>
          <a:p>
            <a:fld id="{350C7D58-38D6-402F-AAB2-014C2325EDEA}" type="slidenum">
              <a:rPr lang="pt-BR" smtClean="0"/>
              <a:pPr/>
              <a:t>50</a:t>
            </a:fld>
            <a:endParaRPr lang="pt-B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Autofit/>
          </a:bodyPr>
          <a:lstStyle/>
          <a:p>
            <a:pPr algn="l"/>
            <a:r>
              <a:rPr lang="pt-PT" sz="4000" b="1" dirty="0">
                <a:cs typeface="Times New Roman" charset="0"/>
              </a:rPr>
              <a:t>Forma de expressão/Forma do conteúdo</a:t>
            </a:r>
            <a:endParaRPr lang="pt-BR" sz="4000" b="1" dirty="0">
              <a:cs typeface="Times New Roman" charset="0"/>
            </a:endParaRPr>
          </a:p>
        </p:txBody>
      </p:sp>
      <p:sp>
        <p:nvSpPr>
          <p:cNvPr id="55299" name="Rectangle 3"/>
          <p:cNvSpPr>
            <a:spLocks noGrp="1" noChangeArrowheads="1"/>
          </p:cNvSpPr>
          <p:nvPr>
            <p:ph idx="1"/>
          </p:nvPr>
        </p:nvSpPr>
        <p:spPr>
          <a:xfrm>
            <a:off x="323528" y="1700808"/>
            <a:ext cx="7920880" cy="5040560"/>
          </a:xfrm>
        </p:spPr>
        <p:txBody>
          <a:bodyPr>
            <a:normAutofit/>
          </a:bodyPr>
          <a:lstStyle/>
          <a:p>
            <a:r>
              <a:rPr lang="pt-PT" sz="2200" b="1" dirty="0">
                <a:cs typeface="Times New Roman" charset="0"/>
              </a:rPr>
              <a:t>L</a:t>
            </a:r>
            <a:r>
              <a:rPr lang="pt-PT" sz="2200" b="1" dirty="0" smtClean="0">
                <a:cs typeface="Times New Roman" charset="0"/>
              </a:rPr>
              <a:t>íngua </a:t>
            </a:r>
            <a:r>
              <a:rPr lang="pt-PT" sz="2200" b="1" dirty="0">
                <a:cs typeface="Times New Roman" charset="0"/>
              </a:rPr>
              <a:t>é forma</a:t>
            </a:r>
            <a:r>
              <a:rPr lang="pt-PT" sz="2200" b="0" dirty="0">
                <a:cs typeface="Times New Roman" charset="0"/>
              </a:rPr>
              <a:t>, </a:t>
            </a:r>
            <a:r>
              <a:rPr lang="pt-PT" sz="2200" dirty="0">
                <a:cs typeface="Times New Roman" charset="0"/>
              </a:rPr>
              <a:t>não substância </a:t>
            </a:r>
            <a:r>
              <a:rPr lang="pt-PT" sz="2200" b="0" dirty="0">
                <a:cs typeface="Times New Roman" charset="0"/>
              </a:rPr>
              <a:t>(Saussure)</a:t>
            </a:r>
          </a:p>
          <a:p>
            <a:r>
              <a:rPr lang="pt-PT" sz="2000" b="1" dirty="0" smtClean="0">
                <a:cs typeface="Times New Roman" charset="0"/>
              </a:rPr>
              <a:t>Relação </a:t>
            </a:r>
            <a:r>
              <a:rPr lang="pt-PT" sz="2000" b="1" dirty="0">
                <a:solidFill>
                  <a:schemeClr val="accent1"/>
                </a:solidFill>
                <a:cs typeface="Times New Roman" charset="0"/>
              </a:rPr>
              <a:t>forma do conteúdo/forma de expressão com a substância do conteúdo/substância da expressão </a:t>
            </a:r>
            <a:r>
              <a:rPr lang="pt-PT" sz="2000" b="1" dirty="0">
                <a:cs typeface="Times New Roman" charset="0"/>
              </a:rPr>
              <a:t>é </a:t>
            </a:r>
            <a:r>
              <a:rPr lang="pt-PT" sz="2000" b="1" dirty="0" smtClean="0">
                <a:cs typeface="Times New Roman" charset="0"/>
              </a:rPr>
              <a:t>arbitrária</a:t>
            </a:r>
          </a:p>
          <a:p>
            <a:pPr>
              <a:buNone/>
            </a:pPr>
            <a:r>
              <a:rPr lang="pt-PT" sz="1800" b="0" dirty="0" smtClean="0">
                <a:cs typeface="Times New Roman" charset="0"/>
              </a:rPr>
              <a:t>		</a:t>
            </a:r>
            <a:r>
              <a:rPr lang="pt-PT" sz="2000" b="0" dirty="0" smtClean="0">
                <a:cs typeface="Times New Roman" charset="0"/>
              </a:rPr>
              <a:t>Exemplo: </a:t>
            </a:r>
            <a:r>
              <a:rPr lang="pt-PT" sz="2000" b="0" i="1" dirty="0" smtClean="0">
                <a:cs typeface="Times New Roman" charset="0"/>
              </a:rPr>
              <a:t>sheep</a:t>
            </a:r>
            <a:r>
              <a:rPr lang="pt-PT" sz="2000" b="0" dirty="0" smtClean="0">
                <a:cs typeface="Times New Roman" charset="0"/>
              </a:rPr>
              <a:t> (carneiro) </a:t>
            </a:r>
            <a:r>
              <a:rPr lang="pt-PT" sz="2000" b="0" i="1" dirty="0" smtClean="0">
                <a:cs typeface="Times New Roman" charset="0"/>
              </a:rPr>
              <a:t>mutton</a:t>
            </a:r>
            <a:r>
              <a:rPr lang="pt-PT" sz="2000" b="0" dirty="0" smtClean="0">
                <a:cs typeface="Times New Roman" charset="0"/>
              </a:rPr>
              <a:t> (carne de carneiro)</a:t>
            </a:r>
          </a:p>
          <a:p>
            <a:pPr>
              <a:buNone/>
            </a:pPr>
            <a:r>
              <a:rPr lang="pt-PT" sz="2000" b="0" i="1" dirty="0" smtClean="0">
                <a:cs typeface="Times New Roman" charset="0"/>
              </a:rPr>
              <a:t>		mouton</a:t>
            </a:r>
            <a:r>
              <a:rPr lang="pt-PT" sz="2000" b="0" dirty="0" smtClean="0">
                <a:cs typeface="Times New Roman" charset="0"/>
              </a:rPr>
              <a:t> (carneiro ou carne de carneiro)</a:t>
            </a:r>
          </a:p>
          <a:p>
            <a:pPr>
              <a:buNone/>
            </a:pPr>
            <a:r>
              <a:rPr lang="pt-PT" sz="2000" b="0" i="1" dirty="0" smtClean="0">
                <a:cs typeface="Times New Roman" charset="0"/>
              </a:rPr>
              <a:t>		mouton</a:t>
            </a:r>
            <a:r>
              <a:rPr lang="pt-PT" sz="2000" b="0" dirty="0" smtClean="0">
                <a:cs typeface="Times New Roman" charset="0"/>
              </a:rPr>
              <a:t> é diferente de </a:t>
            </a:r>
            <a:r>
              <a:rPr lang="pt-PT" sz="2000" b="0" i="1" dirty="0" smtClean="0">
                <a:cs typeface="Times New Roman" charset="0"/>
              </a:rPr>
              <a:t>sheep </a:t>
            </a:r>
            <a:r>
              <a:rPr lang="pt-PT" sz="2000" b="0" dirty="0" smtClean="0">
                <a:cs typeface="Times New Roman" charset="0"/>
              </a:rPr>
              <a:t>e de </a:t>
            </a:r>
            <a:r>
              <a:rPr lang="pt-PT" sz="2000" b="0" i="1" dirty="0" smtClean="0">
                <a:cs typeface="Times New Roman" charset="0"/>
              </a:rPr>
              <a:t>mutton</a:t>
            </a:r>
            <a:endParaRPr lang="pt-PT" sz="2000" b="0" i="1" dirty="0">
              <a:cs typeface="Times New Roman" charset="0"/>
            </a:endParaRPr>
          </a:p>
          <a:p>
            <a:endParaRPr lang="pt-BR" sz="2000" dirty="0"/>
          </a:p>
        </p:txBody>
      </p:sp>
      <p:sp>
        <p:nvSpPr>
          <p:cNvPr id="3" name="Espaço Reservado para Data 2"/>
          <p:cNvSpPr>
            <a:spLocks noGrp="1"/>
          </p:cNvSpPr>
          <p:nvPr>
            <p:ph type="dt" sz="half" idx="10"/>
          </p:nvPr>
        </p:nvSpPr>
        <p:spPr/>
        <p:txBody>
          <a:bodyPr/>
          <a:lstStyle/>
          <a:p>
            <a:fld id="{8F2413A3-30E1-484D-84E0-23A9D5A08CF5}" type="datetime7">
              <a:rPr lang="pt-BR" smtClean="0"/>
              <a:t>ago-17</a:t>
            </a:fld>
            <a:endParaRPr lang="pt-BR"/>
          </a:p>
        </p:txBody>
      </p:sp>
      <p:sp>
        <p:nvSpPr>
          <p:cNvPr id="4" name="Espaço Reservado para Número de Slide 3"/>
          <p:cNvSpPr>
            <a:spLocks noGrp="1"/>
          </p:cNvSpPr>
          <p:nvPr>
            <p:ph type="sldNum" sz="quarter" idx="12"/>
          </p:nvPr>
        </p:nvSpPr>
        <p:spPr/>
        <p:txBody>
          <a:bodyPr/>
          <a:lstStyle/>
          <a:p>
            <a:fld id="{350C7D58-38D6-402F-AAB2-014C2325EDEA}" type="slidenum">
              <a:rPr lang="pt-BR" smtClean="0"/>
              <a:pPr/>
              <a:t>51</a:t>
            </a:fld>
            <a:endParaRPr lang="pt-B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4077072"/>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539552" y="188640"/>
            <a:ext cx="7941568" cy="778098"/>
          </a:xfrm>
        </p:spPr>
        <p:txBody>
          <a:bodyPr>
            <a:normAutofit/>
          </a:bodyPr>
          <a:lstStyle/>
          <a:p>
            <a:pPr algn="l"/>
            <a:r>
              <a:rPr lang="pt-BR" sz="4000" b="1" dirty="0" smtClean="0">
                <a:cs typeface="Times New Roman" charset="0"/>
              </a:rPr>
              <a:t>Substância/forma</a:t>
            </a:r>
            <a:r>
              <a:rPr lang="pt-BR" sz="4000" dirty="0" smtClean="0"/>
              <a:t> </a:t>
            </a:r>
            <a:endParaRPr lang="pt-BR" sz="4000" dirty="0"/>
          </a:p>
        </p:txBody>
      </p:sp>
      <p:sp>
        <p:nvSpPr>
          <p:cNvPr id="59395" name="Rectangle 3"/>
          <p:cNvSpPr>
            <a:spLocks noGrp="1" noChangeArrowheads="1"/>
          </p:cNvSpPr>
          <p:nvPr>
            <p:ph idx="1"/>
          </p:nvPr>
        </p:nvSpPr>
        <p:spPr>
          <a:xfrm>
            <a:off x="323528" y="1268760"/>
            <a:ext cx="7776864" cy="4857403"/>
          </a:xfrm>
        </p:spPr>
        <p:txBody>
          <a:bodyPr>
            <a:normAutofit/>
          </a:bodyPr>
          <a:lstStyle/>
          <a:p>
            <a:r>
              <a:rPr lang="pt-BR" sz="2400" b="1" dirty="0">
                <a:cs typeface="Times New Roman" charset="0"/>
              </a:rPr>
              <a:t>S</a:t>
            </a:r>
            <a:r>
              <a:rPr lang="pt-BR" sz="2400" b="1" dirty="0" smtClean="0">
                <a:cs typeface="Times New Roman" charset="0"/>
              </a:rPr>
              <a:t>ubstâncias</a:t>
            </a:r>
            <a:r>
              <a:rPr lang="pt-BR" sz="2400" b="0" dirty="0" smtClean="0">
                <a:cs typeface="Times New Roman" charset="0"/>
              </a:rPr>
              <a:t> </a:t>
            </a:r>
            <a:r>
              <a:rPr lang="pt-BR" sz="2400" b="0" dirty="0">
                <a:cs typeface="Times New Roman" charset="0"/>
              </a:rPr>
              <a:t>= </a:t>
            </a:r>
            <a:r>
              <a:rPr lang="pt-BR" sz="2400" b="1" dirty="0" smtClean="0">
                <a:solidFill>
                  <a:schemeClr val="accent1"/>
                </a:solidFill>
                <a:cs typeface="Times New Roman" charset="0"/>
              </a:rPr>
              <a:t>veículos</a:t>
            </a:r>
            <a:r>
              <a:rPr lang="pt-BR" sz="2400" b="0" dirty="0" smtClean="0">
                <a:solidFill>
                  <a:schemeClr val="accent1"/>
                </a:solidFill>
                <a:cs typeface="Times New Roman" charset="0"/>
              </a:rPr>
              <a:t> </a:t>
            </a:r>
            <a:r>
              <a:rPr lang="pt-BR" sz="2400" b="0" dirty="0">
                <a:cs typeface="Times New Roman" charset="0"/>
              </a:rPr>
              <a:t>aos quais se imprime uma </a:t>
            </a:r>
            <a:r>
              <a:rPr lang="pt-BR" sz="2400" b="1" dirty="0">
                <a:solidFill>
                  <a:schemeClr val="accent1"/>
                </a:solidFill>
                <a:cs typeface="Times New Roman" charset="0"/>
              </a:rPr>
              <a:t>estruturação relacional abstrata </a:t>
            </a:r>
            <a:r>
              <a:rPr lang="pt-BR" sz="2400" b="0" dirty="0">
                <a:cs typeface="Times New Roman" charset="0"/>
              </a:rPr>
              <a:t>peculiar a cada língua.</a:t>
            </a:r>
            <a:endParaRPr lang="pt-PT" sz="2400" b="0" dirty="0">
              <a:cs typeface="Times New Roman" charset="0"/>
            </a:endParaRPr>
          </a:p>
          <a:p>
            <a:r>
              <a:rPr lang="pt-BR" sz="2000" b="0" i="1" dirty="0" smtClean="0">
                <a:cs typeface="Times New Roman" charset="0"/>
              </a:rPr>
              <a:t>substância </a:t>
            </a:r>
            <a:r>
              <a:rPr lang="pt-BR" sz="2000" b="0" i="1" dirty="0">
                <a:cs typeface="Times New Roman" charset="0"/>
              </a:rPr>
              <a:t>do conteúdo</a:t>
            </a:r>
            <a:r>
              <a:rPr lang="pt-BR" sz="2000" b="0" dirty="0">
                <a:cs typeface="Times New Roman" charset="0"/>
              </a:rPr>
              <a:t> = </a:t>
            </a:r>
            <a:r>
              <a:rPr lang="pt-BR" sz="2000" b="0" i="1" dirty="0" err="1" smtClean="0">
                <a:cs typeface="Times New Roman" charset="0"/>
              </a:rPr>
              <a:t>designatum</a:t>
            </a:r>
            <a:r>
              <a:rPr lang="pt-BR" sz="2000" b="0" dirty="0">
                <a:cs typeface="Times New Roman" charset="0"/>
              </a:rPr>
              <a:t>, projeção da forma sobre o sentido</a:t>
            </a:r>
            <a:endParaRPr lang="pt-PT" sz="2000" b="0" dirty="0">
              <a:cs typeface="Times New Roman" charset="0"/>
            </a:endParaRPr>
          </a:p>
          <a:p>
            <a:r>
              <a:rPr lang="pt-BR" sz="2000" b="0" i="1" dirty="0" smtClean="0">
                <a:cs typeface="Times New Roman" charset="0"/>
              </a:rPr>
              <a:t>substância </a:t>
            </a:r>
            <a:r>
              <a:rPr lang="pt-BR" sz="2000" b="0" i="1" dirty="0">
                <a:cs typeface="Times New Roman" charset="0"/>
              </a:rPr>
              <a:t>da expressão </a:t>
            </a:r>
            <a:r>
              <a:rPr lang="pt-BR" sz="2000" b="0" dirty="0">
                <a:cs typeface="Times New Roman" charset="0"/>
              </a:rPr>
              <a:t>= som, elemento material</a:t>
            </a:r>
            <a:endParaRPr lang="pt-PT" sz="2000" b="0" dirty="0">
              <a:cs typeface="Times New Roman" charset="0"/>
            </a:endParaRPr>
          </a:p>
          <a:p>
            <a:r>
              <a:rPr lang="pt-BR" sz="2400" b="0" dirty="0">
                <a:cs typeface="Times New Roman" charset="0"/>
              </a:rPr>
              <a:t> </a:t>
            </a:r>
            <a:r>
              <a:rPr lang="pt-BR" sz="2400" b="1" dirty="0" smtClean="0">
                <a:cs typeface="Times New Roman" charset="0"/>
              </a:rPr>
              <a:t>Formas</a:t>
            </a:r>
            <a:r>
              <a:rPr lang="pt-BR" sz="2400" b="0" dirty="0" smtClean="0">
                <a:cs typeface="Times New Roman" charset="0"/>
              </a:rPr>
              <a:t> </a:t>
            </a:r>
            <a:r>
              <a:rPr lang="pt-BR" sz="2400" b="0" dirty="0">
                <a:cs typeface="Times New Roman" charset="0"/>
              </a:rPr>
              <a:t>= </a:t>
            </a:r>
            <a:r>
              <a:rPr lang="pt-BR" sz="2400" b="1" dirty="0">
                <a:solidFill>
                  <a:schemeClr val="accent1"/>
                </a:solidFill>
                <a:cs typeface="Times New Roman" charset="0"/>
              </a:rPr>
              <a:t>molde da língua</a:t>
            </a:r>
            <a:r>
              <a:rPr lang="pt-BR" sz="2400" b="0" dirty="0">
                <a:solidFill>
                  <a:schemeClr val="accent1"/>
                </a:solidFill>
                <a:cs typeface="Times New Roman" charset="0"/>
              </a:rPr>
              <a:t> </a:t>
            </a:r>
            <a:r>
              <a:rPr lang="pt-BR" sz="2400" b="0" dirty="0">
                <a:cs typeface="Times New Roman" charset="0"/>
              </a:rPr>
              <a:t>no </a:t>
            </a:r>
            <a:r>
              <a:rPr lang="pt-BR" sz="2400" b="0" i="1" dirty="0">
                <a:cs typeface="Times New Roman" charset="0"/>
              </a:rPr>
              <a:t>continuum </a:t>
            </a:r>
            <a:r>
              <a:rPr lang="pt-BR" sz="2400" b="0" dirty="0">
                <a:cs typeface="Times New Roman" charset="0"/>
              </a:rPr>
              <a:t>ou massa amorfa.</a:t>
            </a:r>
            <a:endParaRPr lang="pt-PT" sz="2400" b="0" dirty="0">
              <a:cs typeface="Times New Roman" charset="0"/>
            </a:endParaRPr>
          </a:p>
          <a:p>
            <a:r>
              <a:rPr lang="pt-BR" sz="2000" b="0" i="1" dirty="0" smtClean="0">
                <a:cs typeface="Times New Roman" charset="0"/>
              </a:rPr>
              <a:t>forma </a:t>
            </a:r>
            <a:r>
              <a:rPr lang="pt-BR" sz="2000" b="0" i="1" dirty="0">
                <a:cs typeface="Times New Roman" charset="0"/>
              </a:rPr>
              <a:t>do conteúdo</a:t>
            </a:r>
            <a:r>
              <a:rPr lang="pt-BR" sz="2000" b="0" dirty="0">
                <a:cs typeface="Times New Roman" charset="0"/>
              </a:rPr>
              <a:t> = modo abstrato como a língua recorta</a:t>
            </a:r>
            <a:endParaRPr lang="pt-PT" sz="2000" b="0" dirty="0">
              <a:cs typeface="Times New Roman" charset="0"/>
            </a:endParaRPr>
          </a:p>
          <a:p>
            <a:r>
              <a:rPr lang="pt-BR" sz="2000" b="0" i="1" dirty="0" smtClean="0">
                <a:cs typeface="Times New Roman" charset="0"/>
              </a:rPr>
              <a:t>forma </a:t>
            </a:r>
            <a:r>
              <a:rPr lang="pt-BR" sz="2000" b="0" i="1" dirty="0">
                <a:cs typeface="Times New Roman" charset="0"/>
              </a:rPr>
              <a:t>da expressão</a:t>
            </a:r>
            <a:r>
              <a:rPr lang="pt-BR" sz="2000" b="0" dirty="0">
                <a:cs typeface="Times New Roman" charset="0"/>
              </a:rPr>
              <a:t> = modo concreto como a língua expressa o som</a:t>
            </a:r>
            <a:r>
              <a:rPr lang="pt-BR" sz="2000" b="0" dirty="0"/>
              <a:t> </a:t>
            </a:r>
          </a:p>
        </p:txBody>
      </p:sp>
      <p:sp>
        <p:nvSpPr>
          <p:cNvPr id="3" name="Espaço Reservado para Data 2"/>
          <p:cNvSpPr>
            <a:spLocks noGrp="1"/>
          </p:cNvSpPr>
          <p:nvPr>
            <p:ph type="dt" sz="half" idx="10"/>
          </p:nvPr>
        </p:nvSpPr>
        <p:spPr/>
        <p:txBody>
          <a:bodyPr/>
          <a:lstStyle/>
          <a:p>
            <a:fld id="{A3AA6394-85FA-4EA6-9481-9A6F17B9553C}" type="datetime7">
              <a:rPr lang="pt-BR" smtClean="0"/>
              <a:t>ago-17</a:t>
            </a:fld>
            <a:endParaRPr lang="pt-BR"/>
          </a:p>
        </p:txBody>
      </p:sp>
      <p:sp>
        <p:nvSpPr>
          <p:cNvPr id="4" name="Espaço Reservado para Número de Slide 3"/>
          <p:cNvSpPr>
            <a:spLocks noGrp="1"/>
          </p:cNvSpPr>
          <p:nvPr>
            <p:ph type="sldNum" sz="quarter" idx="12"/>
          </p:nvPr>
        </p:nvSpPr>
        <p:spPr/>
        <p:txBody>
          <a:bodyPr/>
          <a:lstStyle/>
          <a:p>
            <a:fld id="{350C7D58-38D6-402F-AAB2-014C2325EDEA}" type="slidenum">
              <a:rPr lang="pt-BR" smtClean="0"/>
              <a:pPr/>
              <a:t>52</a:t>
            </a:fld>
            <a:endParaRPr lang="pt-B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a:r>
              <a:rPr lang="pt-BR" sz="4000" b="1" dirty="0" smtClean="0"/>
              <a:t>Signo linguístico</a:t>
            </a:r>
            <a:endParaRPr lang="pt-BR" sz="4000" b="1" dirty="0"/>
          </a:p>
        </p:txBody>
      </p:sp>
      <p:graphicFrame>
        <p:nvGraphicFramePr>
          <p:cNvPr id="4" name="Espaço Reservado para Conteúdo 3"/>
          <p:cNvGraphicFramePr>
            <a:graphicFrameLocks noGrp="1"/>
          </p:cNvGraphicFramePr>
          <p:nvPr>
            <p:ph idx="1"/>
          </p:nvPr>
        </p:nvGraphicFramePr>
        <p:xfrm>
          <a:off x="683568" y="1556792"/>
          <a:ext cx="5554960" cy="3297559"/>
        </p:xfrm>
        <a:graphic>
          <a:graphicData uri="http://schemas.openxmlformats.org/drawingml/2006/table">
            <a:tbl>
              <a:tblPr firstRow="1" bandRow="1">
                <a:tableStyleId>{2D5ABB26-0587-4C30-8999-92F81FD0307C}</a:tableStyleId>
              </a:tblPr>
              <a:tblGrid>
                <a:gridCol w="1512168"/>
                <a:gridCol w="2088232"/>
                <a:gridCol w="1954560"/>
              </a:tblGrid>
              <a:tr h="1194439">
                <a:tc rowSpan="2">
                  <a:txBody>
                    <a:bodyPr/>
                    <a:lstStyle/>
                    <a:p>
                      <a:r>
                        <a:rPr lang="pt-BR" sz="2000" dirty="0" smtClean="0"/>
                        <a:t>Plano do Conteúdo</a:t>
                      </a:r>
                      <a:endParaRPr lang="pt-B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BR" sz="2000" dirty="0" smtClean="0"/>
                        <a:t>Substância do Conteúdo</a:t>
                      </a:r>
                      <a:r>
                        <a:rPr lang="pt-BR" sz="2000" baseline="0" dirty="0" smtClean="0"/>
                        <a:t> (SC)</a:t>
                      </a:r>
                      <a:endParaRPr lang="pt-B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BR" sz="2000" dirty="0" smtClean="0"/>
                        <a:t>= </a:t>
                      </a:r>
                      <a:r>
                        <a:rPr lang="pt-BR" sz="2000" dirty="0" err="1" smtClean="0"/>
                        <a:t>designatum</a:t>
                      </a:r>
                      <a:endParaRPr lang="pt-B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vMerge="1">
                  <a:txBody>
                    <a:bodyPr/>
                    <a:lstStyle/>
                    <a:p>
                      <a:endParaRPr lang="pt-BR" dirty="0"/>
                    </a:p>
                  </a:txBody>
                  <a:tcPr/>
                </a:tc>
                <a:tc>
                  <a:txBody>
                    <a:bodyPr/>
                    <a:lstStyle/>
                    <a:p>
                      <a:r>
                        <a:rPr lang="pt-BR" sz="2000" dirty="0" smtClean="0">
                          <a:solidFill>
                            <a:srgbClr val="FF0000"/>
                          </a:solidFill>
                        </a:rPr>
                        <a:t>Forma do Conteúdo (FC)</a:t>
                      </a:r>
                      <a:endParaRPr lang="pt-BR" sz="2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BR" sz="2000" dirty="0" smtClean="0"/>
                        <a:t>= significado</a:t>
                      </a:r>
                      <a:endParaRPr lang="pt-B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rowSpan="2">
                  <a:txBody>
                    <a:bodyPr/>
                    <a:lstStyle/>
                    <a:p>
                      <a:r>
                        <a:rPr lang="pt-BR" sz="2000" dirty="0" smtClean="0"/>
                        <a:t>Plano da Expressão</a:t>
                      </a:r>
                      <a:endParaRPr lang="pt-B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BR" sz="2000" dirty="0" smtClean="0">
                          <a:solidFill>
                            <a:srgbClr val="FF0000"/>
                          </a:solidFill>
                        </a:rPr>
                        <a:t>Forma da Expressão (FE)</a:t>
                      </a:r>
                      <a:endParaRPr lang="pt-BR" sz="2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BR" sz="2000" dirty="0" smtClean="0"/>
                        <a:t>= significante</a:t>
                      </a:r>
                      <a:endParaRPr lang="pt-B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0569">
                <a:tc vMerge="1">
                  <a:txBody>
                    <a:bodyPr/>
                    <a:lstStyle/>
                    <a:p>
                      <a:endParaRPr lang="pt-BR" dirty="0"/>
                    </a:p>
                  </a:txBody>
                  <a:tcPr/>
                </a:tc>
                <a:tc>
                  <a:txBody>
                    <a:bodyPr/>
                    <a:lstStyle/>
                    <a:p>
                      <a:r>
                        <a:rPr lang="pt-BR" sz="2000" dirty="0" smtClean="0"/>
                        <a:t>Substância da Expressão (SE)</a:t>
                      </a:r>
                      <a:endParaRPr lang="pt-B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t-BR" sz="2000" dirty="0" smtClean="0"/>
                        <a:t>= som</a:t>
                      </a:r>
                      <a:endParaRPr lang="pt-B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tângulo 4"/>
          <p:cNvSpPr/>
          <p:nvPr/>
        </p:nvSpPr>
        <p:spPr>
          <a:xfrm>
            <a:off x="6228184" y="2708920"/>
            <a:ext cx="1512168"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SIGNO</a:t>
            </a:r>
            <a:endParaRPr lang="pt-BR" dirty="0"/>
          </a:p>
        </p:txBody>
      </p:sp>
      <p:sp>
        <p:nvSpPr>
          <p:cNvPr id="6" name="Espaço Reservado para Data 5"/>
          <p:cNvSpPr>
            <a:spLocks noGrp="1"/>
          </p:cNvSpPr>
          <p:nvPr>
            <p:ph type="dt" sz="half" idx="10"/>
          </p:nvPr>
        </p:nvSpPr>
        <p:spPr/>
        <p:txBody>
          <a:bodyPr/>
          <a:lstStyle/>
          <a:p>
            <a:fld id="{6D2C2B46-524C-4AF6-8E3A-5622FD167FEB}" type="datetime7">
              <a:rPr lang="pt-BR" smtClean="0"/>
              <a:t>ago-17</a:t>
            </a:fld>
            <a:endParaRPr lang="pt-BR"/>
          </a:p>
        </p:txBody>
      </p:sp>
      <p:sp>
        <p:nvSpPr>
          <p:cNvPr id="7" name="Espaço Reservado para Número de Slide 6"/>
          <p:cNvSpPr>
            <a:spLocks noGrp="1"/>
          </p:cNvSpPr>
          <p:nvPr>
            <p:ph type="sldNum" sz="quarter" idx="12"/>
          </p:nvPr>
        </p:nvSpPr>
        <p:spPr/>
        <p:txBody>
          <a:bodyPr/>
          <a:lstStyle/>
          <a:p>
            <a:fld id="{350C7D58-38D6-402F-AAB2-014C2325EDEA}" type="slidenum">
              <a:rPr lang="pt-BR" smtClean="0"/>
              <a:pPr/>
              <a:t>53</a:t>
            </a:fld>
            <a:endParaRPr lang="pt-B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11560" y="260648"/>
            <a:ext cx="8002136" cy="922114"/>
          </a:xfrm>
        </p:spPr>
        <p:txBody>
          <a:bodyPr>
            <a:normAutofit/>
          </a:bodyPr>
          <a:lstStyle/>
          <a:p>
            <a:r>
              <a:rPr lang="pt-BR" sz="4000" b="1" dirty="0" smtClean="0"/>
              <a:t>Críticas </a:t>
            </a:r>
            <a:r>
              <a:rPr lang="pt-BR" sz="4000" b="1" dirty="0" smtClean="0"/>
              <a:t>ao estruturalismo</a:t>
            </a:r>
            <a:endParaRPr lang="pt-BR" sz="4000" b="1" dirty="0"/>
          </a:p>
        </p:txBody>
      </p:sp>
      <p:sp>
        <p:nvSpPr>
          <p:cNvPr id="15363" name="Rectangle 3"/>
          <p:cNvSpPr>
            <a:spLocks noGrp="1" noChangeArrowheads="1"/>
          </p:cNvSpPr>
          <p:nvPr>
            <p:ph idx="1"/>
          </p:nvPr>
        </p:nvSpPr>
        <p:spPr>
          <a:xfrm>
            <a:off x="467544" y="1772816"/>
            <a:ext cx="7200800" cy="4475584"/>
          </a:xfrm>
        </p:spPr>
        <p:txBody>
          <a:bodyPr>
            <a:normAutofit/>
          </a:bodyPr>
          <a:lstStyle/>
          <a:p>
            <a:pPr algn="just"/>
            <a:r>
              <a:rPr lang="pt-BR" dirty="0">
                <a:solidFill>
                  <a:srgbClr val="000000"/>
                </a:solidFill>
                <a:cs typeface="Times New Roman" pitchFamily="18" charset="0"/>
              </a:rPr>
              <a:t>O estudo da linguagem não pode </a:t>
            </a:r>
            <a:r>
              <a:rPr lang="pt-BR" b="1" dirty="0">
                <a:solidFill>
                  <a:schemeClr val="accent1"/>
                </a:solidFill>
                <a:cs typeface="Times New Roman" pitchFamily="18" charset="0"/>
              </a:rPr>
              <a:t>relegar a interação entre o social e o individual</a:t>
            </a:r>
            <a:r>
              <a:rPr lang="pt-BR" b="1" dirty="0">
                <a:solidFill>
                  <a:srgbClr val="000000"/>
                </a:solidFill>
                <a:cs typeface="Times New Roman" pitchFamily="18" charset="0"/>
              </a:rPr>
              <a:t> </a:t>
            </a:r>
            <a:r>
              <a:rPr lang="pt-BR" dirty="0">
                <a:solidFill>
                  <a:srgbClr val="000000"/>
                </a:solidFill>
                <a:cs typeface="Times New Roman" pitchFamily="18" charset="0"/>
              </a:rPr>
              <a:t>que se realiza no ato da </a:t>
            </a:r>
            <a:r>
              <a:rPr lang="pt-BR" dirty="0" smtClean="0">
                <a:solidFill>
                  <a:srgbClr val="000000"/>
                </a:solidFill>
                <a:cs typeface="Times New Roman" pitchFamily="18" charset="0"/>
              </a:rPr>
              <a:t>fala, a </a:t>
            </a:r>
            <a:r>
              <a:rPr lang="pt-BR" dirty="0">
                <a:solidFill>
                  <a:srgbClr val="000000"/>
                </a:solidFill>
                <a:cs typeface="Times New Roman" pitchFamily="18" charset="0"/>
              </a:rPr>
              <a:t>concepção de língua que fundamenta esse estudo tem de comportar em si a dinamicidade dessa </a:t>
            </a:r>
            <a:r>
              <a:rPr lang="pt-BR" b="1" dirty="0">
                <a:solidFill>
                  <a:schemeClr val="accent1"/>
                </a:solidFill>
                <a:cs typeface="Times New Roman" pitchFamily="18" charset="0"/>
              </a:rPr>
              <a:t>interação</a:t>
            </a:r>
            <a:r>
              <a:rPr lang="pt-BR" dirty="0" smtClean="0">
                <a:solidFill>
                  <a:srgbClr val="000000"/>
                </a:solidFill>
                <a:cs typeface="Times New Roman" pitchFamily="18" charset="0"/>
              </a:rPr>
              <a:t>.</a:t>
            </a:r>
          </a:p>
          <a:p>
            <a:pPr algn="just"/>
            <a:r>
              <a:rPr lang="pt-BR" dirty="0" smtClean="0">
                <a:solidFill>
                  <a:srgbClr val="000000"/>
                </a:solidFill>
                <a:cs typeface="Times New Roman" pitchFamily="18" charset="0"/>
              </a:rPr>
              <a:t>A contradição </a:t>
            </a:r>
            <a:r>
              <a:rPr lang="pt-BR" dirty="0" smtClean="0">
                <a:solidFill>
                  <a:srgbClr val="000000"/>
                </a:solidFill>
                <a:cs typeface="Times New Roman" pitchFamily="18" charset="0"/>
              </a:rPr>
              <a:t>entre o </a:t>
            </a:r>
            <a:r>
              <a:rPr lang="pt-BR" b="1" dirty="0" smtClean="0">
                <a:solidFill>
                  <a:schemeClr val="accent1"/>
                </a:solidFill>
                <a:cs typeface="Times New Roman" pitchFamily="18" charset="0"/>
              </a:rPr>
              <a:t>plano social da língua </a:t>
            </a:r>
            <a:r>
              <a:rPr lang="pt-BR" dirty="0" smtClean="0">
                <a:solidFill>
                  <a:srgbClr val="000000"/>
                </a:solidFill>
                <a:cs typeface="Times New Roman" pitchFamily="18" charset="0"/>
              </a:rPr>
              <a:t>e o plano do indivíduo falante (abstraído de suas relações sociais) se perpetuará ao longo do desenvolvimento do estruturalismo linguístico, constituindo um dos pontos cruciais a ser atacado pela </a:t>
            </a:r>
            <a:r>
              <a:rPr lang="pt-BR" b="1" dirty="0" smtClean="0">
                <a:solidFill>
                  <a:schemeClr val="accent1"/>
                </a:solidFill>
                <a:cs typeface="Times New Roman" pitchFamily="18" charset="0"/>
              </a:rPr>
              <a:t>ruptura epistemológica </a:t>
            </a:r>
            <a:r>
              <a:rPr lang="pt-BR" dirty="0" smtClean="0">
                <a:solidFill>
                  <a:srgbClr val="000000"/>
                </a:solidFill>
                <a:cs typeface="Times New Roman" pitchFamily="18" charset="0"/>
              </a:rPr>
              <a:t>implementada pelo </a:t>
            </a:r>
            <a:r>
              <a:rPr lang="pt-BR" b="1" dirty="0" smtClean="0">
                <a:solidFill>
                  <a:schemeClr val="accent1"/>
                </a:solidFill>
                <a:cs typeface="Times New Roman" pitchFamily="18" charset="0"/>
              </a:rPr>
              <a:t>modelo teórico da sociolinguística </a:t>
            </a:r>
            <a:r>
              <a:rPr lang="pt-BR" dirty="0" err="1" smtClean="0">
                <a:solidFill>
                  <a:srgbClr val="000000"/>
                </a:solidFill>
                <a:cs typeface="Times New Roman" pitchFamily="18" charset="0"/>
              </a:rPr>
              <a:t>variacionista</a:t>
            </a:r>
            <a:r>
              <a:rPr lang="pt-BR" dirty="0" smtClean="0">
                <a:solidFill>
                  <a:srgbClr val="000000"/>
                </a:solidFill>
                <a:cs typeface="Times New Roman" pitchFamily="18" charset="0"/>
              </a:rPr>
              <a:t> na década de 1960.</a:t>
            </a:r>
            <a:endParaRPr lang="pt-BR" dirty="0">
              <a:cs typeface="Times New Roman" pitchFamily="18" charset="0"/>
            </a:endParaRPr>
          </a:p>
          <a:p>
            <a:endParaRPr lang="pt-BR" dirty="0"/>
          </a:p>
        </p:txBody>
      </p:sp>
      <p:sp>
        <p:nvSpPr>
          <p:cNvPr id="2" name="Espaço Reservado para Data 1"/>
          <p:cNvSpPr>
            <a:spLocks noGrp="1"/>
          </p:cNvSpPr>
          <p:nvPr>
            <p:ph type="dt" sz="half" idx="10"/>
          </p:nvPr>
        </p:nvSpPr>
        <p:spPr/>
        <p:txBody>
          <a:bodyPr/>
          <a:lstStyle/>
          <a:p>
            <a:fld id="{E0B27DB3-5066-42BC-A7E6-B17B8AD7336F}" type="datetime7">
              <a:rPr lang="pt-BR" smtClean="0"/>
              <a:t>ago-17</a:t>
            </a:fld>
            <a:endParaRPr lang="pt-BR"/>
          </a:p>
        </p:txBody>
      </p:sp>
      <p:sp>
        <p:nvSpPr>
          <p:cNvPr id="3" name="Espaço Reservado para Número de Slide 2"/>
          <p:cNvSpPr>
            <a:spLocks noGrp="1"/>
          </p:cNvSpPr>
          <p:nvPr>
            <p:ph type="sldNum" sz="quarter" idx="12"/>
          </p:nvPr>
        </p:nvSpPr>
        <p:spPr/>
        <p:txBody>
          <a:bodyPr/>
          <a:lstStyle/>
          <a:p>
            <a:fld id="{350C7D58-38D6-402F-AAB2-014C2325EDEA}" type="slidenum">
              <a:rPr lang="pt-BR" smtClean="0"/>
              <a:pPr/>
              <a:t>54</a:t>
            </a:fld>
            <a:endParaRPr lang="pt-B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r>
              <a:rPr lang="pt-BR" sz="4000" b="1" dirty="0" smtClean="0"/>
              <a:t>Críticas ao Estruturalismo</a:t>
            </a:r>
            <a:endParaRPr lang="pt-BR" sz="4000" b="1" dirty="0"/>
          </a:p>
        </p:txBody>
      </p:sp>
      <p:sp>
        <p:nvSpPr>
          <p:cNvPr id="2" name="Espaço Reservado para Conteúdo 1"/>
          <p:cNvSpPr>
            <a:spLocks noGrp="1"/>
          </p:cNvSpPr>
          <p:nvPr>
            <p:ph idx="1"/>
          </p:nvPr>
        </p:nvSpPr>
        <p:spPr/>
        <p:txBody>
          <a:bodyPr/>
          <a:lstStyle/>
          <a:p>
            <a:r>
              <a:rPr lang="pt-BR" b="0" dirty="0" smtClean="0"/>
              <a:t>Teria negligenciado o papel essencial que o </a:t>
            </a:r>
            <a:r>
              <a:rPr lang="pt-BR" b="1" dirty="0" smtClean="0">
                <a:solidFill>
                  <a:schemeClr val="accent1"/>
                </a:solidFill>
              </a:rPr>
              <a:t>sujeito</a:t>
            </a:r>
            <a:r>
              <a:rPr lang="pt-BR" b="0" dirty="0" smtClean="0"/>
              <a:t> desempenha na língua (Benveniste).</a:t>
            </a:r>
          </a:p>
          <a:p>
            <a:r>
              <a:rPr lang="pt-BR" b="1" dirty="0" smtClean="0">
                <a:solidFill>
                  <a:schemeClr val="accent1"/>
                </a:solidFill>
              </a:rPr>
              <a:t>Estruturalismo estático</a:t>
            </a:r>
            <a:r>
              <a:rPr lang="pt-BR" b="0" dirty="0" smtClean="0"/>
              <a:t>, não conseguiu lançar uma ponte entre a </a:t>
            </a:r>
            <a:r>
              <a:rPr lang="pt-BR" b="1" dirty="0" smtClean="0">
                <a:solidFill>
                  <a:schemeClr val="accent1"/>
                </a:solidFill>
              </a:rPr>
              <a:t>sincronia</a:t>
            </a:r>
            <a:r>
              <a:rPr lang="pt-BR" b="0" dirty="0" smtClean="0"/>
              <a:t> e a </a:t>
            </a:r>
            <a:r>
              <a:rPr lang="pt-BR" b="1" dirty="0" smtClean="0">
                <a:solidFill>
                  <a:schemeClr val="accent1"/>
                </a:solidFill>
              </a:rPr>
              <a:t>diacronia</a:t>
            </a:r>
            <a:r>
              <a:rPr lang="pt-BR" b="0" dirty="0" smtClean="0"/>
              <a:t>.</a:t>
            </a:r>
          </a:p>
          <a:p>
            <a:r>
              <a:rPr lang="pt-BR" b="0" dirty="0" smtClean="0"/>
              <a:t>Insuficiência do </a:t>
            </a:r>
            <a:r>
              <a:rPr lang="pt-BR" b="1" dirty="0" smtClean="0">
                <a:solidFill>
                  <a:schemeClr val="accent1"/>
                </a:solidFill>
              </a:rPr>
              <a:t>modelo </a:t>
            </a:r>
            <a:r>
              <a:rPr lang="pt-BR" b="1" dirty="0" err="1" smtClean="0">
                <a:solidFill>
                  <a:schemeClr val="accent1"/>
                </a:solidFill>
              </a:rPr>
              <a:t>diádico</a:t>
            </a:r>
            <a:r>
              <a:rPr lang="pt-BR" b="1" dirty="0" smtClean="0">
                <a:solidFill>
                  <a:schemeClr val="accent1"/>
                </a:solidFill>
              </a:rPr>
              <a:t> </a:t>
            </a:r>
            <a:r>
              <a:rPr lang="pt-BR" b="0" dirty="0" smtClean="0"/>
              <a:t>do signo linguístico.</a:t>
            </a:r>
          </a:p>
          <a:p>
            <a:r>
              <a:rPr lang="pt-BR" b="0" dirty="0" smtClean="0"/>
              <a:t>Preferência da </a:t>
            </a:r>
            <a:r>
              <a:rPr lang="pt-BR" b="1" dirty="0" smtClean="0">
                <a:solidFill>
                  <a:schemeClr val="accent1"/>
                </a:solidFill>
              </a:rPr>
              <a:t>língua falada </a:t>
            </a:r>
            <a:r>
              <a:rPr lang="pt-BR" b="0" dirty="0" smtClean="0"/>
              <a:t>e negligência com a </a:t>
            </a:r>
            <a:r>
              <a:rPr lang="pt-BR" b="1" dirty="0" smtClean="0">
                <a:solidFill>
                  <a:schemeClr val="accent1"/>
                </a:solidFill>
              </a:rPr>
              <a:t>língua escrita</a:t>
            </a:r>
            <a:r>
              <a:rPr lang="pt-BR" b="0" dirty="0" smtClean="0"/>
              <a:t>.</a:t>
            </a:r>
          </a:p>
          <a:p>
            <a:r>
              <a:rPr lang="pt-BR" b="1" dirty="0" smtClean="0">
                <a:solidFill>
                  <a:schemeClr val="accent1"/>
                </a:solidFill>
              </a:rPr>
              <a:t>Natureza arbitrária </a:t>
            </a:r>
            <a:r>
              <a:rPr lang="pt-BR" b="0" dirty="0" smtClean="0"/>
              <a:t>e puramente diferencial do signo (</a:t>
            </a:r>
            <a:r>
              <a:rPr lang="pt-BR" b="0" dirty="0" err="1" smtClean="0"/>
              <a:t>Noth</a:t>
            </a:r>
            <a:r>
              <a:rPr lang="pt-BR" b="0" dirty="0" smtClean="0"/>
              <a:t>).</a:t>
            </a:r>
          </a:p>
          <a:p>
            <a:r>
              <a:rPr lang="pt-BR" b="0" dirty="0" smtClean="0"/>
              <a:t>Impossibilidade de se limitar a sincronia e a necessidade de se considerar uma instância intermediária entra a língua e a fala: a </a:t>
            </a:r>
            <a:r>
              <a:rPr lang="pt-BR" b="1" dirty="0" smtClean="0">
                <a:solidFill>
                  <a:schemeClr val="accent1"/>
                </a:solidFill>
              </a:rPr>
              <a:t>norma</a:t>
            </a:r>
            <a:r>
              <a:rPr lang="pt-BR" b="0" dirty="0" smtClean="0"/>
              <a:t> (</a:t>
            </a:r>
            <a:r>
              <a:rPr lang="pt-BR" b="0" dirty="0" err="1" smtClean="0"/>
              <a:t>Coseriu</a:t>
            </a:r>
            <a:r>
              <a:rPr lang="pt-BR" b="0" dirty="0" smtClean="0"/>
              <a:t>).</a:t>
            </a:r>
          </a:p>
          <a:p>
            <a:r>
              <a:rPr lang="pt-BR" b="0" dirty="0" smtClean="0"/>
              <a:t>Análise do discurso ( Pêcheux)</a:t>
            </a:r>
            <a:endParaRPr lang="pt-BR" b="0" dirty="0"/>
          </a:p>
        </p:txBody>
      </p:sp>
      <p:sp>
        <p:nvSpPr>
          <p:cNvPr id="4" name="Retângulo 3"/>
          <p:cNvSpPr/>
          <p:nvPr/>
        </p:nvSpPr>
        <p:spPr>
          <a:xfrm>
            <a:off x="5868144" y="5427222"/>
            <a:ext cx="1800200" cy="1296144"/>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6189476" y="5607242"/>
            <a:ext cx="1224136"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6441388" y="5806654"/>
            <a:ext cx="653712" cy="46805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spaço Reservado para Data 7"/>
          <p:cNvSpPr>
            <a:spLocks noGrp="1"/>
          </p:cNvSpPr>
          <p:nvPr>
            <p:ph type="dt" sz="half" idx="10"/>
          </p:nvPr>
        </p:nvSpPr>
        <p:spPr/>
        <p:txBody>
          <a:bodyPr/>
          <a:lstStyle/>
          <a:p>
            <a:fld id="{0D7795DC-AD12-4058-8B64-0776F3B0B7DF}" type="datetime7">
              <a:rPr lang="pt-BR" smtClean="0"/>
              <a:t>ago-17</a:t>
            </a:fld>
            <a:endParaRPr lang="pt-BR"/>
          </a:p>
        </p:txBody>
      </p:sp>
      <p:sp>
        <p:nvSpPr>
          <p:cNvPr id="9" name="Espaço Reservado para Número de Slide 8"/>
          <p:cNvSpPr>
            <a:spLocks noGrp="1"/>
          </p:cNvSpPr>
          <p:nvPr>
            <p:ph type="sldNum" sz="quarter" idx="12"/>
          </p:nvPr>
        </p:nvSpPr>
        <p:spPr/>
        <p:txBody>
          <a:bodyPr/>
          <a:lstStyle/>
          <a:p>
            <a:fld id="{350C7D58-38D6-402F-AAB2-014C2325EDEA}" type="slidenum">
              <a:rPr lang="pt-BR" smtClean="0"/>
              <a:pPr/>
              <a:t>55</a:t>
            </a:fld>
            <a:endParaRPr lang="pt-B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ço Reservado para Conteúdo 4"/>
          <p:cNvGraphicFramePr>
            <a:graphicFrameLocks noGrp="1"/>
          </p:cNvGraphicFramePr>
          <p:nvPr>
            <p:ph idx="1"/>
            <p:extLst>
              <p:ext uri="{D42A27DB-BD31-4B8C-83A1-F6EECF244321}">
                <p14:modId xmlns:p14="http://schemas.microsoft.com/office/powerpoint/2010/main" val="2287153419"/>
              </p:ext>
            </p:extLst>
          </p:nvPr>
        </p:nvGraphicFramePr>
        <p:xfrm>
          <a:off x="467544" y="476672"/>
          <a:ext cx="7704856" cy="5131351"/>
        </p:xfrm>
        <a:graphic>
          <a:graphicData uri="http://schemas.openxmlformats.org/drawingml/2006/table">
            <a:tbl>
              <a:tblPr firstRow="1" bandRow="1">
                <a:tableStyleId>{5C22544A-7EE6-4342-B048-85BDC9FD1C3A}</a:tableStyleId>
              </a:tblPr>
              <a:tblGrid>
                <a:gridCol w="2116719"/>
                <a:gridCol w="3810094"/>
                <a:gridCol w="1778043"/>
              </a:tblGrid>
              <a:tr h="559351">
                <a:tc>
                  <a:txBody>
                    <a:bodyPr/>
                    <a:lstStyle/>
                    <a:p>
                      <a:pPr algn="ctr"/>
                      <a:r>
                        <a:rPr lang="pt-BR" sz="1800" b="1" kern="1200" dirty="0" smtClean="0">
                          <a:solidFill>
                            <a:schemeClr val="lt1"/>
                          </a:solidFill>
                          <a:effectLst/>
                          <a:latin typeface="+mn-lt"/>
                          <a:ea typeface="+mn-ea"/>
                          <a:cs typeface="+mn-cs"/>
                        </a:rPr>
                        <a:t>Termos</a:t>
                      </a:r>
                      <a:endParaRPr lang="pt-BR" dirty="0"/>
                    </a:p>
                  </a:txBody>
                  <a:tcPr/>
                </a:tc>
                <a:tc>
                  <a:txBody>
                    <a:bodyPr/>
                    <a:lstStyle/>
                    <a:p>
                      <a:pPr algn="ctr"/>
                      <a:r>
                        <a:rPr lang="pt-BR" sz="1800" b="1" kern="1200" dirty="0" smtClean="0">
                          <a:solidFill>
                            <a:schemeClr val="lt1"/>
                          </a:solidFill>
                          <a:effectLst/>
                          <a:latin typeface="+mn-lt"/>
                          <a:ea typeface="+mn-ea"/>
                          <a:cs typeface="+mn-cs"/>
                        </a:rPr>
                        <a:t>Definição</a:t>
                      </a:r>
                      <a:endParaRPr lang="pt-BR" dirty="0"/>
                    </a:p>
                  </a:txBody>
                  <a:tcPr/>
                </a:tc>
                <a:tc>
                  <a:txBody>
                    <a:bodyPr/>
                    <a:lstStyle/>
                    <a:p>
                      <a:pPr algn="ctr"/>
                      <a:r>
                        <a:rPr lang="pt-BR" sz="1800" b="1" kern="1200" dirty="0" smtClean="0">
                          <a:solidFill>
                            <a:schemeClr val="lt1"/>
                          </a:solidFill>
                          <a:effectLst/>
                          <a:latin typeface="+mn-lt"/>
                          <a:ea typeface="+mn-ea"/>
                          <a:cs typeface="+mn-cs"/>
                        </a:rPr>
                        <a:t>Fonte</a:t>
                      </a:r>
                      <a:endParaRPr lang="pt-BR" dirty="0"/>
                    </a:p>
                  </a:txBody>
                  <a:tcPr/>
                </a:tc>
              </a:tr>
              <a:tr h="2720638">
                <a:tc>
                  <a:txBody>
                    <a:bodyPr/>
                    <a:lstStyle/>
                    <a:p>
                      <a:r>
                        <a:rPr lang="pt-BR" sz="1800" kern="1200" dirty="0" smtClean="0">
                          <a:solidFill>
                            <a:schemeClr val="dk1"/>
                          </a:solidFill>
                          <a:effectLst/>
                          <a:latin typeface="+mn-lt"/>
                          <a:ea typeface="+mn-ea"/>
                          <a:cs typeface="+mn-cs"/>
                        </a:rPr>
                        <a:t>Sistemas de Organização do Conhecimento</a:t>
                      </a:r>
                      <a:endParaRPr lang="pt-BR" sz="1800" dirty="0"/>
                    </a:p>
                  </a:txBody>
                  <a:tcPr/>
                </a:tc>
                <a:tc>
                  <a:txBody>
                    <a:bodyPr/>
                    <a:lstStyle/>
                    <a:p>
                      <a:r>
                        <a:rPr lang="pt-BR" sz="1800" kern="1200" dirty="0" smtClean="0">
                          <a:solidFill>
                            <a:schemeClr val="dk1"/>
                          </a:solidFill>
                          <a:effectLst/>
                          <a:latin typeface="+mn-lt"/>
                          <a:ea typeface="+mn-ea"/>
                          <a:cs typeface="+mn-cs"/>
                        </a:rPr>
                        <a:t>Sistemas que incluem todos os tipos de esquemas para organização da informação como os sistemas de classificação e categorização, listas de cabeçalhos de assunto, controle de autoridades, vocabulários estruturados, tesauros, taxonomias e esquemas emprestados de outras áreas como as redes semânticas e as ontologias.</a:t>
                      </a:r>
                      <a:endParaRPr lang="pt-BR" sz="1800" dirty="0"/>
                    </a:p>
                  </a:txBody>
                  <a:tcPr/>
                </a:tc>
                <a:tc>
                  <a:txBody>
                    <a:bodyPr/>
                    <a:lstStyle/>
                    <a:p>
                      <a:r>
                        <a:rPr lang="pt-BR" sz="1800" kern="1200" dirty="0" smtClean="0">
                          <a:solidFill>
                            <a:schemeClr val="dk1"/>
                          </a:solidFill>
                          <a:effectLst/>
                          <a:latin typeface="+mn-lt"/>
                          <a:ea typeface="+mn-ea"/>
                          <a:cs typeface="+mn-cs"/>
                        </a:rPr>
                        <a:t>(HODGE, 2000)</a:t>
                      </a:r>
                      <a:endParaRPr lang="pt-BR" sz="1800" dirty="0"/>
                    </a:p>
                  </a:txBody>
                  <a:tcPr/>
                </a:tc>
              </a:tr>
              <a:tr h="1688563">
                <a:tc>
                  <a:txBody>
                    <a:bodyPr/>
                    <a:lstStyle/>
                    <a:p>
                      <a:r>
                        <a:rPr lang="pt-BR" sz="1800" dirty="0" smtClean="0"/>
                        <a:t>Linguagem documentária</a:t>
                      </a:r>
                      <a:endParaRPr lang="pt-BR" sz="1800" dirty="0"/>
                    </a:p>
                  </a:txBody>
                  <a:tcPr/>
                </a:tc>
                <a:tc>
                  <a:txBody>
                    <a:bodyPr/>
                    <a:lstStyle/>
                    <a:p>
                      <a:r>
                        <a:rPr lang="pt-BR" sz="1800" kern="1200" dirty="0" smtClean="0">
                          <a:solidFill>
                            <a:schemeClr val="dk1"/>
                          </a:solidFill>
                          <a:effectLst/>
                          <a:latin typeface="+mn-lt"/>
                          <a:ea typeface="+mn-ea"/>
                          <a:cs typeface="+mn-cs"/>
                        </a:rPr>
                        <a:t>Conjunto de termos, providos ou não de regras sintáticas, utilizadas para representar conteúdos de documentos técnico-científicos com fins de classificação ou busca retrospectiva de informações.</a:t>
                      </a:r>
                      <a:endParaRPr lang="pt-BR" sz="1800" dirty="0"/>
                    </a:p>
                  </a:txBody>
                  <a:tcPr/>
                </a:tc>
                <a:tc>
                  <a:txBody>
                    <a:bodyPr/>
                    <a:lstStyle/>
                    <a:p>
                      <a:r>
                        <a:rPr lang="pt-BR" sz="1800" kern="1200" dirty="0" smtClean="0">
                          <a:solidFill>
                            <a:schemeClr val="dk1"/>
                          </a:solidFill>
                          <a:effectLst/>
                          <a:latin typeface="+mn-lt"/>
                          <a:ea typeface="+mn-ea"/>
                          <a:cs typeface="+mn-cs"/>
                        </a:rPr>
                        <a:t>(GARDIN et al., 1968, apud CINTRA et al, 2002).</a:t>
                      </a:r>
                      <a:endParaRPr lang="pt-BR" sz="1800" dirty="0"/>
                    </a:p>
                  </a:txBody>
                  <a:tcPr/>
                </a:tc>
              </a:tr>
            </a:tbl>
          </a:graphicData>
        </a:graphic>
      </p:graphicFrame>
      <p:sp>
        <p:nvSpPr>
          <p:cNvPr id="4" name="Espaço Reservado para Número de Slide 3"/>
          <p:cNvSpPr>
            <a:spLocks noGrp="1"/>
          </p:cNvSpPr>
          <p:nvPr>
            <p:ph type="sldNum" sz="quarter" idx="12"/>
          </p:nvPr>
        </p:nvSpPr>
        <p:spPr/>
        <p:txBody>
          <a:bodyPr/>
          <a:lstStyle/>
          <a:p>
            <a:pPr>
              <a:defRPr/>
            </a:pPr>
            <a:fld id="{327C7773-CFD6-42A0-9519-9220587920D2}" type="slidenum">
              <a:rPr lang="pt-BR" smtClean="0"/>
              <a:pPr>
                <a:defRPr/>
              </a:pPr>
              <a:t>56</a:t>
            </a:fld>
            <a:endParaRPr lang="pt-BR"/>
          </a:p>
        </p:txBody>
      </p:sp>
      <p:sp>
        <p:nvSpPr>
          <p:cNvPr id="2" name="CaixaDeTexto 1"/>
          <p:cNvSpPr txBox="1"/>
          <p:nvPr/>
        </p:nvSpPr>
        <p:spPr>
          <a:xfrm>
            <a:off x="467544" y="5833665"/>
            <a:ext cx="8485359" cy="461665"/>
          </a:xfrm>
          <a:prstGeom prst="rect">
            <a:avLst/>
          </a:prstGeom>
          <a:noFill/>
        </p:spPr>
        <p:txBody>
          <a:bodyPr wrap="square" rtlCol="0">
            <a:spAutoFit/>
          </a:bodyPr>
          <a:lstStyle/>
          <a:p>
            <a:r>
              <a:rPr lang="pt-BR" sz="1200" dirty="0" smtClean="0">
                <a:latin typeface="+mj-lt"/>
              </a:rPr>
              <a:t>Fonte:</a:t>
            </a:r>
            <a:r>
              <a:rPr lang="pt-BR" sz="1200" dirty="0" smtClean="0"/>
              <a:t> </a:t>
            </a:r>
            <a:r>
              <a:rPr lang="pt-BR" sz="1200" dirty="0" smtClean="0">
                <a:latin typeface="+mj-lt"/>
              </a:rPr>
              <a:t>SANTOS, C. A. C. M</a:t>
            </a:r>
            <a:r>
              <a:rPr lang="pt-BR" sz="1200" b="1" dirty="0" smtClean="0">
                <a:latin typeface="+mj-lt"/>
              </a:rPr>
              <a:t>.; </a:t>
            </a:r>
            <a:r>
              <a:rPr lang="pt-BR" sz="1200" dirty="0" smtClean="0">
                <a:latin typeface="+mj-lt"/>
              </a:rPr>
              <a:t>JESUS</a:t>
            </a:r>
            <a:r>
              <a:rPr lang="pt-BR" sz="1200" dirty="0">
                <a:latin typeface="+mj-lt"/>
              </a:rPr>
              <a:t>, E. A. ; LUCA, J. R</a:t>
            </a:r>
            <a:r>
              <a:rPr lang="pt-BR" sz="1200" dirty="0" smtClean="0">
                <a:latin typeface="+mj-lt"/>
              </a:rPr>
              <a:t>. </a:t>
            </a:r>
            <a:r>
              <a:rPr lang="pt-BR" sz="1200" dirty="0">
                <a:latin typeface="+mj-lt"/>
              </a:rPr>
              <a:t>A informação digital e os sistemas de organização do conhecimento. In: IV Seminário de Pesquisa da FESPSP, 2015, São Paulo. </a:t>
            </a:r>
            <a:r>
              <a:rPr lang="pt-BR" sz="1200" b="1" dirty="0" smtClean="0">
                <a:latin typeface="+mj-lt"/>
              </a:rPr>
              <a:t>Anais</a:t>
            </a:r>
            <a:r>
              <a:rPr lang="pt-BR" sz="1200" dirty="0" smtClean="0">
                <a:latin typeface="+mj-lt"/>
              </a:rPr>
              <a:t>. São </a:t>
            </a:r>
            <a:r>
              <a:rPr lang="pt-BR" sz="1200" dirty="0">
                <a:latin typeface="+mj-lt"/>
              </a:rPr>
              <a:t>Paulo: </a:t>
            </a:r>
            <a:r>
              <a:rPr lang="pt-BR" sz="1200" dirty="0" smtClean="0">
                <a:latin typeface="+mj-lt"/>
              </a:rPr>
              <a:t>FESPSP</a:t>
            </a:r>
            <a:r>
              <a:rPr lang="pt-BR" sz="1200" dirty="0">
                <a:latin typeface="+mj-lt"/>
              </a:rPr>
              <a:t>, 2015. p. 1-15. </a:t>
            </a:r>
          </a:p>
        </p:txBody>
      </p:sp>
    </p:spTree>
    <p:extLst>
      <p:ext uri="{BB962C8B-B14F-4D97-AF65-F5344CB8AC3E}">
        <p14:creationId xmlns:p14="http://schemas.microsoft.com/office/powerpoint/2010/main" val="33814732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51520" y="274638"/>
            <a:ext cx="8435280" cy="1143000"/>
          </a:xfrm>
        </p:spPr>
        <p:txBody>
          <a:bodyPr>
            <a:normAutofit fontScale="90000"/>
          </a:bodyPr>
          <a:lstStyle/>
          <a:p>
            <a:pPr eaLnBrk="1" hangingPunct="1"/>
            <a:r>
              <a:rPr lang="en-US" dirty="0" smtClean="0">
                <a:cs typeface="Times New Roman" charset="0"/>
              </a:rPr>
              <a:t/>
            </a:r>
            <a:br>
              <a:rPr lang="en-US" dirty="0" smtClean="0">
                <a:cs typeface="Times New Roman" charset="0"/>
              </a:rPr>
            </a:br>
            <a:r>
              <a:rPr lang="pt-BR" sz="4400" b="1" dirty="0" smtClean="0">
                <a:cs typeface="Times New Roman" charset="0"/>
              </a:rPr>
              <a:t>Linguagem e Sistemas de Organização do Conhecimento</a:t>
            </a:r>
            <a:r>
              <a:rPr lang="en-US" dirty="0" smtClean="0">
                <a:cs typeface="Times New Roman" charset="0"/>
              </a:rPr>
              <a:t/>
            </a:r>
            <a:br>
              <a:rPr lang="en-US" dirty="0" smtClean="0">
                <a:cs typeface="Times New Roman" charset="0"/>
              </a:rPr>
            </a:br>
            <a:endParaRPr lang="pt-BR" dirty="0" smtClean="0">
              <a:cs typeface="Times New Roman" charset="0"/>
            </a:endParaRPr>
          </a:p>
        </p:txBody>
      </p:sp>
      <p:sp>
        <p:nvSpPr>
          <p:cNvPr id="12291" name="Rectangle 3"/>
          <p:cNvSpPr>
            <a:spLocks noGrp="1" noChangeArrowheads="1"/>
          </p:cNvSpPr>
          <p:nvPr>
            <p:ph idx="1"/>
          </p:nvPr>
        </p:nvSpPr>
        <p:spPr/>
        <p:txBody>
          <a:bodyPr>
            <a:normAutofit fontScale="92500"/>
          </a:bodyPr>
          <a:lstStyle/>
          <a:p>
            <a:pPr eaLnBrk="1" hangingPunct="1">
              <a:buFontTx/>
              <a:buNone/>
            </a:pPr>
            <a:r>
              <a:rPr lang="pt-BR" dirty="0" smtClean="0">
                <a:cs typeface="Times New Roman" charset="0"/>
              </a:rPr>
              <a:t> </a:t>
            </a:r>
          </a:p>
          <a:p>
            <a:pPr eaLnBrk="1" hangingPunct="1"/>
            <a:r>
              <a:rPr lang="pt-BR" sz="2800" b="0" dirty="0" smtClean="0">
                <a:cs typeface="Times New Roman" charset="0"/>
              </a:rPr>
              <a:t> Sistemas </a:t>
            </a:r>
            <a:r>
              <a:rPr lang="pt-BR" sz="2800" b="0" dirty="0" smtClean="0">
                <a:cs typeface="Times New Roman" charset="0"/>
              </a:rPr>
              <a:t>semióticos / significação.</a:t>
            </a:r>
            <a:endParaRPr lang="pt-BR" sz="2800" b="0" dirty="0" smtClean="0">
              <a:cs typeface="Times New Roman" charset="0"/>
            </a:endParaRPr>
          </a:p>
          <a:p>
            <a:pPr eaLnBrk="1" hangingPunct="1"/>
            <a:r>
              <a:rPr lang="pt-BR" sz="2800" dirty="0" smtClean="0">
                <a:cs typeface="Times New Roman" charset="0"/>
              </a:rPr>
              <a:t>Estrutura da linguagem.</a:t>
            </a:r>
          </a:p>
          <a:p>
            <a:pPr eaLnBrk="1" hangingPunct="1"/>
            <a:r>
              <a:rPr lang="pt-BR" sz="2800" b="0" dirty="0" smtClean="0">
                <a:cs typeface="Times New Roman" charset="0"/>
              </a:rPr>
              <a:t>Organização de unidades hierarquizadas.</a:t>
            </a:r>
          </a:p>
          <a:p>
            <a:pPr eaLnBrk="1" hangingPunct="1"/>
            <a:r>
              <a:rPr lang="pt-BR" sz="2800" b="0" dirty="0" smtClean="0">
                <a:cs typeface="Times New Roman" charset="0"/>
              </a:rPr>
              <a:t>Conjunto de relações (paradigmáticas e sintagmáticas.</a:t>
            </a:r>
          </a:p>
          <a:p>
            <a:pPr eaLnBrk="1" hangingPunct="1"/>
            <a:r>
              <a:rPr lang="pt-BR" sz="2800" dirty="0" smtClean="0">
                <a:cs typeface="Times New Roman" charset="0"/>
              </a:rPr>
              <a:t>Valor – princípio organizador das entidades a partir das relações existentes.</a:t>
            </a:r>
          </a:p>
          <a:p>
            <a:pPr eaLnBrk="1" hangingPunct="1"/>
            <a:r>
              <a:rPr lang="pt-BR" sz="2800" b="0" dirty="0" smtClean="0">
                <a:cs typeface="Times New Roman" charset="0"/>
              </a:rPr>
              <a:t>Recorte da realidade de um modo particular.</a:t>
            </a:r>
            <a:r>
              <a:rPr lang="pt-BR" sz="2800" b="0" dirty="0" smtClean="0">
                <a:cs typeface="Times New Roman" charset="0"/>
              </a:rPr>
              <a:t>		</a:t>
            </a:r>
          </a:p>
          <a:p>
            <a:pPr eaLnBrk="1" hangingPunct="1">
              <a:buFontTx/>
              <a:buNone/>
            </a:pPr>
            <a:r>
              <a:rPr lang="pt-BR" sz="2800" b="0" dirty="0" smtClean="0">
                <a:cs typeface="Times New Roman" charset="0"/>
              </a:rPr>
              <a:t>		</a:t>
            </a:r>
            <a:endParaRPr lang="en-US" sz="2800" b="0" dirty="0" smtClean="0">
              <a:cs typeface="Times New Roman" charset="0"/>
            </a:endParaRPr>
          </a:p>
          <a:p>
            <a:pPr eaLnBrk="1" hangingPunct="1">
              <a:buFontTx/>
              <a:buNone/>
            </a:pPr>
            <a:endParaRPr lang="en-US" sz="2800" b="0" dirty="0" smtClean="0">
              <a:cs typeface="Times New Roman" charset="0"/>
            </a:endParaRPr>
          </a:p>
          <a:p>
            <a:pPr eaLnBrk="1" hangingPunct="1">
              <a:buFontTx/>
              <a:buNone/>
            </a:pPr>
            <a:endParaRPr lang="pt-BR" sz="2800" b="0" dirty="0" smtClean="0">
              <a:cs typeface="Times New Roman" charset="0"/>
            </a:endParaRPr>
          </a:p>
          <a:p>
            <a:pPr eaLnBrk="1" hangingPunct="1"/>
            <a:endParaRPr lang="pt-BR" dirty="0" smtClean="0"/>
          </a:p>
        </p:txBody>
      </p:sp>
      <p:sp>
        <p:nvSpPr>
          <p:cNvPr id="2" name="Espaço Reservado para Data 1"/>
          <p:cNvSpPr>
            <a:spLocks noGrp="1"/>
          </p:cNvSpPr>
          <p:nvPr>
            <p:ph type="dt" sz="half" idx="10"/>
          </p:nvPr>
        </p:nvSpPr>
        <p:spPr/>
        <p:txBody>
          <a:bodyPr/>
          <a:lstStyle/>
          <a:p>
            <a:fld id="{FD29C6F1-E0EE-4E62-B8A6-58C52A589769}" type="datetime7">
              <a:rPr lang="pt-BR" smtClean="0"/>
              <a:t>ago-17</a:t>
            </a:fld>
            <a:endParaRPr lang="pt-BR"/>
          </a:p>
        </p:txBody>
      </p:sp>
      <p:sp>
        <p:nvSpPr>
          <p:cNvPr id="4" name="Espaço Reservado para Número de Slide 3"/>
          <p:cNvSpPr>
            <a:spLocks noGrp="1"/>
          </p:cNvSpPr>
          <p:nvPr>
            <p:ph type="sldNum" sz="quarter" idx="12"/>
          </p:nvPr>
        </p:nvSpPr>
        <p:spPr/>
        <p:txBody>
          <a:bodyPr/>
          <a:lstStyle/>
          <a:p>
            <a:fld id="{350C7D58-38D6-402F-AAB2-014C2325EDEA}" type="slidenum">
              <a:rPr lang="pt-BR" smtClean="0"/>
              <a:pPr/>
              <a:t>57</a:t>
            </a:fld>
            <a:endParaRPr lang="pt-B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r>
              <a:rPr lang="pt-BR" sz="4000" b="1" dirty="0" smtClean="0"/>
              <a:t>Referências</a:t>
            </a:r>
            <a:endParaRPr lang="pt-BR" sz="4000" b="1" dirty="0"/>
          </a:p>
        </p:txBody>
      </p:sp>
      <p:sp>
        <p:nvSpPr>
          <p:cNvPr id="2" name="Espaço Reservado para Conteúdo 1"/>
          <p:cNvSpPr>
            <a:spLocks noGrp="1"/>
          </p:cNvSpPr>
          <p:nvPr>
            <p:ph idx="1"/>
          </p:nvPr>
        </p:nvSpPr>
        <p:spPr>
          <a:xfrm>
            <a:off x="457200" y="1268760"/>
            <a:ext cx="7571184" cy="4738531"/>
          </a:xfrm>
        </p:spPr>
        <p:txBody>
          <a:bodyPr>
            <a:noAutofit/>
          </a:bodyPr>
          <a:lstStyle/>
          <a:p>
            <a:r>
              <a:rPr lang="pt-BR" sz="1600" dirty="0" smtClean="0"/>
              <a:t>BENVENISTE</a:t>
            </a:r>
            <a:r>
              <a:rPr lang="pt-BR" sz="1600" dirty="0"/>
              <a:t>, E. (1991) Vista d'olhos sobre o desenvolvimento da linguística. In: ____. </a:t>
            </a:r>
            <a:r>
              <a:rPr lang="pt-BR" sz="1600" b="1" i="1" dirty="0"/>
              <a:t>Problemas de linguística geral, I</a:t>
            </a:r>
            <a:r>
              <a:rPr lang="pt-BR" sz="1600" i="1" dirty="0"/>
              <a:t>. </a:t>
            </a:r>
            <a:r>
              <a:rPr lang="pt-BR" sz="1600" dirty="0"/>
              <a:t>São Paulo : Ed. Nacional ; EDUSP.</a:t>
            </a:r>
          </a:p>
          <a:p>
            <a:r>
              <a:rPr lang="pt-BR" sz="1600" dirty="0" smtClean="0"/>
              <a:t>ILARI, R. </a:t>
            </a:r>
            <a:r>
              <a:rPr lang="pt-BR" sz="1600" i="1" dirty="0" smtClean="0"/>
              <a:t>O estruturalismo lingüístico</a:t>
            </a:r>
            <a:r>
              <a:rPr lang="pt-BR" sz="1600" dirty="0" smtClean="0"/>
              <a:t>: alguns caminhos. In: MUSSALIM, F. &amp; BENTES, A. C</a:t>
            </a:r>
            <a:r>
              <a:rPr lang="pt-BR" sz="1600" b="1" i="1" dirty="0" smtClean="0"/>
              <a:t>. Introdução à lingüística: fundamentos epistemológicos</a:t>
            </a:r>
            <a:r>
              <a:rPr lang="pt-BR" sz="1600" dirty="0" smtClean="0"/>
              <a:t>. São Paulo :  Cortez., 2004. p. 53-92. </a:t>
            </a:r>
          </a:p>
          <a:p>
            <a:r>
              <a:rPr lang="pt-BR" sz="1600" dirty="0" smtClean="0"/>
              <a:t>LOPES, E. A contribuição de Saussure. </a:t>
            </a:r>
            <a:r>
              <a:rPr lang="pt-BR" sz="1600" i="1" dirty="0" smtClean="0"/>
              <a:t>In: ____ </a:t>
            </a:r>
            <a:r>
              <a:rPr lang="pt-BR" sz="1600" b="1" i="1" dirty="0" smtClean="0"/>
              <a:t>Fundamentos da </a:t>
            </a:r>
            <a:r>
              <a:rPr lang="pt-BR" sz="1600" b="1" i="1" dirty="0" err="1" smtClean="0"/>
              <a:t>linguística</a:t>
            </a:r>
            <a:r>
              <a:rPr lang="pt-BR" sz="1600" b="1" i="1" dirty="0" smtClean="0"/>
              <a:t> contemporânea</a:t>
            </a:r>
            <a:r>
              <a:rPr lang="pt-BR" sz="1600" b="1" dirty="0" smtClean="0"/>
              <a:t>.</a:t>
            </a:r>
            <a:r>
              <a:rPr lang="pt-BR" sz="1600" dirty="0" smtClean="0"/>
              <a:t> São Paulo: </a:t>
            </a:r>
            <a:r>
              <a:rPr lang="pt-BR" sz="1600" dirty="0" err="1" smtClean="0"/>
              <a:t>Cultrix</a:t>
            </a:r>
            <a:r>
              <a:rPr lang="pt-BR" sz="1600" dirty="0" smtClean="0"/>
              <a:t>. 1987. Cap.2.</a:t>
            </a:r>
          </a:p>
          <a:p>
            <a:r>
              <a:rPr lang="pt-BR" sz="1600" dirty="0"/>
              <a:t>LOPES, E</a:t>
            </a:r>
            <a:r>
              <a:rPr lang="pt-BR" sz="1600" dirty="0" smtClean="0"/>
              <a:t>.. </a:t>
            </a:r>
            <a:r>
              <a:rPr lang="pt-BR" sz="1600" dirty="0"/>
              <a:t>Definição do campo. In: ____. </a:t>
            </a:r>
            <a:r>
              <a:rPr lang="pt-BR" sz="1600" b="1" i="1" dirty="0"/>
              <a:t>Fundamentos da linguística contemporânea</a:t>
            </a:r>
            <a:r>
              <a:rPr lang="pt-BR" sz="1600" i="1" dirty="0"/>
              <a:t>.</a:t>
            </a:r>
            <a:r>
              <a:rPr lang="pt-BR" sz="1600" dirty="0"/>
              <a:t> São Paulo : </a:t>
            </a:r>
            <a:r>
              <a:rPr lang="pt-BR" sz="1600" dirty="0" err="1" smtClean="0"/>
              <a:t>Cultrix</a:t>
            </a:r>
            <a:r>
              <a:rPr lang="pt-BR" sz="1600" dirty="0" smtClean="0"/>
              <a:t>, 1987. </a:t>
            </a:r>
            <a:r>
              <a:rPr lang="pt-BR" sz="1600" dirty="0"/>
              <a:t>cap. 1.</a:t>
            </a:r>
          </a:p>
          <a:p>
            <a:r>
              <a:rPr lang="pt-BR" sz="1600" dirty="0"/>
              <a:t>LOPES, E</a:t>
            </a:r>
            <a:r>
              <a:rPr lang="pt-BR" sz="1600" dirty="0" smtClean="0"/>
              <a:t>. </a:t>
            </a:r>
            <a:r>
              <a:rPr lang="pt-BR" sz="1600" dirty="0"/>
              <a:t>A revolução estruturalista. cap. 1 (p.29-44); O nascimento da </a:t>
            </a:r>
            <a:r>
              <a:rPr lang="pt-BR" sz="1600" dirty="0" err="1"/>
              <a:t>lingüística</a:t>
            </a:r>
            <a:r>
              <a:rPr lang="pt-BR" sz="1600" dirty="0"/>
              <a:t> geral e do estruturalismo. cap. 3 (p.91-110). In: ___. </a:t>
            </a:r>
            <a:r>
              <a:rPr lang="pt-BR" sz="1600" b="1" i="1" dirty="0"/>
              <a:t>A identidade e a diferença.</a:t>
            </a:r>
            <a:r>
              <a:rPr lang="pt-BR" sz="1600" dirty="0"/>
              <a:t> São Paulo : </a:t>
            </a:r>
            <a:r>
              <a:rPr lang="pt-BR" sz="1600" dirty="0" smtClean="0"/>
              <a:t>Edusp, 1997.</a:t>
            </a:r>
            <a:endParaRPr lang="pt-BR" sz="1600" dirty="0"/>
          </a:p>
          <a:p>
            <a:r>
              <a:rPr lang="pt-BR" sz="1600" dirty="0" smtClean="0"/>
              <a:t>NOTH, W. Panorama da semiótica: de Platão a Pierce. 4. ed. São Paulo, </a:t>
            </a:r>
            <a:r>
              <a:rPr lang="pt-BR" sz="1600" dirty="0" err="1" smtClean="0"/>
              <a:t>Annablume</a:t>
            </a:r>
            <a:r>
              <a:rPr lang="pt-BR" sz="1600" dirty="0" smtClean="0"/>
              <a:t>, 2005.</a:t>
            </a:r>
          </a:p>
          <a:p>
            <a:r>
              <a:rPr lang="pt-BR" sz="1600" dirty="0" smtClean="0"/>
              <a:t>NOTH, W. A semiótica na século XX. 3. ed. São Paulo, </a:t>
            </a:r>
            <a:r>
              <a:rPr lang="pt-BR" sz="1600" dirty="0" err="1" smtClean="0"/>
              <a:t>Annablume</a:t>
            </a:r>
            <a:r>
              <a:rPr lang="pt-BR" sz="1600" dirty="0" smtClean="0"/>
              <a:t>, 2005.</a:t>
            </a:r>
          </a:p>
        </p:txBody>
      </p:sp>
      <p:sp>
        <p:nvSpPr>
          <p:cNvPr id="5" name="Espaço Reservado para Data 4"/>
          <p:cNvSpPr>
            <a:spLocks noGrp="1"/>
          </p:cNvSpPr>
          <p:nvPr>
            <p:ph type="dt" sz="half" idx="10"/>
          </p:nvPr>
        </p:nvSpPr>
        <p:spPr/>
        <p:txBody>
          <a:bodyPr/>
          <a:lstStyle/>
          <a:p>
            <a:fld id="{8311BD15-93F8-4C42-9B27-8691F5D4A408}" type="datetime7">
              <a:rPr lang="pt-BR" smtClean="0"/>
              <a:t>ago-17</a:t>
            </a:fld>
            <a:endParaRPr lang="pt-BR"/>
          </a:p>
        </p:txBody>
      </p:sp>
      <p:sp>
        <p:nvSpPr>
          <p:cNvPr id="6" name="Espaço Reservado para Número de Slide 5"/>
          <p:cNvSpPr>
            <a:spLocks noGrp="1"/>
          </p:cNvSpPr>
          <p:nvPr>
            <p:ph type="sldNum" sz="quarter" idx="12"/>
          </p:nvPr>
        </p:nvSpPr>
        <p:spPr/>
        <p:txBody>
          <a:bodyPr/>
          <a:lstStyle/>
          <a:p>
            <a:fld id="{350C7D58-38D6-402F-AAB2-014C2325EDEA}" type="slidenum">
              <a:rPr lang="pt-BR" smtClean="0"/>
              <a:pPr/>
              <a:t>58</a:t>
            </a:fld>
            <a:endParaRPr lang="pt-B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a:spLocks noGrp="1" noChangeArrowheads="1"/>
          </p:cNvSpPr>
          <p:nvPr>
            <p:ph type="title"/>
          </p:nvPr>
        </p:nvSpPr>
        <p:spPr>
          <a:xfrm>
            <a:off x="323528" y="404664"/>
            <a:ext cx="7772400" cy="1224136"/>
          </a:xfrm>
        </p:spPr>
        <p:txBody>
          <a:bodyPr>
            <a:normAutofit/>
          </a:bodyPr>
          <a:lstStyle/>
          <a:p>
            <a:pPr algn="l"/>
            <a:r>
              <a:rPr lang="pt-BR" sz="4000" b="1" dirty="0" smtClean="0"/>
              <a:t>Linguística, Linguagem  e Língua</a:t>
            </a:r>
            <a:endParaRPr lang="pt-BR" sz="4000" b="1" dirty="0"/>
          </a:p>
        </p:txBody>
      </p:sp>
      <p:sp>
        <p:nvSpPr>
          <p:cNvPr id="22531" name="Rectangle 1027"/>
          <p:cNvSpPr>
            <a:spLocks noGrp="1" noChangeArrowheads="1"/>
          </p:cNvSpPr>
          <p:nvPr>
            <p:ph idx="1"/>
          </p:nvPr>
        </p:nvSpPr>
        <p:spPr>
          <a:xfrm>
            <a:off x="467544" y="1844824"/>
            <a:ext cx="7848872" cy="4251176"/>
          </a:xfrm>
        </p:spPr>
        <p:txBody>
          <a:bodyPr>
            <a:normAutofit lnSpcReduction="10000"/>
          </a:bodyPr>
          <a:lstStyle/>
          <a:p>
            <a:r>
              <a:rPr lang="pt-BR" sz="2400" b="1" dirty="0" smtClean="0">
                <a:cs typeface="Times New Roman" pitchFamily="18" charset="0"/>
              </a:rPr>
              <a:t>Linguística</a:t>
            </a:r>
            <a:r>
              <a:rPr lang="pt-BR" sz="2400" dirty="0" smtClean="0">
                <a:cs typeface="Times New Roman" pitchFamily="18" charset="0"/>
              </a:rPr>
              <a:t> </a:t>
            </a:r>
            <a:r>
              <a:rPr lang="pt-BR" sz="2400" dirty="0">
                <a:cs typeface="Times New Roman" pitchFamily="18" charset="0"/>
              </a:rPr>
              <a:t>tem duplo objeto</a:t>
            </a:r>
            <a:r>
              <a:rPr lang="pt-BR" sz="2400" dirty="0" smtClean="0">
                <a:cs typeface="Times New Roman" pitchFamily="18" charset="0"/>
              </a:rPr>
              <a:t>:</a:t>
            </a:r>
          </a:p>
          <a:p>
            <a:pPr lvl="1"/>
            <a:r>
              <a:rPr lang="pt-BR" sz="1900" dirty="0">
                <a:cs typeface="Times New Roman" pitchFamily="18" charset="0"/>
              </a:rPr>
              <a:t>ciência da </a:t>
            </a:r>
            <a:r>
              <a:rPr lang="pt-BR" sz="1900" dirty="0" smtClean="0">
                <a:cs typeface="Times New Roman" pitchFamily="18" charset="0"/>
              </a:rPr>
              <a:t>linguagem e das línguas.</a:t>
            </a:r>
            <a:endParaRPr lang="pt-BR" sz="1900" dirty="0">
              <a:cs typeface="Times New Roman" pitchFamily="18" charset="0"/>
            </a:endParaRPr>
          </a:p>
          <a:p>
            <a:pPr marL="342900" lvl="1">
              <a:buClr>
                <a:schemeClr val="accent1"/>
              </a:buClr>
            </a:pPr>
            <a:r>
              <a:rPr lang="pt-BR" sz="2400" b="1" dirty="0" smtClean="0">
                <a:cs typeface="Times New Roman" pitchFamily="18" charset="0"/>
              </a:rPr>
              <a:t>Língua</a:t>
            </a:r>
          </a:p>
          <a:p>
            <a:pPr marL="708660" lvl="2">
              <a:buClr>
                <a:schemeClr val="accent1"/>
              </a:buClr>
            </a:pPr>
            <a:r>
              <a:rPr lang="pt-BR" sz="1900" dirty="0"/>
              <a:t>parte da linguagem</a:t>
            </a:r>
            <a:r>
              <a:rPr lang="pt-BR" sz="1900" dirty="0" smtClean="0"/>
              <a:t>,</a:t>
            </a:r>
          </a:p>
          <a:p>
            <a:pPr marL="708660" lvl="2">
              <a:buClr>
                <a:schemeClr val="accent1"/>
              </a:buClr>
            </a:pPr>
            <a:r>
              <a:rPr lang="pt-BR" sz="1900" dirty="0" smtClean="0"/>
              <a:t>uma </a:t>
            </a:r>
            <a:r>
              <a:rPr lang="pt-BR" sz="1900" dirty="0"/>
              <a:t>de suas </a:t>
            </a:r>
            <a:r>
              <a:rPr lang="pt-BR" sz="1900" dirty="0" smtClean="0"/>
              <a:t>manifestações.</a:t>
            </a:r>
            <a:endParaRPr lang="pt-BR" sz="1900" dirty="0">
              <a:cs typeface="Times New Roman" pitchFamily="18" charset="0"/>
            </a:endParaRPr>
          </a:p>
          <a:p>
            <a:pPr marL="708660" lvl="2">
              <a:buClr>
                <a:schemeClr val="accent1"/>
              </a:buClr>
            </a:pPr>
            <a:endParaRPr lang="pt-BR" sz="2200" b="1" dirty="0" smtClean="0">
              <a:cs typeface="Times New Roman" pitchFamily="18" charset="0"/>
            </a:endParaRPr>
          </a:p>
          <a:p>
            <a:pPr marL="342900" lvl="1">
              <a:buClr>
                <a:schemeClr val="accent1"/>
              </a:buClr>
            </a:pPr>
            <a:r>
              <a:rPr lang="pt-BR" sz="2400" b="1" dirty="0" smtClean="0">
                <a:cs typeface="Times New Roman" pitchFamily="18" charset="0"/>
              </a:rPr>
              <a:t>Linguagem</a:t>
            </a:r>
            <a:r>
              <a:rPr lang="pt-BR" sz="2400" dirty="0" smtClean="0">
                <a:cs typeface="Times New Roman" pitchFamily="18" charset="0"/>
              </a:rPr>
              <a:t>:</a:t>
            </a:r>
            <a:r>
              <a:rPr lang="en-US" sz="2400" dirty="0" smtClean="0"/>
              <a:t> </a:t>
            </a:r>
            <a:endParaRPr lang="en-US" sz="2400" dirty="0"/>
          </a:p>
          <a:p>
            <a:pPr lvl="1"/>
            <a:r>
              <a:rPr lang="en-US" sz="1900" b="1" dirty="0" err="1" smtClean="0"/>
              <a:t>construção</a:t>
            </a:r>
            <a:r>
              <a:rPr lang="en-US" sz="1900" b="1" dirty="0" smtClean="0"/>
              <a:t> da </a:t>
            </a:r>
            <a:r>
              <a:rPr lang="en-US" sz="1900" b="1" dirty="0" err="1" smtClean="0"/>
              <a:t>razão</a:t>
            </a:r>
            <a:r>
              <a:rPr lang="en-US" sz="1900" dirty="0" smtClean="0"/>
              <a:t> (</a:t>
            </a:r>
            <a:r>
              <a:rPr lang="en-US" sz="1900" dirty="0" err="1" smtClean="0"/>
              <a:t>laço</a:t>
            </a:r>
            <a:r>
              <a:rPr lang="en-US" sz="1900" dirty="0" smtClean="0"/>
              <a:t> entre </a:t>
            </a:r>
            <a:r>
              <a:rPr lang="en-US" sz="1900" b="1" dirty="0" err="1" smtClean="0"/>
              <a:t>representação</a:t>
            </a:r>
            <a:r>
              <a:rPr lang="en-US" sz="1900" dirty="0" smtClean="0"/>
              <a:t> e </a:t>
            </a:r>
            <a:r>
              <a:rPr lang="en-US" sz="1900" dirty="0" err="1" smtClean="0"/>
              <a:t>objeto</a:t>
            </a:r>
            <a:r>
              <a:rPr lang="en-US" sz="1900" dirty="0" smtClean="0"/>
              <a:t> é </a:t>
            </a:r>
            <a:r>
              <a:rPr lang="en-US" sz="1900" dirty="0" err="1" smtClean="0"/>
              <a:t>arbitrária</a:t>
            </a:r>
            <a:r>
              <a:rPr lang="en-US" sz="1900" dirty="0" smtClean="0"/>
              <a:t>),</a:t>
            </a:r>
            <a:endParaRPr lang="pt-BR" sz="1900" dirty="0" smtClean="0">
              <a:cs typeface="Times New Roman" pitchFamily="18" charset="0"/>
            </a:endParaRPr>
          </a:p>
          <a:p>
            <a:pPr lvl="1"/>
            <a:r>
              <a:rPr lang="pt-BR" sz="1900" dirty="0" smtClean="0">
                <a:cs typeface="Times New Roman" pitchFamily="18" charset="0"/>
              </a:rPr>
              <a:t> faculdade e habilidade  </a:t>
            </a:r>
            <a:r>
              <a:rPr lang="pt-BR" sz="1900" dirty="0">
                <a:cs typeface="Times New Roman" pitchFamily="18" charset="0"/>
              </a:rPr>
              <a:t>humana, característica </a:t>
            </a:r>
            <a:r>
              <a:rPr lang="pt-BR" sz="1900" dirty="0" smtClean="0">
                <a:cs typeface="Times New Roman" pitchFamily="18" charset="0"/>
              </a:rPr>
              <a:t>biológica, universal </a:t>
            </a:r>
            <a:r>
              <a:rPr lang="pt-BR" sz="1900" dirty="0">
                <a:cs typeface="Times New Roman" pitchFamily="18" charset="0"/>
              </a:rPr>
              <a:t>e imutável do </a:t>
            </a:r>
            <a:r>
              <a:rPr lang="pt-BR" sz="1900" dirty="0" smtClean="0">
                <a:cs typeface="Times New Roman" pitchFamily="18" charset="0"/>
              </a:rPr>
              <a:t>homem,</a:t>
            </a:r>
          </a:p>
          <a:p>
            <a:pPr lvl="1"/>
            <a:r>
              <a:rPr lang="pt-BR" sz="1900" dirty="0" smtClean="0">
                <a:cs typeface="Times New Roman" pitchFamily="18" charset="0"/>
              </a:rPr>
              <a:t> diferente das </a:t>
            </a:r>
            <a:r>
              <a:rPr lang="pt-BR" sz="1900" b="1" dirty="0">
                <a:cs typeface="Times New Roman" pitchFamily="18" charset="0"/>
              </a:rPr>
              <a:t>línguas, </a:t>
            </a:r>
            <a:r>
              <a:rPr lang="pt-BR" sz="1900" b="1" dirty="0" smtClean="0">
                <a:cs typeface="Times New Roman" pitchFamily="18" charset="0"/>
              </a:rPr>
              <a:t>particulares </a:t>
            </a:r>
            <a:r>
              <a:rPr lang="pt-BR" sz="1900" b="1" dirty="0">
                <a:cs typeface="Times New Roman" pitchFamily="18" charset="0"/>
              </a:rPr>
              <a:t>e variáveis</a:t>
            </a:r>
            <a:r>
              <a:rPr lang="pt-BR" sz="1900" dirty="0">
                <a:cs typeface="Times New Roman" pitchFamily="18" charset="0"/>
              </a:rPr>
              <a:t>, nas quais se </a:t>
            </a:r>
            <a:r>
              <a:rPr lang="pt-BR" sz="1900" dirty="0" smtClean="0">
                <a:cs typeface="Times New Roman" pitchFamily="18" charset="0"/>
              </a:rPr>
              <a:t>realiza,</a:t>
            </a:r>
          </a:p>
          <a:p>
            <a:pPr lvl="1"/>
            <a:r>
              <a:rPr lang="pt-BR" dirty="0"/>
              <a:t>A </a:t>
            </a:r>
            <a:r>
              <a:rPr lang="pt-BR" b="1" dirty="0"/>
              <a:t>língua</a:t>
            </a:r>
            <a:r>
              <a:rPr lang="pt-BR" dirty="0"/>
              <a:t> é uma </a:t>
            </a:r>
            <a:r>
              <a:rPr lang="en-US" sz="1900" dirty="0" err="1" smtClean="0"/>
              <a:t>prática</a:t>
            </a:r>
            <a:r>
              <a:rPr lang="en-US" sz="1900" dirty="0" smtClean="0"/>
              <a:t> social que se </a:t>
            </a:r>
            <a:r>
              <a:rPr lang="en-US" sz="1900" dirty="0" err="1" smtClean="0"/>
              <a:t>organiza</a:t>
            </a:r>
            <a:r>
              <a:rPr lang="en-US" sz="1900" dirty="0" smtClean="0"/>
              <a:t> </a:t>
            </a:r>
            <a:r>
              <a:rPr lang="en-US" sz="1900" dirty="0" err="1" smtClean="0"/>
              <a:t>em</a:t>
            </a:r>
            <a:r>
              <a:rPr lang="en-US" sz="1900" dirty="0" smtClean="0"/>
              <a:t> </a:t>
            </a:r>
            <a:r>
              <a:rPr lang="en-US" sz="1900" b="1" dirty="0" err="1" smtClean="0"/>
              <a:t>sistemas</a:t>
            </a:r>
            <a:r>
              <a:rPr lang="en-US" sz="1900" b="1" dirty="0" smtClean="0"/>
              <a:t> de </a:t>
            </a:r>
            <a:r>
              <a:rPr lang="en-US" sz="1900" b="1" dirty="0" err="1" smtClean="0"/>
              <a:t>signos</a:t>
            </a:r>
            <a:r>
              <a:rPr lang="en-US" sz="1900" dirty="0" smtClean="0"/>
              <a:t>.</a:t>
            </a:r>
          </a:p>
          <a:p>
            <a:pPr lvl="1">
              <a:buNone/>
            </a:pPr>
            <a:endParaRPr lang="pt-BR" dirty="0">
              <a:cs typeface="Times New Roman" pitchFamily="18" charset="0"/>
            </a:endParaRPr>
          </a:p>
          <a:p>
            <a:endParaRPr lang="pt-BR" dirty="0"/>
          </a:p>
        </p:txBody>
      </p:sp>
      <p:sp>
        <p:nvSpPr>
          <p:cNvPr id="2" name="Espaço Reservado para Data 1"/>
          <p:cNvSpPr>
            <a:spLocks noGrp="1"/>
          </p:cNvSpPr>
          <p:nvPr>
            <p:ph type="dt" sz="half" idx="10"/>
          </p:nvPr>
        </p:nvSpPr>
        <p:spPr/>
        <p:txBody>
          <a:bodyPr/>
          <a:lstStyle/>
          <a:p>
            <a:fld id="{8811FCFE-5EE1-4D7A-9BDB-CDB7263F08BA}" type="datetime7">
              <a:rPr lang="pt-BR" smtClean="0"/>
              <a:t>ago-17</a:t>
            </a:fld>
            <a:endParaRPr lang="pt-BR"/>
          </a:p>
        </p:txBody>
      </p:sp>
      <p:sp>
        <p:nvSpPr>
          <p:cNvPr id="3" name="Espaço Reservado para Número de Slide 2"/>
          <p:cNvSpPr>
            <a:spLocks noGrp="1"/>
          </p:cNvSpPr>
          <p:nvPr>
            <p:ph type="sldNum" sz="quarter" idx="12"/>
          </p:nvPr>
        </p:nvSpPr>
        <p:spPr/>
        <p:txBody>
          <a:bodyPr/>
          <a:lstStyle/>
          <a:p>
            <a:fld id="{350C7D58-38D6-402F-AAB2-014C2325EDEA}" type="slidenum">
              <a:rPr lang="pt-BR" smtClean="0"/>
              <a:pPr/>
              <a:t>6</a:t>
            </a:fld>
            <a:endParaRPr lang="pt-B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9553" y="1488232"/>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4182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pt-BR" sz="4000" b="1" dirty="0" smtClean="0"/>
              <a:t>Linguística geral</a:t>
            </a:r>
            <a:endParaRPr lang="pt-BR" sz="4000" b="1" dirty="0"/>
          </a:p>
        </p:txBody>
      </p:sp>
      <p:sp>
        <p:nvSpPr>
          <p:cNvPr id="3" name="Espaço Reservado para Conteúdo 2"/>
          <p:cNvSpPr>
            <a:spLocks noGrp="1"/>
          </p:cNvSpPr>
          <p:nvPr>
            <p:ph idx="1"/>
          </p:nvPr>
        </p:nvSpPr>
        <p:spPr/>
        <p:txBody>
          <a:bodyPr>
            <a:normAutofit fontScale="92500" lnSpcReduction="10000"/>
          </a:bodyPr>
          <a:lstStyle/>
          <a:p>
            <a:r>
              <a:rPr lang="pt-BR" sz="2800" b="1" dirty="0" smtClean="0"/>
              <a:t>descrição </a:t>
            </a:r>
            <a:r>
              <a:rPr lang="pt-BR" sz="2800" b="1" dirty="0"/>
              <a:t>e a história das famílias </a:t>
            </a:r>
            <a:r>
              <a:rPr lang="pt-BR" sz="2800" dirty="0"/>
              <a:t>de línguas e reconstituir a língua mãe de cada </a:t>
            </a:r>
            <a:r>
              <a:rPr lang="pt-BR" sz="2800" dirty="0" smtClean="0"/>
              <a:t>família;</a:t>
            </a:r>
          </a:p>
          <a:p>
            <a:pPr marL="342900" lvl="1">
              <a:buClr>
                <a:schemeClr val="accent1"/>
              </a:buClr>
            </a:pPr>
            <a:r>
              <a:rPr lang="pt-BR" sz="2800" dirty="0" smtClean="0"/>
              <a:t>procura das </a:t>
            </a:r>
            <a:r>
              <a:rPr lang="pt-BR" sz="2800" b="1" dirty="0"/>
              <a:t>forças que estão em jogo</a:t>
            </a:r>
            <a:r>
              <a:rPr lang="pt-BR" sz="2800" dirty="0"/>
              <a:t>, de modo permanente e universal, em todas as línguas e </a:t>
            </a:r>
            <a:r>
              <a:rPr lang="pt-BR" sz="2800" b="1" dirty="0"/>
              <a:t>deduzir </a:t>
            </a:r>
            <a:r>
              <a:rPr lang="pt-BR" sz="2800" b="1" dirty="0" smtClean="0"/>
              <a:t>leis </a:t>
            </a:r>
            <a:r>
              <a:rPr lang="pt-BR" sz="2800" b="1" dirty="0"/>
              <a:t>gerais </a:t>
            </a:r>
            <a:r>
              <a:rPr lang="pt-BR" sz="2800" dirty="0"/>
              <a:t>às quais se possam referir todos os fenômenos peculiares da história</a:t>
            </a:r>
            <a:r>
              <a:rPr lang="pt-BR" sz="2800" dirty="0" smtClean="0"/>
              <a:t>;</a:t>
            </a:r>
          </a:p>
          <a:p>
            <a:pPr marL="342900" lvl="1">
              <a:buClr>
                <a:schemeClr val="accent1"/>
              </a:buClr>
            </a:pPr>
            <a:r>
              <a:rPr lang="pt-BR" sz="2800" dirty="0" smtClean="0"/>
              <a:t>delimitação </a:t>
            </a:r>
            <a:r>
              <a:rPr lang="pt-BR" sz="2800" dirty="0"/>
              <a:t>e </a:t>
            </a:r>
            <a:r>
              <a:rPr lang="pt-BR" sz="2800" dirty="0" smtClean="0"/>
              <a:t>definição de </a:t>
            </a:r>
            <a:r>
              <a:rPr lang="pt-BR" sz="2800" dirty="0"/>
              <a:t>si própria</a:t>
            </a:r>
            <a:r>
              <a:rPr lang="pt-BR" sz="2800" dirty="0" smtClean="0"/>
              <a:t>.</a:t>
            </a:r>
          </a:p>
          <a:p>
            <a:pPr marL="342900" lvl="1">
              <a:buClr>
                <a:schemeClr val="accent1"/>
              </a:buClr>
            </a:pPr>
            <a:r>
              <a:rPr lang="pt-BR" sz="2800" dirty="0"/>
              <a:t>Saussure (CLG): estudo da </a:t>
            </a:r>
            <a:r>
              <a:rPr lang="pt-BR" sz="2800" b="1" dirty="0"/>
              <a:t>língua como sistema</a:t>
            </a:r>
            <a:r>
              <a:rPr lang="pt-BR" sz="2800" dirty="0"/>
              <a:t>, corte epistemológico</a:t>
            </a:r>
            <a:r>
              <a:rPr lang="pt-BR" sz="2800" dirty="0" smtClean="0"/>
              <a:t>, escolha explicita de procedimentos,  </a:t>
            </a:r>
            <a:r>
              <a:rPr lang="pt-BR" sz="2800" dirty="0"/>
              <a:t>ruptura com a linguística </a:t>
            </a:r>
            <a:r>
              <a:rPr lang="pt-BR" sz="2800" dirty="0" err="1"/>
              <a:t>comparativista</a:t>
            </a:r>
            <a:r>
              <a:rPr lang="pt-BR" sz="2800" dirty="0"/>
              <a:t>, abordagem não histórica, </a:t>
            </a:r>
            <a:r>
              <a:rPr lang="pt-BR" sz="2800" b="1" dirty="0"/>
              <a:t>descritiva e sistemática (estrutural).</a:t>
            </a:r>
          </a:p>
          <a:p>
            <a:pPr marL="342900" lvl="1">
              <a:buClr>
                <a:schemeClr val="accent1"/>
              </a:buClr>
            </a:pPr>
            <a:endParaRPr lang="pt-BR" sz="2800" dirty="0"/>
          </a:p>
          <a:p>
            <a:pPr marL="342900" lvl="1">
              <a:buClr>
                <a:schemeClr val="accent1"/>
              </a:buClr>
            </a:pPr>
            <a:endParaRPr lang="pt-BR" sz="2800" dirty="0"/>
          </a:p>
          <a:p>
            <a:endParaRPr lang="pt-BR" sz="2800" dirty="0" smtClean="0"/>
          </a:p>
        </p:txBody>
      </p:sp>
      <p:sp>
        <p:nvSpPr>
          <p:cNvPr id="5" name="Espaço Reservado para Data 4"/>
          <p:cNvSpPr>
            <a:spLocks noGrp="1"/>
          </p:cNvSpPr>
          <p:nvPr>
            <p:ph type="dt" sz="half" idx="10"/>
          </p:nvPr>
        </p:nvSpPr>
        <p:spPr/>
        <p:txBody>
          <a:bodyPr/>
          <a:lstStyle/>
          <a:p>
            <a:fld id="{75807FB0-BD4B-4B45-AFEB-65D93D55BFE1}" type="datetime7">
              <a:rPr lang="pt-BR" smtClean="0"/>
              <a:t>ago-17</a:t>
            </a:fld>
            <a:endParaRPr lang="pt-BR"/>
          </a:p>
        </p:txBody>
      </p:sp>
      <p:sp>
        <p:nvSpPr>
          <p:cNvPr id="6" name="Espaço Reservado para Número de Slide 5"/>
          <p:cNvSpPr>
            <a:spLocks noGrp="1"/>
          </p:cNvSpPr>
          <p:nvPr>
            <p:ph type="sldNum" sz="quarter" idx="12"/>
          </p:nvPr>
        </p:nvSpPr>
        <p:spPr/>
        <p:txBody>
          <a:bodyPr/>
          <a:lstStyle/>
          <a:p>
            <a:fld id="{350C7D58-38D6-402F-AAB2-014C2325EDEA}" type="slidenum">
              <a:rPr lang="pt-BR" smtClean="0"/>
              <a:pPr/>
              <a:t>7</a:t>
            </a:fld>
            <a:endParaRPr lang="pt-B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4000" b="1" dirty="0" smtClean="0"/>
              <a:t>Linguística: campo científico</a:t>
            </a:r>
            <a:endParaRPr lang="pt-BR" sz="4000" b="1" dirty="0"/>
          </a:p>
        </p:txBody>
      </p:sp>
      <p:sp>
        <p:nvSpPr>
          <p:cNvPr id="3" name="Espaço Reservado para Conteúdo 2"/>
          <p:cNvSpPr>
            <a:spLocks noGrp="1"/>
          </p:cNvSpPr>
          <p:nvPr>
            <p:ph idx="1"/>
          </p:nvPr>
        </p:nvSpPr>
        <p:spPr>
          <a:xfrm>
            <a:off x="581192" y="1988840"/>
            <a:ext cx="7663216" cy="4320479"/>
          </a:xfrm>
        </p:spPr>
        <p:txBody>
          <a:bodyPr>
            <a:normAutofit fontScale="92500"/>
          </a:bodyPr>
          <a:lstStyle/>
          <a:p>
            <a:pPr algn="just">
              <a:spcAft>
                <a:spcPts val="1800"/>
              </a:spcAft>
            </a:pPr>
            <a:r>
              <a:rPr lang="pt-BR" sz="2800" dirty="0"/>
              <a:t>Obra fundadora da linguística: </a:t>
            </a:r>
            <a:r>
              <a:rPr lang="pt-BR" sz="2800" i="1" dirty="0" err="1"/>
              <a:t>Cours</a:t>
            </a:r>
            <a:r>
              <a:rPr lang="pt-BR" sz="2800" i="1" dirty="0"/>
              <a:t> de </a:t>
            </a:r>
            <a:r>
              <a:rPr lang="pt-BR" sz="2800" i="1" dirty="0" err="1"/>
              <a:t>Linguistique</a:t>
            </a:r>
            <a:r>
              <a:rPr lang="pt-BR" sz="2800" i="1" dirty="0"/>
              <a:t> </a:t>
            </a:r>
            <a:r>
              <a:rPr lang="pt-BR" sz="2800" i="1" dirty="0" err="1"/>
              <a:t>Général</a:t>
            </a:r>
            <a:r>
              <a:rPr lang="pt-BR" sz="2800" dirty="0"/>
              <a:t> (Curso de Linguística Geral), publicado em </a:t>
            </a:r>
            <a:r>
              <a:rPr lang="pt-BR" sz="2800" dirty="0" smtClean="0"/>
              <a:t>1916 por Bally</a:t>
            </a:r>
            <a:r>
              <a:rPr lang="pt-BR" sz="2800" dirty="0"/>
              <a:t>, </a:t>
            </a:r>
            <a:r>
              <a:rPr lang="pt-BR" sz="2800" dirty="0" err="1"/>
              <a:t>Riedlinger</a:t>
            </a:r>
            <a:r>
              <a:rPr lang="pt-BR" sz="2800" dirty="0"/>
              <a:t>, </a:t>
            </a:r>
            <a:r>
              <a:rPr lang="pt-BR" sz="2800" dirty="0" err="1" smtClean="0"/>
              <a:t>Sechehaye</a:t>
            </a:r>
            <a:r>
              <a:rPr lang="pt-BR" sz="2800" dirty="0" smtClean="0"/>
              <a:t>, indicando o </a:t>
            </a:r>
            <a:r>
              <a:rPr lang="pt-BR" sz="2800" dirty="0"/>
              <a:t>suíço </a:t>
            </a:r>
            <a:r>
              <a:rPr lang="pt-BR" sz="2800" dirty="0" err="1"/>
              <a:t>Ferdinad</a:t>
            </a:r>
            <a:r>
              <a:rPr lang="pt-BR" sz="2800" dirty="0"/>
              <a:t> de Saussure como autor;</a:t>
            </a:r>
          </a:p>
          <a:p>
            <a:pPr algn="just">
              <a:spcAft>
                <a:spcPts val="1800"/>
              </a:spcAft>
            </a:pPr>
            <a:r>
              <a:rPr lang="pt-BR" sz="2800" dirty="0"/>
              <a:t>A obra lança as bases para uma ciência que </a:t>
            </a:r>
            <a:r>
              <a:rPr lang="pt-BR" sz="2800" dirty="0" smtClean="0"/>
              <a:t>estuda </a:t>
            </a:r>
            <a:r>
              <a:rPr lang="pt-BR" sz="2800" dirty="0"/>
              <a:t>a língua;</a:t>
            </a:r>
          </a:p>
          <a:p>
            <a:pPr algn="just">
              <a:spcAft>
                <a:spcPts val="1800"/>
              </a:spcAft>
            </a:pPr>
            <a:r>
              <a:rPr lang="pt-BR" sz="2800" dirty="0" smtClean="0"/>
              <a:t>Análise das unidades  elementares;</a:t>
            </a:r>
            <a:endParaRPr lang="pt-BR" sz="2800" dirty="0"/>
          </a:p>
          <a:p>
            <a:pPr algn="just">
              <a:spcAft>
                <a:spcPts val="1800"/>
              </a:spcAft>
            </a:pPr>
            <a:r>
              <a:rPr lang="pt-BR" sz="2800" dirty="0"/>
              <a:t>Língua            Linguagem</a:t>
            </a:r>
          </a:p>
        </p:txBody>
      </p:sp>
      <p:sp>
        <p:nvSpPr>
          <p:cNvPr id="4" name="Diferente de 3"/>
          <p:cNvSpPr/>
          <p:nvPr/>
        </p:nvSpPr>
        <p:spPr>
          <a:xfrm>
            <a:off x="1835696" y="5733256"/>
            <a:ext cx="909635" cy="432048"/>
          </a:xfrm>
          <a:prstGeom prst="mathNot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232" y="4437112"/>
            <a:ext cx="1754063" cy="2341765"/>
          </a:xfrm>
          <a:prstGeom prst="rect">
            <a:avLst/>
          </a:prstGeom>
        </p:spPr>
      </p:pic>
      <p:sp>
        <p:nvSpPr>
          <p:cNvPr id="7" name="Espaço Reservado para Data 6"/>
          <p:cNvSpPr>
            <a:spLocks noGrp="1"/>
          </p:cNvSpPr>
          <p:nvPr>
            <p:ph type="dt" sz="half" idx="10"/>
          </p:nvPr>
        </p:nvSpPr>
        <p:spPr/>
        <p:txBody>
          <a:bodyPr/>
          <a:lstStyle/>
          <a:p>
            <a:fld id="{3D324116-3593-4E4A-83DA-3A9482372B47}" type="datetime7">
              <a:rPr lang="pt-BR" smtClean="0"/>
              <a:t>ago-17</a:t>
            </a:fld>
            <a:endParaRPr lang="pt-BR"/>
          </a:p>
        </p:txBody>
      </p:sp>
      <p:sp>
        <p:nvSpPr>
          <p:cNvPr id="8" name="Espaço Reservado para Número de Slide 7"/>
          <p:cNvSpPr>
            <a:spLocks noGrp="1"/>
          </p:cNvSpPr>
          <p:nvPr>
            <p:ph type="sldNum" sz="quarter" idx="12"/>
          </p:nvPr>
        </p:nvSpPr>
        <p:spPr/>
        <p:txBody>
          <a:bodyPr/>
          <a:lstStyle/>
          <a:p>
            <a:fld id="{350C7D58-38D6-402F-AAB2-014C2325EDEA}" type="slidenum">
              <a:rPr lang="pt-BR" smtClean="0"/>
              <a:pPr/>
              <a:t>8</a:t>
            </a:fld>
            <a:endParaRPr lang="pt-BR"/>
          </a:p>
        </p:txBody>
      </p:sp>
    </p:spTree>
    <p:extLst>
      <p:ext uri="{BB962C8B-B14F-4D97-AF65-F5344CB8AC3E}">
        <p14:creationId xmlns:p14="http://schemas.microsoft.com/office/powerpoint/2010/main" val="10904122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67544" y="404664"/>
            <a:ext cx="7620000" cy="1143000"/>
          </a:xfrm>
        </p:spPr>
        <p:txBody>
          <a:bodyPr/>
          <a:lstStyle/>
          <a:p>
            <a:pPr marL="0" indent="0">
              <a:spcAft>
                <a:spcPts val="3600"/>
              </a:spcAft>
            </a:pPr>
            <a:r>
              <a:rPr lang="pt-BR" sz="4000" b="1" dirty="0" smtClean="0"/>
              <a:t>Linguística moderna (Saussure)</a:t>
            </a:r>
            <a:endParaRPr lang="pt-BR" sz="4000" b="1" dirty="0"/>
          </a:p>
        </p:txBody>
      </p:sp>
      <p:sp>
        <p:nvSpPr>
          <p:cNvPr id="3" name="Espaço Reservado para Conteúdo 2"/>
          <p:cNvSpPr>
            <a:spLocks noGrp="1"/>
          </p:cNvSpPr>
          <p:nvPr>
            <p:ph idx="1"/>
          </p:nvPr>
        </p:nvSpPr>
        <p:spPr>
          <a:xfrm>
            <a:off x="467545" y="2060848"/>
            <a:ext cx="7776864" cy="4680520"/>
          </a:xfrm>
        </p:spPr>
        <p:txBody>
          <a:bodyPr>
            <a:normAutofit fontScale="92500"/>
          </a:bodyPr>
          <a:lstStyle/>
          <a:p>
            <a:pPr>
              <a:spcAft>
                <a:spcPts val="3600"/>
              </a:spcAft>
            </a:pPr>
            <a:r>
              <a:rPr lang="pt-BR" sz="2800" dirty="0" smtClean="0"/>
              <a:t>Língua </a:t>
            </a:r>
            <a:r>
              <a:rPr lang="pt-BR" sz="2000" dirty="0"/>
              <a:t>(qualquer língua)  </a:t>
            </a:r>
            <a:r>
              <a:rPr lang="pt-BR" sz="2800" dirty="0"/>
              <a:t>= Sistema </a:t>
            </a:r>
            <a:r>
              <a:rPr lang="pt-BR" sz="2000" dirty="0"/>
              <a:t>(arranjo sistemático de partes)</a:t>
            </a:r>
          </a:p>
          <a:p>
            <a:pPr>
              <a:spcAft>
                <a:spcPts val="3600"/>
              </a:spcAft>
            </a:pPr>
            <a:r>
              <a:rPr lang="pt-BR" sz="2800" dirty="0"/>
              <a:t>Se é sistema</a:t>
            </a:r>
            <a:r>
              <a:rPr lang="pt-BR" sz="2800" dirty="0" smtClean="0"/>
              <a:t>, tem uma </a:t>
            </a:r>
            <a:r>
              <a:rPr lang="pt-BR" sz="2800" b="1" dirty="0"/>
              <a:t>ESTRUTURA (Estruturalismo)</a:t>
            </a:r>
          </a:p>
          <a:p>
            <a:pPr>
              <a:spcAft>
                <a:spcPts val="3600"/>
              </a:spcAft>
            </a:pPr>
            <a:r>
              <a:rPr lang="pt-BR" sz="2800" dirty="0"/>
              <a:t>É um sistema de </a:t>
            </a:r>
            <a:r>
              <a:rPr lang="pt-BR" sz="2800" b="1" dirty="0"/>
              <a:t>signos </a:t>
            </a:r>
            <a:r>
              <a:rPr lang="pt-BR" sz="2800" dirty="0"/>
              <a:t>(semiótica/semiologia x linguística)</a:t>
            </a:r>
          </a:p>
          <a:p>
            <a:pPr marL="0" indent="0" algn="ctr">
              <a:spcAft>
                <a:spcPts val="3600"/>
              </a:spcAft>
              <a:buNone/>
            </a:pPr>
            <a:r>
              <a:rPr lang="pt-BR" sz="2400" i="1" dirty="0"/>
              <a:t>“Uma língua jamais comporta senão um número reduzido de elementos de base, mas esses elementos, em si mesmos pouco numerosos, prestam-se a grande número de combinações.” </a:t>
            </a:r>
            <a:r>
              <a:rPr lang="pt-BR" sz="2400" dirty="0" smtClean="0"/>
              <a:t>(BENVENISTE, p.22</a:t>
            </a:r>
            <a:r>
              <a:rPr lang="pt-BR" sz="2400" dirty="0"/>
              <a:t>)</a:t>
            </a:r>
          </a:p>
        </p:txBody>
      </p:sp>
      <p:sp>
        <p:nvSpPr>
          <p:cNvPr id="5" name="Espaço Reservado para Data 4"/>
          <p:cNvSpPr>
            <a:spLocks noGrp="1"/>
          </p:cNvSpPr>
          <p:nvPr>
            <p:ph type="dt" sz="half" idx="10"/>
          </p:nvPr>
        </p:nvSpPr>
        <p:spPr/>
        <p:txBody>
          <a:bodyPr/>
          <a:lstStyle/>
          <a:p>
            <a:fld id="{5CD9F5A3-E5A2-4BFD-9C2C-0D8F1F9D978F}" type="datetime7">
              <a:rPr lang="pt-BR" smtClean="0"/>
              <a:t>ago-17</a:t>
            </a:fld>
            <a:endParaRPr lang="pt-BR"/>
          </a:p>
        </p:txBody>
      </p:sp>
      <p:sp>
        <p:nvSpPr>
          <p:cNvPr id="6" name="Espaço Reservado para Número de Slide 5"/>
          <p:cNvSpPr>
            <a:spLocks noGrp="1"/>
          </p:cNvSpPr>
          <p:nvPr>
            <p:ph type="sldNum" sz="quarter" idx="12"/>
          </p:nvPr>
        </p:nvSpPr>
        <p:spPr/>
        <p:txBody>
          <a:bodyPr/>
          <a:lstStyle/>
          <a:p>
            <a:fld id="{350C7D58-38D6-402F-AAB2-014C2325EDEA}" type="slidenum">
              <a:rPr lang="pt-BR" smtClean="0"/>
              <a:pPr/>
              <a:t>9</a:t>
            </a:fld>
            <a:endParaRPr lang="pt-BR"/>
          </a:p>
        </p:txBody>
      </p:sp>
    </p:spTree>
    <p:extLst>
      <p:ext uri="{BB962C8B-B14F-4D97-AF65-F5344CB8AC3E}">
        <p14:creationId xmlns:p14="http://schemas.microsoft.com/office/powerpoint/2010/main" val="14695706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ência">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ê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1782</TotalTime>
  <Words>3656</Words>
  <Application>Microsoft Office PowerPoint</Application>
  <PresentationFormat>Apresentação na tela (4:3)</PresentationFormat>
  <Paragraphs>502</Paragraphs>
  <Slides>58</Slides>
  <Notes>3</Notes>
  <HiddenSlides>0</HiddenSlides>
  <MMClips>0</MMClips>
  <ScaleCrop>false</ScaleCrop>
  <HeadingPairs>
    <vt:vector size="4" baseType="variant">
      <vt:variant>
        <vt:lpstr>Tema</vt:lpstr>
      </vt:variant>
      <vt:variant>
        <vt:i4>1</vt:i4>
      </vt:variant>
      <vt:variant>
        <vt:lpstr>Títulos de slides</vt:lpstr>
      </vt:variant>
      <vt:variant>
        <vt:i4>58</vt:i4>
      </vt:variant>
    </vt:vector>
  </HeadingPairs>
  <TitlesOfParts>
    <vt:vector size="59" baseType="lpstr">
      <vt:lpstr>Adjacência</vt:lpstr>
      <vt:lpstr>A linguagem na perspectiva das Ciências da Linguagem</vt:lpstr>
      <vt:lpstr>Apresentação do PowerPoint</vt:lpstr>
      <vt:lpstr>Linguagem</vt:lpstr>
      <vt:lpstr>Linguagem</vt:lpstr>
      <vt:lpstr>Linguagem</vt:lpstr>
      <vt:lpstr>Linguística, Linguagem  e Língua</vt:lpstr>
      <vt:lpstr>Linguística geral</vt:lpstr>
      <vt:lpstr>Linguística: campo científico</vt:lpstr>
      <vt:lpstr>Linguística moderna (Saussure)</vt:lpstr>
      <vt:lpstr>Semiótica</vt:lpstr>
      <vt:lpstr>Sistemas semióticos</vt:lpstr>
      <vt:lpstr>Semiótica: origens</vt:lpstr>
      <vt:lpstr>Semiótica: origens</vt:lpstr>
      <vt:lpstr>Semiótica: origens</vt:lpstr>
      <vt:lpstr>Semiótica: origens</vt:lpstr>
      <vt:lpstr>Semiótica: origens</vt:lpstr>
      <vt:lpstr>Signo</vt:lpstr>
      <vt:lpstr>Tipos de signos</vt:lpstr>
      <vt:lpstr>Apresentação do PowerPoint</vt:lpstr>
      <vt:lpstr>Apresentação do PowerPoint</vt:lpstr>
      <vt:lpstr>Língua</vt:lpstr>
      <vt:lpstr>Língua e cultura</vt:lpstr>
      <vt:lpstr>Língua     (Saussure, 1916) </vt:lpstr>
      <vt:lpstr>Fala (parole)</vt:lpstr>
      <vt:lpstr>Fala (parole)</vt:lpstr>
      <vt:lpstr>Cours de linguistique générale (Saussure)</vt:lpstr>
      <vt:lpstr>Cours de linguistique générale (Saussure)</vt:lpstr>
      <vt:lpstr>Saussure (1916) </vt:lpstr>
      <vt:lpstr>Saussure (1916) </vt:lpstr>
      <vt:lpstr>Apresentação do PowerPoint</vt:lpstr>
      <vt:lpstr>Língua (langue)</vt:lpstr>
      <vt:lpstr>Sistema</vt:lpstr>
      <vt:lpstr>Sincronia/Diacronia</vt:lpstr>
      <vt:lpstr>Sincronia/Diacronia</vt:lpstr>
      <vt:lpstr>Relação língua/realidade</vt:lpstr>
      <vt:lpstr>Descrição dos sistemas semióticos</vt:lpstr>
      <vt:lpstr>Diferença fundamental com outros sistemas semióticos</vt:lpstr>
      <vt:lpstr>Conjunção/disjunção</vt:lpstr>
      <vt:lpstr>Estrutura linguística</vt:lpstr>
      <vt:lpstr>Valor</vt:lpstr>
      <vt:lpstr>Valor</vt:lpstr>
      <vt:lpstr>Signos linguísticos</vt:lpstr>
      <vt:lpstr>Signo linguístico</vt:lpstr>
      <vt:lpstr>Signo Linguístico</vt:lpstr>
      <vt:lpstr>Signo Linguístico</vt:lpstr>
      <vt:lpstr>Eixos da Linguagem</vt:lpstr>
      <vt:lpstr>Apresentação do PowerPoint</vt:lpstr>
      <vt:lpstr>Eixos da linguagem</vt:lpstr>
      <vt:lpstr>Sintagma (relação sintagmática)</vt:lpstr>
      <vt:lpstr>Paradigma (correlação paradigmática)</vt:lpstr>
      <vt:lpstr>Forma de expressão/Forma do conteúdo</vt:lpstr>
      <vt:lpstr>Substância/forma </vt:lpstr>
      <vt:lpstr>Signo linguístico</vt:lpstr>
      <vt:lpstr>Críticas ao estruturalismo</vt:lpstr>
      <vt:lpstr>Críticas ao Estruturalismo</vt:lpstr>
      <vt:lpstr>Apresentação do PowerPoint</vt:lpstr>
      <vt:lpstr> Linguagem e Sistemas de Organização do Conhecimento </vt:lpstr>
      <vt:lpstr>Referências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Vania</dc:creator>
  <cp:lastModifiedBy>Cibele A. C. Marques dos Santos</cp:lastModifiedBy>
  <cp:revision>171</cp:revision>
  <cp:lastPrinted>2017-08-17T22:06:17Z</cp:lastPrinted>
  <dcterms:created xsi:type="dcterms:W3CDTF">2010-08-28T11:41:33Z</dcterms:created>
  <dcterms:modified xsi:type="dcterms:W3CDTF">2017-08-19T20:50:09Z</dcterms:modified>
</cp:coreProperties>
</file>