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0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6" r:id="rId13"/>
    <p:sldId id="277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228" autoAdjust="0"/>
  </p:normalViewPr>
  <p:slideViewPr>
    <p:cSldViewPr snapToGrid="0">
      <p:cViewPr varScale="1">
        <p:scale>
          <a:sx n="66" d="100"/>
          <a:sy n="66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Plan1!$B$2</c:f>
              <c:strCache>
                <c:ptCount val="1"/>
                <c:pt idx="0">
                  <c:v>MQO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Plan1!$A$3:$A$12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Plan1!$B$3:$B$12</c:f>
              <c:numCache>
                <c:formatCode>General</c:formatCode>
                <c:ptCount val="10"/>
                <c:pt idx="0">
                  <c:v>-0.13</c:v>
                </c:pt>
                <c:pt idx="1">
                  <c:v>-1.034</c:v>
                </c:pt>
                <c:pt idx="2">
                  <c:v>0.11799999999999999</c:v>
                </c:pt>
                <c:pt idx="3">
                  <c:v>0.221</c:v>
                </c:pt>
                <c:pt idx="4">
                  <c:v>-1.0740000000000001</c:v>
                </c:pt>
                <c:pt idx="5">
                  <c:v>-1.6990000000000001</c:v>
                </c:pt>
                <c:pt idx="6">
                  <c:v>-1.1719999999999999</c:v>
                </c:pt>
                <c:pt idx="7">
                  <c:v>-0.81499999999999995</c:v>
                </c:pt>
                <c:pt idx="8">
                  <c:v>-0.439</c:v>
                </c:pt>
                <c:pt idx="9">
                  <c:v>-0.46500000000000002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Plan1!$C$2</c:f>
              <c:strCache>
                <c:ptCount val="1"/>
                <c:pt idx="0">
                  <c:v>MQ Ponderados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Plan1!$A$3:$A$12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Plan1!$C$3:$C$12</c:f>
              <c:numCache>
                <c:formatCode>General</c:formatCode>
                <c:ptCount val="10"/>
                <c:pt idx="0">
                  <c:v>-0.16300000000000001</c:v>
                </c:pt>
                <c:pt idx="1">
                  <c:v>-1.0169999999999999</c:v>
                </c:pt>
                <c:pt idx="2">
                  <c:v>-6.9000000000000006E-2</c:v>
                </c:pt>
                <c:pt idx="3">
                  <c:v>2.1999999999999999E-2</c:v>
                </c:pt>
                <c:pt idx="4">
                  <c:v>-1.21</c:v>
                </c:pt>
                <c:pt idx="5">
                  <c:v>-1.778</c:v>
                </c:pt>
                <c:pt idx="6">
                  <c:v>-1.3580000000000001</c:v>
                </c:pt>
                <c:pt idx="7">
                  <c:v>-1.0109999999999999</c:v>
                </c:pt>
                <c:pt idx="8">
                  <c:v>-0.58599999999999997</c:v>
                </c:pt>
                <c:pt idx="9">
                  <c:v>-0.60299999999999998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Plan1!$D$2</c:f>
              <c:strCache>
                <c:ptCount val="1"/>
                <c:pt idx="0">
                  <c:v>Efeitos Aleatórios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Plan1!$A$3:$A$12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Plan1!$D$3:$D$12</c:f>
              <c:numCache>
                <c:formatCode>General</c:formatCode>
                <c:ptCount val="10"/>
                <c:pt idx="0">
                  <c:v>-0.115</c:v>
                </c:pt>
                <c:pt idx="1">
                  <c:v>-0.97799999999999998</c:v>
                </c:pt>
                <c:pt idx="2">
                  <c:v>0.14799999999999999</c:v>
                </c:pt>
                <c:pt idx="3">
                  <c:v>0.28199999999999997</c:v>
                </c:pt>
                <c:pt idx="4">
                  <c:v>-0.998</c:v>
                </c:pt>
                <c:pt idx="5">
                  <c:v>-1.62</c:v>
                </c:pt>
                <c:pt idx="6">
                  <c:v>-1.1839999999999999</c:v>
                </c:pt>
                <c:pt idx="7">
                  <c:v>-0.81499999999999995</c:v>
                </c:pt>
                <c:pt idx="8">
                  <c:v>-0.45200000000000001</c:v>
                </c:pt>
                <c:pt idx="9">
                  <c:v>-0.49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Plan1!$E$2</c:f>
              <c:strCache>
                <c:ptCount val="1"/>
                <c:pt idx="0">
                  <c:v>Efeitos Aleatórios- AR(1)</c:v>
                </c:pt>
              </c:strCache>
            </c:strRef>
          </c:tx>
          <c:spPr>
            <a:ln w="571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Plan1!$A$3:$A$12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Plan1!$E$3:$E$12</c:f>
              <c:numCache>
                <c:formatCode>General</c:formatCode>
                <c:ptCount val="10"/>
                <c:pt idx="0">
                  <c:v>-0.14499999999999999</c:v>
                </c:pt>
                <c:pt idx="1">
                  <c:v>-0.95899999999999996</c:v>
                </c:pt>
                <c:pt idx="2">
                  <c:v>0.125</c:v>
                </c:pt>
                <c:pt idx="3">
                  <c:v>0.28299999999999997</c:v>
                </c:pt>
                <c:pt idx="4">
                  <c:v>-0.98199999999999998</c:v>
                </c:pt>
                <c:pt idx="5">
                  <c:v>-1.6319999999999999</c:v>
                </c:pt>
                <c:pt idx="6">
                  <c:v>-1.147</c:v>
                </c:pt>
                <c:pt idx="7">
                  <c:v>-0.81200000000000006</c:v>
                </c:pt>
                <c:pt idx="8">
                  <c:v>-0.42799999999999999</c:v>
                </c:pt>
                <c:pt idx="9">
                  <c:v>-0.504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4730664"/>
        <c:axId val="401129968"/>
      </c:lineChart>
      <c:catAx>
        <c:axId val="34473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401129968"/>
        <c:crosses val="autoZero"/>
        <c:auto val="1"/>
        <c:lblAlgn val="ctr"/>
        <c:lblOffset val="100"/>
        <c:noMultiLvlLbl val="0"/>
      </c:catAx>
      <c:valAx>
        <c:axId val="40112996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344730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266229-0F83-4EBC-ADE1-CC3DB029938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DF8723A3-ADA0-40AA-BBDD-BAC76C822B21}">
      <dgm:prSet phldrT="[Texto]" custT="1"/>
      <dgm:spPr/>
      <dgm:t>
        <a:bodyPr/>
        <a:lstStyle/>
        <a:p>
          <a:r>
            <a:rPr lang="pt-BR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Preço da Ação</a:t>
          </a:r>
          <a:endParaRPr lang="pt-BR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E22FF5-C757-4F37-9580-94E43A1D2B6B}" type="parTrans" cxnId="{1BAB3FDC-BA12-4B32-9ABC-CDD1090E3AA5}">
      <dgm:prSet/>
      <dgm:spPr/>
      <dgm:t>
        <a:bodyPr/>
        <a:lstStyle/>
        <a:p>
          <a:endParaRPr lang="pt-BR"/>
        </a:p>
      </dgm:t>
    </dgm:pt>
    <dgm:pt modelId="{AE0451A5-D85E-4D81-9887-90FAAE3A47EF}" type="sibTrans" cxnId="{1BAB3FDC-BA12-4B32-9ABC-CDD1090E3AA5}">
      <dgm:prSet/>
      <dgm:spPr/>
      <dgm:t>
        <a:bodyPr/>
        <a:lstStyle/>
        <a:p>
          <a:endParaRPr lang="pt-BR"/>
        </a:p>
      </dgm:t>
    </dgm:pt>
    <dgm:pt modelId="{60E58E4B-CD33-4E57-A363-02B0EE0EB43F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Informações de Mercado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5B4A98-BAB4-44D1-ACB9-1FA2A5CAFA00}" type="parTrans" cxnId="{25F08DFB-0705-40CD-9146-3542AD19D6CF}">
      <dgm:prSet/>
      <dgm:spPr/>
      <dgm:t>
        <a:bodyPr/>
        <a:lstStyle/>
        <a:p>
          <a:endParaRPr lang="pt-BR"/>
        </a:p>
      </dgm:t>
    </dgm:pt>
    <dgm:pt modelId="{B3E26979-23A4-4A23-9B1C-EF7EC853E5D4}" type="sibTrans" cxnId="{25F08DFB-0705-40CD-9146-3542AD19D6CF}">
      <dgm:prSet/>
      <dgm:spPr/>
      <dgm:t>
        <a:bodyPr/>
        <a:lstStyle/>
        <a:p>
          <a:endParaRPr lang="pt-BR"/>
        </a:p>
      </dgm:t>
    </dgm:pt>
    <dgm:pt modelId="{1BC22FB0-019F-4158-B415-6FE039920A7F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Informações do Setor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A37A4F-0FE1-4FB8-8465-7DD7C856D793}" type="parTrans" cxnId="{B268BA59-FB9D-43D5-8C5D-B048DF4B3B99}">
      <dgm:prSet/>
      <dgm:spPr/>
      <dgm:t>
        <a:bodyPr/>
        <a:lstStyle/>
        <a:p>
          <a:endParaRPr lang="pt-BR"/>
        </a:p>
      </dgm:t>
    </dgm:pt>
    <dgm:pt modelId="{5D678336-2BCC-4960-A0A0-35387ADD1034}" type="sibTrans" cxnId="{B268BA59-FB9D-43D5-8C5D-B048DF4B3B99}">
      <dgm:prSet/>
      <dgm:spPr/>
      <dgm:t>
        <a:bodyPr/>
        <a:lstStyle/>
        <a:p>
          <a:endParaRPr lang="pt-BR"/>
        </a:p>
      </dgm:t>
    </dgm:pt>
    <dgm:pt modelId="{D05FC4E0-14F4-4DAF-B140-DE31BA98C38F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Informações Específicas da Empresa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87351A-13B8-4AD9-8CA4-C0AD7E21785F}" type="parTrans" cxnId="{45101A74-CE5D-4FBC-A226-B230E20CECBC}">
      <dgm:prSet/>
      <dgm:spPr/>
      <dgm:t>
        <a:bodyPr/>
        <a:lstStyle/>
        <a:p>
          <a:endParaRPr lang="pt-BR"/>
        </a:p>
      </dgm:t>
    </dgm:pt>
    <dgm:pt modelId="{1159262B-9EA4-4932-91B8-91D5DB2A02D0}" type="sibTrans" cxnId="{45101A74-CE5D-4FBC-A226-B230E20CECBC}">
      <dgm:prSet/>
      <dgm:spPr/>
      <dgm:t>
        <a:bodyPr/>
        <a:lstStyle/>
        <a:p>
          <a:endParaRPr lang="pt-BR"/>
        </a:p>
      </dgm:t>
    </dgm:pt>
    <dgm:pt modelId="{1DAA9FA6-F8E7-4E6F-8910-8A7702562A38}" type="pres">
      <dgm:prSet presAssocID="{A4266229-0F83-4EBC-ADE1-CC3DB029938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4746961-4C78-47FE-978E-A5183AE72BD8}" type="pres">
      <dgm:prSet presAssocID="{DF8723A3-ADA0-40AA-BBDD-BAC76C822B21}" presName="root1" presStyleCnt="0"/>
      <dgm:spPr/>
    </dgm:pt>
    <dgm:pt modelId="{56E4EF65-5F37-4A9E-B144-04C5C2342AB0}" type="pres">
      <dgm:prSet presAssocID="{DF8723A3-ADA0-40AA-BBDD-BAC76C822B2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36D2501-DE20-406F-98CD-5130ED79A8FD}" type="pres">
      <dgm:prSet presAssocID="{DF8723A3-ADA0-40AA-BBDD-BAC76C822B21}" presName="level2hierChild" presStyleCnt="0"/>
      <dgm:spPr/>
    </dgm:pt>
    <dgm:pt modelId="{E14CB140-8BE5-4440-ACDE-063E6575E8F1}" type="pres">
      <dgm:prSet presAssocID="{645B4A98-BAB4-44D1-ACB9-1FA2A5CAFA00}" presName="conn2-1" presStyleLbl="parChTrans1D2" presStyleIdx="0" presStyleCnt="3"/>
      <dgm:spPr/>
      <dgm:t>
        <a:bodyPr/>
        <a:lstStyle/>
        <a:p>
          <a:endParaRPr lang="pt-BR"/>
        </a:p>
      </dgm:t>
    </dgm:pt>
    <dgm:pt modelId="{D9D16B90-79BF-4467-BF3D-A43FA64C0A58}" type="pres">
      <dgm:prSet presAssocID="{645B4A98-BAB4-44D1-ACB9-1FA2A5CAFA00}" presName="connTx" presStyleLbl="parChTrans1D2" presStyleIdx="0" presStyleCnt="3"/>
      <dgm:spPr/>
      <dgm:t>
        <a:bodyPr/>
        <a:lstStyle/>
        <a:p>
          <a:endParaRPr lang="pt-BR"/>
        </a:p>
      </dgm:t>
    </dgm:pt>
    <dgm:pt modelId="{A713B733-E939-46A9-A9E4-D633C391D83A}" type="pres">
      <dgm:prSet presAssocID="{60E58E4B-CD33-4E57-A363-02B0EE0EB43F}" presName="root2" presStyleCnt="0"/>
      <dgm:spPr/>
    </dgm:pt>
    <dgm:pt modelId="{D2453E85-A237-4AAC-A299-3FA0D69E0BC4}" type="pres">
      <dgm:prSet presAssocID="{60E58E4B-CD33-4E57-A363-02B0EE0EB43F}" presName="LevelTwoTextNode" presStyleLbl="node2" presStyleIdx="0" presStyleCnt="3" custScaleX="18909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26AD988-E63A-4007-A050-80ED3D291081}" type="pres">
      <dgm:prSet presAssocID="{60E58E4B-CD33-4E57-A363-02B0EE0EB43F}" presName="level3hierChild" presStyleCnt="0"/>
      <dgm:spPr/>
    </dgm:pt>
    <dgm:pt modelId="{A0A2A1A2-C019-48F0-B75E-DB60E9F29311}" type="pres">
      <dgm:prSet presAssocID="{E5A37A4F-0FE1-4FB8-8465-7DD7C856D793}" presName="conn2-1" presStyleLbl="parChTrans1D2" presStyleIdx="1" presStyleCnt="3"/>
      <dgm:spPr/>
      <dgm:t>
        <a:bodyPr/>
        <a:lstStyle/>
        <a:p>
          <a:endParaRPr lang="pt-BR"/>
        </a:p>
      </dgm:t>
    </dgm:pt>
    <dgm:pt modelId="{C28706DF-862A-47F2-A366-E7A0E7CA1437}" type="pres">
      <dgm:prSet presAssocID="{E5A37A4F-0FE1-4FB8-8465-7DD7C856D793}" presName="connTx" presStyleLbl="parChTrans1D2" presStyleIdx="1" presStyleCnt="3"/>
      <dgm:spPr/>
      <dgm:t>
        <a:bodyPr/>
        <a:lstStyle/>
        <a:p>
          <a:endParaRPr lang="pt-BR"/>
        </a:p>
      </dgm:t>
    </dgm:pt>
    <dgm:pt modelId="{E3FBAA1F-665B-4CD3-9230-B38CFC70347A}" type="pres">
      <dgm:prSet presAssocID="{1BC22FB0-019F-4158-B415-6FE039920A7F}" presName="root2" presStyleCnt="0"/>
      <dgm:spPr/>
    </dgm:pt>
    <dgm:pt modelId="{CEC82D99-0FBD-456E-B742-12EF372D8993}" type="pres">
      <dgm:prSet presAssocID="{1BC22FB0-019F-4158-B415-6FE039920A7F}" presName="LevelTwoTextNode" presStyleLbl="node2" presStyleIdx="1" presStyleCnt="3" custScaleX="18730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C35FE3D-0CDE-4069-8AC8-9A5176CB79E6}" type="pres">
      <dgm:prSet presAssocID="{1BC22FB0-019F-4158-B415-6FE039920A7F}" presName="level3hierChild" presStyleCnt="0"/>
      <dgm:spPr/>
    </dgm:pt>
    <dgm:pt modelId="{003C70E7-BEBA-4E30-BBEE-E3E9E96FB0C5}" type="pres">
      <dgm:prSet presAssocID="{7387351A-13B8-4AD9-8CA4-C0AD7E21785F}" presName="conn2-1" presStyleLbl="parChTrans1D2" presStyleIdx="2" presStyleCnt="3"/>
      <dgm:spPr/>
      <dgm:t>
        <a:bodyPr/>
        <a:lstStyle/>
        <a:p>
          <a:endParaRPr lang="pt-BR"/>
        </a:p>
      </dgm:t>
    </dgm:pt>
    <dgm:pt modelId="{C8D468F8-66C9-4B2B-B4D6-27A5E8FFD078}" type="pres">
      <dgm:prSet presAssocID="{7387351A-13B8-4AD9-8CA4-C0AD7E21785F}" presName="connTx" presStyleLbl="parChTrans1D2" presStyleIdx="2" presStyleCnt="3"/>
      <dgm:spPr/>
      <dgm:t>
        <a:bodyPr/>
        <a:lstStyle/>
        <a:p>
          <a:endParaRPr lang="pt-BR"/>
        </a:p>
      </dgm:t>
    </dgm:pt>
    <dgm:pt modelId="{45331126-4602-4AB2-A50A-07886ECD510C}" type="pres">
      <dgm:prSet presAssocID="{D05FC4E0-14F4-4DAF-B140-DE31BA98C38F}" presName="root2" presStyleCnt="0"/>
      <dgm:spPr/>
    </dgm:pt>
    <dgm:pt modelId="{822DA00F-E45A-4CB1-BA46-CFA0EE8DB355}" type="pres">
      <dgm:prSet presAssocID="{D05FC4E0-14F4-4DAF-B140-DE31BA98C38F}" presName="LevelTwoTextNode" presStyleLbl="node2" presStyleIdx="2" presStyleCnt="3" custScaleX="18738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802546E-886F-4DCA-8F97-BB2DB22585F7}" type="pres">
      <dgm:prSet presAssocID="{D05FC4E0-14F4-4DAF-B140-DE31BA98C38F}" presName="level3hierChild" presStyleCnt="0"/>
      <dgm:spPr/>
    </dgm:pt>
  </dgm:ptLst>
  <dgm:cxnLst>
    <dgm:cxn modelId="{1BAB3FDC-BA12-4B32-9ABC-CDD1090E3AA5}" srcId="{A4266229-0F83-4EBC-ADE1-CC3DB029938F}" destId="{DF8723A3-ADA0-40AA-BBDD-BAC76C822B21}" srcOrd="0" destOrd="0" parTransId="{26E22FF5-C757-4F37-9580-94E43A1D2B6B}" sibTransId="{AE0451A5-D85E-4D81-9887-90FAAE3A47EF}"/>
    <dgm:cxn modelId="{45101A74-CE5D-4FBC-A226-B230E20CECBC}" srcId="{DF8723A3-ADA0-40AA-BBDD-BAC76C822B21}" destId="{D05FC4E0-14F4-4DAF-B140-DE31BA98C38F}" srcOrd="2" destOrd="0" parTransId="{7387351A-13B8-4AD9-8CA4-C0AD7E21785F}" sibTransId="{1159262B-9EA4-4932-91B8-91D5DB2A02D0}"/>
    <dgm:cxn modelId="{68CF9738-5CA8-45DA-A0B6-9363CF5D0F61}" type="presOf" srcId="{7387351A-13B8-4AD9-8CA4-C0AD7E21785F}" destId="{003C70E7-BEBA-4E30-BBEE-E3E9E96FB0C5}" srcOrd="0" destOrd="0" presId="urn:microsoft.com/office/officeart/2008/layout/HorizontalMultiLevelHierarchy"/>
    <dgm:cxn modelId="{52E50466-18E0-40CA-831F-21CDE6BAA9B9}" type="presOf" srcId="{1BC22FB0-019F-4158-B415-6FE039920A7F}" destId="{CEC82D99-0FBD-456E-B742-12EF372D8993}" srcOrd="0" destOrd="0" presId="urn:microsoft.com/office/officeart/2008/layout/HorizontalMultiLevelHierarchy"/>
    <dgm:cxn modelId="{E0A5CE09-6C3C-48B2-AE00-4FC15D89964A}" type="presOf" srcId="{E5A37A4F-0FE1-4FB8-8465-7DD7C856D793}" destId="{A0A2A1A2-C019-48F0-B75E-DB60E9F29311}" srcOrd="0" destOrd="0" presId="urn:microsoft.com/office/officeart/2008/layout/HorizontalMultiLevelHierarchy"/>
    <dgm:cxn modelId="{3578D95A-CD3E-43AC-8A2A-03F814F19320}" type="presOf" srcId="{A4266229-0F83-4EBC-ADE1-CC3DB029938F}" destId="{1DAA9FA6-F8E7-4E6F-8910-8A7702562A38}" srcOrd="0" destOrd="0" presId="urn:microsoft.com/office/officeart/2008/layout/HorizontalMultiLevelHierarchy"/>
    <dgm:cxn modelId="{83F9696C-4A82-42A7-A144-67E70E602397}" type="presOf" srcId="{60E58E4B-CD33-4E57-A363-02B0EE0EB43F}" destId="{D2453E85-A237-4AAC-A299-3FA0D69E0BC4}" srcOrd="0" destOrd="0" presId="urn:microsoft.com/office/officeart/2008/layout/HorizontalMultiLevelHierarchy"/>
    <dgm:cxn modelId="{FE34A165-6D52-49DF-9EDE-004783BE3010}" type="presOf" srcId="{E5A37A4F-0FE1-4FB8-8465-7DD7C856D793}" destId="{C28706DF-862A-47F2-A366-E7A0E7CA1437}" srcOrd="1" destOrd="0" presId="urn:microsoft.com/office/officeart/2008/layout/HorizontalMultiLevelHierarchy"/>
    <dgm:cxn modelId="{23511F54-410D-49B0-AD16-B12D32755E61}" type="presOf" srcId="{D05FC4E0-14F4-4DAF-B140-DE31BA98C38F}" destId="{822DA00F-E45A-4CB1-BA46-CFA0EE8DB355}" srcOrd="0" destOrd="0" presId="urn:microsoft.com/office/officeart/2008/layout/HorizontalMultiLevelHierarchy"/>
    <dgm:cxn modelId="{01CA95D3-982A-4B48-A698-70A88D45F837}" type="presOf" srcId="{DF8723A3-ADA0-40AA-BBDD-BAC76C822B21}" destId="{56E4EF65-5F37-4A9E-B144-04C5C2342AB0}" srcOrd="0" destOrd="0" presId="urn:microsoft.com/office/officeart/2008/layout/HorizontalMultiLevelHierarchy"/>
    <dgm:cxn modelId="{B14F1EC4-F92C-48EE-A017-7295EA5061C4}" type="presOf" srcId="{645B4A98-BAB4-44D1-ACB9-1FA2A5CAFA00}" destId="{E14CB140-8BE5-4440-ACDE-063E6575E8F1}" srcOrd="0" destOrd="0" presId="urn:microsoft.com/office/officeart/2008/layout/HorizontalMultiLevelHierarchy"/>
    <dgm:cxn modelId="{7FDF9266-E05D-4AA5-86E5-181500EF4A8B}" type="presOf" srcId="{7387351A-13B8-4AD9-8CA4-C0AD7E21785F}" destId="{C8D468F8-66C9-4B2B-B4D6-27A5E8FFD078}" srcOrd="1" destOrd="0" presId="urn:microsoft.com/office/officeart/2008/layout/HorizontalMultiLevelHierarchy"/>
    <dgm:cxn modelId="{AA2B8A21-B4DD-4925-BF91-09A760C98ECF}" type="presOf" srcId="{645B4A98-BAB4-44D1-ACB9-1FA2A5CAFA00}" destId="{D9D16B90-79BF-4467-BF3D-A43FA64C0A58}" srcOrd="1" destOrd="0" presId="urn:microsoft.com/office/officeart/2008/layout/HorizontalMultiLevelHierarchy"/>
    <dgm:cxn modelId="{25F08DFB-0705-40CD-9146-3542AD19D6CF}" srcId="{DF8723A3-ADA0-40AA-BBDD-BAC76C822B21}" destId="{60E58E4B-CD33-4E57-A363-02B0EE0EB43F}" srcOrd="0" destOrd="0" parTransId="{645B4A98-BAB4-44D1-ACB9-1FA2A5CAFA00}" sibTransId="{B3E26979-23A4-4A23-9B1C-EF7EC853E5D4}"/>
    <dgm:cxn modelId="{B268BA59-FB9D-43D5-8C5D-B048DF4B3B99}" srcId="{DF8723A3-ADA0-40AA-BBDD-BAC76C822B21}" destId="{1BC22FB0-019F-4158-B415-6FE039920A7F}" srcOrd="1" destOrd="0" parTransId="{E5A37A4F-0FE1-4FB8-8465-7DD7C856D793}" sibTransId="{5D678336-2BCC-4960-A0A0-35387ADD1034}"/>
    <dgm:cxn modelId="{B644EC54-2422-4C7D-96CA-8066B642E9F8}" type="presParOf" srcId="{1DAA9FA6-F8E7-4E6F-8910-8A7702562A38}" destId="{A4746961-4C78-47FE-978E-A5183AE72BD8}" srcOrd="0" destOrd="0" presId="urn:microsoft.com/office/officeart/2008/layout/HorizontalMultiLevelHierarchy"/>
    <dgm:cxn modelId="{30280BB9-C5B8-496A-AA9C-0B106DD97083}" type="presParOf" srcId="{A4746961-4C78-47FE-978E-A5183AE72BD8}" destId="{56E4EF65-5F37-4A9E-B144-04C5C2342AB0}" srcOrd="0" destOrd="0" presId="urn:microsoft.com/office/officeart/2008/layout/HorizontalMultiLevelHierarchy"/>
    <dgm:cxn modelId="{CBEECD9E-EB2B-4CD4-8AC7-40FC780792FF}" type="presParOf" srcId="{A4746961-4C78-47FE-978E-A5183AE72BD8}" destId="{B36D2501-DE20-406F-98CD-5130ED79A8FD}" srcOrd="1" destOrd="0" presId="urn:microsoft.com/office/officeart/2008/layout/HorizontalMultiLevelHierarchy"/>
    <dgm:cxn modelId="{C9AA6CC7-CEC7-4034-A791-5AF091B589CF}" type="presParOf" srcId="{B36D2501-DE20-406F-98CD-5130ED79A8FD}" destId="{E14CB140-8BE5-4440-ACDE-063E6575E8F1}" srcOrd="0" destOrd="0" presId="urn:microsoft.com/office/officeart/2008/layout/HorizontalMultiLevelHierarchy"/>
    <dgm:cxn modelId="{076212DD-6FE2-471A-AA5F-907CF4B196A2}" type="presParOf" srcId="{E14CB140-8BE5-4440-ACDE-063E6575E8F1}" destId="{D9D16B90-79BF-4467-BF3D-A43FA64C0A58}" srcOrd="0" destOrd="0" presId="urn:microsoft.com/office/officeart/2008/layout/HorizontalMultiLevelHierarchy"/>
    <dgm:cxn modelId="{E6E4B348-780A-4992-91FF-1EBF5347B0E9}" type="presParOf" srcId="{B36D2501-DE20-406F-98CD-5130ED79A8FD}" destId="{A713B733-E939-46A9-A9E4-D633C391D83A}" srcOrd="1" destOrd="0" presId="urn:microsoft.com/office/officeart/2008/layout/HorizontalMultiLevelHierarchy"/>
    <dgm:cxn modelId="{B8575324-69AE-4EB1-A7D0-6B74C8353169}" type="presParOf" srcId="{A713B733-E939-46A9-A9E4-D633C391D83A}" destId="{D2453E85-A237-4AAC-A299-3FA0D69E0BC4}" srcOrd="0" destOrd="0" presId="urn:microsoft.com/office/officeart/2008/layout/HorizontalMultiLevelHierarchy"/>
    <dgm:cxn modelId="{65C332C0-AAB9-4F82-8F61-A7A29BB8D958}" type="presParOf" srcId="{A713B733-E939-46A9-A9E4-D633C391D83A}" destId="{026AD988-E63A-4007-A050-80ED3D291081}" srcOrd="1" destOrd="0" presId="urn:microsoft.com/office/officeart/2008/layout/HorizontalMultiLevelHierarchy"/>
    <dgm:cxn modelId="{BB2C73BF-3B3D-4DD5-B89C-BC5242443A5C}" type="presParOf" srcId="{B36D2501-DE20-406F-98CD-5130ED79A8FD}" destId="{A0A2A1A2-C019-48F0-B75E-DB60E9F29311}" srcOrd="2" destOrd="0" presId="urn:microsoft.com/office/officeart/2008/layout/HorizontalMultiLevelHierarchy"/>
    <dgm:cxn modelId="{631B79B8-97CA-4F27-98A2-558C3275F8EE}" type="presParOf" srcId="{A0A2A1A2-C019-48F0-B75E-DB60E9F29311}" destId="{C28706DF-862A-47F2-A366-E7A0E7CA1437}" srcOrd="0" destOrd="0" presId="urn:microsoft.com/office/officeart/2008/layout/HorizontalMultiLevelHierarchy"/>
    <dgm:cxn modelId="{2B1994DF-B135-4855-8182-40435B34A66B}" type="presParOf" srcId="{B36D2501-DE20-406F-98CD-5130ED79A8FD}" destId="{E3FBAA1F-665B-4CD3-9230-B38CFC70347A}" srcOrd="3" destOrd="0" presId="urn:microsoft.com/office/officeart/2008/layout/HorizontalMultiLevelHierarchy"/>
    <dgm:cxn modelId="{F7AECC44-D466-42FA-9671-68CE43A111F5}" type="presParOf" srcId="{E3FBAA1F-665B-4CD3-9230-B38CFC70347A}" destId="{CEC82D99-0FBD-456E-B742-12EF372D8993}" srcOrd="0" destOrd="0" presId="urn:microsoft.com/office/officeart/2008/layout/HorizontalMultiLevelHierarchy"/>
    <dgm:cxn modelId="{7FFD053A-64AB-4BEE-AEF9-E47BC60E2108}" type="presParOf" srcId="{E3FBAA1F-665B-4CD3-9230-B38CFC70347A}" destId="{1C35FE3D-0CDE-4069-8AC8-9A5176CB79E6}" srcOrd="1" destOrd="0" presId="urn:microsoft.com/office/officeart/2008/layout/HorizontalMultiLevelHierarchy"/>
    <dgm:cxn modelId="{4229F9B0-B919-466C-B86F-F40A8140A6D3}" type="presParOf" srcId="{B36D2501-DE20-406F-98CD-5130ED79A8FD}" destId="{003C70E7-BEBA-4E30-BBEE-E3E9E96FB0C5}" srcOrd="4" destOrd="0" presId="urn:microsoft.com/office/officeart/2008/layout/HorizontalMultiLevelHierarchy"/>
    <dgm:cxn modelId="{A85876BC-94FC-4079-BC80-142DED5977FA}" type="presParOf" srcId="{003C70E7-BEBA-4E30-BBEE-E3E9E96FB0C5}" destId="{C8D468F8-66C9-4B2B-B4D6-27A5E8FFD078}" srcOrd="0" destOrd="0" presId="urn:microsoft.com/office/officeart/2008/layout/HorizontalMultiLevelHierarchy"/>
    <dgm:cxn modelId="{EE0DE975-566A-49E2-A3F5-7D4DA199BEA0}" type="presParOf" srcId="{B36D2501-DE20-406F-98CD-5130ED79A8FD}" destId="{45331126-4602-4AB2-A50A-07886ECD510C}" srcOrd="5" destOrd="0" presId="urn:microsoft.com/office/officeart/2008/layout/HorizontalMultiLevelHierarchy"/>
    <dgm:cxn modelId="{DB055E27-3D30-4B86-8064-9D17FA72F139}" type="presParOf" srcId="{45331126-4602-4AB2-A50A-07886ECD510C}" destId="{822DA00F-E45A-4CB1-BA46-CFA0EE8DB355}" srcOrd="0" destOrd="0" presId="urn:microsoft.com/office/officeart/2008/layout/HorizontalMultiLevelHierarchy"/>
    <dgm:cxn modelId="{F3FE43A0-29EA-4D99-BFE0-6CBB44B4E613}" type="presParOf" srcId="{45331126-4602-4AB2-A50A-07886ECD510C}" destId="{D802546E-886F-4DCA-8F97-BB2DB22585F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3C70E7-BEBA-4E30-BBEE-E3E9E96FB0C5}">
      <dsp:nvSpPr>
        <dsp:cNvPr id="0" name=""/>
        <dsp:cNvSpPr/>
      </dsp:nvSpPr>
      <dsp:spPr>
        <a:xfrm>
          <a:off x="2633484" y="2018712"/>
          <a:ext cx="502242" cy="9570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1121" y="0"/>
              </a:lnTo>
              <a:lnTo>
                <a:pt x="251121" y="957016"/>
              </a:lnTo>
              <a:lnTo>
                <a:pt x="502242" y="957016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2857585" y="2470200"/>
        <a:ext cx="54039" cy="54039"/>
      </dsp:txXfrm>
    </dsp:sp>
    <dsp:sp modelId="{A0A2A1A2-C019-48F0-B75E-DB60E9F29311}">
      <dsp:nvSpPr>
        <dsp:cNvPr id="0" name=""/>
        <dsp:cNvSpPr/>
      </dsp:nvSpPr>
      <dsp:spPr>
        <a:xfrm>
          <a:off x="2633484" y="1972992"/>
          <a:ext cx="5022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2242" y="4572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2872049" y="2006155"/>
        <a:ext cx="25112" cy="25112"/>
      </dsp:txXfrm>
    </dsp:sp>
    <dsp:sp modelId="{E14CB140-8BE5-4440-ACDE-063E6575E8F1}">
      <dsp:nvSpPr>
        <dsp:cNvPr id="0" name=""/>
        <dsp:cNvSpPr/>
      </dsp:nvSpPr>
      <dsp:spPr>
        <a:xfrm>
          <a:off x="2633484" y="1061695"/>
          <a:ext cx="502242" cy="957016"/>
        </a:xfrm>
        <a:custGeom>
          <a:avLst/>
          <a:gdLst/>
          <a:ahLst/>
          <a:cxnLst/>
          <a:rect l="0" t="0" r="0" b="0"/>
          <a:pathLst>
            <a:path>
              <a:moveTo>
                <a:pt x="0" y="957016"/>
              </a:moveTo>
              <a:lnTo>
                <a:pt x="251121" y="957016"/>
              </a:lnTo>
              <a:lnTo>
                <a:pt x="251121" y="0"/>
              </a:lnTo>
              <a:lnTo>
                <a:pt x="502242" y="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2857585" y="1513183"/>
        <a:ext cx="54039" cy="54039"/>
      </dsp:txXfrm>
    </dsp:sp>
    <dsp:sp modelId="{56E4EF65-5F37-4A9E-B144-04C5C2342AB0}">
      <dsp:nvSpPr>
        <dsp:cNvPr id="0" name=""/>
        <dsp:cNvSpPr/>
      </dsp:nvSpPr>
      <dsp:spPr>
        <a:xfrm rot="16200000">
          <a:off x="235906" y="1635905"/>
          <a:ext cx="4029542" cy="7656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Preço da Ação</a:t>
          </a:r>
          <a:endParaRPr lang="pt-BR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5906" y="1635905"/>
        <a:ext cx="4029542" cy="765613"/>
      </dsp:txXfrm>
    </dsp:sp>
    <dsp:sp modelId="{D2453E85-A237-4AAC-A299-3FA0D69E0BC4}">
      <dsp:nvSpPr>
        <dsp:cNvPr id="0" name=""/>
        <dsp:cNvSpPr/>
      </dsp:nvSpPr>
      <dsp:spPr>
        <a:xfrm>
          <a:off x="3135726" y="678889"/>
          <a:ext cx="4748573" cy="7656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Informações de Mercado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35726" y="678889"/>
        <a:ext cx="4748573" cy="765613"/>
      </dsp:txXfrm>
    </dsp:sp>
    <dsp:sp modelId="{CEC82D99-0FBD-456E-B742-12EF372D8993}">
      <dsp:nvSpPr>
        <dsp:cNvPr id="0" name=""/>
        <dsp:cNvSpPr/>
      </dsp:nvSpPr>
      <dsp:spPr>
        <a:xfrm>
          <a:off x="3135726" y="1635905"/>
          <a:ext cx="4703573" cy="7656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Informações do Setor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35726" y="1635905"/>
        <a:ext cx="4703573" cy="765613"/>
      </dsp:txXfrm>
    </dsp:sp>
    <dsp:sp modelId="{822DA00F-E45A-4CB1-BA46-CFA0EE8DB355}">
      <dsp:nvSpPr>
        <dsp:cNvPr id="0" name=""/>
        <dsp:cNvSpPr/>
      </dsp:nvSpPr>
      <dsp:spPr>
        <a:xfrm>
          <a:off x="3135726" y="2592921"/>
          <a:ext cx="4705531" cy="7656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Informações Específicas da Empresa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35726" y="2592921"/>
        <a:ext cx="4705531" cy="7656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05F05-1389-458D-AAD7-67980E01DC37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42397-0357-44B4-B603-103C122FCD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1906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1480F-040B-48DA-959A-6F3DDF6077C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6442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42397-0357-44B4-B603-103C122FCD76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6451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2E63-B034-4179-8E81-6040D49F635A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FFC7-0CFF-4A89-ADB2-546D8D4ED0CF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45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2E63-B034-4179-8E81-6040D49F635A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FFC7-0CFF-4A89-ADB2-546D8D4ED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7783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2E63-B034-4179-8E81-6040D49F635A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FFC7-0CFF-4A89-ADB2-546D8D4ED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5471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2E63-B034-4179-8E81-6040D49F635A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FFC7-0CFF-4A89-ADB2-546D8D4ED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883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2E63-B034-4179-8E81-6040D49F635A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FFC7-0CFF-4A89-ADB2-546D8D4ED0CF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765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2E63-B034-4179-8E81-6040D49F635A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FFC7-0CFF-4A89-ADB2-546D8D4ED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17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2E63-B034-4179-8E81-6040D49F635A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FFC7-0CFF-4A89-ADB2-546D8D4ED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8814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2E63-B034-4179-8E81-6040D49F635A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FFC7-0CFF-4A89-ADB2-546D8D4ED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19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2E63-B034-4179-8E81-6040D49F635A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FFC7-0CFF-4A89-ADB2-546D8D4ED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48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EAA2E63-B034-4179-8E81-6040D49F635A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CFFFC7-0CFF-4A89-ADB2-546D8D4ED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306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2E63-B034-4179-8E81-6040D49F635A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FFC7-0CFF-4A89-ADB2-546D8D4ED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146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EAA2E63-B034-4179-8E81-6040D49F635A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9CFFFC7-0CFF-4A89-ADB2-546D8D4ED0CF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48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0051" y="2382590"/>
            <a:ext cx="10058400" cy="1661375"/>
          </a:xfrm>
        </p:spPr>
        <p:txBody>
          <a:bodyPr>
            <a:normAutofit/>
          </a:bodyPr>
          <a:lstStyle/>
          <a:p>
            <a:pPr algn="just"/>
            <a:r>
              <a:rPr lang="pt-B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IFRS, </a:t>
            </a:r>
            <a:r>
              <a:rPr lang="pt-BR" sz="3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Sincronicidade</a:t>
            </a:r>
            <a:r>
              <a:rPr lang="pt-B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Crise Financeira: a dinâmica da informação contábil para o mercado de capitais brasileiro</a:t>
            </a:r>
            <a:endParaRPr lang="pt-BR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85371" y="5080717"/>
            <a:ext cx="10273080" cy="1777283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pt-BR" dirty="0" smtClean="0"/>
              <a:t>                                      </a:t>
            </a:r>
            <a:r>
              <a:rPr lang="pt-BR" dirty="0" smtClean="0"/>
              <a:t> </a:t>
            </a:r>
            <a:r>
              <a:rPr lang="pt-BR" b="1" dirty="0" smtClean="0"/>
              <a:t>Bruno </a:t>
            </a:r>
            <a:r>
              <a:rPr lang="pt-BR" b="1" dirty="0" err="1" smtClean="0"/>
              <a:t>Figlioli</a:t>
            </a:r>
            <a:r>
              <a:rPr lang="pt-BR" b="1" dirty="0" smtClean="0"/>
              <a:t>, Sirlei Lemes, Fabiano </a:t>
            </a:r>
            <a:r>
              <a:rPr lang="pt-BR" b="1" dirty="0" err="1" smtClean="0"/>
              <a:t>Guasti</a:t>
            </a:r>
            <a:r>
              <a:rPr lang="pt-BR" b="1" dirty="0" smtClean="0"/>
              <a:t> Lima</a:t>
            </a:r>
          </a:p>
          <a:p>
            <a:pPr algn="r"/>
            <a:r>
              <a:rPr lang="pt-BR" dirty="0" smtClean="0"/>
              <a:t>Revista Contabilidade &amp; Finanças, v.28, n.75, p. 326-343, set./dez. 2017</a:t>
            </a:r>
          </a:p>
          <a:p>
            <a:pPr algn="r"/>
            <a:endParaRPr lang="pt-BR" b="1" dirty="0" smtClean="0"/>
          </a:p>
          <a:p>
            <a:pPr algn="r"/>
            <a:r>
              <a:rPr lang="pt-BR" b="1" dirty="0" smtClean="0"/>
              <a:t>                                     </a:t>
            </a:r>
          </a:p>
          <a:p>
            <a:endParaRPr lang="pt-BR" dirty="0" smtClean="0"/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200" b="1" dirty="0" smtClean="0"/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200" dirty="0"/>
          </a:p>
        </p:txBody>
      </p:sp>
      <p:pic>
        <p:nvPicPr>
          <p:cNvPr id="1026" name="Picture 2" descr="FEA-RP/U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130" y="360363"/>
            <a:ext cx="9775064" cy="1339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30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Mensuração dos NSPA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Espaço Reservado para Conteúdo 4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4168700"/>
              </a:xfrm>
            </p:spPr>
            <p:txBody>
              <a:bodyPr/>
              <a:lstStyle/>
              <a:p>
                <a:r>
                  <a:rPr lang="pt-BR" sz="3000" b="1" dirty="0" smtClean="0"/>
                  <a:t>Etapa 1: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pt-BR" sz="3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3000" b="0" i="1" smtClean="0">
                        <a:latin typeface="Cambria Math" panose="02040503050406030204" pitchFamily="18" charset="0"/>
                      </a:rPr>
                      <m:t>α</m:t>
                    </m:r>
                    <m:r>
                      <a:rPr lang="pt-BR" sz="3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3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000" b="0" i="1" smtClean="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sz="3000" dirty="0" smtClean="0"/>
                  <a:t>MKT+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000" i="1" dirty="0" smtClean="0">
                            <a:latin typeface="Cambria Math" panose="02040503050406030204" pitchFamily="18" charset="0"/>
                          </a:rPr>
                          <m:t>ε</m:t>
                        </m:r>
                      </m:e>
                      <m:sub>
                        <m:r>
                          <a:rPr lang="pt-BR" sz="30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pt-BR" sz="3000" dirty="0" smtClean="0"/>
              </a:p>
              <a:p>
                <a:endParaRPr lang="pt-BR" sz="3000" dirty="0" smtClean="0"/>
              </a:p>
              <a:p>
                <a:r>
                  <a:rPr lang="pt-BR" sz="3000" b="1" dirty="0" smtClean="0"/>
                  <a:t>Etapa 2: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𝑁𝑆𝑃𝐴</m:t>
                        </m:r>
                      </m:e>
                      <m:sub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30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pt-BR" sz="3000" b="0" i="0" smtClean="0">
                        <a:latin typeface="Cambria Math" panose="02040503050406030204" pitchFamily="18" charset="0"/>
                      </a:rPr>
                      <m:t>ln</m:t>
                    </m:r>
                    <m:d>
                      <m:dPr>
                        <m:ctrlPr>
                          <a:rPr lang="pt-BR" sz="3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sz="3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pt-BR" sz="3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pt-BR" sz="3000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pt-BR" sz="3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pt-BR" sz="3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sSubSup>
                              <m:sSubSupPr>
                                <m:ctrlPr>
                                  <a:rPr lang="pt-BR" sz="3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pt-BR" sz="3000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pt-BR" sz="3000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pt-BR" sz="3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pt-BR" sz="3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</m:e>
                    </m:d>
                  </m:oMath>
                </a14:m>
                <a:endParaRPr lang="pt-BR" sz="3000" dirty="0" smtClean="0"/>
              </a:p>
              <a:p>
                <a:endParaRPr lang="pt-BR" sz="3000" dirty="0" smtClean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5" name="Espaço Reservado para Conteúdo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4168700"/>
              </a:xfrm>
              <a:blipFill rotWithShape="0">
                <a:blip r:embed="rId2"/>
                <a:stretch>
                  <a:fillRect l="-1212" t="-292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706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11132"/>
          </a:xfrm>
        </p:spPr>
        <p:txBody>
          <a:bodyPr/>
          <a:lstStyle/>
          <a:p>
            <a:r>
              <a:rPr lang="pt-BR" dirty="0" smtClean="0"/>
              <a:t>Análise de Regressão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Espaço Reservado para Conteúdo 4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640114"/>
                <a:ext cx="9270214" cy="4716236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pt-BR" sz="2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 panose="02040503050406030204" pitchFamily="18" charset="0"/>
                          </a:rPr>
                          <m:t>𝑆𝑖𝑛𝑐</m:t>
                        </m:r>
                      </m:e>
                      <m:sub>
                        <m:r>
                          <a:rPr lang="pt-BR" sz="2000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pt-BR" sz="2000" b="1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pt-BR" sz="2000">
                        <a:latin typeface="Cambria Math" panose="02040503050406030204" pitchFamily="18" charset="0"/>
                      </a:rPr>
                      <m:t>α</m:t>
                    </m:r>
                    <m:r>
                      <a:rPr lang="pt-BR" sz="2000" b="1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pt-BR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pt-BR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𝑰𝑭𝑹𝑺</m:t>
                        </m:r>
                      </m:e>
                      <m:sub>
                        <m:r>
                          <a:rPr lang="pt-BR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𝑷𝒂𝒓𝒄𝒊𝒂𝒍</m:t>
                        </m:r>
                      </m:sub>
                    </m:sSub>
                    <m:r>
                      <a:rPr lang="pt-BR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pt-BR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sSub>
                      <m:sSubPr>
                        <m:ctrlPr>
                          <a:rPr lang="pt-BR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𝑰𝑭𝑹𝑺</m:t>
                        </m:r>
                      </m:e>
                      <m:sub>
                        <m:r>
                          <a:rPr lang="pt-BR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𝑰𝒏𝒕𝒆𝒈𝒓𝒂𝒍</m:t>
                        </m:r>
                      </m:sub>
                    </m:sSub>
                    <m:r>
                      <a:rPr lang="pt-BR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pt-BR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pt-BR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𝑪𝒓𝒊𝒔𝒆</m:t>
                    </m:r>
                    <m:r>
                      <a:rPr lang="pt-BR" sz="20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0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pt-BR" sz="200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pt-BR" sz="2000" i="1">
                        <a:latin typeface="Cambria Math" panose="02040503050406030204" pitchFamily="18" charset="0"/>
                      </a:rPr>
                      <m:t>𝑉𝑀</m:t>
                    </m:r>
                    <m:r>
                      <a:rPr lang="pt-BR" sz="20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0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pt-BR" sz="200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pt-BR" sz="2000" i="1">
                        <a:latin typeface="Cambria Math" panose="02040503050406030204" pitchFamily="18" charset="0"/>
                      </a:rPr>
                      <m:t>𝑉𝑂𝐿</m:t>
                    </m:r>
                    <m:r>
                      <a:rPr lang="pt-BR" sz="20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0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pt-BR" sz="200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pt-BR" sz="2000" i="1">
                        <a:latin typeface="Cambria Math" panose="02040503050406030204" pitchFamily="18" charset="0"/>
                      </a:rPr>
                      <m:t>𝑃𝑟𝑒</m:t>
                    </m:r>
                    <m:r>
                      <a:rPr lang="pt-BR" sz="2000" i="1">
                        <a:latin typeface="Cambria Math" panose="02040503050406030204" pitchFamily="18" charset="0"/>
                      </a:rPr>
                      <m:t>ç</m:t>
                    </m:r>
                    <m:r>
                      <a:rPr lang="pt-BR" sz="2000" i="1">
                        <a:latin typeface="Cambria Math" panose="02040503050406030204" pitchFamily="18" charset="0"/>
                      </a:rPr>
                      <m:t>𝑜</m:t>
                    </m:r>
                    <m:r>
                      <a:rPr lang="pt-BR" sz="2000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pt-BR" sz="2000" i="1">
                        <a:latin typeface="Cambria Math" panose="02040503050406030204" pitchFamily="18" charset="0"/>
                      </a:rPr>
                      <m:t>𝑃𝐿</m:t>
                    </m:r>
                    <m:r>
                      <a:rPr lang="pt-BR" sz="20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0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pt-BR" sz="2000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  <m:r>
                      <a:rPr lang="pt-BR" sz="2000" i="1">
                        <a:latin typeface="Cambria Math" panose="02040503050406030204" pitchFamily="18" charset="0"/>
                      </a:rPr>
                      <m:t>𝑅𝑂𝐴</m:t>
                    </m:r>
                    <m:r>
                      <a:rPr lang="pt-BR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pt-BR" sz="20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pt-BR" sz="2000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pt-BR" sz="2000" i="1">
                        <a:latin typeface="Cambria Math" panose="02040503050406030204" pitchFamily="18" charset="0"/>
                      </a:rPr>
                      <m:t>𝐸𝑏𝑖𝑡</m:t>
                    </m:r>
                    <m:r>
                      <a:rPr lang="pt-BR" sz="2000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pt-BR" sz="2000" i="1">
                        <a:latin typeface="Cambria Math" panose="02040503050406030204" pitchFamily="18" charset="0"/>
                      </a:rPr>
                      <m:t>𝐽𝑢𝑟𝑜𝑠</m:t>
                    </m:r>
                    <m:r>
                      <a:rPr lang="pt-BR" sz="20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pt-BR" sz="20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pt-BR" sz="2000">
                            <a:latin typeface="Cambria Math" panose="02040503050406030204" pitchFamily="18" charset="0"/>
                          </a:rPr>
                          <m:t>9</m:t>
                        </m:r>
                      </m:sub>
                    </m:sSub>
                    <m:r>
                      <a:rPr lang="pt-BR" sz="2000" i="1">
                        <a:latin typeface="Cambria Math" panose="02040503050406030204" pitchFamily="18" charset="0"/>
                      </a:rPr>
                      <m:t>𝐿𝑖𝑞𝑢𝑖𝑑𝑒𝑧</m:t>
                    </m:r>
                    <m:r>
                      <a:rPr lang="pt-BR" sz="2000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pt-BR" sz="2000" i="1">
                        <a:latin typeface="Cambria Math" panose="02040503050406030204" pitchFamily="18" charset="0"/>
                      </a:rPr>
                      <m:t>𝐴𝑐𝑖𝑜𝑛</m:t>
                    </m:r>
                    <m:r>
                      <a:rPr lang="pt-BR" sz="2000" i="1">
                        <a:latin typeface="Cambria Math" panose="02040503050406030204" pitchFamily="18" charset="0"/>
                      </a:rPr>
                      <m:t>á</m:t>
                    </m:r>
                    <m:r>
                      <a:rPr lang="pt-BR" sz="2000" i="1">
                        <a:latin typeface="Cambria Math" panose="02040503050406030204" pitchFamily="18" charset="0"/>
                      </a:rPr>
                      <m:t>𝑟𝑖𝑎</m:t>
                    </m:r>
                    <m:r>
                      <a:rPr lang="pt-BR" sz="20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pt-BR" sz="20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pt-BR" sz="200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pt-BR" sz="2000" i="1">
                        <a:latin typeface="Cambria Math" panose="02040503050406030204" pitchFamily="18" charset="0"/>
                      </a:rPr>
                      <m:t>𝑃𝑟𝑒𝑓</m:t>
                    </m:r>
                    <m:r>
                      <a:rPr lang="pt-BR" sz="2000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pt-BR" sz="2000" i="1">
                        <a:latin typeface="Cambria Math" panose="02040503050406030204" pitchFamily="18" charset="0"/>
                      </a:rPr>
                      <m:t>𝑂𝑟𝑑</m:t>
                    </m:r>
                    <m:r>
                      <a:rPr lang="pt-BR" sz="2000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0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sz="200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  <m:sSubSup>
                      <m:sSubSup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sz="2000" i="1">
                            <a:latin typeface="Cambria Math" panose="02040503050406030204" pitchFamily="18" charset="0"/>
                          </a:rPr>
                          <m:t>𝛴</m:t>
                        </m:r>
                      </m:e>
                      <m:sub>
                        <m:r>
                          <a:rPr lang="pt-BR" sz="20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pt-BR" sz="20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  <m:r>
                      <a:rPr lang="pt-BR" sz="2000" i="1">
                        <a:latin typeface="Cambria Math" panose="02040503050406030204" pitchFamily="18" charset="0"/>
                      </a:rPr>
                      <m:t>𝑠𝑒𝑡𝑜𝑟</m:t>
                    </m:r>
                    <m:r>
                      <a:rPr lang="pt-BR" sz="2000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pt-BR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pt-BR" dirty="0"/>
                  <a:t> </a:t>
                </a:r>
                <a:endParaRPr lang="pt-BR" dirty="0" smtClean="0"/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200" i="1">
                            <a:latin typeface="Cambria Math" panose="02040503050406030204" pitchFamily="18" charset="0"/>
                          </a:rPr>
                          <m:t>𝑆𝑖𝑛𝑐</m:t>
                        </m:r>
                      </m:e>
                      <m:sub>
                        <m:r>
                          <a:rPr lang="pt-BR" sz="2200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pt-BR" sz="2200" b="1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pt-BR" sz="2200">
                        <a:latin typeface="Cambria Math" panose="02040503050406030204" pitchFamily="18" charset="0"/>
                      </a:rPr>
                      <m:t>α</m:t>
                    </m:r>
                    <m:r>
                      <a:rPr lang="pt-BR" sz="2200" b="1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2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pt-BR" sz="22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pt-B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2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pt-BR" sz="2200" i="1">
                            <a:latin typeface="Cambria Math" panose="02040503050406030204" pitchFamily="18" charset="0"/>
                          </a:rPr>
                          <m:t>2006</m:t>
                        </m:r>
                      </m:sub>
                    </m:sSub>
                    <m:r>
                      <a:rPr lang="pt-BR" sz="2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2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pt-BR" sz="22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pt-B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2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pt-BR" sz="2200" i="1">
                            <a:latin typeface="Cambria Math" panose="02040503050406030204" pitchFamily="18" charset="0"/>
                          </a:rPr>
                          <m:t>2007</m:t>
                        </m:r>
                      </m:sub>
                    </m:sSub>
                    <m:r>
                      <a:rPr lang="pt-BR" sz="2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2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pt-BR" sz="220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pt-B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2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pt-BR" sz="2200" i="1">
                            <a:latin typeface="Cambria Math" panose="02040503050406030204" pitchFamily="18" charset="0"/>
                          </a:rPr>
                          <m:t>2008</m:t>
                        </m:r>
                      </m:sub>
                    </m:sSub>
                    <m:r>
                      <a:rPr lang="pt-BR" sz="2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2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pt-BR" sz="220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pt-B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2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pt-BR" sz="2200" i="1">
                            <a:latin typeface="Cambria Math" panose="02040503050406030204" pitchFamily="18" charset="0"/>
                          </a:rPr>
                          <m:t>2009</m:t>
                        </m:r>
                      </m:sub>
                    </m:sSub>
                    <m:r>
                      <a:rPr lang="pt-BR" sz="2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2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pt-BR" sz="220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sSub>
                      <m:sSubPr>
                        <m:ctrlPr>
                          <a:rPr lang="pt-B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2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pt-BR" sz="2200" i="1">
                            <a:latin typeface="Cambria Math" panose="02040503050406030204" pitchFamily="18" charset="0"/>
                          </a:rPr>
                          <m:t>2010</m:t>
                        </m:r>
                      </m:sub>
                    </m:sSub>
                    <m:r>
                      <a:rPr lang="pt-BR" sz="2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2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pt-BR" sz="220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sSub>
                      <m:sSubPr>
                        <m:ctrlPr>
                          <a:rPr lang="pt-B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2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pt-BR" sz="2200" i="1">
                            <a:latin typeface="Cambria Math" panose="02040503050406030204" pitchFamily="18" charset="0"/>
                          </a:rPr>
                          <m:t>2011</m:t>
                        </m:r>
                      </m:sub>
                    </m:sSub>
                    <m:r>
                      <a:rPr lang="pt-BR" sz="2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2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pt-BR" sz="2200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  <m:sSub>
                      <m:sSubPr>
                        <m:ctrlPr>
                          <a:rPr lang="pt-B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2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pt-BR" sz="2200" i="1">
                            <a:latin typeface="Cambria Math" panose="02040503050406030204" pitchFamily="18" charset="0"/>
                          </a:rPr>
                          <m:t>2012</m:t>
                        </m:r>
                      </m:sub>
                    </m:sSub>
                    <m:r>
                      <a:rPr lang="pt-BR" sz="2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pt-BR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 sz="2200">
                                <a:latin typeface="Cambria Math" panose="02040503050406030204" pitchFamily="18" charset="0"/>
                              </a:rPr>
                              <m:t>β</m:t>
                            </m:r>
                          </m:e>
                          <m:sub>
                            <m:r>
                              <a:rPr lang="pt-BR" sz="2200">
                                <a:latin typeface="Cambria Math" panose="02040503050406030204" pitchFamily="18" charset="0"/>
                              </a:rPr>
                              <m:t>8</m:t>
                            </m:r>
                          </m:sub>
                        </m:sSub>
                        <m:sSub>
                          <m:sSubPr>
                            <m:ctrlPr>
                              <a:rPr lang="pt-BR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2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pt-BR" sz="2200" i="1">
                                <a:latin typeface="Cambria Math" panose="02040503050406030204" pitchFamily="18" charset="0"/>
                              </a:rPr>
                              <m:t>2013</m:t>
                            </m:r>
                          </m:sub>
                        </m:sSub>
                        <m:r>
                          <a:rPr lang="pt-BR" sz="220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pt-BR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 sz="2200">
                                <a:latin typeface="Cambria Math" panose="02040503050406030204" pitchFamily="18" charset="0"/>
                              </a:rPr>
                              <m:t>β</m:t>
                            </m:r>
                          </m:e>
                          <m:sub>
                            <m:r>
                              <a:rPr lang="pt-BR" sz="2200">
                                <a:latin typeface="Cambria Math" panose="02040503050406030204" pitchFamily="18" charset="0"/>
                              </a:rPr>
                              <m:t>9</m:t>
                            </m:r>
                          </m:sub>
                        </m:sSub>
                        <m:sSub>
                          <m:sSubPr>
                            <m:ctrlPr>
                              <a:rPr lang="pt-BR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2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pt-BR" sz="2200" i="1">
                                <a:latin typeface="Cambria Math" panose="02040503050406030204" pitchFamily="18" charset="0"/>
                              </a:rPr>
                              <m:t>2014</m:t>
                            </m:r>
                          </m:sub>
                        </m:sSub>
                        <m:sSub>
                          <m:sSubPr>
                            <m:ctrlPr>
                              <a:rPr lang="pt-BR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200">
                                <a:latin typeface="Cambria Math" panose="02040503050406030204" pitchFamily="18" charset="0"/>
                              </a:rPr>
                              <m:t>+ </m:t>
                            </m:r>
                            <m:r>
                              <m:rPr>
                                <m:sty m:val="p"/>
                              </m:rPr>
                              <a:rPr lang="pt-BR" sz="2200">
                                <a:latin typeface="Cambria Math" panose="02040503050406030204" pitchFamily="18" charset="0"/>
                              </a:rPr>
                              <m:t>β</m:t>
                            </m:r>
                          </m:e>
                          <m:sub>
                            <m:r>
                              <a:rPr lang="pt-BR" sz="220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  <m:sSub>
                          <m:sSubPr>
                            <m:ctrlPr>
                              <a:rPr lang="pt-BR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2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pt-BR" sz="2200" i="1">
                                <a:latin typeface="Cambria Math" panose="02040503050406030204" pitchFamily="18" charset="0"/>
                              </a:rPr>
                              <m:t>2015</m:t>
                            </m:r>
                          </m:sub>
                        </m:sSub>
                        <m:r>
                          <a:rPr lang="pt-BR" sz="22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pt-BR" sz="22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pt-BR" sz="220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pt-BR" sz="2200" i="1">
                        <a:latin typeface="Cambria Math" panose="02040503050406030204" pitchFamily="18" charset="0"/>
                      </a:rPr>
                      <m:t>𝑉𝑀</m:t>
                    </m:r>
                    <m:r>
                      <a:rPr lang="pt-BR" sz="2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2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pt-BR" sz="220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pt-BR" sz="2200" i="1">
                        <a:latin typeface="Cambria Math" panose="02040503050406030204" pitchFamily="18" charset="0"/>
                      </a:rPr>
                      <m:t>𝑉𝑂𝐿</m:t>
                    </m:r>
                    <m:r>
                      <a:rPr lang="pt-BR" sz="2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2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pt-BR" sz="2200">
                            <a:latin typeface="Cambria Math" panose="02040503050406030204" pitchFamily="18" charset="0"/>
                          </a:rPr>
                          <m:t>13</m:t>
                        </m:r>
                      </m:sub>
                    </m:sSub>
                    <m:r>
                      <a:rPr lang="pt-BR" sz="2200" i="1">
                        <a:latin typeface="Cambria Math" panose="02040503050406030204" pitchFamily="18" charset="0"/>
                      </a:rPr>
                      <m:t>𝑃𝑟𝑒</m:t>
                    </m:r>
                    <m:r>
                      <a:rPr lang="pt-BR" sz="2200" i="1">
                        <a:latin typeface="Cambria Math" panose="02040503050406030204" pitchFamily="18" charset="0"/>
                      </a:rPr>
                      <m:t>ç</m:t>
                    </m:r>
                    <m:r>
                      <a:rPr lang="pt-BR" sz="2200" i="1">
                        <a:latin typeface="Cambria Math" panose="02040503050406030204" pitchFamily="18" charset="0"/>
                      </a:rPr>
                      <m:t>𝑜</m:t>
                    </m:r>
                    <m:r>
                      <a:rPr lang="pt-BR" sz="2200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pt-BR" sz="2200" i="1">
                        <a:latin typeface="Cambria Math" panose="02040503050406030204" pitchFamily="18" charset="0"/>
                      </a:rPr>
                      <m:t>𝑃𝐿</m:t>
                    </m:r>
                    <m:r>
                      <a:rPr lang="pt-BR" sz="2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2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pt-BR" sz="2200">
                            <a:latin typeface="Cambria Math" panose="02040503050406030204" pitchFamily="18" charset="0"/>
                          </a:rPr>
                          <m:t>14</m:t>
                        </m:r>
                      </m:sub>
                    </m:sSub>
                    <m:r>
                      <a:rPr lang="pt-BR" sz="2200" i="1">
                        <a:latin typeface="Cambria Math" panose="02040503050406030204" pitchFamily="18" charset="0"/>
                      </a:rPr>
                      <m:t>𝑅𝑂𝐴</m:t>
                    </m:r>
                    <m:r>
                      <a:rPr lang="pt-BR" sz="2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pt-BR" sz="22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pt-BR" sz="2200">
                            <a:latin typeface="Cambria Math" panose="02040503050406030204" pitchFamily="18" charset="0"/>
                          </a:rPr>
                          <m:t>15</m:t>
                        </m:r>
                      </m:sub>
                    </m:sSub>
                    <m:r>
                      <a:rPr lang="pt-BR" sz="2200" i="1">
                        <a:latin typeface="Cambria Math" panose="02040503050406030204" pitchFamily="18" charset="0"/>
                      </a:rPr>
                      <m:t>𝐸𝑏𝑖𝑡</m:t>
                    </m:r>
                    <m:r>
                      <a:rPr lang="pt-BR" sz="2200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pt-BR" sz="2200" i="1">
                        <a:latin typeface="Cambria Math" panose="02040503050406030204" pitchFamily="18" charset="0"/>
                      </a:rPr>
                      <m:t>𝐽𝑢𝑟𝑜𝑠</m:t>
                    </m:r>
                    <m:r>
                      <a:rPr lang="pt-BR" sz="2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pt-BR" sz="22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pt-BR" sz="2200">
                            <a:latin typeface="Cambria Math" panose="02040503050406030204" pitchFamily="18" charset="0"/>
                          </a:rPr>
                          <m:t>16</m:t>
                        </m:r>
                      </m:sub>
                    </m:sSub>
                    <m:r>
                      <a:rPr lang="pt-BR" sz="2200" i="1">
                        <a:latin typeface="Cambria Math" panose="02040503050406030204" pitchFamily="18" charset="0"/>
                      </a:rPr>
                      <m:t>𝐿𝑖𝑞𝑢𝑖𝑑𝑒𝑧</m:t>
                    </m:r>
                    <m:r>
                      <a:rPr lang="pt-BR" sz="2200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pt-BR" sz="2200" i="1">
                        <a:latin typeface="Cambria Math" panose="02040503050406030204" pitchFamily="18" charset="0"/>
                      </a:rPr>
                      <m:t>𝐴𝑐𝑖𝑜𝑛</m:t>
                    </m:r>
                    <m:r>
                      <a:rPr lang="pt-BR" sz="2200" i="1">
                        <a:latin typeface="Cambria Math" panose="02040503050406030204" pitchFamily="18" charset="0"/>
                      </a:rPr>
                      <m:t>á</m:t>
                    </m:r>
                    <m:r>
                      <a:rPr lang="pt-BR" sz="2200" i="1">
                        <a:latin typeface="Cambria Math" panose="02040503050406030204" pitchFamily="18" charset="0"/>
                      </a:rPr>
                      <m:t>𝑟𝑖𝑎</m:t>
                    </m:r>
                    <m:r>
                      <a:rPr lang="pt-BR" sz="2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pt-BR" sz="22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pt-BR" sz="2200">
                            <a:latin typeface="Cambria Math" panose="02040503050406030204" pitchFamily="18" charset="0"/>
                          </a:rPr>
                          <m:t>17</m:t>
                        </m:r>
                      </m:sub>
                    </m:sSub>
                    <m:r>
                      <a:rPr lang="pt-BR" sz="2200" i="1">
                        <a:latin typeface="Cambria Math" panose="02040503050406030204" pitchFamily="18" charset="0"/>
                      </a:rPr>
                      <m:t>𝑃𝑟𝑒𝑓</m:t>
                    </m:r>
                    <m:r>
                      <a:rPr lang="pt-BR" sz="2200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pt-BR" sz="2200" i="1">
                        <a:latin typeface="Cambria Math" panose="02040503050406030204" pitchFamily="18" charset="0"/>
                      </a:rPr>
                      <m:t>𝑂𝑟𝑑</m:t>
                    </m:r>
                    <m:r>
                      <a:rPr lang="pt-BR" sz="2200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pt-B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22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sz="220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  <m:sSubSup>
                      <m:sSubSupPr>
                        <m:ctrlPr>
                          <a:rPr lang="pt-BR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sz="2200" i="1">
                            <a:latin typeface="Cambria Math" panose="02040503050406030204" pitchFamily="18" charset="0"/>
                          </a:rPr>
                          <m:t>𝛴</m:t>
                        </m:r>
                      </m:e>
                      <m:sub>
                        <m:r>
                          <a:rPr lang="pt-BR" sz="22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pt-BR" sz="22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  <m:r>
                      <a:rPr lang="pt-BR" sz="2200" i="1">
                        <a:latin typeface="Cambria Math" panose="02040503050406030204" pitchFamily="18" charset="0"/>
                      </a:rPr>
                      <m:t>𝑠𝑒𝑡𝑜𝑟</m:t>
                    </m:r>
                    <m:r>
                      <a:rPr lang="pt-BR" sz="2200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pt-B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200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pt-BR" sz="22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pt-BR" dirty="0"/>
                  <a:t> </a:t>
                </a:r>
                <a:endParaRPr lang="pt-BR" sz="2800" dirty="0"/>
              </a:p>
            </p:txBody>
          </p:sp>
        </mc:Choice>
        <mc:Fallback>
          <p:sp>
            <p:nvSpPr>
              <p:cNvPr id="5" name="Espaço Reservado para Conteúdo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640114"/>
                <a:ext cx="9270214" cy="4716236"/>
              </a:xfrm>
              <a:blipFill rotWithShape="0">
                <a:blip r:embed="rId2"/>
                <a:stretch>
                  <a:fillRect l="-394" r="-98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723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11132"/>
          </a:xfrm>
        </p:spPr>
        <p:txBody>
          <a:bodyPr/>
          <a:lstStyle/>
          <a:p>
            <a:r>
              <a:rPr lang="pt-BR" dirty="0" smtClean="0"/>
              <a:t>Estatística Descritiva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12</a:t>
            </a:fld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349511"/>
              </p:ext>
            </p:extLst>
          </p:nvPr>
        </p:nvGraphicFramePr>
        <p:xfrm>
          <a:off x="455835" y="1040669"/>
          <a:ext cx="11008283" cy="5723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8273"/>
                <a:gridCol w="1735403"/>
                <a:gridCol w="1036390"/>
                <a:gridCol w="1398031"/>
                <a:gridCol w="1575213"/>
                <a:gridCol w="1374973"/>
              </a:tblGrid>
              <a:tr h="5100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Painel A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endParaRPr lang="pt-BR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endParaRPr lang="pt-BR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endParaRPr lang="pt-BR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endParaRPr lang="pt-BR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endParaRPr lang="pt-BR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</a:tr>
              <a:tr h="8270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Variável </a:t>
                      </a:r>
                      <a:r>
                        <a:rPr lang="pt-B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Sincronicidade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Observações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Média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Desvio-Padrão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CV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Diferença de Médias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Estatística z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</a:tr>
              <a:tr h="3864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Amostra Total 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674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-2,403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2,393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-0,996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</a:tr>
              <a:tr h="3864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Pré</a:t>
                      </a: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adoção IFRS (A)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-2,818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2,549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-0,905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</a:tr>
              <a:tr h="7729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Adoção parcial IFRS (B)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-1,720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2,320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-1,349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(B-A)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3,550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</a:tr>
              <a:tr h="7729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Adoção integral IFRS (C)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-2,657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2,328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-0,876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(C-B)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-3,918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</a:tr>
              <a:tr h="5513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Adoção Integral do IFRS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Exclusão dos anos 2014 e 2015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-2,923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2,382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-0,815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</a:tr>
              <a:tr h="3864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Período de não crise (D)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-2,698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2,456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-0,910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</a:tr>
              <a:tr h="7729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Período de crise (E)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-1,942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2,219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-1,143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(E-D)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4,054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2" marR="5169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77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28647"/>
            <a:ext cx="10515600" cy="1054243"/>
          </a:xfrm>
        </p:spPr>
        <p:txBody>
          <a:bodyPr/>
          <a:lstStyle/>
          <a:p>
            <a:r>
              <a:rPr lang="pt-BR" dirty="0" smtClean="0"/>
              <a:t>Correlações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489014"/>
              </p:ext>
            </p:extLst>
          </p:nvPr>
        </p:nvGraphicFramePr>
        <p:xfrm>
          <a:off x="838199" y="1501257"/>
          <a:ext cx="10515600" cy="47494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1745"/>
                <a:gridCol w="1361304"/>
                <a:gridCol w="1378424"/>
                <a:gridCol w="1228298"/>
                <a:gridCol w="1282890"/>
                <a:gridCol w="1146412"/>
                <a:gridCol w="1510785"/>
                <a:gridCol w="1135742"/>
              </a:tblGrid>
              <a:tr h="768370">
                <a:tc>
                  <a:txBody>
                    <a:bodyPr/>
                    <a:lstStyle/>
                    <a:p>
                      <a:endParaRPr lang="pt-BR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Sinc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VM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VOL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Preço_PL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ROA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Ebit_Juros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Liquidez 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687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Sinc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687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VM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0,1176***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687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VOL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0,1198***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0.6603***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687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Preço_PL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-0.0760*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-0.0020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-0.0114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687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ROA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0.006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-0.0340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0.0325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0.0819**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687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Ebit_Juros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-0.005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-0.0835**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-0.0370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-0.0025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-0.0007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687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Liquidez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0.094**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0.4811***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0.5597***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-0.0013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-0.0139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0.0262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92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 1: análise de regressões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14</a:t>
            </a:fld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163" y="1994349"/>
            <a:ext cx="8306874" cy="389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21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 2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15</a:t>
            </a:fld>
            <a:endParaRPr lang="pt-BR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263515676"/>
              </p:ext>
            </p:extLst>
          </p:nvPr>
        </p:nvGraphicFramePr>
        <p:xfrm>
          <a:off x="1506828" y="1857829"/>
          <a:ext cx="9375820" cy="38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987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Testes adicionais: modelo </a:t>
            </a:r>
            <a:r>
              <a:rPr lang="pt-BR" dirty="0" err="1" smtClean="0"/>
              <a:t>Probit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16</a:t>
            </a:fld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715698"/>
              </p:ext>
            </p:extLst>
          </p:nvPr>
        </p:nvGraphicFramePr>
        <p:xfrm>
          <a:off x="965915" y="1882957"/>
          <a:ext cx="9878096" cy="4830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1733"/>
                <a:gridCol w="2728591"/>
                <a:gridCol w="2167264"/>
                <a:gridCol w="287395"/>
                <a:gridCol w="2273113"/>
              </a:tblGrid>
              <a:tr h="6895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Variáveis</a:t>
                      </a:r>
                      <a:endParaRPr lang="pt-BR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Sinal Esperado dos Coeficientes</a:t>
                      </a:r>
                      <a:endParaRPr lang="pt-BR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Coeficientes</a:t>
                      </a:r>
                      <a:endParaRPr lang="pt-BR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Erro-Padrão</a:t>
                      </a:r>
                      <a:endParaRPr lang="pt-BR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476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IFRS Parcial</a:t>
                      </a:r>
                      <a:endParaRPr lang="pt-BR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pt-BR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-0,589</a:t>
                      </a:r>
                      <a:endParaRPr lang="pt-BR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0,368</a:t>
                      </a:r>
                      <a:endParaRPr lang="pt-BR" sz="2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476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IFRS Integral</a:t>
                      </a:r>
                      <a:endParaRPr lang="pt-BR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-0,843***</a:t>
                      </a:r>
                      <a:endParaRPr lang="pt-BR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0,256</a:t>
                      </a:r>
                      <a:endParaRPr lang="pt-BR" sz="2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476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Crise</a:t>
                      </a:r>
                      <a:endParaRPr lang="pt-BR" sz="2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pt-BR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0,883***</a:t>
                      </a:r>
                      <a:endParaRPr lang="pt-BR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0,240</a:t>
                      </a:r>
                      <a:endParaRPr lang="pt-BR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476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VM</a:t>
                      </a:r>
                      <a:endParaRPr lang="pt-BR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pt-BR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-0,008</a:t>
                      </a:r>
                      <a:endParaRPr lang="pt-BR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0,080</a:t>
                      </a:r>
                      <a:endParaRPr lang="pt-BR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476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Imob</a:t>
                      </a:r>
                      <a:endParaRPr lang="pt-BR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-1,236*</a:t>
                      </a:r>
                      <a:endParaRPr lang="pt-BR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0,633</a:t>
                      </a:r>
                      <a:endParaRPr lang="pt-BR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476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Privado_Público</a:t>
                      </a:r>
                      <a:endParaRPr lang="pt-BR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-0,006</a:t>
                      </a:r>
                      <a:endParaRPr lang="pt-BR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0,537</a:t>
                      </a:r>
                      <a:endParaRPr lang="pt-BR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476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Cross_Listing</a:t>
                      </a:r>
                      <a:endParaRPr lang="pt-BR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-0,384***</a:t>
                      </a:r>
                      <a:endParaRPr lang="pt-BR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0,138</a:t>
                      </a:r>
                      <a:endParaRPr lang="pt-BR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476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Penny</a:t>
                      </a:r>
                      <a:endParaRPr lang="pt-BR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pt-BR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0,5354</a:t>
                      </a:r>
                      <a:endParaRPr lang="pt-BR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0,568</a:t>
                      </a:r>
                      <a:endParaRPr lang="pt-BR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476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VAR_Accruals</a:t>
                      </a:r>
                      <a:endParaRPr lang="pt-BR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pt-BR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2,026</a:t>
                      </a:r>
                      <a:endParaRPr lang="pt-BR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3,205</a:t>
                      </a:r>
                      <a:endParaRPr lang="pt-BR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4763">
                <a:tc>
                  <a:txBody>
                    <a:bodyPr/>
                    <a:lstStyle/>
                    <a:p>
                      <a:endParaRPr lang="pt-BR" sz="2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Setor</a:t>
                      </a:r>
                      <a:endParaRPr lang="pt-BR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</a:t>
                      </a:r>
                      <a:endParaRPr lang="pt-BR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endParaRPr lang="pt-BR" sz="2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4763">
                <a:tc>
                  <a:txBody>
                    <a:bodyPr/>
                    <a:lstStyle/>
                    <a:p>
                      <a:endParaRPr lang="pt-BR" sz="2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674</a:t>
                      </a:r>
                      <a:endParaRPr lang="pt-BR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endParaRPr lang="pt-BR" sz="2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4763">
                <a:tc>
                  <a:txBody>
                    <a:bodyPr/>
                    <a:lstStyle/>
                    <a:p>
                      <a:endParaRPr lang="pt-BR" sz="2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Wald chi2</a:t>
                      </a:r>
                      <a:endParaRPr lang="pt-BR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37,57***</a:t>
                      </a:r>
                      <a:endParaRPr lang="pt-BR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endParaRPr lang="pt-BR" sz="2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66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Christensen, H. B.; Hail, L.; &amp; </a:t>
            </a:r>
            <a:r>
              <a:rPr lang="en-US" dirty="0" err="1"/>
              <a:t>Leuz</a:t>
            </a:r>
            <a:r>
              <a:rPr lang="en-US" dirty="0"/>
              <a:t>, C. (2013). Mandatory IFRS reporting and changes in enforcement. Journal of Accounting and Economics, 56, p. 147-177.</a:t>
            </a:r>
            <a:endParaRPr lang="pt-BR" dirty="0"/>
          </a:p>
          <a:p>
            <a:pPr algn="just"/>
            <a:r>
              <a:rPr lang="en-US" dirty="0"/>
              <a:t>Christensen, H. B.; Lee, E.; &amp; Walker, M. (2007). Cross-sectional variation in the economic consequences of international accounting harmonization: the case of mandatory IFRS adoption in the UK. The International Journal of Accounting, 42, p. 341-379.</a:t>
            </a:r>
            <a:endParaRPr lang="pt-BR" dirty="0"/>
          </a:p>
          <a:p>
            <a:pPr algn="just"/>
            <a:r>
              <a:rPr lang="en-US" dirty="0" err="1"/>
              <a:t>Daske</a:t>
            </a:r>
            <a:r>
              <a:rPr lang="en-US" dirty="0"/>
              <a:t>, H.; Hail, L.; </a:t>
            </a:r>
            <a:r>
              <a:rPr lang="en-US" dirty="0" err="1"/>
              <a:t>Leuz</a:t>
            </a:r>
            <a:r>
              <a:rPr lang="en-US" dirty="0"/>
              <a:t>, C.; &amp; Verdi, R. S. (2013). Adopting a label: heterogeneity in the economic consequences around IAS/IFRS adoptions. Journal of Accounting Research, 51(3), p. 495-547.</a:t>
            </a:r>
            <a:endParaRPr lang="pt-BR" dirty="0"/>
          </a:p>
          <a:p>
            <a:pPr algn="just"/>
            <a:r>
              <a:rPr lang="en-US" dirty="0" err="1"/>
              <a:t>Daske</a:t>
            </a:r>
            <a:r>
              <a:rPr lang="en-US" dirty="0"/>
              <a:t>, H.; Hail, L.; </a:t>
            </a:r>
            <a:r>
              <a:rPr lang="en-US" dirty="0" err="1"/>
              <a:t>Leuz</a:t>
            </a:r>
            <a:r>
              <a:rPr lang="en-US" dirty="0"/>
              <a:t>, C.; &amp; Verdi, R. S. (2008). Mandatory IFRS reporting around the world: early evidence on the economic consequences. Journal of Accounting Research, 46(5), p.1085-1142.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034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57829"/>
            <a:ext cx="10515600" cy="431913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Glaum</a:t>
            </a:r>
            <a:r>
              <a:rPr lang="en-US" dirty="0"/>
              <a:t>, M.; </a:t>
            </a:r>
            <a:r>
              <a:rPr lang="en-US" dirty="0" err="1"/>
              <a:t>Baetge</a:t>
            </a:r>
            <a:r>
              <a:rPr lang="en-US" dirty="0"/>
              <a:t>, J.; </a:t>
            </a:r>
            <a:r>
              <a:rPr lang="en-US" dirty="0" err="1"/>
              <a:t>Grothe</a:t>
            </a:r>
            <a:r>
              <a:rPr lang="en-US" dirty="0"/>
              <a:t>, A.; &amp; </a:t>
            </a:r>
            <a:r>
              <a:rPr lang="en-US" dirty="0" err="1"/>
              <a:t>Oberdorster</a:t>
            </a:r>
            <a:r>
              <a:rPr lang="en-US" dirty="0"/>
              <a:t>, T. (2013). Introduction of international accounting standards, disclosure quality and accuracy of analysts’ earnings forecasts. European Accounting Review, 22(1), p. 79-116.</a:t>
            </a:r>
            <a:endParaRPr lang="pt-BR" dirty="0"/>
          </a:p>
          <a:p>
            <a:pPr algn="just"/>
            <a:r>
              <a:rPr lang="en-US" dirty="0"/>
              <a:t>Landsman, W. R.; Maydew, E. L.; &amp; </a:t>
            </a:r>
            <a:r>
              <a:rPr lang="en-US" dirty="0" err="1"/>
              <a:t>Thornock</a:t>
            </a:r>
            <a:r>
              <a:rPr lang="en-US" dirty="0"/>
              <a:t>, J. R. (2012). The information content of annual earnings announcements and mandatory adoption of IFRS. Journal of Accounting and Economics, 53, p. 34-54.</a:t>
            </a:r>
            <a:endParaRPr lang="pt-BR" dirty="0"/>
          </a:p>
          <a:p>
            <a:pPr algn="just"/>
            <a:r>
              <a:rPr lang="en-US" dirty="0" err="1"/>
              <a:t>Morck</a:t>
            </a:r>
            <a:r>
              <a:rPr lang="en-US" dirty="0"/>
              <a:t>, R.; Yeung, B.; &amp; Yu, W. (2000). The information content of stock markets: why do emerging markets have synchronous stock price movements? Journal of Financial Economics, 58, p. 215-260.</a:t>
            </a:r>
            <a:endParaRPr lang="pt-BR" dirty="0"/>
          </a:p>
          <a:p>
            <a:pPr algn="just"/>
            <a:r>
              <a:rPr lang="en-US" dirty="0"/>
              <a:t>Tan, H.; Wang, S.; &amp; Welker, M. (2011). Analyst following and forecast accuracy after mandated IFRS adoptions. Journal of Accounting Research, 49(5), p. 1307-1357.</a:t>
            </a:r>
            <a:endParaRPr lang="pt-BR" dirty="0"/>
          </a:p>
          <a:p>
            <a:pPr algn="just"/>
            <a:r>
              <a:rPr lang="en-US" dirty="0"/>
              <a:t>Roll, R. (1988). R-squared. The Journal of Finance, 43, p. 541-566.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393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24011"/>
          </a:xfrm>
        </p:spPr>
        <p:txBody>
          <a:bodyPr>
            <a:normAutofit/>
          </a:bodyPr>
          <a:lstStyle/>
          <a:p>
            <a:pPr algn="ctr"/>
            <a:r>
              <a:rPr lang="pt-BR" sz="4400" dirty="0" err="1" smtClean="0"/>
              <a:t>Sincronicidade</a:t>
            </a:r>
            <a:r>
              <a:rPr lang="pt-BR" sz="4400" dirty="0" smtClean="0"/>
              <a:t> dos preços das ações (NSPA)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87798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 Os </a:t>
            </a:r>
            <a:r>
              <a:rPr lang="pt-BR" sz="2400" b="1" dirty="0" smtClean="0"/>
              <a:t>NSPA</a:t>
            </a:r>
            <a:r>
              <a:rPr lang="pt-BR" sz="2400" dirty="0" smtClean="0"/>
              <a:t> representam a proporção com que os preços das ações refletem informações de mercado em detrimento de informações específicas das empresas (</a:t>
            </a:r>
            <a:r>
              <a:rPr lang="pt-BR" sz="2400" dirty="0" err="1" smtClean="0"/>
              <a:t>Roll</a:t>
            </a:r>
            <a:r>
              <a:rPr lang="pt-BR" sz="2400" dirty="0" smtClean="0"/>
              <a:t>, 1988).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400" dirty="0"/>
              <a:t> </a:t>
            </a:r>
            <a:r>
              <a:rPr lang="pt-BR" sz="2400" dirty="0" smtClean="0"/>
              <a:t>Países emergentes apresentam maiores NSPA: menores níveis de proteção dos direitos de propriedade dos investidores (</a:t>
            </a:r>
            <a:r>
              <a:rPr lang="pt-BR" sz="2400" dirty="0" err="1" smtClean="0"/>
              <a:t>Morck</a:t>
            </a:r>
            <a:r>
              <a:rPr lang="pt-BR" sz="2400" dirty="0" smtClean="0"/>
              <a:t>, Yeung &amp; </a:t>
            </a:r>
            <a:r>
              <a:rPr lang="pt-BR" sz="2400" dirty="0" err="1" smtClean="0"/>
              <a:t>Yu</a:t>
            </a:r>
            <a:r>
              <a:rPr lang="pt-BR" sz="2400" dirty="0" smtClean="0"/>
              <a:t>, 2000).</a:t>
            </a:r>
          </a:p>
          <a:p>
            <a:pPr marL="0" indent="0" algn="ctr">
              <a:buNone/>
            </a:pPr>
            <a:r>
              <a:rPr lang="pt-BR" sz="2400" b="1" u="sng" dirty="0" smtClean="0"/>
              <a:t>América Latina e Brasil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400" dirty="0" smtClean="0"/>
              <a:t>Concentração e liquidez acionária</a:t>
            </a:r>
            <a:r>
              <a:rPr lang="pt-BR" sz="2400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400" dirty="0"/>
              <a:t> Níveis de eficiência do mercado de </a:t>
            </a:r>
            <a:r>
              <a:rPr lang="pt-BR" sz="2400" dirty="0" smtClean="0"/>
              <a:t>capitais;</a:t>
            </a:r>
            <a:endParaRPr lang="pt-BR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sz="2400" dirty="0"/>
              <a:t> Baixos níveis de </a:t>
            </a:r>
            <a:r>
              <a:rPr lang="pt-BR" sz="2400" i="1" dirty="0" err="1"/>
              <a:t>enforcement</a:t>
            </a:r>
            <a:r>
              <a:rPr lang="pt-BR" sz="2400" dirty="0"/>
              <a:t> legal e de direitos de propriedade</a:t>
            </a:r>
            <a:r>
              <a:rPr lang="pt-BR" sz="2400" dirty="0" smtClean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400" dirty="0" smtClean="0"/>
              <a:t>Governança corporativa.</a:t>
            </a:r>
          </a:p>
          <a:p>
            <a:pPr>
              <a:buFont typeface="Arial" panose="020B0604020202020204" pitchFamily="34" charset="0"/>
              <a:buChar char="•"/>
            </a:pPr>
            <a:endParaRPr lang="pt-BR" sz="2400" dirty="0"/>
          </a:p>
          <a:p>
            <a:pPr algn="just">
              <a:buFont typeface="Arial" panose="020B0604020202020204" pitchFamily="34" charset="0"/>
              <a:buChar char="•"/>
            </a:pPr>
            <a:endParaRPr lang="pt-BR" sz="24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84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11132"/>
          </a:xfrm>
        </p:spPr>
        <p:txBody>
          <a:bodyPr/>
          <a:lstStyle/>
          <a:p>
            <a:r>
              <a:rPr lang="pt-BR" dirty="0" smtClean="0"/>
              <a:t>NSPA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3</a:t>
            </a:fld>
            <a:endParaRPr lang="pt-BR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843210850"/>
              </p:ext>
            </p:extLst>
          </p:nvPr>
        </p:nvGraphicFramePr>
        <p:xfrm>
          <a:off x="1233507" y="1886857"/>
          <a:ext cx="9752172" cy="4037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706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24011"/>
          </a:xfrm>
        </p:spPr>
        <p:txBody>
          <a:bodyPr>
            <a:normAutofit fontScale="90000"/>
          </a:bodyPr>
          <a:lstStyle/>
          <a:p>
            <a:pPr algn="ctr"/>
            <a:r>
              <a:rPr lang="pt-BR" i="1" dirty="0" err="1"/>
              <a:t>International</a:t>
            </a:r>
            <a:r>
              <a:rPr lang="pt-BR" i="1" dirty="0"/>
              <a:t> Financial </a:t>
            </a:r>
            <a:r>
              <a:rPr lang="pt-BR" i="1" dirty="0" err="1"/>
              <a:t>Reporting</a:t>
            </a:r>
            <a:r>
              <a:rPr lang="pt-BR" i="1" dirty="0"/>
              <a:t> Standard</a:t>
            </a:r>
            <a:r>
              <a:rPr lang="pt-BR" dirty="0"/>
              <a:t> (IFRS)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1097280" y="1403797"/>
            <a:ext cx="10058400" cy="4829735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Aumento </a:t>
            </a:r>
            <a:r>
              <a:rPr lang="pt-BR" sz="2400" dirty="0"/>
              <a:t>do conteúdo informacional na divulgação dos relatórios contábeis (</a:t>
            </a:r>
            <a:r>
              <a:rPr lang="pt-BR" sz="2400" dirty="0" err="1"/>
              <a:t>Landsman</a:t>
            </a:r>
            <a:r>
              <a:rPr lang="pt-BR" sz="2400" dirty="0"/>
              <a:t>, </a:t>
            </a:r>
            <a:r>
              <a:rPr lang="pt-BR" sz="2400" dirty="0" err="1"/>
              <a:t>Maydew</a:t>
            </a:r>
            <a:r>
              <a:rPr lang="pt-BR" sz="2400" dirty="0"/>
              <a:t>, &amp; </a:t>
            </a:r>
            <a:r>
              <a:rPr lang="pt-BR" sz="2400" dirty="0" err="1"/>
              <a:t>Thornock</a:t>
            </a:r>
            <a:r>
              <a:rPr lang="pt-BR" sz="2400" dirty="0"/>
              <a:t>, 2012</a:t>
            </a:r>
            <a:r>
              <a:rPr lang="pt-BR" sz="2400" dirty="0" smtClean="0"/>
              <a:t>); </a:t>
            </a:r>
          </a:p>
          <a:p>
            <a:pPr algn="just"/>
            <a:r>
              <a:rPr lang="pt-BR" sz="2400" dirty="0"/>
              <a:t>A</a:t>
            </a:r>
            <a:r>
              <a:rPr lang="pt-BR" sz="2400" dirty="0" smtClean="0"/>
              <a:t>umento </a:t>
            </a:r>
            <a:r>
              <a:rPr lang="pt-BR" sz="2400" dirty="0"/>
              <a:t>da cobertura e da acurácia da previsão de lucros por parte de analistas de mercado (</a:t>
            </a:r>
            <a:r>
              <a:rPr lang="pt-BR" sz="2400" dirty="0" err="1"/>
              <a:t>Tan</a:t>
            </a:r>
            <a:r>
              <a:rPr lang="pt-BR" sz="2400" dirty="0"/>
              <a:t>, Wang, &amp; </a:t>
            </a:r>
            <a:r>
              <a:rPr lang="pt-BR" sz="2400" dirty="0" err="1"/>
              <a:t>Welker</a:t>
            </a:r>
            <a:r>
              <a:rPr lang="pt-BR" sz="2400" dirty="0"/>
              <a:t>, 2011</a:t>
            </a:r>
            <a:r>
              <a:rPr lang="pt-BR" sz="2400" dirty="0" smtClean="0"/>
              <a:t>); </a:t>
            </a:r>
          </a:p>
          <a:p>
            <a:pPr algn="just"/>
            <a:r>
              <a:rPr lang="pt-BR" sz="2400" dirty="0"/>
              <a:t>A</a:t>
            </a:r>
            <a:r>
              <a:rPr lang="pt-BR" sz="2400" dirty="0" smtClean="0"/>
              <a:t>umento </a:t>
            </a:r>
            <a:r>
              <a:rPr lang="pt-BR" sz="2400" dirty="0"/>
              <a:t>da liquidez acionária (</a:t>
            </a:r>
            <a:r>
              <a:rPr lang="pt-BR" sz="2400" dirty="0" err="1"/>
              <a:t>Christensen</a:t>
            </a:r>
            <a:r>
              <a:rPr lang="pt-BR" sz="2400" dirty="0"/>
              <a:t>, </a:t>
            </a:r>
            <a:r>
              <a:rPr lang="pt-BR" sz="2400" dirty="0" err="1"/>
              <a:t>Hail</a:t>
            </a:r>
            <a:r>
              <a:rPr lang="pt-BR" sz="2400" dirty="0"/>
              <a:t>, &amp; </a:t>
            </a:r>
            <a:r>
              <a:rPr lang="pt-BR" sz="2400" dirty="0" err="1"/>
              <a:t>Leuz</a:t>
            </a:r>
            <a:r>
              <a:rPr lang="pt-BR" sz="2400" dirty="0"/>
              <a:t>, 2013</a:t>
            </a:r>
            <a:r>
              <a:rPr lang="pt-BR" sz="2400" dirty="0" smtClean="0"/>
              <a:t>);</a:t>
            </a:r>
            <a:endParaRPr lang="pt-BR" sz="2400" dirty="0"/>
          </a:p>
          <a:p>
            <a:pPr algn="just"/>
            <a:r>
              <a:rPr lang="pt-BR" sz="2400" dirty="0"/>
              <a:t>Para </a:t>
            </a:r>
            <a:r>
              <a:rPr lang="pt-BR" sz="2400" dirty="0" err="1"/>
              <a:t>Christensen</a:t>
            </a:r>
            <a:r>
              <a:rPr lang="pt-BR" sz="2400" dirty="0"/>
              <a:t>, Lee e Walker (2007) a convergência aos padrões internacionais de contabilidade não beneficia de forma igualitária os países, gerando ganhadores e </a:t>
            </a:r>
            <a:r>
              <a:rPr lang="pt-BR" sz="2400" dirty="0" smtClean="0"/>
              <a:t>perdedores</a:t>
            </a:r>
            <a:r>
              <a:rPr lang="pt-BR" sz="2400" dirty="0"/>
              <a:t>;</a:t>
            </a:r>
            <a:endParaRPr lang="pt-BR" sz="2400" dirty="0" smtClean="0"/>
          </a:p>
          <a:p>
            <a:pPr algn="just"/>
            <a:r>
              <a:rPr lang="pt-BR" sz="2400" dirty="0" err="1" smtClean="0"/>
              <a:t>Daske</a:t>
            </a:r>
            <a:r>
              <a:rPr lang="pt-BR" sz="2400" dirty="0" smtClean="0"/>
              <a:t> </a:t>
            </a:r>
            <a:r>
              <a:rPr lang="pt-BR" sz="2400" dirty="0"/>
              <a:t>et al. (2013, 2008) sugerem que o ambiente institucional, político e a estrutura de propriedade verificados nos países são fatores importantes para explicar os supostos benefícios trazidos pela adoção das </a:t>
            </a:r>
            <a:r>
              <a:rPr lang="pt-BR" sz="2400" dirty="0" smtClean="0"/>
              <a:t>IFRS.</a:t>
            </a:r>
            <a:endParaRPr lang="pt-BR" sz="2400" dirty="0"/>
          </a:p>
          <a:p>
            <a:pPr algn="just">
              <a:buFont typeface="Arial" panose="020B0604020202020204" pitchFamily="34" charset="0"/>
              <a:buChar char="•"/>
            </a:pPr>
            <a:endParaRPr lang="pt-BR" sz="2400" dirty="0"/>
          </a:p>
          <a:p>
            <a:pPr algn="just">
              <a:buFont typeface="Arial" panose="020B0604020202020204" pitchFamily="34" charset="0"/>
              <a:buChar char="•"/>
            </a:pPr>
            <a:endParaRPr lang="pt-BR" sz="24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635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Período de adoção das IFRS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32586"/>
            <a:ext cx="10515600" cy="4644377"/>
          </a:xfrm>
        </p:spPr>
        <p:txBody>
          <a:bodyPr>
            <a:normAutofit/>
          </a:bodyPr>
          <a:lstStyle/>
          <a:p>
            <a:pPr algn="just"/>
            <a:endParaRPr lang="pt-BR" b="1" u="sng" dirty="0" smtClean="0"/>
          </a:p>
          <a:p>
            <a:pPr algn="just"/>
            <a:r>
              <a:rPr lang="pt-BR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Pré-adoção das IFRS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normatização contábil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caracterizada como voltada ao atendimento das necessidades informacionais da esfera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governamental.</a:t>
            </a:r>
            <a:endParaRPr lang="pt-BR" sz="2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Período de adoção parcial das IFRS (2008-2009):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Conforme </a:t>
            </a:r>
            <a:r>
              <a:rPr lang="pt-B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Glaum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Schmidt, Street e </a:t>
            </a:r>
            <a:r>
              <a:rPr lang="pt-B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Vogel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(2013), em períodos de transição para as IFRS, as empresas podem não apresentar um mesmo nível de adequação em relação às normas contábeis exigidas. </a:t>
            </a:r>
          </a:p>
          <a:p>
            <a:pPr algn="just"/>
            <a:r>
              <a:rPr lang="pt-BR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Período de adoção integral das IFRS (a partir de 2010):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período de adoção integral foi esperado um maior nível no atendimento à nova normatização contábil por parte das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empresas.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843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 de pesquisa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influência da adoção das normas contábeis do IFRS pelo Brasil nos níveis de </a:t>
            </a:r>
            <a:r>
              <a:rPr lang="pt-BR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sincronicidade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das ações negociadas na Bolsa de Valores, Mercadorias e Futuros do Estado de São Paulo (BM&amp;FBOVESPA)?</a:t>
            </a:r>
          </a:p>
          <a:p>
            <a:pPr>
              <a:buFont typeface="Arial" panose="020B0604020202020204" pitchFamily="34" charset="0"/>
              <a:buChar char="•"/>
            </a:pPr>
            <a:endParaRPr lang="pt-BR" sz="2800" b="1" dirty="0" smtClean="0"/>
          </a:p>
          <a:p>
            <a:pPr marL="457200" lvl="1" indent="0">
              <a:buNone/>
            </a:pPr>
            <a:endParaRPr lang="pt-BR" sz="2600" dirty="0" smtClean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59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Hipóteses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86857"/>
            <a:ext cx="10515600" cy="4290106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 </a:t>
            </a: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H1: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período de convergência parcial para as IFRS no Brasil é caracterizado por um aumento no nível de </a:t>
            </a:r>
            <a:r>
              <a:rPr lang="pt-B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sincronicidade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das ações negociadas na BM&amp;FBOVESPA, em comparação com o período de vigência da norma local e do período de adoção integral.</a:t>
            </a:r>
          </a:p>
          <a:p>
            <a:pPr algn="just"/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H2: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período de convergência integral das IFRS no Brasil é caracterizado por uma diminuição no nível de </a:t>
            </a:r>
            <a:r>
              <a:rPr lang="pt-B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sincronicidade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das ações negociadas na BM&amp;FBOVESPA, em comparação com o período de vigência da norma local e com o período de adoção parcial.</a:t>
            </a:r>
          </a:p>
          <a:p>
            <a:pPr algn="just"/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H3: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períodos de crise financeira estão associados a maiores níveis de </a:t>
            </a:r>
            <a:r>
              <a:rPr lang="pt-B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sincronicidade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das ações negociadas na BM&amp;FBOVESPA, independentemente da normatização contábil adotada.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sz="28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876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Coleta de dados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52790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 de dados: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Economatica</a:t>
            </a:r>
            <a:endParaRPr lang="pt-BR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Período de análise: 2005 a 2015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Setores analisados: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nergia Elétrica, Papel e Celulose, Petróleo e Gás, Químico, Siderurgia e Metalurgia, Software e Telecomunicações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Exclusões de dados: setor financeiro, PL negativo e observações extremas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067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63226"/>
          </a:xfrm>
        </p:spPr>
        <p:txBody>
          <a:bodyPr/>
          <a:lstStyle/>
          <a:p>
            <a:r>
              <a:rPr lang="pt-BR" dirty="0" smtClean="0"/>
              <a:t>Amostra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9</a:t>
            </a:fld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692845"/>
              </p:ext>
            </p:extLst>
          </p:nvPr>
        </p:nvGraphicFramePr>
        <p:xfrm>
          <a:off x="940157" y="1532584"/>
          <a:ext cx="10413644" cy="45735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0723"/>
                <a:gridCol w="2157713"/>
                <a:gridCol w="1628712"/>
                <a:gridCol w="1948248"/>
                <a:gridCol w="1948248"/>
              </a:tblGrid>
              <a:tr h="7156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Setores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Quantidade de Empresas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Observações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Frequência Simples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Frequência Acumulada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78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Energia Elétrica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44,96%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44,96%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18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Siderurgia </a:t>
                      </a:r>
                      <a:r>
                        <a:rPr lang="pt-BR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Metalurgia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21,36%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66,32%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16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Químico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11,57%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77,89%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16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Petróleo e Gás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8,90%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86,80%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16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Telecomunicações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6,08%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92,88%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16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Software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3,71%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96,59%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16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Papel e Celulose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3,41%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16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674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60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Retrospec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TM02900769[[fn=Retrospectiva]]</Template>
  <TotalTime>157</TotalTime>
  <Words>1326</Words>
  <Application>Microsoft Office PowerPoint</Application>
  <PresentationFormat>Widescreen</PresentationFormat>
  <Paragraphs>269</Paragraphs>
  <Slides>18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Times New Roman</vt:lpstr>
      <vt:lpstr>Retrospectiva</vt:lpstr>
      <vt:lpstr>IFRS, Sincronicidade e Crise Financeira: a dinâmica da informação contábil para o mercado de capitais brasileiro</vt:lpstr>
      <vt:lpstr>Sincronicidade dos preços das ações (NSPA)</vt:lpstr>
      <vt:lpstr>NSPA </vt:lpstr>
      <vt:lpstr>International Financial Reporting Standard (IFRS)</vt:lpstr>
      <vt:lpstr>Período de adoção das IFRS no Brasil</vt:lpstr>
      <vt:lpstr>Problema de pesquisa</vt:lpstr>
      <vt:lpstr>Hipóteses</vt:lpstr>
      <vt:lpstr>Coleta de dados</vt:lpstr>
      <vt:lpstr>Amostra</vt:lpstr>
      <vt:lpstr>Mensuração dos NSPA</vt:lpstr>
      <vt:lpstr>Análise de Regressão</vt:lpstr>
      <vt:lpstr>Estatística Descritiva</vt:lpstr>
      <vt:lpstr>Correlações</vt:lpstr>
      <vt:lpstr>Resultado 1: análise de regressões</vt:lpstr>
      <vt:lpstr>Resultado 2</vt:lpstr>
      <vt:lpstr>Testes adicionais: modelo Probit</vt:lpstr>
      <vt:lpstr>Referências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IFRS, Sincronicidade e Crise Financeira: a dinâmica da informação contábil para o mercado de capitais brasileiro</dc:title>
  <dc:creator>Bruno</dc:creator>
  <cp:lastModifiedBy>Bruno</cp:lastModifiedBy>
  <cp:revision>17</cp:revision>
  <dcterms:created xsi:type="dcterms:W3CDTF">2019-09-16T12:09:42Z</dcterms:created>
  <dcterms:modified xsi:type="dcterms:W3CDTF">2019-09-16T14:50:04Z</dcterms:modified>
</cp:coreProperties>
</file>