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1" r:id="rId7"/>
    <p:sldId id="265" r:id="rId8"/>
    <p:sldId id="266" r:id="rId9"/>
    <p:sldId id="260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theguardian.com/cities/video/2014/feb/26/sick-cities-pandemic-spread-video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J9vyf_Qfj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j0emEGSh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A5888-026D-4F31-BAA6-271ED25D0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 err="1"/>
              <a:t>Conceptual</a:t>
            </a:r>
            <a:r>
              <a:rPr lang="de-DE" sz="4400" dirty="0"/>
              <a:t> </a:t>
            </a:r>
            <a:r>
              <a:rPr lang="de-DE" sz="4400" dirty="0" err="1"/>
              <a:t>Clarifications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35516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6F66601-92F3-4541-8A73-2E7C603697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4139" y="0"/>
            <a:ext cx="4638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849FE61-12C4-4A06-A722-B545DE0C8A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A7E95D6-9DF4-41D7-BF12-FC5BEC76CF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06400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2ED52D-D8D3-486D-ACE6-95D4F1066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803" y="919845"/>
            <a:ext cx="2690055" cy="2683330"/>
          </a:xfrm>
          <a:prstGeom prst="rect">
            <a:avLst/>
          </a:prstGeom>
          <a:effectLst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FB12D8C-572F-4417-9FE1-D691A132F6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6D52FF-2D1B-4161-A614-EAF4C390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803" y="3869874"/>
            <a:ext cx="2721427" cy="2721427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0439E0-5ECD-4463-8F0A-C07B853A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95309"/>
            <a:ext cx="6919377" cy="63830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dirty="0"/>
              <a:t>			</a:t>
            </a:r>
            <a:r>
              <a:rPr lang="de-DE" sz="3200" u="sng" dirty="0"/>
              <a:t>The </a:t>
            </a:r>
            <a:r>
              <a:rPr lang="de-DE" sz="3200" u="sng" dirty="0" err="1"/>
              <a:t>importance</a:t>
            </a:r>
            <a:r>
              <a:rPr lang="de-DE" sz="3200" u="sng" dirty="0"/>
              <a:t> </a:t>
            </a:r>
            <a:r>
              <a:rPr lang="de-DE" sz="3200" u="sng" dirty="0" err="1"/>
              <a:t>of</a:t>
            </a:r>
            <a:r>
              <a:rPr lang="de-DE" sz="3200" u="sng" dirty="0"/>
              <a:t> time!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600" b="1" dirty="0" err="1">
                <a:solidFill>
                  <a:schemeClr val="bg1"/>
                </a:solidFill>
              </a:rPr>
              <a:t>Globalisation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err="1">
                <a:solidFill>
                  <a:schemeClr val="bg1"/>
                </a:solidFill>
              </a:rPr>
              <a:t>processes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</a:rPr>
              <a:t>				</a:t>
            </a:r>
            <a:r>
              <a:rPr lang="de-DE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deterritorialisation</a:t>
            </a:r>
            <a:r>
              <a:rPr lang="de-DE" sz="1600" dirty="0"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</a:rPr>
              <a:t>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</a:rPr>
              <a:t>					</a:t>
            </a:r>
            <a:r>
              <a:rPr lang="de-DE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collapse</a:t>
            </a:r>
            <a:r>
              <a:rPr lang="de-DE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of</a:t>
            </a:r>
            <a:r>
              <a:rPr lang="de-DE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traditional </a:t>
            </a:r>
            <a:r>
              <a:rPr lang="de-DE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spatial</a:t>
            </a:r>
            <a:r>
              <a:rPr lang="de-DE" sz="16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sym typeface="Wingdings" panose="05000000000000000000" pitchFamily="2" charset="2"/>
              </a:rPr>
              <a:t>coordinates</a:t>
            </a:r>
            <a:endParaRPr lang="de-DE" sz="16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</a:rPr>
              <a:t>		</a:t>
            </a:r>
            <a:r>
              <a:rPr lang="de-DE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Clear </a:t>
            </a:r>
            <a:r>
              <a:rPr lang="de-DE" sz="1600" b="1" dirty="0" err="1">
                <a:solidFill>
                  <a:schemeClr val="accent2"/>
                </a:solidFill>
                <a:sym typeface="Wingdings" panose="05000000000000000000" pitchFamily="2" charset="2"/>
              </a:rPr>
              <a:t>Conflict</a:t>
            </a:r>
            <a:r>
              <a:rPr lang="de-DE" sz="1600" b="1" dirty="0">
                <a:solidFill>
                  <a:schemeClr val="accent2"/>
                </a:solidFill>
                <a:sym typeface="Wingdings" panose="05000000000000000000" pitchFamily="2" charset="2"/>
              </a:rPr>
              <a:t>:  </a:t>
            </a:r>
            <a:r>
              <a:rPr lang="de-DE" sz="1600" dirty="0" err="1">
                <a:sym typeface="Wingdings" panose="05000000000000000000" pitchFamily="2" charset="2"/>
              </a:rPr>
              <a:t>meaning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security</a:t>
            </a:r>
            <a:r>
              <a:rPr lang="de-DE" sz="1600" dirty="0">
                <a:sym typeface="Wingdings" panose="05000000000000000000" pitchFamily="2" charset="2"/>
              </a:rPr>
              <a:t> and </a:t>
            </a:r>
            <a:r>
              <a:rPr lang="de-DE" sz="1600" dirty="0" err="1">
                <a:sym typeface="Wingdings" panose="05000000000000000000" pitchFamily="2" charset="2"/>
              </a:rPr>
              <a:t>borders</a:t>
            </a:r>
            <a:r>
              <a:rPr lang="de-DE" sz="1600" dirty="0">
                <a:sym typeface="Wingdings" panose="05000000000000000000" pitchFamily="2" charset="2"/>
              </a:rPr>
              <a:t> 	</a:t>
            </a: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  <a:hlinkClick r:id="rId5"/>
              </a:rPr>
              <a:t>How </a:t>
            </a:r>
            <a:r>
              <a:rPr lang="de-DE" sz="1600" dirty="0" err="1">
                <a:sym typeface="Wingdings" panose="05000000000000000000" pitchFamily="2" charset="2"/>
                <a:hlinkClick r:id="rId5"/>
              </a:rPr>
              <a:t>pandemics</a:t>
            </a:r>
            <a:r>
              <a:rPr lang="de-DE" sz="1600" dirty="0">
                <a:sym typeface="Wingdings" panose="05000000000000000000" pitchFamily="2" charset="2"/>
                <a:hlinkClick r:id="rId5"/>
              </a:rPr>
              <a:t> </a:t>
            </a:r>
            <a:r>
              <a:rPr lang="de-DE" sz="1600" dirty="0" err="1">
                <a:sym typeface="Wingdings" panose="05000000000000000000" pitchFamily="2" charset="2"/>
                <a:hlinkClick r:id="rId5"/>
              </a:rPr>
              <a:t>spread</a:t>
            </a: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1600" dirty="0">
                <a:sym typeface="Wingdings" panose="05000000000000000000" pitchFamily="2" charset="2"/>
              </a:rPr>
              <a:t>	 -- </a:t>
            </a:r>
            <a:r>
              <a:rPr lang="de-DE" sz="1600" dirty="0" err="1">
                <a:sym typeface="Wingdings" panose="05000000000000000000" pitchFamily="2" charset="2"/>
              </a:rPr>
              <a:t>Spatial</a:t>
            </a:r>
            <a:r>
              <a:rPr lang="de-DE" sz="1600" dirty="0">
                <a:sym typeface="Wingdings" panose="05000000000000000000" pitchFamily="2" charset="2"/>
              </a:rPr>
              <a:t>, temporal and </a:t>
            </a:r>
            <a:r>
              <a:rPr lang="de-DE" sz="1600" dirty="0" err="1">
                <a:sym typeface="Wingdings" panose="05000000000000000000" pitchFamily="2" charset="2"/>
              </a:rPr>
              <a:t>cognitive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borders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have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eroded</a:t>
            </a:r>
            <a:r>
              <a:rPr lang="de-DE" sz="1600" dirty="0">
                <a:sym typeface="Wingdings" panose="05000000000000000000" pitchFamily="2" charset="2"/>
              </a:rPr>
              <a:t> --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sz="1600" dirty="0" err="1">
                <a:sym typeface="Wingdings" panose="05000000000000000000" pitchFamily="2" charset="2"/>
              </a:rPr>
              <a:t>spaces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time </a:t>
            </a:r>
            <a:r>
              <a:rPr lang="de-DE" sz="1600" dirty="0" err="1">
                <a:sym typeface="Wingdings" panose="05000000000000000000" pitchFamily="2" charset="2"/>
              </a:rPr>
              <a:t>working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through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networks</a:t>
            </a:r>
            <a:r>
              <a:rPr lang="de-DE" sz="1600" dirty="0">
                <a:sym typeface="Wingdings" panose="05000000000000000000" pitchFamily="2" charset="2"/>
              </a:rPr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sz="1600" dirty="0" err="1">
                <a:sym typeface="Wingdings" panose="05000000000000000000" pitchFamily="2" charset="2"/>
              </a:rPr>
              <a:t>changing</a:t>
            </a:r>
            <a:r>
              <a:rPr lang="de-DE" sz="1600" dirty="0">
                <a:sym typeface="Wingdings" panose="05000000000000000000" pitchFamily="2" charset="2"/>
              </a:rPr>
              <a:t> and </a:t>
            </a:r>
            <a:r>
              <a:rPr lang="de-DE" sz="1600" dirty="0" err="1">
                <a:sym typeface="Wingdings" panose="05000000000000000000" pitchFamily="2" charset="2"/>
              </a:rPr>
              <a:t>redefining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meaning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time.</a:t>
            </a:r>
            <a:endParaRPr lang="de-DE" sz="1600" dirty="0"/>
          </a:p>
        </p:txBody>
      </p:sp>
      <p:pic>
        <p:nvPicPr>
          <p:cNvPr id="6" name="Grafik 5" descr="Pfeil: Nach rechts drehen">
            <a:extLst>
              <a:ext uri="{FF2B5EF4-FFF2-40B4-BE49-F238E27FC236}">
                <a16:creationId xmlns:a16="http://schemas.microsoft.com/office/drawing/2014/main" id="{9D67A308-EF45-470C-A51B-8137E9D38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240" y="940421"/>
            <a:ext cx="811056" cy="971550"/>
          </a:xfrm>
          <a:prstGeom prst="rect">
            <a:avLst/>
          </a:prstGeom>
        </p:spPr>
      </p:pic>
      <p:pic>
        <p:nvPicPr>
          <p:cNvPr id="19" name="Grafik 18" descr="Pfeil: Nach rechts drehen">
            <a:extLst>
              <a:ext uri="{FF2B5EF4-FFF2-40B4-BE49-F238E27FC236}">
                <a16:creationId xmlns:a16="http://schemas.microsoft.com/office/drawing/2014/main" id="{FC7F0E18-054B-42C2-AE92-EE1204680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1865" y="1609726"/>
            <a:ext cx="811056" cy="971550"/>
          </a:xfrm>
          <a:prstGeom prst="rect">
            <a:avLst/>
          </a:prstGeom>
        </p:spPr>
      </p:pic>
      <p:pic>
        <p:nvPicPr>
          <p:cNvPr id="9" name="Grafik 8" descr="Hochspannung">
            <a:extLst>
              <a:ext uri="{FF2B5EF4-FFF2-40B4-BE49-F238E27FC236}">
                <a16:creationId xmlns:a16="http://schemas.microsoft.com/office/drawing/2014/main" id="{C29C17BB-F991-4D6F-8EA4-66E3759E3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812" y="2873829"/>
            <a:ext cx="914400" cy="914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3CCFC2-3F29-4DE0-9134-1474E4AFA263}"/>
              </a:ext>
            </a:extLst>
          </p:cNvPr>
          <p:cNvSpPr txBox="1"/>
          <p:nvPr/>
        </p:nvSpPr>
        <p:spPr>
          <a:xfrm>
            <a:off x="6757243" y="3110801"/>
            <a:ext cx="3116036" cy="1477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2"/>
                </a:solidFill>
                <a:sym typeface="Wingdings" panose="05000000000000000000" pitchFamily="2" charset="2"/>
              </a:rPr>
              <a:t>!!! </a:t>
            </a:r>
            <a:r>
              <a:rPr lang="de-DE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Timeless</a:t>
            </a:r>
            <a:r>
              <a:rPr lang="de-DE" sz="2400" dirty="0">
                <a:solidFill>
                  <a:schemeClr val="accent2"/>
                </a:solidFill>
                <a:sym typeface="Wingdings" panose="05000000000000000000" pitchFamily="2" charset="2"/>
              </a:rPr>
              <a:t>, </a:t>
            </a:r>
          </a:p>
          <a:p>
            <a:pPr algn="ctr"/>
            <a:r>
              <a:rPr lang="de-DE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no</a:t>
            </a:r>
            <a:r>
              <a:rPr lang="de-DE" sz="2400" dirty="0">
                <a:solidFill>
                  <a:schemeClr val="accent2"/>
                </a:solidFill>
                <a:sym typeface="Wingdings" panose="05000000000000000000" pitchFamily="2" charset="2"/>
              </a:rPr>
              <a:t> time, </a:t>
            </a:r>
          </a:p>
          <a:p>
            <a:pPr algn="ctr"/>
            <a:r>
              <a:rPr lang="de-DE" sz="2400" dirty="0">
                <a:solidFill>
                  <a:schemeClr val="accent2"/>
                </a:solidFill>
                <a:sym typeface="Wingdings" panose="05000000000000000000" pitchFamily="2" charset="2"/>
              </a:rPr>
              <a:t>at </a:t>
            </a:r>
            <a:r>
              <a:rPr lang="de-DE" sz="2400" dirty="0" err="1">
                <a:solidFill>
                  <a:schemeClr val="accent2"/>
                </a:solidFill>
                <a:sym typeface="Wingdings" panose="05000000000000000000" pitchFamily="2" charset="2"/>
              </a:rPr>
              <a:t>the</a:t>
            </a:r>
            <a:r>
              <a:rPr lang="de-DE" sz="2400" dirty="0">
                <a:solidFill>
                  <a:schemeClr val="accent2"/>
                </a:solidFill>
                <a:sym typeface="Wingdings" panose="05000000000000000000" pitchFamily="2" charset="2"/>
              </a:rPr>
              <a:t> same time !!!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048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59A661-57CA-48C3-8B16-85DE6CBE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75208"/>
            <a:ext cx="11674136" cy="6489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Case Study:</a:t>
            </a:r>
          </a:p>
          <a:p>
            <a:pPr marL="0" indent="0">
              <a:buNone/>
            </a:pPr>
            <a:r>
              <a:rPr lang="de-DE" dirty="0"/>
              <a:t>SARS (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Acute</a:t>
            </a:r>
            <a:r>
              <a:rPr lang="de-DE" dirty="0"/>
              <a:t> </a:t>
            </a:r>
            <a:r>
              <a:rPr lang="de-DE" dirty="0" err="1"/>
              <a:t>Respiratory</a:t>
            </a:r>
            <a:r>
              <a:rPr lang="de-DE" dirty="0"/>
              <a:t> Syndrome) </a:t>
            </a:r>
            <a:r>
              <a:rPr lang="de-DE" dirty="0" err="1"/>
              <a:t>epidemic</a:t>
            </a:r>
            <a:r>
              <a:rPr lang="de-DE" dirty="0"/>
              <a:t> (2002 – 2004)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Accelerated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airports</a:t>
            </a:r>
            <a:r>
              <a:rPr lang="de-DE" dirty="0"/>
              <a:t>, </a:t>
            </a:r>
            <a:r>
              <a:rPr lang="de-DE" dirty="0" err="1"/>
              <a:t>cities</a:t>
            </a:r>
            <a:r>
              <a:rPr lang="de-DE" dirty="0"/>
              <a:t>,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apartment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buildings</a:t>
            </a:r>
            <a:r>
              <a:rPr lang="de-DE" dirty="0"/>
              <a:t>, passenger </a:t>
            </a:r>
            <a:r>
              <a:rPr lang="de-DE" dirty="0" err="1"/>
              <a:t>aircrafts</a:t>
            </a:r>
            <a:r>
              <a:rPr lang="de-DE" dirty="0"/>
              <a:t>, etc.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>
                <a:hlinkClick r:id="rId2"/>
              </a:rPr>
              <a:t>SARS – a modern </a:t>
            </a:r>
            <a:r>
              <a:rPr lang="de-DE" dirty="0" err="1">
                <a:hlinkClick r:id="rId2"/>
              </a:rPr>
              <a:t>epidemic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/>
              <a:t>Countries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forced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simultaneously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!!!    </a:t>
            </a:r>
          </a:p>
          <a:p>
            <a:pPr marL="457200" lvl="1" indent="0"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--- Response: Global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Outbreak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and Response Network (GOARN) --- </a:t>
            </a:r>
          </a:p>
          <a:p>
            <a:pPr marL="457200" lvl="1" indent="0">
              <a:buNone/>
            </a:pP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Questions: 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1)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Explain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response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GOARN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to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global SARS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outbreak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 </a:t>
            </a:r>
          </a:p>
          <a:p>
            <a:pPr marL="457200" lvl="1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Try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to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visualise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network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that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was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created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to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fight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spread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SARS!</a:t>
            </a:r>
          </a:p>
          <a:p>
            <a:pPr marL="457200" lvl="1" indent="0">
              <a:buNone/>
            </a:pP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2) How do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epidemics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change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traditional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notion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international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politics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4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BFE25F-BA3A-4765-8EBA-21266C06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00" y="710214"/>
            <a:ext cx="11958700" cy="5788240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accent2"/>
                </a:solidFill>
              </a:rPr>
              <a:t>Virus:</a:t>
            </a:r>
            <a:r>
              <a:rPr lang="de-DE" dirty="0"/>
              <a:t> </a:t>
            </a:r>
            <a:r>
              <a:rPr lang="de-DE" dirty="0" err="1"/>
              <a:t>tiny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</a:t>
            </a:r>
            <a:r>
              <a:rPr lang="de-DE" dirty="0" err="1"/>
              <a:t>consisting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RNA </a:t>
            </a:r>
            <a:r>
              <a:rPr lang="de-DE" dirty="0" err="1"/>
              <a:t>or</a:t>
            </a:r>
            <a:r>
              <a:rPr lang="de-DE" dirty="0"/>
              <a:t> DNA </a:t>
            </a:r>
            <a:r>
              <a:rPr lang="de-DE" dirty="0" err="1"/>
              <a:t>surrounded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Host: </a:t>
            </a:r>
            <a:r>
              <a:rPr lang="de-DE" dirty="0" err="1"/>
              <a:t>person</a:t>
            </a:r>
            <a:r>
              <a:rPr lang="de-DE" dirty="0"/>
              <a:t> /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organism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infected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chemeClr val="accent2"/>
                </a:solidFill>
              </a:rPr>
              <a:t>Pathogen: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produce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(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germs</a:t>
            </a:r>
            <a:r>
              <a:rPr lang="de-DE" dirty="0"/>
              <a:t>); </a:t>
            </a:r>
            <a:r>
              <a:rPr lang="de-DE" dirty="0" err="1"/>
              <a:t>typically</a:t>
            </a:r>
            <a:r>
              <a:rPr lang="de-DE" dirty="0"/>
              <a:t> a </a:t>
            </a:r>
            <a:r>
              <a:rPr lang="de-DE" dirty="0" err="1"/>
              <a:t>virus</a:t>
            </a:r>
            <a:r>
              <a:rPr lang="de-DE" dirty="0"/>
              <a:t>, </a:t>
            </a:r>
            <a:r>
              <a:rPr lang="de-DE" dirty="0" err="1"/>
              <a:t>bacterium</a:t>
            </a:r>
            <a:r>
              <a:rPr lang="de-DE" dirty="0"/>
              <a:t>, </a:t>
            </a:r>
            <a:r>
              <a:rPr lang="de-DE" dirty="0" err="1"/>
              <a:t>fungus</a:t>
            </a:r>
            <a:r>
              <a:rPr lang="de-DE" dirty="0"/>
              <a:t>, etc.</a:t>
            </a:r>
          </a:p>
          <a:p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Incubation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period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pathologic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, </a:t>
            </a:r>
            <a:r>
              <a:rPr lang="de-DE" dirty="0" err="1"/>
              <a:t>ending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onset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symptons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Infectious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disease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other</a:t>
            </a:r>
            <a:r>
              <a:rPr lang="de-DE" dirty="0"/>
              <a:t> non-human </a:t>
            </a:r>
            <a:r>
              <a:rPr lang="de-DE" dirty="0" err="1"/>
              <a:t>animals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Epidemic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 </a:t>
            </a:r>
            <a:r>
              <a:rPr lang="de-DE" dirty="0" err="1"/>
              <a:t>widespread</a:t>
            </a:r>
            <a:r>
              <a:rPr lang="de-DE" dirty="0"/>
              <a:t> </a:t>
            </a:r>
            <a:r>
              <a:rPr lang="de-DE" dirty="0" err="1"/>
              <a:t>outbreak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sickens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organisms</a:t>
            </a:r>
            <a:r>
              <a:rPr lang="de-DE" dirty="0"/>
              <a:t> in a </a:t>
            </a:r>
            <a:r>
              <a:rPr lang="de-DE" dirty="0" err="1"/>
              <a:t>community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time.</a:t>
            </a:r>
          </a:p>
          <a:p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Pandemic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an </a:t>
            </a:r>
            <a:r>
              <a:rPr lang="de-DE" dirty="0" err="1"/>
              <a:t>epidemic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infects</a:t>
            </a:r>
            <a:r>
              <a:rPr lang="de-DE" dirty="0"/>
              <a:t> a large </a:t>
            </a:r>
            <a:r>
              <a:rPr lang="de-DE" dirty="0" err="1"/>
              <a:t>proportion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 </a:t>
            </a:r>
            <a:r>
              <a:rPr lang="de-DE" dirty="0" err="1"/>
              <a:t>country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9ABECAF-85F4-4CF5-B49F-A68194118CE9}"/>
              </a:ext>
            </a:extLst>
          </p:cNvPr>
          <p:cNvSpPr txBox="1"/>
          <p:nvPr/>
        </p:nvSpPr>
        <p:spPr>
          <a:xfrm>
            <a:off x="1031758" y="2432482"/>
            <a:ext cx="109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virus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87BDCE-D54B-4EE9-B0D5-5D58B3A18F32}"/>
              </a:ext>
            </a:extLst>
          </p:cNvPr>
          <p:cNvSpPr txBox="1"/>
          <p:nvPr/>
        </p:nvSpPr>
        <p:spPr>
          <a:xfrm>
            <a:off x="3053919" y="271791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host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591370-E1A6-4DEA-99A3-A477E0944C62}"/>
              </a:ext>
            </a:extLst>
          </p:cNvPr>
          <p:cNvSpPr txBox="1"/>
          <p:nvPr/>
        </p:nvSpPr>
        <p:spPr>
          <a:xfrm>
            <a:off x="807326" y="305966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pathogen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D02701-66D4-498E-A594-A64B74F9F61A}"/>
              </a:ext>
            </a:extLst>
          </p:cNvPr>
          <p:cNvSpPr txBox="1"/>
          <p:nvPr/>
        </p:nvSpPr>
        <p:spPr>
          <a:xfrm>
            <a:off x="3358372" y="3743703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incubation</a:t>
            </a:r>
            <a:r>
              <a:rPr lang="de-DE" dirty="0"/>
              <a:t> </a:t>
            </a:r>
            <a:r>
              <a:rPr lang="de-DE" dirty="0" err="1"/>
              <a:t>period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5393AA-CB4C-462C-AD17-31DFBE4E86D9}"/>
              </a:ext>
            </a:extLst>
          </p:cNvPr>
          <p:cNvSpPr txBox="1"/>
          <p:nvPr/>
        </p:nvSpPr>
        <p:spPr>
          <a:xfrm>
            <a:off x="5245016" y="2718995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6990ADD-A6D7-4F6B-A4F1-CA4538F5FFE2}"/>
              </a:ext>
            </a:extLst>
          </p:cNvPr>
          <p:cNvSpPr txBox="1"/>
          <p:nvPr/>
        </p:nvSpPr>
        <p:spPr>
          <a:xfrm>
            <a:off x="8577088" y="2701502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epidemic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816BBD-DA1E-41FF-88D8-0ABED9933BD5}"/>
              </a:ext>
            </a:extLst>
          </p:cNvPr>
          <p:cNvSpPr txBox="1"/>
          <p:nvPr/>
        </p:nvSpPr>
        <p:spPr>
          <a:xfrm>
            <a:off x="10633432" y="269033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pandemic</a:t>
            </a:r>
            <a:endParaRPr lang="de-DE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271828C-67C7-4C9F-BFA9-31E74F473CF9}"/>
              </a:ext>
            </a:extLst>
          </p:cNvPr>
          <p:cNvCxnSpPr/>
          <p:nvPr/>
        </p:nvCxnSpPr>
        <p:spPr>
          <a:xfrm>
            <a:off x="1828800" y="2929631"/>
            <a:ext cx="10031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4D5659B-D08A-416E-A6AA-862102199698}"/>
              </a:ext>
            </a:extLst>
          </p:cNvPr>
          <p:cNvCxnSpPr/>
          <p:nvPr/>
        </p:nvCxnSpPr>
        <p:spPr>
          <a:xfrm>
            <a:off x="3826276" y="2929631"/>
            <a:ext cx="1260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747A0561-EC99-4E07-959D-040356C84561}"/>
              </a:ext>
            </a:extLst>
          </p:cNvPr>
          <p:cNvSpPr/>
          <p:nvPr/>
        </p:nvSpPr>
        <p:spPr>
          <a:xfrm rot="5400000">
            <a:off x="4271923" y="2576061"/>
            <a:ext cx="369331" cy="164856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8EDD8EF-E19A-4A1C-9025-22B80545790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409391" y="2902578"/>
            <a:ext cx="1059666" cy="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6EA90005-9733-492F-A3B0-1359B7718AC9}"/>
              </a:ext>
            </a:extLst>
          </p:cNvPr>
          <p:cNvCxnSpPr>
            <a:cxnSpLocks/>
          </p:cNvCxnSpPr>
          <p:nvPr/>
        </p:nvCxnSpPr>
        <p:spPr>
          <a:xfrm flipV="1">
            <a:off x="9837369" y="2886168"/>
            <a:ext cx="693326" cy="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Geschweifte Klammer links 22">
            <a:extLst>
              <a:ext uri="{FF2B5EF4-FFF2-40B4-BE49-F238E27FC236}">
                <a16:creationId xmlns:a16="http://schemas.microsoft.com/office/drawing/2014/main" id="{48A925F8-ADAF-4E8A-9542-44942E4D9BB0}"/>
              </a:ext>
            </a:extLst>
          </p:cNvPr>
          <p:cNvSpPr/>
          <p:nvPr/>
        </p:nvSpPr>
        <p:spPr>
          <a:xfrm rot="5400000">
            <a:off x="6039564" y="1112681"/>
            <a:ext cx="646985" cy="2164374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213EBD1-1461-4134-BED7-4EEED264AFAF}"/>
              </a:ext>
            </a:extLst>
          </p:cNvPr>
          <p:cNvSpPr txBox="1"/>
          <p:nvPr/>
        </p:nvSpPr>
        <p:spPr>
          <a:xfrm>
            <a:off x="3488924" y="1543687"/>
            <a:ext cx="592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HIV/AIDS, SARS, Influenza, Malaria, Ebola, Zika, etc.</a:t>
            </a:r>
          </a:p>
        </p:txBody>
      </p:sp>
    </p:spTree>
    <p:extLst>
      <p:ext uri="{BB962C8B-B14F-4D97-AF65-F5344CB8AC3E}">
        <p14:creationId xmlns:p14="http://schemas.microsoft.com/office/powerpoint/2010/main" val="12167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2A93C3-20D4-4302-880D-8C7D41B3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98" y="122729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How a </a:t>
            </a:r>
            <a:r>
              <a:rPr lang="de-DE" dirty="0" err="1">
                <a:hlinkClick r:id="rId2"/>
              </a:rPr>
              <a:t>virus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invades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your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body</a:t>
            </a:r>
            <a:r>
              <a:rPr lang="de-DE" dirty="0">
                <a:hlinkClick r:id="rId2"/>
              </a:rPr>
              <a:t>!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Watch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a </a:t>
            </a:r>
            <a:r>
              <a:rPr lang="de-DE" dirty="0" err="1"/>
              <a:t>virus</a:t>
            </a:r>
            <a:r>
              <a:rPr lang="de-DE" dirty="0"/>
              <a:t> </a:t>
            </a:r>
            <a:r>
              <a:rPr lang="de-DE" dirty="0" err="1"/>
              <a:t>invades</a:t>
            </a:r>
            <a:r>
              <a:rPr lang="de-DE" dirty="0"/>
              <a:t> a </a:t>
            </a:r>
            <a:r>
              <a:rPr lang="de-DE" dirty="0" err="1"/>
              <a:t>body</a:t>
            </a:r>
            <a:r>
              <a:rPr lang="de-DE" dirty="0"/>
              <a:t>,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in </a:t>
            </a:r>
            <a:r>
              <a:rPr lang="de-DE" dirty="0" err="1">
                <a:solidFill>
                  <a:schemeClr val="accent2"/>
                </a:solidFill>
              </a:rPr>
              <a:t>political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 and find </a:t>
            </a:r>
            <a:r>
              <a:rPr lang="de-DE" dirty="0" err="1">
                <a:solidFill>
                  <a:schemeClr val="accent2"/>
                </a:solidFill>
              </a:rPr>
              <a:t>political</a:t>
            </a:r>
            <a:r>
              <a:rPr lang="de-DE" dirty="0"/>
              <a:t> </a:t>
            </a:r>
            <a:r>
              <a:rPr lang="de-DE" dirty="0" err="1"/>
              <a:t>analogies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Key </a:t>
            </a:r>
            <a:r>
              <a:rPr lang="de-DE" dirty="0" err="1"/>
              <a:t>words</a:t>
            </a:r>
            <a:r>
              <a:rPr lang="de-DE" dirty="0"/>
              <a:t>: </a:t>
            </a:r>
            <a:r>
              <a:rPr lang="de-DE" dirty="0" err="1"/>
              <a:t>borders</a:t>
            </a:r>
            <a:r>
              <a:rPr lang="de-DE" dirty="0"/>
              <a:t> – </a:t>
            </a:r>
            <a:r>
              <a:rPr lang="de-DE" dirty="0" err="1"/>
              <a:t>nation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– </a:t>
            </a:r>
            <a:r>
              <a:rPr lang="de-DE" dirty="0" err="1"/>
              <a:t>invasion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0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B73B26-C96C-4DBA-8636-68A0433E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92" y="337350"/>
            <a:ext cx="11860807" cy="644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500" u="sng" dirty="0"/>
              <a:t>Public Health and Politics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1) Public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state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activity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citizens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borders</a:t>
            </a:r>
            <a:r>
              <a:rPr lang="de-DE" dirty="0"/>
              <a:t> (and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borders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threats</a:t>
            </a:r>
            <a:r>
              <a:rPr lang="de-DE" dirty="0"/>
              <a:t> </a:t>
            </a:r>
            <a:r>
              <a:rPr lang="de-DE" dirty="0" err="1"/>
              <a:t>perceived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‘outside‘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2) Public 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ideology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power and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empire</a:t>
            </a:r>
            <a:endParaRPr lang="de-DE" dirty="0">
              <a:solidFill>
                <a:schemeClr val="bg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-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civilise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colonialised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people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- </a:t>
            </a:r>
            <a:r>
              <a:rPr lang="de-DE" dirty="0" err="1">
                <a:sym typeface="Wingdings" panose="05000000000000000000" pitchFamily="2" charset="2"/>
              </a:rPr>
              <a:t>creating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distinctions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between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colonisers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colonised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access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public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r>
              <a:rPr lang="de-DE" dirty="0">
                <a:sym typeface="Wingdings" panose="05000000000000000000" pitchFamily="2" charset="2"/>
              </a:rPr>
              <a:t> care)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- </a:t>
            </a:r>
            <a:r>
              <a:rPr lang="de-DE" dirty="0" err="1">
                <a:sym typeface="Wingdings" panose="05000000000000000000" pitchFamily="2" charset="2"/>
              </a:rPr>
              <a:t>neglect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other</a:t>
            </a:r>
            <a:r>
              <a:rPr lang="de-DE" dirty="0">
                <a:sym typeface="Wingdings" panose="05000000000000000000" pitchFamily="2" charset="2"/>
              </a:rPr>
              <a:t> non-Western </a:t>
            </a:r>
            <a:r>
              <a:rPr lang="de-DE" dirty="0" err="1">
                <a:sym typeface="Wingdings" panose="05000000000000000000" pitchFamily="2" charset="2"/>
              </a:rPr>
              <a:t>forms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public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r>
              <a:rPr lang="de-DE" dirty="0">
                <a:sym typeface="Wingdings" panose="05000000000000000000" pitchFamily="2" charset="2"/>
              </a:rPr>
              <a:t> care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- </a:t>
            </a:r>
            <a:r>
              <a:rPr lang="de-DE" dirty="0" err="1">
                <a:sym typeface="Wingdings" panose="05000000000000000000" pitchFamily="2" charset="2"/>
              </a:rPr>
              <a:t>quarantine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often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stigmatise</a:t>
            </a:r>
            <a:r>
              <a:rPr lang="de-DE" dirty="0">
                <a:sym typeface="Wingdings" panose="05000000000000000000" pitchFamily="2" charset="2"/>
              </a:rPr>
              <a:t> social </a:t>
            </a:r>
            <a:r>
              <a:rPr lang="de-DE" dirty="0" err="1">
                <a:sym typeface="Wingdings" panose="05000000000000000000" pitchFamily="2" charset="2"/>
              </a:rPr>
              <a:t>groups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non-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related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reasons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84E044-5D69-4816-A11D-DF8B69E791E0}"/>
              </a:ext>
            </a:extLst>
          </p:cNvPr>
          <p:cNvSpPr txBox="1"/>
          <p:nvPr/>
        </p:nvSpPr>
        <p:spPr>
          <a:xfrm rot="966608">
            <a:off x="5095779" y="2014767"/>
            <a:ext cx="4672614" cy="12003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Major  </a:t>
            </a:r>
            <a:r>
              <a:rPr lang="de-DE" dirty="0" err="1"/>
              <a:t>response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outbreaks</a:t>
            </a:r>
            <a:r>
              <a:rPr lang="de-DE" dirty="0"/>
              <a:t>:</a:t>
            </a:r>
          </a:p>
          <a:p>
            <a:pPr algn="ctr"/>
            <a:r>
              <a:rPr lang="de-DE" dirty="0">
                <a:solidFill>
                  <a:schemeClr val="accent2"/>
                </a:solidFill>
                <a:sym typeface="Wingdings" panose="05000000000000000000" pitchFamily="2" charset="2"/>
              </a:rPr>
              <a:t>QUARANTINING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people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goods</a:t>
            </a:r>
            <a:endParaRPr lang="de-DE" dirty="0">
              <a:sym typeface="Wingdings" panose="05000000000000000000" pitchFamily="2" charset="2"/>
            </a:endParaRPr>
          </a:p>
          <a:p>
            <a:pPr algn="ctr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94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E6A13A-AAAB-48E4-A0F9-07DFD027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75" y="301842"/>
            <a:ext cx="11636144" cy="60279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3) </a:t>
            </a:r>
            <a:r>
              <a:rPr lang="de-DE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Globalisation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 on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travel</a:t>
            </a:r>
            <a:r>
              <a:rPr lang="de-DE" dirty="0"/>
              <a:t> / global </a:t>
            </a:r>
            <a:r>
              <a:rPr lang="de-DE" dirty="0" err="1"/>
              <a:t>interdependences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(</a:t>
            </a:r>
            <a:r>
              <a:rPr lang="de-DE" dirty="0" err="1"/>
              <a:t>urbanisation</a:t>
            </a:r>
            <a:r>
              <a:rPr lang="de-DE" dirty="0"/>
              <a:t>, </a:t>
            </a:r>
            <a:r>
              <a:rPr lang="de-DE" dirty="0" err="1"/>
              <a:t>migration</a:t>
            </a:r>
            <a:r>
              <a:rPr lang="de-DE" dirty="0"/>
              <a:t>,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, etc.)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(transnational) </a:t>
            </a:r>
            <a:r>
              <a:rPr lang="de-DE" dirty="0" err="1"/>
              <a:t>networks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international </a:t>
            </a:r>
            <a:r>
              <a:rPr lang="de-DE" dirty="0" err="1"/>
              <a:t>regulations</a:t>
            </a:r>
            <a:r>
              <a:rPr lang="de-DE" dirty="0"/>
              <a:t> and </a:t>
            </a:r>
            <a:r>
              <a:rPr lang="de-DE" dirty="0" err="1"/>
              <a:t>norms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 err="1"/>
              <a:t>Differences</a:t>
            </a:r>
            <a:r>
              <a:rPr lang="de-DE" dirty="0"/>
              <a:t> / </a:t>
            </a:r>
            <a:r>
              <a:rPr lang="de-DE" dirty="0" err="1"/>
              <a:t>similarities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traditional and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new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globalised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perspectives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/>
              <a:t>on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: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attempts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preserve</a:t>
            </a:r>
            <a:r>
              <a:rPr lang="de-DE" dirty="0"/>
              <a:t> territorial </a:t>
            </a:r>
            <a:r>
              <a:rPr lang="de-DE" dirty="0" err="1"/>
              <a:t>boundaries</a:t>
            </a:r>
            <a:r>
              <a:rPr lang="de-DE" dirty="0"/>
              <a:t> (</a:t>
            </a:r>
            <a:r>
              <a:rPr lang="de-DE" dirty="0" err="1"/>
              <a:t>establishing</a:t>
            </a:r>
            <a:r>
              <a:rPr lang="de-DE" dirty="0"/>
              <a:t> </a:t>
            </a:r>
            <a:r>
              <a:rPr lang="de-DE" dirty="0" err="1"/>
              <a:t>sanitary</a:t>
            </a:r>
            <a:r>
              <a:rPr lang="de-DE" dirty="0"/>
              <a:t> </a:t>
            </a:r>
            <a:r>
              <a:rPr lang="de-DE" dirty="0" err="1"/>
              <a:t>cordons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obsession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boundaries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‘</a:t>
            </a:r>
            <a:r>
              <a:rPr lang="de-DE" dirty="0" err="1"/>
              <a:t>globalised</a:t>
            </a:r>
            <a:r>
              <a:rPr lang="de-DE" dirty="0"/>
              <a:t>‘ (</a:t>
            </a:r>
            <a:r>
              <a:rPr lang="de-DE" dirty="0" err="1"/>
              <a:t>surveillance</a:t>
            </a:r>
            <a:r>
              <a:rPr lang="de-DE" dirty="0"/>
              <a:t>, </a:t>
            </a:r>
            <a:r>
              <a:rPr lang="de-DE" dirty="0" err="1"/>
              <a:t>observation</a:t>
            </a:r>
            <a:r>
              <a:rPr lang="de-DE" dirty="0"/>
              <a:t>, etc.)</a:t>
            </a:r>
          </a:p>
          <a:p>
            <a:pPr marL="0" indent="0">
              <a:buNone/>
            </a:pPr>
            <a:r>
              <a:rPr lang="de-DE" dirty="0"/>
              <a:t>	- transnational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attempts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manage </a:t>
            </a:r>
            <a:r>
              <a:rPr lang="de-DE" dirty="0" err="1"/>
              <a:t>risks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5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10514AA-1DDA-48BD-ADA1-ACABEC8C3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246889" y="751835"/>
            <a:ext cx="7358989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54FF30-F779-4642-9AE2-FEDB325830C6}"/>
              </a:ext>
            </a:extLst>
          </p:cNvPr>
          <p:cNvSpPr txBox="1"/>
          <p:nvPr/>
        </p:nvSpPr>
        <p:spPr>
          <a:xfrm>
            <a:off x="8806649" y="1177445"/>
            <a:ext cx="292141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States: </a:t>
            </a:r>
            <a:r>
              <a:rPr lang="de-DE" dirty="0">
                <a:solidFill>
                  <a:schemeClr val="bg1"/>
                </a:solidFill>
              </a:rPr>
              <a:t>A, B, C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Interest </a:t>
            </a:r>
            <a:r>
              <a:rPr lang="de-DE" dirty="0" err="1">
                <a:solidFill>
                  <a:schemeClr val="accent1"/>
                </a:solidFill>
              </a:rPr>
              <a:t>groups</a:t>
            </a:r>
            <a:r>
              <a:rPr lang="de-DE" dirty="0">
                <a:solidFill>
                  <a:schemeClr val="accent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A1, A2, B1, B2, etc.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accent1"/>
                </a:solidFill>
              </a:rPr>
              <a:t>Intergovernmental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organisations</a:t>
            </a:r>
            <a:r>
              <a:rPr lang="de-DE" dirty="0">
                <a:solidFill>
                  <a:schemeClr val="accent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IGO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accent1"/>
                </a:solidFill>
              </a:rPr>
              <a:t>Civil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society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organisations</a:t>
            </a:r>
            <a:r>
              <a:rPr lang="de-DE" dirty="0">
                <a:solidFill>
                  <a:schemeClr val="accent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CSO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accent1"/>
                </a:solidFill>
              </a:rPr>
              <a:t>Transnational </a:t>
            </a:r>
            <a:r>
              <a:rPr lang="de-DE" dirty="0" err="1">
                <a:solidFill>
                  <a:schemeClr val="accent1"/>
                </a:solidFill>
              </a:rPr>
              <a:t>companies</a:t>
            </a:r>
            <a:r>
              <a:rPr lang="de-DE" dirty="0">
                <a:solidFill>
                  <a:schemeClr val="accent1"/>
                </a:solidFill>
              </a:rPr>
              <a:t>: </a:t>
            </a:r>
            <a:r>
              <a:rPr lang="de-DE" dirty="0">
                <a:solidFill>
                  <a:schemeClr val="bg1"/>
                </a:solidFill>
              </a:rPr>
              <a:t>TNC</a:t>
            </a:r>
          </a:p>
          <a:p>
            <a:endParaRPr lang="de-DE" i="1" dirty="0">
              <a:solidFill>
                <a:schemeClr val="bg1"/>
              </a:solidFill>
            </a:endParaRPr>
          </a:p>
          <a:p>
            <a:endParaRPr lang="de-DE" i="1" dirty="0">
              <a:solidFill>
                <a:schemeClr val="bg1"/>
              </a:solidFill>
            </a:endParaRPr>
          </a:p>
          <a:p>
            <a:endParaRPr lang="de-DE" i="1" dirty="0">
              <a:solidFill>
                <a:schemeClr val="bg1"/>
              </a:solidFill>
            </a:endParaRPr>
          </a:p>
          <a:p>
            <a:r>
              <a:rPr lang="de-DE" sz="1100" i="1" dirty="0">
                <a:solidFill>
                  <a:schemeClr val="bg1"/>
                </a:solidFill>
              </a:rPr>
              <a:t>Source: Wolfgang Hein and </a:t>
            </a:r>
            <a:r>
              <a:rPr lang="de-DE" sz="1100" i="1" dirty="0" err="1">
                <a:solidFill>
                  <a:schemeClr val="bg1"/>
                </a:solidFill>
              </a:rPr>
              <a:t>Suerie</a:t>
            </a:r>
            <a:r>
              <a:rPr lang="de-DE" sz="1100" i="1" dirty="0">
                <a:solidFill>
                  <a:schemeClr val="bg1"/>
                </a:solidFill>
              </a:rPr>
              <a:t> Moon, 2013, Informal </a:t>
            </a:r>
            <a:r>
              <a:rPr lang="de-DE" sz="1100" i="1" dirty="0" err="1">
                <a:solidFill>
                  <a:schemeClr val="bg1"/>
                </a:solidFill>
              </a:rPr>
              <a:t>Norms</a:t>
            </a:r>
            <a:r>
              <a:rPr lang="de-DE" sz="1100" i="1" dirty="0">
                <a:solidFill>
                  <a:schemeClr val="bg1"/>
                </a:solidFill>
              </a:rPr>
              <a:t> in Global </a:t>
            </a:r>
            <a:r>
              <a:rPr lang="de-DE" sz="1100" i="1" dirty="0" err="1">
                <a:solidFill>
                  <a:schemeClr val="bg1"/>
                </a:solidFill>
              </a:rPr>
              <a:t>Governance</a:t>
            </a:r>
            <a:r>
              <a:rPr lang="de-DE" sz="1100" i="1" dirty="0">
                <a:solidFill>
                  <a:schemeClr val="bg1"/>
                </a:solidFill>
              </a:rPr>
              <a:t>, p. 19</a:t>
            </a:r>
          </a:p>
        </p:txBody>
      </p:sp>
    </p:spTree>
    <p:extLst>
      <p:ext uri="{BB962C8B-B14F-4D97-AF65-F5344CB8AC3E}">
        <p14:creationId xmlns:p14="http://schemas.microsoft.com/office/powerpoint/2010/main" val="295593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BE849A3-7288-4EA0-B70E-D4D6A8F4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796221"/>
            <a:ext cx="5449889" cy="5265554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8BF28-5026-44CB-9ECA-E75567855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74" y="158749"/>
            <a:ext cx="4166510" cy="162232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EBEBEB"/>
                </a:solidFill>
              </a:rPr>
              <a:t>“The Geneva-Connection“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idx="1"/>
          </p:nvPr>
        </p:nvSpPr>
        <p:spPr>
          <a:xfrm>
            <a:off x="319596" y="2130641"/>
            <a:ext cx="4887204" cy="4651899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rgbClr val="EBEBEB"/>
                </a:solidFill>
              </a:rPr>
              <a:t>Geneva as a super-node in global health governance</a:t>
            </a:r>
          </a:p>
          <a:p>
            <a:pPr marL="0" indent="0">
              <a:buNone/>
            </a:pPr>
            <a:endParaRPr lang="en-US" sz="2900" dirty="0">
              <a:solidFill>
                <a:srgbClr val="EBEBEB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accent2"/>
                </a:solidFill>
              </a:rPr>
              <a:t>Q: </a:t>
            </a:r>
            <a:r>
              <a:rPr lang="de-DE" sz="2900" dirty="0">
                <a:solidFill>
                  <a:schemeClr val="accent2"/>
                </a:solidFill>
              </a:rPr>
              <a:t>How </a:t>
            </a:r>
            <a:r>
              <a:rPr lang="de-DE" sz="2900" dirty="0" err="1">
                <a:solidFill>
                  <a:schemeClr val="accent2"/>
                </a:solidFill>
              </a:rPr>
              <a:t>does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diplomacy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change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with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the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emergence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of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health</a:t>
            </a:r>
            <a:r>
              <a:rPr lang="de-DE" sz="2900" dirty="0">
                <a:solidFill>
                  <a:schemeClr val="accent2"/>
                </a:solidFill>
              </a:rPr>
              <a:t> </a:t>
            </a:r>
            <a:r>
              <a:rPr lang="de-DE" sz="2900" dirty="0" err="1">
                <a:solidFill>
                  <a:schemeClr val="accent2"/>
                </a:solidFill>
              </a:rPr>
              <a:t>issues</a:t>
            </a:r>
            <a:r>
              <a:rPr lang="de-DE" sz="2900" dirty="0">
                <a:solidFill>
                  <a:schemeClr val="accent2"/>
                </a:solidFill>
              </a:rPr>
              <a:t> in IR?</a:t>
            </a:r>
          </a:p>
          <a:p>
            <a:pPr marL="0" indent="0">
              <a:buNone/>
            </a:pPr>
            <a:endParaRPr lang="en-US" sz="29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Imagine you are a diplomat in the UN General Assembly in the 1980s working on nuclear deterrence and a (more experienced and older) diplomat in 2018 in the World Health </a:t>
            </a:r>
            <a:r>
              <a:rPr lang="en-US" sz="2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working on an international response to Zika! What has changed in your approach and worldview?</a:t>
            </a:r>
          </a:p>
          <a:p>
            <a:pPr marL="0" indent="0">
              <a:buNone/>
            </a:pP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EBEBEB"/>
              </a:solidFill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EBEBEB"/>
                </a:solidFill>
              </a:rPr>
              <a:t>Source: Wolfgang Hein and </a:t>
            </a:r>
            <a:r>
              <a:rPr lang="en-US" sz="1400" i="1" dirty="0" err="1">
                <a:solidFill>
                  <a:srgbClr val="EBEBEB"/>
                </a:solidFill>
              </a:rPr>
              <a:t>Suerie</a:t>
            </a:r>
            <a:r>
              <a:rPr lang="en-US" sz="1400" i="1" dirty="0">
                <a:solidFill>
                  <a:srgbClr val="EBEBEB"/>
                </a:solidFill>
              </a:rPr>
              <a:t> Moon, 2013, Informal Norms in Global Governance, p. 162. </a:t>
            </a:r>
          </a:p>
        </p:txBody>
      </p:sp>
    </p:spTree>
    <p:extLst>
      <p:ext uri="{BB962C8B-B14F-4D97-AF65-F5344CB8AC3E}">
        <p14:creationId xmlns:p14="http://schemas.microsoft.com/office/powerpoint/2010/main" val="63598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DF43C5-4550-4A04-86D4-955E984D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/>
              <a:t>Questions: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1) Think </a:t>
            </a:r>
            <a:r>
              <a:rPr lang="de-DE" dirty="0" err="1"/>
              <a:t>of</a:t>
            </a:r>
            <a:r>
              <a:rPr lang="de-DE" dirty="0"/>
              <a:t> an (international)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stigmatise</a:t>
            </a:r>
            <a:r>
              <a:rPr lang="de-DE" dirty="0"/>
              <a:t> and </a:t>
            </a:r>
            <a:r>
              <a:rPr lang="de-DE" dirty="0" err="1"/>
              <a:t>isolate</a:t>
            </a:r>
            <a:r>
              <a:rPr lang="de-DE" dirty="0"/>
              <a:t> </a:t>
            </a:r>
            <a:r>
              <a:rPr lang="de-DE" dirty="0" err="1"/>
              <a:t>particular</a:t>
            </a:r>
            <a:r>
              <a:rPr lang="de-DE" dirty="0"/>
              <a:t> social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society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How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misused</a:t>
            </a:r>
            <a:r>
              <a:rPr lang="de-DE" dirty="0"/>
              <a:t> in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promote </a:t>
            </a:r>
            <a:r>
              <a:rPr lang="de-DE" dirty="0" err="1"/>
              <a:t>political</a:t>
            </a:r>
            <a:r>
              <a:rPr lang="de-DE" dirty="0"/>
              <a:t> </a:t>
            </a:r>
            <a:r>
              <a:rPr lang="de-DE" dirty="0" err="1"/>
              <a:t>interests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618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542</Words>
  <Application>Microsoft Office PowerPoint</Application>
  <PresentationFormat>Breitbild</PresentationFormat>
  <Paragraphs>116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Conceptual Clarifications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“The Geneva-Connection“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Clarifications</dc:title>
  <dc:creator>Markus Fraundorfer</dc:creator>
  <cp:lastModifiedBy>Markus Fraundorfer</cp:lastModifiedBy>
  <cp:revision>51</cp:revision>
  <dcterms:created xsi:type="dcterms:W3CDTF">2018-01-22T17:49:04Z</dcterms:created>
  <dcterms:modified xsi:type="dcterms:W3CDTF">2018-03-07T13:37:19Z</dcterms:modified>
</cp:coreProperties>
</file>