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7" r:id="rId3"/>
    <p:sldMasterId id="2147483701" r:id="rId4"/>
    <p:sldMasterId id="2147483713" r:id="rId5"/>
  </p:sldMasterIdLst>
  <p:notesMasterIdLst>
    <p:notesMasterId r:id="rId21"/>
  </p:notesMasterIdLst>
  <p:sldIdLst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4" r:id="rId18"/>
    <p:sldId id="273" r:id="rId19"/>
    <p:sldId id="25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F7A7-78BE-4ED2-97D8-0F74D765456C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D0A4F-C368-4FFB-BE6C-56401270FD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0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34F38-1026-49C5-B080-12231D1EAE6D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394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34F38-1026-49C5-B080-12231D1EAE6D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35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34F38-1026-49C5-B080-12231D1EAE6D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64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26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43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69771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33879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769690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9184" y="1600201"/>
            <a:ext cx="5755216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75521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527989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316226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142949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27801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65665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592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766483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907704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25467" y="115889"/>
            <a:ext cx="2927351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39184" y="115889"/>
            <a:ext cx="8583083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4813806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39185" y="115889"/>
            <a:ext cx="11713633" cy="619283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562207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239184" y="115888"/>
            <a:ext cx="10657416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39184" y="1600201"/>
            <a:ext cx="5755216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197601" y="1600201"/>
            <a:ext cx="5755217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239184" y="4030663"/>
            <a:ext cx="5755216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7601" y="4030663"/>
            <a:ext cx="5755217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6712128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ítulo e conteúdo em cima d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88"/>
            <a:ext cx="10657416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9185" y="1600201"/>
            <a:ext cx="11713633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9185" y="4030663"/>
            <a:ext cx="11713633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3851854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7294281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857168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735847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9184" y="1600201"/>
            <a:ext cx="5755216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75521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62774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149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42436374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994257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9009597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5710594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6176973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3925693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25467" y="115889"/>
            <a:ext cx="2927351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39184" y="115889"/>
            <a:ext cx="8583083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1153312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39185" y="115889"/>
            <a:ext cx="11713633" cy="619283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8870475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239184" y="115888"/>
            <a:ext cx="10657416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39184" y="1600201"/>
            <a:ext cx="5755216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197601" y="1600201"/>
            <a:ext cx="5755217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239184" y="4030663"/>
            <a:ext cx="5755216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7601" y="4030663"/>
            <a:ext cx="5755217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2064078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5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343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911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264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255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810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222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29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8490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268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2232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2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500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9333885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9822104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4475926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9184" y="1600201"/>
            <a:ext cx="5755216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75521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0264784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9499719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725216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2677254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5273542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012151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94530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0887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25467" y="115889"/>
            <a:ext cx="2927351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39184" y="115889"/>
            <a:ext cx="8583083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3684462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39185" y="115889"/>
            <a:ext cx="11713633" cy="619283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52556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239184" y="115888"/>
            <a:ext cx="10657416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39184" y="1600201"/>
            <a:ext cx="5755216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197601" y="1600201"/>
            <a:ext cx="5755217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239184" y="4030663"/>
            <a:ext cx="5755216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7601" y="4030663"/>
            <a:ext cx="5755217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5577435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ítulo e conteúdo em cima d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88"/>
            <a:ext cx="10657416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9185" y="1600201"/>
            <a:ext cx="11713633" cy="22780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9185" y="4030663"/>
            <a:ext cx="11713633" cy="22780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rgbClr val="000000"/>
                </a:solidFill>
              </a:rPr>
              <a:t>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66246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0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18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3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5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9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  <a:cs typeface="Arial"/>
                <a:sym typeface="Arial"/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  <a:cs typeface="Arial"/>
              <a:sym typeface="Arial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  <a:cs typeface="Arial"/>
              <a:sym typeface="Arial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  <a:cs typeface="Arial"/>
                <a:sym typeface="Arial"/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739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184" y="115888"/>
            <a:ext cx="106574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5" y="1600201"/>
            <a:ext cx="1171363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</a:tabLst>
              <a:defRPr sz="1000">
                <a:solidFill>
                  <a:srgbClr val="0000C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/>
              <a:t>Mario Sergio Salerno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  <p:pic>
        <p:nvPicPr>
          <p:cNvPr id="4101" name="Picture 7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167534" y="117475"/>
            <a:ext cx="880533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656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7"/>
        </a:buBlip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800">
          <a:solidFill>
            <a:srgbClr val="0000FF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9"/>
        </a:buBlip>
        <a:defRPr sz="2400">
          <a:solidFill>
            <a:srgbClr val="0033CC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SzPct val="65000"/>
        <a:buFont typeface="Wingdings" pitchFamily="2" charset="2"/>
        <a:buChar char="ü"/>
        <a:defRPr sz="2000">
          <a:solidFill>
            <a:srgbClr val="0000CC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184" y="115888"/>
            <a:ext cx="106574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5" y="1600201"/>
            <a:ext cx="1171363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</a:tabLst>
              <a:defRPr sz="1000">
                <a:solidFill>
                  <a:srgbClr val="0000C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/>
              <a:t>Mario Sergio Salerno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  <p:pic>
        <p:nvPicPr>
          <p:cNvPr id="4101" name="Picture 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167534" y="117475"/>
            <a:ext cx="880533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625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6"/>
        </a:buBlip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800">
          <a:solidFill>
            <a:srgbClr val="0000FF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sz="2400">
          <a:solidFill>
            <a:srgbClr val="0033CC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SzPct val="65000"/>
        <a:buFont typeface="Wingdings" pitchFamily="2" charset="2"/>
        <a:buChar char="ü"/>
        <a:defRPr sz="2000">
          <a:solidFill>
            <a:srgbClr val="0000CC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BFCB-CC4E-6449-AAFE-579303E8B55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4A25D-A198-DB4E-8656-F65125E405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6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184" y="115888"/>
            <a:ext cx="106574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5" y="1600201"/>
            <a:ext cx="1171363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</a:tabLst>
              <a:defRPr sz="1000">
                <a:solidFill>
                  <a:srgbClr val="0000C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/>
              <a:t>Mario Sergio Salerno     </a:t>
            </a:r>
            <a:r>
              <a:rPr lang="pt-BR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>
                <a:solidFill>
                  <a:srgbClr val="808080"/>
                </a:solidFill>
              </a:rPr>
              <a:t>a</a:t>
            </a:r>
            <a:r>
              <a:rPr lang="pt-BR">
                <a:solidFill>
                  <a:srgbClr val="808080"/>
                </a:solidFill>
              </a:rPr>
              <a:t> de Produção</a:t>
            </a:r>
          </a:p>
        </p:txBody>
      </p:sp>
      <p:pic>
        <p:nvPicPr>
          <p:cNvPr id="4101" name="Picture 7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167534" y="117475"/>
            <a:ext cx="880533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418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7"/>
        </a:buBlip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800">
          <a:solidFill>
            <a:srgbClr val="0000FF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9"/>
        </a:buBlip>
        <a:defRPr sz="2400">
          <a:solidFill>
            <a:srgbClr val="0033CC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SzPct val="65000"/>
        <a:buFont typeface="Wingdings" pitchFamily="2" charset="2"/>
        <a:buChar char="ü"/>
        <a:defRPr sz="2000">
          <a:solidFill>
            <a:srgbClr val="0000CC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br/search?q=ecossistema%20de%20inova%C3%A7ao&amp;gws_rd=ssl" TargetMode="Externa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82388"/>
            <a:ext cx="10363200" cy="3318063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Ecossistema de inovação</a:t>
            </a:r>
            <a:br>
              <a:rPr lang="pt-BR" sz="4000" dirty="0" smtClean="0"/>
            </a:br>
            <a:r>
              <a:rPr lang="pt-BR" sz="4000" dirty="0" smtClean="0"/>
              <a:t>Hipercubo da Inovação (</a:t>
            </a:r>
            <a:r>
              <a:rPr lang="pt-BR" sz="4000" i="1" dirty="0" smtClean="0"/>
              <a:t>framework</a:t>
            </a:r>
            <a:r>
              <a:rPr lang="pt-BR" sz="4000" dirty="0" smtClean="0"/>
              <a:t>)</a:t>
            </a:r>
            <a:br>
              <a:rPr lang="pt-BR" sz="4000" dirty="0" smtClean="0"/>
            </a:br>
            <a:r>
              <a:rPr lang="pt-BR" sz="4000" dirty="0" smtClean="0"/>
              <a:t>Modelo de maturidade do sistema de gestão da inovação na empresa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Prof. Mario Sergio Salerno</a:t>
            </a:r>
          </a:p>
          <a:p>
            <a:endParaRPr lang="pt-BR" dirty="0" smtClean="0"/>
          </a:p>
        </p:txBody>
      </p:sp>
      <p:sp>
        <p:nvSpPr>
          <p:cNvPr id="1946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Mario Sergio Salerno     Escola Politécnica da USP – Depto Enga de Produção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167438" y="6415088"/>
            <a:ext cx="1223962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53276"/>
            <a:ext cx="11544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Hipercubo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da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inovação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mais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radical: </a:t>
            </a:r>
            <a:r>
              <a:rPr lang="en-GB" sz="3200" b="1" i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framework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do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livro</a:t>
            </a:r>
            <a:endParaRPr lang="en-GB" sz="3200" b="1" dirty="0">
              <a:solidFill>
                <a:srgbClr val="C0000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Impact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575721" y="764705"/>
            <a:ext cx="6841083" cy="1430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09645" y="1422486"/>
            <a:ext cx="56632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Cada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tipo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projeto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inovação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demanda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estruturas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,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processos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abordagens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gestão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específicos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. </a:t>
            </a:r>
            <a:b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</a:br>
            <a:endParaRPr lang="en-GB" sz="3200" dirty="0">
              <a:solidFill>
                <a:prstClr val="black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  <a:p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Quanto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maior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o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grau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incerteza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,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mais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desafiante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será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a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gestão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do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projeto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inovação</a:t>
            </a:r>
            <a:r>
              <a:rPr lang="en-GB" sz="3200" dirty="0">
                <a:solidFill>
                  <a:srgbClr val="0000CC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.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B92489AB-FDB0-438A-9724-11794CDEF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69" t="6085" r="27077" b="20728"/>
          <a:stretch/>
        </p:blipFill>
        <p:spPr>
          <a:xfrm>
            <a:off x="286042" y="1422486"/>
            <a:ext cx="5809958" cy="5016758"/>
          </a:xfrm>
          <a:prstGeom prst="rect">
            <a:avLst/>
          </a:prstGeom>
        </p:spPr>
      </p:pic>
      <p:sp>
        <p:nvSpPr>
          <p:cNvPr id="9" name="Espaço Reservado para Rodapé 3"/>
          <p:cNvSpPr txBox="1">
            <a:spLocks/>
          </p:cNvSpPr>
          <p:nvPr/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tabLst>
                <a:tab pos="0" algn="l"/>
              </a:tabLst>
              <a:defRPr sz="10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>
                <a:latin typeface="Arial"/>
                <a:cs typeface="Arial"/>
              </a:rPr>
              <a:t>Mario Sergio Salerno</a:t>
            </a:r>
            <a:r>
              <a:rPr lang="pt-BR" smtClean="0">
                <a:solidFill>
                  <a:srgbClr val="000000"/>
                </a:solidFill>
                <a:latin typeface="Arial"/>
                <a:cs typeface="Arial"/>
              </a:rPr>
              <a:t>     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 de Produção</a:t>
            </a:r>
            <a:endParaRPr lang="pt-BR">
              <a:solidFill>
                <a:srgbClr val="80808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853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B0DE096C-A81F-44A6-A384-BF3D4630CE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69" t="6085" r="27077" b="20728"/>
          <a:stretch/>
        </p:blipFill>
        <p:spPr>
          <a:xfrm>
            <a:off x="286042" y="1422486"/>
            <a:ext cx="5809958" cy="501675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53276"/>
            <a:ext cx="11544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Hipercubo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da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inovação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mais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radical: </a:t>
            </a:r>
            <a:r>
              <a:rPr lang="en-GB" sz="3200" b="1" i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framework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do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livro</a:t>
            </a:r>
            <a:endParaRPr lang="en-GB" sz="3200" b="1" dirty="0">
              <a:solidFill>
                <a:srgbClr val="C0000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Impact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575721" y="764705"/>
            <a:ext cx="6841083" cy="1430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="" xmlns:a16="http://schemas.microsoft.com/office/drawing/2014/main" id="{3C935D29-DA62-45BA-B820-7678718C7141}"/>
              </a:ext>
            </a:extLst>
          </p:cNvPr>
          <p:cNvSpPr/>
          <p:nvPr/>
        </p:nvSpPr>
        <p:spPr>
          <a:xfrm rot="19081230">
            <a:off x="183063" y="3682037"/>
            <a:ext cx="4529292" cy="132273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A259F0FF-330B-43FD-8F69-A23E41A4D4AA}"/>
              </a:ext>
            </a:extLst>
          </p:cNvPr>
          <p:cNvSpPr txBox="1"/>
          <p:nvPr/>
        </p:nvSpPr>
        <p:spPr>
          <a:xfrm>
            <a:off x="6019398" y="1619434"/>
            <a:ext cx="56632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Cada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tipo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projeto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de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inovação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demanda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uma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configuração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específica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o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hipercubo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 da </a:t>
            </a:r>
            <a:r>
              <a:rPr lang="en-GB" sz="3200" dirty="0" err="1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inovação</a:t>
            </a:r>
            <a:r>
              <a:rPr lang="en-GB" sz="3200" dirty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.</a:t>
            </a:r>
          </a:p>
        </p:txBody>
      </p:sp>
      <p:sp>
        <p:nvSpPr>
          <p:cNvPr id="10" name="Espaço Reservado para Rodapé 3"/>
          <p:cNvSpPr txBox="1">
            <a:spLocks/>
          </p:cNvSpPr>
          <p:nvPr/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tabLst>
                <a:tab pos="0" algn="l"/>
              </a:tabLst>
              <a:defRPr sz="10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>
                <a:latin typeface="Arial"/>
                <a:cs typeface="Arial"/>
              </a:rPr>
              <a:t>Mario Sergio Salerno</a:t>
            </a:r>
            <a:r>
              <a:rPr lang="pt-BR" smtClean="0">
                <a:solidFill>
                  <a:srgbClr val="000000"/>
                </a:solidFill>
                <a:latin typeface="Arial"/>
                <a:cs typeface="Arial"/>
              </a:rPr>
              <a:t>     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 de Produção</a:t>
            </a:r>
            <a:endParaRPr lang="pt-BR">
              <a:solidFill>
                <a:srgbClr val="80808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8132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41F7EE3-7C48-4CC0-9594-E8DFA190DF66}"/>
              </a:ext>
            </a:extLst>
          </p:cNvPr>
          <p:cNvSpPr txBox="1"/>
          <p:nvPr/>
        </p:nvSpPr>
        <p:spPr>
          <a:xfrm>
            <a:off x="0" y="53276"/>
            <a:ext cx="11544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Hipercubo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da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inovação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mais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radical: </a:t>
            </a:r>
            <a:r>
              <a:rPr lang="en-GB" sz="3200" b="1" i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framework</a:t>
            </a:r>
            <a:r>
              <a:rPr lang="en-GB" sz="3200" b="1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 do </a:t>
            </a:r>
            <a:r>
              <a:rPr lang="en-GB" sz="3200" b="1" dirty="0" err="1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Impact" charset="0"/>
              </a:rPr>
              <a:t>livro</a:t>
            </a:r>
            <a:endParaRPr lang="en-GB" sz="3200" b="1" dirty="0">
              <a:solidFill>
                <a:srgbClr val="C0000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Impact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623A93A8-9FE3-4939-B543-3BB1BEF70764}"/>
              </a:ext>
            </a:extLst>
          </p:cNvPr>
          <p:cNvSpPr/>
          <p:nvPr/>
        </p:nvSpPr>
        <p:spPr>
          <a:xfrm>
            <a:off x="3575721" y="764705"/>
            <a:ext cx="6841083" cy="1430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713B7B52-009F-43D5-97F1-ADF9DE5B6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69" t="6085" r="27077" b="20728"/>
          <a:stretch/>
        </p:blipFill>
        <p:spPr>
          <a:xfrm>
            <a:off x="3191021" y="1587181"/>
            <a:ext cx="5809958" cy="5016758"/>
          </a:xfrm>
          <a:prstGeom prst="rect">
            <a:avLst/>
          </a:prstGeom>
        </p:spPr>
      </p:pic>
      <p:sp>
        <p:nvSpPr>
          <p:cNvPr id="6" name="Espaço Reservado para Rodapé 3"/>
          <p:cNvSpPr txBox="1">
            <a:spLocks/>
          </p:cNvSpPr>
          <p:nvPr/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tabLst>
                <a:tab pos="0" algn="l"/>
              </a:tabLst>
              <a:defRPr sz="10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>
                <a:latin typeface="Arial"/>
                <a:cs typeface="Arial"/>
              </a:rPr>
              <a:t>Mario Sergio Salerno</a:t>
            </a:r>
            <a:r>
              <a:rPr lang="pt-BR" smtClean="0">
                <a:solidFill>
                  <a:srgbClr val="000000"/>
                </a:solidFill>
                <a:latin typeface="Arial"/>
                <a:cs typeface="Arial"/>
              </a:rPr>
              <a:t>     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 de Produção</a:t>
            </a:r>
            <a:endParaRPr lang="pt-BR">
              <a:solidFill>
                <a:srgbClr val="80808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57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Rodapé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/>
              <a:t>Modelos Consagrados:</a:t>
            </a:r>
            <a:br>
              <a:rPr lang="pt-BR" sz="4000"/>
            </a:br>
            <a:r>
              <a:rPr lang="pt-BR" sz="2400"/>
              <a:t>Stage-gates (Cooper) / Funil (Clark e Wheelwright)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pt-BR" sz="2800"/>
          </a:p>
        </p:txBody>
      </p:sp>
      <p:sp>
        <p:nvSpPr>
          <p:cNvPr id="14029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1631950" y="3933826"/>
            <a:ext cx="9144000" cy="2278063"/>
          </a:xfrm>
        </p:spPr>
        <p:txBody>
          <a:bodyPr/>
          <a:lstStyle/>
          <a:p>
            <a:pPr eaLnBrk="1" hangingPunct="1"/>
            <a:r>
              <a:rPr lang="pt-BR" sz="2000">
                <a:solidFill>
                  <a:srgbClr val="0000FF"/>
                </a:solidFill>
              </a:rPr>
              <a:t>Projeto de produto como processo estruturado, independente do projeto</a:t>
            </a:r>
          </a:p>
          <a:p>
            <a:pPr eaLnBrk="1" hangingPunct="1"/>
            <a:r>
              <a:rPr lang="pt-BR" sz="2000">
                <a:solidFill>
                  <a:srgbClr val="0000FF"/>
                </a:solidFill>
              </a:rPr>
              <a:t>“Gates” predefinidos: decisões para/continua</a:t>
            </a:r>
          </a:p>
          <a:p>
            <a:pPr eaLnBrk="1" hangingPunct="1"/>
            <a:r>
              <a:rPr lang="pt-BR" sz="2000">
                <a:solidFill>
                  <a:srgbClr val="0000FF"/>
                </a:solidFill>
              </a:rPr>
              <a:t>Voltado para inovações incrementais, para produtos-mercados “conhecidos”</a:t>
            </a:r>
          </a:p>
          <a:p>
            <a:pPr eaLnBrk="1" hangingPunct="1"/>
            <a:r>
              <a:rPr lang="pt-BR" sz="2000">
                <a:solidFill>
                  <a:srgbClr val="0000FF"/>
                </a:solidFill>
              </a:rPr>
              <a:t>Decisões estruturadas a partir de índices tipo ROI, VPL, lucratividade etc.</a:t>
            </a:r>
          </a:p>
          <a:p>
            <a:pPr eaLnBrk="1" hangingPunct="1"/>
            <a:r>
              <a:rPr lang="pt-BR" sz="2000">
                <a:solidFill>
                  <a:srgbClr val="0000FF"/>
                </a:solidFill>
              </a:rPr>
              <a:t>Pressupõe fluxo “contínuo” de projetos semelhantes (ref. avaliação/gestão)</a:t>
            </a:r>
          </a:p>
          <a:p>
            <a:pPr eaLnBrk="1" hangingPunct="1"/>
            <a:r>
              <a:rPr lang="pt-BR" sz="2000">
                <a:solidFill>
                  <a:srgbClr val="0000FF"/>
                </a:solidFill>
              </a:rPr>
              <a:t>Não aborda organização e mobilização de recursos para fazer o processo “andar”</a:t>
            </a:r>
            <a:r>
              <a:rPr lang="pt-BR" sz="2400"/>
              <a:t> </a:t>
            </a:r>
          </a:p>
          <a:p>
            <a:pPr eaLnBrk="1" hangingPunct="1"/>
            <a:endParaRPr lang="pt-BR" sz="2400"/>
          </a:p>
          <a:p>
            <a:pPr eaLnBrk="1" hangingPunct="1"/>
            <a:endParaRPr lang="pt-BR" sz="2400"/>
          </a:p>
        </p:txBody>
      </p:sp>
      <p:pic>
        <p:nvPicPr>
          <p:cNvPr id="140293" name="Imagem 1" descr="pd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484313"/>
            <a:ext cx="9324975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1614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40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0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0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0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0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</a:p>
        </p:txBody>
      </p:sp>
      <p:pic>
        <p:nvPicPr>
          <p:cNvPr id="38915" name="Picture 2" descr="C:\Users\Mario Sergio Salerno\Pictures\Minhas digitalizações\Penthatlon Goffin&amp;Mitchell0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CaixaDeTexto 3"/>
          <p:cNvSpPr txBox="1">
            <a:spLocks noChangeArrowheads="1"/>
          </p:cNvSpPr>
          <p:nvPr/>
        </p:nvSpPr>
        <p:spPr bwMode="auto">
          <a:xfrm>
            <a:off x="1524001" y="476250"/>
            <a:ext cx="59404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b="1">
                <a:solidFill>
                  <a:srgbClr val="002060"/>
                </a:solidFill>
              </a:rPr>
              <a:t>Goffin e Mitchell (2010) - The Penthatlon Framework </a:t>
            </a:r>
            <a:r>
              <a:rPr lang="pt-BR" sz="1100" b="1">
                <a:solidFill>
                  <a:srgbClr val="002060"/>
                </a:solidFill>
              </a:rPr>
              <a:t>(p.27</a:t>
            </a:r>
            <a:r>
              <a:rPr lang="pt-BR" sz="1100">
                <a:solidFill>
                  <a:srgbClr val="000000"/>
                </a:solidFill>
              </a:rPr>
              <a:t>)</a:t>
            </a:r>
            <a:endParaRPr lang="pt-BR">
              <a:solidFill>
                <a:srgbClr val="000000"/>
              </a:solidFill>
            </a:endParaRPr>
          </a:p>
        </p:txBody>
      </p:sp>
      <p:sp>
        <p:nvSpPr>
          <p:cNvPr id="38917" name="CaixaDeTexto 4"/>
          <p:cNvSpPr txBox="1">
            <a:spLocks noChangeArrowheads="1"/>
          </p:cNvSpPr>
          <p:nvPr/>
        </p:nvSpPr>
        <p:spPr bwMode="auto">
          <a:xfrm>
            <a:off x="7391401" y="6237289"/>
            <a:ext cx="30972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pt-BR" sz="1400">
                <a:solidFill>
                  <a:srgbClr val="000000"/>
                </a:solidFill>
                <a:latin typeface="Cambria" pitchFamily="18" charset="0"/>
              </a:rPr>
              <a:t>Extraido de Goffin e Mitchell (2010) </a:t>
            </a:r>
          </a:p>
        </p:txBody>
      </p:sp>
    </p:spTree>
    <p:extLst>
      <p:ext uri="{BB962C8B-B14F-4D97-AF65-F5344CB8AC3E}">
        <p14:creationId xmlns:p14="http://schemas.microsoft.com/office/powerpoint/2010/main" val="1074244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03623" y="82503"/>
            <a:ext cx="11353800" cy="1074343"/>
          </a:xfrm>
        </p:spPr>
        <p:txBody>
          <a:bodyPr>
            <a:noAutofit/>
          </a:bodyPr>
          <a:lstStyle/>
          <a:p>
            <a:r>
              <a:rPr lang="pt-BR" sz="3733" dirty="0">
                <a:solidFill>
                  <a:srgbClr val="C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Arial"/>
                <a:sym typeface="Arial"/>
              </a:rPr>
              <a:t>Modelo de maturidade do sistema de gestão da inovação</a:t>
            </a:r>
            <a:endParaRPr lang="en-US" sz="3733" dirty="0">
              <a:solidFill>
                <a:srgbClr val="C0000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Arial"/>
              <a:sym typeface="Arial"/>
            </a:endParaRP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="" xmlns:a16="http://schemas.microsoft.com/office/drawing/2014/main" id="{954ED472-4CFB-4369-A340-C0A7F138B8AB}"/>
              </a:ext>
            </a:extLst>
          </p:cNvPr>
          <p:cNvSpPr/>
          <p:nvPr/>
        </p:nvSpPr>
        <p:spPr>
          <a:xfrm>
            <a:off x="275268" y="1743749"/>
            <a:ext cx="4346349" cy="1360967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2400" i="1" kern="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Startups</a:t>
            </a:r>
            <a:r>
              <a:rPr lang="pt-BR" sz="2400" kern="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/</a:t>
            </a:r>
            <a:r>
              <a:rPr lang="pt-BR" sz="2400" kern="0" dirty="0" err="1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ENBTs</a:t>
            </a:r>
            <a:r>
              <a:rPr lang="pt-BR" sz="2400" kern="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/</a:t>
            </a:r>
            <a:r>
              <a:rPr lang="pt-BR" sz="2400" kern="0" dirty="0" err="1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KIEs</a:t>
            </a:r>
            <a:endParaRPr lang="pt-BR" sz="2400" kern="0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="" xmlns:a16="http://schemas.microsoft.com/office/drawing/2014/main" id="{0CF8BA4B-F838-42C1-B553-5DF22F6BA3C1}"/>
              </a:ext>
            </a:extLst>
          </p:cNvPr>
          <p:cNvSpPr/>
          <p:nvPr/>
        </p:nvSpPr>
        <p:spPr>
          <a:xfrm>
            <a:off x="4801784" y="1743749"/>
            <a:ext cx="4346349" cy="1360967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2400" kern="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Empresas estabelecidas,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2400" kern="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Inovação incremental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="" xmlns:a16="http://schemas.microsoft.com/office/drawing/2014/main" id="{B6A58877-89B1-4C70-B19A-19289B7CBB6D}"/>
              </a:ext>
            </a:extLst>
          </p:cNvPr>
          <p:cNvSpPr/>
          <p:nvPr/>
        </p:nvSpPr>
        <p:spPr>
          <a:xfrm>
            <a:off x="9328301" y="1743749"/>
            <a:ext cx="2659907" cy="4720856"/>
          </a:xfrm>
          <a:prstGeom prst="round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2400" kern="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Empresas com sistema de gestão maduro para inovação incremental buscando inovar mais radicalmente de forma sistemática</a:t>
            </a:r>
          </a:p>
        </p:txBody>
      </p:sp>
      <p:sp>
        <p:nvSpPr>
          <p:cNvPr id="6" name="Seta: Pentágono 5">
            <a:extLst>
              <a:ext uri="{FF2B5EF4-FFF2-40B4-BE49-F238E27FC236}">
                <a16:creationId xmlns="" xmlns:a16="http://schemas.microsoft.com/office/drawing/2014/main" id="{A62B4791-D1B1-45E1-A336-DAABEE84CAEE}"/>
              </a:ext>
            </a:extLst>
          </p:cNvPr>
          <p:cNvSpPr/>
          <p:nvPr/>
        </p:nvSpPr>
        <p:spPr>
          <a:xfrm rot="16200000">
            <a:off x="-663337" y="4230585"/>
            <a:ext cx="3133063" cy="1369200"/>
          </a:xfrm>
          <a:prstGeom prst="homePlate">
            <a:avLst/>
          </a:prstGeom>
          <a:solidFill>
            <a:srgbClr val="FFA3A3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black"/>
                </a:solidFill>
                <a:sym typeface="Arial"/>
              </a:rPr>
              <a:t>Sem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black"/>
                </a:solidFill>
                <a:sym typeface="Arial"/>
              </a:rPr>
              <a:t>ação</a:t>
            </a:r>
          </a:p>
        </p:txBody>
      </p:sp>
      <p:sp>
        <p:nvSpPr>
          <p:cNvPr id="12" name="Seta: Pentágono 11">
            <a:extLst>
              <a:ext uri="{FF2B5EF4-FFF2-40B4-BE49-F238E27FC236}">
                <a16:creationId xmlns="" xmlns:a16="http://schemas.microsoft.com/office/drawing/2014/main" id="{87EDA8B2-7E2D-4D77-BA16-7CF1851715B1}"/>
              </a:ext>
            </a:extLst>
          </p:cNvPr>
          <p:cNvSpPr/>
          <p:nvPr/>
        </p:nvSpPr>
        <p:spPr>
          <a:xfrm rot="16200000">
            <a:off x="860890" y="4230585"/>
            <a:ext cx="3133063" cy="1369200"/>
          </a:xfrm>
          <a:prstGeom prst="homePlate">
            <a:avLst/>
          </a:prstGeom>
          <a:solidFill>
            <a:srgbClr val="FF6565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black"/>
                </a:solidFill>
                <a:sym typeface="Arial"/>
              </a:rPr>
              <a:t>Sem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black"/>
                </a:solidFill>
                <a:sym typeface="Arial"/>
              </a:rPr>
              <a:t>produto mínimo viável</a:t>
            </a:r>
          </a:p>
        </p:txBody>
      </p:sp>
      <p:sp>
        <p:nvSpPr>
          <p:cNvPr id="13" name="Seta: Pentágono 12">
            <a:extLst>
              <a:ext uri="{FF2B5EF4-FFF2-40B4-BE49-F238E27FC236}">
                <a16:creationId xmlns="" xmlns:a16="http://schemas.microsoft.com/office/drawing/2014/main" id="{D0C16B3D-A61F-4A97-8CC1-8C73375EBCB6}"/>
              </a:ext>
            </a:extLst>
          </p:cNvPr>
          <p:cNvSpPr/>
          <p:nvPr/>
        </p:nvSpPr>
        <p:spPr>
          <a:xfrm rot="16200000">
            <a:off x="2385117" y="4230585"/>
            <a:ext cx="3133063" cy="1369200"/>
          </a:xfrm>
          <a:prstGeom prst="homePlate">
            <a:avLst/>
          </a:prstGeom>
          <a:solidFill>
            <a:srgbClr val="FF3F3F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black"/>
                </a:solidFill>
                <a:sym typeface="Arial"/>
              </a:rPr>
              <a:t>Com produto mínimo viável</a:t>
            </a:r>
          </a:p>
        </p:txBody>
      </p:sp>
      <p:sp>
        <p:nvSpPr>
          <p:cNvPr id="14" name="Seta: Pentágono 13">
            <a:extLst>
              <a:ext uri="{FF2B5EF4-FFF2-40B4-BE49-F238E27FC236}">
                <a16:creationId xmlns="" xmlns:a16="http://schemas.microsoft.com/office/drawing/2014/main" id="{D9CDF151-11D1-4BF4-9172-A0CBCD0B5E79}"/>
              </a:ext>
            </a:extLst>
          </p:cNvPr>
          <p:cNvSpPr/>
          <p:nvPr/>
        </p:nvSpPr>
        <p:spPr>
          <a:xfrm rot="16200000">
            <a:off x="3909343" y="4230585"/>
            <a:ext cx="3133063" cy="1369200"/>
          </a:xfrm>
          <a:prstGeom prst="homePlate">
            <a:avLst/>
          </a:prstGeom>
          <a:solidFill>
            <a:srgbClr val="D00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white"/>
                </a:solidFill>
                <a:sym typeface="Arial"/>
              </a:rPr>
              <a:t>Quer começar a inovar</a:t>
            </a:r>
          </a:p>
        </p:txBody>
      </p:sp>
      <p:sp>
        <p:nvSpPr>
          <p:cNvPr id="15" name="Seta: Pentágono 14">
            <a:extLst>
              <a:ext uri="{FF2B5EF4-FFF2-40B4-BE49-F238E27FC236}">
                <a16:creationId xmlns="" xmlns:a16="http://schemas.microsoft.com/office/drawing/2014/main" id="{1B165F61-122D-455D-9350-9F3812B17171}"/>
              </a:ext>
            </a:extLst>
          </p:cNvPr>
          <p:cNvSpPr/>
          <p:nvPr/>
        </p:nvSpPr>
        <p:spPr>
          <a:xfrm rot="16200000">
            <a:off x="5433570" y="4230585"/>
            <a:ext cx="3133063" cy="1369200"/>
          </a:xfrm>
          <a:prstGeom prst="homePlate">
            <a:avLst/>
          </a:prstGeom>
          <a:solidFill>
            <a:srgbClr val="A80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white"/>
                </a:solidFill>
                <a:sym typeface="Arial"/>
              </a:rPr>
              <a:t>Não tem sistema de inovação</a:t>
            </a:r>
          </a:p>
        </p:txBody>
      </p:sp>
      <p:sp>
        <p:nvSpPr>
          <p:cNvPr id="16" name="Seta: Pentágono 15">
            <a:extLst>
              <a:ext uri="{FF2B5EF4-FFF2-40B4-BE49-F238E27FC236}">
                <a16:creationId xmlns="" xmlns:a16="http://schemas.microsoft.com/office/drawing/2014/main" id="{6DF85C65-B666-4B32-AEC9-5AD4CF30743F}"/>
              </a:ext>
            </a:extLst>
          </p:cNvPr>
          <p:cNvSpPr/>
          <p:nvPr/>
        </p:nvSpPr>
        <p:spPr>
          <a:xfrm rot="16200000">
            <a:off x="6957795" y="4230585"/>
            <a:ext cx="3133063" cy="1369200"/>
          </a:xfrm>
          <a:prstGeom prst="homePlate">
            <a:avLst/>
          </a:prstGeom>
          <a:solidFill>
            <a:srgbClr val="700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1867" kern="0" dirty="0">
                <a:solidFill>
                  <a:prstClr val="white"/>
                </a:solidFill>
                <a:sym typeface="Arial"/>
              </a:rPr>
              <a:t>Tem sistema que requer melhoria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0" y="6561509"/>
            <a:ext cx="2448496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pt-BR" sz="1333" kern="0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Salerno e Gomes (2018)</a:t>
            </a:r>
            <a:endParaRPr lang="en-US" sz="1333" kern="0" dirty="0">
              <a:solidFill>
                <a:prstClr val="black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" name="Espaço Reservado para Rodapé 3"/>
          <p:cNvSpPr txBox="1">
            <a:spLocks/>
          </p:cNvSpPr>
          <p:nvPr/>
        </p:nvSpPr>
        <p:spPr bwMode="auto">
          <a:xfrm>
            <a:off x="2783418" y="6589714"/>
            <a:ext cx="940858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tabLst>
                <a:tab pos="0" algn="l"/>
              </a:tabLst>
              <a:defRPr sz="10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>
                <a:latin typeface="Arial"/>
                <a:cs typeface="Arial"/>
              </a:rPr>
              <a:t>Mario Sergio Salerno</a:t>
            </a:r>
            <a:r>
              <a:rPr lang="pt-BR" smtClean="0">
                <a:solidFill>
                  <a:srgbClr val="000000"/>
                </a:solidFill>
                <a:latin typeface="Arial"/>
                <a:cs typeface="Arial"/>
              </a:rPr>
              <a:t>     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lang="pt-BR" smtClean="0">
                <a:solidFill>
                  <a:srgbClr val="808080"/>
                </a:solidFill>
                <a:latin typeface="Arial"/>
                <a:cs typeface="Arial"/>
              </a:rPr>
              <a:t> de Produção</a:t>
            </a:r>
            <a:endParaRPr lang="pt-BR">
              <a:solidFill>
                <a:srgbClr val="80808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319444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80000">
              <a:srgbClr val="7D8A8C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2420888"/>
            <a:ext cx="8281094" cy="1143000"/>
          </a:xfrm>
        </p:spPr>
        <p:txBody>
          <a:bodyPr/>
          <a:lstStyle/>
          <a:p>
            <a:r>
              <a:rPr lang="pt-BR" sz="6000" dirty="0">
                <a:solidFill>
                  <a:srgbClr val="FFCCFF"/>
                </a:solidFill>
              </a:rPr>
              <a:t>ECOSSISTEMA </a:t>
            </a:r>
            <a:br>
              <a:rPr lang="pt-BR" sz="6000" dirty="0">
                <a:solidFill>
                  <a:srgbClr val="FFCCFF"/>
                </a:solidFill>
              </a:rPr>
            </a:br>
            <a:r>
              <a:rPr lang="pt-BR" sz="6000" dirty="0">
                <a:solidFill>
                  <a:srgbClr val="FFCCFF"/>
                </a:solidFill>
              </a:rPr>
              <a:t>DE</a:t>
            </a:r>
            <a:br>
              <a:rPr lang="pt-BR" sz="6000" dirty="0">
                <a:solidFill>
                  <a:srgbClr val="FFCCFF"/>
                </a:solidFill>
              </a:rPr>
            </a:br>
            <a:r>
              <a:rPr lang="pt-BR" sz="6000" dirty="0">
                <a:solidFill>
                  <a:srgbClr val="FFCCFF"/>
                </a:solidFill>
              </a:rPr>
              <a:t> INOVAÇÃO</a:t>
            </a:r>
            <a:endParaRPr lang="en-US" sz="6000" dirty="0">
              <a:solidFill>
                <a:srgbClr val="FFCCFF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7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Miríade de significados no senso comum...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ecossistema de </a:t>
            </a:r>
            <a:r>
              <a:rPr lang="pt-BR" dirty="0" smtClean="0"/>
              <a:t>inovação </a:t>
            </a:r>
            <a:r>
              <a:rPr lang="pt-BR" dirty="0"/>
              <a:t>- Google </a:t>
            </a:r>
            <a:r>
              <a:rPr lang="pt-BR" dirty="0" err="1"/>
              <a:t>Search</a:t>
            </a:r>
            <a:endParaRPr lang="pt-BR" dirty="0"/>
          </a:p>
          <a:p>
            <a:pPr marL="0" indent="0">
              <a:buNone/>
            </a:pP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www.google.com.br/search?q=ecossistema%20de%20inova%C3%A7ao&amp;gws_rd=ssl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4.870.000 resultados (25/02/2019)!</a:t>
            </a:r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Ecossistema de inovação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24" y="1258889"/>
            <a:ext cx="11900647" cy="5049837"/>
          </a:xfrm>
        </p:spPr>
        <p:txBody>
          <a:bodyPr/>
          <a:lstStyle/>
          <a:p>
            <a:r>
              <a:rPr lang="pt-BR" dirty="0" smtClean="0"/>
              <a:t>Moore: ecossistema como </a:t>
            </a:r>
            <a:r>
              <a:rPr lang="pt-BR" b="1" dirty="0" smtClean="0"/>
              <a:t>metáfora para representar como diversos atores se articulam para produzir valor</a:t>
            </a:r>
            <a:r>
              <a:rPr lang="pt-BR" dirty="0" smtClean="0"/>
              <a:t>. </a:t>
            </a:r>
            <a:br>
              <a:rPr lang="pt-BR" dirty="0" smtClean="0"/>
            </a:br>
            <a:r>
              <a:rPr lang="pt-BR" dirty="0" smtClean="0"/>
              <a:t>Tal metáfora serviria para amainar a confusão entre redes de negócios, colaboração etc.</a:t>
            </a:r>
          </a:p>
          <a:p>
            <a:pPr marL="715963" indent="-350838">
              <a:buNone/>
            </a:pPr>
            <a:r>
              <a:rPr lang="pt-BR" sz="1600" dirty="0"/>
              <a:t>MOORE, J.F.  </a:t>
            </a:r>
            <a:r>
              <a:rPr lang="pt-BR" sz="1600" dirty="0" err="1"/>
              <a:t>Predators</a:t>
            </a:r>
            <a:r>
              <a:rPr lang="pt-BR" sz="1600" dirty="0"/>
              <a:t> </a:t>
            </a:r>
            <a:r>
              <a:rPr lang="pt-BR" sz="1600" dirty="0" err="1"/>
              <a:t>and</a:t>
            </a:r>
            <a:r>
              <a:rPr lang="pt-BR" sz="1600" dirty="0"/>
              <a:t> </a:t>
            </a:r>
            <a:r>
              <a:rPr lang="pt-BR" sz="1600" dirty="0" err="1"/>
              <a:t>pray</a:t>
            </a:r>
            <a:r>
              <a:rPr lang="pt-BR" sz="1600" dirty="0"/>
              <a:t>: </a:t>
            </a:r>
            <a:r>
              <a:rPr lang="pt-BR" sz="1600" dirty="0" err="1"/>
              <a:t>the</a:t>
            </a:r>
            <a:r>
              <a:rPr lang="pt-BR" sz="1600" dirty="0"/>
              <a:t> new </a:t>
            </a:r>
            <a:r>
              <a:rPr lang="pt-BR" sz="1600" dirty="0" err="1"/>
              <a:t>ecology</a:t>
            </a:r>
            <a:r>
              <a:rPr lang="pt-BR" sz="1600" dirty="0"/>
              <a:t> </a:t>
            </a:r>
            <a:r>
              <a:rPr lang="pt-BR" sz="1600" dirty="0" err="1"/>
              <a:t>of</a:t>
            </a:r>
            <a:r>
              <a:rPr lang="pt-BR" sz="1600" dirty="0"/>
              <a:t> </a:t>
            </a:r>
            <a:r>
              <a:rPr lang="pt-BR" sz="1600" dirty="0" err="1"/>
              <a:t>competition</a:t>
            </a:r>
            <a:r>
              <a:rPr lang="pt-BR" sz="1600" dirty="0"/>
              <a:t>. </a:t>
            </a:r>
            <a:r>
              <a:rPr lang="pt-BR" sz="1600" i="1" dirty="0"/>
              <a:t>Harvard Business </a:t>
            </a:r>
            <a:r>
              <a:rPr lang="pt-BR" sz="1600" i="1" dirty="0" err="1"/>
              <a:t>Review</a:t>
            </a:r>
            <a:r>
              <a:rPr lang="pt-BR" sz="1600" dirty="0"/>
              <a:t>, v.7, n.3, p.75-83, 1993. </a:t>
            </a:r>
          </a:p>
          <a:p>
            <a:pPr marL="715963" indent="-350838">
              <a:buNone/>
            </a:pPr>
            <a:r>
              <a:rPr lang="pt-BR" sz="1600" dirty="0"/>
              <a:t>MOORE, J.F. </a:t>
            </a:r>
            <a:r>
              <a:rPr lang="pt-BR" sz="1600" i="1" dirty="0"/>
              <a:t>The </a:t>
            </a:r>
            <a:r>
              <a:rPr lang="pt-BR" sz="1600" i="1" dirty="0" err="1"/>
              <a:t>death</a:t>
            </a:r>
            <a:r>
              <a:rPr lang="pt-BR" sz="1600" i="1" dirty="0"/>
              <a:t> </a:t>
            </a:r>
            <a:r>
              <a:rPr lang="pt-BR" sz="1600" i="1" dirty="0" err="1"/>
              <a:t>of</a:t>
            </a:r>
            <a:r>
              <a:rPr lang="pt-BR" sz="1600" i="1" dirty="0"/>
              <a:t> </a:t>
            </a:r>
            <a:r>
              <a:rPr lang="pt-BR" sz="1600" i="1" dirty="0" err="1"/>
              <a:t>competition</a:t>
            </a:r>
            <a:r>
              <a:rPr lang="pt-BR" sz="1600" dirty="0"/>
              <a:t>: </a:t>
            </a:r>
            <a:r>
              <a:rPr lang="pt-BR" sz="1600" dirty="0" err="1"/>
              <a:t>leadership</a:t>
            </a:r>
            <a:r>
              <a:rPr lang="pt-BR" sz="1600" dirty="0"/>
              <a:t> </a:t>
            </a:r>
            <a:r>
              <a:rPr lang="pt-BR" sz="1600" dirty="0" err="1"/>
              <a:t>and</a:t>
            </a:r>
            <a:r>
              <a:rPr lang="pt-BR" sz="1600" dirty="0"/>
              <a:t> </a:t>
            </a:r>
            <a:r>
              <a:rPr lang="pt-BR" sz="1600" dirty="0" err="1"/>
              <a:t>strategy</a:t>
            </a:r>
            <a:r>
              <a:rPr lang="pt-BR" sz="1600" dirty="0"/>
              <a:t> in </a:t>
            </a:r>
            <a:r>
              <a:rPr lang="pt-BR" sz="1600" dirty="0" err="1"/>
              <a:t>the</a:t>
            </a:r>
            <a:r>
              <a:rPr lang="pt-BR" sz="1600" dirty="0"/>
              <a:t> age </a:t>
            </a:r>
            <a:r>
              <a:rPr lang="pt-BR" sz="1600" dirty="0" err="1"/>
              <a:t>of</a:t>
            </a:r>
            <a:r>
              <a:rPr lang="pt-BR" sz="1600" dirty="0"/>
              <a:t> business </a:t>
            </a:r>
            <a:r>
              <a:rPr lang="pt-BR" sz="1600" dirty="0" err="1"/>
              <a:t>ecosystems</a:t>
            </a:r>
            <a:r>
              <a:rPr lang="pt-BR" sz="1600" dirty="0"/>
              <a:t>. New York: Harper Business, 1996 </a:t>
            </a:r>
          </a:p>
          <a:p>
            <a:endParaRPr lang="pt-BR" dirty="0" smtClean="0"/>
          </a:p>
          <a:p>
            <a:r>
              <a:rPr lang="pt-BR" dirty="0" smtClean="0"/>
              <a:t>De lá para cá, o conceito evoluiu.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3388" y="115888"/>
            <a:ext cx="7993062" cy="862012"/>
          </a:xfrm>
        </p:spPr>
        <p:txBody>
          <a:bodyPr/>
          <a:lstStyle/>
          <a:p>
            <a:r>
              <a:rPr lang="pt-BR" dirty="0" smtClean="0"/>
              <a:t>Ecossistema de inovação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77" y="977901"/>
            <a:ext cx="11940988" cy="5330825"/>
          </a:xfrm>
        </p:spPr>
        <p:txBody>
          <a:bodyPr/>
          <a:lstStyle/>
          <a:p>
            <a:r>
              <a:rPr lang="pt-BR" dirty="0" smtClean="0"/>
              <a:t>Vai além da noção de cadeia</a:t>
            </a:r>
          </a:p>
          <a:p>
            <a:pPr lvl="1"/>
            <a:r>
              <a:rPr lang="pt-BR" dirty="0" smtClean="0"/>
              <a:t>Inclui investidores, provedores de recursos, reguladores, e inovadores complementares, o que torna possível aos participantes a criação conjunta de valor (Li e </a:t>
            </a:r>
            <a:r>
              <a:rPr lang="pt-BR" dirty="0" err="1"/>
              <a:t>G</a:t>
            </a:r>
            <a:r>
              <a:rPr lang="pt-BR" dirty="0" err="1" smtClean="0"/>
              <a:t>arnsey</a:t>
            </a:r>
            <a:r>
              <a:rPr lang="pt-BR" dirty="0" smtClean="0"/>
              <a:t>, 2014)</a:t>
            </a:r>
          </a:p>
          <a:p>
            <a:pPr marL="457200" lvl="1" indent="0">
              <a:buNone/>
            </a:pPr>
            <a:endParaRPr lang="pt-BR" dirty="0" smtClean="0"/>
          </a:p>
          <a:p>
            <a:r>
              <a:rPr lang="pt-BR" dirty="0" smtClean="0"/>
              <a:t>Enfatiza interdependência</a:t>
            </a:r>
          </a:p>
          <a:p>
            <a:pPr lvl="1"/>
            <a:r>
              <a:rPr lang="pt-BR" dirty="0"/>
              <a:t>C</a:t>
            </a:r>
            <a:r>
              <a:rPr lang="pt-BR" dirty="0" smtClean="0"/>
              <a:t>onstruto ecossistema como meio de tornar mais explícitas as interdependências (Moore, 1996). Tal abordagem foca no entendimento da coordenação entre parceiros in redes de troca caracterizadas simultaneamente por cooperação e competição</a:t>
            </a:r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3388" y="115888"/>
            <a:ext cx="7993062" cy="862012"/>
          </a:xfrm>
        </p:spPr>
        <p:txBody>
          <a:bodyPr/>
          <a:lstStyle/>
          <a:p>
            <a:r>
              <a:rPr lang="pt-BR" dirty="0" smtClean="0"/>
              <a:t>Ecossistema de inovação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93032"/>
            <a:ext cx="12075458" cy="5330825"/>
          </a:xfrm>
        </p:spPr>
        <p:txBody>
          <a:bodyPr/>
          <a:lstStyle/>
          <a:p>
            <a:r>
              <a:rPr lang="en-US" sz="2800" dirty="0"/>
              <a:t>“The collaborative arrangements through which firms combine their individual offerings into a coherent, customer-facing solution”</a:t>
            </a:r>
            <a:endParaRPr lang="en-US" sz="2000" dirty="0"/>
          </a:p>
          <a:p>
            <a:pPr marL="365125" indent="-365125">
              <a:buNone/>
            </a:pPr>
            <a:r>
              <a:rPr lang="en-US" sz="1400" dirty="0"/>
              <a:t>       </a:t>
            </a:r>
            <a:r>
              <a:rPr lang="en-US" sz="1400" dirty="0" err="1"/>
              <a:t>Adner</a:t>
            </a:r>
            <a:r>
              <a:rPr lang="en-US" sz="1400" dirty="0"/>
              <a:t>, R. (2006</a:t>
            </a:r>
            <a:r>
              <a:rPr lang="en-US" sz="1400" dirty="0" smtClean="0"/>
              <a:t>). </a:t>
            </a:r>
            <a:r>
              <a:rPr lang="en-US" sz="1400" dirty="0"/>
              <a:t>Match your innovation strategy to your innovation ecosystem. </a:t>
            </a:r>
            <a:r>
              <a:rPr lang="en-US" sz="1400" i="1" dirty="0"/>
              <a:t>Harvard Business Review</a:t>
            </a:r>
            <a:r>
              <a:rPr lang="en-US" sz="1400" dirty="0"/>
              <a:t>, </a:t>
            </a:r>
            <a:r>
              <a:rPr lang="en-US" sz="1400" b="1" dirty="0"/>
              <a:t>84</a:t>
            </a:r>
            <a:r>
              <a:rPr lang="en-US" sz="1400" dirty="0"/>
              <a:t>, 4, p.98–107</a:t>
            </a:r>
            <a:r>
              <a:rPr lang="en-US" sz="1400" dirty="0" smtClean="0"/>
              <a:t>.</a:t>
            </a:r>
          </a:p>
          <a:p>
            <a:pPr marL="365125" indent="-365125">
              <a:buNone/>
            </a:pPr>
            <a:endParaRPr lang="pt-BR" sz="1400" dirty="0"/>
          </a:p>
          <a:p>
            <a:r>
              <a:rPr lang="pt-BR" dirty="0" smtClean="0"/>
              <a:t>Ligado a um negócio, não à empresa</a:t>
            </a:r>
          </a:p>
          <a:p>
            <a:pPr lvl="1"/>
            <a:r>
              <a:rPr lang="pt-BR" dirty="0" smtClean="0"/>
              <a:t>Ecossistema de negócios, não sistema empresa</a:t>
            </a:r>
          </a:p>
          <a:p>
            <a:pPr lvl="1"/>
            <a:r>
              <a:rPr lang="pt-BR" dirty="0" smtClean="0"/>
              <a:t>Financiadores, inovadores complementares etc. só fazem sentido com relação a um produto ou plataforma, ou seja, um negócio específico.</a:t>
            </a:r>
          </a:p>
          <a:p>
            <a:pPr lvl="1"/>
            <a:r>
              <a:rPr lang="pt-BR" dirty="0" smtClean="0"/>
              <a:t>Uma empresa pode atuar em mais de um ecossistema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3388" y="115888"/>
            <a:ext cx="7993062" cy="862012"/>
          </a:xfrm>
        </p:spPr>
        <p:txBody>
          <a:bodyPr/>
          <a:lstStyle/>
          <a:p>
            <a:r>
              <a:rPr lang="pt-BR" dirty="0" smtClean="0"/>
              <a:t>Ecossistema de inovação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9965" y="1412777"/>
            <a:ext cx="10919011" cy="4895949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Ecossistemas</a:t>
            </a:r>
            <a:r>
              <a:rPr lang="en-US" dirty="0" smtClean="0"/>
              <a:t> </a:t>
            </a:r>
            <a:r>
              <a:rPr lang="en-US" dirty="0" err="1" smtClean="0"/>
              <a:t>empreendedores</a:t>
            </a:r>
            <a:r>
              <a:rPr lang="en-US" dirty="0" smtClean="0"/>
              <a:t>: </a:t>
            </a:r>
            <a:r>
              <a:rPr lang="en-US" dirty="0" err="1" smtClean="0"/>
              <a:t>redes</a:t>
            </a:r>
            <a:r>
              <a:rPr lang="en-US" dirty="0" smtClean="0"/>
              <a:t> de </a:t>
            </a:r>
            <a:r>
              <a:rPr lang="en-US" dirty="0" err="1" smtClean="0"/>
              <a:t>incertezas</a:t>
            </a:r>
            <a:r>
              <a:rPr lang="en-US" dirty="0" smtClean="0"/>
              <a:t> </a:t>
            </a:r>
            <a:r>
              <a:rPr lang="en-US" dirty="0" err="1" smtClean="0"/>
              <a:t>interdependentes</a:t>
            </a:r>
            <a:r>
              <a:rPr lang="en-US" dirty="0" smtClean="0"/>
              <a:t> (Gomes, 2013)</a:t>
            </a:r>
          </a:p>
          <a:p>
            <a:pPr lvl="1"/>
            <a:r>
              <a:rPr lang="pt-BR" dirty="0" smtClean="0"/>
              <a:t>Já é o uso do conceito adaptado para formar um quadro de referência analítico de uma determinada pesquisa</a:t>
            </a:r>
            <a:endParaRPr lang="en-US" dirty="0" smtClean="0"/>
          </a:p>
          <a:p>
            <a:endParaRPr lang="pt-BR" sz="1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7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3388" y="115888"/>
            <a:ext cx="7993062" cy="727868"/>
          </a:xfrm>
          <a:solidFill>
            <a:srgbClr val="33CC33"/>
          </a:solidFill>
        </p:spPr>
        <p:txBody>
          <a:bodyPr/>
          <a:lstStyle/>
          <a:p>
            <a:r>
              <a:rPr lang="pt-BR" sz="4800" dirty="0">
                <a:solidFill>
                  <a:schemeClr val="bg1"/>
                </a:solidFill>
              </a:rPr>
              <a:t>Redes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283" y="1539876"/>
            <a:ext cx="11456894" cy="5183981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rgbClr val="0000CC"/>
                </a:solidFill>
              </a:rPr>
              <a:t>De maneira mais geral, o termo “redes” pode ser entendido como o. Como </a:t>
            </a:r>
            <a:r>
              <a:rPr lang="pt-BR" b="1" dirty="0">
                <a:solidFill>
                  <a:srgbClr val="0000CC"/>
                </a:solidFill>
              </a:rPr>
              <a:t>conjunto de interações e trocas de conhecimentos e informações entre </a:t>
            </a:r>
            <a:r>
              <a:rPr lang="pt-BR" b="1" dirty="0" err="1">
                <a:solidFill>
                  <a:srgbClr val="0000CC"/>
                </a:solidFill>
              </a:rPr>
              <a:t>organizações</a:t>
            </a:r>
            <a:r>
              <a:rPr lang="pt-BR" dirty="0" err="1" smtClean="0">
                <a:solidFill>
                  <a:srgbClr val="0000CC"/>
                </a:solidFill>
              </a:rPr>
              <a:t>o</a:t>
            </a:r>
            <a:r>
              <a:rPr lang="pt-BR" dirty="0" smtClean="0">
                <a:solidFill>
                  <a:srgbClr val="0000CC"/>
                </a:solidFill>
              </a:rPr>
              <a:t> conhecimento está incorporado nos indivíduos, empresas e outras instituições, as redes podem ser representadas pelos agentes e nós, ou nódulos, de interação entre eles. Redes  podem ser vistas, assim, como o lócus de relacionamentos formais e/ou informais entre organizações e por meio dos quais acontecem interações e trocas </a:t>
            </a:r>
            <a:r>
              <a:rPr lang="pt-BR" dirty="0">
                <a:solidFill>
                  <a:srgbClr val="0000CC"/>
                </a:solidFill>
              </a:rPr>
              <a:t>de conhecimentos e informações (HSM, Fundação Don Cabral</a:t>
            </a:r>
            <a:r>
              <a:rPr lang="pt-BR" dirty="0" smtClean="0">
                <a:solidFill>
                  <a:srgbClr val="0000CC"/>
                </a:solidFill>
              </a:rPr>
              <a:t>)</a:t>
            </a:r>
            <a:endParaRPr lang="pt-BR" dirty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0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pt-BR" dirty="0" smtClean="0">
                <a:solidFill>
                  <a:srgbClr val="990000"/>
                </a:solidFill>
              </a:rPr>
              <a:t>Open </a:t>
            </a:r>
            <a:r>
              <a:rPr lang="pt-BR" dirty="0" err="1" smtClean="0">
                <a:solidFill>
                  <a:srgbClr val="990000"/>
                </a:solidFill>
              </a:rPr>
              <a:t>Innovation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5400" dirty="0" smtClean="0"/>
              <a:t>Captura pela empresa de ideias, recursos, tecnologias etc. em quaisquer lugar que estejam e que a empresa consiga acessar.</a:t>
            </a:r>
            <a:endParaRPr lang="en-US" sz="5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Mario Sergio Salerno</a:t>
            </a:r>
            <a:r>
              <a:rPr lang="pt-BR" smtClean="0">
                <a:solidFill>
                  <a:srgbClr val="000000"/>
                </a:solidFill>
              </a:rPr>
              <a:t>     </a:t>
            </a:r>
            <a:r>
              <a:rPr lang="pt-BR" smtClean="0">
                <a:solidFill>
                  <a:srgbClr val="808080"/>
                </a:solidFill>
              </a:rPr>
              <a:t>Escola Politécnica da USP – Depto Eng</a:t>
            </a:r>
            <a:r>
              <a:rPr lang="pt-BR" baseline="30000" smtClean="0">
                <a:solidFill>
                  <a:srgbClr val="808080"/>
                </a:solidFill>
              </a:rPr>
              <a:t>a</a:t>
            </a:r>
            <a:r>
              <a:rPr lang="pt-BR" smtClean="0">
                <a:solidFill>
                  <a:srgbClr val="808080"/>
                </a:solidFill>
              </a:rPr>
              <a:t> de Produção</a:t>
            </a:r>
            <a:endParaRPr lang="pt-B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22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766</Words>
  <Application>Microsoft Office PowerPoint</Application>
  <PresentationFormat>Widescreen</PresentationFormat>
  <Paragraphs>83</Paragraphs>
  <Slides>15</Slides>
  <Notes>3</Notes>
  <HiddenSlides>1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15</vt:i4>
      </vt:variant>
    </vt:vector>
  </HeadingPairs>
  <TitlesOfParts>
    <vt:vector size="28" baseType="lpstr">
      <vt:lpstr>Microsoft JhengHei UI Light</vt:lpstr>
      <vt:lpstr>Arial</vt:lpstr>
      <vt:lpstr>Calibri</vt:lpstr>
      <vt:lpstr>Calibri Light</vt:lpstr>
      <vt:lpstr>Cambria</vt:lpstr>
      <vt:lpstr>Impact</vt:lpstr>
      <vt:lpstr>Open Sans</vt:lpstr>
      <vt:lpstr>Wingdings</vt:lpstr>
      <vt:lpstr>1_Tema do Office</vt:lpstr>
      <vt:lpstr>Design padrão</vt:lpstr>
      <vt:lpstr>1_Design padrão</vt:lpstr>
      <vt:lpstr>2_Tema do Office</vt:lpstr>
      <vt:lpstr>2_Design padrão</vt:lpstr>
      <vt:lpstr> Ecossistema de inovação Hipercubo da Inovação (framework) Modelo de maturidade do sistema de gestão da inovação na empresa</vt:lpstr>
      <vt:lpstr>ECOSSISTEMA  DE  INOVAÇÃO</vt:lpstr>
      <vt:lpstr>Miríade de significados no senso comum...</vt:lpstr>
      <vt:lpstr>Ecossistema de inovação</vt:lpstr>
      <vt:lpstr>Ecossistema de inovação</vt:lpstr>
      <vt:lpstr>Ecossistema de inovação</vt:lpstr>
      <vt:lpstr>Ecossistema de inovação</vt:lpstr>
      <vt:lpstr>Redes</vt:lpstr>
      <vt:lpstr>Open Innovation</vt:lpstr>
      <vt:lpstr>Apresentação do PowerPoint</vt:lpstr>
      <vt:lpstr>Apresentação do PowerPoint</vt:lpstr>
      <vt:lpstr>Apresentação do PowerPoint</vt:lpstr>
      <vt:lpstr>Modelos Consagrados: Stage-gates (Cooper) / Funil (Clark e Wheelwright)</vt:lpstr>
      <vt:lpstr>Apresentação do PowerPoint</vt:lpstr>
      <vt:lpstr>Modelo de maturidade do sistema de gestão da inovação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Mario Sergio Salerno</dc:creator>
  <cp:lastModifiedBy>Mario Sergio Salerno</cp:lastModifiedBy>
  <cp:revision>4</cp:revision>
  <dcterms:created xsi:type="dcterms:W3CDTF">2019-02-25T17:17:10Z</dcterms:created>
  <dcterms:modified xsi:type="dcterms:W3CDTF">2019-02-25T17:36:02Z</dcterms:modified>
</cp:coreProperties>
</file>