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heme/theme2.xml" ContentType="application/vnd.openxmlformats-officedocument.them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1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2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3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9"/>
  </p:notesMasterIdLst>
  <p:sldIdLst>
    <p:sldId id="266" r:id="rId2"/>
    <p:sldId id="278" r:id="rId3"/>
    <p:sldId id="27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56" r:id="rId14"/>
    <p:sldId id="280" r:id="rId15"/>
    <p:sldId id="265" r:id="rId16"/>
    <p:sldId id="264" r:id="rId17"/>
    <p:sldId id="281" r:id="rId18"/>
  </p:sldIdLst>
  <p:sldSz cx="6858000" cy="9144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688" y="3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10DD54-AB23-442E-B3E6-6F07999644A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96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E5801-E1BD-475C-9613-AD35AB39DCED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E5801-E1BD-475C-9613-AD35AB39DCED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DD54-AB23-442E-B3E6-6F07999644AD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DD54-AB23-442E-B3E6-6F07999644AD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1" Type="http://schemas.openxmlformats.org/officeDocument/2006/relationships/tags" Target="../tags/tag25.xml"/><Relationship Id="rId12" Type="http://schemas.openxmlformats.org/officeDocument/2006/relationships/tags" Target="../tags/tag26.xml"/><Relationship Id="rId13" Type="http://schemas.openxmlformats.org/officeDocument/2006/relationships/tags" Target="../tags/tag27.xml"/><Relationship Id="rId14" Type="http://schemas.openxmlformats.org/officeDocument/2006/relationships/tags" Target="../tags/tag28.xml"/><Relationship Id="rId15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tags" Target="../tags/tag22.xml"/><Relationship Id="rId9" Type="http://schemas.openxmlformats.org/officeDocument/2006/relationships/tags" Target="../tags/tag23.xml"/><Relationship Id="rId10" Type="http://schemas.openxmlformats.org/officeDocument/2006/relationships/tags" Target="../tags/tag2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08.xml"/><Relationship Id="rId2" Type="http://schemas.openxmlformats.org/officeDocument/2006/relationships/tags" Target="../tags/tag10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4" Type="http://schemas.openxmlformats.org/officeDocument/2006/relationships/tags" Target="../tags/tag116.xml"/><Relationship Id="rId5" Type="http://schemas.openxmlformats.org/officeDocument/2006/relationships/tags" Target="../tags/tag117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13.xml"/><Relationship Id="rId2" Type="http://schemas.openxmlformats.org/officeDocument/2006/relationships/tags" Target="../tags/tag11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20" Type="http://schemas.openxmlformats.org/officeDocument/2006/relationships/tags" Target="../tags/tag53.xml"/><Relationship Id="rId21" Type="http://schemas.openxmlformats.org/officeDocument/2006/relationships/tags" Target="../tags/tag54.xml"/><Relationship Id="rId22" Type="http://schemas.openxmlformats.org/officeDocument/2006/relationships/tags" Target="../tags/tag55.xml"/><Relationship Id="rId23" Type="http://schemas.openxmlformats.org/officeDocument/2006/relationships/tags" Target="../tags/tag56.xml"/><Relationship Id="rId24" Type="http://schemas.openxmlformats.org/officeDocument/2006/relationships/tags" Target="../tags/tag57.xml"/><Relationship Id="rId25" Type="http://schemas.openxmlformats.org/officeDocument/2006/relationships/tags" Target="../tags/tag58.xml"/><Relationship Id="rId26" Type="http://schemas.openxmlformats.org/officeDocument/2006/relationships/tags" Target="../tags/tag59.xml"/><Relationship Id="rId27" Type="http://schemas.openxmlformats.org/officeDocument/2006/relationships/slideMaster" Target="../slideMasters/slideMaster1.xml"/><Relationship Id="rId10" Type="http://schemas.openxmlformats.org/officeDocument/2006/relationships/tags" Target="../tags/tag43.xml"/><Relationship Id="rId11" Type="http://schemas.openxmlformats.org/officeDocument/2006/relationships/tags" Target="../tags/tag44.xml"/><Relationship Id="rId12" Type="http://schemas.openxmlformats.org/officeDocument/2006/relationships/tags" Target="../tags/tag45.xml"/><Relationship Id="rId13" Type="http://schemas.openxmlformats.org/officeDocument/2006/relationships/tags" Target="../tags/tag46.xml"/><Relationship Id="rId14" Type="http://schemas.openxmlformats.org/officeDocument/2006/relationships/tags" Target="../tags/tag47.xml"/><Relationship Id="rId15" Type="http://schemas.openxmlformats.org/officeDocument/2006/relationships/tags" Target="../tags/tag48.xml"/><Relationship Id="rId16" Type="http://schemas.openxmlformats.org/officeDocument/2006/relationships/tags" Target="../tags/tag49.xml"/><Relationship Id="rId17" Type="http://schemas.openxmlformats.org/officeDocument/2006/relationships/tags" Target="../tags/tag50.xml"/><Relationship Id="rId18" Type="http://schemas.openxmlformats.org/officeDocument/2006/relationships/tags" Target="../tags/tag51.xml"/><Relationship Id="rId19" Type="http://schemas.openxmlformats.org/officeDocument/2006/relationships/tags" Target="../tags/tag52.xml"/><Relationship Id="rId1" Type="http://schemas.openxmlformats.org/officeDocument/2006/relationships/tags" Target="../tags/tag34.xml"/><Relationship Id="rId2" Type="http://schemas.openxmlformats.org/officeDocument/2006/relationships/tags" Target="../tags/tag35.xml"/><Relationship Id="rId3" Type="http://schemas.openxmlformats.org/officeDocument/2006/relationships/tags" Target="../tags/tag36.xml"/><Relationship Id="rId4" Type="http://schemas.openxmlformats.org/officeDocument/2006/relationships/tags" Target="../tags/tag37.xml"/><Relationship Id="rId5" Type="http://schemas.openxmlformats.org/officeDocument/2006/relationships/tags" Target="../tags/tag38.xml"/><Relationship Id="rId6" Type="http://schemas.openxmlformats.org/officeDocument/2006/relationships/tags" Target="../tags/tag39.xml"/><Relationship Id="rId7" Type="http://schemas.openxmlformats.org/officeDocument/2006/relationships/tags" Target="../tags/tag40.xml"/><Relationship Id="rId8" Type="http://schemas.openxmlformats.org/officeDocument/2006/relationships/tags" Target="../tags/tag4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4" Type="http://schemas.openxmlformats.org/officeDocument/2006/relationships/tags" Target="../tags/tag63.xml"/><Relationship Id="rId5" Type="http://schemas.openxmlformats.org/officeDocument/2006/relationships/tags" Target="../tags/tag64.xml"/><Relationship Id="rId6" Type="http://schemas.openxmlformats.org/officeDocument/2006/relationships/tags" Target="../tags/tag65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Layouts/_rels/slideLayout5.xml.rels><?xml version="1.0" encoding="UTF-8" standalone="yes"?>
<Relationships xmlns="http://schemas.openxmlformats.org/package/2006/relationships"><Relationship Id="rId11" Type="http://schemas.openxmlformats.org/officeDocument/2006/relationships/tags" Target="../tags/tag76.xml"/><Relationship Id="rId12" Type="http://schemas.openxmlformats.org/officeDocument/2006/relationships/tags" Target="../tags/tag77.xml"/><Relationship Id="rId13" Type="http://schemas.openxmlformats.org/officeDocument/2006/relationships/tags" Target="../tags/tag78.xml"/><Relationship Id="rId14" Type="http://schemas.openxmlformats.org/officeDocument/2006/relationships/tags" Target="../tags/tag79.xml"/><Relationship Id="rId15" Type="http://schemas.openxmlformats.org/officeDocument/2006/relationships/tags" Target="../tags/tag80.xml"/><Relationship Id="rId16" Type="http://schemas.openxmlformats.org/officeDocument/2006/relationships/tags" Target="../tags/tag81.xml"/><Relationship Id="rId17" Type="http://schemas.openxmlformats.org/officeDocument/2006/relationships/tags" Target="../tags/tag82.xml"/><Relationship Id="rId18" Type="http://schemas.openxmlformats.org/officeDocument/2006/relationships/tags" Target="../tags/tag83.xml"/><Relationship Id="rId19" Type="http://schemas.openxmlformats.org/officeDocument/2006/relationships/slideMaster" Target="../slideMasters/slideMaster1.xml"/><Relationship Id="rId1" Type="http://schemas.openxmlformats.org/officeDocument/2006/relationships/tags" Target="../tags/tag66.xml"/><Relationship Id="rId2" Type="http://schemas.openxmlformats.org/officeDocument/2006/relationships/tags" Target="../tags/tag67.xml"/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6" Type="http://schemas.openxmlformats.org/officeDocument/2006/relationships/tags" Target="../tags/tag71.xml"/><Relationship Id="rId7" Type="http://schemas.openxmlformats.org/officeDocument/2006/relationships/tags" Target="../tags/tag72.xml"/><Relationship Id="rId8" Type="http://schemas.openxmlformats.org/officeDocument/2006/relationships/tags" Target="../tags/tag73.xml"/><Relationship Id="rId9" Type="http://schemas.openxmlformats.org/officeDocument/2006/relationships/tags" Target="../tags/tag74.xml"/><Relationship Id="rId10" Type="http://schemas.openxmlformats.org/officeDocument/2006/relationships/tags" Target="../tags/tag7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88.xml"/><Relationship Id="rId2" Type="http://schemas.openxmlformats.org/officeDocument/2006/relationships/tags" Target="../tags/tag8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4" Type="http://schemas.openxmlformats.org/officeDocument/2006/relationships/tags" Target="../tags/tag94.xml"/><Relationship Id="rId5" Type="http://schemas.openxmlformats.org/officeDocument/2006/relationships/tags" Target="../tags/tag95.xml"/><Relationship Id="rId6" Type="http://schemas.openxmlformats.org/officeDocument/2006/relationships/tags" Target="../tags/tag96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91.xml"/><Relationship Id="rId2" Type="http://schemas.openxmlformats.org/officeDocument/2006/relationships/tags" Target="../tags/tag92.xml"/></Relationships>
</file>

<file path=ppt/slideLayouts/_rels/slideLayout9.xml.rels><?xml version="1.0" encoding="UTF-8" standalone="yes"?>
<Relationships xmlns="http://schemas.openxmlformats.org/package/2006/relationships"><Relationship Id="rId11" Type="http://schemas.openxmlformats.org/officeDocument/2006/relationships/tags" Target="../tags/tag107.xml"/><Relationship Id="rId12" Type="http://schemas.openxmlformats.org/officeDocument/2006/relationships/slideMaster" Target="../slideMasters/slideMaster1.xml"/><Relationship Id="rId1" Type="http://schemas.openxmlformats.org/officeDocument/2006/relationships/tags" Target="../tags/tag97.xml"/><Relationship Id="rId2" Type="http://schemas.openxmlformats.org/officeDocument/2006/relationships/tags" Target="../tags/tag98.xml"/><Relationship Id="rId3" Type="http://schemas.openxmlformats.org/officeDocument/2006/relationships/tags" Target="../tags/tag99.xml"/><Relationship Id="rId4" Type="http://schemas.openxmlformats.org/officeDocument/2006/relationships/tags" Target="../tags/tag100.xml"/><Relationship Id="rId5" Type="http://schemas.openxmlformats.org/officeDocument/2006/relationships/tags" Target="../tags/tag101.xml"/><Relationship Id="rId6" Type="http://schemas.openxmlformats.org/officeDocument/2006/relationships/tags" Target="../tags/tag102.xml"/><Relationship Id="rId7" Type="http://schemas.openxmlformats.org/officeDocument/2006/relationships/tags" Target="../tags/tag103.xml"/><Relationship Id="rId8" Type="http://schemas.openxmlformats.org/officeDocument/2006/relationships/tags" Target="../tags/tag104.xml"/><Relationship Id="rId9" Type="http://schemas.openxmlformats.org/officeDocument/2006/relationships/tags" Target="../tags/tag105.xml"/><Relationship Id="rId10" Type="http://schemas.openxmlformats.org/officeDocument/2006/relationships/tags" Target="../tags/tag10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32" name="Retângulo 31"/>
          <p:cNvSpPr/>
          <p:nvPr>
            <p:custDataLst>
              <p:tags r:id="rId4"/>
            </p:custDataLst>
          </p:nvPr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>
            <p:custDataLst>
              <p:tags r:id="rId5"/>
            </p:custDataLst>
          </p:nvPr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>
            <p:custDataLst>
              <p:tags r:id="rId6"/>
            </p:custDataLst>
          </p:nvPr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>
            <p:custDataLst>
              <p:tags r:id="rId7"/>
            </p:custDataLst>
          </p:nvPr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>
            <p:custDataLst>
              <p:tags r:id="rId8"/>
            </p:custDataLst>
          </p:nvPr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  <p:custDataLst>
              <p:tags r:id="rId9"/>
            </p:custDataLst>
          </p:nvPr>
        </p:nvSpPr>
        <p:spPr>
          <a:xfrm>
            <a:off x="685800" y="5791200"/>
            <a:ext cx="5829300" cy="2633472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  <p:custDataLst>
              <p:tags r:id="rId10"/>
            </p:custDataLst>
          </p:nvPr>
        </p:nvSpPr>
        <p:spPr>
          <a:xfrm>
            <a:off x="685800" y="3779520"/>
            <a:ext cx="5829300" cy="201168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>
            <p:custDataLst>
              <p:tags r:id="rId11"/>
            </p:custDataLst>
          </p:nvPr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>
            <p:custDataLst>
              <p:tags r:id="rId12"/>
            </p:custDataLst>
          </p:nvPr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>
            <p:custDataLst>
              <p:tags r:id="rId13"/>
            </p:custDataLst>
          </p:nvPr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>
            <p:custDataLst>
              <p:tags r:id="rId14"/>
            </p:custDataLst>
          </p:nvPr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4972050" y="366186"/>
            <a:ext cx="1485900" cy="7802033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366186"/>
            <a:ext cx="44005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621714" y="1431851"/>
            <a:ext cx="3241602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80475" y="0"/>
            <a:ext cx="4135902" cy="882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457700" y="0"/>
            <a:ext cx="20574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457700" y="5689600"/>
            <a:ext cx="24003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457700" y="0"/>
            <a:ext cx="10287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461273" y="5662085"/>
            <a:ext cx="1568053" cy="34819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4457700" y="1828800"/>
            <a:ext cx="2400300" cy="386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742950" y="5689600"/>
            <a:ext cx="37147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275118" y="2844800"/>
            <a:ext cx="4229100" cy="2844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3429000" y="5689600"/>
            <a:ext cx="10287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530177" y="1802229"/>
            <a:ext cx="4288536" cy="13033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tângulo 6"/>
          <p:cNvSpPr/>
          <p:nvPr>
            <p:custDataLst>
              <p:tags r:id="rId20"/>
            </p:custDataLst>
          </p:nvPr>
        </p:nvSpPr>
        <p:spPr>
          <a:xfrm>
            <a:off x="272370" y="536353"/>
            <a:ext cx="637794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530176" y="682752"/>
            <a:ext cx="6117336" cy="103632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>
            <p:custDataLst>
              <p:tags r:id="rId22"/>
            </p:custDataLst>
          </p:nvPr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>
            <p:custDataLst>
              <p:tags r:id="rId23"/>
            </p:custDataLst>
          </p:nvPr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>
            <p:custDataLst>
              <p:tags r:id="rId24"/>
            </p:custDataLst>
          </p:nvPr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>
            <p:custDataLst>
              <p:tags r:id="rId25"/>
            </p:custDataLst>
          </p:nvPr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>
            <p:custDataLst>
              <p:tags r:id="rId26"/>
            </p:custDataLst>
          </p:nvPr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2900" y="682752"/>
            <a:ext cx="6172200" cy="12192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4825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49150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>
            <p:custDataLst>
              <p:tags r:id="rId1"/>
            </p:custDataLst>
          </p:nvPr>
        </p:nvSpPr>
        <p:spPr>
          <a:xfrm>
            <a:off x="0" y="536354"/>
            <a:ext cx="665031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42900" y="2413000"/>
            <a:ext cx="3030141" cy="853016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  <p:custDataLst>
              <p:tags r:id="rId4"/>
            </p:custDataLst>
          </p:nvPr>
        </p:nvSpPr>
        <p:spPr>
          <a:xfrm>
            <a:off x="3483769" y="2413000"/>
            <a:ext cx="3031331" cy="853016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  <p:custDataLst>
              <p:tags r:id="rId5"/>
            </p:custDataLst>
          </p:nvPr>
        </p:nvSpPr>
        <p:spPr>
          <a:xfrm>
            <a:off x="342900" y="3278716"/>
            <a:ext cx="303014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483769" y="3278716"/>
            <a:ext cx="303133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6" name="Retângulo 15"/>
          <p:cNvSpPr/>
          <p:nvPr>
            <p:custDataLst>
              <p:tags r:id="rId10"/>
            </p:custDataLst>
          </p:nvPr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>
            <p:custDataLst>
              <p:tags r:id="rId11"/>
            </p:custDataLst>
          </p:nvPr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>
            <p:custDataLst>
              <p:tags r:id="rId12"/>
            </p:custDataLst>
          </p:nvPr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>
            <p:custDataLst>
              <p:tags r:id="rId13"/>
            </p:custDataLst>
          </p:nvPr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>
            <p:custDataLst>
              <p:tags r:id="rId14"/>
            </p:custDataLst>
          </p:nvPr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>
            <p:custDataLst>
              <p:tags r:id="rId15"/>
            </p:custDataLst>
          </p:nvPr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>
            <p:custDataLst>
              <p:tags r:id="rId16"/>
            </p:custDataLst>
          </p:nvPr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>
            <p:custDataLst>
              <p:tags r:id="rId17"/>
            </p:custDataLst>
          </p:nvPr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>
            <p:custDataLst>
              <p:tags r:id="rId18"/>
            </p:custDataLst>
          </p:nvPr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>
            <p:custDataLst>
              <p:tags r:id="rId1"/>
            </p:custDataLst>
          </p:nvPr>
        </p:nvSpPr>
        <p:spPr>
          <a:xfrm>
            <a:off x="276024" y="1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>
            <p:custDataLst>
              <p:tags r:id="rId2"/>
            </p:custDataLst>
          </p:nvPr>
        </p:nvCxnSpPr>
        <p:spPr>
          <a:xfrm flipV="1">
            <a:off x="272396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>
            <p:custDataLst>
              <p:tags r:id="rId3"/>
            </p:custDataLst>
          </p:nvPr>
        </p:nvGrpSpPr>
        <p:grpSpPr>
          <a:xfrm rot="5400000">
            <a:off x="6347214" y="1663069"/>
            <a:ext cx="177017" cy="96350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 bwMode="grayWhite">
          <a:xfrm>
            <a:off x="685800" y="588336"/>
            <a:ext cx="5143500" cy="935665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276024" y="2525042"/>
            <a:ext cx="6583680" cy="66135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 bwMode="grayWhite">
          <a:xfrm>
            <a:off x="685800" y="1533525"/>
            <a:ext cx="5143500" cy="9144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>
            <p:custDataLst>
              <p:tags r:id="rId7"/>
            </p:custDataLst>
          </p:nvPr>
        </p:nvGrpSpPr>
        <p:grpSpPr>
          <a:xfrm rot="5400000">
            <a:off x="6461514" y="1866269"/>
            <a:ext cx="177017" cy="96350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>
            <p:custDataLst>
              <p:tags r:id="rId8"/>
            </p:custDataLst>
          </p:nvPr>
        </p:nvGrpSpPr>
        <p:grpSpPr>
          <a:xfrm rot="5400000">
            <a:off x="6201344" y="2003820"/>
            <a:ext cx="177017" cy="96350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4857750" y="74000"/>
            <a:ext cx="1600200" cy="486833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685800" y="74000"/>
            <a:ext cx="4171950" cy="486833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457950" y="74000"/>
            <a:ext cx="342900" cy="486833"/>
          </a:xfrm>
        </p:spPr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ags" Target="../tags/tag8.xml"/><Relationship Id="rId21" Type="http://schemas.openxmlformats.org/officeDocument/2006/relationships/tags" Target="../tags/tag9.xml"/><Relationship Id="rId22" Type="http://schemas.openxmlformats.org/officeDocument/2006/relationships/tags" Target="../tags/tag10.xml"/><Relationship Id="rId23" Type="http://schemas.openxmlformats.org/officeDocument/2006/relationships/tags" Target="../tags/tag11.xml"/><Relationship Id="rId24" Type="http://schemas.openxmlformats.org/officeDocument/2006/relationships/tags" Target="../tags/tag12.xml"/><Relationship Id="rId25" Type="http://schemas.openxmlformats.org/officeDocument/2006/relationships/tags" Target="../tags/tag13.xml"/><Relationship Id="rId26" Type="http://schemas.openxmlformats.org/officeDocument/2006/relationships/tags" Target="../tags/tag14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tags" Target="../tags/tag3.xml"/><Relationship Id="rId16" Type="http://schemas.openxmlformats.org/officeDocument/2006/relationships/tags" Target="../tags/tag4.xml"/><Relationship Id="rId17" Type="http://schemas.openxmlformats.org/officeDocument/2006/relationships/tags" Target="../tags/tag5.xml"/><Relationship Id="rId18" Type="http://schemas.openxmlformats.org/officeDocument/2006/relationships/tags" Target="../tags/tag6.xml"/><Relationship Id="rId1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>
            <p:custDataLst>
              <p:tags r:id="rId13"/>
            </p:custDataLst>
          </p:nvPr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>
            <p:custDataLst>
              <p:tags r:id="rId14"/>
            </p:custDataLst>
          </p:nvPr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>
            <p:custDataLst>
              <p:tags r:id="rId15"/>
            </p:custDataLst>
          </p:nvPr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>
            <p:custDataLst>
              <p:tags r:id="rId16"/>
            </p:custDataLst>
          </p:nvPr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>
            <p:custDataLst>
              <p:tags r:id="rId17"/>
            </p:custDataLst>
          </p:nvPr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>
            <p:custDataLst>
              <p:tags r:id="rId18"/>
            </p:custDataLst>
          </p:nvPr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>
            <p:custDataLst>
              <p:tags r:id="rId19"/>
            </p:custDataLst>
          </p:nvPr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>
            <p:custDataLst>
              <p:tags r:id="rId20"/>
            </p:custDataLst>
          </p:nvPr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>
            <p:custDataLst>
              <p:tags r:id="rId21"/>
            </p:custDataLst>
          </p:nvPr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  <p:custDataLst>
              <p:tags r:id="rId24"/>
            </p:custDataLst>
          </p:nvPr>
        </p:nvSpPr>
        <p:spPr>
          <a:xfrm>
            <a:off x="485775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  <p:custDataLst>
              <p:tags r:id="rId25"/>
            </p:custDataLst>
          </p:nvPr>
        </p:nvSpPr>
        <p:spPr>
          <a:xfrm>
            <a:off x="685800" y="8555568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  <p:custDataLst>
              <p:tags r:id="rId26"/>
            </p:custDataLst>
          </p:nvPr>
        </p:nvSpPr>
        <p:spPr>
          <a:xfrm>
            <a:off x="6457950" y="85555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EC4EDB3-0D33-4900-9099-8468ABF96E25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60.xml"/><Relationship Id="rId12" Type="http://schemas.openxmlformats.org/officeDocument/2006/relationships/slideLayout" Target="../slideLayouts/slideLayout7.xml"/><Relationship Id="rId13" Type="http://schemas.openxmlformats.org/officeDocument/2006/relationships/notesSlide" Target="../notesSlides/notesSlide1.xml"/><Relationship Id="rId1" Type="http://schemas.openxmlformats.org/officeDocument/2006/relationships/tags" Target="../tags/tag150.xml"/><Relationship Id="rId2" Type="http://schemas.openxmlformats.org/officeDocument/2006/relationships/tags" Target="../tags/tag151.xml"/><Relationship Id="rId3" Type="http://schemas.openxmlformats.org/officeDocument/2006/relationships/tags" Target="../tags/tag152.xml"/><Relationship Id="rId4" Type="http://schemas.openxmlformats.org/officeDocument/2006/relationships/tags" Target="../tags/tag153.xml"/><Relationship Id="rId5" Type="http://schemas.openxmlformats.org/officeDocument/2006/relationships/tags" Target="../tags/tag154.xml"/><Relationship Id="rId6" Type="http://schemas.openxmlformats.org/officeDocument/2006/relationships/tags" Target="../tags/tag155.xml"/><Relationship Id="rId7" Type="http://schemas.openxmlformats.org/officeDocument/2006/relationships/tags" Target="../tags/tag156.xml"/><Relationship Id="rId8" Type="http://schemas.openxmlformats.org/officeDocument/2006/relationships/tags" Target="../tags/tag157.xml"/><Relationship Id="rId9" Type="http://schemas.openxmlformats.org/officeDocument/2006/relationships/tags" Target="../tags/tag158.xml"/><Relationship Id="rId10" Type="http://schemas.openxmlformats.org/officeDocument/2006/relationships/tags" Target="../tags/tag159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71.xml"/><Relationship Id="rId12" Type="http://schemas.openxmlformats.org/officeDocument/2006/relationships/slideLayout" Target="../slideLayouts/slideLayout7.xml"/><Relationship Id="rId13" Type="http://schemas.openxmlformats.org/officeDocument/2006/relationships/notesSlide" Target="../notesSlides/notesSlide2.xml"/><Relationship Id="rId1" Type="http://schemas.openxmlformats.org/officeDocument/2006/relationships/tags" Target="../tags/tag161.xml"/><Relationship Id="rId2" Type="http://schemas.openxmlformats.org/officeDocument/2006/relationships/tags" Target="../tags/tag162.xml"/><Relationship Id="rId3" Type="http://schemas.openxmlformats.org/officeDocument/2006/relationships/tags" Target="../tags/tag163.xml"/><Relationship Id="rId4" Type="http://schemas.openxmlformats.org/officeDocument/2006/relationships/tags" Target="../tags/tag164.xml"/><Relationship Id="rId5" Type="http://schemas.openxmlformats.org/officeDocument/2006/relationships/tags" Target="../tags/tag165.xml"/><Relationship Id="rId6" Type="http://schemas.openxmlformats.org/officeDocument/2006/relationships/tags" Target="../tags/tag166.xml"/><Relationship Id="rId7" Type="http://schemas.openxmlformats.org/officeDocument/2006/relationships/tags" Target="../tags/tag167.xml"/><Relationship Id="rId8" Type="http://schemas.openxmlformats.org/officeDocument/2006/relationships/tags" Target="../tags/tag168.xml"/><Relationship Id="rId9" Type="http://schemas.openxmlformats.org/officeDocument/2006/relationships/tags" Target="../tags/tag169.xml"/><Relationship Id="rId10" Type="http://schemas.openxmlformats.org/officeDocument/2006/relationships/tags" Target="../tags/tag17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4" Type="http://schemas.openxmlformats.org/officeDocument/2006/relationships/tags" Target="../tags/tag175.xml"/><Relationship Id="rId5" Type="http://schemas.openxmlformats.org/officeDocument/2006/relationships/tags" Target="../tags/tag176.xml"/><Relationship Id="rId6" Type="http://schemas.openxmlformats.org/officeDocument/2006/relationships/tags" Target="../tags/tag177.xml"/><Relationship Id="rId7" Type="http://schemas.openxmlformats.org/officeDocument/2006/relationships/tags" Target="../tags/tag178.xml"/><Relationship Id="rId8" Type="http://schemas.openxmlformats.org/officeDocument/2006/relationships/tags" Target="../tags/tag179.xml"/><Relationship Id="rId9" Type="http://schemas.openxmlformats.org/officeDocument/2006/relationships/tags" Target="../tags/tag180.xml"/><Relationship Id="rId10" Type="http://schemas.openxmlformats.org/officeDocument/2006/relationships/slideLayout" Target="../slideLayouts/slideLayout7.xml"/><Relationship Id="rId11" Type="http://schemas.openxmlformats.org/officeDocument/2006/relationships/notesSlide" Target="../notesSlides/notesSlide3.xml"/><Relationship Id="rId1" Type="http://schemas.openxmlformats.org/officeDocument/2006/relationships/tags" Target="../tags/tag172.xml"/><Relationship Id="rId2" Type="http://schemas.openxmlformats.org/officeDocument/2006/relationships/tags" Target="../tags/tag17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4" Type="http://schemas.openxmlformats.org/officeDocument/2006/relationships/tags" Target="../tags/tag184.xml"/><Relationship Id="rId5" Type="http://schemas.openxmlformats.org/officeDocument/2006/relationships/tags" Target="../tags/tag185.xml"/><Relationship Id="rId6" Type="http://schemas.openxmlformats.org/officeDocument/2006/relationships/tags" Target="../tags/tag186.xml"/><Relationship Id="rId7" Type="http://schemas.openxmlformats.org/officeDocument/2006/relationships/tags" Target="../tags/tag187.xml"/><Relationship Id="rId8" Type="http://schemas.openxmlformats.org/officeDocument/2006/relationships/slideLayout" Target="../slideLayouts/slideLayout7.xml"/><Relationship Id="rId9" Type="http://schemas.openxmlformats.org/officeDocument/2006/relationships/notesSlide" Target="../notesSlides/notesSlide4.xml"/><Relationship Id="rId1" Type="http://schemas.openxmlformats.org/officeDocument/2006/relationships/tags" Target="../tags/tag181.xml"/><Relationship Id="rId2" Type="http://schemas.openxmlformats.org/officeDocument/2006/relationships/tags" Target="../tags/tag18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tags" Target="../tags/tag137.xml"/><Relationship Id="rId21" Type="http://schemas.openxmlformats.org/officeDocument/2006/relationships/tags" Target="../tags/tag138.xml"/><Relationship Id="rId22" Type="http://schemas.openxmlformats.org/officeDocument/2006/relationships/tags" Target="../tags/tag139.xml"/><Relationship Id="rId23" Type="http://schemas.openxmlformats.org/officeDocument/2006/relationships/tags" Target="../tags/tag140.xml"/><Relationship Id="rId24" Type="http://schemas.openxmlformats.org/officeDocument/2006/relationships/tags" Target="../tags/tag141.xml"/><Relationship Id="rId25" Type="http://schemas.openxmlformats.org/officeDocument/2006/relationships/tags" Target="../tags/tag142.xml"/><Relationship Id="rId26" Type="http://schemas.openxmlformats.org/officeDocument/2006/relationships/tags" Target="../tags/tag143.xml"/><Relationship Id="rId27" Type="http://schemas.openxmlformats.org/officeDocument/2006/relationships/tags" Target="../tags/tag144.xml"/><Relationship Id="rId28" Type="http://schemas.openxmlformats.org/officeDocument/2006/relationships/tags" Target="../tags/tag145.xml"/><Relationship Id="rId29" Type="http://schemas.openxmlformats.org/officeDocument/2006/relationships/tags" Target="../tags/tag146.xml"/><Relationship Id="rId1" Type="http://schemas.openxmlformats.org/officeDocument/2006/relationships/tags" Target="../tags/tag118.xml"/><Relationship Id="rId2" Type="http://schemas.openxmlformats.org/officeDocument/2006/relationships/tags" Target="../tags/tag119.xml"/><Relationship Id="rId3" Type="http://schemas.openxmlformats.org/officeDocument/2006/relationships/tags" Target="../tags/tag120.xml"/><Relationship Id="rId4" Type="http://schemas.openxmlformats.org/officeDocument/2006/relationships/tags" Target="../tags/tag121.xml"/><Relationship Id="rId5" Type="http://schemas.openxmlformats.org/officeDocument/2006/relationships/tags" Target="../tags/tag122.xml"/><Relationship Id="rId30" Type="http://schemas.openxmlformats.org/officeDocument/2006/relationships/tags" Target="../tags/tag147.xml"/><Relationship Id="rId31" Type="http://schemas.openxmlformats.org/officeDocument/2006/relationships/tags" Target="../tags/tag148.xml"/><Relationship Id="rId32" Type="http://schemas.openxmlformats.org/officeDocument/2006/relationships/tags" Target="../tags/tag149.xml"/><Relationship Id="rId9" Type="http://schemas.openxmlformats.org/officeDocument/2006/relationships/tags" Target="../tags/tag126.xml"/><Relationship Id="rId6" Type="http://schemas.openxmlformats.org/officeDocument/2006/relationships/tags" Target="../tags/tag123.xml"/><Relationship Id="rId7" Type="http://schemas.openxmlformats.org/officeDocument/2006/relationships/tags" Target="../tags/tag124.xml"/><Relationship Id="rId8" Type="http://schemas.openxmlformats.org/officeDocument/2006/relationships/tags" Target="../tags/tag125.xml"/><Relationship Id="rId33" Type="http://schemas.openxmlformats.org/officeDocument/2006/relationships/slideLayout" Target="../slideLayouts/slideLayout7.xml"/><Relationship Id="rId34" Type="http://schemas.openxmlformats.org/officeDocument/2006/relationships/hyperlink" Target="Passos%20para%20Publicacao.pptx" TargetMode="External"/><Relationship Id="rId35" Type="http://schemas.openxmlformats.org/officeDocument/2006/relationships/hyperlink" Target="2d%20EstruturaArgumentoLogico.pptx" TargetMode="External"/><Relationship Id="rId10" Type="http://schemas.openxmlformats.org/officeDocument/2006/relationships/tags" Target="../tags/tag127.xml"/><Relationship Id="rId11" Type="http://schemas.openxmlformats.org/officeDocument/2006/relationships/tags" Target="../tags/tag128.xml"/><Relationship Id="rId12" Type="http://schemas.openxmlformats.org/officeDocument/2006/relationships/tags" Target="../tags/tag129.xml"/><Relationship Id="rId13" Type="http://schemas.openxmlformats.org/officeDocument/2006/relationships/tags" Target="../tags/tag130.xml"/><Relationship Id="rId14" Type="http://schemas.openxmlformats.org/officeDocument/2006/relationships/tags" Target="../tags/tag131.xml"/><Relationship Id="rId15" Type="http://schemas.openxmlformats.org/officeDocument/2006/relationships/tags" Target="../tags/tag132.xml"/><Relationship Id="rId16" Type="http://schemas.openxmlformats.org/officeDocument/2006/relationships/tags" Target="../tags/tag133.xml"/><Relationship Id="rId17" Type="http://schemas.openxmlformats.org/officeDocument/2006/relationships/tags" Target="../tags/tag134.xml"/><Relationship Id="rId18" Type="http://schemas.openxmlformats.org/officeDocument/2006/relationships/tags" Target="../tags/tag135.xml"/><Relationship Id="rId19" Type="http://schemas.openxmlformats.org/officeDocument/2006/relationships/tags" Target="../tags/tag1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672" y="971600"/>
            <a:ext cx="58686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Metodologia </a:t>
            </a:r>
            <a:r>
              <a:rPr lang="pt-BR" sz="3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 Divulgação do Artigo Científico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704" y="3203848"/>
            <a:ext cx="55086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Professores Respons</a:t>
            </a:r>
            <a: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áveis</a:t>
            </a:r>
            <a: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pt-BR" sz="3000" dirty="0" err="1" smtClean="0"/>
              <a:t>Angela</a:t>
            </a:r>
            <a:r>
              <a:rPr lang="pt-BR" sz="3000" dirty="0" smtClean="0"/>
              <a:t> </a:t>
            </a:r>
            <a:r>
              <a:rPr lang="pt-BR" sz="3000" dirty="0"/>
              <a:t>Maria </a:t>
            </a:r>
            <a:r>
              <a:rPr lang="pt-BR" sz="3000" dirty="0" err="1"/>
              <a:t>Belloni</a:t>
            </a:r>
            <a:r>
              <a:rPr lang="pt-BR" sz="3000" dirty="0"/>
              <a:t> Cuenca </a:t>
            </a:r>
            <a:endParaRPr lang="en-GB" sz="3000" dirty="0"/>
          </a:p>
          <a:p>
            <a:r>
              <a:rPr lang="pt-BR" sz="3000" dirty="0" smtClean="0"/>
              <a:t>Cassia </a:t>
            </a:r>
            <a:r>
              <a:rPr lang="pt-BR" sz="3000" dirty="0"/>
              <a:t>Maria </a:t>
            </a:r>
            <a:r>
              <a:rPr lang="pt-BR" sz="3000" dirty="0" err="1"/>
              <a:t>Buchalla</a:t>
            </a:r>
            <a:r>
              <a:rPr lang="pt-BR" sz="3000" dirty="0"/>
              <a:t> </a:t>
            </a:r>
            <a:endParaRPr lang="en-GB" sz="3000" dirty="0"/>
          </a:p>
          <a:p>
            <a:r>
              <a:rPr lang="pt-BR" sz="3000" dirty="0" smtClean="0"/>
              <a:t>Ivan </a:t>
            </a:r>
            <a:r>
              <a:rPr lang="pt-BR" sz="3000" dirty="0"/>
              <a:t>França Junior </a:t>
            </a:r>
            <a:endParaRPr lang="en-GB" sz="3000" dirty="0"/>
          </a:p>
          <a:p>
            <a:endParaRPr lang="pt-BR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Colaboradores:</a:t>
            </a:r>
          </a:p>
          <a:p>
            <a:r>
              <a:rPr lang="pt-BR" sz="3200" i="1" dirty="0" smtClean="0"/>
              <a:t>Bibliotecários: </a:t>
            </a:r>
            <a:br>
              <a:rPr lang="pt-BR" sz="3200" i="1" dirty="0" smtClean="0"/>
            </a:br>
            <a:r>
              <a:rPr lang="pt-BR" sz="3000" dirty="0" smtClean="0"/>
              <a:t>Maria </a:t>
            </a:r>
            <a:r>
              <a:rPr lang="pt-BR" sz="3000" dirty="0"/>
              <a:t>do Carmo </a:t>
            </a:r>
            <a:r>
              <a:rPr lang="pt-BR" sz="3000" dirty="0" smtClean="0"/>
              <a:t>Alvarez</a:t>
            </a:r>
            <a:r>
              <a:rPr lang="en-GB" sz="3000" dirty="0" smtClean="0"/>
              <a:t> </a:t>
            </a:r>
            <a:r>
              <a:rPr lang="x-none" sz="3000" dirty="0" smtClean="0"/>
              <a:t>&amp;</a:t>
            </a:r>
            <a:r>
              <a:rPr lang="pt-BR" sz="3000" dirty="0" smtClean="0"/>
              <a:t> </a:t>
            </a:r>
            <a:br>
              <a:rPr lang="pt-BR" sz="3000" dirty="0" smtClean="0"/>
            </a:br>
            <a:r>
              <a:rPr lang="pt-BR" sz="3000" dirty="0" smtClean="0"/>
              <a:t>José </a:t>
            </a:r>
            <a:r>
              <a:rPr lang="pt-BR" sz="3000" dirty="0" err="1"/>
              <a:t>Estorniolo</a:t>
            </a:r>
            <a:r>
              <a:rPr lang="pt-BR" sz="3000" dirty="0"/>
              <a:t> Filho </a:t>
            </a:r>
            <a:endParaRPr lang="en-GB" sz="3000" dirty="0"/>
          </a:p>
          <a:p>
            <a:r>
              <a:rPr lang="pt-BR" sz="3200" i="1" dirty="0" smtClean="0"/>
              <a:t>Professora Convidada:</a:t>
            </a:r>
          </a:p>
          <a:p>
            <a:r>
              <a:rPr lang="pt-BR" sz="3000" dirty="0"/>
              <a:t>Marcia </a:t>
            </a:r>
            <a:r>
              <a:rPr lang="pt-BR" sz="3000" dirty="0" smtClean="0"/>
              <a:t>Couto </a:t>
            </a:r>
            <a:r>
              <a:rPr lang="pt-BR" sz="3000" dirty="0"/>
              <a:t>Falcão </a:t>
            </a:r>
            <a:endParaRPr lang="pt-BR" sz="3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57201" y="587703"/>
            <a:ext cx="3079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800" smtClean="0">
                <a:solidFill>
                  <a:srgbClr val="FFC000"/>
                </a:solidFill>
              </a:rPr>
              <a:t>Tipos de pergunta</a:t>
            </a:r>
            <a:endParaRPr lang="pt-BR" sz="2800" dirty="0">
              <a:solidFill>
                <a:srgbClr val="FFC000"/>
              </a:solidFill>
            </a:endParaRPr>
          </a:p>
        </p:txBody>
      </p:sp>
      <p:sp>
        <p:nvSpPr>
          <p:cNvPr id="3" name="Retângulo 3"/>
          <p:cNvSpPr/>
          <p:nvPr/>
        </p:nvSpPr>
        <p:spPr>
          <a:xfrm>
            <a:off x="5229200" y="372260"/>
            <a:ext cx="18471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1. Descrição</a:t>
            </a:r>
            <a:endParaRPr lang="pt-BR" dirty="0"/>
          </a:p>
        </p:txBody>
      </p:sp>
      <p:sp>
        <p:nvSpPr>
          <p:cNvPr id="4" name="CaixaDeTexto 7"/>
          <p:cNvSpPr txBox="1"/>
          <p:nvPr/>
        </p:nvSpPr>
        <p:spPr>
          <a:xfrm>
            <a:off x="1531895" y="2573906"/>
            <a:ext cx="33616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i="1" dirty="0" smtClean="0">
                <a:solidFill>
                  <a:srgbClr val="FFC000"/>
                </a:solidFill>
              </a:rPr>
              <a:t>a relação entre elas</a:t>
            </a:r>
            <a:endParaRPr lang="pt-BR" sz="2600" i="1" dirty="0">
              <a:solidFill>
                <a:srgbClr val="FFC000"/>
              </a:solidFill>
            </a:endParaRPr>
          </a:p>
        </p:txBody>
      </p:sp>
      <p:sp>
        <p:nvSpPr>
          <p:cNvPr id="5" name="CaixaDeTexto 10"/>
          <p:cNvSpPr txBox="1"/>
          <p:nvPr/>
        </p:nvSpPr>
        <p:spPr>
          <a:xfrm>
            <a:off x="17623" y="3364832"/>
            <a:ext cx="213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Local de moradia</a:t>
            </a:r>
            <a:endParaRPr lang="pt-BR" i="1" dirty="0"/>
          </a:p>
        </p:txBody>
      </p:sp>
      <p:sp>
        <p:nvSpPr>
          <p:cNvPr id="6" name="CaixaDeTexto 11"/>
          <p:cNvSpPr txBox="1"/>
          <p:nvPr/>
        </p:nvSpPr>
        <p:spPr>
          <a:xfrm>
            <a:off x="220916" y="3949897"/>
            <a:ext cx="2415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rgbClr val="FFC000"/>
                </a:solidFill>
              </a:rPr>
              <a:t>Mulheres sem </a:t>
            </a:r>
            <a:br>
              <a:rPr lang="pt-BR" i="1" dirty="0" smtClean="0">
                <a:solidFill>
                  <a:srgbClr val="FFC000"/>
                </a:solidFill>
              </a:rPr>
            </a:br>
            <a:r>
              <a:rPr lang="pt-BR" i="1" dirty="0" smtClean="0">
                <a:solidFill>
                  <a:srgbClr val="FFC000"/>
                </a:solidFill>
              </a:rPr>
              <a:t>              parceiro</a:t>
            </a:r>
            <a:endParaRPr lang="pt-BR" i="1" dirty="0">
              <a:solidFill>
                <a:srgbClr val="FFC000"/>
              </a:solidFill>
            </a:endParaRPr>
          </a:p>
        </p:txBody>
      </p:sp>
      <p:sp>
        <p:nvSpPr>
          <p:cNvPr id="7" name="CaixaDeTexto 12"/>
          <p:cNvSpPr txBox="1"/>
          <p:nvPr/>
        </p:nvSpPr>
        <p:spPr>
          <a:xfrm>
            <a:off x="-27384" y="6578932"/>
            <a:ext cx="706024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relações são de associação, mas não de interferência</a:t>
            </a:r>
            <a:endParaRPr lang="pt-BR" sz="23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13"/>
          <p:cNvSpPr txBox="1"/>
          <p:nvPr/>
        </p:nvSpPr>
        <p:spPr>
          <a:xfrm>
            <a:off x="3835739" y="3364832"/>
            <a:ext cx="2816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Morte por arma de fogo</a:t>
            </a:r>
            <a:endParaRPr lang="pt-BR" i="1" dirty="0"/>
          </a:p>
        </p:txBody>
      </p:sp>
      <p:cxnSp>
        <p:nvCxnSpPr>
          <p:cNvPr id="9" name="Conector de seta reta 14"/>
          <p:cNvCxnSpPr/>
          <p:nvPr/>
        </p:nvCxnSpPr>
        <p:spPr bwMode="auto">
          <a:xfrm>
            <a:off x="2532289" y="3634308"/>
            <a:ext cx="1112735" cy="1588"/>
          </a:xfrm>
          <a:prstGeom prst="straightConnector1">
            <a:avLst/>
          </a:prstGeom>
          <a:solidFill>
            <a:schemeClr val="accent1"/>
          </a:solidFill>
          <a:ln w="25400" cap="flat" cmpd="tri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CaixaDeTexto 15"/>
          <p:cNvSpPr txBox="1"/>
          <p:nvPr/>
        </p:nvSpPr>
        <p:spPr>
          <a:xfrm>
            <a:off x="3892599" y="3949897"/>
            <a:ext cx="152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rgbClr val="FFC000"/>
                </a:solidFill>
              </a:rPr>
              <a:t>Morte RN </a:t>
            </a:r>
            <a:endParaRPr lang="pt-BR" i="1" dirty="0">
              <a:solidFill>
                <a:srgbClr val="FFC000"/>
              </a:solidFill>
            </a:endParaRPr>
          </a:p>
        </p:txBody>
      </p:sp>
      <p:sp>
        <p:nvSpPr>
          <p:cNvPr id="12" name="CaixaDeTexto 17"/>
          <p:cNvSpPr txBox="1"/>
          <p:nvPr/>
        </p:nvSpPr>
        <p:spPr>
          <a:xfrm>
            <a:off x="2654574" y="5138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CaixaDeTexto 18"/>
          <p:cNvSpPr txBox="1"/>
          <p:nvPr/>
        </p:nvSpPr>
        <p:spPr>
          <a:xfrm>
            <a:off x="3636023" y="51387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14" name="Elipse 19"/>
          <p:cNvSpPr/>
          <p:nvPr/>
        </p:nvSpPr>
        <p:spPr bwMode="auto">
          <a:xfrm>
            <a:off x="2375883" y="4958752"/>
            <a:ext cx="1845205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aixaDeTexto 20"/>
          <p:cNvSpPr txBox="1"/>
          <p:nvPr/>
        </p:nvSpPr>
        <p:spPr>
          <a:xfrm>
            <a:off x="3140966" y="5858852"/>
            <a:ext cx="33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endParaRPr lang="pt-BR" dirty="0"/>
          </a:p>
        </p:txBody>
      </p:sp>
      <p:grpSp>
        <p:nvGrpSpPr>
          <p:cNvPr id="16" name="Grupo 58"/>
          <p:cNvGrpSpPr/>
          <p:nvPr/>
        </p:nvGrpSpPr>
        <p:grpSpPr>
          <a:xfrm>
            <a:off x="2960948" y="5508104"/>
            <a:ext cx="742168" cy="350982"/>
            <a:chOff x="3933268" y="6003577"/>
            <a:chExt cx="742168" cy="350982"/>
          </a:xfrm>
        </p:grpSpPr>
        <p:cxnSp>
          <p:nvCxnSpPr>
            <p:cNvPr id="17" name="Conector de seta reta 22"/>
            <p:cNvCxnSpPr/>
            <p:nvPr/>
          </p:nvCxnSpPr>
          <p:spPr bwMode="auto">
            <a:xfrm rot="10800000">
              <a:off x="3933268" y="6003577"/>
              <a:ext cx="368702" cy="3507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onector de seta reta 23"/>
            <p:cNvCxnSpPr/>
            <p:nvPr/>
          </p:nvCxnSpPr>
          <p:spPr bwMode="auto">
            <a:xfrm rot="10800000" flipH="1">
              <a:off x="4306734" y="6003811"/>
              <a:ext cx="368702" cy="3507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9" name="Retângulo 24"/>
          <p:cNvSpPr/>
          <p:nvPr/>
        </p:nvSpPr>
        <p:spPr>
          <a:xfrm>
            <a:off x="179606" y="1763816"/>
            <a:ext cx="65617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Quando estudamos duas variáveis, devemos estabelecer: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4437112" y="323528"/>
            <a:ext cx="50405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onector de seta reta 14"/>
          <p:cNvCxnSpPr/>
          <p:nvPr/>
        </p:nvCxnSpPr>
        <p:spPr bwMode="auto">
          <a:xfrm>
            <a:off x="2492896" y="4282380"/>
            <a:ext cx="1112735" cy="1588"/>
          </a:xfrm>
          <a:prstGeom prst="straightConnector1">
            <a:avLst/>
          </a:prstGeom>
          <a:solidFill>
            <a:schemeClr val="accent1"/>
          </a:solidFill>
          <a:ln w="25400" cap="flat" cmpd="tri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4444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 animBg="1"/>
      <p:bldP spid="15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57201" y="587703"/>
            <a:ext cx="3079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800" smtClean="0">
                <a:solidFill>
                  <a:srgbClr val="FFC000"/>
                </a:solidFill>
              </a:rPr>
              <a:t>Tipos de pergunta</a:t>
            </a:r>
            <a:endParaRPr lang="pt-BR" sz="2800" dirty="0">
              <a:solidFill>
                <a:srgbClr val="FFC000"/>
              </a:solidFill>
            </a:endParaRPr>
          </a:p>
        </p:txBody>
      </p:sp>
      <p:sp>
        <p:nvSpPr>
          <p:cNvPr id="3" name="Retângulo 3"/>
          <p:cNvSpPr/>
          <p:nvPr/>
        </p:nvSpPr>
        <p:spPr>
          <a:xfrm>
            <a:off x="4869160" y="179512"/>
            <a:ext cx="18471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1. Descrição</a:t>
            </a:r>
            <a:endParaRPr lang="pt-BR" dirty="0"/>
          </a:p>
        </p:txBody>
      </p:sp>
      <p:sp>
        <p:nvSpPr>
          <p:cNvPr id="4" name="CaixaDeTexto 7"/>
          <p:cNvSpPr txBox="1"/>
          <p:nvPr/>
        </p:nvSpPr>
        <p:spPr>
          <a:xfrm>
            <a:off x="1603902" y="2573906"/>
            <a:ext cx="32128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i="1" dirty="0" smtClean="0">
                <a:solidFill>
                  <a:srgbClr val="FFC000"/>
                </a:solidFill>
              </a:rPr>
              <a:t>se há interferência</a:t>
            </a:r>
            <a:endParaRPr lang="pt-BR" sz="2600" i="1" dirty="0">
              <a:solidFill>
                <a:srgbClr val="FFC000"/>
              </a:solidFill>
            </a:endParaRPr>
          </a:p>
        </p:txBody>
      </p:sp>
      <p:sp>
        <p:nvSpPr>
          <p:cNvPr id="5" name="CaixaDeTexto 10"/>
          <p:cNvSpPr txBox="1"/>
          <p:nvPr/>
        </p:nvSpPr>
        <p:spPr>
          <a:xfrm>
            <a:off x="89629" y="3364832"/>
            <a:ext cx="105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Cigarro</a:t>
            </a:r>
            <a:endParaRPr lang="pt-BR" i="1" dirty="0"/>
          </a:p>
        </p:txBody>
      </p:sp>
      <p:sp>
        <p:nvSpPr>
          <p:cNvPr id="6" name="CaixaDeTexto 11"/>
          <p:cNvSpPr txBox="1"/>
          <p:nvPr/>
        </p:nvSpPr>
        <p:spPr>
          <a:xfrm>
            <a:off x="44624" y="3949897"/>
            <a:ext cx="163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Festividades</a:t>
            </a:r>
            <a:endParaRPr lang="pt-BR" i="1" dirty="0"/>
          </a:p>
        </p:txBody>
      </p:sp>
      <p:sp>
        <p:nvSpPr>
          <p:cNvPr id="7" name="CaixaDeTexto 12"/>
          <p:cNvSpPr txBox="1"/>
          <p:nvPr/>
        </p:nvSpPr>
        <p:spPr>
          <a:xfrm>
            <a:off x="412838" y="5290629"/>
            <a:ext cx="6078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i="1" dirty="0" smtClean="0"/>
              <a:t>Como as relações são de interferência, há que,</a:t>
            </a:r>
            <a:br>
              <a:rPr lang="pt-BR" i="1" dirty="0" smtClean="0"/>
            </a:br>
            <a:r>
              <a:rPr lang="pt-BR" i="1" dirty="0" smtClean="0"/>
              <a:t> pelo menos, propor um mecanismo</a:t>
            </a:r>
            <a:endParaRPr lang="pt-BR" i="1" dirty="0"/>
          </a:p>
        </p:txBody>
      </p:sp>
      <p:sp>
        <p:nvSpPr>
          <p:cNvPr id="8" name="CaixaDeTexto 13"/>
          <p:cNvSpPr txBox="1"/>
          <p:nvPr/>
        </p:nvSpPr>
        <p:spPr>
          <a:xfrm>
            <a:off x="3907744" y="3364832"/>
            <a:ext cx="247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rgbClr val="FFC000"/>
                </a:solidFill>
              </a:rPr>
              <a:t>Infarto do miocárdio</a:t>
            </a:r>
            <a:endParaRPr lang="pt-BR" i="1" dirty="0">
              <a:solidFill>
                <a:srgbClr val="FFC000"/>
              </a:solidFill>
            </a:endParaRPr>
          </a:p>
        </p:txBody>
      </p:sp>
      <p:cxnSp>
        <p:nvCxnSpPr>
          <p:cNvPr id="9" name="Conector de seta reta 14"/>
          <p:cNvCxnSpPr/>
          <p:nvPr/>
        </p:nvCxnSpPr>
        <p:spPr bwMode="auto">
          <a:xfrm>
            <a:off x="2532290" y="3544853"/>
            <a:ext cx="1112735" cy="1588"/>
          </a:xfrm>
          <a:prstGeom prst="straightConnector1">
            <a:avLst/>
          </a:prstGeom>
          <a:solidFill>
            <a:schemeClr val="accent1"/>
          </a:solidFill>
          <a:ln w="25400" cap="flat" cmpd="tri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CaixaDeTexto 15"/>
          <p:cNvSpPr txBox="1"/>
          <p:nvPr/>
        </p:nvSpPr>
        <p:spPr>
          <a:xfrm>
            <a:off x="3964606" y="3949897"/>
            <a:ext cx="2854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rgbClr val="FFC000"/>
                </a:solidFill>
              </a:rPr>
              <a:t>Aumento da gordura </a:t>
            </a:r>
            <a:br>
              <a:rPr lang="pt-BR" i="1" dirty="0" smtClean="0">
                <a:solidFill>
                  <a:srgbClr val="FFC000"/>
                </a:solidFill>
              </a:rPr>
            </a:br>
            <a:r>
              <a:rPr lang="pt-BR" i="1" dirty="0" smtClean="0">
                <a:solidFill>
                  <a:srgbClr val="FFC000"/>
                </a:solidFill>
              </a:rPr>
              <a:t>                   corporal</a:t>
            </a:r>
            <a:endParaRPr lang="pt-BR" i="1" dirty="0">
              <a:solidFill>
                <a:srgbClr val="FFC000"/>
              </a:solidFill>
            </a:endParaRPr>
          </a:p>
        </p:txBody>
      </p:sp>
      <p:cxnSp>
        <p:nvCxnSpPr>
          <p:cNvPr id="11" name="Conector de seta reta 16"/>
          <p:cNvCxnSpPr/>
          <p:nvPr/>
        </p:nvCxnSpPr>
        <p:spPr bwMode="auto">
          <a:xfrm>
            <a:off x="2532290" y="4083324"/>
            <a:ext cx="1112735" cy="1588"/>
          </a:xfrm>
          <a:prstGeom prst="straightConnector1">
            <a:avLst/>
          </a:prstGeom>
          <a:solidFill>
            <a:schemeClr val="accent1"/>
          </a:solidFill>
          <a:ln w="25400" cap="flat" cmpd="tri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CaixaDeTexto 17"/>
          <p:cNvSpPr txBox="1"/>
          <p:nvPr/>
        </p:nvSpPr>
        <p:spPr>
          <a:xfrm>
            <a:off x="1556716" y="692547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CaixaDeTexto 18"/>
          <p:cNvSpPr txBox="1"/>
          <p:nvPr/>
        </p:nvSpPr>
        <p:spPr>
          <a:xfrm>
            <a:off x="5210784" y="692547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</a:t>
            </a:r>
            <a:endParaRPr lang="pt-BR" dirty="0"/>
          </a:p>
        </p:txBody>
      </p:sp>
      <p:sp>
        <p:nvSpPr>
          <p:cNvPr id="14" name="Retângulo 24"/>
          <p:cNvSpPr/>
          <p:nvPr/>
        </p:nvSpPr>
        <p:spPr>
          <a:xfrm>
            <a:off x="161510" y="1583796"/>
            <a:ext cx="63121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Quando há relação entre duas variáveis, devemos </a:t>
            </a:r>
            <a:br>
              <a:rPr lang="pt-BR" sz="2200" dirty="0" smtClean="0"/>
            </a:br>
            <a:r>
              <a:rPr lang="pt-BR" sz="2200" dirty="0" smtClean="0"/>
              <a:t>                                                                    estabelecer:</a:t>
            </a:r>
          </a:p>
        </p:txBody>
      </p:sp>
      <p:sp>
        <p:nvSpPr>
          <p:cNvPr id="15" name="Retângulo 25"/>
          <p:cNvSpPr/>
          <p:nvPr/>
        </p:nvSpPr>
        <p:spPr>
          <a:xfrm>
            <a:off x="4872201" y="690131"/>
            <a:ext cx="20561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2. Associação</a:t>
            </a:r>
            <a:endParaRPr lang="pt-BR" dirty="0"/>
          </a:p>
        </p:txBody>
      </p:sp>
      <p:sp>
        <p:nvSpPr>
          <p:cNvPr id="16" name="Elipse 26"/>
          <p:cNvSpPr/>
          <p:nvPr/>
        </p:nvSpPr>
        <p:spPr bwMode="auto">
          <a:xfrm>
            <a:off x="1575960" y="6986454"/>
            <a:ext cx="351379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Elipse 27"/>
          <p:cNvSpPr/>
          <p:nvPr/>
        </p:nvSpPr>
        <p:spPr bwMode="auto">
          <a:xfrm>
            <a:off x="5210783" y="6991740"/>
            <a:ext cx="351379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CaixaDeTexto 28"/>
          <p:cNvSpPr txBox="1"/>
          <p:nvPr/>
        </p:nvSpPr>
        <p:spPr>
          <a:xfrm>
            <a:off x="2644144" y="6925470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9" name="CaixaDeTexto 29"/>
          <p:cNvSpPr txBox="1"/>
          <p:nvPr/>
        </p:nvSpPr>
        <p:spPr>
          <a:xfrm>
            <a:off x="3401920" y="6925470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20" name="CaixaDeTexto 30"/>
          <p:cNvSpPr txBox="1"/>
          <p:nvPr/>
        </p:nvSpPr>
        <p:spPr>
          <a:xfrm>
            <a:off x="4175668" y="6925470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1" name="Seta para a direita 31"/>
          <p:cNvSpPr>
            <a:spLocks noChangeAspect="1"/>
          </p:cNvSpPr>
          <p:nvPr/>
        </p:nvSpPr>
        <p:spPr bwMode="auto">
          <a:xfrm>
            <a:off x="2324514" y="7049325"/>
            <a:ext cx="132303" cy="12162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eta para a direita 32"/>
          <p:cNvSpPr>
            <a:spLocks noChangeAspect="1"/>
          </p:cNvSpPr>
          <p:nvPr/>
        </p:nvSpPr>
        <p:spPr bwMode="auto">
          <a:xfrm>
            <a:off x="3089600" y="7049325"/>
            <a:ext cx="132303" cy="12162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eta para a direita 33"/>
          <p:cNvSpPr>
            <a:spLocks noChangeAspect="1"/>
          </p:cNvSpPr>
          <p:nvPr/>
        </p:nvSpPr>
        <p:spPr bwMode="auto">
          <a:xfrm>
            <a:off x="3854685" y="7049325"/>
            <a:ext cx="132303" cy="12162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eta para a direita 34"/>
          <p:cNvSpPr>
            <a:spLocks noChangeAspect="1"/>
          </p:cNvSpPr>
          <p:nvPr/>
        </p:nvSpPr>
        <p:spPr bwMode="auto">
          <a:xfrm>
            <a:off x="4664774" y="7049325"/>
            <a:ext cx="132303" cy="12162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aixaDeTexto 35"/>
          <p:cNvSpPr txBox="1"/>
          <p:nvPr/>
        </p:nvSpPr>
        <p:spPr>
          <a:xfrm>
            <a:off x="1303091" y="7443028"/>
            <a:ext cx="83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causa</a:t>
            </a:r>
            <a:endParaRPr lang="pt-BR" dirty="0"/>
          </a:p>
        </p:txBody>
      </p:sp>
      <p:sp>
        <p:nvSpPr>
          <p:cNvPr id="26" name="CaixaDeTexto 36"/>
          <p:cNvSpPr txBox="1"/>
          <p:nvPr/>
        </p:nvSpPr>
        <p:spPr>
          <a:xfrm>
            <a:off x="5076978" y="7443028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efeito</a:t>
            </a:r>
            <a:endParaRPr lang="pt-BR" dirty="0"/>
          </a:p>
        </p:txBody>
      </p:sp>
      <p:sp>
        <p:nvSpPr>
          <p:cNvPr id="27" name="Chave direita 38"/>
          <p:cNvSpPr/>
          <p:nvPr/>
        </p:nvSpPr>
        <p:spPr bwMode="auto">
          <a:xfrm rot="5400000">
            <a:off x="3501257" y="6154518"/>
            <a:ext cx="111767" cy="2465253"/>
          </a:xfrm>
          <a:prstGeom prst="rightBrac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CaixaDeTexto 39"/>
          <p:cNvSpPr txBox="1"/>
          <p:nvPr/>
        </p:nvSpPr>
        <p:spPr>
          <a:xfrm>
            <a:off x="2861862" y="7443028"/>
            <a:ext cx="1454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mecanismo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29" name="Left Brace 28"/>
          <p:cNvSpPr/>
          <p:nvPr/>
        </p:nvSpPr>
        <p:spPr>
          <a:xfrm>
            <a:off x="4437112" y="323528"/>
            <a:ext cx="50405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6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57201" y="587703"/>
            <a:ext cx="5722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800" dirty="0" smtClean="0">
                <a:solidFill>
                  <a:srgbClr val="FFC000"/>
                </a:solidFill>
              </a:rPr>
              <a:t>Três tipos lógicos de pergunta</a:t>
            </a:r>
            <a:endParaRPr lang="pt-BR" sz="2800" dirty="0">
              <a:solidFill>
                <a:srgbClr val="FFC000"/>
              </a:solidFill>
            </a:endParaRPr>
          </a:p>
        </p:txBody>
      </p:sp>
      <p:sp>
        <p:nvSpPr>
          <p:cNvPr id="3" name="Retângulo 3"/>
          <p:cNvSpPr/>
          <p:nvPr/>
        </p:nvSpPr>
        <p:spPr>
          <a:xfrm>
            <a:off x="1052736" y="2117165"/>
            <a:ext cx="18471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1. Descrição</a:t>
            </a:r>
            <a:endParaRPr lang="pt-BR" dirty="0"/>
          </a:p>
        </p:txBody>
      </p:sp>
      <p:sp>
        <p:nvSpPr>
          <p:cNvPr id="15" name="Retângulo 25"/>
          <p:cNvSpPr/>
          <p:nvPr/>
        </p:nvSpPr>
        <p:spPr>
          <a:xfrm>
            <a:off x="1055777" y="2700953"/>
            <a:ext cx="51117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2. Associação sem interferência (Marcador)</a:t>
            </a:r>
            <a:endParaRPr lang="pt-BR" dirty="0"/>
          </a:p>
        </p:txBody>
      </p:sp>
      <p:sp>
        <p:nvSpPr>
          <p:cNvPr id="29" name="Retângulo 25"/>
          <p:cNvSpPr/>
          <p:nvPr/>
        </p:nvSpPr>
        <p:spPr>
          <a:xfrm>
            <a:off x="1055777" y="3349025"/>
            <a:ext cx="5362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3. Associação com interferência (Mecanismo)</a:t>
            </a:r>
            <a:endParaRPr lang="pt-BR" dirty="0"/>
          </a:p>
        </p:txBody>
      </p:sp>
      <p:sp>
        <p:nvSpPr>
          <p:cNvPr id="7" name="Left Brace 6"/>
          <p:cNvSpPr/>
          <p:nvPr/>
        </p:nvSpPr>
        <p:spPr>
          <a:xfrm>
            <a:off x="0" y="2051720"/>
            <a:ext cx="504056" cy="172819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4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9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1700" y="347532"/>
            <a:ext cx="2963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Argumento Dedutivo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6712" y="4355976"/>
            <a:ext cx="4941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inclua premissas desnecessárias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>
            <p:custDataLst>
              <p:tags r:id="rId4"/>
            </p:custDataLst>
          </p:nvPr>
        </p:nvSpPr>
        <p:spPr>
          <a:xfrm>
            <a:off x="624072" y="1403648"/>
            <a:ext cx="48211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 homens são mortais</a:t>
            </a: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Premissas</a:t>
            </a: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Socrátes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homem</a:t>
            </a:r>
          </a:p>
          <a:p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Sócrates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mortal</a:t>
            </a:r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have esquerda 27"/>
          <p:cNvSpPr/>
          <p:nvPr>
            <p:custDataLst>
              <p:tags r:id="rId5"/>
            </p:custDataLst>
          </p:nvPr>
        </p:nvSpPr>
        <p:spPr bwMode="auto">
          <a:xfrm>
            <a:off x="2150858" y="1470856"/>
            <a:ext cx="54006" cy="116172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Chave esquerda 28"/>
          <p:cNvSpPr/>
          <p:nvPr>
            <p:custDataLst>
              <p:tags r:id="rId6"/>
            </p:custDataLst>
          </p:nvPr>
        </p:nvSpPr>
        <p:spPr bwMode="auto">
          <a:xfrm>
            <a:off x="2170575" y="3088635"/>
            <a:ext cx="34289" cy="4224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tângulo de cantos arredondados 32"/>
          <p:cNvSpPr/>
          <p:nvPr>
            <p:custDataLst>
              <p:tags r:id="rId7"/>
            </p:custDataLst>
          </p:nvPr>
        </p:nvSpPr>
        <p:spPr bwMode="auto">
          <a:xfrm>
            <a:off x="162018" y="1307639"/>
            <a:ext cx="5859270" cy="2328258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CaixaDeTexto 32"/>
          <p:cNvSpPr txBox="1">
            <a:spLocks noChangeArrowheads="1"/>
          </p:cNvSpPr>
          <p:nvPr/>
        </p:nvSpPr>
        <p:spPr bwMode="auto">
          <a:xfrm>
            <a:off x="1164971" y="8604448"/>
            <a:ext cx="58739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C000"/>
                </a:solidFill>
              </a:rPr>
              <a:t>Fonte: Volpato, G  </a:t>
            </a:r>
            <a:r>
              <a:rPr lang="pt-BR" sz="1600" b="1" dirty="0" smtClean="0">
                <a:solidFill>
                  <a:srgbClr val="FFC000"/>
                </a:solidFill>
              </a:rPr>
              <a:t>Bases teóricas para </a:t>
            </a:r>
            <a:r>
              <a:rPr lang="pt-BR" sz="1600" b="1" dirty="0">
                <a:solidFill>
                  <a:srgbClr val="FFC000"/>
                </a:solidFill>
              </a:rPr>
              <a:t>a redação científica (</a:t>
            </a:r>
            <a:r>
              <a:rPr lang="pt-BR" sz="1600" b="1" dirty="0" smtClean="0">
                <a:solidFill>
                  <a:srgbClr val="FFC000"/>
                </a:solidFill>
              </a:rPr>
              <a:t>2007)</a:t>
            </a:r>
            <a:endParaRPr lang="pt-BR" sz="1600" b="1" dirty="0">
              <a:solidFill>
                <a:srgbClr val="FFC000"/>
              </a:solidFill>
            </a:endParaRPr>
          </a:p>
        </p:txBody>
      </p:sp>
      <p:sp>
        <p:nvSpPr>
          <p:cNvPr id="24" name="CaixaDeTexto 26"/>
          <p:cNvSpPr txBox="1"/>
          <p:nvPr>
            <p:custDataLst>
              <p:tags r:id="rId8"/>
            </p:custDataLst>
          </p:nvPr>
        </p:nvSpPr>
        <p:spPr>
          <a:xfrm>
            <a:off x="624072" y="5292079"/>
            <a:ext cx="48211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 homens são mortais</a:t>
            </a: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Premissas</a:t>
            </a: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Socrátes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homem</a:t>
            </a:r>
          </a:p>
          <a:p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Socrátes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gosta de alface</a:t>
            </a:r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Sócrates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mortal</a:t>
            </a:r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have esquerda 27"/>
          <p:cNvSpPr/>
          <p:nvPr>
            <p:custDataLst>
              <p:tags r:id="rId9"/>
            </p:custDataLst>
          </p:nvPr>
        </p:nvSpPr>
        <p:spPr bwMode="auto">
          <a:xfrm>
            <a:off x="2150858" y="5359287"/>
            <a:ext cx="54006" cy="137295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Chave esquerda 28"/>
          <p:cNvSpPr/>
          <p:nvPr>
            <p:custDataLst>
              <p:tags r:id="rId10"/>
            </p:custDataLst>
          </p:nvPr>
        </p:nvSpPr>
        <p:spPr bwMode="auto">
          <a:xfrm>
            <a:off x="2170575" y="6977066"/>
            <a:ext cx="34289" cy="4224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Retângulo de cantos arredondados 32"/>
          <p:cNvSpPr/>
          <p:nvPr>
            <p:custDataLst>
              <p:tags r:id="rId11"/>
            </p:custDataLst>
          </p:nvPr>
        </p:nvSpPr>
        <p:spPr bwMode="auto">
          <a:xfrm>
            <a:off x="162018" y="5196070"/>
            <a:ext cx="5859270" cy="2328258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92896" y="6588224"/>
            <a:ext cx="244827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3" grpId="0"/>
      <p:bldP spid="27" grpId="0"/>
      <p:bldP spid="28" grpId="0" animBg="1"/>
      <p:bldP spid="29" grpId="0" animBg="1"/>
      <p:bldP spid="33" grpId="0" animBg="1"/>
      <p:bldP spid="24" grpId="0"/>
      <p:bldP spid="25" grpId="0" animBg="1"/>
      <p:bldP spid="26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1700" y="347532"/>
            <a:ext cx="28951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Argumento </a:t>
            </a:r>
            <a:r>
              <a:rPr lang="pt-BR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Indutivo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6712" y="4355976"/>
            <a:ext cx="4941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inclua premissas desnecessárias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>
            <p:custDataLst>
              <p:tags r:id="rId4"/>
            </p:custDataLst>
          </p:nvPr>
        </p:nvSpPr>
        <p:spPr>
          <a:xfrm>
            <a:off x="624072" y="1403648"/>
            <a:ext cx="51396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de João</a:t>
            </a: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Premissas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de Marcos</a:t>
            </a: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de Carlos</a:t>
            </a: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de Pedro</a:t>
            </a:r>
          </a:p>
          <a:p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 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das pessoas</a:t>
            </a:r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have esquerda 27"/>
          <p:cNvSpPr/>
          <p:nvPr>
            <p:custDataLst>
              <p:tags r:id="rId5"/>
            </p:custDataLst>
          </p:nvPr>
        </p:nvSpPr>
        <p:spPr bwMode="auto">
          <a:xfrm>
            <a:off x="2150858" y="1470856"/>
            <a:ext cx="54006" cy="116172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Chave esquerda 28"/>
          <p:cNvSpPr/>
          <p:nvPr>
            <p:custDataLst>
              <p:tags r:id="rId6"/>
            </p:custDataLst>
          </p:nvPr>
        </p:nvSpPr>
        <p:spPr bwMode="auto">
          <a:xfrm>
            <a:off x="2170575" y="3088635"/>
            <a:ext cx="34289" cy="4224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tângulo de cantos arredondados 32"/>
          <p:cNvSpPr/>
          <p:nvPr>
            <p:custDataLst>
              <p:tags r:id="rId7"/>
            </p:custDataLst>
          </p:nvPr>
        </p:nvSpPr>
        <p:spPr bwMode="auto">
          <a:xfrm>
            <a:off x="162018" y="1307639"/>
            <a:ext cx="5859270" cy="2328258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CaixaDeTexto 32"/>
          <p:cNvSpPr txBox="1">
            <a:spLocks noChangeArrowheads="1"/>
          </p:cNvSpPr>
          <p:nvPr/>
        </p:nvSpPr>
        <p:spPr bwMode="auto">
          <a:xfrm>
            <a:off x="1164971" y="8604448"/>
            <a:ext cx="58739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C000"/>
                </a:solidFill>
              </a:rPr>
              <a:t>Fonte: Volpato, G  </a:t>
            </a:r>
            <a:r>
              <a:rPr lang="pt-BR" sz="1600" b="1" dirty="0" smtClean="0">
                <a:solidFill>
                  <a:srgbClr val="FFC000"/>
                </a:solidFill>
              </a:rPr>
              <a:t>Bases teóricas para </a:t>
            </a:r>
            <a:r>
              <a:rPr lang="pt-BR" sz="1600" b="1" dirty="0">
                <a:solidFill>
                  <a:srgbClr val="FFC000"/>
                </a:solidFill>
              </a:rPr>
              <a:t>a redação científica (</a:t>
            </a:r>
            <a:r>
              <a:rPr lang="pt-BR" sz="1600" b="1" dirty="0" smtClean="0">
                <a:solidFill>
                  <a:srgbClr val="FFC000"/>
                </a:solidFill>
              </a:rPr>
              <a:t>2007)</a:t>
            </a:r>
            <a:endParaRPr lang="pt-BR" sz="1600" b="1" dirty="0">
              <a:solidFill>
                <a:srgbClr val="FFC000"/>
              </a:solidFill>
            </a:endParaRPr>
          </a:p>
        </p:txBody>
      </p:sp>
      <p:sp>
        <p:nvSpPr>
          <p:cNvPr id="24" name="CaixaDeTexto 26"/>
          <p:cNvSpPr txBox="1"/>
          <p:nvPr>
            <p:custDataLst>
              <p:tags r:id="rId8"/>
            </p:custDataLst>
          </p:nvPr>
        </p:nvSpPr>
        <p:spPr>
          <a:xfrm>
            <a:off x="624072" y="5292079"/>
            <a:ext cx="51396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de João</a:t>
            </a: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Premissas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de Marcos</a:t>
            </a: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de Carlos</a:t>
            </a: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AAS reduziu a dor de Jo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</a:t>
            </a:r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AAS reduziu a febre de Pedro</a:t>
            </a:r>
          </a:p>
          <a:p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 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AAS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reduziu a febre das pessoas</a:t>
            </a:r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have esquerda 27"/>
          <p:cNvSpPr/>
          <p:nvPr>
            <p:custDataLst>
              <p:tags r:id="rId9"/>
            </p:custDataLst>
          </p:nvPr>
        </p:nvSpPr>
        <p:spPr bwMode="auto">
          <a:xfrm>
            <a:off x="2150858" y="5359287"/>
            <a:ext cx="54006" cy="137295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Chave esquerda 28"/>
          <p:cNvSpPr/>
          <p:nvPr>
            <p:custDataLst>
              <p:tags r:id="rId10"/>
            </p:custDataLst>
          </p:nvPr>
        </p:nvSpPr>
        <p:spPr bwMode="auto">
          <a:xfrm>
            <a:off x="2170575" y="6977066"/>
            <a:ext cx="34289" cy="4224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Retângulo de cantos arredondados 32"/>
          <p:cNvSpPr/>
          <p:nvPr>
            <p:custDataLst>
              <p:tags r:id="rId11"/>
            </p:custDataLst>
          </p:nvPr>
        </p:nvSpPr>
        <p:spPr bwMode="auto">
          <a:xfrm>
            <a:off x="162018" y="5196070"/>
            <a:ext cx="5859270" cy="2328258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76872" y="6329865"/>
            <a:ext cx="288032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4189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3" grpId="0"/>
      <p:bldP spid="27" grpId="0"/>
      <p:bldP spid="28" grpId="0" animBg="1"/>
      <p:bldP spid="29" grpId="0" animBg="1"/>
      <p:bldP spid="33" grpId="0" animBg="1"/>
      <p:bldP spid="24" grpId="0"/>
      <p:bldP spid="25" grpId="0" animBg="1"/>
      <p:bldP spid="26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0749" y="1403649"/>
            <a:ext cx="5449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2º Argumento – Do Método à Conclusão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CaixaDeTexto 4"/>
          <p:cNvSpPr txBox="1"/>
          <p:nvPr>
            <p:custDataLst>
              <p:tags r:id="rId3"/>
            </p:custDataLst>
          </p:nvPr>
        </p:nvSpPr>
        <p:spPr>
          <a:xfrm>
            <a:off x="1124744" y="3035830"/>
            <a:ext cx="4824536" cy="5978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                         Material e Métodos</a:t>
            </a:r>
          </a:p>
          <a:p>
            <a:r>
              <a:rPr lang="pt-BR" sz="1800" b="1" dirty="0" smtClean="0"/>
              <a:t>                      </a:t>
            </a:r>
            <a:r>
              <a:rPr lang="pt-BR" sz="1800" b="1" dirty="0" smtClean="0"/>
              <a:t>        (</a:t>
            </a:r>
            <a:r>
              <a:rPr lang="pt-BR" sz="1800" b="1" dirty="0" smtClean="0"/>
              <a:t>apenas os necessários)</a:t>
            </a:r>
          </a:p>
          <a:p>
            <a:endParaRPr lang="pt-BR" sz="1800" b="1" dirty="0" smtClean="0"/>
          </a:p>
          <a:p>
            <a:pPr>
              <a:lnSpc>
                <a:spcPts val="900"/>
              </a:lnSpc>
            </a:pPr>
            <a:endParaRPr lang="pt-BR" sz="1800" b="1" dirty="0" smtClean="0"/>
          </a:p>
          <a:p>
            <a:pPr>
              <a:lnSpc>
                <a:spcPct val="150000"/>
              </a:lnSpc>
            </a:pPr>
            <a:r>
              <a:rPr lang="pt-BR" sz="1800" b="1" dirty="0" smtClean="0"/>
              <a:t>                         Resultados</a:t>
            </a:r>
            <a:br>
              <a:rPr lang="pt-BR" sz="1800" b="1" dirty="0" smtClean="0"/>
            </a:br>
            <a:r>
              <a:rPr lang="pt-BR" sz="1800" b="1" dirty="0" smtClean="0"/>
              <a:t> </a:t>
            </a:r>
            <a:r>
              <a:rPr lang="pt-BR" sz="1800" b="1" dirty="0" smtClean="0"/>
              <a:t>                            (</a:t>
            </a:r>
            <a:r>
              <a:rPr lang="pt-BR" sz="1800" b="1" dirty="0" smtClean="0"/>
              <a:t>apenas os necessários)</a:t>
            </a:r>
          </a:p>
          <a:p>
            <a:pPr>
              <a:lnSpc>
                <a:spcPct val="150000"/>
              </a:lnSpc>
            </a:pPr>
            <a:endParaRPr lang="pt-BR" sz="1800" b="1" dirty="0" smtClean="0"/>
          </a:p>
          <a:p>
            <a:r>
              <a:rPr lang="pt-BR" sz="1800" b="1" dirty="0" smtClean="0"/>
              <a:t>                         </a:t>
            </a:r>
            <a:endParaRPr lang="pt-BR" sz="1800" b="1" dirty="0" smtClean="0"/>
          </a:p>
          <a:p>
            <a:r>
              <a:rPr lang="pt-BR" sz="1800" b="1" dirty="0"/>
              <a:t> </a:t>
            </a:r>
            <a:r>
              <a:rPr lang="pt-BR" sz="1800" b="1" dirty="0" smtClean="0"/>
              <a:t>                        </a:t>
            </a:r>
            <a:r>
              <a:rPr lang="pt-BR" sz="1800" b="1" dirty="0" smtClean="0"/>
              <a:t>Discussão</a:t>
            </a:r>
            <a:endParaRPr lang="pt-BR" sz="1800" b="1" dirty="0" smtClean="0"/>
          </a:p>
          <a:p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                       </a:t>
            </a:r>
            <a:r>
              <a:rPr lang="pt-BR" sz="1800" b="1" dirty="0" smtClean="0"/>
              <a:t>     Valida </a:t>
            </a:r>
            <a:r>
              <a:rPr lang="pt-BR" sz="1800" b="1" dirty="0" smtClean="0"/>
              <a:t>os Métodos</a:t>
            </a:r>
          </a:p>
          <a:p>
            <a:r>
              <a:rPr lang="pt-BR" sz="1800" b="1" dirty="0" smtClean="0"/>
              <a:t>                       </a:t>
            </a:r>
            <a:r>
              <a:rPr lang="pt-BR" sz="1800" b="1" dirty="0" smtClean="0"/>
              <a:t>     Valida </a:t>
            </a:r>
            <a:r>
              <a:rPr lang="pt-BR" sz="1800" b="1" dirty="0" smtClean="0"/>
              <a:t>os Resultados</a:t>
            </a:r>
          </a:p>
          <a:p>
            <a:r>
              <a:rPr lang="pt-BR" sz="1800" b="1" dirty="0" smtClean="0"/>
              <a:t>                       </a:t>
            </a:r>
            <a:r>
              <a:rPr lang="pt-BR" sz="1800" b="1" dirty="0" smtClean="0"/>
              <a:t>     Valida </a:t>
            </a:r>
            <a:r>
              <a:rPr lang="pt-BR" sz="1800" b="1" dirty="0" smtClean="0"/>
              <a:t>as Conclusões</a:t>
            </a:r>
          </a:p>
          <a:p>
            <a:endParaRPr lang="pt-BR" sz="1800" b="1" dirty="0" smtClean="0"/>
          </a:p>
          <a:p>
            <a:endParaRPr lang="pt-BR" sz="1800" b="1" dirty="0" smtClean="0"/>
          </a:p>
          <a:p>
            <a:endParaRPr lang="pt-BR" sz="1800" b="1" dirty="0"/>
          </a:p>
          <a:p>
            <a:endParaRPr lang="pt-BR" sz="1800" b="1" dirty="0" smtClean="0"/>
          </a:p>
          <a:p>
            <a:endParaRPr lang="pt-BR" sz="1800" b="1" dirty="0"/>
          </a:p>
          <a:p>
            <a:endParaRPr lang="pt-BR" sz="1800" b="1" dirty="0" smtClean="0"/>
          </a:p>
          <a:p>
            <a:r>
              <a:rPr lang="pt-BR" sz="1800" b="1" dirty="0" smtClean="0"/>
              <a:t>                          Conclusões</a:t>
            </a:r>
            <a:endParaRPr lang="pt-BR" sz="1800" b="1" dirty="0"/>
          </a:p>
        </p:txBody>
      </p:sp>
      <p:sp>
        <p:nvSpPr>
          <p:cNvPr id="6" name="Chave esquerda 5"/>
          <p:cNvSpPr/>
          <p:nvPr>
            <p:custDataLst>
              <p:tags r:id="rId4"/>
            </p:custDataLst>
          </p:nvPr>
        </p:nvSpPr>
        <p:spPr bwMode="auto">
          <a:xfrm>
            <a:off x="2346826" y="2843809"/>
            <a:ext cx="45719" cy="432048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have esquerda 6"/>
          <p:cNvSpPr/>
          <p:nvPr>
            <p:custDataLst>
              <p:tags r:id="rId5"/>
            </p:custDataLst>
          </p:nvPr>
        </p:nvSpPr>
        <p:spPr bwMode="auto">
          <a:xfrm>
            <a:off x="2400832" y="8436429"/>
            <a:ext cx="34289" cy="3840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tângulo de cantos arredondados 7"/>
          <p:cNvSpPr/>
          <p:nvPr>
            <p:custDataLst>
              <p:tags r:id="rId6"/>
            </p:custDataLst>
          </p:nvPr>
        </p:nvSpPr>
        <p:spPr bwMode="auto">
          <a:xfrm>
            <a:off x="2402886" y="2915817"/>
            <a:ext cx="3762418" cy="1008112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tângulo de cantos arredondados 8"/>
          <p:cNvSpPr/>
          <p:nvPr>
            <p:custDataLst>
              <p:tags r:id="rId7"/>
            </p:custDataLst>
          </p:nvPr>
        </p:nvSpPr>
        <p:spPr bwMode="auto">
          <a:xfrm>
            <a:off x="2446006" y="3995937"/>
            <a:ext cx="3719297" cy="1224136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tângulo de cantos arredondados 9"/>
          <p:cNvSpPr/>
          <p:nvPr>
            <p:custDataLst>
              <p:tags r:id="rId8"/>
            </p:custDataLst>
          </p:nvPr>
        </p:nvSpPr>
        <p:spPr bwMode="auto">
          <a:xfrm>
            <a:off x="2492897" y="8244407"/>
            <a:ext cx="3888432" cy="792089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tângulo de cantos arredondados 8"/>
          <p:cNvSpPr/>
          <p:nvPr>
            <p:custDataLst>
              <p:tags r:id="rId9"/>
            </p:custDataLst>
          </p:nvPr>
        </p:nvSpPr>
        <p:spPr bwMode="auto">
          <a:xfrm>
            <a:off x="2446007" y="5292080"/>
            <a:ext cx="3719297" cy="1728192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660" y="4758407"/>
            <a:ext cx="1495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Premissas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710" y="8358807"/>
            <a:ext cx="1655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Conclusões</a:t>
            </a:r>
            <a:r>
              <a:rPr lang="pt-BR" sz="1800" b="1" dirty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60748" y="1403649"/>
            <a:ext cx="3726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1º Argumento - Introdução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7011" y="2747798"/>
            <a:ext cx="1649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CaixaDeTexto 4"/>
          <p:cNvSpPr txBox="1"/>
          <p:nvPr>
            <p:custDataLst>
              <p:tags r:id="rId4"/>
            </p:custDataLst>
          </p:nvPr>
        </p:nvSpPr>
        <p:spPr>
          <a:xfrm>
            <a:off x="1484784" y="3899926"/>
            <a:ext cx="4824536" cy="270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                    </a:t>
            </a:r>
            <a:r>
              <a:rPr lang="pt-BR" sz="1800" b="1" dirty="0" smtClean="0"/>
              <a:t>  Contextualização</a:t>
            </a:r>
            <a:endParaRPr lang="pt-BR" sz="1800" b="1" dirty="0" smtClean="0"/>
          </a:p>
          <a:p>
            <a:endParaRPr lang="pt-BR" sz="1800" b="1" dirty="0" smtClean="0"/>
          </a:p>
          <a:p>
            <a:pPr>
              <a:lnSpc>
                <a:spcPts val="900"/>
              </a:lnSpc>
            </a:pPr>
            <a:endParaRPr lang="pt-BR" sz="1800" b="1" dirty="0" smtClean="0"/>
          </a:p>
          <a:p>
            <a:r>
              <a:rPr lang="pt-BR" sz="1800" b="1" dirty="0" smtClean="0"/>
              <a:t>                    </a:t>
            </a:r>
            <a:r>
              <a:rPr lang="pt-BR" sz="1800" b="1" dirty="0" smtClean="0"/>
              <a:t>  </a:t>
            </a:r>
          </a:p>
          <a:p>
            <a:r>
              <a:rPr lang="pt-BR" sz="1800" b="1" dirty="0"/>
              <a:t> </a:t>
            </a:r>
            <a:r>
              <a:rPr lang="pt-BR" sz="1800" b="1" dirty="0" smtClean="0"/>
              <a:t>                      </a:t>
            </a:r>
            <a:r>
              <a:rPr lang="pt-BR" sz="1800" b="1" dirty="0" smtClean="0"/>
              <a:t>Fundamentação</a:t>
            </a: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>                        (justificativas)</a:t>
            </a:r>
          </a:p>
          <a:p>
            <a:endParaRPr lang="pt-BR" sz="1800" b="1" dirty="0" smtClean="0"/>
          </a:p>
          <a:p>
            <a:endParaRPr lang="pt-BR" sz="1800" b="1" dirty="0"/>
          </a:p>
          <a:p>
            <a:endParaRPr lang="pt-BR" sz="1800" b="1" dirty="0" smtClean="0"/>
          </a:p>
          <a:p>
            <a:r>
              <a:rPr lang="pt-BR" sz="1800" b="1" dirty="0" smtClean="0"/>
              <a:t>                           Objetivo(</a:t>
            </a:r>
            <a:r>
              <a:rPr lang="pt-BR" sz="1800" b="1" dirty="0" err="1" smtClean="0"/>
              <a:t>s</a:t>
            </a:r>
            <a:r>
              <a:rPr lang="pt-BR" sz="1800" b="1" dirty="0" smtClean="0"/>
              <a:t>)</a:t>
            </a:r>
            <a:endParaRPr lang="pt-BR" sz="1800" b="1" dirty="0"/>
          </a:p>
        </p:txBody>
      </p:sp>
      <p:sp>
        <p:nvSpPr>
          <p:cNvPr id="6" name="Chave esquerda 5"/>
          <p:cNvSpPr/>
          <p:nvPr>
            <p:custDataLst>
              <p:tags r:id="rId5"/>
            </p:custDataLst>
          </p:nvPr>
        </p:nvSpPr>
        <p:spPr bwMode="auto">
          <a:xfrm>
            <a:off x="2600908" y="4015288"/>
            <a:ext cx="34289" cy="153617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have esquerda 6"/>
          <p:cNvSpPr/>
          <p:nvPr>
            <p:custDataLst>
              <p:tags r:id="rId6"/>
            </p:custDataLst>
          </p:nvPr>
        </p:nvSpPr>
        <p:spPr bwMode="auto">
          <a:xfrm>
            <a:off x="2600908" y="6204181"/>
            <a:ext cx="34289" cy="3840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tângulo de cantos arredondados 7"/>
          <p:cNvSpPr/>
          <p:nvPr>
            <p:custDataLst>
              <p:tags r:id="rId7"/>
            </p:custDataLst>
          </p:nvPr>
        </p:nvSpPr>
        <p:spPr bwMode="auto">
          <a:xfrm>
            <a:off x="2708920" y="3707904"/>
            <a:ext cx="2736304" cy="3024336"/>
          </a:xfrm>
          <a:prstGeom prst="roundRect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6712" y="4499992"/>
            <a:ext cx="1495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Premissas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8720" y="6126559"/>
            <a:ext cx="1552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Conclusão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4904" y="755576"/>
            <a:ext cx="1363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/>
              <a:t>Exerc</a:t>
            </a:r>
            <a:r>
              <a:rPr lang="pt-BR" smtClean="0"/>
              <a:t>ício</a:t>
            </a:r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116632" y="2699792"/>
            <a:ext cx="6809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 Leitura de um de dois textos: </a:t>
            </a:r>
            <a:r>
              <a:rPr lang="pt-BR" dirty="0" err="1" smtClean="0"/>
              <a:t>Chalmers</a:t>
            </a:r>
            <a:r>
              <a:rPr lang="pt-BR" dirty="0" smtClean="0"/>
              <a:t> (1993) ou </a:t>
            </a:r>
            <a:br>
              <a:rPr lang="pt-BR" dirty="0" smtClean="0"/>
            </a:br>
            <a:r>
              <a:rPr lang="pt-BR" dirty="0" smtClean="0"/>
              <a:t>                                                    </a:t>
            </a:r>
            <a:r>
              <a:rPr lang="pt-BR" dirty="0" err="1" smtClean="0"/>
              <a:t>Pfuetzenreiter</a:t>
            </a:r>
            <a:r>
              <a:rPr lang="pt-BR" dirty="0" smtClean="0"/>
              <a:t> (2002) 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16632" y="4139952"/>
            <a:ext cx="4817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2. Definir o tipo l</a:t>
            </a:r>
            <a:r>
              <a:rPr lang="pt-BR" dirty="0" smtClean="0"/>
              <a:t>ógico </a:t>
            </a:r>
            <a:r>
              <a:rPr lang="pt-BR" dirty="0" smtClean="0"/>
              <a:t>do seu artigo?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16632" y="5550495"/>
            <a:ext cx="5680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3. Redigir a(</a:t>
            </a:r>
            <a:r>
              <a:rPr lang="pt-BR" dirty="0" err="1" smtClean="0"/>
              <a:t>s</a:t>
            </a:r>
            <a:r>
              <a:rPr lang="pt-BR" dirty="0" smtClean="0"/>
              <a:t>) conclus</a:t>
            </a:r>
            <a:r>
              <a:rPr lang="pt-BR" dirty="0" smtClean="0"/>
              <a:t>ão(</a:t>
            </a:r>
            <a:r>
              <a:rPr lang="pt-BR" dirty="0" err="1" smtClean="0"/>
              <a:t>ões</a:t>
            </a:r>
            <a:r>
              <a:rPr lang="pt-BR" dirty="0" smtClean="0"/>
              <a:t>)</a:t>
            </a:r>
            <a:r>
              <a:rPr lang="pt-BR" dirty="0" smtClean="0"/>
              <a:t> do seu artigo?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116632" y="6774631"/>
            <a:ext cx="6111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4. Esbo</a:t>
            </a:r>
            <a:r>
              <a:rPr lang="pt-BR" dirty="0" smtClean="0"/>
              <a:t>ça</a:t>
            </a:r>
            <a:r>
              <a:rPr lang="pt-BR" dirty="0" smtClean="0"/>
              <a:t>r os argumentos l</a:t>
            </a:r>
            <a:r>
              <a:rPr lang="pt-BR" dirty="0" smtClean="0"/>
              <a:t>ógicos</a:t>
            </a:r>
            <a:r>
              <a:rPr lang="pt-BR" dirty="0" smtClean="0"/>
              <a:t> do seu artigo?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86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652" y="8220406"/>
            <a:ext cx="582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/>
              <a:t>SCS</a:t>
            </a:r>
            <a:r>
              <a:rPr lang="pt-BR" sz="1800" b="1" dirty="0"/>
              <a:t>- 5703 Metodologia e Divulgação do Artigo Científico</a:t>
            </a:r>
            <a:r>
              <a:rPr lang="en-GB" sz="1800" dirty="0"/>
              <a:t> 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944724" y="2555776"/>
            <a:ext cx="52385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Exerc</a:t>
            </a:r>
            <a:r>
              <a:rPr lang="x-none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ício do Elevador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712" y="4355976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Relato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smtClean="0"/>
              <a:t>2 </a:t>
            </a:r>
            <a:r>
              <a:rPr lang="en-US" sz="2800" dirty="0" err="1"/>
              <a:t>minutos</a:t>
            </a:r>
            <a:r>
              <a:rPr lang="en-US" sz="2800" dirty="0"/>
              <a:t> </a:t>
            </a:r>
            <a:r>
              <a:rPr lang="en-US" sz="2800" dirty="0" err="1" smtClean="0"/>
              <a:t>sobre</a:t>
            </a:r>
            <a:endParaRPr lang="en-US" sz="2800" dirty="0" smtClean="0"/>
          </a:p>
          <a:p>
            <a:r>
              <a:rPr lang="en-US" sz="2800" dirty="0" smtClean="0"/>
              <a:t>          </a:t>
            </a:r>
            <a:r>
              <a:rPr lang="en-US" sz="2800" dirty="0" err="1" smtClean="0"/>
              <a:t>sua</a:t>
            </a:r>
            <a:r>
              <a:rPr lang="en-US" sz="2800" dirty="0" smtClean="0"/>
              <a:t> </a:t>
            </a:r>
            <a:r>
              <a:rPr lang="en-US" sz="2800" dirty="0" err="1"/>
              <a:t>proposta</a:t>
            </a:r>
            <a:r>
              <a:rPr lang="en-US" sz="2800" dirty="0"/>
              <a:t> de </a:t>
            </a:r>
            <a:r>
              <a:rPr lang="en-US" sz="2800" dirty="0" err="1"/>
              <a:t>artigo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707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652" y="8220406"/>
            <a:ext cx="582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/>
              <a:t>SCS</a:t>
            </a:r>
            <a:r>
              <a:rPr lang="pt-BR" sz="1800" b="1" dirty="0"/>
              <a:t>- 5703 Metodologia e Divulgação do Artigo Científico</a:t>
            </a:r>
            <a:r>
              <a:rPr lang="en-GB" sz="1800" dirty="0"/>
              <a:t> 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944724" y="2555776"/>
            <a:ext cx="5238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Método Lógico </a:t>
            </a:r>
            <a: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 </a:t>
            </a:r>
            <a:b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Redação </a:t>
            </a:r>
            <a:r>
              <a:rPr lang="pt-BR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Científica</a:t>
            </a:r>
            <a:r>
              <a:rPr lang="en-GB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1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633" y="1979713"/>
            <a:ext cx="33320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Por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que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publicar</a:t>
            </a:r>
            <a:r>
              <a:rPr lang="en-US" sz="3200" i="1" dirty="0" smtClean="0"/>
              <a:t>?</a:t>
            </a:r>
            <a:endParaRPr lang="en-US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7359" y="6876256"/>
            <a:ext cx="692043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As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decisões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na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construção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do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texto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científico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en-US" sz="2800" i="1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decorrem</a:t>
            </a:r>
            <a: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das </a:t>
            </a:r>
            <a: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bases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lógicas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e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filosóficas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da </a:t>
            </a:r>
            <a: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en-US" sz="2800" i="1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ciência</a:t>
            </a:r>
            <a: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e </a:t>
            </a:r>
            <a:r>
              <a:rPr lang="en-US" sz="28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de</a:t>
            </a:r>
            <a:r>
              <a:rPr lang="en-US" sz="2800" i="1" spc="4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elementos</a:t>
            </a:r>
            <a:r>
              <a:rPr lang="en-US" sz="2800" i="1" spc="5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de</a:t>
            </a:r>
            <a:r>
              <a:rPr lang="en-US" sz="2800" i="1" spc="5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comunicação</a:t>
            </a:r>
            <a:r>
              <a:rPr lang="en-GB" sz="2800" i="1" dirty="0">
                <a:solidFill>
                  <a:srgbClr val="FFFF00"/>
                </a:solidFill>
              </a:rPr>
              <a:t> </a:t>
            </a:r>
            <a:r>
              <a:rPr lang="en-GB" sz="2800" i="1" dirty="0" smtClean="0">
                <a:solidFill>
                  <a:srgbClr val="FFFF00"/>
                </a:solidFill>
              </a:rPr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                                              </a:t>
            </a:r>
            <a:r>
              <a:rPr lang="en-GB" sz="2800" dirty="0" smtClean="0"/>
              <a:t>(</a:t>
            </a:r>
            <a:r>
              <a:rPr lang="en-GB" sz="2800" dirty="0" err="1" smtClean="0"/>
              <a:t>Volpato</a:t>
            </a:r>
            <a:r>
              <a:rPr lang="en-GB" sz="2800" dirty="0" smtClean="0"/>
              <a:t> 2015)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6632" y="2747798"/>
            <a:ext cx="5209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Para </a:t>
            </a:r>
            <a:r>
              <a:rPr lang="en-US" sz="2700" dirty="0" err="1" smtClean="0"/>
              <a:t>participar</a:t>
            </a:r>
            <a:r>
              <a:rPr lang="en-US" sz="2700" dirty="0" smtClean="0"/>
              <a:t> do debate </a:t>
            </a:r>
            <a:r>
              <a:rPr lang="en-US" sz="2700" dirty="0" err="1" smtClean="0"/>
              <a:t>científico</a:t>
            </a:r>
            <a:endParaRPr lang="en-US" sz="2700" dirty="0" smtClean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6632" y="4040069"/>
            <a:ext cx="59760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Como </a:t>
            </a:r>
            <a:r>
              <a:rPr lang="en-US" sz="3200" i="1" dirty="0" err="1" smtClean="0"/>
              <a:t>entrar</a:t>
            </a:r>
            <a:r>
              <a:rPr lang="en-US" sz="3200" i="1" dirty="0" smtClean="0"/>
              <a:t> no debate </a:t>
            </a:r>
            <a:r>
              <a:rPr lang="en-US" sz="3200" i="1" dirty="0" err="1" smtClean="0"/>
              <a:t>científico</a:t>
            </a:r>
            <a:r>
              <a:rPr lang="en-US" sz="3200" i="1" dirty="0" smtClean="0"/>
              <a:t>?</a:t>
            </a:r>
            <a:endParaRPr lang="en-US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6633" y="4808154"/>
            <a:ext cx="665552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/>
              <a:t>Planejando</a:t>
            </a:r>
            <a:r>
              <a:rPr lang="en-US" sz="2700" dirty="0" smtClean="0"/>
              <a:t> a </a:t>
            </a:r>
            <a:r>
              <a:rPr lang="en-US" sz="2700" dirty="0" err="1" smtClean="0"/>
              <a:t>pesquisa</a:t>
            </a:r>
            <a:r>
              <a:rPr lang="en-US" sz="2700" dirty="0" smtClean="0"/>
              <a:t> de </a:t>
            </a:r>
            <a:r>
              <a:rPr lang="en-US" sz="2700" dirty="0" err="1" smtClean="0"/>
              <a:t>novidades</a:t>
            </a:r>
            <a:r>
              <a:rPr lang="en-US" sz="2700" dirty="0"/>
              <a:t> </a:t>
            </a:r>
            <a:r>
              <a:rPr lang="en-US" sz="2700" dirty="0" err="1" smtClean="0"/>
              <a:t>científicas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                                            </a:t>
            </a:r>
            <a:r>
              <a:rPr lang="en-US" sz="2700" dirty="0" smtClean="0"/>
              <a:t>com </a:t>
            </a:r>
            <a:r>
              <a:rPr lang="en-US" sz="2700" dirty="0" err="1" smtClean="0"/>
              <a:t>qualidade</a:t>
            </a:r>
            <a:endParaRPr lang="en-US" sz="2700" dirty="0" smtClean="0"/>
          </a:p>
          <a:p>
            <a:r>
              <a:rPr lang="en-US" sz="2700" dirty="0" err="1" smtClean="0"/>
              <a:t>Apresentando</a:t>
            </a:r>
            <a:r>
              <a:rPr lang="en-US" sz="2700" dirty="0" smtClean="0"/>
              <a:t> de forma </a:t>
            </a:r>
            <a:r>
              <a:rPr lang="en-US" sz="2700" dirty="0" err="1" smtClean="0"/>
              <a:t>mais</a:t>
            </a:r>
            <a:r>
              <a:rPr lang="en-US" sz="2700" dirty="0" smtClean="0"/>
              <a:t> </a:t>
            </a:r>
            <a:r>
              <a:rPr lang="en-US" sz="2700" dirty="0" err="1" smtClean="0"/>
              <a:t>clara</a:t>
            </a:r>
            <a:r>
              <a:rPr lang="en-US" sz="2700" dirty="0" smtClean="0"/>
              <a:t> e </a:t>
            </a:r>
            <a:r>
              <a:rPr lang="en-US" sz="2700" dirty="0" err="1" smtClean="0"/>
              <a:t>concisa</a:t>
            </a:r>
            <a:r>
              <a:rPr lang="en-US" sz="2700" dirty="0" smtClean="0"/>
              <a:t>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                                                            </a:t>
            </a:r>
            <a:r>
              <a:rPr lang="en-US" sz="2700" dirty="0" err="1" smtClean="0"/>
              <a:t>possível</a:t>
            </a:r>
            <a:endParaRPr lang="en-US" sz="27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783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381" y="1835696"/>
            <a:ext cx="65143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Há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</a:t>
            </a:r>
            <a:r>
              <a:rPr lang="en-US" sz="3200" dirty="0" err="1" smtClean="0"/>
              <a:t>considerar</a:t>
            </a:r>
            <a:r>
              <a:rPr lang="en-US" sz="3200" dirty="0" smtClean="0"/>
              <a:t> </a:t>
            </a:r>
            <a:r>
              <a:rPr lang="en-US" sz="3200" dirty="0" err="1" smtClean="0"/>
              <a:t>três</a:t>
            </a:r>
            <a:r>
              <a:rPr lang="en-US" sz="3200" dirty="0" smtClean="0"/>
              <a:t> </a:t>
            </a:r>
            <a:r>
              <a:rPr lang="en-US" sz="3200" dirty="0" err="1" smtClean="0"/>
              <a:t>logias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                           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Trzesniak</a:t>
            </a:r>
            <a:r>
              <a:rPr lang="en-US" sz="2800" dirty="0" smtClean="0"/>
              <a:t> e cols 2012)</a:t>
            </a: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6712" y="4187958"/>
            <a:ext cx="24071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Epistemologia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836712" y="5204586"/>
            <a:ext cx="22517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Terminologia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890718" y="6300193"/>
            <a:ext cx="21507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Metodologia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4221088" y="3347864"/>
            <a:ext cx="19415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Bachelard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Karl </a:t>
            </a:r>
            <a:r>
              <a:rPr lang="pt-BR" dirty="0"/>
              <a:t>Popper </a:t>
            </a:r>
            <a:endParaRPr lang="en-US" dirty="0"/>
          </a:p>
          <a:p>
            <a:r>
              <a:rPr lang="pt-BR" dirty="0" err="1" smtClean="0"/>
              <a:t>Ludwik</a:t>
            </a:r>
            <a:r>
              <a:rPr lang="pt-BR" dirty="0" smtClean="0"/>
              <a:t> </a:t>
            </a:r>
            <a:r>
              <a:rPr lang="pt-BR" dirty="0" err="1" smtClean="0"/>
              <a:t>Fleck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Thomas Kuhn</a:t>
            </a:r>
            <a:br>
              <a:rPr lang="pt-BR" dirty="0" smtClean="0"/>
            </a:br>
            <a:r>
              <a:rPr lang="en-US" dirty="0" err="1"/>
              <a:t>Feyerabend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 flipV="1">
            <a:off x="3243854" y="4355976"/>
            <a:ext cx="689202" cy="1089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284984" y="5436096"/>
            <a:ext cx="3491438" cy="830997"/>
            <a:chOff x="3284984" y="5436096"/>
            <a:chExt cx="3491438" cy="830997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284984" y="5545078"/>
              <a:ext cx="720080" cy="350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49080" y="5436096"/>
              <a:ext cx="26273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Dom</a:t>
              </a:r>
              <a:r>
                <a:rPr lang="en-US" dirty="0" err="1" smtClean="0"/>
                <a:t>ínio</a:t>
              </a:r>
              <a:r>
                <a:rPr lang="en-US" dirty="0" smtClean="0"/>
                <a:t> </a:t>
              </a:r>
              <a:br>
                <a:rPr lang="en-US" dirty="0" smtClean="0"/>
              </a:br>
              <a:r>
                <a:rPr lang="en-US" dirty="0" smtClean="0"/>
                <a:t> </a:t>
              </a:r>
              <a:r>
                <a:rPr lang="en-US" dirty="0" err="1" smtClean="0"/>
                <a:t>Teórico-Conceitual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40968" y="6804248"/>
            <a:ext cx="3573016" cy="965721"/>
            <a:chOff x="3140968" y="6804248"/>
            <a:chExt cx="3573016" cy="965721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140968" y="6804248"/>
              <a:ext cx="72008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284984" y="7308304"/>
              <a:ext cx="3429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 err="1"/>
                <a:t>Domínio</a:t>
              </a:r>
              <a:r>
                <a:rPr lang="en-US" dirty="0"/>
                <a:t> </a:t>
              </a:r>
              <a:r>
                <a:rPr lang="en-US" dirty="0" smtClean="0"/>
                <a:t> </a:t>
              </a:r>
              <a:r>
                <a:rPr lang="en-US" dirty="0" err="1" smtClean="0"/>
                <a:t>T</a:t>
              </a:r>
              <a:r>
                <a:rPr lang="en-US" dirty="0" err="1" smtClean="0"/>
                <a:t>é</a:t>
              </a:r>
              <a:r>
                <a:rPr lang="en-US" dirty="0" err="1" smtClean="0"/>
                <a:t>cnico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0584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eta para baixo 53"/>
          <p:cNvSpPr/>
          <p:nvPr>
            <p:custDataLst>
              <p:tags r:id="rId1"/>
            </p:custDataLst>
          </p:nvPr>
        </p:nvSpPr>
        <p:spPr>
          <a:xfrm>
            <a:off x="3406775" y="4408488"/>
            <a:ext cx="66675" cy="119062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338" y="112713"/>
            <a:ext cx="3605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Esquema do Método Lógico</a:t>
            </a:r>
          </a:p>
        </p:txBody>
      </p:sp>
      <p:sp>
        <p:nvSpPr>
          <p:cNvPr id="69" name="CaixaDeTexto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75" y="885825"/>
            <a:ext cx="2146300" cy="369888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Lógica da Ciência</a:t>
            </a:r>
          </a:p>
        </p:txBody>
      </p:sp>
      <p:sp>
        <p:nvSpPr>
          <p:cNvPr id="70" name="CaixaDeTexto 4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30450" y="701675"/>
            <a:ext cx="2133600" cy="646113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Bases Filosóficas</a:t>
            </a:r>
            <a:br>
              <a:rPr kumimoji="0" lang="pt-BR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</a:br>
            <a:r>
              <a:rPr kumimoji="0" lang="pt-BR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da Ciência</a:t>
            </a:r>
          </a:p>
        </p:txBody>
      </p:sp>
      <p:sp>
        <p:nvSpPr>
          <p:cNvPr id="71" name="CaixaDeTexto 4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54538" y="885825"/>
            <a:ext cx="2171700" cy="369888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Prática da Ciência</a:t>
            </a:r>
          </a:p>
        </p:txBody>
      </p:sp>
      <p:sp>
        <p:nvSpPr>
          <p:cNvPr id="72" name="Colchete direito 44"/>
          <p:cNvSpPr/>
          <p:nvPr>
            <p:custDataLst>
              <p:tags r:id="rId6"/>
            </p:custDataLst>
          </p:nvPr>
        </p:nvSpPr>
        <p:spPr>
          <a:xfrm rot="5400000">
            <a:off x="3334544" y="-1466056"/>
            <a:ext cx="120650" cy="6075362"/>
          </a:xfrm>
          <a:prstGeom prst="rightBracket">
            <a:avLst/>
          </a:prstGeom>
          <a:noFill/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CaixaDeTexto 4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84438" y="1885950"/>
            <a:ext cx="1866900" cy="584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Nível de Ciência Desejado</a:t>
            </a:r>
          </a:p>
        </p:txBody>
      </p:sp>
      <p:sp>
        <p:nvSpPr>
          <p:cNvPr id="74" name="CaixaDeTexto 4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28888" y="2741613"/>
            <a:ext cx="1822450" cy="584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hlinkClick r:id="rId34" action="ppaction://hlinkpres?slideindex=1&amp;slidetitle="/>
              </a:rPr>
              <a:t>Escolha o Nível do Periódico</a:t>
            </a:r>
            <a:endParaRPr kumimoji="0" lang="pt-BR" sz="1600" b="1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5" name="Seta para baixo 47"/>
          <p:cNvSpPr/>
          <p:nvPr>
            <p:custDataLst>
              <p:tags r:id="rId9"/>
            </p:custDataLst>
          </p:nvPr>
        </p:nvSpPr>
        <p:spPr>
          <a:xfrm>
            <a:off x="3360738" y="2516188"/>
            <a:ext cx="68262" cy="120650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Seta para baixo 48"/>
          <p:cNvSpPr/>
          <p:nvPr>
            <p:custDataLst>
              <p:tags r:id="rId10"/>
            </p:custDataLst>
          </p:nvPr>
        </p:nvSpPr>
        <p:spPr>
          <a:xfrm>
            <a:off x="3305175" y="1646238"/>
            <a:ext cx="68263" cy="119062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Seta para baixo 49"/>
          <p:cNvSpPr/>
          <p:nvPr>
            <p:custDataLst>
              <p:tags r:id="rId11"/>
            </p:custDataLst>
          </p:nvPr>
        </p:nvSpPr>
        <p:spPr>
          <a:xfrm>
            <a:off x="3406775" y="3357563"/>
            <a:ext cx="66675" cy="119062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CaixaDeTexto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393950" y="3581400"/>
            <a:ext cx="2249488" cy="8302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Novidade e Qualidade Técnica Necessárias</a:t>
            </a:r>
          </a:p>
        </p:txBody>
      </p:sp>
      <p:sp>
        <p:nvSpPr>
          <p:cNvPr id="79" name="CaixaDeTexto 5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4618038"/>
            <a:ext cx="2025650" cy="8302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Projeto e Execução da Pesquisa</a:t>
            </a:r>
          </a:p>
        </p:txBody>
      </p:sp>
      <p:sp>
        <p:nvSpPr>
          <p:cNvPr id="80" name="Seta para baixo 55"/>
          <p:cNvSpPr/>
          <p:nvPr>
            <p:custDataLst>
              <p:tags r:id="rId14"/>
            </p:custDataLst>
          </p:nvPr>
        </p:nvSpPr>
        <p:spPr>
          <a:xfrm>
            <a:off x="3406775" y="5487988"/>
            <a:ext cx="66675" cy="119062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CaixaDeTexto 5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84438" y="5651500"/>
            <a:ext cx="2058987" cy="33813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Análise dos dados</a:t>
            </a:r>
          </a:p>
        </p:txBody>
      </p:sp>
      <p:sp>
        <p:nvSpPr>
          <p:cNvPr id="82" name="Seta para baixo 57"/>
          <p:cNvSpPr/>
          <p:nvPr>
            <p:custDataLst>
              <p:tags r:id="rId16"/>
            </p:custDataLst>
          </p:nvPr>
        </p:nvSpPr>
        <p:spPr>
          <a:xfrm>
            <a:off x="3440113" y="6026150"/>
            <a:ext cx="68262" cy="120650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CaixaDeTexto 5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84438" y="6148388"/>
            <a:ext cx="1935162" cy="584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Apresentação Oral</a:t>
            </a:r>
          </a:p>
        </p:txBody>
      </p:sp>
      <p:sp>
        <p:nvSpPr>
          <p:cNvPr id="84" name="Seta para baixo 59"/>
          <p:cNvSpPr/>
          <p:nvPr>
            <p:custDataLst>
              <p:tags r:id="rId18"/>
            </p:custDataLst>
          </p:nvPr>
        </p:nvSpPr>
        <p:spPr>
          <a:xfrm>
            <a:off x="3440113" y="6791325"/>
            <a:ext cx="68262" cy="120650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CaixaDeTexto 6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438400" y="7018338"/>
            <a:ext cx="2025650" cy="33813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hlinkClick r:id="rId35" action="ppaction://hlinkpres?slideindex=1&amp;slidetitle="/>
              </a:rPr>
              <a:t>Redação do Texto</a:t>
            </a:r>
            <a:endParaRPr kumimoji="0" lang="pt-BR" sz="1600" b="1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6" name="Seta para baixo 61"/>
          <p:cNvSpPr/>
          <p:nvPr>
            <p:custDataLst>
              <p:tags r:id="rId20"/>
            </p:custDataLst>
          </p:nvPr>
        </p:nvSpPr>
        <p:spPr>
          <a:xfrm>
            <a:off x="3429000" y="7378700"/>
            <a:ext cx="68263" cy="119063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CaixaDeTexto 6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484438" y="7578725"/>
            <a:ext cx="2024062" cy="33813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Publicação</a:t>
            </a:r>
          </a:p>
        </p:txBody>
      </p:sp>
      <p:sp>
        <p:nvSpPr>
          <p:cNvPr id="88" name="Seta para baixo 63"/>
          <p:cNvSpPr/>
          <p:nvPr>
            <p:custDataLst>
              <p:tags r:id="rId22"/>
            </p:custDataLst>
          </p:nvPr>
        </p:nvSpPr>
        <p:spPr>
          <a:xfrm>
            <a:off x="3429000" y="7961313"/>
            <a:ext cx="68263" cy="120650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CaixaDeTexto 6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03463" y="8158163"/>
            <a:ext cx="2386012" cy="584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Avaliação do Impacto da Pesquisa</a:t>
            </a:r>
          </a:p>
        </p:txBody>
      </p:sp>
      <p:grpSp>
        <p:nvGrpSpPr>
          <p:cNvPr id="90" name="Grupo 31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2124075" y="4016375"/>
            <a:ext cx="179388" cy="4418013"/>
            <a:chOff x="2123854" y="4031940"/>
            <a:chExt cx="180021" cy="4418326"/>
          </a:xfrm>
        </p:grpSpPr>
        <p:cxnSp>
          <p:nvCxnSpPr>
            <p:cNvPr id="91" name="Conector reto 66"/>
            <p:cNvCxnSpPr>
              <a:stCxn id="89" idx="1"/>
            </p:cNvCxnSpPr>
            <p:nvPr>
              <p:custDataLst>
                <p:tags r:id="rId30"/>
              </p:custDataLst>
            </p:nvPr>
          </p:nvCxnSpPr>
          <p:spPr>
            <a:xfrm rot="10800000">
              <a:off x="2123854" y="8428039"/>
              <a:ext cx="180021" cy="22227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  <p:cxnSp>
          <p:nvCxnSpPr>
            <p:cNvPr id="92" name="Conector reto 68"/>
            <p:cNvCxnSpPr/>
            <p:nvPr>
              <p:custDataLst>
                <p:tags r:id="rId31"/>
              </p:custDataLst>
            </p:nvPr>
          </p:nvCxnSpPr>
          <p:spPr>
            <a:xfrm rot="5400000" flipH="1" flipV="1">
              <a:off x="-81340" y="6237134"/>
              <a:ext cx="4410387" cy="0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  <p:cxnSp>
          <p:nvCxnSpPr>
            <p:cNvPr id="93" name="Conector reto 70"/>
            <p:cNvCxnSpPr/>
            <p:nvPr>
              <p:custDataLst>
                <p:tags r:id="rId32"/>
              </p:custDataLst>
            </p:nvPr>
          </p:nvCxnSpPr>
          <p:spPr>
            <a:xfrm>
              <a:off x="2123854" y="4031940"/>
              <a:ext cx="180021" cy="0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  <a:tailEnd type="arrow"/>
            </a:ln>
            <a:effectLst/>
          </p:spPr>
        </p:cxnSp>
      </p:grpSp>
      <p:grpSp>
        <p:nvGrpSpPr>
          <p:cNvPr id="94" name="Grupo 30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4543425" y="4078288"/>
            <a:ext cx="506413" cy="1663700"/>
            <a:chOff x="4542874" y="4166956"/>
            <a:chExt cx="506308" cy="1665029"/>
          </a:xfrm>
        </p:grpSpPr>
        <p:cxnSp>
          <p:nvCxnSpPr>
            <p:cNvPr id="95" name="Conector reto 74"/>
            <p:cNvCxnSpPr/>
            <p:nvPr>
              <p:custDataLst>
                <p:tags r:id="rId27"/>
              </p:custDataLst>
            </p:nvPr>
          </p:nvCxnSpPr>
          <p:spPr>
            <a:xfrm rot="5400000" flipH="1" flipV="1">
              <a:off x="4247648" y="4985966"/>
              <a:ext cx="1603068" cy="0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  <p:cxnSp>
          <p:nvCxnSpPr>
            <p:cNvPr id="96" name="Conector reto 75"/>
            <p:cNvCxnSpPr/>
            <p:nvPr>
              <p:custDataLst>
                <p:tags r:id="rId28"/>
              </p:custDataLst>
            </p:nvPr>
          </p:nvCxnSpPr>
          <p:spPr>
            <a:xfrm rot="10800000">
              <a:off x="4734922" y="4166956"/>
              <a:ext cx="314260" cy="17476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  <a:tailEnd type="arrow"/>
            </a:ln>
            <a:effectLst/>
          </p:spPr>
        </p:cxnSp>
        <p:cxnSp>
          <p:nvCxnSpPr>
            <p:cNvPr id="97" name="Conector reto 78"/>
            <p:cNvCxnSpPr>
              <a:stCxn id="81" idx="3"/>
            </p:cNvCxnSpPr>
            <p:nvPr>
              <p:custDataLst>
                <p:tags r:id="rId29"/>
              </p:custDataLst>
            </p:nvPr>
          </p:nvCxnSpPr>
          <p:spPr>
            <a:xfrm>
              <a:off x="4542874" y="5820863"/>
              <a:ext cx="506308" cy="11122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</p:grpSp>
      <p:sp>
        <p:nvSpPr>
          <p:cNvPr id="98" name="CaixaDeTexto 3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23850" y="8802688"/>
            <a:ext cx="6481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Fonte: Volpato, G  Método lógico para a redação científica (2011)</a:t>
            </a:r>
          </a:p>
        </p:txBody>
      </p:sp>
    </p:spTree>
    <p:extLst>
      <p:ext uri="{BB962C8B-B14F-4D97-AF65-F5344CB8AC3E}">
        <p14:creationId xmlns:p14="http://schemas.microsoft.com/office/powerpoint/2010/main" val="8414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72"/>
          <p:cNvSpPr txBox="1"/>
          <p:nvPr/>
        </p:nvSpPr>
        <p:spPr>
          <a:xfrm>
            <a:off x="1466655" y="728700"/>
            <a:ext cx="3290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C000"/>
                </a:solidFill>
              </a:rPr>
              <a:t>Tipos de pergunta</a:t>
            </a:r>
            <a:endParaRPr lang="pt-BR" sz="2800" dirty="0">
              <a:solidFill>
                <a:srgbClr val="FFC000"/>
              </a:solidFill>
            </a:endParaRPr>
          </a:p>
        </p:txBody>
      </p:sp>
      <p:sp>
        <p:nvSpPr>
          <p:cNvPr id="3" name="CaixaDeTexto 73"/>
          <p:cNvSpPr txBox="1"/>
          <p:nvPr/>
        </p:nvSpPr>
        <p:spPr>
          <a:xfrm>
            <a:off x="404664" y="2168860"/>
            <a:ext cx="70830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Sinteticamente, pesquisar é o ato de conseguirmos</a:t>
            </a:r>
            <a:br>
              <a:rPr lang="pt-BR" sz="2200" dirty="0" smtClean="0"/>
            </a:br>
            <a:r>
              <a:rPr lang="pt-BR" sz="2200" dirty="0" smtClean="0"/>
              <a:t>respostas                  às nossas indagações.</a:t>
            </a:r>
          </a:p>
          <a:p>
            <a:r>
              <a:rPr lang="pt-BR" sz="2200" dirty="0" smtClean="0"/>
              <a:t>                                                             (Volpato 2011)</a:t>
            </a:r>
            <a:endParaRPr lang="pt-BR" sz="2200" dirty="0"/>
          </a:p>
        </p:txBody>
      </p:sp>
      <p:sp>
        <p:nvSpPr>
          <p:cNvPr id="4" name="Retângulo 74"/>
          <p:cNvSpPr/>
          <p:nvPr/>
        </p:nvSpPr>
        <p:spPr>
          <a:xfrm>
            <a:off x="1503314" y="2487957"/>
            <a:ext cx="13609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>
                <a:solidFill>
                  <a:srgbClr val="FFC000"/>
                </a:solidFill>
              </a:rPr>
              <a:t>{válidas}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0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4"/>
          <p:cNvSpPr txBox="1"/>
          <p:nvPr/>
        </p:nvSpPr>
        <p:spPr>
          <a:xfrm>
            <a:off x="971728" y="413665"/>
            <a:ext cx="598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C000"/>
                </a:solidFill>
              </a:rPr>
              <a:t>Todo estudo precisa de hipótese?</a:t>
            </a:r>
            <a:endParaRPr lang="pt-BR" sz="2800" dirty="0">
              <a:solidFill>
                <a:srgbClr val="FFC000"/>
              </a:solidFill>
            </a:endParaRPr>
          </a:p>
        </p:txBody>
      </p:sp>
      <p:sp>
        <p:nvSpPr>
          <p:cNvPr id="3" name="Retângulo 36"/>
          <p:cNvSpPr/>
          <p:nvPr/>
        </p:nvSpPr>
        <p:spPr>
          <a:xfrm>
            <a:off x="685407" y="1268761"/>
            <a:ext cx="22075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/>
              <a:t>Descrição(</a:t>
            </a:r>
            <a:r>
              <a:rPr lang="pt-BR" sz="2200" dirty="0" err="1" smtClean="0"/>
              <a:t>ões</a:t>
            </a:r>
            <a:r>
              <a:rPr lang="pt-BR" sz="2200" dirty="0" smtClean="0"/>
              <a:t>)</a:t>
            </a:r>
            <a:endParaRPr lang="pt-BR" dirty="0"/>
          </a:p>
        </p:txBody>
      </p:sp>
      <p:sp>
        <p:nvSpPr>
          <p:cNvPr id="4" name="CaixaDeTexto 38"/>
          <p:cNvSpPr txBox="1"/>
          <p:nvPr/>
        </p:nvSpPr>
        <p:spPr>
          <a:xfrm>
            <a:off x="476672" y="2014683"/>
            <a:ext cx="73023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>
                <a:solidFill>
                  <a:srgbClr val="FFC000"/>
                </a:solidFill>
              </a:rPr>
              <a:t>Nossos passos metodológicos nas descrições</a:t>
            </a:r>
            <a:br>
              <a:rPr lang="pt-BR" sz="2200" dirty="0" smtClean="0">
                <a:solidFill>
                  <a:srgbClr val="FFC000"/>
                </a:solidFill>
              </a:rPr>
            </a:br>
            <a:r>
              <a:rPr lang="pt-BR" sz="2200" dirty="0" smtClean="0">
                <a:solidFill>
                  <a:srgbClr val="FFC000"/>
                </a:solidFill>
              </a:rPr>
              <a:t>são determinados pela pergunta e não pela hipótese.</a:t>
            </a:r>
            <a:endParaRPr lang="pt-BR" sz="2200" dirty="0">
              <a:solidFill>
                <a:srgbClr val="FFC000"/>
              </a:solidFill>
            </a:endParaRPr>
          </a:p>
        </p:txBody>
      </p:sp>
      <p:sp>
        <p:nvSpPr>
          <p:cNvPr id="5" name="CaixaDeTexto 42"/>
          <p:cNvSpPr txBox="1"/>
          <p:nvPr/>
        </p:nvSpPr>
        <p:spPr>
          <a:xfrm>
            <a:off x="737701" y="3364832"/>
            <a:ext cx="479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Prevalência de ingestão de sushi/</a:t>
            </a:r>
            <a:r>
              <a:rPr lang="pt-BR" i="1" dirty="0" err="1" smtClean="0"/>
              <a:t>sashimi</a:t>
            </a:r>
            <a:endParaRPr lang="pt-BR" i="1" dirty="0"/>
          </a:p>
        </p:txBody>
      </p:sp>
      <p:sp>
        <p:nvSpPr>
          <p:cNvPr id="6" name="CaixaDeTexto 59"/>
          <p:cNvSpPr txBox="1"/>
          <p:nvPr/>
        </p:nvSpPr>
        <p:spPr>
          <a:xfrm>
            <a:off x="692696" y="413978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FFC000"/>
                </a:solidFill>
              </a:rPr>
              <a:t>Representações de profissionais de saúde sobre </a:t>
            </a:r>
            <a:br>
              <a:rPr lang="pt-BR" i="1" dirty="0" smtClean="0">
                <a:solidFill>
                  <a:srgbClr val="FFC000"/>
                </a:solidFill>
              </a:rPr>
            </a:br>
            <a:r>
              <a:rPr lang="pt-BR" i="1" dirty="0" smtClean="0">
                <a:solidFill>
                  <a:srgbClr val="FFC000"/>
                </a:solidFill>
              </a:rPr>
              <a:t>                                                            a sífilis</a:t>
            </a:r>
            <a:endParaRPr lang="pt-BR" i="1" dirty="0">
              <a:solidFill>
                <a:srgbClr val="FFC000"/>
              </a:solidFill>
            </a:endParaRPr>
          </a:p>
        </p:txBody>
      </p:sp>
      <p:sp>
        <p:nvSpPr>
          <p:cNvPr id="7" name="CaixaDeTexto 65"/>
          <p:cNvSpPr txBox="1"/>
          <p:nvPr/>
        </p:nvSpPr>
        <p:spPr>
          <a:xfrm>
            <a:off x="692696" y="5094185"/>
            <a:ext cx="7200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Rota crítica das mulheres em situação de </a:t>
            </a:r>
            <a:br>
              <a:rPr lang="pt-BR" i="1" dirty="0" smtClean="0"/>
            </a:br>
            <a:r>
              <a:rPr lang="pt-BR" i="1" dirty="0" smtClean="0"/>
              <a:t>                                        violência doméstica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6193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4"/>
          <p:cNvSpPr txBox="1"/>
          <p:nvPr/>
        </p:nvSpPr>
        <p:spPr>
          <a:xfrm>
            <a:off x="548680" y="683568"/>
            <a:ext cx="598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C000"/>
                </a:solidFill>
              </a:rPr>
              <a:t>Todo estudo precisa de hipótese?</a:t>
            </a:r>
            <a:endParaRPr lang="pt-BR" sz="2800" dirty="0">
              <a:solidFill>
                <a:srgbClr val="FFC000"/>
              </a:solidFill>
            </a:endParaRPr>
          </a:p>
        </p:txBody>
      </p:sp>
      <p:sp>
        <p:nvSpPr>
          <p:cNvPr id="3" name="Retângulo 36"/>
          <p:cNvSpPr/>
          <p:nvPr/>
        </p:nvSpPr>
        <p:spPr>
          <a:xfrm>
            <a:off x="971361" y="1403648"/>
            <a:ext cx="47134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200" dirty="0" smtClean="0">
                <a:solidFill>
                  <a:srgbClr val="FFC000"/>
                </a:solidFill>
              </a:rPr>
              <a:t>Quando indagamos o porquê das coisas, </a:t>
            </a:r>
            <a:br>
              <a:rPr lang="pt-BR" sz="2200" dirty="0" smtClean="0">
                <a:solidFill>
                  <a:srgbClr val="FFC000"/>
                </a:solidFill>
              </a:rPr>
            </a:br>
            <a:r>
              <a:rPr lang="pt-BR" sz="2200" dirty="0" smtClean="0">
                <a:solidFill>
                  <a:srgbClr val="FFC000"/>
                </a:solidFill>
              </a:rPr>
              <a:t>é obrigatório uma ou mais hipóteses.</a:t>
            </a:r>
            <a:endParaRPr lang="pt-BR" sz="2200" dirty="0">
              <a:solidFill>
                <a:srgbClr val="FFC000"/>
              </a:solidFill>
            </a:endParaRPr>
          </a:p>
        </p:txBody>
      </p:sp>
      <p:sp>
        <p:nvSpPr>
          <p:cNvPr id="4" name="CaixaDeTexto 42"/>
          <p:cNvSpPr txBox="1"/>
          <p:nvPr/>
        </p:nvSpPr>
        <p:spPr>
          <a:xfrm>
            <a:off x="332656" y="4141695"/>
            <a:ext cx="638933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 prevalência de ingestão de sushi/</a:t>
            </a:r>
            <a:r>
              <a:rPr lang="pt-BR" i="1" dirty="0" err="1" smtClean="0"/>
              <a:t>sashimi</a:t>
            </a:r>
            <a:r>
              <a:rPr lang="pt-BR" i="1" dirty="0" smtClean="0"/>
              <a:t> difere </a:t>
            </a:r>
            <a:br>
              <a:rPr lang="pt-BR" i="1" dirty="0" smtClean="0"/>
            </a:br>
            <a:r>
              <a:rPr lang="pt-BR" i="1" dirty="0" smtClean="0"/>
              <a:t>segundo</a:t>
            </a:r>
            <a:r>
              <a:rPr lang="pt-BR" i="1" dirty="0"/>
              <a:t> </a:t>
            </a:r>
            <a:r>
              <a:rPr lang="pt-BR" i="1" dirty="0" smtClean="0"/>
              <a:t>características sociodemográficas, </a:t>
            </a:r>
            <a:br>
              <a:rPr lang="pt-BR" i="1" dirty="0" smtClean="0"/>
            </a:br>
            <a:r>
              <a:rPr lang="pt-BR" i="1" dirty="0" smtClean="0"/>
              <a:t>perfil psicológico, entre outras?</a:t>
            </a:r>
            <a:endParaRPr lang="pt-BR" i="1" dirty="0"/>
          </a:p>
        </p:txBody>
      </p:sp>
      <p:sp>
        <p:nvSpPr>
          <p:cNvPr id="5" name="CaixaDeTexto 43"/>
          <p:cNvSpPr txBox="1"/>
          <p:nvPr/>
        </p:nvSpPr>
        <p:spPr>
          <a:xfrm>
            <a:off x="260648" y="5729353"/>
            <a:ext cx="6795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rgbClr val="FFC000"/>
                </a:solidFill>
              </a:rPr>
              <a:t>As representações de profissionais de saúde sobre </a:t>
            </a:r>
            <a:br>
              <a:rPr lang="pt-BR" i="1" dirty="0" smtClean="0">
                <a:solidFill>
                  <a:srgbClr val="FFC000"/>
                </a:solidFill>
              </a:rPr>
            </a:br>
            <a:r>
              <a:rPr lang="pt-BR" i="1" dirty="0" smtClean="0">
                <a:solidFill>
                  <a:srgbClr val="FFC000"/>
                </a:solidFill>
              </a:rPr>
              <a:t>a sífilis interferem no cuidado integral de gestantes?</a:t>
            </a:r>
            <a:endParaRPr lang="pt-BR" i="1" dirty="0">
              <a:solidFill>
                <a:srgbClr val="FFC000"/>
              </a:solidFill>
            </a:endParaRPr>
          </a:p>
        </p:txBody>
      </p:sp>
      <p:sp>
        <p:nvSpPr>
          <p:cNvPr id="6" name="CaixaDeTexto 44"/>
          <p:cNvSpPr txBox="1"/>
          <p:nvPr/>
        </p:nvSpPr>
        <p:spPr>
          <a:xfrm>
            <a:off x="260648" y="6818764"/>
            <a:ext cx="6415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Quais os fatores que tornam a rota crítica das </a:t>
            </a:r>
            <a:br>
              <a:rPr lang="pt-BR" i="1" dirty="0" smtClean="0"/>
            </a:br>
            <a:r>
              <a:rPr lang="pt-BR" i="1" dirty="0" smtClean="0"/>
              <a:t>mulheres em situação de violência doméstica </a:t>
            </a:r>
            <a:br>
              <a:rPr lang="pt-BR" i="1" dirty="0" smtClean="0"/>
            </a:br>
            <a:r>
              <a:rPr lang="pt-BR" i="1" dirty="0" smtClean="0"/>
              <a:t>                                                            mais longa?</a:t>
            </a:r>
          </a:p>
          <a:p>
            <a:endParaRPr lang="pt-BR" i="1" dirty="0"/>
          </a:p>
        </p:txBody>
      </p:sp>
      <p:sp>
        <p:nvSpPr>
          <p:cNvPr id="7" name="CaixaDeTexto 75"/>
          <p:cNvSpPr txBox="1"/>
          <p:nvPr/>
        </p:nvSpPr>
        <p:spPr>
          <a:xfrm>
            <a:off x="9825" y="2418728"/>
            <a:ext cx="3288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O que é uma hipótese?</a:t>
            </a:r>
            <a:endParaRPr lang="pt-BR" sz="2200" dirty="0"/>
          </a:p>
        </p:txBody>
      </p:sp>
      <p:sp>
        <p:nvSpPr>
          <p:cNvPr id="8" name="CaixaDeTexto 76"/>
          <p:cNvSpPr txBox="1"/>
          <p:nvPr/>
        </p:nvSpPr>
        <p:spPr>
          <a:xfrm>
            <a:off x="584159" y="2887940"/>
            <a:ext cx="55964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                                                                               </a:t>
            </a:r>
            <a:br>
              <a:rPr lang="pt-BR" sz="2200" dirty="0" smtClean="0"/>
            </a:br>
            <a:r>
              <a:rPr lang="pt-BR" sz="2200" dirty="0" smtClean="0"/>
              <a:t>   mas que tem condições de ser testada </a:t>
            </a:r>
            <a:br>
              <a:rPr lang="pt-BR" sz="2200" dirty="0" smtClean="0"/>
            </a:br>
            <a:r>
              <a:rPr lang="pt-BR" sz="2200" dirty="0" smtClean="0"/>
              <a:t>   por métodos empíricos</a:t>
            </a:r>
            <a:endParaRPr lang="pt-BR" sz="2200" dirty="0"/>
          </a:p>
        </p:txBody>
      </p:sp>
      <p:sp>
        <p:nvSpPr>
          <p:cNvPr id="9" name="CaixaDeTexto 78"/>
          <p:cNvSpPr txBox="1"/>
          <p:nvPr/>
        </p:nvSpPr>
        <p:spPr>
          <a:xfrm>
            <a:off x="581240" y="2882426"/>
            <a:ext cx="6439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Resposta provisória que ainda não foi testada,</a:t>
            </a:r>
            <a:br>
              <a:rPr lang="pt-BR" sz="2200" dirty="0" smtClean="0"/>
            </a:br>
            <a:endParaRPr lang="pt-BR" sz="2200" dirty="0"/>
          </a:p>
        </p:txBody>
      </p:sp>
      <p:sp>
        <p:nvSpPr>
          <p:cNvPr id="10" name="Retângulo 77"/>
          <p:cNvSpPr/>
          <p:nvPr/>
        </p:nvSpPr>
        <p:spPr>
          <a:xfrm>
            <a:off x="5008208" y="3211977"/>
            <a:ext cx="15178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>
                <a:solidFill>
                  <a:srgbClr val="FFC000"/>
                </a:solidFill>
              </a:rPr>
              <a:t>{avaliada}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9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kgfQzRmDMITuukIpWN5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mObntTZUL5xOYvQ0IEP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9jad2SfsVWToG19LW5r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wgewFOyL7CW5i2sz3yc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zL3NoiIRqyTONUYvcrU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sBI7im1SSoPPHttSpf3f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cufyBxlLemRiis4hZmPx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uZXdv2k1E6z45oeRKLux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Xoa0N8gGqFHHvil5u0Jz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dd3QqfAkZykvZOl1wTop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pnHJyoG0wnzdFbWXXI16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mZjwJttQbP9OQm6RQUk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FoPPdFYrircMa4Aij5S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ikDp4zbnj3KekKfSWw2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vn5ARQabLcXBHYTjoUFN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3B1mCYXNpEmUOgjtHkc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gI3gYC88RARojuyueceX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eNaD0VckBpOwkjjlZlF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M2pXPUc60TkKXtf6lCcV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AM9fbSdTiuwsKKFa1ZeB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LnP3eDIsmgNAPaGE1dN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TE942noLJAR47zfEoXhK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U61TYbgViCm9qg58kaEUF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CxOH8z5cUGit9NyDGkVk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PIp2Txk1b5zjZx8b4b8Q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VHi9v3MDQlLhitVhIBg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z6hy096sLPIRdtlBnPX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egPI9UpebxdlA1BuUGb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q5ZAGlMi2PQ93hbrWxl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07KzMk2IgEqbQKIze4s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vrXjitJDJWv64RP6yrgj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bISrrInjg8ENCCjCt2zYD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FJFQK7w0CbOkI5RRLmk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irfvu4pHlVgddIMSCbK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BckLqpkJTYXkMi0vwpl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NiAwBaNBjrHOqdAeDrBU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3vS95SJ8IGOGDXUYteTJ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wohyhoyiv7LUf5Dr5VR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ZJzDjFYn17gdZtSwBlz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VIIPk18YRr6vpyYD4Tk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E15azzjwAiQjORVulWe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6u4jxXhG51Ah4HK9rzE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OE6K7IAynU2oQUB5f1leU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IwMdKbvFpUXiPYzqfH8H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SdM93bxj6XBPndkuQmS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tHVNKGpxkBxwVCmm9GS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TBL7GB6xLuHaDzrA7j7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GZBm5KQLPRUokanWvWdy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8czL3ffz7xGTULwjvlGZ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ffegdaNaSeOzRoMjHBwf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pM7kfcTMHvaM5KLzVdvB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2B9mJjnE1lDjaFL23VtEP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qLFIXqSWtQAnaXYwSv8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o5bj2J8w9CnNWSeI01s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MyrPjIknaacnaKTtN7FPv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l5x9oaFyCkyBxKtJ0O9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wO1fCbNwYHz5IDPCFDk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uxaVbQjtTS53G4U3FDTI8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YQeYXF5wAVz6Y7dOGUzM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5vT9OCGQ1jVWwEETnE5Pz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LnXf3oOQfeM74bpdm0az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DDi6oI5qd5KU7MRmCrcs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JxzHXqJOpLUlJjWXZ6KP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cSA72qzYZ0Bhce8ef8JC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LnXf3oOQfeM74bpdm0az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DDi6oI5qd5KU7MRmCrcs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JxzHXqJOpLUlJjWXZ6KP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Mfmo99fFclI9b6Lu4dKN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cSA72qzYZ0Bhce8ef8JC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uxaVbQjtTS53G4U3FDTI8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YQeYXF5wAVz6Y7dOGUzM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5vT9OCGQ1jVWwEETnE5Pz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LnXf3oOQfeM74bpdm0az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DDi6oI5qd5KU7MRmCrcs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JxzHXqJOpLUlJjWXZ6KP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cSA72qzYZ0Bhce8ef8JC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LnXf3oOQfeM74bpdm0az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DDi6oI5qd5KU7MRmCrc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XPTIxw0fQrGa2LSd1Dhi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JxzHXqJOpLUlJjWXZ6KP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cSA72qzYZ0Bhce8ef8JC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r9Ng1OXXZnQHdF4HXOcxx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nhLJphEZGFBktOiCRxihi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7YTB5ldjfL5h3rIfCpEbC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5qpkr6UNj7FaNQOciLm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cKQUBUTC66VZObF1MckY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9ohVpNcmqfM9PdEtwvZUH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eN1DwhYa5Qt2mzYb7Gg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QYX1xfGl449O28oaG4r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mzsIRaz7BQIWiwvqCIEX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eN1DwhYa5Qt2mzYb7Gg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3O8OZg2pBzf1508VPvwWS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mahUyjSerjI5W3FuKIuK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TxwQNXZbeMsyBNKCHmsP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6XbkubkJAVvXgJoHwUe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DnrSK707hWM4rzEssNQv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3Ew0eZQxBmKakOTBrdIt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abiP33rqpzK6kMlJS0g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t04ZCQb6wkkJtjfOFQG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qet6fIkHcTcJQ1ActA4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r5tlHB1yDxH55sERyIVv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Cy3bbO3OhMrEzZwg8A5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N2neN9OiXNkv3tUiwqcvP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UErSFkhzkqmHOwGWnEfwj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8vvCYCaSrRx7INUut0o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8mEnBz2xgjVVyin9IjXax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hoY9saLvVwbZ8Rem37l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c9uxkKGrimdwmZDpAmu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mjehuWT3cKiFbOEVP1Ou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MCveJDxYGJCNNbi3gKx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cPi00t4tEataQ0mtBDi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dHNPKEwtYvbywBMfdgv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y2o0tDMK4XYDjpNqTSSr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CeEGg1wgJXoEFpOh1KI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UdcZOjoDLRNVMLOWvJy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VK815BRHtQyokruhccS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QJD2s4eZlRYdirQNeNL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nnrmsdwlO8uoUpn28Mtu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q692qpY5k88TlgB6C1t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JTxrpbFZATsGXkcqM6nJ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mf037r2ar1uEzngvZ0Mp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hKuHPJjv5bnp1DNfHQDJ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rFjhTcemDj2nEwoiKDP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1nXWVN5AjtO0znNa8Xd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xZBYAI1MvpltEVjWhqg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yzDW0uAuRUe6GPXkWcnz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E6JSQcGMnPkYqY1Adri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7nX5mBkeTstBaYQhCKha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glRwmVC98djVxIMMtAmyu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ng0aiBG0tlg6BeQfpBJ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fr7vQgHOzmUutgmKjyrc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hCaxDlWXL2B61y2NLpj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fGbzPZZqsHvdxxwjEk9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Tb7KATFhbT2qGavkiDlSC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SneNHvM1SbMnr3N3shF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yFloxttMYMaijenl5XM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TM4huATAX1JkHToa2jfU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57OqHmkTbhoqrCtbYb5b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gzUFrHNJ4CfPhHWs4Swg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VgrMGRk3PdpOxUKfFx9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9AaUwITjyV9q7Yo0U6SKz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RToykCQJTINMGgRa8qJ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nqVmfKqhm6JXi18azGH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MrZJFmWrrMKfuNwfTjvF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kcIJ2WKjP9lBvYCXn6iC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2IXQ1XQ2y50F5JDvHux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CGv9yBjBTDmD90McUMs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BQTSkRoN4iqt5gkRpfJ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jrADJvAKBuYn5FgFhsd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3dGUvR2nd2E2dxriG8Sd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uIbFBKXhI7PfeTJdExno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kR8PmBjlRdmibbkbrCf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ohdpXUeFWjt9ojxLomXn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TWHxTs6L8FpptQCWDp6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TO5fInciA5WXUJz6jDt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O2N0EFeTOxFNnhHp0Myb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KZQG9rIyh3jQ8FKSOrw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RJGtkfeokD6S0iOaXvNbf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tx91E7X7EWWSfadObu9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X7nWIQVJ3BB7cVbdzgmv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3py0JGBH6jbfz1EIp7bV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g7XiCYUSAUL24XnI6f7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VXlayQRfkw2J9q3r3DM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uxWHkH0WNxOYc0Wsp41k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ZlOXFEbtziyEsOeRvae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sh2JNorPDpA6xbDqDzf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Uae2vBeIboHfyBSn1lLk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qyx8dxyQ5cwuqEIC9zf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9WdgCY78SCoxoKGvnnHak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I3beFpcb46ogBkSByqIc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X2T26LcyHMQsucrKsIG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Zt5bvM8JC5UA68kDjrY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q8PFaOXZw9Ow2qWVfqpX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KyT5ipPpfsN0m2WlPBjMD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Mz6UGoby6stFAVARp8zh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wFn0zqO6bwbN7vcv914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jxTMGNZSbHq9lNcYANRK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TnmqfKUE3i4L3qwGOLK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uMO4FUYydNkXM0D9a3b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JmsLYtcj8GgXSzBb40F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q5Ev2FAHPKuB3sBTVvlT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HP84xZZaRWOsVm7tqwI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shv8za59abBMoPnX8BH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NBxfMs4ObdNamQyoqP5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8Yh5to7JcDUtUBknC4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ZdtwpJbSybLaJohumBq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xrmDN6rsCqDt9KOy3EW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619</TotalTime>
  <Words>593</Words>
  <Application>Microsoft Macintosh PowerPoint</Application>
  <PresentationFormat>On-screen Show (4:3)</PresentationFormat>
  <Paragraphs>174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Organização não conhecida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Gilson L. Volpato</dc:creator>
  <cp:lastModifiedBy>Ivan Franca Junior</cp:lastModifiedBy>
  <cp:revision>134</cp:revision>
  <dcterms:created xsi:type="dcterms:W3CDTF">2003-04-07T11:35:14Z</dcterms:created>
  <dcterms:modified xsi:type="dcterms:W3CDTF">2015-04-16T18:02:02Z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1bys-xPDeOCBMYH3IllFVe-dddGSChys6nifed3e3O2U</vt:lpwstr>
  </property>
  <property fmtid="{D5CDD505-2E9C-101B-9397-08002B2CF9AE}" pid="4" name="Google.Documents.RevisionId">
    <vt:lpwstr>08149250581265277946</vt:lpwstr>
  </property>
  <property fmtid="{D5CDD505-2E9C-101B-9397-08002B2CF9AE}" pid="5" name="Google.Documents.PreviousRevisionId">
    <vt:lpwstr>13553424256260572231</vt:lpwstr>
  </property>
  <property fmtid="{D5CDD505-2E9C-101B-9397-08002B2CF9AE}" pid="6" name="Google.Documents.PluginVersion">
    <vt:lpwstr>2.0.2154.5604</vt:lpwstr>
  </property>
  <property fmtid="{D5CDD505-2E9C-101B-9397-08002B2CF9AE}" pid="7" name="Google.Documents.MergeIncapabilityFlags">
    <vt:i4>0</vt:i4>
  </property>
</Properties>
</file>