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84" r:id="rId4"/>
    <p:sldId id="306" r:id="rId5"/>
    <p:sldId id="320" r:id="rId6"/>
    <p:sldId id="319" r:id="rId7"/>
    <p:sldId id="321" r:id="rId8"/>
    <p:sldId id="331" r:id="rId9"/>
    <p:sldId id="323" r:id="rId10"/>
    <p:sldId id="328" r:id="rId11"/>
    <p:sldId id="327" r:id="rId12"/>
    <p:sldId id="329" r:id="rId13"/>
    <p:sldId id="326" r:id="rId14"/>
    <p:sldId id="318" r:id="rId15"/>
    <p:sldId id="26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A93AB-F04B-45CF-80BF-6813541F5392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FB393-2B90-4CA2-9152-7F6D64555E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779843-4AFB-40E2-BCA8-F46D672028AA}" type="datetimeFigureOut">
              <a:rPr lang="pt-BR" smtClean="0"/>
              <a:pPr/>
              <a:t>11/10/2016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ec.gov.br/index.php?option=com_content&amp;id=16478&amp;Itemid=110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4221089"/>
            <a:ext cx="8371656" cy="1854698"/>
          </a:xfrm>
        </p:spPr>
        <p:txBody>
          <a:bodyPr>
            <a:normAutofit fontScale="90000"/>
          </a:bodyPr>
          <a:lstStyle/>
          <a:p>
            <a:pPr algn="r"/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POEB - licenciaturas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Docente Amélia Artes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segundo semestre de 2015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FEUSP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43664" cy="1728192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Aula 8: Plano Nacional de Educação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PNE 2014- 2024– ensino médio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pt-BR" sz="2800" dirty="0" smtClean="0"/>
          </a:p>
          <a:p>
            <a:pPr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sz="quarter" idx="4"/>
          </p:nvPr>
        </p:nvGraphicFramePr>
        <p:xfrm>
          <a:off x="3643305" y="1428735"/>
          <a:ext cx="5200657" cy="185739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996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2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Cor/raça</a:t>
                      </a:r>
                      <a:endParaRPr lang="pt-B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Taxa líquida de matrícula -Ensino Médio  </a:t>
                      </a:r>
                      <a:endParaRPr lang="pt-BR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5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2000</a:t>
                      </a:r>
                      <a:endParaRPr lang="pt-B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2010</a:t>
                      </a:r>
                      <a:endParaRPr lang="pt-B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Branco</a:t>
                      </a:r>
                      <a:endParaRPr lang="pt-BR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45,8%</a:t>
                      </a:r>
                      <a:endParaRPr lang="pt-B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55,3%</a:t>
                      </a:r>
                      <a:endParaRPr lang="pt-B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Negro</a:t>
                      </a:r>
                      <a:endParaRPr lang="pt-BR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22,8%</a:t>
                      </a:r>
                      <a:endParaRPr lang="pt-B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41,3%</a:t>
                      </a:r>
                      <a:endParaRPr lang="pt-B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/>
                        <a:t>Total*</a:t>
                      </a:r>
                      <a:endParaRPr lang="pt-BR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34,3%</a:t>
                      </a:r>
                      <a:endParaRPr lang="pt-B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47,2%</a:t>
                      </a:r>
                      <a:endParaRPr lang="pt-B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285721" y="3500438"/>
          <a:ext cx="4929221" cy="1857388"/>
        </p:xfrm>
        <a:graphic>
          <a:graphicData uri="http://schemas.openxmlformats.org/drawingml/2006/table">
            <a:tbl>
              <a:tblPr/>
              <a:tblGrid>
                <a:gridCol w="1422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3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52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Sexo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Taxa líquida de matrícula -Ensino Médio  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5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Homem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30,2%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42,4%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Mulher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38,5%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52,2%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34,3%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47,2%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PNE 2014- 2024 – ensino médio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  </a:t>
            </a:r>
          </a:p>
          <a:p>
            <a:pPr algn="just">
              <a:buNone/>
            </a:pPr>
            <a:r>
              <a:rPr lang="pt-BR" sz="2800" b="1" dirty="0" smtClean="0"/>
              <a:t>Meta 3:</a:t>
            </a:r>
            <a:r>
              <a:rPr lang="pt-BR" sz="2800" dirty="0" smtClean="0"/>
              <a:t> Universalizar, até 2016, o atendimento escolar para toda a população de 15 a 17 anos e elevar, até o final do período de vigência deste </a:t>
            </a:r>
            <a:r>
              <a:rPr lang="pt-BR" sz="2800" dirty="0" smtClean="0">
                <a:hlinkClick r:id="rId2"/>
              </a:rPr>
              <a:t>PNE</a:t>
            </a:r>
            <a:r>
              <a:rPr lang="pt-BR" sz="2800" dirty="0" smtClean="0"/>
              <a:t>, a taxa líquida de matrículas no ensino médio para 85%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pt-BR" sz="2800" b="1" dirty="0" smtClean="0"/>
              <a:t>Meta 11</a:t>
            </a:r>
            <a:r>
              <a:rPr lang="pt-BR" sz="2800" dirty="0" smtClean="0"/>
              <a:t>: triplicar as matrículas da educação profissional técnica de nível médio, assegurando a qualidade da oferta e pelo menos 50% (</a:t>
            </a:r>
            <a:r>
              <a:rPr lang="pt-BR" sz="2800" dirty="0" err="1" smtClean="0"/>
              <a:t>cinquenta</a:t>
            </a:r>
            <a:r>
              <a:rPr lang="pt-BR" sz="2800" dirty="0" smtClean="0"/>
              <a:t> por cento) da expansão no segmento público.</a:t>
            </a: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PNE 2014- 2023 – ensino médio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  </a:t>
            </a:r>
          </a:p>
          <a:p>
            <a:pPr algn="just">
              <a:buNone/>
            </a:pPr>
            <a:r>
              <a:rPr lang="pt-BR" sz="2800" b="1" dirty="0" smtClean="0"/>
              <a:t>Meta 20: </a:t>
            </a:r>
            <a:r>
              <a:rPr lang="pt-BR" sz="2800" dirty="0" smtClean="0"/>
              <a:t>ampliar o investimento público em educação pública de forma a atingir, no mínimo, o patamar de 7% (sete por cento) do Produto Interno Bruto (PIB) do País no 5º (quinto) ano de vigência desta Lei e, no mínimo, o equivalente a 10% (dez por cento) do PIB ao final do decênio.</a:t>
            </a: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pPr algn="ctr">
              <a:buNone/>
            </a:pPr>
            <a:r>
              <a:rPr lang="pt-BR" dirty="0"/>
              <a:t>http://www.observatoriodopne.org.br/metas-pne/3-ensino-medio/indicadores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</a:bodyPr>
          <a:lstStyle/>
          <a:p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04800" y="1268760"/>
            <a:ext cx="8587680" cy="50405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11200" b="1" dirty="0" smtClean="0">
                <a:latin typeface="Arial" pitchFamily="34" charset="0"/>
                <a:cs typeface="Arial" pitchFamily="34" charset="0"/>
              </a:rPr>
              <a:t>Próxima aula – financiamento </a:t>
            </a:r>
            <a:r>
              <a:rPr lang="pt-BR" sz="11200" b="1" smtClean="0">
                <a:latin typeface="Arial" pitchFamily="34" charset="0"/>
                <a:cs typeface="Arial" pitchFamily="34" charset="0"/>
              </a:rPr>
              <a:t>da educação</a:t>
            </a:r>
            <a:endParaRPr lang="pt-BR" sz="112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11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5900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bibliografia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Organização da aula: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14282" y="2214554"/>
            <a:ext cx="8777318" cy="3865571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Retomar aula anterior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Histórico PNE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Plano 2001-2010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Novo plano</a:t>
            </a:r>
          </a:p>
          <a:p>
            <a:pPr marL="0" indent="0" algn="ctr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AULA ANTERIOR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Espaço Reservado para Conteúdo 3" descr="http://4.bp.blogspot.com/-ItajqFLIW0k/U0sfMa9j5cI/AAAAAAAAFrA/dqfDoFNKXX4/s1600/incognita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533" y="1975874"/>
            <a:ext cx="2933334" cy="36825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6300192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Dúvidas?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87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 PNE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/>
          </a:bodyPr>
          <a:lstStyle/>
          <a:p>
            <a:r>
              <a:rPr lang="pt-BR" sz="2400" dirty="0" smtClean="0"/>
              <a:t>Manifesto dos Pioneiros – 1932</a:t>
            </a:r>
          </a:p>
          <a:p>
            <a:r>
              <a:rPr lang="pt-BR" sz="2400" dirty="0" smtClean="0"/>
              <a:t>CF 1934</a:t>
            </a:r>
          </a:p>
          <a:p>
            <a:r>
              <a:rPr lang="pt-BR" sz="2400" dirty="0" smtClean="0"/>
              <a:t>LDB 61 – Conselho federal de Educação – natureza financeira</a:t>
            </a:r>
          </a:p>
          <a:p>
            <a:r>
              <a:rPr lang="pt-BR" sz="2400" dirty="0" smtClean="0"/>
              <a:t>LDB 71 – visão tecnocrata da educação</a:t>
            </a:r>
          </a:p>
          <a:p>
            <a:r>
              <a:rPr lang="pt-BR" sz="2400" dirty="0" smtClean="0"/>
              <a:t>1993 – Plano Decenal para a educação – Base EPT</a:t>
            </a:r>
          </a:p>
          <a:p>
            <a:r>
              <a:rPr lang="pt-BR" sz="2400" dirty="0" smtClean="0"/>
              <a:t>PNE – aprovado 09/01/2001 – Lei 10.172/01 – em tramitação desde 1998</a:t>
            </a:r>
          </a:p>
          <a:p>
            <a:r>
              <a:rPr lang="pt-BR" sz="2400" dirty="0" smtClean="0"/>
              <a:t> </a:t>
            </a:r>
          </a:p>
          <a:p>
            <a:r>
              <a:rPr lang="pt-BR" sz="2400" dirty="0" smtClean="0"/>
              <a:t>PNE DA SOCIEDADE BRASILEIRA   x      PNE - FHC</a:t>
            </a:r>
          </a:p>
          <a:p>
            <a:r>
              <a:rPr lang="pt-BR" sz="2400" dirty="0" smtClean="0"/>
              <a:t>Projeto lei 4155/98		projeto lei 4173/98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PNE 2001 - 2010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Duas perspectivas opostas de política educacional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Substitutivo Nelson </a:t>
            </a:r>
            <a:r>
              <a:rPr lang="pt-BR" sz="2600" dirty="0" err="1" smtClean="0">
                <a:latin typeface="Arial" pitchFamily="34" charset="0"/>
                <a:cs typeface="Arial" pitchFamily="34" charset="0"/>
              </a:rPr>
              <a:t>Marchezan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(PSDB RS) – diagnóstico da sociedade civil, diretrizes objetivos e metas do governo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3 partes – diagnóstico da educação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	       diretrizes a serem seguidas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	       objetivos e metas – 295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  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90% das metas são de responsabilidade dos Estados e Municípios. A União cabe a organização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PNE 2001 - 2010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  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Vetos FHC – </a:t>
            </a: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Ampliar o programa Renda Mínima</a:t>
            </a: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Novos estabelecimentos de educação superior</a:t>
            </a: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Ampliar as redes de instituições federais</a:t>
            </a: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Ampliar o credito educativo</a:t>
            </a: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Ampliar o financiamento à pesquisa científica e tecnológica</a:t>
            </a: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Implantar o plano de carreira</a:t>
            </a:r>
          </a:p>
          <a:p>
            <a:r>
              <a:rPr lang="pt-BR" sz="2600" b="1" dirty="0" smtClean="0">
                <a:latin typeface="Arial" pitchFamily="34" charset="0"/>
                <a:cs typeface="Arial" pitchFamily="34" charset="0"/>
              </a:rPr>
              <a:t>Aumento do PIB para 7%</a:t>
            </a: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Valor aluno ano – base qualidade</a:t>
            </a: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Garantir junto ao tesouro verbas para aposentados e pensionistas.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PNE 2014- 2024 – lei 13.005/14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  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Processo de tramitação</a:t>
            </a:r>
          </a:p>
          <a:p>
            <a:pPr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Negociação de recursos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http://img.cdn.tnhmotor.com.br/jEi5zxxugbTfGsQU6SY6-e4SDYs=/fit-in/1000x0/s3.tudonahora.com.br/uploads/images/2014/08/c2db43a3075d67f31e0b1e7dd80db6611a6e734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7"/>
            <a:ext cx="8072494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PNE 2014- 2024 – ensino médio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500034" y="1142984"/>
            <a:ext cx="8491566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  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Texto base: crítica ao PNE anterior – não de possibilidades de monitorar (recursos e indicadores).</a:t>
            </a:r>
          </a:p>
          <a:p>
            <a:pPr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EM – etapa obrigatória – Sistema Nacional de Educação – integração entre as etapas.</a:t>
            </a:r>
          </a:p>
          <a:p>
            <a:pPr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Aspectos avaliativos : IDEB e ENEM</a:t>
            </a:r>
          </a:p>
          <a:p>
            <a:pPr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Dualidade no EM : profissional ou propedêutico</a:t>
            </a:r>
          </a:p>
          <a:p>
            <a:pPr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2386</TotalTime>
  <Words>182</Words>
  <Application>Microsoft Office PowerPoint</Application>
  <PresentationFormat>Apresentação na tela (4:3)</PresentationFormat>
  <Paragraphs>110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Viagem</vt:lpstr>
      <vt:lpstr>POEB - licenciaturas Docente Amélia Artes segundo semestre de 2015 FEUSP  </vt:lpstr>
      <vt:lpstr>Organização da aula:</vt:lpstr>
      <vt:lpstr>AULA ANTERIOR</vt:lpstr>
      <vt:lpstr>Histórico  PNE</vt:lpstr>
      <vt:lpstr>PNE 2001 - 2010</vt:lpstr>
      <vt:lpstr>PNE 2001 - 2010</vt:lpstr>
      <vt:lpstr>PNE 2014- 2024 – lei 13.005/14</vt:lpstr>
      <vt:lpstr>Apresentação do PowerPoint</vt:lpstr>
      <vt:lpstr>PNE 2014- 2024 – ensino médio</vt:lpstr>
      <vt:lpstr>Apresentação do PowerPoint</vt:lpstr>
      <vt:lpstr>PNE 2014- 2024 – ensino médio</vt:lpstr>
      <vt:lpstr>PNE 2014- 2023 – ensino médio</vt:lpstr>
      <vt:lpstr>Apresentação do PowerPoint</vt:lpstr>
      <vt:lpstr>Apresentação do PowerPoint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POEB 1: Licenciatura Pedagogia Docente Amélia Artes PRIMEIRO semestre de 2015 FEUSP</dc:title>
  <dc:creator>Amelia</dc:creator>
  <cp:lastModifiedBy>aartes</cp:lastModifiedBy>
  <cp:revision>101</cp:revision>
  <dcterms:created xsi:type="dcterms:W3CDTF">2015-01-27T17:50:53Z</dcterms:created>
  <dcterms:modified xsi:type="dcterms:W3CDTF">2016-10-11T20:03:18Z</dcterms:modified>
</cp:coreProperties>
</file>