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1"/>
  </p:notesMasterIdLst>
  <p:sldIdLst>
    <p:sldId id="962" r:id="rId2"/>
    <p:sldId id="946" r:id="rId3"/>
    <p:sldId id="805" r:id="rId4"/>
    <p:sldId id="806" r:id="rId5"/>
    <p:sldId id="963" r:id="rId6"/>
    <p:sldId id="808" r:id="rId7"/>
    <p:sldId id="809" r:id="rId8"/>
    <p:sldId id="810" r:id="rId9"/>
    <p:sldId id="811" r:id="rId10"/>
    <p:sldId id="964" r:id="rId11"/>
    <p:sldId id="965" r:id="rId12"/>
    <p:sldId id="966" r:id="rId13"/>
    <p:sldId id="967" r:id="rId14"/>
    <p:sldId id="968" r:id="rId15"/>
    <p:sldId id="969" r:id="rId16"/>
    <p:sldId id="970" r:id="rId17"/>
    <p:sldId id="971" r:id="rId18"/>
    <p:sldId id="972" r:id="rId19"/>
    <p:sldId id="973" r:id="rId20"/>
    <p:sldId id="974" r:id="rId21"/>
    <p:sldId id="975" r:id="rId22"/>
    <p:sldId id="976" r:id="rId23"/>
    <p:sldId id="977" r:id="rId24"/>
    <p:sldId id="978" r:id="rId25"/>
    <p:sldId id="979" r:id="rId26"/>
    <p:sldId id="980" r:id="rId27"/>
    <p:sldId id="981" r:id="rId28"/>
    <p:sldId id="982" r:id="rId29"/>
    <p:sldId id="983" r:id="rId30"/>
    <p:sldId id="1057" r:id="rId31"/>
    <p:sldId id="985" r:id="rId32"/>
    <p:sldId id="999" r:id="rId33"/>
    <p:sldId id="987" r:id="rId34"/>
    <p:sldId id="988" r:id="rId35"/>
    <p:sldId id="989" r:id="rId36"/>
    <p:sldId id="990" r:id="rId37"/>
    <p:sldId id="1027" r:id="rId38"/>
    <p:sldId id="1054" r:id="rId39"/>
    <p:sldId id="1055" r:id="rId40"/>
    <p:sldId id="991" r:id="rId41"/>
    <p:sldId id="992" r:id="rId42"/>
    <p:sldId id="993" r:id="rId43"/>
    <p:sldId id="994" r:id="rId44"/>
    <p:sldId id="1028" r:id="rId45"/>
    <p:sldId id="995" r:id="rId46"/>
    <p:sldId id="1056" r:id="rId47"/>
    <p:sldId id="997" r:id="rId48"/>
    <p:sldId id="998" r:id="rId49"/>
    <p:sldId id="1000" r:id="rId50"/>
    <p:sldId id="939" r:id="rId51"/>
    <p:sldId id="941" r:id="rId52"/>
    <p:sldId id="1049" r:id="rId53"/>
    <p:sldId id="1001" r:id="rId54"/>
    <p:sldId id="1002" r:id="rId55"/>
    <p:sldId id="1003" r:id="rId56"/>
    <p:sldId id="1050" r:id="rId57"/>
    <p:sldId id="1004" r:id="rId58"/>
    <p:sldId id="1005" r:id="rId59"/>
    <p:sldId id="1006" r:id="rId60"/>
    <p:sldId id="1007" r:id="rId61"/>
    <p:sldId id="1029" r:id="rId62"/>
    <p:sldId id="1030" r:id="rId63"/>
    <p:sldId id="1052" r:id="rId64"/>
    <p:sldId id="1053" r:id="rId65"/>
    <p:sldId id="1031" r:id="rId66"/>
    <p:sldId id="1032" r:id="rId67"/>
    <p:sldId id="1033" r:id="rId68"/>
    <p:sldId id="1034" r:id="rId69"/>
    <p:sldId id="1035" r:id="rId70"/>
    <p:sldId id="1036" r:id="rId71"/>
    <p:sldId id="1037" r:id="rId72"/>
    <p:sldId id="1039" r:id="rId73"/>
    <p:sldId id="1041" r:id="rId74"/>
    <p:sldId id="1042" r:id="rId75"/>
    <p:sldId id="1043" r:id="rId76"/>
    <p:sldId id="1023" r:id="rId77"/>
    <p:sldId id="1025" r:id="rId78"/>
    <p:sldId id="1026" r:id="rId79"/>
    <p:sldId id="875" r:id="rId80"/>
  </p:sldIdLst>
  <p:sldSz cx="9144000" cy="6858000" type="screen4x3"/>
  <p:notesSz cx="6873875" cy="1006316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19">
          <p15:clr>
            <a:srgbClr val="A4A3A4"/>
          </p15:clr>
        </p15:guide>
        <p15:guide id="3" orient="horz" pos="420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00"/>
    <a:srgbClr val="CCFFFF"/>
    <a:srgbClr val="FFFF99"/>
    <a:srgbClr val="663300"/>
    <a:srgbClr val="996633"/>
    <a:srgbClr val="A50021"/>
    <a:srgbClr val="FFFF00"/>
    <a:srgbClr val="FF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4972" autoAdjust="0"/>
    <p:restoredTop sz="94660"/>
  </p:normalViewPr>
  <p:slideViewPr>
    <p:cSldViewPr showGuides="1">
      <p:cViewPr varScale="1">
        <p:scale>
          <a:sx n="71" d="100"/>
          <a:sy n="71" d="100"/>
        </p:scale>
        <p:origin x="1680" y="60"/>
      </p:cViewPr>
      <p:guideLst>
        <p:guide orient="horz" pos="2160"/>
        <p:guide orient="horz" pos="119"/>
        <p:guide orient="horz" pos="4201"/>
        <p:guide pos="2880"/>
        <p:guide pos="158"/>
        <p:guide pos="56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4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30"/>
      <c:rotY val="23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1"/>
              <c:layout>
                <c:manualLayout>
                  <c:x val="7.7083333333333337E-2"/>
                  <c:y val="6.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Artrópodos</c:v>
                </c:pt>
                <c:pt idx="1">
                  <c:v>Nematoides</c:v>
                </c:pt>
                <c:pt idx="2">
                  <c:v>Molusco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219</c:v>
                </c:pt>
                <c:pt idx="1">
                  <c:v>10</c:v>
                </c:pt>
                <c:pt idx="2">
                  <c:v>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1" tIns="48385" rIns="96771" bIns="48385" numCol="1" anchor="t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endParaRPr lang="pt-BR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8" y="0"/>
            <a:ext cx="29781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1" tIns="48385" rIns="96771" bIns="48385" numCol="1" anchor="t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endParaRPr lang="pt-BR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54063"/>
            <a:ext cx="5030787" cy="3773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779963"/>
            <a:ext cx="5499100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1" tIns="48385" rIns="96771" bIns="483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58338"/>
            <a:ext cx="29781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1" tIns="48385" rIns="96771" bIns="48385" numCol="1" anchor="b" anchorCtr="0" compatLnSpc="1">
            <a:prstTxWarp prst="textNoShape">
              <a:avLst/>
            </a:prstTxWarp>
          </a:bodyPr>
          <a:lstStyle>
            <a:lvl1pPr defTabSz="968375">
              <a:defRPr sz="1300"/>
            </a:lvl1pPr>
          </a:lstStyle>
          <a:p>
            <a:endParaRPr lang="pt-BR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8" y="9558338"/>
            <a:ext cx="297815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771" tIns="48385" rIns="96771" bIns="48385" numCol="1" anchor="b" anchorCtr="0" compatLnSpc="1">
            <a:prstTxWarp prst="textNoShape">
              <a:avLst/>
            </a:prstTxWarp>
          </a:bodyPr>
          <a:lstStyle>
            <a:lvl1pPr algn="r" defTabSz="968375">
              <a:defRPr sz="1300"/>
            </a:lvl1pPr>
          </a:lstStyle>
          <a:p>
            <a:fld id="{5078D09A-3F37-44DD-834F-50ABCB1F8291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7044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7907E-79D0-4180-B5B8-8A38032550C7}" type="slidenum">
              <a:rPr lang="pt-BR"/>
              <a:pPr/>
              <a:t>5</a:t>
            </a:fld>
            <a:endParaRPr lang="pt-BR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039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2DC39-19E1-463F-8A47-2FCB9013501A}" type="slidenum">
              <a:rPr lang="pt-BR"/>
              <a:pPr/>
              <a:t>29</a:t>
            </a:fld>
            <a:endParaRPr lang="pt-BR"/>
          </a:p>
        </p:txBody>
      </p:sp>
      <p:sp>
        <p:nvSpPr>
          <p:cNvPr id="188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030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223D5C-E4F3-42BE-95E1-9B2ACC2EDBE8}" type="slidenum">
              <a:rPr lang="pt-BR"/>
              <a:pPr/>
              <a:t>41</a:t>
            </a:fld>
            <a:endParaRPr lang="pt-BR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4545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F5627-DB99-4DBC-96BA-1936EDB8AA15}" type="slidenum">
              <a:rPr lang="pt-BR"/>
              <a:pPr/>
              <a:t>42</a:t>
            </a:fld>
            <a:endParaRPr lang="pt-BR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171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48488-FCAD-4FBF-81B7-4528068D73C9}" type="slidenum">
              <a:rPr lang="pt-BR"/>
              <a:pPr/>
              <a:t>43</a:t>
            </a:fld>
            <a:endParaRPr lang="pt-BR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423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C4663-A755-4323-8892-EFFD0022A9E2}" type="slidenum">
              <a:rPr lang="pt-BR"/>
              <a:pPr/>
              <a:t>46</a:t>
            </a:fld>
            <a:endParaRPr lang="pt-BR"/>
          </a:p>
        </p:txBody>
      </p:sp>
      <p:sp>
        <p:nvSpPr>
          <p:cNvPr id="326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127BF349-2D28-4F03-8F9E-FC40608FE2EB}" type="slidenum">
              <a:rPr lang="pt-BR" sz="1200"/>
              <a:pPr algn="r"/>
              <a:t>46</a:t>
            </a:fld>
            <a:endParaRPr lang="pt-BR" sz="120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421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95254-E68C-40D2-94E3-96872195C7CB}" type="slidenum">
              <a:rPr lang="pt-BR"/>
              <a:pPr/>
              <a:t>64</a:t>
            </a:fld>
            <a:endParaRPr lang="pt-BR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141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9B1B1-BEBB-4F96-8077-8CE3829FA047}" type="slidenum">
              <a:rPr lang="pt-BR"/>
              <a:pPr/>
              <a:t>72</a:t>
            </a:fld>
            <a:endParaRPr lang="pt-BR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22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081EC-9D66-4260-AC30-678B9848E02B}" type="slidenum">
              <a:rPr lang="pt-BR"/>
              <a:pPr/>
              <a:t>11</a:t>
            </a:fld>
            <a:endParaRPr lang="pt-BR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018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5A6CD-B335-49B8-B587-BC339AB935FF}" type="slidenum">
              <a:rPr lang="pt-BR"/>
              <a:pPr/>
              <a:t>15</a:t>
            </a:fld>
            <a:endParaRPr lang="pt-BR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568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291A0-4B0D-472E-BB8C-2112C934C7DD}" type="slidenum">
              <a:rPr lang="pt-BR">
                <a:latin typeface="Arial" pitchFamily="34" charset="0"/>
              </a:rPr>
              <a:pPr/>
              <a:t>17</a:t>
            </a:fld>
            <a:endParaRPr lang="pt-BR">
              <a:latin typeface="Arial" pitchFamily="34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2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55DC6-8EBA-4B1A-91A9-E8FE70A4D672}" type="slidenum">
              <a:rPr lang="pt-BR"/>
              <a:pPr/>
              <a:t>18</a:t>
            </a:fld>
            <a:endParaRPr lang="pt-BR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5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CF153-1BF2-43C0-82DB-38AE6C958806}" type="slidenum">
              <a:rPr lang="pt-BR">
                <a:latin typeface="Arial" pitchFamily="34" charset="0"/>
              </a:rPr>
              <a:pPr/>
              <a:t>19</a:t>
            </a:fld>
            <a:endParaRPr lang="pt-BR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40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D7698-B58A-481F-A713-B14869E9D526}" type="slidenum">
              <a:rPr lang="pt-BR"/>
              <a:pPr/>
              <a:t>20</a:t>
            </a:fld>
            <a:endParaRPr lang="pt-BR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1193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7961B7-35BF-4E21-8802-9022F8FE5A36}" type="slidenum">
              <a:rPr lang="pt-BR"/>
              <a:pPr/>
              <a:t>22</a:t>
            </a:fld>
            <a:endParaRPr lang="pt-BR"/>
          </a:p>
        </p:txBody>
      </p:sp>
      <p:sp>
        <p:nvSpPr>
          <p:cNvPr id="94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63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02CAFA-FDAF-43D1-8DCF-5BA70D2EF965}" type="slidenum">
              <a:rPr lang="pt-BR"/>
              <a:pPr/>
              <a:t>28</a:t>
            </a:fld>
            <a:endParaRPr lang="pt-BR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07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10F8FC-5F3E-43F8-B12B-7AA3E64A18F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B4DF7-60EA-44FA-8662-4A4953FD366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9036-6356-4774-8143-1BC67B95171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/>
          <p:cNvCxnSpPr/>
          <p:nvPr userDrawn="1"/>
        </p:nvCxnSpPr>
        <p:spPr>
          <a:xfrm flipV="1">
            <a:off x="88777" y="106532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V="1">
            <a:off x="9037468" y="4034901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0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/>
          <p:cNvCxnSpPr/>
          <p:nvPr userDrawn="1"/>
        </p:nvCxnSpPr>
        <p:spPr>
          <a:xfrm flipV="1">
            <a:off x="88777" y="106532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V="1">
            <a:off x="9037468" y="4034901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4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/>
          <p:cNvCxnSpPr/>
          <p:nvPr userDrawn="1"/>
        </p:nvCxnSpPr>
        <p:spPr>
          <a:xfrm flipV="1">
            <a:off x="88777" y="106532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V="1">
            <a:off x="9037468" y="4034901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9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ângulo 10"/>
          <p:cNvSpPr/>
          <p:nvPr userDrawn="1"/>
        </p:nvSpPr>
        <p:spPr>
          <a:xfrm>
            <a:off x="0" y="2823099"/>
            <a:ext cx="949911" cy="4034901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riângulo retângulo 11"/>
          <p:cNvSpPr/>
          <p:nvPr userDrawn="1"/>
        </p:nvSpPr>
        <p:spPr>
          <a:xfrm flipH="1" flipV="1">
            <a:off x="8194089" y="0"/>
            <a:ext cx="949911" cy="4034901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 userDrawn="1"/>
        </p:nvCxnSpPr>
        <p:spPr>
          <a:xfrm flipV="1">
            <a:off x="88777" y="106532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V="1">
            <a:off x="9037468" y="4034901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341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ângulo 10"/>
          <p:cNvSpPr/>
          <p:nvPr userDrawn="1"/>
        </p:nvSpPr>
        <p:spPr>
          <a:xfrm>
            <a:off x="0" y="2823099"/>
            <a:ext cx="949911" cy="4034901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riângulo retângulo 11"/>
          <p:cNvSpPr/>
          <p:nvPr userDrawn="1"/>
        </p:nvSpPr>
        <p:spPr>
          <a:xfrm flipH="1" flipV="1">
            <a:off x="8194089" y="0"/>
            <a:ext cx="949911" cy="4034901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 userDrawn="1"/>
        </p:nvCxnSpPr>
        <p:spPr>
          <a:xfrm flipV="1">
            <a:off x="88777" y="106532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V="1">
            <a:off x="9037468" y="4034901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244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ângulo 10"/>
          <p:cNvSpPr/>
          <p:nvPr userDrawn="1"/>
        </p:nvSpPr>
        <p:spPr>
          <a:xfrm>
            <a:off x="0" y="2823099"/>
            <a:ext cx="949911" cy="4034901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riângulo retângulo 11"/>
          <p:cNvSpPr/>
          <p:nvPr userDrawn="1"/>
        </p:nvSpPr>
        <p:spPr>
          <a:xfrm flipH="1" flipV="1">
            <a:off x="8194089" y="0"/>
            <a:ext cx="949911" cy="4034901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3" name="Conector reto 12"/>
          <p:cNvCxnSpPr/>
          <p:nvPr userDrawn="1"/>
        </p:nvCxnSpPr>
        <p:spPr>
          <a:xfrm flipV="1">
            <a:off x="88777" y="106532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V="1">
            <a:off x="9037468" y="4034901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162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60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pt-BR" noProof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5648-190F-4796-8BC8-0E3E1AD037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06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1999A-9614-4558-829C-1BD53626A73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reto 12"/>
          <p:cNvCxnSpPr/>
          <p:nvPr userDrawn="1"/>
        </p:nvCxnSpPr>
        <p:spPr>
          <a:xfrm flipV="1">
            <a:off x="88777" y="106532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 userDrawn="1"/>
        </p:nvCxnSpPr>
        <p:spPr>
          <a:xfrm flipV="1">
            <a:off x="9037468" y="4034901"/>
            <a:ext cx="17755" cy="271656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43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6FA41-9F48-499D-8D2A-2DDFE622CD4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62E05-D2E4-4CC7-8B41-849F3A0ABC32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F5158-E643-4E5F-8F01-1BD979BDE17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A8CB-10DD-4FB1-8DA8-C36D409484A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CF83F-21F9-4999-93F0-EF40136583B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6D6C8-7427-4C74-A42E-4CDDF895E3B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613-707A-4EC5-835C-7B75AC3D882C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CC07A8D-4C3A-4D1F-9FF9-01B002F266F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8" r:id="rId14"/>
    <p:sldLayoutId id="2147483681" r:id="rId15"/>
    <p:sldLayoutId id="2147483689" r:id="rId16"/>
    <p:sldLayoutId id="2147483691" r:id="rId17"/>
    <p:sldLayoutId id="2147483692" r:id="rId18"/>
    <p:sldLayoutId id="2147483693" r:id="rId19"/>
    <p:sldLayoutId id="2147483694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.br/url?sa=i&amp;rct=j&amp;q=gafanhotos&amp;source=images&amp;cd=&amp;cad=rja&amp;docid=D_0NqrYhBMmxvM&amp;tbnid=8i5pdKF9cwFIJM:&amp;ved=0CAUQjRw&amp;url=http://wordpress.concurseirosolitario.com.br/sobre-estudar-para-concursos-publicos/precisamos-ser-formigas-e-nao-gafanhotos&amp;ei=K5hjUbbFKoqs8ASoyYCoAw&amp;bvm=bv.44990110,d.dmQ&amp;psig=AFQjCNEoKQHnY2y1EVkmKd2PsZNqkbj4rg&amp;ust=1365567907760269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frm=1&amp;source=images&amp;cd=&amp;cad=rja&amp;docid=IeV-beRsBAG-5M&amp;tbnid=c4R0SjbdZlZWRM:&amp;ved=0CAUQjRw&amp;url=http://baratas10.blogspot.com/&amp;ei=5A9wUuztCtbG4APQroHQCA&amp;bvm=bv.55123115,d.eW0&amp;psig=AFQjCNEyOtSkmOPz9FMPO4wk5qPq9zoaNg&amp;ust=1383161841099943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hyperlink" Target="http://www.google.com.br/url?sa=i&amp;rct=j&amp;q=&amp;esrc=s&amp;frm=1&amp;source=images&amp;cd=&amp;cad=rja&amp;docid=gspsNdKNLHgRCM&amp;tbnid=nKHG0LFBzhkkKM:&amp;ved=0CAUQjRw&amp;url=http://invitaminerva45.blogspot.com/2012/03/entomofagia.html&amp;ei=hA5wUobjDJP94AOH44CoBw&amp;bvm=bv.55123115,d.eW0&amp;psig=AFQjCNEyOtSkmOPz9FMPO4wk5qPq9zoaNg&amp;ust=138316184109994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&amp;esrc=s&amp;frm=1&amp;source=images&amp;cd=&amp;cad=rja&amp;docid=kleabO-dv1ZZ8M&amp;tbnid=PJawrvFu_x2DSM:&amp;ved=0CAUQjRw&amp;url=http://www.guiarestauranteseleto.com.br/novidades/271/acervo-gastronomico/de-insetos-a-carne-artificial-os-novos-alimentos-que-chegarao-a-mesa.html&amp;ei=qw9wUvSwK9Ks4AOa9YHoCA&amp;bvm=bv.55123115,d.eW0&amp;psig=AFQjCNEyOtSkmOPz9FMPO4wk5qPq9zoaNg&amp;ust=1383161841099943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www.google.com.br/url?sa=i&amp;rct=j&amp;q=&amp;esrc=s&amp;frm=1&amp;source=images&amp;cd=&amp;cad=rja&amp;docid=kleabO-dv1ZZ8M&amp;tbnid=PJawrvFu_x2DSM:&amp;ved=0CAUQjRw&amp;url=http://www.youtube.com/watch?v=PuU-daGlkZY&amp;ei=eQ9wUue_CrGz4AO9iIHgBA&amp;bvm=bv.55123115,d.eW0&amp;psig=AFQjCNEyOtSkmOPz9FMPO4wk5qPq9zoaNg&amp;ust=1383161841099943" TargetMode="External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jpe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hyperlink" Target="http://www.google.com.br/url?sa=i&amp;rct=j&amp;q=&amp;esrc=s&amp;frm=1&amp;source=images&amp;cd=&amp;cad=rja&amp;docid=8ZYD08OAuOWIIM&amp;tbnid=I54AHBgFYlFY1M:&amp;ved=0CAUQjRw&amp;url=http://www.insectimages.org/browse/detail.cfm?imgnum=1234156&amp;ei=gL-LUqvJBJSisQT4_IHoCw&amp;bvm=bv.56643336,d.cWc&amp;psig=AFQjCNF_jcAneqBbTyVVHmpPbA4_MoHbhw&amp;ust=1384976608005471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google.com.br/url?sa=i&amp;rct=j&amp;q=&amp;esrc=s&amp;frm=1&amp;source=images&amp;cd=&amp;cad=rja&amp;docid=1D8B5oBo-5OvIM&amp;tbnid=uTQOjXMYOtj_eM:&amp;ved=0CAUQjRw&amp;url=http://www.oceantomo.com/content/jim-malackowski-travels-participate-world-economic-forum-summit-global-agenda-2011&amp;ei=Tb8bUqPBO4LW9AT7xoDQBA&amp;bvm=bv.51156542,d.eWU&amp;psig=AFQjCNEbE43YHgiGQ3sFsc23GzC66AJRZg&amp;ust=137763652163922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gif"/><Relationship Id="rId10" Type="http://schemas.openxmlformats.org/officeDocument/2006/relationships/image" Target="../media/image86.jpeg"/><Relationship Id="rId4" Type="http://schemas.openxmlformats.org/officeDocument/2006/relationships/image" Target="../media/image80.gif"/><Relationship Id="rId9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hyperlink" Target="http://www.google.com.br/url?sa=i&amp;rct=j&amp;q=bandeira+russia&amp;source=images&amp;cd=&amp;cad=rja&amp;docid=mche83q6YlTe1M&amp;tbnid=8KVphLSfJOEIXM:&amp;ved=0CAUQjRw&amp;url=http://olhardireito.blogspot.com/2010/11/bandeira-da-russia.html&amp;ei=PLmRUYCOE4TW9QTixYFw&amp;psig=AFQjCNHWhTV7SQoCSEn84vx4DD6txkI_1g&amp;ust=1368591025649588" TargetMode="External"/><Relationship Id="rId7" Type="http://schemas.openxmlformats.org/officeDocument/2006/relationships/hyperlink" Target="http://www.google.com.br/url?sa=i&amp;rct=j&amp;q=bandeira+china&amp;source=images&amp;cd=&amp;cad=rja&amp;docid=9EhWL4RqKX4OcM&amp;tbnid=VReZiy2ekSpxKM:&amp;ved=0CAUQjRw&amp;url=http://www.brasfootgratis.net/atualizacao-brasfoot-2011-patch-china-gratis/&amp;ei=n7mRUdjmCJD-8ATjsIDQBw&amp;psig=AFQjCNGIkX99JJxgiQxiPGStu01Ed__xVQ&amp;ust=1368591130795146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hyperlink" Target="http://www.google.com.br/url?sa=i&amp;rct=j&amp;q=bandeira+canad%C3%A1&amp;source=images&amp;cd=&amp;cad=rja&amp;docid=DBbWNBD35hktzM&amp;tbnid=n2pB_IJoWT0EwM:&amp;ved=0CAUQjRw&amp;url=http://whatdahellbr.com/2012/01/07/theyll-call-me-freedom-just-like-the-a-waving-flag-%EF%82%AF/&amp;ei=d7mRUbDiIImO8wSL8YHoCw&amp;psig=AFQjCNHOMEfKs6NMmWEHVjDoQDfninmLCA&amp;ust=1368591092632157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5.gif"/><Relationship Id="rId9" Type="http://schemas.openxmlformats.org/officeDocument/2006/relationships/hyperlink" Target="http://www.google.com.br/url?sa=i&amp;rct=j&amp;q=bandeira+eua&amp;source=images&amp;cd=&amp;cad=rja&amp;docid=n46zuJWGt6YPFM&amp;tbnid=tu3ixO00I5GbjM:&amp;ved=0CAUQjRw&amp;url=http://geo5.net/1674/bandeira-dos-estados-unidos/&amp;ei=xbmRUfSJM47s9ATCg4GwBQ&amp;psig=AFQjCNFPeMnU_jf7o4tM5WwaZgwMIXTQ1g&amp;ust=1368591166528082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qOQhADtPM0OA6M&amp;tbnid=ZVe3x5YySdMMcM:&amp;ved=0CAUQjRw&amp;url=http://democraciapolitica.blogspot.com/2013/04/empresa-brasileira-lanca-vant-inovador.html&amp;ei=J1WLUrDyOcK-kQezvoG4Ag&amp;bvm=bv.56643336,d.eW0&amp;psig=AFQjCNHiu5LGJfS-rXKca7Y8ZfENfYJDjQ&amp;ust=138494933420910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hyperlink" Target="http://www.google.com.br/url?sa=i&amp;rct=j&amp;q=&amp;esrc=s&amp;frm=1&amp;source=images&amp;cd=&amp;cad=rja&amp;docid=rBdnITMnM-bK9M&amp;tbnid=AXrIlrg_-02LnM:&amp;ved=0CAUQjRw&amp;url=http://ruralcentro.uol.com.br/analises/soja-transgenica-no-brasil-entenda-a-acao-coletiva-que-abre-precedente-3338&amp;ei=WQEWUs2dN4Ti9gTO6IAI&amp;bvm=bv.51156542,d.b2I&amp;psig=AFQjCNHrFHfVUji8I_2DIRVpgaOTEns9Qg&amp;ust=1377260238202552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5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hyperlink" Target="http://www.google.com.br/url?sa=i&amp;rct=j&amp;q=&amp;esrc=s&amp;frm=1&amp;source=images&amp;cd=&amp;cad=rja&amp;docid=Lig4ORi-61vk9M&amp;tbnid=uqPhCeuXv2IOXM:&amp;ved=0CAUQjRw&amp;url=http://www.oguaira.com.br/milho-2a-mega-safra/&amp;ei=4RAWUoXkOYym9gTdkYDoCg&amp;bvm=bv.51156542,d.b2I&amp;psig=AFQjCNEx-GFxzmddrK5WrhOLuIZAQ86icw&amp;ust=1377264214405433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feij&#227;o&amp;source=images&amp;cd=&amp;cad=rja&amp;docid=_kpSu-o5uSv-4M&amp;tbnid=odrHE1O1kmqmFM:&amp;ved=0CAUQjRw&amp;url=http://pt.dreamstime.com/foto-de-stock-royalty-free-feij%C3%A3o-romano-image28324635&amp;ei=B5ioUZzpDO7i4APz8IDIBQ&amp;bvm=bv.47244034,d.eWU&amp;psig=AFQjCNFx5fgNeTxhD3qgTeFJ3ju54NESkQ&amp;ust=1370089844954395" TargetMode="External"/><Relationship Id="rId13" Type="http://schemas.openxmlformats.org/officeDocument/2006/relationships/image" Target="../media/image173.jpeg"/><Relationship Id="rId3" Type="http://schemas.openxmlformats.org/officeDocument/2006/relationships/image" Target="../media/image166.gif"/><Relationship Id="rId7" Type="http://schemas.openxmlformats.org/officeDocument/2006/relationships/image" Target="../media/image168.jpeg"/><Relationship Id="rId12" Type="http://schemas.openxmlformats.org/officeDocument/2006/relationships/image" Target="../media/image172.jpeg"/><Relationship Id="rId2" Type="http://schemas.openxmlformats.org/officeDocument/2006/relationships/hyperlink" Target="http://www.google.com.br/url?sa=i&amp;rct=j&amp;q=mapa+brasil&amp;source=images&amp;cd=&amp;cad=rja&amp;docid=JlGfXeAiTv8W0M&amp;tbnid=DsepxA7R5FZMhM:&amp;ved=0CAUQjRw&amp;url=http://www.cartograf.fr/les-pays-le-bresil.php&amp;ei=W5aoUZGZL5XK4AP3_4GIBA&amp;bvm=bv.47244034,d.dmg&amp;psig=AFQjCNFISQRgDciEtTlxQUXybD8gDM9BZg&amp;ust=137008940589384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soja++vagem&amp;source=images&amp;cd=&amp;cad=rja&amp;docid=Hpd5HFhB2nLkuM&amp;tbnid=3y3iCkirB8ZzSM:&amp;ved=0CAUQjRw&amp;url=http://www.ebah.com.br/content/ABAAABDkUAJ/como-a-planta-soja-se-desenvolve?part=4&amp;ei=bpeoUezEM4z84APMtYG4Bw&amp;bvm=bv.47244034,d.eWU&amp;psig=AFQjCNGmTGsgaDq0F-U4cvNQxpr06aFh_A&amp;ust=1370089547069560" TargetMode="External"/><Relationship Id="rId11" Type="http://schemas.openxmlformats.org/officeDocument/2006/relationships/image" Target="../media/image171.jpeg"/><Relationship Id="rId5" Type="http://schemas.openxmlformats.org/officeDocument/2006/relationships/image" Target="../media/image167.jpeg"/><Relationship Id="rId10" Type="http://schemas.openxmlformats.org/officeDocument/2006/relationships/image" Target="../media/image170.jpeg"/><Relationship Id="rId4" Type="http://schemas.openxmlformats.org/officeDocument/2006/relationships/hyperlink" Target="http://www.google.com.br/url?sa=i&amp;rct=j&amp;q=milho&amp;source=images&amp;cd=&amp;cad=rja&amp;docid=eJcpmEo_IOM60M&amp;tbnid=7R-Z0Z_dkYF7kM:&amp;ved=0CAUQjRw&amp;url=http://www.buscasaude.com.br/materias-culinaria-saudavel/milho-e-seu-valor-nutritivo/&amp;ei=NZaoUbiZFYzE4AO9-IH4AQ&amp;bvm=bv.47244034,d.eWU&amp;psig=AFQjCNEERkiC2qM5nJRJ9wbGJXjdN6id6g&amp;ust=1370089364943907" TargetMode="External"/><Relationship Id="rId9" Type="http://schemas.openxmlformats.org/officeDocument/2006/relationships/image" Target="../media/image16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313378" y="4149080"/>
            <a:ext cx="55797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t-BR" dirty="0" smtClean="0">
                <a:solidFill>
                  <a:schemeClr val="accent4">
                    <a:lumMod val="75000"/>
                  </a:schemeClr>
                </a:solidFill>
              </a:rPr>
              <a:t>Prof. Dr. </a:t>
            </a:r>
            <a:r>
              <a:rPr lang="pt-BR" i="1" dirty="0" smtClean="0">
                <a:solidFill>
                  <a:schemeClr val="accent4">
                    <a:lumMod val="75000"/>
                  </a:schemeClr>
                </a:solidFill>
              </a:rPr>
              <a:t>Alexandre de Sene Pinto</a:t>
            </a:r>
            <a:endParaRPr lang="pt-BR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Imagem 6" descr="Logo_IM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9" y="5445224"/>
            <a:ext cx="1194112" cy="119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389" y="5445224"/>
            <a:ext cx="1152179" cy="1070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00" y="5445224"/>
            <a:ext cx="1297312" cy="129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87" y="5445224"/>
            <a:ext cx="2003312" cy="1034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2366942" y="2062589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com foco em pragas</a:t>
            </a:r>
            <a:endParaRPr lang="pt-BR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cpac.cnptia.embrapa.br/IMAGES/LOGO_ESALQ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96" y="188913"/>
            <a:ext cx="1703515" cy="250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292585" y="502860"/>
            <a:ext cx="6600590" cy="1861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pt-BR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CONTROLE BIOLÓGICO</a:t>
            </a:r>
            <a:endParaRPr lang="pt-BR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ordpress.concurseirosolitario.com.br/wp-content/uploads/2013/01/gafanhoto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38323" y="188913"/>
            <a:ext cx="3542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pragas</a:t>
            </a:r>
            <a:endParaRPr lang="pt-BR" sz="8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2475" y="1257300"/>
            <a:ext cx="6490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doenças e plantas daninhas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612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9010" name="Rectangle 2"/>
          <p:cNvSpPr>
            <a:spLocks noChangeArrowheads="1"/>
          </p:cNvSpPr>
          <p:nvPr/>
        </p:nvSpPr>
        <p:spPr bwMode="auto">
          <a:xfrm>
            <a:off x="1547813" y="620713"/>
            <a:ext cx="6264275" cy="4895850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FFFFC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99011" name="Picture 3" descr="rupestr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781050"/>
            <a:ext cx="6335712" cy="4862513"/>
          </a:xfrm>
          <a:prstGeom prst="rect">
            <a:avLst/>
          </a:prstGeom>
          <a:noFill/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http://news.nationalgeographic.com/news/2009/01/photogalleries/locust-swarm-theory-serotonin/images/primary/090130-04-swarm-theory-desert-locusts-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603" y="0"/>
            <a:ext cx="4579397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22" name="Picture 2" descr="http://www.pbs.org/wgbh/nova/ants/images/bugs-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29124" cy="336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2132" name="Picture 4" descr="http://1.bp.blogspot.com/_wgK6CRLqdNw/S8Z-P6pRyLI/AAAAAAAAAh4/TlgUHzP5blI/s1600/benzedei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3544847"/>
            <a:ext cx="5143536" cy="331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80450" y="5717183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início...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0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4" name="Picture 2" descr="http://3.bp.blogspot.com/-7GoRlkMrGRM/T2CAa8Sps7I/AAAAAAAALa0/Io7-BXCd_uA/s1600/insectes-repas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911565"/>
            <a:ext cx="4572001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63699" y="188640"/>
            <a:ext cx="3065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Entomofagia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8996" name="Picture 4" descr="http://i1.ytimg.com/vi/PuU-daGlkZY/hqdefault.jpg?feature=o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911565"/>
            <a:ext cx="457200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998" name="Picture 6" descr="http://www.guiarestauranteseleto.com.br/img/upload/novidades/insetos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34" y="3791885"/>
            <a:ext cx="3640830" cy="3085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000" name="Picture 8" descr="http://3.bp.blogspot.com/-KkfGyKpijFg/UloBWHoTSwI/AAAAAAAAAYY/aw1jkYH13QU/s1600/barata+na+boca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7" y="3791885"/>
            <a:ext cx="5479809" cy="3085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83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myrmecos.net/formicinae/OecSma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67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189499" y="4667272"/>
            <a:ext cx="812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b="1" kern="1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3416292" y="3738578"/>
            <a:ext cx="5359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Formigas predadoras</a:t>
            </a: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4417974" y="5424506"/>
            <a:ext cx="41767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FF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Pragas de citros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58016" y="6286520"/>
            <a:ext cx="2121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pt-BR" sz="1800" dirty="0">
                <a:latin typeface="Arial" pitchFamily="34" charset="0"/>
                <a:cs typeface="Arial" pitchFamily="34" charset="0"/>
              </a:rPr>
              <a:t>Bosch </a:t>
            </a:r>
            <a:r>
              <a:rPr lang="pt-BR" sz="18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pt-BR" sz="1800" dirty="0">
                <a:latin typeface="Arial" pitchFamily="34" charset="0"/>
                <a:cs typeface="Arial" pitchFamily="34" charset="0"/>
              </a:rPr>
              <a:t> al. (1982)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357554" y="4297378"/>
            <a:ext cx="4446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eaLnBrk="0" hangingPunct="0"/>
            <a:r>
              <a:rPr lang="pt-BR" sz="32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Oecophylla</a:t>
            </a:r>
            <a:r>
              <a:rPr lang="pt-BR" sz="3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smaragdina</a:t>
            </a:r>
            <a:endParaRPr lang="pt-BR" sz="32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50062" y="5717183"/>
            <a:ext cx="26661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séc. 3 </a:t>
            </a:r>
            <a:r>
              <a:rPr lang="pt-BR" sz="540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dC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O controle biológico no mundo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9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250" name="Rectangle 2"/>
          <p:cNvSpPr>
            <a:spLocks noChangeArrowheads="1"/>
          </p:cNvSpPr>
          <p:nvPr/>
        </p:nvSpPr>
        <p:spPr bwMode="auto">
          <a:xfrm>
            <a:off x="250826" y="2200275"/>
            <a:ext cx="8642350" cy="1943099"/>
          </a:xfrm>
          <a:prstGeom prst="rect">
            <a:avLst/>
          </a:prstGeom>
          <a:ln>
            <a:noFill/>
          </a:ln>
          <a:effectLst>
            <a:prstShdw prst="shdw17" dist="17961" dir="2700000">
              <a:srgbClr val="FFFFC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9251" name="Text Box 3"/>
          <p:cNvSpPr txBox="1">
            <a:spLocks noChangeArrowheads="1"/>
          </p:cNvSpPr>
          <p:nvPr/>
        </p:nvSpPr>
        <p:spPr bwMode="auto">
          <a:xfrm>
            <a:off x="250825" y="2408238"/>
            <a:ext cx="864235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200" dirty="0"/>
              <a:t>Fenômeno natural que consiste</a:t>
            </a:r>
          </a:p>
          <a:p>
            <a:pPr algn="ctr"/>
            <a:r>
              <a:rPr lang="pt-BR" sz="3200" dirty="0"/>
              <a:t>na regulação de plantas e animais</a:t>
            </a:r>
          </a:p>
          <a:p>
            <a:pPr algn="ctr"/>
            <a:r>
              <a:rPr lang="pt-BR" sz="3200" dirty="0"/>
              <a:t>(</a:t>
            </a:r>
            <a:r>
              <a:rPr lang="pt-BR" sz="3200" b="1" dirty="0"/>
              <a:t>agentes de controle biológico</a:t>
            </a:r>
            <a:r>
              <a:rPr lang="pt-BR" sz="3200" dirty="0"/>
              <a:t>,</a:t>
            </a:r>
            <a:r>
              <a:rPr lang="pt-BR" sz="3200" b="1" dirty="0"/>
              <a:t> inimigos naturais</a:t>
            </a:r>
            <a:r>
              <a:rPr lang="pt-BR" sz="3200" dirty="0"/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Controle biológico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http://www.claudiocrow.com.br/imagens/Ireland/hung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3" y="768350"/>
            <a:ext cx="5770612" cy="4858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748" name="Picture 4" descr="http://www.allotment.org.uk/media/999/late_blight_of_pota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10" y="4221089"/>
            <a:ext cx="3408265" cy="2448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98052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1845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Grande fome na Irlanda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21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hydro-gardens.com/images/Scale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" y="1003766"/>
            <a:ext cx="2233005" cy="192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tângulo 10"/>
          <p:cNvSpPr/>
          <p:nvPr/>
        </p:nvSpPr>
        <p:spPr>
          <a:xfrm>
            <a:off x="2914788" y="6033482"/>
            <a:ext cx="4033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Custo - U$2,000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63699" y="188640"/>
            <a:ext cx="6603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em controle biológico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2" descr="Rodo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30" y="4721119"/>
            <a:ext cx="1628775" cy="213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1112"/>
            <a:ext cx="28844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2894112"/>
            <a:ext cx="29543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6"/>
          <p:cNvSpPr>
            <a:spLocks noChangeArrowheads="1"/>
          </p:cNvSpPr>
          <p:nvPr/>
        </p:nvSpPr>
        <p:spPr bwMode="auto">
          <a:xfrm rot="1150118" flipH="1">
            <a:off x="2108200" y="1801912"/>
            <a:ext cx="4995863" cy="1371600"/>
          </a:xfrm>
          <a:prstGeom prst="curvedDownArrow">
            <a:avLst>
              <a:gd name="adj1" fmla="val 51330"/>
              <a:gd name="adj2" fmla="val 102054"/>
              <a:gd name="adj3" fmla="val 40292"/>
            </a:avLst>
          </a:prstGeom>
          <a:gradFill rotWithShape="0">
            <a:gsLst>
              <a:gs pos="0">
                <a:srgbClr val="FF0000"/>
              </a:gs>
              <a:gs pos="100000">
                <a:srgbClr val="FF0000">
                  <a:gamma/>
                  <a:shade val="5490"/>
                  <a:invGamma/>
                </a:srgbClr>
              </a:gs>
            </a:gsLst>
            <a:lin ang="0" scaled="1"/>
          </a:gradFill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pt-BR" sz="1800">
              <a:latin typeface="Arial" charset="0"/>
            </a:endParaRPr>
          </a:p>
        </p:txBody>
      </p:sp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4189512"/>
            <a:ext cx="741362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</p:pic>
      <p:pic>
        <p:nvPicPr>
          <p:cNvPr id="29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2284512"/>
            <a:ext cx="7413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</p:pic>
      <p:sp>
        <p:nvSpPr>
          <p:cNvPr id="16" name="Retângulo 15"/>
          <p:cNvSpPr/>
          <p:nvPr/>
        </p:nvSpPr>
        <p:spPr>
          <a:xfrm>
            <a:off x="211629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1888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8476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/>
          <p:cNvSpPr/>
          <p:nvPr/>
        </p:nvSpPr>
        <p:spPr>
          <a:xfrm>
            <a:off x="1000100" y="1643050"/>
            <a:ext cx="7929618" cy="3929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09942" name="Rectangle 22"/>
          <p:cNvSpPr>
            <a:spLocks noChangeArrowheads="1"/>
          </p:cNvSpPr>
          <p:nvPr/>
        </p:nvSpPr>
        <p:spPr bwMode="auto">
          <a:xfrm>
            <a:off x="6929454" y="6274378"/>
            <a:ext cx="2121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pt-BR" sz="1800" dirty="0">
                <a:cs typeface="Arial" pitchFamily="34" charset="0"/>
              </a:rPr>
              <a:t>Bosch </a:t>
            </a:r>
            <a:r>
              <a:rPr lang="pt-BR" sz="1800" dirty="0" err="1">
                <a:cs typeface="Arial" pitchFamily="34" charset="0"/>
              </a:rPr>
              <a:t>et</a:t>
            </a:r>
            <a:r>
              <a:rPr lang="pt-BR" sz="1800" dirty="0">
                <a:cs typeface="Arial" pitchFamily="34" charset="0"/>
              </a:rPr>
              <a:t> al. (1982)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619928" y="1785926"/>
            <a:ext cx="642942" cy="378621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447832" y="1285860"/>
            <a:ext cx="585417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2800" dirty="0" smtClean="0">
                <a:cs typeface="Arial" pitchFamily="34" charset="0"/>
              </a:rPr>
              <a:t>60</a:t>
            </a:r>
          </a:p>
          <a:p>
            <a:pPr algn="r">
              <a:lnSpc>
                <a:spcPct val="150000"/>
              </a:lnSpc>
            </a:pPr>
            <a:r>
              <a:rPr lang="pt-BR" sz="2800" dirty="0" smtClean="0">
                <a:cs typeface="Arial" pitchFamily="34" charset="0"/>
              </a:rPr>
              <a:t>50</a:t>
            </a:r>
          </a:p>
          <a:p>
            <a:pPr algn="r">
              <a:lnSpc>
                <a:spcPct val="150000"/>
              </a:lnSpc>
            </a:pPr>
            <a:r>
              <a:rPr lang="pt-BR" sz="2800" dirty="0" smtClean="0">
                <a:cs typeface="Arial" pitchFamily="34" charset="0"/>
              </a:rPr>
              <a:t>40</a:t>
            </a:r>
          </a:p>
          <a:p>
            <a:pPr algn="r">
              <a:lnSpc>
                <a:spcPct val="150000"/>
              </a:lnSpc>
            </a:pPr>
            <a:r>
              <a:rPr lang="pt-BR" sz="2800" dirty="0" smtClean="0">
                <a:cs typeface="Arial" pitchFamily="34" charset="0"/>
              </a:rPr>
              <a:t>30</a:t>
            </a:r>
          </a:p>
          <a:p>
            <a:pPr algn="r">
              <a:lnSpc>
                <a:spcPct val="150000"/>
              </a:lnSpc>
            </a:pPr>
            <a:r>
              <a:rPr lang="pt-BR" sz="2800" dirty="0" smtClean="0">
                <a:cs typeface="Arial" pitchFamily="34" charset="0"/>
              </a:rPr>
              <a:t>20</a:t>
            </a:r>
          </a:p>
          <a:p>
            <a:pPr algn="r">
              <a:lnSpc>
                <a:spcPct val="150000"/>
              </a:lnSpc>
            </a:pPr>
            <a:r>
              <a:rPr lang="pt-BR" sz="2800" dirty="0" smtClean="0">
                <a:cs typeface="Arial" pitchFamily="34" charset="0"/>
              </a:rPr>
              <a:t>10</a:t>
            </a:r>
          </a:p>
          <a:p>
            <a:pPr algn="r">
              <a:lnSpc>
                <a:spcPct val="150000"/>
              </a:lnSpc>
            </a:pPr>
            <a:r>
              <a:rPr lang="pt-BR" sz="2800" dirty="0" smtClean="0">
                <a:cs typeface="Arial" pitchFamily="34" charset="0"/>
              </a:rPr>
              <a:t>0</a:t>
            </a:r>
            <a:endParaRPr lang="pt-BR" sz="2800" dirty="0">
              <a:cs typeface="Arial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214414" y="5500702"/>
            <a:ext cx="642942" cy="714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2048160" y="4857760"/>
            <a:ext cx="642942" cy="7143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2905416" y="4714884"/>
            <a:ext cx="642942" cy="857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762672" y="3643314"/>
            <a:ext cx="642942" cy="19288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5477184" y="4214818"/>
            <a:ext cx="642942" cy="13573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6334440" y="4714884"/>
            <a:ext cx="642942" cy="857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191696" y="4714884"/>
            <a:ext cx="642942" cy="857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8048952" y="4714884"/>
            <a:ext cx="642942" cy="85725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111302" y="553776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1890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1928794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1900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2786050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1910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3643306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1920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4500562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1930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5357818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1940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6215074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1950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7072330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1960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7929586" y="5537760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>
                <a:cs typeface="Arial" pitchFamily="34" charset="0"/>
              </a:rPr>
              <a:t>1970</a:t>
            </a:r>
            <a:endParaRPr lang="pt-BR" sz="2400" dirty="0">
              <a:cs typeface="Arial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 rot="16200000">
            <a:off x="-1480316" y="3405745"/>
            <a:ext cx="3560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cs typeface="Arial" pitchFamily="34" charset="0"/>
              </a:rPr>
              <a:t>Número de casos de sucesso</a:t>
            </a:r>
            <a:endParaRPr lang="pt-BR" sz="2000" dirty="0">
              <a:cs typeface="Arial" pitchFamily="34" charset="0"/>
            </a:endParaRPr>
          </a:p>
        </p:txBody>
      </p:sp>
      <p:pic>
        <p:nvPicPr>
          <p:cNvPr id="44" name="Picture 2" descr="Rodoli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7" y="1714488"/>
            <a:ext cx="1034579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m 44" descr="Cotesia adulto parasitando 2.tif"/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60850" y="1797472"/>
            <a:ext cx="1364106" cy="1198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CaixaDeTexto 45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Progresso do controle biológico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media.treehugger.com/assets/images/2011/10/wwii-soldiers-dd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933991"/>
            <a:ext cx="7235825" cy="4337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http://www.tc.umn.edu/~allch001/1815/pestcide/sim/ddt-long-isl-1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57625"/>
            <a:ext cx="411480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20743" y="1420802"/>
            <a:ext cx="4822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b="1" i="1" dirty="0">
                <a:latin typeface="Arial" pitchFamily="34" charset="0"/>
                <a:cs typeface="Arial" pitchFamily="34" charset="0"/>
              </a:rPr>
              <a:t>até metade dos anos 60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418672" y="6348435"/>
            <a:ext cx="1582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pt-B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Kogan</a:t>
            </a:r>
            <a:r>
              <a:rPr lang="pt-B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(1998)</a:t>
            </a:r>
          </a:p>
        </p:txBody>
      </p:sp>
      <p:pic>
        <p:nvPicPr>
          <p:cNvPr id="68614" name="Picture 6" descr="http://4.bp.blogspot.com/_IoU3bEFUwWc/TAZinAbXthI/AAAAAAAAI0o/gtmYaRTYw04/s1600/DD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11" y="900170"/>
            <a:ext cx="2146289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532571" y="668423"/>
            <a:ext cx="3471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3600" dirty="0" smtClean="0"/>
              <a:t>inseticida clorado</a:t>
            </a:r>
            <a:endParaRPr lang="pt-BR" sz="3600" dirty="0"/>
          </a:p>
        </p:txBody>
      </p:sp>
      <p:sp>
        <p:nvSpPr>
          <p:cNvPr id="14" name="Retângulo 13"/>
          <p:cNvSpPr/>
          <p:nvPr/>
        </p:nvSpPr>
        <p:spPr>
          <a:xfrm>
            <a:off x="211629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1940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Advento do controle químico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47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ágrima 9"/>
          <p:cNvSpPr/>
          <p:nvPr/>
        </p:nvSpPr>
        <p:spPr>
          <a:xfrm>
            <a:off x="7092280" y="2924944"/>
            <a:ext cx="1728192" cy="1577206"/>
          </a:xfrm>
          <a:prstGeom prst="teardrop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Lágrima 7"/>
          <p:cNvSpPr/>
          <p:nvPr/>
        </p:nvSpPr>
        <p:spPr>
          <a:xfrm>
            <a:off x="7092280" y="980728"/>
            <a:ext cx="1728192" cy="1577206"/>
          </a:xfrm>
          <a:prstGeom prst="teardrop">
            <a:avLst/>
          </a:prstGeom>
          <a:solidFill>
            <a:srgbClr val="99CC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http://s2.glbimg.com/GHnz4TN-mJnUaqI3to6P2YK3KS0=/s.glbimg.com/jo/g1/f/original/2013/09/06/bioma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"/>
          <a:stretch/>
        </p:blipFill>
        <p:spPr bwMode="auto">
          <a:xfrm>
            <a:off x="395536" y="980728"/>
            <a:ext cx="6315075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2" y="116632"/>
            <a:ext cx="623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udanças climáticas 2100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450900" y="3042538"/>
            <a:ext cx="1322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6ºC</a:t>
            </a:r>
            <a:endParaRPr lang="pt-BR" sz="54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11303" y="2780928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aumento de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7323501" y="1092512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27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40%</a:t>
            </a:r>
            <a:endParaRPr lang="pt-BR" sz="5400" b="1" dirty="0">
              <a:ln w="12700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486747" y="824518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diminuição de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63385" y="1763746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chuvas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767272" y="3697868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temperatura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11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DSC01251"/>
          <p:cNvPicPr>
            <a:picLocks noChangeAspect="1" noChangeArrowheads="1"/>
          </p:cNvPicPr>
          <p:nvPr/>
        </p:nvPicPr>
        <p:blipFill>
          <a:blip r:embed="rId3" cstate="email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" y="3267075"/>
            <a:ext cx="4787900" cy="3590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/>
          <p:cNvSpPr txBox="1"/>
          <p:nvPr/>
        </p:nvSpPr>
        <p:spPr>
          <a:xfrm>
            <a:off x="247055" y="900272"/>
            <a:ext cx="410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/>
              <a:t>década de 1940</a:t>
            </a:r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263699" y="188640"/>
            <a:ext cx="7201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Surgem as criações de insetos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www.insectimages.org/images/768x512/1234156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5882" y="1473092"/>
            <a:ext cx="4300989" cy="4102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Retângulo 6"/>
          <p:cNvSpPr/>
          <p:nvPr/>
        </p:nvSpPr>
        <p:spPr>
          <a:xfrm>
            <a:off x="211629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1940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770485" y="5814870"/>
            <a:ext cx="2276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 smtClean="0"/>
              <a:t>Ostrinia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nubilalis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165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rico2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502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944131" name="WordArt 3"/>
          <p:cNvSpPr>
            <a:spLocks noChangeArrowheads="1" noChangeShapeType="1" noTextEdit="1"/>
          </p:cNvSpPr>
          <p:nvPr/>
        </p:nvSpPr>
        <p:spPr bwMode="auto">
          <a:xfrm>
            <a:off x="1187624" y="1331143"/>
            <a:ext cx="1944688" cy="12239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999999" lon="20699999" rev="0"/>
              </a:camera>
              <a:lightRig rig="legacyFlat2" dir="t"/>
            </a:scene3d>
            <a:sp3d extrusionH="430200" prstMaterial="legacyPlastic">
              <a:extrusionClr>
                <a:srgbClr val="FF0000"/>
              </a:extrusionClr>
            </a:sp3d>
          </a:bodyPr>
          <a:lstStyle/>
          <a:p>
            <a:pPr algn="ctr"/>
            <a:r>
              <a:rPr lang="pt-BR" sz="3600" b="1" kern="10" spc="-18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48</a:t>
            </a:r>
          </a:p>
        </p:txBody>
      </p:sp>
      <p:sp>
        <p:nvSpPr>
          <p:cNvPr id="944132" name="WordArt 4"/>
          <p:cNvSpPr>
            <a:spLocks noChangeArrowheads="1" noChangeShapeType="1" noTextEdit="1"/>
          </p:cNvSpPr>
          <p:nvPr/>
        </p:nvSpPr>
        <p:spPr bwMode="auto">
          <a:xfrm>
            <a:off x="5940599" y="2191568"/>
            <a:ext cx="1800225" cy="13001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999999" lon="20699999" rev="0"/>
              </a:camera>
              <a:lightRig rig="legacyFlat2" dir="t"/>
            </a:scene3d>
            <a:sp3d extrusionH="430200" prstMaterial="legacyPlastic">
              <a:extrusionClr>
                <a:srgbClr val="CCFF66"/>
              </a:extrusionClr>
            </a:sp3d>
          </a:bodyPr>
          <a:lstStyle/>
          <a:p>
            <a:pPr algn="ctr"/>
            <a:r>
              <a:rPr lang="pt-BR" sz="3600" b="1" kern="10" spc="-180">
                <a:ln w="9525">
                  <a:round/>
                  <a:headEnd/>
                  <a:tailEnd/>
                </a:ln>
                <a:solidFill>
                  <a:srgbClr val="CCFF66"/>
                </a:solidFill>
                <a:latin typeface="Arial Black"/>
              </a:rPr>
              <a:t>14</a:t>
            </a:r>
          </a:p>
        </p:txBody>
      </p:sp>
      <p:sp>
        <p:nvSpPr>
          <p:cNvPr id="944133" name="Text Box 5"/>
          <p:cNvSpPr txBox="1">
            <a:spLocks noChangeArrowheads="1"/>
          </p:cNvSpPr>
          <p:nvPr/>
        </p:nvSpPr>
        <p:spPr bwMode="auto">
          <a:xfrm>
            <a:off x="1405112" y="2555106"/>
            <a:ext cx="25908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pt-BR" sz="2800" i="1"/>
              <a:t>aplicações</a:t>
            </a:r>
          </a:p>
          <a:p>
            <a:pPr>
              <a:lnSpc>
                <a:spcPct val="90000"/>
              </a:lnSpc>
            </a:pPr>
            <a:r>
              <a:rPr lang="pt-BR" sz="2800" i="1"/>
              <a:t>de inseticidas para traça</a:t>
            </a:r>
          </a:p>
        </p:txBody>
      </p:sp>
      <p:sp>
        <p:nvSpPr>
          <p:cNvPr id="944134" name="Text Box 6"/>
          <p:cNvSpPr txBox="1">
            <a:spLocks noChangeArrowheads="1"/>
          </p:cNvSpPr>
          <p:nvPr/>
        </p:nvSpPr>
        <p:spPr bwMode="auto">
          <a:xfrm>
            <a:off x="6304137" y="3413943"/>
            <a:ext cx="18684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800" i="1"/>
              <a:t>aplicações</a:t>
            </a:r>
          </a:p>
        </p:txBody>
      </p:sp>
      <p:sp>
        <p:nvSpPr>
          <p:cNvPr id="944135" name="Freeform 7"/>
          <p:cNvSpPr>
            <a:spLocks/>
          </p:cNvSpPr>
          <p:nvPr/>
        </p:nvSpPr>
        <p:spPr bwMode="auto">
          <a:xfrm>
            <a:off x="3187874" y="1781993"/>
            <a:ext cx="2527300" cy="1073150"/>
          </a:xfrm>
          <a:custGeom>
            <a:avLst/>
            <a:gdLst>
              <a:gd name="T0" fmla="*/ 0 w 1592"/>
              <a:gd name="T1" fmla="*/ 292 h 676"/>
              <a:gd name="T2" fmla="*/ 632 w 1592"/>
              <a:gd name="T3" fmla="*/ 28 h 676"/>
              <a:gd name="T4" fmla="*/ 872 w 1592"/>
              <a:gd name="T5" fmla="*/ 460 h 676"/>
              <a:gd name="T6" fmla="*/ 1592 w 1592"/>
              <a:gd name="T7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92" h="676">
                <a:moveTo>
                  <a:pt x="0" y="292"/>
                </a:moveTo>
                <a:cubicBezTo>
                  <a:pt x="105" y="248"/>
                  <a:pt x="487" y="0"/>
                  <a:pt x="632" y="28"/>
                </a:cubicBezTo>
                <a:cubicBezTo>
                  <a:pt x="777" y="56"/>
                  <a:pt x="712" y="352"/>
                  <a:pt x="872" y="460"/>
                </a:cubicBezTo>
                <a:cubicBezTo>
                  <a:pt x="1032" y="568"/>
                  <a:pt x="1442" y="631"/>
                  <a:pt x="1592" y="676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3585543" y="4728169"/>
            <a:ext cx="3705995" cy="12175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635896" y="4767535"/>
            <a:ext cx="3585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Trichogramma</a:t>
            </a:r>
            <a:r>
              <a:rPr lang="pt-BR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pretiosum</a:t>
            </a:r>
            <a:endParaRPr lang="pt-BR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355976" y="5517232"/>
            <a:ext cx="29049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traça-do-tomateiro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4827976" y="490320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</a:t>
            </a:r>
            <a:endParaRPr lang="pt-BR" sz="54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58832" y="200834"/>
            <a:ext cx="6974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 no Brasil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796136" y="692696"/>
            <a:ext cx="2065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TOMATE</a:t>
            </a:r>
            <a:endParaRPr lang="pt-BR" sz="3600" dirty="0"/>
          </a:p>
        </p:txBody>
      </p:sp>
      <p:sp>
        <p:nvSpPr>
          <p:cNvPr id="16" name="Retângulo 15"/>
          <p:cNvSpPr/>
          <p:nvPr/>
        </p:nvSpPr>
        <p:spPr>
          <a:xfrm>
            <a:off x="211629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1990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8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944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944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944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944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944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1" grpId="0" animBg="1"/>
      <p:bldP spid="9441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86" y="-27384"/>
            <a:ext cx="9152485" cy="688538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84" y="5229199"/>
            <a:ext cx="1300564" cy="120865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1629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2001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231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otesia adulto parasitando 2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803"/>
            <a:ext cx="4181475" cy="531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1976686" y="1968308"/>
            <a:ext cx="492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 err="1" smtClean="0">
                <a:solidFill>
                  <a:srgbClr val="000000"/>
                </a:solidFill>
              </a:rPr>
              <a:t>Cotesia</a:t>
            </a:r>
            <a:r>
              <a:rPr lang="pt-BR" sz="2800" i="1" dirty="0" smtClean="0">
                <a:solidFill>
                  <a:srgbClr val="000000"/>
                </a:solidFill>
              </a:rPr>
              <a:t> </a:t>
            </a:r>
            <a:r>
              <a:rPr lang="pt-BR" sz="2800" i="1" dirty="0" err="1" smtClean="0">
                <a:solidFill>
                  <a:srgbClr val="000000"/>
                </a:solidFill>
              </a:rPr>
              <a:t>flavipes</a:t>
            </a:r>
            <a:r>
              <a:rPr lang="pt-BR" sz="2800" i="1" dirty="0" smtClean="0">
                <a:solidFill>
                  <a:srgbClr val="000000"/>
                </a:solidFill>
              </a:rPr>
              <a:t> </a:t>
            </a:r>
            <a:r>
              <a:rPr lang="pt-BR" dirty="0" smtClean="0">
                <a:solidFill>
                  <a:srgbClr val="000000"/>
                </a:solidFill>
              </a:rPr>
              <a:t>gera lucro de</a:t>
            </a:r>
            <a:endParaRPr lang="pt-BR" sz="2800" i="1" dirty="0">
              <a:solidFill>
                <a:srgbClr val="0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924431" y="2328348"/>
            <a:ext cx="5170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R$ 1 bilhão/ano</a:t>
            </a:r>
            <a:endParaRPr lang="pt-BR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63699" y="188640"/>
            <a:ext cx="4291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85106" y="692696"/>
            <a:ext cx="3599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na cana-de-açúcar</a:t>
            </a:r>
            <a:endParaRPr lang="pt-BR" sz="3200" dirty="0"/>
          </a:p>
        </p:txBody>
      </p:sp>
      <p:sp>
        <p:nvSpPr>
          <p:cNvPr id="10" name="Retângulo 9"/>
          <p:cNvSpPr/>
          <p:nvPr/>
        </p:nvSpPr>
        <p:spPr>
          <a:xfrm>
            <a:off x="211629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2005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3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2529" y="784134"/>
            <a:ext cx="217078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+30</a:t>
            </a:r>
            <a:endParaRPr lang="pt-BR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FF000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20071" y="1377684"/>
            <a:ext cx="3673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comercializando insetos, </a:t>
            </a:r>
            <a:r>
              <a:rPr lang="pt-BR" sz="2800" dirty="0" err="1" smtClean="0"/>
              <a:t>entomopatógenos</a:t>
            </a:r>
            <a:r>
              <a:rPr lang="pt-BR" sz="2800" dirty="0" smtClean="0"/>
              <a:t> e ácaros</a:t>
            </a: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2233745" y="1284200"/>
            <a:ext cx="25811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empresas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Imagem 4" descr="Logo Biocana.eps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9" y="5793666"/>
            <a:ext cx="2689100" cy="695386"/>
          </a:xfrm>
          <a:prstGeom prst="rect">
            <a:avLst/>
          </a:prstGeom>
        </p:spPr>
      </p:pic>
      <p:pic>
        <p:nvPicPr>
          <p:cNvPr id="6" name="Imagem 5" descr="Logo Biotech 2010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477426"/>
            <a:ext cx="2526780" cy="1181655"/>
          </a:xfrm>
          <a:prstGeom prst="rect">
            <a:avLst/>
          </a:prstGeom>
        </p:spPr>
      </p:pic>
      <p:pic>
        <p:nvPicPr>
          <p:cNvPr id="7" name="Imagem 6" descr="Logo Biocontrol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88" y="3649888"/>
            <a:ext cx="1988713" cy="1275334"/>
          </a:xfrm>
          <a:prstGeom prst="rect">
            <a:avLst/>
          </a:prstGeom>
        </p:spPr>
      </p:pic>
      <p:pic>
        <p:nvPicPr>
          <p:cNvPr id="9" name="Imagem 8" descr="BUG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13" y="2666700"/>
            <a:ext cx="1876425" cy="1914525"/>
          </a:xfrm>
          <a:prstGeom prst="rect">
            <a:avLst/>
          </a:prstGeom>
        </p:spPr>
      </p:pic>
      <p:pic>
        <p:nvPicPr>
          <p:cNvPr id="325634" name="Picture 2" descr="http://2.bp.blogspot.com/_qMKIEIKBBy4/TCJqCqrPLwI/AAAAAAAAAEw/8rh9VI3qaCA/S374/promip+2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63" y="3110229"/>
            <a:ext cx="1862344" cy="1857364"/>
          </a:xfrm>
          <a:prstGeom prst="rect">
            <a:avLst/>
          </a:prstGeom>
          <a:noFill/>
        </p:spPr>
      </p:pic>
      <p:pic>
        <p:nvPicPr>
          <p:cNvPr id="325636" name="Picture 4" descr="http://www.agrodon.com.br/site/uploads/thumb/LOGO_BIOEFFECT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37" y="5639625"/>
            <a:ext cx="2074006" cy="857256"/>
          </a:xfrm>
          <a:prstGeom prst="rect">
            <a:avLst/>
          </a:prstGeom>
          <a:noFill/>
        </p:spPr>
      </p:pic>
      <p:sp>
        <p:nvSpPr>
          <p:cNvPr id="13" name="CaixaDeTexto 12"/>
          <p:cNvSpPr txBox="1"/>
          <p:nvPr/>
        </p:nvSpPr>
        <p:spPr>
          <a:xfrm>
            <a:off x="250825" y="216275"/>
            <a:ext cx="5803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Cotesia</a:t>
            </a:r>
            <a:r>
              <a:rPr lang="pt-BR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flavipes</a:t>
            </a:r>
            <a:r>
              <a:rPr lang="pt-BR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outros</a:t>
            </a:r>
            <a:endParaRPr lang="pt-BR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57" y="4008919"/>
            <a:ext cx="2187900" cy="17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753090" y="1115311"/>
            <a:ext cx="5390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latin typeface="Arial" pitchFamily="34" charset="0"/>
                <a:cs typeface="Arial" pitchFamily="34" charset="0"/>
              </a:rPr>
              <a:t>Com o aumento da massa crítica, têm aumentado as informações para o usuário.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1" y="2714620"/>
            <a:ext cx="5511877" cy="3858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m 3" descr="Capa_revista_divulgaca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024">
            <a:off x="534831" y="321865"/>
            <a:ext cx="3000170" cy="400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6"/>
          <p:cNvSpPr/>
          <p:nvPr/>
        </p:nvSpPr>
        <p:spPr>
          <a:xfrm>
            <a:off x="211629" y="571718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2010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8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707904" y="894779"/>
            <a:ext cx="5436096" cy="246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122" name="Picture 2" descr="http://www.fundacaobunge.org.br/uploads/jornal_cidadania/jc_62_photo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7629" cy="343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00563" y="894779"/>
            <a:ext cx="439261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2400" dirty="0" smtClean="0"/>
              <a:t>Professor Titular da </a:t>
            </a:r>
            <a:r>
              <a:rPr lang="pt-BR" sz="2400" dirty="0" err="1" smtClean="0"/>
              <a:t>Esalq</a:t>
            </a:r>
            <a:r>
              <a:rPr lang="pt-BR" sz="2400" dirty="0" smtClean="0"/>
              <a:t>/USP</a:t>
            </a:r>
          </a:p>
          <a:p>
            <a:pPr>
              <a:spcAft>
                <a:spcPts val="600"/>
              </a:spcAft>
            </a:pPr>
            <a:r>
              <a:rPr lang="pt-BR" sz="2400" dirty="0" smtClean="0"/>
              <a:t>Membro </a:t>
            </a:r>
            <a:r>
              <a:rPr lang="pt-BR" sz="2400" dirty="0"/>
              <a:t>da Academia Brasileira de </a:t>
            </a:r>
            <a:r>
              <a:rPr lang="pt-BR" sz="2400" dirty="0" smtClean="0"/>
              <a:t>Ciências (2000)</a:t>
            </a:r>
          </a:p>
          <a:p>
            <a:pPr>
              <a:spcAft>
                <a:spcPts val="600"/>
              </a:spcAft>
            </a:pPr>
            <a:r>
              <a:rPr lang="pt-BR" sz="2400" dirty="0" smtClean="0"/>
              <a:t>Membro </a:t>
            </a:r>
            <a:r>
              <a:rPr lang="pt-BR" sz="2400" dirty="0"/>
              <a:t>da </a:t>
            </a:r>
            <a:r>
              <a:rPr lang="pt-BR" sz="2400" dirty="0" err="1"/>
              <a:t>Academy</a:t>
            </a:r>
            <a:r>
              <a:rPr lang="pt-BR" sz="2400" dirty="0"/>
              <a:t> </a:t>
            </a:r>
            <a:r>
              <a:rPr lang="pt-BR" sz="2400" dirty="0" err="1"/>
              <a:t>of</a:t>
            </a:r>
            <a:r>
              <a:rPr lang="pt-BR" sz="2400" dirty="0"/>
              <a:t> Science for </a:t>
            </a:r>
            <a:r>
              <a:rPr lang="pt-BR" sz="2400" dirty="0" err="1"/>
              <a:t>the</a:t>
            </a:r>
            <a:r>
              <a:rPr lang="pt-BR" sz="2400" dirty="0"/>
              <a:t> </a:t>
            </a:r>
            <a:r>
              <a:rPr lang="pt-BR" sz="2400" dirty="0" err="1"/>
              <a:t>Developing</a:t>
            </a:r>
            <a:r>
              <a:rPr lang="pt-BR" sz="2400" dirty="0"/>
              <a:t> World (</a:t>
            </a:r>
            <a:r>
              <a:rPr lang="pt-BR" sz="2400" dirty="0" err="1"/>
              <a:t>TWAS</a:t>
            </a:r>
            <a:r>
              <a:rPr lang="pt-BR" sz="2400" dirty="0" smtClean="0"/>
              <a:t>) (2002)</a:t>
            </a:r>
          </a:p>
        </p:txBody>
      </p:sp>
      <p:sp>
        <p:nvSpPr>
          <p:cNvPr id="3" name="Elipse 2"/>
          <p:cNvSpPr/>
          <p:nvPr/>
        </p:nvSpPr>
        <p:spPr>
          <a:xfrm>
            <a:off x="4211960" y="1038795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4212531" y="1470843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4212531" y="2262931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250825" y="3616276"/>
          <a:ext cx="8642349" cy="3036912"/>
        </p:xfrm>
        <a:graphic>
          <a:graphicData uri="http://schemas.openxmlformats.org/drawingml/2006/table">
            <a:tbl>
              <a:tblPr/>
              <a:tblGrid>
                <a:gridCol w="648767"/>
                <a:gridCol w="7993582"/>
              </a:tblGrid>
              <a:tr h="3694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Medalha Rocha Lima, Instituto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Biológico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236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Prêmio Fundação Bunge - Defesa Sanitária Animal e Vegetal - Vida e Obra, Fundação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Bunge 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6465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Classe da Grã Cruz da Ordem Nacional do Mérito Científico, Presidência da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República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2007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Prêmio Agro Ambiental Monsanto 2009- 1o Lugar (Categoria Pesquisador) como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orientador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657"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1o Prêmio </a:t>
                      </a:r>
                      <a:r>
                        <a:rPr lang="pt-BR" sz="16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Empreendetec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Incubadora ESALQ, </a:t>
                      </a:r>
                      <a:r>
                        <a:rPr lang="pt-BR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ESALQTec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236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Diploma de Honra ao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Mérito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CREA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0077">
                <a:tc>
                  <a:txBody>
                    <a:bodyPr/>
                    <a:lstStyle/>
                    <a:p>
                      <a:r>
                        <a:rPr lang="pt-BR"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Prêmio Personalidade em Destaque -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USP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236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2004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Prêmio IAC Tecnologia Agropecuária na Área de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Ensino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9236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Homenageado com o nome da espécie </a:t>
                      </a:r>
                      <a:r>
                        <a:rPr lang="pt-BR" sz="1600" i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Trichogramma</a:t>
                      </a:r>
                      <a:r>
                        <a:rPr lang="pt-BR" sz="1600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16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parrai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6465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Medalha do Mérito Científico - Walter Radamés </a:t>
                      </a:r>
                      <a:r>
                        <a:rPr lang="pt-BR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Accorsi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465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Comenda da Ordem Nacional do Mérito Científico, Presidência da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República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20077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</a:p>
                  </a:txBody>
                  <a:tcPr marL="9237" marR="9237" marT="4618" marB="46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Mérito Científico e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Tecnológico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Governo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 Estado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SP</a:t>
                      </a:r>
                      <a:endParaRPr lang="pt-BR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37" marR="9237" marT="4618" marB="4618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4123541" y="188913"/>
            <a:ext cx="4408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premiada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2956882"/>
            <a:ext cx="394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José Roberto P. Parra</a:t>
            </a: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7236296" y="4782026"/>
            <a:ext cx="1728192" cy="15412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038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5857513" y="3329355"/>
            <a:ext cx="28360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800" dirty="0">
                <a:cs typeface="Arial" pitchFamily="34" charset="0"/>
              </a:rPr>
              <a:t>bilhões de dólares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120363" y="650404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no Brasil</a:t>
            </a:r>
            <a:endParaRPr lang="pt-BR" sz="3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40112" y="214295"/>
            <a:ext cx="7515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Perdas anuais devido a pragas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979298" y="3777477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 smtClean="0">
                <a:solidFill>
                  <a:srgbClr val="000000"/>
                </a:solidFill>
              </a:rPr>
              <a:t>Oliveira et al. (2012)</a:t>
            </a:r>
            <a:endParaRPr lang="pt-BR" sz="1800" dirty="0">
              <a:solidFill>
                <a:srgbClr val="00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748696" y="2125038"/>
            <a:ext cx="16914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12</a:t>
            </a:r>
            <a:endParaRPr lang="pt-BR" sz="88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13652" y="3329355"/>
            <a:ext cx="28360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800" dirty="0">
                <a:cs typeface="Arial" pitchFamily="34" charset="0"/>
              </a:rPr>
              <a:t>bilhões de dólares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17309" y="2125038"/>
            <a:ext cx="20665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cap="none" spc="0" dirty="0" smtClean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2.2</a:t>
            </a:r>
            <a:endParaRPr lang="pt-BR" sz="88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87876" y="3757613"/>
            <a:ext cx="1518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800" b="0" dirty="0"/>
              <a:t>Bento (1999)</a:t>
            </a:r>
          </a:p>
        </p:txBody>
      </p:sp>
      <p:sp>
        <p:nvSpPr>
          <p:cNvPr id="4" name="Seta para baixo 3"/>
          <p:cNvSpPr/>
          <p:nvPr/>
        </p:nvSpPr>
        <p:spPr>
          <a:xfrm>
            <a:off x="3181349" y="2256770"/>
            <a:ext cx="587761" cy="43911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116849" y="1753215"/>
            <a:ext cx="3138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plantas transgênicas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413652" y="4103430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1999</a:t>
            </a:r>
            <a:endParaRPr lang="pt-B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6442977" y="4126945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2011</a:t>
            </a:r>
            <a:endParaRPr lang="pt-B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28904" y="4853285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</a:rPr>
              <a:t>52 mi ha</a:t>
            </a:r>
            <a:endParaRPr lang="pt-BR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518870" y="488237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</a:rPr>
              <a:t>64 mi ha</a:t>
            </a:r>
            <a:endParaRPr lang="pt-BR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1419225" y="5467350"/>
            <a:ext cx="5705475" cy="724169"/>
          </a:xfrm>
          <a:custGeom>
            <a:avLst/>
            <a:gdLst>
              <a:gd name="connsiteX0" fmla="*/ 0 w 5705475"/>
              <a:gd name="connsiteY0" fmla="*/ 66675 h 724169"/>
              <a:gd name="connsiteX1" fmla="*/ 3048000 w 5705475"/>
              <a:gd name="connsiteY1" fmla="*/ 723900 h 724169"/>
              <a:gd name="connsiteX2" fmla="*/ 5705475 w 5705475"/>
              <a:gd name="connsiteY2" fmla="*/ 0 h 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5475" h="724169">
                <a:moveTo>
                  <a:pt x="0" y="66675"/>
                </a:moveTo>
                <a:cubicBezTo>
                  <a:pt x="1048544" y="400843"/>
                  <a:pt x="2097088" y="735012"/>
                  <a:pt x="3048000" y="723900"/>
                </a:cubicBezTo>
                <a:cubicBezTo>
                  <a:pt x="3998912" y="712788"/>
                  <a:pt x="4852193" y="356394"/>
                  <a:pt x="5705475" y="0"/>
                </a:cubicBezTo>
              </a:path>
            </a:pathLst>
          </a:custGeom>
          <a:ln w="28575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4079059" y="617246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30%</a:t>
            </a:r>
            <a:endParaRPr lang="pt-BR" sz="2800" dirty="0"/>
          </a:p>
        </p:txBody>
      </p:sp>
      <p:sp>
        <p:nvSpPr>
          <p:cNvPr id="21" name="Forma livre 20"/>
          <p:cNvSpPr/>
          <p:nvPr/>
        </p:nvSpPr>
        <p:spPr>
          <a:xfrm flipV="1">
            <a:off x="1057275" y="1552266"/>
            <a:ext cx="5705475" cy="724169"/>
          </a:xfrm>
          <a:custGeom>
            <a:avLst/>
            <a:gdLst>
              <a:gd name="connsiteX0" fmla="*/ 0 w 5705475"/>
              <a:gd name="connsiteY0" fmla="*/ 66675 h 724169"/>
              <a:gd name="connsiteX1" fmla="*/ 3048000 w 5705475"/>
              <a:gd name="connsiteY1" fmla="*/ 723900 h 724169"/>
              <a:gd name="connsiteX2" fmla="*/ 5705475 w 5705475"/>
              <a:gd name="connsiteY2" fmla="*/ 0 h 72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5475" h="724169">
                <a:moveTo>
                  <a:pt x="0" y="66675"/>
                </a:moveTo>
                <a:cubicBezTo>
                  <a:pt x="1048544" y="400843"/>
                  <a:pt x="2097088" y="735012"/>
                  <a:pt x="3048000" y="723900"/>
                </a:cubicBezTo>
                <a:cubicBezTo>
                  <a:pt x="3998912" y="712788"/>
                  <a:pt x="4852193" y="356394"/>
                  <a:pt x="5705475" y="0"/>
                </a:cubicBezTo>
              </a:path>
            </a:pathLst>
          </a:custGeom>
          <a:ln w="28575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4883657" y="1138256"/>
            <a:ext cx="18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agrotóxicos</a:t>
            </a:r>
            <a:endParaRPr lang="pt-BR" sz="2800" dirty="0"/>
          </a:p>
        </p:txBody>
      </p:sp>
      <p:sp>
        <p:nvSpPr>
          <p:cNvPr id="24" name="Seta para baixo 23"/>
          <p:cNvSpPr/>
          <p:nvPr/>
        </p:nvSpPr>
        <p:spPr>
          <a:xfrm>
            <a:off x="5568415" y="1685925"/>
            <a:ext cx="587761" cy="439113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3234804" y="1029046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200%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028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4728"/>
            <a:ext cx="3407274" cy="4234392"/>
          </a:xfrm>
          <a:prstGeom prst="rect">
            <a:avLst/>
          </a:prstGeom>
        </p:spPr>
      </p:pic>
      <p:pic>
        <p:nvPicPr>
          <p:cNvPr id="11" name="Picture 2" descr="http://moysessimantob.com.br/wp-content/uploads/2012/03/12-03-22-bug-6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56792"/>
            <a:ext cx="5411274" cy="51316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44647" y="4509120"/>
            <a:ext cx="320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entre as 50 mais inovadoras do mundo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092280" y="764704"/>
            <a:ext cx="1723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343532" y="188913"/>
            <a:ext cx="454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premiada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93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ovtrend.com/wp-content/uploads/2015/07/meat-poul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b="14301"/>
          <a:stretch/>
        </p:blipFill>
        <p:spPr bwMode="auto">
          <a:xfrm>
            <a:off x="4569989" y="4418505"/>
            <a:ext cx="4574011" cy="243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s.canalrural.com.br/kellensevero/wp-content/uploads/sites/9/2015/05/graos-argenti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r="5588"/>
          <a:stretch/>
        </p:blipFill>
        <p:spPr bwMode="auto">
          <a:xfrm>
            <a:off x="0" y="4475481"/>
            <a:ext cx="4536504" cy="237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leofas.com.br/wp-content/uploads/2014/08/Mundo-Imagem-divulga%C3%A7ao-interne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691" y="692696"/>
            <a:ext cx="4984589" cy="49845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71247" y="196392"/>
            <a:ext cx="3207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 2050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7970" name="Picture 2" descr="http://www.forumagriculturaealimentos.org.br/2013/img/plosmo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07" y="169437"/>
            <a:ext cx="10382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53438" y="2503410"/>
            <a:ext cx="3833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9,2 bilhões</a:t>
            </a:r>
            <a:endParaRPr lang="pt-BR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248152" y="3212976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habitantes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 18"/>
          <p:cNvSpPr/>
          <p:nvPr/>
        </p:nvSpPr>
        <p:spPr>
          <a:xfrm rot="2728626">
            <a:off x="1627076" y="4683117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7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endParaRPr lang="pt-BR" sz="7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3" name="Retângulo 22"/>
          <p:cNvSpPr/>
          <p:nvPr/>
        </p:nvSpPr>
        <p:spPr>
          <a:xfrm rot="18979964">
            <a:off x="5194552" y="4626164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pt-BR" sz="7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</a:t>
            </a:r>
            <a:endParaRPr lang="pt-BR" sz="7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957096" y="6267923"/>
            <a:ext cx="3405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milhões de hectares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627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3"/>
          <a:stretch/>
        </p:blipFill>
        <p:spPr>
          <a:xfrm>
            <a:off x="5940152" y="4725387"/>
            <a:ext cx="1484974" cy="131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1"/>
          <a:stretch/>
        </p:blipFill>
        <p:spPr>
          <a:xfrm>
            <a:off x="7452320" y="3000378"/>
            <a:ext cx="1382064" cy="131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0" r="3512" b="13466"/>
          <a:stretch/>
        </p:blipFill>
        <p:spPr>
          <a:xfrm>
            <a:off x="6012160" y="3003427"/>
            <a:ext cx="1484975" cy="132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55" y="2996952"/>
            <a:ext cx="1470405" cy="130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amtec.agr.br/site/wp-content/uploads/2013/12/lagarta_morta_pelo_Bacillus_Thuringiensi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8" t="10570" r="6613"/>
          <a:stretch/>
        </p:blipFill>
        <p:spPr bwMode="auto">
          <a:xfrm>
            <a:off x="-2667" y="2999486"/>
            <a:ext cx="1662746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tesia adulto parasitando 2"/>
          <p:cNvPicPr>
            <a:picLocks noChangeAspect="1" noChangeArrowheads="1"/>
          </p:cNvPicPr>
          <p:nvPr/>
        </p:nvPicPr>
        <p:blipFill rotWithShape="1">
          <a:blip r:embed="rId7" cstate="screen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3"/>
          <a:stretch/>
        </p:blipFill>
        <p:spPr bwMode="auto">
          <a:xfrm>
            <a:off x="1511444" y="4727678"/>
            <a:ext cx="1471100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igarrinha morta por fungo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2999486"/>
            <a:ext cx="1470405" cy="1319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arm5.staticflickr.com/4145/5041855028_f0c35e70c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9486"/>
            <a:ext cx="144016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http://www.nzffa.org.nz/images/design/Deladenus-Ent48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44" y="4727678"/>
            <a:ext cx="147076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Trichogramma sobre ovos broca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59" y="4727678"/>
            <a:ext cx="1470405" cy="124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http://www.fourcade.com.br/compras/config/imagens_conteudo/produtos/imagensGRD/GRD_62_Bandeira%20do%20Brasil.jpg"/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2833" y="860812"/>
            <a:ext cx="113510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097730" y="1412776"/>
            <a:ext cx="49311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15 milhões</a:t>
            </a:r>
            <a:endParaRPr lang="pt-BR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750263" y="2375171"/>
            <a:ext cx="2900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/>
              <a:t>de hectares</a:t>
            </a:r>
            <a:endParaRPr lang="pt-BR" sz="36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4330648" y="6180340"/>
            <a:ext cx="4201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smtClean="0"/>
              <a:t>milhões de hectares</a:t>
            </a:r>
            <a:endParaRPr lang="pt-BR" sz="3200" dirty="0"/>
          </a:p>
        </p:txBody>
      </p:sp>
      <p:sp>
        <p:nvSpPr>
          <p:cNvPr id="26" name="Retângulo 25"/>
          <p:cNvSpPr/>
          <p:nvPr/>
        </p:nvSpPr>
        <p:spPr>
          <a:xfrm>
            <a:off x="1943492" y="5591774"/>
            <a:ext cx="9028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3,5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563888" y="3873937"/>
            <a:ext cx="9028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2,5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1763688" y="3884292"/>
            <a:ext cx="1197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&gt;5,0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445196" y="5612484"/>
            <a:ext cx="9028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1,0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4819213" y="5612484"/>
            <a:ext cx="8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0,8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250825" y="5745758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540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2015</a:t>
            </a:r>
            <a:endParaRPr lang="pt-BR" sz="54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23528" y="3873969"/>
            <a:ext cx="1197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&gt;5,0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751713" y="3863582"/>
            <a:ext cx="8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0,7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6630194" y="3863582"/>
            <a:ext cx="1483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&lt;0,01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5" name="Picture 13" descr="p_persi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527"/>
          <a:stretch/>
        </p:blipFill>
        <p:spPr bwMode="auto">
          <a:xfrm>
            <a:off x="7407506" y="4721245"/>
            <a:ext cx="1484974" cy="1313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tângulo 31"/>
          <p:cNvSpPr/>
          <p:nvPr/>
        </p:nvSpPr>
        <p:spPr>
          <a:xfrm>
            <a:off x="6617294" y="5603968"/>
            <a:ext cx="1483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&lt;0,01</a:t>
            </a:r>
            <a:endParaRPr lang="pt-BR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271247" y="196392"/>
            <a:ext cx="85699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crescente de agentes biológicos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72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http://www.oceantomo.com/system/files/World_economic_forum_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40" y="2996952"/>
            <a:ext cx="428625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343532" y="188913"/>
            <a:ext cx="4549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Inovação premiada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4" y="260648"/>
            <a:ext cx="2088232" cy="194065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50825" y="5816947"/>
            <a:ext cx="1723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97780" y="2240804"/>
            <a:ext cx="55194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228600">
                    <a:srgbClr val="00B050">
                      <a:alpha val="40000"/>
                    </a:srgbClr>
                  </a:glow>
                </a:effectLst>
              </a:rPr>
              <a:t>“Technology Pioneer”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2996952"/>
            <a:ext cx="4321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primeira empresa latino-americana a ganhar esse prêmio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7137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87934" y="1482422"/>
            <a:ext cx="64814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  <a:tabLst>
                <a:tab pos="1790700" algn="l"/>
                <a:tab pos="2066925" algn="l"/>
              </a:tabLst>
            </a:pPr>
            <a:r>
              <a:rPr lang="pt-BR" sz="2400" dirty="0" smtClean="0"/>
              <a:t>aquisição </a:t>
            </a:r>
            <a:r>
              <a:rPr lang="pt-BR" sz="2400" dirty="0"/>
              <a:t>da brasileira </a:t>
            </a:r>
            <a:r>
              <a:rPr lang="pt-BR" sz="2400" dirty="0" err="1" smtClean="0"/>
              <a:t>Turfal</a:t>
            </a: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b="1" dirty="0" smtClean="0"/>
              <a:t>(</a:t>
            </a:r>
            <a:r>
              <a:rPr lang="pt-BR" sz="2400" b="1" dirty="0" err="1" smtClean="0"/>
              <a:t>mai</a:t>
            </a:r>
            <a:r>
              <a:rPr lang="pt-BR" sz="2400" b="1" dirty="0" smtClean="0"/>
              <a:t>/13</a:t>
            </a:r>
            <a:r>
              <a:rPr lang="pt-BR" sz="2400" b="1" dirty="0"/>
              <a:t>)</a:t>
            </a:r>
          </a:p>
          <a:p>
            <a:pPr marL="0" lvl="1">
              <a:spcAft>
                <a:spcPts val="1200"/>
              </a:spcAft>
              <a:tabLst>
                <a:tab pos="1790700" algn="l"/>
                <a:tab pos="2066925" algn="l"/>
              </a:tabLst>
            </a:pPr>
            <a:r>
              <a:rPr lang="pt-BR" sz="2400" dirty="0" smtClean="0"/>
              <a:t>aquisição </a:t>
            </a:r>
            <a:r>
              <a:rPr lang="pt-BR" sz="2400" dirty="0"/>
              <a:t>da </a:t>
            </a:r>
            <a:r>
              <a:rPr lang="pt-BR" sz="2400" dirty="0" err="1"/>
              <a:t>Pasteuria</a:t>
            </a:r>
            <a:r>
              <a:rPr lang="pt-BR" sz="2400" dirty="0"/>
              <a:t> </a:t>
            </a:r>
            <a:r>
              <a:rPr lang="pt-BR" sz="2400" dirty="0" err="1" smtClean="0"/>
              <a:t>Bioscience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 smtClean="0"/>
              <a:t>(</a:t>
            </a:r>
            <a:r>
              <a:rPr lang="pt-BR" sz="2400" b="1" dirty="0" err="1" smtClean="0"/>
              <a:t>mai</a:t>
            </a:r>
            <a:r>
              <a:rPr lang="pt-BR" sz="2400" b="1" dirty="0" smtClean="0"/>
              <a:t>/13</a:t>
            </a:r>
            <a:r>
              <a:rPr lang="pt-BR" sz="2400" b="1" dirty="0"/>
              <a:t>)</a:t>
            </a:r>
          </a:p>
          <a:p>
            <a:pPr marL="0" lvl="1">
              <a:spcAft>
                <a:spcPts val="1200"/>
              </a:spcAft>
              <a:tabLst>
                <a:tab pos="1790700" algn="l"/>
                <a:tab pos="2066925" algn="l"/>
              </a:tabLst>
            </a:pPr>
            <a:r>
              <a:rPr lang="en-US" sz="2400" dirty="0" err="1" smtClean="0"/>
              <a:t>aquisição</a:t>
            </a:r>
            <a:r>
              <a:rPr lang="en-US" sz="2400" dirty="0" smtClean="0"/>
              <a:t> da </a:t>
            </a:r>
            <a:r>
              <a:rPr lang="en-US" sz="2400" dirty="0"/>
              <a:t>Becker </a:t>
            </a:r>
            <a:r>
              <a:rPr lang="en-US" sz="2400" dirty="0" smtClean="0"/>
              <a:t>Underwood</a:t>
            </a:r>
            <a:br>
              <a:rPr lang="en-US" sz="2400" dirty="0" smtClean="0"/>
            </a:br>
            <a:r>
              <a:rPr lang="en-US" sz="2400" b="1" dirty="0" smtClean="0"/>
              <a:t>(set/13</a:t>
            </a:r>
            <a:r>
              <a:rPr lang="en-US" sz="2400" b="1" dirty="0"/>
              <a:t>)</a:t>
            </a:r>
            <a:endParaRPr lang="pt-BR" sz="2400" b="1" dirty="0"/>
          </a:p>
          <a:p>
            <a:pPr marL="0" lvl="1">
              <a:spcAft>
                <a:spcPts val="1200"/>
              </a:spcAft>
              <a:tabLst>
                <a:tab pos="1790700" algn="l"/>
                <a:tab pos="2066925" algn="l"/>
              </a:tabLst>
            </a:pPr>
            <a:r>
              <a:rPr lang="pt-BR" sz="2400" dirty="0" smtClean="0"/>
              <a:t>aquisição </a:t>
            </a:r>
            <a:r>
              <a:rPr lang="pt-BR" sz="2400" dirty="0"/>
              <a:t>da </a:t>
            </a:r>
            <a:r>
              <a:rPr lang="pt-BR" sz="2400" dirty="0" err="1"/>
              <a:t>Agraquest</a:t>
            </a:r>
            <a:r>
              <a:rPr lang="pt-BR" sz="2400" dirty="0"/>
              <a:t> e </a:t>
            </a:r>
            <a:r>
              <a:rPr lang="pt-BR" sz="2400" dirty="0" err="1" smtClean="0"/>
              <a:t>Prophyta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 smtClean="0"/>
              <a:t>(</a:t>
            </a:r>
            <a:r>
              <a:rPr lang="pt-BR" sz="2400" b="1" dirty="0" err="1" smtClean="0"/>
              <a:t>abr</a:t>
            </a:r>
            <a:r>
              <a:rPr lang="pt-BR" sz="2400" b="1" dirty="0" smtClean="0"/>
              <a:t>/13)</a:t>
            </a:r>
          </a:p>
          <a:p>
            <a:pPr marL="0" lvl="1">
              <a:spcAft>
                <a:spcPts val="1200"/>
              </a:spcAft>
              <a:tabLst>
                <a:tab pos="1790700" algn="l"/>
                <a:tab pos="2066925" algn="l"/>
              </a:tabLst>
            </a:pPr>
            <a:r>
              <a:rPr lang="pt-BR" sz="2400" dirty="0" smtClean="0"/>
              <a:t>aquisição da </a:t>
            </a:r>
            <a:r>
              <a:rPr lang="pt-BR" sz="2400" dirty="0" err="1" smtClean="0"/>
              <a:t>Goëmar</a:t>
            </a:r>
            <a:r>
              <a:rPr lang="pt-BR" sz="2400" dirty="0" smtClean="0"/>
              <a:t> (</a:t>
            </a:r>
            <a:r>
              <a:rPr lang="pt-BR" sz="2400" b="1" dirty="0" err="1" smtClean="0"/>
              <a:t>abr</a:t>
            </a:r>
            <a:r>
              <a:rPr lang="pt-BR" sz="2400" b="1" dirty="0" smtClean="0"/>
              <a:t>/2014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3" name="Picture 2" descr="http://www.jtechsales.com/Web%20Site/WebSite/PICTURES/logos/Novozym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89" y="1671778"/>
            <a:ext cx="1350838" cy="5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clubedorh.com.br/wp-content/uploads/2010/07/Syngenta-cor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89" y="2643045"/>
            <a:ext cx="1350838" cy="40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admin.csrwire.com/system/profile_logos/14246/original/BASF_logo_gif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1" y="3334891"/>
            <a:ext cx="1703626" cy="8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encontreoseuemprego.files.wordpress.com/2013/02/vagas-jovens-aprendiz-na-bayer-programa-jovens-talentos-2011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7" y="4236954"/>
            <a:ext cx="1628775" cy="67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://www.vitso.com/admin/uploads/fmc-technologie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634261"/>
            <a:ext cx="2482850" cy="10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interactionassociates.com/sites/default/files/client_stories/DuPont%20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92" y="5784766"/>
            <a:ext cx="1734583" cy="73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://www.monsanto.com/Style%20Library/Images/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532046"/>
            <a:ext cx="19050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revistaplantar.com.br/wp-content/uploads/2015/02/P92177Img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34625"/>
            <a:ext cx="2308225" cy="163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250825" y="5816947"/>
            <a:ext cx="27238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2013-14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26626" r="18668" b="32567"/>
          <a:stretch/>
        </p:blipFill>
        <p:spPr>
          <a:xfrm>
            <a:off x="671976" y="5086599"/>
            <a:ext cx="1432264" cy="45229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71247" y="196392"/>
            <a:ext cx="8085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Grandes empresas com biológicos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1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525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i="1" dirty="0" err="1" smtClean="0">
                <a:solidFill>
                  <a:srgbClr val="C00000"/>
                </a:solidFill>
              </a:rPr>
              <a:t>Metarhizium</a:t>
            </a:r>
            <a:r>
              <a:rPr lang="pt-BR" sz="4000" i="1" dirty="0" smtClean="0">
                <a:solidFill>
                  <a:srgbClr val="C00000"/>
                </a:solidFill>
              </a:rPr>
              <a:t> </a:t>
            </a:r>
            <a:r>
              <a:rPr lang="pt-BR" sz="4000" i="1" dirty="0" err="1" smtClean="0">
                <a:solidFill>
                  <a:srgbClr val="C00000"/>
                </a:solidFill>
              </a:rPr>
              <a:t>anisopliae</a:t>
            </a:r>
            <a:r>
              <a:rPr lang="pt-BR" sz="4000" dirty="0" smtClean="0">
                <a:solidFill>
                  <a:srgbClr val="C00000"/>
                </a:solidFill>
              </a:rPr>
              <a:t> Monsanto</a:t>
            </a:r>
            <a:endParaRPr lang="pt-BR" sz="4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0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ypescience.com/wp-content/uploads/2012/04/20120331_STP001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8"/>
          <a:stretch/>
        </p:blipFill>
        <p:spPr bwMode="auto">
          <a:xfrm>
            <a:off x="0" y="3648075"/>
            <a:ext cx="9159789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308304" y="5893241"/>
            <a:ext cx="15888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2014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://economictimes.indiatimes.com/thumb/msid-42611394,width-310,resizemode-4/president-obama-meets-indian-american-spelling-bee-cham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412776"/>
            <a:ext cx="344896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etângulo 1"/>
          <p:cNvSpPr/>
          <p:nvPr/>
        </p:nvSpPr>
        <p:spPr>
          <a:xfrm>
            <a:off x="4355976" y="1541110"/>
            <a:ext cx="45371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solidFill>
                  <a:schemeClr val="tx2"/>
                </a:solidFill>
              </a:rPr>
              <a:t>Força </a:t>
            </a:r>
            <a:r>
              <a:rPr lang="pt-BR" sz="2800" b="1" dirty="0" smtClean="0">
                <a:solidFill>
                  <a:schemeClr val="tx2"/>
                </a:solidFill>
              </a:rPr>
              <a:t>Tarefa de </a:t>
            </a:r>
            <a:r>
              <a:rPr lang="pt-BR" sz="2800" b="1" dirty="0">
                <a:solidFill>
                  <a:schemeClr val="tx2"/>
                </a:solidFill>
              </a:rPr>
              <a:t>Recuperação da Saúde dos </a:t>
            </a:r>
            <a:r>
              <a:rPr lang="pt-BR" sz="2800" b="1" dirty="0" smtClean="0">
                <a:solidFill>
                  <a:schemeClr val="tx2"/>
                </a:solidFill>
              </a:rPr>
              <a:t>Polinizadores nos EUA</a:t>
            </a:r>
            <a:endParaRPr lang="pt-BR" sz="2800" b="1" dirty="0">
              <a:solidFill>
                <a:schemeClr val="tx2"/>
              </a:solidFill>
            </a:endParaRPr>
          </a:p>
        </p:txBody>
      </p:sp>
      <p:pic>
        <p:nvPicPr>
          <p:cNvPr id="9" name="Picture 2" descr="http://images.huffingtonpost.com/2014-01-26-TimeMagazineDyingBeesEarthDrReeseHa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4955">
            <a:off x="6710260" y="3227634"/>
            <a:ext cx="2005939" cy="267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Morte das abelhas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Táticas atuais de controle de pragas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31841" y="1268760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inseticidas</a:t>
            </a:r>
            <a:endParaRPr lang="pt-B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131840" y="1772816"/>
            <a:ext cx="2428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predominante</a:t>
            </a:r>
            <a:endParaRPr 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131840" y="2780928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plantas transgênicas</a:t>
            </a:r>
            <a:endParaRPr lang="pt-BR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31840" y="3284984"/>
            <a:ext cx="251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grandes áreas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3131840" y="4869160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</a:t>
            </a:r>
            <a:endParaRPr lang="pt-BR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131841" y="5426060"/>
            <a:ext cx="201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expansão</a:t>
            </a:r>
            <a:endParaRPr lang="pt-BR" sz="2400" dirty="0"/>
          </a:p>
        </p:txBody>
      </p:sp>
      <p:pic>
        <p:nvPicPr>
          <p:cNvPr id="9" name="Picture 2" descr="http://www.aprosoja.com.br/sistema/modules/comunicacao/uploads/files/imagens/comunicacao/noticias/PublishingImages/Geral/pulveriza%C3%A7%C3%A3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17323"/>
            <a:ext cx="2838245" cy="1353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ecologic.mex.tl/images/6350/transgenic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48839"/>
            <a:ext cx="2888978" cy="1924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333" y="4223091"/>
            <a:ext cx="1919337" cy="292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669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52500" y="1371421"/>
            <a:ext cx="3752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 smtClean="0">
                <a:solidFill>
                  <a:srgbClr val="92D050"/>
                </a:solidFill>
              </a:rPr>
              <a:t>conceitos</a:t>
            </a:r>
            <a:endParaRPr lang="pt-BR" sz="7200" dirty="0">
              <a:solidFill>
                <a:srgbClr val="92D050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095375" y="2371725"/>
            <a:ext cx="66484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80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ixaDeTexto 28"/>
          <p:cNvSpPr txBox="1"/>
          <p:nvPr/>
        </p:nvSpPr>
        <p:spPr>
          <a:xfrm>
            <a:off x="3491880" y="1116608"/>
            <a:ext cx="54012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Resistência de plantas</a:t>
            </a:r>
          </a:p>
          <a:p>
            <a:r>
              <a:rPr lang="pt-BR" sz="2000" dirty="0" smtClean="0"/>
              <a:t>plantas transgênicas | cultivares selecionadas</a:t>
            </a:r>
          </a:p>
          <a:p>
            <a:endParaRPr lang="pt-BR" sz="2000" dirty="0" smtClean="0"/>
          </a:p>
          <a:p>
            <a:r>
              <a:rPr lang="pt-BR" b="1" dirty="0" smtClean="0"/>
              <a:t>Controle cultural</a:t>
            </a:r>
          </a:p>
          <a:p>
            <a:r>
              <a:rPr lang="pt-BR" sz="2000" dirty="0" smtClean="0"/>
              <a:t>práticas agronômicas | </a:t>
            </a:r>
            <a:r>
              <a:rPr lang="pt-BR" sz="2000" dirty="0" err="1" smtClean="0"/>
              <a:t>policultivos</a:t>
            </a:r>
            <a:endParaRPr lang="pt-BR" sz="2000" dirty="0" smtClean="0"/>
          </a:p>
          <a:p>
            <a:endParaRPr lang="pt-BR" sz="2000" dirty="0" smtClean="0"/>
          </a:p>
          <a:p>
            <a:r>
              <a:rPr lang="pt-BR" b="1" dirty="0" smtClean="0"/>
              <a:t>Manipulação ambiental</a:t>
            </a:r>
          </a:p>
          <a:p>
            <a:r>
              <a:rPr lang="pt-BR" sz="2000" dirty="0" err="1" smtClean="0"/>
              <a:t>feromônios</a:t>
            </a:r>
            <a:r>
              <a:rPr lang="pt-BR" sz="2000" dirty="0" smtClean="0"/>
              <a:t> | atraentes e repelentes</a:t>
            </a:r>
          </a:p>
          <a:p>
            <a:endParaRPr lang="pt-BR" sz="2000" dirty="0" smtClean="0"/>
          </a:p>
          <a:p>
            <a:r>
              <a:rPr lang="pt-BR" b="1" dirty="0" smtClean="0"/>
              <a:t>Controle químico</a:t>
            </a:r>
          </a:p>
          <a:p>
            <a:r>
              <a:rPr lang="pt-BR" sz="2000" dirty="0" smtClean="0"/>
              <a:t>toxinas naturais | produtos seletivos</a:t>
            </a:r>
          </a:p>
          <a:p>
            <a:endParaRPr lang="pt-BR" sz="2000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Controle biológico</a:t>
            </a:r>
          </a:p>
          <a:p>
            <a:r>
              <a:rPr lang="pt-BR" sz="2000" dirty="0" smtClean="0"/>
              <a:t>parasitoides | predadores | patógenos</a:t>
            </a:r>
            <a:endParaRPr lang="pt-BR" sz="2000" dirty="0"/>
          </a:p>
        </p:txBody>
      </p:sp>
      <p:sp>
        <p:nvSpPr>
          <p:cNvPr id="31" name="Retângulo 30"/>
          <p:cNvSpPr/>
          <p:nvPr/>
        </p:nvSpPr>
        <p:spPr>
          <a:xfrm>
            <a:off x="1763688" y="804774"/>
            <a:ext cx="1608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MIP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33" name="Conector reto 32"/>
          <p:cNvCxnSpPr/>
          <p:nvPr/>
        </p:nvCxnSpPr>
        <p:spPr>
          <a:xfrm>
            <a:off x="3419872" y="845999"/>
            <a:ext cx="0" cy="53593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250825" y="1596862"/>
            <a:ext cx="312099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>
            <a:off x="250826" y="1596862"/>
            <a:ext cx="316904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alicerce</a:t>
            </a:r>
          </a:p>
          <a:p>
            <a:pPr algn="r">
              <a:spcAft>
                <a:spcPts val="600"/>
              </a:spcAft>
            </a:pPr>
            <a:r>
              <a:rPr lang="pt-BR" sz="2400" b="1" dirty="0" smtClean="0"/>
              <a:t>Taxonomia</a:t>
            </a:r>
          </a:p>
          <a:p>
            <a:pPr algn="r">
              <a:spcAft>
                <a:spcPts val="600"/>
              </a:spcAft>
            </a:pPr>
            <a:r>
              <a:rPr lang="pt-BR" sz="2400" b="1" dirty="0" smtClean="0"/>
              <a:t>Mortalidade natural</a:t>
            </a:r>
          </a:p>
          <a:p>
            <a:pPr algn="r">
              <a:spcAft>
                <a:spcPts val="600"/>
              </a:spcAft>
            </a:pPr>
            <a:r>
              <a:rPr lang="pt-BR" sz="2400" b="1" dirty="0" smtClean="0"/>
              <a:t>Fatores climáticos</a:t>
            </a:r>
          </a:p>
          <a:p>
            <a:pPr algn="r">
              <a:spcAft>
                <a:spcPts val="600"/>
              </a:spcAft>
            </a:pPr>
            <a:r>
              <a:rPr lang="pt-BR" sz="2400" b="1" dirty="0" smtClean="0"/>
              <a:t>Níveis de controle</a:t>
            </a:r>
          </a:p>
          <a:p>
            <a:pPr algn="r">
              <a:spcAft>
                <a:spcPts val="600"/>
              </a:spcAft>
            </a:pPr>
            <a:r>
              <a:rPr lang="pt-BR" sz="2400" b="1" dirty="0" smtClean="0"/>
              <a:t>Amostragem</a:t>
            </a:r>
            <a:endParaRPr lang="pt-BR" sz="2400" b="1" dirty="0"/>
          </a:p>
        </p:txBody>
      </p:sp>
      <p:sp>
        <p:nvSpPr>
          <p:cNvPr id="52" name="CaixaDeTexto 51"/>
          <p:cNvSpPr txBox="1"/>
          <p:nvPr/>
        </p:nvSpPr>
        <p:spPr>
          <a:xfrm>
            <a:off x="3497849" y="764704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accent6">
                    <a:lumMod val="75000"/>
                  </a:schemeClr>
                </a:solidFill>
              </a:rPr>
              <a:t>táticas de controle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3"/>
          <a:stretch/>
        </p:blipFill>
        <p:spPr>
          <a:xfrm>
            <a:off x="5855844" y="-43845"/>
            <a:ext cx="3288156" cy="2722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0"/>
            <a:ext cx="2714625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91" y="2911159"/>
            <a:ext cx="3293609" cy="3946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/>
          <p:cNvSpPr txBox="1"/>
          <p:nvPr/>
        </p:nvSpPr>
        <p:spPr>
          <a:xfrm>
            <a:off x="250825" y="188913"/>
            <a:ext cx="86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Técnicas de amostragem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19375" y="1466850"/>
            <a:ext cx="5651996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dirty="0" smtClean="0"/>
              <a:t>Contagem direta</a:t>
            </a:r>
          </a:p>
          <a:p>
            <a:pPr>
              <a:spcAft>
                <a:spcPts val="1200"/>
              </a:spcAft>
            </a:pPr>
            <a:r>
              <a:rPr lang="pt-BR" sz="3200" dirty="0" smtClean="0"/>
              <a:t>Uso de aparelhos para contagem</a:t>
            </a:r>
          </a:p>
          <a:p>
            <a:pPr>
              <a:spcAft>
                <a:spcPts val="1200"/>
              </a:spcAft>
            </a:pPr>
            <a:r>
              <a:rPr lang="pt-BR" sz="3200" dirty="0" smtClean="0"/>
              <a:t>Sensoriamento remoto</a:t>
            </a:r>
          </a:p>
          <a:p>
            <a:pPr>
              <a:spcAft>
                <a:spcPts val="1200"/>
              </a:spcAft>
            </a:pPr>
            <a:r>
              <a:rPr lang="pt-BR" sz="3200" dirty="0" smtClean="0"/>
              <a:t>Nariz eletrônico (futuro)</a:t>
            </a:r>
            <a:endParaRPr lang="pt-BR" sz="3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278"/>
            <a:ext cx="2714625" cy="180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22603"/>
          <a:stretch/>
        </p:blipFill>
        <p:spPr>
          <a:xfrm>
            <a:off x="2905125" y="3990618"/>
            <a:ext cx="2793127" cy="2867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934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0825" y="188913"/>
            <a:ext cx="8605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Biologia e etologia das pragas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095449" y="1077302"/>
            <a:ext cx="60769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exigências térmicas . reprodução</a:t>
            </a:r>
          </a:p>
          <a:p>
            <a:r>
              <a:rPr lang="pt-BR" sz="2800" dirty="0" smtClean="0"/>
              <a:t>hábitos . </a:t>
            </a:r>
            <a:r>
              <a:rPr lang="pt-BR" sz="2800" dirty="0" err="1" smtClean="0"/>
              <a:t>diapausa</a:t>
            </a:r>
            <a:endParaRPr lang="pt-BR" sz="2800" dirty="0"/>
          </a:p>
          <a:p>
            <a:r>
              <a:rPr lang="pt-BR" sz="2800" dirty="0" smtClean="0"/>
              <a:t>longevidade e mortalidade</a:t>
            </a:r>
          </a:p>
          <a:p>
            <a:r>
              <a:rPr lang="pt-BR" dirty="0" smtClean="0"/>
              <a:t>comportamento</a:t>
            </a:r>
            <a:endParaRPr lang="pt-BR" sz="2800" dirty="0" smtClean="0"/>
          </a:p>
        </p:txBody>
      </p:sp>
      <p:pic>
        <p:nvPicPr>
          <p:cNvPr id="6" name="Picture 2" descr="http://3.bp.blogspot.com/-zw__p3wfKMA/UMQEZtpuT8I/AAAAAAAAAA8/VyLRbMAYEBc/s1600/Image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351"/>
            <a:ext cx="9144001" cy="4005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117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" y="1442532"/>
            <a:ext cx="6833555" cy="46527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232649" y="1079710"/>
            <a:ext cx="3696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65 milhões ha</a:t>
            </a:r>
            <a:endParaRPr lang="pt-BR" sz="4000" b="1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5" name="Conector angulado 4"/>
          <p:cNvCxnSpPr/>
          <p:nvPr/>
        </p:nvCxnSpPr>
        <p:spPr>
          <a:xfrm rot="5400000">
            <a:off x="5984392" y="2555094"/>
            <a:ext cx="1882066" cy="349394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/>
          <p:cNvSpPr/>
          <p:nvPr/>
        </p:nvSpPr>
        <p:spPr>
          <a:xfrm>
            <a:off x="587273" y="5085024"/>
            <a:ext cx="39901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rgbClr val="C00000">
                      <a:alpha val="40000"/>
                    </a:srgbClr>
                  </a:glow>
                </a:effectLst>
              </a:rPr>
              <a:t>851 milhões ha</a:t>
            </a:r>
            <a:endParaRPr lang="pt-BR" sz="4000" b="1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rgbClr val="C00000">
                    <a:alpha val="40000"/>
                  </a:srgbClr>
                </a:glo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46708" y="199292"/>
            <a:ext cx="6869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Extensão territorial do Brasil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100122" y="1775684"/>
            <a:ext cx="14990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18%</a:t>
            </a:r>
          </a:p>
          <a:p>
            <a:pPr algn="ctr"/>
            <a:r>
              <a:rPr lang="pt-BR" sz="2000" dirty="0" smtClean="0"/>
              <a:t>da área agrícola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237333" y="2294282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APPs</a:t>
            </a:r>
            <a:endParaRPr lang="pt-B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Cidades</a:t>
            </a:r>
          </a:p>
        </p:txBody>
      </p:sp>
      <p:pic>
        <p:nvPicPr>
          <p:cNvPr id="1026" name="Picture 2" descr="http://1.bp.blogspot.com/_d5RX07qIiec/TPFB2HNhxgI/AAAAAAAACPs/-KsL6_p5KO4/s1600/bandeira_russia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68" y="4797948"/>
            <a:ext cx="676308" cy="4482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hatdahellbr.files.wordpress.com/2012/01/bandeiras-003-07-01-2012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68" y="5324667"/>
            <a:ext cx="666366" cy="3331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rasfootgratis.net/brasfoot/china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68" y="5733313"/>
            <a:ext cx="676308" cy="4508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eo5.net/imagens/Bandeira-dos-Estados-Unidos-2000px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68" y="6243890"/>
            <a:ext cx="676308" cy="356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6613822" y="4770723"/>
            <a:ext cx="2233304" cy="1880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2000" dirty="0" smtClean="0"/>
              <a:t>1.710 milhões ha</a:t>
            </a:r>
          </a:p>
          <a:p>
            <a:pPr algn="r">
              <a:lnSpc>
                <a:spcPct val="150000"/>
              </a:lnSpc>
            </a:pPr>
            <a:r>
              <a:rPr lang="pt-BR" sz="2000" dirty="0" smtClean="0"/>
              <a:t>998 milhões ha</a:t>
            </a:r>
          </a:p>
          <a:p>
            <a:pPr algn="r">
              <a:lnSpc>
                <a:spcPct val="150000"/>
              </a:lnSpc>
            </a:pPr>
            <a:r>
              <a:rPr lang="pt-BR" sz="2000" dirty="0" smtClean="0"/>
              <a:t>959 milhões ha</a:t>
            </a:r>
          </a:p>
          <a:p>
            <a:pPr algn="r">
              <a:lnSpc>
                <a:spcPct val="150000"/>
              </a:lnSpc>
            </a:pPr>
            <a:r>
              <a:rPr lang="pt-BR" sz="2000" dirty="0" smtClean="0"/>
              <a:t>937 milhões ha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3850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Capa Alves 19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751" y="4117231"/>
            <a:ext cx="1687513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7" name="Picture 4" descr="Livro Bue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071938"/>
            <a:ext cx="19589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Livro Controle Biologico Embra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55" y="142875"/>
            <a:ext cx="182562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apa cont b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878">
            <a:off x="5606746" y="1104075"/>
            <a:ext cx="1887538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0" name="Picture 9" descr="Livro Trichogram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913"/>
            <a:ext cx="17986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1" name="Picture 10" descr="Livro Controle Biol no Bras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396">
            <a:off x="1869317" y="290513"/>
            <a:ext cx="1903412" cy="271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11" descr="Capa Alves 1998 (2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456">
            <a:off x="4022414" y="3892550"/>
            <a:ext cx="1838325" cy="2660650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3" name="Picture 12" descr="capalivroVanda"/>
          <p:cNvPicPr>
            <a:picLocks noChangeAspect="1" noChangeArrowheads="1"/>
          </p:cNvPicPr>
          <p:nvPr/>
        </p:nvPicPr>
        <p:blipFill>
          <a:blip r:embed="rId9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315">
            <a:off x="7296150" y="1819275"/>
            <a:ext cx="165893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Capa 20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543">
            <a:off x="4120196" y="724323"/>
            <a:ext cx="1800225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331640" y="1500188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1997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07504" y="6096000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2000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156176" y="620688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2006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346202" y="44624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2002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8242746" y="214313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1998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156176" y="6211888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1998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4427984" y="379512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2006</a:t>
            </a:r>
          </a:p>
        </p:txBody>
      </p:sp>
      <p:pic>
        <p:nvPicPr>
          <p:cNvPr id="22" name="Picture 22" descr="FCAV Jaboticabal 200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563">
            <a:off x="6986424" y="4184650"/>
            <a:ext cx="170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8242746" y="5852120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2006</a:t>
            </a:r>
          </a:p>
        </p:txBody>
      </p:sp>
      <p:pic>
        <p:nvPicPr>
          <p:cNvPr id="24" name="Picture 24" descr="Capa IB 200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9630">
            <a:off x="1014413" y="2828925"/>
            <a:ext cx="1639887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285750" y="3284538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2006</a:t>
            </a:r>
          </a:p>
        </p:txBody>
      </p:sp>
      <p:pic>
        <p:nvPicPr>
          <p:cNvPr id="26" name="Picture 26" descr="Alves 200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76675"/>
            <a:ext cx="191135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987824" y="3763888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2008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4355976" y="6356176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1986</a:t>
            </a:r>
          </a:p>
        </p:txBody>
      </p: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8286750" y="3538538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2009</a:t>
            </a:r>
          </a:p>
        </p:txBody>
      </p:sp>
      <p:pic>
        <p:nvPicPr>
          <p:cNvPr id="30" name="Picture 2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16954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895074" y="2924944"/>
            <a:ext cx="7553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2010</a:t>
            </a:r>
            <a:endParaRPr lang="pt-BR" sz="20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Imagem 32" descr="DSC08958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4769232" y="2762136"/>
            <a:ext cx="2564902" cy="1793162"/>
          </a:xfrm>
          <a:prstGeom prst="rect">
            <a:avLst/>
          </a:prstGeom>
        </p:spPr>
      </p:pic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6483781" y="2627620"/>
            <a:ext cx="736292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/>
            </a:prst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2011</a:t>
            </a:r>
            <a:endParaRPr lang="pt-BR" sz="20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 descr="parasitoide o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6729413" y="6019800"/>
            <a:ext cx="193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400" i="1">
                <a:solidFill>
                  <a:srgbClr val="FFFF00"/>
                </a:solidFill>
              </a:rPr>
              <a:t>Anastatus</a:t>
            </a:r>
            <a:r>
              <a:rPr lang="pt-BR" sz="2400">
                <a:solidFill>
                  <a:srgbClr val="FFFF00"/>
                </a:solidFill>
              </a:rPr>
              <a:t> sp.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474663" y="5957888"/>
            <a:ext cx="2185987" cy="5191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/>
              <a:t>Hymenoptera</a:t>
            </a:r>
          </a:p>
        </p:txBody>
      </p:sp>
      <p:sp>
        <p:nvSpPr>
          <p:cNvPr id="2" name="Retângulo 1"/>
          <p:cNvSpPr/>
          <p:nvPr/>
        </p:nvSpPr>
        <p:spPr>
          <a:xfrm>
            <a:off x="258138" y="188913"/>
            <a:ext cx="51764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parasitoides</a:t>
            </a:r>
            <a:endParaRPr lang="pt-B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5004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Hemiptera Pentatomi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57" name="Text Box 5"/>
          <p:cNvSpPr txBox="1">
            <a:spLocks noChangeArrowheads="1"/>
          </p:cNvSpPr>
          <p:nvPr/>
        </p:nvSpPr>
        <p:spPr bwMode="auto">
          <a:xfrm>
            <a:off x="6988175" y="6019800"/>
            <a:ext cx="168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BR" sz="2400" i="1">
                <a:solidFill>
                  <a:srgbClr val="FFFF00"/>
                </a:solidFill>
              </a:rPr>
              <a:t>Podisus </a:t>
            </a:r>
            <a:r>
              <a:rPr lang="pt-BR" sz="2400">
                <a:solidFill>
                  <a:srgbClr val="FFFF00"/>
                </a:solidFill>
              </a:rPr>
              <a:t>sp.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58138" y="188913"/>
            <a:ext cx="4798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predadores</a:t>
            </a:r>
            <a:endParaRPr lang="pt-B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680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ganicsoiltechnology.com/wp-content/uploads/fungus-beauveria-bassiana-entomopathogenic-fungi--600x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/>
          <a:stretch/>
        </p:blipFill>
        <p:spPr bwMode="auto">
          <a:xfrm>
            <a:off x="0" y="-3103"/>
            <a:ext cx="9144000" cy="686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58137" y="5638309"/>
            <a:ext cx="863503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Fungos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| Bactérias | Vírus</a:t>
            </a:r>
          </a:p>
          <a:p>
            <a:pPr>
              <a:spcAft>
                <a:spcPts val="600"/>
              </a:spcAft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Protozoários | Nematoides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58138" y="188913"/>
            <a:ext cx="44694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patógenos</a:t>
            </a:r>
            <a:endParaRPr lang="pt-B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3236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npr.org/assets/img/2011/09/08/dead-caterpillar_custom-7407e4496bbb94d78dfe739e93840866e55ada5a-s300-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569621" cy="3771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0.gstatic.com/images?q=tbn:ANd9GcRrSNny4VZ1xrvAxd4cSSdt269T7EYg10YKX0_cIDoE89PHq0Nwy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/>
          <a:stretch/>
        </p:blipFill>
        <p:spPr bwMode="auto">
          <a:xfrm>
            <a:off x="3563888" y="0"/>
            <a:ext cx="5580112" cy="3771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nematode.unl.edu/magg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" y="3771898"/>
            <a:ext cx="9144000" cy="3086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422987" y="188913"/>
            <a:ext cx="446949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t-BR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patógenos</a:t>
            </a:r>
            <a:endParaRPr lang="pt-BR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8139" y="3049796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vírus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806764" y="3049796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bactéria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50825" y="6145868"/>
            <a:ext cx="1866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nematoide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1192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52500" y="1371421"/>
            <a:ext cx="3193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 smtClean="0">
                <a:solidFill>
                  <a:srgbClr val="92D050"/>
                </a:solidFill>
              </a:rPr>
              <a:t>tipos de</a:t>
            </a:r>
            <a:endParaRPr lang="pt-BR" sz="7200" dirty="0">
              <a:solidFill>
                <a:srgbClr val="92D050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095375" y="2371725"/>
            <a:ext cx="66484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657350" y="2142946"/>
            <a:ext cx="69168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 smtClean="0">
                <a:solidFill>
                  <a:srgbClr val="92D050"/>
                </a:solidFill>
              </a:rPr>
              <a:t>controle biológico</a:t>
            </a:r>
            <a:endParaRPr lang="pt-BR" sz="7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20"/>
          <p:cNvSpPr/>
          <p:nvPr/>
        </p:nvSpPr>
        <p:spPr>
          <a:xfrm>
            <a:off x="3116322" y="986329"/>
            <a:ext cx="2891657" cy="89535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6069072" y="986329"/>
            <a:ext cx="2891657" cy="89535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3116323" y="1948354"/>
            <a:ext cx="2891657" cy="49149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6069073" y="1948354"/>
            <a:ext cx="2891657" cy="49149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79512" y="1144097"/>
            <a:ext cx="28916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INTRODUÇÃO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79511" y="2674272"/>
            <a:ext cx="2891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 Clássico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148748" y="1153260"/>
            <a:ext cx="2846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CONSERVAÇÃO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116323" y="2673667"/>
            <a:ext cx="28916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 Natural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069073" y="1144097"/>
            <a:ext cx="28916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MULTIPLICAÇÃO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6069073" y="2673667"/>
            <a:ext cx="28916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 Aplicado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79512" y="116632"/>
            <a:ext cx="5783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controle biológico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510" y="5143500"/>
            <a:ext cx="289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accent6">
                    <a:lumMod val="75000"/>
                  </a:schemeClr>
                </a:solidFill>
              </a:rPr>
              <a:t>liberações </a:t>
            </a:r>
            <a:r>
              <a:rPr lang="pt-BR" sz="2800" dirty="0" err="1" smtClean="0">
                <a:solidFill>
                  <a:schemeClr val="accent6">
                    <a:lumMod val="75000"/>
                  </a:schemeClr>
                </a:solidFill>
              </a:rPr>
              <a:t>inoculativas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6069073" y="5143500"/>
            <a:ext cx="289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liberações </a:t>
            </a:r>
            <a:r>
              <a:rPr lang="pt-BR" sz="2800" dirty="0" err="1" smtClean="0">
                <a:solidFill>
                  <a:schemeClr val="bg1"/>
                </a:solidFill>
              </a:rPr>
              <a:t>inundativas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3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64847" y="1772816"/>
            <a:ext cx="6412365" cy="3888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363971" y="3017443"/>
            <a:ext cx="6413241" cy="2661997"/>
          </a:xfrm>
          <a:custGeom>
            <a:avLst/>
            <a:gdLst>
              <a:gd name="connsiteX0" fmla="*/ 0 w 7254240"/>
              <a:gd name="connsiteY0" fmla="*/ 2235217 h 2235217"/>
              <a:gd name="connsiteX1" fmla="*/ 2712720 w 7254240"/>
              <a:gd name="connsiteY1" fmla="*/ 17 h 2235217"/>
              <a:gd name="connsiteX2" fmla="*/ 7254240 w 7254240"/>
              <a:gd name="connsiteY2" fmla="*/ 2204737 h 2235217"/>
              <a:gd name="connsiteX0" fmla="*/ 0 w 7254240"/>
              <a:gd name="connsiteY0" fmla="*/ 2790812 h 2790812"/>
              <a:gd name="connsiteX1" fmla="*/ 2712720 w 7254240"/>
              <a:gd name="connsiteY1" fmla="*/ 555612 h 2790812"/>
              <a:gd name="connsiteX2" fmla="*/ 4023360 w 7254240"/>
              <a:gd name="connsiteY2" fmla="*/ 159372 h 2790812"/>
              <a:gd name="connsiteX3" fmla="*/ 7254240 w 7254240"/>
              <a:gd name="connsiteY3" fmla="*/ 2760332 h 2790812"/>
              <a:gd name="connsiteX0" fmla="*/ 0 w 7254240"/>
              <a:gd name="connsiteY0" fmla="*/ 2790812 h 2790812"/>
              <a:gd name="connsiteX1" fmla="*/ 2712720 w 7254240"/>
              <a:gd name="connsiteY1" fmla="*/ 555612 h 2790812"/>
              <a:gd name="connsiteX2" fmla="*/ 4023360 w 7254240"/>
              <a:gd name="connsiteY2" fmla="*/ 159372 h 2790812"/>
              <a:gd name="connsiteX3" fmla="*/ 7254240 w 7254240"/>
              <a:gd name="connsiteY3" fmla="*/ 2760332 h 2790812"/>
              <a:gd name="connsiteX0" fmla="*/ 0 w 7254240"/>
              <a:gd name="connsiteY0" fmla="*/ 2670621 h 2670621"/>
              <a:gd name="connsiteX1" fmla="*/ 2712720 w 7254240"/>
              <a:gd name="connsiteY1" fmla="*/ 435421 h 2670621"/>
              <a:gd name="connsiteX2" fmla="*/ 4023360 w 7254240"/>
              <a:gd name="connsiteY2" fmla="*/ 39181 h 2670621"/>
              <a:gd name="connsiteX3" fmla="*/ 7254240 w 7254240"/>
              <a:gd name="connsiteY3" fmla="*/ 2640141 h 2670621"/>
              <a:gd name="connsiteX0" fmla="*/ 0 w 7254240"/>
              <a:gd name="connsiteY0" fmla="*/ 2760768 h 2760768"/>
              <a:gd name="connsiteX1" fmla="*/ 2712720 w 7254240"/>
              <a:gd name="connsiteY1" fmla="*/ 525568 h 2760768"/>
              <a:gd name="connsiteX2" fmla="*/ 3992880 w 7254240"/>
              <a:gd name="connsiteY2" fmla="*/ 27728 h 2760768"/>
              <a:gd name="connsiteX3" fmla="*/ 7254240 w 7254240"/>
              <a:gd name="connsiteY3" fmla="*/ 2730288 h 2760768"/>
              <a:gd name="connsiteX0" fmla="*/ 0 w 7254240"/>
              <a:gd name="connsiteY0" fmla="*/ 2661997 h 2661997"/>
              <a:gd name="connsiteX1" fmla="*/ 2712720 w 7254240"/>
              <a:gd name="connsiteY1" fmla="*/ 426797 h 2661997"/>
              <a:gd name="connsiteX2" fmla="*/ 4064000 w 7254240"/>
              <a:gd name="connsiteY2" fmla="*/ 40717 h 2661997"/>
              <a:gd name="connsiteX3" fmla="*/ 7254240 w 7254240"/>
              <a:gd name="connsiteY3" fmla="*/ 2631517 h 266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4240" h="2661997">
                <a:moveTo>
                  <a:pt x="0" y="2661997"/>
                </a:moveTo>
                <a:cubicBezTo>
                  <a:pt x="751840" y="1546937"/>
                  <a:pt x="2035387" y="863677"/>
                  <a:pt x="2712720" y="426797"/>
                </a:cubicBezTo>
                <a:cubicBezTo>
                  <a:pt x="3390053" y="-10083"/>
                  <a:pt x="3378200" y="-52416"/>
                  <a:pt x="4064000" y="40717"/>
                </a:cubicBezTo>
                <a:cubicBezTo>
                  <a:pt x="4749800" y="133850"/>
                  <a:pt x="6502400" y="2264064"/>
                  <a:pt x="7254240" y="26315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>
            <a:stCxn id="5" idx="1"/>
            <a:endCxn id="5" idx="3"/>
          </p:cNvCxnSpPr>
          <p:nvPr/>
        </p:nvCxnSpPr>
        <p:spPr>
          <a:xfrm>
            <a:off x="364847" y="3717032"/>
            <a:ext cx="64123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782545" y="3501008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Nível de dano</a:t>
            </a:r>
            <a:endParaRPr lang="pt-BR" sz="2000" dirty="0"/>
          </a:p>
        </p:txBody>
      </p:sp>
      <p:cxnSp>
        <p:nvCxnSpPr>
          <p:cNvPr id="11" name="Conector reto 10"/>
          <p:cNvCxnSpPr/>
          <p:nvPr/>
        </p:nvCxnSpPr>
        <p:spPr>
          <a:xfrm>
            <a:off x="363971" y="4149080"/>
            <a:ext cx="6413241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782545" y="396499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Nível de controle</a:t>
            </a:r>
            <a:endParaRPr lang="pt-BR" sz="2000" dirty="0"/>
          </a:p>
        </p:txBody>
      </p:sp>
      <p:sp>
        <p:nvSpPr>
          <p:cNvPr id="16" name="Forma livre 15"/>
          <p:cNvSpPr/>
          <p:nvPr/>
        </p:nvSpPr>
        <p:spPr>
          <a:xfrm>
            <a:off x="1560003" y="3759198"/>
            <a:ext cx="5201920" cy="1910082"/>
          </a:xfrm>
          <a:custGeom>
            <a:avLst/>
            <a:gdLst>
              <a:gd name="connsiteX0" fmla="*/ 0 w 5201920"/>
              <a:gd name="connsiteY0" fmla="*/ 1910082 h 1910082"/>
              <a:gd name="connsiteX1" fmla="*/ 2794000 w 5201920"/>
              <a:gd name="connsiteY1" fmla="*/ 2 h 1910082"/>
              <a:gd name="connsiteX2" fmla="*/ 5201920 w 5201920"/>
              <a:gd name="connsiteY2" fmla="*/ 1899922 h 191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1920" h="1910082">
                <a:moveTo>
                  <a:pt x="0" y="1910082"/>
                </a:moveTo>
                <a:cubicBezTo>
                  <a:pt x="963506" y="955888"/>
                  <a:pt x="1927013" y="1695"/>
                  <a:pt x="2794000" y="2"/>
                </a:cubicBezTo>
                <a:cubicBezTo>
                  <a:pt x="3660987" y="-1691"/>
                  <a:pt x="4431453" y="949115"/>
                  <a:pt x="5201920" y="1899922"/>
                </a:cubicBezTo>
              </a:path>
            </a:pathLst>
          </a:cu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0195" y="4509120"/>
            <a:ext cx="1351281" cy="98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 descr="Diatraea ovos novos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804" y="3454816"/>
            <a:ext cx="952075" cy="144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007350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CONTROLE BIOLÓGICO APLICADO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694238" y="620713"/>
            <a:ext cx="41989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3200"/>
              <a:t>liberações inundativas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23850" y="1773238"/>
            <a:ext cx="28797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dirty="0"/>
              <a:t>Mais aceito pelo agricultor, por se assemelhar ao controle químico</a:t>
            </a:r>
          </a:p>
        </p:txBody>
      </p:sp>
    </p:spTree>
    <p:extLst>
      <p:ext uri="{BB962C8B-B14F-4D97-AF65-F5344CB8AC3E}">
        <p14:creationId xmlns:p14="http://schemas.microsoft.com/office/powerpoint/2010/main" val="36192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64843" y="1772816"/>
            <a:ext cx="6412365" cy="3888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 5"/>
          <p:cNvSpPr/>
          <p:nvPr/>
        </p:nvSpPr>
        <p:spPr>
          <a:xfrm>
            <a:off x="363967" y="3964994"/>
            <a:ext cx="6413241" cy="1714446"/>
          </a:xfrm>
          <a:custGeom>
            <a:avLst/>
            <a:gdLst>
              <a:gd name="connsiteX0" fmla="*/ 0 w 7254240"/>
              <a:gd name="connsiteY0" fmla="*/ 2235217 h 2235217"/>
              <a:gd name="connsiteX1" fmla="*/ 2712720 w 7254240"/>
              <a:gd name="connsiteY1" fmla="*/ 17 h 2235217"/>
              <a:gd name="connsiteX2" fmla="*/ 7254240 w 7254240"/>
              <a:gd name="connsiteY2" fmla="*/ 2204737 h 2235217"/>
              <a:gd name="connsiteX0" fmla="*/ 0 w 7254240"/>
              <a:gd name="connsiteY0" fmla="*/ 2790812 h 2790812"/>
              <a:gd name="connsiteX1" fmla="*/ 2712720 w 7254240"/>
              <a:gd name="connsiteY1" fmla="*/ 555612 h 2790812"/>
              <a:gd name="connsiteX2" fmla="*/ 4023360 w 7254240"/>
              <a:gd name="connsiteY2" fmla="*/ 159372 h 2790812"/>
              <a:gd name="connsiteX3" fmla="*/ 7254240 w 7254240"/>
              <a:gd name="connsiteY3" fmla="*/ 2760332 h 2790812"/>
              <a:gd name="connsiteX0" fmla="*/ 0 w 7254240"/>
              <a:gd name="connsiteY0" fmla="*/ 2790812 h 2790812"/>
              <a:gd name="connsiteX1" fmla="*/ 2712720 w 7254240"/>
              <a:gd name="connsiteY1" fmla="*/ 555612 h 2790812"/>
              <a:gd name="connsiteX2" fmla="*/ 4023360 w 7254240"/>
              <a:gd name="connsiteY2" fmla="*/ 159372 h 2790812"/>
              <a:gd name="connsiteX3" fmla="*/ 7254240 w 7254240"/>
              <a:gd name="connsiteY3" fmla="*/ 2760332 h 2790812"/>
              <a:gd name="connsiteX0" fmla="*/ 0 w 7254240"/>
              <a:gd name="connsiteY0" fmla="*/ 2670621 h 2670621"/>
              <a:gd name="connsiteX1" fmla="*/ 2712720 w 7254240"/>
              <a:gd name="connsiteY1" fmla="*/ 435421 h 2670621"/>
              <a:gd name="connsiteX2" fmla="*/ 4023360 w 7254240"/>
              <a:gd name="connsiteY2" fmla="*/ 39181 h 2670621"/>
              <a:gd name="connsiteX3" fmla="*/ 7254240 w 7254240"/>
              <a:gd name="connsiteY3" fmla="*/ 2640141 h 2670621"/>
              <a:gd name="connsiteX0" fmla="*/ 0 w 7254240"/>
              <a:gd name="connsiteY0" fmla="*/ 2760768 h 2760768"/>
              <a:gd name="connsiteX1" fmla="*/ 2712720 w 7254240"/>
              <a:gd name="connsiteY1" fmla="*/ 525568 h 2760768"/>
              <a:gd name="connsiteX2" fmla="*/ 3992880 w 7254240"/>
              <a:gd name="connsiteY2" fmla="*/ 27728 h 2760768"/>
              <a:gd name="connsiteX3" fmla="*/ 7254240 w 7254240"/>
              <a:gd name="connsiteY3" fmla="*/ 2730288 h 2760768"/>
              <a:gd name="connsiteX0" fmla="*/ 0 w 7254240"/>
              <a:gd name="connsiteY0" fmla="*/ 2661997 h 2661997"/>
              <a:gd name="connsiteX1" fmla="*/ 2712720 w 7254240"/>
              <a:gd name="connsiteY1" fmla="*/ 426797 h 2661997"/>
              <a:gd name="connsiteX2" fmla="*/ 4064000 w 7254240"/>
              <a:gd name="connsiteY2" fmla="*/ 40717 h 2661997"/>
              <a:gd name="connsiteX3" fmla="*/ 7254240 w 7254240"/>
              <a:gd name="connsiteY3" fmla="*/ 2631517 h 266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4240" h="2661997">
                <a:moveTo>
                  <a:pt x="0" y="2661997"/>
                </a:moveTo>
                <a:cubicBezTo>
                  <a:pt x="751840" y="1546937"/>
                  <a:pt x="2035387" y="863677"/>
                  <a:pt x="2712720" y="426797"/>
                </a:cubicBezTo>
                <a:cubicBezTo>
                  <a:pt x="3390053" y="-10083"/>
                  <a:pt x="3378200" y="-52416"/>
                  <a:pt x="4064000" y="40717"/>
                </a:cubicBezTo>
                <a:cubicBezTo>
                  <a:pt x="4749800" y="133850"/>
                  <a:pt x="6502400" y="2264064"/>
                  <a:pt x="7254240" y="26315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reto 6"/>
          <p:cNvCxnSpPr>
            <a:stCxn id="5" idx="1"/>
            <a:endCxn id="5" idx="3"/>
          </p:cNvCxnSpPr>
          <p:nvPr/>
        </p:nvCxnSpPr>
        <p:spPr>
          <a:xfrm>
            <a:off x="364843" y="3717032"/>
            <a:ext cx="64123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6782541" y="3501008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Nível de dano</a:t>
            </a:r>
            <a:endParaRPr lang="pt-BR" sz="2000" dirty="0"/>
          </a:p>
        </p:txBody>
      </p:sp>
      <p:cxnSp>
        <p:nvCxnSpPr>
          <p:cNvPr id="9" name="Conector reto 8"/>
          <p:cNvCxnSpPr/>
          <p:nvPr/>
        </p:nvCxnSpPr>
        <p:spPr>
          <a:xfrm>
            <a:off x="363967" y="4149080"/>
            <a:ext cx="6413241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782541" y="3964994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Nível de controle</a:t>
            </a:r>
            <a:endParaRPr lang="pt-BR" sz="2000" dirty="0"/>
          </a:p>
        </p:txBody>
      </p:sp>
      <p:sp>
        <p:nvSpPr>
          <p:cNvPr id="11" name="Forma livre 10"/>
          <p:cNvSpPr/>
          <p:nvPr/>
        </p:nvSpPr>
        <p:spPr>
          <a:xfrm>
            <a:off x="680495" y="3058159"/>
            <a:ext cx="6081424" cy="2600960"/>
          </a:xfrm>
          <a:custGeom>
            <a:avLst/>
            <a:gdLst>
              <a:gd name="connsiteX0" fmla="*/ 0 w 5201920"/>
              <a:gd name="connsiteY0" fmla="*/ 1910082 h 1910082"/>
              <a:gd name="connsiteX1" fmla="*/ 2794000 w 5201920"/>
              <a:gd name="connsiteY1" fmla="*/ 2 h 1910082"/>
              <a:gd name="connsiteX2" fmla="*/ 5201920 w 5201920"/>
              <a:gd name="connsiteY2" fmla="*/ 1899922 h 1910082"/>
              <a:gd name="connsiteX0" fmla="*/ 0 w 6380480"/>
              <a:gd name="connsiteY0" fmla="*/ 452247 h 2545207"/>
              <a:gd name="connsiteX1" fmla="*/ 3972560 w 6380480"/>
              <a:gd name="connsiteY1" fmla="*/ 645287 h 2545207"/>
              <a:gd name="connsiteX2" fmla="*/ 6380480 w 6380480"/>
              <a:gd name="connsiteY2" fmla="*/ 2545207 h 2545207"/>
              <a:gd name="connsiteX0" fmla="*/ 0 w 6380480"/>
              <a:gd name="connsiteY0" fmla="*/ 42451 h 2135411"/>
              <a:gd name="connsiteX1" fmla="*/ 3972560 w 6380480"/>
              <a:gd name="connsiteY1" fmla="*/ 235491 h 2135411"/>
              <a:gd name="connsiteX2" fmla="*/ 6380480 w 6380480"/>
              <a:gd name="connsiteY2" fmla="*/ 2135411 h 2135411"/>
              <a:gd name="connsiteX0" fmla="*/ 270720 w 6651200"/>
              <a:gd name="connsiteY0" fmla="*/ 590486 h 2683446"/>
              <a:gd name="connsiteX1" fmla="*/ 301200 w 6651200"/>
              <a:gd name="connsiteY1" fmla="*/ 1207 h 2683446"/>
              <a:gd name="connsiteX2" fmla="*/ 4243280 w 6651200"/>
              <a:gd name="connsiteY2" fmla="*/ 783526 h 2683446"/>
              <a:gd name="connsiteX3" fmla="*/ 6651200 w 6651200"/>
              <a:gd name="connsiteY3" fmla="*/ 2683446 h 2683446"/>
              <a:gd name="connsiteX0" fmla="*/ 270720 w 6651200"/>
              <a:gd name="connsiteY0" fmla="*/ 726093 h 2819053"/>
              <a:gd name="connsiteX1" fmla="*/ 301200 w 6651200"/>
              <a:gd name="connsiteY1" fmla="*/ 136814 h 2819053"/>
              <a:gd name="connsiteX2" fmla="*/ 4243280 w 6651200"/>
              <a:gd name="connsiteY2" fmla="*/ 919133 h 2819053"/>
              <a:gd name="connsiteX3" fmla="*/ 6651200 w 6651200"/>
              <a:gd name="connsiteY3" fmla="*/ 2819053 h 2819053"/>
              <a:gd name="connsiteX0" fmla="*/ 0 w 6380480"/>
              <a:gd name="connsiteY0" fmla="*/ 726093 h 2819053"/>
              <a:gd name="connsiteX1" fmla="*/ 30480 w 6380480"/>
              <a:gd name="connsiteY1" fmla="*/ 136814 h 2819053"/>
              <a:gd name="connsiteX2" fmla="*/ 3972560 w 6380480"/>
              <a:gd name="connsiteY2" fmla="*/ 919133 h 2819053"/>
              <a:gd name="connsiteX3" fmla="*/ 6380480 w 6380480"/>
              <a:gd name="connsiteY3" fmla="*/ 2819053 h 2819053"/>
              <a:gd name="connsiteX0" fmla="*/ 0 w 6380480"/>
              <a:gd name="connsiteY0" fmla="*/ 0 h 2092960"/>
              <a:gd name="connsiteX1" fmla="*/ 3972560 w 6380480"/>
              <a:gd name="connsiteY1" fmla="*/ 193040 h 2092960"/>
              <a:gd name="connsiteX2" fmla="*/ 6380480 w 6380480"/>
              <a:gd name="connsiteY2" fmla="*/ 2092960 h 2092960"/>
              <a:gd name="connsiteX0" fmla="*/ 0 w 6380480"/>
              <a:gd name="connsiteY0" fmla="*/ 91440 h 2184400"/>
              <a:gd name="connsiteX1" fmla="*/ 2946400 w 6380480"/>
              <a:gd name="connsiteY1" fmla="*/ 0 h 2184400"/>
              <a:gd name="connsiteX2" fmla="*/ 6380480 w 6380480"/>
              <a:gd name="connsiteY2" fmla="*/ 2184400 h 2184400"/>
              <a:gd name="connsiteX0" fmla="*/ 0 w 6390640"/>
              <a:gd name="connsiteY0" fmla="*/ 0 h 2600960"/>
              <a:gd name="connsiteX1" fmla="*/ 2956560 w 6390640"/>
              <a:gd name="connsiteY1" fmla="*/ 416560 h 2600960"/>
              <a:gd name="connsiteX2" fmla="*/ 6390640 w 6390640"/>
              <a:gd name="connsiteY2" fmla="*/ 2600960 h 2600960"/>
              <a:gd name="connsiteX0" fmla="*/ 0 w 6390640"/>
              <a:gd name="connsiteY0" fmla="*/ 0 h 2600960"/>
              <a:gd name="connsiteX1" fmla="*/ 2956560 w 6390640"/>
              <a:gd name="connsiteY1" fmla="*/ 416560 h 2600960"/>
              <a:gd name="connsiteX2" fmla="*/ 6390640 w 6390640"/>
              <a:gd name="connsiteY2" fmla="*/ 2600960 h 260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0640" h="2600960">
                <a:moveTo>
                  <a:pt x="0" y="0"/>
                </a:moveTo>
                <a:cubicBezTo>
                  <a:pt x="1046480" y="47413"/>
                  <a:pt x="1891453" y="-16933"/>
                  <a:pt x="2956560" y="416560"/>
                </a:cubicBezTo>
                <a:cubicBezTo>
                  <a:pt x="4021667" y="850053"/>
                  <a:pt x="5620173" y="1650153"/>
                  <a:pt x="6390640" y="2600960"/>
                </a:cubicBezTo>
              </a:path>
            </a:pathLst>
          </a:cu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942" y="2731589"/>
            <a:ext cx="1351281" cy="98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 descr="Diatraea ovos novos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3413" y="3874946"/>
            <a:ext cx="952075" cy="144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eta para baixo 13"/>
          <p:cNvSpPr/>
          <p:nvPr/>
        </p:nvSpPr>
        <p:spPr>
          <a:xfrm>
            <a:off x="464471" y="2348880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baixo 14"/>
          <p:cNvSpPr/>
          <p:nvPr/>
        </p:nvSpPr>
        <p:spPr>
          <a:xfrm>
            <a:off x="1084047" y="2348880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baixo 15"/>
          <p:cNvSpPr/>
          <p:nvPr/>
        </p:nvSpPr>
        <p:spPr>
          <a:xfrm>
            <a:off x="1732119" y="2348880"/>
            <a:ext cx="432048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50825" y="188913"/>
            <a:ext cx="8007350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CONTROLE BIOLÓGICO APLICADO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694238" y="620713"/>
            <a:ext cx="41989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3200"/>
              <a:t>liberações inundativas</a:t>
            </a:r>
          </a:p>
        </p:txBody>
      </p:sp>
    </p:spTree>
    <p:extLst>
      <p:ext uri="{BB962C8B-B14F-4D97-AF65-F5344CB8AC3E}">
        <p14:creationId xmlns:p14="http://schemas.microsoft.com/office/powerpoint/2010/main" val="4318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52500" y="1371421"/>
            <a:ext cx="6487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 smtClean="0">
                <a:solidFill>
                  <a:srgbClr val="92D050"/>
                </a:solidFill>
              </a:rPr>
              <a:t>casos de sucesso</a:t>
            </a:r>
            <a:endParaRPr lang="pt-BR" sz="7200" dirty="0">
              <a:solidFill>
                <a:srgbClr val="92D050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1095375" y="2371725"/>
            <a:ext cx="664845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3371850" y="2181046"/>
            <a:ext cx="45708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200" dirty="0" smtClean="0">
                <a:solidFill>
                  <a:srgbClr val="92D050"/>
                </a:solidFill>
              </a:rPr>
              <a:t>e inovações</a:t>
            </a:r>
            <a:endParaRPr lang="pt-BR" sz="7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79" name="Rectangle 23"/>
          <p:cNvSpPr>
            <a:spLocks noChangeArrowheads="1"/>
          </p:cNvSpPr>
          <p:nvPr/>
        </p:nvSpPr>
        <p:spPr bwMode="auto">
          <a:xfrm>
            <a:off x="2163842" y="4542766"/>
            <a:ext cx="488472" cy="460375"/>
          </a:xfrm>
          <a:prstGeom prst="rect">
            <a:avLst/>
          </a:prstGeom>
          <a:solidFill>
            <a:srgbClr val="0000FF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 b="0"/>
          </a:p>
        </p:txBody>
      </p:sp>
      <p:sp>
        <p:nvSpPr>
          <p:cNvPr id="121880" name="Rectangle 24"/>
          <p:cNvSpPr>
            <a:spLocks noChangeArrowheads="1"/>
          </p:cNvSpPr>
          <p:nvPr/>
        </p:nvSpPr>
        <p:spPr bwMode="auto">
          <a:xfrm>
            <a:off x="3167758" y="3720441"/>
            <a:ext cx="488472" cy="1282700"/>
          </a:xfrm>
          <a:prstGeom prst="rect">
            <a:avLst/>
          </a:prstGeom>
          <a:solidFill>
            <a:srgbClr val="0000FF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81" name="Rectangle 25"/>
          <p:cNvSpPr>
            <a:spLocks noChangeArrowheads="1"/>
          </p:cNvSpPr>
          <p:nvPr/>
        </p:nvSpPr>
        <p:spPr bwMode="auto">
          <a:xfrm>
            <a:off x="4145049" y="4080803"/>
            <a:ext cx="488472" cy="922338"/>
          </a:xfrm>
          <a:prstGeom prst="rect">
            <a:avLst/>
          </a:prstGeom>
          <a:solidFill>
            <a:srgbClr val="0000FF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5129625" y="3793466"/>
            <a:ext cx="488472" cy="1209675"/>
          </a:xfrm>
          <a:prstGeom prst="rect">
            <a:avLst/>
          </a:prstGeom>
          <a:solidFill>
            <a:srgbClr val="0000FF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6098039" y="4325278"/>
            <a:ext cx="488472" cy="677863"/>
          </a:xfrm>
          <a:prstGeom prst="rect">
            <a:avLst/>
          </a:prstGeom>
          <a:solidFill>
            <a:srgbClr val="0000FF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7048697" y="4253841"/>
            <a:ext cx="488472" cy="749300"/>
          </a:xfrm>
          <a:prstGeom prst="rect">
            <a:avLst/>
          </a:prstGeom>
          <a:solidFill>
            <a:srgbClr val="0000FF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93" name="Rectangle 37"/>
          <p:cNvSpPr>
            <a:spLocks noChangeArrowheads="1"/>
          </p:cNvSpPr>
          <p:nvPr/>
        </p:nvSpPr>
        <p:spPr bwMode="auto">
          <a:xfrm>
            <a:off x="2163842" y="2237716"/>
            <a:ext cx="488472" cy="2305050"/>
          </a:xfrm>
          <a:prstGeom prst="rect">
            <a:avLst/>
          </a:prstGeom>
          <a:solidFill>
            <a:srgbClr val="FF0000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94" name="Rectangle 38"/>
          <p:cNvSpPr>
            <a:spLocks noChangeArrowheads="1"/>
          </p:cNvSpPr>
          <p:nvPr/>
        </p:nvSpPr>
        <p:spPr bwMode="auto">
          <a:xfrm>
            <a:off x="3167758" y="3087028"/>
            <a:ext cx="488472" cy="633413"/>
          </a:xfrm>
          <a:prstGeom prst="rect">
            <a:avLst/>
          </a:prstGeom>
          <a:solidFill>
            <a:srgbClr val="FF0000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95" name="Rectangle 39"/>
          <p:cNvSpPr>
            <a:spLocks noChangeArrowheads="1"/>
          </p:cNvSpPr>
          <p:nvPr/>
        </p:nvSpPr>
        <p:spPr bwMode="auto">
          <a:xfrm>
            <a:off x="4145049" y="3375953"/>
            <a:ext cx="488472" cy="704850"/>
          </a:xfrm>
          <a:prstGeom prst="rect">
            <a:avLst/>
          </a:prstGeom>
          <a:solidFill>
            <a:srgbClr val="FF0000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96" name="Rectangle 40"/>
          <p:cNvSpPr>
            <a:spLocks noChangeArrowheads="1"/>
          </p:cNvSpPr>
          <p:nvPr/>
        </p:nvSpPr>
        <p:spPr bwMode="auto">
          <a:xfrm>
            <a:off x="6098039" y="4009366"/>
            <a:ext cx="488472" cy="315912"/>
          </a:xfrm>
          <a:prstGeom prst="rect">
            <a:avLst/>
          </a:prstGeom>
          <a:solidFill>
            <a:srgbClr val="FF0000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97" name="Rectangle 41"/>
          <p:cNvSpPr>
            <a:spLocks noChangeArrowheads="1"/>
          </p:cNvSpPr>
          <p:nvPr/>
        </p:nvSpPr>
        <p:spPr bwMode="auto">
          <a:xfrm>
            <a:off x="7048697" y="4153828"/>
            <a:ext cx="488472" cy="100013"/>
          </a:xfrm>
          <a:prstGeom prst="rect">
            <a:avLst/>
          </a:prstGeom>
          <a:solidFill>
            <a:srgbClr val="FF0000"/>
          </a:solidFill>
          <a:ln w="14288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906" name="Line 50"/>
          <p:cNvSpPr>
            <a:spLocks noChangeShapeType="1"/>
          </p:cNvSpPr>
          <p:nvPr/>
        </p:nvSpPr>
        <p:spPr bwMode="auto">
          <a:xfrm>
            <a:off x="2006680" y="1805916"/>
            <a:ext cx="1587" cy="31972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07" name="Line 51"/>
          <p:cNvSpPr>
            <a:spLocks noChangeShapeType="1"/>
          </p:cNvSpPr>
          <p:nvPr/>
        </p:nvSpPr>
        <p:spPr bwMode="auto">
          <a:xfrm>
            <a:off x="1962230" y="5003141"/>
            <a:ext cx="44450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08" name="Line 52"/>
          <p:cNvSpPr>
            <a:spLocks noChangeShapeType="1"/>
          </p:cNvSpPr>
          <p:nvPr/>
        </p:nvSpPr>
        <p:spPr bwMode="auto">
          <a:xfrm>
            <a:off x="1962230" y="4642778"/>
            <a:ext cx="4445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09" name="Line 53"/>
          <p:cNvSpPr>
            <a:spLocks noChangeShapeType="1"/>
          </p:cNvSpPr>
          <p:nvPr/>
        </p:nvSpPr>
        <p:spPr bwMode="auto">
          <a:xfrm>
            <a:off x="1962230" y="4296703"/>
            <a:ext cx="4445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0" name="Line 54"/>
          <p:cNvSpPr>
            <a:spLocks noChangeShapeType="1"/>
          </p:cNvSpPr>
          <p:nvPr/>
        </p:nvSpPr>
        <p:spPr bwMode="auto">
          <a:xfrm>
            <a:off x="1962230" y="3937928"/>
            <a:ext cx="4445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1" name="Line 55"/>
          <p:cNvSpPr>
            <a:spLocks noChangeShapeType="1"/>
          </p:cNvSpPr>
          <p:nvPr/>
        </p:nvSpPr>
        <p:spPr bwMode="auto">
          <a:xfrm>
            <a:off x="1962230" y="3577566"/>
            <a:ext cx="44450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2" name="Line 56"/>
          <p:cNvSpPr>
            <a:spLocks noChangeShapeType="1"/>
          </p:cNvSpPr>
          <p:nvPr/>
        </p:nvSpPr>
        <p:spPr bwMode="auto">
          <a:xfrm>
            <a:off x="1962230" y="3231491"/>
            <a:ext cx="44450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3" name="Line 57"/>
          <p:cNvSpPr>
            <a:spLocks noChangeShapeType="1"/>
          </p:cNvSpPr>
          <p:nvPr/>
        </p:nvSpPr>
        <p:spPr bwMode="auto">
          <a:xfrm>
            <a:off x="1962230" y="2871128"/>
            <a:ext cx="4445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4" name="Line 58"/>
          <p:cNvSpPr>
            <a:spLocks noChangeShapeType="1"/>
          </p:cNvSpPr>
          <p:nvPr/>
        </p:nvSpPr>
        <p:spPr bwMode="auto">
          <a:xfrm>
            <a:off x="1962230" y="2512353"/>
            <a:ext cx="4445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5" name="Line 59"/>
          <p:cNvSpPr>
            <a:spLocks noChangeShapeType="1"/>
          </p:cNvSpPr>
          <p:nvPr/>
        </p:nvSpPr>
        <p:spPr bwMode="auto">
          <a:xfrm>
            <a:off x="1962230" y="2166278"/>
            <a:ext cx="44450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6" name="Line 60"/>
          <p:cNvSpPr>
            <a:spLocks noChangeShapeType="1"/>
          </p:cNvSpPr>
          <p:nvPr/>
        </p:nvSpPr>
        <p:spPr bwMode="auto">
          <a:xfrm>
            <a:off x="1962230" y="1805916"/>
            <a:ext cx="44450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7" name="Line 61"/>
          <p:cNvSpPr>
            <a:spLocks noChangeShapeType="1"/>
          </p:cNvSpPr>
          <p:nvPr/>
        </p:nvSpPr>
        <p:spPr bwMode="auto">
          <a:xfrm>
            <a:off x="2006680" y="5003141"/>
            <a:ext cx="5681385" cy="808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18" name="Line 62"/>
          <p:cNvSpPr>
            <a:spLocks noChangeShapeType="1"/>
          </p:cNvSpPr>
          <p:nvPr/>
        </p:nvSpPr>
        <p:spPr bwMode="auto">
          <a:xfrm flipV="1">
            <a:off x="2006680" y="5003141"/>
            <a:ext cx="1587" cy="42862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 b="0"/>
          </a:p>
        </p:txBody>
      </p:sp>
      <p:sp>
        <p:nvSpPr>
          <p:cNvPr id="121933" name="Rectangle 77"/>
          <p:cNvSpPr>
            <a:spLocks noChangeArrowheads="1"/>
          </p:cNvSpPr>
          <p:nvPr/>
        </p:nvSpPr>
        <p:spPr bwMode="auto">
          <a:xfrm>
            <a:off x="1805067" y="4901541"/>
            <a:ext cx="920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>
                <a:solidFill>
                  <a:srgbClr val="000000"/>
                </a:solidFill>
              </a:rPr>
              <a:t>0</a:t>
            </a:r>
            <a:endParaRPr lang="pt-BR" b="0"/>
          </a:p>
        </p:txBody>
      </p:sp>
      <p:sp>
        <p:nvSpPr>
          <p:cNvPr id="121934" name="Rectangle 78"/>
          <p:cNvSpPr>
            <a:spLocks noChangeArrowheads="1"/>
          </p:cNvSpPr>
          <p:nvPr/>
        </p:nvSpPr>
        <p:spPr bwMode="auto">
          <a:xfrm>
            <a:off x="1733419" y="4542766"/>
            <a:ext cx="18594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50</a:t>
            </a:r>
            <a:endParaRPr lang="pt-BR" b="0" dirty="0"/>
          </a:p>
        </p:txBody>
      </p:sp>
      <p:sp>
        <p:nvSpPr>
          <p:cNvPr id="121935" name="Rectangle 79"/>
          <p:cNvSpPr>
            <a:spLocks noChangeArrowheads="1"/>
          </p:cNvSpPr>
          <p:nvPr/>
        </p:nvSpPr>
        <p:spPr bwMode="auto">
          <a:xfrm>
            <a:off x="1645207" y="4196691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100</a:t>
            </a:r>
            <a:endParaRPr lang="pt-BR" b="0" dirty="0"/>
          </a:p>
        </p:txBody>
      </p:sp>
      <p:sp>
        <p:nvSpPr>
          <p:cNvPr id="121936" name="Rectangle 80"/>
          <p:cNvSpPr>
            <a:spLocks noChangeArrowheads="1"/>
          </p:cNvSpPr>
          <p:nvPr/>
        </p:nvSpPr>
        <p:spPr bwMode="auto">
          <a:xfrm>
            <a:off x="1645207" y="3836328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150</a:t>
            </a:r>
            <a:endParaRPr lang="pt-BR" b="0" dirty="0"/>
          </a:p>
        </p:txBody>
      </p:sp>
      <p:sp>
        <p:nvSpPr>
          <p:cNvPr id="121937" name="Rectangle 81"/>
          <p:cNvSpPr>
            <a:spLocks noChangeArrowheads="1"/>
          </p:cNvSpPr>
          <p:nvPr/>
        </p:nvSpPr>
        <p:spPr bwMode="auto">
          <a:xfrm>
            <a:off x="1645207" y="3475966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200</a:t>
            </a:r>
            <a:endParaRPr lang="pt-BR" b="0" dirty="0"/>
          </a:p>
        </p:txBody>
      </p:sp>
      <p:sp>
        <p:nvSpPr>
          <p:cNvPr id="121938" name="Rectangle 82"/>
          <p:cNvSpPr>
            <a:spLocks noChangeArrowheads="1"/>
          </p:cNvSpPr>
          <p:nvPr/>
        </p:nvSpPr>
        <p:spPr bwMode="auto">
          <a:xfrm>
            <a:off x="1645207" y="3131478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250</a:t>
            </a:r>
            <a:endParaRPr lang="pt-BR" b="0" dirty="0"/>
          </a:p>
        </p:txBody>
      </p:sp>
      <p:sp>
        <p:nvSpPr>
          <p:cNvPr id="121939" name="Rectangle 83"/>
          <p:cNvSpPr>
            <a:spLocks noChangeArrowheads="1"/>
          </p:cNvSpPr>
          <p:nvPr/>
        </p:nvSpPr>
        <p:spPr bwMode="auto">
          <a:xfrm>
            <a:off x="1645207" y="2771116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300</a:t>
            </a:r>
            <a:endParaRPr lang="pt-BR" b="0" dirty="0"/>
          </a:p>
        </p:txBody>
      </p:sp>
      <p:sp>
        <p:nvSpPr>
          <p:cNvPr id="121940" name="Rectangle 84"/>
          <p:cNvSpPr>
            <a:spLocks noChangeArrowheads="1"/>
          </p:cNvSpPr>
          <p:nvPr/>
        </p:nvSpPr>
        <p:spPr bwMode="auto">
          <a:xfrm>
            <a:off x="1645207" y="2410753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350</a:t>
            </a:r>
            <a:endParaRPr lang="pt-BR" b="0" dirty="0"/>
          </a:p>
        </p:txBody>
      </p:sp>
      <p:sp>
        <p:nvSpPr>
          <p:cNvPr id="121941" name="Rectangle 85"/>
          <p:cNvSpPr>
            <a:spLocks noChangeArrowheads="1"/>
          </p:cNvSpPr>
          <p:nvPr/>
        </p:nvSpPr>
        <p:spPr bwMode="auto">
          <a:xfrm>
            <a:off x="1645207" y="2064678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400</a:t>
            </a:r>
            <a:endParaRPr lang="pt-BR" b="0" dirty="0"/>
          </a:p>
        </p:txBody>
      </p:sp>
      <p:sp>
        <p:nvSpPr>
          <p:cNvPr id="121942" name="Rectangle 86"/>
          <p:cNvSpPr>
            <a:spLocks noChangeArrowheads="1"/>
          </p:cNvSpPr>
          <p:nvPr/>
        </p:nvSpPr>
        <p:spPr bwMode="auto">
          <a:xfrm>
            <a:off x="1645207" y="1705903"/>
            <a:ext cx="27892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pt-BR" sz="1300" b="0" dirty="0" smtClean="0">
                <a:solidFill>
                  <a:srgbClr val="000000"/>
                </a:solidFill>
              </a:rPr>
              <a:t>450</a:t>
            </a:r>
            <a:endParaRPr lang="pt-BR" b="0" dirty="0"/>
          </a:p>
        </p:txBody>
      </p:sp>
      <p:sp>
        <p:nvSpPr>
          <p:cNvPr id="121943" name="Rectangle 87"/>
          <p:cNvSpPr>
            <a:spLocks noChangeArrowheads="1"/>
          </p:cNvSpPr>
          <p:nvPr/>
        </p:nvSpPr>
        <p:spPr bwMode="auto">
          <a:xfrm rot="18900000">
            <a:off x="2011133" y="5192682"/>
            <a:ext cx="51135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0" dirty="0">
                <a:solidFill>
                  <a:srgbClr val="000000"/>
                </a:solidFill>
              </a:rPr>
              <a:t>Brasil</a:t>
            </a:r>
            <a:endParaRPr lang="pt-BR" sz="2400" b="0" dirty="0"/>
          </a:p>
        </p:txBody>
      </p:sp>
      <p:sp>
        <p:nvSpPr>
          <p:cNvPr id="121944" name="Rectangle 88"/>
          <p:cNvSpPr>
            <a:spLocks noChangeArrowheads="1"/>
          </p:cNvSpPr>
          <p:nvPr/>
        </p:nvSpPr>
        <p:spPr bwMode="auto">
          <a:xfrm rot="18900000">
            <a:off x="3077070" y="5108329"/>
            <a:ext cx="4199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0" dirty="0" smtClean="0">
                <a:solidFill>
                  <a:srgbClr val="000000"/>
                </a:solidFill>
              </a:rPr>
              <a:t>EUA</a:t>
            </a:r>
            <a:endParaRPr lang="pt-BR" sz="2400" b="0" dirty="0"/>
          </a:p>
        </p:txBody>
      </p:sp>
      <p:sp>
        <p:nvSpPr>
          <p:cNvPr id="121945" name="Rectangle 89"/>
          <p:cNvSpPr>
            <a:spLocks noChangeArrowheads="1"/>
          </p:cNvSpPr>
          <p:nvPr/>
        </p:nvSpPr>
        <p:spPr bwMode="auto">
          <a:xfrm rot="18900000">
            <a:off x="3885815" y="5167989"/>
            <a:ext cx="6333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0" dirty="0">
                <a:solidFill>
                  <a:srgbClr val="000000"/>
                </a:solidFill>
              </a:rPr>
              <a:t>Rússia</a:t>
            </a:r>
            <a:endParaRPr lang="pt-BR" sz="2400" b="0" dirty="0"/>
          </a:p>
        </p:txBody>
      </p:sp>
      <p:sp>
        <p:nvSpPr>
          <p:cNvPr id="121946" name="Rectangle 90"/>
          <p:cNvSpPr>
            <a:spLocks noChangeArrowheads="1"/>
          </p:cNvSpPr>
          <p:nvPr/>
        </p:nvSpPr>
        <p:spPr bwMode="auto">
          <a:xfrm rot="18900000">
            <a:off x="4973681" y="5150466"/>
            <a:ext cx="4440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0" dirty="0">
                <a:solidFill>
                  <a:srgbClr val="000000"/>
                </a:solidFill>
              </a:rPr>
              <a:t>Índia</a:t>
            </a:r>
            <a:endParaRPr lang="pt-BR" sz="2400" b="0" dirty="0"/>
          </a:p>
        </p:txBody>
      </p:sp>
      <p:sp>
        <p:nvSpPr>
          <p:cNvPr id="121947" name="Rectangle 91"/>
          <p:cNvSpPr>
            <a:spLocks noChangeArrowheads="1"/>
          </p:cNvSpPr>
          <p:nvPr/>
        </p:nvSpPr>
        <p:spPr bwMode="auto">
          <a:xfrm rot="18900000">
            <a:off x="5881611" y="5182216"/>
            <a:ext cx="533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0" dirty="0">
                <a:solidFill>
                  <a:srgbClr val="000000"/>
                </a:solidFill>
              </a:rPr>
              <a:t>China</a:t>
            </a:r>
            <a:endParaRPr lang="pt-BR" sz="2400" b="0" dirty="0"/>
          </a:p>
        </p:txBody>
      </p:sp>
      <p:sp>
        <p:nvSpPr>
          <p:cNvPr id="121948" name="Rectangle 92"/>
          <p:cNvSpPr>
            <a:spLocks noChangeArrowheads="1"/>
          </p:cNvSpPr>
          <p:nvPr/>
        </p:nvSpPr>
        <p:spPr bwMode="auto">
          <a:xfrm rot="18900000">
            <a:off x="6076609" y="5519587"/>
            <a:ext cx="14106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0" dirty="0">
                <a:solidFill>
                  <a:srgbClr val="000000"/>
                </a:solidFill>
              </a:rPr>
              <a:t>União </a:t>
            </a:r>
            <a:r>
              <a:rPr lang="pt-BR" sz="1600" b="0" dirty="0" smtClean="0">
                <a:solidFill>
                  <a:srgbClr val="000000"/>
                </a:solidFill>
              </a:rPr>
              <a:t>Europeia</a:t>
            </a:r>
            <a:endParaRPr lang="pt-BR" sz="2400" b="0" dirty="0"/>
          </a:p>
        </p:txBody>
      </p:sp>
      <p:sp>
        <p:nvSpPr>
          <p:cNvPr id="121957" name="Rectangle 101"/>
          <p:cNvSpPr>
            <a:spLocks noChangeArrowheads="1"/>
          </p:cNvSpPr>
          <p:nvPr/>
        </p:nvSpPr>
        <p:spPr bwMode="auto">
          <a:xfrm>
            <a:off x="2352107" y="1520312"/>
            <a:ext cx="288925" cy="171450"/>
          </a:xfrm>
          <a:prstGeom prst="rect">
            <a:avLst/>
          </a:prstGeom>
          <a:solidFill>
            <a:srgbClr val="0000FF"/>
          </a:solidFill>
          <a:ln w="14288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21958" name="Rectangle 102"/>
          <p:cNvSpPr>
            <a:spLocks noChangeArrowheads="1"/>
          </p:cNvSpPr>
          <p:nvPr/>
        </p:nvSpPr>
        <p:spPr bwMode="auto">
          <a:xfrm>
            <a:off x="2710882" y="1431412"/>
            <a:ext cx="1311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20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Área usada</a:t>
            </a:r>
            <a:endParaRPr lang="pt-BR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959" name="Rectangle 103"/>
          <p:cNvSpPr>
            <a:spLocks noChangeArrowheads="1"/>
          </p:cNvSpPr>
          <p:nvPr/>
        </p:nvSpPr>
        <p:spPr bwMode="auto">
          <a:xfrm>
            <a:off x="4498407" y="1520312"/>
            <a:ext cx="273050" cy="171450"/>
          </a:xfrm>
          <a:prstGeom prst="rect">
            <a:avLst/>
          </a:prstGeom>
          <a:solidFill>
            <a:srgbClr val="FF0000"/>
          </a:solidFill>
          <a:ln w="14288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/>
          <a:p>
            <a:endParaRPr lang="pt-BR"/>
          </a:p>
        </p:txBody>
      </p:sp>
      <p:sp>
        <p:nvSpPr>
          <p:cNvPr id="121960" name="Rectangle 104"/>
          <p:cNvSpPr>
            <a:spLocks noChangeArrowheads="1"/>
          </p:cNvSpPr>
          <p:nvPr/>
        </p:nvSpPr>
        <p:spPr bwMode="auto">
          <a:xfrm>
            <a:off x="4868294" y="1447287"/>
            <a:ext cx="3422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2000" b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Área agricultável não utilizada</a:t>
            </a:r>
            <a:endParaRPr lang="pt-BR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961" name="Rectangle 105"/>
          <p:cNvSpPr>
            <a:spLocks noChangeArrowheads="1"/>
          </p:cNvSpPr>
          <p:nvPr/>
        </p:nvSpPr>
        <p:spPr bwMode="auto">
          <a:xfrm rot="16200000">
            <a:off x="233573" y="3168484"/>
            <a:ext cx="23596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800" b="0" dirty="0">
                <a:solidFill>
                  <a:srgbClr val="000000"/>
                </a:solidFill>
              </a:rPr>
              <a:t>Área </a:t>
            </a:r>
            <a:r>
              <a:rPr lang="pt-BR" sz="1800" b="0" dirty="0" smtClean="0">
                <a:solidFill>
                  <a:srgbClr val="000000"/>
                </a:solidFill>
              </a:rPr>
              <a:t>(milhões de ha</a:t>
            </a:r>
            <a:r>
              <a:rPr lang="pt-BR" sz="1800" b="0" dirty="0">
                <a:solidFill>
                  <a:srgbClr val="000000"/>
                </a:solidFill>
              </a:rPr>
              <a:t>)</a:t>
            </a:r>
            <a:endParaRPr lang="pt-BR" b="0" dirty="0"/>
          </a:p>
        </p:txBody>
      </p: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5797550" y="6302375"/>
            <a:ext cx="313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800" b="0" dirty="0" smtClean="0">
                <a:latin typeface="+mj-lt"/>
                <a:cs typeface="Arial" pitchFamily="34" charset="0"/>
              </a:rPr>
              <a:t>Neves </a:t>
            </a:r>
            <a:r>
              <a:rPr lang="pt-BR" sz="1800" b="0" dirty="0">
                <a:latin typeface="+mj-lt"/>
                <a:cs typeface="Arial" pitchFamily="34" charset="0"/>
              </a:rPr>
              <a:t>et al. (2005)</a:t>
            </a:r>
          </a:p>
        </p:txBody>
      </p:sp>
      <p:sp>
        <p:nvSpPr>
          <p:cNvPr id="90" name="CaixaDeTexto 89"/>
          <p:cNvSpPr txBox="1"/>
          <p:nvPr/>
        </p:nvSpPr>
        <p:spPr>
          <a:xfrm>
            <a:off x="263699" y="188640"/>
            <a:ext cx="4006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Áreas agrícolas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103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leofas.com.br/wp-content/uploads/2014/08/Mundo-Imagem-divulga%C3%A7ao-interne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1"/>
          <p:cNvSpPr>
            <a:spLocks noChangeArrowheads="1"/>
          </p:cNvSpPr>
          <p:nvPr/>
        </p:nvSpPr>
        <p:spPr bwMode="auto">
          <a:xfrm>
            <a:off x="8400508" y="2182062"/>
            <a:ext cx="371475" cy="4160471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59921" y="6281707"/>
            <a:ext cx="371475" cy="60826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129839" y="6281707"/>
            <a:ext cx="371475" cy="60826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915657" y="6174656"/>
            <a:ext cx="369887" cy="167877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701475" y="5931355"/>
            <a:ext cx="371475" cy="411178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487293" y="5366897"/>
            <a:ext cx="369888" cy="975636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273111" y="4605366"/>
            <a:ext cx="371475" cy="1737167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057341" y="3985079"/>
            <a:ext cx="371475" cy="2377048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1259658" y="6352058"/>
            <a:ext cx="5939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1970</a:t>
            </a:r>
            <a:endParaRPr lang="pt-BR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2011911" y="6352058"/>
            <a:ext cx="5939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1975</a:t>
            </a:r>
            <a:endParaRPr lang="pt-BR" sz="2400" b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Rectangle 51"/>
          <p:cNvSpPr>
            <a:spLocks noChangeArrowheads="1"/>
          </p:cNvSpPr>
          <p:nvPr/>
        </p:nvSpPr>
        <p:spPr bwMode="auto">
          <a:xfrm>
            <a:off x="2822126" y="6352058"/>
            <a:ext cx="602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1980</a:t>
            </a:r>
            <a:endParaRPr lang="pt-BR" sz="2400" b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52"/>
          <p:cNvSpPr>
            <a:spLocks noChangeArrowheads="1"/>
          </p:cNvSpPr>
          <p:nvPr/>
        </p:nvSpPr>
        <p:spPr bwMode="auto">
          <a:xfrm>
            <a:off x="3589606" y="6352058"/>
            <a:ext cx="602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1985</a:t>
            </a:r>
            <a:endParaRPr lang="pt-BR" sz="2400" b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4395365" y="6352058"/>
            <a:ext cx="602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1990</a:t>
            </a:r>
            <a:endParaRPr lang="pt-BR" sz="2400" b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54"/>
          <p:cNvSpPr>
            <a:spLocks noChangeArrowheads="1"/>
          </p:cNvSpPr>
          <p:nvPr/>
        </p:nvSpPr>
        <p:spPr bwMode="auto">
          <a:xfrm>
            <a:off x="5163615" y="6352058"/>
            <a:ext cx="602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1995</a:t>
            </a:r>
            <a:endParaRPr lang="pt-BR" sz="2400" b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5995791" y="6352058"/>
            <a:ext cx="602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2000</a:t>
            </a:r>
            <a:endParaRPr lang="pt-BR" sz="2400" b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Rectangle 57"/>
          <p:cNvSpPr>
            <a:spLocks noChangeArrowheads="1"/>
          </p:cNvSpPr>
          <p:nvPr/>
        </p:nvSpPr>
        <p:spPr bwMode="auto">
          <a:xfrm rot="-5400000">
            <a:off x="-1073171" y="3684000"/>
            <a:ext cx="2888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cs typeface="Arial" pitchFamily="34" charset="0"/>
              </a:rPr>
              <a:t>Espécies (acumulado)</a:t>
            </a:r>
            <a:endParaRPr lang="pt-BR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7" name="Rectangle 61"/>
          <p:cNvSpPr>
            <a:spLocks noChangeArrowheads="1"/>
          </p:cNvSpPr>
          <p:nvPr/>
        </p:nvSpPr>
        <p:spPr bwMode="auto">
          <a:xfrm>
            <a:off x="6825697" y="3579854"/>
            <a:ext cx="371475" cy="2762679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66"/>
          <p:cNvSpPr>
            <a:spLocks noChangeArrowheads="1"/>
          </p:cNvSpPr>
          <p:nvPr/>
        </p:nvSpPr>
        <p:spPr bwMode="auto">
          <a:xfrm>
            <a:off x="6698277" y="6342533"/>
            <a:ext cx="5944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2007</a:t>
            </a:r>
            <a:endParaRPr lang="pt-BR" sz="2400" b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61"/>
          <p:cNvSpPr>
            <a:spLocks noChangeArrowheads="1"/>
          </p:cNvSpPr>
          <p:nvPr/>
        </p:nvSpPr>
        <p:spPr bwMode="auto">
          <a:xfrm>
            <a:off x="7611514" y="3222202"/>
            <a:ext cx="371475" cy="3120331"/>
          </a:xfrm>
          <a:prstGeom prst="rect">
            <a:avLst/>
          </a:prstGeom>
          <a:solidFill>
            <a:srgbClr val="FF0000"/>
          </a:solidFill>
          <a:ln w="17463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66"/>
          <p:cNvSpPr>
            <a:spLocks noChangeArrowheads="1"/>
          </p:cNvSpPr>
          <p:nvPr/>
        </p:nvSpPr>
        <p:spPr bwMode="auto">
          <a:xfrm>
            <a:off x="7491180" y="6361583"/>
            <a:ext cx="6027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2009</a:t>
            </a:r>
            <a:endParaRPr lang="pt-BR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66"/>
          <p:cNvSpPr>
            <a:spLocks noChangeArrowheads="1"/>
          </p:cNvSpPr>
          <p:nvPr/>
        </p:nvSpPr>
        <p:spPr bwMode="auto">
          <a:xfrm>
            <a:off x="8296163" y="6361583"/>
            <a:ext cx="5963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2011</a:t>
            </a:r>
            <a:endParaRPr lang="pt-BR" sz="24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74215" y="1087657"/>
            <a:ext cx="585417" cy="5469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30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250</a:t>
            </a:r>
          </a:p>
          <a:p>
            <a:pPr algn="r">
              <a:lnSpc>
                <a:spcPct val="30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200</a:t>
            </a:r>
          </a:p>
          <a:p>
            <a:pPr algn="r">
              <a:lnSpc>
                <a:spcPct val="30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150</a:t>
            </a:r>
          </a:p>
          <a:p>
            <a:pPr algn="r">
              <a:lnSpc>
                <a:spcPct val="30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100</a:t>
            </a:r>
          </a:p>
          <a:p>
            <a:pPr algn="r">
              <a:lnSpc>
                <a:spcPct val="30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50</a:t>
            </a:r>
          </a:p>
          <a:p>
            <a:pPr algn="r">
              <a:lnSpc>
                <a:spcPct val="300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0</a:t>
            </a:r>
            <a:endParaRPr lang="pt-BR" sz="2000" dirty="0">
              <a:solidFill>
                <a:srgbClr val="000000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3347864" y="1556792"/>
            <a:ext cx="2643206" cy="156966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230</a:t>
            </a:r>
            <a:endParaRPr lang="pt-BR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786540" y="2780928"/>
            <a:ext cx="15023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 smtClean="0">
                <a:solidFill>
                  <a:schemeClr val="accent5">
                    <a:lumMod val="75000"/>
                  </a:schemeClr>
                </a:solidFill>
              </a:rPr>
              <a:t>(265)</a:t>
            </a:r>
            <a:endParaRPr lang="pt-BR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6768694" y="1628800"/>
            <a:ext cx="219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 smtClean="0"/>
              <a:t>van </a:t>
            </a:r>
            <a:r>
              <a:rPr lang="pt-BR" dirty="0" err="1" smtClean="0"/>
              <a:t>Lenteren</a:t>
            </a:r>
            <a:r>
              <a:rPr lang="pt-BR" dirty="0" smtClean="0"/>
              <a:t> (2011)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403647" y="188913"/>
            <a:ext cx="7489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Espécies disponíveis no mundo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5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leofas.com.br/wp-content/uploads/2014/08/Mundo-Imagem-divulga%C3%A7ao-interne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áfico 2"/>
          <p:cNvGraphicFramePr/>
          <p:nvPr>
            <p:extLst/>
          </p:nvPr>
        </p:nvGraphicFramePr>
        <p:xfrm>
          <a:off x="575556" y="2204864"/>
          <a:ext cx="799288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6719451" y="6300028"/>
            <a:ext cx="22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 smtClean="0"/>
              <a:t>van </a:t>
            </a:r>
            <a:r>
              <a:rPr lang="pt-BR" sz="1800" dirty="0" err="1" smtClean="0"/>
              <a:t>Lenteren</a:t>
            </a:r>
            <a:r>
              <a:rPr lang="pt-BR" sz="1800" dirty="0" smtClean="0"/>
              <a:t> (2011)</a:t>
            </a:r>
            <a:endParaRPr lang="pt-BR" sz="1800" dirty="0"/>
          </a:p>
        </p:txBody>
      </p:sp>
      <p:pic>
        <p:nvPicPr>
          <p:cNvPr id="5122" name="Picture 2" descr="http://www.associatesinsectary.com/resources/2/decollates-sn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2808312" cy="1806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>
            <a:stCxn id="5122" idx="4"/>
          </p:cNvCxnSpPr>
          <p:nvPr/>
        </p:nvCxnSpPr>
        <p:spPr>
          <a:xfrm>
            <a:off x="1583668" y="3651505"/>
            <a:ext cx="828092" cy="857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2843808" y="1848272"/>
            <a:ext cx="256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Rumina </a:t>
            </a:r>
            <a:r>
              <a:rPr lang="pt-BR" sz="2400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decollata</a:t>
            </a:r>
            <a:endParaRPr lang="pt-BR" sz="2400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126481" y="219557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/>
              <a:t>outros moluscos</a:t>
            </a:r>
            <a:endParaRPr lang="pt-BR" sz="18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80112" y="4797152"/>
            <a:ext cx="3129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250 espécies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28184" y="5373216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(230)</a:t>
            </a:r>
            <a:endParaRPr lang="pt-BR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403647" y="188913"/>
            <a:ext cx="7489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Grupos taxonômicos comercializados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4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958811" y="630002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 err="1" smtClean="0"/>
              <a:t>Cock</a:t>
            </a:r>
            <a:r>
              <a:rPr lang="pt-BR" sz="1800" dirty="0" smtClean="0"/>
              <a:t> et al. (2010)</a:t>
            </a:r>
            <a:endParaRPr lang="pt-BR" sz="1800" dirty="0"/>
          </a:p>
        </p:txBody>
      </p:sp>
      <p:sp>
        <p:nvSpPr>
          <p:cNvPr id="3" name="Retângulo 2"/>
          <p:cNvSpPr/>
          <p:nvPr/>
        </p:nvSpPr>
        <p:spPr>
          <a:xfrm>
            <a:off x="725848" y="1075581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25</a:t>
            </a:r>
            <a:endParaRPr lang="pt-BR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65684" y="2215902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espécies</a:t>
            </a:r>
            <a:endParaRPr lang="pt-BR" sz="28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966714" y="2655565"/>
            <a:ext cx="272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accent5">
                    <a:lumMod val="75000"/>
                  </a:schemeClr>
                </a:solidFill>
              </a:rPr>
              <a:t>(de um total de 230)</a:t>
            </a:r>
            <a:endParaRPr lang="pt-BR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846557" y="3875906"/>
            <a:ext cx="487505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R$918 milhões</a:t>
            </a:r>
            <a:endParaRPr lang="pt-BR" sz="60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923928" y="4725144"/>
            <a:ext cx="4214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de um total de R$1,1 bilhão</a:t>
            </a:r>
            <a:endParaRPr lang="pt-BR" sz="28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874871" y="5041751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pt-BR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Mercado de produtos biológicos</a:t>
            </a:r>
            <a:endParaRPr lang="pt-BR" sz="4000" dirty="0">
              <a:solidFill>
                <a:srgbClr val="C00000"/>
              </a:solidFill>
            </a:endParaRPr>
          </a:p>
        </p:txBody>
      </p:sp>
      <p:pic>
        <p:nvPicPr>
          <p:cNvPr id="14" name="Picture 6" descr="http://www.dongbufarmceres.com/main/Pds/Board/c_product01_en/%EC%A7%80%EC%A4%91%ED%95%B4%EC%9D%B4%EB%A6%AC%EC%9D%91%EC%95%A0_Amblyseius_swirsk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9721"/>
            <a:ext cx="2448272" cy="1622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i1.trekearth.com/photos/990/episyrphus-balteatus-l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5"/>
          <a:stretch/>
        </p:blipFill>
        <p:spPr bwMode="auto">
          <a:xfrm>
            <a:off x="7164889" y="0"/>
            <a:ext cx="1979111" cy="1696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biobee.in/wp-content/uploads/2013/06/orius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r="14931"/>
          <a:stretch/>
        </p:blipFill>
        <p:spPr bwMode="auto">
          <a:xfrm>
            <a:off x="0" y="5100590"/>
            <a:ext cx="1945335" cy="1753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cdn.arbico-organics.com/images/uploads/6_730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922" y="1688887"/>
            <a:ext cx="2013078" cy="2013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www.dongbufarmceres.com/main/Pds/Board/c_product01_en/쌀좀알벌_Trichogramma_evanescen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9" r="11184"/>
          <a:stretch/>
        </p:blipFill>
        <p:spPr bwMode="auto">
          <a:xfrm>
            <a:off x="1927456" y="5079019"/>
            <a:ext cx="2025355" cy="17789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www.nematode.net/Images/h_bacteriopho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1696794"/>
            <a:ext cx="3031040" cy="202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jaxshells.org/image%20snail27/cack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302002"/>
            <a:ext cx="5305425" cy="4032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8271" y="1028343"/>
            <a:ext cx="8169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Na </a:t>
            </a:r>
            <a:r>
              <a:rPr 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Austrália, </a:t>
            </a:r>
            <a:r>
              <a:rPr 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em 1933, onde </a:t>
            </a:r>
            <a:r>
              <a:rPr 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foi utilizado o </a:t>
            </a:r>
            <a:r>
              <a:rPr lang="pt-BR" sz="24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piralídeo</a:t>
            </a:r>
            <a:r>
              <a:rPr 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pt-BR" sz="2400" i="1" dirty="0" err="1">
                <a:solidFill>
                  <a:srgbClr val="000000"/>
                </a:solidFill>
                <a:latin typeface="Verdana" panose="020B0604030504040204" pitchFamily="34" charset="0"/>
              </a:rPr>
              <a:t>Cactoblastis</a:t>
            </a:r>
            <a:r>
              <a:rPr lang="pt-BR" sz="2400" i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pt-BR" sz="2400" i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cactorum</a:t>
            </a:r>
            <a:r>
              <a:rPr 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, da </a:t>
            </a:r>
            <a:r>
              <a:rPr 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Argentina, para controlar </a:t>
            </a:r>
            <a:r>
              <a:rPr lang="pt-BR" sz="2400" i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Opuntia</a:t>
            </a:r>
            <a:r>
              <a:rPr lang="pt-BR" sz="2400" i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spp.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16632"/>
            <a:ext cx="5381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Primeiro caso de sucesso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334525" y="633412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 err="1" smtClean="0"/>
              <a:t>Bettiol</a:t>
            </a:r>
            <a:r>
              <a:rPr lang="pt-BR" sz="1800" dirty="0" smtClean="0"/>
              <a:t> e </a:t>
            </a:r>
            <a:r>
              <a:rPr lang="pt-BR" sz="1800" dirty="0" err="1" smtClean="0"/>
              <a:t>Morandi</a:t>
            </a:r>
            <a:r>
              <a:rPr lang="pt-BR" sz="1800" dirty="0" smtClean="0"/>
              <a:t> (2009)</a:t>
            </a:r>
            <a:endParaRPr lang="pt-BR" sz="1800" dirty="0"/>
          </a:p>
        </p:txBody>
      </p:sp>
      <p:sp>
        <p:nvSpPr>
          <p:cNvPr id="8" name="Retângulo 7"/>
          <p:cNvSpPr/>
          <p:nvPr/>
        </p:nvSpPr>
        <p:spPr>
          <a:xfrm>
            <a:off x="488273" y="2390299"/>
            <a:ext cx="31121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Em </a:t>
            </a:r>
            <a:r>
              <a:rPr 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2004, vários países tornaram-se líderes mundiais em controle biológico de </a:t>
            </a:r>
            <a:r>
              <a:rPr 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plantas: </a:t>
            </a:r>
            <a:r>
              <a:rPr 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África do Sul, Austrália, Canadá, </a:t>
            </a:r>
            <a:r>
              <a:rPr 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EUA, </a:t>
            </a:r>
            <a:r>
              <a:rPr 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Indonésia e Nova Zelândia.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792682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c/ce/Alternanthera_philoxeroides_NRCS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4287100" cy="25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gaga.biodiv.tw/new23/9301/b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95375"/>
            <a:ext cx="4286250" cy="324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381499" y="1015018"/>
            <a:ext cx="44672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800" dirty="0" smtClean="0"/>
              <a:t>Introdução de </a:t>
            </a:r>
            <a:r>
              <a:rPr lang="pt-BR" sz="2800" i="1" dirty="0" err="1" smtClean="0"/>
              <a:t>Agasicles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hygrophila</a:t>
            </a:r>
            <a:r>
              <a:rPr lang="pt-BR" sz="2800" i="1" dirty="0"/>
              <a:t> </a:t>
            </a:r>
            <a:r>
              <a:rPr lang="pt-BR" sz="2800" dirty="0" smtClean="0"/>
              <a:t>para </a:t>
            </a:r>
            <a:r>
              <a:rPr lang="pt-BR" sz="2800" dirty="0"/>
              <a:t>o controle biológico de </a:t>
            </a:r>
            <a:r>
              <a:rPr lang="pt-BR" sz="2800" i="1" dirty="0" err="1"/>
              <a:t>Alternanthera</a:t>
            </a:r>
            <a:r>
              <a:rPr lang="pt-BR" sz="2800" i="1" dirty="0"/>
              <a:t> </a:t>
            </a:r>
            <a:r>
              <a:rPr lang="pt-BR" sz="2800" i="1" dirty="0" err="1"/>
              <a:t>philoxeroides</a:t>
            </a:r>
            <a:r>
              <a:rPr lang="pt-BR" sz="2800" i="1" dirty="0"/>
              <a:t> </a:t>
            </a:r>
            <a:r>
              <a:rPr lang="pt-BR" sz="2800" dirty="0"/>
              <a:t>em Porto </a:t>
            </a:r>
            <a:r>
              <a:rPr lang="pt-BR" sz="2800" dirty="0" smtClean="0"/>
              <a:t>Rico.</a:t>
            </a:r>
          </a:p>
          <a:p>
            <a:pPr>
              <a:spcAft>
                <a:spcPts val="1200"/>
              </a:spcAft>
            </a:pPr>
            <a:r>
              <a:rPr lang="pt-BR" sz="2800" dirty="0" smtClean="0"/>
              <a:t>Foram </a:t>
            </a:r>
            <a:r>
              <a:rPr lang="pt-BR" sz="2800" dirty="0"/>
              <a:t>liberados </a:t>
            </a:r>
            <a:r>
              <a:rPr lang="pt-BR" sz="2800" dirty="0" smtClean="0"/>
              <a:t>cerca de 5.000 indivíduos.</a:t>
            </a:r>
          </a:p>
          <a:p>
            <a:pPr>
              <a:spcAft>
                <a:spcPts val="1200"/>
              </a:spcAft>
            </a:pPr>
            <a:r>
              <a:rPr lang="pt-BR" sz="2800" dirty="0" smtClean="0"/>
              <a:t>No </a:t>
            </a:r>
            <a:r>
              <a:rPr lang="pt-BR" sz="2800" dirty="0"/>
              <a:t>início </a:t>
            </a:r>
            <a:r>
              <a:rPr lang="pt-BR" sz="2800" dirty="0" smtClean="0"/>
              <a:t>de 2000</a:t>
            </a:r>
            <a:r>
              <a:rPr lang="pt-BR" sz="2800" dirty="0"/>
              <a:t>, </a:t>
            </a:r>
            <a:r>
              <a:rPr lang="pt-BR" sz="2800" dirty="0" smtClean="0"/>
              <a:t>a </a:t>
            </a:r>
            <a:r>
              <a:rPr lang="pt-BR" sz="2800" dirty="0"/>
              <a:t>densidade populacional média havia sido reduzida de 334 para 36 </a:t>
            </a:r>
            <a:r>
              <a:rPr lang="pt-BR" sz="2800" dirty="0" smtClean="0"/>
              <a:t>caules m</a:t>
            </a:r>
            <a:r>
              <a:rPr lang="pt-BR" sz="2800" baseline="30000" dirty="0" smtClean="0"/>
              <a:t>-2</a:t>
            </a:r>
            <a:r>
              <a:rPr lang="pt-BR" sz="2800" dirty="0" smtClean="0"/>
              <a:t>.</a:t>
            </a:r>
            <a:endParaRPr lang="pt-BR" sz="28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79512" y="116632"/>
            <a:ext cx="5242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Caso recente de sucesso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296052" y="633412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 smtClean="0"/>
              <a:t>Abreu e </a:t>
            </a:r>
            <a:r>
              <a:rPr lang="pt-BR" sz="1800" dirty="0" err="1" smtClean="0"/>
              <a:t>Semidey</a:t>
            </a:r>
            <a:r>
              <a:rPr lang="pt-BR" sz="1800" dirty="0" smtClean="0"/>
              <a:t> (2000)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601953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043608" y="1390650"/>
            <a:ext cx="784956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2400" dirty="0" smtClean="0"/>
              <a:t>estirpes fracas de PRSV-W para </a:t>
            </a:r>
            <a:r>
              <a:rPr lang="pt-BR" sz="2400" dirty="0" err="1" smtClean="0"/>
              <a:t>premunização</a:t>
            </a:r>
            <a:r>
              <a:rPr lang="pt-BR" sz="2400" dirty="0" smtClean="0"/>
              <a:t> contra a tristeza dos citros e o mosaico da abobrinha;</a:t>
            </a:r>
          </a:p>
          <a:p>
            <a:pPr algn="just">
              <a:spcAft>
                <a:spcPts val="1200"/>
              </a:spcAft>
            </a:pPr>
            <a:r>
              <a:rPr lang="pt-BR" sz="2400" i="1" dirty="0" err="1" smtClean="0"/>
              <a:t>Hansfordia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pulvinata</a:t>
            </a:r>
            <a:r>
              <a:rPr lang="pt-BR" sz="2400" dirty="0" smtClean="0"/>
              <a:t> no controle do mal-das-folhas da seringueira;</a:t>
            </a:r>
          </a:p>
          <a:p>
            <a:pPr algn="just">
              <a:spcAft>
                <a:spcPts val="1200"/>
              </a:spcAft>
            </a:pPr>
            <a:r>
              <a:rPr lang="pt-BR" sz="2400" i="1" dirty="0" err="1" smtClean="0"/>
              <a:t>Acremonium</a:t>
            </a:r>
            <a:r>
              <a:rPr lang="pt-BR" sz="2400" dirty="0" smtClean="0"/>
              <a:t> sp.</a:t>
            </a:r>
            <a:r>
              <a:rPr lang="pt-BR" sz="2400" i="1" dirty="0" smtClean="0"/>
              <a:t> </a:t>
            </a:r>
            <a:r>
              <a:rPr lang="pt-BR" sz="2400" dirty="0" smtClean="0"/>
              <a:t>para controle da lixa-do-coqueiro;</a:t>
            </a:r>
          </a:p>
          <a:p>
            <a:pPr algn="just">
              <a:spcAft>
                <a:spcPts val="1200"/>
              </a:spcAft>
            </a:pPr>
            <a:r>
              <a:rPr lang="pt-BR" sz="2400" i="1" dirty="0" err="1" smtClean="0"/>
              <a:t>Clonostachys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rosae</a:t>
            </a:r>
            <a:r>
              <a:rPr lang="pt-BR" sz="2400" dirty="0" smtClean="0"/>
              <a:t> para controle do mofo-cinzento;</a:t>
            </a:r>
          </a:p>
          <a:p>
            <a:pPr algn="just">
              <a:spcAft>
                <a:spcPts val="1200"/>
              </a:spcAft>
            </a:pPr>
            <a:r>
              <a:rPr lang="pt-BR" sz="2400" i="1" dirty="0" err="1" smtClean="0"/>
              <a:t>Bacillus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subtilis</a:t>
            </a:r>
            <a:r>
              <a:rPr lang="pt-BR" sz="2400" dirty="0" smtClean="0"/>
              <a:t> para controle de diversas doenças;</a:t>
            </a:r>
          </a:p>
          <a:p>
            <a:pPr algn="just">
              <a:spcAft>
                <a:spcPts val="1200"/>
              </a:spcAft>
            </a:pPr>
            <a:r>
              <a:rPr lang="pt-BR" sz="2400" i="1" dirty="0" err="1" smtClean="0"/>
              <a:t>Trichoderma</a:t>
            </a:r>
            <a:r>
              <a:rPr lang="pt-BR" sz="2400" dirty="0" smtClean="0"/>
              <a:t> spp. para controle de patógenos de solo e da parte aérea.</a:t>
            </a:r>
            <a:endParaRPr lang="pt-BR" sz="2400" i="1" dirty="0"/>
          </a:p>
        </p:txBody>
      </p:sp>
      <p:sp>
        <p:nvSpPr>
          <p:cNvPr id="7" name="Elipse 6"/>
          <p:cNvSpPr/>
          <p:nvPr/>
        </p:nvSpPr>
        <p:spPr>
          <a:xfrm>
            <a:off x="395536" y="1466850"/>
            <a:ext cx="519112" cy="36195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395536" y="2343150"/>
            <a:ext cx="519112" cy="36195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395536" y="3219450"/>
            <a:ext cx="519112" cy="36195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395536" y="3733800"/>
            <a:ext cx="519112" cy="36195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395536" y="4238625"/>
            <a:ext cx="519112" cy="36195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395536" y="4781550"/>
            <a:ext cx="519112" cy="361950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79512" y="116632"/>
            <a:ext cx="7433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Agentes de </a:t>
            </a:r>
            <a:r>
              <a:rPr lang="pt-BR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biocontrole</a:t>
            </a:r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disponíveis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334525" y="633412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 err="1" smtClean="0"/>
              <a:t>Bettiol</a:t>
            </a:r>
            <a:r>
              <a:rPr lang="pt-BR" sz="1800" dirty="0" smtClean="0"/>
              <a:t> e </a:t>
            </a:r>
            <a:r>
              <a:rPr lang="pt-BR" sz="1800" dirty="0" err="1" smtClean="0"/>
              <a:t>Morandi</a:t>
            </a:r>
            <a:r>
              <a:rPr lang="pt-BR" sz="1800" dirty="0" smtClean="0"/>
              <a:t> (2009)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55480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41893" y="200002"/>
            <a:ext cx="319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</a:rPr>
              <a:t>Bacillus</a:t>
            </a:r>
            <a:r>
              <a:rPr lang="pt-BR" sz="36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</a:rPr>
              <a:t> </a:t>
            </a:r>
            <a:r>
              <a:rPr lang="pt-BR" sz="36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Medium ITC" panose="020B0602030504020804" pitchFamily="34" charset="0"/>
              </a:rPr>
              <a:t>subtilis</a:t>
            </a:r>
            <a:endParaRPr lang="pt-BR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Medium ITC" panose="020B06020305040208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51921" y="1412776"/>
            <a:ext cx="50412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Eras Medium ITC" panose="020B0602030504020804" pitchFamily="34" charset="0"/>
              </a:rPr>
              <a:t>Grupo: </a:t>
            </a:r>
            <a:r>
              <a:rPr lang="pt-BR" dirty="0" smtClean="0">
                <a:latin typeface="Eras Medium ITC" panose="020B0602030504020804" pitchFamily="34" charset="0"/>
              </a:rPr>
              <a:t>bactéria</a:t>
            </a:r>
            <a:endParaRPr lang="pt-BR" b="1" dirty="0" smtClean="0">
              <a:solidFill>
                <a:schemeClr val="accent6">
                  <a:lumMod val="50000"/>
                </a:schemeClr>
              </a:solidFill>
              <a:latin typeface="Eras Medium ITC" panose="020B0602030504020804" pitchFamily="34" charset="0"/>
            </a:endParaRPr>
          </a:p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Eras Medium ITC" panose="020B0602030504020804" pitchFamily="34" charset="0"/>
              </a:rPr>
              <a:t>Alvo:</a:t>
            </a:r>
            <a:r>
              <a:rPr lang="pt-BR" dirty="0" smtClean="0">
                <a:latin typeface="Eras Medium ITC" panose="020B0602030504020804" pitchFamily="34" charset="0"/>
              </a:rPr>
              <a:t> doenças e nematoides</a:t>
            </a:r>
          </a:p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Eras Medium ITC" panose="020B0602030504020804" pitchFamily="34" charset="0"/>
              </a:rPr>
              <a:t>Fase:</a:t>
            </a:r>
            <a:r>
              <a:rPr lang="pt-BR" dirty="0" smtClean="0">
                <a:latin typeface="Eras Medium ITC" panose="020B0602030504020804" pitchFamily="34" charset="0"/>
              </a:rPr>
              <a:t> juvenis de nematoides</a:t>
            </a:r>
          </a:p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Eras Medium ITC" panose="020B0602030504020804" pitchFamily="34" charset="0"/>
              </a:rPr>
              <a:t>Ação:</a:t>
            </a:r>
            <a:r>
              <a:rPr lang="pt-BR" b="1" dirty="0" smtClean="0">
                <a:latin typeface="Eras Medium ITC" panose="020B0602030504020804" pitchFamily="34" charset="0"/>
              </a:rPr>
              <a:t> </a:t>
            </a:r>
            <a:r>
              <a:rPr lang="pt-BR" dirty="0" smtClean="0">
                <a:latin typeface="Eras Medium ITC" panose="020B0602030504020804" pitchFamily="34" charset="0"/>
              </a:rPr>
              <a:t>contato</a:t>
            </a:r>
          </a:p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Eras Medium ITC" panose="020B0602030504020804" pitchFamily="34" charset="0"/>
              </a:rPr>
              <a:t>Dose:</a:t>
            </a:r>
            <a:r>
              <a:rPr lang="pt-BR" dirty="0" smtClean="0">
                <a:latin typeface="Eras Medium ITC" panose="020B0602030504020804" pitchFamily="34" charset="0"/>
              </a:rPr>
              <a:t> 2 a 4 L ha</a:t>
            </a:r>
            <a:r>
              <a:rPr lang="pt-BR" baseline="30000" dirty="0" smtClean="0">
                <a:latin typeface="Eras Medium ITC" panose="020B0602030504020804" pitchFamily="34" charset="0"/>
              </a:rPr>
              <a:t>-1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0825" y="3501008"/>
            <a:ext cx="864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  <a:latin typeface="Eras Medium ITC" panose="020B0602030504020804" pitchFamily="34" charset="0"/>
              </a:rPr>
              <a:t>Época:</a:t>
            </a:r>
            <a:r>
              <a:rPr lang="pt-BR" b="1" dirty="0" smtClean="0">
                <a:latin typeface="Eras Medium ITC" panose="020B0602030504020804" pitchFamily="34" charset="0"/>
              </a:rPr>
              <a:t> </a:t>
            </a:r>
            <a:r>
              <a:rPr lang="pt-BR" dirty="0" smtClean="0">
                <a:latin typeface="Eras Medium ITC" panose="020B0602030504020804" pitchFamily="34" charset="0"/>
              </a:rPr>
              <a:t>período quente e chuvoso.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48"/>
          <a:stretch/>
        </p:blipFill>
        <p:spPr>
          <a:xfrm>
            <a:off x="220936" y="200002"/>
            <a:ext cx="3313064" cy="32579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7335"/>
            <a:ext cx="3419872" cy="220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57336"/>
            <a:ext cx="2448898" cy="220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1763688" y="6343561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mofo-cinzento</a:t>
            </a:r>
            <a:endParaRPr lang="pt-BR" sz="16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438577" y="6343561"/>
            <a:ext cx="2225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chemeClr val="bg1"/>
                </a:solidFill>
                <a:latin typeface="Eras Demi ITC" panose="020B0805030504020804" pitchFamily="34" charset="0"/>
              </a:rPr>
              <a:t>podridão-olho-de-boi</a:t>
            </a:r>
            <a:endParaRPr lang="pt-BR" sz="16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79512" y="771525"/>
            <a:ext cx="596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 err="1" smtClean="0"/>
              <a:t>Trichoderma</a:t>
            </a:r>
            <a:r>
              <a:rPr lang="pt-BR" sz="2800" i="1" dirty="0" smtClean="0"/>
              <a:t> </a:t>
            </a:r>
            <a:r>
              <a:rPr lang="pt-BR" sz="2800" i="1" dirty="0" err="1" smtClean="0"/>
              <a:t>asperellum</a:t>
            </a:r>
            <a:r>
              <a:rPr lang="pt-BR" sz="2800" dirty="0" smtClean="0"/>
              <a:t>, </a:t>
            </a:r>
            <a:r>
              <a:rPr lang="pt-BR" sz="2800" i="1" dirty="0" smtClean="0"/>
              <a:t>T. </a:t>
            </a:r>
            <a:r>
              <a:rPr lang="pt-BR" sz="2400" i="1" dirty="0" err="1" smtClean="0"/>
              <a:t>harzianum</a:t>
            </a:r>
            <a:r>
              <a:rPr lang="pt-BR" sz="2800" dirty="0" smtClean="0"/>
              <a:t>, </a:t>
            </a:r>
            <a:r>
              <a:rPr lang="pt-BR" sz="2800" i="1" dirty="0" smtClean="0"/>
              <a:t>T. </a:t>
            </a:r>
            <a:r>
              <a:rPr lang="pt-BR" sz="2800" i="1" dirty="0" err="1" smtClean="0"/>
              <a:t>stromaticum</a:t>
            </a:r>
            <a:r>
              <a:rPr lang="pt-BR" sz="2800" dirty="0" smtClean="0"/>
              <a:t> e </a:t>
            </a:r>
            <a:r>
              <a:rPr lang="pt-BR" sz="2800" i="1" dirty="0" smtClean="0"/>
              <a:t>T. </a:t>
            </a:r>
            <a:r>
              <a:rPr lang="pt-BR" sz="2800" i="1" dirty="0" err="1" smtClean="0"/>
              <a:t>viride</a:t>
            </a:r>
            <a:r>
              <a:rPr lang="pt-BR" sz="2800" dirty="0" smtClean="0"/>
              <a:t>.</a:t>
            </a:r>
            <a:endParaRPr lang="pt-BR" sz="2800" i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79512" y="2105025"/>
            <a:ext cx="59200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 err="1" smtClean="0"/>
              <a:t>Fusarium</a:t>
            </a:r>
            <a:r>
              <a:rPr lang="pt-BR" sz="2800" i="1" dirty="0" smtClean="0"/>
              <a:t>, </a:t>
            </a:r>
            <a:r>
              <a:rPr lang="pt-BR" sz="2800" i="1" dirty="0" err="1" smtClean="0"/>
              <a:t>Pythium</a:t>
            </a:r>
            <a:r>
              <a:rPr lang="pt-BR" sz="2800" i="1" dirty="0" smtClean="0"/>
              <a:t>, </a:t>
            </a:r>
            <a:r>
              <a:rPr lang="pt-BR" sz="2800" i="1" dirty="0" err="1" smtClean="0"/>
              <a:t>Rhizoctonia</a:t>
            </a:r>
            <a:r>
              <a:rPr lang="pt-BR" sz="2800" i="1" dirty="0" smtClean="0"/>
              <a:t>, </a:t>
            </a:r>
            <a:r>
              <a:rPr lang="pt-BR" sz="2800" i="1" dirty="0" err="1" smtClean="0"/>
              <a:t>Macrophomina</a:t>
            </a:r>
            <a:r>
              <a:rPr lang="pt-BR" sz="2800" i="1" dirty="0" smtClean="0"/>
              <a:t>, </a:t>
            </a:r>
            <a:r>
              <a:rPr lang="pt-BR" sz="2800" i="1" dirty="0" err="1" smtClean="0"/>
              <a:t>Sclerotinia</a:t>
            </a:r>
            <a:r>
              <a:rPr lang="pt-BR" sz="2800" i="1" dirty="0" smtClean="0"/>
              <a:t>, </a:t>
            </a:r>
            <a:r>
              <a:rPr lang="pt-BR" sz="2800" i="1" dirty="0" err="1" smtClean="0"/>
              <a:t>Sclerotium,Botrytis</a:t>
            </a:r>
            <a:r>
              <a:rPr lang="pt-BR" sz="2800" i="1" dirty="0"/>
              <a:t> </a:t>
            </a:r>
            <a:r>
              <a:rPr lang="pt-BR" sz="2800" dirty="0" smtClean="0"/>
              <a:t>e </a:t>
            </a:r>
            <a:r>
              <a:rPr lang="pt-BR" sz="2800" i="1" dirty="0" err="1" smtClean="0"/>
              <a:t>Crinipellis</a:t>
            </a:r>
            <a:r>
              <a:rPr lang="pt-BR" sz="2800" dirty="0" smtClean="0"/>
              <a:t> para feijão, soja, algodão, fumo, morango, tomate, cebola, alho, plantas ornamentais e cacau.</a:t>
            </a:r>
            <a:endParaRPr lang="pt-BR" sz="2800" i="1" dirty="0"/>
          </a:p>
        </p:txBody>
      </p:sp>
      <p:pic>
        <p:nvPicPr>
          <p:cNvPr id="9218" name="Picture 2" descr="http://www.viarural.com.ar/viarural.com.ar/agricultura/aa-enfermedades/fusarium-oxysporum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24" y="552450"/>
            <a:ext cx="3043476" cy="2282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agdev.anr.udel.edu/weeklycropupdate/wp-content/uploads/2009/09/LimaPythiu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"/>
          <a:stretch/>
        </p:blipFill>
        <p:spPr bwMode="auto">
          <a:xfrm>
            <a:off x="6100524" y="2825532"/>
            <a:ext cx="3043475" cy="1986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bugwoodcloud.org/images/768x512/0027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016"/>
            <a:ext cx="3043475" cy="2028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bugwoodcloud.org/images/768x512/543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817127"/>
            <a:ext cx="3043476" cy="2040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agrolink.com.br/agromidias/problemas/g/Sclerotinia_sclerotiorum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 bwMode="auto">
          <a:xfrm>
            <a:off x="6147655" y="4810124"/>
            <a:ext cx="2997317" cy="204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79512" y="116632"/>
            <a:ext cx="6253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de </a:t>
            </a:r>
            <a:r>
              <a:rPr lang="pt-BR" sz="40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Trichoderma</a:t>
            </a:r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Brasil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7293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2.staticflickr.com/4/3258/2297771811_c83f0aa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517944" y="383101"/>
            <a:ext cx="28985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fumo</a:t>
            </a:r>
            <a:endParaRPr lang="pt-BR" sz="9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836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RS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4" y="1428736"/>
            <a:ext cx="8551084" cy="531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179512" y="116632"/>
            <a:ext cx="5866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Paióis no Rio Grande do Sul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300192" y="4293096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1.500</a:t>
            </a:r>
            <a:endParaRPr lang="pt-BR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331478" y="4954816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agricultores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0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ogs.iadb.org/cambioclimatico/files/agriculto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11822"/>
          <a:stretch/>
        </p:blipFill>
        <p:spPr bwMode="auto">
          <a:xfrm>
            <a:off x="179512" y="1844824"/>
            <a:ext cx="878497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1247" y="196392"/>
            <a:ext cx="4177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 antiga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4591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SCI026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7" y="5157192"/>
            <a:ext cx="2271283" cy="170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321507"/>
            <a:ext cx="6357982" cy="382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412735" y="1604497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+R$2.467,80/ha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9512" y="116632"/>
            <a:ext cx="7733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 da traça-do-fumo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0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ifaeg.com.br/wp-content/uploads/2013/04/dp-ca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r="89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899499" y="5745758"/>
            <a:ext cx="4993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cana-de-açúcar</a:t>
            </a:r>
            <a:endParaRPr lang="pt-B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B05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286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://scienceblogs.com.br/meiodecultura/files/2011/12/trapping-st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2" t="2181" r="1216" b="50619"/>
          <a:stretch/>
        </p:blipFill>
        <p:spPr bwMode="auto">
          <a:xfrm>
            <a:off x="5364088" y="980728"/>
            <a:ext cx="3779912" cy="2508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50824" y="210312"/>
            <a:ext cx="8642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biológico de nematoides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50824" y="1305920"/>
            <a:ext cx="4321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err="1" smtClean="0"/>
              <a:t>Bacillus</a:t>
            </a:r>
            <a:r>
              <a:rPr lang="pt-BR" i="1" dirty="0" smtClean="0"/>
              <a:t> </a:t>
            </a:r>
            <a:r>
              <a:rPr lang="pt-BR" i="1" dirty="0" err="1" smtClean="0"/>
              <a:t>subtilis</a:t>
            </a:r>
            <a:endParaRPr lang="pt-BR" i="1" dirty="0" smtClean="0"/>
          </a:p>
          <a:p>
            <a:pPr algn="r"/>
            <a:r>
              <a:rPr lang="pt-BR" i="1" dirty="0" err="1" smtClean="0"/>
              <a:t>Paecilomyces</a:t>
            </a:r>
            <a:r>
              <a:rPr lang="pt-BR" i="1" dirty="0" smtClean="0"/>
              <a:t> </a:t>
            </a:r>
            <a:r>
              <a:rPr lang="pt-BR" i="1" dirty="0" err="1" smtClean="0"/>
              <a:t>lilacinus</a:t>
            </a:r>
            <a:endParaRPr lang="pt-BR" i="1" dirty="0" smtClean="0"/>
          </a:p>
          <a:p>
            <a:pPr algn="r"/>
            <a:r>
              <a:rPr lang="pt-BR" i="1" dirty="0" err="1" smtClean="0"/>
              <a:t>Pochonia</a:t>
            </a:r>
            <a:r>
              <a:rPr lang="pt-BR" i="1" dirty="0" smtClean="0"/>
              <a:t> </a:t>
            </a:r>
            <a:r>
              <a:rPr lang="pt-BR" i="1" dirty="0" err="1" smtClean="0"/>
              <a:t>chlamydosporia</a:t>
            </a:r>
            <a:endParaRPr lang="pt-BR" i="1" dirty="0" smtClean="0"/>
          </a:p>
          <a:p>
            <a:pPr algn="r"/>
            <a:r>
              <a:rPr lang="pt-BR" i="1" dirty="0" err="1">
                <a:cs typeface="Arial" panose="020B0604020202020204" pitchFamily="34" charset="0"/>
              </a:rPr>
              <a:t>Arthrobotrys</a:t>
            </a:r>
            <a:r>
              <a:rPr lang="pt-BR" i="1" dirty="0">
                <a:cs typeface="Arial" panose="020B0604020202020204" pitchFamily="34" charset="0"/>
              </a:rPr>
              <a:t> </a:t>
            </a:r>
            <a:r>
              <a:rPr lang="pt-BR" i="1" dirty="0" err="1" smtClean="0">
                <a:cs typeface="Arial" panose="020B0604020202020204" pitchFamily="34" charset="0"/>
              </a:rPr>
              <a:t>oligospora</a:t>
            </a:r>
            <a:endParaRPr lang="pt-BR" i="1" dirty="0" smtClean="0">
              <a:cs typeface="Arial" panose="020B0604020202020204" pitchFamily="34" charset="0"/>
            </a:endParaRPr>
          </a:p>
          <a:p>
            <a:pPr algn="r"/>
            <a:r>
              <a:rPr lang="pt-BR" i="1" dirty="0" err="1" smtClean="0">
                <a:cs typeface="Arial" panose="020B0604020202020204" pitchFamily="34" charset="0"/>
              </a:rPr>
              <a:t>Trichoderma</a:t>
            </a:r>
            <a:r>
              <a:rPr lang="pt-BR" dirty="0" smtClean="0">
                <a:cs typeface="Arial" panose="020B0604020202020204" pitchFamily="34" charset="0"/>
              </a:rPr>
              <a:t> spp.</a:t>
            </a:r>
            <a:endParaRPr lang="pt-BR" i="1" dirty="0">
              <a:cs typeface="Arial" panose="020B060402020202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572122"/>
              </p:ext>
            </p:extLst>
          </p:nvPr>
        </p:nvGraphicFramePr>
        <p:xfrm>
          <a:off x="250825" y="3573016"/>
          <a:ext cx="8642350" cy="274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7119"/>
                <a:gridCol w="4825231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Produto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Densidade</a:t>
                      </a:r>
                      <a:r>
                        <a:rPr lang="pt-BR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</a:t>
                      </a:r>
                      <a:r>
                        <a:rPr lang="pt-BR" sz="2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Pratylenchus</a:t>
                      </a:r>
                      <a:r>
                        <a:rPr lang="pt-BR" sz="2400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pt-BR" sz="2400" i="1" baseline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zeae</a:t>
                      </a:r>
                      <a:endParaRPr lang="pt-BR" sz="24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i="1" kern="1200" dirty="0" err="1" smtClean="0">
                          <a:effectLst/>
                        </a:rPr>
                        <a:t>Paecilomyces</a:t>
                      </a:r>
                      <a:r>
                        <a:rPr lang="pt-BR" sz="2400" i="1" kern="1200" dirty="0" smtClean="0">
                          <a:effectLst/>
                        </a:rPr>
                        <a:t> </a:t>
                      </a:r>
                      <a:r>
                        <a:rPr lang="pt-BR" sz="2400" i="1" kern="1200" dirty="0" err="1" smtClean="0">
                          <a:effectLst/>
                        </a:rPr>
                        <a:t>lilacinus</a:t>
                      </a:r>
                      <a:endParaRPr lang="pt-BR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237,5 b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i="1" kern="1200" dirty="0" err="1" smtClean="0">
                          <a:effectLst/>
                        </a:rPr>
                        <a:t>Aspergillus</a:t>
                      </a:r>
                      <a:r>
                        <a:rPr lang="pt-BR" sz="2400" i="1" kern="1200" dirty="0" smtClean="0">
                          <a:effectLst/>
                        </a:rPr>
                        <a:t> </a:t>
                      </a:r>
                      <a:r>
                        <a:rPr lang="pt-BR" sz="2400" i="1" kern="1200" dirty="0" err="1" smtClean="0">
                          <a:effectLst/>
                        </a:rPr>
                        <a:t>niger</a:t>
                      </a:r>
                      <a:endParaRPr lang="pt-BR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147,0 b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i="1" kern="1200" dirty="0" err="1" smtClean="0">
                          <a:effectLst/>
                        </a:rPr>
                        <a:t>Trichoderma</a:t>
                      </a:r>
                      <a:r>
                        <a:rPr lang="pt-BR" sz="2400" i="1" kern="1200" dirty="0" smtClean="0">
                          <a:effectLst/>
                        </a:rPr>
                        <a:t> </a:t>
                      </a:r>
                      <a:r>
                        <a:rPr lang="pt-BR" sz="2400" i="1" kern="1200" dirty="0" err="1" smtClean="0">
                          <a:effectLst/>
                        </a:rPr>
                        <a:t>viride</a:t>
                      </a:r>
                      <a:endParaRPr lang="pt-BR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294,8 b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i="1" kern="1200" dirty="0" err="1" smtClean="0">
                          <a:effectLst/>
                        </a:rPr>
                        <a:t>Trichoderma</a:t>
                      </a:r>
                      <a:r>
                        <a:rPr lang="pt-BR" sz="2400" i="1" kern="1200" dirty="0" smtClean="0">
                          <a:effectLst/>
                        </a:rPr>
                        <a:t> </a:t>
                      </a:r>
                      <a:r>
                        <a:rPr lang="pt-BR" sz="2400" i="1" kern="1200" dirty="0" err="1" smtClean="0">
                          <a:effectLst/>
                        </a:rPr>
                        <a:t>pseudokoningii</a:t>
                      </a:r>
                      <a:endParaRPr lang="pt-BR" sz="24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201,8 b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Sem controle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1.450,0 a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663575" y="6299756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 err="1" smtClean="0">
                <a:cs typeface="Arial" panose="020B0604020202020204" pitchFamily="34" charset="0"/>
              </a:rPr>
              <a:t>Oyekanmi</a:t>
            </a:r>
            <a:r>
              <a:rPr lang="pt-BR" sz="1800" dirty="0">
                <a:cs typeface="Arial" panose="020B0604020202020204" pitchFamily="34" charset="0"/>
              </a:rPr>
              <a:t>, </a:t>
            </a:r>
            <a:r>
              <a:rPr lang="pt-BR" sz="1800" dirty="0" err="1" smtClean="0">
                <a:cs typeface="Arial" panose="020B0604020202020204" pitchFamily="34" charset="0"/>
              </a:rPr>
              <a:t>Coyne</a:t>
            </a:r>
            <a:r>
              <a:rPr lang="pt-BR" sz="1800" dirty="0" smtClean="0">
                <a:cs typeface="Arial" panose="020B0604020202020204" pitchFamily="34" charset="0"/>
              </a:rPr>
              <a:t> e </a:t>
            </a:r>
            <a:r>
              <a:rPr lang="pt-BR" sz="1800" dirty="0" err="1" smtClean="0">
                <a:cs typeface="Arial" panose="020B0604020202020204" pitchFamily="34" charset="0"/>
              </a:rPr>
              <a:t>Fawole</a:t>
            </a:r>
            <a:r>
              <a:rPr lang="pt-BR" sz="1800" dirty="0" smtClean="0">
                <a:cs typeface="Arial" panose="020B0604020202020204" pitchFamily="34" charset="0"/>
              </a:rPr>
              <a:t> (2008)</a:t>
            </a:r>
            <a:endParaRPr lang="pt-BR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80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18068"/>
          <a:stretch/>
        </p:blipFill>
        <p:spPr>
          <a:xfrm>
            <a:off x="4127773" y="4806142"/>
            <a:ext cx="1305664" cy="111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5505956" y="6158489"/>
            <a:ext cx="3242812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pt-BR" sz="2000" dirty="0" smtClean="0">
                <a:ln w="900" cmpd="sng">
                  <a:noFill/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Usina </a:t>
            </a:r>
            <a:r>
              <a:rPr lang="pt-BR" sz="2000" dirty="0" err="1" smtClean="0">
                <a:ln w="900" cmpd="sng">
                  <a:noFill/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Pagrisa</a:t>
            </a:r>
            <a:r>
              <a:rPr lang="pt-BR" sz="2000" dirty="0" smtClean="0">
                <a:ln w="900" cmpd="sng">
                  <a:noFill/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Ulianópolis, PA</a:t>
            </a:r>
            <a:endParaRPr lang="pt-BR" sz="2000" dirty="0">
              <a:ln w="900" cmpd="sng">
                <a:noFill/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Seta para baixo 7"/>
          <p:cNvSpPr/>
          <p:nvPr/>
        </p:nvSpPr>
        <p:spPr>
          <a:xfrm flipV="1">
            <a:off x="4559821" y="4661268"/>
            <a:ext cx="474564" cy="247962"/>
          </a:xfrm>
          <a:prstGeom prst="downArrow">
            <a:avLst/>
          </a:prstGeom>
          <a:solidFill>
            <a:srgbClr val="92D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331640" y="5087102"/>
            <a:ext cx="20393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12.000 ha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Cilindro 10"/>
          <p:cNvSpPr/>
          <p:nvPr/>
        </p:nvSpPr>
        <p:spPr>
          <a:xfrm>
            <a:off x="2136078" y="3181350"/>
            <a:ext cx="879006" cy="1151816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ilindro 11"/>
          <p:cNvSpPr/>
          <p:nvPr/>
        </p:nvSpPr>
        <p:spPr>
          <a:xfrm>
            <a:off x="3692994" y="2930460"/>
            <a:ext cx="879006" cy="1402706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ilindro 12"/>
          <p:cNvSpPr/>
          <p:nvPr/>
        </p:nvSpPr>
        <p:spPr>
          <a:xfrm>
            <a:off x="5059870" y="3952875"/>
            <a:ext cx="879006" cy="380291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2296445" y="2781240"/>
            <a:ext cx="508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4,0</a:t>
            </a:r>
            <a:endParaRPr lang="pt-BR" sz="20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878260" y="2509886"/>
            <a:ext cx="508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5,6</a:t>
            </a:r>
            <a:endParaRPr lang="pt-BR" sz="20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259028" y="3552765"/>
            <a:ext cx="508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1,0</a:t>
            </a:r>
            <a:endParaRPr lang="pt-BR" sz="20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2221008" y="4345345"/>
            <a:ext cx="704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2011</a:t>
            </a:r>
            <a:endParaRPr lang="pt-BR" sz="20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801277" y="4346050"/>
            <a:ext cx="704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2012</a:t>
            </a:r>
            <a:endParaRPr lang="pt-BR" sz="20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5189933" y="4333166"/>
            <a:ext cx="704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2013</a:t>
            </a:r>
            <a:endParaRPr lang="pt-BR" sz="2000" dirty="0"/>
          </a:p>
        </p:txBody>
      </p:sp>
      <p:sp>
        <p:nvSpPr>
          <p:cNvPr id="22" name="Cilindro 21"/>
          <p:cNvSpPr/>
          <p:nvPr/>
        </p:nvSpPr>
        <p:spPr>
          <a:xfrm>
            <a:off x="6392766" y="4279160"/>
            <a:ext cx="879006" cy="54006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6571555" y="3859749"/>
            <a:ext cx="508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0,4</a:t>
            </a:r>
            <a:endParaRPr lang="pt-BR" sz="20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448717" y="4345345"/>
            <a:ext cx="755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/>
              <a:t>2014</a:t>
            </a:r>
            <a:endParaRPr lang="pt-BR" sz="20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2276792" y="1772816"/>
            <a:ext cx="5053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Índice de intensidade de infestação (%)</a:t>
            </a:r>
            <a:endParaRPr lang="pt-BR" sz="2400" dirty="0"/>
          </a:p>
        </p:txBody>
      </p:sp>
      <p:sp>
        <p:nvSpPr>
          <p:cNvPr id="27" name="Retângulo 26"/>
          <p:cNvSpPr/>
          <p:nvPr/>
        </p:nvSpPr>
        <p:spPr>
          <a:xfrm>
            <a:off x="250825" y="6026804"/>
            <a:ext cx="359164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pt-BR" sz="3600" b="1" cap="none" spc="0" dirty="0" smtClean="0">
                <a:ln w="10160">
                  <a:noFill/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cana-de-açúcar</a:t>
            </a:r>
            <a:endParaRPr lang="pt-BR" sz="3600" b="1" cap="none" spc="0" dirty="0">
              <a:ln w="10160">
                <a:noFill/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Controle biológico da broca-da-cana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/>
        </p:nvSpPr>
        <p:spPr bwMode="auto">
          <a:xfrm>
            <a:off x="899591" y="675924"/>
            <a:ext cx="7993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liberação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terrestre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de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Trichogramma</a:t>
            </a:r>
            <a:r>
              <a:rPr lang="en-US" sz="3200" i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galloi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17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7Ma6nUmLsVE/UWAPWAFPvAI/AAAAAAAAibk/G0nfwl29IfM/s1600/untitled.bmp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87305" y="332656"/>
            <a:ext cx="8642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LIBERAÇÃO AÉREA</a:t>
            </a:r>
            <a:endParaRPr lang="pt-B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233385" y="980728"/>
            <a:ext cx="5587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parasitoides</a:t>
            </a:r>
            <a:endParaRPr lang="pt-BR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77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ixaDeTexto 18"/>
          <p:cNvSpPr txBox="1"/>
          <p:nvPr/>
        </p:nvSpPr>
        <p:spPr>
          <a:xfrm>
            <a:off x="2655560" y="2181274"/>
            <a:ext cx="423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Infestação em cana-planta: 6-7%</a:t>
            </a:r>
            <a:endParaRPr lang="pt-BR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ilindro 20"/>
          <p:cNvSpPr/>
          <p:nvPr/>
        </p:nvSpPr>
        <p:spPr>
          <a:xfrm>
            <a:off x="1228725" y="3095625"/>
            <a:ext cx="1104900" cy="2114550"/>
          </a:xfrm>
          <a:prstGeom prst="can">
            <a:avLst/>
          </a:prstGeom>
          <a:solidFill>
            <a:srgbClr val="0099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1094962" y="5346055"/>
            <a:ext cx="137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/>
              <a:t>inseticida</a:t>
            </a:r>
            <a:endParaRPr lang="pt-BR" sz="24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3521103" y="5346053"/>
            <a:ext cx="210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/>
              <a:t>liberação aérea</a:t>
            </a:r>
            <a:endParaRPr lang="pt-BR" sz="2400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101697" y="5346054"/>
            <a:ext cx="249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/>
              <a:t>liberação terrestre</a:t>
            </a:r>
            <a:endParaRPr lang="pt-BR" sz="2400" dirty="0"/>
          </a:p>
        </p:txBody>
      </p:sp>
      <p:sp>
        <p:nvSpPr>
          <p:cNvPr id="25" name="Cilindro 24"/>
          <p:cNvSpPr/>
          <p:nvPr/>
        </p:nvSpPr>
        <p:spPr>
          <a:xfrm>
            <a:off x="4019550" y="4400550"/>
            <a:ext cx="1104900" cy="809625"/>
          </a:xfrm>
          <a:prstGeom prst="ca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ilindro 25"/>
          <p:cNvSpPr/>
          <p:nvPr/>
        </p:nvSpPr>
        <p:spPr>
          <a:xfrm>
            <a:off x="6794299" y="4332453"/>
            <a:ext cx="1104900" cy="877721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1328966" y="464059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5,9%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894541" y="463673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2,2%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4119792" y="4636734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1,8%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3824824" y="3679897"/>
            <a:ext cx="157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+8 t ha</a:t>
            </a:r>
            <a:r>
              <a:rPr lang="pt-BR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pt-B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231775" y="6204421"/>
            <a:ext cx="2182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Guaíra, SP, 2014</a:t>
            </a:r>
            <a:endParaRPr lang="pt-BR" sz="2400" dirty="0"/>
          </a:p>
        </p:txBody>
      </p:sp>
      <p:sp>
        <p:nvSpPr>
          <p:cNvPr id="32" name="Retângulo 31"/>
          <p:cNvSpPr/>
          <p:nvPr/>
        </p:nvSpPr>
        <p:spPr>
          <a:xfrm>
            <a:off x="4571999" y="6303803"/>
            <a:ext cx="4321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800" dirty="0" smtClean="0">
                <a:cs typeface="Arial" panose="020B0604020202020204" pitchFamily="34" charset="0"/>
              </a:rPr>
              <a:t>Arroyo et al. (2014)</a:t>
            </a:r>
            <a:endParaRPr lang="pt-BR" sz="1800" dirty="0">
              <a:cs typeface="Arial" panose="020B0604020202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Controle biológico da broca-da-cana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899591" y="675924"/>
            <a:ext cx="7993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liberação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aérea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de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Trichogramma</a:t>
            </a:r>
            <a:r>
              <a:rPr lang="en-US" sz="3200" i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galloi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18068"/>
          <a:stretch/>
        </p:blipFill>
        <p:spPr>
          <a:xfrm>
            <a:off x="7587510" y="1321476"/>
            <a:ext cx="1305664" cy="111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1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094450"/>
            <a:ext cx="7560000" cy="34947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643768" y="6302375"/>
            <a:ext cx="2262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pt-BR" sz="1800" dirty="0" smtClean="0"/>
              <a:t>Zanatto </a:t>
            </a:r>
            <a:r>
              <a:rPr lang="pt-BR" sz="1800" dirty="0"/>
              <a:t>et al. (</a:t>
            </a:r>
            <a:r>
              <a:rPr lang="pt-BR" sz="1800" dirty="0" smtClean="0"/>
              <a:t>2013)</a:t>
            </a:r>
            <a:endParaRPr lang="pt-BR" sz="1800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7193694" y="4385217"/>
            <a:ext cx="117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err="1" smtClean="0"/>
              <a:t>Tukey</a:t>
            </a:r>
            <a:r>
              <a:rPr lang="pt-BR" sz="1800" dirty="0" smtClean="0"/>
              <a:t>, 5%</a:t>
            </a:r>
            <a:endParaRPr lang="pt-BR" sz="1800" dirty="0"/>
          </a:p>
        </p:txBody>
      </p:sp>
      <p:pic>
        <p:nvPicPr>
          <p:cNvPr id="8" name="Picture 2" descr="http://gustavoadolfo.flogbrasil.terra.com.br/fotos/b/4/0/gustavoadolfo/1172586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828473"/>
            <a:ext cx="2196231" cy="146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iberação Cotesia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3671" y="1828473"/>
            <a:ext cx="1732980" cy="1462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Controle biológico da broca-da-cana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99591" y="675924"/>
            <a:ext cx="7993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liberação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aérea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de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Cotesia</a:t>
            </a:r>
            <a:r>
              <a:rPr lang="en-US" sz="3200" i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flavipes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660"/>
          <a:stretch/>
        </p:blipFill>
        <p:spPr>
          <a:xfrm>
            <a:off x="0" y="5254517"/>
            <a:ext cx="1619672" cy="1603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79662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" y="5308390"/>
            <a:ext cx="2325070" cy="1549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8259"/>
            <a:ext cx="7920880" cy="414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876326" y="5308391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18415" cmpd="sng">
                  <a:noFill/>
                  <a:prstDash val="solid"/>
                </a:ln>
                <a:solidFill>
                  <a:schemeClr val="bg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30%</a:t>
            </a:r>
            <a:endParaRPr lang="pt-BR" sz="5400" b="1" dirty="0">
              <a:ln w="18415" cmpd="sng">
                <a:noFill/>
                <a:prstDash val="solid"/>
              </a:ln>
              <a:solidFill>
                <a:schemeClr val="bg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068234" y="5914072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colmos atacados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387361" y="5743198"/>
            <a:ext cx="2505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Lopes et al. (2012)</a:t>
            </a:r>
          </a:p>
          <a:p>
            <a:pPr algn="r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Lima et al. (2012)</a:t>
            </a:r>
          </a:p>
          <a:p>
            <a:pPr algn="r"/>
            <a:r>
              <a:rPr 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Pellegrino et al. (2012)</a:t>
            </a:r>
            <a:endParaRPr 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Controle biológico do gorgulho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652119" y="675924"/>
            <a:ext cx="3024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uso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de </a:t>
            </a:r>
            <a:r>
              <a:rPr lang="en-US" sz="3200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fungos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460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ruralcentro.net/1/2013/3/16/soja-transgenica-no-brasil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8" r="12445"/>
          <a:stretch/>
        </p:blipFill>
        <p:spPr bwMode="auto">
          <a:xfrm>
            <a:off x="0" y="0"/>
            <a:ext cx="9152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438930" y="5757466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soja</a:t>
            </a:r>
            <a:endParaRPr lang="pt-B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B05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4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70" y="1312306"/>
            <a:ext cx="7990259" cy="427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87616" y="6302375"/>
            <a:ext cx="2223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t-BR" sz="1800" b="0" dirty="0" smtClean="0"/>
              <a:t>Cantori et al. </a:t>
            </a:r>
            <a:r>
              <a:rPr lang="pt-BR" sz="1800" b="0" dirty="0"/>
              <a:t>(</a:t>
            </a:r>
            <a:r>
              <a:rPr lang="pt-BR" sz="1800" b="0" dirty="0" smtClean="0"/>
              <a:t>2014)</a:t>
            </a:r>
            <a:endParaRPr lang="pt-BR" sz="1800" b="0" dirty="0"/>
          </a:p>
        </p:txBody>
      </p:sp>
      <p:pic>
        <p:nvPicPr>
          <p:cNvPr id="7" name="Picture 2" descr="http://www.ourofinosaudeanimal.com/media/uploads/blog/post/fotos/2014/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 b="19362"/>
          <a:stretch/>
        </p:blipFill>
        <p:spPr bwMode="auto">
          <a:xfrm>
            <a:off x="0" y="5331040"/>
            <a:ext cx="2843821" cy="1526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Controle biológico de lagartas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195735" y="675924"/>
            <a:ext cx="66974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Trichogramma</a:t>
            </a:r>
            <a:r>
              <a:rPr lang="en-US" sz="3200" i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pretiosum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6652" b="9996"/>
          <a:stretch/>
        </p:blipFill>
        <p:spPr>
          <a:xfrm rot="5400000">
            <a:off x="6769433" y="2737996"/>
            <a:ext cx="1872208" cy="1723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91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tribunamt.com.br/wp-content/uploads/2012/04/Colheita-de-algodao1-20-05-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b="9855"/>
          <a:stretch/>
        </p:blipFill>
        <p:spPr bwMode="auto">
          <a:xfrm>
            <a:off x="179512" y="1844824"/>
            <a:ext cx="8784976" cy="43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1247" y="196392"/>
            <a:ext cx="4806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 moderna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8862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8" y="1747208"/>
            <a:ext cx="7416824" cy="370962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83956" y="6299756"/>
            <a:ext cx="200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800" dirty="0"/>
              <a:t>Pinto et al. (2016)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Controle biológico de percevejos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11960" y="675673"/>
            <a:ext cx="38884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Telenomus</a:t>
            </a:r>
            <a:r>
              <a:rPr lang="en-US" sz="3200" i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podisi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" name="Picture 5" descr="Telenomus podisi euschis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2350140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oguaira.com.br/wp-content/uploads/1299239257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0"/>
          <a:stretch/>
        </p:blipFill>
        <p:spPr bwMode="auto">
          <a:xfrm>
            <a:off x="-1" y="0"/>
            <a:ext cx="9152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7054210" y="5757466"/>
            <a:ext cx="1838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t-B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milho</a:t>
            </a:r>
            <a:endParaRPr lang="pt-B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00B050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0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6122353" y="6299756"/>
            <a:ext cx="2770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pt-BR" sz="1800" dirty="0"/>
              <a:t>Vasconcelos </a:t>
            </a:r>
            <a:r>
              <a:rPr lang="pt-BR" sz="1800" dirty="0" err="1"/>
              <a:t>et</a:t>
            </a:r>
            <a:r>
              <a:rPr lang="pt-BR" sz="1800" dirty="0"/>
              <a:t> al. (2009)</a:t>
            </a:r>
          </a:p>
        </p:txBody>
      </p:sp>
      <p:graphicFrame>
        <p:nvGraphicFramePr>
          <p:cNvPr id="54" name="Tabela 53"/>
          <p:cNvGraphicFramePr>
            <a:graphicFrameLocks noGrp="1"/>
          </p:cNvGraphicFramePr>
          <p:nvPr>
            <p:extLst/>
          </p:nvPr>
        </p:nvGraphicFramePr>
        <p:xfrm>
          <a:off x="683568" y="1922440"/>
          <a:ext cx="7776863" cy="294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85422"/>
                <a:gridCol w="4591441"/>
              </a:tblGrid>
              <a:tr h="405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Parasitoides ha</a:t>
                      </a:r>
                      <a:r>
                        <a:rPr lang="pt-BR" sz="28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Peso médio de grãos (g)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 + </a:t>
                      </a:r>
                      <a:r>
                        <a:rPr lang="es-ES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01345" algn="dec"/>
                        </a:tabLst>
                      </a:pPr>
                      <a:r>
                        <a:rPr lang="pt-BR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1.862,5 a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15.000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01345" algn="dec"/>
                        </a:tabLst>
                      </a:pPr>
                      <a:r>
                        <a:rPr lang="pt-BR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1.133,7 b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01345" algn="dec"/>
                        </a:tabLst>
                      </a:pPr>
                      <a:r>
                        <a:rPr lang="pt-BR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1.396,2 </a:t>
                      </a:r>
                      <a:r>
                        <a:rPr lang="pt-BR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60.000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01345" algn="dec"/>
                        </a:tabLst>
                      </a:pPr>
                      <a:r>
                        <a:rPr lang="pt-BR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1.810,0 a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504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Testemunha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01345" algn="dec"/>
                        </a:tabLst>
                      </a:pPr>
                      <a:r>
                        <a:rPr lang="pt-BR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742,5 b</a:t>
                      </a:r>
                      <a:endParaRPr lang="pt-BR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55" name="Seta para a direita 54"/>
          <p:cNvSpPr/>
          <p:nvPr/>
        </p:nvSpPr>
        <p:spPr>
          <a:xfrm rot="10800000">
            <a:off x="8244408" y="2390973"/>
            <a:ext cx="272303" cy="393326"/>
          </a:xfrm>
          <a:prstGeom prst="rightArrow">
            <a:avLst/>
          </a:prstGeom>
          <a:solidFill>
            <a:schemeClr val="accent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sp>
        <p:nvSpPr>
          <p:cNvPr id="56" name="Seta para a direita 55"/>
          <p:cNvSpPr/>
          <p:nvPr/>
        </p:nvSpPr>
        <p:spPr>
          <a:xfrm rot="10800000">
            <a:off x="8244407" y="3932260"/>
            <a:ext cx="272303" cy="393326"/>
          </a:xfrm>
          <a:prstGeom prst="rightArrow">
            <a:avLst/>
          </a:prstGeom>
          <a:solidFill>
            <a:schemeClr val="accent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700"/>
          <a:stretch/>
        </p:blipFill>
        <p:spPr>
          <a:xfrm rot="16200000">
            <a:off x="54752" y="5180055"/>
            <a:ext cx="1623194" cy="1732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50825" y="188913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C00000"/>
                </a:solidFill>
              </a:rPr>
              <a:t>Controle biológico da lagarta-do-cartucho</a:t>
            </a:r>
            <a:endParaRPr lang="pt-BR" sz="3600" dirty="0">
              <a:solidFill>
                <a:srgbClr val="C0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211960" y="675673"/>
            <a:ext cx="46812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Telenomus</a:t>
            </a:r>
            <a:r>
              <a:rPr lang="en-US" sz="3200" i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remus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787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6887498" y="6299756"/>
            <a:ext cx="2005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pt-BR" sz="1800" dirty="0"/>
              <a:t>Pinto </a:t>
            </a:r>
            <a:r>
              <a:rPr lang="pt-BR" sz="1800" dirty="0" err="1"/>
              <a:t>et</a:t>
            </a:r>
            <a:r>
              <a:rPr lang="pt-BR" sz="1800" dirty="0"/>
              <a:t> al. (2010)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04" b="5134"/>
          <a:stretch/>
        </p:blipFill>
        <p:spPr>
          <a:xfrm>
            <a:off x="0" y="5037047"/>
            <a:ext cx="1381685" cy="1820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725638" y="1891499"/>
          <a:ext cx="7692724" cy="2705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32142"/>
                <a:gridCol w="2199951"/>
                <a:gridCol w="1960631"/>
              </a:tblGrid>
              <a:tr h="3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Tratamentos</a:t>
                      </a:r>
                      <a:endParaRPr lang="pt-BR" sz="2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r>
                        <a:rPr lang="pt-BR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parcela</a:t>
                      </a:r>
                      <a:r>
                        <a:rPr lang="pt-BR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pt-BR" sz="2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r>
                        <a:rPr lang="pt-BR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</a:t>
                      </a:r>
                      <a:r>
                        <a:rPr lang="pt-BR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pt-BR" sz="24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400.000</a:t>
                      </a:r>
                      <a:r>
                        <a:rPr lang="pt-BR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</a:t>
                      </a:r>
                      <a:r>
                        <a:rPr lang="pt-BR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uma vez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995" algn="dec"/>
                        </a:tabLs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4,02 a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11.167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200.000 ha</a:t>
                      </a:r>
                      <a:r>
                        <a:rPr lang="pt-BR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uma vez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995" algn="dec"/>
                        </a:tabLs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3,35 ab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9.306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200.000 ha</a:t>
                      </a:r>
                      <a:r>
                        <a:rPr lang="pt-BR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duas vezes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995" algn="dec"/>
                        </a:tabLs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3,20 ab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8.889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200.000 ha</a:t>
                      </a:r>
                      <a:r>
                        <a:rPr lang="pt-BR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três vezes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995" algn="dec"/>
                        </a:tabLs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3,44 a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9.556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" marR="5715" marT="5715" marB="0" anchor="ctr"/>
                </a:tc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Testemunha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13995" algn="dec"/>
                        </a:tabLst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2,23 b</a:t>
                      </a:r>
                      <a:endParaRPr lang="pt-BR" sz="2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6.194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" marR="5715" marT="5715" marB="0" anchor="ctr"/>
                </a:tc>
              </a:tr>
            </a:tbl>
          </a:graphicData>
        </a:graphic>
      </p:graphicFrame>
      <p:sp>
        <p:nvSpPr>
          <p:cNvPr id="10" name="Seta para a direita 9"/>
          <p:cNvSpPr/>
          <p:nvPr/>
        </p:nvSpPr>
        <p:spPr>
          <a:xfrm rot="10800000">
            <a:off x="8276272" y="2355935"/>
            <a:ext cx="252132" cy="352985"/>
          </a:xfrm>
          <a:prstGeom prst="rightArrow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sp>
        <p:nvSpPr>
          <p:cNvPr id="11" name="CaixaDeTexto 10"/>
          <p:cNvSpPr txBox="1"/>
          <p:nvPr/>
        </p:nvSpPr>
        <p:spPr>
          <a:xfrm>
            <a:off x="7094469" y="4597259"/>
            <a:ext cx="124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err="1"/>
              <a:t>Tukey</a:t>
            </a:r>
            <a:r>
              <a:rPr lang="pt-BR" sz="1800" dirty="0"/>
              <a:t>, 5%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50825" y="188913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rgbClr val="C00000"/>
                </a:solidFill>
              </a:rPr>
              <a:t>Controle biológico da lagarta-da-espiga</a:t>
            </a:r>
            <a:endParaRPr lang="pt-BR" sz="3600" dirty="0">
              <a:solidFill>
                <a:srgbClr val="C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211960" y="675673"/>
            <a:ext cx="46812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Trichogramma</a:t>
            </a:r>
            <a:r>
              <a:rPr lang="en-US" sz="3200" i="1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3200" i="1" dirty="0" err="1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pretiosum</a:t>
            </a:r>
            <a:endParaRPr lang="en-US" sz="3200" i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gebio.com.br/site/wp-content/uploads/2015/03/Trichogramma-sobre-ovos-clos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886" y="5043123"/>
            <a:ext cx="2158114" cy="1798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ebio.com.br/site/wp-content/uploads/2015/03/Trichogram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71" y="2554047"/>
            <a:ext cx="2160229" cy="2315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uralpecuaria.com.br/painel/img/noticias/1842/noticias_14207420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72" y="-5716"/>
            <a:ext cx="2160228" cy="2430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271247" y="196392"/>
            <a:ext cx="5822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Trichogramma</a:t>
            </a:r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culturas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21759" y="965428"/>
            <a:ext cx="4006225" cy="5775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pt-BR" sz="1600" i="1" dirty="0" err="1" smtClean="0">
                <a:solidFill>
                  <a:schemeClr val="accent6">
                    <a:lumMod val="50000"/>
                  </a:schemeClr>
                </a:solidFill>
              </a:rPr>
              <a:t>Anagasta</a:t>
            </a:r>
            <a:r>
              <a:rPr lang="pt-BR" sz="16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kuehniella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Anticarsia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gemmatalis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Chloridea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virescens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</a:rPr>
              <a:t>(=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Heliothis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virescens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Chrysodeixis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includens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Condylorrhiza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vestigialis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Corcyra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cephalonica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s-AR" sz="1600" i="1" dirty="0" err="1">
                <a:solidFill>
                  <a:schemeClr val="accent6">
                    <a:lumMod val="50000"/>
                  </a:schemeClr>
                </a:solidFill>
              </a:rPr>
              <a:t>Diatraea</a:t>
            </a:r>
            <a:r>
              <a:rPr lang="es-A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AR" sz="1600" i="1" dirty="0" err="1">
                <a:solidFill>
                  <a:schemeClr val="accent6">
                    <a:lumMod val="50000"/>
                  </a:schemeClr>
                </a:solidFill>
              </a:rPr>
              <a:t>favipennella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smtClean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saccharalis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Diaphania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hyalinata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s-AR" sz="1600" i="1" dirty="0" err="1" smtClean="0">
                <a:solidFill>
                  <a:schemeClr val="accent6">
                    <a:lumMod val="50000"/>
                  </a:schemeClr>
                </a:solidFill>
              </a:rPr>
              <a:t>Ephestia</a:t>
            </a:r>
            <a:r>
              <a:rPr lang="es-AR" sz="16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AR" sz="1600" dirty="0" err="1">
                <a:solidFill>
                  <a:schemeClr val="accent6">
                    <a:lumMod val="50000"/>
                  </a:schemeClr>
                </a:solidFill>
              </a:rPr>
              <a:t>spp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s-AR" sz="1600" i="1" dirty="0" err="1">
                <a:solidFill>
                  <a:schemeClr val="accent6">
                    <a:lumMod val="50000"/>
                  </a:schemeClr>
                </a:solidFill>
              </a:rPr>
              <a:t>Erinnyis</a:t>
            </a:r>
            <a:r>
              <a:rPr lang="es-AR" sz="1600" i="1" dirty="0">
                <a:solidFill>
                  <a:schemeClr val="accent6">
                    <a:lumMod val="50000"/>
                  </a:schemeClr>
                </a:solidFill>
              </a:rPr>
              <a:t> ello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Gymnandrosoma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aurantianum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H.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zea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Helicoverpa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armigera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s-AR" sz="1600" i="1" dirty="0" err="1">
                <a:solidFill>
                  <a:schemeClr val="accent6">
                    <a:lumMod val="50000"/>
                  </a:schemeClr>
                </a:solidFill>
              </a:rPr>
              <a:t>Plutella</a:t>
            </a:r>
            <a:r>
              <a:rPr lang="es-A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AR" sz="1600" i="1" dirty="0" err="1">
                <a:solidFill>
                  <a:schemeClr val="accent6">
                    <a:lumMod val="50000"/>
                  </a:schemeClr>
                </a:solidFill>
              </a:rPr>
              <a:t>xylostella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Spodoptera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cosmioides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eridania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>
                <a:solidFill>
                  <a:schemeClr val="accent6">
                    <a:lumMod val="50000"/>
                  </a:schemeClr>
                </a:solidFill>
              </a:rPr>
              <a:t>S.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frugiperda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s-AR" sz="1600" i="1" dirty="0" err="1">
                <a:solidFill>
                  <a:schemeClr val="accent6">
                    <a:lumMod val="50000"/>
                  </a:schemeClr>
                </a:solidFill>
              </a:rPr>
              <a:t>Sitotroga</a:t>
            </a:r>
            <a:r>
              <a:rPr lang="es-AR" sz="1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AR" sz="1600" i="1" dirty="0" err="1">
                <a:solidFill>
                  <a:schemeClr val="accent6">
                    <a:lumMod val="50000"/>
                  </a:schemeClr>
                </a:solidFill>
              </a:rPr>
              <a:t>cerealella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pt-BR" sz="1600" i="1" dirty="0" err="1" smtClean="0">
                <a:solidFill>
                  <a:schemeClr val="accent6">
                    <a:lumMod val="50000"/>
                  </a:schemeClr>
                </a:solidFill>
              </a:rPr>
              <a:t>Stenoma</a:t>
            </a:r>
            <a:r>
              <a:rPr lang="pt-BR" sz="1600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1600" i="1" dirty="0" err="1">
                <a:solidFill>
                  <a:schemeClr val="accent6">
                    <a:lumMod val="50000"/>
                  </a:schemeClr>
                </a:solidFill>
              </a:rPr>
              <a:t>catenifer</a:t>
            </a:r>
            <a:endParaRPr lang="pt-BR" sz="16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200"/>
              </a:spcAft>
            </a:pPr>
            <a:r>
              <a:rPr lang="es-AR" sz="1600" i="1" dirty="0">
                <a:solidFill>
                  <a:schemeClr val="accent6">
                    <a:lumMod val="50000"/>
                  </a:schemeClr>
                </a:solidFill>
              </a:rPr>
              <a:t>Tuta </a:t>
            </a:r>
            <a:r>
              <a:rPr lang="es-AR" sz="1600" i="1" dirty="0" smtClean="0">
                <a:solidFill>
                  <a:schemeClr val="accent6">
                    <a:lumMod val="50000"/>
                  </a:schemeClr>
                </a:solidFill>
              </a:rPr>
              <a:t>absoluta </a:t>
            </a:r>
            <a:r>
              <a:rPr lang="es-AR" sz="1600" b="1" dirty="0" smtClean="0">
                <a:solidFill>
                  <a:schemeClr val="accent6">
                    <a:lumMod val="50000"/>
                  </a:schemeClr>
                </a:solidFill>
              </a:rPr>
              <a:t>etc.</a:t>
            </a:r>
            <a:endParaRPr lang="pt-BR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193954" y="965428"/>
            <a:ext cx="2834430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Abacate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Álamo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Algodão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Cana-de-açúcar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Citros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Feijão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Fumo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Hortaliças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Mandioca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Melão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Milho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rgbClr val="92D050"/>
                </a:solidFill>
              </a:rPr>
              <a:t>Produtos armazenados</a:t>
            </a:r>
            <a:endParaRPr lang="pt-BR" sz="2000" dirty="0">
              <a:solidFill>
                <a:srgbClr val="92D050"/>
              </a:solidFill>
            </a:endParaRP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Soja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</a:rPr>
              <a:t>Sorgo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Tomate</a:t>
            </a:r>
            <a:endParaRPr lang="pt-BR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363111" y="1885030"/>
            <a:ext cx="153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</a:t>
            </a:r>
            <a:r>
              <a:rPr lang="pt-BR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atopovirilia</a:t>
            </a:r>
            <a:endParaRPr lang="pt-BR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452879" y="4372885"/>
            <a:ext cx="144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</a:t>
            </a:r>
            <a:r>
              <a:rPr lang="pt-BR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pretiosum</a:t>
            </a:r>
            <a:endParaRPr lang="pt-BR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921374" y="6318666"/>
            <a:ext cx="97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</a:t>
            </a:r>
            <a:r>
              <a:rPr lang="pt-BR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galloi</a:t>
            </a:r>
            <a:endParaRPr lang="pt-BR" sz="1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47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cartograf.fr/img/bresil/grande_carte_bresil_ville_fleuves_echelle_relief_pays_voisins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565"/>
            <a:ext cx="6401828" cy="5810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uscasaude.com.br/wp-content/uploads/2012/02/milh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95" y="5869158"/>
            <a:ext cx="554638" cy="38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uscasaude.com.br/wp-content/uploads/2012/02/milh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13" y="4967687"/>
            <a:ext cx="554638" cy="38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buscasaude.com.br/wp-content/uploads/2012/02/milh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13" y="2197196"/>
            <a:ext cx="554638" cy="38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s3.amazonaws.com/magoo/ABAAABDkUAJ-2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F1918"/>
              </a:clrFrom>
              <a:clrTo>
                <a:srgbClr val="0F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3002" y="3773990"/>
            <a:ext cx="282550" cy="59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s3.amazonaws.com/magoo/ABAAABDkUAJ-2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F1918"/>
              </a:clrFrom>
              <a:clrTo>
                <a:srgbClr val="0F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9622" y="4865259"/>
            <a:ext cx="282550" cy="59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3.amazonaws.com/magoo/ABAAABDkUAJ-2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F1918"/>
              </a:clrFrom>
              <a:clrTo>
                <a:srgbClr val="0F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8364" y="4261891"/>
            <a:ext cx="282550" cy="59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s3.amazonaws.com/magoo/ABAAABDkUAJ-2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F1918"/>
              </a:clrFrom>
              <a:clrTo>
                <a:srgbClr val="0F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8346" y="2846677"/>
            <a:ext cx="282550" cy="59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s3.amazonaws.com/magoo/ABAAABDkUAJ-2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F1918"/>
              </a:clrFrom>
              <a:clrTo>
                <a:srgbClr val="0F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7363" y="2031526"/>
            <a:ext cx="282550" cy="59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s3.amazonaws.com/magoo/ABAAABDkUAJ-2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F1918"/>
              </a:clrFrom>
              <a:clrTo>
                <a:srgbClr val="0F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7591" y="2311195"/>
            <a:ext cx="282550" cy="59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thumbs.dreamstime.com/z/feijão-romano-28324635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3867" y="3674463"/>
            <a:ext cx="456046" cy="4257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thumbs.dreamstime.com/z/feijão-romano-28324635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4815" y="5222527"/>
            <a:ext cx="456046" cy="4257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485370" y="5392009"/>
            <a:ext cx="118160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armigera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includens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saccharalis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absoluta</a:t>
            </a:r>
            <a:endParaRPr lang="pt-BR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823180" y="3689809"/>
            <a:ext cx="118160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armigera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includens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saccharalis</a:t>
            </a:r>
            <a:endParaRPr lang="pt-BR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966786" y="1399025"/>
            <a:ext cx="105189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armigera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includens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nitidalis</a:t>
            </a:r>
            <a:endParaRPr lang="pt-BR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1972388" y="5431905"/>
            <a:ext cx="1236429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gemmatalis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armigera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includens</a:t>
            </a:r>
            <a:endParaRPr lang="pt-BR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10" descr="http://thumbs.dreamstime.com/z/feijão-romano-28324635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35956" y="3562801"/>
            <a:ext cx="456046" cy="4257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www.buscasaude.com.br/wp-content/uploads/2012/02/milho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88" y="3370064"/>
            <a:ext cx="554638" cy="38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s3.amazonaws.com/magoo/ABAAABDkUAJ-25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0F1918"/>
              </a:clrFrom>
              <a:clrTo>
                <a:srgbClr val="0F19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5118" y="3493595"/>
            <a:ext cx="282550" cy="59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/>
          <p:cNvSpPr txBox="1"/>
          <p:nvPr/>
        </p:nvSpPr>
        <p:spPr>
          <a:xfrm>
            <a:off x="4124093" y="3094130"/>
            <a:ext cx="105189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armigera</a:t>
            </a:r>
            <a:endParaRPr lang="pt-BR" sz="1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pt-BR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includens</a:t>
            </a:r>
            <a:endParaRPr lang="pt-BR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iarl.com.br/site/images/shutterstock_8324880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712" y="2276081"/>
            <a:ext cx="678651" cy="4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iarl.com.br/site/images/shutterstock_8324880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80" y="4750222"/>
            <a:ext cx="678651" cy="4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iarl.com.br/site/images/shutterstock_8324880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34" y="4464048"/>
            <a:ext cx="678651" cy="4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ickgratis.com.br/fotos-imagens/tomate/aHR0cDovL3d3dy5jbGlja2dyYXRpcy5jb20uYnIvZm90b3MtaW1hZ2Vucy90b21hdGUvYUhSMGNEb3ZMM2QzZHk1amJHbGphMmR5WVhScGN5NWpiMjB1WW5JdlptOTBiM010YVcxaFoyVnVjeTkwYjIxaGRHVXZZVWhTTUdORWIzWk1NMlF6WkhrMWFtSkhiR3BoTW1SNVdWaFNjR041TldwaU1qQjFXVzVKZGxwdE9UQmlNMDEwWVZjeGFGb3lWblZqZVRrd1lqSXhhR1JIVlhaWlZXaFRUVWRPUldJeldrMU5NRFZ2VjFjeFYyVlhUWGxTYms1clZqRkdNVmRVU1RWa1JYZDZXa2hrVFZZd05USlpiVFZUWWtkS2RWVllXbXRYUlVwNldXcEtSMkV5VGpWUFNHeE9Va1ZXTmxSSWNFSmxhM2Q2Vlc1YWFWWXdXWGRYYkdoT1pGZEdkVkZ0TkhWaGJrSnVMbXB3WnclM0QlM0QuanBn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66" y="4936401"/>
            <a:ext cx="762761" cy="50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ookie.com.br/site/wp-content/uploads/2015/04/Mel%C3%A3o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17" y="2072543"/>
            <a:ext cx="691836" cy="54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promip.agr.br/imgs/produtos/tricho-10-12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7" t="19343" r="1998"/>
          <a:stretch/>
        </p:blipFill>
        <p:spPr bwMode="auto">
          <a:xfrm>
            <a:off x="6152925" y="2567150"/>
            <a:ext cx="2659321" cy="2795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/>
          <p:cNvSpPr txBox="1"/>
          <p:nvPr/>
        </p:nvSpPr>
        <p:spPr>
          <a:xfrm>
            <a:off x="250825" y="199159"/>
            <a:ext cx="7361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Uso de </a:t>
            </a:r>
            <a:r>
              <a:rPr lang="pt-BR" sz="4000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Trichogramma</a:t>
            </a:r>
            <a:r>
              <a:rPr lang="pt-BR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 Brasil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4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oo.bio.ufpr.br/biocontrol/entomogfauna/parasit.%20telenomus%20podisi%20LCI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1052737"/>
            <a:ext cx="2088232" cy="2359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1" y="3356992"/>
            <a:ext cx="197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err="1" smtClean="0"/>
              <a:t>Telenomus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podisi</a:t>
            </a:r>
            <a:endParaRPr lang="pt-BR" sz="1800" i="1" dirty="0"/>
          </a:p>
        </p:txBody>
      </p:sp>
      <p:pic>
        <p:nvPicPr>
          <p:cNvPr id="5124" name="Picture 4" descr="http://www.northcentralsare.org/publications/insect/images/pg8b_Trissol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61048"/>
            <a:ext cx="2780553" cy="1679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2" y="5445224"/>
            <a:ext cx="198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err="1" smtClean="0"/>
              <a:t>Trissolcus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basalis</a:t>
            </a:r>
            <a:endParaRPr lang="pt-BR" sz="1800" i="1" dirty="0"/>
          </a:p>
        </p:txBody>
      </p:sp>
      <p:pic>
        <p:nvPicPr>
          <p:cNvPr id="5126" name="Picture 6" descr="http://farm4.staticflickr.com/3249/3063866856_93a4d44678_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98" y="1052736"/>
            <a:ext cx="3084730" cy="2313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699792" y="33477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err="1" smtClean="0"/>
              <a:t>Habrobracon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hebetor</a:t>
            </a:r>
            <a:endParaRPr lang="pt-BR" sz="1800" i="1" dirty="0"/>
          </a:p>
        </p:txBody>
      </p:sp>
      <p:pic>
        <p:nvPicPr>
          <p:cNvPr id="5128" name="Picture 8" descr="http://www.edialux.fr/images/produits/411_1_Anisopteromalus_calandrae_sur_spaghetti_Biocontrol_S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92523"/>
            <a:ext cx="2499782" cy="2412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152338" y="615601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err="1" smtClean="0"/>
              <a:t>Anisopteromalus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calandrae</a:t>
            </a:r>
            <a:endParaRPr lang="pt-BR" sz="1800" i="1" dirty="0"/>
          </a:p>
        </p:txBody>
      </p:sp>
      <p:pic>
        <p:nvPicPr>
          <p:cNvPr id="5130" name="Picture 10" descr="http://wiki.cannaweed.com/images/7/72/1_Encarsia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5"/>
            <a:ext cx="2304255" cy="230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8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69" y="3792523"/>
            <a:ext cx="2785095" cy="236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ixaDeTexto 12"/>
          <p:cNvSpPr txBox="1"/>
          <p:nvPr/>
        </p:nvSpPr>
        <p:spPr>
          <a:xfrm>
            <a:off x="6228183" y="33477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err="1" smtClean="0"/>
              <a:t>Encarsia</a:t>
            </a:r>
            <a:r>
              <a:rPr lang="pt-BR" sz="1800" i="1" dirty="0" smtClean="0"/>
              <a:t> formosa</a:t>
            </a:r>
            <a:endParaRPr lang="pt-BR" sz="1800" i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084168" y="6084004"/>
            <a:ext cx="201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i="1" dirty="0" err="1" smtClean="0"/>
              <a:t>Telenomus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remus</a:t>
            </a:r>
            <a:endParaRPr lang="pt-BR" sz="1800" i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50825" y="188913"/>
            <a:ext cx="864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</a:rPr>
              <a:t>Espécies disponíveis</a:t>
            </a:r>
            <a:endParaRPr lang="pt-BR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022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" y="657407"/>
            <a:ext cx="9085787" cy="55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190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a_revista_divulgaca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7" y="116632"/>
            <a:ext cx="3962807" cy="5292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68">
            <a:off x="4874240" y="1116727"/>
            <a:ext cx="3024336" cy="40819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etângulo 6"/>
          <p:cNvSpPr/>
          <p:nvPr/>
        </p:nvSpPr>
        <p:spPr>
          <a:xfrm>
            <a:off x="250825" y="5745758"/>
            <a:ext cx="63144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www.gebio.com.br</a:t>
            </a:r>
            <a:endParaRPr lang="pt-BR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0825" y="5517232"/>
            <a:ext cx="4623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i="1" dirty="0" smtClean="0"/>
              <a:t>O site do controle biológico!</a:t>
            </a:r>
            <a:endParaRPr lang="pt-BR" sz="2800" i="1" dirty="0"/>
          </a:p>
        </p:txBody>
      </p:sp>
    </p:spTree>
    <p:extLst>
      <p:ext uri="{BB962C8B-B14F-4D97-AF65-F5344CB8AC3E}">
        <p14:creationId xmlns:p14="http://schemas.microsoft.com/office/powerpoint/2010/main" val="22092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486" y="-27384"/>
            <a:ext cx="9152485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227807" y="5715016"/>
            <a:ext cx="6630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aspinn@uol.com.br</a:t>
            </a:r>
            <a:endParaRPr lang="pt-BR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" t="16401" r="2744" b="26900"/>
          <a:stretch/>
        </p:blipFill>
        <p:spPr>
          <a:xfrm>
            <a:off x="2123728" y="4077072"/>
            <a:ext cx="1609512" cy="122413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051720" y="4558091"/>
            <a:ext cx="67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4º</a:t>
            </a:r>
            <a:endParaRPr lang="pt-BR" sz="36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63980" y="531061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/>
              <a:t>17 e 18 de agosto de 2016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55003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logs.diariodonordeste.com.br/gestaoambiental/wp-content/uploads/2012/02/erosao_sobral_NaterciaRoch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3"/>
          <a:stretch/>
        </p:blipFill>
        <p:spPr bwMode="auto">
          <a:xfrm>
            <a:off x="179513" y="1844824"/>
            <a:ext cx="3672408" cy="434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aldeia.fot.br/aldeia/wp-content/uploads/2011/04/mota-1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3" r="12812"/>
          <a:stretch/>
        </p:blipFill>
        <p:spPr bwMode="auto">
          <a:xfrm>
            <a:off x="3851921" y="1844823"/>
            <a:ext cx="5112568" cy="434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71247" y="196392"/>
            <a:ext cx="4919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 problema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403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inhoaaristizabal.files.wordpress.com/2013/01/tree-of-half-life-cmyk-10mb-482x2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7" b="1324"/>
          <a:stretch/>
        </p:blipFill>
        <p:spPr bwMode="auto">
          <a:xfrm>
            <a:off x="179512" y="1844824"/>
            <a:ext cx="8784976" cy="43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71247" y="196392"/>
            <a:ext cx="6431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 se reinventando</a:t>
            </a:r>
            <a:endParaRPr lang="pt-BR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712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a Dura">
  <a:themeElements>
    <a:clrScheme name="Capa Dur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pa Dur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a Dur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3609</TotalTime>
  <Words>1616</Words>
  <Application>Microsoft Office PowerPoint</Application>
  <PresentationFormat>Apresentação na tela (4:3)</PresentationFormat>
  <Paragraphs>547</Paragraphs>
  <Slides>79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8" baseType="lpstr">
      <vt:lpstr>Arial</vt:lpstr>
      <vt:lpstr>Arial Black</vt:lpstr>
      <vt:lpstr>Book Antiqua</vt:lpstr>
      <vt:lpstr>Eras Demi ITC</vt:lpstr>
      <vt:lpstr>Eras Medium ITC</vt:lpstr>
      <vt:lpstr>Times New Roman</vt:lpstr>
      <vt:lpstr>Verdana</vt:lpstr>
      <vt:lpstr>Wingdings</vt:lpstr>
      <vt:lpstr>Capa Dura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Alexandre de Sene Pinto</cp:lastModifiedBy>
  <cp:revision>381</cp:revision>
  <dcterms:created xsi:type="dcterms:W3CDTF">2006-08-16T19:51:15Z</dcterms:created>
  <dcterms:modified xsi:type="dcterms:W3CDTF">2016-04-18T03:22:14Z</dcterms:modified>
</cp:coreProperties>
</file>