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360" r:id="rId2"/>
    <p:sldId id="359" r:id="rId3"/>
    <p:sldId id="368" r:id="rId4"/>
    <p:sldId id="382" r:id="rId5"/>
    <p:sldId id="394" r:id="rId6"/>
    <p:sldId id="398" r:id="rId7"/>
    <p:sldId id="396" r:id="rId8"/>
    <p:sldId id="397" r:id="rId9"/>
    <p:sldId id="381" r:id="rId10"/>
    <p:sldId id="384" r:id="rId11"/>
    <p:sldId id="387" r:id="rId12"/>
    <p:sldId id="385" r:id="rId13"/>
    <p:sldId id="386" r:id="rId14"/>
    <p:sldId id="364" r:id="rId15"/>
    <p:sldId id="365" r:id="rId16"/>
    <p:sldId id="366" r:id="rId17"/>
    <p:sldId id="373" r:id="rId18"/>
    <p:sldId id="370" r:id="rId19"/>
    <p:sldId id="375" r:id="rId20"/>
    <p:sldId id="374" r:id="rId21"/>
    <p:sldId id="392" r:id="rId22"/>
    <p:sldId id="393" r:id="rId23"/>
    <p:sldId id="390" r:id="rId24"/>
    <p:sldId id="391" r:id="rId25"/>
    <p:sldId id="380" r:id="rId26"/>
  </p:sldIdLst>
  <p:sldSz cx="9144000" cy="6858000" type="screen4x3"/>
  <p:notesSz cx="6858000" cy="97377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CC"/>
    <a:srgbClr val="DDDDDD"/>
    <a:srgbClr val="FF3300"/>
    <a:srgbClr val="000099"/>
    <a:srgbClr val="FF9900"/>
    <a:srgbClr val="FF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156" autoAdjust="0"/>
  </p:normalViewPr>
  <p:slideViewPr>
    <p:cSldViewPr>
      <p:cViewPr varScale="1">
        <p:scale>
          <a:sx n="73" d="100"/>
          <a:sy n="73" d="100"/>
        </p:scale>
        <p:origin x="6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r>
              <a:rPr lang="pt-BR"/>
              <a:t>Luciana Barbosa Musse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37E67CDC-EEA1-D847-8557-7B3D25EA93E5}" type="slidenum">
              <a:rPr lang="pt-BR" altLang="pt-BR"/>
              <a:pPr>
                <a:defRPr/>
              </a:pPr>
              <a:t>‹n.º›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Luciana Barbosa Musse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FBCF4A9-96A4-474F-AB75-0B07E28A74DA}" type="slidenum">
              <a:rPr lang="pt-BR" altLang="pt-BR"/>
              <a:pPr>
                <a:defRPr/>
              </a:pPr>
              <a:t>‹n.º›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9B285A8-B852-5D4D-998E-C544A3E46C82}" type="slidenum">
              <a:rPr lang="pt-BR" altLang="pt-BR" sz="1200">
                <a:latin typeface="Times New Roman" charset="0"/>
              </a:rPr>
              <a:pPr/>
              <a:t>1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452FE85-E8D7-3D4C-82F8-86F1160A3D91}" type="slidenum">
              <a:rPr lang="pt-BR" altLang="pt-BR" sz="1200">
                <a:latin typeface="Times New Roman" charset="0"/>
              </a:rPr>
              <a:pPr/>
              <a:t>10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9BAB1D0-4EF9-F148-8E7E-BC16D08D0930}" type="slidenum">
              <a:rPr lang="pt-BR" altLang="pt-BR" sz="1200">
                <a:latin typeface="Times New Roman" charset="0"/>
              </a:rPr>
              <a:pPr/>
              <a:t>11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8F4ED05-18A5-2345-881A-6E806D733873}" type="slidenum">
              <a:rPr lang="pt-BR" altLang="pt-BR" sz="1200">
                <a:latin typeface="Times New Roman" charset="0"/>
              </a:rPr>
              <a:pPr/>
              <a:t>12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0EBDE5B-FBA6-B142-A042-1D560802D824}" type="slidenum">
              <a:rPr lang="pt-BR" altLang="pt-BR" sz="1200">
                <a:latin typeface="Times New Roman" charset="0"/>
              </a:rPr>
              <a:pPr/>
              <a:t>13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8185D42-F1EA-AA4D-A361-0B24C7BAFCD0}" type="slidenum">
              <a:rPr lang="pt-BR" altLang="pt-BR" sz="1200">
                <a:latin typeface="Times New Roman" charset="0"/>
              </a:rPr>
              <a:pPr/>
              <a:t>14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760A3A7-F72E-234A-82BC-164CD04D2C05}" type="slidenum">
              <a:rPr lang="pt-BR" altLang="pt-BR" sz="1200">
                <a:latin typeface="Times New Roman" charset="0"/>
              </a:rPr>
              <a:pPr/>
              <a:t>15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1DD55EA-71E9-AE42-A1DD-269D48820CBD}" type="slidenum">
              <a:rPr lang="pt-BR" altLang="pt-BR" sz="1200">
                <a:latin typeface="Times New Roman" charset="0"/>
              </a:rPr>
              <a:pPr/>
              <a:t>16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AEB9632-4473-B74F-B89E-C59B2069EF0F}" type="slidenum">
              <a:rPr lang="pt-BR" altLang="pt-BR" sz="1200">
                <a:latin typeface="Times New Roman" charset="0"/>
              </a:rPr>
              <a:pPr/>
              <a:t>17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C1D3258-C84C-9B41-AF59-9389EE85E853}" type="slidenum">
              <a:rPr lang="pt-BR" altLang="pt-BR" sz="1200">
                <a:latin typeface="Times New Roman" charset="0"/>
              </a:rPr>
              <a:pPr/>
              <a:t>18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00BCBB7-E887-2049-83AA-BA79EF494216}" type="slidenum">
              <a:rPr lang="pt-BR" altLang="pt-BR" sz="1200">
                <a:latin typeface="Times New Roman" charset="0"/>
              </a:rPr>
              <a:pPr/>
              <a:t>19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9A4777-B079-754B-AAF8-19325B266320}" type="slidenum">
              <a:rPr lang="pt-BR" altLang="pt-BR" sz="1200">
                <a:latin typeface="Times New Roman" charset="0"/>
              </a:rPr>
              <a:pPr/>
              <a:t>2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A79C617-14AD-0A43-BAFF-54873C7DACD5}" type="slidenum">
              <a:rPr lang="pt-BR" altLang="pt-BR" sz="1200">
                <a:latin typeface="Times New Roman" charset="0"/>
              </a:rPr>
              <a:pPr/>
              <a:t>20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7C03D51-FE3D-4249-B3DB-4AD5D112B237}" type="slidenum">
              <a:rPr lang="pt-BR" altLang="pt-BR" sz="1200">
                <a:latin typeface="Times New Roman" charset="0"/>
              </a:rPr>
              <a:pPr/>
              <a:t>21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201C9D5-A243-424D-8999-A3529E130E85}" type="slidenum">
              <a:rPr lang="pt-BR" altLang="pt-BR" sz="1200">
                <a:latin typeface="Times New Roman" charset="0"/>
              </a:rPr>
              <a:pPr/>
              <a:t>22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763DB10-86E9-124D-BF48-A55E7E6BCE6B}" type="slidenum">
              <a:rPr lang="pt-BR" altLang="pt-BR" sz="1200">
                <a:latin typeface="Times New Roman" charset="0"/>
              </a:rPr>
              <a:pPr/>
              <a:t>23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ACD241B-3A3B-8748-AB9D-95C590D8820E}" type="slidenum">
              <a:rPr lang="pt-BR" altLang="pt-BR" sz="1200">
                <a:latin typeface="Times New Roman" charset="0"/>
              </a:rPr>
              <a:pPr/>
              <a:t>24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B4E929A-9737-4F4C-BF41-9A328C819F5D}" type="slidenum">
              <a:rPr lang="pt-BR" altLang="pt-BR" sz="1200">
                <a:latin typeface="Times New Roman" charset="0"/>
              </a:rPr>
              <a:pPr/>
              <a:t>25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55FA22-1A8A-C54D-9CD3-B949F9C71B9E}" type="slidenum">
              <a:rPr lang="pt-BR" altLang="pt-BR" sz="1200">
                <a:latin typeface="Times New Roman" charset="0"/>
              </a:rPr>
              <a:pPr/>
              <a:t>3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9F074FA-0420-164D-BA88-B3BD5A24A216}" type="slidenum">
              <a:rPr lang="pt-BR" altLang="pt-BR" sz="1200">
                <a:latin typeface="Times New Roman" charset="0"/>
              </a:rPr>
              <a:pPr/>
              <a:t>4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216FA9C-699D-6D4D-8DE3-32CC1C1AAD46}" type="slidenum">
              <a:rPr lang="pt-BR" altLang="pt-BR" sz="1200">
                <a:latin typeface="Times New Roman" charset="0"/>
              </a:rPr>
              <a:pPr/>
              <a:t>5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C481204-E9DC-4644-BA36-E1437C1257BB}" type="slidenum">
              <a:rPr lang="pt-BR" altLang="pt-BR" sz="1200">
                <a:latin typeface="Times New Roman" charset="0"/>
              </a:rPr>
              <a:pPr/>
              <a:t>6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F7D432-B1FE-5742-9812-DC93D40D7954}" type="slidenum">
              <a:rPr lang="pt-BR" altLang="pt-BR" sz="1200">
                <a:latin typeface="Times New Roman" charset="0"/>
              </a:rPr>
              <a:pPr/>
              <a:t>7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26134B2-9216-EE49-B553-AF02449B32C2}" type="slidenum">
              <a:rPr lang="pt-BR" altLang="pt-BR" sz="1200">
                <a:latin typeface="Times New Roman" charset="0"/>
              </a:rPr>
              <a:pPr/>
              <a:t>8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1200">
                <a:latin typeface="Times New Roman" charset="0"/>
              </a:rPr>
              <a:t>Luciana Barbosa Musse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E1F7604-3AB9-CA41-BAB1-7BDBBD3E3AAC}" type="slidenum">
              <a:rPr lang="pt-BR" altLang="pt-BR" sz="1200">
                <a:latin typeface="Times New Roman" charset="0"/>
              </a:rPr>
              <a:pPr/>
              <a:t>9</a:t>
            </a:fld>
            <a:endParaRPr lang="pt-BR" altLang="pt-BR" sz="1200">
              <a:latin typeface="Times New Roman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BR" altLang="pt-B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032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Decisão com base em regras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dirty="0">
                <a:latin typeface="Arial" charset="0"/>
              </a:rPr>
              <a:t>Conflito: João vende a  Pedro apartamento de propriedade de Carlos</a:t>
            </a:r>
          </a:p>
          <a:p>
            <a:pPr eaLnBrk="1" hangingPunct="1">
              <a:lnSpc>
                <a:spcPct val="40000"/>
              </a:lnSpc>
            </a:pPr>
            <a:endParaRPr lang="pt-BR" altLang="pt-BR" sz="24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400" b="1" dirty="0">
                <a:latin typeface="Arial" charset="0"/>
              </a:rPr>
              <a:t>Fatos do caso: </a:t>
            </a:r>
            <a:r>
              <a:rPr lang="pt-BR" altLang="pt-BR" sz="2400" b="1" dirty="0" smtClean="0">
                <a:latin typeface="Arial" charset="0"/>
              </a:rPr>
              <a:t>João </a:t>
            </a:r>
            <a:r>
              <a:rPr lang="pt-BR" altLang="pt-BR" sz="2400" b="1" dirty="0">
                <a:latin typeface="Arial" charset="0"/>
              </a:rPr>
              <a:t>sabia que o ap. era de Carlos e Pedro pagou R$50 mil. Pedro não sabia que o imóvel era de Carlos. Carlos é rico. Pedro é pobre e não tem mais onde morar.</a:t>
            </a:r>
            <a:endParaRPr lang="pt-BR" altLang="pt-BR" sz="2400" b="1" dirty="0">
              <a:solidFill>
                <a:srgbClr val="CC3300"/>
              </a:solidFill>
              <a:latin typeface="Arial" charset="0"/>
            </a:endParaRPr>
          </a:p>
          <a:p>
            <a:pPr eaLnBrk="1" hangingPunct="1">
              <a:lnSpc>
                <a:spcPct val="40000"/>
              </a:lnSpc>
            </a:pPr>
            <a:endParaRPr lang="pt-BR" altLang="pt-BR" sz="2400" b="1" dirty="0">
              <a:solidFill>
                <a:srgbClr val="CC33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400" b="1" dirty="0">
                <a:latin typeface="Arial" charset="0"/>
              </a:rPr>
              <a:t>Pergunta: É obrigatório restituir o ap.?</a:t>
            </a:r>
          </a:p>
          <a:p>
            <a:pPr eaLnBrk="1" hangingPunct="1">
              <a:lnSpc>
                <a:spcPct val="50000"/>
              </a:lnSpc>
            </a:pPr>
            <a:endParaRPr lang="pt-BR" altLang="pt-BR" sz="24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400" b="1" i="1" dirty="0">
                <a:solidFill>
                  <a:srgbClr val="CC3300"/>
                </a:solidFill>
                <a:latin typeface="Times New Roman" charset="0"/>
              </a:rPr>
              <a:t>N1:</a:t>
            </a:r>
            <a:r>
              <a:rPr lang="pt-BR" altLang="pt-BR" sz="2400" b="1" i="1" dirty="0">
                <a:latin typeface="Times New Roman" charset="0"/>
              </a:rPr>
              <a:t> Não é cabível a reivindicação contra o atual possuidor se o imóvel foi adquirido por título oneroso, se o mesmo foi adquirido de boa-fé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 i="1" dirty="0">
                <a:solidFill>
                  <a:srgbClr val="CC3300"/>
                </a:solidFill>
                <a:latin typeface="Times New Roman" charset="0"/>
              </a:rPr>
              <a:t>N2</a:t>
            </a:r>
            <a:r>
              <a:rPr lang="pt-BR" altLang="pt-BR" sz="2400" b="1" i="1" dirty="0">
                <a:latin typeface="Times New Roman" charset="0"/>
              </a:rPr>
              <a:t>: É cabível a reivindicação contra o atual possuidor, se o título não for oneroso ou foi adquirido de má-fé.</a:t>
            </a:r>
            <a:r>
              <a:rPr lang="pt-BR" altLang="pt-BR" sz="24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Há um incômodo universal?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z="2800" b="1">
                <a:latin typeface="Arial" charset="0"/>
              </a:rPr>
              <a:t>Exigência de uniformidade na escolha do legislador (escolha racional)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800" b="1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Arial" charset="0"/>
              </a:rPr>
              <a:t>2) Critério sintático: todas as combinações possíveis de propriedades relevantes devem ser levadas em consideração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800" b="1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Arial" charset="0"/>
              </a:rPr>
              <a:t>3) Para n propriedades relevantes 2</a:t>
            </a:r>
            <a:r>
              <a:rPr lang="pt-BR" altLang="pt-BR" sz="2800" b="1" baseline="30000">
                <a:latin typeface="Arial" charset="0"/>
              </a:rPr>
              <a:t> n</a:t>
            </a:r>
            <a:r>
              <a:rPr lang="pt-BR" altLang="pt-BR" sz="2800" b="1">
                <a:latin typeface="Arial" charset="0"/>
              </a:rPr>
              <a:t> casos devem ser solucionados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800" b="1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solidFill>
                <a:srgbClr val="CC33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Lacuna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 dirty="0">
              <a:solidFill>
                <a:srgbClr val="CC33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dirty="0">
                <a:solidFill>
                  <a:srgbClr val="CC3300"/>
                </a:solidFill>
                <a:latin typeface="Arial" charset="0"/>
              </a:rPr>
              <a:t>Lacuna Normativa:</a:t>
            </a:r>
            <a:r>
              <a:rPr lang="pt-BR" altLang="pt-BR" sz="2400" b="1" dirty="0">
                <a:latin typeface="Arial" charset="0"/>
              </a:rPr>
              <a:t> </a:t>
            </a:r>
            <a:r>
              <a:rPr lang="pt-BR" altLang="pt-BR" sz="2400" dirty="0">
                <a:latin typeface="Arial" charset="0"/>
              </a:rPr>
              <a:t>há lacuna no sistema normativo quando as normas que regulam determinada ação não atribuem solução normativa para algum </a:t>
            </a:r>
            <a:r>
              <a:rPr lang="pt-BR" altLang="pt-BR" sz="2400" b="1" dirty="0">
                <a:solidFill>
                  <a:srgbClr val="CC3300"/>
                </a:solidFill>
                <a:latin typeface="Arial" charset="0"/>
              </a:rPr>
              <a:t>caso relevante</a:t>
            </a:r>
            <a:r>
              <a:rPr lang="pt-BR" altLang="pt-BR" sz="2400" dirty="0">
                <a:latin typeface="Arial" charset="0"/>
              </a:rPr>
              <a:t> para essa ação.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Caso relevante:</a:t>
            </a:r>
            <a:r>
              <a:rPr lang="pt-BR" altLang="pt-BR" sz="2400">
                <a:latin typeface="Arial" charset="0"/>
              </a:rPr>
              <a:t> combinação das propriedades relevantes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dirty="0">
                <a:solidFill>
                  <a:srgbClr val="CC3300"/>
                </a:solidFill>
                <a:latin typeface="Arial" charset="0"/>
              </a:rPr>
              <a:t>Propriedade relevante:</a:t>
            </a:r>
            <a:r>
              <a:rPr lang="pt-BR" altLang="pt-BR" sz="2400" dirty="0">
                <a:latin typeface="Arial" charset="0"/>
              </a:rPr>
              <a:t> mencionadas pelo legislador desde que exista pelo menos um caso cujo caso complementar com respeito a essa propriedade não recebe a mesma solução.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Lacuna?</a:t>
            </a:r>
          </a:p>
        </p:txBody>
      </p:sp>
      <p:graphicFrame>
        <p:nvGraphicFramePr>
          <p:cNvPr id="4444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Lacuna?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2800" b="1">
                <a:solidFill>
                  <a:srgbClr val="CC3300"/>
                </a:solidFill>
                <a:latin typeface="Arial" charset="0"/>
              </a:rPr>
              <a:t>Indeterminação: Lacunas de Reconhecimento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Vagueza (exemplos)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C.Penal: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presume-se violenta a relação sexual com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criança 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(3 anos?; 14 anos? Antes da puberdade?)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Alienação de imóvel de terceiro: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título oneroso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(R$100?; R$10 mil?/ Abaixo do valor de mercado?)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Direito Antitruste: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É proibida a fusão que gerar eliminação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substancial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da concorrência ou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dominação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de mercado (5%?; 90%? Poder de mercado?)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Indeterminação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Vagueza: Paradoxo de Sorites</a:t>
            </a:r>
          </a:p>
          <a:p>
            <a:pPr eaLnBrk="1" hangingPunct="1">
              <a:lnSpc>
                <a:spcPct val="1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João tem 0 fios de cabelo: careca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João tem 1 milhão de fios de cabelo: cabeludo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João tem 0+1 fios de cabelo: careca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João tem n+1 fios de cabelo: careca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n=999mil: careca!!!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Problema de linguagem ou de ignorância?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Discricionariedade?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Traga-me um pouco d’água=traga-me o que </a:t>
            </a:r>
            <a:r>
              <a:rPr lang="pt-BR" altLang="pt-BR" sz="2400" b="1" i="1">
                <a:latin typeface="Arial" charset="0"/>
                <a:ea typeface="Arial" charset="0"/>
                <a:cs typeface="Arial" charset="0"/>
              </a:rPr>
              <a:t>vc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achar suficiente de água?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Indeterminação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800" b="1">
                <a:latin typeface="Arial" charset="0"/>
                <a:ea typeface="Arial" charset="0"/>
                <a:cs typeface="Arial" charset="0"/>
              </a:rPr>
              <a:t>Penumbra (exemplos)</a:t>
            </a:r>
          </a:p>
          <a:p>
            <a:pPr eaLnBrk="1" hangingPunct="1">
              <a:lnSpc>
                <a:spcPct val="1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Proibido entrar com veículos no parque</a:t>
            </a:r>
          </a:p>
          <a:p>
            <a:pPr eaLnBrk="1" hangingPunct="1">
              <a:lnSpc>
                <a:spcPct val="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__________________________________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Proibido entrar com fusca no parque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Proibido entrar com bicicleta no parque?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Alienação de imóvel de terceiro: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O adquirente não sabia que imóvel era de terceiro (</a:t>
            </a: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boa-fé?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), mas teria condições descobrir (</a:t>
            </a: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má-fé?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</a:rPr>
              <a:t>Aquisição de direitos sobre software: </a:t>
            </a:r>
            <a:r>
              <a:rPr lang="pt-BR" altLang="pt-BR" sz="2000" b="1">
                <a:solidFill>
                  <a:srgbClr val="CC3300"/>
                </a:solidFill>
                <a:latin typeface="Arial" charset="0"/>
              </a:rPr>
              <a:t>ICMS ou ISS?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</a:rPr>
              <a:t>STJ: software genérico vs software sob encomenda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Lacuna Axiológica: Incoerência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Conflito: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empresa A é adquirida por B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Normas: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Constituição: liberdade de iniciativa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D. Antitruste: se aquisição tende a criar monopólio então é proibida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Propriedades do Caso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B é a única concorrente de A e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a firma A está em falência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Pergunta:</a:t>
            </a:r>
            <a:r>
              <a:rPr lang="pt-BR" altLang="pt-BR" sz="2400" b="1">
                <a:latin typeface="Arial" charset="0"/>
                <a:ea typeface="Arial" charset="0"/>
                <a:cs typeface="Arial" charset="0"/>
              </a:rPr>
              <a:t> aquisição de firma falida deve ser permitida?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Incoerência </a:t>
            </a:r>
            <a:br>
              <a:rPr lang="pt-BR" altLang="pt-BR" sz="3600" b="1">
                <a:solidFill>
                  <a:srgbClr val="CC3300"/>
                </a:solidFill>
                <a:latin typeface="Arial" charset="0"/>
              </a:rPr>
            </a:b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interpretação literal (texto)</a:t>
            </a:r>
            <a:endParaRPr lang="pt-BR" altLang="pt-BR" sz="3600" b="1">
              <a:solidFill>
                <a:srgbClr val="CC3300"/>
              </a:solidFill>
              <a:latin typeface="Arial" charset="0"/>
            </a:endParaRPr>
          </a:p>
        </p:txBody>
      </p:sp>
      <p:graphicFrame>
        <p:nvGraphicFramePr>
          <p:cNvPr id="41369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CF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Lei Antitruste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O~A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O~A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~M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Incoerência (Hard Case)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Inferência sobre o propósito do legislador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Norma: monopólio é proibido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Economia: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concorrência traz eficiência econômica e bem estar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______________________________________________________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Propósito: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promover eficiência econômica e bem estar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Teoria Econômica: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aquisição de firma falida, mesmo que gere monopólio mantém ativos produtivos que seriam perdidos (maior eficiência e bem estar)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Firma falida é uma propriedade relevante?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Entrar no SC com um cão guia se João é cego é relevante?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Modelo dedutivo para o direito</a:t>
            </a:r>
          </a:p>
        </p:txBody>
      </p:sp>
      <p:graphicFrame>
        <p:nvGraphicFramePr>
          <p:cNvPr id="389216" name="Group 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Incoerência </a:t>
            </a:r>
            <a:br>
              <a:rPr lang="pt-BR" altLang="pt-BR" sz="3600" b="1">
                <a:solidFill>
                  <a:srgbClr val="CC3300"/>
                </a:solidFill>
                <a:latin typeface="Arial" charset="0"/>
              </a:rPr>
            </a:b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interpretação contextual- propósito</a:t>
            </a:r>
            <a:endParaRPr lang="pt-BR" altLang="pt-BR" sz="3600" b="1">
              <a:solidFill>
                <a:srgbClr val="CC3300"/>
              </a:solidFill>
              <a:latin typeface="Arial" charset="0"/>
            </a:endParaRPr>
          </a:p>
        </p:txBody>
      </p:sp>
      <p:graphicFrame>
        <p:nvGraphicFramePr>
          <p:cNvPr id="421891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CF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Lei Antitruste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M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O~A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~M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~F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Complexidade: Conflito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Conflito: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concessionárias de energia elétrica recusam-se a pagar pelo uso de margens de rodovias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Pergunta: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pode a concessionária de rodovia exigir pagamento?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Código de águas (1934):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concessionárias de energia tem o </a:t>
            </a: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direito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, além de outros privilégios e regalias do art.X, de usar margens de rodovias para distribuição de energia.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Lei de Concessões (1995):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concessionárias </a:t>
            </a:r>
            <a:r>
              <a:rPr lang="pt-BR" altLang="pt-BR" sz="2000" b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podem</a:t>
            </a: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explorar </a:t>
            </a:r>
            <a:r>
              <a:rPr lang="pt-BR" altLang="pt-BR" sz="2000" b="1">
                <a:latin typeface="Arial" charset="0"/>
              </a:rPr>
              <a:t>outras fontes provenientes de receitas alternativas, complementares ao serviço concedido, com vistas a favorecer a modicidade das tarifas.</a:t>
            </a:r>
            <a:r>
              <a:rPr lang="pt-BR" altLang="pt-BR" sz="2800"/>
              <a:t> </a:t>
            </a: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Lex specialis derogat generalis	</a:t>
            </a:r>
            <a:r>
              <a:rPr lang="pt-BR" altLang="pt-BR" sz="2000" b="1" i="1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specialis anterior?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Lex posterior derogat anterior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 i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Complexidade: Conflito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Permissões: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Fracas: não existe uma proibição do comportamento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Fortes : existe uma disposição de vontade do legislador no sentido de autorizar o comportamento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 i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Art. 11 da Lei de Concessões: </a:t>
            </a:r>
            <a:r>
              <a:rPr lang="pt-BR" altLang="pt-BR" sz="2000" b="1" i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podem</a:t>
            </a:r>
            <a:r>
              <a:rPr lang="pt-BR" altLang="pt-BR" sz="2000" b="1" i="1">
                <a:latin typeface="Arial" charset="0"/>
                <a:ea typeface="Arial" charset="0"/>
                <a:cs typeface="Arial" charset="0"/>
              </a:rPr>
              <a:t> explorar margens de rodovias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CF: É permitido fumar; É permitido não fumar (forte ou fraca?)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O vazio é possível?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814705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</a:rPr>
              <a:t>Lógica de normas: </a:t>
            </a:r>
            <a:r>
              <a:rPr lang="pt-BR" altLang="pt-BR" sz="2400">
                <a:latin typeface="Times New Roman" charset="0"/>
              </a:rPr>
              <a:t>PA</a:t>
            </a:r>
            <a:r>
              <a:rPr lang="pt-BR" altLang="pt-BR" sz="2400">
                <a:latin typeface="Times New Roman" charset="0"/>
                <a:sym typeface="Symbol" charset="2"/>
              </a:rPr>
              <a:t></a:t>
            </a:r>
            <a:r>
              <a:rPr lang="pt-BR" altLang="pt-BR" sz="2400">
                <a:latin typeface="Times New Roman" charset="0"/>
              </a:rPr>
              <a:t> ~O~A</a:t>
            </a:r>
            <a:r>
              <a:rPr lang="pt-BR" altLang="pt-BR" sz="2400" b="1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latin typeface="Arial" charset="0"/>
              </a:rPr>
              <a:t>Lógica de Proposições Normativas: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Arial" charset="0"/>
              </a:rPr>
              <a:t>negação interna </a:t>
            </a:r>
            <a:r>
              <a:rPr lang="pt-BR" altLang="pt-BR" sz="2400" b="1" i="1">
                <a:latin typeface="Arial" charset="0"/>
              </a:rPr>
              <a:t>vs</a:t>
            </a:r>
            <a:r>
              <a:rPr lang="pt-BR" altLang="pt-BR" sz="2400" b="1">
                <a:latin typeface="Arial" charset="0"/>
              </a:rPr>
              <a:t> negação externa</a:t>
            </a:r>
            <a:r>
              <a:rPr lang="pt-BR" altLang="pt-BR" sz="2800"/>
              <a:t> </a:t>
            </a:r>
            <a:endParaRPr lang="pt-BR" altLang="pt-BR" sz="1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000" b="1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18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18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01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90550" y="3724275"/>
          <a:ext cx="773430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Document" r:id="rId4" imgW="5551460" imgH="1257756" progId="Word.Document.8">
                  <p:embed/>
                </p:oleObj>
              </mc:Choice>
              <mc:Fallback>
                <p:oleObj name="Document" r:id="rId4" imgW="5551460" imgH="125775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724275"/>
                        <a:ext cx="7734300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O vazio é possível?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0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75088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pt-BR" altLang="pt-BR" sz="3200">
                <a:latin typeface="Arial" charset="0"/>
              </a:rPr>
              <a:t>Duas interpretações para o princípio de permissão:</a:t>
            </a:r>
          </a:p>
          <a:p>
            <a:endParaRPr lang="pt-BR" altLang="pt-BR" sz="3200">
              <a:latin typeface="Arial" charset="0"/>
            </a:endParaRPr>
          </a:p>
          <a:p>
            <a:pPr>
              <a:buFontTx/>
              <a:buAutoNum type="arabicParenR"/>
            </a:pPr>
            <a:r>
              <a:rPr lang="pt-BR" altLang="pt-BR" sz="3200">
                <a:latin typeface="Arial" charset="0"/>
              </a:rPr>
              <a:t>Permissão Fraca</a:t>
            </a:r>
          </a:p>
          <a:p>
            <a:r>
              <a:rPr lang="pt-BR" altLang="pt-BR" sz="3200">
                <a:latin typeface="Arial" charset="0"/>
              </a:rPr>
              <a:t>~</a:t>
            </a:r>
            <a:r>
              <a:rPr lang="pt-BR" altLang="pt-BR" sz="3200" b="1">
                <a:latin typeface="Arial" charset="0"/>
              </a:rPr>
              <a:t>O~</a:t>
            </a:r>
            <a:r>
              <a:rPr lang="pt-BR" altLang="pt-BR" sz="3200">
                <a:latin typeface="Arial" charset="0"/>
              </a:rPr>
              <a:t>A</a:t>
            </a:r>
            <a:r>
              <a:rPr lang="pt-BR" altLang="pt-BR" sz="3200">
                <a:latin typeface="Arial" charset="0"/>
                <a:sym typeface="Symbol" charset="2"/>
              </a:rPr>
              <a:t></a:t>
            </a:r>
            <a:r>
              <a:rPr lang="pt-BR" altLang="pt-BR" sz="3200" b="1">
                <a:latin typeface="Arial" charset="0"/>
                <a:sym typeface="Symbol" charset="2"/>
              </a:rPr>
              <a:t>P</a:t>
            </a:r>
            <a:r>
              <a:rPr lang="pt-BR" altLang="pt-BR" sz="3200" b="1" baseline="30000">
                <a:latin typeface="Arial" charset="0"/>
                <a:sym typeface="Symbol" charset="2"/>
              </a:rPr>
              <a:t>-</a:t>
            </a:r>
            <a:r>
              <a:rPr lang="pt-BR" altLang="pt-BR" sz="3200">
                <a:latin typeface="Arial" charset="0"/>
                <a:sym typeface="Symbol" charset="2"/>
              </a:rPr>
              <a:t>A </a:t>
            </a:r>
          </a:p>
          <a:p>
            <a:r>
              <a:rPr lang="pt-BR" altLang="pt-BR" sz="3200">
                <a:latin typeface="Arial" charset="0"/>
                <a:sym typeface="Symbol" charset="2"/>
              </a:rPr>
              <a:t>~x: O~Ax  ~x: O~Ax  </a:t>
            </a:r>
            <a:r>
              <a:rPr lang="pt-BR" altLang="pt-BR" sz="3200">
                <a:solidFill>
                  <a:srgbClr val="CC3300"/>
                </a:solidFill>
                <a:latin typeface="Arial" charset="0"/>
                <a:sym typeface="Symbol" charset="2"/>
              </a:rPr>
              <a:t>(tautologia)</a:t>
            </a:r>
          </a:p>
          <a:p>
            <a:endParaRPr lang="pt-BR" altLang="pt-BR" sz="3200">
              <a:latin typeface="Arial" charset="0"/>
              <a:sym typeface="Symbol" charset="2"/>
            </a:endParaRPr>
          </a:p>
          <a:p>
            <a:r>
              <a:rPr lang="pt-BR" altLang="pt-BR" sz="3200">
                <a:latin typeface="Arial" charset="0"/>
                <a:sym typeface="Symbol" charset="2"/>
              </a:rPr>
              <a:t>2) Permissão forte</a:t>
            </a:r>
          </a:p>
          <a:p>
            <a:r>
              <a:rPr lang="pt-BR" altLang="pt-BR" sz="3200">
                <a:latin typeface="Arial" charset="0"/>
              </a:rPr>
              <a:t>~</a:t>
            </a:r>
            <a:r>
              <a:rPr lang="pt-BR" altLang="pt-BR" sz="3200" b="1">
                <a:latin typeface="Arial" charset="0"/>
              </a:rPr>
              <a:t>O~</a:t>
            </a:r>
            <a:r>
              <a:rPr lang="pt-BR" altLang="pt-BR" sz="3200">
                <a:latin typeface="Arial" charset="0"/>
              </a:rPr>
              <a:t>A</a:t>
            </a:r>
            <a:r>
              <a:rPr lang="pt-BR" altLang="pt-BR" sz="3200">
                <a:latin typeface="Arial" charset="0"/>
                <a:sym typeface="Symbol" charset="2"/>
              </a:rPr>
              <a:t></a:t>
            </a:r>
            <a:r>
              <a:rPr lang="pt-BR" altLang="pt-BR" sz="3200" b="1">
                <a:latin typeface="Arial" charset="0"/>
                <a:sym typeface="Symbol" charset="2"/>
              </a:rPr>
              <a:t>P</a:t>
            </a:r>
            <a:r>
              <a:rPr lang="pt-BR" altLang="pt-BR" sz="3200" b="1" baseline="30000">
                <a:latin typeface="Arial" charset="0"/>
                <a:sym typeface="Symbol" charset="2"/>
              </a:rPr>
              <a:t>+</a:t>
            </a:r>
            <a:r>
              <a:rPr lang="pt-BR" altLang="pt-BR" sz="3200">
                <a:latin typeface="Arial" charset="0"/>
                <a:sym typeface="Symbol" charset="2"/>
              </a:rPr>
              <a:t>A</a:t>
            </a:r>
          </a:p>
          <a:p>
            <a:r>
              <a:rPr lang="pt-BR" altLang="pt-BR" sz="3200">
                <a:latin typeface="Arial" charset="0"/>
                <a:sym typeface="Symbol" charset="2"/>
              </a:rPr>
              <a:t>~x: O~Ax  x: PAx  </a:t>
            </a:r>
            <a:r>
              <a:rPr lang="pt-BR" altLang="pt-BR" sz="3200">
                <a:solidFill>
                  <a:srgbClr val="CC3300"/>
                </a:solidFill>
                <a:latin typeface="Arial" charset="0"/>
                <a:sym typeface="Symbol" charset="2"/>
              </a:rPr>
              <a:t>(falso)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E agora Kelsen?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buFontTx/>
              <a:buNone/>
            </a:pPr>
            <a:endParaRPr lang="pt-BR" altLang="pt-BR" b="1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3" y="1585913"/>
            <a:ext cx="33051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Lacuna: Intuições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O que é uma lacuna?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</a:rPr>
              <a:t>Há lacuna quando não há norma regulando determinado comportamento.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latin typeface="Arial" charset="0"/>
              </a:rPr>
              <a:t>Há uma lacuna no ordenamento brasileiro sobre coçar o nariz?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Celso Bastos: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4800" b="1">
                <a:latin typeface="Edwardian Script ITC" charset="0"/>
              </a:rPr>
              <a:t>Lacuna é um vazio incômodo no direito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2 questões</a:t>
            </a:r>
            <a:r>
              <a:rPr lang="pt-BR" altLang="pt-BR" sz="2400" b="1">
                <a:latin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Pode haver vazio?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pt-BR" altLang="pt-BR" sz="2000" b="1">
                <a:latin typeface="Arial" charset="0"/>
                <a:ea typeface="Arial" charset="0"/>
                <a:cs typeface="Arial" charset="0"/>
              </a:rPr>
              <a:t>Pode haver um incômodo universal?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Não pode haver vazio!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 tese da completude necessária do ordenamento</a:t>
            </a:r>
          </a:p>
          <a:p>
            <a:pPr eaLnBrk="1" hangingPunct="1"/>
            <a:r>
              <a:rPr lang="pt-BR" altLang="pt-BR" b="1"/>
              <a:t>Princípio de Permissão: PA</a:t>
            </a:r>
            <a:r>
              <a:rPr lang="pt-BR" altLang="pt-BR" b="1">
                <a:sym typeface="Symbol" charset="2"/>
              </a:rPr>
              <a:t></a:t>
            </a:r>
            <a:r>
              <a:rPr lang="pt-BR" altLang="pt-BR" b="1"/>
              <a:t> ~O~A </a:t>
            </a:r>
          </a:p>
          <a:p>
            <a:pPr eaLnBrk="1" hangingPunct="1"/>
            <a:r>
              <a:rPr lang="pt-BR" altLang="pt-BR" b="1"/>
              <a:t>(ações não sancionadas são permitidas)</a:t>
            </a:r>
          </a:p>
          <a:p>
            <a:pPr eaLnBrk="1" hangingPunct="1"/>
            <a:endParaRPr lang="pt-BR" altLang="pt-BR" sz="2400" b="1">
              <a:solidFill>
                <a:srgbClr val="CC33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13100"/>
            <a:ext cx="26860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Modelo dedutivo para o direito</a:t>
            </a:r>
          </a:p>
        </p:txBody>
      </p:sp>
      <p:graphicFrame>
        <p:nvGraphicFramePr>
          <p:cNvPr id="389216" name="Group 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49262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Modelo dedutivo para o direito</a:t>
            </a:r>
          </a:p>
        </p:txBody>
      </p:sp>
      <p:graphicFrame>
        <p:nvGraphicFramePr>
          <p:cNvPr id="389216" name="Group 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627876"/>
        </p:xfrm>
        <a:graphic>
          <a:graphicData uri="http://schemas.openxmlformats.org/drawingml/2006/table">
            <a:tbl>
              <a:tblPr/>
              <a:tblGrid>
                <a:gridCol w="2811463"/>
                <a:gridCol w="2813050"/>
                <a:gridCol w="2811462"/>
              </a:tblGrid>
              <a:tr h="944563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Regra de Permissão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 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Modelo dedutivo para o direito</a:t>
            </a:r>
          </a:p>
        </p:txBody>
      </p:sp>
      <p:graphicFrame>
        <p:nvGraphicFramePr>
          <p:cNvPr id="389216" name="Group 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6065491"/>
        </p:xfrm>
        <a:graphic>
          <a:graphicData uri="http://schemas.openxmlformats.org/drawingml/2006/table">
            <a:tbl>
              <a:tblPr/>
              <a:tblGrid>
                <a:gridCol w="2108200"/>
                <a:gridCol w="2109788"/>
                <a:gridCol w="2109787"/>
                <a:gridCol w="2108200"/>
              </a:tblGrid>
              <a:tr h="12160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53992" marB="53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 contrario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Sobre TO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 contrario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Sobre BF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 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3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3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 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3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3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OR</a:t>
                      </a:r>
                    </a:p>
                  </a:txBody>
                  <a:tcPr marT="53992" marB="539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Modelo dedutivo para o direito</a:t>
            </a:r>
          </a:p>
        </p:txBody>
      </p:sp>
      <p:graphicFrame>
        <p:nvGraphicFramePr>
          <p:cNvPr id="389216" name="Group 9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5658203"/>
        </p:xfrm>
        <a:graphic>
          <a:graphicData uri="http://schemas.openxmlformats.org/drawingml/2006/table">
            <a:tbl>
              <a:tblPr/>
              <a:tblGrid>
                <a:gridCol w="2108200"/>
                <a:gridCol w="2109788"/>
                <a:gridCol w="2109787"/>
                <a:gridCol w="2108200"/>
              </a:tblGrid>
              <a:tr h="11239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Casos</a:t>
                      </a:r>
                    </a:p>
                  </a:txBody>
                  <a:tcPr marT="49864" marB="49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N1</a:t>
                      </a: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analogia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Sobre TO</a:t>
                      </a: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analogia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Sobre BF</a:t>
                      </a: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 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TO</a:t>
                      </a:r>
                      <a:endParaRPr kumimoji="0" lang="pt-BR" altLang="pt-BR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BF 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P~R</a:t>
                      </a: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~BFA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sym typeface="Symbol" charset="2"/>
                        </a:rPr>
                        <a:t></a:t>
                      </a:r>
                      <a:r>
                        <a:rPr kumimoji="0" lang="en-US" altLang="pt-BR" sz="3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~TO</a:t>
                      </a:r>
                      <a:endParaRPr kumimoji="0" lang="pt-BR" altLang="pt-BR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9864" marB="49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3300"/>
                </a:solidFill>
                <a:latin typeface="Arial" charset="0"/>
              </a:rPr>
              <a:t>Há um incômodo universal?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3820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</a:rPr>
              <a:t>1) Vazio que não </a:t>
            </a: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deveria </a:t>
            </a:r>
            <a:r>
              <a:rPr lang="pt-BR" altLang="pt-BR" sz="2400" b="1">
                <a:latin typeface="Arial" charset="0"/>
              </a:rPr>
              <a:t>existir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Arial" charset="0"/>
              </a:rPr>
              <a:t>2) Escolha do legislador no mínimo deve ser racional</a:t>
            </a:r>
          </a:p>
          <a:p>
            <a:pPr marL="609600" indent="-609600" eaLnBrk="1" hangingPunct="1">
              <a:lnSpc>
                <a:spcPct val="40000"/>
              </a:lnSpc>
            </a:pPr>
            <a:endParaRPr lang="pt-BR" altLang="pt-BR" sz="2800" b="1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pt-BR" altLang="pt-BR" sz="2800" b="1"/>
              <a:t>O que fazer segunda-feira a noite? </a:t>
            </a:r>
          </a:p>
          <a:p>
            <a:pPr marL="609600" indent="-609600" eaLnBrk="1" hangingPunct="1"/>
            <a:r>
              <a:rPr lang="pt-BR" altLang="pt-BR" sz="2800" b="1"/>
              <a:t>assistir aula de lógica e jantar fora</a:t>
            </a:r>
            <a:endParaRPr lang="pt-BR" altLang="pt-BR" sz="2800" b="1">
              <a:solidFill>
                <a:srgbClr val="CC3300"/>
              </a:solidFill>
            </a:endParaRPr>
          </a:p>
          <a:p>
            <a:pPr marL="609600" indent="-609600" eaLnBrk="1" hangingPunct="1"/>
            <a:r>
              <a:rPr lang="pt-BR" altLang="pt-BR" sz="2800" b="1"/>
              <a:t>assistir aula de lógica e não jantar fora</a:t>
            </a:r>
          </a:p>
          <a:p>
            <a:pPr marL="609600" indent="-609600" eaLnBrk="1" hangingPunct="1"/>
            <a:r>
              <a:rPr lang="pt-BR" altLang="pt-BR" sz="2800" b="1"/>
              <a:t>não assistir aula de lógica</a:t>
            </a:r>
          </a:p>
          <a:p>
            <a:pPr marL="609600" indent="-609600" eaLnBrk="1" hangingPunct="1">
              <a:buFontTx/>
              <a:buNone/>
            </a:pPr>
            <a:endParaRPr lang="pt-BR" altLang="pt-BR" sz="2800" b="1">
              <a:solidFill>
                <a:srgbClr val="CC33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Problema de racionalidade:</a:t>
            </a:r>
            <a:r>
              <a:rPr lang="pt-BR" altLang="pt-BR" sz="2400" b="1">
                <a:latin typeface="Arial" charset="0"/>
              </a:rPr>
              <a:t> deliberação não é exaustiva pois alternativas não são uniformes</a:t>
            </a:r>
            <a:endParaRPr lang="pt-BR" altLang="pt-BR" sz="2400" b="1">
              <a:solidFill>
                <a:srgbClr val="CC33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pt-BR" sz="2400" b="1">
              <a:latin typeface="Arial" charset="0"/>
              <a:ea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pt-BR" altLang="pt-BR" sz="2800" b="1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theme/theme1.xml><?xml version="1.0" encoding="utf-8"?>
<a:theme xmlns:a="http://schemas.openxmlformats.org/drawingml/2006/main" name="GVlaw Modelo Power Point (2006)">
  <a:themeElements>
    <a:clrScheme name="GVlaw Modelo Power Point (2006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Vlaw Modelo Power Point (2006)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GVlaw Modelo Power Point (2006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law Modelo Power Point (2006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law Modelo Power Point (2006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law Modelo Power Point (2006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law Modelo Power Point (2006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Vlaw Modelo Power Point (2006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Vlaw Modelo Power Point (2006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Settings\LUCIANA\Meus documentos\FGVlaw\GVlaw Modelo Power Point (2006).ppt</Template>
  <TotalTime>3108</TotalTime>
  <Words>1303</Words>
  <Application>Microsoft Macintosh PowerPoint</Application>
  <PresentationFormat>Apresentação na tela (4:3)</PresentationFormat>
  <Paragraphs>322</Paragraphs>
  <Slides>25</Slides>
  <Notes>25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Edwardian Script ITC</vt:lpstr>
      <vt:lpstr>Symbol</vt:lpstr>
      <vt:lpstr>Arial</vt:lpstr>
      <vt:lpstr>Times</vt:lpstr>
      <vt:lpstr>Times New Roman</vt:lpstr>
      <vt:lpstr>GVlaw Modelo Power Point (2006)</vt:lpstr>
      <vt:lpstr>Document</vt:lpstr>
      <vt:lpstr>Decisão com base em regras</vt:lpstr>
      <vt:lpstr>Modelo dedutivo para o direito</vt:lpstr>
      <vt:lpstr>Lacuna: Intuições</vt:lpstr>
      <vt:lpstr>Não pode haver vazio! </vt:lpstr>
      <vt:lpstr>Modelo dedutivo para o direito</vt:lpstr>
      <vt:lpstr>Modelo dedutivo para o direito</vt:lpstr>
      <vt:lpstr>Modelo dedutivo para o direito</vt:lpstr>
      <vt:lpstr>Modelo dedutivo para o direito</vt:lpstr>
      <vt:lpstr>Há um incômodo universal?</vt:lpstr>
      <vt:lpstr>Há um incômodo universal?</vt:lpstr>
      <vt:lpstr>Lacuna</vt:lpstr>
      <vt:lpstr>Lacuna?</vt:lpstr>
      <vt:lpstr>Lacuna?</vt:lpstr>
      <vt:lpstr>Indeterminação: Lacunas de Reconhecimento</vt:lpstr>
      <vt:lpstr>Indeterminação</vt:lpstr>
      <vt:lpstr>Indeterminação</vt:lpstr>
      <vt:lpstr>Lacuna Axiológica: Incoerência</vt:lpstr>
      <vt:lpstr>Incoerência  interpretação literal (texto)</vt:lpstr>
      <vt:lpstr>Incoerência (Hard Case)</vt:lpstr>
      <vt:lpstr>Incoerência  interpretação contextual- propósito</vt:lpstr>
      <vt:lpstr>Complexidade: Conflito</vt:lpstr>
      <vt:lpstr>Complexidade: Conflito</vt:lpstr>
      <vt:lpstr>O vazio é possível?</vt:lpstr>
      <vt:lpstr>O vazio é possível?</vt:lpstr>
      <vt:lpstr>E agora Kelsen?</vt:lpstr>
    </vt:vector>
  </TitlesOfParts>
  <Company>FIAN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FIAN</dc:creator>
  <cp:lastModifiedBy>Juliano Maranhao</cp:lastModifiedBy>
  <cp:revision>552</cp:revision>
  <dcterms:created xsi:type="dcterms:W3CDTF">2000-01-24T16:36:24Z</dcterms:created>
  <dcterms:modified xsi:type="dcterms:W3CDTF">2018-06-13T12:18:10Z</dcterms:modified>
</cp:coreProperties>
</file>