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61" r:id="rId3"/>
    <p:sldId id="257" r:id="rId4"/>
    <p:sldId id="260" r:id="rId5"/>
    <p:sldId id="258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91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EC7918-FA0C-4A1A-A76E-E7B23627D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A28289-D474-430F-A502-F6291DB3A5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49BBE3-B498-4473-A135-C52DFBCDF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D0FB92-0C52-4C36-B034-3F2BF0DC9C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BD5B107-5566-4199-B53F-C1068D053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65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60B655-5BC7-412C-85D6-4BF6EB463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733DC0-54D8-4E65-A26F-05E7E6493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DF72C2B-D8DC-49F8-AE03-7B3BC5279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0AAA2F1-DEF3-4B36-B5E5-1E6B91AB1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B7F0266-71AE-42EE-9294-E9CC5E860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74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D9BDF46-F2A0-4247-B5DB-4469BB008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26582F-0298-46AE-9077-1C7A3604C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B5CCF20-6D34-493F-B9F0-C8E76A403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03DBDF-20A6-43B4-8856-7CD5290F3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D4A46B-B2A8-432D-B0CC-0CAE365E9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280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03CAD3-93D6-4CBC-B6D1-18A5BF503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20F6899-8182-4FDA-AD08-D6A262776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CC67B4-751E-4EEE-AFED-3EEE6CC4F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FA81F2F-1AB5-4948-9588-97027C31D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A96006-3800-4D5B-AE55-2A93B74D7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90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84431B-7B4D-4C74-94C6-60B49AE0B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902B87E-F384-48FA-B403-61D709ED33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815E282-D055-4D46-B7BE-A54017B19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D2064BB-E360-496A-8D37-44BC3A238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85FEA2-9CCD-4F29-B471-A23E37D0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26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E01E5A-39BC-4AAD-A48E-BF696BA8C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EDB1F1-CB29-45F4-A9CB-29FBDBDDA0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F28EFB0E-6880-44DF-8BE5-CB40B9BB14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DDE3C69-188B-430E-8695-7C0166C51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7D87F9-2ED1-48E7-BA0C-248E2CEF2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8E7A3E-6EED-457D-8AE1-A3B998A39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619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309EC1-7DB0-4CE4-B8BC-91536F2D1D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BFC713-AA84-4DD8-B460-48EAB3AE5A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46F309D-5335-4FF2-BEEC-57A869D72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3D534C-BB44-4049-8BBF-52985C7357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C7AD1E7-E0E3-4691-8E90-33C15F7764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5F158344-E9BF-4D3D-A595-FC8CC80BD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AB7FC156-D66A-4D01-9994-E21426427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288316FC-4A79-49DC-8D5F-6D2F83D26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44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72B126-17F5-4FD8-8C5B-5E3E77479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AD900B0-D66F-4AC4-9BAF-DAD958115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7074B49-F583-43B1-B6F4-DB6A7489B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176BCA3-6A06-472D-9487-D8E9AA8D2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43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3A35A9-28DF-4AAB-9B1F-1771F780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6EEB9CD-CED2-49B9-9C68-0A2D6DA6F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42C8E11-5EB5-41BF-97CC-9807CCC69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8372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9EBBF-5916-41CF-A5AD-E5C5F7B5A3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1BEDA9-E8BA-4494-B0AB-6EEDE9569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7257B8-F46C-43B7-A7F8-BA2B77850A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01D4958-E961-4FB7-ACC7-31C6B28C8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1BFD91-6931-4784-A82B-0DB287B9E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29C386-BFFA-4C28-90C7-B7FD0E68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976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2F37F4-9299-4345-94C0-3AE1F270E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7C48D64-4D86-46C9-8A1F-F7561A6FAC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32187B-55BC-4BA4-BE96-E63281D41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3A551F-95A5-4D3E-8DBD-46EB4D6F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6/16/2020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825D332-D617-4AD9-A406-FAAAC754F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7C46F2D-D32E-46C7-868B-2BF602B5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685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1A4F330-A7C0-43ED-AD55-60F7AC675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2EC84D-C179-4C69-9CD5-263EFDD935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A2EF834-865A-4A86-B0D8-ABE8FDAE7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6/16/2020</a:t>
            </a:fld>
            <a:endParaRPr lang="en-US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5FDDB1-0251-4C83-B2BA-2D2238D4E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F5D658-E64A-4D77-8204-86F61A1B59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6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52FD7-76EF-4EBF-8807-5A08A9C8EA0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Identidade Coletiva na América Latina </a:t>
            </a:r>
            <a:endParaRPr lang="tr-TR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C8D8C1-1062-49B2-BB56-D9F8E5DA6E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Onuki</a:t>
            </a:r>
            <a:r>
              <a:rPr lang="en-US" dirty="0"/>
              <a:t>, J., </a:t>
            </a:r>
            <a:r>
              <a:rPr lang="en-US" dirty="0" err="1"/>
              <a:t>Mouron</a:t>
            </a:r>
            <a:r>
              <a:rPr lang="en-US" dirty="0"/>
              <a:t>, F., &amp; </a:t>
            </a:r>
            <a:r>
              <a:rPr lang="en-US" dirty="0" err="1"/>
              <a:t>Urdinez</a:t>
            </a:r>
            <a:r>
              <a:rPr lang="en-US" dirty="0"/>
              <a:t>, F. (2016). Latin American perceptions of regional identity and leadership in comparative perspective. </a:t>
            </a:r>
            <a:r>
              <a:rPr lang="en-US" i="1" dirty="0" err="1"/>
              <a:t>Contexto</a:t>
            </a:r>
            <a:r>
              <a:rPr lang="en-US" i="1" dirty="0"/>
              <a:t> </a:t>
            </a:r>
            <a:r>
              <a:rPr lang="en-US" i="1" dirty="0" err="1"/>
              <a:t>Internacional</a:t>
            </a:r>
            <a:r>
              <a:rPr lang="en-US" dirty="0"/>
              <a:t>, </a:t>
            </a:r>
            <a:r>
              <a:rPr lang="en-US" i="1" dirty="0"/>
              <a:t>38</a:t>
            </a:r>
            <a:r>
              <a:rPr lang="en-US" dirty="0"/>
              <a:t>( Ja/Apr. 2016), 37-69.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2868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ED555-FF11-46B8-B05E-848367CA6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Opinião Pública e Política Externa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BB21A1-A52E-4732-926D-C78B4822FA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Dados de pesquisas do projeto Américas e Mundo foram usados para determinar se os latino-americanos compartilham uma identidade regional comum e se consideram o Brasil um líder regional. </a:t>
            </a:r>
          </a:p>
          <a:p>
            <a:pPr marL="0" indent="0">
              <a:buNone/>
            </a:pPr>
            <a:r>
              <a:rPr lang="pt-BR" dirty="0"/>
              <a:t>A maioria dos brasileiros não se identifica como latino-americanos, mas acreditarem que seu país é o candidato mais adequado à liderança regional.</a:t>
            </a:r>
          </a:p>
          <a:p>
            <a:pPr marL="0" indent="0">
              <a:buNone/>
            </a:pPr>
            <a:r>
              <a:rPr lang="pt-BR" dirty="0"/>
              <a:t>Contradição #2: os brasileiros não estão dispostos a arcar com os custos de assumir o papel de liderança regional. </a:t>
            </a:r>
          </a:p>
          <a:p>
            <a:pPr marL="0" indent="0">
              <a:buNone/>
            </a:pPr>
            <a:r>
              <a:rPr lang="pt-BR" dirty="0"/>
              <a:t>As nações latino-americanas menos poderosas reconhecem o Brasil como líder regional, mas cidadãos de potências médias, como Argentina e México, ainda acreditam que seus países devem desempenhar um papel regional de destaque.</a:t>
            </a:r>
          </a:p>
        </p:txBody>
      </p:sp>
    </p:spTree>
    <p:extLst>
      <p:ext uri="{BB962C8B-B14F-4D97-AF65-F5344CB8AC3E}">
        <p14:creationId xmlns:p14="http://schemas.microsoft.com/office/powerpoint/2010/main" val="140477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DB324-0507-4784-9FA6-0B5C05FA4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identidade latino americana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91E5FC7-35EE-4039-A493-3DE0694DE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/>
              <a:t>A pesquisa sobre a identidade coletiva deve levar em conta que a formação das identidades são construções que se renovam, e são fruto de um processo de constante de socialização (Legro2000)</a:t>
            </a:r>
          </a:p>
          <a:p>
            <a:r>
              <a:rPr lang="pt-BR" dirty="0" err="1"/>
              <a:t>Wendt</a:t>
            </a:r>
            <a:r>
              <a:rPr lang="pt-BR" dirty="0"/>
              <a:t> afirma que a identidade coletiva existe quando há uma identidade em grupo, um 'nós’ que redefine os limites de 'Self’ e do ‘Outro' (</a:t>
            </a:r>
            <a:r>
              <a:rPr lang="pt-BR" dirty="0" err="1"/>
              <a:t>Wendt</a:t>
            </a:r>
            <a:r>
              <a:rPr lang="pt-BR" dirty="0"/>
              <a:t> 1999).</a:t>
            </a:r>
          </a:p>
          <a:p>
            <a:r>
              <a:rPr lang="pt-BR" dirty="0"/>
              <a:t>Dois fatores principais ajudaram a forjar a identidade coletiva nos países da América Latina: </a:t>
            </a:r>
          </a:p>
          <a:p>
            <a:pPr marL="914400" lvl="1" indent="-457200">
              <a:buAutoNum type="arabicParenBoth"/>
            </a:pPr>
            <a:r>
              <a:rPr lang="pt-BR" dirty="0"/>
              <a:t>As guerras da independência, que criam um senso de 'nós, as colônias' contra os 'outros, conquistadores e potências centrais’; </a:t>
            </a:r>
          </a:p>
          <a:p>
            <a:pPr marL="914400" lvl="1" indent="-457200">
              <a:buAutoNum type="arabicParenBoth"/>
            </a:pPr>
            <a:r>
              <a:rPr lang="pt-BR" dirty="0"/>
              <a:t>A  oposição ao crescimento do poder norte-americano desde o início do século 20</a:t>
            </a:r>
          </a:p>
        </p:txBody>
      </p:sp>
    </p:spTree>
    <p:extLst>
      <p:ext uri="{BB962C8B-B14F-4D97-AF65-F5344CB8AC3E}">
        <p14:creationId xmlns:p14="http://schemas.microsoft.com/office/powerpoint/2010/main" val="209000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23C5BF-B48A-44B9-9C16-23EE9B31B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hipótese sobre a singularidade do Brasil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1BE707A-EC5B-4B4C-AD71-74F938CA5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Desde o período monárquico, diplomatas brasileiros procuraram consolidar a imagem do Brasil como país continental, com uma identidade linguística própria na região. Esse foi um dos lemas do Itamaraty como o primeiro condutor da política externa brasileira '(Lafer 2011). </a:t>
            </a:r>
          </a:p>
          <a:p>
            <a:r>
              <a:rPr lang="pt-BR" dirty="0"/>
              <a:t>Isso levanta uma questão fundamental para os relações externas: um país pode liderar uma região com a qual seus cidadãos não se identificam?</a:t>
            </a:r>
          </a:p>
        </p:txBody>
      </p:sp>
    </p:spTree>
    <p:extLst>
      <p:ext uri="{BB962C8B-B14F-4D97-AF65-F5344CB8AC3E}">
        <p14:creationId xmlns:p14="http://schemas.microsoft.com/office/powerpoint/2010/main" val="2810048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1880FA-6886-4CAC-8B8B-04943E603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Identidade Regional como Latino Americanos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F10F2E2-D777-4A80-B652-6C85F1E19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pesquisa Américas e o Mundo tem perguntas sobre a percepções de identidade regional em sete países. </a:t>
            </a:r>
          </a:p>
          <a:p>
            <a:r>
              <a:rPr lang="pt-BR" dirty="0"/>
              <a:t>Analisar a  porcentagem de respondentes em cada país que se consideram "latino-americanos". </a:t>
            </a:r>
          </a:p>
          <a:p>
            <a:r>
              <a:rPr lang="pt-BR" dirty="0"/>
              <a:t>Essa opção foi oferecida como uma opção em conjunto com 'sul-americano', 'cidadão do mundo', os respectivos países demoníacos (chilenos, argentinos etc.) e blocos comerciais como o Mercosul ou a Comunidade Andina. </a:t>
            </a:r>
          </a:p>
        </p:txBody>
      </p:sp>
    </p:spTree>
    <p:extLst>
      <p:ext uri="{BB962C8B-B14F-4D97-AF65-F5344CB8AC3E}">
        <p14:creationId xmlns:p14="http://schemas.microsoft.com/office/powerpoint/2010/main" val="2687846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AD1FA-1382-4116-A32E-9ACF929FF3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Brasileiros são... brasileiros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93B219B-D74E-4576-8CE2-7B8BEF3D59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Enquanto os cidadãos de todos os países de língua espanhola da amostra expressam elevada identificação com a ‘América-Latina’...</a:t>
            </a:r>
          </a:p>
          <a:p>
            <a:r>
              <a:rPr lang="pt-BR" dirty="0"/>
              <a:t>No Brasil  apenas 4% dos entrevistados se identificando dessa maneira. </a:t>
            </a:r>
          </a:p>
          <a:p>
            <a:r>
              <a:rPr lang="pt-BR" dirty="0"/>
              <a:t>79% dos entrevistados brasileiros se identificaram como 'brasileiros', seguidos por 'cidadão do mundo’ (13%), latino-americana (4%) e sul-americana (1%).</a:t>
            </a:r>
          </a:p>
        </p:txBody>
      </p:sp>
    </p:spTree>
    <p:extLst>
      <p:ext uri="{BB962C8B-B14F-4D97-AF65-F5344CB8AC3E}">
        <p14:creationId xmlns:p14="http://schemas.microsoft.com/office/powerpoint/2010/main" val="1228820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EA8C54-2602-48AF-9529-E2063D94C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Brasil pode ser um líder regional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DA6DABF-D9DE-421E-B6CB-328085F43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público de seis dos sete países estudados ​​têm um forte senso de pertencimento regional, sendo o Brasil a única exceção.</a:t>
            </a:r>
          </a:p>
          <a:p>
            <a:r>
              <a:rPr lang="pt-BR" dirty="0"/>
              <a:t>Essa falta de identificação regional pode resultar em um questionamento do papel do país como liderança regional</a:t>
            </a:r>
          </a:p>
          <a:p>
            <a:r>
              <a:rPr lang="pt-BR" dirty="0"/>
              <a:t>Esta fragilidade começa com os próprios brasileiros, que relutam em aceitar a ideia de que é necessário sacrificar recursos econômicos e sociais domésticos para ajudar uma região que eles consideram menos importante que a África</a:t>
            </a:r>
          </a:p>
        </p:txBody>
      </p:sp>
    </p:spTree>
    <p:extLst>
      <p:ext uri="{BB962C8B-B14F-4D97-AF65-F5344CB8AC3E}">
        <p14:creationId xmlns:p14="http://schemas.microsoft.com/office/powerpoint/2010/main" val="39595696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10161</TotalTime>
  <Words>582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Identidade Coletiva na América Latina </vt:lpstr>
      <vt:lpstr>Opinião Pública e Política Externa</vt:lpstr>
      <vt:lpstr>A identidade latino americana</vt:lpstr>
      <vt:lpstr>A hipótese sobre a singularidade do Brasil</vt:lpstr>
      <vt:lpstr>Identidade Regional como Latino Americanos</vt:lpstr>
      <vt:lpstr>Brasileiros são... brasileiros</vt:lpstr>
      <vt:lpstr>Brasil pode ser um líder regional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PIQUET</dc:creator>
  <cp:lastModifiedBy>LEANDRO PIQUET</cp:lastModifiedBy>
  <cp:revision>12</cp:revision>
  <dcterms:created xsi:type="dcterms:W3CDTF">2020-06-11T15:01:48Z</dcterms:created>
  <dcterms:modified xsi:type="dcterms:W3CDTF">2020-06-18T16:26:36Z</dcterms:modified>
</cp:coreProperties>
</file>