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7" r:id="rId2"/>
    <p:sldId id="258" r:id="rId3"/>
    <p:sldId id="261" r:id="rId4"/>
    <p:sldId id="259" r:id="rId5"/>
    <p:sldId id="260" r:id="rId6"/>
    <p:sldId id="262" r:id="rId7"/>
    <p:sldId id="266" r:id="rId8"/>
    <p:sldId id="263" r:id="rId9"/>
    <p:sldId id="264" r:id="rId10"/>
    <p:sldId id="265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7" r:id="rId20"/>
    <p:sldId id="283" r:id="rId21"/>
    <p:sldId id="284" r:id="rId22"/>
    <p:sldId id="276" r:id="rId23"/>
    <p:sldId id="281" r:id="rId24"/>
    <p:sldId id="282" r:id="rId25"/>
    <p:sldId id="280" r:id="rId26"/>
    <p:sldId id="285" r:id="rId27"/>
    <p:sldId id="278" r:id="rId28"/>
    <p:sldId id="279" r:id="rId2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DD9E9"/>
    <a:srgbClr val="F8ECDB"/>
    <a:srgbClr val="0F7C74"/>
    <a:srgbClr val="FCD4E0"/>
    <a:srgbClr val="FAC6DC"/>
    <a:srgbClr val="D8B0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32" autoAdjust="0"/>
    <p:restoredTop sz="94660"/>
  </p:normalViewPr>
  <p:slideViewPr>
    <p:cSldViewPr snapToGrid="0">
      <p:cViewPr varScale="1">
        <p:scale>
          <a:sx n="68" d="100"/>
          <a:sy n="68" d="100"/>
        </p:scale>
        <p:origin x="8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F75B24AC-6533-9B07-E91D-08657A8E290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2A67E35F-8436-3234-9149-D91E22303A7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BA51AD-21CF-4941-BBFF-25B5A81D5402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F98F2982-23A8-F74A-FD96-0F9E2866322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514952D-5B4A-B9B9-4428-103DFFC9B9C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E76553-D723-43A7-900F-9A978FD3FD3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51189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58CFC6-EFB1-4ABC-8AF9-F63710F740E1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41B049-78F4-4457-85E2-693B936508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03440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41B049-78F4-4457-85E2-693B936508E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0683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41B049-78F4-4457-85E2-693B936508E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4051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C76E9C-B2BB-2EB2-2A98-58D5F066BC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8F5F313-5B5E-96F1-E2E7-CFC4D009D0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5AFD4A7-93BC-659A-C567-F00591E52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4AAF3-6CB3-4C2F-94EE-713CC1A5CAA1}" type="datetime1">
              <a:rPr lang="en-US" smtClean="0"/>
              <a:t>9/16/2025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D058D02-19F0-52F0-675B-1AFB671EA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11106BD-5E46-1DD0-5553-FB4643827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20DE4-72DB-4C3D-B44A-29974E77FEF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885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E7E226-401C-ADBB-58A2-AACFC64D0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58BC8F8-DB5F-D6DC-E254-F43C003E1C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8025947-2584-314A-3B87-F859B247E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948AB-E843-4D4B-A116-44585227468D}" type="datetime1">
              <a:rPr lang="en-US" smtClean="0"/>
              <a:t>9/16/2025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0A7EEF4-128B-CBA4-71C1-A27C6FC28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B709001-2BD9-D95D-56BD-34D7234D9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20DE4-72DB-4C3D-B44A-29974E77FEF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5290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4861B93-0D92-FD69-A45A-97A78C8B6A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3A3C78B-8191-90E4-9059-1D660FB5E5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4A79F14-2686-83BF-D476-A302D9737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44782-71A2-4241-8D1B-8F957F843062}" type="datetime1">
              <a:rPr lang="en-US" smtClean="0"/>
              <a:t>9/16/2025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0FA3495-659E-14F3-1489-2B7D1F9EF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AA9FBD1-2598-A657-A265-0F8493388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20DE4-72DB-4C3D-B44A-29974E77FEF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212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CBECCA-D469-1A4F-2F85-FA6C8BF3A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BBB7DD-3474-9F07-9EAE-D1721CDEC5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E0788F4-C679-84F7-5692-37D65A7AA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A63FA-5CD0-4C89-B236-158F051AC550}" type="datetime1">
              <a:rPr lang="en-US" smtClean="0"/>
              <a:t>9/16/2025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31F7C1B-46C6-38CF-EE84-C4AF7143A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26F8F48-E08E-A95A-279F-8C2B6CC65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20DE4-72DB-4C3D-B44A-29974E77FEF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517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8D3FE3-7C96-9A98-F680-8F6685693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3F0BE06-75C8-AD86-5A11-2D0210D634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2C610D4-CA33-1659-3DA9-8A1022269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AAE18-A444-4BF5-B739-EA185FA73C57}" type="datetime1">
              <a:rPr lang="en-US" smtClean="0"/>
              <a:t>9/16/2025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4D2BB91-A1FF-482D-7275-796B7B784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D1FC395-EFBA-5825-D412-C1E56E69A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20DE4-72DB-4C3D-B44A-29974E77FEF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114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7A6411-B92A-7699-BCE4-A3D1ACBCD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3DF2141-1F61-4528-5572-9DFF3A3693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61E9D73-D422-E7B2-D76C-77B1551AEF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5BA271E-CE79-AF03-5627-91E30E9EE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5BE27-0613-4884-A0B3-587505D55857}" type="datetime1">
              <a:rPr lang="en-US" smtClean="0"/>
              <a:t>9/16/2025</a:t>
            </a:fld>
            <a:endParaRPr lang="en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7980070-312D-624A-DD4A-C3807FFCD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5346160-A5FE-84B2-8C2F-88EE0DCF2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20DE4-72DB-4C3D-B44A-29974E77FEF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618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0889B7-A761-7C29-05A9-201EB7885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952A3DF-ECA5-65C5-6D0E-6B373335D3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C5F6000-B3EC-DEDA-6ED0-F1560B56E2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DB1FA509-FBD6-D48F-21BC-3898B45896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71D1C006-E886-0750-A577-2BB6677F55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EFCD3AFF-EAA0-F5A0-1D56-F9A61E4C9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3646A-03C8-4B88-AB4F-EBC4088D4B1B}" type="datetime1">
              <a:rPr lang="en-US" smtClean="0"/>
              <a:t>9/16/2025</a:t>
            </a:fld>
            <a:endParaRPr lang="en-US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2BEF3A73-8510-DEF5-DD6F-BC733A77E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3D3135A4-1763-904C-8944-024A8F1F1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20DE4-72DB-4C3D-B44A-29974E77FEF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076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A68793-FC10-07AC-4D58-954FCB8726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F8927F7D-FA9D-CC02-1740-384A86E86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6DE03-806A-4631-A61C-119D08C1CC31}" type="datetime1">
              <a:rPr lang="en-US" smtClean="0"/>
              <a:t>9/16/2025</a:t>
            </a:fld>
            <a:endParaRPr lang="en-US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9DA8BA90-6747-E399-8DAD-8E174A63C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5405CEE9-4BBB-8E8D-5F33-539D5553A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20DE4-72DB-4C3D-B44A-29974E77FEF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835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6A375B4-F17C-7770-3305-7071C6D64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8FCF3-7D13-4915-83CB-9E6D4F979FD0}" type="datetime1">
              <a:rPr lang="en-US" smtClean="0"/>
              <a:t>9/16/2025</a:t>
            </a:fld>
            <a:endParaRPr lang="en-US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19626A09-1237-80D7-C9BC-139A4C5B8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178B1C7-BDCD-1EE4-0556-306BA0647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20DE4-72DB-4C3D-B44A-29974E77FEF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339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56E46E-8AC6-24FD-7C7A-FF510F4EB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BC59026-8297-C7FF-B4FB-A084A2AEFC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6019E87-83F6-ED64-49BC-27E7898385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83AAFAA-135A-A20C-D460-D743815910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ADDFE-085F-44D8-BE2B-B90C3F1755AF}" type="datetime1">
              <a:rPr lang="en-US" smtClean="0"/>
              <a:t>9/16/2025</a:t>
            </a:fld>
            <a:endParaRPr lang="en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D79B916-7471-048B-28D8-C63B3A573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B305BBC-ED81-0413-3B74-8F21AF135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20DE4-72DB-4C3D-B44A-29974E77FEF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350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798907-33B9-61A4-0FCA-DD9A12EBA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FEAAAA21-5A0E-9857-7CC8-D2C4069EF5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A2C92BE-A553-FC38-68F2-F293A2200A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E3967D3-8BF0-AAD1-058E-467242C5A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02070-9D47-4145-BF3A-DEA9A800CABF}" type="datetime1">
              <a:rPr lang="en-US" smtClean="0"/>
              <a:t>9/16/2025</a:t>
            </a:fld>
            <a:endParaRPr lang="en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6BB695F-4FDD-8989-78B2-0597F1F68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215DF8B-C17C-795A-6D33-281A3B78A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20DE4-72DB-4C3D-B44A-29974E77FEF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367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E44B2AB9-5D4F-1AEF-D014-63456BAE3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33DDF77-004F-2E83-47EC-9F83657462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F3413CA-1F01-5745-D4F6-1B41F426FE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E99481-2C10-4CBF-B7D4-A8754863056A}" type="datetime1">
              <a:rPr lang="en-US" smtClean="0"/>
              <a:t>9/16/2025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25D437C-4C00-403D-EEAC-B7A0C08D22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C9CE142-8D45-3EAA-CFCB-F4FA2D2F26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C20DE4-72DB-4C3D-B44A-29974E77FEF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450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7838F0-A3FD-6453-63C2-37B3AAAEDB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>
            <a:extLst>
              <a:ext uri="{FF2B5EF4-FFF2-40B4-BE49-F238E27FC236}">
                <a16:creationId xmlns:a16="http://schemas.microsoft.com/office/drawing/2014/main" id="{4D91E260-0362-0A0F-C735-EF4BB07A59F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8ECD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9C70587-A75B-37EC-0350-298558047D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0449" y="2115157"/>
            <a:ext cx="11451101" cy="295423"/>
          </a:xfrm>
        </p:spPr>
        <p:txBody>
          <a:bodyPr>
            <a:normAutofit fontScale="90000"/>
          </a:bodyPr>
          <a:lstStyle/>
          <a:p>
            <a:r>
              <a:rPr lang="pt-BR" sz="4000" b="1" dirty="0">
                <a:latin typeface="Arial Black" panose="020B0A04020102020204" pitchFamily="34" charset="0"/>
              </a:rPr>
              <a:t>Desafiando o Clássico: A Imunidade Inata Também Aprende</a:t>
            </a:r>
            <a:r>
              <a:rPr lang="pt-BR" sz="3100" b="1" dirty="0">
                <a:latin typeface="Arial Black" panose="020B0A04020102020204" pitchFamily="34" charset="0"/>
              </a:rPr>
              <a:t>?</a:t>
            </a:r>
            <a:endParaRPr lang="pt-BR" sz="4800" dirty="0">
              <a:latin typeface="Arial Black" panose="020B0A04020102020204" pitchFamily="34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C7E2E48-275A-AE35-57B3-CB20695CA6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76400" y="6030119"/>
            <a:ext cx="9144000" cy="1655762"/>
          </a:xfrm>
        </p:spPr>
        <p:txBody>
          <a:bodyPr>
            <a:normAutofit/>
          </a:bodyPr>
          <a:lstStyle/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Karla Karoline Santos Ramos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Aluna de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Doutorado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Imunologia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no ICB/USP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708343F9-794F-6235-F71A-40B053549E8E}"/>
              </a:ext>
            </a:extLst>
          </p:cNvPr>
          <p:cNvSpPr txBox="1">
            <a:spLocks/>
          </p:cNvSpPr>
          <p:nvPr/>
        </p:nvSpPr>
        <p:spPr>
          <a:xfrm>
            <a:off x="954259" y="4378147"/>
            <a:ext cx="10283482" cy="96175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5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pt-BR" sz="4800" b="1" dirty="0">
                <a:latin typeface="Arial Black" panose="020B0A04020102020204" pitchFamily="34" charset="0"/>
              </a:rPr>
            </a:br>
            <a:r>
              <a:rPr lang="pt-BR" sz="4800" b="1" dirty="0">
                <a:latin typeface="Arial Black" panose="020B0A04020102020204" pitchFamily="34" charset="0"/>
              </a:rPr>
              <a:t>Rescrevendo o Livro Didático: Imunidade Treinada</a:t>
            </a:r>
            <a:endParaRPr lang="pt-BR" sz="4800" dirty="0">
              <a:latin typeface="Arial Black" panose="020B0A04020102020204" pitchFamily="34" charset="0"/>
            </a:endParaRPr>
          </a:p>
        </p:txBody>
      </p:sp>
      <p:pic>
        <p:nvPicPr>
          <p:cNvPr id="1026" name="Picture 2" descr="ICB-USP | Instituto de Ciências Biomédicas">
            <a:extLst>
              <a:ext uri="{FF2B5EF4-FFF2-40B4-BE49-F238E27FC236}">
                <a16:creationId xmlns:a16="http://schemas.microsoft.com/office/drawing/2014/main" id="{8E8BC991-DD78-7D08-87F8-91C4FCA939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9863" y="81651"/>
            <a:ext cx="1586033" cy="951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presentação – Pós-Graduação em Microbiologia">
            <a:extLst>
              <a:ext uri="{FF2B5EF4-FFF2-40B4-BE49-F238E27FC236}">
                <a16:creationId xmlns:a16="http://schemas.microsoft.com/office/drawing/2014/main" id="{747B09F2-D2A7-07FD-FE49-5328D748DE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4844" y="0"/>
            <a:ext cx="844343" cy="951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6" descr="Universidade de São Paulo – Wikipédia, a enciclopédia livre">
            <a:extLst>
              <a:ext uri="{FF2B5EF4-FFF2-40B4-BE49-F238E27FC236}">
                <a16:creationId xmlns:a16="http://schemas.microsoft.com/office/drawing/2014/main" id="{B18FCF9E-2340-601F-917E-946095F91CD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8" descr="Universidade de São Paulo – Wikipédia, a enciclopédia livre">
            <a:extLst>
              <a:ext uri="{FF2B5EF4-FFF2-40B4-BE49-F238E27FC236}">
                <a16:creationId xmlns:a16="http://schemas.microsoft.com/office/drawing/2014/main" id="{C6C92AC5-A689-91E4-1937-29C782E1655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89B1150C-5943-9874-A4C6-C3FD0E3B97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6896" y="81814"/>
            <a:ext cx="663807" cy="951457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7BD57553-BF46-76B4-38B3-1EE1C9ED0F1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576" t="43334" r="2610" b="2410"/>
          <a:stretch>
            <a:fillRect/>
          </a:stretch>
        </p:blipFill>
        <p:spPr>
          <a:xfrm>
            <a:off x="3383547" y="2699025"/>
            <a:ext cx="5424905" cy="2069550"/>
          </a:xfrm>
          <a:prstGeom prst="rect">
            <a:avLst/>
          </a:prstGeom>
        </p:spPr>
      </p:pic>
      <p:sp>
        <p:nvSpPr>
          <p:cNvPr id="14" name="AutoShape 10">
            <a:extLst>
              <a:ext uri="{FF2B5EF4-FFF2-40B4-BE49-F238E27FC236}">
                <a16:creationId xmlns:a16="http://schemas.microsoft.com/office/drawing/2014/main" id="{1253327D-BA43-8B75-83DF-FA0908968C8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FAD648E1-0800-BE25-82DF-706E9742455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279" y="177986"/>
            <a:ext cx="1447617" cy="586395"/>
          </a:xfrm>
          <a:prstGeom prst="rect">
            <a:avLst/>
          </a:prstGeom>
        </p:spPr>
      </p:pic>
      <p:sp>
        <p:nvSpPr>
          <p:cNvPr id="16" name="Título 1">
            <a:extLst>
              <a:ext uri="{FF2B5EF4-FFF2-40B4-BE49-F238E27FC236}">
                <a16:creationId xmlns:a16="http://schemas.microsoft.com/office/drawing/2014/main" id="{D86420A5-0440-AE0A-BD1B-206AD1EB1B05}"/>
              </a:ext>
            </a:extLst>
          </p:cNvPr>
          <p:cNvSpPr txBox="1">
            <a:spLocks/>
          </p:cNvSpPr>
          <p:nvPr/>
        </p:nvSpPr>
        <p:spPr>
          <a:xfrm rot="660800">
            <a:off x="5387872" y="4050518"/>
            <a:ext cx="3446080" cy="24269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>
                <a:latin typeface="Arial Black" panose="020B0A04020102020204" pitchFamily="34" charset="0"/>
              </a:rPr>
              <a:t>SIM!!</a:t>
            </a:r>
            <a:endParaRPr lang="pt-BR" sz="2400" dirty="0">
              <a:latin typeface="Arial Black" panose="020B0A04020102020204" pitchFamily="34" charset="0"/>
            </a:endParaRP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B1AE7F2E-5822-9948-073D-656073218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20DE4-72DB-4C3D-B44A-29974E77FEF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6656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6E7B40-55E8-6F1F-C7C9-CF68295A4E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6" descr="Universidade de São Paulo – Wikipédia, a enciclopédia livre">
            <a:extLst>
              <a:ext uri="{FF2B5EF4-FFF2-40B4-BE49-F238E27FC236}">
                <a16:creationId xmlns:a16="http://schemas.microsoft.com/office/drawing/2014/main" id="{6ADB9144-2CD2-4D37-3E0C-8AA28A443AD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8" descr="Universidade de São Paulo – Wikipédia, a enciclopédia livre">
            <a:extLst>
              <a:ext uri="{FF2B5EF4-FFF2-40B4-BE49-F238E27FC236}">
                <a16:creationId xmlns:a16="http://schemas.microsoft.com/office/drawing/2014/main" id="{65EEEBD6-2153-0830-0B0E-C5B7CCB0BBE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AF470E15-7E49-BEF1-91C0-81C390E909E4}"/>
              </a:ext>
            </a:extLst>
          </p:cNvPr>
          <p:cNvSpPr/>
          <p:nvPr/>
        </p:nvSpPr>
        <p:spPr>
          <a:xfrm>
            <a:off x="0" y="0"/>
            <a:ext cx="12192000" cy="951620"/>
          </a:xfrm>
          <a:prstGeom prst="rect">
            <a:avLst/>
          </a:prstGeom>
          <a:solidFill>
            <a:srgbClr val="F8EC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7478F12B-F027-43A1-50FF-411FA426BECA}"/>
              </a:ext>
            </a:extLst>
          </p:cNvPr>
          <p:cNvSpPr txBox="1"/>
          <p:nvPr/>
        </p:nvSpPr>
        <p:spPr>
          <a:xfrm>
            <a:off x="2349304" y="366845"/>
            <a:ext cx="6865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rial Black" panose="020B0A04020102020204" pitchFamily="34" charset="0"/>
              </a:rPr>
              <a:t>CONTEXTUALIZAÇÃO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A0311E1C-DF3F-D12E-BE99-D0D59C8035C9}"/>
              </a:ext>
            </a:extLst>
          </p:cNvPr>
          <p:cNvSpPr txBox="1"/>
          <p:nvPr/>
        </p:nvSpPr>
        <p:spPr>
          <a:xfrm>
            <a:off x="402223" y="2579638"/>
            <a:ext cx="419896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Em 2011, </a:t>
            </a:r>
            <a:r>
              <a:rPr lang="pt-BR" sz="1600" dirty="0" err="1">
                <a:latin typeface="Arial" panose="020B0604020202020204" pitchFamily="34" charset="0"/>
                <a:cs typeface="Arial" panose="020B0604020202020204" pitchFamily="34" charset="0"/>
              </a:rPr>
              <a:t>Netea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 et al. revisaram estudos “esquecidos” para propor o conceito de imunidade treinada, mostrando que células inatas, como monócitos e macrófagos, podem ser reprogramadas para responder melhor a infecções futuras. Esse conceito ampliou a visão tradicional da imunidade, revelando memória funcional na resposta inata.</a:t>
            </a:r>
            <a:endParaRPr lang="pt-BR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AE49802-7D70-402C-195C-EA4AF0034782}"/>
              </a:ext>
            </a:extLst>
          </p:cNvPr>
          <p:cNvSpPr txBox="1"/>
          <p:nvPr/>
        </p:nvSpPr>
        <p:spPr>
          <a:xfrm>
            <a:off x="84406" y="6455986"/>
            <a:ext cx="117183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/>
              <a:t>Referências</a:t>
            </a:r>
            <a:r>
              <a:rPr lang="en-US" sz="1100" dirty="0"/>
              <a:t>:  </a:t>
            </a:r>
            <a:r>
              <a:rPr lang="en-US" sz="1100" dirty="0" err="1"/>
              <a:t>Netea</a:t>
            </a:r>
            <a:r>
              <a:rPr lang="en-US" sz="1100" dirty="0"/>
              <a:t>, M. G., J. Quintin and J. W. van der Meer (2011). "Trained immunity: a memory for innate host defense." </a:t>
            </a:r>
            <a:r>
              <a:rPr lang="en-US" sz="1100" u="sng" dirty="0"/>
              <a:t>Cell Host Microbe</a:t>
            </a:r>
            <a:r>
              <a:rPr lang="en-US" sz="1100" dirty="0"/>
              <a:t> </a:t>
            </a:r>
            <a:r>
              <a:rPr lang="en-US" sz="1100" b="1" dirty="0"/>
              <a:t>9</a:t>
            </a:r>
            <a:r>
              <a:rPr lang="en-US" sz="1100" dirty="0"/>
              <a:t>(5): 355-361</a:t>
            </a:r>
            <a:r>
              <a:rPr lang="en-US" dirty="0"/>
              <a:t>.</a:t>
            </a:r>
          </a:p>
          <a:p>
            <a:r>
              <a:rPr lang="en-US" dirty="0"/>
              <a:t> </a:t>
            </a:r>
          </a:p>
        </p:txBody>
      </p: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9320E7BA-927C-9F1F-3C09-2F3EBDD3B1B4}"/>
              </a:ext>
            </a:extLst>
          </p:cNvPr>
          <p:cNvCxnSpPr>
            <a:cxnSpLocks/>
          </p:cNvCxnSpPr>
          <p:nvPr/>
        </p:nvCxnSpPr>
        <p:spPr>
          <a:xfrm>
            <a:off x="0" y="6458607"/>
            <a:ext cx="12292149" cy="0"/>
          </a:xfrm>
          <a:prstGeom prst="line">
            <a:avLst/>
          </a:prstGeom>
          <a:ln>
            <a:solidFill>
              <a:srgbClr val="F8ECD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spaço Reservado para Número de Slide 9">
            <a:extLst>
              <a:ext uri="{FF2B5EF4-FFF2-40B4-BE49-F238E27FC236}">
                <a16:creationId xmlns:a16="http://schemas.microsoft.com/office/drawing/2014/main" id="{857FACEA-AA10-ACC4-D13C-E388D0539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20DE4-72DB-4C3D-B44A-29974E77FEF7}" type="slidenum">
              <a:rPr lang="en-US" smtClean="0"/>
              <a:t>10</a:t>
            </a:fld>
            <a:endParaRPr lang="en-US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D1B7798-D018-9008-22E8-B76093BB198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346" t="21319" r="22346" b="26347"/>
          <a:stretch>
            <a:fillRect/>
          </a:stretch>
        </p:blipFill>
        <p:spPr>
          <a:xfrm>
            <a:off x="5442902" y="1662440"/>
            <a:ext cx="6499275" cy="3587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677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99D9D4-EDC2-8672-2A3E-FB044D1401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6" descr="Universidade de São Paulo – Wikipédia, a enciclopédia livre">
            <a:extLst>
              <a:ext uri="{FF2B5EF4-FFF2-40B4-BE49-F238E27FC236}">
                <a16:creationId xmlns:a16="http://schemas.microsoft.com/office/drawing/2014/main" id="{4921A397-ED2D-A81A-6FDC-3E877803A56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8" descr="Universidade de São Paulo – Wikipédia, a enciclopédia livre">
            <a:extLst>
              <a:ext uri="{FF2B5EF4-FFF2-40B4-BE49-F238E27FC236}">
                <a16:creationId xmlns:a16="http://schemas.microsoft.com/office/drawing/2014/main" id="{42A86F5D-1B96-EFEB-9139-E6295F488C0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60FCEA01-ABBA-8A88-F7EA-9C46B1717B17}"/>
              </a:ext>
            </a:extLst>
          </p:cNvPr>
          <p:cNvSpPr/>
          <p:nvPr/>
        </p:nvSpPr>
        <p:spPr>
          <a:xfrm>
            <a:off x="0" y="0"/>
            <a:ext cx="12192000" cy="951620"/>
          </a:xfrm>
          <a:prstGeom prst="rect">
            <a:avLst/>
          </a:prstGeom>
          <a:solidFill>
            <a:srgbClr val="F8EC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D323D402-13A3-AB12-85EF-6421A78F8498}"/>
              </a:ext>
            </a:extLst>
          </p:cNvPr>
          <p:cNvSpPr txBox="1"/>
          <p:nvPr/>
        </p:nvSpPr>
        <p:spPr>
          <a:xfrm>
            <a:off x="2349304" y="366845"/>
            <a:ext cx="6865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rial Black" panose="020B0A04020102020204" pitchFamily="34" charset="0"/>
              </a:rPr>
              <a:t>IMUNIDADE CLÁSSICA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382C5D2B-7681-5DD3-6801-64A013091BE3}"/>
              </a:ext>
            </a:extLst>
          </p:cNvPr>
          <p:cNvSpPr txBox="1"/>
          <p:nvPr/>
        </p:nvSpPr>
        <p:spPr>
          <a:xfrm>
            <a:off x="92276" y="6486435"/>
            <a:ext cx="121075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/>
              <a:t>Referências</a:t>
            </a:r>
            <a:r>
              <a:rPr lang="en-US" sz="1100" dirty="0"/>
              <a:t>: </a:t>
            </a:r>
            <a:r>
              <a:rPr lang="en-US" sz="1100" dirty="0" err="1"/>
              <a:t>Netea</a:t>
            </a:r>
            <a:r>
              <a:rPr lang="en-US" sz="1100" dirty="0"/>
              <a:t>, M. G., L. A. Joosten, E. Latz, K. H. Mills, G. Natoli, H. G. </a:t>
            </a:r>
            <a:r>
              <a:rPr lang="en-US" sz="1100" dirty="0" err="1"/>
              <a:t>Stunnenberg</a:t>
            </a:r>
            <a:r>
              <a:rPr lang="en-US" sz="1100" dirty="0"/>
              <a:t>, L. A. O'Neill and R. J. Xavier (2016). "Trained immunity: A program of innate immune memory in health and disease." </a:t>
            </a:r>
            <a:r>
              <a:rPr lang="en-US" sz="1100" u="sng" dirty="0"/>
              <a:t>Science</a:t>
            </a:r>
            <a:r>
              <a:rPr lang="en-US" sz="1100" dirty="0"/>
              <a:t> </a:t>
            </a:r>
            <a:r>
              <a:rPr lang="en-US" sz="1100" b="1" dirty="0"/>
              <a:t>352</a:t>
            </a:r>
            <a:r>
              <a:rPr lang="en-US" sz="1100" dirty="0"/>
              <a:t>(6284): aaf1098.</a:t>
            </a:r>
          </a:p>
          <a:p>
            <a:endParaRPr lang="en-US" b="1" dirty="0"/>
          </a:p>
        </p:txBody>
      </p: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5CA91B9B-1C63-E42A-8C0E-86E62B1C980F}"/>
              </a:ext>
            </a:extLst>
          </p:cNvPr>
          <p:cNvCxnSpPr>
            <a:cxnSpLocks/>
          </p:cNvCxnSpPr>
          <p:nvPr/>
        </p:nvCxnSpPr>
        <p:spPr>
          <a:xfrm>
            <a:off x="0" y="6458607"/>
            <a:ext cx="12292149" cy="0"/>
          </a:xfrm>
          <a:prstGeom prst="line">
            <a:avLst/>
          </a:prstGeom>
          <a:ln>
            <a:solidFill>
              <a:srgbClr val="F8ECD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spaço Reservado para Número de Slide 9">
            <a:extLst>
              <a:ext uri="{FF2B5EF4-FFF2-40B4-BE49-F238E27FC236}">
                <a16:creationId xmlns:a16="http://schemas.microsoft.com/office/drawing/2014/main" id="{972EA894-B941-DDBA-C3CC-AE889D023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20DE4-72DB-4C3D-B44A-29974E77FEF7}" type="slidenum">
              <a:rPr lang="en-US" smtClean="0"/>
              <a:t>11</a:t>
            </a:fld>
            <a:endParaRPr lang="en-US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8F6C174-0D68-546A-FFE8-C988344F64E3}"/>
              </a:ext>
            </a:extLst>
          </p:cNvPr>
          <p:cNvSpPr txBox="1"/>
          <p:nvPr/>
        </p:nvSpPr>
        <p:spPr>
          <a:xfrm>
            <a:off x="1274970" y="5269789"/>
            <a:ext cx="933725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b="0" i="0" dirty="0">
                <a:solidFill>
                  <a:srgbClr val="1B1B1B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 memória imunológica adaptativa clássica envolve a recombinação gênica em linfócitos B e T, o que confere alta especificidade e, muitas vezes, proteção específica contra patógenos a longo prazo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0" name="Picture 4" descr="Figura 1">
            <a:extLst>
              <a:ext uri="{FF2B5EF4-FFF2-40B4-BE49-F238E27FC236}">
                <a16:creationId xmlns:a16="http://schemas.microsoft.com/office/drawing/2014/main" id="{581B040B-3DD7-5AC7-2ADE-4A46D14E07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579"/>
          <a:stretch>
            <a:fillRect/>
          </a:stretch>
        </p:blipFill>
        <p:spPr bwMode="auto">
          <a:xfrm>
            <a:off x="1583014" y="1318465"/>
            <a:ext cx="8721171" cy="3685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DB1C42AE-82F1-81FC-5184-C188CBCC89AE}"/>
              </a:ext>
            </a:extLst>
          </p:cNvPr>
          <p:cNvSpPr txBox="1"/>
          <p:nvPr/>
        </p:nvSpPr>
        <p:spPr>
          <a:xfrm rot="16200000">
            <a:off x="91355" y="3290684"/>
            <a:ext cx="29833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ADAPTADA: (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Netea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Joosten et al. 2016)</a:t>
            </a:r>
          </a:p>
        </p:txBody>
      </p:sp>
    </p:spTree>
    <p:extLst>
      <p:ext uri="{BB962C8B-B14F-4D97-AF65-F5344CB8AC3E}">
        <p14:creationId xmlns:p14="http://schemas.microsoft.com/office/powerpoint/2010/main" val="16871840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A13C3D-71FC-D54D-D2AE-648813C62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6" descr="Universidade de São Paulo – Wikipédia, a enciclopédia livre">
            <a:extLst>
              <a:ext uri="{FF2B5EF4-FFF2-40B4-BE49-F238E27FC236}">
                <a16:creationId xmlns:a16="http://schemas.microsoft.com/office/drawing/2014/main" id="{6E8E69FF-8363-950D-FCF4-2C235E4CFB1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8" descr="Universidade de São Paulo – Wikipédia, a enciclopédia livre">
            <a:extLst>
              <a:ext uri="{FF2B5EF4-FFF2-40B4-BE49-F238E27FC236}">
                <a16:creationId xmlns:a16="http://schemas.microsoft.com/office/drawing/2014/main" id="{B9E21C87-2F26-C779-8807-67F3F1152F5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A489E6B9-1A05-D6A2-B3DB-DC06B4498C85}"/>
              </a:ext>
            </a:extLst>
          </p:cNvPr>
          <p:cNvSpPr/>
          <p:nvPr/>
        </p:nvSpPr>
        <p:spPr>
          <a:xfrm>
            <a:off x="0" y="0"/>
            <a:ext cx="12192000" cy="951620"/>
          </a:xfrm>
          <a:prstGeom prst="rect">
            <a:avLst/>
          </a:prstGeom>
          <a:solidFill>
            <a:srgbClr val="F8EC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17339276-DA97-C0E2-F865-C74FF12A1D7E}"/>
              </a:ext>
            </a:extLst>
          </p:cNvPr>
          <p:cNvSpPr txBox="1"/>
          <p:nvPr/>
        </p:nvSpPr>
        <p:spPr>
          <a:xfrm>
            <a:off x="2349304" y="230719"/>
            <a:ext cx="6865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rial Black" panose="020B0A04020102020204" pitchFamily="34" charset="0"/>
              </a:rPr>
              <a:t>IMUNIDADE TREINADA</a:t>
            </a:r>
          </a:p>
        </p:txBody>
      </p: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FDBF9015-4AC9-F8BF-1351-C8786649D854}"/>
              </a:ext>
            </a:extLst>
          </p:cNvPr>
          <p:cNvCxnSpPr>
            <a:cxnSpLocks/>
          </p:cNvCxnSpPr>
          <p:nvPr/>
        </p:nvCxnSpPr>
        <p:spPr>
          <a:xfrm>
            <a:off x="0" y="6458607"/>
            <a:ext cx="12292149" cy="0"/>
          </a:xfrm>
          <a:prstGeom prst="line">
            <a:avLst/>
          </a:prstGeom>
          <a:ln>
            <a:solidFill>
              <a:srgbClr val="F8ECD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spaço Reservado para Número de Slide 9">
            <a:extLst>
              <a:ext uri="{FF2B5EF4-FFF2-40B4-BE49-F238E27FC236}">
                <a16:creationId xmlns:a16="http://schemas.microsoft.com/office/drawing/2014/main" id="{C7422201-2E39-D4F2-BFC8-BBD98F1A4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20DE4-72DB-4C3D-B44A-29974E77FEF7}" type="slidenum">
              <a:rPr lang="en-US" smtClean="0"/>
              <a:t>12</a:t>
            </a:fld>
            <a:endParaRPr lang="en-US"/>
          </a:p>
        </p:txBody>
      </p:sp>
      <p:pic>
        <p:nvPicPr>
          <p:cNvPr id="2050" name="Picture 2" descr="Figura 1">
            <a:extLst>
              <a:ext uri="{FF2B5EF4-FFF2-40B4-BE49-F238E27FC236}">
                <a16:creationId xmlns:a16="http://schemas.microsoft.com/office/drawing/2014/main" id="{53BE555D-D77A-0995-B9C1-AF72E636C6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319"/>
          <a:stretch>
            <a:fillRect/>
          </a:stretch>
        </p:blipFill>
        <p:spPr bwMode="auto">
          <a:xfrm>
            <a:off x="1945235" y="1050084"/>
            <a:ext cx="7996730" cy="4333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CD9F8796-A7B5-1D36-4DA5-D4E50DBAA3B6}"/>
              </a:ext>
            </a:extLst>
          </p:cNvPr>
          <p:cNvSpPr txBox="1"/>
          <p:nvPr/>
        </p:nvSpPr>
        <p:spPr>
          <a:xfrm>
            <a:off x="286880" y="5463560"/>
            <a:ext cx="1171838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b="0" i="0" dirty="0">
                <a:solidFill>
                  <a:srgbClr val="1B1B1B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 imunidade treinada define uma memória imunológica inata</a:t>
            </a:r>
            <a:r>
              <a:rPr lang="pt-BR" dirty="0">
                <a:solidFill>
                  <a:srgbClr val="1B1B1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pt-BR" b="0" i="0" dirty="0">
                <a:solidFill>
                  <a:srgbClr val="1B1B1B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que induz propriedades inflamatórias e antimicrobianas aprimoradas nas células imunes inatas, responsáveis por uma resposta inespecífica aumentada a infecções subsequentes e melhor sobrevivência do hospedeiro.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7D1684F-DA83-E9F1-A0B4-48EBA02274C7}"/>
              </a:ext>
            </a:extLst>
          </p:cNvPr>
          <p:cNvSpPr txBox="1"/>
          <p:nvPr/>
        </p:nvSpPr>
        <p:spPr>
          <a:xfrm>
            <a:off x="92276" y="6486435"/>
            <a:ext cx="121075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/>
              <a:t>Referências</a:t>
            </a:r>
            <a:r>
              <a:rPr lang="en-US" sz="1100" dirty="0"/>
              <a:t>: </a:t>
            </a:r>
            <a:r>
              <a:rPr lang="en-US" sz="1100" dirty="0" err="1"/>
              <a:t>Netea</a:t>
            </a:r>
            <a:r>
              <a:rPr lang="en-US" sz="1100" dirty="0"/>
              <a:t>, M. G., L. A. Joosten, E. Latz, K. H. Mills, G. Natoli, H. G. </a:t>
            </a:r>
            <a:r>
              <a:rPr lang="en-US" sz="1100" dirty="0" err="1"/>
              <a:t>Stunnenberg</a:t>
            </a:r>
            <a:r>
              <a:rPr lang="en-US" sz="1100" dirty="0"/>
              <a:t>, L. A. O'Neill and R. J. Xavier (2016). "Trained immunity: A program of innate immune memory in health and disease." </a:t>
            </a:r>
            <a:r>
              <a:rPr lang="en-US" sz="1100" u="sng" dirty="0"/>
              <a:t>Science</a:t>
            </a:r>
            <a:r>
              <a:rPr lang="en-US" sz="1100" dirty="0"/>
              <a:t> </a:t>
            </a:r>
            <a:r>
              <a:rPr lang="en-US" sz="1100" b="1" dirty="0"/>
              <a:t>352</a:t>
            </a:r>
            <a:r>
              <a:rPr lang="en-US" sz="1100" dirty="0"/>
              <a:t>(6284): aaf1098.</a:t>
            </a:r>
          </a:p>
          <a:p>
            <a:endParaRPr lang="en-US" b="1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4E15017A-2C61-70EA-1291-C003B83C61C8}"/>
              </a:ext>
            </a:extLst>
          </p:cNvPr>
          <p:cNvSpPr txBox="1"/>
          <p:nvPr/>
        </p:nvSpPr>
        <p:spPr>
          <a:xfrm rot="16200000">
            <a:off x="453576" y="3138100"/>
            <a:ext cx="29833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ADAPTADA: (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Netea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Joosten et al. 2016)</a:t>
            </a:r>
          </a:p>
        </p:txBody>
      </p:sp>
    </p:spTree>
    <p:extLst>
      <p:ext uri="{BB962C8B-B14F-4D97-AF65-F5344CB8AC3E}">
        <p14:creationId xmlns:p14="http://schemas.microsoft.com/office/powerpoint/2010/main" val="24884842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E9446E-8081-C0B6-94C0-5B5444089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6" descr="Universidade de São Paulo – Wikipédia, a enciclopédia livre">
            <a:extLst>
              <a:ext uri="{FF2B5EF4-FFF2-40B4-BE49-F238E27FC236}">
                <a16:creationId xmlns:a16="http://schemas.microsoft.com/office/drawing/2014/main" id="{7556CE3B-3489-5EB6-A2DB-81DE94E7688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8" descr="Universidade de São Paulo – Wikipédia, a enciclopédia livre">
            <a:extLst>
              <a:ext uri="{FF2B5EF4-FFF2-40B4-BE49-F238E27FC236}">
                <a16:creationId xmlns:a16="http://schemas.microsoft.com/office/drawing/2014/main" id="{916C37F9-F009-498D-0C1D-1EDF9BF2314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C4FD39F9-9C8A-F155-AA91-780FB8E04E64}"/>
              </a:ext>
            </a:extLst>
          </p:cNvPr>
          <p:cNvSpPr/>
          <p:nvPr/>
        </p:nvSpPr>
        <p:spPr>
          <a:xfrm>
            <a:off x="0" y="0"/>
            <a:ext cx="12192000" cy="951620"/>
          </a:xfrm>
          <a:prstGeom prst="rect">
            <a:avLst/>
          </a:prstGeom>
          <a:solidFill>
            <a:srgbClr val="F8EC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81ADDB29-DBE6-4508-928A-08E1A9F92107}"/>
              </a:ext>
            </a:extLst>
          </p:cNvPr>
          <p:cNvSpPr txBox="1"/>
          <p:nvPr/>
        </p:nvSpPr>
        <p:spPr>
          <a:xfrm>
            <a:off x="2511083" y="301837"/>
            <a:ext cx="6865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rial Black" panose="020B0A04020102020204" pitchFamily="34" charset="0"/>
              </a:rPr>
              <a:t>IMUNIDADE TREINADA</a:t>
            </a:r>
          </a:p>
        </p:txBody>
      </p: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EA12E257-2958-0F59-2244-377C628D7295}"/>
              </a:ext>
            </a:extLst>
          </p:cNvPr>
          <p:cNvCxnSpPr>
            <a:cxnSpLocks/>
          </p:cNvCxnSpPr>
          <p:nvPr/>
        </p:nvCxnSpPr>
        <p:spPr>
          <a:xfrm>
            <a:off x="0" y="6458607"/>
            <a:ext cx="12292149" cy="0"/>
          </a:xfrm>
          <a:prstGeom prst="line">
            <a:avLst/>
          </a:prstGeom>
          <a:ln>
            <a:solidFill>
              <a:srgbClr val="F8ECD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spaço Reservado para Número de Slide 9">
            <a:extLst>
              <a:ext uri="{FF2B5EF4-FFF2-40B4-BE49-F238E27FC236}">
                <a16:creationId xmlns:a16="http://schemas.microsoft.com/office/drawing/2014/main" id="{6D9D14F9-952F-FD70-FD0F-891A7BF8C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20DE4-72DB-4C3D-B44A-29974E77FEF7}" type="slidenum">
              <a:rPr lang="en-US" smtClean="0"/>
              <a:t>13</a:t>
            </a:fld>
            <a:endParaRPr lang="en-US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E9C82E0-EE1D-CE61-9195-EE84CCEF3691}"/>
              </a:ext>
            </a:extLst>
          </p:cNvPr>
          <p:cNvSpPr txBox="1"/>
          <p:nvPr/>
        </p:nvSpPr>
        <p:spPr>
          <a:xfrm>
            <a:off x="0" y="6439249"/>
            <a:ext cx="12107595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/>
              <a:t>Referências</a:t>
            </a:r>
            <a:r>
              <a:rPr lang="en-US" sz="1100" dirty="0"/>
              <a:t>: Wang, W., L. Ma, B. Liu and L. Ouyang (2024). "The role of trained immunity in sepsis." </a:t>
            </a:r>
            <a:r>
              <a:rPr lang="en-US" sz="1100" u="sng" dirty="0"/>
              <a:t>Front Immunol</a:t>
            </a:r>
            <a:r>
              <a:rPr lang="en-US" sz="1100" dirty="0"/>
              <a:t> </a:t>
            </a:r>
            <a:r>
              <a:rPr lang="en-US" sz="1100" b="1" dirty="0"/>
              <a:t>15</a:t>
            </a:r>
            <a:r>
              <a:rPr lang="en-US" sz="1100" dirty="0"/>
              <a:t>: 1449986.</a:t>
            </a:r>
          </a:p>
          <a:p>
            <a:endParaRPr lang="en-US" b="1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598FA826-BFE4-40E0-BE8C-780226D67F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24597"/>
            <a:ext cx="7356728" cy="5113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22E4750-829F-80C5-E1C9-1DDCCA9AB0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0523" y="2579638"/>
            <a:ext cx="4183291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Estímulos exógenos (</a:t>
            </a:r>
            <a:r>
              <a:rPr kumimoji="0" lang="pt-BR" altLang="pt-BR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</a:t>
            </a:r>
            <a:r>
              <a:rPr kumimoji="0" lang="pt-BR" altLang="pt-B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BCG, β-</a:t>
            </a:r>
            <a:r>
              <a:rPr kumimoji="0" lang="pt-BR" altLang="pt-BR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glucano</a:t>
            </a:r>
            <a:r>
              <a:rPr kumimoji="0" lang="pt-BR" altLang="pt-B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ou endógenos (</a:t>
            </a:r>
            <a:r>
              <a:rPr kumimoji="0" lang="pt-BR" altLang="pt-BR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</a:t>
            </a:r>
            <a:r>
              <a:rPr kumimoji="0" lang="pt-BR" altLang="pt-B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heme, fumarato) ativam células inatas;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Induzem reprogramação metabólica e modificações epigenéticas duradouras;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 reexposição, há uma resposta mais rápida e intensa;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Resulta em maior recrutamento celular e eliminação de patógenos.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0D5C4FB-FA5F-B588-59FD-4D76352060EA}"/>
              </a:ext>
            </a:extLst>
          </p:cNvPr>
          <p:cNvSpPr txBox="1"/>
          <p:nvPr/>
        </p:nvSpPr>
        <p:spPr>
          <a:xfrm>
            <a:off x="428441" y="934245"/>
            <a:ext cx="26457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ADAPTADA: (Wang, Ma et al. 2024)</a:t>
            </a:r>
          </a:p>
        </p:txBody>
      </p:sp>
    </p:spTree>
    <p:extLst>
      <p:ext uri="{BB962C8B-B14F-4D97-AF65-F5344CB8AC3E}">
        <p14:creationId xmlns:p14="http://schemas.microsoft.com/office/powerpoint/2010/main" val="12164487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28BED-64E4-17CE-100C-BF82564BF4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6" descr="Universidade de São Paulo – Wikipédia, a enciclopédia livre">
            <a:extLst>
              <a:ext uri="{FF2B5EF4-FFF2-40B4-BE49-F238E27FC236}">
                <a16:creationId xmlns:a16="http://schemas.microsoft.com/office/drawing/2014/main" id="{67469B51-07CA-C3E5-144B-0A84A31CE08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8" descr="Universidade de São Paulo – Wikipédia, a enciclopédia livre">
            <a:extLst>
              <a:ext uri="{FF2B5EF4-FFF2-40B4-BE49-F238E27FC236}">
                <a16:creationId xmlns:a16="http://schemas.microsoft.com/office/drawing/2014/main" id="{6FB2CAF5-E149-320E-B8D9-0DF0D678D8D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44F329C4-C48C-BE3C-8F19-4E2AD4BCACC0}"/>
              </a:ext>
            </a:extLst>
          </p:cNvPr>
          <p:cNvSpPr/>
          <p:nvPr/>
        </p:nvSpPr>
        <p:spPr>
          <a:xfrm>
            <a:off x="0" y="0"/>
            <a:ext cx="12192000" cy="951620"/>
          </a:xfrm>
          <a:prstGeom prst="rect">
            <a:avLst/>
          </a:prstGeom>
          <a:solidFill>
            <a:srgbClr val="F8EC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25454560-987C-53D7-5574-CFF8523948A0}"/>
              </a:ext>
            </a:extLst>
          </p:cNvPr>
          <p:cNvSpPr txBox="1"/>
          <p:nvPr/>
        </p:nvSpPr>
        <p:spPr>
          <a:xfrm>
            <a:off x="2164080" y="240398"/>
            <a:ext cx="7863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rial Black" panose="020B0A04020102020204" pitchFamily="34" charset="0"/>
              </a:rPr>
              <a:t>REPROGRAMAÇÃO EPIGENÉTICA</a:t>
            </a:r>
          </a:p>
        </p:txBody>
      </p: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9AE21E46-725E-9EFB-8688-E0F4C2459F48}"/>
              </a:ext>
            </a:extLst>
          </p:cNvPr>
          <p:cNvCxnSpPr>
            <a:cxnSpLocks/>
          </p:cNvCxnSpPr>
          <p:nvPr/>
        </p:nvCxnSpPr>
        <p:spPr>
          <a:xfrm>
            <a:off x="0" y="6458607"/>
            <a:ext cx="12292149" cy="0"/>
          </a:xfrm>
          <a:prstGeom prst="line">
            <a:avLst/>
          </a:prstGeom>
          <a:ln>
            <a:solidFill>
              <a:srgbClr val="F8ECD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spaço Reservado para Número de Slide 9">
            <a:extLst>
              <a:ext uri="{FF2B5EF4-FFF2-40B4-BE49-F238E27FC236}">
                <a16:creationId xmlns:a16="http://schemas.microsoft.com/office/drawing/2014/main" id="{ED4007CD-83F1-EDDC-513D-6DD37CD2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20DE4-72DB-4C3D-B44A-29974E77FEF7}" type="slidenum">
              <a:rPr lang="en-US" smtClean="0"/>
              <a:t>14</a:t>
            </a:fld>
            <a:endParaRPr lang="en-US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933FC29A-46E6-11BB-3D6D-4CB36BDE5F07}"/>
              </a:ext>
            </a:extLst>
          </p:cNvPr>
          <p:cNvSpPr txBox="1"/>
          <p:nvPr/>
        </p:nvSpPr>
        <p:spPr>
          <a:xfrm>
            <a:off x="0" y="6439249"/>
            <a:ext cx="121075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/>
              <a:t>Referências</a:t>
            </a:r>
            <a:r>
              <a:rPr lang="en-US" sz="1100" dirty="0"/>
              <a:t>: </a:t>
            </a:r>
            <a:r>
              <a:rPr lang="en-US" sz="1100" dirty="0" err="1"/>
              <a:t>Netea</a:t>
            </a:r>
            <a:r>
              <a:rPr lang="en-US" sz="1100" dirty="0"/>
              <a:t>, M. G., L. A. Joosten, E. Latz, K. H. Mills, G. Natoli, H. G. </a:t>
            </a:r>
            <a:r>
              <a:rPr lang="en-US" sz="1100" dirty="0" err="1"/>
              <a:t>Stunnenberg</a:t>
            </a:r>
            <a:r>
              <a:rPr lang="en-US" sz="1100" dirty="0"/>
              <a:t>, L. A. O'Neill and R. J. Xavier (2016). "Trained immunity: A program of innate immune memory in health and disease." </a:t>
            </a:r>
            <a:r>
              <a:rPr lang="en-US" sz="1100" u="sng" dirty="0"/>
              <a:t>Science</a:t>
            </a:r>
            <a:r>
              <a:rPr lang="en-US" sz="1100" dirty="0"/>
              <a:t> </a:t>
            </a:r>
            <a:r>
              <a:rPr lang="en-US" sz="1100" b="1" dirty="0"/>
              <a:t>352</a:t>
            </a:r>
            <a:r>
              <a:rPr lang="en-US" sz="1100" dirty="0"/>
              <a:t>(6284): aaf1098.</a:t>
            </a:r>
          </a:p>
          <a:p>
            <a:endParaRPr lang="en-US" b="1" dirty="0"/>
          </a:p>
        </p:txBody>
      </p:sp>
      <p:pic>
        <p:nvPicPr>
          <p:cNvPr id="5126" name="Picture 6" descr="Figura 2">
            <a:extLst>
              <a:ext uri="{FF2B5EF4-FFF2-40B4-BE49-F238E27FC236}">
                <a16:creationId xmlns:a16="http://schemas.microsoft.com/office/drawing/2014/main" id="{D0CAAA4A-9442-1869-2B81-1DAE070D77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304" y="2306662"/>
            <a:ext cx="6696222" cy="3984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5D31820-D5C8-6F27-AE8B-B0CAD6B0B7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9304" y="1075968"/>
            <a:ext cx="8610601" cy="1354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pt-BR" altLang="pt-BR" sz="1600" dirty="0">
                <a:latin typeface="Arial" panose="020B0604020202020204" pitchFamily="34" charset="0"/>
              </a:rPr>
              <a:t>Ativação inicial induz modificações na cromatina (</a:t>
            </a:r>
            <a:r>
              <a:rPr lang="pt-BR" altLang="pt-BR" sz="1600" dirty="0" err="1">
                <a:latin typeface="Arial" panose="020B0604020202020204" pitchFamily="34" charset="0"/>
              </a:rPr>
              <a:t>ex</a:t>
            </a:r>
            <a:r>
              <a:rPr lang="pt-BR" altLang="pt-BR" sz="1600" dirty="0">
                <a:latin typeface="Arial" panose="020B0604020202020204" pitchFamily="34" charset="0"/>
              </a:rPr>
              <a:t>: H3K4me1);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pt-BR" altLang="pt-BR" sz="1600" dirty="0">
                <a:latin typeface="Arial" panose="020B0604020202020204" pitchFamily="34" charset="0"/>
              </a:rPr>
              <a:t>Marcadores epigenéticos persistem mesmo após o fim do estímulo;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pt-BR" altLang="pt-BR" sz="1600" dirty="0">
                <a:latin typeface="Arial" panose="020B0604020202020204" pitchFamily="34" charset="0"/>
              </a:rPr>
              <a:t>Criam potencializadores latentes que "preparam" os genes para nova ativação;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pt-BR" altLang="pt-BR" sz="1600" dirty="0">
                <a:latin typeface="Arial" panose="020B0604020202020204" pitchFamily="34" charset="0"/>
              </a:rPr>
              <a:t>Na reexposição, ocorre uma resposta </a:t>
            </a:r>
            <a:r>
              <a:rPr lang="pt-BR" altLang="pt-BR" sz="1600" dirty="0" err="1">
                <a:latin typeface="Arial" panose="020B0604020202020204" pitchFamily="34" charset="0"/>
              </a:rPr>
              <a:t>transcripcional</a:t>
            </a:r>
            <a:r>
              <a:rPr lang="pt-BR" altLang="pt-BR" sz="1600" dirty="0">
                <a:latin typeface="Arial" panose="020B0604020202020204" pitchFamily="34" charset="0"/>
              </a:rPr>
              <a:t> mais rápida e intensa.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pt-BR" altLang="pt-BR" sz="16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C2677A8-83BB-5D15-6772-05FFFCB85C5A}"/>
              </a:ext>
            </a:extLst>
          </p:cNvPr>
          <p:cNvSpPr txBox="1"/>
          <p:nvPr/>
        </p:nvSpPr>
        <p:spPr>
          <a:xfrm>
            <a:off x="5943600" y="5866684"/>
            <a:ext cx="29833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ADAPTADA: (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Netea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Joosten et al. 2016)</a:t>
            </a:r>
          </a:p>
        </p:txBody>
      </p:sp>
    </p:spTree>
    <p:extLst>
      <p:ext uri="{BB962C8B-B14F-4D97-AF65-F5344CB8AC3E}">
        <p14:creationId xmlns:p14="http://schemas.microsoft.com/office/powerpoint/2010/main" val="30761120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EA165C-A332-5458-81B9-AD1A81A914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6" descr="Universidade de São Paulo – Wikipédia, a enciclopédia livre">
            <a:extLst>
              <a:ext uri="{FF2B5EF4-FFF2-40B4-BE49-F238E27FC236}">
                <a16:creationId xmlns:a16="http://schemas.microsoft.com/office/drawing/2014/main" id="{40FF848E-C257-C10B-F629-C49A6228A15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8" descr="Universidade de São Paulo – Wikipédia, a enciclopédia livre">
            <a:extLst>
              <a:ext uri="{FF2B5EF4-FFF2-40B4-BE49-F238E27FC236}">
                <a16:creationId xmlns:a16="http://schemas.microsoft.com/office/drawing/2014/main" id="{8D362B01-93A0-E414-61B0-808A5C078BB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B32DD2AD-9B74-31AD-22C0-2321B31B4099}"/>
              </a:ext>
            </a:extLst>
          </p:cNvPr>
          <p:cNvSpPr/>
          <p:nvPr/>
        </p:nvSpPr>
        <p:spPr>
          <a:xfrm>
            <a:off x="0" y="0"/>
            <a:ext cx="12192000" cy="951620"/>
          </a:xfrm>
          <a:prstGeom prst="rect">
            <a:avLst/>
          </a:prstGeom>
          <a:solidFill>
            <a:srgbClr val="F8EC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594A93D7-A4B1-4B1C-25F4-4DA79842DCDB}"/>
              </a:ext>
            </a:extLst>
          </p:cNvPr>
          <p:cNvSpPr txBox="1"/>
          <p:nvPr/>
        </p:nvSpPr>
        <p:spPr>
          <a:xfrm>
            <a:off x="1942514" y="222395"/>
            <a:ext cx="80396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rial Black" panose="020B0A04020102020204" pitchFamily="34" charset="0"/>
              </a:rPr>
              <a:t>REPROGRAMAÇÃO METABÓLICA</a:t>
            </a:r>
          </a:p>
        </p:txBody>
      </p: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0A956FF3-6360-FF7A-296F-F0C0C3DCDCBC}"/>
              </a:ext>
            </a:extLst>
          </p:cNvPr>
          <p:cNvCxnSpPr>
            <a:cxnSpLocks/>
          </p:cNvCxnSpPr>
          <p:nvPr/>
        </p:nvCxnSpPr>
        <p:spPr>
          <a:xfrm>
            <a:off x="0" y="6458607"/>
            <a:ext cx="12292149" cy="0"/>
          </a:xfrm>
          <a:prstGeom prst="line">
            <a:avLst/>
          </a:prstGeom>
          <a:ln>
            <a:solidFill>
              <a:srgbClr val="F8ECD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spaço Reservado para Número de Slide 9">
            <a:extLst>
              <a:ext uri="{FF2B5EF4-FFF2-40B4-BE49-F238E27FC236}">
                <a16:creationId xmlns:a16="http://schemas.microsoft.com/office/drawing/2014/main" id="{75E1E062-455F-6A19-41F5-5B0E91063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20DE4-72DB-4C3D-B44A-29974E77FEF7}" type="slidenum">
              <a:rPr lang="en-US" smtClean="0"/>
              <a:t>15</a:t>
            </a:fld>
            <a:endParaRPr lang="en-US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4121C5B6-8AEB-ED73-B3ED-DB6375A7C66E}"/>
              </a:ext>
            </a:extLst>
          </p:cNvPr>
          <p:cNvSpPr txBox="1"/>
          <p:nvPr/>
        </p:nvSpPr>
        <p:spPr>
          <a:xfrm>
            <a:off x="0" y="6439249"/>
            <a:ext cx="121075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/>
              <a:t>Referências</a:t>
            </a:r>
            <a:r>
              <a:rPr lang="en-US" sz="1100" dirty="0"/>
              <a:t>: </a:t>
            </a:r>
            <a:r>
              <a:rPr lang="en-US" sz="1100" dirty="0" err="1"/>
              <a:t>Netea</a:t>
            </a:r>
            <a:r>
              <a:rPr lang="en-US" sz="1100" dirty="0"/>
              <a:t>, M. G., L. A. Joosten, E. Latz, K. H. Mills, G. Natoli, H. G. </a:t>
            </a:r>
            <a:r>
              <a:rPr lang="en-US" sz="1100" dirty="0" err="1"/>
              <a:t>Stunnenberg</a:t>
            </a:r>
            <a:r>
              <a:rPr lang="en-US" sz="1100" dirty="0"/>
              <a:t>, L. A. O'Neill and R. J. Xavier (2016). "Trained immunity: A program of innate immune memory in health and disease." </a:t>
            </a:r>
            <a:r>
              <a:rPr lang="en-US" sz="1100" u="sng" dirty="0"/>
              <a:t>Science</a:t>
            </a:r>
            <a:r>
              <a:rPr lang="en-US" sz="1100" dirty="0"/>
              <a:t> </a:t>
            </a:r>
            <a:r>
              <a:rPr lang="en-US" sz="1100" b="1" dirty="0"/>
              <a:t>352</a:t>
            </a:r>
            <a:r>
              <a:rPr lang="en-US" sz="1100" dirty="0"/>
              <a:t>(6284): aaf1098.</a:t>
            </a:r>
          </a:p>
          <a:p>
            <a:endParaRPr lang="en-US" b="1" dirty="0"/>
          </a:p>
        </p:txBody>
      </p:sp>
      <p:pic>
        <p:nvPicPr>
          <p:cNvPr id="6146" name="Picture 2" descr="Figura 3">
            <a:extLst>
              <a:ext uri="{FF2B5EF4-FFF2-40B4-BE49-F238E27FC236}">
                <a16:creationId xmlns:a16="http://schemas.microsoft.com/office/drawing/2014/main" id="{6C5C3242-E9C0-C2DF-181A-4C4A388FB2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175757"/>
            <a:ext cx="5715000" cy="500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1F0A091B-93EF-E516-FDE5-088528C1F6F8}"/>
              </a:ext>
            </a:extLst>
          </p:cNvPr>
          <p:cNvSpPr txBox="1"/>
          <p:nvPr/>
        </p:nvSpPr>
        <p:spPr>
          <a:xfrm>
            <a:off x="164124" y="2372751"/>
            <a:ext cx="547702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Estímulos de treinamento alteram o metabolismo das células inatas;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Metabólitos (</a:t>
            </a:r>
            <a:r>
              <a:rPr lang="pt-BR" sz="1600" dirty="0" err="1">
                <a:latin typeface="Arial" panose="020B0604020202020204" pitchFamily="34" charset="0"/>
                <a:cs typeface="Arial" panose="020B0604020202020204" pitchFamily="34" charset="0"/>
              </a:rPr>
              <a:t>ex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: fumarato, acetil-</a:t>
            </a:r>
            <a:r>
              <a:rPr lang="pt-BR" sz="1600" dirty="0" err="1">
                <a:latin typeface="Arial" panose="020B0604020202020204" pitchFamily="34" charset="0"/>
                <a:cs typeface="Arial" panose="020B0604020202020204" pitchFamily="34" charset="0"/>
              </a:rPr>
              <a:t>CoA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) atuam como cofatores epigenéticos;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Influenciam modificações na cromatina e no DNA;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Regulam a transcrição gênica e moldam a resposta imune futura;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Integração entre metabolismo celular e memória imune funcional.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43FB6B1-DB99-6CDF-3AA8-D877084A30D4}"/>
              </a:ext>
            </a:extLst>
          </p:cNvPr>
          <p:cNvSpPr txBox="1"/>
          <p:nvPr/>
        </p:nvSpPr>
        <p:spPr>
          <a:xfrm rot="16200000">
            <a:off x="10166941" y="3144550"/>
            <a:ext cx="29833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ADAPTADA: (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Netea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Joosten et al. 2016)</a:t>
            </a:r>
          </a:p>
        </p:txBody>
      </p:sp>
    </p:spTree>
    <p:extLst>
      <p:ext uri="{BB962C8B-B14F-4D97-AF65-F5344CB8AC3E}">
        <p14:creationId xmlns:p14="http://schemas.microsoft.com/office/powerpoint/2010/main" val="20607144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730405-BBEF-5B5A-056B-1F279CB41F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6" descr="Universidade de São Paulo – Wikipédia, a enciclopédia livre">
            <a:extLst>
              <a:ext uri="{FF2B5EF4-FFF2-40B4-BE49-F238E27FC236}">
                <a16:creationId xmlns:a16="http://schemas.microsoft.com/office/drawing/2014/main" id="{91FDC79E-766E-EC2A-4AF9-F2CA2C9D3E7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8" descr="Universidade de São Paulo – Wikipédia, a enciclopédia livre">
            <a:extLst>
              <a:ext uri="{FF2B5EF4-FFF2-40B4-BE49-F238E27FC236}">
                <a16:creationId xmlns:a16="http://schemas.microsoft.com/office/drawing/2014/main" id="{EE14D834-5C53-A0D6-96CB-F8B0E782279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3982FAAE-AE2D-F8A5-9A4B-FE7C409EC750}"/>
              </a:ext>
            </a:extLst>
          </p:cNvPr>
          <p:cNvSpPr/>
          <p:nvPr/>
        </p:nvSpPr>
        <p:spPr>
          <a:xfrm>
            <a:off x="0" y="0"/>
            <a:ext cx="12192000" cy="951620"/>
          </a:xfrm>
          <a:prstGeom prst="rect">
            <a:avLst/>
          </a:prstGeom>
          <a:solidFill>
            <a:srgbClr val="F8EC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99553CCF-4D6B-B53A-CA46-ACCD77D561A3}"/>
              </a:ext>
            </a:extLst>
          </p:cNvPr>
          <p:cNvSpPr txBox="1"/>
          <p:nvPr/>
        </p:nvSpPr>
        <p:spPr>
          <a:xfrm>
            <a:off x="2368060" y="159953"/>
            <a:ext cx="6865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rial Black" panose="020B0A04020102020204" pitchFamily="34" charset="0"/>
              </a:rPr>
              <a:t>TEMPO DE VIDA</a:t>
            </a:r>
          </a:p>
        </p:txBody>
      </p: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5F8A5E36-912B-110F-3D49-0100DA5B1340}"/>
              </a:ext>
            </a:extLst>
          </p:cNvPr>
          <p:cNvCxnSpPr>
            <a:cxnSpLocks/>
          </p:cNvCxnSpPr>
          <p:nvPr/>
        </p:nvCxnSpPr>
        <p:spPr>
          <a:xfrm>
            <a:off x="0" y="6458607"/>
            <a:ext cx="12292149" cy="0"/>
          </a:xfrm>
          <a:prstGeom prst="line">
            <a:avLst/>
          </a:prstGeom>
          <a:ln>
            <a:solidFill>
              <a:srgbClr val="F8ECD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spaço Reservado para Número de Slide 9">
            <a:extLst>
              <a:ext uri="{FF2B5EF4-FFF2-40B4-BE49-F238E27FC236}">
                <a16:creationId xmlns:a16="http://schemas.microsoft.com/office/drawing/2014/main" id="{58B6C9E9-3208-404F-2E17-83FEF4735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20DE4-72DB-4C3D-B44A-29974E77FEF7}" type="slidenum">
              <a:rPr lang="en-US" smtClean="0"/>
              <a:t>16</a:t>
            </a:fld>
            <a:endParaRPr lang="en-US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9B675852-645D-419A-9B83-B0280BECB99D}"/>
              </a:ext>
            </a:extLst>
          </p:cNvPr>
          <p:cNvSpPr txBox="1"/>
          <p:nvPr/>
        </p:nvSpPr>
        <p:spPr>
          <a:xfrm>
            <a:off x="0" y="6439249"/>
            <a:ext cx="121075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/>
              <a:t>Referências</a:t>
            </a:r>
            <a:r>
              <a:rPr lang="en-US" sz="1100" dirty="0"/>
              <a:t>: </a:t>
            </a:r>
            <a:r>
              <a:rPr lang="en-US" sz="1100" dirty="0" err="1"/>
              <a:t>Netea</a:t>
            </a:r>
            <a:r>
              <a:rPr lang="en-US" sz="1100" dirty="0"/>
              <a:t>, M. G., L. A. Joosten, E. Latz, K. H. Mills, G. Natoli, H. G. </a:t>
            </a:r>
            <a:r>
              <a:rPr lang="en-US" sz="1100" dirty="0" err="1"/>
              <a:t>Stunnenberg</a:t>
            </a:r>
            <a:r>
              <a:rPr lang="en-US" sz="1100" dirty="0"/>
              <a:t>, L. A. O'Neill and R. J. Xavier (2016). "Trained immunity: A program of innate immune memory in health and disease." </a:t>
            </a:r>
            <a:r>
              <a:rPr lang="en-US" sz="1100" u="sng" dirty="0"/>
              <a:t>Science</a:t>
            </a:r>
            <a:r>
              <a:rPr lang="en-US" sz="1100" dirty="0"/>
              <a:t> </a:t>
            </a:r>
            <a:r>
              <a:rPr lang="en-US" sz="1100" b="1" dirty="0"/>
              <a:t>352</a:t>
            </a:r>
            <a:r>
              <a:rPr lang="en-US" sz="1100" dirty="0"/>
              <a:t>(6284): aaf1098.</a:t>
            </a:r>
          </a:p>
          <a:p>
            <a:endParaRPr lang="en-US" b="1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1FBE3FB-E72F-E958-6369-0BB19DCA799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795" b="62262"/>
          <a:stretch>
            <a:fillRect/>
          </a:stretch>
        </p:blipFill>
        <p:spPr>
          <a:xfrm>
            <a:off x="0" y="970978"/>
            <a:ext cx="6535616" cy="1573861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EE7D2FA1-F2D3-F54A-3DCE-EF4B62A4A7B3}"/>
              </a:ext>
            </a:extLst>
          </p:cNvPr>
          <p:cNvSpPr txBox="1"/>
          <p:nvPr/>
        </p:nvSpPr>
        <p:spPr>
          <a:xfrm>
            <a:off x="6535616" y="1034519"/>
            <a:ext cx="481818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400" b="1" u="sng" dirty="0">
                <a:latin typeface="Arial" panose="020B0604020202020204" pitchFamily="34" charset="0"/>
                <a:cs typeface="Arial" panose="020B0604020202020204" pitchFamily="34" charset="0"/>
              </a:rPr>
              <a:t>Neutrófilos: 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Sobrevivem entre 13-19 horas;</a:t>
            </a:r>
          </a:p>
          <a:p>
            <a:pPr algn="just"/>
            <a:r>
              <a:rPr lang="pt-BR" sz="1400" b="1" u="sng" dirty="0">
                <a:latin typeface="Arial" panose="020B0604020202020204" pitchFamily="34" charset="0"/>
                <a:cs typeface="Arial" panose="020B0604020202020204" pitchFamily="34" charset="0"/>
              </a:rPr>
              <a:t>Monócitos: 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1 a 9 dias.</a:t>
            </a:r>
          </a:p>
          <a:p>
            <a:pPr algn="just"/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Macrófagos residentes 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(tecidos): Vida longa; </a:t>
            </a:r>
          </a:p>
          <a:p>
            <a:pPr algn="just"/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Células NK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: Vida útil aproximada de até 10 dias.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A8907DAB-245F-0570-2B4D-4B385726E56B}"/>
              </a:ext>
            </a:extLst>
          </p:cNvPr>
          <p:cNvSpPr txBox="1"/>
          <p:nvPr/>
        </p:nvSpPr>
        <p:spPr>
          <a:xfrm>
            <a:off x="113713" y="2872013"/>
            <a:ext cx="1137372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Alterações epigenéticas em células com vida curta…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2C7088F2-1750-9829-37F9-E9DCDC3E50F6}"/>
              </a:ext>
            </a:extLst>
          </p:cNvPr>
          <p:cNvSpPr txBox="1"/>
          <p:nvPr/>
        </p:nvSpPr>
        <p:spPr>
          <a:xfrm>
            <a:off x="1232096" y="4172622"/>
            <a:ext cx="124358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Se as células treinadas morrem tão rápido…A "memória" morre com elas?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420061E7-6FB7-14D5-0115-9569B65BEC2D}"/>
              </a:ext>
            </a:extLst>
          </p:cNvPr>
          <p:cNvSpPr txBox="1"/>
          <p:nvPr/>
        </p:nvSpPr>
        <p:spPr>
          <a:xfrm>
            <a:off x="113713" y="5273678"/>
            <a:ext cx="116046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Então como a imunidade treinada pode durar semanas, meses, até anos?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4810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3" grpId="0"/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B27CA0-32FA-810A-69DD-1D6A4049BE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6" descr="Universidade de São Paulo – Wikipédia, a enciclopédia livre">
            <a:extLst>
              <a:ext uri="{FF2B5EF4-FFF2-40B4-BE49-F238E27FC236}">
                <a16:creationId xmlns:a16="http://schemas.microsoft.com/office/drawing/2014/main" id="{E022F588-F0CF-FA84-9C73-67BF2A2001A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8" descr="Universidade de São Paulo – Wikipédia, a enciclopédia livre">
            <a:extLst>
              <a:ext uri="{FF2B5EF4-FFF2-40B4-BE49-F238E27FC236}">
                <a16:creationId xmlns:a16="http://schemas.microsoft.com/office/drawing/2014/main" id="{6FBBB920-FEDD-CE9A-5AAD-E05E2196AFF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1A47989B-72F5-F450-53C7-D0101632E8B0}"/>
              </a:ext>
            </a:extLst>
          </p:cNvPr>
          <p:cNvSpPr/>
          <p:nvPr/>
        </p:nvSpPr>
        <p:spPr>
          <a:xfrm>
            <a:off x="0" y="0"/>
            <a:ext cx="12192000" cy="951620"/>
          </a:xfrm>
          <a:prstGeom prst="rect">
            <a:avLst/>
          </a:prstGeom>
          <a:solidFill>
            <a:srgbClr val="F8EC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2AC4343F-4565-8395-A058-E9F764820A53}"/>
              </a:ext>
            </a:extLst>
          </p:cNvPr>
          <p:cNvSpPr txBox="1"/>
          <p:nvPr/>
        </p:nvSpPr>
        <p:spPr>
          <a:xfrm>
            <a:off x="1354182" y="274539"/>
            <a:ext cx="94836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rial Black" panose="020B0A04020102020204" pitchFamily="34" charset="0"/>
              </a:rPr>
              <a:t>CÉLULAS-TRONCO HEMATOPOIÉTICAS</a:t>
            </a:r>
          </a:p>
        </p:txBody>
      </p: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A4E6BA38-0019-D2E3-6248-2EB194F36BE7}"/>
              </a:ext>
            </a:extLst>
          </p:cNvPr>
          <p:cNvCxnSpPr>
            <a:cxnSpLocks/>
          </p:cNvCxnSpPr>
          <p:nvPr/>
        </p:nvCxnSpPr>
        <p:spPr>
          <a:xfrm>
            <a:off x="0" y="6458607"/>
            <a:ext cx="12292149" cy="0"/>
          </a:xfrm>
          <a:prstGeom prst="line">
            <a:avLst/>
          </a:prstGeom>
          <a:ln>
            <a:solidFill>
              <a:srgbClr val="F8ECD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spaço Reservado para Número de Slide 9">
            <a:extLst>
              <a:ext uri="{FF2B5EF4-FFF2-40B4-BE49-F238E27FC236}">
                <a16:creationId xmlns:a16="http://schemas.microsoft.com/office/drawing/2014/main" id="{4A40A0D9-830B-0001-8F66-6A81E038A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20DE4-72DB-4C3D-B44A-29974E77FEF7}" type="slidenum">
              <a:rPr lang="en-US" smtClean="0"/>
              <a:t>17</a:t>
            </a:fld>
            <a:endParaRPr lang="en-US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35FBA1BE-3D93-9D0F-9AF1-55B0880BAC83}"/>
              </a:ext>
            </a:extLst>
          </p:cNvPr>
          <p:cNvSpPr txBox="1"/>
          <p:nvPr/>
        </p:nvSpPr>
        <p:spPr>
          <a:xfrm>
            <a:off x="42202" y="6474211"/>
            <a:ext cx="12107595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/>
              <a:t>Referências</a:t>
            </a:r>
            <a:r>
              <a:rPr lang="en-US" sz="1100" dirty="0"/>
              <a:t>: </a:t>
            </a:r>
            <a:r>
              <a:rPr lang="en-US" sz="1100" dirty="0" err="1"/>
              <a:t>Netea</a:t>
            </a:r>
            <a:r>
              <a:rPr lang="en-US" sz="1100" dirty="0"/>
              <a:t>, M. G. and L. A. B. Joosten (2024). "Trained innate immunity: Concept, nomenclature, and future perspectives." </a:t>
            </a:r>
            <a:r>
              <a:rPr lang="en-US" sz="1100" u="sng" dirty="0"/>
              <a:t>J Allergy Clin Immunol</a:t>
            </a:r>
            <a:r>
              <a:rPr lang="en-US" sz="1100" dirty="0"/>
              <a:t> </a:t>
            </a:r>
            <a:r>
              <a:rPr lang="en-US" sz="1100" b="1" dirty="0"/>
              <a:t>154</a:t>
            </a:r>
            <a:r>
              <a:rPr lang="en-US" sz="1100" dirty="0"/>
              <a:t>(5): 1079-1084.</a:t>
            </a:r>
          </a:p>
          <a:p>
            <a:endParaRPr lang="en-US" b="1" dirty="0"/>
          </a:p>
        </p:txBody>
      </p:sp>
      <p:sp>
        <p:nvSpPr>
          <p:cNvPr id="8" name="AutoShape 2" descr="Trained innate immunity: Concept, nomenclature, and future perspectives -  Journal of Allergy and Clinical Immunology">
            <a:extLst>
              <a:ext uri="{FF2B5EF4-FFF2-40B4-BE49-F238E27FC236}">
                <a16:creationId xmlns:a16="http://schemas.microsoft.com/office/drawing/2014/main" id="{0E1EE1E2-5221-3DCE-9C91-3101C9C090B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C221DE19-3C3B-A94D-BFA8-7A679F2A162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8106"/>
          <a:stretch>
            <a:fillRect/>
          </a:stretch>
        </p:blipFill>
        <p:spPr>
          <a:xfrm>
            <a:off x="110197" y="1486759"/>
            <a:ext cx="7405196" cy="4240457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913BB369-D226-17B4-12D8-D64CE826330A}"/>
              </a:ext>
            </a:extLst>
          </p:cNvPr>
          <p:cNvSpPr txBox="1"/>
          <p:nvPr/>
        </p:nvSpPr>
        <p:spPr>
          <a:xfrm>
            <a:off x="7325751" y="1436678"/>
            <a:ext cx="463178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Estímulos como BCG ou β-</a:t>
            </a:r>
            <a:r>
              <a:rPr lang="pt-BR" sz="1600" dirty="0" err="1">
                <a:latin typeface="Arial" panose="020B0604020202020204" pitchFamily="34" charset="0"/>
                <a:cs typeface="Arial" panose="020B0604020202020204" pitchFamily="34" charset="0"/>
              </a:rPr>
              <a:t>glucano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 alcançam a medula óssea;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Induzem reprogramação epigenética e funcional de </a:t>
            </a:r>
            <a:r>
              <a:rPr lang="pt-BR" sz="1600" dirty="0" err="1">
                <a:latin typeface="Arial" panose="020B0604020202020204" pitchFamily="34" charset="0"/>
                <a:cs typeface="Arial" panose="020B0604020202020204" pitchFamily="34" charset="0"/>
              </a:rPr>
              <a:t>HSCs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 (células-tronco hematopoiéticas);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Resultado: produção aumentada de células com funções aprimoradas;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Esse processo se chama: </a:t>
            </a:r>
            <a:r>
              <a:rPr lang="pt-BR" sz="1600" dirty="0" err="1">
                <a:latin typeface="Arial" panose="020B0604020202020204" pitchFamily="34" charset="0"/>
                <a:cs typeface="Arial" panose="020B0604020202020204" pitchFamily="34" charset="0"/>
              </a:rPr>
              <a:t>mielopoiese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 treinada.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DA6FF165-8928-E33D-98AF-1C8C4F033BFA}"/>
              </a:ext>
            </a:extLst>
          </p:cNvPr>
          <p:cNvSpPr txBox="1"/>
          <p:nvPr/>
        </p:nvSpPr>
        <p:spPr>
          <a:xfrm>
            <a:off x="7769919" y="4224396"/>
            <a:ext cx="431188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Resposta aumentada e inespecífica:</a:t>
            </a:r>
          </a:p>
          <a:p>
            <a:pPr algn="just"/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As novas células já nascem "treinadas", com maior capacidade antimicrobiana.</a:t>
            </a:r>
          </a:p>
          <a:p>
            <a:pPr algn="just"/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A resposta à infecção secundária é:</a:t>
            </a:r>
          </a:p>
          <a:p>
            <a:pPr algn="just"/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→ Mais rápida</a:t>
            </a:r>
          </a:p>
          <a:p>
            <a:pPr algn="just"/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→ Mais intensa</a:t>
            </a:r>
          </a:p>
          <a:p>
            <a:pPr algn="just"/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→ Independente do antígeno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577E693-0A12-10B2-326F-732662563049}"/>
              </a:ext>
            </a:extLst>
          </p:cNvPr>
          <p:cNvSpPr txBox="1"/>
          <p:nvPr/>
        </p:nvSpPr>
        <p:spPr>
          <a:xfrm>
            <a:off x="1354182" y="5742819"/>
            <a:ext cx="28614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ADAPTADA: (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Netea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and Joosten 2024)</a:t>
            </a:r>
          </a:p>
        </p:txBody>
      </p:sp>
    </p:spTree>
    <p:extLst>
      <p:ext uri="{BB962C8B-B14F-4D97-AF65-F5344CB8AC3E}">
        <p14:creationId xmlns:p14="http://schemas.microsoft.com/office/powerpoint/2010/main" val="24221917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7125C-54D6-EB1A-EB88-6E9FF6BEF0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6" descr="Universidade de São Paulo – Wikipédia, a enciclopédia livre">
            <a:extLst>
              <a:ext uri="{FF2B5EF4-FFF2-40B4-BE49-F238E27FC236}">
                <a16:creationId xmlns:a16="http://schemas.microsoft.com/office/drawing/2014/main" id="{4FD4C870-5190-6969-B18D-65BE5F92668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8" descr="Universidade de São Paulo – Wikipédia, a enciclopédia livre">
            <a:extLst>
              <a:ext uri="{FF2B5EF4-FFF2-40B4-BE49-F238E27FC236}">
                <a16:creationId xmlns:a16="http://schemas.microsoft.com/office/drawing/2014/main" id="{74CC5D19-6651-2026-BB6E-CDFB6C243CB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FE4E89B9-111C-FEE4-BFD5-445789A5266F}"/>
              </a:ext>
            </a:extLst>
          </p:cNvPr>
          <p:cNvSpPr/>
          <p:nvPr/>
        </p:nvSpPr>
        <p:spPr>
          <a:xfrm>
            <a:off x="-17962" y="-15741"/>
            <a:ext cx="12192000" cy="951620"/>
          </a:xfrm>
          <a:prstGeom prst="rect">
            <a:avLst/>
          </a:prstGeom>
          <a:solidFill>
            <a:srgbClr val="F8EC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90BC534D-467E-388E-3498-4859DD421A7D}"/>
              </a:ext>
            </a:extLst>
          </p:cNvPr>
          <p:cNvSpPr txBox="1"/>
          <p:nvPr/>
        </p:nvSpPr>
        <p:spPr>
          <a:xfrm>
            <a:off x="-193718" y="148346"/>
            <a:ext cx="114043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rial Black" panose="020B0A04020102020204" pitchFamily="34" charset="0"/>
              </a:rPr>
              <a:t>PRINCIPAIS INDUTORES:</a:t>
            </a:r>
          </a:p>
        </p:txBody>
      </p: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C80DEDB8-734C-4114-E01C-F392E465C868}"/>
              </a:ext>
            </a:extLst>
          </p:cNvPr>
          <p:cNvCxnSpPr>
            <a:cxnSpLocks/>
          </p:cNvCxnSpPr>
          <p:nvPr/>
        </p:nvCxnSpPr>
        <p:spPr>
          <a:xfrm>
            <a:off x="0" y="6458607"/>
            <a:ext cx="12292149" cy="0"/>
          </a:xfrm>
          <a:prstGeom prst="line">
            <a:avLst/>
          </a:prstGeom>
          <a:ln>
            <a:solidFill>
              <a:srgbClr val="F8ECD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spaço Reservado para Número de Slide 9">
            <a:extLst>
              <a:ext uri="{FF2B5EF4-FFF2-40B4-BE49-F238E27FC236}">
                <a16:creationId xmlns:a16="http://schemas.microsoft.com/office/drawing/2014/main" id="{51F3386A-923B-C7BB-E51F-48B2D0E85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20DE4-72DB-4C3D-B44A-29974E77FEF7}" type="slidenum">
              <a:rPr lang="en-US" smtClean="0"/>
              <a:t>18</a:t>
            </a:fld>
            <a:endParaRPr lang="en-US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54628360-1FD0-66D5-C104-BDB5042C9563}"/>
              </a:ext>
            </a:extLst>
          </p:cNvPr>
          <p:cNvSpPr txBox="1"/>
          <p:nvPr/>
        </p:nvSpPr>
        <p:spPr>
          <a:xfrm>
            <a:off x="42202" y="6474211"/>
            <a:ext cx="121075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/>
              <a:t>Referências</a:t>
            </a:r>
            <a:r>
              <a:rPr lang="en-US" sz="1100" dirty="0"/>
              <a:t>: </a:t>
            </a:r>
            <a:r>
              <a:rPr lang="en-US" sz="1100" dirty="0" err="1"/>
              <a:t>Hajishengallis</a:t>
            </a:r>
            <a:r>
              <a:rPr lang="en-US" sz="1100" dirty="0"/>
              <a:t>, G., M. G. </a:t>
            </a:r>
            <a:r>
              <a:rPr lang="en-US" sz="1100" dirty="0" err="1"/>
              <a:t>Netea</a:t>
            </a:r>
            <a:r>
              <a:rPr lang="en-US" sz="1100" dirty="0"/>
              <a:t> and T. </a:t>
            </a:r>
            <a:r>
              <a:rPr lang="en-US" sz="1100" dirty="0" err="1"/>
              <a:t>Chavakis</a:t>
            </a:r>
            <a:r>
              <a:rPr lang="en-US" sz="1100" dirty="0"/>
              <a:t> (2025). "Trained immunity in chronic inflammatory diseases and cancer." </a:t>
            </a:r>
            <a:r>
              <a:rPr lang="en-US" sz="1100" u="sng" dirty="0"/>
              <a:t>Nat Rev Immunol</a:t>
            </a:r>
            <a:r>
              <a:rPr lang="en-US" sz="1100" dirty="0"/>
              <a:t> </a:t>
            </a:r>
            <a:r>
              <a:rPr lang="en-US" sz="1100" b="1" dirty="0"/>
              <a:t>25</a:t>
            </a:r>
            <a:r>
              <a:rPr lang="en-US" sz="1100" dirty="0"/>
              <a:t>(7): 497-514.</a:t>
            </a:r>
          </a:p>
          <a:p>
            <a:endParaRPr lang="en-US" sz="1100" b="1" dirty="0"/>
          </a:p>
          <a:p>
            <a:endParaRPr lang="en-US" b="1" dirty="0"/>
          </a:p>
        </p:txBody>
      </p:sp>
      <p:sp>
        <p:nvSpPr>
          <p:cNvPr id="8" name="AutoShape 2" descr="Trained innate immunity: Concept, nomenclature, and future perspectives -  Journal of Allergy and Clinical Immunology">
            <a:extLst>
              <a:ext uri="{FF2B5EF4-FFF2-40B4-BE49-F238E27FC236}">
                <a16:creationId xmlns:a16="http://schemas.microsoft.com/office/drawing/2014/main" id="{B5DF754E-0059-CCAC-20A8-77EB9685CD8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85B73EC-A2F1-84DD-AC8E-F318A86DC056}"/>
              </a:ext>
            </a:extLst>
          </p:cNvPr>
          <p:cNvSpPr txBox="1"/>
          <p:nvPr/>
        </p:nvSpPr>
        <p:spPr>
          <a:xfrm>
            <a:off x="42202" y="1135042"/>
            <a:ext cx="547702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Indutores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Clássicos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1º. Bacillo Calmette Guérin (BCG)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uso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da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vacina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;</a:t>
            </a:r>
          </a:p>
          <a:p>
            <a:pPr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2°. B-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glucano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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derivado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fúngico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3°. Cândida Albicans 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infecção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fúngica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D61FD69-8DD4-0789-4963-BC7A9F4FEE13}"/>
              </a:ext>
            </a:extLst>
          </p:cNvPr>
          <p:cNvSpPr txBox="1"/>
          <p:nvPr/>
        </p:nvSpPr>
        <p:spPr>
          <a:xfrm>
            <a:off x="31451" y="2855887"/>
            <a:ext cx="547702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Indutores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: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estudos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exploratórios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:</a:t>
            </a:r>
          </a:p>
          <a:p>
            <a:pPr algn="just"/>
            <a:endParaRPr lang="en-US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algn="just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Diversos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parasitos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como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: </a:t>
            </a:r>
            <a:r>
              <a:rPr lang="pt-BR" i="1" dirty="0">
                <a:latin typeface="Arial" panose="020B0604020202020204" pitchFamily="34" charset="0"/>
                <a:cs typeface="Arial" panose="020B0604020202020204" pitchFamily="34" charset="0"/>
              </a:rPr>
              <a:t>Plasmodium </a:t>
            </a:r>
            <a:r>
              <a:rPr lang="pt-BR" i="1" dirty="0" err="1">
                <a:latin typeface="Arial" panose="020B0604020202020204" pitchFamily="34" charset="0"/>
                <a:cs typeface="Arial" panose="020B0604020202020204" pitchFamily="34" charset="0"/>
              </a:rPr>
              <a:t>spp</a:t>
            </a:r>
            <a:r>
              <a:rPr lang="pt-BR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pt-BR" i="1" dirty="0">
                <a:latin typeface="Arial" panose="020B0604020202020204" pitchFamily="34" charset="0"/>
                <a:cs typeface="Arial" panose="020B0604020202020204" pitchFamily="34" charset="0"/>
              </a:rPr>
              <a:t>Leishmania spp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</a:p>
          <a:p>
            <a:pPr algn="just"/>
            <a:br>
              <a:rPr lang="pt-BR" dirty="0"/>
            </a:br>
            <a:endParaRPr lang="en-US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291EDB9-09E4-E785-8009-86291B7C22CB}"/>
              </a:ext>
            </a:extLst>
          </p:cNvPr>
          <p:cNvSpPr txBox="1"/>
          <p:nvPr/>
        </p:nvSpPr>
        <p:spPr>
          <a:xfrm>
            <a:off x="42202" y="4307614"/>
            <a:ext cx="535979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Proteção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:</a:t>
            </a:r>
          </a:p>
          <a:p>
            <a:pPr algn="just"/>
            <a:b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Estudos em modelo murino e em humanos com bons resultados para controle de infecções bacterianas, virais, parasitárias e controle de neoplasias.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pic>
        <p:nvPicPr>
          <p:cNvPr id="8194" name="Picture 2" descr="figura 2">
            <a:extLst>
              <a:ext uri="{FF2B5EF4-FFF2-40B4-BE49-F238E27FC236}">
                <a16:creationId xmlns:a16="http://schemas.microsoft.com/office/drawing/2014/main" id="{61EBC64E-FAB3-E0AB-0F17-89F76A648A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7" b="26800"/>
          <a:stretch>
            <a:fillRect/>
          </a:stretch>
        </p:blipFill>
        <p:spPr bwMode="auto">
          <a:xfrm>
            <a:off x="7271059" y="999212"/>
            <a:ext cx="4052664" cy="3758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figura 2">
            <a:extLst>
              <a:ext uri="{FF2B5EF4-FFF2-40B4-BE49-F238E27FC236}">
                <a16:creationId xmlns:a16="http://schemas.microsoft.com/office/drawing/2014/main" id="{858DF3C3-F0C9-B5A8-B965-232FF42F93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491" b="-1299"/>
          <a:stretch>
            <a:fillRect/>
          </a:stretch>
        </p:blipFill>
        <p:spPr bwMode="auto">
          <a:xfrm>
            <a:off x="7185480" y="4662288"/>
            <a:ext cx="4223822" cy="1612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4EBB5765-AA27-88B2-EF0C-03EE7BC2957B}"/>
              </a:ext>
            </a:extLst>
          </p:cNvPr>
          <p:cNvSpPr txBox="1"/>
          <p:nvPr/>
        </p:nvSpPr>
        <p:spPr>
          <a:xfrm rot="16200000">
            <a:off x="9797862" y="3630720"/>
            <a:ext cx="33888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ADAPTADA: (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Hajishengallis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Netea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et al. 2025)</a:t>
            </a:r>
          </a:p>
        </p:txBody>
      </p:sp>
    </p:spTree>
    <p:extLst>
      <p:ext uri="{BB962C8B-B14F-4D97-AF65-F5344CB8AC3E}">
        <p14:creationId xmlns:p14="http://schemas.microsoft.com/office/powerpoint/2010/main" val="1834185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3C81BE-FF2E-2C3B-CEB6-63DEBC3D01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16A6039F-4E54-5C7A-B16B-7F922E43037C}"/>
              </a:ext>
            </a:extLst>
          </p:cNvPr>
          <p:cNvSpPr/>
          <p:nvPr/>
        </p:nvSpPr>
        <p:spPr>
          <a:xfrm>
            <a:off x="663288" y="2746379"/>
            <a:ext cx="1963798" cy="1584423"/>
          </a:xfrm>
          <a:prstGeom prst="rect">
            <a:avLst/>
          </a:prstGeom>
          <a:solidFill>
            <a:srgbClr val="F8EC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AE4F4A32-C6B8-D934-AC24-12982C5F915A}"/>
              </a:ext>
            </a:extLst>
          </p:cNvPr>
          <p:cNvSpPr/>
          <p:nvPr/>
        </p:nvSpPr>
        <p:spPr>
          <a:xfrm>
            <a:off x="4374853" y="4504853"/>
            <a:ext cx="7060719" cy="1584423"/>
          </a:xfrm>
          <a:prstGeom prst="rect">
            <a:avLst/>
          </a:prstGeom>
          <a:solidFill>
            <a:srgbClr val="F8EC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AutoShape 6" descr="Universidade de São Paulo – Wikipédia, a enciclopédia livre">
            <a:extLst>
              <a:ext uri="{FF2B5EF4-FFF2-40B4-BE49-F238E27FC236}">
                <a16:creationId xmlns:a16="http://schemas.microsoft.com/office/drawing/2014/main" id="{3A3390F0-62A5-337C-1E0B-49E951C6421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8" descr="Universidade de São Paulo – Wikipédia, a enciclopédia livre">
            <a:extLst>
              <a:ext uri="{FF2B5EF4-FFF2-40B4-BE49-F238E27FC236}">
                <a16:creationId xmlns:a16="http://schemas.microsoft.com/office/drawing/2014/main" id="{559BBB01-571F-D25B-7155-10670AEB0A8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C8DA580E-5FE6-A252-1004-FC3C7E40A83F}"/>
              </a:ext>
            </a:extLst>
          </p:cNvPr>
          <p:cNvSpPr/>
          <p:nvPr/>
        </p:nvSpPr>
        <p:spPr>
          <a:xfrm>
            <a:off x="0" y="0"/>
            <a:ext cx="12192000" cy="951620"/>
          </a:xfrm>
          <a:prstGeom prst="rect">
            <a:avLst/>
          </a:prstGeom>
          <a:solidFill>
            <a:srgbClr val="F8EC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6F9AECA5-451D-85FB-2DCA-5DA93DD2D92F}"/>
              </a:ext>
            </a:extLst>
          </p:cNvPr>
          <p:cNvSpPr txBox="1"/>
          <p:nvPr/>
        </p:nvSpPr>
        <p:spPr>
          <a:xfrm>
            <a:off x="546211" y="183422"/>
            <a:ext cx="114043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rial Black" panose="020B0A04020102020204" pitchFamily="34" charset="0"/>
              </a:rPr>
              <a:t>A MEMÓRIA INATA TEM PRAZO DE VALIDADE?</a:t>
            </a:r>
          </a:p>
        </p:txBody>
      </p: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2283081B-A7A7-0218-73AB-2E975ACB7475}"/>
              </a:ext>
            </a:extLst>
          </p:cNvPr>
          <p:cNvCxnSpPr>
            <a:cxnSpLocks/>
          </p:cNvCxnSpPr>
          <p:nvPr/>
        </p:nvCxnSpPr>
        <p:spPr>
          <a:xfrm>
            <a:off x="0" y="6458607"/>
            <a:ext cx="12292149" cy="0"/>
          </a:xfrm>
          <a:prstGeom prst="line">
            <a:avLst/>
          </a:prstGeom>
          <a:ln>
            <a:solidFill>
              <a:srgbClr val="F8ECD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spaço Reservado para Número de Slide 9">
            <a:extLst>
              <a:ext uri="{FF2B5EF4-FFF2-40B4-BE49-F238E27FC236}">
                <a16:creationId xmlns:a16="http://schemas.microsoft.com/office/drawing/2014/main" id="{A50403ED-D922-33E8-D504-D972A79A1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20DE4-72DB-4C3D-B44A-29974E77FEF7}" type="slidenum">
              <a:rPr lang="en-US" smtClean="0"/>
              <a:t>19</a:t>
            </a:fld>
            <a:endParaRPr lang="en-US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34159234-CE9D-CF69-C461-A62CDC1E7908}"/>
              </a:ext>
            </a:extLst>
          </p:cNvPr>
          <p:cNvSpPr txBox="1"/>
          <p:nvPr/>
        </p:nvSpPr>
        <p:spPr>
          <a:xfrm>
            <a:off x="22274" y="6494102"/>
            <a:ext cx="12107595" cy="121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/>
              <a:t>Referências</a:t>
            </a:r>
            <a:r>
              <a:rPr lang="en-US" sz="1100" dirty="0"/>
              <a:t>:.</a:t>
            </a:r>
            <a:r>
              <a:rPr lang="en-US" sz="1100" dirty="0" err="1"/>
              <a:t>Kleinnijenhuis</a:t>
            </a:r>
            <a:r>
              <a:rPr lang="en-US" sz="1100" dirty="0"/>
              <a:t>, J., J. Quintin, F. </a:t>
            </a:r>
            <a:r>
              <a:rPr lang="en-US" sz="1100" dirty="0" err="1"/>
              <a:t>Preijers</a:t>
            </a:r>
            <a:r>
              <a:rPr lang="en-US" sz="1100" dirty="0"/>
              <a:t>, C. S. Benn, L. A. Joosten, C. Jacobs, J. van </a:t>
            </a:r>
            <a:r>
              <a:rPr lang="en-US" sz="1100" dirty="0" err="1"/>
              <a:t>Loenhout</a:t>
            </a:r>
            <a:r>
              <a:rPr lang="en-US" sz="1100" dirty="0"/>
              <a:t>, R. J. Xavier, P. Aaby, J. W. van der Meer, R. van </a:t>
            </a:r>
            <a:r>
              <a:rPr lang="en-US" sz="1100" dirty="0" err="1"/>
              <a:t>Crevel</a:t>
            </a:r>
            <a:r>
              <a:rPr lang="en-US" sz="1100" dirty="0"/>
              <a:t> and M. G. </a:t>
            </a:r>
            <a:r>
              <a:rPr lang="en-US" sz="1100" dirty="0" err="1"/>
              <a:t>Netea</a:t>
            </a:r>
            <a:r>
              <a:rPr lang="en-US" sz="1100" dirty="0"/>
              <a:t> (2014). "Long-lasting effects of BCG vaccination on both heterologous Th1/Th17 responses and innate trained immunity." </a:t>
            </a:r>
            <a:r>
              <a:rPr lang="en-US" sz="1100" u="sng" dirty="0"/>
              <a:t>J Innate </a:t>
            </a:r>
            <a:r>
              <a:rPr lang="en-US" sz="1100" u="sng" dirty="0" err="1"/>
              <a:t>Immun</a:t>
            </a:r>
            <a:r>
              <a:rPr lang="en-US" sz="1100" dirty="0"/>
              <a:t> </a:t>
            </a:r>
            <a:r>
              <a:rPr lang="en-US" sz="1100" b="1" dirty="0"/>
              <a:t>6</a:t>
            </a:r>
            <a:r>
              <a:rPr lang="en-US" sz="1100" dirty="0"/>
              <a:t>(2). </a:t>
            </a:r>
            <a:r>
              <a:rPr lang="en-US" sz="1100" dirty="0" err="1"/>
              <a:t>Netea</a:t>
            </a:r>
            <a:r>
              <a:rPr lang="en-US" sz="1100" dirty="0"/>
              <a:t>, M. G., A. Schlitzer, K. Placek, L. A. B. Joosten and J. L. Schultze (2019). "Innate and Adaptive Immune Memory: an Evolutionary Continuum in the Host's Response to Pathogens." </a:t>
            </a:r>
            <a:r>
              <a:rPr lang="en-US" sz="1100" u="sng" dirty="0"/>
              <a:t>Cell Host Microbe</a:t>
            </a:r>
            <a:r>
              <a:rPr lang="en-US" sz="1100" dirty="0"/>
              <a:t> </a:t>
            </a:r>
            <a:r>
              <a:rPr lang="en-US" sz="1100" b="1" dirty="0"/>
              <a:t>25</a:t>
            </a:r>
            <a:r>
              <a:rPr lang="en-US" sz="1100" dirty="0"/>
              <a:t>(1): 13-26.</a:t>
            </a:r>
          </a:p>
          <a:p>
            <a:endParaRPr lang="en-US" sz="1100" b="1" dirty="0"/>
          </a:p>
          <a:p>
            <a:endParaRPr lang="en-US" sz="1100" b="1" dirty="0"/>
          </a:p>
          <a:p>
            <a:endParaRPr lang="en-US" b="1" dirty="0"/>
          </a:p>
        </p:txBody>
      </p:sp>
      <p:sp>
        <p:nvSpPr>
          <p:cNvPr id="8" name="AutoShape 2" descr="Trained innate immunity: Concept, nomenclature, and future perspectives -  Journal of Allergy and Clinical Immunology">
            <a:extLst>
              <a:ext uri="{FF2B5EF4-FFF2-40B4-BE49-F238E27FC236}">
                <a16:creationId xmlns:a16="http://schemas.microsoft.com/office/drawing/2014/main" id="{5647B71E-5589-BEB5-F76C-9D23F441D5A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D2F4C87A-71C9-CEF6-C628-4C176B4FB7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51" y="1221014"/>
            <a:ext cx="608052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pt-BR" altLang="pt-BR" b="1" dirty="0">
                <a:latin typeface="Arial" panose="020B0604020202020204" pitchFamily="34" charset="0"/>
              </a:rPr>
              <a:t>Comprovado: 02 anos de proteção!</a:t>
            </a:r>
            <a:endParaRPr kumimoji="0" lang="pt-BR" altLang="pt-BR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18BAE6E-C508-F0C3-F306-5719476212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1715" y="1939604"/>
            <a:ext cx="7246997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pt-BR" altLang="pt-BR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Alterações funcionais e epigenéticas induzidas pelo BCG </a:t>
            </a:r>
            <a:r>
              <a:rPr kumimoji="0" lang="pt-BR" altLang="pt-BR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kumimoji="0" lang="pt-BR" altLang="pt-BR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 ano Estudos em crianças vacinadas</a:t>
            </a:r>
            <a:r>
              <a:rPr lang="pt-BR" altLang="pt-BR" dirty="0">
                <a:latin typeface="Arial" panose="020B0604020202020204" pitchFamily="34" charset="0"/>
              </a:rPr>
              <a:t> </a:t>
            </a:r>
            <a:r>
              <a:rPr kumimoji="0" lang="pt-BR" altLang="pt-BR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→ aproximadamente 14 meses.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pt-BR" altLang="pt-BR" sz="1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pt-BR" altLang="pt-BR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Evidências epidemiológicas → Sugerem efeitos protetores inespecíficos que podem durar entre 3 e 5 anos (ainda que indiretamente inferidos).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pt-BR" altLang="pt-BR" sz="1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7CF1FC0B-4BA8-A9EE-4244-F358EC3E8539}"/>
              </a:ext>
            </a:extLst>
          </p:cNvPr>
          <p:cNvSpPr txBox="1"/>
          <p:nvPr/>
        </p:nvSpPr>
        <p:spPr>
          <a:xfrm>
            <a:off x="4374853" y="4708554"/>
            <a:ext cx="706071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kumimoji="0" lang="pt-BR" altLang="pt-B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Limitações e perspectivas </a:t>
            </a:r>
            <a:r>
              <a:rPr kumimoji="0" lang="pt-BR" altLang="pt-BR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→ Por se tratar de um fenômeno recentemente descrito, mais tempo e estudos longitudinais são necessários para determinar com precisão a durabilidade da imunidade treinada em humanos</a:t>
            </a:r>
            <a:endParaRPr lang="en-US" dirty="0"/>
          </a:p>
        </p:txBody>
      </p:sp>
      <p:sp>
        <p:nvSpPr>
          <p:cNvPr id="13" name="Rectangle 1">
            <a:extLst>
              <a:ext uri="{FF2B5EF4-FFF2-40B4-BE49-F238E27FC236}">
                <a16:creationId xmlns:a16="http://schemas.microsoft.com/office/drawing/2014/main" id="{0C3468B8-38D9-15EA-9189-F49A85A7D5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194" y="2781784"/>
            <a:ext cx="1877892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pt-BR" altLang="pt-BR" dirty="0">
                <a:latin typeface="Arial" panose="020B0604020202020204" pitchFamily="34" charset="0"/>
              </a:rPr>
              <a:t>Avaliação da: reprogramação metabólica, epigenética e proteção!</a:t>
            </a:r>
            <a:endParaRPr kumimoji="0" lang="pt-BR" altLang="pt-BR" sz="1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666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EEC08-A634-3EC0-FA95-FA65A160B2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6" descr="Universidade de São Paulo – Wikipédia, a enciclopédia livre">
            <a:extLst>
              <a:ext uri="{FF2B5EF4-FFF2-40B4-BE49-F238E27FC236}">
                <a16:creationId xmlns:a16="http://schemas.microsoft.com/office/drawing/2014/main" id="{F24CED1B-8F0C-BE9E-EF00-6C7452A3264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8" descr="Universidade de São Paulo – Wikipédia, a enciclopédia livre">
            <a:extLst>
              <a:ext uri="{FF2B5EF4-FFF2-40B4-BE49-F238E27FC236}">
                <a16:creationId xmlns:a16="http://schemas.microsoft.com/office/drawing/2014/main" id="{9054DC77-3C96-40D2-BEA4-97FAB3C06C9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4BFA995A-A3A3-5113-BEC9-967DF9CD8B1F}"/>
              </a:ext>
            </a:extLst>
          </p:cNvPr>
          <p:cNvSpPr/>
          <p:nvPr/>
        </p:nvSpPr>
        <p:spPr>
          <a:xfrm>
            <a:off x="0" y="0"/>
            <a:ext cx="12192000" cy="951620"/>
          </a:xfrm>
          <a:prstGeom prst="rect">
            <a:avLst/>
          </a:prstGeom>
          <a:solidFill>
            <a:srgbClr val="F8EC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5326682A-3D9E-A5E1-0FF8-45321B51C6EE}"/>
              </a:ext>
            </a:extLst>
          </p:cNvPr>
          <p:cNvSpPr txBox="1"/>
          <p:nvPr/>
        </p:nvSpPr>
        <p:spPr>
          <a:xfrm>
            <a:off x="0" y="366845"/>
            <a:ext cx="48392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 Black" panose="020B0A04020102020204" pitchFamily="34" charset="0"/>
              </a:rPr>
              <a:t>RELEMBRANDO….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B3654D1-05F7-C112-F7E1-DD4E964ABF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10" t="44387" r="12947" b="25254"/>
          <a:stretch>
            <a:fillRect/>
          </a:stretch>
        </p:blipFill>
        <p:spPr>
          <a:xfrm>
            <a:off x="1791286" y="1235376"/>
            <a:ext cx="8609428" cy="4996847"/>
          </a:xfrm>
          <a:prstGeom prst="rect">
            <a:avLst/>
          </a:prstGeom>
        </p:spPr>
      </p:pic>
      <p:sp>
        <p:nvSpPr>
          <p:cNvPr id="8" name="Espaço Reservado para Número de Slide 7">
            <a:extLst>
              <a:ext uri="{FF2B5EF4-FFF2-40B4-BE49-F238E27FC236}">
                <a16:creationId xmlns:a16="http://schemas.microsoft.com/office/drawing/2014/main" id="{45C3DC2D-B568-1A0A-DBD6-32B1A6780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20DE4-72DB-4C3D-B44A-29974E77FEF7}" type="slidenum">
              <a:rPr lang="en-US" smtClean="0"/>
              <a:t>2</a:t>
            </a:fld>
            <a:endParaRPr lang="en-US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3434210-62A5-2644-1DF4-7059A3FA3B08}"/>
              </a:ext>
            </a:extLst>
          </p:cNvPr>
          <p:cNvSpPr txBox="1"/>
          <p:nvPr/>
        </p:nvSpPr>
        <p:spPr>
          <a:xfrm>
            <a:off x="5172510" y="6510800"/>
            <a:ext cx="20002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ADAPTADA (Abbas. 2023)</a:t>
            </a:r>
          </a:p>
        </p:txBody>
      </p:sp>
    </p:spTree>
    <p:extLst>
      <p:ext uri="{BB962C8B-B14F-4D97-AF65-F5344CB8AC3E}">
        <p14:creationId xmlns:p14="http://schemas.microsoft.com/office/powerpoint/2010/main" val="5338295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C664AC-42D3-477C-A29D-C00810A0C9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6" descr="Universidade de São Paulo – Wikipédia, a enciclopédia livre">
            <a:extLst>
              <a:ext uri="{FF2B5EF4-FFF2-40B4-BE49-F238E27FC236}">
                <a16:creationId xmlns:a16="http://schemas.microsoft.com/office/drawing/2014/main" id="{EFC113CE-559C-C68D-FEA6-5D6FAB5AB34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8" descr="Universidade de São Paulo – Wikipédia, a enciclopédia livre">
            <a:extLst>
              <a:ext uri="{FF2B5EF4-FFF2-40B4-BE49-F238E27FC236}">
                <a16:creationId xmlns:a16="http://schemas.microsoft.com/office/drawing/2014/main" id="{6A4489C0-F22F-5FB6-4AA0-F0CF023896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CDF05934-9E09-CEA3-0697-7ECE51E5EA82}"/>
              </a:ext>
            </a:extLst>
          </p:cNvPr>
          <p:cNvSpPr/>
          <p:nvPr/>
        </p:nvSpPr>
        <p:spPr>
          <a:xfrm>
            <a:off x="0" y="0"/>
            <a:ext cx="12192000" cy="951620"/>
          </a:xfrm>
          <a:prstGeom prst="rect">
            <a:avLst/>
          </a:prstGeom>
          <a:solidFill>
            <a:srgbClr val="F8EC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FC2C061A-7FDD-D79F-017E-F1A3A7F81DB1}"/>
              </a:ext>
            </a:extLst>
          </p:cNvPr>
          <p:cNvSpPr txBox="1"/>
          <p:nvPr/>
        </p:nvSpPr>
        <p:spPr>
          <a:xfrm>
            <a:off x="241411" y="183422"/>
            <a:ext cx="114043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rial Black" panose="020B0A04020102020204" pitchFamily="34" charset="0"/>
              </a:rPr>
              <a:t>INTERFACE COM Á IMUNIDADE ADAPTATIVA</a:t>
            </a:r>
          </a:p>
        </p:txBody>
      </p: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BDFE6BB6-7349-F4F5-5BC8-F11102C6A8C1}"/>
              </a:ext>
            </a:extLst>
          </p:cNvPr>
          <p:cNvCxnSpPr>
            <a:cxnSpLocks/>
          </p:cNvCxnSpPr>
          <p:nvPr/>
        </p:nvCxnSpPr>
        <p:spPr>
          <a:xfrm>
            <a:off x="0" y="6458607"/>
            <a:ext cx="12292149" cy="0"/>
          </a:xfrm>
          <a:prstGeom prst="line">
            <a:avLst/>
          </a:prstGeom>
          <a:ln>
            <a:solidFill>
              <a:srgbClr val="F8ECD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spaço Reservado para Número de Slide 9">
            <a:extLst>
              <a:ext uri="{FF2B5EF4-FFF2-40B4-BE49-F238E27FC236}">
                <a16:creationId xmlns:a16="http://schemas.microsoft.com/office/drawing/2014/main" id="{6B05235D-E246-F695-C9F3-CCA6D33B3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20DE4-72DB-4C3D-B44A-29974E77FEF7}" type="slidenum">
              <a:rPr lang="en-US" smtClean="0"/>
              <a:t>20</a:t>
            </a:fld>
            <a:endParaRPr lang="en-US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E2157A0-3527-0AA7-C4F3-C423A9D1A5F1}"/>
              </a:ext>
            </a:extLst>
          </p:cNvPr>
          <p:cNvSpPr txBox="1"/>
          <p:nvPr/>
        </p:nvSpPr>
        <p:spPr>
          <a:xfrm>
            <a:off x="42202" y="6474211"/>
            <a:ext cx="12107595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/>
              <a:t>Referências</a:t>
            </a:r>
            <a:r>
              <a:rPr lang="en-US" sz="1100" dirty="0"/>
              <a:t>: Kaufmann, E., J. Sanz, J. L. Dunn, N. Khan, L. E. Mendonca, A. Pacis, F. </a:t>
            </a:r>
            <a:r>
              <a:rPr lang="en-US" sz="1100" dirty="0" err="1"/>
              <a:t>Tzelepis</a:t>
            </a:r>
            <a:r>
              <a:rPr lang="en-US" sz="1100" dirty="0"/>
              <a:t>, E. </a:t>
            </a:r>
            <a:r>
              <a:rPr lang="en-US" sz="1100" dirty="0" err="1"/>
              <a:t>Pernet</a:t>
            </a:r>
            <a:r>
              <a:rPr lang="en-US" sz="1100" dirty="0"/>
              <a:t>, A. Dumaine, J. C. Grenier, F. Mailhot-Leonard, E. Ahmed, J. Belle, R. </a:t>
            </a:r>
            <a:r>
              <a:rPr lang="en-US" sz="1100" dirty="0" err="1"/>
              <a:t>Besla</a:t>
            </a:r>
            <a:r>
              <a:rPr lang="en-US" sz="1100" dirty="0"/>
              <a:t>, B. Mazer, I. L. King, A. </a:t>
            </a:r>
            <a:r>
              <a:rPr lang="en-US" sz="1100" dirty="0" err="1"/>
              <a:t>Nijnik</a:t>
            </a:r>
            <a:r>
              <a:rPr lang="en-US" sz="1100" dirty="0"/>
              <a:t>, C. S. Robbins, L. B. Barreiro and M. </a:t>
            </a:r>
            <a:r>
              <a:rPr lang="en-US" sz="1100" dirty="0" err="1"/>
              <a:t>Divangahi</a:t>
            </a:r>
            <a:r>
              <a:rPr lang="en-US" sz="1100" dirty="0"/>
              <a:t> (2018). "BCG Educates Hematopoietic Stem Cells to Generate Protective Innate Immunity against Tuberculosis." </a:t>
            </a:r>
            <a:r>
              <a:rPr lang="en-US" sz="1100" u="sng" dirty="0"/>
              <a:t>Cell</a:t>
            </a:r>
            <a:r>
              <a:rPr lang="en-US" sz="1100" dirty="0"/>
              <a:t> </a:t>
            </a:r>
            <a:r>
              <a:rPr lang="en-US" sz="1100" b="1" dirty="0"/>
              <a:t>172</a:t>
            </a:r>
            <a:r>
              <a:rPr lang="en-US" sz="1100" dirty="0"/>
              <a:t>(1-2): 176-190 e119.</a:t>
            </a:r>
          </a:p>
          <a:p>
            <a:endParaRPr lang="en-US" sz="1100" b="1" dirty="0"/>
          </a:p>
          <a:p>
            <a:endParaRPr lang="en-US" b="1" dirty="0"/>
          </a:p>
        </p:txBody>
      </p:sp>
      <p:sp>
        <p:nvSpPr>
          <p:cNvPr id="8" name="AutoShape 2" descr="Trained innate immunity: Concept, nomenclature, and future perspectives -  Journal of Allergy and Clinical Immunology">
            <a:extLst>
              <a:ext uri="{FF2B5EF4-FFF2-40B4-BE49-F238E27FC236}">
                <a16:creationId xmlns:a16="http://schemas.microsoft.com/office/drawing/2014/main" id="{3036F1D2-F8C6-0F39-1867-0BD42FAFADA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5E81557-FF56-99C1-2917-CBE81F6CCA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1375" y="6443004"/>
            <a:ext cx="678422" cy="388467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5D5633AF-3312-A049-1CFA-500A139036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873"/>
          <a:stretch>
            <a:fillRect/>
          </a:stretch>
        </p:blipFill>
        <p:spPr bwMode="auto">
          <a:xfrm>
            <a:off x="560775" y="1710053"/>
            <a:ext cx="3376657" cy="364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F77EC4E1-1944-F7D3-929B-169E26483200}"/>
              </a:ext>
            </a:extLst>
          </p:cNvPr>
          <p:cNvSpPr txBox="1"/>
          <p:nvPr/>
        </p:nvSpPr>
        <p:spPr>
          <a:xfrm>
            <a:off x="6550813" y="1802994"/>
            <a:ext cx="4119574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Independência da Imunidade Adaptativa</a:t>
            </a:r>
          </a:p>
          <a:p>
            <a:pPr algn="just"/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Estudos com camundongos RAG⁻/⁻ (sem linfócitos T/B);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Treinamento com BCG ou β-</a:t>
            </a:r>
            <a:r>
              <a:rPr lang="pt-BR" sz="1600" dirty="0" err="1">
                <a:latin typeface="Arial" panose="020B0604020202020204" pitchFamily="34" charset="0"/>
                <a:cs typeface="Arial" panose="020B0604020202020204" pitchFamily="34" charset="0"/>
              </a:rPr>
              <a:t>glucano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 conferiu proteção contra infecções secundárias;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Aumento de vias: Epigenéticas, Metabólicas e Inflamatórias;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Evidência direta de que a resposta treinada é independente da imunidade adaptativa.</a:t>
            </a:r>
          </a:p>
          <a:p>
            <a:pPr algn="just"/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3B55286B-2D00-CC70-F928-1A284FC3AC45}"/>
              </a:ext>
            </a:extLst>
          </p:cNvPr>
          <p:cNvSpPr txBox="1"/>
          <p:nvPr/>
        </p:nvSpPr>
        <p:spPr>
          <a:xfrm>
            <a:off x="560775" y="5406485"/>
            <a:ext cx="30859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ADAPTADA: (Kaufmann, Sanz et al. 2018)</a:t>
            </a:r>
          </a:p>
        </p:txBody>
      </p:sp>
    </p:spTree>
    <p:extLst>
      <p:ext uri="{BB962C8B-B14F-4D97-AF65-F5344CB8AC3E}">
        <p14:creationId xmlns:p14="http://schemas.microsoft.com/office/powerpoint/2010/main" val="18769850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0CB513-3DEF-36F0-5C12-80C5878DC8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6" descr="Universidade de São Paulo – Wikipédia, a enciclopédia livre">
            <a:extLst>
              <a:ext uri="{FF2B5EF4-FFF2-40B4-BE49-F238E27FC236}">
                <a16:creationId xmlns:a16="http://schemas.microsoft.com/office/drawing/2014/main" id="{E2DBA047-DEBB-C3CF-C9DD-E00AEAFA12E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8" descr="Universidade de São Paulo – Wikipédia, a enciclopédia livre">
            <a:extLst>
              <a:ext uri="{FF2B5EF4-FFF2-40B4-BE49-F238E27FC236}">
                <a16:creationId xmlns:a16="http://schemas.microsoft.com/office/drawing/2014/main" id="{0930035D-D2FE-E816-B84B-E4D0771DC6C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F9C53264-A83C-ECA3-4388-CECAE3E8C5A8}"/>
              </a:ext>
            </a:extLst>
          </p:cNvPr>
          <p:cNvSpPr/>
          <p:nvPr/>
        </p:nvSpPr>
        <p:spPr>
          <a:xfrm>
            <a:off x="0" y="0"/>
            <a:ext cx="12192000" cy="951620"/>
          </a:xfrm>
          <a:prstGeom prst="rect">
            <a:avLst/>
          </a:prstGeom>
          <a:solidFill>
            <a:srgbClr val="F8EC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1E1A3A3B-4E38-262D-4905-3FD55BED0B4B}"/>
              </a:ext>
            </a:extLst>
          </p:cNvPr>
          <p:cNvSpPr txBox="1"/>
          <p:nvPr/>
        </p:nvSpPr>
        <p:spPr>
          <a:xfrm>
            <a:off x="241411" y="183422"/>
            <a:ext cx="114043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rial Black" panose="020B0A04020102020204" pitchFamily="34" charset="0"/>
              </a:rPr>
              <a:t>INTERFACE COM Á IMUNIDADE ADAPTATIVA</a:t>
            </a:r>
          </a:p>
        </p:txBody>
      </p: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BF498F94-EBCC-5A08-33B6-B893A9C5540A}"/>
              </a:ext>
            </a:extLst>
          </p:cNvPr>
          <p:cNvCxnSpPr>
            <a:cxnSpLocks/>
          </p:cNvCxnSpPr>
          <p:nvPr/>
        </p:nvCxnSpPr>
        <p:spPr>
          <a:xfrm>
            <a:off x="0" y="6458607"/>
            <a:ext cx="12292149" cy="0"/>
          </a:xfrm>
          <a:prstGeom prst="line">
            <a:avLst/>
          </a:prstGeom>
          <a:ln>
            <a:solidFill>
              <a:srgbClr val="F8ECD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spaço Reservado para Número de Slide 9">
            <a:extLst>
              <a:ext uri="{FF2B5EF4-FFF2-40B4-BE49-F238E27FC236}">
                <a16:creationId xmlns:a16="http://schemas.microsoft.com/office/drawing/2014/main" id="{767F5200-D4B2-A5EE-9809-A7970FF64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20DE4-72DB-4C3D-B44A-29974E77FEF7}" type="slidenum">
              <a:rPr lang="en-US" smtClean="0"/>
              <a:t>21</a:t>
            </a:fld>
            <a:endParaRPr lang="en-US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A0117C0D-F19C-A95E-B1F6-1F239343811D}"/>
              </a:ext>
            </a:extLst>
          </p:cNvPr>
          <p:cNvSpPr txBox="1"/>
          <p:nvPr/>
        </p:nvSpPr>
        <p:spPr>
          <a:xfrm>
            <a:off x="42202" y="6474211"/>
            <a:ext cx="12107595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/>
              <a:t>Referências</a:t>
            </a:r>
            <a:r>
              <a:rPr lang="en-US" sz="1100" dirty="0"/>
              <a:t>: Kaufmann, E., J. Sanz, J. L. Dunn, N. Khan, L. E. Mendonca, A. Pacis, F. </a:t>
            </a:r>
            <a:r>
              <a:rPr lang="en-US" sz="1100" dirty="0" err="1"/>
              <a:t>Tzelepis</a:t>
            </a:r>
            <a:r>
              <a:rPr lang="en-US" sz="1100" dirty="0"/>
              <a:t>, E. </a:t>
            </a:r>
            <a:r>
              <a:rPr lang="en-US" sz="1100" dirty="0" err="1"/>
              <a:t>Pernet</a:t>
            </a:r>
            <a:r>
              <a:rPr lang="en-US" sz="1100" dirty="0"/>
              <a:t>, A. Dumaine, J. C. Grenier, F. Mailhot-Leonard, E. Ahmed, J. Belle, R. </a:t>
            </a:r>
            <a:r>
              <a:rPr lang="en-US" sz="1100" dirty="0" err="1"/>
              <a:t>Besla</a:t>
            </a:r>
            <a:r>
              <a:rPr lang="en-US" sz="1100" dirty="0"/>
              <a:t>, B. Mazer, I. L. King, A. </a:t>
            </a:r>
            <a:r>
              <a:rPr lang="en-US" sz="1100" dirty="0" err="1"/>
              <a:t>Nijnik</a:t>
            </a:r>
            <a:r>
              <a:rPr lang="en-US" sz="1100" dirty="0"/>
              <a:t>, C. S. Robbins, L. B. Barreiro and M. </a:t>
            </a:r>
            <a:r>
              <a:rPr lang="en-US" sz="1100" dirty="0" err="1"/>
              <a:t>Divangahi</a:t>
            </a:r>
            <a:r>
              <a:rPr lang="en-US" sz="1100" dirty="0"/>
              <a:t> (2018). "BCG Educates Hematopoietic Stem Cells to Generate Protective Innate Immunity against Tuberculosis." </a:t>
            </a:r>
            <a:r>
              <a:rPr lang="en-US" sz="1100" u="sng" dirty="0"/>
              <a:t>Cell</a:t>
            </a:r>
            <a:r>
              <a:rPr lang="en-US" sz="1100" dirty="0"/>
              <a:t> </a:t>
            </a:r>
            <a:r>
              <a:rPr lang="en-US" sz="1100" b="1" dirty="0"/>
              <a:t>172</a:t>
            </a:r>
            <a:r>
              <a:rPr lang="en-US" sz="1100" dirty="0"/>
              <a:t>(1-2): 176-190 e119.</a:t>
            </a:r>
          </a:p>
          <a:p>
            <a:endParaRPr lang="en-US" sz="1100" b="1" dirty="0"/>
          </a:p>
          <a:p>
            <a:endParaRPr lang="en-US" b="1" dirty="0"/>
          </a:p>
        </p:txBody>
      </p:sp>
      <p:sp>
        <p:nvSpPr>
          <p:cNvPr id="8" name="AutoShape 2" descr="Trained innate immunity: Concept, nomenclature, and future perspectives -  Journal of Allergy and Clinical Immunology">
            <a:extLst>
              <a:ext uri="{FF2B5EF4-FFF2-40B4-BE49-F238E27FC236}">
                <a16:creationId xmlns:a16="http://schemas.microsoft.com/office/drawing/2014/main" id="{152F946E-F40C-A7E2-B045-14329EDE9AC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B5D48ED-C2C6-00BE-F4B1-180178D17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1375" y="6443004"/>
            <a:ext cx="678422" cy="388467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7982C2BD-7145-839E-A336-FE76786DB6B5}"/>
              </a:ext>
            </a:extLst>
          </p:cNvPr>
          <p:cNvSpPr txBox="1"/>
          <p:nvPr/>
        </p:nvSpPr>
        <p:spPr>
          <a:xfrm>
            <a:off x="6757101" y="1880324"/>
            <a:ext cx="4444299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Influência sobre a Imunidade Adaptativa</a:t>
            </a:r>
          </a:p>
          <a:p>
            <a:pPr algn="just"/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Embora seja independente, a imunidade treinada molda o ambiente inflamatório e celular;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Mais monócitos/macrófagos ativados = mais apresentação de antígenos;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Ambiente enriquecido com citocinas (</a:t>
            </a:r>
            <a:r>
              <a:rPr lang="pt-BR" sz="1600" dirty="0" err="1">
                <a:latin typeface="Arial" panose="020B0604020202020204" pitchFamily="34" charset="0"/>
                <a:cs typeface="Arial" panose="020B0604020202020204" pitchFamily="34" charset="0"/>
              </a:rPr>
              <a:t>ex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: IL-1β, IFN-γ) → potencializa células T;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Causa e consequência: imunidade treinada cria condições favoráveis para resposta adaptativa mais eficaz e rápida.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7EE51FEA-56B7-27B1-7132-A34A8CABA4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17" y="1757150"/>
            <a:ext cx="5435082" cy="364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8A5FFAA1-54F6-C282-6FA3-A2302EF38D9A}"/>
              </a:ext>
            </a:extLst>
          </p:cNvPr>
          <p:cNvSpPr txBox="1"/>
          <p:nvPr/>
        </p:nvSpPr>
        <p:spPr>
          <a:xfrm>
            <a:off x="685587" y="5554460"/>
            <a:ext cx="30859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ADAPTADA: (Kaufmann, Sanz et al. 2018)</a:t>
            </a:r>
          </a:p>
        </p:txBody>
      </p:sp>
    </p:spTree>
    <p:extLst>
      <p:ext uri="{BB962C8B-B14F-4D97-AF65-F5344CB8AC3E}">
        <p14:creationId xmlns:p14="http://schemas.microsoft.com/office/powerpoint/2010/main" val="13431282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B115B2-BC05-4B55-B00F-D298D6652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6" descr="Universidade de São Paulo – Wikipédia, a enciclopédia livre">
            <a:extLst>
              <a:ext uri="{FF2B5EF4-FFF2-40B4-BE49-F238E27FC236}">
                <a16:creationId xmlns:a16="http://schemas.microsoft.com/office/drawing/2014/main" id="{8BC036F0-5563-5419-4709-1CAB1237EB7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8" descr="Universidade de São Paulo – Wikipédia, a enciclopédia livre">
            <a:extLst>
              <a:ext uri="{FF2B5EF4-FFF2-40B4-BE49-F238E27FC236}">
                <a16:creationId xmlns:a16="http://schemas.microsoft.com/office/drawing/2014/main" id="{C05C5AC5-94A8-4CD9-E3E0-1CD6486A9CD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A459AC23-5634-B2CC-EB6A-338DFB12D769}"/>
              </a:ext>
            </a:extLst>
          </p:cNvPr>
          <p:cNvSpPr/>
          <p:nvPr/>
        </p:nvSpPr>
        <p:spPr>
          <a:xfrm>
            <a:off x="0" y="0"/>
            <a:ext cx="12192000" cy="951620"/>
          </a:xfrm>
          <a:prstGeom prst="rect">
            <a:avLst/>
          </a:prstGeom>
          <a:solidFill>
            <a:srgbClr val="F8EC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997F27B0-70A9-1D74-FFDA-BC6B12BD0957}"/>
              </a:ext>
            </a:extLst>
          </p:cNvPr>
          <p:cNvSpPr txBox="1"/>
          <p:nvPr/>
        </p:nvSpPr>
        <p:spPr>
          <a:xfrm>
            <a:off x="1031463" y="230719"/>
            <a:ext cx="98242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rial Black" panose="020B0A04020102020204" pitchFamily="34" charset="0"/>
              </a:rPr>
              <a:t>IMUNIDADE TREINADA: AMIGA OU VILÃ?</a:t>
            </a:r>
          </a:p>
        </p:txBody>
      </p: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8D965FDA-11AA-2D73-0E54-BD40E86BE29C}"/>
              </a:ext>
            </a:extLst>
          </p:cNvPr>
          <p:cNvCxnSpPr>
            <a:cxnSpLocks/>
          </p:cNvCxnSpPr>
          <p:nvPr/>
        </p:nvCxnSpPr>
        <p:spPr>
          <a:xfrm>
            <a:off x="0" y="6458607"/>
            <a:ext cx="12292149" cy="0"/>
          </a:xfrm>
          <a:prstGeom prst="line">
            <a:avLst/>
          </a:prstGeom>
          <a:ln>
            <a:solidFill>
              <a:srgbClr val="F8ECD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spaço Reservado para Número de Slide 9">
            <a:extLst>
              <a:ext uri="{FF2B5EF4-FFF2-40B4-BE49-F238E27FC236}">
                <a16:creationId xmlns:a16="http://schemas.microsoft.com/office/drawing/2014/main" id="{14FCF9F6-40D8-C77B-EF92-67B76BAC6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20DE4-72DB-4C3D-B44A-29974E77FEF7}" type="slidenum">
              <a:rPr lang="en-US" smtClean="0"/>
              <a:t>22</a:t>
            </a:fld>
            <a:endParaRPr lang="en-US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F9EE6CE-0E28-AACE-772A-4C8E0654E8E5}"/>
              </a:ext>
            </a:extLst>
          </p:cNvPr>
          <p:cNvSpPr txBox="1"/>
          <p:nvPr/>
        </p:nvSpPr>
        <p:spPr>
          <a:xfrm>
            <a:off x="42202" y="6474211"/>
            <a:ext cx="12107595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/>
              <a:t>Referências</a:t>
            </a:r>
            <a:r>
              <a:rPr lang="en-US" sz="1100" dirty="0"/>
              <a:t>: Wang, W., L. Ma, B. Liu and L. Ouyang (2024). "The role of trained immunity in sepsis." </a:t>
            </a:r>
            <a:r>
              <a:rPr lang="en-US" sz="1100" u="sng" dirty="0"/>
              <a:t>Front Immunol</a:t>
            </a:r>
            <a:r>
              <a:rPr lang="en-US" sz="1100" dirty="0"/>
              <a:t> </a:t>
            </a:r>
            <a:r>
              <a:rPr lang="en-US" sz="1100" b="1" dirty="0"/>
              <a:t>15</a:t>
            </a:r>
            <a:r>
              <a:rPr lang="en-US" sz="1100" dirty="0"/>
              <a:t>: 1449986. </a:t>
            </a:r>
            <a:r>
              <a:rPr lang="en-US" sz="1100" dirty="0" err="1"/>
              <a:t>Hajishengallis</a:t>
            </a:r>
            <a:r>
              <a:rPr lang="en-US" sz="1100" dirty="0"/>
              <a:t>, G., M. G. </a:t>
            </a:r>
            <a:r>
              <a:rPr lang="en-US" sz="1100" dirty="0" err="1"/>
              <a:t>Netea</a:t>
            </a:r>
            <a:r>
              <a:rPr lang="en-US" sz="1100" dirty="0"/>
              <a:t> and T. </a:t>
            </a:r>
            <a:r>
              <a:rPr lang="en-US" sz="1100" dirty="0" err="1"/>
              <a:t>Chavakis</a:t>
            </a:r>
            <a:r>
              <a:rPr lang="en-US" sz="1100" dirty="0"/>
              <a:t> (2025). "Trained immunity in chronic inflammatory diseases and cancer." </a:t>
            </a:r>
            <a:r>
              <a:rPr lang="en-US" sz="1100" u="sng" dirty="0"/>
              <a:t>Nat Rev Immunol</a:t>
            </a:r>
            <a:r>
              <a:rPr lang="en-US" sz="1100" dirty="0"/>
              <a:t> </a:t>
            </a:r>
            <a:r>
              <a:rPr lang="en-US" sz="1100" b="1" dirty="0"/>
              <a:t>25</a:t>
            </a:r>
            <a:r>
              <a:rPr lang="en-US" sz="1100" dirty="0"/>
              <a:t>(7): 497-514.</a:t>
            </a:r>
          </a:p>
          <a:p>
            <a:endParaRPr lang="en-US" sz="1100" b="1" dirty="0"/>
          </a:p>
          <a:p>
            <a:endParaRPr lang="en-US" sz="1100" b="1" dirty="0"/>
          </a:p>
          <a:p>
            <a:endParaRPr lang="en-US" b="1" dirty="0"/>
          </a:p>
        </p:txBody>
      </p:sp>
      <p:sp>
        <p:nvSpPr>
          <p:cNvPr id="8" name="AutoShape 2" descr="Trained innate immunity: Concept, nomenclature, and future perspectives -  Journal of Allergy and Clinical Immunology">
            <a:extLst>
              <a:ext uri="{FF2B5EF4-FFF2-40B4-BE49-F238E27FC236}">
                <a16:creationId xmlns:a16="http://schemas.microsoft.com/office/drawing/2014/main" id="{33AF2465-51A5-166A-815F-1FA95F27E7B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024495A-042E-8585-51DE-E411EC64A2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773" y="984325"/>
            <a:ext cx="9144001" cy="5235899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1BD0008C-F004-94E6-CFF9-1E0B27713C2E}"/>
              </a:ext>
            </a:extLst>
          </p:cNvPr>
          <p:cNvSpPr txBox="1"/>
          <p:nvPr/>
        </p:nvSpPr>
        <p:spPr>
          <a:xfrm>
            <a:off x="9268851" y="1053877"/>
            <a:ext cx="292314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↑ Fagocitose e efeitos antimicrobianos </a:t>
            </a:r>
          </a:p>
          <a:p>
            <a:pPr algn="just"/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↑Secreção controlada de citocinas</a:t>
            </a:r>
          </a:p>
          <a:p>
            <a:pPr algn="just"/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Atua como mecanismo de defesa antitumoral, com possível aplicação terapêutica estratégica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6B4B7CC1-351F-9F0E-03B4-16AB8CF23C22}"/>
              </a:ext>
            </a:extLst>
          </p:cNvPr>
          <p:cNvSpPr txBox="1"/>
          <p:nvPr/>
        </p:nvSpPr>
        <p:spPr>
          <a:xfrm>
            <a:off x="42202" y="4942915"/>
            <a:ext cx="406556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Exacerbar respostas inflamatórias persistentes</a:t>
            </a:r>
          </a:p>
          <a:p>
            <a:pPr algn="just"/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Mecanismo fundamental em doenças como artrite reumatoide, periodontite e doenças cardiovasculares</a:t>
            </a:r>
          </a:p>
          <a:p>
            <a:pPr algn="just"/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Promover inflamação contínua e dano tecidual quando não devidamente controlada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Imagem 22">
            <a:extLst>
              <a:ext uri="{FF2B5EF4-FFF2-40B4-BE49-F238E27FC236}">
                <a16:creationId xmlns:a16="http://schemas.microsoft.com/office/drawing/2014/main" id="{9581AE90-3CB2-2271-D531-58AD7DD1384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419" t="13115" r="6581" b="10539"/>
          <a:stretch>
            <a:fillRect/>
          </a:stretch>
        </p:blipFill>
        <p:spPr>
          <a:xfrm>
            <a:off x="9737774" y="4718909"/>
            <a:ext cx="1768154" cy="1534020"/>
          </a:xfrm>
          <a:prstGeom prst="rect">
            <a:avLst/>
          </a:prstGeom>
        </p:spPr>
      </p:pic>
      <p:sp>
        <p:nvSpPr>
          <p:cNvPr id="24" name="CaixaDeTexto 23">
            <a:extLst>
              <a:ext uri="{FF2B5EF4-FFF2-40B4-BE49-F238E27FC236}">
                <a16:creationId xmlns:a16="http://schemas.microsoft.com/office/drawing/2014/main" id="{6CE83BDA-0D92-8C0C-460A-D04017193A99}"/>
              </a:ext>
            </a:extLst>
          </p:cNvPr>
          <p:cNvSpPr txBox="1"/>
          <p:nvPr/>
        </p:nvSpPr>
        <p:spPr>
          <a:xfrm>
            <a:off x="0" y="984325"/>
            <a:ext cx="26457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ADAPTADA: (Wang, Ma et al. 2024)</a:t>
            </a:r>
          </a:p>
        </p:txBody>
      </p:sp>
    </p:spTree>
    <p:extLst>
      <p:ext uri="{BB962C8B-B14F-4D97-AF65-F5344CB8AC3E}">
        <p14:creationId xmlns:p14="http://schemas.microsoft.com/office/powerpoint/2010/main" val="19994931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61E28B-4BC0-C6E4-BC94-1BE556647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6" descr="Universidade de São Paulo – Wikipédia, a enciclopédia livre">
            <a:extLst>
              <a:ext uri="{FF2B5EF4-FFF2-40B4-BE49-F238E27FC236}">
                <a16:creationId xmlns:a16="http://schemas.microsoft.com/office/drawing/2014/main" id="{4C9DB17A-A51C-C1B1-80B5-6EA3E737F6C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8" descr="Universidade de São Paulo – Wikipédia, a enciclopédia livre">
            <a:extLst>
              <a:ext uri="{FF2B5EF4-FFF2-40B4-BE49-F238E27FC236}">
                <a16:creationId xmlns:a16="http://schemas.microsoft.com/office/drawing/2014/main" id="{CF2D3B14-B280-B207-0741-769ACC626C0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7C52F8C4-B39B-4306-19E2-02ADEFD4FE2D}"/>
              </a:ext>
            </a:extLst>
          </p:cNvPr>
          <p:cNvSpPr/>
          <p:nvPr/>
        </p:nvSpPr>
        <p:spPr>
          <a:xfrm>
            <a:off x="0" y="0"/>
            <a:ext cx="12192000" cy="951620"/>
          </a:xfrm>
          <a:prstGeom prst="rect">
            <a:avLst/>
          </a:prstGeom>
          <a:solidFill>
            <a:srgbClr val="F8EC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A10AE9FB-D316-AB48-6A18-5DBC7425F09C}"/>
              </a:ext>
            </a:extLst>
          </p:cNvPr>
          <p:cNvSpPr txBox="1"/>
          <p:nvPr/>
        </p:nvSpPr>
        <p:spPr>
          <a:xfrm>
            <a:off x="1031463" y="230719"/>
            <a:ext cx="98242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rial Black" panose="020B0A04020102020204" pitchFamily="34" charset="0"/>
              </a:rPr>
              <a:t>CRÍTICOS</a:t>
            </a:r>
          </a:p>
        </p:txBody>
      </p: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2ED07E6E-A11A-C5D6-CACB-4E9B1C58BD05}"/>
              </a:ext>
            </a:extLst>
          </p:cNvPr>
          <p:cNvCxnSpPr>
            <a:cxnSpLocks/>
          </p:cNvCxnSpPr>
          <p:nvPr/>
        </p:nvCxnSpPr>
        <p:spPr>
          <a:xfrm>
            <a:off x="0" y="6294407"/>
            <a:ext cx="12292149" cy="0"/>
          </a:xfrm>
          <a:prstGeom prst="line">
            <a:avLst/>
          </a:prstGeom>
          <a:ln>
            <a:solidFill>
              <a:srgbClr val="F8ECD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spaço Reservado para Número de Slide 9">
            <a:extLst>
              <a:ext uri="{FF2B5EF4-FFF2-40B4-BE49-F238E27FC236}">
                <a16:creationId xmlns:a16="http://schemas.microsoft.com/office/drawing/2014/main" id="{198B9614-0970-E4E6-74D5-A23BA9954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2988" y="5912418"/>
            <a:ext cx="2743200" cy="365125"/>
          </a:xfrm>
        </p:spPr>
        <p:txBody>
          <a:bodyPr/>
          <a:lstStyle/>
          <a:p>
            <a:fld id="{33C20DE4-72DB-4C3D-B44A-29974E77FEF7}" type="slidenum">
              <a:rPr lang="en-US" smtClean="0"/>
              <a:t>23</a:t>
            </a:fld>
            <a:endParaRPr lang="en-US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355CE7F8-5CAE-F22A-7B36-F5BD583AA25F}"/>
              </a:ext>
            </a:extLst>
          </p:cNvPr>
          <p:cNvSpPr txBox="1"/>
          <p:nvPr/>
        </p:nvSpPr>
        <p:spPr>
          <a:xfrm>
            <a:off x="84405" y="6277543"/>
            <a:ext cx="121075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/>
              <a:t>Referências</a:t>
            </a:r>
            <a:r>
              <a:rPr lang="en-US" sz="1100" dirty="0"/>
              <a:t>: Silmon de </a:t>
            </a:r>
            <a:r>
              <a:rPr lang="en-US" sz="1100" dirty="0" err="1"/>
              <a:t>Monerri</a:t>
            </a:r>
            <a:r>
              <a:rPr lang="en-US" sz="1100" dirty="0"/>
              <a:t>, N. C. and K. Kim (2014). "Pathogens hijack the epigenome: a new twist on host-pathogen interactions." </a:t>
            </a:r>
            <a:r>
              <a:rPr lang="en-US" sz="1100" u="sng" dirty="0"/>
              <a:t>Am J </a:t>
            </a:r>
            <a:r>
              <a:rPr lang="en-US" sz="1100" u="sng" dirty="0" err="1"/>
              <a:t>Pathol</a:t>
            </a:r>
            <a:r>
              <a:rPr lang="en-US" sz="1100" dirty="0"/>
              <a:t> </a:t>
            </a:r>
            <a:r>
              <a:rPr lang="en-US" sz="1100" b="1" dirty="0"/>
              <a:t>184</a:t>
            </a:r>
            <a:r>
              <a:rPr lang="en-US" sz="1100" dirty="0"/>
              <a:t>(4): 897-911. Sun, L., X. Yang, Z. Yuan and H. Wang (2020). "Metabolic Reprogramming in Immune Response and Tissue Inflammation." </a:t>
            </a:r>
            <a:r>
              <a:rPr lang="en-US" sz="1100" u="sng" dirty="0" err="1"/>
              <a:t>Arterioscler</a:t>
            </a:r>
            <a:r>
              <a:rPr lang="en-US" sz="1100" u="sng" dirty="0"/>
              <a:t> </a:t>
            </a:r>
            <a:r>
              <a:rPr lang="en-US" sz="1100" u="sng" dirty="0" err="1"/>
              <a:t>Thromb</a:t>
            </a:r>
            <a:r>
              <a:rPr lang="en-US" sz="1100" u="sng" dirty="0"/>
              <a:t> </a:t>
            </a:r>
            <a:r>
              <a:rPr lang="en-US" sz="1100" u="sng" dirty="0" err="1"/>
              <a:t>Vasc</a:t>
            </a:r>
            <a:r>
              <a:rPr lang="en-US" sz="1100" u="sng" dirty="0"/>
              <a:t> Biol</a:t>
            </a:r>
            <a:r>
              <a:rPr lang="en-US" sz="1100" dirty="0"/>
              <a:t> </a:t>
            </a:r>
            <a:r>
              <a:rPr lang="en-US" sz="1100" b="1" dirty="0"/>
              <a:t>40</a:t>
            </a:r>
            <a:r>
              <a:rPr lang="en-US" sz="1100" dirty="0"/>
              <a:t>(9): 1990-2001. </a:t>
            </a:r>
            <a:r>
              <a:rPr lang="en-US" sz="1100" dirty="0" err="1"/>
              <a:t>Ochando</a:t>
            </a:r>
            <a:r>
              <a:rPr lang="en-US" sz="1100" dirty="0"/>
              <a:t>, J., W. J. M. Mulder, J. C. Madsen, M. G. </a:t>
            </a:r>
            <a:r>
              <a:rPr lang="en-US" sz="1100" dirty="0" err="1"/>
              <a:t>Netea</a:t>
            </a:r>
            <a:r>
              <a:rPr lang="en-US" sz="1100" dirty="0"/>
              <a:t> and R. </a:t>
            </a:r>
            <a:r>
              <a:rPr lang="en-US" sz="1100" dirty="0" err="1"/>
              <a:t>Duivenvoorden</a:t>
            </a:r>
            <a:r>
              <a:rPr lang="en-US" sz="1100" dirty="0"/>
              <a:t> (2023). "Trained immunity - basic concepts and contributions to immunopathology." </a:t>
            </a:r>
            <a:r>
              <a:rPr lang="en-US" sz="1100" u="sng" dirty="0"/>
              <a:t>Nat Rev Nephrol</a:t>
            </a:r>
            <a:r>
              <a:rPr lang="en-US" sz="1100" dirty="0"/>
              <a:t> </a:t>
            </a:r>
            <a:r>
              <a:rPr lang="en-US" sz="1100" b="1" dirty="0"/>
              <a:t>19</a:t>
            </a:r>
            <a:r>
              <a:rPr lang="en-US" sz="1100" dirty="0"/>
              <a:t>(1): 23-37.</a:t>
            </a:r>
          </a:p>
          <a:p>
            <a:endParaRPr lang="en-US" sz="1100" b="1" dirty="0"/>
          </a:p>
          <a:p>
            <a:endParaRPr lang="en-US" sz="1100" b="1" dirty="0"/>
          </a:p>
          <a:p>
            <a:endParaRPr lang="en-US" sz="1100" b="1" dirty="0"/>
          </a:p>
          <a:p>
            <a:endParaRPr lang="en-US" b="1" dirty="0"/>
          </a:p>
        </p:txBody>
      </p:sp>
      <p:sp>
        <p:nvSpPr>
          <p:cNvPr id="8" name="AutoShape 2" descr="Trained innate immunity: Concept, nomenclature, and future perspectives -  Journal of Allergy and Clinical Immunology">
            <a:extLst>
              <a:ext uri="{FF2B5EF4-FFF2-40B4-BE49-F238E27FC236}">
                <a16:creationId xmlns:a16="http://schemas.microsoft.com/office/drawing/2014/main" id="{5BE6211F-E129-CCCF-C33A-4561C83E416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2174AC61-A1E4-8321-953C-E6D55D7D0C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12" y="1378547"/>
            <a:ext cx="3849192" cy="4014305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939FDC71-4180-036A-4986-A9ABB78AA89C}"/>
              </a:ext>
            </a:extLst>
          </p:cNvPr>
          <p:cNvSpPr txBox="1"/>
          <p:nvPr/>
        </p:nvSpPr>
        <p:spPr>
          <a:xfrm>
            <a:off x="4198538" y="1639181"/>
            <a:ext cx="7646460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Fenômeno Não Exclusivo da Resposta Imune: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Resposta contínua das células a estímulos ambientais (infecções, inflamação, metabolismo, toxinas);</a:t>
            </a:r>
          </a:p>
          <a:p>
            <a:pPr algn="just"/>
            <a:endParaRPr lang="pt-B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Foco do Treinamento é a Medula Óssea: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Progenitores hematopoiéticos são o verdadeiro “arquivo” das alterações duradouras;</a:t>
            </a:r>
          </a:p>
          <a:p>
            <a:pPr algn="just"/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Epigenética é Universal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Alterações epigenéticas ocorrem em diversos tipos celulares (fibroblastos, células epiteliais, neurônios) sem relação com imunidade treinada;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Fenômeno observado nos monócitos treinados pode ser apenas uma variação de um mecanismo biológico comum.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F431B6AF-6889-8866-F355-8F4E6761BBA0}"/>
              </a:ext>
            </a:extLst>
          </p:cNvPr>
          <p:cNvSpPr txBox="1"/>
          <p:nvPr/>
        </p:nvSpPr>
        <p:spPr>
          <a:xfrm>
            <a:off x="520503" y="5557000"/>
            <a:ext cx="353048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Priming</a:t>
            </a: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≠ Imunidade Treinada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Figura 1">
            <a:extLst>
              <a:ext uri="{FF2B5EF4-FFF2-40B4-BE49-F238E27FC236}">
                <a16:creationId xmlns:a16="http://schemas.microsoft.com/office/drawing/2014/main" id="{39EDCF5B-5071-C04F-56B8-567E6644C0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5364" y="1180619"/>
            <a:ext cx="5909765" cy="4691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948B8176-9240-FB24-760A-712E7AA15B54}"/>
              </a:ext>
            </a:extLst>
          </p:cNvPr>
          <p:cNvSpPr txBox="1"/>
          <p:nvPr/>
        </p:nvSpPr>
        <p:spPr>
          <a:xfrm>
            <a:off x="-15200" y="965422"/>
            <a:ext cx="34241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ADAPTADA: (Silmon de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Monerri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and Kim 2014)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58E723F3-59D5-4E9A-1ABE-53FAA48C6577}"/>
              </a:ext>
            </a:extLst>
          </p:cNvPr>
          <p:cNvSpPr txBox="1"/>
          <p:nvPr/>
        </p:nvSpPr>
        <p:spPr>
          <a:xfrm>
            <a:off x="8021768" y="5294220"/>
            <a:ext cx="28614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ADAPTADA: (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Netea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and Joosten 2024)</a:t>
            </a:r>
          </a:p>
        </p:txBody>
      </p:sp>
    </p:spTree>
    <p:extLst>
      <p:ext uri="{BB962C8B-B14F-4D97-AF65-F5344CB8AC3E}">
        <p14:creationId xmlns:p14="http://schemas.microsoft.com/office/powerpoint/2010/main" val="2215504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1" grpId="0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156D13-CA02-18AC-16AC-7A9209249D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6" descr="Universidade de São Paulo – Wikipédia, a enciclopédia livre">
            <a:extLst>
              <a:ext uri="{FF2B5EF4-FFF2-40B4-BE49-F238E27FC236}">
                <a16:creationId xmlns:a16="http://schemas.microsoft.com/office/drawing/2014/main" id="{7F660DBD-82A4-CD57-E088-23FCDE62E3E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8" descr="Universidade de São Paulo – Wikipédia, a enciclopédia livre">
            <a:extLst>
              <a:ext uri="{FF2B5EF4-FFF2-40B4-BE49-F238E27FC236}">
                <a16:creationId xmlns:a16="http://schemas.microsoft.com/office/drawing/2014/main" id="{763D28CE-374C-0362-628E-E63CA7995BA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BA6FEF49-0DAC-1F7E-11A5-11B3ADFA7101}"/>
              </a:ext>
            </a:extLst>
          </p:cNvPr>
          <p:cNvSpPr/>
          <p:nvPr/>
        </p:nvSpPr>
        <p:spPr>
          <a:xfrm>
            <a:off x="0" y="0"/>
            <a:ext cx="12192000" cy="951620"/>
          </a:xfrm>
          <a:prstGeom prst="rect">
            <a:avLst/>
          </a:prstGeom>
          <a:solidFill>
            <a:srgbClr val="F8EC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9566A5D2-9087-50E9-A397-1B087B6A62CE}"/>
              </a:ext>
            </a:extLst>
          </p:cNvPr>
          <p:cNvSpPr txBox="1"/>
          <p:nvPr/>
        </p:nvSpPr>
        <p:spPr>
          <a:xfrm>
            <a:off x="1031463" y="230719"/>
            <a:ext cx="98242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rial Black" panose="020B0A04020102020204" pitchFamily="34" charset="0"/>
              </a:rPr>
              <a:t>APLICABILIDADE PARA A FARMÁCIA</a:t>
            </a:r>
          </a:p>
        </p:txBody>
      </p: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BFBB3249-12C9-D7C3-267A-DA36B21B0474}"/>
              </a:ext>
            </a:extLst>
          </p:cNvPr>
          <p:cNvCxnSpPr>
            <a:cxnSpLocks/>
          </p:cNvCxnSpPr>
          <p:nvPr/>
        </p:nvCxnSpPr>
        <p:spPr>
          <a:xfrm>
            <a:off x="0" y="6458607"/>
            <a:ext cx="12292149" cy="0"/>
          </a:xfrm>
          <a:prstGeom prst="line">
            <a:avLst/>
          </a:prstGeom>
          <a:ln>
            <a:solidFill>
              <a:srgbClr val="F8ECD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spaço Reservado para Número de Slide 9">
            <a:extLst>
              <a:ext uri="{FF2B5EF4-FFF2-40B4-BE49-F238E27FC236}">
                <a16:creationId xmlns:a16="http://schemas.microsoft.com/office/drawing/2014/main" id="{E82782FE-0451-42AD-4BC4-76AA7D15C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20DE4-72DB-4C3D-B44A-29974E77FEF7}" type="slidenum">
              <a:rPr lang="en-US" smtClean="0"/>
              <a:t>24</a:t>
            </a:fld>
            <a:endParaRPr lang="en-US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BB46837A-948D-CCBD-522C-9369A5840B8F}"/>
              </a:ext>
            </a:extLst>
          </p:cNvPr>
          <p:cNvSpPr txBox="1"/>
          <p:nvPr/>
        </p:nvSpPr>
        <p:spPr>
          <a:xfrm>
            <a:off x="42202" y="6474211"/>
            <a:ext cx="12107595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/>
              <a:t>Referências</a:t>
            </a:r>
            <a:r>
              <a:rPr lang="en-US" sz="1100" dirty="0"/>
              <a:t>: </a:t>
            </a:r>
            <a:r>
              <a:rPr lang="en-US" sz="1100" dirty="0" err="1"/>
              <a:t>Ochando</a:t>
            </a:r>
            <a:r>
              <a:rPr lang="en-US" sz="1100" dirty="0"/>
              <a:t>, J., W. J. M. Mulder, J. C. Madsen, M. G. </a:t>
            </a:r>
            <a:r>
              <a:rPr lang="en-US" sz="1100" dirty="0" err="1"/>
              <a:t>Netea</a:t>
            </a:r>
            <a:r>
              <a:rPr lang="en-US" sz="1100" dirty="0"/>
              <a:t> and R. </a:t>
            </a:r>
            <a:r>
              <a:rPr lang="en-US" sz="1100" dirty="0" err="1"/>
              <a:t>Duivenvoorden</a:t>
            </a:r>
            <a:r>
              <a:rPr lang="en-US" sz="1100" dirty="0"/>
              <a:t> (2023). "Trained immunity - basic concepts and contributions to immunopathology." </a:t>
            </a:r>
            <a:r>
              <a:rPr lang="en-US" sz="1100" u="sng" dirty="0"/>
              <a:t>Nat Rev Nephrol</a:t>
            </a:r>
            <a:r>
              <a:rPr lang="en-US" sz="1100" dirty="0"/>
              <a:t> </a:t>
            </a:r>
            <a:r>
              <a:rPr lang="en-US" sz="1100" b="1" dirty="0"/>
              <a:t>19</a:t>
            </a:r>
            <a:r>
              <a:rPr lang="en-US" sz="1100" dirty="0"/>
              <a:t>(1): 23-37.</a:t>
            </a:r>
          </a:p>
          <a:p>
            <a:endParaRPr lang="en-US" b="1" dirty="0"/>
          </a:p>
        </p:txBody>
      </p:sp>
      <p:sp>
        <p:nvSpPr>
          <p:cNvPr id="8" name="AutoShape 2" descr="Trained innate immunity: Concept, nomenclature, and future perspectives -  Journal of Allergy and Clinical Immunology">
            <a:extLst>
              <a:ext uri="{FF2B5EF4-FFF2-40B4-BE49-F238E27FC236}">
                <a16:creationId xmlns:a16="http://schemas.microsoft.com/office/drawing/2014/main" id="{4CBEF156-D646-DC36-39DE-21E572EDC8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122" name="Picture 2" descr="Figura 5">
            <a:extLst>
              <a:ext uri="{FF2B5EF4-FFF2-40B4-BE49-F238E27FC236}">
                <a16:creationId xmlns:a16="http://schemas.microsoft.com/office/drawing/2014/main" id="{DAAA7067-ACED-3EB5-7366-615D8FA13E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5647" y="1535288"/>
            <a:ext cx="6534150" cy="401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2155CD70-9DCA-25C5-FDA5-2CA6DCDE0DAB}"/>
              </a:ext>
            </a:extLst>
          </p:cNvPr>
          <p:cNvSpPr txBox="1"/>
          <p:nvPr/>
        </p:nvSpPr>
        <p:spPr>
          <a:xfrm>
            <a:off x="-69561" y="2904894"/>
            <a:ext cx="5495430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Desenvolvimento e Mecanismo de Ação de Vacinas;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Aplicações Clínicas e Farmacológicas;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Saúde Pública e Farmácia Social;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Terapias Imunomoduladora;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Direcionamento terapêutico da imunidade treinada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EE77501-521E-7615-30A9-82658B494C12}"/>
              </a:ext>
            </a:extLst>
          </p:cNvPr>
          <p:cNvSpPr txBox="1"/>
          <p:nvPr/>
        </p:nvSpPr>
        <p:spPr>
          <a:xfrm>
            <a:off x="7170651" y="5560916"/>
            <a:ext cx="31275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ADAPTADA: </a:t>
            </a:r>
            <a:r>
              <a:rPr lang="da-DK" sz="1200" dirty="0">
                <a:latin typeface="Arial" panose="020B0604020202020204" pitchFamily="34" charset="0"/>
                <a:cs typeface="Arial" panose="020B0604020202020204" pitchFamily="34" charset="0"/>
              </a:rPr>
              <a:t>(Ochando, Mulder et al. 2023)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8025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2ED885-FB47-7669-2D89-41B8C293CF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6" descr="Universidade de São Paulo – Wikipédia, a enciclopédia livre">
            <a:extLst>
              <a:ext uri="{FF2B5EF4-FFF2-40B4-BE49-F238E27FC236}">
                <a16:creationId xmlns:a16="http://schemas.microsoft.com/office/drawing/2014/main" id="{9EA4F567-B307-C02B-96A8-AAC2EA5B8EA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8" descr="Universidade de São Paulo – Wikipédia, a enciclopédia livre">
            <a:extLst>
              <a:ext uri="{FF2B5EF4-FFF2-40B4-BE49-F238E27FC236}">
                <a16:creationId xmlns:a16="http://schemas.microsoft.com/office/drawing/2014/main" id="{31422EAD-130F-DF10-D765-E056A5C24ED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988342CD-C1F1-41F6-5136-2BC770E3E10A}"/>
              </a:ext>
            </a:extLst>
          </p:cNvPr>
          <p:cNvSpPr/>
          <p:nvPr/>
        </p:nvSpPr>
        <p:spPr>
          <a:xfrm>
            <a:off x="0" y="0"/>
            <a:ext cx="12192000" cy="951620"/>
          </a:xfrm>
          <a:prstGeom prst="rect">
            <a:avLst/>
          </a:prstGeom>
          <a:solidFill>
            <a:srgbClr val="F8EC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4583F02F-7B68-2D45-87F9-A37360593CEB}"/>
              </a:ext>
            </a:extLst>
          </p:cNvPr>
          <p:cNvSpPr txBox="1"/>
          <p:nvPr/>
        </p:nvSpPr>
        <p:spPr>
          <a:xfrm>
            <a:off x="1031463" y="230719"/>
            <a:ext cx="98242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rial Black" panose="020B0A04020102020204" pitchFamily="34" charset="0"/>
              </a:rPr>
              <a:t>CONCLUSÃO</a:t>
            </a:r>
          </a:p>
        </p:txBody>
      </p: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3A75610B-91B5-A102-68CE-889F0F00D8A0}"/>
              </a:ext>
            </a:extLst>
          </p:cNvPr>
          <p:cNvCxnSpPr>
            <a:cxnSpLocks/>
          </p:cNvCxnSpPr>
          <p:nvPr/>
        </p:nvCxnSpPr>
        <p:spPr>
          <a:xfrm>
            <a:off x="0" y="6458607"/>
            <a:ext cx="12292149" cy="0"/>
          </a:xfrm>
          <a:prstGeom prst="line">
            <a:avLst/>
          </a:prstGeom>
          <a:ln>
            <a:solidFill>
              <a:srgbClr val="F8ECD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spaço Reservado para Número de Slide 9">
            <a:extLst>
              <a:ext uri="{FF2B5EF4-FFF2-40B4-BE49-F238E27FC236}">
                <a16:creationId xmlns:a16="http://schemas.microsoft.com/office/drawing/2014/main" id="{571485AB-00A3-BC28-0A62-A7E7EC698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20DE4-72DB-4C3D-B44A-29974E77FEF7}" type="slidenum">
              <a:rPr lang="en-US" smtClean="0"/>
              <a:t>25</a:t>
            </a:fld>
            <a:endParaRPr lang="en-US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73CDE069-D64C-7F27-4808-CFFC40970E83}"/>
              </a:ext>
            </a:extLst>
          </p:cNvPr>
          <p:cNvSpPr txBox="1"/>
          <p:nvPr/>
        </p:nvSpPr>
        <p:spPr>
          <a:xfrm>
            <a:off x="42202" y="6474211"/>
            <a:ext cx="12107595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/>
              <a:t>Referências</a:t>
            </a:r>
            <a:r>
              <a:rPr lang="en-US" sz="1100" dirty="0"/>
              <a:t>: </a:t>
            </a:r>
            <a:r>
              <a:rPr lang="en-US" sz="1100" dirty="0" err="1"/>
              <a:t>Netea</a:t>
            </a:r>
            <a:r>
              <a:rPr lang="en-US" sz="1100" dirty="0"/>
              <a:t>, M. G. and L. A. B. Joosten (2024). "Trained innate immunity: Concept, nomenclature, and future perspectives." </a:t>
            </a:r>
            <a:r>
              <a:rPr lang="en-US" sz="1100" u="sng" dirty="0"/>
              <a:t>J Allergy Clin Immunol</a:t>
            </a:r>
            <a:r>
              <a:rPr lang="en-US" sz="1100" dirty="0"/>
              <a:t> </a:t>
            </a:r>
            <a:r>
              <a:rPr lang="en-US" sz="1100" b="1" dirty="0"/>
              <a:t>154</a:t>
            </a:r>
            <a:r>
              <a:rPr lang="en-US" sz="1100" dirty="0"/>
              <a:t>(5): 1079-1084.</a:t>
            </a:r>
          </a:p>
          <a:p>
            <a:endParaRPr lang="en-US" b="1" dirty="0"/>
          </a:p>
        </p:txBody>
      </p:sp>
      <p:sp>
        <p:nvSpPr>
          <p:cNvPr id="8" name="AutoShape 2" descr="Trained innate immunity: Concept, nomenclature, and future perspectives -  Journal of Allergy and Clinical Immunology">
            <a:extLst>
              <a:ext uri="{FF2B5EF4-FFF2-40B4-BE49-F238E27FC236}">
                <a16:creationId xmlns:a16="http://schemas.microsoft.com/office/drawing/2014/main" id="{4C7D986E-98E5-3B8A-A788-3C2A9E11DA1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94CEDCE-E617-9CED-D4D9-597DF06E79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9057" y="2638849"/>
            <a:ext cx="7173108" cy="3181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FA7988C9-DD17-FC75-0208-6C1CAEAFA3C1}"/>
              </a:ext>
            </a:extLst>
          </p:cNvPr>
          <p:cNvSpPr txBox="1"/>
          <p:nvPr/>
        </p:nvSpPr>
        <p:spPr>
          <a:xfrm>
            <a:off x="166048" y="1064690"/>
            <a:ext cx="5183875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Potencialização da resposta inata;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Retorno ao estado basal;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Diversos indutores (BCG, β-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glucano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, outros);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Efeitos heterólogos de vacinas;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Alterações epigenéticas e metabólicas;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Aplicações clínicas e epidemiológicas;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Limitações de estudo.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F1FB6983-3BF6-12B8-A941-96699946AEFD}"/>
              </a:ext>
            </a:extLst>
          </p:cNvPr>
          <p:cNvSpPr txBox="1"/>
          <p:nvPr/>
        </p:nvSpPr>
        <p:spPr>
          <a:xfrm>
            <a:off x="5749111" y="5724216"/>
            <a:ext cx="28614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ADAPTADA: (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Netea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and Joosten 2024)</a:t>
            </a:r>
          </a:p>
        </p:txBody>
      </p:sp>
    </p:spTree>
    <p:extLst>
      <p:ext uri="{BB962C8B-B14F-4D97-AF65-F5344CB8AC3E}">
        <p14:creationId xmlns:p14="http://schemas.microsoft.com/office/powerpoint/2010/main" val="22539896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7A797-C5D0-3885-4900-AE304CA849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6" descr="Universidade de São Paulo – Wikipédia, a enciclopédia livre">
            <a:extLst>
              <a:ext uri="{FF2B5EF4-FFF2-40B4-BE49-F238E27FC236}">
                <a16:creationId xmlns:a16="http://schemas.microsoft.com/office/drawing/2014/main" id="{61B525C9-2445-1056-B9E9-C7533A76979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8" descr="Universidade de São Paulo – Wikipédia, a enciclopédia livre">
            <a:extLst>
              <a:ext uri="{FF2B5EF4-FFF2-40B4-BE49-F238E27FC236}">
                <a16:creationId xmlns:a16="http://schemas.microsoft.com/office/drawing/2014/main" id="{66691C1C-D3AF-EF04-0D3A-AB77F3319D1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2AFD7DB4-D7FC-BB29-C90A-F141176E2E54}"/>
              </a:ext>
            </a:extLst>
          </p:cNvPr>
          <p:cNvSpPr/>
          <p:nvPr/>
        </p:nvSpPr>
        <p:spPr>
          <a:xfrm>
            <a:off x="4549" y="0"/>
            <a:ext cx="12192000" cy="6858000"/>
          </a:xfrm>
          <a:prstGeom prst="rect">
            <a:avLst/>
          </a:prstGeom>
          <a:solidFill>
            <a:srgbClr val="F8EC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dirty="0"/>
          </a:p>
        </p:txBody>
      </p:sp>
      <p:sp>
        <p:nvSpPr>
          <p:cNvPr id="10" name="Espaço Reservado para Número de Slide 9">
            <a:extLst>
              <a:ext uri="{FF2B5EF4-FFF2-40B4-BE49-F238E27FC236}">
                <a16:creationId xmlns:a16="http://schemas.microsoft.com/office/drawing/2014/main" id="{EFDFDF77-9420-D2EA-7D5D-02A3949EC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20DE4-72DB-4C3D-B44A-29974E77FEF7}" type="slidenum">
              <a:rPr lang="en-US" smtClean="0"/>
              <a:t>26</a:t>
            </a:fld>
            <a:endParaRPr lang="en-US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084D62DC-549B-21E8-C85D-77C60FF2DD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00801"/>
            <a:ext cx="2571466" cy="3857199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500466AB-BEC9-0D6D-F1C3-16571E3BC29C}"/>
              </a:ext>
            </a:extLst>
          </p:cNvPr>
          <p:cNvSpPr txBox="1"/>
          <p:nvPr/>
        </p:nvSpPr>
        <p:spPr>
          <a:xfrm>
            <a:off x="2960534" y="2137826"/>
            <a:ext cx="6939913" cy="22775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Karla Karoline Santos Ramos</a:t>
            </a:r>
          </a:p>
          <a:p>
            <a:pPr algn="ctr"/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Monitora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PAE -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Imunologia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Karla.ramos@icb.usp.br</a:t>
            </a:r>
          </a:p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Karla.ramos@pasteur-sp.org.br</a:t>
            </a:r>
          </a:p>
          <a:p>
            <a:pPr algn="ctr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Laboratório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Imunologia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Doenças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Infecciosas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(ICB IV USP)</a:t>
            </a:r>
          </a:p>
          <a:p>
            <a:pPr algn="ctr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Institut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Pasteur de São Paulo</a:t>
            </a:r>
          </a:p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9876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8E4D9-BB4E-CC91-B793-016EC747AC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6" descr="Universidade de São Paulo – Wikipédia, a enciclopédia livre">
            <a:extLst>
              <a:ext uri="{FF2B5EF4-FFF2-40B4-BE49-F238E27FC236}">
                <a16:creationId xmlns:a16="http://schemas.microsoft.com/office/drawing/2014/main" id="{4A380ACC-C3A6-E278-AA05-47B245F4F04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8" descr="Universidade de São Paulo – Wikipédia, a enciclopédia livre">
            <a:extLst>
              <a:ext uri="{FF2B5EF4-FFF2-40B4-BE49-F238E27FC236}">
                <a16:creationId xmlns:a16="http://schemas.microsoft.com/office/drawing/2014/main" id="{C06AE2C3-C6AA-9952-CA9A-7E70D062EB1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78469097-64FB-0A14-38BE-4399E4231F2E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ADD9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dirty="0"/>
          </a:p>
        </p:txBody>
      </p:sp>
      <p:sp>
        <p:nvSpPr>
          <p:cNvPr id="10" name="Espaço Reservado para Número de Slide 9">
            <a:extLst>
              <a:ext uri="{FF2B5EF4-FFF2-40B4-BE49-F238E27FC236}">
                <a16:creationId xmlns:a16="http://schemas.microsoft.com/office/drawing/2014/main" id="{908774AD-056C-0BB4-FBF8-25563256B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20DE4-72DB-4C3D-B44A-29974E77FEF7}" type="slidenum">
              <a:rPr lang="en-US" smtClean="0"/>
              <a:t>27</a:t>
            </a:fld>
            <a:endParaRPr lang="en-US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B0B400B0-4B0D-F6B5-BA70-D1DE85DB41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00A200A2-F119-76EF-A75D-67FA41E6D586}"/>
              </a:ext>
            </a:extLst>
          </p:cNvPr>
          <p:cNvSpPr txBox="1"/>
          <p:nvPr/>
        </p:nvSpPr>
        <p:spPr>
          <a:xfrm>
            <a:off x="7010400" y="1539513"/>
            <a:ext cx="4641472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XIII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Edição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do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Curso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de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Férias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Imunologia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en-US" sz="2800" b="1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pt-BR" sz="20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26 JAN a 06 de FEV de 2026!</a:t>
            </a:r>
            <a:endParaRPr lang="en-US" sz="2400" b="1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  <a:p>
            <a:pPr algn="ctr"/>
            <a:endParaRPr lang="en-US" sz="2000" b="1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524A315B-1049-33A6-AA01-84E6426161AC}"/>
              </a:ext>
            </a:extLst>
          </p:cNvPr>
          <p:cNvSpPr txBox="1"/>
          <p:nvPr/>
        </p:nvSpPr>
        <p:spPr>
          <a:xfrm>
            <a:off x="7010400" y="4579823"/>
            <a:ext cx="46414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@cursoimunousp</a:t>
            </a:r>
            <a:endParaRPr lang="en-US" sz="2000" b="1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  <a:p>
            <a:pPr algn="ctr"/>
            <a:endParaRPr lang="en-US" b="1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85018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19529-4E90-3CDF-1F66-98586C6E3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6" descr="Universidade de São Paulo – Wikipédia, a enciclopédia livre">
            <a:extLst>
              <a:ext uri="{FF2B5EF4-FFF2-40B4-BE49-F238E27FC236}">
                <a16:creationId xmlns:a16="http://schemas.microsoft.com/office/drawing/2014/main" id="{45DDFF00-713A-804C-7BD0-5E792563DF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8" descr="Universidade de São Paulo – Wikipédia, a enciclopédia livre">
            <a:extLst>
              <a:ext uri="{FF2B5EF4-FFF2-40B4-BE49-F238E27FC236}">
                <a16:creationId xmlns:a16="http://schemas.microsoft.com/office/drawing/2014/main" id="{34DE23B4-D535-7630-624B-57246E72E5D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C8390B22-DDBF-ED3D-396B-E20AD8938881}"/>
              </a:ext>
            </a:extLst>
          </p:cNvPr>
          <p:cNvSpPr/>
          <p:nvPr/>
        </p:nvSpPr>
        <p:spPr>
          <a:xfrm>
            <a:off x="0" y="0"/>
            <a:ext cx="12192000" cy="951620"/>
          </a:xfrm>
          <a:prstGeom prst="rect">
            <a:avLst/>
          </a:prstGeom>
          <a:solidFill>
            <a:srgbClr val="F8EC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24BAC405-7351-0C13-B333-FD383FA79CA9}"/>
              </a:ext>
            </a:extLst>
          </p:cNvPr>
          <p:cNvSpPr txBox="1"/>
          <p:nvPr/>
        </p:nvSpPr>
        <p:spPr>
          <a:xfrm>
            <a:off x="665703" y="243131"/>
            <a:ext cx="98242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rial Black" panose="020B0A04020102020204" pitchFamily="34" charset="0"/>
              </a:rPr>
              <a:t>REFERÊNCIAS</a:t>
            </a:r>
          </a:p>
        </p:txBody>
      </p:sp>
      <p:sp>
        <p:nvSpPr>
          <p:cNvPr id="10" name="Espaço Reservado para Número de Slide 9">
            <a:extLst>
              <a:ext uri="{FF2B5EF4-FFF2-40B4-BE49-F238E27FC236}">
                <a16:creationId xmlns:a16="http://schemas.microsoft.com/office/drawing/2014/main" id="{AA8FEFA0-FBBB-4694-D10A-F91D9709C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20DE4-72DB-4C3D-B44A-29974E77FEF7}" type="slidenum">
              <a:rPr lang="en-US" smtClean="0"/>
              <a:t>28</a:t>
            </a:fld>
            <a:endParaRPr lang="en-US"/>
          </a:p>
        </p:txBody>
      </p:sp>
      <p:sp>
        <p:nvSpPr>
          <p:cNvPr id="8" name="AutoShape 2" descr="Trained innate immunity: Concept, nomenclature, and future perspectives -  Journal of Allergy and Clinical Immunology">
            <a:extLst>
              <a:ext uri="{FF2B5EF4-FFF2-40B4-BE49-F238E27FC236}">
                <a16:creationId xmlns:a16="http://schemas.microsoft.com/office/drawing/2014/main" id="{2D3EADCB-4B3F-219F-1A3B-52931B8092E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E318FAD-3C21-11CB-7097-EA951FA9A489}"/>
              </a:ext>
            </a:extLst>
          </p:cNvPr>
          <p:cNvSpPr txBox="1"/>
          <p:nvPr/>
        </p:nvSpPr>
        <p:spPr>
          <a:xfrm>
            <a:off x="110196" y="1410355"/>
            <a:ext cx="11971607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ABBAS, A. K.; LICHTMAN, A. H.; PILLAI, S. </a:t>
            </a:r>
            <a:r>
              <a:rPr lang="pt-BR" sz="1200" i="1" dirty="0">
                <a:latin typeface="Arial" panose="020B0604020202020204" pitchFamily="34" charset="0"/>
                <a:cs typeface="Arial" panose="020B0604020202020204" pitchFamily="34" charset="0"/>
              </a:rPr>
              <a:t>Imunologia celular e molecular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. 11. ed. Rio de Janeiro: Elsevier, 2023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Hajishengallis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G., M. G.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Netea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and T.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Chavakis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(2025). "Trained immunity in chronic inflammatory diseases and cancer." </a:t>
            </a:r>
            <a:r>
              <a:rPr lang="en-US" sz="1200" u="sng" dirty="0">
                <a:latin typeface="Arial" panose="020B0604020202020204" pitchFamily="34" charset="0"/>
                <a:cs typeface="Arial" panose="020B0604020202020204" pitchFamily="34" charset="0"/>
              </a:rPr>
              <a:t>Nat Rev Immunol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(7): 497-514.</a:t>
            </a:r>
          </a:p>
          <a:p>
            <a:pPr algn="just"/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Kaufmann, E., J. Sanz, J. L. Dunn, N. Khan, L. E. Mendonca, A. Pacis, F.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Tzelepis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E.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Pernet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A. Dumaine, J. C. Grenier, F. Mailhot-Leonard, E. Ahmed, J. Belle, R.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Besla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B. Mazer, I. L. King, A.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Nijnik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C. S. Robbins, L. B. Barreiro and M.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Divangahi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(2018). "BCG Educates Hematopoietic Stem Cells to Generate Protective Innate Immunity against Tuberculosis." </a:t>
            </a:r>
            <a:r>
              <a:rPr lang="en-US" sz="1200" u="sng" dirty="0">
                <a:latin typeface="Arial" panose="020B0604020202020204" pitchFamily="34" charset="0"/>
                <a:cs typeface="Arial" panose="020B0604020202020204" pitchFamily="34" charset="0"/>
              </a:rPr>
              <a:t>Cell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172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(1-2): 176-190 e119.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Kleinnijenhuis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J., J. Quintin, F.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Preijers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C. S. Benn, L. A. Joosten, C. Jacobs, J. van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Loenhout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R. J. Xavier, P. Aaby, J. W. van der Meer, R. van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Crevel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and M. G.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Netea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(2014). "Long-lasting effects of BCG vaccination on both heterologous Th1/Th17 responses and innate trained immunity." </a:t>
            </a:r>
            <a:r>
              <a:rPr lang="en-US" sz="1200" u="sng" dirty="0">
                <a:latin typeface="Arial" panose="020B0604020202020204" pitchFamily="34" charset="0"/>
                <a:cs typeface="Arial" panose="020B0604020202020204" pitchFamily="34" charset="0"/>
              </a:rPr>
              <a:t>J Innate </a:t>
            </a:r>
            <a:r>
              <a:rPr lang="en-US" sz="1200" u="sng" dirty="0" err="1">
                <a:latin typeface="Arial" panose="020B0604020202020204" pitchFamily="34" charset="0"/>
                <a:cs typeface="Arial" panose="020B0604020202020204" pitchFamily="34" charset="0"/>
              </a:rPr>
              <a:t>Immun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(2): 152-158.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Hajishengallis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G., M. G.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Netea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and T.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Chavakis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(2025). "Trained immunity in chronic inflammatory diseases and cancer." </a:t>
            </a:r>
            <a:r>
              <a:rPr lang="en-US" sz="1200" u="sng" dirty="0">
                <a:latin typeface="Arial" panose="020B0604020202020204" pitchFamily="34" charset="0"/>
                <a:cs typeface="Arial" panose="020B0604020202020204" pitchFamily="34" charset="0"/>
              </a:rPr>
              <a:t>Nat Rev Immunol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(7): 497-514.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Ochando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J., W. J. M. Mulder, J. C. Madsen, M. G.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Netea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and R.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Duivenvoorden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(2023). "Trained immunity - basic concepts and contributions to immunopathology." </a:t>
            </a:r>
            <a:r>
              <a:rPr lang="en-US" sz="1200" u="sng" dirty="0">
                <a:latin typeface="Arial" panose="020B0604020202020204" pitchFamily="34" charset="0"/>
                <a:cs typeface="Arial" panose="020B0604020202020204" pitchFamily="34" charset="0"/>
              </a:rPr>
              <a:t>Nat Rev Nephrol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(1): 23-37.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Netea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M. G., J. Quintin and J. W. van der Meer (2011). "Trained immunity: a memory for innate host defense." </a:t>
            </a:r>
            <a:r>
              <a:rPr lang="en-US" sz="1200" u="sng" dirty="0">
                <a:latin typeface="Arial" panose="020B0604020202020204" pitchFamily="34" charset="0"/>
                <a:cs typeface="Arial" panose="020B0604020202020204" pitchFamily="34" charset="0"/>
              </a:rPr>
              <a:t>Cell Host Microbe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(5): 355-361.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Netea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M. G., L. A. Joosten, E. Latz, K. H. Mills, G. Natoli, H. G.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Stunnenberg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L. A. O'Neill and R. J. Xavier (2016). "Trained immunity: A program of innate immune memory in health and disease." </a:t>
            </a:r>
            <a:r>
              <a:rPr lang="en-US" sz="1200" u="sng" dirty="0">
                <a:latin typeface="Arial" panose="020B0604020202020204" pitchFamily="34" charset="0"/>
                <a:cs typeface="Arial" panose="020B0604020202020204" pitchFamily="34" charset="0"/>
              </a:rPr>
              <a:t>Science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352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(6284): aaf1098.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Netea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M. G. and L. A. B. Joosten (2024). "Trained innate immunity: Concept, nomenclature, and future perspectives." </a:t>
            </a:r>
            <a:r>
              <a:rPr lang="en-US" sz="1200" u="sng" dirty="0">
                <a:latin typeface="Arial" panose="020B0604020202020204" pitchFamily="34" charset="0"/>
                <a:cs typeface="Arial" panose="020B0604020202020204" pitchFamily="34" charset="0"/>
              </a:rPr>
              <a:t>J Allergy Clin Immunol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154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(5): 1079-1084.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Wang, W., L. Ma, B. Liu and L. Ouyang (2024). "The role of trained immunity in sepsis." </a:t>
            </a:r>
            <a:r>
              <a:rPr lang="en-US" sz="1200" u="sng" dirty="0">
                <a:latin typeface="Arial" panose="020B0604020202020204" pitchFamily="34" charset="0"/>
                <a:cs typeface="Arial" panose="020B0604020202020204" pitchFamily="34" charset="0"/>
              </a:rPr>
              <a:t>Front Immunol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: 1449986.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Zhao, M., Z. Lin, Z. Zheng, D. Yao, S. Yang, Y. Zhao, X. Chen, J. J.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Aweya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and Y. Zhang (2023). "The mechanisms and factors that induce trained immunity in arthropods and mollusks." </a:t>
            </a:r>
            <a:r>
              <a:rPr lang="en-US" sz="1200" u="sng" dirty="0">
                <a:latin typeface="Arial" panose="020B0604020202020204" pitchFamily="34" charset="0"/>
                <a:cs typeface="Arial" panose="020B0604020202020204" pitchFamily="34" charset="0"/>
              </a:rPr>
              <a:t>Front Immunol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: 1241934.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0822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C515B6-6C60-E46B-94DA-528F3322CE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6" descr="Universidade de São Paulo – Wikipédia, a enciclopédia livre">
            <a:extLst>
              <a:ext uri="{FF2B5EF4-FFF2-40B4-BE49-F238E27FC236}">
                <a16:creationId xmlns:a16="http://schemas.microsoft.com/office/drawing/2014/main" id="{FDA4A7A8-C609-4D1F-C1AE-85649732281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8" descr="Universidade de São Paulo – Wikipédia, a enciclopédia livre">
            <a:extLst>
              <a:ext uri="{FF2B5EF4-FFF2-40B4-BE49-F238E27FC236}">
                <a16:creationId xmlns:a16="http://schemas.microsoft.com/office/drawing/2014/main" id="{7BC6D4B4-0E3F-DD10-A4A4-4EBE7AD7173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5D1DCF8D-6F60-42D1-4406-84F0B3C07E5D}"/>
              </a:ext>
            </a:extLst>
          </p:cNvPr>
          <p:cNvSpPr/>
          <p:nvPr/>
        </p:nvSpPr>
        <p:spPr>
          <a:xfrm>
            <a:off x="0" y="0"/>
            <a:ext cx="12192000" cy="951620"/>
          </a:xfrm>
          <a:prstGeom prst="rect">
            <a:avLst/>
          </a:prstGeom>
          <a:solidFill>
            <a:srgbClr val="F8EC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51074166-5AD3-3058-FDC7-7928FA59AC52}"/>
              </a:ext>
            </a:extLst>
          </p:cNvPr>
          <p:cNvSpPr txBox="1"/>
          <p:nvPr/>
        </p:nvSpPr>
        <p:spPr>
          <a:xfrm>
            <a:off x="-1" y="366845"/>
            <a:ext cx="48814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 Black" panose="020B0A04020102020204" pitchFamily="34" charset="0"/>
              </a:rPr>
              <a:t>RELEMBRANDO….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15B604B-6EC6-3044-580A-CC3A6F2F5E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4" t="22393" r="12347" b="46396"/>
          <a:stretch>
            <a:fillRect/>
          </a:stretch>
        </p:blipFill>
        <p:spPr>
          <a:xfrm>
            <a:off x="1538067" y="1248122"/>
            <a:ext cx="9115865" cy="4971356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B3AD2128-AE81-AE9B-AEBD-13BF26BA711E}"/>
              </a:ext>
            </a:extLst>
          </p:cNvPr>
          <p:cNvSpPr/>
          <p:nvPr/>
        </p:nvSpPr>
        <p:spPr>
          <a:xfrm>
            <a:off x="4332849" y="4937760"/>
            <a:ext cx="1266092" cy="2532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BD9D7E0E-5CD0-753A-C15C-2E795018FBD2}"/>
              </a:ext>
            </a:extLst>
          </p:cNvPr>
          <p:cNvSpPr/>
          <p:nvPr/>
        </p:nvSpPr>
        <p:spPr>
          <a:xfrm>
            <a:off x="3291839" y="4937760"/>
            <a:ext cx="1266093" cy="35872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Espaço Reservado para Número de Slide 7">
            <a:extLst>
              <a:ext uri="{FF2B5EF4-FFF2-40B4-BE49-F238E27FC236}">
                <a16:creationId xmlns:a16="http://schemas.microsoft.com/office/drawing/2014/main" id="{52E68A2C-51DE-BFDD-44AF-9B2E59B23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20DE4-72DB-4C3D-B44A-29974E77FEF7}" type="slidenum">
              <a:rPr lang="en-US" smtClean="0"/>
              <a:t>3</a:t>
            </a:fld>
            <a:endParaRPr lang="en-US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DF3D8DE-A98F-DF50-DA3E-EDF86238CD1C}"/>
              </a:ext>
            </a:extLst>
          </p:cNvPr>
          <p:cNvSpPr txBox="1"/>
          <p:nvPr/>
        </p:nvSpPr>
        <p:spPr>
          <a:xfrm>
            <a:off x="5095885" y="6563747"/>
            <a:ext cx="20002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ADAPTADA (Abbas. 2023)</a:t>
            </a:r>
          </a:p>
        </p:txBody>
      </p:sp>
    </p:spTree>
    <p:extLst>
      <p:ext uri="{BB962C8B-B14F-4D97-AF65-F5344CB8AC3E}">
        <p14:creationId xmlns:p14="http://schemas.microsoft.com/office/powerpoint/2010/main" val="353433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946A32-E8D0-51A0-E370-61B4942C35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6" descr="Universidade de São Paulo – Wikipédia, a enciclopédia livre">
            <a:extLst>
              <a:ext uri="{FF2B5EF4-FFF2-40B4-BE49-F238E27FC236}">
                <a16:creationId xmlns:a16="http://schemas.microsoft.com/office/drawing/2014/main" id="{06F73086-14B9-F5BB-3475-956D0C2590C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8" descr="Universidade de São Paulo – Wikipédia, a enciclopédia livre">
            <a:extLst>
              <a:ext uri="{FF2B5EF4-FFF2-40B4-BE49-F238E27FC236}">
                <a16:creationId xmlns:a16="http://schemas.microsoft.com/office/drawing/2014/main" id="{8A2D2C58-12D7-E5FF-7653-AB4F0D7C98B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C8FFF37E-B64E-3E29-B1C7-484C1FFDCD63}"/>
              </a:ext>
            </a:extLst>
          </p:cNvPr>
          <p:cNvSpPr/>
          <p:nvPr/>
        </p:nvSpPr>
        <p:spPr>
          <a:xfrm>
            <a:off x="0" y="0"/>
            <a:ext cx="12192000" cy="951620"/>
          </a:xfrm>
          <a:prstGeom prst="rect">
            <a:avLst/>
          </a:prstGeom>
          <a:solidFill>
            <a:srgbClr val="F8EC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1FB58812-B60B-1EAD-845A-E8B98AEDDA44}"/>
              </a:ext>
            </a:extLst>
          </p:cNvPr>
          <p:cNvSpPr txBox="1"/>
          <p:nvPr/>
        </p:nvSpPr>
        <p:spPr>
          <a:xfrm>
            <a:off x="2185181" y="336956"/>
            <a:ext cx="78216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rial Black" panose="020B0A04020102020204" pitchFamily="34" charset="0"/>
              </a:rPr>
              <a:t>EVOLUÇÃO DO SISTEMA IMUNE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017CF30-0AAA-831F-9BCE-C7BA1396EC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12" t="11654" r="11620" b="25709"/>
          <a:stretch>
            <a:fillRect/>
          </a:stretch>
        </p:blipFill>
        <p:spPr>
          <a:xfrm>
            <a:off x="7995874" y="2451601"/>
            <a:ext cx="3664853" cy="3832461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F5C0C0B2-E8B9-04A2-B190-F9D88A672589}"/>
              </a:ext>
            </a:extLst>
          </p:cNvPr>
          <p:cNvSpPr txBox="1"/>
          <p:nvPr/>
        </p:nvSpPr>
        <p:spPr>
          <a:xfrm>
            <a:off x="8802858" y="6313951"/>
            <a:ext cx="20011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Adaptado de: Australian </a:t>
            </a:r>
            <a:r>
              <a:rPr lang="pt-BR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Museum</a:t>
            </a:r>
            <a:r>
              <a:rPr lang="pt-BR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pt-BR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(https://australian.museum)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5A53F440-CA09-EEF7-73D3-2CF2A399712A}"/>
              </a:ext>
            </a:extLst>
          </p:cNvPr>
          <p:cNvSpPr/>
          <p:nvPr/>
        </p:nvSpPr>
        <p:spPr>
          <a:xfrm>
            <a:off x="6217920" y="4351897"/>
            <a:ext cx="365760" cy="7864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Espaço Reservado para Número de Slide 11">
            <a:extLst>
              <a:ext uri="{FF2B5EF4-FFF2-40B4-BE49-F238E27FC236}">
                <a16:creationId xmlns:a16="http://schemas.microsoft.com/office/drawing/2014/main" id="{9EADB3F1-DBAF-D4C7-B594-7A7BD6D8A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20DE4-72DB-4C3D-B44A-29974E77FEF7}" type="slidenum">
              <a:rPr lang="en-US" smtClean="0"/>
              <a:t>4</a:t>
            </a:fld>
            <a:endParaRPr lang="en-US"/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6261EDE8-D4B5-A798-B7B4-1A02030FCAD1}"/>
              </a:ext>
            </a:extLst>
          </p:cNvPr>
          <p:cNvGrpSpPr/>
          <p:nvPr/>
        </p:nvGrpSpPr>
        <p:grpSpPr>
          <a:xfrm>
            <a:off x="0" y="1176494"/>
            <a:ext cx="7540283" cy="3633124"/>
            <a:chOff x="0" y="1654378"/>
            <a:chExt cx="7540283" cy="3633124"/>
          </a:xfrm>
        </p:grpSpPr>
        <p:pic>
          <p:nvPicPr>
            <p:cNvPr id="1026" name="Picture 2" descr="researchgate.net/figure/...">
              <a:extLst>
                <a:ext uri="{FF2B5EF4-FFF2-40B4-BE49-F238E27FC236}">
                  <a16:creationId xmlns:a16="http://schemas.microsoft.com/office/drawing/2014/main" id="{FDF16E6D-FEEA-14E9-EA6F-02C7364B974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9342"/>
            <a:stretch>
              <a:fillRect/>
            </a:stretch>
          </p:blipFill>
          <p:spPr bwMode="auto">
            <a:xfrm>
              <a:off x="0" y="1654378"/>
              <a:ext cx="7540283" cy="32444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tângulo 1">
              <a:extLst>
                <a:ext uri="{FF2B5EF4-FFF2-40B4-BE49-F238E27FC236}">
                  <a16:creationId xmlns:a16="http://schemas.microsoft.com/office/drawing/2014/main" id="{0B8521AE-5B48-DAAC-4124-8CA48080EE21}"/>
                </a:ext>
              </a:extLst>
            </p:cNvPr>
            <p:cNvSpPr/>
            <p:nvPr/>
          </p:nvSpPr>
          <p:spPr>
            <a:xfrm>
              <a:off x="737382" y="4841731"/>
              <a:ext cx="6485206" cy="44577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CaixaDeTexto 8">
            <a:extLst>
              <a:ext uri="{FF2B5EF4-FFF2-40B4-BE49-F238E27FC236}">
                <a16:creationId xmlns:a16="http://schemas.microsoft.com/office/drawing/2014/main" id="{DF517D15-97FA-A6CE-021D-702B2E165FD2}"/>
              </a:ext>
            </a:extLst>
          </p:cNvPr>
          <p:cNvSpPr txBox="1"/>
          <p:nvPr/>
        </p:nvSpPr>
        <p:spPr>
          <a:xfrm>
            <a:off x="67951" y="4979519"/>
            <a:ext cx="78240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Com 95% das espécies vivendo apenas com imunidade inata, como elas conseguem resistir e se adaptar há milhões de anos? 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C79517E0-D4D4-70BB-2BAB-B08F6B7FF0A4}"/>
              </a:ext>
            </a:extLst>
          </p:cNvPr>
          <p:cNvSpPr txBox="1"/>
          <p:nvPr/>
        </p:nvSpPr>
        <p:spPr>
          <a:xfrm>
            <a:off x="2111659" y="5768376"/>
            <a:ext cx="627114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Talvez a imunidade inata seja uma forma de defesa muito mais complexa, capaz de ‘memória’ e de respostas aprimoradas...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95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A118FB-8E36-69CD-A689-8FADF04FF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6" descr="Universidade de São Paulo – Wikipédia, a enciclopédia livre">
            <a:extLst>
              <a:ext uri="{FF2B5EF4-FFF2-40B4-BE49-F238E27FC236}">
                <a16:creationId xmlns:a16="http://schemas.microsoft.com/office/drawing/2014/main" id="{D63AB7E6-0C70-D4CC-8421-89803A3BB5B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8" descr="Universidade de São Paulo – Wikipédia, a enciclopédia livre">
            <a:extLst>
              <a:ext uri="{FF2B5EF4-FFF2-40B4-BE49-F238E27FC236}">
                <a16:creationId xmlns:a16="http://schemas.microsoft.com/office/drawing/2014/main" id="{5FD1DE0E-3917-C899-94EA-A143C72F254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B0CDAAC1-CB96-A775-D97F-5D594F4E7137}"/>
              </a:ext>
            </a:extLst>
          </p:cNvPr>
          <p:cNvSpPr/>
          <p:nvPr/>
        </p:nvSpPr>
        <p:spPr>
          <a:xfrm>
            <a:off x="0" y="0"/>
            <a:ext cx="12192000" cy="951620"/>
          </a:xfrm>
          <a:prstGeom prst="rect">
            <a:avLst/>
          </a:prstGeom>
          <a:solidFill>
            <a:srgbClr val="F8EC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32A13241-5D9F-BAF9-3D63-25B808E2F2FE}"/>
              </a:ext>
            </a:extLst>
          </p:cNvPr>
          <p:cNvSpPr txBox="1"/>
          <p:nvPr/>
        </p:nvSpPr>
        <p:spPr>
          <a:xfrm>
            <a:off x="2349304" y="366845"/>
            <a:ext cx="6865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rial Black" panose="020B0A04020102020204" pitchFamily="34" charset="0"/>
              </a:rPr>
              <a:t>IMUNIDADE TREINADA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582459B-CCE6-46B4-D3E6-5F8D69AE39F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191" t="39584" r="37577" b="10544"/>
          <a:stretch>
            <a:fillRect/>
          </a:stretch>
        </p:blipFill>
        <p:spPr>
          <a:xfrm>
            <a:off x="475364" y="1983546"/>
            <a:ext cx="7905337" cy="3872977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F4C565A8-FD74-BBFD-D7B8-CCA2AC19975A}"/>
              </a:ext>
            </a:extLst>
          </p:cNvPr>
          <p:cNvSpPr txBox="1"/>
          <p:nvPr/>
        </p:nvSpPr>
        <p:spPr>
          <a:xfrm>
            <a:off x="257414" y="1094366"/>
            <a:ext cx="116771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b="0" i="0" dirty="0">
                <a:solidFill>
                  <a:srgbClr val="2E2E2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Modelos experimentais selecionados nos quais foi relatada atividade biológica compatível com o conceito de imunidade inata treinada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530CC281-A0C6-F847-47E5-FB8A40E495E0}"/>
              </a:ext>
            </a:extLst>
          </p:cNvPr>
          <p:cNvCxnSpPr>
            <a:cxnSpLocks/>
          </p:cNvCxnSpPr>
          <p:nvPr/>
        </p:nvCxnSpPr>
        <p:spPr>
          <a:xfrm>
            <a:off x="0" y="6458607"/>
            <a:ext cx="12292149" cy="0"/>
          </a:xfrm>
          <a:prstGeom prst="line">
            <a:avLst/>
          </a:prstGeom>
          <a:ln>
            <a:solidFill>
              <a:srgbClr val="F8ECD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>
            <a:extLst>
              <a:ext uri="{FF2B5EF4-FFF2-40B4-BE49-F238E27FC236}">
                <a16:creationId xmlns:a16="http://schemas.microsoft.com/office/drawing/2014/main" id="{14435B3A-102F-EB12-2469-7A22806DCF27}"/>
              </a:ext>
            </a:extLst>
          </p:cNvPr>
          <p:cNvSpPr txBox="1"/>
          <p:nvPr/>
        </p:nvSpPr>
        <p:spPr>
          <a:xfrm>
            <a:off x="0" y="6491155"/>
            <a:ext cx="98448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/>
              <a:t>Referências</a:t>
            </a:r>
            <a:r>
              <a:rPr lang="en-US" sz="1200" dirty="0"/>
              <a:t>: </a:t>
            </a:r>
            <a:r>
              <a:rPr lang="en-US" sz="1200" dirty="0" err="1"/>
              <a:t>Netea</a:t>
            </a:r>
            <a:r>
              <a:rPr lang="en-US" sz="1200" dirty="0"/>
              <a:t>, M. G., J. Quintin and J. W. van der Meer (2011). "Trained immunity: a memory for innate host defense." </a:t>
            </a:r>
            <a:r>
              <a:rPr lang="en-US" sz="1200" u="sng" dirty="0"/>
              <a:t>Cell Host Microbe</a:t>
            </a:r>
            <a:r>
              <a:rPr lang="en-US" sz="1200" dirty="0"/>
              <a:t> </a:t>
            </a:r>
            <a:r>
              <a:rPr lang="en-US" sz="1200" b="1" dirty="0"/>
              <a:t>9</a:t>
            </a:r>
            <a:r>
              <a:rPr lang="en-US" sz="1200" dirty="0"/>
              <a:t>(5): 355-361.</a:t>
            </a:r>
          </a:p>
          <a:p>
            <a:endParaRPr lang="en-US" sz="1200" b="1" dirty="0"/>
          </a:p>
        </p:txBody>
      </p:sp>
      <p:sp>
        <p:nvSpPr>
          <p:cNvPr id="10" name="Espaço Reservado para Número de Slide 9">
            <a:extLst>
              <a:ext uri="{FF2B5EF4-FFF2-40B4-BE49-F238E27FC236}">
                <a16:creationId xmlns:a16="http://schemas.microsoft.com/office/drawing/2014/main" id="{FF5B90C2-F13A-B9BC-B358-B5F612134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20DE4-72DB-4C3D-B44A-29974E77FEF7}" type="slidenum">
              <a:rPr lang="en-US" smtClean="0"/>
              <a:t>5</a:t>
            </a:fld>
            <a:endParaRPr lang="en-US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BF211CE-85AF-0C75-6D2F-6D92841C74C1}"/>
              </a:ext>
            </a:extLst>
          </p:cNvPr>
          <p:cNvSpPr txBox="1"/>
          <p:nvPr/>
        </p:nvSpPr>
        <p:spPr>
          <a:xfrm>
            <a:off x="8768614" y="2695079"/>
            <a:ext cx="310042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Estudos imunológicos em plantas revelaram respostas mais eficazes à reinfecção;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Esse fenômeno é conhecido como Resistência Adquirida Sistêmica (SAR);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Indica que a imunidade inata pode desenvolver uma forma de memória funcional.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47353568-7A48-ACE9-3684-4291868988DA}"/>
              </a:ext>
            </a:extLst>
          </p:cNvPr>
          <p:cNvSpPr txBox="1"/>
          <p:nvPr/>
        </p:nvSpPr>
        <p:spPr>
          <a:xfrm rot="16200000">
            <a:off x="-1341391" y="3710741"/>
            <a:ext cx="29206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ADAPTADA: 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fr-FR" sz="1200" dirty="0" err="1">
                <a:latin typeface="Arial" panose="020B0604020202020204" pitchFamily="34" charset="0"/>
                <a:cs typeface="Arial" panose="020B0604020202020204" pitchFamily="34" charset="0"/>
              </a:rPr>
              <a:t>Netea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, Quintin et al. 2011)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88145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83624C-91E8-E165-7805-07DE486971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6" descr="Universidade de São Paulo – Wikipédia, a enciclopédia livre">
            <a:extLst>
              <a:ext uri="{FF2B5EF4-FFF2-40B4-BE49-F238E27FC236}">
                <a16:creationId xmlns:a16="http://schemas.microsoft.com/office/drawing/2014/main" id="{9BADFDC2-3136-D73D-2161-D3BDD1C61CC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8" descr="Universidade de São Paulo – Wikipédia, a enciclopédia livre">
            <a:extLst>
              <a:ext uri="{FF2B5EF4-FFF2-40B4-BE49-F238E27FC236}">
                <a16:creationId xmlns:a16="http://schemas.microsoft.com/office/drawing/2014/main" id="{7DE48FFF-AEA9-8A46-C238-5C1237E2C83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35CE5881-8DFD-8CF2-1E86-07C63693606E}"/>
              </a:ext>
            </a:extLst>
          </p:cNvPr>
          <p:cNvSpPr/>
          <p:nvPr/>
        </p:nvSpPr>
        <p:spPr>
          <a:xfrm>
            <a:off x="0" y="0"/>
            <a:ext cx="12192000" cy="951620"/>
          </a:xfrm>
          <a:prstGeom prst="rect">
            <a:avLst/>
          </a:prstGeom>
          <a:solidFill>
            <a:srgbClr val="F8EC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06106429-47D3-B72F-BEA7-32505D036F71}"/>
              </a:ext>
            </a:extLst>
          </p:cNvPr>
          <p:cNvSpPr txBox="1"/>
          <p:nvPr/>
        </p:nvSpPr>
        <p:spPr>
          <a:xfrm>
            <a:off x="2349304" y="366845"/>
            <a:ext cx="686503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rial Black" panose="020B0A04020102020204" pitchFamily="34" charset="0"/>
              </a:rPr>
              <a:t>EVOLUÇÃO DO SISTEMA IMUNE</a:t>
            </a:r>
          </a:p>
        </p:txBody>
      </p:sp>
      <p:pic>
        <p:nvPicPr>
          <p:cNvPr id="1026" name="Picture 2" descr="researchgate.net/figure/...">
            <a:extLst>
              <a:ext uri="{FF2B5EF4-FFF2-40B4-BE49-F238E27FC236}">
                <a16:creationId xmlns:a16="http://schemas.microsoft.com/office/drawing/2014/main" id="{CE014ACE-48FF-B4EE-478D-B11D8F51CF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083" y="951620"/>
            <a:ext cx="6865033" cy="5831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37571938-C3A7-7993-192D-09BDB35C7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20DE4-72DB-4C3D-B44A-29974E77FEF7}" type="slidenum">
              <a:rPr lang="en-US" smtClean="0"/>
              <a:t>6</a:t>
            </a:fld>
            <a:endParaRPr lang="en-US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C9A9AF01-E4CA-3B52-0450-5ECC650EEC04}"/>
              </a:ext>
            </a:extLst>
          </p:cNvPr>
          <p:cNvSpPr/>
          <p:nvPr/>
        </p:nvSpPr>
        <p:spPr>
          <a:xfrm>
            <a:off x="3116135" y="4044638"/>
            <a:ext cx="4335543" cy="54787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1F6B4EC-AE9D-B59F-46D4-753B15B2C3DE}"/>
              </a:ext>
            </a:extLst>
          </p:cNvPr>
          <p:cNvSpPr txBox="1"/>
          <p:nvPr/>
        </p:nvSpPr>
        <p:spPr>
          <a:xfrm>
            <a:off x="0" y="6581001"/>
            <a:ext cx="25905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ADAPTADA: </a:t>
            </a:r>
            <a:r>
              <a:rPr lang="da-DK" sz="1200" dirty="0">
                <a:latin typeface="Arial" panose="020B0604020202020204" pitchFamily="34" charset="0"/>
                <a:cs typeface="Arial" panose="020B0604020202020204" pitchFamily="34" charset="0"/>
              </a:rPr>
              <a:t>(Zhao, Lin et al. 2023)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1285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8F562D-4155-847D-3145-F91A31DCFE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6" descr="Universidade de São Paulo – Wikipédia, a enciclopédia livre">
            <a:extLst>
              <a:ext uri="{FF2B5EF4-FFF2-40B4-BE49-F238E27FC236}">
                <a16:creationId xmlns:a16="http://schemas.microsoft.com/office/drawing/2014/main" id="{08D8B33D-46BE-8913-B807-CFE05E2E15E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8" descr="Universidade de São Paulo – Wikipédia, a enciclopédia livre">
            <a:extLst>
              <a:ext uri="{FF2B5EF4-FFF2-40B4-BE49-F238E27FC236}">
                <a16:creationId xmlns:a16="http://schemas.microsoft.com/office/drawing/2014/main" id="{7D93DB9F-002F-04F7-9731-D726B3C7231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5B0C4AD4-D06E-D73D-1FB9-B2E6D67EF7CD}"/>
              </a:ext>
            </a:extLst>
          </p:cNvPr>
          <p:cNvSpPr/>
          <p:nvPr/>
        </p:nvSpPr>
        <p:spPr>
          <a:xfrm>
            <a:off x="0" y="0"/>
            <a:ext cx="12192000" cy="951620"/>
          </a:xfrm>
          <a:prstGeom prst="rect">
            <a:avLst/>
          </a:prstGeom>
          <a:solidFill>
            <a:srgbClr val="F8EC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57F9B2BD-AA5C-1C50-85CE-332E93E91823}"/>
              </a:ext>
            </a:extLst>
          </p:cNvPr>
          <p:cNvSpPr txBox="1"/>
          <p:nvPr/>
        </p:nvSpPr>
        <p:spPr>
          <a:xfrm>
            <a:off x="2349304" y="366845"/>
            <a:ext cx="6865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rial Black" panose="020B0A04020102020204" pitchFamily="34" charset="0"/>
              </a:rPr>
              <a:t>CONCEITO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CBC20F09-18F8-BDFE-F96A-01FBAE658314}"/>
              </a:ext>
            </a:extLst>
          </p:cNvPr>
          <p:cNvSpPr txBox="1"/>
          <p:nvPr/>
        </p:nvSpPr>
        <p:spPr>
          <a:xfrm>
            <a:off x="639493" y="2459504"/>
            <a:ext cx="1060821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imunidade treinada (trained immunity)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ou memória imunológica inata é um conceito que descreve a capacidade das células da imunidade inata de desenvolverem uma forma de "memória funcional" após exposição a certos estímulos. Diferente da imunidade adaptativa, essa resposta é inespecífica, mas leva a uma reação mais rápida e potente contra infecções secundárias, mesmo por patógenos diferentes do inicial. Os mecanismos envolvem </a:t>
            </a:r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reprogramação epigenética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reprogramação metabólica.</a:t>
            </a:r>
          </a:p>
        </p:txBody>
      </p:sp>
      <p:sp>
        <p:nvSpPr>
          <p:cNvPr id="11" name="Espaço Reservado para Número de Slide 10">
            <a:extLst>
              <a:ext uri="{FF2B5EF4-FFF2-40B4-BE49-F238E27FC236}">
                <a16:creationId xmlns:a16="http://schemas.microsoft.com/office/drawing/2014/main" id="{4414F8FD-8FDE-9275-F443-3E71450B0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20DE4-72DB-4C3D-B44A-29974E77FEF7}" type="slidenum">
              <a:rPr lang="en-US" smtClean="0"/>
              <a:t>7</a:t>
            </a:fld>
            <a:endParaRPr lang="en-US"/>
          </a:p>
        </p:txBody>
      </p:sp>
      <p:cxnSp>
        <p:nvCxnSpPr>
          <p:cNvPr id="2" name="Conector reto 1">
            <a:extLst>
              <a:ext uri="{FF2B5EF4-FFF2-40B4-BE49-F238E27FC236}">
                <a16:creationId xmlns:a16="http://schemas.microsoft.com/office/drawing/2014/main" id="{EF58FF15-B9B4-1EE0-452E-CBF8FCB68334}"/>
              </a:ext>
            </a:extLst>
          </p:cNvPr>
          <p:cNvCxnSpPr>
            <a:cxnSpLocks/>
          </p:cNvCxnSpPr>
          <p:nvPr/>
        </p:nvCxnSpPr>
        <p:spPr>
          <a:xfrm>
            <a:off x="-152400" y="5988539"/>
            <a:ext cx="12192000" cy="55429"/>
          </a:xfrm>
          <a:prstGeom prst="line">
            <a:avLst/>
          </a:prstGeom>
          <a:ln>
            <a:solidFill>
              <a:srgbClr val="F8ECD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aixaDeTexto 3">
            <a:extLst>
              <a:ext uri="{FF2B5EF4-FFF2-40B4-BE49-F238E27FC236}">
                <a16:creationId xmlns:a16="http://schemas.microsoft.com/office/drawing/2014/main" id="{27852D3C-B2DC-8319-74C2-0487FCC591CF}"/>
              </a:ext>
            </a:extLst>
          </p:cNvPr>
          <p:cNvSpPr txBox="1"/>
          <p:nvPr/>
        </p:nvSpPr>
        <p:spPr>
          <a:xfrm>
            <a:off x="147372" y="6248702"/>
            <a:ext cx="120446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/>
              <a:t>Referências</a:t>
            </a:r>
            <a:r>
              <a:rPr lang="en-US" sz="1100" dirty="0"/>
              <a:t>: </a:t>
            </a:r>
            <a:r>
              <a:rPr lang="en-US" sz="1100" dirty="0" err="1"/>
              <a:t>Netea</a:t>
            </a:r>
            <a:r>
              <a:rPr lang="en-US" sz="1100" dirty="0"/>
              <a:t>, M. G., L. A. Joosten, E. Latz, K. H. Mills, G. Natoli, H. G. </a:t>
            </a:r>
            <a:r>
              <a:rPr lang="en-US" sz="1100" dirty="0" err="1"/>
              <a:t>Stunnenberg</a:t>
            </a:r>
            <a:r>
              <a:rPr lang="en-US" sz="1100" dirty="0"/>
              <a:t>, L. A. O'Neill and R. J. Xavier (2016). "Trained immunity: A program of innate immune memory in health and disease." </a:t>
            </a:r>
            <a:r>
              <a:rPr lang="en-US" sz="1100" u="sng" dirty="0"/>
              <a:t>Science</a:t>
            </a:r>
            <a:r>
              <a:rPr lang="en-US" sz="1100" dirty="0"/>
              <a:t> </a:t>
            </a:r>
            <a:r>
              <a:rPr lang="en-US" sz="1100" b="1" dirty="0"/>
              <a:t>352</a:t>
            </a:r>
            <a:r>
              <a:rPr lang="en-US" sz="1100" dirty="0"/>
              <a:t>(6284): aaf1098.. Kaufmann, E., J. Sanz, J. L. Dunn, N. Khan, L. E. Mendonca, A. Pacis, F. </a:t>
            </a:r>
            <a:r>
              <a:rPr lang="en-US" sz="1100" dirty="0" err="1"/>
              <a:t>Tzelepis</a:t>
            </a:r>
            <a:r>
              <a:rPr lang="en-US" sz="1100" dirty="0"/>
              <a:t>, E. </a:t>
            </a:r>
            <a:r>
              <a:rPr lang="en-US" sz="1100" dirty="0" err="1"/>
              <a:t>Pernet</a:t>
            </a:r>
            <a:r>
              <a:rPr lang="en-US" sz="1100" dirty="0"/>
              <a:t>, A. Dumaine, J. C. Grenier, F. Mailhot-Leonard, E. Ahmed, J. Belle, R. </a:t>
            </a:r>
            <a:r>
              <a:rPr lang="en-US" sz="1100" dirty="0" err="1"/>
              <a:t>Besla</a:t>
            </a:r>
            <a:r>
              <a:rPr lang="en-US" sz="1100" dirty="0"/>
              <a:t>, B. Mazer, I. L. King, A. </a:t>
            </a:r>
            <a:r>
              <a:rPr lang="en-US" sz="1100" dirty="0" err="1"/>
              <a:t>Nijnik</a:t>
            </a:r>
            <a:r>
              <a:rPr lang="en-US" sz="1100" dirty="0"/>
              <a:t>, C. S. Robbins, L. B. Barreiro and M. </a:t>
            </a:r>
            <a:r>
              <a:rPr lang="en-US" sz="1100" dirty="0" err="1"/>
              <a:t>Divangahi</a:t>
            </a:r>
            <a:r>
              <a:rPr lang="en-US" sz="1100" dirty="0"/>
              <a:t> (2018). "BCG Educates Hematopoietic Stem Cells to Generate Protective Innate Immunity against Tuberculosis." </a:t>
            </a:r>
            <a:r>
              <a:rPr lang="en-US" sz="1100" u="sng" dirty="0"/>
              <a:t>Cell</a:t>
            </a:r>
            <a:r>
              <a:rPr lang="en-US" sz="1100" dirty="0"/>
              <a:t> </a:t>
            </a:r>
            <a:r>
              <a:rPr lang="en-US" sz="1100" b="1" dirty="0"/>
              <a:t>172</a:t>
            </a:r>
            <a:r>
              <a:rPr lang="en-US" sz="1100" dirty="0"/>
              <a:t>(1-2): 176-190 e119.</a:t>
            </a:r>
          </a:p>
          <a:p>
            <a:endParaRPr lang="en-US" sz="1100" b="1" dirty="0"/>
          </a:p>
          <a:p>
            <a:endParaRPr lang="en-US" sz="1100" b="1" dirty="0"/>
          </a:p>
          <a:p>
            <a:r>
              <a:rPr lang="en-US" sz="11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12671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3E4DA0-D403-95DC-E129-0B6F934611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6" descr="Universidade de São Paulo – Wikipédia, a enciclopédia livre">
            <a:extLst>
              <a:ext uri="{FF2B5EF4-FFF2-40B4-BE49-F238E27FC236}">
                <a16:creationId xmlns:a16="http://schemas.microsoft.com/office/drawing/2014/main" id="{A1F23B50-5E46-2676-86CF-45492FDB95B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8" descr="Universidade de São Paulo – Wikipédia, a enciclopédia livre">
            <a:extLst>
              <a:ext uri="{FF2B5EF4-FFF2-40B4-BE49-F238E27FC236}">
                <a16:creationId xmlns:a16="http://schemas.microsoft.com/office/drawing/2014/main" id="{08266155-EB3E-483A-9004-4D7DA6C06E9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4A0DE1F7-B7BA-CBF1-8FF4-5F9598F76599}"/>
              </a:ext>
            </a:extLst>
          </p:cNvPr>
          <p:cNvSpPr/>
          <p:nvPr/>
        </p:nvSpPr>
        <p:spPr>
          <a:xfrm>
            <a:off x="0" y="0"/>
            <a:ext cx="12192000" cy="951620"/>
          </a:xfrm>
          <a:prstGeom prst="rect">
            <a:avLst/>
          </a:prstGeom>
          <a:solidFill>
            <a:srgbClr val="F8EC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38EC1514-B33E-9A6D-23FE-03C64CED5425}"/>
              </a:ext>
            </a:extLst>
          </p:cNvPr>
          <p:cNvSpPr txBox="1"/>
          <p:nvPr/>
        </p:nvSpPr>
        <p:spPr>
          <a:xfrm>
            <a:off x="2349304" y="366845"/>
            <a:ext cx="6865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rial Black" panose="020B0A04020102020204" pitchFamily="34" charset="0"/>
              </a:rPr>
              <a:t>CONTEXTUALIZAÇÃO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4B275BE-1EF8-0F79-EBD3-C99767294EC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577" t="25014" r="34115" b="15265"/>
          <a:stretch>
            <a:fillRect/>
          </a:stretch>
        </p:blipFill>
        <p:spPr>
          <a:xfrm>
            <a:off x="608426" y="1301847"/>
            <a:ext cx="4386767" cy="4559105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68C03870-B220-8DDD-6E3D-90DB584B1102}"/>
              </a:ext>
            </a:extLst>
          </p:cNvPr>
          <p:cNvSpPr txBox="1"/>
          <p:nvPr/>
        </p:nvSpPr>
        <p:spPr>
          <a:xfrm>
            <a:off x="917915" y="5860952"/>
            <a:ext cx="609834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Pearl, R.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 Soc Exp Biol Med. 1928;26(1):73–75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B2BA8D2F-6CD2-4A13-7D9B-765D6AD8F702}"/>
              </a:ext>
            </a:extLst>
          </p:cNvPr>
          <p:cNvSpPr txBox="1"/>
          <p:nvPr/>
        </p:nvSpPr>
        <p:spPr>
          <a:xfrm>
            <a:off x="5471163" y="2200120"/>
            <a:ext cx="5811127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Resumo do Artigo - Pearl (1928)</a:t>
            </a:r>
          </a:p>
          <a:p>
            <a:pPr algn="just">
              <a:buNone/>
            </a:pPr>
            <a:endParaRPr lang="pt-B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Menor incidência de câncer em pacientes com tuberculose (análise de autópsias);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Hipótese: infecção tuberculosa exerce efeito protetor contra câncer;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Influência na hipótese do efeito protetor do BCG, especialmente no câncer de bexiga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172E2B62-7607-327D-7674-CBF345775F86}"/>
              </a:ext>
            </a:extLst>
          </p:cNvPr>
          <p:cNvSpPr txBox="1"/>
          <p:nvPr/>
        </p:nvSpPr>
        <p:spPr>
          <a:xfrm>
            <a:off x="6248400" y="5147116"/>
            <a:ext cx="392019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Estudo parado por várias décadas!</a:t>
            </a: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Espaço Reservado para Número de Slide 10">
            <a:extLst>
              <a:ext uri="{FF2B5EF4-FFF2-40B4-BE49-F238E27FC236}">
                <a16:creationId xmlns:a16="http://schemas.microsoft.com/office/drawing/2014/main" id="{79B80B4D-E578-7935-0BEA-E36DF791F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20DE4-72DB-4C3D-B44A-29974E77FEF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3438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D67637-24DC-9CE3-4553-951B716B89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6" descr="Universidade de São Paulo – Wikipédia, a enciclopédia livre">
            <a:extLst>
              <a:ext uri="{FF2B5EF4-FFF2-40B4-BE49-F238E27FC236}">
                <a16:creationId xmlns:a16="http://schemas.microsoft.com/office/drawing/2014/main" id="{6D96E33E-69E8-52CE-BA37-7639CFC9DE6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8" descr="Universidade de São Paulo – Wikipédia, a enciclopédia livre">
            <a:extLst>
              <a:ext uri="{FF2B5EF4-FFF2-40B4-BE49-F238E27FC236}">
                <a16:creationId xmlns:a16="http://schemas.microsoft.com/office/drawing/2014/main" id="{F673350C-CE47-8DF4-EAB4-52BCB01398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CA2378C2-566D-7DD5-153E-2346DAAED693}"/>
              </a:ext>
            </a:extLst>
          </p:cNvPr>
          <p:cNvSpPr/>
          <p:nvPr/>
        </p:nvSpPr>
        <p:spPr>
          <a:xfrm>
            <a:off x="0" y="0"/>
            <a:ext cx="12192000" cy="951620"/>
          </a:xfrm>
          <a:prstGeom prst="rect">
            <a:avLst/>
          </a:prstGeom>
          <a:solidFill>
            <a:srgbClr val="F8EC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46EC76A4-3911-4BBE-756A-48904FE7D6D3}"/>
              </a:ext>
            </a:extLst>
          </p:cNvPr>
          <p:cNvSpPr txBox="1"/>
          <p:nvPr/>
        </p:nvSpPr>
        <p:spPr>
          <a:xfrm>
            <a:off x="2349304" y="366845"/>
            <a:ext cx="6865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rial Black" panose="020B0A04020102020204" pitchFamily="34" charset="0"/>
              </a:rPr>
              <a:t>CONTEXTUALIZAÇÃO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BD8CCADD-D6E3-9239-7E76-7DC6516B3AF3}"/>
              </a:ext>
            </a:extLst>
          </p:cNvPr>
          <p:cNvSpPr txBox="1"/>
          <p:nvPr/>
        </p:nvSpPr>
        <p:spPr>
          <a:xfrm>
            <a:off x="8371458" y="2304126"/>
            <a:ext cx="35814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Ao longo dos anos, inúmeros estudos têm demonstrado evidências de proteção heteróloga induzida por </a:t>
            </a:r>
            <a:r>
              <a:rPr lang="pt-BR" sz="1600" dirty="0" err="1">
                <a:latin typeface="Arial" panose="020B0604020202020204" pitchFamily="34" charset="0"/>
                <a:cs typeface="Arial" panose="020B0604020202020204" pitchFamily="34" charset="0"/>
              </a:rPr>
              <a:t>microorganismos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, especialmente pela vacina BCG, associada à redução da mortalidade geral e da incidência de alguns tipos de câncer. No entanto, esses achados passaram por longos períodos sem o devido reconhecimento...</a:t>
            </a:r>
            <a:endParaRPr lang="pt-BR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5D0CBEB-7010-0F15-932C-29F7494FE51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346" t="26655" r="28231" b="30863"/>
          <a:stretch>
            <a:fillRect/>
          </a:stretch>
        </p:blipFill>
        <p:spPr>
          <a:xfrm>
            <a:off x="187002" y="1104020"/>
            <a:ext cx="5416063" cy="2912012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E158B6B0-63EE-DB1A-69DD-7BFC3E4B0975}"/>
              </a:ext>
            </a:extLst>
          </p:cNvPr>
          <p:cNvSpPr txBox="1"/>
          <p:nvPr/>
        </p:nvSpPr>
        <p:spPr>
          <a:xfrm>
            <a:off x="147372" y="6248702"/>
            <a:ext cx="12044628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/>
              <a:t>Referências</a:t>
            </a:r>
            <a:r>
              <a:rPr lang="en-US" sz="1100" dirty="0"/>
              <a:t>: Grange, J. M. and J. L. Stanford (1990). "BCG vaccination and cancer." </a:t>
            </a:r>
            <a:r>
              <a:rPr lang="en-US" sz="1100" u="sng" dirty="0"/>
              <a:t>Tubercle</a:t>
            </a:r>
            <a:r>
              <a:rPr lang="en-US" sz="1100" dirty="0"/>
              <a:t> </a:t>
            </a:r>
            <a:r>
              <a:rPr lang="en-US" sz="1100" b="1" dirty="0"/>
              <a:t>71</a:t>
            </a:r>
            <a:r>
              <a:rPr lang="en-US" sz="1100" dirty="0"/>
              <a:t>(1): 61-64. </a:t>
            </a:r>
            <a:r>
              <a:rPr lang="en-US" sz="1100" dirty="0" err="1"/>
              <a:t>Mackaness</a:t>
            </a:r>
            <a:r>
              <a:rPr lang="en-US" sz="1100" dirty="0"/>
              <a:t>, G. B. (1964). "The Immunological Basis of Acquired Cellular Resistance." </a:t>
            </a:r>
            <a:r>
              <a:rPr lang="en-US" sz="1100" u="sng" dirty="0"/>
              <a:t>J Exp Med</a:t>
            </a:r>
            <a:r>
              <a:rPr lang="en-US" sz="1100" dirty="0"/>
              <a:t> </a:t>
            </a:r>
            <a:r>
              <a:rPr lang="en-US" sz="1100" b="1" dirty="0"/>
              <a:t>120</a:t>
            </a:r>
            <a:r>
              <a:rPr lang="en-US" sz="1100" dirty="0"/>
              <a:t>(1): 105-120. Garly, M. L., C. L. Martins, C. Bale, M. A. Balde, K. L. Hedegaard, P. Gustafson, I. M. Lisse, H. C. Whittle and P. Aaby (2003). "BCG scar and positive tuberculin reaction associated with reduced child mortality in West Africa. A non-specific beneficial effect of BCG?" </a:t>
            </a:r>
            <a:r>
              <a:rPr lang="en-US" sz="1100" u="sng" dirty="0"/>
              <a:t>Vaccine</a:t>
            </a:r>
            <a:r>
              <a:rPr lang="en-US" sz="1100" dirty="0"/>
              <a:t> </a:t>
            </a:r>
            <a:r>
              <a:rPr lang="en-US" sz="1100" b="1" dirty="0"/>
              <a:t>21</a:t>
            </a:r>
            <a:r>
              <a:rPr lang="en-US" sz="1100" dirty="0"/>
              <a:t>(21-22): 2782-2790.</a:t>
            </a:r>
          </a:p>
          <a:p>
            <a:endParaRPr lang="en-US" sz="1100" b="1" dirty="0"/>
          </a:p>
          <a:p>
            <a:endParaRPr lang="en-US" sz="1100" b="1" dirty="0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9DBC1191-E124-7A87-8181-9CA9CF0C73B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87" t="50549" r="51814" b="23602"/>
          <a:stretch>
            <a:fillRect/>
          </a:stretch>
        </p:blipFill>
        <p:spPr>
          <a:xfrm>
            <a:off x="706090" y="2490847"/>
            <a:ext cx="6993880" cy="2181105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1FD0519D-0D56-6284-BE49-826681A876A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5833" t="19210" r="27619" b="32055"/>
          <a:stretch>
            <a:fillRect/>
          </a:stretch>
        </p:blipFill>
        <p:spPr>
          <a:xfrm>
            <a:off x="2802996" y="2749919"/>
            <a:ext cx="5416062" cy="3188147"/>
          </a:xfrm>
          <a:prstGeom prst="rect">
            <a:avLst/>
          </a:prstGeom>
        </p:spPr>
      </p:pic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5D8CE95F-89CD-446F-128A-B37FB82B2DE5}"/>
              </a:ext>
            </a:extLst>
          </p:cNvPr>
          <p:cNvCxnSpPr>
            <a:cxnSpLocks/>
          </p:cNvCxnSpPr>
          <p:nvPr/>
        </p:nvCxnSpPr>
        <p:spPr>
          <a:xfrm>
            <a:off x="0" y="6220988"/>
            <a:ext cx="12192000" cy="55429"/>
          </a:xfrm>
          <a:prstGeom prst="line">
            <a:avLst/>
          </a:prstGeom>
          <a:ln>
            <a:solidFill>
              <a:srgbClr val="F8ECD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Espaço Reservado para Número de Slide 22">
            <a:extLst>
              <a:ext uri="{FF2B5EF4-FFF2-40B4-BE49-F238E27FC236}">
                <a16:creationId xmlns:a16="http://schemas.microsoft.com/office/drawing/2014/main" id="{96F05158-0E48-E6C0-CAB1-9D87CD924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20DE4-72DB-4C3D-B44A-29974E77FEF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945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8" grpId="0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8253</TotalTime>
  <Words>3652</Words>
  <Application>Microsoft Office PowerPoint</Application>
  <PresentationFormat>Widescreen</PresentationFormat>
  <Paragraphs>243</Paragraphs>
  <Slides>28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28</vt:i4>
      </vt:variant>
    </vt:vector>
  </HeadingPairs>
  <TitlesOfParts>
    <vt:vector size="34" baseType="lpstr">
      <vt:lpstr>Arial</vt:lpstr>
      <vt:lpstr>Arial Black</vt:lpstr>
      <vt:lpstr>Calibri</vt:lpstr>
      <vt:lpstr>Calibri Light</vt:lpstr>
      <vt:lpstr>Times New Roman</vt:lpstr>
      <vt:lpstr>Tema do Office</vt:lpstr>
      <vt:lpstr>Desafiando o Clássico: A Imunidade Inata Também Aprende?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Karla Ramos</dc:creator>
  <cp:lastModifiedBy>Karla Ramos</cp:lastModifiedBy>
  <cp:revision>102</cp:revision>
  <dcterms:created xsi:type="dcterms:W3CDTF">2025-07-02T17:40:14Z</dcterms:created>
  <dcterms:modified xsi:type="dcterms:W3CDTF">2025-09-16T17:10:59Z</dcterms:modified>
</cp:coreProperties>
</file>