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8" r:id="rId3"/>
    <p:sldId id="261" r:id="rId4"/>
    <p:sldId id="259" r:id="rId5"/>
    <p:sldId id="260" r:id="rId6"/>
    <p:sldId id="262" r:id="rId7"/>
    <p:sldId id="266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83" r:id="rId21"/>
    <p:sldId id="284" r:id="rId22"/>
    <p:sldId id="276" r:id="rId23"/>
    <p:sldId id="281" r:id="rId24"/>
    <p:sldId id="282" r:id="rId25"/>
    <p:sldId id="280" r:id="rId26"/>
    <p:sldId id="285" r:id="rId27"/>
    <p:sldId id="278" r:id="rId28"/>
    <p:sldId id="279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9E9"/>
    <a:srgbClr val="F8ECDB"/>
    <a:srgbClr val="0F7C74"/>
    <a:srgbClr val="FCD4E0"/>
    <a:srgbClr val="FAC6DC"/>
    <a:srgbClr val="D8B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 snapToGrid="0">
      <p:cViewPr varScale="1">
        <p:scale>
          <a:sx n="68" d="100"/>
          <a:sy n="68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75B24AC-6533-9B07-E91D-08657A8E29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A67E35F-8436-3234-9149-D91E22303A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A51AD-21CF-4941-BBFF-25B5A81D5402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98F2982-23A8-F74A-FD96-0F9E286632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514952D-5B4A-B9B9-4428-103DFFC9B9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76553-D723-43A7-900F-9A978FD3FD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118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8CFC6-EFB1-4ABC-8AF9-F63710F740E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1B049-78F4-4457-85E2-693B936508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344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1B049-78F4-4457-85E2-693B936508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68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1B049-78F4-4457-85E2-693B936508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0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76E9C-B2BB-2EB2-2A98-58D5F066B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F5F313-5B5E-96F1-E2E7-CFC4D009D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AFD4A7-93BC-659A-C567-F00591E5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4AAF3-6CB3-4C2F-94EE-713CC1A5CAA1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058D02-19F0-52F0-675B-1AFB671EA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1106BD-5E46-1DD0-5553-FB464382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8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7E226-401C-ADBB-58A2-AACFC64D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58BC8F8-DB5F-D6DC-E254-F43C003E1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025947-2584-314A-3B87-F859B247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48AB-E843-4D4B-A116-44585227468D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A7EEF4-128B-CBA4-71C1-A27C6FC2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709001-2BD9-D95D-56BD-34D7234D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2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861B93-0D92-FD69-A45A-97A78C8B6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A3C78B-8191-90E4-9059-1D660FB5E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A79F14-2686-83BF-D476-A302D9737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4782-71A2-4241-8D1B-8F957F843062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FA3495-659E-14F3-1489-2B7D1F9E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A9FBD1-2598-A657-A265-0F849338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1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BECCA-D469-1A4F-2F85-FA6C8BF3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BBB7DD-3474-9F07-9EAE-D1721CDEC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788F4-C679-84F7-5692-37D65A7AA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A63FA-5CD0-4C89-B236-158F051AC550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1F7C1B-46C6-38CF-EE84-C4AF7143A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6F8F48-E08E-A95A-279F-8C2B6CC65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1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D3FE3-7C96-9A98-F680-8F668569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F0BE06-75C8-AD86-5A11-2D0210D63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C610D4-CA33-1659-3DA9-8A102226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AE18-A444-4BF5-B739-EA185FA73C57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D2BB91-A1FF-482D-7275-796B7B784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1FC395-EFBA-5825-D412-C1E56E69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1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A6411-B92A-7699-BCE4-A3D1ACBC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DF2141-1F61-4528-5572-9DFF3A369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1E9D73-D422-E7B2-D76C-77B1551AE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BA271E-CE79-AF03-5627-91E30E9EE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BE27-0613-4884-A0B3-587505D55857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7980070-312D-624A-DD4A-C3807FFCD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346160-A5FE-84B2-8C2F-88EE0DCF2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18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0889B7-A761-7C29-05A9-201EB788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2A3DF-ECA5-65C5-6D0E-6B373335D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C5F6000-B3EC-DEDA-6ED0-F1560B56E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B1FA509-FBD6-D48F-21BC-3898B4589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1D1C006-E886-0750-A577-2BB6677F55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FCD3AFF-EAA0-F5A0-1D56-F9A61E4C9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646A-03C8-4B88-AB4F-EBC4088D4B1B}" type="datetime1">
              <a:rPr lang="en-US" smtClean="0"/>
              <a:t>9/16/2025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BEF3A73-8510-DEF5-DD6F-BC733A77E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D3135A4-1763-904C-8944-024A8F1F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76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68793-FC10-07AC-4D58-954FCB87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8927F7D-FA9D-CC02-1740-384A86E8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DE03-806A-4631-A61C-119D08C1CC31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DA8BA90-6747-E399-8DAD-8E174A6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405CEE9-4BBB-8E8D-5F33-539D5553A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3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6A375B4-F17C-7770-3305-7071C6D6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FCF3-7D13-4915-83CB-9E6D4F979FD0}" type="datetime1">
              <a:rPr lang="en-US" smtClean="0"/>
              <a:t>9/16/2025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9626A09-1237-80D7-C9BC-139A4C5B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78B1C7-BDCD-1EE4-0556-306BA064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3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56E46E-8AC6-24FD-7C7A-FF510F4E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C59026-8297-C7FF-B4FB-A084A2AEF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6019E87-83F6-ED64-49BC-27E789838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3AAFAA-135A-A20C-D460-D7438159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DDFE-085F-44D8-BE2B-B90C3F1755AF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79B916-7471-048B-28D8-C63B3A57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B305BBC-ED81-0413-3B74-8F21AF13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5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98907-33B9-61A4-0FCA-DD9A12EBA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EAAAA21-5A0E-9857-7CC8-D2C4069EF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2C92BE-A553-FC38-68F2-F293A2200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3967D3-8BF0-AAD1-058E-467242C5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2070-9D47-4145-BF3A-DEA9A800CABF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BB695F-4FDD-8989-78B2-0597F1F68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15DF8B-C17C-795A-6D33-281A3B78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6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44B2AB9-5D4F-1AEF-D014-63456BAE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3DDF77-004F-2E83-47EC-9F8365746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3413CA-1F01-5745-D4F6-1B41F426F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99481-2C10-4CBF-B7D4-A8754863056A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5D437C-4C00-403D-EEAC-B7A0C08D2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9CE142-8D45-3EAA-CFCB-F4FA2D2F2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20DE4-72DB-4C3D-B44A-29974E77FE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5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838F0-A3FD-6453-63C2-37B3AAAED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4D91E260-0362-0A0F-C735-EF4BB07A59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C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C70587-A75B-37EC-0350-298558047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449" y="2115157"/>
            <a:ext cx="11451101" cy="295423"/>
          </a:xfrm>
        </p:spPr>
        <p:txBody>
          <a:bodyPr>
            <a:normAutofit fontScale="90000"/>
          </a:bodyPr>
          <a:lstStyle/>
          <a:p>
            <a:r>
              <a:rPr lang="pt-BR" sz="4000" b="1" dirty="0">
                <a:latin typeface="Arial Black" panose="020B0A04020102020204" pitchFamily="34" charset="0"/>
              </a:rPr>
              <a:t>Desafiando o Clássico: A Imunidade Inata Também Aprende</a:t>
            </a:r>
            <a:r>
              <a:rPr lang="pt-BR" sz="3100" b="1" dirty="0">
                <a:latin typeface="Arial Black" panose="020B0A04020102020204" pitchFamily="34" charset="0"/>
              </a:rPr>
              <a:t>?</a:t>
            </a:r>
            <a:endParaRPr lang="pt-BR" sz="4800" dirty="0">
              <a:latin typeface="Arial Black" panose="020B0A040201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7E2E48-275A-AE35-57B3-CB20695CA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6030119"/>
            <a:ext cx="9144000" cy="165576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Karla Karoline Santos Ramos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Aluna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Doutorado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Imunologia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 ICB/USP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08343F9-794F-6235-F71A-40B053549E8E}"/>
              </a:ext>
            </a:extLst>
          </p:cNvPr>
          <p:cNvSpPr txBox="1">
            <a:spLocks/>
          </p:cNvSpPr>
          <p:nvPr/>
        </p:nvSpPr>
        <p:spPr>
          <a:xfrm>
            <a:off x="954259" y="4378147"/>
            <a:ext cx="10283482" cy="9617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 sz="4800" b="1" dirty="0">
                <a:latin typeface="Arial Black" panose="020B0A04020102020204" pitchFamily="34" charset="0"/>
              </a:rPr>
            </a:br>
            <a:r>
              <a:rPr lang="pt-BR" sz="4800" b="1" dirty="0">
                <a:latin typeface="Arial Black" panose="020B0A04020102020204" pitchFamily="34" charset="0"/>
              </a:rPr>
              <a:t>Rescrevendo o Livro Didático: Imunidade Treinada</a:t>
            </a:r>
            <a:endParaRPr lang="pt-BR" sz="48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ICB-USP | Instituto de Ciências Biomédicas">
            <a:extLst>
              <a:ext uri="{FF2B5EF4-FFF2-40B4-BE49-F238E27FC236}">
                <a16:creationId xmlns:a16="http://schemas.microsoft.com/office/drawing/2014/main" id="{8E8BC991-DD78-7D08-87F8-91C4FCA93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863" y="81651"/>
            <a:ext cx="1586033" cy="95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resentação – Pós-Graduação em Microbiologia">
            <a:extLst>
              <a:ext uri="{FF2B5EF4-FFF2-40B4-BE49-F238E27FC236}">
                <a16:creationId xmlns:a16="http://schemas.microsoft.com/office/drawing/2014/main" id="{747B09F2-D2A7-07FD-FE49-5328D748D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844" y="0"/>
            <a:ext cx="844343" cy="95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B18FCF9E-2340-601F-917E-946095F91C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C6C92AC5-A689-91E4-1937-29C782E165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9B1150C-5943-9874-A4C6-C3FD0E3B9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96" y="81814"/>
            <a:ext cx="663807" cy="95145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BD57553-BF46-76B4-38B3-1EE1C9ED0F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76" t="43334" r="2610" b="2410"/>
          <a:stretch>
            <a:fillRect/>
          </a:stretch>
        </p:blipFill>
        <p:spPr>
          <a:xfrm>
            <a:off x="3383547" y="2699025"/>
            <a:ext cx="5424905" cy="2069550"/>
          </a:xfrm>
          <a:prstGeom prst="rect">
            <a:avLst/>
          </a:prstGeom>
        </p:spPr>
      </p:pic>
      <p:sp>
        <p:nvSpPr>
          <p:cNvPr id="14" name="AutoShape 10">
            <a:extLst>
              <a:ext uri="{FF2B5EF4-FFF2-40B4-BE49-F238E27FC236}">
                <a16:creationId xmlns:a16="http://schemas.microsoft.com/office/drawing/2014/main" id="{1253327D-BA43-8B75-83DF-FA0908968C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AD648E1-0800-BE25-82DF-706E97424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9" y="177986"/>
            <a:ext cx="1447617" cy="586395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D86420A5-0440-AE0A-BD1B-206AD1EB1B05}"/>
              </a:ext>
            </a:extLst>
          </p:cNvPr>
          <p:cNvSpPr txBox="1">
            <a:spLocks/>
          </p:cNvSpPr>
          <p:nvPr/>
        </p:nvSpPr>
        <p:spPr>
          <a:xfrm rot="660800">
            <a:off x="5387872" y="4050518"/>
            <a:ext cx="3446080" cy="2426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latin typeface="Arial Black" panose="020B0A04020102020204" pitchFamily="34" charset="0"/>
              </a:rPr>
              <a:t>SIM!!</a:t>
            </a:r>
            <a:endParaRPr lang="pt-BR" sz="2400" dirty="0">
              <a:latin typeface="Arial Black" panose="020B0A04020102020204" pitchFamily="34" charset="0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1AE7F2E-5822-9948-073D-656073218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65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E7B40-55E8-6F1F-C7C9-CF68295A4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6ADB9144-2CD2-4D37-3E0C-8AA28A443A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65EEEBD6-2153-0830-0B0E-C5B7CCB0BB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F470E15-7E49-BEF1-91C0-81C390E909E4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478F12B-F027-43A1-50FF-411FA426BECA}"/>
              </a:ext>
            </a:extLst>
          </p:cNvPr>
          <p:cNvSpPr txBox="1"/>
          <p:nvPr/>
        </p:nvSpPr>
        <p:spPr>
          <a:xfrm>
            <a:off x="2349304" y="366845"/>
            <a:ext cx="686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CONTEXTUALIZAÇÃO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0311E1C-DF3F-D12E-BE99-D0D59C8035C9}"/>
              </a:ext>
            </a:extLst>
          </p:cNvPr>
          <p:cNvSpPr txBox="1"/>
          <p:nvPr/>
        </p:nvSpPr>
        <p:spPr>
          <a:xfrm>
            <a:off x="402223" y="2579638"/>
            <a:ext cx="41989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Em 2011,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et al. revisaram estudos “esquecidos” para propor o conceito de imunidade treinada, mostrando que células inatas, como monócitos e macrófagos, podem ser reprogramadas para responder melhor a infecções futuras. Esse conceito ampliou a visão tradicional da imunidade, revelando memória funcional na resposta inata.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AE49802-7D70-402C-195C-EA4AF0034782}"/>
              </a:ext>
            </a:extLst>
          </p:cNvPr>
          <p:cNvSpPr txBox="1"/>
          <p:nvPr/>
        </p:nvSpPr>
        <p:spPr>
          <a:xfrm>
            <a:off x="84406" y="6455986"/>
            <a:ext cx="11718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 </a:t>
            </a:r>
            <a:r>
              <a:rPr lang="en-US" sz="1100" dirty="0" err="1"/>
              <a:t>Netea</a:t>
            </a:r>
            <a:r>
              <a:rPr lang="en-US" sz="1100" dirty="0"/>
              <a:t>, M. G., J. Quintin and J. W. van der Meer (2011). "Trained immunity: a memory for innate host defense." </a:t>
            </a:r>
            <a:r>
              <a:rPr lang="en-US" sz="1100" u="sng" dirty="0"/>
              <a:t>Cell Host Microbe</a:t>
            </a:r>
            <a:r>
              <a:rPr lang="en-US" sz="1100" dirty="0"/>
              <a:t> </a:t>
            </a:r>
            <a:r>
              <a:rPr lang="en-US" sz="1100" b="1" dirty="0"/>
              <a:t>9</a:t>
            </a:r>
            <a:r>
              <a:rPr lang="en-US" sz="1100" dirty="0"/>
              <a:t>(5): 355-361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320E7BA-927C-9F1F-3C09-2F3EBDD3B1B4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857FACEA-AA10-ACC4-D13C-E388D053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10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1B7798-D018-9008-22E8-B76093BB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46" t="21319" r="22346" b="26347"/>
          <a:stretch>
            <a:fillRect/>
          </a:stretch>
        </p:blipFill>
        <p:spPr>
          <a:xfrm>
            <a:off x="5442902" y="1662440"/>
            <a:ext cx="6499275" cy="358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7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9D9D4-EDC2-8672-2A3E-FB044D140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4921A397-ED2D-A81A-6FDC-3E877803A5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42A86F5D-1B96-EFEB-9139-E6295F488C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0FCEA01-ABBA-8A88-F7EA-9C46B1717B17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323D402-13A3-AB12-85EF-6421A78F8498}"/>
              </a:ext>
            </a:extLst>
          </p:cNvPr>
          <p:cNvSpPr txBox="1"/>
          <p:nvPr/>
        </p:nvSpPr>
        <p:spPr>
          <a:xfrm>
            <a:off x="2349304" y="366845"/>
            <a:ext cx="686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IMUNIDADE CLÁSSICA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82C5D2B-7681-5DD3-6801-64A013091BE3}"/>
              </a:ext>
            </a:extLst>
          </p:cNvPr>
          <p:cNvSpPr txBox="1"/>
          <p:nvPr/>
        </p:nvSpPr>
        <p:spPr>
          <a:xfrm>
            <a:off x="92276" y="6486435"/>
            <a:ext cx="12107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</a:t>
            </a:r>
            <a:r>
              <a:rPr lang="en-US" sz="1100" dirty="0" err="1"/>
              <a:t>Netea</a:t>
            </a:r>
            <a:r>
              <a:rPr lang="en-US" sz="1100" dirty="0"/>
              <a:t>, M. G., L. A. Joosten, E. Latz, K. H. Mills, G. Natoli, H. G. </a:t>
            </a:r>
            <a:r>
              <a:rPr lang="en-US" sz="1100" dirty="0" err="1"/>
              <a:t>Stunnenberg</a:t>
            </a:r>
            <a:r>
              <a:rPr lang="en-US" sz="1100" dirty="0"/>
              <a:t>, L. A. O'Neill and R. J. Xavier (2016). "Trained immunity: A program of innate immune memory in health and disease." </a:t>
            </a:r>
            <a:r>
              <a:rPr lang="en-US" sz="1100" u="sng" dirty="0"/>
              <a:t>Science</a:t>
            </a:r>
            <a:r>
              <a:rPr lang="en-US" sz="1100" dirty="0"/>
              <a:t> </a:t>
            </a:r>
            <a:r>
              <a:rPr lang="en-US" sz="1100" b="1" dirty="0"/>
              <a:t>352</a:t>
            </a:r>
            <a:r>
              <a:rPr lang="en-US" sz="1100" dirty="0"/>
              <a:t>(6284): aaf1098.</a:t>
            </a:r>
          </a:p>
          <a:p>
            <a:endParaRPr lang="en-US" b="1" dirty="0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5CA91B9B-1C63-E42A-8C0E-86E62B1C980F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972EA894-B941-DDBA-C3CC-AE889D02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F6C174-0D68-546A-FFE8-C988344F64E3}"/>
              </a:ext>
            </a:extLst>
          </p:cNvPr>
          <p:cNvSpPr txBox="1"/>
          <p:nvPr/>
        </p:nvSpPr>
        <p:spPr>
          <a:xfrm>
            <a:off x="1274970" y="5269789"/>
            <a:ext cx="93372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memória imunológica adaptativa clássica envolve a recombinação gênica em linfócitos B e T, o que confere alta especificidade e, muitas vezes, proteção específica contra patógenos a longo prazo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Figura 1">
            <a:extLst>
              <a:ext uri="{FF2B5EF4-FFF2-40B4-BE49-F238E27FC236}">
                <a16:creationId xmlns:a16="http://schemas.microsoft.com/office/drawing/2014/main" id="{581B040B-3DD7-5AC7-2ADE-4A46D14E0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79"/>
          <a:stretch>
            <a:fillRect/>
          </a:stretch>
        </p:blipFill>
        <p:spPr bwMode="auto">
          <a:xfrm>
            <a:off x="1583014" y="1318465"/>
            <a:ext cx="8721171" cy="368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B1C42AE-82F1-81FC-5184-C188CBCC89AE}"/>
              </a:ext>
            </a:extLst>
          </p:cNvPr>
          <p:cNvSpPr txBox="1"/>
          <p:nvPr/>
        </p:nvSpPr>
        <p:spPr>
          <a:xfrm rot="16200000">
            <a:off x="91355" y="3290684"/>
            <a:ext cx="298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Joosten et al. 2016)</a:t>
            </a:r>
          </a:p>
        </p:txBody>
      </p:sp>
    </p:spTree>
    <p:extLst>
      <p:ext uri="{BB962C8B-B14F-4D97-AF65-F5344CB8AC3E}">
        <p14:creationId xmlns:p14="http://schemas.microsoft.com/office/powerpoint/2010/main" val="1687184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13C3D-71FC-D54D-D2AE-648813C62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6E8E69FF-8363-950D-FCF4-2C235E4CFB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B9E21C87-2F26-C779-8807-67F3F1152F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489E6B9-1A05-D6A2-B3DB-DC06B4498C85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7339276-DA97-C0E2-F865-C74FF12A1D7E}"/>
              </a:ext>
            </a:extLst>
          </p:cNvPr>
          <p:cNvSpPr txBox="1"/>
          <p:nvPr/>
        </p:nvSpPr>
        <p:spPr>
          <a:xfrm>
            <a:off x="2349304" y="230719"/>
            <a:ext cx="686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IMUNIDADE TREINADA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DBF9015-4AC9-F8BF-1351-C8786649D854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C7422201-2E39-D4F2-BFC8-BBD98F1A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 descr="Figura 1">
            <a:extLst>
              <a:ext uri="{FF2B5EF4-FFF2-40B4-BE49-F238E27FC236}">
                <a16:creationId xmlns:a16="http://schemas.microsoft.com/office/drawing/2014/main" id="{53BE555D-D77A-0995-B9C1-AF72E636C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19"/>
          <a:stretch>
            <a:fillRect/>
          </a:stretch>
        </p:blipFill>
        <p:spPr bwMode="auto">
          <a:xfrm>
            <a:off x="1945235" y="1050084"/>
            <a:ext cx="7996730" cy="43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D9F8796-A7B5-1D36-4DA5-D4E50DBAA3B6}"/>
              </a:ext>
            </a:extLst>
          </p:cNvPr>
          <p:cNvSpPr txBox="1"/>
          <p:nvPr/>
        </p:nvSpPr>
        <p:spPr>
          <a:xfrm>
            <a:off x="286880" y="5463560"/>
            <a:ext cx="117183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imunidade treinada define uma memória imunológica inata</a:t>
            </a:r>
            <a:r>
              <a:rPr lang="pt-BR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t-BR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que induz propriedades inflamatórias e antimicrobianas aprimoradas nas células imunes inatas, responsáveis por uma resposta inespecífica aumentada a infecções subsequentes e melhor sobrevivência do hospedeiro.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7D1684F-DA83-E9F1-A0B4-48EBA02274C7}"/>
              </a:ext>
            </a:extLst>
          </p:cNvPr>
          <p:cNvSpPr txBox="1"/>
          <p:nvPr/>
        </p:nvSpPr>
        <p:spPr>
          <a:xfrm>
            <a:off x="92276" y="6486435"/>
            <a:ext cx="12107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</a:t>
            </a:r>
            <a:r>
              <a:rPr lang="en-US" sz="1100" dirty="0" err="1"/>
              <a:t>Netea</a:t>
            </a:r>
            <a:r>
              <a:rPr lang="en-US" sz="1100" dirty="0"/>
              <a:t>, M. G., L. A. Joosten, E. Latz, K. H. Mills, G. Natoli, H. G. </a:t>
            </a:r>
            <a:r>
              <a:rPr lang="en-US" sz="1100" dirty="0" err="1"/>
              <a:t>Stunnenberg</a:t>
            </a:r>
            <a:r>
              <a:rPr lang="en-US" sz="1100" dirty="0"/>
              <a:t>, L. A. O'Neill and R. J. Xavier (2016). "Trained immunity: A program of innate immune memory in health and disease." </a:t>
            </a:r>
            <a:r>
              <a:rPr lang="en-US" sz="1100" u="sng" dirty="0"/>
              <a:t>Science</a:t>
            </a:r>
            <a:r>
              <a:rPr lang="en-US" sz="1100" dirty="0"/>
              <a:t> </a:t>
            </a:r>
            <a:r>
              <a:rPr lang="en-US" sz="1100" b="1" dirty="0"/>
              <a:t>352</a:t>
            </a:r>
            <a:r>
              <a:rPr lang="en-US" sz="1100" dirty="0"/>
              <a:t>(6284): aaf1098.</a:t>
            </a:r>
          </a:p>
          <a:p>
            <a:endParaRPr lang="en-US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E15017A-2C61-70EA-1291-C003B83C61C8}"/>
              </a:ext>
            </a:extLst>
          </p:cNvPr>
          <p:cNvSpPr txBox="1"/>
          <p:nvPr/>
        </p:nvSpPr>
        <p:spPr>
          <a:xfrm rot="16200000">
            <a:off x="453576" y="3138100"/>
            <a:ext cx="298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Joosten et al. 2016)</a:t>
            </a:r>
          </a:p>
        </p:txBody>
      </p:sp>
    </p:spTree>
    <p:extLst>
      <p:ext uri="{BB962C8B-B14F-4D97-AF65-F5344CB8AC3E}">
        <p14:creationId xmlns:p14="http://schemas.microsoft.com/office/powerpoint/2010/main" val="2488484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9446E-8081-C0B6-94C0-5B5444089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7556CE3B-3489-5EB6-A2DB-81DE94E768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916C37F9-F009-498D-0C1D-1EDF9BF231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4FD39F9-9C8A-F155-AA91-780FB8E04E64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1ADDB29-DBE6-4508-928A-08E1A9F92107}"/>
              </a:ext>
            </a:extLst>
          </p:cNvPr>
          <p:cNvSpPr txBox="1"/>
          <p:nvPr/>
        </p:nvSpPr>
        <p:spPr>
          <a:xfrm>
            <a:off x="2511083" y="301837"/>
            <a:ext cx="686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IMUNIDADE TREINADA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EA12E257-2958-0F59-2244-377C628D7295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6D9D14F9-952F-FD70-FD0F-891A7BF8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13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E9C82E0-EE1D-CE61-9195-EE84CCEF3691}"/>
              </a:ext>
            </a:extLst>
          </p:cNvPr>
          <p:cNvSpPr txBox="1"/>
          <p:nvPr/>
        </p:nvSpPr>
        <p:spPr>
          <a:xfrm>
            <a:off x="0" y="6439249"/>
            <a:ext cx="1210759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Wang, W., L. Ma, B. Liu and L. Ouyang (2024). "The role of trained immunity in sepsis." </a:t>
            </a:r>
            <a:r>
              <a:rPr lang="en-US" sz="1100" u="sng" dirty="0"/>
              <a:t>Front Immunol</a:t>
            </a:r>
            <a:r>
              <a:rPr lang="en-US" sz="1100" dirty="0"/>
              <a:t> </a:t>
            </a:r>
            <a:r>
              <a:rPr lang="en-US" sz="1100" b="1" dirty="0"/>
              <a:t>15</a:t>
            </a:r>
            <a:r>
              <a:rPr lang="en-US" sz="1100" dirty="0"/>
              <a:t>: 1449986.</a:t>
            </a:r>
          </a:p>
          <a:p>
            <a:endParaRPr lang="en-US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98FA826-BFE4-40E0-BE8C-780226D67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4597"/>
            <a:ext cx="7356728" cy="511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E4750-829F-80C5-E1C9-1DDCCA9AB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0523" y="2579638"/>
            <a:ext cx="418329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Estímulos exógenos (</a:t>
            </a:r>
            <a:r>
              <a:rPr kumimoji="0" lang="pt-BR" altLang="pt-BR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</a:t>
            </a:r>
            <a:r>
              <a:rPr kumimoji="0" lang="pt-BR" altLang="pt-B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BCG, β-</a:t>
            </a:r>
            <a:r>
              <a:rPr kumimoji="0" lang="pt-BR" altLang="pt-BR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glucano</a:t>
            </a:r>
            <a:r>
              <a:rPr kumimoji="0" lang="pt-BR" altLang="pt-B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ou endógenos (</a:t>
            </a:r>
            <a:r>
              <a:rPr kumimoji="0" lang="pt-BR" altLang="pt-BR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</a:t>
            </a:r>
            <a:r>
              <a:rPr kumimoji="0" lang="pt-BR" altLang="pt-B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heme, fumarato) ativam células inatas;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Induzem reprogramação metabólica e modificações epigenéticas duradouras;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 reexposição, há uma resposta mais rápida e intensa;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Resulta em maior recrutamento celular e eliminação de patógenos.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D5C4FB-FA5F-B588-59FD-4D76352060EA}"/>
              </a:ext>
            </a:extLst>
          </p:cNvPr>
          <p:cNvSpPr txBox="1"/>
          <p:nvPr/>
        </p:nvSpPr>
        <p:spPr>
          <a:xfrm>
            <a:off x="428441" y="934245"/>
            <a:ext cx="2645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(Wang, Ma et al. 2024)</a:t>
            </a:r>
          </a:p>
        </p:txBody>
      </p:sp>
    </p:spTree>
    <p:extLst>
      <p:ext uri="{BB962C8B-B14F-4D97-AF65-F5344CB8AC3E}">
        <p14:creationId xmlns:p14="http://schemas.microsoft.com/office/powerpoint/2010/main" val="1216448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28BED-64E4-17CE-100C-BF82564BF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67469B51-07CA-C3E5-144B-0A84A31CE0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6FB2CAF5-E149-320E-B8D9-0DF0D678D8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4F329C4-C48C-BE3C-8F19-4E2AD4BCACC0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5454560-987C-53D7-5574-CFF8523948A0}"/>
              </a:ext>
            </a:extLst>
          </p:cNvPr>
          <p:cNvSpPr txBox="1"/>
          <p:nvPr/>
        </p:nvSpPr>
        <p:spPr>
          <a:xfrm>
            <a:off x="2164080" y="240398"/>
            <a:ext cx="786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REPROGRAMAÇÃO EPIGENÉTICA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AE21E46-725E-9EFB-8688-E0F4C2459F48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ED4007CD-83F1-EDDC-513D-6DD37CD2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14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33FC29A-46E6-11BB-3D6D-4CB36BDE5F07}"/>
              </a:ext>
            </a:extLst>
          </p:cNvPr>
          <p:cNvSpPr txBox="1"/>
          <p:nvPr/>
        </p:nvSpPr>
        <p:spPr>
          <a:xfrm>
            <a:off x="0" y="6439249"/>
            <a:ext cx="12107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</a:t>
            </a:r>
            <a:r>
              <a:rPr lang="en-US" sz="1100" dirty="0" err="1"/>
              <a:t>Netea</a:t>
            </a:r>
            <a:r>
              <a:rPr lang="en-US" sz="1100" dirty="0"/>
              <a:t>, M. G., L. A. Joosten, E. Latz, K. H. Mills, G. Natoli, H. G. </a:t>
            </a:r>
            <a:r>
              <a:rPr lang="en-US" sz="1100" dirty="0" err="1"/>
              <a:t>Stunnenberg</a:t>
            </a:r>
            <a:r>
              <a:rPr lang="en-US" sz="1100" dirty="0"/>
              <a:t>, L. A. O'Neill and R. J. Xavier (2016). "Trained immunity: A program of innate immune memory in health and disease." </a:t>
            </a:r>
            <a:r>
              <a:rPr lang="en-US" sz="1100" u="sng" dirty="0"/>
              <a:t>Science</a:t>
            </a:r>
            <a:r>
              <a:rPr lang="en-US" sz="1100" dirty="0"/>
              <a:t> </a:t>
            </a:r>
            <a:r>
              <a:rPr lang="en-US" sz="1100" b="1" dirty="0"/>
              <a:t>352</a:t>
            </a:r>
            <a:r>
              <a:rPr lang="en-US" sz="1100" dirty="0"/>
              <a:t>(6284): aaf1098.</a:t>
            </a:r>
          </a:p>
          <a:p>
            <a:endParaRPr lang="en-US" b="1" dirty="0"/>
          </a:p>
        </p:txBody>
      </p:sp>
      <p:pic>
        <p:nvPicPr>
          <p:cNvPr id="5126" name="Picture 6" descr="Figura 2">
            <a:extLst>
              <a:ext uri="{FF2B5EF4-FFF2-40B4-BE49-F238E27FC236}">
                <a16:creationId xmlns:a16="http://schemas.microsoft.com/office/drawing/2014/main" id="{D0CAAA4A-9442-1869-2B81-1DAE070D7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04" y="2306662"/>
            <a:ext cx="6696222" cy="39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D31820-D5C8-6F27-AE8B-B0CAD6B0B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304" y="1075968"/>
            <a:ext cx="8610601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600" dirty="0">
                <a:latin typeface="Arial" panose="020B0604020202020204" pitchFamily="34" charset="0"/>
              </a:rPr>
              <a:t>Ativação inicial induz modificações na cromatina (</a:t>
            </a:r>
            <a:r>
              <a:rPr lang="pt-BR" altLang="pt-BR" sz="1600" dirty="0" err="1">
                <a:latin typeface="Arial" panose="020B0604020202020204" pitchFamily="34" charset="0"/>
              </a:rPr>
              <a:t>ex</a:t>
            </a:r>
            <a:r>
              <a:rPr lang="pt-BR" altLang="pt-BR" sz="1600" dirty="0">
                <a:latin typeface="Arial" panose="020B0604020202020204" pitchFamily="34" charset="0"/>
              </a:rPr>
              <a:t>: H3K4me1);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600" dirty="0">
                <a:latin typeface="Arial" panose="020B0604020202020204" pitchFamily="34" charset="0"/>
              </a:rPr>
              <a:t>Marcadores epigenéticos persistem mesmo após o fim do estímulo;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600" dirty="0">
                <a:latin typeface="Arial" panose="020B0604020202020204" pitchFamily="34" charset="0"/>
              </a:rPr>
              <a:t>Criam potencializadores latentes que "preparam" os genes para nova ativação;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600" dirty="0">
                <a:latin typeface="Arial" panose="020B0604020202020204" pitchFamily="34" charset="0"/>
              </a:rPr>
              <a:t>Na reexposição, ocorre uma resposta </a:t>
            </a:r>
            <a:r>
              <a:rPr lang="pt-BR" altLang="pt-BR" sz="1600" dirty="0" err="1">
                <a:latin typeface="Arial" panose="020B0604020202020204" pitchFamily="34" charset="0"/>
              </a:rPr>
              <a:t>transcripcional</a:t>
            </a:r>
            <a:r>
              <a:rPr lang="pt-BR" altLang="pt-BR" sz="1600" dirty="0">
                <a:latin typeface="Arial" panose="020B0604020202020204" pitchFamily="34" charset="0"/>
              </a:rPr>
              <a:t> mais rápida e intensa.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2677A8-83BB-5D15-6772-05FFFCB85C5A}"/>
              </a:ext>
            </a:extLst>
          </p:cNvPr>
          <p:cNvSpPr txBox="1"/>
          <p:nvPr/>
        </p:nvSpPr>
        <p:spPr>
          <a:xfrm>
            <a:off x="5943600" y="5866684"/>
            <a:ext cx="298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Joosten et al. 2016)</a:t>
            </a:r>
          </a:p>
        </p:txBody>
      </p:sp>
    </p:spTree>
    <p:extLst>
      <p:ext uri="{BB962C8B-B14F-4D97-AF65-F5344CB8AC3E}">
        <p14:creationId xmlns:p14="http://schemas.microsoft.com/office/powerpoint/2010/main" val="3076112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A165C-A332-5458-81B9-AD1A81A91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40FF848E-C257-C10B-F629-C49A6228A1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8D362B01-93A0-E414-61B0-808A5C078B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32DD2AD-9B74-31AD-22C0-2321B31B4099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94A93D7-A4B1-4B1C-25F4-4DA79842DCDB}"/>
              </a:ext>
            </a:extLst>
          </p:cNvPr>
          <p:cNvSpPr txBox="1"/>
          <p:nvPr/>
        </p:nvSpPr>
        <p:spPr>
          <a:xfrm>
            <a:off x="1942514" y="222395"/>
            <a:ext cx="8039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REPROGRAMAÇÃO METABÓLICA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0A956FF3-6360-FF7A-296F-F0C0C3DCDCBC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75E1E062-455F-6A19-41F5-5B0E9106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15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121C5B6-8AEB-ED73-B3ED-DB6375A7C66E}"/>
              </a:ext>
            </a:extLst>
          </p:cNvPr>
          <p:cNvSpPr txBox="1"/>
          <p:nvPr/>
        </p:nvSpPr>
        <p:spPr>
          <a:xfrm>
            <a:off x="0" y="6439249"/>
            <a:ext cx="12107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</a:t>
            </a:r>
            <a:r>
              <a:rPr lang="en-US" sz="1100" dirty="0" err="1"/>
              <a:t>Netea</a:t>
            </a:r>
            <a:r>
              <a:rPr lang="en-US" sz="1100" dirty="0"/>
              <a:t>, M. G., L. A. Joosten, E. Latz, K. H. Mills, G. Natoli, H. G. </a:t>
            </a:r>
            <a:r>
              <a:rPr lang="en-US" sz="1100" dirty="0" err="1"/>
              <a:t>Stunnenberg</a:t>
            </a:r>
            <a:r>
              <a:rPr lang="en-US" sz="1100" dirty="0"/>
              <a:t>, L. A. O'Neill and R. J. Xavier (2016). "Trained immunity: A program of innate immune memory in health and disease." </a:t>
            </a:r>
            <a:r>
              <a:rPr lang="en-US" sz="1100" u="sng" dirty="0"/>
              <a:t>Science</a:t>
            </a:r>
            <a:r>
              <a:rPr lang="en-US" sz="1100" dirty="0"/>
              <a:t> </a:t>
            </a:r>
            <a:r>
              <a:rPr lang="en-US" sz="1100" b="1" dirty="0"/>
              <a:t>352</a:t>
            </a:r>
            <a:r>
              <a:rPr lang="en-US" sz="1100" dirty="0"/>
              <a:t>(6284): aaf1098.</a:t>
            </a:r>
          </a:p>
          <a:p>
            <a:endParaRPr lang="en-US" b="1" dirty="0"/>
          </a:p>
        </p:txBody>
      </p:sp>
      <p:pic>
        <p:nvPicPr>
          <p:cNvPr id="6146" name="Picture 2" descr="Figura 3">
            <a:extLst>
              <a:ext uri="{FF2B5EF4-FFF2-40B4-BE49-F238E27FC236}">
                <a16:creationId xmlns:a16="http://schemas.microsoft.com/office/drawing/2014/main" id="{6C5C3242-E9C0-C2DF-181A-4C4A388FB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75757"/>
            <a:ext cx="5715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F0A091B-93EF-E516-FDE5-088528C1F6F8}"/>
              </a:ext>
            </a:extLst>
          </p:cNvPr>
          <p:cNvSpPr txBox="1"/>
          <p:nvPr/>
        </p:nvSpPr>
        <p:spPr>
          <a:xfrm>
            <a:off x="164124" y="2372751"/>
            <a:ext cx="54770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Estímulos de treinamento alteram o metabolismo das células inatas;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Metabólitos (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: fumarato, acetil-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CoA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) atuam como cofatores epigenéticos;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Influenciam modificações na cromatina e no DNA;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Regulam a transcrição gênica e moldam a resposta imune futura;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Integração entre metabolismo celular e memória imune funcional.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3FB6B1-DB99-6CDF-3AA8-D877084A30D4}"/>
              </a:ext>
            </a:extLst>
          </p:cNvPr>
          <p:cNvSpPr txBox="1"/>
          <p:nvPr/>
        </p:nvSpPr>
        <p:spPr>
          <a:xfrm rot="16200000">
            <a:off x="10166941" y="3144550"/>
            <a:ext cx="298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Joosten et al. 2016)</a:t>
            </a:r>
          </a:p>
        </p:txBody>
      </p:sp>
    </p:spTree>
    <p:extLst>
      <p:ext uri="{BB962C8B-B14F-4D97-AF65-F5344CB8AC3E}">
        <p14:creationId xmlns:p14="http://schemas.microsoft.com/office/powerpoint/2010/main" val="206071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30405-BBEF-5B5A-056B-1F279CB41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91FDC79E-766E-EC2A-4AF9-F2CA2C9D3E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EE14D834-5C53-A0D6-96CB-F8B0E78227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982FAAE-AE2D-F8A5-9A4B-FE7C409EC750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9553CCF-4D6B-B53A-CA46-ACCD77D561A3}"/>
              </a:ext>
            </a:extLst>
          </p:cNvPr>
          <p:cNvSpPr txBox="1"/>
          <p:nvPr/>
        </p:nvSpPr>
        <p:spPr>
          <a:xfrm>
            <a:off x="2368060" y="159953"/>
            <a:ext cx="686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TEMPO DE VIDA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5F8A5E36-912B-110F-3D49-0100DA5B1340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58B6C9E9-3208-404F-2E17-83FEF473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16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B675852-645D-419A-9B83-B0280BECB99D}"/>
              </a:ext>
            </a:extLst>
          </p:cNvPr>
          <p:cNvSpPr txBox="1"/>
          <p:nvPr/>
        </p:nvSpPr>
        <p:spPr>
          <a:xfrm>
            <a:off x="0" y="6439249"/>
            <a:ext cx="12107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</a:t>
            </a:r>
            <a:r>
              <a:rPr lang="en-US" sz="1100" dirty="0" err="1"/>
              <a:t>Netea</a:t>
            </a:r>
            <a:r>
              <a:rPr lang="en-US" sz="1100" dirty="0"/>
              <a:t>, M. G., L. A. Joosten, E. Latz, K. H. Mills, G. Natoli, H. G. </a:t>
            </a:r>
            <a:r>
              <a:rPr lang="en-US" sz="1100" dirty="0" err="1"/>
              <a:t>Stunnenberg</a:t>
            </a:r>
            <a:r>
              <a:rPr lang="en-US" sz="1100" dirty="0"/>
              <a:t>, L. A. O'Neill and R. J. Xavier (2016). "Trained immunity: A program of innate immune memory in health and disease." </a:t>
            </a:r>
            <a:r>
              <a:rPr lang="en-US" sz="1100" u="sng" dirty="0"/>
              <a:t>Science</a:t>
            </a:r>
            <a:r>
              <a:rPr lang="en-US" sz="1100" dirty="0"/>
              <a:t> </a:t>
            </a:r>
            <a:r>
              <a:rPr lang="en-US" sz="1100" b="1" dirty="0"/>
              <a:t>352</a:t>
            </a:r>
            <a:r>
              <a:rPr lang="en-US" sz="1100" dirty="0"/>
              <a:t>(6284): aaf1098.</a:t>
            </a:r>
          </a:p>
          <a:p>
            <a:endParaRPr lang="en-US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FBE3FB-E72F-E958-6369-0BB19DCA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95" b="62262"/>
          <a:stretch>
            <a:fillRect/>
          </a:stretch>
        </p:blipFill>
        <p:spPr>
          <a:xfrm>
            <a:off x="0" y="970978"/>
            <a:ext cx="6535616" cy="157386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E7D2FA1-F2D3-F54A-3DCE-EF4B62A4A7B3}"/>
              </a:ext>
            </a:extLst>
          </p:cNvPr>
          <p:cNvSpPr txBox="1"/>
          <p:nvPr/>
        </p:nvSpPr>
        <p:spPr>
          <a:xfrm>
            <a:off x="6535616" y="1034519"/>
            <a:ext cx="4818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Neutrófilos: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Sobrevivem entre 13-19 horas;</a:t>
            </a:r>
          </a:p>
          <a:p>
            <a:pPr algn="just"/>
            <a:r>
              <a:rPr lang="pt-BR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Monócitos: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1 a 9 dias.</a:t>
            </a:r>
          </a:p>
          <a:p>
            <a:pPr algn="jus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Macrófagos residentes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(tecidos): Vida longa; </a:t>
            </a:r>
          </a:p>
          <a:p>
            <a:pPr algn="jus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Células NK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: Vida útil aproximada de até 10 dias.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8907DAB-245F-0570-2B4D-4B385726E56B}"/>
              </a:ext>
            </a:extLst>
          </p:cNvPr>
          <p:cNvSpPr txBox="1"/>
          <p:nvPr/>
        </p:nvSpPr>
        <p:spPr>
          <a:xfrm>
            <a:off x="113713" y="2872013"/>
            <a:ext cx="11373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Alterações epigenéticas em células com vida curta…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7088F2-1750-9829-37F9-E9DCDC3E50F6}"/>
              </a:ext>
            </a:extLst>
          </p:cNvPr>
          <p:cNvSpPr txBox="1"/>
          <p:nvPr/>
        </p:nvSpPr>
        <p:spPr>
          <a:xfrm>
            <a:off x="1232096" y="4172622"/>
            <a:ext cx="12435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 as células treinadas morrem tão rápido…A "memória" morre com elas?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20061E7-6FB7-14D5-0115-9569B65BEC2D}"/>
              </a:ext>
            </a:extLst>
          </p:cNvPr>
          <p:cNvSpPr txBox="1"/>
          <p:nvPr/>
        </p:nvSpPr>
        <p:spPr>
          <a:xfrm>
            <a:off x="113713" y="5273678"/>
            <a:ext cx="11604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Então como a imunidade treinada pode durar semanas, meses, até anos?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1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7CA0-32FA-810A-69DD-1D6A4049B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E022F588-F0CF-FA84-9C73-67BF2A2001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6FBBB920-FEDD-CE9A-5AAD-E05E2196AF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A47989B-72F5-F450-53C7-D0101632E8B0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AC4343F-4565-8395-A058-E9F764820A53}"/>
              </a:ext>
            </a:extLst>
          </p:cNvPr>
          <p:cNvSpPr txBox="1"/>
          <p:nvPr/>
        </p:nvSpPr>
        <p:spPr>
          <a:xfrm>
            <a:off x="1354182" y="274539"/>
            <a:ext cx="9483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CÉLULAS-TRONCO HEMATOPOIÉTICAS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4E6BA38-0019-D2E3-6248-2EB194F36BE7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4A40A0D9-830B-0001-8F66-6A81E038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17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5FBA1BE-3D93-9D0F-9AF1-55B0880BAC83}"/>
              </a:ext>
            </a:extLst>
          </p:cNvPr>
          <p:cNvSpPr txBox="1"/>
          <p:nvPr/>
        </p:nvSpPr>
        <p:spPr>
          <a:xfrm>
            <a:off x="42202" y="6474211"/>
            <a:ext cx="1210759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</a:t>
            </a:r>
            <a:r>
              <a:rPr lang="en-US" sz="1100" dirty="0" err="1"/>
              <a:t>Netea</a:t>
            </a:r>
            <a:r>
              <a:rPr lang="en-US" sz="1100" dirty="0"/>
              <a:t>, M. G. and L. A. B. Joosten (2024). "Trained innate immunity: Concept, nomenclature, and future perspectives." </a:t>
            </a:r>
            <a:r>
              <a:rPr lang="en-US" sz="1100" u="sng" dirty="0"/>
              <a:t>J Allergy Clin Immunol</a:t>
            </a:r>
            <a:r>
              <a:rPr lang="en-US" sz="1100" dirty="0"/>
              <a:t> </a:t>
            </a:r>
            <a:r>
              <a:rPr lang="en-US" sz="1100" b="1" dirty="0"/>
              <a:t>154</a:t>
            </a:r>
            <a:r>
              <a:rPr lang="en-US" sz="1100" dirty="0"/>
              <a:t>(5): 1079-1084.</a:t>
            </a:r>
          </a:p>
          <a:p>
            <a:endParaRPr lang="en-US" b="1" dirty="0"/>
          </a:p>
        </p:txBody>
      </p:sp>
      <p:sp>
        <p:nvSpPr>
          <p:cNvPr id="8" name="AutoShape 2" descr="Trained innate immunity: Concept, nomenclature, and future perspectives -  Journal of Allergy and Clinical Immunology">
            <a:extLst>
              <a:ext uri="{FF2B5EF4-FFF2-40B4-BE49-F238E27FC236}">
                <a16:creationId xmlns:a16="http://schemas.microsoft.com/office/drawing/2014/main" id="{0E1EE1E2-5221-3DCE-9C91-3101C9C090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221DE19-3C3B-A94D-BFA8-7A679F2A16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106"/>
          <a:stretch>
            <a:fillRect/>
          </a:stretch>
        </p:blipFill>
        <p:spPr>
          <a:xfrm>
            <a:off x="110197" y="1486759"/>
            <a:ext cx="7405196" cy="424045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13BB369-D226-17B4-12D8-D64CE826330A}"/>
              </a:ext>
            </a:extLst>
          </p:cNvPr>
          <p:cNvSpPr txBox="1"/>
          <p:nvPr/>
        </p:nvSpPr>
        <p:spPr>
          <a:xfrm>
            <a:off x="7325751" y="1436678"/>
            <a:ext cx="46317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Estímulos como BCG ou β-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glucano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alcançam a medula óssea;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Induzem reprogramação epigenética e funcional de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HSCs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(células-tronco hematopoiéticas);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Resultado: produção aumentada de células com funções aprimoradas;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Esse processo se chama: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mielopoiese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treinada.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A6FF165-8928-E33D-98AF-1C8C4F033BFA}"/>
              </a:ext>
            </a:extLst>
          </p:cNvPr>
          <p:cNvSpPr txBox="1"/>
          <p:nvPr/>
        </p:nvSpPr>
        <p:spPr>
          <a:xfrm>
            <a:off x="7769919" y="4224396"/>
            <a:ext cx="43118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Resposta aumentada e inespecífica:</a:t>
            </a: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As novas células já nascem "treinadas", com maior capacidade antimicrobiana.</a:t>
            </a:r>
          </a:p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 resposta à infecção secundária é:</a:t>
            </a:r>
          </a:p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→ Mais rápida</a:t>
            </a:r>
          </a:p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→ Mais intensa</a:t>
            </a:r>
          </a:p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→ Independente do antígeno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7E693-0A12-10B2-326F-732662563049}"/>
              </a:ext>
            </a:extLst>
          </p:cNvPr>
          <p:cNvSpPr txBox="1"/>
          <p:nvPr/>
        </p:nvSpPr>
        <p:spPr>
          <a:xfrm>
            <a:off x="1354182" y="5742819"/>
            <a:ext cx="2861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Joosten 2024)</a:t>
            </a:r>
          </a:p>
        </p:txBody>
      </p:sp>
    </p:spTree>
    <p:extLst>
      <p:ext uri="{BB962C8B-B14F-4D97-AF65-F5344CB8AC3E}">
        <p14:creationId xmlns:p14="http://schemas.microsoft.com/office/powerpoint/2010/main" val="2422191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7125C-54D6-EB1A-EB88-6E9FF6BEF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4FD4C870-5190-6969-B18D-65BE5F9266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74CC5D19-6651-2026-BB6E-CDFB6C243C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E4E89B9-111C-FEE4-BFD5-445789A5266F}"/>
              </a:ext>
            </a:extLst>
          </p:cNvPr>
          <p:cNvSpPr/>
          <p:nvPr/>
        </p:nvSpPr>
        <p:spPr>
          <a:xfrm>
            <a:off x="-17962" y="-15741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0BC534D-467E-388E-3498-4859DD421A7D}"/>
              </a:ext>
            </a:extLst>
          </p:cNvPr>
          <p:cNvSpPr txBox="1"/>
          <p:nvPr/>
        </p:nvSpPr>
        <p:spPr>
          <a:xfrm>
            <a:off x="-193718" y="148346"/>
            <a:ext cx="1140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PRINCIPAIS INDUTORES: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C80DEDB8-734C-4114-E01C-F392E465C868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51F3386A-923B-C7BB-E51F-48B2D0E8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18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628360-1FD0-66D5-C104-BDB5042C9563}"/>
              </a:ext>
            </a:extLst>
          </p:cNvPr>
          <p:cNvSpPr txBox="1"/>
          <p:nvPr/>
        </p:nvSpPr>
        <p:spPr>
          <a:xfrm>
            <a:off x="42202" y="6474211"/>
            <a:ext cx="12107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</a:t>
            </a:r>
            <a:r>
              <a:rPr lang="en-US" sz="1100" dirty="0" err="1"/>
              <a:t>Hajishengallis</a:t>
            </a:r>
            <a:r>
              <a:rPr lang="en-US" sz="1100" dirty="0"/>
              <a:t>, G., M. G. </a:t>
            </a:r>
            <a:r>
              <a:rPr lang="en-US" sz="1100" dirty="0" err="1"/>
              <a:t>Netea</a:t>
            </a:r>
            <a:r>
              <a:rPr lang="en-US" sz="1100" dirty="0"/>
              <a:t> and T. </a:t>
            </a:r>
            <a:r>
              <a:rPr lang="en-US" sz="1100" dirty="0" err="1"/>
              <a:t>Chavakis</a:t>
            </a:r>
            <a:r>
              <a:rPr lang="en-US" sz="1100" dirty="0"/>
              <a:t> (2025). "Trained immunity in chronic inflammatory diseases and cancer." </a:t>
            </a:r>
            <a:r>
              <a:rPr lang="en-US" sz="1100" u="sng" dirty="0"/>
              <a:t>Nat Rev Immunol</a:t>
            </a:r>
            <a:r>
              <a:rPr lang="en-US" sz="1100" dirty="0"/>
              <a:t> </a:t>
            </a:r>
            <a:r>
              <a:rPr lang="en-US" sz="1100" b="1" dirty="0"/>
              <a:t>25</a:t>
            </a:r>
            <a:r>
              <a:rPr lang="en-US" sz="1100" dirty="0"/>
              <a:t>(7): 497-514.</a:t>
            </a:r>
          </a:p>
          <a:p>
            <a:endParaRPr lang="en-US" sz="1100" b="1" dirty="0"/>
          </a:p>
          <a:p>
            <a:endParaRPr lang="en-US" b="1" dirty="0"/>
          </a:p>
        </p:txBody>
      </p:sp>
      <p:sp>
        <p:nvSpPr>
          <p:cNvPr id="8" name="AutoShape 2" descr="Trained innate immunity: Concept, nomenclature, and future perspectives -  Journal of Allergy and Clinical Immunology">
            <a:extLst>
              <a:ext uri="{FF2B5EF4-FFF2-40B4-BE49-F238E27FC236}">
                <a16:creationId xmlns:a16="http://schemas.microsoft.com/office/drawing/2014/main" id="{B5DF754E-0059-CCAC-20A8-77EB9685CD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85B73EC-A2F1-84DD-AC8E-F318A86DC056}"/>
              </a:ext>
            </a:extLst>
          </p:cNvPr>
          <p:cNvSpPr txBox="1"/>
          <p:nvPr/>
        </p:nvSpPr>
        <p:spPr>
          <a:xfrm>
            <a:off x="42202" y="1135042"/>
            <a:ext cx="54770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Indutores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Clássicos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1º. Bacillo Calmette Guérin (BCG)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vacina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2°. B-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glucano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derivado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fúngico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3°. Cândida Albicans 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infecção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fúngica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D61FD69-8DD4-0789-4963-BC7A9F4FEE13}"/>
              </a:ext>
            </a:extLst>
          </p:cNvPr>
          <p:cNvSpPr txBox="1"/>
          <p:nvPr/>
        </p:nvSpPr>
        <p:spPr>
          <a:xfrm>
            <a:off x="31451" y="2855887"/>
            <a:ext cx="54770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Indutores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estudos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exploratórios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Diversos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parasitos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Plasmodium </a:t>
            </a:r>
            <a:r>
              <a:rPr lang="pt-BR" i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Leishmania spp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algn="just"/>
            <a:br>
              <a:rPr lang="pt-BR" dirty="0"/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91EDB9-09E4-E785-8009-86291B7C22CB}"/>
              </a:ext>
            </a:extLst>
          </p:cNvPr>
          <p:cNvSpPr txBox="1"/>
          <p:nvPr/>
        </p:nvSpPr>
        <p:spPr>
          <a:xfrm>
            <a:off x="42202" y="4307614"/>
            <a:ext cx="53597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Proteção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pPr algn="just"/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Estudos em modelo murino e em humanos com bons resultados para controle de infecções bacterianas, virais, parasitárias e controle de neoplasias.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8194" name="Picture 2" descr="figura 2">
            <a:extLst>
              <a:ext uri="{FF2B5EF4-FFF2-40B4-BE49-F238E27FC236}">
                <a16:creationId xmlns:a16="http://schemas.microsoft.com/office/drawing/2014/main" id="{61EBC64E-FAB3-E0AB-0F17-89F76A648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" b="26800"/>
          <a:stretch>
            <a:fillRect/>
          </a:stretch>
        </p:blipFill>
        <p:spPr bwMode="auto">
          <a:xfrm>
            <a:off x="7271059" y="999212"/>
            <a:ext cx="4052664" cy="375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gura 2">
            <a:extLst>
              <a:ext uri="{FF2B5EF4-FFF2-40B4-BE49-F238E27FC236}">
                <a16:creationId xmlns:a16="http://schemas.microsoft.com/office/drawing/2014/main" id="{858DF3C3-F0C9-B5A8-B965-232FF42F9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1" b="-1299"/>
          <a:stretch>
            <a:fillRect/>
          </a:stretch>
        </p:blipFill>
        <p:spPr bwMode="auto">
          <a:xfrm>
            <a:off x="7185480" y="4662288"/>
            <a:ext cx="4223822" cy="161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EBB5765-AA27-88B2-EF0C-03EE7BC2957B}"/>
              </a:ext>
            </a:extLst>
          </p:cNvPr>
          <p:cNvSpPr txBox="1"/>
          <p:nvPr/>
        </p:nvSpPr>
        <p:spPr>
          <a:xfrm rot="16200000">
            <a:off x="9797862" y="3630720"/>
            <a:ext cx="3388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Hajishengallis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 2025)</a:t>
            </a:r>
          </a:p>
        </p:txBody>
      </p:sp>
    </p:spTree>
    <p:extLst>
      <p:ext uri="{BB962C8B-B14F-4D97-AF65-F5344CB8AC3E}">
        <p14:creationId xmlns:p14="http://schemas.microsoft.com/office/powerpoint/2010/main" val="183418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C81BE-FF2E-2C3B-CEB6-63DEBC3D0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16A6039F-4E54-5C7A-B16B-7F922E43037C}"/>
              </a:ext>
            </a:extLst>
          </p:cNvPr>
          <p:cNvSpPr/>
          <p:nvPr/>
        </p:nvSpPr>
        <p:spPr>
          <a:xfrm>
            <a:off x="663288" y="2746379"/>
            <a:ext cx="1963798" cy="1584423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E4F4A32-C6B8-D934-AC24-12982C5F915A}"/>
              </a:ext>
            </a:extLst>
          </p:cNvPr>
          <p:cNvSpPr/>
          <p:nvPr/>
        </p:nvSpPr>
        <p:spPr>
          <a:xfrm>
            <a:off x="4374853" y="4504853"/>
            <a:ext cx="7060719" cy="1584423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3A3390F0-62A5-337C-1E0B-49E951C642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559BBB01-571F-D25B-7155-10670AEB0A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8DA580E-5FE6-A252-1004-FC3C7E40A83F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F9AECA5-451D-85FB-2DCA-5DA93DD2D92F}"/>
              </a:ext>
            </a:extLst>
          </p:cNvPr>
          <p:cNvSpPr txBox="1"/>
          <p:nvPr/>
        </p:nvSpPr>
        <p:spPr>
          <a:xfrm>
            <a:off x="546211" y="183422"/>
            <a:ext cx="1140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A MEMÓRIA INATA TEM PRAZO DE VALIDADE?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2283081B-A7A7-0218-73AB-2E975ACB7475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A50403ED-D922-33E8-D504-D972A79A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19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4159234-CE9D-CF69-C461-A62CDC1E7908}"/>
              </a:ext>
            </a:extLst>
          </p:cNvPr>
          <p:cNvSpPr txBox="1"/>
          <p:nvPr/>
        </p:nvSpPr>
        <p:spPr>
          <a:xfrm>
            <a:off x="22274" y="6494102"/>
            <a:ext cx="1210759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:.</a:t>
            </a:r>
            <a:r>
              <a:rPr lang="en-US" sz="1100" dirty="0" err="1"/>
              <a:t>Kleinnijenhuis</a:t>
            </a:r>
            <a:r>
              <a:rPr lang="en-US" sz="1100" dirty="0"/>
              <a:t>, J., J. Quintin, F. </a:t>
            </a:r>
            <a:r>
              <a:rPr lang="en-US" sz="1100" dirty="0" err="1"/>
              <a:t>Preijers</a:t>
            </a:r>
            <a:r>
              <a:rPr lang="en-US" sz="1100" dirty="0"/>
              <a:t>, C. S. Benn, L. A. Joosten, C. Jacobs, J. van </a:t>
            </a:r>
            <a:r>
              <a:rPr lang="en-US" sz="1100" dirty="0" err="1"/>
              <a:t>Loenhout</a:t>
            </a:r>
            <a:r>
              <a:rPr lang="en-US" sz="1100" dirty="0"/>
              <a:t>, R. J. Xavier, P. Aaby, J. W. van der Meer, R. van </a:t>
            </a:r>
            <a:r>
              <a:rPr lang="en-US" sz="1100" dirty="0" err="1"/>
              <a:t>Crevel</a:t>
            </a:r>
            <a:r>
              <a:rPr lang="en-US" sz="1100" dirty="0"/>
              <a:t> and M. G. </a:t>
            </a:r>
            <a:r>
              <a:rPr lang="en-US" sz="1100" dirty="0" err="1"/>
              <a:t>Netea</a:t>
            </a:r>
            <a:r>
              <a:rPr lang="en-US" sz="1100" dirty="0"/>
              <a:t> (2014). "Long-lasting effects of BCG vaccination on both heterologous Th1/Th17 responses and innate trained immunity." </a:t>
            </a:r>
            <a:r>
              <a:rPr lang="en-US" sz="1100" u="sng" dirty="0"/>
              <a:t>J Innate </a:t>
            </a:r>
            <a:r>
              <a:rPr lang="en-US" sz="1100" u="sng" dirty="0" err="1"/>
              <a:t>Immun</a:t>
            </a:r>
            <a:r>
              <a:rPr lang="en-US" sz="1100" dirty="0"/>
              <a:t> </a:t>
            </a:r>
            <a:r>
              <a:rPr lang="en-US" sz="1100" b="1" dirty="0"/>
              <a:t>6</a:t>
            </a:r>
            <a:r>
              <a:rPr lang="en-US" sz="1100" dirty="0"/>
              <a:t>(2). </a:t>
            </a:r>
            <a:r>
              <a:rPr lang="en-US" sz="1100" dirty="0" err="1"/>
              <a:t>Netea</a:t>
            </a:r>
            <a:r>
              <a:rPr lang="en-US" sz="1100" dirty="0"/>
              <a:t>, M. G., A. Schlitzer, K. Placek, L. A. B. Joosten and J. L. Schultze (2019). "Innate and Adaptive Immune Memory: an Evolutionary Continuum in the Host's Response to Pathogens." </a:t>
            </a:r>
            <a:r>
              <a:rPr lang="en-US" sz="1100" u="sng" dirty="0"/>
              <a:t>Cell Host Microbe</a:t>
            </a:r>
            <a:r>
              <a:rPr lang="en-US" sz="1100" dirty="0"/>
              <a:t> </a:t>
            </a:r>
            <a:r>
              <a:rPr lang="en-US" sz="1100" b="1" dirty="0"/>
              <a:t>25</a:t>
            </a:r>
            <a:r>
              <a:rPr lang="en-US" sz="1100" dirty="0"/>
              <a:t>(1): 13-26.</a:t>
            </a:r>
          </a:p>
          <a:p>
            <a:endParaRPr lang="en-US" sz="1100" b="1" dirty="0"/>
          </a:p>
          <a:p>
            <a:endParaRPr lang="en-US" sz="1100" b="1" dirty="0"/>
          </a:p>
          <a:p>
            <a:endParaRPr lang="en-US" b="1" dirty="0"/>
          </a:p>
        </p:txBody>
      </p:sp>
      <p:sp>
        <p:nvSpPr>
          <p:cNvPr id="8" name="AutoShape 2" descr="Trained innate immunity: Concept, nomenclature, and future perspectives -  Journal of Allergy and Clinical Immunology">
            <a:extLst>
              <a:ext uri="{FF2B5EF4-FFF2-40B4-BE49-F238E27FC236}">
                <a16:creationId xmlns:a16="http://schemas.microsoft.com/office/drawing/2014/main" id="{5647B71E-5589-BEB5-F76C-9D23F441D5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2F4C87A-71C9-CEF6-C628-4C176B4FB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51" y="1221014"/>
            <a:ext cx="60805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altLang="pt-BR" b="1" dirty="0">
                <a:latin typeface="Arial" panose="020B0604020202020204" pitchFamily="34" charset="0"/>
              </a:rPr>
              <a:t>Comprovado: 02 anos de proteção!</a:t>
            </a:r>
            <a:endParaRPr kumimoji="0" lang="pt-BR" altLang="pt-B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18BAE6E-C508-F0C3-F306-571947621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715" y="1939604"/>
            <a:ext cx="724699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Alterações funcionais e epigenéticas induzidas pelo BCG </a:t>
            </a: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ano Estudos em crianças vacinadas</a:t>
            </a:r>
            <a:r>
              <a:rPr lang="pt-BR" altLang="pt-BR" dirty="0">
                <a:latin typeface="Arial" panose="020B0604020202020204" pitchFamily="34" charset="0"/>
              </a:rPr>
              <a:t> </a:t>
            </a: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→ aproximadamente 14 meses.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altLang="pt-B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Evidências epidemiológicas → Sugerem efeitos protetores inespecíficos que podem durar entre 3 e 5 anos (ainda que indiretamente inferidos).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altLang="pt-B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F1FC0B-4BA8-A9EE-4244-F358EC3E8539}"/>
              </a:ext>
            </a:extLst>
          </p:cNvPr>
          <p:cNvSpPr txBox="1"/>
          <p:nvPr/>
        </p:nvSpPr>
        <p:spPr>
          <a:xfrm>
            <a:off x="4374853" y="4708554"/>
            <a:ext cx="70607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Limitações e perspectivas </a:t>
            </a: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→ Por se tratar de um fenômeno recentemente descrito, mais tempo e estudos longitudinais são necessários para determinar com precisão a durabilidade da imunidade treinada em humanos</a:t>
            </a:r>
            <a:endParaRPr lang="en-US" dirty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C3468B8-38D9-15EA-9189-F49A85A7D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94" y="2781784"/>
            <a:ext cx="187789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altLang="pt-BR" dirty="0">
                <a:latin typeface="Arial" panose="020B0604020202020204" pitchFamily="34" charset="0"/>
              </a:rPr>
              <a:t>Avaliação da: reprogramação metabólica, epigenética e proteção!</a:t>
            </a:r>
            <a:endParaRPr kumimoji="0" lang="pt-BR" altLang="pt-B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6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EEC08-A634-3EC0-FA95-FA65A160B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F24CED1B-8F0C-BE9E-EF00-6C7452A32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9054DC77-3C96-40D2-BEA4-97FAB3C06C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BFA995A-A3A3-5113-BEC9-967DF9CD8B1F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326682A-3D9E-A5E1-0FF8-45321B51C6EE}"/>
              </a:ext>
            </a:extLst>
          </p:cNvPr>
          <p:cNvSpPr txBox="1"/>
          <p:nvPr/>
        </p:nvSpPr>
        <p:spPr>
          <a:xfrm>
            <a:off x="0" y="366845"/>
            <a:ext cx="483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RELEMBRANDO….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3654D1-05F7-C112-F7E1-DD4E964AB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t="44387" r="12947" b="25254"/>
          <a:stretch>
            <a:fillRect/>
          </a:stretch>
        </p:blipFill>
        <p:spPr>
          <a:xfrm>
            <a:off x="1791286" y="1235376"/>
            <a:ext cx="8609428" cy="4996847"/>
          </a:xfrm>
          <a:prstGeom prst="rect">
            <a:avLst/>
          </a:prstGeom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45C3DC2D-B568-1A0A-DBD6-32B1A678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2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3434210-62A5-2644-1DF4-7059A3FA3B08}"/>
              </a:ext>
            </a:extLst>
          </p:cNvPr>
          <p:cNvSpPr txBox="1"/>
          <p:nvPr/>
        </p:nvSpPr>
        <p:spPr>
          <a:xfrm>
            <a:off x="5172510" y="6510800"/>
            <a:ext cx="2000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 (Abbas. 2023)</a:t>
            </a:r>
          </a:p>
        </p:txBody>
      </p:sp>
    </p:spTree>
    <p:extLst>
      <p:ext uri="{BB962C8B-B14F-4D97-AF65-F5344CB8AC3E}">
        <p14:creationId xmlns:p14="http://schemas.microsoft.com/office/powerpoint/2010/main" val="533829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664AC-42D3-477C-A29D-C00810A0C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EFC113CE-559C-C68D-FEA6-5D6FAB5AB3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6A4489C0-F22F-5FB6-4AA0-F0CF023896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DF05934-9E09-CEA3-0697-7ECE51E5EA82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C2C061A-7FDD-D79F-017E-F1A3A7F81DB1}"/>
              </a:ext>
            </a:extLst>
          </p:cNvPr>
          <p:cNvSpPr txBox="1"/>
          <p:nvPr/>
        </p:nvSpPr>
        <p:spPr>
          <a:xfrm>
            <a:off x="241411" y="183422"/>
            <a:ext cx="1140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INTERFACE COM Á IMUNIDADE ADAPTATIVA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DFE6BB6-7349-F4F5-5BC8-F11102C6A8C1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6B05235D-E246-F695-C9F3-CCA6D33B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20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E2157A0-3527-0AA7-C4F3-C423A9D1A5F1}"/>
              </a:ext>
            </a:extLst>
          </p:cNvPr>
          <p:cNvSpPr txBox="1"/>
          <p:nvPr/>
        </p:nvSpPr>
        <p:spPr>
          <a:xfrm>
            <a:off x="42202" y="6474211"/>
            <a:ext cx="1210759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Kaufmann, E., J. Sanz, J. L. Dunn, N. Khan, L. E. Mendonca, A. Pacis, F. </a:t>
            </a:r>
            <a:r>
              <a:rPr lang="en-US" sz="1100" dirty="0" err="1"/>
              <a:t>Tzelepis</a:t>
            </a:r>
            <a:r>
              <a:rPr lang="en-US" sz="1100" dirty="0"/>
              <a:t>, E. </a:t>
            </a:r>
            <a:r>
              <a:rPr lang="en-US" sz="1100" dirty="0" err="1"/>
              <a:t>Pernet</a:t>
            </a:r>
            <a:r>
              <a:rPr lang="en-US" sz="1100" dirty="0"/>
              <a:t>, A. Dumaine, J. C. Grenier, F. Mailhot-Leonard, E. Ahmed, J. Belle, R. </a:t>
            </a:r>
            <a:r>
              <a:rPr lang="en-US" sz="1100" dirty="0" err="1"/>
              <a:t>Besla</a:t>
            </a:r>
            <a:r>
              <a:rPr lang="en-US" sz="1100" dirty="0"/>
              <a:t>, B. Mazer, I. L. King, A. </a:t>
            </a:r>
            <a:r>
              <a:rPr lang="en-US" sz="1100" dirty="0" err="1"/>
              <a:t>Nijnik</a:t>
            </a:r>
            <a:r>
              <a:rPr lang="en-US" sz="1100" dirty="0"/>
              <a:t>, C. S. Robbins, L. B. Barreiro and M. </a:t>
            </a:r>
            <a:r>
              <a:rPr lang="en-US" sz="1100" dirty="0" err="1"/>
              <a:t>Divangahi</a:t>
            </a:r>
            <a:r>
              <a:rPr lang="en-US" sz="1100" dirty="0"/>
              <a:t> (2018). "BCG Educates Hematopoietic Stem Cells to Generate Protective Innate Immunity against Tuberculosis." </a:t>
            </a:r>
            <a:r>
              <a:rPr lang="en-US" sz="1100" u="sng" dirty="0"/>
              <a:t>Cell</a:t>
            </a:r>
            <a:r>
              <a:rPr lang="en-US" sz="1100" dirty="0"/>
              <a:t> </a:t>
            </a:r>
            <a:r>
              <a:rPr lang="en-US" sz="1100" b="1" dirty="0"/>
              <a:t>172</a:t>
            </a:r>
            <a:r>
              <a:rPr lang="en-US" sz="1100" dirty="0"/>
              <a:t>(1-2): 176-190 e119.</a:t>
            </a:r>
          </a:p>
          <a:p>
            <a:endParaRPr lang="en-US" sz="1100" b="1" dirty="0"/>
          </a:p>
          <a:p>
            <a:endParaRPr lang="en-US" b="1" dirty="0"/>
          </a:p>
        </p:txBody>
      </p:sp>
      <p:sp>
        <p:nvSpPr>
          <p:cNvPr id="8" name="AutoShape 2" descr="Trained innate immunity: Concept, nomenclature, and future perspectives -  Journal of Allergy and Clinical Immunology">
            <a:extLst>
              <a:ext uri="{FF2B5EF4-FFF2-40B4-BE49-F238E27FC236}">
                <a16:creationId xmlns:a16="http://schemas.microsoft.com/office/drawing/2014/main" id="{3036F1D2-F8C6-0F39-1867-0BD42FAFAD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5E81557-FF56-99C1-2917-CBE81F6CC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1375" y="6443004"/>
            <a:ext cx="678422" cy="3884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5633AF-3312-A049-1CFA-500A13903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3"/>
          <a:stretch>
            <a:fillRect/>
          </a:stretch>
        </p:blipFill>
        <p:spPr bwMode="auto">
          <a:xfrm>
            <a:off x="560775" y="1710053"/>
            <a:ext cx="3376657" cy="36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77EC4E1-1944-F7D3-929B-169E26483200}"/>
              </a:ext>
            </a:extLst>
          </p:cNvPr>
          <p:cNvSpPr txBox="1"/>
          <p:nvPr/>
        </p:nvSpPr>
        <p:spPr>
          <a:xfrm>
            <a:off x="6550813" y="1802994"/>
            <a:ext cx="411957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Independência da Imunidade Adaptativa</a:t>
            </a:r>
          </a:p>
          <a:p>
            <a:pPr algn="just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Estudos com camundongos RAG⁻/⁻ (sem linfócitos T/B);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Treinamento com BCG ou β-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glucano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conferiu proteção contra infecções secundárias;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Aumento de vias: Epigenéticas, Metabólicas e Inflamatórias;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Evidência direta de que a resposta treinada é independente da imunidade adaptativa.</a:t>
            </a:r>
          </a:p>
          <a:p>
            <a:pPr algn="just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B55286B-2D00-CC70-F928-1A284FC3AC45}"/>
              </a:ext>
            </a:extLst>
          </p:cNvPr>
          <p:cNvSpPr txBox="1"/>
          <p:nvPr/>
        </p:nvSpPr>
        <p:spPr>
          <a:xfrm>
            <a:off x="560775" y="5406485"/>
            <a:ext cx="308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(Kaufmann, Sanz et al. 2018)</a:t>
            </a:r>
          </a:p>
        </p:txBody>
      </p:sp>
    </p:spTree>
    <p:extLst>
      <p:ext uri="{BB962C8B-B14F-4D97-AF65-F5344CB8AC3E}">
        <p14:creationId xmlns:p14="http://schemas.microsoft.com/office/powerpoint/2010/main" val="1876985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CB513-3DEF-36F0-5C12-80C5878DC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E2DBA047-DEBB-C3CF-C9DD-E00AEAFA1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0930035D-D2FE-E816-B84B-E4D0771DC6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9C53264-A83C-ECA3-4388-CECAE3E8C5A8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E1A3A3B-4E38-262D-4905-3FD55BED0B4B}"/>
              </a:ext>
            </a:extLst>
          </p:cNvPr>
          <p:cNvSpPr txBox="1"/>
          <p:nvPr/>
        </p:nvSpPr>
        <p:spPr>
          <a:xfrm>
            <a:off x="241411" y="183422"/>
            <a:ext cx="1140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INTERFACE COM Á IMUNIDADE ADAPTATIVA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F498F94-EBCC-5A08-33B6-B893A9C5540A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767F5200-D4B2-A5EE-9809-A7970FF6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21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0117C0D-F19C-A95E-B1F6-1F239343811D}"/>
              </a:ext>
            </a:extLst>
          </p:cNvPr>
          <p:cNvSpPr txBox="1"/>
          <p:nvPr/>
        </p:nvSpPr>
        <p:spPr>
          <a:xfrm>
            <a:off x="42202" y="6474211"/>
            <a:ext cx="1210759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Kaufmann, E., J. Sanz, J. L. Dunn, N. Khan, L. E. Mendonca, A. Pacis, F. </a:t>
            </a:r>
            <a:r>
              <a:rPr lang="en-US" sz="1100" dirty="0" err="1"/>
              <a:t>Tzelepis</a:t>
            </a:r>
            <a:r>
              <a:rPr lang="en-US" sz="1100" dirty="0"/>
              <a:t>, E. </a:t>
            </a:r>
            <a:r>
              <a:rPr lang="en-US" sz="1100" dirty="0" err="1"/>
              <a:t>Pernet</a:t>
            </a:r>
            <a:r>
              <a:rPr lang="en-US" sz="1100" dirty="0"/>
              <a:t>, A. Dumaine, J. C. Grenier, F. Mailhot-Leonard, E. Ahmed, J. Belle, R. </a:t>
            </a:r>
            <a:r>
              <a:rPr lang="en-US" sz="1100" dirty="0" err="1"/>
              <a:t>Besla</a:t>
            </a:r>
            <a:r>
              <a:rPr lang="en-US" sz="1100" dirty="0"/>
              <a:t>, B. Mazer, I. L. King, A. </a:t>
            </a:r>
            <a:r>
              <a:rPr lang="en-US" sz="1100" dirty="0" err="1"/>
              <a:t>Nijnik</a:t>
            </a:r>
            <a:r>
              <a:rPr lang="en-US" sz="1100" dirty="0"/>
              <a:t>, C. S. Robbins, L. B. Barreiro and M. </a:t>
            </a:r>
            <a:r>
              <a:rPr lang="en-US" sz="1100" dirty="0" err="1"/>
              <a:t>Divangahi</a:t>
            </a:r>
            <a:r>
              <a:rPr lang="en-US" sz="1100" dirty="0"/>
              <a:t> (2018). "BCG Educates Hematopoietic Stem Cells to Generate Protective Innate Immunity against Tuberculosis." </a:t>
            </a:r>
            <a:r>
              <a:rPr lang="en-US" sz="1100" u="sng" dirty="0"/>
              <a:t>Cell</a:t>
            </a:r>
            <a:r>
              <a:rPr lang="en-US" sz="1100" dirty="0"/>
              <a:t> </a:t>
            </a:r>
            <a:r>
              <a:rPr lang="en-US" sz="1100" b="1" dirty="0"/>
              <a:t>172</a:t>
            </a:r>
            <a:r>
              <a:rPr lang="en-US" sz="1100" dirty="0"/>
              <a:t>(1-2): 176-190 e119.</a:t>
            </a:r>
          </a:p>
          <a:p>
            <a:endParaRPr lang="en-US" sz="1100" b="1" dirty="0"/>
          </a:p>
          <a:p>
            <a:endParaRPr lang="en-US" b="1" dirty="0"/>
          </a:p>
        </p:txBody>
      </p:sp>
      <p:sp>
        <p:nvSpPr>
          <p:cNvPr id="8" name="AutoShape 2" descr="Trained innate immunity: Concept, nomenclature, and future perspectives -  Journal of Allergy and Clinical Immunology">
            <a:extLst>
              <a:ext uri="{FF2B5EF4-FFF2-40B4-BE49-F238E27FC236}">
                <a16:creationId xmlns:a16="http://schemas.microsoft.com/office/drawing/2014/main" id="{152F946E-F40C-A7E2-B045-14329EDE9A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B5D48ED-C2C6-00BE-F4B1-180178D17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375" y="6443004"/>
            <a:ext cx="678422" cy="38846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82C2BD-7145-839E-A336-FE76786DB6B5}"/>
              </a:ext>
            </a:extLst>
          </p:cNvPr>
          <p:cNvSpPr txBox="1"/>
          <p:nvPr/>
        </p:nvSpPr>
        <p:spPr>
          <a:xfrm>
            <a:off x="6757101" y="1880324"/>
            <a:ext cx="44442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Influência sobre a Imunidade Adaptativa</a:t>
            </a:r>
          </a:p>
          <a:p>
            <a:pPr algn="just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Embora seja independente, a imunidade treinada molda o ambiente inflamatório e celular;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Mais monócitos/macrófagos ativados = mais apresentação de antígenos;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Ambiente enriquecido com citocinas (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: IL-1β, IFN-γ) → potencializa células T;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Causa e consequência: imunidade treinada cria condições favoráveis para resposta adaptativa mais eficaz e rápida.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EE51FEA-56B7-27B1-7132-A34A8CAB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7" y="1757150"/>
            <a:ext cx="5435082" cy="36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A5FFAA1-54F6-C282-6FA3-A2302EF38D9A}"/>
              </a:ext>
            </a:extLst>
          </p:cNvPr>
          <p:cNvSpPr txBox="1"/>
          <p:nvPr/>
        </p:nvSpPr>
        <p:spPr>
          <a:xfrm>
            <a:off x="685587" y="5554460"/>
            <a:ext cx="308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(Kaufmann, Sanz et al. 2018)</a:t>
            </a:r>
          </a:p>
        </p:txBody>
      </p:sp>
    </p:spTree>
    <p:extLst>
      <p:ext uri="{BB962C8B-B14F-4D97-AF65-F5344CB8AC3E}">
        <p14:creationId xmlns:p14="http://schemas.microsoft.com/office/powerpoint/2010/main" val="1343128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115B2-BC05-4B55-B00F-D298D6652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8BC036F0-5563-5419-4709-1CAB1237EB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C05C5AC5-94A8-4CD9-E3E0-1CD6486A9C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459AC23-5634-B2CC-EB6A-338DFB12D769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97F27B0-70A9-1D74-FFDA-BC6B12BD0957}"/>
              </a:ext>
            </a:extLst>
          </p:cNvPr>
          <p:cNvSpPr txBox="1"/>
          <p:nvPr/>
        </p:nvSpPr>
        <p:spPr>
          <a:xfrm>
            <a:off x="1031463" y="230719"/>
            <a:ext cx="982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IMUNIDADE TREINADA: AMIGA OU VILÃ?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8D965FDA-11AA-2D73-0E54-BD40E86BE29C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14FCF9F6-40D8-C77B-EF92-67B76BAC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22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9EE6CE-0E28-AACE-772A-4C8E0654E8E5}"/>
              </a:ext>
            </a:extLst>
          </p:cNvPr>
          <p:cNvSpPr txBox="1"/>
          <p:nvPr/>
        </p:nvSpPr>
        <p:spPr>
          <a:xfrm>
            <a:off x="42202" y="6474211"/>
            <a:ext cx="1210759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Wang, W., L. Ma, B. Liu and L. Ouyang (2024). "The role of trained immunity in sepsis." </a:t>
            </a:r>
            <a:r>
              <a:rPr lang="en-US" sz="1100" u="sng" dirty="0"/>
              <a:t>Front Immunol</a:t>
            </a:r>
            <a:r>
              <a:rPr lang="en-US" sz="1100" dirty="0"/>
              <a:t> </a:t>
            </a:r>
            <a:r>
              <a:rPr lang="en-US" sz="1100" b="1" dirty="0"/>
              <a:t>15</a:t>
            </a:r>
            <a:r>
              <a:rPr lang="en-US" sz="1100" dirty="0"/>
              <a:t>: 1449986. </a:t>
            </a:r>
            <a:r>
              <a:rPr lang="en-US" sz="1100" dirty="0" err="1"/>
              <a:t>Hajishengallis</a:t>
            </a:r>
            <a:r>
              <a:rPr lang="en-US" sz="1100" dirty="0"/>
              <a:t>, G., M. G. </a:t>
            </a:r>
            <a:r>
              <a:rPr lang="en-US" sz="1100" dirty="0" err="1"/>
              <a:t>Netea</a:t>
            </a:r>
            <a:r>
              <a:rPr lang="en-US" sz="1100" dirty="0"/>
              <a:t> and T. </a:t>
            </a:r>
            <a:r>
              <a:rPr lang="en-US" sz="1100" dirty="0" err="1"/>
              <a:t>Chavakis</a:t>
            </a:r>
            <a:r>
              <a:rPr lang="en-US" sz="1100" dirty="0"/>
              <a:t> (2025). "Trained immunity in chronic inflammatory diseases and cancer." </a:t>
            </a:r>
            <a:r>
              <a:rPr lang="en-US" sz="1100" u="sng" dirty="0"/>
              <a:t>Nat Rev Immunol</a:t>
            </a:r>
            <a:r>
              <a:rPr lang="en-US" sz="1100" dirty="0"/>
              <a:t> </a:t>
            </a:r>
            <a:r>
              <a:rPr lang="en-US" sz="1100" b="1" dirty="0"/>
              <a:t>25</a:t>
            </a:r>
            <a:r>
              <a:rPr lang="en-US" sz="1100" dirty="0"/>
              <a:t>(7): 497-514.</a:t>
            </a:r>
          </a:p>
          <a:p>
            <a:endParaRPr lang="en-US" sz="1100" b="1" dirty="0"/>
          </a:p>
          <a:p>
            <a:endParaRPr lang="en-US" sz="1100" b="1" dirty="0"/>
          </a:p>
          <a:p>
            <a:endParaRPr lang="en-US" b="1" dirty="0"/>
          </a:p>
        </p:txBody>
      </p:sp>
      <p:sp>
        <p:nvSpPr>
          <p:cNvPr id="8" name="AutoShape 2" descr="Trained innate immunity: Concept, nomenclature, and future perspectives -  Journal of Allergy and Clinical Immunology">
            <a:extLst>
              <a:ext uri="{FF2B5EF4-FFF2-40B4-BE49-F238E27FC236}">
                <a16:creationId xmlns:a16="http://schemas.microsoft.com/office/drawing/2014/main" id="{33AF2465-51A5-166A-815F-1FA95F27E7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024495A-042E-8585-51DE-E411EC64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73" y="984325"/>
            <a:ext cx="9144001" cy="52358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BD0008C-F004-94E6-CFF9-1E0B27713C2E}"/>
              </a:ext>
            </a:extLst>
          </p:cNvPr>
          <p:cNvSpPr txBox="1"/>
          <p:nvPr/>
        </p:nvSpPr>
        <p:spPr>
          <a:xfrm>
            <a:off x="9268851" y="1053877"/>
            <a:ext cx="2923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↑ Fagocitose e efeitos antimicrobianos </a:t>
            </a: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↑Secreção controlada de citocinas</a:t>
            </a: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Atua como mecanismo de defesa antitumoral, com possível aplicação terapêutica estratégica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B4B7CC1-351F-9F0E-03B4-16AB8CF23C22}"/>
              </a:ext>
            </a:extLst>
          </p:cNvPr>
          <p:cNvSpPr txBox="1"/>
          <p:nvPr/>
        </p:nvSpPr>
        <p:spPr>
          <a:xfrm>
            <a:off x="42202" y="4942915"/>
            <a:ext cx="40655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Exacerbar respostas inflamatórias persistentes</a:t>
            </a: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Mecanismo fundamental em doenças como artrite reumatoide, periodontite e doenças cardiovasculares</a:t>
            </a: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Promover inflamação contínua e dano tecidual quando não devidamente controlada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9581AE90-3CB2-2271-D531-58AD7DD1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19" t="13115" r="6581" b="10539"/>
          <a:stretch>
            <a:fillRect/>
          </a:stretch>
        </p:blipFill>
        <p:spPr>
          <a:xfrm>
            <a:off x="9737774" y="4718909"/>
            <a:ext cx="1768154" cy="153402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6CE83BDA-0D92-8C0C-460A-D04017193A99}"/>
              </a:ext>
            </a:extLst>
          </p:cNvPr>
          <p:cNvSpPr txBox="1"/>
          <p:nvPr/>
        </p:nvSpPr>
        <p:spPr>
          <a:xfrm>
            <a:off x="0" y="984325"/>
            <a:ext cx="2645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(Wang, Ma et al. 2024)</a:t>
            </a:r>
          </a:p>
        </p:txBody>
      </p:sp>
    </p:spTree>
    <p:extLst>
      <p:ext uri="{BB962C8B-B14F-4D97-AF65-F5344CB8AC3E}">
        <p14:creationId xmlns:p14="http://schemas.microsoft.com/office/powerpoint/2010/main" val="1999493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1E28B-4BC0-C6E4-BC94-1BE556647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4C9DB17A-A51C-C1B1-80B5-6EA3E737F6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CF2D3B14-B280-B207-0741-769ACC626C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C52F8C4-B39B-4306-19E2-02ADEFD4FE2D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10AE9FB-D316-AB48-6A18-5DBC7425F09C}"/>
              </a:ext>
            </a:extLst>
          </p:cNvPr>
          <p:cNvSpPr txBox="1"/>
          <p:nvPr/>
        </p:nvSpPr>
        <p:spPr>
          <a:xfrm>
            <a:off x="1031463" y="230719"/>
            <a:ext cx="982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CRÍTICOS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2ED07E6E-A11A-C5D6-CACB-4E9B1C58BD05}"/>
              </a:ext>
            </a:extLst>
          </p:cNvPr>
          <p:cNvCxnSpPr>
            <a:cxnSpLocks/>
          </p:cNvCxnSpPr>
          <p:nvPr/>
        </p:nvCxnSpPr>
        <p:spPr>
          <a:xfrm>
            <a:off x="0" y="62944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198B9614-0970-E4E6-74D5-A23BA995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988" y="5912418"/>
            <a:ext cx="2743200" cy="365125"/>
          </a:xfrm>
        </p:spPr>
        <p:txBody>
          <a:bodyPr/>
          <a:lstStyle/>
          <a:p>
            <a:fld id="{33C20DE4-72DB-4C3D-B44A-29974E77FEF7}" type="slidenum">
              <a:rPr lang="en-US" smtClean="0"/>
              <a:t>23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55CE7F8-5CAE-F22A-7B36-F5BD583AA25F}"/>
              </a:ext>
            </a:extLst>
          </p:cNvPr>
          <p:cNvSpPr txBox="1"/>
          <p:nvPr/>
        </p:nvSpPr>
        <p:spPr>
          <a:xfrm>
            <a:off x="84405" y="6277543"/>
            <a:ext cx="12107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Silmon de </a:t>
            </a:r>
            <a:r>
              <a:rPr lang="en-US" sz="1100" dirty="0" err="1"/>
              <a:t>Monerri</a:t>
            </a:r>
            <a:r>
              <a:rPr lang="en-US" sz="1100" dirty="0"/>
              <a:t>, N. C. and K. Kim (2014). "Pathogens hijack the epigenome: a new twist on host-pathogen interactions." </a:t>
            </a:r>
            <a:r>
              <a:rPr lang="en-US" sz="1100" u="sng" dirty="0"/>
              <a:t>Am J </a:t>
            </a:r>
            <a:r>
              <a:rPr lang="en-US" sz="1100" u="sng" dirty="0" err="1"/>
              <a:t>Pathol</a:t>
            </a:r>
            <a:r>
              <a:rPr lang="en-US" sz="1100" dirty="0"/>
              <a:t> </a:t>
            </a:r>
            <a:r>
              <a:rPr lang="en-US" sz="1100" b="1" dirty="0"/>
              <a:t>184</a:t>
            </a:r>
            <a:r>
              <a:rPr lang="en-US" sz="1100" dirty="0"/>
              <a:t>(4): 897-911. Sun, L., X. Yang, Z. Yuan and H. Wang (2020). "Metabolic Reprogramming in Immune Response and Tissue Inflammation." </a:t>
            </a:r>
            <a:r>
              <a:rPr lang="en-US" sz="1100" u="sng" dirty="0" err="1"/>
              <a:t>Arterioscler</a:t>
            </a:r>
            <a:r>
              <a:rPr lang="en-US" sz="1100" u="sng" dirty="0"/>
              <a:t> </a:t>
            </a:r>
            <a:r>
              <a:rPr lang="en-US" sz="1100" u="sng" dirty="0" err="1"/>
              <a:t>Thromb</a:t>
            </a:r>
            <a:r>
              <a:rPr lang="en-US" sz="1100" u="sng" dirty="0"/>
              <a:t> </a:t>
            </a:r>
            <a:r>
              <a:rPr lang="en-US" sz="1100" u="sng" dirty="0" err="1"/>
              <a:t>Vasc</a:t>
            </a:r>
            <a:r>
              <a:rPr lang="en-US" sz="1100" u="sng" dirty="0"/>
              <a:t> Biol</a:t>
            </a:r>
            <a:r>
              <a:rPr lang="en-US" sz="1100" dirty="0"/>
              <a:t> </a:t>
            </a:r>
            <a:r>
              <a:rPr lang="en-US" sz="1100" b="1" dirty="0"/>
              <a:t>40</a:t>
            </a:r>
            <a:r>
              <a:rPr lang="en-US" sz="1100" dirty="0"/>
              <a:t>(9): 1990-2001. </a:t>
            </a:r>
            <a:r>
              <a:rPr lang="en-US" sz="1100" dirty="0" err="1"/>
              <a:t>Ochando</a:t>
            </a:r>
            <a:r>
              <a:rPr lang="en-US" sz="1100" dirty="0"/>
              <a:t>, J., W. J. M. Mulder, J. C. Madsen, M. G. </a:t>
            </a:r>
            <a:r>
              <a:rPr lang="en-US" sz="1100" dirty="0" err="1"/>
              <a:t>Netea</a:t>
            </a:r>
            <a:r>
              <a:rPr lang="en-US" sz="1100" dirty="0"/>
              <a:t> and R. </a:t>
            </a:r>
            <a:r>
              <a:rPr lang="en-US" sz="1100" dirty="0" err="1"/>
              <a:t>Duivenvoorden</a:t>
            </a:r>
            <a:r>
              <a:rPr lang="en-US" sz="1100" dirty="0"/>
              <a:t> (2023). "Trained immunity - basic concepts and contributions to immunopathology." </a:t>
            </a:r>
            <a:r>
              <a:rPr lang="en-US" sz="1100" u="sng" dirty="0"/>
              <a:t>Nat Rev Nephrol</a:t>
            </a:r>
            <a:r>
              <a:rPr lang="en-US" sz="1100" dirty="0"/>
              <a:t> </a:t>
            </a:r>
            <a:r>
              <a:rPr lang="en-US" sz="1100" b="1" dirty="0"/>
              <a:t>19</a:t>
            </a:r>
            <a:r>
              <a:rPr lang="en-US" sz="1100" dirty="0"/>
              <a:t>(1): 23-37.</a:t>
            </a:r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b="1" dirty="0"/>
          </a:p>
        </p:txBody>
      </p:sp>
      <p:sp>
        <p:nvSpPr>
          <p:cNvPr id="8" name="AutoShape 2" descr="Trained innate immunity: Concept, nomenclature, and future perspectives -  Journal of Allergy and Clinical Immunology">
            <a:extLst>
              <a:ext uri="{FF2B5EF4-FFF2-40B4-BE49-F238E27FC236}">
                <a16:creationId xmlns:a16="http://schemas.microsoft.com/office/drawing/2014/main" id="{5BE6211F-E129-CCCF-C33A-4561C83E41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74AC61-A1E4-8321-953C-E6D55D7D0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2" y="1378547"/>
            <a:ext cx="3849192" cy="401430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39FDC71-4180-036A-4986-A9ABB78AA89C}"/>
              </a:ext>
            </a:extLst>
          </p:cNvPr>
          <p:cNvSpPr txBox="1"/>
          <p:nvPr/>
        </p:nvSpPr>
        <p:spPr>
          <a:xfrm>
            <a:off x="4198538" y="1639181"/>
            <a:ext cx="764646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Fenômeno Não Exclusivo da Resposta Imune: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Resposta contínua das células a estímulos ambientais (infecções, inflamação, metabolismo, toxinas);</a:t>
            </a:r>
          </a:p>
          <a:p>
            <a:pPr algn="just"/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Foco do Treinamento é a Medula Óssea: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Progenitores hematopoiéticos são o verdadeiro “arquivo” das alterações duradouras;</a:t>
            </a:r>
          </a:p>
          <a:p>
            <a:pPr algn="just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Epigenética é Universal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Alterações epigenéticas ocorrem em diversos tipos celulares (fibroblastos, células epiteliais, neurônios) sem relação com imunidade treinada;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Fenômeno observado nos monócitos treinados pode ser apenas uma variação de um mecanismo biológico comum.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431B6AF-6889-8866-F355-8F4E6761BBA0}"/>
              </a:ext>
            </a:extLst>
          </p:cNvPr>
          <p:cNvSpPr txBox="1"/>
          <p:nvPr/>
        </p:nvSpPr>
        <p:spPr>
          <a:xfrm>
            <a:off x="520503" y="5557000"/>
            <a:ext cx="35304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Priming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≠ Imunidade Treinada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igura 1">
            <a:extLst>
              <a:ext uri="{FF2B5EF4-FFF2-40B4-BE49-F238E27FC236}">
                <a16:creationId xmlns:a16="http://schemas.microsoft.com/office/drawing/2014/main" id="{39EDCF5B-5071-C04F-56B8-567E6644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64" y="1180619"/>
            <a:ext cx="5909765" cy="469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48B8176-9240-FB24-760A-712E7AA15B54}"/>
              </a:ext>
            </a:extLst>
          </p:cNvPr>
          <p:cNvSpPr txBox="1"/>
          <p:nvPr/>
        </p:nvSpPr>
        <p:spPr>
          <a:xfrm>
            <a:off x="-15200" y="965422"/>
            <a:ext cx="3424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(Silmon de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Monerri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Kim 2014)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8E723F3-59D5-4E9A-1ABE-53FAA48C6577}"/>
              </a:ext>
            </a:extLst>
          </p:cNvPr>
          <p:cNvSpPr txBox="1"/>
          <p:nvPr/>
        </p:nvSpPr>
        <p:spPr>
          <a:xfrm>
            <a:off x="8021768" y="5294220"/>
            <a:ext cx="2861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Joosten 2024)</a:t>
            </a:r>
          </a:p>
        </p:txBody>
      </p:sp>
    </p:spTree>
    <p:extLst>
      <p:ext uri="{BB962C8B-B14F-4D97-AF65-F5344CB8AC3E}">
        <p14:creationId xmlns:p14="http://schemas.microsoft.com/office/powerpoint/2010/main" val="22155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56D13-CA02-18AC-16AC-7A9209249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7F660DBD-82A4-CD57-E088-23FCDE62E3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763D28CE-374C-0362-628E-E63CA7995B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A6FEF49-0DAC-1F7E-11A5-11B3ADFA7101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566A5D2-9087-50E9-A397-1B087B6A62CE}"/>
              </a:ext>
            </a:extLst>
          </p:cNvPr>
          <p:cNvSpPr txBox="1"/>
          <p:nvPr/>
        </p:nvSpPr>
        <p:spPr>
          <a:xfrm>
            <a:off x="1031463" y="230719"/>
            <a:ext cx="982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APLICABILIDADE PARA A FARMÁCIA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FBB3249-12C9-D7C3-267A-DA36B21B0474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E82782FE-0451-42AD-4BC4-76AA7D15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24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46837A-948D-CCBD-522C-9369A5840B8F}"/>
              </a:ext>
            </a:extLst>
          </p:cNvPr>
          <p:cNvSpPr txBox="1"/>
          <p:nvPr/>
        </p:nvSpPr>
        <p:spPr>
          <a:xfrm>
            <a:off x="42202" y="6474211"/>
            <a:ext cx="1210759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</a:t>
            </a:r>
            <a:r>
              <a:rPr lang="en-US" sz="1100" dirty="0" err="1"/>
              <a:t>Ochando</a:t>
            </a:r>
            <a:r>
              <a:rPr lang="en-US" sz="1100" dirty="0"/>
              <a:t>, J., W. J. M. Mulder, J. C. Madsen, M. G. </a:t>
            </a:r>
            <a:r>
              <a:rPr lang="en-US" sz="1100" dirty="0" err="1"/>
              <a:t>Netea</a:t>
            </a:r>
            <a:r>
              <a:rPr lang="en-US" sz="1100" dirty="0"/>
              <a:t> and R. </a:t>
            </a:r>
            <a:r>
              <a:rPr lang="en-US" sz="1100" dirty="0" err="1"/>
              <a:t>Duivenvoorden</a:t>
            </a:r>
            <a:r>
              <a:rPr lang="en-US" sz="1100" dirty="0"/>
              <a:t> (2023). "Trained immunity - basic concepts and contributions to immunopathology." </a:t>
            </a:r>
            <a:r>
              <a:rPr lang="en-US" sz="1100" u="sng" dirty="0"/>
              <a:t>Nat Rev Nephrol</a:t>
            </a:r>
            <a:r>
              <a:rPr lang="en-US" sz="1100" dirty="0"/>
              <a:t> </a:t>
            </a:r>
            <a:r>
              <a:rPr lang="en-US" sz="1100" b="1" dirty="0"/>
              <a:t>19</a:t>
            </a:r>
            <a:r>
              <a:rPr lang="en-US" sz="1100" dirty="0"/>
              <a:t>(1): 23-37.</a:t>
            </a:r>
          </a:p>
          <a:p>
            <a:endParaRPr lang="en-US" b="1" dirty="0"/>
          </a:p>
        </p:txBody>
      </p:sp>
      <p:sp>
        <p:nvSpPr>
          <p:cNvPr id="8" name="AutoShape 2" descr="Trained innate immunity: Concept, nomenclature, and future perspectives -  Journal of Allergy and Clinical Immunology">
            <a:extLst>
              <a:ext uri="{FF2B5EF4-FFF2-40B4-BE49-F238E27FC236}">
                <a16:creationId xmlns:a16="http://schemas.microsoft.com/office/drawing/2014/main" id="{4CBEF156-D646-DC36-39DE-21E572EDC8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Figura 5">
            <a:extLst>
              <a:ext uri="{FF2B5EF4-FFF2-40B4-BE49-F238E27FC236}">
                <a16:creationId xmlns:a16="http://schemas.microsoft.com/office/drawing/2014/main" id="{DAAA7067-ACED-3EB5-7366-615D8FA1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647" y="1535288"/>
            <a:ext cx="65341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155CD70-9DCA-25C5-FDA5-2CA6DCDE0DAB}"/>
              </a:ext>
            </a:extLst>
          </p:cNvPr>
          <p:cNvSpPr txBox="1"/>
          <p:nvPr/>
        </p:nvSpPr>
        <p:spPr>
          <a:xfrm>
            <a:off x="-69561" y="2904894"/>
            <a:ext cx="549543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Desenvolvimento e Mecanismo de Ação de Vacinas;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Aplicações Clínicas e Farmacológicas;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Saúde Pública e Farmácia Social;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Terapias Imunomoduladora;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Direcionamento terapêutico da imunidade treinada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EE77501-521E-7615-30A9-82658B494C12}"/>
              </a:ext>
            </a:extLst>
          </p:cNvPr>
          <p:cNvSpPr txBox="1"/>
          <p:nvPr/>
        </p:nvSpPr>
        <p:spPr>
          <a:xfrm>
            <a:off x="7170651" y="5560916"/>
            <a:ext cx="3127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(Ochando, Mulder et al. 2023)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2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ED885-FB47-7669-2D89-41B8C293C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9EA4F567-B307-C02B-96A8-AAC2EA5B8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31422EAD-130F-DF10-D765-E056A5C24E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88342CD-C1F1-41F6-5136-2BC770E3E10A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583F02F-7B68-2D45-87F9-A37360593CEB}"/>
              </a:ext>
            </a:extLst>
          </p:cNvPr>
          <p:cNvSpPr txBox="1"/>
          <p:nvPr/>
        </p:nvSpPr>
        <p:spPr>
          <a:xfrm>
            <a:off x="1031463" y="230719"/>
            <a:ext cx="982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CONCLUSÃO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3A75610B-91B5-A102-68CE-889F0F00D8A0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571485AB-00A3-BC28-0A62-A7E7EC698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25</a:t>
            </a:fld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3CDE069-D64C-7F27-4808-CFFC40970E83}"/>
              </a:ext>
            </a:extLst>
          </p:cNvPr>
          <p:cNvSpPr txBox="1"/>
          <p:nvPr/>
        </p:nvSpPr>
        <p:spPr>
          <a:xfrm>
            <a:off x="42202" y="6474211"/>
            <a:ext cx="1210759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</a:t>
            </a:r>
            <a:r>
              <a:rPr lang="en-US" sz="1100" dirty="0" err="1"/>
              <a:t>Netea</a:t>
            </a:r>
            <a:r>
              <a:rPr lang="en-US" sz="1100" dirty="0"/>
              <a:t>, M. G. and L. A. B. Joosten (2024). "Trained innate immunity: Concept, nomenclature, and future perspectives." </a:t>
            </a:r>
            <a:r>
              <a:rPr lang="en-US" sz="1100" u="sng" dirty="0"/>
              <a:t>J Allergy Clin Immunol</a:t>
            </a:r>
            <a:r>
              <a:rPr lang="en-US" sz="1100" dirty="0"/>
              <a:t> </a:t>
            </a:r>
            <a:r>
              <a:rPr lang="en-US" sz="1100" b="1" dirty="0"/>
              <a:t>154</a:t>
            </a:r>
            <a:r>
              <a:rPr lang="en-US" sz="1100" dirty="0"/>
              <a:t>(5): 1079-1084.</a:t>
            </a:r>
          </a:p>
          <a:p>
            <a:endParaRPr lang="en-US" b="1" dirty="0"/>
          </a:p>
        </p:txBody>
      </p:sp>
      <p:sp>
        <p:nvSpPr>
          <p:cNvPr id="8" name="AutoShape 2" descr="Trained innate immunity: Concept, nomenclature, and future perspectives -  Journal of Allergy and Clinical Immunology">
            <a:extLst>
              <a:ext uri="{FF2B5EF4-FFF2-40B4-BE49-F238E27FC236}">
                <a16:creationId xmlns:a16="http://schemas.microsoft.com/office/drawing/2014/main" id="{4C7D986E-98E5-3B8A-A788-3C2A9E11DA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94CEDCE-E617-9CED-D4D9-597DF06E7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57" y="2638849"/>
            <a:ext cx="7173108" cy="31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A7988C9-DD17-FC75-0208-6C1CAEAFA3C1}"/>
              </a:ext>
            </a:extLst>
          </p:cNvPr>
          <p:cNvSpPr txBox="1"/>
          <p:nvPr/>
        </p:nvSpPr>
        <p:spPr>
          <a:xfrm>
            <a:off x="166048" y="1064690"/>
            <a:ext cx="51838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Potencialização da resposta inata;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Retorno ao estado basal;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Diversos indutores (BCG, β-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glucano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outros);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Efeitos heterólogos de vacinas;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Alterações epigenéticas e metabólicas;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Aplicações clínicas e epidemiológicas;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Limitações de estudo.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1FB6983-3BF6-12B8-A941-96699946AEFD}"/>
              </a:ext>
            </a:extLst>
          </p:cNvPr>
          <p:cNvSpPr txBox="1"/>
          <p:nvPr/>
        </p:nvSpPr>
        <p:spPr>
          <a:xfrm>
            <a:off x="5749111" y="5724216"/>
            <a:ext cx="2861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Joosten 2024)</a:t>
            </a:r>
          </a:p>
        </p:txBody>
      </p:sp>
    </p:spTree>
    <p:extLst>
      <p:ext uri="{BB962C8B-B14F-4D97-AF65-F5344CB8AC3E}">
        <p14:creationId xmlns:p14="http://schemas.microsoft.com/office/powerpoint/2010/main" val="2253989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7A797-C5D0-3885-4900-AE304CA84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61B525C9-2445-1056-B9E9-C7533A7697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66691C1C-D3AF-EF04-0D3A-AB77F3319D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AFD7DB4-D7FC-BB29-C90A-F141176E2E54}"/>
              </a:ext>
            </a:extLst>
          </p:cNvPr>
          <p:cNvSpPr/>
          <p:nvPr/>
        </p:nvSpPr>
        <p:spPr>
          <a:xfrm>
            <a:off x="4549" y="0"/>
            <a:ext cx="12192000" cy="685800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EFDFDF77-9420-D2EA-7D5D-02A3949E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26</a:t>
            </a:fld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4D62DC-549B-21E8-C85D-77C60FF2D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801"/>
            <a:ext cx="2571466" cy="38571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00466AB-BEC9-0D6D-F1C3-16571E3BC29C}"/>
              </a:ext>
            </a:extLst>
          </p:cNvPr>
          <p:cNvSpPr txBox="1"/>
          <p:nvPr/>
        </p:nvSpPr>
        <p:spPr>
          <a:xfrm>
            <a:off x="2960534" y="2137826"/>
            <a:ext cx="6939913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Karla Karoline Santos Ramos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Monitora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PAE 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Imunologia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Karla.ramos@icb.usp.br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Karla.ramos@pasteur-sp.org.br</a:t>
            </a: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Laboratório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Imunologia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Doenças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Infecciosas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(ICB IV USP)</a:t>
            </a: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Pasteur de São Paulo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87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8E4D9-BB4E-CC91-B793-016EC747A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4A380ACC-C3A6-E278-AA05-47B245F4F0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C06AE2C3-C6AA-9952-CA9A-7E70D062EB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8469097-64FB-0A14-38BE-4399E4231F2E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ADD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908774AD-056C-0BB4-FBF8-25563256B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27</a:t>
            </a:fld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0B400B0-4B0D-F6B5-BA70-D1DE85DB4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A200A2-F119-76EF-A75D-67FA41E6D586}"/>
              </a:ext>
            </a:extLst>
          </p:cNvPr>
          <p:cNvSpPr txBox="1"/>
          <p:nvPr/>
        </p:nvSpPr>
        <p:spPr>
          <a:xfrm>
            <a:off x="7010400" y="1539513"/>
            <a:ext cx="46414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XIII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Edição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Curso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de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Férias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Imunologia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26 JAN a 06 de FEV de 2026!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4A315B-1049-33A6-AA01-84E6426161AC}"/>
              </a:ext>
            </a:extLst>
          </p:cNvPr>
          <p:cNvSpPr txBox="1"/>
          <p:nvPr/>
        </p:nvSpPr>
        <p:spPr>
          <a:xfrm>
            <a:off x="7010400" y="4579823"/>
            <a:ext cx="4641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@cursoimunousp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01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19529-4E90-3CDF-1F66-98586C6E3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45DDFF00-713A-804C-7BD0-5E792563D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34DE23B4-D535-7630-624B-57246E72E5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8390B22-DDBF-ED3D-396B-E20AD8938881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4BAC405-7351-0C13-B333-FD383FA79CA9}"/>
              </a:ext>
            </a:extLst>
          </p:cNvPr>
          <p:cNvSpPr txBox="1"/>
          <p:nvPr/>
        </p:nvSpPr>
        <p:spPr>
          <a:xfrm>
            <a:off x="665703" y="243131"/>
            <a:ext cx="982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REFERÊNCIAS</a:t>
            </a:r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AA8FEFA0-FBBB-4694-D10A-F91D9709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28</a:t>
            </a:fld>
            <a:endParaRPr lang="en-US"/>
          </a:p>
        </p:txBody>
      </p:sp>
      <p:sp>
        <p:nvSpPr>
          <p:cNvPr id="8" name="AutoShape 2" descr="Trained innate immunity: Concept, nomenclature, and future perspectives -  Journal of Allergy and Clinical Immunology">
            <a:extLst>
              <a:ext uri="{FF2B5EF4-FFF2-40B4-BE49-F238E27FC236}">
                <a16:creationId xmlns:a16="http://schemas.microsoft.com/office/drawing/2014/main" id="{2D3EADCB-4B3F-219F-1A3B-52931B8092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318FAD-3C21-11CB-7097-EA951FA9A489}"/>
              </a:ext>
            </a:extLst>
          </p:cNvPr>
          <p:cNvSpPr txBox="1"/>
          <p:nvPr/>
        </p:nvSpPr>
        <p:spPr>
          <a:xfrm>
            <a:off x="110196" y="1410355"/>
            <a:ext cx="1197160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ABBAS, A. K.; LICHTMAN, A. H.; PILLAI, S. </a:t>
            </a:r>
            <a:r>
              <a:rPr lang="pt-BR" sz="1200" i="1" dirty="0">
                <a:latin typeface="Arial" panose="020B0604020202020204" pitchFamily="34" charset="0"/>
                <a:cs typeface="Arial" panose="020B0604020202020204" pitchFamily="34" charset="0"/>
              </a:rPr>
              <a:t>Imunologia celular e molecular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. 11. ed. Rio de Janeiro: Elsevier, 2023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Hajishengallis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G., M. G.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T.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Chavakis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(2025). "Trained immunity in chronic inflammatory diseases and cancer."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Nat Rev Immunol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(7): 497-514.</a:t>
            </a:r>
          </a:p>
          <a:p>
            <a:pPr algn="just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Kaufmann, E., J. Sanz, J. L. Dunn, N. Khan, L. E. Mendonca, A. Pacis, F.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Tzelepis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E.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Pernet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Dumaine, J. C. Grenier, F. Mailhot-Leonard, E. Ahmed, J. Belle, R.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Besla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B. Mazer, I. L. King, A.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Nijnik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C. S. Robbins, L. B. Barreiro and M.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Divangahi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(2018). "BCG Educates Hematopoietic Stem Cells to Generate Protective Innate Immunity against Tuberculosis."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172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(1-2): 176-190 e119.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Kleinnijenhuis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J., J. Quintin, F.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Preijers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C. S. Benn, L. A. Joosten, C. Jacobs, J. van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Loenhout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R. J. Xavier, P. Aaby, J. W. van der Meer, R. van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Crevel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M. G.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(2014). "Long-lasting effects of BCG vaccination on both heterologous Th1/Th17 responses and innate trained immunity."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J Innate </a:t>
            </a:r>
            <a:r>
              <a:rPr lang="en-US" sz="1200" u="sng" dirty="0" err="1">
                <a:latin typeface="Arial" panose="020B0604020202020204" pitchFamily="34" charset="0"/>
                <a:cs typeface="Arial" panose="020B0604020202020204" pitchFamily="34" charset="0"/>
              </a:rPr>
              <a:t>Immun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(2): 152-158.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Hajishengallis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G., M. G.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T.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Chavakis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(2025). "Trained immunity in chronic inflammatory diseases and cancer."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Nat Rev Immunol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(7): 497-514.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Ochando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J., W. J. M. Mulder, J. C. Madsen, M. G.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R.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Duivenvoorden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(2023). "Trained immunity - basic concepts and contributions to immunopathology."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Nat Rev Nephrol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(1): 23-37.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M. G., J. Quintin and J. W. van der Meer (2011). "Trained immunity: a memory for innate host defense."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Cell Host Microbe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(5): 355-361.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M. G., L. A. Joosten, E. Latz, K. H. Mills, G. Natoli, H. G.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Stunnenberg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L. A. O'Neill and R. J. Xavier (2016). "Trained immunity: A program of innate immune memory in health and disease."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352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(6284): aaf1098.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M. G. and L. A. B. Joosten (2024). "Trained innate immunity: Concept, nomenclature, and future perspectives."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J Allergy Clin Immunol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(5): 1079-1084.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Wang, W., L. Ma, B. Liu and L. Ouyang (2024). "The role of trained immunity in sepsis."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Front Immunol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1449986.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Zhao, M., Z. Lin, Z. Zheng, D. Yao, S. Yang, Y. Zhao, X. Chen, J. J.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Aweya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Y. Zhang (2023). "The mechanisms and factors that induce trained immunity in arthropods and mollusks."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Front Immunol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1241934.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22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515B6-6C60-E46B-94DA-528F3322C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FDA4A7A8-C609-4D1F-C1AE-8564973228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7BC6D4B4-0E3F-DD10-A4A4-4EBE7AD717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D1DCF8D-6F60-42D1-4406-84F0B3C07E5D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074166-5AD3-3058-FDC7-7928FA59AC52}"/>
              </a:ext>
            </a:extLst>
          </p:cNvPr>
          <p:cNvSpPr txBox="1"/>
          <p:nvPr/>
        </p:nvSpPr>
        <p:spPr>
          <a:xfrm>
            <a:off x="-1" y="366845"/>
            <a:ext cx="4881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RELEMBRANDO….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5B604B-6EC6-3044-580A-CC3A6F2F5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22393" r="12347" b="46396"/>
          <a:stretch>
            <a:fillRect/>
          </a:stretch>
        </p:blipFill>
        <p:spPr>
          <a:xfrm>
            <a:off x="1538067" y="1248122"/>
            <a:ext cx="9115865" cy="497135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3AD2128-AE81-AE9B-AEBD-13BF26BA711E}"/>
              </a:ext>
            </a:extLst>
          </p:cNvPr>
          <p:cNvSpPr/>
          <p:nvPr/>
        </p:nvSpPr>
        <p:spPr>
          <a:xfrm>
            <a:off x="4332849" y="4937760"/>
            <a:ext cx="1266092" cy="253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D9D7E0E-5CD0-753A-C15C-2E795018FBD2}"/>
              </a:ext>
            </a:extLst>
          </p:cNvPr>
          <p:cNvSpPr/>
          <p:nvPr/>
        </p:nvSpPr>
        <p:spPr>
          <a:xfrm>
            <a:off x="3291839" y="4937760"/>
            <a:ext cx="1266093" cy="3587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52E68A2C-51DE-BFDD-44AF-9B2E59B23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3</a:t>
            </a:fld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DF3D8DE-A98F-DF50-DA3E-EDF86238CD1C}"/>
              </a:ext>
            </a:extLst>
          </p:cNvPr>
          <p:cNvSpPr txBox="1"/>
          <p:nvPr/>
        </p:nvSpPr>
        <p:spPr>
          <a:xfrm>
            <a:off x="5095885" y="6563747"/>
            <a:ext cx="2000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 (Abbas. 2023)</a:t>
            </a:r>
          </a:p>
        </p:txBody>
      </p:sp>
    </p:spTree>
    <p:extLst>
      <p:ext uri="{BB962C8B-B14F-4D97-AF65-F5344CB8AC3E}">
        <p14:creationId xmlns:p14="http://schemas.microsoft.com/office/powerpoint/2010/main" val="353433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46A32-E8D0-51A0-E370-61B4942C3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06F73086-14B9-F5BB-3475-956D0C2590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8A2D2C58-12D7-E5FF-7653-AB4F0D7C98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8FFF37E-B64E-3E29-B1C7-484C1FFDCD63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FB58812-B60B-1EAD-845A-E8B98AEDDA44}"/>
              </a:ext>
            </a:extLst>
          </p:cNvPr>
          <p:cNvSpPr txBox="1"/>
          <p:nvPr/>
        </p:nvSpPr>
        <p:spPr>
          <a:xfrm>
            <a:off x="2185181" y="336956"/>
            <a:ext cx="7821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EVOLUÇÃO DO SISTEMA IMUNE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17CF30-0AAA-831F-9BCE-C7BA1396E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 t="11654" r="11620" b="25709"/>
          <a:stretch>
            <a:fillRect/>
          </a:stretch>
        </p:blipFill>
        <p:spPr>
          <a:xfrm>
            <a:off x="7995874" y="2451601"/>
            <a:ext cx="3664853" cy="383246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5C0C0B2-E8B9-04A2-B190-F9D88A672589}"/>
              </a:ext>
            </a:extLst>
          </p:cNvPr>
          <p:cNvSpPr txBox="1"/>
          <p:nvPr/>
        </p:nvSpPr>
        <p:spPr>
          <a:xfrm>
            <a:off x="8802858" y="6313951"/>
            <a:ext cx="2001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Adaptado de: Australian </a:t>
            </a:r>
            <a:r>
              <a:rPr lang="pt-B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(https://australian.museum)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A53F440-CA09-EEF7-73D3-2CF2A399712A}"/>
              </a:ext>
            </a:extLst>
          </p:cNvPr>
          <p:cNvSpPr/>
          <p:nvPr/>
        </p:nvSpPr>
        <p:spPr>
          <a:xfrm>
            <a:off x="6217920" y="4351897"/>
            <a:ext cx="365760" cy="7864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9EADB3F1-DBAF-D4C7-B594-7A7BD6D8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4</a:t>
            </a:fld>
            <a:endParaRPr lang="en-US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261EDE8-D4B5-A798-B7B4-1A02030FCAD1}"/>
              </a:ext>
            </a:extLst>
          </p:cNvPr>
          <p:cNvGrpSpPr/>
          <p:nvPr/>
        </p:nvGrpSpPr>
        <p:grpSpPr>
          <a:xfrm>
            <a:off x="0" y="1176494"/>
            <a:ext cx="7540283" cy="3633124"/>
            <a:chOff x="0" y="1654378"/>
            <a:chExt cx="7540283" cy="3633124"/>
          </a:xfrm>
        </p:grpSpPr>
        <p:pic>
          <p:nvPicPr>
            <p:cNvPr id="1026" name="Picture 2" descr="researchgate.net/figure/...">
              <a:extLst>
                <a:ext uri="{FF2B5EF4-FFF2-40B4-BE49-F238E27FC236}">
                  <a16:creationId xmlns:a16="http://schemas.microsoft.com/office/drawing/2014/main" id="{FDF16E6D-FEEA-14E9-EA6F-02C7364B97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342"/>
            <a:stretch>
              <a:fillRect/>
            </a:stretch>
          </p:blipFill>
          <p:spPr bwMode="auto">
            <a:xfrm>
              <a:off x="0" y="1654378"/>
              <a:ext cx="7540283" cy="3244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0B8521AE-5B48-DAAC-4124-8CA48080EE21}"/>
                </a:ext>
              </a:extLst>
            </p:cNvPr>
            <p:cNvSpPr/>
            <p:nvPr/>
          </p:nvSpPr>
          <p:spPr>
            <a:xfrm>
              <a:off x="737382" y="4841731"/>
              <a:ext cx="6485206" cy="445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517D15-97FA-A6CE-021D-702B2E165FD2}"/>
              </a:ext>
            </a:extLst>
          </p:cNvPr>
          <p:cNvSpPr txBox="1"/>
          <p:nvPr/>
        </p:nvSpPr>
        <p:spPr>
          <a:xfrm>
            <a:off x="67951" y="4979519"/>
            <a:ext cx="7824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 95% das espécies vivendo apenas com imunidade inata, como elas conseguem resistir e se adaptar há milhões de anos?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79517E0-D4D4-70BB-2BAB-B08F6B7FF0A4}"/>
              </a:ext>
            </a:extLst>
          </p:cNvPr>
          <p:cNvSpPr txBox="1"/>
          <p:nvPr/>
        </p:nvSpPr>
        <p:spPr>
          <a:xfrm>
            <a:off x="2111659" y="5768376"/>
            <a:ext cx="6271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Talvez a imunidade inata seja uma forma de defesa muito mais complexa, capaz de ‘memória’ e de respostas aprimoradas...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118FB-8E36-69CD-A689-8FADF04FF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D63AB7E6-0C70-D4CC-8421-89803A3BB5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5FD1DE0E-3917-C899-94EA-A143C72F25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0CDAAC1-CB96-A775-D97F-5D594F4E7137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2A13241-5D9F-BAF9-3D63-25B808E2F2FE}"/>
              </a:ext>
            </a:extLst>
          </p:cNvPr>
          <p:cNvSpPr txBox="1"/>
          <p:nvPr/>
        </p:nvSpPr>
        <p:spPr>
          <a:xfrm>
            <a:off x="2349304" y="366845"/>
            <a:ext cx="686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IMUNIDADE TREINADA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582459B-CCE6-46B4-D3E6-5F8D69AE39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91" t="39584" r="37577" b="10544"/>
          <a:stretch>
            <a:fillRect/>
          </a:stretch>
        </p:blipFill>
        <p:spPr>
          <a:xfrm>
            <a:off x="475364" y="1983546"/>
            <a:ext cx="7905337" cy="387297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4C565A8-FD74-BBFD-D7B8-CCA2AC19975A}"/>
              </a:ext>
            </a:extLst>
          </p:cNvPr>
          <p:cNvSpPr txBox="1"/>
          <p:nvPr/>
        </p:nvSpPr>
        <p:spPr>
          <a:xfrm>
            <a:off x="257414" y="1094366"/>
            <a:ext cx="11677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Modelos experimentais selecionados nos quais foi relatada atividade biológica compatível com o conceito de imunidade inata treinada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30CC281-A0C6-F847-47E5-FB8A40E495E0}"/>
              </a:ext>
            </a:extLst>
          </p:cNvPr>
          <p:cNvCxnSpPr>
            <a:cxnSpLocks/>
          </p:cNvCxnSpPr>
          <p:nvPr/>
        </p:nvCxnSpPr>
        <p:spPr>
          <a:xfrm>
            <a:off x="0" y="6458607"/>
            <a:ext cx="12292149" cy="0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14435B3A-102F-EB12-2469-7A22806DCF27}"/>
              </a:ext>
            </a:extLst>
          </p:cNvPr>
          <p:cNvSpPr txBox="1"/>
          <p:nvPr/>
        </p:nvSpPr>
        <p:spPr>
          <a:xfrm>
            <a:off x="0" y="6491155"/>
            <a:ext cx="9844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Referências</a:t>
            </a:r>
            <a:r>
              <a:rPr lang="en-US" sz="1200" dirty="0"/>
              <a:t>: </a:t>
            </a:r>
            <a:r>
              <a:rPr lang="en-US" sz="1200" dirty="0" err="1"/>
              <a:t>Netea</a:t>
            </a:r>
            <a:r>
              <a:rPr lang="en-US" sz="1200" dirty="0"/>
              <a:t>, M. G., J. Quintin and J. W. van der Meer (2011). "Trained immunity: a memory for innate host defense." </a:t>
            </a:r>
            <a:r>
              <a:rPr lang="en-US" sz="1200" u="sng" dirty="0"/>
              <a:t>Cell Host Microbe</a:t>
            </a:r>
            <a:r>
              <a:rPr lang="en-US" sz="1200" dirty="0"/>
              <a:t> </a:t>
            </a:r>
            <a:r>
              <a:rPr lang="en-US" sz="1200" b="1" dirty="0"/>
              <a:t>9</a:t>
            </a:r>
            <a:r>
              <a:rPr lang="en-US" sz="1200" dirty="0"/>
              <a:t>(5): 355-361.</a:t>
            </a:r>
          </a:p>
          <a:p>
            <a:endParaRPr lang="en-US" sz="1200" b="1" dirty="0"/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FF5B90C2-F13A-B9BC-B358-B5F61213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5</a:t>
            </a:fld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BF211CE-85AF-0C75-6D2F-6D92841C74C1}"/>
              </a:ext>
            </a:extLst>
          </p:cNvPr>
          <p:cNvSpPr txBox="1"/>
          <p:nvPr/>
        </p:nvSpPr>
        <p:spPr>
          <a:xfrm>
            <a:off x="8768614" y="2695079"/>
            <a:ext cx="31004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Estudos imunológicos em plantas revelaram respostas mais eficazes à reinfecção;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Esse fenômeno é conhecido como Resistência Adquirida Sistêmica (SAR);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Indica que a imunidade inata pode desenvolver uma forma de memória funcional.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7353568-7A48-ACE9-3684-4291868988DA}"/>
              </a:ext>
            </a:extLst>
          </p:cNvPr>
          <p:cNvSpPr txBox="1"/>
          <p:nvPr/>
        </p:nvSpPr>
        <p:spPr>
          <a:xfrm rot="16200000">
            <a:off x="-1341391" y="3710741"/>
            <a:ext cx="292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Netea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Quintin et al. 2011)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1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3624C-91E8-E165-7805-07DE48697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9BADFDC2-3136-D73D-2161-D3BDD1C61C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7DE48FFF-AEA9-8A46-C238-5C1237E2C8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5CE5881-8DFD-8CF2-1E86-07C63693606E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106429-47D3-B72F-BEA7-32505D036F71}"/>
              </a:ext>
            </a:extLst>
          </p:cNvPr>
          <p:cNvSpPr txBox="1"/>
          <p:nvPr/>
        </p:nvSpPr>
        <p:spPr>
          <a:xfrm>
            <a:off x="2349304" y="366845"/>
            <a:ext cx="6865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EVOLUÇÃO DO SISTEMA IMUNE</a:t>
            </a:r>
          </a:p>
        </p:txBody>
      </p:sp>
      <p:pic>
        <p:nvPicPr>
          <p:cNvPr id="1026" name="Picture 2" descr="researchgate.net/figure/...">
            <a:extLst>
              <a:ext uri="{FF2B5EF4-FFF2-40B4-BE49-F238E27FC236}">
                <a16:creationId xmlns:a16="http://schemas.microsoft.com/office/drawing/2014/main" id="{CE014ACE-48FF-B4EE-478D-B11D8F51C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83" y="951620"/>
            <a:ext cx="6865033" cy="583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7571938-C3A7-7993-192D-09BDB35C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6</a:t>
            </a:fld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9A9AF01-E4CA-3B52-0450-5ECC650EEC04}"/>
              </a:ext>
            </a:extLst>
          </p:cNvPr>
          <p:cNvSpPr/>
          <p:nvPr/>
        </p:nvSpPr>
        <p:spPr>
          <a:xfrm>
            <a:off x="3116135" y="4044638"/>
            <a:ext cx="4335543" cy="5478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1F6B4EC-AE9D-B59F-46D4-753B15B2C3DE}"/>
              </a:ext>
            </a:extLst>
          </p:cNvPr>
          <p:cNvSpPr txBox="1"/>
          <p:nvPr/>
        </p:nvSpPr>
        <p:spPr>
          <a:xfrm>
            <a:off x="0" y="6581001"/>
            <a:ext cx="2590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ADAPTADA: 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(Zhao, Lin et al. 2023)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28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F562D-4155-847D-3145-F91A31DCF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08D8B33D-46BE-8913-B807-CFE05E2E15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7D93DB9F-002F-04F7-9731-D726B3C723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B0C4AD4-D06E-D73D-1FB9-B2E6D67EF7CD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7F9B2BD-AA5C-1C50-85CE-332E93E91823}"/>
              </a:ext>
            </a:extLst>
          </p:cNvPr>
          <p:cNvSpPr txBox="1"/>
          <p:nvPr/>
        </p:nvSpPr>
        <p:spPr>
          <a:xfrm>
            <a:off x="2349304" y="366845"/>
            <a:ext cx="686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CONCEITO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C20F09-18F8-BDFE-F96A-01FBAE658314}"/>
              </a:ext>
            </a:extLst>
          </p:cNvPr>
          <p:cNvSpPr txBox="1"/>
          <p:nvPr/>
        </p:nvSpPr>
        <p:spPr>
          <a:xfrm>
            <a:off x="639493" y="2459504"/>
            <a:ext cx="106082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imunidade treinada (trained immunity)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ou memória imunológica inata é um conceito que descreve a capacidade das células da imunidade inata de desenvolverem uma forma de "memória funcional" após exposição a certos estímulos. Diferente da imunidade adaptativa, essa resposta é inespecífica, mas leva a uma reação mais rápida e potente contra infecções secundárias, mesmo por patógenos diferentes do inicial. Os mecanismos envolvem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reprogramação epigenética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reprogramação metabólica.</a:t>
            </a:r>
          </a:p>
        </p:txBody>
      </p:sp>
      <p:sp>
        <p:nvSpPr>
          <p:cNvPr id="11" name="Espaço Reservado para Número de Slide 10">
            <a:extLst>
              <a:ext uri="{FF2B5EF4-FFF2-40B4-BE49-F238E27FC236}">
                <a16:creationId xmlns:a16="http://schemas.microsoft.com/office/drawing/2014/main" id="{4414F8FD-8FDE-9275-F443-3E71450B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7</a:t>
            </a:fld>
            <a:endParaRPr lang="en-US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EF58FF15-B9B4-1EE0-452E-CBF8FCB68334}"/>
              </a:ext>
            </a:extLst>
          </p:cNvPr>
          <p:cNvCxnSpPr>
            <a:cxnSpLocks/>
          </p:cNvCxnSpPr>
          <p:nvPr/>
        </p:nvCxnSpPr>
        <p:spPr>
          <a:xfrm>
            <a:off x="-152400" y="5988539"/>
            <a:ext cx="12192000" cy="55429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27852D3C-B2DC-8319-74C2-0487FCC591CF}"/>
              </a:ext>
            </a:extLst>
          </p:cNvPr>
          <p:cNvSpPr txBox="1"/>
          <p:nvPr/>
        </p:nvSpPr>
        <p:spPr>
          <a:xfrm>
            <a:off x="147372" y="6248702"/>
            <a:ext cx="12044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</a:t>
            </a:r>
            <a:r>
              <a:rPr lang="en-US" sz="1100" dirty="0" err="1"/>
              <a:t>Netea</a:t>
            </a:r>
            <a:r>
              <a:rPr lang="en-US" sz="1100" dirty="0"/>
              <a:t>, M. G., L. A. Joosten, E. Latz, K. H. Mills, G. Natoli, H. G. </a:t>
            </a:r>
            <a:r>
              <a:rPr lang="en-US" sz="1100" dirty="0" err="1"/>
              <a:t>Stunnenberg</a:t>
            </a:r>
            <a:r>
              <a:rPr lang="en-US" sz="1100" dirty="0"/>
              <a:t>, L. A. O'Neill and R. J. Xavier (2016). "Trained immunity: A program of innate immune memory in health and disease." </a:t>
            </a:r>
            <a:r>
              <a:rPr lang="en-US" sz="1100" u="sng" dirty="0"/>
              <a:t>Science</a:t>
            </a:r>
            <a:r>
              <a:rPr lang="en-US" sz="1100" dirty="0"/>
              <a:t> </a:t>
            </a:r>
            <a:r>
              <a:rPr lang="en-US" sz="1100" b="1" dirty="0"/>
              <a:t>352</a:t>
            </a:r>
            <a:r>
              <a:rPr lang="en-US" sz="1100" dirty="0"/>
              <a:t>(6284): aaf1098.. Kaufmann, E., J. Sanz, J. L. Dunn, N. Khan, L. E. Mendonca, A. Pacis, F. </a:t>
            </a:r>
            <a:r>
              <a:rPr lang="en-US" sz="1100" dirty="0" err="1"/>
              <a:t>Tzelepis</a:t>
            </a:r>
            <a:r>
              <a:rPr lang="en-US" sz="1100" dirty="0"/>
              <a:t>, E. </a:t>
            </a:r>
            <a:r>
              <a:rPr lang="en-US" sz="1100" dirty="0" err="1"/>
              <a:t>Pernet</a:t>
            </a:r>
            <a:r>
              <a:rPr lang="en-US" sz="1100" dirty="0"/>
              <a:t>, A. Dumaine, J. C. Grenier, F. Mailhot-Leonard, E. Ahmed, J. Belle, R. </a:t>
            </a:r>
            <a:r>
              <a:rPr lang="en-US" sz="1100" dirty="0" err="1"/>
              <a:t>Besla</a:t>
            </a:r>
            <a:r>
              <a:rPr lang="en-US" sz="1100" dirty="0"/>
              <a:t>, B. Mazer, I. L. King, A. </a:t>
            </a:r>
            <a:r>
              <a:rPr lang="en-US" sz="1100" dirty="0" err="1"/>
              <a:t>Nijnik</a:t>
            </a:r>
            <a:r>
              <a:rPr lang="en-US" sz="1100" dirty="0"/>
              <a:t>, C. S. Robbins, L. B. Barreiro and M. </a:t>
            </a:r>
            <a:r>
              <a:rPr lang="en-US" sz="1100" dirty="0" err="1"/>
              <a:t>Divangahi</a:t>
            </a:r>
            <a:r>
              <a:rPr lang="en-US" sz="1100" dirty="0"/>
              <a:t> (2018). "BCG Educates Hematopoietic Stem Cells to Generate Protective Innate Immunity against Tuberculosis." </a:t>
            </a:r>
            <a:r>
              <a:rPr lang="en-US" sz="1100" u="sng" dirty="0"/>
              <a:t>Cell</a:t>
            </a:r>
            <a:r>
              <a:rPr lang="en-US" sz="1100" dirty="0"/>
              <a:t> </a:t>
            </a:r>
            <a:r>
              <a:rPr lang="en-US" sz="1100" b="1" dirty="0"/>
              <a:t>172</a:t>
            </a:r>
            <a:r>
              <a:rPr lang="en-US" sz="1100" dirty="0"/>
              <a:t>(1-2): 176-190 e119.</a:t>
            </a:r>
          </a:p>
          <a:p>
            <a:endParaRPr lang="en-US" sz="1100" b="1" dirty="0"/>
          </a:p>
          <a:p>
            <a:endParaRPr lang="en-US" sz="1100" b="1" dirty="0"/>
          </a:p>
          <a:p>
            <a:r>
              <a:rPr lang="en-US" sz="11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267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E4DA0-D403-95DC-E129-0B6F93461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A1F23B50-5E46-2676-86CF-45492FDB95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08266155-EB3E-483A-9004-4D7DA6C06E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A0DE1F7-B7BA-CBF1-8FF4-5F9598F76599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EC1514-B33E-9A6D-23FE-03C64CED5425}"/>
              </a:ext>
            </a:extLst>
          </p:cNvPr>
          <p:cNvSpPr txBox="1"/>
          <p:nvPr/>
        </p:nvSpPr>
        <p:spPr>
          <a:xfrm>
            <a:off x="2349304" y="366845"/>
            <a:ext cx="686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CONTEXTUALIZAÇÃO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4B275BE-1EF8-0F79-EBD3-C99767294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77" t="25014" r="34115" b="15265"/>
          <a:stretch>
            <a:fillRect/>
          </a:stretch>
        </p:blipFill>
        <p:spPr>
          <a:xfrm>
            <a:off x="608426" y="1301847"/>
            <a:ext cx="4386767" cy="455910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8C03870-B220-8DDD-6E3D-90DB584B1102}"/>
              </a:ext>
            </a:extLst>
          </p:cNvPr>
          <p:cNvSpPr txBox="1"/>
          <p:nvPr/>
        </p:nvSpPr>
        <p:spPr>
          <a:xfrm>
            <a:off x="917915" y="5860952"/>
            <a:ext cx="6098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Pearl, 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 Soc Exp Biol Med. 1928;26(1):73–75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2BA8D2F-6CD2-4A13-7D9B-765D6AD8F702}"/>
              </a:ext>
            </a:extLst>
          </p:cNvPr>
          <p:cNvSpPr txBox="1"/>
          <p:nvPr/>
        </p:nvSpPr>
        <p:spPr>
          <a:xfrm>
            <a:off x="5471163" y="2200120"/>
            <a:ext cx="581112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Resumo do Artigo - Pearl (1928)</a:t>
            </a:r>
          </a:p>
          <a:p>
            <a:pPr algn="just">
              <a:buNone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Menor incidência de câncer em pacientes com tuberculose (análise de autópsias);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Hipótese: infecção tuberculosa exerce efeito protetor contra câncer;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Influência na hipótese do efeito protetor do BCG, especialmente no câncer de bexiga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72E2B62-7607-327D-7674-CBF345775F86}"/>
              </a:ext>
            </a:extLst>
          </p:cNvPr>
          <p:cNvSpPr txBox="1"/>
          <p:nvPr/>
        </p:nvSpPr>
        <p:spPr>
          <a:xfrm>
            <a:off x="6248400" y="5147116"/>
            <a:ext cx="3920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Estudo parado por várias décadas!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Número de Slide 10">
            <a:extLst>
              <a:ext uri="{FF2B5EF4-FFF2-40B4-BE49-F238E27FC236}">
                <a16:creationId xmlns:a16="http://schemas.microsoft.com/office/drawing/2014/main" id="{79B80B4D-E578-7935-0BEA-E36DF791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43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67637-24DC-9CE3-4553-951B716B8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Universidade de São Paulo – Wikipédia, a enciclopédia livre">
            <a:extLst>
              <a:ext uri="{FF2B5EF4-FFF2-40B4-BE49-F238E27FC236}">
                <a16:creationId xmlns:a16="http://schemas.microsoft.com/office/drawing/2014/main" id="{6D96E33E-69E8-52CE-BA37-7639CFC9DE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Universidade de São Paulo – Wikipédia, a enciclopédia livre">
            <a:extLst>
              <a:ext uri="{FF2B5EF4-FFF2-40B4-BE49-F238E27FC236}">
                <a16:creationId xmlns:a16="http://schemas.microsoft.com/office/drawing/2014/main" id="{F673350C-CE47-8DF4-EAB4-52BCB01398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A2378C2-566D-7DD5-153E-2346DAAED693}"/>
              </a:ext>
            </a:extLst>
          </p:cNvPr>
          <p:cNvSpPr/>
          <p:nvPr/>
        </p:nvSpPr>
        <p:spPr>
          <a:xfrm>
            <a:off x="0" y="0"/>
            <a:ext cx="12192000" cy="951620"/>
          </a:xfrm>
          <a:prstGeom prst="rect">
            <a:avLst/>
          </a:prstGeom>
          <a:solidFill>
            <a:srgbClr val="F8EC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6EC76A4-3911-4BBE-756A-48904FE7D6D3}"/>
              </a:ext>
            </a:extLst>
          </p:cNvPr>
          <p:cNvSpPr txBox="1"/>
          <p:nvPr/>
        </p:nvSpPr>
        <p:spPr>
          <a:xfrm>
            <a:off x="2349304" y="366845"/>
            <a:ext cx="686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CONTEXTUALIZAÇÃO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D8CCADD-D6E3-9239-7E76-7DC6516B3AF3}"/>
              </a:ext>
            </a:extLst>
          </p:cNvPr>
          <p:cNvSpPr txBox="1"/>
          <p:nvPr/>
        </p:nvSpPr>
        <p:spPr>
          <a:xfrm>
            <a:off x="8371458" y="2304126"/>
            <a:ext cx="3581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Ao longo dos anos, inúmeros estudos têm demonstrado evidências de proteção heteróloga induzida por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microorganismos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, especialmente pela vacina BCG, associada à redução da mortalidade geral e da incidência de alguns tipos de câncer. No entanto, esses achados passaram por longos períodos sem o devido reconhecimento...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D0CBEB-7010-0F15-932C-29F7494FE5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46" t="26655" r="28231" b="30863"/>
          <a:stretch>
            <a:fillRect/>
          </a:stretch>
        </p:blipFill>
        <p:spPr>
          <a:xfrm>
            <a:off x="187002" y="1104020"/>
            <a:ext cx="5416063" cy="291201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158B6B0-63EE-DB1A-69DD-7BFC3E4B0975}"/>
              </a:ext>
            </a:extLst>
          </p:cNvPr>
          <p:cNvSpPr txBox="1"/>
          <p:nvPr/>
        </p:nvSpPr>
        <p:spPr>
          <a:xfrm>
            <a:off x="147372" y="6248702"/>
            <a:ext cx="120446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Referências</a:t>
            </a:r>
            <a:r>
              <a:rPr lang="en-US" sz="1100" dirty="0"/>
              <a:t>: Grange, J. M. and J. L. Stanford (1990). "BCG vaccination and cancer." </a:t>
            </a:r>
            <a:r>
              <a:rPr lang="en-US" sz="1100" u="sng" dirty="0"/>
              <a:t>Tubercle</a:t>
            </a:r>
            <a:r>
              <a:rPr lang="en-US" sz="1100" dirty="0"/>
              <a:t> </a:t>
            </a:r>
            <a:r>
              <a:rPr lang="en-US" sz="1100" b="1" dirty="0"/>
              <a:t>71</a:t>
            </a:r>
            <a:r>
              <a:rPr lang="en-US" sz="1100" dirty="0"/>
              <a:t>(1): 61-64. </a:t>
            </a:r>
            <a:r>
              <a:rPr lang="en-US" sz="1100" dirty="0" err="1"/>
              <a:t>Mackaness</a:t>
            </a:r>
            <a:r>
              <a:rPr lang="en-US" sz="1100" dirty="0"/>
              <a:t>, G. B. (1964). "The Immunological Basis of Acquired Cellular Resistance." </a:t>
            </a:r>
            <a:r>
              <a:rPr lang="en-US" sz="1100" u="sng" dirty="0"/>
              <a:t>J Exp Med</a:t>
            </a:r>
            <a:r>
              <a:rPr lang="en-US" sz="1100" dirty="0"/>
              <a:t> </a:t>
            </a:r>
            <a:r>
              <a:rPr lang="en-US" sz="1100" b="1" dirty="0"/>
              <a:t>120</a:t>
            </a:r>
            <a:r>
              <a:rPr lang="en-US" sz="1100" dirty="0"/>
              <a:t>(1): 105-120. Garly, M. L., C. L. Martins, C. Bale, M. A. Balde, K. L. Hedegaard, P. Gustafson, I. M. Lisse, H. C. Whittle and P. Aaby (2003). "BCG scar and positive tuberculin reaction associated with reduced child mortality in West Africa. A non-specific beneficial effect of BCG?" </a:t>
            </a:r>
            <a:r>
              <a:rPr lang="en-US" sz="1100" u="sng" dirty="0"/>
              <a:t>Vaccine</a:t>
            </a:r>
            <a:r>
              <a:rPr lang="en-US" sz="1100" dirty="0"/>
              <a:t> </a:t>
            </a:r>
            <a:r>
              <a:rPr lang="en-US" sz="1100" b="1" dirty="0"/>
              <a:t>21</a:t>
            </a:r>
            <a:r>
              <a:rPr lang="en-US" sz="1100" dirty="0"/>
              <a:t>(21-22): 2782-2790.</a:t>
            </a:r>
          </a:p>
          <a:p>
            <a:endParaRPr lang="en-US" sz="1100" b="1" dirty="0"/>
          </a:p>
          <a:p>
            <a:endParaRPr lang="en-US" sz="1100" b="1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DBC1191-E124-7A87-8181-9CA9CF0C73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7" t="50549" r="51814" b="23602"/>
          <a:stretch>
            <a:fillRect/>
          </a:stretch>
        </p:blipFill>
        <p:spPr>
          <a:xfrm>
            <a:off x="706090" y="2490847"/>
            <a:ext cx="6993880" cy="218110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FD0519D-0D56-6284-BE49-826681A876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33" t="19210" r="27619" b="32055"/>
          <a:stretch>
            <a:fillRect/>
          </a:stretch>
        </p:blipFill>
        <p:spPr>
          <a:xfrm>
            <a:off x="2802996" y="2749919"/>
            <a:ext cx="5416062" cy="3188147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5D8CE95F-89CD-446F-128A-B37FB82B2DE5}"/>
              </a:ext>
            </a:extLst>
          </p:cNvPr>
          <p:cNvCxnSpPr>
            <a:cxnSpLocks/>
          </p:cNvCxnSpPr>
          <p:nvPr/>
        </p:nvCxnSpPr>
        <p:spPr>
          <a:xfrm>
            <a:off x="0" y="6220988"/>
            <a:ext cx="12192000" cy="55429"/>
          </a:xfrm>
          <a:prstGeom prst="line">
            <a:avLst/>
          </a:prstGeom>
          <a:ln>
            <a:solidFill>
              <a:srgbClr val="F8E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96F05158-0E48-E6C0-CAB1-9D87CD92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DE4-72DB-4C3D-B44A-29974E77FE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4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8253</TotalTime>
  <Words>3652</Words>
  <Application>Microsoft Office PowerPoint</Application>
  <PresentationFormat>Widescreen</PresentationFormat>
  <Paragraphs>243</Paragraphs>
  <Slides>28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Times New Roman</vt:lpstr>
      <vt:lpstr>Tema do Office</vt:lpstr>
      <vt:lpstr>Desafiando o Clássico: A Imunidade Inata Também Aprende?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Karla Ramos</dc:creator>
  <cp:lastModifiedBy>Karla Ramos</cp:lastModifiedBy>
  <cp:revision>102</cp:revision>
  <dcterms:created xsi:type="dcterms:W3CDTF">2025-07-02T17:40:14Z</dcterms:created>
  <dcterms:modified xsi:type="dcterms:W3CDTF">2025-09-16T17:10:59Z</dcterms:modified>
</cp:coreProperties>
</file>