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301" r:id="rId4"/>
    <p:sldId id="264" r:id="rId5"/>
    <p:sldId id="266" r:id="rId6"/>
    <p:sldId id="302" r:id="rId7"/>
    <p:sldId id="269" r:id="rId8"/>
    <p:sldId id="270" r:id="rId9"/>
    <p:sldId id="271" r:id="rId10"/>
    <p:sldId id="272" r:id="rId11"/>
    <p:sldId id="279" r:id="rId12"/>
    <p:sldId id="305" r:id="rId13"/>
    <p:sldId id="280" r:id="rId14"/>
    <p:sldId id="274" r:id="rId15"/>
    <p:sldId id="275" r:id="rId16"/>
    <p:sldId id="276" r:id="rId17"/>
    <p:sldId id="277" r:id="rId18"/>
    <p:sldId id="282" r:id="rId19"/>
    <p:sldId id="284" r:id="rId20"/>
    <p:sldId id="287" r:id="rId21"/>
    <p:sldId id="307" r:id="rId22"/>
    <p:sldId id="289" r:id="rId23"/>
    <p:sldId id="290" r:id="rId24"/>
    <p:sldId id="292" r:id="rId25"/>
    <p:sldId id="293" r:id="rId26"/>
    <p:sldId id="308" r:id="rId27"/>
    <p:sldId id="295" r:id="rId28"/>
    <p:sldId id="296" r:id="rId29"/>
    <p:sldId id="298" r:id="rId30"/>
    <p:sldId id="309" r:id="rId31"/>
    <p:sldId id="299" r:id="rId32"/>
    <p:sldId id="310" r:id="rId33"/>
    <p:sldId id="30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24" autoAdjust="0"/>
  </p:normalViewPr>
  <p:slideViewPr>
    <p:cSldViewPr snapToGrid="0">
      <p:cViewPr>
        <p:scale>
          <a:sx n="57" d="100"/>
          <a:sy n="57" d="100"/>
        </p:scale>
        <p:origin x="-161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0945-D078-4F77-9646-D82550A24D8A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F6A7-01E1-4D5C-85C9-0B8DC7B9C95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52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MELENA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MAIS RARO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Sist. venoso portal recolhe sangue de todas as vísceras abdominais (exceção dos rins e suprarrenais), e encaminha-o ao fígado pela v. porta. No interior do fígado, v. porta se ramifica até os sinusóides de onde o sangue passa p/ veias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centrolobulares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destas p/ as supra-hepáticas que irão desaguar na v. cava sup. Qualquer obstáculo ao livre fluxo do sangue, pelo sist. porta, produz elevação da pressão, acarretando a síndrome.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6AC7-9149-4CAC-914E-C06713B4D65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8364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</a:t>
            </a:r>
            <a:r>
              <a:rPr lang="pt-BR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APRESENTA OUTROS SINTOMAS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Exames complementares: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amonia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uréia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eletroencefalograma 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Encefalopatia hepática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Subst. tóxicas são normal// metabolizadas pelo fígado.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Qdo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há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hepática, essas subst. passam por ele, mas ñ são depuradas devido as lesões e ganham nova// a circulação. Então, vão depositar-se nos núcleos da base, competindo c/ os receptores da dopamina(atuam como falsos neurotransmissores). Entre estas subst. estão a amônia, GABA 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aa.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cadeia aromática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Causas determinantes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Infecções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Cirrose avançada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Hemorragia gastrintestinal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Diuréticos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Dieta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hiperprotéica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Barbitúricos</a:t>
            </a:r>
          </a:p>
          <a:p>
            <a:pPr lvl="0"/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Quadro clínico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Início: Súbito ou progressivo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Nível de consciência: delírio, coma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Alt. da personalidade: infantilidade, irritabilidade, irresponsabilidade e perda do pudor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Deterioração intelectual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Fala lenta e arrastada</a:t>
            </a:r>
          </a:p>
          <a:p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Alt. neurológicas: reflexos(exaltadosdiminuídos); tônus(hipertonia e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clonos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flapping</a:t>
            </a:r>
            <a:r>
              <a:rPr lang="pt-B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(tremor) e/ou </a:t>
            </a:r>
            <a:r>
              <a:rPr lang="pt-B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asterixis</a:t>
            </a:r>
            <a:endParaRPr lang="pt-B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6AC7-9149-4CAC-914E-C06713B4D65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8469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exame de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enteroscopia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pode ser feito através da cápsula endoscópica (vide cápsula) ou através de tubo de inserção (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enteroscópio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O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enteroscópio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é um tubo mais fino e longo do que os endoscópios habituais. As técnicas de inserção mais utilizadas são a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enteroscopia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duplo-balão,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enteroscopia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balão único e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enteroscopia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espiral, todas elas utilizando um dispositivo chamado "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overtube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que permite o "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sanfonamento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do intestino delgado, possibilitando assim a análise de todos os segmentos.</a:t>
            </a:r>
            <a:r>
              <a:rPr lang="pt-BR" dirty="0"/>
              <a:t/>
            </a:r>
            <a:br>
              <a:rPr lang="pt-BR" dirty="0"/>
            </a:b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exame de </a:t>
            </a:r>
            <a:r>
              <a:rPr lang="pt-B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enteroscopia</a:t>
            </a:r>
            <a:r>
              <a:rPr lang="pt-B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tubo pode ser feito através da boca, quando se objetiva visualizar o intestino delgado mais perto do estômago (duodeno e jejuno) ou através do ânus, quando se quer avaliar o intestino delgado mais perto do intestino grosso (íleo).de TV que transmite imagens coloridas, podendo ser fotografadas ou gravadas em vídeo.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6AC7-9149-4CAC-914E-C06713B4D65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157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malformação vascular do intestino delgado é uma causa incomum de hemorragia gastrointestinal. A maioria das lesões vasculares do intestino delgado apresenta-se como hemorragia gastrointestinal </a:t>
            </a:r>
            <a:r>
              <a:rPr lang="pt-BR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crónica</a:t>
            </a:r>
            <a:r>
              <a:rPr lang="pt-BR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sendo o seu diagnóstico um desafio clínico quando os resultados da endoscopia digestiva alta (EDA) e </a:t>
            </a:r>
            <a:r>
              <a:rPr lang="pt-BR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colonoscopia</a:t>
            </a:r>
            <a:r>
              <a:rPr lang="pt-BR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são negativos.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“second-look” endoscópico indicado antes da avaliação do intestino delgado, devido a “lesões falhadas” em localização ao alcance da endoscopia convencional, em cerca de 25% dos casos 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66AC7-9149-4CAC-914E-C06713B4D65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999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71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295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11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780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806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892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391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82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5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081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92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4A86-F330-44E2-B696-5662AD6AAC49}" type="datetimeFigureOut">
              <a:rPr lang="pt-BR" smtClean="0"/>
              <a:pPr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26FC-20DA-425B-9DFE-CDD7382C127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717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f.org.br/revista/ed_36/pag%2013%201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-17069"/>
            <a:ext cx="6858000" cy="2387600"/>
          </a:xfrm>
        </p:spPr>
        <p:txBody>
          <a:bodyPr>
            <a:normAutofit/>
          </a:bodyPr>
          <a:lstStyle/>
          <a:p>
            <a:r>
              <a:rPr lang="pt-BR" sz="4000" u="sng" dirty="0">
                <a:latin typeface="Arial" pitchFamily="34" charset="0"/>
                <a:cs typeface="Arial" pitchFamily="34" charset="0"/>
              </a:rPr>
              <a:t>DISCIPLINA </a:t>
            </a:r>
            <a:r>
              <a:rPr lang="pt-BR" sz="4000" u="sng" dirty="0" smtClean="0">
                <a:latin typeface="Arial" pitchFamily="34" charset="0"/>
                <a:cs typeface="Arial" pitchFamily="34" charset="0"/>
              </a:rPr>
              <a:t> RCG321 </a:t>
            </a:r>
            <a:r>
              <a:rPr lang="pt-BR" sz="4000" u="sng" dirty="0">
                <a:latin typeface="Arial" pitchFamily="34" charset="0"/>
                <a:cs typeface="Arial" pitchFamily="34" charset="0"/>
              </a:rPr>
              <a:t/>
            </a:r>
            <a:br>
              <a:rPr lang="pt-BR" sz="4000" u="sng" dirty="0">
                <a:latin typeface="Arial" pitchFamily="34" charset="0"/>
                <a:cs typeface="Arial" pitchFamily="34" charset="0"/>
              </a:rPr>
            </a:br>
            <a:r>
              <a:rPr lang="pt-BR" sz="4000" u="sng" dirty="0">
                <a:latin typeface="Arial" pitchFamily="34" charset="0"/>
                <a:cs typeface="Arial" pitchFamily="34" charset="0"/>
              </a:rPr>
              <a:t> CLÍNICA E TÉCNICA CIRÚRGICA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" y="2973388"/>
            <a:ext cx="8828669" cy="1655762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Arial" pitchFamily="34" charset="0"/>
                <a:cs typeface="Arial" pitchFamily="34" charset="0"/>
              </a:rPr>
              <a:t>ESTUDO DE CASOS – GRUPO B1</a:t>
            </a:r>
          </a:p>
          <a:p>
            <a:r>
              <a:rPr lang="pt-BR" sz="3600" dirty="0">
                <a:latin typeface="Arial" pitchFamily="34" charset="0"/>
                <a:cs typeface="Arial" pitchFamily="34" charset="0"/>
              </a:rPr>
              <a:t>CIRURGIA DIGESTIVA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0060" y="238721"/>
            <a:ext cx="1222909" cy="1623330"/>
          </a:xfrm>
          <a:prstGeom prst="rect">
            <a:avLst/>
          </a:prstGeom>
        </p:spPr>
      </p:pic>
      <p:pic>
        <p:nvPicPr>
          <p:cNvPr id="1026" name="Picture 2" descr="http://www.fmrp.usp.br/wp-content/uploads/Brasao_Medicina_USP_Flamul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719" y="238721"/>
            <a:ext cx="1781274" cy="17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497170" y="45192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Isabella Freitas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Isadora Bittar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Jean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Dezen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68154" y="6367548"/>
            <a:ext cx="761108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Supervisão: Prof. José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ebastião dos Santos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53462" y="4508011"/>
            <a:ext cx="2468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Hiara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Xavier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Hugo Crispim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Igor Pereira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Igor Prates</a:t>
            </a:r>
          </a:p>
        </p:txBody>
      </p:sp>
    </p:spTree>
    <p:extLst>
      <p:ext uri="{BB962C8B-B14F-4D97-AF65-F5344CB8AC3E}">
        <p14:creationId xmlns:p14="http://schemas.microsoft.com/office/powerpoint/2010/main" xmlns="" val="350138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DIAGNÓSTICOS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SINDRÔMICOS :</a:t>
            </a:r>
            <a:r>
              <a:rPr lang="pt-BR" sz="3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sz="3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17872" y="1303050"/>
            <a:ext cx="8904684" cy="5256584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Síndrome de Hemorragia Digestiva Baixa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Características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Sítio de sangramento localiza-se abaixo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ângulo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Treitz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Melena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Enterorragia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Hematoquezia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>
                <a:latin typeface="Arial" pitchFamily="34" charset="0"/>
                <a:cs typeface="Arial" pitchFamily="34" charset="0"/>
              </a:rPr>
              <a:t>Etiologia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Intestino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delgado: Carcinoma, Divertículo de Meckel, Úlcera, Doença de Crohn, Doenças Infecciosas (tuberculose), Volvo, Invaginações.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Cólon e reto: Tumores, Colite Ulcerativa, Amebíase,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Hemorróidas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Fissura, Traumatismos</a:t>
            </a: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Complicações: Anemia; choque; hiperazotemia; hipotensão</a:t>
            </a:r>
          </a:p>
          <a:p>
            <a:pPr>
              <a:buNone/>
            </a:pPr>
            <a:endParaRPr lang="pt-BR" sz="2400" dirty="0"/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None/>
            </a:pPr>
            <a:endParaRPr lang="pt-BR" sz="2800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759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7943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Endoscopia Digestiva Alta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62740"/>
            <a:ext cx="7886700" cy="4351338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26/06/2016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Impressão diagnóstica: esôfago, estômago e duodeno sem alterações endoscópicas.</a:t>
            </a:r>
          </a:p>
        </p:txBody>
      </p:sp>
      <p:pic>
        <p:nvPicPr>
          <p:cNvPr id="2050" name="Picture 2" descr="http://proctopel.web977.uni5.net/site/wp-content/uploads/2014/02/endosc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635" y="2847975"/>
            <a:ext cx="3775100" cy="39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3647" y="-2825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Diagnóstico Topográfico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2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latin typeface="Arial" pitchFamily="34" charset="0"/>
                <a:cs typeface="Arial" pitchFamily="34" charset="0"/>
              </a:rPr>
              <a:t>Colonoscopia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lersaude.com.br/wp-content/uploads/2013/05/ColonoscopiaN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47" y="1690688"/>
            <a:ext cx="8487506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307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4" y="365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latin typeface="Arial" pitchFamily="34" charset="0"/>
                <a:cs typeface="Arial" pitchFamily="34" charset="0"/>
              </a:rPr>
              <a:t> Colonoscopia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52" y="1090592"/>
            <a:ext cx="4351338" cy="435133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826" y="1090592"/>
            <a:ext cx="4351338" cy="43513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1885" y="1090593"/>
            <a:ext cx="2048608" cy="278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579825" y="1090593"/>
            <a:ext cx="2049575" cy="2787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31884" y="5647953"/>
            <a:ext cx="8901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Mucosa rósea com esparsos pseudopólipos medindo 2mm de diâmetro próximo à válvula ileal (já com biópsias prévias), colhido líquido escuro e descartado presença de melena, apenas líquido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entérico. Impressão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diagnóstica: hiperplasia linfoide de íleo terminal.</a:t>
            </a:r>
          </a:p>
        </p:txBody>
      </p:sp>
    </p:spTree>
    <p:extLst>
      <p:ext uri="{BB962C8B-B14F-4D97-AF65-F5344CB8AC3E}">
        <p14:creationId xmlns:p14="http://schemas.microsoft.com/office/powerpoint/2010/main" xmlns="" val="328560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HEMORRAGIA DIGESTIVA OBSCURA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882" y="1825625"/>
            <a:ext cx="8808244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Ocorre em cerca de 5% dos doentes com hemorragia digestiva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Hemorragia que persiste ou recorre e para a qual não se encontra origem óbvia após avaliação endoscópica alta e baixa de rotina</a:t>
            </a: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Causas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frequentes: </a:t>
            </a:r>
            <a:r>
              <a:rPr lang="pt-BR" dirty="0">
                <a:latin typeface="Arial" pitchFamily="34" charset="0"/>
                <a:cs typeface="Arial" pitchFamily="34" charset="0"/>
              </a:rPr>
              <a:t>Ectasias vasculares,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Neoplasias, </a:t>
            </a:r>
            <a:r>
              <a:rPr lang="pt-BR" dirty="0">
                <a:latin typeface="Arial" pitchFamily="34" charset="0"/>
                <a:cs typeface="Arial" pitchFamily="34" charset="0"/>
              </a:rPr>
              <a:t>Divertículo de Meckel </a:t>
            </a:r>
          </a:p>
        </p:txBody>
      </p:sp>
    </p:spTree>
    <p:extLst>
      <p:ext uri="{BB962C8B-B14F-4D97-AF65-F5344CB8AC3E}">
        <p14:creationId xmlns:p14="http://schemas.microsoft.com/office/powerpoint/2010/main" xmlns="" val="72708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330" y="236534"/>
            <a:ext cx="8383191" cy="1325563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Avaliação de Hemorragia Digestiva Obscura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652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930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Diagnóstico Topográfico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" y="1825625"/>
            <a:ext cx="8893969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3600" dirty="0">
                <a:latin typeface="Arial" pitchFamily="34" charset="0"/>
                <a:cs typeface="Arial" pitchFamily="34" charset="0"/>
              </a:rPr>
              <a:t>Endoscopia Digestiva Alta </a:t>
            </a:r>
            <a:r>
              <a:rPr lang="pt-BR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 Esôfago, Estômago e Duodeno</a:t>
            </a:r>
          </a:p>
          <a:p>
            <a:pPr>
              <a:buFont typeface="Wingdings" pitchFamily="2" charset="2"/>
              <a:buChar char="Ø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600" dirty="0" err="1">
                <a:latin typeface="Arial" pitchFamily="34" charset="0"/>
                <a:cs typeface="Arial" pitchFamily="34" charset="0"/>
              </a:rPr>
              <a:t>Colonoscopia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 R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eto, Cólon e parte do Íleo Terminal </a:t>
            </a:r>
          </a:p>
          <a:p>
            <a:pPr>
              <a:buFont typeface="Wingdings" pitchFamily="2" charset="2"/>
              <a:buChar char="Ø"/>
            </a:pPr>
            <a:endParaRPr lang="pt-BR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Enteroscopia</a:t>
            </a:r>
            <a:r>
              <a:rPr lang="pt-BR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>
                <a:latin typeface="Arial" pitchFamily="34" charset="0"/>
                <a:cs typeface="Arial" pitchFamily="34" charset="0"/>
                <a:sym typeface="Wingdings" pitchFamily="2" charset="2"/>
              </a:rPr>
              <a:t> Cápsula ou </a:t>
            </a:r>
            <a:r>
              <a:rPr lang="pt-BR" sz="36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Enteroscópio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64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458" y="285751"/>
            <a:ext cx="9144000" cy="1600199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Diagnóstico Etiológico: </a:t>
            </a:r>
            <a:r>
              <a:rPr lang="pt-BR" sz="3600" b="1" u="sng" dirty="0">
                <a:latin typeface="Arial" pitchFamily="34" charset="0"/>
                <a:cs typeface="Arial" pitchFamily="34" charset="0"/>
              </a:rPr>
              <a:t>Malformação Vascular de Jejuno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O “second-look” endoscópico era indicado antes da avaliação do intestino delgado</a:t>
            </a:r>
          </a:p>
          <a:p>
            <a:pPr>
              <a:buFont typeface="Wingdings" pitchFamily="2" charset="2"/>
              <a:buChar char="Ø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>
                <a:latin typeface="Arial" pitchFamily="34" charset="0"/>
                <a:cs typeface="Arial" pitchFamily="34" charset="0"/>
              </a:rPr>
              <a:t>Difícil diagnóstico endoscópico</a:t>
            </a:r>
            <a:r>
              <a:rPr lang="pt-BR" dirty="0">
                <a:latin typeface="Arial" pitchFamily="34" charset="0"/>
                <a:cs typeface="Arial" pitchFamily="34" charset="0"/>
                <a:sym typeface="Wingdings" pitchFamily="2" charset="2"/>
              </a:rPr>
              <a:t> N</a:t>
            </a:r>
            <a:r>
              <a:rPr lang="pt-BR" dirty="0">
                <a:latin typeface="Arial" pitchFamily="34" charset="0"/>
                <a:cs typeface="Arial" pitchFamily="34" charset="0"/>
              </a:rPr>
              <a:t>ecessidade de repetição dos procedimentos e uso de diferentes modalidades diagnósticas</a:t>
            </a:r>
          </a:p>
        </p:txBody>
      </p:sp>
    </p:spTree>
    <p:extLst>
      <p:ext uri="{BB962C8B-B14F-4D97-AF65-F5344CB8AC3E}">
        <p14:creationId xmlns:p14="http://schemas.microsoft.com/office/powerpoint/2010/main" xmlns="" val="358082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654"/>
            <a:ext cx="7886700" cy="1325563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Endoscopia Por Cápsula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303" y="1096937"/>
            <a:ext cx="8861822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ideocâmera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embutida em uma pequena cápsula (medindo 11 por 26 mm e pesando, aproximadamente, 4 g), que é deglutida pelo paciente e registra 50 mil imagens ao longo das oito horas habituais de passagem pelo sistema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digestivo. Indolor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não-invasivo, permite a obtenção de imagens de todo o intestino delgado.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Limitação: incapacidade de marcar o exato local da lesão.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415" y="3645846"/>
            <a:ext cx="4779169" cy="32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353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158" y="-106379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dirty="0"/>
              <a:t>         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Endoscopia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Por Cápsula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686" y="747799"/>
            <a:ext cx="6290072" cy="3401290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/>
          <a:srcRect t="54048"/>
          <a:stretch/>
        </p:blipFill>
        <p:spPr>
          <a:xfrm>
            <a:off x="1361210" y="4310670"/>
            <a:ext cx="6828203" cy="2266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75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442" y="128588"/>
            <a:ext cx="8926728" cy="672941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Mulher </a:t>
            </a:r>
            <a:r>
              <a:rPr lang="pt-BR" dirty="0">
                <a:latin typeface="Arial" pitchFamily="34" charset="0"/>
                <a:cs typeface="Arial" pitchFamily="34" charset="0"/>
              </a:rPr>
              <a:t>relata que há 20 dias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evacuou fezes formadas, enegrecidas e </a:t>
            </a:r>
            <a:r>
              <a:rPr lang="pt-BR" dirty="0">
                <a:latin typeface="Arial" pitchFamily="34" charset="0"/>
                <a:cs typeface="Arial" pitchFamily="34" charset="0"/>
              </a:rPr>
              <a:t>sem odor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fétido. Associado </a:t>
            </a:r>
            <a:r>
              <a:rPr lang="pt-BR" dirty="0">
                <a:latin typeface="Arial" pitchFamily="34" charset="0"/>
                <a:cs typeface="Arial" pitchFamily="34" charset="0"/>
              </a:rPr>
              <a:t>a mal estar geral, taquicardia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cansaço </a:t>
            </a:r>
            <a:r>
              <a:rPr lang="pt-BR" dirty="0">
                <a:latin typeface="Arial" pitchFamily="34" charset="0"/>
                <a:cs typeface="Arial" pitchFamily="34" charset="0"/>
              </a:rPr>
              <a:t>procurou atendimento médico por 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vezes. </a:t>
            </a:r>
            <a:r>
              <a:rPr lang="pt-BR" dirty="0">
                <a:latin typeface="Arial" pitchFamily="34" charset="0"/>
                <a:cs typeface="Arial" pitchFamily="34" charset="0"/>
              </a:rPr>
              <a:t>Nos três episódios contataram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anemia e  </a:t>
            </a:r>
            <a:r>
              <a:rPr lang="pt-BR" dirty="0">
                <a:latin typeface="Arial" pitchFamily="34" charset="0"/>
                <a:cs typeface="Arial" pitchFamily="34" charset="0"/>
              </a:rPr>
              <a:t>foi indicado transfusão (no período foram 8 concentrados de hemácias). Nega vômito, diarreia e síncope.</a:t>
            </a:r>
          </a:p>
          <a:p>
            <a:pPr algn="just"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Antecedentes Pessoais: relata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episódio </a:t>
            </a:r>
            <a:r>
              <a:rPr lang="pt-BR" dirty="0">
                <a:latin typeface="Arial" pitchFamily="34" charset="0"/>
                <a:cs typeface="Arial" pitchFamily="34" charset="0"/>
              </a:rPr>
              <a:t>semelhante quando tinha 2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anos de idade, quando foi submetida à  </a:t>
            </a:r>
            <a:r>
              <a:rPr lang="pt-BR" dirty="0">
                <a:latin typeface="Arial" pitchFamily="34" charset="0"/>
                <a:cs typeface="Arial" pitchFamily="34" charset="0"/>
              </a:rPr>
              <a:t>investigação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Hospital das Clínicas de ribeirão Preto,  </a:t>
            </a:r>
            <a:r>
              <a:rPr lang="pt-BR" dirty="0">
                <a:latin typeface="Arial" pitchFamily="34" charset="0"/>
                <a:cs typeface="Arial" pitchFamily="34" charset="0"/>
              </a:rPr>
              <a:t>com melhora espontânea em 15 dias e alta após. Nega uso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medicamentos </a:t>
            </a:r>
            <a:r>
              <a:rPr lang="pt-BR" dirty="0">
                <a:latin typeface="Arial" pitchFamily="34" charset="0"/>
                <a:cs typeface="Arial" pitchFamily="34" charset="0"/>
              </a:rPr>
              <a:t>no período.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Hábito intestinal: unma vez  </a:t>
            </a:r>
            <a:r>
              <a:rPr lang="pt-BR" dirty="0">
                <a:latin typeface="Arial" pitchFamily="34" charset="0"/>
                <a:cs typeface="Arial" pitchFamily="34" charset="0"/>
              </a:rPr>
              <a:t>a cada dois dias, fezes endurecidas,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dirty="0">
                <a:latin typeface="Arial" pitchFamily="34" charset="0"/>
                <a:cs typeface="Arial" pitchFamily="34" charset="0"/>
              </a:rPr>
              <a:t>esforço evacuatório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Diurese várias </a:t>
            </a:r>
            <a:r>
              <a:rPr lang="pt-BR" dirty="0">
                <a:latin typeface="Arial" pitchFamily="34" charset="0"/>
                <a:cs typeface="Arial" pitchFamily="34" charset="0"/>
              </a:rPr>
              <a:t>vezes ao dia, urina amarelo clara,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sem </a:t>
            </a:r>
            <a:r>
              <a:rPr lang="pt-BR" dirty="0">
                <a:latin typeface="Arial" pitchFamily="34" charset="0"/>
                <a:cs typeface="Arial" pitchFamily="34" charset="0"/>
              </a:rPr>
              <a:t>disúria.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Achados </a:t>
            </a:r>
            <a:r>
              <a:rPr lang="pt-BR" dirty="0">
                <a:latin typeface="Arial" pitchFamily="34" charset="0"/>
                <a:cs typeface="Arial" pitchFamily="34" charset="0"/>
              </a:rPr>
              <a:t>Físicos: descorada 2+/4, frequência cardíaca:90 batimentos por minuto.</a:t>
            </a:r>
          </a:p>
          <a:p>
            <a:pPr algn="just"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Abdomem: semigloboso, sem outras anormalidades</a:t>
            </a:r>
          </a:p>
          <a:p>
            <a:pPr algn="just"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Exame proctológico: sem anormalidades.</a:t>
            </a:r>
          </a:p>
          <a:p>
            <a:pPr algn="just">
              <a:lnSpc>
                <a:spcPct val="170000"/>
              </a:lnSpc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cs typeface="Arial" pitchFamily="34" charset="0"/>
              </a:rPr>
              <a:t>Alta hospitalar; programação para cápsula endoscópica; orientação para  sinais e sintomas de alerta (dor intensa, sangramentos e mal estar geral) com  procura de serviço médico mais próximo.</a:t>
            </a:r>
          </a:p>
          <a:p>
            <a:pPr algn="just">
              <a:lnSpc>
                <a:spcPct val="10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0798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518"/>
            <a:ext cx="7886700" cy="1325563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Enteroscopia de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Duplo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Balão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0735" y="1228726"/>
            <a:ext cx="8851106" cy="547211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Examina todo o tracto digestivo.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Um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videoendoscópio</a:t>
            </a:r>
            <a:r>
              <a:rPr lang="pt-BR" dirty="0">
                <a:latin typeface="Arial" pitchFamily="34" charset="0"/>
                <a:cs typeface="Arial" pitchFamily="34" charset="0"/>
              </a:rPr>
              <a:t> um pouco mais longo e menos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calibroso</a:t>
            </a:r>
            <a:r>
              <a:rPr lang="pt-BR" dirty="0">
                <a:latin typeface="Arial" pitchFamily="34" charset="0"/>
                <a:cs typeface="Arial" pitchFamily="34" charset="0"/>
              </a:rPr>
              <a:t> que um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vídeocolonoscópio</a:t>
            </a:r>
            <a:r>
              <a:rPr lang="pt-BR" dirty="0">
                <a:latin typeface="Arial" pitchFamily="34" charset="0"/>
                <a:cs typeface="Arial" pitchFamily="34" charset="0"/>
              </a:rPr>
              <a:t> acoplado a um </a:t>
            </a:r>
            <a:r>
              <a:rPr lang="pt-BR" i="1" dirty="0" err="1">
                <a:latin typeface="Arial" pitchFamily="34" charset="0"/>
                <a:cs typeface="Arial" pitchFamily="34" charset="0"/>
              </a:rPr>
              <a:t>overtube</a:t>
            </a:r>
            <a:r>
              <a:rPr lang="pt-BR" dirty="0">
                <a:latin typeface="Arial" pitchFamily="34" charset="0"/>
                <a:cs typeface="Arial" pitchFamily="34" charset="0"/>
              </a:rPr>
              <a:t> (tubo que o recobre e desliza sobre ele). Tanto o endoscópio como o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overtube</a:t>
            </a:r>
            <a:r>
              <a:rPr lang="pt-BR" dirty="0">
                <a:latin typeface="Arial" pitchFamily="34" charset="0"/>
                <a:cs typeface="Arial" pitchFamily="34" charset="0"/>
              </a:rPr>
              <a:t> possuem em suas extremidades um balão de silicone, que pode ser insuflado com ar 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dióxido </a:t>
            </a:r>
            <a:r>
              <a:rPr lang="pt-BR" dirty="0">
                <a:latin typeface="Arial" pitchFamily="34" charset="0"/>
                <a:cs typeface="Arial" pitchFamily="34" charset="0"/>
              </a:rPr>
              <a:t>de carbono, permitindo o ancoramento destes dispositivos na luz do intestino.</a:t>
            </a:r>
          </a:p>
          <a:p>
            <a:pPr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Seqüência de movimentos faz com que o intestino adquira forma semelhante a uma sanfona, compactado e permitindo o avanço do aparelho sem tração excessiva das alças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Indicação:  </a:t>
            </a:r>
            <a:r>
              <a:rPr lang="pt-BR" dirty="0">
                <a:latin typeface="Arial" pitchFamily="34" charset="0"/>
                <a:cs typeface="Arial" pitchFamily="34" charset="0"/>
              </a:rPr>
              <a:t>hemorragia digestiva de origem obscura (HDO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)- </a:t>
            </a:r>
            <a:r>
              <a:rPr lang="pt-BR" dirty="0">
                <a:latin typeface="Arial" pitchFamily="34" charset="0"/>
                <a:cs typeface="Arial" pitchFamily="34" charset="0"/>
              </a:rPr>
              <a:t>aquela com resultados negativos na endoscopia digestiva alta e na colonoscopia (5% das hemorragias digestivas).</a:t>
            </a:r>
          </a:p>
          <a:p>
            <a:pPr>
              <a:lnSpc>
                <a:spcPct val="17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Permite o exame minucioso do intestino delgado (inclusive retornando várias vezes ao local de uma lesão suspeita, onde pode estar ocorrendo sangramento intermitente), bem como o tratamento endoscópico.</a:t>
            </a:r>
          </a:p>
        </p:txBody>
      </p:sp>
    </p:spTree>
    <p:extLst>
      <p:ext uri="{BB962C8B-B14F-4D97-AF65-F5344CB8AC3E}">
        <p14:creationId xmlns:p14="http://schemas.microsoft.com/office/powerpoint/2010/main" xmlns="" val="105389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Enteroscopia de Duplo Balão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3460" y="1425002"/>
            <a:ext cx="5000376" cy="4450835"/>
          </a:xfrm>
          <a:prstGeom prst="rect">
            <a:avLst/>
          </a:prstGeom>
        </p:spPr>
      </p:pic>
      <p:pic>
        <p:nvPicPr>
          <p:cNvPr id="5122" name="Picture 2" descr="http://www.leforte.com.br/ctimages/8cb63e8c4094ea9a46db32b6b191e0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3" y="2146936"/>
            <a:ext cx="3278367" cy="326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12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19" y="68576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Enteroscopia de Duplo Balão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08" y="1145340"/>
            <a:ext cx="2791454" cy="30563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464" y="1110803"/>
            <a:ext cx="2926724" cy="29267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03" y="4289238"/>
            <a:ext cx="2568763" cy="25687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8203" y="2574166"/>
            <a:ext cx="3040719" cy="30407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514" y="4193378"/>
            <a:ext cx="2664623" cy="266462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0002" y="1197282"/>
            <a:ext cx="1284381" cy="20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060257" y="2574165"/>
            <a:ext cx="1284381" cy="20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0002" y="4289237"/>
            <a:ext cx="1284381" cy="20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117464" y="1150390"/>
            <a:ext cx="1284381" cy="20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248513" y="4193377"/>
            <a:ext cx="1284381" cy="202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229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134955"/>
            <a:ext cx="7886700" cy="1325563"/>
          </a:xfrm>
        </p:spPr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 Enteroscopia de Duplo Balão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38" y="1021233"/>
            <a:ext cx="4029869" cy="402986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890" y="1021233"/>
            <a:ext cx="4052907" cy="405290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1119169"/>
            <a:ext cx="2074985" cy="3022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491507" y="1128163"/>
            <a:ext cx="2030491" cy="2842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/>
          <p:cNvSpPr/>
          <p:nvPr/>
        </p:nvSpPr>
        <p:spPr>
          <a:xfrm>
            <a:off x="0" y="5074140"/>
            <a:ext cx="8977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ucosa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rósea com pregueado circular típico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pregueado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diminuto, distensível e contrátil. À cerca de 1,6 metros presença de lesão pouco avermelhada, longitudinal, aspecto serpiginoso medindo aproximadamente 5cm de extensão, pulsátil com pequena área erosiva sem sinal de sangramento atual (mal formação vascular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). Feita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tatuagem com 0,5mL de nanquim. Identificado outra lesão de mesma característica porém de menor calibre, medindo cerca de 4cm de extensão e 5cm após a lesão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anterior.nImpressão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diagnóstica: mal formação vascular de jejuno (Yano 4)</a:t>
            </a:r>
          </a:p>
        </p:txBody>
      </p:sp>
    </p:spTree>
    <p:extLst>
      <p:ext uri="{BB962C8B-B14F-4D97-AF65-F5344CB8AC3E}">
        <p14:creationId xmlns:p14="http://schemas.microsoft.com/office/powerpoint/2010/main" xmlns="" val="263398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07958"/>
            <a:ext cx="9001125" cy="1325563"/>
          </a:xfrm>
        </p:spPr>
        <p:txBody>
          <a:bodyPr>
            <a:noAutofit/>
          </a:bodyPr>
          <a:lstStyle/>
          <a:p>
            <a:r>
              <a:rPr lang="pt-BR" sz="2800" i="1" dirty="0" smtClean="0">
                <a:latin typeface="Arial" pitchFamily="34" charset="0"/>
                <a:cs typeface="Arial" pitchFamily="34" charset="0"/>
              </a:rPr>
              <a:t>Yano-Yamamoto: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lassificação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endoscópica de lesões vasculares do intestino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delgado.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Gastrointestinal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Endoscopy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vol 67, No 1 : 2008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8474" y="1508431"/>
            <a:ext cx="1373726" cy="4935239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639492" y="1776805"/>
            <a:ext cx="7286625" cy="4559601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TIPO 1A: Puntiforme (&lt; 1 mm), com ou sem sangramento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TIPO 1B: Mancha vermelha (alguns milímetros), com ou sem sangramento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TIPO 2A: Lesões puntiformes (&lt; 1 mm), com sangramento pulsátil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TIPO 2B: Lesão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protrusa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avermelhada, pulsátil, sem dilatação venosa adjacente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TIPO 3: Lesão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protrusa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pulsátil, com dilatação venosa adjacente</a:t>
            </a:r>
          </a:p>
          <a:p>
            <a:r>
              <a:rPr lang="pt-BR" sz="2400" u="sng" dirty="0">
                <a:latin typeface="Arial" pitchFamily="34" charset="0"/>
                <a:cs typeface="Arial" pitchFamily="34" charset="0"/>
              </a:rPr>
              <a:t>TIPO 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Outras lesões não classificadas acima</a:t>
            </a:r>
          </a:p>
        </p:txBody>
      </p:sp>
    </p:spTree>
    <p:extLst>
      <p:ext uri="{BB962C8B-B14F-4D97-AF65-F5344CB8AC3E}">
        <p14:creationId xmlns:p14="http://schemas.microsoft.com/office/powerpoint/2010/main" xmlns="" val="89993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3654"/>
            <a:ext cx="7886700" cy="1325563"/>
          </a:xfrm>
        </p:spPr>
        <p:txBody>
          <a:bodyPr/>
          <a:lstStyle/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7" y="1243014"/>
            <a:ext cx="8840390" cy="5500687"/>
          </a:xfrm>
        </p:spPr>
        <p:txBody>
          <a:bodyPr>
            <a:normAutofit fontScale="55000" lnSpcReduction="20000"/>
          </a:bodyPr>
          <a:lstStyle/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26/06/2016: I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nstabilidade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hemodinâmica,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 </a:t>
            </a:r>
            <a:r>
              <a:rPr lang="pt-BR" dirty="0">
                <a:latin typeface="Arial" pitchFamily="34" charset="0"/>
                <a:cs typeface="Arial" pitchFamily="34" charset="0"/>
              </a:rPr>
              <a:t>90 x 60 mmHg,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FC: </a:t>
            </a:r>
            <a:r>
              <a:rPr lang="pt-BR" dirty="0">
                <a:latin typeface="Arial" pitchFamily="34" charset="0"/>
                <a:cs typeface="Arial" pitchFamily="34" charset="0"/>
              </a:rPr>
              <a:t>120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bpm </a:t>
            </a:r>
            <a:r>
              <a:rPr lang="pt-BR" dirty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Hemoglobina: 4.9 g/dl, </a:t>
            </a:r>
            <a:r>
              <a:rPr lang="pt-BR" dirty="0">
                <a:latin typeface="Arial" pitchFamily="34" charset="0"/>
                <a:cs typeface="Arial" pitchFamily="34" charset="0"/>
              </a:rPr>
              <a:t>solicitado transferência da paciente 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leito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monitorado, </a:t>
            </a:r>
            <a:r>
              <a:rPr lang="pt-BR" dirty="0">
                <a:latin typeface="Arial" pitchFamily="34" charset="0"/>
                <a:cs typeface="Arial" pitchFamily="34" charset="0"/>
              </a:rPr>
              <a:t>prescrito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3 concentrados de hemácias</a:t>
            </a:r>
            <a:r>
              <a:rPr lang="pt-BR" dirty="0">
                <a:latin typeface="Arial" pitchFamily="34" charset="0"/>
                <a:cs typeface="Arial" pitchFamily="34" charset="0"/>
              </a:rPr>
              <a:t>.  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10/07/2016: Transfusão de 2 concentrados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hemácias. Indicada a enterectomia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11/07/2016</a:t>
            </a:r>
            <a:r>
              <a:rPr lang="pt-BR" dirty="0">
                <a:latin typeface="Arial" pitchFamily="34" charset="0"/>
                <a:cs typeface="Arial" pitchFamily="34" charset="0"/>
              </a:rPr>
              <a:t>: paciente com melhora da astenia, refere 1 episódio de melena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t-BR" dirty="0">
                <a:latin typeface="Arial" pitchFamily="34" charset="0"/>
                <a:cs typeface="Arial" pitchFamily="34" charset="0"/>
              </a:rPr>
              <a:t>BEG, hipocorada +/4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+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pt-BR" dirty="0">
                <a:latin typeface="Arial" pitchFamily="34" charset="0"/>
                <a:cs typeface="Arial" pitchFamily="34" charset="0"/>
              </a:rPr>
              <a:t>- Banho de clorexidina às 20:00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12/07/2016: jejum (00:00) + hidratação venosa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pt-BR" dirty="0">
                <a:latin typeface="Arial" pitchFamily="34" charset="0"/>
                <a:cs typeface="Arial" pitchFamily="34" charset="0"/>
              </a:rPr>
              <a:t>- Banho de clorexidina às 6:00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pt-BR" dirty="0">
                <a:latin typeface="Arial" pitchFamily="34" charset="0"/>
                <a:cs typeface="Arial" pitchFamily="34" charset="0"/>
              </a:rPr>
              <a:t>- Cefazolina 2g na indução anestésica</a:t>
            </a:r>
          </a:p>
          <a:p>
            <a:pPr marL="1081088" indent="-1081088">
              <a:lnSpc>
                <a:spcPct val="170000"/>
              </a:lnSpc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pt-BR" dirty="0">
                <a:latin typeface="Arial" pitchFamily="34" charset="0"/>
                <a:cs typeface="Arial" pitchFamily="34" charset="0"/>
              </a:rPr>
              <a:t>- 2 concentrados de hemácias + 700ml de plasma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27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" y="133324"/>
            <a:ext cx="8498205" cy="64532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Os cuidados pré operatórios registrados  podem ser considerados como:</a:t>
            </a: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1.Exemplares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2.Adequados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3.Parcialmente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4.Inadequados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137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180" y="1910493"/>
            <a:ext cx="5849327" cy="48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68297"/>
            <a:ext cx="9144000" cy="15605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C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irurgia realizada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através de pequenos orifícios no abdome com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auxílio 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uma câmera de vídeo e instrumentos especiais, consiste na retirada do segmento de intestino doente, com margens de intestino normal como segurança, em conjunto com os linfonodos que drenam a região. É realizada uma emenda entre as extremidades do intestino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que ficou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(chamada anastomose).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-2778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Enterectomia Videolaparoscópica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48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eocities.ws/Athens/Academy/2966/anatomia/abdome/duode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753" y="1222765"/>
            <a:ext cx="6266350" cy="41137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6442" y="180753"/>
            <a:ext cx="8936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Ângulo de Treitz – Transição duodeno jejunal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6442" y="5411072"/>
            <a:ext cx="893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Achado cirúrgico: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Observado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a partir de 110cm do Treitz, áreas de malformação vascular em jejuno, que se assemelhavam a varizes intestinais (na parede das alças), com congestão venosa 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edema,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sem sinais de sangramento para a cavidade abdominal. Extensão de cerca de 85cm (área essa que foi ressecada). Ausência de aderências, divertículo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Meckel 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outras alterações.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ressecados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cerca de 85cm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jejuno a partir de 110cm do ângulo de Treitz</a:t>
            </a:r>
          </a:p>
        </p:txBody>
      </p:sp>
    </p:spTree>
    <p:extLst>
      <p:ext uri="{BB962C8B-B14F-4D97-AF65-F5344CB8AC3E}">
        <p14:creationId xmlns:p14="http://schemas.microsoft.com/office/powerpoint/2010/main" xmlns="" val="4237750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1" y="141668"/>
            <a:ext cx="8778240" cy="6864438"/>
          </a:xfrm>
        </p:spPr>
        <p:txBody>
          <a:bodyPr>
            <a:normAutofit fontScale="47500" lnSpcReduction="20000"/>
          </a:bodyPr>
          <a:lstStyle/>
          <a:p>
            <a:r>
              <a:rPr lang="pt-BR" b="1" dirty="0"/>
              <a:t>Passos técnicos</a:t>
            </a:r>
            <a:r>
              <a:rPr lang="pt-BR" b="1" dirty="0" smtClean="0"/>
              <a:t>: </a:t>
            </a:r>
            <a:r>
              <a:rPr lang="pt-BR" sz="3800" b="1" dirty="0" smtClean="0">
                <a:solidFill>
                  <a:srgbClr val="FF0000"/>
                </a:solidFill>
              </a:rPr>
              <a:t>(Ver </a:t>
            </a:r>
            <a:r>
              <a:rPr lang="pt-BR" sz="3800" b="1" dirty="0" err="1" smtClean="0">
                <a:solidFill>
                  <a:srgbClr val="FF0000"/>
                </a:solidFill>
              </a:rPr>
              <a:t>Víde</a:t>
            </a:r>
            <a:r>
              <a:rPr lang="pt-BR" sz="3800" b="1" dirty="0" smtClean="0">
                <a:solidFill>
                  <a:srgbClr val="FF0000"/>
                </a:solidFill>
              </a:rPr>
              <a:t> </a:t>
            </a:r>
            <a:r>
              <a:rPr lang="pt-BR" sz="3800" b="1" dirty="0" smtClean="0">
                <a:solidFill>
                  <a:srgbClr val="FF0000"/>
                </a:solidFill>
              </a:rPr>
              <a:t> </a:t>
            </a:r>
            <a:r>
              <a:rPr lang="pt-BR" sz="3800" b="1" dirty="0" smtClean="0">
                <a:solidFill>
                  <a:srgbClr val="FF0000"/>
                </a:solidFill>
              </a:rPr>
              <a:t>“</a:t>
            </a:r>
            <a:r>
              <a:rPr lang="pt-BR" sz="3800" b="1" dirty="0" smtClean="0">
                <a:solidFill>
                  <a:srgbClr val="0070C0"/>
                </a:solidFill>
              </a:rPr>
              <a:t>Discussão </a:t>
            </a:r>
            <a:r>
              <a:rPr lang="pt-BR" sz="3800" b="1" dirty="0" smtClean="0">
                <a:solidFill>
                  <a:srgbClr val="0070C0"/>
                </a:solidFill>
              </a:rPr>
              <a:t>de </a:t>
            </a:r>
            <a:r>
              <a:rPr lang="pt-BR" sz="3800" b="1" dirty="0" err="1" smtClean="0">
                <a:solidFill>
                  <a:srgbClr val="0070C0"/>
                </a:solidFill>
              </a:rPr>
              <a:t>Caso-RCG</a:t>
            </a:r>
            <a:r>
              <a:rPr lang="pt-BR" sz="3800" b="1" dirty="0" smtClean="0">
                <a:solidFill>
                  <a:srgbClr val="0070C0"/>
                </a:solidFill>
              </a:rPr>
              <a:t>-321 .</a:t>
            </a:r>
            <a:r>
              <a:rPr lang="pt-BR" sz="3800" b="1" dirty="0" smtClean="0">
                <a:solidFill>
                  <a:srgbClr val="0070C0"/>
                </a:solidFill>
              </a:rPr>
              <a:t>mp4 “ </a:t>
            </a:r>
            <a:r>
              <a:rPr lang="pt-BR" sz="3800" b="1" dirty="0" err="1" smtClean="0">
                <a:solidFill>
                  <a:srgbClr val="FF0000"/>
                </a:solidFill>
              </a:rPr>
              <a:t>piblicado</a:t>
            </a:r>
            <a:r>
              <a:rPr lang="pt-BR" sz="3800" b="1" dirty="0" smtClean="0">
                <a:solidFill>
                  <a:srgbClr val="FF0000"/>
                </a:solidFill>
              </a:rPr>
              <a:t> no STOA</a:t>
            </a:r>
            <a:r>
              <a:rPr lang="pt-BR" b="1" dirty="0" smtClean="0"/>
              <a:t>) </a:t>
            </a:r>
            <a:endParaRPr lang="pt-BR" b="1" dirty="0"/>
          </a:p>
          <a:p>
            <a:pPr marL="0" indent="0">
              <a:buNone/>
            </a:pPr>
            <a:r>
              <a:rPr lang="pt-BR" dirty="0"/>
              <a:t>1- Paciente em d</a:t>
            </a:r>
            <a:r>
              <a:rPr lang="pt-BR" dirty="0" smtClean="0"/>
              <a:t>écubito dorsal horizontal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2- Assepsia e antissepsia</a:t>
            </a:r>
          </a:p>
          <a:p>
            <a:pPr marL="0" indent="0">
              <a:buNone/>
            </a:pPr>
            <a:r>
              <a:rPr lang="pt-BR" dirty="0"/>
              <a:t>3- Incisão transversa de cerca de 1cm em flanco esquerdo e confecção de </a:t>
            </a:r>
            <a:r>
              <a:rPr lang="pt-BR" dirty="0" err="1"/>
              <a:t>pneumoperitônio</a:t>
            </a:r>
            <a:r>
              <a:rPr lang="pt-BR" dirty="0"/>
              <a:t> com agulha de </a:t>
            </a:r>
            <a:r>
              <a:rPr lang="pt-BR" dirty="0" err="1"/>
              <a:t>Verress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4- Passagem de </a:t>
            </a:r>
            <a:r>
              <a:rPr lang="pt-BR" dirty="0" err="1"/>
              <a:t>trocarte</a:t>
            </a:r>
            <a:r>
              <a:rPr lang="pt-BR" dirty="0"/>
              <a:t> de 12mm retrátil sobre a mesma área e colocação da ótica</a:t>
            </a:r>
          </a:p>
          <a:p>
            <a:pPr marL="0" indent="0">
              <a:buNone/>
            </a:pPr>
            <a:r>
              <a:rPr lang="pt-BR" dirty="0"/>
              <a:t>5- Incisão </a:t>
            </a:r>
            <a:r>
              <a:rPr lang="pt-BR" dirty="0" err="1"/>
              <a:t>arciforme</a:t>
            </a:r>
            <a:r>
              <a:rPr lang="pt-BR" dirty="0"/>
              <a:t> </a:t>
            </a:r>
            <a:r>
              <a:rPr lang="pt-BR" dirty="0" err="1"/>
              <a:t>supraumbilical</a:t>
            </a:r>
            <a:r>
              <a:rPr lang="pt-BR" dirty="0"/>
              <a:t> de 1cm e passagem de </a:t>
            </a:r>
            <a:r>
              <a:rPr lang="pt-BR" dirty="0" err="1"/>
              <a:t>trocarte</a:t>
            </a:r>
            <a:r>
              <a:rPr lang="pt-BR" dirty="0"/>
              <a:t> de 10mm sob visão direta</a:t>
            </a:r>
          </a:p>
          <a:p>
            <a:pPr marL="0" indent="0">
              <a:buNone/>
            </a:pPr>
            <a:r>
              <a:rPr lang="pt-BR" dirty="0"/>
              <a:t>6- Passagem de </a:t>
            </a:r>
            <a:r>
              <a:rPr lang="pt-BR" dirty="0" err="1"/>
              <a:t>trocarte</a:t>
            </a:r>
            <a:r>
              <a:rPr lang="pt-BR" dirty="0"/>
              <a:t> de 5mm em flanco direito e de 5mm em hipocôndrio esquerdo sob visão direta</a:t>
            </a:r>
          </a:p>
          <a:p>
            <a:pPr marL="0" indent="0">
              <a:buNone/>
            </a:pPr>
            <a:r>
              <a:rPr lang="pt-BR" dirty="0"/>
              <a:t>6- Inventário previamente descrito</a:t>
            </a:r>
          </a:p>
          <a:p>
            <a:pPr marL="0" indent="0">
              <a:buNone/>
            </a:pPr>
            <a:r>
              <a:rPr lang="pt-BR" dirty="0"/>
              <a:t>7- </a:t>
            </a:r>
            <a:r>
              <a:rPr lang="pt-BR" dirty="0" smtClean="0"/>
              <a:t>Inspeção das alças jejunoileais (totalizando </a:t>
            </a:r>
            <a:r>
              <a:rPr lang="pt-BR" dirty="0"/>
              <a:t>410cm) até válvula ileocecal</a:t>
            </a:r>
          </a:p>
          <a:p>
            <a:pPr marL="0" indent="0">
              <a:buNone/>
            </a:pPr>
            <a:r>
              <a:rPr lang="pt-BR" dirty="0"/>
              <a:t>8- Realizado ponto de fixação entre as alças nas margens proximal e distal da ressecção com </a:t>
            </a:r>
            <a:r>
              <a:rPr lang="pt-BR" dirty="0" err="1"/>
              <a:t>ethibond</a:t>
            </a:r>
            <a:r>
              <a:rPr lang="pt-BR" dirty="0"/>
              <a:t> 2-0 e marcada com clipe metálico</a:t>
            </a:r>
          </a:p>
          <a:p>
            <a:pPr marL="0" indent="0">
              <a:buNone/>
            </a:pPr>
            <a:r>
              <a:rPr lang="pt-BR" dirty="0"/>
              <a:t>9- Novo ponto de fixação distal 5cm</a:t>
            </a:r>
          </a:p>
          <a:p>
            <a:pPr marL="0" indent="0">
              <a:buNone/>
            </a:pPr>
            <a:r>
              <a:rPr lang="pt-BR" dirty="0"/>
              <a:t>10- Abertura do </a:t>
            </a:r>
            <a:r>
              <a:rPr lang="pt-BR" dirty="0" err="1"/>
              <a:t>meso</a:t>
            </a:r>
            <a:r>
              <a:rPr lang="pt-BR" dirty="0"/>
              <a:t> abaixo da fixação proximal com pinça harmônica </a:t>
            </a:r>
          </a:p>
          <a:p>
            <a:pPr marL="0" indent="0">
              <a:buNone/>
            </a:pPr>
            <a:r>
              <a:rPr lang="pt-BR" dirty="0"/>
              <a:t>11- Realizada anastomose </a:t>
            </a:r>
            <a:r>
              <a:rPr lang="pt-BR" dirty="0" err="1"/>
              <a:t>latero</a:t>
            </a:r>
            <a:r>
              <a:rPr lang="pt-BR" dirty="0"/>
              <a:t>-lateral entre alças de jejuno com grampeador laparoscópico articulado (extensão da anastomose +- 1,5cm)</a:t>
            </a:r>
          </a:p>
          <a:p>
            <a:pPr marL="0" indent="0">
              <a:buNone/>
            </a:pPr>
            <a:r>
              <a:rPr lang="pt-BR" dirty="0"/>
              <a:t>12- Secção das áreas selecionadas (de malformação) com novo grampeamento laparoscópico</a:t>
            </a:r>
          </a:p>
          <a:p>
            <a:pPr marL="0" indent="0">
              <a:buNone/>
            </a:pPr>
            <a:r>
              <a:rPr lang="pt-BR" dirty="0"/>
              <a:t>13- Ligadura dos vasos do </a:t>
            </a:r>
            <a:r>
              <a:rPr lang="pt-BR" dirty="0" smtClean="0"/>
              <a:t>mesentério </a:t>
            </a:r>
            <a:r>
              <a:rPr lang="pt-BR" dirty="0"/>
              <a:t>da porção ressecada com pinça harmônica com liberação da peça</a:t>
            </a:r>
          </a:p>
          <a:p>
            <a:pPr marL="0" indent="0">
              <a:buNone/>
            </a:pPr>
            <a:r>
              <a:rPr lang="pt-BR" dirty="0"/>
              <a:t>14- Sutura da brecha do </a:t>
            </a:r>
            <a:r>
              <a:rPr lang="pt-BR" dirty="0" smtClean="0"/>
              <a:t>mesentério </a:t>
            </a:r>
            <a:r>
              <a:rPr lang="pt-BR" dirty="0"/>
              <a:t>com ethibond 2-0, pontos contínuos</a:t>
            </a:r>
          </a:p>
          <a:p>
            <a:pPr marL="0" indent="0">
              <a:buNone/>
            </a:pPr>
            <a:r>
              <a:rPr lang="pt-BR" dirty="0"/>
              <a:t>15- Revisão da anastomose e da linha de sutura, sem sangramentos ou deiscências </a:t>
            </a:r>
          </a:p>
          <a:p>
            <a:pPr marL="0" indent="0">
              <a:buNone/>
            </a:pPr>
            <a:r>
              <a:rPr lang="pt-BR" dirty="0"/>
              <a:t>16- Retirada da peça pela incisão de 12mm, sem intercorrências</a:t>
            </a:r>
          </a:p>
          <a:p>
            <a:pPr marL="0" indent="0">
              <a:buNone/>
            </a:pPr>
            <a:r>
              <a:rPr lang="pt-BR" dirty="0"/>
              <a:t>17- Limpeza da cavidade com </a:t>
            </a:r>
            <a:r>
              <a:rPr lang="pt-BR" dirty="0" smtClean="0"/>
              <a:t>solução fisiológica e </a:t>
            </a:r>
            <a:r>
              <a:rPr lang="pt-BR" dirty="0"/>
              <a:t>contagem exata de gazes</a:t>
            </a:r>
          </a:p>
          <a:p>
            <a:pPr marL="0" indent="0">
              <a:buNone/>
            </a:pPr>
            <a:r>
              <a:rPr lang="pt-BR" dirty="0"/>
              <a:t>18- </a:t>
            </a:r>
            <a:r>
              <a:rPr lang="pt-BR" dirty="0" err="1"/>
              <a:t>Desconfecção</a:t>
            </a:r>
            <a:r>
              <a:rPr lang="pt-BR" dirty="0"/>
              <a:t> do </a:t>
            </a:r>
            <a:r>
              <a:rPr lang="pt-BR" dirty="0" err="1"/>
              <a:t>pneumoperitôneo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19- Sutura da aponeurose umbilical com </a:t>
            </a:r>
            <a:r>
              <a:rPr lang="pt-BR" dirty="0" err="1"/>
              <a:t>vicryl</a:t>
            </a:r>
            <a:r>
              <a:rPr lang="pt-BR" dirty="0"/>
              <a:t> 0, ponto em X</a:t>
            </a:r>
          </a:p>
          <a:p>
            <a:pPr marL="0" indent="0">
              <a:buNone/>
            </a:pPr>
            <a:r>
              <a:rPr lang="pt-BR" dirty="0"/>
              <a:t>20- Sutura da pele com </a:t>
            </a:r>
            <a:r>
              <a:rPr lang="pt-BR" dirty="0" err="1"/>
              <a:t>monocryl</a:t>
            </a:r>
            <a:r>
              <a:rPr lang="pt-BR" dirty="0"/>
              <a:t> 4-0, pontos </a:t>
            </a:r>
            <a:r>
              <a:rPr lang="pt-BR" dirty="0" err="1"/>
              <a:t>intradérmicos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21- Curativos</a:t>
            </a:r>
          </a:p>
        </p:txBody>
      </p:sp>
    </p:spTree>
    <p:extLst>
      <p:ext uri="{BB962C8B-B14F-4D97-AF65-F5344CB8AC3E}">
        <p14:creationId xmlns:p14="http://schemas.microsoft.com/office/powerpoint/2010/main" xmlns="" val="410116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" y="133324"/>
            <a:ext cx="8498205" cy="64532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história clínica pode ser considerada como:</a:t>
            </a: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1.Exemplar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2.Adequada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3.Parcialmente Adequada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4.Inadequada</a:t>
            </a:r>
          </a:p>
        </p:txBody>
      </p:sp>
    </p:spTree>
    <p:extLst>
      <p:ext uri="{BB962C8B-B14F-4D97-AF65-F5344CB8AC3E}">
        <p14:creationId xmlns:p14="http://schemas.microsoft.com/office/powerpoint/2010/main" xmlns="" val="3177445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873" y="133324"/>
            <a:ext cx="8926115" cy="64532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A modalidade de tratamento e a via de acesso empregada para realização do tratamento   podem ser considerados como: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1.Exemplares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2.Adequados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3.Parcialmente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4.Inadequados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6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492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Achados e cuidados perioperatórios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1520"/>
            <a:ext cx="8958263" cy="52539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12/07/2016: Dieta zero + hidratação venosa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Cefazolina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24h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Progressão lenta da dieta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Manutenção de controle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Hemoglobina e hematócrito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Balanço hídrico: ganho 1100mL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sem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transfusão, perda  1080mL sem diurese.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13/07/2016: Assintomático. Refere flatos. Nega náusea, vômito, febre e dor.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Diurese: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0,76mL/kg/h</a:t>
            </a:r>
          </a:p>
          <a:p>
            <a:pPr marL="1695450" indent="-169545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Bom estado geral,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hipocorada, hidratada, anictérica, eupneica, afebril ao toque.</a:t>
            </a:r>
          </a:p>
          <a:p>
            <a:pPr marL="1612900" indent="-16129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Abdomen: plano, flácido,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ruídos hidroaéreos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(+), dor à palpação profunda no hemiabdome esquerdo</a:t>
            </a:r>
          </a:p>
          <a:p>
            <a:pPr marL="1612900" indent="-161290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Membros inferiores: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sem edema, boa perfusão, sem sinais de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trombose venosa profunda.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                            Progressão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com dieta líquida</a:t>
            </a:r>
          </a:p>
          <a:p>
            <a:pPr marL="1528763" indent="-1528763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14/07/2016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: Alta. Exames de sangue a serem coletados em 15, 16 e 21/07. Retorno em ambulatório </a:t>
            </a:r>
            <a:r>
              <a:rPr lang="pt-BR" sz="1600" dirty="0"/>
              <a:t>agendado para 22/07.</a:t>
            </a:r>
          </a:p>
        </p:txBody>
      </p:sp>
    </p:spTree>
    <p:extLst>
      <p:ext uri="{BB962C8B-B14F-4D97-AF65-F5344CB8AC3E}">
        <p14:creationId xmlns:p14="http://schemas.microsoft.com/office/powerpoint/2010/main" xmlns="" val="143290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873" y="133324"/>
            <a:ext cx="8926115" cy="645321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Os registros de achados pós operatórios e o manejo realizado e proposto podem ser considerados como: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1.Exemplares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2.Adequados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3.Parcialmente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4.Inadequados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54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735" y="365126"/>
            <a:ext cx="8354615" cy="1325563"/>
          </a:xfrm>
        </p:spPr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598" y="1825625"/>
            <a:ext cx="8797528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i="1" dirty="0" err="1">
                <a:latin typeface="Arial" pitchFamily="34" charset="0"/>
                <a:cs typeface="Arial" pitchFamily="34" charset="0"/>
              </a:rPr>
              <a:t>Carino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, Felipe.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Enteroscopia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com duplo-balão (EDB): um novo método de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enteroscopia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 Revista AMF, 2008; 13-14 </a:t>
            </a:r>
            <a:r>
              <a:rPr lang="pt-BR" sz="2400" i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pt-BR" sz="2400" i="1" dirty="0" smtClean="0">
                <a:latin typeface="Arial" pitchFamily="34" charset="0"/>
                <a:cs typeface="Arial" pitchFamily="34" charset="0"/>
                <a:hlinkClick r:id="rId2"/>
              </a:rPr>
              <a:t>www.amf.org.br/revista/ed_36/pag%2013%2014.pdf</a:t>
            </a:r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i="1" dirty="0">
                <a:latin typeface="Arial" pitchFamily="34" charset="0"/>
                <a:cs typeface="Arial" pitchFamily="34" charset="0"/>
              </a:rPr>
              <a:t>BOLETIM SOBED-RJ, ano XIX, novembro de 2014, nº 186 </a:t>
            </a:r>
            <a:r>
              <a:rPr lang="pt-BR" sz="24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http://sobedrj.com.br/boletins/2014/novembro.pdf </a:t>
            </a:r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sz="24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82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00013"/>
            <a:ext cx="9144000" cy="661511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Mulher</a:t>
            </a:r>
            <a:r>
              <a:rPr lang="pt-BR" dirty="0">
                <a:latin typeface="Arial" pitchFamily="34" charset="0"/>
                <a:cs typeface="Arial" pitchFamily="34" charset="0"/>
              </a:rPr>
              <a:t>, 31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anos de idade, </a:t>
            </a:r>
            <a:r>
              <a:rPr lang="pt-BR" dirty="0">
                <a:latin typeface="Arial" pitchFamily="34" charset="0"/>
                <a:cs typeface="Arial" pitchFamily="34" charset="0"/>
              </a:rPr>
              <a:t>parda, natural e procedente de Sertãozinho (SP), desempregada,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católica, refere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melena há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1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ano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caracterizada por eliminação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de fezes negras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fétidas, sem fator desencadeante, associda a  </a:t>
            </a:r>
            <a:r>
              <a:rPr lang="pt-BR" dirty="0">
                <a:latin typeface="Arial" pitchFamily="34" charset="0"/>
                <a:cs typeface="Arial" pitchFamily="34" charset="0"/>
              </a:rPr>
              <a:t>palidez e fraqueza progressivas e emagrecimento de 6kg em 2 meses.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manifestações desapareceram </a:t>
            </a:r>
            <a:r>
              <a:rPr lang="pt-BR" dirty="0">
                <a:latin typeface="Arial" pitchFamily="34" charset="0"/>
                <a:cs typeface="Arial" pitchFamily="34" charset="0"/>
              </a:rPr>
              <a:t>após 3 meses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>
                <a:latin typeface="Arial" pitchFamily="34" charset="0"/>
                <a:cs typeface="Arial" pitchFamily="34" charset="0"/>
              </a:rPr>
              <a:t>tratamento com sulfato ferroso e transfusões. Há dois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meses,  as </a:t>
            </a:r>
            <a:r>
              <a:rPr lang="pt-BR" dirty="0">
                <a:latin typeface="Arial" pitchFamily="34" charset="0"/>
                <a:cs typeface="Arial" pitchFamily="34" charset="0"/>
              </a:rPr>
              <a:t>manifestações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ressurgiram, </a:t>
            </a:r>
            <a:r>
              <a:rPr lang="pt-BR" dirty="0">
                <a:latin typeface="Arial" pitchFamily="34" charset="0"/>
                <a:cs typeface="Arial" pitchFamily="34" charset="0"/>
              </a:rPr>
              <a:t>entretanto a fraqueza e palidez progrediram mesmo com uso de sulfato ferroso e transfusões. Há  20 dias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procurou o pronto </a:t>
            </a:r>
            <a:r>
              <a:rPr lang="pt-BR" dirty="0">
                <a:latin typeface="Arial" pitchFamily="34" charset="0"/>
                <a:cs typeface="Arial" pitchFamily="34" charset="0"/>
              </a:rPr>
              <a:t>socorro há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pt-BR" dirty="0">
                <a:latin typeface="Arial" pitchFamily="34" charset="0"/>
                <a:cs typeface="Arial" pitchFamily="34" charset="0"/>
              </a:rPr>
              <a:t>queixa de fraqueza intensa e sangramento. Nega emagrecimento, febre, hematêmese, disfagia, pirose, desconforto abdominal, urgência retal, tenesmo ou enterorragia.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Refere cefaleias </a:t>
            </a:r>
            <a:r>
              <a:rPr lang="pt-BR" dirty="0">
                <a:latin typeface="Arial" pitchFamily="34" charset="0"/>
                <a:cs typeface="Arial" pitchFamily="34" charset="0"/>
              </a:rPr>
              <a:t>frontais frequentes, coincidentes com períodos de maior palidez, melhora com dipirona. Dois desmaios (quando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Hemoglobina </a:t>
            </a:r>
            <a:r>
              <a:rPr lang="pt-BR" dirty="0">
                <a:latin typeface="Arial" pitchFamily="34" charset="0"/>
                <a:cs typeface="Arial" pitchFamily="34" charset="0"/>
              </a:rPr>
              <a:t>estava abaixo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4).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Refer dispnéia </a:t>
            </a:r>
            <a:r>
              <a:rPr lang="pt-BR" dirty="0">
                <a:latin typeface="Arial" pitchFamily="34" charset="0"/>
                <a:cs typeface="Arial" pitchFamily="34" charset="0"/>
              </a:rPr>
              <a:t>aos médios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esforços e palpitações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65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5" y="465513"/>
            <a:ext cx="8378190" cy="624961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dirty="0">
                <a:latin typeface="Arial" pitchFamily="34" charset="0"/>
                <a:cs typeface="Arial" pitchFamily="34" charset="0"/>
              </a:rPr>
              <a:t>4 anos apresentou “Melena”,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resolução espontânea </a:t>
            </a:r>
            <a:r>
              <a:rPr lang="pt-BR" dirty="0">
                <a:latin typeface="Arial" pitchFamily="34" charset="0"/>
                <a:cs typeface="Arial" pitchFamily="34" charset="0"/>
              </a:rPr>
              <a:t>após investigação sem sucesso. Usa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sulfato ferroso regularmente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desde então por “anemia frequente”.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Menarca </a:t>
            </a:r>
            <a:r>
              <a:rPr lang="pt-BR" dirty="0">
                <a:latin typeface="Arial" pitchFamily="34" charset="0"/>
                <a:cs typeface="Arial" pitchFamily="34" charset="0"/>
              </a:rPr>
              <a:t>aos 13 anos, com cólicas extremamente dolorosas, chegando a ir para pronto socorro. Uma filha de 2 anos, parto cesárea. Amenorréia há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2meses.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Vacinação atualizada (não conferida)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Refere ter recebido várias </a:t>
            </a:r>
            <a:r>
              <a:rPr lang="pt-BR" dirty="0">
                <a:latin typeface="Arial" pitchFamily="34" charset="0"/>
                <a:cs typeface="Arial" pitchFamily="34" charset="0"/>
              </a:rPr>
              <a:t>transfusões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sangue.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História </a:t>
            </a:r>
            <a:r>
              <a:rPr lang="pt-BR" dirty="0">
                <a:latin typeface="Arial" pitchFamily="34" charset="0"/>
                <a:cs typeface="Arial" pitchFamily="34" charset="0"/>
              </a:rPr>
              <a:t>familiar de obesidade, infartos e varizes.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Nega </a:t>
            </a:r>
            <a:r>
              <a:rPr lang="pt-BR" dirty="0">
                <a:latin typeface="Arial" pitchFamily="34" charset="0"/>
                <a:cs typeface="Arial" pitchFamily="34" charset="0"/>
              </a:rPr>
              <a:t>tabagismo, etilismo ou uso de substâncias ilícitas. Vive em casa própria, boa relação com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família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31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" y="890588"/>
            <a:ext cx="8498205" cy="50415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Qual é o diagnóstico sindrômico/anatômico mais provável?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1.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Hemorragia digestiva alta varicosa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2. Hemorragia digestiva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baixa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itchFamily="34" charset="0"/>
                <a:cs typeface="Arial" pitchFamily="34" charset="0"/>
              </a:rPr>
              <a:t>3. Hemorragia digestiva alta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não varicosa</a:t>
            </a:r>
            <a:endParaRPr lang="pt-BR" sz="4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. Hemorragia digestiva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de origem obscura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17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8349095" cy="1325563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DIAGNÓSTICOS </a:t>
            </a:r>
            <a:r>
              <a:rPr lang="pt-BR" sz="4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SINDRÔMICOS:</a:t>
            </a:r>
            <a:r>
              <a:rPr lang="pt-BR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Síndrome de Hipertensão Portal</a:t>
            </a:r>
            <a:endParaRPr lang="pt-BR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Etiologia: Pré-sinusoidal (trombose de veia porta; esquistossomose) ou Pós-sinusoidal (cirrose;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insuficiência cardíaca congestiva)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Sintomatologia: 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Hematêmese e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Melena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Circulação colateral: varizes de esôfago e gástricas, parede abdominal; hemorroidas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Esplenomegalia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Ascite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Hiperesplenismo (anemia, leucopenia, trombocitopenia)</a:t>
            </a:r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None/>
            </a:pPr>
            <a:endParaRPr lang="pt-BR" sz="2800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0568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DIAGNÓSTICOS </a:t>
            </a:r>
            <a:r>
              <a:rPr lang="pt-BR" sz="3600" b="1" dirty="0">
                <a:latin typeface="Arial" pitchFamily="34" charset="0"/>
                <a:cs typeface="Arial" pitchFamily="34" charset="0"/>
              </a:rPr>
              <a:t>SINDRÔMICOS:</a:t>
            </a:r>
            <a: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5725" y="1268760"/>
            <a:ext cx="8601075" cy="5256584"/>
          </a:xfrm>
        </p:spPr>
        <p:txBody>
          <a:bodyPr>
            <a:normAutofit fontScale="85000" lnSpcReduction="20000"/>
          </a:bodyPr>
          <a:lstStyle/>
          <a:p>
            <a:r>
              <a:rPr lang="pt-BR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Síndrome de Insuficiência Hepática</a:t>
            </a:r>
            <a:endParaRPr lang="pt-BR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Incapacidade do fígado em realizar suas funções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Etiologia: cirrose; hepatites; abscessos; obstrução da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aa.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hepática ou veias hepáticas; doenças metabólicas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Sintomatologia: 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Tendência hemorrágica (hipoprotrombinemia): equimoses, púrpuras, epistaxe,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melena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gengivorragias, hematúria, metrorragias.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Manifestações endócrinas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Teleangectasias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Eritema palmar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Edema de membros inferiores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Ascite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Atrofia muscular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Dedos em baqueta de tambor ou hipocráticos</a:t>
            </a: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Icterícia,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bilirrubinúria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urobilirrubinúria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Encefalopatia hepática</a:t>
            </a:r>
          </a:p>
          <a:p>
            <a:pPr>
              <a:buFont typeface="Wingdings" pitchFamily="2" charset="2"/>
              <a:buChar char="Ø"/>
            </a:pPr>
            <a:endParaRPr lang="pt-BR" sz="2400" dirty="0"/>
          </a:p>
          <a:p>
            <a:pPr>
              <a:buNone/>
            </a:pPr>
            <a:endParaRPr lang="pt-BR" sz="2800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17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98376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t-BR" b="1" dirty="0" smtClean="0"/>
              <a:t>DIAGNÓSTICOS </a:t>
            </a:r>
            <a:r>
              <a:rPr lang="pt-BR" b="1" dirty="0"/>
              <a:t>SINDRÔMICOS :</a:t>
            </a:r>
            <a:r>
              <a:rPr lang="pt-BR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57163" y="1254472"/>
            <a:ext cx="8811816" cy="52565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pt-BR" sz="32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Síndrome de Hemorragia Digestiva Alta</a:t>
            </a:r>
            <a:endParaRPr lang="pt-BR" sz="32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Características:</a:t>
            </a:r>
          </a:p>
          <a:p>
            <a:pPr lvl="0">
              <a:lnSpc>
                <a:spcPct val="170000"/>
              </a:lnSpc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Foco está acima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ângulo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Treitz (duodenojejunal)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Hematêmese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Melena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–Agudas: sangramento agudo e volumoso </a:t>
            </a:r>
            <a:r>
              <a:rPr lang="pt-B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sinais de hipovolemia(confusão mental; tontura; sincope; sudorese; extremidades frias). 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Crônica: sinais de síndrome anêmica </a:t>
            </a:r>
            <a:r>
              <a:rPr lang="pt-BR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palidez; dispneia; angina; cansaço aos esforços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Etiologia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Esôfago: varizes, esofagite de refluxo, úlcera péptica, síndrome de Mallory-Weiss, Carcinoma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Estômago: úlcera péptica, gastrites, hérnia de hiato, rotura de vaso, tuberculose,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medicamentoso(aspirina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anticoagulante...)</a:t>
            </a:r>
          </a:p>
          <a:p>
            <a:pPr>
              <a:lnSpc>
                <a:spcPct val="17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– Duodeno: úlcera péptica, tumor, divertículo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Complicações: Anemia; choque; hiperazotemia; hipotensão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800" b="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95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2493</Words>
  <Application>Microsoft Office PowerPoint</Application>
  <PresentationFormat>Apresentação na tela (4:3)</PresentationFormat>
  <Paragraphs>238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DISCIPLINA  RCG321   CLÍNICA E TÉCNICA CIRÚRGICA</vt:lpstr>
      <vt:lpstr>Slide 2</vt:lpstr>
      <vt:lpstr>Slide 3</vt:lpstr>
      <vt:lpstr>Slide 4</vt:lpstr>
      <vt:lpstr>Slide 5</vt:lpstr>
      <vt:lpstr>Slide 6</vt:lpstr>
      <vt:lpstr>DIAGNÓSTICOS SINDRÔMICOS: </vt:lpstr>
      <vt:lpstr>DIAGNÓSTICOS SINDRÔMICOS: </vt:lpstr>
      <vt:lpstr>DIAGNÓSTICOS SINDRÔMICOS : </vt:lpstr>
      <vt:lpstr>DIAGNÓSTICOS SINDRÔMICOS : </vt:lpstr>
      <vt:lpstr>Endoscopia Digestiva Alta</vt:lpstr>
      <vt:lpstr>Colonoscopia</vt:lpstr>
      <vt:lpstr> Colonoscopia</vt:lpstr>
      <vt:lpstr>HEMORRAGIA DIGESTIVA OBSCURA</vt:lpstr>
      <vt:lpstr>Avaliação de Hemorragia Digestiva Obscura</vt:lpstr>
      <vt:lpstr>Diagnóstico Topográfico</vt:lpstr>
      <vt:lpstr>Diagnóstico Etiológico: Malformação Vascular de Jejuno</vt:lpstr>
      <vt:lpstr>Endoscopia Por Cápsula</vt:lpstr>
      <vt:lpstr>          Endoscopia Por Cápsula</vt:lpstr>
      <vt:lpstr>Enteroscopia de Duplo Balão</vt:lpstr>
      <vt:lpstr>Enteroscopia de Duplo Balão</vt:lpstr>
      <vt:lpstr>Enteroscopia de Duplo Balão</vt:lpstr>
      <vt:lpstr> Enteroscopia de Duplo Balão</vt:lpstr>
      <vt:lpstr>Yano-Yamamoto: classificação endoscópica de lesões vasculares do intestino delgado. Gastrointestinal Endoscopy vol 67, No 1 : 2008</vt:lpstr>
      <vt:lpstr>TRATAMENTO</vt:lpstr>
      <vt:lpstr>Slide 26</vt:lpstr>
      <vt:lpstr>Enterectomia Videolaparoscópica</vt:lpstr>
      <vt:lpstr>Slide 28</vt:lpstr>
      <vt:lpstr>Slide 29</vt:lpstr>
      <vt:lpstr>Slide 30</vt:lpstr>
      <vt:lpstr>Achados e cuidados perioperatórios</vt:lpstr>
      <vt:lpstr>Slide 32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RCG321   CLÍNICA E TÉCNICA CIRÚRGICA</dc:title>
  <dc:creator>Igor Prates</dc:creator>
  <cp:lastModifiedBy>filhos</cp:lastModifiedBy>
  <cp:revision>35</cp:revision>
  <dcterms:created xsi:type="dcterms:W3CDTF">2016-07-19T18:50:02Z</dcterms:created>
  <dcterms:modified xsi:type="dcterms:W3CDTF">2017-07-30T12:51:23Z</dcterms:modified>
</cp:coreProperties>
</file>