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HK Modular" panose="020B0604020202020204" charset="0"/>
      <p:regular r:id="rId13"/>
    </p:embeddedFont>
    <p:embeddedFont>
      <p:font typeface="Roboto" panose="02000000000000000000" pitchFamily="2" charset="0"/>
      <p:bold r:id="rId14"/>
    </p:embeddedFont>
    <p:embeddedFont>
      <p:font typeface="Roboto Bold" panose="02000000000000000000" pitchFamily="2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omorrow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A45"/>
    <a:srgbClr val="F2B255"/>
    <a:srgbClr val="08111E"/>
    <a:srgbClr val="0E0D0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4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757" t="-12209" b="-8795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5986232" y="-349930"/>
            <a:ext cx="6858000" cy="7552863"/>
            <a:chOff x="0" y="0"/>
            <a:chExt cx="57658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06060A">
                <a:alpha val="8000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631995" y="1277298"/>
            <a:ext cx="4874205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HK Modular"/>
              </a:rPr>
              <a:t>economic policy for </a:t>
            </a:r>
            <a:r>
              <a:rPr lang="en-US" sz="2800" dirty="0" err="1">
                <a:solidFill>
                  <a:srgbClr val="FFFFFF"/>
                </a:solidFill>
                <a:latin typeface="HK Modular"/>
              </a:rPr>
              <a:t>artifical</a:t>
            </a:r>
            <a:r>
              <a:rPr lang="en-US" sz="2800" dirty="0">
                <a:solidFill>
                  <a:srgbClr val="FFFFFF"/>
                </a:solidFill>
                <a:latin typeface="HK Modular"/>
              </a:rPr>
              <a:t> intelligence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59374" y="3802203"/>
            <a:ext cx="4874205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FFFFFF"/>
                </a:solidFill>
                <a:latin typeface="Tomorrow"/>
              </a:rPr>
              <a:t>Ajay Agrawal, Joshua S. </a:t>
            </a:r>
            <a:r>
              <a:rPr lang="en-US" sz="2800" dirty="0" err="1">
                <a:solidFill>
                  <a:srgbClr val="FFFFFF"/>
                </a:solidFill>
                <a:latin typeface="Tomorrow"/>
              </a:rPr>
              <a:t>Gans</a:t>
            </a:r>
            <a:r>
              <a:rPr lang="en-US" sz="2800" dirty="0">
                <a:solidFill>
                  <a:srgbClr val="FFFFFF"/>
                </a:solidFill>
                <a:latin typeface="Tomorrow"/>
              </a:rPr>
              <a:t> and </a:t>
            </a:r>
            <a:r>
              <a:rPr lang="en-US" sz="2800" dirty="0" err="1">
                <a:solidFill>
                  <a:srgbClr val="FFFFFF"/>
                </a:solidFill>
                <a:latin typeface="Tomorrow"/>
              </a:rPr>
              <a:t>Avi</a:t>
            </a:r>
            <a:r>
              <a:rPr lang="en-US" sz="2800" dirty="0">
                <a:solidFill>
                  <a:srgbClr val="FFFFFF"/>
                </a:solidFill>
                <a:latin typeface="Tomorrow"/>
              </a:rPr>
              <a:t> Goldfarb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Tomorrow"/>
              </a:rPr>
              <a:t>working paper 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6000" y="6115050"/>
            <a:ext cx="585062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D1E4DD"/>
                </a:solidFill>
                <a:latin typeface="Roboto"/>
              </a:rPr>
              <a:t>Marisangela Csik | </a:t>
            </a:r>
            <a:r>
              <a:rPr lang="en-US" sz="2000" dirty="0" smtClean="0">
                <a:solidFill>
                  <a:srgbClr val="D1E4DD"/>
                </a:solidFill>
                <a:latin typeface="Roboto"/>
              </a:rPr>
              <a:t>FLS </a:t>
            </a:r>
            <a:r>
              <a:rPr lang="en-US" sz="2000" dirty="0">
                <a:solidFill>
                  <a:srgbClr val="D1E4DD"/>
                </a:solidFill>
                <a:latin typeface="Roboto"/>
              </a:rPr>
              <a:t>5157 Prof. Glauco Arbix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894217"/>
            <a:ext cx="4597681" cy="4597681"/>
          </a:xfrm>
          <a:custGeom>
            <a:avLst/>
            <a:gdLst/>
            <a:ahLst/>
            <a:cxnLst/>
            <a:rect l="l" t="t" r="r" b="b"/>
            <a:pathLst>
              <a:path w="4597681" h="4597681">
                <a:moveTo>
                  <a:pt x="0" y="0"/>
                </a:moveTo>
                <a:lnTo>
                  <a:pt x="4597681" y="0"/>
                </a:lnTo>
                <a:lnTo>
                  <a:pt x="4597681" y="4597681"/>
                </a:lnTo>
                <a:lnTo>
                  <a:pt x="0" y="4597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96000" y="577850"/>
            <a:ext cx="5410200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59778B"/>
                </a:solidFill>
                <a:latin typeface="Roboto Bold"/>
              </a:rPr>
              <a:t>Conclusão 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59778B"/>
                </a:solidFill>
                <a:latin typeface="Roboto Bold"/>
              </a:rPr>
              <a:t>Políticas que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afetam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os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padrões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de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difusão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e </a:t>
            </a:r>
            <a:r>
              <a:rPr lang="en-US" sz="2000" dirty="0" err="1" smtClean="0">
                <a:solidFill>
                  <a:srgbClr val="59778B"/>
                </a:solidFill>
                <a:latin typeface="Roboto Bold"/>
              </a:rPr>
              <a:t>devem</a:t>
            </a:r>
            <a:r>
              <a:rPr lang="en-US" sz="2000" dirty="0" smtClean="0">
                <a:solidFill>
                  <a:srgbClr val="59778B"/>
                </a:solidFill>
                <a:latin typeface="Roboto Bold"/>
              </a:rPr>
              <a:t> se </a:t>
            </a:r>
            <a:r>
              <a:rPr lang="en-US" sz="2000" dirty="0" err="1" smtClean="0">
                <a:solidFill>
                  <a:srgbClr val="59778B"/>
                </a:solidFill>
                <a:latin typeface="Roboto Bold"/>
              </a:rPr>
              <a:t>atentar</a:t>
            </a:r>
            <a:r>
              <a:rPr lang="en-US" sz="2000" dirty="0" smtClean="0">
                <a:solidFill>
                  <a:srgbClr val="59778B"/>
                </a:solidFill>
                <a:latin typeface="Roboto Bold"/>
              </a:rPr>
              <a:t> para as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consequências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 smtClean="0">
                <a:solidFill>
                  <a:srgbClr val="59778B"/>
                </a:solidFill>
                <a:latin typeface="Roboto Bold"/>
              </a:rPr>
              <a:t>dessa</a:t>
            </a:r>
            <a:r>
              <a:rPr lang="en-US" sz="2000" dirty="0" smtClean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 smtClean="0">
                <a:solidFill>
                  <a:srgbClr val="59778B"/>
                </a:solidFill>
                <a:latin typeface="Roboto Bold"/>
              </a:rPr>
              <a:t>difusão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. 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59778B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59778B"/>
                </a:solidFill>
                <a:latin typeface="Roboto Bold"/>
              </a:rPr>
              <a:t>A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concepção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de políticas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pretende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alcançar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o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equilíbrio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desejado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 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entre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encorajar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a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difusão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sem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comprometer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os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valores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sociais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. 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59778B"/>
              </a:solidFill>
              <a:latin typeface="Roboto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59778B"/>
                </a:solidFill>
                <a:latin typeface="Roboto Bold"/>
              </a:rPr>
              <a:t>À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medida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que a IA se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difunde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,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terá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consequências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para o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emprego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, a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desigualdade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e a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concorrência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.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Abordar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estas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consequências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59778B"/>
                </a:solidFill>
                <a:latin typeface="Roboto Bold"/>
              </a:rPr>
              <a:t>será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 o papel da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política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educacional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, da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rede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 de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segurança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 social e da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aplicação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 da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legislação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Bold"/>
              </a:rPr>
              <a:t>antitruste</a:t>
            </a:r>
            <a:r>
              <a:rPr lang="en-US" sz="2000" dirty="0">
                <a:solidFill>
                  <a:srgbClr val="59778B"/>
                </a:solidFill>
                <a:latin typeface="Roboto Bold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96868" y="367725"/>
            <a:ext cx="5211991" cy="5322103"/>
          </a:xfrm>
          <a:custGeom>
            <a:avLst/>
            <a:gdLst/>
            <a:ahLst/>
            <a:cxnLst/>
            <a:rect l="l" t="t" r="r" b="b"/>
            <a:pathLst>
              <a:path w="5211991" h="5322103">
                <a:moveTo>
                  <a:pt x="0" y="0"/>
                </a:moveTo>
                <a:lnTo>
                  <a:pt x="5211991" y="0"/>
                </a:lnTo>
                <a:lnTo>
                  <a:pt x="5211991" y="5322104"/>
                </a:lnTo>
                <a:lnTo>
                  <a:pt x="0" y="532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23865" y="6115050"/>
            <a:ext cx="4884994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D1E4DD"/>
                </a:solidFill>
                <a:latin typeface="Roboto"/>
              </a:rPr>
              <a:t>Obrigada!!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186" y="685800"/>
            <a:ext cx="4959031" cy="5006945"/>
          </a:xfrm>
          <a:custGeom>
            <a:avLst/>
            <a:gdLst/>
            <a:ahLst/>
            <a:cxnLst/>
            <a:rect l="l" t="t" r="r" b="b"/>
            <a:pathLst>
              <a:path w="4959031" h="5006945">
                <a:moveTo>
                  <a:pt x="0" y="0"/>
                </a:moveTo>
                <a:lnTo>
                  <a:pt x="4959031" y="0"/>
                </a:lnTo>
                <a:lnTo>
                  <a:pt x="4959031" y="5006945"/>
                </a:lnTo>
                <a:lnTo>
                  <a:pt x="0" y="5006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21206" y="1458913"/>
            <a:ext cx="4884994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endParaRPr dirty="0"/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D1E4DD"/>
                </a:solidFill>
                <a:latin typeface="Roboto Bold"/>
              </a:rPr>
              <a:t>Este </a:t>
            </a:r>
            <a:r>
              <a:rPr lang="en-US" sz="2000" dirty="0" err="1" smtClean="0">
                <a:solidFill>
                  <a:srgbClr val="D1E4DD"/>
                </a:solidFill>
                <a:latin typeface="Roboto Bold"/>
              </a:rPr>
              <a:t>artigo</a:t>
            </a:r>
            <a:r>
              <a:rPr lang="en-US" sz="2000" dirty="0" smtClean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discute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o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tema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da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Inteligência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Artificial (IA) e as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suas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implicações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na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política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econômica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. </a:t>
            </a:r>
            <a:endParaRPr lang="en-US" sz="2000" dirty="0" smtClean="0">
              <a:solidFill>
                <a:srgbClr val="D1E4DD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D1E4DD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 dirty="0" err="1" smtClean="0">
                <a:solidFill>
                  <a:srgbClr val="D1E4DD"/>
                </a:solidFill>
                <a:latin typeface="Roboto Bold"/>
              </a:rPr>
              <a:t>Explora</a:t>
            </a:r>
            <a:r>
              <a:rPr lang="en-US" sz="2000" dirty="0" smtClean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o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impacto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potencial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da IA em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vários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setores e a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necessidade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de políticas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governamentais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para regular a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sua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difusão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e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abordar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as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suas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consequências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7336" y="1142401"/>
            <a:ext cx="4485673" cy="4573198"/>
          </a:xfrm>
          <a:custGeom>
            <a:avLst/>
            <a:gdLst/>
            <a:ahLst/>
            <a:cxnLst/>
            <a:rect l="l" t="t" r="r" b="b"/>
            <a:pathLst>
              <a:path w="4485673" h="4573198">
                <a:moveTo>
                  <a:pt x="0" y="0"/>
                </a:moveTo>
                <a:lnTo>
                  <a:pt x="4485673" y="0"/>
                </a:lnTo>
                <a:lnTo>
                  <a:pt x="4485673" y="4573198"/>
                </a:lnTo>
                <a:lnTo>
                  <a:pt x="0" y="457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800" y="1697833"/>
            <a:ext cx="5178611" cy="428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D1E4DD"/>
                </a:solidFill>
                <a:latin typeface="Roboto Bold"/>
              </a:rPr>
              <a:t>Autores 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definem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IA que é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provável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que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seja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a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próxima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tecnologia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de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propósito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geral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(GPT),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caracterizada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pelo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uso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difundido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em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uma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ampla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variedade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de setores e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técnicas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dinamismo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(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Bresnahan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e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Trajtenberg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1995).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D1E4DD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D1E4DD"/>
                </a:solidFill>
                <a:latin typeface="Roboto Bold"/>
              </a:rPr>
              <a:t>Como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Brynjolfsson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, Rock e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Syverson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(2018) </a:t>
            </a:r>
            <a:r>
              <a:rPr lang="en-US" sz="2000" dirty="0" err="1" smtClean="0">
                <a:solidFill>
                  <a:srgbClr val="D1E4DD"/>
                </a:solidFill>
                <a:latin typeface="Roboto Bold"/>
              </a:rPr>
              <a:t>argumentam</a:t>
            </a:r>
            <a:r>
              <a:rPr lang="en-US" sz="2000" dirty="0" smtClean="0">
                <a:solidFill>
                  <a:srgbClr val="D1E4DD"/>
                </a:solidFill>
                <a:latin typeface="Roboto Bold"/>
              </a:rPr>
              <a:t> o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aprendizado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de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máquina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provavelmente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impactará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uma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ampla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gama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de setores, e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não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há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dúvida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de o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progresso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dessa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tecnologia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tem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sido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D1E4DD"/>
                </a:solidFill>
                <a:latin typeface="Roboto Bold"/>
              </a:rPr>
              <a:t>rápido</a:t>
            </a:r>
            <a:r>
              <a:rPr lang="en-US" sz="2000" dirty="0">
                <a:solidFill>
                  <a:srgbClr val="D1E4DD"/>
                </a:solidFill>
                <a:latin typeface="Roboto Bold"/>
              </a:rPr>
              <a:t>.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D1E4DD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5287" y="962025"/>
            <a:ext cx="4798037" cy="4940553"/>
          </a:xfrm>
          <a:custGeom>
            <a:avLst/>
            <a:gdLst/>
            <a:ahLst/>
            <a:cxnLst/>
            <a:rect l="l" t="t" r="r" b="b"/>
            <a:pathLst>
              <a:path w="4798037" h="4940553">
                <a:moveTo>
                  <a:pt x="0" y="0"/>
                </a:moveTo>
                <a:lnTo>
                  <a:pt x="4798037" y="0"/>
                </a:lnTo>
                <a:lnTo>
                  <a:pt x="4798037" y="4940553"/>
                </a:lnTo>
                <a:lnTo>
                  <a:pt x="0" y="494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27589" y="1814639"/>
            <a:ext cx="5325420" cy="388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4B6A8A"/>
                </a:solidFill>
                <a:latin typeface="Roboto Bold"/>
              </a:rPr>
              <a:t> De forma mais pessimista, a IA poderia aumentar a produtividade e reduzir o trabalho das pessoas. De forma mais otimista a IA não terá grandes impactos como as tecnologias 1870 e 1970 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4B6A8A"/>
              </a:solidFill>
              <a:latin typeface="Roboto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B6A8A"/>
                </a:solidFill>
                <a:latin typeface="Roboto Bold"/>
              </a:rPr>
              <a:t>Seja sob a visão otimista ou pessimista, a política moldará o impacto da IA na sociedade por isso a necessidade de políticas governamentais que provavelmente influenciarão a difusão e consequências da 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88415" y="1220999"/>
            <a:ext cx="4187490" cy="4347986"/>
          </a:xfrm>
          <a:custGeom>
            <a:avLst/>
            <a:gdLst/>
            <a:ahLst/>
            <a:cxnLst/>
            <a:rect l="l" t="t" r="r" b="b"/>
            <a:pathLst>
              <a:path w="4187490" h="4347986">
                <a:moveTo>
                  <a:pt x="0" y="0"/>
                </a:moveTo>
                <a:lnTo>
                  <a:pt x="4187489" y="0"/>
                </a:lnTo>
                <a:lnTo>
                  <a:pt x="4187489" y="4347985"/>
                </a:lnTo>
                <a:lnTo>
                  <a:pt x="0" y="4347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52204" y="2730025"/>
            <a:ext cx="4549431" cy="247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D4B59B"/>
                </a:solidFill>
                <a:latin typeface="Roboto Bold"/>
              </a:rPr>
              <a:t>A política terá um impacto no avanço da IA, na velocidade de difusão e na natureza da tecnologia. 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D4B59B"/>
              </a:solidFill>
              <a:latin typeface="Roboto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D4B59B"/>
                </a:solidFill>
                <a:latin typeface="Roboto Bold"/>
              </a:rPr>
              <a:t>Teremos um impacto em três outras categorias políticas – privacidade, comércio e responsabilidade.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685800"/>
            <a:ext cx="5410200" cy="5428920"/>
          </a:xfrm>
          <a:custGeom>
            <a:avLst/>
            <a:gdLst/>
            <a:ahLst/>
            <a:cxnLst/>
            <a:rect l="l" t="t" r="r" b="b"/>
            <a:pathLst>
              <a:path w="5410200" h="5428920">
                <a:moveTo>
                  <a:pt x="0" y="0"/>
                </a:moveTo>
                <a:lnTo>
                  <a:pt x="5410200" y="0"/>
                </a:lnTo>
                <a:lnTo>
                  <a:pt x="5410200" y="5428920"/>
                </a:lnTo>
                <a:lnTo>
                  <a:pt x="0" y="542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30933" y="879476"/>
            <a:ext cx="4884994" cy="529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Privacidade :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 (1) armazenamento barato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(2) não rivalidade  e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(3) externalidades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BCBBAF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Comércio: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(1) Políticas além-fronteiras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 (2) Privacidade ainda afetariam o ritmo e a direção da inovação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BCBBAF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Responsabilidade: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(1) Na ausência de regras claras de responsabilidade para produtos de IA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(2) Algoritmos tendenciosos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BCBBAF"/>
                </a:solidFill>
                <a:latin typeface="Roboto Bold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2506" y="1291363"/>
            <a:ext cx="4387082" cy="4302715"/>
          </a:xfrm>
          <a:custGeom>
            <a:avLst/>
            <a:gdLst/>
            <a:ahLst/>
            <a:cxnLst/>
            <a:rect l="l" t="t" r="r" b="b"/>
            <a:pathLst>
              <a:path w="4387082" h="4302715">
                <a:moveTo>
                  <a:pt x="0" y="0"/>
                </a:moveTo>
                <a:lnTo>
                  <a:pt x="4387082" y="0"/>
                </a:lnTo>
                <a:lnTo>
                  <a:pt x="4387082" y="4302715"/>
                </a:lnTo>
                <a:lnTo>
                  <a:pt x="0" y="43027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4696" y="2415903"/>
            <a:ext cx="4549431" cy="3178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Sobre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as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Consequências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: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0D3A45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D3A45"/>
                </a:solidFill>
                <a:latin typeface="Roboto Bold"/>
              </a:rPr>
              <a:t>“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Podemos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encontrar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maneiras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satisfatórias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de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gastar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nosso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tempo se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os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robôs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pegarem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nossos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empregos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? 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0D3A45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Podemos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encontrar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uma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distribuição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de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rendimento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estável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 e </a:t>
            </a:r>
            <a:r>
              <a:rPr lang="en-US" sz="2000" dirty="0" err="1">
                <a:solidFill>
                  <a:srgbClr val="0D3A45"/>
                </a:solidFill>
                <a:latin typeface="Roboto Bold"/>
              </a:rPr>
              <a:t>justa</a:t>
            </a:r>
            <a:r>
              <a:rPr lang="en-US" sz="2000" dirty="0">
                <a:solidFill>
                  <a:srgbClr val="0D3A45"/>
                </a:solidFill>
                <a:latin typeface="Roboto Bold"/>
              </a:rPr>
              <a:t>?”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D3A45"/>
                </a:solidFill>
                <a:latin typeface="Roboto Bold"/>
              </a:rPr>
              <a:t>(Stevenson, 2018)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8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0" y="1066800"/>
            <a:ext cx="4795342" cy="4712375"/>
          </a:xfrm>
          <a:custGeom>
            <a:avLst/>
            <a:gdLst/>
            <a:ahLst/>
            <a:cxnLst/>
            <a:rect l="l" t="t" r="r" b="b"/>
            <a:pathLst>
              <a:path w="4871542" h="4801949">
                <a:moveTo>
                  <a:pt x="0" y="0"/>
                </a:moveTo>
                <a:lnTo>
                  <a:pt x="4871542" y="0"/>
                </a:lnTo>
                <a:lnTo>
                  <a:pt x="4871542" y="4801949"/>
                </a:lnTo>
                <a:lnTo>
                  <a:pt x="0" y="4801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1594" t="-1901" r="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95370" y="930275"/>
            <a:ext cx="4843049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Empregos</a:t>
            </a:r>
            <a:endParaRPr lang="en-US" sz="2000" dirty="0">
              <a:solidFill>
                <a:srgbClr val="2F2A27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Acemoglu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(2018)-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Tarefa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x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emprego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Trajtenberg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(2018) -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pensamento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analítico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e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criativo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,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comunicação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interpessoal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e </a:t>
            </a:r>
            <a:r>
              <a:rPr lang="en-US" sz="2000" dirty="0" err="1" smtClean="0">
                <a:solidFill>
                  <a:srgbClr val="2F2A27"/>
                </a:solidFill>
                <a:latin typeface="Roboto Bold"/>
              </a:rPr>
              <a:t>controle</a:t>
            </a:r>
            <a:r>
              <a:rPr lang="en-US" sz="2000" dirty="0" smtClean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emocional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.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2F2A27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F2A27"/>
                </a:solidFill>
                <a:latin typeface="Roboto Bold"/>
              </a:rPr>
              <a:t>Se a IA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permitir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que as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máquinas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“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aprendam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” de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tal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forma que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os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humanos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,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talvez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seja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necessário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repensar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a estrutura da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educação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(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contínua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). 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2F2A27"/>
              </a:solidFill>
              <a:latin typeface="Roboto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F2A27"/>
                </a:solidFill>
                <a:latin typeface="Roboto Bold"/>
              </a:rPr>
              <a:t>A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política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educativa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terá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de se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adaptar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à IA,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tanto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em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termos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das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competências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ensinadas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 como a estrutura de </a:t>
            </a:r>
            <a:r>
              <a:rPr lang="en-US" sz="2000" dirty="0" err="1">
                <a:solidFill>
                  <a:srgbClr val="2F2A27"/>
                </a:solidFill>
                <a:latin typeface="Roboto Bold"/>
              </a:rPr>
              <a:t>entrega</a:t>
            </a:r>
            <a:r>
              <a:rPr lang="en-US" sz="2000" dirty="0">
                <a:solidFill>
                  <a:srgbClr val="2F2A27"/>
                </a:solidFill>
                <a:latin typeface="Roboto Bold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31957" y="987425"/>
            <a:ext cx="4566628" cy="4647885"/>
          </a:xfrm>
          <a:custGeom>
            <a:avLst/>
            <a:gdLst/>
            <a:ahLst/>
            <a:cxnLst/>
            <a:rect l="l" t="t" r="r" b="b"/>
            <a:pathLst>
              <a:path w="4566628" h="4647885">
                <a:moveTo>
                  <a:pt x="0" y="0"/>
                </a:moveTo>
                <a:lnTo>
                  <a:pt x="4566629" y="0"/>
                </a:lnTo>
                <a:lnTo>
                  <a:pt x="4566629" y="4647885"/>
                </a:lnTo>
                <a:lnTo>
                  <a:pt x="0" y="4647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800" y="930275"/>
            <a:ext cx="4717213" cy="494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9DC4D9"/>
                </a:solidFill>
                <a:latin typeface="Roboto Bold"/>
              </a:rPr>
              <a:t>Desigualdade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9DC4D9"/>
                </a:solidFill>
                <a:latin typeface="Roboto Bold"/>
              </a:rPr>
              <a:t>Indivíduos com mais educação compreendem melhor ferramentas mais elaboradas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9DC4D9"/>
              </a:solidFill>
              <a:latin typeface="Roboto Bold"/>
            </a:endParaRP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9DC4D9"/>
                </a:solidFill>
                <a:latin typeface="Roboto Bold"/>
              </a:rPr>
              <a:t>As políticas destinadas a lidar com as consequências da desigualdade da IA envolvem, em grande parte, mudanças na rede de segurança social e tributação do capital. 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9DC4D9"/>
              </a:solidFill>
              <a:latin typeface="Roboto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9DC4D9"/>
                </a:solidFill>
                <a:latin typeface="Roboto Bold"/>
              </a:rPr>
              <a:t>Além da tributação do capital e do rendimento básico universal para reduzir a desigualdade.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552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HK Modular</vt:lpstr>
      <vt:lpstr>Roboto</vt:lpstr>
      <vt:lpstr>Roboto Bold</vt:lpstr>
      <vt:lpstr>Calibri</vt:lpstr>
      <vt:lpstr>Tomorrow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o futuro da tecnologia</dc:title>
  <dc:creator>Mari</dc:creator>
  <cp:lastModifiedBy>Conta da Microsoft</cp:lastModifiedBy>
  <cp:revision>4</cp:revision>
  <dcterms:created xsi:type="dcterms:W3CDTF">2006-08-16T00:00:00Z</dcterms:created>
  <dcterms:modified xsi:type="dcterms:W3CDTF">2023-09-08T15:16:36Z</dcterms:modified>
  <dc:identifier>DAFt3F_YAmE</dc:identifier>
</cp:coreProperties>
</file>