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284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88" r:id="rId13"/>
    <p:sldId id="289" r:id="rId14"/>
    <p:sldId id="286" r:id="rId15"/>
    <p:sldId id="287" r:id="rId16"/>
    <p:sldId id="265" r:id="rId17"/>
    <p:sldId id="275" r:id="rId18"/>
    <p:sldId id="266" r:id="rId19"/>
    <p:sldId id="278" r:id="rId20"/>
    <p:sldId id="267" r:id="rId21"/>
    <p:sldId id="268" r:id="rId22"/>
    <p:sldId id="269" r:id="rId23"/>
    <p:sldId id="270" r:id="rId24"/>
    <p:sldId id="279" r:id="rId25"/>
    <p:sldId id="271" r:id="rId26"/>
    <p:sldId id="277" r:id="rId27"/>
    <p:sldId id="272" r:id="rId28"/>
    <p:sldId id="281" r:id="rId29"/>
    <p:sldId id="282" r:id="rId30"/>
    <p:sldId id="276" r:id="rId31"/>
    <p:sldId id="273" r:id="rId32"/>
    <p:sldId id="274" r:id="rId33"/>
    <p:sldId id="285" r:id="rId34"/>
    <p:sldId id="290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3CA0B4-220A-46AB-AEB6-145FC90ECE77}" type="datetimeFigureOut">
              <a:rPr lang="pt-BR" smtClean="0"/>
              <a:t>07/06/2013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755977-E471-46B3-A1B0-0B51A57C7C1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bi.usp.br/sibi/produtos/imgs/Caderno_Estudos_9_PT_1.pdf" TargetMode="External"/><Relationship Id="rId2" Type="http://schemas.openxmlformats.org/officeDocument/2006/relationships/hyperlink" Target="http://www.poli.usp.br/media/biblioteca/Diretrizes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bi.usp.br/sibi/produtos/imgs/Caderno_Estudos_9_PT_2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Preparação do Relatório Final do Projeto de Formatura 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Projeto de Formatura I 2013 1º. Semestre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28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Final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955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da Avaliação Final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Convencer a banca que o grupo tem uma proposta interessante no contexto de Engenharia de sistemas eletrônicos</a:t>
            </a:r>
          </a:p>
          <a:p>
            <a:pPr lvl="1"/>
            <a:r>
              <a:rPr lang="en-US" dirty="0" err="1" smtClean="0"/>
              <a:t>Discussão</a:t>
            </a:r>
            <a:r>
              <a:rPr lang="en-US" dirty="0" smtClean="0"/>
              <a:t> do </a:t>
            </a:r>
            <a:r>
              <a:rPr lang="en-US" dirty="0" err="1" smtClean="0"/>
              <a:t>problema</a:t>
            </a:r>
            <a:endParaRPr lang="en-US" dirty="0" smtClean="0"/>
          </a:p>
          <a:p>
            <a:pPr lvl="1"/>
            <a:r>
              <a:rPr lang="en-US" dirty="0" err="1" smtClean="0"/>
              <a:t>Referencial</a:t>
            </a:r>
            <a:r>
              <a:rPr lang="en-US" dirty="0" smtClean="0"/>
              <a:t> </a:t>
            </a:r>
            <a:r>
              <a:rPr lang="en-US" dirty="0" err="1" smtClean="0"/>
              <a:t>Teórico</a:t>
            </a:r>
            <a:endParaRPr lang="en-US" dirty="0" smtClean="0"/>
          </a:p>
          <a:p>
            <a:pPr lvl="1"/>
            <a:r>
              <a:rPr lang="en-US" dirty="0" err="1" smtClean="0"/>
              <a:t>Discussão</a:t>
            </a:r>
            <a:r>
              <a:rPr lang="en-US" dirty="0" smtClean="0"/>
              <a:t> das </a:t>
            </a:r>
            <a:r>
              <a:rPr lang="en-US" dirty="0" err="1" smtClean="0"/>
              <a:t>Alternativas</a:t>
            </a:r>
            <a:r>
              <a:rPr lang="en-US" dirty="0" smtClean="0"/>
              <a:t> de </a:t>
            </a:r>
            <a:r>
              <a:rPr lang="en-US" dirty="0" err="1" smtClean="0"/>
              <a:t>Solução</a:t>
            </a:r>
            <a:endParaRPr lang="pt-BR" dirty="0" smtClean="0"/>
          </a:p>
          <a:p>
            <a:r>
              <a:rPr lang="pt-BR" dirty="0" smtClean="0"/>
              <a:t>Convencer que há um Plano de Projeto que possa NORTEAR a fase de EXECUÇÃO</a:t>
            </a:r>
          </a:p>
          <a:p>
            <a:r>
              <a:rPr lang="pt-BR" dirty="0" smtClean="0"/>
              <a:t>Mostrar a viabilidade de Execução</a:t>
            </a:r>
          </a:p>
          <a:p>
            <a:pPr lvl="1"/>
            <a:r>
              <a:rPr lang="pt-BR" dirty="0" smtClean="0"/>
              <a:t>Tempo</a:t>
            </a:r>
          </a:p>
          <a:p>
            <a:pPr lvl="1"/>
            <a:r>
              <a:rPr lang="pt-BR" dirty="0" smtClean="0"/>
              <a:t>Custo</a:t>
            </a:r>
          </a:p>
          <a:p>
            <a:pPr lvl="1"/>
            <a:r>
              <a:rPr lang="pt-BR" dirty="0" smtClean="0"/>
              <a:t>Recursos Humanos</a:t>
            </a:r>
          </a:p>
          <a:p>
            <a:pPr lvl="1"/>
            <a:r>
              <a:rPr lang="pt-BR" dirty="0" smtClean="0"/>
              <a:t>Infraestrutura</a:t>
            </a:r>
          </a:p>
          <a:p>
            <a:pPr lvl="1"/>
            <a:r>
              <a:rPr lang="pt-BR" dirty="0" smtClean="0"/>
              <a:t>Conhecimento</a:t>
            </a:r>
          </a:p>
          <a:p>
            <a:pPr lvl="1"/>
            <a:r>
              <a:rPr lang="pt-BR" dirty="0" err="1" smtClean="0"/>
              <a:t>Etc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6936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Estrutura</a:t>
            </a:r>
            <a:r>
              <a:rPr lang="en-US" dirty="0" smtClean="0"/>
              <a:t> do </a:t>
            </a:r>
            <a:r>
              <a:rPr lang="en-US" dirty="0" err="1" smtClean="0"/>
              <a:t>Relatório</a:t>
            </a:r>
            <a:r>
              <a:rPr lang="en-US" dirty="0" smtClean="0"/>
              <a:t> Final RT3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 smtClean="0"/>
          </a:p>
          <a:p>
            <a:r>
              <a:rPr lang="en-US" dirty="0" err="1" smtClean="0"/>
              <a:t>Desenvolvimento</a:t>
            </a:r>
            <a:endParaRPr lang="en-US" dirty="0" smtClean="0"/>
          </a:p>
          <a:p>
            <a:r>
              <a:rPr lang="en-US" dirty="0" err="1" smtClean="0"/>
              <a:t>Resultados</a:t>
            </a:r>
            <a:endParaRPr lang="en-US" dirty="0" smtClean="0"/>
          </a:p>
          <a:p>
            <a:r>
              <a:rPr lang="en-US" dirty="0" err="1" smtClean="0"/>
              <a:t>Conclusões</a:t>
            </a:r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51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Uma </a:t>
            </a:r>
            <a:r>
              <a:rPr lang="en-US" sz="2800" dirty="0" err="1" smtClean="0"/>
              <a:t>possível</a:t>
            </a:r>
            <a:r>
              <a:rPr lang="en-US" sz="2800" dirty="0" smtClean="0"/>
              <a:t> </a:t>
            </a:r>
            <a:r>
              <a:rPr lang="en-US" sz="2800" dirty="0" err="1" smtClean="0"/>
              <a:t>estruturação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Relatório</a:t>
            </a:r>
            <a:r>
              <a:rPr lang="en-US" sz="2800" dirty="0" smtClean="0"/>
              <a:t> Final de PF1!!! (ref. </a:t>
            </a:r>
            <a:r>
              <a:rPr lang="en-US" sz="2800" dirty="0" err="1" smtClean="0"/>
              <a:t>Iara</a:t>
            </a:r>
            <a:r>
              <a:rPr lang="en-US" sz="2800" dirty="0" smtClean="0"/>
              <a:t> </a:t>
            </a:r>
            <a:r>
              <a:rPr lang="en-US" sz="2800" dirty="0" err="1" smtClean="0"/>
              <a:t>Augustin</a:t>
            </a:r>
            <a:r>
              <a:rPr lang="en-US" sz="2800" dirty="0" smtClean="0"/>
              <a:t>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pt-BR" sz="2000" dirty="0" smtClean="0"/>
              <a:t>Resumo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Introdução</a:t>
            </a:r>
            <a:endParaRPr lang="pt-BR" sz="2000" dirty="0"/>
          </a:p>
          <a:p>
            <a:pPr lvl="2">
              <a:lnSpc>
                <a:spcPct val="80000"/>
              </a:lnSpc>
            </a:pPr>
            <a:r>
              <a:rPr lang="pt-BR" sz="1600" dirty="0"/>
              <a:t>Contextualização do leitor: motivação, tema, problema;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objetivos e </a:t>
            </a:r>
            <a:r>
              <a:rPr lang="pt-BR" sz="1600" dirty="0" smtClean="0"/>
              <a:t>hipóteses;</a:t>
            </a:r>
            <a:endParaRPr lang="pt-BR" sz="1600" dirty="0"/>
          </a:p>
          <a:p>
            <a:pPr lvl="2">
              <a:lnSpc>
                <a:spcPct val="80000"/>
              </a:lnSpc>
            </a:pPr>
            <a:r>
              <a:rPr lang="pt-BR" sz="1600" dirty="0"/>
              <a:t>Breve descrição da organização do texto.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Definições e Trabalhos Relacionados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Descrição crítica dos principais trabalhos relacionados com a pesquisa e usados como referência. Procurar apontar as restrições e limitações destes, evidenciando o problema que a pesquisa procura resolver.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Modelo Conceitual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Requisitos e conceitos fundamentais da proposta 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Arquitetura geral definida como </a:t>
            </a:r>
            <a:r>
              <a:rPr lang="pt-BR" sz="1600" dirty="0" smtClean="0"/>
              <a:t>solução</a:t>
            </a:r>
          </a:p>
          <a:p>
            <a:pPr lvl="2">
              <a:lnSpc>
                <a:spcPct val="80000"/>
              </a:lnSpc>
            </a:pPr>
            <a:r>
              <a:rPr lang="en-US" sz="1600" dirty="0" err="1" smtClean="0"/>
              <a:t>Prova</a:t>
            </a:r>
            <a:r>
              <a:rPr lang="en-US" sz="1600" dirty="0" smtClean="0"/>
              <a:t> de </a:t>
            </a:r>
            <a:r>
              <a:rPr lang="en-US" sz="1600" dirty="0" err="1" smtClean="0"/>
              <a:t>Conceito</a:t>
            </a:r>
            <a:r>
              <a:rPr lang="en-US" sz="1600" dirty="0" smtClean="0"/>
              <a:t> </a:t>
            </a:r>
            <a:r>
              <a:rPr lang="en-US" sz="1600" dirty="0" err="1" smtClean="0"/>
              <a:t>Preliminar</a:t>
            </a:r>
            <a:endParaRPr lang="pt-BR" sz="1600" dirty="0"/>
          </a:p>
          <a:p>
            <a:pPr>
              <a:lnSpc>
                <a:spcPct val="80000"/>
              </a:lnSpc>
            </a:pPr>
            <a:r>
              <a:rPr lang="pt-BR" sz="2000" i="1" dirty="0" smtClean="0">
                <a:solidFill>
                  <a:srgbClr val="C00000"/>
                </a:solidFill>
              </a:rPr>
              <a:t>Implementação</a:t>
            </a:r>
            <a:endParaRPr lang="pt-BR" sz="2000" i="1" dirty="0">
              <a:solidFill>
                <a:srgbClr val="C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pt-BR" sz="1600" i="1" dirty="0">
                <a:solidFill>
                  <a:srgbClr val="C00000"/>
                </a:solidFill>
              </a:rPr>
              <a:t>Tecnologias </a:t>
            </a:r>
            <a:r>
              <a:rPr lang="pt-BR" sz="1600" i="1" dirty="0" smtClean="0">
                <a:solidFill>
                  <a:srgbClr val="C00000"/>
                </a:solidFill>
              </a:rPr>
              <a:t>a serem utilizadas</a:t>
            </a:r>
            <a:r>
              <a:rPr lang="pt-BR" sz="1600" i="1" dirty="0">
                <a:solidFill>
                  <a:srgbClr val="C00000"/>
                </a:solidFill>
              </a:rPr>
              <a:t>, detalhamento da </a:t>
            </a:r>
            <a:r>
              <a:rPr lang="pt-BR" sz="1600" i="1" dirty="0" smtClean="0">
                <a:solidFill>
                  <a:srgbClr val="C00000"/>
                </a:solidFill>
              </a:rPr>
              <a:t>implementação, testes, potenciais problemas</a:t>
            </a:r>
            <a:endParaRPr lang="pt-BR" sz="1600" i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pt-BR" sz="2000" i="1" dirty="0" smtClean="0">
                <a:solidFill>
                  <a:srgbClr val="C00000"/>
                </a:solidFill>
              </a:rPr>
              <a:t>Validação</a:t>
            </a:r>
            <a:endParaRPr lang="pt-BR" sz="2000" i="1" dirty="0">
              <a:solidFill>
                <a:srgbClr val="C0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pt-BR" sz="1600" i="1" dirty="0" smtClean="0">
                <a:solidFill>
                  <a:srgbClr val="C00000"/>
                </a:solidFill>
              </a:rPr>
              <a:t>Exemplo: Aplicação </a:t>
            </a:r>
            <a:r>
              <a:rPr lang="pt-BR" sz="1600" i="1" dirty="0">
                <a:solidFill>
                  <a:srgbClr val="C00000"/>
                </a:solidFill>
              </a:rPr>
              <a:t>desenvolvida para testar a implementação do modelo e obter dados que permitam comprovar/rejeitar a hipótese.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Cronograma</a:t>
            </a:r>
            <a:r>
              <a:rPr lang="en-US" sz="2000" dirty="0" smtClean="0"/>
              <a:t> (</a:t>
            </a:r>
            <a:r>
              <a:rPr lang="en-US" sz="2000" dirty="0" err="1" smtClean="0"/>
              <a:t>pode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um </a:t>
            </a:r>
            <a:r>
              <a:rPr lang="en-US" sz="2000" dirty="0" err="1" smtClean="0"/>
              <a:t>resumo</a:t>
            </a:r>
            <a:r>
              <a:rPr lang="en-US" sz="2000" dirty="0" smtClean="0"/>
              <a:t> –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detalhes</a:t>
            </a:r>
            <a:r>
              <a:rPr lang="en-US" sz="2000" dirty="0" smtClean="0"/>
              <a:t> </a:t>
            </a:r>
            <a:r>
              <a:rPr lang="en-US" sz="2000" dirty="0" err="1" smtClean="0"/>
              <a:t>podem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colocados</a:t>
            </a:r>
            <a:r>
              <a:rPr lang="en-US" sz="2000" dirty="0" smtClean="0"/>
              <a:t> no </a:t>
            </a:r>
            <a:r>
              <a:rPr lang="en-US" sz="2000" dirty="0" err="1" smtClean="0"/>
              <a:t>apêndice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Orçamento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pode</a:t>
            </a:r>
            <a:r>
              <a:rPr lang="en-US" sz="2000" dirty="0"/>
              <a:t> </a:t>
            </a:r>
            <a:r>
              <a:rPr lang="en-US" sz="2000" dirty="0" err="1"/>
              <a:t>ser</a:t>
            </a:r>
            <a:r>
              <a:rPr lang="en-US" sz="2000" dirty="0"/>
              <a:t> um </a:t>
            </a:r>
            <a:r>
              <a:rPr lang="en-US" sz="2000" dirty="0" err="1"/>
              <a:t>resumo</a:t>
            </a:r>
            <a:r>
              <a:rPr lang="en-US" sz="2000" dirty="0"/>
              <a:t> –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detalhes</a:t>
            </a:r>
            <a:r>
              <a:rPr lang="en-US" sz="2000" dirty="0"/>
              <a:t> </a:t>
            </a:r>
            <a:r>
              <a:rPr lang="en-US" sz="2000" dirty="0" err="1"/>
              <a:t>podem</a:t>
            </a:r>
            <a:r>
              <a:rPr lang="en-US" sz="2000" dirty="0"/>
              <a:t> </a:t>
            </a:r>
            <a:r>
              <a:rPr lang="en-US" sz="2000" dirty="0" err="1"/>
              <a:t>ser</a:t>
            </a:r>
            <a:r>
              <a:rPr lang="en-US" sz="2000" dirty="0"/>
              <a:t> </a:t>
            </a:r>
            <a:r>
              <a:rPr lang="en-US" sz="2000" dirty="0" err="1"/>
              <a:t>colocados</a:t>
            </a:r>
            <a:r>
              <a:rPr lang="en-US" sz="2000" dirty="0"/>
              <a:t> no </a:t>
            </a:r>
            <a:r>
              <a:rPr lang="en-US" sz="2000" dirty="0" err="1"/>
              <a:t>apêndice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err="1" smtClean="0"/>
              <a:t>Gerenciamento</a:t>
            </a:r>
            <a:endParaRPr lang="pt-BR" sz="2000" dirty="0"/>
          </a:p>
          <a:p>
            <a:pPr>
              <a:lnSpc>
                <a:spcPct val="80000"/>
              </a:lnSpc>
            </a:pPr>
            <a:r>
              <a:rPr lang="pt-BR" sz="2000" dirty="0" smtClean="0"/>
              <a:t>Referências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0351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ATENÇÃO: PF1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OS GRUPOS DEVEM APRESENTAR PROVA DE CONCEITO PRELIMINAR DA SOLUÇÃO ESCOLHIDA!!!!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2241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PF1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GRUPOS DEVEM APRESENTAR UM ORÇAMENTO DO PROJETO!!!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9199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 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Deve seguir a norma: ABNT NBR </a:t>
            </a:r>
            <a:r>
              <a:rPr lang="pt-BR" b="1" dirty="0" err="1"/>
              <a:t>NBR</a:t>
            </a:r>
            <a:r>
              <a:rPr lang="pt-BR" b="1" dirty="0"/>
              <a:t> </a:t>
            </a:r>
            <a:r>
              <a:rPr lang="pt-BR" b="1" dirty="0" smtClean="0"/>
              <a:t>15.287/05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Diretrizes da USP: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www.poli.usp.br/media/biblioteca/Diretrizes3.pdf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>
                <a:hlinkClick r:id="rId3"/>
              </a:rPr>
              <a:t>www.sibi.usp.br/sibi/produtos/imgs/Caderno_Estudos_9_PT_1.pdf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www.sibi.usp.br/sibi/produtos/imgs/Caderno_Estudos_9_PT_2.pdf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957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Relatório, cont.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Atenção aos seguintes pontos:</a:t>
            </a:r>
          </a:p>
          <a:p>
            <a:pPr lvl="1"/>
            <a:r>
              <a:rPr lang="pt-BR" dirty="0"/>
              <a:t>Estruturação</a:t>
            </a:r>
          </a:p>
          <a:p>
            <a:pPr lvl="1"/>
            <a:r>
              <a:rPr lang="pt-BR" dirty="0"/>
              <a:t>Formatação</a:t>
            </a:r>
          </a:p>
          <a:p>
            <a:pPr lvl="1"/>
            <a:r>
              <a:rPr lang="pt-BR" dirty="0"/>
              <a:t>Figuras, Tabelas, Quadros</a:t>
            </a:r>
          </a:p>
          <a:p>
            <a:pPr lvl="1"/>
            <a:r>
              <a:rPr lang="pt-BR" dirty="0"/>
              <a:t>Referências (!!!) ao longo do texto (utilize referências de boa qualidade!!!)</a:t>
            </a:r>
          </a:p>
          <a:p>
            <a:pPr lvl="1"/>
            <a:r>
              <a:rPr lang="pt-BR" dirty="0"/>
              <a:t>Gramática</a:t>
            </a:r>
          </a:p>
          <a:p>
            <a:pPr lvl="1"/>
            <a:r>
              <a:rPr lang="pt-BR" dirty="0"/>
              <a:t>Redação</a:t>
            </a:r>
          </a:p>
          <a:p>
            <a:pPr lvl="2"/>
            <a:r>
              <a:rPr lang="pt-BR" dirty="0"/>
              <a:t>Estilo, </a:t>
            </a:r>
            <a:endParaRPr lang="pt-BR" dirty="0" smtClean="0"/>
          </a:p>
          <a:p>
            <a:pPr lvl="2"/>
            <a:r>
              <a:rPr lang="pt-BR" dirty="0" smtClean="0"/>
              <a:t>Linguagem: CLAREZA, CONCISÃO, PRECISÃO, COMUNICABILIDADE, CONSISTÊNCIA</a:t>
            </a:r>
            <a:endParaRPr lang="pt-BR" dirty="0"/>
          </a:p>
          <a:p>
            <a:pPr lvl="1"/>
            <a:r>
              <a:rPr lang="pt-BR" dirty="0"/>
              <a:t>ATENÇÃO: Ter sempre claro a INFORMAÇÃO que se pretende passar!!!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880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documento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Elementos </a:t>
            </a:r>
            <a:r>
              <a:rPr lang="pt-BR" dirty="0" err="1" smtClean="0"/>
              <a:t>Pré</a:t>
            </a:r>
            <a:r>
              <a:rPr lang="pt-BR" dirty="0" smtClean="0"/>
              <a:t>-Textuais</a:t>
            </a:r>
          </a:p>
          <a:p>
            <a:r>
              <a:rPr lang="pt-BR" dirty="0" smtClean="0"/>
              <a:t>Elementos Textuais</a:t>
            </a:r>
          </a:p>
          <a:p>
            <a:r>
              <a:rPr lang="pt-BR" dirty="0" smtClean="0"/>
              <a:t>Elementos Pós-Textuais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783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889" y="1600200"/>
            <a:ext cx="3768221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60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Comentários sobre o 1º. Relatório – Proposta de projeto</a:t>
            </a:r>
          </a:p>
          <a:p>
            <a:r>
              <a:rPr lang="pt-BR" dirty="0" smtClean="0"/>
              <a:t>Avaliação Intermediária</a:t>
            </a:r>
          </a:p>
          <a:p>
            <a:pPr lvl="1"/>
            <a:r>
              <a:rPr lang="pt-BR" dirty="0" smtClean="0"/>
              <a:t>Relatório</a:t>
            </a:r>
          </a:p>
          <a:p>
            <a:pPr lvl="1"/>
            <a:r>
              <a:rPr lang="pt-BR" dirty="0" smtClean="0"/>
              <a:t>Apresentação</a:t>
            </a:r>
          </a:p>
          <a:p>
            <a:r>
              <a:rPr lang="pt-BR" dirty="0" smtClean="0"/>
              <a:t>Avaliação Final</a:t>
            </a:r>
          </a:p>
          <a:p>
            <a:pPr lvl="1"/>
            <a:r>
              <a:rPr lang="pt-BR" dirty="0" smtClean="0"/>
              <a:t>Relatório Final de PF-I: Pré-Projeto</a:t>
            </a:r>
          </a:p>
          <a:p>
            <a:pPr lvl="1"/>
            <a:r>
              <a:rPr lang="pt-BR" dirty="0" smtClean="0"/>
              <a:t>Apresentação Final</a:t>
            </a:r>
          </a:p>
          <a:p>
            <a:pPr lvl="1"/>
            <a:r>
              <a:rPr lang="pt-BR" dirty="0" err="1" smtClean="0"/>
              <a:t>Poster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804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</a:t>
            </a:r>
            <a:r>
              <a:rPr lang="pt-BR" dirty="0" err="1" smtClean="0"/>
              <a:t>Pré</a:t>
            </a:r>
            <a:r>
              <a:rPr lang="pt-BR" dirty="0" smtClean="0"/>
              <a:t>-Textuais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Capa</a:t>
            </a:r>
          </a:p>
          <a:p>
            <a:pPr lvl="1"/>
            <a:r>
              <a:rPr lang="pt-BR" dirty="0" smtClean="0"/>
              <a:t>Deve seguir o padrão</a:t>
            </a:r>
          </a:p>
          <a:p>
            <a:pPr lvl="1"/>
            <a:r>
              <a:rPr lang="pt-BR" dirty="0" smtClean="0"/>
              <a:t>Constar o nome de cada integrante da equipe</a:t>
            </a:r>
          </a:p>
          <a:p>
            <a:pPr lvl="1"/>
            <a:r>
              <a:rPr lang="pt-BR" dirty="0" smtClean="0"/>
              <a:t>Título:</a:t>
            </a:r>
          </a:p>
          <a:p>
            <a:pPr lvl="2"/>
            <a:r>
              <a:rPr lang="pt-BR" dirty="0" smtClean="0"/>
              <a:t>SIGLA + Título (exemplo: SIDENE: Sistema Didático de Ensino de Engenharia Eletrônica)</a:t>
            </a:r>
          </a:p>
          <a:p>
            <a:pPr marL="548640" lvl="2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3696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Folha de Rosto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 mencionar: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“Projeto do Trabalho de Conclusão de Curso ....”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Identificar o(s)  orientador(es) e seus respectivos departamentos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310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 seguir a norma ABNT NBR-6027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1350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na língua vernácula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 seguir a norma ABNT NBR-6028.</a:t>
            </a:r>
          </a:p>
          <a:p>
            <a:r>
              <a:rPr lang="pt-BR" dirty="0" smtClean="0"/>
              <a:t>Deve </a:t>
            </a:r>
            <a:r>
              <a:rPr lang="pt-BR" dirty="0"/>
              <a:t>apresentar de forma concisa os </a:t>
            </a:r>
            <a:r>
              <a:rPr lang="pt-BR" dirty="0" smtClean="0"/>
              <a:t>objetivos, metodologia; utilizar </a:t>
            </a:r>
            <a:r>
              <a:rPr lang="pt-BR" dirty="0"/>
              <a:t>o verbo na voz ativa, não </a:t>
            </a:r>
            <a:r>
              <a:rPr lang="pt-BR" dirty="0" smtClean="0"/>
              <a:t>devendo ultrapassar </a:t>
            </a:r>
            <a:r>
              <a:rPr lang="pt-BR" dirty="0"/>
              <a:t>500 </a:t>
            </a:r>
            <a:r>
              <a:rPr lang="pt-BR" dirty="0" smtClean="0"/>
              <a:t>palavras.</a:t>
            </a:r>
          </a:p>
          <a:p>
            <a:r>
              <a:rPr lang="pt-BR" dirty="0" smtClean="0"/>
              <a:t>Cuidado na escolha das Palavras-chave.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4596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Ilustrações</a:t>
            </a:r>
          </a:p>
          <a:p>
            <a:r>
              <a:rPr lang="pt-BR" dirty="0" smtClean="0"/>
              <a:t>Tabelas</a:t>
            </a:r>
          </a:p>
          <a:p>
            <a:r>
              <a:rPr lang="pt-BR" dirty="0" smtClean="0"/>
              <a:t>Quadros</a:t>
            </a:r>
          </a:p>
          <a:p>
            <a:r>
              <a:rPr lang="pt-BR" dirty="0" smtClean="0"/>
              <a:t>Abreviatura e Siglas</a:t>
            </a:r>
          </a:p>
          <a:p>
            <a:r>
              <a:rPr lang="pt-BR" dirty="0" smtClean="0"/>
              <a:t>Símbolos</a:t>
            </a:r>
          </a:p>
          <a:p>
            <a:r>
              <a:rPr lang="pt-BR" dirty="0" smtClean="0"/>
              <a:t>Equações e Fórmulas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354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Textuais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Introdução</a:t>
            </a:r>
          </a:p>
          <a:p>
            <a:pPr lvl="1"/>
            <a:r>
              <a:rPr lang="en-US" dirty="0" err="1" smtClean="0"/>
              <a:t>Contexto</a:t>
            </a:r>
            <a:endParaRPr lang="en-US" dirty="0" smtClean="0"/>
          </a:p>
          <a:p>
            <a:pPr lvl="1"/>
            <a:r>
              <a:rPr lang="en-US" dirty="0" err="1" smtClean="0"/>
              <a:t>Objetivos</a:t>
            </a:r>
            <a:r>
              <a:rPr lang="en-US" dirty="0" smtClean="0"/>
              <a:t>: </a:t>
            </a:r>
            <a:r>
              <a:rPr lang="en-US" dirty="0" err="1" smtClean="0"/>
              <a:t>Geral</a:t>
            </a:r>
            <a:r>
              <a:rPr lang="en-US" dirty="0" smtClean="0"/>
              <a:t> e </a:t>
            </a:r>
            <a:r>
              <a:rPr lang="en-US" dirty="0" err="1" smtClean="0"/>
              <a:t>Específicos</a:t>
            </a:r>
            <a:endParaRPr lang="pt-BR" dirty="0" smtClean="0"/>
          </a:p>
          <a:p>
            <a:r>
              <a:rPr lang="pt-BR" dirty="0" smtClean="0"/>
              <a:t>Referencial Técnico</a:t>
            </a:r>
          </a:p>
          <a:p>
            <a:r>
              <a:rPr lang="pt-BR" dirty="0" smtClean="0"/>
              <a:t>Descrição da proposta</a:t>
            </a:r>
          </a:p>
          <a:p>
            <a:r>
              <a:rPr lang="pt-BR" dirty="0" smtClean="0"/>
              <a:t>Metodologia (Materiais e Métodos)</a:t>
            </a:r>
          </a:p>
          <a:p>
            <a:r>
              <a:rPr lang="pt-BR" dirty="0" smtClean="0"/>
              <a:t>Cronograma (detalhar no apêndice)</a:t>
            </a:r>
          </a:p>
          <a:p>
            <a:r>
              <a:rPr lang="pt-BR" dirty="0" smtClean="0"/>
              <a:t>Recursos/Orçamento (detalhar no apêndice)</a:t>
            </a:r>
          </a:p>
          <a:p>
            <a:r>
              <a:rPr lang="pt-BR" dirty="0" smtClean="0"/>
              <a:t>Plano de Gerenciamento (detalhar no apêndice)</a:t>
            </a:r>
          </a:p>
          <a:p>
            <a:pPr lvl="1"/>
            <a:r>
              <a:rPr lang="pt-BR" dirty="0" smtClean="0"/>
              <a:t>Não se esqueça de incluir Gerenciamento de Riscos</a:t>
            </a:r>
            <a:endParaRPr lang="pt-BR" dirty="0" smtClean="0"/>
          </a:p>
          <a:p>
            <a:r>
              <a:rPr lang="pt-BR" dirty="0" smtClean="0"/>
              <a:t>Resultados Esperados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245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Esperados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Esse item é opcional nos trabalhos de graduação, porém é exigido em projetos com financiamento.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Devem </a:t>
            </a:r>
            <a:r>
              <a:rPr lang="pt-BR" dirty="0"/>
              <a:t>ser explicitados os resultados práticos esperados com a pesquisa, como: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números </a:t>
            </a:r>
            <a:r>
              <a:rPr lang="pt-BR" dirty="0"/>
              <a:t>e características de publicações (artigos, livros etc.);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apresentações </a:t>
            </a:r>
            <a:r>
              <a:rPr lang="pt-BR" dirty="0"/>
              <a:t>em congressos ou simpósios;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registro </a:t>
            </a:r>
            <a:r>
              <a:rPr lang="pt-BR" dirty="0"/>
              <a:t>de patentes;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exposição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criação </a:t>
            </a:r>
            <a:r>
              <a:rPr lang="pt-BR" dirty="0"/>
              <a:t>ou industrialização de produtos.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9340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Pós-Textuais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Referências</a:t>
            </a:r>
          </a:p>
          <a:p>
            <a:r>
              <a:rPr lang="pt-BR" dirty="0" smtClean="0"/>
              <a:t>Bibliografia</a:t>
            </a:r>
          </a:p>
          <a:p>
            <a:r>
              <a:rPr lang="pt-BR" dirty="0" smtClean="0"/>
              <a:t>Glossário</a:t>
            </a:r>
          </a:p>
          <a:p>
            <a:r>
              <a:rPr lang="pt-BR" dirty="0" err="1" smtClean="0"/>
              <a:t>Indice</a:t>
            </a:r>
            <a:endParaRPr lang="pt-BR" dirty="0" smtClean="0"/>
          </a:p>
          <a:p>
            <a:r>
              <a:rPr lang="pt-BR" dirty="0" smtClean="0"/>
              <a:t>Apêndices</a:t>
            </a:r>
          </a:p>
          <a:p>
            <a:r>
              <a:rPr lang="pt-BR" dirty="0" smtClean="0"/>
              <a:t>Anexos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66396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Apêndice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Documentos </a:t>
            </a:r>
            <a:r>
              <a:rPr lang="pt-BR" dirty="0"/>
              <a:t>gerados ao longo do Projeto</a:t>
            </a:r>
          </a:p>
          <a:p>
            <a:r>
              <a:rPr lang="pt-BR" dirty="0"/>
              <a:t>Documento de Especificação de Requisitos</a:t>
            </a:r>
          </a:p>
          <a:p>
            <a:pPr lvl="1"/>
            <a:r>
              <a:rPr lang="pt-BR" dirty="0"/>
              <a:t>Requisitos de Marketing</a:t>
            </a:r>
          </a:p>
          <a:p>
            <a:pPr lvl="1"/>
            <a:r>
              <a:rPr lang="pt-BR" dirty="0"/>
              <a:t>Requisitos de Engenharia</a:t>
            </a:r>
          </a:p>
          <a:p>
            <a:pPr lvl="1"/>
            <a:r>
              <a:rPr lang="pt-BR" dirty="0"/>
              <a:t>Restrições</a:t>
            </a:r>
          </a:p>
          <a:p>
            <a:r>
              <a:rPr lang="pt-BR" dirty="0"/>
              <a:t>Projeto Conceitual</a:t>
            </a:r>
          </a:p>
          <a:p>
            <a:r>
              <a:rPr lang="pt-BR" dirty="0"/>
              <a:t>WBS</a:t>
            </a:r>
          </a:p>
          <a:p>
            <a:r>
              <a:rPr lang="pt-BR" dirty="0"/>
              <a:t>Network </a:t>
            </a:r>
            <a:r>
              <a:rPr lang="pt-BR" dirty="0" err="1"/>
              <a:t>Diagrams</a:t>
            </a:r>
            <a:r>
              <a:rPr lang="pt-BR" dirty="0"/>
              <a:t> e </a:t>
            </a:r>
            <a:r>
              <a:rPr lang="pt-BR" dirty="0" err="1"/>
              <a:t>Gantt</a:t>
            </a:r>
            <a:r>
              <a:rPr lang="pt-BR" dirty="0"/>
              <a:t> Chart</a:t>
            </a:r>
          </a:p>
          <a:p>
            <a:r>
              <a:rPr lang="pt-BR" dirty="0" err="1"/>
              <a:t>AHPs</a:t>
            </a:r>
            <a:r>
              <a:rPr lang="pt-BR" dirty="0"/>
              <a:t>, </a:t>
            </a:r>
            <a:r>
              <a:rPr lang="pt-BR" dirty="0" err="1"/>
              <a:t>House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Quality</a:t>
            </a:r>
            <a:r>
              <a:rPr lang="pt-BR" dirty="0"/>
              <a:t>, </a:t>
            </a:r>
            <a:r>
              <a:rPr lang="pt-BR" dirty="0" smtClean="0"/>
              <a:t>...</a:t>
            </a:r>
          </a:p>
          <a:p>
            <a:r>
              <a:rPr lang="en-US" dirty="0" err="1" smtClean="0"/>
              <a:t>Entrevistas</a:t>
            </a:r>
            <a:r>
              <a:rPr lang="en-US" dirty="0" smtClean="0"/>
              <a:t> com </a:t>
            </a:r>
            <a:r>
              <a:rPr lang="en-US" dirty="0" err="1" smtClean="0"/>
              <a:t>clientes</a:t>
            </a:r>
            <a:r>
              <a:rPr lang="en-US" dirty="0" smtClean="0"/>
              <a:t>/</a:t>
            </a:r>
            <a:r>
              <a:rPr lang="en-US" dirty="0" err="1" smtClean="0"/>
              <a:t>usuários</a:t>
            </a:r>
            <a:endParaRPr lang="pt-BR" dirty="0"/>
          </a:p>
          <a:p>
            <a:r>
              <a:rPr lang="pt-BR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249544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Anexos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Documentos de Terceiros</a:t>
            </a:r>
          </a:p>
          <a:p>
            <a:r>
              <a:rPr lang="pt-BR" dirty="0"/>
              <a:t>Cotações de produtos</a:t>
            </a:r>
          </a:p>
          <a:p>
            <a:r>
              <a:rPr lang="pt-BR" dirty="0" smtClean="0"/>
              <a:t>Catálogos</a:t>
            </a:r>
          </a:p>
          <a:p>
            <a:r>
              <a:rPr lang="en-US" dirty="0" err="1" smtClean="0"/>
              <a:t>Normas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49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maioria das equipes mostrou evolução entre as duas avaliações</a:t>
            </a:r>
          </a:p>
          <a:p>
            <a:pPr lvl="1"/>
            <a:r>
              <a:rPr lang="pt-BR" dirty="0" smtClean="0"/>
              <a:t>Fechamento do escopo</a:t>
            </a:r>
          </a:p>
          <a:p>
            <a:pPr lvl="1"/>
            <a:r>
              <a:rPr lang="pt-BR" dirty="0" smtClean="0"/>
              <a:t>Estudo do referencial teórico</a:t>
            </a:r>
          </a:p>
          <a:p>
            <a:pPr lvl="1"/>
            <a:r>
              <a:rPr lang="pt-BR" dirty="0" smtClean="0"/>
              <a:t>Melhor compreensão do problema e das alternativas de solução</a:t>
            </a:r>
          </a:p>
          <a:p>
            <a:pPr lvl="1"/>
            <a:r>
              <a:rPr lang="pt-BR" dirty="0" smtClean="0">
                <a:solidFill>
                  <a:srgbClr val="C00000"/>
                </a:solidFill>
              </a:rPr>
              <a:t>Poucos chegaram ao projeto conceitual</a:t>
            </a:r>
          </a:p>
          <a:p>
            <a:pPr lvl="1"/>
            <a:r>
              <a:rPr lang="pt-BR" dirty="0" smtClean="0"/>
              <a:t>Houve evolução na qualidade de redação</a:t>
            </a:r>
          </a:p>
          <a:p>
            <a:pPr lvl="1"/>
            <a:r>
              <a:rPr lang="pt-BR" dirty="0" smtClean="0"/>
              <a:t>Apresentação e Arguição: </a:t>
            </a:r>
          </a:p>
          <a:p>
            <a:pPr lvl="2"/>
            <a:r>
              <a:rPr lang="pt-BR" dirty="0" smtClean="0"/>
              <a:t>em geral as apresentações foram de boa qualidade</a:t>
            </a:r>
          </a:p>
          <a:p>
            <a:pPr lvl="2"/>
            <a:r>
              <a:rPr lang="pt-BR" dirty="0" smtClean="0"/>
              <a:t>alguns alunos mostraram melhor desempenho do que outros dentro de um mesmo grupo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768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Elemento obrigatório, relacionando somente referências das publicações citadas </a:t>
            </a:r>
            <a:r>
              <a:rPr lang="pt-BR" dirty="0" smtClean="0"/>
              <a:t>no texto</a:t>
            </a:r>
            <a:r>
              <a:rPr lang="pt-BR" dirty="0"/>
              <a:t>. Segundo NBR 6023 (ABNT, 2002b), </a:t>
            </a:r>
            <a:endParaRPr lang="pt-BR" dirty="0" smtClean="0"/>
          </a:p>
          <a:p>
            <a:r>
              <a:rPr lang="pt-BR" dirty="0" smtClean="0"/>
              <a:t>Não </a:t>
            </a:r>
            <a:r>
              <a:rPr lang="pt-BR" dirty="0"/>
              <a:t>se usa mais o título </a:t>
            </a:r>
            <a:r>
              <a:rPr lang="pt-BR" dirty="0" smtClean="0"/>
              <a:t>Referências Bibliográficas </a:t>
            </a:r>
            <a:r>
              <a:rPr lang="pt-BR" dirty="0"/>
              <a:t>e sim </a:t>
            </a:r>
            <a:r>
              <a:rPr lang="pt-BR" b="1" dirty="0"/>
              <a:t>Referências</a:t>
            </a:r>
            <a:r>
              <a:rPr lang="pt-BR" dirty="0"/>
              <a:t>, pois existem outros tipos de referências que </a:t>
            </a:r>
            <a:r>
              <a:rPr lang="pt-BR" dirty="0" smtClean="0"/>
              <a:t>não são </a:t>
            </a:r>
            <a:r>
              <a:rPr lang="pt-BR" dirty="0"/>
              <a:t>bibliográficas, como as dos documentos </a:t>
            </a:r>
            <a:r>
              <a:rPr lang="pt-BR" i="1" dirty="0" err="1"/>
              <a:t>on</a:t>
            </a:r>
            <a:r>
              <a:rPr lang="pt-BR" i="1" dirty="0"/>
              <a:t> </a:t>
            </a:r>
            <a:r>
              <a:rPr lang="pt-BR" i="1" dirty="0" err="1"/>
              <a:t>line</a:t>
            </a:r>
            <a:r>
              <a:rPr lang="pt-BR" dirty="0"/>
              <a:t>, objetos, DVDs e outras mídias.</a:t>
            </a:r>
          </a:p>
        </p:txBody>
      </p:sp>
    </p:spTree>
    <p:extLst>
      <p:ext uri="{BB962C8B-B14F-4D97-AF65-F5344CB8AC3E}">
        <p14:creationId xmlns:p14="http://schemas.microsoft.com/office/powerpoint/2010/main" val="59546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Mesmo esquema da apresentação Intermediária: 20 minutos + 20 minutos de arguição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932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Poster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Tamanho ISO A2</a:t>
            </a:r>
          </a:p>
          <a:p>
            <a:r>
              <a:rPr lang="pt-BR" dirty="0" smtClean="0"/>
              <a:t>Formato: livre, mas orientação vertical</a:t>
            </a:r>
          </a:p>
          <a:p>
            <a:r>
              <a:rPr lang="pt-BR" dirty="0" smtClean="0"/>
              <a:t>Os alunos devem trazê-los impressos</a:t>
            </a:r>
          </a:p>
          <a:p>
            <a:r>
              <a:rPr lang="pt-BR" dirty="0" smtClean="0"/>
              <a:t>Conteúdo</a:t>
            </a:r>
          </a:p>
          <a:p>
            <a:pPr lvl="1"/>
            <a:r>
              <a:rPr lang="pt-BR" dirty="0" smtClean="0"/>
              <a:t>Identificação da Escola Politécnica da USP, Departamento de Engenharia de Sistemas Eletrônicos, disciplina PSI2591 projeto de Formatura I</a:t>
            </a:r>
          </a:p>
          <a:p>
            <a:pPr lvl="1"/>
            <a:r>
              <a:rPr lang="pt-BR" dirty="0" smtClean="0"/>
              <a:t>Apresentar a sigla e o título do Projeto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Logotipo</a:t>
            </a:r>
            <a:r>
              <a:rPr lang="en-US" dirty="0" smtClean="0">
                <a:solidFill>
                  <a:srgbClr val="C00000"/>
                </a:solidFill>
              </a:rPr>
              <a:t> do </a:t>
            </a:r>
            <a:r>
              <a:rPr lang="en-US" dirty="0" err="1" smtClean="0">
                <a:solidFill>
                  <a:srgbClr val="C00000"/>
                </a:solidFill>
              </a:rPr>
              <a:t>Projeto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err="1" smtClean="0"/>
              <a:t>Alunos</a:t>
            </a:r>
            <a:r>
              <a:rPr lang="en-US" dirty="0" smtClean="0"/>
              <a:t> e </a:t>
            </a:r>
            <a:r>
              <a:rPr lang="en-US" dirty="0" err="1" smtClean="0"/>
              <a:t>Orientadores</a:t>
            </a:r>
            <a:endParaRPr lang="pt-BR" dirty="0" smtClean="0"/>
          </a:p>
          <a:p>
            <a:pPr lvl="1"/>
            <a:r>
              <a:rPr lang="pt-BR" dirty="0" smtClean="0"/>
              <a:t>Resumo</a:t>
            </a:r>
          </a:p>
          <a:p>
            <a:pPr lvl="1"/>
            <a:r>
              <a:rPr lang="pt-BR" dirty="0" smtClean="0"/>
              <a:t>Introdução</a:t>
            </a:r>
          </a:p>
          <a:p>
            <a:pPr lvl="1"/>
            <a:r>
              <a:rPr lang="pt-BR" dirty="0" smtClean="0"/>
              <a:t>Objetivos</a:t>
            </a:r>
          </a:p>
          <a:p>
            <a:pPr lvl="1"/>
            <a:r>
              <a:rPr lang="pt-BR" dirty="0" smtClean="0"/>
              <a:t>Justificativa</a:t>
            </a:r>
          </a:p>
          <a:p>
            <a:pPr lvl="1"/>
            <a:r>
              <a:rPr lang="pt-BR" dirty="0" smtClean="0"/>
              <a:t>Referencial Teórico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Descrição</a:t>
            </a:r>
            <a:r>
              <a:rPr lang="en-US" dirty="0" smtClean="0">
                <a:solidFill>
                  <a:srgbClr val="C00000"/>
                </a:solidFill>
              </a:rPr>
              <a:t> da </a:t>
            </a:r>
            <a:r>
              <a:rPr lang="en-US" dirty="0" err="1" smtClean="0">
                <a:solidFill>
                  <a:srgbClr val="C00000"/>
                </a:solidFill>
              </a:rPr>
              <a:t>Solução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Proposta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para</a:t>
            </a:r>
            <a:r>
              <a:rPr lang="en-US" dirty="0" smtClean="0">
                <a:solidFill>
                  <a:srgbClr val="C00000"/>
                </a:solidFill>
              </a:rPr>
              <a:t> o </a:t>
            </a:r>
            <a:r>
              <a:rPr lang="en-US" dirty="0" err="1" smtClean="0">
                <a:solidFill>
                  <a:srgbClr val="C00000"/>
                </a:solidFill>
              </a:rPr>
              <a:t>Problema</a:t>
            </a:r>
            <a:endParaRPr lang="pt-BR" dirty="0" smtClean="0">
              <a:solidFill>
                <a:srgbClr val="C00000"/>
              </a:solidFill>
            </a:endParaRPr>
          </a:p>
          <a:p>
            <a:pPr lvl="1"/>
            <a:r>
              <a:rPr lang="pt-BR" dirty="0" smtClean="0"/>
              <a:t>Cronograma</a:t>
            </a:r>
          </a:p>
          <a:p>
            <a:pPr lvl="1"/>
            <a:r>
              <a:rPr lang="pt-BR" dirty="0" smtClean="0"/>
              <a:t>Referências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6607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Perguntas</a:t>
            </a:r>
            <a:r>
              <a:rPr lang="en-US" dirty="0" smtClean="0"/>
              <a:t>???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4141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Transparências</a:t>
            </a:r>
            <a:r>
              <a:rPr lang="en-US" dirty="0" smtClean="0"/>
              <a:t> </a:t>
            </a:r>
            <a:r>
              <a:rPr lang="en-US" dirty="0" err="1" smtClean="0"/>
              <a:t>Adicionais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731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Redação de Texto Científico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Profa. Iara Augustin</a:t>
            </a:r>
          </a:p>
        </p:txBody>
      </p:sp>
    </p:spTree>
    <p:extLst>
      <p:ext uri="{BB962C8B-B14F-4D97-AF65-F5344CB8AC3E}">
        <p14:creationId xmlns:p14="http://schemas.microsoft.com/office/powerpoint/2010/main" val="1641965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monografia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Característica: redução da abordagem a um único assunto.</a:t>
            </a:r>
          </a:p>
          <a:p>
            <a:pPr lvl="1"/>
            <a:r>
              <a:rPr lang="pt-BR"/>
              <a:t>Sentido lato: tese </a:t>
            </a:r>
          </a:p>
          <a:p>
            <a:pPr lvl="3"/>
            <a:r>
              <a:rPr lang="pt-BR"/>
              <a:t>relevância, originalidade e profundidade teórica </a:t>
            </a:r>
          </a:p>
          <a:p>
            <a:pPr lvl="3"/>
            <a:r>
              <a:rPr lang="pt-BR"/>
              <a:t> produção de conhecimento</a:t>
            </a:r>
          </a:p>
          <a:p>
            <a:pPr lvl="1"/>
            <a:r>
              <a:rPr lang="pt-BR"/>
              <a:t>Sentido estrito: dissertações  e monografias acadêmicas</a:t>
            </a:r>
          </a:p>
          <a:p>
            <a:pPr lvl="3"/>
            <a:r>
              <a:rPr lang="pt-BR"/>
              <a:t>Extração de conhecimento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716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Monografia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/>
              <a:t>Definição MDT-UFSM</a:t>
            </a:r>
          </a:p>
          <a:p>
            <a:pPr lvl="1"/>
            <a:r>
              <a:rPr lang="pt-BR" sz="2400"/>
              <a:t> trata-se de um estudo que versa sobre um assunto/tema, seguindo uma metodologia, apresentado mediante uma revisão bibliográfica ou revisão de literatura. É mais um trabalho de assimilação de conteúdos e de prática de iniciação na reflexão científica. </a:t>
            </a:r>
          </a:p>
          <a:p>
            <a:pPr lvl="1"/>
            <a:r>
              <a:rPr lang="pt-BR" sz="2400"/>
              <a:t>sugere que a Monografia não exceda oitenta páginas (NBR).</a:t>
            </a:r>
          </a:p>
        </p:txBody>
      </p:sp>
    </p:spTree>
    <p:extLst>
      <p:ext uri="{BB962C8B-B14F-4D97-AF65-F5344CB8AC3E}">
        <p14:creationId xmlns:p14="http://schemas.microsoft.com/office/powerpoint/2010/main" val="31016703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Fases da Pesquisa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Planejamento</a:t>
            </a:r>
          </a:p>
          <a:p>
            <a:r>
              <a:rPr lang="pt-BR"/>
              <a:t>Realização</a:t>
            </a:r>
          </a:p>
          <a:p>
            <a:r>
              <a:rPr lang="pt-BR"/>
              <a:t>Conclusão</a:t>
            </a:r>
          </a:p>
          <a:p>
            <a:r>
              <a:rPr lang="pt-BR" sz="4400"/>
              <a:t>Publicação</a:t>
            </a:r>
          </a:p>
          <a:p>
            <a:pPr lvl="2"/>
            <a:r>
              <a:rPr lang="pt-BR" sz="2000"/>
              <a:t>Divulgação dos resultados da pesquisa</a:t>
            </a:r>
          </a:p>
        </p:txBody>
      </p:sp>
    </p:spTree>
    <p:extLst>
      <p:ext uri="{BB962C8B-B14F-4D97-AF65-F5344CB8AC3E}">
        <p14:creationId xmlns:p14="http://schemas.microsoft.com/office/powerpoint/2010/main" val="20632485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Produzir um Texto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1</a:t>
            </a:r>
            <a:r>
              <a:rPr lang="en-US"/>
              <a:t>º</a:t>
            </a:r>
            <a:r>
              <a:rPr lang="pt-BR"/>
              <a:t>  Passo:  (biblioteca) Leitura</a:t>
            </a:r>
          </a:p>
          <a:p>
            <a:pPr lvl="2"/>
            <a:r>
              <a:rPr lang="pt-BR"/>
              <a:t>Tipos de Leitura</a:t>
            </a:r>
          </a:p>
          <a:p>
            <a:pPr lvl="2"/>
            <a:r>
              <a:rPr lang="pt-BR"/>
              <a:t>Fases </a:t>
            </a:r>
          </a:p>
          <a:p>
            <a:pPr lvl="2"/>
            <a:r>
              <a:rPr lang="pt-BR"/>
              <a:t>Fichamento </a:t>
            </a:r>
          </a:p>
          <a:p>
            <a:r>
              <a:rPr lang="pt-BR"/>
              <a:t>2</a:t>
            </a:r>
            <a:r>
              <a:rPr lang="en-US"/>
              <a:t>º</a:t>
            </a:r>
            <a:r>
              <a:rPr lang="pt-BR"/>
              <a:t> Passo: Escritura</a:t>
            </a:r>
          </a:p>
          <a:p>
            <a:pPr lvl="2"/>
            <a:r>
              <a:rPr lang="pt-BR"/>
              <a:t>Organização do Texto</a:t>
            </a:r>
          </a:p>
          <a:p>
            <a:pPr lvl="2"/>
            <a:r>
              <a:rPr lang="pt-BR"/>
              <a:t>Normas Técnicas UFSM</a:t>
            </a:r>
          </a:p>
          <a:p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09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geral - Recomendações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Os alunos devem melhorar na forma e conteúdo o Relatório Final</a:t>
            </a:r>
          </a:p>
          <a:p>
            <a:pPr lvl="1"/>
            <a:r>
              <a:rPr lang="pt-BR" dirty="0" smtClean="0"/>
              <a:t>Focalização</a:t>
            </a:r>
          </a:p>
          <a:p>
            <a:pPr lvl="1"/>
            <a:r>
              <a:rPr lang="pt-BR" dirty="0" smtClean="0"/>
              <a:t>Referencial teórico</a:t>
            </a:r>
          </a:p>
          <a:p>
            <a:pPr lvl="2"/>
            <a:r>
              <a:rPr lang="en-US" dirty="0" err="1" smtClean="0"/>
              <a:t>Artigos</a:t>
            </a:r>
            <a:r>
              <a:rPr lang="en-US" dirty="0" smtClean="0"/>
              <a:t> de </a:t>
            </a:r>
            <a:r>
              <a:rPr lang="en-US" dirty="0" err="1" smtClean="0"/>
              <a:t>Revistas</a:t>
            </a:r>
            <a:r>
              <a:rPr lang="en-US" dirty="0" smtClean="0"/>
              <a:t> e </a:t>
            </a:r>
            <a:r>
              <a:rPr lang="en-US" dirty="0" err="1" smtClean="0"/>
              <a:t>Congressos</a:t>
            </a:r>
            <a:endParaRPr lang="en-US" dirty="0" smtClean="0"/>
          </a:p>
          <a:p>
            <a:pPr lvl="2"/>
            <a:r>
              <a:rPr lang="en-US" dirty="0" err="1" smtClean="0"/>
              <a:t>Teses</a:t>
            </a:r>
            <a:r>
              <a:rPr lang="en-US" dirty="0" smtClean="0"/>
              <a:t>, </a:t>
            </a:r>
            <a:r>
              <a:rPr lang="en-US" dirty="0" err="1" smtClean="0"/>
              <a:t>Dissertações</a:t>
            </a:r>
            <a:r>
              <a:rPr lang="en-US" dirty="0" smtClean="0"/>
              <a:t> e </a:t>
            </a:r>
            <a:r>
              <a:rPr lang="en-US" dirty="0" err="1" smtClean="0"/>
              <a:t>trabalhos</a:t>
            </a:r>
            <a:r>
              <a:rPr lang="en-US" dirty="0" smtClean="0"/>
              <a:t> de TCC</a:t>
            </a:r>
          </a:p>
          <a:p>
            <a:pPr lvl="2"/>
            <a:r>
              <a:rPr lang="en-US" dirty="0" err="1" smtClean="0">
                <a:solidFill>
                  <a:srgbClr val="C00000"/>
                </a:solidFill>
              </a:rPr>
              <a:t>Normas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Técnicas</a:t>
            </a:r>
            <a:r>
              <a:rPr lang="en-US" dirty="0" smtClean="0">
                <a:solidFill>
                  <a:srgbClr val="C00000"/>
                </a:solidFill>
              </a:rPr>
              <a:t>!!!</a:t>
            </a:r>
            <a:endParaRPr lang="pt-BR" dirty="0" smtClean="0">
              <a:solidFill>
                <a:srgbClr val="C00000"/>
              </a:solidFill>
            </a:endParaRPr>
          </a:p>
          <a:p>
            <a:pPr lvl="1"/>
            <a:r>
              <a:rPr lang="pt-BR" dirty="0" smtClean="0"/>
              <a:t>Fazer o WBS (EAP) visando:</a:t>
            </a:r>
          </a:p>
          <a:p>
            <a:pPr lvl="2"/>
            <a:r>
              <a:rPr lang="pt-BR" dirty="0" smtClean="0"/>
              <a:t>Cronograma</a:t>
            </a:r>
          </a:p>
          <a:p>
            <a:pPr lvl="2"/>
            <a:r>
              <a:rPr lang="pt-BR" dirty="0" smtClean="0"/>
              <a:t>Recursos/orçamento</a:t>
            </a:r>
          </a:p>
          <a:p>
            <a:pPr lvl="2"/>
            <a:r>
              <a:rPr lang="pt-BR" dirty="0" smtClean="0"/>
              <a:t>Riscos do Projeto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Os alunos devem se preocupar com as promessas!!! </a:t>
            </a:r>
          </a:p>
          <a:p>
            <a:pPr lvl="1"/>
            <a:r>
              <a:rPr lang="pt-BR" dirty="0" smtClean="0">
                <a:solidFill>
                  <a:srgbClr val="C00000"/>
                </a:solidFill>
              </a:rPr>
              <a:t>Como mostrar (quantitativamente) que foi cumprido?</a:t>
            </a:r>
          </a:p>
        </p:txBody>
      </p:sp>
    </p:spTree>
    <p:extLst>
      <p:ext uri="{BB962C8B-B14F-4D97-AF65-F5344CB8AC3E}">
        <p14:creationId xmlns:p14="http://schemas.microsoft.com/office/powerpoint/2010/main" val="39804412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Preparativos para escrever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Definir conteúdo</a:t>
            </a:r>
          </a:p>
          <a:p>
            <a:r>
              <a:rPr lang="pt-BR"/>
              <a:t>Reunir informações </a:t>
            </a:r>
          </a:p>
          <a:p>
            <a:r>
              <a:rPr lang="pt-BR"/>
              <a:t>Pensar e registrar</a:t>
            </a:r>
          </a:p>
          <a:p>
            <a:r>
              <a:rPr lang="pt-BR"/>
              <a:t>Organizar as informações</a:t>
            </a:r>
          </a:p>
        </p:txBody>
      </p:sp>
    </p:spTree>
    <p:extLst>
      <p:ext uri="{BB962C8B-B14F-4D97-AF65-F5344CB8AC3E}">
        <p14:creationId xmlns:p14="http://schemas.microsoft.com/office/powerpoint/2010/main" val="26401689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Leitura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/>
              <a:t>Realizada com um propósito bem definido: subsídios para a pesquisa, saber se o tema já foi ou não objeto de outras pesquisas.</a:t>
            </a:r>
          </a:p>
          <a:p>
            <a:pPr>
              <a:lnSpc>
                <a:spcPct val="80000"/>
              </a:lnSpc>
            </a:pPr>
            <a:r>
              <a:rPr lang="pt-BR" sz="2400"/>
              <a:t>Ajuda a definir tema, problema, hipóteses.</a:t>
            </a:r>
          </a:p>
          <a:p>
            <a:pPr>
              <a:lnSpc>
                <a:spcPct val="80000"/>
              </a:lnSpc>
            </a:pPr>
            <a:r>
              <a:rPr lang="pt-BR" sz="2400"/>
              <a:t>Planejamento do estudo.</a:t>
            </a:r>
          </a:p>
          <a:p>
            <a:pPr>
              <a:lnSpc>
                <a:spcPct val="80000"/>
              </a:lnSpc>
            </a:pPr>
            <a:r>
              <a:rPr lang="pt-BR" sz="2400"/>
              <a:t>Cada obra tem seu momento e importância dentro da pesquisa.</a:t>
            </a:r>
          </a:p>
          <a:p>
            <a:pPr>
              <a:lnSpc>
                <a:spcPct val="80000"/>
              </a:lnSpc>
            </a:pPr>
            <a:r>
              <a:rPr lang="pt-BR" sz="2400"/>
              <a:t>Com a leitura se obtém informações para preencher, ampliar ou reduzir as seções previstas dentro do desenvolvimento da pesquisa.</a:t>
            </a:r>
          </a:p>
        </p:txBody>
      </p:sp>
    </p:spTree>
    <p:extLst>
      <p:ext uri="{BB962C8B-B14F-4D97-AF65-F5344CB8AC3E}">
        <p14:creationId xmlns:p14="http://schemas.microsoft.com/office/powerpoint/2010/main" val="39316394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Método de leitura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Leitura de reconhecimento</a:t>
            </a:r>
          </a:p>
          <a:p>
            <a:r>
              <a:rPr lang="pt-BR"/>
              <a:t>Leitura exploratória</a:t>
            </a:r>
          </a:p>
          <a:p>
            <a:r>
              <a:rPr lang="pt-BR"/>
              <a:t>Leitura reflexiva</a:t>
            </a:r>
          </a:p>
          <a:p>
            <a:r>
              <a:rPr lang="pt-BR"/>
              <a:t>Leitura interpretativa</a:t>
            </a:r>
          </a:p>
          <a:p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3984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1.  Leitura de Reconhecimento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Leitura prévia</a:t>
            </a:r>
          </a:p>
          <a:p>
            <a:pPr>
              <a:lnSpc>
                <a:spcPct val="90000"/>
              </a:lnSpc>
            </a:pPr>
            <a:r>
              <a:rPr lang="pt-BR" sz="2800"/>
              <a:t>Leitura rápida na estrutura teórica da obra.</a:t>
            </a:r>
          </a:p>
          <a:p>
            <a:pPr>
              <a:lnSpc>
                <a:spcPct val="90000"/>
              </a:lnSpc>
            </a:pPr>
            <a:r>
              <a:rPr lang="pt-BR" sz="2800"/>
              <a:t>Título pode ser sugestivo, mas depois do reconhecimento do conteúdo pode-se concluir que não está relacionada com a pesquisa.</a:t>
            </a:r>
          </a:p>
          <a:p>
            <a:pPr>
              <a:lnSpc>
                <a:spcPct val="90000"/>
              </a:lnSpc>
            </a:pPr>
            <a:r>
              <a:rPr lang="pt-BR" sz="2800"/>
              <a:t>Seleção de material bibliográfico.</a:t>
            </a:r>
          </a:p>
        </p:txBody>
      </p:sp>
    </p:spTree>
    <p:extLst>
      <p:ext uri="{BB962C8B-B14F-4D97-AF65-F5344CB8AC3E}">
        <p14:creationId xmlns:p14="http://schemas.microsoft.com/office/powerpoint/2010/main" val="40777382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2. Leitura Exploratória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Pré-leitura</a:t>
            </a:r>
          </a:p>
          <a:p>
            <a:pPr>
              <a:lnSpc>
                <a:spcPct val="90000"/>
              </a:lnSpc>
            </a:pPr>
            <a:r>
              <a:rPr lang="pt-BR" sz="2800"/>
              <a:t>Procurar informações nas obras selecionadas para a realização da pesquisa.</a:t>
            </a:r>
          </a:p>
          <a:p>
            <a:pPr>
              <a:lnSpc>
                <a:spcPct val="90000"/>
              </a:lnSpc>
            </a:pPr>
            <a:r>
              <a:rPr lang="pt-BR" sz="2800"/>
              <a:t>Fazer leitura seletiva, salientando as informações diretamente relacionadas com o problema em foco.</a:t>
            </a:r>
          </a:p>
          <a:p>
            <a:pPr>
              <a:lnSpc>
                <a:spcPct val="90000"/>
              </a:lnSpc>
            </a:pPr>
            <a:r>
              <a:rPr lang="pt-BR" sz="2800"/>
              <a:t>Anotações de informações importantes (fichamento).</a:t>
            </a:r>
          </a:p>
        </p:txBody>
      </p:sp>
    </p:spTree>
    <p:extLst>
      <p:ext uri="{BB962C8B-B14F-4D97-AF65-F5344CB8AC3E}">
        <p14:creationId xmlns:p14="http://schemas.microsoft.com/office/powerpoint/2010/main" val="30630339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3. Leitura Reflexiva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/>
              <a:t>Leitura crítica</a:t>
            </a:r>
          </a:p>
          <a:p>
            <a:pPr>
              <a:lnSpc>
                <a:spcPct val="80000"/>
              </a:lnSpc>
            </a:pPr>
            <a:r>
              <a:rPr lang="pt-BR" sz="2800"/>
              <a:t>Analisar as informações úteis com o propósito de entender o pensamento do autor.</a:t>
            </a:r>
          </a:p>
          <a:p>
            <a:pPr>
              <a:lnSpc>
                <a:spcPct val="80000"/>
              </a:lnSpc>
            </a:pPr>
            <a:r>
              <a:rPr lang="pt-BR" sz="2800"/>
              <a:t>Compreensão mais profunda do problema.</a:t>
            </a:r>
          </a:p>
          <a:p>
            <a:pPr>
              <a:lnSpc>
                <a:spcPct val="80000"/>
              </a:lnSpc>
            </a:pPr>
            <a:r>
              <a:rPr lang="pt-BR" sz="2800"/>
              <a:t>Reduz a bibliografia selecionada para as mais relevantes.</a:t>
            </a:r>
          </a:p>
          <a:p>
            <a:pPr>
              <a:lnSpc>
                <a:spcPct val="80000"/>
              </a:lnSpc>
            </a:pPr>
            <a:r>
              <a:rPr lang="pt-BR" sz="2800"/>
              <a:t>Seleção será usada em trabalhos relacionados e estado-da-arte.</a:t>
            </a:r>
          </a:p>
        </p:txBody>
      </p:sp>
    </p:spTree>
    <p:extLst>
      <p:ext uri="{BB962C8B-B14F-4D97-AF65-F5344CB8AC3E}">
        <p14:creationId xmlns:p14="http://schemas.microsoft.com/office/powerpoint/2010/main" val="16766872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4. Leitura Interpretativa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Ler pensando no potencial esclarecedor que o texto possui.</a:t>
            </a:r>
          </a:p>
          <a:p>
            <a:r>
              <a:rPr lang="pt-BR"/>
              <a:t>Relação direta com o problema da pesquisa.</a:t>
            </a:r>
          </a:p>
          <a:p>
            <a:r>
              <a:rPr lang="pt-BR"/>
              <a:t>Comparando com as hipóteses da pesquisa.</a:t>
            </a:r>
          </a:p>
        </p:txBody>
      </p:sp>
    </p:spTree>
    <p:extLst>
      <p:ext uri="{BB962C8B-B14F-4D97-AF65-F5344CB8AC3E}">
        <p14:creationId xmlns:p14="http://schemas.microsoft.com/office/powerpoint/2010/main" val="11167563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Fichamento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Documentação sistemática dos resultados da leitura.</a:t>
            </a:r>
          </a:p>
          <a:p>
            <a:pPr>
              <a:lnSpc>
                <a:spcPct val="90000"/>
              </a:lnSpc>
            </a:pPr>
            <a:r>
              <a:rPr lang="pt-BR"/>
              <a:t>Apontamentos.</a:t>
            </a:r>
          </a:p>
          <a:p>
            <a:pPr>
              <a:lnSpc>
                <a:spcPct val="90000"/>
              </a:lnSpc>
            </a:pPr>
            <a:r>
              <a:rPr lang="pt-BR"/>
              <a:t>Idéias retiradas dos autores que mantém relação com o problema da pesquisa.</a:t>
            </a:r>
          </a:p>
          <a:p>
            <a:pPr>
              <a:lnSpc>
                <a:spcPct val="90000"/>
              </a:lnSpc>
            </a:pPr>
            <a:r>
              <a:rPr lang="pt-BR"/>
              <a:t>Processo que facilita a escrita.</a:t>
            </a:r>
          </a:p>
        </p:txBody>
      </p:sp>
    </p:spTree>
    <p:extLst>
      <p:ext uri="{BB962C8B-B14F-4D97-AF65-F5344CB8AC3E}">
        <p14:creationId xmlns:p14="http://schemas.microsoft.com/office/powerpoint/2010/main" val="23260913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Resumir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Estrutura base do texto:</a:t>
            </a:r>
          </a:p>
          <a:p>
            <a:pPr lvl="2"/>
            <a:r>
              <a:rPr lang="pt-BR"/>
              <a:t>Introdução (primeiro parágrafo) </a:t>
            </a:r>
          </a:p>
          <a:p>
            <a:pPr lvl="2"/>
            <a:r>
              <a:rPr lang="pt-BR"/>
              <a:t>Desenvolvimento</a:t>
            </a:r>
          </a:p>
          <a:p>
            <a:pPr lvl="2"/>
            <a:r>
              <a:rPr lang="pt-BR"/>
              <a:t>Conclusão (último parágrafo)</a:t>
            </a:r>
          </a:p>
          <a:p>
            <a:r>
              <a:rPr lang="pt-BR"/>
              <a:t>Idéia principal </a:t>
            </a:r>
          </a:p>
          <a:p>
            <a:r>
              <a:rPr lang="pt-BR"/>
              <a:t>Texto argumentativo: </a:t>
            </a:r>
          </a:p>
          <a:p>
            <a:pPr lvl="2"/>
            <a:r>
              <a:rPr lang="pt-BR"/>
              <a:t>tema – tese – argumentos 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8378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Processo de Leitura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/>
              <a:t>Identificação do TEMA </a:t>
            </a:r>
          </a:p>
          <a:p>
            <a:pPr lvl="2">
              <a:lnSpc>
                <a:spcPct val="80000"/>
              </a:lnSpc>
            </a:pPr>
            <a:r>
              <a:rPr lang="pt-BR" sz="2000"/>
              <a:t>indícios no título, resumo, introdução, estrutura do texto.</a:t>
            </a:r>
          </a:p>
          <a:p>
            <a:pPr>
              <a:lnSpc>
                <a:spcPct val="80000"/>
              </a:lnSpc>
            </a:pPr>
            <a:r>
              <a:rPr lang="pt-BR" sz="2800"/>
              <a:t>Identificação do PROBLEMA.</a:t>
            </a:r>
          </a:p>
          <a:p>
            <a:pPr>
              <a:lnSpc>
                <a:spcPct val="80000"/>
              </a:lnSpc>
            </a:pPr>
            <a:r>
              <a:rPr lang="pt-BR" sz="2800"/>
              <a:t>Identificação dos ARGUMENTOS (prós, contra).</a:t>
            </a:r>
          </a:p>
          <a:p>
            <a:pPr>
              <a:lnSpc>
                <a:spcPct val="80000"/>
              </a:lnSpc>
            </a:pPr>
            <a:r>
              <a:rPr lang="pt-BR" sz="2800"/>
              <a:t>Analisar os passos para a solução.</a:t>
            </a:r>
          </a:p>
          <a:p>
            <a:pPr>
              <a:lnSpc>
                <a:spcPct val="80000"/>
              </a:lnSpc>
            </a:pPr>
            <a:r>
              <a:rPr lang="pt-BR" sz="2800"/>
              <a:t>Analisar a solução. </a:t>
            </a:r>
          </a:p>
          <a:p>
            <a:pPr>
              <a:lnSpc>
                <a:spcPct val="80000"/>
              </a:lnSpc>
            </a:pPr>
            <a:r>
              <a:rPr lang="pt-BR" sz="2800"/>
              <a:t>Analisar a conclusão.</a:t>
            </a:r>
          </a:p>
          <a:p>
            <a:pPr>
              <a:lnSpc>
                <a:spcPct val="80000"/>
              </a:lnSpc>
            </a:pP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73385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1º. Relatório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Maioria: algumas propostas de projeto muito preliminares, sem grande elaboração -&gt; já era esperado!</a:t>
            </a:r>
          </a:p>
          <a:p>
            <a:r>
              <a:rPr lang="pt-BR" dirty="0" smtClean="0"/>
              <a:t>Algumas propostas bem elaboradas</a:t>
            </a:r>
          </a:p>
          <a:p>
            <a:r>
              <a:rPr lang="pt-BR" dirty="0" smtClean="0"/>
              <a:t>Redação: </a:t>
            </a:r>
          </a:p>
          <a:p>
            <a:pPr lvl="1"/>
            <a:r>
              <a:rPr lang="pt-BR" dirty="0" smtClean="0"/>
              <a:t>Falta de cuidado com formatação, estilo pessoal de escrita, verificação ortográfica etc.</a:t>
            </a:r>
            <a:endParaRPr lang="pt-BR" dirty="0"/>
          </a:p>
          <a:p>
            <a:r>
              <a:rPr lang="pt-BR" dirty="0" smtClean="0"/>
              <a:t>Bibliografia: muito limitada, e de baixa qualidade</a:t>
            </a:r>
          </a:p>
          <a:p>
            <a:r>
              <a:rPr lang="pt-BR" dirty="0" smtClean="0"/>
              <a:t>Discussão de Viabilidade variou de acordo com o nível de detalhamento do Projeto Conceitual: </a:t>
            </a:r>
          </a:p>
          <a:p>
            <a:pPr lvl="1"/>
            <a:r>
              <a:rPr lang="pt-BR" dirty="0" smtClean="0"/>
              <a:t>Técnica</a:t>
            </a:r>
          </a:p>
          <a:p>
            <a:pPr lvl="1"/>
            <a:r>
              <a:rPr lang="en-US" dirty="0" err="1" smtClean="0"/>
              <a:t>Financeira</a:t>
            </a:r>
            <a:endParaRPr lang="pt-BR" dirty="0" smtClean="0"/>
          </a:p>
          <a:p>
            <a:r>
              <a:rPr lang="pt-BR" dirty="0" smtClean="0"/>
              <a:t>Temas: em geral, bem escolhidos!!! </a:t>
            </a:r>
          </a:p>
        </p:txBody>
      </p:sp>
    </p:spTree>
    <p:extLst>
      <p:ext uri="{BB962C8B-B14F-4D97-AF65-F5344CB8AC3E}">
        <p14:creationId xmlns:p14="http://schemas.microsoft.com/office/powerpoint/2010/main" val="8088415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Comunicação do conhecimento científico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7013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/>
              <a:t>Descreve o processo de pesquisa detalhadamente, para que outro pesquisador possa refazê-la, se o desejar.</a:t>
            </a:r>
          </a:p>
          <a:p>
            <a:pPr>
              <a:lnSpc>
                <a:spcPct val="80000"/>
              </a:lnSpc>
            </a:pPr>
            <a:r>
              <a:rPr lang="pt-BR" sz="2000"/>
              <a:t>Escrita descritiva e argumentativa.</a:t>
            </a:r>
          </a:p>
          <a:p>
            <a:pPr>
              <a:lnSpc>
                <a:spcPct val="80000"/>
              </a:lnSpc>
            </a:pPr>
            <a:r>
              <a:rPr lang="pt-BR" sz="2000"/>
              <a:t>Bom uso das informações documentadas (fichamento) – demonstrar conhecimento aprofundado do assunto.</a:t>
            </a:r>
          </a:p>
          <a:p>
            <a:pPr>
              <a:lnSpc>
                <a:spcPct val="80000"/>
              </a:lnSpc>
            </a:pPr>
            <a:r>
              <a:rPr lang="pt-BR" sz="2000"/>
              <a:t>Disposição coerente e oportuna do raciocínio do investigador.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000"/>
          </a:p>
          <a:p>
            <a:pPr>
              <a:lnSpc>
                <a:spcPct val="80000"/>
              </a:lnSpc>
            </a:pPr>
            <a:r>
              <a:rPr lang="pt-BR" sz="2000"/>
              <a:t>Estrutura:</a:t>
            </a:r>
          </a:p>
          <a:p>
            <a:pPr lvl="2">
              <a:lnSpc>
                <a:spcPct val="80000"/>
              </a:lnSpc>
            </a:pPr>
            <a:r>
              <a:rPr lang="pt-BR" sz="1600"/>
              <a:t>Introdução – desenvolvimento – conclusão</a:t>
            </a:r>
          </a:p>
          <a:p>
            <a:pPr lvl="2">
              <a:lnSpc>
                <a:spcPct val="80000"/>
              </a:lnSpc>
            </a:pPr>
            <a:r>
              <a:rPr lang="pt-BR" sz="1600"/>
              <a:t>mais complementares: prefácio, sumário, referências...</a:t>
            </a:r>
          </a:p>
        </p:txBody>
      </p:sp>
    </p:spTree>
    <p:extLst>
      <p:ext uri="{BB962C8B-B14F-4D97-AF65-F5344CB8AC3E}">
        <p14:creationId xmlns:p14="http://schemas.microsoft.com/office/powerpoint/2010/main" val="30970939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Texto científico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000"/>
              <a:t>Versa sobre temas que podem ser tratados cientificamente, à luz da experimentação, do raciocínio lógico, da análise, da aplicação de um método/técnica.</a:t>
            </a:r>
          </a:p>
          <a:p>
            <a:pPr>
              <a:lnSpc>
                <a:spcPct val="80000"/>
              </a:lnSpc>
            </a:pPr>
            <a:r>
              <a:rPr lang="pt-BR" sz="2000"/>
              <a:t>Objetiva expor informações comprovadas ou passíveis de comprovação, divulgar idéias próprias ou de outrem, partilhar um saber, informar.</a:t>
            </a:r>
          </a:p>
          <a:p>
            <a:pPr>
              <a:lnSpc>
                <a:spcPct val="80000"/>
              </a:lnSpc>
            </a:pPr>
            <a:r>
              <a:rPr lang="pt-BR" sz="2000"/>
              <a:t>Estilo marcado pela objetividade, precisão, clareza, concisão, simplicidade e formalidade.</a:t>
            </a:r>
          </a:p>
          <a:p>
            <a:pPr>
              <a:lnSpc>
                <a:spcPct val="80000"/>
              </a:lnSpc>
            </a:pPr>
            <a:r>
              <a:rPr lang="pt-BR" sz="2000"/>
              <a:t>Linguagem respeitando o padrão culto da escrita, usando terminologia específica da área do saber, recorrência ao sentido denotativo da palavra.</a:t>
            </a:r>
          </a:p>
          <a:p>
            <a:pPr>
              <a:lnSpc>
                <a:spcPct val="80000"/>
              </a:lnSpc>
            </a:pP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42300851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Modos de Organização do Texto Científico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1800"/>
              <a:t>Base narrativa</a:t>
            </a:r>
          </a:p>
          <a:p>
            <a:pPr lvl="3">
              <a:lnSpc>
                <a:spcPct val="80000"/>
              </a:lnSpc>
            </a:pPr>
            <a:r>
              <a:rPr lang="pt-BR" sz="1200"/>
              <a:t>Relata o FATO, com sucessão de ações que se desenvolvem em uma linha temporal cronológica e que evidenciam uma relação causal</a:t>
            </a:r>
          </a:p>
          <a:p>
            <a:pPr>
              <a:lnSpc>
                <a:spcPct val="80000"/>
              </a:lnSpc>
            </a:pPr>
            <a:r>
              <a:rPr lang="pt-BR" sz="1800"/>
              <a:t>Base descritiva</a:t>
            </a:r>
          </a:p>
          <a:p>
            <a:pPr lvl="3">
              <a:lnSpc>
                <a:spcPct val="80000"/>
              </a:lnSpc>
            </a:pPr>
            <a:r>
              <a:rPr lang="pt-BR" sz="1200"/>
              <a:t>Apresenta seres e ambientes, destacando características, atributos, propriedades que permitem reconhecer o referido objeto.</a:t>
            </a:r>
          </a:p>
          <a:p>
            <a:pPr>
              <a:lnSpc>
                <a:spcPct val="80000"/>
              </a:lnSpc>
            </a:pPr>
            <a:r>
              <a:rPr lang="pt-BR" sz="1800"/>
              <a:t>Base dissertativa</a:t>
            </a:r>
          </a:p>
          <a:p>
            <a:pPr lvl="3">
              <a:lnSpc>
                <a:spcPct val="80000"/>
              </a:lnSpc>
            </a:pPr>
            <a:r>
              <a:rPr lang="pt-BR" sz="1200"/>
              <a:t>Expõe, analisa e interpreta DADOS da realidade, apresentados através de um raciocínio lógico, destacando as relações causa-conseqüência, oposição, condição, ...</a:t>
            </a:r>
          </a:p>
          <a:p>
            <a:pPr>
              <a:lnSpc>
                <a:spcPct val="80000"/>
              </a:lnSpc>
            </a:pPr>
            <a:r>
              <a:rPr lang="pt-BR" sz="1800"/>
              <a:t>Dissertação informativa</a:t>
            </a:r>
          </a:p>
          <a:p>
            <a:pPr lvl="3">
              <a:lnSpc>
                <a:spcPct val="80000"/>
              </a:lnSpc>
            </a:pPr>
            <a:r>
              <a:rPr lang="pt-BR" sz="1200"/>
              <a:t>Autor escreve o que sabe sobre o fenômeno, sem manifestar seu ponto de vista ou emitir juízo de valor. </a:t>
            </a:r>
          </a:p>
          <a:p>
            <a:pPr>
              <a:lnSpc>
                <a:spcPct val="80000"/>
              </a:lnSpc>
            </a:pPr>
            <a:r>
              <a:rPr lang="pt-BR" sz="2400"/>
              <a:t>Dissertação argumentativa</a:t>
            </a:r>
          </a:p>
          <a:p>
            <a:pPr lvl="3">
              <a:lnSpc>
                <a:spcPct val="80000"/>
              </a:lnSpc>
            </a:pPr>
            <a:r>
              <a:rPr lang="pt-BR" sz="1200"/>
              <a:t>Autor expõe idéias manifestando seu ponto de vista e construindo uma argumentação tentando convencer o leitor de que o que está sendo defendido é verdadeiro. </a:t>
            </a:r>
          </a:p>
        </p:txBody>
      </p:sp>
    </p:spTree>
    <p:extLst>
      <p:ext uri="{BB962C8B-B14F-4D97-AF65-F5344CB8AC3E}">
        <p14:creationId xmlns:p14="http://schemas.microsoft.com/office/powerpoint/2010/main" val="42214908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Para selecionar o que escrever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Com base no leitor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 que o leitor precisa saber? </a:t>
            </a:r>
          </a:p>
          <a:p>
            <a:pPr lvl="3">
              <a:lnSpc>
                <a:spcPct val="90000"/>
              </a:lnSpc>
            </a:pPr>
            <a:r>
              <a:rPr lang="pt-BR" sz="1800"/>
              <a:t>assunto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Para que o leitor precisa dessas informações?</a:t>
            </a:r>
          </a:p>
          <a:p>
            <a:pPr lvl="3">
              <a:lnSpc>
                <a:spcPct val="90000"/>
              </a:lnSpc>
            </a:pPr>
            <a:r>
              <a:rPr lang="pt-BR" sz="1800"/>
              <a:t> Pontos a evidenciar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Que tipo de conhecimento o leitor já tem? </a:t>
            </a:r>
          </a:p>
          <a:p>
            <a:pPr lvl="3">
              <a:lnSpc>
                <a:spcPct val="90000"/>
              </a:lnSpc>
            </a:pPr>
            <a:r>
              <a:rPr lang="pt-BR" sz="1800"/>
              <a:t>Profundidade do texto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Qual utilidade e alcance do texto?</a:t>
            </a:r>
          </a:p>
          <a:p>
            <a:pPr lvl="3">
              <a:lnSpc>
                <a:spcPct val="90000"/>
              </a:lnSpc>
            </a:pPr>
            <a:r>
              <a:rPr lang="pt-BR" sz="1800"/>
              <a:t>Tipo de texto (relatório, projeto, artigo, monografia,...)</a:t>
            </a:r>
          </a:p>
          <a:p>
            <a:pPr lvl="3">
              <a:lnSpc>
                <a:spcPct val="90000"/>
              </a:lnSpc>
            </a:pPr>
            <a:r>
              <a:rPr lang="pt-BR" sz="1800"/>
              <a:t>Linguagem e apresentação do texto.</a:t>
            </a:r>
          </a:p>
          <a:p>
            <a:pPr>
              <a:lnSpc>
                <a:spcPct val="90000"/>
              </a:lnSpc>
            </a:pPr>
            <a:endParaRPr lang="pt-BR" sz="2800"/>
          </a:p>
          <a:p>
            <a:pPr>
              <a:lnSpc>
                <a:spcPct val="90000"/>
              </a:lnSpc>
            </a:pP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3266038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ruído na comunicação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02550" cy="3687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1800"/>
              <a:t>Exemplo:  mobilidade física 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Equipamento – mobile computing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Implementação – mobile computation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1800"/>
          </a:p>
          <a:p>
            <a:pPr>
              <a:lnSpc>
                <a:spcPct val="80000"/>
              </a:lnSpc>
            </a:pPr>
            <a:r>
              <a:rPr lang="pt-BR" sz="1800"/>
              <a:t>Idéia ou conceito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Forma mais simples do pensamento pela qual </a:t>
            </a:r>
            <a:r>
              <a:rPr lang="pt-BR" sz="1400" i="1"/>
              <a:t>conhecemos</a:t>
            </a:r>
            <a:r>
              <a:rPr lang="pt-BR" sz="1400"/>
              <a:t> as coisas e estas ficam </a:t>
            </a:r>
            <a:r>
              <a:rPr lang="pt-BR" sz="1400" i="1"/>
              <a:t>representadas</a:t>
            </a:r>
            <a:r>
              <a:rPr lang="pt-BR" sz="1400"/>
              <a:t> em nossa mente.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São adquiridos ao longo da vida.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Difere de juízo – relação entre conceitos.</a:t>
            </a:r>
          </a:p>
          <a:p>
            <a:pPr lvl="4">
              <a:lnSpc>
                <a:spcPct val="80000"/>
              </a:lnSpc>
            </a:pPr>
            <a:r>
              <a:rPr lang="pt-BR" sz="1200"/>
              <a:t>Exemplo: windows é lento (baixo desempenho).</a:t>
            </a:r>
          </a:p>
          <a:p>
            <a:pPr lvl="4">
              <a:lnSpc>
                <a:spcPct val="80000"/>
              </a:lnSpc>
            </a:pPr>
            <a:r>
              <a:rPr lang="pt-BR" sz="1200"/>
              <a:t>Linux é melhor que windows.</a:t>
            </a:r>
          </a:p>
          <a:p>
            <a:pPr lvl="1">
              <a:lnSpc>
                <a:spcPct val="80000"/>
              </a:lnSpc>
            </a:pPr>
            <a:r>
              <a:rPr lang="pt-BR" sz="1600"/>
              <a:t>Definir conceito de “algo” é dizer o que sabe sobre “algo” e que foi aprendido, sobretudo, de experiências. </a:t>
            </a:r>
          </a:p>
          <a:p>
            <a:pPr lvl="1">
              <a:lnSpc>
                <a:spcPct val="80000"/>
              </a:lnSpc>
            </a:pPr>
            <a:r>
              <a:rPr lang="pt-BR" sz="1600"/>
              <a:t>Definir conceitos quando estes não são amplamente difundidos no meio em que o texto será lido, ou há diferentes interpretações. </a:t>
            </a:r>
          </a:p>
          <a:p>
            <a:pPr>
              <a:lnSpc>
                <a:spcPct val="80000"/>
              </a:lnSpc>
            </a:pPr>
            <a:endParaRPr lang="pt-BR" sz="1800"/>
          </a:p>
        </p:txBody>
      </p:sp>
    </p:spTree>
    <p:extLst>
      <p:ext uri="{BB962C8B-B14F-4D97-AF65-F5344CB8AC3E}">
        <p14:creationId xmlns:p14="http://schemas.microsoft.com/office/powerpoint/2010/main" val="97089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conceitos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1800"/>
              <a:t>São definidos / explicados através de suas “características”.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Exemplo 1: computação móvel é toda computação distribuída cujos elementos (código, dados, equipamentos, usuários) apresentam três propriedades: portabilidade, mobilidade e conectividade. Esta definição identifica a existência de diferentes cenários:</a:t>
            </a:r>
          </a:p>
          <a:p>
            <a:pPr lvl="3">
              <a:lnSpc>
                <a:spcPct val="80000"/>
              </a:lnSpc>
            </a:pPr>
            <a:r>
              <a:rPr lang="pt-BR" sz="1200"/>
              <a:t>Computação nômade – conectividade ausente, mobilidade restrita a equipamento/usuário (palm computing)</a:t>
            </a:r>
          </a:p>
          <a:p>
            <a:pPr lvl="3">
              <a:lnSpc>
                <a:spcPct val="80000"/>
              </a:lnSpc>
            </a:pPr>
            <a:r>
              <a:rPr lang="pt-BR" sz="1200"/>
              <a:t>Computação wireless -  conectividade e mobilidade restrita (redes)</a:t>
            </a:r>
          </a:p>
          <a:p>
            <a:pPr lvl="3">
              <a:lnSpc>
                <a:spcPct val="80000"/>
              </a:lnSpc>
            </a:pPr>
            <a:r>
              <a:rPr lang="pt-BR" sz="1200"/>
              <a:t>Internet Computing – mobilidade de código (Agentes Móveis)</a:t>
            </a:r>
          </a:p>
          <a:p>
            <a:pPr lvl="3">
              <a:lnSpc>
                <a:spcPct val="80000"/>
              </a:lnSpc>
            </a:pPr>
            <a:r>
              <a:rPr lang="pt-BR" sz="1200"/>
              <a:t>Computação global (pervasive) – máximo da mobilidade.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Exemplo 2: Computação móvel é a área da Computação que aborda as questões relativas à mobilidade física (equipamentos e usuários) e mobilidade lógica (dados e código). </a:t>
            </a:r>
          </a:p>
          <a:p>
            <a:pPr lvl="1">
              <a:lnSpc>
                <a:spcPct val="80000"/>
              </a:lnSpc>
            </a:pPr>
            <a:r>
              <a:rPr lang="pt-BR" sz="1600"/>
              <a:t>Para se comunicar bem  é necessário apresentar convenientemente os conceitos e utilizar apropriadamente as palavras e os termos. </a:t>
            </a:r>
          </a:p>
          <a:p>
            <a:pPr lvl="1">
              <a:lnSpc>
                <a:spcPct val="80000"/>
              </a:lnSpc>
            </a:pPr>
            <a:r>
              <a:rPr lang="pt-BR" sz="1600"/>
              <a:t>Para ser eficaz, é necessário que as palavras sirvam para ajudar o outro a representar na mente o que estamos (se está) representando na nossa e que desejamos (se deseja) transmitir.</a:t>
            </a:r>
          </a:p>
          <a:p>
            <a:pPr lvl="2">
              <a:lnSpc>
                <a:spcPct val="80000"/>
              </a:lnSpc>
            </a:pPr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8094916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definições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1800"/>
              <a:t>Definir é fazer conhecer o conceito que se tem de “algo”.</a:t>
            </a:r>
          </a:p>
          <a:p>
            <a:pPr>
              <a:lnSpc>
                <a:spcPct val="80000"/>
              </a:lnSpc>
            </a:pPr>
            <a:r>
              <a:rPr lang="pt-BR" sz="1800"/>
              <a:t>Para que a definição seja certa e verdadeira é necessário que o conceito esteja de acordo com o que realmente é.</a:t>
            </a:r>
          </a:p>
          <a:p>
            <a:pPr>
              <a:lnSpc>
                <a:spcPct val="80000"/>
              </a:lnSpc>
            </a:pPr>
            <a:r>
              <a:rPr lang="pt-BR" sz="1800"/>
              <a:t>A exigência para realizar uma pesquisa é estudar com  profundidade e experimentar o tema, a fim de que as nossas definições sejam corretas.</a:t>
            </a:r>
          </a:p>
          <a:p>
            <a:pPr>
              <a:lnSpc>
                <a:spcPct val="80000"/>
              </a:lnSpc>
            </a:pPr>
            <a:r>
              <a:rPr lang="pt-BR" sz="1800"/>
              <a:t>Nem todos os termos precisam ser definidos. Somente os pouco usados, os que apresentam ambigüidade de interpretação, ou os que desejamos que sejam compreendidos com um significado específico.</a:t>
            </a:r>
          </a:p>
          <a:p>
            <a:pPr>
              <a:lnSpc>
                <a:spcPct val="80000"/>
              </a:lnSpc>
            </a:pPr>
            <a:r>
              <a:rPr lang="pt-BR" sz="1800"/>
              <a:t>Qual termos devem ser definidos? 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Discernimento do pesquisador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Público-alvo</a:t>
            </a:r>
          </a:p>
          <a:p>
            <a:pPr>
              <a:lnSpc>
                <a:spcPct val="80000"/>
              </a:lnSpc>
            </a:pPr>
            <a:r>
              <a:rPr lang="pt-BR" sz="1800"/>
              <a:t>Como definir?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Teoria científica já consagrada – definição aceita (não inventar).</a:t>
            </a:r>
          </a:p>
          <a:p>
            <a:pPr lvl="2">
              <a:lnSpc>
                <a:spcPct val="80000"/>
              </a:lnSpc>
            </a:pPr>
            <a:r>
              <a:rPr lang="pt-BR" sz="1400"/>
              <a:t>Novas tecnologias – definição mais corrente adequada a visão do pesquisador.</a:t>
            </a:r>
          </a:p>
          <a:p>
            <a:pPr lvl="2">
              <a:lnSpc>
                <a:spcPct val="80000"/>
              </a:lnSpc>
            </a:pPr>
            <a:endParaRPr lang="pt-BR" sz="1400"/>
          </a:p>
          <a:p>
            <a:pPr lvl="2">
              <a:lnSpc>
                <a:spcPct val="80000"/>
              </a:lnSpc>
            </a:pPr>
            <a:endParaRPr lang="pt-BR" sz="1400"/>
          </a:p>
          <a:p>
            <a:pPr lvl="2">
              <a:lnSpc>
                <a:spcPct val="80000"/>
              </a:lnSpc>
            </a:pPr>
            <a:endParaRPr lang="pt-BR" sz="1400"/>
          </a:p>
          <a:p>
            <a:pPr>
              <a:lnSpc>
                <a:spcPct val="80000"/>
              </a:lnSpc>
            </a:pPr>
            <a:endParaRPr lang="pt-BR" sz="1800"/>
          </a:p>
          <a:p>
            <a:pPr>
              <a:lnSpc>
                <a:spcPct val="80000"/>
              </a:lnSpc>
            </a:pPr>
            <a:endParaRPr lang="pt-BR" sz="1800"/>
          </a:p>
        </p:txBody>
      </p:sp>
    </p:spTree>
    <p:extLst>
      <p:ext uri="{BB962C8B-B14F-4D97-AF65-F5344CB8AC3E}">
        <p14:creationId xmlns:p14="http://schemas.microsoft.com/office/powerpoint/2010/main" val="37898857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Redação do texto </a:t>
            </a:r>
            <a:br>
              <a:rPr lang="pt-BR"/>
            </a:br>
            <a:r>
              <a:rPr lang="pt-BR"/>
              <a:t>(n-versões)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/>
              <a:t>Primeira versão – rascunho.</a:t>
            </a:r>
          </a:p>
          <a:p>
            <a:pPr>
              <a:lnSpc>
                <a:spcPct val="80000"/>
              </a:lnSpc>
            </a:pPr>
            <a:r>
              <a:rPr lang="pt-BR" sz="2400"/>
              <a:t>Esboçar a estrutura preliminar do texto</a:t>
            </a:r>
          </a:p>
          <a:p>
            <a:pPr lvl="3">
              <a:lnSpc>
                <a:spcPct val="80000"/>
              </a:lnSpc>
            </a:pPr>
            <a:r>
              <a:rPr lang="pt-BR" sz="1600"/>
              <a:t>Seqüência de idéias e desenvolvimento da pesquisa</a:t>
            </a:r>
          </a:p>
          <a:p>
            <a:pPr>
              <a:lnSpc>
                <a:spcPct val="80000"/>
              </a:lnSpc>
            </a:pPr>
            <a:r>
              <a:rPr lang="pt-BR" sz="2400"/>
              <a:t>Começar escrevendo o texto principal </a:t>
            </a:r>
          </a:p>
          <a:p>
            <a:pPr lvl="3">
              <a:lnSpc>
                <a:spcPct val="80000"/>
              </a:lnSpc>
            </a:pPr>
            <a:r>
              <a:rPr lang="pt-BR" sz="1600"/>
              <a:t>Introdução</a:t>
            </a:r>
          </a:p>
          <a:p>
            <a:pPr lvl="3">
              <a:lnSpc>
                <a:spcPct val="80000"/>
              </a:lnSpc>
            </a:pPr>
            <a:r>
              <a:rPr lang="pt-BR" sz="1600"/>
              <a:t>Corpo</a:t>
            </a:r>
          </a:p>
          <a:p>
            <a:pPr lvl="3">
              <a:lnSpc>
                <a:spcPct val="80000"/>
              </a:lnSpc>
            </a:pPr>
            <a:r>
              <a:rPr lang="pt-BR" sz="1600"/>
              <a:t>Conclusão.</a:t>
            </a:r>
          </a:p>
          <a:p>
            <a:pPr>
              <a:lnSpc>
                <a:spcPct val="80000"/>
              </a:lnSpc>
            </a:pPr>
            <a:r>
              <a:rPr lang="pt-BR" sz="2400"/>
              <a:t>Estimular o fluxo de idéias e escrever rapidamente.</a:t>
            </a:r>
          </a:p>
          <a:p>
            <a:pPr>
              <a:lnSpc>
                <a:spcPct val="80000"/>
              </a:lnSpc>
            </a:pPr>
            <a:r>
              <a:rPr lang="pt-BR" sz="2400"/>
              <a:t>Escrever e revisar são tarefas que não devem ser feitas simultaneamente.</a:t>
            </a:r>
          </a:p>
          <a:p>
            <a:pPr>
              <a:lnSpc>
                <a:spcPct val="80000"/>
              </a:lnSpc>
            </a:pP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9798528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Introdução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000"/>
              <a:t>“chamar a atenção do leitor para a pesquisa” – despertar seu interesse.</a:t>
            </a:r>
          </a:p>
          <a:p>
            <a:pPr>
              <a:lnSpc>
                <a:spcPct val="80000"/>
              </a:lnSpc>
            </a:pPr>
            <a:r>
              <a:rPr lang="pt-BR" sz="2000"/>
              <a:t>Situar o leitor no contexto da pesquisa.</a:t>
            </a:r>
          </a:p>
          <a:p>
            <a:pPr>
              <a:lnSpc>
                <a:spcPct val="80000"/>
              </a:lnSpc>
            </a:pPr>
            <a:r>
              <a:rPr lang="pt-BR" sz="2000"/>
              <a:t>Descrever o tema, o enfoque e o problema de pesquisa.</a:t>
            </a:r>
          </a:p>
          <a:p>
            <a:pPr>
              <a:lnSpc>
                <a:spcPct val="80000"/>
              </a:lnSpc>
            </a:pPr>
            <a:r>
              <a:rPr lang="pt-BR" sz="2000"/>
              <a:t>Descrever as hipóteses de solução, e resumidamente como estas serão comprovadas.</a:t>
            </a:r>
          </a:p>
          <a:p>
            <a:pPr>
              <a:lnSpc>
                <a:spcPct val="80000"/>
              </a:lnSpc>
            </a:pPr>
            <a:r>
              <a:rPr lang="pt-BR" sz="2000"/>
              <a:t>Descrever ao leitor a estrutura do texto – o que aborda cada capítulo.</a:t>
            </a:r>
          </a:p>
          <a:p>
            <a:pPr>
              <a:lnSpc>
                <a:spcPct val="80000"/>
              </a:lnSpc>
            </a:pPr>
            <a:r>
              <a:rPr lang="pt-BR" sz="2000"/>
              <a:t>Obs: leitores costumam ler introdução – conclusão, se interessar o resto.</a:t>
            </a:r>
          </a:p>
          <a:p>
            <a:pPr lvl="2">
              <a:lnSpc>
                <a:spcPct val="80000"/>
              </a:lnSpc>
            </a:pPr>
            <a:r>
              <a:rPr lang="pt-BR" sz="1600"/>
              <a:t>Não conter pormenores ou informações em demasia. </a:t>
            </a:r>
          </a:p>
          <a:p>
            <a:pPr>
              <a:lnSpc>
                <a:spcPct val="80000"/>
              </a:lnSpc>
            </a:pP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18818085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Corpo do Texto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1600"/>
              <a:t>Definições e conceitos, o que o leitor deve saber (supondo o que ele já sabe).</a:t>
            </a:r>
          </a:p>
          <a:p>
            <a:pPr>
              <a:lnSpc>
                <a:spcPct val="80000"/>
              </a:lnSpc>
            </a:pPr>
            <a:r>
              <a:rPr lang="pt-BR" sz="1600"/>
              <a:t>Seqüência de desenvolvimento da pesquisa. Ex: modelo computacional, escolhas realizadas, metodologia, execução do experimento, coleta de dados.</a:t>
            </a:r>
          </a:p>
          <a:p>
            <a:pPr>
              <a:lnSpc>
                <a:spcPct val="80000"/>
              </a:lnSpc>
            </a:pPr>
            <a:r>
              <a:rPr lang="pt-BR" sz="1600"/>
              <a:t>Resultados obtidos e Discussões</a:t>
            </a:r>
          </a:p>
          <a:p>
            <a:pPr>
              <a:lnSpc>
                <a:spcPct val="80000"/>
              </a:lnSpc>
            </a:pPr>
            <a:r>
              <a:rPr lang="pt-BR" sz="1600"/>
              <a:t>Ex: implementação, testes e resultados coletados, gráficos comparativos.</a:t>
            </a:r>
          </a:p>
          <a:p>
            <a:pPr>
              <a:lnSpc>
                <a:spcPct val="80000"/>
              </a:lnSpc>
            </a:pPr>
            <a:r>
              <a:rPr lang="pt-BR" sz="1600"/>
              <a:t>Obs: </a:t>
            </a:r>
          </a:p>
          <a:p>
            <a:pPr lvl="1">
              <a:lnSpc>
                <a:spcPct val="80000"/>
              </a:lnSpc>
            </a:pPr>
            <a:r>
              <a:rPr lang="pt-BR" sz="1400"/>
              <a:t>não criar muitas subdivisões nos capítulos. </a:t>
            </a:r>
          </a:p>
          <a:p>
            <a:pPr lvl="1">
              <a:lnSpc>
                <a:spcPct val="80000"/>
              </a:lnSpc>
            </a:pPr>
            <a:r>
              <a:rPr lang="pt-BR" sz="1400"/>
              <a:t>Equilíbrio de divisões (capítulo pequeno, capítulo muito grande,...)</a:t>
            </a:r>
          </a:p>
          <a:p>
            <a:pPr lvl="1">
              <a:lnSpc>
                <a:spcPct val="80000"/>
              </a:lnSpc>
            </a:pPr>
            <a:r>
              <a:rPr lang="pt-BR" sz="1400"/>
              <a:t>Uso de figuras, tabelas, gráficos para auxiliar o esclarecimento (dá um ar de leveza ao texto).</a:t>
            </a:r>
          </a:p>
          <a:p>
            <a:pPr lvl="1">
              <a:lnSpc>
                <a:spcPct val="80000"/>
              </a:lnSpc>
            </a:pPr>
            <a:r>
              <a:rPr lang="pt-BR" sz="1400"/>
              <a:t>Conceituações longas e mais aprofundadas podem ser colocadas como anexo (para leitor menos especialista).</a:t>
            </a:r>
          </a:p>
          <a:p>
            <a:pPr lvl="1">
              <a:lnSpc>
                <a:spcPct val="80000"/>
              </a:lnSpc>
            </a:pPr>
            <a:r>
              <a:rPr lang="pt-BR" sz="1400"/>
              <a:t>Evitar parágrafos longos. Um parágrafo = um pensamento. </a:t>
            </a:r>
          </a:p>
          <a:p>
            <a:pPr lvl="1">
              <a:lnSpc>
                <a:spcPct val="80000"/>
              </a:lnSpc>
            </a:pPr>
            <a:r>
              <a:rPr lang="pt-BR" sz="1400"/>
              <a:t>Evitar saltos de raciocínio entre parágrafos. </a:t>
            </a:r>
          </a:p>
        </p:txBody>
      </p:sp>
    </p:spTree>
    <p:extLst>
      <p:ext uri="{BB962C8B-B14F-4D97-AF65-F5344CB8AC3E}">
        <p14:creationId xmlns:p14="http://schemas.microsoft.com/office/powerpoint/2010/main" val="180649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Intermediária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7939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Conclusão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Um parágrafo resumindo a pesquisa: o problema, objetivos e hipóteses.</a:t>
            </a:r>
          </a:p>
          <a:p>
            <a:pPr>
              <a:lnSpc>
                <a:spcPct val="90000"/>
              </a:lnSpc>
            </a:pPr>
            <a:r>
              <a:rPr lang="pt-BR" sz="2800"/>
              <a:t>Retomar aos objetivos. Foram alcançados? </a:t>
            </a:r>
          </a:p>
          <a:p>
            <a:pPr>
              <a:lnSpc>
                <a:spcPct val="90000"/>
              </a:lnSpc>
            </a:pPr>
            <a:r>
              <a:rPr lang="pt-BR" sz="2800"/>
              <a:t>Hipóteses? Foram aceitas/rejeitadas.</a:t>
            </a:r>
          </a:p>
          <a:p>
            <a:pPr>
              <a:lnSpc>
                <a:spcPct val="90000"/>
              </a:lnSpc>
            </a:pPr>
            <a:r>
              <a:rPr lang="pt-BR" sz="2800"/>
              <a:t>Dificuldades, problemas na realização da pesquisa.</a:t>
            </a:r>
          </a:p>
          <a:p>
            <a:pPr>
              <a:lnSpc>
                <a:spcPct val="90000"/>
              </a:lnSpc>
            </a:pPr>
            <a:r>
              <a:rPr lang="pt-BR" sz="2800"/>
              <a:t>Contribuições da pesquisa.</a:t>
            </a:r>
          </a:p>
          <a:p>
            <a:pPr>
              <a:lnSpc>
                <a:spcPct val="90000"/>
              </a:lnSpc>
            </a:pPr>
            <a:r>
              <a:rPr lang="pt-BR" sz="2800"/>
              <a:t>Restrições, limitações, trabalhos futuros.</a:t>
            </a:r>
          </a:p>
        </p:txBody>
      </p:sp>
    </p:spTree>
    <p:extLst>
      <p:ext uri="{BB962C8B-B14F-4D97-AF65-F5344CB8AC3E}">
        <p14:creationId xmlns:p14="http://schemas.microsoft.com/office/powerpoint/2010/main" val="38954563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Resumo / abstract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Abordagem resumida da pesquisa </a:t>
            </a:r>
          </a:p>
          <a:p>
            <a:pPr algn="ctr">
              <a:buFontTx/>
              <a:buNone/>
            </a:pPr>
            <a:r>
              <a:rPr lang="pt-BR" sz="2400"/>
              <a:t>(máximo 1 página)</a:t>
            </a:r>
          </a:p>
          <a:p>
            <a:pPr lvl="2"/>
            <a:r>
              <a:rPr lang="pt-BR"/>
              <a:t> tema,</a:t>
            </a:r>
          </a:p>
          <a:p>
            <a:pPr lvl="2"/>
            <a:r>
              <a:rPr lang="pt-BR"/>
              <a:t> problema,</a:t>
            </a:r>
          </a:p>
          <a:p>
            <a:pPr lvl="2"/>
            <a:r>
              <a:rPr lang="pt-BR"/>
              <a:t> hipóteses,</a:t>
            </a:r>
          </a:p>
          <a:p>
            <a:pPr lvl="2"/>
            <a:r>
              <a:rPr lang="pt-BR"/>
              <a:t> metodologia,</a:t>
            </a:r>
          </a:p>
          <a:p>
            <a:pPr lvl="2"/>
            <a:r>
              <a:rPr lang="pt-BR"/>
              <a:t> conclusões.</a:t>
            </a:r>
          </a:p>
        </p:txBody>
      </p:sp>
    </p:spTree>
    <p:extLst>
      <p:ext uri="{BB962C8B-B14F-4D97-AF65-F5344CB8AC3E}">
        <p14:creationId xmlns:p14="http://schemas.microsoft.com/office/powerpoint/2010/main" val="3102464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870700" cy="987425"/>
          </a:xfrm>
        </p:spPr>
        <p:txBody>
          <a:bodyPr/>
          <a:lstStyle/>
          <a:p>
            <a:r>
              <a:rPr lang="pt-BR"/>
              <a:t>Organização Canônica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13435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/>
              <a:t>Introdução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Contextualização do leitor: motivação, tema, problema;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objetivos e hipóteses da pesquisa;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Breve descrição da organização do texto.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Definições e Trabalhos Relacionados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Descrição crítica dos principais trabalhos relacionados com a pesquisa e usados como referência. Procurar apontar as restrições e limitações destes, evidenciando o problema que a pesquisa procura resolver.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Modelo Conceitual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Requisitos e conceitos fundamentais da proposta 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Arquitetura geral definida como solução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Detalhes da Implementação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Tecnologias utilizadas, detalhamento da programação, problemas encontrados... Descrição da realização da pesquisa.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Validação ou Testes</a:t>
            </a:r>
          </a:p>
          <a:p>
            <a:pPr lvl="2">
              <a:lnSpc>
                <a:spcPct val="80000"/>
              </a:lnSpc>
            </a:pPr>
            <a:r>
              <a:rPr lang="pt-BR" sz="1600" dirty="0"/>
              <a:t>Aplicação desenvolvida para testar a implementação do modelo e obter dados que permitam comprovar/rejeitar a hipótese.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Discussão e Conclusão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9559919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Revisão do texto - escritor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/>
              <a:t>Resolver dúvidas deixadas ao longo do texto. </a:t>
            </a:r>
          </a:p>
          <a:p>
            <a:pPr>
              <a:lnSpc>
                <a:spcPct val="90000"/>
              </a:lnSpc>
            </a:pPr>
            <a:r>
              <a:rPr lang="pt-BR" sz="2400" dirty="0"/>
              <a:t>“Limpar” o texto.</a:t>
            </a:r>
          </a:p>
          <a:p>
            <a:pPr>
              <a:lnSpc>
                <a:spcPct val="90000"/>
              </a:lnSpc>
            </a:pPr>
            <a:r>
              <a:rPr lang="pt-BR" sz="2400" dirty="0"/>
              <a:t>Verificar se as </a:t>
            </a:r>
            <a:r>
              <a:rPr lang="pt-BR" sz="2400" dirty="0" err="1"/>
              <a:t>idéias</a:t>
            </a:r>
            <a:r>
              <a:rPr lang="pt-BR" sz="2400" dirty="0"/>
              <a:t> têm </a:t>
            </a:r>
            <a:r>
              <a:rPr lang="pt-BR" sz="2400" dirty="0" err="1"/>
              <a:t>seqüência</a:t>
            </a:r>
            <a:r>
              <a:rPr lang="pt-BR" sz="2400" dirty="0"/>
              <a:t> lógica (estão encadeadas segundo o fluxo da pesquisa), esclarecem adequadamente o leitor.</a:t>
            </a:r>
          </a:p>
          <a:p>
            <a:pPr>
              <a:lnSpc>
                <a:spcPct val="90000"/>
              </a:lnSpc>
            </a:pPr>
            <a:r>
              <a:rPr lang="pt-BR" sz="2400" dirty="0"/>
              <a:t>Escrever e revisar são atividades distintas, uma mais criativa e descritiva, a outra mais crítica.</a:t>
            </a:r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10154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Revisão do texto - revisor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/>
              <a:t>Revisor técnico – revisor </a:t>
            </a:r>
            <a:r>
              <a:rPr lang="pt-BR" sz="2800" dirty="0" err="1"/>
              <a:t>lingüista</a:t>
            </a: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/>
              <a:t>Leitura rápida para ter </a:t>
            </a:r>
            <a:r>
              <a:rPr lang="pt-BR" sz="2800" dirty="0" err="1"/>
              <a:t>idéia</a:t>
            </a:r>
            <a:r>
              <a:rPr lang="pt-BR" sz="2800" dirty="0"/>
              <a:t> do conjunto. 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Numa segunda leitura, mais cuidadosa, anotar discordâncias, indagações, sugestões.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Tentar detectar as falhas na transmissão das </a:t>
            </a:r>
            <a:r>
              <a:rPr lang="pt-BR" sz="2800" dirty="0" err="1"/>
              <a:t>idéias</a:t>
            </a:r>
            <a:r>
              <a:rPr lang="pt-BR" sz="2800" dirty="0"/>
              <a:t> e possíveis hesitações em termos de conteúdo.</a:t>
            </a:r>
          </a:p>
          <a:p>
            <a:pPr>
              <a:lnSpc>
                <a:spcPct val="90000"/>
              </a:lnSpc>
            </a:pPr>
            <a:endParaRPr lang="pt-BR" sz="2800" dirty="0"/>
          </a:p>
          <a:p>
            <a:pPr>
              <a:lnSpc>
                <a:spcPct val="90000"/>
              </a:lnSpc>
            </a:pPr>
            <a:endParaRPr lang="pt-BR" sz="2800" dirty="0"/>
          </a:p>
          <a:p>
            <a:pPr>
              <a:lnSpc>
                <a:spcPct val="9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042257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Questões para o </a:t>
            </a:r>
            <a:br>
              <a:rPr lang="pt-BR"/>
            </a:br>
            <a:r>
              <a:rPr lang="pt-BR"/>
              <a:t>revisor técnico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t-BR" sz="2200" dirty="0"/>
              <a:t>O título delimita corretamente a pesquisa? 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Rever a organização do texto. Segue um fluxo de raciocínio coerente?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Houve imparcialidade ao transmitir informações?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A linguagem empregada é impessoal? 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O que foi afirmado é comprovado pela pesquisa ou referências?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Referências estão identificadas no texto corretamente?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Informações transmitidas foram suficientes para entender a pesquisa e sua metodologia?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As </a:t>
            </a:r>
            <a:r>
              <a:rPr lang="pt-BR" sz="2200" dirty="0" err="1"/>
              <a:t>idéias</a:t>
            </a:r>
            <a:r>
              <a:rPr lang="pt-BR" sz="2200" dirty="0"/>
              <a:t> mais importantes estão em posição de destaque nos parágrafos?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Os elementos de transição entre parágrafos expressam o fluxo de raciocínio?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As conclusões são apoiadas pelos resultados da pesquisa?</a:t>
            </a:r>
          </a:p>
          <a:p>
            <a:pPr>
              <a:lnSpc>
                <a:spcPct val="80000"/>
              </a:lnSpc>
            </a:pPr>
            <a:r>
              <a:rPr lang="pt-BR" sz="2200" dirty="0"/>
              <a:t>As recomendações e trabalhos futuros decorrem de questões analisadas no corpo do texto</a:t>
            </a:r>
            <a:r>
              <a:rPr lang="pt-BR" sz="1600" dirty="0"/>
              <a:t>?</a:t>
            </a:r>
          </a:p>
          <a:p>
            <a:pPr>
              <a:lnSpc>
                <a:spcPct val="80000"/>
              </a:lnSpc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6819603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Questões para o </a:t>
            </a:r>
            <a:br>
              <a:rPr lang="pt-BR"/>
            </a:br>
            <a:r>
              <a:rPr lang="pt-BR"/>
              <a:t>revisor lingüista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/>
              <a:t>Estilo impessoal e direto </a:t>
            </a:r>
          </a:p>
          <a:p>
            <a:pPr lvl="3">
              <a:lnSpc>
                <a:spcPct val="80000"/>
              </a:lnSpc>
            </a:pPr>
            <a:r>
              <a:rPr lang="pt-BR" sz="1600" dirty="0"/>
              <a:t>Hoje, indiscutivelmente, o computador é algo fundamental ao cotidiano das pessoas. A coisa é tão séria que uma empresa, por exemplo, não sobrevive sem colocar o computador nas suas atividades administrativas (linguagem coloquial – informal e não comprovado). </a:t>
            </a:r>
          </a:p>
          <a:p>
            <a:pPr lvl="3">
              <a:lnSpc>
                <a:spcPct val="80000"/>
              </a:lnSpc>
            </a:pPr>
            <a:r>
              <a:rPr lang="pt-BR" sz="1600" dirty="0"/>
              <a:t>Não houve, por parte dos nossos analistas, a possibilidade de procederem ao acompanhamento da implementação (Os analistas não puderam acompanhar a implementação).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Objetividade, clareza e adequação gramatical</a:t>
            </a:r>
          </a:p>
          <a:p>
            <a:pPr lvl="3">
              <a:lnSpc>
                <a:spcPct val="80000"/>
              </a:lnSpc>
            </a:pPr>
            <a:r>
              <a:rPr lang="pt-BR" sz="1600" dirty="0"/>
              <a:t>Erros comuns: frases “truncadas”, períodos longos, </a:t>
            </a:r>
            <a:r>
              <a:rPr lang="pt-BR" sz="1600" dirty="0" err="1"/>
              <a:t>ambigüidades</a:t>
            </a:r>
            <a:r>
              <a:rPr lang="pt-BR" sz="1600" dirty="0"/>
              <a:t>, excessos de “quês”.</a:t>
            </a:r>
          </a:p>
          <a:p>
            <a:pPr lvl="3">
              <a:lnSpc>
                <a:spcPct val="80000"/>
              </a:lnSpc>
            </a:pPr>
            <a:r>
              <a:rPr lang="pt-BR" sz="1600" dirty="0"/>
              <a:t>Procurar: escrever na ordem direta (sujeito – verbo – complementos)  com frases curtas e afirmativas.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pt-BR" sz="1600" dirty="0"/>
              <a:t>                 </a:t>
            </a:r>
          </a:p>
          <a:p>
            <a:pPr>
              <a:lnSpc>
                <a:spcPct val="8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307060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Questões para o </a:t>
            </a:r>
            <a:br>
              <a:rPr lang="pt-BR"/>
            </a:br>
            <a:r>
              <a:rPr lang="pt-BR"/>
              <a:t>revisor lingüista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 dirty="0"/>
              <a:t>Nominações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     transformar verbo em substantivo</a:t>
            </a:r>
          </a:p>
          <a:p>
            <a:pPr lvl="3">
              <a:lnSpc>
                <a:spcPct val="80000"/>
              </a:lnSpc>
            </a:pPr>
            <a:r>
              <a:rPr lang="pt-BR" sz="1800" dirty="0"/>
              <a:t>Exemplo: a definição de conteúdo é tarefa difícil.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pt-BR" sz="1800" dirty="0"/>
              <a:t>                          Definir ...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2800" dirty="0"/>
              <a:t>Fluência e coerência</a:t>
            </a:r>
          </a:p>
          <a:p>
            <a:pPr lvl="3">
              <a:lnSpc>
                <a:spcPct val="80000"/>
              </a:lnSpc>
            </a:pPr>
            <a:r>
              <a:rPr lang="pt-BR" sz="1800" dirty="0"/>
              <a:t>Problemas: Repetições de </a:t>
            </a:r>
            <a:r>
              <a:rPr lang="pt-BR" sz="1800" dirty="0" err="1"/>
              <a:t>idéias</a:t>
            </a:r>
            <a:r>
              <a:rPr lang="pt-BR" sz="1800" dirty="0"/>
              <a:t> e palavras, fragmentação, inadequação do emprego de pronomes e conjunções.</a:t>
            </a:r>
          </a:p>
          <a:p>
            <a:pPr lvl="3">
              <a:lnSpc>
                <a:spcPct val="80000"/>
              </a:lnSpc>
            </a:pPr>
            <a:r>
              <a:rPr lang="pt-BR" sz="1800" dirty="0"/>
              <a:t>Escrever do geral para o particular, do antecedente para o </a:t>
            </a:r>
            <a:r>
              <a:rPr lang="pt-BR" sz="1800" dirty="0" err="1"/>
              <a:t>conseqüente</a:t>
            </a:r>
            <a:r>
              <a:rPr lang="pt-BR" sz="1800" dirty="0"/>
              <a:t>. Usar parágrafos de transição. </a:t>
            </a:r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77861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Bibliografia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Tx/>
              <a:buNone/>
            </a:pPr>
            <a:endParaRPr lang="pt-BR"/>
          </a:p>
          <a:p>
            <a:pPr lvl="3">
              <a:buFontTx/>
              <a:buNone/>
            </a:pPr>
            <a:r>
              <a:rPr lang="pt-BR"/>
              <a:t>SALOMON, Délcio V. </a:t>
            </a:r>
            <a:r>
              <a:rPr lang="pt-BR" b="1"/>
              <a:t>Como Fazer uma Monografia</a:t>
            </a:r>
            <a:r>
              <a:rPr lang="pt-BR"/>
              <a:t>.</a:t>
            </a:r>
          </a:p>
          <a:p>
            <a:pPr lvl="3">
              <a:buFontTx/>
              <a:buNone/>
            </a:pPr>
            <a:r>
              <a:rPr lang="pt-BR"/>
              <a:t>      São Paulo: Martins Fontes, 1999.</a:t>
            </a:r>
          </a:p>
          <a:p>
            <a:pPr lvl="3">
              <a:buFontTx/>
              <a:buNone/>
            </a:pPr>
            <a:r>
              <a:rPr lang="pt-BR"/>
              <a:t>FEITOSA, Vera C. </a:t>
            </a:r>
            <a:r>
              <a:rPr lang="pt-BR" b="1"/>
              <a:t>Redação de Textos Científicos</a:t>
            </a:r>
            <a:r>
              <a:rPr lang="pt-BR"/>
              <a:t>. </a:t>
            </a:r>
          </a:p>
          <a:p>
            <a:pPr lvl="3">
              <a:buFontTx/>
              <a:buNone/>
            </a:pPr>
            <a:r>
              <a:rPr lang="pt-BR"/>
              <a:t>      Campinas: Papirus Editora, 1995.</a:t>
            </a:r>
          </a:p>
          <a:p>
            <a:pPr lvl="3">
              <a:buFontTx/>
              <a:buNone/>
            </a:pPr>
            <a:r>
              <a:rPr lang="pt-BR"/>
              <a:t>MEDEIROS, J. B. </a:t>
            </a:r>
            <a:r>
              <a:rPr lang="pt-BR" b="1"/>
              <a:t>Redação Científica</a:t>
            </a:r>
            <a:r>
              <a:rPr lang="pt-BR"/>
              <a:t>. 2ed. São</a:t>
            </a:r>
          </a:p>
          <a:p>
            <a:pPr lvl="3">
              <a:buFontTx/>
              <a:buNone/>
            </a:pPr>
            <a:r>
              <a:rPr lang="pt-BR"/>
              <a:t>      Paulo: Atlas, 1996.</a:t>
            </a:r>
          </a:p>
          <a:p>
            <a:pPr lvl="3">
              <a:buFontTx/>
              <a:buNone/>
            </a:pPr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86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 Intermediário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Objetivo do Relatório: Mostrar evolução em relação à Definição do TEMA (ESCOPO) do PROJETO DE ENGENHARIA</a:t>
            </a:r>
          </a:p>
          <a:p>
            <a:pPr lvl="1"/>
            <a:r>
              <a:rPr lang="pt-BR" dirty="0" smtClean="0"/>
              <a:t>Definição do Problema</a:t>
            </a:r>
          </a:p>
          <a:p>
            <a:pPr lvl="1"/>
            <a:r>
              <a:rPr lang="pt-BR" dirty="0" smtClean="0"/>
              <a:t>Levantamento do Referencial Técnico/Teórico para Entendimento do Problema</a:t>
            </a:r>
          </a:p>
          <a:p>
            <a:pPr lvl="1"/>
            <a:r>
              <a:rPr lang="pt-BR" dirty="0" smtClean="0"/>
              <a:t>Levantamento de Alternativas Possíveis de Solução para o Problema</a:t>
            </a:r>
          </a:p>
          <a:p>
            <a:pPr lvl="1"/>
            <a:r>
              <a:rPr lang="pt-BR" dirty="0" smtClean="0"/>
              <a:t>Tomadas de Decisão – Escolha de uma Solução</a:t>
            </a:r>
          </a:p>
          <a:p>
            <a:pPr lvl="1"/>
            <a:r>
              <a:rPr lang="pt-BR" dirty="0" smtClean="0"/>
              <a:t>Avaliar melhor a Viabilidade/Riscos</a:t>
            </a:r>
          </a:p>
          <a:p>
            <a:pPr lvl="1"/>
            <a:r>
              <a:rPr lang="pt-BR" dirty="0" smtClean="0"/>
              <a:t>Trabalhar nos Aspectos Gerenciais de Execução do PROJETO</a:t>
            </a:r>
          </a:p>
          <a:p>
            <a:pPr marL="320040" lvl="1" indent="0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51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 Intermediário -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documento apresenta evolução em relação ao RT1?</a:t>
            </a:r>
          </a:p>
          <a:p>
            <a:r>
              <a:rPr lang="pt-BR" dirty="0" smtClean="0"/>
              <a:t>Há um entendimento melhor do problema?</a:t>
            </a:r>
          </a:p>
          <a:p>
            <a:pPr lvl="1"/>
            <a:r>
              <a:rPr lang="pt-BR" dirty="0" smtClean="0"/>
              <a:t>QUALIDADE DA BIBLIOGRAFIA!!!</a:t>
            </a:r>
          </a:p>
          <a:p>
            <a:r>
              <a:rPr lang="pt-BR" dirty="0" smtClean="0"/>
              <a:t>Há uma apresentação de um leque de alternativas para solução?</a:t>
            </a:r>
          </a:p>
          <a:p>
            <a:r>
              <a:rPr lang="pt-BR" dirty="0" smtClean="0"/>
              <a:t>Há uma escolha de uma particular solução? Como a decisão foi tomada?</a:t>
            </a:r>
          </a:p>
          <a:p>
            <a:r>
              <a:rPr lang="pt-BR" dirty="0" smtClean="0"/>
              <a:t>Há evolução no Plano Gerencial?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65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Mostrar o Problema de forma objetiva</a:t>
            </a:r>
          </a:p>
          <a:p>
            <a:r>
              <a:rPr lang="pt-BR" dirty="0" smtClean="0"/>
              <a:t>Apresentar o Referencial Técnico/Teórico</a:t>
            </a:r>
          </a:p>
          <a:p>
            <a:pPr lvl="1"/>
            <a:r>
              <a:rPr lang="pt-BR" dirty="0" smtClean="0"/>
              <a:t>Conceitos</a:t>
            </a:r>
          </a:p>
          <a:p>
            <a:pPr lvl="1"/>
            <a:r>
              <a:rPr lang="pt-BR" dirty="0" smtClean="0"/>
              <a:t>Outros Trabalhos e Produtos Concorrentes</a:t>
            </a:r>
          </a:p>
          <a:p>
            <a:pPr lvl="1"/>
            <a:r>
              <a:rPr lang="pt-BR" dirty="0" smtClean="0"/>
              <a:t>Normas Técnicas</a:t>
            </a:r>
          </a:p>
          <a:p>
            <a:pPr lvl="1"/>
            <a:r>
              <a:rPr lang="pt-BR" dirty="0" smtClean="0"/>
              <a:t>Patentes</a:t>
            </a:r>
          </a:p>
          <a:p>
            <a:r>
              <a:rPr lang="pt-BR" dirty="0" smtClean="0"/>
              <a:t>Apresentar um leque de alternativas</a:t>
            </a:r>
          </a:p>
          <a:p>
            <a:r>
              <a:rPr lang="pt-BR" dirty="0" smtClean="0"/>
              <a:t>Apresentar a solução proposta</a:t>
            </a:r>
          </a:p>
          <a:p>
            <a:r>
              <a:rPr lang="pt-BR" dirty="0" smtClean="0"/>
              <a:t>Defender a solução proposta</a:t>
            </a:r>
          </a:p>
          <a:p>
            <a:r>
              <a:rPr lang="pt-BR" dirty="0" smtClean="0"/>
              <a:t>Apresentar uma poss</a:t>
            </a:r>
            <a:r>
              <a:rPr lang="pt-BR" dirty="0"/>
              <a:t>í</a:t>
            </a:r>
            <a:r>
              <a:rPr lang="pt-BR" dirty="0" smtClean="0"/>
              <a:t>vel metodologia de implementação da solução</a:t>
            </a:r>
          </a:p>
          <a:p>
            <a:r>
              <a:rPr lang="pt-BR" dirty="0" smtClean="0"/>
              <a:t>Apresentar os aspectos de viabilidade/Riscos</a:t>
            </a:r>
          </a:p>
          <a:p>
            <a:r>
              <a:rPr lang="pt-BR" dirty="0" smtClean="0"/>
              <a:t>Apresentar o plano gerencial</a:t>
            </a:r>
          </a:p>
          <a:p>
            <a:r>
              <a:rPr lang="en-US" dirty="0" err="1" smtClean="0"/>
              <a:t>Apresentar</a:t>
            </a:r>
            <a:r>
              <a:rPr lang="en-US" dirty="0" smtClean="0"/>
              <a:t> com </a:t>
            </a:r>
            <a:r>
              <a:rPr lang="en-US" dirty="0" err="1" smtClean="0"/>
              <a:t>qualidade</a:t>
            </a:r>
            <a:r>
              <a:rPr lang="en-US" dirty="0" smtClean="0"/>
              <a:t>, </a:t>
            </a:r>
            <a:r>
              <a:rPr lang="en-US" dirty="0" err="1" smtClean="0"/>
              <a:t>dentro</a:t>
            </a:r>
            <a:r>
              <a:rPr lang="en-US" dirty="0" smtClean="0"/>
              <a:t> do </a:t>
            </a:r>
            <a:r>
              <a:rPr lang="en-US" dirty="0" err="1" smtClean="0"/>
              <a:t>intervalo</a:t>
            </a:r>
            <a:r>
              <a:rPr lang="en-US" dirty="0" smtClean="0"/>
              <a:t> de tempo!!!</a:t>
            </a:r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9017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Tma Pré-fabricados</Template>
  <TotalTime>247</TotalTime>
  <Words>3338</Words>
  <Application>Microsoft Office PowerPoint</Application>
  <PresentationFormat>Apresentação na tela (4:3)</PresentationFormat>
  <Paragraphs>509</Paragraphs>
  <Slides>68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69" baseType="lpstr">
      <vt:lpstr>Prefab</vt:lpstr>
      <vt:lpstr>Preparação do Relatório Final do Projeto de Formatura I</vt:lpstr>
      <vt:lpstr>Agenda</vt:lpstr>
      <vt:lpstr>Quadro geral</vt:lpstr>
      <vt:lpstr>Quadro geral - Recomendações</vt:lpstr>
      <vt:lpstr>1º. Relatório</vt:lpstr>
      <vt:lpstr>Avaliação Intermediária</vt:lpstr>
      <vt:lpstr>Relatório Intermediário</vt:lpstr>
      <vt:lpstr>Relatório Intermediário - Avaliação</vt:lpstr>
      <vt:lpstr>Apresentação</vt:lpstr>
      <vt:lpstr>Avaliação Final</vt:lpstr>
      <vt:lpstr>Objetivo da Avaliação Final</vt:lpstr>
      <vt:lpstr>Estrutura do Relatório Final RT3</vt:lpstr>
      <vt:lpstr>Uma possível estruturação do Relatório Final de PF1!!! (ref. Iara Augustin)</vt:lpstr>
      <vt:lpstr>ATENÇÃO: PF1 2013</vt:lpstr>
      <vt:lpstr>PF1 2013</vt:lpstr>
      <vt:lpstr>Relatório Final</vt:lpstr>
      <vt:lpstr>Relatório, cont.</vt:lpstr>
      <vt:lpstr>Estrutura do documento</vt:lpstr>
      <vt:lpstr>Estrutura</vt:lpstr>
      <vt:lpstr>Elementos Pré-Textuais</vt:lpstr>
      <vt:lpstr>Folha de Rosto</vt:lpstr>
      <vt:lpstr>Sumário</vt:lpstr>
      <vt:lpstr>Resumo na língua vernácula</vt:lpstr>
      <vt:lpstr>Listas</vt:lpstr>
      <vt:lpstr>Elementos Textuais</vt:lpstr>
      <vt:lpstr>Resultados Esperados</vt:lpstr>
      <vt:lpstr>Elementos Pós-Textuais</vt:lpstr>
      <vt:lpstr>Apêndice</vt:lpstr>
      <vt:lpstr>Anexos</vt:lpstr>
      <vt:lpstr>Referências</vt:lpstr>
      <vt:lpstr>Apresentação</vt:lpstr>
      <vt:lpstr>Poster</vt:lpstr>
      <vt:lpstr>Perguntas???</vt:lpstr>
      <vt:lpstr>Transparências Adicionais</vt:lpstr>
      <vt:lpstr>Redação de Texto Científico</vt:lpstr>
      <vt:lpstr>monografia</vt:lpstr>
      <vt:lpstr>Monografia</vt:lpstr>
      <vt:lpstr>Fases da Pesquisa</vt:lpstr>
      <vt:lpstr>Como Produzir um Texto</vt:lpstr>
      <vt:lpstr>Preparativos para escrever</vt:lpstr>
      <vt:lpstr>Leitura </vt:lpstr>
      <vt:lpstr>Método de leitura</vt:lpstr>
      <vt:lpstr>1.  Leitura de Reconhecimento</vt:lpstr>
      <vt:lpstr>2. Leitura Exploratória</vt:lpstr>
      <vt:lpstr>3. Leitura Reflexiva</vt:lpstr>
      <vt:lpstr>4. Leitura Interpretativa</vt:lpstr>
      <vt:lpstr>Fichamento </vt:lpstr>
      <vt:lpstr>Como Resumir</vt:lpstr>
      <vt:lpstr>Processo de Leitura</vt:lpstr>
      <vt:lpstr>Comunicação do conhecimento científico </vt:lpstr>
      <vt:lpstr>Texto científico</vt:lpstr>
      <vt:lpstr>Modos de Organização do Texto Científico</vt:lpstr>
      <vt:lpstr>Para selecionar o que escrever</vt:lpstr>
      <vt:lpstr>O ruído na comunicação</vt:lpstr>
      <vt:lpstr>conceitos</vt:lpstr>
      <vt:lpstr>definições</vt:lpstr>
      <vt:lpstr>Redação do texto  (n-versões)</vt:lpstr>
      <vt:lpstr>Introdução </vt:lpstr>
      <vt:lpstr>Corpo do Texto</vt:lpstr>
      <vt:lpstr>Conclusão</vt:lpstr>
      <vt:lpstr>Resumo / abstract</vt:lpstr>
      <vt:lpstr>Organização Canônica</vt:lpstr>
      <vt:lpstr>Revisão do texto - escritor</vt:lpstr>
      <vt:lpstr>Revisão do texto - revisor</vt:lpstr>
      <vt:lpstr>Questões para o  revisor técnico</vt:lpstr>
      <vt:lpstr>Questões para o  revisor lingüista</vt:lpstr>
      <vt:lpstr>Questões para o  revisor lingüista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Preparação do Relatório Final do Projeto de Formatura I</dc:title>
  <dc:creator>sergio t. kofuji</dc:creator>
  <cp:lastModifiedBy>sergio.kofuji</cp:lastModifiedBy>
  <cp:revision>28</cp:revision>
  <dcterms:created xsi:type="dcterms:W3CDTF">2011-06-17T13:26:37Z</dcterms:created>
  <dcterms:modified xsi:type="dcterms:W3CDTF">2013-06-07T16:25:59Z</dcterms:modified>
</cp:coreProperties>
</file>