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78"/>
  </p:notesMasterIdLst>
  <p:sldIdLst>
    <p:sldId id="256" r:id="rId3"/>
    <p:sldId id="328" r:id="rId4"/>
    <p:sldId id="287" r:id="rId5"/>
    <p:sldId id="376" r:id="rId6"/>
    <p:sldId id="416" r:id="rId7"/>
    <p:sldId id="417" r:id="rId8"/>
    <p:sldId id="418" r:id="rId9"/>
    <p:sldId id="419" r:id="rId10"/>
    <p:sldId id="420" r:id="rId11"/>
    <p:sldId id="421" r:id="rId12"/>
    <p:sldId id="422" r:id="rId13"/>
    <p:sldId id="424" r:id="rId14"/>
    <p:sldId id="425" r:id="rId15"/>
    <p:sldId id="426" r:id="rId16"/>
    <p:sldId id="427" r:id="rId17"/>
    <p:sldId id="428" r:id="rId18"/>
    <p:sldId id="434" r:id="rId19"/>
    <p:sldId id="407" r:id="rId20"/>
    <p:sldId id="409" r:id="rId21"/>
    <p:sldId id="412" r:id="rId22"/>
    <p:sldId id="410" r:id="rId23"/>
    <p:sldId id="411" r:id="rId24"/>
    <p:sldId id="429" r:id="rId25"/>
    <p:sldId id="413" r:id="rId26"/>
    <p:sldId id="414" r:id="rId27"/>
    <p:sldId id="415" r:id="rId28"/>
    <p:sldId id="395" r:id="rId29"/>
    <p:sldId id="432" r:id="rId30"/>
    <p:sldId id="399" r:id="rId31"/>
    <p:sldId id="433" r:id="rId32"/>
    <p:sldId id="361" r:id="rId33"/>
    <p:sldId id="398" r:id="rId34"/>
    <p:sldId id="431" r:id="rId35"/>
    <p:sldId id="383" r:id="rId36"/>
    <p:sldId id="288" r:id="rId37"/>
    <p:sldId id="370" r:id="rId38"/>
    <p:sldId id="371" r:id="rId39"/>
    <p:sldId id="304" r:id="rId40"/>
    <p:sldId id="303" r:id="rId41"/>
    <p:sldId id="363" r:id="rId42"/>
    <p:sldId id="378" r:id="rId43"/>
    <p:sldId id="379" r:id="rId44"/>
    <p:sldId id="380" r:id="rId45"/>
    <p:sldId id="305" r:id="rId46"/>
    <p:sldId id="323" r:id="rId47"/>
    <p:sldId id="384" r:id="rId48"/>
    <p:sldId id="385" r:id="rId49"/>
    <p:sldId id="297" r:id="rId50"/>
    <p:sldId id="298" r:id="rId51"/>
    <p:sldId id="299" r:id="rId52"/>
    <p:sldId id="300" r:id="rId53"/>
    <p:sldId id="435" r:id="rId54"/>
    <p:sldId id="306" r:id="rId55"/>
    <p:sldId id="316" r:id="rId56"/>
    <p:sldId id="373" r:id="rId57"/>
    <p:sldId id="308" r:id="rId58"/>
    <p:sldId id="401" r:id="rId59"/>
    <p:sldId id="402" r:id="rId60"/>
    <p:sldId id="403" r:id="rId61"/>
    <p:sldId id="307" r:id="rId62"/>
    <p:sldId id="313" r:id="rId63"/>
    <p:sldId id="404" r:id="rId64"/>
    <p:sldId id="314" r:id="rId65"/>
    <p:sldId id="318" r:id="rId66"/>
    <p:sldId id="320" r:id="rId67"/>
    <p:sldId id="322" r:id="rId68"/>
    <p:sldId id="405" r:id="rId69"/>
    <p:sldId id="406" r:id="rId70"/>
    <p:sldId id="315" r:id="rId71"/>
    <p:sldId id="400" r:id="rId72"/>
    <p:sldId id="440" r:id="rId73"/>
    <p:sldId id="439" r:id="rId74"/>
    <p:sldId id="438" r:id="rId75"/>
    <p:sldId id="437" r:id="rId76"/>
    <p:sldId id="436" r:id="rId7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100"/>
    <a:srgbClr val="44B26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15" autoAdjust="0"/>
    <p:restoredTop sz="97691" autoAdjust="0"/>
  </p:normalViewPr>
  <p:slideViewPr>
    <p:cSldViewPr>
      <p:cViewPr>
        <p:scale>
          <a:sx n="80" d="100"/>
          <a:sy n="80" d="100"/>
        </p:scale>
        <p:origin x="-10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8F4BF5-2F3E-493B-B863-7F924FA73F2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7238D2E-300A-40F8-89A0-182799492888}">
      <dgm:prSet phldrT="[Texto]" custT="1"/>
      <dgm:spPr/>
      <dgm:t>
        <a:bodyPr/>
        <a:lstStyle/>
        <a:p>
          <a:r>
            <a:rPr lang="pt-BR" sz="2400" dirty="0" smtClean="0">
              <a:latin typeface="Adobe Arabic" pitchFamily="18" charset="-78"/>
              <a:cs typeface="Adobe Arabic" pitchFamily="18" charset="-78"/>
            </a:rPr>
            <a:t>Formação da agenda</a:t>
          </a:r>
          <a:endParaRPr lang="pt-BR" sz="2400" dirty="0">
            <a:latin typeface="Adobe Arabic" pitchFamily="18" charset="-78"/>
            <a:cs typeface="Adobe Arabic" pitchFamily="18" charset="-78"/>
          </a:endParaRPr>
        </a:p>
      </dgm:t>
    </dgm:pt>
    <dgm:pt modelId="{1484F6CC-62A4-4204-9C49-6D1469CBA261}" type="parTrans" cxnId="{7926FE6B-6B87-4F76-8A34-0364D0DDE13D}">
      <dgm:prSet/>
      <dgm:spPr/>
      <dgm:t>
        <a:bodyPr/>
        <a:lstStyle/>
        <a:p>
          <a:endParaRPr lang="pt-BR"/>
        </a:p>
      </dgm:t>
    </dgm:pt>
    <dgm:pt modelId="{180D05BD-34D1-439F-88E7-12DCEFE81345}" type="sibTrans" cxnId="{7926FE6B-6B87-4F76-8A34-0364D0DDE13D}">
      <dgm:prSet/>
      <dgm:spPr/>
      <dgm:t>
        <a:bodyPr/>
        <a:lstStyle/>
        <a:p>
          <a:endParaRPr lang="pt-BR"/>
        </a:p>
      </dgm:t>
    </dgm:pt>
    <dgm:pt modelId="{4E0864E3-8CC4-4501-AE57-D4C21F0AE3A3}">
      <dgm:prSet phldrT="[Texto]" custT="1"/>
      <dgm:spPr/>
      <dgm:t>
        <a:bodyPr/>
        <a:lstStyle/>
        <a:p>
          <a:r>
            <a:rPr lang="pt-BR" sz="2400" dirty="0" smtClean="0">
              <a:latin typeface="Adobe Arabic" pitchFamily="18" charset="-78"/>
              <a:cs typeface="Adobe Arabic" pitchFamily="18" charset="-78"/>
            </a:rPr>
            <a:t>Consideração das alternativas</a:t>
          </a:r>
          <a:endParaRPr lang="pt-BR" sz="2400" dirty="0">
            <a:latin typeface="Adobe Arabic" pitchFamily="18" charset="-78"/>
            <a:cs typeface="Adobe Arabic" pitchFamily="18" charset="-78"/>
          </a:endParaRPr>
        </a:p>
      </dgm:t>
    </dgm:pt>
    <dgm:pt modelId="{EF4870C1-5A85-4524-BD2B-0609D24E5F17}" type="parTrans" cxnId="{0694372A-7E1F-4711-8664-788B1DA144CD}">
      <dgm:prSet/>
      <dgm:spPr/>
      <dgm:t>
        <a:bodyPr/>
        <a:lstStyle/>
        <a:p>
          <a:endParaRPr lang="pt-BR"/>
        </a:p>
      </dgm:t>
    </dgm:pt>
    <dgm:pt modelId="{FB825FA8-A04B-4159-93A2-1CB9C68FACDD}" type="sibTrans" cxnId="{0694372A-7E1F-4711-8664-788B1DA144CD}">
      <dgm:prSet/>
      <dgm:spPr/>
      <dgm:t>
        <a:bodyPr/>
        <a:lstStyle/>
        <a:p>
          <a:endParaRPr lang="pt-BR"/>
        </a:p>
      </dgm:t>
    </dgm:pt>
    <dgm:pt modelId="{8F685168-7334-4647-8C94-1EECF9A115D4}">
      <dgm:prSet phldrT="[Texto]" custT="1"/>
      <dgm:spPr/>
      <dgm:t>
        <a:bodyPr/>
        <a:lstStyle/>
        <a:p>
          <a:r>
            <a:rPr lang="pt-BR" sz="2300" dirty="0" smtClean="0">
              <a:latin typeface="Adobe Arabic" pitchFamily="18" charset="-78"/>
              <a:cs typeface="Adobe Arabic" pitchFamily="18" charset="-78"/>
            </a:rPr>
            <a:t>Implementação da decisão</a:t>
          </a:r>
          <a:endParaRPr lang="pt-BR" sz="2300" dirty="0">
            <a:latin typeface="Adobe Arabic" pitchFamily="18" charset="-78"/>
            <a:cs typeface="Adobe Arabic" pitchFamily="18" charset="-78"/>
          </a:endParaRPr>
        </a:p>
      </dgm:t>
    </dgm:pt>
    <dgm:pt modelId="{E597E5F9-2B03-46E3-B5E8-1D23FC504269}" type="parTrans" cxnId="{04BB0C98-10AA-44E9-8B35-F0B26BEAB601}">
      <dgm:prSet/>
      <dgm:spPr/>
      <dgm:t>
        <a:bodyPr/>
        <a:lstStyle/>
        <a:p>
          <a:endParaRPr lang="pt-BR"/>
        </a:p>
      </dgm:t>
    </dgm:pt>
    <dgm:pt modelId="{4B636ABA-ACD0-4655-A132-74EFDF250239}" type="sibTrans" cxnId="{04BB0C98-10AA-44E9-8B35-F0B26BEAB601}">
      <dgm:prSet/>
      <dgm:spPr/>
      <dgm:t>
        <a:bodyPr/>
        <a:lstStyle/>
        <a:p>
          <a:endParaRPr lang="pt-BR"/>
        </a:p>
      </dgm:t>
    </dgm:pt>
    <dgm:pt modelId="{092B34EE-0B31-4BCE-B5A6-7B80A1C7A232}">
      <dgm:prSet/>
      <dgm:spPr/>
      <dgm:t>
        <a:bodyPr/>
        <a:lstStyle/>
        <a:p>
          <a:r>
            <a:rPr lang="pt-BR" dirty="0" smtClean="0">
              <a:latin typeface="Adobe Arabic" pitchFamily="18" charset="-78"/>
              <a:cs typeface="Adobe Arabic" pitchFamily="18" charset="-78"/>
            </a:rPr>
            <a:t>Escolha dentre as alternativas</a:t>
          </a:r>
          <a:endParaRPr lang="pt-BR" dirty="0">
            <a:latin typeface="Adobe Arabic" pitchFamily="18" charset="-78"/>
            <a:cs typeface="Adobe Arabic" pitchFamily="18" charset="-78"/>
          </a:endParaRPr>
        </a:p>
      </dgm:t>
    </dgm:pt>
    <dgm:pt modelId="{9CEDB50A-1E41-4C8F-975E-1C0FA61F7FE3}" type="parTrans" cxnId="{6B382DEB-91EA-4C0C-9404-2F7218F187E1}">
      <dgm:prSet/>
      <dgm:spPr/>
      <dgm:t>
        <a:bodyPr/>
        <a:lstStyle/>
        <a:p>
          <a:endParaRPr lang="pt-BR"/>
        </a:p>
      </dgm:t>
    </dgm:pt>
    <dgm:pt modelId="{5E1C3421-02F5-43D3-A1DC-C6E2121C5D9E}" type="sibTrans" cxnId="{6B382DEB-91EA-4C0C-9404-2F7218F187E1}">
      <dgm:prSet/>
      <dgm:spPr/>
      <dgm:t>
        <a:bodyPr/>
        <a:lstStyle/>
        <a:p>
          <a:endParaRPr lang="pt-BR"/>
        </a:p>
      </dgm:t>
    </dgm:pt>
    <dgm:pt modelId="{2F7ED5FE-4A9E-4907-A5DD-220052778156}" type="pres">
      <dgm:prSet presAssocID="{EE8F4BF5-2F3E-493B-B863-7F924FA73F2A}" presName="Name0" presStyleCnt="0">
        <dgm:presLayoutVars>
          <dgm:dir/>
          <dgm:resizeHandles val="exact"/>
        </dgm:presLayoutVars>
      </dgm:prSet>
      <dgm:spPr/>
    </dgm:pt>
    <dgm:pt modelId="{3563E647-AC94-42FD-B41E-5D30A2FCC5F8}" type="pres">
      <dgm:prSet presAssocID="{D7238D2E-300A-40F8-89A0-18279949288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0B991B5-CE1A-40D9-BE9C-F925CCC66840}" type="pres">
      <dgm:prSet presAssocID="{180D05BD-34D1-439F-88E7-12DCEFE81345}" presName="sibTrans" presStyleLbl="sibTrans2D1" presStyleIdx="0" presStyleCnt="3"/>
      <dgm:spPr/>
      <dgm:t>
        <a:bodyPr/>
        <a:lstStyle/>
        <a:p>
          <a:endParaRPr lang="pt-BR"/>
        </a:p>
      </dgm:t>
    </dgm:pt>
    <dgm:pt modelId="{21E6DB69-70CD-4E26-B55C-5A63237EE6BD}" type="pres">
      <dgm:prSet presAssocID="{180D05BD-34D1-439F-88E7-12DCEFE81345}" presName="connectorText" presStyleLbl="sibTrans2D1" presStyleIdx="0" presStyleCnt="3"/>
      <dgm:spPr/>
      <dgm:t>
        <a:bodyPr/>
        <a:lstStyle/>
        <a:p>
          <a:endParaRPr lang="pt-BR"/>
        </a:p>
      </dgm:t>
    </dgm:pt>
    <dgm:pt modelId="{32FCAE2B-3BB2-446B-9A93-CEFD2ABF429C}" type="pres">
      <dgm:prSet presAssocID="{4E0864E3-8CC4-4501-AE57-D4C21F0AE3A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E06F536-17C8-4185-99B0-1BFECB660192}" type="pres">
      <dgm:prSet presAssocID="{FB825FA8-A04B-4159-93A2-1CB9C68FACDD}" presName="sibTrans" presStyleLbl="sibTrans2D1" presStyleIdx="1" presStyleCnt="3"/>
      <dgm:spPr/>
      <dgm:t>
        <a:bodyPr/>
        <a:lstStyle/>
        <a:p>
          <a:endParaRPr lang="pt-BR"/>
        </a:p>
      </dgm:t>
    </dgm:pt>
    <dgm:pt modelId="{B0375A77-A2A3-4B51-AFB0-896C5366042C}" type="pres">
      <dgm:prSet presAssocID="{FB825FA8-A04B-4159-93A2-1CB9C68FACDD}" presName="connectorText" presStyleLbl="sibTrans2D1" presStyleIdx="1" presStyleCnt="3"/>
      <dgm:spPr/>
      <dgm:t>
        <a:bodyPr/>
        <a:lstStyle/>
        <a:p>
          <a:endParaRPr lang="pt-BR"/>
        </a:p>
      </dgm:t>
    </dgm:pt>
    <dgm:pt modelId="{E4B5AE4F-C002-4245-909D-5E6995A01568}" type="pres">
      <dgm:prSet presAssocID="{092B34EE-0B31-4BCE-B5A6-7B80A1C7A23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A88A9FF-12E4-4FCA-80B7-FABD583F5226}" type="pres">
      <dgm:prSet presAssocID="{5E1C3421-02F5-43D3-A1DC-C6E2121C5D9E}" presName="sibTrans" presStyleLbl="sibTrans2D1" presStyleIdx="2" presStyleCnt="3"/>
      <dgm:spPr/>
      <dgm:t>
        <a:bodyPr/>
        <a:lstStyle/>
        <a:p>
          <a:endParaRPr lang="pt-BR"/>
        </a:p>
      </dgm:t>
    </dgm:pt>
    <dgm:pt modelId="{48A312CA-4088-49A8-AD7E-F617BC0273BC}" type="pres">
      <dgm:prSet presAssocID="{5E1C3421-02F5-43D3-A1DC-C6E2121C5D9E}" presName="connectorText" presStyleLbl="sibTrans2D1" presStyleIdx="2" presStyleCnt="3"/>
      <dgm:spPr/>
      <dgm:t>
        <a:bodyPr/>
        <a:lstStyle/>
        <a:p>
          <a:endParaRPr lang="pt-BR"/>
        </a:p>
      </dgm:t>
    </dgm:pt>
    <dgm:pt modelId="{6ED56878-4F4E-4D80-82FA-A6014C06A3A0}" type="pres">
      <dgm:prSet presAssocID="{8F685168-7334-4647-8C94-1EECF9A115D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8BF9113-D38B-4D16-908D-BF56E8A812DD}" type="presOf" srcId="{5E1C3421-02F5-43D3-A1DC-C6E2121C5D9E}" destId="{6A88A9FF-12E4-4FCA-80B7-FABD583F5226}" srcOrd="0" destOrd="0" presId="urn:microsoft.com/office/officeart/2005/8/layout/process1"/>
    <dgm:cxn modelId="{B0BBC31C-C153-407A-A0D2-3496032B4D16}" type="presOf" srcId="{4E0864E3-8CC4-4501-AE57-D4C21F0AE3A3}" destId="{32FCAE2B-3BB2-446B-9A93-CEFD2ABF429C}" srcOrd="0" destOrd="0" presId="urn:microsoft.com/office/officeart/2005/8/layout/process1"/>
    <dgm:cxn modelId="{6B382DEB-91EA-4C0C-9404-2F7218F187E1}" srcId="{EE8F4BF5-2F3E-493B-B863-7F924FA73F2A}" destId="{092B34EE-0B31-4BCE-B5A6-7B80A1C7A232}" srcOrd="2" destOrd="0" parTransId="{9CEDB50A-1E41-4C8F-975E-1C0FA61F7FE3}" sibTransId="{5E1C3421-02F5-43D3-A1DC-C6E2121C5D9E}"/>
    <dgm:cxn modelId="{C003781D-958E-48F5-88AE-42A10C53718D}" type="presOf" srcId="{180D05BD-34D1-439F-88E7-12DCEFE81345}" destId="{80B991B5-CE1A-40D9-BE9C-F925CCC66840}" srcOrd="0" destOrd="0" presId="urn:microsoft.com/office/officeart/2005/8/layout/process1"/>
    <dgm:cxn modelId="{04BB0C98-10AA-44E9-8B35-F0B26BEAB601}" srcId="{EE8F4BF5-2F3E-493B-B863-7F924FA73F2A}" destId="{8F685168-7334-4647-8C94-1EECF9A115D4}" srcOrd="3" destOrd="0" parTransId="{E597E5F9-2B03-46E3-B5E8-1D23FC504269}" sibTransId="{4B636ABA-ACD0-4655-A132-74EFDF250239}"/>
    <dgm:cxn modelId="{89C16A34-ACF3-4AD9-B34E-5C2263C8490B}" type="presOf" srcId="{180D05BD-34D1-439F-88E7-12DCEFE81345}" destId="{21E6DB69-70CD-4E26-B55C-5A63237EE6BD}" srcOrd="1" destOrd="0" presId="urn:microsoft.com/office/officeart/2005/8/layout/process1"/>
    <dgm:cxn modelId="{7926FE6B-6B87-4F76-8A34-0364D0DDE13D}" srcId="{EE8F4BF5-2F3E-493B-B863-7F924FA73F2A}" destId="{D7238D2E-300A-40F8-89A0-182799492888}" srcOrd="0" destOrd="0" parTransId="{1484F6CC-62A4-4204-9C49-6D1469CBA261}" sibTransId="{180D05BD-34D1-439F-88E7-12DCEFE81345}"/>
    <dgm:cxn modelId="{8054A72E-E582-4246-B493-8B2716CFD6FB}" type="presOf" srcId="{FB825FA8-A04B-4159-93A2-1CB9C68FACDD}" destId="{AE06F536-17C8-4185-99B0-1BFECB660192}" srcOrd="0" destOrd="0" presId="urn:microsoft.com/office/officeart/2005/8/layout/process1"/>
    <dgm:cxn modelId="{6DB3F976-40DE-4DF5-8BBD-D59CEFB8297D}" type="presOf" srcId="{5E1C3421-02F5-43D3-A1DC-C6E2121C5D9E}" destId="{48A312CA-4088-49A8-AD7E-F617BC0273BC}" srcOrd="1" destOrd="0" presId="urn:microsoft.com/office/officeart/2005/8/layout/process1"/>
    <dgm:cxn modelId="{0694372A-7E1F-4711-8664-788B1DA144CD}" srcId="{EE8F4BF5-2F3E-493B-B863-7F924FA73F2A}" destId="{4E0864E3-8CC4-4501-AE57-D4C21F0AE3A3}" srcOrd="1" destOrd="0" parTransId="{EF4870C1-5A85-4524-BD2B-0609D24E5F17}" sibTransId="{FB825FA8-A04B-4159-93A2-1CB9C68FACDD}"/>
    <dgm:cxn modelId="{873E5508-0C86-417D-BD12-9899525A7750}" type="presOf" srcId="{EE8F4BF5-2F3E-493B-B863-7F924FA73F2A}" destId="{2F7ED5FE-4A9E-4907-A5DD-220052778156}" srcOrd="0" destOrd="0" presId="urn:microsoft.com/office/officeart/2005/8/layout/process1"/>
    <dgm:cxn modelId="{0235AA0F-5E78-4CC9-B122-438BBA945F37}" type="presOf" srcId="{8F685168-7334-4647-8C94-1EECF9A115D4}" destId="{6ED56878-4F4E-4D80-82FA-A6014C06A3A0}" srcOrd="0" destOrd="0" presId="urn:microsoft.com/office/officeart/2005/8/layout/process1"/>
    <dgm:cxn modelId="{BDA008F5-4F13-4130-9FBC-5E86F72D1567}" type="presOf" srcId="{D7238D2E-300A-40F8-89A0-182799492888}" destId="{3563E647-AC94-42FD-B41E-5D30A2FCC5F8}" srcOrd="0" destOrd="0" presId="urn:microsoft.com/office/officeart/2005/8/layout/process1"/>
    <dgm:cxn modelId="{66ABFBC7-D13B-4386-A14C-B1C2220E2D66}" type="presOf" srcId="{092B34EE-0B31-4BCE-B5A6-7B80A1C7A232}" destId="{E4B5AE4F-C002-4245-909D-5E6995A01568}" srcOrd="0" destOrd="0" presId="urn:microsoft.com/office/officeart/2005/8/layout/process1"/>
    <dgm:cxn modelId="{C627F42C-88C6-4B4E-813E-EABDFD27140D}" type="presOf" srcId="{FB825FA8-A04B-4159-93A2-1CB9C68FACDD}" destId="{B0375A77-A2A3-4B51-AFB0-896C5366042C}" srcOrd="1" destOrd="0" presId="urn:microsoft.com/office/officeart/2005/8/layout/process1"/>
    <dgm:cxn modelId="{FA066D9D-A875-4207-AA97-D6283D8EF792}" type="presParOf" srcId="{2F7ED5FE-4A9E-4907-A5DD-220052778156}" destId="{3563E647-AC94-42FD-B41E-5D30A2FCC5F8}" srcOrd="0" destOrd="0" presId="urn:microsoft.com/office/officeart/2005/8/layout/process1"/>
    <dgm:cxn modelId="{30AA7D4F-2B05-4979-A6A8-719647623C83}" type="presParOf" srcId="{2F7ED5FE-4A9E-4907-A5DD-220052778156}" destId="{80B991B5-CE1A-40D9-BE9C-F925CCC66840}" srcOrd="1" destOrd="0" presId="urn:microsoft.com/office/officeart/2005/8/layout/process1"/>
    <dgm:cxn modelId="{EC2AE9B3-E04C-4350-9A72-3B3557CC84E0}" type="presParOf" srcId="{80B991B5-CE1A-40D9-BE9C-F925CCC66840}" destId="{21E6DB69-70CD-4E26-B55C-5A63237EE6BD}" srcOrd="0" destOrd="0" presId="urn:microsoft.com/office/officeart/2005/8/layout/process1"/>
    <dgm:cxn modelId="{1FFEEFC0-BF75-4FE9-9340-6A5878B6F341}" type="presParOf" srcId="{2F7ED5FE-4A9E-4907-A5DD-220052778156}" destId="{32FCAE2B-3BB2-446B-9A93-CEFD2ABF429C}" srcOrd="2" destOrd="0" presId="urn:microsoft.com/office/officeart/2005/8/layout/process1"/>
    <dgm:cxn modelId="{A0837CCF-763D-4539-8052-4E7903F81401}" type="presParOf" srcId="{2F7ED5FE-4A9E-4907-A5DD-220052778156}" destId="{AE06F536-17C8-4185-99B0-1BFECB660192}" srcOrd="3" destOrd="0" presId="urn:microsoft.com/office/officeart/2005/8/layout/process1"/>
    <dgm:cxn modelId="{E25C1C1F-74A3-4EF4-97D7-32E992209311}" type="presParOf" srcId="{AE06F536-17C8-4185-99B0-1BFECB660192}" destId="{B0375A77-A2A3-4B51-AFB0-896C5366042C}" srcOrd="0" destOrd="0" presId="urn:microsoft.com/office/officeart/2005/8/layout/process1"/>
    <dgm:cxn modelId="{57C304A2-DAAC-4517-8146-B1EEF10BFBE2}" type="presParOf" srcId="{2F7ED5FE-4A9E-4907-A5DD-220052778156}" destId="{E4B5AE4F-C002-4245-909D-5E6995A01568}" srcOrd="4" destOrd="0" presId="urn:microsoft.com/office/officeart/2005/8/layout/process1"/>
    <dgm:cxn modelId="{DF46378E-5934-48DB-B128-0CDA488F2B93}" type="presParOf" srcId="{2F7ED5FE-4A9E-4907-A5DD-220052778156}" destId="{6A88A9FF-12E4-4FCA-80B7-FABD583F5226}" srcOrd="5" destOrd="0" presId="urn:microsoft.com/office/officeart/2005/8/layout/process1"/>
    <dgm:cxn modelId="{1ACADC7C-7DAE-4D68-AF3B-1D78B5BE9CDC}" type="presParOf" srcId="{6A88A9FF-12E4-4FCA-80B7-FABD583F5226}" destId="{48A312CA-4088-49A8-AD7E-F617BC0273BC}" srcOrd="0" destOrd="0" presId="urn:microsoft.com/office/officeart/2005/8/layout/process1"/>
    <dgm:cxn modelId="{6E8F4D11-AAD9-4FAD-870E-77D034537592}" type="presParOf" srcId="{2F7ED5FE-4A9E-4907-A5DD-220052778156}" destId="{6ED56878-4F4E-4D80-82FA-A6014C06A3A0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63E647-AC94-42FD-B41E-5D30A2FCC5F8}">
      <dsp:nvSpPr>
        <dsp:cNvPr id="0" name=""/>
        <dsp:cNvSpPr/>
      </dsp:nvSpPr>
      <dsp:spPr>
        <a:xfrm>
          <a:off x="3702" y="1475546"/>
          <a:ext cx="1618756" cy="1153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>
              <a:latin typeface="Adobe Arabic" pitchFamily="18" charset="-78"/>
              <a:cs typeface="Adobe Arabic" pitchFamily="18" charset="-78"/>
            </a:rPr>
            <a:t>Formação da agenda</a:t>
          </a:r>
          <a:endParaRPr lang="pt-BR" sz="2400" kern="1200" dirty="0">
            <a:latin typeface="Adobe Arabic" pitchFamily="18" charset="-78"/>
            <a:cs typeface="Adobe Arabic" pitchFamily="18" charset="-78"/>
          </a:endParaRPr>
        </a:p>
      </dsp:txBody>
      <dsp:txXfrm>
        <a:off x="37483" y="1509327"/>
        <a:ext cx="1551194" cy="1085801"/>
      </dsp:txXfrm>
    </dsp:sp>
    <dsp:sp modelId="{80B991B5-CE1A-40D9-BE9C-F925CCC66840}">
      <dsp:nvSpPr>
        <dsp:cNvPr id="0" name=""/>
        <dsp:cNvSpPr/>
      </dsp:nvSpPr>
      <dsp:spPr>
        <a:xfrm>
          <a:off x="1784333" y="1851502"/>
          <a:ext cx="343176" cy="4014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kern="1200"/>
        </a:p>
      </dsp:txBody>
      <dsp:txXfrm>
        <a:off x="1784333" y="1931792"/>
        <a:ext cx="240223" cy="240871"/>
      </dsp:txXfrm>
    </dsp:sp>
    <dsp:sp modelId="{32FCAE2B-3BB2-446B-9A93-CEFD2ABF429C}">
      <dsp:nvSpPr>
        <dsp:cNvPr id="0" name=""/>
        <dsp:cNvSpPr/>
      </dsp:nvSpPr>
      <dsp:spPr>
        <a:xfrm>
          <a:off x="2269960" y="1475546"/>
          <a:ext cx="1618756" cy="1153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>
              <a:latin typeface="Adobe Arabic" pitchFamily="18" charset="-78"/>
              <a:cs typeface="Adobe Arabic" pitchFamily="18" charset="-78"/>
            </a:rPr>
            <a:t>Consideração das alternativas</a:t>
          </a:r>
          <a:endParaRPr lang="pt-BR" sz="2400" kern="1200" dirty="0">
            <a:latin typeface="Adobe Arabic" pitchFamily="18" charset="-78"/>
            <a:cs typeface="Adobe Arabic" pitchFamily="18" charset="-78"/>
          </a:endParaRPr>
        </a:p>
      </dsp:txBody>
      <dsp:txXfrm>
        <a:off x="2303741" y="1509327"/>
        <a:ext cx="1551194" cy="1085801"/>
      </dsp:txXfrm>
    </dsp:sp>
    <dsp:sp modelId="{AE06F536-17C8-4185-99B0-1BFECB660192}">
      <dsp:nvSpPr>
        <dsp:cNvPr id="0" name=""/>
        <dsp:cNvSpPr/>
      </dsp:nvSpPr>
      <dsp:spPr>
        <a:xfrm>
          <a:off x="4050592" y="1851502"/>
          <a:ext cx="343176" cy="4014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kern="1200"/>
        </a:p>
      </dsp:txBody>
      <dsp:txXfrm>
        <a:off x="4050592" y="1931792"/>
        <a:ext cx="240223" cy="240871"/>
      </dsp:txXfrm>
    </dsp:sp>
    <dsp:sp modelId="{E4B5AE4F-C002-4245-909D-5E6995A01568}">
      <dsp:nvSpPr>
        <dsp:cNvPr id="0" name=""/>
        <dsp:cNvSpPr/>
      </dsp:nvSpPr>
      <dsp:spPr>
        <a:xfrm>
          <a:off x="4536219" y="1475546"/>
          <a:ext cx="1618756" cy="1153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>
              <a:latin typeface="Adobe Arabic" pitchFamily="18" charset="-78"/>
              <a:cs typeface="Adobe Arabic" pitchFamily="18" charset="-78"/>
            </a:rPr>
            <a:t>Escolha dentre as alternativas</a:t>
          </a:r>
          <a:endParaRPr lang="pt-BR" sz="2400" kern="1200" dirty="0">
            <a:latin typeface="Adobe Arabic" pitchFamily="18" charset="-78"/>
            <a:cs typeface="Adobe Arabic" pitchFamily="18" charset="-78"/>
          </a:endParaRPr>
        </a:p>
      </dsp:txBody>
      <dsp:txXfrm>
        <a:off x="4570000" y="1509327"/>
        <a:ext cx="1551194" cy="1085801"/>
      </dsp:txXfrm>
    </dsp:sp>
    <dsp:sp modelId="{6A88A9FF-12E4-4FCA-80B7-FABD583F5226}">
      <dsp:nvSpPr>
        <dsp:cNvPr id="0" name=""/>
        <dsp:cNvSpPr/>
      </dsp:nvSpPr>
      <dsp:spPr>
        <a:xfrm>
          <a:off x="6316850" y="1851502"/>
          <a:ext cx="343176" cy="4014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kern="1200"/>
        </a:p>
      </dsp:txBody>
      <dsp:txXfrm>
        <a:off x="6316850" y="1931792"/>
        <a:ext cx="240223" cy="240871"/>
      </dsp:txXfrm>
    </dsp:sp>
    <dsp:sp modelId="{6ED56878-4F4E-4D80-82FA-A6014C06A3A0}">
      <dsp:nvSpPr>
        <dsp:cNvPr id="0" name=""/>
        <dsp:cNvSpPr/>
      </dsp:nvSpPr>
      <dsp:spPr>
        <a:xfrm>
          <a:off x="6802477" y="1475546"/>
          <a:ext cx="1618756" cy="1153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 smtClean="0">
              <a:latin typeface="Adobe Arabic" pitchFamily="18" charset="-78"/>
              <a:cs typeface="Adobe Arabic" pitchFamily="18" charset="-78"/>
            </a:rPr>
            <a:t>Implementação da decisão</a:t>
          </a:r>
          <a:endParaRPr lang="pt-BR" sz="2300" kern="1200" dirty="0">
            <a:latin typeface="Adobe Arabic" pitchFamily="18" charset="-78"/>
            <a:cs typeface="Adobe Arabic" pitchFamily="18" charset="-78"/>
          </a:endParaRPr>
        </a:p>
      </dsp:txBody>
      <dsp:txXfrm>
        <a:off x="6836258" y="1509327"/>
        <a:ext cx="1551194" cy="10858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2000" b="0" strike="noStrike" spc="-1">
                <a:latin typeface="Arial"/>
              </a:rPr>
              <a:t>Clique para editar o formato de notas</a:t>
            </a:r>
          </a:p>
        </p:txBody>
      </p:sp>
      <p:sp>
        <p:nvSpPr>
          <p:cNvPr id="128" name="PlaceHolder 2"/>
          <p:cNvSpPr>
            <a:spLocks noGrp="1"/>
          </p:cNvSpPr>
          <p:nvPr>
            <p:ph type="hdr"/>
          </p:nvPr>
        </p:nvSpPr>
        <p:spPr>
          <a:xfrm>
            <a:off x="1512000" y="588060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1400" b="0" strike="noStrike" spc="-1">
                <a:latin typeface="Times New Roman"/>
              </a:rPr>
              <a:t>&lt;cabeçalho&gt;</a:t>
            </a:r>
          </a:p>
        </p:txBody>
      </p:sp>
      <p:sp>
        <p:nvSpPr>
          <p:cNvPr id="129" name="PlaceHolder 3"/>
          <p:cNvSpPr>
            <a:spLocks noGrp="1"/>
          </p:cNvSpPr>
          <p:nvPr>
            <p:ph type="dt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pt-BR" sz="1400" b="0" strike="noStrike" spc="-1">
                <a:latin typeface="Times New Roman"/>
              </a:rPr>
              <a:t>&lt;data/hora&gt;</a:t>
            </a:r>
          </a:p>
        </p:txBody>
      </p:sp>
      <p:sp>
        <p:nvSpPr>
          <p:cNvPr id="130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t-BR" sz="1400" b="0" strike="noStrike" spc="-1">
                <a:latin typeface="Times New Roman"/>
              </a:rPr>
              <a:t>&lt;rodapé&gt;</a:t>
            </a:r>
          </a:p>
        </p:txBody>
      </p:sp>
      <p:sp>
        <p:nvSpPr>
          <p:cNvPr id="131" name="PlaceHolder 5"/>
          <p:cNvSpPr>
            <a:spLocks noGrp="1"/>
          </p:cNvSpPr>
          <p:nvPr>
            <p:ph type="sldNum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03F4A41E-0B14-4D77-B45A-57AD063392D6}" type="slidenum">
              <a:rPr lang="pt-BR" sz="1400" b="0" strike="noStrike" spc="-1">
                <a:latin typeface="Times New Roman"/>
              </a:rPr>
              <a:pPr algn="r"/>
              <a:t>‹nº›</a:t>
            </a:fld>
            <a:endParaRPr lang="pt-B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0222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150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056C16-3E9B-4BDD-BC73-D48933BB4862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3F4A41E-0B14-4D77-B45A-57AD063392D6}" type="slidenum">
              <a:rPr lang="pt-BR" sz="1400" b="0" strike="noStrike" spc="-1" smtClean="0">
                <a:latin typeface="Times New Roman"/>
              </a:rPr>
              <a:pPr algn="r"/>
              <a:t>40</a:t>
            </a:fld>
            <a:endParaRPr lang="pt-B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8400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380880" y="355680"/>
            <a:ext cx="8380800" cy="1054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b="0" strike="noStrike" spc="-1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380880" y="1719000"/>
            <a:ext cx="840744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380880" y="4021200"/>
            <a:ext cx="840744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380880" y="355680"/>
            <a:ext cx="8380800" cy="1054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b="0" strike="noStrike" spc="-1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380880" y="1719000"/>
            <a:ext cx="410256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89000" y="1719000"/>
            <a:ext cx="410256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689000" y="4021200"/>
            <a:ext cx="410256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380880" y="4021200"/>
            <a:ext cx="410256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380880" y="355680"/>
            <a:ext cx="8380800" cy="1054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b="0" strike="noStrike" spc="-1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380880" y="1719000"/>
            <a:ext cx="270684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223440" y="1719000"/>
            <a:ext cx="270684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66000" y="1719000"/>
            <a:ext cx="270684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066000" y="4021200"/>
            <a:ext cx="270684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223440" y="4021200"/>
            <a:ext cx="270684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380880" y="4021200"/>
            <a:ext cx="270684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380880" y="355680"/>
            <a:ext cx="8380800" cy="1054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b="0" strike="noStrike" spc="-1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380880" y="1719000"/>
            <a:ext cx="8407440" cy="4407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80880" y="355680"/>
            <a:ext cx="8380800" cy="1054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b="0" strike="noStrike" spc="-1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380880" y="1719000"/>
            <a:ext cx="8407440" cy="440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80880" y="355680"/>
            <a:ext cx="8380800" cy="1054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b="0" strike="noStrike" spc="-1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380880" y="1719000"/>
            <a:ext cx="4102560" cy="440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89000" y="1719000"/>
            <a:ext cx="4102560" cy="440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380880" y="355680"/>
            <a:ext cx="8380800" cy="1054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b="0" strike="noStrike" spc="-1">
              <a:solidFill>
                <a:srgbClr val="003300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380880" y="355680"/>
            <a:ext cx="8380800" cy="4887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380880" y="355680"/>
            <a:ext cx="8380800" cy="1054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b="0" strike="noStrike" spc="-1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380880" y="1719000"/>
            <a:ext cx="410256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380880" y="4021200"/>
            <a:ext cx="410256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689000" y="1719000"/>
            <a:ext cx="4102560" cy="440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380880" y="355680"/>
            <a:ext cx="8380800" cy="1054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b="0" strike="noStrike" spc="-1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380880" y="1719000"/>
            <a:ext cx="8407440" cy="4407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380880" y="355680"/>
            <a:ext cx="8380800" cy="1054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b="0" strike="noStrike" spc="-1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380880" y="1719000"/>
            <a:ext cx="4102560" cy="440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89000" y="1719000"/>
            <a:ext cx="410256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689000" y="4021200"/>
            <a:ext cx="410256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380880" y="355680"/>
            <a:ext cx="8380800" cy="1054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b="0" strike="noStrike" spc="-1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380880" y="1719000"/>
            <a:ext cx="410256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89000" y="1719000"/>
            <a:ext cx="410256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380880" y="4021200"/>
            <a:ext cx="840744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380880" y="355680"/>
            <a:ext cx="8380800" cy="1054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b="0" strike="noStrike" spc="-1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380880" y="1719000"/>
            <a:ext cx="840744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380880" y="4021200"/>
            <a:ext cx="840744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80880" y="355680"/>
            <a:ext cx="8380800" cy="1054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b="0" strike="noStrike" spc="-1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380880" y="1719000"/>
            <a:ext cx="410256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89000" y="1719000"/>
            <a:ext cx="410256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4689000" y="4021200"/>
            <a:ext cx="410256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380880" y="4021200"/>
            <a:ext cx="410256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380880" y="355680"/>
            <a:ext cx="8380800" cy="1054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b="0" strike="noStrike" spc="-1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380880" y="1719000"/>
            <a:ext cx="270684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3223440" y="1719000"/>
            <a:ext cx="270684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066000" y="1719000"/>
            <a:ext cx="270684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6066000" y="4021200"/>
            <a:ext cx="270684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3223440" y="4021200"/>
            <a:ext cx="270684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380880" y="4021200"/>
            <a:ext cx="270684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380880" y="355680"/>
            <a:ext cx="8380800" cy="1054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b="0" strike="noStrike" spc="-1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380880" y="1719000"/>
            <a:ext cx="8407440" cy="440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380880" y="355680"/>
            <a:ext cx="8380800" cy="1054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b="0" strike="noStrike" spc="-1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380880" y="1719000"/>
            <a:ext cx="4102560" cy="440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89000" y="1719000"/>
            <a:ext cx="4102560" cy="440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80880" y="355680"/>
            <a:ext cx="8380800" cy="1054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b="0" strike="noStrike" spc="-1">
              <a:solidFill>
                <a:srgbClr val="003300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380880" y="355680"/>
            <a:ext cx="8380800" cy="4887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80880" y="355680"/>
            <a:ext cx="8380800" cy="1054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b="0" strike="noStrike" spc="-1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380880" y="1719000"/>
            <a:ext cx="410256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380880" y="4021200"/>
            <a:ext cx="410256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689000" y="1719000"/>
            <a:ext cx="4102560" cy="440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380880" y="355680"/>
            <a:ext cx="8380800" cy="1054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b="0" strike="noStrike" spc="-1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380880" y="1719000"/>
            <a:ext cx="4102560" cy="440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89000" y="1719000"/>
            <a:ext cx="410256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89000" y="4021200"/>
            <a:ext cx="410256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380880" y="355680"/>
            <a:ext cx="8380800" cy="1054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00" b="0" strike="noStrike" spc="-1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380880" y="1719000"/>
            <a:ext cx="410256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89000" y="1719000"/>
            <a:ext cx="410256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380880" y="4021200"/>
            <a:ext cx="8407440" cy="21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152280" y="1635120"/>
            <a:ext cx="8831520" cy="50450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CustomShape 2"/>
          <p:cNvSpPr/>
          <p:nvPr/>
        </p:nvSpPr>
        <p:spPr>
          <a:xfrm>
            <a:off x="152280" y="152280"/>
            <a:ext cx="8813520" cy="13460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PlaceHolder 3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760" cy="762840"/>
          </a:xfrm>
          <a:prstGeom prst="rect">
            <a:avLst/>
          </a:prstGeom>
        </p:spPr>
        <p:txBody>
          <a:bodyPr tIns="91440" bIns="91440" anchor="ctr"/>
          <a:lstStyle/>
          <a:p>
            <a:r>
              <a:rPr lang="pt-BR" sz="1800" b="0" strike="noStrike" spc="-1">
                <a:solidFill>
                  <a:srgbClr val="003300"/>
                </a:solidFill>
                <a:latin typeface="Franklin Gothic Medium"/>
              </a:rPr>
              <a:t>Clique para editar o formato do texto do título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148">
                <a:solidFill>
                  <a:srgbClr val="003300"/>
                </a:solidFill>
                <a:latin typeface="Franklin Gothic Medium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600" b="0" strike="noStrike" spc="97">
                <a:solidFill>
                  <a:srgbClr val="003300"/>
                </a:solidFill>
                <a:latin typeface="Franklin Gothic Medium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400" b="0" strike="noStrike" spc="-1">
                <a:solidFill>
                  <a:srgbClr val="003300"/>
                </a:solidFill>
                <a:latin typeface="Franklin Gothic Medium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300" b="0" strike="noStrike" spc="97">
                <a:solidFill>
                  <a:srgbClr val="003300"/>
                </a:solidFill>
                <a:latin typeface="Franklin Gothic Medium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97">
                <a:solidFill>
                  <a:srgbClr val="003300"/>
                </a:solidFill>
                <a:latin typeface="Franklin Gothic Medium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97">
                <a:solidFill>
                  <a:srgbClr val="003300"/>
                </a:solidFill>
                <a:latin typeface="Franklin Gothic Medium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97">
                <a:solidFill>
                  <a:srgbClr val="003300"/>
                </a:solidFill>
                <a:latin typeface="Franklin Gothic Medium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152280" y="1635120"/>
            <a:ext cx="8831520" cy="50450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152280" y="152280"/>
            <a:ext cx="8813520" cy="13460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380880" y="1719000"/>
            <a:ext cx="8407440" cy="4407120"/>
          </a:xfrm>
          <a:prstGeom prst="rect">
            <a:avLst/>
          </a:prstGeom>
        </p:spPr>
        <p:txBody>
          <a:bodyPr/>
          <a:lstStyle/>
          <a:p>
            <a:pPr marL="274320" indent="-228240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sz="2000" b="0" strike="noStrike" spc="148">
                <a:solidFill>
                  <a:srgbClr val="003300"/>
                </a:solidFill>
                <a:latin typeface="Franklin Gothic Medium"/>
              </a:rPr>
              <a:t>Clique para editar o texto mestre</a:t>
            </a:r>
          </a:p>
          <a:p>
            <a:pPr marL="548640" lvl="1" indent="-182520">
              <a:lnSpc>
                <a:spcPct val="100000"/>
              </a:lnSpc>
              <a:spcBef>
                <a:spcPts val="360"/>
              </a:spcBef>
              <a:buClr>
                <a:srgbClr val="297FD5"/>
              </a:buClr>
              <a:buFont typeface="Wingdings" charset="2"/>
              <a:buChar char=""/>
            </a:pPr>
            <a:r>
              <a:rPr lang="pt-BR" sz="1800" b="0" strike="noStrike" spc="97">
                <a:solidFill>
                  <a:srgbClr val="003300"/>
                </a:solidFill>
                <a:latin typeface="Franklin Gothic Medium"/>
              </a:rPr>
              <a:t>Segundo nível</a:t>
            </a:r>
          </a:p>
          <a:p>
            <a:pPr marL="822960" lvl="2" indent="-182520">
              <a:lnSpc>
                <a:spcPct val="100000"/>
              </a:lnSpc>
              <a:spcBef>
                <a:spcPts val="320"/>
              </a:spcBef>
              <a:buClr>
                <a:srgbClr val="7F8FA9"/>
              </a:buClr>
              <a:buFont typeface="Wingdings" charset="2"/>
              <a:buChar char=""/>
            </a:pPr>
            <a:r>
              <a:rPr lang="pt-BR" sz="1600" b="0" strike="noStrike" spc="97">
                <a:solidFill>
                  <a:srgbClr val="003300"/>
                </a:solidFill>
                <a:latin typeface="Franklin Gothic Medium"/>
              </a:rPr>
              <a:t>Terceiro nível</a:t>
            </a:r>
            <a:endParaRPr lang="pt-BR" sz="1600" b="0" strike="noStrike" spc="-1">
              <a:solidFill>
                <a:srgbClr val="003300"/>
              </a:solidFill>
              <a:latin typeface="Franklin Gothic Medium"/>
            </a:endParaRPr>
          </a:p>
          <a:p>
            <a:pPr marL="1097280" lvl="3" indent="-182520">
              <a:lnSpc>
                <a:spcPct val="100000"/>
              </a:lnSpc>
              <a:spcBef>
                <a:spcPts val="281"/>
              </a:spcBef>
              <a:buClr>
                <a:srgbClr val="4A66AC"/>
              </a:buClr>
              <a:buFont typeface="Wingdings" charset="2"/>
              <a:buChar char=""/>
            </a:pPr>
            <a:r>
              <a:rPr lang="pt-BR" sz="1400" b="0" strike="noStrike" spc="-1">
                <a:solidFill>
                  <a:srgbClr val="003300"/>
                </a:solidFill>
                <a:latin typeface="Franklin Gothic Medium"/>
              </a:rPr>
              <a:t>Quarto nível</a:t>
            </a:r>
            <a:endParaRPr lang="pt-BR" sz="1400" b="0" strike="noStrike" spc="97">
              <a:solidFill>
                <a:srgbClr val="003300"/>
              </a:solidFill>
              <a:latin typeface="Franklin Gothic Medium"/>
            </a:endParaRPr>
          </a:p>
          <a:p>
            <a:pPr marL="1280160" lvl="4" indent="-182520">
              <a:lnSpc>
                <a:spcPct val="100000"/>
              </a:lnSpc>
              <a:spcBef>
                <a:spcPts val="261"/>
              </a:spcBef>
              <a:buClr>
                <a:srgbClr val="9D90A0"/>
              </a:buClr>
              <a:buFont typeface="Wingdings" charset="2"/>
              <a:buChar char=""/>
            </a:pPr>
            <a:r>
              <a:rPr lang="pt-BR" sz="1300" b="0" strike="noStrike" spc="97">
                <a:solidFill>
                  <a:srgbClr val="003300"/>
                </a:solidFill>
                <a:latin typeface="Franklin Gothic Medium"/>
              </a:rPr>
              <a:t>Quinto nível</a:t>
            </a:r>
          </a:p>
        </p:txBody>
      </p:sp>
      <p:sp>
        <p:nvSpPr>
          <p:cNvPr id="43" name="PlaceHolder 4"/>
          <p:cNvSpPr>
            <a:spLocks noGrp="1"/>
          </p:cNvSpPr>
          <p:nvPr>
            <p:ph type="dt"/>
          </p:nvPr>
        </p:nvSpPr>
        <p:spPr>
          <a:xfrm>
            <a:off x="370800" y="6356520"/>
            <a:ext cx="2133360" cy="2739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DA2303BD-4FB0-469A-9942-6FD72B514088}" type="datetime">
              <a:rPr lang="pt-BR" sz="1100" b="0" strike="noStrike" spc="-1">
                <a:solidFill>
                  <a:srgbClr val="003300"/>
                </a:solidFill>
                <a:latin typeface="Franklin Gothic Medium"/>
              </a:rPr>
              <a:pPr>
                <a:lnSpc>
                  <a:spcPct val="100000"/>
                </a:lnSpc>
              </a:pPr>
              <a:t>21/10/2018</a:t>
            </a:fld>
            <a:endParaRPr lang="pt-BR" sz="1100" b="0" strike="noStrike" spc="-1">
              <a:latin typeface="Times New Roman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ftr"/>
          </p:nvPr>
        </p:nvSpPr>
        <p:spPr>
          <a:xfrm>
            <a:off x="3048120" y="6356520"/>
            <a:ext cx="3352320" cy="273960"/>
          </a:xfrm>
          <a:prstGeom prst="rect">
            <a:avLst/>
          </a:prstGeom>
        </p:spPr>
        <p:txBody>
          <a:bodyPr anchor="ctr"/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sldNum"/>
          </p:nvPr>
        </p:nvSpPr>
        <p:spPr>
          <a:xfrm>
            <a:off x="8234640" y="6355080"/>
            <a:ext cx="582480" cy="2739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fld id="{8D5494BE-D3E0-446F-B78D-CF2739EFFC01}" type="slidenum">
              <a:rPr lang="pt-BR" sz="1100" b="0" strike="noStrike" spc="-1">
                <a:solidFill>
                  <a:srgbClr val="003300"/>
                </a:solidFill>
                <a:latin typeface="Franklin Gothic Medium"/>
              </a:rPr>
              <a:pPr algn="ctr">
                <a:lnSpc>
                  <a:spcPct val="100000"/>
                </a:lnSpc>
              </a:pPr>
              <a:t>‹nº›</a:t>
            </a:fld>
            <a:endParaRPr lang="pt-BR" sz="1100" b="0" strike="noStrike" spc="-1">
              <a:latin typeface="Times New Roman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 type="title"/>
          </p:nvPr>
        </p:nvSpPr>
        <p:spPr>
          <a:xfrm>
            <a:off x="380880" y="355680"/>
            <a:ext cx="8380800" cy="10540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3200" b="0" strike="noStrike" cap="all" spc="199">
                <a:solidFill>
                  <a:srgbClr val="FFFFFF"/>
                </a:solidFill>
                <a:latin typeface="Franklin Gothic Medium"/>
              </a:rPr>
              <a:t>Clique para editar o título mestre</a:t>
            </a:r>
            <a:endParaRPr lang="pt-BR" sz="3200" b="0" strike="noStrike" spc="-1">
              <a:solidFill>
                <a:srgbClr val="003300"/>
              </a:solidFill>
              <a:latin typeface="Franklin Gothic Medium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2.bp.blogspot.com/-yIaGgby1UXM/TfEbc3AE3bI/AAAAAAAAARI/zZHFg9hV3_0/s1600/Imagem3.pn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4.bp.blogspot.com/-Vm6Hyt0JvDI/TfIqeYX7B_I/AAAAAAAAARQ/alPf2c-Lejs/s1600/Imagem4.png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PpF4He4ZZY" TargetMode="External"/><Relationship Id="rId7" Type="http://schemas.openxmlformats.org/officeDocument/2006/relationships/image" Target="../media/image43.png"/><Relationship Id="rId2" Type="http://schemas.openxmlformats.org/officeDocument/2006/relationships/hyperlink" Target="https://www.youtube.com/watch?v=4eH9RwDlIV0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ut.org.br/artigos/o-codigo-florestal-a-cna-e-a-privatizacao-cinza-da-embrapa/" TargetMode="External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confins.revues.org/2353" TargetMode="External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://papers.ssrn.com/paper.taf?abstract_id=199668" TargetMode="Externa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806400" y="2467080"/>
            <a:ext cx="7800840" cy="228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b"/>
          <a:lstStyle/>
          <a:p>
            <a:pPr algn="ctr">
              <a:lnSpc>
                <a:spcPct val="100000"/>
              </a:lnSpc>
            </a:pPr>
            <a:r>
              <a:rPr lang="pt-BR" sz="4800" b="1" spc="-1" dirty="0">
                <a:solidFill>
                  <a:srgbClr val="00843C"/>
                </a:solidFill>
                <a:latin typeface="Franklin Gothic Medium"/>
                <a:ea typeface="Oswald"/>
              </a:rPr>
              <a:t>S</a:t>
            </a:r>
            <a:r>
              <a:rPr lang="pt-BR" sz="4800" b="1" strike="noStrike" spc="-1" dirty="0" smtClean="0">
                <a:solidFill>
                  <a:srgbClr val="00843C"/>
                </a:solidFill>
                <a:latin typeface="Franklin Gothic Medium"/>
                <a:ea typeface="Oswald"/>
              </a:rPr>
              <a:t>obre o Código Florestal e outras prosas...</a:t>
            </a:r>
            <a:endParaRPr lang="pt-BR" sz="4800" b="0" strike="noStrike" spc="-1" dirty="0">
              <a:latin typeface="Arial"/>
            </a:endParaRPr>
          </a:p>
        </p:txBody>
      </p:sp>
      <p:sp>
        <p:nvSpPr>
          <p:cNvPr id="134" name="CustomShape 3"/>
          <p:cNvSpPr/>
          <p:nvPr/>
        </p:nvSpPr>
        <p:spPr>
          <a:xfrm>
            <a:off x="2727720" y="5229200"/>
            <a:ext cx="3958200" cy="190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pt-BR" sz="1400" b="0" strike="noStrike" spc="-1" dirty="0">
              <a:latin typeface="Arial"/>
            </a:endParaRPr>
          </a:p>
        </p:txBody>
      </p:sp>
      <p:sp>
        <p:nvSpPr>
          <p:cNvPr id="135" name="CustomShape 4"/>
          <p:cNvSpPr/>
          <p:nvPr/>
        </p:nvSpPr>
        <p:spPr>
          <a:xfrm>
            <a:off x="837000" y="260640"/>
            <a:ext cx="7572240" cy="163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pt-BR" sz="2400" b="1" strike="noStrike" spc="-1" dirty="0">
                <a:solidFill>
                  <a:srgbClr val="FFFFFF"/>
                </a:solidFill>
                <a:latin typeface="Franklin Gothic Medium"/>
                <a:ea typeface="Average"/>
              </a:rPr>
              <a:t>Oca – Laboratório de Educação e Política Ambiental (ESALQ-USP)</a:t>
            </a:r>
            <a:endParaRPr lang="pt-BR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2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7137" y="0"/>
            <a:ext cx="2084562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2.bp.blogspot.com/-yIaGgby1UXM/TfEbc3AE3bI/AAAAAAAAARI/zZHFg9hV3_0/s640/Imagem3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058" y="1624437"/>
            <a:ext cx="6984776" cy="524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51520" y="404664"/>
            <a:ext cx="6624736" cy="72562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/>
            <a:r>
              <a:rPr lang="pt-BR" altLang="pt-BR" sz="4000" b="1" kern="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Câmara dos Vereadores</a:t>
            </a:r>
            <a:endParaRPr lang="pt-BR" altLang="pt-BR" sz="4000" b="1" kern="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44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4.bp.blogspot.com/-Vm6Hyt0JvDI/TfIqeYX7B_I/AAAAAAAAARQ/alPf2c-Lejs/s640/Imagem4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829"/>
            <a:ext cx="9180513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4515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ítulo 1"/>
          <p:cNvSpPr>
            <a:spLocks noGrp="1"/>
          </p:cNvSpPr>
          <p:nvPr>
            <p:ph type="title"/>
          </p:nvPr>
        </p:nvSpPr>
        <p:spPr>
          <a:xfrm>
            <a:off x="380880" y="332656"/>
            <a:ext cx="8380800" cy="105408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pt-BR" sz="3200" b="1" dirty="0" err="1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Seminário</a:t>
            </a:r>
            <a:r>
              <a:rPr lang="en-US" altLang="pt-BR" sz="32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 Nacional </a:t>
            </a:r>
            <a:r>
              <a:rPr lang="en-US" altLang="pt-BR" sz="3200" b="1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sobre</a:t>
            </a:r>
            <a:r>
              <a:rPr lang="en-US" altLang="pt-BR" sz="3200" b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 o </a:t>
            </a:r>
            <a:r>
              <a:rPr lang="en-US" altLang="pt-BR" sz="3200" b="1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Código</a:t>
            </a:r>
            <a:r>
              <a:rPr lang="en-US" altLang="pt-BR" sz="3200" b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US" altLang="pt-BR" sz="3200" b="1" dirty="0" err="1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Florestal</a:t>
            </a:r>
            <a:endParaRPr lang="en-US" sz="3200" b="1" dirty="0" smtClean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2531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435100" y="1447800"/>
            <a:ext cx="7499350" cy="4800600"/>
          </a:xfrm>
          <a:prstGeom prst="rect">
            <a:avLst/>
          </a:prstGeom>
        </p:spPr>
        <p:txBody>
          <a:bodyPr/>
          <a:lstStyle/>
          <a:p>
            <a:pPr algn="just" eaLnBrk="1" hangingPunct="1"/>
            <a:endParaRPr lang="en-US" altLang="pt-BR" sz="2800" dirty="0" smtClean="0"/>
          </a:p>
          <a:p>
            <a:pPr algn="just" eaLnBrk="1" hangingPunct="1">
              <a:buFont typeface="Arial" charset="0"/>
              <a:buNone/>
            </a:pPr>
            <a:endParaRPr lang="en-US" altLang="pt-BR" sz="2800" dirty="0" smtClean="0"/>
          </a:p>
          <a:p>
            <a:pPr algn="just" eaLnBrk="1" hangingPunct="1"/>
            <a:endParaRPr lang="en-US" altLang="pt-BR" sz="2800" dirty="0" smtClean="0"/>
          </a:p>
          <a:p>
            <a:pPr algn="just" eaLnBrk="1" hangingPunct="1"/>
            <a:endParaRPr lang="en-US" altLang="pt-BR" sz="2800" dirty="0" smtClean="0"/>
          </a:p>
          <a:p>
            <a:pPr eaLnBrk="1" hangingPunct="1"/>
            <a:endParaRPr lang="en-US" altLang="pt-BR" dirty="0" smtClean="0"/>
          </a:p>
          <a:p>
            <a:pPr eaLnBrk="1" hangingPunct="1"/>
            <a:endParaRPr lang="en-US" altLang="pt-BR" dirty="0" smtClean="0"/>
          </a:p>
        </p:txBody>
      </p:sp>
      <p:pic>
        <p:nvPicPr>
          <p:cNvPr id="22532" name="Picture 2" descr="http://a8.sphotos.ak.fbcdn.net/hphotos-ak-snc6/231046_107504542670019_100002314205401_78309_495074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13" y="1916832"/>
            <a:ext cx="9116187" cy="433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3492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0880" y="188640"/>
            <a:ext cx="8610720" cy="105408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100" dirty="0" smtClean="0">
                <a:solidFill>
                  <a:schemeClr val="bg1"/>
                </a:solidFill>
              </a:rPr>
              <a:t/>
            </a:r>
            <a:br>
              <a:rPr lang="en-US" sz="3100" dirty="0" smtClean="0">
                <a:solidFill>
                  <a:schemeClr val="bg1"/>
                </a:solidFill>
              </a:rPr>
            </a:br>
            <a:r>
              <a:rPr lang="en-US" sz="3100" b="1" dirty="0" smtClean="0">
                <a:solidFill>
                  <a:schemeClr val="bg1"/>
                </a:solidFill>
              </a:rPr>
              <a:t>Lançamento do Comitê Nacional </a:t>
            </a:r>
            <a:r>
              <a:rPr lang="en-US" sz="3100" b="1" dirty="0" err="1" smtClean="0">
                <a:solidFill>
                  <a:schemeClr val="bg1"/>
                </a:solidFill>
              </a:rPr>
              <a:t>em</a:t>
            </a:r>
            <a:r>
              <a:rPr lang="en-US" sz="3100" b="1" dirty="0" smtClean="0">
                <a:solidFill>
                  <a:schemeClr val="bg1"/>
                </a:solidFill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</a:rPr>
              <a:t>Defesa</a:t>
            </a:r>
            <a:r>
              <a:rPr lang="en-US" sz="3100" b="1" dirty="0" smtClean="0">
                <a:solidFill>
                  <a:schemeClr val="bg1"/>
                </a:solidFill>
              </a:rPr>
              <a:t> das </a:t>
            </a:r>
            <a:r>
              <a:rPr lang="en-US" sz="3100" b="1" dirty="0" err="1" smtClean="0">
                <a:solidFill>
                  <a:schemeClr val="bg1"/>
                </a:solidFill>
              </a:rPr>
              <a:t>Florestas</a:t>
            </a:r>
            <a:r>
              <a:rPr lang="en-US" sz="3100" b="1" dirty="0" smtClean="0">
                <a:solidFill>
                  <a:schemeClr val="bg1"/>
                </a:solidFill>
              </a:rPr>
              <a:t> e do </a:t>
            </a:r>
            <a:r>
              <a:rPr lang="en-US" sz="3100" b="1" dirty="0" err="1" smtClean="0">
                <a:solidFill>
                  <a:schemeClr val="bg1"/>
                </a:solidFill>
              </a:rPr>
              <a:t>Desenvolvimento</a:t>
            </a:r>
            <a:r>
              <a:rPr lang="en-US" sz="3100" b="1" dirty="0" smtClean="0">
                <a:solidFill>
                  <a:schemeClr val="bg1"/>
                </a:solidFill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</a:rPr>
              <a:t>Sustentável</a:t>
            </a:r>
            <a:r>
              <a:rPr lang="en-US" b="1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pt-BR" b="1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3555" name="Picture 5" descr="http://a1.sphotos.ak.fbcdn.net/hphotos-ak-snc6/246884_116235068463633_100002314205401_156290_575679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80010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2247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"/>
          <p:cNvSpPr>
            <a:spLocks noGrp="1"/>
          </p:cNvSpPr>
          <p:nvPr>
            <p:ph type="title"/>
          </p:nvPr>
        </p:nvSpPr>
        <p:spPr>
          <a:xfrm>
            <a:off x="380880" y="260648"/>
            <a:ext cx="8380800" cy="105408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sz="3200" b="1" dirty="0" err="1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Lançamento</a:t>
            </a:r>
            <a:r>
              <a:rPr lang="en-US" sz="32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 do Comitê </a:t>
            </a:r>
            <a:r>
              <a:rPr lang="en-US" sz="3200" b="1" dirty="0" err="1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Paulista</a:t>
            </a:r>
            <a:r>
              <a:rPr lang="en-US" sz="32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em</a:t>
            </a:r>
            <a:r>
              <a:rPr lang="en-US" sz="32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Defesa</a:t>
            </a:r>
            <a:r>
              <a:rPr lang="en-US" sz="32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 das </a:t>
            </a:r>
            <a:r>
              <a:rPr lang="en-US" sz="3200" b="1" dirty="0" err="1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Florestas</a:t>
            </a:r>
            <a:r>
              <a:rPr lang="en-US" sz="32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 e do </a:t>
            </a:r>
            <a:r>
              <a:rPr lang="en-US" sz="3200" b="1" dirty="0" err="1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Desenvolvimento</a:t>
            </a:r>
            <a:r>
              <a:rPr lang="en-US" sz="32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Sustentável</a:t>
            </a:r>
            <a:r>
              <a:rPr lang="en-US" sz="3200" dirty="0" smtClean="0">
                <a:solidFill>
                  <a:schemeClr val="tx2">
                    <a:satMod val="130000"/>
                  </a:schemeClr>
                </a:solidFill>
              </a:rPr>
              <a:t>;</a:t>
            </a:r>
            <a:br>
              <a:rPr lang="en-US" sz="3200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pt-BR" sz="32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4579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435100" y="1447800"/>
            <a:ext cx="7499350" cy="4800600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pic>
        <p:nvPicPr>
          <p:cNvPr id="24580" name="Picture 2" descr="http://a4.sphotos.ak.fbcdn.net/hphotos-ak-ash4/293180_141167952637011_100002314205401_251760_677497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8001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3051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ítulo 1"/>
          <p:cNvSpPr>
            <a:spLocks noGrp="1"/>
          </p:cNvSpPr>
          <p:nvPr>
            <p:ph type="title"/>
          </p:nvPr>
        </p:nvSpPr>
        <p:spPr>
          <a:xfrm>
            <a:off x="990600" y="0"/>
            <a:ext cx="7696200" cy="11969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solidFill>
                  <a:schemeClr val="tx2">
                    <a:satMod val="130000"/>
                  </a:schemeClr>
                </a:solidFill>
              </a:rPr>
              <a:t>Atividades</a:t>
            </a:r>
          </a:p>
        </p:txBody>
      </p:sp>
      <p:sp>
        <p:nvSpPr>
          <p:cNvPr id="36867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899592" y="260648"/>
            <a:ext cx="7696200" cy="5000625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pt-BR" altLang="pt-BR" sz="32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Barraca sobre Código Florestal na E.E. Prof. Elias de Mello Ayres</a:t>
            </a:r>
          </a:p>
        </p:txBody>
      </p:sp>
      <p:pic>
        <p:nvPicPr>
          <p:cNvPr id="36868" name="Picture 2" descr="C:\Users\Isabela\Desktop\Atividades Núcleo Código Florestal\Foto0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3" y="1628800"/>
            <a:ext cx="298450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 descr="C:\Users\Isabela\Desktop\Atividades Núcleo Código Florestal\Foto0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13" y="4363728"/>
            <a:ext cx="2984500" cy="223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4" descr="C:\Users\Isabela\Desktop\Atividades Núcleo Código Florestal\Foto0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3941" y="1628800"/>
            <a:ext cx="2973387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5" descr="C:\Users\Isabela\Desktop\Atividades Núcleo Código Florestal\Foto00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7328" y="1628800"/>
            <a:ext cx="3175000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6" descr="C:\Users\Isabela\Desktop\Atividades Núcleo Código Florestal\Foto00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5613" y="4363729"/>
            <a:ext cx="2973387" cy="22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7" descr="C:\Users\Isabela\Desktop\Atividades Núcleo Código Florestal\Foto002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365104"/>
            <a:ext cx="3175000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38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IMG_001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87624" y="1538790"/>
            <a:ext cx="7092280" cy="5319210"/>
          </a:xfrm>
          <a:prstGeom prst="rect">
            <a:avLst/>
          </a:prstGeom>
        </p:spPr>
      </p:pic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899592" y="548681"/>
            <a:ext cx="7696200" cy="10801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/>
            <a:r>
              <a:rPr lang="pt-BR" altLang="pt-BR" sz="3200" b="1" kern="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Intervenção artística na praça</a:t>
            </a:r>
            <a:endParaRPr lang="pt-BR" altLang="pt-BR" sz="3200" b="1" kern="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041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aixaDeTexto 2"/>
          <p:cNvSpPr txBox="1">
            <a:spLocks noChangeArrowheads="1"/>
          </p:cNvSpPr>
          <p:nvPr/>
        </p:nvSpPr>
        <p:spPr bwMode="auto">
          <a:xfrm>
            <a:off x="323529" y="1738827"/>
            <a:ext cx="8431534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sz="2400" dirty="0"/>
              <a:t>	</a:t>
            </a:r>
            <a:r>
              <a:rPr lang="pt-BR" altLang="pt-BR" sz="2800" spc="-1" dirty="0">
                <a:solidFill>
                  <a:srgbClr val="006100"/>
                </a:solidFill>
                <a:latin typeface="Franklin Gothic Medium"/>
                <a:ea typeface="+mn-ea"/>
              </a:rPr>
              <a:t>Formado por universitários, estudantes do ensino médio, organizações do movimento estudantil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dirty="0">
              <a:latin typeface="Franklin Gothic Demi" panose="020B07030201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800" dirty="0">
              <a:latin typeface="Franklin Gothic Demi" panose="020B07030201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800" b="1" spc="-1" dirty="0">
                <a:solidFill>
                  <a:srgbClr val="006100"/>
                </a:solidFill>
                <a:latin typeface="Franklin Gothic Medium"/>
                <a:ea typeface="+mn-ea"/>
              </a:rPr>
              <a:t>Núcleos em vários municípios e estados do Brasil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000" dirty="0"/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000" dirty="0"/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000" dirty="0"/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000" dirty="0"/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0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000" dirty="0"/>
              <a:t>	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2794" y="5349638"/>
            <a:ext cx="3903662" cy="123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eta para cima e para baixo 3"/>
          <p:cNvSpPr/>
          <p:nvPr/>
        </p:nvSpPr>
        <p:spPr>
          <a:xfrm>
            <a:off x="4229087" y="3861049"/>
            <a:ext cx="393011" cy="1320256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Seta para cima e para baixo 5"/>
          <p:cNvSpPr/>
          <p:nvPr/>
        </p:nvSpPr>
        <p:spPr>
          <a:xfrm>
            <a:off x="4231427" y="2692400"/>
            <a:ext cx="325437" cy="7366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2650" y="22225"/>
            <a:ext cx="1881188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4" name="CaixaDeTexto 7"/>
          <p:cNvSpPr txBox="1">
            <a:spLocks noChangeArrowheads="1"/>
          </p:cNvSpPr>
          <p:nvPr/>
        </p:nvSpPr>
        <p:spPr bwMode="auto">
          <a:xfrm>
            <a:off x="1187624" y="5499229"/>
            <a:ext cx="31683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800" spc="-1" dirty="0">
                <a:solidFill>
                  <a:srgbClr val="006100"/>
                </a:solidFill>
                <a:latin typeface="Franklin Gothic Medium"/>
                <a:ea typeface="+mn-ea"/>
              </a:rPr>
              <a:t>185 organizações participantes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0880" y="476672"/>
            <a:ext cx="6851770" cy="1054080"/>
          </a:xfr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pt-BR" altLang="pt-BR" sz="36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Núcleo Código Florestal de Piracicaba</a:t>
            </a:r>
            <a:r>
              <a:rPr lang="pt-BR" altLang="pt-BR" sz="2000" b="1" dirty="0" smtClean="0">
                <a:latin typeface="Franklin Gothic Demi" panose="020B0703020102020204" pitchFamily="34" charset="0"/>
              </a:rPr>
              <a:t/>
            </a:r>
            <a:br>
              <a:rPr lang="pt-BR" altLang="pt-BR" sz="2000" b="1" dirty="0" smtClean="0">
                <a:latin typeface="Franklin Gothic Demi" panose="020B0703020102020204" pitchFamily="34" charset="0"/>
              </a:rPr>
            </a:br>
            <a:endParaRPr lang="pt-BR" altLang="pt-BR" sz="2000" b="1" dirty="0">
              <a:latin typeface="Franklin Gothic Demi" panose="020B0703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8064" y="332656"/>
            <a:ext cx="6048232" cy="653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2"/>
          <p:cNvPicPr/>
          <p:nvPr/>
        </p:nvPicPr>
        <p:blipFill>
          <a:blip r:embed="rId5"/>
          <a:stretch/>
        </p:blipFill>
        <p:spPr>
          <a:xfrm>
            <a:off x="4809424" y="771187"/>
            <a:ext cx="3578999" cy="3089861"/>
          </a:xfrm>
          <a:prstGeom prst="rect">
            <a:avLst/>
          </a:prstGeom>
          <a:ln>
            <a:noFill/>
          </a:ln>
        </p:spPr>
      </p:pic>
      <p:pic>
        <p:nvPicPr>
          <p:cNvPr id="13" name="Picture 8"/>
          <p:cNvPicPr/>
          <p:nvPr/>
        </p:nvPicPr>
        <p:blipFill>
          <a:blip r:embed="rId6"/>
          <a:stretch/>
        </p:blipFill>
        <p:spPr>
          <a:xfrm>
            <a:off x="-17640" y="620688"/>
            <a:ext cx="3581528" cy="3184951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7"/>
          <a:stretch/>
        </p:blipFill>
        <p:spPr>
          <a:xfrm>
            <a:off x="1547664" y="332657"/>
            <a:ext cx="4968552" cy="6468464"/>
          </a:xfrm>
          <a:prstGeom prst="rect">
            <a:avLst/>
          </a:prstGeom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323" y="1053450"/>
            <a:ext cx="9134784" cy="509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930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735360"/>
          </a:xfrm>
          <a:noFill/>
          <a:ln>
            <a:noFill/>
          </a:ln>
        </p:spPr>
        <p:txBody>
          <a:bodyPr anchor="ctr"/>
          <a:lstStyle/>
          <a:p>
            <a:pPr algn="ctr" rtl="0"/>
            <a:r>
              <a:rPr lang="pt-BR" sz="4800" b="1" kern="12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Código Florestal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506916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70000"/>
              </a:lnSpc>
            </a:pPr>
            <a:r>
              <a:rPr lang="pt-BR" sz="31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Decreto </a:t>
            </a:r>
            <a:r>
              <a:rPr lang="pt-BR" sz="31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no </a:t>
            </a:r>
            <a:r>
              <a:rPr lang="pt-BR" sz="31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23.793/34 </a:t>
            </a:r>
            <a:r>
              <a:rPr lang="pt-BR" sz="31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as florestas e demais formas de cobertura vegetal são bens de interesse comum da sociedade, classificando-as em “protetoras”, “remanescentes”, “modelo” e “de rendimento</a:t>
            </a:r>
            <a:r>
              <a:rPr lang="pt-BR" sz="31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”</a:t>
            </a:r>
          </a:p>
          <a:p>
            <a:pPr algn="just">
              <a:lnSpc>
                <a:spcPct val="170000"/>
              </a:lnSpc>
            </a:pPr>
            <a:endParaRPr lang="pt-BR" sz="3100" dirty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>
              <a:lnSpc>
                <a:spcPct val="170000"/>
              </a:lnSpc>
            </a:pPr>
            <a:r>
              <a:rPr lang="pt-BR" sz="31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Alterado em 1965 após 4 anos de discussão, a partir dos trabalhos de um grupo de especialistas (agrônomos, juristas).</a:t>
            </a:r>
          </a:p>
          <a:p>
            <a:pPr algn="just">
              <a:lnSpc>
                <a:spcPct val="170000"/>
              </a:lnSpc>
            </a:pPr>
            <a:endParaRPr lang="pt-BR" sz="2800" dirty="0" smtClean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>
              <a:lnSpc>
                <a:spcPct val="170000"/>
              </a:lnSpc>
            </a:pPr>
            <a:endParaRPr lang="pt-BR" sz="2800" dirty="0" smtClean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/>
            <a:endParaRPr lang="pt-BR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121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380800" cy="1054080"/>
          </a:xfrm>
        </p:spPr>
        <p:txBody>
          <a:bodyPr/>
          <a:lstStyle/>
          <a:p>
            <a:r>
              <a:rPr lang="pt-BR" sz="4400" b="1" kern="1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Parênteses</a:t>
            </a:r>
            <a:r>
              <a:rPr lang="pt-BR" sz="1600" dirty="0" smtClean="0"/>
              <a:t>   </a:t>
            </a:r>
            <a:r>
              <a:rPr lang="pt-BR" sz="4400" b="1" kern="1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importante...</a:t>
            </a:r>
            <a:endParaRPr lang="pt-BR" sz="4400" b="1" kern="1200" dirty="0">
              <a:solidFill>
                <a:schemeClr val="bg1"/>
              </a:solidFill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520" y="1628800"/>
            <a:ext cx="3200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95121"/>
            <a:ext cx="3888432" cy="258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25144"/>
            <a:ext cx="3888432" cy="200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4382" y="0"/>
            <a:ext cx="2679972" cy="205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2226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Uma breve apresentação...</a:t>
            </a:r>
            <a:endParaRPr lang="pt-BR" sz="3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80880" y="1719000"/>
            <a:ext cx="8407440" cy="473433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strike="noStrike" spc="-1" dirty="0" smtClean="0">
                <a:solidFill>
                  <a:srgbClr val="006100"/>
                </a:solidFill>
                <a:latin typeface="Franklin Gothic Medium"/>
                <a:ea typeface="Average"/>
              </a:rPr>
              <a:t>Isabela Kojin Peres  (</a:t>
            </a:r>
            <a:r>
              <a:rPr lang="pt-BR" sz="2400" b="1" strike="noStrike" spc="-1" dirty="0" err="1" smtClean="0">
                <a:solidFill>
                  <a:srgbClr val="006100"/>
                </a:solidFill>
                <a:latin typeface="Franklin Gothic Medium"/>
                <a:ea typeface="Average"/>
              </a:rPr>
              <a:t>Pixe</a:t>
            </a:r>
            <a:r>
              <a:rPr lang="pt-BR" sz="2400" b="1" strike="noStrike" spc="-1" dirty="0" smtClean="0">
                <a:solidFill>
                  <a:srgbClr val="006100"/>
                </a:solidFill>
                <a:latin typeface="Franklin Gothic Medium"/>
                <a:ea typeface="Average"/>
              </a:rPr>
              <a:t>)</a:t>
            </a:r>
            <a:endParaRPr lang="pt-BR" sz="2400" b="0" strike="noStrike" spc="-1" dirty="0" smtClean="0">
              <a:latin typeface="Arial"/>
            </a:endParaRPr>
          </a:p>
          <a:p>
            <a:pPr algn="ctr">
              <a:lnSpc>
                <a:spcPct val="150000"/>
              </a:lnSpc>
            </a:pPr>
            <a:endParaRPr lang="pt-BR" sz="2400" b="0" strike="noStrike" spc="-1" dirty="0" smtClean="0">
              <a:solidFill>
                <a:srgbClr val="006100"/>
              </a:solidFill>
              <a:latin typeface="Franklin Gothic Medium"/>
              <a:ea typeface="Average"/>
            </a:endParaRPr>
          </a:p>
          <a:p>
            <a:pPr algn="ctr">
              <a:lnSpc>
                <a:spcPct val="150000"/>
              </a:lnSpc>
            </a:pPr>
            <a:r>
              <a:rPr lang="pt-BR" sz="2400" b="0" strike="noStrike" spc="-1" dirty="0" smtClean="0">
                <a:solidFill>
                  <a:srgbClr val="006100"/>
                </a:solidFill>
                <a:latin typeface="Franklin Gothic Medium"/>
                <a:ea typeface="Average"/>
              </a:rPr>
              <a:t>Educadora e Gestora Ambiental (ESALQ/USP)</a:t>
            </a:r>
          </a:p>
          <a:p>
            <a:pPr algn="ctr">
              <a:lnSpc>
                <a:spcPct val="150000"/>
              </a:lnSpc>
            </a:pPr>
            <a:r>
              <a:rPr lang="pt-BR" sz="2400" spc="-1" dirty="0" smtClean="0">
                <a:solidFill>
                  <a:srgbClr val="006100"/>
                </a:solidFill>
                <a:latin typeface="Franklin Gothic Medium"/>
              </a:rPr>
              <a:t>Mestre em Ciências PPGI-EA (ESALQ e CENA)</a:t>
            </a:r>
            <a:endParaRPr lang="pt-BR" sz="2400" b="0" strike="noStrike" spc="-1" dirty="0" smtClean="0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pt-BR" sz="2400" spc="-1" dirty="0" smtClean="0">
                <a:solidFill>
                  <a:srgbClr val="006100"/>
                </a:solidFill>
                <a:latin typeface="Franklin Gothic Medium"/>
              </a:rPr>
              <a:t>Doutoranda do PPGI-EA (ESALQ e CENA)</a:t>
            </a:r>
            <a:endParaRPr lang="pt-BR" sz="2400" b="0" strike="noStrike" spc="-1" dirty="0" smtClean="0">
              <a:latin typeface="Arial"/>
            </a:endParaRPr>
          </a:p>
          <a:p>
            <a:pPr algn="ctr">
              <a:lnSpc>
                <a:spcPct val="150000"/>
              </a:lnSpc>
            </a:pPr>
            <a:endParaRPr lang="pt-BR" sz="2400" spc="-1" dirty="0" smtClean="0">
              <a:solidFill>
                <a:srgbClr val="006100"/>
              </a:solidFill>
              <a:latin typeface="Franklin Gothic Medium"/>
            </a:endParaRPr>
          </a:p>
          <a:p>
            <a:pPr algn="ctr">
              <a:lnSpc>
                <a:spcPct val="150000"/>
              </a:lnSpc>
            </a:pPr>
            <a:r>
              <a:rPr lang="pt-BR" sz="2400" b="0" strike="noStrike" spc="-1" dirty="0" smtClean="0">
                <a:solidFill>
                  <a:srgbClr val="006100"/>
                </a:solidFill>
                <a:latin typeface="Franklin Gothic Medium"/>
              </a:rPr>
              <a:t>Tese: “Participação e governança na restauração florestal da Mata Atlântica”</a:t>
            </a:r>
            <a:endParaRPr lang="pt-BR" sz="2400" b="0" strike="noStrike" spc="-1" dirty="0" smtClean="0">
              <a:latin typeface="Arial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43597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Informe-se, pesquise, estude!</a:t>
            </a:r>
            <a:endParaRPr lang="pt-BR" sz="36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408143" y="1772816"/>
            <a:ext cx="8407440" cy="5373216"/>
          </a:xfrm>
        </p:spPr>
        <p:txBody>
          <a:bodyPr>
            <a:normAutofit fontScale="92500" lnSpcReduction="20000"/>
          </a:bodyPr>
          <a:lstStyle/>
          <a:p>
            <a:r>
              <a:rPr lang="pt-BR" sz="2000" b="1" dirty="0" smtClean="0">
                <a:solidFill>
                  <a:srgbClr val="006100"/>
                </a:solidFill>
              </a:rPr>
              <a:t>Documentário Vala Comum: </a:t>
            </a:r>
            <a:r>
              <a:rPr lang="pt-BR" sz="2000" b="1" dirty="0" smtClean="0">
                <a:solidFill>
                  <a:srgbClr val="006100"/>
                </a:solidFill>
                <a:hlinkClick r:id="rId2"/>
              </a:rPr>
              <a:t>https://www.youtube.com/watch?v=4eH9RwDlIV0</a:t>
            </a:r>
            <a:endParaRPr lang="pt-BR" sz="2000" b="1" dirty="0" smtClean="0">
              <a:solidFill>
                <a:srgbClr val="006100"/>
              </a:solidFill>
            </a:endParaRPr>
          </a:p>
          <a:p>
            <a:endParaRPr lang="pt-BR" sz="2000" b="1" dirty="0">
              <a:solidFill>
                <a:srgbClr val="006100"/>
              </a:solidFill>
            </a:endParaRPr>
          </a:p>
          <a:p>
            <a:r>
              <a:rPr lang="pt-BR" sz="2000" b="1" dirty="0" smtClean="0">
                <a:solidFill>
                  <a:srgbClr val="006100"/>
                </a:solidFill>
              </a:rPr>
              <a:t>Depoimento Coronel </a:t>
            </a:r>
            <a:r>
              <a:rPr lang="pt-BR" sz="2000" b="1" dirty="0" err="1" smtClean="0">
                <a:solidFill>
                  <a:srgbClr val="006100"/>
                </a:solidFill>
              </a:rPr>
              <a:t>ex-torturador</a:t>
            </a:r>
            <a:endParaRPr lang="pt-BR" sz="2000" b="1" dirty="0" smtClean="0">
              <a:solidFill>
                <a:srgbClr val="006100"/>
              </a:solidFill>
            </a:endParaRPr>
          </a:p>
          <a:p>
            <a:r>
              <a:rPr lang="pt-BR" sz="2000" b="1" dirty="0" smtClean="0">
                <a:solidFill>
                  <a:srgbClr val="006100"/>
                </a:solidFill>
                <a:hlinkClick r:id="rId3"/>
              </a:rPr>
              <a:t>https://www.youtube.com/watch?v=jPpF4He4ZZY</a:t>
            </a:r>
            <a:endParaRPr lang="pt-BR" sz="2000" b="1" dirty="0" smtClean="0">
              <a:solidFill>
                <a:srgbClr val="006100"/>
              </a:solidFill>
            </a:endParaRP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  <a:p>
            <a:pPr lvl="0"/>
            <a:r>
              <a:rPr lang="pt-BR" sz="2200" b="1" kern="0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/>
            </a:r>
            <a:br>
              <a:rPr lang="pt-BR" sz="2200" b="1" kern="0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</a:br>
            <a:r>
              <a:rPr lang="pt-BR" sz="2200" b="1" kern="0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Tese da Unicamp: Ditadura, agricultura e educação : a ESALQ/USP e a modernização conservadora do campo brasileiro (1964 a 1985)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4267" y="2820862"/>
            <a:ext cx="525114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0476"/>
            <a:ext cx="4852987" cy="677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1863" y="2132856"/>
            <a:ext cx="4507037" cy="300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6375" y="1202966"/>
            <a:ext cx="7390976" cy="486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582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43732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"/>
            <a:ext cx="3855621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5468" y="4076530"/>
            <a:ext cx="4133131" cy="274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04592"/>
            <a:ext cx="2384425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4872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952" y="3717032"/>
            <a:ext cx="3810000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6753" y="3717032"/>
            <a:ext cx="4425727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2220"/>
            <a:ext cx="6618317" cy="3466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2453" y="-19198"/>
            <a:ext cx="5545851" cy="687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7291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 txBox="1">
            <a:spLocks noGrp="1"/>
          </p:cNvSpPr>
          <p:nvPr>
            <p:ph type="body"/>
          </p:nvPr>
        </p:nvSpPr>
        <p:spPr>
          <a:xfrm>
            <a:off x="467544" y="1868046"/>
            <a:ext cx="840744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Desde 1965 ocorreram diversas modificações no Código Florestal através de leis, decretos, portarias, resoluções e medidas provisórias, várias delas bastantes questionadas e criticadas</a:t>
            </a:r>
            <a:endParaRPr lang="pt-BR" sz="2400" dirty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/>
            <a:endParaRPr lang="pt-BR" sz="2400" dirty="0" smtClean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/>
            <a:endParaRPr lang="pt-BR" sz="2400" dirty="0" smtClean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/>
            <a:endParaRPr lang="pt-BR" sz="2400" dirty="0" smtClean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/>
            <a:endParaRPr lang="pt-BR" sz="2400" dirty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/>
            <a:endParaRPr lang="pt-BR" sz="2400" dirty="0" smtClean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/>
            <a:r>
              <a:rPr lang="pt-BR" sz="24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Avanço e fortalecimento do ambientalismo no contexto mundial</a:t>
            </a:r>
          </a:p>
          <a:p>
            <a:pPr algn="just"/>
            <a:endParaRPr lang="pt-BR" sz="2400" dirty="0" smtClean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/>
            <a:endParaRPr lang="pt-BR" sz="2400" dirty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/>
            <a:endParaRPr lang="pt-BR" sz="2400" dirty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anchor="ctr"/>
          <a:lstStyle/>
          <a:p>
            <a:pPr algn="ctr" rtl="0"/>
            <a:r>
              <a:rPr lang="pt-BR" sz="4800" b="1" kern="12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Código Florestal</a:t>
            </a:r>
          </a:p>
        </p:txBody>
      </p:sp>
      <p:sp>
        <p:nvSpPr>
          <p:cNvPr id="2" name="Seta para baixo 1"/>
          <p:cNvSpPr/>
          <p:nvPr/>
        </p:nvSpPr>
        <p:spPr>
          <a:xfrm>
            <a:off x="2051720" y="3356992"/>
            <a:ext cx="648072" cy="936104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baixo 8"/>
          <p:cNvSpPr/>
          <p:nvPr/>
        </p:nvSpPr>
        <p:spPr>
          <a:xfrm>
            <a:off x="6660232" y="4221088"/>
            <a:ext cx="648072" cy="936104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baixo 9"/>
          <p:cNvSpPr/>
          <p:nvPr/>
        </p:nvSpPr>
        <p:spPr>
          <a:xfrm>
            <a:off x="4283968" y="3789040"/>
            <a:ext cx="648072" cy="936104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471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9672" y="260648"/>
            <a:ext cx="8380800" cy="1054080"/>
          </a:xfrm>
        </p:spPr>
        <p:txBody>
          <a:bodyPr lIns="0" tIns="0" rIns="0" bIns="0" anchor="ctr"/>
          <a:lstStyle/>
          <a:p>
            <a:pPr algn="ctr" rtl="0"/>
            <a:r>
              <a:rPr lang="pt-BR" sz="3600" b="1" kern="1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Ambientalismo</a:t>
            </a:r>
            <a:endParaRPr lang="pt-BR" sz="3600" b="1" kern="1200" dirty="0">
              <a:solidFill>
                <a:schemeClr val="bg1"/>
              </a:solidFill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95536" y="1657043"/>
            <a:ext cx="8407440" cy="5229200"/>
          </a:xfrm>
        </p:spPr>
        <p:txBody>
          <a:bodyPr numCol="2">
            <a:normAutofit/>
          </a:bodyPr>
          <a:lstStyle/>
          <a:p>
            <a:pPr algn="just"/>
            <a:r>
              <a:rPr lang="pt-BR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Até a Conferência de Estocolmo (1972): algumas políticas ambientais que tratavam de maneira isolada a questão ambiental sem ações coordenadas ou entidade gestora federal</a:t>
            </a:r>
          </a:p>
          <a:p>
            <a:pPr algn="ctr">
              <a:lnSpc>
                <a:spcPct val="114000"/>
              </a:lnSpc>
            </a:pPr>
            <a:endParaRPr lang="pt-BR" dirty="0">
              <a:solidFill>
                <a:srgbClr val="006100"/>
              </a:solidFill>
              <a:latin typeface="Franklin Gothic Book" panose="020B0503020102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pt-BR" b="1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1973</a:t>
            </a:r>
            <a:r>
              <a:rPr lang="pt-BR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: SEMA </a:t>
            </a:r>
          </a:p>
          <a:p>
            <a:pPr algn="l">
              <a:lnSpc>
                <a:spcPct val="114000"/>
              </a:lnSpc>
            </a:pPr>
            <a:r>
              <a:rPr lang="pt-BR" b="1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1981: </a:t>
            </a:r>
            <a:r>
              <a:rPr lang="pt-BR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Política Nacional de Meio Ambiente </a:t>
            </a:r>
          </a:p>
          <a:p>
            <a:pPr algn="l">
              <a:lnSpc>
                <a:spcPct val="114000"/>
              </a:lnSpc>
            </a:pPr>
            <a:r>
              <a:rPr lang="pt-BR" b="1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1986: </a:t>
            </a:r>
            <a:r>
              <a:rPr lang="pt-BR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Lei 7.511 que aumentava as APP </a:t>
            </a:r>
          </a:p>
          <a:p>
            <a:pPr algn="l">
              <a:lnSpc>
                <a:spcPct val="114000"/>
              </a:lnSpc>
            </a:pPr>
            <a:r>
              <a:rPr lang="pt-BR" b="1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1988: </a:t>
            </a:r>
            <a:r>
              <a:rPr lang="pt-BR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Constituição Federal </a:t>
            </a:r>
          </a:p>
          <a:p>
            <a:pPr algn="l">
              <a:lnSpc>
                <a:spcPct val="114000"/>
              </a:lnSpc>
            </a:pPr>
            <a:r>
              <a:rPr lang="pt-BR" b="1" dirty="0">
                <a:solidFill>
                  <a:srgbClr val="006100"/>
                </a:solidFill>
                <a:latin typeface="Franklin Gothic Book" panose="020B0503020102020204" pitchFamily="34" charset="0"/>
              </a:rPr>
              <a:t>1992: </a:t>
            </a:r>
            <a:r>
              <a:rPr lang="pt-BR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Rio 92</a:t>
            </a:r>
          </a:p>
          <a:p>
            <a:pPr algn="l">
              <a:lnSpc>
                <a:spcPct val="114000"/>
              </a:lnSpc>
            </a:pPr>
            <a:r>
              <a:rPr lang="pt-BR" b="1" dirty="0">
                <a:solidFill>
                  <a:srgbClr val="006100"/>
                </a:solidFill>
                <a:latin typeface="Franklin Gothic Book" panose="020B0503020102020204" pitchFamily="34" charset="0"/>
              </a:rPr>
              <a:t>1997: </a:t>
            </a:r>
            <a:r>
              <a:rPr lang="pt-BR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Política Nacional de Recursos Hídricos</a:t>
            </a:r>
          </a:p>
          <a:p>
            <a:pPr algn="l">
              <a:lnSpc>
                <a:spcPct val="114000"/>
              </a:lnSpc>
            </a:pPr>
            <a:r>
              <a:rPr lang="pt-BR" b="1" dirty="0">
                <a:solidFill>
                  <a:srgbClr val="006100"/>
                </a:solidFill>
                <a:latin typeface="Franklin Gothic Book" panose="020B0503020102020204" pitchFamily="34" charset="0"/>
              </a:rPr>
              <a:t>1998: </a:t>
            </a:r>
            <a:r>
              <a:rPr lang="pt-BR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Lei de Crimes Ambientais</a:t>
            </a:r>
          </a:p>
          <a:p>
            <a:pPr algn="l">
              <a:lnSpc>
                <a:spcPct val="114000"/>
              </a:lnSpc>
            </a:pPr>
            <a:r>
              <a:rPr lang="pt-BR" b="1" dirty="0">
                <a:solidFill>
                  <a:srgbClr val="006100"/>
                </a:solidFill>
                <a:latin typeface="Franklin Gothic Book" panose="020B0503020102020204" pitchFamily="34" charset="0"/>
              </a:rPr>
              <a:t>1999: </a:t>
            </a:r>
            <a:r>
              <a:rPr lang="pt-BR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Política Nacional de Educação Ambiental</a:t>
            </a:r>
          </a:p>
          <a:p>
            <a:pPr algn="l">
              <a:lnSpc>
                <a:spcPct val="114000"/>
              </a:lnSpc>
            </a:pPr>
            <a:r>
              <a:rPr lang="pt-BR" b="1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                                                                                </a:t>
            </a:r>
          </a:p>
          <a:p>
            <a:pPr algn="l">
              <a:lnSpc>
                <a:spcPct val="114000"/>
              </a:lnSpc>
            </a:pPr>
            <a:endParaRPr lang="pt-BR" b="1" dirty="0">
              <a:solidFill>
                <a:srgbClr val="006100"/>
              </a:solidFill>
              <a:latin typeface="Franklin Gothic Book" panose="020B0503020102020204" pitchFamily="34" charset="0"/>
            </a:endParaRPr>
          </a:p>
          <a:p>
            <a:pPr algn="l">
              <a:lnSpc>
                <a:spcPct val="114000"/>
              </a:lnSpc>
            </a:pPr>
            <a:endParaRPr lang="pt-BR" b="1" dirty="0" smtClean="0">
              <a:solidFill>
                <a:srgbClr val="006100"/>
              </a:solidFill>
              <a:latin typeface="Franklin Gothic Book" panose="020B0503020102020204" pitchFamily="34" charset="0"/>
            </a:endParaRPr>
          </a:p>
          <a:p>
            <a:pPr algn="l">
              <a:lnSpc>
                <a:spcPct val="114000"/>
              </a:lnSpc>
            </a:pPr>
            <a:endParaRPr lang="pt-BR" b="1" dirty="0">
              <a:solidFill>
                <a:srgbClr val="006100"/>
              </a:solidFill>
              <a:latin typeface="Franklin Gothic Book" panose="020B0503020102020204" pitchFamily="34" charset="0"/>
            </a:endParaRPr>
          </a:p>
          <a:p>
            <a:pPr algn="l">
              <a:lnSpc>
                <a:spcPct val="114000"/>
              </a:lnSpc>
            </a:pPr>
            <a:endParaRPr lang="pt-BR" b="1" dirty="0" smtClean="0">
              <a:solidFill>
                <a:srgbClr val="006100"/>
              </a:solidFill>
              <a:latin typeface="Franklin Gothic Book" panose="020B0503020102020204" pitchFamily="34" charset="0"/>
            </a:endParaRPr>
          </a:p>
          <a:p>
            <a:pPr algn="l">
              <a:lnSpc>
                <a:spcPct val="114000"/>
              </a:lnSpc>
            </a:pPr>
            <a:endParaRPr lang="pt-BR" b="1" dirty="0">
              <a:solidFill>
                <a:srgbClr val="006100"/>
              </a:solidFill>
              <a:latin typeface="Franklin Gothic Book" panose="020B0503020102020204" pitchFamily="34" charset="0"/>
            </a:endParaRPr>
          </a:p>
          <a:p>
            <a:pPr algn="l">
              <a:lnSpc>
                <a:spcPct val="114000"/>
              </a:lnSpc>
            </a:pPr>
            <a:endParaRPr lang="pt-BR" b="1" dirty="0">
              <a:solidFill>
                <a:srgbClr val="006100"/>
              </a:solidFill>
              <a:latin typeface="Franklin Gothic Book" panose="020B0503020102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pt-BR" b="1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2000</a:t>
            </a:r>
            <a:r>
              <a:rPr lang="pt-BR" b="1" dirty="0">
                <a:solidFill>
                  <a:srgbClr val="006100"/>
                </a:solidFill>
                <a:latin typeface="Franklin Gothic Book" panose="020B0503020102020204" pitchFamily="34" charset="0"/>
              </a:rPr>
              <a:t>: </a:t>
            </a:r>
            <a:r>
              <a:rPr lang="pt-BR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Sistema Nacional de Unidades de </a:t>
            </a:r>
          </a:p>
          <a:p>
            <a:pPr algn="l">
              <a:lnSpc>
                <a:spcPct val="114000"/>
              </a:lnSpc>
            </a:pPr>
            <a:r>
              <a:rPr lang="pt-BR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Conservação – SNUC</a:t>
            </a:r>
          </a:p>
          <a:p>
            <a:pPr algn="l">
              <a:lnSpc>
                <a:spcPct val="114000"/>
              </a:lnSpc>
            </a:pPr>
            <a:r>
              <a:rPr lang="pt-BR" b="1" dirty="0">
                <a:solidFill>
                  <a:srgbClr val="006100"/>
                </a:solidFill>
                <a:latin typeface="Franklin Gothic Book" panose="020B0503020102020204" pitchFamily="34" charset="0"/>
              </a:rPr>
              <a:t>2006: </a:t>
            </a:r>
            <a:r>
              <a:rPr lang="pt-BR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Lei de Gestão de Florestas Públicas e Lei da Mata Atlântica</a:t>
            </a:r>
          </a:p>
          <a:p>
            <a:pPr algn="l">
              <a:lnSpc>
                <a:spcPct val="114000"/>
              </a:lnSpc>
            </a:pPr>
            <a:r>
              <a:rPr lang="pt-BR" b="1" dirty="0">
                <a:solidFill>
                  <a:srgbClr val="006100"/>
                </a:solidFill>
                <a:latin typeface="Franklin Gothic Book" panose="020B0503020102020204" pitchFamily="34" charset="0"/>
              </a:rPr>
              <a:t>2008: </a:t>
            </a:r>
            <a:r>
              <a:rPr lang="pt-BR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Regularização da Lei de Crimes Ambientais</a:t>
            </a:r>
          </a:p>
          <a:p>
            <a:pPr algn="l">
              <a:lnSpc>
                <a:spcPct val="114000"/>
              </a:lnSpc>
            </a:pPr>
            <a:r>
              <a:rPr lang="pt-BR" b="1" dirty="0">
                <a:solidFill>
                  <a:srgbClr val="006100"/>
                </a:solidFill>
                <a:latin typeface="Franklin Gothic Book" panose="020B0503020102020204" pitchFamily="34" charset="0"/>
              </a:rPr>
              <a:t>2009: </a:t>
            </a:r>
            <a:r>
              <a:rPr lang="pt-BR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Programa Mais Ambiente de regularização ambiental de Imóveis Rurais</a:t>
            </a:r>
          </a:p>
          <a:p>
            <a:pPr algn="l">
              <a:lnSpc>
                <a:spcPct val="114000"/>
              </a:lnSpc>
            </a:pPr>
            <a:r>
              <a:rPr lang="pt-BR" b="1" dirty="0">
                <a:solidFill>
                  <a:srgbClr val="006100"/>
                </a:solidFill>
                <a:latin typeface="Franklin Gothic Book" panose="020B0503020102020204" pitchFamily="34" charset="0"/>
              </a:rPr>
              <a:t>2012: </a:t>
            </a:r>
            <a:r>
              <a:rPr lang="pt-BR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Rio +20</a:t>
            </a:r>
            <a:endParaRPr lang="pt-BR" dirty="0">
              <a:solidFill>
                <a:srgbClr val="0061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059832" y="14019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Pobreza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07504" y="112474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População mundial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639262" y="115727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Camada de Ozônio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588224" y="140194"/>
            <a:ext cx="202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Biodiversidade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868144" y="115727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r"/>
            <a:r>
              <a:rPr lang="pt-BR" dirty="0"/>
              <a:t>Mudança do clima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07504" y="116632"/>
            <a:ext cx="154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Poluição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03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0880" y="188640"/>
            <a:ext cx="8380800" cy="1054080"/>
          </a:xfrm>
        </p:spPr>
        <p:txBody>
          <a:bodyPr lIns="0" tIns="0" rIns="0" bIns="0" anchor="ctr"/>
          <a:lstStyle/>
          <a:p>
            <a:pPr algn="ctr" rtl="0"/>
            <a:r>
              <a:rPr lang="pt-BR" sz="4400" b="1" kern="1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Ambientalismo</a:t>
            </a:r>
            <a:endParaRPr lang="pt-BR" sz="4400" b="1" kern="1200" dirty="0">
              <a:solidFill>
                <a:schemeClr val="bg1"/>
              </a:solidFill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80880" y="1719000"/>
            <a:ext cx="8407440" cy="1710000"/>
          </a:xfrm>
        </p:spPr>
        <p:txBody>
          <a:bodyPr>
            <a:noAutofit/>
          </a:bodyPr>
          <a:lstStyle/>
          <a:p>
            <a:pPr algn="just">
              <a:lnSpc>
                <a:spcPct val="114000"/>
              </a:lnSpc>
            </a:pPr>
            <a:r>
              <a:rPr lang="pt-BR" sz="2200" dirty="0" smtClean="0">
                <a:solidFill>
                  <a:srgbClr val="006100"/>
                </a:solidFill>
              </a:rPr>
              <a:t>“</a:t>
            </a:r>
            <a:r>
              <a:rPr lang="pt-BR" sz="2200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Crescente “</a:t>
            </a:r>
            <a:r>
              <a:rPr lang="pt-BR" sz="2200" dirty="0" err="1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ambientalização</a:t>
            </a:r>
            <a:r>
              <a:rPr lang="pt-BR" sz="2200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” do Estado e da sociedade </a:t>
            </a:r>
            <a:r>
              <a:rPr lang="pt-BR" sz="2200" dirty="0" smtClean="0">
                <a:solidFill>
                  <a:srgbClr val="006100"/>
                </a:solidFill>
                <a:latin typeface="Franklin Gothic Book" panose="020B0503020102020204" pitchFamily="34" charset="0"/>
                <a:sym typeface="Wingdings" panose="05000000000000000000" pitchFamily="2" charset="2"/>
              </a:rPr>
              <a:t> crença no meio ambiente como elemento agregador e consensual  progressiva adesão dos atores a valores ambientalistas de maneira contínua</a:t>
            </a:r>
          </a:p>
          <a:p>
            <a:endParaRPr lang="pt-BR" sz="2200" dirty="0">
              <a:solidFill>
                <a:srgbClr val="006100"/>
              </a:solidFill>
              <a:latin typeface="Franklin Gothic Book" panose="020B0503020102020204" pitchFamily="34" charset="0"/>
              <a:sym typeface="Wingdings" panose="05000000000000000000" pitchFamily="2" charset="2"/>
            </a:endParaRPr>
          </a:p>
          <a:p>
            <a:pPr algn="ctr"/>
            <a:r>
              <a:rPr lang="pt-BR" sz="2200" dirty="0" smtClean="0">
                <a:solidFill>
                  <a:srgbClr val="006100"/>
                </a:solidFill>
                <a:latin typeface="Franklin Gothic Book" panose="020B0503020102020204" pitchFamily="34" charset="0"/>
                <a:sym typeface="Wingdings" panose="05000000000000000000" pitchFamily="2" charset="2"/>
              </a:rPr>
              <a:t>MAAAASSS,</a:t>
            </a:r>
          </a:p>
        </p:txBody>
      </p:sp>
      <p:sp>
        <p:nvSpPr>
          <p:cNvPr id="4" name="Retângulo 3"/>
          <p:cNvSpPr/>
          <p:nvPr/>
        </p:nvSpPr>
        <p:spPr>
          <a:xfrm>
            <a:off x="755576" y="5103416"/>
            <a:ext cx="770485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 smtClean="0">
              <a:sym typeface="Wingdings" panose="05000000000000000000" pitchFamily="2" charset="2"/>
            </a:endParaRPr>
          </a:p>
          <a:p>
            <a:pPr algn="ctr">
              <a:lnSpc>
                <a:spcPct val="114000"/>
              </a:lnSpc>
            </a:pPr>
            <a:r>
              <a:rPr lang="pt-BR" sz="2000" dirty="0" smtClean="0">
                <a:solidFill>
                  <a:srgbClr val="006100"/>
                </a:solidFill>
                <a:latin typeface="Franklin Gothic Book" panose="020B0503020102020204" pitchFamily="34" charset="0"/>
                <a:sym typeface="Wingdings" panose="05000000000000000000" pitchFamily="2" charset="2"/>
              </a:rPr>
              <a:t>Globalização + diversidade de escalas + Mudança do Clima </a:t>
            </a:r>
          </a:p>
          <a:p>
            <a:pPr algn="ctr">
              <a:lnSpc>
                <a:spcPct val="114000"/>
              </a:lnSpc>
            </a:pPr>
            <a:r>
              <a:rPr lang="pt-BR" sz="2000" dirty="0" smtClean="0">
                <a:solidFill>
                  <a:srgbClr val="006100"/>
                </a:solidFill>
                <a:latin typeface="Franklin Gothic Book" panose="020B0503020102020204" pitchFamily="34" charset="0"/>
                <a:sym typeface="Wingdings" panose="05000000000000000000" pitchFamily="2" charset="2"/>
              </a:rPr>
              <a:t>= </a:t>
            </a:r>
            <a:r>
              <a:rPr lang="pt-BR" sz="2000" dirty="0">
                <a:solidFill>
                  <a:srgbClr val="006100"/>
                </a:solidFill>
                <a:latin typeface="Franklin Gothic Book" panose="020B0503020102020204" pitchFamily="34" charset="0"/>
                <a:sym typeface="Wingdings" panose="05000000000000000000" pitchFamily="2" charset="2"/>
              </a:rPr>
              <a:t>ampliação e aprofundamento do </a:t>
            </a:r>
            <a:r>
              <a:rPr lang="pt-BR" sz="2000" dirty="0" smtClean="0">
                <a:solidFill>
                  <a:srgbClr val="006100"/>
                </a:solidFill>
                <a:latin typeface="Franklin Gothic Book" panose="020B0503020102020204" pitchFamily="34" charset="0"/>
                <a:sym typeface="Wingdings" panose="05000000000000000000" pitchFamily="2" charset="2"/>
              </a:rPr>
              <a:t>debate, conflitos mais agudos e complexos e “soluções” mais problemáticas</a:t>
            </a:r>
            <a:endParaRPr lang="pt-BR" sz="2000" dirty="0">
              <a:solidFill>
                <a:srgbClr val="00610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4100" y="1340768"/>
            <a:ext cx="5147807" cy="388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5635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23528" y="1412776"/>
            <a:ext cx="8407440" cy="5544616"/>
          </a:xfrm>
        </p:spPr>
        <p:txBody>
          <a:bodyPr>
            <a:normAutofit/>
          </a:bodyPr>
          <a:lstStyle/>
          <a:p>
            <a:pPr algn="just"/>
            <a:r>
              <a:rPr lang="pt-BR" sz="2000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Restrição a uma esfera técnica-científica, buscando-se despolitizar o debate ambiental e esvaziando a esfera pública dando passagem para lógica do mercado</a:t>
            </a:r>
          </a:p>
          <a:p>
            <a:endParaRPr lang="pt-BR" sz="2000" dirty="0" smtClean="0">
              <a:solidFill>
                <a:srgbClr val="006100"/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endParaRPr lang="pt-BR" sz="2000" b="1" u="sng" dirty="0">
              <a:solidFill>
                <a:srgbClr val="006100"/>
              </a:solidFill>
              <a:latin typeface="Franklin Gothic Book" panose="020B05030201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b="1" u="sng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Ambientalismo contestatório “utópico-revolucionário” por um </a:t>
            </a:r>
            <a:r>
              <a:rPr lang="pt-BR" sz="2000" b="1" u="sng" dirty="0" err="1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ecologismo</a:t>
            </a:r>
            <a:r>
              <a:rPr lang="pt-BR" sz="2000" b="1" u="sng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 de resultados, pragmático e tecnicista (ACSERALD, 2010)</a:t>
            </a:r>
          </a:p>
          <a:p>
            <a:endParaRPr lang="pt-BR" sz="2000" dirty="0">
              <a:solidFill>
                <a:srgbClr val="006100"/>
              </a:solidFill>
              <a:latin typeface="Franklin Gothic Book" panose="020B0503020102020204" pitchFamily="34" charset="0"/>
            </a:endParaRPr>
          </a:p>
          <a:p>
            <a:endParaRPr lang="pt-BR" sz="2000" dirty="0" smtClean="0">
              <a:solidFill>
                <a:srgbClr val="006100"/>
              </a:solidFill>
              <a:latin typeface="Franklin Gothic Book" panose="020B0503020102020204" pitchFamily="34" charset="0"/>
            </a:endParaRPr>
          </a:p>
          <a:p>
            <a:endParaRPr lang="pt-BR" sz="2000" dirty="0">
              <a:solidFill>
                <a:srgbClr val="006100"/>
              </a:solidFill>
              <a:latin typeface="Franklin Gothic Book" panose="020B0503020102020204" pitchFamily="34" charset="0"/>
            </a:endParaRPr>
          </a:p>
          <a:p>
            <a:r>
              <a:rPr lang="pt-BR" sz="2000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DESLOCAMENTOS</a:t>
            </a:r>
          </a:p>
          <a:p>
            <a:pPr marL="285750" indent="-285750">
              <a:buFontTx/>
              <a:buChar char="-"/>
            </a:pPr>
            <a:r>
              <a:rPr lang="pt-BR" sz="2000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Responsabilidades: </a:t>
            </a:r>
          </a:p>
          <a:p>
            <a:pPr lvl="1"/>
            <a:r>
              <a:rPr lang="pt-BR" sz="2000" dirty="0">
                <a:solidFill>
                  <a:srgbClr val="006100"/>
                </a:solidFill>
                <a:latin typeface="Franklin Gothic Book" panose="020B0503020102020204" pitchFamily="34" charset="0"/>
              </a:rPr>
              <a:t>	</a:t>
            </a:r>
            <a:r>
              <a:rPr lang="pt-BR" sz="2000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	- do campo público para o individual (água)</a:t>
            </a:r>
          </a:p>
          <a:p>
            <a:pPr lvl="1"/>
            <a:r>
              <a:rPr lang="pt-BR" sz="2000" dirty="0">
                <a:solidFill>
                  <a:srgbClr val="006100"/>
                </a:solidFill>
                <a:latin typeface="Franklin Gothic Book" panose="020B0503020102020204" pitchFamily="34" charset="0"/>
              </a:rPr>
              <a:t>	</a:t>
            </a:r>
            <a:r>
              <a:rPr lang="pt-BR" sz="2000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	- do individual para o público (terras, florestas, agricultura) 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80880" y="260648"/>
            <a:ext cx="8380800" cy="1054080"/>
          </a:xfrm>
        </p:spPr>
        <p:txBody>
          <a:bodyPr lIns="0" tIns="0" rIns="0" bIns="0" anchor="ctr"/>
          <a:lstStyle/>
          <a:p>
            <a:pPr algn="ctr" rtl="0"/>
            <a:r>
              <a:rPr lang="pt-BR" sz="4400" b="1" kern="1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Ambientalismo</a:t>
            </a:r>
            <a:endParaRPr lang="pt-BR" sz="4400" b="1" kern="1200" dirty="0">
              <a:solidFill>
                <a:schemeClr val="bg1"/>
              </a:solidFill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20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0880" y="260648"/>
            <a:ext cx="8380800" cy="1054080"/>
          </a:xfrm>
        </p:spPr>
        <p:txBody>
          <a:bodyPr/>
          <a:lstStyle/>
          <a:p>
            <a:pPr algn="ctr"/>
            <a:r>
              <a:rPr lang="pt-BR" sz="4400" b="1" kern="1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Ambientalismo: plural e diverso</a:t>
            </a:r>
            <a:endParaRPr lang="pt-BR" sz="44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80880" y="1628800"/>
            <a:ext cx="8407440" cy="5139000"/>
          </a:xfrm>
        </p:spPr>
        <p:txBody>
          <a:bodyPr>
            <a:normAutofit fontScale="85000" lnSpcReduction="10000"/>
          </a:bodyPr>
          <a:lstStyle/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pt-BR" sz="2400" b="1" dirty="0" smtClean="0">
                <a:solidFill>
                  <a:srgbClr val="006100"/>
                </a:solidFill>
              </a:rPr>
              <a:t>Nova racionalidade dentro do capitalismo – caráter reformista, sem alterar estruturas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pt-BR" sz="2400" b="1" dirty="0" smtClean="0">
                <a:solidFill>
                  <a:srgbClr val="006100"/>
                </a:solidFill>
              </a:rPr>
              <a:t>Corrente contracultural e contra-hegemônica, mudanças estruturais contra o capitalismo</a:t>
            </a:r>
          </a:p>
          <a:p>
            <a:pPr algn="just">
              <a:lnSpc>
                <a:spcPct val="150000"/>
              </a:lnSpc>
            </a:pPr>
            <a:endParaRPr lang="pt-BR" sz="2400" b="1" dirty="0">
              <a:solidFill>
                <a:srgbClr val="0061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</a:rPr>
              <a:t>Desenvolvimento Sustentável </a:t>
            </a:r>
          </a:p>
          <a:p>
            <a:pPr algn="ctr">
              <a:lnSpc>
                <a:spcPct val="150000"/>
              </a:lnSpc>
            </a:pPr>
            <a:r>
              <a:rPr lang="pt-BR" sz="2400" b="1" dirty="0" smtClean="0">
                <a:solidFill>
                  <a:schemeClr val="accent4">
                    <a:lumMod val="75000"/>
                  </a:schemeClr>
                </a:solidFill>
              </a:rPr>
              <a:t>Sustentabilidade</a:t>
            </a:r>
            <a:r>
              <a:rPr lang="pt-BR" sz="2400" b="1" dirty="0" smtClean="0">
                <a:solidFill>
                  <a:srgbClr val="006100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Sociedades Sustentáveis</a:t>
            </a:r>
          </a:p>
          <a:p>
            <a:pPr algn="ctr">
              <a:lnSpc>
                <a:spcPct val="150000"/>
              </a:lnSpc>
            </a:pPr>
            <a:r>
              <a:rPr lang="pt-BR" sz="2400" b="1" dirty="0" smtClean="0">
                <a:solidFill>
                  <a:schemeClr val="bg2">
                    <a:lumMod val="25000"/>
                  </a:schemeClr>
                </a:solidFill>
              </a:rPr>
              <a:t>Bem viver</a:t>
            </a:r>
            <a:endParaRPr lang="pt-BR" sz="2400" b="1" dirty="0" smtClean="0">
              <a:solidFill>
                <a:srgbClr val="006100"/>
              </a:solidFill>
            </a:endParaRPr>
          </a:p>
          <a:p>
            <a:pPr algn="just">
              <a:lnSpc>
                <a:spcPct val="150000"/>
              </a:lnSpc>
            </a:pPr>
            <a:endParaRPr lang="pt-BR" sz="2400" b="1" dirty="0">
              <a:solidFill>
                <a:srgbClr val="0061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 smtClean="0">
                <a:solidFill>
                  <a:schemeClr val="tx1"/>
                </a:solidFill>
              </a:rPr>
              <a:t>Nesse sentido... Importante ter DIÁLOGO, mas não silenciar os CONFLITOS</a:t>
            </a:r>
            <a:endParaRPr lang="pt-B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60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Shape 1"/>
          <p:cNvSpPr txBox="1"/>
          <p:nvPr/>
        </p:nvSpPr>
        <p:spPr>
          <a:xfrm>
            <a:off x="524896" y="286688"/>
            <a:ext cx="8295576" cy="1054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pt-BR" sz="48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Polarização</a:t>
            </a:r>
            <a:endParaRPr lang="pt-BR" sz="4800" b="1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238" name="Picture 2"/>
          <p:cNvPicPr/>
          <p:nvPr/>
        </p:nvPicPr>
        <p:blipFill>
          <a:blip r:embed="rId2"/>
          <a:stretch/>
        </p:blipFill>
        <p:spPr>
          <a:xfrm>
            <a:off x="1259632" y="1772816"/>
            <a:ext cx="6912768" cy="468353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985456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990600"/>
          </a:xfrm>
        </p:spPr>
        <p:txBody>
          <a:bodyPr lIns="0" tIns="0" rIns="0" bIns="0" anchor="ctr"/>
          <a:lstStyle/>
          <a:p>
            <a:r>
              <a:rPr lang="pt-BR" sz="4000" kern="12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Argumentos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251520" y="1556792"/>
            <a:ext cx="8496944" cy="468052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34000"/>
              </a:lnSpc>
            </a:pPr>
            <a:r>
              <a:rPr lang="pt-BR" sz="7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Retrocesso </a:t>
            </a:r>
            <a:r>
              <a:rPr lang="pt-BR" sz="72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na legislação ambiental, reduzindo a proteção de áreas </a:t>
            </a:r>
            <a:r>
              <a:rPr lang="pt-BR" sz="7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 naturais e trazendo milhares de prejuízos/desequilíbrios ambientais</a:t>
            </a:r>
          </a:p>
          <a:p>
            <a:pPr algn="just">
              <a:lnSpc>
                <a:spcPct val="134000"/>
              </a:lnSpc>
            </a:pPr>
            <a:endParaRPr lang="pt-BR" sz="4000" dirty="0" smtClean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>
              <a:lnSpc>
                <a:spcPct val="134000"/>
              </a:lnSpc>
            </a:pPr>
            <a:r>
              <a:rPr lang="pt-BR" sz="7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Anistia os </a:t>
            </a:r>
            <a:r>
              <a:rPr lang="pt-BR" sz="72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desmatamentos</a:t>
            </a:r>
            <a:r>
              <a:rPr lang="pt-BR" sz="7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 </a:t>
            </a:r>
            <a:r>
              <a:rPr lang="pt-BR" sz="72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estímulo ao desmatamento em lugar de incentivar </a:t>
            </a:r>
            <a:r>
              <a:rPr lang="pt-BR" sz="7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à regularização</a:t>
            </a:r>
          </a:p>
          <a:p>
            <a:pPr algn="just">
              <a:lnSpc>
                <a:spcPct val="134000"/>
              </a:lnSpc>
            </a:pPr>
            <a:endParaRPr lang="pt-BR" sz="4000" dirty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>
              <a:lnSpc>
                <a:spcPct val="134000"/>
              </a:lnSpc>
            </a:pPr>
            <a:r>
              <a:rPr lang="pt-BR" sz="7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Municípios </a:t>
            </a:r>
            <a:r>
              <a:rPr lang="pt-BR" sz="72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de alta produção agrícola </a:t>
            </a:r>
            <a:r>
              <a:rPr lang="pt-BR" sz="7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(cana, uva</a:t>
            </a:r>
            <a:r>
              <a:rPr lang="pt-BR" sz="72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, café e </a:t>
            </a:r>
            <a:r>
              <a:rPr lang="pt-BR" sz="7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a </a:t>
            </a:r>
            <a:r>
              <a:rPr lang="pt-BR" sz="72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redução da área agrícola, </a:t>
            </a:r>
            <a:r>
              <a:rPr lang="pt-BR" sz="7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principalmente nas </a:t>
            </a:r>
            <a:r>
              <a:rPr lang="pt-BR" sz="7200" dirty="0" err="1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APPs</a:t>
            </a:r>
            <a:r>
              <a:rPr lang="pt-BR" sz="7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) impactos muito baixos (</a:t>
            </a:r>
            <a:r>
              <a:rPr lang="pt-BR" sz="56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BRACALION E RODRIGUES, 2010;</a:t>
            </a:r>
            <a:r>
              <a:rPr lang="pt-BR" sz="5600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), </a:t>
            </a:r>
            <a:r>
              <a:rPr lang="pt-BR" sz="56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SCARAMUZZA</a:t>
            </a:r>
            <a:r>
              <a:rPr lang="pt-BR" sz="56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, </a:t>
            </a:r>
            <a:r>
              <a:rPr lang="pt-BR" sz="56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2011)</a:t>
            </a:r>
            <a:endParaRPr lang="pt-BR" sz="7200" dirty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>
              <a:lnSpc>
                <a:spcPct val="134000"/>
              </a:lnSpc>
            </a:pPr>
            <a:endParaRPr lang="pt-BR" sz="4000" dirty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>
              <a:lnSpc>
                <a:spcPct val="134000"/>
              </a:lnSpc>
            </a:pPr>
            <a:r>
              <a:rPr lang="pt-BR" sz="7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Novo </a:t>
            </a:r>
            <a:r>
              <a:rPr lang="pt-BR" sz="72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Código não foi elaborada com base em pes­quisas e informações científicas </a:t>
            </a:r>
            <a:endParaRPr lang="pt-BR" sz="7200" dirty="0" smtClean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>
              <a:lnSpc>
                <a:spcPct val="134000"/>
              </a:lnSpc>
            </a:pPr>
            <a:endParaRPr lang="pt-BR" sz="4000" dirty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>
              <a:lnSpc>
                <a:spcPct val="134000"/>
              </a:lnSpc>
            </a:pPr>
            <a:r>
              <a:rPr lang="pt-BR" sz="7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Função social da terra</a:t>
            </a:r>
          </a:p>
          <a:p>
            <a:pPr algn="just">
              <a:lnSpc>
                <a:spcPct val="134000"/>
              </a:lnSpc>
            </a:pPr>
            <a:endParaRPr lang="pt-BR" sz="4000" dirty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>
              <a:lnSpc>
                <a:spcPct val="134000"/>
              </a:lnSpc>
            </a:pPr>
            <a:r>
              <a:rPr lang="pt-BR" sz="72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O pequeno produtor e a agricultura familiar devem ter tratamento diferenciado, o </a:t>
            </a:r>
            <a:r>
              <a:rPr lang="pt-BR" sz="7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que já </a:t>
            </a:r>
            <a:r>
              <a:rPr lang="pt-BR" sz="72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estava previsto no Código Florestal de </a:t>
            </a:r>
            <a:r>
              <a:rPr lang="pt-BR" sz="7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1965</a:t>
            </a:r>
          </a:p>
          <a:p>
            <a:pPr algn="just">
              <a:lnSpc>
                <a:spcPct val="134000"/>
              </a:lnSpc>
            </a:pPr>
            <a:endParaRPr lang="pt-BR" sz="4000" dirty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>
              <a:lnSpc>
                <a:spcPct val="134000"/>
              </a:lnSpc>
            </a:pPr>
            <a:r>
              <a:rPr lang="pt-BR" sz="7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Expansão agropecuária </a:t>
            </a:r>
            <a:r>
              <a:rPr lang="pt-BR" sz="72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é a principal causa de </a:t>
            </a:r>
            <a:r>
              <a:rPr lang="pt-BR" sz="7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desmatamento</a:t>
            </a:r>
          </a:p>
          <a:p>
            <a:pPr algn="just">
              <a:lnSpc>
                <a:spcPct val="134000"/>
              </a:lnSpc>
            </a:pPr>
            <a:endParaRPr lang="pt-BR" sz="4000" dirty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>
              <a:lnSpc>
                <a:spcPct val="134000"/>
              </a:lnSpc>
            </a:pPr>
            <a:r>
              <a:rPr lang="pt-BR" sz="7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É </a:t>
            </a:r>
            <a:r>
              <a:rPr lang="pt-BR" sz="72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possível dobrar a área produtiva agrícola sem desmatar mais nada </a:t>
            </a:r>
            <a:r>
              <a:rPr lang="pt-BR" sz="56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(SPAROVEK et al, 2010)</a:t>
            </a:r>
          </a:p>
          <a:p>
            <a:pPr marL="0" indent="0">
              <a:buNone/>
            </a:pPr>
            <a:r>
              <a:rPr lang="pt-BR" sz="4400" dirty="0">
                <a:latin typeface="Adobe Arabic" pitchFamily="18" charset="-78"/>
                <a:cs typeface="Adobe Arabic" pitchFamily="18" charset="-78"/>
              </a:rPr>
              <a:t>				</a:t>
            </a:r>
            <a:r>
              <a:rPr lang="pt-BR" dirty="0">
                <a:latin typeface="Adobe Arabic" pitchFamily="18" charset="-78"/>
                <a:cs typeface="Adobe Arabic" pitchFamily="18" charset="-78"/>
              </a:rPr>
              <a:t/>
            </a:r>
            <a:br>
              <a:rPr lang="pt-BR" dirty="0">
                <a:latin typeface="Adobe Arabic" pitchFamily="18" charset="-78"/>
                <a:cs typeface="Adobe Arabic" pitchFamily="18" charset="-78"/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6283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179640" y="1917000"/>
            <a:ext cx="8582040" cy="5373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617400" indent="-342720" algn="ctr">
              <a:lnSpc>
                <a:spcPct val="150000"/>
              </a:lnSpc>
              <a:spcBef>
                <a:spcPts val="479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sz="2800" spc="-1" dirty="0">
                <a:solidFill>
                  <a:srgbClr val="006100"/>
                </a:solidFill>
                <a:latin typeface="Franklin Gothic Medium"/>
              </a:rPr>
              <a:t>Uma das leis ambientais mais importantes  do país </a:t>
            </a:r>
          </a:p>
          <a:p>
            <a:pPr marL="617400" indent="-342720" algn="ctr">
              <a:lnSpc>
                <a:spcPct val="150000"/>
              </a:lnSpc>
              <a:spcBef>
                <a:spcPts val="479"/>
              </a:spcBef>
              <a:buClr>
                <a:srgbClr val="00B050"/>
              </a:buClr>
              <a:buFont typeface="Wingdings 2" charset="2"/>
              <a:buChar char=""/>
            </a:pPr>
            <a:endParaRPr lang="pt-BR" sz="2800" spc="-1" dirty="0">
              <a:solidFill>
                <a:srgbClr val="006100"/>
              </a:solidFill>
              <a:latin typeface="Franklin Gothic Medium"/>
            </a:endParaRPr>
          </a:p>
          <a:p>
            <a:pPr marL="617400" indent="-342720" algn="ctr">
              <a:lnSpc>
                <a:spcPct val="150000"/>
              </a:lnSpc>
              <a:spcBef>
                <a:spcPts val="479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sz="2800" spc="-1" dirty="0">
                <a:solidFill>
                  <a:srgbClr val="006100"/>
                </a:solidFill>
                <a:latin typeface="Franklin Gothic Medium"/>
              </a:rPr>
              <a:t>Um dos maiores debates ambientais da história do país, com uma intensa cobertura da mídia e mobilização da sociedade civil</a:t>
            </a:r>
          </a:p>
          <a:p>
            <a:pPr marL="274320" algn="just">
              <a:lnSpc>
                <a:spcPct val="150000"/>
              </a:lnSpc>
              <a:spcBef>
                <a:spcPts val="439"/>
              </a:spcBef>
            </a:pPr>
            <a:endParaRPr lang="pt-BR" sz="2400" b="0" strike="noStrike" spc="148" dirty="0">
              <a:solidFill>
                <a:srgbClr val="003300"/>
              </a:solidFill>
              <a:latin typeface="Franklin Gothic Medium"/>
            </a:endParaRPr>
          </a:p>
          <a:p>
            <a:pPr algn="just">
              <a:lnSpc>
                <a:spcPct val="150000"/>
              </a:lnSpc>
              <a:spcBef>
                <a:spcPts val="439"/>
              </a:spcBef>
            </a:pPr>
            <a:endParaRPr lang="pt-BR" sz="2400" b="0" strike="noStrike" spc="148" dirty="0">
              <a:solidFill>
                <a:srgbClr val="003300"/>
              </a:solidFill>
              <a:latin typeface="Franklin Gothic Medium"/>
            </a:endParaRPr>
          </a:p>
          <a:p>
            <a:pPr algn="just">
              <a:lnSpc>
                <a:spcPct val="150000"/>
              </a:lnSpc>
              <a:spcBef>
                <a:spcPts val="439"/>
              </a:spcBef>
            </a:pPr>
            <a:endParaRPr lang="pt-BR" sz="2400" b="0" strike="noStrike" spc="148" dirty="0">
              <a:solidFill>
                <a:srgbClr val="003300"/>
              </a:solidFill>
              <a:latin typeface="Franklin Gothic Medium"/>
            </a:endParaRPr>
          </a:p>
          <a:p>
            <a:pPr>
              <a:lnSpc>
                <a:spcPct val="100000"/>
              </a:lnSpc>
              <a:spcBef>
                <a:spcPts val="439"/>
              </a:spcBef>
            </a:pPr>
            <a:endParaRPr lang="pt-BR" sz="2400" b="0" strike="noStrike" spc="148" dirty="0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196" name="TextShape 2"/>
          <p:cNvSpPr txBox="1"/>
          <p:nvPr/>
        </p:nvSpPr>
        <p:spPr>
          <a:xfrm>
            <a:off x="380880" y="355680"/>
            <a:ext cx="8380800" cy="1054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4800" b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Código Florestal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251520" y="404664"/>
            <a:ext cx="8496944" cy="64807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 rtl="0"/>
            <a:r>
              <a:rPr lang="pt-BR" altLang="pt-BR" sz="3600" b="1" kern="12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Brasil: 850 Milhões de Hectares (</a:t>
            </a:r>
            <a:r>
              <a:rPr lang="pt-BR" altLang="pt-BR" sz="3600" b="1" kern="1200" dirty="0" err="1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Mha</a:t>
            </a:r>
            <a:r>
              <a:rPr lang="pt-BR" altLang="pt-BR" sz="3600" b="1" kern="12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)</a:t>
            </a:r>
            <a:endParaRPr lang="pt-BR" sz="3600" b="1" kern="1200" dirty="0">
              <a:solidFill>
                <a:schemeClr val="bg1"/>
              </a:solidFill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75509" y="191426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6100"/>
                </a:solidFill>
              </a:rPr>
              <a:t>280 </a:t>
            </a:r>
            <a:r>
              <a:rPr lang="pt-BR" dirty="0" err="1">
                <a:solidFill>
                  <a:srgbClr val="006100"/>
                </a:solidFill>
              </a:rPr>
              <a:t>M</a:t>
            </a:r>
            <a:r>
              <a:rPr lang="pt-BR" dirty="0" err="1" smtClean="0">
                <a:solidFill>
                  <a:srgbClr val="006100"/>
                </a:solidFill>
              </a:rPr>
              <a:t>ha</a:t>
            </a:r>
            <a:r>
              <a:rPr lang="pt-BR" dirty="0" smtClean="0">
                <a:solidFill>
                  <a:srgbClr val="006100"/>
                </a:solidFill>
              </a:rPr>
              <a:t>: Setor Agropecuário</a:t>
            </a:r>
            <a:endParaRPr lang="pt-BR" dirty="0">
              <a:solidFill>
                <a:srgbClr val="0061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860032" y="1893453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6100"/>
                </a:solidFill>
              </a:rPr>
              <a:t>540 </a:t>
            </a:r>
            <a:r>
              <a:rPr lang="pt-BR" dirty="0" err="1" smtClean="0">
                <a:solidFill>
                  <a:srgbClr val="006100"/>
                </a:solidFill>
              </a:rPr>
              <a:t>Mha</a:t>
            </a:r>
            <a:r>
              <a:rPr lang="pt-BR" dirty="0" smtClean="0">
                <a:solidFill>
                  <a:srgbClr val="006100"/>
                </a:solidFill>
              </a:rPr>
              <a:t>: Vegetação Natural</a:t>
            </a:r>
            <a:endParaRPr lang="pt-BR" dirty="0">
              <a:solidFill>
                <a:srgbClr val="006100"/>
              </a:solidFill>
            </a:endParaRPr>
          </a:p>
        </p:txBody>
      </p:sp>
      <p:sp>
        <p:nvSpPr>
          <p:cNvPr id="6" name="Seta para baixo 5"/>
          <p:cNvSpPr/>
          <p:nvPr/>
        </p:nvSpPr>
        <p:spPr>
          <a:xfrm>
            <a:off x="6087368" y="2420888"/>
            <a:ext cx="484187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Seta para baixo 6"/>
          <p:cNvSpPr/>
          <p:nvPr/>
        </p:nvSpPr>
        <p:spPr>
          <a:xfrm>
            <a:off x="2119514" y="2420888"/>
            <a:ext cx="484187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39676" y="3722043"/>
            <a:ext cx="4043861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" algn="ctr">
              <a:spcBef>
                <a:spcPct val="20000"/>
              </a:spcBef>
              <a:buClr>
                <a:schemeClr val="accent1"/>
              </a:buClr>
              <a:buSzPct val="76000"/>
            </a:pPr>
            <a:r>
              <a:rPr lang="pt-BR" dirty="0">
                <a:solidFill>
                  <a:srgbClr val="006100"/>
                </a:solidFill>
              </a:rPr>
              <a:t>210 </a:t>
            </a:r>
            <a:r>
              <a:rPr lang="pt-BR" dirty="0" err="1">
                <a:solidFill>
                  <a:srgbClr val="006100"/>
                </a:solidFill>
              </a:rPr>
              <a:t>Mha</a:t>
            </a:r>
            <a:r>
              <a:rPr lang="pt-BR" dirty="0">
                <a:solidFill>
                  <a:srgbClr val="006100"/>
                </a:solidFill>
              </a:rPr>
              <a:t> = Pasto</a:t>
            </a:r>
          </a:p>
          <a:p>
            <a:pPr marL="68580" algn="ctr">
              <a:spcBef>
                <a:spcPct val="20000"/>
              </a:spcBef>
              <a:buClr>
                <a:schemeClr val="accent1"/>
              </a:buClr>
              <a:buSzPct val="76000"/>
            </a:pPr>
            <a:endParaRPr lang="pt-BR" dirty="0">
              <a:solidFill>
                <a:srgbClr val="006100"/>
              </a:solidFill>
            </a:endParaRPr>
          </a:p>
          <a:p>
            <a:pPr marL="68580" algn="ctr">
              <a:spcBef>
                <a:spcPct val="20000"/>
              </a:spcBef>
              <a:buClr>
                <a:schemeClr val="accent1"/>
              </a:buClr>
              <a:buSzPct val="76000"/>
            </a:pPr>
            <a:endParaRPr lang="pt-BR" dirty="0">
              <a:solidFill>
                <a:srgbClr val="006100"/>
              </a:solidFill>
            </a:endParaRPr>
          </a:p>
          <a:p>
            <a:pPr marL="68580" algn="ctr">
              <a:spcBef>
                <a:spcPct val="20000"/>
              </a:spcBef>
              <a:buClr>
                <a:schemeClr val="accent1"/>
              </a:buClr>
              <a:buSzPct val="76000"/>
            </a:pPr>
            <a:r>
              <a:rPr lang="pt-BR" dirty="0" smtClean="0">
                <a:solidFill>
                  <a:srgbClr val="006100"/>
                </a:solidFill>
              </a:rPr>
              <a:t>67 </a:t>
            </a:r>
            <a:r>
              <a:rPr lang="pt-BR" dirty="0" err="1">
                <a:solidFill>
                  <a:srgbClr val="006100"/>
                </a:solidFill>
              </a:rPr>
              <a:t>Mha</a:t>
            </a:r>
            <a:r>
              <a:rPr lang="pt-BR" dirty="0">
                <a:solidFill>
                  <a:srgbClr val="006100"/>
                </a:solidFill>
              </a:rPr>
              <a:t> Agricultura</a:t>
            </a:r>
          </a:p>
        </p:txBody>
      </p:sp>
      <p:sp>
        <p:nvSpPr>
          <p:cNvPr id="9" name="Retângulo 8"/>
          <p:cNvSpPr/>
          <p:nvPr/>
        </p:nvSpPr>
        <p:spPr>
          <a:xfrm>
            <a:off x="4039478" y="370819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" algn="ctr">
              <a:spcBef>
                <a:spcPct val="20000"/>
              </a:spcBef>
              <a:buClr>
                <a:schemeClr val="accent1"/>
              </a:buClr>
              <a:buSzPct val="76000"/>
              <a:defRPr/>
            </a:pPr>
            <a:r>
              <a:rPr lang="pt-BR" dirty="0" smtClean="0">
                <a:solidFill>
                  <a:srgbClr val="006100"/>
                </a:solidFill>
              </a:rPr>
              <a:t>170 </a:t>
            </a:r>
            <a:r>
              <a:rPr lang="pt-BR" dirty="0" err="1">
                <a:solidFill>
                  <a:srgbClr val="006100"/>
                </a:solidFill>
              </a:rPr>
              <a:t>Mha</a:t>
            </a:r>
            <a:r>
              <a:rPr lang="pt-BR" dirty="0">
                <a:solidFill>
                  <a:srgbClr val="006100"/>
                </a:solidFill>
              </a:rPr>
              <a:t> =  Unidades de Conservação e Terras Indígenas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117822" y="4571836"/>
            <a:ext cx="4415312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" algn="ctr">
              <a:spcBef>
                <a:spcPct val="20000"/>
              </a:spcBef>
              <a:buClr>
                <a:schemeClr val="accent1"/>
              </a:buClr>
              <a:buSzPct val="76000"/>
            </a:pPr>
            <a:r>
              <a:rPr lang="pt-BR" dirty="0">
                <a:solidFill>
                  <a:srgbClr val="006100"/>
                </a:solidFill>
              </a:rPr>
              <a:t>367 </a:t>
            </a:r>
            <a:r>
              <a:rPr lang="pt-BR" dirty="0" err="1">
                <a:solidFill>
                  <a:srgbClr val="006100"/>
                </a:solidFill>
              </a:rPr>
              <a:t>Mha</a:t>
            </a:r>
            <a:r>
              <a:rPr lang="pt-BR" dirty="0">
                <a:solidFill>
                  <a:srgbClr val="006100"/>
                </a:solidFill>
              </a:rPr>
              <a:t>  glebas privadas e da União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331640" y="5401493"/>
            <a:ext cx="6840759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" algn="ctr">
              <a:spcBef>
                <a:spcPct val="20000"/>
              </a:spcBef>
              <a:buClr>
                <a:schemeClr val="accent1"/>
              </a:buClr>
              <a:buSzPct val="76000"/>
            </a:pPr>
            <a:r>
              <a:rPr lang="pt-BR" dirty="0">
                <a:solidFill>
                  <a:srgbClr val="006100"/>
                </a:solidFill>
              </a:rPr>
              <a:t>104 milhões de hectares de vegetação natural que mesmo com a aplicação integral do Código Florestal não estariam protegidos</a:t>
            </a: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26650459"/>
              </p:ext>
            </p:extLst>
          </p:nvPr>
        </p:nvGraphicFramePr>
        <p:xfrm>
          <a:off x="3364069" y="6523132"/>
          <a:ext cx="5760640" cy="366712"/>
        </p:xfrm>
        <a:graphic>
          <a:graphicData uri="http://schemas.openxmlformats.org/drawingml/2006/table">
            <a:tbl>
              <a:tblPr/>
              <a:tblGrid>
                <a:gridCol w="5760640"/>
              </a:tblGrid>
              <a:tr h="366712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Considerações sobre</a:t>
                      </a:r>
                      <a:r>
                        <a:rPr lang="pt-BR" sz="1400" baseline="0" dirty="0" smtClean="0">
                          <a:solidFill>
                            <a:schemeClr val="tx1"/>
                          </a:solidFill>
                        </a:rPr>
                        <a:t> o Código Florestal Brasileiro, SPAROVEK, 2010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839" marB="45839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2" name="Picture 2" descr="Resultado de imagem para unidades de conservaÃ§Ã£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937" y="2754122"/>
            <a:ext cx="3906605" cy="276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439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1622" y="357955"/>
            <a:ext cx="2342378" cy="237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0499"/>
            <a:ext cx="2448272" cy="88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07504" y="410761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 Movimento  Sou</a:t>
            </a:r>
            <a:endParaRPr lang="pt-BR" sz="4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379012" y="357955"/>
            <a:ext cx="526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atin typeface="Book Antiqua" pitchFamily="18" charset="0"/>
              </a:rPr>
              <a:t> </a:t>
            </a:r>
            <a:endParaRPr lang="pt-BR" sz="4000" dirty="0">
              <a:latin typeface="Book Antiqua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86" y="1312830"/>
            <a:ext cx="2763122" cy="277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0238" y="4336308"/>
            <a:ext cx="2543249" cy="2170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436" y="4557806"/>
            <a:ext cx="3119453" cy="196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9539" y="1521744"/>
            <a:ext cx="2993948" cy="250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5246" y="4931597"/>
            <a:ext cx="1690125" cy="169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9012" y="2996952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4294967295"/>
          </p:nvPr>
        </p:nvSpPr>
        <p:spPr>
          <a:xfrm>
            <a:off x="8455371" y="0"/>
            <a:ext cx="383790" cy="339667"/>
          </a:xfrm>
          <a:prstGeom prst="rect">
            <a:avLst/>
          </a:prstGeom>
        </p:spPr>
        <p:txBody>
          <a:bodyPr/>
          <a:lstStyle/>
          <a:p>
            <a:fld id="{F1CF2264-4E4B-4EBF-99AD-E0ABCF1C557D}" type="slidenum">
              <a:rPr lang="pt-BR" smtClean="0"/>
              <a:pPr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3340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79376"/>
          </a:xfrm>
        </p:spPr>
        <p:txBody>
          <a:bodyPr lIns="0" tIns="0" rIns="0" bIns="0" anchor="ctr"/>
          <a:lstStyle/>
          <a:p>
            <a:pPr algn="ctr" rtl="0"/>
            <a:r>
              <a:rPr lang="pt-BR" sz="4400" b="1" kern="12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Argumentos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57200" y="1700808"/>
            <a:ext cx="8229600" cy="520824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pt-BR" sz="26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Modernização/atualização do Código Florestal</a:t>
            </a:r>
          </a:p>
          <a:p>
            <a:endParaRPr lang="pt-BR" sz="2600" dirty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r>
              <a:rPr lang="pt-BR" sz="26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Ilegalidades dos produtos rurais e alto custo de aplicação da lei</a:t>
            </a:r>
          </a:p>
          <a:p>
            <a:endParaRPr lang="pt-BR" sz="2600" dirty="0" smtClean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r>
              <a:rPr lang="pt-BR" sz="26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RL como expropriação da propriedade privada</a:t>
            </a:r>
          </a:p>
          <a:p>
            <a:endParaRPr lang="pt-BR" sz="2600" dirty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r>
              <a:rPr lang="pt-BR" sz="26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Agricultura nacional é sustentável</a:t>
            </a:r>
          </a:p>
          <a:p>
            <a:endParaRPr lang="pt-BR" sz="2600" dirty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r>
              <a:rPr lang="pt-BR" sz="26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Necessidade (e dever moral) de produzir mais alimentos</a:t>
            </a:r>
          </a:p>
          <a:p>
            <a:endParaRPr lang="pt-BR" sz="2600" dirty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r>
              <a:rPr lang="pt-BR" sz="26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Necessidade de “proteger” o </a:t>
            </a:r>
            <a:r>
              <a:rPr lang="pt-BR" sz="2600" u="sng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pequeno produtor e a agricultura familiar</a:t>
            </a:r>
          </a:p>
          <a:p>
            <a:endParaRPr lang="pt-BR" sz="2600" dirty="0" smtClean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r>
              <a:rPr lang="pt-BR" sz="26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Meio ambiente como externalidade, custo, carga tributária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pPr algn="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4860032" y="5013176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Adobe Arabic" pitchFamily="18" charset="-78"/>
                <a:cs typeface="Adobe Arabic" pitchFamily="18" charset="-78"/>
              </a:rPr>
              <a:t>Escudos discursivos</a:t>
            </a:r>
            <a:endParaRPr lang="pt-BR" sz="32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387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uxograma: Processo alternativo 3"/>
          <p:cNvSpPr/>
          <p:nvPr/>
        </p:nvSpPr>
        <p:spPr>
          <a:xfrm>
            <a:off x="774699" y="3284984"/>
            <a:ext cx="7560840" cy="1008112"/>
          </a:xfrm>
          <a:prstGeom prst="flowChartAlternateProcess">
            <a:avLst/>
          </a:prstGeom>
          <a:solidFill>
            <a:srgbClr val="44B2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lIns="0" tIns="0" rIns="0" bIns="0" anchor="ctr"/>
          <a:lstStyle/>
          <a:p>
            <a:pPr algn="ctr" rtl="0"/>
            <a:r>
              <a:rPr lang="pt-BR" sz="4400" b="1" kern="12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Código Florestal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51399" y="1772816"/>
            <a:ext cx="8407440" cy="4839168"/>
          </a:xfrm>
        </p:spPr>
        <p:txBody>
          <a:bodyPr/>
          <a:lstStyle/>
          <a:p>
            <a:pPr algn="ctr"/>
            <a:r>
              <a:rPr lang="pt-BR" sz="24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Processo de alteração em 2 fases: </a:t>
            </a:r>
          </a:p>
          <a:p>
            <a:pPr algn="ctr"/>
            <a:r>
              <a:rPr lang="pt-BR" sz="24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1996-2008 </a:t>
            </a:r>
          </a:p>
          <a:p>
            <a:pPr algn="ctr"/>
            <a:r>
              <a:rPr lang="pt-BR" sz="24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2008-2012</a:t>
            </a:r>
          </a:p>
          <a:p>
            <a:pPr algn="ctr"/>
            <a:endParaRPr lang="pt-BR" sz="2400" dirty="0" smtClean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ctr"/>
            <a:endParaRPr lang="pt-BR" sz="2000" dirty="0" smtClean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ctr"/>
            <a:r>
              <a:rPr lang="pt-BR" sz="20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Novo Código Florestal ou “Lei de Proteção da Vegetação Nativa” :                                          Lei 12.651 de 25 de Maio de 2012 e Medida Provisória 571/2012</a:t>
            </a:r>
          </a:p>
          <a:p>
            <a:pPr algn="ctr"/>
            <a:endParaRPr lang="pt-BR" sz="2000" dirty="0" smtClean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/>
            <a:endParaRPr lang="pt-BR" sz="2400" dirty="0" smtClean="0">
              <a:latin typeface="Adobe Arabic" pitchFamily="18" charset="-78"/>
              <a:cs typeface="Adobe Arabic" pitchFamily="18" charset="-78"/>
            </a:endParaRPr>
          </a:p>
          <a:p>
            <a:pPr algn="just"/>
            <a:endParaRPr lang="pt-BR" sz="2400" dirty="0" smtClean="0">
              <a:latin typeface="Adobe Arabic" pitchFamily="18" charset="-78"/>
              <a:cs typeface="Adobe Arabic" pitchFamily="18" charset="-78"/>
            </a:endParaRPr>
          </a:p>
          <a:p>
            <a:pPr algn="ctr"/>
            <a:r>
              <a:rPr lang="pt-BR" sz="2400" b="1" u="sng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Sempre esteve em pauta no Congresso Nacional!  </a:t>
            </a:r>
          </a:p>
          <a:p>
            <a:pPr algn="ctr"/>
            <a:r>
              <a:rPr lang="pt-BR" sz="2400" b="1" u="sng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Por que só agora?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2288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8864" y="404664"/>
            <a:ext cx="8229600" cy="807368"/>
          </a:xfrm>
        </p:spPr>
        <p:txBody>
          <a:bodyPr lIns="0" tIns="0" rIns="0" bIns="0" anchor="ctr"/>
          <a:lstStyle/>
          <a:p>
            <a:pPr algn="ctr" rtl="0"/>
            <a:r>
              <a:rPr lang="pt-BR" sz="4800" b="1" kern="1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Políticas públicas ambientais</a:t>
            </a:r>
            <a:endParaRPr lang="pt-BR" sz="4800" b="1" kern="1200" dirty="0">
              <a:solidFill>
                <a:schemeClr val="bg1"/>
              </a:solidFill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57200" y="1749152"/>
            <a:ext cx="8229600" cy="5064224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3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Raramente </a:t>
            </a:r>
            <a:r>
              <a:rPr lang="pt-BR" sz="32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resultam de um processo racional no qual os problemas são precisamente identificados e então cuidadosamente arrumados em soluções </a:t>
            </a:r>
            <a:r>
              <a:rPr lang="pt-BR" sz="3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adequadas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t-BR" sz="3200" dirty="0" smtClean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3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Emergem </a:t>
            </a:r>
            <a:r>
              <a:rPr lang="pt-BR" sz="32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em pedaços de uma série complicada de barganhas e compromissos que refletem </a:t>
            </a:r>
            <a:r>
              <a:rPr lang="pt-BR" sz="3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diferentes  </a:t>
            </a:r>
            <a:r>
              <a:rPr lang="pt-BR" sz="32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interesses, objetivos e necessidades </a:t>
            </a:r>
            <a:r>
              <a:rPr lang="pt-BR" sz="3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                           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32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	</a:t>
            </a:r>
            <a:r>
              <a:rPr lang="pt-BR" sz="3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		</a:t>
            </a:r>
            <a:r>
              <a:rPr lang="pt-BR" sz="21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(WALKER,1981</a:t>
            </a:r>
            <a:r>
              <a:rPr lang="pt-BR" sz="21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, p. 90 apud HANNIGAN, 2009, p. </a:t>
            </a:r>
            <a:r>
              <a:rPr lang="pt-BR" sz="21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112)</a:t>
            </a:r>
            <a:endParaRPr lang="pt-BR" sz="3200" dirty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785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380880" y="1556792"/>
            <a:ext cx="8407440" cy="49503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 marL="45720" algn="just">
              <a:lnSpc>
                <a:spcPct val="100000"/>
              </a:lnSpc>
              <a:spcBef>
                <a:spcPts val="479"/>
              </a:spcBef>
            </a:pPr>
            <a:endParaRPr lang="pt-BR" sz="2000" b="0" strike="noStrike" spc="148" dirty="0">
              <a:solidFill>
                <a:srgbClr val="003300"/>
              </a:solidFill>
              <a:latin typeface="Franklin Gothic Medium"/>
            </a:endParaRPr>
          </a:p>
          <a:p>
            <a:pPr marL="274320" indent="-228240" algn="just">
              <a:lnSpc>
                <a:spcPct val="150000"/>
              </a:lnSpc>
              <a:spcBef>
                <a:spcPts val="479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sz="2600" strike="noStrike" spc="148" dirty="0">
                <a:solidFill>
                  <a:srgbClr val="006100"/>
                </a:solidFill>
                <a:latin typeface="Franklin Gothic Book" panose="020B0503020102020204" pitchFamily="34" charset="0"/>
              </a:rPr>
              <a:t>Resultado do conflito e da competição entre os diversos grupos ou segmentos da sociedade que buscam a defesa ou a garantia de seus interesses, sejam eles específicos ou gerais</a:t>
            </a:r>
          </a:p>
          <a:p>
            <a:pPr marL="45720" algn="just">
              <a:lnSpc>
                <a:spcPct val="150000"/>
              </a:lnSpc>
              <a:spcBef>
                <a:spcPts val="479"/>
              </a:spcBef>
            </a:pPr>
            <a:endParaRPr lang="pt-BR" sz="2600" strike="noStrike" spc="148" dirty="0">
              <a:solidFill>
                <a:srgbClr val="006100"/>
              </a:solidFill>
              <a:latin typeface="Franklin Gothic Book" panose="020B0503020102020204" pitchFamily="34" charset="0"/>
            </a:endParaRPr>
          </a:p>
          <a:p>
            <a:pPr marL="274320" indent="-228240" algn="just">
              <a:lnSpc>
                <a:spcPct val="150000"/>
              </a:lnSpc>
              <a:spcBef>
                <a:spcPts val="479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sz="2600" strike="noStrike" spc="148" dirty="0">
                <a:solidFill>
                  <a:srgbClr val="006100"/>
                </a:solidFill>
                <a:latin typeface="Franklin Gothic Book" panose="020B0503020102020204" pitchFamily="34" charset="0"/>
              </a:rPr>
              <a:t>As </a:t>
            </a:r>
            <a:r>
              <a:rPr lang="pt-BR" sz="2600" u="sng" strike="noStrike" spc="148" dirty="0">
                <a:solidFill>
                  <a:srgbClr val="006100"/>
                </a:solidFill>
                <a:latin typeface="Franklin Gothic Book" panose="020B0503020102020204" pitchFamily="34" charset="0"/>
              </a:rPr>
              <a:t>disputas políticas,</a:t>
            </a:r>
            <a:r>
              <a:rPr lang="pt-BR" sz="2600" strike="noStrike" spc="148" dirty="0">
                <a:solidFill>
                  <a:srgbClr val="006100"/>
                </a:solidFill>
                <a:latin typeface="Franklin Gothic Book" panose="020B0503020102020204" pitchFamily="34" charset="0"/>
              </a:rPr>
              <a:t> as </a:t>
            </a:r>
            <a:r>
              <a:rPr lang="pt-BR" sz="2600" u="sng" strike="noStrike" spc="148" dirty="0">
                <a:solidFill>
                  <a:srgbClr val="006100"/>
                </a:solidFill>
                <a:latin typeface="Franklin Gothic Book" panose="020B0503020102020204" pitchFamily="34" charset="0"/>
              </a:rPr>
              <a:t>relações de poder</a:t>
            </a:r>
            <a:r>
              <a:rPr lang="pt-BR" sz="2600" strike="noStrike" spc="148" dirty="0">
                <a:solidFill>
                  <a:srgbClr val="006100"/>
                </a:solidFill>
                <a:latin typeface="Franklin Gothic Book" panose="020B0503020102020204" pitchFamily="34" charset="0"/>
              </a:rPr>
              <a:t> e as </a:t>
            </a:r>
            <a:r>
              <a:rPr lang="pt-BR" sz="2600" u="sng" strike="noStrike" spc="148" dirty="0">
                <a:solidFill>
                  <a:srgbClr val="006100"/>
                </a:solidFill>
                <a:latin typeface="Franklin Gothic Book" panose="020B0503020102020204" pitchFamily="34" charset="0"/>
              </a:rPr>
              <a:t>instituições</a:t>
            </a:r>
            <a:r>
              <a:rPr lang="pt-BR" sz="2600" strike="noStrike" spc="148" dirty="0">
                <a:solidFill>
                  <a:srgbClr val="006100"/>
                </a:solidFill>
                <a:latin typeface="Franklin Gothic Book" panose="020B0503020102020204" pitchFamily="34" charset="0"/>
              </a:rPr>
              <a:t> que estruturam situações políticas, sempre </a:t>
            </a:r>
            <a:r>
              <a:rPr lang="pt-BR" sz="2600" u="sng" strike="noStrike" spc="148" dirty="0">
                <a:solidFill>
                  <a:srgbClr val="006100"/>
                </a:solidFill>
                <a:latin typeface="Franklin Gothic Book" panose="020B0503020102020204" pitchFamily="34" charset="0"/>
              </a:rPr>
              <a:t>deixarão suas marcas nos resultados políticos</a:t>
            </a:r>
            <a:r>
              <a:rPr lang="pt-BR" sz="2600" strike="noStrike" spc="148" dirty="0">
                <a:solidFill>
                  <a:srgbClr val="006100"/>
                </a:solidFill>
                <a:latin typeface="Franklin Gothic Book" panose="020B0503020102020204" pitchFamily="34" charset="0"/>
              </a:rPr>
              <a:t> (FREY, 2000; LABRA, 1999).</a:t>
            </a:r>
          </a:p>
          <a:p>
            <a:pPr marL="45720" algn="just">
              <a:lnSpc>
                <a:spcPct val="100000"/>
              </a:lnSpc>
              <a:spcBef>
                <a:spcPts val="479"/>
              </a:spcBef>
            </a:pPr>
            <a:endParaRPr lang="pt-BR" sz="2400" b="0" strike="noStrike" spc="148" dirty="0">
              <a:solidFill>
                <a:srgbClr val="003300"/>
              </a:solidFill>
              <a:latin typeface="Franklin Gothic Medium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pt-BR" sz="2400" b="0" strike="noStrike" spc="148" dirty="0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198" name="TextShape 2"/>
          <p:cNvSpPr txBox="1"/>
          <p:nvPr/>
        </p:nvSpPr>
        <p:spPr>
          <a:xfrm>
            <a:off x="439672" y="260648"/>
            <a:ext cx="8380800" cy="105408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 b="1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pt-BR" dirty="0" smtClean="0"/>
              <a:t>Políticas Públicas ambientais</a:t>
            </a:r>
            <a:endParaRPr lang="pt-BR" dirty="0"/>
          </a:p>
        </p:txBody>
      </p:sp>
      <p:sp>
        <p:nvSpPr>
          <p:cNvPr id="4" name="CustomShape 3"/>
          <p:cNvSpPr/>
          <p:nvPr/>
        </p:nvSpPr>
        <p:spPr>
          <a:xfrm>
            <a:off x="5005080" y="1124640"/>
            <a:ext cx="4104000" cy="791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45720" algn="ctr">
              <a:lnSpc>
                <a:spcPct val="100000"/>
              </a:lnSpc>
            </a:pPr>
            <a:r>
              <a:rPr lang="pt-BR" sz="1800" b="1" i="1" strike="noStrike" spc="-1" dirty="0">
                <a:solidFill>
                  <a:srgbClr val="FFFFFF"/>
                </a:solidFill>
                <a:latin typeface="Franklin Gothic Medium"/>
              </a:rPr>
              <a:t>SETORIZADAS E NÃO INTEGRADAS!!!!!!</a:t>
            </a:r>
            <a:endParaRPr lang="pt-BR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67544" y="1844824"/>
            <a:ext cx="8229600" cy="590465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pt-BR" sz="24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Sabe-se </a:t>
            </a:r>
            <a:r>
              <a:rPr lang="pt-BR" sz="24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mais sobre </a:t>
            </a:r>
            <a:r>
              <a:rPr lang="pt-BR" sz="24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como </a:t>
            </a:r>
            <a:r>
              <a:rPr lang="pt-BR" sz="24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as questões são encaminhadas do </a:t>
            </a:r>
            <a:r>
              <a:rPr lang="pt-BR" sz="24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que:</a:t>
            </a:r>
          </a:p>
          <a:p>
            <a:pPr marL="342900" indent="-342900" algn="just">
              <a:buFontTx/>
              <a:buChar char="-"/>
            </a:pPr>
            <a:r>
              <a:rPr lang="pt-BR" sz="24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como </a:t>
            </a:r>
            <a:r>
              <a:rPr lang="pt-BR" sz="24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elas vieram a se tornar itens na agenda do </a:t>
            </a:r>
            <a:r>
              <a:rPr lang="pt-BR" sz="24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governo </a:t>
            </a:r>
          </a:p>
          <a:p>
            <a:pPr algn="just"/>
            <a:r>
              <a:rPr lang="pt-BR" sz="24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- como </a:t>
            </a:r>
            <a:r>
              <a:rPr lang="pt-BR" sz="24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as escolhas feitas pelos </a:t>
            </a:r>
            <a:r>
              <a:rPr lang="pt-BR" sz="2400" i="1" dirty="0" err="1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decision-makers</a:t>
            </a:r>
            <a:r>
              <a:rPr lang="pt-BR" sz="2400" i="1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 </a:t>
            </a:r>
            <a:r>
              <a:rPr lang="pt-BR" sz="24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são </a:t>
            </a:r>
            <a:r>
              <a:rPr lang="pt-BR" sz="24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formuladas</a:t>
            </a:r>
          </a:p>
          <a:p>
            <a:pPr algn="just"/>
            <a:endParaRPr lang="pt-BR" sz="2800" dirty="0" smtClean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676456" cy="864096"/>
          </a:xfrm>
        </p:spPr>
        <p:txBody>
          <a:bodyPr lIns="0" tIns="0" rIns="0" bIns="0" anchor="ctr"/>
          <a:lstStyle/>
          <a:p>
            <a:pPr algn="ctr" rtl="0"/>
            <a:r>
              <a:rPr lang="pt-BR" sz="3600" b="1" kern="1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Modelo </a:t>
            </a:r>
            <a:r>
              <a:rPr lang="pt-BR" sz="3600" b="1" kern="12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de Múltiplos </a:t>
            </a:r>
            <a:r>
              <a:rPr lang="pt-BR" sz="3600" b="1" kern="1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Fluxos </a:t>
            </a:r>
            <a:r>
              <a:rPr lang="pt-BR" sz="3200" b="1" kern="1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(</a:t>
            </a:r>
            <a:r>
              <a:rPr lang="pt-BR" sz="3200" b="1" kern="12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Kingdon</a:t>
            </a:r>
            <a:r>
              <a:rPr lang="pt-BR" sz="3200" b="1" kern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pt-BR" sz="3200" b="1" kern="1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2007)</a:t>
            </a:r>
            <a:endParaRPr lang="pt-BR" sz="3600" b="1" kern="1200" dirty="0">
              <a:solidFill>
                <a:schemeClr val="bg1"/>
              </a:solidFill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xmlns="" val="1636758129"/>
              </p:ext>
            </p:extLst>
          </p:nvPr>
        </p:nvGraphicFramePr>
        <p:xfrm>
          <a:off x="395536" y="3068960"/>
          <a:ext cx="8424936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86217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0769" y="404664"/>
            <a:ext cx="8640960" cy="990600"/>
          </a:xfrm>
        </p:spPr>
        <p:txBody>
          <a:bodyPr lIns="0" tIns="0" rIns="0" bIns="0" anchor="ctr"/>
          <a:lstStyle/>
          <a:p>
            <a:pPr algn="ctr" rtl="0"/>
            <a:r>
              <a:rPr lang="pt-BR" sz="3600" b="1" kern="1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Modelo </a:t>
            </a:r>
            <a:r>
              <a:rPr lang="pt-BR" sz="3600" b="1" kern="12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de Múltiplos de </a:t>
            </a:r>
            <a:r>
              <a:rPr lang="pt-BR" sz="3600" b="1" kern="1200" dirty="0" err="1" smtClean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Kingdon</a:t>
            </a:r>
            <a:r>
              <a:rPr lang="pt-BR" sz="3600" b="1" kern="1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 (2007)</a:t>
            </a:r>
            <a:endParaRPr lang="pt-BR" sz="3600" b="1" kern="1200" dirty="0">
              <a:solidFill>
                <a:schemeClr val="bg1"/>
              </a:solidFill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506916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endParaRPr lang="pt-BR" dirty="0" smtClean="0">
              <a:latin typeface="Adobe Arabic" pitchFamily="18" charset="-78"/>
              <a:cs typeface="Adobe Arabic" pitchFamily="18" charset="-78"/>
            </a:endParaRPr>
          </a:p>
          <a:p>
            <a:pPr algn="just"/>
            <a:endParaRPr lang="pt-BR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39552" y="1700808"/>
            <a:ext cx="81369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latin typeface="Adobe Arabic" pitchFamily="18" charset="-78"/>
                <a:cs typeface="Adobe Arabic" pitchFamily="18" charset="-78"/>
              </a:rPr>
              <a:t>Três dinâmicas de processos são bastante influentes e ajudam a compreender a formulação de políticas públicas: </a:t>
            </a:r>
            <a:endParaRPr lang="pt-BR" sz="2800" dirty="0" smtClean="0">
              <a:latin typeface="Adobe Arabic" pitchFamily="18" charset="-78"/>
              <a:cs typeface="Adobe Arabic" pitchFamily="18" charset="-78"/>
            </a:endParaRPr>
          </a:p>
          <a:p>
            <a:pPr algn="just"/>
            <a:r>
              <a:rPr lang="pt-BR" sz="2800" b="1" dirty="0" smtClean="0">
                <a:latin typeface="Adobe Arabic" pitchFamily="18" charset="-78"/>
                <a:cs typeface="Adobe Arabic" pitchFamily="18" charset="-78"/>
              </a:rPr>
              <a:t>PROBLEMAS</a:t>
            </a:r>
            <a:r>
              <a:rPr lang="pt-BR" sz="2800" dirty="0" smtClean="0">
                <a:latin typeface="Adobe Arabic" pitchFamily="18" charset="-78"/>
                <a:cs typeface="Adobe Arabic" pitchFamily="18" charset="-78"/>
              </a:rPr>
              <a:t> </a:t>
            </a:r>
            <a:r>
              <a:rPr lang="pt-BR" sz="2800" dirty="0">
                <a:latin typeface="Adobe Arabic" pitchFamily="18" charset="-78"/>
                <a:cs typeface="Adobe Arabic" pitchFamily="18" charset="-78"/>
              </a:rPr>
              <a:t>(</a:t>
            </a:r>
            <a:r>
              <a:rPr lang="pt-BR" sz="2800" i="1" dirty="0" err="1">
                <a:latin typeface="Adobe Arabic" pitchFamily="18" charset="-78"/>
                <a:cs typeface="Adobe Arabic" pitchFamily="18" charset="-78"/>
              </a:rPr>
              <a:t>Problems</a:t>
            </a:r>
            <a:r>
              <a:rPr lang="pt-BR" sz="2800" dirty="0">
                <a:latin typeface="Adobe Arabic" pitchFamily="18" charset="-78"/>
                <a:cs typeface="Adobe Arabic" pitchFamily="18" charset="-78"/>
              </a:rPr>
              <a:t>) </a:t>
            </a:r>
            <a:endParaRPr lang="pt-BR" sz="2800" dirty="0" smtClean="0">
              <a:latin typeface="Adobe Arabic" pitchFamily="18" charset="-78"/>
              <a:cs typeface="Adobe Arabic" pitchFamily="18" charset="-78"/>
            </a:endParaRPr>
          </a:p>
          <a:p>
            <a:pPr algn="just"/>
            <a:r>
              <a:rPr lang="pt-BR" sz="2800" b="1" dirty="0" smtClean="0">
                <a:latin typeface="Adobe Arabic" pitchFamily="18" charset="-78"/>
                <a:cs typeface="Adobe Arabic" pitchFamily="18" charset="-78"/>
              </a:rPr>
              <a:t>SOLUÇÕES/ALTERNATIVAS </a:t>
            </a:r>
            <a:r>
              <a:rPr lang="pt-BR" sz="2800" dirty="0">
                <a:latin typeface="Adobe Arabic" pitchFamily="18" charset="-78"/>
                <a:cs typeface="Adobe Arabic" pitchFamily="18" charset="-78"/>
              </a:rPr>
              <a:t>(</a:t>
            </a:r>
            <a:r>
              <a:rPr lang="pt-BR" sz="2800" i="1" dirty="0">
                <a:latin typeface="Adobe Arabic" pitchFamily="18" charset="-78"/>
                <a:cs typeface="Adobe Arabic" pitchFamily="18" charset="-78"/>
              </a:rPr>
              <a:t>Policies</a:t>
            </a:r>
            <a:r>
              <a:rPr lang="pt-BR" sz="2800" dirty="0">
                <a:latin typeface="Adobe Arabic" pitchFamily="18" charset="-78"/>
                <a:cs typeface="Adobe Arabic" pitchFamily="18" charset="-78"/>
              </a:rPr>
              <a:t>) </a:t>
            </a:r>
            <a:endParaRPr lang="pt-BR" sz="2800" dirty="0" smtClean="0">
              <a:latin typeface="Adobe Arabic" pitchFamily="18" charset="-78"/>
              <a:cs typeface="Adobe Arabic" pitchFamily="18" charset="-78"/>
            </a:endParaRPr>
          </a:p>
          <a:p>
            <a:pPr algn="just"/>
            <a:r>
              <a:rPr lang="pt-BR" sz="2800" b="1" dirty="0" smtClean="0">
                <a:latin typeface="Adobe Arabic" pitchFamily="18" charset="-78"/>
                <a:cs typeface="Adobe Arabic" pitchFamily="18" charset="-78"/>
              </a:rPr>
              <a:t>PROCESSO </a:t>
            </a:r>
            <a:r>
              <a:rPr lang="pt-BR" sz="2800" b="1" dirty="0">
                <a:latin typeface="Adobe Arabic" pitchFamily="18" charset="-78"/>
                <a:cs typeface="Adobe Arabic" pitchFamily="18" charset="-78"/>
              </a:rPr>
              <a:t>POLÍTICO </a:t>
            </a:r>
            <a:r>
              <a:rPr lang="pt-BR" sz="2800" dirty="0">
                <a:latin typeface="Adobe Arabic" pitchFamily="18" charset="-78"/>
                <a:cs typeface="Adobe Arabic" pitchFamily="18" charset="-78"/>
              </a:rPr>
              <a:t>(</a:t>
            </a:r>
            <a:r>
              <a:rPr lang="pt-BR" sz="2800" i="1" dirty="0" err="1">
                <a:latin typeface="Adobe Arabic" pitchFamily="18" charset="-78"/>
                <a:cs typeface="Adobe Arabic" pitchFamily="18" charset="-78"/>
              </a:rPr>
              <a:t>Politics</a:t>
            </a:r>
            <a:r>
              <a:rPr lang="pt-BR" sz="2800" dirty="0">
                <a:latin typeface="Adobe Arabic" pitchFamily="18" charset="-78"/>
                <a:cs typeface="Adobe Arabic" pitchFamily="18" charset="-78"/>
              </a:rPr>
              <a:t>), considerando aqui o contexto </a:t>
            </a:r>
            <a:endParaRPr lang="pt-BR" sz="3200" b="1" dirty="0"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029" y="1463301"/>
            <a:ext cx="874395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146128" y="4437112"/>
            <a:ext cx="8913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dobe Arabic" pitchFamily="18" charset="-78"/>
                <a:cs typeface="Adobe Arabic" pitchFamily="18" charset="-78"/>
              </a:rPr>
              <a:t>AGENDA</a:t>
            </a:r>
            <a:endParaRPr lang="pt-BR" sz="28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802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Shape 1"/>
          <p:cNvSpPr txBox="1"/>
          <p:nvPr/>
        </p:nvSpPr>
        <p:spPr>
          <a:xfrm>
            <a:off x="380880" y="355680"/>
            <a:ext cx="8380800" cy="1054080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pt-BR"/>
            </a:defPPr>
            <a:lvl1pPr algn="ctr">
              <a:defRPr sz="4800" b="1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pt-BR" dirty="0"/>
              <a:t>Fluxo dos problemas</a:t>
            </a:r>
          </a:p>
        </p:txBody>
      </p:sp>
      <p:pic>
        <p:nvPicPr>
          <p:cNvPr id="270" name="Picture 2"/>
          <p:cNvPicPr/>
          <p:nvPr/>
        </p:nvPicPr>
        <p:blipFill>
          <a:blip r:embed="rId2"/>
          <a:stretch/>
        </p:blipFill>
        <p:spPr>
          <a:xfrm>
            <a:off x="182880" y="1772640"/>
            <a:ext cx="8781120" cy="482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Shape 1"/>
          <p:cNvSpPr txBox="1"/>
          <p:nvPr/>
        </p:nvSpPr>
        <p:spPr>
          <a:xfrm>
            <a:off x="395640" y="1731960"/>
            <a:ext cx="8208720" cy="4937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74320" algn="just">
              <a:lnSpc>
                <a:spcPct val="150000"/>
              </a:lnSpc>
              <a:spcBef>
                <a:spcPts val="601"/>
              </a:spcBef>
            </a:pPr>
            <a:endParaRPr lang="pt-BR" sz="2000" b="0" strike="noStrike" spc="148" dirty="0">
              <a:solidFill>
                <a:srgbClr val="003300"/>
              </a:solidFill>
              <a:latin typeface="Franklin Gothic Medium"/>
            </a:endParaRPr>
          </a:p>
          <a:p>
            <a:pPr marL="274320" indent="-228240" algn="just">
              <a:lnSpc>
                <a:spcPct val="115000"/>
              </a:lnSpc>
              <a:spcBef>
                <a:spcPts val="360"/>
              </a:spcBef>
              <a:spcAft>
                <a:spcPts val="1001"/>
              </a:spcAft>
              <a:buClr>
                <a:srgbClr val="00B050"/>
              </a:buClr>
              <a:buFont typeface="Wingdings 2" charset="2"/>
              <a:buChar char=""/>
            </a:pPr>
            <a:r>
              <a:rPr lang="pt-BR" sz="2400" b="0" i="1" strike="noStrike" spc="148" dirty="0">
                <a:solidFill>
                  <a:srgbClr val="003300"/>
                </a:solidFill>
                <a:latin typeface="Franklin Gothic Medium"/>
                <a:ea typeface="Times New Roman"/>
              </a:rPr>
              <a:t>Até 2008, até o dia que o presidente Lula fez um decreto exigindo a regularidade ambiental das propriedades, ai obrigou o Congresso Nacional a pegar o projeto de quase 14 anos, 15 anos, que </a:t>
            </a:r>
            <a:r>
              <a:rPr lang="pt-BR" sz="2400" b="0" i="1" strike="noStrike" spc="148" dirty="0" err="1">
                <a:solidFill>
                  <a:srgbClr val="003300"/>
                </a:solidFill>
                <a:latin typeface="Franklin Gothic Medium"/>
                <a:ea typeface="Times New Roman"/>
              </a:rPr>
              <a:t>tava</a:t>
            </a:r>
            <a:r>
              <a:rPr lang="pt-BR" sz="2400" b="0" i="1" strike="noStrike" spc="148" dirty="0">
                <a:solidFill>
                  <a:srgbClr val="003300"/>
                </a:solidFill>
                <a:latin typeface="Franklin Gothic Medium"/>
                <a:ea typeface="Times New Roman"/>
              </a:rPr>
              <a:t> aqui do Código Florestal e trazer para a discussão. Caso contrario, os Ministérios Públicos Estaduais e Federais, passariam a agir com o mesmo rigor e a mesma determinação que estavam fazendo na Amazônia Legal (BLAIRO MAGGI)</a:t>
            </a:r>
            <a:endParaRPr lang="pt-BR" sz="2400" b="0" strike="noStrike" spc="148" dirty="0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267" name="TextShape 2"/>
          <p:cNvSpPr txBox="1"/>
          <p:nvPr/>
        </p:nvSpPr>
        <p:spPr>
          <a:xfrm>
            <a:off x="107504" y="260648"/>
            <a:ext cx="8380800" cy="1054080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pt-BR"/>
            </a:defPPr>
            <a:lvl1pPr algn="ctr">
              <a:defRPr sz="4800" b="1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pPr algn="l"/>
            <a:r>
              <a:rPr lang="pt-BR" dirty="0"/>
              <a:t>   Fluxo dos problemas</a:t>
            </a:r>
          </a:p>
        </p:txBody>
      </p:sp>
      <p:pic>
        <p:nvPicPr>
          <p:cNvPr id="268" name="Picture 2"/>
          <p:cNvPicPr/>
          <p:nvPr/>
        </p:nvPicPr>
        <p:blipFill>
          <a:blip r:embed="rId2"/>
          <a:stretch/>
        </p:blipFill>
        <p:spPr>
          <a:xfrm>
            <a:off x="6372360" y="0"/>
            <a:ext cx="2844360" cy="1700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990600"/>
          </a:xfrm>
        </p:spPr>
        <p:txBody>
          <a:bodyPr lIns="0" tIns="0" rIns="0" bIns="0" anchor="ctr"/>
          <a:lstStyle/>
          <a:p>
            <a:pPr algn="ctr" rtl="0"/>
            <a:r>
              <a:rPr lang="pt-BR" sz="4800" b="1" kern="12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Código Florestal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57200" y="1677144"/>
            <a:ext cx="8229600" cy="506422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just"/>
            <a:r>
              <a:rPr lang="pt-BR" sz="26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Mecanismo </a:t>
            </a:r>
            <a:r>
              <a:rPr lang="pt-BR" sz="26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jurídico que protege as áreas naturais dentro das propriedades </a:t>
            </a:r>
            <a:r>
              <a:rPr lang="pt-BR" sz="26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particulares</a:t>
            </a:r>
          </a:p>
          <a:p>
            <a:pPr algn="just"/>
            <a:endParaRPr lang="pt-BR" sz="2600" dirty="0" smtClean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/>
            <a:r>
              <a:rPr lang="pt-BR" sz="26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Possui duas figuras jurídicas de destaque: </a:t>
            </a:r>
            <a:r>
              <a:rPr lang="pt-BR" sz="2600" dirty="0" err="1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APPs</a:t>
            </a:r>
            <a:r>
              <a:rPr lang="pt-BR" sz="26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 e RL</a:t>
            </a:r>
          </a:p>
          <a:p>
            <a:pPr algn="just"/>
            <a:r>
              <a:rPr lang="pt-BR" sz="26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 </a:t>
            </a:r>
          </a:p>
          <a:p>
            <a:pPr algn="just"/>
            <a:r>
              <a:rPr lang="pt-BR" sz="26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Uma </a:t>
            </a:r>
            <a:r>
              <a:rPr lang="pt-BR" sz="26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área muito mais significativa (2,2 maior) de vegetação natural do que as das Unidades de Conservação de domínio </a:t>
            </a:r>
            <a:r>
              <a:rPr lang="pt-BR" sz="26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público</a:t>
            </a:r>
          </a:p>
          <a:p>
            <a:pPr marL="0" indent="0" algn="r">
              <a:buNone/>
            </a:pPr>
            <a:r>
              <a:rPr lang="pt-BR" sz="26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	</a:t>
            </a:r>
            <a:r>
              <a:rPr lang="pt-BR" sz="19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(</a:t>
            </a:r>
            <a:r>
              <a:rPr lang="pt-BR" sz="15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SPAROVEK</a:t>
            </a:r>
            <a:r>
              <a:rPr lang="pt-BR" sz="15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, 2010; SPAROVEK, 2011, SOARES-FILHO, 2013). </a:t>
            </a:r>
          </a:p>
          <a:p>
            <a:pPr algn="just"/>
            <a:endParaRPr lang="pt-BR" sz="2600" dirty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/>
            <a:r>
              <a:rPr lang="pt-BR" sz="26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Determina </a:t>
            </a:r>
            <a:r>
              <a:rPr lang="pt-BR" sz="26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como devem ser ocupados </a:t>
            </a:r>
            <a:r>
              <a:rPr lang="pt-BR" sz="2600" b="1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mais de 300 milhões de hectares </a:t>
            </a:r>
            <a:r>
              <a:rPr lang="pt-BR" sz="26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localizados em terras particulares ou em disputa pela posse que se espalham por todos os biomas e ecossistemas brasileiros </a:t>
            </a:r>
            <a:endParaRPr lang="pt-BR" sz="2600" dirty="0" smtClean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r"/>
            <a:r>
              <a:rPr lang="pt-BR" sz="17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(SBPC, 2012). </a:t>
            </a:r>
            <a:endParaRPr lang="pt-BR" sz="2600" dirty="0" smtClean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A3A779B8-305F-47F4-906E-AAB12148F78B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2297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1412776"/>
            <a:ext cx="7024744" cy="96117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Fortalecimento do AGRONEGÓCIO</a:t>
            </a:r>
            <a:r>
              <a:rPr lang="pt-BR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/>
            </a:r>
            <a:br>
              <a:rPr lang="pt-BR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</a:b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b="1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3 grandes “reformas” necessárias</a:t>
            </a:r>
            <a:r>
              <a:rPr lang="pt-BR" sz="3200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/>
            </a:r>
            <a:br>
              <a:rPr lang="pt-BR" sz="3200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</a:br>
            <a:r>
              <a:rPr lang="pt-BR" sz="3200" dirty="0">
                <a:solidFill>
                  <a:srgbClr val="006100"/>
                </a:solidFill>
                <a:latin typeface="Franklin Gothic Book" panose="020B0503020102020204" pitchFamily="34" charset="0"/>
              </a:rPr>
              <a:t/>
            </a:r>
            <a:br>
              <a:rPr lang="pt-BR" sz="3200" dirty="0">
                <a:solidFill>
                  <a:srgbClr val="006100"/>
                </a:solidFill>
                <a:latin typeface="Franklin Gothic Book" panose="020B0503020102020204" pitchFamily="34" charset="0"/>
              </a:rPr>
            </a:b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/>
              <a:t/>
            </a:r>
            <a:br>
              <a:rPr lang="pt-BR" sz="3200" dirty="0"/>
            </a:br>
            <a:endParaRPr lang="pt-BR" sz="27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395536" y="2420888"/>
            <a:ext cx="8136904" cy="518457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8580" indent="0" algn="ctr">
              <a:buNone/>
            </a:pPr>
            <a:endParaRPr lang="pt-BR" sz="2000" dirty="0"/>
          </a:p>
          <a:p>
            <a:pPr marL="525780" indent="-457200" algn="ctr">
              <a:lnSpc>
                <a:spcPct val="114000"/>
              </a:lnSpc>
              <a:buAutoNum type="arabicPeriod"/>
            </a:pPr>
            <a:r>
              <a:rPr lang="pt-BR" sz="2400" dirty="0" smtClean="0">
                <a:solidFill>
                  <a:srgbClr val="006100"/>
                </a:solidFill>
              </a:rPr>
              <a:t>Expansão da fronteira agrícola;</a:t>
            </a:r>
          </a:p>
          <a:p>
            <a:pPr marL="68580" algn="ctr">
              <a:lnSpc>
                <a:spcPct val="114000"/>
              </a:lnSpc>
            </a:pPr>
            <a:endParaRPr lang="pt-BR" sz="2400" dirty="0" smtClean="0">
              <a:solidFill>
                <a:srgbClr val="006100"/>
              </a:solidFill>
            </a:endParaRPr>
          </a:p>
          <a:p>
            <a:pPr marL="525780" indent="-457200" algn="ctr">
              <a:lnSpc>
                <a:spcPct val="114000"/>
              </a:lnSpc>
              <a:buAutoNum type="arabicPeriod"/>
            </a:pPr>
            <a:r>
              <a:rPr lang="pt-BR" sz="2400" dirty="0" smtClean="0">
                <a:solidFill>
                  <a:srgbClr val="006100"/>
                </a:solidFill>
              </a:rPr>
              <a:t>Flexibilização das leis trabalhistas;</a:t>
            </a:r>
          </a:p>
          <a:p>
            <a:pPr marL="525780" indent="-457200" algn="ctr">
              <a:lnSpc>
                <a:spcPct val="114000"/>
              </a:lnSpc>
              <a:buAutoNum type="arabicPeriod"/>
            </a:pPr>
            <a:endParaRPr lang="pt-BR" sz="2400" dirty="0" smtClean="0">
              <a:solidFill>
                <a:srgbClr val="006100"/>
              </a:solidFill>
            </a:endParaRPr>
          </a:p>
          <a:p>
            <a:pPr marL="525780" indent="-457200" algn="ctr">
              <a:lnSpc>
                <a:spcPct val="114000"/>
              </a:lnSpc>
              <a:buAutoNum type="arabicPeriod"/>
            </a:pPr>
            <a:r>
              <a:rPr lang="pt-BR" sz="2400" dirty="0" smtClean="0">
                <a:solidFill>
                  <a:srgbClr val="006100"/>
                </a:solidFill>
              </a:rPr>
              <a:t>Barateamento dos meios de produção (fertilizantes, insumos, transgênicos e agrotóxicos;</a:t>
            </a:r>
          </a:p>
          <a:p>
            <a:pPr marL="525780" indent="-457200" algn="just">
              <a:lnSpc>
                <a:spcPct val="114000"/>
              </a:lnSpc>
              <a:buAutoNum type="arabicPeriod"/>
            </a:pPr>
            <a:endParaRPr lang="pt-BR" sz="2000" dirty="0" smtClean="0">
              <a:solidFill>
                <a:srgbClr val="006100"/>
              </a:solidFill>
            </a:endParaRPr>
          </a:p>
          <a:p>
            <a:pPr marL="525780" indent="-457200" algn="just">
              <a:lnSpc>
                <a:spcPct val="114000"/>
              </a:lnSpc>
              <a:buAutoNum type="arabicPeriod"/>
            </a:pPr>
            <a:endParaRPr lang="pt-BR" sz="2000" dirty="0">
              <a:solidFill>
                <a:srgbClr val="006100"/>
              </a:solidFill>
            </a:endParaRPr>
          </a:p>
          <a:p>
            <a:pPr marL="68580" algn="ctr">
              <a:lnSpc>
                <a:spcPct val="114000"/>
              </a:lnSpc>
            </a:pPr>
            <a:r>
              <a:rPr lang="pt-BR" sz="2000" dirty="0" smtClean="0">
                <a:solidFill>
                  <a:srgbClr val="006100"/>
                </a:solidFill>
              </a:rPr>
              <a:t>Entrevista do *Dep. Federal Moreira Mendes ao Valor Econômico</a:t>
            </a:r>
          </a:p>
          <a:p>
            <a:pPr marL="68580" algn="just"/>
            <a:endParaRPr lang="pt-BR" dirty="0"/>
          </a:p>
          <a:p>
            <a:pPr marL="68580" indent="0" algn="just">
              <a:buNone/>
            </a:pPr>
            <a:endParaRPr lang="pt-BR" dirty="0" smtClean="0"/>
          </a:p>
          <a:p>
            <a:pPr marL="525780" indent="-457200">
              <a:buAutoNum type="arabicPeriod"/>
            </a:pPr>
            <a:endParaRPr lang="pt-BR" dirty="0" smtClean="0"/>
          </a:p>
          <a:p>
            <a:pPr marL="525780" indent="-457200">
              <a:buAutoNum type="arabicPeriod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37965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373616" cy="519336"/>
          </a:xfrm>
        </p:spPr>
        <p:txBody>
          <a:bodyPr lIns="0" tIns="0" rIns="0" bIns="0" anchor="ctr"/>
          <a:lstStyle/>
          <a:p>
            <a:pPr algn="ctr" rtl="0"/>
            <a:r>
              <a:rPr lang="pt-BR" sz="4800" b="1" kern="1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Fluxo </a:t>
            </a:r>
            <a:r>
              <a:rPr lang="pt-BR" sz="4800" b="1" kern="12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das </a:t>
            </a:r>
            <a:r>
              <a:rPr lang="pt-BR" sz="4800" b="1" kern="1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alternativas</a:t>
            </a:r>
            <a:endParaRPr lang="pt-BR" sz="4800" b="1" kern="1200" dirty="0">
              <a:solidFill>
                <a:schemeClr val="bg1"/>
              </a:solidFill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67544" y="1772816"/>
            <a:ext cx="8229600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pt-BR" sz="240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Preferências </a:t>
            </a:r>
            <a:r>
              <a:rPr lang="pt-BR" sz="24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dos atores e estes manifestam os seus </a:t>
            </a:r>
            <a:r>
              <a:rPr lang="pt-BR" sz="24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interesses</a:t>
            </a:r>
          </a:p>
          <a:p>
            <a:pPr algn="just"/>
            <a:endParaRPr lang="pt-BR" sz="2400" dirty="0" smtClean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/>
            <a:r>
              <a:rPr lang="pt-BR" sz="24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Empreendedores da Bancada Ruralista: projeto que atendia às preferências/necessidades de seus </a:t>
            </a:r>
            <a:r>
              <a:rPr lang="pt-BR" sz="2400" b="1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colégios eleitorais </a:t>
            </a:r>
            <a:r>
              <a:rPr lang="pt-BR" sz="24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= </a:t>
            </a:r>
            <a:r>
              <a:rPr lang="pt-BR" sz="2400" b="1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proposta viável e rentável</a:t>
            </a:r>
          </a:p>
          <a:p>
            <a:pPr algn="just"/>
            <a:endParaRPr lang="pt-BR" sz="2800" dirty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/>
            <a:endParaRPr lang="pt-BR" sz="2800" dirty="0" smtClean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/>
            <a:endParaRPr lang="pt-BR" sz="2800" dirty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/>
            <a:r>
              <a:rPr lang="pt-BR" sz="2800" b="1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Benefícios eram claros, bem direcionados e privados</a:t>
            </a:r>
          </a:p>
          <a:p>
            <a:pPr algn="just"/>
            <a:r>
              <a:rPr lang="pt-BR" sz="2800" b="1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Custos coletivos, difusos e difíceis de mensurar</a:t>
            </a:r>
          </a:p>
          <a:p>
            <a:pPr marL="0" indent="0" algn="just">
              <a:buNone/>
            </a:pPr>
            <a:endParaRPr lang="pt-BR" dirty="0" smtClean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750739" y="4221088"/>
            <a:ext cx="5904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Franklin Gothic Medium" panose="020B0603020102020204" pitchFamily="34" charset="0"/>
                <a:cs typeface="Adobe Arabic" pitchFamily="18" charset="-78"/>
              </a:rPr>
              <a:t>FLEXIBILIZAR O CÓDIGO FLORESTAL: Projeto “árvore de natal”</a:t>
            </a:r>
            <a:endParaRPr lang="pt-BR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Franklin Gothic Medium" panose="020B0603020102020204" pitchFamily="34" charset="0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55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3568" y="415117"/>
            <a:ext cx="7776863" cy="830997"/>
          </a:xfrm>
          <a:prstGeom prst="rect">
            <a:avLst/>
          </a:prstGeom>
          <a:extLst/>
        </p:spPr>
        <p:txBody>
          <a:bodyPr lIns="0" tIns="0" rIns="0" bIns="0" anchor="ctr"/>
          <a:lstStyle/>
          <a:p>
            <a:pPr algn="ctr"/>
            <a:r>
              <a:rPr lang="pt-BR" altLang="pt-BR" sz="4800" b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Fluxo Político 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4474661"/>
              </p:ext>
            </p:extLst>
          </p:nvPr>
        </p:nvGraphicFramePr>
        <p:xfrm>
          <a:off x="539552" y="1542248"/>
          <a:ext cx="7992888" cy="4767072"/>
        </p:xfrm>
        <a:graphic>
          <a:graphicData uri="http://schemas.openxmlformats.org/drawingml/2006/table">
            <a:tbl>
              <a:tblPr/>
              <a:tblGrid>
                <a:gridCol w="2624178"/>
                <a:gridCol w="2743690"/>
                <a:gridCol w="2625020"/>
              </a:tblGrid>
              <a:tr h="13570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600" b="1" dirty="0" smtClean="0">
                          <a:effectLst/>
                          <a:latin typeface="Adobe Arabic" pitchFamily="18" charset="-78"/>
                          <a:ea typeface="Times New Roman"/>
                          <a:cs typeface="Adobe Arabic" pitchFamily="18" charset="-78"/>
                        </a:rPr>
                        <a:t> Mudanças de governo ou dentro do próprio governo</a:t>
                      </a:r>
                      <a:endParaRPr lang="pt-BR" sz="2600" dirty="0">
                        <a:effectLst/>
                        <a:latin typeface="Adobe Arabic" pitchFamily="18" charset="-78"/>
                        <a:ea typeface="Times New Roman"/>
                        <a:cs typeface="Adobe Arabic" pitchFamily="18" charset="-78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600" b="1" dirty="0">
                          <a:effectLst/>
                          <a:latin typeface="Adobe Arabic" pitchFamily="18" charset="-78"/>
                          <a:ea typeface="Times New Roman"/>
                          <a:cs typeface="Adobe Arabic" pitchFamily="18" charset="-78"/>
                        </a:rPr>
                        <a:t>Forças políticas organizadas</a:t>
                      </a:r>
                      <a:endParaRPr lang="pt-BR" sz="2600" dirty="0">
                        <a:effectLst/>
                        <a:latin typeface="Adobe Arabic" pitchFamily="18" charset="-78"/>
                        <a:ea typeface="Times New Roman"/>
                        <a:cs typeface="Adobe Arabic" pitchFamily="18" charset="-78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600" b="1" dirty="0" smtClean="0">
                          <a:effectLst/>
                          <a:latin typeface="Adobe Arabic" pitchFamily="18" charset="-78"/>
                          <a:ea typeface="Times New Roman"/>
                          <a:cs typeface="Adobe Arabic" pitchFamily="18" charset="-78"/>
                        </a:rPr>
                        <a:t>Clima ou Humor Nacional</a:t>
                      </a:r>
                      <a:endParaRPr lang="pt-BR" sz="2600" dirty="0">
                        <a:effectLst/>
                        <a:latin typeface="Adobe Arabic" pitchFamily="18" charset="-78"/>
                        <a:ea typeface="Times New Roman"/>
                        <a:cs typeface="Adobe Arabic" pitchFamily="18" charset="-78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51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600" dirty="0" smtClean="0">
                          <a:effectLst/>
                          <a:latin typeface="Adobe Arabic" pitchFamily="18" charset="-78"/>
                          <a:ea typeface="Times New Roman"/>
                          <a:cs typeface="Adobe Arabic" pitchFamily="18" charset="-78"/>
                        </a:rPr>
                        <a:t>Saída de Marina Silva do Ministério do Meio Ambiente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 smtClean="0">
                        <a:effectLst/>
                        <a:latin typeface="Adobe Arabic" pitchFamily="18" charset="-78"/>
                        <a:ea typeface="Times New Roman"/>
                        <a:cs typeface="Adobe Arabic" pitchFamily="18" charset="-78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 smtClean="0">
                        <a:effectLst/>
                        <a:latin typeface="Adobe Arabic" pitchFamily="18" charset="-78"/>
                        <a:ea typeface="Times New Roman"/>
                        <a:cs typeface="Adobe Arabic" pitchFamily="18" charset="-78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Adobe Arabic" pitchFamily="18" charset="-78"/>
                        <a:ea typeface="Times New Roman"/>
                        <a:cs typeface="Adobe Arabic" pitchFamily="18" charset="-78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600" dirty="0">
                          <a:effectLst/>
                          <a:latin typeface="Adobe Arabic" pitchFamily="18" charset="-78"/>
                          <a:ea typeface="Times New Roman"/>
                          <a:cs typeface="Adobe Arabic" pitchFamily="18" charset="-78"/>
                        </a:rPr>
                        <a:t>Carlos Minc assume como Ministro do Meio Ambiente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600" dirty="0">
                          <a:effectLst/>
                          <a:latin typeface="Adobe Arabic" pitchFamily="18" charset="-78"/>
                          <a:ea typeface="Times New Roman"/>
                          <a:cs typeface="Adobe Arabic" pitchFamily="18" charset="-78"/>
                        </a:rPr>
                        <a:t>Kátia Abreu se torna presidente da CNA – Confederação da Agricultura e Pecuária do </a:t>
                      </a:r>
                      <a:r>
                        <a:rPr lang="pt-BR" sz="2600" dirty="0" smtClean="0">
                          <a:effectLst/>
                          <a:latin typeface="Adobe Arabic" pitchFamily="18" charset="-78"/>
                          <a:ea typeface="Times New Roman"/>
                          <a:cs typeface="Adobe Arabic" pitchFamily="18" charset="-78"/>
                        </a:rPr>
                        <a:t>Brasil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Adobe Arabic" pitchFamily="18" charset="-78"/>
                        <a:ea typeface="Times New Roman"/>
                        <a:cs typeface="Adobe Arabic" pitchFamily="18" charset="-78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600" dirty="0">
                          <a:effectLst/>
                          <a:latin typeface="Adobe Arabic" pitchFamily="18" charset="-78"/>
                          <a:ea typeface="Times New Roman"/>
                          <a:cs typeface="Adobe Arabic" pitchFamily="18" charset="-78"/>
                        </a:rPr>
                        <a:t>Aldo Rebelo é escolhido </a:t>
                      </a:r>
                      <a:r>
                        <a:rPr lang="pt-BR" sz="2600" dirty="0" smtClean="0">
                          <a:effectLst/>
                          <a:latin typeface="Adobe Arabic" pitchFamily="18" charset="-78"/>
                          <a:ea typeface="Times New Roman"/>
                          <a:cs typeface="Adobe Arabic" pitchFamily="18" charset="-78"/>
                        </a:rPr>
                        <a:t>relator </a:t>
                      </a:r>
                      <a:r>
                        <a:rPr lang="pt-BR" sz="2600" dirty="0">
                          <a:effectLst/>
                          <a:latin typeface="Adobe Arabic" pitchFamily="18" charset="-78"/>
                          <a:ea typeface="Times New Roman"/>
                          <a:cs typeface="Adobe Arabic" pitchFamily="18" charset="-78"/>
                        </a:rPr>
                        <a:t>do PL 1.876/99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600" dirty="0" smtClean="0">
                          <a:effectLst/>
                          <a:latin typeface="Adobe Arabic" pitchFamily="18" charset="-78"/>
                          <a:ea typeface="Times New Roman"/>
                          <a:cs typeface="Adobe Arabic" pitchFamily="18" charset="-78"/>
                        </a:rPr>
                        <a:t>Insatisfação dos setores ruralistas com a Lei de Crimes Ambientais e iniciativas do MMA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 smtClean="0">
                        <a:effectLst/>
                        <a:latin typeface="Adobe Arabic" pitchFamily="18" charset="-78"/>
                        <a:ea typeface="Times New Roman"/>
                        <a:cs typeface="Adobe Arabic" pitchFamily="18" charset="-78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600" dirty="0" smtClean="0">
                          <a:effectLst/>
                          <a:latin typeface="Adobe Arabic" pitchFamily="18" charset="-78"/>
                          <a:ea typeface="Times New Roman"/>
                          <a:cs typeface="Adobe Arabic" pitchFamily="18" charset="-78"/>
                        </a:rPr>
                        <a:t>Véspera das eleições e aliança PT e PMDB                            </a:t>
                      </a:r>
                      <a:endParaRPr lang="pt-BR" sz="2600" dirty="0">
                        <a:effectLst/>
                        <a:latin typeface="Adobe Arabic" pitchFamily="18" charset="-78"/>
                        <a:ea typeface="Times New Roman"/>
                        <a:cs typeface="Adobe Arabic" pitchFamily="18" charset="-78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9700" name="Picture 4" descr="Resultado de imagem para kÃ¡tia abreu cÃ³digo flores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56992"/>
            <a:ext cx="53340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35" y="23562"/>
            <a:ext cx="5586612" cy="371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39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95536" y="1772816"/>
            <a:ext cx="2808312" cy="2160240"/>
          </a:xfrm>
          <a:prstGeom prst="rect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latin typeface="Adobe Arabic" pitchFamily="18" charset="-78"/>
                <a:cs typeface="Adobe Arabic" pitchFamily="18" charset="-78"/>
              </a:rPr>
              <a:t>FLUXO DOS PROBLEMAS </a:t>
            </a:r>
            <a:r>
              <a:rPr lang="pt-BR" sz="2400" dirty="0">
                <a:latin typeface="Adobe Arabic" pitchFamily="18" charset="-78"/>
                <a:cs typeface="Adobe Arabic" pitchFamily="18" charset="-78"/>
              </a:rPr>
              <a:t>MPv. 1.511/1996 </a:t>
            </a:r>
          </a:p>
          <a:p>
            <a:pPr algn="ctr"/>
            <a:r>
              <a:rPr lang="pt-BR" sz="2400" dirty="0">
                <a:latin typeface="Adobe Arabic" pitchFamily="18" charset="-78"/>
                <a:cs typeface="Adobe Arabic" pitchFamily="18" charset="-78"/>
              </a:rPr>
              <a:t>Regulamentação da Lei de Crimes Ambientais </a:t>
            </a:r>
            <a:r>
              <a:rPr lang="pt-BR" sz="2400" dirty="0" smtClean="0">
                <a:latin typeface="Adobe Arabic" pitchFamily="18" charset="-78"/>
                <a:cs typeface="Adobe Arabic" pitchFamily="18" charset="-78"/>
              </a:rPr>
              <a:t>(2008)</a:t>
            </a:r>
            <a:endParaRPr lang="pt-BR" sz="2400" dirty="0">
              <a:latin typeface="Adobe Arabic" pitchFamily="18" charset="-78"/>
              <a:cs typeface="Adobe Arabic" pitchFamily="18" charset="-78"/>
            </a:endParaRPr>
          </a:p>
          <a:p>
            <a:pPr algn="ctr"/>
            <a:r>
              <a:rPr lang="pt-BR" sz="2400" dirty="0">
                <a:latin typeface="Adobe Arabic" pitchFamily="18" charset="-78"/>
                <a:cs typeface="Adobe Arabic" pitchFamily="18" charset="-78"/>
              </a:rPr>
              <a:t>Ilegalidade de 90% dos produtores rurais </a:t>
            </a:r>
          </a:p>
        </p:txBody>
      </p:sp>
      <p:sp>
        <p:nvSpPr>
          <p:cNvPr id="7" name="Retângulo 6"/>
          <p:cNvSpPr/>
          <p:nvPr/>
        </p:nvSpPr>
        <p:spPr>
          <a:xfrm>
            <a:off x="3182144" y="1196752"/>
            <a:ext cx="2808312" cy="2880320"/>
          </a:xfrm>
          <a:prstGeom prst="rect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dobe Arabic" pitchFamily="18" charset="-78"/>
                <a:cs typeface="Adobe Arabic" pitchFamily="18" charset="-78"/>
              </a:rPr>
              <a:t>FLUXO DE ALTERNATIVAS </a:t>
            </a:r>
            <a:endParaRPr lang="pt-BR" sz="2400" dirty="0" smtClean="0">
              <a:latin typeface="Adobe Arabic" pitchFamily="18" charset="-78"/>
              <a:cs typeface="Adobe Arabic" pitchFamily="18" charset="-78"/>
            </a:endParaRPr>
          </a:p>
          <a:p>
            <a:pPr algn="ctr"/>
            <a:r>
              <a:rPr lang="pt-BR" sz="2400" dirty="0" smtClean="0">
                <a:latin typeface="Adobe Arabic" pitchFamily="18" charset="-78"/>
                <a:cs typeface="Adobe Arabic" pitchFamily="18" charset="-78"/>
              </a:rPr>
              <a:t>PL </a:t>
            </a:r>
            <a:r>
              <a:rPr lang="pt-BR" sz="2400" dirty="0">
                <a:latin typeface="Adobe Arabic" pitchFamily="18" charset="-78"/>
                <a:cs typeface="Adobe Arabic" pitchFamily="18" charset="-78"/>
              </a:rPr>
              <a:t>1.876/99 + PLs apensos Flexibilização do CFB Projeto viável (custos dispersos, benefícios concentrados) </a:t>
            </a:r>
            <a:endParaRPr lang="pt-BR" sz="2400" dirty="0" smtClean="0">
              <a:latin typeface="Adobe Arabic" pitchFamily="18" charset="-78"/>
              <a:cs typeface="Adobe Arabic" pitchFamily="18" charset="-78"/>
            </a:endParaRPr>
          </a:p>
          <a:p>
            <a:pPr algn="ctr"/>
            <a:r>
              <a:rPr lang="pt-BR" sz="2400" dirty="0" smtClean="0">
                <a:latin typeface="Adobe Arabic" pitchFamily="18" charset="-78"/>
                <a:cs typeface="Adobe Arabic" pitchFamily="18" charset="-78"/>
              </a:rPr>
              <a:t>“</a:t>
            </a:r>
            <a:r>
              <a:rPr lang="pt-BR" sz="2400" dirty="0">
                <a:latin typeface="Adobe Arabic" pitchFamily="18" charset="-78"/>
                <a:cs typeface="Adobe Arabic" pitchFamily="18" charset="-78"/>
              </a:rPr>
              <a:t>Árvore de Natal”  </a:t>
            </a:r>
          </a:p>
        </p:txBody>
      </p:sp>
      <p:sp>
        <p:nvSpPr>
          <p:cNvPr id="8" name="Retângulo 7"/>
          <p:cNvSpPr/>
          <p:nvPr/>
        </p:nvSpPr>
        <p:spPr>
          <a:xfrm>
            <a:off x="6012160" y="1772817"/>
            <a:ext cx="2808312" cy="2160239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dobe Arabic" pitchFamily="18" charset="-78"/>
                <a:cs typeface="Adobe Arabic" pitchFamily="18" charset="-78"/>
              </a:rPr>
              <a:t>FLUXO </a:t>
            </a:r>
            <a:r>
              <a:rPr lang="pt-BR" sz="2400" dirty="0" smtClean="0">
                <a:latin typeface="Adobe Arabic" pitchFamily="18" charset="-78"/>
                <a:cs typeface="Adobe Arabic" pitchFamily="18" charset="-78"/>
              </a:rPr>
              <a:t>POLÍTICO </a:t>
            </a:r>
            <a:r>
              <a:rPr lang="pt-BR" sz="2400" dirty="0">
                <a:latin typeface="Adobe Arabic" pitchFamily="18" charset="-78"/>
                <a:cs typeface="Adobe Arabic" pitchFamily="18" charset="-78"/>
              </a:rPr>
              <a:t>Fortalecimento do Agronegócio Aliança PT e PMDB Dep. Aldo Rebelo como relator Falta de “contraproposta”  </a:t>
            </a:r>
          </a:p>
        </p:txBody>
      </p:sp>
      <p:sp>
        <p:nvSpPr>
          <p:cNvPr id="9" name="Retângulo 8"/>
          <p:cNvSpPr/>
          <p:nvPr/>
        </p:nvSpPr>
        <p:spPr>
          <a:xfrm>
            <a:off x="683568" y="4437112"/>
            <a:ext cx="2232248" cy="1728192"/>
          </a:xfrm>
          <a:prstGeom prst="rect">
            <a:avLst/>
          </a:prstGeom>
          <a:solidFill>
            <a:srgbClr val="CC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dobe Arabic" pitchFamily="18" charset="-78"/>
                <a:cs typeface="Adobe Arabic" pitchFamily="18" charset="-78"/>
              </a:rPr>
              <a:t>EMPREENDEDORES POLÍTICOS (Bancada Ruralista + grupos de interesse do agronegócio)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491880" y="4941168"/>
            <a:ext cx="223224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dobe Arabic" pitchFamily="18" charset="-78"/>
                <a:cs typeface="Adobe Arabic" pitchFamily="18" charset="-78"/>
              </a:rPr>
              <a:t>JANELA DE OPORTUNIDADE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300192" y="4437112"/>
            <a:ext cx="2232248" cy="1728192"/>
          </a:xfrm>
          <a:prstGeom prst="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dobe Arabic" pitchFamily="18" charset="-78"/>
                <a:cs typeface="Adobe Arabic" pitchFamily="18" charset="-78"/>
              </a:rPr>
              <a:t>POLÍTICA </a:t>
            </a:r>
          </a:p>
          <a:p>
            <a:pPr algn="ctr"/>
            <a:r>
              <a:rPr lang="pt-BR" sz="2400" dirty="0" smtClean="0">
                <a:latin typeface="Adobe Arabic" pitchFamily="18" charset="-78"/>
                <a:cs typeface="Adobe Arabic" pitchFamily="18" charset="-78"/>
              </a:rPr>
              <a:t>PÚBLICA </a:t>
            </a:r>
          </a:p>
          <a:p>
            <a:pPr algn="ctr"/>
            <a:r>
              <a:rPr lang="pt-BR" sz="2400" dirty="0" smtClean="0">
                <a:latin typeface="Adobe Arabic" pitchFamily="18" charset="-78"/>
                <a:cs typeface="Adobe Arabic" pitchFamily="18" charset="-78"/>
              </a:rPr>
              <a:t>Lei </a:t>
            </a:r>
            <a:r>
              <a:rPr lang="pt-BR" sz="2400" dirty="0">
                <a:latin typeface="Adobe Arabic" pitchFamily="18" charset="-78"/>
                <a:cs typeface="Adobe Arabic" pitchFamily="18" charset="-78"/>
              </a:rPr>
              <a:t>12.651/2012 </a:t>
            </a:r>
          </a:p>
          <a:p>
            <a:pPr algn="ctr"/>
            <a:r>
              <a:rPr lang="pt-BR" sz="2400" dirty="0">
                <a:latin typeface="Adobe Arabic" pitchFamily="18" charset="-78"/>
                <a:cs typeface="Adobe Arabic" pitchFamily="18" charset="-78"/>
              </a:rPr>
              <a:t>MP 571/2012  </a:t>
            </a:r>
          </a:p>
        </p:txBody>
      </p:sp>
      <p:cxnSp>
        <p:nvCxnSpPr>
          <p:cNvPr id="15" name="Conector de seta reta 14"/>
          <p:cNvCxnSpPr>
            <a:stCxn id="9" idx="3"/>
            <a:endCxn id="10" idx="1"/>
          </p:cNvCxnSpPr>
          <p:nvPr/>
        </p:nvCxnSpPr>
        <p:spPr>
          <a:xfrm>
            <a:off x="2915816" y="5301208"/>
            <a:ext cx="576064" cy="360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>
            <a:stCxn id="11" idx="1"/>
            <a:endCxn id="10" idx="3"/>
          </p:cNvCxnSpPr>
          <p:nvPr/>
        </p:nvCxnSpPr>
        <p:spPr>
          <a:xfrm flipH="1">
            <a:off x="5724128" y="5301208"/>
            <a:ext cx="576064" cy="360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>
            <a:stCxn id="6" idx="2"/>
          </p:cNvCxnSpPr>
          <p:nvPr/>
        </p:nvCxnSpPr>
        <p:spPr>
          <a:xfrm>
            <a:off x="1799692" y="3933056"/>
            <a:ext cx="2052228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>
            <a:stCxn id="7" idx="2"/>
            <a:endCxn id="10" idx="0"/>
          </p:cNvCxnSpPr>
          <p:nvPr/>
        </p:nvCxnSpPr>
        <p:spPr>
          <a:xfrm>
            <a:off x="4586300" y="4077072"/>
            <a:ext cx="21704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 flipH="1">
            <a:off x="5364088" y="3789040"/>
            <a:ext cx="2052228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31"/>
          <p:cNvSpPr txBox="1"/>
          <p:nvPr/>
        </p:nvSpPr>
        <p:spPr>
          <a:xfrm>
            <a:off x="1979712" y="128826"/>
            <a:ext cx="601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O </a:t>
            </a:r>
            <a:r>
              <a:rPr lang="pt-BR" sz="2000" dirty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processo institucional de alteração no Código Florestal 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Fonte: KINGDON (2007), CUNHA (2013). Org. PERES (2015) </a:t>
            </a:r>
          </a:p>
        </p:txBody>
      </p:sp>
    </p:spTree>
    <p:extLst>
      <p:ext uri="{BB962C8B-B14F-4D97-AF65-F5344CB8AC3E}">
        <p14:creationId xmlns:p14="http://schemas.microsoft.com/office/powerpoint/2010/main" xmlns="" val="383857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8234640" y="6355080"/>
            <a:ext cx="582480" cy="273960"/>
          </a:xfrm>
          <a:prstGeom prst="rect">
            <a:avLst/>
          </a:prstGeom>
          <a:noFill/>
          <a:ln w="19080"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AAE033EB-58BB-48BA-BCD1-1F223C618403}" type="slidenum">
              <a:rPr lang="pt-BR" sz="1100" b="0" strike="noStrike" spc="-1">
                <a:solidFill>
                  <a:srgbClr val="003300"/>
                </a:solidFill>
                <a:latin typeface="Franklin Gothic Medium"/>
              </a:rPr>
              <a:pPr algn="r">
                <a:lnSpc>
                  <a:spcPct val="100000"/>
                </a:lnSpc>
              </a:pPr>
              <a:t>44</a:t>
            </a:fld>
            <a:endParaRPr lang="pt-BR" sz="1100" b="0" strike="noStrike" spc="-1">
              <a:latin typeface="Times New Roman"/>
            </a:endParaRPr>
          </a:p>
        </p:txBody>
      </p:sp>
      <p:sp>
        <p:nvSpPr>
          <p:cNvPr id="272" name="CustomShape 2"/>
          <p:cNvSpPr/>
          <p:nvPr/>
        </p:nvSpPr>
        <p:spPr>
          <a:xfrm>
            <a:off x="403560" y="758880"/>
            <a:ext cx="2834280" cy="1243440"/>
          </a:xfrm>
          <a:prstGeom prst="rect">
            <a:avLst/>
          </a:prstGeom>
          <a:solidFill>
            <a:srgbClr val="FFFFFF"/>
          </a:solidFill>
          <a:ln w="64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pt-BR" sz="1600" b="1" strike="noStrike" spc="148" dirty="0">
                <a:solidFill>
                  <a:srgbClr val="003300"/>
                </a:solidFill>
                <a:latin typeface="Franklin Gothic Medium"/>
              </a:rPr>
              <a:t>2009: </a:t>
            </a:r>
            <a:r>
              <a:rPr lang="pt-BR" sz="1600" b="0" strike="noStrike" spc="148" dirty="0">
                <a:solidFill>
                  <a:srgbClr val="003300"/>
                </a:solidFill>
                <a:latin typeface="Franklin Gothic Medium"/>
              </a:rPr>
              <a:t>Criação da Comissão Especial na Câmara dos Deputados tendo Aldo Rebelo como relator</a:t>
            </a:r>
            <a:endParaRPr lang="pt-BR" sz="1600" b="0" strike="noStrike" spc="-1" dirty="0">
              <a:latin typeface="Arial"/>
            </a:endParaRPr>
          </a:p>
        </p:txBody>
      </p:sp>
      <p:sp>
        <p:nvSpPr>
          <p:cNvPr id="273" name="CustomShape 3"/>
          <p:cNvSpPr/>
          <p:nvPr/>
        </p:nvSpPr>
        <p:spPr>
          <a:xfrm>
            <a:off x="403560" y="2270160"/>
            <a:ext cx="2812680" cy="1024560"/>
          </a:xfrm>
          <a:prstGeom prst="rect">
            <a:avLst/>
          </a:prstGeom>
          <a:solidFill>
            <a:srgbClr val="FFFFFF"/>
          </a:solidFill>
          <a:ln w="64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pt-BR" sz="1600" b="1" strike="noStrike" spc="148">
                <a:solidFill>
                  <a:srgbClr val="003300"/>
                </a:solidFill>
                <a:latin typeface="Franklin Gothic Medium"/>
              </a:rPr>
              <a:t>2010: </a:t>
            </a:r>
            <a:r>
              <a:rPr lang="pt-BR" sz="1600" b="0" strike="noStrike" spc="148">
                <a:solidFill>
                  <a:srgbClr val="003300"/>
                </a:solidFill>
                <a:latin typeface="Franklin Gothic Medium"/>
              </a:rPr>
              <a:t>Aprovação do relatório do dep. Aldo Rebelo na Comissão Especial</a:t>
            </a:r>
            <a:endParaRPr lang="pt-BR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600" b="0" strike="noStrike" spc="-1">
              <a:latin typeface="Arial"/>
            </a:endParaRPr>
          </a:p>
        </p:txBody>
      </p:sp>
      <p:sp>
        <p:nvSpPr>
          <p:cNvPr id="274" name="CustomShape 4"/>
          <p:cNvSpPr/>
          <p:nvPr/>
        </p:nvSpPr>
        <p:spPr>
          <a:xfrm>
            <a:off x="414000" y="3536640"/>
            <a:ext cx="2834280" cy="1583640"/>
          </a:xfrm>
          <a:prstGeom prst="rect">
            <a:avLst/>
          </a:prstGeom>
          <a:solidFill>
            <a:srgbClr val="FFFFFF"/>
          </a:solidFill>
          <a:ln w="64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pt-BR" sz="1600" b="1" strike="noStrike" spc="148">
                <a:solidFill>
                  <a:srgbClr val="003300"/>
                </a:solidFill>
                <a:latin typeface="Franklin Gothic Medium"/>
              </a:rPr>
              <a:t>Maio de 2011: </a:t>
            </a:r>
            <a:r>
              <a:rPr lang="pt-BR" sz="1600" b="0" strike="noStrike" spc="148">
                <a:solidFill>
                  <a:srgbClr val="003300"/>
                </a:solidFill>
                <a:latin typeface="Franklin Gothic Medium"/>
              </a:rPr>
              <a:t>Aprovação do PL 1.876/99 na Câmara dos Deputados </a:t>
            </a:r>
            <a:endParaRPr lang="pt-BR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b="0" strike="noStrike" spc="148">
                <a:solidFill>
                  <a:srgbClr val="003300"/>
                </a:solidFill>
                <a:latin typeface="Franklin Gothic Medium"/>
              </a:rPr>
              <a:t>Votos: 410 a favor, 63 contra e 2 abstenções</a:t>
            </a:r>
            <a:endParaRPr lang="pt-BR" sz="1600" b="0" strike="noStrike" spc="-1">
              <a:latin typeface="Arial"/>
            </a:endParaRPr>
          </a:p>
        </p:txBody>
      </p:sp>
      <p:sp>
        <p:nvSpPr>
          <p:cNvPr id="275" name="CustomShape 5"/>
          <p:cNvSpPr/>
          <p:nvPr/>
        </p:nvSpPr>
        <p:spPr>
          <a:xfrm>
            <a:off x="435240" y="5373360"/>
            <a:ext cx="2812680" cy="1295640"/>
          </a:xfrm>
          <a:prstGeom prst="rect">
            <a:avLst/>
          </a:prstGeom>
          <a:solidFill>
            <a:srgbClr val="FFFFFF"/>
          </a:solidFill>
          <a:ln w="64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pt-BR" sz="1600" b="1" strike="noStrike" spc="148">
                <a:solidFill>
                  <a:srgbClr val="003300"/>
                </a:solidFill>
                <a:latin typeface="Franklin Gothic Medium"/>
              </a:rPr>
              <a:t>Dezembro de 2011: </a:t>
            </a:r>
            <a:r>
              <a:rPr lang="pt-BR" sz="1600" b="0" strike="noStrike" spc="148">
                <a:solidFill>
                  <a:srgbClr val="003300"/>
                </a:solidFill>
                <a:latin typeface="Franklin Gothic Medium"/>
              </a:rPr>
              <a:t>Aprovação do PLC 30/2011 no Senado</a:t>
            </a:r>
            <a:endParaRPr lang="pt-BR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b="0" strike="noStrike" spc="148">
                <a:solidFill>
                  <a:srgbClr val="003300"/>
                </a:solidFill>
                <a:latin typeface="Franklin Gothic Medium"/>
              </a:rPr>
              <a:t>Votos: 59 a favor, 7contra </a:t>
            </a:r>
            <a:endParaRPr lang="pt-BR" sz="1600" b="0" strike="noStrike" spc="-1">
              <a:latin typeface="Arial"/>
            </a:endParaRPr>
          </a:p>
        </p:txBody>
      </p:sp>
      <p:sp>
        <p:nvSpPr>
          <p:cNvPr id="276" name="CustomShape 6"/>
          <p:cNvSpPr/>
          <p:nvPr/>
        </p:nvSpPr>
        <p:spPr>
          <a:xfrm>
            <a:off x="3585240" y="1380960"/>
            <a:ext cx="2705760" cy="1757880"/>
          </a:xfrm>
          <a:prstGeom prst="rect">
            <a:avLst/>
          </a:prstGeom>
          <a:solidFill>
            <a:srgbClr val="FFFFFF"/>
          </a:solidFill>
          <a:ln w="64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pt-BR" sz="1600" b="1" strike="noStrike" spc="148">
                <a:solidFill>
                  <a:srgbClr val="003300"/>
                </a:solidFill>
                <a:latin typeface="Franklin Gothic Medium"/>
              </a:rPr>
              <a:t>Março de 2012: </a:t>
            </a:r>
            <a:r>
              <a:rPr lang="pt-BR" sz="1600" b="0" strike="noStrike" spc="148">
                <a:solidFill>
                  <a:srgbClr val="003300"/>
                </a:solidFill>
                <a:latin typeface="Franklin Gothic Medium"/>
              </a:rPr>
              <a:t>Aprovação do PL na Câmara dos Deputados e da Emenda 164</a:t>
            </a:r>
            <a:endParaRPr lang="pt-BR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600" b="0" strike="noStrike" spc="148">
                <a:solidFill>
                  <a:srgbClr val="003300"/>
                </a:solidFill>
                <a:latin typeface="Franklin Gothic Medium"/>
              </a:rPr>
              <a:t>Votos: 274 a favor, 184 contra e 3 abstenções</a:t>
            </a:r>
            <a:endParaRPr lang="pt-BR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600" b="0" strike="noStrike" spc="-1">
              <a:latin typeface="Arial"/>
            </a:endParaRPr>
          </a:p>
        </p:txBody>
      </p:sp>
      <p:sp>
        <p:nvSpPr>
          <p:cNvPr id="277" name="CustomShape 7"/>
          <p:cNvSpPr/>
          <p:nvPr/>
        </p:nvSpPr>
        <p:spPr>
          <a:xfrm>
            <a:off x="6466680" y="2146320"/>
            <a:ext cx="2232000" cy="1342800"/>
          </a:xfrm>
          <a:prstGeom prst="rect">
            <a:avLst/>
          </a:prstGeom>
          <a:solidFill>
            <a:srgbClr val="FFFFFF"/>
          </a:solidFill>
          <a:ln w="64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pt-BR" sz="1600" b="1" strike="noStrike" spc="148">
                <a:solidFill>
                  <a:srgbClr val="003300"/>
                </a:solidFill>
                <a:latin typeface="Franklin Gothic Medium"/>
              </a:rPr>
              <a:t>Setembro de 2012: </a:t>
            </a:r>
            <a:r>
              <a:rPr lang="pt-BR" sz="1600" b="0" strike="noStrike" spc="148">
                <a:solidFill>
                  <a:srgbClr val="003300"/>
                </a:solidFill>
                <a:latin typeface="Franklin Gothic Medium"/>
              </a:rPr>
              <a:t>Aprovação da MP 571/12 na Câmara dos Deputados e no Senado</a:t>
            </a:r>
            <a:endParaRPr lang="pt-BR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600" b="0" strike="noStrike" spc="-1">
              <a:latin typeface="Arial"/>
            </a:endParaRPr>
          </a:p>
        </p:txBody>
      </p:sp>
      <p:sp>
        <p:nvSpPr>
          <p:cNvPr id="278" name="CustomShape 8"/>
          <p:cNvSpPr/>
          <p:nvPr/>
        </p:nvSpPr>
        <p:spPr>
          <a:xfrm>
            <a:off x="3605040" y="3262680"/>
            <a:ext cx="2550600" cy="1752840"/>
          </a:xfrm>
          <a:prstGeom prst="rect">
            <a:avLst/>
          </a:prstGeom>
          <a:solidFill>
            <a:srgbClr val="FFFFFF"/>
          </a:solidFill>
          <a:ln w="64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pt-BR" sz="1600" b="1" strike="noStrike" spc="148">
                <a:solidFill>
                  <a:srgbClr val="003300"/>
                </a:solidFill>
                <a:latin typeface="Franklin Gothic Medium"/>
              </a:rPr>
              <a:t>Maio de 2012: </a:t>
            </a:r>
            <a:r>
              <a:rPr lang="pt-BR" sz="1600" b="0" strike="noStrike" spc="148">
                <a:solidFill>
                  <a:srgbClr val="003300"/>
                </a:solidFill>
                <a:latin typeface="Franklin Gothic Medium"/>
              </a:rPr>
              <a:t>12 vetos e 32 modificações, sanção da Lei 12.651/2012 e edição da MP 571/12 pela presidente Dilma Rousseff</a:t>
            </a:r>
            <a:endParaRPr lang="pt-BR" sz="1600" b="0" strike="noStrike" spc="-1">
              <a:latin typeface="Arial"/>
            </a:endParaRPr>
          </a:p>
        </p:txBody>
      </p:sp>
      <p:sp>
        <p:nvSpPr>
          <p:cNvPr id="279" name="CustomShape 9"/>
          <p:cNvSpPr/>
          <p:nvPr/>
        </p:nvSpPr>
        <p:spPr>
          <a:xfrm>
            <a:off x="3612240" y="5249520"/>
            <a:ext cx="2543400" cy="1059480"/>
          </a:xfrm>
          <a:prstGeom prst="rect">
            <a:avLst/>
          </a:prstGeom>
          <a:solidFill>
            <a:srgbClr val="FFFFFF"/>
          </a:solidFill>
          <a:ln w="64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pt-BR" sz="1600" b="1" strike="noStrike" spc="148">
                <a:solidFill>
                  <a:srgbClr val="003300"/>
                </a:solidFill>
                <a:latin typeface="Franklin Gothic Medium"/>
              </a:rPr>
              <a:t>Agosto de 2012: </a:t>
            </a:r>
            <a:r>
              <a:rPr lang="pt-BR" sz="1600" b="0" strike="noStrike" spc="148">
                <a:solidFill>
                  <a:srgbClr val="003300"/>
                </a:solidFill>
                <a:latin typeface="Franklin Gothic Medium"/>
              </a:rPr>
              <a:t>Aprovação da MP 571/12 na Comissão Mista</a:t>
            </a:r>
            <a:endParaRPr lang="pt-BR" sz="1600" b="0" strike="noStrike" spc="-1">
              <a:latin typeface="Arial"/>
            </a:endParaRPr>
          </a:p>
        </p:txBody>
      </p:sp>
      <p:sp>
        <p:nvSpPr>
          <p:cNvPr id="280" name="CustomShape 10"/>
          <p:cNvSpPr/>
          <p:nvPr/>
        </p:nvSpPr>
        <p:spPr>
          <a:xfrm>
            <a:off x="6450120" y="3717000"/>
            <a:ext cx="2264760" cy="1050840"/>
          </a:xfrm>
          <a:prstGeom prst="rect">
            <a:avLst/>
          </a:prstGeom>
          <a:solidFill>
            <a:srgbClr val="FFFFFF"/>
          </a:solidFill>
          <a:ln w="64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pt-BR" sz="1600" b="1" strike="noStrike" spc="148" dirty="0">
                <a:solidFill>
                  <a:srgbClr val="003300"/>
                </a:solidFill>
                <a:latin typeface="Franklin Gothic Medium"/>
              </a:rPr>
              <a:t>Outubro de 2012: </a:t>
            </a:r>
            <a:r>
              <a:rPr lang="pt-BR" sz="1600" b="0" strike="noStrike" spc="148" dirty="0">
                <a:solidFill>
                  <a:srgbClr val="003300"/>
                </a:solidFill>
                <a:latin typeface="Franklin Gothic Medium"/>
              </a:rPr>
              <a:t>9 vetos e sanção da MP pela presidente Dilma Rousseff</a:t>
            </a:r>
            <a:endParaRPr lang="pt-BR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600" b="0" strike="noStrike" spc="-1" dirty="0">
              <a:latin typeface="Arial"/>
            </a:endParaRPr>
          </a:p>
        </p:txBody>
      </p:sp>
      <p:sp>
        <p:nvSpPr>
          <p:cNvPr id="281" name="Line 11"/>
          <p:cNvSpPr/>
          <p:nvPr/>
        </p:nvSpPr>
        <p:spPr>
          <a:xfrm>
            <a:off x="1762920" y="2022120"/>
            <a:ext cx="360" cy="24768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12"/>
          <p:cNvSpPr/>
          <p:nvPr/>
        </p:nvSpPr>
        <p:spPr>
          <a:xfrm>
            <a:off x="3216240" y="10435"/>
            <a:ext cx="5923980" cy="155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2800" b="1" strike="noStrike" spc="-1" dirty="0" smtClean="0">
                <a:solidFill>
                  <a:srgbClr val="FFFFFF"/>
                </a:solidFill>
                <a:latin typeface="Franklin Gothic Medium" panose="020B0603020102020204" pitchFamily="34" charset="0"/>
                <a:ea typeface="Times New Roman"/>
              </a:rPr>
              <a:t>Processo </a:t>
            </a:r>
            <a:r>
              <a:rPr lang="pt-BR" sz="2800" b="1" strike="noStrike" spc="-1" dirty="0">
                <a:solidFill>
                  <a:srgbClr val="FFFFFF"/>
                </a:solidFill>
                <a:latin typeface="Franklin Gothic Medium" panose="020B0603020102020204" pitchFamily="34" charset="0"/>
                <a:ea typeface="Times New Roman"/>
              </a:rPr>
              <a:t>de alteração do Código </a:t>
            </a:r>
            <a:r>
              <a:rPr lang="pt-BR" sz="2800" b="1" strike="noStrike" spc="-1" dirty="0" smtClean="0">
                <a:solidFill>
                  <a:srgbClr val="FFFFFF"/>
                </a:solidFill>
                <a:latin typeface="Franklin Gothic Medium" panose="020B0603020102020204" pitchFamily="34" charset="0"/>
                <a:ea typeface="Times New Roman"/>
              </a:rPr>
              <a:t>Florestal</a:t>
            </a:r>
            <a:endParaRPr lang="pt-BR" sz="2800" b="0" strike="noStrike" spc="-1" dirty="0">
              <a:latin typeface="Franklin Gothic Medium" panose="020B0603020102020204" pitchFamily="34" charset="0"/>
            </a:endParaRPr>
          </a:p>
        </p:txBody>
      </p:sp>
      <p:sp>
        <p:nvSpPr>
          <p:cNvPr id="283" name="CustomShape 13"/>
          <p:cNvSpPr/>
          <p:nvPr/>
        </p:nvSpPr>
        <p:spPr>
          <a:xfrm>
            <a:off x="0" y="457200"/>
            <a:ext cx="9143640" cy="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Line 14"/>
          <p:cNvSpPr/>
          <p:nvPr/>
        </p:nvSpPr>
        <p:spPr>
          <a:xfrm>
            <a:off x="1706400" y="3294720"/>
            <a:ext cx="360" cy="24768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Line 15"/>
          <p:cNvSpPr/>
          <p:nvPr/>
        </p:nvSpPr>
        <p:spPr>
          <a:xfrm>
            <a:off x="1706400" y="5125320"/>
            <a:ext cx="360" cy="24768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Line 16"/>
          <p:cNvSpPr/>
          <p:nvPr/>
        </p:nvSpPr>
        <p:spPr>
          <a:xfrm>
            <a:off x="4845960" y="3015000"/>
            <a:ext cx="360" cy="24768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7" name="Line 17"/>
          <p:cNvSpPr/>
          <p:nvPr/>
        </p:nvSpPr>
        <p:spPr>
          <a:xfrm>
            <a:off x="4852080" y="5015880"/>
            <a:ext cx="360" cy="24768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Line 18"/>
          <p:cNvSpPr/>
          <p:nvPr/>
        </p:nvSpPr>
        <p:spPr>
          <a:xfrm>
            <a:off x="7582680" y="3476880"/>
            <a:ext cx="360" cy="24768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CustomShape 19"/>
          <p:cNvSpPr/>
          <p:nvPr/>
        </p:nvSpPr>
        <p:spPr>
          <a:xfrm flipV="1">
            <a:off x="3248280" y="2259360"/>
            <a:ext cx="336600" cy="3760920"/>
          </a:xfrm>
          <a:prstGeom prst="bentConnector3">
            <a:avLst>
              <a:gd name="adj1" fmla="val 50000"/>
            </a:avLst>
          </a:prstGeom>
          <a:noFill/>
          <a:ln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0" name="CustomShape 20"/>
          <p:cNvSpPr/>
          <p:nvPr/>
        </p:nvSpPr>
        <p:spPr>
          <a:xfrm flipV="1">
            <a:off x="6156000" y="2817720"/>
            <a:ext cx="309960" cy="2961360"/>
          </a:xfrm>
          <a:prstGeom prst="bentConnector3">
            <a:avLst>
              <a:gd name="adj1" fmla="val 50000"/>
            </a:avLst>
          </a:prstGeom>
          <a:noFill/>
          <a:ln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" name="CustomShape 10"/>
          <p:cNvSpPr/>
          <p:nvPr/>
        </p:nvSpPr>
        <p:spPr>
          <a:xfrm>
            <a:off x="6466680" y="4991034"/>
            <a:ext cx="2264760" cy="1050840"/>
          </a:xfrm>
          <a:prstGeom prst="rect">
            <a:avLst/>
          </a:prstGeom>
          <a:solidFill>
            <a:srgbClr val="FFFFFF"/>
          </a:solidFill>
          <a:ln w="64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pt-BR" sz="1600" b="1" strike="noStrike" spc="148" dirty="0">
                <a:solidFill>
                  <a:srgbClr val="003300"/>
                </a:solidFill>
                <a:latin typeface="Franklin Gothic Medium"/>
              </a:rPr>
              <a:t>Outubro de </a:t>
            </a:r>
            <a:r>
              <a:rPr lang="pt-BR" sz="1600" b="1" strike="noStrike" spc="148" dirty="0" smtClean="0">
                <a:solidFill>
                  <a:srgbClr val="003300"/>
                </a:solidFill>
                <a:latin typeface="Franklin Gothic Medium"/>
              </a:rPr>
              <a:t>2012 – 2018</a:t>
            </a:r>
            <a:r>
              <a:rPr lang="pt-BR" sz="1600" spc="148" dirty="0" smtClean="0">
                <a:solidFill>
                  <a:srgbClr val="003300"/>
                </a:solidFill>
                <a:latin typeface="Franklin Gothic Medium"/>
              </a:rPr>
              <a:t>: </a:t>
            </a:r>
            <a:r>
              <a:rPr lang="pt-BR" sz="1600" spc="148" dirty="0" err="1" smtClean="0">
                <a:solidFill>
                  <a:srgbClr val="003300"/>
                </a:solidFill>
                <a:latin typeface="Franklin Gothic Medium"/>
              </a:rPr>
              <a:t>ADINs</a:t>
            </a:r>
            <a:r>
              <a:rPr lang="pt-BR" sz="1600" spc="148" dirty="0" smtClean="0">
                <a:solidFill>
                  <a:srgbClr val="003300"/>
                </a:solidFill>
                <a:latin typeface="Franklin Gothic Medium"/>
              </a:rPr>
              <a:t> </a:t>
            </a:r>
            <a:endParaRPr lang="pt-BR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Shape 1"/>
          <p:cNvSpPr txBox="1"/>
          <p:nvPr/>
        </p:nvSpPr>
        <p:spPr>
          <a:xfrm>
            <a:off x="232560" y="1656000"/>
            <a:ext cx="8407440" cy="4407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">
              <a:lnSpc>
                <a:spcPct val="100000"/>
              </a:lnSpc>
              <a:spcBef>
                <a:spcPts val="400"/>
              </a:spcBef>
            </a:pPr>
            <a:endParaRPr lang="pt-BR" sz="1800" b="0" strike="noStrike" spc="148">
              <a:solidFill>
                <a:srgbClr val="003300"/>
              </a:solidFill>
              <a:latin typeface="Franklin Gothic Medium"/>
            </a:endParaRPr>
          </a:p>
          <a:p>
            <a:endParaRPr lang="pt-BR" sz="1800" b="0" strike="noStrike" spc="-1">
              <a:latin typeface="Arial"/>
            </a:endParaRPr>
          </a:p>
        </p:txBody>
      </p:sp>
      <p:sp>
        <p:nvSpPr>
          <p:cNvPr id="335" name="TextShape 2"/>
          <p:cNvSpPr txBox="1"/>
          <p:nvPr/>
        </p:nvSpPr>
        <p:spPr>
          <a:xfrm>
            <a:off x="380880" y="355680"/>
            <a:ext cx="8380800" cy="1054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endParaRPr lang="pt-BR" sz="3200" b="0" strike="noStrike" cap="all" spc="199" dirty="0">
              <a:solidFill>
                <a:srgbClr val="FFFFFF"/>
              </a:solidFill>
              <a:latin typeface="Franklin Gothic Medium"/>
            </a:endParaRPr>
          </a:p>
        </p:txBody>
      </p:sp>
      <p:pic>
        <p:nvPicPr>
          <p:cNvPr id="336" name="Imagem 335"/>
          <p:cNvPicPr/>
          <p:nvPr/>
        </p:nvPicPr>
        <p:blipFill>
          <a:blip r:embed="rId2"/>
          <a:stretch/>
        </p:blipFill>
        <p:spPr>
          <a:xfrm>
            <a:off x="432000" y="1691640"/>
            <a:ext cx="3240000" cy="4860360"/>
          </a:xfrm>
          <a:prstGeom prst="rect">
            <a:avLst/>
          </a:prstGeom>
          <a:ln>
            <a:noFill/>
          </a:ln>
        </p:spPr>
      </p:pic>
      <p:sp>
        <p:nvSpPr>
          <p:cNvPr id="337" name="TextShape 3"/>
          <p:cNvSpPr txBox="1"/>
          <p:nvPr/>
        </p:nvSpPr>
        <p:spPr>
          <a:xfrm>
            <a:off x="4040280" y="1691640"/>
            <a:ext cx="4599720" cy="504972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45720">
              <a:spcBef>
                <a:spcPts val="400"/>
              </a:spcBef>
            </a:pPr>
            <a:r>
              <a:rPr lang="pt-BR" sz="2000" b="1" spc="148" dirty="0" smtClean="0">
                <a:solidFill>
                  <a:srgbClr val="003300"/>
                </a:solidFill>
                <a:latin typeface="Franklin Gothic Book" panose="020B0503020102020204" pitchFamily="34" charset="0"/>
              </a:rPr>
              <a:t>Redução das áreas protegidas (58% menos a ser recomposto)</a:t>
            </a:r>
          </a:p>
          <a:p>
            <a:pPr marL="45720">
              <a:spcBef>
                <a:spcPts val="400"/>
              </a:spcBef>
            </a:pPr>
            <a:endParaRPr lang="pt-BR" sz="2000" b="1" spc="148" dirty="0" smtClean="0">
              <a:solidFill>
                <a:srgbClr val="003300"/>
              </a:solidFill>
              <a:latin typeface="Franklin Gothic Book" panose="020B0503020102020204" pitchFamily="34" charset="0"/>
            </a:endParaRPr>
          </a:p>
          <a:p>
            <a:pPr marL="45720">
              <a:spcBef>
                <a:spcPts val="400"/>
              </a:spcBef>
            </a:pPr>
            <a:r>
              <a:rPr lang="pt-BR" sz="2000" b="1" spc="148" dirty="0" smtClean="0">
                <a:solidFill>
                  <a:srgbClr val="003300"/>
                </a:solidFill>
                <a:latin typeface="Franklin Gothic Book" panose="020B0503020102020204" pitchFamily="34" charset="0"/>
              </a:rPr>
              <a:t>Diferenças PRESERVAÇÃO e RESTAURAÇÃO</a:t>
            </a:r>
          </a:p>
          <a:p>
            <a:pPr marL="45720">
              <a:spcBef>
                <a:spcPts val="400"/>
              </a:spcBef>
            </a:pPr>
            <a:endParaRPr lang="pt-BR" sz="2000" b="1" spc="148" dirty="0" smtClean="0">
              <a:solidFill>
                <a:srgbClr val="003300"/>
              </a:solidFill>
              <a:latin typeface="Franklin Gothic Book" panose="020B0503020102020204" pitchFamily="34" charset="0"/>
            </a:endParaRPr>
          </a:p>
          <a:p>
            <a:pPr marL="45720">
              <a:spcBef>
                <a:spcPts val="400"/>
              </a:spcBef>
            </a:pPr>
            <a:r>
              <a:rPr lang="pt-BR" sz="2000" b="1" spc="148" dirty="0" smtClean="0">
                <a:solidFill>
                  <a:srgbClr val="003300"/>
                </a:solidFill>
                <a:latin typeface="Franklin Gothic Book" panose="020B0503020102020204" pitchFamily="34" charset="0"/>
              </a:rPr>
              <a:t>Diferenças ENTRE PROPRIEDADES - desigualdade de aplicação da lei</a:t>
            </a:r>
          </a:p>
          <a:p>
            <a:pPr marL="45720">
              <a:spcBef>
                <a:spcPts val="400"/>
              </a:spcBef>
            </a:pPr>
            <a:endParaRPr lang="pt-BR" sz="2000" b="1" spc="148" dirty="0" smtClean="0">
              <a:solidFill>
                <a:srgbClr val="003300"/>
              </a:solidFill>
              <a:latin typeface="Franklin Gothic Book" panose="020B0503020102020204" pitchFamily="34" charset="0"/>
            </a:endParaRPr>
          </a:p>
          <a:p>
            <a:pPr marL="45720">
              <a:spcBef>
                <a:spcPts val="400"/>
              </a:spcBef>
            </a:pPr>
            <a:r>
              <a:rPr lang="pt-BR" sz="2000" b="1" spc="148" dirty="0" smtClean="0">
                <a:solidFill>
                  <a:srgbClr val="003300"/>
                </a:solidFill>
                <a:latin typeface="Franklin Gothic Book" panose="020B0503020102020204" pitchFamily="34" charset="0"/>
              </a:rPr>
              <a:t>Direito adquirido</a:t>
            </a:r>
            <a:endParaRPr lang="pt-BR" sz="1400" b="1" spc="148" dirty="0" smtClean="0">
              <a:solidFill>
                <a:srgbClr val="003300"/>
              </a:solidFill>
              <a:latin typeface="Franklin Gothic Book" panose="020B0503020102020204" pitchFamily="34" charset="0"/>
            </a:endParaRPr>
          </a:p>
          <a:p>
            <a:pPr marL="45720">
              <a:spcBef>
                <a:spcPts val="400"/>
              </a:spcBef>
            </a:pPr>
            <a:r>
              <a:rPr lang="pt-BR" sz="1400" b="1" spc="148" dirty="0" smtClean="0">
                <a:solidFill>
                  <a:srgbClr val="003300"/>
                </a:solidFill>
                <a:latin typeface="Franklin Gothic Book" panose="020B0503020102020204" pitchFamily="34" charset="0"/>
              </a:rPr>
              <a:t>________________________________________</a:t>
            </a:r>
          </a:p>
          <a:p>
            <a:pPr marL="45720">
              <a:spcBef>
                <a:spcPts val="400"/>
              </a:spcBef>
            </a:pPr>
            <a:r>
              <a:rPr lang="pt-BR" sz="1400" b="1" spc="148" dirty="0" smtClean="0">
                <a:solidFill>
                  <a:srgbClr val="003300"/>
                </a:solidFill>
                <a:latin typeface="Franklin Gothic Book" panose="020B0503020102020204" pitchFamily="34" charset="0"/>
              </a:rPr>
              <a:t>A </a:t>
            </a:r>
            <a:r>
              <a:rPr lang="pt-BR" sz="1400" b="1" spc="148" dirty="0">
                <a:solidFill>
                  <a:srgbClr val="003300"/>
                </a:solidFill>
                <a:latin typeface="Franklin Gothic Book" panose="020B0503020102020204" pitchFamily="34" charset="0"/>
              </a:rPr>
              <a:t>Lei da água – </a:t>
            </a:r>
            <a:r>
              <a:rPr lang="pt-BR" sz="1400" b="1" spc="148" dirty="0" smtClean="0">
                <a:solidFill>
                  <a:srgbClr val="003300"/>
                </a:solidFill>
                <a:latin typeface="Franklin Gothic Book" panose="020B0503020102020204" pitchFamily="34" charset="0"/>
              </a:rPr>
              <a:t>Novo Código Florestal</a:t>
            </a:r>
            <a:endParaRPr lang="pt-BR" sz="1400" b="1" spc="148" dirty="0">
              <a:solidFill>
                <a:srgbClr val="003300"/>
              </a:solidFill>
              <a:latin typeface="Franklin Gothic Book" panose="020B0503020102020204" pitchFamily="34" charset="0"/>
            </a:endParaRPr>
          </a:p>
          <a:p>
            <a:pPr marL="45720">
              <a:lnSpc>
                <a:spcPct val="100000"/>
              </a:lnSpc>
              <a:spcBef>
                <a:spcPts val="400"/>
              </a:spcBef>
            </a:pPr>
            <a:r>
              <a:rPr lang="pt-BR" sz="1400" b="1" strike="noStrike" spc="148" dirty="0" smtClean="0">
                <a:solidFill>
                  <a:srgbClr val="407927"/>
                </a:solidFill>
                <a:latin typeface="Franklin Gothic Book" panose="020B0503020102020204" pitchFamily="34" charset="0"/>
              </a:rPr>
              <a:t>2014</a:t>
            </a:r>
            <a:endParaRPr lang="pt-BR" sz="1400" b="1" strike="noStrike" spc="148" dirty="0">
              <a:solidFill>
                <a:srgbClr val="003300"/>
              </a:solidFill>
              <a:latin typeface="Franklin Gothic Book" panose="020B0503020102020204" pitchFamily="34" charset="0"/>
            </a:endParaRPr>
          </a:p>
          <a:p>
            <a:r>
              <a:rPr lang="pt-BR" sz="1400" b="1" strike="noStrike" spc="-1" dirty="0">
                <a:latin typeface="Franklin Gothic Book" panose="020B0503020102020204" pitchFamily="34" charset="0"/>
              </a:rPr>
              <a:t>Dirigido por	</a:t>
            </a:r>
            <a:r>
              <a:rPr lang="pt-BR" sz="1400" b="1" strike="noStrike" spc="-1" dirty="0">
                <a:solidFill>
                  <a:srgbClr val="407927"/>
                </a:solidFill>
                <a:latin typeface="Franklin Gothic Book" panose="020B0503020102020204" pitchFamily="34" charset="0"/>
              </a:rPr>
              <a:t>André D’</a:t>
            </a:r>
            <a:r>
              <a:rPr lang="pt-BR" sz="1400" b="1" strike="noStrike" spc="-1" dirty="0" err="1">
                <a:solidFill>
                  <a:srgbClr val="407927"/>
                </a:solidFill>
                <a:latin typeface="Franklin Gothic Book" panose="020B0503020102020204" pitchFamily="34" charset="0"/>
              </a:rPr>
              <a:t>Élia</a:t>
            </a:r>
            <a:endParaRPr lang="pt-BR" sz="1400" b="1" strike="noStrike" spc="-1" dirty="0">
              <a:latin typeface="Franklin Gothic Book" panose="020B0503020102020204" pitchFamily="34" charset="0"/>
            </a:endParaRPr>
          </a:p>
          <a:p>
            <a:r>
              <a:rPr lang="pt-BR" sz="1400" b="1" strike="noStrike" spc="-1" dirty="0">
                <a:latin typeface="Franklin Gothic Book" panose="020B0503020102020204" pitchFamily="34" charset="0"/>
              </a:rPr>
              <a:t>Estreia	</a:t>
            </a:r>
            <a:r>
              <a:rPr lang="pt-BR" sz="1400" b="1" strike="noStrike" spc="-1" dirty="0">
                <a:solidFill>
                  <a:srgbClr val="407927"/>
                </a:solidFill>
                <a:latin typeface="Franklin Gothic Book" panose="020B0503020102020204" pitchFamily="34" charset="0"/>
              </a:rPr>
              <a:t>14 de Maio de 2015 ( Brasil ) </a:t>
            </a:r>
            <a:endParaRPr lang="pt-BR" sz="1400" b="1" strike="noStrike" spc="-1" dirty="0">
              <a:latin typeface="Franklin Gothic Book" panose="020B0503020102020204" pitchFamily="34" charset="0"/>
            </a:endParaRPr>
          </a:p>
          <a:p>
            <a:r>
              <a:rPr lang="pt-BR" sz="1400" b="1" strike="noStrike" spc="-1" dirty="0">
                <a:latin typeface="Franklin Gothic Book" panose="020B0503020102020204" pitchFamily="34" charset="0"/>
              </a:rPr>
              <a:t>Duração	</a:t>
            </a:r>
            <a:r>
              <a:rPr lang="pt-BR" sz="1400" b="1" strike="noStrike" spc="-1" dirty="0">
                <a:solidFill>
                  <a:srgbClr val="407927"/>
                </a:solidFill>
                <a:latin typeface="Franklin Gothic Book" panose="020B0503020102020204" pitchFamily="34" charset="0"/>
              </a:rPr>
              <a:t>75 minutos</a:t>
            </a:r>
            <a:endParaRPr lang="pt-BR" sz="1400" b="1" strike="noStrike" spc="-1" dirty="0">
              <a:latin typeface="Franklin Gothic Book" panose="020B0503020102020204" pitchFamily="34" charset="0"/>
            </a:endParaRPr>
          </a:p>
          <a:p>
            <a:endParaRPr lang="pt-BR" sz="1800" b="1" strike="noStrike" spc="-1" dirty="0">
              <a:latin typeface="Franklin Gothic Book" panose="020B0503020102020204" pitchFamily="34" charset="0"/>
            </a:endParaRPr>
          </a:p>
          <a:p>
            <a:endParaRPr lang="pt-BR" sz="1800" b="1" strike="noStrike" spc="-1" dirty="0">
              <a:latin typeface="Franklin Gothic Book" panose="020B0503020102020204" pitchFamily="34" charset="0"/>
            </a:endParaRPr>
          </a:p>
          <a:p>
            <a:endParaRPr lang="pt-BR" sz="1800" b="1" strike="noStrike" spc="-1" dirty="0">
              <a:latin typeface="Franklin Gothic Book" panose="020B0503020102020204" pitchFamily="34" charset="0"/>
            </a:endParaRPr>
          </a:p>
          <a:p>
            <a:endParaRPr lang="pt-BR" sz="1800" b="0" strike="noStrike" spc="-1" dirty="0">
              <a:latin typeface="Arial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075648" y="548680"/>
            <a:ext cx="7024744" cy="52912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t-BR" sz="4800" b="1" kern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Implicações e efeitos</a:t>
            </a:r>
            <a:endParaRPr lang="pt-BR" sz="4800" b="1" kern="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20080"/>
          </a:xfrm>
        </p:spPr>
        <p:txBody>
          <a:bodyPr/>
          <a:lstStyle/>
          <a:p>
            <a:pPr algn="ctr"/>
            <a:r>
              <a:rPr lang="pt-BR" sz="48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Polarização: </a:t>
            </a:r>
            <a:br>
              <a:rPr lang="pt-BR" sz="48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</a:br>
            <a:r>
              <a:rPr lang="pt-BR" sz="48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ambientalistas X ruralistas</a:t>
            </a:r>
            <a:endParaRPr lang="pt-BR" sz="4800" b="1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395536" y="1529408"/>
            <a:ext cx="8229600" cy="532859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pt-BR" sz="24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Coalizões não </a:t>
            </a:r>
            <a:r>
              <a:rPr lang="pt-BR" sz="24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eram homogêneas e representavam uma diversidade de pessoas, instituições e movimentos </a:t>
            </a:r>
            <a:r>
              <a:rPr lang="pt-BR" sz="24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com interesses </a:t>
            </a:r>
            <a:r>
              <a:rPr lang="pt-BR" sz="24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e visões de mundo diferentes </a:t>
            </a:r>
            <a:endParaRPr lang="pt-BR" sz="2400" dirty="0" smtClean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/>
            <a:r>
              <a:rPr lang="pt-BR" sz="2900" dirty="0">
                <a:latin typeface="Adobe Arabic" pitchFamily="18" charset="-78"/>
                <a:cs typeface="Adobe Arabic" pitchFamily="18" charset="-78"/>
              </a:rPr>
              <a:t>	</a:t>
            </a:r>
            <a:r>
              <a:rPr lang="pt-BR" sz="2900" dirty="0" smtClean="0">
                <a:latin typeface="Adobe Arabic" pitchFamily="18" charset="-78"/>
                <a:cs typeface="Adobe Arabic" pitchFamily="18" charset="-78"/>
              </a:rPr>
              <a:t>		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90474"/>
            <a:ext cx="4662133" cy="272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67544" y="5589240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(Falso) discurso de escolha entre agricultura e meio ambiente em que: </a:t>
            </a:r>
            <a:r>
              <a:rPr lang="pt-BR" sz="2400" b="1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ou</a:t>
            </a:r>
            <a:r>
              <a:rPr lang="pt-BR" sz="24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 se produz mais alimentos </a:t>
            </a:r>
            <a:r>
              <a:rPr lang="pt-BR" sz="2400" b="1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ou</a:t>
            </a:r>
            <a:r>
              <a:rPr lang="pt-BR" sz="24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 se conserva 						</a:t>
            </a:r>
            <a:r>
              <a:rPr lang="pt-BR" sz="20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                                 </a:t>
            </a:r>
            <a:r>
              <a:rPr lang="pt-BR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(MARTINELLI et al., 2010</a:t>
            </a:r>
            <a:r>
              <a:rPr lang="pt-BR" dirty="0" smtClean="0">
                <a:latin typeface="Franklin Gothic Book" panose="020B0503020102020204" pitchFamily="34" charset="0"/>
                <a:cs typeface="Adobe Arabic" pitchFamily="18" charset="-78"/>
              </a:rPr>
              <a:t>) </a:t>
            </a:r>
            <a:endParaRPr lang="pt-BR" sz="2400" dirty="0" smtClean="0">
              <a:latin typeface="Franklin Gothic Book" panose="020B0503020102020204" pitchFamily="34" charset="0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732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2"/>
          <p:cNvSpPr txBox="1"/>
          <p:nvPr/>
        </p:nvSpPr>
        <p:spPr>
          <a:xfrm>
            <a:off x="367560" y="1844824"/>
            <a:ext cx="8407440" cy="4734336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74320" indent="-228240" algn="just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sz="2800" b="0" strike="noStrike" spc="148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Tendência dos indivíduos procurarem sustentar suas posições antagônicas se estiverem em grupos distintos e reforçarem seus pertencimentos a eles (PEREIRA, 2012, pg. 70). 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endParaRPr lang="pt-BR" sz="2800" b="0" strike="noStrike" spc="148" dirty="0" smtClean="0">
              <a:solidFill>
                <a:srgbClr val="006100"/>
              </a:solidFill>
              <a:latin typeface="Franklin Gothic Book" panose="020B05030201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endParaRPr lang="pt-BR" sz="2800" b="0" strike="noStrike" spc="148" dirty="0" smtClean="0">
              <a:solidFill>
                <a:srgbClr val="006100"/>
              </a:solidFill>
              <a:latin typeface="Franklin Gothic Book" panose="020B0503020102020204" pitchFamily="34" charset="0"/>
            </a:endParaRPr>
          </a:p>
          <a:p>
            <a:pPr marL="274320" indent="-228240" algn="just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sz="2800" b="0" strike="noStrike" spc="148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Pode afetar diretamente a diversidade de ideias e a qualidade de opiniões, criando nichos homogêneos de pensamento</a:t>
            </a:r>
            <a:endParaRPr lang="pt-BR" sz="2800" b="0" strike="noStrike" spc="148" dirty="0">
              <a:solidFill>
                <a:srgbClr val="0061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TextShape 1"/>
          <p:cNvSpPr txBox="1"/>
          <p:nvPr/>
        </p:nvSpPr>
        <p:spPr>
          <a:xfrm>
            <a:off x="346767" y="260648"/>
            <a:ext cx="8380800" cy="1054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4800" b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P</a:t>
            </a:r>
            <a:r>
              <a:rPr lang="pt-BR" sz="48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olarização</a:t>
            </a:r>
            <a:endParaRPr lang="pt-BR" sz="4800" b="1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554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380880" y="355680"/>
            <a:ext cx="8380800" cy="1054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defPPr>
              <a:defRPr lang="pt-BR"/>
            </a:defPPr>
            <a:lvl1pPr algn="ctr">
              <a:lnSpc>
                <a:spcPct val="100000"/>
              </a:lnSpc>
              <a:defRPr sz="4800" b="1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pt-BR" dirty="0"/>
              <a:t>P</a:t>
            </a:r>
            <a:r>
              <a:rPr lang="pt-BR" dirty="0" smtClean="0"/>
              <a:t>olarização</a:t>
            </a:r>
            <a:endParaRPr lang="pt-BR" dirty="0"/>
          </a:p>
        </p:txBody>
      </p:sp>
      <p:pic>
        <p:nvPicPr>
          <p:cNvPr id="240" name="Picture 2"/>
          <p:cNvPicPr/>
          <p:nvPr/>
        </p:nvPicPr>
        <p:blipFill>
          <a:blip r:embed="rId2"/>
          <a:stretch/>
        </p:blipFill>
        <p:spPr>
          <a:xfrm>
            <a:off x="467544" y="4365000"/>
            <a:ext cx="8208912" cy="1962000"/>
          </a:xfrm>
          <a:prstGeom prst="rect">
            <a:avLst/>
          </a:prstGeom>
          <a:ln>
            <a:noFill/>
          </a:ln>
        </p:spPr>
      </p:pic>
      <p:pic>
        <p:nvPicPr>
          <p:cNvPr id="241" name="Picture 2"/>
          <p:cNvPicPr/>
          <p:nvPr/>
        </p:nvPicPr>
        <p:blipFill>
          <a:blip r:embed="rId3"/>
          <a:stretch/>
        </p:blipFill>
        <p:spPr>
          <a:xfrm>
            <a:off x="611640" y="1817640"/>
            <a:ext cx="8064816" cy="2297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380880" y="1719000"/>
            <a:ext cx="8407440" cy="4734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" algn="ctr">
              <a:lnSpc>
                <a:spcPct val="100000"/>
              </a:lnSpc>
              <a:spcBef>
                <a:spcPts val="400"/>
              </a:spcBef>
            </a:pPr>
            <a:endParaRPr lang="pt-BR" sz="1600" b="0" strike="noStrike" spc="148" dirty="0">
              <a:solidFill>
                <a:srgbClr val="003300"/>
              </a:solidFill>
              <a:latin typeface="Franklin Gothic Medium"/>
            </a:endParaRPr>
          </a:p>
          <a:p>
            <a:pPr marL="45720" algn="ctr">
              <a:lnSpc>
                <a:spcPct val="100000"/>
              </a:lnSpc>
              <a:spcBef>
                <a:spcPts val="400"/>
              </a:spcBef>
            </a:pPr>
            <a:endParaRPr lang="pt-BR" sz="1600" b="0" strike="noStrike" spc="148" dirty="0" smtClean="0">
              <a:solidFill>
                <a:srgbClr val="003300"/>
              </a:solidFill>
              <a:latin typeface="Franklin Gothic Medium"/>
            </a:endParaRPr>
          </a:p>
          <a:p>
            <a:pPr marL="45720" algn="ctr">
              <a:lnSpc>
                <a:spcPct val="100000"/>
              </a:lnSpc>
              <a:spcBef>
                <a:spcPts val="400"/>
              </a:spcBef>
            </a:pPr>
            <a:endParaRPr lang="pt-BR" sz="1600" spc="148" dirty="0">
              <a:solidFill>
                <a:srgbClr val="003300"/>
              </a:solidFill>
              <a:latin typeface="Franklin Gothic Medium"/>
            </a:endParaRPr>
          </a:p>
          <a:p>
            <a:pPr marL="45720" algn="ctr">
              <a:lnSpc>
                <a:spcPct val="100000"/>
              </a:lnSpc>
              <a:spcBef>
                <a:spcPts val="400"/>
              </a:spcBef>
            </a:pPr>
            <a:endParaRPr lang="pt-BR" sz="1600" b="0" strike="noStrike" spc="148" dirty="0">
              <a:solidFill>
                <a:srgbClr val="003300"/>
              </a:solidFill>
              <a:latin typeface="Franklin Gothic Medium"/>
            </a:endParaRPr>
          </a:p>
          <a:p>
            <a:pPr marL="274320" indent="-228240" algn="ctr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sz="2800" b="0" strike="noStrike" spc="148" dirty="0">
                <a:solidFill>
                  <a:srgbClr val="003300"/>
                </a:solidFill>
                <a:latin typeface="Franklin Gothic Medium"/>
              </a:rPr>
              <a:t>O QUE FICOU DE FORA</a:t>
            </a:r>
            <a:r>
              <a:rPr lang="pt-BR" sz="2800" b="0" strike="noStrike" spc="148" dirty="0" smtClean="0">
                <a:solidFill>
                  <a:srgbClr val="003300"/>
                </a:solidFill>
                <a:latin typeface="Franklin Gothic Medium"/>
              </a:rPr>
              <a:t>?</a:t>
            </a:r>
          </a:p>
          <a:p>
            <a:pPr marL="46080" algn="ctr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</a:pPr>
            <a:endParaRPr lang="pt-BR" sz="2800" b="0" strike="noStrike" spc="148" dirty="0" smtClean="0">
              <a:solidFill>
                <a:srgbClr val="003300"/>
              </a:solidFill>
              <a:latin typeface="Franklin Gothic Medium"/>
            </a:endParaRPr>
          </a:p>
          <a:p>
            <a:pPr marL="46080" algn="ctr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</a:pPr>
            <a:endParaRPr lang="pt-BR" sz="2800" spc="148" dirty="0">
              <a:solidFill>
                <a:srgbClr val="003300"/>
              </a:solidFill>
              <a:latin typeface="Franklin Gothic Medium"/>
            </a:endParaRPr>
          </a:p>
          <a:p>
            <a:pPr marL="46080" algn="ctr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</a:pPr>
            <a:endParaRPr lang="pt-BR" sz="2800" b="0" strike="noStrike" spc="148" dirty="0">
              <a:solidFill>
                <a:srgbClr val="003300"/>
              </a:solidFill>
              <a:latin typeface="Franklin Gothic Medium"/>
            </a:endParaRPr>
          </a:p>
          <a:p>
            <a:pPr marL="274320" indent="-228240" algn="ctr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sz="2800" b="0" strike="noStrike" spc="148" dirty="0">
                <a:solidFill>
                  <a:srgbClr val="003300"/>
                </a:solidFill>
                <a:latin typeface="Franklin Gothic Medium"/>
              </a:rPr>
              <a:t>QUAIS FORAM OS SILENCIAMENTOS</a:t>
            </a:r>
            <a:r>
              <a:rPr lang="pt-BR" sz="2800" b="0" strike="noStrike" spc="148" dirty="0" smtClean="0">
                <a:solidFill>
                  <a:srgbClr val="003300"/>
                </a:solidFill>
                <a:latin typeface="Franklin Gothic Medium"/>
              </a:rPr>
              <a:t>?</a:t>
            </a:r>
          </a:p>
          <a:p>
            <a:pPr marL="274320" indent="-228240" algn="ctr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  <a:buFont typeface="Wingdings 2" charset="2"/>
              <a:buChar char=""/>
            </a:pPr>
            <a:endParaRPr lang="pt-BR" sz="2800" spc="148" dirty="0">
              <a:solidFill>
                <a:srgbClr val="003300"/>
              </a:solidFill>
              <a:latin typeface="Franklin Gothic Medium"/>
            </a:endParaRPr>
          </a:p>
          <a:p>
            <a:pPr marL="46080" algn="ctr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</a:pPr>
            <a:endParaRPr lang="pt-BR" sz="2800" b="0" strike="noStrike" spc="148" dirty="0">
              <a:solidFill>
                <a:srgbClr val="003300"/>
              </a:solidFill>
              <a:latin typeface="Franklin Gothic Medium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pt-BR" sz="2000" b="0" strike="noStrike" spc="148" dirty="0">
              <a:solidFill>
                <a:srgbClr val="003300"/>
              </a:solidFill>
              <a:latin typeface="Franklin Gothic Medium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pt-BR" sz="2000" b="0" strike="noStrike" spc="148" dirty="0">
              <a:solidFill>
                <a:srgbClr val="003300"/>
              </a:solidFill>
              <a:latin typeface="Franklin Gothic Medium"/>
            </a:endParaRPr>
          </a:p>
          <a:p>
            <a:pPr marL="45720">
              <a:lnSpc>
                <a:spcPct val="100000"/>
              </a:lnSpc>
              <a:spcBef>
                <a:spcPts val="400"/>
              </a:spcBef>
            </a:pPr>
            <a:endParaRPr lang="pt-BR" sz="2000" b="0" strike="noStrike" spc="148" dirty="0">
              <a:solidFill>
                <a:srgbClr val="003300"/>
              </a:solidFill>
              <a:latin typeface="Franklin Gothic Medium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pt-BR" sz="2000" b="0" strike="noStrike" spc="148" dirty="0">
              <a:solidFill>
                <a:srgbClr val="003300"/>
              </a:solidFill>
              <a:latin typeface="Franklin Gothic Medium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pt-BR" sz="2000" b="0" strike="noStrike" spc="148" dirty="0">
              <a:solidFill>
                <a:srgbClr val="003300"/>
              </a:solidFill>
              <a:latin typeface="Franklin Gothic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325" end="3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00"/>
                                        <p:tgtEl>
                                          <p:spTgt spid="242">
                                            <p:txEl>
                                              <p:pRg st="325" end="3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334" end="3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10" dur="500"/>
                                        <p:tgtEl>
                                          <p:spTgt spid="242">
                                            <p:txEl>
                                              <p:pRg st="334" end="35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353" end="3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13" dur="500"/>
                                        <p:tgtEl>
                                          <p:spTgt spid="242">
                                            <p:txEl>
                                              <p:pRg st="353" end="38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79512" y="116633"/>
            <a:ext cx="4262313" cy="648072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en-US" altLang="pt-BR" sz="28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Brasília</a:t>
            </a:r>
            <a:r>
              <a:rPr lang="en-US" altLang="pt-BR" sz="36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US" altLang="pt-BR" sz="28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(Abril de 2011) </a:t>
            </a:r>
          </a:p>
          <a:p>
            <a:pPr algn="just" eaLnBrk="1" hangingPunct="1"/>
            <a:endParaRPr lang="pt-BR" altLang="pt-BR" dirty="0" smtClean="0"/>
          </a:p>
          <a:p>
            <a:pPr algn="just" eaLnBrk="1" hangingPunct="1"/>
            <a:endParaRPr lang="pt-BR" altLang="pt-BR" dirty="0" smtClean="0"/>
          </a:p>
        </p:txBody>
      </p:sp>
      <p:pic>
        <p:nvPicPr>
          <p:cNvPr id="2560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1038" y="3429000"/>
            <a:ext cx="46529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1825" y="0"/>
            <a:ext cx="47021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1" y="3443305"/>
            <a:ext cx="4503164" cy="341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1" y="764704"/>
            <a:ext cx="4476750" cy="28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4173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Shape 1"/>
          <p:cNvSpPr txBox="1"/>
          <p:nvPr/>
        </p:nvSpPr>
        <p:spPr>
          <a:xfrm>
            <a:off x="380880" y="332656"/>
            <a:ext cx="8380800" cy="1054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defPPr>
              <a:defRPr lang="pt-BR"/>
            </a:defPPr>
            <a:lvl1pPr algn="ctr">
              <a:lnSpc>
                <a:spcPct val="100000"/>
              </a:lnSpc>
              <a:defRPr sz="4800" b="1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pt-BR" sz="4000" dirty="0"/>
              <a:t>QUAL MODELO DE AGRICULTURA ESTÁ EM PAUTA?</a:t>
            </a:r>
          </a:p>
        </p:txBody>
      </p:sp>
      <p:pic>
        <p:nvPicPr>
          <p:cNvPr id="247" name="Picture 2"/>
          <p:cNvPicPr/>
          <p:nvPr/>
        </p:nvPicPr>
        <p:blipFill>
          <a:blip r:embed="rId2" cstate="print"/>
          <a:stretch/>
        </p:blipFill>
        <p:spPr>
          <a:xfrm>
            <a:off x="611640" y="1628640"/>
            <a:ext cx="3096000" cy="2120760"/>
          </a:xfrm>
          <a:prstGeom prst="rect">
            <a:avLst/>
          </a:prstGeom>
          <a:ln>
            <a:noFill/>
          </a:ln>
        </p:spPr>
      </p:pic>
      <p:pic>
        <p:nvPicPr>
          <p:cNvPr id="248" name="Picture 3"/>
          <p:cNvPicPr/>
          <p:nvPr/>
        </p:nvPicPr>
        <p:blipFill>
          <a:blip r:embed="rId3"/>
          <a:stretch/>
        </p:blipFill>
        <p:spPr>
          <a:xfrm>
            <a:off x="4428000" y="1845000"/>
            <a:ext cx="4285800" cy="1904760"/>
          </a:xfrm>
          <a:prstGeom prst="rect">
            <a:avLst/>
          </a:prstGeom>
          <a:ln>
            <a:noFill/>
          </a:ln>
        </p:spPr>
      </p:pic>
      <p:pic>
        <p:nvPicPr>
          <p:cNvPr id="249" name="Picture 4"/>
          <p:cNvPicPr/>
          <p:nvPr/>
        </p:nvPicPr>
        <p:blipFill>
          <a:blip r:embed="rId4"/>
          <a:stretch/>
        </p:blipFill>
        <p:spPr>
          <a:xfrm>
            <a:off x="611640" y="4068000"/>
            <a:ext cx="3456000" cy="2592000"/>
          </a:xfrm>
          <a:prstGeom prst="rect">
            <a:avLst/>
          </a:prstGeom>
          <a:ln>
            <a:noFill/>
          </a:ln>
        </p:spPr>
      </p:pic>
      <p:pic>
        <p:nvPicPr>
          <p:cNvPr id="250" name="Picture 2"/>
          <p:cNvPicPr/>
          <p:nvPr/>
        </p:nvPicPr>
        <p:blipFill>
          <a:blip r:embed="rId5"/>
          <a:stretch/>
        </p:blipFill>
        <p:spPr>
          <a:xfrm>
            <a:off x="4585320" y="4053600"/>
            <a:ext cx="3971160" cy="2579760"/>
          </a:xfrm>
          <a:prstGeom prst="rect">
            <a:avLst/>
          </a:prstGeom>
          <a:ln>
            <a:noFill/>
          </a:ln>
        </p:spPr>
      </p:pic>
      <p:sp>
        <p:nvSpPr>
          <p:cNvPr id="251" name="CustomShape 2"/>
          <p:cNvSpPr/>
          <p:nvPr/>
        </p:nvSpPr>
        <p:spPr>
          <a:xfrm>
            <a:off x="1043608" y="3712392"/>
            <a:ext cx="7668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 dirty="0">
                <a:solidFill>
                  <a:srgbClr val="003300"/>
                </a:solidFill>
                <a:latin typeface="Franklin Gothic Medium"/>
              </a:rPr>
              <a:t>AGRICULTURA FAMILIAR , LATIFUNDIÁRIO ETC. &gt;&gt;&gt;&gt;&gt; PRODUTOR RURAL</a:t>
            </a:r>
            <a:endParaRPr lang="pt-BR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Shape 1"/>
          <p:cNvSpPr txBox="1"/>
          <p:nvPr/>
        </p:nvSpPr>
        <p:spPr>
          <a:xfrm>
            <a:off x="380880" y="623672"/>
            <a:ext cx="8380800" cy="933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defPPr>
              <a:defRPr lang="pt-BR"/>
            </a:defPPr>
            <a:lvl1pPr algn="ctr">
              <a:lnSpc>
                <a:spcPct val="100000"/>
              </a:lnSpc>
              <a:defRPr sz="4000" b="1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pt-BR" dirty="0" smtClean="0"/>
              <a:t>QUAL MODELO DE AGRICULTURA ESTÁ EM PAUTA?</a:t>
            </a:r>
            <a:r>
              <a:rPr dirty="0" smtClean="0"/>
              <a:t/>
            </a:r>
            <a:br>
              <a:rPr dirty="0" smtClean="0"/>
            </a:br>
            <a:endParaRPr lang="pt-BR" dirty="0"/>
          </a:p>
        </p:txBody>
      </p:sp>
      <p:pic>
        <p:nvPicPr>
          <p:cNvPr id="253" name="Picture 2"/>
          <p:cNvPicPr/>
          <p:nvPr/>
        </p:nvPicPr>
        <p:blipFill>
          <a:blip r:embed="rId2"/>
          <a:stretch/>
        </p:blipFill>
        <p:spPr>
          <a:xfrm>
            <a:off x="1374840" y="2968880"/>
            <a:ext cx="6419160" cy="3340440"/>
          </a:xfrm>
          <a:prstGeom prst="rect">
            <a:avLst/>
          </a:prstGeom>
          <a:ln>
            <a:noFill/>
          </a:ln>
        </p:spPr>
      </p:pic>
      <p:sp>
        <p:nvSpPr>
          <p:cNvPr id="254" name="CustomShape 2"/>
          <p:cNvSpPr/>
          <p:nvPr/>
        </p:nvSpPr>
        <p:spPr>
          <a:xfrm>
            <a:off x="4644008" y="6237312"/>
            <a:ext cx="43189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t-BR" sz="1800" b="1" strike="noStrike" spc="-1" dirty="0">
                <a:solidFill>
                  <a:srgbClr val="003300"/>
                </a:solidFill>
                <a:latin typeface="Adobe Arabic"/>
              </a:rPr>
              <a:t>Dados do Censo Agropecuário 2006</a:t>
            </a:r>
            <a:endParaRPr lang="pt-BR" sz="1800" b="0" strike="noStrike" spc="-1" dirty="0">
              <a:latin typeface="Arial"/>
            </a:endParaRPr>
          </a:p>
        </p:txBody>
      </p:sp>
      <p:pic>
        <p:nvPicPr>
          <p:cNvPr id="255" name="Picture 3"/>
          <p:cNvPicPr/>
          <p:nvPr/>
        </p:nvPicPr>
        <p:blipFill>
          <a:blip r:embed="rId3"/>
          <a:stretch/>
        </p:blipFill>
        <p:spPr>
          <a:xfrm>
            <a:off x="12600" y="2849616"/>
            <a:ext cx="9143640" cy="2523600"/>
          </a:xfrm>
          <a:prstGeom prst="rect">
            <a:avLst/>
          </a:prstGeom>
          <a:ln>
            <a:noFill/>
          </a:ln>
        </p:spPr>
      </p:pic>
      <p:sp>
        <p:nvSpPr>
          <p:cNvPr id="3" name="Retângulo 2"/>
          <p:cNvSpPr/>
          <p:nvPr/>
        </p:nvSpPr>
        <p:spPr>
          <a:xfrm>
            <a:off x="539552" y="1768551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006100"/>
                </a:solidFill>
              </a:rPr>
              <a:t>“uma coletividade ilusória que trará na prática a socialização dos problemas enquanto os benefícios distribuem-se de forma desigual” (ACSERALD, 2010)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9672" y="260648"/>
            <a:ext cx="8380800" cy="1054080"/>
          </a:xfrm>
        </p:spPr>
        <p:txBody>
          <a:bodyPr lIns="0" tIns="0" rIns="0" bIns="0" anchor="ctr"/>
          <a:lstStyle/>
          <a:p>
            <a:pPr algn="ctr" rtl="0"/>
            <a:r>
              <a:rPr lang="pt-BR" sz="4400" b="1" kern="12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Silenciamentos 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80880" y="1719000"/>
            <a:ext cx="8407440" cy="4950360"/>
          </a:xfrm>
        </p:spPr>
        <p:txBody>
          <a:bodyPr>
            <a:normAutofit/>
          </a:bodyPr>
          <a:lstStyle/>
          <a:p>
            <a:pPr algn="just"/>
            <a:r>
              <a:rPr lang="pt-BR" sz="2400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Compreensão do meio ambiente como um espaço destituído de conteúdos socioculturais diferenciados </a:t>
            </a:r>
          </a:p>
          <a:p>
            <a:pPr algn="just"/>
            <a:endParaRPr lang="pt-BR" sz="2400" dirty="0">
              <a:solidFill>
                <a:srgbClr val="006100"/>
              </a:solidFill>
              <a:latin typeface="Franklin Gothic Book" panose="020B0503020102020204" pitchFamily="34" charset="0"/>
            </a:endParaRPr>
          </a:p>
          <a:p>
            <a:pPr algn="just"/>
            <a:r>
              <a:rPr lang="pt-BR" sz="2400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Relações de poder entre os sujeitos sociais determinam quais sentidos, visões, noções e categorias são legítimos e passíveis de ações sociais e políticas</a:t>
            </a:r>
          </a:p>
          <a:p>
            <a:pPr algn="just"/>
            <a:endParaRPr lang="pt-BR" sz="2400" dirty="0">
              <a:solidFill>
                <a:srgbClr val="006100"/>
              </a:solidFill>
              <a:latin typeface="Franklin Gothic Book" panose="020B0503020102020204" pitchFamily="34" charset="0"/>
            </a:endParaRPr>
          </a:p>
          <a:p>
            <a:pPr algn="just"/>
            <a:endParaRPr lang="pt-BR" sz="2400" dirty="0" smtClean="0">
              <a:solidFill>
                <a:srgbClr val="006100"/>
              </a:solidFill>
              <a:latin typeface="Franklin Gothic Book" panose="020B0503020102020204" pitchFamily="34" charset="0"/>
            </a:endParaRPr>
          </a:p>
          <a:p>
            <a:pPr algn="just"/>
            <a:endParaRPr lang="pt-BR" sz="2400" dirty="0">
              <a:solidFill>
                <a:srgbClr val="006100"/>
              </a:solidFill>
              <a:latin typeface="Franklin Gothic Book" panose="020B0503020102020204" pitchFamily="34" charset="0"/>
            </a:endParaRPr>
          </a:p>
          <a:p>
            <a:pPr algn="just"/>
            <a:endParaRPr lang="pt-BR" sz="2400" dirty="0" smtClean="0">
              <a:solidFill>
                <a:srgbClr val="006100"/>
              </a:solidFill>
              <a:latin typeface="Franklin Gothic Book" panose="020B0503020102020204" pitchFamily="34" charset="0"/>
            </a:endParaRPr>
          </a:p>
          <a:p>
            <a:pPr algn="just"/>
            <a:endParaRPr lang="pt-BR" sz="2400" dirty="0" smtClean="0">
              <a:solidFill>
                <a:srgbClr val="006100"/>
              </a:solidFill>
              <a:latin typeface="Franklin Gothic Book" panose="020B0503020102020204" pitchFamily="34" charset="0"/>
            </a:endParaRPr>
          </a:p>
          <a:p>
            <a:pPr algn="just"/>
            <a:r>
              <a:rPr lang="pt-BR" sz="2400" dirty="0" smtClean="0">
                <a:solidFill>
                  <a:srgbClr val="006100"/>
                </a:solidFill>
                <a:latin typeface="Franklin Gothic Book" panose="020B0503020102020204" pitchFamily="34" charset="0"/>
              </a:rPr>
              <a:t>Um efeito silenciador e, portanto, excluem outras visões e perspectivas concorrenciais</a:t>
            </a:r>
            <a:endParaRPr lang="pt-BR" sz="2400" dirty="0">
              <a:solidFill>
                <a:srgbClr val="00610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17031"/>
            <a:ext cx="2739527" cy="205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9116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1"/>
          <p:cNvSpPr txBox="1"/>
          <p:nvPr/>
        </p:nvSpPr>
        <p:spPr>
          <a:xfrm>
            <a:off x="380880" y="1719000"/>
            <a:ext cx="8407440" cy="4878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45720" algn="ctr">
              <a:lnSpc>
                <a:spcPct val="100000"/>
              </a:lnSpc>
              <a:spcBef>
                <a:spcPts val="400"/>
              </a:spcBef>
            </a:pPr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  <a:p>
            <a:pPr marL="274320" indent="-228240" algn="just">
              <a:lnSpc>
                <a:spcPct val="100000"/>
              </a:lnSpc>
              <a:spcBef>
                <a:spcPts val="479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sz="2400" b="0" strike="noStrike" spc="148">
                <a:solidFill>
                  <a:srgbClr val="003300"/>
                </a:solidFill>
                <a:latin typeface="Franklin Gothic Medium"/>
              </a:rPr>
              <a:t>Foi mais do que uma alteração técnica de uma legislação, foi uma conquista decisiva para o agronegócio no aspecto material e também no imaterial (MOURA, 2014, p. 18).</a:t>
            </a: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pt-BR" sz="2400" b="0" strike="noStrike" spc="148">
              <a:solidFill>
                <a:srgbClr val="003300"/>
              </a:solidFill>
              <a:latin typeface="Franklin Gothic Medium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pt-BR" sz="2800" b="0" i="1" strike="noStrike" spc="148">
                <a:solidFill>
                  <a:srgbClr val="003300"/>
                </a:solidFill>
                <a:latin typeface="Franklin Gothic Medium"/>
              </a:rPr>
              <a:t>Onde, como, porquê, por quem e para quem deve ser o “meio ambiente” preservado</a:t>
            </a:r>
            <a:endParaRPr lang="pt-BR" sz="2800" b="0" strike="noStrike" spc="148">
              <a:solidFill>
                <a:srgbClr val="003300"/>
              </a:solidFill>
              <a:latin typeface="Franklin Gothic Medium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endParaRPr lang="pt-BR" sz="2800" b="0" strike="noStrike" spc="148">
              <a:solidFill>
                <a:srgbClr val="003300"/>
              </a:solidFill>
              <a:latin typeface="Franklin Gothic Medium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pt-BR" sz="2800" b="0" i="1" strike="noStrike" spc="148">
                <a:solidFill>
                  <a:srgbClr val="C00000"/>
                </a:solidFill>
                <a:latin typeface="Franklin Gothic Medium"/>
              </a:rPr>
              <a:t>CONFLITOS!!!!</a:t>
            </a:r>
            <a:endParaRPr lang="pt-BR" sz="2800" b="0" strike="noStrike" spc="148">
              <a:solidFill>
                <a:srgbClr val="003300"/>
              </a:solidFill>
              <a:latin typeface="Franklin Gothic Medium"/>
            </a:endParaRPr>
          </a:p>
          <a:p>
            <a:pPr algn="just">
              <a:lnSpc>
                <a:spcPct val="100000"/>
              </a:lnSpc>
              <a:spcBef>
                <a:spcPts val="420"/>
              </a:spcBef>
            </a:pPr>
            <a:endParaRPr lang="pt-BR" sz="2800" b="0" strike="noStrike" spc="148">
              <a:solidFill>
                <a:srgbClr val="003300"/>
              </a:solidFill>
              <a:latin typeface="Franklin Gothic Medium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pt-BR" sz="2800" b="0" strike="noStrike" spc="148">
              <a:solidFill>
                <a:srgbClr val="003300"/>
              </a:solidFill>
              <a:latin typeface="Franklin Gothic Medium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pt-BR" sz="28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292" name="TextShape 2"/>
          <p:cNvSpPr txBox="1"/>
          <p:nvPr/>
        </p:nvSpPr>
        <p:spPr>
          <a:xfrm>
            <a:off x="380880" y="260648"/>
            <a:ext cx="8380800" cy="1054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defPPr>
              <a:defRPr lang="pt-BR"/>
            </a:defPPr>
            <a:lvl1pPr algn="ctr">
              <a:lnSpc>
                <a:spcPct val="100000"/>
              </a:lnSpc>
              <a:defRPr sz="4000" b="1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pt-BR" dirty="0"/>
              <a:t>Mudança do </a:t>
            </a:r>
            <a:r>
              <a:rPr lang="pt-BR" dirty="0" smtClean="0"/>
              <a:t>Código </a:t>
            </a:r>
            <a:r>
              <a:rPr lang="pt-BR" dirty="0"/>
              <a:t>F</a:t>
            </a:r>
            <a:r>
              <a:rPr lang="pt-BR" dirty="0" smtClean="0"/>
              <a:t>lorestal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Shape 1"/>
          <p:cNvSpPr txBox="1"/>
          <p:nvPr/>
        </p:nvSpPr>
        <p:spPr>
          <a:xfrm>
            <a:off x="380880" y="1719000"/>
            <a:ext cx="8407440" cy="4407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315" name="TextShape 2"/>
          <p:cNvSpPr txBox="1"/>
          <p:nvPr/>
        </p:nvSpPr>
        <p:spPr>
          <a:xfrm>
            <a:off x="380880" y="355680"/>
            <a:ext cx="8380800" cy="1054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t-BR" sz="1800" b="0" strike="noStrike" spc="-1">
              <a:solidFill>
                <a:srgbClr val="003300"/>
              </a:solidFill>
              <a:latin typeface="Franklin Gothic Medium"/>
            </a:endParaRPr>
          </a:p>
        </p:txBody>
      </p:sp>
      <p:pic>
        <p:nvPicPr>
          <p:cNvPr id="316" name="Picture 3"/>
          <p:cNvPicPr/>
          <p:nvPr/>
        </p:nvPicPr>
        <p:blipFill>
          <a:blip r:embed="rId2"/>
          <a:stretch/>
        </p:blipFill>
        <p:spPr>
          <a:xfrm>
            <a:off x="107640" y="142920"/>
            <a:ext cx="9036000" cy="6714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486" y="260648"/>
            <a:ext cx="4536557" cy="990600"/>
          </a:xfrm>
          <a:noFill/>
          <a:ln>
            <a:noFill/>
          </a:ln>
        </p:spPr>
        <p:txBody>
          <a:bodyPr anchor="ctr"/>
          <a:lstStyle/>
          <a:p>
            <a:pPr algn="ctr" rtl="0"/>
            <a:r>
              <a:rPr lang="pt-BR" sz="4400" b="1" kern="12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Enquadramento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19581" y="1556792"/>
            <a:ext cx="8352928" cy="5616624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/>
            <a:endParaRPr lang="pt-BR" sz="1600" dirty="0" smtClean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algn="just"/>
            <a:r>
              <a:rPr lang="pt-BR" sz="3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MEIO AMBIENTE: objeto de disputa </a:t>
            </a:r>
            <a:r>
              <a:rPr lang="pt-BR" sz="32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de </a:t>
            </a:r>
            <a:r>
              <a:rPr lang="pt-BR" sz="3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poder,  inclusive no </a:t>
            </a:r>
            <a:r>
              <a:rPr lang="pt-BR" sz="3200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campo das </a:t>
            </a:r>
            <a:r>
              <a:rPr lang="pt-BR" sz="3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representações</a:t>
            </a:r>
          </a:p>
          <a:p>
            <a:pPr marL="0" indent="0" algn="just">
              <a:buNone/>
            </a:pPr>
            <a:endParaRPr lang="pt-BR" sz="2800" dirty="0" smtClean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marL="0" indent="0" algn="just">
              <a:buNone/>
            </a:pPr>
            <a:r>
              <a:rPr lang="pt-BR" sz="3200" b="1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Onde, como, porquê, por quem </a:t>
            </a:r>
            <a:r>
              <a:rPr lang="pt-BR" sz="3200" b="1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e </a:t>
            </a:r>
            <a:r>
              <a:rPr lang="pt-BR" sz="3200" b="1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para </a:t>
            </a:r>
            <a:r>
              <a:rPr lang="pt-BR" sz="3200" b="1" dirty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quem deve ser o “meio ambiente” </a:t>
            </a:r>
            <a:r>
              <a:rPr lang="pt-BR" sz="3200" b="1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preservado</a:t>
            </a:r>
            <a:endParaRPr lang="pt-BR" sz="3200" dirty="0" smtClean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marL="0" indent="0" algn="just">
              <a:buNone/>
            </a:pPr>
            <a:endParaRPr lang="pt-BR" dirty="0" smtClean="0">
              <a:solidFill>
                <a:srgbClr val="006100"/>
              </a:solidFill>
              <a:latin typeface="Franklin Gothic Book" panose="020B0503020102020204" pitchFamily="34" charset="0"/>
              <a:cs typeface="Adobe Arabic" pitchFamily="18" charset="-78"/>
            </a:endParaRPr>
          </a:p>
          <a:p>
            <a:pPr marL="0" indent="0" algn="just">
              <a:buNone/>
            </a:pPr>
            <a:r>
              <a:rPr lang="pt-BR" sz="3200" dirty="0" smtClean="0">
                <a:solidFill>
                  <a:srgbClr val="006100"/>
                </a:solidFill>
                <a:latin typeface="Franklin Gothic Book" panose="020B0503020102020204" pitchFamily="34" charset="0"/>
                <a:cs typeface="Adobe Arabic" pitchFamily="18" charset="-78"/>
              </a:rPr>
              <a:t>Não decisões administrativas, técnicas ou científicas, são disputas e arranjos de poder sobre apropriação, uso e acesso ao recursos naturais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t-BR" sz="2800" dirty="0">
                <a:latin typeface="Adobe Arabic" pitchFamily="18" charset="-78"/>
                <a:cs typeface="Adobe Arabic" pitchFamily="18" charset="-78"/>
              </a:rPr>
              <a:t> </a:t>
            </a:r>
          </a:p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3491880" y="256490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5536" y="0"/>
            <a:ext cx="838847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566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Shape 1"/>
          <p:cNvSpPr txBox="1"/>
          <p:nvPr/>
        </p:nvSpPr>
        <p:spPr>
          <a:xfrm>
            <a:off x="380880" y="1758184"/>
            <a:ext cx="8407440" cy="4407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74320" indent="-228240" algn="just">
              <a:lnSpc>
                <a:spcPct val="100000"/>
              </a:lnSpc>
              <a:spcBef>
                <a:spcPts val="479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sz="2400" b="1" u="sng" strike="noStrike" spc="148" dirty="0">
                <a:solidFill>
                  <a:srgbClr val="003300"/>
                </a:solidFill>
                <a:latin typeface="Franklin Gothic Medium"/>
              </a:rPr>
              <a:t>Cadastro Ambienta Rural – CAR</a:t>
            </a:r>
            <a:r>
              <a:rPr lang="pt-BR" sz="2400" b="0" strike="noStrike" spc="148" dirty="0">
                <a:solidFill>
                  <a:srgbClr val="003300"/>
                </a:solidFill>
                <a:latin typeface="Franklin Gothic Medium"/>
              </a:rPr>
              <a:t>: ferramenta autodeclaratória obrigatória para todos os proprietários e posseiros rurais</a:t>
            </a:r>
            <a:r>
              <a:rPr lang="pt-BR" sz="2400" b="0" strike="noStrike" spc="148" dirty="0" smtClean="0">
                <a:solidFill>
                  <a:srgbClr val="003300"/>
                </a:solidFill>
                <a:latin typeface="Franklin Gothic Medium"/>
              </a:rPr>
              <a:t>, instrumento </a:t>
            </a:r>
            <a:r>
              <a:rPr lang="pt-BR" sz="2400" b="0" strike="noStrike" spc="148" dirty="0">
                <a:solidFill>
                  <a:srgbClr val="003300"/>
                </a:solidFill>
                <a:latin typeface="Franklin Gothic Medium"/>
              </a:rPr>
              <a:t>fundamental que possibilitará um grande retrato do panorama ambiental nacional em terras privadas. </a:t>
            </a:r>
          </a:p>
          <a:p>
            <a:pPr algn="just">
              <a:lnSpc>
                <a:spcPct val="100000"/>
              </a:lnSpc>
              <a:spcBef>
                <a:spcPts val="479"/>
              </a:spcBef>
            </a:pPr>
            <a:endParaRPr lang="pt-BR" sz="2400" b="0" strike="noStrike" spc="148" dirty="0" smtClean="0">
              <a:solidFill>
                <a:srgbClr val="003300"/>
              </a:solidFill>
              <a:latin typeface="Franklin Gothic Medium"/>
            </a:endParaRPr>
          </a:p>
          <a:p>
            <a:pPr algn="just">
              <a:lnSpc>
                <a:spcPct val="100000"/>
              </a:lnSpc>
              <a:spcBef>
                <a:spcPts val="479"/>
              </a:spcBef>
            </a:pPr>
            <a:endParaRPr lang="pt-BR" sz="2400" b="0" strike="noStrike" spc="148" dirty="0">
              <a:solidFill>
                <a:srgbClr val="003300"/>
              </a:solidFill>
              <a:latin typeface="Franklin Gothic Medium"/>
            </a:endParaRPr>
          </a:p>
          <a:p>
            <a:pPr marL="274320" indent="-228240" algn="just">
              <a:lnSpc>
                <a:spcPct val="100000"/>
              </a:lnSpc>
              <a:spcBef>
                <a:spcPts val="479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sz="2400" b="1" u="sng" spc="148" dirty="0" smtClean="0">
                <a:solidFill>
                  <a:srgbClr val="003300"/>
                </a:solidFill>
                <a:latin typeface="Franklin Gothic Medium"/>
              </a:rPr>
              <a:t>Programa </a:t>
            </a:r>
            <a:r>
              <a:rPr lang="pt-BR" sz="2400" b="1" u="sng" spc="148" dirty="0">
                <a:solidFill>
                  <a:srgbClr val="003300"/>
                </a:solidFill>
                <a:latin typeface="Franklin Gothic Medium"/>
              </a:rPr>
              <a:t>de Regularização Ambiental (</a:t>
            </a:r>
            <a:r>
              <a:rPr lang="pt-BR" sz="2400" b="1" u="sng" spc="148" dirty="0" smtClean="0">
                <a:solidFill>
                  <a:srgbClr val="003300"/>
                </a:solidFill>
                <a:latin typeface="Franklin Gothic Medium"/>
              </a:rPr>
              <a:t>PRA)</a:t>
            </a:r>
            <a:r>
              <a:rPr lang="pt-BR" sz="2400" b="1" spc="148" dirty="0" smtClean="0">
                <a:solidFill>
                  <a:srgbClr val="003300"/>
                </a:solidFill>
                <a:latin typeface="Franklin Gothic Medium"/>
              </a:rPr>
              <a:t> </a:t>
            </a:r>
            <a:r>
              <a:rPr lang="pt-BR" sz="2400" b="0" strike="noStrike" spc="148" dirty="0" smtClean="0">
                <a:solidFill>
                  <a:srgbClr val="003300"/>
                </a:solidFill>
                <a:latin typeface="Franklin Gothic Medium"/>
              </a:rPr>
              <a:t>deverá </a:t>
            </a:r>
            <a:r>
              <a:rPr lang="pt-BR" sz="2400" b="0" strike="noStrike" spc="148" dirty="0">
                <a:solidFill>
                  <a:srgbClr val="003300"/>
                </a:solidFill>
                <a:latin typeface="Franklin Gothic Medium"/>
              </a:rPr>
              <a:t>ser implantado pelos Estados e Distrito Federal, para conduzir a adequação ambiental dos imóveis </a:t>
            </a:r>
            <a:r>
              <a:rPr lang="pt-BR" sz="2400" b="0" strike="noStrike" spc="148" dirty="0" smtClean="0">
                <a:solidFill>
                  <a:srgbClr val="003300"/>
                </a:solidFill>
                <a:latin typeface="Franklin Gothic Medium"/>
              </a:rPr>
              <a:t>rurais</a:t>
            </a:r>
          </a:p>
          <a:p>
            <a:pPr marL="274320" indent="-228240" algn="just">
              <a:lnSpc>
                <a:spcPct val="100000"/>
              </a:lnSpc>
              <a:spcBef>
                <a:spcPts val="479"/>
              </a:spcBef>
              <a:buClr>
                <a:srgbClr val="00B050"/>
              </a:buClr>
              <a:buFont typeface="Wingdings 2" charset="2"/>
              <a:buChar char=""/>
            </a:pPr>
            <a:endParaRPr lang="pt-BR" spc="148" dirty="0">
              <a:solidFill>
                <a:srgbClr val="003300"/>
              </a:solidFill>
              <a:latin typeface="Franklin Gothic Medium"/>
            </a:endParaRPr>
          </a:p>
          <a:p>
            <a:pPr marL="46080" algn="just">
              <a:spcBef>
                <a:spcPts val="479"/>
              </a:spcBef>
              <a:buClr>
                <a:srgbClr val="00B050"/>
              </a:buClr>
            </a:pPr>
            <a:r>
              <a:rPr lang="pt-BR" spc="148" dirty="0" smtClean="0">
                <a:solidFill>
                  <a:srgbClr val="003300"/>
                </a:solidFill>
                <a:latin typeface="Franklin Gothic Medium"/>
              </a:rPr>
              <a:t>	R</a:t>
            </a:r>
            <a:r>
              <a:rPr lang="pt-BR" b="0" strike="noStrike" spc="148" dirty="0" smtClean="0">
                <a:solidFill>
                  <a:srgbClr val="003300"/>
                </a:solidFill>
                <a:latin typeface="Franklin Gothic Medium"/>
              </a:rPr>
              <a:t>ecuperação, recomposição, regeneração ou compensação</a:t>
            </a:r>
          </a:p>
          <a:p>
            <a:pPr marL="46080" algn="just">
              <a:lnSpc>
                <a:spcPct val="100000"/>
              </a:lnSpc>
              <a:spcBef>
                <a:spcPts val="479"/>
              </a:spcBef>
              <a:buClr>
                <a:srgbClr val="00B050"/>
              </a:buClr>
            </a:pPr>
            <a:endParaRPr lang="pt-BR" sz="2400" b="0" strike="noStrike" spc="148" dirty="0">
              <a:solidFill>
                <a:srgbClr val="003300"/>
              </a:solidFill>
              <a:latin typeface="Franklin Gothic Medium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pt-BR" sz="2400" b="0" strike="noStrike" spc="148" dirty="0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296" name="TextShape 2"/>
          <p:cNvSpPr txBox="1"/>
          <p:nvPr/>
        </p:nvSpPr>
        <p:spPr>
          <a:xfrm>
            <a:off x="380880" y="260648"/>
            <a:ext cx="8380800" cy="1054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defPPr>
              <a:defRPr lang="pt-BR"/>
            </a:defPPr>
            <a:lvl1pPr algn="ctr">
              <a:lnSpc>
                <a:spcPct val="100000"/>
              </a:lnSpc>
              <a:defRPr sz="4000" b="1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pt-BR" dirty="0"/>
              <a:t>Lei 12.651/2012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0880" y="260648"/>
            <a:ext cx="8380800" cy="1054080"/>
          </a:xfrm>
          <a:noFill/>
          <a:ln>
            <a:noFill/>
          </a:ln>
        </p:spPr>
        <p:txBody>
          <a:bodyPr anchor="ctr"/>
          <a:lstStyle/>
          <a:p>
            <a:pPr algn="ctr" rtl="0"/>
            <a:r>
              <a:rPr lang="pt-BR" sz="4800" b="1" kern="12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Cenário atual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458450" y="6276496"/>
            <a:ext cx="8407440" cy="464872"/>
          </a:xfrm>
        </p:spPr>
        <p:txBody>
          <a:bodyPr>
            <a:normAutofit fontScale="92500" lnSpcReduction="20000"/>
          </a:bodyPr>
          <a:lstStyle/>
          <a:p>
            <a:r>
              <a:rPr lang="pt-BR" dirty="0" smtClean="0"/>
              <a:t>http://www.florestal.gov.br/documentos/car/boletim-do-car/3808-boletim-informativo-agosto-de-2018/file</a:t>
            </a:r>
            <a:endParaRPr lang="pt-BR" dirty="0"/>
          </a:p>
        </p:txBody>
      </p:sp>
      <p:pic>
        <p:nvPicPr>
          <p:cNvPr id="24579" name="Picture 3" descr="C:\Users\João\Desktop\car 2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1556791"/>
            <a:ext cx="9180512" cy="473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365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0880" y="260648"/>
            <a:ext cx="8380800" cy="1054080"/>
          </a:xfrm>
          <a:noFill/>
          <a:ln>
            <a:noFill/>
          </a:ln>
        </p:spPr>
        <p:txBody>
          <a:bodyPr lIns="0" tIns="0" rIns="0" bIns="0" anchor="ctr"/>
          <a:lstStyle/>
          <a:p>
            <a:pPr algn="ctr" rtl="0"/>
            <a:r>
              <a:rPr lang="pt-BR" sz="4000" b="1" kern="12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Da promulgação à </a:t>
            </a:r>
            <a:r>
              <a:rPr lang="pt-BR" sz="4000" b="1" kern="1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implementação: um longo caminho</a:t>
            </a:r>
            <a:r>
              <a:rPr lang="pt-BR" sz="4400" b="1" kern="1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...</a:t>
            </a:r>
            <a:endParaRPr lang="pt-BR" sz="4400" b="1" kern="1200" dirty="0">
              <a:solidFill>
                <a:schemeClr val="bg1"/>
              </a:solidFill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pic>
        <p:nvPicPr>
          <p:cNvPr id="25603" name="Picture 3" descr="C:\Users\João\Desktop\car servico florest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666" y="1628800"/>
            <a:ext cx="9154666" cy="499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33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380880" y="1196752"/>
            <a:ext cx="3687064" cy="4086264"/>
          </a:xfrm>
        </p:spPr>
        <p:txBody>
          <a:bodyPr/>
          <a:lstStyle/>
          <a:p>
            <a:pPr algn="l"/>
            <a:r>
              <a:rPr lang="pt-BR" sz="2400" b="1" dirty="0" smtClean="0">
                <a:solidFill>
                  <a:srgbClr val="006100"/>
                </a:solidFill>
              </a:rPr>
              <a:t>Comando e controle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b="0" strike="noStrike" spc="148" dirty="0" smtClean="0">
              <a:solidFill>
                <a:srgbClr val="003300"/>
              </a:solidFill>
              <a:latin typeface="Franklin Gothic Medium"/>
            </a:endParaRPr>
          </a:p>
          <a:p>
            <a:pPr marL="274320" marR="0" lvl="0" indent="-228240" algn="l" defTabSz="914400" rtl="0" eaLnBrk="1" fontAlgn="auto" latinLnBrk="0" hangingPunct="1">
              <a:lnSpc>
                <a:spcPct val="200000"/>
              </a:lnSpc>
              <a:spcBef>
                <a:spcPts val="400"/>
              </a:spcBef>
              <a:spcAft>
                <a:spcPts val="0"/>
              </a:spcAft>
              <a:buClr>
                <a:srgbClr val="00B050"/>
              </a:buClr>
              <a:buSzTx/>
              <a:buFont typeface="Wingdings 2" charset="2"/>
              <a:buChar char=""/>
              <a:tabLst/>
              <a:defRPr/>
            </a:pPr>
            <a:r>
              <a:rPr kumimoji="0" lang="pt-BR" sz="2000" b="0" i="0" u="none" strike="noStrike" kern="1200" cap="none" spc="148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Franklin Gothic Medium"/>
              </a:rPr>
              <a:t>Multas</a:t>
            </a:r>
          </a:p>
          <a:p>
            <a:pPr marL="274320" marR="0" lvl="0" indent="-228240" algn="l" defTabSz="914400" rtl="0" eaLnBrk="1" fontAlgn="auto" latinLnBrk="0" hangingPunct="1">
              <a:lnSpc>
                <a:spcPct val="200000"/>
              </a:lnSpc>
              <a:spcBef>
                <a:spcPts val="400"/>
              </a:spcBef>
              <a:spcAft>
                <a:spcPts val="0"/>
              </a:spcAft>
              <a:buClr>
                <a:srgbClr val="00B050"/>
              </a:buClr>
              <a:buSzTx/>
              <a:buFont typeface="Wingdings 2" charset="2"/>
              <a:buChar char=""/>
              <a:tabLst/>
              <a:defRPr/>
            </a:pPr>
            <a:r>
              <a:rPr lang="pt-BR" sz="2000" kern="1200" spc="148" dirty="0" smtClean="0">
                <a:solidFill>
                  <a:srgbClr val="003300"/>
                </a:solidFill>
                <a:latin typeface="Franklin Gothic Medium"/>
              </a:rPr>
              <a:t>Fiscalizações</a:t>
            </a:r>
          </a:p>
          <a:p>
            <a:pPr marL="274320" marR="0" lvl="0" indent="-228240" algn="l" defTabSz="914400" rtl="0" eaLnBrk="1" fontAlgn="auto" latinLnBrk="0" hangingPunct="1">
              <a:lnSpc>
                <a:spcPct val="200000"/>
              </a:lnSpc>
              <a:spcBef>
                <a:spcPts val="400"/>
              </a:spcBef>
              <a:spcAft>
                <a:spcPts val="0"/>
              </a:spcAft>
              <a:buClr>
                <a:srgbClr val="00B050"/>
              </a:buClr>
              <a:buSzTx/>
              <a:buFont typeface="Wingdings 2" charset="2"/>
              <a:buChar char=""/>
              <a:tabLst/>
              <a:defRPr/>
            </a:pPr>
            <a:r>
              <a:rPr kumimoji="0" lang="pt-BR" sz="2000" b="0" i="0" u="none" strike="noStrike" kern="1200" cap="none" spc="148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Franklin Gothic Medium"/>
              </a:rPr>
              <a:t>Apreensões</a:t>
            </a:r>
            <a:endParaRPr kumimoji="0" lang="pt-BR" sz="1600" b="0" i="0" u="none" strike="noStrike" kern="1200" cap="none" spc="148" normalizeH="0" baseline="0" noProof="0" dirty="0" smtClean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Franklin Gothic Medium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kern="1200" spc="148" dirty="0">
              <a:solidFill>
                <a:srgbClr val="003300"/>
              </a:solidFill>
              <a:latin typeface="Franklin Gothic Medium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4572000" y="1628800"/>
            <a:ext cx="4464496" cy="4980417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pt-BR" sz="2400" b="1" kern="0" dirty="0" smtClean="0">
                <a:solidFill>
                  <a:srgbClr val="006100"/>
                </a:solidFill>
              </a:rPr>
              <a:t>“Ações indutoras”</a:t>
            </a:r>
          </a:p>
          <a:p>
            <a:pPr algn="ctr"/>
            <a:endParaRPr lang="pt-BR" b="1" kern="0" dirty="0" smtClean="0">
              <a:solidFill>
                <a:srgbClr val="006100"/>
              </a:solidFill>
            </a:endParaRPr>
          </a:p>
          <a:p>
            <a:pPr marL="274320" indent="-228240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b="0" strike="noStrike" spc="148" dirty="0" smtClean="0">
                <a:solidFill>
                  <a:srgbClr val="003300"/>
                </a:solidFill>
                <a:latin typeface="Franklin Gothic Medium"/>
              </a:rPr>
              <a:t>Créditos e concessões</a:t>
            </a:r>
          </a:p>
          <a:p>
            <a:pPr marL="274320" indent="-228240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  <a:buFont typeface="Wingdings 2" charset="2"/>
              <a:buChar char=""/>
            </a:pPr>
            <a:endParaRPr lang="pt-BR" spc="148" dirty="0" smtClean="0">
              <a:solidFill>
                <a:srgbClr val="003300"/>
              </a:solidFill>
              <a:latin typeface="Franklin Gothic Medium"/>
            </a:endParaRPr>
          </a:p>
          <a:p>
            <a:pPr marL="274320" indent="-228240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b="0" strike="noStrike" spc="148" dirty="0" smtClean="0">
                <a:solidFill>
                  <a:srgbClr val="003300"/>
                </a:solidFill>
                <a:latin typeface="Franklin Gothic Medium"/>
              </a:rPr>
              <a:t>Certificação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pt-BR" b="0" strike="noStrike" spc="148" dirty="0" smtClean="0">
              <a:solidFill>
                <a:srgbClr val="003300"/>
              </a:solidFill>
              <a:latin typeface="Franklin Gothic Medium"/>
            </a:endParaRPr>
          </a:p>
          <a:p>
            <a:pPr marL="274320" indent="-228240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b="0" strike="noStrike" spc="148" dirty="0" smtClean="0">
                <a:solidFill>
                  <a:srgbClr val="003300"/>
                </a:solidFill>
                <a:latin typeface="Franklin Gothic Medium"/>
              </a:rPr>
              <a:t>Pagamentos por Serviços Ambientais</a:t>
            </a:r>
          </a:p>
          <a:p>
            <a:pPr marL="274320" indent="-228240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  <a:buFont typeface="Wingdings 2" charset="2"/>
              <a:buChar char=""/>
            </a:pPr>
            <a:endParaRPr lang="pt-BR" spc="148" dirty="0" smtClean="0">
              <a:solidFill>
                <a:srgbClr val="003300"/>
              </a:solidFill>
              <a:latin typeface="Franklin Gothic Medium"/>
            </a:endParaRPr>
          </a:p>
          <a:p>
            <a:pPr marL="274320" indent="-228240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b="0" strike="noStrike" spc="148" dirty="0" smtClean="0">
                <a:solidFill>
                  <a:srgbClr val="003300"/>
                </a:solidFill>
                <a:latin typeface="Franklin Gothic Medium"/>
              </a:rPr>
              <a:t>Criação de nichos e cadeias que fomentem uma economia florestal </a:t>
            </a:r>
            <a:r>
              <a:rPr lang="pt-BR" sz="1400" b="0" strike="noStrike" spc="148" dirty="0" smtClean="0">
                <a:solidFill>
                  <a:srgbClr val="003300"/>
                </a:solidFill>
                <a:latin typeface="Franklin Gothic Medium"/>
              </a:rPr>
              <a:t>– Cotas de Reserva Ambiental, Créditos de carbono</a:t>
            </a:r>
          </a:p>
          <a:p>
            <a:pPr marL="274320" indent="-228240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  <a:buFont typeface="Wingdings 2" charset="2"/>
              <a:buChar char=""/>
            </a:pPr>
            <a:endParaRPr lang="pt-BR" spc="148" dirty="0" smtClean="0">
              <a:solidFill>
                <a:srgbClr val="003300"/>
              </a:solidFill>
              <a:latin typeface="Franklin Gothic Medium"/>
            </a:endParaRPr>
          </a:p>
          <a:p>
            <a:pPr marL="274320" indent="-228240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b="0" strike="noStrike" spc="148" dirty="0" smtClean="0">
                <a:solidFill>
                  <a:srgbClr val="003300"/>
                </a:solidFill>
                <a:latin typeface="Franklin Gothic Medium"/>
              </a:rPr>
              <a:t>Governo aberto e Transparência </a:t>
            </a:r>
            <a:r>
              <a:rPr lang="pt-BR" sz="1400" b="0" strike="noStrike" spc="148" dirty="0" smtClean="0">
                <a:solidFill>
                  <a:srgbClr val="003300"/>
                </a:solidFill>
                <a:latin typeface="Franklin Gothic Medium"/>
              </a:rPr>
              <a:t>(discussão sobre CPF/CNPJ)</a:t>
            </a:r>
          </a:p>
          <a:p>
            <a:pPr algn="ctr"/>
            <a:endParaRPr lang="pt-BR" b="1" kern="0" dirty="0">
              <a:solidFill>
                <a:srgbClr val="006100"/>
              </a:solidFill>
            </a:endParaRPr>
          </a:p>
        </p:txBody>
      </p:sp>
      <p:sp>
        <p:nvSpPr>
          <p:cNvPr id="5" name="Seta para a direita 4"/>
          <p:cNvSpPr/>
          <p:nvPr/>
        </p:nvSpPr>
        <p:spPr>
          <a:xfrm>
            <a:off x="2843808" y="2996952"/>
            <a:ext cx="1584176" cy="720080"/>
          </a:xfrm>
          <a:prstGeom prst="rightArrow">
            <a:avLst/>
          </a:prstGeom>
          <a:solidFill>
            <a:srgbClr val="44B2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4B269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3369"/>
            <a:ext cx="3312368" cy="46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3793" y="1083568"/>
            <a:ext cx="3895725" cy="263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3793" y="3732663"/>
            <a:ext cx="38957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9043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972966" cy="358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9505" y="-1"/>
            <a:ext cx="4754495" cy="358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12976"/>
            <a:ext cx="6408712" cy="362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4770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Shape 1"/>
          <p:cNvSpPr txBox="1"/>
          <p:nvPr/>
        </p:nvSpPr>
        <p:spPr>
          <a:xfrm>
            <a:off x="380880" y="1719000"/>
            <a:ext cx="8511120" cy="48780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 marL="45720" algn="ctr">
              <a:lnSpc>
                <a:spcPct val="100000"/>
              </a:lnSpc>
              <a:spcBef>
                <a:spcPts val="519"/>
              </a:spcBef>
            </a:pPr>
            <a:r>
              <a:rPr lang="pt-BR" sz="2600" b="0" strike="noStrike" spc="148" dirty="0">
                <a:solidFill>
                  <a:srgbClr val="003300"/>
                </a:solidFill>
                <a:latin typeface="Franklin Gothic Medium"/>
              </a:rPr>
              <a:t>Programa de Regularização Ambiental:  recuperação, recomposição, regeneração ou compensação</a:t>
            </a:r>
          </a:p>
          <a:p>
            <a:pPr marL="45720">
              <a:lnSpc>
                <a:spcPct val="100000"/>
              </a:lnSpc>
              <a:spcBef>
                <a:spcPts val="400"/>
              </a:spcBef>
            </a:pPr>
            <a:endParaRPr lang="pt-BR" sz="2600" b="0" strike="noStrike" spc="148" dirty="0">
              <a:solidFill>
                <a:srgbClr val="003300"/>
              </a:solidFill>
              <a:latin typeface="Franklin Gothic Medium"/>
            </a:endParaRPr>
          </a:p>
          <a:p>
            <a:pPr marL="274320" indent="-228240" algn="just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sz="2000" b="1" strike="noStrike" spc="148" dirty="0">
                <a:solidFill>
                  <a:srgbClr val="003300"/>
                </a:solidFill>
                <a:latin typeface="Franklin Gothic Medium"/>
              </a:rPr>
              <a:t>Recomposição</a:t>
            </a:r>
            <a:r>
              <a:rPr lang="pt-BR" sz="2000" b="0" strike="noStrike" spc="148" dirty="0">
                <a:solidFill>
                  <a:srgbClr val="003300"/>
                </a:solidFill>
                <a:latin typeface="Franklin Gothic Medium"/>
              </a:rPr>
              <a:t>: o prazo de 20 (vinte) anos. A área em recomposição abrangerá no mínimo 1/10 (um décimo) da área total necessária à sua complementação, a cada 2 (dois) anos.</a:t>
            </a:r>
          </a:p>
          <a:p>
            <a:pPr marL="45720">
              <a:lnSpc>
                <a:spcPct val="100000"/>
              </a:lnSpc>
              <a:spcBef>
                <a:spcPts val="400"/>
              </a:spcBef>
            </a:pPr>
            <a:endParaRPr lang="pt-BR" sz="2000" b="0" strike="noStrike" spc="148" dirty="0">
              <a:solidFill>
                <a:srgbClr val="003300"/>
              </a:solidFill>
              <a:latin typeface="Franklin Gothic Medium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pt-BR" sz="2000" b="0" strike="noStrike" spc="148" dirty="0">
              <a:solidFill>
                <a:srgbClr val="003300"/>
              </a:solidFill>
              <a:latin typeface="Franklin Gothic Medium"/>
            </a:endParaRPr>
          </a:p>
          <a:p>
            <a:pPr marL="274320" indent="-228240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sz="2000" b="1" strike="noStrike" spc="148" dirty="0">
                <a:solidFill>
                  <a:srgbClr val="003300"/>
                </a:solidFill>
                <a:latin typeface="Franklin Gothic Medium"/>
              </a:rPr>
              <a:t>Alternativas de Compensação</a:t>
            </a:r>
            <a:endParaRPr lang="pt-BR" sz="2000" b="0" strike="noStrike" spc="148" dirty="0">
              <a:solidFill>
                <a:srgbClr val="003300"/>
              </a:solidFill>
              <a:latin typeface="Franklin Gothic Medium"/>
            </a:endParaRPr>
          </a:p>
          <a:p>
            <a:pPr marL="45720">
              <a:lnSpc>
                <a:spcPct val="100000"/>
              </a:lnSpc>
              <a:spcBef>
                <a:spcPts val="400"/>
              </a:spcBef>
            </a:pPr>
            <a:r>
              <a:rPr lang="pt-BR" sz="2000" b="0" strike="noStrike" spc="148" dirty="0">
                <a:solidFill>
                  <a:srgbClr val="003300"/>
                </a:solidFill>
                <a:latin typeface="Franklin Gothic Medium"/>
              </a:rPr>
              <a:t>	Cota de Reserva Ambiental – CRA</a:t>
            </a:r>
          </a:p>
          <a:p>
            <a:pPr marL="45720">
              <a:lnSpc>
                <a:spcPct val="100000"/>
              </a:lnSpc>
              <a:spcBef>
                <a:spcPts val="400"/>
              </a:spcBef>
            </a:pPr>
            <a:r>
              <a:rPr lang="pt-BR" sz="2000" b="0" strike="noStrike" spc="148" dirty="0">
                <a:solidFill>
                  <a:srgbClr val="003300"/>
                </a:solidFill>
                <a:latin typeface="Franklin Gothic Medium"/>
              </a:rPr>
              <a:t>	Servidão Ambiental</a:t>
            </a:r>
          </a:p>
          <a:p>
            <a:pPr marL="45720">
              <a:lnSpc>
                <a:spcPct val="100000"/>
              </a:lnSpc>
              <a:spcBef>
                <a:spcPts val="400"/>
              </a:spcBef>
            </a:pPr>
            <a:r>
              <a:rPr lang="pt-BR" sz="2000" b="0" strike="noStrike" spc="148" dirty="0">
                <a:solidFill>
                  <a:srgbClr val="003300"/>
                </a:solidFill>
                <a:latin typeface="Franklin Gothic Medium"/>
              </a:rPr>
              <a:t>	Doação ao poder público de área localizada no interior de Unidade de Conservação </a:t>
            </a:r>
            <a:r>
              <a:rPr lang="pt-BR" sz="2000" b="0" strike="noStrike" spc="148" dirty="0" smtClean="0">
                <a:solidFill>
                  <a:srgbClr val="003300"/>
                </a:solidFill>
                <a:latin typeface="Franklin Gothic Medium"/>
              </a:rPr>
              <a:t>				</a:t>
            </a:r>
            <a:r>
              <a:rPr lang="pt-BR" sz="2000" b="0" strike="noStrike" spc="148" dirty="0">
                <a:solidFill>
                  <a:srgbClr val="003300"/>
                </a:solidFill>
                <a:latin typeface="Franklin Gothic Medium"/>
              </a:rPr>
              <a:t>	Cadastramento de outra área equivalente e excedente à Reserva Legal em imóvel de mesma titularidade ou adquirida em imóvel de </a:t>
            </a:r>
            <a:r>
              <a:rPr lang="pt-BR" sz="2000" b="0" strike="noStrike" spc="148" dirty="0" smtClean="0">
                <a:solidFill>
                  <a:srgbClr val="003300"/>
                </a:solidFill>
                <a:latin typeface="Franklin Gothic Medium"/>
              </a:rPr>
              <a:t>terceiro</a:t>
            </a:r>
            <a:endParaRPr lang="pt-BR" sz="2000" b="0" strike="noStrike" spc="148" dirty="0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294" name="TextShape 2"/>
          <p:cNvSpPr txBox="1"/>
          <p:nvPr/>
        </p:nvSpPr>
        <p:spPr>
          <a:xfrm>
            <a:off x="439672" y="332656"/>
            <a:ext cx="8380800" cy="1054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defPPr>
              <a:defRPr lang="pt-BR"/>
            </a:defPPr>
            <a:lvl1pPr algn="ctr">
              <a:lnSpc>
                <a:spcPct val="100000"/>
              </a:lnSpc>
              <a:defRPr sz="4000" b="1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pt-BR" dirty="0"/>
              <a:t>Lei </a:t>
            </a:r>
            <a:r>
              <a:rPr lang="pt-BR" sz="4400" dirty="0"/>
              <a:t>12.651/2012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Shape 1"/>
          <p:cNvSpPr txBox="1"/>
          <p:nvPr/>
        </p:nvSpPr>
        <p:spPr>
          <a:xfrm>
            <a:off x="380880" y="1719000"/>
            <a:ext cx="8407440" cy="4950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74320" indent="-228240" algn="ctr">
              <a:lnSpc>
                <a:spcPct val="100000"/>
              </a:lnSpc>
              <a:spcBef>
                <a:spcPts val="439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sz="2200" b="0" strike="noStrike" spc="148" dirty="0">
                <a:solidFill>
                  <a:srgbClr val="003300"/>
                </a:solidFill>
                <a:latin typeface="Franklin Gothic Medium"/>
              </a:rPr>
              <a:t>Compromisso dos setores produtivos do campo de seguirem a lei!!!!!</a:t>
            </a:r>
          </a:p>
          <a:p>
            <a:pPr algn="ctr">
              <a:lnSpc>
                <a:spcPct val="100000"/>
              </a:lnSpc>
              <a:spcBef>
                <a:spcPts val="439"/>
              </a:spcBef>
            </a:pPr>
            <a:endParaRPr lang="pt-BR" sz="2200" b="0" strike="noStrike" spc="148" dirty="0">
              <a:solidFill>
                <a:srgbClr val="003300"/>
              </a:solidFill>
              <a:latin typeface="Franklin Gothic Medium"/>
            </a:endParaRPr>
          </a:p>
          <a:p>
            <a:pPr marL="274320" indent="-228240" algn="ctr">
              <a:lnSpc>
                <a:spcPct val="100000"/>
              </a:lnSpc>
              <a:spcBef>
                <a:spcPts val="439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sz="2200" b="0" strike="noStrike" spc="148" dirty="0" smtClean="0">
                <a:solidFill>
                  <a:srgbClr val="003300"/>
                </a:solidFill>
                <a:latin typeface="Franklin Gothic Medium"/>
              </a:rPr>
              <a:t>COP21 </a:t>
            </a:r>
            <a:r>
              <a:rPr lang="pt-BR" sz="2200" spc="148" dirty="0" smtClean="0">
                <a:solidFill>
                  <a:srgbClr val="003300"/>
                </a:solidFill>
                <a:latin typeface="Franklin Gothic Medium"/>
              </a:rPr>
              <a:t>ou </a:t>
            </a:r>
            <a:r>
              <a:rPr lang="pt-BR" sz="2200" b="0" strike="noStrike" spc="148" dirty="0" smtClean="0">
                <a:solidFill>
                  <a:srgbClr val="003300"/>
                </a:solidFill>
                <a:latin typeface="Franklin Gothic Medium"/>
              </a:rPr>
              <a:t>Acordo </a:t>
            </a:r>
            <a:r>
              <a:rPr lang="pt-BR" sz="2200" b="0" strike="noStrike" spc="148" dirty="0">
                <a:solidFill>
                  <a:srgbClr val="003300"/>
                </a:solidFill>
                <a:latin typeface="Franklin Gothic Medium"/>
              </a:rPr>
              <a:t>de </a:t>
            </a:r>
            <a:r>
              <a:rPr lang="pt-BR" sz="2200" b="0" strike="noStrike" spc="148" dirty="0" smtClean="0">
                <a:solidFill>
                  <a:srgbClr val="003300"/>
                </a:solidFill>
                <a:latin typeface="Franklin Gothic Medium"/>
              </a:rPr>
              <a:t>Paris </a:t>
            </a:r>
            <a:r>
              <a:rPr lang="pt-BR" sz="2200" b="0" strike="noStrike" spc="148" dirty="0">
                <a:solidFill>
                  <a:srgbClr val="003300"/>
                </a:solidFill>
                <a:latin typeface="Franklin Gothic Medium"/>
              </a:rPr>
              <a:t>+ DESAFIO de BONN</a:t>
            </a:r>
          </a:p>
          <a:p>
            <a:pPr algn="just">
              <a:lnSpc>
                <a:spcPct val="100000"/>
              </a:lnSpc>
              <a:spcBef>
                <a:spcPts val="439"/>
              </a:spcBef>
            </a:pPr>
            <a:endParaRPr lang="pt-BR" sz="2200" b="0" strike="noStrike" spc="148" dirty="0">
              <a:solidFill>
                <a:srgbClr val="003300"/>
              </a:solidFill>
              <a:latin typeface="Franklin Gothic Medium"/>
            </a:endParaRPr>
          </a:p>
          <a:p>
            <a:pPr marL="274320" indent="-228240" algn="just">
              <a:lnSpc>
                <a:spcPct val="100000"/>
              </a:lnSpc>
              <a:spcBef>
                <a:spcPts val="439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sz="2200" b="0" strike="noStrike" spc="148" dirty="0">
                <a:solidFill>
                  <a:srgbClr val="003300"/>
                </a:solidFill>
                <a:latin typeface="Franklin Gothic Medium"/>
              </a:rPr>
              <a:t>Programa de Apoio e Incentivo à Preservação e Recuperação do Meio Ambiente com </a:t>
            </a:r>
            <a:r>
              <a:rPr lang="pt-BR" sz="2200" b="1" strike="noStrike" spc="148" dirty="0" smtClean="0">
                <a:solidFill>
                  <a:srgbClr val="003300"/>
                </a:solidFill>
                <a:latin typeface="Franklin Gothic Medium"/>
              </a:rPr>
              <a:t>apoio </a:t>
            </a:r>
            <a:r>
              <a:rPr lang="pt-BR" sz="2200" b="1" strike="noStrike" spc="148" dirty="0">
                <a:solidFill>
                  <a:srgbClr val="003300"/>
                </a:solidFill>
                <a:latin typeface="Franklin Gothic Medium"/>
              </a:rPr>
              <a:t>técnico, incentivos financeiros e medidas indutoras,  ênfase no pagamento por serviços ambientais, na concessão de créditos e linhas de financiamento</a:t>
            </a:r>
            <a:r>
              <a:rPr lang="pt-BR" sz="2200" b="0" strike="noStrike" spc="148" dirty="0">
                <a:solidFill>
                  <a:srgbClr val="003300"/>
                </a:solidFill>
                <a:latin typeface="Franklin Gothic Medium"/>
              </a:rPr>
              <a:t>, etc.</a:t>
            </a:r>
          </a:p>
          <a:p>
            <a:pPr algn="ctr">
              <a:lnSpc>
                <a:spcPct val="100000"/>
              </a:lnSpc>
              <a:spcBef>
                <a:spcPts val="439"/>
              </a:spcBef>
            </a:pPr>
            <a:endParaRPr lang="pt-BR" sz="2200" b="0" strike="noStrike" spc="148" dirty="0">
              <a:solidFill>
                <a:srgbClr val="003300"/>
              </a:solidFill>
              <a:latin typeface="Franklin Gothic Medium"/>
            </a:endParaRPr>
          </a:p>
          <a:p>
            <a:pPr marL="274320" indent="-228240" algn="ctr">
              <a:lnSpc>
                <a:spcPct val="100000"/>
              </a:lnSpc>
              <a:spcBef>
                <a:spcPts val="439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sz="2200" b="0" strike="noStrike" spc="148" dirty="0">
                <a:solidFill>
                  <a:srgbClr val="003300"/>
                </a:solidFill>
                <a:latin typeface="Franklin Gothic Medium"/>
              </a:rPr>
              <a:t>PROVEG  e PLANAVEG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endParaRPr lang="pt-BR" sz="2200" b="0" strike="noStrike" spc="148" dirty="0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308" name="TextShape 2"/>
          <p:cNvSpPr txBox="1"/>
          <p:nvPr/>
        </p:nvSpPr>
        <p:spPr>
          <a:xfrm>
            <a:off x="380880" y="355680"/>
            <a:ext cx="8380800" cy="1054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defPPr>
              <a:defRPr lang="pt-BR"/>
            </a:defPPr>
            <a:lvl1pPr algn="ctr">
              <a:lnSpc>
                <a:spcPct val="100000"/>
              </a:lnSpc>
              <a:defRPr sz="4000" b="1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pt-BR" sz="4400" dirty="0"/>
              <a:t>Lei 12.651/2012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0880" y="332656"/>
            <a:ext cx="8380800" cy="1054080"/>
          </a:xfrm>
          <a:noFill/>
          <a:ln>
            <a:noFill/>
          </a:ln>
        </p:spPr>
        <p:txBody>
          <a:bodyPr anchor="ctr"/>
          <a:lstStyle/>
          <a:p>
            <a:pPr algn="ctr" rtl="0"/>
            <a:r>
              <a:rPr lang="pt-BR" sz="4400" b="1" kern="12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Plano Nacional de Recuperação da Vegetação Nativa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380880" y="836712"/>
            <a:ext cx="8407440" cy="6480720"/>
          </a:xfrm>
        </p:spPr>
        <p:txBody>
          <a:bodyPr/>
          <a:lstStyle/>
          <a:p>
            <a:pPr algn="just"/>
            <a:r>
              <a:rPr lang="pt-BR" sz="2200" b="1" dirty="0" smtClean="0">
                <a:solidFill>
                  <a:srgbClr val="006100"/>
                </a:solidFill>
              </a:rPr>
              <a:t>Motivar</a:t>
            </a:r>
            <a:r>
              <a:rPr lang="pt-BR" sz="2200" dirty="0" smtClean="0">
                <a:solidFill>
                  <a:srgbClr val="006100"/>
                </a:solidFill>
              </a:rPr>
              <a:t> </a:t>
            </a:r>
            <a:r>
              <a:rPr lang="pt-BR" sz="2200" dirty="0">
                <a:solidFill>
                  <a:srgbClr val="006100"/>
                </a:solidFill>
              </a:rPr>
              <a:t>– os fatores necessários para inspirar e motivar os tomadores de decisão, proprietários de terra e/ou cidadãos a recuperar suas áreas degradadas</a:t>
            </a:r>
            <a:r>
              <a:rPr lang="pt-BR" sz="2200" dirty="0" smtClean="0">
                <a:solidFill>
                  <a:srgbClr val="006100"/>
                </a:solidFill>
              </a:rPr>
              <a:t>;</a:t>
            </a:r>
          </a:p>
          <a:p>
            <a:pPr algn="just"/>
            <a:endParaRPr lang="pt-BR" sz="2200" dirty="0" smtClean="0">
              <a:solidFill>
                <a:srgbClr val="006100"/>
              </a:solidFill>
            </a:endParaRPr>
          </a:p>
          <a:p>
            <a:pPr algn="just"/>
            <a:endParaRPr lang="pt-BR" sz="2200" dirty="0" smtClean="0">
              <a:solidFill>
                <a:srgbClr val="006100"/>
              </a:solidFill>
            </a:endParaRPr>
          </a:p>
          <a:p>
            <a:pPr algn="just"/>
            <a:r>
              <a:rPr lang="pt-BR" sz="2200" b="1" dirty="0">
                <a:solidFill>
                  <a:srgbClr val="006100"/>
                </a:solidFill>
              </a:rPr>
              <a:t>Facilitar </a:t>
            </a:r>
            <a:r>
              <a:rPr lang="pt-BR" sz="2200" dirty="0">
                <a:solidFill>
                  <a:srgbClr val="006100"/>
                </a:solidFill>
              </a:rPr>
              <a:t>– os fatores necessários para criar condições (ecológicas, de mercado, políticas, sociais e/ou institucionais presentes) necessárias para favorecer a recuperação de vegetação nativa</a:t>
            </a:r>
            <a:r>
              <a:rPr lang="pt-BR" sz="2200" dirty="0" smtClean="0">
                <a:solidFill>
                  <a:srgbClr val="006100"/>
                </a:solidFill>
              </a:rPr>
              <a:t>;</a:t>
            </a:r>
          </a:p>
          <a:p>
            <a:pPr algn="just"/>
            <a:endParaRPr lang="pt-BR" sz="2200" dirty="0">
              <a:solidFill>
                <a:srgbClr val="006100"/>
              </a:solidFill>
            </a:endParaRPr>
          </a:p>
          <a:p>
            <a:pPr algn="just"/>
            <a:r>
              <a:rPr lang="pt-BR" sz="2200" b="1" dirty="0">
                <a:solidFill>
                  <a:srgbClr val="006100"/>
                </a:solidFill>
              </a:rPr>
              <a:t>Implementar</a:t>
            </a:r>
            <a:r>
              <a:rPr lang="pt-BR" sz="2200" dirty="0" smtClean="0">
                <a:solidFill>
                  <a:srgbClr val="006100"/>
                </a:solidFill>
              </a:rPr>
              <a:t> </a:t>
            </a:r>
            <a:r>
              <a:rPr lang="pt-BR" sz="2200" dirty="0">
                <a:solidFill>
                  <a:srgbClr val="006100"/>
                </a:solidFill>
              </a:rPr>
              <a:t>– os fatores necessários para viabilizar a implementação da recuperação no campo de maneira sustentada, como recursos, capacitação técnica, </a:t>
            </a:r>
            <a:r>
              <a:rPr lang="pt-BR" sz="2200" b="1" u="sng" dirty="0">
                <a:solidFill>
                  <a:srgbClr val="006100"/>
                </a:solidFill>
              </a:rPr>
              <a:t>extensão rural</a:t>
            </a:r>
            <a:r>
              <a:rPr lang="pt-BR" sz="2200" b="1" dirty="0">
                <a:solidFill>
                  <a:srgbClr val="006100"/>
                </a:solidFill>
              </a:rPr>
              <a:t> </a:t>
            </a:r>
            <a:r>
              <a:rPr lang="pt-BR" sz="2200" dirty="0">
                <a:solidFill>
                  <a:srgbClr val="006100"/>
                </a:solidFill>
              </a:rPr>
              <a:t>e florestal, </a:t>
            </a:r>
            <a:r>
              <a:rPr lang="pt-BR" sz="2200" dirty="0" smtClean="0">
                <a:solidFill>
                  <a:srgbClr val="006100"/>
                </a:solidFill>
              </a:rPr>
              <a:t>monitoramento;</a:t>
            </a:r>
            <a:endParaRPr lang="pt-BR" sz="2200" dirty="0">
              <a:solidFill>
                <a:srgbClr val="006100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860032" y="2708920"/>
            <a:ext cx="3960440" cy="720080"/>
          </a:xfrm>
          <a:prstGeom prst="rect">
            <a:avLst/>
          </a:prstGeom>
          <a:solidFill>
            <a:srgbClr val="44B2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/>
              <a:t>Iniciativa Estratégica: Sensibilização = Campanha de comunicação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xmlns="" val="163656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Shape 1"/>
          <p:cNvSpPr txBox="1"/>
          <p:nvPr/>
        </p:nvSpPr>
        <p:spPr>
          <a:xfrm>
            <a:off x="380880" y="355680"/>
            <a:ext cx="8380800" cy="1054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t-BR" sz="1800" b="0" strike="noStrike" spc="-1">
              <a:solidFill>
                <a:srgbClr val="003300"/>
              </a:solidFill>
              <a:latin typeface="Franklin Gothic Medium"/>
            </a:endParaRPr>
          </a:p>
        </p:txBody>
      </p:sp>
      <p:pic>
        <p:nvPicPr>
          <p:cNvPr id="310" name="Picture 3"/>
          <p:cNvPicPr/>
          <p:nvPr/>
        </p:nvPicPr>
        <p:blipFill>
          <a:blip r:embed="rId2"/>
          <a:stretch/>
        </p:blipFill>
        <p:spPr>
          <a:xfrm>
            <a:off x="0" y="47520"/>
            <a:ext cx="9143640" cy="6810120"/>
          </a:xfrm>
          <a:prstGeom prst="rect">
            <a:avLst/>
          </a:prstGeom>
          <a:ln>
            <a:noFill/>
          </a:ln>
        </p:spPr>
      </p:pic>
      <p:pic>
        <p:nvPicPr>
          <p:cNvPr id="311" name="Picture 2"/>
          <p:cNvPicPr/>
          <p:nvPr/>
        </p:nvPicPr>
        <p:blipFill>
          <a:blip r:embed="rId3"/>
          <a:stretch/>
        </p:blipFill>
        <p:spPr>
          <a:xfrm>
            <a:off x="0" y="2781000"/>
            <a:ext cx="9143640" cy="252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181440" y="1789200"/>
            <a:ext cx="8566560" cy="4407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">
              <a:lnSpc>
                <a:spcPct val="100000"/>
              </a:lnSpc>
              <a:spcBef>
                <a:spcPts val="400"/>
              </a:spcBef>
            </a:pPr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  <a:p>
            <a:pPr marL="45720">
              <a:lnSpc>
                <a:spcPct val="100000"/>
              </a:lnSpc>
              <a:spcBef>
                <a:spcPts val="400"/>
              </a:spcBef>
            </a:pPr>
            <a:endParaRPr lang="pt-BR" sz="2000" b="0" strike="noStrike" spc="148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320" name="TextShape 2"/>
          <p:cNvSpPr txBox="1"/>
          <p:nvPr/>
        </p:nvSpPr>
        <p:spPr>
          <a:xfrm>
            <a:off x="380880" y="260648"/>
            <a:ext cx="8380800" cy="1054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defPPr>
              <a:defRPr lang="pt-BR"/>
            </a:defPPr>
            <a:lvl1pPr algn="ctr">
              <a:lnSpc>
                <a:spcPct val="100000"/>
              </a:lnSpc>
              <a:defRPr sz="4400" b="1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pt-BR" dirty="0"/>
              <a:t>Assimetria lei e aplicação</a:t>
            </a:r>
          </a:p>
        </p:txBody>
      </p:sp>
      <p:sp>
        <p:nvSpPr>
          <p:cNvPr id="321" name="CustomShape 3"/>
          <p:cNvSpPr/>
          <p:nvPr/>
        </p:nvSpPr>
        <p:spPr>
          <a:xfrm>
            <a:off x="611640" y="2136240"/>
            <a:ext cx="770436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latin typeface="Arial"/>
            </a:endParaRPr>
          </a:p>
        </p:txBody>
      </p:sp>
      <p:sp>
        <p:nvSpPr>
          <p:cNvPr id="322" name="CustomShape 4"/>
          <p:cNvSpPr/>
          <p:nvPr/>
        </p:nvSpPr>
        <p:spPr>
          <a:xfrm>
            <a:off x="467640" y="1813320"/>
            <a:ext cx="8121600" cy="131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000" b="0" strike="noStrike" spc="-1">
                <a:solidFill>
                  <a:srgbClr val="003300"/>
                </a:solidFill>
                <a:latin typeface="Franklin Gothic Medium"/>
              </a:rPr>
              <a:t>Há “uma percepção, já bastante consolidada no meio rural, de que </a:t>
            </a:r>
            <a:r>
              <a:rPr lang="pt-BR" sz="2000" b="0" strike="noStrike" spc="-1">
                <a:solidFill>
                  <a:srgbClr val="00A600"/>
                </a:solidFill>
                <a:latin typeface="Franklin Gothic Medium"/>
              </a:rPr>
              <a:t>quem cumpre a lei e seus prazos é sempre o prejudicado de alguma forma</a:t>
            </a:r>
            <a:r>
              <a:rPr lang="pt-BR" sz="2000" b="0" strike="noStrike" spc="-1">
                <a:solidFill>
                  <a:srgbClr val="003300"/>
                </a:solidFill>
                <a:latin typeface="Franklin Gothic Medium"/>
              </a:rPr>
              <a:t>, já que novos benefícios são concedidos aos retardatários e descumpridores históricos” (IPAM, 2016 p. 13). </a:t>
            </a:r>
            <a:endParaRPr lang="pt-BR" sz="2000" b="0" strike="noStrike" spc="-1">
              <a:latin typeface="Arial"/>
            </a:endParaRPr>
          </a:p>
        </p:txBody>
      </p:sp>
      <p:sp>
        <p:nvSpPr>
          <p:cNvPr id="323" name="CustomShape 5"/>
          <p:cNvSpPr/>
          <p:nvPr/>
        </p:nvSpPr>
        <p:spPr>
          <a:xfrm>
            <a:off x="408240" y="3573000"/>
            <a:ext cx="8181000" cy="131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000" b="0" strike="noStrike" spc="-1">
                <a:solidFill>
                  <a:srgbClr val="003300"/>
                </a:solidFill>
                <a:latin typeface="Franklin Gothic Medium"/>
              </a:rPr>
              <a:t>Libório (1994, p. 6)  que o descumprimento sistemático </a:t>
            </a:r>
            <a:r>
              <a:rPr lang="pt-BR" sz="2000" b="0" strike="noStrike" spc="-1">
                <a:solidFill>
                  <a:srgbClr val="00A600"/>
                </a:solidFill>
                <a:latin typeface="Franklin Gothic Medium"/>
              </a:rPr>
              <a:t>não ocorre apenas por desconhecimento, mas pelo imediatismo</a:t>
            </a:r>
            <a:r>
              <a:rPr lang="pt-BR" sz="2000" b="0" strike="noStrike" spc="-1">
                <a:solidFill>
                  <a:srgbClr val="003300"/>
                </a:solidFill>
                <a:latin typeface="Franklin Gothic Medium"/>
              </a:rPr>
              <a:t> com que se costuma desenvolver a exploração econômica das florestas ou no local em que se encontram. </a:t>
            </a:r>
            <a:endParaRPr lang="pt-BR" sz="2000" b="0" strike="noStrike" spc="-1">
              <a:latin typeface="Arial"/>
            </a:endParaRPr>
          </a:p>
        </p:txBody>
      </p:sp>
      <p:sp>
        <p:nvSpPr>
          <p:cNvPr id="324" name="CustomShape 6"/>
          <p:cNvSpPr/>
          <p:nvPr/>
        </p:nvSpPr>
        <p:spPr>
          <a:xfrm>
            <a:off x="422640" y="5334480"/>
            <a:ext cx="8166600" cy="100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000" b="0" strike="noStrike" spc="-1">
                <a:solidFill>
                  <a:srgbClr val="003300"/>
                </a:solidFill>
                <a:latin typeface="Franklin Gothic Medium"/>
              </a:rPr>
              <a:t> “o </a:t>
            </a:r>
            <a:r>
              <a:rPr lang="pt-BR" sz="2000" b="0" strike="noStrike" spc="-1">
                <a:solidFill>
                  <a:srgbClr val="00A600"/>
                </a:solidFill>
                <a:latin typeface="Franklin Gothic Medium"/>
              </a:rPr>
              <a:t>aumento da degradação ambiental, a sensação de injustiça e impunidade</a:t>
            </a:r>
            <a:r>
              <a:rPr lang="pt-BR" sz="2000" b="0" strike="noStrike" spc="-1">
                <a:solidFill>
                  <a:srgbClr val="003300"/>
                </a:solidFill>
                <a:latin typeface="Franklin Gothic Medium"/>
              </a:rPr>
              <a:t> que levam à descrença no ordenamento jurídico e o retrocesso da legislação ambiental instituída” (ibid, p. 138). 	</a:t>
            </a:r>
            <a:endParaRPr lang="pt-BR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Shape 2"/>
          <p:cNvSpPr txBox="1"/>
          <p:nvPr/>
        </p:nvSpPr>
        <p:spPr>
          <a:xfrm>
            <a:off x="380880" y="355680"/>
            <a:ext cx="8380800" cy="1054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2800" b="0" strike="noStrike" cap="all" spc="199">
                <a:solidFill>
                  <a:srgbClr val="FFFFFF"/>
                </a:solidFill>
                <a:latin typeface="Franklin Gothic Medium"/>
              </a:rPr>
              <a:t>Diagnóstico fatores-chave: Estado do Pará e também em Paragominas (PA)</a:t>
            </a:r>
            <a:r>
              <a:rPr lang="pt-BR" sz="2800" b="0" strike="noStrike" cap="all" spc="199" baseline="30000">
                <a:solidFill>
                  <a:srgbClr val="FFFFFF"/>
                </a:solidFill>
                <a:latin typeface="Franklin Gothic Medium"/>
              </a:rPr>
              <a:t> </a:t>
            </a:r>
            <a:endParaRPr lang="pt-BR" sz="2800" b="0" strike="noStrike" spc="-1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329" name="CustomShape 3"/>
          <p:cNvSpPr/>
          <p:nvPr/>
        </p:nvSpPr>
        <p:spPr>
          <a:xfrm>
            <a:off x="322920" y="1268760"/>
            <a:ext cx="8496720" cy="447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 lang="pt-BR" sz="1800" b="0" strike="noStrike" spc="-1" dirty="0"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1800" b="0" strike="noStrike" spc="-1" dirty="0">
                <a:solidFill>
                  <a:srgbClr val="003300"/>
                </a:solidFill>
                <a:latin typeface="Franklin Gothic Medium"/>
              </a:rPr>
              <a:t>i) as leis que exigem a restauração não são amplamente compreendidas e aplicadas;</a:t>
            </a:r>
            <a:endParaRPr lang="pt-BR" sz="1800" b="0" strike="noStrike" spc="-1" dirty="0"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1800" b="0" strike="noStrike" spc="-1" dirty="0">
                <a:solidFill>
                  <a:srgbClr val="003300"/>
                </a:solidFill>
                <a:latin typeface="Franklin Gothic Medium"/>
              </a:rPr>
              <a:t> </a:t>
            </a:r>
            <a:r>
              <a:rPr lang="pt-BR" sz="1800" b="0" strike="noStrike" spc="-1" dirty="0" err="1">
                <a:solidFill>
                  <a:srgbClr val="003300"/>
                </a:solidFill>
                <a:latin typeface="Franklin Gothic Medium"/>
              </a:rPr>
              <a:t>ii</a:t>
            </a:r>
            <a:r>
              <a:rPr lang="pt-BR" sz="1800" b="0" strike="noStrike" spc="-1" dirty="0">
                <a:solidFill>
                  <a:srgbClr val="003300"/>
                </a:solidFill>
                <a:latin typeface="Franklin Gothic Medium"/>
              </a:rPr>
              <a:t>) as demandas concorrentes (p. ex. alimentos, combustível) por áreas florestais degradadas ou convertidas não estão em declínio; </a:t>
            </a:r>
            <a:endParaRPr lang="pt-BR" sz="1800" b="0" strike="noStrike" spc="-1" dirty="0"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1800" b="0" strike="noStrike" spc="-1" dirty="0" err="1">
                <a:solidFill>
                  <a:srgbClr val="003300"/>
                </a:solidFill>
                <a:latin typeface="Franklin Gothic Medium"/>
              </a:rPr>
              <a:t>iii</a:t>
            </a:r>
            <a:r>
              <a:rPr lang="pt-BR" sz="1800" b="0" strike="noStrike" spc="-1" dirty="0">
                <a:solidFill>
                  <a:srgbClr val="003300"/>
                </a:solidFill>
                <a:latin typeface="Franklin Gothic Medium"/>
              </a:rPr>
              <a:t>) a comunidade local não está informada e preparada para se envolver e decidir pela restauração;</a:t>
            </a:r>
            <a:endParaRPr lang="pt-BR" sz="1800" b="0" strike="noStrike" spc="-1" dirty="0"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1800" b="0" strike="noStrike" spc="-1" dirty="0">
                <a:solidFill>
                  <a:srgbClr val="003300"/>
                </a:solidFill>
                <a:latin typeface="Franklin Gothic Medium"/>
              </a:rPr>
              <a:t> </a:t>
            </a:r>
            <a:r>
              <a:rPr lang="pt-BR" sz="1800" b="0" strike="noStrike" spc="-1" dirty="0" err="1">
                <a:solidFill>
                  <a:srgbClr val="003300"/>
                </a:solidFill>
                <a:latin typeface="Franklin Gothic Medium"/>
              </a:rPr>
              <a:t>iv</a:t>
            </a:r>
            <a:r>
              <a:rPr lang="pt-BR" sz="1800" b="0" strike="noStrike" spc="-1" dirty="0">
                <a:solidFill>
                  <a:srgbClr val="003300"/>
                </a:solidFill>
                <a:latin typeface="Franklin Gothic Medium"/>
              </a:rPr>
              <a:t>) os papéis e responsabilidades relacionados à restauração não estão claramente definidos; </a:t>
            </a:r>
            <a:endParaRPr lang="pt-BR" sz="1800" b="0" strike="noStrike" spc="-1" dirty="0"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1800" b="0" strike="noStrike" spc="-1" dirty="0">
                <a:solidFill>
                  <a:srgbClr val="003300"/>
                </a:solidFill>
                <a:latin typeface="Franklin Gothic Medium"/>
              </a:rPr>
              <a:t>v) não há “transmissão do conhecimento” sobre a restauração entre especialistas ou extensão rural; </a:t>
            </a:r>
            <a:endParaRPr lang="pt-BR" sz="1800" b="0" strike="noStrike" spc="-1" dirty="0"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1800" b="0" strike="noStrike" spc="-1" dirty="0">
                <a:solidFill>
                  <a:srgbClr val="003300"/>
                </a:solidFill>
                <a:latin typeface="Franklin Gothic Medium"/>
              </a:rPr>
              <a:t>vi) os incentivos e recursos financeiros para a restauração não superam os incentivos de outras atividades contrárias á restauração;</a:t>
            </a:r>
            <a:endParaRPr lang="pt-BR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Shape 1"/>
          <p:cNvSpPr txBox="1"/>
          <p:nvPr/>
        </p:nvSpPr>
        <p:spPr>
          <a:xfrm>
            <a:off x="380880" y="355680"/>
            <a:ext cx="8380800" cy="1054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t-BR" sz="1800" b="0" strike="noStrike" spc="-1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333" name="TextShape 2"/>
          <p:cNvSpPr txBox="1"/>
          <p:nvPr/>
        </p:nvSpPr>
        <p:spPr>
          <a:xfrm>
            <a:off x="380880" y="1409760"/>
            <a:ext cx="8407440" cy="4407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" algn="just">
              <a:lnSpc>
                <a:spcPct val="100000"/>
              </a:lnSpc>
              <a:spcBef>
                <a:spcPts val="400"/>
              </a:spcBef>
            </a:pPr>
            <a:endParaRPr lang="pt-BR" sz="2400" b="0" strike="noStrike" spc="148" dirty="0">
              <a:solidFill>
                <a:srgbClr val="003300"/>
              </a:solidFill>
              <a:latin typeface="Franklin Gothic Book" panose="020B0503020102020204" pitchFamily="34" charset="0"/>
            </a:endParaRPr>
          </a:p>
          <a:p>
            <a:pPr marL="274320" indent="-228240" algn="just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sz="2400" b="0" strike="noStrike" spc="148" dirty="0" smtClean="0">
                <a:solidFill>
                  <a:srgbClr val="003300"/>
                </a:solidFill>
                <a:latin typeface="Franklin Gothic Book" panose="020B0503020102020204" pitchFamily="34" charset="0"/>
              </a:rPr>
              <a:t>Não </a:t>
            </a:r>
            <a:r>
              <a:rPr lang="pt-BR" sz="2400" b="0" strike="noStrike" spc="148" dirty="0">
                <a:solidFill>
                  <a:srgbClr val="003300"/>
                </a:solidFill>
                <a:latin typeface="Franklin Gothic Book" panose="020B0503020102020204" pitchFamily="34" charset="0"/>
              </a:rPr>
              <a:t>basta o aparelhamento institucional, é necessário aprimorar a capacidade de incorporar as políticas públicas no cotidiano, dando-as materialidade e concretude (MORIMOTO, 2014; BIASOLI, 2016).  </a:t>
            </a:r>
            <a:endParaRPr lang="pt-BR" sz="2400" b="0" strike="noStrike" spc="148" dirty="0" smtClean="0">
              <a:solidFill>
                <a:srgbClr val="003300"/>
              </a:solidFill>
              <a:latin typeface="Franklin Gothic Book" panose="020B0503020102020204" pitchFamily="34" charset="0"/>
            </a:endParaRPr>
          </a:p>
          <a:p>
            <a:pPr marL="46080" algn="just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</a:pPr>
            <a:endParaRPr lang="pt-BR" sz="2400" spc="148" dirty="0">
              <a:solidFill>
                <a:srgbClr val="003300"/>
              </a:solidFill>
              <a:latin typeface="Franklin Gothic Book" panose="020B0503020102020204" pitchFamily="34" charset="0"/>
            </a:endParaRPr>
          </a:p>
          <a:p>
            <a:pPr marL="274320" indent="-228240" algn="just">
              <a:spcBef>
                <a:spcPts val="400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sz="2400" b="1" strike="noStrike" spc="148" dirty="0" smtClean="0">
                <a:solidFill>
                  <a:srgbClr val="003300"/>
                </a:solidFill>
                <a:latin typeface="Franklin Gothic Book" panose="020B0503020102020204" pitchFamily="34" charset="0"/>
              </a:rPr>
              <a:t>É necessário fazer com normas legais transformem-se em normas sociais e se incorporem ao modo de vida das pessoas</a:t>
            </a:r>
          </a:p>
          <a:p>
            <a:pPr marL="46080" algn="just">
              <a:spcBef>
                <a:spcPts val="400"/>
              </a:spcBef>
              <a:buClr>
                <a:srgbClr val="00B050"/>
              </a:buClr>
            </a:pPr>
            <a:endParaRPr lang="pt-BR" sz="2400" b="1" spc="148" dirty="0">
              <a:solidFill>
                <a:srgbClr val="003300"/>
              </a:solidFill>
              <a:latin typeface="Franklin Gothic Book" panose="020B0503020102020204" pitchFamily="34" charset="0"/>
            </a:endParaRPr>
          </a:p>
          <a:p>
            <a:pPr marL="274320" indent="-228240" algn="just">
              <a:spcBef>
                <a:spcPts val="400"/>
              </a:spcBef>
              <a:buClr>
                <a:srgbClr val="00B050"/>
              </a:buClr>
              <a:buFont typeface="Wingdings 2" charset="2"/>
              <a:buChar char=""/>
            </a:pPr>
            <a:r>
              <a:rPr lang="pt-BR" sz="2400" b="0" strike="noStrike" spc="148" dirty="0" smtClean="0">
                <a:solidFill>
                  <a:srgbClr val="003300"/>
                </a:solidFill>
                <a:latin typeface="Franklin Gothic Book" panose="020B0503020102020204" pitchFamily="34" charset="0"/>
              </a:rPr>
              <a:t>Para isso é preciso extrapolar o caráter </a:t>
            </a:r>
            <a:r>
              <a:rPr lang="pt-BR" sz="2400" b="0" strike="noStrike" spc="148" dirty="0" err="1" smtClean="0">
                <a:solidFill>
                  <a:srgbClr val="003300"/>
                </a:solidFill>
                <a:latin typeface="Franklin Gothic Book" panose="020B0503020102020204" pitchFamily="34" charset="0"/>
              </a:rPr>
              <a:t>fomentista</a:t>
            </a:r>
            <a:r>
              <a:rPr lang="pt-BR" sz="2400" b="0" strike="noStrike" spc="148" dirty="0" smtClean="0">
                <a:solidFill>
                  <a:srgbClr val="003300"/>
                </a:solidFill>
                <a:latin typeface="Franklin Gothic Book" panose="020B0503020102020204" pitchFamily="34" charset="0"/>
              </a:rPr>
              <a:t> investindo-se em intervenções educadoras.</a:t>
            </a:r>
          </a:p>
          <a:p>
            <a:pPr marL="274320" indent="-228240">
              <a:spcBef>
                <a:spcPts val="400"/>
              </a:spcBef>
              <a:buClr>
                <a:srgbClr val="00B050"/>
              </a:buClr>
              <a:buFont typeface="Wingdings 2" charset="2"/>
              <a:buChar char=""/>
            </a:pPr>
            <a:endParaRPr lang="pt-BR" sz="2000" b="0" strike="noStrike" spc="148" dirty="0" smtClean="0">
              <a:solidFill>
                <a:srgbClr val="003300"/>
              </a:solidFill>
              <a:latin typeface="Franklin Gothic Medium"/>
            </a:endParaRPr>
          </a:p>
          <a:p>
            <a:pPr marL="46080">
              <a:lnSpc>
                <a:spcPct val="100000"/>
              </a:lnSpc>
              <a:spcBef>
                <a:spcPts val="400"/>
              </a:spcBef>
              <a:buClr>
                <a:srgbClr val="00B050"/>
              </a:buClr>
            </a:pPr>
            <a:endParaRPr lang="pt-BR" sz="2000" b="0" strike="noStrike" spc="148" dirty="0">
              <a:solidFill>
                <a:srgbClr val="003300"/>
              </a:solidFill>
              <a:latin typeface="Franklin Gothic Medium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pt-BR" sz="2000" b="0" strike="noStrike" spc="148" dirty="0">
              <a:solidFill>
                <a:srgbClr val="003300"/>
              </a:solidFill>
              <a:latin typeface="Franklin Gothic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anchor="ctr"/>
          <a:lstStyle/>
          <a:p>
            <a:pPr algn="ctr" rtl="0"/>
            <a:r>
              <a:rPr lang="pt-BR" sz="4400" b="1" kern="12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Restauração florestal</a:t>
            </a:r>
          </a:p>
        </p:txBody>
      </p:sp>
      <p:sp>
        <p:nvSpPr>
          <p:cNvPr id="4" name="Retângulo 3"/>
          <p:cNvSpPr/>
          <p:nvPr/>
        </p:nvSpPr>
        <p:spPr>
          <a:xfrm>
            <a:off x="719572" y="2384884"/>
            <a:ext cx="208823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Aspectos sociais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2794156" y="3861048"/>
            <a:ext cx="208823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Aspectos políticos e institucionais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4139952" y="1916832"/>
            <a:ext cx="208823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Aspectos culturais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6461884" y="3256748"/>
            <a:ext cx="208823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Aspectos econômicos</a:t>
            </a: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1115616" y="5307603"/>
            <a:ext cx="208823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Gestão integrada de </a:t>
            </a:r>
            <a:r>
              <a:rPr lang="pt-BR" dirty="0" err="1" smtClean="0"/>
              <a:t>PPs</a:t>
            </a: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5447020" y="5307603"/>
            <a:ext cx="208823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Participação e diálogo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65903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639" y="476672"/>
            <a:ext cx="3457776" cy="345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Resultado de imagem para ruralistas ambientalistas folha de s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0203" y="3200400"/>
            <a:ext cx="4856584" cy="240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0203" y="764704"/>
            <a:ext cx="4856584" cy="216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509" y="4221088"/>
            <a:ext cx="376237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7717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extShape 1"/>
          <p:cNvSpPr txBox="1"/>
          <p:nvPr/>
        </p:nvSpPr>
        <p:spPr>
          <a:xfrm>
            <a:off x="380880" y="1988840"/>
            <a:ext cx="8407440" cy="41372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45720" algn="ctr">
              <a:lnSpc>
                <a:spcPct val="100000"/>
              </a:lnSpc>
              <a:spcBef>
                <a:spcPts val="561"/>
              </a:spcBef>
            </a:pPr>
            <a:r>
              <a:rPr lang="pt-BR" sz="3200" b="0" strike="noStrike" spc="148" dirty="0">
                <a:solidFill>
                  <a:srgbClr val="003300"/>
                </a:solidFill>
                <a:latin typeface="Franklin Gothic Medium"/>
              </a:rPr>
              <a:t>CONSERVAÇÃO X RESTAURAÇÃO/COMPENSAÇÃO</a:t>
            </a: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endParaRPr lang="pt-BR" sz="3200" b="0" strike="noStrike" spc="148" dirty="0">
              <a:solidFill>
                <a:srgbClr val="003300"/>
              </a:solidFill>
              <a:latin typeface="Franklin Gothic Medium"/>
            </a:endParaRPr>
          </a:p>
          <a:p>
            <a:pPr marL="45720" algn="ctr">
              <a:lnSpc>
                <a:spcPct val="100000"/>
              </a:lnSpc>
              <a:spcBef>
                <a:spcPts val="561"/>
              </a:spcBef>
            </a:pPr>
            <a:r>
              <a:rPr lang="pt-BR" sz="3200" b="0" strike="noStrike" spc="148" dirty="0">
                <a:solidFill>
                  <a:srgbClr val="003300"/>
                </a:solidFill>
                <a:latin typeface="Franklin Gothic Medium"/>
              </a:rPr>
              <a:t>REGULARIZAÇÃO AMBIENTAL: LEGALIDADE OU SUSTENTABILIDADE?</a:t>
            </a: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lang="pt-BR" sz="2800" b="0" strike="noStrike" spc="148" dirty="0">
              <a:solidFill>
                <a:srgbClr val="003300"/>
              </a:solidFill>
              <a:latin typeface="Franklin Gothic Medium"/>
            </a:endParaRPr>
          </a:p>
        </p:txBody>
      </p:sp>
      <p:sp>
        <p:nvSpPr>
          <p:cNvPr id="313" name="TextShape 2"/>
          <p:cNvSpPr txBox="1"/>
          <p:nvPr/>
        </p:nvSpPr>
        <p:spPr>
          <a:xfrm>
            <a:off x="380880" y="188640"/>
            <a:ext cx="8380800" cy="1054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t-BR" sz="4400" b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P</a:t>
            </a:r>
            <a:r>
              <a:rPr lang="pt-BR" sz="44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erspectivas</a:t>
            </a:r>
            <a:endParaRPr lang="pt-BR" sz="4400" b="1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2267744" y="5085184"/>
            <a:ext cx="4608512" cy="1368152"/>
          </a:xfrm>
          <a:prstGeom prst="ellipse">
            <a:avLst/>
          </a:prstGeom>
          <a:solidFill>
            <a:srgbClr val="44B2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O que queremos?           Do que não abrimos mão?</a:t>
            </a:r>
            <a:endParaRPr lang="pt-BR" sz="2000" b="1" dirty="0"/>
          </a:p>
        </p:txBody>
      </p:sp>
      <p:sp>
        <p:nvSpPr>
          <p:cNvPr id="5" name="Elipse 4"/>
          <p:cNvSpPr/>
          <p:nvPr/>
        </p:nvSpPr>
        <p:spPr>
          <a:xfrm>
            <a:off x="4584600" y="332656"/>
            <a:ext cx="4608512" cy="1368152"/>
          </a:xfrm>
          <a:prstGeom prst="ellipse">
            <a:avLst/>
          </a:prstGeom>
          <a:solidFill>
            <a:srgbClr val="44B2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O que se perde? O que se ganha?</a:t>
            </a:r>
            <a:endParaRPr lang="pt-B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064" y="514049"/>
            <a:ext cx="8028384" cy="601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964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5316"/>
            <a:ext cx="9144000" cy="689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6832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80880" y="1700808"/>
            <a:ext cx="8407440" cy="5832648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 </a:t>
            </a:r>
          </a:p>
          <a:p>
            <a:r>
              <a:rPr lang="pt-BR" dirty="0"/>
              <a:t>ABRAMOVAY, R. </a:t>
            </a:r>
            <a:r>
              <a:rPr lang="pt-BR" b="1" dirty="0"/>
              <a:t>Paradigmas do capitalismo agrário em questão</a:t>
            </a:r>
            <a:r>
              <a:rPr lang="pt-BR" dirty="0"/>
              <a:t>. São Paulo: HUCITEC/UNICAMP, 1992. 275 p.</a:t>
            </a:r>
          </a:p>
          <a:p>
            <a:r>
              <a:rPr lang="pt-BR" dirty="0"/>
              <a:t> </a:t>
            </a:r>
          </a:p>
          <a:p>
            <a:r>
              <a:rPr lang="pt-BR" dirty="0"/>
              <a:t>ABRAMOVAY, R. Desenvolvimento sustentável: qual a estratégia para o Brasil? </a:t>
            </a:r>
            <a:r>
              <a:rPr lang="pt-BR" b="1" dirty="0"/>
              <a:t>Novos Estudos</a:t>
            </a:r>
            <a:r>
              <a:rPr lang="pt-BR" dirty="0"/>
              <a:t>, n. 87, p. 97-113, jul. 2010.</a:t>
            </a:r>
          </a:p>
          <a:p>
            <a:endParaRPr lang="pt-BR" dirty="0" smtClean="0"/>
          </a:p>
          <a:p>
            <a:r>
              <a:rPr lang="pt-BR" dirty="0" smtClean="0"/>
              <a:t>ACSERALD</a:t>
            </a:r>
            <a:r>
              <a:rPr lang="pt-BR" dirty="0"/>
              <a:t>, H. Ambientalização das lutas sociais – o caso do movimento por justiça ambiental. </a:t>
            </a:r>
            <a:r>
              <a:rPr lang="pt-BR" b="1" dirty="0"/>
              <a:t>Estudos Avançados, </a:t>
            </a:r>
            <a:r>
              <a:rPr lang="pt-BR" dirty="0"/>
              <a:t>São Paulo, v</a:t>
            </a:r>
            <a:r>
              <a:rPr lang="pt-BR" b="1" dirty="0"/>
              <a:t>.</a:t>
            </a:r>
            <a:r>
              <a:rPr lang="pt-BR" dirty="0"/>
              <a:t> 24, n.6. 2010.</a:t>
            </a:r>
          </a:p>
          <a:p>
            <a:endParaRPr lang="pt-BR" dirty="0" smtClean="0"/>
          </a:p>
          <a:p>
            <a:r>
              <a:rPr lang="pt-BR" dirty="0" smtClean="0"/>
              <a:t>AGLIO</a:t>
            </a:r>
            <a:r>
              <a:rPr lang="pt-BR" dirty="0"/>
              <a:t>, F.J. DE C. </a:t>
            </a:r>
            <a:r>
              <a:rPr lang="pt-BR" b="1" dirty="0"/>
              <a:t>Ciência ou senso comum? O uso do conhecimento científico no discurso político da revisão do Código Florestal Brasileiro</a:t>
            </a:r>
            <a:r>
              <a:rPr lang="pt-BR" dirty="0"/>
              <a:t>. Dissertação (Mestrado na área de Ciências Sociais) -  Universidade Federal Rural do Rio de Janeiro, Instituto de Ciências Humanas e Sociais, Rio de Janeiro. 123p. 2012.</a:t>
            </a:r>
          </a:p>
          <a:p>
            <a:endParaRPr lang="pt-BR" dirty="0" smtClean="0"/>
          </a:p>
          <a:p>
            <a:r>
              <a:rPr lang="pt-BR" dirty="0" smtClean="0"/>
              <a:t>ALMEIDA</a:t>
            </a:r>
            <a:r>
              <a:rPr lang="pt-BR" dirty="0"/>
              <a:t>, V. O Código Florestal, a CNA e a privatização cinza da Embrapa. 2011. Disponível em: </a:t>
            </a:r>
            <a:r>
              <a:rPr lang="pt-BR" dirty="0">
                <a:hlinkClick r:id="rId2"/>
              </a:rPr>
              <a:t>http://www.cut.org.br/artigos/o-codigo-florestal-a-cna-e-a-privatizacao-cinza-da-embrapa/</a:t>
            </a:r>
            <a:r>
              <a:rPr lang="pt-BR" dirty="0"/>
              <a:t> Acesso em: 02/08/2015</a:t>
            </a:r>
          </a:p>
          <a:p>
            <a:endParaRPr lang="pt-BR" dirty="0" smtClean="0"/>
          </a:p>
          <a:p>
            <a:r>
              <a:rPr lang="pt-BR" dirty="0" smtClean="0"/>
              <a:t>ANA </a:t>
            </a:r>
            <a:r>
              <a:rPr lang="pt-BR" dirty="0"/>
              <a:t>(ARTICULAÇÃO NACIONAL DE AGROECOLOGIA). </a:t>
            </a:r>
            <a:r>
              <a:rPr lang="pt-BR" b="1" dirty="0"/>
              <a:t>Em defesa do Código Florestal e de políticas públicas de apoio à agroecologia</a:t>
            </a:r>
            <a:r>
              <a:rPr lang="pt-BR" dirty="0"/>
              <a:t>. 2011. Disponível em &lt;http://184.107.57.144:10480/quotaAna/ana/ana-site/publicacoes/carta_ANA_codigo_ florestal.doc/</a:t>
            </a:r>
            <a:r>
              <a:rPr lang="pt-BR" dirty="0" err="1"/>
              <a:t>view</a:t>
            </a:r>
            <a:r>
              <a:rPr lang="pt-BR" dirty="0"/>
              <a:t>&gt;. Acesso em: 20 </a:t>
            </a:r>
            <a:r>
              <a:rPr lang="pt-BR" dirty="0" err="1"/>
              <a:t>jun</a:t>
            </a:r>
            <a:r>
              <a:rPr lang="pt-BR" dirty="0"/>
              <a:t> 2013.</a:t>
            </a:r>
          </a:p>
          <a:p>
            <a:r>
              <a:rPr lang="pt-BR" dirty="0"/>
              <a:t> </a:t>
            </a:r>
          </a:p>
          <a:p>
            <a:r>
              <a:rPr lang="pt-BR" dirty="0"/>
              <a:t>ANDI – Comunicações e Direitos com o apoio do </a:t>
            </a:r>
            <a:r>
              <a:rPr lang="pt-BR" i="1" dirty="0" err="1"/>
              <a:t>Climate</a:t>
            </a:r>
            <a:r>
              <a:rPr lang="pt-BR" i="1" dirty="0"/>
              <a:t> </a:t>
            </a:r>
            <a:r>
              <a:rPr lang="pt-BR" i="1" dirty="0" err="1"/>
              <a:t>and</a:t>
            </a:r>
            <a:r>
              <a:rPr lang="pt-BR" i="1" dirty="0"/>
              <a:t> Land Use Alliance</a:t>
            </a:r>
            <a:r>
              <a:rPr lang="pt-BR" dirty="0"/>
              <a:t>. </a:t>
            </a:r>
            <a:r>
              <a:rPr lang="pt-BR" b="1" dirty="0"/>
              <a:t>A reforma do Código florestal na imprensa brasileira</a:t>
            </a:r>
            <a:r>
              <a:rPr lang="pt-BR" dirty="0"/>
              <a:t>. Brasília, novembro de 2011. Disponível em: http://www.andi.org.br/inclusao-e-sustentabilidade/publicacao/a-reforma-do-codigo-florestal-na-imprensa-brasileira Acesso em: </a:t>
            </a:r>
            <a:r>
              <a:rPr lang="pt-BR" dirty="0" err="1"/>
              <a:t>jun</a:t>
            </a:r>
            <a:r>
              <a:rPr lang="pt-BR" dirty="0"/>
              <a:t> 2013.</a:t>
            </a:r>
          </a:p>
          <a:p>
            <a:endParaRPr lang="pt-BR" dirty="0" smtClean="0"/>
          </a:p>
          <a:p>
            <a:r>
              <a:rPr lang="pt-BR" dirty="0" smtClean="0"/>
              <a:t>AZEVEDO</a:t>
            </a:r>
            <a:r>
              <a:rPr lang="pt-BR" dirty="0"/>
              <a:t>, A.P. da S.; TAVARES, O. Midiatização e </a:t>
            </a:r>
            <a:r>
              <a:rPr lang="pt-BR" dirty="0" err="1"/>
              <a:t>Ciberativismo</a:t>
            </a:r>
            <a:r>
              <a:rPr lang="pt-BR" dirty="0"/>
              <a:t> na “Campanha Veta Dilma!”. </a:t>
            </a:r>
            <a:r>
              <a:rPr lang="pt-BR" b="1" dirty="0"/>
              <a:t>Revista Temática</a:t>
            </a:r>
            <a:r>
              <a:rPr lang="pt-BR" dirty="0"/>
              <a:t>. João Pessoa, v.8, n. 09. Set. de 2012. 13 p.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BRACALION, P.H.S.; RODRIGUES, R.R. Implicações do cumprimento do Código Florestal vigente na redução de áreas agrícolas: um estudo de caso da produção canavieira no Estado de São Paulo. </a:t>
            </a:r>
            <a:r>
              <a:rPr lang="pt-BR" b="1" dirty="0" smtClean="0"/>
              <a:t>Biota </a:t>
            </a:r>
            <a:r>
              <a:rPr lang="pt-BR" b="1" dirty="0" err="1" smtClean="0"/>
              <a:t>Neotropica</a:t>
            </a:r>
            <a:r>
              <a:rPr lang="pt-BR" dirty="0" smtClean="0"/>
              <a:t>, Campinas, v. 10. p. 63-66. 2010. </a:t>
            </a:r>
          </a:p>
          <a:p>
            <a:endParaRPr lang="pt-BR" dirty="0"/>
          </a:p>
          <a:p>
            <a:r>
              <a:rPr lang="pt-BR" dirty="0" smtClean="0"/>
              <a:t>CUNHA</a:t>
            </a:r>
            <a:r>
              <a:rPr lang="pt-BR" dirty="0"/>
              <a:t>, P.R.</a:t>
            </a:r>
            <a:r>
              <a:rPr lang="pt-BR" b="1" dirty="0"/>
              <a:t>O Código Florestal e os processos de formulação do mecanismo de compensação de reserva legal (1996-2012):</a:t>
            </a:r>
            <a:r>
              <a:rPr lang="pt-BR" dirty="0"/>
              <a:t> ambiente político e política ambiental. 2013. 255p. Dissertação de( Mestrado Ciência Ambiental) - Programa de Pós-Graduação em Ciência Ambiental da Universidade de São Paulo (PROCAM). São Paulo. 2013</a:t>
            </a:r>
            <a:r>
              <a:rPr lang="pt-BR" dirty="0" smtClean="0"/>
              <a:t>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anchor="ctr"/>
          <a:lstStyle/>
          <a:p>
            <a:pPr algn="ctr" rtl="0"/>
            <a:r>
              <a:rPr lang="pt-BR" sz="4400" b="1" kern="1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Referências bibliográficas</a:t>
            </a:r>
            <a:endParaRPr lang="pt-BR" sz="4400" b="1" kern="1200" dirty="0">
              <a:solidFill>
                <a:schemeClr val="bg1"/>
              </a:solidFill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87644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80880" y="1719000"/>
            <a:ext cx="8407440" cy="5139000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FREY, K. Políticas públicas: um debate conceitual e reflexões referentes à prática da análise de políticas públicas no Brasil. </a:t>
            </a:r>
            <a:r>
              <a:rPr lang="pt-BR" b="1" dirty="0"/>
              <a:t>Planejamento e Políticas Públicas</a:t>
            </a:r>
            <a:r>
              <a:rPr lang="pt-BR" dirty="0"/>
              <a:t>, cidade, n.21. p.211-259. Jun. de 2000. </a:t>
            </a:r>
          </a:p>
          <a:p>
            <a:r>
              <a:rPr lang="pt-BR" dirty="0"/>
              <a:t> </a:t>
            </a:r>
          </a:p>
          <a:p>
            <a:r>
              <a:rPr lang="pt-BR" dirty="0"/>
              <a:t>FREY, K. A dimensão político-democráticas nas teorias de desenvolvimento sustentável e suas implicações para a gestão local. </a:t>
            </a:r>
            <a:r>
              <a:rPr lang="pt-BR" b="1" dirty="0"/>
              <a:t>Ambiente &amp; Sociedade, </a:t>
            </a:r>
            <a:r>
              <a:rPr lang="pt-BR" dirty="0"/>
              <a:t>Campinas,v.4,.n</a:t>
            </a:r>
            <a:r>
              <a:rPr lang="pt-BR" baseline="30000" dirty="0"/>
              <a:t>.</a:t>
            </a:r>
            <a:r>
              <a:rPr lang="pt-BR" dirty="0"/>
              <a:t>9.,      p. 1- 34. 2</a:t>
            </a:r>
            <a:r>
              <a:rPr lang="pt-BR" baseline="30000" dirty="0"/>
              <a:t>o</a:t>
            </a:r>
            <a:r>
              <a:rPr lang="pt-BR" dirty="0"/>
              <a:t> semestre de 2001. </a:t>
            </a:r>
          </a:p>
          <a:p>
            <a:r>
              <a:rPr lang="pt-BR" dirty="0"/>
              <a:t> </a:t>
            </a:r>
          </a:p>
          <a:p>
            <a:r>
              <a:rPr lang="pt-BR" dirty="0"/>
              <a:t>GALETTI, M.; PARDINI, R.; DUARTE, J.M.B.; SILVA, V.M.F.; ROSSI, A.E.; PERES, C.A. Mudanças no código florestal e seu impacto na ecologia e diversidade dos mamíferos no Brasil. </a:t>
            </a:r>
            <a:r>
              <a:rPr lang="pt-BR" b="1" dirty="0"/>
              <a:t>Biota </a:t>
            </a:r>
            <a:r>
              <a:rPr lang="pt-BR" b="1" dirty="0" err="1"/>
              <a:t>Neotropica</a:t>
            </a:r>
            <a:r>
              <a:rPr lang="pt-BR" dirty="0"/>
              <a:t>, Campinas, v. 10, n. 4, p. 20, 2010. </a:t>
            </a:r>
          </a:p>
          <a:p>
            <a:r>
              <a:rPr lang="pt-BR" dirty="0"/>
              <a:t> </a:t>
            </a:r>
          </a:p>
          <a:p>
            <a:r>
              <a:rPr lang="pt-BR" dirty="0"/>
              <a:t>GANDOLFI, S.; RODRIGUES, R.R. Quando o melhor pode o ser o pior: como pensar a biodiversidade na restauração ecológica. Artigo Convidado. </a:t>
            </a:r>
            <a:r>
              <a:rPr lang="pt-BR" b="1" dirty="0"/>
              <a:t>Revista Caititu</a:t>
            </a:r>
            <a:r>
              <a:rPr lang="pt-BR" dirty="0"/>
              <a:t>, </a:t>
            </a:r>
            <a:r>
              <a:rPr lang="pt-BR" dirty="0" err="1"/>
              <a:t>Salvador,n</a:t>
            </a:r>
            <a:r>
              <a:rPr lang="pt-BR" dirty="0"/>
              <a:t>. 1, p. 17-20. Set. 2013. </a:t>
            </a:r>
          </a:p>
          <a:p>
            <a:r>
              <a:rPr lang="pt-BR" dirty="0"/>
              <a:t> </a:t>
            </a:r>
          </a:p>
          <a:p>
            <a:r>
              <a:rPr lang="es-ES_tradnl" dirty="0"/>
              <a:t>GANEN, R. S.; ARAUJO, S. M. V. G. de. </a:t>
            </a:r>
            <a:r>
              <a:rPr lang="pt-BR" dirty="0"/>
              <a:t>Revisão do Código Florestal: análise dos projetos de lei em tramitação no Congresso Nacional. In. TELES, da S. S.; CUREAU, S.; LEUZINGER, M. D. (</a:t>
            </a:r>
            <a:r>
              <a:rPr lang="pt-BR" dirty="0" err="1"/>
              <a:t>orgs</a:t>
            </a:r>
            <a:r>
              <a:rPr lang="pt-BR" dirty="0"/>
              <a:t>.).</a:t>
            </a:r>
            <a:r>
              <a:rPr lang="pt-BR" b="1" dirty="0"/>
              <a:t>Código Florestal: desafios e perspectivas.</a:t>
            </a:r>
            <a:r>
              <a:rPr lang="pt-BR" dirty="0"/>
              <a:t> São Paulo. Editora Fiuza, 2010, p. 376-401.  </a:t>
            </a:r>
          </a:p>
          <a:p>
            <a:r>
              <a:rPr lang="pt-BR" dirty="0"/>
              <a:t> </a:t>
            </a:r>
          </a:p>
          <a:p>
            <a:r>
              <a:rPr lang="pt-BR" dirty="0"/>
              <a:t>GERVASIO, P.; SCHLINDWEIN, S. L. Agricultura sustentável ou (re)construção do significado de agricultura? </a:t>
            </a:r>
            <a:r>
              <a:rPr lang="pt-BR" b="1" dirty="0" err="1"/>
              <a:t>Agroecolologia</a:t>
            </a:r>
            <a:r>
              <a:rPr lang="pt-BR" b="1" dirty="0"/>
              <a:t> e Desenvolvimento Rural Sustentável</a:t>
            </a:r>
            <a:r>
              <a:rPr lang="pt-BR" dirty="0"/>
              <a:t>. Porto Alegre, v.2, n.3, jul./</a:t>
            </a:r>
            <a:r>
              <a:rPr lang="pt-BR" dirty="0" smtClean="0"/>
              <a:t>set.2001</a:t>
            </a:r>
          </a:p>
          <a:p>
            <a:r>
              <a:rPr lang="pt-BR" dirty="0" smtClean="0"/>
              <a:t>HACON, V. de S.; LOUREIRO, C.F.B. Estruturas de poder e a questão ambiental: a reprodução da desigualdade de classe. </a:t>
            </a:r>
            <a:r>
              <a:rPr lang="pt-BR" b="1" dirty="0" smtClean="0"/>
              <a:t>Desenvolvimento e Meio Ambiente</a:t>
            </a:r>
            <a:r>
              <a:rPr lang="pt-BR" dirty="0" smtClean="0"/>
              <a:t>, Curitiba, v. 29, p. 59 – 69, Abr. 2014. </a:t>
            </a:r>
          </a:p>
          <a:p>
            <a:endParaRPr lang="en-US" dirty="0" smtClean="0"/>
          </a:p>
          <a:p>
            <a:r>
              <a:rPr lang="en-US" dirty="0" smtClean="0"/>
              <a:t>HANNIGAN, J. </a:t>
            </a:r>
            <a:r>
              <a:rPr lang="en-US" b="1" dirty="0" err="1" smtClean="0"/>
              <a:t>Sociologia</a:t>
            </a:r>
            <a:r>
              <a:rPr lang="en-US" b="1" dirty="0" smtClean="0"/>
              <a:t> </a:t>
            </a:r>
            <a:r>
              <a:rPr lang="en-US" b="1" dirty="0" err="1" smtClean="0"/>
              <a:t>ambiental</a:t>
            </a:r>
            <a:r>
              <a:rPr lang="en-US" dirty="0" smtClean="0"/>
              <a:t>. </a:t>
            </a:r>
            <a:r>
              <a:rPr lang="en-US" dirty="0" err="1" smtClean="0"/>
              <a:t>Tradução</a:t>
            </a:r>
            <a:r>
              <a:rPr lang="en-US" dirty="0" smtClean="0"/>
              <a:t>: </a:t>
            </a:r>
            <a:r>
              <a:rPr lang="en-US" dirty="0" err="1" smtClean="0"/>
              <a:t>Annahid</a:t>
            </a:r>
            <a:r>
              <a:rPr lang="en-US" dirty="0" smtClean="0"/>
              <a:t> Burnett. </a:t>
            </a:r>
            <a:r>
              <a:rPr lang="pt-BR" dirty="0" smtClean="0"/>
              <a:t>Coleção Sociologia. </a:t>
            </a:r>
            <a:r>
              <a:rPr lang="pt-BR" dirty="0" err="1" smtClean="0"/>
              <a:t>Petropólis</a:t>
            </a:r>
            <a:r>
              <a:rPr lang="pt-BR" dirty="0" smtClean="0"/>
              <a:t>. RJ. Vozes, 2009.272 p. </a:t>
            </a:r>
          </a:p>
          <a:p>
            <a:r>
              <a:rPr lang="pt-BR" dirty="0" smtClean="0"/>
              <a:t> </a:t>
            </a:r>
          </a:p>
          <a:p>
            <a:r>
              <a:rPr lang="pt-BR" dirty="0" smtClean="0"/>
              <a:t>HESPANHOL, R.AP. de M. </a:t>
            </a:r>
            <a:r>
              <a:rPr lang="pt-BR" b="1" dirty="0" smtClean="0"/>
              <a:t>Perspectivas da agricultura sustentável no Brasil</a:t>
            </a:r>
            <a:r>
              <a:rPr lang="pt-BR" dirty="0" smtClean="0"/>
              <a:t>. Confins [</a:t>
            </a:r>
            <a:r>
              <a:rPr lang="pt-BR" dirty="0" err="1" smtClean="0"/>
              <a:t>Enligne</a:t>
            </a:r>
            <a:r>
              <a:rPr lang="pt-BR" dirty="0" smtClean="0"/>
              <a:t>], 2 | 2008. Disponível em: </a:t>
            </a:r>
            <a:r>
              <a:rPr lang="pt-BR" dirty="0" smtClean="0">
                <a:hlinkClick r:id="rId2"/>
              </a:rPr>
              <a:t>http://confins.revues.org/2353#tocto1n1</a:t>
            </a:r>
            <a:r>
              <a:rPr lang="pt-BR" dirty="0" smtClean="0"/>
              <a:t>.Acesso em 21 jul.2014.</a:t>
            </a:r>
          </a:p>
          <a:p>
            <a:r>
              <a:rPr lang="pt-BR" dirty="0" smtClean="0"/>
              <a:t>I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anchor="ctr"/>
          <a:lstStyle/>
          <a:p>
            <a:pPr algn="ctr" rtl="0"/>
            <a:r>
              <a:rPr lang="pt-BR" sz="4400" b="1" kern="1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Referências bibliográficas</a:t>
            </a:r>
            <a:endParaRPr lang="pt-BR" sz="4400" b="1" kern="1200" dirty="0">
              <a:solidFill>
                <a:schemeClr val="bg1"/>
              </a:solidFill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53031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80880" y="1484784"/>
            <a:ext cx="8407440" cy="5139000"/>
          </a:xfrm>
        </p:spPr>
        <p:txBody>
          <a:bodyPr>
            <a:normAutofit fontScale="77500" lnSpcReduction="20000"/>
          </a:bodyPr>
          <a:lstStyle/>
          <a:p>
            <a:endParaRPr lang="pt-BR" dirty="0" smtClean="0"/>
          </a:p>
          <a:p>
            <a:r>
              <a:rPr lang="pt-BR" dirty="0" smtClean="0"/>
              <a:t>NSTITUTO </a:t>
            </a:r>
            <a:r>
              <a:rPr lang="pt-BR" dirty="0"/>
              <a:t>SOCIOAMBIENTAL (ISA). </a:t>
            </a:r>
            <a:r>
              <a:rPr lang="pt-BR" b="1" dirty="0"/>
              <a:t>Plantar, criar e conservar: </a:t>
            </a:r>
            <a:r>
              <a:rPr lang="pt-BR" dirty="0"/>
              <a:t>unindo produtividade e meio ambiente</a:t>
            </a:r>
            <a:r>
              <a:rPr lang="pt-BR" b="1" dirty="0"/>
              <a:t>. </a:t>
            </a:r>
            <a:r>
              <a:rPr lang="en-US" dirty="0"/>
              <a:t>GUERIN N., SERNHAGEN, I. (Org.) São Paulo, 2013.146 p. </a:t>
            </a:r>
            <a:endParaRPr lang="pt-BR" dirty="0"/>
          </a:p>
          <a:p>
            <a:endParaRPr lang="pt-BR" dirty="0" smtClean="0"/>
          </a:p>
          <a:p>
            <a:r>
              <a:rPr lang="pt-BR" dirty="0" smtClean="0"/>
              <a:t>KINGDON</a:t>
            </a:r>
            <a:r>
              <a:rPr lang="pt-BR" dirty="0"/>
              <a:t>, J. Capítulo “Juntando as coisas”. In: SARAIVA, E.; FERRAREZI, E.  (Org.). </a:t>
            </a:r>
            <a:r>
              <a:rPr lang="pt-BR" b="1" dirty="0"/>
              <a:t>Políticas Públicas.</a:t>
            </a:r>
            <a:r>
              <a:rPr lang="pt-BR" dirty="0"/>
              <a:t>2 ed. Coletânea. Brasília: ENAP (Escola Nacional de Administração Pública). </a:t>
            </a:r>
            <a:r>
              <a:rPr lang="en-US" dirty="0"/>
              <a:t>2007. P. 225 a 245.  </a:t>
            </a:r>
            <a:endParaRPr lang="pt-BR" dirty="0"/>
          </a:p>
          <a:p>
            <a:endParaRPr lang="pt-BR" dirty="0" smtClean="0"/>
          </a:p>
          <a:p>
            <a:r>
              <a:rPr lang="pt-BR" dirty="0" smtClean="0"/>
              <a:t>LABRA</a:t>
            </a:r>
            <a:r>
              <a:rPr lang="pt-BR" dirty="0"/>
              <a:t>, M.E. Análise de Políticas, Modos de </a:t>
            </a:r>
            <a:r>
              <a:rPr lang="pt-BR" dirty="0" err="1"/>
              <a:t>Policy-Making</a:t>
            </a:r>
            <a:r>
              <a:rPr lang="pt-BR" dirty="0"/>
              <a:t> e Intermediação de Interesses: uma revisão. PSHYSIS: Ver. </a:t>
            </a:r>
            <a:r>
              <a:rPr lang="pt-BR" b="1" dirty="0"/>
              <a:t>Saúde Coletiva.</a:t>
            </a:r>
            <a:r>
              <a:rPr lang="pt-BR" dirty="0"/>
              <a:t> Rio de Janeiro. 1999. p. 131-166.</a:t>
            </a:r>
          </a:p>
          <a:p>
            <a:endParaRPr lang="pt-BR" dirty="0" smtClean="0"/>
          </a:p>
          <a:p>
            <a:r>
              <a:rPr lang="pt-BR" dirty="0" smtClean="0"/>
              <a:t>LIMA</a:t>
            </a:r>
            <a:r>
              <a:rPr lang="pt-BR" dirty="0"/>
              <a:t>, A, MOUTINHO, P.; STELLA, O.;ALENCAR, A.; STICKLER, C.; AZEVEDO, A.;  NEPSTAD, D. </a:t>
            </a:r>
            <a:r>
              <a:rPr lang="pt-BR" b="1" dirty="0"/>
              <a:t>Reforma do Código Florestal: </a:t>
            </a:r>
            <a:r>
              <a:rPr lang="pt-BR" dirty="0"/>
              <a:t>qual o caminho para o consenso?  Contribuições para o Relatório da Comissão de Meio Ambiente do Senado Federal sobre a reforma do Código Florestal Brasileiro. IPAM. 2011. </a:t>
            </a:r>
          </a:p>
          <a:p>
            <a:endParaRPr lang="pt-BR" dirty="0" smtClean="0"/>
          </a:p>
          <a:p>
            <a:r>
              <a:rPr lang="pt-BR" dirty="0" smtClean="0"/>
              <a:t>MACHADO</a:t>
            </a:r>
            <a:r>
              <a:rPr lang="pt-BR" dirty="0"/>
              <a:t>, V.F. </a:t>
            </a:r>
            <a:r>
              <a:rPr lang="pt-BR" b="1" dirty="0"/>
              <a:t>A produção do discurso do desenvolvimento sustentável: de Estocolmo à rio-92. 2005.</a:t>
            </a:r>
            <a:r>
              <a:rPr lang="pt-BR" dirty="0"/>
              <a:t> 328p. Tese (de Doutorado em Política e Gestão Ambiental) -Universidade de Brasília, Centro de Desenvolvimento Sustentável,  Brasília, 2005. </a:t>
            </a: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MARTINELLI</a:t>
            </a:r>
            <a:r>
              <a:rPr lang="pt-BR" dirty="0"/>
              <a:t>, L.A.; JOLY, C.A.; NOBRE, C.A; SPAROVEK, G. A falsa dicotomia entre a preservação da vegetação natural e a produção agropecuária</a:t>
            </a:r>
            <a:r>
              <a:rPr lang="pt-BR" b="1" dirty="0"/>
              <a:t>. Biota </a:t>
            </a:r>
            <a:r>
              <a:rPr lang="pt-BR" b="1" dirty="0" err="1"/>
              <a:t>Neotropica</a:t>
            </a:r>
            <a:r>
              <a:rPr lang="pt-BR" b="1" dirty="0"/>
              <a:t>, </a:t>
            </a:r>
            <a:r>
              <a:rPr lang="pt-BR" dirty="0"/>
              <a:t>Campinas,v.10, n.4, p. 323- 330. 2010.</a:t>
            </a:r>
          </a:p>
          <a:p>
            <a:endParaRPr lang="pt-BR" dirty="0" smtClean="0"/>
          </a:p>
          <a:p>
            <a:r>
              <a:rPr lang="pt-BR" dirty="0" smtClean="0"/>
              <a:t>MEDEIROS</a:t>
            </a:r>
            <a:r>
              <a:rPr lang="pt-BR" dirty="0"/>
              <a:t>, P.M. de; JÚNIOR, J.A.F. da S. As disputas argumentativas em torno do novo Código Florestal no </a:t>
            </a:r>
            <a:r>
              <a:rPr lang="pt-BR" dirty="0" err="1"/>
              <a:t>Twitter</a:t>
            </a:r>
            <a:r>
              <a:rPr lang="pt-BR" dirty="0"/>
              <a:t>: comunicação, eco­nomia e sociedade na perspectiva ambiental. </a:t>
            </a:r>
            <a:r>
              <a:rPr lang="pt-BR" b="1" dirty="0"/>
              <a:t>ORGANICOM.</a:t>
            </a:r>
            <a:r>
              <a:rPr lang="pt-BR" dirty="0"/>
              <a:t>, cidade, v.10, n.18, p. 123-137. 2013. </a:t>
            </a:r>
          </a:p>
          <a:p>
            <a:endParaRPr lang="pt-BR" dirty="0" smtClean="0"/>
          </a:p>
          <a:p>
            <a:r>
              <a:rPr lang="pt-BR" dirty="0" smtClean="0"/>
              <a:t>MIGUEL</a:t>
            </a:r>
            <a:r>
              <a:rPr lang="pt-BR" dirty="0"/>
              <a:t>, J. C. H. Da fronteira florestal aos limites da ciência: um estudo sobre a participação de especialistas nas audiências públicas para a elaboração do novo Código Florestal. Dissertação (mestrado).Universidade Estadual de Campinas, Instituto de Geociências. 2013. 174 p. 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anchor="ctr"/>
          <a:lstStyle/>
          <a:p>
            <a:pPr algn="ctr" rtl="0"/>
            <a:r>
              <a:rPr lang="pt-BR" sz="4400" b="1" kern="1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Referências bibliográficas</a:t>
            </a:r>
            <a:endParaRPr lang="pt-BR" sz="4400" b="1" kern="1200" dirty="0">
              <a:solidFill>
                <a:schemeClr val="bg1"/>
              </a:solidFill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43205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80880" y="1719000"/>
            <a:ext cx="8407440" cy="5022368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MIRANDA, L.C. O “novo” Código Florestal: tensões e estratégicas de interpelações discursivas. </a:t>
            </a:r>
            <a:r>
              <a:rPr lang="pt-BR" b="1" dirty="0"/>
              <a:t>Geografias,</a:t>
            </a:r>
            <a:r>
              <a:rPr lang="pt-BR" dirty="0"/>
              <a:t> Belo Horizonte , v.7, n.2, p 98-105.Jul-dez.. 2011. </a:t>
            </a:r>
          </a:p>
          <a:p>
            <a:r>
              <a:rPr lang="pt-BR" dirty="0"/>
              <a:t> </a:t>
            </a:r>
          </a:p>
          <a:p>
            <a:r>
              <a:rPr lang="pt-BR" dirty="0"/>
              <a:t>MOREIRA, J.R. 2000. Críticas ambientalistas à Revolução Verde. </a:t>
            </a:r>
            <a:r>
              <a:rPr lang="pt-BR" b="1" dirty="0"/>
              <a:t>Estudos Sociedade e Agricultura.</a:t>
            </a:r>
            <a:r>
              <a:rPr lang="pt-BR" dirty="0"/>
              <a:t>N</a:t>
            </a:r>
            <a:r>
              <a:rPr lang="pt-BR" baseline="30000" dirty="0"/>
              <a:t>o</a:t>
            </a:r>
            <a:r>
              <a:rPr lang="pt-BR" dirty="0"/>
              <a:t>15. Outubro de 2000. P 39-52. Disponível em: http://bibliotecavirtual.clacso.org.ar/ar/libros/brasil/cpda/estudos/quinze/moreira15.htm. Acesso em:22 jul. 2014.</a:t>
            </a:r>
          </a:p>
          <a:p>
            <a:endParaRPr lang="pt-BR" dirty="0" smtClean="0"/>
          </a:p>
          <a:p>
            <a:r>
              <a:rPr lang="pt-BR" dirty="0" smtClean="0"/>
              <a:t>MORIMOTO</a:t>
            </a:r>
            <a:r>
              <a:rPr lang="pt-BR" dirty="0"/>
              <a:t>, I.A. Altos e baixos do processo de participação popular no contexto das alterações no Código Florestal brasileiro e a necessidade de políticas públicas de apoio à mobilização social. </a:t>
            </a:r>
            <a:r>
              <a:rPr lang="en-US" dirty="0"/>
              <a:t>In: BENJAMIN, A.H.; LECEY, E.;  CAPPELLI, S.; IRIGARAY, C.T.J. H.. </a:t>
            </a:r>
            <a:r>
              <a:rPr lang="pt-BR" dirty="0"/>
              <a:t>(Coord.). CONGRESSO BRASILEIRO DE DIREITO AMBIENTAL. CÓDIGO FLORESTAL, 2012. São Paulo. </a:t>
            </a:r>
            <a:r>
              <a:rPr lang="pt-BR" b="1" dirty="0"/>
              <a:t>Anais...</a:t>
            </a:r>
            <a:r>
              <a:rPr lang="pt-BR" dirty="0"/>
              <a:t>São Paulo: Editora, , 2012..2v.</a:t>
            </a:r>
          </a:p>
          <a:p>
            <a:r>
              <a:rPr lang="pt-BR" dirty="0"/>
              <a:t> </a:t>
            </a:r>
          </a:p>
          <a:p>
            <a:r>
              <a:rPr lang="pt-BR" dirty="0"/>
              <a:t>MOURA, L.H.G. de, Código Florestal: elementos sobre a expressão ambiental da luta de classes no Brasil. </a:t>
            </a:r>
            <a:r>
              <a:rPr lang="pt-BR" b="1" dirty="0"/>
              <a:t>CAMPO-TERRITÓRIO: uma revista de geografia agrária</a:t>
            </a:r>
            <a:r>
              <a:rPr lang="pt-BR" dirty="0"/>
              <a:t>, Uberlândia, Edição Especial do XXI ENGA-2012, p. 1-25, jun. 2014. </a:t>
            </a:r>
          </a:p>
          <a:p>
            <a:r>
              <a:rPr lang="pt-BR" dirty="0"/>
              <a:t> </a:t>
            </a:r>
          </a:p>
          <a:p>
            <a:r>
              <a:rPr lang="pt-BR" dirty="0"/>
              <a:t>MMC. Via Campesina: relatório de Aldo não tem apoio da pequena agricultura. </a:t>
            </a:r>
            <a:r>
              <a:rPr lang="pt-BR" b="1" dirty="0"/>
              <a:t>Notícia</a:t>
            </a:r>
            <a:r>
              <a:rPr lang="pt-BR" dirty="0"/>
              <a:t>, 25 abril 2011. Disponível em: &lt;www.mmcbrasil.com.br&gt;. Acesso em: 25 abr. 2013.</a:t>
            </a:r>
            <a:endParaRPr lang="pt-BR" dirty="0" smtClean="0"/>
          </a:p>
          <a:p>
            <a:r>
              <a:rPr lang="pt-BR" dirty="0" smtClean="0"/>
              <a:t>NUDSEO</a:t>
            </a:r>
            <a:r>
              <a:rPr lang="pt-BR" dirty="0"/>
              <a:t>, A.M. de O. </a:t>
            </a:r>
            <a:r>
              <a:rPr lang="pt-BR" b="1" dirty="0"/>
              <a:t>A legislação ambiental brasileira numa perspectiva comparada. In: Código Florestal e a Ciência: </a:t>
            </a:r>
            <a:r>
              <a:rPr lang="pt-BR" dirty="0"/>
              <a:t>O que nossos legisladores ainda precisam saber. Brasília – DF:COMITÊ BRASIL EM DEFESA DAS FLORESTAS E DO DESENVOLVIMENTO SUSTENTÁVEL. 2012. 113 p. </a:t>
            </a:r>
          </a:p>
          <a:p>
            <a:endParaRPr lang="pt-BR" dirty="0" smtClean="0"/>
          </a:p>
          <a:p>
            <a:r>
              <a:rPr lang="pt-BR" dirty="0" smtClean="0"/>
              <a:t>PAULA</a:t>
            </a:r>
            <a:r>
              <a:rPr lang="pt-BR" dirty="0"/>
              <a:t>. E.A. de; SILVA, S.S. da Floresta, para que te quero? Da </a:t>
            </a:r>
            <a:r>
              <a:rPr lang="pt-BR" dirty="0" err="1"/>
              <a:t>territorialização</a:t>
            </a:r>
            <a:r>
              <a:rPr lang="pt-BR" dirty="0"/>
              <a:t> camponesa a nova territorialidade do capital. </a:t>
            </a:r>
            <a:r>
              <a:rPr lang="pt-BR" b="1" dirty="0"/>
              <a:t>Revista </a:t>
            </a:r>
            <a:r>
              <a:rPr lang="pt-BR" b="1" dirty="0" err="1"/>
              <a:t>Nera</a:t>
            </a:r>
            <a:r>
              <a:rPr lang="pt-BR" dirty="0"/>
              <a:t>, Presidente Prudente, v. 11, n. 12, p. 86-97, Jan./</a:t>
            </a:r>
            <a:r>
              <a:rPr lang="pt-BR" dirty="0" err="1"/>
              <a:t>jun</a:t>
            </a:r>
            <a:r>
              <a:rPr lang="pt-BR" dirty="0"/>
              <a:t> 2008. </a:t>
            </a: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PEREIRA</a:t>
            </a:r>
            <a:r>
              <a:rPr lang="pt-BR" dirty="0"/>
              <a:t>, A.M.C. A lógica da ação na reforma do Código Florestal.2013. 114 p. Dissertação ( Mestrado em Ciência Política) -  Faculdade de Filosofia, Letras e Ciências Humanas da Universidade de São Paulo., São Paulo, 2013. </a:t>
            </a:r>
          </a:p>
          <a:p>
            <a:r>
              <a:rPr lang="pt-BR" dirty="0"/>
              <a:t> </a:t>
            </a:r>
          </a:p>
          <a:p>
            <a:r>
              <a:rPr lang="pt-BR" dirty="0"/>
              <a:t>PEREIRA, M.A. Movimentos sociais e democracia: a tensão necessária. </a:t>
            </a:r>
            <a:r>
              <a:rPr lang="pt-BR" b="1" dirty="0"/>
              <a:t>Opinião pública</a:t>
            </a:r>
            <a:r>
              <a:rPr lang="pt-BR" dirty="0"/>
              <a:t>, Campinas, v. 18, n. 1, p. 68 – 87, jun., 2012.</a:t>
            </a:r>
          </a:p>
          <a:p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anchor="ctr"/>
          <a:lstStyle/>
          <a:p>
            <a:pPr algn="ctr" rtl="0"/>
            <a:r>
              <a:rPr lang="pt-BR" sz="4400" b="1" kern="1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Referências bibliográficas</a:t>
            </a:r>
            <a:endParaRPr lang="pt-BR" sz="4400" b="1" kern="1200" dirty="0">
              <a:solidFill>
                <a:schemeClr val="bg1"/>
              </a:solidFill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70531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80880" y="1719000"/>
            <a:ext cx="8407440" cy="480634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MARTINELLI, L.A.; JOLY, C.A.; NOBRE, C.A; SPAROVEK, G. A falsa dicotomia entre a preservação da vegetação natural e a produção agropecuária</a:t>
            </a:r>
            <a:r>
              <a:rPr lang="pt-BR" b="1" dirty="0"/>
              <a:t>. Biota </a:t>
            </a:r>
            <a:r>
              <a:rPr lang="pt-BR" b="1" dirty="0" err="1"/>
              <a:t>Neotropica</a:t>
            </a:r>
            <a:r>
              <a:rPr lang="pt-BR" b="1" dirty="0"/>
              <a:t>, </a:t>
            </a:r>
            <a:r>
              <a:rPr lang="pt-BR" dirty="0"/>
              <a:t>Campinas,v.10, n.4, p. 323- 330. </a:t>
            </a:r>
            <a:r>
              <a:rPr lang="pt-BR" dirty="0" smtClean="0"/>
              <a:t>2010</a:t>
            </a:r>
          </a:p>
          <a:p>
            <a:endParaRPr lang="pt-BR" dirty="0"/>
          </a:p>
          <a:p>
            <a:r>
              <a:rPr lang="pt-BR" dirty="0"/>
              <a:t>SCARAMUZZA, C.A. de M. </a:t>
            </a:r>
            <a:r>
              <a:rPr lang="pt-BR" b="1" dirty="0"/>
              <a:t>WWF-Brasil:</a:t>
            </a:r>
            <a:r>
              <a:rPr lang="pt-BR" dirty="0"/>
              <a:t> Análise do impacto da aplicação do Código Florestal em municípios de alta produção agrícola 2011? Disponível em: &lt;http://d3nehc6yl9qzo4.cloudfront.net/downloads/work_cf_wwfbrasil_scara.pdf&gt; Acesso em:20 abril 2014.</a:t>
            </a:r>
          </a:p>
          <a:p>
            <a:endParaRPr lang="pt-BR" dirty="0" smtClean="0"/>
          </a:p>
          <a:p>
            <a:r>
              <a:rPr lang="pt-BR" dirty="0"/>
              <a:t>SOARES-FILHO, B.S. </a:t>
            </a:r>
            <a:r>
              <a:rPr lang="pt-BR" b="1" dirty="0"/>
              <a:t>Impacto da revisão do Código Florestal: como viabilizar o grande desafio adiante? </a:t>
            </a:r>
            <a:r>
              <a:rPr lang="pt-BR" dirty="0"/>
              <a:t>Brasília: Secretaria de Assuntos Estratégicos, 2013. 28 p.</a:t>
            </a:r>
          </a:p>
          <a:p>
            <a:r>
              <a:rPr lang="pt-BR" dirty="0"/>
              <a:t> </a:t>
            </a:r>
          </a:p>
          <a:p>
            <a:r>
              <a:rPr lang="pt-BR" dirty="0"/>
              <a:t>SOS FLORESTAS. </a:t>
            </a:r>
            <a:r>
              <a:rPr lang="pt-BR" b="1" dirty="0"/>
              <a:t>Código florestal</a:t>
            </a:r>
            <a:r>
              <a:rPr lang="pt-BR" dirty="0"/>
              <a:t>: entenda o que está em jogo com a reforma da nossa legislação ambiental. Disponível em:&lt;http://www.agricultura.gov.br/arq_editor/file/camaras_setoriais/Hortalicas/26RO/cartilhaCF.pdf&gt;Acesso em: 13 set. 2014.</a:t>
            </a:r>
          </a:p>
          <a:p>
            <a:r>
              <a:rPr lang="pt-BR" dirty="0"/>
              <a:t> </a:t>
            </a:r>
          </a:p>
          <a:p>
            <a:r>
              <a:rPr lang="pt-BR" dirty="0"/>
              <a:t>SOUZA, C. </a:t>
            </a:r>
            <a:r>
              <a:rPr lang="pt-BR" b="1" dirty="0"/>
              <a:t>Políticas Públicas</a:t>
            </a:r>
            <a:r>
              <a:rPr lang="pt-BR" dirty="0"/>
              <a:t>: uma revisão da literatura. </a:t>
            </a:r>
            <a:r>
              <a:rPr lang="pt-BR" b="1" dirty="0"/>
              <a:t>Sociologias</a:t>
            </a:r>
            <a:r>
              <a:rPr lang="pt-BR" dirty="0"/>
              <a:t>, Porto Alegre, v. 8, n. 16, p. 20-45, </a:t>
            </a:r>
            <a:r>
              <a:rPr lang="pt-BR" dirty="0" err="1"/>
              <a:t>jul</a:t>
            </a:r>
            <a:r>
              <a:rPr lang="pt-BR" dirty="0"/>
              <a:t>/dez 2006. </a:t>
            </a:r>
          </a:p>
          <a:p>
            <a:r>
              <a:rPr lang="pt-BR" dirty="0"/>
              <a:t> </a:t>
            </a:r>
          </a:p>
          <a:p>
            <a:r>
              <a:rPr lang="pt-BR" dirty="0"/>
              <a:t>SPAROVEK, G.; BARRETO, A.; KLUG, I.; PAPP L.; LINO, J..A Revisão do Código Florestal Brasileiro</a:t>
            </a:r>
            <a:r>
              <a:rPr lang="pt-BR" b="1" dirty="0"/>
              <a:t>. Revista Novos Estudos</a:t>
            </a:r>
            <a:r>
              <a:rPr lang="pt-BR" dirty="0"/>
              <a:t>, São Paulo, n. 89, p. 111-135, mar. 2011</a:t>
            </a:r>
            <a:r>
              <a:rPr lang="pt-BR" dirty="0" smtClean="0"/>
              <a:t>.</a:t>
            </a:r>
          </a:p>
          <a:p>
            <a:endParaRPr lang="pt-BR" dirty="0" smtClean="0"/>
          </a:p>
          <a:p>
            <a:r>
              <a:rPr lang="en-US" dirty="0"/>
              <a:t>SUNSTEIN, C.R. The law of group polarization. John M. Olin </a:t>
            </a:r>
            <a:r>
              <a:rPr lang="en-US" b="1" dirty="0"/>
              <a:t>Law&amp; Economic Working Paper</a:t>
            </a:r>
            <a:r>
              <a:rPr lang="en-US" dirty="0"/>
              <a:t>,  91 (2d series). 1999. </a:t>
            </a:r>
            <a:r>
              <a:rPr lang="en-US" dirty="0" err="1"/>
              <a:t>Disponível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: The Social Science Research Network </a:t>
            </a:r>
            <a:r>
              <a:rPr lang="en-US" dirty="0" err="1"/>
              <a:t>Eletronic</a:t>
            </a:r>
            <a:r>
              <a:rPr lang="en-US" dirty="0"/>
              <a:t> Paper Collection: </a:t>
            </a:r>
            <a:r>
              <a:rPr lang="en-US" u="sng" dirty="0">
                <a:hlinkClick r:id="rId2"/>
              </a:rPr>
              <a:t>http://papers.ssrn.com/paper.taf?abstract_id=199668</a:t>
            </a:r>
            <a:r>
              <a:rPr lang="en-US" dirty="0"/>
              <a:t>. </a:t>
            </a:r>
            <a:endParaRPr lang="pt-BR" dirty="0"/>
          </a:p>
          <a:p>
            <a:r>
              <a:rPr lang="en-US" dirty="0"/>
              <a:t> </a:t>
            </a:r>
            <a:endParaRPr lang="pt-BR" b="1" dirty="0"/>
          </a:p>
          <a:p>
            <a:r>
              <a:rPr lang="en-US" dirty="0"/>
              <a:t>SUSTEIN, C.R. The law of group polarization. In: FISHKIN, J.; LASLETT, P. (eds.). </a:t>
            </a:r>
            <a:r>
              <a:rPr lang="en-US" b="1" dirty="0"/>
              <a:t>Debating deliberative democracy</a:t>
            </a:r>
            <a:r>
              <a:rPr lang="en-US" dirty="0"/>
              <a:t>. Oxford: Blackwell Publishing, 2003. 38 p</a:t>
            </a:r>
            <a:r>
              <a:rPr lang="en-US" dirty="0" smtClean="0"/>
              <a:t>.</a:t>
            </a:r>
          </a:p>
          <a:p>
            <a:endParaRPr lang="en-US" b="1" dirty="0"/>
          </a:p>
          <a:p>
            <a:r>
              <a:rPr lang="pt-BR" dirty="0"/>
              <a:t>ZHOURI, A. Conflitos sociais e meio ambiente urbano. </a:t>
            </a:r>
            <a:r>
              <a:rPr lang="pt-BR" b="1" dirty="0"/>
              <a:t>Comunidades Meio Ambiente Desenvolvimento.</a:t>
            </a:r>
            <a:r>
              <a:rPr lang="pt-BR" dirty="0"/>
              <a:t> 8 p. Série Documenta </a:t>
            </a:r>
            <a:r>
              <a:rPr lang="pt-BR" dirty="0" err="1"/>
              <a:t>Eicos</a:t>
            </a:r>
            <a:r>
              <a:rPr lang="pt-BR" dirty="0"/>
              <a:t>.</a:t>
            </a:r>
            <a:r>
              <a:rPr lang="pt-BR" baseline="30000" dirty="0"/>
              <a:t>, </a:t>
            </a:r>
            <a:r>
              <a:rPr lang="pt-BR" dirty="0"/>
              <a:t> 17. 2005.</a:t>
            </a:r>
          </a:p>
          <a:p>
            <a:endParaRPr lang="pt-BR" b="1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anchor="ctr"/>
          <a:lstStyle/>
          <a:p>
            <a:pPr algn="ctr" rtl="0"/>
            <a:r>
              <a:rPr lang="pt-BR" sz="4400" b="1" kern="1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Referências bibliográficas</a:t>
            </a:r>
            <a:endParaRPr lang="pt-BR" sz="4400" b="1" kern="1200" dirty="0">
              <a:solidFill>
                <a:schemeClr val="bg1"/>
              </a:solidFill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8826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251520" y="304801"/>
            <a:ext cx="8435280" cy="1035968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pt-BR" altLang="pt-BR" sz="40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Piracicaba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4664"/>
            <a:ext cx="3436236" cy="292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7844" y="169127"/>
            <a:ext cx="2235201" cy="271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01008"/>
            <a:ext cx="3460790" cy="308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764" y="3068960"/>
            <a:ext cx="4019998" cy="301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8067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5190094" y="3717032"/>
            <a:ext cx="3456384" cy="2880320"/>
          </a:xfrm>
        </p:spPr>
        <p:txBody>
          <a:bodyPr>
            <a:normAutofit/>
          </a:bodyPr>
          <a:lstStyle/>
          <a:p>
            <a:pPr marL="274680" algn="ctr" rtl="0">
              <a:lnSpc>
                <a:spcPct val="150000"/>
              </a:lnSpc>
              <a:spcBef>
                <a:spcPts val="479"/>
              </a:spcBef>
              <a:buClr>
                <a:srgbClr val="00B050"/>
              </a:buClr>
            </a:pPr>
            <a:r>
              <a:rPr lang="pt-BR" sz="2800" kern="1200" spc="-1" dirty="0" smtClean="0">
                <a:solidFill>
                  <a:srgbClr val="006100"/>
                </a:solidFill>
                <a:latin typeface="Franklin Gothic Medium"/>
                <a:ea typeface="+mn-ea"/>
                <a:cs typeface="+mn-cs"/>
              </a:rPr>
              <a:t>Pelas </a:t>
            </a:r>
            <a:r>
              <a:rPr lang="pt-BR" sz="2800" kern="1200" spc="-1" dirty="0">
                <a:solidFill>
                  <a:srgbClr val="006100"/>
                </a:solidFill>
                <a:latin typeface="Franklin Gothic Medium"/>
                <a:ea typeface="+mn-ea"/>
                <a:cs typeface="+mn-cs"/>
              </a:rPr>
              <a:t>ruas de Piracicaba, dialogando com as pessoas...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9600"/>
            <a:ext cx="4716215" cy="374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48745"/>
            <a:ext cx="4716214" cy="340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396" y="-29047"/>
            <a:ext cx="4547780" cy="347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804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12160</TotalTime>
  <Words>3252</Words>
  <Application>Microsoft Office PowerPoint</Application>
  <PresentationFormat>Apresentação na tela (4:3)</PresentationFormat>
  <Paragraphs>555</Paragraphs>
  <Slides>75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75</vt:i4>
      </vt:variant>
    </vt:vector>
  </HeadingPairs>
  <TitlesOfParts>
    <vt:vector size="77" baseType="lpstr">
      <vt:lpstr>Office Theme</vt:lpstr>
      <vt:lpstr>Office Theme</vt:lpstr>
      <vt:lpstr>Slide 1</vt:lpstr>
      <vt:lpstr>Uma breve apresentação...</vt:lpstr>
      <vt:lpstr>Slide 3</vt:lpstr>
      <vt:lpstr>Código Florestal</vt:lpstr>
      <vt:lpstr>Slide 5</vt:lpstr>
      <vt:lpstr>Slide 6</vt:lpstr>
      <vt:lpstr>Slide 7</vt:lpstr>
      <vt:lpstr>Slide 8</vt:lpstr>
      <vt:lpstr>Slide 9</vt:lpstr>
      <vt:lpstr>Slide 10</vt:lpstr>
      <vt:lpstr>Slide 11</vt:lpstr>
      <vt:lpstr>Seminário Nacional sobre o Código Florestal</vt:lpstr>
      <vt:lpstr> Lançamento do Comitê Nacional em Defesa das Florestas e do Desenvolvimento Sustentável </vt:lpstr>
      <vt:lpstr> Lançamento do Comitê Paulista em Defesa das Florestas e do Desenvolvimento Sustentável; </vt:lpstr>
      <vt:lpstr>Atividades</vt:lpstr>
      <vt:lpstr>Slide 16</vt:lpstr>
      <vt:lpstr>Núcleo Código Florestal de Piracicaba </vt:lpstr>
      <vt:lpstr>Código Florestal</vt:lpstr>
      <vt:lpstr>Parênteses   importante...</vt:lpstr>
      <vt:lpstr>Informe-se, pesquise, estude!</vt:lpstr>
      <vt:lpstr>Slide 21</vt:lpstr>
      <vt:lpstr>Slide 22</vt:lpstr>
      <vt:lpstr>Código Florestal</vt:lpstr>
      <vt:lpstr>Ambientalismo</vt:lpstr>
      <vt:lpstr>Ambientalismo</vt:lpstr>
      <vt:lpstr>Ambientalismo</vt:lpstr>
      <vt:lpstr>Ambientalismo: plural e diverso</vt:lpstr>
      <vt:lpstr>Slide 28</vt:lpstr>
      <vt:lpstr>Argumentos</vt:lpstr>
      <vt:lpstr>Slide 30</vt:lpstr>
      <vt:lpstr>Slide 31</vt:lpstr>
      <vt:lpstr>Argumentos</vt:lpstr>
      <vt:lpstr>Código Florestal</vt:lpstr>
      <vt:lpstr>Políticas públicas ambientais</vt:lpstr>
      <vt:lpstr>Slide 35</vt:lpstr>
      <vt:lpstr>Modelo de Múltiplos Fluxos (Kingdon 2007)</vt:lpstr>
      <vt:lpstr>Modelo de Múltiplos de Kingdon (2007)</vt:lpstr>
      <vt:lpstr>Slide 38</vt:lpstr>
      <vt:lpstr>Slide 39</vt:lpstr>
      <vt:lpstr>   Fortalecimento do AGRONEGÓCIO   3 grandes “reformas” necessárias     </vt:lpstr>
      <vt:lpstr>Fluxo das alternativas</vt:lpstr>
      <vt:lpstr>Slide 42</vt:lpstr>
      <vt:lpstr>Slide 43</vt:lpstr>
      <vt:lpstr>Slide 44</vt:lpstr>
      <vt:lpstr>Slide 45</vt:lpstr>
      <vt:lpstr>Polarização:  ambientalistas X ruralistas</vt:lpstr>
      <vt:lpstr>Slide 47</vt:lpstr>
      <vt:lpstr>Slide 48</vt:lpstr>
      <vt:lpstr>Slide 49</vt:lpstr>
      <vt:lpstr>Slide 50</vt:lpstr>
      <vt:lpstr>Slide 51</vt:lpstr>
      <vt:lpstr>Silenciamentos </vt:lpstr>
      <vt:lpstr>Slide 53</vt:lpstr>
      <vt:lpstr>Slide 54</vt:lpstr>
      <vt:lpstr>Enquadramento</vt:lpstr>
      <vt:lpstr>Slide 56</vt:lpstr>
      <vt:lpstr>Cenário atual</vt:lpstr>
      <vt:lpstr>Da promulgação à implementação: um longo caminho...</vt:lpstr>
      <vt:lpstr>Slide 59</vt:lpstr>
      <vt:lpstr>Slide 60</vt:lpstr>
      <vt:lpstr>Slide 61</vt:lpstr>
      <vt:lpstr>Plano Nacional de Recuperação da Vegetação Nativa</vt:lpstr>
      <vt:lpstr>Slide 63</vt:lpstr>
      <vt:lpstr>Slide 64</vt:lpstr>
      <vt:lpstr>Slide 65</vt:lpstr>
      <vt:lpstr>Slide 66</vt:lpstr>
      <vt:lpstr>Restauração florestal</vt:lpstr>
      <vt:lpstr>Slide 68</vt:lpstr>
      <vt:lpstr>Slide 69</vt:lpstr>
      <vt:lpstr>Slide 70</vt:lpstr>
      <vt:lpstr>Referências bibliográficas</vt:lpstr>
      <vt:lpstr>Referências bibliográficas</vt:lpstr>
      <vt:lpstr>Referências bibliográficas</vt:lpstr>
      <vt:lpstr>Referências bibliográficas</vt:lpstr>
      <vt:lpstr>Referências bibliográficas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Perspectivas sobre a política florestal brasileira</dc:title>
  <dc:creator>Larissa</dc:creator>
  <cp:lastModifiedBy>sony</cp:lastModifiedBy>
  <cp:revision>263</cp:revision>
  <dcterms:created xsi:type="dcterms:W3CDTF">2017-08-22T14:19:20Z</dcterms:created>
  <dcterms:modified xsi:type="dcterms:W3CDTF">2018-10-21T20:17:34Z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Hewlett-Packard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29</vt:i4>
  </property>
  <property fmtid="{D5CDD505-2E9C-101B-9397-08002B2CF9AE}" pid="9" name="PresentationFormat">
    <vt:lpwstr>Apresentação na tela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72</vt:i4>
  </property>
</Properties>
</file>