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3239640" y="14814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022080" y="14814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457200" y="38455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body"/>
          </p:nvPr>
        </p:nvSpPr>
        <p:spPr>
          <a:xfrm>
            <a:off x="3239640" y="38455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50" name="PlaceHolder 7"/>
          <p:cNvSpPr>
            <a:spLocks noGrp="1"/>
          </p:cNvSpPr>
          <p:nvPr>
            <p:ph type="body"/>
          </p:nvPr>
        </p:nvSpPr>
        <p:spPr>
          <a:xfrm>
            <a:off x="6022080" y="38455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3239640" y="14814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6022080" y="14814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 type="body"/>
          </p:nvPr>
        </p:nvSpPr>
        <p:spPr>
          <a:xfrm>
            <a:off x="457200" y="38455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4" name="PlaceHolder 6"/>
          <p:cNvSpPr>
            <a:spLocks noGrp="1"/>
          </p:cNvSpPr>
          <p:nvPr>
            <p:ph type="body"/>
          </p:nvPr>
        </p:nvSpPr>
        <p:spPr>
          <a:xfrm>
            <a:off x="3239640" y="38455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5" name="PlaceHolder 7"/>
          <p:cNvSpPr>
            <a:spLocks noGrp="1"/>
          </p:cNvSpPr>
          <p:nvPr>
            <p:ph type="body"/>
          </p:nvPr>
        </p:nvSpPr>
        <p:spPr>
          <a:xfrm>
            <a:off x="6022080" y="38455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fcbdc">
              <a:alpha val="40000"/>
            </a:srgb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>
              <a:alphaModFix amt="50000"/>
            </a:blip>
            <a:tile/>
          </a:blipFill>
          <a:ln w="12600">
            <a:noFill/>
          </a:ln>
          <a:effectLst>
            <a:outerShdw dist="38160" dir="540000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0" y="4664160"/>
            <a:ext cx="9150840" cy="360"/>
          </a:xfrm>
          <a:prstGeom prst="rtTriangle">
            <a:avLst/>
          </a:prstGeom>
          <a:gradFill rotWithShape="0">
            <a:gsLst>
              <a:gs pos="0">
                <a:srgbClr val="007795"/>
              </a:gs>
              <a:gs pos="100000">
                <a:srgbClr val="4bbade"/>
              </a:gs>
            </a:gsLst>
            <a:lin ang="3000000"/>
          </a:gradFill>
          <a:ln w="12600">
            <a:noFill/>
          </a:ln>
          <a:effectLst>
            <a:outerShdw dist="38160" dir="540000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lIns="90000" rIns="90000" tIns="45000" bIns="45000" anchor="b">
            <a:normAutofit/>
          </a:bodyPr>
          <a:p>
            <a:pPr algn="r">
              <a:lnSpc>
                <a:spcPct val="100000"/>
              </a:lnSpc>
            </a:pPr>
            <a:r>
              <a:rPr b="1" lang="pt-BR" sz="4800" spc="-1" strike="noStrike">
                <a:solidFill>
                  <a:srgbClr val="464646"/>
                </a:solidFill>
                <a:latin typeface="Lucida Sans Unicode"/>
              </a:rPr>
              <a:t>Clique para editar o título mestre</a:t>
            </a:r>
            <a:endParaRPr b="0" lang="pt-BR" sz="4800" spc="-1" strike="noStrike">
              <a:solidFill>
                <a:srgbClr val="000000"/>
              </a:solidFill>
              <a:latin typeface="Lucida Sans Unicode"/>
            </a:endParaRPr>
          </a:p>
        </p:txBody>
      </p:sp>
      <p:grpSp>
        <p:nvGrpSpPr>
          <p:cNvPr id="6" name="Group 7"/>
          <p:cNvGrpSpPr/>
          <p:nvPr/>
        </p:nvGrpSpPr>
        <p:grpSpPr>
          <a:xfrm>
            <a:off x="-3600" y="4952880"/>
            <a:ext cx="9147600" cy="1911960"/>
            <a:chOff x="-3600" y="4952880"/>
            <a:chExt cx="9147600" cy="1911960"/>
          </a:xfrm>
        </p:grpSpPr>
        <p:sp>
          <p:nvSpPr>
            <p:cNvPr id="7" name="CustomShape 8"/>
            <p:cNvSpPr/>
            <p:nvPr/>
          </p:nvSpPr>
          <p:spPr>
            <a:xfrm>
              <a:off x="1687680" y="4952880"/>
              <a:ext cx="7455960" cy="487800"/>
            </a:xfrm>
            <a:custGeom>
              <a:avLst/>
              <a:gdLst/>
              <a:ahLst/>
              <a:rect l="l" t="t" r="r" b="b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9fcbdc">
                <a:alpha val="40000"/>
              </a:srgb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35280" y="5237640"/>
              <a:ext cx="9108360" cy="788400"/>
            </a:xfrm>
            <a:custGeom>
              <a:avLst/>
              <a:gdLst/>
              <a:ahLst/>
              <a:rect l="l" t="t" r="r" b="b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0" y="5001120"/>
              <a:ext cx="9143640" cy="1863720"/>
            </a:xfrm>
            <a:custGeom>
              <a:avLst/>
              <a:gdLst/>
              <a:ahLst/>
              <a:rect l="l" t="t" r="r" b="b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3">
                <a:alphaModFix amt="50000"/>
              </a:blip>
              <a:tile/>
            </a:blipFill>
            <a:ln w="12600">
              <a:noFill/>
            </a:ln>
            <a:effectLst>
              <a:outerShdw dist="38160" dir="540000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Line 11"/>
            <p:cNvSpPr/>
            <p:nvPr/>
          </p:nvSpPr>
          <p:spPr>
            <a:xfrm>
              <a:off x="-3600" y="4997520"/>
              <a:ext cx="9147600" cy="790200"/>
            </a:xfrm>
            <a:prstGeom prst="line">
              <a:avLst/>
            </a:prstGeom>
            <a:ln w="12240">
              <a:solidFill>
                <a:srgbClr val="196f8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1" name="PlaceHolder 12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fld id="{EA620F6F-3152-4C2A-842C-9A4DBE921249}" type="datetime">
              <a:rPr b="0" lang="pt-BR" sz="1000" spc="-1" strike="noStrike">
                <a:solidFill>
                  <a:srgbClr val="ffffff"/>
                </a:solidFill>
                <a:latin typeface="Lucida Sans Unicode"/>
              </a:rPr>
              <a:t>20/09/18</a:t>
            </a:fld>
            <a:endParaRPr b="0" lang="pt-BR" sz="1000" spc="-1" strike="noStrike">
              <a:latin typeface="Times New Roman"/>
            </a:endParaRPr>
          </a:p>
        </p:txBody>
      </p:sp>
      <p:sp>
        <p:nvSpPr>
          <p:cNvPr id="12" name="PlaceHolder 13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rIns="90000" tIns="45000" bIns="45000" anchor="b"/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3744126A-8926-489D-A116-65EEB70CA42F}" type="slidenum">
              <a:rPr b="0" lang="pt-BR" sz="1000" spc="-1" strike="noStrike">
                <a:solidFill>
                  <a:srgbClr val="ffffff"/>
                </a:solidFill>
                <a:latin typeface="Lucida Sans Unicode"/>
              </a:rPr>
              <a:t>&lt;número&gt;</a:t>
            </a:fld>
            <a:endParaRPr b="0" lang="pt-BR" sz="1000" spc="-1" strike="noStrike">
              <a:latin typeface="Times New Roman"/>
            </a:endParaRPr>
          </a:p>
        </p:txBody>
      </p:sp>
      <p:sp>
        <p:nvSpPr>
          <p:cNvPr id="14" name="PlaceHolder 1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700" spc="-1" strike="noStrike">
                <a:solidFill>
                  <a:srgbClr val="000000"/>
                </a:solidFill>
                <a:latin typeface="Lucida Sans Unicode"/>
              </a:rPr>
              <a:t>Clique para editar o formato do texto da estrutura de tópicos</a:t>
            </a:r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100" spc="-1" strike="noStrike">
                <a:solidFill>
                  <a:srgbClr val="000000"/>
                </a:solidFill>
                <a:latin typeface="Lucida Sans Unicode"/>
              </a:rPr>
              <a:t>2.º nível da estrutura de tópicos</a:t>
            </a:r>
            <a:endParaRPr b="0" lang="pt-BR" sz="2100" spc="-1" strike="noStrike">
              <a:solidFill>
                <a:srgbClr val="000000"/>
              </a:solidFill>
              <a:latin typeface="Lucida Sans Unicode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900" spc="-1" strike="noStrike">
                <a:solidFill>
                  <a:srgbClr val="000000"/>
                </a:solidFill>
                <a:latin typeface="Lucida Sans Unicode"/>
              </a:rPr>
              <a:t>3.º nível da estrutura de tópicos</a:t>
            </a:r>
            <a:endParaRPr b="0" lang="pt-BR" sz="1900" spc="-1" strike="noStrike">
              <a:solidFill>
                <a:srgbClr val="000000"/>
              </a:solidFill>
              <a:latin typeface="Lucida Sans Unicode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Lucida Sans Unicode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Lucida Sans Unicode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Lucida Sans Unicode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Lucida Sans Unicode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Lucida Sans Unicode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Lucida Sans Unicode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Lucida Sans Unicode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fcbdc">
              <a:alpha val="40000"/>
            </a:srgb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2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>
              <a:alphaModFix amt="50000"/>
            </a:blip>
            <a:tile/>
          </a:blipFill>
          <a:ln w="12600">
            <a:noFill/>
          </a:ln>
          <a:effectLst>
            <a:outerShdw dist="38160" dir="540000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54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90000" rIns="90000" tIns="45000" bIns="45000"/>
          <a:p>
            <a:pPr marL="432000" indent="-324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700" spc="-1" strike="noStrike">
                <a:solidFill>
                  <a:srgbClr val="000000"/>
                </a:solidFill>
                <a:latin typeface="Lucida Sans Unicode"/>
              </a:rPr>
              <a:t>Clique para editar o texto mestre</a:t>
            </a:r>
            <a:endParaRPr b="0" lang="pt-BR" sz="2700" spc="-1" strike="noStrike">
              <a:solidFill>
                <a:srgbClr val="000000"/>
              </a:solidFill>
              <a:latin typeface="Lucida Sans Unicode"/>
            </a:endParaRPr>
          </a:p>
          <a:p>
            <a:pPr lvl="1" marL="864000" indent="-324000">
              <a:lnSpc>
                <a:spcPct val="100000"/>
              </a:lnSpc>
              <a:spcBef>
                <a:spcPts val="323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300" spc="-1" strike="noStrike">
                <a:solidFill>
                  <a:srgbClr val="000000"/>
                </a:solidFill>
                <a:latin typeface="Lucida Sans Unicode"/>
              </a:rPr>
              <a:t>Segundo nível</a:t>
            </a:r>
            <a:endParaRPr b="0" lang="pt-BR" sz="2300" spc="-1" strike="noStrike">
              <a:solidFill>
                <a:srgbClr val="000000"/>
              </a:solidFill>
              <a:latin typeface="Lucida Sans Unicode"/>
            </a:endParaRPr>
          </a:p>
          <a:p>
            <a:pPr lvl="2" marL="1296000" indent="-288000">
              <a:lnSpc>
                <a:spcPct val="100000"/>
              </a:lnSpc>
              <a:spcBef>
                <a:spcPts val="3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100" spc="-1" strike="noStrike">
                <a:solidFill>
                  <a:srgbClr val="000000"/>
                </a:solidFill>
                <a:latin typeface="Lucida Sans Unicode"/>
              </a:rPr>
              <a:t>Terceiro nível</a:t>
            </a:r>
            <a:endParaRPr b="0" lang="pt-BR" sz="2100" spc="-1" strike="noStrike">
              <a:solidFill>
                <a:srgbClr val="000000"/>
              </a:solidFill>
              <a:latin typeface="Lucida Sans Unicode"/>
            </a:endParaRPr>
          </a:p>
          <a:p>
            <a:pPr lvl="3" marL="1728000" indent="-216000">
              <a:lnSpc>
                <a:spcPct val="100000"/>
              </a:lnSpc>
              <a:spcBef>
                <a:spcPts val="34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900" spc="-1" strike="noStrike">
                <a:solidFill>
                  <a:srgbClr val="000000"/>
                </a:solidFill>
                <a:latin typeface="Lucida Sans Unicode"/>
              </a:rPr>
              <a:t>Quarto nível</a:t>
            </a:r>
            <a:endParaRPr b="0" lang="pt-BR" sz="1900" spc="-1" strike="noStrike">
              <a:solidFill>
                <a:srgbClr val="000000"/>
              </a:solidFill>
              <a:latin typeface="Lucida Sans Unicode"/>
            </a:endParaRPr>
          </a:p>
          <a:p>
            <a:pPr lvl="4" marL="2160000" indent="-216000">
              <a:lnSpc>
                <a:spcPct val="100000"/>
              </a:lnSpc>
              <a:spcBef>
                <a:spcPts val="3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Lucida Sans Unicode"/>
              </a:rPr>
              <a:t>Quinto nível</a:t>
            </a:r>
            <a:endParaRPr b="0" lang="pt-BR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56" name="PlaceHolder 6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fld id="{6B18265E-DA56-4F32-95AE-C1052E1BB5E4}" type="datetime">
              <a:rPr b="0" lang="pt-BR" sz="1000" spc="-1" strike="noStrike">
                <a:solidFill>
                  <a:srgbClr val="000000"/>
                </a:solidFill>
                <a:latin typeface="Lucida Sans Unicode"/>
              </a:rPr>
              <a:t>20/09/18</a:t>
            </a:fld>
            <a:endParaRPr b="0" lang="pt-BR" sz="1000" spc="-1" strike="noStrike">
              <a:latin typeface="Times New Roman"/>
            </a:endParaRPr>
          </a:p>
        </p:txBody>
      </p:sp>
      <p:sp>
        <p:nvSpPr>
          <p:cNvPr id="57" name="PlaceHolder 7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rIns="90000" tIns="45000" bIns="45000" anchor="b"/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58" name="PlaceHolder 8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F6E83DBB-4F3D-462D-B07B-4C4A93137C75}" type="slidenum">
              <a:rPr b="0" lang="pt-BR" sz="1000" spc="-1" strike="noStrike">
                <a:solidFill>
                  <a:srgbClr val="000000"/>
                </a:solidFill>
                <a:latin typeface="Lucida Sans Unicode"/>
              </a:rPr>
              <a:t>&lt;número&gt;</a:t>
            </a:fld>
            <a:endParaRPr b="0" lang="pt-BR" sz="1000" spc="-1" strike="noStrike">
              <a:latin typeface="Times New Roman"/>
            </a:endParaRPr>
          </a:p>
        </p:txBody>
      </p:sp>
      <p:sp>
        <p:nvSpPr>
          <p:cNvPr id="59" name="PlaceHolder 9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4100" spc="-1" strike="noStrike">
                <a:solidFill>
                  <a:srgbClr val="464646"/>
                </a:solidFill>
                <a:latin typeface="Lucida Sans Unicode"/>
              </a:rPr>
              <a:t>Clique para editar o título mestre</a:t>
            </a:r>
            <a:endParaRPr b="0" lang="pt-BR" sz="41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://arquivos.ana.gov.br/RioDoce/EncarteRioDoce_22_03_2016v2.pdf" TargetMode="External"/><Relationship Id="rId2" Type="http://schemas.openxmlformats.org/officeDocument/2006/relationships/hyperlink" Target="http://arquivos.ana.gov.br/RioDoce/EncarteRioDoce_22_03_2016v2.pdf" TargetMode="External"/><Relationship Id="rId3" Type="http://schemas.openxmlformats.org/officeDocument/2006/relationships/hyperlink" Target="http://www.cbhdoce.org.br/wp-content/uploads/2015/02/ORGANIZA&#199;&#195;O-DA-BASE-DE-DADOS-DA-BACIA-DO-RIO-DOCE-texto-original.pdf" TargetMode="External"/><Relationship Id="rId4" Type="http://schemas.openxmlformats.org/officeDocument/2006/relationships/hyperlink" Target="http://www.ibge.gov.br/home/geociencias/recursosnaturais/ids" TargetMode="External"/><Relationship Id="rId5" Type="http://schemas.openxmlformats.org/officeDocument/2006/relationships/hyperlink" Target="http://www.ibge.gov.br/" TargetMode="External"/><Relationship Id="rId6" Type="http://schemas.openxmlformats.org/officeDocument/2006/relationships/hyperlink" Target="https://sidra.ibge.gov.br/home/pms/brasil" TargetMode="External"/><Relationship Id="rId7" Type="http://schemas.openxmlformats.org/officeDocument/2006/relationships/hyperlink" Target="http://www.ibge.gov.br/home/mapa_site/mapa_site.php#indicadores" TargetMode="External"/><Relationship Id="rId8" Type="http://schemas.openxmlformats.org/officeDocument/2006/relationships/hyperlink" Target="http://www.ibge.gov.br/home/mapa_site/mapa_site.php#indicadores" TargetMode="External"/><Relationship Id="rId9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://www.visualizador.inde.gov.br/" TargetMode="External"/><Relationship Id="rId2" Type="http://schemas.openxmlformats.org/officeDocument/2006/relationships/hyperlink" Target="http://www.imp.seade.gov.br/frontend/#/" TargetMode="External"/><Relationship Id="rId3" Type="http://schemas.openxmlformats.org/officeDocument/2006/relationships/hyperlink" Target="http://www.imp.seade.gov.br/frontend/#/" TargetMode="External"/><Relationship Id="rId4" Type="http://schemas.openxmlformats.org/officeDocument/2006/relationships/hyperlink" Target="http://mapas.sosma.org.br/" TargetMode="External"/><Relationship Id="rId5" Type="http://schemas.openxmlformats.org/officeDocument/2006/relationships/hyperlink" Target="https://www.socioambiental.org/pt-br" TargetMode="External"/><Relationship Id="rId6" Type="http://schemas.openxmlformats.org/officeDocument/2006/relationships/hyperlink" Target="http://www.mma.gov.br/governanca-ambiental/geoprocessamento" TargetMode="External"/><Relationship Id="rId7" Type="http://schemas.openxmlformats.org/officeDocument/2006/relationships/hyperlink" Target="http://acervofundiario.incra.gov.br/i3geo/interface/incra.htm" TargetMode="External"/><Relationship Id="rId8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27640" y="620640"/>
            <a:ext cx="7772040" cy="280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/>
          </a:bodyPr>
          <a:p>
            <a:pPr algn="ctr">
              <a:lnSpc>
                <a:spcPct val="100000"/>
              </a:lnSpc>
            </a:pPr>
            <a:r>
              <a:rPr b="1" lang="pt-BR" sz="4800" spc="-1" strike="noStrike">
                <a:solidFill>
                  <a:srgbClr val="0070c0"/>
                </a:solidFill>
                <a:latin typeface="Lucida Sans Unicode"/>
              </a:rPr>
              <a:t>Sociedade e informações</a:t>
            </a:r>
            <a:br/>
            <a:r>
              <a:rPr b="0" lang="pt-BR" sz="4000" spc="-1" strike="noStrike">
                <a:solidFill>
                  <a:srgbClr val="464646"/>
                </a:solidFill>
                <a:latin typeface="Lucida Sans Unicode"/>
              </a:rPr>
              <a:t>Identificação de variáveis socioambientais espacializáveis</a:t>
            </a:r>
            <a:endParaRPr b="0" lang="pt-BR" sz="40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685800" y="3611520"/>
            <a:ext cx="7772040" cy="3417480"/>
          </a:xfrm>
          <a:prstGeom prst="rect">
            <a:avLst/>
          </a:prstGeom>
          <a:noFill/>
          <a:ln>
            <a:noFill/>
          </a:ln>
        </p:spPr>
        <p:txBody>
          <a:bodyPr lIns="45720" rIns="45720" tIns="45000" bIns="45000">
            <a:normAutofit/>
          </a:bodyPr>
          <a:p>
            <a:pPr algn="r">
              <a:lnSpc>
                <a:spcPct val="100000"/>
              </a:lnSpc>
              <a:spcBef>
                <a:spcPts val="400"/>
              </a:spcBef>
            </a:pPr>
            <a:endParaRPr b="0" lang="pt-BR" sz="32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b="0" lang="pt-BR" sz="2700" spc="-1" strike="noStrike">
                <a:solidFill>
                  <a:srgbClr val="464646"/>
                </a:solidFill>
                <a:latin typeface="Lucida Sans Unicode"/>
              </a:rPr>
              <a:t>Profª. Drª Neli Aparecida de Melo-Théry </a:t>
            </a:r>
            <a:endParaRPr b="0" lang="pt-BR" sz="27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b="0" lang="pt-BR" sz="2700" spc="-1" strike="noStrike">
                <a:solidFill>
                  <a:srgbClr val="464646"/>
                </a:solidFill>
                <a:latin typeface="Lucida Sans Unicode"/>
              </a:rPr>
              <a:t>Profª. Drª Mariana Soares Domingues</a:t>
            </a:r>
            <a:endParaRPr b="0" lang="pt-BR" sz="27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b="0" lang="pt-BR" sz="2700" spc="-1" strike="noStrike">
                <a:solidFill>
                  <a:srgbClr val="464646"/>
                </a:solidFill>
                <a:latin typeface="Lucida Sans Unicode"/>
              </a:rPr>
              <a:t>Prof. Dr. Alexandre Igari</a:t>
            </a:r>
            <a:endParaRPr b="0" lang="pt-BR" sz="27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pt-BR" sz="27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pt-BR" sz="27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pt-BR" sz="27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1" lang="pt-BR" sz="2400" spc="-1" strike="noStrike">
                <a:solidFill>
                  <a:srgbClr val="000000"/>
                </a:solidFill>
                <a:latin typeface="Lucida Sans Unicode"/>
              </a:rPr>
              <a:t>Laboratório de Informática</a:t>
            </a: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1" lang="pt-BR" sz="2400" spc="-1" strike="noStrike">
                <a:solidFill>
                  <a:srgbClr val="000000"/>
                </a:solidFill>
                <a:latin typeface="Lucida Sans Unicode"/>
              </a:rPr>
              <a:t>14/09/2017</a:t>
            </a:r>
            <a:endParaRPr b="0" lang="pt-BR" sz="2400" spc="-1" strike="noStrike"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65760" indent="-255600">
              <a:lnSpc>
                <a:spcPct val="150000"/>
              </a:lnSpc>
              <a:spcBef>
                <a:spcPts val="601"/>
              </a:spcBef>
              <a:spcAft>
                <a:spcPts val="601"/>
              </a:spcAft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t-BR" sz="2700" spc="-1" strike="noStrike">
                <a:solidFill>
                  <a:srgbClr val="000000"/>
                </a:solidFill>
                <a:latin typeface="Lucida Sans Unicode"/>
              </a:rPr>
              <a:t>Objetivo: </a:t>
            </a:r>
            <a:r>
              <a:rPr b="0" lang="pt-BR" sz="2800" spc="-1" strike="noStrike">
                <a:solidFill>
                  <a:srgbClr val="000000"/>
                </a:solidFill>
                <a:latin typeface="Lucida Sans Unicode"/>
              </a:rPr>
              <a:t>Identificar dados e variáveis que possam ser socioambientais espacializáveis.</a:t>
            </a:r>
            <a:endParaRPr b="0" lang="pt-BR" sz="28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50000"/>
              </a:lnSpc>
              <a:spcBef>
                <a:spcPts val="601"/>
              </a:spcBef>
              <a:spcAft>
                <a:spcPts val="601"/>
              </a:spcAft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t-BR" sz="2800" spc="-1" strike="noStrike">
                <a:solidFill>
                  <a:srgbClr val="000000"/>
                </a:solidFill>
                <a:latin typeface="Lucida Sans Unicode"/>
              </a:rPr>
              <a:t>Espacializáveis = mapas</a:t>
            </a:r>
            <a:endParaRPr b="0" lang="pt-BR" sz="28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50000"/>
              </a:lnSpc>
              <a:spcBef>
                <a:spcPts val="601"/>
              </a:spcBef>
              <a:spcAft>
                <a:spcPts val="601"/>
              </a:spcAft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t-BR" sz="2800" spc="-1" strike="noStrike">
                <a:solidFill>
                  <a:srgbClr val="000000"/>
                </a:solidFill>
                <a:latin typeface="Lucida Sans Unicode"/>
              </a:rPr>
              <a:t>Dados temporais</a:t>
            </a:r>
            <a:endParaRPr b="0" lang="pt-BR" sz="2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4100" spc="-1" strike="noStrike">
                <a:solidFill>
                  <a:srgbClr val="464646"/>
                </a:solidFill>
                <a:latin typeface="Lucida Sans Unicode"/>
              </a:rPr>
              <a:t>Dados e variáveis</a:t>
            </a:r>
            <a:endParaRPr b="0" lang="pt-BR" sz="41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67640" y="116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4100" spc="-1" strike="noStrike">
                <a:solidFill>
                  <a:srgbClr val="464646"/>
                </a:solidFill>
                <a:latin typeface="Lucida Sans Unicode"/>
              </a:rPr>
              <a:t>Sites de consulta</a:t>
            </a:r>
            <a:endParaRPr b="0" lang="pt-BR" sz="41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395640" y="1124640"/>
            <a:ext cx="8290800" cy="573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65760" indent="-255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t-BR" sz="1900" spc="-1" strike="noStrike">
                <a:solidFill>
                  <a:srgbClr val="000000"/>
                </a:solidFill>
                <a:latin typeface="Lucida Sans Unicode"/>
              </a:rPr>
              <a:t>Bancos de dados da bacia do rio Doce . </a:t>
            </a:r>
            <a:r>
              <a:rPr b="0" lang="pt-BR" sz="1900" spc="-1" strike="noStrike" u="sng">
                <a:solidFill>
                  <a:srgbClr val="ff8119"/>
                </a:solidFill>
                <a:uFillTx/>
                <a:latin typeface="Lucida Sans Unicode"/>
                <a:hlinkClick r:id="rId1"/>
              </a:rPr>
              <a:t>http://</a:t>
            </a:r>
            <a:r>
              <a:rPr b="0" lang="pt-BR" sz="1900" spc="-1" strike="noStrike" u="sng">
                <a:solidFill>
                  <a:srgbClr val="ff8119"/>
                </a:solidFill>
                <a:uFillTx/>
                <a:latin typeface="Lucida Sans Unicode"/>
                <a:hlinkClick r:id="rId2"/>
              </a:rPr>
              <a:t>arquivos.ana.gov.br/RioDoce/EncarteRioDoce_22_03_2016v2.pdf</a:t>
            </a:r>
            <a:endParaRPr b="0" lang="pt-BR" sz="19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t-BR" sz="1900" spc="-1" strike="noStrike" u="sng">
                <a:solidFill>
                  <a:srgbClr val="ff8119"/>
                </a:solidFill>
                <a:uFillTx/>
                <a:latin typeface="Lucida Sans Unicode"/>
                <a:hlinkClick r:id="rId3"/>
              </a:rPr>
              <a:t>http://www.cbhdoce.org.br/wp-content/uploads/2015/02/ORGANIZA%C3%87%C3%83O-DA-BASE-DE-DADOS-DA-BACIA-DO-RIO-DOCE-texto-original.pdf</a:t>
            </a:r>
            <a:endParaRPr b="0" lang="pt-BR" sz="19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t-BR" sz="1900" spc="-1" strike="noStrike">
                <a:solidFill>
                  <a:srgbClr val="000000"/>
                </a:solidFill>
                <a:latin typeface="Lucida Sans Unicode"/>
              </a:rPr>
              <a:t>IBGE. 2008. Indicadores de desenvolvimento sustentável. Disponível em: </a:t>
            </a:r>
            <a:r>
              <a:rPr b="0" lang="pt-BR" sz="1900" spc="-1" strike="noStrike" u="sng">
                <a:solidFill>
                  <a:srgbClr val="ff8119"/>
                </a:solidFill>
                <a:uFillTx/>
                <a:latin typeface="Lucida Sans Unicode"/>
                <a:hlinkClick r:id="rId4"/>
              </a:rPr>
              <a:t>http://www.ibge.gov.br/home/geociencias/recursosnaturais/ids</a:t>
            </a:r>
            <a:endParaRPr b="0" lang="pt-BR" sz="19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t-BR" sz="1900" spc="-1" strike="noStrike">
                <a:solidFill>
                  <a:srgbClr val="000000"/>
                </a:solidFill>
                <a:latin typeface="Lucida Sans Unicode"/>
              </a:rPr>
              <a:t>IBGE. Banco de dados agregados (SIDRA); Perfil dos municípios brasileiros: meio ambiente; Censos e Pesquisas anuais:  </a:t>
            </a:r>
            <a:r>
              <a:rPr b="0" lang="pt-BR" sz="1900" spc="-1" strike="noStrike" u="sng">
                <a:solidFill>
                  <a:srgbClr val="ff8119"/>
                </a:solidFill>
                <a:uFillTx/>
                <a:latin typeface="Lucida Sans Unicode"/>
                <a:hlinkClick r:id="rId5"/>
              </a:rPr>
              <a:t>http://www.ibge.gov.br</a:t>
            </a:r>
            <a:r>
              <a:rPr b="0" lang="pt-BR" sz="1900" spc="-1" strike="noStrike">
                <a:solidFill>
                  <a:srgbClr val="000000"/>
                </a:solidFill>
                <a:latin typeface="Lucida Sans Unicode"/>
              </a:rPr>
              <a:t>           </a:t>
            </a:r>
            <a:r>
              <a:rPr b="0" lang="pt-BR" sz="1900" spc="-1" strike="noStrike" u="sng">
                <a:solidFill>
                  <a:srgbClr val="ff8119"/>
                </a:solidFill>
                <a:uFillTx/>
                <a:latin typeface="Lucida Sans Unicode"/>
                <a:hlinkClick r:id="rId6"/>
              </a:rPr>
              <a:t>https://sidra.ibge.gov.br/home/pms/brasil</a:t>
            </a:r>
            <a:r>
              <a:rPr b="0" lang="pt-BR" sz="1900" spc="-1" strike="noStrike">
                <a:solidFill>
                  <a:srgbClr val="000000"/>
                </a:solidFill>
                <a:latin typeface="Lucida Sans Unicode"/>
              </a:rPr>
              <a:t> </a:t>
            </a:r>
            <a:r>
              <a:rPr b="0" lang="pt-BR" sz="1900" spc="-1" strike="noStrike" u="sng">
                <a:solidFill>
                  <a:srgbClr val="ff8119"/>
                </a:solidFill>
                <a:uFillTx/>
                <a:latin typeface="Lucida Sans Unicode"/>
                <a:hlinkClick r:id="rId7"/>
              </a:rPr>
              <a:t>http://</a:t>
            </a:r>
            <a:r>
              <a:rPr b="0" lang="pt-BR" sz="1900" spc="-1" strike="noStrike" u="sng">
                <a:solidFill>
                  <a:srgbClr val="ff8119"/>
                </a:solidFill>
                <a:uFillTx/>
                <a:latin typeface="Lucida Sans Unicode"/>
                <a:hlinkClick r:id="rId8"/>
              </a:rPr>
              <a:t>www.ibge.gov.br/home/mapa_site/mapa_site.php#indicadores</a:t>
            </a:r>
            <a:endParaRPr b="0" lang="pt-BR" sz="19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b="0" lang="pt-BR" sz="1900" spc="-1" strike="noStrike">
                <a:solidFill>
                  <a:srgbClr val="000000"/>
                </a:solidFill>
                <a:latin typeface="Lucida Sans Unicode"/>
              </a:rPr>
              <a:t>Visualizador da INDE: </a:t>
            </a:r>
            <a:r>
              <a:rPr b="0" lang="pt-BR" sz="1900" spc="-1" strike="noStrike">
                <a:solidFill>
                  <a:srgbClr val="000000"/>
                </a:solidFill>
                <a:latin typeface="Lucida Sans Unicode"/>
                <a:hlinkClick r:id="rId1"/>
              </a:rPr>
              <a:t>http://www.visualizador.inde.gov.br/</a:t>
            </a:r>
            <a:r>
              <a:rPr b="0" lang="pt-BR" sz="1900" spc="-1" strike="noStrike">
                <a:solidFill>
                  <a:srgbClr val="000000"/>
                </a:solidFill>
                <a:latin typeface="Lucida Sans Unicode"/>
              </a:rPr>
              <a:t> </a:t>
            </a:r>
            <a:endParaRPr b="0" lang="pt-BR" sz="19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t-BR" sz="1900" spc="-1" strike="noStrike">
                <a:solidFill>
                  <a:srgbClr val="000000"/>
                </a:solidFill>
                <a:latin typeface="Lucida Sans Unicode"/>
              </a:rPr>
              <a:t>SEADE. Dados referentes aos municípios da região metropolitana de São Paulo. </a:t>
            </a:r>
            <a:r>
              <a:rPr b="0" lang="pt-BR" sz="1900" spc="-1" strike="noStrike" u="sng">
                <a:solidFill>
                  <a:srgbClr val="ff8119"/>
                </a:solidFill>
                <a:uFillTx/>
                <a:latin typeface="Lucida Sans Unicode"/>
                <a:hlinkClick r:id="rId2"/>
              </a:rPr>
              <a:t>http://www.imp.seade.gov.br/frontend</a:t>
            </a:r>
            <a:r>
              <a:rPr b="0" lang="pt-BR" sz="1900" spc="-1" strike="noStrike" u="sng">
                <a:solidFill>
                  <a:srgbClr val="ff8119"/>
                </a:solidFill>
                <a:uFillTx/>
                <a:latin typeface="Lucida Sans Unicode"/>
                <a:hlinkClick r:id="rId3"/>
              </a:rPr>
              <a:t>/#/</a:t>
            </a:r>
            <a:endParaRPr b="0" lang="pt-BR" sz="19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t-BR" sz="1900" spc="-1" strike="noStrike">
                <a:solidFill>
                  <a:srgbClr val="000000"/>
                </a:solidFill>
                <a:latin typeface="Lucida Sans Unicode"/>
              </a:rPr>
              <a:t>SOS Mata Atlântica : </a:t>
            </a:r>
            <a:r>
              <a:rPr b="0" lang="pt-BR" sz="1900" spc="-1" strike="noStrike" u="sng">
                <a:solidFill>
                  <a:srgbClr val="ff8119"/>
                </a:solidFill>
                <a:uFillTx/>
                <a:latin typeface="Lucida Sans Unicode"/>
                <a:hlinkClick r:id="rId4"/>
              </a:rPr>
              <a:t>http://mapas.sosma.org.br/</a:t>
            </a:r>
            <a:endParaRPr b="0" lang="pt-BR" sz="19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t-BR" sz="1900" spc="-1" strike="noStrike">
                <a:solidFill>
                  <a:srgbClr val="000000"/>
                </a:solidFill>
                <a:latin typeface="Lucida Sans Unicode"/>
              </a:rPr>
              <a:t>Instituto Socioambiental: </a:t>
            </a:r>
            <a:r>
              <a:rPr b="0" lang="pt-BR" sz="1900" spc="-1" strike="noStrike" u="sng">
                <a:solidFill>
                  <a:srgbClr val="ff8119"/>
                </a:solidFill>
                <a:uFillTx/>
                <a:latin typeface="Lucida Sans Unicode"/>
                <a:hlinkClick r:id="rId5"/>
              </a:rPr>
              <a:t>https://www.socioambiental.org/pt-br</a:t>
            </a:r>
            <a:endParaRPr b="0" lang="pt-BR" sz="19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t-BR" sz="1900" spc="-1" strike="noStrike">
                <a:solidFill>
                  <a:srgbClr val="000000"/>
                </a:solidFill>
                <a:latin typeface="Lucida Sans Unicode"/>
              </a:rPr>
              <a:t>Ministério do Meio Ambiente: </a:t>
            </a:r>
            <a:r>
              <a:rPr b="0" lang="pt-BR" sz="1900" spc="-1" strike="noStrike" u="sng">
                <a:solidFill>
                  <a:srgbClr val="ff8119"/>
                </a:solidFill>
                <a:uFillTx/>
                <a:latin typeface="Lucida Sans Unicode"/>
                <a:hlinkClick r:id="rId6"/>
              </a:rPr>
              <a:t>http://www.mma.gov.br/governanca-ambiental/geoprocessamento - </a:t>
            </a:r>
            <a:endParaRPr b="0" lang="pt-BR" sz="19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t-BR" sz="1900" spc="-1" strike="noStrike">
                <a:solidFill>
                  <a:srgbClr val="000000"/>
                </a:solidFill>
                <a:latin typeface="Lucida Sans Unicode"/>
              </a:rPr>
              <a:t>INCRA – Instituto de Colonização e Reforma Agrária: </a:t>
            </a:r>
            <a:r>
              <a:rPr b="0" lang="pt-BR" sz="1900" spc="-1" strike="noStrike" u="sng">
                <a:solidFill>
                  <a:srgbClr val="ff8119"/>
                </a:solidFill>
                <a:uFillTx/>
                <a:latin typeface="Lucida Sans Unicode"/>
                <a:hlinkClick r:id="rId7"/>
              </a:rPr>
              <a:t>http://acervofundiario.incra.gov.br/i3geo/interface/incra.htm</a:t>
            </a:r>
            <a:endParaRPr b="0" lang="pt-BR" sz="1900" spc="-1" strike="noStrike">
              <a:solidFill>
                <a:srgbClr val="000000"/>
              </a:solidFill>
              <a:latin typeface="Lucida Sans Unicode"/>
            </a:endParaRP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b="0" lang="pt-BR" sz="1900" spc="-1" strike="noStrike">
              <a:solidFill>
                <a:srgbClr val="000000"/>
              </a:solidFill>
              <a:latin typeface="Lucida Sans Unicode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b="0" lang="pt-BR" sz="19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4100" spc="-1" strike="noStrike">
                <a:solidFill>
                  <a:srgbClr val="464646"/>
                </a:solidFill>
                <a:latin typeface="Lucida Sans Unicode"/>
              </a:rPr>
              <a:t>Sites de consulta</a:t>
            </a:r>
            <a:endParaRPr b="0" lang="pt-BR" sz="41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Application>LibreOffice/6.0.3.2$Windows_X86_64 LibreOffice_project/8f48d515416608e3a835360314dac7e47fd0b821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2017-09-14T11:21:44Z</dcterms:created>
  <dc:creator>ASUS</dc:creator>
  <dc:description/>
  <dc:language>pt-BR</dc:language>
  <cp:lastModifiedBy/>
  <dcterms:modified xsi:type="dcterms:W3CDTF">2018-09-20T08:26:44Z</dcterms:modified>
  <cp:revision>8</cp:revision>
  <dc:subject/>
  <dc:title>Sociedade e informações Identificação de variáveis socioambientais espacializáveis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