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56"/>
  </p:notesMasterIdLst>
  <p:sldIdLst>
    <p:sldId id="337" r:id="rId2"/>
    <p:sldId id="362" r:id="rId3"/>
    <p:sldId id="367" r:id="rId4"/>
    <p:sldId id="368" r:id="rId5"/>
    <p:sldId id="363" r:id="rId6"/>
    <p:sldId id="364" r:id="rId7"/>
    <p:sldId id="361" r:id="rId8"/>
    <p:sldId id="366" r:id="rId9"/>
    <p:sldId id="369" r:id="rId10"/>
    <p:sldId id="370" r:id="rId11"/>
    <p:sldId id="371" r:id="rId12"/>
    <p:sldId id="372" r:id="rId13"/>
    <p:sldId id="374" r:id="rId14"/>
    <p:sldId id="375" r:id="rId15"/>
    <p:sldId id="376" r:id="rId16"/>
    <p:sldId id="373" r:id="rId17"/>
    <p:sldId id="360" r:id="rId18"/>
    <p:sldId id="338" r:id="rId19"/>
    <p:sldId id="339" r:id="rId20"/>
    <p:sldId id="340" r:id="rId21"/>
    <p:sldId id="343" r:id="rId22"/>
    <p:sldId id="344" r:id="rId23"/>
    <p:sldId id="345" r:id="rId24"/>
    <p:sldId id="346" r:id="rId25"/>
    <p:sldId id="359" r:id="rId26"/>
    <p:sldId id="348" r:id="rId27"/>
    <p:sldId id="349" r:id="rId28"/>
    <p:sldId id="380" r:id="rId29"/>
    <p:sldId id="379" r:id="rId30"/>
    <p:sldId id="350" r:id="rId31"/>
    <p:sldId id="351" r:id="rId32"/>
    <p:sldId id="352" r:id="rId33"/>
    <p:sldId id="353" r:id="rId34"/>
    <p:sldId id="355" r:id="rId35"/>
    <p:sldId id="356" r:id="rId36"/>
    <p:sldId id="357" r:id="rId37"/>
    <p:sldId id="381" r:id="rId38"/>
    <p:sldId id="326" r:id="rId39"/>
    <p:sldId id="327" r:id="rId40"/>
    <p:sldId id="329" r:id="rId41"/>
    <p:sldId id="331" r:id="rId42"/>
    <p:sldId id="334" r:id="rId43"/>
    <p:sldId id="335" r:id="rId44"/>
    <p:sldId id="330" r:id="rId45"/>
    <p:sldId id="321" r:id="rId46"/>
    <p:sldId id="257" r:id="rId47"/>
    <p:sldId id="258" r:id="rId48"/>
    <p:sldId id="259" r:id="rId49"/>
    <p:sldId id="260" r:id="rId50"/>
    <p:sldId id="310" r:id="rId51"/>
    <p:sldId id="261" r:id="rId52"/>
    <p:sldId id="262" r:id="rId53"/>
    <p:sldId id="263" r:id="rId54"/>
    <p:sldId id="264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52" autoAdjust="0"/>
    <p:restoredTop sz="94545" autoAdjust="0"/>
  </p:normalViewPr>
  <p:slideViewPr>
    <p:cSldViewPr>
      <p:cViewPr>
        <p:scale>
          <a:sx n="50" d="100"/>
          <a:sy n="50" d="100"/>
        </p:scale>
        <p:origin x="1740" y="1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notesMaster" Target="notesMasters/notesMaster1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F130A-79BF-4727-ACE9-0AD42F4CFA46}" type="datetimeFigureOut">
              <a:rPr lang="pt-BR" smtClean="0"/>
              <a:pPr/>
              <a:t>26/08/2020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E214A-A888-4922-B290-D5D765279C4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E214A-A888-4922-B290-D5D765279C4C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98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190C-BBD9-4205-9AF5-AEB8AF3A54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45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190C-BBD9-4205-9AF5-AEB8AF3A54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13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190C-BBD9-4205-9AF5-AEB8AF3A54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319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190C-BBD9-4205-9AF5-AEB8AF3A54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642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190C-BBD9-4205-9AF5-AEB8AF3A54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586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190C-BBD9-4205-9AF5-AEB8AF3A54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018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190C-BBD9-4205-9AF5-AEB8AF3A54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571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190C-BBD9-4205-9AF5-AEB8AF3A54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835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190C-BBD9-4205-9AF5-AEB8AF3A54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222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D73986-C4CD-44F9-BF63-B3E0ED86A30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652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A4E5D77-ADA8-4C06-92E5-D59C965CCD8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577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190C-BBD9-4205-9AF5-AEB8AF3A54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374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AB32-8408-462D-B4F8-E1727C6EED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88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1594-C902-4775-93B1-3A77349D3D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1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CB18-CC4F-438F-B3C8-B8226BC52E9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17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190C-BBD9-4205-9AF5-AEB8AF3A54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8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190C-BBD9-4205-9AF5-AEB8AF3A54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91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BF0-CF77-448D-B14F-54CFD7D052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74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EFD7115C-C901-4D8C-BFC5-E8A80C0668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05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E1E190C-BBD9-4205-9AF5-AEB8AF3A54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782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0.png" /><Relationship Id="rId4" Type="http://schemas.openxmlformats.org/officeDocument/2006/relationships/image" Target="../media/image19.png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6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4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 /><Relationship Id="rId3" Type="http://schemas.openxmlformats.org/officeDocument/2006/relationships/notesSlide" Target="../notesSlides/notesSlide1.xml" /><Relationship Id="rId7" Type="http://schemas.openxmlformats.org/officeDocument/2006/relationships/oleObject" Target="../embeddings/oleObject1.bin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1.vml" /><Relationship Id="rId6" Type="http://schemas.openxmlformats.org/officeDocument/2006/relationships/image" Target="../media/image32.png" /><Relationship Id="rId5" Type="http://schemas.openxmlformats.org/officeDocument/2006/relationships/image" Target="../media/image31.png" /><Relationship Id="rId4" Type="http://schemas.openxmlformats.org/officeDocument/2006/relationships/image" Target="../media/image30.pn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 /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 /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 /><Relationship Id="rId1" Type="http://schemas.openxmlformats.org/officeDocument/2006/relationships/slideLayout" Target="../slideLayouts/slideLayout19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6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6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 /><Relationship Id="rId1" Type="http://schemas.openxmlformats.org/officeDocument/2006/relationships/slideLayout" Target="../slideLayouts/slideLayout7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 /><Relationship Id="rId1" Type="http://schemas.openxmlformats.org/officeDocument/2006/relationships/slideLayout" Target="../slideLayouts/slideLayout7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 /><Relationship Id="rId2" Type="http://schemas.openxmlformats.org/officeDocument/2006/relationships/image" Target="../media/image49.pn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pt-BR" b="1" dirty="0"/>
              <a:t>Mecanismos de endurecimento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Profa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Dra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Lauralice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Canale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063" y="1385888"/>
            <a:ext cx="28098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7538" y="1357313"/>
            <a:ext cx="28289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7538" y="1362075"/>
            <a:ext cx="28289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8013" y="1362075"/>
            <a:ext cx="28479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2300" y="1371600"/>
            <a:ext cx="2819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775" y="1371600"/>
            <a:ext cx="28384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775" y="1381125"/>
            <a:ext cx="28384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2289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49080"/>
            <a:ext cx="34480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437112"/>
            <a:ext cx="33337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692696"/>
            <a:ext cx="37909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641226"/>
          </a:xfrm>
        </p:spPr>
        <p:txBody>
          <a:bodyPr/>
          <a:lstStyle/>
          <a:p>
            <a:r>
              <a:rPr lang="pt-BR" b="1" dirty="0"/>
              <a:t>Mecanismos de endurecimento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3285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sz="2800" b="1" dirty="0">
                <a:solidFill>
                  <a:srgbClr val="FFFF00"/>
                </a:solidFill>
              </a:rPr>
              <a:t>O que são mecanismos de endurecimento?</a:t>
            </a:r>
          </a:p>
          <a:p>
            <a:r>
              <a:rPr lang="pt-BR" sz="2800" dirty="0">
                <a:solidFill>
                  <a:srgbClr val="FFFF00"/>
                </a:solidFill>
              </a:rPr>
              <a:t>Obstáculos a movimentação das discordâncias que provocam um aumento da resistência mecânica do metal</a:t>
            </a:r>
          </a:p>
          <a:p>
            <a:pPr>
              <a:buNone/>
            </a:pPr>
            <a:r>
              <a:rPr lang="pt-BR" sz="2800" b="1" dirty="0">
                <a:solidFill>
                  <a:srgbClr val="FFFF00"/>
                </a:solidFill>
              </a:rPr>
              <a:t>Mecanismos de endurecimento:-</a:t>
            </a:r>
          </a:p>
          <a:p>
            <a:r>
              <a:rPr lang="pt-BR" sz="2800" dirty="0">
                <a:solidFill>
                  <a:srgbClr val="FFFF00"/>
                </a:solidFill>
              </a:rPr>
              <a:t>Solução sólida</a:t>
            </a:r>
          </a:p>
          <a:p>
            <a:r>
              <a:rPr lang="pt-BR" sz="2800" dirty="0">
                <a:solidFill>
                  <a:srgbClr val="FFFF00"/>
                </a:solidFill>
              </a:rPr>
              <a:t>Precipitação/Partículas de segunda fase</a:t>
            </a:r>
          </a:p>
          <a:p>
            <a:r>
              <a:rPr lang="pt-BR" sz="2800" dirty="0">
                <a:solidFill>
                  <a:srgbClr val="FFFF00"/>
                </a:solidFill>
              </a:rPr>
              <a:t>Refino de grão</a:t>
            </a:r>
          </a:p>
          <a:p>
            <a:r>
              <a:rPr lang="pt-BR" sz="2800" dirty="0" err="1">
                <a:solidFill>
                  <a:srgbClr val="FFFF00"/>
                </a:solidFill>
              </a:rPr>
              <a:t>Encruamento</a:t>
            </a:r>
            <a:endParaRPr lang="pt-BR" sz="2800" dirty="0">
              <a:solidFill>
                <a:srgbClr val="FFFF00"/>
              </a:solidFill>
            </a:endParaRPr>
          </a:p>
          <a:p>
            <a:r>
              <a:rPr lang="pt-BR" sz="2800" dirty="0">
                <a:solidFill>
                  <a:srgbClr val="FFFF00"/>
                </a:solidFill>
              </a:rPr>
              <a:t>Tratamentos térmicos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364088" y="5589240"/>
            <a:ext cx="2736304" cy="126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95536" y="5517232"/>
            <a:ext cx="2448272" cy="134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8520" y="-58264"/>
            <a:ext cx="9144000" cy="1399032"/>
          </a:xfrm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Mecanismos</a:t>
            </a:r>
            <a:r>
              <a:rPr lang="en-US" b="1" dirty="0">
                <a:solidFill>
                  <a:srgbClr val="FFFF00"/>
                </a:solidFill>
              </a:rPr>
              <a:t> de </a:t>
            </a:r>
            <a:r>
              <a:rPr lang="en-US" b="1" dirty="0" err="1">
                <a:solidFill>
                  <a:srgbClr val="FFFF00"/>
                </a:solidFill>
              </a:rPr>
              <a:t>Endurecimento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8680" y="983527"/>
            <a:ext cx="8229600" cy="3980670"/>
          </a:xfrm>
        </p:spPr>
        <p:txBody>
          <a:bodyPr>
            <a:normAutofit/>
          </a:bodyPr>
          <a:lstStyle/>
          <a:p>
            <a:r>
              <a:rPr lang="pt-BR" sz="2400" b="1" dirty="0"/>
              <a:t>Solução sólida</a:t>
            </a:r>
          </a:p>
          <a:p>
            <a:pPr>
              <a:buNone/>
            </a:pPr>
            <a:r>
              <a:rPr lang="pt-BR" sz="2400" b="1" dirty="0"/>
              <a:t>Átomos de soluto ocupam lugares da rede cristalina de um dado metal;</a:t>
            </a:r>
          </a:p>
          <a:p>
            <a:pPr>
              <a:buNone/>
            </a:pPr>
            <a:r>
              <a:rPr lang="pt-BR" sz="2400" b="1" dirty="0"/>
              <a:t>Estes átomos provocam distorção na rede; para minimizar a energia do material procuram lugares onde se acomodam mais facilmente =&gt; junto a discordâncias....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395536" y="5589240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Dificuldade de movimentar </a:t>
            </a:r>
          </a:p>
          <a:p>
            <a:r>
              <a:rPr lang="pt-BR" sz="2400" dirty="0">
                <a:solidFill>
                  <a:srgbClr val="002060"/>
                </a:solidFill>
              </a:rPr>
              <a:t>discordâncias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5364088" y="5657671"/>
            <a:ext cx="2915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Aumento da resistência do material </a:t>
            </a:r>
          </a:p>
        </p:txBody>
      </p:sp>
      <p:sp>
        <p:nvSpPr>
          <p:cNvPr id="10" name="Seta para a direita 9"/>
          <p:cNvSpPr/>
          <p:nvPr/>
        </p:nvSpPr>
        <p:spPr bwMode="auto">
          <a:xfrm>
            <a:off x="3131840" y="5877272"/>
            <a:ext cx="1944216" cy="57606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25" y="938213"/>
            <a:ext cx="63817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Deformações da rede cristalina</a:t>
            </a:r>
          </a:p>
        </p:txBody>
      </p:sp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1" y="1877694"/>
            <a:ext cx="6046812" cy="449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7732"/>
          </a:xfrm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Mecanismos</a:t>
            </a:r>
            <a:r>
              <a:rPr lang="en-US" b="1" dirty="0">
                <a:solidFill>
                  <a:srgbClr val="FFFF00"/>
                </a:solidFill>
              </a:rPr>
              <a:t> de </a:t>
            </a:r>
            <a:r>
              <a:rPr lang="en-US" b="1" dirty="0" err="1">
                <a:solidFill>
                  <a:srgbClr val="FFFF00"/>
                </a:solidFill>
              </a:rPr>
              <a:t>Endurecimento</a:t>
            </a:r>
            <a:endParaRPr lang="pt-BR" b="1" dirty="0">
              <a:solidFill>
                <a:srgbClr val="FFFF00"/>
              </a:solidFill>
            </a:endParaRPr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5106480"/>
            <a:ext cx="6574168" cy="170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098061"/>
            <a:ext cx="353600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593979"/>
            <a:ext cx="5890671" cy="149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217555" y="89773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Solução Sólida:</a:t>
            </a:r>
          </a:p>
          <a:p>
            <a:r>
              <a:rPr lang="pt-BR" sz="2400" b="1" dirty="0"/>
              <a:t>Interação do átomo de soluto com as discordâncias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Mecanismos</a:t>
            </a:r>
            <a:r>
              <a:rPr lang="en-US" b="1" dirty="0">
                <a:solidFill>
                  <a:srgbClr val="FFFF00"/>
                </a:solidFill>
              </a:rPr>
              <a:t> de </a:t>
            </a:r>
            <a:r>
              <a:rPr lang="en-US" b="1" dirty="0" err="1">
                <a:solidFill>
                  <a:srgbClr val="FFFF00"/>
                </a:solidFill>
              </a:rPr>
              <a:t>Endurecimento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7277" y="1412776"/>
            <a:ext cx="8229600" cy="936104"/>
          </a:xfrm>
        </p:spPr>
        <p:txBody>
          <a:bodyPr>
            <a:normAutofit lnSpcReduction="10000"/>
          </a:bodyPr>
          <a:lstStyle/>
          <a:p>
            <a:r>
              <a:rPr lang="pt-BR" sz="2400" b="1" dirty="0"/>
              <a:t>Solução sólida</a:t>
            </a:r>
          </a:p>
          <a:p>
            <a:pPr>
              <a:buNone/>
            </a:pPr>
            <a:r>
              <a:rPr lang="pt-BR" sz="2400" b="1" dirty="0"/>
              <a:t>Efeito da dimensão do átomo de soluto e da % presente  </a:t>
            </a:r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CF249F6-F75D-4800-8B55-D648B2C63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2918446"/>
            <a:ext cx="3381375" cy="31813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CCFB21C-CBF5-4039-AA3E-E51FEB258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38" y="2935338"/>
            <a:ext cx="5619750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364088" y="5373216"/>
            <a:ext cx="2736304" cy="126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95536" y="5517232"/>
            <a:ext cx="2448272" cy="134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Mecanismos</a:t>
            </a:r>
            <a:r>
              <a:rPr lang="en-US" b="1" dirty="0">
                <a:solidFill>
                  <a:srgbClr val="FFFF00"/>
                </a:solidFill>
              </a:rPr>
              <a:t> de </a:t>
            </a:r>
            <a:r>
              <a:rPr lang="en-US" b="1" dirty="0" err="1">
                <a:solidFill>
                  <a:srgbClr val="FFFF00"/>
                </a:solidFill>
              </a:rPr>
              <a:t>Endurecimento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55500"/>
            <a:ext cx="8229600" cy="5517232"/>
          </a:xfrm>
        </p:spPr>
        <p:txBody>
          <a:bodyPr>
            <a:normAutofit/>
          </a:bodyPr>
          <a:lstStyle/>
          <a:p>
            <a:r>
              <a:rPr lang="pt-BR" sz="2800" b="1" dirty="0"/>
              <a:t>Precipitação/Dispersão de partículas de segunda fase</a:t>
            </a:r>
          </a:p>
          <a:p>
            <a:pPr>
              <a:buNone/>
            </a:pPr>
            <a:r>
              <a:rPr lang="pt-BR" sz="2800" b="1" dirty="0"/>
              <a:t>O material exibe uma segunda fase, isto é uma região com composição e características distintas, dispersa na matriz.</a:t>
            </a:r>
          </a:p>
          <a:p>
            <a:pPr>
              <a:buNone/>
            </a:pPr>
            <a:r>
              <a:rPr lang="pt-BR" sz="2800" b="1" dirty="0"/>
              <a:t>Provocam distorção na rede;</a:t>
            </a:r>
          </a:p>
          <a:p>
            <a:pPr>
              <a:buNone/>
            </a:pPr>
            <a:r>
              <a:rPr lang="pt-BR" sz="2800" b="1" dirty="0"/>
              <a:t>As discordâncias vão ter dificuldade em se movimentar através destas partículas (ex: carbonetos)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395536" y="5589240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Dificuldade de movimentar discordâncias.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5364088" y="5373216"/>
            <a:ext cx="2915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Aumento da resistência do material </a:t>
            </a:r>
          </a:p>
        </p:txBody>
      </p:sp>
      <p:sp>
        <p:nvSpPr>
          <p:cNvPr id="10" name="Seta para a direita 9"/>
          <p:cNvSpPr/>
          <p:nvPr/>
        </p:nvSpPr>
        <p:spPr bwMode="auto">
          <a:xfrm>
            <a:off x="2987824" y="5877272"/>
            <a:ext cx="2160240" cy="504056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783502"/>
          </a:xfrm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Mecanismos</a:t>
            </a:r>
            <a:r>
              <a:rPr lang="en-US" b="1" dirty="0">
                <a:solidFill>
                  <a:srgbClr val="FFFF00"/>
                </a:solidFill>
              </a:rPr>
              <a:t> de </a:t>
            </a:r>
            <a:r>
              <a:rPr lang="en-US" b="1" dirty="0" err="1">
                <a:solidFill>
                  <a:srgbClr val="FFFF00"/>
                </a:solidFill>
              </a:rPr>
              <a:t>Endureciment</a:t>
            </a:r>
            <a:r>
              <a:rPr lang="en-US" dirty="0" err="1"/>
              <a:t>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0996"/>
            <a:ext cx="8229600" cy="2304255"/>
          </a:xfrm>
        </p:spPr>
        <p:txBody>
          <a:bodyPr/>
          <a:lstStyle/>
          <a:p>
            <a:r>
              <a:rPr lang="pt-BR" sz="3200" b="1" dirty="0"/>
              <a:t>Precipitação/Dispersão de partículas de segunda fase</a:t>
            </a:r>
          </a:p>
          <a:p>
            <a:endParaRPr lang="pt-BR" sz="3200" b="1" dirty="0"/>
          </a:p>
        </p:txBody>
      </p:sp>
      <p:sp>
        <p:nvSpPr>
          <p:cNvPr id="12" name="Retângulo 11"/>
          <p:cNvSpPr/>
          <p:nvPr/>
        </p:nvSpPr>
        <p:spPr>
          <a:xfrm>
            <a:off x="899592" y="2708920"/>
            <a:ext cx="1502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Maior</a:t>
            </a:r>
          </a:p>
          <a:p>
            <a:r>
              <a:rPr lang="pt-BR" b="1" dirty="0"/>
              <a:t> resistência 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6588224" y="2708920"/>
            <a:ext cx="1934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Menor</a:t>
            </a:r>
            <a:endParaRPr lang="pt-BR" b="1" dirty="0"/>
          </a:p>
          <a:p>
            <a:r>
              <a:rPr lang="pt-BR" b="1" dirty="0"/>
              <a:t> resistência 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5346C5D-BA2F-4482-9AB1-E49383B14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68" y="3846362"/>
            <a:ext cx="3114675" cy="23336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EE1A82B-52EA-45D4-891F-50C7A7B72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411" y="3789212"/>
            <a:ext cx="3095625" cy="2390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828700"/>
          </a:xfrm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Mecanismos</a:t>
            </a:r>
            <a:r>
              <a:rPr lang="en-US" b="1" dirty="0">
                <a:solidFill>
                  <a:srgbClr val="FFFF00"/>
                </a:solidFill>
              </a:rPr>
              <a:t> de </a:t>
            </a:r>
            <a:r>
              <a:rPr lang="en-US" b="1" dirty="0" err="1">
                <a:solidFill>
                  <a:srgbClr val="FFFF00"/>
                </a:solidFill>
              </a:rPr>
              <a:t>Endurecimento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1944216"/>
          </a:xfrm>
        </p:spPr>
        <p:txBody>
          <a:bodyPr/>
          <a:lstStyle/>
          <a:p>
            <a:r>
              <a:rPr lang="pt-BR" sz="3200" b="1" dirty="0"/>
              <a:t>Precipitação/Dispersão de partículas de segunda fase</a:t>
            </a:r>
          </a:p>
          <a:p>
            <a:endParaRPr lang="pt-BR" sz="32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F843A49-E495-4C70-9226-64084D0B3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88" y="2132856"/>
            <a:ext cx="2019300" cy="20955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32FFB23-991E-4334-AB8F-787C7C035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8374" y="2162696"/>
            <a:ext cx="2019300" cy="20574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B225C40-BA58-4429-B5FD-BBC0464C24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4580731"/>
            <a:ext cx="1895475" cy="2009775"/>
          </a:xfrm>
          <a:prstGeom prst="rect">
            <a:avLst/>
          </a:prstGeom>
        </p:spPr>
      </p:pic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BE727FC4-6D86-428D-BF0D-0866FD6530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123049"/>
              </p:ext>
            </p:extLst>
          </p:nvPr>
        </p:nvGraphicFramePr>
        <p:xfrm>
          <a:off x="5707599" y="4521448"/>
          <a:ext cx="2067529" cy="2128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Imagem de Bitmap" r:id="rId7" imgW="1295280" imgH="1333440" progId="Paint.Picture">
                  <p:embed/>
                </p:oleObj>
              </mc:Choice>
              <mc:Fallback>
                <p:oleObj name="Imagem de Bitmap" r:id="rId7" imgW="1295280" imgH="1333440" progId="Paint.Picture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BE727FC4-6D86-428D-BF0D-0866FD6530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07599" y="4521448"/>
                        <a:ext cx="2067529" cy="2128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364088" y="5589240"/>
            <a:ext cx="2736304" cy="126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95536" y="5517232"/>
            <a:ext cx="2448272" cy="134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848112"/>
          </a:xfrm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Mecanismos</a:t>
            </a:r>
            <a:r>
              <a:rPr lang="en-US" b="1" dirty="0">
                <a:solidFill>
                  <a:srgbClr val="FFFF00"/>
                </a:solidFill>
              </a:rPr>
              <a:t> de </a:t>
            </a:r>
            <a:r>
              <a:rPr lang="en-US" b="1" dirty="0" err="1">
                <a:solidFill>
                  <a:srgbClr val="FFFF00"/>
                </a:solidFill>
              </a:rPr>
              <a:t>Endurecimento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013673"/>
            <a:ext cx="8229600" cy="1200329"/>
          </a:xfrm>
        </p:spPr>
        <p:txBody>
          <a:bodyPr>
            <a:normAutofit/>
          </a:bodyPr>
          <a:lstStyle/>
          <a:p>
            <a:r>
              <a:rPr lang="pt-BR" sz="2400" b="1" dirty="0"/>
              <a:t>Contornos de grão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5536" y="5589240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Dificuldade de movimentar discordâncias.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5364088" y="5657671"/>
            <a:ext cx="2915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Aumento da resistência do material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79355"/>
            <a:ext cx="2304256" cy="207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ta para a direita 9"/>
          <p:cNvSpPr/>
          <p:nvPr/>
        </p:nvSpPr>
        <p:spPr bwMode="auto">
          <a:xfrm>
            <a:off x="2915816" y="6021288"/>
            <a:ext cx="2304256" cy="432048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262FF25-B486-46CB-A238-36ACB8BBF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94671"/>
            <a:ext cx="2620764" cy="184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020"/>
          </a:xfrm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Mecanismos</a:t>
            </a:r>
            <a:r>
              <a:rPr lang="en-US" b="1" dirty="0">
                <a:solidFill>
                  <a:srgbClr val="FFFF00"/>
                </a:solidFill>
              </a:rPr>
              <a:t> de </a:t>
            </a:r>
            <a:r>
              <a:rPr lang="en-US" b="1" dirty="0" err="1">
                <a:solidFill>
                  <a:srgbClr val="FFFF00"/>
                </a:solidFill>
              </a:rPr>
              <a:t>Endurecimento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517232"/>
          </a:xfrm>
        </p:spPr>
        <p:txBody>
          <a:bodyPr/>
          <a:lstStyle/>
          <a:p>
            <a:endParaRPr lang="pt-BR" b="1" dirty="0"/>
          </a:p>
        </p:txBody>
      </p:sp>
      <p:sp>
        <p:nvSpPr>
          <p:cNvPr id="12" name="Retângulo 11"/>
          <p:cNvSpPr/>
          <p:nvPr/>
        </p:nvSpPr>
        <p:spPr>
          <a:xfrm>
            <a:off x="2915816" y="1124744"/>
            <a:ext cx="7076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Grão refinado =&gt; maior resistência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51520" y="6021288"/>
            <a:ext cx="8892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1. C. </a:t>
            </a:r>
            <a:r>
              <a:rPr lang="pt-BR" sz="1400" dirty="0" err="1"/>
              <a:t>Suryuanarayana</a:t>
            </a:r>
            <a:r>
              <a:rPr lang="pt-BR" sz="1400" dirty="0"/>
              <a:t>, D. </a:t>
            </a:r>
            <a:r>
              <a:rPr lang="pt-BR" sz="1400" dirty="0" err="1"/>
              <a:t>Mukhopadhyay</a:t>
            </a:r>
            <a:r>
              <a:rPr lang="pt-BR" sz="1400" dirty="0"/>
              <a:t>, S.N. </a:t>
            </a:r>
            <a:r>
              <a:rPr lang="pt-BR" sz="1400" dirty="0" err="1"/>
              <a:t>Patankar</a:t>
            </a:r>
            <a:r>
              <a:rPr lang="pt-BR" sz="1400" dirty="0"/>
              <a:t>, </a:t>
            </a:r>
            <a:r>
              <a:rPr lang="pt-BR" sz="1400" dirty="0" err="1"/>
              <a:t>F.H.</a:t>
            </a:r>
            <a:r>
              <a:rPr lang="pt-BR" sz="1400" dirty="0"/>
              <a:t> </a:t>
            </a:r>
            <a:r>
              <a:rPr lang="pt-BR" sz="1400" dirty="0" err="1"/>
              <a:t>Froes</a:t>
            </a:r>
            <a:r>
              <a:rPr lang="pt-BR" sz="1400" dirty="0"/>
              <a:t>. J. Mater. Res.7, 2114 (1992).</a:t>
            </a:r>
          </a:p>
          <a:p>
            <a:r>
              <a:rPr lang="pt-BR" sz="1400" dirty="0"/>
              <a:t>2. </a:t>
            </a:r>
            <a:r>
              <a:rPr lang="pt-BR" sz="1400" dirty="0" err="1"/>
              <a:t>G.W.</a:t>
            </a:r>
            <a:r>
              <a:rPr lang="pt-BR" sz="1400" dirty="0"/>
              <a:t> </a:t>
            </a:r>
            <a:r>
              <a:rPr lang="pt-BR" sz="1400" dirty="0" err="1"/>
              <a:t>Nieman</a:t>
            </a:r>
            <a:r>
              <a:rPr lang="pt-BR" sz="1400" dirty="0"/>
              <a:t>, </a:t>
            </a:r>
            <a:r>
              <a:rPr lang="pt-BR" sz="1400" dirty="0" err="1"/>
              <a:t>J.R.</a:t>
            </a:r>
            <a:r>
              <a:rPr lang="pt-BR" sz="1400" dirty="0"/>
              <a:t> </a:t>
            </a:r>
            <a:r>
              <a:rPr lang="pt-BR" sz="1400" dirty="0" err="1"/>
              <a:t>Weertman</a:t>
            </a:r>
            <a:r>
              <a:rPr lang="pt-BR" sz="1400" dirty="0"/>
              <a:t>, </a:t>
            </a:r>
            <a:r>
              <a:rPr lang="pt-BR" sz="1400" dirty="0" err="1"/>
              <a:t>R.W.</a:t>
            </a:r>
            <a:r>
              <a:rPr lang="pt-BR" sz="1400" dirty="0"/>
              <a:t> </a:t>
            </a:r>
            <a:r>
              <a:rPr lang="pt-BR" sz="1400" dirty="0" err="1"/>
              <a:t>Siegel</a:t>
            </a:r>
            <a:r>
              <a:rPr lang="pt-BR" sz="1400" dirty="0"/>
              <a:t>. </a:t>
            </a:r>
            <a:r>
              <a:rPr lang="pt-BR" sz="1400" dirty="0" err="1"/>
              <a:t>Nanostruct</a:t>
            </a:r>
            <a:r>
              <a:rPr lang="pt-BR" sz="1400" dirty="0"/>
              <a:t>. Mater.1,185(1992).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730B314-91D7-4AC2-BAB7-E9B5FDC96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73436"/>
            <a:ext cx="4343400" cy="40100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C21C075-D143-42B1-BF4A-957DF9E89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73" y="2533105"/>
            <a:ext cx="3038475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Mecanismos</a:t>
            </a:r>
            <a:r>
              <a:rPr lang="en-US" b="1" dirty="0">
                <a:solidFill>
                  <a:srgbClr val="FFFF00"/>
                </a:solidFill>
              </a:rPr>
              <a:t> de </a:t>
            </a:r>
            <a:r>
              <a:rPr lang="en-US" b="1" dirty="0" err="1">
                <a:solidFill>
                  <a:srgbClr val="FFFF00"/>
                </a:solidFill>
              </a:rPr>
              <a:t>Endurecimento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517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800" b="1" dirty="0"/>
              <a:t>Discordâncias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arplace.uol.com.br/wp-content/uploads/2014/08/Volvo-seguran%C3%A7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7307417" cy="4877701"/>
          </a:xfrm>
          <a:prstGeom prst="rect">
            <a:avLst/>
          </a:prstGeom>
          <a:noFill/>
        </p:spPr>
      </p:pic>
      <p:pic>
        <p:nvPicPr>
          <p:cNvPr id="43010" name="Picture 2" descr="C:\Users\Canale\Documents\MEUS DOCUMENTOS\LEGAL\Diversidades culturais\Only.in.Tehr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64704"/>
            <a:ext cx="7451262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900113"/>
            <a:ext cx="64293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364088" y="5589240"/>
            <a:ext cx="2736304" cy="126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95536" y="5517232"/>
            <a:ext cx="2448272" cy="134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Mecanismos</a:t>
            </a:r>
            <a:r>
              <a:rPr lang="en-US" b="1" dirty="0">
                <a:solidFill>
                  <a:srgbClr val="FFFF00"/>
                </a:solidFill>
              </a:rPr>
              <a:t> de </a:t>
            </a:r>
            <a:r>
              <a:rPr lang="en-US" b="1" dirty="0" err="1">
                <a:solidFill>
                  <a:srgbClr val="FFFF00"/>
                </a:solidFill>
              </a:rPr>
              <a:t>Endurecimento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376264"/>
          </a:xfrm>
        </p:spPr>
        <p:txBody>
          <a:bodyPr/>
          <a:lstStyle/>
          <a:p>
            <a:r>
              <a:rPr lang="pt-BR" sz="2400" b="1" dirty="0" err="1"/>
              <a:t>Encruamento</a:t>
            </a:r>
            <a:endParaRPr lang="pt-BR" sz="2400" b="1" dirty="0"/>
          </a:p>
          <a:p>
            <a:pPr>
              <a:buNone/>
            </a:pPr>
            <a:endParaRPr lang="pt-BR" b="1" dirty="0"/>
          </a:p>
          <a:p>
            <a:pPr>
              <a:buNone/>
            </a:pPr>
            <a:r>
              <a:rPr lang="pt-BR" sz="2400" b="1" dirty="0"/>
              <a:t>A multiplicação do número de discordâncias durante a deformação de um metal reduz o caminho livre entre discordâncias, isto é, sua movimentação é reduzida.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395536" y="5589240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Dificuldade de movimentar discordâncias.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5364088" y="5657671"/>
            <a:ext cx="2915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Aumento da resistência do material </a:t>
            </a:r>
          </a:p>
        </p:txBody>
      </p:sp>
      <p:sp>
        <p:nvSpPr>
          <p:cNvPr id="10" name="Seta para a direita 9"/>
          <p:cNvSpPr/>
          <p:nvPr/>
        </p:nvSpPr>
        <p:spPr bwMode="auto">
          <a:xfrm>
            <a:off x="2987824" y="5949280"/>
            <a:ext cx="2160240" cy="57606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/>
      <p:bldP spid="5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17525" y="188913"/>
            <a:ext cx="5367338" cy="6450012"/>
            <a:chOff x="99" y="119"/>
            <a:chExt cx="3381" cy="4063"/>
          </a:xfrm>
        </p:grpSpPr>
        <p:pic>
          <p:nvPicPr>
            <p:cNvPr id="16794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" y="119"/>
              <a:ext cx="3381" cy="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799" y="3848"/>
              <a:ext cx="681" cy="334"/>
              <a:chOff x="2608" y="3612"/>
              <a:chExt cx="681" cy="334"/>
            </a:xfrm>
          </p:grpSpPr>
          <p:sp>
            <p:nvSpPr>
              <p:cNvPr id="167943" name="Rectangle 7"/>
              <p:cNvSpPr>
                <a:spLocks noChangeArrowheads="1"/>
              </p:cNvSpPr>
              <p:nvPr/>
            </p:nvSpPr>
            <p:spPr bwMode="auto">
              <a:xfrm>
                <a:off x="2608" y="3612"/>
                <a:ext cx="681" cy="31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7941" name="Line 5"/>
              <p:cNvSpPr>
                <a:spLocks noChangeShapeType="1"/>
              </p:cNvSpPr>
              <p:nvPr/>
            </p:nvSpPr>
            <p:spPr bwMode="auto">
              <a:xfrm>
                <a:off x="2659" y="3702"/>
                <a:ext cx="5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942" name="Text Box 6"/>
              <p:cNvSpPr txBox="1">
                <a:spLocks noChangeArrowheads="1"/>
              </p:cNvSpPr>
              <p:nvPr/>
            </p:nvSpPr>
            <p:spPr bwMode="auto">
              <a:xfrm>
                <a:off x="2651" y="3715"/>
                <a:ext cx="5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/>
                  <a:t>200 nm</a:t>
                </a:r>
              </a:p>
            </p:txBody>
          </p:sp>
        </p:grpSp>
      </p:grpSp>
      <p:sp>
        <p:nvSpPr>
          <p:cNvPr id="167945" name="Text Box 9"/>
          <p:cNvSpPr txBox="1">
            <a:spLocks noChangeArrowheads="1"/>
          </p:cNvSpPr>
          <p:nvPr/>
        </p:nvSpPr>
        <p:spPr bwMode="auto">
          <a:xfrm>
            <a:off x="6084168" y="4365104"/>
            <a:ext cx="28289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dirty="0"/>
              <a:t>Micrografia eletrônica de transmissão de uma liga de titânio na qual as linhas escuras são discordâncias.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1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Densidade de discordâncias</a:t>
            </a:r>
          </a:p>
        </p:txBody>
      </p:sp>
      <p:graphicFrame>
        <p:nvGraphicFramePr>
          <p:cNvPr id="179225" name="Group 25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Cristais metálicos cuidadosamente solidificados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pt-BR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mm</a:t>
                      </a:r>
                      <a:r>
                        <a:rPr kumimoji="0" lang="pt-BR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Metais altamente deformados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pt-BR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 10</a:t>
                      </a:r>
                      <a:r>
                        <a:rPr kumimoji="0" lang="pt-BR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mm</a:t>
                      </a:r>
                      <a:r>
                        <a:rPr kumimoji="0" lang="pt-BR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Metais deformados tratados termicamente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pt-BR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 10</a:t>
                      </a:r>
                      <a:r>
                        <a:rPr kumimoji="0" lang="pt-BR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mm</a:t>
                      </a:r>
                      <a:r>
                        <a:rPr kumimoji="0" lang="pt-BR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Mecanismos</a:t>
            </a:r>
            <a:r>
              <a:rPr lang="en-US" b="1" dirty="0">
                <a:solidFill>
                  <a:srgbClr val="FFFF00"/>
                </a:solidFill>
              </a:rPr>
              <a:t> de </a:t>
            </a:r>
            <a:r>
              <a:rPr lang="en-US" b="1" dirty="0" err="1">
                <a:solidFill>
                  <a:srgbClr val="FFFF00"/>
                </a:solidFill>
              </a:rPr>
              <a:t>Endurecimento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517232"/>
          </a:xfrm>
        </p:spPr>
        <p:txBody>
          <a:bodyPr/>
          <a:lstStyle/>
          <a:p>
            <a:pPr>
              <a:buNone/>
            </a:pPr>
            <a:r>
              <a:rPr lang="pt-BR" dirty="0"/>
              <a:t>Multiplicação de discordâncias</a:t>
            </a:r>
            <a:endParaRPr lang="pt-BR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4211960" cy="284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204864"/>
            <a:ext cx="24479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eta para a direita 13"/>
          <p:cNvSpPr/>
          <p:nvPr/>
        </p:nvSpPr>
        <p:spPr>
          <a:xfrm>
            <a:off x="4860032" y="3140968"/>
            <a:ext cx="64807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5580112" y="5085184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Aumento da resistência mecânica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u="sng" dirty="0"/>
              <a:t>Encruamento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1181100"/>
          </a:xfrm>
        </p:spPr>
        <p:txBody>
          <a:bodyPr/>
          <a:lstStyle/>
          <a:p>
            <a:r>
              <a:rPr lang="pt-BR" sz="2800" dirty="0"/>
              <a:t>O </a:t>
            </a:r>
            <a:r>
              <a:rPr lang="pt-BR" sz="2800" b="1" u="sng" dirty="0">
                <a:solidFill>
                  <a:srgbClr val="FFC000"/>
                </a:solidFill>
              </a:rPr>
              <a:t>grau de deformação</a:t>
            </a:r>
            <a:r>
              <a:rPr lang="pt-BR" sz="2800" b="1" dirty="0">
                <a:solidFill>
                  <a:srgbClr val="FFC000"/>
                </a:solidFill>
              </a:rPr>
              <a:t> pode ser expresso pelo </a:t>
            </a:r>
            <a:r>
              <a:rPr lang="pt-BR" sz="2800" b="1" i="1" dirty="0">
                <a:solidFill>
                  <a:srgbClr val="FFC000"/>
                </a:solidFill>
              </a:rPr>
              <a:t>percentual de trabalho à frio</a:t>
            </a:r>
            <a:r>
              <a:rPr lang="pt-BR" sz="2800" b="1" dirty="0">
                <a:solidFill>
                  <a:srgbClr val="FFC000"/>
                </a:solidFill>
              </a:rPr>
              <a:t> (%</a:t>
            </a:r>
            <a:r>
              <a:rPr lang="pt-BR" sz="2800" b="1" i="1" dirty="0">
                <a:solidFill>
                  <a:srgbClr val="FFC000"/>
                </a:solidFill>
              </a:rPr>
              <a:t>TF</a:t>
            </a:r>
            <a:r>
              <a:rPr lang="pt-BR" sz="2800" b="1" dirty="0">
                <a:solidFill>
                  <a:srgbClr val="FFC000"/>
                </a:solidFill>
              </a:rPr>
              <a:t>):</a:t>
            </a:r>
          </a:p>
        </p:txBody>
      </p:sp>
      <p:sp>
        <p:nvSpPr>
          <p:cNvPr id="237575" name="Text Box 7"/>
          <p:cNvSpPr txBox="1">
            <a:spLocks noChangeArrowheads="1"/>
          </p:cNvSpPr>
          <p:nvPr/>
        </p:nvSpPr>
        <p:spPr bwMode="auto">
          <a:xfrm>
            <a:off x="534193" y="5157192"/>
            <a:ext cx="80756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2400" dirty="0"/>
              <a:t>Onde 	</a:t>
            </a:r>
          </a:p>
          <a:p>
            <a:r>
              <a:rPr lang="pt-BR" sz="2400" dirty="0"/>
              <a:t>      A</a:t>
            </a:r>
            <a:r>
              <a:rPr lang="pt-BR" sz="2400" baseline="-25000" dirty="0"/>
              <a:t>o</a:t>
            </a:r>
            <a:r>
              <a:rPr lang="pt-BR" sz="2400" dirty="0"/>
              <a:t> = área original da secção reta que sofre deformação</a:t>
            </a:r>
          </a:p>
          <a:p>
            <a:r>
              <a:rPr lang="pt-BR" sz="2400" dirty="0"/>
              <a:t>	A</a:t>
            </a:r>
            <a:r>
              <a:rPr lang="pt-BR" sz="2400" baseline="-25000" dirty="0"/>
              <a:t>d</a:t>
            </a:r>
            <a:r>
              <a:rPr lang="pt-BR" sz="2400" dirty="0"/>
              <a:t> = área após a deformação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8757C3-A7D8-4FC9-81C0-B52BE011E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368" y="3005655"/>
            <a:ext cx="4105275" cy="132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7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7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7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785242"/>
          </a:xfrm>
        </p:spPr>
        <p:txBody>
          <a:bodyPr/>
          <a:lstStyle/>
          <a:p>
            <a:r>
              <a:rPr lang="pt-BR" b="1" u="sng" dirty="0" err="1">
                <a:solidFill>
                  <a:srgbClr val="FFFF00"/>
                </a:solidFill>
              </a:rPr>
              <a:t>Encruamento</a:t>
            </a:r>
            <a:endParaRPr lang="pt-BR" b="1" u="sng" dirty="0">
              <a:solidFill>
                <a:srgbClr val="FFFF00"/>
              </a:solidFill>
            </a:endParaRPr>
          </a:p>
        </p:txBody>
      </p:sp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08355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0" y="5733256"/>
            <a:ext cx="8964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dirty="0"/>
              <a:t>Para aço 1040, latão e cobre – aumento (a) do limite de escoamento e (b) do limite de resistência à tração em função da % de trabalho à frio.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r>
              <a:rPr lang="pt-BR" b="1" u="sng" dirty="0" err="1">
                <a:solidFill>
                  <a:srgbClr val="FFFF00"/>
                </a:solidFill>
              </a:rPr>
              <a:t>Encruamento</a:t>
            </a:r>
            <a:endParaRPr lang="pt-BR" b="1" u="sng" dirty="0">
              <a:solidFill>
                <a:srgbClr val="FFFF00"/>
              </a:solidFill>
            </a:endParaRPr>
          </a:p>
        </p:txBody>
      </p:sp>
      <p:pic>
        <p:nvPicPr>
          <p:cNvPr id="2447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1196975"/>
            <a:ext cx="44196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4932040" y="1628800"/>
            <a:ext cx="38743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dirty="0"/>
              <a:t>Para o aço 1040, latão e cobre, em conseqüência do trabalho à frio, ocorre uma diminuição na ductilidade (c).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E35C7-6D7F-47B5-ABD1-F0F5B859E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263" y="2348880"/>
            <a:ext cx="7511473" cy="131248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rgbClr val="FFFF00"/>
                </a:solidFill>
              </a:rPr>
              <a:t>Diagrama </a:t>
            </a:r>
            <a:r>
              <a:rPr lang="pt-BR" sz="3200" b="1" dirty="0" err="1">
                <a:solidFill>
                  <a:srgbClr val="FFFF00"/>
                </a:solidFill>
              </a:rPr>
              <a:t>fe</a:t>
            </a:r>
            <a:r>
              <a:rPr lang="pt-BR" sz="3200" b="1" dirty="0">
                <a:solidFill>
                  <a:srgbClr val="FFFF00"/>
                </a:solidFill>
              </a:rPr>
              <a:t>-c</a:t>
            </a:r>
            <a:br>
              <a:rPr lang="pt-BR" sz="3200" b="1" dirty="0">
                <a:solidFill>
                  <a:srgbClr val="FFFF00"/>
                </a:solidFill>
              </a:rPr>
            </a:br>
            <a:r>
              <a:rPr lang="pt-BR" sz="3200" b="1" dirty="0">
                <a:solidFill>
                  <a:srgbClr val="FFFF00"/>
                </a:solidFill>
              </a:rPr>
              <a:t>revisão</a:t>
            </a:r>
          </a:p>
        </p:txBody>
      </p:sp>
    </p:spTree>
    <p:extLst>
      <p:ext uri="{BB962C8B-B14F-4D97-AF65-F5344CB8AC3E}">
        <p14:creationId xmlns:p14="http://schemas.microsoft.com/office/powerpoint/2010/main" val="18034043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709613"/>
            <a:ext cx="766762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auralice\Documents\Meus_Documentos\BOOK\BOOK 4\Completed\CHAPTER 1\Figures Chapter1\Fig.1.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738" y="914400"/>
            <a:ext cx="64865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fig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1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CaixaDeTexto 4"/>
          <p:cNvSpPr txBox="1">
            <a:spLocks noChangeArrowheads="1"/>
          </p:cNvSpPr>
          <p:nvPr/>
        </p:nvSpPr>
        <p:spPr bwMode="auto">
          <a:xfrm>
            <a:off x="6084888" y="1268413"/>
            <a:ext cx="305911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A1: </a:t>
            </a:r>
          </a:p>
          <a:p>
            <a:r>
              <a:rPr lang="en-US" b="1"/>
              <a:t>Temperatura  de equilíbrio de início de austenitização</a:t>
            </a:r>
          </a:p>
          <a:p>
            <a:endParaRPr lang="en-US" b="1"/>
          </a:p>
          <a:p>
            <a:r>
              <a:rPr lang="en-US" b="1"/>
              <a:t>A3: Temperatura de equilíbrio de fim de austenitização</a:t>
            </a:r>
          </a:p>
          <a:p>
            <a:endParaRPr lang="en-US" b="1"/>
          </a:p>
          <a:p>
            <a:endParaRPr lang="pt-B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344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pt-BR" dirty="0"/>
              <a:t>Efeito da </a:t>
            </a:r>
            <a:r>
              <a:rPr lang="pt-BR" dirty="0" err="1"/>
              <a:t>perlita</a:t>
            </a:r>
            <a:endParaRPr lang="pt-BR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23728" y="4227984"/>
            <a:ext cx="4951413" cy="8382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123728" y="5066184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947641" y="5066184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773141" y="5066184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598641" y="5066184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5424141" y="5066184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249641" y="5066184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7075141" y="5066184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966566" y="5142384"/>
            <a:ext cx="3206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AU" altLang="en-AU" sz="1600"/>
              <a:t>0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699991" y="5142384"/>
            <a:ext cx="506412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AU" altLang="en-AU" sz="1600"/>
              <a:t>0.2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525491" y="5142384"/>
            <a:ext cx="506412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AU" altLang="en-AU" sz="1600"/>
              <a:t>0.4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350991" y="5142384"/>
            <a:ext cx="5048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AU" altLang="en-AU" sz="1600"/>
              <a:t>0.6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176491" y="5142384"/>
            <a:ext cx="5048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AU" altLang="en-AU" sz="1600"/>
              <a:t>0.8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001991" y="5142384"/>
            <a:ext cx="5857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AU" altLang="en-AU" sz="1600"/>
              <a:t>1.0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827491" y="5142384"/>
            <a:ext cx="5048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AU" altLang="en-AU" sz="1600"/>
              <a:t>1.2</a:t>
            </a:r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2123728" y="4227984"/>
            <a:ext cx="4951413" cy="8382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2880" y="528"/>
              </a:cxn>
              <a:cxn ang="0">
                <a:pos x="2880" y="144"/>
              </a:cxn>
              <a:cxn ang="0">
                <a:pos x="1968" y="0"/>
              </a:cxn>
              <a:cxn ang="0">
                <a:pos x="0" y="528"/>
              </a:cxn>
            </a:cxnLst>
            <a:rect l="0" t="0" r="r" b="b"/>
            <a:pathLst>
              <a:path w="2880" h="528">
                <a:moveTo>
                  <a:pt x="0" y="528"/>
                </a:moveTo>
                <a:lnTo>
                  <a:pt x="2880" y="528"/>
                </a:lnTo>
                <a:lnTo>
                  <a:pt x="2880" y="144"/>
                </a:lnTo>
                <a:lnTo>
                  <a:pt x="1968" y="0"/>
                </a:lnTo>
                <a:lnTo>
                  <a:pt x="0" y="528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427191" y="4593109"/>
            <a:ext cx="11779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AU" altLang="en-AU" sz="1600"/>
              <a:t>% pearlite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285653" y="4304184"/>
            <a:ext cx="10223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AU" altLang="en-AU" sz="1600"/>
              <a:t>% ferrite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612553" y="4913784"/>
            <a:ext cx="5175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AU" altLang="en-AU" sz="1600"/>
              <a:t>0%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1491903" y="4075584"/>
            <a:ext cx="7620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AU" altLang="en-AU" sz="1600"/>
              <a:t>100%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7349778" y="5142384"/>
            <a:ext cx="11287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AU" altLang="en-AU" sz="1600"/>
              <a:t>% carbon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2123728" y="1484784"/>
            <a:ext cx="4951413" cy="2590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1083916" y="3694584"/>
            <a:ext cx="9969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AU" altLang="en-AU" sz="1600"/>
              <a:t>300 MPa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083916" y="1408584"/>
            <a:ext cx="9969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AU" altLang="en-AU" sz="1600"/>
              <a:t>900 MPa</a:t>
            </a: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2041178" y="3846984"/>
            <a:ext cx="82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2041178" y="3465984"/>
            <a:ext cx="82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2041178" y="3084984"/>
            <a:ext cx="82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041178" y="2703984"/>
            <a:ext cx="82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2041178" y="2322984"/>
            <a:ext cx="82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2041178" y="1941984"/>
            <a:ext cx="82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2041178" y="1560984"/>
            <a:ext cx="82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1083916" y="2932584"/>
            <a:ext cx="9969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AU" altLang="en-AU" sz="1600"/>
              <a:t>500 MPa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1083916" y="2170584"/>
            <a:ext cx="9969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AU" altLang="en-AU" sz="1600"/>
              <a:t>700 MPa</a:t>
            </a:r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2123728" y="1583209"/>
            <a:ext cx="4951413" cy="2289175"/>
          </a:xfrm>
          <a:custGeom>
            <a:avLst/>
            <a:gdLst/>
            <a:ahLst/>
            <a:cxnLst>
              <a:cxn ang="0">
                <a:pos x="0" y="1442"/>
              </a:cxn>
              <a:cxn ang="0">
                <a:pos x="2016" y="2"/>
              </a:cxn>
              <a:cxn ang="0">
                <a:pos x="2880" y="194"/>
              </a:cxn>
            </a:cxnLst>
            <a:rect l="0" t="0" r="r" b="b"/>
            <a:pathLst>
              <a:path w="2880" h="1442">
                <a:moveTo>
                  <a:pt x="0" y="1442"/>
                </a:moveTo>
                <a:cubicBezTo>
                  <a:pt x="768" y="826"/>
                  <a:pt x="1808" y="4"/>
                  <a:pt x="2016" y="2"/>
                </a:cubicBezTo>
                <a:cubicBezTo>
                  <a:pt x="2224" y="0"/>
                  <a:pt x="2647" y="58"/>
                  <a:pt x="2880" y="19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336203" y="1179984"/>
            <a:ext cx="69373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AU" altLang="en-AU" sz="2000"/>
              <a:t>UTS</a:t>
            </a:r>
          </a:p>
          <a:p>
            <a:pPr algn="ctr"/>
            <a:r>
              <a:rPr lang="en-AU" altLang="en-AU" sz="2000"/>
              <a:t>(R</a:t>
            </a:r>
            <a:r>
              <a:rPr lang="en-AU" altLang="en-AU" sz="2000" baseline="-25000"/>
              <a:t>m</a:t>
            </a:r>
            <a:r>
              <a:rPr lang="en-AU" altLang="en-AU" sz="2000"/>
              <a:t>)</a:t>
            </a: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3608041" y="1941984"/>
            <a:ext cx="7508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AU" altLang="en-AU" sz="2000"/>
              <a:t>UTS</a:t>
            </a:r>
          </a:p>
        </p:txBody>
      </p:sp>
      <p:grpSp>
        <p:nvGrpSpPr>
          <p:cNvPr id="39" name="Group 39"/>
          <p:cNvGrpSpPr>
            <a:grpSpLocks/>
          </p:cNvGrpSpPr>
          <p:nvPr/>
        </p:nvGrpSpPr>
        <p:grpSpPr bwMode="auto">
          <a:xfrm>
            <a:off x="2123728" y="1408584"/>
            <a:ext cx="6781800" cy="2851150"/>
            <a:chOff x="1392" y="1152"/>
            <a:chExt cx="3945" cy="1796"/>
          </a:xfrm>
        </p:grpSpPr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2736" y="2208"/>
              <a:ext cx="87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AU" altLang="en-AU" sz="2000">
                  <a:solidFill>
                    <a:srgbClr val="FF0000"/>
                  </a:solidFill>
                </a:rPr>
                <a:t>Elongation</a:t>
              </a:r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>
              <a:off x="4272" y="2832"/>
              <a:ext cx="4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4272" y="2496"/>
              <a:ext cx="4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>
              <a:off x="4272" y="2160"/>
              <a:ext cx="4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4272" y="1824"/>
              <a:ext cx="4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4272" y="1488"/>
              <a:ext cx="4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4464" y="1152"/>
              <a:ext cx="873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AU" altLang="en-AU" sz="2000">
                  <a:solidFill>
                    <a:srgbClr val="FF0000"/>
                  </a:solidFill>
                </a:rPr>
                <a:t>Elongation</a:t>
              </a:r>
            </a:p>
            <a:p>
              <a:pPr algn="ctr"/>
              <a:r>
                <a:rPr lang="en-AU" altLang="en-AU" sz="2000">
                  <a:solidFill>
                    <a:srgbClr val="FF0000"/>
                  </a:solidFill>
                </a:rPr>
                <a:t>(A</a:t>
              </a:r>
              <a:r>
                <a:rPr lang="en-AU" altLang="en-AU" sz="2000" baseline="-25000">
                  <a:solidFill>
                    <a:srgbClr val="FF0000"/>
                  </a:solidFill>
                </a:rPr>
                <a:t>5</a:t>
              </a:r>
              <a:r>
                <a:rPr lang="en-AU" altLang="en-AU" sz="200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1392" y="1584"/>
              <a:ext cx="2880" cy="12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94" y="1189"/>
                </a:cxn>
                <a:cxn ang="0">
                  <a:pos x="2880" y="1248"/>
                </a:cxn>
              </a:cxnLst>
              <a:rect l="0" t="0" r="r" b="b"/>
              <a:pathLst>
                <a:path w="2880" h="1251">
                  <a:moveTo>
                    <a:pt x="0" y="0"/>
                  </a:moveTo>
                  <a:cubicBezTo>
                    <a:pt x="332" y="198"/>
                    <a:pt x="1873" y="1132"/>
                    <a:pt x="1994" y="1189"/>
                  </a:cubicBezTo>
                  <a:cubicBezTo>
                    <a:pt x="2115" y="1246"/>
                    <a:pt x="2553" y="1251"/>
                    <a:pt x="2880" y="124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48" name="Text Box 48"/>
            <p:cNvSpPr txBox="1">
              <a:spLocks noChangeArrowheads="1"/>
            </p:cNvSpPr>
            <p:nvPr/>
          </p:nvSpPr>
          <p:spPr bwMode="auto">
            <a:xfrm>
              <a:off x="4320" y="2736"/>
              <a:ext cx="301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AU" altLang="en-AU" sz="1600">
                  <a:solidFill>
                    <a:srgbClr val="FF0000"/>
                  </a:solidFill>
                </a:rPr>
                <a:t>0%</a:t>
              </a:r>
            </a:p>
          </p:txBody>
        </p:sp>
        <p:sp>
          <p:nvSpPr>
            <p:cNvPr id="49" name="Text Box 49"/>
            <p:cNvSpPr txBox="1">
              <a:spLocks noChangeArrowheads="1"/>
            </p:cNvSpPr>
            <p:nvPr/>
          </p:nvSpPr>
          <p:spPr bwMode="auto">
            <a:xfrm>
              <a:off x="4320" y="2400"/>
              <a:ext cx="372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AU" altLang="en-AU" sz="1600">
                  <a:solidFill>
                    <a:srgbClr val="FF0000"/>
                  </a:solidFill>
                </a:rPr>
                <a:t>10%</a:t>
              </a:r>
            </a:p>
          </p:txBody>
        </p:sp>
        <p:sp>
          <p:nvSpPr>
            <p:cNvPr id="50" name="Text Box 50"/>
            <p:cNvSpPr txBox="1">
              <a:spLocks noChangeArrowheads="1"/>
            </p:cNvSpPr>
            <p:nvPr/>
          </p:nvSpPr>
          <p:spPr bwMode="auto">
            <a:xfrm>
              <a:off x="4320" y="2064"/>
              <a:ext cx="372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AU" altLang="en-AU" sz="1600">
                  <a:solidFill>
                    <a:srgbClr val="FF0000"/>
                  </a:solidFill>
                </a:rPr>
                <a:t>20%</a:t>
              </a:r>
            </a:p>
          </p:txBody>
        </p:sp>
        <p:sp>
          <p:nvSpPr>
            <p:cNvPr id="51" name="Text Box 51"/>
            <p:cNvSpPr txBox="1">
              <a:spLocks noChangeArrowheads="1"/>
            </p:cNvSpPr>
            <p:nvPr/>
          </p:nvSpPr>
          <p:spPr bwMode="auto">
            <a:xfrm>
              <a:off x="4320" y="1728"/>
              <a:ext cx="372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AU" altLang="en-AU" sz="1600">
                  <a:solidFill>
                    <a:srgbClr val="FF0000"/>
                  </a:solidFill>
                </a:rPr>
                <a:t>30%</a:t>
              </a:r>
            </a:p>
          </p:txBody>
        </p:sp>
        <p:sp>
          <p:nvSpPr>
            <p:cNvPr id="52" name="Text Box 52"/>
            <p:cNvSpPr txBox="1">
              <a:spLocks noChangeArrowheads="1"/>
            </p:cNvSpPr>
            <p:nvPr/>
          </p:nvSpPr>
          <p:spPr bwMode="auto">
            <a:xfrm>
              <a:off x="4320" y="1392"/>
              <a:ext cx="372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AU" altLang="en-AU" sz="1600">
                  <a:solidFill>
                    <a:srgbClr val="FF0000"/>
                  </a:solidFill>
                </a:rPr>
                <a:t>40%</a:t>
              </a:r>
            </a:p>
          </p:txBody>
        </p:sp>
      </p:grpSp>
      <p:sp>
        <p:nvSpPr>
          <p:cNvPr id="53" name="AutoShape 53"/>
          <p:cNvSpPr>
            <a:spLocks/>
          </p:cNvSpPr>
          <p:nvPr/>
        </p:nvSpPr>
        <p:spPr bwMode="auto">
          <a:xfrm>
            <a:off x="7913341" y="4299422"/>
            <a:ext cx="985837" cy="365125"/>
          </a:xfrm>
          <a:prstGeom prst="callout1">
            <a:avLst>
              <a:gd name="adj1" fmla="val 31306"/>
              <a:gd name="adj2" fmla="val -8375"/>
              <a:gd name="adj3" fmla="val 3477"/>
              <a:gd name="adj4" fmla="val -93718"/>
            </a:avLst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triangle" w="med" len="lg"/>
          </a:ln>
          <a:effectLst/>
        </p:spPr>
        <p:txBody>
          <a:bodyPr wrap="none" lIns="0" rIns="0" anchor="ctr">
            <a:spAutoFit/>
          </a:bodyPr>
          <a:lstStyle/>
          <a:p>
            <a:pPr algn="ctr"/>
            <a:r>
              <a:rPr lang="en-AU" altLang="en-AU" sz="1600"/>
              <a:t>cementite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 da </a:t>
            </a:r>
            <a:r>
              <a:rPr lang="pt-BR" dirty="0" err="1"/>
              <a:t>perlita</a:t>
            </a:r>
            <a:endParaRPr lang="pt-BR" dirty="0"/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2711450" y="1971675"/>
            <a:ext cx="93663" cy="3133725"/>
          </a:xfrm>
          <a:custGeom>
            <a:avLst/>
            <a:gdLst/>
            <a:ahLst/>
            <a:cxnLst>
              <a:cxn ang="0">
                <a:pos x="15" y="1095"/>
              </a:cxn>
              <a:cxn ang="0">
                <a:pos x="15" y="1190"/>
              </a:cxn>
              <a:cxn ang="0">
                <a:pos x="86" y="1205"/>
              </a:cxn>
              <a:cxn ang="0">
                <a:pos x="117" y="1111"/>
              </a:cxn>
              <a:cxn ang="0">
                <a:pos x="149" y="327"/>
              </a:cxn>
              <a:cxn ang="0">
                <a:pos x="101" y="76"/>
              </a:cxn>
              <a:cxn ang="0">
                <a:pos x="54" y="170"/>
              </a:cxn>
              <a:cxn ang="0">
                <a:pos x="15" y="1095"/>
              </a:cxn>
            </a:cxnLst>
            <a:rect l="0" t="0" r="r" b="b"/>
            <a:pathLst>
              <a:path w="164" h="1205">
                <a:moveTo>
                  <a:pt x="15" y="1095"/>
                </a:moveTo>
                <a:cubicBezTo>
                  <a:pt x="23" y="1112"/>
                  <a:pt x="0" y="1177"/>
                  <a:pt x="15" y="1190"/>
                </a:cubicBezTo>
                <a:cubicBezTo>
                  <a:pt x="33" y="1205"/>
                  <a:pt x="62" y="1199"/>
                  <a:pt x="86" y="1205"/>
                </a:cubicBezTo>
                <a:cubicBezTo>
                  <a:pt x="135" y="1187"/>
                  <a:pt x="94" y="1166"/>
                  <a:pt x="117" y="1111"/>
                </a:cubicBezTo>
                <a:cubicBezTo>
                  <a:pt x="129" y="946"/>
                  <a:pt x="164" y="490"/>
                  <a:pt x="149" y="327"/>
                </a:cubicBezTo>
                <a:cubicBezTo>
                  <a:pt x="140" y="181"/>
                  <a:pt x="116" y="102"/>
                  <a:pt x="101" y="76"/>
                </a:cubicBezTo>
                <a:cubicBezTo>
                  <a:pt x="85" y="49"/>
                  <a:pt x="68" y="0"/>
                  <a:pt x="54" y="170"/>
                </a:cubicBezTo>
                <a:cubicBezTo>
                  <a:pt x="26" y="323"/>
                  <a:pt x="21" y="925"/>
                  <a:pt x="15" y="1095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2970213" y="2209800"/>
            <a:ext cx="95250" cy="3133725"/>
          </a:xfrm>
          <a:custGeom>
            <a:avLst/>
            <a:gdLst/>
            <a:ahLst/>
            <a:cxnLst>
              <a:cxn ang="0">
                <a:pos x="15" y="1095"/>
              </a:cxn>
              <a:cxn ang="0">
                <a:pos x="15" y="1190"/>
              </a:cxn>
              <a:cxn ang="0">
                <a:pos x="86" y="1205"/>
              </a:cxn>
              <a:cxn ang="0">
                <a:pos x="117" y="1111"/>
              </a:cxn>
              <a:cxn ang="0">
                <a:pos x="149" y="327"/>
              </a:cxn>
              <a:cxn ang="0">
                <a:pos x="101" y="76"/>
              </a:cxn>
              <a:cxn ang="0">
                <a:pos x="54" y="170"/>
              </a:cxn>
              <a:cxn ang="0">
                <a:pos x="15" y="1095"/>
              </a:cxn>
            </a:cxnLst>
            <a:rect l="0" t="0" r="r" b="b"/>
            <a:pathLst>
              <a:path w="164" h="1205">
                <a:moveTo>
                  <a:pt x="15" y="1095"/>
                </a:moveTo>
                <a:cubicBezTo>
                  <a:pt x="23" y="1112"/>
                  <a:pt x="0" y="1177"/>
                  <a:pt x="15" y="1190"/>
                </a:cubicBezTo>
                <a:cubicBezTo>
                  <a:pt x="33" y="1205"/>
                  <a:pt x="62" y="1199"/>
                  <a:pt x="86" y="1205"/>
                </a:cubicBezTo>
                <a:cubicBezTo>
                  <a:pt x="135" y="1187"/>
                  <a:pt x="94" y="1166"/>
                  <a:pt x="117" y="1111"/>
                </a:cubicBezTo>
                <a:cubicBezTo>
                  <a:pt x="129" y="946"/>
                  <a:pt x="164" y="490"/>
                  <a:pt x="149" y="327"/>
                </a:cubicBezTo>
                <a:cubicBezTo>
                  <a:pt x="140" y="181"/>
                  <a:pt x="116" y="102"/>
                  <a:pt x="101" y="76"/>
                </a:cubicBezTo>
                <a:cubicBezTo>
                  <a:pt x="85" y="49"/>
                  <a:pt x="68" y="0"/>
                  <a:pt x="54" y="170"/>
                </a:cubicBezTo>
                <a:cubicBezTo>
                  <a:pt x="26" y="323"/>
                  <a:pt x="21" y="925"/>
                  <a:pt x="15" y="1095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3217863" y="2362200"/>
            <a:ext cx="95250" cy="3133725"/>
          </a:xfrm>
          <a:custGeom>
            <a:avLst/>
            <a:gdLst/>
            <a:ahLst/>
            <a:cxnLst>
              <a:cxn ang="0">
                <a:pos x="15" y="1095"/>
              </a:cxn>
              <a:cxn ang="0">
                <a:pos x="15" y="1190"/>
              </a:cxn>
              <a:cxn ang="0">
                <a:pos x="86" y="1205"/>
              </a:cxn>
              <a:cxn ang="0">
                <a:pos x="117" y="1111"/>
              </a:cxn>
              <a:cxn ang="0">
                <a:pos x="149" y="327"/>
              </a:cxn>
              <a:cxn ang="0">
                <a:pos x="101" y="76"/>
              </a:cxn>
              <a:cxn ang="0">
                <a:pos x="54" y="170"/>
              </a:cxn>
              <a:cxn ang="0">
                <a:pos x="15" y="1095"/>
              </a:cxn>
            </a:cxnLst>
            <a:rect l="0" t="0" r="r" b="b"/>
            <a:pathLst>
              <a:path w="164" h="1205">
                <a:moveTo>
                  <a:pt x="15" y="1095"/>
                </a:moveTo>
                <a:cubicBezTo>
                  <a:pt x="23" y="1112"/>
                  <a:pt x="0" y="1177"/>
                  <a:pt x="15" y="1190"/>
                </a:cubicBezTo>
                <a:cubicBezTo>
                  <a:pt x="33" y="1205"/>
                  <a:pt x="62" y="1199"/>
                  <a:pt x="86" y="1205"/>
                </a:cubicBezTo>
                <a:cubicBezTo>
                  <a:pt x="135" y="1187"/>
                  <a:pt x="94" y="1166"/>
                  <a:pt x="117" y="1111"/>
                </a:cubicBezTo>
                <a:cubicBezTo>
                  <a:pt x="129" y="946"/>
                  <a:pt x="164" y="490"/>
                  <a:pt x="149" y="327"/>
                </a:cubicBezTo>
                <a:cubicBezTo>
                  <a:pt x="140" y="181"/>
                  <a:pt x="116" y="102"/>
                  <a:pt x="101" y="76"/>
                </a:cubicBezTo>
                <a:cubicBezTo>
                  <a:pt x="85" y="49"/>
                  <a:pt x="68" y="0"/>
                  <a:pt x="54" y="170"/>
                </a:cubicBezTo>
                <a:cubicBezTo>
                  <a:pt x="26" y="323"/>
                  <a:pt x="21" y="925"/>
                  <a:pt x="15" y="1095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3465513" y="2514600"/>
            <a:ext cx="95250" cy="3133725"/>
          </a:xfrm>
          <a:custGeom>
            <a:avLst/>
            <a:gdLst/>
            <a:ahLst/>
            <a:cxnLst>
              <a:cxn ang="0">
                <a:pos x="15" y="1095"/>
              </a:cxn>
              <a:cxn ang="0">
                <a:pos x="15" y="1190"/>
              </a:cxn>
              <a:cxn ang="0">
                <a:pos x="86" y="1205"/>
              </a:cxn>
              <a:cxn ang="0">
                <a:pos x="117" y="1111"/>
              </a:cxn>
              <a:cxn ang="0">
                <a:pos x="149" y="327"/>
              </a:cxn>
              <a:cxn ang="0">
                <a:pos x="101" y="76"/>
              </a:cxn>
              <a:cxn ang="0">
                <a:pos x="54" y="170"/>
              </a:cxn>
              <a:cxn ang="0">
                <a:pos x="15" y="1095"/>
              </a:cxn>
            </a:cxnLst>
            <a:rect l="0" t="0" r="r" b="b"/>
            <a:pathLst>
              <a:path w="164" h="1205">
                <a:moveTo>
                  <a:pt x="15" y="1095"/>
                </a:moveTo>
                <a:cubicBezTo>
                  <a:pt x="23" y="1112"/>
                  <a:pt x="0" y="1177"/>
                  <a:pt x="15" y="1190"/>
                </a:cubicBezTo>
                <a:cubicBezTo>
                  <a:pt x="33" y="1205"/>
                  <a:pt x="62" y="1199"/>
                  <a:pt x="86" y="1205"/>
                </a:cubicBezTo>
                <a:cubicBezTo>
                  <a:pt x="135" y="1187"/>
                  <a:pt x="94" y="1166"/>
                  <a:pt x="117" y="1111"/>
                </a:cubicBezTo>
                <a:cubicBezTo>
                  <a:pt x="129" y="946"/>
                  <a:pt x="164" y="490"/>
                  <a:pt x="149" y="327"/>
                </a:cubicBezTo>
                <a:cubicBezTo>
                  <a:pt x="140" y="181"/>
                  <a:pt x="116" y="102"/>
                  <a:pt x="101" y="76"/>
                </a:cubicBezTo>
                <a:cubicBezTo>
                  <a:pt x="85" y="49"/>
                  <a:pt x="68" y="0"/>
                  <a:pt x="54" y="170"/>
                </a:cubicBezTo>
                <a:cubicBezTo>
                  <a:pt x="26" y="323"/>
                  <a:pt x="21" y="925"/>
                  <a:pt x="15" y="1095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3713163" y="2667000"/>
            <a:ext cx="95250" cy="3133725"/>
          </a:xfrm>
          <a:custGeom>
            <a:avLst/>
            <a:gdLst/>
            <a:ahLst/>
            <a:cxnLst>
              <a:cxn ang="0">
                <a:pos x="15" y="1095"/>
              </a:cxn>
              <a:cxn ang="0">
                <a:pos x="15" y="1190"/>
              </a:cxn>
              <a:cxn ang="0">
                <a:pos x="86" y="1205"/>
              </a:cxn>
              <a:cxn ang="0">
                <a:pos x="117" y="1111"/>
              </a:cxn>
              <a:cxn ang="0">
                <a:pos x="149" y="327"/>
              </a:cxn>
              <a:cxn ang="0">
                <a:pos x="101" y="76"/>
              </a:cxn>
              <a:cxn ang="0">
                <a:pos x="54" y="170"/>
              </a:cxn>
              <a:cxn ang="0">
                <a:pos x="15" y="1095"/>
              </a:cxn>
            </a:cxnLst>
            <a:rect l="0" t="0" r="r" b="b"/>
            <a:pathLst>
              <a:path w="164" h="1205">
                <a:moveTo>
                  <a:pt x="15" y="1095"/>
                </a:moveTo>
                <a:cubicBezTo>
                  <a:pt x="23" y="1112"/>
                  <a:pt x="0" y="1177"/>
                  <a:pt x="15" y="1190"/>
                </a:cubicBezTo>
                <a:cubicBezTo>
                  <a:pt x="33" y="1205"/>
                  <a:pt x="62" y="1199"/>
                  <a:pt x="86" y="1205"/>
                </a:cubicBezTo>
                <a:cubicBezTo>
                  <a:pt x="135" y="1187"/>
                  <a:pt x="94" y="1166"/>
                  <a:pt x="117" y="1111"/>
                </a:cubicBezTo>
                <a:cubicBezTo>
                  <a:pt x="129" y="946"/>
                  <a:pt x="164" y="490"/>
                  <a:pt x="149" y="327"/>
                </a:cubicBezTo>
                <a:cubicBezTo>
                  <a:pt x="140" y="181"/>
                  <a:pt x="116" y="102"/>
                  <a:pt x="101" y="76"/>
                </a:cubicBezTo>
                <a:cubicBezTo>
                  <a:pt x="85" y="49"/>
                  <a:pt x="68" y="0"/>
                  <a:pt x="54" y="170"/>
                </a:cubicBezTo>
                <a:cubicBezTo>
                  <a:pt x="26" y="323"/>
                  <a:pt x="21" y="925"/>
                  <a:pt x="15" y="1095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3960813" y="2819400"/>
            <a:ext cx="95250" cy="3133725"/>
          </a:xfrm>
          <a:custGeom>
            <a:avLst/>
            <a:gdLst/>
            <a:ahLst/>
            <a:cxnLst>
              <a:cxn ang="0">
                <a:pos x="15" y="1095"/>
              </a:cxn>
              <a:cxn ang="0">
                <a:pos x="15" y="1190"/>
              </a:cxn>
              <a:cxn ang="0">
                <a:pos x="86" y="1205"/>
              </a:cxn>
              <a:cxn ang="0">
                <a:pos x="117" y="1111"/>
              </a:cxn>
              <a:cxn ang="0">
                <a:pos x="149" y="327"/>
              </a:cxn>
              <a:cxn ang="0">
                <a:pos x="101" y="76"/>
              </a:cxn>
              <a:cxn ang="0">
                <a:pos x="54" y="170"/>
              </a:cxn>
              <a:cxn ang="0">
                <a:pos x="15" y="1095"/>
              </a:cxn>
            </a:cxnLst>
            <a:rect l="0" t="0" r="r" b="b"/>
            <a:pathLst>
              <a:path w="164" h="1205">
                <a:moveTo>
                  <a:pt x="15" y="1095"/>
                </a:moveTo>
                <a:cubicBezTo>
                  <a:pt x="23" y="1112"/>
                  <a:pt x="0" y="1177"/>
                  <a:pt x="15" y="1190"/>
                </a:cubicBezTo>
                <a:cubicBezTo>
                  <a:pt x="33" y="1205"/>
                  <a:pt x="62" y="1199"/>
                  <a:pt x="86" y="1205"/>
                </a:cubicBezTo>
                <a:cubicBezTo>
                  <a:pt x="135" y="1187"/>
                  <a:pt x="94" y="1166"/>
                  <a:pt x="117" y="1111"/>
                </a:cubicBezTo>
                <a:cubicBezTo>
                  <a:pt x="129" y="946"/>
                  <a:pt x="164" y="490"/>
                  <a:pt x="149" y="327"/>
                </a:cubicBezTo>
                <a:cubicBezTo>
                  <a:pt x="140" y="181"/>
                  <a:pt x="116" y="102"/>
                  <a:pt x="101" y="76"/>
                </a:cubicBezTo>
                <a:cubicBezTo>
                  <a:pt x="85" y="49"/>
                  <a:pt x="68" y="0"/>
                  <a:pt x="54" y="170"/>
                </a:cubicBezTo>
                <a:cubicBezTo>
                  <a:pt x="26" y="323"/>
                  <a:pt x="21" y="925"/>
                  <a:pt x="15" y="1095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4205288" y="2895600"/>
            <a:ext cx="65087" cy="3133725"/>
          </a:xfrm>
          <a:custGeom>
            <a:avLst/>
            <a:gdLst/>
            <a:ahLst/>
            <a:cxnLst>
              <a:cxn ang="0">
                <a:pos x="15" y="1095"/>
              </a:cxn>
              <a:cxn ang="0">
                <a:pos x="15" y="1190"/>
              </a:cxn>
              <a:cxn ang="0">
                <a:pos x="86" y="1205"/>
              </a:cxn>
              <a:cxn ang="0">
                <a:pos x="117" y="1111"/>
              </a:cxn>
              <a:cxn ang="0">
                <a:pos x="149" y="327"/>
              </a:cxn>
              <a:cxn ang="0">
                <a:pos x="101" y="76"/>
              </a:cxn>
              <a:cxn ang="0">
                <a:pos x="54" y="170"/>
              </a:cxn>
              <a:cxn ang="0">
                <a:pos x="15" y="1095"/>
              </a:cxn>
            </a:cxnLst>
            <a:rect l="0" t="0" r="r" b="b"/>
            <a:pathLst>
              <a:path w="164" h="1205">
                <a:moveTo>
                  <a:pt x="15" y="1095"/>
                </a:moveTo>
                <a:cubicBezTo>
                  <a:pt x="23" y="1112"/>
                  <a:pt x="0" y="1177"/>
                  <a:pt x="15" y="1190"/>
                </a:cubicBezTo>
                <a:cubicBezTo>
                  <a:pt x="33" y="1205"/>
                  <a:pt x="62" y="1199"/>
                  <a:pt x="86" y="1205"/>
                </a:cubicBezTo>
                <a:cubicBezTo>
                  <a:pt x="135" y="1187"/>
                  <a:pt x="94" y="1166"/>
                  <a:pt x="117" y="1111"/>
                </a:cubicBezTo>
                <a:cubicBezTo>
                  <a:pt x="129" y="946"/>
                  <a:pt x="164" y="490"/>
                  <a:pt x="149" y="327"/>
                </a:cubicBezTo>
                <a:cubicBezTo>
                  <a:pt x="140" y="181"/>
                  <a:pt x="116" y="102"/>
                  <a:pt x="101" y="76"/>
                </a:cubicBezTo>
                <a:cubicBezTo>
                  <a:pt x="85" y="49"/>
                  <a:pt x="68" y="0"/>
                  <a:pt x="54" y="170"/>
                </a:cubicBezTo>
                <a:cubicBezTo>
                  <a:pt x="26" y="323"/>
                  <a:pt x="21" y="925"/>
                  <a:pt x="15" y="1095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 rot="18024858">
            <a:off x="5179218" y="4098132"/>
            <a:ext cx="138113" cy="2343150"/>
          </a:xfrm>
          <a:custGeom>
            <a:avLst/>
            <a:gdLst/>
            <a:ahLst/>
            <a:cxnLst>
              <a:cxn ang="0">
                <a:pos x="15" y="1095"/>
              </a:cxn>
              <a:cxn ang="0">
                <a:pos x="15" y="1190"/>
              </a:cxn>
              <a:cxn ang="0">
                <a:pos x="86" y="1205"/>
              </a:cxn>
              <a:cxn ang="0">
                <a:pos x="117" y="1111"/>
              </a:cxn>
              <a:cxn ang="0">
                <a:pos x="149" y="327"/>
              </a:cxn>
              <a:cxn ang="0">
                <a:pos x="101" y="76"/>
              </a:cxn>
              <a:cxn ang="0">
                <a:pos x="54" y="170"/>
              </a:cxn>
              <a:cxn ang="0">
                <a:pos x="15" y="1095"/>
              </a:cxn>
            </a:cxnLst>
            <a:rect l="0" t="0" r="r" b="b"/>
            <a:pathLst>
              <a:path w="164" h="1205">
                <a:moveTo>
                  <a:pt x="15" y="1095"/>
                </a:moveTo>
                <a:cubicBezTo>
                  <a:pt x="23" y="1112"/>
                  <a:pt x="0" y="1177"/>
                  <a:pt x="15" y="1190"/>
                </a:cubicBezTo>
                <a:cubicBezTo>
                  <a:pt x="33" y="1205"/>
                  <a:pt x="62" y="1199"/>
                  <a:pt x="86" y="1205"/>
                </a:cubicBezTo>
                <a:cubicBezTo>
                  <a:pt x="135" y="1187"/>
                  <a:pt x="94" y="1166"/>
                  <a:pt x="117" y="1111"/>
                </a:cubicBezTo>
                <a:cubicBezTo>
                  <a:pt x="129" y="946"/>
                  <a:pt x="164" y="490"/>
                  <a:pt x="149" y="327"/>
                </a:cubicBezTo>
                <a:cubicBezTo>
                  <a:pt x="140" y="181"/>
                  <a:pt x="116" y="102"/>
                  <a:pt x="101" y="76"/>
                </a:cubicBezTo>
                <a:cubicBezTo>
                  <a:pt x="85" y="49"/>
                  <a:pt x="68" y="0"/>
                  <a:pt x="54" y="170"/>
                </a:cubicBezTo>
                <a:cubicBezTo>
                  <a:pt x="26" y="323"/>
                  <a:pt x="21" y="925"/>
                  <a:pt x="15" y="1095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 rot="18024858">
            <a:off x="5191125" y="3879850"/>
            <a:ext cx="120650" cy="2343150"/>
          </a:xfrm>
          <a:custGeom>
            <a:avLst/>
            <a:gdLst/>
            <a:ahLst/>
            <a:cxnLst>
              <a:cxn ang="0">
                <a:pos x="15" y="1095"/>
              </a:cxn>
              <a:cxn ang="0">
                <a:pos x="15" y="1190"/>
              </a:cxn>
              <a:cxn ang="0">
                <a:pos x="86" y="1205"/>
              </a:cxn>
              <a:cxn ang="0">
                <a:pos x="117" y="1111"/>
              </a:cxn>
              <a:cxn ang="0">
                <a:pos x="149" y="327"/>
              </a:cxn>
              <a:cxn ang="0">
                <a:pos x="101" y="76"/>
              </a:cxn>
              <a:cxn ang="0">
                <a:pos x="54" y="170"/>
              </a:cxn>
              <a:cxn ang="0">
                <a:pos x="15" y="1095"/>
              </a:cxn>
            </a:cxnLst>
            <a:rect l="0" t="0" r="r" b="b"/>
            <a:pathLst>
              <a:path w="164" h="1205">
                <a:moveTo>
                  <a:pt x="15" y="1095"/>
                </a:moveTo>
                <a:cubicBezTo>
                  <a:pt x="23" y="1112"/>
                  <a:pt x="0" y="1177"/>
                  <a:pt x="15" y="1190"/>
                </a:cubicBezTo>
                <a:cubicBezTo>
                  <a:pt x="33" y="1205"/>
                  <a:pt x="62" y="1199"/>
                  <a:pt x="86" y="1205"/>
                </a:cubicBezTo>
                <a:cubicBezTo>
                  <a:pt x="135" y="1187"/>
                  <a:pt x="94" y="1166"/>
                  <a:pt x="117" y="1111"/>
                </a:cubicBezTo>
                <a:cubicBezTo>
                  <a:pt x="129" y="946"/>
                  <a:pt x="164" y="490"/>
                  <a:pt x="149" y="327"/>
                </a:cubicBezTo>
                <a:cubicBezTo>
                  <a:pt x="140" y="181"/>
                  <a:pt x="116" y="102"/>
                  <a:pt x="101" y="76"/>
                </a:cubicBezTo>
                <a:cubicBezTo>
                  <a:pt x="85" y="49"/>
                  <a:pt x="68" y="0"/>
                  <a:pt x="54" y="170"/>
                </a:cubicBezTo>
                <a:cubicBezTo>
                  <a:pt x="26" y="323"/>
                  <a:pt x="21" y="925"/>
                  <a:pt x="15" y="1095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 rot="18024858">
            <a:off x="5194300" y="3605213"/>
            <a:ext cx="88900" cy="2343150"/>
          </a:xfrm>
          <a:custGeom>
            <a:avLst/>
            <a:gdLst/>
            <a:ahLst/>
            <a:cxnLst>
              <a:cxn ang="0">
                <a:pos x="15" y="1095"/>
              </a:cxn>
              <a:cxn ang="0">
                <a:pos x="15" y="1190"/>
              </a:cxn>
              <a:cxn ang="0">
                <a:pos x="86" y="1205"/>
              </a:cxn>
              <a:cxn ang="0">
                <a:pos x="117" y="1111"/>
              </a:cxn>
              <a:cxn ang="0">
                <a:pos x="149" y="327"/>
              </a:cxn>
              <a:cxn ang="0">
                <a:pos x="101" y="76"/>
              </a:cxn>
              <a:cxn ang="0">
                <a:pos x="54" y="170"/>
              </a:cxn>
              <a:cxn ang="0">
                <a:pos x="15" y="1095"/>
              </a:cxn>
            </a:cxnLst>
            <a:rect l="0" t="0" r="r" b="b"/>
            <a:pathLst>
              <a:path w="164" h="1205">
                <a:moveTo>
                  <a:pt x="15" y="1095"/>
                </a:moveTo>
                <a:cubicBezTo>
                  <a:pt x="23" y="1112"/>
                  <a:pt x="0" y="1177"/>
                  <a:pt x="15" y="1190"/>
                </a:cubicBezTo>
                <a:cubicBezTo>
                  <a:pt x="33" y="1205"/>
                  <a:pt x="62" y="1199"/>
                  <a:pt x="86" y="1205"/>
                </a:cubicBezTo>
                <a:cubicBezTo>
                  <a:pt x="135" y="1187"/>
                  <a:pt x="94" y="1166"/>
                  <a:pt x="117" y="1111"/>
                </a:cubicBezTo>
                <a:cubicBezTo>
                  <a:pt x="129" y="946"/>
                  <a:pt x="164" y="490"/>
                  <a:pt x="149" y="327"/>
                </a:cubicBezTo>
                <a:cubicBezTo>
                  <a:pt x="140" y="181"/>
                  <a:pt x="116" y="102"/>
                  <a:pt x="101" y="76"/>
                </a:cubicBezTo>
                <a:cubicBezTo>
                  <a:pt x="85" y="49"/>
                  <a:pt x="68" y="0"/>
                  <a:pt x="54" y="170"/>
                </a:cubicBezTo>
                <a:cubicBezTo>
                  <a:pt x="26" y="323"/>
                  <a:pt x="21" y="925"/>
                  <a:pt x="15" y="1095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 rot="18024858">
            <a:off x="5158581" y="3318669"/>
            <a:ext cx="149225" cy="2344738"/>
          </a:xfrm>
          <a:custGeom>
            <a:avLst/>
            <a:gdLst/>
            <a:ahLst/>
            <a:cxnLst>
              <a:cxn ang="0">
                <a:pos x="15" y="1095"/>
              </a:cxn>
              <a:cxn ang="0">
                <a:pos x="15" y="1190"/>
              </a:cxn>
              <a:cxn ang="0">
                <a:pos x="86" y="1205"/>
              </a:cxn>
              <a:cxn ang="0">
                <a:pos x="117" y="1111"/>
              </a:cxn>
              <a:cxn ang="0">
                <a:pos x="149" y="327"/>
              </a:cxn>
              <a:cxn ang="0">
                <a:pos x="101" y="76"/>
              </a:cxn>
              <a:cxn ang="0">
                <a:pos x="54" y="170"/>
              </a:cxn>
              <a:cxn ang="0">
                <a:pos x="15" y="1095"/>
              </a:cxn>
            </a:cxnLst>
            <a:rect l="0" t="0" r="r" b="b"/>
            <a:pathLst>
              <a:path w="164" h="1205">
                <a:moveTo>
                  <a:pt x="15" y="1095"/>
                </a:moveTo>
                <a:cubicBezTo>
                  <a:pt x="23" y="1112"/>
                  <a:pt x="0" y="1177"/>
                  <a:pt x="15" y="1190"/>
                </a:cubicBezTo>
                <a:cubicBezTo>
                  <a:pt x="33" y="1205"/>
                  <a:pt x="62" y="1199"/>
                  <a:pt x="86" y="1205"/>
                </a:cubicBezTo>
                <a:cubicBezTo>
                  <a:pt x="135" y="1187"/>
                  <a:pt x="94" y="1166"/>
                  <a:pt x="117" y="1111"/>
                </a:cubicBezTo>
                <a:cubicBezTo>
                  <a:pt x="129" y="946"/>
                  <a:pt x="164" y="490"/>
                  <a:pt x="149" y="327"/>
                </a:cubicBezTo>
                <a:cubicBezTo>
                  <a:pt x="140" y="181"/>
                  <a:pt x="116" y="102"/>
                  <a:pt x="101" y="76"/>
                </a:cubicBezTo>
                <a:cubicBezTo>
                  <a:pt x="85" y="49"/>
                  <a:pt x="68" y="0"/>
                  <a:pt x="54" y="170"/>
                </a:cubicBezTo>
                <a:cubicBezTo>
                  <a:pt x="26" y="323"/>
                  <a:pt x="21" y="925"/>
                  <a:pt x="15" y="1095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 rot="18024858">
            <a:off x="5154613" y="3073400"/>
            <a:ext cx="120650" cy="2343150"/>
          </a:xfrm>
          <a:custGeom>
            <a:avLst/>
            <a:gdLst/>
            <a:ahLst/>
            <a:cxnLst>
              <a:cxn ang="0">
                <a:pos x="15" y="1095"/>
              </a:cxn>
              <a:cxn ang="0">
                <a:pos x="15" y="1190"/>
              </a:cxn>
              <a:cxn ang="0">
                <a:pos x="86" y="1205"/>
              </a:cxn>
              <a:cxn ang="0">
                <a:pos x="117" y="1111"/>
              </a:cxn>
              <a:cxn ang="0">
                <a:pos x="149" y="327"/>
              </a:cxn>
              <a:cxn ang="0">
                <a:pos x="101" y="76"/>
              </a:cxn>
              <a:cxn ang="0">
                <a:pos x="54" y="170"/>
              </a:cxn>
              <a:cxn ang="0">
                <a:pos x="15" y="1095"/>
              </a:cxn>
            </a:cxnLst>
            <a:rect l="0" t="0" r="r" b="b"/>
            <a:pathLst>
              <a:path w="164" h="1205">
                <a:moveTo>
                  <a:pt x="15" y="1095"/>
                </a:moveTo>
                <a:cubicBezTo>
                  <a:pt x="23" y="1112"/>
                  <a:pt x="0" y="1177"/>
                  <a:pt x="15" y="1190"/>
                </a:cubicBezTo>
                <a:cubicBezTo>
                  <a:pt x="33" y="1205"/>
                  <a:pt x="62" y="1199"/>
                  <a:pt x="86" y="1205"/>
                </a:cubicBezTo>
                <a:cubicBezTo>
                  <a:pt x="135" y="1187"/>
                  <a:pt x="94" y="1166"/>
                  <a:pt x="117" y="1111"/>
                </a:cubicBezTo>
                <a:cubicBezTo>
                  <a:pt x="129" y="946"/>
                  <a:pt x="164" y="490"/>
                  <a:pt x="149" y="327"/>
                </a:cubicBezTo>
                <a:cubicBezTo>
                  <a:pt x="140" y="181"/>
                  <a:pt x="116" y="102"/>
                  <a:pt x="101" y="76"/>
                </a:cubicBezTo>
                <a:cubicBezTo>
                  <a:pt x="85" y="49"/>
                  <a:pt x="68" y="0"/>
                  <a:pt x="54" y="170"/>
                </a:cubicBezTo>
                <a:cubicBezTo>
                  <a:pt x="26" y="323"/>
                  <a:pt x="21" y="925"/>
                  <a:pt x="15" y="1095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 rot="18024858">
            <a:off x="5189537" y="2747963"/>
            <a:ext cx="79375" cy="2343150"/>
          </a:xfrm>
          <a:custGeom>
            <a:avLst/>
            <a:gdLst/>
            <a:ahLst/>
            <a:cxnLst>
              <a:cxn ang="0">
                <a:pos x="15" y="1095"/>
              </a:cxn>
              <a:cxn ang="0">
                <a:pos x="15" y="1190"/>
              </a:cxn>
              <a:cxn ang="0">
                <a:pos x="86" y="1205"/>
              </a:cxn>
              <a:cxn ang="0">
                <a:pos x="117" y="1111"/>
              </a:cxn>
              <a:cxn ang="0">
                <a:pos x="149" y="327"/>
              </a:cxn>
              <a:cxn ang="0">
                <a:pos x="101" y="76"/>
              </a:cxn>
              <a:cxn ang="0">
                <a:pos x="54" y="170"/>
              </a:cxn>
              <a:cxn ang="0">
                <a:pos x="15" y="1095"/>
              </a:cxn>
            </a:cxnLst>
            <a:rect l="0" t="0" r="r" b="b"/>
            <a:pathLst>
              <a:path w="164" h="1205">
                <a:moveTo>
                  <a:pt x="15" y="1095"/>
                </a:moveTo>
                <a:cubicBezTo>
                  <a:pt x="23" y="1112"/>
                  <a:pt x="0" y="1177"/>
                  <a:pt x="15" y="1190"/>
                </a:cubicBezTo>
                <a:cubicBezTo>
                  <a:pt x="33" y="1205"/>
                  <a:pt x="62" y="1199"/>
                  <a:pt x="86" y="1205"/>
                </a:cubicBezTo>
                <a:cubicBezTo>
                  <a:pt x="135" y="1187"/>
                  <a:pt x="94" y="1166"/>
                  <a:pt x="117" y="1111"/>
                </a:cubicBezTo>
                <a:cubicBezTo>
                  <a:pt x="129" y="946"/>
                  <a:pt x="164" y="490"/>
                  <a:pt x="149" y="327"/>
                </a:cubicBezTo>
                <a:cubicBezTo>
                  <a:pt x="140" y="181"/>
                  <a:pt x="116" y="102"/>
                  <a:pt x="101" y="76"/>
                </a:cubicBezTo>
                <a:cubicBezTo>
                  <a:pt x="85" y="49"/>
                  <a:pt x="68" y="0"/>
                  <a:pt x="54" y="170"/>
                </a:cubicBezTo>
                <a:cubicBezTo>
                  <a:pt x="26" y="323"/>
                  <a:pt x="21" y="925"/>
                  <a:pt x="15" y="1095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 rot="18024858">
            <a:off x="5204619" y="2464594"/>
            <a:ext cx="80963" cy="2314575"/>
          </a:xfrm>
          <a:custGeom>
            <a:avLst/>
            <a:gdLst/>
            <a:ahLst/>
            <a:cxnLst>
              <a:cxn ang="0">
                <a:pos x="15" y="1095"/>
              </a:cxn>
              <a:cxn ang="0">
                <a:pos x="15" y="1190"/>
              </a:cxn>
              <a:cxn ang="0">
                <a:pos x="86" y="1205"/>
              </a:cxn>
              <a:cxn ang="0">
                <a:pos x="117" y="1111"/>
              </a:cxn>
              <a:cxn ang="0">
                <a:pos x="149" y="327"/>
              </a:cxn>
              <a:cxn ang="0">
                <a:pos x="101" y="76"/>
              </a:cxn>
              <a:cxn ang="0">
                <a:pos x="54" y="170"/>
              </a:cxn>
              <a:cxn ang="0">
                <a:pos x="15" y="1095"/>
              </a:cxn>
            </a:cxnLst>
            <a:rect l="0" t="0" r="r" b="b"/>
            <a:pathLst>
              <a:path w="164" h="1205">
                <a:moveTo>
                  <a:pt x="15" y="1095"/>
                </a:moveTo>
                <a:cubicBezTo>
                  <a:pt x="23" y="1112"/>
                  <a:pt x="0" y="1177"/>
                  <a:pt x="15" y="1190"/>
                </a:cubicBezTo>
                <a:cubicBezTo>
                  <a:pt x="33" y="1205"/>
                  <a:pt x="62" y="1199"/>
                  <a:pt x="86" y="1205"/>
                </a:cubicBezTo>
                <a:cubicBezTo>
                  <a:pt x="135" y="1187"/>
                  <a:pt x="94" y="1166"/>
                  <a:pt x="117" y="1111"/>
                </a:cubicBezTo>
                <a:cubicBezTo>
                  <a:pt x="129" y="946"/>
                  <a:pt x="164" y="490"/>
                  <a:pt x="149" y="327"/>
                </a:cubicBezTo>
                <a:cubicBezTo>
                  <a:pt x="140" y="181"/>
                  <a:pt x="116" y="102"/>
                  <a:pt x="101" y="76"/>
                </a:cubicBezTo>
                <a:cubicBezTo>
                  <a:pt x="85" y="49"/>
                  <a:pt x="68" y="0"/>
                  <a:pt x="54" y="170"/>
                </a:cubicBezTo>
                <a:cubicBezTo>
                  <a:pt x="26" y="323"/>
                  <a:pt x="21" y="925"/>
                  <a:pt x="15" y="1095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18" name="AutoShape 18"/>
          <p:cNvSpPr>
            <a:spLocks/>
          </p:cNvSpPr>
          <p:nvPr/>
        </p:nvSpPr>
        <p:spPr bwMode="auto">
          <a:xfrm>
            <a:off x="6876256" y="5027757"/>
            <a:ext cx="1918602" cy="400110"/>
          </a:xfrm>
          <a:prstGeom prst="callout1">
            <a:avLst>
              <a:gd name="adj1" fmla="val 26866"/>
              <a:gd name="adj2" fmla="val -3532"/>
              <a:gd name="adj3" fmla="val -120894"/>
              <a:gd name="adj4" fmla="val -46875"/>
            </a:avLst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triangle" w="sm" len="lg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AU" altLang="en-US" sz="2000" dirty="0" err="1"/>
              <a:t>Ferrita</a:t>
            </a:r>
            <a:r>
              <a:rPr lang="en-AU" altLang="en-US" sz="2000" dirty="0"/>
              <a:t> (0.02% C)</a:t>
            </a:r>
          </a:p>
        </p:txBody>
      </p:sp>
      <p:sp>
        <p:nvSpPr>
          <p:cNvPr id="19" name="AutoShape 19"/>
          <p:cNvSpPr>
            <a:spLocks/>
          </p:cNvSpPr>
          <p:nvPr/>
        </p:nvSpPr>
        <p:spPr bwMode="auto">
          <a:xfrm>
            <a:off x="6679182" y="3842558"/>
            <a:ext cx="2312749" cy="400110"/>
          </a:xfrm>
          <a:prstGeom prst="callout1">
            <a:avLst>
              <a:gd name="adj1" fmla="val 26866"/>
              <a:gd name="adj2" fmla="val -2954"/>
              <a:gd name="adj3" fmla="val 27241"/>
              <a:gd name="adj4" fmla="val -37023"/>
            </a:avLst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triangle" w="sm" len="lg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AU" altLang="en-US" sz="2000" dirty="0" err="1"/>
              <a:t>Cementita</a:t>
            </a:r>
            <a:r>
              <a:rPr lang="en-AU" altLang="en-US" sz="2000" dirty="0"/>
              <a:t> (6.67% C)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364413" y="2330421"/>
            <a:ext cx="287104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AU" altLang="en-US" sz="2000" dirty="0" err="1"/>
              <a:t>Perlita</a:t>
            </a:r>
            <a:r>
              <a:rPr lang="en-AU" altLang="en-US" sz="2000" dirty="0"/>
              <a:t> (0.8% C </a:t>
            </a:r>
            <a:r>
              <a:rPr lang="en-AU" altLang="en-US" sz="2000" dirty="0" err="1"/>
              <a:t>em</a:t>
            </a:r>
            <a:r>
              <a:rPr lang="en-AU" altLang="en-US" sz="2000" dirty="0"/>
              <a:t> </a:t>
            </a:r>
            <a:r>
              <a:rPr lang="en-AU" altLang="en-US" sz="2000" dirty="0" err="1"/>
              <a:t>média</a:t>
            </a:r>
            <a:r>
              <a:rPr lang="en-AU" altLang="en-US" sz="2000" dirty="0"/>
              <a:t>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619"/>
            <a:ext cx="52451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3939" y="2925763"/>
            <a:ext cx="38846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CaixaDeTexto 5"/>
          <p:cNvSpPr txBox="1">
            <a:spLocks noChangeArrowheads="1"/>
          </p:cNvSpPr>
          <p:nvPr/>
        </p:nvSpPr>
        <p:spPr bwMode="auto">
          <a:xfrm>
            <a:off x="179388" y="5445125"/>
            <a:ext cx="4679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/>
              <a:t>Solução sólida intersticial do carbono na ferrita </a:t>
            </a:r>
          </a:p>
          <a:p>
            <a:r>
              <a:rPr lang="pt-BR" dirty="0"/>
              <a:t>e precipitação de carbonetos.       </a:t>
            </a:r>
          </a:p>
        </p:txBody>
      </p:sp>
      <p:sp>
        <p:nvSpPr>
          <p:cNvPr id="25606" name="CaixaDeTexto 6"/>
          <p:cNvSpPr txBox="1">
            <a:spLocks noChangeArrowheads="1"/>
          </p:cNvSpPr>
          <p:nvPr/>
        </p:nvSpPr>
        <p:spPr bwMode="auto">
          <a:xfrm>
            <a:off x="5543550" y="5589588"/>
            <a:ext cx="3600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/>
              <a:t>Solução sólida intersticial do carbono na </a:t>
            </a:r>
            <a:r>
              <a:rPr lang="pt-BR" dirty="0" err="1"/>
              <a:t>austenita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40466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 fontScale="90000"/>
          </a:bodyPr>
          <a:lstStyle/>
          <a:p>
            <a:pPr algn="l">
              <a:defRPr/>
            </a:pPr>
            <a:br>
              <a:rPr lang="en-US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Tratamentos</a:t>
            </a:r>
            <a:r>
              <a:rPr lang="en-US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Térmicos</a:t>
            </a:r>
            <a:b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2" descr="C:\Users\Lauralice\Pictures\tri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6120680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4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Tratamentos</a:t>
            </a:r>
            <a:r>
              <a:rPr lang="en-US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Térmicos</a:t>
            </a:r>
            <a:b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4000" dirty="0" err="1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Finalidade</a:t>
            </a:r>
            <a:r>
              <a:rPr lang="en-US" sz="40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Alterar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as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microestruturas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como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consequência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as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propriedades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mecânicas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das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ligas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metálicas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Tratamentos Térmicos</a:t>
            </a:r>
            <a:b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85800" y="908050"/>
            <a:ext cx="77724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3600" dirty="0" err="1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Objetivos</a:t>
            </a:r>
            <a:r>
              <a:rPr lang="en-US" sz="3600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Remoção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tensões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internas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Aumento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ou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diminuição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da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dureza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Aumento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da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resistência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mecânica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Melhora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da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ductilidade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Melhora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da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usinabilidade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Melhora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da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resistência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ao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desgaste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04800" y="838200"/>
            <a:ext cx="7356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br>
              <a:rPr kumimoji="1" lang="en-US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1"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Fatores de Influência nos Tratamentos Térmicos</a:t>
            </a:r>
            <a:br>
              <a:rPr kumimoji="1"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kumimoji="1"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85800" y="1981200"/>
            <a:ext cx="80057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Temperatura</a:t>
            </a:r>
            <a:endParaRPr kumimoji="1"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endParaRPr kumimoji="1"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Tempo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endParaRPr kumimoji="1"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Velocidade</a:t>
            </a:r>
            <a:r>
              <a:rPr kumimoji="1"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  <a:r>
              <a:rPr kumimoji="1"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resfriamento</a:t>
            </a:r>
            <a:endParaRPr kumimoji="1"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endParaRPr kumimoji="1"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endParaRPr kumimoji="1"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04800" y="838200"/>
            <a:ext cx="7356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br>
              <a:rPr kumimoji="1" lang="en-US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1"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Fatores de Influência nos Tratamentos Térmicos</a:t>
            </a:r>
            <a:br>
              <a:rPr kumimoji="1"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kumimoji="1"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85800" y="1341438"/>
            <a:ext cx="8005763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Tempo: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defRPr/>
            </a:pP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 tempo de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tratamento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térmico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depende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muito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das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dimensões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da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peça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da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microestrutura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desejada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kumimoji="1" lang="en-US" sz="2800" dirty="0">
              <a:effectLst>
                <a:outerShdw blurRad="38100" dist="38100" dir="2700000" algn="tl">
                  <a:srgbClr val="000000"/>
                </a:outerShdw>
              </a:effectLst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US" sz="3200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</a:t>
            </a:r>
            <a:endParaRPr kumimoji="1" lang="en-US" sz="32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endParaRPr kumimoji="1" lang="en-US" sz="32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5425" y="933450"/>
            <a:ext cx="615315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50" y="549275"/>
            <a:ext cx="8208963" cy="4892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Quanto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maior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 tempo: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endParaRPr kumimoji="1"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maior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segurança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da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completa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dissolução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das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fases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para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posterior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transformação</a:t>
            </a:r>
            <a:endParaRPr kumimoji="1"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endParaRPr kumimoji="1"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maior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será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o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tamanho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de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grão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04800" y="838200"/>
            <a:ext cx="7356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br>
              <a:rPr kumimoji="1" lang="en-US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1"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Fatores de Influência nos Tratamentos Térmicos</a:t>
            </a:r>
            <a:br>
              <a:rPr kumimoji="1"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kumimoji="1"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762000" y="2209800"/>
            <a:ext cx="80057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Temperatura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depende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do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tipo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de material e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da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transformação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fase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ou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microestrutura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desejada</a:t>
            </a:r>
            <a:endParaRPr kumimoji="1"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04800" y="838200"/>
            <a:ext cx="7356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br>
              <a:rPr kumimoji="1" lang="en-US"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1"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Fatores de Influência nos Tratamentos Térmicos</a:t>
            </a:r>
            <a:br>
              <a:rPr kumimoji="1"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kumimoji="1"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5800" y="1341438"/>
            <a:ext cx="8005763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Velocidade</a:t>
            </a:r>
            <a:r>
              <a:rPr kumimoji="1"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  <a:r>
              <a:rPr kumimoji="1"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Resfriamento</a:t>
            </a:r>
            <a:r>
              <a:rPr kumimoji="1"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defRPr/>
            </a:pPr>
            <a:r>
              <a:rPr kumimoji="1"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kumimoji="1"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Depende</a:t>
            </a:r>
            <a:r>
              <a:rPr kumimoji="1"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do </a:t>
            </a:r>
            <a:r>
              <a:rPr kumimoji="1"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tipo</a:t>
            </a:r>
            <a:r>
              <a:rPr kumimoji="1"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de material e </a:t>
            </a:r>
            <a:r>
              <a:rPr kumimoji="1"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da</a:t>
            </a:r>
            <a:r>
              <a:rPr kumimoji="1"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transformação</a:t>
            </a:r>
            <a:r>
              <a:rPr kumimoji="1"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  <a:r>
              <a:rPr kumimoji="1"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fase</a:t>
            </a:r>
            <a:r>
              <a:rPr kumimoji="1"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ou</a:t>
            </a:r>
            <a:r>
              <a:rPr kumimoji="1"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microestrutura</a:t>
            </a:r>
            <a:r>
              <a:rPr kumimoji="1"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desejada</a:t>
            </a:r>
            <a:endParaRPr kumimoji="1"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endParaRPr kumimoji="1"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Normalmente</a:t>
            </a:r>
            <a:r>
              <a:rPr kumimoji="1"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quanto</a:t>
            </a:r>
            <a:r>
              <a:rPr kumimoji="1"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mais</a:t>
            </a:r>
            <a:r>
              <a:rPr kumimoji="1"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rápido</a:t>
            </a:r>
            <a:r>
              <a:rPr kumimoji="1"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 </a:t>
            </a:r>
            <a:r>
              <a:rPr kumimoji="1"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resfriamento</a:t>
            </a:r>
            <a:r>
              <a:rPr kumimoji="1"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maior</a:t>
            </a:r>
            <a:r>
              <a:rPr kumimoji="1"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 </a:t>
            </a:r>
            <a:r>
              <a:rPr kumimoji="1"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dureza</a:t>
            </a:r>
            <a:r>
              <a:rPr kumimoji="1"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kumimoji="1"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resistência</a:t>
            </a:r>
            <a:endParaRPr kumimoji="1"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750" y="5157788"/>
            <a:ext cx="3524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6699FF"/>
              </a:buClr>
              <a:buSzPct val="75000"/>
              <a:defRPr/>
            </a:pPr>
            <a:r>
              <a:rPr kumimoji="1"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2385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br>
              <a:rPr kumimoji="1" lang="en-US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kumimoji="1"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1" lang="en-US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Principais</a:t>
            </a:r>
            <a:r>
              <a:rPr kumimoji="1"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Meios</a:t>
            </a:r>
            <a:r>
              <a:rPr kumimoji="1"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  <a:r>
              <a:rPr kumimoji="1" lang="en-US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Resfriamento</a:t>
            </a:r>
            <a:endParaRPr kumimoji="1"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1125538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endParaRPr kumimoji="1"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Ambiente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do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forno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(+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brando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Ar</a:t>
            </a:r>
            <a:endParaRPr kumimoji="1"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Banho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de sais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ou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metal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fundido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Pb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Óleo</a:t>
            </a:r>
            <a:endParaRPr kumimoji="1"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Água</a:t>
            </a:r>
            <a:endParaRPr kumimoji="1"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Soluções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aquosas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de sais (+ </a:t>
            </a:r>
            <a:r>
              <a:rPr kumimoji="1"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severos</a:t>
            </a:r>
            <a:r>
              <a:rPr kumimoji="1"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endParaRPr kumimoji="1"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endParaRPr kumimoji="1"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endParaRPr kumimoji="1"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n"/>
              <a:defRPr/>
            </a:pPr>
            <a:endParaRPr kumimoji="1"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84213" y="404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endParaRPr lang="en-US" sz="4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b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0483" name="Group 5"/>
          <p:cNvGrpSpPr>
            <a:grpSpLocks/>
          </p:cNvGrpSpPr>
          <p:nvPr/>
        </p:nvGrpSpPr>
        <p:grpSpPr bwMode="auto">
          <a:xfrm>
            <a:off x="467544" y="1535484"/>
            <a:ext cx="8501063" cy="4876800"/>
            <a:chOff x="240" y="720"/>
            <a:chExt cx="5355" cy="3072"/>
          </a:xfrm>
        </p:grpSpPr>
        <p:sp>
          <p:nvSpPr>
            <p:cNvPr id="20484" name="Rectangle 7"/>
            <p:cNvSpPr>
              <a:spLocks noChangeArrowheads="1"/>
            </p:cNvSpPr>
            <p:nvPr/>
          </p:nvSpPr>
          <p:spPr bwMode="auto">
            <a:xfrm>
              <a:off x="1488" y="720"/>
              <a:ext cx="3072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3600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Tratamentos</a:t>
              </a:r>
              <a:r>
                <a:rPr lang="en-US" sz="36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Térmicos</a:t>
              </a:r>
              <a:endParaRPr lang="pt-BR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20485" name="Rectangle 8"/>
            <p:cNvSpPr>
              <a:spLocks noChangeArrowheads="1"/>
            </p:cNvSpPr>
            <p:nvPr/>
          </p:nvSpPr>
          <p:spPr bwMode="auto">
            <a:xfrm>
              <a:off x="240" y="1776"/>
              <a:ext cx="129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1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Recozimento</a:t>
              </a:r>
              <a:endPara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20486" name="Rectangle 9"/>
            <p:cNvSpPr>
              <a:spLocks noChangeArrowheads="1"/>
            </p:cNvSpPr>
            <p:nvPr/>
          </p:nvSpPr>
          <p:spPr bwMode="auto">
            <a:xfrm>
              <a:off x="1344" y="2400"/>
              <a:ext cx="1344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1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Normalização</a:t>
              </a:r>
              <a:endPara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20487" name="Rectangle 10"/>
            <p:cNvSpPr>
              <a:spLocks noChangeArrowheads="1"/>
            </p:cNvSpPr>
            <p:nvPr/>
          </p:nvSpPr>
          <p:spPr bwMode="auto">
            <a:xfrm>
              <a:off x="2496" y="3168"/>
              <a:ext cx="1200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1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Têmpera</a:t>
              </a:r>
              <a:r>
                <a:rPr lang="en-US" sz="24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 </a:t>
              </a:r>
            </a:p>
            <a:p>
              <a:pPr algn="ctr" eaLnBrk="0" hangingPunct="0"/>
              <a:r>
                <a:rPr lang="en-US" sz="24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e </a:t>
              </a:r>
              <a:r>
                <a:rPr lang="en-US" sz="2400" b="1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Revenido</a:t>
              </a:r>
              <a:endPara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20488" name="Rectangle 11"/>
            <p:cNvSpPr>
              <a:spLocks noChangeArrowheads="1"/>
            </p:cNvSpPr>
            <p:nvPr/>
          </p:nvSpPr>
          <p:spPr bwMode="auto">
            <a:xfrm>
              <a:off x="3312" y="2448"/>
              <a:ext cx="153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1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Esferoidização</a:t>
              </a:r>
              <a:r>
                <a:rPr lang="en-US" sz="24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ou</a:t>
              </a:r>
              <a:r>
                <a:rPr lang="en-US" sz="24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 </a:t>
              </a:r>
            </a:p>
            <a:p>
              <a:pPr algn="ctr" eaLnBrk="0" hangingPunct="0"/>
              <a:r>
                <a:rPr lang="en-US" sz="2400" b="1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Coalescimento</a:t>
              </a:r>
              <a:endParaRPr lang="pt-BR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20489" name="Line 12"/>
            <p:cNvSpPr>
              <a:spLocks noChangeShapeType="1"/>
            </p:cNvSpPr>
            <p:nvPr/>
          </p:nvSpPr>
          <p:spPr bwMode="auto">
            <a:xfrm flipH="1">
              <a:off x="1104" y="1344"/>
              <a:ext cx="1968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0" name="Line 13"/>
            <p:cNvSpPr>
              <a:spLocks noChangeShapeType="1"/>
            </p:cNvSpPr>
            <p:nvPr/>
          </p:nvSpPr>
          <p:spPr bwMode="auto">
            <a:xfrm flipH="1">
              <a:off x="2064" y="1344"/>
              <a:ext cx="1008" cy="10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1" name="Line 14"/>
            <p:cNvSpPr>
              <a:spLocks noChangeShapeType="1"/>
            </p:cNvSpPr>
            <p:nvPr/>
          </p:nvSpPr>
          <p:spPr bwMode="auto">
            <a:xfrm flipH="1">
              <a:off x="3072" y="1336"/>
              <a:ext cx="0" cy="18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2" name="Line 15"/>
            <p:cNvSpPr>
              <a:spLocks noChangeShapeType="1"/>
            </p:cNvSpPr>
            <p:nvPr/>
          </p:nvSpPr>
          <p:spPr bwMode="auto">
            <a:xfrm>
              <a:off x="3024" y="1344"/>
              <a:ext cx="177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3" name="Text Box 17"/>
            <p:cNvSpPr txBox="1">
              <a:spLocks noChangeArrowheads="1"/>
            </p:cNvSpPr>
            <p:nvPr/>
          </p:nvSpPr>
          <p:spPr bwMode="auto">
            <a:xfrm>
              <a:off x="432" y="3110"/>
              <a:ext cx="168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FontTx/>
                <a:buChar char="•"/>
              </a:pPr>
              <a:endParaRPr lang="pt-BR" sz="20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0494" name="Rectangle 18"/>
            <p:cNvSpPr>
              <a:spLocks noChangeArrowheads="1"/>
            </p:cNvSpPr>
            <p:nvPr/>
          </p:nvSpPr>
          <p:spPr bwMode="auto">
            <a:xfrm>
              <a:off x="4059" y="1797"/>
              <a:ext cx="153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1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Solubilização</a:t>
              </a:r>
              <a:r>
                <a:rPr lang="en-US" sz="24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 e </a:t>
              </a:r>
            </a:p>
            <a:p>
              <a:pPr algn="ctr" eaLnBrk="0" hangingPunct="0"/>
              <a:r>
                <a:rPr lang="en-US" sz="2400" b="1" dirty="0" err="1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envelhecimento</a:t>
              </a:r>
              <a:r>
                <a:rPr lang="en-US" sz="24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 </a:t>
              </a:r>
              <a:endParaRPr lang="pt-BR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20495" name="Line 19"/>
            <p:cNvSpPr>
              <a:spLocks noChangeShapeType="1"/>
            </p:cNvSpPr>
            <p:nvPr/>
          </p:nvSpPr>
          <p:spPr bwMode="auto">
            <a:xfrm>
              <a:off x="3072" y="1344"/>
              <a:ext cx="720" cy="11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43977B3D-D042-42C2-9230-B3F14FFACCA5}"/>
              </a:ext>
            </a:extLst>
          </p:cNvPr>
          <p:cNvSpPr txBox="1"/>
          <p:nvPr/>
        </p:nvSpPr>
        <p:spPr>
          <a:xfrm>
            <a:off x="467544" y="260648"/>
            <a:ext cx="7989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Principais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Tratamentos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Térmicos</a:t>
            </a:r>
            <a:endParaRPr lang="pt-BR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923925"/>
            <a:ext cx="619125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663" y="895350"/>
            <a:ext cx="61626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2300" y="1366838"/>
            <a:ext cx="28194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8013" y="1371600"/>
            <a:ext cx="28479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alha">
  <a:themeElements>
    <a:clrScheme name="Malh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h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h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TM03457485[[fn=Malha]]</Template>
  <TotalTime>1406</TotalTime>
  <Words>856</Words>
  <Application>Microsoft Office PowerPoint</Application>
  <PresentationFormat>Apresentação na tela (4:3)</PresentationFormat>
  <Paragraphs>185</Paragraphs>
  <Slides>54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5" baseType="lpstr">
      <vt:lpstr>Malha</vt:lpstr>
      <vt:lpstr>Mecanismos de endurecimento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Mecanismos de endurecimento</vt:lpstr>
      <vt:lpstr>Mecanismos de Endurecimento</vt:lpstr>
      <vt:lpstr>Deformações da rede cristalina</vt:lpstr>
      <vt:lpstr>Mecanismos de Endurecimento</vt:lpstr>
      <vt:lpstr>Mecanismos de Endurecimento</vt:lpstr>
      <vt:lpstr>Mecanismos de Endurecimento</vt:lpstr>
      <vt:lpstr>Mecanismos de Endurecimento</vt:lpstr>
      <vt:lpstr>Mecanismos de Endurecimento</vt:lpstr>
      <vt:lpstr>Mecanismos de Endurecimento</vt:lpstr>
      <vt:lpstr>Mecanismos de Endurecimento</vt:lpstr>
      <vt:lpstr>Mecanismos de Endurecimento</vt:lpstr>
      <vt:lpstr>Apresentação do PowerPoint</vt:lpstr>
      <vt:lpstr>Mecanismos de Endurecimento</vt:lpstr>
      <vt:lpstr>Apresentação do PowerPoint</vt:lpstr>
      <vt:lpstr>Densidade de discordâncias</vt:lpstr>
      <vt:lpstr>Mecanismos de Endurecimento</vt:lpstr>
      <vt:lpstr>Encruamento</vt:lpstr>
      <vt:lpstr>Encruamento</vt:lpstr>
      <vt:lpstr>Encruamento</vt:lpstr>
      <vt:lpstr>Diagrama fe-c revisão</vt:lpstr>
      <vt:lpstr>Apresentação do PowerPoint</vt:lpstr>
      <vt:lpstr>Apresentação do PowerPoint</vt:lpstr>
      <vt:lpstr>Apresentação do PowerPoint</vt:lpstr>
      <vt:lpstr>Apresentação do PowerPoint</vt:lpstr>
      <vt:lpstr>Efeito da perlita</vt:lpstr>
      <vt:lpstr>Estrutura da perlita</vt:lpstr>
      <vt:lpstr>Apresentação do PowerPoint</vt:lpstr>
      <vt:lpstr> Tratamentos Térmicos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SAO</dc:creator>
  <cp:lastModifiedBy>Henrique Paranhos</cp:lastModifiedBy>
  <cp:revision>222</cp:revision>
  <dcterms:created xsi:type="dcterms:W3CDTF">2007-02-16T15:12:26Z</dcterms:created>
  <dcterms:modified xsi:type="dcterms:W3CDTF">2020-08-27T00:58:03Z</dcterms:modified>
</cp:coreProperties>
</file>