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0" r:id="rId1"/>
    <p:sldMasterId id="2147483792" r:id="rId2"/>
    <p:sldMasterId id="2147483806" r:id="rId3"/>
    <p:sldMasterId id="2147483818" r:id="rId4"/>
    <p:sldMasterId id="2147483854" r:id="rId5"/>
    <p:sldMasterId id="2147483867" r:id="rId6"/>
    <p:sldMasterId id="2147483906" r:id="rId7"/>
    <p:sldMasterId id="2147483920" r:id="rId8"/>
    <p:sldMasterId id="2147483933" r:id="rId9"/>
    <p:sldMasterId id="2147483947" r:id="rId10"/>
    <p:sldMasterId id="2147483961" r:id="rId11"/>
    <p:sldMasterId id="2147483975" r:id="rId12"/>
    <p:sldMasterId id="2147483989" r:id="rId13"/>
    <p:sldMasterId id="2147484003" r:id="rId14"/>
    <p:sldMasterId id="2147484017" r:id="rId15"/>
    <p:sldMasterId id="2147484031" r:id="rId16"/>
    <p:sldMasterId id="2147484045" r:id="rId17"/>
    <p:sldMasterId id="2147484057" r:id="rId18"/>
    <p:sldMasterId id="2147484071" r:id="rId19"/>
  </p:sldMasterIdLst>
  <p:notesMasterIdLst>
    <p:notesMasterId r:id="rId77"/>
  </p:notesMasterIdLst>
  <p:handoutMasterIdLst>
    <p:handoutMasterId r:id="rId78"/>
  </p:handoutMasterIdLst>
  <p:sldIdLst>
    <p:sldId id="398" r:id="rId20"/>
    <p:sldId id="431" r:id="rId21"/>
    <p:sldId id="404" r:id="rId22"/>
    <p:sldId id="378" r:id="rId23"/>
    <p:sldId id="405" r:id="rId24"/>
    <p:sldId id="417" r:id="rId25"/>
    <p:sldId id="406" r:id="rId26"/>
    <p:sldId id="432" r:id="rId27"/>
    <p:sldId id="433" r:id="rId28"/>
    <p:sldId id="411" r:id="rId29"/>
    <p:sldId id="434" r:id="rId30"/>
    <p:sldId id="435" r:id="rId31"/>
    <p:sldId id="436" r:id="rId32"/>
    <p:sldId id="414" r:id="rId33"/>
    <p:sldId id="437" r:id="rId34"/>
    <p:sldId id="438" r:id="rId35"/>
    <p:sldId id="416" r:id="rId36"/>
    <p:sldId id="418" r:id="rId37"/>
    <p:sldId id="439" r:id="rId38"/>
    <p:sldId id="440" r:id="rId39"/>
    <p:sldId id="441" r:id="rId40"/>
    <p:sldId id="442" r:id="rId41"/>
    <p:sldId id="443" r:id="rId42"/>
    <p:sldId id="444" r:id="rId43"/>
    <p:sldId id="445" r:id="rId44"/>
    <p:sldId id="419" r:id="rId45"/>
    <p:sldId id="446" r:id="rId46"/>
    <p:sldId id="420" r:id="rId47"/>
    <p:sldId id="421" r:id="rId48"/>
    <p:sldId id="422" r:id="rId49"/>
    <p:sldId id="423" r:id="rId50"/>
    <p:sldId id="424" r:id="rId51"/>
    <p:sldId id="425" r:id="rId52"/>
    <p:sldId id="426" r:id="rId53"/>
    <p:sldId id="447" r:id="rId54"/>
    <p:sldId id="428" r:id="rId55"/>
    <p:sldId id="427" r:id="rId56"/>
    <p:sldId id="429" r:id="rId57"/>
    <p:sldId id="448" r:id="rId58"/>
    <p:sldId id="449" r:id="rId59"/>
    <p:sldId id="450" r:id="rId60"/>
    <p:sldId id="451" r:id="rId61"/>
    <p:sldId id="452" r:id="rId62"/>
    <p:sldId id="453" r:id="rId63"/>
    <p:sldId id="454" r:id="rId64"/>
    <p:sldId id="455" r:id="rId65"/>
    <p:sldId id="456" r:id="rId66"/>
    <p:sldId id="457" r:id="rId67"/>
    <p:sldId id="458" r:id="rId68"/>
    <p:sldId id="459" r:id="rId69"/>
    <p:sldId id="460" r:id="rId70"/>
    <p:sldId id="461" r:id="rId71"/>
    <p:sldId id="467" r:id="rId72"/>
    <p:sldId id="468" r:id="rId73"/>
    <p:sldId id="462" r:id="rId74"/>
    <p:sldId id="463" r:id="rId75"/>
    <p:sldId id="466" r:id="rId76"/>
  </p:sldIdLst>
  <p:sldSz cx="9144000" cy="6858000" type="screen4x3"/>
  <p:notesSz cx="7099300" cy="10234613"/>
  <p:defaultTextStyle>
    <a:defPPr>
      <a:defRPr lang="en-US"/>
    </a:defPPr>
    <a:lvl1pPr algn="l" rtl="0" eaLnBrk="0" fontAlgn="base" hangingPunct="0">
      <a:spcBef>
        <a:spcPct val="0"/>
      </a:spcBef>
      <a:spcAft>
        <a:spcPct val="0"/>
      </a:spcAft>
      <a:defRPr sz="20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CFFFF"/>
    <a:srgbClr val="CC99FF"/>
    <a:srgbClr val="0099FF"/>
    <a:srgbClr val="FFFFFF"/>
    <a:srgbClr val="33CC33"/>
    <a:srgbClr val="FF66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292" autoAdjust="0"/>
  </p:normalViewPr>
  <p:slideViewPr>
    <p:cSldViewPr>
      <p:cViewPr varScale="1">
        <p:scale>
          <a:sx n="69" d="100"/>
          <a:sy n="69" d="100"/>
        </p:scale>
        <p:origin x="644" y="68"/>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tx1">
            <a:lumMod val="85000"/>
          </a:schemeClr>
        </a:solidFill>
      </c:spPr>
    </c:floor>
    <c:sideWall>
      <c:thickness val="0"/>
    </c:sideWall>
    <c:backWall>
      <c:thickness val="0"/>
    </c:backWall>
    <c:plotArea>
      <c:layout/>
      <c:bar3DChart>
        <c:barDir val="col"/>
        <c:grouping val="clustered"/>
        <c:varyColors val="0"/>
        <c:ser>
          <c:idx val="0"/>
          <c:order val="0"/>
          <c:tx>
            <c:strRef>
              <c:f>Plan1!$B$1</c:f>
              <c:strCache>
                <c:ptCount val="1"/>
                <c:pt idx="0">
                  <c:v>NaF em água</c:v>
                </c:pt>
              </c:strCache>
            </c:strRef>
          </c:tx>
          <c:spPr>
            <a:scene3d>
              <a:camera prst="orthographicFront"/>
              <a:lightRig rig="threePt" dir="t"/>
            </a:scene3d>
            <a:sp3d prstMaterial="matte">
              <a:bevelT/>
            </a:sp3d>
          </c:spPr>
          <c:invertIfNegative val="0"/>
          <c:cat>
            <c:strRef>
              <c:f>Plan1!$A$2</c:f>
              <c:strCache>
                <c:ptCount val="1"/>
                <c:pt idx="0">
                  <c:v>Categoria 1</c:v>
                </c:pt>
              </c:strCache>
            </c:strRef>
          </c:cat>
          <c:val>
            <c:numRef>
              <c:f>Plan1!$B$2</c:f>
              <c:numCache>
                <c:formatCode>General</c:formatCode>
                <c:ptCount val="1"/>
                <c:pt idx="0">
                  <c:v>95</c:v>
                </c:pt>
              </c:numCache>
            </c:numRef>
          </c:val>
          <c:extLst>
            <c:ext xmlns:c16="http://schemas.microsoft.com/office/drawing/2014/chart" uri="{C3380CC4-5D6E-409C-BE32-E72D297353CC}">
              <c16:uniqueId val="{00000000-91A6-4CA4-AF14-C42A49B4792E}"/>
            </c:ext>
          </c:extLst>
        </c:ser>
        <c:ser>
          <c:idx val="1"/>
          <c:order val="1"/>
          <c:tx>
            <c:strRef>
              <c:f>Plan1!$C$1</c:f>
              <c:strCache>
                <c:ptCount val="1"/>
                <c:pt idx="0">
                  <c:v>NaF em alimentos</c:v>
                </c:pt>
              </c:strCache>
            </c:strRef>
          </c:tx>
          <c:spPr>
            <a:scene3d>
              <a:camera prst="orthographicFront"/>
              <a:lightRig rig="threePt" dir="t"/>
            </a:scene3d>
            <a:sp3d prstMaterial="matte"/>
          </c:spPr>
          <c:invertIfNegative val="0"/>
          <c:cat>
            <c:strRef>
              <c:f>Plan1!$A$2</c:f>
              <c:strCache>
                <c:ptCount val="1"/>
                <c:pt idx="0">
                  <c:v>Categoria 1</c:v>
                </c:pt>
              </c:strCache>
            </c:strRef>
          </c:cat>
          <c:val>
            <c:numRef>
              <c:f>Plan1!$C$2</c:f>
              <c:numCache>
                <c:formatCode>General</c:formatCode>
                <c:ptCount val="1"/>
                <c:pt idx="0">
                  <c:v>82.5</c:v>
                </c:pt>
              </c:numCache>
            </c:numRef>
          </c:val>
          <c:extLst>
            <c:ext xmlns:c16="http://schemas.microsoft.com/office/drawing/2014/chart" uri="{C3380CC4-5D6E-409C-BE32-E72D297353CC}">
              <c16:uniqueId val="{00000001-91A6-4CA4-AF14-C42A49B4792E}"/>
            </c:ext>
          </c:extLst>
        </c:ser>
        <c:ser>
          <c:idx val="2"/>
          <c:order val="2"/>
          <c:tx>
            <c:strRef>
              <c:f>Plan1!$D$1</c:f>
              <c:strCache>
                <c:ptCount val="1"/>
                <c:pt idx="0">
                  <c:v>CaF2 em alimentos</c:v>
                </c:pt>
              </c:strCache>
            </c:strRef>
          </c:tx>
          <c:spPr>
            <a:scene3d>
              <a:camera prst="orthographicFront"/>
              <a:lightRig rig="threePt" dir="t"/>
            </a:scene3d>
            <a:sp3d/>
          </c:spPr>
          <c:invertIfNegative val="0"/>
          <c:cat>
            <c:strRef>
              <c:f>Plan1!$A$2</c:f>
              <c:strCache>
                <c:ptCount val="1"/>
                <c:pt idx="0">
                  <c:v>Categoria 1</c:v>
                </c:pt>
              </c:strCache>
            </c:strRef>
          </c:cat>
          <c:val>
            <c:numRef>
              <c:f>Plan1!$D$2</c:f>
              <c:numCache>
                <c:formatCode>General</c:formatCode>
                <c:ptCount val="1"/>
                <c:pt idx="0">
                  <c:v>62.5</c:v>
                </c:pt>
              </c:numCache>
            </c:numRef>
          </c:val>
          <c:extLst>
            <c:ext xmlns:c16="http://schemas.microsoft.com/office/drawing/2014/chart" uri="{C3380CC4-5D6E-409C-BE32-E72D297353CC}">
              <c16:uniqueId val="{00000002-91A6-4CA4-AF14-C42A49B4792E}"/>
            </c:ext>
          </c:extLst>
        </c:ser>
        <c:ser>
          <c:idx val="3"/>
          <c:order val="3"/>
          <c:tx>
            <c:strRef>
              <c:f>Plan1!$E$1</c:f>
              <c:strCache>
                <c:ptCount val="1"/>
                <c:pt idx="0">
                  <c:v>Refeição à base de osso</c:v>
                </c:pt>
              </c:strCache>
            </c:strRef>
          </c:tx>
          <c:invertIfNegative val="0"/>
          <c:cat>
            <c:strRef>
              <c:f>Plan1!$A$2</c:f>
              <c:strCache>
                <c:ptCount val="1"/>
                <c:pt idx="0">
                  <c:v>Categoria 1</c:v>
                </c:pt>
              </c:strCache>
            </c:strRef>
          </c:cat>
          <c:val>
            <c:numRef>
              <c:f>Plan1!$E$2</c:f>
              <c:numCache>
                <c:formatCode>General</c:formatCode>
                <c:ptCount val="1"/>
                <c:pt idx="0">
                  <c:v>50</c:v>
                </c:pt>
              </c:numCache>
            </c:numRef>
          </c:val>
          <c:extLst>
            <c:ext xmlns:c16="http://schemas.microsoft.com/office/drawing/2014/chart" uri="{C3380CC4-5D6E-409C-BE32-E72D297353CC}">
              <c16:uniqueId val="{00000003-91A6-4CA4-AF14-C42A49B4792E}"/>
            </c:ext>
          </c:extLst>
        </c:ser>
        <c:dLbls>
          <c:showLegendKey val="0"/>
          <c:showVal val="0"/>
          <c:showCatName val="0"/>
          <c:showSerName val="0"/>
          <c:showPercent val="0"/>
          <c:showBubbleSize val="0"/>
        </c:dLbls>
        <c:gapWidth val="150"/>
        <c:shape val="box"/>
        <c:axId val="-68917760"/>
        <c:axId val="-68908512"/>
        <c:axId val="0"/>
      </c:bar3DChart>
      <c:catAx>
        <c:axId val="-68917760"/>
        <c:scaling>
          <c:orientation val="minMax"/>
        </c:scaling>
        <c:delete val="1"/>
        <c:axPos val="b"/>
        <c:numFmt formatCode="General" sourceLinked="0"/>
        <c:majorTickMark val="out"/>
        <c:minorTickMark val="none"/>
        <c:tickLblPos val="none"/>
        <c:crossAx val="-68908512"/>
        <c:crosses val="autoZero"/>
        <c:auto val="1"/>
        <c:lblAlgn val="ctr"/>
        <c:lblOffset val="100"/>
        <c:noMultiLvlLbl val="0"/>
      </c:catAx>
      <c:valAx>
        <c:axId val="-68908512"/>
        <c:scaling>
          <c:orientation val="minMax"/>
        </c:scaling>
        <c:delete val="0"/>
        <c:axPos val="l"/>
        <c:majorGridlines/>
        <c:numFmt formatCode="General" sourceLinked="1"/>
        <c:majorTickMark val="out"/>
        <c:minorTickMark val="none"/>
        <c:tickLblPos val="nextTo"/>
        <c:crossAx val="-6891776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tx1">
            <a:lumMod val="65000"/>
            <a:lumOff val="35000"/>
          </a:schemeClr>
        </a:solidFill>
        <a:scene3d>
          <a:camera prst="orthographicFront"/>
          <a:lightRig rig="threePt" dir="t"/>
        </a:scene3d>
        <a:sp3d>
          <a:bevelT/>
          <a:contourClr>
            <a:srgbClr val="000000"/>
          </a:contourClr>
        </a:sp3d>
      </c:spPr>
    </c:floor>
    <c:sideWall>
      <c:thickness val="0"/>
    </c:sideWall>
    <c:backWall>
      <c:thickness val="0"/>
    </c:backWall>
    <c:plotArea>
      <c:layout/>
      <c:bar3DChart>
        <c:barDir val="col"/>
        <c:grouping val="clustered"/>
        <c:varyColors val="0"/>
        <c:ser>
          <c:idx val="0"/>
          <c:order val="0"/>
          <c:tx>
            <c:strRef>
              <c:f>Plan1!$B$1</c:f>
              <c:strCache>
                <c:ptCount val="1"/>
                <c:pt idx="0">
                  <c:v>A/J</c:v>
                </c:pt>
              </c:strCache>
            </c:strRef>
          </c:tx>
          <c:spPr>
            <a:solidFill>
              <a:srgbClr val="0070C0"/>
            </a:solidFill>
            <a:ln w="28575">
              <a:solidFill>
                <a:srgbClr val="002060"/>
              </a:solidFill>
            </a:ln>
          </c:spPr>
          <c:invertIfNegative val="0"/>
          <c:cat>
            <c:strRef>
              <c:f>Plan1!$A$2:$A$4</c:f>
              <c:strCache>
                <c:ptCount val="3"/>
                <c:pt idx="0">
                  <c:v>Control</c:v>
                </c:pt>
                <c:pt idx="1">
                  <c:v>10 ppm F</c:v>
                </c:pt>
                <c:pt idx="2">
                  <c:v>50 ppm F</c:v>
                </c:pt>
              </c:strCache>
            </c:strRef>
          </c:cat>
          <c:val>
            <c:numRef>
              <c:f>Plan1!$B$2:$B$4</c:f>
              <c:numCache>
                <c:formatCode>General</c:formatCode>
                <c:ptCount val="3"/>
                <c:pt idx="0">
                  <c:v>2.2799999999999998</c:v>
                </c:pt>
                <c:pt idx="1">
                  <c:v>23.03</c:v>
                </c:pt>
                <c:pt idx="2">
                  <c:v>106.08</c:v>
                </c:pt>
              </c:numCache>
            </c:numRef>
          </c:val>
          <c:extLst>
            <c:ext xmlns:c16="http://schemas.microsoft.com/office/drawing/2014/chart" uri="{C3380CC4-5D6E-409C-BE32-E72D297353CC}">
              <c16:uniqueId val="{00000000-CF40-4DB3-B77E-3416FF7EB51F}"/>
            </c:ext>
          </c:extLst>
        </c:ser>
        <c:ser>
          <c:idx val="1"/>
          <c:order val="1"/>
          <c:tx>
            <c:strRef>
              <c:f>Plan1!$C$1</c:f>
              <c:strCache>
                <c:ptCount val="1"/>
                <c:pt idx="0">
                  <c:v>129P3/J</c:v>
                </c:pt>
              </c:strCache>
            </c:strRef>
          </c:tx>
          <c:spPr>
            <a:solidFill>
              <a:srgbClr val="00B050"/>
            </a:solidFill>
            <a:ln w="28575">
              <a:solidFill>
                <a:srgbClr val="21351F"/>
              </a:solidFill>
            </a:ln>
          </c:spPr>
          <c:invertIfNegative val="0"/>
          <c:cat>
            <c:strRef>
              <c:f>Plan1!$A$2:$A$4</c:f>
              <c:strCache>
                <c:ptCount val="3"/>
                <c:pt idx="0">
                  <c:v>Control</c:v>
                </c:pt>
                <c:pt idx="1">
                  <c:v>10 ppm F</c:v>
                </c:pt>
                <c:pt idx="2">
                  <c:v>50 ppm F</c:v>
                </c:pt>
              </c:strCache>
            </c:strRef>
          </c:cat>
          <c:val>
            <c:numRef>
              <c:f>Plan1!$C$2:$C$4</c:f>
              <c:numCache>
                <c:formatCode>General</c:formatCode>
                <c:ptCount val="3"/>
                <c:pt idx="0">
                  <c:v>1.3</c:v>
                </c:pt>
                <c:pt idx="1">
                  <c:v>6.91</c:v>
                </c:pt>
                <c:pt idx="2">
                  <c:v>72.8</c:v>
                </c:pt>
              </c:numCache>
            </c:numRef>
          </c:val>
          <c:extLst>
            <c:ext xmlns:c16="http://schemas.microsoft.com/office/drawing/2014/chart" uri="{C3380CC4-5D6E-409C-BE32-E72D297353CC}">
              <c16:uniqueId val="{00000001-CF40-4DB3-B77E-3416FF7EB51F}"/>
            </c:ext>
          </c:extLst>
        </c:ser>
        <c:dLbls>
          <c:showLegendKey val="0"/>
          <c:showVal val="0"/>
          <c:showCatName val="0"/>
          <c:showSerName val="0"/>
          <c:showPercent val="0"/>
          <c:showBubbleSize val="0"/>
        </c:dLbls>
        <c:gapWidth val="150"/>
        <c:shape val="box"/>
        <c:axId val="-68915040"/>
        <c:axId val="-68909600"/>
        <c:axId val="0"/>
      </c:bar3DChart>
      <c:catAx>
        <c:axId val="-68915040"/>
        <c:scaling>
          <c:orientation val="minMax"/>
        </c:scaling>
        <c:delete val="0"/>
        <c:axPos val="b"/>
        <c:numFmt formatCode="General" sourceLinked="0"/>
        <c:majorTickMark val="out"/>
        <c:minorTickMark val="none"/>
        <c:tickLblPos val="nextTo"/>
        <c:crossAx val="-68909600"/>
        <c:crosses val="autoZero"/>
        <c:auto val="1"/>
        <c:lblAlgn val="ctr"/>
        <c:lblOffset val="100"/>
        <c:noMultiLvlLbl val="0"/>
      </c:catAx>
      <c:valAx>
        <c:axId val="-68909600"/>
        <c:scaling>
          <c:orientation val="minMax"/>
        </c:scaling>
        <c:delete val="0"/>
        <c:axPos val="l"/>
        <c:title>
          <c:tx>
            <c:rich>
              <a:bodyPr rot="-5400000" vert="horz"/>
              <a:lstStyle/>
              <a:p>
                <a:pPr>
                  <a:defRPr/>
                </a:pPr>
                <a:r>
                  <a:rPr lang="pt-BR" dirty="0" err="1"/>
                  <a:t>Urinary</a:t>
                </a:r>
                <a:r>
                  <a:rPr lang="pt-BR" dirty="0"/>
                  <a:t> F </a:t>
                </a:r>
                <a:r>
                  <a:rPr lang="pt-BR" dirty="0" err="1"/>
                  <a:t>excretion</a:t>
                </a:r>
                <a:r>
                  <a:rPr lang="pt-BR" dirty="0"/>
                  <a:t> (</a:t>
                </a:r>
                <a:r>
                  <a:rPr lang="pt-BR" dirty="0" err="1"/>
                  <a:t>µg</a:t>
                </a:r>
                <a:r>
                  <a:rPr lang="pt-BR" dirty="0"/>
                  <a:t>/48 h/</a:t>
                </a:r>
                <a:r>
                  <a:rPr lang="pt-BR" dirty="0" err="1"/>
                  <a:t>cage</a:t>
                </a:r>
                <a:r>
                  <a:rPr lang="pt-BR" dirty="0"/>
                  <a:t>)</a:t>
                </a:r>
              </a:p>
            </c:rich>
          </c:tx>
          <c:overlay val="0"/>
        </c:title>
        <c:numFmt formatCode="General" sourceLinked="1"/>
        <c:majorTickMark val="out"/>
        <c:minorTickMark val="none"/>
        <c:tickLblPos val="nextTo"/>
        <c:crossAx val="-6891504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tx1">
            <a:lumMod val="65000"/>
            <a:lumOff val="35000"/>
          </a:schemeClr>
        </a:solidFill>
        <a:scene3d>
          <a:camera prst="orthographicFront"/>
          <a:lightRig rig="threePt" dir="t"/>
        </a:scene3d>
        <a:sp3d>
          <a:bevelT/>
          <a:contourClr>
            <a:srgbClr val="000000"/>
          </a:contourClr>
        </a:sp3d>
      </c:spPr>
    </c:floor>
    <c:sideWall>
      <c:thickness val="0"/>
    </c:sideWall>
    <c:backWall>
      <c:thickness val="0"/>
    </c:backWall>
    <c:plotArea>
      <c:layout/>
      <c:bar3DChart>
        <c:barDir val="col"/>
        <c:grouping val="clustered"/>
        <c:varyColors val="0"/>
        <c:ser>
          <c:idx val="0"/>
          <c:order val="0"/>
          <c:tx>
            <c:strRef>
              <c:f>Plan1!$B$1</c:f>
              <c:strCache>
                <c:ptCount val="1"/>
                <c:pt idx="0">
                  <c:v>A/J</c:v>
                </c:pt>
              </c:strCache>
            </c:strRef>
          </c:tx>
          <c:spPr>
            <a:solidFill>
              <a:srgbClr val="0070C0"/>
            </a:solidFill>
            <a:ln w="28575">
              <a:solidFill>
                <a:srgbClr val="002060"/>
              </a:solidFill>
            </a:ln>
          </c:spPr>
          <c:invertIfNegative val="0"/>
          <c:cat>
            <c:strRef>
              <c:f>Plan1!$A$2:$A$4</c:f>
              <c:strCache>
                <c:ptCount val="3"/>
                <c:pt idx="0">
                  <c:v>Control</c:v>
                </c:pt>
                <c:pt idx="1">
                  <c:v>10 ppm F</c:v>
                </c:pt>
                <c:pt idx="2">
                  <c:v>50 ppm F</c:v>
                </c:pt>
              </c:strCache>
            </c:strRef>
          </c:cat>
          <c:val>
            <c:numRef>
              <c:f>Plan1!$B$2:$B$4</c:f>
              <c:numCache>
                <c:formatCode>General</c:formatCode>
                <c:ptCount val="3"/>
                <c:pt idx="0">
                  <c:v>6.9</c:v>
                </c:pt>
                <c:pt idx="1">
                  <c:v>25</c:v>
                </c:pt>
                <c:pt idx="2">
                  <c:v>97.9</c:v>
                </c:pt>
              </c:numCache>
            </c:numRef>
          </c:val>
          <c:extLst>
            <c:ext xmlns:c16="http://schemas.microsoft.com/office/drawing/2014/chart" uri="{C3380CC4-5D6E-409C-BE32-E72D297353CC}">
              <c16:uniqueId val="{00000000-A069-4627-9385-2E3C2BF125D8}"/>
            </c:ext>
          </c:extLst>
        </c:ser>
        <c:ser>
          <c:idx val="1"/>
          <c:order val="1"/>
          <c:tx>
            <c:strRef>
              <c:f>Plan1!$C$1</c:f>
              <c:strCache>
                <c:ptCount val="1"/>
                <c:pt idx="0">
                  <c:v>129P3/J</c:v>
                </c:pt>
              </c:strCache>
            </c:strRef>
          </c:tx>
          <c:spPr>
            <a:solidFill>
              <a:srgbClr val="00B050"/>
            </a:solidFill>
            <a:ln w="28575">
              <a:solidFill>
                <a:srgbClr val="21351F"/>
              </a:solidFill>
            </a:ln>
          </c:spPr>
          <c:invertIfNegative val="0"/>
          <c:cat>
            <c:strRef>
              <c:f>Plan1!$A$2:$A$4</c:f>
              <c:strCache>
                <c:ptCount val="3"/>
                <c:pt idx="0">
                  <c:v>Control</c:v>
                </c:pt>
                <c:pt idx="1">
                  <c:v>10 ppm F</c:v>
                </c:pt>
                <c:pt idx="2">
                  <c:v>50 ppm F</c:v>
                </c:pt>
              </c:strCache>
            </c:strRef>
          </c:cat>
          <c:val>
            <c:numRef>
              <c:f>Plan1!$C$2:$C$4</c:f>
              <c:numCache>
                <c:formatCode>General</c:formatCode>
                <c:ptCount val="3"/>
                <c:pt idx="0">
                  <c:v>9</c:v>
                </c:pt>
                <c:pt idx="1">
                  <c:v>31</c:v>
                </c:pt>
                <c:pt idx="2">
                  <c:v>143</c:v>
                </c:pt>
              </c:numCache>
            </c:numRef>
          </c:val>
          <c:extLst>
            <c:ext xmlns:c16="http://schemas.microsoft.com/office/drawing/2014/chart" uri="{C3380CC4-5D6E-409C-BE32-E72D297353CC}">
              <c16:uniqueId val="{00000001-A069-4627-9385-2E3C2BF125D8}"/>
            </c:ext>
          </c:extLst>
        </c:ser>
        <c:dLbls>
          <c:showLegendKey val="0"/>
          <c:showVal val="0"/>
          <c:showCatName val="0"/>
          <c:showSerName val="0"/>
          <c:showPercent val="0"/>
          <c:showBubbleSize val="0"/>
        </c:dLbls>
        <c:gapWidth val="150"/>
        <c:shape val="box"/>
        <c:axId val="-68916672"/>
        <c:axId val="-68909056"/>
        <c:axId val="0"/>
      </c:bar3DChart>
      <c:catAx>
        <c:axId val="-68916672"/>
        <c:scaling>
          <c:orientation val="minMax"/>
        </c:scaling>
        <c:delete val="0"/>
        <c:axPos val="b"/>
        <c:numFmt formatCode="General" sourceLinked="0"/>
        <c:majorTickMark val="out"/>
        <c:minorTickMark val="none"/>
        <c:tickLblPos val="nextTo"/>
        <c:crossAx val="-68909056"/>
        <c:crosses val="autoZero"/>
        <c:auto val="1"/>
        <c:lblAlgn val="ctr"/>
        <c:lblOffset val="100"/>
        <c:noMultiLvlLbl val="0"/>
      </c:catAx>
      <c:valAx>
        <c:axId val="-68909056"/>
        <c:scaling>
          <c:orientation val="minMax"/>
        </c:scaling>
        <c:delete val="0"/>
        <c:axPos val="l"/>
        <c:title>
          <c:tx>
            <c:rich>
              <a:bodyPr rot="-5400000" vert="horz"/>
              <a:lstStyle/>
              <a:p>
                <a:pPr>
                  <a:defRPr/>
                </a:pPr>
                <a:r>
                  <a:rPr lang="en-US" dirty="0"/>
                  <a:t>Plasma [F] (µg/L)</a:t>
                </a:r>
                <a:endParaRPr lang="pt-BR" dirty="0"/>
              </a:p>
            </c:rich>
          </c:tx>
          <c:overlay val="0"/>
        </c:title>
        <c:numFmt formatCode="General" sourceLinked="1"/>
        <c:majorTickMark val="out"/>
        <c:minorTickMark val="none"/>
        <c:tickLblPos val="nextTo"/>
        <c:crossAx val="-6891667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tx1">
            <a:lumMod val="65000"/>
            <a:lumOff val="35000"/>
          </a:schemeClr>
        </a:solidFill>
        <a:scene3d>
          <a:camera prst="orthographicFront"/>
          <a:lightRig rig="threePt" dir="t"/>
        </a:scene3d>
        <a:sp3d>
          <a:bevelT/>
          <a:contourClr>
            <a:srgbClr val="000000"/>
          </a:contourClr>
        </a:sp3d>
      </c:spPr>
    </c:floor>
    <c:sideWall>
      <c:thickness val="0"/>
    </c:sideWall>
    <c:backWall>
      <c:thickness val="0"/>
    </c:backWall>
    <c:plotArea>
      <c:layout/>
      <c:bar3DChart>
        <c:barDir val="col"/>
        <c:grouping val="clustered"/>
        <c:varyColors val="0"/>
        <c:ser>
          <c:idx val="0"/>
          <c:order val="0"/>
          <c:tx>
            <c:strRef>
              <c:f>Plan1!$B$1</c:f>
              <c:strCache>
                <c:ptCount val="1"/>
                <c:pt idx="0">
                  <c:v>A/J</c:v>
                </c:pt>
              </c:strCache>
            </c:strRef>
          </c:tx>
          <c:spPr>
            <a:solidFill>
              <a:srgbClr val="0070C0"/>
            </a:solidFill>
            <a:ln w="28575">
              <a:solidFill>
                <a:srgbClr val="002060"/>
              </a:solidFill>
            </a:ln>
          </c:spPr>
          <c:invertIfNegative val="0"/>
          <c:cat>
            <c:strRef>
              <c:f>Plan1!$A$2:$A$4</c:f>
              <c:strCache>
                <c:ptCount val="3"/>
                <c:pt idx="0">
                  <c:v>Control</c:v>
                </c:pt>
                <c:pt idx="1">
                  <c:v>10 ppm F</c:v>
                </c:pt>
                <c:pt idx="2">
                  <c:v>50 ppm F</c:v>
                </c:pt>
              </c:strCache>
            </c:strRef>
          </c:cat>
          <c:val>
            <c:numRef>
              <c:f>Plan1!$B$2:$B$4</c:f>
              <c:numCache>
                <c:formatCode>General</c:formatCode>
                <c:ptCount val="3"/>
                <c:pt idx="0">
                  <c:v>198.8</c:v>
                </c:pt>
                <c:pt idx="1">
                  <c:v>774.2</c:v>
                </c:pt>
                <c:pt idx="2">
                  <c:v>2890.9</c:v>
                </c:pt>
              </c:numCache>
            </c:numRef>
          </c:val>
          <c:extLst>
            <c:ext xmlns:c16="http://schemas.microsoft.com/office/drawing/2014/chart" uri="{C3380CC4-5D6E-409C-BE32-E72D297353CC}">
              <c16:uniqueId val="{00000000-E7E1-4E78-AF8A-8C67E2E74A87}"/>
            </c:ext>
          </c:extLst>
        </c:ser>
        <c:ser>
          <c:idx val="1"/>
          <c:order val="1"/>
          <c:tx>
            <c:strRef>
              <c:f>Plan1!$C$1</c:f>
              <c:strCache>
                <c:ptCount val="1"/>
                <c:pt idx="0">
                  <c:v>129P3/J</c:v>
                </c:pt>
              </c:strCache>
            </c:strRef>
          </c:tx>
          <c:spPr>
            <a:solidFill>
              <a:srgbClr val="00B050"/>
            </a:solidFill>
            <a:ln w="28575">
              <a:solidFill>
                <a:srgbClr val="21351F"/>
              </a:solidFill>
            </a:ln>
          </c:spPr>
          <c:invertIfNegative val="0"/>
          <c:cat>
            <c:strRef>
              <c:f>Plan1!$A$2:$A$4</c:f>
              <c:strCache>
                <c:ptCount val="3"/>
                <c:pt idx="0">
                  <c:v>Control</c:v>
                </c:pt>
                <c:pt idx="1">
                  <c:v>10 ppm F</c:v>
                </c:pt>
                <c:pt idx="2">
                  <c:v>50 ppm F</c:v>
                </c:pt>
              </c:strCache>
            </c:strRef>
          </c:cat>
          <c:val>
            <c:numRef>
              <c:f>Plan1!$C$2:$C$4</c:f>
              <c:numCache>
                <c:formatCode>General</c:formatCode>
                <c:ptCount val="3"/>
                <c:pt idx="0">
                  <c:v>330.8</c:v>
                </c:pt>
                <c:pt idx="1">
                  <c:v>1075.3</c:v>
                </c:pt>
                <c:pt idx="2">
                  <c:v>3994.3</c:v>
                </c:pt>
              </c:numCache>
            </c:numRef>
          </c:val>
          <c:extLst>
            <c:ext xmlns:c16="http://schemas.microsoft.com/office/drawing/2014/chart" uri="{C3380CC4-5D6E-409C-BE32-E72D297353CC}">
              <c16:uniqueId val="{00000001-E7E1-4E78-AF8A-8C67E2E74A87}"/>
            </c:ext>
          </c:extLst>
        </c:ser>
        <c:dLbls>
          <c:showLegendKey val="0"/>
          <c:showVal val="0"/>
          <c:showCatName val="0"/>
          <c:showSerName val="0"/>
          <c:showPercent val="0"/>
          <c:showBubbleSize val="0"/>
        </c:dLbls>
        <c:gapWidth val="150"/>
        <c:shape val="box"/>
        <c:axId val="-68907968"/>
        <c:axId val="-68906880"/>
        <c:axId val="0"/>
      </c:bar3DChart>
      <c:catAx>
        <c:axId val="-68907968"/>
        <c:scaling>
          <c:orientation val="minMax"/>
        </c:scaling>
        <c:delete val="0"/>
        <c:axPos val="b"/>
        <c:numFmt formatCode="General" sourceLinked="0"/>
        <c:majorTickMark val="out"/>
        <c:minorTickMark val="none"/>
        <c:tickLblPos val="nextTo"/>
        <c:crossAx val="-68906880"/>
        <c:crosses val="autoZero"/>
        <c:auto val="1"/>
        <c:lblAlgn val="ctr"/>
        <c:lblOffset val="100"/>
        <c:noMultiLvlLbl val="0"/>
      </c:catAx>
      <c:valAx>
        <c:axId val="-68906880"/>
        <c:scaling>
          <c:orientation val="minMax"/>
        </c:scaling>
        <c:delete val="0"/>
        <c:axPos val="l"/>
        <c:title>
          <c:tx>
            <c:rich>
              <a:bodyPr rot="-5400000" vert="horz"/>
              <a:lstStyle/>
              <a:p>
                <a:pPr>
                  <a:defRPr/>
                </a:pPr>
                <a:r>
                  <a:rPr lang="en-US" dirty="0"/>
                  <a:t>Femur [F] (mg/Kg)</a:t>
                </a:r>
                <a:endParaRPr lang="pt-BR" dirty="0"/>
              </a:p>
            </c:rich>
          </c:tx>
          <c:overlay val="0"/>
        </c:title>
        <c:numFmt formatCode="General" sourceLinked="1"/>
        <c:majorTickMark val="out"/>
        <c:minorTickMark val="none"/>
        <c:tickLblPos val="nextTo"/>
        <c:crossAx val="-6890796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tx1">
            <a:lumMod val="65000"/>
            <a:lumOff val="35000"/>
          </a:schemeClr>
        </a:solidFill>
        <a:scene3d>
          <a:camera prst="orthographicFront"/>
          <a:lightRig rig="threePt" dir="t"/>
        </a:scene3d>
        <a:sp3d>
          <a:bevelT/>
          <a:contourClr>
            <a:srgbClr val="000000"/>
          </a:contourClr>
        </a:sp3d>
      </c:spPr>
    </c:floor>
    <c:sideWall>
      <c:thickness val="0"/>
    </c:sideWall>
    <c:backWall>
      <c:thickness val="0"/>
    </c:backWall>
    <c:plotArea>
      <c:layout/>
      <c:bar3DChart>
        <c:barDir val="col"/>
        <c:grouping val="clustered"/>
        <c:varyColors val="0"/>
        <c:ser>
          <c:idx val="0"/>
          <c:order val="0"/>
          <c:tx>
            <c:strRef>
              <c:f>Plan1!$B$1</c:f>
              <c:strCache>
                <c:ptCount val="1"/>
                <c:pt idx="0">
                  <c:v>A/J</c:v>
                </c:pt>
              </c:strCache>
            </c:strRef>
          </c:tx>
          <c:spPr>
            <a:solidFill>
              <a:srgbClr val="0070C0"/>
            </a:solidFill>
            <a:ln w="28575">
              <a:solidFill>
                <a:srgbClr val="002060"/>
              </a:solidFill>
            </a:ln>
          </c:spPr>
          <c:invertIfNegative val="0"/>
          <c:cat>
            <c:strRef>
              <c:f>Plan1!$A$2:$A$4</c:f>
              <c:strCache>
                <c:ptCount val="3"/>
                <c:pt idx="0">
                  <c:v>Control</c:v>
                </c:pt>
                <c:pt idx="1">
                  <c:v>10 ppm F</c:v>
                </c:pt>
                <c:pt idx="2">
                  <c:v>50 ppm F</c:v>
                </c:pt>
              </c:strCache>
            </c:strRef>
          </c:cat>
          <c:val>
            <c:numRef>
              <c:f>Plan1!$B$2:$B$4</c:f>
              <c:numCache>
                <c:formatCode>General</c:formatCode>
                <c:ptCount val="3"/>
                <c:pt idx="0">
                  <c:v>11.56</c:v>
                </c:pt>
                <c:pt idx="1">
                  <c:v>13.33</c:v>
                </c:pt>
                <c:pt idx="2">
                  <c:v>45.61</c:v>
                </c:pt>
              </c:numCache>
            </c:numRef>
          </c:val>
          <c:extLst>
            <c:ext xmlns:c16="http://schemas.microsoft.com/office/drawing/2014/chart" uri="{C3380CC4-5D6E-409C-BE32-E72D297353CC}">
              <c16:uniqueId val="{00000000-335E-4B91-9CC1-42476D0CECCF}"/>
            </c:ext>
          </c:extLst>
        </c:ser>
        <c:ser>
          <c:idx val="1"/>
          <c:order val="1"/>
          <c:tx>
            <c:strRef>
              <c:f>Plan1!$C$1</c:f>
              <c:strCache>
                <c:ptCount val="1"/>
                <c:pt idx="0">
                  <c:v>129P3/J</c:v>
                </c:pt>
              </c:strCache>
            </c:strRef>
          </c:tx>
          <c:spPr>
            <a:solidFill>
              <a:srgbClr val="00B050"/>
            </a:solidFill>
            <a:ln w="28575">
              <a:solidFill>
                <a:srgbClr val="21351F"/>
              </a:solidFill>
            </a:ln>
          </c:spPr>
          <c:invertIfNegative val="0"/>
          <c:cat>
            <c:strRef>
              <c:f>Plan1!$A$2:$A$4</c:f>
              <c:strCache>
                <c:ptCount val="3"/>
                <c:pt idx="0">
                  <c:v>Control</c:v>
                </c:pt>
                <c:pt idx="1">
                  <c:v>10 ppm F</c:v>
                </c:pt>
                <c:pt idx="2">
                  <c:v>50 ppm F</c:v>
                </c:pt>
              </c:strCache>
            </c:strRef>
          </c:cat>
          <c:val>
            <c:numRef>
              <c:f>Plan1!$C$2:$C$4</c:f>
              <c:numCache>
                <c:formatCode>General</c:formatCode>
                <c:ptCount val="3"/>
                <c:pt idx="0">
                  <c:v>11.629999999999999</c:v>
                </c:pt>
                <c:pt idx="1">
                  <c:v>11.1</c:v>
                </c:pt>
                <c:pt idx="2">
                  <c:v>15.709999999999999</c:v>
                </c:pt>
              </c:numCache>
            </c:numRef>
          </c:val>
          <c:extLst>
            <c:ext xmlns:c16="http://schemas.microsoft.com/office/drawing/2014/chart" uri="{C3380CC4-5D6E-409C-BE32-E72D297353CC}">
              <c16:uniqueId val="{00000001-335E-4B91-9CC1-42476D0CECCF}"/>
            </c:ext>
          </c:extLst>
        </c:ser>
        <c:dLbls>
          <c:showLegendKey val="0"/>
          <c:showVal val="0"/>
          <c:showCatName val="0"/>
          <c:showSerName val="0"/>
          <c:showPercent val="0"/>
          <c:showBubbleSize val="0"/>
        </c:dLbls>
        <c:gapWidth val="150"/>
        <c:shape val="box"/>
        <c:axId val="-248341072"/>
        <c:axId val="-2061861136"/>
        <c:axId val="0"/>
      </c:bar3DChart>
      <c:catAx>
        <c:axId val="-248341072"/>
        <c:scaling>
          <c:orientation val="minMax"/>
        </c:scaling>
        <c:delete val="0"/>
        <c:axPos val="b"/>
        <c:numFmt formatCode="General" sourceLinked="0"/>
        <c:majorTickMark val="out"/>
        <c:minorTickMark val="none"/>
        <c:tickLblPos val="nextTo"/>
        <c:crossAx val="-2061861136"/>
        <c:crosses val="autoZero"/>
        <c:auto val="1"/>
        <c:lblAlgn val="ctr"/>
        <c:lblOffset val="100"/>
        <c:noMultiLvlLbl val="0"/>
      </c:catAx>
      <c:valAx>
        <c:axId val="-2061861136"/>
        <c:scaling>
          <c:orientation val="minMax"/>
        </c:scaling>
        <c:delete val="0"/>
        <c:axPos val="l"/>
        <c:title>
          <c:tx>
            <c:rich>
              <a:bodyPr rot="-5400000" vert="horz"/>
              <a:lstStyle/>
              <a:p>
                <a:pPr>
                  <a:defRPr/>
                </a:pPr>
                <a:r>
                  <a:rPr lang="en-US" dirty="0"/>
                  <a:t>Quantitative fluorescence</a:t>
                </a:r>
                <a:endParaRPr lang="pt-BR" dirty="0"/>
              </a:p>
            </c:rich>
          </c:tx>
          <c:overlay val="0"/>
        </c:title>
        <c:numFmt formatCode="General" sourceLinked="1"/>
        <c:majorTickMark val="out"/>
        <c:minorTickMark val="none"/>
        <c:tickLblPos val="nextTo"/>
        <c:crossAx val="-248341072"/>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pPr>
              <a:defRPr/>
            </a:pPr>
            <a:endParaRPr lang="pt-BR"/>
          </a:p>
        </p:txBody>
      </p:sp>
      <p:sp>
        <p:nvSpPr>
          <p:cNvPr id="129027" name="Rectangle 3"/>
          <p:cNvSpPr>
            <a:spLocks noGrp="1" noChangeArrowheads="1"/>
          </p:cNvSpPr>
          <p:nvPr>
            <p:ph type="dt" sz="quarter" idx="1"/>
          </p:nvPr>
        </p:nvSpPr>
        <p:spPr bwMode="auto">
          <a:xfrm>
            <a:off x="4022937"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pPr>
              <a:defRPr/>
            </a:pPr>
            <a:endParaRPr lang="pt-BR"/>
          </a:p>
        </p:txBody>
      </p:sp>
      <p:sp>
        <p:nvSpPr>
          <p:cNvPr id="129028" name="Rectangle 4"/>
          <p:cNvSpPr>
            <a:spLocks noGrp="1" noChangeArrowheads="1"/>
          </p:cNvSpPr>
          <p:nvPr>
            <p:ph type="ftr" sz="quarter" idx="2"/>
          </p:nvPr>
        </p:nvSpPr>
        <p:spPr bwMode="auto">
          <a:xfrm>
            <a:off x="0"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pPr>
              <a:defRPr/>
            </a:pPr>
            <a:endParaRPr lang="pt-BR"/>
          </a:p>
        </p:txBody>
      </p:sp>
      <p:sp>
        <p:nvSpPr>
          <p:cNvPr id="129029" name="Rectangle 5"/>
          <p:cNvSpPr>
            <a:spLocks noGrp="1" noChangeArrowheads="1"/>
          </p:cNvSpPr>
          <p:nvPr>
            <p:ph type="sldNum" sz="quarter" idx="3"/>
          </p:nvPr>
        </p:nvSpPr>
        <p:spPr bwMode="auto">
          <a:xfrm>
            <a:off x="4022937"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pPr>
              <a:defRPr/>
            </a:pPr>
            <a:fld id="{539D8396-ADD4-4B03-8B5B-804705D56613}" type="slidenum">
              <a:rPr lang="pt-BR"/>
              <a:pPr>
                <a:defRPr/>
              </a:pPr>
              <a:t>‹nº›</a:t>
            </a:fld>
            <a:endParaRPr lang="pt-BR"/>
          </a:p>
        </p:txBody>
      </p:sp>
    </p:spTree>
    <p:extLst>
      <p:ext uri="{BB962C8B-B14F-4D97-AF65-F5344CB8AC3E}">
        <p14:creationId xmlns:p14="http://schemas.microsoft.com/office/powerpoint/2010/main" val="329108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pPr>
              <a:defRPr/>
            </a:pPr>
            <a:endParaRPr lang="en-US"/>
          </a:p>
        </p:txBody>
      </p:sp>
      <p:sp>
        <p:nvSpPr>
          <p:cNvPr id="2051" name="Rectangle 3"/>
          <p:cNvSpPr>
            <a:spLocks noGrp="1" noChangeArrowheads="1"/>
          </p:cNvSpPr>
          <p:nvPr>
            <p:ph type="dt" idx="1"/>
          </p:nvPr>
        </p:nvSpPr>
        <p:spPr bwMode="auto">
          <a:xfrm>
            <a:off x="4022937"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pPr>
              <a:defRPr/>
            </a:pPr>
            <a:endParaRPr lang="en-US"/>
          </a:p>
        </p:txBody>
      </p:sp>
      <p:sp>
        <p:nvSpPr>
          <p:cNvPr id="6042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a:t>Clique para editar os estilos do texto mestre</a:t>
            </a:r>
          </a:p>
          <a:p>
            <a:pPr lvl="0"/>
            <a:r>
              <a:rPr lang="en-US" noProof="0"/>
              <a:t>Segundo nível</a:t>
            </a:r>
          </a:p>
          <a:p>
            <a:pPr lvl="0"/>
            <a:r>
              <a:rPr lang="en-US" noProof="0"/>
              <a:t>Terceiro nível</a:t>
            </a:r>
          </a:p>
          <a:p>
            <a:pPr lvl="0"/>
            <a:r>
              <a:rPr lang="en-US" noProof="0"/>
              <a:t>Quarto nível</a:t>
            </a:r>
          </a:p>
          <a:p>
            <a:pPr lvl="0"/>
            <a:r>
              <a:rPr lang="en-US" noProof="0"/>
              <a:t>Quinto nível</a:t>
            </a:r>
          </a:p>
        </p:txBody>
      </p:sp>
      <p:sp>
        <p:nvSpPr>
          <p:cNvPr id="2054"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pPr>
              <a:defRPr/>
            </a:pPr>
            <a:endParaRPr lang="en-US"/>
          </a:p>
        </p:txBody>
      </p:sp>
      <p:sp>
        <p:nvSpPr>
          <p:cNvPr id="2055"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pPr>
              <a:defRPr/>
            </a:pPr>
            <a:fld id="{AE6D2C2F-00A4-4C03-B93F-24646B0E7BA5}" type="slidenum">
              <a:rPr lang="en-US"/>
              <a:pPr>
                <a:defRPr/>
              </a:pPr>
              <a:t>‹nº›</a:t>
            </a:fld>
            <a:endParaRPr lang="en-US"/>
          </a:p>
        </p:txBody>
      </p:sp>
    </p:spTree>
    <p:extLst>
      <p:ext uri="{BB962C8B-B14F-4D97-AF65-F5344CB8AC3E}">
        <p14:creationId xmlns:p14="http://schemas.microsoft.com/office/powerpoint/2010/main" val="7717898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B3351E59-E1E5-4089-A01C-5C9A4254D913}" type="slidenum">
              <a:rPr lang="en-US">
                <a:solidFill>
                  <a:prstClr val="black"/>
                </a:solidFill>
                <a:latin typeface="Arial" pitchFamily="34" charset="0"/>
              </a:rPr>
              <a:pPr/>
              <a:t>1</a:t>
            </a:fld>
            <a:endParaRPr lang="en-US" dirty="0">
              <a:solidFill>
                <a:prstClr val="black"/>
              </a:solidFill>
              <a:latin typeface="Arial" pitchFamily="34" charset="0"/>
            </a:endParaRPr>
          </a:p>
        </p:txBody>
      </p:sp>
    </p:spTree>
    <p:extLst>
      <p:ext uri="{BB962C8B-B14F-4D97-AF65-F5344CB8AC3E}">
        <p14:creationId xmlns:p14="http://schemas.microsoft.com/office/powerpoint/2010/main" val="3347069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algn="just"/>
            <a:r>
              <a:rPr lang="pt-BR" dirty="0">
                <a:latin typeface="Arial" pitchFamily="34" charset="0"/>
                <a:cs typeface="Arial" pitchFamily="34" charset="0"/>
              </a:rPr>
              <a:t>99% F do organismo está associado aos tecidos calcificados</a:t>
            </a:r>
          </a:p>
          <a:p>
            <a:pPr algn="just"/>
            <a:r>
              <a:rPr lang="pt-BR" dirty="0">
                <a:latin typeface="Arial" pitchFamily="34" charset="0"/>
                <a:cs typeface="Arial" pitchFamily="34" charset="0"/>
              </a:rPr>
              <a:t>[F] osso não é uniforme</a:t>
            </a:r>
          </a:p>
          <a:p>
            <a:pPr lvl="1" algn="just"/>
            <a:r>
              <a:rPr lang="pt-BR" dirty="0">
                <a:latin typeface="Arial" pitchFamily="34" charset="0"/>
                <a:cs typeface="Arial" pitchFamily="34" charset="0"/>
              </a:rPr>
              <a:t>Ossos longos</a:t>
            </a:r>
          </a:p>
          <a:p>
            <a:pPr lvl="2" algn="just"/>
            <a:r>
              <a:rPr lang="pt-BR" dirty="0">
                <a:latin typeface="Arial" pitchFamily="34" charset="0"/>
                <a:cs typeface="Arial" pitchFamily="34" charset="0"/>
              </a:rPr>
              <a:t>[F] &gt; na região do periósteo (</a:t>
            </a:r>
            <a:r>
              <a:rPr lang="pt-BR" dirty="0" err="1">
                <a:latin typeface="Arial" pitchFamily="34" charset="0"/>
                <a:cs typeface="Arial" pitchFamily="34" charset="0"/>
              </a:rPr>
              <a:t>Weatherell</a:t>
            </a:r>
            <a:r>
              <a:rPr lang="pt-BR" dirty="0">
                <a:latin typeface="Arial" pitchFamily="34" charset="0"/>
                <a:cs typeface="Arial" pitchFamily="34" charset="0"/>
              </a:rPr>
              <a:t> </a:t>
            </a:r>
            <a:r>
              <a:rPr lang="pt-BR" dirty="0" err="1">
                <a:latin typeface="Arial" pitchFamily="34" charset="0"/>
                <a:cs typeface="Arial" pitchFamily="34" charset="0"/>
              </a:rPr>
              <a:t>et</a:t>
            </a:r>
            <a:r>
              <a:rPr lang="pt-BR" dirty="0">
                <a:latin typeface="Arial" pitchFamily="34" charset="0"/>
                <a:cs typeface="Arial" pitchFamily="34" charset="0"/>
              </a:rPr>
              <a:t> al., 1977)</a:t>
            </a:r>
          </a:p>
          <a:p>
            <a:pPr lvl="2" algn="just"/>
            <a:r>
              <a:rPr lang="pt-BR" dirty="0">
                <a:latin typeface="Arial" pitchFamily="34" charset="0"/>
                <a:cs typeface="Arial" pitchFamily="34" charset="0"/>
              </a:rPr>
              <a:t>Diminui em direção ao </a:t>
            </a:r>
            <a:r>
              <a:rPr lang="pt-BR" dirty="0" err="1">
                <a:latin typeface="Arial" pitchFamily="34" charset="0"/>
                <a:cs typeface="Arial" pitchFamily="34" charset="0"/>
              </a:rPr>
              <a:t>endósteo</a:t>
            </a:r>
            <a:endParaRPr lang="pt-BR" dirty="0">
              <a:latin typeface="Arial" pitchFamily="34" charset="0"/>
              <a:cs typeface="Arial" pitchFamily="34" charset="0"/>
            </a:endParaRPr>
          </a:p>
          <a:p>
            <a:pPr lvl="2" algn="just"/>
            <a:r>
              <a:rPr lang="pt-BR" dirty="0">
                <a:latin typeface="Arial" pitchFamily="34" charset="0"/>
                <a:cs typeface="Arial" pitchFamily="34" charset="0"/>
              </a:rPr>
              <a:t>Aumenta quando se aproxima do </a:t>
            </a:r>
            <a:r>
              <a:rPr lang="pt-BR" dirty="0" err="1">
                <a:latin typeface="Arial" pitchFamily="34" charset="0"/>
                <a:cs typeface="Arial" pitchFamily="34" charset="0"/>
              </a:rPr>
              <a:t>endósteo</a:t>
            </a:r>
            <a:endParaRPr lang="pt-BR" dirty="0">
              <a:latin typeface="Arial" pitchFamily="34" charset="0"/>
              <a:cs typeface="Arial" pitchFamily="34" charset="0"/>
            </a:endParaRPr>
          </a:p>
          <a:p>
            <a:pPr lvl="1" algn="just"/>
            <a:r>
              <a:rPr lang="pt-BR" dirty="0">
                <a:latin typeface="Arial" pitchFamily="34" charset="0"/>
                <a:cs typeface="Arial" pitchFamily="34" charset="0"/>
              </a:rPr>
              <a:t>Osso medular tem [F] mais alta que o compacto  </a:t>
            </a:r>
          </a:p>
          <a:p>
            <a:endParaRPr lang="pt-BR" dirty="0"/>
          </a:p>
          <a:p>
            <a:endParaRPr lang="pt-BR" dirty="0"/>
          </a:p>
        </p:txBody>
      </p:sp>
      <p:sp>
        <p:nvSpPr>
          <p:cNvPr id="4" name="Espaço Reservado para Número de Slide 3"/>
          <p:cNvSpPr>
            <a:spLocks noGrp="1"/>
          </p:cNvSpPr>
          <p:nvPr>
            <p:ph type="sldNum" sz="quarter" idx="10"/>
          </p:nvPr>
        </p:nvSpPr>
        <p:spPr/>
        <p:txBody>
          <a:bodyPr/>
          <a:lstStyle/>
          <a:p>
            <a:fld id="{2898EA0A-AF51-4B03-8254-E83D1776B281}" type="slidenum">
              <a:rPr lang="en-US" smtClean="0"/>
              <a:pPr/>
              <a:t>30</a:t>
            </a:fld>
            <a:endParaRPr lang="en-US"/>
          </a:p>
        </p:txBody>
      </p:sp>
    </p:spTree>
    <p:extLst>
      <p:ext uri="{BB962C8B-B14F-4D97-AF65-F5344CB8AC3E}">
        <p14:creationId xmlns:p14="http://schemas.microsoft.com/office/powerpoint/2010/main" val="326387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fontScale="92500" lnSpcReduction="10000"/>
          </a:bodyPr>
          <a:lstStyle/>
          <a:p>
            <a:pPr>
              <a:lnSpc>
                <a:spcPct val="90000"/>
              </a:lnSpc>
            </a:pPr>
            <a:r>
              <a:rPr lang="pt-BR" sz="2800" dirty="0"/>
              <a:t>Dentina</a:t>
            </a:r>
          </a:p>
          <a:p>
            <a:pPr lvl="1">
              <a:lnSpc>
                <a:spcPct val="90000"/>
              </a:lnSpc>
            </a:pPr>
            <a:r>
              <a:rPr lang="pt-BR" sz="2400" dirty="0"/>
              <a:t>[F] similar ao osso</a:t>
            </a:r>
          </a:p>
          <a:p>
            <a:pPr lvl="1">
              <a:lnSpc>
                <a:spcPct val="90000"/>
              </a:lnSpc>
            </a:pPr>
            <a:r>
              <a:rPr lang="pt-BR" sz="2400" dirty="0"/>
              <a:t>Aumenta com a idade</a:t>
            </a:r>
          </a:p>
          <a:p>
            <a:pPr lvl="1">
              <a:lnSpc>
                <a:spcPct val="90000"/>
              </a:lnSpc>
            </a:pPr>
            <a:r>
              <a:rPr lang="pt-BR" sz="2400" dirty="0"/>
              <a:t>Diminui progressivamente da superfície pulpar em direção à JAD</a:t>
            </a:r>
          </a:p>
          <a:p>
            <a:pPr>
              <a:lnSpc>
                <a:spcPct val="90000"/>
              </a:lnSpc>
            </a:pPr>
            <a:r>
              <a:rPr lang="pt-BR" sz="2800" dirty="0"/>
              <a:t>Esmalte</a:t>
            </a:r>
          </a:p>
          <a:p>
            <a:pPr lvl="1">
              <a:lnSpc>
                <a:spcPct val="90000"/>
              </a:lnSpc>
            </a:pPr>
            <a:r>
              <a:rPr lang="pt-BR" sz="2400" dirty="0"/>
              <a:t>&lt; [F]</a:t>
            </a:r>
          </a:p>
          <a:p>
            <a:pPr lvl="1">
              <a:lnSpc>
                <a:spcPct val="90000"/>
              </a:lnSpc>
            </a:pPr>
            <a:r>
              <a:rPr lang="pt-BR" sz="2400" dirty="0"/>
              <a:t>[F] &gt; superfície, diminui em direção à JAD</a:t>
            </a:r>
          </a:p>
          <a:p>
            <a:pPr lvl="1">
              <a:lnSpc>
                <a:spcPct val="90000"/>
              </a:lnSpc>
            </a:pPr>
            <a:r>
              <a:rPr lang="pt-BR" sz="2400" dirty="0"/>
              <a:t>[F] superfície </a:t>
            </a:r>
          </a:p>
          <a:p>
            <a:pPr lvl="2">
              <a:lnSpc>
                <a:spcPct val="90000"/>
              </a:lnSpc>
            </a:pPr>
            <a:r>
              <a:rPr lang="pt-BR" sz="2000" dirty="0"/>
              <a:t>Diminui com a idade (desgaste)</a:t>
            </a:r>
          </a:p>
          <a:p>
            <a:pPr lvl="2">
              <a:lnSpc>
                <a:spcPct val="90000"/>
              </a:lnSpc>
            </a:pPr>
            <a:r>
              <a:rPr lang="pt-BR" sz="2000" dirty="0"/>
              <a:t>Aumenta em áreas que acumulam placa </a:t>
            </a:r>
          </a:p>
          <a:p>
            <a:endParaRPr lang="pt-BR" dirty="0"/>
          </a:p>
        </p:txBody>
      </p:sp>
      <p:sp>
        <p:nvSpPr>
          <p:cNvPr id="4" name="Espaço Reservado para Número de Slide 3"/>
          <p:cNvSpPr>
            <a:spLocks noGrp="1"/>
          </p:cNvSpPr>
          <p:nvPr>
            <p:ph type="sldNum" sz="quarter" idx="10"/>
          </p:nvPr>
        </p:nvSpPr>
        <p:spPr/>
        <p:txBody>
          <a:bodyPr/>
          <a:lstStyle/>
          <a:p>
            <a:fld id="{2898EA0A-AF51-4B03-8254-E83D1776B281}" type="slidenum">
              <a:rPr lang="en-US" smtClean="0"/>
              <a:pPr/>
              <a:t>31</a:t>
            </a:fld>
            <a:endParaRPr lang="en-US"/>
          </a:p>
        </p:txBody>
      </p:sp>
    </p:spTree>
    <p:extLst>
      <p:ext uri="{BB962C8B-B14F-4D97-AF65-F5344CB8AC3E}">
        <p14:creationId xmlns:p14="http://schemas.microsoft.com/office/powerpoint/2010/main" val="682517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fontScale="70000" lnSpcReduction="20000"/>
          </a:bodyPr>
          <a:lstStyle/>
          <a:p>
            <a:pPr algn="just"/>
            <a:r>
              <a:rPr lang="pt-BR" sz="2800" dirty="0" err="1">
                <a:latin typeface="Arial" pitchFamily="34" charset="0"/>
                <a:cs typeface="Arial" pitchFamily="34" charset="0"/>
              </a:rPr>
              <a:t>Neuman</a:t>
            </a:r>
            <a:r>
              <a:rPr lang="pt-BR" sz="2800" dirty="0">
                <a:latin typeface="Arial" pitchFamily="34" charset="0"/>
                <a:cs typeface="Arial" pitchFamily="34" charset="0"/>
              </a:rPr>
              <a:t>; </a:t>
            </a:r>
            <a:r>
              <a:rPr lang="pt-BR" sz="2800" dirty="0" err="1">
                <a:latin typeface="Arial" pitchFamily="34" charset="0"/>
                <a:cs typeface="Arial" pitchFamily="34" charset="0"/>
              </a:rPr>
              <a:t>Neuman</a:t>
            </a:r>
            <a:r>
              <a:rPr lang="pt-BR" sz="2800" dirty="0">
                <a:latin typeface="Arial" pitchFamily="34" charset="0"/>
                <a:cs typeface="Arial" pitchFamily="34" charset="0"/>
              </a:rPr>
              <a:t> (1958)</a:t>
            </a:r>
          </a:p>
          <a:p>
            <a:pPr lvl="1" algn="just"/>
            <a:r>
              <a:rPr lang="pt-BR" sz="2400" dirty="0">
                <a:latin typeface="Arial" pitchFamily="34" charset="0"/>
                <a:cs typeface="Arial" pitchFamily="34" charset="0"/>
              </a:rPr>
              <a:t>Várias etapas</a:t>
            </a:r>
          </a:p>
          <a:p>
            <a:pPr lvl="2" algn="just"/>
            <a:r>
              <a:rPr lang="pt-BR" sz="2000" dirty="0">
                <a:solidFill>
                  <a:schemeClr val="tx2"/>
                </a:solidFill>
                <a:latin typeface="Arial" pitchFamily="34" charset="0"/>
                <a:cs typeface="Arial" pitchFamily="34" charset="0"/>
              </a:rPr>
              <a:t>Migração do F em direção à camada de hidratação dos cristalitos</a:t>
            </a:r>
          </a:p>
          <a:p>
            <a:pPr lvl="3" algn="just"/>
            <a:r>
              <a:rPr lang="pt-BR" sz="1800" dirty="0">
                <a:latin typeface="Arial" pitchFamily="34" charset="0"/>
                <a:cs typeface="Arial" pitchFamily="34" charset="0"/>
              </a:rPr>
              <a:t>Continuidade com o fluido extra-celular</a:t>
            </a:r>
          </a:p>
          <a:p>
            <a:pPr lvl="3" algn="just"/>
            <a:r>
              <a:rPr lang="pt-BR" sz="1800" dirty="0">
                <a:latin typeface="Arial" pitchFamily="34" charset="0"/>
                <a:cs typeface="Arial" pitchFamily="34" charset="0"/>
              </a:rPr>
              <a:t>Rapidamente passível de sofrer trocas</a:t>
            </a:r>
          </a:p>
          <a:p>
            <a:pPr lvl="4" algn="just"/>
            <a:r>
              <a:rPr lang="pt-BR" sz="1800" dirty="0">
                <a:latin typeface="Arial" pitchFamily="34" charset="0"/>
                <a:cs typeface="Arial" pitchFamily="34" charset="0"/>
              </a:rPr>
              <a:t>Concentração relativa no plasma</a:t>
            </a:r>
          </a:p>
          <a:p>
            <a:pPr lvl="2" algn="just"/>
            <a:r>
              <a:rPr lang="pt-BR" sz="2000" dirty="0">
                <a:solidFill>
                  <a:schemeClr val="tx2"/>
                </a:solidFill>
                <a:latin typeface="Arial" pitchFamily="34" charset="0"/>
                <a:cs typeface="Arial" pitchFamily="34" charset="0"/>
              </a:rPr>
              <a:t>Associação com ou incorporação nos precursores da FHAP</a:t>
            </a:r>
          </a:p>
          <a:p>
            <a:pPr lvl="2" algn="just"/>
            <a:r>
              <a:rPr lang="pt-BR" sz="2000" dirty="0">
                <a:solidFill>
                  <a:schemeClr val="tx2"/>
                </a:solidFill>
                <a:latin typeface="Arial" pitchFamily="34" charset="0"/>
                <a:cs typeface="Arial" pitchFamily="34" charset="0"/>
              </a:rPr>
              <a:t>Incorporação na estrutura FHAP</a:t>
            </a:r>
          </a:p>
          <a:p>
            <a:pPr lvl="3" algn="just"/>
            <a:r>
              <a:rPr lang="pt-BR" sz="1800" dirty="0">
                <a:latin typeface="Arial" pitchFamily="34" charset="0"/>
                <a:cs typeface="Arial" pitchFamily="34" charset="0"/>
              </a:rPr>
              <a:t>Reabsorção óssea</a:t>
            </a:r>
          </a:p>
          <a:p>
            <a:pPr lvl="4" algn="just"/>
            <a:r>
              <a:rPr lang="pt-BR" sz="1800" dirty="0">
                <a:latin typeface="Arial" pitchFamily="34" charset="0"/>
                <a:cs typeface="Arial" pitchFamily="34" charset="0"/>
              </a:rPr>
              <a:t>Volta aos fluidos corporais</a:t>
            </a:r>
          </a:p>
          <a:p>
            <a:pPr lvl="4" algn="just"/>
            <a:endParaRPr lang="en-US" sz="1800" dirty="0">
              <a:latin typeface="Arial" pitchFamily="34" charset="0"/>
              <a:cs typeface="Arial" pitchFamily="34" charset="0"/>
            </a:endParaRPr>
          </a:p>
          <a:p>
            <a:r>
              <a:rPr lang="pt-BR" dirty="0"/>
              <a:t>estado-estacionário</a:t>
            </a:r>
          </a:p>
          <a:p>
            <a:pPr lvl="1"/>
            <a:r>
              <a:rPr lang="pt-BR" dirty="0"/>
              <a:t>Fluido extra-celular e </a:t>
            </a:r>
            <a:r>
              <a:rPr lang="pt-BR" sz="3200" dirty="0">
                <a:solidFill>
                  <a:schemeClr val="tx2"/>
                </a:solidFill>
              </a:rPr>
              <a:t>camada de hidratação</a:t>
            </a:r>
          </a:p>
          <a:p>
            <a:pPr lvl="1"/>
            <a:r>
              <a:rPr lang="pt-BR" dirty="0"/>
              <a:t>Proporção de F</a:t>
            </a:r>
            <a:r>
              <a:rPr lang="pt-BR" baseline="30000" dirty="0"/>
              <a:t>-</a:t>
            </a:r>
            <a:r>
              <a:rPr lang="pt-BR" dirty="0"/>
              <a:t> passíveis de troca          </a:t>
            </a:r>
          </a:p>
          <a:p>
            <a:pPr lvl="2"/>
            <a:r>
              <a:rPr lang="pt-BR" dirty="0"/>
              <a:t> proporção</a:t>
            </a:r>
          </a:p>
          <a:p>
            <a:pPr lvl="3"/>
            <a:r>
              <a:rPr lang="pt-BR" dirty="0"/>
              <a:t>Aumento [F] plasma</a:t>
            </a:r>
          </a:p>
          <a:p>
            <a:pPr lvl="3"/>
            <a:r>
              <a:rPr lang="pt-BR" dirty="0"/>
              <a:t>Migração da camada de hidratação para a superfície do cristal</a:t>
            </a:r>
          </a:p>
          <a:p>
            <a:pPr lvl="4"/>
            <a:r>
              <a:rPr lang="pt-BR" dirty="0"/>
              <a:t>fluido extracelular                      camada de hidratação</a:t>
            </a:r>
          </a:p>
          <a:p>
            <a:pPr lvl="2"/>
            <a:r>
              <a:rPr lang="pt-BR" dirty="0"/>
              <a:t> proporção</a:t>
            </a:r>
          </a:p>
          <a:p>
            <a:pPr lvl="3"/>
            <a:r>
              <a:rPr lang="pt-BR" dirty="0"/>
              <a:t>Queda [F] plasma</a:t>
            </a:r>
          </a:p>
          <a:p>
            <a:pPr lvl="4"/>
            <a:r>
              <a:rPr lang="pt-BR" dirty="0"/>
              <a:t>Camada de hidratação                   fluido extracelular </a:t>
            </a:r>
          </a:p>
          <a:p>
            <a:pPr lvl="4" algn="just"/>
            <a:endParaRPr lang="pt-BR" sz="1800" dirty="0">
              <a:latin typeface="Arial" pitchFamily="34" charset="0"/>
              <a:cs typeface="Arial"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2898EA0A-AF51-4B03-8254-E83D1776B281}" type="slidenum">
              <a:rPr lang="en-US" smtClean="0"/>
              <a:pPr/>
              <a:t>33</a:t>
            </a:fld>
            <a:endParaRPr lang="en-US"/>
          </a:p>
        </p:txBody>
      </p:sp>
    </p:spTree>
    <p:extLst>
      <p:ext uri="{BB962C8B-B14F-4D97-AF65-F5344CB8AC3E}">
        <p14:creationId xmlns:p14="http://schemas.microsoft.com/office/powerpoint/2010/main" val="1924745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pt-BR" dirty="0"/>
              <a:t>Quando aumentam as concentrações plasmáticas de F, ele migra do fluido extra-celular para a camada de hidratação  e quando caem as concentrações plasmáticas, movimenta-se no sentido inverso.</a:t>
            </a:r>
          </a:p>
          <a:p>
            <a:endParaRPr lang="pt-BR" dirty="0"/>
          </a:p>
        </p:txBody>
      </p:sp>
      <p:sp>
        <p:nvSpPr>
          <p:cNvPr id="4" name="Espaço Reservado para Número de Slide 3"/>
          <p:cNvSpPr>
            <a:spLocks noGrp="1"/>
          </p:cNvSpPr>
          <p:nvPr>
            <p:ph type="sldNum" sz="quarter" idx="10"/>
          </p:nvPr>
        </p:nvSpPr>
        <p:spPr/>
        <p:txBody>
          <a:bodyPr/>
          <a:lstStyle/>
          <a:p>
            <a:fld id="{2898EA0A-AF51-4B03-8254-E83D1776B281}" type="slidenum">
              <a:rPr lang="en-US" smtClean="0"/>
              <a:pPr/>
              <a:t>34</a:t>
            </a:fld>
            <a:endParaRPr lang="en-US"/>
          </a:p>
        </p:txBody>
      </p:sp>
    </p:spTree>
    <p:extLst>
      <p:ext uri="{BB962C8B-B14F-4D97-AF65-F5344CB8AC3E}">
        <p14:creationId xmlns:p14="http://schemas.microsoft.com/office/powerpoint/2010/main" val="2780875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3588" cy="3429000"/>
          </a:xfrm>
        </p:spPr>
      </p:sp>
      <p:sp>
        <p:nvSpPr>
          <p:cNvPr id="3" name="Espaço Reservado para Anotações 2"/>
          <p:cNvSpPr>
            <a:spLocks noGrp="1"/>
          </p:cNvSpPr>
          <p:nvPr>
            <p:ph type="body" idx="1"/>
          </p:nvPr>
        </p:nvSpPr>
        <p:spPr/>
        <p:txBody>
          <a:bodyPr>
            <a:normAutofit/>
          </a:bodyPr>
          <a:lstStyle/>
          <a:p>
            <a:r>
              <a:rPr lang="en-US" dirty="0"/>
              <a:t>At high urinary pH, only a small amount of F is in the form of HF and undergoes tubular </a:t>
            </a:r>
            <a:r>
              <a:rPr lang="en-US" dirty="0" err="1"/>
              <a:t>resorption</a:t>
            </a:r>
            <a:r>
              <a:rPr lang="en-US" dirty="0"/>
              <a:t>, while most of ionic F remains in the tubule to be excreted.</a:t>
            </a:r>
          </a:p>
          <a:p>
            <a:endParaRPr lang="en-US" dirty="0"/>
          </a:p>
          <a:p>
            <a:r>
              <a:rPr lang="en-US" dirty="0"/>
              <a:t>However, when the urine is acidic, there is a high concentration of HF, which crosses the</a:t>
            </a:r>
            <a:r>
              <a:rPr lang="en-US" baseline="0" dirty="0"/>
              <a:t> tubular membrane and is </a:t>
            </a:r>
            <a:r>
              <a:rPr lang="en-US" baseline="0" dirty="0" err="1"/>
              <a:t>resorbed</a:t>
            </a:r>
            <a:r>
              <a:rPr lang="en-US" baseline="0" dirty="0"/>
              <a:t>. Thus, all conditions  that decrease the urinary pH also increase circulating F levels, such as  </a:t>
            </a:r>
            <a:endParaRPr lang="pt-BR" dirty="0"/>
          </a:p>
        </p:txBody>
      </p:sp>
    </p:spTree>
    <p:extLst>
      <p:ext uri="{BB962C8B-B14F-4D97-AF65-F5344CB8AC3E}">
        <p14:creationId xmlns:p14="http://schemas.microsoft.com/office/powerpoint/2010/main" val="242128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9350" y="690563"/>
            <a:ext cx="4560888" cy="3421062"/>
          </a:xfrm>
        </p:spPr>
      </p:sp>
      <p:sp>
        <p:nvSpPr>
          <p:cNvPr id="3" name="Espaço Reservado para Anotações 2"/>
          <p:cNvSpPr>
            <a:spLocks noGrp="1"/>
          </p:cNvSpPr>
          <p:nvPr>
            <p:ph type="body" idx="1"/>
          </p:nvPr>
        </p:nvSpPr>
        <p:spPr/>
        <p:txBody>
          <a:bodyPr>
            <a:normAutofit/>
          </a:bodyPr>
          <a:lstStyle/>
          <a:p>
            <a:r>
              <a:rPr lang="en-US" dirty="0"/>
              <a:t>Diet composition, certain</a:t>
            </a:r>
            <a:r>
              <a:rPr lang="en-US" baseline="0" dirty="0"/>
              <a:t>  drugs (such as ascorbic acid, </a:t>
            </a:r>
            <a:r>
              <a:rPr lang="pt-BR" dirty="0" err="1"/>
              <a:t>ammonium</a:t>
            </a:r>
            <a:r>
              <a:rPr lang="pt-BR" dirty="0"/>
              <a:t> </a:t>
            </a:r>
            <a:r>
              <a:rPr lang="pt-BR" dirty="0" err="1"/>
              <a:t>chloride</a:t>
            </a:r>
            <a:r>
              <a:rPr lang="pt-BR" dirty="0"/>
              <a:t>, </a:t>
            </a:r>
            <a:r>
              <a:rPr lang="pt-BR" dirty="0" err="1"/>
              <a:t>chlorothiazide</a:t>
            </a:r>
            <a:r>
              <a:rPr lang="pt-BR" dirty="0"/>
              <a:t> </a:t>
            </a:r>
            <a:r>
              <a:rPr lang="pt-BR" dirty="0" err="1"/>
              <a:t>diuretics</a:t>
            </a:r>
            <a:r>
              <a:rPr lang="pt-BR" dirty="0"/>
              <a:t>, and </a:t>
            </a:r>
            <a:r>
              <a:rPr lang="pt-BR" dirty="0" err="1"/>
              <a:t>methenamine</a:t>
            </a:r>
            <a:r>
              <a:rPr lang="pt-BR" dirty="0"/>
              <a:t> </a:t>
            </a:r>
            <a:r>
              <a:rPr lang="pt-BR" dirty="0" err="1"/>
              <a:t>mandelate</a:t>
            </a:r>
            <a:r>
              <a:rPr lang="pt-BR" dirty="0"/>
              <a:t>)</a:t>
            </a:r>
            <a:r>
              <a:rPr lang="en-US" baseline="0" dirty="0"/>
              <a:t> metabolic and respiratory disorders leading to acidosis and altitude of residence.</a:t>
            </a:r>
            <a:endParaRPr lang="pt-BR" dirty="0"/>
          </a:p>
        </p:txBody>
      </p:sp>
    </p:spTree>
    <p:extLst>
      <p:ext uri="{BB962C8B-B14F-4D97-AF65-F5344CB8AC3E}">
        <p14:creationId xmlns:p14="http://schemas.microsoft.com/office/powerpoint/2010/main" val="2210172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9350" y="690563"/>
            <a:ext cx="4560888" cy="3421062"/>
          </a:xfrm>
        </p:spPr>
      </p:sp>
      <p:sp>
        <p:nvSpPr>
          <p:cNvPr id="3" name="Espaço Reservado para Anotações 2"/>
          <p:cNvSpPr>
            <a:spLocks noGrp="1"/>
          </p:cNvSpPr>
          <p:nvPr>
            <p:ph type="body" idx="1"/>
          </p:nvPr>
        </p:nvSpPr>
        <p:spPr/>
        <p:txBody>
          <a:bodyPr>
            <a:normAutofit/>
          </a:bodyPr>
          <a:lstStyle/>
          <a:p>
            <a:r>
              <a:rPr lang="en-GB" sz="1000" kern="1200" dirty="0">
                <a:solidFill>
                  <a:schemeClr val="tx1"/>
                </a:solidFill>
                <a:latin typeface="Arial" pitchFamily="34" charset="0"/>
                <a:ea typeface="+mn-ea"/>
                <a:cs typeface="+mn-cs"/>
              </a:rPr>
              <a:t>It</a:t>
            </a:r>
            <a:r>
              <a:rPr lang="en-GB" sz="1000" kern="1200" baseline="0" dirty="0">
                <a:solidFill>
                  <a:schemeClr val="tx1"/>
                </a:solidFill>
                <a:latin typeface="Arial" pitchFamily="34" charset="0"/>
                <a:ea typeface="+mn-ea"/>
                <a:cs typeface="+mn-cs"/>
              </a:rPr>
              <a:t> is well established that the frequent consumption of a protein-based diet leads to a lower urinary pH, which increases F retention in the body, in contrast to a vegetarian diet. </a:t>
            </a:r>
            <a:endParaRPr lang="pt-BR" dirty="0"/>
          </a:p>
        </p:txBody>
      </p:sp>
    </p:spTree>
    <p:extLst>
      <p:ext uri="{BB962C8B-B14F-4D97-AF65-F5344CB8AC3E}">
        <p14:creationId xmlns:p14="http://schemas.microsoft.com/office/powerpoint/2010/main" val="1204245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9350" y="690563"/>
            <a:ext cx="4560888" cy="3421062"/>
          </a:xfrm>
        </p:spPr>
      </p:sp>
      <p:sp>
        <p:nvSpPr>
          <p:cNvPr id="3" name="Espaço Reservado para Anotações 2"/>
          <p:cNvSpPr>
            <a:spLocks noGrp="1"/>
          </p:cNvSpPr>
          <p:nvPr>
            <p:ph type="body" idx="1"/>
          </p:nvPr>
        </p:nvSpPr>
        <p:spPr/>
        <p:txBody>
          <a:bodyPr>
            <a:normAutofit/>
          </a:bodyPr>
          <a:lstStyle/>
          <a:p>
            <a:pPr marL="0" marR="0" indent="0" algn="l" defTabSz="777875" rtl="0" eaLnBrk="0" fontAlgn="base" latinLnBrk="0" hangingPunct="0">
              <a:lnSpc>
                <a:spcPct val="100000"/>
              </a:lnSpc>
              <a:spcBef>
                <a:spcPct val="30000"/>
              </a:spcBef>
              <a:spcAft>
                <a:spcPct val="0"/>
              </a:spcAft>
              <a:buClrTx/>
              <a:buSzTx/>
              <a:buFontTx/>
              <a:buNone/>
              <a:tabLst/>
              <a:defRPr/>
            </a:pPr>
            <a:r>
              <a:rPr lang="en-GB" sz="1000" kern="1200" dirty="0">
                <a:solidFill>
                  <a:schemeClr val="tx1"/>
                </a:solidFill>
                <a:latin typeface="Arial" pitchFamily="34" charset="0"/>
                <a:ea typeface="+mn-ea"/>
                <a:cs typeface="+mn-cs"/>
              </a:rPr>
              <a:t>This has been demonstrated in epidemiological studies showing that vegetarianism was inversely associated with dental </a:t>
            </a:r>
            <a:r>
              <a:rPr lang="en-GB" sz="1000" kern="1200" dirty="0" err="1">
                <a:solidFill>
                  <a:schemeClr val="tx1"/>
                </a:solidFill>
                <a:latin typeface="Arial" pitchFamily="34" charset="0"/>
                <a:ea typeface="+mn-ea"/>
                <a:cs typeface="+mn-cs"/>
              </a:rPr>
              <a:t>fluorosis</a:t>
            </a:r>
            <a:r>
              <a:rPr lang="en-GB" sz="1000" kern="1200" dirty="0">
                <a:solidFill>
                  <a:schemeClr val="tx1"/>
                </a:solidFill>
                <a:latin typeface="Arial" pitchFamily="34" charset="0"/>
                <a:ea typeface="+mn-ea"/>
                <a:cs typeface="+mn-cs"/>
              </a:rPr>
              <a:t>. In this study conducted in an area of endemic </a:t>
            </a:r>
            <a:r>
              <a:rPr lang="en-GB" sz="1000" kern="1200" dirty="0" err="1">
                <a:solidFill>
                  <a:schemeClr val="tx1"/>
                </a:solidFill>
                <a:latin typeface="Arial" pitchFamily="34" charset="0"/>
                <a:ea typeface="+mn-ea"/>
                <a:cs typeface="+mn-cs"/>
              </a:rPr>
              <a:t>fluorosis</a:t>
            </a:r>
            <a:r>
              <a:rPr lang="en-GB" sz="1000" kern="1200" dirty="0">
                <a:solidFill>
                  <a:schemeClr val="tx1"/>
                </a:solidFill>
                <a:latin typeface="Arial" pitchFamily="34" charset="0"/>
                <a:ea typeface="+mn-ea"/>
                <a:cs typeface="+mn-cs"/>
              </a:rPr>
              <a:t> in India, the prevalence and severity of dental </a:t>
            </a:r>
            <a:r>
              <a:rPr lang="en-GB" sz="1000" kern="1200" dirty="0" err="1">
                <a:solidFill>
                  <a:schemeClr val="tx1"/>
                </a:solidFill>
                <a:latin typeface="Arial" pitchFamily="34" charset="0"/>
                <a:ea typeface="+mn-ea"/>
                <a:cs typeface="+mn-cs"/>
              </a:rPr>
              <a:t>fluorosis</a:t>
            </a:r>
            <a:r>
              <a:rPr lang="en-GB" sz="1000" kern="1200" dirty="0">
                <a:solidFill>
                  <a:schemeClr val="tx1"/>
                </a:solidFill>
                <a:latin typeface="Arial" pitchFamily="34" charset="0"/>
                <a:ea typeface="+mn-ea"/>
                <a:cs typeface="+mn-cs"/>
              </a:rPr>
              <a:t> where lower in the vegetarian group. Metabolic studies with animals and humans help to explain such findings. Significant changes in urinary F clearance and plasma half-life were seen between individuals submitted to a vegetarian or a protein-based diet. </a:t>
            </a:r>
            <a:endParaRPr lang="pt-BR" sz="1000" kern="1200" dirty="0">
              <a:solidFill>
                <a:schemeClr val="tx1"/>
              </a:solidFill>
              <a:latin typeface="Arial" pitchFamily="34" charset="0"/>
              <a:ea typeface="+mn-ea"/>
              <a:cs typeface="+mn-cs"/>
            </a:endParaRPr>
          </a:p>
          <a:p>
            <a:endParaRPr lang="pt-BR" dirty="0"/>
          </a:p>
        </p:txBody>
      </p:sp>
    </p:spTree>
    <p:extLst>
      <p:ext uri="{BB962C8B-B14F-4D97-AF65-F5344CB8AC3E}">
        <p14:creationId xmlns:p14="http://schemas.microsoft.com/office/powerpoint/2010/main" val="1246375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9350" y="690563"/>
            <a:ext cx="4560888" cy="3421062"/>
          </a:xfrm>
        </p:spPr>
      </p:sp>
      <p:sp>
        <p:nvSpPr>
          <p:cNvPr id="3" name="Espaço Reservado para Anotações 2"/>
          <p:cNvSpPr>
            <a:spLocks noGrp="1"/>
          </p:cNvSpPr>
          <p:nvPr>
            <p:ph type="body" idx="1"/>
          </p:nvPr>
        </p:nvSpPr>
        <p:spPr/>
        <p:txBody>
          <a:bodyPr>
            <a:normAutofit/>
          </a:bodyPr>
          <a:lstStyle/>
          <a:p>
            <a:pPr marL="0" marR="0" indent="0" algn="l" defTabSz="777875" rtl="0" eaLnBrk="0" fontAlgn="base" latinLnBrk="0" hangingPunct="0">
              <a:lnSpc>
                <a:spcPct val="100000"/>
              </a:lnSpc>
              <a:spcBef>
                <a:spcPct val="30000"/>
              </a:spcBef>
              <a:spcAft>
                <a:spcPct val="0"/>
              </a:spcAft>
              <a:buClrTx/>
              <a:buSzTx/>
              <a:buFontTx/>
              <a:buNone/>
              <a:tabLst/>
              <a:defRPr/>
            </a:pPr>
            <a:r>
              <a:rPr lang="en-GB" sz="1000" kern="1200" dirty="0">
                <a:solidFill>
                  <a:schemeClr val="tx1"/>
                </a:solidFill>
                <a:latin typeface="Arial" pitchFamily="34" charset="0"/>
                <a:ea typeface="+mn-ea"/>
                <a:cs typeface="+mn-cs"/>
              </a:rPr>
              <a:t>An elegant study conducted by Whitford in 1996  with rats raised in hypobaric changes to simulate high </a:t>
            </a:r>
            <a:r>
              <a:rPr lang="en-GB" sz="1000" kern="1200" dirty="0" err="1">
                <a:solidFill>
                  <a:schemeClr val="tx1"/>
                </a:solidFill>
                <a:latin typeface="Arial" pitchFamily="34" charset="0"/>
                <a:ea typeface="+mn-ea"/>
                <a:cs typeface="+mn-cs"/>
              </a:rPr>
              <a:t>altitiude</a:t>
            </a:r>
            <a:r>
              <a:rPr lang="en-GB" sz="1000" kern="1200" dirty="0">
                <a:solidFill>
                  <a:schemeClr val="tx1"/>
                </a:solidFill>
                <a:latin typeface="Arial" pitchFamily="34" charset="0"/>
                <a:ea typeface="+mn-ea"/>
                <a:cs typeface="+mn-cs"/>
              </a:rPr>
              <a:t> (18,000 ft 0r 380 mm Hg) for 6 weeks found severe disturbed mineralization patterns characterized by </a:t>
            </a:r>
            <a:r>
              <a:rPr lang="en-GB" sz="1000" kern="1200" dirty="0" err="1">
                <a:solidFill>
                  <a:schemeClr val="tx1"/>
                </a:solidFill>
                <a:latin typeface="Arial" pitchFamily="34" charset="0"/>
                <a:ea typeface="+mn-ea"/>
                <a:cs typeface="+mn-cs"/>
              </a:rPr>
              <a:t>hypomineralized</a:t>
            </a:r>
            <a:r>
              <a:rPr lang="en-GB" sz="1000" kern="1200" dirty="0">
                <a:solidFill>
                  <a:schemeClr val="tx1"/>
                </a:solidFill>
                <a:latin typeface="Arial" pitchFamily="34" charset="0"/>
                <a:ea typeface="+mn-ea"/>
                <a:cs typeface="+mn-cs"/>
              </a:rPr>
              <a:t> enamel layers, regardless the level of F exposure (infusion of</a:t>
            </a:r>
            <a:r>
              <a:rPr lang="en-GB" sz="1000" kern="1200" baseline="0" dirty="0">
                <a:solidFill>
                  <a:schemeClr val="tx1"/>
                </a:solidFill>
                <a:latin typeface="Arial" pitchFamily="34" charset="0"/>
                <a:ea typeface="+mn-ea"/>
                <a:cs typeface="+mn-cs"/>
              </a:rPr>
              <a:t> 1 </a:t>
            </a:r>
            <a:r>
              <a:rPr lang="en-GB" sz="1000" kern="1200" baseline="0" dirty="0" err="1">
                <a:solidFill>
                  <a:schemeClr val="tx1"/>
                </a:solidFill>
                <a:latin typeface="Arial" pitchFamily="34" charset="0"/>
                <a:ea typeface="+mn-ea"/>
                <a:cs typeface="+mn-cs"/>
              </a:rPr>
              <a:t>mgF</a:t>
            </a:r>
            <a:r>
              <a:rPr lang="en-GB" sz="1000" kern="1200" baseline="0" dirty="0">
                <a:solidFill>
                  <a:schemeClr val="tx1"/>
                </a:solidFill>
                <a:latin typeface="Arial" pitchFamily="34" charset="0"/>
                <a:ea typeface="+mn-ea"/>
                <a:cs typeface="+mn-cs"/>
              </a:rPr>
              <a:t>/day by </a:t>
            </a:r>
            <a:r>
              <a:rPr lang="en-GB" sz="1000" kern="1200" baseline="0" dirty="0" err="1">
                <a:solidFill>
                  <a:schemeClr val="tx1"/>
                </a:solidFill>
                <a:latin typeface="Arial" pitchFamily="34" charset="0"/>
                <a:ea typeface="+mn-ea"/>
                <a:cs typeface="+mn-cs"/>
              </a:rPr>
              <a:t>miniosmotic</a:t>
            </a:r>
            <a:r>
              <a:rPr lang="en-GB" sz="1000" kern="1200" baseline="0" dirty="0">
                <a:solidFill>
                  <a:schemeClr val="tx1"/>
                </a:solidFill>
                <a:latin typeface="Arial" pitchFamily="34" charset="0"/>
                <a:ea typeface="+mn-ea"/>
                <a:cs typeface="+mn-cs"/>
              </a:rPr>
              <a:t> pumps)</a:t>
            </a:r>
            <a:r>
              <a:rPr lang="en-GB" sz="1000" kern="1200" dirty="0">
                <a:solidFill>
                  <a:schemeClr val="tx1"/>
                </a:solidFill>
                <a:latin typeface="Arial" pitchFamily="34" charset="0"/>
                <a:ea typeface="+mn-ea"/>
                <a:cs typeface="+mn-cs"/>
              </a:rPr>
              <a:t>.  Such disturbances may be due to hypoxia in high altitude areas, which ultimately leads to a decrease in urinary pH, which decreases F</a:t>
            </a:r>
            <a:r>
              <a:rPr lang="en-GB" sz="1000" kern="1200" baseline="0" dirty="0">
                <a:solidFill>
                  <a:schemeClr val="tx1"/>
                </a:solidFill>
                <a:latin typeface="Arial" pitchFamily="34" charset="0"/>
                <a:ea typeface="+mn-ea"/>
                <a:cs typeface="+mn-cs"/>
              </a:rPr>
              <a:t> renal excretion and, therefore, increases F concentrations in the body. </a:t>
            </a:r>
            <a:endParaRPr lang="en-GB" sz="1000" kern="1200" dirty="0">
              <a:solidFill>
                <a:schemeClr val="tx1"/>
              </a:solidFill>
              <a:latin typeface="Arial" pitchFamily="34" charset="0"/>
              <a:ea typeface="+mn-ea"/>
              <a:cs typeface="+mn-cs"/>
            </a:endParaRPr>
          </a:p>
          <a:p>
            <a:pPr marL="0" marR="0" indent="0" algn="l" defTabSz="777875" rtl="0" eaLnBrk="0" fontAlgn="base" latinLnBrk="0" hangingPunct="0">
              <a:lnSpc>
                <a:spcPct val="100000"/>
              </a:lnSpc>
              <a:spcBef>
                <a:spcPct val="30000"/>
              </a:spcBef>
              <a:spcAft>
                <a:spcPct val="0"/>
              </a:spcAft>
              <a:buClrTx/>
              <a:buSzTx/>
              <a:buFontTx/>
              <a:buNone/>
              <a:tabLst/>
              <a:defRPr/>
            </a:pPr>
            <a:endParaRPr lang="en-GB" sz="1000" kern="120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3793230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9350" y="690563"/>
            <a:ext cx="4560888" cy="3421062"/>
          </a:xfrm>
        </p:spPr>
      </p:sp>
      <p:sp>
        <p:nvSpPr>
          <p:cNvPr id="3" name="Espaço Reservado para Anotações 2"/>
          <p:cNvSpPr>
            <a:spLocks noGrp="1"/>
          </p:cNvSpPr>
          <p:nvPr>
            <p:ph type="body" idx="1"/>
          </p:nvPr>
        </p:nvSpPr>
        <p:spPr/>
        <p:txBody>
          <a:bodyPr>
            <a:normAutofit/>
          </a:bodyPr>
          <a:lstStyle/>
          <a:p>
            <a:pPr marL="0" marR="0" indent="0" algn="l" defTabSz="777875" rtl="0" eaLnBrk="0" fontAlgn="base" latinLnBrk="0" hangingPunct="0">
              <a:lnSpc>
                <a:spcPct val="100000"/>
              </a:lnSpc>
              <a:spcBef>
                <a:spcPct val="30000"/>
              </a:spcBef>
              <a:spcAft>
                <a:spcPct val="0"/>
              </a:spcAft>
              <a:buClrTx/>
              <a:buSzTx/>
              <a:buFontTx/>
              <a:buNone/>
              <a:tabLst/>
              <a:defRPr/>
            </a:pPr>
            <a:endParaRPr lang="en-GB" sz="1000" kern="1200" dirty="0">
              <a:solidFill>
                <a:schemeClr val="tx1"/>
              </a:solidFill>
              <a:latin typeface="Arial" pitchFamily="34" charset="0"/>
              <a:ea typeface="+mn-ea"/>
              <a:cs typeface="+mn-cs"/>
            </a:endParaRPr>
          </a:p>
          <a:p>
            <a:pPr marL="0" marR="0" indent="0" algn="l" defTabSz="777875" rtl="0" eaLnBrk="0" fontAlgn="base" latinLnBrk="0" hangingPunct="0">
              <a:lnSpc>
                <a:spcPct val="100000"/>
              </a:lnSpc>
              <a:spcBef>
                <a:spcPct val="30000"/>
              </a:spcBef>
              <a:spcAft>
                <a:spcPct val="0"/>
              </a:spcAft>
              <a:buClrTx/>
              <a:buSzTx/>
              <a:buFontTx/>
              <a:buNone/>
              <a:tabLst/>
              <a:defRPr/>
            </a:pPr>
            <a:r>
              <a:rPr lang="en-GB" sz="1000" kern="1200" dirty="0">
                <a:solidFill>
                  <a:schemeClr val="tx1"/>
                </a:solidFill>
                <a:latin typeface="Arial" pitchFamily="34" charset="0"/>
                <a:ea typeface="+mn-ea"/>
                <a:cs typeface="+mn-cs"/>
              </a:rPr>
              <a:t>In humans, an increased prevalence and severity of </a:t>
            </a:r>
            <a:r>
              <a:rPr lang="en-GB" sz="1000" kern="1200" dirty="0" err="1">
                <a:solidFill>
                  <a:schemeClr val="tx1"/>
                </a:solidFill>
                <a:latin typeface="Arial" pitchFamily="34" charset="0"/>
                <a:ea typeface="+mn-ea"/>
                <a:cs typeface="+mn-cs"/>
              </a:rPr>
              <a:t>fluorosis</a:t>
            </a:r>
            <a:r>
              <a:rPr lang="en-GB" sz="1000" kern="1200" dirty="0">
                <a:solidFill>
                  <a:schemeClr val="tx1"/>
                </a:solidFill>
                <a:latin typeface="Arial" pitchFamily="34" charset="0"/>
                <a:ea typeface="+mn-ea"/>
                <a:cs typeface="+mn-cs"/>
              </a:rPr>
              <a:t> has been observed  in high altitude areas when compared with low altitude areas with apparently similar exposure to F  in studies conducted in Tanzania, Mexico, Nigeria and Uganda. </a:t>
            </a:r>
          </a:p>
          <a:p>
            <a:endParaRPr lang="pt-BR" dirty="0"/>
          </a:p>
        </p:txBody>
      </p:sp>
    </p:spTree>
    <p:extLst>
      <p:ext uri="{BB962C8B-B14F-4D97-AF65-F5344CB8AC3E}">
        <p14:creationId xmlns:p14="http://schemas.microsoft.com/office/powerpoint/2010/main" val="83024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a:lnSpc>
                <a:spcPct val="90000"/>
              </a:lnSpc>
            </a:pPr>
            <a:r>
              <a:rPr lang="pt-BR" dirty="0"/>
              <a:t>pH-dependência</a:t>
            </a:r>
          </a:p>
          <a:p>
            <a:pPr lvl="1">
              <a:lnSpc>
                <a:spcPct val="90000"/>
              </a:lnSpc>
            </a:pPr>
            <a:r>
              <a:rPr lang="pt-BR" dirty="0"/>
              <a:t>Migração </a:t>
            </a:r>
            <a:r>
              <a:rPr lang="pt-BR" dirty="0" err="1"/>
              <a:t>transmembrana</a:t>
            </a:r>
            <a:r>
              <a:rPr lang="pt-BR" dirty="0"/>
              <a:t> na forma de HF</a:t>
            </a:r>
          </a:p>
          <a:p>
            <a:pPr lvl="2">
              <a:lnSpc>
                <a:spcPct val="90000"/>
              </a:lnSpc>
            </a:pPr>
            <a:r>
              <a:rPr lang="pt-BR" dirty="0"/>
              <a:t>Diferenças na acidez (</a:t>
            </a:r>
            <a:r>
              <a:rPr lang="pt-BR" dirty="0" err="1"/>
              <a:t>Whitford</a:t>
            </a:r>
            <a:r>
              <a:rPr lang="pt-BR" dirty="0"/>
              <a:t>, 1996)</a:t>
            </a:r>
          </a:p>
          <a:p>
            <a:pPr>
              <a:lnSpc>
                <a:spcPct val="90000"/>
              </a:lnSpc>
            </a:pPr>
            <a:r>
              <a:rPr lang="pt-BR" dirty="0"/>
              <a:t>Coeficiente de permeabilidade do HF</a:t>
            </a:r>
          </a:p>
          <a:p>
            <a:pPr lvl="1">
              <a:lnSpc>
                <a:spcPct val="90000"/>
              </a:lnSpc>
            </a:pPr>
            <a:r>
              <a:rPr lang="pt-BR" dirty="0"/>
              <a:t>Mais que 1 milhão de vezes &gt; que do F</a:t>
            </a:r>
            <a:r>
              <a:rPr lang="pt-BR" baseline="30000" dirty="0"/>
              <a:t>-</a:t>
            </a:r>
            <a:endParaRPr lang="pt-BR" dirty="0"/>
          </a:p>
          <a:p>
            <a:pPr lvl="2">
              <a:lnSpc>
                <a:spcPct val="90000"/>
              </a:lnSpc>
            </a:pPr>
            <a:r>
              <a:rPr lang="pt-BR" dirty="0"/>
              <a:t>(</a:t>
            </a:r>
            <a:r>
              <a:rPr lang="pt-BR" dirty="0" err="1"/>
              <a:t>Gutknecht</a:t>
            </a:r>
            <a:r>
              <a:rPr lang="pt-BR" dirty="0"/>
              <a:t>; Walter, 1981)</a:t>
            </a:r>
          </a:p>
          <a:p>
            <a:endParaRPr lang="en-US" dirty="0"/>
          </a:p>
        </p:txBody>
      </p:sp>
      <p:sp>
        <p:nvSpPr>
          <p:cNvPr id="4" name="Espaço Reservado para Número de Slide 3"/>
          <p:cNvSpPr>
            <a:spLocks noGrp="1"/>
          </p:cNvSpPr>
          <p:nvPr>
            <p:ph type="sldNum" sz="quarter" idx="10"/>
          </p:nvPr>
        </p:nvSpPr>
        <p:spPr/>
        <p:txBody>
          <a:bodyPr/>
          <a:lstStyle/>
          <a:p>
            <a:fld id="{2898EA0A-AF51-4B03-8254-E83D1776B281}"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2163215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9350" y="690563"/>
            <a:ext cx="4560888" cy="3421062"/>
          </a:xfrm>
        </p:spPr>
      </p:sp>
      <p:sp>
        <p:nvSpPr>
          <p:cNvPr id="3" name="Espaço Reservado para Anotações 2"/>
          <p:cNvSpPr>
            <a:spLocks noGrp="1"/>
          </p:cNvSpPr>
          <p:nvPr>
            <p:ph type="body" idx="1"/>
          </p:nvPr>
        </p:nvSpPr>
        <p:spPr/>
        <p:txBody>
          <a:bodyPr>
            <a:normAutofit/>
          </a:bodyPr>
          <a:lstStyle/>
          <a:p>
            <a:r>
              <a:rPr lang="en-GB" sz="1000" kern="1200" dirty="0">
                <a:solidFill>
                  <a:schemeClr val="tx1"/>
                </a:solidFill>
                <a:latin typeface="Arial" pitchFamily="34" charset="0"/>
                <a:ea typeface="+mn-ea"/>
                <a:cs typeface="+mn-cs"/>
              </a:rPr>
              <a:t>Studies have shown that the fraction of F that is excreted in urine varies according to the body mass. In that sense, lower excretion rates have been reported in young children when compared to adults, what is attributed to the higher rate of  F deposition in bones in children. A mean value of 16.7% was reported for the FUEF in children of 37 to 410 days old, and 30.7% for 3-5 year-old children.  In</a:t>
            </a:r>
            <a:r>
              <a:rPr lang="en-GB" sz="1000" kern="1200" baseline="0" dirty="0">
                <a:solidFill>
                  <a:schemeClr val="tx1"/>
                </a:solidFill>
                <a:latin typeface="Arial" pitchFamily="34" charset="0"/>
                <a:ea typeface="+mn-ea"/>
                <a:cs typeface="+mn-cs"/>
              </a:rPr>
              <a:t> </a:t>
            </a:r>
            <a:r>
              <a:rPr lang="en-GB" sz="1000" kern="1200" baseline="0" dirty="0" err="1">
                <a:solidFill>
                  <a:schemeClr val="tx1"/>
                </a:solidFill>
                <a:latin typeface="Arial" pitchFamily="34" charset="0"/>
                <a:ea typeface="+mn-ea"/>
                <a:cs typeface="+mn-cs"/>
              </a:rPr>
              <a:t>constrast</a:t>
            </a:r>
            <a:r>
              <a:rPr lang="en-GB" sz="1000" kern="1200" baseline="0" dirty="0">
                <a:solidFill>
                  <a:schemeClr val="tx1"/>
                </a:solidFill>
                <a:latin typeface="Arial" pitchFamily="34" charset="0"/>
                <a:ea typeface="+mn-ea"/>
                <a:cs typeface="+mn-cs"/>
              </a:rPr>
              <a:t>, the values for </a:t>
            </a:r>
            <a:r>
              <a:rPr lang="en-GB" sz="1000" kern="1200" dirty="0">
                <a:solidFill>
                  <a:schemeClr val="tx1"/>
                </a:solidFill>
                <a:latin typeface="Arial" pitchFamily="34" charset="0"/>
                <a:ea typeface="+mn-ea"/>
                <a:cs typeface="+mn-cs"/>
              </a:rPr>
              <a:t>young adults have been reported to be around 50%, although variations between 41 and 47 % have been reported in pharmacokinetic studies. More recently, values around 70% have been reported by Villa and co-workers. The reasons for such variations are subject of debate and still remain to be investigated.</a:t>
            </a:r>
            <a:endParaRPr lang="pt-BR" dirty="0"/>
          </a:p>
        </p:txBody>
      </p:sp>
    </p:spTree>
    <p:extLst>
      <p:ext uri="{BB962C8B-B14F-4D97-AF65-F5344CB8AC3E}">
        <p14:creationId xmlns:p14="http://schemas.microsoft.com/office/powerpoint/2010/main" val="2047737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4588" y="687388"/>
            <a:ext cx="4568825" cy="3427412"/>
          </a:xfrm>
        </p:spPr>
      </p:sp>
      <p:sp>
        <p:nvSpPr>
          <p:cNvPr id="3" name="Espaço Reservado para Anotações 2"/>
          <p:cNvSpPr>
            <a:spLocks noGrp="1"/>
          </p:cNvSpPr>
          <p:nvPr>
            <p:ph type="body" idx="1"/>
          </p:nvPr>
        </p:nvSpPr>
        <p:spPr/>
        <p:txBody>
          <a:bodyPr>
            <a:normAutofit/>
          </a:bodyPr>
          <a:lstStyle/>
          <a:p>
            <a:pPr marL="0" marR="0" indent="0" algn="l" defTabSz="777875" rtl="0" eaLnBrk="0" fontAlgn="base" latinLnBrk="0" hangingPunct="0">
              <a:lnSpc>
                <a:spcPct val="100000"/>
              </a:lnSpc>
              <a:spcBef>
                <a:spcPct val="30000"/>
              </a:spcBef>
              <a:spcAft>
                <a:spcPct val="0"/>
              </a:spcAft>
              <a:buClrTx/>
              <a:buSzTx/>
              <a:buFontTx/>
              <a:buNone/>
              <a:tabLst/>
              <a:defRPr/>
            </a:pPr>
            <a:r>
              <a:rPr lang="en-GB" sz="1000" dirty="0">
                <a:effectLst/>
              </a:rPr>
              <a:t>Epidemiological observations of marked variation in </a:t>
            </a:r>
            <a:r>
              <a:rPr lang="en-GB" sz="1000" dirty="0" err="1">
                <a:effectLst/>
              </a:rPr>
              <a:t>fluorosis</a:t>
            </a:r>
            <a:r>
              <a:rPr lang="en-GB" sz="1000" dirty="0">
                <a:effectLst/>
              </a:rPr>
              <a:t> prevalence in subjects from areas with comparable levels of fluoride intake, or different degrees of susceptibility to </a:t>
            </a:r>
            <a:r>
              <a:rPr lang="en-GB" sz="1000" dirty="0" err="1">
                <a:effectLst/>
              </a:rPr>
              <a:t>fluorosis</a:t>
            </a:r>
            <a:r>
              <a:rPr lang="en-GB" sz="1000" dirty="0">
                <a:effectLst/>
              </a:rPr>
              <a:t> between ethnic groups have led to the assumption that the predisposition to </a:t>
            </a:r>
            <a:r>
              <a:rPr lang="en-GB" sz="1000" dirty="0" err="1">
                <a:effectLst/>
              </a:rPr>
              <a:t>fluorosis</a:t>
            </a:r>
            <a:r>
              <a:rPr lang="en-GB" sz="1000" dirty="0">
                <a:effectLst/>
              </a:rPr>
              <a:t> is genetically determined. </a:t>
            </a:r>
            <a:endParaRPr lang="pt-BR" sz="1000" kern="1200" dirty="0">
              <a:solidFill>
                <a:schemeClr val="bg1"/>
              </a:solidFill>
              <a:effectLst/>
              <a:latin typeface="Arial" pitchFamily="34" charset="0"/>
              <a:ea typeface="+mn-ea"/>
              <a:cs typeface="+mn-cs"/>
            </a:endParaRPr>
          </a:p>
          <a:p>
            <a:endParaRPr lang="pt-BR" dirty="0"/>
          </a:p>
        </p:txBody>
      </p:sp>
      <p:sp>
        <p:nvSpPr>
          <p:cNvPr id="4" name="Espaço Reservado para Número de Slide 3"/>
          <p:cNvSpPr>
            <a:spLocks noGrp="1"/>
          </p:cNvSpPr>
          <p:nvPr>
            <p:ph type="sldNum" sz="quarter" idx="10"/>
          </p:nvPr>
        </p:nvSpPr>
        <p:spPr>
          <a:xfrm>
            <a:off x="3885275" y="8685610"/>
            <a:ext cx="2971092" cy="456903"/>
          </a:xfrm>
          <a:prstGeom prst="rect">
            <a:avLst/>
          </a:prstGeom>
        </p:spPr>
        <p:txBody>
          <a:bodyPr lIns="83229" tIns="41614" rIns="83229" bIns="41614"/>
          <a:lstStyle/>
          <a:p>
            <a:fld id="{4F5F57E6-C585-4F80-95D4-60A28F7CD962}" type="slidenum">
              <a:rPr lang="en-US" smtClean="0">
                <a:solidFill>
                  <a:srgbClr val="800080"/>
                </a:solidFill>
              </a:rPr>
              <a:pPr/>
              <a:t>44</a:t>
            </a:fld>
            <a:endParaRPr lang="en-US">
              <a:solidFill>
                <a:srgbClr val="800080"/>
              </a:solidFill>
            </a:endParaRPr>
          </a:p>
        </p:txBody>
      </p:sp>
    </p:spTree>
    <p:extLst>
      <p:ext uri="{BB962C8B-B14F-4D97-AF65-F5344CB8AC3E}">
        <p14:creationId xmlns:p14="http://schemas.microsoft.com/office/powerpoint/2010/main" val="302307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4588" y="687388"/>
            <a:ext cx="4568825" cy="3427412"/>
          </a:xfrm>
        </p:spPr>
      </p:sp>
      <p:sp>
        <p:nvSpPr>
          <p:cNvPr id="3" name="Espaço Reservado para Anotações 2"/>
          <p:cNvSpPr>
            <a:spLocks noGrp="1"/>
          </p:cNvSpPr>
          <p:nvPr>
            <p:ph type="body" idx="1"/>
          </p:nvPr>
        </p:nvSpPr>
        <p:spPr/>
        <p:txBody>
          <a:bodyPr>
            <a:normAutofit/>
          </a:bodyPr>
          <a:lstStyle/>
          <a:p>
            <a:pPr defTabSz="832287" eaLnBrk="1" hangingPunct="1">
              <a:defRPr/>
            </a:pPr>
            <a:r>
              <a:rPr lang="en-US" dirty="0"/>
              <a:t>The possibility of genetic predisposition to dental </a:t>
            </a:r>
            <a:r>
              <a:rPr lang="en-US" dirty="0" err="1"/>
              <a:t>fluorosis</a:t>
            </a:r>
            <a:r>
              <a:rPr lang="en-US" dirty="0"/>
              <a:t> was demonstrated using  12 different mice strains receiving water containing 0, 25 or 50 </a:t>
            </a:r>
            <a:r>
              <a:rPr lang="en-US" dirty="0" err="1"/>
              <a:t>ppm</a:t>
            </a:r>
            <a:r>
              <a:rPr lang="en-US" dirty="0"/>
              <a:t> F.  </a:t>
            </a:r>
          </a:p>
          <a:p>
            <a:pPr defTabSz="832287" eaLnBrk="1" hangingPunct="1">
              <a:defRPr/>
            </a:pPr>
            <a:endParaRPr lang="en-US" dirty="0"/>
          </a:p>
          <a:p>
            <a:pPr defTabSz="832287" eaLnBrk="1" hangingPunct="1">
              <a:defRPr/>
            </a:pPr>
            <a:r>
              <a:rPr lang="en-US" dirty="0"/>
              <a:t>It was observed, both by clinical examination and by quantitative light induced fluorescence </a:t>
            </a:r>
            <a:r>
              <a:rPr lang="en-US" baseline="0" dirty="0"/>
              <a:t>that the A/J strain was highly susceptible, with a rapid onset and  severe development of dental </a:t>
            </a:r>
            <a:r>
              <a:rPr lang="en-US" baseline="0" dirty="0" err="1"/>
              <a:t>fluorosis</a:t>
            </a:r>
            <a:r>
              <a:rPr lang="en-US" baseline="0" dirty="0"/>
              <a:t> whereas the 129P3/J mouse strain was less affected, with minimal dental </a:t>
            </a:r>
            <a:r>
              <a:rPr lang="en-US" baseline="0" dirty="0" err="1"/>
              <a:t>fluorosis</a:t>
            </a:r>
            <a:r>
              <a:rPr lang="en-US" baseline="0" dirty="0"/>
              <a:t>.</a:t>
            </a:r>
          </a:p>
          <a:p>
            <a:pPr defTabSz="832287" eaLnBrk="1" hangingPunct="1">
              <a:defRPr/>
            </a:pPr>
            <a:endParaRPr lang="en-US" baseline="0" dirty="0"/>
          </a:p>
          <a:p>
            <a:pPr marL="0" marR="0" indent="0" algn="l" defTabSz="832287" rtl="0" eaLnBrk="1" fontAlgn="base" latinLnBrk="0" hangingPunct="1">
              <a:lnSpc>
                <a:spcPct val="100000"/>
              </a:lnSpc>
              <a:spcBef>
                <a:spcPct val="30000"/>
              </a:spcBef>
              <a:spcAft>
                <a:spcPct val="0"/>
              </a:spcAft>
              <a:buClrTx/>
              <a:buSzTx/>
              <a:buFontTx/>
              <a:buNone/>
              <a:tabLst/>
              <a:defRPr/>
            </a:pPr>
            <a:r>
              <a:rPr lang="en-US" dirty="0"/>
              <a:t>It was hypothesized that the different susceptibility to dental </a:t>
            </a:r>
            <a:r>
              <a:rPr lang="en-US" dirty="0" err="1"/>
              <a:t>fluorosis</a:t>
            </a:r>
            <a:r>
              <a:rPr lang="en-US" dirty="0"/>
              <a:t> between these two mice</a:t>
            </a:r>
            <a:r>
              <a:rPr lang="en-US" baseline="0" dirty="0"/>
              <a:t> strains was due to differences in F metabolism. It was expected that the resistant strain would excrete more F what in turn would lead to decreased susceptibility to dental </a:t>
            </a:r>
            <a:r>
              <a:rPr lang="en-US" baseline="0" dirty="0" err="1"/>
              <a:t>fluorosis</a:t>
            </a:r>
            <a:r>
              <a:rPr lang="en-US" baseline="0" dirty="0"/>
              <a:t>. Thus, we designed a metabolic study to test this hypothesis.</a:t>
            </a:r>
            <a:endParaRPr lang="pt-BR" dirty="0"/>
          </a:p>
          <a:p>
            <a:pPr defTabSz="832287" eaLnBrk="1" hangingPunct="1">
              <a:defRPr/>
            </a:pPr>
            <a:endParaRPr lang="pt-BR" dirty="0"/>
          </a:p>
          <a:p>
            <a:endParaRPr lang="pt-BR" dirty="0"/>
          </a:p>
        </p:txBody>
      </p:sp>
      <p:sp>
        <p:nvSpPr>
          <p:cNvPr id="4" name="Espaço Reservado para Número de Slide 3"/>
          <p:cNvSpPr>
            <a:spLocks noGrp="1"/>
          </p:cNvSpPr>
          <p:nvPr>
            <p:ph type="sldNum" sz="quarter" idx="10"/>
          </p:nvPr>
        </p:nvSpPr>
        <p:spPr>
          <a:xfrm>
            <a:off x="3885275" y="8685610"/>
            <a:ext cx="2971092" cy="456903"/>
          </a:xfrm>
          <a:prstGeom prst="rect">
            <a:avLst/>
          </a:prstGeom>
        </p:spPr>
        <p:txBody>
          <a:bodyPr lIns="83229" tIns="41614" rIns="83229" bIns="41614"/>
          <a:lstStyle/>
          <a:p>
            <a:fld id="{4F5F57E6-C585-4F80-95D4-60A28F7CD962}" type="slidenum">
              <a:rPr lang="en-US" sz="1100">
                <a:solidFill>
                  <a:prstClr val="black"/>
                </a:solidFill>
              </a:rPr>
              <a:pPr/>
              <a:t>45</a:t>
            </a:fld>
            <a:endParaRPr lang="en-US" sz="1100" dirty="0">
              <a:solidFill>
                <a:prstClr val="black"/>
              </a:solidFill>
            </a:endParaRPr>
          </a:p>
        </p:txBody>
      </p:sp>
    </p:spTree>
    <p:extLst>
      <p:ext uri="{BB962C8B-B14F-4D97-AF65-F5344CB8AC3E}">
        <p14:creationId xmlns:p14="http://schemas.microsoft.com/office/powerpoint/2010/main" val="1353966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3588" cy="3429000"/>
          </a:xfrm>
        </p:spPr>
      </p:sp>
      <p:sp>
        <p:nvSpPr>
          <p:cNvPr id="3" name="Espaço Reservado para Anotações 2"/>
          <p:cNvSpPr>
            <a:spLocks noGrp="1"/>
          </p:cNvSpPr>
          <p:nvPr>
            <p:ph type="body" idx="1"/>
          </p:nvPr>
        </p:nvSpPr>
        <p:spPr/>
        <p:txBody>
          <a:bodyPr>
            <a:normAutofit/>
          </a:bodyPr>
          <a:lstStyle/>
          <a:p>
            <a:r>
              <a:rPr lang="en-US" dirty="0"/>
              <a:t>In this</a:t>
            </a:r>
            <a:r>
              <a:rPr lang="en-US" baseline="0" dirty="0"/>
              <a:t> study, A/J and 129P3/J mice were submitted to water containing 0, 10 and 50 </a:t>
            </a:r>
            <a:r>
              <a:rPr lang="en-US" baseline="0" dirty="0" err="1"/>
              <a:t>ppm</a:t>
            </a:r>
            <a:r>
              <a:rPr lang="en-US" baseline="0" dirty="0"/>
              <a:t> F for 7 weeks. They were housed in metabolic cages that allowed determination of F intake and excretion.</a:t>
            </a:r>
            <a:endParaRPr lang="pt-BR" dirty="0"/>
          </a:p>
        </p:txBody>
      </p:sp>
      <p:sp>
        <p:nvSpPr>
          <p:cNvPr id="4" name="Espaço Reservado para Número de Slide 3"/>
          <p:cNvSpPr>
            <a:spLocks noGrp="1"/>
          </p:cNvSpPr>
          <p:nvPr>
            <p:ph type="sldNum" sz="quarter" idx="10"/>
          </p:nvPr>
        </p:nvSpPr>
        <p:spPr>
          <a:xfrm>
            <a:off x="3885275" y="8685610"/>
            <a:ext cx="2971092" cy="456903"/>
          </a:xfrm>
          <a:prstGeom prst="rect">
            <a:avLst/>
          </a:prstGeom>
        </p:spPr>
        <p:txBody>
          <a:bodyPr lIns="83229" tIns="41614" rIns="83229" bIns="41614"/>
          <a:lstStyle/>
          <a:p>
            <a:fld id="{CBF41DC8-36BD-41E2-B921-85736923045E}" type="slidenum">
              <a:rPr lang="pt-BR" sz="1100">
                <a:solidFill>
                  <a:prstClr val="black"/>
                </a:solidFill>
              </a:rPr>
              <a:pPr/>
              <a:t>46</a:t>
            </a:fld>
            <a:endParaRPr lang="pt-BR" sz="1100" dirty="0">
              <a:solidFill>
                <a:prstClr val="black"/>
              </a:solidFill>
            </a:endParaRPr>
          </a:p>
        </p:txBody>
      </p:sp>
    </p:spTree>
    <p:extLst>
      <p:ext uri="{BB962C8B-B14F-4D97-AF65-F5344CB8AC3E}">
        <p14:creationId xmlns:p14="http://schemas.microsoft.com/office/powerpoint/2010/main" val="322862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3588" cy="3429000"/>
          </a:xfrm>
        </p:spPr>
      </p:sp>
      <p:sp>
        <p:nvSpPr>
          <p:cNvPr id="3" name="Espaço Reservado para Anotações 2"/>
          <p:cNvSpPr>
            <a:spLocks noGrp="1"/>
          </p:cNvSpPr>
          <p:nvPr>
            <p:ph type="body" idx="1"/>
          </p:nvPr>
        </p:nvSpPr>
        <p:spPr/>
        <p:txBody>
          <a:bodyPr>
            <a:normAutofit/>
          </a:bodyPr>
          <a:lstStyle/>
          <a:p>
            <a:r>
              <a:rPr lang="en-US" dirty="0"/>
              <a:t>Surprisingly, the resistant strain (129P3/J) excreted a significant lower amount of F in urine than the susceptible strain (A/J) and in consequence</a:t>
            </a:r>
            <a:endParaRPr lang="pt-BR" dirty="0"/>
          </a:p>
        </p:txBody>
      </p:sp>
      <p:sp>
        <p:nvSpPr>
          <p:cNvPr id="4" name="Espaço Reservado para Número de Slide 3"/>
          <p:cNvSpPr>
            <a:spLocks noGrp="1"/>
          </p:cNvSpPr>
          <p:nvPr>
            <p:ph type="sldNum" sz="quarter" idx="10"/>
          </p:nvPr>
        </p:nvSpPr>
        <p:spPr>
          <a:xfrm>
            <a:off x="3885275" y="8685610"/>
            <a:ext cx="2971092" cy="456903"/>
          </a:xfrm>
          <a:prstGeom prst="rect">
            <a:avLst/>
          </a:prstGeom>
        </p:spPr>
        <p:txBody>
          <a:bodyPr lIns="83229" tIns="41614" rIns="83229" bIns="41614"/>
          <a:lstStyle/>
          <a:p>
            <a:fld id="{CBF41DC8-36BD-41E2-B921-85736923045E}" type="slidenum">
              <a:rPr lang="pt-BR" sz="1100">
                <a:solidFill>
                  <a:prstClr val="black"/>
                </a:solidFill>
              </a:rPr>
              <a:pPr/>
              <a:t>47</a:t>
            </a:fld>
            <a:endParaRPr lang="pt-BR" sz="1100" dirty="0">
              <a:solidFill>
                <a:prstClr val="black"/>
              </a:solidFill>
            </a:endParaRPr>
          </a:p>
        </p:txBody>
      </p:sp>
    </p:spTree>
    <p:extLst>
      <p:ext uri="{BB962C8B-B14F-4D97-AF65-F5344CB8AC3E}">
        <p14:creationId xmlns:p14="http://schemas.microsoft.com/office/powerpoint/2010/main" val="3712450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3588" cy="3429000"/>
          </a:xfrm>
        </p:spPr>
      </p:sp>
      <p:sp>
        <p:nvSpPr>
          <p:cNvPr id="3" name="Espaço Reservado para Anotações 2"/>
          <p:cNvSpPr>
            <a:spLocks noGrp="1"/>
          </p:cNvSpPr>
          <p:nvPr>
            <p:ph type="body" idx="1"/>
          </p:nvPr>
        </p:nvSpPr>
        <p:spPr/>
        <p:txBody>
          <a:bodyPr>
            <a:normAutofit/>
          </a:bodyPr>
          <a:lstStyle/>
          <a:p>
            <a:r>
              <a:rPr lang="en-US" dirty="0"/>
              <a:t>had increased plasma F concentrations</a:t>
            </a:r>
            <a:endParaRPr lang="pt-BR" dirty="0"/>
          </a:p>
        </p:txBody>
      </p:sp>
      <p:sp>
        <p:nvSpPr>
          <p:cNvPr id="4" name="Espaço Reservado para Número de Slide 3"/>
          <p:cNvSpPr>
            <a:spLocks noGrp="1"/>
          </p:cNvSpPr>
          <p:nvPr>
            <p:ph type="sldNum" sz="quarter" idx="10"/>
          </p:nvPr>
        </p:nvSpPr>
        <p:spPr>
          <a:xfrm>
            <a:off x="3885275" y="8685610"/>
            <a:ext cx="2971092" cy="456903"/>
          </a:xfrm>
          <a:prstGeom prst="rect">
            <a:avLst/>
          </a:prstGeom>
        </p:spPr>
        <p:txBody>
          <a:bodyPr lIns="83229" tIns="41614" rIns="83229" bIns="41614"/>
          <a:lstStyle/>
          <a:p>
            <a:fld id="{CBF41DC8-36BD-41E2-B921-85736923045E}" type="slidenum">
              <a:rPr lang="pt-BR" sz="1100">
                <a:solidFill>
                  <a:prstClr val="black"/>
                </a:solidFill>
              </a:rPr>
              <a:pPr/>
              <a:t>48</a:t>
            </a:fld>
            <a:endParaRPr lang="pt-BR" sz="1100" dirty="0">
              <a:solidFill>
                <a:prstClr val="black"/>
              </a:solidFill>
            </a:endParaRPr>
          </a:p>
        </p:txBody>
      </p:sp>
    </p:spTree>
    <p:extLst>
      <p:ext uri="{BB962C8B-B14F-4D97-AF65-F5344CB8AC3E}">
        <p14:creationId xmlns:p14="http://schemas.microsoft.com/office/powerpoint/2010/main" val="2765308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3588" cy="3429000"/>
          </a:xfrm>
        </p:spPr>
      </p:sp>
      <p:sp>
        <p:nvSpPr>
          <p:cNvPr id="3" name="Espaço Reservado para Anotações 2"/>
          <p:cNvSpPr>
            <a:spLocks noGrp="1"/>
          </p:cNvSpPr>
          <p:nvPr>
            <p:ph type="body" idx="1"/>
          </p:nvPr>
        </p:nvSpPr>
        <p:spPr/>
        <p:txBody>
          <a:bodyPr>
            <a:normAutofit/>
          </a:bodyPr>
          <a:lstStyle/>
          <a:p>
            <a:pPr marL="0" marR="0" indent="0" algn="l" defTabSz="777875"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Arial" pitchFamily="34" charset="0"/>
                <a:ea typeface="+mn-ea"/>
                <a:cs typeface="+mn-cs"/>
              </a:rPr>
              <a:t>and increased femur F concentrations.</a:t>
            </a:r>
            <a:endParaRPr lang="pt-BR" sz="1000" kern="1200" dirty="0">
              <a:solidFill>
                <a:schemeClr val="tx1"/>
              </a:solidFill>
              <a:latin typeface="Arial" pitchFamily="34" charset="0"/>
              <a:ea typeface="+mn-ea"/>
              <a:cs typeface="+mn-cs"/>
            </a:endParaRPr>
          </a:p>
          <a:p>
            <a:endParaRPr lang="pt-BR" dirty="0"/>
          </a:p>
        </p:txBody>
      </p:sp>
      <p:sp>
        <p:nvSpPr>
          <p:cNvPr id="4" name="Espaço Reservado para Número de Slide 3"/>
          <p:cNvSpPr>
            <a:spLocks noGrp="1"/>
          </p:cNvSpPr>
          <p:nvPr>
            <p:ph type="sldNum" sz="quarter" idx="10"/>
          </p:nvPr>
        </p:nvSpPr>
        <p:spPr>
          <a:xfrm>
            <a:off x="3885275" y="8685610"/>
            <a:ext cx="2971092" cy="456903"/>
          </a:xfrm>
          <a:prstGeom prst="rect">
            <a:avLst/>
          </a:prstGeom>
        </p:spPr>
        <p:txBody>
          <a:bodyPr lIns="83229" tIns="41614" rIns="83229" bIns="41614"/>
          <a:lstStyle/>
          <a:p>
            <a:fld id="{CBF41DC8-36BD-41E2-B921-85736923045E}" type="slidenum">
              <a:rPr lang="pt-BR" sz="1100">
                <a:solidFill>
                  <a:prstClr val="black"/>
                </a:solidFill>
              </a:rPr>
              <a:pPr/>
              <a:t>49</a:t>
            </a:fld>
            <a:endParaRPr lang="pt-BR" sz="1100" dirty="0">
              <a:solidFill>
                <a:prstClr val="black"/>
              </a:solidFill>
            </a:endParaRPr>
          </a:p>
        </p:txBody>
      </p:sp>
    </p:spTree>
    <p:extLst>
      <p:ext uri="{BB962C8B-B14F-4D97-AF65-F5344CB8AC3E}">
        <p14:creationId xmlns:p14="http://schemas.microsoft.com/office/powerpoint/2010/main" val="2454702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3588" cy="3429000"/>
          </a:xfrm>
        </p:spPr>
      </p:sp>
      <p:sp>
        <p:nvSpPr>
          <p:cNvPr id="3" name="Espaço Reservado para Anotações 2"/>
          <p:cNvSpPr>
            <a:spLocks noGrp="1"/>
          </p:cNvSpPr>
          <p:nvPr>
            <p:ph type="body" idx="1"/>
          </p:nvPr>
        </p:nvSpPr>
        <p:spPr/>
        <p:txBody>
          <a:bodyPr>
            <a:normAutofit/>
          </a:bodyPr>
          <a:lstStyle/>
          <a:p>
            <a:pPr marL="0" marR="0" indent="0" algn="l" defTabSz="777875"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Arial" pitchFamily="34" charset="0"/>
                <a:ea typeface="+mn-ea"/>
                <a:cs typeface="+mn-cs"/>
              </a:rPr>
              <a:t>Despite the higher circulating plasma F levels, the </a:t>
            </a:r>
            <a:r>
              <a:rPr lang="en-US" sz="1000" kern="1200" dirty="0" err="1">
                <a:solidFill>
                  <a:schemeClr val="tx1"/>
                </a:solidFill>
                <a:latin typeface="Arial" pitchFamily="34" charset="0"/>
                <a:ea typeface="+mn-ea"/>
                <a:cs typeface="+mn-cs"/>
              </a:rPr>
              <a:t>amelogenesis</a:t>
            </a:r>
            <a:r>
              <a:rPr lang="en-US" sz="1000" kern="1200" dirty="0">
                <a:solidFill>
                  <a:schemeClr val="tx1"/>
                </a:solidFill>
                <a:latin typeface="Arial" pitchFamily="34" charset="0"/>
                <a:ea typeface="+mn-ea"/>
                <a:cs typeface="+mn-cs"/>
              </a:rPr>
              <a:t> in the 129P3/J strain was confirmed to be remarkably unaffected by fluoride as assessed by quantitative light-induced fluorescence and visual examination.</a:t>
            </a:r>
            <a:endParaRPr lang="pt-BR" sz="1000" kern="1200" dirty="0">
              <a:solidFill>
                <a:schemeClr val="tx1"/>
              </a:solidFill>
              <a:latin typeface="Arial" pitchFamily="34" charset="0"/>
              <a:ea typeface="+mn-ea"/>
              <a:cs typeface="+mn-cs"/>
            </a:endParaRPr>
          </a:p>
          <a:p>
            <a:endParaRPr lang="pt-BR" dirty="0"/>
          </a:p>
        </p:txBody>
      </p:sp>
      <p:sp>
        <p:nvSpPr>
          <p:cNvPr id="4" name="Espaço Reservado para Número de Slide 3"/>
          <p:cNvSpPr>
            <a:spLocks noGrp="1"/>
          </p:cNvSpPr>
          <p:nvPr>
            <p:ph type="sldNum" sz="quarter" idx="10"/>
          </p:nvPr>
        </p:nvSpPr>
        <p:spPr>
          <a:xfrm>
            <a:off x="3885275" y="8685610"/>
            <a:ext cx="2971092" cy="456903"/>
          </a:xfrm>
          <a:prstGeom prst="rect">
            <a:avLst/>
          </a:prstGeom>
        </p:spPr>
        <p:txBody>
          <a:bodyPr lIns="83229" tIns="41614" rIns="83229" bIns="41614"/>
          <a:lstStyle/>
          <a:p>
            <a:fld id="{CBF41DC8-36BD-41E2-B921-85736923045E}" type="slidenum">
              <a:rPr lang="pt-BR" sz="1100">
                <a:solidFill>
                  <a:prstClr val="black"/>
                </a:solidFill>
              </a:rPr>
              <a:pPr/>
              <a:t>50</a:t>
            </a:fld>
            <a:endParaRPr lang="pt-BR" sz="1100" dirty="0">
              <a:solidFill>
                <a:prstClr val="black"/>
              </a:solidFill>
            </a:endParaRPr>
          </a:p>
        </p:txBody>
      </p:sp>
    </p:spTree>
    <p:extLst>
      <p:ext uri="{BB962C8B-B14F-4D97-AF65-F5344CB8AC3E}">
        <p14:creationId xmlns:p14="http://schemas.microsoft.com/office/powerpoint/2010/main" val="1254094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3588" cy="3429000"/>
          </a:xfrm>
        </p:spPr>
      </p:sp>
      <p:sp>
        <p:nvSpPr>
          <p:cNvPr id="3" name="Espaço Reservado para Anotações 2"/>
          <p:cNvSpPr>
            <a:spLocks noGrp="1"/>
          </p:cNvSpPr>
          <p:nvPr>
            <p:ph type="body" idx="1"/>
          </p:nvPr>
        </p:nvSpPr>
        <p:spPr/>
        <p:txBody>
          <a:bodyPr>
            <a:normAutofit/>
          </a:bodyPr>
          <a:lstStyle/>
          <a:p>
            <a:r>
              <a:rPr lang="en-US" dirty="0"/>
              <a:t>This was also observed in a study by Everett et al. (2007), where histological examinations revealed a greater retention of proteins in the maturing enamel of A/J mice when compared to 129P3/J mice, even in the case of no exposure to F. This indicates  an inherent difference in enamel formation between the 2 strains.</a:t>
            </a:r>
            <a:endParaRPr lang="pt-BR" dirty="0"/>
          </a:p>
        </p:txBody>
      </p:sp>
      <p:sp>
        <p:nvSpPr>
          <p:cNvPr id="4" name="Espaço Reservado para Número de Slide 3"/>
          <p:cNvSpPr>
            <a:spLocks noGrp="1"/>
          </p:cNvSpPr>
          <p:nvPr>
            <p:ph type="sldNum" sz="quarter" idx="10"/>
          </p:nvPr>
        </p:nvSpPr>
        <p:spPr>
          <a:xfrm>
            <a:off x="3885275" y="8685610"/>
            <a:ext cx="2971092" cy="456903"/>
          </a:xfrm>
          <a:prstGeom prst="rect">
            <a:avLst/>
          </a:prstGeom>
        </p:spPr>
        <p:txBody>
          <a:bodyPr lIns="83229" tIns="41614" rIns="83229" bIns="41614"/>
          <a:lstStyle/>
          <a:p>
            <a:fld id="{4F5F57E6-C585-4F80-95D4-60A28F7CD962}" type="slidenum">
              <a:rPr lang="en-US" smtClean="0">
                <a:solidFill>
                  <a:srgbClr val="800080"/>
                </a:solidFill>
              </a:rPr>
              <a:pPr/>
              <a:t>51</a:t>
            </a:fld>
            <a:endParaRPr lang="en-US">
              <a:solidFill>
                <a:srgbClr val="800080"/>
              </a:solidFill>
            </a:endParaRPr>
          </a:p>
        </p:txBody>
      </p:sp>
    </p:spTree>
    <p:extLst>
      <p:ext uri="{BB962C8B-B14F-4D97-AF65-F5344CB8AC3E}">
        <p14:creationId xmlns:p14="http://schemas.microsoft.com/office/powerpoint/2010/main" val="3375692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9350" y="690563"/>
            <a:ext cx="4560888" cy="3421062"/>
          </a:xfrm>
        </p:spPr>
      </p:sp>
      <p:sp>
        <p:nvSpPr>
          <p:cNvPr id="3" name="Espaço Reservado para Anotações 2"/>
          <p:cNvSpPr>
            <a:spLocks noGrp="1"/>
          </p:cNvSpPr>
          <p:nvPr>
            <p:ph type="body" idx="1"/>
          </p:nvPr>
        </p:nvSpPr>
        <p:spPr/>
        <p:txBody>
          <a:bodyPr>
            <a:normAutofit/>
          </a:bodyPr>
          <a:lstStyle/>
          <a:p>
            <a:r>
              <a:rPr lang="en-US" dirty="0"/>
              <a:t>In summary, regarding the influence of genetic factors on dental </a:t>
            </a:r>
            <a:r>
              <a:rPr lang="en-US" dirty="0" err="1"/>
              <a:t>fluorosis</a:t>
            </a:r>
            <a:r>
              <a:rPr lang="en-US" dirty="0"/>
              <a:t>, from experiments with mice</a:t>
            </a:r>
            <a:r>
              <a:rPr lang="en-US" baseline="0" dirty="0"/>
              <a:t> </a:t>
            </a:r>
            <a:r>
              <a:rPr lang="en-US" dirty="0"/>
              <a:t>we know that distinct strains have different susceptibilities to</a:t>
            </a:r>
            <a:r>
              <a:rPr lang="en-US" baseline="0" dirty="0"/>
              <a:t> dental </a:t>
            </a:r>
            <a:r>
              <a:rPr lang="en-US" baseline="0" dirty="0" err="1"/>
              <a:t>fluorosis</a:t>
            </a:r>
            <a:r>
              <a:rPr lang="en-US" baseline="0" dirty="0"/>
              <a:t> and that they also differ in the metabolism of F and </a:t>
            </a:r>
            <a:r>
              <a:rPr lang="en-US" baseline="0" dirty="0" err="1"/>
              <a:t>amelogenesis</a:t>
            </a:r>
            <a:r>
              <a:rPr lang="en-US" baseline="0" dirty="0"/>
              <a:t>.  In order to understand the molecular mechanisms underlying this susceptibility or resistance we are now working on the proteomic analysis of kidney, urine and enamel matrix and also on the analysis of gene expression in </a:t>
            </a:r>
            <a:r>
              <a:rPr lang="en-US" baseline="0" dirty="0" err="1"/>
              <a:t>ameloblasts</a:t>
            </a:r>
            <a:r>
              <a:rPr lang="en-US" baseline="0" dirty="0"/>
              <a:t> of these mice. We expect to detect the genes and  respective proteins involved in this susceptibility or resistance to F effects in mice in order to identify their homologous in humans.</a:t>
            </a:r>
            <a:endParaRPr lang="pt-BR" dirty="0"/>
          </a:p>
        </p:txBody>
      </p:sp>
    </p:spTree>
    <p:extLst>
      <p:ext uri="{BB962C8B-B14F-4D97-AF65-F5344CB8AC3E}">
        <p14:creationId xmlns:p14="http://schemas.microsoft.com/office/powerpoint/2010/main" val="3568908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lvl="1">
              <a:lnSpc>
                <a:spcPct val="90000"/>
              </a:lnSpc>
            </a:pPr>
            <a:r>
              <a:rPr lang="pt-BR" sz="2400" dirty="0">
                <a:solidFill>
                  <a:srgbClr val="66FF99"/>
                </a:solidFill>
              </a:rPr>
              <a:t>Estômago</a:t>
            </a:r>
            <a:r>
              <a:rPr lang="pt-BR" sz="2400" dirty="0"/>
              <a:t> </a:t>
            </a:r>
          </a:p>
          <a:p>
            <a:pPr lvl="2">
              <a:lnSpc>
                <a:spcPct val="90000"/>
              </a:lnSpc>
            </a:pPr>
            <a:r>
              <a:rPr lang="pt-BR" sz="2000" dirty="0"/>
              <a:t>Inversamente proporcional ao pH</a:t>
            </a:r>
          </a:p>
          <a:p>
            <a:pPr lvl="3">
              <a:lnSpc>
                <a:spcPct val="90000"/>
              </a:lnSpc>
            </a:pPr>
            <a:r>
              <a:rPr lang="pt-BR" sz="1800" dirty="0"/>
              <a:t>(</a:t>
            </a:r>
            <a:r>
              <a:rPr lang="pt-BR" sz="1800" dirty="0" err="1"/>
              <a:t>Whitford</a:t>
            </a:r>
            <a:r>
              <a:rPr lang="pt-BR" sz="1800" dirty="0"/>
              <a:t>; </a:t>
            </a:r>
            <a:r>
              <a:rPr lang="pt-BR" sz="1800" dirty="0" err="1"/>
              <a:t>Pashley</a:t>
            </a:r>
            <a:r>
              <a:rPr lang="pt-BR" sz="1800" dirty="0"/>
              <a:t>, 1984)</a:t>
            </a:r>
          </a:p>
          <a:p>
            <a:pPr lvl="2">
              <a:lnSpc>
                <a:spcPct val="90000"/>
              </a:lnSpc>
            </a:pPr>
            <a:r>
              <a:rPr lang="pt-BR" sz="2000" dirty="0" err="1"/>
              <a:t>Nopakun</a:t>
            </a:r>
            <a:r>
              <a:rPr lang="pt-BR" sz="2000" dirty="0"/>
              <a:t>; </a:t>
            </a:r>
            <a:r>
              <a:rPr lang="pt-BR" sz="2000" dirty="0" err="1"/>
              <a:t>Messer</a:t>
            </a:r>
            <a:r>
              <a:rPr lang="pt-BR" sz="2000" dirty="0"/>
              <a:t>; </a:t>
            </a:r>
            <a:r>
              <a:rPr lang="pt-BR" sz="2000" dirty="0" err="1"/>
              <a:t>Voller</a:t>
            </a:r>
            <a:r>
              <a:rPr lang="pt-BR" sz="2000" dirty="0"/>
              <a:t> (1989)</a:t>
            </a:r>
          </a:p>
          <a:p>
            <a:pPr lvl="3">
              <a:lnSpc>
                <a:spcPct val="90000"/>
              </a:lnSpc>
            </a:pPr>
            <a:r>
              <a:rPr lang="pt-BR" sz="1800" dirty="0"/>
              <a:t>25%         estômago </a:t>
            </a:r>
          </a:p>
          <a:p>
            <a:pPr lvl="4">
              <a:lnSpc>
                <a:spcPct val="90000"/>
              </a:lnSpc>
            </a:pPr>
            <a:r>
              <a:rPr lang="pt-BR" sz="1800" dirty="0"/>
              <a:t>A rapidez de esvaziamento gástrico limita a absorção</a:t>
            </a:r>
          </a:p>
          <a:p>
            <a:pPr lvl="3">
              <a:lnSpc>
                <a:spcPct val="90000"/>
              </a:lnSpc>
            </a:pPr>
            <a:r>
              <a:rPr lang="pt-BR" sz="1800" dirty="0"/>
              <a:t>75%         </a:t>
            </a:r>
            <a:r>
              <a:rPr lang="pt-BR" sz="1800" dirty="0">
                <a:solidFill>
                  <a:srgbClr val="66FF99"/>
                </a:solidFill>
              </a:rPr>
              <a:t>intestino</a:t>
            </a:r>
          </a:p>
          <a:p>
            <a:pPr lvl="4">
              <a:lnSpc>
                <a:spcPct val="90000"/>
              </a:lnSpc>
            </a:pPr>
            <a:r>
              <a:rPr lang="pt-BR" sz="1800" dirty="0"/>
              <a:t>Independe do pH</a:t>
            </a:r>
          </a:p>
          <a:p>
            <a:pPr lvl="4">
              <a:lnSpc>
                <a:spcPct val="90000"/>
              </a:lnSpc>
            </a:pPr>
            <a:r>
              <a:rPr lang="pt-BR" sz="1800" dirty="0"/>
              <a:t>F</a:t>
            </a:r>
            <a:r>
              <a:rPr lang="pt-BR" sz="1800" baseline="30000" dirty="0"/>
              <a:t>- </a:t>
            </a:r>
            <a:r>
              <a:rPr lang="pt-BR" sz="1800" dirty="0"/>
              <a:t>atravessa os espaços entre as células, através de difusão passiva através das </a:t>
            </a:r>
            <a:r>
              <a:rPr lang="pt-BR" sz="1800"/>
              <a:t>junções celulares </a:t>
            </a:r>
            <a:r>
              <a:rPr lang="pt-BR" sz="1800" dirty="0"/>
              <a:t>(</a:t>
            </a:r>
            <a:r>
              <a:rPr lang="pt-BR" sz="1800" dirty="0" err="1"/>
              <a:t>Messer</a:t>
            </a:r>
            <a:r>
              <a:rPr lang="pt-BR" sz="1800" dirty="0"/>
              <a:t>; </a:t>
            </a:r>
            <a:r>
              <a:rPr lang="pt-BR" sz="1800" dirty="0" err="1"/>
              <a:t>Ophaug</a:t>
            </a:r>
            <a:r>
              <a:rPr lang="pt-BR" sz="1800" dirty="0"/>
              <a:t>, 1993)</a:t>
            </a:r>
          </a:p>
          <a:p>
            <a:endParaRPr lang="en-US" dirty="0"/>
          </a:p>
        </p:txBody>
      </p:sp>
      <p:sp>
        <p:nvSpPr>
          <p:cNvPr id="4" name="Espaço Reservado para Número de Slide 3"/>
          <p:cNvSpPr>
            <a:spLocks noGrp="1"/>
          </p:cNvSpPr>
          <p:nvPr>
            <p:ph type="sldNum" sz="quarter" idx="10"/>
          </p:nvPr>
        </p:nvSpPr>
        <p:spPr/>
        <p:txBody>
          <a:bodyPr/>
          <a:lstStyle/>
          <a:p>
            <a:fld id="{2898EA0A-AF51-4B03-8254-E83D1776B281}" type="slidenum">
              <a:rPr lang="en-US" smtClean="0"/>
              <a:pPr/>
              <a:t>10</a:t>
            </a:fld>
            <a:endParaRPr lang="en-US"/>
          </a:p>
        </p:txBody>
      </p:sp>
    </p:spTree>
    <p:extLst>
      <p:ext uri="{BB962C8B-B14F-4D97-AF65-F5344CB8AC3E}">
        <p14:creationId xmlns:p14="http://schemas.microsoft.com/office/powerpoint/2010/main" val="892907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a:ln/>
        </p:spPr>
      </p:sp>
      <p:sp>
        <p:nvSpPr>
          <p:cNvPr id="233475" name="Espaço Reservado para Anotações 2"/>
          <p:cNvSpPr>
            <a:spLocks noGrp="1"/>
          </p:cNvSpPr>
          <p:nvPr>
            <p:ph type="body" idx="1"/>
          </p:nvPr>
        </p:nvSpPr>
        <p:spPr>
          <a:noFill/>
          <a:ln/>
        </p:spPr>
        <p:txBody>
          <a:bodyPr/>
          <a:lstStyle/>
          <a:p>
            <a:endParaRPr lang="pt-BR"/>
          </a:p>
        </p:txBody>
      </p:sp>
      <p:sp>
        <p:nvSpPr>
          <p:cNvPr id="233476" name="Espaço Reservado para Número de Slide 3"/>
          <p:cNvSpPr>
            <a:spLocks noGrp="1"/>
          </p:cNvSpPr>
          <p:nvPr>
            <p:ph type="sldNum" sz="quarter" idx="5"/>
          </p:nvPr>
        </p:nvSpPr>
        <p:spPr>
          <a:noFill/>
        </p:spPr>
        <p:txBody>
          <a:bodyPr/>
          <a:lstStyle/>
          <a:p>
            <a:fld id="{96035E60-9787-47A3-9B0C-7EA9BCCE49A8}" type="slidenum">
              <a:rPr lang="en-US">
                <a:solidFill>
                  <a:srgbClr val="000000"/>
                </a:solidFill>
              </a:rPr>
              <a:pPr/>
              <a:t>56</a:t>
            </a:fld>
            <a:endParaRPr lang="en-US">
              <a:solidFill>
                <a:srgbClr val="000000"/>
              </a:solidFill>
            </a:endParaRPr>
          </a:p>
        </p:txBody>
      </p:sp>
    </p:spTree>
    <p:extLst>
      <p:ext uri="{BB962C8B-B14F-4D97-AF65-F5344CB8AC3E}">
        <p14:creationId xmlns:p14="http://schemas.microsoft.com/office/powerpoint/2010/main" val="263593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E6D2C2F-00A4-4C03-B93F-24646B0E7BA5}" type="slidenum">
              <a:rPr lang="en-US" smtClean="0"/>
              <a:pPr>
                <a:defRPr/>
              </a:pPr>
              <a:t>15</a:t>
            </a:fld>
            <a:endParaRPr lang="en-US"/>
          </a:p>
        </p:txBody>
      </p:sp>
    </p:spTree>
    <p:extLst>
      <p:ext uri="{BB962C8B-B14F-4D97-AF65-F5344CB8AC3E}">
        <p14:creationId xmlns:p14="http://schemas.microsoft.com/office/powerpoint/2010/main" val="2313752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After absorption, F is rapidly distributed</a:t>
            </a:r>
            <a:r>
              <a:rPr lang="en-US" baseline="0" dirty="0"/>
              <a:t> throughout the organism. Plasma F levels start to increase within 10 min following F intake and peak concentrations are reached within 20-60 min. Baseline F levels are usually reached 3-6 h after ingestion, depending on the amount ingested.</a:t>
            </a:r>
          </a:p>
          <a:p>
            <a:r>
              <a:rPr lang="en-US" baseline="0" dirty="0"/>
              <a:t>From a pharmacokinetic point of view, plasma is regarded as the central compartment for F distribution, since it is the fluid from which and into which F must pass to be distributed to hard and soft tissues and excreted. A small part (less than 1%) of absorbed F is found in soft tissues, where a steady-state distribution  between extracellular and intracellular fluids is established. Most F absorbed (around 35% for healthy adults) is taken up by calcified tissues where F is reversibly bound and can be released back into plasma when plasma fluoride levels fall.</a:t>
            </a:r>
            <a:endParaRPr lang="pt-BR" dirty="0"/>
          </a:p>
        </p:txBody>
      </p:sp>
      <p:sp>
        <p:nvSpPr>
          <p:cNvPr id="4" name="Espaço Reservado para Número de Slide 3"/>
          <p:cNvSpPr>
            <a:spLocks noGrp="1"/>
          </p:cNvSpPr>
          <p:nvPr>
            <p:ph type="sldNum" sz="quarter" idx="10"/>
          </p:nvPr>
        </p:nvSpPr>
        <p:spPr/>
        <p:txBody>
          <a:bodyPr/>
          <a:lstStyle/>
          <a:p>
            <a:fld id="{6E12C67E-3B05-47E7-999A-06EDC55EBA33}"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5885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21F09-80B6-48CF-9963-DDC4756D66D1}" type="slidenum">
              <a:rPr lang="en-US">
                <a:solidFill>
                  <a:srgbClr val="000000"/>
                </a:solidFill>
              </a:rPr>
              <a:pPr/>
              <a:t>20</a:t>
            </a:fld>
            <a:endParaRPr lang="en-US">
              <a:solidFill>
                <a:srgbClr val="000000"/>
              </a:solidFill>
            </a:endParaRPr>
          </a:p>
        </p:txBody>
      </p:sp>
      <p:sp>
        <p:nvSpPr>
          <p:cNvPr id="198658" name="Rectangle 2"/>
          <p:cNvSpPr>
            <a:spLocks noGrp="1" noRot="1" noChangeAspect="1" noChangeArrowheads="1" noTextEdit="1"/>
          </p:cNvSpPr>
          <p:nvPr>
            <p:ph type="sldImg"/>
          </p:nvPr>
        </p:nvSpPr>
        <p:spPr>
          <a:xfrm>
            <a:off x="1143000" y="685800"/>
            <a:ext cx="4572000" cy="3429000"/>
          </a:xfrm>
          <a:ln/>
        </p:spPr>
      </p:sp>
      <p:sp>
        <p:nvSpPr>
          <p:cNvPr id="198659" name="Rectangle 3"/>
          <p:cNvSpPr>
            <a:spLocks noGrp="1" noChangeArrowheads="1"/>
          </p:cNvSpPr>
          <p:nvPr>
            <p:ph type="body" idx="1"/>
          </p:nvPr>
        </p:nvSpPr>
        <p:spPr/>
        <p:txBody>
          <a:bodyPr/>
          <a:lstStyle/>
          <a:p>
            <a:r>
              <a:rPr lang="pt-BR"/>
              <a:t>Geralmente, a fração não iônica é maior que a iônica, exceto quando a ingestão de F iônico é muito alta. Nesta figura a concentração de F não iônico foi maior que de F iônico em comunidades com 2 ppm F ou menos na água. A concentração de F iônico foi maior na comunidade com 5,6 ppm F na água. A concentração da fração não iônica em humanos não parece aumentar com o aumento da ingestão de F, indicando haver pouca ou nenhuma troca entre as duas frações, embora Ophaug; Singer (1977) tenham sugerido </a:t>
            </a:r>
          </a:p>
        </p:txBody>
      </p:sp>
    </p:spTree>
    <p:extLst>
      <p:ext uri="{BB962C8B-B14F-4D97-AF65-F5344CB8AC3E}">
        <p14:creationId xmlns:p14="http://schemas.microsoft.com/office/powerpoint/2010/main" val="183362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This figure shows the distribution</a:t>
            </a:r>
            <a:r>
              <a:rPr lang="en-US" baseline="0" dirty="0"/>
              <a:t> of F in water spaces of soft tissues. The concentrations of F in plasma and </a:t>
            </a:r>
            <a:r>
              <a:rPr lang="en-US" baseline="0" dirty="0" err="1"/>
              <a:t>intersticial</a:t>
            </a:r>
            <a:r>
              <a:rPr lang="en-US" baseline="0" dirty="0"/>
              <a:t> fluid are assumed to be the same, while the IC F concentration is 10-50% lower, which was classically attributed to the fact that the cytosol is more acidic than EC fluid. However, it was recently shown in eukaryotic organisms that the lower IC F concentration is due to the presence of FEX proteins that remove F out of the cell. However, homologs to FEX proteins in mammalian cells have not been identified so far). C</a:t>
            </a:r>
            <a:r>
              <a:rPr lang="en-US" dirty="0">
                <a:effectLst/>
              </a:rPr>
              <a:t>ells lacking </a:t>
            </a:r>
            <a:r>
              <a:rPr lang="en-US" i="1" dirty="0">
                <a:effectLst/>
              </a:rPr>
              <a:t>FEX</a:t>
            </a:r>
            <a:r>
              <a:rPr lang="en-US" dirty="0">
                <a:effectLst/>
              </a:rPr>
              <a:t> have higher IC F concentrations relative to their WT counterparts, directly implicating </a:t>
            </a:r>
            <a:r>
              <a:rPr lang="en-US" i="1" dirty="0">
                <a:effectLst/>
              </a:rPr>
              <a:t>FEX</a:t>
            </a:r>
            <a:r>
              <a:rPr lang="en-US" dirty="0">
                <a:effectLst/>
              </a:rPr>
              <a:t> in fluoride efflux (Li et al., 2013).</a:t>
            </a:r>
            <a:r>
              <a:rPr lang="en-US" baseline="0" dirty="0"/>
              <a:t> The tissue/plasma F concentrations ratios are typically lower than 1, except for kidney where F accumulates to be excreted.</a:t>
            </a:r>
            <a:endParaRPr lang="pt-BR" dirty="0"/>
          </a:p>
        </p:txBody>
      </p:sp>
      <p:sp>
        <p:nvSpPr>
          <p:cNvPr id="4" name="Espaço Reservado para Número de Slide 3"/>
          <p:cNvSpPr>
            <a:spLocks noGrp="1"/>
          </p:cNvSpPr>
          <p:nvPr>
            <p:ph type="sldNum" sz="quarter" idx="10"/>
          </p:nvPr>
        </p:nvSpPr>
        <p:spPr/>
        <p:txBody>
          <a:bodyPr/>
          <a:lstStyle/>
          <a:p>
            <a:fld id="{6E12C67E-3B05-47E7-999A-06EDC55EBA33}" type="slidenum">
              <a:rPr lang="en-GB" smtClean="0"/>
              <a:pPr/>
              <a:t>26</a:t>
            </a:fld>
            <a:endParaRPr lang="en-GB"/>
          </a:p>
        </p:txBody>
      </p:sp>
    </p:spTree>
    <p:extLst>
      <p:ext uri="{BB962C8B-B14F-4D97-AF65-F5344CB8AC3E}">
        <p14:creationId xmlns:p14="http://schemas.microsoft.com/office/powerpoint/2010/main" val="27191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en-US" dirty="0"/>
              <a:t>O clearance </a:t>
            </a:r>
            <a:r>
              <a:rPr lang="en-US" dirty="0" err="1"/>
              <a:t>plasmático</a:t>
            </a:r>
            <a:r>
              <a:rPr lang="en-US" dirty="0"/>
              <a:t> do F </a:t>
            </a:r>
            <a:r>
              <a:rPr lang="en-US" dirty="0" err="1"/>
              <a:t>pelos</a:t>
            </a:r>
            <a:r>
              <a:rPr lang="en-US" dirty="0"/>
              <a:t> </a:t>
            </a:r>
            <a:r>
              <a:rPr lang="en-US" dirty="0" err="1"/>
              <a:t>tecidos</a:t>
            </a:r>
            <a:r>
              <a:rPr lang="en-US" dirty="0"/>
              <a:t> </a:t>
            </a:r>
            <a:r>
              <a:rPr lang="en-US" dirty="0" err="1"/>
              <a:t>calcificados</a:t>
            </a:r>
            <a:r>
              <a:rPr lang="en-US" dirty="0"/>
              <a:t> é </a:t>
            </a:r>
            <a:r>
              <a:rPr lang="en-US" dirty="0" err="1"/>
              <a:t>elevado</a:t>
            </a:r>
            <a:r>
              <a:rPr lang="en-US" dirty="0"/>
              <a:t>. </a:t>
            </a:r>
            <a:r>
              <a:rPr lang="en-US" dirty="0" err="1"/>
              <a:t>Aproximadamente</a:t>
            </a:r>
            <a:r>
              <a:rPr lang="en-US" dirty="0"/>
              <a:t> 40% do F </a:t>
            </a:r>
            <a:r>
              <a:rPr lang="en-US" dirty="0" err="1"/>
              <a:t>que</a:t>
            </a:r>
            <a:r>
              <a:rPr lang="en-US" dirty="0"/>
              <a:t> é </a:t>
            </a:r>
            <a:r>
              <a:rPr lang="en-US" dirty="0" err="1"/>
              <a:t>absorvido</a:t>
            </a:r>
            <a:r>
              <a:rPr lang="en-US" dirty="0"/>
              <a:t> é </a:t>
            </a:r>
            <a:r>
              <a:rPr lang="en-US" dirty="0" err="1"/>
              <a:t>removido</a:t>
            </a:r>
            <a:r>
              <a:rPr lang="en-US" dirty="0"/>
              <a:t> do plasma </a:t>
            </a:r>
            <a:r>
              <a:rPr lang="en-US" dirty="0" err="1"/>
              <a:t>pelo</a:t>
            </a:r>
            <a:r>
              <a:rPr lang="en-US" dirty="0"/>
              <a:t> </a:t>
            </a:r>
            <a:r>
              <a:rPr lang="en-US" dirty="0" err="1"/>
              <a:t>osso</a:t>
            </a:r>
            <a:r>
              <a:rPr lang="en-US" dirty="0"/>
              <a:t>. O </a:t>
            </a:r>
            <a:r>
              <a:rPr lang="en-US" dirty="0" err="1"/>
              <a:t>restante</a:t>
            </a:r>
            <a:r>
              <a:rPr lang="en-US" dirty="0"/>
              <a:t> é </a:t>
            </a:r>
            <a:r>
              <a:rPr lang="en-US" dirty="0" err="1"/>
              <a:t>excretado</a:t>
            </a:r>
            <a:r>
              <a:rPr lang="en-US" dirty="0"/>
              <a:t> </a:t>
            </a:r>
            <a:r>
              <a:rPr lang="en-US" dirty="0" err="1"/>
              <a:t>pela</a:t>
            </a:r>
            <a:r>
              <a:rPr lang="en-US" dirty="0"/>
              <a:t> </a:t>
            </a:r>
            <a:r>
              <a:rPr lang="en-US" dirty="0" err="1"/>
              <a:t>urina</a:t>
            </a:r>
            <a:r>
              <a:rPr lang="en-US" dirty="0"/>
              <a:t>.</a:t>
            </a:r>
            <a:endParaRPr lang="pt-BR" dirty="0"/>
          </a:p>
        </p:txBody>
      </p:sp>
      <p:sp>
        <p:nvSpPr>
          <p:cNvPr id="4" name="Espaço Reservado para Número de Slide 3"/>
          <p:cNvSpPr>
            <a:spLocks noGrp="1"/>
          </p:cNvSpPr>
          <p:nvPr>
            <p:ph type="sldNum" sz="quarter" idx="10"/>
          </p:nvPr>
        </p:nvSpPr>
        <p:spPr/>
        <p:txBody>
          <a:bodyPr/>
          <a:lstStyle/>
          <a:p>
            <a:fld id="{2898EA0A-AF51-4B03-8254-E83D1776B281}"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18475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en-US" dirty="0" err="1"/>
              <a:t>Já</a:t>
            </a:r>
            <a:r>
              <a:rPr lang="en-US" dirty="0"/>
              <a:t> </a:t>
            </a:r>
            <a:r>
              <a:rPr lang="en-US" dirty="0" err="1"/>
              <a:t>em</a:t>
            </a:r>
            <a:r>
              <a:rPr lang="en-US" dirty="0"/>
              <a:t> </a:t>
            </a:r>
            <a:r>
              <a:rPr lang="en-US" dirty="0" err="1"/>
              <a:t>crianças</a:t>
            </a:r>
            <a:r>
              <a:rPr lang="en-US" dirty="0"/>
              <a:t>, a </a:t>
            </a:r>
            <a:r>
              <a:rPr lang="en-US" dirty="0" err="1"/>
              <a:t>retenção</a:t>
            </a:r>
            <a:r>
              <a:rPr lang="en-US" dirty="0"/>
              <a:t> de F </a:t>
            </a:r>
            <a:r>
              <a:rPr lang="en-US" dirty="0" err="1"/>
              <a:t>pelo</a:t>
            </a:r>
            <a:r>
              <a:rPr lang="en-US" dirty="0"/>
              <a:t> </a:t>
            </a:r>
            <a:r>
              <a:rPr lang="en-US" dirty="0" err="1"/>
              <a:t>esqueleto</a:t>
            </a:r>
            <a:r>
              <a:rPr lang="en-US" dirty="0"/>
              <a:t> é </a:t>
            </a:r>
            <a:r>
              <a:rPr lang="en-US" dirty="0" err="1"/>
              <a:t>maior</a:t>
            </a:r>
            <a:endParaRPr lang="en-US" dirty="0"/>
          </a:p>
          <a:p>
            <a:r>
              <a:rPr lang="pt-BR" dirty="0"/>
              <a:t>Maior retenção de F pelo esqueleto em desenvolvimento</a:t>
            </a:r>
          </a:p>
          <a:p>
            <a:pPr lvl="1"/>
            <a:r>
              <a:rPr lang="pt-BR" dirty="0"/>
              <a:t>Rico suprimento sangüíneo</a:t>
            </a:r>
          </a:p>
          <a:p>
            <a:pPr lvl="1"/>
            <a:r>
              <a:rPr lang="pt-BR" dirty="0"/>
              <a:t>Maior área de superfície dos cristalitos ósseos</a:t>
            </a:r>
          </a:p>
          <a:p>
            <a:pPr lvl="2"/>
            <a:r>
              <a:rPr lang="pt-BR" dirty="0"/>
              <a:t>Menores</a:t>
            </a:r>
          </a:p>
          <a:p>
            <a:pPr lvl="2"/>
            <a:r>
              <a:rPr lang="pt-BR" dirty="0"/>
              <a:t>Pobremente organizados</a:t>
            </a:r>
          </a:p>
          <a:p>
            <a:pPr lvl="2"/>
            <a:r>
              <a:rPr lang="pt-BR" dirty="0"/>
              <a:t>Mais numerosos</a:t>
            </a:r>
          </a:p>
          <a:p>
            <a:endParaRPr lang="pt-BR" dirty="0"/>
          </a:p>
        </p:txBody>
      </p:sp>
      <p:sp>
        <p:nvSpPr>
          <p:cNvPr id="4" name="Espaço Reservado para Número de Slide 3"/>
          <p:cNvSpPr>
            <a:spLocks noGrp="1"/>
          </p:cNvSpPr>
          <p:nvPr>
            <p:ph type="sldNum" sz="quarter" idx="10"/>
          </p:nvPr>
        </p:nvSpPr>
        <p:spPr/>
        <p:txBody>
          <a:bodyPr/>
          <a:lstStyle/>
          <a:p>
            <a:fld id="{2898EA0A-AF51-4B03-8254-E83D1776B281}"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461177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pPr>
              <a:defRPr/>
            </a:pPr>
            <a:endParaRPr lang="en-US"/>
          </a:p>
        </p:txBody>
      </p:sp>
      <p:sp>
        <p:nvSpPr>
          <p:cNvPr id="17" name="Espaço Reservado para Rodapé 16"/>
          <p:cNvSpPr>
            <a:spLocks noGrp="1"/>
          </p:cNvSpPr>
          <p:nvPr>
            <p:ph type="ftr" sz="quarter" idx="11"/>
          </p:nvPr>
        </p:nvSpPr>
        <p:spPr/>
        <p:txBody>
          <a:bodyPr/>
          <a:lstStyle/>
          <a:p>
            <a:pPr>
              <a:defRPr/>
            </a:pPr>
            <a:endParaRPr lang="en-US"/>
          </a:p>
        </p:txBody>
      </p:sp>
      <p:sp>
        <p:nvSpPr>
          <p:cNvPr id="29" name="Espaço Reservado para Número de Slide 28"/>
          <p:cNvSpPr>
            <a:spLocks noGrp="1"/>
          </p:cNvSpPr>
          <p:nvPr>
            <p:ph type="sldNum" sz="quarter" idx="12"/>
          </p:nvPr>
        </p:nvSpPr>
        <p:spPr/>
        <p:txBody>
          <a:bodyPr/>
          <a:lstStyle/>
          <a:p>
            <a:pPr>
              <a:defRPr/>
            </a:pPr>
            <a:fld id="{1DAA8D2F-73DD-4F7E-A887-DB2E209CDD33}" type="slidenum">
              <a:rPr lang="en-US" smtClean="0"/>
              <a:pPr>
                <a:defRPr/>
              </a:pPr>
              <a:t>‹nº›</a:t>
            </a:fld>
            <a:endParaRPr lang="en-US"/>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tângulo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tângulo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pPr>
              <a:defRPr/>
            </a:pPr>
            <a:endParaRPr lang="en-US"/>
          </a:p>
        </p:txBody>
      </p:sp>
      <p:sp>
        <p:nvSpPr>
          <p:cNvPr id="5" name="Espaço Reservado para Rodapé 4"/>
          <p:cNvSpPr>
            <a:spLocks noGrp="1"/>
          </p:cNvSpPr>
          <p:nvPr>
            <p:ph type="ftr" sz="quarter" idx="11"/>
          </p:nvPr>
        </p:nvSpPr>
        <p:spPr/>
        <p:txBody>
          <a:bodyPr/>
          <a:lstStyle/>
          <a:p>
            <a:pPr>
              <a:defRPr/>
            </a:pPr>
            <a:endParaRPr lang="en-US"/>
          </a:p>
        </p:txBody>
      </p:sp>
      <p:sp>
        <p:nvSpPr>
          <p:cNvPr id="6" name="Espaço Reservado para Número de Slide 5"/>
          <p:cNvSpPr>
            <a:spLocks noGrp="1"/>
          </p:cNvSpPr>
          <p:nvPr>
            <p:ph type="sldNum" sz="quarter" idx="12"/>
          </p:nvPr>
        </p:nvSpPr>
        <p:spPr/>
        <p:txBody>
          <a:bodyPr/>
          <a:lstStyle/>
          <a:p>
            <a:pPr>
              <a:defRPr/>
            </a:pPr>
            <a:fld id="{01BF6588-8382-454D-B263-E5E9214D3A7D}" type="slidenum">
              <a:rPr lang="en-US" smtClean="0"/>
              <a:pPr>
                <a:defRPr/>
              </a:pPr>
              <a:t>‹nº›</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781918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70199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02984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9117864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1907522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5285567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5902808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0142594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250530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65129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39"/>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pPr>
              <a:defRPr/>
            </a:pPr>
            <a:endParaRPr lang="en-US"/>
          </a:p>
        </p:txBody>
      </p:sp>
      <p:sp>
        <p:nvSpPr>
          <p:cNvPr id="5" name="Espaço Reservado para Rodapé 4"/>
          <p:cNvSpPr>
            <a:spLocks noGrp="1"/>
          </p:cNvSpPr>
          <p:nvPr>
            <p:ph type="ftr" sz="quarter" idx="11"/>
          </p:nvPr>
        </p:nvSpPr>
        <p:spPr/>
        <p:txBody>
          <a:bodyPr/>
          <a:lstStyle/>
          <a:p>
            <a:pPr>
              <a:defRPr/>
            </a:pPr>
            <a:endParaRPr lang="en-US"/>
          </a:p>
        </p:txBody>
      </p:sp>
      <p:sp>
        <p:nvSpPr>
          <p:cNvPr id="6" name="Espaço Reservado para Número de Slide 5"/>
          <p:cNvSpPr>
            <a:spLocks noGrp="1"/>
          </p:cNvSpPr>
          <p:nvPr>
            <p:ph type="sldNum" sz="quarter" idx="12"/>
          </p:nvPr>
        </p:nvSpPr>
        <p:spPr/>
        <p:txBody>
          <a:bodyPr/>
          <a:lstStyle/>
          <a:p>
            <a:pPr>
              <a:defRPr/>
            </a:pPr>
            <a:fld id="{B34E8E00-A54E-4A70-99F4-89021582E98C}" type="slidenum">
              <a:rPr lang="en-US" smtClean="0"/>
              <a:pPr>
                <a:defRPr/>
              </a:pPr>
              <a:t>‹nº›</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11030188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7621290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26905169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8114150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2377086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1203537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5047591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5567656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7743717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645177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50"/>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Tree>
  </p:cSld>
  <p:clrMapOvr>
    <a:masterClrMapping/>
  </p:clrMapOvr>
  <p:transition spd="slow">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316240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6518704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8553318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14711981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2866355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23469316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3597165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185096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5066855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359522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transition spd="slow">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0106513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7355612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9564656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2514959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0887586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7854450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167763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2322016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745204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597637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489" y="4406925"/>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Tree>
  </p:cSld>
  <p:clrMapOvr>
    <a:masterClrMapping/>
  </p:clrMapOvr>
  <p:transition spd="slow">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27901320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0152661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4557223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2514679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6801262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1833302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7871687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1373834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5129466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1235175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111760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transition spd="slow">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7388490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240512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3392621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607320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0428646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9158646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8094013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8158384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4236057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519708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transition spd="slow">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427538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5846337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9163405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0779847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2747951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9612945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40422732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1933258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353695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51444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cSld>
  <p:clrMapOvr>
    <a:masterClrMapping/>
  </p:clrMapOvr>
  <p:transition spd="slow">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6051890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0058068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6415645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2013165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3669367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0600945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955308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6240852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5200526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927056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952329" name="Picture 9" descr="C:\Users\Heitor M Honório\Documents\Slides\IADR-Heitor\MARILIA cópia.jpg"/>
          <p:cNvPicPr>
            <a:picLocks noChangeAspect="1" noChangeArrowheads="1"/>
          </p:cNvPicPr>
          <p:nvPr userDrawn="1"/>
        </p:nvPicPr>
        <p:blipFill>
          <a:blip r:embed="rId2" cstate="print"/>
          <a:srcRect/>
          <a:stretch>
            <a:fillRect/>
          </a:stretch>
        </p:blipFill>
        <p:spPr bwMode="auto">
          <a:xfrm>
            <a:off x="-8150" y="0"/>
            <a:ext cx="9160300" cy="6858000"/>
          </a:xfrm>
          <a:prstGeom prst="rect">
            <a:avLst/>
          </a:prstGeom>
          <a:noFill/>
        </p:spPr>
      </p:pic>
    </p:spTree>
  </p:cSld>
  <p:clrMapOvr>
    <a:masterClrMapping/>
  </p:clrMapOvr>
  <p:transition spd="slow">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4047727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6225846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8523422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8551083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762449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6860060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4301363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8509058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9768579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014180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4" y="273050"/>
            <a:ext cx="3008489"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756" y="27307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pic>
        <p:nvPicPr>
          <p:cNvPr id="5" name="Picture 9" descr="C:\Users\Heitor M Honório\Documents\Slides\IADR-Heitor\MARILIA cópia.jpg"/>
          <p:cNvPicPr>
            <a:picLocks noChangeAspect="1" noChangeArrowheads="1"/>
          </p:cNvPicPr>
          <p:nvPr userDrawn="1"/>
        </p:nvPicPr>
        <p:blipFill>
          <a:blip r:embed="rId2" cstate="print"/>
          <a:srcRect/>
          <a:stretch>
            <a:fillRect/>
          </a:stretch>
        </p:blipFill>
        <p:spPr bwMode="auto">
          <a:xfrm>
            <a:off x="-8150" y="0"/>
            <a:ext cx="9160300" cy="6858000"/>
          </a:xfrm>
          <a:prstGeom prst="rect">
            <a:avLst/>
          </a:prstGeom>
          <a:noFill/>
        </p:spPr>
      </p:pic>
    </p:spTree>
  </p:cSld>
  <p:clrMapOvr>
    <a:masterClrMapping/>
  </p:clrMapOvr>
  <p:transition spd="slow">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25395011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1044092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446271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0032381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2307705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1968497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8244120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9784401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9479904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28159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pPr>
              <a:defRPr/>
            </a:pPr>
            <a:endParaRPr lang="en-US"/>
          </a:p>
        </p:txBody>
      </p:sp>
      <p:sp>
        <p:nvSpPr>
          <p:cNvPr id="5" name="Espaço Reservado para Rodapé 4"/>
          <p:cNvSpPr>
            <a:spLocks noGrp="1"/>
          </p:cNvSpPr>
          <p:nvPr>
            <p:ph type="ftr" sz="quarter" idx="11"/>
          </p:nvPr>
        </p:nvSpPr>
        <p:spPr/>
        <p:txBody>
          <a:bodyPr/>
          <a:lstStyle/>
          <a:p>
            <a:pPr>
              <a:defRPr/>
            </a:pPr>
            <a:endParaRPr lang="en-US"/>
          </a:p>
        </p:txBody>
      </p:sp>
      <p:sp>
        <p:nvSpPr>
          <p:cNvPr id="6" name="Espaço Reservado para Número de Slide 5"/>
          <p:cNvSpPr>
            <a:spLocks noGrp="1"/>
          </p:cNvSpPr>
          <p:nvPr>
            <p:ph type="sldNum" sz="quarter" idx="12"/>
          </p:nvPr>
        </p:nvSpPr>
        <p:spPr/>
        <p:txBody>
          <a:bodyPr/>
          <a:lstStyle/>
          <a:p>
            <a:pPr>
              <a:defRPr/>
            </a:pPr>
            <a:fld id="{095A5C85-AB74-40B5-AC57-3BE4C836CD38}" type="slidenum">
              <a:rPr lang="en-US" smtClean="0"/>
              <a:pPr>
                <a:defRPr/>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111"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pic>
        <p:nvPicPr>
          <p:cNvPr id="5" name="Picture 9" descr="C:\Users\Heitor M Honório\Documents\Slides\IADR-Heitor\MARILIA cópia.jpg"/>
          <p:cNvPicPr>
            <a:picLocks noChangeAspect="1" noChangeArrowheads="1"/>
          </p:cNvPicPr>
          <p:nvPr userDrawn="1"/>
        </p:nvPicPr>
        <p:blipFill>
          <a:blip r:embed="rId2" cstate="print"/>
          <a:srcRect/>
          <a:stretch>
            <a:fillRect/>
          </a:stretch>
        </p:blipFill>
        <p:spPr bwMode="auto">
          <a:xfrm>
            <a:off x="-8150" y="0"/>
            <a:ext cx="9160300" cy="6858000"/>
          </a:xfrm>
          <a:prstGeom prst="rect">
            <a:avLst/>
          </a:prstGeom>
          <a:noFill/>
        </p:spPr>
      </p:pic>
    </p:spTree>
  </p:cSld>
  <p:clrMapOvr>
    <a:masterClrMapping/>
  </p:clrMapOvr>
  <p:transition spd="slow">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805068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31"/>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42040765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16680985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6"/>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20353147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10350981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latin typeface="Calibri"/>
            </a:endParaRPr>
          </a:p>
        </p:txBody>
      </p:sp>
      <p:sp>
        <p:nvSpPr>
          <p:cNvPr id="9" name="Espaço Reservado para Número de Slide 8"/>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13887161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latin typeface="Calibri"/>
            </a:endParaRPr>
          </a:p>
        </p:txBody>
      </p:sp>
      <p:sp>
        <p:nvSpPr>
          <p:cNvPr id="5" name="Espaço Reservado para Número de Slide 4"/>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3127306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latin typeface="Calibri"/>
            </a:endParaRPr>
          </a:p>
        </p:txBody>
      </p:sp>
      <p:sp>
        <p:nvSpPr>
          <p:cNvPr id="4" name="Espaço Reservado para Número de Slide 3"/>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13533217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30220264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2548547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transition spd="slow">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42014386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3"/>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43"/>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CE6FA1F-B951-486B-A3D6-30E96E4DC960}" type="datetimeFigureOut">
              <a:rPr lang="pt-BR">
                <a:solidFill>
                  <a:prstClr val="black">
                    <a:tint val="75000"/>
                  </a:prstClr>
                </a:solidFill>
                <a:latin typeface="Calibri"/>
              </a:rPr>
              <a:pPr/>
              <a:t>27/10/2022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091047C-CB0E-4C44-BDAA-9FD96355F9A6}" type="slidenum">
              <a:rPr lang="pt-BR">
                <a:solidFill>
                  <a:prstClr val="black">
                    <a:tint val="75000"/>
                  </a:prstClr>
                </a:solidFill>
                <a:latin typeface="Calibri"/>
              </a:rPr>
              <a:pPr/>
              <a:t>‹nº›</a:t>
            </a:fld>
            <a:endParaRPr lang="pt-BR">
              <a:solidFill>
                <a:prstClr val="black">
                  <a:tint val="75000"/>
                </a:prstClr>
              </a:solidFill>
              <a:latin typeface="Calibri"/>
            </a:endParaRPr>
          </a:p>
        </p:txBody>
      </p:sp>
    </p:spTree>
    <p:extLst>
      <p:ext uri="{BB962C8B-B14F-4D97-AF65-F5344CB8AC3E}">
        <p14:creationId xmlns:p14="http://schemas.microsoft.com/office/powerpoint/2010/main" val="24293440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5131" name="Rectangle 11"/>
          <p:cNvSpPr>
            <a:spLocks noGrp="1" noChangeArrowheads="1"/>
          </p:cNvSpPr>
          <p:nvPr>
            <p:ph type="ctrTitle"/>
          </p:nvPr>
        </p:nvSpPr>
        <p:spPr>
          <a:xfrm>
            <a:off x="685800" y="2286000"/>
            <a:ext cx="7772400" cy="1143000"/>
          </a:xfrm>
          <a:effectLst>
            <a:outerShdw dist="35921" dir="2700000" algn="ctr" rotWithShape="0">
              <a:schemeClr val="bg2">
                <a:alpha val="50000"/>
              </a:schemeClr>
            </a:outerShdw>
          </a:effectLst>
        </p:spPr>
        <p:txBody>
          <a:bodyPr/>
          <a:lstStyle>
            <a:lvl1pPr>
              <a:defRPr>
                <a:solidFill>
                  <a:srgbClr val="FFFF00"/>
                </a:solidFill>
              </a:defRPr>
            </a:lvl1pPr>
          </a:lstStyle>
          <a:p>
            <a:r>
              <a:rPr lang="en-US" dirty="0"/>
              <a:t>Clique </a:t>
            </a:r>
            <a:r>
              <a:rPr lang="en-US" dirty="0" err="1"/>
              <a:t>para</a:t>
            </a:r>
            <a:r>
              <a:rPr lang="en-US" dirty="0"/>
              <a:t> </a:t>
            </a:r>
            <a:r>
              <a:rPr lang="en-US" dirty="0" err="1"/>
              <a:t>editar</a:t>
            </a:r>
            <a:r>
              <a:rPr lang="en-US" dirty="0"/>
              <a:t> o </a:t>
            </a:r>
            <a:r>
              <a:rPr lang="en-US" dirty="0" err="1"/>
              <a:t>estilo</a:t>
            </a:r>
            <a:r>
              <a:rPr lang="en-US" dirty="0"/>
              <a:t> do </a:t>
            </a:r>
            <a:r>
              <a:rPr lang="en-US" dirty="0" err="1"/>
              <a:t>título</a:t>
            </a:r>
            <a:r>
              <a:rPr lang="en-US" dirty="0"/>
              <a:t> </a:t>
            </a:r>
            <a:r>
              <a:rPr lang="en-US" dirty="0" err="1"/>
              <a:t>mestre</a:t>
            </a:r>
            <a:endParaRPr lang="en-US" dirty="0"/>
          </a:p>
        </p:txBody>
      </p:sp>
      <p:sp>
        <p:nvSpPr>
          <p:cNvPr id="5132" name="Rectangle 12"/>
          <p:cNvSpPr>
            <a:spLocks noGrp="1" noChangeArrowheads="1"/>
          </p:cNvSpPr>
          <p:nvPr>
            <p:ph type="subTitle" idx="1"/>
          </p:nvPr>
        </p:nvSpPr>
        <p:spPr>
          <a:xfrm>
            <a:off x="1371600" y="3886200"/>
            <a:ext cx="6400800" cy="1752600"/>
          </a:xfrm>
          <a:effectLst/>
        </p:spPr>
        <p:txBody>
          <a:bodyPr/>
          <a:lstStyle>
            <a:lvl1pPr marL="0" indent="0" algn="ctr">
              <a:buFont typeface="Wingdings" pitchFamily="2" charset="2"/>
              <a:buNone/>
              <a:defRPr/>
            </a:lvl1pPr>
          </a:lstStyle>
          <a:p>
            <a:r>
              <a:rPr lang="en-US"/>
              <a:t>Clique para editar o estilo do subtítulo mestre</a:t>
            </a:r>
          </a:p>
        </p:txBody>
      </p:sp>
      <p:sp>
        <p:nvSpPr>
          <p:cNvPr id="4" name="Rectangle 13"/>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
        <p:nvSpPr>
          <p:cNvPr id="5"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pPr>
              <a:defRPr/>
            </a:pPr>
            <a:endParaRPr lang="en-US"/>
          </a:p>
        </p:txBody>
      </p:sp>
      <p:sp>
        <p:nvSpPr>
          <p:cNvPr id="6"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9D440E60-9E21-4074-AC2D-FED8FB6838A9}" type="slidenum">
              <a:rPr lang="en-US"/>
              <a:pPr>
                <a:defRPr/>
              </a:pPr>
              <a:t>‹nº›</a:t>
            </a:fld>
            <a:endParaRPr lang="en-US"/>
          </a:p>
        </p:txBody>
      </p:sp>
    </p:spTree>
    <p:extLst>
      <p:ext uri="{BB962C8B-B14F-4D97-AF65-F5344CB8AC3E}">
        <p14:creationId xmlns:p14="http://schemas.microsoft.com/office/powerpoint/2010/main" val="3838313674"/>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714348" y="-24"/>
            <a:ext cx="7772400" cy="1143000"/>
          </a:xfrm>
        </p:spPr>
        <p:txBody>
          <a:bodyPr/>
          <a:lstStyle/>
          <a:p>
            <a:r>
              <a:rPr lang="pt-BR" dirty="0"/>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147287281"/>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16"/>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1833788920"/>
      </p:ext>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2711090801"/>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1499190520"/>
      </p:ext>
    </p:extLst>
  </p:cSld>
  <p:clrMapOvr>
    <a:masterClrMapping/>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441971591"/>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955873874"/>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4"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427590662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299200" y="609600"/>
            <a:ext cx="1727200" cy="54864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1117600" y="609600"/>
            <a:ext cx="5046133" cy="54864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transition spd="slow">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1307490074"/>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3637509958"/>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34175" y="188929"/>
            <a:ext cx="2014538" cy="5907087"/>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85805" y="188929"/>
            <a:ext cx="5895975" cy="5907087"/>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1078714721"/>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xOverObj" preserve="1">
  <p:cSld name="Título e texto em cima do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76313" y="188913"/>
            <a:ext cx="77724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685800" y="1981200"/>
            <a:ext cx="77724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85800" y="4114800"/>
            <a:ext cx="77724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2644181574"/>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976313" y="188913"/>
            <a:ext cx="7772400" cy="1143000"/>
          </a:xfrm>
        </p:spPr>
        <p:txBody>
          <a:bodyPr/>
          <a:lstStyle/>
          <a:p>
            <a:r>
              <a:rPr lang="pt-BR"/>
              <a:t>Clique para editar o estilo do título mestre</a:t>
            </a:r>
          </a:p>
        </p:txBody>
      </p:sp>
      <p:sp>
        <p:nvSpPr>
          <p:cNvPr id="3" name="Espaço Reservado para Tabela 2"/>
          <p:cNvSpPr>
            <a:spLocks noGrp="1"/>
          </p:cNvSpPr>
          <p:nvPr>
            <p:ph type="tbl" idx="1"/>
          </p:nvPr>
        </p:nvSpPr>
        <p:spPr>
          <a:xfrm>
            <a:off x="685800" y="1981200"/>
            <a:ext cx="7772400" cy="4114800"/>
          </a:xfrm>
        </p:spPr>
        <p:txBody>
          <a:bodyPr/>
          <a:lstStyle/>
          <a:p>
            <a:pPr lvl="0"/>
            <a:endParaRPr lang="pt-BR" noProof="0"/>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solidFill>
                  <a:srgbClr val="FFFFFF"/>
                </a:solidFill>
              </a:defRPr>
            </a:lvl1pPr>
          </a:lstStyle>
          <a:p>
            <a:pPr>
              <a:defRPr/>
            </a:pPr>
            <a:endParaRPr lang="en-US" sz="2800"/>
          </a:p>
        </p:txBody>
      </p:sp>
    </p:spTree>
    <p:extLst>
      <p:ext uri="{BB962C8B-B14F-4D97-AF65-F5344CB8AC3E}">
        <p14:creationId xmlns:p14="http://schemas.microsoft.com/office/powerpoint/2010/main" val="1839930902"/>
      </p:ext>
    </p:extLst>
  </p:cSld>
  <p:clrMapOvr>
    <a:masterClrMapping/>
  </p:clrMapOvr>
  <p:transition>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9A5D91F-FB39-4A62-B4F1-2934E7CB978D}"/>
              </a:ext>
            </a:extLst>
          </p:cNvPr>
          <p:cNvSpPr>
            <a:spLocks noGrp="1"/>
          </p:cNvSpPr>
          <p:nvPr>
            <p:ph type="dt" sz="half" idx="10"/>
          </p:nvPr>
        </p:nvSpPr>
        <p:spPr/>
        <p:txBody>
          <a:bodyPr/>
          <a:lstStyle>
            <a:lvl1pPr>
              <a:defRPr/>
            </a:lvl1pPr>
          </a:lstStyle>
          <a:p>
            <a:pPr>
              <a:defRPr/>
            </a:pPr>
            <a:fld id="{171774AF-A8C9-4371-B293-BB9A2D0A9565}" type="datetimeFigureOut">
              <a:rPr lang="pt-BR"/>
              <a:pPr>
                <a:defRPr/>
              </a:pPr>
              <a:t>27/10/2022</a:t>
            </a:fld>
            <a:endParaRPr lang="pt-BR"/>
          </a:p>
        </p:txBody>
      </p:sp>
      <p:sp>
        <p:nvSpPr>
          <p:cNvPr id="5" name="Espaço Reservado para Rodapé 4">
            <a:extLst>
              <a:ext uri="{FF2B5EF4-FFF2-40B4-BE49-F238E27FC236}">
                <a16:creationId xmlns:a16="http://schemas.microsoft.com/office/drawing/2014/main" id="{18F51A01-5BFA-4710-A48D-B6C286983567}"/>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8BD1B41-C7D6-4870-98FD-370F75157856}"/>
              </a:ext>
            </a:extLst>
          </p:cNvPr>
          <p:cNvSpPr>
            <a:spLocks noGrp="1"/>
          </p:cNvSpPr>
          <p:nvPr>
            <p:ph type="sldNum" sz="quarter" idx="12"/>
          </p:nvPr>
        </p:nvSpPr>
        <p:spPr/>
        <p:txBody>
          <a:bodyPr/>
          <a:lstStyle>
            <a:lvl1pPr>
              <a:defRPr/>
            </a:lvl1pPr>
          </a:lstStyle>
          <a:p>
            <a:pPr>
              <a:defRPr/>
            </a:pPr>
            <a:fld id="{8FA87777-AD34-4C16-96FE-A631B3D6C053}" type="slidenum">
              <a:rPr lang="pt-BR"/>
              <a:pPr>
                <a:defRPr/>
              </a:pPr>
              <a:t>‹nº›</a:t>
            </a:fld>
            <a:endParaRPr lang="pt-BR"/>
          </a:p>
        </p:txBody>
      </p:sp>
    </p:spTree>
    <p:extLst>
      <p:ext uri="{BB962C8B-B14F-4D97-AF65-F5344CB8AC3E}">
        <p14:creationId xmlns:p14="http://schemas.microsoft.com/office/powerpoint/2010/main" val="31696247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983ADD2-E61C-4F3A-96D3-FA588268B932}"/>
              </a:ext>
            </a:extLst>
          </p:cNvPr>
          <p:cNvSpPr>
            <a:spLocks noGrp="1"/>
          </p:cNvSpPr>
          <p:nvPr>
            <p:ph type="dt" sz="half" idx="10"/>
          </p:nvPr>
        </p:nvSpPr>
        <p:spPr/>
        <p:txBody>
          <a:bodyPr/>
          <a:lstStyle>
            <a:lvl1pPr>
              <a:defRPr/>
            </a:lvl1pPr>
          </a:lstStyle>
          <a:p>
            <a:pPr>
              <a:defRPr/>
            </a:pPr>
            <a:fld id="{BF544A86-106D-4FC1-B31B-63554DA2C8CB}" type="datetimeFigureOut">
              <a:rPr lang="pt-BR"/>
              <a:pPr>
                <a:defRPr/>
              </a:pPr>
              <a:t>27/10/2022</a:t>
            </a:fld>
            <a:endParaRPr lang="pt-BR"/>
          </a:p>
        </p:txBody>
      </p:sp>
      <p:sp>
        <p:nvSpPr>
          <p:cNvPr id="5" name="Espaço Reservado para Rodapé 4">
            <a:extLst>
              <a:ext uri="{FF2B5EF4-FFF2-40B4-BE49-F238E27FC236}">
                <a16:creationId xmlns:a16="http://schemas.microsoft.com/office/drawing/2014/main" id="{4EEFD79E-7C25-423D-8DF2-67A4439D607A}"/>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E9BE32CC-1EF6-4B16-9E49-CF3E4EFAE008}"/>
              </a:ext>
            </a:extLst>
          </p:cNvPr>
          <p:cNvSpPr>
            <a:spLocks noGrp="1"/>
          </p:cNvSpPr>
          <p:nvPr>
            <p:ph type="sldNum" sz="quarter" idx="12"/>
          </p:nvPr>
        </p:nvSpPr>
        <p:spPr/>
        <p:txBody>
          <a:bodyPr/>
          <a:lstStyle>
            <a:lvl1pPr>
              <a:defRPr/>
            </a:lvl1pPr>
          </a:lstStyle>
          <a:p>
            <a:pPr>
              <a:defRPr/>
            </a:pPr>
            <a:fld id="{8F6A14C0-1653-42F0-ADDE-78E810C12097}" type="slidenum">
              <a:rPr lang="pt-BR"/>
              <a:pPr>
                <a:defRPr/>
              </a:pPr>
              <a:t>‹nº›</a:t>
            </a:fld>
            <a:endParaRPr lang="pt-BR"/>
          </a:p>
        </p:txBody>
      </p:sp>
    </p:spTree>
    <p:extLst>
      <p:ext uri="{BB962C8B-B14F-4D97-AF65-F5344CB8AC3E}">
        <p14:creationId xmlns:p14="http://schemas.microsoft.com/office/powerpoint/2010/main" val="36473955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a:extLst>
              <a:ext uri="{FF2B5EF4-FFF2-40B4-BE49-F238E27FC236}">
                <a16:creationId xmlns:a16="http://schemas.microsoft.com/office/drawing/2014/main" id="{73BC4965-36A7-45DC-AF9B-5C46558B0752}"/>
              </a:ext>
            </a:extLst>
          </p:cNvPr>
          <p:cNvSpPr>
            <a:spLocks noGrp="1"/>
          </p:cNvSpPr>
          <p:nvPr>
            <p:ph type="dt" sz="half" idx="10"/>
          </p:nvPr>
        </p:nvSpPr>
        <p:spPr/>
        <p:txBody>
          <a:bodyPr/>
          <a:lstStyle>
            <a:lvl1pPr>
              <a:defRPr/>
            </a:lvl1pPr>
          </a:lstStyle>
          <a:p>
            <a:pPr>
              <a:defRPr/>
            </a:pPr>
            <a:fld id="{093EDAD7-0C75-4A0A-A31E-7E5A12CE2E49}" type="datetimeFigureOut">
              <a:rPr lang="pt-BR"/>
              <a:pPr>
                <a:defRPr/>
              </a:pPr>
              <a:t>27/10/2022</a:t>
            </a:fld>
            <a:endParaRPr lang="pt-BR"/>
          </a:p>
        </p:txBody>
      </p:sp>
      <p:sp>
        <p:nvSpPr>
          <p:cNvPr id="5" name="Espaço Reservado para Rodapé 4">
            <a:extLst>
              <a:ext uri="{FF2B5EF4-FFF2-40B4-BE49-F238E27FC236}">
                <a16:creationId xmlns:a16="http://schemas.microsoft.com/office/drawing/2014/main" id="{A82A0738-DA56-4C42-B860-F9607AEE3DAB}"/>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AE210D3F-AA3F-4843-88EB-4407C6D3B826}"/>
              </a:ext>
            </a:extLst>
          </p:cNvPr>
          <p:cNvSpPr>
            <a:spLocks noGrp="1"/>
          </p:cNvSpPr>
          <p:nvPr>
            <p:ph type="sldNum" sz="quarter" idx="12"/>
          </p:nvPr>
        </p:nvSpPr>
        <p:spPr/>
        <p:txBody>
          <a:bodyPr/>
          <a:lstStyle>
            <a:lvl1pPr>
              <a:defRPr/>
            </a:lvl1pPr>
          </a:lstStyle>
          <a:p>
            <a:pPr>
              <a:defRPr/>
            </a:pPr>
            <a:fld id="{9F101BB9-D52C-46E6-9EA8-A04BB61D163C}" type="slidenum">
              <a:rPr lang="pt-BR"/>
              <a:pPr>
                <a:defRPr/>
              </a:pPr>
              <a:t>‹nº›</a:t>
            </a:fld>
            <a:endParaRPr lang="pt-BR"/>
          </a:p>
        </p:txBody>
      </p:sp>
    </p:spTree>
    <p:extLst>
      <p:ext uri="{BB962C8B-B14F-4D97-AF65-F5344CB8AC3E}">
        <p14:creationId xmlns:p14="http://schemas.microsoft.com/office/powerpoint/2010/main" val="8156752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53895322-EF94-44C2-9C23-1DBD20958BF8}"/>
              </a:ext>
            </a:extLst>
          </p:cNvPr>
          <p:cNvSpPr>
            <a:spLocks noGrp="1"/>
          </p:cNvSpPr>
          <p:nvPr>
            <p:ph type="dt" sz="half" idx="10"/>
          </p:nvPr>
        </p:nvSpPr>
        <p:spPr/>
        <p:txBody>
          <a:bodyPr/>
          <a:lstStyle>
            <a:lvl1pPr>
              <a:defRPr/>
            </a:lvl1pPr>
          </a:lstStyle>
          <a:p>
            <a:pPr>
              <a:defRPr/>
            </a:pPr>
            <a:fld id="{30F588B4-B1F6-49AB-9E81-D2325FF7B775}" type="datetimeFigureOut">
              <a:rPr lang="pt-BR"/>
              <a:pPr>
                <a:defRPr/>
              </a:pPr>
              <a:t>27/10/2022</a:t>
            </a:fld>
            <a:endParaRPr lang="pt-BR"/>
          </a:p>
        </p:txBody>
      </p:sp>
      <p:sp>
        <p:nvSpPr>
          <p:cNvPr id="6" name="Espaço Reservado para Rodapé 4">
            <a:extLst>
              <a:ext uri="{FF2B5EF4-FFF2-40B4-BE49-F238E27FC236}">
                <a16:creationId xmlns:a16="http://schemas.microsoft.com/office/drawing/2014/main" id="{41FD26E1-DF0E-4354-9774-DECA1867992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582350B0-BD76-4FE3-9A1B-002DAA386EBA}"/>
              </a:ext>
            </a:extLst>
          </p:cNvPr>
          <p:cNvSpPr>
            <a:spLocks noGrp="1"/>
          </p:cNvSpPr>
          <p:nvPr>
            <p:ph type="sldNum" sz="quarter" idx="12"/>
          </p:nvPr>
        </p:nvSpPr>
        <p:spPr/>
        <p:txBody>
          <a:bodyPr/>
          <a:lstStyle>
            <a:lvl1pPr>
              <a:defRPr/>
            </a:lvl1pPr>
          </a:lstStyle>
          <a:p>
            <a:pPr>
              <a:defRPr/>
            </a:pPr>
            <a:fld id="{05F0749D-EF12-4CF0-8CA1-D8D38891A343}" type="slidenum">
              <a:rPr lang="pt-BR"/>
              <a:pPr>
                <a:defRPr/>
              </a:pPr>
              <a:t>‹nº›</a:t>
            </a:fld>
            <a:endParaRPr lang="pt-BR"/>
          </a:p>
        </p:txBody>
      </p:sp>
    </p:spTree>
    <p:extLst>
      <p:ext uri="{BB962C8B-B14F-4D97-AF65-F5344CB8AC3E}">
        <p14:creationId xmlns:p14="http://schemas.microsoft.com/office/powerpoint/2010/main" val="9924783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896A0A46-4EF0-4025-897A-1F15E6785630}"/>
              </a:ext>
            </a:extLst>
          </p:cNvPr>
          <p:cNvSpPr>
            <a:spLocks noGrp="1"/>
          </p:cNvSpPr>
          <p:nvPr>
            <p:ph type="dt" sz="half" idx="10"/>
          </p:nvPr>
        </p:nvSpPr>
        <p:spPr/>
        <p:txBody>
          <a:bodyPr/>
          <a:lstStyle>
            <a:lvl1pPr>
              <a:defRPr/>
            </a:lvl1pPr>
          </a:lstStyle>
          <a:p>
            <a:pPr>
              <a:defRPr/>
            </a:pPr>
            <a:fld id="{D394DF65-1711-4FE8-86AA-B9396DECF28A}" type="datetimeFigureOut">
              <a:rPr lang="pt-BR"/>
              <a:pPr>
                <a:defRPr/>
              </a:pPr>
              <a:t>27/10/2022</a:t>
            </a:fld>
            <a:endParaRPr lang="pt-BR"/>
          </a:p>
        </p:txBody>
      </p:sp>
      <p:sp>
        <p:nvSpPr>
          <p:cNvPr id="8" name="Espaço Reservado para Rodapé 4">
            <a:extLst>
              <a:ext uri="{FF2B5EF4-FFF2-40B4-BE49-F238E27FC236}">
                <a16:creationId xmlns:a16="http://schemas.microsoft.com/office/drawing/2014/main" id="{513FEC12-18AB-4F3A-A361-3AA6F469CD60}"/>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B1A22DFF-5CF8-4BEF-8B4D-6F4E51D42B66}"/>
              </a:ext>
            </a:extLst>
          </p:cNvPr>
          <p:cNvSpPr>
            <a:spLocks noGrp="1"/>
          </p:cNvSpPr>
          <p:nvPr>
            <p:ph type="sldNum" sz="quarter" idx="12"/>
          </p:nvPr>
        </p:nvSpPr>
        <p:spPr/>
        <p:txBody>
          <a:bodyPr/>
          <a:lstStyle>
            <a:lvl1pPr>
              <a:defRPr/>
            </a:lvl1pPr>
          </a:lstStyle>
          <a:p>
            <a:pPr>
              <a:defRPr/>
            </a:pPr>
            <a:fld id="{9CAA03A2-4B6B-4C26-B00D-1B681F4C687A}" type="slidenum">
              <a:rPr lang="pt-BR"/>
              <a:pPr>
                <a:defRPr/>
              </a:pPr>
              <a:t>‹nº›</a:t>
            </a:fld>
            <a:endParaRPr lang="pt-BR"/>
          </a:p>
        </p:txBody>
      </p:sp>
    </p:spTree>
    <p:extLst>
      <p:ext uri="{BB962C8B-B14F-4D97-AF65-F5344CB8AC3E}">
        <p14:creationId xmlns:p14="http://schemas.microsoft.com/office/powerpoint/2010/main" val="2879190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1117600" y="609600"/>
            <a:ext cx="6908800" cy="54864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cSld>
  <p:clrMapOvr>
    <a:masterClrMapping/>
  </p:clrMapOvr>
  <p:transition spd="slow">
    <p:wipe dir="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a:extLst>
              <a:ext uri="{FF2B5EF4-FFF2-40B4-BE49-F238E27FC236}">
                <a16:creationId xmlns:a16="http://schemas.microsoft.com/office/drawing/2014/main" id="{5BCAAC83-EC41-4A7F-9F4D-3FF22774CCB9}"/>
              </a:ext>
            </a:extLst>
          </p:cNvPr>
          <p:cNvSpPr>
            <a:spLocks noGrp="1"/>
          </p:cNvSpPr>
          <p:nvPr>
            <p:ph type="dt" sz="half" idx="10"/>
          </p:nvPr>
        </p:nvSpPr>
        <p:spPr/>
        <p:txBody>
          <a:bodyPr/>
          <a:lstStyle>
            <a:lvl1pPr>
              <a:defRPr/>
            </a:lvl1pPr>
          </a:lstStyle>
          <a:p>
            <a:pPr>
              <a:defRPr/>
            </a:pPr>
            <a:fld id="{14CF3414-63C5-4D4D-A9FD-FC991A6D6155}" type="datetimeFigureOut">
              <a:rPr lang="pt-BR"/>
              <a:pPr>
                <a:defRPr/>
              </a:pPr>
              <a:t>27/10/2022</a:t>
            </a:fld>
            <a:endParaRPr lang="pt-BR"/>
          </a:p>
        </p:txBody>
      </p:sp>
      <p:sp>
        <p:nvSpPr>
          <p:cNvPr id="4" name="Espaço Reservado para Rodapé 4">
            <a:extLst>
              <a:ext uri="{FF2B5EF4-FFF2-40B4-BE49-F238E27FC236}">
                <a16:creationId xmlns:a16="http://schemas.microsoft.com/office/drawing/2014/main" id="{17DADCE8-9C43-48D9-AA95-CF740C371C13}"/>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78B10A9F-7BCC-4953-8B11-2C626C6EABFC}"/>
              </a:ext>
            </a:extLst>
          </p:cNvPr>
          <p:cNvSpPr>
            <a:spLocks noGrp="1"/>
          </p:cNvSpPr>
          <p:nvPr>
            <p:ph type="sldNum" sz="quarter" idx="12"/>
          </p:nvPr>
        </p:nvSpPr>
        <p:spPr/>
        <p:txBody>
          <a:bodyPr/>
          <a:lstStyle>
            <a:lvl1pPr>
              <a:defRPr/>
            </a:lvl1pPr>
          </a:lstStyle>
          <a:p>
            <a:pPr>
              <a:defRPr/>
            </a:pPr>
            <a:fld id="{32199FC4-4303-42D6-A5CB-A0E51B00FB36}" type="slidenum">
              <a:rPr lang="pt-BR"/>
              <a:pPr>
                <a:defRPr/>
              </a:pPr>
              <a:t>‹nº›</a:t>
            </a:fld>
            <a:endParaRPr lang="pt-BR"/>
          </a:p>
        </p:txBody>
      </p:sp>
    </p:spTree>
    <p:extLst>
      <p:ext uri="{BB962C8B-B14F-4D97-AF65-F5344CB8AC3E}">
        <p14:creationId xmlns:p14="http://schemas.microsoft.com/office/powerpoint/2010/main" val="25365244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BDD7BEEF-E12D-4CE0-AF81-D9299FD67867}"/>
              </a:ext>
            </a:extLst>
          </p:cNvPr>
          <p:cNvSpPr>
            <a:spLocks noGrp="1"/>
          </p:cNvSpPr>
          <p:nvPr>
            <p:ph type="dt" sz="half" idx="10"/>
          </p:nvPr>
        </p:nvSpPr>
        <p:spPr/>
        <p:txBody>
          <a:bodyPr/>
          <a:lstStyle>
            <a:lvl1pPr>
              <a:defRPr/>
            </a:lvl1pPr>
          </a:lstStyle>
          <a:p>
            <a:pPr>
              <a:defRPr/>
            </a:pPr>
            <a:fld id="{3E7D1DC4-A44E-4274-AE58-CC1806E55EEA}" type="datetimeFigureOut">
              <a:rPr lang="pt-BR"/>
              <a:pPr>
                <a:defRPr/>
              </a:pPr>
              <a:t>27/10/2022</a:t>
            </a:fld>
            <a:endParaRPr lang="pt-BR"/>
          </a:p>
        </p:txBody>
      </p:sp>
      <p:sp>
        <p:nvSpPr>
          <p:cNvPr id="3" name="Espaço Reservado para Rodapé 4">
            <a:extLst>
              <a:ext uri="{FF2B5EF4-FFF2-40B4-BE49-F238E27FC236}">
                <a16:creationId xmlns:a16="http://schemas.microsoft.com/office/drawing/2014/main" id="{6B8C6EF1-9BAA-42DD-A500-16E87EAB233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4F7D543D-11FF-41ED-B9BF-CA3535C0535B}"/>
              </a:ext>
            </a:extLst>
          </p:cNvPr>
          <p:cNvSpPr>
            <a:spLocks noGrp="1"/>
          </p:cNvSpPr>
          <p:nvPr>
            <p:ph type="sldNum" sz="quarter" idx="12"/>
          </p:nvPr>
        </p:nvSpPr>
        <p:spPr/>
        <p:txBody>
          <a:bodyPr/>
          <a:lstStyle>
            <a:lvl1pPr>
              <a:defRPr/>
            </a:lvl1pPr>
          </a:lstStyle>
          <a:p>
            <a:pPr>
              <a:defRPr/>
            </a:pPr>
            <a:fld id="{9F36BEDB-A48E-496B-AE64-EA0A557C29A2}" type="slidenum">
              <a:rPr lang="pt-BR"/>
              <a:pPr>
                <a:defRPr/>
              </a:pPr>
              <a:t>‹nº›</a:t>
            </a:fld>
            <a:endParaRPr lang="pt-BR"/>
          </a:p>
        </p:txBody>
      </p:sp>
    </p:spTree>
    <p:extLst>
      <p:ext uri="{BB962C8B-B14F-4D97-AF65-F5344CB8AC3E}">
        <p14:creationId xmlns:p14="http://schemas.microsoft.com/office/powerpoint/2010/main" val="9982728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a:extLst>
              <a:ext uri="{FF2B5EF4-FFF2-40B4-BE49-F238E27FC236}">
                <a16:creationId xmlns:a16="http://schemas.microsoft.com/office/drawing/2014/main" id="{800A855A-06D3-45C3-9A47-37663F9B898D}"/>
              </a:ext>
            </a:extLst>
          </p:cNvPr>
          <p:cNvSpPr>
            <a:spLocks noGrp="1"/>
          </p:cNvSpPr>
          <p:nvPr>
            <p:ph type="dt" sz="half" idx="10"/>
          </p:nvPr>
        </p:nvSpPr>
        <p:spPr/>
        <p:txBody>
          <a:bodyPr/>
          <a:lstStyle>
            <a:lvl1pPr>
              <a:defRPr/>
            </a:lvl1pPr>
          </a:lstStyle>
          <a:p>
            <a:pPr>
              <a:defRPr/>
            </a:pPr>
            <a:fld id="{7B42961F-E2D5-4E2A-8998-9696A0CD6B1B}" type="datetimeFigureOut">
              <a:rPr lang="pt-BR"/>
              <a:pPr>
                <a:defRPr/>
              </a:pPr>
              <a:t>27/10/2022</a:t>
            </a:fld>
            <a:endParaRPr lang="pt-BR"/>
          </a:p>
        </p:txBody>
      </p:sp>
      <p:sp>
        <p:nvSpPr>
          <p:cNvPr id="6" name="Espaço Reservado para Rodapé 4">
            <a:extLst>
              <a:ext uri="{FF2B5EF4-FFF2-40B4-BE49-F238E27FC236}">
                <a16:creationId xmlns:a16="http://schemas.microsoft.com/office/drawing/2014/main" id="{982E5DC6-F774-4FE1-90A8-F1941CA7F33B}"/>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55257082-DAF2-4B04-A692-0B6F685E4E8E}"/>
              </a:ext>
            </a:extLst>
          </p:cNvPr>
          <p:cNvSpPr>
            <a:spLocks noGrp="1"/>
          </p:cNvSpPr>
          <p:nvPr>
            <p:ph type="sldNum" sz="quarter" idx="12"/>
          </p:nvPr>
        </p:nvSpPr>
        <p:spPr/>
        <p:txBody>
          <a:bodyPr/>
          <a:lstStyle>
            <a:lvl1pPr>
              <a:defRPr/>
            </a:lvl1pPr>
          </a:lstStyle>
          <a:p>
            <a:pPr>
              <a:defRPr/>
            </a:pPr>
            <a:fld id="{652985AA-D2EA-4CC7-86B9-B2373EEFEC47}" type="slidenum">
              <a:rPr lang="pt-BR"/>
              <a:pPr>
                <a:defRPr/>
              </a:pPr>
              <a:t>‹nº›</a:t>
            </a:fld>
            <a:endParaRPr lang="pt-BR"/>
          </a:p>
        </p:txBody>
      </p:sp>
    </p:spTree>
    <p:extLst>
      <p:ext uri="{BB962C8B-B14F-4D97-AF65-F5344CB8AC3E}">
        <p14:creationId xmlns:p14="http://schemas.microsoft.com/office/powerpoint/2010/main" val="7184859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a:extLst>
              <a:ext uri="{FF2B5EF4-FFF2-40B4-BE49-F238E27FC236}">
                <a16:creationId xmlns:a16="http://schemas.microsoft.com/office/drawing/2014/main" id="{06C92C97-D66C-450A-8974-6582F03969F9}"/>
              </a:ext>
            </a:extLst>
          </p:cNvPr>
          <p:cNvSpPr>
            <a:spLocks noGrp="1"/>
          </p:cNvSpPr>
          <p:nvPr>
            <p:ph type="dt" sz="half" idx="10"/>
          </p:nvPr>
        </p:nvSpPr>
        <p:spPr/>
        <p:txBody>
          <a:bodyPr/>
          <a:lstStyle>
            <a:lvl1pPr>
              <a:defRPr/>
            </a:lvl1pPr>
          </a:lstStyle>
          <a:p>
            <a:pPr>
              <a:defRPr/>
            </a:pPr>
            <a:fld id="{4531C972-6B64-451F-A75C-CFFBFD30F9B2}" type="datetimeFigureOut">
              <a:rPr lang="pt-BR"/>
              <a:pPr>
                <a:defRPr/>
              </a:pPr>
              <a:t>27/10/2022</a:t>
            </a:fld>
            <a:endParaRPr lang="pt-BR"/>
          </a:p>
        </p:txBody>
      </p:sp>
      <p:sp>
        <p:nvSpPr>
          <p:cNvPr id="6" name="Espaço Reservado para Rodapé 4">
            <a:extLst>
              <a:ext uri="{FF2B5EF4-FFF2-40B4-BE49-F238E27FC236}">
                <a16:creationId xmlns:a16="http://schemas.microsoft.com/office/drawing/2014/main" id="{807E611B-5633-49EC-9AE7-65A307DA667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0CF7A58E-5DBC-41E9-8F1F-945515AF388F}"/>
              </a:ext>
            </a:extLst>
          </p:cNvPr>
          <p:cNvSpPr>
            <a:spLocks noGrp="1"/>
          </p:cNvSpPr>
          <p:nvPr>
            <p:ph type="sldNum" sz="quarter" idx="12"/>
          </p:nvPr>
        </p:nvSpPr>
        <p:spPr/>
        <p:txBody>
          <a:bodyPr/>
          <a:lstStyle>
            <a:lvl1pPr>
              <a:defRPr/>
            </a:lvl1pPr>
          </a:lstStyle>
          <a:p>
            <a:pPr>
              <a:defRPr/>
            </a:pPr>
            <a:fld id="{3BD648BA-FB97-43C8-A43C-FE0475DE5166}" type="slidenum">
              <a:rPr lang="pt-BR"/>
              <a:pPr>
                <a:defRPr/>
              </a:pPr>
              <a:t>‹nº›</a:t>
            </a:fld>
            <a:endParaRPr lang="pt-BR"/>
          </a:p>
        </p:txBody>
      </p:sp>
    </p:spTree>
    <p:extLst>
      <p:ext uri="{BB962C8B-B14F-4D97-AF65-F5344CB8AC3E}">
        <p14:creationId xmlns:p14="http://schemas.microsoft.com/office/powerpoint/2010/main" val="1395111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19550C2-53E4-4F51-A4F2-7296DA629DD8}"/>
              </a:ext>
            </a:extLst>
          </p:cNvPr>
          <p:cNvSpPr>
            <a:spLocks noGrp="1"/>
          </p:cNvSpPr>
          <p:nvPr>
            <p:ph type="dt" sz="half" idx="10"/>
          </p:nvPr>
        </p:nvSpPr>
        <p:spPr/>
        <p:txBody>
          <a:bodyPr/>
          <a:lstStyle>
            <a:lvl1pPr>
              <a:defRPr/>
            </a:lvl1pPr>
          </a:lstStyle>
          <a:p>
            <a:pPr>
              <a:defRPr/>
            </a:pPr>
            <a:fld id="{4108ED20-1944-4ED9-829B-E1734A451DBB}" type="datetimeFigureOut">
              <a:rPr lang="pt-BR"/>
              <a:pPr>
                <a:defRPr/>
              </a:pPr>
              <a:t>27/10/2022</a:t>
            </a:fld>
            <a:endParaRPr lang="pt-BR"/>
          </a:p>
        </p:txBody>
      </p:sp>
      <p:sp>
        <p:nvSpPr>
          <p:cNvPr id="5" name="Espaço Reservado para Rodapé 4">
            <a:extLst>
              <a:ext uri="{FF2B5EF4-FFF2-40B4-BE49-F238E27FC236}">
                <a16:creationId xmlns:a16="http://schemas.microsoft.com/office/drawing/2014/main" id="{F1AB8991-6623-4F35-B838-E010E29B275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2C6F3DA-A282-4250-9E94-AB33B51B695F}"/>
              </a:ext>
            </a:extLst>
          </p:cNvPr>
          <p:cNvSpPr>
            <a:spLocks noGrp="1"/>
          </p:cNvSpPr>
          <p:nvPr>
            <p:ph type="sldNum" sz="quarter" idx="12"/>
          </p:nvPr>
        </p:nvSpPr>
        <p:spPr/>
        <p:txBody>
          <a:bodyPr/>
          <a:lstStyle>
            <a:lvl1pPr>
              <a:defRPr/>
            </a:lvl1pPr>
          </a:lstStyle>
          <a:p>
            <a:pPr>
              <a:defRPr/>
            </a:pPr>
            <a:fld id="{36073B92-CCD8-42C6-990F-4032DBF13A0E}" type="slidenum">
              <a:rPr lang="pt-BR"/>
              <a:pPr>
                <a:defRPr/>
              </a:pPr>
              <a:t>‹nº›</a:t>
            </a:fld>
            <a:endParaRPr lang="pt-BR"/>
          </a:p>
        </p:txBody>
      </p:sp>
    </p:spTree>
    <p:extLst>
      <p:ext uri="{BB962C8B-B14F-4D97-AF65-F5344CB8AC3E}">
        <p14:creationId xmlns:p14="http://schemas.microsoft.com/office/powerpoint/2010/main" val="12397099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3832E5C-7622-42E9-A6CC-0FA6AC098005}"/>
              </a:ext>
            </a:extLst>
          </p:cNvPr>
          <p:cNvSpPr>
            <a:spLocks noGrp="1"/>
          </p:cNvSpPr>
          <p:nvPr>
            <p:ph type="dt" sz="half" idx="10"/>
          </p:nvPr>
        </p:nvSpPr>
        <p:spPr/>
        <p:txBody>
          <a:bodyPr/>
          <a:lstStyle>
            <a:lvl1pPr>
              <a:defRPr/>
            </a:lvl1pPr>
          </a:lstStyle>
          <a:p>
            <a:pPr>
              <a:defRPr/>
            </a:pPr>
            <a:fld id="{4082FDE5-5BDA-4647-9C18-8D6D8AD135AB}" type="datetimeFigureOut">
              <a:rPr lang="pt-BR"/>
              <a:pPr>
                <a:defRPr/>
              </a:pPr>
              <a:t>27/10/2022</a:t>
            </a:fld>
            <a:endParaRPr lang="pt-BR"/>
          </a:p>
        </p:txBody>
      </p:sp>
      <p:sp>
        <p:nvSpPr>
          <p:cNvPr id="5" name="Espaço Reservado para Rodapé 4">
            <a:extLst>
              <a:ext uri="{FF2B5EF4-FFF2-40B4-BE49-F238E27FC236}">
                <a16:creationId xmlns:a16="http://schemas.microsoft.com/office/drawing/2014/main" id="{DD4F5BE0-54EB-4B50-BF9E-80FE8F48B2A4}"/>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134FC097-B229-43F8-8432-16DF91B1EA28}"/>
              </a:ext>
            </a:extLst>
          </p:cNvPr>
          <p:cNvSpPr>
            <a:spLocks noGrp="1"/>
          </p:cNvSpPr>
          <p:nvPr>
            <p:ph type="sldNum" sz="quarter" idx="12"/>
          </p:nvPr>
        </p:nvSpPr>
        <p:spPr/>
        <p:txBody>
          <a:bodyPr/>
          <a:lstStyle>
            <a:lvl1pPr>
              <a:defRPr/>
            </a:lvl1pPr>
          </a:lstStyle>
          <a:p>
            <a:pPr>
              <a:defRPr/>
            </a:pPr>
            <a:fld id="{64CB62A9-A912-4D8A-8B0C-2FC264F56C3A}" type="slidenum">
              <a:rPr lang="pt-BR"/>
              <a:pPr>
                <a:defRPr/>
              </a:pPr>
              <a:t>‹nº›</a:t>
            </a:fld>
            <a:endParaRPr lang="pt-BR"/>
          </a:p>
        </p:txBody>
      </p:sp>
    </p:spTree>
    <p:extLst>
      <p:ext uri="{BB962C8B-B14F-4D97-AF65-F5344CB8AC3E}">
        <p14:creationId xmlns:p14="http://schemas.microsoft.com/office/powerpoint/2010/main" val="1912537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1117600" y="609600"/>
            <a:ext cx="6908800" cy="1143000"/>
          </a:xfrm>
        </p:spPr>
        <p:txBody>
          <a:bodyPr/>
          <a:lstStyle/>
          <a:p>
            <a:r>
              <a:rPr lang="pt-BR"/>
              <a:t>Clique para editar o estilo do título mestre</a:t>
            </a:r>
          </a:p>
        </p:txBody>
      </p:sp>
      <p:sp>
        <p:nvSpPr>
          <p:cNvPr id="3" name="Espaço Reservado para Tabela 2"/>
          <p:cNvSpPr>
            <a:spLocks noGrp="1"/>
          </p:cNvSpPr>
          <p:nvPr>
            <p:ph type="tbl" idx="1"/>
          </p:nvPr>
        </p:nvSpPr>
        <p:spPr>
          <a:xfrm>
            <a:off x="1117600" y="1981200"/>
            <a:ext cx="6908800" cy="4114800"/>
          </a:xfrm>
        </p:spPr>
        <p:txBody>
          <a:bodyPr/>
          <a:lstStyle/>
          <a:p>
            <a:endParaRPr lang="pt-BR"/>
          </a:p>
        </p:txBody>
      </p:sp>
    </p:spTree>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3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5" name="Espaço Reservado para Rodapé 4"/>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6" name="Espaço Reservado para Número de Slide 5"/>
          <p:cNvSpPr>
            <a:spLocks noGrp="1"/>
          </p:cNvSpPr>
          <p:nvPr>
            <p:ph type="sldNum" sz="quarter" idx="12"/>
          </p:nvPr>
        </p:nvSpPr>
        <p:spPr/>
        <p:txBody>
          <a:bodyPr/>
          <a:lstStyle>
            <a:lvl1pPr>
              <a:defRPr/>
            </a:lvl1pPr>
          </a:lstStyle>
          <a:p>
            <a:fld id="{59EB31D4-C313-4B90-A332-059CA04B4F4C}"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2994027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5" name="Espaço Reservado para Rodapé 4"/>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6" name="Espaço Reservado para Número de Slide 5"/>
          <p:cNvSpPr>
            <a:spLocks noGrp="1"/>
          </p:cNvSpPr>
          <p:nvPr>
            <p:ph type="sldNum" sz="quarter" idx="12"/>
          </p:nvPr>
        </p:nvSpPr>
        <p:spPr/>
        <p:txBody>
          <a:bodyPr/>
          <a:lstStyle>
            <a:lvl1pPr>
              <a:defRPr/>
            </a:lvl1pPr>
          </a:lstStyle>
          <a:p>
            <a:fld id="{17215FC1-C52D-4731-8D76-239B017B54F4}"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3818608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1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5" name="Espaço Reservado para Rodapé 4"/>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6" name="Espaço Reservado para Número de Slide 5"/>
          <p:cNvSpPr>
            <a:spLocks noGrp="1"/>
          </p:cNvSpPr>
          <p:nvPr>
            <p:ph type="sldNum" sz="quarter" idx="12"/>
          </p:nvPr>
        </p:nvSpPr>
        <p:spPr/>
        <p:txBody>
          <a:bodyPr/>
          <a:lstStyle>
            <a:lvl1pPr>
              <a:defRPr/>
            </a:lvl1pPr>
          </a:lstStyle>
          <a:p>
            <a:fld id="{F71DED79-7AEB-480E-9A99-811C6BC13BCE}"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2859378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6" name="Espaço Reservado para Rodapé 5"/>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7" name="Espaço Reservado para Número de Slide 6"/>
          <p:cNvSpPr>
            <a:spLocks noGrp="1"/>
          </p:cNvSpPr>
          <p:nvPr>
            <p:ph type="sldNum" sz="quarter" idx="12"/>
          </p:nvPr>
        </p:nvSpPr>
        <p:spPr/>
        <p:txBody>
          <a:bodyPr/>
          <a:lstStyle>
            <a:lvl1pPr>
              <a:defRPr/>
            </a:lvl1pPr>
          </a:lstStyle>
          <a:p>
            <a:fld id="{9AADBF10-4EF9-40C7-AC6C-81D9D7F7C7C5}"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2086154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8" name="Espaço Reservado para Rodapé 7"/>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9" name="Espaço Reservado para Número de Slide 8"/>
          <p:cNvSpPr>
            <a:spLocks noGrp="1"/>
          </p:cNvSpPr>
          <p:nvPr>
            <p:ph type="sldNum" sz="quarter" idx="12"/>
          </p:nvPr>
        </p:nvSpPr>
        <p:spPr/>
        <p:txBody>
          <a:bodyPr/>
          <a:lstStyle>
            <a:lvl1pPr>
              <a:defRPr/>
            </a:lvl1pPr>
          </a:lstStyle>
          <a:p>
            <a:fld id="{5A7EAF5F-A444-4DA1-A15C-3E24143FB679}"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78688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orma livre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orma livre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pPr>
              <a:defRPr/>
            </a:pPr>
            <a:endParaRPr lang="en-US"/>
          </a:p>
        </p:txBody>
      </p:sp>
      <p:sp>
        <p:nvSpPr>
          <p:cNvPr id="5" name="Espaço Reservado para Rodapé 4"/>
          <p:cNvSpPr>
            <a:spLocks noGrp="1"/>
          </p:cNvSpPr>
          <p:nvPr>
            <p:ph type="ftr" sz="quarter" idx="11"/>
          </p:nvPr>
        </p:nvSpPr>
        <p:spPr/>
        <p:txBody>
          <a:bodyPr/>
          <a:lstStyle/>
          <a:p>
            <a:pPr>
              <a:defRPr/>
            </a:pPr>
            <a:endParaRPr lang="en-US"/>
          </a:p>
        </p:txBody>
      </p:sp>
      <p:sp>
        <p:nvSpPr>
          <p:cNvPr id="6" name="Espaço Reservado para Número de Slide 5"/>
          <p:cNvSpPr>
            <a:spLocks noGrp="1"/>
          </p:cNvSpPr>
          <p:nvPr>
            <p:ph type="sldNum" sz="quarter" idx="12"/>
          </p:nvPr>
        </p:nvSpPr>
        <p:spPr/>
        <p:txBody>
          <a:bodyPr/>
          <a:lstStyle/>
          <a:p>
            <a:pPr>
              <a:defRPr/>
            </a:pPr>
            <a:fld id="{AC8D8DB3-D2A1-4A2E-AF37-F54CFEF7690C}" type="slidenum">
              <a:rPr lang="en-US" smtClean="0"/>
              <a:pPr>
                <a:defRPr/>
              </a:pPr>
              <a:t>‹nº›</a:t>
            </a:fld>
            <a:endParaRPr lang="en-US"/>
          </a:p>
        </p:txBody>
      </p:sp>
      <p:sp>
        <p:nvSpPr>
          <p:cNvPr id="7" name="Retângulo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tângulo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4" name="Espaço Reservado para Rodapé 3"/>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5" name="Espaço Reservado para Número de Slide 4"/>
          <p:cNvSpPr>
            <a:spLocks noGrp="1"/>
          </p:cNvSpPr>
          <p:nvPr>
            <p:ph type="sldNum" sz="quarter" idx="12"/>
          </p:nvPr>
        </p:nvSpPr>
        <p:spPr/>
        <p:txBody>
          <a:bodyPr/>
          <a:lstStyle>
            <a:lvl1pPr>
              <a:defRPr/>
            </a:lvl1pPr>
          </a:lstStyle>
          <a:p>
            <a:fld id="{80EAA9E9-A774-4D64-970E-F4651C247BEA}"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21560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3" name="Espaço Reservado para Rodapé 2"/>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4" name="Espaço Reservado para Número de Slide 3"/>
          <p:cNvSpPr>
            <a:spLocks noGrp="1"/>
          </p:cNvSpPr>
          <p:nvPr>
            <p:ph type="sldNum" sz="quarter" idx="12"/>
          </p:nvPr>
        </p:nvSpPr>
        <p:spPr/>
        <p:txBody>
          <a:bodyPr/>
          <a:lstStyle>
            <a:lvl1pPr>
              <a:defRPr/>
            </a:lvl1pPr>
          </a:lstStyle>
          <a:p>
            <a:fld id="{636BB201-36E6-4A09-B6A1-B47B5B053FB9}"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1469496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4"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6" name="Espaço Reservado para Rodapé 5"/>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7" name="Espaço Reservado para Número de Slide 6"/>
          <p:cNvSpPr>
            <a:spLocks noGrp="1"/>
          </p:cNvSpPr>
          <p:nvPr>
            <p:ph type="sldNum" sz="quarter" idx="12"/>
          </p:nvPr>
        </p:nvSpPr>
        <p:spPr/>
        <p:txBody>
          <a:bodyPr/>
          <a:lstStyle>
            <a:lvl1pPr>
              <a:defRPr/>
            </a:lvl1pPr>
          </a:lstStyle>
          <a:p>
            <a:fld id="{EFD1CF9B-406C-4E17-AB3A-223F0DE5CF8F}"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992327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6" name="Espaço Reservado para Rodapé 5"/>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7" name="Espaço Reservado para Número de Slide 6"/>
          <p:cNvSpPr>
            <a:spLocks noGrp="1"/>
          </p:cNvSpPr>
          <p:nvPr>
            <p:ph type="sldNum" sz="quarter" idx="12"/>
          </p:nvPr>
        </p:nvSpPr>
        <p:spPr/>
        <p:txBody>
          <a:bodyPr/>
          <a:lstStyle>
            <a:lvl1pPr>
              <a:defRPr/>
            </a:lvl1pPr>
          </a:lstStyle>
          <a:p>
            <a:fld id="{75CFD340-3E9A-4840-B00D-0DDFBB5929BB}"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177880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5" name="Espaço Reservado para Rodapé 4"/>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6" name="Espaço Reservado para Número de Slide 5"/>
          <p:cNvSpPr>
            <a:spLocks noGrp="1"/>
          </p:cNvSpPr>
          <p:nvPr>
            <p:ph type="sldNum" sz="quarter" idx="12"/>
          </p:nvPr>
        </p:nvSpPr>
        <p:spPr/>
        <p:txBody>
          <a:bodyPr/>
          <a:lstStyle>
            <a:lvl1pPr>
              <a:defRPr/>
            </a:lvl1pPr>
          </a:lstStyle>
          <a:p>
            <a:fld id="{4C94CB28-C3BE-449A-8D90-413F5CBDCD51}"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32712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4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en-US">
              <a:solidFill>
                <a:prstClr val="black"/>
              </a:solidFill>
              <a:latin typeface="Arial" pitchFamily="34" charset="0"/>
            </a:endParaRPr>
          </a:p>
        </p:txBody>
      </p:sp>
      <p:sp>
        <p:nvSpPr>
          <p:cNvPr id="5" name="Espaço Reservado para Rodapé 4"/>
          <p:cNvSpPr>
            <a:spLocks noGrp="1"/>
          </p:cNvSpPr>
          <p:nvPr>
            <p:ph type="ftr" sz="quarter" idx="11"/>
          </p:nvPr>
        </p:nvSpPr>
        <p:spPr/>
        <p:txBody>
          <a:bodyPr/>
          <a:lstStyle>
            <a:lvl1pPr>
              <a:defRPr/>
            </a:lvl1pPr>
          </a:lstStyle>
          <a:p>
            <a:endParaRPr lang="en-US">
              <a:solidFill>
                <a:prstClr val="black"/>
              </a:solidFill>
              <a:latin typeface="Arial" pitchFamily="34" charset="0"/>
            </a:endParaRPr>
          </a:p>
        </p:txBody>
      </p:sp>
      <p:sp>
        <p:nvSpPr>
          <p:cNvPr id="6" name="Espaço Reservado para Número de Slide 5"/>
          <p:cNvSpPr>
            <a:spLocks noGrp="1"/>
          </p:cNvSpPr>
          <p:nvPr>
            <p:ph type="sldNum" sz="quarter" idx="12"/>
          </p:nvPr>
        </p:nvSpPr>
        <p:spPr/>
        <p:txBody>
          <a:bodyPr/>
          <a:lstStyle>
            <a:lvl1pPr>
              <a:defRPr/>
            </a:lvl1pPr>
          </a:lstStyle>
          <a:p>
            <a:fld id="{1C1C933B-A159-4C24-A66B-3A4E2608823C}" type="slidenum">
              <a:rPr lang="en-US">
                <a:solidFill>
                  <a:prstClr val="black"/>
                </a:solidFill>
                <a:latin typeface="Arial" pitchFamily="34" charset="0"/>
              </a:rPr>
              <a:pPr/>
              <a:t>‹nº›</a:t>
            </a:fld>
            <a:endParaRPr lang="en-US">
              <a:solidFill>
                <a:prstClr val="black"/>
              </a:solidFill>
              <a:latin typeface="Arial" pitchFamily="34" charset="0"/>
            </a:endParaRPr>
          </a:p>
        </p:txBody>
      </p:sp>
    </p:spTree>
    <p:extLst>
      <p:ext uri="{BB962C8B-B14F-4D97-AF65-F5344CB8AC3E}">
        <p14:creationId xmlns:p14="http://schemas.microsoft.com/office/powerpoint/2010/main" val="3736395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6ED1FCA0-4388-4322-A063-786E2C45ABB7}" type="datetimeFigureOut">
              <a:rPr lang="pt-BR">
                <a:solidFill>
                  <a:prstClr val="black">
                    <a:tint val="75000"/>
                  </a:prstClr>
                </a:solidFill>
              </a:rPr>
              <a:pPr>
                <a:defRPr/>
              </a:pPr>
              <a:t>27/10/2022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6D1460DA-2345-4906-955E-04AEFE2251FC}" type="slidenum">
              <a:rPr lang="pt-BR" altLang="pt-BR"/>
              <a:pPr>
                <a:defRPr/>
              </a:pPr>
              <a:t>‹nº›</a:t>
            </a:fld>
            <a:endParaRPr lang="pt-BR" altLang="pt-BR"/>
          </a:p>
        </p:txBody>
      </p:sp>
    </p:spTree>
    <p:extLst>
      <p:ext uri="{BB962C8B-B14F-4D97-AF65-F5344CB8AC3E}">
        <p14:creationId xmlns:p14="http://schemas.microsoft.com/office/powerpoint/2010/main" val="4210386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7C31AFC8-C4FC-45E1-94A7-89F9E077E550}" type="datetimeFigureOut">
              <a:rPr lang="pt-BR">
                <a:solidFill>
                  <a:prstClr val="black">
                    <a:tint val="75000"/>
                  </a:prstClr>
                </a:solidFill>
              </a:rPr>
              <a:pPr>
                <a:defRPr/>
              </a:pPr>
              <a:t>27/10/2022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DCEA20B4-1B90-49D7-9807-215AE2F25A22}" type="slidenum">
              <a:rPr lang="pt-BR" altLang="pt-BR"/>
              <a:pPr>
                <a:defRPr/>
              </a:pPr>
              <a:t>‹nº›</a:t>
            </a:fld>
            <a:endParaRPr lang="pt-BR" altLang="pt-BR"/>
          </a:p>
        </p:txBody>
      </p:sp>
    </p:spTree>
    <p:extLst>
      <p:ext uri="{BB962C8B-B14F-4D97-AF65-F5344CB8AC3E}">
        <p14:creationId xmlns:p14="http://schemas.microsoft.com/office/powerpoint/2010/main" val="3339602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F118B608-A8AE-4E10-9CCF-5FEC92351798}" type="datetimeFigureOut">
              <a:rPr lang="pt-BR">
                <a:solidFill>
                  <a:prstClr val="black">
                    <a:tint val="75000"/>
                  </a:prstClr>
                </a:solidFill>
              </a:rPr>
              <a:pPr>
                <a:defRPr/>
              </a:pPr>
              <a:t>27/10/2022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E25EA65-E321-47D3-B012-DED4F348573A}" type="slidenum">
              <a:rPr lang="pt-BR" altLang="pt-BR"/>
              <a:pPr>
                <a:defRPr/>
              </a:pPr>
              <a:t>‹nº›</a:t>
            </a:fld>
            <a:endParaRPr lang="pt-BR" altLang="pt-BR"/>
          </a:p>
        </p:txBody>
      </p:sp>
    </p:spTree>
    <p:extLst>
      <p:ext uri="{BB962C8B-B14F-4D97-AF65-F5344CB8AC3E}">
        <p14:creationId xmlns:p14="http://schemas.microsoft.com/office/powerpoint/2010/main" val="2756336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612032FB-4454-41C6-8045-D9A2C6C78AC6}" type="datetimeFigureOut">
              <a:rPr lang="pt-BR">
                <a:solidFill>
                  <a:prstClr val="black">
                    <a:tint val="75000"/>
                  </a:prstClr>
                </a:solidFill>
              </a:rPr>
              <a:pPr>
                <a:defRPr/>
              </a:pPr>
              <a:t>27/10/2022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73D0F22-C11E-461C-9F05-68F11BAEBEA1}" type="slidenum">
              <a:rPr lang="pt-BR" altLang="pt-BR"/>
              <a:pPr>
                <a:defRPr/>
              </a:pPr>
              <a:t>‹nº›</a:t>
            </a:fld>
            <a:endParaRPr lang="pt-BR" altLang="pt-BR"/>
          </a:p>
        </p:txBody>
      </p:sp>
    </p:spTree>
    <p:extLst>
      <p:ext uri="{BB962C8B-B14F-4D97-AF65-F5344CB8AC3E}">
        <p14:creationId xmlns:p14="http://schemas.microsoft.com/office/powerpoint/2010/main" val="124589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pPr>
              <a:defRPr/>
            </a:pPr>
            <a:endParaRPr lang="en-US"/>
          </a:p>
        </p:txBody>
      </p:sp>
      <p:sp>
        <p:nvSpPr>
          <p:cNvPr id="6" name="Espaço Reservado para Rodapé 5"/>
          <p:cNvSpPr>
            <a:spLocks noGrp="1"/>
          </p:cNvSpPr>
          <p:nvPr>
            <p:ph type="ftr" sz="quarter" idx="11"/>
          </p:nvPr>
        </p:nvSpPr>
        <p:spPr/>
        <p:txBody>
          <a:bodyPr/>
          <a:lstStyle/>
          <a:p>
            <a:pPr>
              <a:defRPr/>
            </a:pPr>
            <a:endParaRPr lang="en-US"/>
          </a:p>
        </p:txBody>
      </p:sp>
      <p:sp>
        <p:nvSpPr>
          <p:cNvPr id="7" name="Espaço Reservado para Número de Slide 6"/>
          <p:cNvSpPr>
            <a:spLocks noGrp="1"/>
          </p:cNvSpPr>
          <p:nvPr>
            <p:ph type="sldNum" sz="quarter" idx="12"/>
          </p:nvPr>
        </p:nvSpPr>
        <p:spPr/>
        <p:txBody>
          <a:bodyPr/>
          <a:lstStyle/>
          <a:p>
            <a:pPr>
              <a:defRPr/>
            </a:pPr>
            <a:fld id="{DDF91904-498E-424A-A0FE-0D820672C499}" type="slidenum">
              <a:rPr lang="en-US" smtClean="0"/>
              <a:pPr>
                <a:defRPr/>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1598AB85-B305-45B6-A5FA-D498F96B4FF7}" type="datetimeFigureOut">
              <a:rPr lang="pt-BR">
                <a:solidFill>
                  <a:prstClr val="black">
                    <a:tint val="75000"/>
                  </a:prstClr>
                </a:solidFill>
              </a:rPr>
              <a:pPr>
                <a:defRPr/>
              </a:pPr>
              <a:t>27/10/2022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1C37E41D-9977-4AF1-9572-C08960CB48D7}" type="slidenum">
              <a:rPr lang="pt-BR" altLang="pt-BR"/>
              <a:pPr>
                <a:defRPr/>
              </a:pPr>
              <a:t>‹nº›</a:t>
            </a:fld>
            <a:endParaRPr lang="pt-BR" altLang="pt-BR"/>
          </a:p>
        </p:txBody>
      </p:sp>
    </p:spTree>
    <p:extLst>
      <p:ext uri="{BB962C8B-B14F-4D97-AF65-F5344CB8AC3E}">
        <p14:creationId xmlns:p14="http://schemas.microsoft.com/office/powerpoint/2010/main" val="3621813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158245CD-1200-4298-9AFA-F1CBD2B21D6F}" type="datetimeFigureOut">
              <a:rPr lang="pt-BR">
                <a:solidFill>
                  <a:prstClr val="black">
                    <a:tint val="75000"/>
                  </a:prstClr>
                </a:solidFill>
              </a:rPr>
              <a:pPr>
                <a:defRPr/>
              </a:pPr>
              <a:t>27/10/2022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8174A367-FC52-4FB1-8CA9-4E022CF20C18}" type="slidenum">
              <a:rPr lang="pt-BR" altLang="pt-BR"/>
              <a:pPr>
                <a:defRPr/>
              </a:pPr>
              <a:t>‹nº›</a:t>
            </a:fld>
            <a:endParaRPr lang="pt-BR" altLang="pt-BR"/>
          </a:p>
        </p:txBody>
      </p:sp>
    </p:spTree>
    <p:extLst>
      <p:ext uri="{BB962C8B-B14F-4D97-AF65-F5344CB8AC3E}">
        <p14:creationId xmlns:p14="http://schemas.microsoft.com/office/powerpoint/2010/main" val="1642327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4D2FCBB4-E764-498B-9EED-A16A3F552FDE}" type="datetimeFigureOut">
              <a:rPr lang="pt-BR">
                <a:solidFill>
                  <a:prstClr val="black">
                    <a:tint val="75000"/>
                  </a:prstClr>
                </a:solidFill>
              </a:rPr>
              <a:pPr>
                <a:defRPr/>
              </a:pPr>
              <a:t>27/10/2022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8B6FA3A5-93A0-4D13-985D-D1BB86393D0E}" type="slidenum">
              <a:rPr lang="pt-BR" altLang="pt-BR"/>
              <a:pPr>
                <a:defRPr/>
              </a:pPr>
              <a:t>‹nº›</a:t>
            </a:fld>
            <a:endParaRPr lang="pt-BR" altLang="pt-BR"/>
          </a:p>
        </p:txBody>
      </p:sp>
    </p:spTree>
    <p:extLst>
      <p:ext uri="{BB962C8B-B14F-4D97-AF65-F5344CB8AC3E}">
        <p14:creationId xmlns:p14="http://schemas.microsoft.com/office/powerpoint/2010/main" val="1093986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DFED94B1-DBBC-4BA0-94A7-8A5C447B4889}" type="datetimeFigureOut">
              <a:rPr lang="pt-BR">
                <a:solidFill>
                  <a:prstClr val="black">
                    <a:tint val="75000"/>
                  </a:prstClr>
                </a:solidFill>
              </a:rPr>
              <a:pPr>
                <a:defRPr/>
              </a:pPr>
              <a:t>27/10/2022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5B641F53-E673-465C-B329-C90FA781DB0A}" type="slidenum">
              <a:rPr lang="pt-BR" altLang="pt-BR"/>
              <a:pPr>
                <a:defRPr/>
              </a:pPr>
              <a:t>‹nº›</a:t>
            </a:fld>
            <a:endParaRPr lang="pt-BR" altLang="pt-BR"/>
          </a:p>
        </p:txBody>
      </p:sp>
    </p:spTree>
    <p:extLst>
      <p:ext uri="{BB962C8B-B14F-4D97-AF65-F5344CB8AC3E}">
        <p14:creationId xmlns:p14="http://schemas.microsoft.com/office/powerpoint/2010/main" val="1825760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D99960DA-096E-4A7E-8B9F-1D4D44E972C6}" type="datetimeFigureOut">
              <a:rPr lang="pt-BR">
                <a:solidFill>
                  <a:prstClr val="black">
                    <a:tint val="75000"/>
                  </a:prstClr>
                </a:solidFill>
              </a:rPr>
              <a:pPr>
                <a:defRPr/>
              </a:pPr>
              <a:t>27/10/2022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1BE36EAE-DA67-4293-AB85-E2E8312942E9}" type="slidenum">
              <a:rPr lang="pt-BR" altLang="pt-BR"/>
              <a:pPr>
                <a:defRPr/>
              </a:pPr>
              <a:t>‹nº›</a:t>
            </a:fld>
            <a:endParaRPr lang="pt-BR" altLang="pt-BR"/>
          </a:p>
        </p:txBody>
      </p:sp>
    </p:spTree>
    <p:extLst>
      <p:ext uri="{BB962C8B-B14F-4D97-AF65-F5344CB8AC3E}">
        <p14:creationId xmlns:p14="http://schemas.microsoft.com/office/powerpoint/2010/main" val="1699020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715DC2C7-8719-4129-9531-C4A0E8F4B568}" type="datetimeFigureOut">
              <a:rPr lang="pt-BR">
                <a:solidFill>
                  <a:prstClr val="black">
                    <a:tint val="75000"/>
                  </a:prstClr>
                </a:solidFill>
              </a:rPr>
              <a:pPr>
                <a:defRPr/>
              </a:pPr>
              <a:t>27/10/2022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204516EB-F925-4CE1-BF86-C72F58DC145E}" type="slidenum">
              <a:rPr lang="pt-BR" altLang="pt-BR"/>
              <a:pPr>
                <a:defRPr/>
              </a:pPr>
              <a:t>‹nº›</a:t>
            </a:fld>
            <a:endParaRPr lang="pt-BR" altLang="pt-BR"/>
          </a:p>
        </p:txBody>
      </p:sp>
    </p:spTree>
    <p:extLst>
      <p:ext uri="{BB962C8B-B14F-4D97-AF65-F5344CB8AC3E}">
        <p14:creationId xmlns:p14="http://schemas.microsoft.com/office/powerpoint/2010/main" val="662982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9AB70B33-DEF9-4698-9441-757E38198B87}" type="datetimeFigureOut">
              <a:rPr lang="pt-BR">
                <a:solidFill>
                  <a:prstClr val="black">
                    <a:tint val="75000"/>
                  </a:prstClr>
                </a:solidFill>
              </a:rPr>
              <a:pPr>
                <a:defRPr/>
              </a:pPr>
              <a:t>27/10/2022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9B5194D2-4384-4593-A817-8FF440BA8292}" type="slidenum">
              <a:rPr lang="pt-BR" altLang="pt-BR"/>
              <a:pPr>
                <a:defRPr/>
              </a:pPr>
              <a:t>‹nº›</a:t>
            </a:fld>
            <a:endParaRPr lang="pt-BR" altLang="pt-BR"/>
          </a:p>
        </p:txBody>
      </p:sp>
    </p:spTree>
    <p:extLst>
      <p:ext uri="{BB962C8B-B14F-4D97-AF65-F5344CB8AC3E}">
        <p14:creationId xmlns:p14="http://schemas.microsoft.com/office/powerpoint/2010/main" val="3482280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a:xfrm>
            <a:off x="0"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5" name="Retângulo 4"/>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6" name="Retângulo 5"/>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7" name="Retângulo 6"/>
          <p:cNvSpPr/>
          <p:nvPr/>
        </p:nvSpPr>
        <p:spPr>
          <a:xfrm>
            <a:off x="249238"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0" name="Retângulo 9"/>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1" name="Retângulo 10"/>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2" name="Retângulo 11"/>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3" name="Retângulo 12"/>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4" name="Retângulo 13"/>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8128" algn="l">
              <a:defRPr sz="3556" b="1" cap="all" spc="0" baseline="0">
                <a:effectLst>
                  <a:reflection blurRad="12700" stA="34000" endA="740" endPos="53000" dir="5400000" sy="-100000" algn="bl" rotWithShape="0"/>
                </a:effectLst>
              </a:defRPr>
            </a:lvl1pPr>
            <a:extLst/>
          </a:lstStyle>
          <a:p>
            <a:r>
              <a:rPr lang="pt-BR"/>
              <a:t>Clique para editar o estilo do título mestre</a:t>
            </a:r>
            <a:endParaRPr lang="en-US"/>
          </a:p>
        </p:txBody>
      </p:sp>
      <p:sp>
        <p:nvSpPr>
          <p:cNvPr id="9" name="Subtítulo 8"/>
          <p:cNvSpPr>
            <a:spLocks noGrp="1"/>
          </p:cNvSpPr>
          <p:nvPr>
            <p:ph type="subTitle" idx="1"/>
          </p:nvPr>
        </p:nvSpPr>
        <p:spPr>
          <a:xfrm>
            <a:off x="914400" y="2834640"/>
            <a:ext cx="7772400" cy="1508760"/>
          </a:xfrm>
        </p:spPr>
        <p:txBody>
          <a:bodyPr lIns="100584" anchor="b"/>
          <a:lstStyle>
            <a:lvl1pPr marL="0" indent="0" algn="l">
              <a:spcBef>
                <a:spcPts val="0"/>
              </a:spcBef>
              <a:buNone/>
              <a:defRPr sz="1778">
                <a:solidFill>
                  <a:schemeClr val="tx1"/>
                </a:solidFill>
              </a:defRPr>
            </a:lvl1pPr>
            <a:lvl2pPr marL="406405" indent="0" algn="ctr">
              <a:buNone/>
            </a:lvl2pPr>
            <a:lvl3pPr marL="812810" indent="0" algn="ctr">
              <a:buNone/>
            </a:lvl3pPr>
            <a:lvl4pPr marL="1219215" indent="0" algn="ctr">
              <a:buNone/>
            </a:lvl4pPr>
            <a:lvl5pPr marL="1625620" indent="0" algn="ctr">
              <a:buNone/>
            </a:lvl5pPr>
            <a:lvl6pPr marL="2032025" indent="0" algn="ctr">
              <a:buNone/>
            </a:lvl6pPr>
            <a:lvl7pPr marL="2438430" indent="0" algn="ctr">
              <a:buNone/>
            </a:lvl7pPr>
            <a:lvl8pPr marL="2844836" indent="0" algn="ctr">
              <a:buNone/>
            </a:lvl8pPr>
            <a:lvl9pPr marL="3251241" indent="0" algn="ctr">
              <a:buNone/>
            </a:lvl9pPr>
            <a:extLst/>
          </a:lstStyle>
          <a:p>
            <a:r>
              <a:rPr lang="pt-BR"/>
              <a:t>Clique para editar o estilo do subtítulo mestre</a:t>
            </a:r>
            <a:endParaRPr lang="en-US"/>
          </a:p>
        </p:txBody>
      </p:sp>
      <p:sp>
        <p:nvSpPr>
          <p:cNvPr id="15" name="Espaço Reservado para Data 27"/>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6" name="Espaço Reservado para Rodapé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Espaço Reservado para Número de Slide 28"/>
          <p:cNvSpPr>
            <a:spLocks noGrp="1"/>
          </p:cNvSpPr>
          <p:nvPr>
            <p:ph type="sldNum" sz="quarter" idx="12"/>
          </p:nvPr>
        </p:nvSpPr>
        <p:spPr/>
        <p:txBody>
          <a:bodyPr/>
          <a:lstStyle>
            <a:lvl1pPr>
              <a:defRPr/>
            </a:lvl1pPr>
            <a:extLst/>
          </a:lstStyle>
          <a:p>
            <a:pPr>
              <a:defRPr/>
            </a:pPr>
            <a:fld id="{C08EA44B-1A0C-4155-BF4E-C949F583F96B}"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2135726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5" name="Espaço Reservado para Rodapé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6" name="Espaço Reservado para Número de Slide 5"/>
          <p:cNvSpPr>
            <a:spLocks noGrp="1"/>
          </p:cNvSpPr>
          <p:nvPr>
            <p:ph type="sldNum" sz="quarter" idx="12"/>
          </p:nvPr>
        </p:nvSpPr>
        <p:spPr/>
        <p:txBody>
          <a:bodyPr/>
          <a:lstStyle>
            <a:lvl1pPr>
              <a:defRPr/>
            </a:lvl1pPr>
            <a:extLst/>
          </a:lstStyle>
          <a:p>
            <a:pPr>
              <a:defRPr/>
            </a:pPr>
            <a:fld id="{BE5F6014-68D2-44C8-9C1E-09650EDB0D40}"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604120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4" name="Forma livre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5" name="Forma livre 4"/>
          <p:cNvSpPr>
            <a:spLocks/>
          </p:cNvSpPr>
          <p:nvPr/>
        </p:nvSpPr>
        <p:spPr bwMode="auto">
          <a:xfrm>
            <a:off x="374650" y="2"/>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6" name="Forma livre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7" name="Forma livre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8" name="Forma livre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9" name="Forma livre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0" name="Forma livre 9"/>
          <p:cNvSpPr>
            <a:spLocks/>
          </p:cNvSpPr>
          <p:nvPr/>
        </p:nvSpPr>
        <p:spPr bwMode="auto">
          <a:xfrm>
            <a:off x="5948364"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1" name="Forma livre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2" name="Forma livre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3" name="Forma livre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4" name="Forma livre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5" name="Forma livre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6" name="Forma livre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7" name="Forma livre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8" name="Forma livre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sz="1778">
              <a:solidFill>
                <a:prstClr val="white"/>
              </a:solidFill>
              <a:cs typeface="Arial" charset="0"/>
            </a:endParaRPr>
          </a:p>
        </p:txBody>
      </p:sp>
      <p:sp>
        <p:nvSpPr>
          <p:cNvPr id="19" name="Retângulo 18"/>
          <p:cNvSpPr/>
          <p:nvPr/>
        </p:nvSpPr>
        <p:spPr>
          <a:xfrm>
            <a:off x="363539"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20" name="Retângulo 19"/>
          <p:cNvSpPr/>
          <p:nvPr/>
        </p:nvSpPr>
        <p:spPr>
          <a:xfrm flipH="1">
            <a:off x="371475" y="681040"/>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21" name="Retângulo 20"/>
          <p:cNvSpPr/>
          <p:nvPr/>
        </p:nvSpPr>
        <p:spPr>
          <a:xfrm flipH="1">
            <a:off x="411163" y="681040"/>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22" name="Retângulo 21"/>
          <p:cNvSpPr/>
          <p:nvPr/>
        </p:nvSpPr>
        <p:spPr>
          <a:xfrm flipH="1">
            <a:off x="447676"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23" name="Retângulo 22"/>
          <p:cNvSpPr/>
          <p:nvPr/>
        </p:nvSpPr>
        <p:spPr>
          <a:xfrm flipH="1">
            <a:off x="476251"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24" name="Retângulo 23"/>
          <p:cNvSpPr/>
          <p:nvPr/>
        </p:nvSpPr>
        <p:spPr>
          <a:xfrm>
            <a:off x="500063" y="681040"/>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bIns="0"/>
          <a:lstStyle>
            <a:lvl1pPr marL="48769" indent="0">
              <a:buNone/>
              <a:defRPr sz="1778">
                <a:solidFill>
                  <a:schemeClr val="tx1">
                    <a:tint val="75000"/>
                  </a:schemeClr>
                </a:solidFill>
              </a:defRPr>
            </a:lvl1pPr>
            <a:lvl2pPr>
              <a:buNone/>
              <a:defRPr sz="1600">
                <a:solidFill>
                  <a:schemeClr val="tx1">
                    <a:tint val="75000"/>
                  </a:schemeClr>
                </a:solidFill>
              </a:defRPr>
            </a:lvl2pPr>
            <a:lvl3pPr>
              <a:buNone/>
              <a:defRPr sz="1422">
                <a:solidFill>
                  <a:schemeClr val="tx1">
                    <a:tint val="75000"/>
                  </a:schemeClr>
                </a:solidFill>
              </a:defRPr>
            </a:lvl3pPr>
            <a:lvl4pPr>
              <a:buNone/>
              <a:defRPr sz="1244">
                <a:solidFill>
                  <a:schemeClr val="tx1">
                    <a:tint val="75000"/>
                  </a:schemeClr>
                </a:solidFill>
              </a:defRPr>
            </a:lvl4pPr>
            <a:lvl5pPr>
              <a:buNone/>
              <a:defRPr sz="1244">
                <a:solidFill>
                  <a:schemeClr val="tx1">
                    <a:tint val="75000"/>
                  </a:schemeClr>
                </a:solidFill>
              </a:defRPr>
            </a:lvl5pPr>
            <a:extLst/>
          </a:lstStyle>
          <a:p>
            <a:pPr lvl="0"/>
            <a:r>
              <a:rPr lang="pt-BR"/>
              <a:t>Clique para editar os estilos do texto mestre</a:t>
            </a:r>
          </a:p>
        </p:txBody>
      </p:sp>
      <p:sp>
        <p:nvSpPr>
          <p:cNvPr id="2" name="Título 1"/>
          <p:cNvSpPr>
            <a:spLocks noGrp="1"/>
          </p:cNvSpPr>
          <p:nvPr>
            <p:ph type="title"/>
          </p:nvPr>
        </p:nvSpPr>
        <p:spPr>
          <a:xfrm>
            <a:off x="706902" y="512064"/>
            <a:ext cx="8156448" cy="777240"/>
          </a:xfrm>
        </p:spPr>
        <p:txBody>
          <a:bodyPr tIns="64008"/>
          <a:lstStyle>
            <a:lvl1pPr algn="l">
              <a:buNone/>
              <a:defRPr sz="3378" b="0" cap="none" spc="-133" baseline="0"/>
            </a:lvl1pPr>
            <a:extLst/>
          </a:lstStyle>
          <a:p>
            <a:r>
              <a:rPr lang="pt-BR"/>
              <a:t>Clique para editar o estilo do título mestre</a:t>
            </a:r>
            <a:endParaRPr lang="en-US"/>
          </a:p>
        </p:txBody>
      </p:sp>
      <p:sp>
        <p:nvSpPr>
          <p:cNvPr id="25" name="Espaço Reservado para Data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Espaço Reservado para Rodapé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Espaço Reservado para Número de Slide 5"/>
          <p:cNvSpPr>
            <a:spLocks noGrp="1"/>
          </p:cNvSpPr>
          <p:nvPr>
            <p:ph type="sldNum" sz="quarter" idx="12"/>
          </p:nvPr>
        </p:nvSpPr>
        <p:spPr/>
        <p:txBody>
          <a:bodyPr/>
          <a:lstStyle>
            <a:lvl1pPr>
              <a:defRPr/>
            </a:lvl1pPr>
            <a:extLst/>
          </a:lstStyle>
          <a:p>
            <a:pPr>
              <a:defRPr/>
            </a:pPr>
            <a:fld id="{B49C738F-36C2-4C01-9C15-67B7595BB1C3}"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286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pPr>
              <a:defRPr/>
            </a:pPr>
            <a:endParaRPr lang="en-US"/>
          </a:p>
        </p:txBody>
      </p:sp>
      <p:sp>
        <p:nvSpPr>
          <p:cNvPr id="8" name="Espaço Reservado para Rodapé 7"/>
          <p:cNvSpPr>
            <a:spLocks noGrp="1"/>
          </p:cNvSpPr>
          <p:nvPr>
            <p:ph type="ftr" sz="quarter" idx="11"/>
          </p:nvPr>
        </p:nvSpPr>
        <p:spPr/>
        <p:txBody>
          <a:bodyPr/>
          <a:lstStyle/>
          <a:p>
            <a:pPr>
              <a:defRPr/>
            </a:pPr>
            <a:endParaRPr lang="en-US"/>
          </a:p>
        </p:txBody>
      </p:sp>
      <p:sp>
        <p:nvSpPr>
          <p:cNvPr id="9" name="Espaço Reservado para Número de Slide 8"/>
          <p:cNvSpPr>
            <a:spLocks noGrp="1"/>
          </p:cNvSpPr>
          <p:nvPr>
            <p:ph type="sldNum" sz="quarter" idx="12"/>
          </p:nvPr>
        </p:nvSpPr>
        <p:spPr/>
        <p:txBody>
          <a:bodyPr/>
          <a:lstStyle/>
          <a:p>
            <a:pPr>
              <a:defRPr/>
            </a:pPr>
            <a:fld id="{7D44885B-E8BB-43EB-B46B-64358968AF45}" type="slidenum">
              <a:rPr lang="en-US" smtClean="0"/>
              <a:pPr>
                <a:defRPr/>
              </a:pPr>
              <a:t>‹nº›</a:t>
            </a:fld>
            <a:endParaRPr lang="en-US"/>
          </a:p>
        </p:txBody>
      </p:sp>
      <p:sp>
        <p:nvSpPr>
          <p:cNvPr id="16" name="Retângulo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tângulo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tângulo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tângulo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lang="pt-BR"/>
              <a:t>Clique para editar o estilo do título mestre</a:t>
            </a:r>
            <a:endParaRPr lang="en-US"/>
          </a:p>
        </p:txBody>
      </p:sp>
      <p:sp>
        <p:nvSpPr>
          <p:cNvPr id="3" name="Espaço Reservado para Conteúdo 2"/>
          <p:cNvSpPr>
            <a:spLocks noGrp="1"/>
          </p:cNvSpPr>
          <p:nvPr>
            <p:ph sz="half" idx="1"/>
          </p:nvPr>
        </p:nvSpPr>
        <p:spPr>
          <a:xfrm>
            <a:off x="464344" y="1770503"/>
            <a:ext cx="4038600" cy="4525963"/>
          </a:xfrm>
        </p:spPr>
        <p:txBody>
          <a:bodyPr/>
          <a:lstStyle>
            <a:lvl1pPr>
              <a:defRPr sz="2489"/>
            </a:lvl1pPr>
            <a:lvl2pPr>
              <a:defRPr sz="2133"/>
            </a:lvl2pPr>
            <a:lvl3pPr>
              <a:defRPr sz="1778"/>
            </a:lvl3pPr>
            <a:lvl4pPr>
              <a:defRPr sz="1600"/>
            </a:lvl4pPr>
            <a:lvl5pPr>
              <a:defRPr sz="1600"/>
            </a:lvl5pPr>
            <a:extLs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55344" y="1770503"/>
            <a:ext cx="4038600" cy="4525963"/>
          </a:xfrm>
        </p:spPr>
        <p:txBody>
          <a:bodyPr/>
          <a:lstStyle>
            <a:lvl1pPr>
              <a:defRPr sz="2489"/>
            </a:lvl1pPr>
            <a:lvl2pPr>
              <a:defRPr sz="2133"/>
            </a:lvl2pPr>
            <a:lvl3pPr>
              <a:defRPr sz="1778"/>
            </a:lvl3pPr>
            <a:lvl4pPr>
              <a:defRPr sz="1600"/>
            </a:lvl4pPr>
            <a:lvl5pPr>
              <a:defRPr sz="1600"/>
            </a:lvl5pPr>
            <a:extLs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6" name="Espaço Reservado para Rodapé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Espaço Reservado para Número de Slide 6"/>
          <p:cNvSpPr>
            <a:spLocks noGrp="1"/>
          </p:cNvSpPr>
          <p:nvPr>
            <p:ph type="sldNum" sz="quarter" idx="12"/>
          </p:nvPr>
        </p:nvSpPr>
        <p:spPr/>
        <p:txBody>
          <a:bodyPr/>
          <a:lstStyle>
            <a:lvl1pPr>
              <a:defRPr/>
            </a:lvl1pPr>
            <a:extLst/>
          </a:lstStyle>
          <a:p>
            <a:pPr>
              <a:defRPr/>
            </a:pPr>
            <a:fld id="{7A0AA9BE-E972-473E-BA95-36613F7C1236}"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349360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7" name="Retângulo 6"/>
          <p:cNvSpPr/>
          <p:nvPr/>
        </p:nvSpPr>
        <p:spPr>
          <a:xfrm>
            <a:off x="1"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8" name="Retângulo 7"/>
          <p:cNvSpPr/>
          <p:nvPr/>
        </p:nvSpPr>
        <p:spPr>
          <a:xfrm>
            <a:off x="87314" y="681040"/>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9" name="Retângulo 8"/>
          <p:cNvSpPr/>
          <p:nvPr/>
        </p:nvSpPr>
        <p:spPr>
          <a:xfrm>
            <a:off x="47625" y="681040"/>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0" name="Retângulo 9"/>
          <p:cNvSpPr/>
          <p:nvPr/>
        </p:nvSpPr>
        <p:spPr>
          <a:xfrm>
            <a:off x="28575"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1" name="Retângulo 10"/>
          <p:cNvSpPr/>
          <p:nvPr/>
        </p:nvSpPr>
        <p:spPr>
          <a:xfrm>
            <a:off x="0"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2" name="Retângulo 11"/>
          <p:cNvSpPr/>
          <p:nvPr/>
        </p:nvSpPr>
        <p:spPr>
          <a:xfrm flipH="1">
            <a:off x="149226"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3" name="Retângulo 12"/>
          <p:cNvSpPr/>
          <p:nvPr/>
        </p:nvSpPr>
        <p:spPr>
          <a:xfrm flipH="1">
            <a:off x="188914"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4" name="Retângulo 13"/>
          <p:cNvSpPr/>
          <p:nvPr/>
        </p:nvSpPr>
        <p:spPr>
          <a:xfrm flipH="1">
            <a:off x="227014"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5" name="Retângulo 14"/>
          <p:cNvSpPr/>
          <p:nvPr/>
        </p:nvSpPr>
        <p:spPr>
          <a:xfrm flipH="1">
            <a:off x="255589" y="681040"/>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6" name="Retângulo 15"/>
          <p:cNvSpPr/>
          <p:nvPr/>
        </p:nvSpPr>
        <p:spPr>
          <a:xfrm>
            <a:off x="279401" y="681040"/>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2" name="Título 1"/>
          <p:cNvSpPr>
            <a:spLocks noGrp="1"/>
          </p:cNvSpPr>
          <p:nvPr>
            <p:ph type="title"/>
          </p:nvPr>
        </p:nvSpPr>
        <p:spPr>
          <a:xfrm>
            <a:off x="504824" y="512064"/>
            <a:ext cx="7772400" cy="914400"/>
          </a:xfrm>
        </p:spPr>
        <p:txBody>
          <a:bodyPr/>
          <a:lstStyle>
            <a:lvl1pPr>
              <a:defRPr sz="3556"/>
            </a:lvl1pPr>
            <a:extLst/>
          </a:lstStyle>
          <a:p>
            <a:r>
              <a:rPr lang="pt-BR"/>
              <a:t>Clique para editar o estilo do título mestre</a:t>
            </a:r>
            <a:endParaRPr lang="en-US"/>
          </a:p>
        </p:txBody>
      </p:sp>
      <p:sp>
        <p:nvSpPr>
          <p:cNvPr id="3" name="Espaço Reservado para Texto 2"/>
          <p:cNvSpPr>
            <a:spLocks noGrp="1"/>
          </p:cNvSpPr>
          <p:nvPr>
            <p:ph type="body" idx="1"/>
          </p:nvPr>
        </p:nvSpPr>
        <p:spPr>
          <a:xfrm>
            <a:off x="457200" y="1809750"/>
            <a:ext cx="4040188" cy="639762"/>
          </a:xfrm>
        </p:spPr>
        <p:txBody>
          <a:bodyPr anchor="ctr"/>
          <a:lstStyle>
            <a:lvl1pPr marL="65025" indent="0" algn="l">
              <a:buNone/>
              <a:defRPr sz="2133" b="1">
                <a:solidFill>
                  <a:schemeClr val="accent2"/>
                </a:solidFill>
              </a:defRPr>
            </a:lvl1pPr>
            <a:lvl2pPr>
              <a:buNone/>
              <a:defRPr sz="1778" b="1"/>
            </a:lvl2pPr>
            <a:lvl3pPr>
              <a:buNone/>
              <a:defRPr sz="1600" b="1"/>
            </a:lvl3pPr>
            <a:lvl4pPr>
              <a:buNone/>
              <a:defRPr sz="1422" b="1"/>
            </a:lvl4pPr>
            <a:lvl5pPr>
              <a:buNone/>
              <a:defRPr sz="1422" b="1"/>
            </a:lvl5pPr>
            <a:extLst/>
          </a:lstStyle>
          <a:p>
            <a:pPr lvl="0"/>
            <a:r>
              <a:rPr lang="pt-BR"/>
              <a:t>Clique para editar os estilos do texto mestre</a:t>
            </a:r>
          </a:p>
        </p:txBody>
      </p:sp>
      <p:sp>
        <p:nvSpPr>
          <p:cNvPr id="4" name="Espaço Reservado para Texto 3"/>
          <p:cNvSpPr>
            <a:spLocks noGrp="1"/>
          </p:cNvSpPr>
          <p:nvPr>
            <p:ph type="body" sz="half" idx="3"/>
          </p:nvPr>
        </p:nvSpPr>
        <p:spPr>
          <a:xfrm>
            <a:off x="4645026" y="1809750"/>
            <a:ext cx="4041775" cy="639762"/>
          </a:xfrm>
        </p:spPr>
        <p:txBody>
          <a:bodyPr anchor="ctr"/>
          <a:lstStyle>
            <a:lvl1pPr marL="65025" indent="0">
              <a:buNone/>
              <a:defRPr sz="2133" b="1">
                <a:solidFill>
                  <a:schemeClr val="accent2"/>
                </a:solidFill>
              </a:defRPr>
            </a:lvl1pPr>
            <a:lvl2pPr>
              <a:buNone/>
              <a:defRPr sz="1778" b="1"/>
            </a:lvl2pPr>
            <a:lvl3pPr>
              <a:buNone/>
              <a:defRPr sz="1600" b="1"/>
            </a:lvl3pPr>
            <a:lvl4pPr>
              <a:buNone/>
              <a:defRPr sz="1422" b="1"/>
            </a:lvl4pPr>
            <a:lvl5pPr>
              <a:buNone/>
              <a:defRPr sz="1422" b="1"/>
            </a:lvl5pPr>
            <a:extLst/>
          </a:lstStyle>
          <a:p>
            <a:pPr lvl="0"/>
            <a:r>
              <a:rPr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133"/>
            </a:lvl1pPr>
            <a:lvl2pPr>
              <a:defRPr sz="1778"/>
            </a:lvl2pPr>
            <a:lvl3pPr>
              <a:defRPr sz="1600"/>
            </a:lvl3pPr>
            <a:lvl4pPr>
              <a:defRPr sz="1422"/>
            </a:lvl4pPr>
            <a:lvl5pPr>
              <a:defRPr sz="1422"/>
            </a:lvl5pPr>
            <a:extLs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Conteúdo 5"/>
          <p:cNvSpPr>
            <a:spLocks noGrp="1"/>
          </p:cNvSpPr>
          <p:nvPr>
            <p:ph sz="quarter" idx="4"/>
          </p:nvPr>
        </p:nvSpPr>
        <p:spPr>
          <a:xfrm>
            <a:off x="4645026" y="2459037"/>
            <a:ext cx="4041775" cy="3959352"/>
          </a:xfrm>
        </p:spPr>
        <p:txBody>
          <a:bodyPr/>
          <a:lstStyle>
            <a:lvl1pPr>
              <a:defRPr sz="2133"/>
            </a:lvl1pPr>
            <a:lvl2pPr>
              <a:defRPr sz="1778"/>
            </a:lvl2pPr>
            <a:lvl3pPr>
              <a:defRPr sz="1600"/>
            </a:lvl3pPr>
            <a:lvl4pPr>
              <a:defRPr sz="1422"/>
            </a:lvl4pPr>
            <a:lvl5pPr>
              <a:defRPr sz="1422"/>
            </a:lvl5pPr>
            <a:extLs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7" name="Espaço Reservado para Data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Espaço Reservado para Rodapé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Espaço Reservado para Número de Slide 8"/>
          <p:cNvSpPr>
            <a:spLocks noGrp="1"/>
          </p:cNvSpPr>
          <p:nvPr>
            <p:ph type="sldNum" sz="quarter" idx="12"/>
          </p:nvPr>
        </p:nvSpPr>
        <p:spPr/>
        <p:txBody>
          <a:bodyPr/>
          <a:lstStyle>
            <a:lvl1pPr>
              <a:defRPr/>
            </a:lvl1pPr>
            <a:extLst/>
          </a:lstStyle>
          <a:p>
            <a:pPr>
              <a:defRPr/>
            </a:pPr>
            <a:fld id="{EFCC218C-57DC-4CC4-A089-815E965A0616}"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923384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3556" cap="none" baseline="0"/>
            </a:lvl1pPr>
            <a:extLst/>
          </a:lstStyle>
          <a:p>
            <a:r>
              <a:rPr lang="pt-BR"/>
              <a:t>Clique para editar o estilo do título mestre</a:t>
            </a:r>
            <a:endParaRPr lang="en-US"/>
          </a:p>
        </p:txBody>
      </p:sp>
      <p:sp>
        <p:nvSpPr>
          <p:cNvPr id="3" name="Espaço Reservado para Data 2"/>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4" name="Espaço Reservado para Rodapé 3"/>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5" name="Espaço Reservado para Número de Slide 4"/>
          <p:cNvSpPr>
            <a:spLocks noGrp="1"/>
          </p:cNvSpPr>
          <p:nvPr>
            <p:ph type="sldNum" sz="quarter" idx="12"/>
          </p:nvPr>
        </p:nvSpPr>
        <p:spPr/>
        <p:txBody>
          <a:bodyPr/>
          <a:lstStyle>
            <a:lvl1pPr>
              <a:defRPr/>
            </a:lvl1pPr>
            <a:extLst/>
          </a:lstStyle>
          <a:p>
            <a:pPr>
              <a:defRPr/>
            </a:pPr>
            <a:fld id="{F7F8701F-F995-420C-B975-95F7EEF0A39E}"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320394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3" name="Espaço Reservado para Rodapé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Espaço Reservado para Número de Slide 3"/>
          <p:cNvSpPr>
            <a:spLocks noGrp="1"/>
          </p:cNvSpPr>
          <p:nvPr>
            <p:ph type="sldNum" sz="quarter" idx="12"/>
          </p:nvPr>
        </p:nvSpPr>
        <p:spPr/>
        <p:txBody>
          <a:bodyPr/>
          <a:lstStyle>
            <a:lvl1pPr>
              <a:defRPr/>
            </a:lvl1pPr>
            <a:extLst/>
          </a:lstStyle>
          <a:p>
            <a:pPr>
              <a:defRPr/>
            </a:pPr>
            <a:fld id="{D7F51B88-6863-453F-8B60-AAF059142B0A}"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914334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200" b="0"/>
            </a:lvl1pPr>
            <a:extLst/>
          </a:lstStyle>
          <a:p>
            <a:r>
              <a:rPr lang="pt-BR"/>
              <a:t>Clique para editar o estilo do título mestre</a:t>
            </a:r>
            <a:endParaRPr lang="en-US"/>
          </a:p>
        </p:txBody>
      </p:sp>
      <p:sp>
        <p:nvSpPr>
          <p:cNvPr id="3" name="Espaço Reservado para Texto 2"/>
          <p:cNvSpPr>
            <a:spLocks noGrp="1"/>
          </p:cNvSpPr>
          <p:nvPr>
            <p:ph type="body" idx="2"/>
          </p:nvPr>
        </p:nvSpPr>
        <p:spPr>
          <a:xfrm>
            <a:off x="685800" y="1435100"/>
            <a:ext cx="2514600" cy="4572000"/>
          </a:xfrm>
        </p:spPr>
        <p:txBody>
          <a:bodyPr/>
          <a:lstStyle>
            <a:lvl1pPr marL="48769" indent="0">
              <a:buNone/>
              <a:defRPr sz="1600"/>
            </a:lvl1pPr>
            <a:lvl2pPr>
              <a:buNone/>
              <a:defRPr sz="1067"/>
            </a:lvl2pPr>
            <a:lvl3pPr>
              <a:buNone/>
              <a:defRPr sz="889"/>
            </a:lvl3pPr>
            <a:lvl4pPr>
              <a:buNone/>
              <a:defRPr sz="800"/>
            </a:lvl4pPr>
            <a:lvl5pPr>
              <a:buNone/>
              <a:defRPr sz="800"/>
            </a:lvl5pPr>
            <a:extLst/>
          </a:lstStyle>
          <a:p>
            <a:pPr lvl="0"/>
            <a:r>
              <a:rPr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2844"/>
            </a:lvl1pPr>
            <a:lvl2pPr>
              <a:defRPr sz="2489"/>
            </a:lvl2pPr>
            <a:lvl3pPr>
              <a:defRPr sz="2133"/>
            </a:lvl3pPr>
            <a:lvl4pPr>
              <a:defRPr sz="1778"/>
            </a:lvl4pPr>
            <a:lvl5pPr>
              <a:defRPr sz="1778"/>
            </a:lvl5pPr>
            <a:extLs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6" name="Espaço Reservado para Rodapé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Espaço Reservado para Número de Slide 6"/>
          <p:cNvSpPr>
            <a:spLocks noGrp="1"/>
          </p:cNvSpPr>
          <p:nvPr>
            <p:ph type="sldNum" sz="quarter" idx="12"/>
          </p:nvPr>
        </p:nvSpPr>
        <p:spPr/>
        <p:txBody>
          <a:bodyPr/>
          <a:lstStyle>
            <a:lvl1pPr>
              <a:defRPr/>
            </a:lvl1pPr>
            <a:extLst/>
          </a:lstStyle>
          <a:p>
            <a:pPr>
              <a:defRPr/>
            </a:pPr>
            <a:fld id="{9213DBA4-2253-4BEC-93BB-3BF6A098DFB4}"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2269494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Retângulo 4"/>
          <p:cNvSpPr/>
          <p:nvPr/>
        </p:nvSpPr>
        <p:spPr>
          <a:xfrm>
            <a:off x="368301"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cxnSp>
        <p:nvCxnSpPr>
          <p:cNvPr id="6" name="Conector reto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upo 19"/>
          <p:cNvGrpSpPr>
            <a:grpSpLocks/>
          </p:cNvGrpSpPr>
          <p:nvPr/>
        </p:nvGrpSpPr>
        <p:grpSpPr bwMode="auto">
          <a:xfrm rot="5400000">
            <a:off x="8515351" y="1219201"/>
            <a:ext cx="131762" cy="128587"/>
            <a:chOff x="6668087" y="1297746"/>
            <a:chExt cx="161840" cy="156602"/>
          </a:xfrm>
        </p:grpSpPr>
        <p:cxnSp>
          <p:nvCxnSpPr>
            <p:cNvPr id="8" name="Conector reto 7"/>
            <p:cNvCxnSpPr/>
            <p:nvPr/>
          </p:nvCxnSpPr>
          <p:spPr>
            <a:xfrm rot="16200000">
              <a:off x="6663593" y="12983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ector reto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ector reto 9"/>
            <p:cNvCxnSpPr/>
            <p:nvPr/>
          </p:nvCxnSpPr>
          <p:spPr>
            <a:xfrm rot="5400000" flipH="1">
              <a:off x="6744513" y="1297400"/>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upo 25"/>
          <p:cNvGrpSpPr>
            <a:grpSpLocks/>
          </p:cNvGrpSpPr>
          <p:nvPr/>
        </p:nvGrpSpPr>
        <p:grpSpPr bwMode="auto">
          <a:xfrm rot="5400000">
            <a:off x="8667751" y="1371601"/>
            <a:ext cx="131762" cy="128587"/>
            <a:chOff x="6668087" y="1297746"/>
            <a:chExt cx="161840" cy="156602"/>
          </a:xfrm>
        </p:grpSpPr>
        <p:cxnSp>
          <p:nvCxnSpPr>
            <p:cNvPr id="12" name="Conector reto 11"/>
            <p:cNvCxnSpPr/>
            <p:nvPr/>
          </p:nvCxnSpPr>
          <p:spPr>
            <a:xfrm rot="16200000">
              <a:off x="6663593" y="12983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Conector reto 13"/>
            <p:cNvCxnSpPr/>
            <p:nvPr/>
          </p:nvCxnSpPr>
          <p:spPr>
            <a:xfrm rot="5400000" flipH="1">
              <a:off x="6744513" y="1297400"/>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upo 29"/>
          <p:cNvGrpSpPr>
            <a:grpSpLocks/>
          </p:cNvGrpSpPr>
          <p:nvPr/>
        </p:nvGrpSpPr>
        <p:grpSpPr bwMode="auto">
          <a:xfrm rot="5400000">
            <a:off x="8320088" y="1474788"/>
            <a:ext cx="131763" cy="128588"/>
            <a:chOff x="6668087" y="1297746"/>
            <a:chExt cx="161840" cy="156602"/>
          </a:xfrm>
        </p:grpSpPr>
        <p:cxnSp>
          <p:nvCxnSpPr>
            <p:cNvPr id="16" name="Conector reto 15"/>
            <p:cNvCxnSpPr/>
            <p:nvPr/>
          </p:nvCxnSpPr>
          <p:spPr>
            <a:xfrm rot="16200000">
              <a:off x="6663592" y="1298373"/>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Conector reto 17"/>
            <p:cNvCxnSpPr/>
            <p:nvPr/>
          </p:nvCxnSpPr>
          <p:spPr>
            <a:xfrm rot="5400000" flipH="1">
              <a:off x="6744512" y="1297398"/>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53"/>
            <a:ext cx="6858000" cy="701749"/>
          </a:xfrm>
        </p:spPr>
        <p:txBody>
          <a:bodyPr anchor="b"/>
          <a:lstStyle>
            <a:lvl1pPr algn="l">
              <a:buNone/>
              <a:defRPr sz="1867" b="0"/>
            </a:lvl1pPr>
            <a:extLst/>
          </a:lstStyle>
          <a:p>
            <a:r>
              <a:rPr lang="pt-BR"/>
              <a:t>Clique para editar o estilo do título mestre</a:t>
            </a:r>
            <a:endParaRPr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normAutofit/>
          </a:bodyPr>
          <a:lstStyle>
            <a:lvl1pPr marL="0" indent="0">
              <a:buNone/>
              <a:defRPr sz="2844"/>
            </a:lvl1pPr>
            <a:extLst/>
          </a:lstStyle>
          <a:p>
            <a:pPr lvl="0"/>
            <a:r>
              <a:rPr lang="pt-BR" noProof="0"/>
              <a:t>Clique no ícone para adicionar uma imagem</a:t>
            </a:r>
            <a:endParaRPr lang="en-US" noProof="0"/>
          </a:p>
        </p:txBody>
      </p:sp>
      <p:sp>
        <p:nvSpPr>
          <p:cNvPr id="4" name="Espaço Reservado para Texto 3"/>
          <p:cNvSpPr>
            <a:spLocks noGrp="1"/>
          </p:cNvSpPr>
          <p:nvPr>
            <p:ph type="body" sz="half" idx="2"/>
          </p:nvPr>
        </p:nvSpPr>
        <p:spPr bwMode="grayWhite">
          <a:xfrm>
            <a:off x="914400" y="1150144"/>
            <a:ext cx="6858000" cy="685800"/>
          </a:xfrm>
        </p:spPr>
        <p:txBody>
          <a:bodyPr/>
          <a:lstStyle>
            <a:lvl1pPr marL="24384" indent="0">
              <a:spcBef>
                <a:spcPts val="0"/>
              </a:spcBef>
              <a:buNone/>
              <a:defRPr sz="1244">
                <a:solidFill>
                  <a:srgbClr val="FFFFFF"/>
                </a:solidFill>
              </a:defRPr>
            </a:lvl1pPr>
            <a:lvl2pPr>
              <a:defRPr sz="1067"/>
            </a:lvl2pPr>
            <a:lvl3pPr>
              <a:defRPr sz="889"/>
            </a:lvl3pPr>
            <a:lvl4pPr>
              <a:defRPr sz="800"/>
            </a:lvl4pPr>
            <a:lvl5pPr>
              <a:defRPr sz="800"/>
            </a:lvl5pPr>
            <a:extLst/>
          </a:lstStyle>
          <a:p>
            <a:pPr lvl="0"/>
            <a:r>
              <a:rPr lang="pt-BR"/>
              <a:t>Clique para editar os estilos do texto mestre</a:t>
            </a:r>
          </a:p>
        </p:txBody>
      </p:sp>
      <p:sp>
        <p:nvSpPr>
          <p:cNvPr id="19" name="Espaço Reservado para Data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Espaço Reservado para Rodapé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Espaço Reservado para Número de Slide 6"/>
          <p:cNvSpPr>
            <a:spLocks noGrp="1"/>
          </p:cNvSpPr>
          <p:nvPr>
            <p:ph type="sldNum" sz="quarter" idx="12"/>
          </p:nvPr>
        </p:nvSpPr>
        <p:spPr>
          <a:xfrm>
            <a:off x="8610600" y="55563"/>
            <a:ext cx="457200" cy="365125"/>
          </a:xfrm>
        </p:spPr>
        <p:txBody>
          <a:bodyPr/>
          <a:lstStyle>
            <a:lvl1pPr>
              <a:defRPr/>
            </a:lvl1pPr>
            <a:extLst/>
          </a:lstStyle>
          <a:p>
            <a:pPr>
              <a:defRPr/>
            </a:pPr>
            <a:fld id="{EB1E8915-37BA-4AF4-98A4-9BF3FF43786C}"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2594515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5" name="Espaço Reservado para Rodapé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6" name="Espaço Reservado para Número de Slide 5"/>
          <p:cNvSpPr>
            <a:spLocks noGrp="1"/>
          </p:cNvSpPr>
          <p:nvPr>
            <p:ph type="sldNum" sz="quarter" idx="12"/>
          </p:nvPr>
        </p:nvSpPr>
        <p:spPr/>
        <p:txBody>
          <a:bodyPr/>
          <a:lstStyle>
            <a:lvl1pPr>
              <a:defRPr/>
            </a:lvl1pPr>
            <a:extLst/>
          </a:lstStyle>
          <a:p>
            <a:pPr>
              <a:defRPr/>
            </a:pPr>
            <a:fld id="{766032CB-9935-43F5-BA57-33A83D1D25D4}"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2414292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1"/>
            <a:ext cx="1981200" cy="5851525"/>
          </a:xfrm>
        </p:spPr>
        <p:txBody>
          <a:bodyPr vert="eaVert" anchor="ctr"/>
          <a:lstStyle/>
          <a:p>
            <a:r>
              <a:rPr lang="pt-BR"/>
              <a:t>Clique para editar o estilo do título mestre</a:t>
            </a:r>
            <a:endParaRPr lang="en-US"/>
          </a:p>
        </p:txBody>
      </p:sp>
      <p:sp>
        <p:nvSpPr>
          <p:cNvPr id="3" name="Espaço Reservado para Texto Vertical 2"/>
          <p:cNvSpPr>
            <a:spLocks noGrp="1"/>
          </p:cNvSpPr>
          <p:nvPr>
            <p:ph type="body" orient="vert" idx="1"/>
          </p:nvPr>
        </p:nvSpPr>
        <p:spPr>
          <a:xfrm>
            <a:off x="609600" y="274641"/>
            <a:ext cx="5867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5" name="Espaço Reservado para Rodapé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6" name="Espaço Reservado para Número de Slide 5"/>
          <p:cNvSpPr>
            <a:spLocks noGrp="1"/>
          </p:cNvSpPr>
          <p:nvPr>
            <p:ph type="sldNum" sz="quarter" idx="12"/>
          </p:nvPr>
        </p:nvSpPr>
        <p:spPr/>
        <p:txBody>
          <a:bodyPr/>
          <a:lstStyle>
            <a:lvl1pPr>
              <a:defRPr/>
            </a:lvl1pPr>
            <a:extLst/>
          </a:lstStyle>
          <a:p>
            <a:pPr>
              <a:defRPr/>
            </a:pPr>
            <a:fld id="{19492B29-D78A-42AE-A2F8-16111F22990F}"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1968834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Rectangle 13"/>
          <p:cNvSpPr>
            <a:spLocks noGrp="1" noChangeArrowheads="1"/>
          </p:cNvSpPr>
          <p:nvPr>
            <p:ph type="dt" sz="half" idx="10"/>
          </p:nvPr>
        </p:nvSpPr>
        <p:spPr/>
        <p:txBody>
          <a:bodyPr/>
          <a:lstStyle>
            <a:lvl1pPr>
              <a:defRPr/>
            </a:lvl1pPr>
          </a:lstStyle>
          <a:p>
            <a:pPr>
              <a:defRPr/>
            </a:pPr>
            <a:endParaRPr lang="en-US">
              <a:solidFill>
                <a:srgbClr val="D6ECFF"/>
              </a:solidFill>
            </a:endParaRPr>
          </a:p>
        </p:txBody>
      </p:sp>
      <p:sp>
        <p:nvSpPr>
          <p:cNvPr id="6" name="Rectangle 14"/>
          <p:cNvSpPr>
            <a:spLocks noGrp="1" noChangeArrowheads="1"/>
          </p:cNvSpPr>
          <p:nvPr>
            <p:ph type="ftr" sz="quarter" idx="11"/>
          </p:nvPr>
        </p:nvSpPr>
        <p:spPr/>
        <p:txBody>
          <a:bodyPr/>
          <a:lstStyle>
            <a:lvl1pPr>
              <a:defRPr/>
            </a:lvl1pPr>
          </a:lstStyle>
          <a:p>
            <a:pPr>
              <a:defRPr/>
            </a:pPr>
            <a:endParaRPr lang="en-US">
              <a:solidFill>
                <a:srgbClr val="D6ECFF"/>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CA87D06D-5EE9-42EB-9489-6851A0E9F789}"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551786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117169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pPr>
              <a:defRPr/>
            </a:pPr>
            <a:endParaRPr lang="en-US"/>
          </a:p>
        </p:txBody>
      </p:sp>
      <p:sp>
        <p:nvSpPr>
          <p:cNvPr id="4" name="Espaço Reservado para Rodapé 3"/>
          <p:cNvSpPr>
            <a:spLocks noGrp="1"/>
          </p:cNvSpPr>
          <p:nvPr>
            <p:ph type="ftr" sz="quarter" idx="11"/>
          </p:nvPr>
        </p:nvSpPr>
        <p:spPr/>
        <p:txBody>
          <a:bodyPr/>
          <a:lstStyle/>
          <a:p>
            <a:pPr>
              <a:defRPr/>
            </a:pPr>
            <a:endParaRPr lang="en-US"/>
          </a:p>
        </p:txBody>
      </p:sp>
      <p:sp>
        <p:nvSpPr>
          <p:cNvPr id="5" name="Espaço Reservado para Número de Slide 4"/>
          <p:cNvSpPr>
            <a:spLocks noGrp="1"/>
          </p:cNvSpPr>
          <p:nvPr>
            <p:ph type="sldNum" sz="quarter" idx="12"/>
          </p:nvPr>
        </p:nvSpPr>
        <p:spPr/>
        <p:txBody>
          <a:bodyPr/>
          <a:lstStyle/>
          <a:p>
            <a:pPr>
              <a:defRPr/>
            </a:pPr>
            <a:fld id="{99862777-4347-48D5-B9CB-F02D5A94078A}" type="slidenum">
              <a:rPr lang="en-US" smtClean="0"/>
              <a:pPr>
                <a:defRPr/>
              </a:pPr>
              <a:t>‹nº›</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241464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85119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409802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839668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573430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474354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2782165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003042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7000428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28993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pPr>
              <a:defRPr/>
            </a:pPr>
            <a:endParaRPr lang="en-US"/>
          </a:p>
        </p:txBody>
      </p:sp>
      <p:sp>
        <p:nvSpPr>
          <p:cNvPr id="3" name="Espaço Reservado para Rodapé 2"/>
          <p:cNvSpPr>
            <a:spLocks noGrp="1"/>
          </p:cNvSpPr>
          <p:nvPr>
            <p:ph type="ftr" sz="quarter" idx="11"/>
          </p:nvPr>
        </p:nvSpPr>
        <p:spPr/>
        <p:txBody>
          <a:bodyPr/>
          <a:lstStyle/>
          <a:p>
            <a:pPr>
              <a:defRPr/>
            </a:pPr>
            <a:endParaRPr lang="en-US"/>
          </a:p>
        </p:txBody>
      </p:sp>
      <p:sp>
        <p:nvSpPr>
          <p:cNvPr id="4" name="Espaço Reservado para Número de Slide 3"/>
          <p:cNvSpPr>
            <a:spLocks noGrp="1"/>
          </p:cNvSpPr>
          <p:nvPr>
            <p:ph type="sldNum" sz="quarter" idx="12"/>
          </p:nvPr>
        </p:nvSpPr>
        <p:spPr/>
        <p:txBody>
          <a:bodyPr/>
          <a:lstStyle/>
          <a:p>
            <a:pPr>
              <a:defRPr/>
            </a:pPr>
            <a:fld id="{AC136DE8-514B-4B9A-B0CA-9F18404617A5}" type="slidenum">
              <a:rPr lang="en-US" smtClean="0"/>
              <a:pPr>
                <a:defRPr/>
              </a:pPr>
              <a:t>‹nº›</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3741357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028456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17172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9235059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319811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2064"/>
            <a:ext cx="8229600" cy="9144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EBFC1E93-8C8B-4797-A2D3-5CF9936765BE}"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027320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30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504824" y="512064"/>
            <a:ext cx="7772400" cy="914400"/>
          </a:xfrm>
        </p:spPr>
        <p:txBody>
          <a:bodyPr anchor="t"/>
          <a:lstStyle>
            <a:lvl1pPr>
              <a:defRPr sz="400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4505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5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en-US">
              <a:solidFill>
                <a:srgbClr val="D6ECFF"/>
              </a:solidFill>
            </a:endParaRPr>
          </a:p>
        </p:txBody>
      </p:sp>
      <p:sp>
        <p:nvSpPr>
          <p:cNvPr id="8" name="Espaço Reservado para Rodapé 7"/>
          <p:cNvSpPr>
            <a:spLocks noGrp="1"/>
          </p:cNvSpPr>
          <p:nvPr>
            <p:ph type="ftr" sz="quarter" idx="11"/>
          </p:nvPr>
        </p:nvSpPr>
        <p:spPr/>
        <p:txBody>
          <a:bodyPr/>
          <a:lstStyle/>
          <a:p>
            <a:endParaRPr lang="en-US">
              <a:solidFill>
                <a:srgbClr val="D6ECFF"/>
              </a:solidFill>
            </a:endParaRPr>
          </a:p>
        </p:txBody>
      </p:sp>
      <p:sp>
        <p:nvSpPr>
          <p:cNvPr id="9" name="Espaço Reservado para Número de Slide 8"/>
          <p:cNvSpPr>
            <a:spLocks noGrp="1"/>
          </p:cNvSpPr>
          <p:nvPr>
            <p:ph type="sldNum" sz="quarter" idx="12"/>
          </p:nvPr>
        </p:nvSpPr>
        <p:spPr/>
        <p:txBody>
          <a:bodyPr/>
          <a:lstStyle/>
          <a:p>
            <a:fld id="{079FB8E3-700C-45E4-AD8E-BBE6B72D22C8}" type="slidenum">
              <a:rPr lang="en-US" smtClean="0">
                <a:solidFill>
                  <a:srgbClr val="D6ECFF"/>
                </a:solidFill>
              </a:rPr>
              <a:pPr/>
              <a:t>‹nº›</a:t>
            </a:fld>
            <a:endParaRPr lang="en-US">
              <a:solidFill>
                <a:srgbClr val="D6ECFF"/>
              </a:solidFill>
            </a:endParaRPr>
          </a:p>
        </p:txBody>
      </p:sp>
      <p:sp>
        <p:nvSpPr>
          <p:cNvPr id="16" name="Retângulo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7" name="Retângu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8" name="Retângulo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9" name="Retângu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0" name="Retângu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1" name="Retângulo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Retângu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9" name="Retângulo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30" name="Retângu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3227182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2064"/>
            <a:ext cx="7772400" cy="914400"/>
          </a:xfrm>
        </p:spPr>
        <p:txBody>
          <a:bodyPr/>
          <a:lstStyle>
            <a:lvl1pPr>
              <a:defRPr sz="4000" cap="none" baseline="0"/>
            </a:lvl1pPr>
            <a:extLst/>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en-US">
              <a:solidFill>
                <a:srgbClr val="D6ECFF"/>
              </a:solidFill>
            </a:endParaRPr>
          </a:p>
        </p:txBody>
      </p:sp>
      <p:sp>
        <p:nvSpPr>
          <p:cNvPr id="4" name="Espaço Reservado para Rodapé 3"/>
          <p:cNvSpPr>
            <a:spLocks noGrp="1"/>
          </p:cNvSpPr>
          <p:nvPr>
            <p:ph type="ftr" sz="quarter" idx="11"/>
          </p:nvPr>
        </p:nvSpPr>
        <p:spPr/>
        <p:txBody>
          <a:bodyPr/>
          <a:lstStyle/>
          <a:p>
            <a:endParaRPr lang="en-US">
              <a:solidFill>
                <a:srgbClr val="D6ECFF"/>
              </a:solidFill>
            </a:endParaRPr>
          </a:p>
        </p:txBody>
      </p:sp>
      <p:sp>
        <p:nvSpPr>
          <p:cNvPr id="5" name="Espaço Reservado para Número de Slide 4"/>
          <p:cNvSpPr>
            <a:spLocks noGrp="1"/>
          </p:cNvSpPr>
          <p:nvPr>
            <p:ph type="sldNum" sz="quarter" idx="12"/>
          </p:nvPr>
        </p:nvSpPr>
        <p:spPr/>
        <p:txBody>
          <a:bodyPr/>
          <a:lstStyle/>
          <a:p>
            <a:fld id="{C279A22E-1539-489B-9445-CF06D72A175F}"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503868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en-US">
              <a:solidFill>
                <a:srgbClr val="D6ECFF"/>
              </a:solidFill>
            </a:endParaRPr>
          </a:p>
        </p:txBody>
      </p:sp>
      <p:sp>
        <p:nvSpPr>
          <p:cNvPr id="3" name="Espaço Reservado para Rodapé 2"/>
          <p:cNvSpPr>
            <a:spLocks noGrp="1"/>
          </p:cNvSpPr>
          <p:nvPr>
            <p:ph type="ftr" sz="quarter" idx="11"/>
          </p:nvPr>
        </p:nvSpPr>
        <p:spPr/>
        <p:txBody>
          <a:bodyPr/>
          <a:lstStyle/>
          <a:p>
            <a:endParaRPr lang="en-US">
              <a:solidFill>
                <a:srgbClr val="D6ECFF"/>
              </a:solidFill>
            </a:endParaRPr>
          </a:p>
        </p:txBody>
      </p:sp>
      <p:sp>
        <p:nvSpPr>
          <p:cNvPr id="4" name="Espaço Reservado para Número de Slide 3"/>
          <p:cNvSpPr>
            <a:spLocks noGrp="1"/>
          </p:cNvSpPr>
          <p:nvPr>
            <p:ph type="sldNum" sz="quarter" idx="12"/>
          </p:nvPr>
        </p:nvSpPr>
        <p:spPr/>
        <p:txBody>
          <a:bodyPr/>
          <a:lstStyle/>
          <a:p>
            <a:fld id="{C3D76883-6681-40EF-A937-6C1A58E313C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306328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en-US">
              <a:solidFill>
                <a:srgbClr val="D6ECFF"/>
              </a:solidFill>
            </a:endParaRPr>
          </a:p>
        </p:txBody>
      </p:sp>
      <p:sp>
        <p:nvSpPr>
          <p:cNvPr id="6" name="Espaço Reservado para Rodapé 5"/>
          <p:cNvSpPr>
            <a:spLocks noGrp="1"/>
          </p:cNvSpPr>
          <p:nvPr>
            <p:ph type="ftr" sz="quarter" idx="11"/>
          </p:nvPr>
        </p:nvSpPr>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p:txBody>
          <a:bodyPr/>
          <a:lstStyle/>
          <a:p>
            <a:fld id="{6F72A3DA-74E0-48E1-B21D-FDA2948C78BA}"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854234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050"/>
            <a:ext cx="8229600" cy="1162050"/>
          </a:xfrm>
        </p:spPr>
        <p:txBody>
          <a:bodyPr anchor="ctr"/>
          <a:lstStyle>
            <a:lvl1pPr algn="l">
              <a:buNone/>
              <a:defRPr sz="3600" b="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pPr>
              <a:defRPr/>
            </a:pPr>
            <a:endParaRPr lang="en-US"/>
          </a:p>
        </p:txBody>
      </p:sp>
      <p:sp>
        <p:nvSpPr>
          <p:cNvPr id="6" name="Espaço Reservado para Rodapé 5"/>
          <p:cNvSpPr>
            <a:spLocks noGrp="1"/>
          </p:cNvSpPr>
          <p:nvPr>
            <p:ph type="ftr" sz="quarter" idx="11"/>
          </p:nvPr>
        </p:nvSpPr>
        <p:spPr/>
        <p:txBody>
          <a:bodyPr/>
          <a:lstStyle/>
          <a:p>
            <a:pPr>
              <a:defRPr/>
            </a:pPr>
            <a:endParaRPr lang="en-US"/>
          </a:p>
        </p:txBody>
      </p:sp>
      <p:sp>
        <p:nvSpPr>
          <p:cNvPr id="7" name="Espaço Reservado para Número de Slide 6"/>
          <p:cNvSpPr>
            <a:spLocks noGrp="1"/>
          </p:cNvSpPr>
          <p:nvPr>
            <p:ph type="sldNum" sz="quarter" idx="12"/>
          </p:nvPr>
        </p:nvSpPr>
        <p:spPr/>
        <p:txBody>
          <a:bodyPr/>
          <a:lstStyle/>
          <a:p>
            <a:pPr>
              <a:defRPr/>
            </a:pPr>
            <a:fld id="{B6A9CBB6-760D-47B6-95CE-A793FD90B600}" type="slidenum">
              <a:rPr lang="en-US" smtClean="0"/>
              <a:pPr>
                <a:defRPr/>
              </a:pPr>
              <a:t>‹nº›</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610"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95"/>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7010"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117"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endParaRPr lang="en-US">
              <a:solidFill>
                <a:srgbClr val="D6ECFF"/>
              </a:solidFill>
            </a:endParaRPr>
          </a:p>
        </p:txBody>
      </p:sp>
      <p:sp>
        <p:nvSpPr>
          <p:cNvPr id="6" name="Espaço Reservado para Rodapé 5"/>
          <p:cNvSpPr>
            <a:spLocks noGrp="1"/>
          </p:cNvSpPr>
          <p:nvPr>
            <p:ph type="ftr" sz="quarter" idx="11"/>
          </p:nvPr>
        </p:nvSpPr>
        <p:spPr>
          <a:xfrm>
            <a:off x="914400" y="55499"/>
            <a:ext cx="5562600" cy="365125"/>
          </a:xfrm>
        </p:spPr>
        <p:txBody>
          <a:bodyPr/>
          <a:lstStyle/>
          <a:p>
            <a:endParaRPr lang="en-US">
              <a:solidFill>
                <a:srgbClr val="D6ECFF"/>
              </a:solidFill>
            </a:endParaRPr>
          </a:p>
        </p:txBody>
      </p:sp>
      <p:sp>
        <p:nvSpPr>
          <p:cNvPr id="7" name="Espaço Reservado para Número de Slide 6"/>
          <p:cNvSpPr>
            <a:spLocks noGrp="1"/>
          </p:cNvSpPr>
          <p:nvPr>
            <p:ph type="sldNum" sz="quarter" idx="12"/>
          </p:nvPr>
        </p:nvSpPr>
        <p:spPr>
          <a:xfrm>
            <a:off x="8610600" y="55499"/>
            <a:ext cx="457200" cy="365125"/>
          </a:xfrm>
        </p:spPr>
        <p:txBody>
          <a:bodyPr/>
          <a:lstStyle/>
          <a:p>
            <a:fld id="{AA2ACC0B-216B-4C7C-88E8-D53CB22368A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0753427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7E0E76FE-668D-41F2-B709-393D2D673410}"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6463884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83"/>
            <a:ext cx="1981200" cy="5851525"/>
          </a:xfrm>
        </p:spPr>
        <p:txBody>
          <a:bodyPr vert="eaVert" anchor="ct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274683"/>
            <a:ext cx="58674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18AC85F-AD09-429C-A254-59DBDF5D77B4}"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642762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abela 2"/>
          <p:cNvSpPr>
            <a:spLocks noGrp="1"/>
          </p:cNvSpPr>
          <p:nvPr>
            <p:ph type="tbl" idx="1"/>
          </p:nvPr>
        </p:nvSpPr>
        <p:spPr>
          <a:xfrm>
            <a:off x="685800" y="1981200"/>
            <a:ext cx="7772400" cy="4114800"/>
          </a:xfrm>
        </p:spPr>
        <p:txBody>
          <a:bodyPr/>
          <a:lstStyle/>
          <a:p>
            <a:endParaRPr lang="en-US"/>
          </a:p>
        </p:txBody>
      </p:sp>
      <p:sp>
        <p:nvSpPr>
          <p:cNvPr id="4" name="Espaço Reservado para Data 3"/>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5" name="Espaço Reservado para Rodapé 4"/>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6" name="Espaço Reservado para Número de Slide 5"/>
          <p:cNvSpPr>
            <a:spLocks noGrp="1"/>
          </p:cNvSpPr>
          <p:nvPr>
            <p:ph type="sldNum" sz="quarter" idx="12"/>
          </p:nvPr>
        </p:nvSpPr>
        <p:spPr>
          <a:xfrm>
            <a:off x="6553200" y="6248400"/>
            <a:ext cx="1905000" cy="457200"/>
          </a:xfrm>
        </p:spPr>
        <p:txBody>
          <a:bodyPr/>
          <a:lstStyle>
            <a:lvl1pPr>
              <a:defRPr/>
            </a:lvl1pPr>
          </a:lstStyle>
          <a:p>
            <a:fld id="{5B7FB73D-341F-44BE-8185-27D0FF44D00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058082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endParaRPr lang="en-US"/>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solidFill>
                <a:srgbClr val="D6ECFF"/>
              </a:solidFill>
            </a:endParaRPr>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solidFill>
                <a:srgbClr val="D6ECFF"/>
              </a:solidFill>
            </a:endParaRPr>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745344DF-C4E4-4A7B-B174-41D93C0B8BF6}" type="slidenum">
              <a:rPr lang="en-US">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923304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BR"/>
              <a:t>Clique para editar o título mestre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GB"/>
          </a:p>
        </p:txBody>
      </p:sp>
      <p:sp>
        <p:nvSpPr>
          <p:cNvPr id="4" name="Date Placeholder 3"/>
          <p:cNvSpPr>
            <a:spLocks noGrp="1"/>
          </p:cNvSpPr>
          <p:nvPr>
            <p:ph type="dt" sz="half" idx="10"/>
          </p:nvPr>
        </p:nvSpPr>
        <p:spPr/>
        <p:txBody>
          <a:bodyPr/>
          <a:lstStyle/>
          <a:p>
            <a:endParaRPr lang="en-GB"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GB"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74134-0BD2-4746-9400-D7B7BF1B0B0B}"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23540795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GB"/>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Date Placeholder 3"/>
          <p:cNvSpPr>
            <a:spLocks noGrp="1"/>
          </p:cNvSpPr>
          <p:nvPr>
            <p:ph type="dt" sz="half" idx="10"/>
          </p:nvPr>
        </p:nvSpPr>
        <p:spPr/>
        <p:txBody>
          <a:bodyPr/>
          <a:lstStyle/>
          <a:p>
            <a:endParaRPr lang="en-GB"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GB"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F5CA19-D704-4EFB-8BFB-42F9E1B23E60}"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36632115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endParaRPr lang="en-GB"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GB"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6006EE-D5B8-49B1-A595-59AA1242026F}"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28924567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Date Placeholder 4"/>
          <p:cNvSpPr>
            <a:spLocks noGrp="1"/>
          </p:cNvSpPr>
          <p:nvPr>
            <p:ph type="dt" sz="half" idx="10"/>
          </p:nvPr>
        </p:nvSpPr>
        <p:spPr/>
        <p:txBody>
          <a:bodyPr/>
          <a:lstStyle/>
          <a:p>
            <a:endParaRPr lang="en-GB"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GB"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63CADB-7C66-4318-AB9A-E063545AE40F}"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10341210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7" name="Date Placeholder 6"/>
          <p:cNvSpPr>
            <a:spLocks noGrp="1"/>
          </p:cNvSpPr>
          <p:nvPr>
            <p:ph type="dt" sz="half" idx="10"/>
          </p:nvPr>
        </p:nvSpPr>
        <p:spPr/>
        <p:txBody>
          <a:bodyPr/>
          <a:lstStyle/>
          <a:p>
            <a:endParaRPr lang="en-GB"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GB"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122C7A-A416-45C4-A12E-57E3182E15A3}"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386798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8" name="Retângu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Conector reto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8514581" y="1219200"/>
            <a:ext cx="132763" cy="128466"/>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grpSp>
        <p:nvGrpSpPr>
          <p:cNvPr id="14" name="Grupo 13"/>
          <p:cNvGrpSpPr/>
          <p:nvPr/>
        </p:nvGrpSpPr>
        <p:grpSpPr>
          <a:xfrm rot="5400000">
            <a:off x="8666981" y="1371600"/>
            <a:ext cx="132763" cy="128466"/>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8320088" y="1474763"/>
            <a:ext cx="132763" cy="128466"/>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6477000" y="55499"/>
            <a:ext cx="2133600" cy="365125"/>
          </a:xfrm>
        </p:spPr>
        <p:txBody>
          <a:bodyPr/>
          <a:lstStyle/>
          <a:p>
            <a:pPr>
              <a:defRPr/>
            </a:pPr>
            <a:endParaRPr lang="en-US"/>
          </a:p>
        </p:txBody>
      </p:sp>
      <p:sp>
        <p:nvSpPr>
          <p:cNvPr id="6" name="Espaço Reservado para Rodapé 5"/>
          <p:cNvSpPr>
            <a:spLocks noGrp="1"/>
          </p:cNvSpPr>
          <p:nvPr>
            <p:ph type="ftr" sz="quarter" idx="11"/>
          </p:nvPr>
        </p:nvSpPr>
        <p:spPr>
          <a:xfrm>
            <a:off x="914400" y="55499"/>
            <a:ext cx="5562600" cy="365125"/>
          </a:xfrm>
        </p:spPr>
        <p:txBody>
          <a:bodyPr/>
          <a:lstStyle/>
          <a:p>
            <a:pPr>
              <a:defRPr/>
            </a:pPr>
            <a:endParaRPr lang="en-US"/>
          </a:p>
        </p:txBody>
      </p:sp>
      <p:sp>
        <p:nvSpPr>
          <p:cNvPr id="7" name="Espaço Reservado para Número de Slide 6"/>
          <p:cNvSpPr>
            <a:spLocks noGrp="1"/>
          </p:cNvSpPr>
          <p:nvPr>
            <p:ph type="sldNum" sz="quarter" idx="12"/>
          </p:nvPr>
        </p:nvSpPr>
        <p:spPr>
          <a:xfrm>
            <a:off x="8610600" y="55499"/>
            <a:ext cx="457200" cy="365125"/>
          </a:xfrm>
        </p:spPr>
        <p:txBody>
          <a:bodyPr/>
          <a:lstStyle/>
          <a:p>
            <a:pPr>
              <a:defRPr/>
            </a:pPr>
            <a:fld id="{01A84797-6144-48BF-908F-5CEE4B3DC0B0}" type="slidenum">
              <a:rPr lang="en-US" smtClean="0"/>
              <a:pPr>
                <a:defRPr/>
              </a:pPr>
              <a:t>‹nº›</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GB"/>
          </a:p>
        </p:txBody>
      </p:sp>
      <p:sp>
        <p:nvSpPr>
          <p:cNvPr id="3" name="Date Placeholder 2"/>
          <p:cNvSpPr>
            <a:spLocks noGrp="1"/>
          </p:cNvSpPr>
          <p:nvPr>
            <p:ph type="dt" sz="half" idx="10"/>
          </p:nvPr>
        </p:nvSpPr>
        <p:spPr/>
        <p:txBody>
          <a:bodyPr/>
          <a:lstStyle/>
          <a:p>
            <a:endParaRPr lang="en-GB"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GB"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8D54B8-9103-428D-A66B-D77AB643D541}"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26599814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GB"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D53F9-0C97-4B9D-B8D0-1433B05594ED}"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37179144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endParaRPr lang="en-GB"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GB"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259A53-11C1-4317-828D-ED1A63017BCE}"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23473991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endParaRPr lang="en-GB"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GB"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1798F0-66E8-4773-A3E0-2C063EC24234}"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41262091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GB"/>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Date Placeholder 3"/>
          <p:cNvSpPr>
            <a:spLocks noGrp="1"/>
          </p:cNvSpPr>
          <p:nvPr>
            <p:ph type="dt" sz="half" idx="10"/>
          </p:nvPr>
        </p:nvSpPr>
        <p:spPr/>
        <p:txBody>
          <a:bodyPr/>
          <a:lstStyle/>
          <a:p>
            <a:endParaRPr lang="en-GB"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GB"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31F3FB-06DF-4FD1-8328-45456E48FC87}"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10668550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BR"/>
              <a:t>Clique para editar o título mestre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Date Placeholder 3"/>
          <p:cNvSpPr>
            <a:spLocks noGrp="1"/>
          </p:cNvSpPr>
          <p:nvPr>
            <p:ph type="dt" sz="half" idx="10"/>
          </p:nvPr>
        </p:nvSpPr>
        <p:spPr/>
        <p:txBody>
          <a:bodyPr/>
          <a:lstStyle/>
          <a:p>
            <a:endParaRPr lang="en-GB"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GB"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05E759-AB97-4F25-99A2-174309638B0D}" type="slidenum">
              <a:rPr lang="en-GB" altLang="en-US" smtClean="0">
                <a:solidFill>
                  <a:prstClr val="black">
                    <a:tint val="75000"/>
                  </a:prstClr>
                </a:solidFill>
              </a:rPr>
              <a:pPr/>
              <a:t>‹nº›</a:t>
            </a:fld>
            <a:endParaRPr lang="en-GB" altLang="en-US">
              <a:solidFill>
                <a:prstClr val="black">
                  <a:tint val="75000"/>
                </a:prstClr>
              </a:solidFill>
            </a:endParaRPr>
          </a:p>
        </p:txBody>
      </p:sp>
    </p:spTree>
    <p:extLst>
      <p:ext uri="{BB962C8B-B14F-4D97-AF65-F5344CB8AC3E}">
        <p14:creationId xmlns:p14="http://schemas.microsoft.com/office/powerpoint/2010/main" val="25452009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2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dirty="0"/>
          </a:p>
        </p:txBody>
      </p:sp>
      <p:sp>
        <p:nvSpPr>
          <p:cNvPr id="4" name="Date Placeholder 3"/>
          <p:cNvSpPr>
            <a:spLocks noGrp="1"/>
          </p:cNvSpPr>
          <p:nvPr>
            <p:ph type="dt" sz="half" idx="10"/>
          </p:nvPr>
        </p:nvSpPr>
        <p:spPr/>
        <p:txBody>
          <a:bodyPr/>
          <a:lstStyle/>
          <a:p>
            <a:endParaRPr lang="en-GB"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GB"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A25D8-6C8C-4A72-812C-376619D9F811}" type="slidenum">
              <a:rPr lang="en-GB" altLang="en-US" smtClean="0">
                <a:solidFill>
                  <a:prstClr val="black">
                    <a:tint val="75000"/>
                  </a:prstClr>
                </a:solidFill>
              </a:rPr>
              <a:pPr/>
              <a:t>‹nº›</a:t>
            </a:fld>
            <a:endParaRPr lang="en-GB" altLang="en-US">
              <a:solidFill>
                <a:prstClr val="black">
                  <a:tint val="75000"/>
                </a:prstClr>
              </a:solidFill>
            </a:endParaRPr>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lvl1pPr algn="l">
              <a:defRPr>
                <a:solidFill>
                  <a:srgbClr val="C60C30"/>
                </a:solidFill>
                <a:latin typeface="Rockwell" pitchFamily="18" charset="0"/>
              </a:defRPr>
            </a:lvl1pPr>
          </a:lstStyle>
          <a:p>
            <a:r>
              <a:rPr lang="pt-BR"/>
              <a:t>Clique para editar o título mestre</a:t>
            </a:r>
            <a:endParaRPr lang="en-GB" dirty="0"/>
          </a:p>
        </p:txBody>
      </p:sp>
      <p:sp>
        <p:nvSpPr>
          <p:cNvPr id="9" name="Line 4"/>
          <p:cNvSpPr>
            <a:spLocks noChangeShapeType="1"/>
          </p:cNvSpPr>
          <p:nvPr/>
        </p:nvSpPr>
        <p:spPr bwMode="auto">
          <a:xfrm>
            <a:off x="467544" y="1124744"/>
            <a:ext cx="8676456" cy="18256"/>
          </a:xfrm>
          <a:prstGeom prst="line">
            <a:avLst/>
          </a:prstGeom>
          <a:noFill/>
          <a:ln w="9525">
            <a:solidFill>
              <a:srgbClr val="666666"/>
            </a:solidFill>
            <a:prstDash val="dash"/>
            <a:round/>
            <a:headEnd/>
            <a:tailEnd/>
          </a:ln>
        </p:spPr>
        <p:txBody>
          <a:bodyPr wrap="none" anchor="ctr"/>
          <a:lstStyle/>
          <a:p>
            <a:pPr eaLnBrk="1" hangingPunct="1"/>
            <a:endParaRPr lang="en-GB" sz="1800">
              <a:solidFill>
                <a:prstClr val="black"/>
              </a:solidFill>
              <a:latin typeface="Arial" charset="0"/>
              <a:cs typeface="Arial" charset="0"/>
            </a:endParaRPr>
          </a:p>
        </p:txBody>
      </p:sp>
      <p:pic>
        <p:nvPicPr>
          <p:cNvPr id="10" name="Picture 5" descr="NU - A4 Logo (RGB)"/>
          <p:cNvPicPr>
            <a:picLocks noChangeAspect="1" noChangeArrowheads="1"/>
          </p:cNvPicPr>
          <p:nvPr/>
        </p:nvPicPr>
        <p:blipFill>
          <a:blip r:embed="rId2" cstate="screen"/>
          <a:srcRect/>
          <a:stretch>
            <a:fillRect/>
          </a:stretch>
        </p:blipFill>
        <p:spPr bwMode="auto">
          <a:xfrm>
            <a:off x="7010400" y="304800"/>
            <a:ext cx="1831975" cy="603250"/>
          </a:xfrm>
          <a:prstGeom prst="rect">
            <a:avLst/>
          </a:prstGeom>
          <a:noFill/>
          <a:ln w="9525">
            <a:noFill/>
            <a:miter lim="800000"/>
            <a:headEnd/>
            <a:tailEnd/>
          </a:ln>
        </p:spPr>
      </p:pic>
    </p:spTree>
    <p:extLst>
      <p:ext uri="{BB962C8B-B14F-4D97-AF65-F5344CB8AC3E}">
        <p14:creationId xmlns:p14="http://schemas.microsoft.com/office/powerpoint/2010/main" val="752815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p>
            <a:endParaRPr lang="en-US">
              <a:solidFill>
                <a:srgbClr val="D6ECFF"/>
              </a:solidFill>
            </a:endParaRPr>
          </a:p>
        </p:txBody>
      </p:sp>
      <p:sp>
        <p:nvSpPr>
          <p:cNvPr id="17" name="Espaço Reservado para Rodapé 16"/>
          <p:cNvSpPr>
            <a:spLocks noGrp="1"/>
          </p:cNvSpPr>
          <p:nvPr>
            <p:ph type="ftr" sz="quarter" idx="11"/>
          </p:nvPr>
        </p:nvSpPr>
        <p:spPr/>
        <p:txBody>
          <a:bodyPr/>
          <a:lstStyle/>
          <a:p>
            <a:endParaRPr lang="en-US">
              <a:solidFill>
                <a:srgbClr val="D6ECFF"/>
              </a:solidFill>
            </a:endParaRPr>
          </a:p>
        </p:txBody>
      </p:sp>
      <p:sp>
        <p:nvSpPr>
          <p:cNvPr id="29" name="Espaço Reservado para Número de Slide 28"/>
          <p:cNvSpPr>
            <a:spLocks noGrp="1"/>
          </p:cNvSpPr>
          <p:nvPr>
            <p:ph type="sldNum" sz="quarter" idx="12"/>
          </p:nvPr>
        </p:nvSpPr>
        <p:spPr/>
        <p:txBody>
          <a:bodyPr/>
          <a:lstStyle/>
          <a:p>
            <a:fld id="{1C1EB1C5-EB37-462E-B2DE-2EE5299F5101}" type="slidenum">
              <a:rPr lang="en-US" smtClean="0">
                <a:solidFill>
                  <a:srgbClr val="D6ECFF"/>
                </a:solidFill>
              </a:rPr>
              <a:pPr/>
              <a:t>‹nº›</a:t>
            </a:fld>
            <a:endParaRPr lang="en-US">
              <a:solidFill>
                <a:srgbClr val="D6ECFF"/>
              </a:solidFill>
            </a:endParaRPr>
          </a:p>
        </p:txBody>
      </p:sp>
      <p:sp>
        <p:nvSpPr>
          <p:cNvPr id="32" name="Retângu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39" name="Retângulo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0" name="Retângu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41" name="Retângulo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42" name="Retângu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8" name="Títu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a:t>Clique para editar o estilo do título mestre</a:t>
            </a:r>
            <a:endParaRPr kumimoji="0" lang="en-US"/>
          </a:p>
        </p:txBody>
      </p:sp>
      <p:sp>
        <p:nvSpPr>
          <p:cNvPr id="9" name="Subtítu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56" name="Retângu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5" name="Retângu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6" name="Retângu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67" name="Retângu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4996624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BFA57C23-9102-4C41-AB23-BB67BB219B83}"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103259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Forma livre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orma liv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Forma liv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Forma liv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Forma liv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9" name="Forma livre 18"/>
          <p:cNvSpPr>
            <a:spLocks/>
          </p:cNvSpPr>
          <p:nvPr/>
        </p:nvSpPr>
        <p:spPr bwMode="auto">
          <a:xfrm>
            <a:off x="5948392" y="424662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0" name="Forma liv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1" name="Forma liv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2" name="Forma liv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3" name="Forma liv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4" name="Forma liv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5" name="Forma liv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6" name="Forma liv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7" name="Forma liv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3" name="Espaço Reservado para Tex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en-US">
              <a:solidFill>
                <a:srgbClr val="D6ECFF"/>
              </a:solidFill>
            </a:endParaRPr>
          </a:p>
        </p:txBody>
      </p:sp>
      <p:sp>
        <p:nvSpPr>
          <p:cNvPr id="5" name="Espaço Reservado para Rodapé 4"/>
          <p:cNvSpPr>
            <a:spLocks noGrp="1"/>
          </p:cNvSpPr>
          <p:nvPr>
            <p:ph type="ftr" sz="quarter" idx="11"/>
          </p:nvPr>
        </p:nvSpPr>
        <p:spPr/>
        <p:txBody>
          <a:bodyPr/>
          <a:lstStyle/>
          <a:p>
            <a:endParaRPr lang="en-US">
              <a:solidFill>
                <a:srgbClr val="D6ECFF"/>
              </a:solidFill>
            </a:endParaRPr>
          </a:p>
        </p:txBody>
      </p:sp>
      <p:sp>
        <p:nvSpPr>
          <p:cNvPr id="6" name="Espaço Reservado para Número de Slide 5"/>
          <p:cNvSpPr>
            <a:spLocks noGrp="1"/>
          </p:cNvSpPr>
          <p:nvPr>
            <p:ph type="sldNum" sz="quarter" idx="12"/>
          </p:nvPr>
        </p:nvSpPr>
        <p:spPr/>
        <p:txBody>
          <a:bodyPr/>
          <a:lstStyle/>
          <a:p>
            <a:fld id="{9D148F59-CDC7-43A4-965D-B5CCC3AF3DF9}" type="slidenum">
              <a:rPr lang="en-US" smtClean="0">
                <a:solidFill>
                  <a:srgbClr val="D6ECFF"/>
                </a:solidFill>
              </a:rPr>
              <a:pPr/>
              <a:t>‹nº›</a:t>
            </a:fld>
            <a:endParaRPr lang="en-US">
              <a:solidFill>
                <a:srgbClr val="D6ECFF"/>
              </a:solidFill>
            </a:endParaRPr>
          </a:p>
        </p:txBody>
      </p:sp>
      <p:sp>
        <p:nvSpPr>
          <p:cNvPr id="7" name="Retângulo 6"/>
          <p:cNvSpPr/>
          <p:nvPr/>
        </p:nvSpPr>
        <p:spPr>
          <a:xfrm>
            <a:off x="363160" y="402309"/>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2" name="Títu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t-BR"/>
              <a:t>Clique para editar o estilo do título mestre</a:t>
            </a:r>
            <a:endParaRPr kumimoji="0" lang="en-US"/>
          </a:p>
        </p:txBody>
      </p:sp>
      <p:sp>
        <p:nvSpPr>
          <p:cNvPr id="8" name="Retângu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9" name="Retângulo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0" name="Retângu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Tree>
    <p:extLst>
      <p:ext uri="{BB962C8B-B14F-4D97-AF65-F5344CB8AC3E}">
        <p14:creationId xmlns:p14="http://schemas.microsoft.com/office/powerpoint/2010/main" val="945942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4.jpe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9.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tângulo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tângulo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Espaço Reservado para Rodapé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Espaço Reservado para Número de Slide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560A4675-8F85-43D4-81BA-83A7C66BBF99}" type="slidenum">
              <a:rPr lang="en-US" smtClean="0"/>
              <a:pPr>
                <a:defRPr/>
              </a:pPr>
              <a:t>‹nº›</a:t>
            </a:fld>
            <a:endParaRPr lang="en-US"/>
          </a:p>
        </p:txBody>
      </p:sp>
    </p:spTree>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05661756"/>
      </p:ext>
    </p:extLst>
  </p:cSld>
  <p:clrMap bg1="dk1" tx1="lt1" bg2="dk2"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127470559"/>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009190824"/>
      </p:ext>
    </p:extLst>
  </p:cSld>
  <p:clrMap bg1="dk1" tx1="lt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459485100"/>
      </p:ext>
    </p:extLst>
  </p:cSld>
  <p:clrMap bg1="dk1" tx1="lt1" bg2="dk2"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3304153755"/>
      </p:ext>
    </p:extLst>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499560571"/>
      </p:ext>
    </p:extLst>
  </p:cSld>
  <p:clrMap bg1="dk1" tx1="lt1" bg2="dk2"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407087364"/>
      </p:ext>
    </p:extLst>
  </p:cSld>
  <p:clrMap bg1="dk1" tx1="lt1" bg2="dk2"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6FA1F-B951-486B-A3D6-30E96E4DC960}" type="datetimeFigureOut">
              <a:rPr lang="pt-BR" b="1" smtClean="0">
                <a:solidFill>
                  <a:prstClr val="black">
                    <a:tint val="75000"/>
                  </a:prstClr>
                </a:solidFill>
                <a:effectLst>
                  <a:outerShdw blurRad="38100" dist="38100" dir="2700000" algn="tl">
                    <a:srgbClr val="000000">
                      <a:alpha val="43137"/>
                    </a:srgbClr>
                  </a:outerShdw>
                </a:effectLst>
                <a:latin typeface="Calibri"/>
              </a:rPr>
              <a:pPr/>
              <a:t>27/10/2022</a:t>
            </a:fld>
            <a:endParaRPr lang="pt-BR" b="1">
              <a:solidFill>
                <a:prstClr val="black">
                  <a:tint val="75000"/>
                </a:prstClr>
              </a:solidFill>
              <a:effectLst>
                <a:outerShdw blurRad="38100" dist="38100" dir="2700000" algn="tl">
                  <a:srgbClr val="000000">
                    <a:alpha val="43137"/>
                  </a:srgbClr>
                </a:outerShdw>
              </a:effectLst>
              <a:latin typeface="Calibri"/>
            </a:endParaRPr>
          </a:p>
        </p:txBody>
      </p:sp>
      <p:sp>
        <p:nvSpPr>
          <p:cNvPr id="5" name="Espaço Reservado para Rodapé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b="1">
              <a:solidFill>
                <a:prstClr val="black">
                  <a:tint val="75000"/>
                </a:prstClr>
              </a:solidFill>
              <a:effectLst>
                <a:outerShdw blurRad="38100" dist="38100" dir="2700000" algn="tl">
                  <a:srgbClr val="000000">
                    <a:alpha val="43137"/>
                  </a:srgbClr>
                </a:outerShdw>
              </a:effectLst>
              <a:latin typeface="Calibri"/>
            </a:endParaRPr>
          </a:p>
        </p:txBody>
      </p:sp>
      <p:sp>
        <p:nvSpPr>
          <p:cNvPr id="6" name="Espaço Reservado para Número de Slide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047C-CB0E-4C44-BDAA-9FD96355F9A6}" type="slidenum">
              <a:rPr lang="pt-BR" b="1" smtClean="0">
                <a:solidFill>
                  <a:prstClr val="black">
                    <a:tint val="75000"/>
                  </a:prstClr>
                </a:solidFill>
                <a:effectLst>
                  <a:outerShdw blurRad="38100" dist="38100" dir="2700000" algn="tl">
                    <a:srgbClr val="000000">
                      <a:alpha val="43137"/>
                    </a:srgbClr>
                  </a:outerShdw>
                </a:effectLst>
                <a:latin typeface="Calibri"/>
              </a:rPr>
              <a:pPr/>
              <a:t>‹nº›</a:t>
            </a:fld>
            <a:endParaRPr lang="pt-BR" b="1">
              <a:solidFill>
                <a:prstClr val="black">
                  <a:tint val="75000"/>
                </a:prstClr>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278248115"/>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solidFill>
          <a:srgbClr val="01141D"/>
        </a:solidFill>
        <a:effectLst/>
      </p:bgPr>
    </p:bg>
    <p:spTree>
      <p:nvGrpSpPr>
        <p:cNvPr id="1" name=""/>
        <p:cNvGrpSpPr/>
        <p:nvPr/>
      </p:nvGrpSpPr>
      <p:grpSpPr>
        <a:xfrm>
          <a:off x="0" y="0"/>
          <a:ext cx="0" cy="0"/>
          <a:chOff x="0" y="0"/>
          <a:chExt cx="0" cy="0"/>
        </a:xfrm>
      </p:grpSpPr>
      <p:pic>
        <p:nvPicPr>
          <p:cNvPr id="9218" name="Picture 7" descr="slide"/>
          <p:cNvPicPr>
            <a:picLocks noChangeAspect="1" noChangeArrowheads="1"/>
          </p:cNvPicPr>
          <p:nvPr userDrawn="1"/>
        </p:nvPicPr>
        <p:blipFill>
          <a:blip r:embed="rId15" cstate="print"/>
          <a:srcRect/>
          <a:stretch>
            <a:fillRect/>
          </a:stretch>
        </p:blipFill>
        <p:spPr bwMode="auto">
          <a:xfrm>
            <a:off x="0" y="-95250"/>
            <a:ext cx="9144000" cy="7053263"/>
          </a:xfrm>
          <a:prstGeom prst="rect">
            <a:avLst/>
          </a:prstGeom>
          <a:noFill/>
          <a:ln w="9525">
            <a:noFill/>
            <a:miter lim="800000"/>
            <a:headEnd/>
            <a:tailEnd/>
          </a:ln>
        </p:spPr>
      </p:pic>
      <p:sp>
        <p:nvSpPr>
          <p:cNvPr id="4107" name="Rectangle 11"/>
          <p:cNvSpPr>
            <a:spLocks noGrp="1" noChangeArrowheads="1"/>
          </p:cNvSpPr>
          <p:nvPr>
            <p:ph type="title"/>
          </p:nvPr>
        </p:nvSpPr>
        <p:spPr bwMode="auto">
          <a:xfrm>
            <a:off x="714375" y="214313"/>
            <a:ext cx="7772400" cy="11430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dirty="0"/>
              <a:t>Clique </a:t>
            </a:r>
            <a:r>
              <a:rPr lang="en-US" dirty="0" err="1"/>
              <a:t>para</a:t>
            </a:r>
            <a:r>
              <a:rPr lang="en-US" dirty="0"/>
              <a:t> </a:t>
            </a:r>
            <a:r>
              <a:rPr lang="en-US" dirty="0" err="1"/>
              <a:t>editar</a:t>
            </a:r>
            <a:r>
              <a:rPr lang="en-US" dirty="0"/>
              <a:t> o </a:t>
            </a:r>
            <a:r>
              <a:rPr lang="en-US" dirty="0" err="1"/>
              <a:t>estilo</a:t>
            </a:r>
            <a:r>
              <a:rPr lang="en-US" dirty="0"/>
              <a:t> do </a:t>
            </a:r>
            <a:r>
              <a:rPr lang="en-US" dirty="0" err="1"/>
              <a:t>título</a:t>
            </a:r>
            <a:r>
              <a:rPr lang="en-US" dirty="0"/>
              <a:t> </a:t>
            </a:r>
            <a:r>
              <a:rPr lang="en-US" dirty="0" err="1"/>
              <a:t>mestre</a:t>
            </a:r>
            <a:endParaRPr lang="en-US" dirty="0"/>
          </a:p>
        </p:txBody>
      </p:sp>
      <p:sp>
        <p:nvSpPr>
          <p:cNvPr id="4108" name="Rectangle 12"/>
          <p:cNvSpPr>
            <a:spLocks noGrp="1" noChangeArrowheads="1"/>
          </p:cNvSpPr>
          <p:nvPr>
            <p:ph type="body" idx="1"/>
          </p:nvPr>
        </p:nvSpPr>
        <p:spPr bwMode="auto">
          <a:xfrm>
            <a:off x="871538" y="1981200"/>
            <a:ext cx="7772400" cy="41148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dirty="0"/>
              <a:t>Clique </a:t>
            </a:r>
            <a:r>
              <a:rPr lang="en-US" dirty="0" err="1"/>
              <a:t>para</a:t>
            </a:r>
            <a:r>
              <a:rPr lang="en-US" dirty="0"/>
              <a:t> </a:t>
            </a:r>
            <a:r>
              <a:rPr lang="en-US" dirty="0" err="1"/>
              <a:t>editar</a:t>
            </a:r>
            <a:r>
              <a:rPr lang="en-US" dirty="0"/>
              <a:t> </a:t>
            </a:r>
            <a:r>
              <a:rPr lang="en-US" dirty="0" err="1"/>
              <a:t>os</a:t>
            </a:r>
            <a:r>
              <a:rPr lang="en-US" dirty="0"/>
              <a:t> </a:t>
            </a:r>
            <a:r>
              <a:rPr lang="en-US" dirty="0" err="1"/>
              <a:t>estilos</a:t>
            </a:r>
            <a:r>
              <a:rPr lang="en-US" dirty="0"/>
              <a:t> do </a:t>
            </a:r>
            <a:r>
              <a:rPr lang="en-US" dirty="0" err="1"/>
              <a:t>texto</a:t>
            </a:r>
            <a:r>
              <a:rPr lang="en-US" dirty="0"/>
              <a:t> </a:t>
            </a:r>
            <a:r>
              <a:rPr lang="en-US" dirty="0" err="1"/>
              <a:t>mestre</a:t>
            </a:r>
            <a:endParaRPr lang="en-US" dirty="0"/>
          </a:p>
          <a:p>
            <a:pPr lvl="1"/>
            <a:r>
              <a:rPr lang="en-US" dirty="0"/>
              <a:t>Segundo </a:t>
            </a:r>
            <a:r>
              <a:rPr lang="en-US" dirty="0" err="1"/>
              <a:t>nível</a:t>
            </a:r>
            <a:endParaRPr lang="en-US" dirty="0"/>
          </a:p>
          <a:p>
            <a:pPr lvl="2"/>
            <a:r>
              <a:rPr lang="en-US" dirty="0" err="1"/>
              <a:t>Terceiro</a:t>
            </a:r>
            <a:r>
              <a:rPr lang="en-US" dirty="0"/>
              <a:t> </a:t>
            </a:r>
            <a:r>
              <a:rPr lang="en-US" dirty="0" err="1"/>
              <a:t>nível</a:t>
            </a:r>
            <a:endParaRPr lang="en-US" dirty="0"/>
          </a:p>
          <a:p>
            <a:pPr lvl="3"/>
            <a:r>
              <a:rPr lang="en-US" dirty="0"/>
              <a:t>Quarto </a:t>
            </a:r>
            <a:r>
              <a:rPr lang="en-US" dirty="0" err="1"/>
              <a:t>nível</a:t>
            </a:r>
            <a:endParaRPr lang="en-US" dirty="0"/>
          </a:p>
          <a:p>
            <a:pPr lvl="4"/>
            <a:r>
              <a:rPr lang="en-US" dirty="0" err="1"/>
              <a:t>Quinto</a:t>
            </a:r>
            <a:r>
              <a:rPr lang="en-US" dirty="0"/>
              <a:t> </a:t>
            </a:r>
            <a:r>
              <a:rPr lang="en-US" dirty="0" err="1"/>
              <a:t>nível</a:t>
            </a:r>
            <a:endParaRPr lang="en-US" dirty="0"/>
          </a:p>
        </p:txBody>
      </p:sp>
    </p:spTree>
    <p:extLst>
      <p:ext uri="{BB962C8B-B14F-4D97-AF65-F5344CB8AC3E}">
        <p14:creationId xmlns:p14="http://schemas.microsoft.com/office/powerpoint/2010/main" val="2968331076"/>
      </p:ext>
    </p:extLst>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Lst>
  <p:transition>
    <p:fade thruBlk="1"/>
  </p:transition>
  <p:txStyles>
    <p:titleStyle>
      <a:lvl1pPr algn="ctr" rtl="0" eaLnBrk="0" fontAlgn="base" hangingPunct="0">
        <a:spcBef>
          <a:spcPct val="0"/>
        </a:spcBef>
        <a:spcAft>
          <a:spcPct val="0"/>
        </a:spcAft>
        <a:defRPr sz="6000">
          <a:solidFill>
            <a:srgbClr val="FFFF00"/>
          </a:solidFill>
          <a:latin typeface="Impact" pitchFamily="34" charset="0"/>
          <a:ea typeface="+mj-ea"/>
          <a:cs typeface="+mj-cs"/>
        </a:defRPr>
      </a:lvl1pPr>
      <a:lvl2pPr algn="ctr" rtl="0" eaLnBrk="0" fontAlgn="base" hangingPunct="0">
        <a:spcBef>
          <a:spcPct val="0"/>
        </a:spcBef>
        <a:spcAft>
          <a:spcPct val="0"/>
        </a:spcAft>
        <a:defRPr sz="6000">
          <a:solidFill>
            <a:srgbClr val="FFFF00"/>
          </a:solidFill>
          <a:latin typeface="Impact" pitchFamily="34" charset="0"/>
        </a:defRPr>
      </a:lvl2pPr>
      <a:lvl3pPr algn="ctr" rtl="0" eaLnBrk="0" fontAlgn="base" hangingPunct="0">
        <a:spcBef>
          <a:spcPct val="0"/>
        </a:spcBef>
        <a:spcAft>
          <a:spcPct val="0"/>
        </a:spcAft>
        <a:defRPr sz="6000">
          <a:solidFill>
            <a:srgbClr val="FFFF00"/>
          </a:solidFill>
          <a:latin typeface="Impact" pitchFamily="34" charset="0"/>
        </a:defRPr>
      </a:lvl3pPr>
      <a:lvl4pPr algn="ctr" rtl="0" eaLnBrk="0" fontAlgn="base" hangingPunct="0">
        <a:spcBef>
          <a:spcPct val="0"/>
        </a:spcBef>
        <a:spcAft>
          <a:spcPct val="0"/>
        </a:spcAft>
        <a:defRPr sz="6000">
          <a:solidFill>
            <a:srgbClr val="FFFF00"/>
          </a:solidFill>
          <a:latin typeface="Impact" pitchFamily="34" charset="0"/>
        </a:defRPr>
      </a:lvl4pPr>
      <a:lvl5pPr algn="ctr" rtl="0" eaLnBrk="0" fontAlgn="base" hangingPunct="0">
        <a:spcBef>
          <a:spcPct val="0"/>
        </a:spcBef>
        <a:spcAft>
          <a:spcPct val="0"/>
        </a:spcAft>
        <a:defRPr sz="6000">
          <a:solidFill>
            <a:srgbClr val="FFFF00"/>
          </a:solidFill>
          <a:latin typeface="Impact" pitchFamily="34" charset="0"/>
        </a:defRPr>
      </a:lvl5pPr>
      <a:lvl6pPr marL="457200" algn="ctr" rtl="0" eaLnBrk="0" fontAlgn="base" hangingPunct="0">
        <a:spcBef>
          <a:spcPct val="0"/>
        </a:spcBef>
        <a:spcAft>
          <a:spcPct val="0"/>
        </a:spcAft>
        <a:defRPr sz="4400">
          <a:solidFill>
            <a:srgbClr val="FFCC00"/>
          </a:solidFill>
          <a:latin typeface="Arial Black" pitchFamily="34" charset="0"/>
        </a:defRPr>
      </a:lvl6pPr>
      <a:lvl7pPr marL="914400" algn="ctr" rtl="0" eaLnBrk="0" fontAlgn="base" hangingPunct="0">
        <a:spcBef>
          <a:spcPct val="0"/>
        </a:spcBef>
        <a:spcAft>
          <a:spcPct val="0"/>
        </a:spcAft>
        <a:defRPr sz="4400">
          <a:solidFill>
            <a:srgbClr val="FFCC00"/>
          </a:solidFill>
          <a:latin typeface="Arial Black" pitchFamily="34" charset="0"/>
        </a:defRPr>
      </a:lvl7pPr>
      <a:lvl8pPr marL="1371600" algn="ctr" rtl="0" eaLnBrk="0" fontAlgn="base" hangingPunct="0">
        <a:spcBef>
          <a:spcPct val="0"/>
        </a:spcBef>
        <a:spcAft>
          <a:spcPct val="0"/>
        </a:spcAft>
        <a:defRPr sz="4400">
          <a:solidFill>
            <a:srgbClr val="FFCC00"/>
          </a:solidFill>
          <a:latin typeface="Arial Black" pitchFamily="34" charset="0"/>
        </a:defRPr>
      </a:lvl8pPr>
      <a:lvl9pPr marL="1828800" algn="ctr" rtl="0" eaLnBrk="0" fontAlgn="base" hangingPunct="0">
        <a:spcBef>
          <a:spcPct val="0"/>
        </a:spcBef>
        <a:spcAft>
          <a:spcPct val="0"/>
        </a:spcAft>
        <a:defRPr sz="4400">
          <a:solidFill>
            <a:srgbClr val="FFCC00"/>
          </a:solidFill>
          <a:latin typeface="Arial Black" pitchFamily="34" charset="0"/>
        </a:defRPr>
      </a:lvl9pPr>
    </p:titleStyle>
    <p:bodyStyle>
      <a:lvl1pPr marL="514350" indent="-514350" algn="l" rtl="0" eaLnBrk="0" fontAlgn="base" hangingPunct="0">
        <a:spcBef>
          <a:spcPct val="20000"/>
        </a:spcBef>
        <a:spcAft>
          <a:spcPct val="0"/>
        </a:spcAft>
        <a:buClr>
          <a:srgbClr val="FFCC00"/>
        </a:buClr>
        <a:buFont typeface="Wingdings" pitchFamily="2" charset="2"/>
        <a:buChar char="§"/>
        <a:defRPr sz="3200">
          <a:solidFill>
            <a:schemeClr val="tx1"/>
          </a:solidFill>
          <a:latin typeface="Tahoma" pitchFamily="34" charset="0"/>
          <a:ea typeface="+mn-ea"/>
          <a:cs typeface="Tahoma" pitchFamily="34" charset="0"/>
        </a:defRPr>
      </a:lvl1pPr>
      <a:lvl2pPr marL="971550" indent="-514350" algn="l" rtl="0" eaLnBrk="0" fontAlgn="base" hangingPunct="0">
        <a:spcBef>
          <a:spcPct val="20000"/>
        </a:spcBef>
        <a:spcAft>
          <a:spcPct val="0"/>
        </a:spcAft>
        <a:buClr>
          <a:srgbClr val="FFCC00"/>
        </a:buClr>
        <a:buFont typeface="Wingdings" pitchFamily="2" charset="2"/>
        <a:buChar char="§"/>
        <a:defRPr sz="2800">
          <a:solidFill>
            <a:schemeClr val="tx1"/>
          </a:solidFill>
          <a:latin typeface="Tahoma" pitchFamily="34" charset="0"/>
          <a:cs typeface="Tahoma" pitchFamily="34" charset="0"/>
        </a:defRPr>
      </a:lvl2pPr>
      <a:lvl3pPr marL="1371600" indent="-457200" algn="l" rtl="0" eaLnBrk="0" fontAlgn="base" hangingPunct="0">
        <a:spcBef>
          <a:spcPct val="20000"/>
        </a:spcBef>
        <a:spcAft>
          <a:spcPct val="0"/>
        </a:spcAft>
        <a:buClr>
          <a:srgbClr val="FFCC00"/>
        </a:buClr>
        <a:buFont typeface="Wingdings" pitchFamily="2" charset="2"/>
        <a:buChar char="§"/>
        <a:defRPr sz="2400">
          <a:solidFill>
            <a:schemeClr val="tx1"/>
          </a:solidFill>
          <a:latin typeface="Tahoma" pitchFamily="34" charset="0"/>
          <a:cs typeface="Tahoma" pitchFamily="34" charset="0"/>
        </a:defRPr>
      </a:lvl3pPr>
      <a:lvl4pPr marL="1828800" indent="-457200" algn="l" rtl="0" eaLnBrk="0" fontAlgn="base" hangingPunct="0">
        <a:spcBef>
          <a:spcPct val="20000"/>
        </a:spcBef>
        <a:spcAft>
          <a:spcPct val="0"/>
        </a:spcAft>
        <a:buClr>
          <a:srgbClr val="FFCC00"/>
        </a:buClr>
        <a:buFont typeface="Wingdings" pitchFamily="2" charset="2"/>
        <a:buChar char="§"/>
        <a:defRPr sz="2000">
          <a:solidFill>
            <a:schemeClr val="tx1"/>
          </a:solidFill>
          <a:latin typeface="Tahoma" pitchFamily="34" charset="0"/>
          <a:cs typeface="Tahoma" pitchFamily="34" charset="0"/>
        </a:defRPr>
      </a:lvl4pPr>
      <a:lvl5pPr marL="2286000" indent="-457200" algn="l" rtl="0" eaLnBrk="0" fontAlgn="base" hangingPunct="0">
        <a:spcBef>
          <a:spcPct val="20000"/>
        </a:spcBef>
        <a:spcAft>
          <a:spcPct val="0"/>
        </a:spcAft>
        <a:buClr>
          <a:srgbClr val="FFCC00"/>
        </a:buClr>
        <a:buFont typeface="Wingdings" pitchFamily="2" charset="2"/>
        <a:buChar char="§"/>
        <a:defRPr sz="2000">
          <a:solidFill>
            <a:schemeClr val="tx1"/>
          </a:solidFill>
          <a:latin typeface="Tahoma" pitchFamily="34" charset="0"/>
          <a:cs typeface="Tahoma"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Espaço Reservado para Título 1">
            <a:extLst>
              <a:ext uri="{FF2B5EF4-FFF2-40B4-BE49-F238E27FC236}">
                <a16:creationId xmlns:a16="http://schemas.microsoft.com/office/drawing/2014/main" id="{BB6284C9-FE60-47CC-AF42-E7DAE3BEE5D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43" name="Espaço Reservado para Texto 2">
            <a:extLst>
              <a:ext uri="{FF2B5EF4-FFF2-40B4-BE49-F238E27FC236}">
                <a16:creationId xmlns:a16="http://schemas.microsoft.com/office/drawing/2014/main" id="{C3561A65-1D05-4BA2-A2CE-FBE174A900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DF29C5BE-5665-44A8-85B3-86BE8BFA814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C829BDF3-3320-44E4-9CFE-CF11673595C9}" type="datetimeFigureOut">
              <a:rPr lang="pt-BR"/>
              <a:pPr>
                <a:defRPr/>
              </a:pPr>
              <a:t>27/10/2022</a:t>
            </a:fld>
            <a:endParaRPr lang="pt-BR"/>
          </a:p>
        </p:txBody>
      </p:sp>
      <p:sp>
        <p:nvSpPr>
          <p:cNvPr id="5" name="Espaço Reservado para Rodapé 4">
            <a:extLst>
              <a:ext uri="{FF2B5EF4-FFF2-40B4-BE49-F238E27FC236}">
                <a16:creationId xmlns:a16="http://schemas.microsoft.com/office/drawing/2014/main" id="{8401655F-E205-4A8A-945D-3ABCF96F087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t-BR"/>
          </a:p>
        </p:txBody>
      </p:sp>
      <p:sp>
        <p:nvSpPr>
          <p:cNvPr id="6" name="Espaço Reservado para Número de Slide 5">
            <a:extLst>
              <a:ext uri="{FF2B5EF4-FFF2-40B4-BE49-F238E27FC236}">
                <a16:creationId xmlns:a16="http://schemas.microsoft.com/office/drawing/2014/main" id="{89A2BCBF-9FB9-43D0-8DAB-2C1237EB3CF6}"/>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94B6B7AF-9A49-4A9D-B0F5-D2B95849E9B9}" type="slidenum">
              <a:rPr lang="pt-BR"/>
              <a:pPr>
                <a:defRPr/>
              </a:pPr>
              <a:t>‹nº›</a:t>
            </a:fld>
            <a:endParaRPr lang="pt-BR"/>
          </a:p>
        </p:txBody>
      </p:sp>
    </p:spTree>
    <p:extLst>
      <p:ext uri="{BB962C8B-B14F-4D97-AF65-F5344CB8AC3E}">
        <p14:creationId xmlns:p14="http://schemas.microsoft.com/office/powerpoint/2010/main" val="1126582139"/>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7600" y="609600"/>
            <a:ext cx="6908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1117600" y="1981200"/>
            <a:ext cx="69088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transition spd="slow">
    <p:wipe dir="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Clique para editar o estilo do título mestre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Clique para editar os estilos do texto mestre</a:t>
            </a:r>
          </a:p>
          <a:p>
            <a:pPr lvl="1"/>
            <a:r>
              <a:rPr lang="en-US"/>
              <a:t>Segundo nível</a:t>
            </a:r>
          </a:p>
          <a:p>
            <a:pPr lvl="2"/>
            <a:r>
              <a:rPr lang="en-US"/>
              <a:t>Terceiro nível</a:t>
            </a:r>
          </a:p>
          <a:p>
            <a:pPr lvl="3"/>
            <a:r>
              <a:rPr lang="en-US"/>
              <a:t>Quarto nível</a:t>
            </a:r>
          </a:p>
          <a:p>
            <a:pPr lvl="4"/>
            <a:r>
              <a:rPr lang="en-US"/>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prstClr val="black"/>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prstClr val="black"/>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E5C19131-E513-4A8C-A223-8975AA0F15C3}" type="slidenum">
              <a:rPr lang="en-US">
                <a:solidFill>
                  <a:prstClr val="black"/>
                </a:solidFill>
                <a:latin typeface="Arial" pitchFamily="34" charset="0"/>
              </a:rPr>
              <a:pPr eaLnBrk="1" hangingPunct="1"/>
              <a:t>‹nº›</a:t>
            </a:fld>
            <a:endParaRPr lang="en-US">
              <a:solidFill>
                <a:prstClr val="black"/>
              </a:solidFill>
              <a:latin typeface="Arial" pitchFamily="34" charset="0"/>
            </a:endParaRPr>
          </a:p>
        </p:txBody>
      </p:sp>
    </p:spTree>
    <p:extLst>
      <p:ext uri="{BB962C8B-B14F-4D97-AF65-F5344CB8AC3E}">
        <p14:creationId xmlns:p14="http://schemas.microsoft.com/office/powerpoint/2010/main" val="391114362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105BD64-ED77-4099-A75B-A382DD6B0A7C}" type="datetimeFigureOut">
              <a:rPr lang="pt-BR">
                <a:solidFill>
                  <a:prstClr val="black">
                    <a:tint val="75000"/>
                  </a:prstClr>
                </a:solidFill>
              </a:rPr>
              <a:pPr>
                <a:defRPr/>
              </a:pPr>
              <a:t>27/10/2022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D5954E7C-5E9A-4B9E-B67E-62A5E0092268}" type="slidenum">
              <a:rPr lang="pt-BR" altLang="pt-BR">
                <a:latin typeface="Calibri" panose="020F0502020204030204" pitchFamily="34" charset="0"/>
                <a:cs typeface="Arial" panose="020B0604020202020204" pitchFamily="34" charset="0"/>
              </a:rPr>
              <a:pPr>
                <a:defRPr/>
              </a:pPr>
              <a:t>‹nº›</a:t>
            </a:fld>
            <a:endParaRPr lang="pt-BR" altLang="pt-BR">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4388642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8" name="Retângulo 7"/>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9" name="Retângulo 8"/>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0" name="Retângulo 9"/>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1" name="Retângulo 10"/>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2" name="Retângulo 11"/>
          <p:cNvSpPr/>
          <p:nvPr/>
        </p:nvSpPr>
        <p:spPr>
          <a:xfrm>
            <a:off x="309564" y="681040"/>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5" name="Retângulo 14"/>
          <p:cNvSpPr/>
          <p:nvPr/>
        </p:nvSpPr>
        <p:spPr>
          <a:xfrm>
            <a:off x="268289" y="681040"/>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16" name="Retângulo 15"/>
          <p:cNvSpPr/>
          <p:nvPr/>
        </p:nvSpPr>
        <p:spPr>
          <a:xfrm>
            <a:off x="249238" y="681040"/>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a:solidFill>
                <a:prstClr val="white"/>
              </a:solidFill>
            </a:endParaRPr>
          </a:p>
        </p:txBody>
      </p:sp>
      <p:sp>
        <p:nvSpPr>
          <p:cNvPr id="17" name="Retângulo 16"/>
          <p:cNvSpPr/>
          <p:nvPr/>
        </p:nvSpPr>
        <p:spPr>
          <a:xfrm>
            <a:off x="222250" y="681040"/>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778" dirty="0">
              <a:solidFill>
                <a:prstClr val="white"/>
              </a:solidFill>
            </a:endParaRPr>
          </a:p>
        </p:txBody>
      </p:sp>
      <p:sp>
        <p:nvSpPr>
          <p:cNvPr id="22" name="Espaço Reservado para Título 21"/>
          <p:cNvSpPr>
            <a:spLocks noGrp="1"/>
          </p:cNvSpPr>
          <p:nvPr>
            <p:ph type="title"/>
          </p:nvPr>
        </p:nvSpPr>
        <p:spPr>
          <a:xfrm>
            <a:off x="914400" y="512763"/>
            <a:ext cx="7772400" cy="914400"/>
          </a:xfrm>
          <a:prstGeom prst="rect">
            <a:avLst/>
          </a:prstGeom>
        </p:spPr>
        <p:txBody>
          <a:bodyPr vert="horz" anchor="t">
            <a:noAutofit/>
          </a:bodyPr>
          <a:lstStyle/>
          <a:p>
            <a:r>
              <a:rPr lang="pt-BR"/>
              <a:t>Clique para editar o estilo do título mestre</a:t>
            </a:r>
            <a:endParaRPr lang="en-US"/>
          </a:p>
        </p:txBody>
      </p:sp>
      <p:sp>
        <p:nvSpPr>
          <p:cNvPr id="14348" name="Espaço Reservado para Texto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4" name="Espaço Reservado para Data 13"/>
          <p:cNvSpPr>
            <a:spLocks noGrp="1"/>
          </p:cNvSpPr>
          <p:nvPr>
            <p:ph type="dt" sz="half" idx="2"/>
          </p:nvPr>
        </p:nvSpPr>
        <p:spPr>
          <a:xfrm>
            <a:off x="6477000" y="6416677"/>
            <a:ext cx="2133600" cy="365125"/>
          </a:xfrm>
          <a:prstGeom prst="rect">
            <a:avLst/>
          </a:prstGeom>
        </p:spPr>
        <p:txBody>
          <a:bodyPr vert="horz" anchor="b"/>
          <a:lstStyle>
            <a:lvl1pPr algn="l" eaLnBrk="1" latinLnBrk="0" hangingPunct="1">
              <a:defRPr kumimoji="0" sz="978">
                <a:solidFill>
                  <a:schemeClr val="tx2"/>
                </a:solidFill>
                <a:cs typeface="+mn-cs"/>
              </a:defRPr>
            </a:lvl1pPr>
            <a:extLst/>
          </a:lstStyle>
          <a:p>
            <a:pPr>
              <a:defRPr/>
            </a:pPr>
            <a:endParaRPr lang="en-US">
              <a:solidFill>
                <a:srgbClr val="D6ECFF"/>
              </a:solidFill>
            </a:endParaRPr>
          </a:p>
        </p:txBody>
      </p:sp>
      <p:sp>
        <p:nvSpPr>
          <p:cNvPr id="3" name="Espaço Reservado para Rodapé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978">
                <a:solidFill>
                  <a:schemeClr val="tx2"/>
                </a:solidFill>
                <a:cs typeface="+mn-cs"/>
              </a:defRPr>
            </a:lvl1pPr>
            <a:extLst/>
          </a:lstStyle>
          <a:p>
            <a:pPr>
              <a:defRPr/>
            </a:pPr>
            <a:endParaRPr lang="en-US">
              <a:solidFill>
                <a:srgbClr val="D6ECFF"/>
              </a:solidFill>
            </a:endParaRPr>
          </a:p>
        </p:txBody>
      </p:sp>
      <p:sp>
        <p:nvSpPr>
          <p:cNvPr id="23" name="Espaço Reservado para Número de Slide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1067">
                <a:solidFill>
                  <a:schemeClr val="tx2"/>
                </a:solidFill>
                <a:cs typeface="+mn-cs"/>
              </a:defRPr>
            </a:lvl1pPr>
            <a:extLst/>
          </a:lstStyle>
          <a:p>
            <a:pPr>
              <a:defRPr/>
            </a:pPr>
            <a:fld id="{4405123D-AF14-4B2E-A8A0-EB35B9063F1D}" type="slidenum">
              <a:rPr lang="en-US">
                <a:solidFill>
                  <a:srgbClr val="D6ECFF"/>
                </a:solidFill>
              </a:rPr>
              <a:pPr>
                <a:defRPr/>
              </a:pPr>
              <a:t>‹nº›</a:t>
            </a:fld>
            <a:endParaRPr lang="en-US">
              <a:solidFill>
                <a:srgbClr val="D6ECFF"/>
              </a:solidFill>
            </a:endParaRPr>
          </a:p>
        </p:txBody>
      </p:sp>
    </p:spTree>
    <p:extLst>
      <p:ext uri="{BB962C8B-B14F-4D97-AF65-F5344CB8AC3E}">
        <p14:creationId xmlns:p14="http://schemas.microsoft.com/office/powerpoint/2010/main" val="3831675184"/>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l" rtl="0" eaLnBrk="0" fontAlgn="base" hangingPunct="0">
        <a:spcBef>
          <a:spcPct val="0"/>
        </a:spcBef>
        <a:spcAft>
          <a:spcPct val="0"/>
        </a:spcAft>
        <a:defRPr sz="3556" kern="1200" spc="-89">
          <a:solidFill>
            <a:srgbClr val="C1EEFF"/>
          </a:solidFill>
          <a:latin typeface="+mj-lt"/>
          <a:ea typeface="+mj-ea"/>
          <a:cs typeface="+mj-cs"/>
        </a:defRPr>
      </a:lvl1pPr>
      <a:lvl2pPr algn="l" rtl="0" eaLnBrk="0" fontAlgn="base" hangingPunct="0">
        <a:spcBef>
          <a:spcPct val="0"/>
        </a:spcBef>
        <a:spcAft>
          <a:spcPct val="0"/>
        </a:spcAft>
        <a:defRPr sz="3556">
          <a:solidFill>
            <a:srgbClr val="C1EEFF"/>
          </a:solidFill>
          <a:latin typeface="Consolas" pitchFamily="49" charset="0"/>
        </a:defRPr>
      </a:lvl2pPr>
      <a:lvl3pPr algn="l" rtl="0" eaLnBrk="0" fontAlgn="base" hangingPunct="0">
        <a:spcBef>
          <a:spcPct val="0"/>
        </a:spcBef>
        <a:spcAft>
          <a:spcPct val="0"/>
        </a:spcAft>
        <a:defRPr sz="3556">
          <a:solidFill>
            <a:srgbClr val="C1EEFF"/>
          </a:solidFill>
          <a:latin typeface="Consolas" pitchFamily="49" charset="0"/>
        </a:defRPr>
      </a:lvl3pPr>
      <a:lvl4pPr algn="l" rtl="0" eaLnBrk="0" fontAlgn="base" hangingPunct="0">
        <a:spcBef>
          <a:spcPct val="0"/>
        </a:spcBef>
        <a:spcAft>
          <a:spcPct val="0"/>
        </a:spcAft>
        <a:defRPr sz="3556">
          <a:solidFill>
            <a:srgbClr val="C1EEFF"/>
          </a:solidFill>
          <a:latin typeface="Consolas" pitchFamily="49" charset="0"/>
        </a:defRPr>
      </a:lvl4pPr>
      <a:lvl5pPr algn="l" rtl="0" eaLnBrk="0" fontAlgn="base" hangingPunct="0">
        <a:spcBef>
          <a:spcPct val="0"/>
        </a:spcBef>
        <a:spcAft>
          <a:spcPct val="0"/>
        </a:spcAft>
        <a:defRPr sz="3556">
          <a:solidFill>
            <a:srgbClr val="C1EEFF"/>
          </a:solidFill>
          <a:latin typeface="Consolas" pitchFamily="49" charset="0"/>
        </a:defRPr>
      </a:lvl5pPr>
      <a:lvl6pPr marL="406405" algn="l" rtl="0" fontAlgn="base">
        <a:spcBef>
          <a:spcPct val="0"/>
        </a:spcBef>
        <a:spcAft>
          <a:spcPct val="0"/>
        </a:spcAft>
        <a:defRPr sz="3556">
          <a:solidFill>
            <a:srgbClr val="C1EEFF"/>
          </a:solidFill>
          <a:latin typeface="Consolas" pitchFamily="49" charset="0"/>
        </a:defRPr>
      </a:lvl6pPr>
      <a:lvl7pPr marL="812810" algn="l" rtl="0" fontAlgn="base">
        <a:spcBef>
          <a:spcPct val="0"/>
        </a:spcBef>
        <a:spcAft>
          <a:spcPct val="0"/>
        </a:spcAft>
        <a:defRPr sz="3556">
          <a:solidFill>
            <a:srgbClr val="C1EEFF"/>
          </a:solidFill>
          <a:latin typeface="Consolas" pitchFamily="49" charset="0"/>
        </a:defRPr>
      </a:lvl7pPr>
      <a:lvl8pPr marL="1219215" algn="l" rtl="0" fontAlgn="base">
        <a:spcBef>
          <a:spcPct val="0"/>
        </a:spcBef>
        <a:spcAft>
          <a:spcPct val="0"/>
        </a:spcAft>
        <a:defRPr sz="3556">
          <a:solidFill>
            <a:srgbClr val="C1EEFF"/>
          </a:solidFill>
          <a:latin typeface="Consolas" pitchFamily="49" charset="0"/>
        </a:defRPr>
      </a:lvl8pPr>
      <a:lvl9pPr marL="1625620" algn="l" rtl="0" fontAlgn="base">
        <a:spcBef>
          <a:spcPct val="0"/>
        </a:spcBef>
        <a:spcAft>
          <a:spcPct val="0"/>
        </a:spcAft>
        <a:defRPr sz="3556">
          <a:solidFill>
            <a:srgbClr val="C1EEFF"/>
          </a:solidFill>
          <a:latin typeface="Consolas" pitchFamily="49" charset="0"/>
        </a:defRPr>
      </a:lvl9pPr>
      <a:extLst/>
    </p:titleStyle>
    <p:bodyStyle>
      <a:lvl1pPr marL="365483" indent="-304804" algn="l" rtl="0" eaLnBrk="0" fontAlgn="base" hangingPunct="0">
        <a:spcBef>
          <a:spcPts val="622"/>
        </a:spcBef>
        <a:spcAft>
          <a:spcPct val="0"/>
        </a:spcAft>
        <a:buClr>
          <a:schemeClr val="tx2"/>
        </a:buClr>
        <a:buSzPct val="95000"/>
        <a:buFont typeface="Wingdings" pitchFamily="2" charset="2"/>
        <a:buChar char=""/>
        <a:defRPr sz="2667" kern="1200">
          <a:solidFill>
            <a:schemeClr val="tx1"/>
          </a:solidFill>
          <a:latin typeface="+mn-lt"/>
          <a:ea typeface="+mn-ea"/>
          <a:cs typeface="+mn-cs"/>
        </a:defRPr>
      </a:lvl1pPr>
      <a:lvl2pPr marL="657586" indent="-254003" algn="l" rtl="0" eaLnBrk="0" fontAlgn="base" hangingPunct="0">
        <a:spcBef>
          <a:spcPct val="20000"/>
        </a:spcBef>
        <a:spcAft>
          <a:spcPct val="0"/>
        </a:spcAft>
        <a:buClr>
          <a:schemeClr val="accent2"/>
        </a:buClr>
        <a:buSzPct val="90000"/>
        <a:buFont typeface="Wingdings" pitchFamily="2" charset="2"/>
        <a:buChar char=""/>
        <a:defRPr sz="2311" kern="1200">
          <a:solidFill>
            <a:schemeClr val="tx1"/>
          </a:solidFill>
          <a:latin typeface="+mn-lt"/>
          <a:ea typeface="+mn-ea"/>
          <a:cs typeface="+mn-cs"/>
        </a:defRPr>
      </a:lvl2pPr>
      <a:lvl3pPr marL="884778" indent="-203203" algn="l" rtl="0" eaLnBrk="0" fontAlgn="base" hangingPunct="0">
        <a:spcBef>
          <a:spcPct val="20000"/>
        </a:spcBef>
        <a:spcAft>
          <a:spcPct val="0"/>
        </a:spcAft>
        <a:buClr>
          <a:schemeClr val="accent2"/>
        </a:buClr>
        <a:buFont typeface="Wingdings 2" pitchFamily="18" charset="2"/>
        <a:buChar char=""/>
        <a:defRPr sz="2133" kern="1200">
          <a:solidFill>
            <a:schemeClr val="tx1"/>
          </a:solidFill>
          <a:latin typeface="+mn-lt"/>
          <a:ea typeface="+mn-ea"/>
          <a:cs typeface="+mn-cs"/>
        </a:defRPr>
      </a:lvl3pPr>
      <a:lvl4pPr marL="1120436" indent="-203203" algn="l" rtl="0" eaLnBrk="0" fontAlgn="base" hangingPunct="0">
        <a:spcBef>
          <a:spcPct val="20000"/>
        </a:spcBef>
        <a:spcAft>
          <a:spcPct val="0"/>
        </a:spcAft>
        <a:buClr>
          <a:srgbClr val="FEB80A"/>
        </a:buClr>
        <a:buFont typeface="Wingdings 3" pitchFamily="18" charset="2"/>
        <a:buChar char=""/>
        <a:defRPr sz="1956" kern="1200">
          <a:solidFill>
            <a:schemeClr val="tx1"/>
          </a:solidFill>
          <a:latin typeface="+mn-lt"/>
          <a:ea typeface="+mn-ea"/>
          <a:cs typeface="+mn-cs"/>
        </a:defRPr>
      </a:lvl4pPr>
      <a:lvl5pPr marL="1316584" indent="-186269" algn="l" rtl="0" eaLnBrk="0" fontAlgn="base" hangingPunct="0">
        <a:spcBef>
          <a:spcPct val="20000"/>
        </a:spcBef>
        <a:spcAft>
          <a:spcPct val="0"/>
        </a:spcAft>
        <a:buClr>
          <a:srgbClr val="FEB80A"/>
        </a:buClr>
        <a:buFont typeface="Wingdings 2" pitchFamily="18" charset="2"/>
        <a:buChar char=""/>
        <a:defRPr sz="1778" kern="1200">
          <a:solidFill>
            <a:schemeClr val="tx1"/>
          </a:solidFill>
          <a:latin typeface="+mn-lt"/>
          <a:ea typeface="+mn-ea"/>
          <a:cs typeface="+mn-cs"/>
        </a:defRPr>
      </a:lvl5pPr>
      <a:lvl6pPr marL="1519955" indent="-186946" algn="l" rtl="0" eaLnBrk="1" latinLnBrk="0" hangingPunct="1">
        <a:spcBef>
          <a:spcPct val="20000"/>
        </a:spcBef>
        <a:buClr>
          <a:schemeClr val="accent3"/>
        </a:buClr>
        <a:buFont typeface="Wingdings 2"/>
        <a:buChar char=""/>
        <a:defRPr kumimoji="0" sz="1600" kern="1200">
          <a:solidFill>
            <a:schemeClr val="tx1"/>
          </a:solidFill>
          <a:latin typeface="+mn-lt"/>
          <a:ea typeface="+mn-ea"/>
          <a:cs typeface="+mn-cs"/>
        </a:defRPr>
      </a:lvl6pPr>
      <a:lvl7pPr marL="1690645" indent="-162562" algn="l" rtl="0" eaLnBrk="1" latinLnBrk="0" hangingPunct="1">
        <a:spcBef>
          <a:spcPct val="20000"/>
        </a:spcBef>
        <a:buClr>
          <a:schemeClr val="accent4"/>
        </a:buClr>
        <a:buFont typeface="Wingdings 2"/>
        <a:buChar char=""/>
        <a:defRPr kumimoji="0" sz="1422" kern="1200">
          <a:solidFill>
            <a:schemeClr val="tx1"/>
          </a:solidFill>
          <a:latin typeface="+mn-lt"/>
          <a:ea typeface="+mn-ea"/>
          <a:cs typeface="+mn-cs"/>
        </a:defRPr>
      </a:lvl7pPr>
      <a:lvl8pPr marL="1861335" indent="-162562" algn="l" rtl="0" eaLnBrk="1" latinLnBrk="0" hangingPunct="1">
        <a:spcBef>
          <a:spcPct val="20000"/>
        </a:spcBef>
        <a:buClr>
          <a:schemeClr val="accent4"/>
        </a:buClr>
        <a:buFont typeface="Wingdings 2"/>
        <a:buChar char=""/>
        <a:defRPr kumimoji="0" sz="1422" kern="1200">
          <a:solidFill>
            <a:schemeClr val="tx1"/>
          </a:solidFill>
          <a:latin typeface="+mn-lt"/>
          <a:ea typeface="+mn-ea"/>
          <a:cs typeface="+mn-cs"/>
        </a:defRPr>
      </a:lvl8pPr>
      <a:lvl9pPr marL="2032025" indent="-162562" algn="l" rtl="0" eaLnBrk="1" latinLnBrk="0" hangingPunct="1">
        <a:spcBef>
          <a:spcPct val="20000"/>
        </a:spcBef>
        <a:buClr>
          <a:schemeClr val="accent4"/>
        </a:buClr>
        <a:buFont typeface="Wingdings 2"/>
        <a:buChar char=""/>
        <a:defRPr kumimoji="0" sz="1422"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06405" algn="l" rtl="0" eaLnBrk="1" latinLnBrk="0" hangingPunct="1">
        <a:defRPr kumimoji="0" kern="1200">
          <a:solidFill>
            <a:schemeClr val="tx1"/>
          </a:solidFill>
          <a:latin typeface="+mn-lt"/>
          <a:ea typeface="+mn-ea"/>
          <a:cs typeface="+mn-cs"/>
        </a:defRPr>
      </a:lvl2pPr>
      <a:lvl3pPr marL="812810" algn="l" rtl="0" eaLnBrk="1" latinLnBrk="0" hangingPunct="1">
        <a:defRPr kumimoji="0" kern="1200">
          <a:solidFill>
            <a:schemeClr val="tx1"/>
          </a:solidFill>
          <a:latin typeface="+mn-lt"/>
          <a:ea typeface="+mn-ea"/>
          <a:cs typeface="+mn-cs"/>
        </a:defRPr>
      </a:lvl3pPr>
      <a:lvl4pPr marL="1219215" algn="l" rtl="0" eaLnBrk="1" latinLnBrk="0" hangingPunct="1">
        <a:defRPr kumimoji="0" kern="1200">
          <a:solidFill>
            <a:schemeClr val="tx1"/>
          </a:solidFill>
          <a:latin typeface="+mn-lt"/>
          <a:ea typeface="+mn-ea"/>
          <a:cs typeface="+mn-cs"/>
        </a:defRPr>
      </a:lvl4pPr>
      <a:lvl5pPr marL="1625620" algn="l" rtl="0" eaLnBrk="1" latinLnBrk="0" hangingPunct="1">
        <a:defRPr kumimoji="0" kern="1200">
          <a:solidFill>
            <a:schemeClr val="tx1"/>
          </a:solidFill>
          <a:latin typeface="+mn-lt"/>
          <a:ea typeface="+mn-ea"/>
          <a:cs typeface="+mn-cs"/>
        </a:defRPr>
      </a:lvl5pPr>
      <a:lvl6pPr marL="2032025" algn="l" rtl="0" eaLnBrk="1" latinLnBrk="0" hangingPunct="1">
        <a:defRPr kumimoji="0" kern="1200">
          <a:solidFill>
            <a:schemeClr val="tx1"/>
          </a:solidFill>
          <a:latin typeface="+mn-lt"/>
          <a:ea typeface="+mn-ea"/>
          <a:cs typeface="+mn-cs"/>
        </a:defRPr>
      </a:lvl6pPr>
      <a:lvl7pPr marL="2438430" algn="l" rtl="0" eaLnBrk="1" latinLnBrk="0" hangingPunct="1">
        <a:defRPr kumimoji="0" kern="1200">
          <a:solidFill>
            <a:schemeClr val="tx1"/>
          </a:solidFill>
          <a:latin typeface="+mn-lt"/>
          <a:ea typeface="+mn-ea"/>
          <a:cs typeface="+mn-cs"/>
        </a:defRPr>
      </a:lvl7pPr>
      <a:lvl8pPr marL="2844836" algn="l" rtl="0" eaLnBrk="1" latinLnBrk="0" hangingPunct="1">
        <a:defRPr kumimoji="0" kern="1200">
          <a:solidFill>
            <a:schemeClr val="tx1"/>
          </a:solidFill>
          <a:latin typeface="+mn-lt"/>
          <a:ea typeface="+mn-ea"/>
          <a:cs typeface="+mn-cs"/>
        </a:defRPr>
      </a:lvl8pPr>
      <a:lvl9pPr marL="3251241"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249543999"/>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1278252182"/>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endParaRPr lang="en-GB" alt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GB" alt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2A25D8-6C8C-4A72-812C-376619D9F811}" type="slidenum">
              <a:rPr lang="en-GB" altLang="en-US" smtClean="0">
                <a:solidFill>
                  <a:prstClr val="black">
                    <a:tint val="75000"/>
                  </a:prstClr>
                </a:solidFill>
                <a:latin typeface="Arial" charset="0"/>
                <a:cs typeface="Arial" charset="0"/>
              </a:rPr>
              <a:pPr eaLnBrk="1" hangingPunct="1"/>
              <a:t>‹nº›</a:t>
            </a:fld>
            <a:endParaRPr lang="en-GB" alt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73922855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8" name="Retângu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9" name="Retângu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0" name="Retângu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1" name="Retângu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2" name="Retângulo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5" name="Retângu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16" name="Retângulo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prstClr val="white"/>
              </a:solidFill>
            </a:endParaRPr>
          </a:p>
        </p:txBody>
      </p:sp>
      <p:sp>
        <p:nvSpPr>
          <p:cNvPr id="17" name="Retângu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dirty="0">
              <a:solidFill>
                <a:prstClr val="white"/>
              </a:solidFill>
            </a:endParaRPr>
          </a:p>
        </p:txBody>
      </p:sp>
      <p:sp>
        <p:nvSpPr>
          <p:cNvPr id="22" name="Espaço Reservado para Título 21"/>
          <p:cNvSpPr>
            <a:spLocks noGrp="1"/>
          </p:cNvSpPr>
          <p:nvPr>
            <p:ph type="title"/>
          </p:nvPr>
        </p:nvSpPr>
        <p:spPr>
          <a:xfrm>
            <a:off x="914400" y="512064"/>
            <a:ext cx="7772400" cy="914400"/>
          </a:xfrm>
          <a:prstGeom prst="rect">
            <a:avLst/>
          </a:prstGeom>
        </p:spPr>
        <p:txBody>
          <a:bodyPr vert="horz" anchor="t">
            <a:noAutofit/>
          </a:bodyPr>
          <a:lstStyle/>
          <a:p>
            <a:r>
              <a:rPr kumimoji="0" lang="pt-BR"/>
              <a:t>Clique para editar o estilo do título mestre</a:t>
            </a:r>
            <a:endParaRPr kumimoji="0" lang="en-US"/>
          </a:p>
        </p:txBody>
      </p:sp>
      <p:sp>
        <p:nvSpPr>
          <p:cNvPr id="13" name="Espaço Reservado para Tex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6477000" y="6416733"/>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n-US">
              <a:solidFill>
                <a:srgbClr val="D6ECFF"/>
              </a:solidFill>
            </a:endParaRPr>
          </a:p>
        </p:txBody>
      </p:sp>
      <p:sp>
        <p:nvSpPr>
          <p:cNvPr id="3" name="Espaço Reservado para Rodapé 2"/>
          <p:cNvSpPr>
            <a:spLocks noGrp="1"/>
          </p:cNvSpPr>
          <p:nvPr>
            <p:ph type="ftr" sz="quarter" idx="3"/>
          </p:nvPr>
        </p:nvSpPr>
        <p:spPr>
          <a:xfrm>
            <a:off x="914400" y="6416733"/>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Espaço Reservado para Número de Slide 22"/>
          <p:cNvSpPr>
            <a:spLocks noGrp="1"/>
          </p:cNvSpPr>
          <p:nvPr>
            <p:ph type="sldNum" sz="quarter" idx="4"/>
          </p:nvPr>
        </p:nvSpPr>
        <p:spPr>
          <a:xfrm>
            <a:off x="8610600" y="6416733"/>
            <a:ext cx="457200" cy="365125"/>
          </a:xfrm>
          <a:prstGeom prst="rect">
            <a:avLst/>
          </a:prstGeom>
        </p:spPr>
        <p:txBody>
          <a:bodyPr vert="horz" anchor="b"/>
          <a:lstStyle>
            <a:lvl1pPr algn="l" eaLnBrk="1" latinLnBrk="0" hangingPunct="1">
              <a:defRPr kumimoji="0" sz="1200">
                <a:solidFill>
                  <a:schemeClr val="tx2"/>
                </a:solidFill>
              </a:defRPr>
            </a:lvl1pPr>
            <a:extLst/>
          </a:lstStyle>
          <a:p>
            <a:fld id="{CB54857A-3138-4E28-894B-8EA95BF236C6}" type="slidenum">
              <a:rPr lang="en-US" smtClean="0">
                <a:solidFill>
                  <a:srgbClr val="D6ECFF"/>
                </a:solidFill>
              </a:rPr>
              <a:pPr/>
              <a:t>‹nº›</a:t>
            </a:fld>
            <a:endParaRPr lang="en-US">
              <a:solidFill>
                <a:srgbClr val="D6ECFF"/>
              </a:solidFill>
            </a:endParaRPr>
          </a:p>
        </p:txBody>
      </p:sp>
    </p:spTree>
    <p:extLst>
      <p:ext uri="{BB962C8B-B14F-4D97-AF65-F5344CB8AC3E}">
        <p14:creationId xmlns:p14="http://schemas.microsoft.com/office/powerpoint/2010/main" val="2223699964"/>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4.xml"/><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6.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89.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03.xml"/><Relationship Id="rId6" Type="http://schemas.openxmlformats.org/officeDocument/2006/relationships/image" Target="../media/image19.gif"/><Relationship Id="rId5" Type="http://schemas.openxmlformats.org/officeDocument/2006/relationships/image" Target="../media/image18.tiff"/><Relationship Id="rId4" Type="http://schemas.openxmlformats.org/officeDocument/2006/relationships/image" Target="../media/image17.wmf"/></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3.xml"/><Relationship Id="rId6" Type="http://schemas.openxmlformats.org/officeDocument/2006/relationships/image" Target="../media/image19.gif"/><Relationship Id="rId5" Type="http://schemas.openxmlformats.org/officeDocument/2006/relationships/image" Target="../media/image18.tiff"/><Relationship Id="rId4" Type="http://schemas.openxmlformats.org/officeDocument/2006/relationships/image" Target="../media/image17.w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image" Target="../media/image7.wmf"/><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images.google.com.br/imgres?imgurl=http://www.ces.uoguelph.ca/images/small_hypo_chambers.jpg&amp;imgrefurl=http://www.ces.uoguelph.ca/facility.shtml&amp;usg=__IcLrnpUYgobtI5WAtxL8TJrapd4=&amp;h=480&amp;w=640&amp;sz=87&amp;hl=pt-BR&amp;start=60&amp;um=1&amp;tbnid=-E5pxL6rYOZOxM:&amp;tbnh=103&amp;tbnw=137&amp;prev=/images?q=Hypobaric+chamber&amp;ndsp=18&amp;hl=pt-BR&amp;rlz=1T4GGLL_pt-BRBR322BR322&amp;sa=N&amp;start=54&amp;um=1"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2.xml"/><Relationship Id="rId1" Type="http://schemas.openxmlformats.org/officeDocument/2006/relationships/slideLayout" Target="../slideLayouts/slideLayout207.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07.xml"/><Relationship Id="rId5" Type="http://schemas.openxmlformats.org/officeDocument/2006/relationships/image" Target="../media/image40.jpeg"/><Relationship Id="rId4" Type="http://schemas.openxmlformats.org/officeDocument/2006/relationships/image" Target="../media/image36.gif"/></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07.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07.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07.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53.xml"/><Relationship Id="rId5" Type="http://schemas.openxmlformats.org/officeDocument/2006/relationships/image" Target="../media/image19.gif"/><Relationship Id="rId4" Type="http://schemas.openxmlformats.org/officeDocument/2006/relationships/image" Target="../media/image18.tiff"/></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07.xml"/><Relationship Id="rId5" Type="http://schemas.openxmlformats.org/officeDocument/2006/relationships/image" Target="../media/image41.jpeg"/><Relationship Id="rId4" Type="http://schemas.openxmlformats.org/officeDocument/2006/relationships/chart" Target="../charts/chart5.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53.xml"/><Relationship Id="rId5" Type="http://schemas.openxmlformats.org/officeDocument/2006/relationships/image" Target="../media/image19.gif"/><Relationship Id="rId4" Type="http://schemas.openxmlformats.org/officeDocument/2006/relationships/image" Target="../media/image18.tiff"/></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hyperlink" Target="http://www.google.com.br/url?sa=i&amp;rct=j&amp;q=&amp;esrc=s&amp;source=images&amp;cd=&amp;cad=rja&amp;uact=8&amp;ved=0ahUKEwijn4T67Z7UAhUDVyYKHWXEBwMQjRwIBw&amp;url=http://www.livrariaflorence.com.br/livro-fluoretos-e-saude-bucal-buzalaf&amp;psig=AFQjCNGT2_hhYoQnIvDsB0TWingPGM4j5Q&amp;ust=1496482518579322" TargetMode="External"/><Relationship Id="rId1" Type="http://schemas.openxmlformats.org/officeDocument/2006/relationships/slideLayout" Target="../slideLayouts/slideLayout23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hyperlink" Target="https://www.google.com.br/url?sa=i&amp;rct=j&amp;q=&amp;esrc=s&amp;source=images&amp;cd=&amp;cad=rja&amp;uact=8&amp;ved=0ahUKEwi0nfyK7p7UAhWI0iYKHWHGCdUQjRwIBw&amp;url=https://www.karger.com/Book/Toc/254957&amp;psig=AFQjCNHy63Mfm8mNnhQ2al8q8VxupF2qRQ&amp;ust=1496482553993297"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8.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18.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pt-BR" sz="1800" dirty="0">
              <a:solidFill>
                <a:prstClr val="white"/>
              </a:solidFill>
            </a:endParaRPr>
          </a:p>
        </p:txBody>
      </p:sp>
      <p:pic>
        <p:nvPicPr>
          <p:cNvPr id="4" name="Picture 11" descr="FOB Panoramica"/>
          <p:cNvPicPr>
            <a:picLocks noChangeAspect="1" noChangeArrowheads="1"/>
          </p:cNvPicPr>
          <p:nvPr/>
        </p:nvPicPr>
        <p:blipFill>
          <a:blip r:embed="rId3" cstate="print"/>
          <a:srcRect/>
          <a:stretch>
            <a:fillRect/>
          </a:stretch>
        </p:blipFill>
        <p:spPr bwMode="auto">
          <a:xfrm>
            <a:off x="-468560" y="1881138"/>
            <a:ext cx="9937104" cy="3147006"/>
          </a:xfrm>
          <a:prstGeom prst="rect">
            <a:avLst/>
          </a:prstGeom>
          <a:ln>
            <a:noFill/>
          </a:ln>
          <a:effectLst>
            <a:softEdge rad="112500"/>
          </a:effectLst>
        </p:spPr>
      </p:pic>
    </p:spTree>
    <p:extLst>
      <p:ext uri="{BB962C8B-B14F-4D97-AF65-F5344CB8AC3E}">
        <p14:creationId xmlns:p14="http://schemas.microsoft.com/office/powerpoint/2010/main" val="2311592055"/>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tângulo 7"/>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7372376" y="2143116"/>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In</a:t>
            </a:r>
            <a:endParaRPr lang="en-US" dirty="0"/>
          </a:p>
        </p:txBody>
      </p:sp>
      <p:pic>
        <p:nvPicPr>
          <p:cNvPr id="16" name="Picture 6" descr="C:\Documents and Settings\ALUNO\Configurações locais\Temporary Internet Files\Content.IE5\49R0DZ05\MCj04261420000[1].wmf"/>
          <p:cNvPicPr>
            <a:picLocks noChangeAspect="1" noChangeArrowheads="1"/>
          </p:cNvPicPr>
          <p:nvPr/>
        </p:nvPicPr>
        <p:blipFill>
          <a:blip r:embed="rId3" cstate="print"/>
          <a:srcRect/>
          <a:stretch>
            <a:fillRect/>
          </a:stretch>
        </p:blipFill>
        <p:spPr bwMode="auto">
          <a:xfrm>
            <a:off x="1943088" y="1357298"/>
            <a:ext cx="1949450" cy="4616450"/>
          </a:xfrm>
          <a:prstGeom prst="rect">
            <a:avLst/>
          </a:prstGeom>
          <a:noFill/>
        </p:spPr>
      </p:pic>
      <p:sp>
        <p:nvSpPr>
          <p:cNvPr id="17" name="Título 28"/>
          <p:cNvSpPr txBox="1">
            <a:spLocks/>
          </p:cNvSpPr>
          <p:nvPr/>
        </p:nvSpPr>
        <p:spPr bwMode="auto">
          <a:xfrm>
            <a:off x="357158" y="0"/>
            <a:ext cx="8229600" cy="785794"/>
          </a:xfrm>
          <a:prstGeom prst="rect">
            <a:avLst/>
          </a:prstGeom>
          <a:noFill/>
          <a:ln w="9525">
            <a:noFill/>
            <a:miter lim="800000"/>
            <a:headEnd/>
            <a:tailEnd/>
          </a:ln>
          <a:effectLst>
            <a:reflection blurRad="6350" stA="50000" endA="300" endPos="55000" dir="5400000" sy="-100000" algn="bl" rotWithShape="0"/>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150" normalizeH="0" baseline="0" noProof="0" dirty="0" err="1">
                <a:ln w="11430">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Absorção</a:t>
            </a:r>
            <a:endParaRPr kumimoji="0" lang="pt-BR" sz="4400" b="1" i="0" u="none" strike="noStrike" kern="0" cap="none" spc="150" normalizeH="0" baseline="0" noProof="0" dirty="0">
              <a:ln w="11430">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18" name="Espaço Reservado para Conteúdo 6"/>
          <p:cNvSpPr txBox="1">
            <a:spLocks/>
          </p:cNvSpPr>
          <p:nvPr/>
        </p:nvSpPr>
        <p:spPr bwMode="auto">
          <a:xfrm>
            <a:off x="1328733" y="1285878"/>
            <a:ext cx="1185863" cy="1000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scene3d>
              <a:camera prst="orthographicFront"/>
              <a:lightRig rig="soft" dir="t">
                <a:rot lat="0" lon="0" rev="10800000"/>
              </a:lightRig>
            </a:scene3d>
            <a:sp3d>
              <a:bevelT w="27940" h="12700"/>
              <a:contourClr>
                <a:srgbClr val="DDDDDD"/>
              </a:contourClr>
            </a:sp3d>
          </a:bodyPr>
          <a:lstStyle/>
          <a:p>
            <a:pPr marL="342900" marR="0" lvl="0" indent="-342900" algn="l" defTabSz="914400" rtl="0" eaLnBrk="1" fontAlgn="base" latinLnBrk="0" hangingPunct="1">
              <a:lnSpc>
                <a:spcPct val="100000"/>
              </a:lnSpc>
              <a:spcBef>
                <a:spcPct val="20000"/>
              </a:spcBef>
              <a:spcAft>
                <a:spcPct val="0"/>
              </a:spcAft>
              <a:buClr>
                <a:srgbClr val="FF0066"/>
              </a:buClr>
              <a:buSzTx/>
              <a:buFont typeface="Wingdings" pitchFamily="2" charset="2"/>
              <a:buNone/>
              <a:tabLst/>
              <a:defRPr/>
            </a:pPr>
            <a:r>
              <a:rPr kumimoji="0" lang="pt-BR" sz="5400" b="1" i="0" u="none" strike="noStrike" kern="0" cap="none" spc="150" normalizeH="0" baseline="0" noProof="0">
                <a:ln w="11430">
                  <a:noFill/>
                </a:ln>
                <a:solidFill>
                  <a:srgbClr val="000000">
                    <a:lumMod val="50000"/>
                    <a:lumOff val="50000"/>
                  </a:srgbClr>
                </a:solidFill>
                <a:effectLst>
                  <a:outerShdw blurRad="25400" algn="tl" rotWithShape="0">
                    <a:srgbClr val="000000">
                      <a:alpha val="43000"/>
                    </a:srgbClr>
                  </a:outerShdw>
                </a:effectLst>
                <a:uLnTx/>
                <a:uFillTx/>
                <a:latin typeface="Comic Sans MS"/>
                <a:ea typeface="+mn-ea"/>
                <a:cs typeface="+mn-cs"/>
              </a:rPr>
              <a:t>F</a:t>
            </a:r>
            <a:r>
              <a:rPr kumimoji="0" lang="pt-BR" sz="4400" b="1" i="0" u="none" strike="noStrike" kern="0" cap="none" spc="150" normalizeH="0" baseline="0" noProof="0">
                <a:ln w="11430">
                  <a:noFill/>
                </a:ln>
                <a:solidFill>
                  <a:srgbClr val="000000">
                    <a:lumMod val="50000"/>
                    <a:lumOff val="50000"/>
                  </a:srgbClr>
                </a:solidFill>
                <a:effectLst>
                  <a:outerShdw blurRad="25400" algn="tl" rotWithShape="0">
                    <a:srgbClr val="000000">
                      <a:alpha val="43000"/>
                    </a:srgbClr>
                  </a:outerShdw>
                </a:effectLst>
                <a:uLnTx/>
                <a:uFillTx/>
                <a:latin typeface="Comic Sans MS"/>
                <a:ea typeface="+mn-ea"/>
                <a:cs typeface="+mn-cs"/>
              </a:rPr>
              <a:t> </a:t>
            </a:r>
            <a:endParaRPr kumimoji="0" lang="pt-BR" sz="4400" b="1" i="0" u="none" strike="noStrike" kern="0" cap="none" spc="150" normalizeH="0" baseline="0" noProof="0" dirty="0">
              <a:ln w="11430">
                <a:noFill/>
              </a:ln>
              <a:solidFill>
                <a:srgbClr val="000000">
                  <a:lumMod val="50000"/>
                  <a:lumOff val="50000"/>
                </a:srgbClr>
              </a:solidFill>
              <a:effectLst>
                <a:outerShdw blurRad="25400" algn="tl" rotWithShape="0">
                  <a:srgbClr val="000000">
                    <a:alpha val="43000"/>
                  </a:srgbClr>
                </a:outerShdw>
              </a:effectLst>
              <a:uLnTx/>
              <a:uFillTx/>
              <a:latin typeface="Comic Sans MS"/>
              <a:ea typeface="+mn-ea"/>
              <a:cs typeface="+mn-cs"/>
            </a:endParaRPr>
          </a:p>
        </p:txBody>
      </p:sp>
      <p:cxnSp>
        <p:nvCxnSpPr>
          <p:cNvPr id="19" name="Conector de seta reta 18"/>
          <p:cNvCxnSpPr/>
          <p:nvPr/>
        </p:nvCxnSpPr>
        <p:spPr>
          <a:xfrm>
            <a:off x="1943088" y="1785926"/>
            <a:ext cx="285752" cy="158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20" name="Conector de seta reta 19"/>
          <p:cNvCxnSpPr/>
          <p:nvPr/>
        </p:nvCxnSpPr>
        <p:spPr>
          <a:xfrm rot="5400000">
            <a:off x="2803518" y="1853397"/>
            <a:ext cx="278610" cy="79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21" name="Conector de seta reta 20"/>
          <p:cNvCxnSpPr/>
          <p:nvPr/>
        </p:nvCxnSpPr>
        <p:spPr>
          <a:xfrm rot="5400000">
            <a:off x="3067040" y="4067180"/>
            <a:ext cx="428628" cy="952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23" name="Conector de seta reta 22"/>
          <p:cNvCxnSpPr/>
          <p:nvPr/>
        </p:nvCxnSpPr>
        <p:spPr>
          <a:xfrm>
            <a:off x="3871914" y="4000504"/>
            <a:ext cx="928694" cy="1588"/>
          </a:xfrm>
          <a:prstGeom prst="straightConnector1">
            <a:avLst/>
          </a:prstGeom>
          <a:noFill/>
          <a:ln w="57150" cap="flat" cmpd="sng" algn="ctr">
            <a:solidFill>
              <a:srgbClr val="000000"/>
            </a:solidFill>
            <a:prstDash val="solid"/>
            <a:tailEnd type="arrow"/>
          </a:ln>
          <a:effectLst>
            <a:outerShdw blurRad="40000" dist="20000" dir="5400000" rotWithShape="0">
              <a:srgbClr val="000000">
                <a:alpha val="38000"/>
              </a:srgbClr>
            </a:outerShdw>
          </a:effectLst>
        </p:spPr>
      </p:cxnSp>
      <p:pic>
        <p:nvPicPr>
          <p:cNvPr id="25" name="Imagem 24" descr="sistema circulatorio.tif"/>
          <p:cNvPicPr>
            <a:picLocks noChangeAspect="1"/>
          </p:cNvPicPr>
          <p:nvPr/>
        </p:nvPicPr>
        <p:blipFill>
          <a:blip r:embed="rId4" cstate="print"/>
          <a:stretch>
            <a:fillRect/>
          </a:stretch>
        </p:blipFill>
        <p:spPr>
          <a:xfrm>
            <a:off x="3929058" y="2587648"/>
            <a:ext cx="3594100" cy="4127500"/>
          </a:xfrm>
          <a:prstGeom prst="rect">
            <a:avLst/>
          </a:prstGeom>
        </p:spPr>
      </p:pic>
      <p:sp>
        <p:nvSpPr>
          <p:cNvPr id="36" name="Espaço Reservado para Conteúdo 6"/>
          <p:cNvSpPr txBox="1">
            <a:spLocks/>
          </p:cNvSpPr>
          <p:nvPr/>
        </p:nvSpPr>
        <p:spPr>
          <a:xfrm>
            <a:off x="4014790" y="3419476"/>
            <a:ext cx="914400" cy="581028"/>
          </a:xfrm>
          <a:prstGeom prst="rect">
            <a:avLst/>
          </a:prstGeom>
        </p:spPr>
        <p:txBody>
          <a:bodyPr vert="horz" lIns="91440" tIns="45720" rIns="91440" bIns="45720" rtlCol="0">
            <a:noAutofit/>
            <a:scene3d>
              <a:camera prst="orthographicFront"/>
              <a:lightRig rig="soft" dir="t">
                <a:rot lat="0" lon="0" rev="10800000"/>
              </a:lightRig>
            </a:scene3d>
            <a:sp3d>
              <a:bevelT w="27940" h="12700"/>
              <a:contourClr>
                <a:srgbClr val="DDDDDD"/>
              </a:contourClr>
            </a:sp3d>
          </a:bodyPr>
          <a:lstStyle/>
          <a:p>
            <a:pPr marL="342900" indent="-342900" algn="l" rtl="0">
              <a:spcBef>
                <a:spcPct val="20000"/>
              </a:spcBef>
              <a:buFont typeface="Arial" pitchFamily="34" charset="0"/>
              <a:buNone/>
              <a:defRPr/>
            </a:pPr>
            <a:r>
              <a:rPr lang="pt-BR" sz="32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HF </a:t>
            </a:r>
          </a:p>
        </p:txBody>
      </p:sp>
      <p:sp>
        <p:nvSpPr>
          <p:cNvPr id="37" name="Espaço Reservado para Conteúdo 6"/>
          <p:cNvSpPr txBox="1">
            <a:spLocks/>
          </p:cNvSpPr>
          <p:nvPr/>
        </p:nvSpPr>
        <p:spPr>
          <a:xfrm>
            <a:off x="4091015" y="4286256"/>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lgn="l" rtl="0">
              <a:spcBef>
                <a:spcPct val="20000"/>
              </a:spcBef>
              <a:buFont typeface="Arial" pitchFamily="34" charset="0"/>
              <a:buNone/>
              <a:defRPr/>
            </a:pPr>
            <a:r>
              <a:rPr lang="pt-BR" sz="54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F</a:t>
            </a:r>
            <a:r>
              <a:rPr lang="pt-BR" sz="44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 </a:t>
            </a:r>
          </a:p>
        </p:txBody>
      </p:sp>
      <p:sp>
        <p:nvSpPr>
          <p:cNvPr id="39" name="CaixaDeTexto 38"/>
          <p:cNvSpPr txBox="1"/>
          <p:nvPr/>
        </p:nvSpPr>
        <p:spPr>
          <a:xfrm>
            <a:off x="3214707" y="1957320"/>
            <a:ext cx="3974165" cy="40011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schemeClr val="bg1"/>
                </a:solidFill>
                <a:latin typeface="Arial" pitchFamily="34" charset="0"/>
                <a:cs typeface="Arial" pitchFamily="34" charset="0"/>
              </a:rPr>
              <a:t>Inversamente proporcional ao pH</a:t>
            </a:r>
            <a:endParaRPr lang="en-US" dirty="0">
              <a:solidFill>
                <a:schemeClr val="bg1"/>
              </a:solidFill>
              <a:latin typeface="Arial" pitchFamily="34" charset="0"/>
              <a:cs typeface="Arial" pitchFamily="34" charset="0"/>
            </a:endParaRPr>
          </a:p>
        </p:txBody>
      </p:sp>
      <p:sp>
        <p:nvSpPr>
          <p:cNvPr id="40" name="CaixaDeTexto 39"/>
          <p:cNvSpPr txBox="1"/>
          <p:nvPr/>
        </p:nvSpPr>
        <p:spPr>
          <a:xfrm>
            <a:off x="4000529" y="2500306"/>
            <a:ext cx="697627" cy="40011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schemeClr val="bg1"/>
                </a:solidFill>
                <a:latin typeface="Arial" pitchFamily="34" charset="0"/>
                <a:cs typeface="Arial" pitchFamily="34" charset="0"/>
              </a:rPr>
              <a:t>25%</a:t>
            </a:r>
            <a:endParaRPr lang="en-US" dirty="0">
              <a:solidFill>
                <a:schemeClr val="bg1"/>
              </a:solidFill>
              <a:latin typeface="Arial" pitchFamily="34" charset="0"/>
              <a:cs typeface="Arial" pitchFamily="34" charset="0"/>
            </a:endParaRPr>
          </a:p>
        </p:txBody>
      </p:sp>
      <p:sp>
        <p:nvSpPr>
          <p:cNvPr id="41" name="Seta para cima 40"/>
          <p:cNvSpPr/>
          <p:nvPr/>
        </p:nvSpPr>
        <p:spPr>
          <a:xfrm>
            <a:off x="4286248" y="2928934"/>
            <a:ext cx="142876" cy="500066"/>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Conector de seta reta 65"/>
          <p:cNvCxnSpPr/>
          <p:nvPr/>
        </p:nvCxnSpPr>
        <p:spPr>
          <a:xfrm>
            <a:off x="3929058" y="4784734"/>
            <a:ext cx="928694" cy="1588"/>
          </a:xfrm>
          <a:prstGeom prst="straightConnector1">
            <a:avLst/>
          </a:prstGeom>
          <a:noFill/>
          <a:ln w="57150" cap="flat" cmpd="sng" algn="ctr">
            <a:solidFill>
              <a:srgbClr val="000000"/>
            </a:solidFill>
            <a:prstDash val="solid"/>
            <a:tailEnd type="arrow"/>
          </a:ln>
          <a:effectLst>
            <a:outerShdw blurRad="40000" dist="20000" dir="5400000" rotWithShape="0">
              <a:srgbClr val="000000">
                <a:alpha val="38000"/>
              </a:srgbClr>
            </a:outerShdw>
          </a:effectLst>
        </p:spPr>
      </p:cxnSp>
      <p:sp>
        <p:nvSpPr>
          <p:cNvPr id="67" name="Seta para cima 66"/>
          <p:cNvSpPr/>
          <p:nvPr/>
        </p:nvSpPr>
        <p:spPr>
          <a:xfrm flipV="1">
            <a:off x="4286248" y="5010160"/>
            <a:ext cx="142876" cy="63341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ixaDeTexto 67"/>
          <p:cNvSpPr txBox="1"/>
          <p:nvPr/>
        </p:nvSpPr>
        <p:spPr>
          <a:xfrm>
            <a:off x="4071968" y="5743534"/>
            <a:ext cx="697627" cy="40011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schemeClr val="bg1"/>
                </a:solidFill>
                <a:latin typeface="Arial" pitchFamily="34" charset="0"/>
                <a:cs typeface="Arial" pitchFamily="34" charset="0"/>
              </a:rPr>
              <a:t>75%</a:t>
            </a:r>
            <a:endParaRPr lang="en-US" dirty="0">
              <a:solidFill>
                <a:schemeClr val="bg1"/>
              </a:solidFill>
              <a:latin typeface="Arial" pitchFamily="34" charset="0"/>
              <a:cs typeface="Arial" pitchFamily="34" charset="0"/>
            </a:endParaRPr>
          </a:p>
        </p:txBody>
      </p:sp>
      <p:sp>
        <p:nvSpPr>
          <p:cNvPr id="69" name="CaixaDeTexto 68"/>
          <p:cNvSpPr txBox="1"/>
          <p:nvPr/>
        </p:nvSpPr>
        <p:spPr>
          <a:xfrm>
            <a:off x="3277711" y="6243600"/>
            <a:ext cx="2151551" cy="40011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schemeClr val="bg1"/>
                </a:solidFill>
                <a:latin typeface="Arial" pitchFamily="34" charset="0"/>
                <a:cs typeface="Arial" pitchFamily="34" charset="0"/>
              </a:rPr>
              <a:t>Independe do pH</a:t>
            </a:r>
            <a:endParaRPr lang="en-US" dirty="0">
              <a:solidFill>
                <a:schemeClr val="bg1"/>
              </a:solidFill>
              <a:latin typeface="Arial" pitchFamily="34" charset="0"/>
              <a:cs typeface="Arial" pitchFamily="34" charset="0"/>
            </a:endParaRPr>
          </a:p>
        </p:txBody>
      </p:sp>
      <p:sp>
        <p:nvSpPr>
          <p:cNvPr id="70" name="CaixaDeTexto 69"/>
          <p:cNvSpPr txBox="1"/>
          <p:nvPr/>
        </p:nvSpPr>
        <p:spPr>
          <a:xfrm>
            <a:off x="1062948" y="6243600"/>
            <a:ext cx="2008883" cy="40011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schemeClr val="bg1"/>
                </a:solidFill>
                <a:latin typeface="Arial" pitchFamily="34" charset="0"/>
                <a:cs typeface="Arial" pitchFamily="34" charset="0"/>
              </a:rPr>
              <a:t>Entre as células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816156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0086 -3.33333E-6 L 0.07709 -0.00231 " pathEditMode="relative" rAng="0" ptsTypes="AA">
                                      <p:cBhvr>
                                        <p:cTn id="6" dur="5000" fill="hold"/>
                                        <p:tgtEl>
                                          <p:spTgt spid="19"/>
                                        </p:tgtEl>
                                        <p:attrNameLst>
                                          <p:attrName>ppt_x</p:attrName>
                                          <p:attrName>ppt_y</p:attrName>
                                        </p:attrNameLst>
                                      </p:cBhvr>
                                      <p:rCtr x="39" y="-1"/>
                                    </p:animMotion>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0.00261 0.02454 C -0.0033 0.06111 -0.004 0.09769 -0.00365 0.11898 C -0.0033 0.14028 0.00121 0.13843 -0.00052 0.15232 C -0.00226 0.16621 -0.01511 0.18334 -0.01407 0.20232 C -0.01302 0.2213 -0.00591 0.2463 0.00573 0.26621 C 0.01736 0.28611 0.04739 0.3125 0.05573 0.32176 " pathEditMode="relative" ptsTypes="aaaaaA">
                                      <p:cBhvr>
                                        <p:cTn id="12" dur="2000" fill="hold"/>
                                        <p:tgtEl>
                                          <p:spTgt spid="20"/>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0"/>
                            </p:stCondLst>
                            <p:childTnLst>
                              <p:par>
                                <p:cTn id="18" presetID="63" presetClass="path" presetSubtype="0" accel="50000" decel="50000" fill="hold" nodeType="afterEffect">
                                  <p:stCondLst>
                                    <p:cond delay="0"/>
                                  </p:stCondLst>
                                  <p:childTnLst>
                                    <p:animMotion origin="layout" path="M -0.05052 -0.00023 L -2.77778E-7 -1.67784E-6 " pathEditMode="relative" rAng="0" ptsTypes="AA">
                                      <p:cBhvr>
                                        <p:cTn id="19" dur="1000" fill="hold"/>
                                        <p:tgtEl>
                                          <p:spTgt spid="23"/>
                                        </p:tgtEl>
                                        <p:attrNameLst>
                                          <p:attrName>ppt_x</p:attrName>
                                          <p:attrName>ppt_y</p:attrName>
                                        </p:attrNameLst>
                                      </p:cBhvr>
                                      <p:rCtr x="25" y="0"/>
                                    </p:animMotion>
                                  </p:childTnLst>
                                </p:cTn>
                              </p:par>
                              <p:par>
                                <p:cTn id="20" presetID="1"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par>
                          <p:cTn id="30" fill="hold">
                            <p:stCondLst>
                              <p:cond delay="2000"/>
                            </p:stCondLst>
                            <p:childTnLst>
                              <p:par>
                                <p:cTn id="31" presetID="9"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dissolve">
                                      <p:cBhvr>
                                        <p:cTn id="33" dur="500"/>
                                        <p:tgtEl>
                                          <p:spTgt spid="40"/>
                                        </p:tgtEl>
                                      </p:cBhvr>
                                    </p:animEffect>
                                  </p:childTnLst>
                                </p:cTn>
                              </p:par>
                            </p:childTnLst>
                          </p:cTn>
                        </p:par>
                        <p:par>
                          <p:cTn id="34" fill="hold">
                            <p:stCondLst>
                              <p:cond delay="2500"/>
                            </p:stCondLst>
                            <p:childTnLst>
                              <p:par>
                                <p:cTn id="35" presetID="9" presetClass="entr" presetSubtype="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dissolve">
                                      <p:cBhvr>
                                        <p:cTn id="37" dur="500"/>
                                        <p:tgtEl>
                                          <p:spTgt spid="39"/>
                                        </p:tgtEl>
                                      </p:cBhvr>
                                    </p:animEffect>
                                  </p:childTnLst>
                                </p:cTn>
                              </p:par>
                            </p:childTnLst>
                          </p:cTn>
                        </p:par>
                        <p:par>
                          <p:cTn id="38" fill="hold">
                            <p:stCondLst>
                              <p:cond delay="3000"/>
                            </p:stCondLst>
                            <p:childTnLst>
                              <p:par>
                                <p:cTn id="39" presetID="1"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4.72222E-6 2.31214E-6 C -0.05746 0.00393 -0.11493 0.00786 -0.10468 0.02543 C -0.09444 0.043 -0.01631 0.07445 0.06198 0.10589 " pathEditMode="relative" rAng="0" ptsTypes="aaA">
                                      <p:cBhvr>
                                        <p:cTn id="44" dur="2000" fill="hold"/>
                                        <p:tgtEl>
                                          <p:spTgt spid="21"/>
                                        </p:tgtEl>
                                        <p:attrNameLst>
                                          <p:attrName>ppt_x</p:attrName>
                                          <p:attrName>ppt_y</p:attrName>
                                        </p:attrNameLst>
                                      </p:cBhvr>
                                      <p:rCtr x="-27" y="53"/>
                                    </p:animMotion>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dissolve">
                                      <p:cBhvr>
                                        <p:cTn id="49" dur="500"/>
                                        <p:tgtEl>
                                          <p:spTgt spid="37"/>
                                        </p:tgtEl>
                                      </p:cBhvr>
                                    </p:animEffect>
                                  </p:childTnLst>
                                </p:cTn>
                              </p:par>
                              <p:par>
                                <p:cTn id="50" presetID="1" presetClass="entr" presetSubtype="0"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63" presetClass="path" presetSubtype="0" accel="50000" decel="50000" fill="hold" nodeType="withEffect">
                                  <p:stCondLst>
                                    <p:cond delay="0"/>
                                  </p:stCondLst>
                                  <p:childTnLst>
                                    <p:animMotion origin="layout" path="M -0.0467 0.00162 L -2.77778E-6 1.7341E-7 " pathEditMode="relative" rAng="0" ptsTypes="AA">
                                      <p:cBhvr>
                                        <p:cTn id="53" dur="1000" fill="hold"/>
                                        <p:tgtEl>
                                          <p:spTgt spid="66"/>
                                        </p:tgtEl>
                                        <p:attrNameLst>
                                          <p:attrName>ppt_x</p:attrName>
                                          <p:attrName>ppt_y</p:attrName>
                                        </p:attrNameLst>
                                      </p:cBhvr>
                                      <p:rCtr x="23" y="-1"/>
                                    </p:animMotion>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wipe(up)">
                                      <p:cBhvr>
                                        <p:cTn id="58" dur="500"/>
                                        <p:tgtEl>
                                          <p:spTgt spid="67"/>
                                        </p:tgtEl>
                                      </p:cBhvr>
                                    </p:animEffect>
                                  </p:childTnLst>
                                </p:cTn>
                              </p:par>
                            </p:childTnLst>
                          </p:cTn>
                        </p:par>
                        <p:par>
                          <p:cTn id="59" fill="hold">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dissolve">
                                      <p:cBhvr>
                                        <p:cTn id="62" dur="500"/>
                                        <p:tgtEl>
                                          <p:spTgt spid="68"/>
                                        </p:tgtEl>
                                      </p:cBhvr>
                                    </p:animEffect>
                                  </p:childTnLst>
                                </p:cTn>
                              </p:par>
                            </p:childTnLst>
                          </p:cTn>
                        </p:par>
                        <p:par>
                          <p:cTn id="63" fill="hold">
                            <p:stCondLst>
                              <p:cond delay="1000"/>
                            </p:stCondLst>
                            <p:childTnLst>
                              <p:par>
                                <p:cTn id="64" presetID="9" presetClass="entr" presetSubtype="0"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dissolve">
                                      <p:cBhvr>
                                        <p:cTn id="66" dur="500"/>
                                        <p:tgtEl>
                                          <p:spTgt spid="69"/>
                                        </p:tgtEl>
                                      </p:cBhvr>
                                    </p:animEffect>
                                  </p:childTnLst>
                                </p:cTn>
                              </p:par>
                            </p:childTnLst>
                          </p:cTn>
                        </p:par>
                        <p:par>
                          <p:cTn id="67" fill="hold">
                            <p:stCondLst>
                              <p:cond delay="1500"/>
                            </p:stCondLst>
                            <p:childTnLst>
                              <p:par>
                                <p:cTn id="68" presetID="9" presetClass="entr" presetSubtype="0" fill="hold" grpId="0" nodeType="after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dissolve">
                                      <p:cBhvr>
                                        <p:cTn id="7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animBg="1"/>
      <p:bldP spid="40" grpId="0" animBg="1"/>
      <p:bldP spid="41" grpId="0" animBg="1"/>
      <p:bldP spid="67" grpId="0" animBg="1"/>
      <p:bldP spid="68" grpId="0" animBg="1"/>
      <p:bldP spid="69" grpId="0" animBg="1"/>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1000126" y="5661248"/>
            <a:ext cx="7586632" cy="646331"/>
          </a:xfrm>
          <a:prstGeom prst="rect">
            <a:avLst/>
          </a:prstGeom>
          <a:noFill/>
          <a:ln w="9525">
            <a:noFill/>
            <a:miter lim="800000"/>
            <a:headEnd/>
            <a:tailEnd/>
          </a:ln>
          <a:effectLst/>
        </p:spPr>
        <p:txBody>
          <a:bodyPr wrap="square">
            <a:spAutoFit/>
          </a:bodyPr>
          <a:lstStyle/>
          <a:p>
            <a:r>
              <a:rPr lang="pt-BR" sz="1800" dirty="0">
                <a:solidFill>
                  <a:prstClr val="white"/>
                </a:solidFill>
                <a:latin typeface="Arial" pitchFamily="34" charset="0"/>
                <a:cs typeface="Arial" pitchFamily="34" charset="0"/>
              </a:rPr>
              <a:t>Influência de alimentos, cálcio e refeição à base de osso na absorção de fluoreto. A absorção de fluoreto a partir da água é praticamente total.</a:t>
            </a:r>
          </a:p>
        </p:txBody>
      </p:sp>
      <p:sp>
        <p:nvSpPr>
          <p:cNvPr id="6" name="Título 28"/>
          <p:cNvSpPr txBox="1">
            <a:spLocks/>
          </p:cNvSpPr>
          <p:nvPr/>
        </p:nvSpPr>
        <p:spPr bwMode="auto">
          <a:xfrm>
            <a:off x="357158" y="-16"/>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Substâncias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a:t>
            </a: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Interferentes</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graphicFrame>
        <p:nvGraphicFramePr>
          <p:cNvPr id="8" name="Espaço Reservado para Conteúdo 7"/>
          <p:cNvGraphicFramePr>
            <a:graphicFrameLocks noGrp="1"/>
          </p:cNvGraphicFramePr>
          <p:nvPr>
            <p:ph idx="1"/>
          </p:nvPr>
        </p:nvGraphicFramePr>
        <p:xfrm>
          <a:off x="785786" y="1000108"/>
          <a:ext cx="77724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p:cNvSpPr txBox="1"/>
          <p:nvPr/>
        </p:nvSpPr>
        <p:spPr>
          <a:xfrm rot="16200000">
            <a:off x="-175206" y="3318428"/>
            <a:ext cx="1893467" cy="400110"/>
          </a:xfrm>
          <a:prstGeom prst="rect">
            <a:avLst/>
          </a:prstGeom>
          <a:noFill/>
        </p:spPr>
        <p:txBody>
          <a:bodyPr wrap="none" rtlCol="0">
            <a:spAutoFit/>
          </a:bodyPr>
          <a:lstStyle/>
          <a:p>
            <a:r>
              <a:rPr lang="en-US" dirty="0">
                <a:solidFill>
                  <a:prstClr val="white"/>
                </a:solidFill>
                <a:latin typeface="Arial" pitchFamily="34" charset="0"/>
                <a:cs typeface="Arial" pitchFamily="34" charset="0"/>
              </a:rPr>
              <a:t>% de </a:t>
            </a:r>
            <a:r>
              <a:rPr lang="en-US" dirty="0" err="1">
                <a:solidFill>
                  <a:prstClr val="white"/>
                </a:solidFill>
                <a:latin typeface="Arial" pitchFamily="34" charset="0"/>
                <a:cs typeface="Arial" pitchFamily="34" charset="0"/>
              </a:rPr>
              <a:t>absorção</a:t>
            </a:r>
            <a:endParaRPr lang="pt-BR" dirty="0">
              <a:solidFill>
                <a:prstClr val="white"/>
              </a:solidFill>
              <a:latin typeface="Arial" pitchFamily="34" charset="0"/>
              <a:cs typeface="Arial" pitchFamily="34" charset="0"/>
            </a:endParaRPr>
          </a:p>
        </p:txBody>
      </p:sp>
      <p:sp>
        <p:nvSpPr>
          <p:cNvPr id="7" name="CaixaDeTexto 6"/>
          <p:cNvSpPr txBox="1"/>
          <p:nvPr/>
        </p:nvSpPr>
        <p:spPr>
          <a:xfrm>
            <a:off x="6876256" y="6453336"/>
            <a:ext cx="1850186" cy="400110"/>
          </a:xfrm>
          <a:prstGeom prst="rect">
            <a:avLst/>
          </a:prstGeom>
          <a:noFill/>
        </p:spPr>
        <p:txBody>
          <a:bodyPr wrap="none" rtlCol="0">
            <a:spAutoFit/>
          </a:bodyPr>
          <a:lstStyle/>
          <a:p>
            <a:r>
              <a:rPr lang="en-US" dirty="0">
                <a:solidFill>
                  <a:prstClr val="white"/>
                </a:solidFill>
                <a:latin typeface="Arial" pitchFamily="34" charset="0"/>
                <a:cs typeface="Arial" pitchFamily="34" charset="0"/>
              </a:rPr>
              <a:t>Whitford, 1996</a:t>
            </a:r>
            <a:endParaRPr lang="pt-BR"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384647006"/>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7" name="Rectangle 3"/>
          <p:cNvSpPr>
            <a:spLocks noGrp="1" noChangeArrowheads="1"/>
          </p:cNvSpPr>
          <p:nvPr>
            <p:ph idx="1"/>
          </p:nvPr>
        </p:nvSpPr>
        <p:spPr/>
        <p:txBody>
          <a:bodyPr/>
          <a:lstStyle/>
          <a:p>
            <a:pPr>
              <a:buClr>
                <a:srgbClr val="FFC000"/>
              </a:buClr>
            </a:pPr>
            <a:r>
              <a:rPr lang="pt-BR" dirty="0">
                <a:latin typeface="Arial" pitchFamily="34" charset="0"/>
                <a:cs typeface="Arial" pitchFamily="34" charset="0"/>
              </a:rPr>
              <a:t>Gordura na dieta</a:t>
            </a:r>
          </a:p>
        </p:txBody>
      </p:sp>
      <p:sp>
        <p:nvSpPr>
          <p:cNvPr id="175108" name="Text Box 4"/>
          <p:cNvSpPr txBox="1">
            <a:spLocks noChangeArrowheads="1"/>
          </p:cNvSpPr>
          <p:nvPr/>
        </p:nvSpPr>
        <p:spPr bwMode="auto">
          <a:xfrm>
            <a:off x="2651126" y="3165475"/>
            <a:ext cx="5226367" cy="769441"/>
          </a:xfrm>
          <a:prstGeom prst="rect">
            <a:avLst/>
          </a:prstGeom>
          <a:noFill/>
          <a:ln w="9525">
            <a:noFill/>
            <a:miter lim="800000"/>
            <a:headEnd/>
            <a:tailEnd/>
          </a:ln>
          <a:effectLst/>
        </p:spPr>
        <p:txBody>
          <a:bodyPr wrap="none">
            <a:spAutoFit/>
          </a:bodyPr>
          <a:lstStyle/>
          <a:p>
            <a:r>
              <a:rPr lang="pt-BR" sz="2400" dirty="0">
                <a:solidFill>
                  <a:srgbClr val="66CCFF"/>
                </a:solidFill>
                <a:latin typeface="Arial" pitchFamily="34" charset="0"/>
                <a:cs typeface="Arial" pitchFamily="34" charset="0"/>
              </a:rPr>
              <a:t>Absorção de fluoreto</a:t>
            </a:r>
          </a:p>
          <a:p>
            <a:r>
              <a:rPr lang="pt-BR" dirty="0">
                <a:solidFill>
                  <a:prstClr val="white"/>
                </a:solidFill>
                <a:latin typeface="Arial" pitchFamily="34" charset="0"/>
                <a:cs typeface="Arial" pitchFamily="34" charset="0"/>
              </a:rPr>
              <a:t>(Miller; Phillips, 1955; </a:t>
            </a:r>
            <a:r>
              <a:rPr lang="pt-BR" dirty="0" err="1">
                <a:solidFill>
                  <a:prstClr val="white"/>
                </a:solidFill>
                <a:latin typeface="Arial" pitchFamily="34" charset="0"/>
                <a:cs typeface="Arial" pitchFamily="34" charset="0"/>
              </a:rPr>
              <a:t>Buttner</a:t>
            </a:r>
            <a:r>
              <a:rPr lang="pt-BR" dirty="0">
                <a:solidFill>
                  <a:prstClr val="white"/>
                </a:solidFill>
                <a:latin typeface="Arial" pitchFamily="34" charset="0"/>
                <a:cs typeface="Arial" pitchFamily="34" charset="0"/>
              </a:rPr>
              <a:t>; </a:t>
            </a:r>
            <a:r>
              <a:rPr lang="pt-BR" dirty="0" err="1">
                <a:solidFill>
                  <a:prstClr val="white"/>
                </a:solidFill>
                <a:latin typeface="Arial" pitchFamily="34" charset="0"/>
                <a:cs typeface="Arial" pitchFamily="34" charset="0"/>
              </a:rPr>
              <a:t>Muhler</a:t>
            </a:r>
            <a:r>
              <a:rPr lang="pt-BR" dirty="0">
                <a:solidFill>
                  <a:prstClr val="white"/>
                </a:solidFill>
                <a:latin typeface="Arial" pitchFamily="34" charset="0"/>
                <a:cs typeface="Arial" pitchFamily="34" charset="0"/>
              </a:rPr>
              <a:t>, 1958)</a:t>
            </a:r>
          </a:p>
        </p:txBody>
      </p:sp>
      <p:sp>
        <p:nvSpPr>
          <p:cNvPr id="175110" name="Line 6"/>
          <p:cNvSpPr>
            <a:spLocks noChangeShapeType="1"/>
          </p:cNvSpPr>
          <p:nvPr/>
        </p:nvSpPr>
        <p:spPr bwMode="auto">
          <a:xfrm flipV="1">
            <a:off x="2667000" y="3200400"/>
            <a:ext cx="0" cy="304800"/>
          </a:xfrm>
          <a:prstGeom prst="line">
            <a:avLst/>
          </a:prstGeom>
          <a:noFill/>
          <a:ln w="9525">
            <a:solidFill>
              <a:srgbClr val="66CCFF"/>
            </a:solidFill>
            <a:round/>
            <a:headEnd/>
            <a:tailEnd type="triangle" w="med" len="med"/>
          </a:ln>
          <a:effectLst/>
        </p:spPr>
        <p:txBody>
          <a:bodyPr/>
          <a:lstStyle/>
          <a:p>
            <a:endParaRPr lang="en-US">
              <a:solidFill>
                <a:prstClr val="white"/>
              </a:solidFill>
            </a:endParaRPr>
          </a:p>
        </p:txBody>
      </p:sp>
      <p:sp>
        <p:nvSpPr>
          <p:cNvPr id="175111" name="Line 7"/>
          <p:cNvSpPr>
            <a:spLocks noChangeShapeType="1"/>
          </p:cNvSpPr>
          <p:nvPr/>
        </p:nvSpPr>
        <p:spPr bwMode="auto">
          <a:xfrm>
            <a:off x="3810000" y="4495800"/>
            <a:ext cx="0" cy="381000"/>
          </a:xfrm>
          <a:prstGeom prst="line">
            <a:avLst/>
          </a:prstGeom>
          <a:noFill/>
          <a:ln w="9525">
            <a:solidFill>
              <a:srgbClr val="66CCFF"/>
            </a:solidFill>
            <a:round/>
            <a:headEnd/>
            <a:tailEnd type="triangle" w="med" len="med"/>
          </a:ln>
          <a:effectLst/>
        </p:spPr>
        <p:txBody>
          <a:bodyPr/>
          <a:lstStyle/>
          <a:p>
            <a:endParaRPr lang="en-US">
              <a:solidFill>
                <a:prstClr val="white"/>
              </a:solidFill>
            </a:endParaRPr>
          </a:p>
        </p:txBody>
      </p:sp>
      <p:sp>
        <p:nvSpPr>
          <p:cNvPr id="175112" name="Text Box 8"/>
          <p:cNvSpPr txBox="1">
            <a:spLocks noChangeArrowheads="1"/>
          </p:cNvSpPr>
          <p:nvPr/>
        </p:nvSpPr>
        <p:spPr bwMode="auto">
          <a:xfrm>
            <a:off x="3870354" y="4460932"/>
            <a:ext cx="3283271" cy="461665"/>
          </a:xfrm>
          <a:prstGeom prst="rect">
            <a:avLst/>
          </a:prstGeom>
          <a:noFill/>
          <a:ln w="9525">
            <a:noFill/>
            <a:miter lim="800000"/>
            <a:headEnd/>
            <a:tailEnd/>
          </a:ln>
          <a:effectLst/>
        </p:spPr>
        <p:txBody>
          <a:bodyPr wrap="none">
            <a:spAutoFit/>
          </a:bodyPr>
          <a:lstStyle/>
          <a:p>
            <a:r>
              <a:rPr lang="pt-BR" sz="2400" dirty="0">
                <a:solidFill>
                  <a:srgbClr val="66CCFF"/>
                </a:solidFill>
                <a:latin typeface="Arial" pitchFamily="34" charset="0"/>
                <a:cs typeface="Arial" pitchFamily="34" charset="0"/>
              </a:rPr>
              <a:t>Esvaziamento gástrico</a:t>
            </a:r>
          </a:p>
        </p:txBody>
      </p:sp>
      <p:sp>
        <p:nvSpPr>
          <p:cNvPr id="175113" name="Line 9"/>
          <p:cNvSpPr>
            <a:spLocks noChangeShapeType="1"/>
          </p:cNvSpPr>
          <p:nvPr/>
        </p:nvSpPr>
        <p:spPr bwMode="auto">
          <a:xfrm>
            <a:off x="1600200" y="2667000"/>
            <a:ext cx="0" cy="762000"/>
          </a:xfrm>
          <a:prstGeom prst="line">
            <a:avLst/>
          </a:prstGeom>
          <a:noFill/>
          <a:ln w="9525">
            <a:solidFill>
              <a:schemeClr val="accent1"/>
            </a:solidFill>
            <a:round/>
            <a:headEnd/>
            <a:tailEnd/>
          </a:ln>
          <a:effectLst/>
        </p:spPr>
        <p:txBody>
          <a:bodyPr/>
          <a:lstStyle/>
          <a:p>
            <a:endParaRPr lang="en-US">
              <a:solidFill>
                <a:prstClr val="white"/>
              </a:solidFill>
            </a:endParaRPr>
          </a:p>
        </p:txBody>
      </p:sp>
      <p:sp>
        <p:nvSpPr>
          <p:cNvPr id="175114" name="Line 10"/>
          <p:cNvSpPr>
            <a:spLocks noChangeShapeType="1"/>
          </p:cNvSpPr>
          <p:nvPr/>
        </p:nvSpPr>
        <p:spPr bwMode="auto">
          <a:xfrm>
            <a:off x="1600200" y="3429000"/>
            <a:ext cx="685800" cy="0"/>
          </a:xfrm>
          <a:prstGeom prst="line">
            <a:avLst/>
          </a:prstGeom>
          <a:noFill/>
          <a:ln w="9525">
            <a:solidFill>
              <a:schemeClr val="accent1"/>
            </a:solidFill>
            <a:round/>
            <a:headEnd/>
            <a:tailEnd type="triangle" w="med" len="med"/>
          </a:ln>
          <a:effectLst/>
        </p:spPr>
        <p:txBody>
          <a:bodyPr/>
          <a:lstStyle/>
          <a:p>
            <a:endParaRPr lang="en-US">
              <a:solidFill>
                <a:prstClr val="white"/>
              </a:solidFill>
            </a:endParaRPr>
          </a:p>
        </p:txBody>
      </p:sp>
      <p:sp>
        <p:nvSpPr>
          <p:cNvPr id="175115" name="Line 11"/>
          <p:cNvSpPr>
            <a:spLocks noChangeShapeType="1"/>
          </p:cNvSpPr>
          <p:nvPr/>
        </p:nvSpPr>
        <p:spPr bwMode="auto">
          <a:xfrm>
            <a:off x="2971800" y="4038600"/>
            <a:ext cx="0" cy="685800"/>
          </a:xfrm>
          <a:prstGeom prst="line">
            <a:avLst/>
          </a:prstGeom>
          <a:noFill/>
          <a:ln w="9525">
            <a:solidFill>
              <a:schemeClr val="accent1"/>
            </a:solidFill>
            <a:round/>
            <a:headEnd/>
            <a:tailEnd/>
          </a:ln>
          <a:effectLst/>
        </p:spPr>
        <p:txBody>
          <a:bodyPr/>
          <a:lstStyle/>
          <a:p>
            <a:endParaRPr lang="en-US">
              <a:solidFill>
                <a:prstClr val="white"/>
              </a:solidFill>
            </a:endParaRPr>
          </a:p>
        </p:txBody>
      </p:sp>
      <p:sp>
        <p:nvSpPr>
          <p:cNvPr id="175116" name="Line 12"/>
          <p:cNvSpPr>
            <a:spLocks noChangeShapeType="1"/>
          </p:cNvSpPr>
          <p:nvPr/>
        </p:nvSpPr>
        <p:spPr bwMode="auto">
          <a:xfrm>
            <a:off x="2971800" y="4724400"/>
            <a:ext cx="609600" cy="0"/>
          </a:xfrm>
          <a:prstGeom prst="line">
            <a:avLst/>
          </a:prstGeom>
          <a:noFill/>
          <a:ln w="9525">
            <a:solidFill>
              <a:schemeClr val="accent1"/>
            </a:solidFill>
            <a:round/>
            <a:headEnd/>
            <a:tailEnd type="triangle" w="med" len="med"/>
          </a:ln>
          <a:effectLst/>
        </p:spPr>
        <p:txBody>
          <a:bodyPr/>
          <a:lstStyle/>
          <a:p>
            <a:endParaRPr lang="en-US">
              <a:solidFill>
                <a:prstClr val="white"/>
              </a:solidFill>
            </a:endParaRPr>
          </a:p>
        </p:txBody>
      </p:sp>
      <p:sp>
        <p:nvSpPr>
          <p:cNvPr id="13"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Interfências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0454294"/>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1" name="Rectangle 3"/>
          <p:cNvSpPr>
            <a:spLocks noGrp="1" noChangeArrowheads="1"/>
          </p:cNvSpPr>
          <p:nvPr>
            <p:ph idx="1"/>
          </p:nvPr>
        </p:nvSpPr>
        <p:spPr>
          <a:xfrm>
            <a:off x="914400" y="1783560"/>
            <a:ext cx="7978080" cy="4572000"/>
          </a:xfrm>
        </p:spPr>
        <p:txBody>
          <a:bodyPr/>
          <a:lstStyle/>
          <a:p>
            <a:pPr>
              <a:buClr>
                <a:srgbClr val="FFC000"/>
              </a:buClr>
            </a:pPr>
            <a:r>
              <a:rPr lang="pt-BR" dirty="0">
                <a:latin typeface="Arial" pitchFamily="34" charset="0"/>
                <a:cs typeface="Arial" pitchFamily="34" charset="0"/>
              </a:rPr>
              <a:t>MFP</a:t>
            </a:r>
          </a:p>
          <a:p>
            <a:pPr lvl="1"/>
            <a:r>
              <a:rPr lang="pt-BR" dirty="0">
                <a:latin typeface="Arial" pitchFamily="34" charset="0"/>
                <a:cs typeface="Arial" pitchFamily="34" charset="0"/>
              </a:rPr>
              <a:t>Dentifrícios</a:t>
            </a:r>
          </a:p>
          <a:p>
            <a:pPr lvl="1"/>
            <a:r>
              <a:rPr lang="pt-BR" dirty="0">
                <a:latin typeface="Arial" pitchFamily="34" charset="0"/>
                <a:cs typeface="Arial" pitchFamily="34" charset="0"/>
              </a:rPr>
              <a:t>Osteoporose</a:t>
            </a:r>
          </a:p>
          <a:p>
            <a:pPr lvl="2"/>
            <a:r>
              <a:rPr lang="pt-BR" dirty="0">
                <a:latin typeface="Arial" pitchFamily="34" charset="0"/>
                <a:cs typeface="Arial" pitchFamily="34" charset="0"/>
              </a:rPr>
              <a:t>Menos irritante para a mucosa gástrica</a:t>
            </a:r>
          </a:p>
          <a:p>
            <a:pPr lvl="2"/>
            <a:r>
              <a:rPr lang="pt-BR" dirty="0">
                <a:latin typeface="Arial" pitchFamily="34" charset="0"/>
                <a:cs typeface="Arial" pitchFamily="34" charset="0"/>
              </a:rPr>
              <a:t>Absorção mais lenta</a:t>
            </a:r>
          </a:p>
          <a:p>
            <a:pPr lvl="3"/>
            <a:r>
              <a:rPr lang="pt-BR" sz="2400" dirty="0">
                <a:solidFill>
                  <a:srgbClr val="66CCFF"/>
                </a:solidFill>
                <a:latin typeface="Arial" pitchFamily="34" charset="0"/>
                <a:cs typeface="Arial" pitchFamily="34" charset="0"/>
              </a:rPr>
              <a:t>Hidrólise por </a:t>
            </a:r>
            <a:r>
              <a:rPr lang="pt-BR" sz="2400" dirty="0" err="1">
                <a:solidFill>
                  <a:srgbClr val="66CCFF"/>
                </a:solidFill>
                <a:latin typeface="Arial" pitchFamily="34" charset="0"/>
                <a:cs typeface="Arial" pitchFamily="34" charset="0"/>
              </a:rPr>
              <a:t>fosfatases</a:t>
            </a:r>
            <a:r>
              <a:rPr lang="pt-BR" sz="2400" dirty="0">
                <a:solidFill>
                  <a:srgbClr val="66CCFF"/>
                </a:solidFill>
                <a:latin typeface="Arial" pitchFamily="34" charset="0"/>
                <a:cs typeface="Arial" pitchFamily="34" charset="0"/>
              </a:rPr>
              <a:t> intestinais</a:t>
            </a:r>
          </a:p>
          <a:p>
            <a:pPr lvl="2"/>
            <a:r>
              <a:rPr lang="pt-BR" dirty="0">
                <a:latin typeface="Arial" pitchFamily="34" charset="0"/>
                <a:cs typeface="Arial" pitchFamily="34" charset="0"/>
              </a:rPr>
              <a:t>Biodisponibilidade semelhante ao </a:t>
            </a:r>
            <a:r>
              <a:rPr lang="pt-BR" dirty="0" err="1">
                <a:latin typeface="Arial" pitchFamily="34" charset="0"/>
                <a:cs typeface="Arial" pitchFamily="34" charset="0"/>
              </a:rPr>
              <a:t>NaF</a:t>
            </a:r>
            <a:r>
              <a:rPr lang="pt-BR" dirty="0">
                <a:latin typeface="Arial" pitchFamily="34" charset="0"/>
                <a:cs typeface="Arial" pitchFamily="34" charset="0"/>
              </a:rPr>
              <a:t> </a:t>
            </a:r>
          </a:p>
          <a:p>
            <a:pPr marL="768096" lvl="2" indent="0">
              <a:buNone/>
            </a:pPr>
            <a:endParaRPr lang="pt-BR" dirty="0">
              <a:latin typeface="Arial" pitchFamily="34" charset="0"/>
              <a:cs typeface="Arial" pitchFamily="34" charset="0"/>
            </a:endParaRPr>
          </a:p>
          <a:p>
            <a:pPr marL="768096" lvl="2" indent="0">
              <a:buNone/>
            </a:pPr>
            <a:r>
              <a:rPr lang="pt-BR" sz="2000" dirty="0" err="1">
                <a:latin typeface="Arial" pitchFamily="34" charset="0"/>
                <a:cs typeface="Arial" pitchFamily="34" charset="0"/>
              </a:rPr>
              <a:t>Ekstrand</a:t>
            </a:r>
            <a:r>
              <a:rPr lang="pt-BR" sz="2000" dirty="0">
                <a:latin typeface="Arial" pitchFamily="34" charset="0"/>
                <a:cs typeface="Arial" pitchFamily="34" charset="0"/>
              </a:rPr>
              <a:t>; </a:t>
            </a:r>
            <a:r>
              <a:rPr lang="pt-BR" sz="2000" dirty="0" err="1">
                <a:latin typeface="Arial" pitchFamily="34" charset="0"/>
                <a:cs typeface="Arial" pitchFamily="34" charset="0"/>
              </a:rPr>
              <a:t>Ehrnebo</a:t>
            </a:r>
            <a:r>
              <a:rPr lang="pt-BR" sz="2000" dirty="0">
                <a:latin typeface="Arial" pitchFamily="34" charset="0"/>
                <a:cs typeface="Arial" pitchFamily="34" charset="0"/>
              </a:rPr>
              <a:t>, 1980; </a:t>
            </a:r>
            <a:r>
              <a:rPr lang="pt-BR" sz="2000" dirty="0" err="1">
                <a:latin typeface="Arial" pitchFamily="34" charset="0"/>
                <a:cs typeface="Arial" pitchFamily="34" charset="0"/>
              </a:rPr>
              <a:t>Whitford</a:t>
            </a:r>
            <a:r>
              <a:rPr lang="pt-BR" sz="2000" dirty="0">
                <a:latin typeface="Arial" pitchFamily="34" charset="0"/>
                <a:cs typeface="Arial" pitchFamily="34" charset="0"/>
              </a:rPr>
              <a:t>, 1996; Buzalaf et al., 2008</a:t>
            </a:r>
          </a:p>
          <a:p>
            <a:pPr lvl="3"/>
            <a:endParaRPr lang="pt-BR" dirty="0">
              <a:latin typeface="Arial" pitchFamily="34" charset="0"/>
              <a:cs typeface="Arial" pitchFamily="34" charset="0"/>
            </a:endParaRPr>
          </a:p>
        </p:txBody>
      </p:sp>
      <p:sp>
        <p:nvSpPr>
          <p:cNvPr id="6"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Interfências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257249"/>
      </p:ext>
    </p:extLst>
  </p:cSld>
  <p:clrMapOvr>
    <a:masterClrMapping/>
  </p:clrMapOvr>
  <p:transition>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637" name="Rectangle 5"/>
          <p:cNvSpPr>
            <a:spLocks noChangeArrowheads="1"/>
          </p:cNvSpPr>
          <p:nvPr/>
        </p:nvSpPr>
        <p:spPr bwMode="auto">
          <a:xfrm>
            <a:off x="1914525" y="1762125"/>
            <a:ext cx="9144000" cy="400110"/>
          </a:xfrm>
          <a:prstGeom prst="rect">
            <a:avLst/>
          </a:prstGeom>
          <a:noFill/>
          <a:ln w="9525">
            <a:noFill/>
            <a:miter lim="800000"/>
            <a:headEnd/>
            <a:tailEnd/>
          </a:ln>
          <a:effectLst/>
        </p:spPr>
        <p:txBody>
          <a:bodyPr>
            <a:spAutoFit/>
          </a:bodyPr>
          <a:lstStyle/>
          <a:p>
            <a:endParaRPr lang="en-US"/>
          </a:p>
        </p:txBody>
      </p:sp>
      <p:grpSp>
        <p:nvGrpSpPr>
          <p:cNvPr id="197638" name="Group 6"/>
          <p:cNvGrpSpPr>
            <a:grpSpLocks/>
          </p:cNvGrpSpPr>
          <p:nvPr/>
        </p:nvGrpSpPr>
        <p:grpSpPr bwMode="auto">
          <a:xfrm>
            <a:off x="1371600" y="1219200"/>
            <a:ext cx="6553200" cy="4324350"/>
            <a:chOff x="1008" y="1248"/>
            <a:chExt cx="4128" cy="2724"/>
          </a:xfrm>
        </p:grpSpPr>
        <p:sp>
          <p:nvSpPr>
            <p:cNvPr id="197635" name="Rectangle 3"/>
            <p:cNvSpPr>
              <a:spLocks noChangeArrowheads="1"/>
            </p:cNvSpPr>
            <p:nvPr/>
          </p:nvSpPr>
          <p:spPr bwMode="auto">
            <a:xfrm>
              <a:off x="1008" y="1248"/>
              <a:ext cx="4080" cy="264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97636" name="Picture 4"/>
            <p:cNvPicPr>
              <a:picLocks noChangeAspect="1" noChangeArrowheads="1"/>
            </p:cNvPicPr>
            <p:nvPr/>
          </p:nvPicPr>
          <p:blipFill>
            <a:blip r:embed="rId2" cstate="print"/>
            <a:srcRect/>
            <a:stretch>
              <a:fillRect/>
            </a:stretch>
          </p:blipFill>
          <p:spPr bwMode="auto">
            <a:xfrm>
              <a:off x="1056" y="1296"/>
              <a:ext cx="4080" cy="2676"/>
            </a:xfrm>
            <a:prstGeom prst="rect">
              <a:avLst/>
            </a:prstGeom>
            <a:noFill/>
          </p:spPr>
        </p:pic>
      </p:grpSp>
      <p:sp>
        <p:nvSpPr>
          <p:cNvPr id="197639" name="Text Box 7"/>
          <p:cNvSpPr txBox="1">
            <a:spLocks noChangeArrowheads="1"/>
          </p:cNvSpPr>
          <p:nvPr/>
        </p:nvSpPr>
        <p:spPr bwMode="auto">
          <a:xfrm>
            <a:off x="1279550" y="5229200"/>
            <a:ext cx="6873875" cy="923330"/>
          </a:xfrm>
          <a:prstGeom prst="rect">
            <a:avLst/>
          </a:prstGeom>
          <a:noFill/>
          <a:ln w="9525">
            <a:noFill/>
            <a:miter lim="800000"/>
            <a:headEnd/>
            <a:tailEnd/>
          </a:ln>
          <a:effectLst/>
        </p:spPr>
        <p:txBody>
          <a:bodyPr>
            <a:spAutoFit/>
          </a:bodyPr>
          <a:lstStyle/>
          <a:p>
            <a:pPr algn="just"/>
            <a:r>
              <a:rPr lang="pt-BR" sz="1800" dirty="0">
                <a:solidFill>
                  <a:schemeClr val="bg1"/>
                </a:solidFill>
                <a:latin typeface="Arial" panose="020B0604020202020204" pitchFamily="34" charset="0"/>
                <a:cs typeface="Arial" panose="020B0604020202020204" pitchFamily="34" charset="0"/>
              </a:rPr>
              <a:t>Concentração plasmática de F em função do tempo de coleta de sangue, após administração por via oral de 2 </a:t>
            </a:r>
            <a:r>
              <a:rPr lang="pt-BR" sz="1800" dirty="0" err="1">
                <a:solidFill>
                  <a:schemeClr val="bg1"/>
                </a:solidFill>
                <a:latin typeface="Arial" panose="020B0604020202020204" pitchFamily="34" charset="0"/>
                <a:cs typeface="Arial" panose="020B0604020202020204" pitchFamily="34" charset="0"/>
              </a:rPr>
              <a:t>mg</a:t>
            </a:r>
            <a:r>
              <a:rPr lang="pt-BR" sz="1800" dirty="0">
                <a:solidFill>
                  <a:schemeClr val="bg1"/>
                </a:solidFill>
                <a:latin typeface="Arial" panose="020B0604020202020204" pitchFamily="34" charset="0"/>
                <a:cs typeface="Arial" panose="020B0604020202020204" pitchFamily="34" charset="0"/>
              </a:rPr>
              <a:t> F como </a:t>
            </a:r>
            <a:r>
              <a:rPr lang="pt-BR" sz="1800" dirty="0" err="1">
                <a:solidFill>
                  <a:schemeClr val="bg1"/>
                </a:solidFill>
                <a:latin typeface="Arial" panose="020B0604020202020204" pitchFamily="34" charset="0"/>
                <a:cs typeface="Arial" panose="020B0604020202020204" pitchFamily="34" charset="0"/>
              </a:rPr>
              <a:t>NaF</a:t>
            </a:r>
            <a:r>
              <a:rPr lang="pt-BR" sz="1800" dirty="0">
                <a:solidFill>
                  <a:schemeClr val="bg1"/>
                </a:solidFill>
                <a:latin typeface="Arial" panose="020B0604020202020204" pitchFamily="34" charset="0"/>
                <a:cs typeface="Arial" panose="020B0604020202020204" pitchFamily="34" charset="0"/>
              </a:rPr>
              <a:t> ou MFP a 4 voluntários humanos. Barras indicam </a:t>
            </a:r>
            <a:r>
              <a:rPr lang="pt-BR" sz="1800" dirty="0" err="1">
                <a:solidFill>
                  <a:schemeClr val="bg1"/>
                </a:solidFill>
                <a:latin typeface="Arial" panose="020B0604020202020204" pitchFamily="34" charset="0"/>
                <a:cs typeface="Arial" panose="020B0604020202020204" pitchFamily="34" charset="0"/>
              </a:rPr>
              <a:t>dp</a:t>
            </a:r>
            <a:r>
              <a:rPr lang="pt-BR" sz="1800" dirty="0">
                <a:solidFill>
                  <a:schemeClr val="bg1"/>
                </a:solidFill>
                <a:latin typeface="Arial" panose="020B0604020202020204" pitchFamily="34" charset="0"/>
                <a:cs typeface="Arial" panose="020B0604020202020204" pitchFamily="34" charset="0"/>
              </a:rPr>
              <a:t>.</a:t>
            </a:r>
          </a:p>
        </p:txBody>
      </p:sp>
      <p:sp>
        <p:nvSpPr>
          <p:cNvPr id="197640" name="Text Box 8"/>
          <p:cNvSpPr txBox="1">
            <a:spLocks noChangeArrowheads="1"/>
          </p:cNvSpPr>
          <p:nvPr/>
        </p:nvSpPr>
        <p:spPr bwMode="auto">
          <a:xfrm>
            <a:off x="3626698" y="6338888"/>
            <a:ext cx="2313454" cy="369332"/>
          </a:xfrm>
          <a:prstGeom prst="rect">
            <a:avLst/>
          </a:prstGeom>
          <a:noFill/>
          <a:ln w="9525">
            <a:noFill/>
            <a:miter lim="800000"/>
            <a:headEnd/>
            <a:tailEnd/>
          </a:ln>
          <a:effectLst/>
        </p:spPr>
        <p:txBody>
          <a:bodyPr wrap="none">
            <a:spAutoFit/>
          </a:bodyPr>
          <a:lstStyle/>
          <a:p>
            <a:r>
              <a:rPr lang="pt-BR" sz="1800" dirty="0">
                <a:solidFill>
                  <a:schemeClr val="bg1"/>
                </a:solidFill>
                <a:latin typeface="Arial" panose="020B0604020202020204" pitchFamily="34" charset="0"/>
                <a:cs typeface="Arial" panose="020B0604020202020204" pitchFamily="34" charset="0"/>
              </a:rPr>
              <a:t>(</a:t>
            </a:r>
            <a:r>
              <a:rPr lang="pt-BR" sz="1800" dirty="0" err="1">
                <a:solidFill>
                  <a:schemeClr val="bg1"/>
                </a:solidFill>
                <a:latin typeface="Arial" panose="020B0604020202020204" pitchFamily="34" charset="0"/>
                <a:cs typeface="Arial" panose="020B0604020202020204" pitchFamily="34" charset="0"/>
              </a:rPr>
              <a:t>Buzalaf</a:t>
            </a:r>
            <a:r>
              <a:rPr lang="pt-BR" sz="1800" dirty="0">
                <a:solidFill>
                  <a:schemeClr val="bg1"/>
                </a:solidFill>
                <a:latin typeface="Arial" panose="020B0604020202020204" pitchFamily="34" charset="0"/>
                <a:cs typeface="Arial" panose="020B0604020202020204" pitchFamily="34" charset="0"/>
              </a:rPr>
              <a:t> </a:t>
            </a:r>
            <a:r>
              <a:rPr lang="pt-BR" sz="1800" dirty="0" err="1">
                <a:solidFill>
                  <a:schemeClr val="bg1"/>
                </a:solidFill>
                <a:latin typeface="Arial" panose="020B0604020202020204" pitchFamily="34" charset="0"/>
                <a:cs typeface="Arial" panose="020B0604020202020204" pitchFamily="34" charset="0"/>
              </a:rPr>
              <a:t>et</a:t>
            </a:r>
            <a:r>
              <a:rPr lang="pt-BR" sz="1800" dirty="0">
                <a:solidFill>
                  <a:schemeClr val="bg1"/>
                </a:solidFill>
                <a:latin typeface="Arial" panose="020B0604020202020204" pitchFamily="34" charset="0"/>
                <a:cs typeface="Arial" panose="020B0604020202020204" pitchFamily="34" charset="0"/>
              </a:rPr>
              <a:t> al., 2008)</a:t>
            </a:r>
          </a:p>
        </p:txBody>
      </p:sp>
      <p:sp>
        <p:nvSpPr>
          <p:cNvPr id="11"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MFP X </a:t>
            </a: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NaF</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
        <p:nvSpPr>
          <p:cNvPr id="2" name="CaixaDeTexto 1"/>
          <p:cNvSpPr txBox="1"/>
          <p:nvPr/>
        </p:nvSpPr>
        <p:spPr>
          <a:xfrm>
            <a:off x="3563888" y="2924944"/>
            <a:ext cx="2472152" cy="830997"/>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sz="4800" dirty="0" err="1">
                <a:solidFill>
                  <a:schemeClr val="bg1"/>
                </a:solidFill>
                <a:latin typeface="Arial" panose="020B0604020202020204" pitchFamily="34" charset="0"/>
                <a:cs typeface="Arial" panose="020B0604020202020204" pitchFamily="34" charset="0"/>
              </a:rPr>
              <a:t>AUCs</a:t>
            </a:r>
            <a:r>
              <a:rPr lang="pt-BR" sz="4800" dirty="0">
                <a:solidFill>
                  <a:schemeClr val="bg1"/>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29974414"/>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3" name="Rectangle 3"/>
          <p:cNvSpPr>
            <a:spLocks noGrp="1" noChangeArrowheads="1"/>
          </p:cNvSpPr>
          <p:nvPr>
            <p:ph idx="1"/>
          </p:nvPr>
        </p:nvSpPr>
        <p:spPr>
          <a:xfrm>
            <a:off x="39960" y="1783560"/>
            <a:ext cx="7772400" cy="4572000"/>
          </a:xfrm>
        </p:spPr>
        <p:txBody>
          <a:bodyPr>
            <a:normAutofit/>
          </a:bodyPr>
          <a:lstStyle/>
          <a:p>
            <a:pPr lvl="1"/>
            <a:r>
              <a:rPr lang="pt-BR" sz="2000" dirty="0">
                <a:latin typeface="Arial" panose="020B0604020202020204" pitchFamily="34" charset="0"/>
                <a:cs typeface="Arial" panose="020B0604020202020204" pitchFamily="34" charset="0"/>
              </a:rPr>
              <a:t>Não absorção</a:t>
            </a:r>
          </a:p>
          <a:p>
            <a:pPr lvl="1"/>
            <a:r>
              <a:rPr lang="pt-BR" sz="2000" dirty="0">
                <a:latin typeface="Arial" panose="020B0604020202020204" pitchFamily="34" charset="0"/>
                <a:cs typeface="Arial" panose="020B0604020202020204" pitchFamily="34" charset="0"/>
              </a:rPr>
              <a:t>Aumento</a:t>
            </a:r>
          </a:p>
          <a:p>
            <a:pPr lvl="2"/>
            <a:r>
              <a:rPr lang="pt-BR" sz="2000" dirty="0">
                <a:latin typeface="Arial" panose="020B0604020202020204" pitchFamily="34" charset="0"/>
                <a:cs typeface="Arial" panose="020B0604020202020204" pitchFamily="34" charset="0"/>
              </a:rPr>
              <a:t>Elevação dos níveis plasmáticos de F</a:t>
            </a:r>
          </a:p>
          <a:p>
            <a:pPr lvl="2"/>
            <a:r>
              <a:rPr lang="pt-BR" sz="2000" dirty="0">
                <a:latin typeface="Arial" panose="020B0604020202020204" pitchFamily="34" charset="0"/>
                <a:cs typeface="Arial" panose="020B0604020202020204" pitchFamily="34" charset="0"/>
              </a:rPr>
              <a:t>Aumento da concentração de Ca da dieta</a:t>
            </a:r>
          </a:p>
          <a:p>
            <a:pPr lvl="3"/>
            <a:r>
              <a:rPr lang="pt-BR" sz="2000" dirty="0" err="1">
                <a:latin typeface="Arial" panose="020B0604020202020204" pitchFamily="34" charset="0"/>
                <a:cs typeface="Arial" panose="020B0604020202020204" pitchFamily="34" charset="0"/>
              </a:rPr>
              <a:t>Whitford</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Augieri</a:t>
            </a:r>
            <a:r>
              <a:rPr lang="pt-BR" sz="2000" dirty="0">
                <a:latin typeface="Arial" panose="020B0604020202020204" pitchFamily="34" charset="0"/>
                <a:cs typeface="Arial" panose="020B0604020202020204" pitchFamily="34" charset="0"/>
              </a:rPr>
              <a:t>, 1993; </a:t>
            </a:r>
            <a:r>
              <a:rPr lang="pt-BR" sz="2000" dirty="0" err="1">
                <a:latin typeface="Arial" panose="020B0604020202020204" pitchFamily="34" charset="0"/>
                <a:cs typeface="Arial" panose="020B0604020202020204" pitchFamily="34" charset="0"/>
              </a:rPr>
              <a:t>Whitford</a:t>
            </a:r>
            <a:r>
              <a:rPr lang="pt-BR" sz="2000" dirty="0">
                <a:latin typeface="Arial" panose="020B0604020202020204" pitchFamily="34" charset="0"/>
                <a:cs typeface="Arial" panose="020B0604020202020204" pitchFamily="34" charset="0"/>
              </a:rPr>
              <a:t>, 1994</a:t>
            </a:r>
          </a:p>
        </p:txBody>
      </p:sp>
      <p:pic>
        <p:nvPicPr>
          <p:cNvPr id="4" name="Picture 6" descr="C:\Documents and Settings\ALUNO\Configurações locais\Temporary Internet Files\Content.IE5\49R0DZ05\MCj04261420000[1].wmf"/>
          <p:cNvPicPr>
            <a:picLocks noChangeAspect="1" noChangeArrowheads="1"/>
          </p:cNvPicPr>
          <p:nvPr/>
        </p:nvPicPr>
        <p:blipFill>
          <a:blip r:embed="rId3" cstate="print"/>
          <a:srcRect/>
          <a:stretch>
            <a:fillRect/>
          </a:stretch>
        </p:blipFill>
        <p:spPr bwMode="auto">
          <a:xfrm>
            <a:off x="6186495" y="857217"/>
            <a:ext cx="1949450" cy="4616450"/>
          </a:xfrm>
          <a:prstGeom prst="rect">
            <a:avLst/>
          </a:prstGeom>
          <a:noFill/>
        </p:spPr>
      </p:pic>
      <p:sp>
        <p:nvSpPr>
          <p:cNvPr id="5" name="Espaço Reservado para Conteúdo 6"/>
          <p:cNvSpPr txBox="1">
            <a:spLocks/>
          </p:cNvSpPr>
          <p:nvPr/>
        </p:nvSpPr>
        <p:spPr bwMode="auto">
          <a:xfrm>
            <a:off x="5572133" y="785840"/>
            <a:ext cx="1185863" cy="1000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scene3d>
              <a:camera prst="orthographicFront"/>
              <a:lightRig rig="soft" dir="t">
                <a:rot lat="0" lon="0" rev="10800000"/>
              </a:lightRig>
            </a:scene3d>
            <a:sp3d>
              <a:bevelT w="27940" h="12700"/>
              <a:contourClr>
                <a:srgbClr val="DDDDDD"/>
              </a:contourClr>
            </a:sp3d>
          </a:bodyPr>
          <a:lstStyle/>
          <a:p>
            <a:pPr marL="342900" indent="-342900" eaLnBrk="1" hangingPunct="1">
              <a:spcBef>
                <a:spcPct val="20000"/>
              </a:spcBef>
              <a:buClr>
                <a:srgbClr val="FF0066"/>
              </a:buClr>
              <a:buFont typeface="Wingdings" pitchFamily="2" charset="2"/>
              <a:buNone/>
              <a:defRPr/>
            </a:pPr>
            <a:r>
              <a:rPr lang="pt-BR" sz="5400" b="1" kern="0" spc="15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kern="0" spc="150">
                <a:ln w="11430">
                  <a:noFill/>
                </a:ln>
                <a:solidFill>
                  <a:srgbClr val="000000">
                    <a:lumMod val="50000"/>
                    <a:lumOff val="50000"/>
                  </a:srgbClr>
                </a:solidFill>
                <a:effectLst>
                  <a:outerShdw blurRad="25400" algn="tl" rotWithShape="0">
                    <a:srgbClr val="000000">
                      <a:alpha val="43000"/>
                    </a:srgbClr>
                  </a:outerShdw>
                </a:effectLst>
                <a:latin typeface="Comic Sans MS"/>
              </a:rPr>
              <a:t> </a:t>
            </a:r>
            <a:endParaRPr lang="pt-BR" sz="4400" b="1" kern="0" spc="150" dirty="0">
              <a:ln w="11430">
                <a:noFill/>
              </a:ln>
              <a:solidFill>
                <a:srgbClr val="000000">
                  <a:lumMod val="50000"/>
                  <a:lumOff val="50000"/>
                </a:srgbClr>
              </a:solidFill>
              <a:effectLst>
                <a:outerShdw blurRad="25400" algn="tl" rotWithShape="0">
                  <a:srgbClr val="000000">
                    <a:alpha val="43000"/>
                  </a:srgbClr>
                </a:outerShdw>
              </a:effectLst>
              <a:latin typeface="Comic Sans MS"/>
            </a:endParaRPr>
          </a:p>
        </p:txBody>
      </p:sp>
      <p:cxnSp>
        <p:nvCxnSpPr>
          <p:cNvPr id="6" name="Conector de seta reta 5"/>
          <p:cNvCxnSpPr/>
          <p:nvPr/>
        </p:nvCxnSpPr>
        <p:spPr>
          <a:xfrm>
            <a:off x="6186491" y="1285845"/>
            <a:ext cx="285752" cy="158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7" name="Conector de seta reta 6"/>
          <p:cNvCxnSpPr/>
          <p:nvPr/>
        </p:nvCxnSpPr>
        <p:spPr>
          <a:xfrm rot="5400000">
            <a:off x="7046921" y="1353344"/>
            <a:ext cx="278610" cy="794"/>
          </a:xfrm>
          <a:prstGeom prst="straightConnector1">
            <a:avLst/>
          </a:prstGeom>
          <a:noFill/>
          <a:ln w="25400" cap="flat" cmpd="sng" algn="ctr">
            <a:solidFill>
              <a:schemeClr val="tx1"/>
            </a:solidFill>
            <a:prstDash val="solid"/>
            <a:tailEnd type="arrow"/>
          </a:ln>
          <a:effectLst>
            <a:outerShdw blurRad="40000" dist="20000" dir="5400000" rotWithShape="0">
              <a:srgbClr val="000000">
                <a:alpha val="38000"/>
              </a:srgbClr>
            </a:outerShdw>
          </a:effectLst>
        </p:spPr>
      </p:cxnSp>
      <p:cxnSp>
        <p:nvCxnSpPr>
          <p:cNvPr id="8" name="Conector de seta reta 7"/>
          <p:cNvCxnSpPr/>
          <p:nvPr/>
        </p:nvCxnSpPr>
        <p:spPr>
          <a:xfrm rot="5400000">
            <a:off x="6934216" y="5638845"/>
            <a:ext cx="428628" cy="9524"/>
          </a:xfrm>
          <a:prstGeom prst="straightConnector1">
            <a:avLst/>
          </a:prstGeom>
          <a:noFill/>
          <a:ln w="25400" cap="flat" cmpd="sng" algn="ctr">
            <a:solidFill>
              <a:schemeClr val="tx1"/>
            </a:solidFill>
            <a:prstDash val="solid"/>
            <a:tailEnd type="arrow"/>
          </a:ln>
          <a:effectLst>
            <a:outerShdw blurRad="40000" dist="20000" dir="5400000" rotWithShape="0">
              <a:srgbClr val="000000">
                <a:alpha val="38000"/>
              </a:srgbClr>
            </a:outerShdw>
          </a:effectLst>
        </p:spPr>
      </p:cxnSp>
      <p:sp>
        <p:nvSpPr>
          <p:cNvPr id="9" name="CaixaDeTexto 8"/>
          <p:cNvSpPr txBox="1"/>
          <p:nvPr/>
        </p:nvSpPr>
        <p:spPr>
          <a:xfrm>
            <a:off x="6686561" y="5988611"/>
            <a:ext cx="928694" cy="400110"/>
          </a:xfrm>
          <a:prstGeom prst="rect">
            <a:avLst/>
          </a:prstGeom>
          <a:noFill/>
        </p:spPr>
        <p:txBody>
          <a:bodyPr wrap="square" rtlCol="0">
            <a:spAutoFit/>
          </a:bodyPr>
          <a:lstStyle/>
          <a:p>
            <a:pPr algn="ctr"/>
            <a:r>
              <a:rPr lang="pt-BR" b="1" dirty="0">
                <a:solidFill>
                  <a:prstClr val="white"/>
                </a:solidFill>
                <a:latin typeface="Comic Sans MS" pitchFamily="66" charset="0"/>
              </a:rPr>
              <a:t>Fezes</a:t>
            </a:r>
          </a:p>
        </p:txBody>
      </p:sp>
      <p:cxnSp>
        <p:nvCxnSpPr>
          <p:cNvPr id="10" name="Conector de seta reta 9"/>
          <p:cNvCxnSpPr/>
          <p:nvPr/>
        </p:nvCxnSpPr>
        <p:spPr>
          <a:xfrm>
            <a:off x="8115321" y="3500423"/>
            <a:ext cx="928694" cy="1588"/>
          </a:xfrm>
          <a:prstGeom prst="straightConnector1">
            <a:avLst/>
          </a:prstGeom>
          <a:noFill/>
          <a:ln w="57150" cap="flat" cmpd="sng" algn="ctr">
            <a:solidFill>
              <a:schemeClr val="tx1"/>
            </a:solidFill>
            <a:prstDash val="solid"/>
            <a:tailEnd type="arrow"/>
          </a:ln>
          <a:effectLst>
            <a:outerShdw blurRad="40000" dist="20000" dir="5400000" rotWithShape="0">
              <a:srgbClr val="000000">
                <a:alpha val="38000"/>
              </a:srgbClr>
            </a:outerShdw>
          </a:effectLst>
        </p:spPr>
      </p:cxnSp>
      <p:sp>
        <p:nvSpPr>
          <p:cNvPr id="11" name="Espaço Reservado para Conteúdo 6"/>
          <p:cNvSpPr txBox="1">
            <a:spLocks/>
          </p:cNvSpPr>
          <p:nvPr/>
        </p:nvSpPr>
        <p:spPr>
          <a:xfrm>
            <a:off x="8258193" y="2990833"/>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12" name="Espaço Reservado para Conteúdo 6"/>
          <p:cNvSpPr txBox="1">
            <a:spLocks/>
          </p:cNvSpPr>
          <p:nvPr/>
        </p:nvSpPr>
        <p:spPr>
          <a:xfrm>
            <a:off x="7277143" y="5562601"/>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15" name="Título 28"/>
          <p:cNvSpPr txBox="1">
            <a:spLocks/>
          </p:cNvSpPr>
          <p:nvPr/>
        </p:nvSpPr>
        <p:spPr bwMode="auto">
          <a:xfrm>
            <a:off x="357158" y="-14289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Fezes</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58303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0086 -3.33333E-6 L 0.07709 -0.00231 " pathEditMode="relative" rAng="0" ptsTypes="AA">
                                      <p:cBhvr>
                                        <p:cTn id="6" dur="5000" fill="hold"/>
                                        <p:tgtEl>
                                          <p:spTgt spid="6"/>
                                        </p:tgtEl>
                                        <p:attrNameLst>
                                          <p:attrName>ppt_x</p:attrName>
                                          <p:attrName>ppt_y</p:attrName>
                                        </p:attrNameLst>
                                      </p:cBhvr>
                                      <p:rCtr x="39" y="-1"/>
                                    </p:animMotion>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0.00261 0.02454 C -0.0033 0.06111 -0.004 0.09769 -0.00365 0.11898 C -0.0033 0.14028 0.00121 0.13843 -0.00052 0.15232 C -0.00226 0.16621 -0.01511 0.18334 -0.01407 0.20232 C -0.01302 0.2213 -0.00591 0.2463 0.00573 0.26621 C 0.01736 0.28611 0.04739 0.3125 0.05573 0.32176 " pathEditMode="relative" ptsTypes="aaaaaA">
                                      <p:cBhvr>
                                        <p:cTn id="12" dur="2000" fill="hold"/>
                                        <p:tgtEl>
                                          <p:spTgt spid="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63" presetClass="path" presetSubtype="0" accel="50000" decel="50000" fill="hold" nodeType="afterEffect">
                                  <p:stCondLst>
                                    <p:cond delay="0"/>
                                  </p:stCondLst>
                                  <p:childTnLst>
                                    <p:animMotion origin="layout" path="M -0.05052 -0.00023 L -2.77778E-7 -1.67784E-6 " pathEditMode="relative" rAng="0" ptsTypes="AA">
                                      <p:cBhvr>
                                        <p:cTn id="19" dur="1000" fill="hold"/>
                                        <p:tgtEl>
                                          <p:spTgt spid="10"/>
                                        </p:tgtEl>
                                        <p:attrNameLst>
                                          <p:attrName>ppt_x</p:attrName>
                                          <p:attrName>ppt_y</p:attrName>
                                        </p:attrNameLst>
                                      </p:cBhvr>
                                      <p:rCtr x="25" y="0"/>
                                    </p:animMotion>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par>
                          <p:cTn id="26" fill="hold">
                            <p:stCondLst>
                              <p:cond delay="0"/>
                            </p:stCondLst>
                            <p:childTnLst>
                              <p:par>
                                <p:cTn id="27" presetID="42" presetClass="path" presetSubtype="0" accel="50000" decel="50000" fill="hold" nodeType="afterEffect">
                                  <p:stCondLst>
                                    <p:cond delay="0"/>
                                  </p:stCondLst>
                                  <p:childTnLst>
                                    <p:animMotion origin="layout" path="M 0.00243 -0.21147 L -2.77778E-6 3.02057E-6 " pathEditMode="relative" rAng="0" ptsTypes="AA">
                                      <p:cBhvr>
                                        <p:cTn id="28" dur="2000" fill="hold"/>
                                        <p:tgtEl>
                                          <p:spTgt spid="8"/>
                                        </p:tgtEl>
                                        <p:attrNameLst>
                                          <p:attrName>ppt_x</p:attrName>
                                          <p:attrName>ppt_y</p:attrName>
                                        </p:attrNameLst>
                                      </p:cBhvr>
                                      <p:rCtr x="-1" y="106"/>
                                    </p:animMotion>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99592" y="3068960"/>
            <a:ext cx="7272808" cy="646331"/>
          </a:xfrm>
          <a:prstGeom prst="rect">
            <a:avLst/>
          </a:prstGeom>
          <a:noFill/>
        </p:spPr>
        <p:txBody>
          <a:bodyPr wrap="square" rtlCol="0">
            <a:spAutoFit/>
          </a:bodyPr>
          <a:lstStyle/>
          <a:p>
            <a:pPr algn="ctr" eaLnBrk="1" hangingPunct="1"/>
            <a:r>
              <a:rPr lang="pt-BR" sz="3600" b="1" dirty="0">
                <a:solidFill>
                  <a:srgbClr val="F79646">
                    <a:lumMod val="75000"/>
                  </a:srgbClr>
                </a:solidFill>
                <a:latin typeface="Arial" charset="0"/>
              </a:rPr>
              <a:t>DISTRIBUIÇÃO</a:t>
            </a:r>
          </a:p>
        </p:txBody>
      </p:sp>
    </p:spTree>
    <p:extLst>
      <p:ext uri="{BB962C8B-B14F-4D97-AF65-F5344CB8AC3E}">
        <p14:creationId xmlns:p14="http://schemas.microsoft.com/office/powerpoint/2010/main" val="3788399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9" name="Rectangle 3"/>
          <p:cNvSpPr>
            <a:spLocks noGrp="1" noChangeArrowheads="1"/>
          </p:cNvSpPr>
          <p:nvPr>
            <p:ph idx="1"/>
          </p:nvPr>
        </p:nvSpPr>
        <p:spPr/>
        <p:txBody>
          <a:bodyPr/>
          <a:lstStyle/>
          <a:p>
            <a:pPr>
              <a:buClr>
                <a:srgbClr val="FFC000"/>
              </a:buClr>
            </a:pPr>
            <a:r>
              <a:rPr lang="pt-BR" dirty="0">
                <a:latin typeface="Arial" pitchFamily="34" charset="0"/>
                <a:cs typeface="Arial" pitchFamily="34" charset="0"/>
              </a:rPr>
              <a:t>Rápida</a:t>
            </a:r>
          </a:p>
          <a:p>
            <a:pPr>
              <a:buClr>
                <a:schemeClr val="accent3"/>
              </a:buClr>
            </a:pPr>
            <a:r>
              <a:rPr lang="pt-BR" dirty="0">
                <a:latin typeface="Arial" pitchFamily="34" charset="0"/>
                <a:cs typeface="Arial" pitchFamily="34" charset="0"/>
              </a:rPr>
              <a:t>Níveis plasmáticos</a:t>
            </a:r>
          </a:p>
          <a:p>
            <a:pPr lvl="1">
              <a:buClr>
                <a:srgbClr val="0070C0"/>
              </a:buClr>
            </a:pPr>
            <a:r>
              <a:rPr lang="pt-BR" dirty="0">
                <a:latin typeface="Arial" pitchFamily="34" charset="0"/>
                <a:cs typeface="Arial" pitchFamily="34" charset="0"/>
              </a:rPr>
              <a:t>Aumentam 10 minutos após a ingestão</a:t>
            </a:r>
          </a:p>
          <a:p>
            <a:pPr lvl="1">
              <a:buClr>
                <a:srgbClr val="0070C0"/>
              </a:buClr>
            </a:pPr>
            <a:r>
              <a:rPr lang="pt-BR" dirty="0">
                <a:latin typeface="Arial" pitchFamily="34" charset="0"/>
                <a:cs typeface="Arial" pitchFamily="34" charset="0"/>
              </a:rPr>
              <a:t>Pico</a:t>
            </a:r>
          </a:p>
          <a:p>
            <a:pPr lvl="2">
              <a:buClr>
                <a:srgbClr val="FFC000"/>
              </a:buClr>
            </a:pPr>
            <a:r>
              <a:rPr lang="pt-BR" dirty="0">
                <a:latin typeface="Arial" pitchFamily="34" charset="0"/>
                <a:cs typeface="Arial" pitchFamily="34" charset="0"/>
              </a:rPr>
              <a:t>20-60 minutos</a:t>
            </a:r>
          </a:p>
          <a:p>
            <a:pPr lvl="1">
              <a:buClr>
                <a:srgbClr val="0070C0"/>
              </a:buClr>
            </a:pPr>
            <a:r>
              <a:rPr lang="pt-BR" dirty="0">
                <a:latin typeface="Arial" pitchFamily="34" charset="0"/>
                <a:cs typeface="Arial" pitchFamily="34" charset="0"/>
              </a:rPr>
              <a:t>Níveis de pré-ingestão</a:t>
            </a:r>
          </a:p>
          <a:p>
            <a:pPr lvl="2">
              <a:buClr>
                <a:srgbClr val="FFC000"/>
              </a:buClr>
            </a:pPr>
            <a:r>
              <a:rPr lang="pt-BR" dirty="0">
                <a:latin typeface="Arial" pitchFamily="34" charset="0"/>
                <a:cs typeface="Arial" pitchFamily="34" charset="0"/>
              </a:rPr>
              <a:t>3 a 11 horas</a:t>
            </a:r>
          </a:p>
          <a:p>
            <a:pPr lvl="2">
              <a:buClr>
                <a:srgbClr val="FFC000"/>
              </a:buClr>
            </a:pPr>
            <a:r>
              <a:rPr lang="pt-BR" dirty="0">
                <a:latin typeface="Arial" pitchFamily="34" charset="0"/>
                <a:cs typeface="Arial" pitchFamily="34" charset="0"/>
              </a:rPr>
              <a:t>Depende da dose</a:t>
            </a:r>
          </a:p>
        </p:txBody>
      </p:sp>
      <p:sp>
        <p:nvSpPr>
          <p:cNvPr id="5"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Distribuição</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918324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wipe(left)">
                                      <p:cBhvr>
                                        <p:cTn id="7" dur="500"/>
                                        <p:tgtEl>
                                          <p:spTgt spid="178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8179">
                                            <p:txEl>
                                              <p:pRg st="1" end="1"/>
                                            </p:txEl>
                                          </p:spTgt>
                                        </p:tgtEl>
                                        <p:attrNameLst>
                                          <p:attrName>style.visibility</p:attrName>
                                        </p:attrNameLst>
                                      </p:cBhvr>
                                      <p:to>
                                        <p:strVal val="visible"/>
                                      </p:to>
                                    </p:set>
                                    <p:animEffect transition="in" filter="wipe(left)">
                                      <p:cBhvr>
                                        <p:cTn id="12" dur="500"/>
                                        <p:tgtEl>
                                          <p:spTgt spid="178179">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8179">
                                            <p:txEl>
                                              <p:pRg st="2" end="2"/>
                                            </p:txEl>
                                          </p:spTgt>
                                        </p:tgtEl>
                                        <p:attrNameLst>
                                          <p:attrName>style.visibility</p:attrName>
                                        </p:attrNameLst>
                                      </p:cBhvr>
                                      <p:to>
                                        <p:strVal val="visible"/>
                                      </p:to>
                                    </p:set>
                                    <p:animEffect transition="in" filter="wipe(left)">
                                      <p:cBhvr>
                                        <p:cTn id="16" dur="500"/>
                                        <p:tgtEl>
                                          <p:spTgt spid="178179">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78179">
                                            <p:txEl>
                                              <p:pRg st="3" end="3"/>
                                            </p:txEl>
                                          </p:spTgt>
                                        </p:tgtEl>
                                        <p:attrNameLst>
                                          <p:attrName>style.visibility</p:attrName>
                                        </p:attrNameLst>
                                      </p:cBhvr>
                                      <p:to>
                                        <p:strVal val="visible"/>
                                      </p:to>
                                    </p:set>
                                    <p:animEffect transition="in" filter="wipe(left)">
                                      <p:cBhvr>
                                        <p:cTn id="20" dur="500"/>
                                        <p:tgtEl>
                                          <p:spTgt spid="178179">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8179">
                                            <p:txEl>
                                              <p:pRg st="4" end="4"/>
                                            </p:txEl>
                                          </p:spTgt>
                                        </p:tgtEl>
                                        <p:attrNameLst>
                                          <p:attrName>style.visibility</p:attrName>
                                        </p:attrNameLst>
                                      </p:cBhvr>
                                      <p:to>
                                        <p:strVal val="visible"/>
                                      </p:to>
                                    </p:set>
                                    <p:animEffect transition="in" filter="wipe(left)">
                                      <p:cBhvr>
                                        <p:cTn id="24" dur="500"/>
                                        <p:tgtEl>
                                          <p:spTgt spid="17817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8179">
                                            <p:txEl>
                                              <p:pRg st="5" end="5"/>
                                            </p:txEl>
                                          </p:spTgt>
                                        </p:tgtEl>
                                        <p:attrNameLst>
                                          <p:attrName>style.visibility</p:attrName>
                                        </p:attrNameLst>
                                      </p:cBhvr>
                                      <p:to>
                                        <p:strVal val="visible"/>
                                      </p:to>
                                    </p:set>
                                    <p:animEffect transition="in" filter="wipe(left)">
                                      <p:cBhvr>
                                        <p:cTn id="29" dur="500"/>
                                        <p:tgtEl>
                                          <p:spTgt spid="178179">
                                            <p:txEl>
                                              <p:pRg st="5" end="5"/>
                                            </p:txEl>
                                          </p:spTgt>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78179">
                                            <p:txEl>
                                              <p:pRg st="6" end="6"/>
                                            </p:txEl>
                                          </p:spTgt>
                                        </p:tgtEl>
                                        <p:attrNameLst>
                                          <p:attrName>style.visibility</p:attrName>
                                        </p:attrNameLst>
                                      </p:cBhvr>
                                      <p:to>
                                        <p:strVal val="visible"/>
                                      </p:to>
                                    </p:set>
                                    <p:animEffect transition="in" filter="wipe(left)">
                                      <p:cBhvr>
                                        <p:cTn id="33" dur="500"/>
                                        <p:tgtEl>
                                          <p:spTgt spid="178179">
                                            <p:txEl>
                                              <p:pRg st="6" end="6"/>
                                            </p:txEl>
                                          </p:spTgt>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78179">
                                            <p:txEl>
                                              <p:pRg st="7" end="7"/>
                                            </p:txEl>
                                          </p:spTgt>
                                        </p:tgtEl>
                                        <p:attrNameLst>
                                          <p:attrName>style.visibility</p:attrName>
                                        </p:attrNameLst>
                                      </p:cBhvr>
                                      <p:to>
                                        <p:strVal val="visible"/>
                                      </p:to>
                                    </p:set>
                                    <p:animEffect transition="in" filter="wipe(left)">
                                      <p:cBhvr>
                                        <p:cTn id="37" dur="500"/>
                                        <p:tgtEl>
                                          <p:spTgt spid="178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100" y="1340768"/>
            <a:ext cx="4775800" cy="4186466"/>
          </a:xfrm>
          <a:prstGeom prst="rect">
            <a:avLst/>
          </a:prstGeom>
        </p:spPr>
      </p:pic>
      <p:sp>
        <p:nvSpPr>
          <p:cNvPr id="14" name="Text Box 7"/>
          <p:cNvSpPr txBox="1">
            <a:spLocks noChangeArrowheads="1"/>
          </p:cNvSpPr>
          <p:nvPr/>
        </p:nvSpPr>
        <p:spPr bwMode="auto">
          <a:xfrm>
            <a:off x="1279550" y="5436513"/>
            <a:ext cx="6873875" cy="584775"/>
          </a:xfrm>
          <a:prstGeom prst="rect">
            <a:avLst/>
          </a:prstGeom>
          <a:noFill/>
          <a:ln w="9525">
            <a:noFill/>
            <a:miter lim="800000"/>
            <a:headEnd/>
            <a:tailEnd/>
          </a:ln>
          <a:effectLst/>
        </p:spPr>
        <p:txBody>
          <a:bodyPr>
            <a:spAutoFit/>
          </a:bodyPr>
          <a:lstStyle/>
          <a:p>
            <a:pPr eaLnBrk="1" hangingPunct="1"/>
            <a:r>
              <a:rPr lang="pt-BR" sz="1600" dirty="0">
                <a:solidFill>
                  <a:prstClr val="black"/>
                </a:solidFill>
                <a:latin typeface="Calibri" panose="020F0502020204030204" pitchFamily="34" charset="0"/>
                <a:cs typeface="Arial" charset="0"/>
              </a:rPr>
              <a:t>Curva típica das concentrações plasmáticas de fluoreto após ingestão de pequena quantidade e características gerais do metabolismo do fluoreto.</a:t>
            </a:r>
          </a:p>
        </p:txBody>
      </p:sp>
      <p:sp>
        <p:nvSpPr>
          <p:cNvPr id="15" name="CaixaDeTexto 14"/>
          <p:cNvSpPr txBox="1"/>
          <p:nvPr/>
        </p:nvSpPr>
        <p:spPr>
          <a:xfrm>
            <a:off x="5277737" y="6361583"/>
            <a:ext cx="3931461" cy="307777"/>
          </a:xfrm>
          <a:prstGeom prst="rect">
            <a:avLst/>
          </a:prstGeom>
          <a:noFill/>
        </p:spPr>
        <p:txBody>
          <a:bodyPr wrap="none" rtlCol="0">
            <a:spAutoFit/>
          </a:bodyPr>
          <a:lstStyle/>
          <a:p>
            <a:pPr eaLnBrk="1" hangingPunct="1"/>
            <a:r>
              <a:rPr lang="pt-BR" sz="1400" dirty="0">
                <a:solidFill>
                  <a:prstClr val="black"/>
                </a:solidFill>
                <a:latin typeface="Calibri" panose="020F0502020204030204" pitchFamily="34" charset="0"/>
                <a:cs typeface="Arial" charset="0"/>
              </a:rPr>
              <a:t>Buzalaf &amp; </a:t>
            </a:r>
            <a:r>
              <a:rPr lang="pt-BR" sz="1400" dirty="0" err="1">
                <a:solidFill>
                  <a:prstClr val="black"/>
                </a:solidFill>
                <a:latin typeface="Calibri" panose="020F0502020204030204" pitchFamily="34" charset="0"/>
                <a:cs typeface="Arial" charset="0"/>
              </a:rPr>
              <a:t>Whitford</a:t>
            </a:r>
            <a:r>
              <a:rPr lang="pt-BR" sz="1400" dirty="0">
                <a:solidFill>
                  <a:prstClr val="black"/>
                </a:solidFill>
                <a:latin typeface="Calibri" panose="020F0502020204030204" pitchFamily="34" charset="0"/>
                <a:cs typeface="Arial" charset="0"/>
              </a:rPr>
              <a:t>. </a:t>
            </a:r>
            <a:r>
              <a:rPr lang="pt-BR" sz="1400" dirty="0" err="1">
                <a:solidFill>
                  <a:prstClr val="black"/>
                </a:solidFill>
                <a:latin typeface="Calibri" panose="020F0502020204030204" pitchFamily="34" charset="0"/>
                <a:cs typeface="Arial" charset="0"/>
              </a:rPr>
              <a:t>Monogr</a:t>
            </a:r>
            <a:r>
              <a:rPr lang="pt-BR" sz="1400" dirty="0">
                <a:solidFill>
                  <a:prstClr val="black"/>
                </a:solidFill>
                <a:latin typeface="Calibri" panose="020F0502020204030204" pitchFamily="34" charset="0"/>
                <a:cs typeface="Arial" charset="0"/>
              </a:rPr>
              <a:t> Oral Sci 2011;22:20-36</a:t>
            </a:r>
          </a:p>
        </p:txBody>
      </p:sp>
      <p:sp>
        <p:nvSpPr>
          <p:cNvPr id="7" name="Título 28"/>
          <p:cNvSpPr txBox="1">
            <a:spLocks/>
          </p:cNvSpPr>
          <p:nvPr/>
        </p:nvSpPr>
        <p:spPr bwMode="auto">
          <a:xfrm>
            <a:off x="357158" y="12576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Distribuição</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
        <p:nvSpPr>
          <p:cNvPr id="8" name="CaixaDeTexto 7"/>
          <p:cNvSpPr txBox="1"/>
          <p:nvPr/>
        </p:nvSpPr>
        <p:spPr>
          <a:xfrm>
            <a:off x="4471958" y="2204864"/>
            <a:ext cx="4046301" cy="40011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b="1" dirty="0">
                <a:solidFill>
                  <a:schemeClr val="bg1"/>
                </a:solidFill>
                <a:latin typeface="Arial" panose="020B0604020202020204" pitchFamily="34" charset="0"/>
                <a:cs typeface="Arial" panose="020B0604020202020204" pitchFamily="34" charset="0"/>
              </a:rPr>
              <a:t>Não há regulação homeostática</a:t>
            </a:r>
          </a:p>
        </p:txBody>
      </p:sp>
    </p:spTree>
    <p:extLst>
      <p:ext uri="{BB962C8B-B14F-4D97-AF65-F5344CB8AC3E}">
        <p14:creationId xmlns:p14="http://schemas.microsoft.com/office/powerpoint/2010/main" val="1134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130051" name="Rectangle 3"/>
          <p:cNvSpPr>
            <a:spLocks noGrp="1" noChangeArrowheads="1"/>
          </p:cNvSpPr>
          <p:nvPr>
            <p:ph idx="1"/>
          </p:nvPr>
        </p:nvSpPr>
        <p:spPr>
          <a:xfrm>
            <a:off x="1328776" y="1814530"/>
            <a:ext cx="8458200" cy="4114800"/>
          </a:xfrm>
        </p:spPr>
        <p:txBody>
          <a:bodyPr>
            <a:noAutofit/>
          </a:bodyPr>
          <a:lstStyle/>
          <a:p>
            <a:pPr>
              <a:lnSpc>
                <a:spcPct val="90000"/>
              </a:lnSpc>
            </a:pPr>
            <a:r>
              <a:rPr lang="pt-BR" sz="1800" dirty="0">
                <a:latin typeface="Arial" pitchFamily="34" charset="0"/>
                <a:cs typeface="Arial" pitchFamily="34" charset="0"/>
              </a:rPr>
              <a:t>2 formas</a:t>
            </a:r>
          </a:p>
          <a:p>
            <a:pPr lvl="1">
              <a:lnSpc>
                <a:spcPct val="90000"/>
              </a:lnSpc>
            </a:pPr>
            <a:r>
              <a:rPr lang="pt-BR" sz="1800" dirty="0">
                <a:solidFill>
                  <a:schemeClr val="tx2">
                    <a:lumMod val="50000"/>
                  </a:schemeClr>
                </a:solidFill>
                <a:latin typeface="Arial" pitchFamily="34" charset="0"/>
                <a:cs typeface="Arial" pitchFamily="34" charset="0"/>
              </a:rPr>
              <a:t>Iônico</a:t>
            </a:r>
            <a:r>
              <a:rPr lang="pt-BR" sz="1800" dirty="0">
                <a:latin typeface="Arial" pitchFamily="34" charset="0"/>
                <a:cs typeface="Arial" pitchFamily="34" charset="0"/>
              </a:rPr>
              <a:t> </a:t>
            </a:r>
            <a:r>
              <a:rPr lang="pt-BR" sz="1800" dirty="0">
                <a:latin typeface="Arial" pitchFamily="34" charset="0"/>
                <a:cs typeface="Arial" pitchFamily="34" charset="0"/>
                <a:sym typeface="Symbol" pitchFamily="18" charset="2"/>
              </a:rPr>
              <a:t></a:t>
            </a:r>
            <a:r>
              <a:rPr lang="pt-BR" sz="1800" dirty="0">
                <a:latin typeface="Arial" pitchFamily="34" charset="0"/>
                <a:cs typeface="Arial" pitchFamily="34" charset="0"/>
              </a:rPr>
              <a:t> inorgânico ou livre</a:t>
            </a:r>
          </a:p>
          <a:p>
            <a:pPr lvl="2">
              <a:lnSpc>
                <a:spcPct val="90000"/>
              </a:lnSpc>
            </a:pPr>
            <a:r>
              <a:rPr lang="pt-BR" sz="1800" dirty="0">
                <a:latin typeface="Arial" pitchFamily="34" charset="0"/>
                <a:cs typeface="Arial" pitchFamily="34" charset="0"/>
              </a:rPr>
              <a:t>Não ligado a constituintes plasmáticos</a:t>
            </a:r>
          </a:p>
          <a:p>
            <a:pPr lvl="2">
              <a:lnSpc>
                <a:spcPct val="90000"/>
              </a:lnSpc>
            </a:pPr>
            <a:r>
              <a:rPr lang="pt-BR" sz="1800" dirty="0">
                <a:latin typeface="Arial" pitchFamily="34" charset="0"/>
                <a:cs typeface="Arial" pitchFamily="34" charset="0"/>
              </a:rPr>
              <a:t>Significante para Odontologia, Medicina e Saúde Pública</a:t>
            </a:r>
          </a:p>
          <a:p>
            <a:pPr lvl="2">
              <a:lnSpc>
                <a:spcPct val="90000"/>
              </a:lnSpc>
            </a:pPr>
            <a:endParaRPr lang="pt-BR" sz="1800" dirty="0">
              <a:latin typeface="Arial" pitchFamily="34" charset="0"/>
              <a:cs typeface="Arial" pitchFamily="34" charset="0"/>
            </a:endParaRPr>
          </a:p>
          <a:p>
            <a:pPr lvl="1">
              <a:lnSpc>
                <a:spcPct val="90000"/>
              </a:lnSpc>
            </a:pPr>
            <a:r>
              <a:rPr lang="pt-BR" sz="1800" dirty="0">
                <a:solidFill>
                  <a:schemeClr val="tx2">
                    <a:lumMod val="50000"/>
                  </a:schemeClr>
                </a:solidFill>
                <a:latin typeface="Arial" pitchFamily="34" charset="0"/>
                <a:cs typeface="Arial" pitchFamily="34" charset="0"/>
              </a:rPr>
              <a:t>Não iônico</a:t>
            </a:r>
            <a:r>
              <a:rPr lang="pt-BR" sz="1800" dirty="0">
                <a:latin typeface="Arial" pitchFamily="34" charset="0"/>
                <a:cs typeface="Arial" pitchFamily="34" charset="0"/>
              </a:rPr>
              <a:t> </a:t>
            </a:r>
            <a:r>
              <a:rPr lang="pt-BR" sz="1800" dirty="0">
                <a:latin typeface="Arial" pitchFamily="34" charset="0"/>
                <a:cs typeface="Arial" pitchFamily="34" charset="0"/>
                <a:sym typeface="Symbol" pitchFamily="18" charset="2"/>
              </a:rPr>
              <a:t> orgânico ou ligado</a:t>
            </a:r>
          </a:p>
          <a:p>
            <a:pPr lvl="2">
              <a:lnSpc>
                <a:spcPct val="90000"/>
              </a:lnSpc>
            </a:pPr>
            <a:r>
              <a:rPr lang="pt-BR" sz="1800" dirty="0">
                <a:latin typeface="Arial" pitchFamily="34" charset="0"/>
                <a:cs typeface="Arial" pitchFamily="34" charset="0"/>
              </a:rPr>
              <a:t>Ligado a compostos orgânicos, lipossolúveis </a:t>
            </a:r>
          </a:p>
          <a:p>
            <a:pPr lvl="2">
              <a:lnSpc>
                <a:spcPct val="90000"/>
              </a:lnSpc>
            </a:pPr>
            <a:r>
              <a:rPr lang="pt-BR" sz="1800" dirty="0">
                <a:latin typeface="Arial" pitchFamily="34" charset="0"/>
                <a:cs typeface="Arial" pitchFamily="34" charset="0"/>
              </a:rPr>
              <a:t>Significância biológica desconhecida</a:t>
            </a:r>
          </a:p>
          <a:p>
            <a:pPr lvl="2">
              <a:lnSpc>
                <a:spcPct val="90000"/>
              </a:lnSpc>
              <a:buNone/>
            </a:pPr>
            <a:endParaRPr lang="pt-BR" sz="1800" dirty="0">
              <a:latin typeface="Arial" pitchFamily="34" charset="0"/>
              <a:cs typeface="Arial" pitchFamily="34" charset="0"/>
            </a:endParaRPr>
          </a:p>
          <a:p>
            <a:pPr>
              <a:lnSpc>
                <a:spcPct val="90000"/>
              </a:lnSpc>
            </a:pPr>
            <a:r>
              <a:rPr lang="pt-BR" sz="1800" dirty="0">
                <a:latin typeface="Arial" pitchFamily="34" charset="0"/>
                <a:cs typeface="Arial" pitchFamily="34" charset="0"/>
              </a:rPr>
              <a:t>F total = iônico + não iônico</a:t>
            </a:r>
          </a:p>
          <a:p>
            <a:pPr>
              <a:lnSpc>
                <a:spcPct val="90000"/>
              </a:lnSpc>
            </a:pPr>
            <a:endParaRPr lang="pt-BR" sz="1800" dirty="0">
              <a:latin typeface="Arial" pitchFamily="34" charset="0"/>
              <a:cs typeface="Arial" pitchFamily="34" charset="0"/>
            </a:endParaRPr>
          </a:p>
          <a:p>
            <a:pPr lvl="2">
              <a:lnSpc>
                <a:spcPct val="90000"/>
              </a:lnSpc>
            </a:pPr>
            <a:endParaRPr lang="pt-BR" sz="1800" dirty="0">
              <a:latin typeface="Arial" pitchFamily="34" charset="0"/>
              <a:cs typeface="Arial" pitchFamily="34" charset="0"/>
            </a:endParaRPr>
          </a:p>
          <a:p>
            <a:pPr>
              <a:lnSpc>
                <a:spcPct val="90000"/>
              </a:lnSpc>
            </a:pPr>
            <a:endParaRPr lang="pt-BR" sz="1800" dirty="0">
              <a:latin typeface="Arial" pitchFamily="34" charset="0"/>
              <a:cs typeface="Arial" pitchFamily="34" charset="0"/>
            </a:endParaRPr>
          </a:p>
          <a:p>
            <a:pPr>
              <a:lnSpc>
                <a:spcPct val="90000"/>
              </a:lnSpc>
            </a:pPr>
            <a:endParaRPr lang="pt-BR" sz="1800" dirty="0">
              <a:latin typeface="Arial" pitchFamily="34" charset="0"/>
              <a:cs typeface="Arial" pitchFamily="34" charset="0"/>
            </a:endParaRPr>
          </a:p>
        </p:txBody>
      </p:sp>
      <p:sp>
        <p:nvSpPr>
          <p:cNvPr id="5"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Plasma </a:t>
            </a:r>
            <a:endParaRPr lang="pt-BR" sz="4400" b="1" kern="0" spc="150" dirty="0">
              <a:ln w="11430">
                <a:noFill/>
              </a:ln>
              <a:solidFill>
                <a:srgbClr val="DAEDEF">
                  <a:lumMod val="75000"/>
                </a:srgbClr>
              </a:solidFill>
              <a:effectLst>
                <a:outerShdw blurRad="25400" algn="tl" rotWithShape="0">
                  <a:srgbClr val="000000">
                    <a:alpha val="43000"/>
                  </a:srgbClr>
                </a:outerShdw>
              </a:effectLst>
              <a:latin typeface="Comic Sans MS"/>
            </a:endParaRPr>
          </a:p>
        </p:txBody>
      </p:sp>
    </p:spTree>
    <p:extLst>
      <p:ext uri="{BB962C8B-B14F-4D97-AF65-F5344CB8AC3E}">
        <p14:creationId xmlns:p14="http://schemas.microsoft.com/office/powerpoint/2010/main" val="1920497745"/>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0072" y="1844824"/>
            <a:ext cx="7772400" cy="1975104"/>
          </a:xfrm>
          <a:scene3d>
            <a:camera prst="orthographicFront"/>
            <a:lightRig rig="threePt" dir="t"/>
          </a:scene3d>
          <a:sp3d>
            <a:bevelT prst="angle"/>
          </a:sp3d>
        </p:spPr>
        <p:txBody>
          <a:bodyPr/>
          <a:lstStyle/>
          <a:p>
            <a:pPr algn="ctr"/>
            <a:r>
              <a:rPr lang="pt-BR" sz="5400" dirty="0">
                <a:solidFill>
                  <a:srgbClr val="FFC000"/>
                </a:solidFill>
                <a:latin typeface="Arial" panose="020B0604020202020204" pitchFamily="34" charset="0"/>
                <a:cs typeface="Arial" panose="020B0604020202020204" pitchFamily="34" charset="0"/>
              </a:rPr>
              <a:t>METABOLISMO</a:t>
            </a:r>
            <a:br>
              <a:rPr lang="pt-BR" sz="5400" dirty="0">
                <a:solidFill>
                  <a:srgbClr val="FFC000"/>
                </a:solidFill>
                <a:latin typeface="Arial" panose="020B0604020202020204" pitchFamily="34" charset="0"/>
                <a:cs typeface="Arial" panose="020B0604020202020204" pitchFamily="34" charset="0"/>
              </a:rPr>
            </a:br>
            <a:r>
              <a:rPr lang="pt-BR" sz="5400" dirty="0">
                <a:solidFill>
                  <a:srgbClr val="FFC000"/>
                </a:solidFill>
                <a:latin typeface="Arial" panose="020B0604020202020204" pitchFamily="34" charset="0"/>
                <a:cs typeface="Arial" panose="020B0604020202020204" pitchFamily="34" charset="0"/>
              </a:rPr>
              <a:t>DO </a:t>
            </a:r>
            <a:r>
              <a:rPr lang="pt-BR" sz="5400" dirty="0" err="1">
                <a:solidFill>
                  <a:srgbClr val="FFC000"/>
                </a:solidFill>
                <a:latin typeface="Arial" panose="020B0604020202020204" pitchFamily="34" charset="0"/>
                <a:cs typeface="Arial" panose="020B0604020202020204" pitchFamily="34" charset="0"/>
              </a:rPr>
              <a:t>FLUOReto</a:t>
            </a:r>
            <a:endParaRPr lang="en-US" sz="5400" dirty="0">
              <a:solidFill>
                <a:srgbClr val="FFC000"/>
              </a:solidFill>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571472" y="5229244"/>
            <a:ext cx="8229600" cy="700086"/>
          </a:xfrm>
        </p:spPr>
        <p:txBody>
          <a:bodyPr>
            <a:normAutofit/>
          </a:bodyPr>
          <a:lstStyle/>
          <a:p>
            <a:r>
              <a:rPr lang="pt-BR" sz="3600" dirty="0" err="1"/>
              <a:t>Profa</a:t>
            </a:r>
            <a:r>
              <a:rPr lang="pt-BR" sz="3600" dirty="0"/>
              <a:t>. Dra. Marília Afonso Rabelo </a:t>
            </a:r>
            <a:r>
              <a:rPr lang="pt-BR" sz="3600" dirty="0" err="1"/>
              <a:t>Buzalaf</a:t>
            </a:r>
            <a:endParaRPr lang="en-US" sz="3600" dirty="0"/>
          </a:p>
        </p:txBody>
      </p:sp>
    </p:spTree>
    <p:extLst>
      <p:ext uri="{BB962C8B-B14F-4D97-AF65-F5344CB8AC3E}">
        <p14:creationId xmlns:p14="http://schemas.microsoft.com/office/powerpoint/2010/main" val="1620950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 name="Retângulo 7"/>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79203" name="Rectangle 3"/>
          <p:cNvGraphicFramePr>
            <a:graphicFrameLocks noGrp="1"/>
          </p:cNvGraphicFramePr>
          <p:nvPr>
            <p:ph idx="1"/>
          </p:nvPr>
        </p:nvGraphicFramePr>
        <p:xfrm>
          <a:off x="4800600" y="4070350"/>
          <a:ext cx="0" cy="0"/>
        </p:xfrm>
        <a:graphic>
          <a:graphicData uri="http://schemas.openxmlformats.org/presentationml/2006/ole">
            <mc:AlternateContent xmlns:mc="http://schemas.openxmlformats.org/markup-compatibility/2006">
              <mc:Choice xmlns:v="urn:schemas-microsoft-com:vml" Requires="v">
                <p:oleObj name="HP Deskscan" r:id="rId3" imgW="0" imgH="0" progId="">
                  <p:embed/>
                </p:oleObj>
              </mc:Choice>
              <mc:Fallback>
                <p:oleObj name="HP Deskscan"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800600" y="4070350"/>
                        <a:ext cx="0" cy="0"/>
                      </a:xfrm>
                      <a:prstGeom prst="rect">
                        <a:avLst/>
                      </a:prstGeom>
                      <a:solidFill>
                        <a:srgbClr val="FFFFFF"/>
                      </a:solidFill>
                      <a:ln w="9525">
                        <a:solidFill>
                          <a:srgbClr val="000000"/>
                        </a:solidFill>
                        <a:miter lim="800000"/>
                        <a:headEnd/>
                        <a:tailEnd/>
                      </a:ln>
                    </p:spPr>
                  </p:pic>
                </p:oleObj>
              </mc:Fallback>
            </mc:AlternateContent>
          </a:graphicData>
        </a:graphic>
      </p:graphicFrame>
      <p:sp>
        <p:nvSpPr>
          <p:cNvPr id="179204" name="Text Box 4"/>
          <p:cNvSpPr txBox="1">
            <a:spLocks noChangeArrowheads="1"/>
          </p:cNvSpPr>
          <p:nvPr/>
        </p:nvSpPr>
        <p:spPr bwMode="auto">
          <a:xfrm>
            <a:off x="898550" y="5791258"/>
            <a:ext cx="7635875" cy="1006475"/>
          </a:xfrm>
          <a:prstGeom prst="rect">
            <a:avLst/>
          </a:prstGeom>
          <a:noFill/>
          <a:ln w="9525">
            <a:noFill/>
            <a:miter lim="800000"/>
            <a:headEnd/>
            <a:tailEnd/>
          </a:ln>
          <a:effectLst/>
        </p:spPr>
        <p:txBody>
          <a:bodyPr>
            <a:spAutoFit/>
          </a:bodyPr>
          <a:lstStyle/>
          <a:p>
            <a:pPr algn="just"/>
            <a:r>
              <a:rPr lang="pt-BR" dirty="0">
                <a:solidFill>
                  <a:prstClr val="black"/>
                </a:solidFill>
                <a:latin typeface="Arial" pitchFamily="34" charset="0"/>
                <a:cs typeface="Arial" pitchFamily="34" charset="0"/>
              </a:rPr>
              <a:t>Relação linear entre as concentrações de F iônico na água de beber e no plasma  e perda desta relação em relação ao F não iônico (GUY </a:t>
            </a:r>
            <a:r>
              <a:rPr lang="pt-BR" dirty="0" err="1">
                <a:solidFill>
                  <a:prstClr val="black"/>
                </a:solidFill>
                <a:latin typeface="Arial" pitchFamily="34" charset="0"/>
                <a:cs typeface="Arial" pitchFamily="34" charset="0"/>
              </a:rPr>
              <a:t>et</a:t>
            </a:r>
            <a:r>
              <a:rPr lang="pt-BR" dirty="0">
                <a:solidFill>
                  <a:prstClr val="black"/>
                </a:solidFill>
                <a:latin typeface="Arial" pitchFamily="34" charset="0"/>
                <a:cs typeface="Arial" pitchFamily="34" charset="0"/>
              </a:rPr>
              <a:t> al., 1976)</a:t>
            </a:r>
          </a:p>
        </p:txBody>
      </p:sp>
      <p:graphicFrame>
        <p:nvGraphicFramePr>
          <p:cNvPr id="179206" name="Rectangle 6"/>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name="HP Deskscan" r:id="rId4" imgW="0" imgH="0" progId="">
                  <p:embed/>
                </p:oleObj>
              </mc:Choice>
              <mc:Fallback>
                <p:oleObj name="HP Deskscan" r:id="rId4"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7" name="Rectangle 7"/>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name="HP Deskscan" r:id="rId5" imgW="0" imgH="0" progId="">
                  <p:embed/>
                </p:oleObj>
              </mc:Choice>
              <mc:Fallback>
                <p:oleObj name="HP Deskscan" r:id="rId5"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8" name="Object 8"/>
          <p:cNvGraphicFramePr>
            <a:graphicFrameLocks noChangeAspect="1"/>
          </p:cNvGraphicFramePr>
          <p:nvPr/>
        </p:nvGraphicFramePr>
        <p:xfrm>
          <a:off x="2590804" y="2438405"/>
          <a:ext cx="3908425" cy="3027363"/>
        </p:xfrm>
        <a:graphic>
          <a:graphicData uri="http://schemas.openxmlformats.org/presentationml/2006/ole">
            <mc:AlternateContent xmlns:mc="http://schemas.openxmlformats.org/markup-compatibility/2006">
              <mc:Choice xmlns:v="urn:schemas-microsoft-com:vml" Requires="v">
                <p:oleObj name="HP Deskscan" r:id="rId6" imgW="2219136" imgH="1718930" progId="">
                  <p:embed/>
                </p:oleObj>
              </mc:Choice>
              <mc:Fallback>
                <p:oleObj name="HP Deskscan" r:id="rId6" imgW="2219136" imgH="171893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4" y="2438405"/>
                        <a:ext cx="3908425" cy="302736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ítulo 28"/>
          <p:cNvSpPr txBox="1">
            <a:spLocks/>
          </p:cNvSpPr>
          <p:nvPr/>
        </p:nvSpPr>
        <p:spPr bwMode="auto">
          <a:xfrm>
            <a:off x="357158" y="50005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a:ln w="11430">
                  <a:noFill/>
                </a:ln>
                <a:solidFill>
                  <a:srgbClr val="FF0000"/>
                </a:solidFill>
                <a:effectLst>
                  <a:outerShdw blurRad="25400" algn="tl" rotWithShape="0">
                    <a:srgbClr val="000000">
                      <a:alpha val="43000"/>
                    </a:srgbClr>
                  </a:outerShdw>
                </a:effectLst>
                <a:latin typeface="Comic Sans MS"/>
              </a:rPr>
              <a:t>Plasma </a:t>
            </a:r>
            <a:endParaRPr lang="pt-BR" sz="4400" b="1" kern="0" spc="150" dirty="0">
              <a:ln w="11430">
                <a:noFill/>
              </a:ln>
              <a:solidFill>
                <a:srgbClr val="FF0000"/>
              </a:solidFill>
              <a:effectLst>
                <a:outerShdw blurRad="25400" algn="tl" rotWithShape="0">
                  <a:srgbClr val="000000">
                    <a:alpha val="43000"/>
                  </a:srgbClr>
                </a:outerShdw>
              </a:effectLst>
              <a:latin typeface="Comic Sans MS"/>
            </a:endParaRPr>
          </a:p>
        </p:txBody>
      </p:sp>
    </p:spTree>
    <p:extLst>
      <p:ext uri="{BB962C8B-B14F-4D97-AF65-F5344CB8AC3E}">
        <p14:creationId xmlns:p14="http://schemas.microsoft.com/office/powerpoint/2010/main" val="739479965"/>
      </p:ext>
    </p:extLst>
  </p:cSld>
  <p:clrMapOvr>
    <a:masterClrMapping/>
  </p:clrMapOvr>
  <p:transition>
    <p:wheel spokes="8"/>
  </p:transition>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0227" name="Rectangle 3"/>
          <p:cNvSpPr>
            <a:spLocks noGrp="1" noChangeArrowheads="1"/>
          </p:cNvSpPr>
          <p:nvPr>
            <p:ph idx="1"/>
          </p:nvPr>
        </p:nvSpPr>
        <p:spPr>
          <a:xfrm>
            <a:off x="685800" y="2171720"/>
            <a:ext cx="7772400" cy="4114800"/>
          </a:xfrm>
        </p:spPr>
        <p:txBody>
          <a:bodyPr>
            <a:normAutofit/>
          </a:bodyPr>
          <a:lstStyle/>
          <a:p>
            <a:pPr>
              <a:lnSpc>
                <a:spcPct val="90000"/>
              </a:lnSpc>
            </a:pPr>
            <a:r>
              <a:rPr lang="pt-BR" sz="2800" dirty="0">
                <a:latin typeface="Arial" pitchFamily="34" charset="0"/>
                <a:cs typeface="Arial" pitchFamily="34" charset="0"/>
              </a:rPr>
              <a:t>Moléculas “</a:t>
            </a:r>
            <a:r>
              <a:rPr lang="pt-BR" sz="2800" dirty="0" err="1">
                <a:latin typeface="Arial" pitchFamily="34" charset="0"/>
                <a:cs typeface="Arial" pitchFamily="34" charset="0"/>
              </a:rPr>
              <a:t>lipídeo-like</a:t>
            </a:r>
            <a:r>
              <a:rPr lang="pt-BR" sz="2800" dirty="0">
                <a:latin typeface="Arial" pitchFamily="34" charset="0"/>
                <a:cs typeface="Arial" pitchFamily="34" charset="0"/>
              </a:rPr>
              <a:t>”</a:t>
            </a:r>
          </a:p>
          <a:p>
            <a:pPr lvl="1">
              <a:lnSpc>
                <a:spcPct val="90000"/>
              </a:lnSpc>
            </a:pPr>
            <a:r>
              <a:rPr lang="pt-BR" sz="2400" dirty="0">
                <a:latin typeface="Arial" pitchFamily="34" charset="0"/>
                <a:cs typeface="Arial" pitchFamily="34" charset="0"/>
              </a:rPr>
              <a:t>Ligam-se a proteínas plasmáticas</a:t>
            </a:r>
          </a:p>
          <a:p>
            <a:pPr>
              <a:lnSpc>
                <a:spcPct val="90000"/>
              </a:lnSpc>
            </a:pPr>
            <a:endParaRPr lang="pt-BR" sz="2800" dirty="0">
              <a:latin typeface="Arial" pitchFamily="34" charset="0"/>
              <a:cs typeface="Arial" pitchFamily="34" charset="0"/>
            </a:endParaRPr>
          </a:p>
          <a:p>
            <a:pPr>
              <a:lnSpc>
                <a:spcPct val="90000"/>
              </a:lnSpc>
            </a:pPr>
            <a:r>
              <a:rPr lang="pt-BR" sz="2800" dirty="0">
                <a:latin typeface="Arial" pitchFamily="34" charset="0"/>
                <a:cs typeface="Arial" pitchFamily="34" charset="0"/>
              </a:rPr>
              <a:t>Não aumenta  com o aumento da ingestão de F iônico</a:t>
            </a:r>
          </a:p>
          <a:p>
            <a:pPr lvl="1">
              <a:lnSpc>
                <a:spcPct val="90000"/>
              </a:lnSpc>
            </a:pPr>
            <a:r>
              <a:rPr lang="pt-BR" sz="2400" dirty="0">
                <a:latin typeface="Arial" pitchFamily="34" charset="0"/>
                <a:cs typeface="Arial" pitchFamily="34" charset="0"/>
              </a:rPr>
              <a:t> pouca ou nenhuma troca entre os 2 “pools”</a:t>
            </a:r>
          </a:p>
        </p:txBody>
      </p:sp>
      <p:sp>
        <p:nvSpPr>
          <p:cNvPr id="5"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Fração</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não</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iônica</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endParaRPr lang="pt-BR" sz="4400" b="1" kern="0" spc="150" dirty="0">
              <a:ln w="11430">
                <a:noFill/>
              </a:ln>
              <a:solidFill>
                <a:srgbClr val="DAEDEF">
                  <a:lumMod val="75000"/>
                </a:srgbClr>
              </a:solidFill>
              <a:effectLst>
                <a:outerShdw blurRad="25400" algn="tl" rotWithShape="0">
                  <a:srgbClr val="000000">
                    <a:alpha val="43000"/>
                  </a:srgbClr>
                </a:outerShdw>
              </a:effectLst>
              <a:latin typeface="Comic Sans MS"/>
            </a:endParaRPr>
          </a:p>
        </p:txBody>
      </p:sp>
    </p:spTree>
    <p:extLst>
      <p:ext uri="{BB962C8B-B14F-4D97-AF65-F5344CB8AC3E}">
        <p14:creationId xmlns:p14="http://schemas.microsoft.com/office/powerpoint/2010/main" val="188660325"/>
      </p:ext>
    </p:extLst>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2275" name="Rectangle 3"/>
          <p:cNvSpPr>
            <a:spLocks noGrp="1" noChangeArrowheads="1"/>
          </p:cNvSpPr>
          <p:nvPr>
            <p:ph idx="1"/>
          </p:nvPr>
        </p:nvSpPr>
        <p:spPr/>
        <p:txBody>
          <a:bodyPr/>
          <a:lstStyle/>
          <a:p>
            <a:r>
              <a:rPr lang="pt-BR" dirty="0">
                <a:latin typeface="Arial" pitchFamily="34" charset="0"/>
                <a:cs typeface="Arial" pitchFamily="34" charset="0"/>
              </a:rPr>
              <a:t>Não há regulação homeostática</a:t>
            </a:r>
          </a:p>
          <a:p>
            <a:r>
              <a:rPr lang="pt-BR" dirty="0">
                <a:latin typeface="Arial" pitchFamily="34" charset="0"/>
                <a:cs typeface="Arial" pitchFamily="34" charset="0"/>
              </a:rPr>
              <a:t>As concentrações variam de acordo com a ingestão e fatores fisiológicos (Whitford, 1996)</a:t>
            </a:r>
          </a:p>
          <a:p>
            <a:pPr lvl="1"/>
            <a:r>
              <a:rPr lang="pt-BR" dirty="0">
                <a:latin typeface="Arial" pitchFamily="34" charset="0"/>
                <a:cs typeface="Arial" pitchFamily="34" charset="0"/>
              </a:rPr>
              <a:t>[F] plasma (</a:t>
            </a:r>
            <a:r>
              <a:rPr lang="pt-BR" dirty="0">
                <a:latin typeface="Arial" pitchFamily="34" charset="0"/>
                <a:cs typeface="Arial" pitchFamily="34" charset="0"/>
                <a:sym typeface="Symbol" pitchFamily="18" charset="2"/>
              </a:rPr>
              <a:t>mol/L)</a:t>
            </a:r>
            <a:r>
              <a:rPr lang="pt-BR" dirty="0">
                <a:latin typeface="Arial" pitchFamily="34" charset="0"/>
                <a:cs typeface="Arial" pitchFamily="34" charset="0"/>
              </a:rPr>
              <a:t> = [F] água (</a:t>
            </a:r>
            <a:r>
              <a:rPr lang="pt-BR" dirty="0" err="1">
                <a:latin typeface="Arial" pitchFamily="34" charset="0"/>
                <a:cs typeface="Arial" pitchFamily="34" charset="0"/>
              </a:rPr>
              <a:t>mg</a:t>
            </a:r>
            <a:r>
              <a:rPr lang="pt-BR" dirty="0">
                <a:latin typeface="Arial" pitchFamily="34" charset="0"/>
                <a:cs typeface="Arial" pitchFamily="34" charset="0"/>
              </a:rPr>
              <a:t>/L ou </a:t>
            </a:r>
            <a:r>
              <a:rPr lang="pt-BR" dirty="0" err="1">
                <a:latin typeface="Arial" pitchFamily="34" charset="0"/>
                <a:cs typeface="Arial" pitchFamily="34" charset="0"/>
              </a:rPr>
              <a:t>ppm</a:t>
            </a:r>
            <a:r>
              <a:rPr lang="pt-BR" dirty="0">
                <a:latin typeface="Arial" pitchFamily="34" charset="0"/>
                <a:cs typeface="Arial" pitchFamily="34" charset="0"/>
              </a:rPr>
              <a:t>)</a:t>
            </a:r>
          </a:p>
          <a:p>
            <a:pPr lvl="1"/>
            <a:r>
              <a:rPr lang="pt-BR" dirty="0">
                <a:latin typeface="Arial" pitchFamily="34" charset="0"/>
                <a:cs typeface="Arial" pitchFamily="34" charset="0"/>
              </a:rPr>
              <a:t>Variações: diferenças individuais na proporção de remoção do F pelos rins ou esqueleto</a:t>
            </a:r>
          </a:p>
        </p:txBody>
      </p:sp>
      <p:sp>
        <p:nvSpPr>
          <p:cNvPr id="5"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Fração</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iônica</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endParaRPr lang="pt-BR" sz="4400" b="1" kern="0" spc="150" dirty="0">
              <a:ln w="11430">
                <a:noFill/>
              </a:ln>
              <a:solidFill>
                <a:srgbClr val="DAEDEF">
                  <a:lumMod val="75000"/>
                </a:srgbClr>
              </a:solidFill>
              <a:effectLst>
                <a:outerShdw blurRad="25400" algn="tl" rotWithShape="0">
                  <a:srgbClr val="000000">
                    <a:alpha val="43000"/>
                  </a:srgbClr>
                </a:outerShdw>
              </a:effectLst>
              <a:latin typeface="Comic Sans MS"/>
            </a:endParaRPr>
          </a:p>
        </p:txBody>
      </p:sp>
    </p:spTree>
    <p:extLst>
      <p:ext uri="{BB962C8B-B14F-4D97-AF65-F5344CB8AC3E}">
        <p14:creationId xmlns:p14="http://schemas.microsoft.com/office/powerpoint/2010/main" val="739909506"/>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Retângulo 4"/>
          <p:cNvSpPr/>
          <p:nvPr/>
        </p:nvSpPr>
        <p:spPr>
          <a:xfrm>
            <a:off x="0" y="1643050"/>
            <a:ext cx="9144000" cy="5214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0708" name="Rectangle 4"/>
          <p:cNvSpPr>
            <a:spLocks noChangeArrowheads="1"/>
          </p:cNvSpPr>
          <p:nvPr/>
        </p:nvSpPr>
        <p:spPr bwMode="auto">
          <a:xfrm>
            <a:off x="3570317" y="5927725"/>
            <a:ext cx="2020105" cy="400110"/>
          </a:xfrm>
          <a:prstGeom prst="rect">
            <a:avLst/>
          </a:prstGeom>
          <a:noFill/>
          <a:ln w="9525">
            <a:noFill/>
            <a:miter lim="800000"/>
            <a:headEnd/>
            <a:tailEnd/>
          </a:ln>
          <a:effectLst/>
        </p:spPr>
        <p:txBody>
          <a:bodyPr wrap="none">
            <a:spAutoFit/>
          </a:bodyPr>
          <a:lstStyle/>
          <a:p>
            <a:r>
              <a:rPr lang="pt-BR" dirty="0">
                <a:solidFill>
                  <a:prstClr val="black"/>
                </a:solidFill>
                <a:latin typeface="Arial" pitchFamily="34" charset="0"/>
                <a:cs typeface="Arial" pitchFamily="34" charset="0"/>
              </a:rPr>
              <a:t> </a:t>
            </a:r>
            <a:r>
              <a:rPr lang="pt-BR" dirty="0" err="1">
                <a:solidFill>
                  <a:prstClr val="black"/>
                </a:solidFill>
                <a:latin typeface="Arial" pitchFamily="34" charset="0"/>
                <a:cs typeface="Arial" pitchFamily="34" charset="0"/>
              </a:rPr>
              <a:t>Whitford</a:t>
            </a:r>
            <a:r>
              <a:rPr lang="pt-BR" dirty="0">
                <a:solidFill>
                  <a:prstClr val="black"/>
                </a:solidFill>
                <a:latin typeface="Arial" pitchFamily="34" charset="0"/>
                <a:cs typeface="Arial" pitchFamily="34" charset="0"/>
              </a:rPr>
              <a:t> (1996)</a:t>
            </a:r>
          </a:p>
        </p:txBody>
      </p:sp>
      <p:pic>
        <p:nvPicPr>
          <p:cNvPr id="200709" name="Picture 5" descr="A:\pagina 85.tif"/>
          <p:cNvPicPr>
            <a:picLocks noChangeAspect="1" noChangeArrowheads="1"/>
          </p:cNvPicPr>
          <p:nvPr/>
        </p:nvPicPr>
        <p:blipFill>
          <a:blip r:embed="rId2" cstate="print"/>
          <a:srcRect l="2964" t="12295" r="4487" b="3395"/>
          <a:stretch>
            <a:fillRect/>
          </a:stretch>
        </p:blipFill>
        <p:spPr bwMode="auto">
          <a:xfrm>
            <a:off x="1928794" y="2071678"/>
            <a:ext cx="5500726" cy="3429024"/>
          </a:xfrm>
          <a:prstGeom prst="rect">
            <a:avLst/>
          </a:prstGeom>
          <a:noFill/>
        </p:spPr>
      </p:pic>
      <p:sp>
        <p:nvSpPr>
          <p:cNvPr id="7" name="Título 28"/>
          <p:cNvSpPr txBox="1">
            <a:spLocks/>
          </p:cNvSpPr>
          <p:nvPr/>
        </p:nvSpPr>
        <p:spPr bwMode="auto">
          <a:xfrm>
            <a:off x="357158" y="28572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FF0000"/>
                </a:solidFill>
                <a:effectLst>
                  <a:outerShdw blurRad="25400" algn="tl" rotWithShape="0">
                    <a:srgbClr val="000000">
                      <a:alpha val="43000"/>
                    </a:srgbClr>
                  </a:outerShdw>
                </a:effectLst>
                <a:latin typeface="Comic Sans MS"/>
              </a:rPr>
              <a:t>Ritmo</a:t>
            </a:r>
            <a:r>
              <a:rPr lang="en-US" sz="4400" b="1" kern="0" spc="150" dirty="0">
                <a:ln w="11430">
                  <a:noFill/>
                </a:ln>
                <a:solidFill>
                  <a:srgbClr val="FF0000"/>
                </a:solidFill>
                <a:effectLst>
                  <a:outerShdw blurRad="25400" algn="tl" rotWithShape="0">
                    <a:srgbClr val="000000">
                      <a:alpha val="43000"/>
                    </a:srgbClr>
                  </a:outerShdw>
                </a:effectLst>
                <a:latin typeface="Comic Sans MS"/>
              </a:rPr>
              <a:t> </a:t>
            </a:r>
            <a:r>
              <a:rPr lang="en-US" sz="4400" b="1" kern="0" spc="150" dirty="0" err="1">
                <a:ln w="11430">
                  <a:noFill/>
                </a:ln>
                <a:solidFill>
                  <a:srgbClr val="FF0000"/>
                </a:solidFill>
                <a:effectLst>
                  <a:outerShdw blurRad="25400" algn="tl" rotWithShape="0">
                    <a:srgbClr val="000000">
                      <a:alpha val="43000"/>
                    </a:srgbClr>
                  </a:outerShdw>
                </a:effectLst>
                <a:latin typeface="Comic Sans MS"/>
              </a:rPr>
              <a:t>circadiano</a:t>
            </a:r>
            <a:r>
              <a:rPr lang="en-US" sz="4400" b="1" kern="0" spc="150" dirty="0">
                <a:ln w="11430">
                  <a:noFill/>
                </a:ln>
                <a:solidFill>
                  <a:srgbClr val="FF0000"/>
                </a:solidFill>
                <a:effectLst>
                  <a:outerShdw blurRad="25400" algn="tl" rotWithShape="0">
                    <a:srgbClr val="000000">
                      <a:alpha val="43000"/>
                    </a:srgbClr>
                  </a:outerShdw>
                </a:effectLst>
                <a:latin typeface="Comic Sans MS"/>
              </a:rPr>
              <a:t> (</a:t>
            </a:r>
            <a:r>
              <a:rPr lang="en-US" sz="4400" b="1" kern="0" spc="150" dirty="0" err="1">
                <a:ln w="11430">
                  <a:noFill/>
                </a:ln>
                <a:solidFill>
                  <a:srgbClr val="FF0000"/>
                </a:solidFill>
                <a:effectLst>
                  <a:outerShdw blurRad="25400" algn="tl" rotWithShape="0">
                    <a:srgbClr val="000000">
                      <a:alpha val="43000"/>
                    </a:srgbClr>
                  </a:outerShdw>
                </a:effectLst>
                <a:latin typeface="Comic Sans MS"/>
              </a:rPr>
              <a:t>cães</a:t>
            </a:r>
            <a:r>
              <a:rPr lang="en-US" sz="4400" b="1" kern="0" spc="150" dirty="0">
                <a:ln w="11430">
                  <a:noFill/>
                </a:ln>
                <a:solidFill>
                  <a:srgbClr val="FF0000"/>
                </a:solidFill>
                <a:effectLst>
                  <a:outerShdw blurRad="25400" algn="tl" rotWithShape="0">
                    <a:srgbClr val="000000">
                      <a:alpha val="43000"/>
                    </a:srgbClr>
                  </a:outerShdw>
                </a:effectLst>
                <a:latin typeface="Comic Sans MS"/>
              </a:rPr>
              <a:t>)</a:t>
            </a:r>
            <a:endParaRPr lang="pt-BR" sz="4400" b="1" kern="0" spc="150" dirty="0">
              <a:ln w="11430">
                <a:noFill/>
              </a:ln>
              <a:solidFill>
                <a:srgbClr val="FF0000"/>
              </a:solidFill>
              <a:effectLst>
                <a:outerShdw blurRad="25400" algn="tl" rotWithShape="0">
                  <a:srgbClr val="000000">
                    <a:alpha val="43000"/>
                  </a:srgbClr>
                </a:outerShdw>
              </a:effectLst>
              <a:latin typeface="Comic Sans MS"/>
            </a:endParaRPr>
          </a:p>
        </p:txBody>
      </p:sp>
    </p:spTree>
    <p:extLst>
      <p:ext uri="{BB962C8B-B14F-4D97-AF65-F5344CB8AC3E}">
        <p14:creationId xmlns:p14="http://schemas.microsoft.com/office/powerpoint/2010/main" val="1728715342"/>
      </p:ext>
    </p:extLst>
  </p:cSld>
  <p:clrMapOvr>
    <a:masterClrMapping/>
  </p:clrMapOvr>
  <p:transition>
    <p:wheel spokes="8"/>
  </p:transition>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01731" name="Rectangle 3"/>
          <p:cNvSpPr>
            <a:spLocks noGrp="1" noChangeArrowheads="1"/>
          </p:cNvSpPr>
          <p:nvPr>
            <p:ph idx="1"/>
          </p:nvPr>
        </p:nvSpPr>
        <p:spPr>
          <a:xfrm>
            <a:off x="685800" y="1528778"/>
            <a:ext cx="7772400" cy="4114800"/>
          </a:xfrm>
        </p:spPr>
        <p:txBody>
          <a:bodyPr/>
          <a:lstStyle/>
          <a:p>
            <a:r>
              <a:rPr lang="pt-BR" dirty="0">
                <a:latin typeface="Arial" pitchFamily="34" charset="0"/>
                <a:cs typeface="Arial" pitchFamily="34" charset="0"/>
              </a:rPr>
              <a:t>5 adultos jovens (20-40 anos)</a:t>
            </a:r>
          </a:p>
        </p:txBody>
      </p:sp>
      <p:grpSp>
        <p:nvGrpSpPr>
          <p:cNvPr id="201761" name="Group 33"/>
          <p:cNvGrpSpPr>
            <a:grpSpLocks/>
          </p:cNvGrpSpPr>
          <p:nvPr/>
        </p:nvGrpSpPr>
        <p:grpSpPr bwMode="auto">
          <a:xfrm>
            <a:off x="304800" y="2286000"/>
            <a:ext cx="8458200" cy="4038600"/>
            <a:chOff x="816" y="2160"/>
            <a:chExt cx="4272" cy="1440"/>
          </a:xfrm>
          <a:noFill/>
        </p:grpSpPr>
        <p:sp>
          <p:nvSpPr>
            <p:cNvPr id="201732" name="Rectangle 4"/>
            <p:cNvSpPr>
              <a:spLocks noChangeArrowheads="1"/>
            </p:cNvSpPr>
            <p:nvPr/>
          </p:nvSpPr>
          <p:spPr bwMode="auto">
            <a:xfrm>
              <a:off x="816" y="2160"/>
              <a:ext cx="4272" cy="1440"/>
            </a:xfrm>
            <a:prstGeom prst="rect">
              <a:avLst/>
            </a:prstGeom>
            <a:grpFill/>
            <a:ln w="9525">
              <a:solidFill>
                <a:srgbClr val="FF0000"/>
              </a:solidFill>
              <a:miter lim="800000"/>
              <a:headEnd/>
              <a:tailEnd/>
            </a:ln>
            <a:effectLst/>
          </p:spPr>
          <p:txBody>
            <a:bodyPr wrap="none" anchor="ctr"/>
            <a:lstStyle/>
            <a:p>
              <a:endParaRPr lang="en-US">
                <a:solidFill>
                  <a:prstClr val="white"/>
                </a:solidFill>
              </a:endParaRPr>
            </a:p>
          </p:txBody>
        </p:sp>
        <p:grpSp>
          <p:nvGrpSpPr>
            <p:cNvPr id="201733" name="Group 5"/>
            <p:cNvGrpSpPr>
              <a:grpSpLocks/>
            </p:cNvGrpSpPr>
            <p:nvPr/>
          </p:nvGrpSpPr>
          <p:grpSpPr bwMode="auto">
            <a:xfrm>
              <a:off x="1728" y="2307"/>
              <a:ext cx="3120" cy="525"/>
              <a:chOff x="3180" y="3060"/>
              <a:chExt cx="7800" cy="1312"/>
            </a:xfrm>
            <a:grpFill/>
          </p:grpSpPr>
          <p:sp>
            <p:nvSpPr>
              <p:cNvPr id="201734" name="AutoShape 6"/>
              <p:cNvSpPr>
                <a:spLocks noChangeArrowheads="1"/>
              </p:cNvSpPr>
              <p:nvPr/>
            </p:nvSpPr>
            <p:spPr bwMode="auto">
              <a:xfrm rot="16335821" flipH="1">
                <a:off x="6471" y="3770"/>
                <a:ext cx="488" cy="2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pFill/>
              <a:ln w="9525">
                <a:solidFill>
                  <a:srgbClr val="FF0000"/>
                </a:solidFill>
                <a:miter lim="800000"/>
                <a:headEnd/>
                <a:tailEnd/>
              </a:ln>
            </p:spPr>
            <p:txBody>
              <a:bodyPr anchor="ctr"/>
              <a:lstStyle/>
              <a:p>
                <a:endParaRPr lang="en-US">
                  <a:solidFill>
                    <a:prstClr val="white"/>
                  </a:solidFill>
                </a:endParaRPr>
              </a:p>
            </p:txBody>
          </p:sp>
          <p:sp>
            <p:nvSpPr>
              <p:cNvPr id="201735" name="AutoShape 7"/>
              <p:cNvSpPr>
                <a:spLocks noChangeArrowheads="1"/>
              </p:cNvSpPr>
              <p:nvPr/>
            </p:nvSpPr>
            <p:spPr bwMode="auto">
              <a:xfrm rot="16336098" flipH="1">
                <a:off x="3771" y="3951"/>
                <a:ext cx="488" cy="2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pFill/>
              <a:ln w="9525">
                <a:solidFill>
                  <a:srgbClr val="FF0000"/>
                </a:solidFill>
                <a:miter lim="800000"/>
                <a:headEnd/>
                <a:tailEnd/>
              </a:ln>
            </p:spPr>
            <p:txBody>
              <a:bodyPr anchor="ctr"/>
              <a:lstStyle/>
              <a:p>
                <a:endParaRPr lang="en-US" dirty="0">
                  <a:solidFill>
                    <a:srgbClr val="FF0000"/>
                  </a:solidFill>
                </a:endParaRPr>
              </a:p>
            </p:txBody>
          </p:sp>
          <p:sp>
            <p:nvSpPr>
              <p:cNvPr id="201736" name="AutoShape 8"/>
              <p:cNvSpPr>
                <a:spLocks noChangeArrowheads="1"/>
              </p:cNvSpPr>
              <p:nvPr/>
            </p:nvSpPr>
            <p:spPr bwMode="auto">
              <a:xfrm rot="16324153" flipH="1">
                <a:off x="8342" y="3705"/>
                <a:ext cx="486" cy="24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pFill/>
              <a:ln w="9525">
                <a:solidFill>
                  <a:srgbClr val="FF0000"/>
                </a:solidFill>
                <a:miter lim="800000"/>
                <a:headEnd/>
                <a:tailEnd/>
              </a:ln>
            </p:spPr>
            <p:txBody>
              <a:bodyPr anchor="ctr"/>
              <a:lstStyle/>
              <a:p>
                <a:endParaRPr lang="en-US">
                  <a:solidFill>
                    <a:prstClr val="white"/>
                  </a:solidFill>
                </a:endParaRPr>
              </a:p>
            </p:txBody>
          </p:sp>
          <p:sp>
            <p:nvSpPr>
              <p:cNvPr id="201737" name="Text Box 9"/>
              <p:cNvSpPr txBox="1">
                <a:spLocks noChangeArrowheads="1"/>
              </p:cNvSpPr>
              <p:nvPr/>
            </p:nvSpPr>
            <p:spPr bwMode="auto">
              <a:xfrm>
                <a:off x="3180" y="3060"/>
                <a:ext cx="1680" cy="952"/>
              </a:xfrm>
              <a:prstGeom prst="rect">
                <a:avLst/>
              </a:prstGeom>
              <a:grpFill/>
              <a:ln w="9525">
                <a:solidFill>
                  <a:srgbClr val="FF0000"/>
                </a:solidFill>
                <a:miter lim="800000"/>
                <a:headEnd/>
                <a:tailEnd/>
              </a:ln>
            </p:spPr>
            <p:txBody>
              <a:bodyPr/>
              <a:lstStyle/>
              <a:p>
                <a:pPr algn="ctr"/>
                <a:r>
                  <a:rPr lang="pt-BR" sz="900" b="1" dirty="0">
                    <a:solidFill>
                      <a:prstClr val="white"/>
                    </a:solidFill>
                  </a:rPr>
                  <a:t>8:20 Café manhã</a:t>
                </a:r>
                <a:r>
                  <a:rPr lang="pt-BR" sz="1100" dirty="0">
                    <a:solidFill>
                      <a:prstClr val="white"/>
                    </a:solidFill>
                    <a:latin typeface="Arial" pitchFamily="34" charset="0"/>
                  </a:rPr>
                  <a:t> </a:t>
                </a:r>
                <a:r>
                  <a:rPr lang="pt-BR" sz="900" b="1" dirty="0">
                    <a:solidFill>
                      <a:prstClr val="white"/>
                    </a:solidFill>
                  </a:rPr>
                  <a:t>(0.04</a:t>
                </a:r>
                <a:r>
                  <a:rPr lang="pt-BR" sz="900" b="1" dirty="0">
                    <a:solidFill>
                      <a:prstClr val="white"/>
                    </a:solidFill>
                    <a:sym typeface="Symbol" pitchFamily="18" charset="2"/>
                  </a:rPr>
                  <a:t></a:t>
                </a:r>
                <a:r>
                  <a:rPr lang="pt-BR" sz="900" b="1" dirty="0">
                    <a:solidFill>
                      <a:prstClr val="white"/>
                    </a:solidFill>
                  </a:rPr>
                  <a:t>0.02 mgF)</a:t>
                </a:r>
              </a:p>
            </p:txBody>
          </p:sp>
          <p:sp>
            <p:nvSpPr>
              <p:cNvPr id="201738" name="Text Box 10"/>
              <p:cNvSpPr txBox="1">
                <a:spLocks noChangeArrowheads="1"/>
              </p:cNvSpPr>
              <p:nvPr/>
            </p:nvSpPr>
            <p:spPr bwMode="auto">
              <a:xfrm>
                <a:off x="9360" y="3060"/>
                <a:ext cx="1620" cy="1080"/>
              </a:xfrm>
              <a:prstGeom prst="rect">
                <a:avLst/>
              </a:prstGeom>
              <a:grpFill/>
              <a:ln w="9525">
                <a:solidFill>
                  <a:srgbClr val="FF0000"/>
                </a:solidFill>
                <a:miter lim="800000"/>
                <a:headEnd/>
                <a:tailEnd/>
              </a:ln>
            </p:spPr>
            <p:txBody>
              <a:bodyPr/>
              <a:lstStyle/>
              <a:p>
                <a:pPr algn="ctr"/>
                <a:r>
                  <a:rPr lang="pt-BR" sz="900" b="1" dirty="0">
                    <a:solidFill>
                      <a:prstClr val="white"/>
                    </a:solidFill>
                  </a:rPr>
                  <a:t>20:30</a:t>
                </a:r>
              </a:p>
              <a:p>
                <a:pPr algn="ctr"/>
                <a:r>
                  <a:rPr lang="pt-BR" sz="900" b="1" dirty="0">
                    <a:solidFill>
                      <a:prstClr val="white"/>
                    </a:solidFill>
                  </a:rPr>
                  <a:t>Jantar</a:t>
                </a:r>
              </a:p>
              <a:p>
                <a:pPr algn="ctr"/>
                <a:r>
                  <a:rPr lang="pt-BR" sz="900" b="1" dirty="0">
                    <a:solidFill>
                      <a:prstClr val="white"/>
                    </a:solidFill>
                  </a:rPr>
                  <a:t>(0.01</a:t>
                </a:r>
                <a:r>
                  <a:rPr lang="pt-BR" sz="900" b="1" dirty="0">
                    <a:solidFill>
                      <a:prstClr val="white"/>
                    </a:solidFill>
                    <a:sym typeface="Symbol" pitchFamily="18" charset="2"/>
                  </a:rPr>
                  <a:t></a:t>
                </a:r>
                <a:r>
                  <a:rPr lang="pt-BR" sz="900" b="1" dirty="0">
                    <a:solidFill>
                      <a:prstClr val="white"/>
                    </a:solidFill>
                  </a:rPr>
                  <a:t>0.05 mgF)</a:t>
                </a:r>
              </a:p>
            </p:txBody>
          </p:sp>
          <p:sp>
            <p:nvSpPr>
              <p:cNvPr id="201739" name="Text Box 11"/>
              <p:cNvSpPr txBox="1">
                <a:spLocks noChangeArrowheads="1"/>
              </p:cNvSpPr>
              <p:nvPr/>
            </p:nvSpPr>
            <p:spPr bwMode="auto">
              <a:xfrm>
                <a:off x="7800" y="3060"/>
                <a:ext cx="1560" cy="720"/>
              </a:xfrm>
              <a:prstGeom prst="rect">
                <a:avLst/>
              </a:prstGeom>
              <a:grpFill/>
              <a:ln w="9525">
                <a:solidFill>
                  <a:srgbClr val="FF0000"/>
                </a:solidFill>
                <a:miter lim="800000"/>
                <a:headEnd/>
                <a:tailEnd/>
              </a:ln>
            </p:spPr>
            <p:txBody>
              <a:bodyPr/>
              <a:lstStyle/>
              <a:p>
                <a:pPr algn="ctr"/>
                <a:r>
                  <a:rPr lang="pt-BR" sz="900" b="1" dirty="0">
                    <a:solidFill>
                      <a:prstClr val="white"/>
                    </a:solidFill>
                  </a:rPr>
                  <a:t>17:20 </a:t>
                </a:r>
              </a:p>
              <a:p>
                <a:pPr algn="ctr"/>
                <a:r>
                  <a:rPr lang="pt-BR" sz="900" b="1" dirty="0">
                    <a:solidFill>
                      <a:prstClr val="white"/>
                    </a:solidFill>
                  </a:rPr>
                  <a:t>Lanche</a:t>
                </a:r>
              </a:p>
              <a:p>
                <a:pPr algn="ctr"/>
                <a:r>
                  <a:rPr lang="pt-BR" sz="900" b="1" dirty="0">
                    <a:solidFill>
                      <a:prstClr val="white"/>
                    </a:solidFill>
                  </a:rPr>
                  <a:t>(0.02</a:t>
                </a:r>
                <a:r>
                  <a:rPr lang="pt-BR" sz="900" b="1" dirty="0">
                    <a:solidFill>
                      <a:prstClr val="white"/>
                    </a:solidFill>
                    <a:sym typeface="Symbol" pitchFamily="18" charset="2"/>
                  </a:rPr>
                  <a:t></a:t>
                </a:r>
                <a:r>
                  <a:rPr lang="pt-BR" sz="900" b="1" dirty="0">
                    <a:solidFill>
                      <a:prstClr val="white"/>
                    </a:solidFill>
                  </a:rPr>
                  <a:t>0.01 mgF)</a:t>
                </a:r>
              </a:p>
            </p:txBody>
          </p:sp>
          <p:sp>
            <p:nvSpPr>
              <p:cNvPr id="201740" name="Text Box 12"/>
              <p:cNvSpPr txBox="1">
                <a:spLocks noChangeArrowheads="1"/>
              </p:cNvSpPr>
              <p:nvPr/>
            </p:nvSpPr>
            <p:spPr bwMode="auto">
              <a:xfrm>
                <a:off x="6000" y="3112"/>
                <a:ext cx="1560" cy="720"/>
              </a:xfrm>
              <a:prstGeom prst="rect">
                <a:avLst/>
              </a:prstGeom>
              <a:grpFill/>
              <a:ln w="9525">
                <a:solidFill>
                  <a:srgbClr val="FF0000"/>
                </a:solidFill>
                <a:miter lim="800000"/>
                <a:headEnd/>
                <a:tailEnd/>
              </a:ln>
            </p:spPr>
            <p:txBody>
              <a:bodyPr/>
              <a:lstStyle/>
              <a:p>
                <a:pPr algn="ctr"/>
                <a:r>
                  <a:rPr lang="pt-BR" sz="900" b="1" dirty="0">
                    <a:solidFill>
                      <a:prstClr val="white"/>
                    </a:solidFill>
                  </a:rPr>
                  <a:t>13:30 Almoço</a:t>
                </a:r>
              </a:p>
              <a:p>
                <a:pPr algn="ctr"/>
                <a:r>
                  <a:rPr lang="pt-BR" sz="900" b="1" dirty="0">
                    <a:solidFill>
                      <a:prstClr val="white"/>
                    </a:solidFill>
                  </a:rPr>
                  <a:t>(0.07</a:t>
                </a:r>
                <a:r>
                  <a:rPr lang="pt-BR" sz="900" b="1" dirty="0">
                    <a:solidFill>
                      <a:prstClr val="white"/>
                    </a:solidFill>
                    <a:sym typeface="Symbol" pitchFamily="18" charset="2"/>
                  </a:rPr>
                  <a:t></a:t>
                </a:r>
                <a:r>
                  <a:rPr lang="pt-BR" sz="900" b="1" dirty="0">
                    <a:solidFill>
                      <a:prstClr val="white"/>
                    </a:solidFill>
                  </a:rPr>
                  <a:t>0.03 mgF)</a:t>
                </a:r>
                <a:endParaRPr lang="pt-BR" sz="1400" b="1" dirty="0">
                  <a:solidFill>
                    <a:prstClr val="white"/>
                  </a:solidFill>
                </a:endParaRPr>
              </a:p>
            </p:txBody>
          </p:sp>
          <p:sp>
            <p:nvSpPr>
              <p:cNvPr id="201741" name="AutoShape 13"/>
              <p:cNvSpPr>
                <a:spLocks noChangeArrowheads="1"/>
              </p:cNvSpPr>
              <p:nvPr/>
            </p:nvSpPr>
            <p:spPr bwMode="auto">
              <a:xfrm rot="16307139" flipH="1">
                <a:off x="9783" y="4007"/>
                <a:ext cx="482" cy="24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pFill/>
              <a:ln w="9525">
                <a:solidFill>
                  <a:srgbClr val="FF0000"/>
                </a:solidFill>
                <a:miter lim="800000"/>
                <a:headEnd/>
                <a:tailEnd/>
              </a:ln>
            </p:spPr>
            <p:txBody>
              <a:bodyPr anchor="ctr"/>
              <a:lstStyle/>
              <a:p>
                <a:endParaRPr lang="en-US">
                  <a:solidFill>
                    <a:prstClr val="white"/>
                  </a:solidFill>
                </a:endParaRPr>
              </a:p>
            </p:txBody>
          </p:sp>
        </p:grpSp>
      </p:grpSp>
      <p:sp>
        <p:nvSpPr>
          <p:cNvPr id="201762" name="Text Box 34"/>
          <p:cNvSpPr txBox="1">
            <a:spLocks noChangeArrowheads="1"/>
          </p:cNvSpPr>
          <p:nvPr/>
        </p:nvSpPr>
        <p:spPr bwMode="auto">
          <a:xfrm>
            <a:off x="3253590" y="6400800"/>
            <a:ext cx="2590774" cy="400110"/>
          </a:xfrm>
          <a:prstGeom prst="rect">
            <a:avLst/>
          </a:prstGeom>
          <a:noFill/>
          <a:ln w="9525">
            <a:noFill/>
            <a:miter lim="800000"/>
            <a:headEnd/>
            <a:tailEnd/>
          </a:ln>
          <a:effectLst/>
        </p:spPr>
        <p:txBody>
          <a:bodyPr wrap="none">
            <a:spAutoFit/>
          </a:bodyPr>
          <a:lstStyle/>
          <a:p>
            <a:r>
              <a:rPr lang="pt-BR" dirty="0">
                <a:solidFill>
                  <a:prstClr val="white"/>
                </a:solidFill>
                <a:latin typeface="Arial" pitchFamily="34" charset="0"/>
                <a:cs typeface="Arial" pitchFamily="34" charset="0"/>
              </a:rPr>
              <a:t>Cardoso </a:t>
            </a:r>
            <a:r>
              <a:rPr lang="pt-BR" dirty="0" err="1">
                <a:solidFill>
                  <a:prstClr val="white"/>
                </a:solidFill>
                <a:latin typeface="Arial" pitchFamily="34" charset="0"/>
                <a:cs typeface="Arial" pitchFamily="34" charset="0"/>
              </a:rPr>
              <a:t>et</a:t>
            </a:r>
            <a:r>
              <a:rPr lang="pt-BR" dirty="0">
                <a:solidFill>
                  <a:prstClr val="white"/>
                </a:solidFill>
                <a:latin typeface="Arial" pitchFamily="34" charset="0"/>
                <a:cs typeface="Arial" pitchFamily="34" charset="0"/>
              </a:rPr>
              <a:t> al. (2008)</a:t>
            </a:r>
          </a:p>
        </p:txBody>
      </p:sp>
      <p:graphicFrame>
        <p:nvGraphicFramePr>
          <p:cNvPr id="201742" name="Group 14"/>
          <p:cNvGraphicFramePr>
            <a:graphicFrameLocks noGrp="1"/>
          </p:cNvGraphicFramePr>
          <p:nvPr/>
        </p:nvGraphicFramePr>
        <p:xfrm>
          <a:off x="304800" y="4371975"/>
          <a:ext cx="7697788" cy="731520"/>
        </p:xfrm>
        <a:graphic>
          <a:graphicData uri="http://schemas.openxmlformats.org/drawingml/2006/table">
            <a:tbl>
              <a:tblPr>
                <a:tableStyleId>{17292A2E-F333-43FB-9621-5CBBE7FDCDCB}</a:tableStyleId>
              </a:tblPr>
              <a:tblGrid>
                <a:gridCol w="1830388">
                  <a:extLst>
                    <a:ext uri="{9D8B030D-6E8A-4147-A177-3AD203B41FA5}">
                      <a16:colId xmlns:a16="http://schemas.microsoft.com/office/drawing/2014/main" val="20000"/>
                    </a:ext>
                  </a:extLst>
                </a:gridCol>
                <a:gridCol w="1141412">
                  <a:extLst>
                    <a:ext uri="{9D8B030D-6E8A-4147-A177-3AD203B41FA5}">
                      <a16:colId xmlns:a16="http://schemas.microsoft.com/office/drawing/2014/main" val="20001"/>
                    </a:ext>
                  </a:extLst>
                </a:gridCol>
                <a:gridCol w="1220788">
                  <a:extLst>
                    <a:ext uri="{9D8B030D-6E8A-4147-A177-3AD203B41FA5}">
                      <a16:colId xmlns:a16="http://schemas.microsoft.com/office/drawing/2014/main" val="20002"/>
                    </a:ext>
                  </a:extLst>
                </a:gridCol>
                <a:gridCol w="1217612">
                  <a:extLst>
                    <a:ext uri="{9D8B030D-6E8A-4147-A177-3AD203B41FA5}">
                      <a16:colId xmlns:a16="http://schemas.microsoft.com/office/drawing/2014/main" val="20003"/>
                    </a:ext>
                  </a:extLst>
                </a:gridCol>
                <a:gridCol w="1144588">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tblGrid>
              <a:tr h="3460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Coleta de sangue relacionada com</a:t>
                      </a:r>
                      <a:endParaRPr kumimoji="0" lang="pt-BR" sz="1200" b="1"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8:00</a:t>
                      </a:r>
                      <a:endParaRPr kumimoji="0" lang="pt-BR" sz="12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11:00</a:t>
                      </a:r>
                      <a:endParaRPr kumimoji="0" lang="pt-BR" sz="12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14:00</a:t>
                      </a:r>
                      <a:endParaRPr kumimoji="0" lang="pt-BR" sz="12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17:00</a:t>
                      </a:r>
                      <a:endParaRPr kumimoji="0" lang="pt-BR" sz="12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20:00</a:t>
                      </a:r>
                      <a:endParaRPr kumimoji="0" lang="pt-BR" sz="12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0"/>
                  </a:ext>
                </a:extLst>
              </a:tr>
              <a:tr h="2619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Coleta urinária</a:t>
                      </a:r>
                      <a:endParaRPr kumimoji="0" lang="pt-BR" sz="12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8:00–20:00</a:t>
                      </a:r>
                      <a:endParaRPr kumimoji="0" lang="pt-BR" sz="1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8:00-11:00</a:t>
                      </a:r>
                      <a:endParaRPr kumimoji="0" lang="pt-BR" sz="12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11:00-14:00</a:t>
                      </a:r>
                      <a:endParaRPr kumimoji="0" lang="pt-BR" sz="14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14:00-17:00</a:t>
                      </a:r>
                      <a:endParaRPr kumimoji="0" lang="pt-BR" sz="12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200" u="none" strike="noStrike" cap="none" normalizeH="0" baseline="0" dirty="0">
                          <a:ln>
                            <a:noFill/>
                          </a:ln>
                          <a:effectLst/>
                        </a:rPr>
                        <a:t>17:00-20:00</a:t>
                      </a:r>
                      <a:endParaRPr kumimoji="0" lang="pt-BR" sz="12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bl>
          </a:graphicData>
        </a:graphic>
      </p:graphicFrame>
      <p:sp>
        <p:nvSpPr>
          <p:cNvPr id="18"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Ritmo</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circadiano</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endParaRPr lang="pt-BR" sz="4400" b="1" kern="0" spc="150" dirty="0">
              <a:ln w="11430">
                <a:noFill/>
              </a:ln>
              <a:solidFill>
                <a:srgbClr val="DAEDEF">
                  <a:lumMod val="75000"/>
                </a:srgbClr>
              </a:solidFill>
              <a:effectLst>
                <a:outerShdw blurRad="25400" algn="tl" rotWithShape="0">
                  <a:srgbClr val="000000">
                    <a:alpha val="43000"/>
                  </a:srgbClr>
                </a:outerShdw>
              </a:effectLst>
              <a:latin typeface="Comic Sans MS"/>
            </a:endParaRPr>
          </a:p>
        </p:txBody>
      </p:sp>
    </p:spTree>
    <p:extLst>
      <p:ext uri="{BB962C8B-B14F-4D97-AF65-F5344CB8AC3E}">
        <p14:creationId xmlns:p14="http://schemas.microsoft.com/office/powerpoint/2010/main" val="3563158727"/>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 name="Retângulo 32"/>
          <p:cNvSpPr/>
          <p:nvPr/>
        </p:nvSpPr>
        <p:spPr>
          <a:xfrm>
            <a:off x="0" y="1500174"/>
            <a:ext cx="9144000" cy="53578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2758" name="Rectangle 6"/>
          <p:cNvSpPr>
            <a:spLocks noChangeArrowheads="1"/>
          </p:cNvSpPr>
          <p:nvPr/>
        </p:nvSpPr>
        <p:spPr bwMode="auto">
          <a:xfrm>
            <a:off x="3133725" y="2262188"/>
            <a:ext cx="9144000" cy="400110"/>
          </a:xfrm>
          <a:prstGeom prst="rect">
            <a:avLst/>
          </a:prstGeom>
          <a:noFill/>
          <a:ln w="9525">
            <a:noFill/>
            <a:miter lim="800000"/>
            <a:headEnd/>
            <a:tailEnd/>
          </a:ln>
          <a:effectLst/>
        </p:spPr>
        <p:txBody>
          <a:bodyPr>
            <a:spAutoFit/>
          </a:bodyPr>
          <a:lstStyle/>
          <a:p>
            <a:endParaRPr lang="en-US">
              <a:solidFill>
                <a:prstClr val="white"/>
              </a:solidFill>
            </a:endParaRPr>
          </a:p>
        </p:txBody>
      </p:sp>
      <p:sp>
        <p:nvSpPr>
          <p:cNvPr id="202775" name="Rectangle 23"/>
          <p:cNvSpPr>
            <a:spLocks noChangeArrowheads="1"/>
          </p:cNvSpPr>
          <p:nvPr/>
        </p:nvSpPr>
        <p:spPr bwMode="auto">
          <a:xfrm>
            <a:off x="2971800" y="2409825"/>
            <a:ext cx="9144000" cy="400110"/>
          </a:xfrm>
          <a:prstGeom prst="rect">
            <a:avLst/>
          </a:prstGeom>
          <a:noFill/>
          <a:ln w="9525">
            <a:noFill/>
            <a:miter lim="800000"/>
            <a:headEnd/>
            <a:tailEnd/>
          </a:ln>
          <a:effectLst/>
        </p:spPr>
        <p:txBody>
          <a:bodyPr>
            <a:spAutoFit/>
          </a:bodyPr>
          <a:lstStyle/>
          <a:p>
            <a:endParaRPr lang="en-US">
              <a:solidFill>
                <a:prstClr val="white"/>
              </a:solidFill>
            </a:endParaRPr>
          </a:p>
        </p:txBody>
      </p:sp>
      <p:grpSp>
        <p:nvGrpSpPr>
          <p:cNvPr id="202787" name="Group 35"/>
          <p:cNvGrpSpPr>
            <a:grpSpLocks/>
          </p:cNvGrpSpPr>
          <p:nvPr/>
        </p:nvGrpSpPr>
        <p:grpSpPr bwMode="auto">
          <a:xfrm>
            <a:off x="2634134" y="2057407"/>
            <a:ext cx="3819525" cy="3633788"/>
            <a:chOff x="3066" y="1296"/>
            <a:chExt cx="2406" cy="2289"/>
          </a:xfrm>
        </p:grpSpPr>
        <p:sp>
          <p:nvSpPr>
            <p:cNvPr id="202773" name="Rectangle 21"/>
            <p:cNvSpPr>
              <a:spLocks noChangeArrowheads="1"/>
            </p:cNvSpPr>
            <p:nvPr/>
          </p:nvSpPr>
          <p:spPr bwMode="auto">
            <a:xfrm>
              <a:off x="3072" y="1296"/>
              <a:ext cx="2400" cy="1776"/>
            </a:xfrm>
            <a:prstGeom prst="rect">
              <a:avLst/>
            </a:prstGeom>
            <a:solidFill>
              <a:schemeClr val="tx1"/>
            </a:solidFill>
            <a:ln w="9525">
              <a:solidFill>
                <a:schemeClr val="tx1"/>
              </a:solidFill>
              <a:miter lim="800000"/>
              <a:headEnd/>
              <a:tailEnd/>
            </a:ln>
            <a:effectLst/>
          </p:spPr>
          <p:txBody>
            <a:bodyPr wrap="none" anchor="ctr"/>
            <a:lstStyle/>
            <a:p>
              <a:endParaRPr lang="en-US" dirty="0">
                <a:solidFill>
                  <a:prstClr val="black"/>
                </a:solidFill>
              </a:endParaRPr>
            </a:p>
          </p:txBody>
        </p:sp>
        <p:pic>
          <p:nvPicPr>
            <p:cNvPr id="202774" name="Picture 22"/>
            <p:cNvPicPr>
              <a:picLocks noChangeAspect="1" noChangeArrowheads="1"/>
            </p:cNvPicPr>
            <p:nvPr/>
          </p:nvPicPr>
          <p:blipFill>
            <a:blip r:embed="rId2" cstate="print"/>
            <a:srcRect/>
            <a:stretch>
              <a:fillRect/>
            </a:stretch>
          </p:blipFill>
          <p:spPr bwMode="auto">
            <a:xfrm>
              <a:off x="3066" y="1572"/>
              <a:ext cx="2400" cy="1529"/>
            </a:xfrm>
            <a:prstGeom prst="rect">
              <a:avLst/>
            </a:prstGeom>
            <a:noFill/>
          </p:spPr>
        </p:pic>
        <p:sp>
          <p:nvSpPr>
            <p:cNvPr id="202777" name="Rectangle 25"/>
            <p:cNvSpPr>
              <a:spLocks noChangeArrowheads="1"/>
            </p:cNvSpPr>
            <p:nvPr/>
          </p:nvSpPr>
          <p:spPr bwMode="auto">
            <a:xfrm>
              <a:off x="4032" y="2074"/>
              <a:ext cx="160" cy="174"/>
            </a:xfrm>
            <a:prstGeom prst="rect">
              <a:avLst/>
            </a:prstGeom>
            <a:noFill/>
            <a:ln w="9525">
              <a:noFill/>
              <a:miter lim="800000"/>
              <a:headEnd/>
              <a:tailEnd/>
            </a:ln>
            <a:effectLst/>
          </p:spPr>
          <p:txBody>
            <a:bodyPr wrap="none">
              <a:spAutoFit/>
            </a:bodyPr>
            <a:lstStyle/>
            <a:p>
              <a:r>
                <a:rPr lang="pt-BR" sz="1200">
                  <a:solidFill>
                    <a:prstClr val="black"/>
                  </a:solidFill>
                </a:rPr>
                <a:t>a</a:t>
              </a:r>
            </a:p>
          </p:txBody>
        </p:sp>
        <p:sp>
          <p:nvSpPr>
            <p:cNvPr id="202778" name="Rectangle 26"/>
            <p:cNvSpPr>
              <a:spLocks noChangeArrowheads="1"/>
            </p:cNvSpPr>
            <p:nvPr/>
          </p:nvSpPr>
          <p:spPr bwMode="auto">
            <a:xfrm>
              <a:off x="3744" y="2131"/>
              <a:ext cx="232" cy="174"/>
            </a:xfrm>
            <a:prstGeom prst="rect">
              <a:avLst/>
            </a:prstGeom>
            <a:noFill/>
            <a:ln w="9525">
              <a:noFill/>
              <a:miter lim="800000"/>
              <a:headEnd/>
              <a:tailEnd/>
            </a:ln>
            <a:effectLst/>
          </p:spPr>
          <p:txBody>
            <a:bodyPr wrap="none">
              <a:spAutoFit/>
            </a:bodyPr>
            <a:lstStyle/>
            <a:p>
              <a:r>
                <a:rPr lang="pt-BR" sz="1200">
                  <a:solidFill>
                    <a:prstClr val="black"/>
                  </a:solidFill>
                </a:rPr>
                <a:t>a,b</a:t>
              </a:r>
            </a:p>
          </p:txBody>
        </p:sp>
        <p:sp>
          <p:nvSpPr>
            <p:cNvPr id="202779" name="Rectangle 27"/>
            <p:cNvSpPr>
              <a:spLocks noChangeArrowheads="1"/>
            </p:cNvSpPr>
            <p:nvPr/>
          </p:nvSpPr>
          <p:spPr bwMode="auto">
            <a:xfrm>
              <a:off x="4368" y="2179"/>
              <a:ext cx="232" cy="174"/>
            </a:xfrm>
            <a:prstGeom prst="rect">
              <a:avLst/>
            </a:prstGeom>
            <a:noFill/>
            <a:ln w="9525">
              <a:noFill/>
              <a:miter lim="800000"/>
              <a:headEnd/>
              <a:tailEnd/>
            </a:ln>
            <a:effectLst/>
          </p:spPr>
          <p:txBody>
            <a:bodyPr wrap="none">
              <a:spAutoFit/>
            </a:bodyPr>
            <a:lstStyle/>
            <a:p>
              <a:r>
                <a:rPr lang="pt-BR" sz="1200">
                  <a:solidFill>
                    <a:prstClr val="black"/>
                  </a:solidFill>
                </a:rPr>
                <a:t>a,b</a:t>
              </a:r>
            </a:p>
          </p:txBody>
        </p:sp>
        <p:sp>
          <p:nvSpPr>
            <p:cNvPr id="202780" name="Rectangle 28"/>
            <p:cNvSpPr>
              <a:spLocks noChangeArrowheads="1"/>
            </p:cNvSpPr>
            <p:nvPr/>
          </p:nvSpPr>
          <p:spPr bwMode="auto">
            <a:xfrm>
              <a:off x="4704" y="2275"/>
              <a:ext cx="165" cy="174"/>
            </a:xfrm>
            <a:prstGeom prst="rect">
              <a:avLst/>
            </a:prstGeom>
            <a:noFill/>
            <a:ln w="9525">
              <a:noFill/>
              <a:miter lim="800000"/>
              <a:headEnd/>
              <a:tailEnd/>
            </a:ln>
            <a:effectLst/>
          </p:spPr>
          <p:txBody>
            <a:bodyPr wrap="none">
              <a:spAutoFit/>
            </a:bodyPr>
            <a:lstStyle/>
            <a:p>
              <a:r>
                <a:rPr lang="pt-BR" sz="1200">
                  <a:solidFill>
                    <a:prstClr val="black"/>
                  </a:solidFill>
                </a:rPr>
                <a:t>b</a:t>
              </a:r>
            </a:p>
          </p:txBody>
        </p:sp>
        <p:sp>
          <p:nvSpPr>
            <p:cNvPr id="202781" name="Rectangle 29"/>
            <p:cNvSpPr>
              <a:spLocks noChangeArrowheads="1"/>
            </p:cNvSpPr>
            <p:nvPr/>
          </p:nvSpPr>
          <p:spPr bwMode="auto">
            <a:xfrm>
              <a:off x="5020" y="2304"/>
              <a:ext cx="165" cy="174"/>
            </a:xfrm>
            <a:prstGeom prst="rect">
              <a:avLst/>
            </a:prstGeom>
            <a:noFill/>
            <a:ln w="9525">
              <a:noFill/>
              <a:miter lim="800000"/>
              <a:headEnd/>
              <a:tailEnd/>
            </a:ln>
            <a:effectLst/>
          </p:spPr>
          <p:txBody>
            <a:bodyPr wrap="none">
              <a:spAutoFit/>
            </a:bodyPr>
            <a:lstStyle/>
            <a:p>
              <a:r>
                <a:rPr lang="pt-BR" sz="1200">
                  <a:solidFill>
                    <a:prstClr val="black"/>
                  </a:solidFill>
                </a:rPr>
                <a:t>b</a:t>
              </a:r>
            </a:p>
          </p:txBody>
        </p:sp>
        <p:sp>
          <p:nvSpPr>
            <p:cNvPr id="202785" name="Text Box 33"/>
            <p:cNvSpPr txBox="1">
              <a:spLocks noChangeArrowheads="1"/>
            </p:cNvSpPr>
            <p:nvPr/>
          </p:nvSpPr>
          <p:spPr bwMode="auto">
            <a:xfrm>
              <a:off x="3155" y="3120"/>
              <a:ext cx="2266" cy="465"/>
            </a:xfrm>
            <a:prstGeom prst="rect">
              <a:avLst/>
            </a:prstGeom>
            <a:noFill/>
            <a:ln w="9525">
              <a:noFill/>
              <a:miter lim="800000"/>
              <a:headEnd/>
              <a:tailEnd/>
            </a:ln>
            <a:effectLst/>
          </p:spPr>
          <p:txBody>
            <a:bodyPr>
              <a:spAutoFit/>
            </a:bodyPr>
            <a:lstStyle/>
            <a:p>
              <a:pPr algn="just"/>
              <a:r>
                <a:rPr lang="pt-BR" sz="1400" dirty="0">
                  <a:solidFill>
                    <a:prstClr val="black"/>
                  </a:solidFill>
                  <a:latin typeface="Arial" pitchFamily="34" charset="0"/>
                  <a:cs typeface="Arial" pitchFamily="34" charset="0"/>
                </a:rPr>
                <a:t>Letras diferentes indicam significância estatística (p&lt;0,01). Barras indicam </a:t>
              </a:r>
              <a:r>
                <a:rPr lang="pt-BR" sz="1400" dirty="0" err="1">
                  <a:solidFill>
                    <a:prstClr val="black"/>
                  </a:solidFill>
                  <a:latin typeface="Arial" pitchFamily="34" charset="0"/>
                  <a:cs typeface="Arial" pitchFamily="34" charset="0"/>
                </a:rPr>
                <a:t>dp</a:t>
              </a:r>
              <a:r>
                <a:rPr lang="pt-BR" sz="1400" dirty="0">
                  <a:solidFill>
                    <a:prstClr val="black"/>
                  </a:solidFill>
                  <a:latin typeface="Arial" pitchFamily="34" charset="0"/>
                  <a:cs typeface="Arial" pitchFamily="34" charset="0"/>
                </a:rPr>
                <a:t>. n=5</a:t>
              </a:r>
            </a:p>
          </p:txBody>
        </p:sp>
      </p:grpSp>
      <p:sp>
        <p:nvSpPr>
          <p:cNvPr id="202788" name="Rectangle 36"/>
          <p:cNvSpPr>
            <a:spLocks noChangeArrowheads="1"/>
          </p:cNvSpPr>
          <p:nvPr/>
        </p:nvSpPr>
        <p:spPr bwMode="auto">
          <a:xfrm>
            <a:off x="3253590" y="6080125"/>
            <a:ext cx="2590774" cy="400110"/>
          </a:xfrm>
          <a:prstGeom prst="rect">
            <a:avLst/>
          </a:prstGeom>
          <a:noFill/>
          <a:ln w="9525">
            <a:noFill/>
            <a:miter lim="800000"/>
            <a:headEnd/>
            <a:tailEnd/>
          </a:ln>
          <a:effectLst/>
        </p:spPr>
        <p:txBody>
          <a:bodyPr wrap="none">
            <a:spAutoFit/>
          </a:bodyPr>
          <a:lstStyle/>
          <a:p>
            <a:r>
              <a:rPr lang="pt-BR" dirty="0">
                <a:solidFill>
                  <a:prstClr val="black"/>
                </a:solidFill>
                <a:latin typeface="Arial" pitchFamily="34" charset="0"/>
                <a:cs typeface="Arial" pitchFamily="34" charset="0"/>
              </a:rPr>
              <a:t>Cardoso </a:t>
            </a:r>
            <a:r>
              <a:rPr lang="pt-BR" dirty="0" err="1">
                <a:solidFill>
                  <a:prstClr val="black"/>
                </a:solidFill>
                <a:latin typeface="Arial" pitchFamily="34" charset="0"/>
                <a:cs typeface="Arial" pitchFamily="34" charset="0"/>
              </a:rPr>
              <a:t>et</a:t>
            </a:r>
            <a:r>
              <a:rPr lang="pt-BR" dirty="0">
                <a:solidFill>
                  <a:prstClr val="black"/>
                </a:solidFill>
                <a:latin typeface="Arial" pitchFamily="34" charset="0"/>
                <a:cs typeface="Arial" pitchFamily="34" charset="0"/>
              </a:rPr>
              <a:t> al. (2008)</a:t>
            </a:r>
          </a:p>
        </p:txBody>
      </p:sp>
      <p:sp>
        <p:nvSpPr>
          <p:cNvPr id="35" name="Título 28"/>
          <p:cNvSpPr txBox="1">
            <a:spLocks/>
          </p:cNvSpPr>
          <p:nvPr/>
        </p:nvSpPr>
        <p:spPr bwMode="auto">
          <a:xfrm>
            <a:off x="357158" y="7142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Ritmo</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r>
              <a:rPr lang="en-US" sz="4400" b="1" kern="0" spc="150" dirty="0" err="1">
                <a:ln w="11430">
                  <a:noFill/>
                </a:ln>
                <a:solidFill>
                  <a:srgbClr val="DAEDEF">
                    <a:lumMod val="75000"/>
                  </a:srgbClr>
                </a:solidFill>
                <a:effectLst>
                  <a:outerShdw blurRad="25400" algn="tl" rotWithShape="0">
                    <a:srgbClr val="000000">
                      <a:alpha val="43000"/>
                    </a:srgbClr>
                  </a:outerShdw>
                </a:effectLst>
                <a:latin typeface="Comic Sans MS"/>
              </a:rPr>
              <a:t>circadiano</a:t>
            </a:r>
            <a:r>
              <a:rPr lang="en-US" sz="4400" b="1" kern="0" spc="150" dirty="0">
                <a:ln w="11430">
                  <a:noFill/>
                </a:ln>
                <a:solidFill>
                  <a:srgbClr val="DAEDEF">
                    <a:lumMod val="75000"/>
                  </a:srgbClr>
                </a:solidFill>
                <a:effectLst>
                  <a:outerShdw blurRad="25400" algn="tl" rotWithShape="0">
                    <a:srgbClr val="000000">
                      <a:alpha val="43000"/>
                    </a:srgbClr>
                  </a:outerShdw>
                </a:effectLst>
                <a:latin typeface="Comic Sans MS"/>
              </a:rPr>
              <a:t> </a:t>
            </a:r>
            <a:endParaRPr lang="pt-BR" sz="4400" b="1" kern="0" spc="150" dirty="0">
              <a:ln w="11430">
                <a:noFill/>
              </a:ln>
              <a:solidFill>
                <a:srgbClr val="DAEDEF">
                  <a:lumMod val="75000"/>
                </a:srgbClr>
              </a:solidFill>
              <a:effectLst>
                <a:outerShdw blurRad="25400" algn="tl" rotWithShape="0">
                  <a:srgbClr val="000000">
                    <a:alpha val="43000"/>
                  </a:srgbClr>
                </a:outerShdw>
              </a:effectLst>
              <a:latin typeface="Comic Sans MS"/>
            </a:endParaRPr>
          </a:p>
        </p:txBody>
      </p:sp>
      <p:cxnSp>
        <p:nvCxnSpPr>
          <p:cNvPr id="3" name="Conector de seta reta 2"/>
          <p:cNvCxnSpPr/>
          <p:nvPr/>
        </p:nvCxnSpPr>
        <p:spPr>
          <a:xfrm flipH="1">
            <a:off x="4355976" y="3284984"/>
            <a:ext cx="216024"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p:nvPr/>
        </p:nvCxnSpPr>
        <p:spPr>
          <a:xfrm flipH="1">
            <a:off x="5390831" y="3528167"/>
            <a:ext cx="216024"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p:cNvCxnSpPr/>
          <p:nvPr/>
        </p:nvCxnSpPr>
        <p:spPr>
          <a:xfrm flipH="1">
            <a:off x="5894887" y="3573016"/>
            <a:ext cx="216024"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7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027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p:cNvSpPr txBox="1">
            <a:spLocks noChangeArrowheads="1"/>
          </p:cNvSpPr>
          <p:nvPr/>
        </p:nvSpPr>
        <p:spPr bwMode="auto">
          <a:xfrm>
            <a:off x="251521" y="5129897"/>
            <a:ext cx="3995860" cy="1569660"/>
          </a:xfrm>
          <a:prstGeom prst="rect">
            <a:avLst/>
          </a:prstGeom>
          <a:noFill/>
          <a:ln w="9525">
            <a:noFill/>
            <a:miter lim="800000"/>
            <a:headEnd/>
            <a:tailEnd/>
          </a:ln>
          <a:effectLst/>
        </p:spPr>
        <p:txBody>
          <a:bodyPr wrap="square">
            <a:spAutoFit/>
          </a:bodyPr>
          <a:lstStyle/>
          <a:p>
            <a:pPr algn="just"/>
            <a:r>
              <a:rPr lang="pt-BR" sz="1600" dirty="0">
                <a:latin typeface="Calibri" panose="020F0502020204030204" pitchFamily="34" charset="0"/>
              </a:rPr>
              <a:t>Distribuição do fluoreto nos espaços aquosos dos tecidos moles. Assume-se que as concentrações de fluoreto no plasma e fluido intersticial são as mesmas. A concentração intracelular (IC) de fluoreto é mais baixa que a do fluido extracelular (EC).</a:t>
            </a:r>
          </a:p>
        </p:txBody>
      </p:sp>
      <p:sp>
        <p:nvSpPr>
          <p:cNvPr id="15" name="CaixaDeTexto 14"/>
          <p:cNvSpPr txBox="1"/>
          <p:nvPr/>
        </p:nvSpPr>
        <p:spPr>
          <a:xfrm>
            <a:off x="5004048" y="6361583"/>
            <a:ext cx="3931461" cy="307777"/>
          </a:xfrm>
          <a:prstGeom prst="rect">
            <a:avLst/>
          </a:prstGeom>
          <a:noFill/>
        </p:spPr>
        <p:txBody>
          <a:bodyPr wrap="none" rtlCol="0">
            <a:spAutoFit/>
          </a:bodyPr>
          <a:lstStyle/>
          <a:p>
            <a:r>
              <a:rPr lang="pt-BR" sz="1400" dirty="0">
                <a:latin typeface="Calibri" panose="020F0502020204030204" pitchFamily="34" charset="0"/>
              </a:rPr>
              <a:t>Buzalaf &amp; </a:t>
            </a:r>
            <a:r>
              <a:rPr lang="pt-BR" sz="1400" dirty="0" err="1">
                <a:latin typeface="Calibri" panose="020F0502020204030204" pitchFamily="34" charset="0"/>
              </a:rPr>
              <a:t>Whitford</a:t>
            </a:r>
            <a:r>
              <a:rPr lang="pt-BR" sz="1400" dirty="0">
                <a:latin typeface="Calibri" panose="020F0502020204030204" pitchFamily="34" charset="0"/>
              </a:rPr>
              <a:t>. </a:t>
            </a:r>
            <a:r>
              <a:rPr lang="pt-BR" sz="1400" dirty="0" err="1">
                <a:latin typeface="Calibri" panose="020F0502020204030204" pitchFamily="34" charset="0"/>
              </a:rPr>
              <a:t>Monogr</a:t>
            </a:r>
            <a:r>
              <a:rPr lang="pt-BR" sz="1400" dirty="0">
                <a:latin typeface="Calibri" panose="020F0502020204030204" pitchFamily="34" charset="0"/>
              </a:rPr>
              <a:t> Oral Sci 2011;22:20-36</a:t>
            </a: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24" y="1857925"/>
            <a:ext cx="3635820" cy="3316595"/>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9" y="2152078"/>
            <a:ext cx="4464496" cy="2977819"/>
          </a:xfrm>
          <a:prstGeom prst="rect">
            <a:avLst/>
          </a:prstGeom>
        </p:spPr>
      </p:pic>
      <p:sp>
        <p:nvSpPr>
          <p:cNvPr id="19" name="Text Box 7"/>
          <p:cNvSpPr txBox="1">
            <a:spLocks noChangeArrowheads="1"/>
          </p:cNvSpPr>
          <p:nvPr/>
        </p:nvSpPr>
        <p:spPr bwMode="auto">
          <a:xfrm>
            <a:off x="4752604" y="5129897"/>
            <a:ext cx="3995860" cy="584775"/>
          </a:xfrm>
          <a:prstGeom prst="rect">
            <a:avLst/>
          </a:prstGeom>
          <a:noFill/>
          <a:ln w="9525">
            <a:noFill/>
            <a:miter lim="800000"/>
            <a:headEnd/>
            <a:tailEnd/>
          </a:ln>
          <a:effectLst/>
        </p:spPr>
        <p:txBody>
          <a:bodyPr wrap="square">
            <a:spAutoFit/>
          </a:bodyPr>
          <a:lstStyle/>
          <a:p>
            <a:pPr algn="just"/>
            <a:r>
              <a:rPr lang="pt-BR" sz="1600" dirty="0">
                <a:latin typeface="Calibri" panose="020F0502020204030204" pitchFamily="34" charset="0"/>
              </a:rPr>
              <a:t>Razão das concentrações de fluoreto (</a:t>
            </a:r>
            <a:r>
              <a:rPr lang="pt-BR" sz="1600" baseline="30000" dirty="0">
                <a:latin typeface="Calibri" panose="020F0502020204030204" pitchFamily="34" charset="0"/>
              </a:rPr>
              <a:t>18</a:t>
            </a:r>
            <a:r>
              <a:rPr lang="pt-BR" sz="1600" dirty="0">
                <a:latin typeface="Calibri" panose="020F0502020204030204" pitchFamily="34" charset="0"/>
              </a:rPr>
              <a:t>F) nos tecidos moles em relação ao plasma.</a:t>
            </a:r>
          </a:p>
        </p:txBody>
      </p:sp>
      <p:sp>
        <p:nvSpPr>
          <p:cNvPr id="5" name="CaixaDeTexto 4"/>
          <p:cNvSpPr txBox="1"/>
          <p:nvPr/>
        </p:nvSpPr>
        <p:spPr>
          <a:xfrm>
            <a:off x="1638531" y="906795"/>
            <a:ext cx="5711820" cy="92333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just"/>
            <a:r>
              <a:rPr lang="en-US" sz="2000" dirty="0" err="1">
                <a:latin typeface="Arial" panose="020B0604020202020204" pitchFamily="34" charset="0"/>
                <a:cs typeface="Arial" panose="020B0604020202020204" pitchFamily="34" charset="0"/>
              </a:rPr>
              <a:t>Classicamente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Citosol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mais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ácido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fluido</a:t>
            </a:r>
            <a:r>
              <a:rPr lang="en-US" sz="2000" dirty="0">
                <a:latin typeface="Arial" panose="020B0604020202020204" pitchFamily="34" charset="0"/>
                <a:cs typeface="Arial" panose="020B0604020202020204" pitchFamily="34" charset="0"/>
              </a:rPr>
              <a:t> EC</a:t>
            </a:r>
          </a:p>
          <a:p>
            <a:pPr algn="just"/>
            <a:r>
              <a:rPr lang="en-US" sz="2000" dirty="0" err="1">
                <a:latin typeface="Arial" panose="020B0604020202020204" pitchFamily="34" charset="0"/>
                <a:cs typeface="Arial" panose="020B0604020202020204" pitchFamily="34" charset="0"/>
              </a:rPr>
              <a:t>Recentemente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Presença</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proteínas</a:t>
            </a:r>
            <a:r>
              <a:rPr lang="en-US" sz="2000" dirty="0">
                <a:latin typeface="Arial" panose="020B0604020202020204" pitchFamily="34" charset="0"/>
                <a:cs typeface="Arial" panose="020B0604020202020204" pitchFamily="34" charset="0"/>
              </a:rPr>
              <a:t> FEX????</a:t>
            </a:r>
          </a:p>
          <a:p>
            <a:pPr algn="just"/>
            <a:r>
              <a:rPr lang="en-US" sz="1400" dirty="0">
                <a:latin typeface="Arial" panose="020B0604020202020204" pitchFamily="34" charset="0"/>
                <a:cs typeface="Arial" panose="020B0604020202020204" pitchFamily="34" charset="0"/>
              </a:rPr>
              <a:t>Li et al. PNAS 2013;</a:t>
            </a:r>
            <a:r>
              <a:rPr lang="pt-BR" sz="1400" dirty="0">
                <a:latin typeface="Arial" panose="020B0604020202020204" pitchFamily="34" charset="0"/>
                <a:cs typeface="Arial" panose="020B0604020202020204" pitchFamily="34" charset="0"/>
              </a:rPr>
              <a:t>110(47):19018-23</a:t>
            </a:r>
          </a:p>
        </p:txBody>
      </p:sp>
      <p:sp>
        <p:nvSpPr>
          <p:cNvPr id="10" name="Título 28"/>
          <p:cNvSpPr txBox="1">
            <a:spLocks/>
          </p:cNvSpPr>
          <p:nvPr/>
        </p:nvSpPr>
        <p:spPr bwMode="auto">
          <a:xfrm>
            <a:off x="107504" y="-99392"/>
            <a:ext cx="9001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Distribuição</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 </a:t>
            </a: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Tecidos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moles</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cxnSp>
        <p:nvCxnSpPr>
          <p:cNvPr id="6" name="Conector reto 5"/>
          <p:cNvCxnSpPr/>
          <p:nvPr/>
        </p:nvCxnSpPr>
        <p:spPr>
          <a:xfrm>
            <a:off x="5292080" y="3717032"/>
            <a:ext cx="33123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35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7395" name="Rectangle 3"/>
          <p:cNvSpPr>
            <a:spLocks noGrp="1" noChangeArrowheads="1"/>
          </p:cNvSpPr>
          <p:nvPr>
            <p:ph idx="1"/>
          </p:nvPr>
        </p:nvSpPr>
        <p:spPr/>
        <p:txBody>
          <a:bodyPr>
            <a:normAutofit/>
          </a:bodyPr>
          <a:lstStyle/>
          <a:p>
            <a:r>
              <a:rPr lang="pt-BR" sz="2400" dirty="0">
                <a:latin typeface="Arial" pitchFamily="34" charset="0"/>
                <a:cs typeface="Arial" pitchFamily="34" charset="0"/>
              </a:rPr>
              <a:t>O F se acumula no compartimento mais alcalino</a:t>
            </a:r>
          </a:p>
        </p:txBody>
      </p:sp>
      <p:grpSp>
        <p:nvGrpSpPr>
          <p:cNvPr id="31" name="Grupo 30"/>
          <p:cNvGrpSpPr/>
          <p:nvPr/>
        </p:nvGrpSpPr>
        <p:grpSpPr>
          <a:xfrm>
            <a:off x="1714480" y="5196030"/>
            <a:ext cx="4857784" cy="876176"/>
            <a:chOff x="2714612" y="3383821"/>
            <a:chExt cx="4857784" cy="876176"/>
          </a:xfrm>
        </p:grpSpPr>
        <p:sp>
          <p:nvSpPr>
            <p:cNvPr id="32" name="CaixaDeTexto 31"/>
            <p:cNvSpPr txBox="1"/>
            <p:nvPr/>
          </p:nvSpPr>
          <p:spPr>
            <a:xfrm>
              <a:off x="2714612" y="3429000"/>
              <a:ext cx="1005403" cy="830997"/>
            </a:xfrm>
            <a:prstGeom prst="rect">
              <a:avLst/>
            </a:prstGeom>
            <a:noFill/>
          </p:spPr>
          <p:txBody>
            <a:bodyPr wrap="none" rtlCol="0">
              <a:spAutoFit/>
            </a:bodyPr>
            <a:lstStyle/>
            <a:p>
              <a:r>
                <a:rPr lang="pt-BR" sz="4800" dirty="0">
                  <a:solidFill>
                    <a:prstClr val="white"/>
                  </a:solidFill>
                  <a:latin typeface="Arial" pitchFamily="34" charset="0"/>
                  <a:cs typeface="Arial" pitchFamily="34" charset="0"/>
                </a:rPr>
                <a:t>HF</a:t>
              </a:r>
              <a:endParaRPr lang="en-US" sz="4800" dirty="0">
                <a:solidFill>
                  <a:prstClr val="white"/>
                </a:solidFill>
                <a:latin typeface="Arial" pitchFamily="34" charset="0"/>
                <a:cs typeface="Arial" pitchFamily="34" charset="0"/>
              </a:endParaRPr>
            </a:p>
          </p:txBody>
        </p:sp>
        <p:cxnSp>
          <p:nvCxnSpPr>
            <p:cNvPr id="33" name="Conector de seta reta 32"/>
            <p:cNvCxnSpPr/>
            <p:nvPr/>
          </p:nvCxnSpPr>
          <p:spPr>
            <a:xfrm>
              <a:off x="3786182" y="3714752"/>
              <a:ext cx="1500198"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Conector de seta reta 33"/>
            <p:cNvCxnSpPr/>
            <p:nvPr/>
          </p:nvCxnSpPr>
          <p:spPr>
            <a:xfrm rot="10800000">
              <a:off x="3743773" y="3867152"/>
              <a:ext cx="1500198"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5" name="CaixaDeTexto 34"/>
            <p:cNvSpPr txBox="1"/>
            <p:nvPr/>
          </p:nvSpPr>
          <p:spPr>
            <a:xfrm>
              <a:off x="5357818" y="3429000"/>
              <a:ext cx="869149" cy="830997"/>
            </a:xfrm>
            <a:prstGeom prst="rect">
              <a:avLst/>
            </a:prstGeom>
            <a:noFill/>
          </p:spPr>
          <p:txBody>
            <a:bodyPr wrap="none" rtlCol="0">
              <a:spAutoFit/>
            </a:bodyPr>
            <a:lstStyle/>
            <a:p>
              <a:r>
                <a:rPr lang="pt-BR" sz="4800" dirty="0">
                  <a:solidFill>
                    <a:prstClr val="white"/>
                  </a:solidFill>
                  <a:latin typeface="Arial" pitchFamily="34" charset="0"/>
                  <a:cs typeface="Arial" pitchFamily="34" charset="0"/>
                </a:rPr>
                <a:t>H</a:t>
              </a:r>
              <a:r>
                <a:rPr lang="pt-BR" sz="4800" baseline="30000" dirty="0">
                  <a:solidFill>
                    <a:prstClr val="white"/>
                  </a:solidFill>
                  <a:latin typeface="Arial" pitchFamily="34" charset="0"/>
                  <a:cs typeface="Arial" pitchFamily="34" charset="0"/>
                </a:rPr>
                <a:t>+</a:t>
              </a:r>
              <a:endParaRPr lang="en-US" sz="4800" dirty="0">
                <a:solidFill>
                  <a:prstClr val="white"/>
                </a:solidFill>
                <a:latin typeface="Arial" pitchFamily="34" charset="0"/>
                <a:cs typeface="Arial" pitchFamily="34" charset="0"/>
              </a:endParaRPr>
            </a:p>
          </p:txBody>
        </p:sp>
        <p:sp>
          <p:nvSpPr>
            <p:cNvPr id="36" name="Mais 35"/>
            <p:cNvSpPr/>
            <p:nvPr/>
          </p:nvSpPr>
          <p:spPr>
            <a:xfrm>
              <a:off x="6215074" y="3586390"/>
              <a:ext cx="500066" cy="42862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CaixaDeTexto 36"/>
            <p:cNvSpPr txBox="1"/>
            <p:nvPr/>
          </p:nvSpPr>
          <p:spPr>
            <a:xfrm>
              <a:off x="6874769" y="3383821"/>
              <a:ext cx="697627" cy="830997"/>
            </a:xfrm>
            <a:prstGeom prst="rect">
              <a:avLst/>
            </a:prstGeom>
            <a:noFill/>
          </p:spPr>
          <p:txBody>
            <a:bodyPr wrap="none" rtlCol="0">
              <a:spAutoFit/>
            </a:bodyPr>
            <a:lstStyle/>
            <a:p>
              <a:r>
                <a:rPr lang="pt-BR" sz="4800" dirty="0">
                  <a:solidFill>
                    <a:prstClr val="white"/>
                  </a:solidFill>
                  <a:latin typeface="Arial" pitchFamily="34" charset="0"/>
                  <a:cs typeface="Arial" pitchFamily="34" charset="0"/>
                </a:rPr>
                <a:t>F</a:t>
              </a:r>
              <a:r>
                <a:rPr lang="pt-BR" sz="4800" baseline="30000" dirty="0">
                  <a:solidFill>
                    <a:prstClr val="white"/>
                  </a:solidFill>
                  <a:latin typeface="Arial" pitchFamily="34" charset="0"/>
                  <a:cs typeface="Arial" pitchFamily="34" charset="0"/>
                </a:rPr>
                <a:t>-</a:t>
              </a:r>
              <a:endParaRPr lang="en-US" sz="4800" dirty="0">
                <a:solidFill>
                  <a:prstClr val="white"/>
                </a:solidFill>
                <a:latin typeface="Arial" pitchFamily="34" charset="0"/>
                <a:cs typeface="Arial" pitchFamily="34" charset="0"/>
              </a:endParaRPr>
            </a:p>
          </p:txBody>
        </p:sp>
      </p:grpSp>
      <p:sp>
        <p:nvSpPr>
          <p:cNvPr id="38" name="Seta dobrada 37"/>
          <p:cNvSpPr/>
          <p:nvPr/>
        </p:nvSpPr>
        <p:spPr>
          <a:xfrm>
            <a:off x="2000234" y="3929066"/>
            <a:ext cx="1000132" cy="1357322"/>
          </a:xfrm>
          <a:prstGeom prst="ben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9" name="Grupo 38"/>
          <p:cNvGrpSpPr/>
          <p:nvPr/>
        </p:nvGrpSpPr>
        <p:grpSpPr>
          <a:xfrm>
            <a:off x="3143239" y="3100838"/>
            <a:ext cx="4000528" cy="2014778"/>
            <a:chOff x="4643438" y="1342784"/>
            <a:chExt cx="4000528" cy="2014778"/>
          </a:xfrm>
          <a:effectLst>
            <a:reflection blurRad="6350" stA="50000" endA="300" endPos="55000" dir="5400000" sy="-100000" algn="bl" rotWithShape="0"/>
          </a:effectLst>
        </p:grpSpPr>
        <p:pic>
          <p:nvPicPr>
            <p:cNvPr id="40" name="Picture 2" descr="http://www.instrumentador.com.br/aulas/membrana.g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6200000">
              <a:off x="5620149" y="1762502"/>
              <a:ext cx="2000262" cy="1189852"/>
            </a:xfrm>
            <a:prstGeom prst="rect">
              <a:avLst/>
            </a:prstGeom>
            <a:noFill/>
          </p:spPr>
        </p:pic>
        <p:sp>
          <p:nvSpPr>
            <p:cNvPr id="41" name="Retângulo 40"/>
            <p:cNvSpPr/>
            <p:nvPr/>
          </p:nvSpPr>
          <p:spPr>
            <a:xfrm>
              <a:off x="4643438" y="1342784"/>
              <a:ext cx="1428760" cy="20002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prstClr val="black"/>
                  </a:solidFill>
                  <a:latin typeface="Arial" pitchFamily="34" charset="0"/>
                  <a:cs typeface="Arial" pitchFamily="34" charset="0"/>
                </a:rPr>
                <a:t>   </a:t>
              </a:r>
              <a:endParaRPr lang="en-US" dirty="0">
                <a:solidFill>
                  <a:prstClr val="black"/>
                </a:solidFill>
                <a:latin typeface="Arial" pitchFamily="34" charset="0"/>
                <a:cs typeface="Arial" pitchFamily="34" charset="0"/>
              </a:endParaRPr>
            </a:p>
          </p:txBody>
        </p:sp>
        <p:sp>
          <p:nvSpPr>
            <p:cNvPr id="42" name="Retângulo 41"/>
            <p:cNvSpPr/>
            <p:nvPr/>
          </p:nvSpPr>
          <p:spPr>
            <a:xfrm>
              <a:off x="7215206" y="1357298"/>
              <a:ext cx="1428760" cy="20002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itchFamily="34" charset="0"/>
                <a:cs typeface="Arial" pitchFamily="34" charset="0"/>
              </a:endParaRPr>
            </a:p>
          </p:txBody>
        </p:sp>
      </p:grpSp>
      <p:sp>
        <p:nvSpPr>
          <p:cNvPr id="43" name="Seta para a direita 42"/>
          <p:cNvSpPr/>
          <p:nvPr/>
        </p:nvSpPr>
        <p:spPr>
          <a:xfrm>
            <a:off x="4685847" y="4044046"/>
            <a:ext cx="1071570" cy="28575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CaixaDeTexto 43"/>
          <p:cNvSpPr txBox="1"/>
          <p:nvPr/>
        </p:nvSpPr>
        <p:spPr>
          <a:xfrm>
            <a:off x="4714904" y="3355926"/>
            <a:ext cx="1005403" cy="830997"/>
          </a:xfrm>
          <a:prstGeom prst="rect">
            <a:avLst/>
          </a:prstGeom>
          <a:noFill/>
        </p:spPr>
        <p:txBody>
          <a:bodyPr wrap="none" rtlCol="0">
            <a:spAutoFit/>
          </a:bodyPr>
          <a:lstStyle/>
          <a:p>
            <a:r>
              <a:rPr lang="pt-BR" sz="4800" dirty="0">
                <a:solidFill>
                  <a:prstClr val="black"/>
                </a:solidFill>
                <a:latin typeface="Arial" pitchFamily="34" charset="0"/>
                <a:cs typeface="Arial" pitchFamily="34" charset="0"/>
              </a:rPr>
              <a:t>HF</a:t>
            </a:r>
            <a:endParaRPr lang="en-US" sz="4800" dirty="0">
              <a:solidFill>
                <a:prstClr val="black"/>
              </a:solidFill>
              <a:latin typeface="Arial" pitchFamily="34" charset="0"/>
              <a:cs typeface="Arial" pitchFamily="34" charset="0"/>
            </a:endParaRPr>
          </a:p>
        </p:txBody>
      </p:sp>
      <p:sp>
        <p:nvSpPr>
          <p:cNvPr id="45" name="CaixaDeTexto 44"/>
          <p:cNvSpPr txBox="1"/>
          <p:nvPr/>
        </p:nvSpPr>
        <p:spPr>
          <a:xfrm>
            <a:off x="3643311" y="3972608"/>
            <a:ext cx="827471" cy="707886"/>
          </a:xfrm>
          <a:prstGeom prst="rect">
            <a:avLst/>
          </a:prstGeom>
          <a:noFill/>
        </p:spPr>
        <p:txBody>
          <a:bodyPr wrap="none" rtlCol="0">
            <a:spAutoFit/>
          </a:bodyPr>
          <a:lstStyle/>
          <a:p>
            <a:r>
              <a:rPr lang="pt-BR" dirty="0">
                <a:solidFill>
                  <a:prstClr val="black"/>
                </a:solidFill>
                <a:latin typeface="Arial" pitchFamily="34" charset="0"/>
                <a:cs typeface="Arial" pitchFamily="34" charset="0"/>
              </a:rPr>
              <a:t>Ácido</a:t>
            </a:r>
            <a:endParaRPr lang="en-US" dirty="0">
              <a:solidFill>
                <a:prstClr val="black"/>
              </a:solidFill>
              <a:latin typeface="Arial" pitchFamily="34" charset="0"/>
              <a:cs typeface="Arial" pitchFamily="34" charset="0"/>
            </a:endParaRPr>
          </a:p>
          <a:p>
            <a:endParaRPr lang="en-US" dirty="0">
              <a:solidFill>
                <a:prstClr val="white"/>
              </a:solidFill>
            </a:endParaRPr>
          </a:p>
        </p:txBody>
      </p:sp>
      <p:sp>
        <p:nvSpPr>
          <p:cNvPr id="46" name="CaixaDeTexto 45"/>
          <p:cNvSpPr txBox="1"/>
          <p:nvPr/>
        </p:nvSpPr>
        <p:spPr>
          <a:xfrm>
            <a:off x="5843900" y="3972608"/>
            <a:ext cx="1085554" cy="707886"/>
          </a:xfrm>
          <a:prstGeom prst="rect">
            <a:avLst/>
          </a:prstGeom>
          <a:noFill/>
        </p:spPr>
        <p:txBody>
          <a:bodyPr wrap="none" rtlCol="0">
            <a:spAutoFit/>
          </a:bodyPr>
          <a:lstStyle/>
          <a:p>
            <a:r>
              <a:rPr lang="pt-BR" dirty="0">
                <a:solidFill>
                  <a:prstClr val="black"/>
                </a:solidFill>
                <a:latin typeface="Arial" pitchFamily="34" charset="0"/>
                <a:cs typeface="Arial" pitchFamily="34" charset="0"/>
              </a:rPr>
              <a:t>Alcalino</a:t>
            </a:r>
            <a:endParaRPr lang="en-US" dirty="0">
              <a:solidFill>
                <a:prstClr val="black"/>
              </a:solidFill>
              <a:latin typeface="Arial" pitchFamily="34" charset="0"/>
              <a:cs typeface="Arial" pitchFamily="34" charset="0"/>
            </a:endParaRPr>
          </a:p>
          <a:p>
            <a:endParaRPr lang="en-US" dirty="0">
              <a:solidFill>
                <a:prstClr val="white"/>
              </a:solidFill>
            </a:endParaRPr>
          </a:p>
        </p:txBody>
      </p:sp>
      <p:sp>
        <p:nvSpPr>
          <p:cNvPr id="21" name="Título 28"/>
          <p:cNvSpPr txBox="1">
            <a:spLocks/>
          </p:cNvSpPr>
          <p:nvPr/>
        </p:nvSpPr>
        <p:spPr bwMode="auto">
          <a:xfrm>
            <a:off x="357158" y="35717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Distribuição</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de F </a:t>
            </a: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nos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a:t>
            </a: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tecidos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moles </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7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44"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upo 40"/>
          <p:cNvGrpSpPr/>
          <p:nvPr/>
        </p:nvGrpSpPr>
        <p:grpSpPr>
          <a:xfrm>
            <a:off x="4000496" y="1000108"/>
            <a:ext cx="2286016" cy="2714644"/>
            <a:chOff x="4000496" y="642918"/>
            <a:chExt cx="2286016" cy="2714644"/>
          </a:xfrm>
        </p:grpSpPr>
        <p:grpSp>
          <p:nvGrpSpPr>
            <p:cNvPr id="4" name="Grupo 39"/>
            <p:cNvGrpSpPr/>
            <p:nvPr/>
          </p:nvGrpSpPr>
          <p:grpSpPr>
            <a:xfrm>
              <a:off x="4000496" y="642918"/>
              <a:ext cx="2286016" cy="2643206"/>
              <a:chOff x="4000496" y="642918"/>
              <a:chExt cx="2286016" cy="2643206"/>
            </a:xfrm>
          </p:grpSpPr>
          <p:pic>
            <p:nvPicPr>
              <p:cNvPr id="35" name="Imagem 34" descr="osso osteoporose.jpg"/>
              <p:cNvPicPr>
                <a:picLocks noChangeAspect="1"/>
              </p:cNvPicPr>
              <p:nvPr/>
            </p:nvPicPr>
            <p:blipFill>
              <a:blip r:embed="rId3" cstate="print"/>
              <a:srcRect t="13281" r="51250"/>
              <a:stretch>
                <a:fillRect/>
              </a:stretch>
            </p:blipFill>
            <p:spPr>
              <a:xfrm>
                <a:off x="4429124" y="642918"/>
                <a:ext cx="1857388" cy="2643206"/>
              </a:xfrm>
              <a:prstGeom prst="rect">
                <a:avLst/>
              </a:prstGeom>
            </p:spPr>
          </p:pic>
          <p:sp>
            <p:nvSpPr>
              <p:cNvPr id="36" name="CaixaDeTexto 35"/>
              <p:cNvSpPr txBox="1"/>
              <p:nvPr/>
            </p:nvSpPr>
            <p:spPr>
              <a:xfrm>
                <a:off x="4000496" y="642918"/>
                <a:ext cx="1071570" cy="707886"/>
              </a:xfrm>
              <a:prstGeom prst="rect">
                <a:avLst/>
              </a:prstGeom>
              <a:noFill/>
            </p:spPr>
            <p:txBody>
              <a:bodyPr wrap="square" rtlCol="0">
                <a:spAutoFit/>
              </a:bodyPr>
              <a:lstStyle/>
              <a:p>
                <a:pPr algn="ctr"/>
                <a:r>
                  <a:rPr lang="pt-BR" b="1" dirty="0">
                    <a:solidFill>
                      <a:srgbClr val="000000"/>
                    </a:solidFill>
                    <a:latin typeface="Comic Sans MS" pitchFamily="66" charset="0"/>
                  </a:rPr>
                  <a:t>Tecido ósseo</a:t>
                </a:r>
              </a:p>
            </p:txBody>
          </p:sp>
        </p:grpSp>
        <p:sp>
          <p:nvSpPr>
            <p:cNvPr id="34" name="Espaço Reservado para Conteúdo 6"/>
            <p:cNvSpPr txBox="1">
              <a:spLocks/>
            </p:cNvSpPr>
            <p:nvPr/>
          </p:nvSpPr>
          <p:spPr>
            <a:xfrm>
              <a:off x="4929190" y="2357430"/>
              <a:ext cx="1185842" cy="1000132"/>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pt-BR"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F</a:t>
              </a:r>
              <a:r>
                <a:rPr lang="pt-B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 </a:t>
              </a:r>
            </a:p>
          </p:txBody>
        </p:sp>
      </p:grpSp>
      <p:pic>
        <p:nvPicPr>
          <p:cNvPr id="37" name="Picture 6" descr="C:\Documents and Settings\ALUNO\Configurações locais\Temporary Internet Files\Content.IE5\49R0DZ05\MCj04261420000[1].wmf"/>
          <p:cNvPicPr>
            <a:picLocks noChangeAspect="1" noChangeArrowheads="1"/>
          </p:cNvPicPr>
          <p:nvPr/>
        </p:nvPicPr>
        <p:blipFill>
          <a:blip r:embed="rId4" cstate="print"/>
          <a:srcRect/>
          <a:stretch>
            <a:fillRect/>
          </a:stretch>
        </p:blipFill>
        <p:spPr bwMode="auto">
          <a:xfrm>
            <a:off x="1357290" y="1357298"/>
            <a:ext cx="1949450" cy="4616450"/>
          </a:xfrm>
          <a:prstGeom prst="rect">
            <a:avLst/>
          </a:prstGeom>
          <a:noFill/>
        </p:spPr>
      </p:pic>
      <p:sp>
        <p:nvSpPr>
          <p:cNvPr id="39" name="Espaço Reservado para Conteúdo 6"/>
          <p:cNvSpPr txBox="1">
            <a:spLocks/>
          </p:cNvSpPr>
          <p:nvPr/>
        </p:nvSpPr>
        <p:spPr bwMode="auto">
          <a:xfrm>
            <a:off x="742933" y="1285878"/>
            <a:ext cx="1185863" cy="1000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scene3d>
              <a:camera prst="orthographicFront"/>
              <a:lightRig rig="soft" dir="t">
                <a:rot lat="0" lon="0" rev="10800000"/>
              </a:lightRig>
            </a:scene3d>
            <a:sp3d>
              <a:bevelT w="27940" h="12700"/>
              <a:contourClr>
                <a:srgbClr val="DDDDDD"/>
              </a:contourClr>
            </a:sp3d>
          </a:bodyPr>
          <a:lstStyle/>
          <a:p>
            <a:pPr marL="342900" indent="-342900" eaLnBrk="1" hangingPunct="1">
              <a:spcBef>
                <a:spcPct val="20000"/>
              </a:spcBef>
              <a:buClr>
                <a:srgbClr val="FF0066"/>
              </a:buClr>
              <a:buFont typeface="Wingdings" pitchFamily="2" charset="2"/>
              <a:buNone/>
              <a:defRPr/>
            </a:pPr>
            <a:r>
              <a:rPr lang="pt-BR" sz="5400" b="1" kern="0" spc="15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kern="0" spc="150">
                <a:ln w="11430">
                  <a:noFill/>
                </a:ln>
                <a:solidFill>
                  <a:srgbClr val="000000">
                    <a:lumMod val="50000"/>
                    <a:lumOff val="50000"/>
                  </a:srgbClr>
                </a:solidFill>
                <a:effectLst>
                  <a:outerShdw blurRad="25400" algn="tl" rotWithShape="0">
                    <a:srgbClr val="000000">
                      <a:alpha val="43000"/>
                    </a:srgbClr>
                  </a:outerShdw>
                </a:effectLst>
                <a:latin typeface="Comic Sans MS"/>
              </a:rPr>
              <a:t> </a:t>
            </a:r>
            <a:endParaRPr lang="pt-BR" sz="4400" b="1" kern="0" spc="150" dirty="0">
              <a:ln w="11430">
                <a:noFill/>
              </a:ln>
              <a:solidFill>
                <a:srgbClr val="000000">
                  <a:lumMod val="50000"/>
                  <a:lumOff val="50000"/>
                </a:srgbClr>
              </a:solidFill>
              <a:effectLst>
                <a:outerShdw blurRad="25400" algn="tl" rotWithShape="0">
                  <a:srgbClr val="000000">
                    <a:alpha val="43000"/>
                  </a:srgbClr>
                </a:outerShdw>
              </a:effectLst>
              <a:latin typeface="Comic Sans MS"/>
            </a:endParaRPr>
          </a:p>
        </p:txBody>
      </p:sp>
      <p:cxnSp>
        <p:nvCxnSpPr>
          <p:cNvPr id="40" name="Conector de seta reta 39"/>
          <p:cNvCxnSpPr/>
          <p:nvPr/>
        </p:nvCxnSpPr>
        <p:spPr>
          <a:xfrm>
            <a:off x="1357290" y="1785926"/>
            <a:ext cx="285752" cy="158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41" name="Conector de seta reta 40"/>
          <p:cNvCxnSpPr/>
          <p:nvPr/>
        </p:nvCxnSpPr>
        <p:spPr>
          <a:xfrm rot="5400000">
            <a:off x="2217720" y="1853397"/>
            <a:ext cx="278610" cy="79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42" name="Conector de seta reta 41"/>
          <p:cNvCxnSpPr/>
          <p:nvPr/>
        </p:nvCxnSpPr>
        <p:spPr>
          <a:xfrm rot="5400000">
            <a:off x="2147870" y="6210349"/>
            <a:ext cx="428628" cy="952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43" name="CaixaDeTexto 42"/>
          <p:cNvSpPr txBox="1"/>
          <p:nvPr/>
        </p:nvSpPr>
        <p:spPr>
          <a:xfrm>
            <a:off x="1857356" y="6488692"/>
            <a:ext cx="928694" cy="400110"/>
          </a:xfrm>
          <a:prstGeom prst="rect">
            <a:avLst/>
          </a:prstGeom>
          <a:noFill/>
        </p:spPr>
        <p:txBody>
          <a:bodyPr wrap="square" rtlCol="0">
            <a:spAutoFit/>
          </a:bodyPr>
          <a:lstStyle/>
          <a:p>
            <a:pPr algn="ctr"/>
            <a:r>
              <a:rPr lang="pt-BR" b="1" dirty="0">
                <a:solidFill>
                  <a:srgbClr val="000000"/>
                </a:solidFill>
                <a:latin typeface="Comic Sans MS" pitchFamily="66" charset="0"/>
              </a:rPr>
              <a:t>Fezes</a:t>
            </a:r>
          </a:p>
        </p:txBody>
      </p:sp>
      <p:cxnSp>
        <p:nvCxnSpPr>
          <p:cNvPr id="44" name="Conector de seta reta 43"/>
          <p:cNvCxnSpPr/>
          <p:nvPr/>
        </p:nvCxnSpPr>
        <p:spPr>
          <a:xfrm>
            <a:off x="3286116" y="4000504"/>
            <a:ext cx="928694" cy="1588"/>
          </a:xfrm>
          <a:prstGeom prst="straightConnector1">
            <a:avLst/>
          </a:prstGeom>
          <a:noFill/>
          <a:ln w="57150" cap="flat" cmpd="sng" algn="ctr">
            <a:solidFill>
              <a:srgbClr val="000000"/>
            </a:solidFill>
            <a:prstDash val="solid"/>
            <a:tailEnd type="arrow"/>
          </a:ln>
          <a:effectLst>
            <a:outerShdw blurRad="40000" dist="20000" dir="5400000" rotWithShape="0">
              <a:srgbClr val="000000">
                <a:alpha val="38000"/>
              </a:srgbClr>
            </a:outerShdw>
          </a:effectLst>
        </p:spPr>
      </p:cxnSp>
      <p:grpSp>
        <p:nvGrpSpPr>
          <p:cNvPr id="5" name="Grupo 41"/>
          <p:cNvGrpSpPr/>
          <p:nvPr/>
        </p:nvGrpSpPr>
        <p:grpSpPr>
          <a:xfrm>
            <a:off x="3263916" y="2285992"/>
            <a:ext cx="3594100" cy="4127500"/>
            <a:chOff x="3263916" y="1928802"/>
            <a:chExt cx="3594100" cy="4127500"/>
          </a:xfrm>
        </p:grpSpPr>
        <p:pic>
          <p:nvPicPr>
            <p:cNvPr id="46" name="Imagem 45" descr="sistema circulatorio.tif"/>
            <p:cNvPicPr>
              <a:picLocks noChangeAspect="1"/>
            </p:cNvPicPr>
            <p:nvPr/>
          </p:nvPicPr>
          <p:blipFill>
            <a:blip r:embed="rId5" cstate="print"/>
            <a:stretch>
              <a:fillRect/>
            </a:stretch>
          </p:blipFill>
          <p:spPr>
            <a:xfrm>
              <a:off x="3263916" y="1928802"/>
              <a:ext cx="3594100" cy="4127500"/>
            </a:xfrm>
            <a:prstGeom prst="rect">
              <a:avLst/>
            </a:prstGeom>
          </p:spPr>
        </p:pic>
        <p:sp>
          <p:nvSpPr>
            <p:cNvPr id="47" name="CaixaDeTexto 46"/>
            <p:cNvSpPr txBox="1"/>
            <p:nvPr/>
          </p:nvSpPr>
          <p:spPr>
            <a:xfrm>
              <a:off x="4786314" y="4497181"/>
              <a:ext cx="1071570" cy="707886"/>
            </a:xfrm>
            <a:prstGeom prst="rect">
              <a:avLst/>
            </a:prstGeom>
            <a:noFill/>
          </p:spPr>
          <p:txBody>
            <a:bodyPr wrap="square" rtlCol="0">
              <a:spAutoFit/>
            </a:bodyPr>
            <a:lstStyle/>
            <a:p>
              <a:pPr algn="ctr"/>
              <a:r>
                <a:rPr lang="pt-BR" b="1" dirty="0">
                  <a:solidFill>
                    <a:srgbClr val="000000"/>
                  </a:solidFill>
                  <a:latin typeface="Comic Sans MS" pitchFamily="66" charset="0"/>
                </a:rPr>
                <a:t>Tecido mole</a:t>
              </a:r>
            </a:p>
          </p:txBody>
        </p:sp>
        <p:sp>
          <p:nvSpPr>
            <p:cNvPr id="48" name="Espaço Reservado para Conteúdo 6"/>
            <p:cNvSpPr txBox="1">
              <a:spLocks/>
            </p:cNvSpPr>
            <p:nvPr/>
          </p:nvSpPr>
          <p:spPr>
            <a:xfrm>
              <a:off x="5100670" y="5000636"/>
              <a:ext cx="1185842" cy="1000132"/>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pt-BR"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F</a:t>
              </a:r>
              <a:r>
                <a:rPr lang="pt-B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 </a:t>
              </a:r>
            </a:p>
          </p:txBody>
        </p:sp>
      </p:grpSp>
      <p:pic>
        <p:nvPicPr>
          <p:cNvPr id="49" name="Imagem 48" descr="rim.gif"/>
          <p:cNvPicPr>
            <a:picLocks noChangeAspect="1"/>
          </p:cNvPicPr>
          <p:nvPr/>
        </p:nvPicPr>
        <p:blipFill>
          <a:blip r:embed="rId6" cstate="print"/>
          <a:stretch>
            <a:fillRect/>
          </a:stretch>
        </p:blipFill>
        <p:spPr>
          <a:xfrm>
            <a:off x="6572264" y="3214692"/>
            <a:ext cx="2305050" cy="1647825"/>
          </a:xfrm>
          <a:prstGeom prst="rect">
            <a:avLst/>
          </a:prstGeom>
        </p:spPr>
      </p:pic>
      <p:grpSp>
        <p:nvGrpSpPr>
          <p:cNvPr id="6" name="Grupo 68"/>
          <p:cNvGrpSpPr/>
          <p:nvPr/>
        </p:nvGrpSpPr>
        <p:grpSpPr>
          <a:xfrm>
            <a:off x="5572132" y="2714620"/>
            <a:ext cx="1815446" cy="1153146"/>
            <a:chOff x="5572132" y="2357430"/>
            <a:chExt cx="1815446" cy="1153146"/>
          </a:xfrm>
        </p:grpSpPr>
        <p:sp>
          <p:nvSpPr>
            <p:cNvPr id="51" name="Seta circular 50"/>
            <p:cNvSpPr/>
            <p:nvPr/>
          </p:nvSpPr>
          <p:spPr>
            <a:xfrm>
              <a:off x="6086946" y="2357430"/>
              <a:ext cx="1000132" cy="1000132"/>
            </a:xfrm>
            <a:prstGeom prst="circularArrow">
              <a:avLst>
                <a:gd name="adj1" fmla="val 12500"/>
                <a:gd name="adj2" fmla="val 1142319"/>
                <a:gd name="adj3" fmla="val 20457681"/>
                <a:gd name="adj4" fmla="val 9556360"/>
                <a:gd name="adj5" fmla="val 12500"/>
              </a:avLst>
            </a:prstGeom>
            <a:solidFill>
              <a:srgbClr val="0070C0"/>
            </a:solidFill>
            <a:ln w="25400" cap="flat" cmpd="sng" algn="ctr">
              <a:noFill/>
              <a:prstDash val="solid"/>
            </a:ln>
            <a:effectLst/>
          </p:spPr>
          <p:txBody>
            <a:bodyPr rtlCol="0" anchor="ctr"/>
            <a:lstStyle/>
            <a:p>
              <a:pPr algn="ctr" eaLnBrk="1" hangingPunct="1">
                <a:defRPr/>
              </a:pPr>
              <a:endParaRPr lang="pt-BR" sz="1800">
                <a:solidFill>
                  <a:srgbClr val="000000"/>
                </a:solidFill>
                <a:latin typeface="Comic Sans MS"/>
              </a:endParaRPr>
            </a:p>
          </p:txBody>
        </p:sp>
        <p:cxnSp>
          <p:nvCxnSpPr>
            <p:cNvPr id="52" name="Forma 52"/>
            <p:cNvCxnSpPr/>
            <p:nvPr/>
          </p:nvCxnSpPr>
          <p:spPr>
            <a:xfrm flipV="1">
              <a:off x="5572132" y="2800806"/>
              <a:ext cx="642942" cy="428628"/>
            </a:xfrm>
            <a:prstGeom prst="curvedConnector3">
              <a:avLst>
                <a:gd name="adj1" fmla="val 97407"/>
              </a:avLst>
            </a:prstGeom>
            <a:noFill/>
            <a:ln w="127000" cap="flat" cmpd="sng" algn="ctr">
              <a:solidFill>
                <a:srgbClr val="4A7EBB"/>
              </a:solidFill>
              <a:prstDash val="solid"/>
            </a:ln>
            <a:effectLst/>
          </p:spPr>
        </p:cxnSp>
        <p:sp>
          <p:nvSpPr>
            <p:cNvPr id="53" name="Seta circular 52"/>
            <p:cNvSpPr/>
            <p:nvPr/>
          </p:nvSpPr>
          <p:spPr>
            <a:xfrm>
              <a:off x="6387446" y="2357430"/>
              <a:ext cx="1000132" cy="1000132"/>
            </a:xfrm>
            <a:prstGeom prst="circularArrow">
              <a:avLst>
                <a:gd name="adj1" fmla="val 12500"/>
                <a:gd name="adj2" fmla="val 1142319"/>
                <a:gd name="adj3" fmla="val 20457681"/>
                <a:gd name="adj4" fmla="val 9556360"/>
                <a:gd name="adj5" fmla="val 12500"/>
              </a:avLst>
            </a:prstGeom>
            <a:solidFill>
              <a:srgbClr val="C76361"/>
            </a:solidFill>
            <a:ln w="25400" cap="flat" cmpd="sng" algn="ctr">
              <a:noFill/>
              <a:prstDash val="solid"/>
            </a:ln>
            <a:effectLst/>
          </p:spPr>
          <p:txBody>
            <a:bodyPr rtlCol="0" anchor="ctr"/>
            <a:lstStyle/>
            <a:p>
              <a:pPr algn="ctr" eaLnBrk="1" hangingPunct="1">
                <a:defRPr/>
              </a:pPr>
              <a:endParaRPr lang="pt-BR" sz="1800">
                <a:solidFill>
                  <a:srgbClr val="000000"/>
                </a:solidFill>
                <a:latin typeface="Comic Sans MS"/>
              </a:endParaRPr>
            </a:p>
          </p:txBody>
        </p:sp>
        <p:cxnSp>
          <p:nvCxnSpPr>
            <p:cNvPr id="54" name="Forma 53"/>
            <p:cNvCxnSpPr/>
            <p:nvPr/>
          </p:nvCxnSpPr>
          <p:spPr>
            <a:xfrm flipV="1">
              <a:off x="5715008" y="2928934"/>
              <a:ext cx="792233" cy="581642"/>
            </a:xfrm>
            <a:prstGeom prst="curvedConnector2">
              <a:avLst/>
            </a:prstGeom>
            <a:noFill/>
            <a:ln w="127000" cap="flat" cmpd="sng" algn="ctr">
              <a:solidFill>
                <a:srgbClr val="C76361"/>
              </a:solidFill>
              <a:prstDash val="solid"/>
            </a:ln>
            <a:effectLst/>
          </p:spPr>
        </p:cxnSp>
      </p:grpSp>
      <p:cxnSp>
        <p:nvCxnSpPr>
          <p:cNvPr id="55" name="Conector de seta reta 54"/>
          <p:cNvCxnSpPr/>
          <p:nvPr/>
        </p:nvCxnSpPr>
        <p:spPr>
          <a:xfrm rot="5400000">
            <a:off x="6643702" y="5000665"/>
            <a:ext cx="356396" cy="21510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56" name="CaixaDeTexto 55"/>
          <p:cNvSpPr txBox="1"/>
          <p:nvPr/>
        </p:nvSpPr>
        <p:spPr>
          <a:xfrm>
            <a:off x="6357953" y="5286388"/>
            <a:ext cx="928694" cy="400110"/>
          </a:xfrm>
          <a:prstGeom prst="rect">
            <a:avLst/>
          </a:prstGeom>
          <a:noFill/>
        </p:spPr>
        <p:txBody>
          <a:bodyPr wrap="square" rtlCol="0">
            <a:spAutoFit/>
          </a:bodyPr>
          <a:lstStyle/>
          <a:p>
            <a:pPr algn="ctr"/>
            <a:r>
              <a:rPr lang="pt-BR" b="1" dirty="0">
                <a:solidFill>
                  <a:srgbClr val="000000"/>
                </a:solidFill>
                <a:latin typeface="Comic Sans MS" pitchFamily="66" charset="0"/>
              </a:rPr>
              <a:t>Urina</a:t>
            </a:r>
          </a:p>
        </p:txBody>
      </p:sp>
      <p:sp>
        <p:nvSpPr>
          <p:cNvPr id="57" name="Espaço Reservado para Conteúdo 6"/>
          <p:cNvSpPr txBox="1">
            <a:spLocks/>
          </p:cNvSpPr>
          <p:nvPr/>
        </p:nvSpPr>
        <p:spPr>
          <a:xfrm>
            <a:off x="3428992" y="3490914"/>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58" name="Espaço Reservado para Conteúdo 6"/>
          <p:cNvSpPr txBox="1">
            <a:spLocks/>
          </p:cNvSpPr>
          <p:nvPr/>
        </p:nvSpPr>
        <p:spPr>
          <a:xfrm>
            <a:off x="2447943" y="6062682"/>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59" name="Espaço Reservado para Conteúdo 6"/>
          <p:cNvSpPr txBox="1">
            <a:spLocks/>
          </p:cNvSpPr>
          <p:nvPr/>
        </p:nvSpPr>
        <p:spPr>
          <a:xfrm>
            <a:off x="6377031" y="4786322"/>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31" name="CaixaDeTexto 30"/>
          <p:cNvSpPr txBox="1"/>
          <p:nvPr/>
        </p:nvSpPr>
        <p:spPr>
          <a:xfrm>
            <a:off x="5172540" y="213780"/>
            <a:ext cx="697627" cy="40011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prstClr val="black"/>
                </a:solidFill>
                <a:latin typeface="Arial" pitchFamily="34" charset="0"/>
                <a:cs typeface="Arial" pitchFamily="34" charset="0"/>
              </a:rPr>
              <a:t>35%</a:t>
            </a:r>
            <a:endParaRPr lang="pt-BR" dirty="0">
              <a:solidFill>
                <a:prstClr val="black"/>
              </a:solidFill>
              <a:latin typeface="Arial" pitchFamily="34" charset="0"/>
              <a:cs typeface="Arial" pitchFamily="34" charset="0"/>
            </a:endParaRPr>
          </a:p>
        </p:txBody>
      </p:sp>
      <p:cxnSp>
        <p:nvCxnSpPr>
          <p:cNvPr id="33" name="Conector de seta reta 32"/>
          <p:cNvCxnSpPr/>
          <p:nvPr/>
        </p:nvCxnSpPr>
        <p:spPr>
          <a:xfrm flipV="1">
            <a:off x="4471534" y="527914"/>
            <a:ext cx="571504" cy="50009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CaixaDeTexto 44"/>
          <p:cNvSpPr txBox="1"/>
          <p:nvPr/>
        </p:nvSpPr>
        <p:spPr>
          <a:xfrm>
            <a:off x="7589157" y="6029286"/>
            <a:ext cx="697627" cy="40011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prstClr val="black"/>
                </a:solidFill>
                <a:latin typeface="Arial" pitchFamily="34" charset="0"/>
                <a:cs typeface="Arial" pitchFamily="34" charset="0"/>
              </a:rPr>
              <a:t>65%</a:t>
            </a:r>
            <a:endParaRPr lang="pt-BR" dirty="0">
              <a:solidFill>
                <a:prstClr val="black"/>
              </a:solidFill>
              <a:latin typeface="Arial" pitchFamily="34" charset="0"/>
              <a:cs typeface="Arial" pitchFamily="34" charset="0"/>
            </a:endParaRPr>
          </a:p>
        </p:txBody>
      </p:sp>
      <p:cxnSp>
        <p:nvCxnSpPr>
          <p:cNvPr id="50" name="Conector de seta reta 49"/>
          <p:cNvCxnSpPr/>
          <p:nvPr/>
        </p:nvCxnSpPr>
        <p:spPr>
          <a:xfrm rot="5400000" flipV="1">
            <a:off x="6888151" y="5679292"/>
            <a:ext cx="571504" cy="50009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ítulo 28"/>
          <p:cNvSpPr txBox="1">
            <a:spLocks/>
          </p:cNvSpPr>
          <p:nvPr/>
        </p:nvSpPr>
        <p:spPr bwMode="auto">
          <a:xfrm>
            <a:off x="-2433464" y="28701"/>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Adultos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
        <p:nvSpPr>
          <p:cNvPr id="38" name="CaixaDeTexto 37"/>
          <p:cNvSpPr txBox="1"/>
          <p:nvPr/>
        </p:nvSpPr>
        <p:spPr>
          <a:xfrm>
            <a:off x="6247847" y="6577607"/>
            <a:ext cx="2788649" cy="307777"/>
          </a:xfrm>
          <a:prstGeom prst="rect">
            <a:avLst/>
          </a:prstGeom>
          <a:noFill/>
        </p:spPr>
        <p:txBody>
          <a:bodyPr wrap="none" rtlCol="0">
            <a:spAutoFit/>
          </a:bodyPr>
          <a:lstStyle/>
          <a:p>
            <a:r>
              <a:rPr lang="pt-BR" sz="1400" dirty="0">
                <a:solidFill>
                  <a:schemeClr val="bg1"/>
                </a:solidFill>
                <a:latin typeface="Calibri" panose="020F0502020204030204" pitchFamily="34" charset="0"/>
              </a:rPr>
              <a:t>Villa et al. Caries Res 2010;44:60-8</a:t>
            </a:r>
          </a:p>
        </p:txBody>
      </p:sp>
    </p:spTree>
    <p:extLst>
      <p:ext uri="{BB962C8B-B14F-4D97-AF65-F5344CB8AC3E}">
        <p14:creationId xmlns:p14="http://schemas.microsoft.com/office/powerpoint/2010/main" val="6874815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9826 -0.15787 C 0.07048 -0.13218 0.04287 -0.10648 0.02656 -0.08009 C 0.01024 -0.0537 0.00503 -0.0125 -5.83333E-6 4.07407E-6 " pathEditMode="relative" ptsTypes="aaA">
                                      <p:cBhvr>
                                        <p:cTn id="26" dur="2000" fill="hold"/>
                                        <p:tgtEl>
                                          <p:spTgt spid="55"/>
                                        </p:tgtEl>
                                        <p:attrNameLst>
                                          <p:attrName>ppt_x</p:attrName>
                                          <p:attrName>ppt_y</p:attrName>
                                        </p:attrNameLst>
                                      </p:cBhvr>
                                    </p:animMotion>
                                  </p:childTnLst>
                                </p:cTn>
                              </p:par>
                            </p:childTnLst>
                          </p:cTn>
                        </p:par>
                        <p:par>
                          <p:cTn id="27" fill="hold">
                            <p:stCondLst>
                              <p:cond delay="3000"/>
                            </p:stCondLst>
                            <p:childTnLst>
                              <p:par>
                                <p:cTn id="28" presetID="1" presetClass="entr" presetSubtype="0"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left)">
                                      <p:cBhvr>
                                        <p:cTn id="36" dur="500"/>
                                        <p:tgtEl>
                                          <p:spTgt spid="50"/>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p:bldP spid="31"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upo 40"/>
          <p:cNvGrpSpPr/>
          <p:nvPr/>
        </p:nvGrpSpPr>
        <p:grpSpPr>
          <a:xfrm>
            <a:off x="4000496" y="1000108"/>
            <a:ext cx="2286016" cy="2714644"/>
            <a:chOff x="4000496" y="642918"/>
            <a:chExt cx="2286016" cy="2714644"/>
          </a:xfrm>
        </p:grpSpPr>
        <p:grpSp>
          <p:nvGrpSpPr>
            <p:cNvPr id="4" name="Grupo 39"/>
            <p:cNvGrpSpPr/>
            <p:nvPr/>
          </p:nvGrpSpPr>
          <p:grpSpPr>
            <a:xfrm>
              <a:off x="4000496" y="642918"/>
              <a:ext cx="2286016" cy="2643206"/>
              <a:chOff x="4000496" y="642918"/>
              <a:chExt cx="2286016" cy="2643206"/>
            </a:xfrm>
          </p:grpSpPr>
          <p:pic>
            <p:nvPicPr>
              <p:cNvPr id="35" name="Imagem 34" descr="osso osteoporose.jpg"/>
              <p:cNvPicPr>
                <a:picLocks noChangeAspect="1"/>
              </p:cNvPicPr>
              <p:nvPr/>
            </p:nvPicPr>
            <p:blipFill>
              <a:blip r:embed="rId3" cstate="print"/>
              <a:srcRect t="13281" r="51250"/>
              <a:stretch>
                <a:fillRect/>
              </a:stretch>
            </p:blipFill>
            <p:spPr>
              <a:xfrm>
                <a:off x="4429124" y="642918"/>
                <a:ext cx="1857388" cy="2643206"/>
              </a:xfrm>
              <a:prstGeom prst="rect">
                <a:avLst/>
              </a:prstGeom>
            </p:spPr>
          </p:pic>
          <p:sp>
            <p:nvSpPr>
              <p:cNvPr id="36" name="CaixaDeTexto 35"/>
              <p:cNvSpPr txBox="1"/>
              <p:nvPr/>
            </p:nvSpPr>
            <p:spPr>
              <a:xfrm>
                <a:off x="4000496" y="642918"/>
                <a:ext cx="1071570" cy="707886"/>
              </a:xfrm>
              <a:prstGeom prst="rect">
                <a:avLst/>
              </a:prstGeom>
              <a:noFill/>
            </p:spPr>
            <p:txBody>
              <a:bodyPr wrap="square" rtlCol="0">
                <a:spAutoFit/>
              </a:bodyPr>
              <a:lstStyle/>
              <a:p>
                <a:pPr algn="ctr"/>
                <a:r>
                  <a:rPr lang="pt-BR" b="1" dirty="0">
                    <a:solidFill>
                      <a:srgbClr val="000000"/>
                    </a:solidFill>
                    <a:latin typeface="Comic Sans MS" pitchFamily="66" charset="0"/>
                  </a:rPr>
                  <a:t>Tecido ósseo</a:t>
                </a:r>
              </a:p>
            </p:txBody>
          </p:sp>
        </p:grpSp>
        <p:sp>
          <p:nvSpPr>
            <p:cNvPr id="34" name="Espaço Reservado para Conteúdo 6"/>
            <p:cNvSpPr txBox="1">
              <a:spLocks/>
            </p:cNvSpPr>
            <p:nvPr/>
          </p:nvSpPr>
          <p:spPr>
            <a:xfrm>
              <a:off x="4929190" y="2357430"/>
              <a:ext cx="1185842" cy="1000132"/>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pt-BR"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F</a:t>
              </a:r>
              <a:r>
                <a:rPr lang="pt-B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 </a:t>
              </a:r>
            </a:p>
          </p:txBody>
        </p:sp>
      </p:grpSp>
      <p:pic>
        <p:nvPicPr>
          <p:cNvPr id="37" name="Picture 6" descr="C:\Documents and Settings\ALUNO\Configurações locais\Temporary Internet Files\Content.IE5\49R0DZ05\MCj04261420000[1].wmf"/>
          <p:cNvPicPr>
            <a:picLocks noChangeAspect="1" noChangeArrowheads="1"/>
          </p:cNvPicPr>
          <p:nvPr/>
        </p:nvPicPr>
        <p:blipFill>
          <a:blip r:embed="rId4" cstate="print"/>
          <a:srcRect/>
          <a:stretch>
            <a:fillRect/>
          </a:stretch>
        </p:blipFill>
        <p:spPr bwMode="auto">
          <a:xfrm>
            <a:off x="1357290" y="1357298"/>
            <a:ext cx="1949450" cy="4616450"/>
          </a:xfrm>
          <a:prstGeom prst="rect">
            <a:avLst/>
          </a:prstGeom>
          <a:noFill/>
        </p:spPr>
      </p:pic>
      <p:sp>
        <p:nvSpPr>
          <p:cNvPr id="39" name="Espaço Reservado para Conteúdo 6"/>
          <p:cNvSpPr txBox="1">
            <a:spLocks/>
          </p:cNvSpPr>
          <p:nvPr/>
        </p:nvSpPr>
        <p:spPr bwMode="auto">
          <a:xfrm>
            <a:off x="742933" y="1285878"/>
            <a:ext cx="1185863" cy="1000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scene3d>
              <a:camera prst="orthographicFront"/>
              <a:lightRig rig="soft" dir="t">
                <a:rot lat="0" lon="0" rev="10800000"/>
              </a:lightRig>
            </a:scene3d>
            <a:sp3d>
              <a:bevelT w="27940" h="12700"/>
              <a:contourClr>
                <a:srgbClr val="DDDDDD"/>
              </a:contourClr>
            </a:sp3d>
          </a:bodyPr>
          <a:lstStyle/>
          <a:p>
            <a:pPr marL="342900" indent="-342900" eaLnBrk="1" hangingPunct="1">
              <a:spcBef>
                <a:spcPct val="20000"/>
              </a:spcBef>
              <a:buClr>
                <a:srgbClr val="FF0066"/>
              </a:buClr>
              <a:buFont typeface="Wingdings" pitchFamily="2" charset="2"/>
              <a:buNone/>
              <a:defRPr/>
            </a:pPr>
            <a:r>
              <a:rPr lang="pt-BR" sz="5400" b="1" kern="0" spc="15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kern="0" spc="150">
                <a:ln w="11430">
                  <a:noFill/>
                </a:ln>
                <a:solidFill>
                  <a:srgbClr val="000000">
                    <a:lumMod val="50000"/>
                    <a:lumOff val="50000"/>
                  </a:srgbClr>
                </a:solidFill>
                <a:effectLst>
                  <a:outerShdw blurRad="25400" algn="tl" rotWithShape="0">
                    <a:srgbClr val="000000">
                      <a:alpha val="43000"/>
                    </a:srgbClr>
                  </a:outerShdw>
                </a:effectLst>
                <a:latin typeface="Comic Sans MS"/>
              </a:rPr>
              <a:t> </a:t>
            </a:r>
            <a:endParaRPr lang="pt-BR" sz="4400" b="1" kern="0" spc="150" dirty="0">
              <a:ln w="11430">
                <a:noFill/>
              </a:ln>
              <a:solidFill>
                <a:srgbClr val="000000">
                  <a:lumMod val="50000"/>
                  <a:lumOff val="50000"/>
                </a:srgbClr>
              </a:solidFill>
              <a:effectLst>
                <a:outerShdw blurRad="25400" algn="tl" rotWithShape="0">
                  <a:srgbClr val="000000">
                    <a:alpha val="43000"/>
                  </a:srgbClr>
                </a:outerShdw>
              </a:effectLst>
              <a:latin typeface="Comic Sans MS"/>
            </a:endParaRPr>
          </a:p>
        </p:txBody>
      </p:sp>
      <p:cxnSp>
        <p:nvCxnSpPr>
          <p:cNvPr id="40" name="Conector de seta reta 39"/>
          <p:cNvCxnSpPr/>
          <p:nvPr/>
        </p:nvCxnSpPr>
        <p:spPr>
          <a:xfrm>
            <a:off x="1357290" y="1785926"/>
            <a:ext cx="285752" cy="158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41" name="Conector de seta reta 40"/>
          <p:cNvCxnSpPr/>
          <p:nvPr/>
        </p:nvCxnSpPr>
        <p:spPr>
          <a:xfrm rot="5400000">
            <a:off x="2217720" y="1853397"/>
            <a:ext cx="278610" cy="79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42" name="Conector de seta reta 41"/>
          <p:cNvCxnSpPr/>
          <p:nvPr/>
        </p:nvCxnSpPr>
        <p:spPr>
          <a:xfrm rot="5400000">
            <a:off x="2147870" y="6210349"/>
            <a:ext cx="428628" cy="952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43" name="CaixaDeTexto 42"/>
          <p:cNvSpPr txBox="1"/>
          <p:nvPr/>
        </p:nvSpPr>
        <p:spPr>
          <a:xfrm>
            <a:off x="1857356" y="6488692"/>
            <a:ext cx="928694" cy="400110"/>
          </a:xfrm>
          <a:prstGeom prst="rect">
            <a:avLst/>
          </a:prstGeom>
          <a:noFill/>
        </p:spPr>
        <p:txBody>
          <a:bodyPr wrap="square" rtlCol="0">
            <a:spAutoFit/>
          </a:bodyPr>
          <a:lstStyle/>
          <a:p>
            <a:pPr algn="ctr"/>
            <a:r>
              <a:rPr lang="pt-BR" b="1" dirty="0">
                <a:solidFill>
                  <a:srgbClr val="000000"/>
                </a:solidFill>
                <a:latin typeface="Comic Sans MS" pitchFamily="66" charset="0"/>
              </a:rPr>
              <a:t>Fezes</a:t>
            </a:r>
          </a:p>
        </p:txBody>
      </p:sp>
      <p:cxnSp>
        <p:nvCxnSpPr>
          <p:cNvPr id="44" name="Conector de seta reta 43"/>
          <p:cNvCxnSpPr/>
          <p:nvPr/>
        </p:nvCxnSpPr>
        <p:spPr>
          <a:xfrm>
            <a:off x="3286116" y="4000504"/>
            <a:ext cx="928694" cy="1588"/>
          </a:xfrm>
          <a:prstGeom prst="straightConnector1">
            <a:avLst/>
          </a:prstGeom>
          <a:noFill/>
          <a:ln w="57150" cap="flat" cmpd="sng" algn="ctr">
            <a:solidFill>
              <a:srgbClr val="000000"/>
            </a:solidFill>
            <a:prstDash val="solid"/>
            <a:tailEnd type="arrow"/>
          </a:ln>
          <a:effectLst>
            <a:outerShdw blurRad="40000" dist="20000" dir="5400000" rotWithShape="0">
              <a:srgbClr val="000000">
                <a:alpha val="38000"/>
              </a:srgbClr>
            </a:outerShdw>
          </a:effectLst>
        </p:spPr>
      </p:cxnSp>
      <p:grpSp>
        <p:nvGrpSpPr>
          <p:cNvPr id="5" name="Grupo 41"/>
          <p:cNvGrpSpPr/>
          <p:nvPr/>
        </p:nvGrpSpPr>
        <p:grpSpPr>
          <a:xfrm>
            <a:off x="3263916" y="2285992"/>
            <a:ext cx="3594100" cy="4127500"/>
            <a:chOff x="3263916" y="1928802"/>
            <a:chExt cx="3594100" cy="4127500"/>
          </a:xfrm>
        </p:grpSpPr>
        <p:pic>
          <p:nvPicPr>
            <p:cNvPr id="46" name="Imagem 45" descr="sistema circulatorio.tif"/>
            <p:cNvPicPr>
              <a:picLocks noChangeAspect="1"/>
            </p:cNvPicPr>
            <p:nvPr/>
          </p:nvPicPr>
          <p:blipFill>
            <a:blip r:embed="rId5" cstate="print"/>
            <a:stretch>
              <a:fillRect/>
            </a:stretch>
          </p:blipFill>
          <p:spPr>
            <a:xfrm>
              <a:off x="3263916" y="1928802"/>
              <a:ext cx="3594100" cy="4127500"/>
            </a:xfrm>
            <a:prstGeom prst="rect">
              <a:avLst/>
            </a:prstGeom>
          </p:spPr>
        </p:pic>
        <p:sp>
          <p:nvSpPr>
            <p:cNvPr id="47" name="CaixaDeTexto 46"/>
            <p:cNvSpPr txBox="1"/>
            <p:nvPr/>
          </p:nvSpPr>
          <p:spPr>
            <a:xfrm>
              <a:off x="4786314" y="4497181"/>
              <a:ext cx="1071570" cy="707886"/>
            </a:xfrm>
            <a:prstGeom prst="rect">
              <a:avLst/>
            </a:prstGeom>
            <a:noFill/>
          </p:spPr>
          <p:txBody>
            <a:bodyPr wrap="square" rtlCol="0">
              <a:spAutoFit/>
            </a:bodyPr>
            <a:lstStyle/>
            <a:p>
              <a:pPr algn="ctr"/>
              <a:r>
                <a:rPr lang="pt-BR" b="1" dirty="0">
                  <a:solidFill>
                    <a:srgbClr val="000000"/>
                  </a:solidFill>
                  <a:latin typeface="Comic Sans MS" pitchFamily="66" charset="0"/>
                </a:rPr>
                <a:t>Tecido mole</a:t>
              </a:r>
            </a:p>
          </p:txBody>
        </p:sp>
        <p:sp>
          <p:nvSpPr>
            <p:cNvPr id="48" name="Espaço Reservado para Conteúdo 6"/>
            <p:cNvSpPr txBox="1">
              <a:spLocks/>
            </p:cNvSpPr>
            <p:nvPr/>
          </p:nvSpPr>
          <p:spPr>
            <a:xfrm>
              <a:off x="5100670" y="5000636"/>
              <a:ext cx="1185842" cy="1000132"/>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pt-BR"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F</a:t>
              </a:r>
              <a:r>
                <a:rPr lang="pt-B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 </a:t>
              </a:r>
            </a:p>
          </p:txBody>
        </p:sp>
      </p:grpSp>
      <p:pic>
        <p:nvPicPr>
          <p:cNvPr id="49" name="Imagem 48" descr="rim.gif"/>
          <p:cNvPicPr>
            <a:picLocks noChangeAspect="1"/>
          </p:cNvPicPr>
          <p:nvPr/>
        </p:nvPicPr>
        <p:blipFill>
          <a:blip r:embed="rId6" cstate="print"/>
          <a:stretch>
            <a:fillRect/>
          </a:stretch>
        </p:blipFill>
        <p:spPr>
          <a:xfrm>
            <a:off x="6572264" y="3214692"/>
            <a:ext cx="2305050" cy="1647825"/>
          </a:xfrm>
          <a:prstGeom prst="rect">
            <a:avLst/>
          </a:prstGeom>
        </p:spPr>
      </p:pic>
      <p:grpSp>
        <p:nvGrpSpPr>
          <p:cNvPr id="6" name="Grupo 68"/>
          <p:cNvGrpSpPr/>
          <p:nvPr/>
        </p:nvGrpSpPr>
        <p:grpSpPr>
          <a:xfrm>
            <a:off x="5572132" y="2714620"/>
            <a:ext cx="1815446" cy="1153146"/>
            <a:chOff x="5572132" y="2357430"/>
            <a:chExt cx="1815446" cy="1153146"/>
          </a:xfrm>
        </p:grpSpPr>
        <p:sp>
          <p:nvSpPr>
            <p:cNvPr id="51" name="Seta circular 50"/>
            <p:cNvSpPr/>
            <p:nvPr/>
          </p:nvSpPr>
          <p:spPr>
            <a:xfrm>
              <a:off x="6086946" y="2357430"/>
              <a:ext cx="1000132" cy="1000132"/>
            </a:xfrm>
            <a:prstGeom prst="circularArrow">
              <a:avLst>
                <a:gd name="adj1" fmla="val 12500"/>
                <a:gd name="adj2" fmla="val 1142319"/>
                <a:gd name="adj3" fmla="val 20457681"/>
                <a:gd name="adj4" fmla="val 9556360"/>
                <a:gd name="adj5" fmla="val 12500"/>
              </a:avLst>
            </a:prstGeom>
            <a:solidFill>
              <a:srgbClr val="0070C0"/>
            </a:solidFill>
            <a:ln w="25400" cap="flat" cmpd="sng" algn="ctr">
              <a:noFill/>
              <a:prstDash val="solid"/>
            </a:ln>
            <a:effectLst/>
          </p:spPr>
          <p:txBody>
            <a:bodyPr rtlCol="0" anchor="ctr"/>
            <a:lstStyle/>
            <a:p>
              <a:pPr algn="ctr" eaLnBrk="1" hangingPunct="1">
                <a:defRPr/>
              </a:pPr>
              <a:endParaRPr lang="pt-BR" sz="1800">
                <a:solidFill>
                  <a:srgbClr val="000000"/>
                </a:solidFill>
                <a:latin typeface="Comic Sans MS"/>
              </a:endParaRPr>
            </a:p>
          </p:txBody>
        </p:sp>
        <p:cxnSp>
          <p:nvCxnSpPr>
            <p:cNvPr id="52" name="Forma 52"/>
            <p:cNvCxnSpPr/>
            <p:nvPr/>
          </p:nvCxnSpPr>
          <p:spPr>
            <a:xfrm flipV="1">
              <a:off x="5572132" y="2800806"/>
              <a:ext cx="642942" cy="428628"/>
            </a:xfrm>
            <a:prstGeom prst="curvedConnector3">
              <a:avLst>
                <a:gd name="adj1" fmla="val 97407"/>
              </a:avLst>
            </a:prstGeom>
            <a:noFill/>
            <a:ln w="127000" cap="flat" cmpd="sng" algn="ctr">
              <a:solidFill>
                <a:srgbClr val="4A7EBB"/>
              </a:solidFill>
              <a:prstDash val="solid"/>
            </a:ln>
            <a:effectLst/>
          </p:spPr>
        </p:cxnSp>
        <p:sp>
          <p:nvSpPr>
            <p:cNvPr id="53" name="Seta circular 52"/>
            <p:cNvSpPr/>
            <p:nvPr/>
          </p:nvSpPr>
          <p:spPr>
            <a:xfrm>
              <a:off x="6387446" y="2357430"/>
              <a:ext cx="1000132" cy="1000132"/>
            </a:xfrm>
            <a:prstGeom prst="circularArrow">
              <a:avLst>
                <a:gd name="adj1" fmla="val 12500"/>
                <a:gd name="adj2" fmla="val 1142319"/>
                <a:gd name="adj3" fmla="val 20457681"/>
                <a:gd name="adj4" fmla="val 9556360"/>
                <a:gd name="adj5" fmla="val 12500"/>
              </a:avLst>
            </a:prstGeom>
            <a:solidFill>
              <a:srgbClr val="C76361"/>
            </a:solidFill>
            <a:ln w="25400" cap="flat" cmpd="sng" algn="ctr">
              <a:noFill/>
              <a:prstDash val="solid"/>
            </a:ln>
            <a:effectLst/>
          </p:spPr>
          <p:txBody>
            <a:bodyPr rtlCol="0" anchor="ctr"/>
            <a:lstStyle/>
            <a:p>
              <a:pPr algn="ctr" eaLnBrk="1" hangingPunct="1">
                <a:defRPr/>
              </a:pPr>
              <a:endParaRPr lang="pt-BR" sz="1800">
                <a:solidFill>
                  <a:srgbClr val="000000"/>
                </a:solidFill>
                <a:latin typeface="Comic Sans MS"/>
              </a:endParaRPr>
            </a:p>
          </p:txBody>
        </p:sp>
        <p:cxnSp>
          <p:nvCxnSpPr>
            <p:cNvPr id="54" name="Forma 53"/>
            <p:cNvCxnSpPr/>
            <p:nvPr/>
          </p:nvCxnSpPr>
          <p:spPr>
            <a:xfrm flipV="1">
              <a:off x="5715008" y="2928934"/>
              <a:ext cx="792233" cy="581642"/>
            </a:xfrm>
            <a:prstGeom prst="curvedConnector2">
              <a:avLst/>
            </a:prstGeom>
            <a:noFill/>
            <a:ln w="127000" cap="flat" cmpd="sng" algn="ctr">
              <a:solidFill>
                <a:srgbClr val="C76361"/>
              </a:solidFill>
              <a:prstDash val="solid"/>
            </a:ln>
            <a:effectLst/>
          </p:spPr>
        </p:cxnSp>
      </p:grpSp>
      <p:cxnSp>
        <p:nvCxnSpPr>
          <p:cNvPr id="55" name="Conector de seta reta 54"/>
          <p:cNvCxnSpPr/>
          <p:nvPr/>
        </p:nvCxnSpPr>
        <p:spPr>
          <a:xfrm rot="5400000">
            <a:off x="6643702" y="5000665"/>
            <a:ext cx="356396" cy="21510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56" name="CaixaDeTexto 55"/>
          <p:cNvSpPr txBox="1"/>
          <p:nvPr/>
        </p:nvSpPr>
        <p:spPr>
          <a:xfrm>
            <a:off x="6357953" y="5286388"/>
            <a:ext cx="928694" cy="400110"/>
          </a:xfrm>
          <a:prstGeom prst="rect">
            <a:avLst/>
          </a:prstGeom>
          <a:noFill/>
        </p:spPr>
        <p:txBody>
          <a:bodyPr wrap="square" rtlCol="0">
            <a:spAutoFit/>
          </a:bodyPr>
          <a:lstStyle/>
          <a:p>
            <a:pPr algn="ctr"/>
            <a:r>
              <a:rPr lang="pt-BR" b="1" dirty="0">
                <a:solidFill>
                  <a:srgbClr val="000000"/>
                </a:solidFill>
                <a:latin typeface="Comic Sans MS" pitchFamily="66" charset="0"/>
              </a:rPr>
              <a:t>Urina</a:t>
            </a:r>
          </a:p>
        </p:txBody>
      </p:sp>
      <p:sp>
        <p:nvSpPr>
          <p:cNvPr id="57" name="Espaço Reservado para Conteúdo 6"/>
          <p:cNvSpPr txBox="1">
            <a:spLocks/>
          </p:cNvSpPr>
          <p:nvPr/>
        </p:nvSpPr>
        <p:spPr>
          <a:xfrm>
            <a:off x="3428992" y="3490914"/>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58" name="Espaço Reservado para Conteúdo 6"/>
          <p:cNvSpPr txBox="1">
            <a:spLocks/>
          </p:cNvSpPr>
          <p:nvPr/>
        </p:nvSpPr>
        <p:spPr>
          <a:xfrm>
            <a:off x="2447943" y="6062682"/>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59" name="Espaço Reservado para Conteúdo 6"/>
          <p:cNvSpPr txBox="1">
            <a:spLocks/>
          </p:cNvSpPr>
          <p:nvPr/>
        </p:nvSpPr>
        <p:spPr>
          <a:xfrm>
            <a:off x="6377031" y="4786322"/>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31" name="CaixaDeTexto 30"/>
          <p:cNvSpPr txBox="1"/>
          <p:nvPr/>
        </p:nvSpPr>
        <p:spPr>
          <a:xfrm>
            <a:off x="5172540" y="213780"/>
            <a:ext cx="697627" cy="40011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prstClr val="black"/>
                </a:solidFill>
                <a:latin typeface="Arial" pitchFamily="34" charset="0"/>
                <a:cs typeface="Arial" pitchFamily="34" charset="0"/>
              </a:rPr>
              <a:t>70%</a:t>
            </a:r>
            <a:endParaRPr lang="pt-BR" dirty="0">
              <a:solidFill>
                <a:prstClr val="black"/>
              </a:solidFill>
              <a:latin typeface="Arial" pitchFamily="34" charset="0"/>
              <a:cs typeface="Arial" pitchFamily="34" charset="0"/>
            </a:endParaRPr>
          </a:p>
        </p:txBody>
      </p:sp>
      <p:cxnSp>
        <p:nvCxnSpPr>
          <p:cNvPr id="33" name="Conector de seta reta 32"/>
          <p:cNvCxnSpPr/>
          <p:nvPr/>
        </p:nvCxnSpPr>
        <p:spPr>
          <a:xfrm flipV="1">
            <a:off x="4471534" y="527914"/>
            <a:ext cx="571504" cy="50009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CaixaDeTexto 44"/>
          <p:cNvSpPr txBox="1"/>
          <p:nvPr/>
        </p:nvSpPr>
        <p:spPr>
          <a:xfrm>
            <a:off x="7589157" y="6029286"/>
            <a:ext cx="697627" cy="40011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dirty="0">
                <a:solidFill>
                  <a:prstClr val="black"/>
                </a:solidFill>
                <a:latin typeface="Arial" pitchFamily="34" charset="0"/>
                <a:cs typeface="Arial" pitchFamily="34" charset="0"/>
              </a:rPr>
              <a:t>30%</a:t>
            </a:r>
            <a:endParaRPr lang="pt-BR" dirty="0">
              <a:solidFill>
                <a:prstClr val="black"/>
              </a:solidFill>
              <a:latin typeface="Arial" pitchFamily="34" charset="0"/>
              <a:cs typeface="Arial" pitchFamily="34" charset="0"/>
            </a:endParaRPr>
          </a:p>
        </p:txBody>
      </p:sp>
      <p:cxnSp>
        <p:nvCxnSpPr>
          <p:cNvPr id="50" name="Conector de seta reta 49"/>
          <p:cNvCxnSpPr/>
          <p:nvPr/>
        </p:nvCxnSpPr>
        <p:spPr>
          <a:xfrm rot="5400000" flipV="1">
            <a:off x="6888151" y="5679292"/>
            <a:ext cx="571504" cy="50009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ítulo 28"/>
          <p:cNvSpPr txBox="1">
            <a:spLocks/>
          </p:cNvSpPr>
          <p:nvPr/>
        </p:nvSpPr>
        <p:spPr bwMode="auto">
          <a:xfrm>
            <a:off x="-2000296" y="-7146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Crianças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
        <p:nvSpPr>
          <p:cNvPr id="38" name="CaixaDeTexto 37"/>
          <p:cNvSpPr txBox="1"/>
          <p:nvPr/>
        </p:nvSpPr>
        <p:spPr>
          <a:xfrm>
            <a:off x="5912970" y="99932"/>
            <a:ext cx="3302507" cy="400110"/>
          </a:xfrm>
          <a:prstGeom prst="rect">
            <a:avLst/>
          </a:prstGeom>
          <a:noFill/>
        </p:spPr>
        <p:txBody>
          <a:bodyPr wrap="none" rtlCol="0">
            <a:spAutoFit/>
          </a:bodyPr>
          <a:lstStyle/>
          <a:p>
            <a:r>
              <a:rPr lang="en-US" dirty="0">
                <a:solidFill>
                  <a:prstClr val="black"/>
                </a:solidFill>
                <a:latin typeface="Comic Sans MS" pitchFamily="66" charset="0"/>
              </a:rPr>
              <a:t>Rico </a:t>
            </a:r>
            <a:r>
              <a:rPr lang="en-US" dirty="0" err="1">
                <a:solidFill>
                  <a:prstClr val="black"/>
                </a:solidFill>
                <a:latin typeface="Comic Sans MS" pitchFamily="66" charset="0"/>
              </a:rPr>
              <a:t>suprimento</a:t>
            </a:r>
            <a:r>
              <a:rPr lang="en-US" dirty="0">
                <a:solidFill>
                  <a:prstClr val="black"/>
                </a:solidFill>
                <a:latin typeface="Comic Sans MS" pitchFamily="66" charset="0"/>
              </a:rPr>
              <a:t> </a:t>
            </a:r>
            <a:r>
              <a:rPr lang="en-US" dirty="0" err="1">
                <a:solidFill>
                  <a:prstClr val="black"/>
                </a:solidFill>
                <a:latin typeface="Comic Sans MS" pitchFamily="66" charset="0"/>
              </a:rPr>
              <a:t>sanguíneo</a:t>
            </a:r>
            <a:endParaRPr lang="pt-BR" dirty="0">
              <a:solidFill>
                <a:prstClr val="black"/>
              </a:solidFill>
              <a:latin typeface="Comic Sans MS" pitchFamily="66" charset="0"/>
            </a:endParaRPr>
          </a:p>
        </p:txBody>
      </p:sp>
      <p:sp>
        <p:nvSpPr>
          <p:cNvPr id="61" name="CaixaDeTexto 60"/>
          <p:cNvSpPr txBox="1"/>
          <p:nvPr/>
        </p:nvSpPr>
        <p:spPr>
          <a:xfrm>
            <a:off x="6422092" y="457122"/>
            <a:ext cx="2364750" cy="400110"/>
          </a:xfrm>
          <a:prstGeom prst="rect">
            <a:avLst/>
          </a:prstGeom>
          <a:noFill/>
        </p:spPr>
        <p:txBody>
          <a:bodyPr wrap="none" rtlCol="0">
            <a:spAutoFit/>
          </a:bodyPr>
          <a:lstStyle/>
          <a:p>
            <a:r>
              <a:rPr lang="en-US" dirty="0">
                <a:solidFill>
                  <a:prstClr val="black"/>
                </a:solidFill>
                <a:latin typeface="Comic Sans MS" pitchFamily="66" charset="0"/>
              </a:rPr>
              <a:t>&gt; </a:t>
            </a:r>
            <a:r>
              <a:rPr lang="en-US" dirty="0" err="1">
                <a:solidFill>
                  <a:prstClr val="black"/>
                </a:solidFill>
                <a:latin typeface="Comic Sans MS" pitchFamily="66" charset="0"/>
              </a:rPr>
              <a:t>Área</a:t>
            </a:r>
            <a:r>
              <a:rPr lang="en-US" dirty="0">
                <a:solidFill>
                  <a:prstClr val="black"/>
                </a:solidFill>
                <a:latin typeface="Comic Sans MS" pitchFamily="66" charset="0"/>
              </a:rPr>
              <a:t> superficial </a:t>
            </a:r>
            <a:endParaRPr lang="pt-BR" dirty="0">
              <a:solidFill>
                <a:prstClr val="black"/>
              </a:solidFill>
              <a:latin typeface="Comic Sans MS" pitchFamily="66" charset="0"/>
            </a:endParaRPr>
          </a:p>
        </p:txBody>
      </p:sp>
      <p:sp>
        <p:nvSpPr>
          <p:cNvPr id="62" name="Chave esquerda 61"/>
          <p:cNvSpPr/>
          <p:nvPr/>
        </p:nvSpPr>
        <p:spPr>
          <a:xfrm>
            <a:off x="6929455" y="829336"/>
            <a:ext cx="214314" cy="1000132"/>
          </a:xfrm>
          <a:prstGeom prst="lef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white"/>
              </a:solidFill>
            </a:endParaRPr>
          </a:p>
        </p:txBody>
      </p:sp>
      <p:sp>
        <p:nvSpPr>
          <p:cNvPr id="63" name="CaixaDeTexto 62"/>
          <p:cNvSpPr txBox="1"/>
          <p:nvPr/>
        </p:nvSpPr>
        <p:spPr>
          <a:xfrm>
            <a:off x="7072330" y="857854"/>
            <a:ext cx="484428" cy="400110"/>
          </a:xfrm>
          <a:prstGeom prst="rect">
            <a:avLst/>
          </a:prstGeom>
          <a:noFill/>
        </p:spPr>
        <p:txBody>
          <a:bodyPr wrap="none" rtlCol="0">
            <a:spAutoFit/>
          </a:bodyPr>
          <a:lstStyle/>
          <a:p>
            <a:r>
              <a:rPr lang="en-US" dirty="0">
                <a:solidFill>
                  <a:prstClr val="black"/>
                </a:solidFill>
                <a:latin typeface="Comic Sans MS" pitchFamily="66" charset="0"/>
              </a:rPr>
              <a:t>&lt;s </a:t>
            </a:r>
            <a:endParaRPr lang="pt-BR" dirty="0">
              <a:solidFill>
                <a:prstClr val="black"/>
              </a:solidFill>
              <a:latin typeface="Comic Sans MS" pitchFamily="66" charset="0"/>
            </a:endParaRPr>
          </a:p>
        </p:txBody>
      </p:sp>
      <p:sp>
        <p:nvSpPr>
          <p:cNvPr id="64" name="CaixaDeTexto 63"/>
          <p:cNvSpPr txBox="1"/>
          <p:nvPr/>
        </p:nvSpPr>
        <p:spPr>
          <a:xfrm>
            <a:off x="7072336" y="1143606"/>
            <a:ext cx="2090637" cy="400110"/>
          </a:xfrm>
          <a:prstGeom prst="rect">
            <a:avLst/>
          </a:prstGeom>
          <a:noFill/>
        </p:spPr>
        <p:txBody>
          <a:bodyPr wrap="none" rtlCol="0">
            <a:spAutoFit/>
          </a:bodyPr>
          <a:lstStyle/>
          <a:p>
            <a:r>
              <a:rPr lang="en-US" dirty="0" err="1">
                <a:solidFill>
                  <a:prstClr val="black"/>
                </a:solidFill>
                <a:latin typeface="Comic Sans MS" pitchFamily="66" charset="0"/>
              </a:rPr>
              <a:t>desorganizados</a:t>
            </a:r>
            <a:r>
              <a:rPr lang="en-US" dirty="0">
                <a:solidFill>
                  <a:prstClr val="black"/>
                </a:solidFill>
                <a:latin typeface="Comic Sans MS" pitchFamily="66" charset="0"/>
              </a:rPr>
              <a:t> </a:t>
            </a:r>
            <a:endParaRPr lang="pt-BR" dirty="0">
              <a:solidFill>
                <a:prstClr val="black"/>
              </a:solidFill>
              <a:latin typeface="Comic Sans MS" pitchFamily="66" charset="0"/>
            </a:endParaRPr>
          </a:p>
        </p:txBody>
      </p:sp>
      <p:sp>
        <p:nvSpPr>
          <p:cNvPr id="65" name="CaixaDeTexto 64"/>
          <p:cNvSpPr txBox="1"/>
          <p:nvPr/>
        </p:nvSpPr>
        <p:spPr>
          <a:xfrm>
            <a:off x="7072330" y="1429358"/>
            <a:ext cx="1635384" cy="400110"/>
          </a:xfrm>
          <a:prstGeom prst="rect">
            <a:avLst/>
          </a:prstGeom>
          <a:noFill/>
        </p:spPr>
        <p:txBody>
          <a:bodyPr wrap="none" rtlCol="0">
            <a:spAutoFit/>
          </a:bodyPr>
          <a:lstStyle/>
          <a:p>
            <a:r>
              <a:rPr lang="en-US" dirty="0">
                <a:solidFill>
                  <a:prstClr val="black"/>
                </a:solidFill>
                <a:latin typeface="Comic Sans MS" pitchFamily="66" charset="0"/>
              </a:rPr>
              <a:t>+ </a:t>
            </a:r>
            <a:r>
              <a:rPr lang="en-US" dirty="0" err="1">
                <a:solidFill>
                  <a:prstClr val="black"/>
                </a:solidFill>
                <a:latin typeface="Comic Sans MS" pitchFamily="66" charset="0"/>
              </a:rPr>
              <a:t>numerosos</a:t>
            </a:r>
            <a:endParaRPr lang="pt-BR" dirty="0">
              <a:solidFill>
                <a:prstClr val="black"/>
              </a:solidFill>
              <a:latin typeface="Comic Sans MS" pitchFamily="66" charset="0"/>
            </a:endParaRPr>
          </a:p>
        </p:txBody>
      </p:sp>
      <p:sp>
        <p:nvSpPr>
          <p:cNvPr id="66" name="CaixaDeTexto 65"/>
          <p:cNvSpPr txBox="1"/>
          <p:nvPr/>
        </p:nvSpPr>
        <p:spPr>
          <a:xfrm>
            <a:off x="6247847" y="6577607"/>
            <a:ext cx="2788649" cy="307777"/>
          </a:xfrm>
          <a:prstGeom prst="rect">
            <a:avLst/>
          </a:prstGeom>
          <a:noFill/>
        </p:spPr>
        <p:txBody>
          <a:bodyPr wrap="none" rtlCol="0">
            <a:spAutoFit/>
          </a:bodyPr>
          <a:lstStyle/>
          <a:p>
            <a:r>
              <a:rPr lang="pt-BR" sz="1400" dirty="0">
                <a:solidFill>
                  <a:schemeClr val="bg1"/>
                </a:solidFill>
                <a:latin typeface="Calibri" panose="020F0502020204030204" pitchFamily="34" charset="0"/>
              </a:rPr>
              <a:t>Villa et al. Caries Res 2010;44:60-8</a:t>
            </a:r>
          </a:p>
        </p:txBody>
      </p:sp>
    </p:spTree>
    <p:extLst>
      <p:ext uri="{BB962C8B-B14F-4D97-AF65-F5344CB8AC3E}">
        <p14:creationId xmlns:p14="http://schemas.microsoft.com/office/powerpoint/2010/main" val="9887290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500"/>
                                        <p:tgtEl>
                                          <p:spTgt spid="5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left)">
                                      <p:cBhvr>
                                        <p:cTn id="33" dur="500"/>
                                        <p:tgtEl>
                                          <p:spTgt spid="6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left)">
                                      <p:cBhvr>
                                        <p:cTn id="36" dur="500"/>
                                        <p:tgtEl>
                                          <p:spTgt spid="6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left)">
                                      <p:cBhvr>
                                        <p:cTn id="39" dur="500"/>
                                        <p:tgtEl>
                                          <p:spTgt spid="6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5" grpId="0" animBg="1"/>
      <p:bldP spid="38" grpId="0"/>
      <p:bldP spid="61" grpId="0"/>
      <p:bldP spid="62" grpId="0" animBg="1"/>
      <p:bldP spid="63" grpId="0"/>
      <p:bldP spid="64" grpId="0"/>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agem 21" descr="800px-Periodic_table_svg.png"/>
          <p:cNvPicPr>
            <a:picLocks noChangeAspect="1"/>
          </p:cNvPicPr>
          <p:nvPr/>
        </p:nvPicPr>
        <p:blipFill>
          <a:blip r:embed="rId2" cstate="print"/>
          <a:srcRect l="7051" t="10564" b="2778"/>
          <a:stretch>
            <a:fillRect/>
          </a:stretch>
        </p:blipFill>
        <p:spPr>
          <a:xfrm>
            <a:off x="1573412" y="3640586"/>
            <a:ext cx="5998985" cy="3146045"/>
          </a:xfrm>
          <a:prstGeom prst="rect">
            <a:avLst/>
          </a:prstGeom>
        </p:spPr>
      </p:pic>
      <p:grpSp>
        <p:nvGrpSpPr>
          <p:cNvPr id="23" name="Grupo 22"/>
          <p:cNvGrpSpPr/>
          <p:nvPr/>
        </p:nvGrpSpPr>
        <p:grpSpPr>
          <a:xfrm>
            <a:off x="4873654" y="3601160"/>
            <a:ext cx="2242717" cy="1381915"/>
            <a:chOff x="6014828" y="3601110"/>
            <a:chExt cx="2242718" cy="1381915"/>
          </a:xfrm>
        </p:grpSpPr>
        <p:grpSp>
          <p:nvGrpSpPr>
            <p:cNvPr id="24" name="Grupo 15"/>
            <p:cNvGrpSpPr/>
            <p:nvPr/>
          </p:nvGrpSpPr>
          <p:grpSpPr>
            <a:xfrm>
              <a:off x="6041282" y="3622503"/>
              <a:ext cx="2216264" cy="1282719"/>
              <a:chOff x="5643570" y="1857364"/>
              <a:chExt cx="2357454" cy="1571636"/>
            </a:xfrm>
            <a:solidFill>
              <a:srgbClr val="FFFF66">
                <a:alpha val="49000"/>
              </a:srgbClr>
            </a:solidFill>
          </p:grpSpPr>
          <p:sp>
            <p:nvSpPr>
              <p:cNvPr id="29" name="Retângulo 28"/>
              <p:cNvSpPr/>
              <p:nvPr/>
            </p:nvSpPr>
            <p:spPr>
              <a:xfrm>
                <a:off x="7572396" y="2285992"/>
                <a:ext cx="428628" cy="500066"/>
              </a:xfrm>
              <a:prstGeom prst="rect">
                <a:avLst/>
              </a:prstGeom>
              <a:grp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tângulo 29"/>
              <p:cNvSpPr/>
              <p:nvPr/>
            </p:nvSpPr>
            <p:spPr>
              <a:xfrm>
                <a:off x="5643570" y="1857364"/>
                <a:ext cx="1428760" cy="1571636"/>
              </a:xfrm>
              <a:prstGeom prst="rect">
                <a:avLst/>
              </a:prstGeom>
              <a:grpFill/>
              <a:ln w="381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1" name="Conector reto 30"/>
              <p:cNvCxnSpPr/>
              <p:nvPr/>
            </p:nvCxnSpPr>
            <p:spPr>
              <a:xfrm>
                <a:off x="7072330" y="1857364"/>
                <a:ext cx="928694" cy="428628"/>
              </a:xfrm>
              <a:prstGeom prst="line">
                <a:avLst/>
              </a:prstGeom>
              <a:grpFill/>
              <a:ln w="38100" cap="flat" cmpd="sng" algn="ctr">
                <a:solidFill>
                  <a:srgbClr val="FFFF00"/>
                </a:solidFill>
                <a:prstDash val="solid"/>
              </a:ln>
              <a:effectLst/>
            </p:spPr>
          </p:cxnSp>
          <p:cxnSp>
            <p:nvCxnSpPr>
              <p:cNvPr id="32" name="Conector reto 31"/>
              <p:cNvCxnSpPr/>
              <p:nvPr/>
            </p:nvCxnSpPr>
            <p:spPr>
              <a:xfrm flipV="1">
                <a:off x="7072330" y="2786058"/>
                <a:ext cx="928694" cy="642942"/>
              </a:xfrm>
              <a:prstGeom prst="line">
                <a:avLst/>
              </a:prstGeom>
              <a:grpFill/>
              <a:ln w="38100" cap="flat" cmpd="sng" algn="ctr">
                <a:solidFill>
                  <a:srgbClr val="FFFF00"/>
                </a:solidFill>
                <a:prstDash val="solid"/>
              </a:ln>
              <a:effectLst/>
            </p:spPr>
          </p:cxnSp>
          <p:cxnSp>
            <p:nvCxnSpPr>
              <p:cNvPr id="33" name="Conector reto 32"/>
              <p:cNvCxnSpPr/>
              <p:nvPr/>
            </p:nvCxnSpPr>
            <p:spPr>
              <a:xfrm flipV="1">
                <a:off x="5643570" y="2786058"/>
                <a:ext cx="1928826" cy="642942"/>
              </a:xfrm>
              <a:prstGeom prst="line">
                <a:avLst/>
              </a:prstGeom>
              <a:grpFill/>
              <a:ln w="38100" cap="flat" cmpd="sng" algn="ctr">
                <a:solidFill>
                  <a:srgbClr val="FFFF00"/>
                </a:solidFill>
                <a:prstDash val="solid"/>
              </a:ln>
              <a:effectLst/>
            </p:spPr>
          </p:cxnSp>
          <p:cxnSp>
            <p:nvCxnSpPr>
              <p:cNvPr id="34" name="Conector reto 33"/>
              <p:cNvCxnSpPr/>
              <p:nvPr/>
            </p:nvCxnSpPr>
            <p:spPr>
              <a:xfrm>
                <a:off x="5643570" y="1857364"/>
                <a:ext cx="1928826" cy="428628"/>
              </a:xfrm>
              <a:prstGeom prst="line">
                <a:avLst/>
              </a:prstGeom>
              <a:grpFill/>
              <a:ln w="38100" cap="flat" cmpd="sng" algn="ctr">
                <a:solidFill>
                  <a:srgbClr val="FFFF00"/>
                </a:solidFill>
                <a:prstDash val="solid"/>
              </a:ln>
              <a:effectLst/>
            </p:spPr>
          </p:cxnSp>
        </p:grpSp>
        <p:sp>
          <p:nvSpPr>
            <p:cNvPr id="25" name="Retângulo 24"/>
            <p:cNvSpPr/>
            <p:nvPr/>
          </p:nvSpPr>
          <p:spPr>
            <a:xfrm>
              <a:off x="6458493" y="3714752"/>
              <a:ext cx="50206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7780" cmpd="sng">
                    <a:solidFill>
                      <a:srgbClr val="FFFFFF"/>
                    </a:solidFill>
                    <a:prstDash val="solid"/>
                    <a:miter lim="800000"/>
                  </a:ln>
                  <a:solidFill>
                    <a:prstClr val="black"/>
                  </a:solidFill>
                  <a:effectLst>
                    <a:outerShdw blurRad="50800" algn="tl" rotWithShape="0">
                      <a:srgbClr val="000000"/>
                    </a:outerShdw>
                  </a:effectLst>
                  <a:uLnTx/>
                  <a:uFillTx/>
                  <a:latin typeface="Calibri"/>
                  <a:ea typeface="+mn-ea"/>
                  <a:cs typeface="+mn-cs"/>
                </a:rPr>
                <a:t>F</a:t>
              </a:r>
            </a:p>
          </p:txBody>
        </p:sp>
        <p:sp>
          <p:nvSpPr>
            <p:cNvPr id="26" name="CaixaDeTexto 25"/>
            <p:cNvSpPr txBox="1"/>
            <p:nvPr/>
          </p:nvSpPr>
          <p:spPr>
            <a:xfrm>
              <a:off x="6014828" y="3601110"/>
              <a:ext cx="4029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9</a:t>
              </a:r>
              <a:endParaRPr kumimoji="0" lang="pt-B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CaixaDeTexto 26"/>
            <p:cNvSpPr txBox="1"/>
            <p:nvPr/>
          </p:nvSpPr>
          <p:spPr>
            <a:xfrm>
              <a:off x="6377076" y="4613693"/>
              <a:ext cx="8059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Flúor</a:t>
              </a: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CaixaDeTexto 27"/>
            <p:cNvSpPr txBox="1"/>
            <p:nvPr/>
          </p:nvSpPr>
          <p:spPr>
            <a:xfrm>
              <a:off x="6927348" y="3622502"/>
              <a:ext cx="48151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19</a:t>
              </a: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5" name="Retângulo 34"/>
          <p:cNvSpPr/>
          <p:nvPr/>
        </p:nvSpPr>
        <p:spPr>
          <a:xfrm>
            <a:off x="214282" y="1340768"/>
            <a:ext cx="4643194" cy="461665"/>
          </a:xfrm>
          <a:prstGeom prst="rect">
            <a:avLst/>
          </a:prstGeom>
        </p:spPr>
        <p:txBody>
          <a:bodyPr wrap="none">
            <a:spAutoFit/>
          </a:bodyPr>
          <a:lstStyle/>
          <a:p>
            <a:pPr marL="365125" indent="-365125" algn="l" rtl="0">
              <a:buFont typeface="Wingdings 3" pitchFamily="18" charset="2"/>
              <a:buChar char="c"/>
            </a:pPr>
            <a:r>
              <a:rPr lang="pt-PT" sz="2400" kern="1200" dirty="0">
                <a:solidFill>
                  <a:prstClr val="black"/>
                </a:solidFill>
                <a:latin typeface="Calibri"/>
                <a:ea typeface="+mn-ea"/>
                <a:cs typeface="+mn-cs"/>
              </a:rPr>
              <a:t>Gás de coloração amarelo-pálido</a:t>
            </a:r>
            <a:endParaRPr lang="pt-BR" sz="2400" kern="1200" dirty="0">
              <a:solidFill>
                <a:prstClr val="black"/>
              </a:solidFill>
              <a:latin typeface="Calibri"/>
              <a:ea typeface="+mn-ea"/>
              <a:cs typeface="+mn-cs"/>
            </a:endParaRPr>
          </a:p>
        </p:txBody>
      </p:sp>
      <p:sp>
        <p:nvSpPr>
          <p:cNvPr id="36" name="Retângulo 35"/>
          <p:cNvSpPr/>
          <p:nvPr/>
        </p:nvSpPr>
        <p:spPr>
          <a:xfrm>
            <a:off x="221080" y="2247255"/>
            <a:ext cx="3723327" cy="461665"/>
          </a:xfrm>
          <a:prstGeom prst="rect">
            <a:avLst/>
          </a:prstGeom>
        </p:spPr>
        <p:txBody>
          <a:bodyPr wrap="none">
            <a:spAutoFit/>
          </a:bodyPr>
          <a:lstStyle/>
          <a:p>
            <a:pPr marL="365125" indent="-365125" algn="l" rtl="0">
              <a:buFont typeface="Wingdings 3" pitchFamily="18" charset="2"/>
              <a:buChar char="c"/>
            </a:pPr>
            <a:r>
              <a:rPr lang="pt-PT" sz="2400" kern="1200" dirty="0">
                <a:solidFill>
                  <a:prstClr val="black"/>
                </a:solidFill>
                <a:latin typeface="Calibri"/>
                <a:ea typeface="+mn-ea"/>
                <a:cs typeface="+mn-cs"/>
              </a:rPr>
              <a:t>Maior eletronegatividade</a:t>
            </a:r>
            <a:endParaRPr lang="pt-BR" sz="2400" kern="1200" dirty="0">
              <a:solidFill>
                <a:prstClr val="black"/>
              </a:solidFill>
              <a:latin typeface="Calibri"/>
              <a:ea typeface="+mn-ea"/>
              <a:cs typeface="+mn-cs"/>
            </a:endParaRPr>
          </a:p>
        </p:txBody>
      </p:sp>
      <p:sp>
        <p:nvSpPr>
          <p:cNvPr id="37" name="Retângulo 36"/>
          <p:cNvSpPr/>
          <p:nvPr/>
        </p:nvSpPr>
        <p:spPr>
          <a:xfrm>
            <a:off x="248382" y="2670067"/>
            <a:ext cx="6303713" cy="461665"/>
          </a:xfrm>
          <a:prstGeom prst="rect">
            <a:avLst/>
          </a:prstGeom>
        </p:spPr>
        <p:txBody>
          <a:bodyPr wrap="none">
            <a:spAutoFit/>
          </a:bodyPr>
          <a:lstStyle/>
          <a:p>
            <a:pPr marL="365125" indent="-365125" algn="l" rtl="0">
              <a:buFont typeface="Wingdings 3" pitchFamily="18" charset="2"/>
              <a:buChar char="c"/>
            </a:pPr>
            <a:r>
              <a:rPr lang="pt-PT" sz="2400" kern="1200" dirty="0">
                <a:solidFill>
                  <a:prstClr val="black"/>
                </a:solidFill>
                <a:latin typeface="Calibri"/>
                <a:ea typeface="+mn-ea"/>
                <a:cs typeface="+mn-cs"/>
              </a:rPr>
              <a:t>Presente em mamíferos na forma de fluoretos</a:t>
            </a:r>
            <a:endParaRPr lang="pt-BR" sz="2400" kern="1200" dirty="0">
              <a:solidFill>
                <a:prstClr val="black"/>
              </a:solidFill>
              <a:latin typeface="Calibri"/>
              <a:ea typeface="+mn-ea"/>
              <a:cs typeface="+mn-cs"/>
            </a:endParaRPr>
          </a:p>
        </p:txBody>
      </p:sp>
      <p:sp>
        <p:nvSpPr>
          <p:cNvPr id="38" name="Retângulo 37"/>
          <p:cNvSpPr/>
          <p:nvPr/>
        </p:nvSpPr>
        <p:spPr>
          <a:xfrm>
            <a:off x="285720" y="3059726"/>
            <a:ext cx="3909340" cy="461665"/>
          </a:xfrm>
          <a:prstGeom prst="rect">
            <a:avLst/>
          </a:prstGeom>
        </p:spPr>
        <p:txBody>
          <a:bodyPr wrap="none">
            <a:spAutoFit/>
          </a:bodyPr>
          <a:lstStyle/>
          <a:p>
            <a:pPr marL="365125" indent="-365125" algn="l" rtl="0">
              <a:buFont typeface="Wingdings 3" pitchFamily="18" charset="2"/>
              <a:buChar char="c"/>
            </a:pPr>
            <a:r>
              <a:rPr lang="pt-PT" sz="2400" kern="1200" dirty="0">
                <a:solidFill>
                  <a:prstClr val="black"/>
                </a:solidFill>
                <a:latin typeface="Calibri"/>
                <a:ea typeface="+mn-ea"/>
                <a:cs typeface="+mn-cs"/>
              </a:rPr>
              <a:t>É um substância essencial</a:t>
            </a:r>
            <a:endParaRPr lang="pt-BR" sz="2400" kern="1200" dirty="0">
              <a:solidFill>
                <a:prstClr val="black"/>
              </a:solidFill>
              <a:latin typeface="Calibri"/>
              <a:ea typeface="+mn-ea"/>
              <a:cs typeface="+mn-cs"/>
            </a:endParaRPr>
          </a:p>
        </p:txBody>
      </p:sp>
      <p:sp>
        <p:nvSpPr>
          <p:cNvPr id="40" name="Retângulo 39"/>
          <p:cNvSpPr/>
          <p:nvPr/>
        </p:nvSpPr>
        <p:spPr>
          <a:xfrm>
            <a:off x="230523" y="357166"/>
            <a:ext cx="191590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rgbClr val="003300"/>
              </a:contourClr>
            </a:sp3d>
          </a:bodyPr>
          <a:lstStyle/>
          <a:p>
            <a:pPr algn="ctr" rtl="0"/>
            <a:r>
              <a:rPr lang="pt-BR" sz="5400" b="1" kern="1200" dirty="0">
                <a:ln w="11430"/>
                <a:solidFill>
                  <a:srgbClr val="00B050"/>
                </a:soli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Flúor</a:t>
            </a:r>
          </a:p>
        </p:txBody>
      </p:sp>
      <p:sp>
        <p:nvSpPr>
          <p:cNvPr id="21" name="Retângulo 20"/>
          <p:cNvSpPr/>
          <p:nvPr/>
        </p:nvSpPr>
        <p:spPr>
          <a:xfrm>
            <a:off x="223812" y="1817116"/>
            <a:ext cx="6266203" cy="461665"/>
          </a:xfrm>
          <a:prstGeom prst="rect">
            <a:avLst/>
          </a:prstGeom>
        </p:spPr>
        <p:txBody>
          <a:bodyPr wrap="none">
            <a:spAutoFit/>
          </a:bodyPr>
          <a:lstStyle/>
          <a:p>
            <a:pPr marL="365125" indent="-365125" algn="l" rtl="0">
              <a:buFont typeface="Wingdings 3" pitchFamily="18" charset="2"/>
              <a:buChar char="c"/>
            </a:pPr>
            <a:r>
              <a:rPr lang="pt-PT" sz="2400" kern="1200" dirty="0">
                <a:solidFill>
                  <a:prstClr val="black"/>
                </a:solidFill>
                <a:latin typeface="Calibri"/>
                <a:ea typeface="+mn-ea"/>
                <a:cs typeface="+mn-cs"/>
              </a:rPr>
              <a:t>13° elemento mais comum na crosta terrestre</a:t>
            </a:r>
            <a:endParaRPr lang="pt-BR" sz="2400" kern="1200" dirty="0">
              <a:solidFill>
                <a:prstClr val="black"/>
              </a:solidFill>
              <a:latin typeface="Calibri"/>
              <a:ea typeface="+mn-ea"/>
              <a:cs typeface="+mn-cs"/>
            </a:endParaRPr>
          </a:p>
        </p:txBody>
      </p:sp>
    </p:spTree>
    <p:extLst>
      <p:ext uri="{BB962C8B-B14F-4D97-AF65-F5344CB8AC3E}">
        <p14:creationId xmlns:p14="http://schemas.microsoft.com/office/powerpoint/2010/main" val="580077895"/>
      </p:ext>
    </p:extLst>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 name="Picture 2" descr="http://www.3bscientific.es/imagelibrary/V2050_L/posters-grandes/V2050_L_estrutura-do-osso.jpg"/>
          <p:cNvPicPr>
            <a:picLocks noChangeAspect="1" noChangeArrowheads="1"/>
          </p:cNvPicPr>
          <p:nvPr/>
        </p:nvPicPr>
        <p:blipFill>
          <a:blip r:embed="rId3" cstate="print"/>
          <a:srcRect/>
          <a:stretch>
            <a:fillRect/>
          </a:stretch>
        </p:blipFill>
        <p:spPr bwMode="auto">
          <a:xfrm>
            <a:off x="63500" y="531837"/>
            <a:ext cx="4572000" cy="6469063"/>
          </a:xfrm>
          <a:prstGeom prst="rect">
            <a:avLst/>
          </a:prstGeom>
          <a:noFill/>
        </p:spPr>
      </p:pic>
      <p:sp>
        <p:nvSpPr>
          <p:cNvPr id="4" name="Título 28"/>
          <p:cNvSpPr txBox="1">
            <a:spLocks/>
          </p:cNvSpPr>
          <p:nvPr/>
        </p:nvSpPr>
        <p:spPr bwMode="auto">
          <a:xfrm>
            <a:off x="485804" y="-1429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Osso</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
        <p:nvSpPr>
          <p:cNvPr id="5" name="CaixaDeTexto 4"/>
          <p:cNvSpPr txBox="1"/>
          <p:nvPr/>
        </p:nvSpPr>
        <p:spPr>
          <a:xfrm>
            <a:off x="5786453" y="2957452"/>
            <a:ext cx="3106941" cy="400110"/>
          </a:xfrm>
          <a:prstGeom prst="rect">
            <a:avLst/>
          </a:prstGeom>
          <a:noFill/>
        </p:spPr>
        <p:txBody>
          <a:bodyPr wrap="none" rtlCol="0">
            <a:spAutoFit/>
          </a:bodyPr>
          <a:lstStyle/>
          <a:p>
            <a:pPr>
              <a:buClr>
                <a:srgbClr val="0070C0"/>
              </a:buClr>
              <a:buFont typeface="Wingdings" pitchFamily="2" charset="2"/>
              <a:buChar char="ü"/>
            </a:pPr>
            <a:r>
              <a:rPr lang="en-US" dirty="0">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rPr>
              <a:t>99% do F do </a:t>
            </a:r>
            <a:r>
              <a:rPr lang="en-US" dirty="0" err="1">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rPr>
              <a:t>organismo</a:t>
            </a:r>
            <a:endParaRPr lang="pt-BR" dirty="0">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CaixaDeTexto 5"/>
          <p:cNvSpPr txBox="1"/>
          <p:nvPr/>
        </p:nvSpPr>
        <p:spPr>
          <a:xfrm>
            <a:off x="3750524" y="5029154"/>
            <a:ext cx="551754" cy="400110"/>
          </a:xfrm>
          <a:prstGeom prst="rect">
            <a:avLst/>
          </a:prstGeom>
          <a:noFill/>
        </p:spPr>
        <p:txBody>
          <a:bodyPr wrap="none" rtlCol="0">
            <a:spAutoFit/>
          </a:bodyPr>
          <a:lstStyle/>
          <a:p>
            <a:r>
              <a:rPr lang="en-US" b="1" dirty="0">
                <a:solidFill>
                  <a:schemeClr val="bg1">
                    <a:lumMod val="85000"/>
                    <a:lumOff val="15000"/>
                  </a:schemeClr>
                </a:solidFill>
                <a:effectLst>
                  <a:outerShdw blurRad="38100" dist="38100" dir="2700000" algn="tl">
                    <a:srgbClr val="000000">
                      <a:alpha val="43137"/>
                    </a:srgbClr>
                  </a:outerShdw>
                </a:effectLst>
              </a:rPr>
              <a:t>+ F</a:t>
            </a:r>
            <a:endParaRPr lang="pt-BR" b="1" dirty="0">
              <a:solidFill>
                <a:schemeClr val="bg1">
                  <a:lumMod val="85000"/>
                  <a:lumOff val="15000"/>
                </a:schemeClr>
              </a:solidFill>
              <a:effectLst>
                <a:outerShdw blurRad="38100" dist="38100" dir="2700000" algn="tl">
                  <a:srgbClr val="000000">
                    <a:alpha val="43137"/>
                  </a:srgbClr>
                </a:outerShdw>
              </a:effectLst>
            </a:endParaRPr>
          </a:p>
        </p:txBody>
      </p:sp>
      <p:sp>
        <p:nvSpPr>
          <p:cNvPr id="7" name="CaixaDeTexto 6"/>
          <p:cNvSpPr txBox="1"/>
          <p:nvPr/>
        </p:nvSpPr>
        <p:spPr>
          <a:xfrm>
            <a:off x="3071802" y="5000636"/>
            <a:ext cx="476412" cy="400110"/>
          </a:xfrm>
          <a:prstGeom prst="rect">
            <a:avLst/>
          </a:prstGeom>
          <a:noFill/>
        </p:spPr>
        <p:txBody>
          <a:bodyPr wrap="none" rtlCol="0">
            <a:spAutoFit/>
          </a:bodyPr>
          <a:lstStyle/>
          <a:p>
            <a:r>
              <a:rPr lang="en-US" dirty="0">
                <a:solidFill>
                  <a:srgbClr val="33CC33"/>
                </a:solidFill>
                <a:effectLst>
                  <a:outerShdw blurRad="38100" dist="38100" dir="2700000" algn="tl">
                    <a:srgbClr val="000000">
                      <a:alpha val="43137"/>
                    </a:srgbClr>
                  </a:outerShdw>
                </a:effectLst>
              </a:rPr>
              <a:t>- F</a:t>
            </a:r>
            <a:endParaRPr lang="pt-BR" dirty="0">
              <a:solidFill>
                <a:srgbClr val="33CC33"/>
              </a:solidFill>
              <a:effectLst>
                <a:outerShdw blurRad="38100" dist="38100" dir="2700000" algn="tl">
                  <a:srgbClr val="000000">
                    <a:alpha val="43137"/>
                  </a:srgbClr>
                </a:outerShdw>
              </a:effectLst>
            </a:endParaRPr>
          </a:p>
        </p:txBody>
      </p:sp>
      <p:sp>
        <p:nvSpPr>
          <p:cNvPr id="8" name="CaixaDeTexto 7"/>
          <p:cNvSpPr txBox="1"/>
          <p:nvPr/>
        </p:nvSpPr>
        <p:spPr>
          <a:xfrm>
            <a:off x="3786182" y="5529220"/>
            <a:ext cx="551754" cy="400110"/>
          </a:xfrm>
          <a:prstGeom prst="rect">
            <a:avLst/>
          </a:prstGeom>
          <a:noFill/>
        </p:spPr>
        <p:txBody>
          <a:bodyPr wrap="none" rtlCol="0">
            <a:spAutoFit/>
          </a:bodyPr>
          <a:lstStyle/>
          <a:p>
            <a:r>
              <a:rPr lang="en-US" b="1" dirty="0">
                <a:solidFill>
                  <a:schemeClr val="bg1">
                    <a:lumMod val="85000"/>
                    <a:lumOff val="15000"/>
                  </a:schemeClr>
                </a:solidFill>
                <a:effectLst>
                  <a:outerShdw blurRad="38100" dist="38100" dir="2700000" algn="tl">
                    <a:srgbClr val="000000">
                      <a:alpha val="43137"/>
                    </a:srgbClr>
                  </a:outerShdw>
                </a:effectLst>
              </a:rPr>
              <a:t>+ F</a:t>
            </a:r>
            <a:endParaRPr lang="pt-BR" b="1" dirty="0">
              <a:solidFill>
                <a:schemeClr val="bg1">
                  <a:lumMod val="85000"/>
                  <a:lumOff val="15000"/>
                </a:schemeClr>
              </a:solidFill>
              <a:effectLst>
                <a:outerShdw blurRad="38100" dist="38100" dir="2700000" algn="tl">
                  <a:srgbClr val="000000">
                    <a:alpha val="43137"/>
                  </a:srgbClr>
                </a:outerShdw>
              </a:effectLst>
            </a:endParaRPr>
          </a:p>
        </p:txBody>
      </p:sp>
      <p:sp>
        <p:nvSpPr>
          <p:cNvPr id="9" name="CaixaDeTexto 8"/>
          <p:cNvSpPr txBox="1"/>
          <p:nvPr/>
        </p:nvSpPr>
        <p:spPr>
          <a:xfrm>
            <a:off x="3786182" y="5972362"/>
            <a:ext cx="551754" cy="400110"/>
          </a:xfrm>
          <a:prstGeom prst="rect">
            <a:avLst/>
          </a:prstGeom>
          <a:noFill/>
        </p:spPr>
        <p:txBody>
          <a:bodyPr wrap="none" rtlCol="0">
            <a:spAutoFit/>
          </a:bodyPr>
          <a:lstStyle/>
          <a:p>
            <a:r>
              <a:rPr lang="en-US" b="1" dirty="0">
                <a:solidFill>
                  <a:schemeClr val="bg1">
                    <a:lumMod val="85000"/>
                    <a:lumOff val="15000"/>
                  </a:schemeClr>
                </a:solidFill>
                <a:effectLst>
                  <a:outerShdw blurRad="38100" dist="38100" dir="2700000" algn="tl">
                    <a:srgbClr val="000000">
                      <a:alpha val="43137"/>
                    </a:srgbClr>
                  </a:outerShdw>
                </a:effectLst>
              </a:rPr>
              <a:t>+ F</a:t>
            </a:r>
            <a:endParaRPr lang="pt-BR" b="1" dirty="0">
              <a:solidFill>
                <a:schemeClr val="bg1">
                  <a:lumMod val="85000"/>
                  <a:lumOff val="15000"/>
                </a:schemeClr>
              </a:solidFill>
              <a:effectLst>
                <a:outerShdw blurRad="38100" dist="38100" dir="2700000" algn="tl">
                  <a:srgbClr val="000000">
                    <a:alpha val="43137"/>
                  </a:srgbClr>
                </a:outerShdw>
              </a:effectLst>
            </a:endParaRPr>
          </a:p>
        </p:txBody>
      </p:sp>
      <p:sp>
        <p:nvSpPr>
          <p:cNvPr id="10" name="CaixaDeTexto 9"/>
          <p:cNvSpPr txBox="1"/>
          <p:nvPr/>
        </p:nvSpPr>
        <p:spPr>
          <a:xfrm>
            <a:off x="2500298" y="5086078"/>
            <a:ext cx="55175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 F</a:t>
            </a:r>
            <a:endParaRPr lang="pt-BR" b="1" dirty="0">
              <a:solidFill>
                <a:srgbClr val="FF0000"/>
              </a:solidFill>
              <a:effectLst>
                <a:outerShdw blurRad="38100" dist="38100" dir="2700000" algn="tl">
                  <a:srgbClr val="000000">
                    <a:alpha val="43137"/>
                  </a:srgbClr>
                </a:outerShdw>
              </a:effectLst>
            </a:endParaRPr>
          </a:p>
        </p:txBody>
      </p:sp>
      <p:sp>
        <p:nvSpPr>
          <p:cNvPr id="11" name="CaixaDeTexto 10"/>
          <p:cNvSpPr txBox="1"/>
          <p:nvPr/>
        </p:nvSpPr>
        <p:spPr>
          <a:xfrm>
            <a:off x="2535956" y="5586144"/>
            <a:ext cx="55175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 F</a:t>
            </a:r>
            <a:endParaRPr lang="pt-BR" b="1" dirty="0">
              <a:solidFill>
                <a:srgbClr val="FF0000"/>
              </a:solidFill>
              <a:effectLst>
                <a:outerShdw blurRad="38100" dist="38100" dir="2700000" algn="tl">
                  <a:srgbClr val="000000">
                    <a:alpha val="43137"/>
                  </a:srgbClr>
                </a:outerShdw>
              </a:effectLst>
            </a:endParaRPr>
          </a:p>
        </p:txBody>
      </p:sp>
      <p:sp>
        <p:nvSpPr>
          <p:cNvPr id="12" name="CaixaDeTexto 11"/>
          <p:cNvSpPr txBox="1"/>
          <p:nvPr/>
        </p:nvSpPr>
        <p:spPr>
          <a:xfrm>
            <a:off x="2535956" y="6029286"/>
            <a:ext cx="55175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 F</a:t>
            </a:r>
            <a:endParaRPr lang="pt-BR" b="1" dirty="0">
              <a:solidFill>
                <a:srgbClr val="FF0000"/>
              </a:solidFill>
              <a:effectLst>
                <a:outerShdw blurRad="38100" dist="38100" dir="2700000" algn="tl">
                  <a:srgbClr val="000000">
                    <a:alpha val="43137"/>
                  </a:srgbClr>
                </a:outerShdw>
              </a:effectLst>
            </a:endParaRPr>
          </a:p>
        </p:txBody>
      </p:sp>
      <p:sp>
        <p:nvSpPr>
          <p:cNvPr id="13" name="CaixaDeTexto 12"/>
          <p:cNvSpPr txBox="1"/>
          <p:nvPr/>
        </p:nvSpPr>
        <p:spPr>
          <a:xfrm>
            <a:off x="3024018" y="5529220"/>
            <a:ext cx="476412" cy="400110"/>
          </a:xfrm>
          <a:prstGeom prst="rect">
            <a:avLst/>
          </a:prstGeom>
          <a:noFill/>
        </p:spPr>
        <p:txBody>
          <a:bodyPr wrap="none" rtlCol="0">
            <a:spAutoFit/>
          </a:bodyPr>
          <a:lstStyle/>
          <a:p>
            <a:r>
              <a:rPr lang="en-US" dirty="0">
                <a:solidFill>
                  <a:srgbClr val="33CC33"/>
                </a:solidFill>
                <a:effectLst>
                  <a:outerShdw blurRad="38100" dist="38100" dir="2700000" algn="tl">
                    <a:srgbClr val="000000">
                      <a:alpha val="43137"/>
                    </a:srgbClr>
                  </a:outerShdw>
                </a:effectLst>
              </a:rPr>
              <a:t>- F</a:t>
            </a:r>
            <a:endParaRPr lang="pt-BR" dirty="0">
              <a:solidFill>
                <a:srgbClr val="33CC33"/>
              </a:solidFill>
              <a:effectLst>
                <a:outerShdw blurRad="38100" dist="38100" dir="2700000" algn="tl">
                  <a:srgbClr val="000000">
                    <a:alpha val="43137"/>
                  </a:srgbClr>
                </a:outerShdw>
              </a:effectLst>
            </a:endParaRPr>
          </a:p>
        </p:txBody>
      </p:sp>
      <p:sp>
        <p:nvSpPr>
          <p:cNvPr id="14" name="CaixaDeTexto 13"/>
          <p:cNvSpPr txBox="1"/>
          <p:nvPr/>
        </p:nvSpPr>
        <p:spPr>
          <a:xfrm>
            <a:off x="3071802" y="6000768"/>
            <a:ext cx="476412" cy="400110"/>
          </a:xfrm>
          <a:prstGeom prst="rect">
            <a:avLst/>
          </a:prstGeom>
          <a:noFill/>
        </p:spPr>
        <p:txBody>
          <a:bodyPr wrap="none" rtlCol="0">
            <a:spAutoFit/>
          </a:bodyPr>
          <a:lstStyle/>
          <a:p>
            <a:r>
              <a:rPr lang="en-US" dirty="0">
                <a:solidFill>
                  <a:srgbClr val="33CC33"/>
                </a:solidFill>
                <a:effectLst>
                  <a:outerShdw blurRad="38100" dist="38100" dir="2700000" algn="tl">
                    <a:srgbClr val="000000">
                      <a:alpha val="43137"/>
                    </a:srgbClr>
                  </a:outerShdw>
                </a:effectLst>
              </a:rPr>
              <a:t>- F</a:t>
            </a:r>
            <a:endParaRPr lang="pt-BR" dirty="0">
              <a:solidFill>
                <a:srgbClr val="33CC33"/>
              </a:solidFill>
              <a:effectLst>
                <a:outerShdw blurRad="38100" dist="38100" dir="2700000" algn="tl">
                  <a:srgbClr val="000000">
                    <a:alpha val="43137"/>
                  </a:srgbClr>
                </a:outerShdw>
              </a:effectLst>
            </a:endParaRPr>
          </a:p>
        </p:txBody>
      </p:sp>
      <p:sp>
        <p:nvSpPr>
          <p:cNvPr id="15" name="CaixaDeTexto 14"/>
          <p:cNvSpPr txBox="1"/>
          <p:nvPr/>
        </p:nvSpPr>
        <p:spPr>
          <a:xfrm>
            <a:off x="5786446" y="4357694"/>
            <a:ext cx="2428870" cy="400110"/>
          </a:xfrm>
          <a:prstGeom prst="rect">
            <a:avLst/>
          </a:prstGeom>
          <a:noFill/>
        </p:spPr>
        <p:txBody>
          <a:bodyPr wrap="none" rtlCol="0">
            <a:spAutoFit/>
          </a:bodyPr>
          <a:lstStyle/>
          <a:p>
            <a:pPr>
              <a:buClr>
                <a:srgbClr val="0070C0"/>
              </a:buClr>
              <a:buFont typeface="Wingdings" pitchFamily="2" charset="2"/>
              <a:buChar char="ü"/>
            </a:pPr>
            <a:r>
              <a:rPr lang="en-US" dirty="0" err="1">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rPr>
              <a:t>Osso</a:t>
            </a:r>
            <a:r>
              <a:rPr lang="en-US" dirty="0">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a:t>
            </a:r>
            <a:r>
              <a:rPr lang="en-US" dirty="0" err="1">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rPr>
              <a:t>medular</a:t>
            </a:r>
            <a:r>
              <a:rPr lang="en-US" dirty="0">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 F</a:t>
            </a:r>
            <a:endParaRPr lang="pt-BR" dirty="0">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78689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par>
                          <p:cTn id="36" fill="hold">
                            <p:stCondLst>
                              <p:cond delay="1000"/>
                            </p:stCondLst>
                            <p:childTnLst>
                              <p:par>
                                <p:cTn id="37" presetID="9"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par>
                          <p:cTn id="49" fill="hold">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bwMode="auto">
          <a:xfrm>
            <a:off x="0" y="0"/>
            <a:ext cx="9144000" cy="68580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000" b="1" i="0" u="none" strike="noStrike" cap="none" normalizeH="0" baseline="0">
              <a:ln>
                <a:noFill/>
              </a:ln>
              <a:solidFill>
                <a:schemeClr val="folHlink"/>
              </a:solidFill>
              <a:effectLst>
                <a:outerShdw blurRad="38100" dist="38100" dir="2700000" algn="tl">
                  <a:srgbClr val="000000">
                    <a:alpha val="43137"/>
                  </a:srgbClr>
                </a:outerShdw>
              </a:effectLst>
              <a:latin typeface="Arial" pitchFamily="34" charset="0"/>
            </a:endParaRPr>
          </a:p>
        </p:txBody>
      </p:sp>
      <p:pic>
        <p:nvPicPr>
          <p:cNvPr id="3" name="Picture 3" descr="C:\Documents and Settings\Cliente\Meus documentos\Artigos-2008\JAOS (Erosão)\DENTE-23 cópia.gif"/>
          <p:cNvPicPr>
            <a:picLocks noChangeAspect="1" noChangeArrowheads="1"/>
          </p:cNvPicPr>
          <p:nvPr/>
        </p:nvPicPr>
        <p:blipFill>
          <a:blip r:embed="rId3" cstate="print"/>
          <a:srcRect/>
          <a:stretch>
            <a:fillRect/>
          </a:stretch>
        </p:blipFill>
        <p:spPr bwMode="auto">
          <a:xfrm>
            <a:off x="642910" y="2000242"/>
            <a:ext cx="4811385" cy="3408291"/>
          </a:xfrm>
          <a:prstGeom prst="rect">
            <a:avLst/>
          </a:prstGeom>
          <a:noFill/>
        </p:spPr>
      </p:pic>
      <p:sp>
        <p:nvSpPr>
          <p:cNvPr id="4" name="Título 28"/>
          <p:cNvSpPr txBox="1">
            <a:spLocks/>
          </p:cNvSpPr>
          <p:nvPr/>
        </p:nvSpPr>
        <p:spPr bwMode="auto">
          <a:xfrm>
            <a:off x="485804" y="14286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Dentes</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
        <p:nvSpPr>
          <p:cNvPr id="8" name="CaixaDeTexto 7"/>
          <p:cNvSpPr txBox="1"/>
          <p:nvPr/>
        </p:nvSpPr>
        <p:spPr>
          <a:xfrm>
            <a:off x="5786451" y="1571612"/>
            <a:ext cx="1637179" cy="400110"/>
          </a:xfrm>
          <a:prstGeom prst="rect">
            <a:avLst/>
          </a:prstGeom>
          <a:noFill/>
        </p:spPr>
        <p:txBody>
          <a:bodyPr wrap="square" rtlCol="0">
            <a:spAutoFit/>
          </a:bodyPr>
          <a:lstStyle/>
          <a:p>
            <a:pPr>
              <a:buClr>
                <a:srgbClr val="0070C0"/>
              </a:buClr>
              <a:buFont typeface="Wingdings" pitchFamily="2" charset="2"/>
              <a:buChar char="ü"/>
            </a:pP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ESMALTE   </a:t>
            </a:r>
            <a:endParaRPr lang="pt-BR"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CaixaDeTexto 8"/>
          <p:cNvSpPr txBox="1"/>
          <p:nvPr/>
        </p:nvSpPr>
        <p:spPr>
          <a:xfrm>
            <a:off x="857224" y="3571876"/>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11" name="CaixaDeTexto 10"/>
          <p:cNvSpPr txBox="1"/>
          <p:nvPr/>
        </p:nvSpPr>
        <p:spPr>
          <a:xfrm>
            <a:off x="1091288" y="2786058"/>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12" name="CaixaDeTexto 11"/>
          <p:cNvSpPr txBox="1"/>
          <p:nvPr/>
        </p:nvSpPr>
        <p:spPr>
          <a:xfrm>
            <a:off x="1805668" y="1857364"/>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13" name="CaixaDeTexto 12"/>
          <p:cNvSpPr txBox="1"/>
          <p:nvPr/>
        </p:nvSpPr>
        <p:spPr>
          <a:xfrm>
            <a:off x="2877238" y="2243072"/>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14" name="CaixaDeTexto 13"/>
          <p:cNvSpPr txBox="1"/>
          <p:nvPr/>
        </p:nvSpPr>
        <p:spPr>
          <a:xfrm>
            <a:off x="4020246" y="1857364"/>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15" name="CaixaDeTexto 14"/>
          <p:cNvSpPr txBox="1"/>
          <p:nvPr/>
        </p:nvSpPr>
        <p:spPr>
          <a:xfrm>
            <a:off x="4572000" y="3571876"/>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16" name="CaixaDeTexto 15"/>
          <p:cNvSpPr txBox="1"/>
          <p:nvPr/>
        </p:nvSpPr>
        <p:spPr>
          <a:xfrm>
            <a:off x="4643438" y="2814576"/>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17" name="CaixaDeTexto 16"/>
          <p:cNvSpPr txBox="1"/>
          <p:nvPr/>
        </p:nvSpPr>
        <p:spPr>
          <a:xfrm>
            <a:off x="1234165" y="3743270"/>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18" name="CaixaDeTexto 17"/>
          <p:cNvSpPr txBox="1"/>
          <p:nvPr/>
        </p:nvSpPr>
        <p:spPr>
          <a:xfrm>
            <a:off x="1437954" y="3000372"/>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19" name="CaixaDeTexto 18"/>
          <p:cNvSpPr txBox="1"/>
          <p:nvPr/>
        </p:nvSpPr>
        <p:spPr>
          <a:xfrm>
            <a:off x="1938021" y="2285992"/>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20" name="CaixaDeTexto 19"/>
          <p:cNvSpPr txBox="1"/>
          <p:nvPr/>
        </p:nvSpPr>
        <p:spPr>
          <a:xfrm>
            <a:off x="3009590" y="2571744"/>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21" name="CaixaDeTexto 20"/>
          <p:cNvSpPr txBox="1"/>
          <p:nvPr/>
        </p:nvSpPr>
        <p:spPr>
          <a:xfrm>
            <a:off x="4009722" y="2143116"/>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22" name="CaixaDeTexto 21"/>
          <p:cNvSpPr txBox="1"/>
          <p:nvPr/>
        </p:nvSpPr>
        <p:spPr>
          <a:xfrm>
            <a:off x="4366912" y="2714620"/>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23" name="CaixaDeTexto 22"/>
          <p:cNvSpPr txBox="1"/>
          <p:nvPr/>
        </p:nvSpPr>
        <p:spPr>
          <a:xfrm>
            <a:off x="4438350" y="3314642"/>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cxnSp>
        <p:nvCxnSpPr>
          <p:cNvPr id="25" name="Conector de seta reta 24"/>
          <p:cNvCxnSpPr/>
          <p:nvPr/>
        </p:nvCxnSpPr>
        <p:spPr bwMode="auto">
          <a:xfrm rot="5400000">
            <a:off x="6142842" y="2142329"/>
            <a:ext cx="285752"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26" name="Conector de seta reta 25"/>
          <p:cNvCxnSpPr/>
          <p:nvPr/>
        </p:nvCxnSpPr>
        <p:spPr bwMode="auto">
          <a:xfrm rot="16200000">
            <a:off x="6158944" y="2471624"/>
            <a:ext cx="285752"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27" name="CaixaDeTexto 26"/>
          <p:cNvSpPr txBox="1"/>
          <p:nvPr/>
        </p:nvSpPr>
        <p:spPr>
          <a:xfrm>
            <a:off x="5929322" y="1957320"/>
            <a:ext cx="2633682" cy="400110"/>
          </a:xfrm>
          <a:prstGeom prst="rect">
            <a:avLst/>
          </a:prstGeom>
          <a:noFill/>
        </p:spPr>
        <p:txBody>
          <a:bodyPr wrap="square" rtlCol="0">
            <a:spAutoFit/>
          </a:bodyPr>
          <a:lstStyle/>
          <a:p>
            <a:pPr>
              <a:buClr>
                <a:srgbClr val="0070C0"/>
              </a:buClr>
              <a:buFont typeface="Wingdings" pitchFamily="2" charset="2"/>
              <a:buChar char="§"/>
            </a:pP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en-US" dirty="0" err="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idade</a:t>
            </a: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en-US" dirty="0" err="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desgaste</a:t>
            </a: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endParaRPr lang="pt-BR"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28" name="CaixaDeTexto 27"/>
          <p:cNvSpPr txBox="1"/>
          <p:nvPr/>
        </p:nvSpPr>
        <p:spPr>
          <a:xfrm>
            <a:off x="5938846" y="2285992"/>
            <a:ext cx="2633682" cy="400110"/>
          </a:xfrm>
          <a:prstGeom prst="rect">
            <a:avLst/>
          </a:prstGeom>
          <a:noFill/>
        </p:spPr>
        <p:txBody>
          <a:bodyPr wrap="square" rtlCol="0">
            <a:spAutoFit/>
          </a:bodyPr>
          <a:lstStyle/>
          <a:p>
            <a:pPr>
              <a:buClr>
                <a:srgbClr val="0070C0"/>
              </a:buClr>
              <a:buFont typeface="Wingdings" pitchFamily="2" charset="2"/>
              <a:buChar char="§"/>
            </a:pP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en-US" dirty="0" err="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áreas</a:t>
            </a: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com </a:t>
            </a:r>
            <a:r>
              <a:rPr lang="en-US" dirty="0" err="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placa</a:t>
            </a: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endParaRPr lang="pt-BR"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29" name="CaixaDeTexto 28"/>
          <p:cNvSpPr txBox="1"/>
          <p:nvPr/>
        </p:nvSpPr>
        <p:spPr>
          <a:xfrm>
            <a:off x="5786451" y="3100328"/>
            <a:ext cx="1637179" cy="400110"/>
          </a:xfrm>
          <a:prstGeom prst="rect">
            <a:avLst/>
          </a:prstGeom>
          <a:noFill/>
        </p:spPr>
        <p:txBody>
          <a:bodyPr wrap="square" rtlCol="0">
            <a:spAutoFit/>
          </a:bodyPr>
          <a:lstStyle/>
          <a:p>
            <a:pPr>
              <a:buClr>
                <a:srgbClr val="0070C0"/>
              </a:buClr>
              <a:buFont typeface="Wingdings" pitchFamily="2" charset="2"/>
              <a:buChar char="ü"/>
            </a:pPr>
            <a:r>
              <a:rPr lang="en-US">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DENTINA   </a:t>
            </a:r>
            <a:endParaRPr lang="pt-BR"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0" name="CaixaDeTexto 29"/>
          <p:cNvSpPr txBox="1"/>
          <p:nvPr/>
        </p:nvSpPr>
        <p:spPr>
          <a:xfrm>
            <a:off x="2091420" y="4529088"/>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31" name="CaixaDeTexto 30"/>
          <p:cNvSpPr txBox="1"/>
          <p:nvPr/>
        </p:nvSpPr>
        <p:spPr>
          <a:xfrm>
            <a:off x="2091420" y="3929066"/>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32" name="CaixaDeTexto 31"/>
          <p:cNvSpPr txBox="1"/>
          <p:nvPr/>
        </p:nvSpPr>
        <p:spPr>
          <a:xfrm>
            <a:off x="2305734" y="3286124"/>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33" name="CaixaDeTexto 32"/>
          <p:cNvSpPr txBox="1"/>
          <p:nvPr/>
        </p:nvSpPr>
        <p:spPr>
          <a:xfrm>
            <a:off x="2915816" y="3456708"/>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34" name="CaixaDeTexto 33"/>
          <p:cNvSpPr txBox="1"/>
          <p:nvPr/>
        </p:nvSpPr>
        <p:spPr>
          <a:xfrm>
            <a:off x="3428992" y="3329666"/>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35" name="CaixaDeTexto 34"/>
          <p:cNvSpPr txBox="1"/>
          <p:nvPr/>
        </p:nvSpPr>
        <p:spPr>
          <a:xfrm>
            <a:off x="3571868" y="4714884"/>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36" name="CaixaDeTexto 35"/>
          <p:cNvSpPr txBox="1"/>
          <p:nvPr/>
        </p:nvSpPr>
        <p:spPr>
          <a:xfrm>
            <a:off x="3663056" y="4143380"/>
            <a:ext cx="551754" cy="400110"/>
          </a:xfrm>
          <a:prstGeom prst="rect">
            <a:avLst/>
          </a:prstGeom>
          <a:noFill/>
        </p:spPr>
        <p:txBody>
          <a:bodyPr wrap="none" rtlCol="0">
            <a:spAutoFit/>
          </a:bodyPr>
          <a:lstStyle/>
          <a:p>
            <a:r>
              <a:rPr lang="en-US" b="1" dirty="0">
                <a:solidFill>
                  <a:schemeClr val="bg2">
                    <a:lumMod val="50000"/>
                  </a:schemeClr>
                </a:solidFill>
                <a:effectLst>
                  <a:outerShdw blurRad="38100" dist="38100" dir="2700000" algn="tl">
                    <a:srgbClr val="000000">
                      <a:alpha val="43137"/>
                    </a:srgbClr>
                  </a:outerShdw>
                </a:effectLst>
              </a:rPr>
              <a:t>+ F</a:t>
            </a:r>
            <a:endParaRPr lang="pt-BR" b="1" dirty="0">
              <a:solidFill>
                <a:schemeClr val="bg2">
                  <a:lumMod val="50000"/>
                </a:schemeClr>
              </a:solidFill>
              <a:effectLst>
                <a:outerShdw blurRad="38100" dist="38100" dir="2700000" algn="tl">
                  <a:srgbClr val="000000">
                    <a:alpha val="43137"/>
                  </a:srgbClr>
                </a:outerShdw>
              </a:effectLst>
            </a:endParaRPr>
          </a:p>
        </p:txBody>
      </p:sp>
      <p:sp>
        <p:nvSpPr>
          <p:cNvPr id="37" name="CaixaDeTexto 36"/>
          <p:cNvSpPr txBox="1"/>
          <p:nvPr/>
        </p:nvSpPr>
        <p:spPr>
          <a:xfrm>
            <a:off x="1386565" y="3957584"/>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38" name="CaixaDeTexto 37"/>
          <p:cNvSpPr txBox="1"/>
          <p:nvPr/>
        </p:nvSpPr>
        <p:spPr>
          <a:xfrm>
            <a:off x="1590354" y="3214686"/>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39" name="CaixaDeTexto 38"/>
          <p:cNvSpPr txBox="1"/>
          <p:nvPr/>
        </p:nvSpPr>
        <p:spPr>
          <a:xfrm>
            <a:off x="2090421" y="2500306"/>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40" name="CaixaDeTexto 39"/>
          <p:cNvSpPr txBox="1"/>
          <p:nvPr/>
        </p:nvSpPr>
        <p:spPr>
          <a:xfrm>
            <a:off x="3161990" y="2786058"/>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41" name="CaixaDeTexto 40"/>
          <p:cNvSpPr txBox="1"/>
          <p:nvPr/>
        </p:nvSpPr>
        <p:spPr>
          <a:xfrm>
            <a:off x="4000496" y="2500306"/>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42" name="CaixaDeTexto 41"/>
          <p:cNvSpPr txBox="1"/>
          <p:nvPr/>
        </p:nvSpPr>
        <p:spPr>
          <a:xfrm>
            <a:off x="4143373" y="3028890"/>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43" name="CaixaDeTexto 42"/>
          <p:cNvSpPr txBox="1"/>
          <p:nvPr/>
        </p:nvSpPr>
        <p:spPr>
          <a:xfrm>
            <a:off x="4224037" y="3814708"/>
            <a:ext cx="490840" cy="400110"/>
          </a:xfrm>
          <a:prstGeom prst="rect">
            <a:avLst/>
          </a:prstGeom>
          <a:noFill/>
        </p:spPr>
        <p:txBody>
          <a:bodyPr wrap="none" rtlCol="0">
            <a:spAutoFit/>
          </a:bodyPr>
          <a:lstStyle/>
          <a:p>
            <a:r>
              <a:rPr lang="en-US" b="1" dirty="0">
                <a:solidFill>
                  <a:srgbClr val="33CC33"/>
                </a:solidFill>
                <a:effectLst>
                  <a:outerShdw blurRad="38100" dist="38100" dir="2700000" algn="tl">
                    <a:srgbClr val="000000">
                      <a:alpha val="43137"/>
                    </a:srgbClr>
                  </a:outerShdw>
                </a:effectLst>
              </a:rPr>
              <a:t>- F</a:t>
            </a:r>
            <a:endParaRPr lang="pt-BR" b="1" dirty="0">
              <a:solidFill>
                <a:srgbClr val="33CC33"/>
              </a:solidFill>
              <a:effectLst>
                <a:outerShdw blurRad="38100" dist="38100" dir="2700000" algn="tl">
                  <a:srgbClr val="000000">
                    <a:alpha val="43137"/>
                  </a:srgbClr>
                </a:outerShdw>
              </a:effectLst>
            </a:endParaRPr>
          </a:p>
        </p:txBody>
      </p:sp>
      <p:sp>
        <p:nvSpPr>
          <p:cNvPr id="44" name="CaixaDeTexto 43"/>
          <p:cNvSpPr txBox="1"/>
          <p:nvPr/>
        </p:nvSpPr>
        <p:spPr>
          <a:xfrm>
            <a:off x="5972866" y="3457518"/>
            <a:ext cx="3028292" cy="400110"/>
          </a:xfrm>
          <a:prstGeom prst="rect">
            <a:avLst/>
          </a:prstGeom>
          <a:noFill/>
        </p:spPr>
        <p:txBody>
          <a:bodyPr wrap="square" rtlCol="0">
            <a:spAutoFit/>
          </a:bodyPr>
          <a:lstStyle/>
          <a:p>
            <a:pPr>
              <a:buClr>
                <a:srgbClr val="0070C0"/>
              </a:buClr>
              <a:buFont typeface="Wingdings" pitchFamily="2" charset="2"/>
              <a:buChar char="§"/>
            </a:pP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[F] similar </a:t>
            </a:r>
            <a:r>
              <a:rPr lang="en-US" dirty="0" err="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ao</a:t>
            </a: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en-US" dirty="0" err="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osso</a:t>
            </a: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endParaRPr lang="pt-BR"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5" name="CaixaDeTexto 44"/>
          <p:cNvSpPr txBox="1"/>
          <p:nvPr/>
        </p:nvSpPr>
        <p:spPr>
          <a:xfrm>
            <a:off x="5972866" y="3860514"/>
            <a:ext cx="3028292" cy="400110"/>
          </a:xfrm>
          <a:prstGeom prst="rect">
            <a:avLst/>
          </a:prstGeom>
          <a:noFill/>
        </p:spPr>
        <p:txBody>
          <a:bodyPr wrap="square" rtlCol="0">
            <a:spAutoFit/>
          </a:bodyPr>
          <a:lstStyle/>
          <a:p>
            <a:pPr>
              <a:buClr>
                <a:srgbClr val="0070C0"/>
              </a:buClr>
              <a:buFont typeface="Wingdings" pitchFamily="2" charset="2"/>
              <a:buChar char="§"/>
            </a:pP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com </a:t>
            </a:r>
            <a:r>
              <a:rPr lang="en-US" dirty="0" err="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idade</a:t>
            </a:r>
            <a:r>
              <a:rPr lang="en-US"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endParaRPr lang="pt-BR"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46" name="Conector de seta reta 45"/>
          <p:cNvCxnSpPr/>
          <p:nvPr/>
        </p:nvCxnSpPr>
        <p:spPr bwMode="auto">
          <a:xfrm rot="16200000">
            <a:off x="6215868" y="3999713"/>
            <a:ext cx="285752"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377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par>
                          <p:cTn id="27" fill="hold">
                            <p:stCondLst>
                              <p:cond delay="1500"/>
                            </p:stCondLst>
                            <p:childTnLst>
                              <p:par>
                                <p:cTn id="28" presetID="9"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par>
                          <p:cTn id="31" fill="hold">
                            <p:stCondLst>
                              <p:cond delay="2000"/>
                            </p:stCondLst>
                            <p:childTnLst>
                              <p:par>
                                <p:cTn id="32" presetID="9"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par>
                          <p:cTn id="35" fill="hold">
                            <p:stCondLst>
                              <p:cond delay="2500"/>
                            </p:stCondLst>
                            <p:childTnLst>
                              <p:par>
                                <p:cTn id="36" presetID="9"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par>
                          <p:cTn id="39" fill="hold">
                            <p:stCondLst>
                              <p:cond delay="3000"/>
                            </p:stCondLst>
                            <p:childTnLst>
                              <p:par>
                                <p:cTn id="40" presetID="9"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par>
                          <p:cTn id="52" fill="hold">
                            <p:stCondLst>
                              <p:cond delay="1000"/>
                            </p:stCondLst>
                            <p:childTnLst>
                              <p:par>
                                <p:cTn id="53" presetID="9"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par>
                          <p:cTn id="56" fill="hold">
                            <p:stCondLst>
                              <p:cond delay="1500"/>
                            </p:stCondLst>
                            <p:childTnLst>
                              <p:par>
                                <p:cTn id="57" presetID="9"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dissolve">
                                      <p:cBhvr>
                                        <p:cTn id="59" dur="500"/>
                                        <p:tgtEl>
                                          <p:spTgt spid="20"/>
                                        </p:tgtEl>
                                      </p:cBhvr>
                                    </p:animEffect>
                                  </p:childTnLst>
                                </p:cTn>
                              </p:par>
                            </p:childTnLst>
                          </p:cTn>
                        </p:par>
                        <p:par>
                          <p:cTn id="60" fill="hold">
                            <p:stCondLst>
                              <p:cond delay="2000"/>
                            </p:stCondLst>
                            <p:childTnLst>
                              <p:par>
                                <p:cTn id="61" presetID="9"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ssolve">
                                      <p:cBhvr>
                                        <p:cTn id="63" dur="500"/>
                                        <p:tgtEl>
                                          <p:spTgt spid="21"/>
                                        </p:tgtEl>
                                      </p:cBhvr>
                                    </p:animEffect>
                                  </p:childTnLst>
                                </p:cTn>
                              </p:par>
                            </p:childTnLst>
                          </p:cTn>
                        </p:par>
                        <p:par>
                          <p:cTn id="64" fill="hold">
                            <p:stCondLst>
                              <p:cond delay="2500"/>
                            </p:stCondLst>
                            <p:childTnLst>
                              <p:par>
                                <p:cTn id="65" presetID="9"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ssolve">
                                      <p:cBhvr>
                                        <p:cTn id="67" dur="500"/>
                                        <p:tgtEl>
                                          <p:spTgt spid="22"/>
                                        </p:tgtEl>
                                      </p:cBhvr>
                                    </p:animEffect>
                                  </p:childTnLst>
                                </p:cTn>
                              </p:par>
                            </p:childTnLst>
                          </p:cTn>
                        </p:par>
                        <p:par>
                          <p:cTn id="68" fill="hold">
                            <p:stCondLst>
                              <p:cond delay="3000"/>
                            </p:stCondLst>
                            <p:childTnLst>
                              <p:par>
                                <p:cTn id="69" presetID="9"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dissolv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9"/>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1"/>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2"/>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3"/>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2"/>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1"/>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0"/>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9"/>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8"/>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17"/>
                                        </p:tgtEl>
                                        <p:attrNameLst>
                                          <p:attrName>style.visibility</p:attrName>
                                        </p:attrNameLst>
                                      </p:cBhvr>
                                      <p:to>
                                        <p:strVal val="hidden"/>
                                      </p:to>
                                    </p:set>
                                  </p:childTnLst>
                                </p:cTn>
                              </p:par>
                            </p:childTnLst>
                          </p:cTn>
                        </p:par>
                        <p:par>
                          <p:cTn id="102" fill="hold">
                            <p:stCondLst>
                              <p:cond delay="0"/>
                            </p:stCondLst>
                            <p:childTnLst>
                              <p:par>
                                <p:cTn id="103" presetID="22" presetClass="entr" presetSubtype="4"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wipe(down)">
                                      <p:cBhvr>
                                        <p:cTn id="105" dur="500"/>
                                        <p:tgtEl>
                                          <p:spTgt spid="27"/>
                                        </p:tgtEl>
                                      </p:cBhvr>
                                    </p:animEffect>
                                  </p:childTnLst>
                                </p:cTn>
                              </p:par>
                              <p:par>
                                <p:cTn id="106" presetID="22" presetClass="entr" presetSubtype="4" fill="hold" nodeType="with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wipe(down)">
                                      <p:cBhvr>
                                        <p:cTn id="108" dur="5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down)">
                                      <p:cBhvr>
                                        <p:cTn id="113" dur="500"/>
                                        <p:tgtEl>
                                          <p:spTgt spid="28"/>
                                        </p:tgtEl>
                                      </p:cBhvr>
                                    </p:animEffect>
                                  </p:childTnLst>
                                </p:cTn>
                              </p:par>
                              <p:par>
                                <p:cTn id="114" presetID="22" presetClass="entr" presetSubtype="4" fill="hold"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down)">
                                      <p:cBhvr>
                                        <p:cTn id="116" dur="500"/>
                                        <p:tgtEl>
                                          <p:spTgt spid="26"/>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wipe(left)">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dissolve">
                                      <p:cBhvr>
                                        <p:cTn id="126" dur="500"/>
                                        <p:tgtEl>
                                          <p:spTgt spid="30"/>
                                        </p:tgtEl>
                                      </p:cBhvr>
                                    </p:animEffect>
                                  </p:childTnLst>
                                </p:cTn>
                              </p:par>
                            </p:childTnLst>
                          </p:cTn>
                        </p:par>
                        <p:par>
                          <p:cTn id="127" fill="hold">
                            <p:stCondLst>
                              <p:cond delay="500"/>
                            </p:stCondLst>
                            <p:childTnLst>
                              <p:par>
                                <p:cTn id="128" presetID="9" presetClass="entr" presetSubtype="0" fill="hold" grpId="0" nodeType="after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dissolve">
                                      <p:cBhvr>
                                        <p:cTn id="130" dur="500"/>
                                        <p:tgtEl>
                                          <p:spTgt spid="31"/>
                                        </p:tgtEl>
                                      </p:cBhvr>
                                    </p:animEffect>
                                  </p:childTnLst>
                                </p:cTn>
                              </p:par>
                            </p:childTnLst>
                          </p:cTn>
                        </p:par>
                        <p:par>
                          <p:cTn id="131" fill="hold">
                            <p:stCondLst>
                              <p:cond delay="1000"/>
                            </p:stCondLst>
                            <p:childTnLst>
                              <p:par>
                                <p:cTn id="132" presetID="9" presetClass="entr" presetSubtype="0" fill="hold" grpId="0" nodeType="after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dissolve">
                                      <p:cBhvr>
                                        <p:cTn id="134" dur="500"/>
                                        <p:tgtEl>
                                          <p:spTgt spid="32"/>
                                        </p:tgtEl>
                                      </p:cBhvr>
                                    </p:animEffect>
                                  </p:childTnLst>
                                </p:cTn>
                              </p:par>
                            </p:childTnLst>
                          </p:cTn>
                        </p:par>
                        <p:par>
                          <p:cTn id="135" fill="hold">
                            <p:stCondLst>
                              <p:cond delay="1500"/>
                            </p:stCondLst>
                            <p:childTnLst>
                              <p:par>
                                <p:cTn id="136" presetID="9" presetClass="entr" presetSubtype="0" fill="hold" grpId="0" nodeType="after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dissolve">
                                      <p:cBhvr>
                                        <p:cTn id="138" dur="500"/>
                                        <p:tgtEl>
                                          <p:spTgt spid="33"/>
                                        </p:tgtEl>
                                      </p:cBhvr>
                                    </p:animEffect>
                                  </p:childTnLst>
                                </p:cTn>
                              </p:par>
                            </p:childTnLst>
                          </p:cTn>
                        </p:par>
                        <p:par>
                          <p:cTn id="139" fill="hold">
                            <p:stCondLst>
                              <p:cond delay="2000"/>
                            </p:stCondLst>
                            <p:childTnLst>
                              <p:par>
                                <p:cTn id="140" presetID="9" presetClass="entr" presetSubtype="0" fill="hold" grpId="0" nodeType="after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dissolve">
                                      <p:cBhvr>
                                        <p:cTn id="142" dur="500"/>
                                        <p:tgtEl>
                                          <p:spTgt spid="34"/>
                                        </p:tgtEl>
                                      </p:cBhvr>
                                    </p:animEffect>
                                  </p:childTnLst>
                                </p:cTn>
                              </p:par>
                            </p:childTnLst>
                          </p:cTn>
                        </p:par>
                        <p:par>
                          <p:cTn id="143" fill="hold">
                            <p:stCondLst>
                              <p:cond delay="2500"/>
                            </p:stCondLst>
                            <p:childTnLst>
                              <p:par>
                                <p:cTn id="144" presetID="9" presetClass="entr" presetSubtype="0" fill="hold" grpId="0" nodeType="after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dissolve">
                                      <p:cBhvr>
                                        <p:cTn id="146" dur="500"/>
                                        <p:tgtEl>
                                          <p:spTgt spid="35"/>
                                        </p:tgtEl>
                                      </p:cBhvr>
                                    </p:animEffect>
                                  </p:childTnLst>
                                </p:cTn>
                              </p:par>
                            </p:childTnLst>
                          </p:cTn>
                        </p:par>
                        <p:par>
                          <p:cTn id="147" fill="hold">
                            <p:stCondLst>
                              <p:cond delay="3000"/>
                            </p:stCondLst>
                            <p:childTnLst>
                              <p:par>
                                <p:cTn id="148" presetID="9" presetClass="entr" presetSubtype="0" fill="hold" grpId="0" nodeType="afterEffect">
                                  <p:stCondLst>
                                    <p:cond delay="0"/>
                                  </p:stCondLst>
                                  <p:childTnLst>
                                    <p:set>
                                      <p:cBhvr>
                                        <p:cTn id="149" dur="1" fill="hold">
                                          <p:stCondLst>
                                            <p:cond delay="0"/>
                                          </p:stCondLst>
                                        </p:cTn>
                                        <p:tgtEl>
                                          <p:spTgt spid="36"/>
                                        </p:tgtEl>
                                        <p:attrNameLst>
                                          <p:attrName>style.visibility</p:attrName>
                                        </p:attrNameLst>
                                      </p:cBhvr>
                                      <p:to>
                                        <p:strVal val="visible"/>
                                      </p:to>
                                    </p:set>
                                    <p:animEffect transition="in" filter="dissolve">
                                      <p:cBhvr>
                                        <p:cTn id="150" dur="500"/>
                                        <p:tgtEl>
                                          <p:spTgt spid="36"/>
                                        </p:tgtEl>
                                      </p:cBhvr>
                                    </p:animEffect>
                                  </p:childTnLst>
                                </p:cTn>
                              </p:par>
                            </p:childTnLst>
                          </p:cTn>
                        </p:par>
                      </p:childTnLst>
                    </p:cTn>
                  </p:par>
                  <p:par>
                    <p:cTn id="151" fill="hold">
                      <p:stCondLst>
                        <p:cond delay="indefinite"/>
                      </p:stCondLst>
                      <p:childTnLst>
                        <p:par>
                          <p:cTn id="152" fill="hold">
                            <p:stCondLst>
                              <p:cond delay="0"/>
                            </p:stCondLst>
                            <p:childTnLst>
                              <p:par>
                                <p:cTn id="153" presetID="9" presetClass="entr" presetSubtype="0" fill="hold" grpId="0" nodeType="clickEffect">
                                  <p:stCondLst>
                                    <p:cond delay="0"/>
                                  </p:stCondLst>
                                  <p:childTnLst>
                                    <p:set>
                                      <p:cBhvr>
                                        <p:cTn id="154" dur="1" fill="hold">
                                          <p:stCondLst>
                                            <p:cond delay="0"/>
                                          </p:stCondLst>
                                        </p:cTn>
                                        <p:tgtEl>
                                          <p:spTgt spid="37"/>
                                        </p:tgtEl>
                                        <p:attrNameLst>
                                          <p:attrName>style.visibility</p:attrName>
                                        </p:attrNameLst>
                                      </p:cBhvr>
                                      <p:to>
                                        <p:strVal val="visible"/>
                                      </p:to>
                                    </p:set>
                                    <p:animEffect transition="in" filter="dissolve">
                                      <p:cBhvr>
                                        <p:cTn id="155" dur="500"/>
                                        <p:tgtEl>
                                          <p:spTgt spid="37"/>
                                        </p:tgtEl>
                                      </p:cBhvr>
                                    </p:animEffect>
                                  </p:childTnLst>
                                </p:cTn>
                              </p:par>
                            </p:childTnLst>
                          </p:cTn>
                        </p:par>
                        <p:par>
                          <p:cTn id="156" fill="hold">
                            <p:stCondLst>
                              <p:cond delay="500"/>
                            </p:stCondLst>
                            <p:childTnLst>
                              <p:par>
                                <p:cTn id="157" presetID="9"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dissolve">
                                      <p:cBhvr>
                                        <p:cTn id="159" dur="500"/>
                                        <p:tgtEl>
                                          <p:spTgt spid="38"/>
                                        </p:tgtEl>
                                      </p:cBhvr>
                                    </p:animEffect>
                                  </p:childTnLst>
                                </p:cTn>
                              </p:par>
                            </p:childTnLst>
                          </p:cTn>
                        </p:par>
                        <p:par>
                          <p:cTn id="160" fill="hold">
                            <p:stCondLst>
                              <p:cond delay="1000"/>
                            </p:stCondLst>
                            <p:childTnLst>
                              <p:par>
                                <p:cTn id="161" presetID="9" presetClass="entr" presetSubtype="0" fill="hold" grpId="0" nodeType="afterEffect">
                                  <p:stCondLst>
                                    <p:cond delay="0"/>
                                  </p:stCondLst>
                                  <p:childTnLst>
                                    <p:set>
                                      <p:cBhvr>
                                        <p:cTn id="162" dur="1" fill="hold">
                                          <p:stCondLst>
                                            <p:cond delay="0"/>
                                          </p:stCondLst>
                                        </p:cTn>
                                        <p:tgtEl>
                                          <p:spTgt spid="39"/>
                                        </p:tgtEl>
                                        <p:attrNameLst>
                                          <p:attrName>style.visibility</p:attrName>
                                        </p:attrNameLst>
                                      </p:cBhvr>
                                      <p:to>
                                        <p:strVal val="visible"/>
                                      </p:to>
                                    </p:set>
                                    <p:animEffect transition="in" filter="dissolve">
                                      <p:cBhvr>
                                        <p:cTn id="163" dur="500"/>
                                        <p:tgtEl>
                                          <p:spTgt spid="39"/>
                                        </p:tgtEl>
                                      </p:cBhvr>
                                    </p:animEffect>
                                  </p:childTnLst>
                                </p:cTn>
                              </p:par>
                            </p:childTnLst>
                          </p:cTn>
                        </p:par>
                        <p:par>
                          <p:cTn id="164" fill="hold">
                            <p:stCondLst>
                              <p:cond delay="1500"/>
                            </p:stCondLst>
                            <p:childTnLst>
                              <p:par>
                                <p:cTn id="165" presetID="9" presetClass="entr" presetSubtype="0" fill="hold" grpId="0" nodeType="afterEffect">
                                  <p:stCondLst>
                                    <p:cond delay="0"/>
                                  </p:stCondLst>
                                  <p:childTnLst>
                                    <p:set>
                                      <p:cBhvr>
                                        <p:cTn id="166" dur="1" fill="hold">
                                          <p:stCondLst>
                                            <p:cond delay="0"/>
                                          </p:stCondLst>
                                        </p:cTn>
                                        <p:tgtEl>
                                          <p:spTgt spid="40"/>
                                        </p:tgtEl>
                                        <p:attrNameLst>
                                          <p:attrName>style.visibility</p:attrName>
                                        </p:attrNameLst>
                                      </p:cBhvr>
                                      <p:to>
                                        <p:strVal val="visible"/>
                                      </p:to>
                                    </p:set>
                                    <p:animEffect transition="in" filter="dissolve">
                                      <p:cBhvr>
                                        <p:cTn id="167" dur="500"/>
                                        <p:tgtEl>
                                          <p:spTgt spid="40"/>
                                        </p:tgtEl>
                                      </p:cBhvr>
                                    </p:animEffect>
                                  </p:childTnLst>
                                </p:cTn>
                              </p:par>
                            </p:childTnLst>
                          </p:cTn>
                        </p:par>
                        <p:par>
                          <p:cTn id="168" fill="hold">
                            <p:stCondLst>
                              <p:cond delay="2000"/>
                            </p:stCondLst>
                            <p:childTnLst>
                              <p:par>
                                <p:cTn id="169" presetID="9" presetClass="entr" presetSubtype="0" fill="hold" grpId="0" nodeType="afterEffect">
                                  <p:stCondLst>
                                    <p:cond delay="0"/>
                                  </p:stCondLst>
                                  <p:childTnLst>
                                    <p:set>
                                      <p:cBhvr>
                                        <p:cTn id="170" dur="1" fill="hold">
                                          <p:stCondLst>
                                            <p:cond delay="0"/>
                                          </p:stCondLst>
                                        </p:cTn>
                                        <p:tgtEl>
                                          <p:spTgt spid="41"/>
                                        </p:tgtEl>
                                        <p:attrNameLst>
                                          <p:attrName>style.visibility</p:attrName>
                                        </p:attrNameLst>
                                      </p:cBhvr>
                                      <p:to>
                                        <p:strVal val="visible"/>
                                      </p:to>
                                    </p:set>
                                    <p:animEffect transition="in" filter="dissolve">
                                      <p:cBhvr>
                                        <p:cTn id="171" dur="500"/>
                                        <p:tgtEl>
                                          <p:spTgt spid="41"/>
                                        </p:tgtEl>
                                      </p:cBhvr>
                                    </p:animEffect>
                                  </p:childTnLst>
                                </p:cTn>
                              </p:par>
                            </p:childTnLst>
                          </p:cTn>
                        </p:par>
                        <p:par>
                          <p:cTn id="172" fill="hold">
                            <p:stCondLst>
                              <p:cond delay="2500"/>
                            </p:stCondLst>
                            <p:childTnLst>
                              <p:par>
                                <p:cTn id="173" presetID="9" presetClass="entr" presetSubtype="0" fill="hold" grpId="0" nodeType="afterEffect">
                                  <p:stCondLst>
                                    <p:cond delay="0"/>
                                  </p:stCondLst>
                                  <p:childTnLst>
                                    <p:set>
                                      <p:cBhvr>
                                        <p:cTn id="174" dur="1" fill="hold">
                                          <p:stCondLst>
                                            <p:cond delay="0"/>
                                          </p:stCondLst>
                                        </p:cTn>
                                        <p:tgtEl>
                                          <p:spTgt spid="42"/>
                                        </p:tgtEl>
                                        <p:attrNameLst>
                                          <p:attrName>style.visibility</p:attrName>
                                        </p:attrNameLst>
                                      </p:cBhvr>
                                      <p:to>
                                        <p:strVal val="visible"/>
                                      </p:to>
                                    </p:set>
                                    <p:animEffect transition="in" filter="dissolve">
                                      <p:cBhvr>
                                        <p:cTn id="175" dur="500"/>
                                        <p:tgtEl>
                                          <p:spTgt spid="42"/>
                                        </p:tgtEl>
                                      </p:cBhvr>
                                    </p:animEffect>
                                  </p:childTnLst>
                                </p:cTn>
                              </p:par>
                            </p:childTnLst>
                          </p:cTn>
                        </p:par>
                        <p:par>
                          <p:cTn id="176" fill="hold">
                            <p:stCondLst>
                              <p:cond delay="3000"/>
                            </p:stCondLst>
                            <p:childTnLst>
                              <p:par>
                                <p:cTn id="177" presetID="9" presetClass="entr" presetSubtype="0" fill="hold" grpId="0" nodeType="afterEffect">
                                  <p:stCondLst>
                                    <p:cond delay="0"/>
                                  </p:stCondLst>
                                  <p:childTnLst>
                                    <p:set>
                                      <p:cBhvr>
                                        <p:cTn id="178" dur="1" fill="hold">
                                          <p:stCondLst>
                                            <p:cond delay="0"/>
                                          </p:stCondLst>
                                        </p:cTn>
                                        <p:tgtEl>
                                          <p:spTgt spid="43"/>
                                        </p:tgtEl>
                                        <p:attrNameLst>
                                          <p:attrName>style.visibility</p:attrName>
                                        </p:attrNameLst>
                                      </p:cBhvr>
                                      <p:to>
                                        <p:strVal val="visible"/>
                                      </p:to>
                                    </p:set>
                                    <p:animEffect transition="in" filter="dissolve">
                                      <p:cBhvr>
                                        <p:cTn id="179" dur="500"/>
                                        <p:tgtEl>
                                          <p:spTgt spid="43"/>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grpId="0" nodeType="clickEffect">
                                  <p:stCondLst>
                                    <p:cond delay="0"/>
                                  </p:stCondLst>
                                  <p:childTnLst>
                                    <p:set>
                                      <p:cBhvr>
                                        <p:cTn id="183" dur="1" fill="hold">
                                          <p:stCondLst>
                                            <p:cond delay="0"/>
                                          </p:stCondLst>
                                        </p:cTn>
                                        <p:tgtEl>
                                          <p:spTgt spid="44"/>
                                        </p:tgtEl>
                                        <p:attrNameLst>
                                          <p:attrName>style.visibility</p:attrName>
                                        </p:attrNameLst>
                                      </p:cBhvr>
                                      <p:to>
                                        <p:strVal val="visible"/>
                                      </p:to>
                                    </p:set>
                                    <p:animEffect transition="in" filter="wipe(down)">
                                      <p:cBhvr>
                                        <p:cTn id="184" dur="500"/>
                                        <p:tgtEl>
                                          <p:spTgt spid="44"/>
                                        </p:tgtEl>
                                      </p:cBhvr>
                                    </p:animEffect>
                                  </p:childTnLst>
                                </p:cTn>
                              </p:par>
                            </p:childTnLst>
                          </p:cTn>
                        </p:par>
                        <p:par>
                          <p:cTn id="185" fill="hold">
                            <p:stCondLst>
                              <p:cond delay="500"/>
                            </p:stCondLst>
                            <p:childTnLst>
                              <p:par>
                                <p:cTn id="186" presetID="22" presetClass="entr" presetSubtype="4" fill="hold" grpId="0" nodeType="afterEffect">
                                  <p:stCondLst>
                                    <p:cond delay="0"/>
                                  </p:stCondLst>
                                  <p:childTnLst>
                                    <p:set>
                                      <p:cBhvr>
                                        <p:cTn id="187" dur="1" fill="hold">
                                          <p:stCondLst>
                                            <p:cond delay="0"/>
                                          </p:stCondLst>
                                        </p:cTn>
                                        <p:tgtEl>
                                          <p:spTgt spid="45"/>
                                        </p:tgtEl>
                                        <p:attrNameLst>
                                          <p:attrName>style.visibility</p:attrName>
                                        </p:attrNameLst>
                                      </p:cBhvr>
                                      <p:to>
                                        <p:strVal val="visible"/>
                                      </p:to>
                                    </p:set>
                                    <p:animEffect transition="in" filter="wipe(down)">
                                      <p:cBhvr>
                                        <p:cTn id="188" dur="500"/>
                                        <p:tgtEl>
                                          <p:spTgt spid="45"/>
                                        </p:tgtEl>
                                      </p:cBhvr>
                                    </p:animEffect>
                                  </p:childTnLst>
                                </p:cTn>
                              </p:par>
                              <p:par>
                                <p:cTn id="189" presetID="22" presetClass="entr" presetSubtype="4" fill="hold" nodeType="withEffect">
                                  <p:stCondLst>
                                    <p:cond delay="0"/>
                                  </p:stCondLst>
                                  <p:childTnLst>
                                    <p:set>
                                      <p:cBhvr>
                                        <p:cTn id="190" dur="1" fill="hold">
                                          <p:stCondLst>
                                            <p:cond delay="0"/>
                                          </p:stCondLst>
                                        </p:cTn>
                                        <p:tgtEl>
                                          <p:spTgt spid="46"/>
                                        </p:tgtEl>
                                        <p:attrNameLst>
                                          <p:attrName>style.visibility</p:attrName>
                                        </p:attrNameLst>
                                      </p:cBhvr>
                                      <p:to>
                                        <p:strVal val="visible"/>
                                      </p:to>
                                    </p:set>
                                    <p:animEffect transition="in" filter="wipe(down)">
                                      <p:cBhvr>
                                        <p:cTn id="19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p:txBody>
          <a:bodyPr/>
          <a:lstStyle/>
          <a:p>
            <a:pPr algn="just">
              <a:buClr>
                <a:srgbClr val="FFC000"/>
              </a:buClr>
            </a:pPr>
            <a:r>
              <a:rPr lang="pt-BR" dirty="0">
                <a:latin typeface="Arial" pitchFamily="34" charset="0"/>
                <a:cs typeface="Arial" pitchFamily="34" charset="0"/>
              </a:rPr>
              <a:t>[F] de todo o esmalte</a:t>
            </a:r>
          </a:p>
          <a:p>
            <a:pPr lvl="1" algn="just"/>
            <a:r>
              <a:rPr lang="pt-BR" dirty="0">
                <a:latin typeface="Arial" pitchFamily="34" charset="0"/>
                <a:cs typeface="Arial" pitchFamily="34" charset="0"/>
              </a:rPr>
              <a:t>Reflete o nível de exposição durante a formação  do dente</a:t>
            </a:r>
          </a:p>
          <a:p>
            <a:pPr lvl="1" algn="just">
              <a:buNone/>
            </a:pPr>
            <a:endParaRPr lang="pt-BR" dirty="0">
              <a:latin typeface="Arial" pitchFamily="34" charset="0"/>
              <a:cs typeface="Arial" pitchFamily="34" charset="0"/>
            </a:endParaRPr>
          </a:p>
          <a:p>
            <a:pPr algn="just">
              <a:buClr>
                <a:srgbClr val="FFC000"/>
              </a:buClr>
            </a:pPr>
            <a:r>
              <a:rPr lang="pt-BR" dirty="0">
                <a:latin typeface="Arial" pitchFamily="34" charset="0"/>
                <a:cs typeface="Arial" pitchFamily="34" charset="0"/>
              </a:rPr>
              <a:t>[F] dentina e osso</a:t>
            </a:r>
          </a:p>
          <a:p>
            <a:pPr lvl="1" algn="just"/>
            <a:r>
              <a:rPr lang="pt-BR" dirty="0">
                <a:latin typeface="Arial" pitchFamily="34" charset="0"/>
                <a:cs typeface="Arial" pitchFamily="34" charset="0"/>
              </a:rPr>
              <a:t>Proporcionais ao nível de ingestão a longo prazo</a:t>
            </a:r>
          </a:p>
          <a:p>
            <a:pPr lvl="4" algn="just"/>
            <a:r>
              <a:rPr lang="pt-BR" dirty="0" err="1">
                <a:latin typeface="Arial" pitchFamily="34" charset="0"/>
                <a:cs typeface="Arial" pitchFamily="34" charset="0"/>
              </a:rPr>
              <a:t>Weatherell</a:t>
            </a:r>
            <a:r>
              <a:rPr lang="pt-BR" dirty="0">
                <a:latin typeface="Arial" pitchFamily="34" charset="0"/>
                <a:cs typeface="Arial" pitchFamily="34" charset="0"/>
              </a:rPr>
              <a:t>, 1969</a:t>
            </a:r>
          </a:p>
        </p:txBody>
      </p:sp>
      <p:sp>
        <p:nvSpPr>
          <p:cNvPr id="5" name="Título 28"/>
          <p:cNvSpPr txBox="1">
            <a:spLocks/>
          </p:cNvSpPr>
          <p:nvPr/>
        </p:nvSpPr>
        <p:spPr bwMode="auto">
          <a:xfrm>
            <a:off x="485804" y="14286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Tecidos</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a:t>
            </a: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Calcificados</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357737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wipe(left)">
                                      <p:cBhvr>
                                        <p:cTn id="7" dur="500"/>
                                        <p:tgtEl>
                                          <p:spTgt spid="14029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0291">
                                            <p:txEl>
                                              <p:pRg st="1" end="1"/>
                                            </p:txEl>
                                          </p:spTgt>
                                        </p:tgtEl>
                                        <p:attrNameLst>
                                          <p:attrName>style.visibility</p:attrName>
                                        </p:attrNameLst>
                                      </p:cBhvr>
                                      <p:to>
                                        <p:strVal val="visible"/>
                                      </p:to>
                                    </p:set>
                                    <p:animEffect transition="in" filter="wipe(left)">
                                      <p:cBhvr>
                                        <p:cTn id="10" dur="500"/>
                                        <p:tgtEl>
                                          <p:spTgt spid="1402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0291">
                                            <p:txEl>
                                              <p:pRg st="3" end="3"/>
                                            </p:txEl>
                                          </p:spTgt>
                                        </p:tgtEl>
                                        <p:attrNameLst>
                                          <p:attrName>style.visibility</p:attrName>
                                        </p:attrNameLst>
                                      </p:cBhvr>
                                      <p:to>
                                        <p:strVal val="visible"/>
                                      </p:to>
                                    </p:set>
                                    <p:animEffect transition="in" filter="wipe(left)">
                                      <p:cBhvr>
                                        <p:cTn id="15" dur="500"/>
                                        <p:tgtEl>
                                          <p:spTgt spid="140291">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0291">
                                            <p:txEl>
                                              <p:pRg st="4" end="4"/>
                                            </p:txEl>
                                          </p:spTgt>
                                        </p:tgtEl>
                                        <p:attrNameLst>
                                          <p:attrName>style.visibility</p:attrName>
                                        </p:attrNameLst>
                                      </p:cBhvr>
                                      <p:to>
                                        <p:strVal val="visible"/>
                                      </p:to>
                                    </p:set>
                                    <p:animEffect transition="in" filter="wipe(left)">
                                      <p:cBhvr>
                                        <p:cTn id="18" dur="500"/>
                                        <p:tgtEl>
                                          <p:spTgt spid="140291">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0291">
                                            <p:txEl>
                                              <p:pRg st="5" end="5"/>
                                            </p:txEl>
                                          </p:spTgt>
                                        </p:tgtEl>
                                        <p:attrNameLst>
                                          <p:attrName>style.visibility</p:attrName>
                                        </p:attrNameLst>
                                      </p:cBhvr>
                                      <p:to>
                                        <p:strVal val="visible"/>
                                      </p:to>
                                    </p:set>
                                    <p:animEffect transition="in" filter="wipe(left)">
                                      <p:cBhvr>
                                        <p:cTn id="21" dur="500"/>
                                        <p:tgtEl>
                                          <p:spTgt spid="140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Título 28"/>
          <p:cNvSpPr txBox="1">
            <a:spLocks/>
          </p:cNvSpPr>
          <p:nvPr/>
        </p:nvSpPr>
        <p:spPr bwMode="auto">
          <a:xfrm>
            <a:off x="214282" y="142860"/>
            <a:ext cx="865819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Incorporação</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de F </a:t>
            </a: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pelo</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a:t>
            </a: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osso</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grpSp>
        <p:nvGrpSpPr>
          <p:cNvPr id="7" name="Group 7"/>
          <p:cNvGrpSpPr>
            <a:grpSpLocks/>
          </p:cNvGrpSpPr>
          <p:nvPr/>
        </p:nvGrpSpPr>
        <p:grpSpPr bwMode="auto">
          <a:xfrm>
            <a:off x="1800225" y="1643050"/>
            <a:ext cx="5105400" cy="3352800"/>
            <a:chOff x="1152" y="1440"/>
            <a:chExt cx="3216" cy="2112"/>
          </a:xfrm>
        </p:grpSpPr>
        <p:sp>
          <p:nvSpPr>
            <p:cNvPr id="8" name="AutoShape 6"/>
            <p:cNvSpPr>
              <a:spLocks noChangeArrowheads="1"/>
            </p:cNvSpPr>
            <p:nvPr/>
          </p:nvSpPr>
          <p:spPr bwMode="auto">
            <a:xfrm>
              <a:off x="1152" y="1440"/>
              <a:ext cx="3216" cy="2112"/>
            </a:xfrm>
            <a:prstGeom prst="parallelogram">
              <a:avLst>
                <a:gd name="adj" fmla="val 35410"/>
              </a:avLst>
            </a:prstGeom>
            <a:gradFill rotWithShape="0">
              <a:gsLst>
                <a:gs pos="0">
                  <a:srgbClr val="66CCFF">
                    <a:gamma/>
                    <a:tint val="0"/>
                    <a:invGamma/>
                  </a:srgbClr>
                </a:gs>
                <a:gs pos="100000">
                  <a:srgbClr val="66CCFF"/>
                </a:gs>
              </a:gsLst>
              <a:path path="shape">
                <a:fillToRect l="50000" t="50000" r="50000" b="50000"/>
              </a:path>
            </a:gradFill>
            <a:ln w="9525">
              <a:solidFill>
                <a:schemeClr val="tx1"/>
              </a:solidFill>
              <a:miter lim="800000"/>
              <a:headEnd/>
              <a:tailEnd/>
            </a:ln>
            <a:effectLst/>
          </p:spPr>
          <p:txBody>
            <a:bodyPr wrap="none" lIns="90000" tIns="46800" rIns="90000" bIns="46800" anchor="ctr"/>
            <a:lstStyle/>
            <a:p>
              <a:pPr>
                <a:defRPr/>
              </a:pPr>
              <a:endParaRPr lang="pt-BR" sz="3200" dirty="0">
                <a:latin typeface="+mn-lt"/>
              </a:endParaRPr>
            </a:p>
          </p:txBody>
        </p:sp>
        <p:grpSp>
          <p:nvGrpSpPr>
            <p:cNvPr id="9" name="Group 5"/>
            <p:cNvGrpSpPr>
              <a:grpSpLocks/>
            </p:cNvGrpSpPr>
            <p:nvPr/>
          </p:nvGrpSpPr>
          <p:grpSpPr bwMode="auto">
            <a:xfrm>
              <a:off x="1584" y="1728"/>
              <a:ext cx="2352" cy="1584"/>
              <a:chOff x="1584" y="1728"/>
              <a:chExt cx="2352" cy="1584"/>
            </a:xfrm>
          </p:grpSpPr>
          <p:sp>
            <p:nvSpPr>
              <p:cNvPr id="10" name="AutoShape 4"/>
              <p:cNvSpPr>
                <a:spLocks noChangeArrowheads="1"/>
              </p:cNvSpPr>
              <p:nvPr/>
            </p:nvSpPr>
            <p:spPr bwMode="auto">
              <a:xfrm>
                <a:off x="1584" y="1728"/>
                <a:ext cx="2352" cy="1584"/>
              </a:xfrm>
              <a:prstGeom prst="parallelogram">
                <a:avLst>
                  <a:gd name="adj" fmla="val 30721"/>
                </a:avLst>
              </a:prstGeom>
              <a:solidFill>
                <a:srgbClr val="FF0000"/>
              </a:solidFill>
              <a:ln w="12700">
                <a:solidFill>
                  <a:schemeClr val="tx1"/>
                </a:solidFill>
                <a:miter lim="800000"/>
                <a:headEnd/>
                <a:tailEnd/>
              </a:ln>
              <a:effectLst/>
            </p:spPr>
            <p:txBody>
              <a:bodyPr wrap="none" lIns="90000" tIns="46800" rIns="90000" bIns="46800" anchor="ctr"/>
              <a:lstStyle/>
              <a:p>
                <a:pPr>
                  <a:defRPr/>
                </a:pPr>
                <a:endParaRPr lang="pt-BR" sz="3200">
                  <a:latin typeface="+mn-lt"/>
                </a:endParaRPr>
              </a:p>
            </p:txBody>
          </p:sp>
          <p:sp>
            <p:nvSpPr>
              <p:cNvPr id="11" name="AutoShape 3"/>
              <p:cNvSpPr>
                <a:spLocks noChangeArrowheads="1"/>
              </p:cNvSpPr>
              <p:nvPr/>
            </p:nvSpPr>
            <p:spPr bwMode="auto">
              <a:xfrm>
                <a:off x="1704" y="1824"/>
                <a:ext cx="2112" cy="1392"/>
              </a:xfrm>
              <a:prstGeom prst="parallelogram">
                <a:avLst>
                  <a:gd name="adj" fmla="val 31391"/>
                </a:avLst>
              </a:prstGeom>
              <a:gradFill rotWithShape="0">
                <a:gsLst>
                  <a:gs pos="0">
                    <a:srgbClr val="0099FF">
                      <a:gamma/>
                      <a:shade val="0"/>
                      <a:invGamma/>
                    </a:srgbClr>
                  </a:gs>
                  <a:gs pos="100000">
                    <a:srgbClr val="0099FF"/>
                  </a:gs>
                </a:gsLst>
                <a:path path="shape">
                  <a:fillToRect l="50000" t="50000" r="50000" b="50000"/>
                </a:path>
              </a:gradFill>
              <a:ln w="9525">
                <a:solidFill>
                  <a:schemeClr val="tx1"/>
                </a:solidFill>
                <a:miter lim="800000"/>
                <a:headEnd/>
                <a:tailEnd/>
              </a:ln>
              <a:effectLst/>
            </p:spPr>
            <p:txBody>
              <a:bodyPr wrap="none" lIns="90000" tIns="46800" rIns="90000" bIns="46800" anchor="ctr"/>
              <a:lstStyle/>
              <a:p>
                <a:pPr>
                  <a:defRPr/>
                </a:pPr>
                <a:endParaRPr lang="pt-BR" sz="3200" baseline="30000" dirty="0">
                  <a:solidFill>
                    <a:srgbClr val="FFFF00"/>
                  </a:solidFill>
                  <a:latin typeface="+mn-lt"/>
                </a:endParaRPr>
              </a:p>
            </p:txBody>
          </p:sp>
        </p:grpSp>
      </p:grpSp>
      <p:sp>
        <p:nvSpPr>
          <p:cNvPr id="12" name="Line 9"/>
          <p:cNvSpPr>
            <a:spLocks noChangeShapeType="1"/>
          </p:cNvSpPr>
          <p:nvPr/>
        </p:nvSpPr>
        <p:spPr bwMode="auto">
          <a:xfrm flipH="1" flipV="1">
            <a:off x="3171825" y="4157650"/>
            <a:ext cx="533400" cy="381000"/>
          </a:xfrm>
          <a:prstGeom prst="line">
            <a:avLst/>
          </a:prstGeom>
          <a:noFill/>
          <a:ln w="57150">
            <a:solidFill>
              <a:schemeClr val="tx1"/>
            </a:solidFill>
            <a:miter lim="800000"/>
            <a:headEnd type="triangle" w="med" len="med"/>
            <a:tailEnd type="triangle" w="med" len="med"/>
          </a:ln>
          <a:effectLst/>
        </p:spPr>
        <p:txBody>
          <a:bodyPr wrap="none" lIns="90000" tIns="46800" rIns="90000" bIns="46800" anchor="ctr"/>
          <a:lstStyle/>
          <a:p>
            <a:pPr>
              <a:defRPr/>
            </a:pPr>
            <a:endParaRPr lang="pt-BR">
              <a:latin typeface="+mn-lt"/>
            </a:endParaRPr>
          </a:p>
        </p:txBody>
      </p:sp>
      <p:sp>
        <p:nvSpPr>
          <p:cNvPr id="13" name="Line 10"/>
          <p:cNvSpPr>
            <a:spLocks noChangeShapeType="1"/>
          </p:cNvSpPr>
          <p:nvPr/>
        </p:nvSpPr>
        <p:spPr bwMode="auto">
          <a:xfrm flipH="1" flipV="1">
            <a:off x="4238625" y="4538650"/>
            <a:ext cx="533400" cy="381000"/>
          </a:xfrm>
          <a:prstGeom prst="line">
            <a:avLst/>
          </a:prstGeom>
          <a:noFill/>
          <a:ln w="57150">
            <a:solidFill>
              <a:schemeClr val="tx1"/>
            </a:solidFill>
            <a:miter lim="800000"/>
            <a:headEnd type="triangle" w="med" len="med"/>
            <a:tailEnd type="triangle" w="med" len="med"/>
          </a:ln>
          <a:effectLst/>
        </p:spPr>
        <p:txBody>
          <a:bodyPr wrap="none" lIns="90000" tIns="46800" rIns="90000" bIns="46800" anchor="ctr"/>
          <a:lstStyle/>
          <a:p>
            <a:pPr>
              <a:defRPr/>
            </a:pPr>
            <a:endParaRPr lang="pt-BR">
              <a:latin typeface="+mn-lt"/>
            </a:endParaRPr>
          </a:p>
        </p:txBody>
      </p:sp>
      <p:sp>
        <p:nvSpPr>
          <p:cNvPr id="14" name="Line 11"/>
          <p:cNvSpPr>
            <a:spLocks noChangeShapeType="1"/>
          </p:cNvSpPr>
          <p:nvPr/>
        </p:nvSpPr>
        <p:spPr bwMode="auto">
          <a:xfrm flipH="1" flipV="1">
            <a:off x="5457825" y="4786300"/>
            <a:ext cx="533400" cy="381000"/>
          </a:xfrm>
          <a:prstGeom prst="line">
            <a:avLst/>
          </a:prstGeom>
          <a:noFill/>
          <a:ln w="57150">
            <a:solidFill>
              <a:schemeClr val="accent1"/>
            </a:solidFill>
            <a:miter lim="800000"/>
            <a:headEnd type="triangle" w="med" len="med"/>
            <a:tailEnd type="triangle" w="med" len="med"/>
          </a:ln>
          <a:effectLst/>
        </p:spPr>
        <p:txBody>
          <a:bodyPr wrap="none" lIns="90000" tIns="46800" rIns="90000" bIns="46800" anchor="ctr"/>
          <a:lstStyle/>
          <a:p>
            <a:pPr>
              <a:defRPr/>
            </a:pPr>
            <a:endParaRPr lang="pt-BR">
              <a:latin typeface="+mn-lt"/>
            </a:endParaRPr>
          </a:p>
        </p:txBody>
      </p:sp>
      <p:sp>
        <p:nvSpPr>
          <p:cNvPr id="15" name="Text Box 12"/>
          <p:cNvSpPr txBox="1">
            <a:spLocks noChangeArrowheads="1"/>
          </p:cNvSpPr>
          <p:nvPr/>
        </p:nvSpPr>
        <p:spPr bwMode="auto">
          <a:xfrm>
            <a:off x="5897563" y="4772026"/>
            <a:ext cx="252290" cy="402291"/>
          </a:xfrm>
          <a:prstGeom prst="rect">
            <a:avLst/>
          </a:prstGeom>
          <a:noFill/>
          <a:ln w="9525">
            <a:noFill/>
            <a:miter lim="800000"/>
            <a:headEnd/>
            <a:tailEnd/>
          </a:ln>
          <a:effectLst/>
        </p:spPr>
        <p:txBody>
          <a:bodyPr wrap="none" lIns="90000" tIns="46800" rIns="90000" bIns="46800">
            <a:spAutoFit/>
          </a:bodyPr>
          <a:lstStyle/>
          <a:p>
            <a:pPr>
              <a:defRPr/>
            </a:pPr>
            <a:r>
              <a:rPr lang="pt-BR" b="1" dirty="0">
                <a:latin typeface="+mn-lt"/>
              </a:rPr>
              <a:t>I</a:t>
            </a:r>
          </a:p>
        </p:txBody>
      </p:sp>
      <p:sp>
        <p:nvSpPr>
          <p:cNvPr id="16" name="Text Box 13"/>
          <p:cNvSpPr txBox="1">
            <a:spLocks noChangeArrowheads="1"/>
          </p:cNvSpPr>
          <p:nvPr/>
        </p:nvSpPr>
        <p:spPr bwMode="auto">
          <a:xfrm>
            <a:off x="4119562" y="4659096"/>
            <a:ext cx="322822" cy="402291"/>
          </a:xfrm>
          <a:prstGeom prst="rect">
            <a:avLst/>
          </a:prstGeom>
          <a:noFill/>
          <a:ln w="9525">
            <a:noFill/>
            <a:miter lim="800000"/>
            <a:headEnd/>
            <a:tailEnd/>
          </a:ln>
          <a:effectLst/>
        </p:spPr>
        <p:txBody>
          <a:bodyPr wrap="none" lIns="90000" tIns="46800" rIns="90000" bIns="46800">
            <a:spAutoFit/>
          </a:bodyPr>
          <a:lstStyle/>
          <a:p>
            <a:pPr>
              <a:defRPr/>
            </a:pPr>
            <a:r>
              <a:rPr lang="pt-BR" b="1" dirty="0">
                <a:latin typeface="+mn-lt"/>
              </a:rPr>
              <a:t>II</a:t>
            </a:r>
          </a:p>
        </p:txBody>
      </p:sp>
      <p:sp>
        <p:nvSpPr>
          <p:cNvPr id="17" name="Text Box 14"/>
          <p:cNvSpPr txBox="1">
            <a:spLocks noChangeArrowheads="1"/>
          </p:cNvSpPr>
          <p:nvPr/>
        </p:nvSpPr>
        <p:spPr bwMode="auto">
          <a:xfrm>
            <a:off x="3400425" y="3857620"/>
            <a:ext cx="393354" cy="402291"/>
          </a:xfrm>
          <a:prstGeom prst="rect">
            <a:avLst/>
          </a:prstGeom>
          <a:noFill/>
          <a:ln w="9525">
            <a:noFill/>
            <a:miter lim="800000"/>
            <a:headEnd/>
            <a:tailEnd/>
          </a:ln>
          <a:effectLst/>
        </p:spPr>
        <p:txBody>
          <a:bodyPr wrap="none" lIns="90000" tIns="46800" rIns="90000" bIns="46800">
            <a:spAutoFit/>
          </a:bodyPr>
          <a:lstStyle/>
          <a:p>
            <a:pPr>
              <a:defRPr/>
            </a:pPr>
            <a:r>
              <a:rPr lang="pt-BR" b="1" dirty="0">
                <a:latin typeface="+mn-lt"/>
              </a:rPr>
              <a:t>III</a:t>
            </a:r>
          </a:p>
        </p:txBody>
      </p:sp>
      <p:sp>
        <p:nvSpPr>
          <p:cNvPr id="18" name="Text Box 15"/>
          <p:cNvSpPr txBox="1">
            <a:spLocks noChangeArrowheads="1"/>
          </p:cNvSpPr>
          <p:nvPr/>
        </p:nvSpPr>
        <p:spPr bwMode="auto">
          <a:xfrm>
            <a:off x="6143643" y="5135687"/>
            <a:ext cx="2433977" cy="1079399"/>
          </a:xfrm>
          <a:prstGeom prst="rect">
            <a:avLst/>
          </a:prstGeom>
          <a:noFill/>
          <a:ln w="28575">
            <a:solidFill>
              <a:schemeClr val="tx1"/>
            </a:solidFill>
            <a:miter lim="800000"/>
            <a:headEnd/>
            <a:tailEnd/>
          </a:ln>
          <a:effectLst/>
        </p:spPr>
        <p:txBody>
          <a:bodyPr wrap="none" lIns="90000" tIns="46800" rIns="90000" bIns="46800">
            <a:spAutoFit/>
          </a:bodyPr>
          <a:lstStyle/>
          <a:p>
            <a:pPr algn="ctr">
              <a:defRPr/>
            </a:pPr>
            <a:r>
              <a:rPr lang="pt-BR" sz="3200" b="1" dirty="0">
                <a:solidFill>
                  <a:schemeClr val="hlink"/>
                </a:solidFill>
                <a:latin typeface="+mn-lt"/>
              </a:rPr>
              <a:t>Fluido</a:t>
            </a:r>
          </a:p>
          <a:p>
            <a:pPr algn="ctr">
              <a:defRPr/>
            </a:pPr>
            <a:r>
              <a:rPr lang="en-US" sz="3200" b="1" dirty="0">
                <a:solidFill>
                  <a:schemeClr val="hlink"/>
                </a:solidFill>
                <a:latin typeface="+mn-lt"/>
              </a:rPr>
              <a:t>extra-</a:t>
            </a:r>
            <a:r>
              <a:rPr lang="en-US" sz="3200" b="1" dirty="0" err="1">
                <a:solidFill>
                  <a:schemeClr val="hlink"/>
                </a:solidFill>
                <a:latin typeface="+mn-lt"/>
              </a:rPr>
              <a:t>celular</a:t>
            </a:r>
            <a:endParaRPr lang="pt-BR" sz="3200" b="1" dirty="0">
              <a:solidFill>
                <a:schemeClr val="hlink"/>
              </a:solidFill>
              <a:latin typeface="+mn-lt"/>
            </a:endParaRPr>
          </a:p>
        </p:txBody>
      </p:sp>
      <p:sp>
        <p:nvSpPr>
          <p:cNvPr id="19" name="Text Box 16"/>
          <p:cNvSpPr txBox="1">
            <a:spLocks noChangeArrowheads="1"/>
          </p:cNvSpPr>
          <p:nvPr/>
        </p:nvSpPr>
        <p:spPr bwMode="auto">
          <a:xfrm>
            <a:off x="5991226" y="3624259"/>
            <a:ext cx="181822" cy="586957"/>
          </a:xfrm>
          <a:prstGeom prst="rect">
            <a:avLst/>
          </a:prstGeom>
          <a:noFill/>
          <a:ln w="9525">
            <a:noFill/>
            <a:miter lim="800000"/>
            <a:headEnd/>
            <a:tailEnd/>
          </a:ln>
          <a:effectLst/>
        </p:spPr>
        <p:txBody>
          <a:bodyPr wrap="none" lIns="90000" tIns="46800" rIns="90000" bIns="46800">
            <a:spAutoFit/>
          </a:bodyPr>
          <a:lstStyle/>
          <a:p>
            <a:pPr>
              <a:defRPr/>
            </a:pPr>
            <a:endParaRPr lang="pt-BR" sz="3200" b="1">
              <a:solidFill>
                <a:schemeClr val="hlink"/>
              </a:solidFill>
              <a:latin typeface="+mn-lt"/>
            </a:endParaRPr>
          </a:p>
        </p:txBody>
      </p:sp>
      <p:sp>
        <p:nvSpPr>
          <p:cNvPr id="20" name="AutoShape 17"/>
          <p:cNvSpPr>
            <a:spLocks/>
          </p:cNvSpPr>
          <p:nvPr/>
        </p:nvSpPr>
        <p:spPr bwMode="auto">
          <a:xfrm>
            <a:off x="6905625" y="3471850"/>
            <a:ext cx="1905000" cy="762000"/>
          </a:xfrm>
          <a:prstGeom prst="borderCallout2">
            <a:avLst>
              <a:gd name="adj1" fmla="val 15000"/>
              <a:gd name="adj2" fmla="val -4000"/>
              <a:gd name="adj3" fmla="val 15000"/>
              <a:gd name="adj4" fmla="val -4000"/>
              <a:gd name="adj5" fmla="val 41042"/>
              <a:gd name="adj6" fmla="val -52000"/>
            </a:avLst>
          </a:prstGeom>
          <a:gradFill rotWithShape="0">
            <a:gsLst>
              <a:gs pos="0">
                <a:srgbClr val="0099FF">
                  <a:gamma/>
                  <a:tint val="0"/>
                  <a:invGamma/>
                </a:srgbClr>
              </a:gs>
              <a:gs pos="50000">
                <a:srgbClr val="0099FF"/>
              </a:gs>
              <a:gs pos="100000">
                <a:srgbClr val="0099FF">
                  <a:gamma/>
                  <a:tint val="0"/>
                  <a:invGamma/>
                </a:srgbClr>
              </a:gs>
            </a:gsLst>
            <a:lin ang="5400000" scaled="1"/>
          </a:gradFill>
          <a:ln w="9525">
            <a:solidFill>
              <a:srgbClr val="FF0000"/>
            </a:solidFill>
            <a:miter lim="800000"/>
            <a:headEnd/>
            <a:tailEnd/>
          </a:ln>
          <a:effectLst/>
        </p:spPr>
        <p:txBody>
          <a:bodyPr lIns="90000" tIns="46800" rIns="90000" bIns="46800" anchor="ctr"/>
          <a:lstStyle/>
          <a:p>
            <a:pPr algn="ctr">
              <a:defRPr/>
            </a:pPr>
            <a:r>
              <a:rPr lang="pt-BR" sz="2400" b="1" dirty="0">
                <a:solidFill>
                  <a:srgbClr val="FF0000"/>
                </a:solidFill>
                <a:latin typeface="+mn-lt"/>
              </a:rPr>
              <a:t>Camada de Hidratação</a:t>
            </a:r>
          </a:p>
        </p:txBody>
      </p:sp>
      <p:sp>
        <p:nvSpPr>
          <p:cNvPr id="21" name="AutoShape 18"/>
          <p:cNvSpPr>
            <a:spLocks/>
          </p:cNvSpPr>
          <p:nvPr/>
        </p:nvSpPr>
        <p:spPr bwMode="auto">
          <a:xfrm>
            <a:off x="7323145" y="2168527"/>
            <a:ext cx="1639887" cy="693737"/>
          </a:xfrm>
          <a:prstGeom prst="borderCallout2">
            <a:avLst>
              <a:gd name="adj1" fmla="val 16477"/>
              <a:gd name="adj2" fmla="val -4648"/>
              <a:gd name="adj3" fmla="val 16477"/>
              <a:gd name="adj4" fmla="val -45694"/>
              <a:gd name="adj5" fmla="val 108694"/>
              <a:gd name="adj6" fmla="val -88287"/>
            </a:avLst>
          </a:prstGeom>
          <a:gradFill rotWithShape="0">
            <a:gsLst>
              <a:gs pos="0">
                <a:srgbClr val="0099FF">
                  <a:gamma/>
                  <a:tint val="0"/>
                  <a:invGamma/>
                </a:srgbClr>
              </a:gs>
              <a:gs pos="50000">
                <a:srgbClr val="0099FF"/>
              </a:gs>
              <a:gs pos="100000">
                <a:srgbClr val="0099FF">
                  <a:gamma/>
                  <a:tint val="0"/>
                  <a:invGamma/>
                </a:srgbClr>
              </a:gs>
            </a:gsLst>
            <a:lin ang="5400000" scaled="1"/>
          </a:gradFill>
          <a:ln w="12700">
            <a:solidFill>
              <a:srgbClr val="FF0000"/>
            </a:solidFill>
            <a:miter lim="800000"/>
            <a:headEnd/>
            <a:tailEnd/>
          </a:ln>
          <a:effectLst/>
        </p:spPr>
        <p:txBody>
          <a:bodyPr lIns="90000" tIns="46800" rIns="90000" bIns="46800" anchor="ctr"/>
          <a:lstStyle/>
          <a:p>
            <a:pPr algn="ctr">
              <a:defRPr/>
            </a:pPr>
            <a:r>
              <a:rPr lang="pt-BR" sz="2400" b="1" dirty="0">
                <a:solidFill>
                  <a:srgbClr val="FF0000"/>
                </a:solidFill>
                <a:latin typeface="+mn-lt"/>
              </a:rPr>
              <a:t>Superfície do Cristal</a:t>
            </a:r>
          </a:p>
        </p:txBody>
      </p:sp>
      <p:sp>
        <p:nvSpPr>
          <p:cNvPr id="22" name="AutoShape 19"/>
          <p:cNvSpPr>
            <a:spLocks/>
          </p:cNvSpPr>
          <p:nvPr/>
        </p:nvSpPr>
        <p:spPr bwMode="auto">
          <a:xfrm>
            <a:off x="428625" y="1947850"/>
            <a:ext cx="1639888" cy="693738"/>
          </a:xfrm>
          <a:prstGeom prst="borderCallout2">
            <a:avLst>
              <a:gd name="adj1" fmla="val 16477"/>
              <a:gd name="adj2" fmla="val 104648"/>
              <a:gd name="adj3" fmla="val 16477"/>
              <a:gd name="adj4" fmla="val 170667"/>
              <a:gd name="adj5" fmla="val 196338"/>
              <a:gd name="adj6" fmla="val 238625"/>
            </a:avLst>
          </a:prstGeom>
          <a:gradFill rotWithShape="0">
            <a:gsLst>
              <a:gs pos="0">
                <a:srgbClr val="0099FF">
                  <a:gamma/>
                  <a:tint val="0"/>
                  <a:invGamma/>
                </a:srgbClr>
              </a:gs>
              <a:gs pos="50000">
                <a:srgbClr val="0099FF"/>
              </a:gs>
              <a:gs pos="100000">
                <a:srgbClr val="0099FF">
                  <a:gamma/>
                  <a:tint val="0"/>
                  <a:invGamma/>
                </a:srgbClr>
              </a:gs>
            </a:gsLst>
            <a:lin ang="5400000" scaled="1"/>
          </a:gradFill>
          <a:ln w="12700">
            <a:solidFill>
              <a:schemeClr val="folHlink"/>
            </a:solidFill>
            <a:miter lim="800000"/>
            <a:headEnd/>
            <a:tailEnd/>
          </a:ln>
          <a:effectLst/>
        </p:spPr>
        <p:txBody>
          <a:bodyPr lIns="90000" tIns="46800" rIns="90000" bIns="46800" anchor="ctr"/>
          <a:lstStyle/>
          <a:p>
            <a:pPr algn="ctr">
              <a:defRPr/>
            </a:pPr>
            <a:r>
              <a:rPr lang="pt-BR" sz="2400" b="1" dirty="0">
                <a:solidFill>
                  <a:srgbClr val="FF0000"/>
                </a:solidFill>
                <a:latin typeface="+mn-lt"/>
              </a:rPr>
              <a:t>Interior do Cristal</a:t>
            </a:r>
          </a:p>
        </p:txBody>
      </p:sp>
      <p:sp>
        <p:nvSpPr>
          <p:cNvPr id="23" name="Text Box 20"/>
          <p:cNvSpPr txBox="1">
            <a:spLocks noChangeArrowheads="1"/>
          </p:cNvSpPr>
          <p:nvPr/>
        </p:nvSpPr>
        <p:spPr bwMode="auto">
          <a:xfrm>
            <a:off x="1295781" y="5224451"/>
            <a:ext cx="4198883" cy="833178"/>
          </a:xfrm>
          <a:prstGeom prst="rect">
            <a:avLst/>
          </a:prstGeom>
          <a:noFill/>
          <a:ln w="9525">
            <a:noFill/>
            <a:miter lim="800000"/>
            <a:headEnd/>
            <a:tailEnd/>
          </a:ln>
          <a:effectLst/>
        </p:spPr>
        <p:txBody>
          <a:bodyPr wrap="none" lIns="90000" tIns="46800" rIns="90000" bIns="46800">
            <a:spAutoFit/>
          </a:bodyPr>
          <a:lstStyle/>
          <a:p>
            <a:pPr algn="ctr">
              <a:defRPr/>
            </a:pPr>
            <a:r>
              <a:rPr lang="pt-BR" sz="2400" b="1" dirty="0">
                <a:latin typeface="+mn-lt"/>
              </a:rPr>
              <a:t>Velocidade de Troca: I &gt; II &gt; III</a:t>
            </a:r>
          </a:p>
          <a:p>
            <a:pPr algn="ctr">
              <a:defRPr/>
            </a:pPr>
            <a:r>
              <a:rPr lang="pt-BR" sz="2400" dirty="0">
                <a:latin typeface="+mn-lt"/>
              </a:rPr>
              <a:t>(Incorporação de íons ao cristal)</a:t>
            </a:r>
          </a:p>
        </p:txBody>
      </p:sp>
      <p:cxnSp>
        <p:nvCxnSpPr>
          <p:cNvPr id="27" name="Conector de seta reta 26"/>
          <p:cNvCxnSpPr/>
          <p:nvPr/>
        </p:nvCxnSpPr>
        <p:spPr>
          <a:xfrm rot="5400000">
            <a:off x="6715140" y="4401236"/>
            <a:ext cx="642942" cy="500066"/>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rot="16200000">
            <a:off x="6929455" y="4437524"/>
            <a:ext cx="642942" cy="500066"/>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a:off x="7515472" y="4371076"/>
            <a:ext cx="1568058" cy="707886"/>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dirty="0">
                <a:latin typeface="Arial" pitchFamily="34" charset="0"/>
                <a:cs typeface="Arial" pitchFamily="34" charset="0"/>
              </a:rPr>
              <a:t>Estado </a:t>
            </a:r>
          </a:p>
          <a:p>
            <a:pPr algn="ctr"/>
            <a:r>
              <a:rPr lang="en-US" dirty="0" err="1">
                <a:latin typeface="Arial" pitchFamily="34" charset="0"/>
                <a:cs typeface="Arial" pitchFamily="34" charset="0"/>
              </a:rPr>
              <a:t>estacionário</a:t>
            </a:r>
            <a:endParaRPr lang="pt-BR" dirty="0">
              <a:latin typeface="Arial" pitchFamily="34" charset="0"/>
              <a:cs typeface="Arial" pitchFamily="34" charset="0"/>
            </a:endParaRPr>
          </a:p>
        </p:txBody>
      </p:sp>
    </p:spTree>
    <p:extLst>
      <p:ext uri="{BB962C8B-B14F-4D97-AF65-F5344CB8AC3E}">
        <p14:creationId xmlns:p14="http://schemas.microsoft.com/office/powerpoint/2010/main" val="329579653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up)">
                                      <p:cBhvr>
                                        <p:cTn id="36" dur="500"/>
                                        <p:tgtEl>
                                          <p:spTgt spid="27"/>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par>
                          <p:cTn id="41" fill="hold">
                            <p:stCondLst>
                              <p:cond delay="1000"/>
                            </p:stCondLst>
                            <p:childTnLst>
                              <p:par>
                                <p:cTn id="42" presetID="9" presetClass="entr" presetSubtype="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7" grpId="0"/>
      <p:bldP spid="23" grpId="0"/>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Título 28"/>
          <p:cNvSpPr txBox="1">
            <a:spLocks/>
          </p:cNvSpPr>
          <p:nvPr/>
        </p:nvSpPr>
        <p:spPr bwMode="auto">
          <a:xfrm>
            <a:off x="214282" y="142860"/>
            <a:ext cx="865819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Incorporação</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de F </a:t>
            </a: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pelo</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a:t>
            </a: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osso</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grpSp>
        <p:nvGrpSpPr>
          <p:cNvPr id="2" name="Group 7"/>
          <p:cNvGrpSpPr>
            <a:grpSpLocks/>
          </p:cNvGrpSpPr>
          <p:nvPr/>
        </p:nvGrpSpPr>
        <p:grpSpPr bwMode="auto">
          <a:xfrm>
            <a:off x="1800225" y="1643050"/>
            <a:ext cx="5105400" cy="3352800"/>
            <a:chOff x="1152" y="1440"/>
            <a:chExt cx="3216" cy="2112"/>
          </a:xfrm>
        </p:grpSpPr>
        <p:sp>
          <p:nvSpPr>
            <p:cNvPr id="8" name="AutoShape 6"/>
            <p:cNvSpPr>
              <a:spLocks noChangeArrowheads="1"/>
            </p:cNvSpPr>
            <p:nvPr/>
          </p:nvSpPr>
          <p:spPr bwMode="auto">
            <a:xfrm>
              <a:off x="1152" y="1440"/>
              <a:ext cx="3216" cy="2112"/>
            </a:xfrm>
            <a:prstGeom prst="parallelogram">
              <a:avLst>
                <a:gd name="adj" fmla="val 35410"/>
              </a:avLst>
            </a:prstGeom>
            <a:gradFill rotWithShape="0">
              <a:gsLst>
                <a:gs pos="0">
                  <a:srgbClr val="66CCFF">
                    <a:gamma/>
                    <a:tint val="0"/>
                    <a:invGamma/>
                  </a:srgbClr>
                </a:gs>
                <a:gs pos="100000">
                  <a:srgbClr val="66CCFF"/>
                </a:gs>
              </a:gsLst>
              <a:path path="shape">
                <a:fillToRect l="50000" t="50000" r="50000" b="50000"/>
              </a:path>
            </a:gradFill>
            <a:ln w="9525">
              <a:solidFill>
                <a:schemeClr val="tx1"/>
              </a:solidFill>
              <a:miter lim="800000"/>
              <a:headEnd/>
              <a:tailEnd/>
            </a:ln>
            <a:effectLst/>
          </p:spPr>
          <p:txBody>
            <a:bodyPr wrap="none" lIns="90000" tIns="46800" rIns="90000" bIns="46800" anchor="ctr"/>
            <a:lstStyle/>
            <a:p>
              <a:pPr>
                <a:defRPr/>
              </a:pPr>
              <a:endParaRPr lang="pt-BR" sz="3200" dirty="0">
                <a:latin typeface="+mn-lt"/>
              </a:endParaRPr>
            </a:p>
          </p:txBody>
        </p:sp>
        <p:grpSp>
          <p:nvGrpSpPr>
            <p:cNvPr id="3" name="Group 5"/>
            <p:cNvGrpSpPr>
              <a:grpSpLocks/>
            </p:cNvGrpSpPr>
            <p:nvPr/>
          </p:nvGrpSpPr>
          <p:grpSpPr bwMode="auto">
            <a:xfrm>
              <a:off x="1584" y="1728"/>
              <a:ext cx="2352" cy="1584"/>
              <a:chOff x="1584" y="1728"/>
              <a:chExt cx="2352" cy="1584"/>
            </a:xfrm>
          </p:grpSpPr>
          <p:sp>
            <p:nvSpPr>
              <p:cNvPr id="10" name="AutoShape 4"/>
              <p:cNvSpPr>
                <a:spLocks noChangeArrowheads="1"/>
              </p:cNvSpPr>
              <p:nvPr/>
            </p:nvSpPr>
            <p:spPr bwMode="auto">
              <a:xfrm>
                <a:off x="1584" y="1728"/>
                <a:ext cx="2352" cy="1584"/>
              </a:xfrm>
              <a:prstGeom prst="parallelogram">
                <a:avLst>
                  <a:gd name="adj" fmla="val 30721"/>
                </a:avLst>
              </a:prstGeom>
              <a:solidFill>
                <a:srgbClr val="FF0000"/>
              </a:solidFill>
              <a:ln w="12700">
                <a:solidFill>
                  <a:schemeClr val="tx1"/>
                </a:solidFill>
                <a:miter lim="800000"/>
                <a:headEnd/>
                <a:tailEnd/>
              </a:ln>
              <a:effectLst/>
            </p:spPr>
            <p:txBody>
              <a:bodyPr wrap="none" lIns="90000" tIns="46800" rIns="90000" bIns="46800" anchor="ctr"/>
              <a:lstStyle/>
              <a:p>
                <a:pPr>
                  <a:defRPr/>
                </a:pPr>
                <a:endParaRPr lang="pt-BR" sz="3200">
                  <a:latin typeface="+mn-lt"/>
                </a:endParaRPr>
              </a:p>
            </p:txBody>
          </p:sp>
          <p:sp>
            <p:nvSpPr>
              <p:cNvPr id="11" name="AutoShape 3"/>
              <p:cNvSpPr>
                <a:spLocks noChangeArrowheads="1"/>
              </p:cNvSpPr>
              <p:nvPr/>
            </p:nvSpPr>
            <p:spPr bwMode="auto">
              <a:xfrm>
                <a:off x="1704" y="1824"/>
                <a:ext cx="2112" cy="1392"/>
              </a:xfrm>
              <a:prstGeom prst="parallelogram">
                <a:avLst>
                  <a:gd name="adj" fmla="val 31391"/>
                </a:avLst>
              </a:prstGeom>
              <a:gradFill rotWithShape="0">
                <a:gsLst>
                  <a:gs pos="0">
                    <a:srgbClr val="0099FF">
                      <a:gamma/>
                      <a:shade val="0"/>
                      <a:invGamma/>
                    </a:srgbClr>
                  </a:gs>
                  <a:gs pos="100000">
                    <a:srgbClr val="0099FF"/>
                  </a:gs>
                </a:gsLst>
                <a:path path="shape">
                  <a:fillToRect l="50000" t="50000" r="50000" b="50000"/>
                </a:path>
              </a:gradFill>
              <a:ln w="9525">
                <a:solidFill>
                  <a:schemeClr val="tx1"/>
                </a:solidFill>
                <a:miter lim="800000"/>
                <a:headEnd/>
                <a:tailEnd/>
              </a:ln>
              <a:effectLst/>
            </p:spPr>
            <p:txBody>
              <a:bodyPr wrap="none" lIns="90000" tIns="46800" rIns="90000" bIns="46800" anchor="ctr"/>
              <a:lstStyle/>
              <a:p>
                <a:pPr>
                  <a:defRPr/>
                </a:pPr>
                <a:endParaRPr lang="pt-BR" sz="3200" baseline="30000" dirty="0">
                  <a:solidFill>
                    <a:srgbClr val="FFFF00"/>
                  </a:solidFill>
                  <a:latin typeface="+mn-lt"/>
                </a:endParaRPr>
              </a:p>
            </p:txBody>
          </p:sp>
        </p:grpSp>
      </p:grpSp>
      <p:sp>
        <p:nvSpPr>
          <p:cNvPr id="14" name="Line 11"/>
          <p:cNvSpPr>
            <a:spLocks noChangeShapeType="1"/>
          </p:cNvSpPr>
          <p:nvPr/>
        </p:nvSpPr>
        <p:spPr bwMode="auto">
          <a:xfrm flipH="1" flipV="1">
            <a:off x="5457825" y="4786300"/>
            <a:ext cx="533400" cy="381000"/>
          </a:xfrm>
          <a:prstGeom prst="line">
            <a:avLst/>
          </a:prstGeom>
          <a:noFill/>
          <a:ln w="57150">
            <a:solidFill>
              <a:schemeClr val="accent1"/>
            </a:solidFill>
            <a:miter lim="800000"/>
            <a:headEnd type="triangle" w="med" len="med"/>
            <a:tailEnd type="triangle" w="med" len="med"/>
          </a:ln>
          <a:effectLst/>
        </p:spPr>
        <p:txBody>
          <a:bodyPr wrap="none" lIns="90000" tIns="46800" rIns="90000" bIns="46800" anchor="ctr"/>
          <a:lstStyle/>
          <a:p>
            <a:pPr>
              <a:defRPr/>
            </a:pPr>
            <a:endParaRPr lang="pt-BR">
              <a:latin typeface="+mn-lt"/>
            </a:endParaRPr>
          </a:p>
        </p:txBody>
      </p:sp>
      <p:sp>
        <p:nvSpPr>
          <p:cNvPr id="15" name="Text Box 12"/>
          <p:cNvSpPr txBox="1">
            <a:spLocks noChangeArrowheads="1"/>
          </p:cNvSpPr>
          <p:nvPr/>
        </p:nvSpPr>
        <p:spPr bwMode="auto">
          <a:xfrm>
            <a:off x="5897563" y="4772026"/>
            <a:ext cx="252290" cy="402291"/>
          </a:xfrm>
          <a:prstGeom prst="rect">
            <a:avLst/>
          </a:prstGeom>
          <a:noFill/>
          <a:ln w="9525">
            <a:noFill/>
            <a:miter lim="800000"/>
            <a:headEnd/>
            <a:tailEnd/>
          </a:ln>
          <a:effectLst/>
        </p:spPr>
        <p:txBody>
          <a:bodyPr wrap="none" lIns="90000" tIns="46800" rIns="90000" bIns="46800">
            <a:spAutoFit/>
          </a:bodyPr>
          <a:lstStyle/>
          <a:p>
            <a:pPr>
              <a:defRPr/>
            </a:pPr>
            <a:r>
              <a:rPr lang="pt-BR" b="1" dirty="0">
                <a:latin typeface="+mn-lt"/>
              </a:rPr>
              <a:t>I</a:t>
            </a:r>
          </a:p>
        </p:txBody>
      </p:sp>
      <p:sp>
        <p:nvSpPr>
          <p:cNvPr id="18" name="Text Box 15"/>
          <p:cNvSpPr txBox="1">
            <a:spLocks noChangeArrowheads="1"/>
          </p:cNvSpPr>
          <p:nvPr/>
        </p:nvSpPr>
        <p:spPr bwMode="auto">
          <a:xfrm>
            <a:off x="6143643" y="5135687"/>
            <a:ext cx="2433977" cy="1079399"/>
          </a:xfrm>
          <a:prstGeom prst="rect">
            <a:avLst/>
          </a:prstGeom>
          <a:noFill/>
          <a:ln w="28575">
            <a:solidFill>
              <a:schemeClr val="tx1"/>
            </a:solidFill>
            <a:miter lim="800000"/>
            <a:headEnd/>
            <a:tailEnd/>
          </a:ln>
          <a:effectLst/>
        </p:spPr>
        <p:txBody>
          <a:bodyPr wrap="none" lIns="90000" tIns="46800" rIns="90000" bIns="46800">
            <a:spAutoFit/>
          </a:bodyPr>
          <a:lstStyle/>
          <a:p>
            <a:pPr algn="ctr">
              <a:defRPr/>
            </a:pPr>
            <a:r>
              <a:rPr lang="pt-BR" sz="3200" b="1" dirty="0">
                <a:solidFill>
                  <a:schemeClr val="hlink"/>
                </a:solidFill>
                <a:latin typeface="+mn-lt"/>
              </a:rPr>
              <a:t>Fluido</a:t>
            </a:r>
          </a:p>
          <a:p>
            <a:pPr algn="ctr">
              <a:defRPr/>
            </a:pPr>
            <a:r>
              <a:rPr lang="en-US" sz="3200" b="1" dirty="0">
                <a:solidFill>
                  <a:schemeClr val="hlink"/>
                </a:solidFill>
                <a:latin typeface="+mn-lt"/>
              </a:rPr>
              <a:t>extra-</a:t>
            </a:r>
            <a:r>
              <a:rPr lang="en-US" sz="3200" b="1" dirty="0" err="1">
                <a:solidFill>
                  <a:schemeClr val="hlink"/>
                </a:solidFill>
                <a:latin typeface="+mn-lt"/>
              </a:rPr>
              <a:t>celular</a:t>
            </a:r>
            <a:endParaRPr lang="pt-BR" sz="3200" b="1" dirty="0">
              <a:solidFill>
                <a:schemeClr val="hlink"/>
              </a:solidFill>
              <a:latin typeface="+mn-lt"/>
            </a:endParaRPr>
          </a:p>
        </p:txBody>
      </p:sp>
      <p:sp>
        <p:nvSpPr>
          <p:cNvPr id="19" name="Text Box 16"/>
          <p:cNvSpPr txBox="1">
            <a:spLocks noChangeArrowheads="1"/>
          </p:cNvSpPr>
          <p:nvPr/>
        </p:nvSpPr>
        <p:spPr bwMode="auto">
          <a:xfrm>
            <a:off x="5991226" y="3624259"/>
            <a:ext cx="181822" cy="586957"/>
          </a:xfrm>
          <a:prstGeom prst="rect">
            <a:avLst/>
          </a:prstGeom>
          <a:noFill/>
          <a:ln w="9525">
            <a:noFill/>
            <a:miter lim="800000"/>
            <a:headEnd/>
            <a:tailEnd/>
          </a:ln>
          <a:effectLst/>
        </p:spPr>
        <p:txBody>
          <a:bodyPr wrap="none" lIns="90000" tIns="46800" rIns="90000" bIns="46800">
            <a:spAutoFit/>
          </a:bodyPr>
          <a:lstStyle/>
          <a:p>
            <a:pPr>
              <a:defRPr/>
            </a:pPr>
            <a:endParaRPr lang="pt-BR" sz="3200" b="1">
              <a:solidFill>
                <a:schemeClr val="hlink"/>
              </a:solidFill>
              <a:latin typeface="+mn-lt"/>
            </a:endParaRPr>
          </a:p>
        </p:txBody>
      </p:sp>
      <p:sp>
        <p:nvSpPr>
          <p:cNvPr id="20" name="AutoShape 17"/>
          <p:cNvSpPr>
            <a:spLocks/>
          </p:cNvSpPr>
          <p:nvPr/>
        </p:nvSpPr>
        <p:spPr bwMode="auto">
          <a:xfrm>
            <a:off x="6905625" y="3471850"/>
            <a:ext cx="1905000" cy="762000"/>
          </a:xfrm>
          <a:prstGeom prst="borderCallout2">
            <a:avLst>
              <a:gd name="adj1" fmla="val 15000"/>
              <a:gd name="adj2" fmla="val -4000"/>
              <a:gd name="adj3" fmla="val 15000"/>
              <a:gd name="adj4" fmla="val -4000"/>
              <a:gd name="adj5" fmla="val 41042"/>
              <a:gd name="adj6" fmla="val -52000"/>
            </a:avLst>
          </a:prstGeom>
          <a:gradFill rotWithShape="0">
            <a:gsLst>
              <a:gs pos="0">
                <a:srgbClr val="0099FF">
                  <a:gamma/>
                  <a:tint val="0"/>
                  <a:invGamma/>
                </a:srgbClr>
              </a:gs>
              <a:gs pos="50000">
                <a:srgbClr val="0099FF"/>
              </a:gs>
              <a:gs pos="100000">
                <a:srgbClr val="0099FF">
                  <a:gamma/>
                  <a:tint val="0"/>
                  <a:invGamma/>
                </a:srgbClr>
              </a:gs>
            </a:gsLst>
            <a:lin ang="5400000" scaled="1"/>
          </a:gradFill>
          <a:ln w="9525">
            <a:solidFill>
              <a:srgbClr val="FF0000"/>
            </a:solidFill>
            <a:miter lim="800000"/>
            <a:headEnd/>
            <a:tailEnd/>
          </a:ln>
          <a:effectLst/>
        </p:spPr>
        <p:txBody>
          <a:bodyPr lIns="90000" tIns="46800" rIns="90000" bIns="46800" anchor="ctr"/>
          <a:lstStyle/>
          <a:p>
            <a:pPr algn="ctr">
              <a:defRPr/>
            </a:pPr>
            <a:r>
              <a:rPr lang="pt-BR" sz="2400" b="1" dirty="0">
                <a:solidFill>
                  <a:srgbClr val="FF0000"/>
                </a:solidFill>
                <a:latin typeface="+mn-lt"/>
              </a:rPr>
              <a:t>Camada de Hidratação</a:t>
            </a:r>
          </a:p>
        </p:txBody>
      </p:sp>
      <p:sp>
        <p:nvSpPr>
          <p:cNvPr id="21" name="AutoShape 18"/>
          <p:cNvSpPr>
            <a:spLocks/>
          </p:cNvSpPr>
          <p:nvPr/>
        </p:nvSpPr>
        <p:spPr bwMode="auto">
          <a:xfrm>
            <a:off x="7323145" y="2168527"/>
            <a:ext cx="1639887" cy="693737"/>
          </a:xfrm>
          <a:prstGeom prst="borderCallout2">
            <a:avLst>
              <a:gd name="adj1" fmla="val 16477"/>
              <a:gd name="adj2" fmla="val -4648"/>
              <a:gd name="adj3" fmla="val 16477"/>
              <a:gd name="adj4" fmla="val -45694"/>
              <a:gd name="adj5" fmla="val 108694"/>
              <a:gd name="adj6" fmla="val -88287"/>
            </a:avLst>
          </a:prstGeom>
          <a:gradFill rotWithShape="0">
            <a:gsLst>
              <a:gs pos="0">
                <a:srgbClr val="0099FF">
                  <a:gamma/>
                  <a:tint val="0"/>
                  <a:invGamma/>
                </a:srgbClr>
              </a:gs>
              <a:gs pos="50000">
                <a:srgbClr val="0099FF"/>
              </a:gs>
              <a:gs pos="100000">
                <a:srgbClr val="0099FF">
                  <a:gamma/>
                  <a:tint val="0"/>
                  <a:invGamma/>
                </a:srgbClr>
              </a:gs>
            </a:gsLst>
            <a:lin ang="5400000" scaled="1"/>
          </a:gradFill>
          <a:ln w="12700">
            <a:solidFill>
              <a:srgbClr val="FF0000"/>
            </a:solidFill>
            <a:miter lim="800000"/>
            <a:headEnd/>
            <a:tailEnd/>
          </a:ln>
          <a:effectLst/>
        </p:spPr>
        <p:txBody>
          <a:bodyPr lIns="90000" tIns="46800" rIns="90000" bIns="46800" anchor="ctr"/>
          <a:lstStyle/>
          <a:p>
            <a:pPr algn="ctr">
              <a:defRPr/>
            </a:pPr>
            <a:r>
              <a:rPr lang="pt-BR" sz="2400" b="1" dirty="0">
                <a:solidFill>
                  <a:srgbClr val="FF0000"/>
                </a:solidFill>
                <a:latin typeface="+mn-lt"/>
              </a:rPr>
              <a:t>Superfície do Cristal</a:t>
            </a:r>
          </a:p>
        </p:txBody>
      </p:sp>
      <p:sp>
        <p:nvSpPr>
          <p:cNvPr id="22" name="AutoShape 19"/>
          <p:cNvSpPr>
            <a:spLocks/>
          </p:cNvSpPr>
          <p:nvPr/>
        </p:nvSpPr>
        <p:spPr bwMode="auto">
          <a:xfrm>
            <a:off x="428625" y="1947850"/>
            <a:ext cx="1639888" cy="693738"/>
          </a:xfrm>
          <a:prstGeom prst="borderCallout2">
            <a:avLst>
              <a:gd name="adj1" fmla="val 16477"/>
              <a:gd name="adj2" fmla="val 104648"/>
              <a:gd name="adj3" fmla="val 16477"/>
              <a:gd name="adj4" fmla="val 170667"/>
              <a:gd name="adj5" fmla="val 196338"/>
              <a:gd name="adj6" fmla="val 238625"/>
            </a:avLst>
          </a:prstGeom>
          <a:gradFill rotWithShape="0">
            <a:gsLst>
              <a:gs pos="0">
                <a:srgbClr val="0099FF">
                  <a:gamma/>
                  <a:tint val="0"/>
                  <a:invGamma/>
                </a:srgbClr>
              </a:gs>
              <a:gs pos="50000">
                <a:srgbClr val="0099FF"/>
              </a:gs>
              <a:gs pos="100000">
                <a:srgbClr val="0099FF">
                  <a:gamma/>
                  <a:tint val="0"/>
                  <a:invGamma/>
                </a:srgbClr>
              </a:gs>
            </a:gsLst>
            <a:lin ang="5400000" scaled="1"/>
          </a:gradFill>
          <a:ln w="12700">
            <a:solidFill>
              <a:schemeClr val="folHlink"/>
            </a:solidFill>
            <a:miter lim="800000"/>
            <a:headEnd/>
            <a:tailEnd/>
          </a:ln>
          <a:effectLst/>
        </p:spPr>
        <p:txBody>
          <a:bodyPr lIns="90000" tIns="46800" rIns="90000" bIns="46800" anchor="ctr"/>
          <a:lstStyle/>
          <a:p>
            <a:pPr algn="ctr">
              <a:defRPr/>
            </a:pPr>
            <a:r>
              <a:rPr lang="pt-BR" sz="2400" b="1" dirty="0">
                <a:solidFill>
                  <a:srgbClr val="FF0000"/>
                </a:solidFill>
                <a:latin typeface="+mn-lt"/>
              </a:rPr>
              <a:t>Interior do Cristal</a:t>
            </a:r>
          </a:p>
        </p:txBody>
      </p:sp>
      <p:cxnSp>
        <p:nvCxnSpPr>
          <p:cNvPr id="27" name="Conector de seta reta 26"/>
          <p:cNvCxnSpPr/>
          <p:nvPr/>
        </p:nvCxnSpPr>
        <p:spPr>
          <a:xfrm rot="5400000">
            <a:off x="6715140" y="4401236"/>
            <a:ext cx="642942" cy="500066"/>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rot="16200000">
            <a:off x="6929455" y="4437524"/>
            <a:ext cx="642942" cy="500066"/>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a:off x="7515472" y="4371076"/>
            <a:ext cx="1568058" cy="707886"/>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dirty="0">
                <a:latin typeface="Arial" pitchFamily="34" charset="0"/>
                <a:cs typeface="Arial" pitchFamily="34" charset="0"/>
              </a:rPr>
              <a:t>Estado </a:t>
            </a:r>
          </a:p>
          <a:p>
            <a:pPr algn="ctr"/>
            <a:r>
              <a:rPr lang="en-US" dirty="0" err="1">
                <a:latin typeface="Arial" pitchFamily="34" charset="0"/>
                <a:cs typeface="Arial" pitchFamily="34" charset="0"/>
              </a:rPr>
              <a:t>estacionário</a:t>
            </a:r>
            <a:endParaRPr lang="pt-BR" dirty="0">
              <a:latin typeface="Arial" pitchFamily="34" charset="0"/>
              <a:cs typeface="Arial" pitchFamily="34" charset="0"/>
            </a:endParaRPr>
          </a:p>
        </p:txBody>
      </p:sp>
      <p:sp>
        <p:nvSpPr>
          <p:cNvPr id="24" name="CaixaDeTexto 23"/>
          <p:cNvSpPr txBox="1"/>
          <p:nvPr/>
        </p:nvSpPr>
        <p:spPr>
          <a:xfrm>
            <a:off x="5500694" y="6286520"/>
            <a:ext cx="399468" cy="400110"/>
          </a:xfrm>
          <a:prstGeom prst="rect">
            <a:avLst/>
          </a:prstGeom>
          <a:noFill/>
        </p:spPr>
        <p:txBody>
          <a:bodyPr wrap="none" rtlCol="0">
            <a:spAutoFit/>
          </a:bodyPr>
          <a:lstStyle/>
          <a:p>
            <a:r>
              <a:rPr lang="en-US" dirty="0">
                <a:solidFill>
                  <a:srgbClr val="FF0000"/>
                </a:solidFill>
                <a:latin typeface="Arial" pitchFamily="34" charset="0"/>
                <a:cs typeface="Arial" pitchFamily="34" charset="0"/>
              </a:rPr>
              <a:t>F</a:t>
            </a:r>
            <a:r>
              <a:rPr lang="en-US" baseline="30000" dirty="0">
                <a:solidFill>
                  <a:srgbClr val="FF0000"/>
                </a:solidFill>
                <a:latin typeface="Arial" pitchFamily="34" charset="0"/>
                <a:cs typeface="Arial" pitchFamily="34" charset="0"/>
              </a:rPr>
              <a:t>-</a:t>
            </a:r>
            <a:endParaRPr lang="pt-BR" dirty="0">
              <a:solidFill>
                <a:srgbClr val="FF0000"/>
              </a:solidFill>
              <a:latin typeface="Arial" pitchFamily="34" charset="0"/>
              <a:cs typeface="Arial" pitchFamily="34" charset="0"/>
            </a:endParaRPr>
          </a:p>
        </p:txBody>
      </p:sp>
      <p:sp>
        <p:nvSpPr>
          <p:cNvPr id="25" name="CaixaDeTexto 24"/>
          <p:cNvSpPr txBox="1"/>
          <p:nvPr/>
        </p:nvSpPr>
        <p:spPr>
          <a:xfrm>
            <a:off x="4672595" y="6081730"/>
            <a:ext cx="399468" cy="400110"/>
          </a:xfrm>
          <a:prstGeom prst="rect">
            <a:avLst/>
          </a:prstGeom>
          <a:noFill/>
        </p:spPr>
        <p:txBody>
          <a:bodyPr wrap="none" rtlCol="0">
            <a:spAutoFit/>
          </a:bodyPr>
          <a:lstStyle/>
          <a:p>
            <a:r>
              <a:rPr lang="en-US" dirty="0">
                <a:solidFill>
                  <a:srgbClr val="FF0000"/>
                </a:solidFill>
                <a:latin typeface="Arial" pitchFamily="34" charset="0"/>
                <a:cs typeface="Arial" pitchFamily="34" charset="0"/>
              </a:rPr>
              <a:t>F</a:t>
            </a:r>
            <a:r>
              <a:rPr lang="en-US" baseline="30000" dirty="0">
                <a:solidFill>
                  <a:srgbClr val="FF0000"/>
                </a:solidFill>
                <a:latin typeface="Arial" pitchFamily="34" charset="0"/>
                <a:cs typeface="Arial" pitchFamily="34" charset="0"/>
              </a:rPr>
              <a:t>-</a:t>
            </a:r>
            <a:endParaRPr lang="pt-BR" dirty="0">
              <a:solidFill>
                <a:srgbClr val="FF0000"/>
              </a:solidFill>
              <a:latin typeface="Arial" pitchFamily="34" charset="0"/>
              <a:cs typeface="Arial" pitchFamily="34" charset="0"/>
            </a:endParaRPr>
          </a:p>
        </p:txBody>
      </p:sp>
      <p:sp>
        <p:nvSpPr>
          <p:cNvPr id="26" name="CaixaDeTexto 25"/>
          <p:cNvSpPr txBox="1"/>
          <p:nvPr/>
        </p:nvSpPr>
        <p:spPr>
          <a:xfrm>
            <a:off x="4958350" y="5500702"/>
            <a:ext cx="399468" cy="400110"/>
          </a:xfrm>
          <a:prstGeom prst="rect">
            <a:avLst/>
          </a:prstGeom>
          <a:noFill/>
        </p:spPr>
        <p:txBody>
          <a:bodyPr wrap="none" rtlCol="0">
            <a:spAutoFit/>
          </a:bodyPr>
          <a:lstStyle/>
          <a:p>
            <a:r>
              <a:rPr lang="en-US" dirty="0">
                <a:solidFill>
                  <a:srgbClr val="FF0000"/>
                </a:solidFill>
                <a:latin typeface="Arial" pitchFamily="34" charset="0"/>
                <a:cs typeface="Arial" pitchFamily="34" charset="0"/>
              </a:rPr>
              <a:t>F</a:t>
            </a:r>
            <a:r>
              <a:rPr lang="en-US" baseline="30000" dirty="0">
                <a:solidFill>
                  <a:srgbClr val="FF0000"/>
                </a:solidFill>
                <a:latin typeface="Arial" pitchFamily="34" charset="0"/>
                <a:cs typeface="Arial" pitchFamily="34" charset="0"/>
              </a:rPr>
              <a:t>-</a:t>
            </a:r>
            <a:endParaRPr lang="pt-BR" dirty="0">
              <a:solidFill>
                <a:srgbClr val="FF0000"/>
              </a:solidFill>
              <a:latin typeface="Arial" pitchFamily="34" charset="0"/>
              <a:cs typeface="Arial" pitchFamily="34" charset="0"/>
            </a:endParaRPr>
          </a:p>
        </p:txBody>
      </p:sp>
      <p:sp>
        <p:nvSpPr>
          <p:cNvPr id="30" name="CaixaDeTexto 29"/>
          <p:cNvSpPr txBox="1"/>
          <p:nvPr/>
        </p:nvSpPr>
        <p:spPr>
          <a:xfrm>
            <a:off x="3571867" y="5500702"/>
            <a:ext cx="399468" cy="400110"/>
          </a:xfrm>
          <a:prstGeom prst="rect">
            <a:avLst/>
          </a:prstGeom>
          <a:noFill/>
        </p:spPr>
        <p:txBody>
          <a:bodyPr wrap="none" rtlCol="0">
            <a:spAutoFit/>
          </a:bodyPr>
          <a:lstStyle/>
          <a:p>
            <a:r>
              <a:rPr lang="en-US" dirty="0">
                <a:solidFill>
                  <a:srgbClr val="FF0000"/>
                </a:solidFill>
                <a:latin typeface="Arial" pitchFamily="34" charset="0"/>
                <a:cs typeface="Arial" pitchFamily="34" charset="0"/>
              </a:rPr>
              <a:t>F</a:t>
            </a:r>
            <a:r>
              <a:rPr lang="en-US" baseline="30000" dirty="0">
                <a:solidFill>
                  <a:srgbClr val="FF0000"/>
                </a:solidFill>
                <a:latin typeface="Arial" pitchFamily="34" charset="0"/>
                <a:cs typeface="Arial" pitchFamily="34" charset="0"/>
              </a:rPr>
              <a:t>-</a:t>
            </a:r>
            <a:endParaRPr lang="pt-BR" dirty="0">
              <a:solidFill>
                <a:srgbClr val="FF0000"/>
              </a:solidFill>
              <a:latin typeface="Arial" pitchFamily="34" charset="0"/>
              <a:cs typeface="Arial" pitchFamily="34" charset="0"/>
            </a:endParaRPr>
          </a:p>
        </p:txBody>
      </p:sp>
      <p:sp>
        <p:nvSpPr>
          <p:cNvPr id="31" name="CaixaDeTexto 30"/>
          <p:cNvSpPr txBox="1"/>
          <p:nvPr/>
        </p:nvSpPr>
        <p:spPr>
          <a:xfrm>
            <a:off x="3929058" y="6315038"/>
            <a:ext cx="399468" cy="400110"/>
          </a:xfrm>
          <a:prstGeom prst="rect">
            <a:avLst/>
          </a:prstGeom>
          <a:noFill/>
        </p:spPr>
        <p:txBody>
          <a:bodyPr wrap="none" rtlCol="0">
            <a:spAutoFit/>
          </a:bodyPr>
          <a:lstStyle/>
          <a:p>
            <a:r>
              <a:rPr lang="en-US" dirty="0">
                <a:solidFill>
                  <a:srgbClr val="FF0000"/>
                </a:solidFill>
                <a:latin typeface="Arial" pitchFamily="34" charset="0"/>
                <a:cs typeface="Arial" pitchFamily="34" charset="0"/>
              </a:rPr>
              <a:t>F</a:t>
            </a:r>
            <a:r>
              <a:rPr lang="en-US" baseline="30000" dirty="0">
                <a:solidFill>
                  <a:srgbClr val="FF0000"/>
                </a:solidFill>
                <a:latin typeface="Arial" pitchFamily="34" charset="0"/>
                <a:cs typeface="Arial" pitchFamily="34" charset="0"/>
              </a:rPr>
              <a:t>-</a:t>
            </a:r>
            <a:endParaRPr lang="pt-BR"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164709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500"/>
                                        <p:tgtEl>
                                          <p:spTgt spid="31"/>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grpId="1" nodeType="clickEffect">
                                  <p:stCondLst>
                                    <p:cond delay="0"/>
                                  </p:stCondLst>
                                  <p:childTnLst>
                                    <p:animMotion origin="layout" path="M 0 9.82659E-7 L 0.00087 -0.12116 " pathEditMode="relative" rAng="0" ptsTypes="AA">
                                      <p:cBhvr>
                                        <p:cTn id="27" dur="1000" fill="hold"/>
                                        <p:tgtEl>
                                          <p:spTgt spid="30"/>
                                        </p:tgtEl>
                                        <p:attrNameLst>
                                          <p:attrName>ppt_x</p:attrName>
                                          <p:attrName>ppt_y</p:attrName>
                                        </p:attrNameLst>
                                      </p:cBhvr>
                                      <p:rCtr x="0" y="-61"/>
                                    </p:animMotion>
                                  </p:childTnLst>
                                </p:cTn>
                              </p:par>
                            </p:childTnLst>
                          </p:cTn>
                        </p:par>
                        <p:par>
                          <p:cTn id="28" fill="hold">
                            <p:stCondLst>
                              <p:cond delay="1000"/>
                            </p:stCondLst>
                            <p:childTnLst>
                              <p:par>
                                <p:cTn id="29" presetID="64" presetClass="path" presetSubtype="0" accel="50000" decel="50000" fill="hold" grpId="1" nodeType="afterEffect">
                                  <p:stCondLst>
                                    <p:cond delay="0"/>
                                  </p:stCondLst>
                                  <p:childTnLst>
                                    <p:animMotion origin="layout" path="M 2.22222E-6 9.82659E-7 L 2.22222E-6 -0.25156 " pathEditMode="relative" rAng="0" ptsTypes="AA">
                                      <p:cBhvr>
                                        <p:cTn id="30" dur="1000" fill="hold"/>
                                        <p:tgtEl>
                                          <p:spTgt spid="31"/>
                                        </p:tgtEl>
                                        <p:attrNameLst>
                                          <p:attrName>ppt_x</p:attrName>
                                          <p:attrName>ppt_y</p:attrName>
                                        </p:attrNameLst>
                                      </p:cBhvr>
                                      <p:rCtr x="0" y="-126"/>
                                    </p:animMotion>
                                  </p:childTnLst>
                                </p:cTn>
                              </p:par>
                            </p:childTnLst>
                          </p:cTn>
                        </p:par>
                        <p:par>
                          <p:cTn id="31" fill="hold">
                            <p:stCondLst>
                              <p:cond delay="2000"/>
                            </p:stCondLst>
                            <p:childTnLst>
                              <p:par>
                                <p:cTn id="32" presetID="64" presetClass="path" presetSubtype="0" accel="50000" decel="50000" fill="hold" grpId="1" nodeType="afterEffect">
                                  <p:stCondLst>
                                    <p:cond delay="0"/>
                                  </p:stCondLst>
                                  <p:childTnLst>
                                    <p:animMotion origin="layout" path="M -2.5E-6 -3.2948E-6 L -0.00139 -0.21618 " pathEditMode="relative" rAng="0" ptsTypes="AA">
                                      <p:cBhvr>
                                        <p:cTn id="33" dur="1000" fill="hold"/>
                                        <p:tgtEl>
                                          <p:spTgt spid="25"/>
                                        </p:tgtEl>
                                        <p:attrNameLst>
                                          <p:attrName>ppt_x</p:attrName>
                                          <p:attrName>ppt_y</p:attrName>
                                        </p:attrNameLst>
                                      </p:cBhvr>
                                      <p:rCtr x="-1" y="-108"/>
                                    </p:animMotion>
                                  </p:childTnLst>
                                </p:cTn>
                              </p:par>
                            </p:childTnLst>
                          </p:cTn>
                        </p:par>
                        <p:par>
                          <p:cTn id="34" fill="hold">
                            <p:stCondLst>
                              <p:cond delay="3000"/>
                            </p:stCondLst>
                            <p:childTnLst>
                              <p:par>
                                <p:cTn id="35" presetID="64" presetClass="path" presetSubtype="0" accel="50000" decel="50000" fill="hold" grpId="1" nodeType="afterEffect">
                                  <p:stCondLst>
                                    <p:cond delay="0"/>
                                  </p:stCondLst>
                                  <p:childTnLst>
                                    <p:animMotion origin="layout" path="M -2.5E-6 9.82659E-7 L -0.00104 -0.13156 " pathEditMode="relative" rAng="0" ptsTypes="AA">
                                      <p:cBhvr>
                                        <p:cTn id="36" dur="1000" fill="hold"/>
                                        <p:tgtEl>
                                          <p:spTgt spid="26"/>
                                        </p:tgtEl>
                                        <p:attrNameLst>
                                          <p:attrName>ppt_x</p:attrName>
                                          <p:attrName>ppt_y</p:attrName>
                                        </p:attrNameLst>
                                      </p:cBhvr>
                                      <p:rCtr x="-1" y="-66"/>
                                    </p:animMotion>
                                  </p:childTnLst>
                                </p:cTn>
                              </p:par>
                            </p:childTnLst>
                          </p:cTn>
                        </p:par>
                        <p:par>
                          <p:cTn id="37" fill="hold">
                            <p:stCondLst>
                              <p:cond delay="4000"/>
                            </p:stCondLst>
                            <p:childTnLst>
                              <p:par>
                                <p:cTn id="38" presetID="64" presetClass="path" presetSubtype="0" accel="50000" decel="50000" fill="hold" grpId="1" nodeType="afterEffect">
                                  <p:stCondLst>
                                    <p:cond delay="0"/>
                                  </p:stCondLst>
                                  <p:childTnLst>
                                    <p:animMotion origin="layout" path="M 0.0026 0.02405 L 0.0026 -0.3089 " pathEditMode="relative" rAng="0" ptsTypes="AA">
                                      <p:cBhvr>
                                        <p:cTn id="39" dur="1000" fill="hold"/>
                                        <p:tgtEl>
                                          <p:spTgt spid="24"/>
                                        </p:tgtEl>
                                        <p:attrNameLst>
                                          <p:attrName>ppt_x</p:attrName>
                                          <p:attrName>ppt_y</p:attrName>
                                        </p:attrNameLst>
                                      </p:cBhvr>
                                      <p:rCtr x="0" y="-166"/>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2" nodeType="clickEffect">
                                  <p:stCondLst>
                                    <p:cond delay="0"/>
                                  </p:stCondLst>
                                  <p:childTnLst>
                                    <p:animMotion origin="layout" path="M 0.00087 -0.12116 L -0.00694 -0.00578 " pathEditMode="relative" rAng="0" ptsTypes="AA">
                                      <p:cBhvr>
                                        <p:cTn id="43" dur="1000" fill="hold"/>
                                        <p:tgtEl>
                                          <p:spTgt spid="30"/>
                                        </p:tgtEl>
                                        <p:attrNameLst>
                                          <p:attrName>ppt_x</p:attrName>
                                          <p:attrName>ppt_y</p:attrName>
                                        </p:attrNameLst>
                                      </p:cBhvr>
                                      <p:rCtr x="-4" y="58"/>
                                    </p:animMotion>
                                  </p:childTnLst>
                                </p:cTn>
                              </p:par>
                            </p:childTnLst>
                          </p:cTn>
                        </p:par>
                        <p:par>
                          <p:cTn id="44" fill="hold">
                            <p:stCondLst>
                              <p:cond delay="1000"/>
                            </p:stCondLst>
                            <p:childTnLst>
                              <p:par>
                                <p:cTn id="45" presetID="42" presetClass="path" presetSubtype="0" accel="50000" decel="50000" fill="hold" grpId="2" nodeType="afterEffect">
                                  <p:stCondLst>
                                    <p:cond delay="0"/>
                                  </p:stCondLst>
                                  <p:childTnLst>
                                    <p:animMotion origin="layout" path="M 2.5E-6 -0.30636 L 2.5E-6 0.02659 " pathEditMode="relative" rAng="0" ptsTypes="AA">
                                      <p:cBhvr>
                                        <p:cTn id="46" dur="1000" fill="hold"/>
                                        <p:tgtEl>
                                          <p:spTgt spid="24"/>
                                        </p:tgtEl>
                                        <p:attrNameLst>
                                          <p:attrName>ppt_x</p:attrName>
                                          <p:attrName>ppt_y</p:attrName>
                                        </p:attrNameLst>
                                      </p:cBhvr>
                                      <p:rCtr x="0" y="166"/>
                                    </p:animMotion>
                                  </p:childTnLst>
                                </p:cTn>
                              </p:par>
                            </p:childTnLst>
                          </p:cTn>
                        </p:par>
                        <p:par>
                          <p:cTn id="47" fill="hold">
                            <p:stCondLst>
                              <p:cond delay="2000"/>
                            </p:stCondLst>
                            <p:childTnLst>
                              <p:par>
                                <p:cTn id="48" presetID="42" presetClass="path" presetSubtype="0" accel="50000" decel="50000" fill="hold" grpId="2" nodeType="afterEffect">
                                  <p:stCondLst>
                                    <p:cond delay="0"/>
                                  </p:stCondLst>
                                  <p:childTnLst>
                                    <p:animMotion origin="layout" path="M -0.00139 -0.21618 L -0.00278 0.02497 " pathEditMode="relative" rAng="0" ptsTypes="AA">
                                      <p:cBhvr>
                                        <p:cTn id="49" dur="1000" fill="hold"/>
                                        <p:tgtEl>
                                          <p:spTgt spid="25"/>
                                        </p:tgtEl>
                                        <p:attrNameLst>
                                          <p:attrName>ppt_x</p:attrName>
                                          <p:attrName>ppt_y</p:attrName>
                                        </p:attrNameLst>
                                      </p:cBhvr>
                                      <p:rCtr x="-1" y="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5" grpId="0"/>
      <p:bldP spid="25" grpId="1"/>
      <p:bldP spid="25" grpId="2"/>
      <p:bldP spid="26" grpId="0"/>
      <p:bldP spid="26" grpId="1"/>
      <p:bldP spid="30" grpId="0"/>
      <p:bldP spid="30" grpId="1"/>
      <p:bldP spid="30" grpId="2"/>
      <p:bldP spid="31" grpId="0"/>
      <p:bldP spid="31"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99592" y="2780928"/>
            <a:ext cx="7272808" cy="1200329"/>
          </a:xfrm>
          <a:prstGeom prst="rect">
            <a:avLst/>
          </a:prstGeom>
          <a:noFill/>
        </p:spPr>
        <p:txBody>
          <a:bodyPr wrap="square" rtlCol="0">
            <a:spAutoFit/>
          </a:bodyPr>
          <a:lstStyle/>
          <a:p>
            <a:pPr algn="ctr" eaLnBrk="1" hangingPunct="1"/>
            <a:r>
              <a:rPr lang="pt-BR" sz="3600" b="1" dirty="0">
                <a:solidFill>
                  <a:srgbClr val="F79646">
                    <a:lumMod val="75000"/>
                  </a:srgbClr>
                </a:solidFill>
                <a:latin typeface="Arial" charset="0"/>
              </a:rPr>
              <a:t>EXCREÇÃO</a:t>
            </a:r>
          </a:p>
          <a:p>
            <a:pPr algn="ctr" eaLnBrk="1" hangingPunct="1"/>
            <a:r>
              <a:rPr lang="pt-BR" sz="3600" b="1" dirty="0">
                <a:solidFill>
                  <a:srgbClr val="F79646">
                    <a:lumMod val="75000"/>
                  </a:srgbClr>
                </a:solidFill>
                <a:latin typeface="Arial" charset="0"/>
              </a:rPr>
              <a:t>RENAL</a:t>
            </a:r>
          </a:p>
        </p:txBody>
      </p:sp>
    </p:spTree>
    <p:extLst>
      <p:ext uri="{BB962C8B-B14F-4D97-AF65-F5344CB8AC3E}">
        <p14:creationId xmlns:p14="http://schemas.microsoft.com/office/powerpoint/2010/main" val="2132877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5171" name="Rectangle 3"/>
          <p:cNvSpPr>
            <a:spLocks noGrp="1" noChangeArrowheads="1"/>
          </p:cNvSpPr>
          <p:nvPr>
            <p:ph idx="1"/>
          </p:nvPr>
        </p:nvSpPr>
        <p:spPr>
          <a:xfrm>
            <a:off x="252536" y="3893368"/>
            <a:ext cx="9144000" cy="4648200"/>
          </a:xfrm>
        </p:spPr>
        <p:txBody>
          <a:bodyPr/>
          <a:lstStyle/>
          <a:p>
            <a:pPr>
              <a:lnSpc>
                <a:spcPct val="90000"/>
              </a:lnSpc>
              <a:buClr>
                <a:srgbClr val="FFC000"/>
              </a:buClr>
            </a:pPr>
            <a:r>
              <a:rPr lang="pt-BR" sz="2800" dirty="0" err="1">
                <a:latin typeface="Arial" pitchFamily="34" charset="0"/>
                <a:cs typeface="Arial" pitchFamily="34" charset="0"/>
              </a:rPr>
              <a:t>Clearance</a:t>
            </a:r>
            <a:r>
              <a:rPr lang="pt-BR" sz="2800" dirty="0">
                <a:latin typeface="Arial" pitchFamily="34" charset="0"/>
                <a:cs typeface="Arial" pitchFamily="34" charset="0"/>
              </a:rPr>
              <a:t> renal do F é diretamente relacionado</a:t>
            </a:r>
          </a:p>
          <a:p>
            <a:pPr lvl="1">
              <a:lnSpc>
                <a:spcPct val="90000"/>
              </a:lnSpc>
            </a:pPr>
            <a:r>
              <a:rPr lang="pt-BR" sz="2400" dirty="0">
                <a:latin typeface="Arial" pitchFamily="34" charset="0"/>
                <a:cs typeface="Arial" pitchFamily="34" charset="0"/>
              </a:rPr>
              <a:t>Proporção de filtração glomerular (</a:t>
            </a:r>
            <a:r>
              <a:rPr lang="pt-BR" sz="2400" dirty="0" err="1">
                <a:latin typeface="Arial" pitchFamily="34" charset="0"/>
                <a:cs typeface="Arial" pitchFamily="34" charset="0"/>
              </a:rPr>
              <a:t>Spak</a:t>
            </a:r>
            <a:r>
              <a:rPr lang="pt-BR" sz="2400" dirty="0">
                <a:latin typeface="Arial" pitchFamily="34" charset="0"/>
                <a:cs typeface="Arial" pitchFamily="34" charset="0"/>
              </a:rPr>
              <a:t> </a:t>
            </a:r>
            <a:r>
              <a:rPr lang="pt-BR" sz="2400" dirty="0" err="1">
                <a:latin typeface="Arial" pitchFamily="34" charset="0"/>
                <a:cs typeface="Arial" pitchFamily="34" charset="0"/>
              </a:rPr>
              <a:t>et</a:t>
            </a:r>
            <a:r>
              <a:rPr lang="pt-BR" sz="2400" dirty="0">
                <a:latin typeface="Arial" pitchFamily="34" charset="0"/>
                <a:cs typeface="Arial" pitchFamily="34" charset="0"/>
              </a:rPr>
              <a:t> al., 1985)</a:t>
            </a:r>
          </a:p>
          <a:p>
            <a:pPr lvl="1">
              <a:lnSpc>
                <a:spcPct val="90000"/>
              </a:lnSpc>
            </a:pPr>
            <a:r>
              <a:rPr lang="pt-BR" sz="2400" dirty="0">
                <a:latin typeface="Arial" pitchFamily="34" charset="0"/>
                <a:cs typeface="Arial" pitchFamily="34" charset="0"/>
              </a:rPr>
              <a:t>pH urinário (</a:t>
            </a:r>
            <a:r>
              <a:rPr lang="pt-BR" sz="2400" dirty="0" err="1">
                <a:latin typeface="Arial" pitchFamily="34" charset="0"/>
                <a:cs typeface="Arial" pitchFamily="34" charset="0"/>
              </a:rPr>
              <a:t>Whitford</a:t>
            </a:r>
            <a:r>
              <a:rPr lang="pt-BR" sz="2400" dirty="0">
                <a:latin typeface="Arial" pitchFamily="34" charset="0"/>
                <a:cs typeface="Arial" pitchFamily="34" charset="0"/>
              </a:rPr>
              <a:t> </a:t>
            </a:r>
            <a:r>
              <a:rPr lang="pt-BR" sz="2400" dirty="0" err="1">
                <a:latin typeface="Arial" pitchFamily="34" charset="0"/>
                <a:cs typeface="Arial" pitchFamily="34" charset="0"/>
              </a:rPr>
              <a:t>et</a:t>
            </a:r>
            <a:r>
              <a:rPr lang="pt-BR" sz="2400" dirty="0">
                <a:latin typeface="Arial" pitchFamily="34" charset="0"/>
                <a:cs typeface="Arial" pitchFamily="34" charset="0"/>
              </a:rPr>
              <a:t> al., 1976, </a:t>
            </a:r>
            <a:r>
              <a:rPr lang="pt-BR" sz="2400" dirty="0" err="1">
                <a:latin typeface="Arial" pitchFamily="34" charset="0"/>
                <a:cs typeface="Arial" pitchFamily="34" charset="0"/>
              </a:rPr>
              <a:t>Ekstrand</a:t>
            </a:r>
            <a:r>
              <a:rPr lang="pt-BR" sz="2400" dirty="0">
                <a:latin typeface="Arial" pitchFamily="34" charset="0"/>
                <a:cs typeface="Arial" pitchFamily="34" charset="0"/>
              </a:rPr>
              <a:t> </a:t>
            </a:r>
            <a:r>
              <a:rPr lang="pt-BR" sz="2400" dirty="0" err="1">
                <a:latin typeface="Arial" pitchFamily="34" charset="0"/>
                <a:cs typeface="Arial" pitchFamily="34" charset="0"/>
              </a:rPr>
              <a:t>et</a:t>
            </a:r>
            <a:r>
              <a:rPr lang="pt-BR" sz="2400" dirty="0">
                <a:latin typeface="Arial" pitchFamily="34" charset="0"/>
                <a:cs typeface="Arial" pitchFamily="34" charset="0"/>
              </a:rPr>
              <a:t> al., 1982)</a:t>
            </a:r>
          </a:p>
        </p:txBody>
      </p:sp>
      <p:sp>
        <p:nvSpPr>
          <p:cNvPr id="12" name="Título 28"/>
          <p:cNvSpPr txBox="1">
            <a:spLocks/>
          </p:cNvSpPr>
          <p:nvPr/>
        </p:nvSpPr>
        <p:spPr bwMode="auto">
          <a:xfrm>
            <a:off x="357158" y="35717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Excreção</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renal </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grpSp>
        <p:nvGrpSpPr>
          <p:cNvPr id="4" name="Grupo 3"/>
          <p:cNvGrpSpPr/>
          <p:nvPr/>
        </p:nvGrpSpPr>
        <p:grpSpPr>
          <a:xfrm>
            <a:off x="404936" y="1916832"/>
            <a:ext cx="9144000" cy="4648200"/>
            <a:chOff x="404936" y="1916832"/>
            <a:chExt cx="9144000" cy="4648200"/>
          </a:xfrm>
        </p:grpSpPr>
        <p:sp>
          <p:nvSpPr>
            <p:cNvPr id="11" name="Rectangle 3"/>
            <p:cNvSpPr txBox="1">
              <a:spLocks noChangeArrowheads="1"/>
            </p:cNvSpPr>
            <p:nvPr/>
          </p:nvSpPr>
          <p:spPr>
            <a:xfrm>
              <a:off x="404936" y="1916832"/>
              <a:ext cx="9144000" cy="4648200"/>
            </a:xfrm>
            <a:prstGeom prst="rect">
              <a:avLst/>
            </a:prstGeom>
          </p:spPr>
          <p:txBody>
            <a:bodyPr vert="horz">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lnSpc>
                  <a:spcPct val="90000"/>
                </a:lnSpc>
                <a:spcAft>
                  <a:spcPts val="0"/>
                </a:spcAft>
                <a:buClr>
                  <a:srgbClr val="FFC000"/>
                </a:buClr>
              </a:pPr>
              <a:r>
                <a:rPr lang="pt-BR" sz="2800" dirty="0" err="1">
                  <a:latin typeface="Arial" pitchFamily="34" charset="0"/>
                  <a:cs typeface="Arial" pitchFamily="34" charset="0"/>
                </a:rPr>
                <a:t>Clearance</a:t>
              </a:r>
              <a:r>
                <a:rPr lang="pt-BR" sz="2800" dirty="0">
                  <a:latin typeface="Arial" pitchFamily="34" charset="0"/>
                  <a:cs typeface="Arial" pitchFamily="34" charset="0"/>
                </a:rPr>
                <a:t> renal</a:t>
              </a:r>
            </a:p>
            <a:p>
              <a:pPr lvl="1" fontAlgn="auto">
                <a:lnSpc>
                  <a:spcPct val="90000"/>
                </a:lnSpc>
                <a:spcAft>
                  <a:spcPts val="0"/>
                </a:spcAft>
              </a:pPr>
              <a:r>
                <a:rPr lang="pt-BR" sz="2400" dirty="0">
                  <a:latin typeface="Arial" pitchFamily="34" charset="0"/>
                  <a:cs typeface="Arial" pitchFamily="34" charset="0"/>
                </a:rPr>
                <a:t>F             35 ml/min</a:t>
              </a:r>
            </a:p>
            <a:p>
              <a:pPr lvl="1" fontAlgn="auto">
                <a:lnSpc>
                  <a:spcPct val="90000"/>
                </a:lnSpc>
                <a:spcAft>
                  <a:spcPts val="0"/>
                </a:spcAft>
              </a:pPr>
              <a:r>
                <a:rPr lang="pt-BR" sz="2400" dirty="0">
                  <a:latin typeface="Arial" pitchFamily="34" charset="0"/>
                  <a:cs typeface="Arial" pitchFamily="34" charset="0"/>
                </a:rPr>
                <a:t>Cl, </a:t>
              </a:r>
              <a:r>
                <a:rPr lang="pt-BR" sz="2400" dirty="0" err="1">
                  <a:latin typeface="Arial" pitchFamily="34" charset="0"/>
                  <a:cs typeface="Arial" pitchFamily="34" charset="0"/>
                </a:rPr>
                <a:t>Br</a:t>
              </a:r>
              <a:r>
                <a:rPr lang="pt-BR" sz="2400" dirty="0">
                  <a:latin typeface="Arial" pitchFamily="34" charset="0"/>
                  <a:cs typeface="Arial" pitchFamily="34" charset="0"/>
                </a:rPr>
                <a:t>, I</a:t>
              </a:r>
              <a:r>
                <a:rPr lang="pt-BR" sz="2400" baseline="30000" dirty="0">
                  <a:latin typeface="Arial" pitchFamily="34" charset="0"/>
                  <a:cs typeface="Arial" pitchFamily="34" charset="0"/>
                </a:rPr>
                <a:t>               </a:t>
              </a:r>
              <a:r>
                <a:rPr lang="pt-BR" sz="2400" dirty="0">
                  <a:latin typeface="Arial" pitchFamily="34" charset="0"/>
                  <a:cs typeface="Arial" pitchFamily="34" charset="0"/>
                </a:rPr>
                <a:t>&lt;2 </a:t>
              </a:r>
              <a:r>
                <a:rPr lang="pt-BR" sz="2400" dirty="0" err="1">
                  <a:latin typeface="Arial" pitchFamily="34" charset="0"/>
                  <a:cs typeface="Arial" pitchFamily="34" charset="0"/>
                </a:rPr>
                <a:t>mL</a:t>
              </a:r>
              <a:r>
                <a:rPr lang="pt-BR" sz="2400" dirty="0">
                  <a:latin typeface="Arial" pitchFamily="34" charset="0"/>
                  <a:cs typeface="Arial" pitchFamily="34" charset="0"/>
                </a:rPr>
                <a:t>/min</a:t>
              </a:r>
            </a:p>
          </p:txBody>
        </p:sp>
        <p:cxnSp>
          <p:nvCxnSpPr>
            <p:cNvPr id="3" name="Conector de seta reta 2"/>
            <p:cNvCxnSpPr/>
            <p:nvPr/>
          </p:nvCxnSpPr>
          <p:spPr>
            <a:xfrm>
              <a:off x="1691680" y="2564904"/>
              <a:ext cx="57606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a:off x="2411760" y="2952652"/>
              <a:ext cx="57606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44233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5171">
                                            <p:txEl>
                                              <p:pRg st="0" end="0"/>
                                            </p:txEl>
                                          </p:spTgt>
                                        </p:tgtEl>
                                        <p:attrNameLst>
                                          <p:attrName>style.visibility</p:attrName>
                                        </p:attrNameLst>
                                      </p:cBhvr>
                                      <p:to>
                                        <p:strVal val="visible"/>
                                      </p:to>
                                    </p:set>
                                    <p:animEffect transition="in" filter="wipe(left)">
                                      <p:cBhvr>
                                        <p:cTn id="12" dur="500"/>
                                        <p:tgtEl>
                                          <p:spTgt spid="135171">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5171">
                                            <p:txEl>
                                              <p:pRg st="1" end="1"/>
                                            </p:txEl>
                                          </p:spTgt>
                                        </p:tgtEl>
                                        <p:attrNameLst>
                                          <p:attrName>style.visibility</p:attrName>
                                        </p:attrNameLst>
                                      </p:cBhvr>
                                      <p:to>
                                        <p:strVal val="visible"/>
                                      </p:to>
                                    </p:set>
                                    <p:animEffect transition="in" filter="wipe(left)">
                                      <p:cBhvr>
                                        <p:cTn id="15" dur="500"/>
                                        <p:tgtEl>
                                          <p:spTgt spid="135171">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5171">
                                            <p:txEl>
                                              <p:pRg st="2" end="2"/>
                                            </p:txEl>
                                          </p:spTgt>
                                        </p:tgtEl>
                                        <p:attrNameLst>
                                          <p:attrName>style.visibility</p:attrName>
                                        </p:attrNameLst>
                                      </p:cBhvr>
                                      <p:to>
                                        <p:strVal val="visible"/>
                                      </p:to>
                                    </p:set>
                                    <p:animEffect transition="in" filter="wipe(left)">
                                      <p:cBhvr>
                                        <p:cTn id="18" dur="500"/>
                                        <p:tgtEl>
                                          <p:spTgt spid="135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pt-BR" b="1">
              <a:solidFill>
                <a:srgbClr val="CECECE"/>
              </a:solidFill>
              <a:effectLst>
                <a:outerShdw blurRad="38100" dist="38100" dir="2700000" algn="tl">
                  <a:srgbClr val="000000">
                    <a:alpha val="43137"/>
                  </a:srgbClr>
                </a:outerShdw>
              </a:effectLst>
              <a:latin typeface="Arial" pitchFamily="34" charset="0"/>
            </a:endParaRPr>
          </a:p>
        </p:txBody>
      </p:sp>
      <p:pic>
        <p:nvPicPr>
          <p:cNvPr id="1028" name="Picture 4" descr="http://www.medgadget.com/archives/img/vessel1.jpg"/>
          <p:cNvPicPr>
            <a:picLocks noChangeAspect="1" noChangeArrowheads="1"/>
          </p:cNvPicPr>
          <p:nvPr/>
        </p:nvPicPr>
        <p:blipFill>
          <a:blip r:embed="rId3" cstate="print"/>
          <a:srcRect/>
          <a:stretch>
            <a:fillRect/>
          </a:stretch>
        </p:blipFill>
        <p:spPr bwMode="auto">
          <a:xfrm rot="5914723">
            <a:off x="3096163" y="1917697"/>
            <a:ext cx="7585897" cy="3546345"/>
          </a:xfrm>
          <a:prstGeom prst="rect">
            <a:avLst/>
          </a:prstGeom>
          <a:noFill/>
        </p:spPr>
      </p:pic>
      <p:sp>
        <p:nvSpPr>
          <p:cNvPr id="21" name="CaixaDeTexto 20"/>
          <p:cNvSpPr txBox="1"/>
          <p:nvPr/>
        </p:nvSpPr>
        <p:spPr>
          <a:xfrm>
            <a:off x="1968487" y="2243072"/>
            <a:ext cx="527709"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HF</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22" name="CaixaDeTexto 21"/>
          <p:cNvSpPr txBox="1"/>
          <p:nvPr/>
        </p:nvSpPr>
        <p:spPr>
          <a:xfrm>
            <a:off x="1676899" y="4743402"/>
            <a:ext cx="399468"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F</a:t>
            </a:r>
            <a:r>
              <a:rPr lang="en-US" b="1" baseline="30000" dirty="0">
                <a:solidFill>
                  <a:srgbClr val="CECECE"/>
                </a:solidFill>
                <a:effectLst>
                  <a:outerShdw blurRad="38100" dist="38100" dir="2700000" algn="tl">
                    <a:srgbClr val="000000">
                      <a:alpha val="43137"/>
                    </a:srgbClr>
                  </a:outerShdw>
                </a:effectLst>
                <a:latin typeface="Arial" pitchFamily="34" charset="0"/>
              </a:rPr>
              <a:t>-</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23" name="CaixaDeTexto 22"/>
          <p:cNvSpPr txBox="1"/>
          <p:nvPr/>
        </p:nvSpPr>
        <p:spPr>
          <a:xfrm>
            <a:off x="1994402" y="2743138"/>
            <a:ext cx="399468"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F</a:t>
            </a:r>
            <a:r>
              <a:rPr lang="en-US" b="1" baseline="30000" dirty="0">
                <a:solidFill>
                  <a:srgbClr val="CECECE"/>
                </a:solidFill>
                <a:effectLst>
                  <a:outerShdw blurRad="38100" dist="38100" dir="2700000" algn="tl">
                    <a:srgbClr val="000000">
                      <a:alpha val="43137"/>
                    </a:srgbClr>
                  </a:outerShdw>
                </a:effectLst>
                <a:latin typeface="Arial" pitchFamily="34" charset="0"/>
              </a:rPr>
              <a:t>-</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24" name="CaixaDeTexto 23"/>
          <p:cNvSpPr txBox="1"/>
          <p:nvPr/>
        </p:nvSpPr>
        <p:spPr>
          <a:xfrm>
            <a:off x="1613399" y="2285992"/>
            <a:ext cx="399468"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F</a:t>
            </a:r>
            <a:r>
              <a:rPr lang="en-US" b="1" baseline="30000" dirty="0">
                <a:solidFill>
                  <a:srgbClr val="CECECE"/>
                </a:solidFill>
                <a:effectLst>
                  <a:outerShdw blurRad="38100" dist="38100" dir="2700000" algn="tl">
                    <a:srgbClr val="000000">
                      <a:alpha val="43137"/>
                    </a:srgbClr>
                  </a:outerShdw>
                </a:effectLst>
                <a:latin typeface="Arial" pitchFamily="34" charset="0"/>
              </a:rPr>
              <a:t>-</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25" name="CaixaDeTexto 24"/>
          <p:cNvSpPr txBox="1"/>
          <p:nvPr/>
        </p:nvSpPr>
        <p:spPr>
          <a:xfrm>
            <a:off x="2057902" y="1643050"/>
            <a:ext cx="399468"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F</a:t>
            </a:r>
            <a:r>
              <a:rPr lang="en-US" b="1" baseline="30000" dirty="0">
                <a:solidFill>
                  <a:srgbClr val="CECECE"/>
                </a:solidFill>
                <a:effectLst>
                  <a:outerShdw blurRad="38100" dist="38100" dir="2700000" algn="tl">
                    <a:srgbClr val="000000">
                      <a:alpha val="43137"/>
                    </a:srgbClr>
                  </a:outerShdw>
                </a:effectLst>
                <a:latin typeface="Arial" pitchFamily="34" charset="0"/>
              </a:rPr>
              <a:t>-</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26" name="CaixaDeTexto 25"/>
          <p:cNvSpPr txBox="1"/>
          <p:nvPr/>
        </p:nvSpPr>
        <p:spPr>
          <a:xfrm>
            <a:off x="1629808" y="1314378"/>
            <a:ext cx="399468"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F</a:t>
            </a:r>
            <a:r>
              <a:rPr lang="en-US" b="1" baseline="30000" dirty="0">
                <a:solidFill>
                  <a:srgbClr val="CECECE"/>
                </a:solidFill>
                <a:effectLst>
                  <a:outerShdw blurRad="38100" dist="38100" dir="2700000" algn="tl">
                    <a:srgbClr val="000000">
                      <a:alpha val="43137"/>
                    </a:srgbClr>
                  </a:outerShdw>
                </a:effectLst>
                <a:latin typeface="Arial" pitchFamily="34" charset="0"/>
              </a:rPr>
              <a:t>-</a:t>
            </a:r>
            <a:endParaRPr lang="pt-BR" b="1" dirty="0">
              <a:solidFill>
                <a:srgbClr val="CECECE"/>
              </a:solidFill>
              <a:effectLst>
                <a:outerShdw blurRad="38100" dist="38100" dir="2700000" algn="tl">
                  <a:srgbClr val="000000">
                    <a:alpha val="43137"/>
                  </a:srgbClr>
                </a:outerShdw>
              </a:effectLst>
              <a:latin typeface="Arial" pitchFamily="34" charset="0"/>
            </a:endParaRPr>
          </a:p>
        </p:txBody>
      </p:sp>
      <p:grpSp>
        <p:nvGrpSpPr>
          <p:cNvPr id="2" name="Grupo 31"/>
          <p:cNvGrpSpPr/>
          <p:nvPr/>
        </p:nvGrpSpPr>
        <p:grpSpPr>
          <a:xfrm>
            <a:off x="1071538" y="814312"/>
            <a:ext cx="1850186" cy="2559170"/>
            <a:chOff x="1205479" y="814312"/>
            <a:chExt cx="2081458" cy="2559170"/>
          </a:xfrm>
        </p:grpSpPr>
        <p:grpSp>
          <p:nvGrpSpPr>
            <p:cNvPr id="3" name="Grupo 6"/>
            <p:cNvGrpSpPr/>
            <p:nvPr/>
          </p:nvGrpSpPr>
          <p:grpSpPr>
            <a:xfrm>
              <a:off x="1499368" y="1286654"/>
              <a:ext cx="126692" cy="2073974"/>
              <a:chOff x="1499368" y="1286654"/>
              <a:chExt cx="126692" cy="2073974"/>
            </a:xfrm>
          </p:grpSpPr>
          <p:cxnSp>
            <p:nvCxnSpPr>
              <p:cNvPr id="5" name="Conector reto 4"/>
              <p:cNvCxnSpPr/>
              <p:nvPr/>
            </p:nvCxnSpPr>
            <p:spPr bwMode="auto">
              <a:xfrm rot="5400000">
                <a:off x="464311" y="2321711"/>
                <a:ext cx="2071702" cy="1588"/>
              </a:xfrm>
              <a:prstGeom prst="line">
                <a:avLst/>
              </a:prstGeom>
              <a:solidFill>
                <a:schemeClr val="accent1"/>
              </a:solidFill>
              <a:ln w="28575" cap="flat" cmpd="sng" algn="ctr">
                <a:solidFill>
                  <a:srgbClr val="92D050"/>
                </a:solidFill>
                <a:prstDash val="solid"/>
                <a:round/>
                <a:headEnd type="none" w="med" len="med"/>
                <a:tailEnd type="none" w="med" len="med"/>
              </a:ln>
              <a:effectLst/>
            </p:spPr>
          </p:cxnSp>
          <p:cxnSp>
            <p:nvCxnSpPr>
              <p:cNvPr id="6" name="Conector reto 5"/>
              <p:cNvCxnSpPr/>
              <p:nvPr/>
            </p:nvCxnSpPr>
            <p:spPr bwMode="auto">
              <a:xfrm rot="5400000">
                <a:off x="589415" y="2323983"/>
                <a:ext cx="2071702" cy="1588"/>
              </a:xfrm>
              <a:prstGeom prst="line">
                <a:avLst/>
              </a:prstGeom>
              <a:solidFill>
                <a:schemeClr val="accent1"/>
              </a:solidFill>
              <a:ln w="28575" cap="flat" cmpd="sng" algn="ctr">
                <a:solidFill>
                  <a:srgbClr val="92D050"/>
                </a:solidFill>
                <a:prstDash val="solid"/>
                <a:round/>
                <a:headEnd type="none" w="med" len="med"/>
                <a:tailEnd type="none" w="med" len="med"/>
              </a:ln>
              <a:effectLst/>
            </p:spPr>
          </p:cxnSp>
        </p:grpSp>
        <p:grpSp>
          <p:nvGrpSpPr>
            <p:cNvPr id="4" name="Grupo 7"/>
            <p:cNvGrpSpPr/>
            <p:nvPr/>
          </p:nvGrpSpPr>
          <p:grpSpPr>
            <a:xfrm>
              <a:off x="2931458" y="1299508"/>
              <a:ext cx="126692" cy="2073974"/>
              <a:chOff x="1499368" y="1286654"/>
              <a:chExt cx="126692" cy="2073974"/>
            </a:xfrm>
          </p:grpSpPr>
          <p:cxnSp>
            <p:nvCxnSpPr>
              <p:cNvPr id="9" name="Conector reto 8"/>
              <p:cNvCxnSpPr/>
              <p:nvPr/>
            </p:nvCxnSpPr>
            <p:spPr bwMode="auto">
              <a:xfrm rot="5400000">
                <a:off x="464311" y="2321711"/>
                <a:ext cx="2071702" cy="1588"/>
              </a:xfrm>
              <a:prstGeom prst="line">
                <a:avLst/>
              </a:prstGeom>
              <a:solidFill>
                <a:schemeClr val="accent1"/>
              </a:solidFill>
              <a:ln w="28575" cap="flat" cmpd="sng" algn="ctr">
                <a:solidFill>
                  <a:srgbClr val="92D050"/>
                </a:solidFill>
                <a:prstDash val="solid"/>
                <a:round/>
                <a:headEnd type="none" w="med" len="med"/>
                <a:tailEnd type="none" w="med" len="med"/>
              </a:ln>
              <a:effectLst/>
            </p:spPr>
          </p:cxnSp>
          <p:cxnSp>
            <p:nvCxnSpPr>
              <p:cNvPr id="10" name="Conector reto 9"/>
              <p:cNvCxnSpPr/>
              <p:nvPr/>
            </p:nvCxnSpPr>
            <p:spPr bwMode="auto">
              <a:xfrm rot="5400000">
                <a:off x="589415" y="2323983"/>
                <a:ext cx="2071702" cy="1588"/>
              </a:xfrm>
              <a:prstGeom prst="line">
                <a:avLst/>
              </a:prstGeom>
              <a:solidFill>
                <a:schemeClr val="accent1"/>
              </a:solidFill>
              <a:ln w="28575" cap="flat" cmpd="sng" algn="ctr">
                <a:solidFill>
                  <a:srgbClr val="92D050"/>
                </a:solidFill>
                <a:prstDash val="solid"/>
                <a:round/>
                <a:headEnd type="none" w="med" len="med"/>
                <a:tailEnd type="none" w="med" len="med"/>
              </a:ln>
              <a:effectLst/>
            </p:spPr>
          </p:cxnSp>
        </p:grpSp>
        <p:sp>
          <p:nvSpPr>
            <p:cNvPr id="27" name="CaixaDeTexto 26"/>
            <p:cNvSpPr txBox="1"/>
            <p:nvPr/>
          </p:nvSpPr>
          <p:spPr>
            <a:xfrm>
              <a:off x="1205479" y="814312"/>
              <a:ext cx="2081458" cy="400110"/>
            </a:xfrm>
            <a:prstGeom prst="rect">
              <a:avLst/>
            </a:prstGeom>
            <a:noFill/>
          </p:spPr>
          <p:txBody>
            <a:bodyPr wrap="none" rtlCol="0">
              <a:spAutoFit/>
            </a:bodyPr>
            <a:lstStyle/>
            <a:p>
              <a:r>
                <a:rPr lang="en-US" b="1" dirty="0" err="1">
                  <a:solidFill>
                    <a:srgbClr val="618FFD"/>
                  </a:solidFill>
                  <a:effectLst>
                    <a:outerShdw blurRad="38100" dist="38100" dir="2700000" algn="tl">
                      <a:srgbClr val="000000">
                        <a:alpha val="43137"/>
                      </a:srgbClr>
                    </a:outerShdw>
                  </a:effectLst>
                  <a:latin typeface="Arial" pitchFamily="34" charset="0"/>
                </a:rPr>
                <a:t>Urina</a:t>
              </a:r>
              <a:r>
                <a:rPr lang="en-US" b="1" dirty="0">
                  <a:solidFill>
                    <a:srgbClr val="618FFD"/>
                  </a:solidFill>
                  <a:effectLst>
                    <a:outerShdw blurRad="38100" dist="38100" dir="2700000" algn="tl">
                      <a:srgbClr val="000000">
                        <a:alpha val="43137"/>
                      </a:srgbClr>
                    </a:outerShdw>
                  </a:effectLst>
                  <a:latin typeface="Arial" pitchFamily="34" charset="0"/>
                </a:rPr>
                <a:t> </a:t>
              </a:r>
              <a:r>
                <a:rPr lang="en-US" b="1" dirty="0" err="1">
                  <a:solidFill>
                    <a:srgbClr val="618FFD"/>
                  </a:solidFill>
                  <a:effectLst>
                    <a:outerShdw blurRad="38100" dist="38100" dir="2700000" algn="tl">
                      <a:srgbClr val="000000">
                        <a:alpha val="43137"/>
                      </a:srgbClr>
                    </a:outerShdw>
                  </a:effectLst>
                  <a:latin typeface="Arial" pitchFamily="34" charset="0"/>
                </a:rPr>
                <a:t>alcalina</a:t>
              </a:r>
              <a:endParaRPr lang="pt-BR" b="1" dirty="0">
                <a:solidFill>
                  <a:srgbClr val="618FFD"/>
                </a:solidFill>
                <a:effectLst>
                  <a:outerShdw blurRad="38100" dist="38100" dir="2700000" algn="tl">
                    <a:srgbClr val="000000">
                      <a:alpha val="43137"/>
                    </a:srgbClr>
                  </a:outerShdw>
                </a:effectLst>
                <a:latin typeface="Arial" pitchFamily="34" charset="0"/>
              </a:endParaRPr>
            </a:p>
          </p:txBody>
        </p:sp>
      </p:grpSp>
      <p:grpSp>
        <p:nvGrpSpPr>
          <p:cNvPr id="7" name="Grupo 32"/>
          <p:cNvGrpSpPr/>
          <p:nvPr/>
        </p:nvGrpSpPr>
        <p:grpSpPr>
          <a:xfrm>
            <a:off x="1219596" y="3714752"/>
            <a:ext cx="1566454" cy="2571768"/>
            <a:chOff x="1372045" y="3714752"/>
            <a:chExt cx="1762259" cy="2571768"/>
          </a:xfrm>
        </p:grpSpPr>
        <p:grpSp>
          <p:nvGrpSpPr>
            <p:cNvPr id="8" name="Grupo 10"/>
            <p:cNvGrpSpPr/>
            <p:nvPr/>
          </p:nvGrpSpPr>
          <p:grpSpPr>
            <a:xfrm>
              <a:off x="1500162" y="4212546"/>
              <a:ext cx="126692" cy="2073974"/>
              <a:chOff x="1499368" y="1286654"/>
              <a:chExt cx="126692" cy="2073974"/>
            </a:xfrm>
          </p:grpSpPr>
          <p:cxnSp>
            <p:nvCxnSpPr>
              <p:cNvPr id="12" name="Conector reto 11"/>
              <p:cNvCxnSpPr/>
              <p:nvPr/>
            </p:nvCxnSpPr>
            <p:spPr bwMode="auto">
              <a:xfrm rot="5400000">
                <a:off x="464311" y="2321711"/>
                <a:ext cx="2071702" cy="1588"/>
              </a:xfrm>
              <a:prstGeom prst="line">
                <a:avLst/>
              </a:prstGeom>
              <a:solidFill>
                <a:schemeClr val="accent1"/>
              </a:solidFill>
              <a:ln w="28575" cap="flat" cmpd="sng" algn="ctr">
                <a:solidFill>
                  <a:srgbClr val="92D050"/>
                </a:solidFill>
                <a:prstDash val="solid"/>
                <a:round/>
                <a:headEnd type="none" w="med" len="med"/>
                <a:tailEnd type="none" w="med" len="med"/>
              </a:ln>
              <a:effectLst/>
            </p:spPr>
          </p:cxnSp>
          <p:cxnSp>
            <p:nvCxnSpPr>
              <p:cNvPr id="13" name="Conector reto 12"/>
              <p:cNvCxnSpPr/>
              <p:nvPr/>
            </p:nvCxnSpPr>
            <p:spPr bwMode="auto">
              <a:xfrm rot="5400000">
                <a:off x="589415" y="2323983"/>
                <a:ext cx="2071702" cy="1588"/>
              </a:xfrm>
              <a:prstGeom prst="line">
                <a:avLst/>
              </a:prstGeom>
              <a:solidFill>
                <a:schemeClr val="accent1"/>
              </a:solidFill>
              <a:ln w="28575" cap="flat" cmpd="sng" algn="ctr">
                <a:solidFill>
                  <a:srgbClr val="92D050"/>
                </a:solidFill>
                <a:prstDash val="solid"/>
                <a:round/>
                <a:headEnd type="none" w="med" len="med"/>
                <a:tailEnd type="none" w="med" len="med"/>
              </a:ln>
              <a:effectLst/>
            </p:spPr>
          </p:cxnSp>
        </p:grpSp>
        <p:grpSp>
          <p:nvGrpSpPr>
            <p:cNvPr id="11" name="Grupo 13"/>
            <p:cNvGrpSpPr/>
            <p:nvPr/>
          </p:nvGrpSpPr>
          <p:grpSpPr>
            <a:xfrm>
              <a:off x="2917810" y="4212546"/>
              <a:ext cx="126692" cy="2073974"/>
              <a:chOff x="1499368" y="1286654"/>
              <a:chExt cx="126692" cy="2073974"/>
            </a:xfrm>
          </p:grpSpPr>
          <p:cxnSp>
            <p:nvCxnSpPr>
              <p:cNvPr id="15" name="Conector reto 14"/>
              <p:cNvCxnSpPr/>
              <p:nvPr/>
            </p:nvCxnSpPr>
            <p:spPr bwMode="auto">
              <a:xfrm rot="5400000">
                <a:off x="464311" y="2321711"/>
                <a:ext cx="2071702" cy="1588"/>
              </a:xfrm>
              <a:prstGeom prst="line">
                <a:avLst/>
              </a:prstGeom>
              <a:solidFill>
                <a:schemeClr val="accent1"/>
              </a:solidFill>
              <a:ln w="28575" cap="flat" cmpd="sng" algn="ctr">
                <a:solidFill>
                  <a:srgbClr val="92D050"/>
                </a:solidFill>
                <a:prstDash val="solid"/>
                <a:round/>
                <a:headEnd type="none" w="med" len="med"/>
                <a:tailEnd type="none" w="med" len="med"/>
              </a:ln>
              <a:effectLst/>
            </p:spPr>
          </p:cxnSp>
          <p:cxnSp>
            <p:nvCxnSpPr>
              <p:cNvPr id="16" name="Conector reto 15"/>
              <p:cNvCxnSpPr/>
              <p:nvPr/>
            </p:nvCxnSpPr>
            <p:spPr bwMode="auto">
              <a:xfrm rot="5400000">
                <a:off x="589415" y="2323983"/>
                <a:ext cx="2071702" cy="1588"/>
              </a:xfrm>
              <a:prstGeom prst="line">
                <a:avLst/>
              </a:prstGeom>
              <a:solidFill>
                <a:schemeClr val="accent1"/>
              </a:solidFill>
              <a:ln w="28575" cap="flat" cmpd="sng" algn="ctr">
                <a:solidFill>
                  <a:srgbClr val="92D050"/>
                </a:solidFill>
                <a:prstDash val="solid"/>
                <a:round/>
                <a:headEnd type="none" w="med" len="med"/>
                <a:tailEnd type="none" w="med" len="med"/>
              </a:ln>
              <a:effectLst/>
            </p:spPr>
          </p:cxnSp>
        </p:grpSp>
        <p:sp>
          <p:nvSpPr>
            <p:cNvPr id="28" name="CaixaDeTexto 27"/>
            <p:cNvSpPr txBox="1"/>
            <p:nvPr/>
          </p:nvSpPr>
          <p:spPr>
            <a:xfrm>
              <a:off x="1372045" y="3714752"/>
              <a:ext cx="1762259" cy="400110"/>
            </a:xfrm>
            <a:prstGeom prst="rect">
              <a:avLst/>
            </a:prstGeom>
            <a:noFill/>
          </p:spPr>
          <p:txBody>
            <a:bodyPr wrap="none" rtlCol="0">
              <a:spAutoFit/>
            </a:bodyPr>
            <a:lstStyle/>
            <a:p>
              <a:r>
                <a:rPr lang="en-US" b="1" dirty="0" err="1">
                  <a:solidFill>
                    <a:srgbClr val="EA04CF"/>
                  </a:solidFill>
                  <a:effectLst>
                    <a:outerShdw blurRad="38100" dist="38100" dir="2700000" algn="tl">
                      <a:srgbClr val="000000">
                        <a:alpha val="43137"/>
                      </a:srgbClr>
                    </a:outerShdw>
                  </a:effectLst>
                  <a:latin typeface="Arial" pitchFamily="34" charset="0"/>
                </a:rPr>
                <a:t>Urina</a:t>
              </a:r>
              <a:r>
                <a:rPr lang="en-US" b="1" dirty="0">
                  <a:solidFill>
                    <a:srgbClr val="EA04CF"/>
                  </a:solidFill>
                  <a:effectLst>
                    <a:outerShdw blurRad="38100" dist="38100" dir="2700000" algn="tl">
                      <a:srgbClr val="000000">
                        <a:alpha val="43137"/>
                      </a:srgbClr>
                    </a:outerShdw>
                  </a:effectLst>
                  <a:latin typeface="Arial" pitchFamily="34" charset="0"/>
                </a:rPr>
                <a:t> </a:t>
              </a:r>
              <a:r>
                <a:rPr lang="en-US" b="1" dirty="0" err="1">
                  <a:solidFill>
                    <a:srgbClr val="EA04CF"/>
                  </a:solidFill>
                  <a:effectLst>
                    <a:outerShdw blurRad="38100" dist="38100" dir="2700000" algn="tl">
                      <a:srgbClr val="000000">
                        <a:alpha val="43137"/>
                      </a:srgbClr>
                    </a:outerShdw>
                  </a:effectLst>
                  <a:latin typeface="Arial" pitchFamily="34" charset="0"/>
                </a:rPr>
                <a:t>ácida</a:t>
              </a:r>
              <a:endParaRPr lang="pt-BR" b="1" dirty="0">
                <a:solidFill>
                  <a:srgbClr val="EA04CF"/>
                </a:solidFill>
                <a:effectLst>
                  <a:outerShdw blurRad="38100" dist="38100" dir="2700000" algn="tl">
                    <a:srgbClr val="000000">
                      <a:alpha val="43137"/>
                    </a:srgbClr>
                  </a:outerShdw>
                </a:effectLst>
                <a:latin typeface="Arial" pitchFamily="34" charset="0"/>
              </a:endParaRPr>
            </a:p>
          </p:txBody>
        </p:sp>
      </p:grpSp>
      <p:sp>
        <p:nvSpPr>
          <p:cNvPr id="29" name="CaixaDeTexto 28"/>
          <p:cNvSpPr txBox="1"/>
          <p:nvPr/>
        </p:nvSpPr>
        <p:spPr>
          <a:xfrm>
            <a:off x="2091823" y="4529088"/>
            <a:ext cx="527709"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HF</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30" name="CaixaDeTexto 29"/>
          <p:cNvSpPr txBox="1"/>
          <p:nvPr/>
        </p:nvSpPr>
        <p:spPr>
          <a:xfrm>
            <a:off x="2098023" y="5100592"/>
            <a:ext cx="527709"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HF</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31" name="CaixaDeTexto 30"/>
          <p:cNvSpPr txBox="1"/>
          <p:nvPr/>
        </p:nvSpPr>
        <p:spPr>
          <a:xfrm>
            <a:off x="2103951" y="5600658"/>
            <a:ext cx="527709"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HF</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34" name="CaixaDeTexto 33"/>
          <p:cNvSpPr txBox="1"/>
          <p:nvPr/>
        </p:nvSpPr>
        <p:spPr>
          <a:xfrm>
            <a:off x="3238490" y="2214554"/>
            <a:ext cx="760144"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H</a:t>
            </a:r>
            <a:r>
              <a:rPr lang="en-US" b="1" baseline="30000" dirty="0">
                <a:solidFill>
                  <a:srgbClr val="CECECE"/>
                </a:solidFill>
                <a:effectLst>
                  <a:outerShdw blurRad="38100" dist="38100" dir="2700000" algn="tl">
                    <a:srgbClr val="000000">
                      <a:alpha val="43137"/>
                    </a:srgbClr>
                  </a:outerShdw>
                </a:effectLst>
                <a:latin typeface="Arial" pitchFamily="34" charset="0"/>
              </a:rPr>
              <a:t>+</a:t>
            </a:r>
            <a:r>
              <a:rPr lang="en-US" b="1" dirty="0">
                <a:solidFill>
                  <a:srgbClr val="CECECE"/>
                </a:solidFill>
                <a:effectLst>
                  <a:outerShdw blurRad="38100" dist="38100" dir="2700000" algn="tl">
                    <a:srgbClr val="000000">
                      <a:alpha val="43137"/>
                    </a:srgbClr>
                  </a:outerShdw>
                </a:effectLst>
                <a:latin typeface="Arial" pitchFamily="34" charset="0"/>
              </a:rPr>
              <a:t> + </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35" name="CaixaDeTexto 34"/>
          <p:cNvSpPr txBox="1"/>
          <p:nvPr/>
        </p:nvSpPr>
        <p:spPr>
          <a:xfrm>
            <a:off x="3835915" y="2217752"/>
            <a:ext cx="399468" cy="400110"/>
          </a:xfrm>
          <a:prstGeom prst="rect">
            <a:avLst/>
          </a:prstGeom>
          <a:noFill/>
        </p:spPr>
        <p:txBody>
          <a:bodyPr wrap="none" rtlCol="0">
            <a:spAutoFit/>
          </a:bodyPr>
          <a:lstStyle/>
          <a:p>
            <a:r>
              <a:rPr lang="en-US" b="1" dirty="0">
                <a:solidFill>
                  <a:srgbClr val="618FFD"/>
                </a:solidFill>
                <a:effectLst>
                  <a:outerShdw blurRad="38100" dist="38100" dir="2700000" algn="tl">
                    <a:srgbClr val="000000">
                      <a:alpha val="43137"/>
                    </a:srgbClr>
                  </a:outerShdw>
                </a:effectLst>
                <a:latin typeface="Arial" pitchFamily="34" charset="0"/>
              </a:rPr>
              <a:t>F</a:t>
            </a:r>
            <a:r>
              <a:rPr lang="en-US" b="1" baseline="30000" dirty="0">
                <a:solidFill>
                  <a:srgbClr val="618FFD"/>
                </a:solidFill>
                <a:effectLst>
                  <a:outerShdw blurRad="38100" dist="38100" dir="2700000" algn="tl">
                    <a:srgbClr val="000000">
                      <a:alpha val="43137"/>
                    </a:srgbClr>
                  </a:outerShdw>
                </a:effectLst>
                <a:latin typeface="Arial" pitchFamily="34" charset="0"/>
              </a:rPr>
              <a:t>-</a:t>
            </a:r>
            <a:endParaRPr lang="pt-BR" b="1" dirty="0">
              <a:solidFill>
                <a:srgbClr val="618FFD"/>
              </a:solidFill>
              <a:effectLst>
                <a:outerShdw blurRad="38100" dist="38100" dir="2700000" algn="tl">
                  <a:srgbClr val="000000">
                    <a:alpha val="43137"/>
                  </a:srgbClr>
                </a:outerShdw>
              </a:effectLst>
              <a:latin typeface="Arial" pitchFamily="34" charset="0"/>
            </a:endParaRPr>
          </a:p>
        </p:txBody>
      </p:sp>
      <p:sp>
        <p:nvSpPr>
          <p:cNvPr id="36" name="CaixaDeTexto 35"/>
          <p:cNvSpPr txBox="1"/>
          <p:nvPr/>
        </p:nvSpPr>
        <p:spPr>
          <a:xfrm>
            <a:off x="3261312" y="4515440"/>
            <a:ext cx="760144"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H</a:t>
            </a:r>
            <a:r>
              <a:rPr lang="en-US" b="1" baseline="30000" dirty="0">
                <a:solidFill>
                  <a:srgbClr val="CECECE"/>
                </a:solidFill>
                <a:effectLst>
                  <a:outerShdw blurRad="38100" dist="38100" dir="2700000" algn="tl">
                    <a:srgbClr val="000000">
                      <a:alpha val="43137"/>
                    </a:srgbClr>
                  </a:outerShdw>
                </a:effectLst>
                <a:latin typeface="Arial" pitchFamily="34" charset="0"/>
              </a:rPr>
              <a:t>+</a:t>
            </a:r>
            <a:r>
              <a:rPr lang="en-US" b="1" dirty="0">
                <a:solidFill>
                  <a:srgbClr val="CECECE"/>
                </a:solidFill>
                <a:effectLst>
                  <a:outerShdw blurRad="38100" dist="38100" dir="2700000" algn="tl">
                    <a:srgbClr val="000000">
                      <a:alpha val="43137"/>
                    </a:srgbClr>
                  </a:outerShdw>
                </a:effectLst>
                <a:latin typeface="Arial" pitchFamily="34" charset="0"/>
              </a:rPr>
              <a:t> + </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37" name="CaixaDeTexto 36"/>
          <p:cNvSpPr txBox="1"/>
          <p:nvPr/>
        </p:nvSpPr>
        <p:spPr>
          <a:xfrm>
            <a:off x="3837934" y="4525890"/>
            <a:ext cx="399468" cy="400110"/>
          </a:xfrm>
          <a:prstGeom prst="rect">
            <a:avLst/>
          </a:prstGeom>
          <a:noFill/>
        </p:spPr>
        <p:txBody>
          <a:bodyPr wrap="none" rtlCol="0">
            <a:spAutoFit/>
          </a:bodyPr>
          <a:lstStyle/>
          <a:p>
            <a:r>
              <a:rPr lang="en-US" b="1" dirty="0">
                <a:solidFill>
                  <a:srgbClr val="EA04CF"/>
                </a:solidFill>
                <a:effectLst>
                  <a:outerShdw blurRad="38100" dist="38100" dir="2700000" algn="tl">
                    <a:srgbClr val="000000">
                      <a:alpha val="43137"/>
                    </a:srgbClr>
                  </a:outerShdw>
                </a:effectLst>
                <a:latin typeface="Arial" pitchFamily="34" charset="0"/>
              </a:rPr>
              <a:t>F</a:t>
            </a:r>
            <a:r>
              <a:rPr lang="en-US" b="1" baseline="30000" dirty="0">
                <a:solidFill>
                  <a:srgbClr val="EA04CF"/>
                </a:solidFill>
                <a:effectLst>
                  <a:outerShdw blurRad="38100" dist="38100" dir="2700000" algn="tl">
                    <a:srgbClr val="000000">
                      <a:alpha val="43137"/>
                    </a:srgbClr>
                  </a:outerShdw>
                </a:effectLst>
                <a:latin typeface="Arial" pitchFamily="34" charset="0"/>
              </a:rPr>
              <a:t>-</a:t>
            </a:r>
            <a:endParaRPr lang="pt-BR" b="1" dirty="0">
              <a:solidFill>
                <a:srgbClr val="EA04CF"/>
              </a:solidFill>
              <a:effectLst>
                <a:outerShdw blurRad="38100" dist="38100" dir="2700000" algn="tl">
                  <a:srgbClr val="000000">
                    <a:alpha val="43137"/>
                  </a:srgbClr>
                </a:outerShdw>
              </a:effectLst>
              <a:latin typeface="Arial" pitchFamily="34" charset="0"/>
            </a:endParaRPr>
          </a:p>
        </p:txBody>
      </p:sp>
      <p:sp>
        <p:nvSpPr>
          <p:cNvPr id="38" name="CaixaDeTexto 37"/>
          <p:cNvSpPr txBox="1"/>
          <p:nvPr/>
        </p:nvSpPr>
        <p:spPr>
          <a:xfrm>
            <a:off x="3276905" y="5100592"/>
            <a:ext cx="760144"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H</a:t>
            </a:r>
            <a:r>
              <a:rPr lang="en-US" b="1" baseline="30000" dirty="0">
                <a:solidFill>
                  <a:srgbClr val="CECECE"/>
                </a:solidFill>
                <a:effectLst>
                  <a:outerShdw blurRad="38100" dist="38100" dir="2700000" algn="tl">
                    <a:srgbClr val="000000">
                      <a:alpha val="43137"/>
                    </a:srgbClr>
                  </a:outerShdw>
                </a:effectLst>
                <a:latin typeface="Arial" pitchFamily="34" charset="0"/>
              </a:rPr>
              <a:t>+</a:t>
            </a:r>
            <a:r>
              <a:rPr lang="en-US" b="1" dirty="0">
                <a:solidFill>
                  <a:srgbClr val="CECECE"/>
                </a:solidFill>
                <a:effectLst>
                  <a:outerShdw blurRad="38100" dist="38100" dir="2700000" algn="tl">
                    <a:srgbClr val="000000">
                      <a:alpha val="43137"/>
                    </a:srgbClr>
                  </a:outerShdw>
                </a:effectLst>
                <a:latin typeface="Arial" pitchFamily="34" charset="0"/>
              </a:rPr>
              <a:t> + </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39" name="CaixaDeTexto 38"/>
          <p:cNvSpPr txBox="1"/>
          <p:nvPr/>
        </p:nvSpPr>
        <p:spPr>
          <a:xfrm>
            <a:off x="3837934" y="5085722"/>
            <a:ext cx="399468" cy="400110"/>
          </a:xfrm>
          <a:prstGeom prst="rect">
            <a:avLst/>
          </a:prstGeom>
          <a:noFill/>
        </p:spPr>
        <p:txBody>
          <a:bodyPr wrap="none" rtlCol="0">
            <a:spAutoFit/>
          </a:bodyPr>
          <a:lstStyle/>
          <a:p>
            <a:r>
              <a:rPr lang="en-US" b="1" dirty="0">
                <a:solidFill>
                  <a:srgbClr val="EA04CF"/>
                </a:solidFill>
                <a:effectLst>
                  <a:outerShdw blurRad="38100" dist="38100" dir="2700000" algn="tl">
                    <a:srgbClr val="000000">
                      <a:alpha val="43137"/>
                    </a:srgbClr>
                  </a:outerShdw>
                </a:effectLst>
                <a:latin typeface="Arial" pitchFamily="34" charset="0"/>
              </a:rPr>
              <a:t>F</a:t>
            </a:r>
            <a:r>
              <a:rPr lang="en-US" b="1" baseline="30000" dirty="0">
                <a:solidFill>
                  <a:srgbClr val="EA04CF"/>
                </a:solidFill>
                <a:effectLst>
                  <a:outerShdw blurRad="38100" dist="38100" dir="2700000" algn="tl">
                    <a:srgbClr val="000000">
                      <a:alpha val="43137"/>
                    </a:srgbClr>
                  </a:outerShdw>
                </a:effectLst>
                <a:latin typeface="Arial" pitchFamily="34" charset="0"/>
              </a:rPr>
              <a:t>-</a:t>
            </a:r>
            <a:endParaRPr lang="pt-BR" b="1" dirty="0">
              <a:solidFill>
                <a:srgbClr val="EA04CF"/>
              </a:solidFill>
              <a:effectLst>
                <a:outerShdw blurRad="38100" dist="38100" dir="2700000" algn="tl">
                  <a:srgbClr val="000000">
                    <a:alpha val="43137"/>
                  </a:srgbClr>
                </a:outerShdw>
              </a:effectLst>
              <a:latin typeface="Arial" pitchFamily="34" charset="0"/>
            </a:endParaRPr>
          </a:p>
        </p:txBody>
      </p:sp>
      <p:sp>
        <p:nvSpPr>
          <p:cNvPr id="40" name="CaixaDeTexto 39"/>
          <p:cNvSpPr txBox="1"/>
          <p:nvPr/>
        </p:nvSpPr>
        <p:spPr>
          <a:xfrm>
            <a:off x="3276905" y="5600658"/>
            <a:ext cx="760144" cy="400110"/>
          </a:xfrm>
          <a:prstGeom prst="rect">
            <a:avLst/>
          </a:prstGeom>
          <a:noFill/>
        </p:spPr>
        <p:txBody>
          <a:bodyPr wrap="none" rtlCol="0">
            <a:spAutoFit/>
          </a:bodyPr>
          <a:lstStyle/>
          <a:p>
            <a:r>
              <a:rPr lang="en-US" b="1" dirty="0">
                <a:solidFill>
                  <a:srgbClr val="CECECE"/>
                </a:solidFill>
                <a:effectLst>
                  <a:outerShdw blurRad="38100" dist="38100" dir="2700000" algn="tl">
                    <a:srgbClr val="000000">
                      <a:alpha val="43137"/>
                    </a:srgbClr>
                  </a:outerShdw>
                </a:effectLst>
                <a:latin typeface="Arial" pitchFamily="34" charset="0"/>
              </a:rPr>
              <a:t>H</a:t>
            </a:r>
            <a:r>
              <a:rPr lang="en-US" b="1" baseline="30000" dirty="0">
                <a:solidFill>
                  <a:srgbClr val="CECECE"/>
                </a:solidFill>
                <a:effectLst>
                  <a:outerShdw blurRad="38100" dist="38100" dir="2700000" algn="tl">
                    <a:srgbClr val="000000">
                      <a:alpha val="43137"/>
                    </a:srgbClr>
                  </a:outerShdw>
                </a:effectLst>
                <a:latin typeface="Arial" pitchFamily="34" charset="0"/>
              </a:rPr>
              <a:t>+</a:t>
            </a:r>
            <a:r>
              <a:rPr lang="en-US" b="1" dirty="0">
                <a:solidFill>
                  <a:srgbClr val="CECECE"/>
                </a:solidFill>
                <a:effectLst>
                  <a:outerShdw blurRad="38100" dist="38100" dir="2700000" algn="tl">
                    <a:srgbClr val="000000">
                      <a:alpha val="43137"/>
                    </a:srgbClr>
                  </a:outerShdw>
                </a:effectLst>
                <a:latin typeface="Arial" pitchFamily="34" charset="0"/>
              </a:rPr>
              <a:t> + </a:t>
            </a:r>
            <a:endParaRPr lang="pt-BR" b="1" dirty="0">
              <a:solidFill>
                <a:srgbClr val="CECECE"/>
              </a:solidFill>
              <a:effectLst>
                <a:outerShdw blurRad="38100" dist="38100" dir="2700000" algn="tl">
                  <a:srgbClr val="000000">
                    <a:alpha val="43137"/>
                  </a:srgbClr>
                </a:outerShdw>
              </a:effectLst>
              <a:latin typeface="Arial" pitchFamily="34" charset="0"/>
            </a:endParaRPr>
          </a:p>
        </p:txBody>
      </p:sp>
      <p:sp>
        <p:nvSpPr>
          <p:cNvPr id="41" name="CaixaDeTexto 40"/>
          <p:cNvSpPr txBox="1"/>
          <p:nvPr/>
        </p:nvSpPr>
        <p:spPr>
          <a:xfrm>
            <a:off x="3862195" y="5600658"/>
            <a:ext cx="399468" cy="400110"/>
          </a:xfrm>
          <a:prstGeom prst="rect">
            <a:avLst/>
          </a:prstGeom>
          <a:noFill/>
        </p:spPr>
        <p:txBody>
          <a:bodyPr wrap="none" rtlCol="0">
            <a:spAutoFit/>
          </a:bodyPr>
          <a:lstStyle/>
          <a:p>
            <a:r>
              <a:rPr lang="en-US" b="1" dirty="0">
                <a:solidFill>
                  <a:srgbClr val="EA04CF"/>
                </a:solidFill>
                <a:effectLst>
                  <a:outerShdw blurRad="38100" dist="38100" dir="2700000" algn="tl">
                    <a:srgbClr val="000000">
                      <a:alpha val="43137"/>
                    </a:srgbClr>
                  </a:outerShdw>
                </a:effectLst>
                <a:latin typeface="Arial" pitchFamily="34" charset="0"/>
              </a:rPr>
              <a:t>F</a:t>
            </a:r>
            <a:r>
              <a:rPr lang="en-US" b="1" baseline="30000" dirty="0">
                <a:solidFill>
                  <a:srgbClr val="EA04CF"/>
                </a:solidFill>
                <a:effectLst>
                  <a:outerShdw blurRad="38100" dist="38100" dir="2700000" algn="tl">
                    <a:srgbClr val="000000">
                      <a:alpha val="43137"/>
                    </a:srgbClr>
                  </a:outerShdw>
                </a:effectLst>
                <a:latin typeface="Arial" pitchFamily="34" charset="0"/>
              </a:rPr>
              <a:t>-</a:t>
            </a:r>
            <a:endParaRPr lang="pt-BR" b="1" dirty="0">
              <a:solidFill>
                <a:srgbClr val="EA04CF"/>
              </a:solidFill>
              <a:effectLst>
                <a:outerShdw blurRad="38100" dist="38100" dir="2700000" algn="tl">
                  <a:srgbClr val="000000">
                    <a:alpha val="43137"/>
                  </a:srgbClr>
                </a:outerShdw>
              </a:effectLst>
              <a:latin typeface="Arial" pitchFamily="34" charset="0"/>
            </a:endParaRPr>
          </a:p>
        </p:txBody>
      </p:sp>
      <p:sp>
        <p:nvSpPr>
          <p:cNvPr id="42" name="Título 28"/>
          <p:cNvSpPr txBox="1">
            <a:spLocks/>
          </p:cNvSpPr>
          <p:nvPr/>
        </p:nvSpPr>
        <p:spPr bwMode="auto">
          <a:xfrm>
            <a:off x="485804" y="-171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Excreção</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renal </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672508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grpId="1" nodeType="clickEffect">
                                  <p:stCondLst>
                                    <p:cond delay="0"/>
                                  </p:stCondLst>
                                  <p:childTnLst>
                                    <p:animMotion origin="layout" path="M -7.34341E-7 -4.44033E-7 L 0.13314 -0.00324 " pathEditMode="relative" rAng="0" ptsTypes="AA">
                                      <p:cBhvr>
                                        <p:cTn id="27" dur="2000" fill="hold"/>
                                        <p:tgtEl>
                                          <p:spTgt spid="21"/>
                                        </p:tgtEl>
                                        <p:attrNameLst>
                                          <p:attrName>ppt_x</p:attrName>
                                          <p:attrName>ppt_y</p:attrName>
                                        </p:attrNameLst>
                                      </p:cBhvr>
                                      <p:rCtr x="66" y="-2"/>
                                    </p:animMotion>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3000"/>
                            </p:stCondLst>
                            <p:childTnLst>
                              <p:par>
                                <p:cTn id="37" presetID="63" presetClass="path" presetSubtype="0" accel="50000" decel="50000" fill="hold" grpId="1" nodeType="afterEffect">
                                  <p:stCondLst>
                                    <p:cond delay="0"/>
                                  </p:stCondLst>
                                  <p:childTnLst>
                                    <p:animMotion origin="layout" path="M -3.47115E-6 -1.66512E-7 L 0.31997 0.00046 " pathEditMode="relative" rAng="0" ptsTypes="AA">
                                      <p:cBhvr>
                                        <p:cTn id="38" dur="2000" fill="hold"/>
                                        <p:tgtEl>
                                          <p:spTgt spid="35"/>
                                        </p:tgtEl>
                                        <p:attrNameLst>
                                          <p:attrName>ppt_x</p:attrName>
                                          <p:attrName>ppt_y</p:attrName>
                                        </p:attrNameLst>
                                      </p:cBhvr>
                                      <p:rCtr x="160" y="0"/>
                                    </p:animMotion>
                                  </p:childTnLst>
                                </p:cTn>
                              </p:par>
                            </p:childTnLst>
                          </p:cTn>
                        </p:par>
                        <p:par>
                          <p:cTn id="39" fill="hold">
                            <p:stCondLst>
                              <p:cond delay="5000"/>
                            </p:stCondLst>
                            <p:childTnLst>
                              <p:par>
                                <p:cTn id="40" presetID="42" presetClass="path" presetSubtype="0" accel="50000" decel="50000" fill="hold" grpId="1" nodeType="afterEffect">
                                  <p:stCondLst>
                                    <p:cond delay="0"/>
                                  </p:stCondLst>
                                  <p:childTnLst>
                                    <p:animMotion origin="layout" path="M 0 0  L 0 0.37477  E" pathEditMode="relative" ptsTypes="">
                                      <p:cBhvr>
                                        <p:cTn id="41" dur="1000" fill="hold"/>
                                        <p:tgtEl>
                                          <p:spTgt spid="26"/>
                                        </p:tgtEl>
                                        <p:attrNameLst>
                                          <p:attrName>ppt_x</p:attrName>
                                          <p:attrName>ppt_y</p:attrName>
                                        </p:attrNameLst>
                                      </p:cBhvr>
                                    </p:animMotion>
                                  </p:childTnLst>
                                  <p:subTnLst>
                                    <p:set>
                                      <p:cBhvr override="childStyle">
                                        <p:cTn dur="1" fill="hold" display="0" masterRel="sameClick" afterEffect="1">
                                          <p:stCondLst>
                                            <p:cond evt="end" delay="0">
                                              <p:tn val="40"/>
                                            </p:cond>
                                          </p:stCondLst>
                                        </p:cTn>
                                        <p:tgtEl>
                                          <p:spTgt spid="26"/>
                                        </p:tgtEl>
                                        <p:attrNameLst>
                                          <p:attrName>style.visibility</p:attrName>
                                        </p:attrNameLst>
                                      </p:cBhvr>
                                      <p:to>
                                        <p:strVal val="hidden"/>
                                      </p:to>
                                    </p:set>
                                  </p:subTnLst>
                                </p:cTn>
                              </p:par>
                            </p:childTnLst>
                          </p:cTn>
                        </p:par>
                        <p:par>
                          <p:cTn id="42" fill="hold">
                            <p:stCondLst>
                              <p:cond delay="6000"/>
                            </p:stCondLst>
                            <p:childTnLst>
                              <p:par>
                                <p:cTn id="43" presetID="42" presetClass="path" presetSubtype="0" accel="50000" decel="50000" fill="hold" grpId="1" nodeType="afterEffect">
                                  <p:stCondLst>
                                    <p:cond delay="0"/>
                                  </p:stCondLst>
                                  <p:childTnLst>
                                    <p:animMotion origin="layout" path="M 0 0  L 0 0.37477  E" pathEditMode="relative" ptsTypes="">
                                      <p:cBhvr>
                                        <p:cTn id="44" dur="1000" fill="hold"/>
                                        <p:tgtEl>
                                          <p:spTgt spid="25"/>
                                        </p:tgtEl>
                                        <p:attrNameLst>
                                          <p:attrName>ppt_x</p:attrName>
                                          <p:attrName>ppt_y</p:attrName>
                                        </p:attrNameLst>
                                      </p:cBhvr>
                                    </p:animMotion>
                                  </p:childTnLst>
                                  <p:subTnLst>
                                    <p:set>
                                      <p:cBhvr override="childStyle">
                                        <p:cTn dur="1" fill="hold" display="0" masterRel="sameClick" afterEffect="1">
                                          <p:stCondLst>
                                            <p:cond evt="end" delay="0">
                                              <p:tn val="43"/>
                                            </p:cond>
                                          </p:stCondLst>
                                        </p:cTn>
                                        <p:tgtEl>
                                          <p:spTgt spid="25"/>
                                        </p:tgtEl>
                                        <p:attrNameLst>
                                          <p:attrName>style.visibility</p:attrName>
                                        </p:attrNameLst>
                                      </p:cBhvr>
                                      <p:to>
                                        <p:strVal val="hidden"/>
                                      </p:to>
                                    </p:set>
                                  </p:subTnLst>
                                </p:cTn>
                              </p:par>
                            </p:childTnLst>
                          </p:cTn>
                        </p:par>
                        <p:par>
                          <p:cTn id="45" fill="hold">
                            <p:stCondLst>
                              <p:cond delay="7000"/>
                            </p:stCondLst>
                            <p:childTnLst>
                              <p:par>
                                <p:cTn id="46" presetID="42" presetClass="path" presetSubtype="0" accel="50000" decel="50000" fill="hold" grpId="1" nodeType="afterEffect">
                                  <p:stCondLst>
                                    <p:cond delay="0"/>
                                  </p:stCondLst>
                                  <p:childTnLst>
                                    <p:animMotion origin="layout" path="M -2.9096E-6 -4.66235E-6 L 0.00324 0.28423 " pathEditMode="relative" rAng="0" ptsTypes="AA">
                                      <p:cBhvr>
                                        <p:cTn id="47" dur="1000" fill="hold"/>
                                        <p:tgtEl>
                                          <p:spTgt spid="24"/>
                                        </p:tgtEl>
                                        <p:attrNameLst>
                                          <p:attrName>ppt_x</p:attrName>
                                          <p:attrName>ppt_y</p:attrName>
                                        </p:attrNameLst>
                                      </p:cBhvr>
                                      <p:rCtr x="2" y="142"/>
                                    </p:animMotion>
                                  </p:childTnLst>
                                  <p:subTnLst>
                                    <p:set>
                                      <p:cBhvr override="childStyle">
                                        <p:cTn dur="1" fill="hold" display="0" masterRel="sameClick" afterEffect="1">
                                          <p:stCondLst>
                                            <p:cond evt="end" delay="0">
                                              <p:tn val="46"/>
                                            </p:cond>
                                          </p:stCondLst>
                                        </p:cTn>
                                        <p:tgtEl>
                                          <p:spTgt spid="24"/>
                                        </p:tgtEl>
                                        <p:attrNameLst>
                                          <p:attrName>style.visibility</p:attrName>
                                        </p:attrNameLst>
                                      </p:cBhvr>
                                      <p:to>
                                        <p:strVal val="hidden"/>
                                      </p:to>
                                    </p:set>
                                  </p:subTnLst>
                                </p:cTn>
                              </p:par>
                            </p:childTnLst>
                          </p:cTn>
                        </p:par>
                        <p:par>
                          <p:cTn id="48" fill="hold">
                            <p:stCondLst>
                              <p:cond delay="8000"/>
                            </p:stCondLst>
                            <p:childTnLst>
                              <p:par>
                                <p:cTn id="49" presetID="42" presetClass="path" presetSubtype="0" accel="50000" decel="50000" fill="hold" grpId="1" nodeType="afterEffect">
                                  <p:stCondLst>
                                    <p:cond delay="0"/>
                                  </p:stCondLst>
                                  <p:childTnLst>
                                    <p:animMotion origin="layout" path="M 3.27985E-6 3.42276E-7 L 0.00355 0.15472 " pathEditMode="relative" rAng="0" ptsTypes="AA">
                                      <p:cBhvr>
                                        <p:cTn id="50" dur="1000" fill="hold"/>
                                        <p:tgtEl>
                                          <p:spTgt spid="23"/>
                                        </p:tgtEl>
                                        <p:attrNameLst>
                                          <p:attrName>ppt_x</p:attrName>
                                          <p:attrName>ppt_y</p:attrName>
                                        </p:attrNameLst>
                                      </p:cBhvr>
                                      <p:rCtr x="2" y="77"/>
                                    </p:animMotion>
                                  </p:childTnLst>
                                  <p:subTnLst>
                                    <p:set>
                                      <p:cBhvr override="childStyle">
                                        <p:cTn dur="1" fill="hold" display="0" masterRel="sameClick" afterEffect="1">
                                          <p:stCondLst>
                                            <p:cond evt="end" delay="0">
                                              <p:tn val="49"/>
                                            </p:cond>
                                          </p:stCondLst>
                                        </p:cTn>
                                        <p:tgtEl>
                                          <p:spTgt spid="23"/>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par>
                          <p:cTn id="56" fill="hold">
                            <p:stCondLst>
                              <p:cond delay="500"/>
                            </p:stCondLst>
                            <p:childTnLst>
                              <p:par>
                                <p:cTn id="57" presetID="9"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500"/>
                                        <p:tgtEl>
                                          <p:spTgt spid="29"/>
                                        </p:tgtEl>
                                      </p:cBhvr>
                                    </p:animEffect>
                                  </p:childTnLst>
                                </p:cTn>
                              </p:par>
                            </p:childTnLst>
                          </p:cTn>
                        </p:par>
                        <p:par>
                          <p:cTn id="60" fill="hold">
                            <p:stCondLst>
                              <p:cond delay="1000"/>
                            </p:stCondLst>
                            <p:childTnLst>
                              <p:par>
                                <p:cTn id="61" presetID="9"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dissolve">
                                      <p:cBhvr>
                                        <p:cTn id="63" dur="500"/>
                                        <p:tgtEl>
                                          <p:spTgt spid="30"/>
                                        </p:tgtEl>
                                      </p:cBhvr>
                                    </p:animEffect>
                                  </p:childTnLst>
                                </p:cTn>
                              </p:par>
                            </p:childTnLst>
                          </p:cTn>
                        </p:par>
                        <p:par>
                          <p:cTn id="64" fill="hold">
                            <p:stCondLst>
                              <p:cond delay="1500"/>
                            </p:stCondLst>
                            <p:childTnLst>
                              <p:par>
                                <p:cTn id="65" presetID="9"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dissolve">
                                      <p:cBhvr>
                                        <p:cTn id="67" dur="500"/>
                                        <p:tgtEl>
                                          <p:spTgt spid="31"/>
                                        </p:tgtEl>
                                      </p:cBhvr>
                                    </p:animEffect>
                                  </p:childTnLst>
                                </p:cTn>
                              </p:par>
                            </p:childTnLst>
                          </p:cTn>
                        </p:par>
                        <p:par>
                          <p:cTn id="68" fill="hold">
                            <p:stCondLst>
                              <p:cond delay="2000"/>
                            </p:stCondLst>
                            <p:childTnLst>
                              <p:par>
                                <p:cTn id="69" presetID="9"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dissolv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63" presetClass="path" presetSubtype="0" accel="50000" decel="50000" fill="hold" grpId="1" nodeType="clickEffect">
                                  <p:stCondLst>
                                    <p:cond delay="0"/>
                                  </p:stCondLst>
                                  <p:childTnLst>
                                    <p:animMotion origin="layout" path="M -0.00848 -0.00185 L 0.11123 -0.00255 " pathEditMode="relative" rAng="0" ptsTypes="AA">
                                      <p:cBhvr>
                                        <p:cTn id="75" dur="1000" fill="hold"/>
                                        <p:tgtEl>
                                          <p:spTgt spid="29"/>
                                        </p:tgtEl>
                                        <p:attrNameLst>
                                          <p:attrName>ppt_x</p:attrName>
                                          <p:attrName>ppt_y</p:attrName>
                                        </p:attrNameLst>
                                      </p:cBhvr>
                                      <p:rCtr x="60" y="0"/>
                                    </p:animMotion>
                                  </p:childTnLst>
                                  <p:subTnLst>
                                    <p:set>
                                      <p:cBhvr override="childStyle">
                                        <p:cTn dur="1" fill="hold" display="0" masterRel="sameClick" afterEffect="1">
                                          <p:stCondLst>
                                            <p:cond evt="end" delay="0">
                                              <p:tn val="74"/>
                                            </p:cond>
                                          </p:stCondLst>
                                        </p:cTn>
                                        <p:tgtEl>
                                          <p:spTgt spid="29"/>
                                        </p:tgtEl>
                                        <p:attrNameLst>
                                          <p:attrName>style.visibility</p:attrName>
                                        </p:attrNameLst>
                                      </p:cBhvr>
                                      <p:to>
                                        <p:strVal val="hidden"/>
                                      </p:to>
                                    </p:set>
                                  </p:sub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left)">
                                      <p:cBhvr>
                                        <p:cTn id="79" dur="500"/>
                                        <p:tgtEl>
                                          <p:spTgt spid="36"/>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left)">
                                      <p:cBhvr>
                                        <p:cTn id="83" dur="500"/>
                                        <p:tgtEl>
                                          <p:spTgt spid="37"/>
                                        </p:tgtEl>
                                      </p:cBhvr>
                                    </p:animEffect>
                                  </p:childTnLst>
                                </p:cTn>
                              </p:par>
                            </p:childTnLst>
                          </p:cTn>
                        </p:par>
                        <p:par>
                          <p:cTn id="84" fill="hold">
                            <p:stCondLst>
                              <p:cond delay="2000"/>
                            </p:stCondLst>
                            <p:childTnLst>
                              <p:par>
                                <p:cTn id="85" presetID="63" presetClass="path" presetSubtype="0" accel="50000" decel="50000" fill="hold" grpId="1" nodeType="afterEffect">
                                  <p:stCondLst>
                                    <p:cond delay="0"/>
                                  </p:stCondLst>
                                  <p:childTnLst>
                                    <p:animMotion origin="layout" path="M -2.19068E-6 -4.58834E-6 L 0.24854 0.00902 " pathEditMode="relative" rAng="0" ptsTypes="AA">
                                      <p:cBhvr>
                                        <p:cTn id="86" dur="1000" fill="hold"/>
                                        <p:tgtEl>
                                          <p:spTgt spid="37"/>
                                        </p:tgtEl>
                                        <p:attrNameLst>
                                          <p:attrName>ppt_x</p:attrName>
                                          <p:attrName>ppt_y</p:attrName>
                                        </p:attrNameLst>
                                      </p:cBhvr>
                                      <p:rCtr x="124" y="4"/>
                                    </p:animMotion>
                                  </p:childTnLst>
                                </p:cTn>
                              </p:par>
                            </p:childTnLst>
                          </p:cTn>
                        </p:par>
                        <p:par>
                          <p:cTn id="87" fill="hold">
                            <p:stCondLst>
                              <p:cond delay="3000"/>
                            </p:stCondLst>
                            <p:childTnLst>
                              <p:par>
                                <p:cTn id="88" presetID="63" presetClass="path" presetSubtype="0" accel="50000" decel="50000" fill="hold" grpId="1" nodeType="afterEffect">
                                  <p:stCondLst>
                                    <p:cond delay="0"/>
                                  </p:stCondLst>
                                  <p:childTnLst>
                                    <p:animMotion origin="layout" path="M -0.00709 -1.66512E-6 L 0.09072 -1.66512E-6 " pathEditMode="relative" rAng="0" ptsTypes="AA">
                                      <p:cBhvr>
                                        <p:cTn id="89" dur="1000" fill="hold"/>
                                        <p:tgtEl>
                                          <p:spTgt spid="30"/>
                                        </p:tgtEl>
                                        <p:attrNameLst>
                                          <p:attrName>ppt_x</p:attrName>
                                          <p:attrName>ppt_y</p:attrName>
                                        </p:attrNameLst>
                                      </p:cBhvr>
                                      <p:rCtr x="49" y="0"/>
                                    </p:animMotion>
                                  </p:childTnLst>
                                  <p:subTnLst>
                                    <p:set>
                                      <p:cBhvr override="childStyle">
                                        <p:cTn dur="1" fill="hold" display="0" masterRel="sameClick" afterEffect="1">
                                          <p:stCondLst>
                                            <p:cond evt="end" delay="0">
                                              <p:tn val="88"/>
                                            </p:cond>
                                          </p:stCondLst>
                                        </p:cTn>
                                        <p:tgtEl>
                                          <p:spTgt spid="30"/>
                                        </p:tgtEl>
                                        <p:attrNameLst>
                                          <p:attrName>style.visibility</p:attrName>
                                        </p:attrNameLst>
                                      </p:cBhvr>
                                      <p:to>
                                        <p:strVal val="hidden"/>
                                      </p:to>
                                    </p:set>
                                  </p:subTnLst>
                                </p:cTn>
                              </p:par>
                            </p:childTnLst>
                          </p:cTn>
                        </p:par>
                        <p:par>
                          <p:cTn id="90" fill="hold">
                            <p:stCondLst>
                              <p:cond delay="4000"/>
                            </p:stCondLst>
                            <p:childTnLst>
                              <p:par>
                                <p:cTn id="91" presetID="22" presetClass="entr" presetSubtype="8" fill="hold" grpId="0" nodeType="after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left)">
                                      <p:cBhvr>
                                        <p:cTn id="93" dur="500"/>
                                        <p:tgtEl>
                                          <p:spTgt spid="38"/>
                                        </p:tgtEl>
                                      </p:cBhvr>
                                    </p:animEffect>
                                  </p:childTnLst>
                                </p:cTn>
                              </p:par>
                            </p:childTnLst>
                          </p:cTn>
                        </p:par>
                        <p:par>
                          <p:cTn id="94" fill="hold">
                            <p:stCondLst>
                              <p:cond delay="4500"/>
                            </p:stCondLst>
                            <p:childTnLst>
                              <p:par>
                                <p:cTn id="95" presetID="22" presetClass="entr" presetSubtype="8"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left)">
                                      <p:cBhvr>
                                        <p:cTn id="97" dur="500"/>
                                        <p:tgtEl>
                                          <p:spTgt spid="39"/>
                                        </p:tgtEl>
                                      </p:cBhvr>
                                    </p:animEffect>
                                  </p:childTnLst>
                                </p:cTn>
                              </p:par>
                            </p:childTnLst>
                          </p:cTn>
                        </p:par>
                        <p:par>
                          <p:cTn id="98" fill="hold">
                            <p:stCondLst>
                              <p:cond delay="5000"/>
                            </p:stCondLst>
                            <p:childTnLst>
                              <p:par>
                                <p:cTn id="99" presetID="63" presetClass="path" presetSubtype="0" accel="50000" decel="50000" fill="hold" grpId="1" nodeType="afterEffect">
                                  <p:stCondLst>
                                    <p:cond delay="0"/>
                                  </p:stCondLst>
                                  <p:childTnLst>
                                    <p:animMotion origin="layout" path="M -2.19068E-6 -4.6346E-6 L 0.26396 0.01087 " pathEditMode="relative" rAng="0" ptsTypes="AA">
                                      <p:cBhvr>
                                        <p:cTn id="100" dur="1000" fill="hold"/>
                                        <p:tgtEl>
                                          <p:spTgt spid="39"/>
                                        </p:tgtEl>
                                        <p:attrNameLst>
                                          <p:attrName>ppt_x</p:attrName>
                                          <p:attrName>ppt_y</p:attrName>
                                        </p:attrNameLst>
                                      </p:cBhvr>
                                      <p:rCtr x="132" y="5"/>
                                    </p:animMotion>
                                  </p:childTnLst>
                                </p:cTn>
                              </p:par>
                            </p:childTnLst>
                          </p:cTn>
                        </p:par>
                        <p:par>
                          <p:cTn id="101" fill="hold">
                            <p:stCondLst>
                              <p:cond delay="6000"/>
                            </p:stCondLst>
                            <p:childTnLst>
                              <p:par>
                                <p:cTn id="102" presetID="63" presetClass="path" presetSubtype="0" accel="50000" decel="50000" fill="hold" grpId="1" nodeType="afterEffect">
                                  <p:stCondLst>
                                    <p:cond delay="0"/>
                                  </p:stCondLst>
                                  <p:childTnLst>
                                    <p:animMotion origin="layout" path="M -9.78093E-7 -8.78816E-7 L 0.10429 0.00069 " pathEditMode="relative" rAng="0" ptsTypes="AA">
                                      <p:cBhvr>
                                        <p:cTn id="103" dur="1000" fill="hold"/>
                                        <p:tgtEl>
                                          <p:spTgt spid="31"/>
                                        </p:tgtEl>
                                        <p:attrNameLst>
                                          <p:attrName>ppt_x</p:attrName>
                                          <p:attrName>ppt_y</p:attrName>
                                        </p:attrNameLst>
                                      </p:cBhvr>
                                      <p:rCtr x="52" y="0"/>
                                    </p:animMotion>
                                  </p:childTnLst>
                                  <p:subTnLst>
                                    <p:set>
                                      <p:cBhvr override="childStyle">
                                        <p:cTn dur="1" fill="hold" display="0" masterRel="sameClick" afterEffect="1">
                                          <p:stCondLst>
                                            <p:cond evt="end" delay="0">
                                              <p:tn val="102"/>
                                            </p:cond>
                                          </p:stCondLst>
                                        </p:cTn>
                                        <p:tgtEl>
                                          <p:spTgt spid="31"/>
                                        </p:tgtEl>
                                        <p:attrNameLst>
                                          <p:attrName>style.visibility</p:attrName>
                                        </p:attrNameLst>
                                      </p:cBhvr>
                                      <p:to>
                                        <p:strVal val="hidden"/>
                                      </p:to>
                                    </p:set>
                                  </p:subTnLst>
                                </p:cTn>
                              </p:par>
                            </p:childTnLst>
                          </p:cTn>
                        </p:par>
                        <p:par>
                          <p:cTn id="104" fill="hold">
                            <p:stCondLst>
                              <p:cond delay="7000"/>
                            </p:stCondLst>
                            <p:childTnLst>
                              <p:par>
                                <p:cTn id="105" presetID="22" presetClass="entr" presetSubtype="8"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wipe(left)">
                                      <p:cBhvr>
                                        <p:cTn id="107" dur="500"/>
                                        <p:tgtEl>
                                          <p:spTgt spid="40"/>
                                        </p:tgtEl>
                                      </p:cBhvr>
                                    </p:animEffect>
                                  </p:childTnLst>
                                </p:cTn>
                              </p:par>
                            </p:childTnLst>
                          </p:cTn>
                        </p:par>
                        <p:par>
                          <p:cTn id="108" fill="hold">
                            <p:stCondLst>
                              <p:cond delay="7500"/>
                            </p:stCondLst>
                            <p:childTnLst>
                              <p:par>
                                <p:cTn id="109" presetID="22" presetClass="entr" presetSubtype="8" fill="hold" grpId="0" nodeType="after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wipe(left)">
                                      <p:cBhvr>
                                        <p:cTn id="111" dur="500"/>
                                        <p:tgtEl>
                                          <p:spTgt spid="41"/>
                                        </p:tgtEl>
                                      </p:cBhvr>
                                    </p:animEffect>
                                  </p:childTnLst>
                                </p:cTn>
                              </p:par>
                            </p:childTnLst>
                          </p:cTn>
                        </p:par>
                        <p:par>
                          <p:cTn id="112" fill="hold">
                            <p:stCondLst>
                              <p:cond delay="8000"/>
                            </p:stCondLst>
                            <p:childTnLst>
                              <p:par>
                                <p:cTn id="113" presetID="63" presetClass="path" presetSubtype="0" accel="50000" decel="50000" fill="hold" grpId="1" nodeType="afterEffect">
                                  <p:stCondLst>
                                    <p:cond delay="0"/>
                                  </p:stCondLst>
                                  <p:childTnLst>
                                    <p:animMotion origin="layout" path="M -4.66523E-6 -0.00971 L 0.22617 -0.00902 " pathEditMode="relative" rAng="0" ptsTypes="AA">
                                      <p:cBhvr>
                                        <p:cTn id="114" dur="1000" fill="hold"/>
                                        <p:tgtEl>
                                          <p:spTgt spid="41"/>
                                        </p:tgtEl>
                                        <p:attrNameLst>
                                          <p:attrName>ppt_x</p:attrName>
                                          <p:attrName>ppt_y</p:attrName>
                                        </p:attrNameLst>
                                      </p:cBhvr>
                                      <p:rCtr x="113" y="0"/>
                                    </p:animMotion>
                                  </p:childTnLst>
                                </p:cTn>
                              </p:par>
                            </p:childTnLst>
                          </p:cTn>
                        </p:par>
                        <p:par>
                          <p:cTn id="115" fill="hold">
                            <p:stCondLst>
                              <p:cond delay="9000"/>
                            </p:stCondLst>
                            <p:childTnLst>
                              <p:par>
                                <p:cTn id="116" presetID="42" presetClass="path" presetSubtype="0" accel="50000" decel="50000" fill="hold" grpId="1" nodeType="afterEffect">
                                  <p:stCondLst>
                                    <p:cond delay="0"/>
                                  </p:stCondLst>
                                  <p:childTnLst>
                                    <p:animMotion origin="layout" path="M 4.78865E-6 3.48751E-6 L -0.00371 0.25138 " pathEditMode="relative" rAng="0" ptsTypes="AA">
                                      <p:cBhvr>
                                        <p:cTn id="117" dur="1000" fill="hold"/>
                                        <p:tgtEl>
                                          <p:spTgt spid="22"/>
                                        </p:tgtEl>
                                        <p:attrNameLst>
                                          <p:attrName>ppt_x</p:attrName>
                                          <p:attrName>ppt_y</p:attrName>
                                        </p:attrNameLst>
                                      </p:cBhvr>
                                      <p:rCtr x="-2" y="126"/>
                                    </p:animMotion>
                                  </p:childTnLst>
                                  <p:subTnLst>
                                    <p:set>
                                      <p:cBhvr override="childStyle">
                                        <p:cTn dur="1" fill="hold" display="0" masterRel="sameClick" afterEffect="1">
                                          <p:stCondLst>
                                            <p:cond evt="end" delay="0">
                                              <p:tn val="116"/>
                                            </p:cond>
                                          </p:stCondLst>
                                        </p:cTn>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P spid="29" grpId="0"/>
      <p:bldP spid="29" grpId="1"/>
      <p:bldP spid="30" grpId="0"/>
      <p:bldP spid="30" grpId="1"/>
      <p:bldP spid="31" grpId="0"/>
      <p:bldP spid="31" grpId="1"/>
      <p:bldP spid="34" grpId="0"/>
      <p:bldP spid="35" grpId="0"/>
      <p:bldP spid="35" grpId="1"/>
      <p:bldP spid="36" grpId="0"/>
      <p:bldP spid="37" grpId="0"/>
      <p:bldP spid="37" grpId="1"/>
      <p:bldP spid="38" grpId="0"/>
      <p:bldP spid="39" grpId="0"/>
      <p:bldP spid="39" grpId="1"/>
      <p:bldP spid="40" grpId="0"/>
      <p:bldP spid="41" grpId="0"/>
      <p:bldP spid="41"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500034" y="2071726"/>
            <a:ext cx="8318558" cy="4431983"/>
          </a:xfrm>
          <a:prstGeom prst="rect">
            <a:avLst/>
          </a:prstGeom>
          <a:noFill/>
        </p:spPr>
        <p:txBody>
          <a:bodyPr wrap="square" rtlCol="0">
            <a:spAutoFit/>
          </a:bodyPr>
          <a:lstStyle/>
          <a:p>
            <a:pPr marL="457200" lvl="1" algn="l" rtl="0" eaLnBrk="0" fontAlgn="base" hangingPunct="0">
              <a:lnSpc>
                <a:spcPct val="200000"/>
              </a:lnSpc>
              <a:spcBef>
                <a:spcPct val="0"/>
              </a:spcBef>
              <a:spcAft>
                <a:spcPct val="0"/>
              </a:spcAft>
              <a:buClr>
                <a:srgbClr val="00279F">
                  <a:lumMod val="60000"/>
                  <a:lumOff val="40000"/>
                </a:srgbClr>
              </a:buClr>
              <a:buFont typeface="Wingdings" pitchFamily="2" charset="2"/>
              <a:buChar char="ü"/>
            </a:pPr>
            <a:r>
              <a:rPr lang="en-US" sz="2400" b="1" kern="1200" dirty="0">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Composição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da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dieta</a:t>
            </a:r>
            <a:endPar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a:p>
            <a:pPr marL="457200" lvl="1" algn="l" rtl="0" eaLnBrk="0" fontAlgn="base" hangingPunct="0">
              <a:lnSpc>
                <a:spcPct val="200000"/>
              </a:lnSpc>
              <a:spcBef>
                <a:spcPct val="0"/>
              </a:spcBef>
              <a:spcAft>
                <a:spcPct val="0"/>
              </a:spcAft>
              <a:buClr>
                <a:srgbClr val="00279F">
                  <a:lumMod val="60000"/>
                  <a:lumOff val="40000"/>
                </a:srgbClr>
              </a:buClr>
              <a:buFont typeface="Wingdings" pitchFamily="2" charset="2"/>
              <a:buChar char="ü"/>
            </a:pP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Drogas</a:t>
            </a:r>
            <a:endPar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a:p>
            <a:pPr marL="914400" lvl="2" algn="l" rtl="0" eaLnBrk="0" fontAlgn="base" hangingPunct="0">
              <a:lnSpc>
                <a:spcPct val="150000"/>
              </a:lnSpc>
              <a:spcBef>
                <a:spcPct val="0"/>
              </a:spcBef>
              <a:spcAft>
                <a:spcPct val="0"/>
              </a:spcAft>
              <a:buClr>
                <a:srgbClr val="00279F">
                  <a:lumMod val="60000"/>
                  <a:lumOff val="40000"/>
                </a:srgbClr>
              </a:buClr>
              <a:buFont typeface="Wingdings" pitchFamily="2" charset="2"/>
              <a:buChar char="ü"/>
            </a:pPr>
            <a:r>
              <a:rPr lang="en-US" sz="20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Ácido</a:t>
            </a:r>
            <a:r>
              <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0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ascórbico</a:t>
            </a:r>
            <a:endPar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a:p>
            <a:pPr marL="914400" lvl="2" algn="l" rtl="0" eaLnBrk="0" fontAlgn="base" hangingPunct="0">
              <a:lnSpc>
                <a:spcPct val="150000"/>
              </a:lnSpc>
              <a:spcBef>
                <a:spcPct val="0"/>
              </a:spcBef>
              <a:spcAft>
                <a:spcPct val="0"/>
              </a:spcAft>
              <a:buClr>
                <a:srgbClr val="00279F">
                  <a:lumMod val="60000"/>
                  <a:lumOff val="40000"/>
                </a:srgbClr>
              </a:buClr>
              <a:buFont typeface="Wingdings" pitchFamily="2" charset="2"/>
              <a:buChar char="ü"/>
            </a:pPr>
            <a:r>
              <a:rPr lang="en-US" sz="20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Cloreto</a:t>
            </a:r>
            <a:r>
              <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rPr>
              <a:t> de </a:t>
            </a:r>
            <a:r>
              <a:rPr lang="en-US" sz="20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amônio</a:t>
            </a:r>
            <a:endPar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a:p>
            <a:pPr marL="914400" lvl="2" algn="l" rtl="0" eaLnBrk="0" fontAlgn="base" hangingPunct="0">
              <a:lnSpc>
                <a:spcPct val="150000"/>
              </a:lnSpc>
              <a:spcBef>
                <a:spcPct val="0"/>
              </a:spcBef>
              <a:spcAft>
                <a:spcPct val="0"/>
              </a:spcAft>
              <a:buClr>
                <a:srgbClr val="00279F">
                  <a:lumMod val="60000"/>
                  <a:lumOff val="40000"/>
                </a:srgbClr>
              </a:buClr>
              <a:buFont typeface="Wingdings" pitchFamily="2" charset="2"/>
              <a:buChar char="ü"/>
            </a:pPr>
            <a:r>
              <a:rPr lang="en-US" b="1" dirty="0">
                <a:solidFill>
                  <a:srgbClr val="CECECE"/>
                </a:solidFill>
                <a:effectLst>
                  <a:outerShdw blurRad="38100" dist="38100" dir="2700000" algn="tl">
                    <a:srgbClr val="000000">
                      <a:alpha val="43137"/>
                    </a:srgbClr>
                  </a:outerShdw>
                </a:effectLst>
                <a:latin typeface="Arial" pitchFamily="34" charset="0"/>
              </a:rPr>
              <a:t> </a:t>
            </a:r>
            <a:r>
              <a:rPr lang="en-US" b="1" dirty="0" err="1">
                <a:solidFill>
                  <a:srgbClr val="CECECE"/>
                </a:solidFill>
                <a:effectLst>
                  <a:outerShdw blurRad="38100" dist="38100" dir="2700000" algn="tl">
                    <a:srgbClr val="000000">
                      <a:alpha val="43137"/>
                    </a:srgbClr>
                  </a:outerShdw>
                </a:effectLst>
                <a:latin typeface="Arial" pitchFamily="34" charset="0"/>
              </a:rPr>
              <a:t>Diuréticos</a:t>
            </a:r>
            <a:r>
              <a:rPr lang="en-US" b="1" dirty="0">
                <a:solidFill>
                  <a:srgbClr val="CECECE"/>
                </a:solidFill>
                <a:effectLst>
                  <a:outerShdw blurRad="38100" dist="38100" dir="2700000" algn="tl">
                    <a:srgbClr val="000000">
                      <a:alpha val="43137"/>
                    </a:srgbClr>
                  </a:outerShdw>
                </a:effectLst>
                <a:latin typeface="Arial" pitchFamily="34" charset="0"/>
              </a:rPr>
              <a:t> à base de </a:t>
            </a:r>
            <a:r>
              <a:rPr lang="en-US" b="1" dirty="0" err="1">
                <a:solidFill>
                  <a:srgbClr val="CECECE"/>
                </a:solidFill>
                <a:effectLst>
                  <a:outerShdw blurRad="38100" dist="38100" dir="2700000" algn="tl">
                    <a:srgbClr val="000000">
                      <a:alpha val="43137"/>
                    </a:srgbClr>
                  </a:outerShdw>
                </a:effectLst>
                <a:latin typeface="Arial" pitchFamily="34" charset="0"/>
              </a:rPr>
              <a:t>clorotiazida</a:t>
            </a:r>
            <a:endPar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a:p>
            <a:pPr marL="457200" lvl="1" algn="l" rtl="0" eaLnBrk="0" fontAlgn="base" hangingPunct="0">
              <a:lnSpc>
                <a:spcPct val="200000"/>
              </a:lnSpc>
              <a:spcBef>
                <a:spcPct val="0"/>
              </a:spcBef>
              <a:spcAft>
                <a:spcPct val="0"/>
              </a:spcAft>
              <a:buClr>
                <a:srgbClr val="00279F">
                  <a:lumMod val="60000"/>
                  <a:lumOff val="40000"/>
                </a:srgbClr>
              </a:buClr>
              <a:buFont typeface="Wingdings" pitchFamily="2" charset="2"/>
              <a:buChar char="ü"/>
            </a:pP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Desordens</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metabólicas</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e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respiratórias</a:t>
            </a:r>
            <a:endPar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a:p>
            <a:pPr marL="457200" lvl="1" algn="l" rtl="0" eaLnBrk="0" fontAlgn="base" hangingPunct="0">
              <a:lnSpc>
                <a:spcPct val="200000"/>
              </a:lnSpc>
              <a:spcBef>
                <a:spcPct val="0"/>
              </a:spcBef>
              <a:spcAft>
                <a:spcPct val="0"/>
              </a:spcAft>
              <a:buClr>
                <a:srgbClr val="00279F">
                  <a:lumMod val="60000"/>
                  <a:lumOff val="40000"/>
                </a:srgbClr>
              </a:buClr>
              <a:buFont typeface="Wingdings" pitchFamily="2" charset="2"/>
              <a:buChar char="ü"/>
            </a:pP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Altitude de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residência</a:t>
            </a:r>
            <a:endPar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9" name="CaixaDeTexto 8"/>
          <p:cNvSpPr txBox="1"/>
          <p:nvPr/>
        </p:nvSpPr>
        <p:spPr>
          <a:xfrm>
            <a:off x="1578982" y="1342509"/>
            <a:ext cx="6160661" cy="646331"/>
          </a:xfrm>
          <a:prstGeom prst="rect">
            <a:avLst/>
          </a:prstGeom>
          <a:noFill/>
          <a:ln w="28575">
            <a:solidFill>
              <a:schemeClr val="bg2">
                <a:lumMod val="20000"/>
                <a:lumOff val="80000"/>
              </a:schemeClr>
            </a:solidFill>
          </a:ln>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l" rtl="0" eaLnBrk="0" fontAlgn="base" hangingPunct="0">
              <a:spcBef>
                <a:spcPct val="0"/>
              </a:spcBef>
              <a:spcAft>
                <a:spcPct val="0"/>
              </a:spcAft>
            </a:pPr>
            <a:r>
              <a:rPr lang="en-US" sz="3600" b="1" kern="1200" dirty="0" err="1">
                <a:ln w="50800"/>
                <a:solidFill>
                  <a:srgbClr val="FFC000"/>
                </a:solidFill>
                <a:effectLst>
                  <a:reflection blurRad="6350" stA="55000" endA="300" endPos="45500" dir="5400000" sy="-100000" algn="bl" rotWithShape="0"/>
                </a:effectLst>
                <a:latin typeface="Arial" pitchFamily="34" charset="0"/>
                <a:ea typeface="+mn-ea"/>
                <a:cs typeface="+mn-cs"/>
              </a:rPr>
              <a:t>Efeito</a:t>
            </a:r>
            <a:r>
              <a:rPr lang="en-US" sz="3600" b="1" kern="1200" dirty="0">
                <a:ln w="50800"/>
                <a:solidFill>
                  <a:srgbClr val="FFC000"/>
                </a:solidFill>
                <a:effectLst>
                  <a:reflection blurRad="6350" stA="55000" endA="300" endPos="45500" dir="5400000" sy="-100000" algn="bl" rotWithShape="0"/>
                </a:effectLst>
                <a:latin typeface="Arial" pitchFamily="34" charset="0"/>
                <a:ea typeface="+mn-ea"/>
                <a:cs typeface="+mn-cs"/>
              </a:rPr>
              <a:t> </a:t>
            </a:r>
            <a:r>
              <a:rPr lang="en-US" sz="3600" b="1" kern="1200" dirty="0" err="1">
                <a:ln w="50800"/>
                <a:solidFill>
                  <a:srgbClr val="FFC000"/>
                </a:solidFill>
                <a:effectLst>
                  <a:reflection blurRad="6350" stA="55000" endA="300" endPos="45500" dir="5400000" sy="-100000" algn="bl" rotWithShape="0"/>
                </a:effectLst>
                <a:latin typeface="Arial" pitchFamily="34" charset="0"/>
                <a:ea typeface="+mn-ea"/>
                <a:cs typeface="+mn-cs"/>
              </a:rPr>
              <a:t>direto</a:t>
            </a:r>
            <a:r>
              <a:rPr lang="en-US" sz="3600" b="1" kern="1200" dirty="0">
                <a:ln w="50800"/>
                <a:solidFill>
                  <a:srgbClr val="FFC000"/>
                </a:solidFill>
                <a:effectLst>
                  <a:reflection blurRad="6350" stA="55000" endA="300" endPos="45500" dir="5400000" sy="-100000" algn="bl" rotWithShape="0"/>
                </a:effectLst>
                <a:latin typeface="Arial" pitchFamily="34" charset="0"/>
                <a:ea typeface="+mn-ea"/>
                <a:cs typeface="+mn-cs"/>
              </a:rPr>
              <a:t> no pH </a:t>
            </a:r>
            <a:r>
              <a:rPr lang="en-US" sz="3600" b="1" kern="1200" dirty="0" err="1">
                <a:ln w="50800"/>
                <a:solidFill>
                  <a:srgbClr val="FFC000"/>
                </a:solidFill>
                <a:effectLst>
                  <a:reflection blurRad="6350" stA="55000" endA="300" endPos="45500" dir="5400000" sy="-100000" algn="bl" rotWithShape="0"/>
                </a:effectLst>
                <a:latin typeface="Arial" pitchFamily="34" charset="0"/>
                <a:ea typeface="+mn-ea"/>
                <a:cs typeface="+mn-cs"/>
              </a:rPr>
              <a:t>urinário</a:t>
            </a:r>
            <a:endParaRPr lang="pt-BR" sz="3600" b="1" kern="1200" dirty="0">
              <a:ln w="50800"/>
              <a:solidFill>
                <a:srgbClr val="FFC000"/>
              </a:solidFill>
              <a:effectLst>
                <a:reflection blurRad="6350" stA="55000" endA="300" endPos="45500" dir="5400000" sy="-100000" algn="bl" rotWithShape="0"/>
              </a:effectLst>
              <a:latin typeface="Arial" pitchFamily="34" charset="0"/>
              <a:ea typeface="+mn-ea"/>
              <a:cs typeface="+mn-cs"/>
            </a:endParaRPr>
          </a:p>
        </p:txBody>
      </p:sp>
      <p:sp>
        <p:nvSpPr>
          <p:cNvPr id="10" name="Seta para a direita 9"/>
          <p:cNvSpPr/>
          <p:nvPr/>
        </p:nvSpPr>
        <p:spPr bwMode="auto">
          <a:xfrm>
            <a:off x="7056455" y="5286388"/>
            <a:ext cx="444503" cy="285752"/>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1" name="CaixaDeTexto 10"/>
          <p:cNvSpPr txBox="1"/>
          <p:nvPr/>
        </p:nvSpPr>
        <p:spPr>
          <a:xfrm>
            <a:off x="7534134" y="5214950"/>
            <a:ext cx="1183337" cy="400110"/>
          </a:xfrm>
          <a:prstGeom prst="rect">
            <a:avLst/>
          </a:prstGeom>
          <a:noFill/>
          <a:ln w="28575">
            <a:solidFill>
              <a:srgbClr val="0070C0"/>
            </a:solidFill>
          </a:ln>
        </p:spPr>
        <p:txBody>
          <a:bodyPr wrap="none" rtlCol="0">
            <a:spAutoFit/>
          </a:bodyPr>
          <a:lstStyle/>
          <a:p>
            <a:pPr algn="l" rtl="0" eaLnBrk="0" fontAlgn="base" hangingPunct="0">
              <a:spcBef>
                <a:spcPct val="0"/>
              </a:spcBef>
              <a:spcAft>
                <a:spcPct val="0"/>
              </a:spcAft>
            </a:pPr>
            <a:r>
              <a:rPr lang="en-US" sz="20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Acidose</a:t>
            </a:r>
            <a:endParaRPr lang="pt-BR" sz="20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2" name="Título 28"/>
          <p:cNvSpPr txBox="1">
            <a:spLocks/>
          </p:cNvSpPr>
          <p:nvPr/>
        </p:nvSpPr>
        <p:spPr bwMode="auto">
          <a:xfrm>
            <a:off x="485804" y="12576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Distúrbios</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a:t>
            </a:r>
            <a:r>
              <a:rPr lang="en-US" sz="4400" b="1" kern="0" spc="150" noProof="0" dirty="0" err="1">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ácido-básicos</a:t>
            </a:r>
            <a:r>
              <a:rPr lang="en-US" sz="4400" b="1" kern="0" spc="150" noProof="0" dirty="0">
                <a:ln w="11430">
                  <a:noFill/>
                </a:ln>
                <a:solidFill>
                  <a:srgbClr val="0070C0"/>
                </a:solidFill>
                <a:effectLst>
                  <a:outerShdw blurRad="25400" algn="tl" rotWithShape="0">
                    <a:srgbClr val="000000">
                      <a:alpha val="43000"/>
                    </a:srgbClr>
                  </a:outerShdw>
                </a:effectLst>
                <a:latin typeface="Arial" panose="020B0604020202020204" pitchFamily="34" charset="0"/>
                <a:ea typeface="+mj-ea"/>
                <a:cs typeface="Arial" panose="020B0604020202020204" pitchFamily="34" charset="0"/>
              </a:rPr>
              <a:t> </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94784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500"/>
                                        <p:tgtEl>
                                          <p:spTgt spid="3">
                                            <p:txEl>
                                              <p:pRg st="5" end="5"/>
                                            </p:txEl>
                                          </p:spTgt>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left)">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tângulo de cantos arredondados 6"/>
          <p:cNvSpPr/>
          <p:nvPr/>
        </p:nvSpPr>
        <p:spPr bwMode="auto">
          <a:xfrm>
            <a:off x="2603486" y="500042"/>
            <a:ext cx="6985049" cy="785818"/>
          </a:xfrm>
          <a:prstGeom prst="roundRect">
            <a:avLst/>
          </a:prstGeom>
          <a:gradFill>
            <a:gsLst>
              <a:gs pos="9000">
                <a:schemeClr val="bg1">
                  <a:lumMod val="20000"/>
                  <a:lumOff val="80000"/>
                  <a:alpha val="0"/>
                </a:schemeClr>
              </a:gs>
              <a:gs pos="75000">
                <a:srgbClr val="FFFFFF"/>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2" name="CaixaDeTexto 1"/>
          <p:cNvSpPr txBox="1"/>
          <p:nvPr/>
        </p:nvSpPr>
        <p:spPr>
          <a:xfrm>
            <a:off x="190469" y="7141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9600" b="1" kern="1200"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rPr>
              <a:t>C</a:t>
            </a:r>
            <a:endParaRPr lang="pt-BR" sz="60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endParaRPr>
          </a:p>
        </p:txBody>
      </p:sp>
      <p:sp>
        <p:nvSpPr>
          <p:cNvPr id="3" name="CaixaDeTexto 2"/>
          <p:cNvSpPr txBox="1"/>
          <p:nvPr/>
        </p:nvSpPr>
        <p:spPr>
          <a:xfrm>
            <a:off x="571472" y="1643053"/>
            <a:ext cx="7500990" cy="646331"/>
          </a:xfrm>
          <a:prstGeom prst="rect">
            <a:avLst/>
          </a:prstGeom>
          <a:noFill/>
        </p:spPr>
        <p:txBody>
          <a:bodyPr wrap="square" rtlCol="0">
            <a:spAutoFit/>
          </a:bodyPr>
          <a:lstStyle/>
          <a:p>
            <a:pPr algn="l" rtl="0" eaLnBrk="0" fontAlgn="base" hangingPunct="0">
              <a:lnSpc>
                <a:spcPct val="150000"/>
              </a:lnSpc>
              <a:spcBef>
                <a:spcPct val="0"/>
              </a:spcBef>
              <a:spcAft>
                <a:spcPct val="0"/>
              </a:spcAft>
              <a:buClr>
                <a:srgbClr val="00279F">
                  <a:lumMod val="60000"/>
                  <a:lumOff val="40000"/>
                </a:srgbClr>
              </a:buClr>
              <a:buFont typeface="Wingdings" pitchFamily="2" charset="2"/>
              <a:buChar char="ü"/>
            </a:pPr>
            <a:r>
              <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Dieta</a:t>
            </a:r>
            <a:r>
              <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rica</a:t>
            </a:r>
            <a:r>
              <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em</a:t>
            </a:r>
            <a:r>
              <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proteínas</a:t>
            </a:r>
            <a:r>
              <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US" sz="2400" b="1" i="1" kern="1200" dirty="0">
                <a:solidFill>
                  <a:srgbClr val="FFFFFF"/>
                </a:solidFill>
                <a:effectLst>
                  <a:outerShdw blurRad="38100" dist="38100" dir="2700000" algn="tl">
                    <a:srgbClr val="000000">
                      <a:alpha val="43137"/>
                    </a:srgbClr>
                  </a:outerShdw>
                </a:effectLst>
                <a:latin typeface="Arial" pitchFamily="34" charset="0"/>
                <a:ea typeface="+mn-ea"/>
                <a:cs typeface="+mn-cs"/>
              </a:rPr>
              <a:t>versus</a:t>
            </a:r>
            <a:r>
              <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vegetariana</a:t>
            </a:r>
            <a:endPar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endParaRPr>
          </a:p>
        </p:txBody>
      </p:sp>
      <p:sp>
        <p:nvSpPr>
          <p:cNvPr id="4" name="CaixaDeTexto 3"/>
          <p:cNvSpPr txBox="1"/>
          <p:nvPr/>
        </p:nvSpPr>
        <p:spPr>
          <a:xfrm>
            <a:off x="1055214" y="428643"/>
            <a:ext cx="7517314"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48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 </a:t>
            </a:r>
            <a:r>
              <a:rPr lang="en-US" sz="4800" b="1" kern="1200"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omposição</a:t>
            </a:r>
            <a:r>
              <a:rPr lang="en-US" sz="48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 da </a:t>
            </a:r>
            <a:r>
              <a:rPr lang="en-US" sz="4800" b="1" kern="1200"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dieta</a:t>
            </a:r>
            <a:endParaRPr lang="pt-BR" sz="48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endParaRPr>
          </a:p>
        </p:txBody>
      </p:sp>
      <p:pic>
        <p:nvPicPr>
          <p:cNvPr id="10242" name="Picture 2" descr="colorsssxd0.jpg"/>
          <p:cNvPicPr>
            <a:picLocks noChangeAspect="1" noChangeArrowheads="1"/>
          </p:cNvPicPr>
          <p:nvPr/>
        </p:nvPicPr>
        <p:blipFill>
          <a:blip r:embed="rId3" cstate="print"/>
          <a:srcRect/>
          <a:stretch>
            <a:fillRect/>
          </a:stretch>
        </p:blipFill>
        <p:spPr bwMode="auto">
          <a:xfrm>
            <a:off x="6159511" y="2334742"/>
            <a:ext cx="1703994" cy="2451580"/>
          </a:xfrm>
          <a:prstGeom prst="roundRect">
            <a:avLst/>
          </a:prstGeom>
          <a:noFill/>
        </p:spPr>
      </p:pic>
      <p:pic>
        <p:nvPicPr>
          <p:cNvPr id="10244" name="Picture 4" descr="http://www.rainhasdolar.com/media/1/20071206-carne_cerveja.jpg"/>
          <p:cNvPicPr>
            <a:picLocks noChangeAspect="1" noChangeArrowheads="1"/>
          </p:cNvPicPr>
          <p:nvPr/>
        </p:nvPicPr>
        <p:blipFill>
          <a:blip r:embed="rId4" cstate="print"/>
          <a:srcRect l="1786" t="2011" r="3571" b="21581"/>
          <a:stretch>
            <a:fillRect/>
          </a:stretch>
        </p:blipFill>
        <p:spPr bwMode="auto">
          <a:xfrm>
            <a:off x="1079478" y="2760498"/>
            <a:ext cx="2422981" cy="1954386"/>
          </a:xfrm>
          <a:prstGeom prst="roundRect">
            <a:avLst/>
          </a:prstGeom>
          <a:noFill/>
        </p:spPr>
      </p:pic>
      <p:sp>
        <p:nvSpPr>
          <p:cNvPr id="15" name="TextBox 14"/>
          <p:cNvSpPr txBox="1"/>
          <p:nvPr/>
        </p:nvSpPr>
        <p:spPr>
          <a:xfrm>
            <a:off x="1115080" y="5072074"/>
            <a:ext cx="2365392" cy="400110"/>
          </a:xfrm>
          <a:prstGeom prst="rect">
            <a:avLst/>
          </a:prstGeom>
          <a:solidFill>
            <a:srgbClr val="CC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rtl="0" eaLnBrk="0" fontAlgn="base" hangingPunct="0">
              <a:spcBef>
                <a:spcPct val="0"/>
              </a:spcBef>
              <a:spcAft>
                <a:spcPct val="0"/>
              </a:spcAft>
            </a:pPr>
            <a:r>
              <a:rPr lang="en-US" sz="2000" b="1" kern="1200" dirty="0" err="1">
                <a:solidFill>
                  <a:srgbClr val="00279F"/>
                </a:solidFill>
                <a:latin typeface="Arial" pitchFamily="34" charset="0"/>
                <a:ea typeface="+mn-ea"/>
                <a:cs typeface="+mn-cs"/>
              </a:rPr>
              <a:t>Baixo</a:t>
            </a:r>
            <a:r>
              <a:rPr lang="en-US" sz="2000" b="1" kern="1200" dirty="0">
                <a:solidFill>
                  <a:srgbClr val="00279F"/>
                </a:solidFill>
                <a:latin typeface="Arial" pitchFamily="34" charset="0"/>
                <a:ea typeface="+mn-ea"/>
                <a:cs typeface="+mn-cs"/>
              </a:rPr>
              <a:t> pH </a:t>
            </a:r>
            <a:r>
              <a:rPr lang="en-US" sz="2000" b="1" kern="1200" dirty="0" err="1">
                <a:solidFill>
                  <a:srgbClr val="00279F"/>
                </a:solidFill>
                <a:latin typeface="Arial" pitchFamily="34" charset="0"/>
                <a:ea typeface="+mn-ea"/>
                <a:cs typeface="+mn-cs"/>
              </a:rPr>
              <a:t>urinário</a:t>
            </a:r>
            <a:endParaRPr lang="es-GT" sz="2000" b="1" kern="1200" dirty="0">
              <a:solidFill>
                <a:srgbClr val="00279F"/>
              </a:solidFill>
              <a:latin typeface="Arial" pitchFamily="34" charset="0"/>
              <a:ea typeface="+mn-ea"/>
              <a:cs typeface="+mn-cs"/>
            </a:endParaRPr>
          </a:p>
        </p:txBody>
      </p:sp>
      <p:sp>
        <p:nvSpPr>
          <p:cNvPr id="16" name="TextBox 15"/>
          <p:cNvSpPr txBox="1"/>
          <p:nvPr/>
        </p:nvSpPr>
        <p:spPr>
          <a:xfrm>
            <a:off x="5969010" y="5072074"/>
            <a:ext cx="2222516" cy="400110"/>
          </a:xfrm>
          <a:prstGeom prst="rect">
            <a:avLst/>
          </a:prstGeom>
          <a:solidFill>
            <a:srgbClr val="CC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rtl="0" eaLnBrk="0" fontAlgn="base" hangingPunct="0">
              <a:spcBef>
                <a:spcPct val="0"/>
              </a:spcBef>
              <a:spcAft>
                <a:spcPct val="0"/>
              </a:spcAft>
            </a:pPr>
            <a:r>
              <a:rPr lang="en-US" sz="2000" b="1" kern="1200" dirty="0">
                <a:solidFill>
                  <a:srgbClr val="00279F"/>
                </a:solidFill>
                <a:latin typeface="Arial" pitchFamily="34" charset="0"/>
                <a:ea typeface="+mn-ea"/>
                <a:cs typeface="+mn-cs"/>
              </a:rPr>
              <a:t>Alto pH </a:t>
            </a:r>
            <a:r>
              <a:rPr lang="en-US" sz="2000" b="1" kern="1200" dirty="0" err="1">
                <a:solidFill>
                  <a:srgbClr val="00279F"/>
                </a:solidFill>
                <a:latin typeface="Arial" pitchFamily="34" charset="0"/>
                <a:ea typeface="+mn-ea"/>
                <a:cs typeface="+mn-cs"/>
              </a:rPr>
              <a:t>urinário</a:t>
            </a:r>
            <a:endParaRPr lang="es-GT" sz="2000" b="1" kern="1200" dirty="0">
              <a:solidFill>
                <a:srgbClr val="00279F"/>
              </a:solidFill>
              <a:latin typeface="Arial" pitchFamily="34" charset="0"/>
              <a:ea typeface="+mn-ea"/>
              <a:cs typeface="+mn-cs"/>
            </a:endParaRPr>
          </a:p>
        </p:txBody>
      </p:sp>
      <p:sp>
        <p:nvSpPr>
          <p:cNvPr id="17" name="TextBox 16"/>
          <p:cNvSpPr txBox="1"/>
          <p:nvPr/>
        </p:nvSpPr>
        <p:spPr>
          <a:xfrm>
            <a:off x="1206476" y="5672096"/>
            <a:ext cx="2222516" cy="707886"/>
          </a:xfrm>
          <a:prstGeom prst="rect">
            <a:avLst/>
          </a:prstGeom>
          <a:solidFill>
            <a:srgbClr val="CC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rtl="0" eaLnBrk="0" fontAlgn="base" hangingPunct="0">
              <a:spcBef>
                <a:spcPct val="0"/>
              </a:spcBef>
              <a:spcAft>
                <a:spcPct val="0"/>
              </a:spcAft>
            </a:pPr>
            <a:r>
              <a:rPr lang="en-US" sz="2000" b="1" kern="1200" dirty="0" err="1">
                <a:solidFill>
                  <a:srgbClr val="00279F"/>
                </a:solidFill>
                <a:latin typeface="Arial" pitchFamily="34" charset="0"/>
                <a:ea typeface="+mn-ea"/>
                <a:cs typeface="+mn-cs"/>
              </a:rPr>
              <a:t>Aumento</a:t>
            </a:r>
            <a:r>
              <a:rPr lang="en-US" sz="2000" b="1" kern="1200" dirty="0">
                <a:solidFill>
                  <a:srgbClr val="00279F"/>
                </a:solidFill>
                <a:latin typeface="Arial" pitchFamily="34" charset="0"/>
                <a:ea typeface="+mn-ea"/>
                <a:cs typeface="+mn-cs"/>
              </a:rPr>
              <a:t> da </a:t>
            </a:r>
            <a:r>
              <a:rPr lang="en-US" sz="2000" b="1" kern="1200" dirty="0" err="1">
                <a:solidFill>
                  <a:srgbClr val="00279F"/>
                </a:solidFill>
                <a:latin typeface="Arial" pitchFamily="34" charset="0"/>
                <a:ea typeface="+mn-ea"/>
                <a:cs typeface="+mn-cs"/>
              </a:rPr>
              <a:t>retenção</a:t>
            </a:r>
            <a:r>
              <a:rPr lang="en-US" sz="2000" b="1" kern="1200" dirty="0">
                <a:solidFill>
                  <a:srgbClr val="00279F"/>
                </a:solidFill>
                <a:latin typeface="Arial" pitchFamily="34" charset="0"/>
                <a:ea typeface="+mn-ea"/>
                <a:cs typeface="+mn-cs"/>
              </a:rPr>
              <a:t> de F </a:t>
            </a:r>
            <a:endParaRPr lang="es-GT" sz="2000" b="1" kern="1200" dirty="0">
              <a:solidFill>
                <a:srgbClr val="00279F"/>
              </a:solidFill>
              <a:latin typeface="Arial" pitchFamily="34" charset="0"/>
              <a:ea typeface="+mn-ea"/>
              <a:cs typeface="+mn-cs"/>
            </a:endParaRPr>
          </a:p>
        </p:txBody>
      </p:sp>
      <p:sp>
        <p:nvSpPr>
          <p:cNvPr id="18" name="TextBox 17"/>
          <p:cNvSpPr txBox="1"/>
          <p:nvPr/>
        </p:nvSpPr>
        <p:spPr>
          <a:xfrm>
            <a:off x="5969010" y="5721510"/>
            <a:ext cx="2222516" cy="707886"/>
          </a:xfrm>
          <a:prstGeom prst="rect">
            <a:avLst/>
          </a:prstGeom>
          <a:solidFill>
            <a:srgbClr val="CC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rtl="0" eaLnBrk="0" fontAlgn="base" hangingPunct="0">
              <a:spcBef>
                <a:spcPct val="0"/>
              </a:spcBef>
              <a:spcAft>
                <a:spcPct val="0"/>
              </a:spcAft>
            </a:pPr>
            <a:r>
              <a:rPr lang="en-US" sz="2000" b="1" kern="1200" dirty="0" err="1">
                <a:solidFill>
                  <a:srgbClr val="00279F"/>
                </a:solidFill>
                <a:latin typeface="Arial" pitchFamily="34" charset="0"/>
                <a:ea typeface="+mn-ea"/>
                <a:cs typeface="+mn-cs"/>
              </a:rPr>
              <a:t>Diminuição</a:t>
            </a:r>
            <a:r>
              <a:rPr lang="en-US" sz="2000" b="1" kern="1200" dirty="0">
                <a:solidFill>
                  <a:srgbClr val="00279F"/>
                </a:solidFill>
                <a:latin typeface="Arial" pitchFamily="34" charset="0"/>
                <a:ea typeface="+mn-ea"/>
                <a:cs typeface="+mn-cs"/>
              </a:rPr>
              <a:t> da </a:t>
            </a:r>
            <a:r>
              <a:rPr lang="en-US" sz="2000" b="1" kern="1200" dirty="0" err="1">
                <a:solidFill>
                  <a:srgbClr val="00279F"/>
                </a:solidFill>
                <a:latin typeface="Arial" pitchFamily="34" charset="0"/>
                <a:ea typeface="+mn-ea"/>
                <a:cs typeface="+mn-cs"/>
              </a:rPr>
              <a:t>retenção</a:t>
            </a:r>
            <a:r>
              <a:rPr lang="en-US" sz="2000" b="1" kern="1200" dirty="0">
                <a:solidFill>
                  <a:srgbClr val="00279F"/>
                </a:solidFill>
                <a:latin typeface="Arial" pitchFamily="34" charset="0"/>
                <a:ea typeface="+mn-ea"/>
                <a:cs typeface="+mn-cs"/>
              </a:rPr>
              <a:t> de F</a:t>
            </a:r>
            <a:endParaRPr lang="es-GT" sz="2000" b="1" kern="1200" dirty="0">
              <a:solidFill>
                <a:srgbClr val="00279F"/>
              </a:solidFill>
              <a:latin typeface="Arial" pitchFamily="34" charset="0"/>
              <a:ea typeface="+mn-ea"/>
              <a:cs typeface="+mn-cs"/>
            </a:endParaRPr>
          </a:p>
        </p:txBody>
      </p:sp>
    </p:spTree>
    <p:extLst>
      <p:ext uri="{BB962C8B-B14F-4D97-AF65-F5344CB8AC3E}">
        <p14:creationId xmlns:p14="http://schemas.microsoft.com/office/powerpoint/2010/main" val="295619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fade">
                                      <p:cBhvr>
                                        <p:cTn id="22" dur="2000"/>
                                        <p:tgtEl>
                                          <p:spTgt spid="10244"/>
                                        </p:tgtEl>
                                      </p:cBhvr>
                                    </p:animEffect>
                                  </p:childTnLst>
                                </p:cTn>
                              </p:par>
                              <p:par>
                                <p:cTn id="23" presetID="10" presetClass="entr" presetSubtype="0" fill="hold" nodeType="withEffect">
                                  <p:stCondLst>
                                    <p:cond delay="0"/>
                                  </p:stCondLst>
                                  <p:childTnLst>
                                    <p:set>
                                      <p:cBhvr>
                                        <p:cTn id="24" dur="1" fill="hold">
                                          <p:stCondLst>
                                            <p:cond delay="0"/>
                                          </p:stCondLst>
                                        </p:cTn>
                                        <p:tgtEl>
                                          <p:spTgt spid="10242"/>
                                        </p:tgtEl>
                                        <p:attrNameLst>
                                          <p:attrName>style.visibility</p:attrName>
                                        </p:attrNameLst>
                                      </p:cBhvr>
                                      <p:to>
                                        <p:strVal val="visible"/>
                                      </p:to>
                                    </p:set>
                                    <p:animEffect transition="in" filter="fade">
                                      <p:cBhvr>
                                        <p:cTn id="25" dur="2000"/>
                                        <p:tgtEl>
                                          <p:spTgt spid="102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Horizontal)">
                                      <p:cBhvr>
                                        <p:cTn id="30" dur="500"/>
                                        <p:tgtEl>
                                          <p:spTgt spid="15"/>
                                        </p:tgtEl>
                                      </p:cBhvr>
                                    </p:animEffect>
                                  </p:childTnLst>
                                </p:cTn>
                              </p:par>
                              <p:par>
                                <p:cTn id="31" presetID="16" presetClass="entr" presetSubtype="2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Horizontal)">
                                      <p:cBhvr>
                                        <p:cTn id="33" dur="500"/>
                                        <p:tgtEl>
                                          <p:spTgt spid="16"/>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dissolv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o 36"/>
          <p:cNvGrpSpPr/>
          <p:nvPr/>
        </p:nvGrpSpPr>
        <p:grpSpPr>
          <a:xfrm>
            <a:off x="571472" y="1142984"/>
            <a:ext cx="3631900" cy="3153624"/>
            <a:chOff x="357158" y="1433003"/>
            <a:chExt cx="3846214" cy="3153624"/>
          </a:xfrm>
        </p:grpSpPr>
        <p:pic>
          <p:nvPicPr>
            <p:cNvPr id="5" name="Picture 4" descr="C:\Documents and Settings\ALUNO\Configurações locais\Temporary Internet Files\Content.IE5\XDD518PS\MCj04118900000[1].wmf"/>
            <p:cNvPicPr>
              <a:picLocks noChangeAspect="1" noChangeArrowheads="1"/>
            </p:cNvPicPr>
            <p:nvPr/>
          </p:nvPicPr>
          <p:blipFill>
            <a:blip r:embed="rId2" cstate="print"/>
            <a:srcRect/>
            <a:stretch>
              <a:fillRect/>
            </a:stretch>
          </p:blipFill>
          <p:spPr bwMode="auto">
            <a:xfrm>
              <a:off x="357158" y="1433003"/>
              <a:ext cx="3846214" cy="3153624"/>
            </a:xfrm>
            <a:prstGeom prst="rect">
              <a:avLst/>
            </a:prstGeom>
            <a:noFill/>
          </p:spPr>
        </p:pic>
        <p:sp>
          <p:nvSpPr>
            <p:cNvPr id="6" name="CaixaDeTexto 5"/>
            <p:cNvSpPr txBox="1"/>
            <p:nvPr/>
          </p:nvSpPr>
          <p:spPr>
            <a:xfrm>
              <a:off x="428596" y="2273850"/>
              <a:ext cx="1428760" cy="369332"/>
            </a:xfrm>
            <a:prstGeom prst="rect">
              <a:avLst/>
            </a:prstGeom>
            <a:noFill/>
          </p:spPr>
          <p:txBody>
            <a:bodyPr wrap="square" rtlCol="0">
              <a:spAutoFit/>
            </a:bodyPr>
            <a:lstStyle/>
            <a:p>
              <a:pPr algn="l" rtl="0" fontAlgn="base">
                <a:spcBef>
                  <a:spcPct val="0"/>
                </a:spcBef>
                <a:spcAft>
                  <a:spcPct val="0"/>
                </a:spcAft>
              </a:pPr>
              <a:r>
                <a:rPr lang="pt-BR" b="1" kern="1200" dirty="0">
                  <a:solidFill>
                    <a:srgbClr val="000000"/>
                  </a:solidFill>
                  <a:latin typeface="Comic Sans MS" pitchFamily="66" charset="0"/>
                  <a:ea typeface="+mn-ea"/>
                  <a:cs typeface="+mn-cs"/>
                </a:rPr>
                <a:t>Flúor</a:t>
              </a:r>
            </a:p>
          </p:txBody>
        </p:sp>
      </p:grpSp>
      <p:pic>
        <p:nvPicPr>
          <p:cNvPr id="7" name="Picture 3" descr="C:\Documents and Settings\ALUNO\Configurações locais\Temporary Internet Files\Content.IE5\RRKMUIKY\MCj04125580000[1].wmf"/>
          <p:cNvPicPr>
            <a:picLocks noChangeAspect="1" noChangeArrowheads="1"/>
          </p:cNvPicPr>
          <p:nvPr/>
        </p:nvPicPr>
        <p:blipFill>
          <a:blip r:embed="rId3" cstate="print"/>
          <a:srcRect r="47737" b="21092"/>
          <a:stretch>
            <a:fillRect/>
          </a:stretch>
        </p:blipFill>
        <p:spPr bwMode="auto">
          <a:xfrm>
            <a:off x="1857356" y="3000372"/>
            <a:ext cx="1203863" cy="1912017"/>
          </a:xfrm>
          <a:prstGeom prst="rect">
            <a:avLst/>
          </a:prstGeom>
          <a:noFill/>
        </p:spPr>
      </p:pic>
      <p:pic>
        <p:nvPicPr>
          <p:cNvPr id="8" name="Picture 8" descr="C:\Documents and Settings\ALUNO\Configurações locais\Temporary Internet Files\Content.IE5\49R0DZ05\MCj02900220000[1].wmf"/>
          <p:cNvPicPr>
            <a:picLocks noChangeAspect="1" noChangeArrowheads="1"/>
          </p:cNvPicPr>
          <p:nvPr/>
        </p:nvPicPr>
        <p:blipFill>
          <a:blip r:embed="rId4" cstate="print"/>
          <a:srcRect/>
          <a:stretch>
            <a:fillRect/>
          </a:stretch>
        </p:blipFill>
        <p:spPr bwMode="auto">
          <a:xfrm>
            <a:off x="7841323" y="1142984"/>
            <a:ext cx="1231271" cy="1232780"/>
          </a:xfrm>
          <a:prstGeom prst="rect">
            <a:avLst/>
          </a:prstGeom>
          <a:noFill/>
        </p:spPr>
      </p:pic>
      <p:grpSp>
        <p:nvGrpSpPr>
          <p:cNvPr id="9" name="Grupo 33"/>
          <p:cNvGrpSpPr/>
          <p:nvPr/>
        </p:nvGrpSpPr>
        <p:grpSpPr>
          <a:xfrm>
            <a:off x="57323" y="4500570"/>
            <a:ext cx="2228661" cy="2046083"/>
            <a:chOff x="2771935" y="4811917"/>
            <a:chExt cx="2228661" cy="2046083"/>
          </a:xfrm>
        </p:grpSpPr>
        <p:pic>
          <p:nvPicPr>
            <p:cNvPr id="10" name="Picture 9" descr="C:\Documents and Settings\ALUNO\Configurações locais\Temporary Internet Files\Content.IE5\49R0DZ05\MCj02812870000[1].wmf"/>
            <p:cNvPicPr>
              <a:picLocks noChangeAspect="1" noChangeArrowheads="1"/>
            </p:cNvPicPr>
            <p:nvPr/>
          </p:nvPicPr>
          <p:blipFill>
            <a:blip r:embed="rId5" cstate="print"/>
            <a:srcRect/>
            <a:stretch>
              <a:fillRect/>
            </a:stretch>
          </p:blipFill>
          <p:spPr bwMode="auto">
            <a:xfrm>
              <a:off x="2771935" y="4811917"/>
              <a:ext cx="2228661" cy="2046083"/>
            </a:xfrm>
            <a:prstGeom prst="rect">
              <a:avLst/>
            </a:prstGeom>
            <a:noFill/>
          </p:spPr>
        </p:pic>
        <p:sp>
          <p:nvSpPr>
            <p:cNvPr id="11" name="CaixaDeTexto 10"/>
            <p:cNvSpPr txBox="1"/>
            <p:nvPr/>
          </p:nvSpPr>
          <p:spPr>
            <a:xfrm rot="1678391">
              <a:off x="3140083" y="5314147"/>
              <a:ext cx="1428760" cy="369332"/>
            </a:xfrm>
            <a:prstGeom prst="rect">
              <a:avLst/>
            </a:prstGeom>
            <a:noFill/>
          </p:spPr>
          <p:txBody>
            <a:bodyPr wrap="square" rtlCol="0">
              <a:spAutoFit/>
            </a:bodyPr>
            <a:lstStyle/>
            <a:p>
              <a:pPr algn="l" rtl="0" fontAlgn="base">
                <a:spcBef>
                  <a:spcPct val="0"/>
                </a:spcBef>
                <a:spcAft>
                  <a:spcPct val="0"/>
                </a:spcAft>
              </a:pPr>
              <a:r>
                <a:rPr lang="pt-BR" b="1" kern="1200" dirty="0">
                  <a:solidFill>
                    <a:srgbClr val="000000"/>
                  </a:solidFill>
                  <a:latin typeface="Comic Sans MS" pitchFamily="66" charset="0"/>
                  <a:ea typeface="+mn-ea"/>
                  <a:cs typeface="+mn-cs"/>
                </a:rPr>
                <a:t>Flúor</a:t>
              </a:r>
            </a:p>
          </p:txBody>
        </p:sp>
      </p:grpSp>
      <p:sp>
        <p:nvSpPr>
          <p:cNvPr id="12" name="Espaço Reservado para Conteúdo 6"/>
          <p:cNvSpPr txBox="1">
            <a:spLocks/>
          </p:cNvSpPr>
          <p:nvPr/>
        </p:nvSpPr>
        <p:spPr bwMode="auto">
          <a:xfrm>
            <a:off x="2171712" y="3786190"/>
            <a:ext cx="1185842" cy="10001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base" latinLnBrk="0" hangingPunct="1">
              <a:lnSpc>
                <a:spcPct val="100000"/>
              </a:lnSpc>
              <a:spcBef>
                <a:spcPct val="20000"/>
              </a:spcBef>
              <a:spcAft>
                <a:spcPct val="0"/>
              </a:spcAft>
              <a:buClr>
                <a:srgbClr val="FF0066"/>
              </a:buClr>
              <a:buSzTx/>
              <a:buFont typeface="Arial" pitchFamily="34" charset="0"/>
              <a:buNone/>
              <a:tabLst/>
              <a:defRPr/>
            </a:pPr>
            <a:r>
              <a:rPr kumimoji="0" lang="pt-BR" sz="5400" b="1" i="0" u="none" strike="noStrike" kern="0" cap="none" spc="0" normalizeH="0" baseline="0" noProof="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gency FB" pitchFamily="34" charset="0"/>
                <a:ea typeface="+mn-ea"/>
                <a:cs typeface="+mn-cs"/>
              </a:rPr>
              <a:t>F</a:t>
            </a:r>
            <a:r>
              <a:rPr kumimoji="0" lang="pt-BR" sz="4400" b="1" i="0" u="none" strike="noStrike" kern="0" cap="none" spc="0" normalizeH="0" baseline="0" noProof="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gency FB" pitchFamily="34" charset="0"/>
                <a:ea typeface="+mn-ea"/>
                <a:cs typeface="+mn-cs"/>
              </a:rPr>
              <a:t> </a:t>
            </a:r>
            <a:endParaRPr kumimoji="0" lang="pt-BR" sz="44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gency FB" pitchFamily="34" charset="0"/>
              <a:ea typeface="+mn-ea"/>
              <a:cs typeface="+mn-cs"/>
            </a:endParaRPr>
          </a:p>
        </p:txBody>
      </p:sp>
      <p:grpSp>
        <p:nvGrpSpPr>
          <p:cNvPr id="13" name="Grupo 34"/>
          <p:cNvGrpSpPr/>
          <p:nvPr/>
        </p:nvGrpSpPr>
        <p:grpSpPr>
          <a:xfrm rot="20966490">
            <a:off x="3479631" y="1268146"/>
            <a:ext cx="3210841" cy="3048760"/>
            <a:chOff x="2979818" y="1786799"/>
            <a:chExt cx="3457519" cy="3153639"/>
          </a:xfrm>
        </p:grpSpPr>
        <p:pic>
          <p:nvPicPr>
            <p:cNvPr id="14" name="Picture 11" descr="C:\Documents and Settings\ALUNO\Configurações locais\Temporary Internet Files\Content.IE5\RRKMUIKY\MCj01128680000[1].wmf"/>
            <p:cNvPicPr>
              <a:picLocks noChangeAspect="1" noChangeArrowheads="1"/>
            </p:cNvPicPr>
            <p:nvPr/>
          </p:nvPicPr>
          <p:blipFill>
            <a:blip r:embed="rId6" cstate="print"/>
            <a:srcRect/>
            <a:stretch>
              <a:fillRect/>
            </a:stretch>
          </p:blipFill>
          <p:spPr bwMode="auto">
            <a:xfrm flipH="1">
              <a:off x="3057771" y="1786799"/>
              <a:ext cx="3379566" cy="3153639"/>
            </a:xfrm>
            <a:prstGeom prst="rect">
              <a:avLst/>
            </a:prstGeom>
            <a:noFill/>
          </p:spPr>
        </p:pic>
        <p:sp>
          <p:nvSpPr>
            <p:cNvPr id="15" name="Espaço Reservado para Conteúdo 6"/>
            <p:cNvSpPr txBox="1">
              <a:spLocks/>
            </p:cNvSpPr>
            <p:nvPr/>
          </p:nvSpPr>
          <p:spPr>
            <a:xfrm rot="7272528">
              <a:off x="2886963" y="2019828"/>
              <a:ext cx="1185842" cy="1000132"/>
            </a:xfrm>
            <a:prstGeom prst="rect">
              <a:avLst/>
            </a:prstGeom>
          </p:spPr>
          <p:txBody>
            <a:bodyPr vert="horz" lIns="91440" tIns="45720" rIns="91440" bIns="45720" rtlCol="0">
              <a:normAutofit/>
            </a:bodyPr>
            <a:lstStyle/>
            <a:p>
              <a:pPr marL="342900" indent="-342900" algn="l" rtl="0">
                <a:spcBef>
                  <a:spcPct val="20000"/>
                </a:spcBef>
                <a:buFont typeface="Arial" pitchFamily="34" charset="0"/>
                <a:buNone/>
                <a:defRPr/>
              </a:pPr>
              <a:r>
                <a:rPr lang="pt-BR" sz="5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ea typeface="+mn-ea"/>
                  <a:cs typeface="+mn-cs"/>
                </a:rPr>
                <a:t>F</a:t>
              </a:r>
              <a:r>
                <a:rPr lang="pt-BR" sz="4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ea typeface="+mn-ea"/>
                  <a:cs typeface="+mn-cs"/>
                </a:rPr>
                <a:t> </a:t>
              </a:r>
            </a:p>
          </p:txBody>
        </p:sp>
      </p:grpSp>
      <p:grpSp>
        <p:nvGrpSpPr>
          <p:cNvPr id="16" name="Grupo 35"/>
          <p:cNvGrpSpPr/>
          <p:nvPr/>
        </p:nvGrpSpPr>
        <p:grpSpPr>
          <a:xfrm>
            <a:off x="7135485" y="2357430"/>
            <a:ext cx="1863505" cy="1845398"/>
            <a:chOff x="7484360" y="2575605"/>
            <a:chExt cx="1863505" cy="1845398"/>
          </a:xfrm>
        </p:grpSpPr>
        <p:pic>
          <p:nvPicPr>
            <p:cNvPr id="17" name="Picture 4" descr="C:\Documents and Settings\ALUNO\Configurações locais\Temporary Internet Files\Content.IE5\RRKMUIKY\MCj02810520000[1].wmf"/>
            <p:cNvPicPr>
              <a:picLocks noChangeAspect="1" noChangeArrowheads="1"/>
            </p:cNvPicPr>
            <p:nvPr/>
          </p:nvPicPr>
          <p:blipFill>
            <a:blip r:embed="rId7" cstate="print"/>
            <a:srcRect/>
            <a:stretch>
              <a:fillRect/>
            </a:stretch>
          </p:blipFill>
          <p:spPr bwMode="auto">
            <a:xfrm rot="595273">
              <a:off x="7484360" y="2575605"/>
              <a:ext cx="1863505" cy="1845398"/>
            </a:xfrm>
            <a:prstGeom prst="rect">
              <a:avLst/>
            </a:prstGeom>
            <a:noFill/>
          </p:spPr>
        </p:pic>
        <p:sp>
          <p:nvSpPr>
            <p:cNvPr id="18" name="Espaço Reservado para Conteúdo 6"/>
            <p:cNvSpPr txBox="1">
              <a:spLocks/>
            </p:cNvSpPr>
            <p:nvPr/>
          </p:nvSpPr>
          <p:spPr>
            <a:xfrm>
              <a:off x="8084468" y="3000372"/>
              <a:ext cx="1185842" cy="1000132"/>
            </a:xfrm>
            <a:prstGeom prst="rect">
              <a:avLst/>
            </a:prstGeom>
          </p:spPr>
          <p:txBody>
            <a:bodyPr vert="horz" lIns="91440" tIns="45720" rIns="91440" bIns="45720" rtlCol="0">
              <a:normAutofit/>
            </a:bodyPr>
            <a:lstStyle/>
            <a:p>
              <a:pPr marL="342900" indent="-342900" algn="l" rtl="0">
                <a:spcBef>
                  <a:spcPct val="20000"/>
                </a:spcBef>
                <a:buFont typeface="Arial" pitchFamily="34" charset="0"/>
                <a:buNone/>
                <a:defRPr/>
              </a:pPr>
              <a:r>
                <a:rPr lang="pt-BR" sz="5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ea typeface="+mn-ea"/>
                  <a:cs typeface="+mn-cs"/>
                </a:rPr>
                <a:t>F</a:t>
              </a:r>
              <a:r>
                <a:rPr lang="pt-BR" sz="4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ea typeface="+mn-ea"/>
                  <a:cs typeface="+mn-cs"/>
                </a:rPr>
                <a:t> </a:t>
              </a:r>
            </a:p>
          </p:txBody>
        </p:sp>
      </p:grpSp>
      <p:pic>
        <p:nvPicPr>
          <p:cNvPr id="19" name="Picture 16" descr="C:\Documents and Settings\ALUNO\Configurações locais\Temporary Internet Files\Content.IE5\QHZXNX3I\MCj02413250000[1].wmf"/>
          <p:cNvPicPr>
            <a:picLocks noChangeAspect="1" noChangeArrowheads="1"/>
          </p:cNvPicPr>
          <p:nvPr/>
        </p:nvPicPr>
        <p:blipFill>
          <a:blip r:embed="rId8" cstate="print"/>
          <a:srcRect/>
          <a:stretch>
            <a:fillRect/>
          </a:stretch>
        </p:blipFill>
        <p:spPr bwMode="auto">
          <a:xfrm>
            <a:off x="6093414" y="4214818"/>
            <a:ext cx="2836304" cy="2357430"/>
          </a:xfrm>
          <a:prstGeom prst="rect">
            <a:avLst/>
          </a:prstGeom>
          <a:noFill/>
        </p:spPr>
      </p:pic>
      <p:pic>
        <p:nvPicPr>
          <p:cNvPr id="20" name="Picture 10" descr="C:\Documents and Settings\ALUNO\Configurações locais\Temporary Internet Files\Content.IE5\RRKMUIKY\MCj03125500000[1].wmf"/>
          <p:cNvPicPr>
            <a:picLocks noChangeAspect="1" noChangeArrowheads="1"/>
          </p:cNvPicPr>
          <p:nvPr/>
        </p:nvPicPr>
        <p:blipFill>
          <a:blip r:embed="rId9" cstate="print"/>
          <a:srcRect/>
          <a:stretch>
            <a:fillRect/>
          </a:stretch>
        </p:blipFill>
        <p:spPr bwMode="auto">
          <a:xfrm rot="20863915">
            <a:off x="1864846" y="5687588"/>
            <a:ext cx="1597784" cy="527494"/>
          </a:xfrm>
          <a:prstGeom prst="rect">
            <a:avLst/>
          </a:prstGeom>
          <a:noFill/>
        </p:spPr>
      </p:pic>
      <p:pic>
        <p:nvPicPr>
          <p:cNvPr id="21" name="Picture 4" descr="C:\Documents and Settings\Claudia Kobayashi\Local Settings\Temporary Internet Files\Content.IE5\HZF31DSE\MCj02808020000[1].wmf"/>
          <p:cNvPicPr>
            <a:picLocks noChangeAspect="1" noChangeArrowheads="1"/>
          </p:cNvPicPr>
          <p:nvPr/>
        </p:nvPicPr>
        <p:blipFill>
          <a:blip r:embed="rId10" cstate="print"/>
          <a:srcRect/>
          <a:stretch>
            <a:fillRect/>
          </a:stretch>
        </p:blipFill>
        <p:spPr bwMode="auto">
          <a:xfrm>
            <a:off x="3566180" y="3857628"/>
            <a:ext cx="3148960" cy="2714620"/>
          </a:xfrm>
          <a:prstGeom prst="rect">
            <a:avLst/>
          </a:prstGeom>
          <a:noFill/>
        </p:spPr>
      </p:pic>
    </p:spTree>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p:cNvSpPr txBox="1"/>
          <p:nvPr/>
        </p:nvSpPr>
        <p:spPr>
          <a:xfrm>
            <a:off x="571472" y="1428736"/>
            <a:ext cx="8318558" cy="1754326"/>
          </a:xfrm>
          <a:prstGeom prst="rect">
            <a:avLst/>
          </a:prstGeom>
          <a:noFill/>
        </p:spPr>
        <p:txBody>
          <a:bodyPr wrap="square" rtlCol="0">
            <a:spAutoFit/>
          </a:bodyPr>
          <a:lstStyle/>
          <a:p>
            <a:pPr algn="l" rtl="0" eaLnBrk="0" fontAlgn="base" hangingPunct="0">
              <a:lnSpc>
                <a:spcPct val="150000"/>
              </a:lnSpc>
              <a:spcBef>
                <a:spcPct val="0"/>
              </a:spcBef>
              <a:spcAft>
                <a:spcPct val="0"/>
              </a:spcAft>
              <a:buClr>
                <a:srgbClr val="00279F">
                  <a:lumMod val="60000"/>
                  <a:lumOff val="40000"/>
                </a:srgbClr>
              </a:buClr>
              <a:buFont typeface="Wingdings" pitchFamily="2" charset="2"/>
              <a:buChar char="ü"/>
            </a:pPr>
            <a:r>
              <a:rPr lang="en-GB"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Estudos</a:t>
            </a:r>
            <a:r>
              <a:rPr lang="en-GB"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GB"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epidemiológicos</a:t>
            </a:r>
            <a:endParaRPr lang="en-GB" sz="2400" b="1" kern="1200" dirty="0">
              <a:solidFill>
                <a:srgbClr val="FFFFFF"/>
              </a:solidFill>
              <a:effectLst>
                <a:outerShdw blurRad="38100" dist="38100" dir="2700000" algn="tl">
                  <a:srgbClr val="000000">
                    <a:alpha val="43137"/>
                  </a:srgbClr>
                </a:outerShdw>
              </a:effectLst>
              <a:latin typeface="Arial" pitchFamily="34" charset="0"/>
              <a:ea typeface="+mn-ea"/>
              <a:cs typeface="+mn-cs"/>
            </a:endParaRPr>
          </a:p>
          <a:p>
            <a:pPr marL="457200" lvl="1" algn="l" rtl="0" eaLnBrk="0" fontAlgn="base" hangingPunct="0">
              <a:lnSpc>
                <a:spcPct val="150000"/>
              </a:lnSpc>
              <a:spcBef>
                <a:spcPct val="0"/>
              </a:spcBef>
              <a:spcAft>
                <a:spcPct val="0"/>
              </a:spcAft>
              <a:buClr>
                <a:srgbClr val="00279F">
                  <a:lumMod val="60000"/>
                  <a:lumOff val="40000"/>
                </a:srgbClr>
              </a:buClr>
              <a:buFont typeface="Wingdings" pitchFamily="2" charset="2"/>
              <a:buChar char="ü"/>
            </a:pP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Vegetarianismo</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inversamente</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associado</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com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fluorose</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dentária</a:t>
            </a:r>
            <a:endPar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4" name="TextBox 13"/>
          <p:cNvSpPr txBox="1"/>
          <p:nvPr/>
        </p:nvSpPr>
        <p:spPr>
          <a:xfrm>
            <a:off x="1079475" y="3129974"/>
            <a:ext cx="3111522" cy="40011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rtl="0" eaLnBrk="0" fontAlgn="base" hangingPunct="0">
              <a:spcBef>
                <a:spcPct val="0"/>
              </a:spcBef>
              <a:spcAft>
                <a:spcPct val="0"/>
              </a:spcAft>
            </a:pPr>
            <a:r>
              <a:rPr lang="en-US" sz="2000" b="1" kern="1200" dirty="0" err="1">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Grupo</a:t>
            </a:r>
            <a:r>
              <a:rPr lang="en-US" sz="2000" b="1" kern="1200" dirty="0">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 </a:t>
            </a:r>
            <a:r>
              <a:rPr lang="en-US" sz="2000" b="1" kern="1200" dirty="0" err="1">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vegetariano</a:t>
            </a:r>
            <a:endParaRPr lang="es-GT" sz="2000" b="1" kern="1200" dirty="0">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endParaRPr>
          </a:p>
        </p:txBody>
      </p:sp>
      <p:sp>
        <p:nvSpPr>
          <p:cNvPr id="19" name="TextBox 18"/>
          <p:cNvSpPr txBox="1"/>
          <p:nvPr/>
        </p:nvSpPr>
        <p:spPr>
          <a:xfrm>
            <a:off x="5016503" y="3129974"/>
            <a:ext cx="3111522" cy="40011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rtl="0" eaLnBrk="0" fontAlgn="base" hangingPunct="0">
              <a:spcBef>
                <a:spcPct val="0"/>
              </a:spcBef>
              <a:spcAft>
                <a:spcPct val="0"/>
              </a:spcAft>
            </a:pPr>
            <a:r>
              <a:rPr lang="en-US" sz="2000" b="1" kern="1200" dirty="0" err="1">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Grupo</a:t>
            </a:r>
            <a:r>
              <a:rPr lang="en-US" sz="2000" b="1" kern="1200" dirty="0">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 </a:t>
            </a:r>
            <a:r>
              <a:rPr lang="en-US" sz="2000" b="1" kern="1200" dirty="0" err="1">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não</a:t>
            </a:r>
            <a:r>
              <a:rPr lang="en-US" sz="2000" b="1" kern="1200" dirty="0">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 </a:t>
            </a:r>
            <a:r>
              <a:rPr lang="en-US" sz="2000" b="1" kern="1200" dirty="0" err="1">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rPr>
              <a:t>vegetariano</a:t>
            </a:r>
            <a:endParaRPr lang="es-GT" sz="2000" b="1" kern="1200" dirty="0">
              <a:solidFill>
                <a:srgbClr val="919191">
                  <a:lumMod val="20000"/>
                  <a:lumOff val="80000"/>
                </a:srgbClr>
              </a:solidFill>
              <a:effectLst>
                <a:outerShdw blurRad="38100" dist="38100" dir="2700000" algn="tl">
                  <a:srgbClr val="000000">
                    <a:alpha val="43137"/>
                  </a:srgbClr>
                </a:outerShdw>
              </a:effectLst>
              <a:latin typeface="Arial" pitchFamily="34" charset="0"/>
              <a:ea typeface="+mn-ea"/>
              <a:cs typeface="+mn-cs"/>
            </a:endParaRPr>
          </a:p>
        </p:txBody>
      </p:sp>
      <p:sp>
        <p:nvSpPr>
          <p:cNvPr id="20" name="TextBox 19"/>
          <p:cNvSpPr txBox="1"/>
          <p:nvPr/>
        </p:nvSpPr>
        <p:spPr>
          <a:xfrm>
            <a:off x="785786" y="3630043"/>
            <a:ext cx="3563964" cy="1015663"/>
          </a:xfrm>
          <a:prstGeom prst="rect">
            <a:avLst/>
          </a:prstGeom>
          <a:noFill/>
        </p:spPr>
        <p:txBody>
          <a:bodyPr wrap="square" rtlCol="0">
            <a:spAutoFit/>
          </a:bodyPr>
          <a:lstStyle/>
          <a:p>
            <a:pPr algn="ctr" rtl="0" eaLnBrk="0" fontAlgn="base" hangingPunct="0">
              <a:lnSpc>
                <a:spcPct val="150000"/>
              </a:lnSpc>
              <a:spcBef>
                <a:spcPct val="0"/>
              </a:spcBef>
              <a:spcAft>
                <a:spcPct val="0"/>
              </a:spcAft>
            </a:pPr>
            <a:r>
              <a:rPr lang="en-US" sz="20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Prevalência</a:t>
            </a:r>
            <a:r>
              <a:rPr lang="en-US" sz="2000" b="1" kern="1200" dirty="0">
                <a:solidFill>
                  <a:srgbClr val="FFFFFF"/>
                </a:solidFill>
                <a:effectLst>
                  <a:outerShdw blurRad="38100" dist="38100" dir="2700000" algn="tl">
                    <a:srgbClr val="000000">
                      <a:alpha val="43137"/>
                    </a:srgbClr>
                  </a:outerShdw>
                </a:effectLst>
                <a:latin typeface="Arial" pitchFamily="34" charset="0"/>
                <a:ea typeface="+mn-ea"/>
                <a:cs typeface="+mn-cs"/>
              </a:rPr>
              <a:t> DF: 67%</a:t>
            </a:r>
          </a:p>
          <a:p>
            <a:pPr algn="ctr" rtl="0" eaLnBrk="0" fontAlgn="base" hangingPunct="0">
              <a:lnSpc>
                <a:spcPct val="150000"/>
              </a:lnSpc>
              <a:spcBef>
                <a:spcPct val="0"/>
              </a:spcBef>
              <a:spcAft>
                <a:spcPct val="0"/>
              </a:spcAft>
            </a:pPr>
            <a:r>
              <a:rPr lang="en-US" sz="20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Severidade</a:t>
            </a:r>
            <a:r>
              <a:rPr lang="en-US" sz="2000" b="1" kern="1200" dirty="0">
                <a:solidFill>
                  <a:srgbClr val="FFFFFF"/>
                </a:solidFill>
                <a:effectLst>
                  <a:outerShdw blurRad="38100" dist="38100" dir="2700000" algn="tl">
                    <a:srgbClr val="000000">
                      <a:alpha val="43137"/>
                    </a:srgbClr>
                  </a:outerShdw>
                </a:effectLst>
                <a:latin typeface="Arial" pitchFamily="34" charset="0"/>
                <a:ea typeface="+mn-ea"/>
                <a:cs typeface="+mn-cs"/>
              </a:rPr>
              <a:t> DF (TF≥4): 21%</a:t>
            </a:r>
            <a:endParaRPr lang="es-GT" sz="2000" b="1" kern="1200" dirty="0">
              <a:solidFill>
                <a:srgbClr val="FFFFFF"/>
              </a:solidFill>
              <a:effectLst>
                <a:outerShdw blurRad="38100" dist="38100" dir="2700000" algn="tl">
                  <a:srgbClr val="000000">
                    <a:alpha val="43137"/>
                  </a:srgbClr>
                </a:outerShdw>
              </a:effectLst>
              <a:latin typeface="Arial" pitchFamily="34" charset="0"/>
              <a:ea typeface="+mn-ea"/>
              <a:cs typeface="+mn-cs"/>
            </a:endParaRPr>
          </a:p>
        </p:txBody>
      </p:sp>
      <p:sp>
        <p:nvSpPr>
          <p:cNvPr id="21" name="TextBox 20"/>
          <p:cNvSpPr txBox="1"/>
          <p:nvPr/>
        </p:nvSpPr>
        <p:spPr>
          <a:xfrm>
            <a:off x="4572000" y="3630043"/>
            <a:ext cx="3833840" cy="1015663"/>
          </a:xfrm>
          <a:prstGeom prst="rect">
            <a:avLst/>
          </a:prstGeom>
          <a:noFill/>
        </p:spPr>
        <p:txBody>
          <a:bodyPr wrap="square" rtlCol="0">
            <a:spAutoFit/>
          </a:bodyPr>
          <a:lstStyle/>
          <a:p>
            <a:pPr algn="ctr" rtl="0" eaLnBrk="0" fontAlgn="base" hangingPunct="0">
              <a:lnSpc>
                <a:spcPct val="150000"/>
              </a:lnSpc>
              <a:spcBef>
                <a:spcPct val="0"/>
              </a:spcBef>
              <a:spcAft>
                <a:spcPct val="0"/>
              </a:spcAft>
            </a:pPr>
            <a:r>
              <a:rPr lang="en-US" sz="20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Prevalência</a:t>
            </a:r>
            <a:r>
              <a:rPr lang="en-US" sz="2000" b="1" kern="1200" dirty="0">
                <a:solidFill>
                  <a:srgbClr val="FFFFFF"/>
                </a:solidFill>
                <a:effectLst>
                  <a:outerShdw blurRad="38100" dist="38100" dir="2700000" algn="tl">
                    <a:srgbClr val="000000">
                      <a:alpha val="43137"/>
                    </a:srgbClr>
                  </a:outerShdw>
                </a:effectLst>
                <a:latin typeface="Arial" pitchFamily="34" charset="0"/>
                <a:ea typeface="+mn-ea"/>
                <a:cs typeface="+mn-cs"/>
              </a:rPr>
              <a:t> DF: 95%</a:t>
            </a:r>
          </a:p>
          <a:p>
            <a:pPr algn="ctr" rtl="0" eaLnBrk="0" fontAlgn="base" hangingPunct="0">
              <a:lnSpc>
                <a:spcPct val="150000"/>
              </a:lnSpc>
              <a:spcBef>
                <a:spcPct val="0"/>
              </a:spcBef>
              <a:spcAft>
                <a:spcPct val="0"/>
              </a:spcAft>
            </a:pPr>
            <a:r>
              <a:rPr lang="en-US" sz="20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Severidade</a:t>
            </a:r>
            <a:r>
              <a:rPr lang="en-US" sz="2000" b="1" kern="1200" dirty="0">
                <a:solidFill>
                  <a:srgbClr val="FFFFFF"/>
                </a:solidFill>
                <a:effectLst>
                  <a:outerShdw blurRad="38100" dist="38100" dir="2700000" algn="tl">
                    <a:srgbClr val="000000">
                      <a:alpha val="43137"/>
                    </a:srgbClr>
                  </a:outerShdw>
                </a:effectLst>
                <a:latin typeface="Arial" pitchFamily="34" charset="0"/>
                <a:ea typeface="+mn-ea"/>
                <a:cs typeface="+mn-cs"/>
              </a:rPr>
              <a:t> DF (TF ≥ 4): 35%</a:t>
            </a:r>
            <a:endParaRPr lang="es-GT" sz="2000" b="1" kern="1200" dirty="0">
              <a:solidFill>
                <a:srgbClr val="FFFFFF"/>
              </a:solidFill>
              <a:effectLst>
                <a:outerShdw blurRad="38100" dist="38100" dir="2700000" algn="tl">
                  <a:srgbClr val="000000">
                    <a:alpha val="43137"/>
                  </a:srgbClr>
                </a:outerShdw>
              </a:effectLst>
              <a:latin typeface="Arial" pitchFamily="34" charset="0"/>
              <a:ea typeface="+mn-ea"/>
              <a:cs typeface="+mn-cs"/>
            </a:endParaRPr>
          </a:p>
        </p:txBody>
      </p:sp>
      <p:sp>
        <p:nvSpPr>
          <p:cNvPr id="22" name="CaixaDeTexto 11"/>
          <p:cNvSpPr txBox="1"/>
          <p:nvPr/>
        </p:nvSpPr>
        <p:spPr>
          <a:xfrm>
            <a:off x="190469" y="6376594"/>
            <a:ext cx="8953531" cy="338554"/>
          </a:xfrm>
          <a:prstGeom prst="rect">
            <a:avLst/>
          </a:prstGeom>
          <a:noFill/>
        </p:spPr>
        <p:txBody>
          <a:bodyPr wrap="square" rtlCol="0">
            <a:spAutoFit/>
          </a:bodyPr>
          <a:lstStyle/>
          <a:p>
            <a:pPr algn="ctr" rtl="0" eaLnBrk="0" fontAlgn="base" hangingPunct="0">
              <a:spcBef>
                <a:spcPct val="0"/>
              </a:spcBef>
              <a:spcAft>
                <a:spcPct val="0"/>
              </a:spcAft>
            </a:pPr>
            <a:r>
              <a:rPr lang="en-US" sz="1600" kern="1200" dirty="0" err="1">
                <a:solidFill>
                  <a:srgbClr val="FFFFFF"/>
                </a:solidFill>
                <a:latin typeface="Arial" pitchFamily="34" charset="0"/>
                <a:ea typeface="+mn-ea"/>
                <a:cs typeface="+mn-cs"/>
              </a:rPr>
              <a:t>Ekstrand</a:t>
            </a:r>
            <a:r>
              <a:rPr lang="en-US" sz="1600" kern="1200" dirty="0">
                <a:solidFill>
                  <a:srgbClr val="FFFFFF"/>
                </a:solidFill>
                <a:latin typeface="Arial" pitchFamily="34" charset="0"/>
                <a:ea typeface="+mn-ea"/>
                <a:cs typeface="+mn-cs"/>
              </a:rPr>
              <a:t> </a:t>
            </a:r>
            <a:r>
              <a:rPr lang="en-US" sz="1600" i="1" kern="1200" dirty="0">
                <a:solidFill>
                  <a:srgbClr val="FFFFFF"/>
                </a:solidFill>
                <a:latin typeface="Arial" pitchFamily="34" charset="0"/>
                <a:ea typeface="+mn-ea"/>
                <a:cs typeface="+mn-cs"/>
              </a:rPr>
              <a:t>et al.</a:t>
            </a:r>
            <a:r>
              <a:rPr lang="en-US" sz="1600" kern="1200" dirty="0">
                <a:solidFill>
                  <a:srgbClr val="FFFFFF"/>
                </a:solidFill>
                <a:latin typeface="Arial" pitchFamily="34" charset="0"/>
                <a:ea typeface="+mn-ea"/>
                <a:cs typeface="+mn-cs"/>
              </a:rPr>
              <a:t> (1980); Whitford and </a:t>
            </a:r>
            <a:r>
              <a:rPr lang="en-US" sz="1600" kern="1200" dirty="0" err="1">
                <a:solidFill>
                  <a:srgbClr val="FFFFFF"/>
                </a:solidFill>
                <a:latin typeface="Arial" pitchFamily="34" charset="0"/>
                <a:ea typeface="+mn-ea"/>
                <a:cs typeface="+mn-cs"/>
              </a:rPr>
              <a:t>Weatherell</a:t>
            </a:r>
            <a:r>
              <a:rPr lang="en-US" sz="1600" kern="1200" dirty="0">
                <a:solidFill>
                  <a:srgbClr val="FFFFFF"/>
                </a:solidFill>
                <a:latin typeface="Arial" pitchFamily="34" charset="0"/>
                <a:ea typeface="+mn-ea"/>
                <a:cs typeface="+mn-cs"/>
              </a:rPr>
              <a:t> (1996) </a:t>
            </a:r>
            <a:endParaRPr lang="it-IT" sz="1600" kern="1200" dirty="0">
              <a:solidFill>
                <a:srgbClr val="FFFFFF"/>
              </a:solidFill>
              <a:latin typeface="Arial" pitchFamily="34" charset="0"/>
              <a:ea typeface="+mn-ea"/>
              <a:cs typeface="+mn-cs"/>
            </a:endParaRPr>
          </a:p>
        </p:txBody>
      </p:sp>
      <p:sp>
        <p:nvSpPr>
          <p:cNvPr id="23" name="Rectangle 22"/>
          <p:cNvSpPr/>
          <p:nvPr/>
        </p:nvSpPr>
        <p:spPr>
          <a:xfrm>
            <a:off x="571492" y="4926844"/>
            <a:ext cx="8128041" cy="1431161"/>
          </a:xfrm>
          <a:prstGeom prst="rect">
            <a:avLst/>
          </a:prstGeom>
        </p:spPr>
        <p:txBody>
          <a:bodyPr wrap="square">
            <a:spAutoFit/>
          </a:bodyPr>
          <a:lstStyle/>
          <a:p>
            <a:pPr algn="l" rtl="0" eaLnBrk="0" fontAlgn="base" hangingPunct="0">
              <a:spcBef>
                <a:spcPts val="1800"/>
              </a:spcBef>
              <a:spcAft>
                <a:spcPct val="0"/>
              </a:spcAft>
              <a:buClr>
                <a:srgbClr val="00279F">
                  <a:lumMod val="60000"/>
                  <a:lumOff val="40000"/>
                </a:srgbClr>
              </a:buClr>
              <a:buFont typeface="Wingdings" pitchFamily="2" charset="2"/>
              <a:buChar char="ü"/>
            </a:pPr>
            <a:r>
              <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Estudos</a:t>
            </a:r>
            <a:r>
              <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FFFFFF"/>
                </a:solidFill>
                <a:effectLst>
                  <a:outerShdw blurRad="38100" dist="38100" dir="2700000" algn="tl">
                    <a:srgbClr val="000000">
                      <a:alpha val="43137"/>
                    </a:srgbClr>
                  </a:outerShdw>
                </a:effectLst>
                <a:latin typeface="Arial" pitchFamily="34" charset="0"/>
                <a:ea typeface="+mn-ea"/>
                <a:cs typeface="+mn-cs"/>
              </a:rPr>
              <a:t>metabólicos</a:t>
            </a:r>
            <a:endParaRPr lang="en-US" sz="2400" b="1" kern="1200" dirty="0">
              <a:solidFill>
                <a:srgbClr val="FFFFFF"/>
              </a:solidFill>
              <a:effectLst>
                <a:outerShdw blurRad="38100" dist="38100" dir="2700000" algn="tl">
                  <a:srgbClr val="000000">
                    <a:alpha val="43137"/>
                  </a:srgbClr>
                </a:outerShdw>
              </a:effectLst>
              <a:latin typeface="Arial" pitchFamily="34" charset="0"/>
              <a:ea typeface="+mn-ea"/>
              <a:cs typeface="+mn-cs"/>
            </a:endParaRPr>
          </a:p>
          <a:p>
            <a:pPr lvl="1">
              <a:spcBef>
                <a:spcPts val="1800"/>
              </a:spcBef>
              <a:buClr>
                <a:srgbClr val="00279F">
                  <a:lumMod val="60000"/>
                  <a:lumOff val="40000"/>
                </a:srgbClr>
              </a:buClr>
              <a:buFont typeface="Wingdings" pitchFamily="2" charset="2"/>
              <a:buChar char="ü"/>
            </a:pP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Alterações</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significativas</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no clearance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urinário</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e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meia-vida</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GB"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plasmática</a:t>
            </a:r>
            <a:r>
              <a:rPr lang="en-GB" sz="2400" b="1" dirty="0">
                <a:solidFill>
                  <a:srgbClr val="CECECE"/>
                </a:solidFill>
                <a:effectLst>
                  <a:outerShdw blurRad="38100" dist="38100" dir="2700000" algn="tl">
                    <a:srgbClr val="000000">
                      <a:alpha val="43137"/>
                    </a:srgbClr>
                  </a:outerShdw>
                </a:effectLst>
                <a:latin typeface="Arial" pitchFamily="34" charset="0"/>
              </a:rPr>
              <a:t> do F </a:t>
            </a:r>
            <a:endPar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3" name="CaixaDeTexto 12"/>
          <p:cNvSpPr txBox="1"/>
          <p:nvPr/>
        </p:nvSpPr>
        <p:spPr>
          <a:xfrm>
            <a:off x="3682994" y="4630219"/>
            <a:ext cx="2005164" cy="584775"/>
          </a:xfrm>
          <a:prstGeom prst="rect">
            <a:avLst/>
          </a:prstGeom>
          <a:noFill/>
        </p:spPr>
        <p:txBody>
          <a:bodyPr wrap="none" rtlCol="0">
            <a:spAutoFit/>
          </a:bodyPr>
          <a:lstStyle/>
          <a:p>
            <a:pPr algn="l" rtl="0" eaLnBrk="0" fontAlgn="base" hangingPunct="0">
              <a:spcBef>
                <a:spcPct val="0"/>
              </a:spcBef>
              <a:spcAft>
                <a:spcPct val="0"/>
              </a:spcAft>
            </a:pPr>
            <a:r>
              <a:rPr lang="en-US" sz="1600" kern="1200" dirty="0" err="1">
                <a:solidFill>
                  <a:srgbClr val="FFFFFF"/>
                </a:solidFill>
                <a:latin typeface="Arial" pitchFamily="34" charset="0"/>
                <a:ea typeface="+mn-ea"/>
                <a:cs typeface="+mn-cs"/>
              </a:rPr>
              <a:t>Awadia</a:t>
            </a:r>
            <a:r>
              <a:rPr lang="en-US" sz="1600" kern="1200" dirty="0">
                <a:solidFill>
                  <a:srgbClr val="FFFFFF"/>
                </a:solidFill>
                <a:latin typeface="Arial" pitchFamily="34" charset="0"/>
                <a:ea typeface="+mn-ea"/>
                <a:cs typeface="+mn-cs"/>
              </a:rPr>
              <a:t> </a:t>
            </a:r>
            <a:r>
              <a:rPr lang="en-US" sz="1600" i="1" kern="1200" dirty="0">
                <a:solidFill>
                  <a:srgbClr val="FFFFFF"/>
                </a:solidFill>
                <a:latin typeface="Arial" pitchFamily="34" charset="0"/>
                <a:ea typeface="+mn-ea"/>
                <a:cs typeface="+mn-cs"/>
              </a:rPr>
              <a:t>et al.</a:t>
            </a:r>
            <a:r>
              <a:rPr lang="en-US" sz="1600" kern="1200" dirty="0">
                <a:solidFill>
                  <a:srgbClr val="FFFFFF"/>
                </a:solidFill>
                <a:latin typeface="Arial" pitchFamily="34" charset="0"/>
                <a:ea typeface="+mn-ea"/>
                <a:cs typeface="+mn-cs"/>
              </a:rPr>
              <a:t> (1999)</a:t>
            </a:r>
            <a:endParaRPr lang="it-IT" sz="1600" kern="1200" dirty="0">
              <a:solidFill>
                <a:srgbClr val="FFFFFF"/>
              </a:solidFill>
              <a:latin typeface="Arial" pitchFamily="34" charset="0"/>
              <a:ea typeface="+mn-ea"/>
              <a:cs typeface="+mn-cs"/>
            </a:endParaRPr>
          </a:p>
          <a:p>
            <a:pPr algn="l" rtl="0" eaLnBrk="0" fontAlgn="base" hangingPunct="0">
              <a:spcBef>
                <a:spcPct val="0"/>
              </a:spcBef>
              <a:spcAft>
                <a:spcPct val="0"/>
              </a:spcAft>
            </a:pPr>
            <a:endParaRPr lang="pt-BR" sz="16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cxnSp>
        <p:nvCxnSpPr>
          <p:cNvPr id="24" name="Conector reto 23"/>
          <p:cNvCxnSpPr/>
          <p:nvPr/>
        </p:nvCxnSpPr>
        <p:spPr bwMode="auto">
          <a:xfrm>
            <a:off x="1162116" y="4094248"/>
            <a:ext cx="2124000" cy="1588"/>
          </a:xfrm>
          <a:prstGeom prst="line">
            <a:avLst/>
          </a:prstGeom>
          <a:solidFill>
            <a:schemeClr val="accent1"/>
          </a:solidFill>
          <a:ln w="28575" cap="flat" cmpd="sng" algn="ctr">
            <a:solidFill>
              <a:srgbClr val="00B0F0"/>
            </a:solidFill>
            <a:prstDash val="solid"/>
            <a:round/>
            <a:headEnd type="none" w="med" len="med"/>
            <a:tailEnd type="none" w="med" len="med"/>
          </a:ln>
          <a:effectLst/>
        </p:spPr>
      </p:cxnSp>
      <p:cxnSp>
        <p:nvCxnSpPr>
          <p:cNvPr id="25" name="Conector reto 24"/>
          <p:cNvCxnSpPr/>
          <p:nvPr/>
        </p:nvCxnSpPr>
        <p:spPr bwMode="auto">
          <a:xfrm>
            <a:off x="5199768" y="4094248"/>
            <a:ext cx="1944000" cy="1588"/>
          </a:xfrm>
          <a:prstGeom prst="line">
            <a:avLst/>
          </a:prstGeom>
          <a:solidFill>
            <a:schemeClr val="accent1"/>
          </a:solidFill>
          <a:ln w="28575" cap="flat" cmpd="sng" algn="ctr">
            <a:solidFill>
              <a:srgbClr val="00B0F0"/>
            </a:solidFill>
            <a:prstDash val="solid"/>
            <a:round/>
            <a:headEnd type="none" w="med" len="med"/>
            <a:tailEnd type="none" w="med" len="med"/>
          </a:ln>
          <a:effectLst/>
        </p:spPr>
      </p:cxnSp>
      <p:cxnSp>
        <p:nvCxnSpPr>
          <p:cNvPr id="26" name="Conector reto 25"/>
          <p:cNvCxnSpPr/>
          <p:nvPr/>
        </p:nvCxnSpPr>
        <p:spPr bwMode="auto">
          <a:xfrm>
            <a:off x="857224" y="4592726"/>
            <a:ext cx="2763520" cy="1588"/>
          </a:xfrm>
          <a:prstGeom prst="line">
            <a:avLst/>
          </a:prstGeom>
          <a:solidFill>
            <a:schemeClr val="accent1"/>
          </a:solidFill>
          <a:ln w="28575" cap="flat" cmpd="sng" algn="ctr">
            <a:solidFill>
              <a:srgbClr val="00B0F0"/>
            </a:solidFill>
            <a:prstDash val="solid"/>
            <a:round/>
            <a:headEnd type="none" w="med" len="med"/>
            <a:tailEnd type="none" w="med" len="med"/>
          </a:ln>
          <a:effectLst/>
        </p:spPr>
      </p:cxnSp>
      <p:cxnSp>
        <p:nvCxnSpPr>
          <p:cNvPr id="27" name="Conector reto 26"/>
          <p:cNvCxnSpPr/>
          <p:nvPr/>
        </p:nvCxnSpPr>
        <p:spPr bwMode="auto">
          <a:xfrm>
            <a:off x="4666000" y="4594592"/>
            <a:ext cx="2763520" cy="1588"/>
          </a:xfrm>
          <a:prstGeom prst="line">
            <a:avLst/>
          </a:prstGeom>
          <a:solidFill>
            <a:schemeClr val="accent1"/>
          </a:solidFill>
          <a:ln w="28575" cap="flat" cmpd="sng" algn="ctr">
            <a:solidFill>
              <a:srgbClr val="00B0F0"/>
            </a:solidFill>
            <a:prstDash val="solid"/>
            <a:round/>
            <a:headEnd type="none" w="med" len="med"/>
            <a:tailEnd type="none" w="med" len="med"/>
          </a:ln>
          <a:effectLst/>
        </p:spPr>
      </p:cxnSp>
      <p:sp>
        <p:nvSpPr>
          <p:cNvPr id="18" name="Retângulo de cantos arredondados 17"/>
          <p:cNvSpPr/>
          <p:nvPr/>
        </p:nvSpPr>
        <p:spPr bwMode="auto">
          <a:xfrm>
            <a:off x="2603486" y="500042"/>
            <a:ext cx="6985049" cy="785818"/>
          </a:xfrm>
          <a:prstGeom prst="roundRect">
            <a:avLst/>
          </a:prstGeom>
          <a:gradFill>
            <a:gsLst>
              <a:gs pos="9000">
                <a:schemeClr val="bg1">
                  <a:lumMod val="20000"/>
                  <a:lumOff val="80000"/>
                  <a:alpha val="0"/>
                </a:schemeClr>
              </a:gs>
              <a:gs pos="75000">
                <a:srgbClr val="FFFFFF"/>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28" name="CaixaDeTexto 27"/>
          <p:cNvSpPr txBox="1"/>
          <p:nvPr/>
        </p:nvSpPr>
        <p:spPr>
          <a:xfrm>
            <a:off x="190469" y="7141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9600" b="1" kern="1200"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rPr>
              <a:t>C</a:t>
            </a:r>
            <a:endParaRPr lang="pt-BR" sz="60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endParaRPr>
          </a:p>
        </p:txBody>
      </p:sp>
      <p:sp>
        <p:nvSpPr>
          <p:cNvPr id="29" name="CaixaDeTexto 28"/>
          <p:cNvSpPr txBox="1"/>
          <p:nvPr/>
        </p:nvSpPr>
        <p:spPr>
          <a:xfrm>
            <a:off x="1055214" y="428643"/>
            <a:ext cx="7517314"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48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 </a:t>
            </a:r>
            <a:r>
              <a:rPr lang="en-US" sz="4800" b="1" kern="1200"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omposição</a:t>
            </a:r>
            <a:r>
              <a:rPr lang="en-US" sz="48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 da </a:t>
            </a:r>
            <a:r>
              <a:rPr lang="en-US" sz="4800" b="1" kern="1200"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dieta</a:t>
            </a:r>
            <a:endParaRPr lang="pt-BR" sz="48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endParaRPr>
          </a:p>
        </p:txBody>
      </p:sp>
    </p:spTree>
    <p:extLst>
      <p:ext uri="{BB962C8B-B14F-4D97-AF65-F5344CB8AC3E}">
        <p14:creationId xmlns:p14="http://schemas.microsoft.com/office/powerpoint/2010/main" val="974033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childTnLst>
                                </p:cTn>
                              </p:par>
                              <p:par>
                                <p:cTn id="33" presetID="47"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000"/>
                                        <p:tgtEl>
                                          <p:spTgt spid="21"/>
                                        </p:tgtEl>
                                      </p:cBhvr>
                                    </p:animEffec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dissolve">
                                      <p:cBhvr>
                                        <p:cTn id="48" dur="500"/>
                                        <p:tgtEl>
                                          <p:spTgt spid="24"/>
                                        </p:tgtEl>
                                      </p:cBhvr>
                                    </p:animEffect>
                                  </p:childTnLst>
                                </p:cTn>
                              </p:par>
                              <p:par>
                                <p:cTn id="49" presetID="9"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dissolv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dissolve">
                                      <p:cBhvr>
                                        <p:cTn id="56" dur="500"/>
                                        <p:tgtEl>
                                          <p:spTgt spid="25"/>
                                        </p:tgtEl>
                                      </p:cBhvr>
                                    </p:animEffect>
                                  </p:childTnLst>
                                </p:cTn>
                              </p:par>
                              <p:par>
                                <p:cTn id="57" presetID="9"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dissolv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9"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dissolv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9" grpId="0" animBg="1"/>
      <p:bldP spid="20" grpId="0"/>
      <p:bldP spid="21" grpId="0"/>
      <p:bldP spid="22" grpId="0"/>
      <p:bldP spid="23" grpId="0"/>
      <p:bldP spid="13"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190469" y="7141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9600" b="1" kern="1200"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rPr>
              <a:t>A</a:t>
            </a:r>
            <a:endParaRPr lang="pt-BR" sz="60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endParaRPr>
          </a:p>
        </p:txBody>
      </p:sp>
      <p:sp>
        <p:nvSpPr>
          <p:cNvPr id="4" name="CaixaDeTexto 3"/>
          <p:cNvSpPr txBox="1"/>
          <p:nvPr/>
        </p:nvSpPr>
        <p:spPr>
          <a:xfrm>
            <a:off x="1166790" y="428622"/>
            <a:ext cx="4762533"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4800" b="1" kern="1200"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ltitude</a:t>
            </a:r>
            <a:endParaRPr lang="pt-BR" sz="48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endParaRPr>
          </a:p>
        </p:txBody>
      </p:sp>
      <p:sp>
        <p:nvSpPr>
          <p:cNvPr id="7" name="Retângulo de cantos arredondados 6"/>
          <p:cNvSpPr/>
          <p:nvPr/>
        </p:nvSpPr>
        <p:spPr bwMode="auto">
          <a:xfrm>
            <a:off x="2603486" y="500042"/>
            <a:ext cx="6985049" cy="785818"/>
          </a:xfrm>
          <a:prstGeom prst="roundRect">
            <a:avLst/>
          </a:prstGeom>
          <a:gradFill>
            <a:gsLst>
              <a:gs pos="9000">
                <a:schemeClr val="bg1">
                  <a:lumMod val="20000"/>
                  <a:lumOff val="80000"/>
                  <a:alpha val="0"/>
                </a:schemeClr>
              </a:gs>
              <a:gs pos="75000">
                <a:srgbClr val="FFFFFF"/>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pic>
        <p:nvPicPr>
          <p:cNvPr id="35842" name="Picture 2" descr="http://tbn1.google.com/images?q=tbn:-E5pxL6rYOZOxM:http://www.ces.uoguelph.ca/images/small_hypo_chambers.jpg">
            <a:hlinkClick r:id="rId3"/>
          </p:cNvPr>
          <p:cNvPicPr>
            <a:picLocks noChangeAspect="1" noChangeArrowheads="1"/>
          </p:cNvPicPr>
          <p:nvPr/>
        </p:nvPicPr>
        <p:blipFill>
          <a:blip r:embed="rId4" cstate="print"/>
          <a:srcRect/>
          <a:stretch>
            <a:fillRect/>
          </a:stretch>
        </p:blipFill>
        <p:spPr bwMode="auto">
          <a:xfrm>
            <a:off x="1523981" y="1571631"/>
            <a:ext cx="2159015" cy="1826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3" name="Picture 3"/>
          <p:cNvPicPr>
            <a:picLocks noChangeAspect="1" noChangeArrowheads="1"/>
          </p:cNvPicPr>
          <p:nvPr/>
        </p:nvPicPr>
        <p:blipFill>
          <a:blip r:embed="rId5" cstate="print"/>
          <a:srcRect/>
          <a:stretch>
            <a:fillRect/>
          </a:stretch>
        </p:blipFill>
        <p:spPr bwMode="auto">
          <a:xfrm>
            <a:off x="4953003" y="1571630"/>
            <a:ext cx="3175022" cy="3138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tângulo 12"/>
          <p:cNvSpPr/>
          <p:nvPr/>
        </p:nvSpPr>
        <p:spPr bwMode="auto">
          <a:xfrm>
            <a:off x="5842009" y="1928802"/>
            <a:ext cx="635004" cy="14287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4" name="Retângulo 13"/>
          <p:cNvSpPr/>
          <p:nvPr/>
        </p:nvSpPr>
        <p:spPr bwMode="auto">
          <a:xfrm>
            <a:off x="7302519" y="1925604"/>
            <a:ext cx="635004" cy="14287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cxnSp>
        <p:nvCxnSpPr>
          <p:cNvPr id="16" name="Conector de seta reta 15"/>
          <p:cNvCxnSpPr/>
          <p:nvPr/>
        </p:nvCxnSpPr>
        <p:spPr bwMode="auto">
          <a:xfrm rot="10800000">
            <a:off x="6051088" y="2928934"/>
            <a:ext cx="254002" cy="21431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7" name="Conector de seta reta 16"/>
          <p:cNvCxnSpPr/>
          <p:nvPr/>
        </p:nvCxnSpPr>
        <p:spPr bwMode="auto">
          <a:xfrm rot="10800000">
            <a:off x="7605047" y="3081334"/>
            <a:ext cx="254002" cy="21431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8" name="Retângulo 17"/>
          <p:cNvSpPr/>
          <p:nvPr/>
        </p:nvSpPr>
        <p:spPr bwMode="auto">
          <a:xfrm>
            <a:off x="5397510" y="1643050"/>
            <a:ext cx="762005" cy="183820"/>
          </a:xfrm>
          <a:prstGeom prst="rect">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9" name="Retângulo 18"/>
          <p:cNvSpPr/>
          <p:nvPr/>
        </p:nvSpPr>
        <p:spPr bwMode="auto">
          <a:xfrm>
            <a:off x="6858016" y="1656698"/>
            <a:ext cx="762005" cy="183820"/>
          </a:xfrm>
          <a:prstGeom prst="rect">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20" name="CaixaDeTexto 19"/>
          <p:cNvSpPr txBox="1"/>
          <p:nvPr/>
        </p:nvSpPr>
        <p:spPr>
          <a:xfrm>
            <a:off x="2059637" y="3714752"/>
            <a:ext cx="1111202" cy="400110"/>
          </a:xfrm>
          <a:prstGeom prst="rect">
            <a:avLst/>
          </a:prstGeom>
          <a:solidFill>
            <a:srgbClr val="0070C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l" rtl="0" eaLnBrk="0" fontAlgn="base" hangingPunct="0">
              <a:spcBef>
                <a:spcPct val="0"/>
              </a:spcBef>
              <a:spcAft>
                <a:spcPct val="0"/>
              </a:spcAft>
            </a:pPr>
            <a:r>
              <a:rPr lang="en-US" sz="20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Hipóxia</a:t>
            </a:r>
            <a:endParaRPr lang="pt-BR" sz="20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22" name="Seta para baixo 21"/>
          <p:cNvSpPr/>
          <p:nvPr/>
        </p:nvSpPr>
        <p:spPr bwMode="auto">
          <a:xfrm>
            <a:off x="2476485" y="4286256"/>
            <a:ext cx="211922" cy="500066"/>
          </a:xfrm>
          <a:prstGeom prst="downArrow">
            <a:avLst/>
          </a:prstGeom>
          <a:solidFill>
            <a:schemeClr val="bg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grpSp>
        <p:nvGrpSpPr>
          <p:cNvPr id="3" name="Grupo 26"/>
          <p:cNvGrpSpPr/>
          <p:nvPr/>
        </p:nvGrpSpPr>
        <p:grpSpPr>
          <a:xfrm>
            <a:off x="1714471" y="5072074"/>
            <a:ext cx="1763624" cy="400110"/>
            <a:chOff x="2285980" y="5243468"/>
            <a:chExt cx="1984072" cy="400110"/>
          </a:xfrm>
        </p:grpSpPr>
        <p:sp>
          <p:nvSpPr>
            <p:cNvPr id="24" name="CaixaDeTexto 23"/>
            <p:cNvSpPr txBox="1"/>
            <p:nvPr/>
          </p:nvSpPr>
          <p:spPr>
            <a:xfrm>
              <a:off x="2285980" y="5243468"/>
              <a:ext cx="1984072" cy="400110"/>
            </a:xfrm>
            <a:prstGeom prst="rect">
              <a:avLst/>
            </a:prstGeom>
            <a:solidFill>
              <a:srgbClr val="0070C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l" rtl="0" eaLnBrk="0" fontAlgn="base" hangingPunct="0">
                <a:spcBef>
                  <a:spcPct val="0"/>
                </a:spcBef>
                <a:spcAft>
                  <a:spcPct val="0"/>
                </a:spcAft>
              </a:pPr>
              <a:r>
                <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rPr>
                <a:t>   pH </a:t>
              </a:r>
              <a:r>
                <a:rPr lang="en-US" sz="20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urinário</a:t>
              </a:r>
              <a:endParaRPr lang="pt-BR" sz="20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cxnSp>
          <p:nvCxnSpPr>
            <p:cNvPr id="26" name="Conector de seta reta 25"/>
            <p:cNvCxnSpPr/>
            <p:nvPr/>
          </p:nvCxnSpPr>
          <p:spPr bwMode="auto">
            <a:xfrm rot="5400000">
              <a:off x="2316474" y="5429264"/>
              <a:ext cx="285752"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sp>
        <p:nvSpPr>
          <p:cNvPr id="28" name="Seta para baixo 27"/>
          <p:cNvSpPr/>
          <p:nvPr/>
        </p:nvSpPr>
        <p:spPr bwMode="auto">
          <a:xfrm>
            <a:off x="2476485" y="5643578"/>
            <a:ext cx="211922" cy="500066"/>
          </a:xfrm>
          <a:prstGeom prst="downArrow">
            <a:avLst/>
          </a:prstGeom>
          <a:solidFill>
            <a:schemeClr val="bg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grpSp>
        <p:nvGrpSpPr>
          <p:cNvPr id="5" name="Grupo 28"/>
          <p:cNvGrpSpPr/>
          <p:nvPr/>
        </p:nvGrpSpPr>
        <p:grpSpPr>
          <a:xfrm>
            <a:off x="1357290" y="6243600"/>
            <a:ext cx="2419252" cy="400110"/>
            <a:chOff x="2285979" y="5243468"/>
            <a:chExt cx="2721663" cy="400110"/>
          </a:xfrm>
        </p:grpSpPr>
        <p:sp>
          <p:nvSpPr>
            <p:cNvPr id="30" name="CaixaDeTexto 29"/>
            <p:cNvSpPr txBox="1"/>
            <p:nvPr/>
          </p:nvSpPr>
          <p:spPr>
            <a:xfrm>
              <a:off x="2285979" y="5243468"/>
              <a:ext cx="2721663" cy="400110"/>
            </a:xfrm>
            <a:prstGeom prst="rect">
              <a:avLst/>
            </a:prstGeom>
            <a:solidFill>
              <a:srgbClr val="0070C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l" rtl="0" eaLnBrk="0" fontAlgn="base" hangingPunct="0">
                <a:spcBef>
                  <a:spcPct val="0"/>
                </a:spcBef>
                <a:spcAft>
                  <a:spcPct val="0"/>
                </a:spcAft>
              </a:pPr>
              <a:r>
                <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0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excreção</a:t>
              </a:r>
              <a:r>
                <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rPr>
                <a:t> renal F</a:t>
              </a:r>
              <a:endParaRPr lang="pt-BR" sz="20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cxnSp>
          <p:nvCxnSpPr>
            <p:cNvPr id="31" name="Conector de seta reta 30"/>
            <p:cNvCxnSpPr/>
            <p:nvPr/>
          </p:nvCxnSpPr>
          <p:spPr bwMode="auto">
            <a:xfrm rot="5400000">
              <a:off x="2316474" y="5429264"/>
              <a:ext cx="285752"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sp>
        <p:nvSpPr>
          <p:cNvPr id="33" name="CaixaDeTexto 32"/>
          <p:cNvSpPr txBox="1"/>
          <p:nvPr/>
        </p:nvSpPr>
        <p:spPr>
          <a:xfrm>
            <a:off x="4214810" y="5529249"/>
            <a:ext cx="4729180" cy="461665"/>
          </a:xfrm>
          <a:prstGeom prst="rect">
            <a:avLst/>
          </a:prstGeom>
          <a:noFill/>
          <a:ln w="38100">
            <a:solidFill>
              <a:srgbClr val="0070C0"/>
            </a:solidFill>
          </a:ln>
        </p:spPr>
        <p:txBody>
          <a:bodyPr wrap="none" rtlCol="0">
            <a:spAutoFit/>
          </a:bodyPr>
          <a:lstStyle/>
          <a:p>
            <a:pPr algn="l" rtl="0" eaLnBrk="0" fontAlgn="base" hangingPunct="0">
              <a:spcBef>
                <a:spcPct val="0"/>
              </a:spcBef>
              <a:spcAft>
                <a:spcPct val="0"/>
              </a:spcAft>
            </a:pP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Aumento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das [F] no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organismo</a:t>
            </a:r>
            <a:endParaRPr lang="pt-BR"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34" name="CaixaDeTexto 33"/>
          <p:cNvSpPr txBox="1"/>
          <p:nvPr/>
        </p:nvSpPr>
        <p:spPr>
          <a:xfrm>
            <a:off x="5868175" y="6357958"/>
            <a:ext cx="1850186" cy="400110"/>
          </a:xfrm>
          <a:prstGeom prst="rect">
            <a:avLst/>
          </a:prstGeom>
          <a:noFill/>
        </p:spPr>
        <p:txBody>
          <a:bodyPr wrap="none" rtlCol="0">
            <a:spAutoFit/>
          </a:bodyPr>
          <a:lstStyle/>
          <a:p>
            <a:pPr algn="l" rtl="0" eaLnBrk="0" fontAlgn="base" hangingPunct="0">
              <a:spcBef>
                <a:spcPct val="0"/>
              </a:spcBef>
              <a:spcAft>
                <a:spcPct val="0"/>
              </a:spcAft>
            </a:pPr>
            <a:r>
              <a:rPr lang="en-US" kern="1200" dirty="0">
                <a:solidFill>
                  <a:srgbClr val="CECECE"/>
                </a:solidFill>
                <a:latin typeface="Arial" pitchFamily="34" charset="0"/>
                <a:ea typeface="+mn-ea"/>
                <a:cs typeface="+mn-cs"/>
              </a:rPr>
              <a:t>Whitford, 1996</a:t>
            </a:r>
            <a:endParaRPr lang="pt-BR" kern="1200" dirty="0">
              <a:solidFill>
                <a:srgbClr val="CECECE"/>
              </a:solidFill>
              <a:latin typeface="Arial" pitchFamily="34" charset="0"/>
              <a:ea typeface="+mn-ea"/>
              <a:cs typeface="+mn-cs"/>
            </a:endParaRPr>
          </a:p>
        </p:txBody>
      </p:sp>
    </p:spTree>
    <p:extLst>
      <p:ext uri="{BB962C8B-B14F-4D97-AF65-F5344CB8AC3E}">
        <p14:creationId xmlns:p14="http://schemas.microsoft.com/office/powerpoint/2010/main" val="2593434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842"/>
                                        </p:tgtEl>
                                        <p:attrNameLst>
                                          <p:attrName>style.visibility</p:attrName>
                                        </p:attrNameLst>
                                      </p:cBhvr>
                                      <p:to>
                                        <p:strVal val="visible"/>
                                      </p:to>
                                    </p:set>
                                    <p:animEffect transition="in" filter="wipe(left)">
                                      <p:cBhvr>
                                        <p:cTn id="23" dur="500"/>
                                        <p:tgtEl>
                                          <p:spTgt spid="358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35843"/>
                                        </p:tgtEl>
                                        <p:attrNameLst>
                                          <p:attrName>style.visibility</p:attrName>
                                        </p:attrNameLst>
                                      </p:cBhvr>
                                      <p:to>
                                        <p:strVal val="visible"/>
                                      </p:to>
                                    </p:set>
                                    <p:animEffect transition="in" filter="wipe(right)">
                                      <p:cBhvr>
                                        <p:cTn id="28" dur="500"/>
                                        <p:tgtEl>
                                          <p:spTgt spid="3584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par>
                                <p:cTn id="34" presetID="9"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dissolv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up)">
                                      <p:cBhvr>
                                        <p:cTn id="57" dur="500"/>
                                        <p:tgtEl>
                                          <p:spTgt spid="20"/>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up)">
                                      <p:cBhvr>
                                        <p:cTn id="66" dur="500"/>
                                        <p:tgtEl>
                                          <p:spTgt spid="3"/>
                                        </p:tgtEl>
                                      </p:cBhvr>
                                    </p:animEffect>
                                  </p:childTnLst>
                                </p:cTn>
                              </p:par>
                            </p:childTnLst>
                          </p:cTn>
                        </p:par>
                        <p:par>
                          <p:cTn id="67" fill="hold">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up)">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Effect transition="in" filter="fade">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animBg="1"/>
      <p:bldP spid="14" grpId="0" animBg="1"/>
      <p:bldP spid="18" grpId="0" animBg="1"/>
      <p:bldP spid="19" grpId="0" animBg="1"/>
      <p:bldP spid="20" grpId="0" animBg="1"/>
      <p:bldP spid="22" grpId="0" animBg="1"/>
      <p:bldP spid="28" grpId="0" animBg="1"/>
      <p:bldP spid="33" grpId="0" animBg="1"/>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190469" y="7141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9600" b="1" kern="1200"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rPr>
              <a:t>A</a:t>
            </a:r>
            <a:endParaRPr lang="pt-BR" sz="60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endParaRPr>
          </a:p>
        </p:txBody>
      </p:sp>
      <p:sp>
        <p:nvSpPr>
          <p:cNvPr id="4" name="CaixaDeTexto 3"/>
          <p:cNvSpPr txBox="1"/>
          <p:nvPr/>
        </p:nvSpPr>
        <p:spPr>
          <a:xfrm>
            <a:off x="1095351" y="428611"/>
            <a:ext cx="4762533"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4800" b="1" kern="1200"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rPr>
              <a:t>ltitude</a:t>
            </a:r>
            <a:endParaRPr lang="pt-BR" sz="48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a typeface="+mn-ea"/>
              <a:cs typeface="+mn-cs"/>
            </a:endParaRPr>
          </a:p>
        </p:txBody>
      </p:sp>
      <p:sp>
        <p:nvSpPr>
          <p:cNvPr id="7" name="Retângulo de cantos arredondados 6"/>
          <p:cNvSpPr/>
          <p:nvPr/>
        </p:nvSpPr>
        <p:spPr bwMode="auto">
          <a:xfrm>
            <a:off x="2603486" y="500042"/>
            <a:ext cx="6985049" cy="785818"/>
          </a:xfrm>
          <a:prstGeom prst="roundRect">
            <a:avLst/>
          </a:prstGeom>
          <a:gradFill>
            <a:gsLst>
              <a:gs pos="9000">
                <a:schemeClr val="bg1">
                  <a:lumMod val="20000"/>
                  <a:lumOff val="80000"/>
                  <a:alpha val="0"/>
                </a:schemeClr>
              </a:gs>
              <a:gs pos="75000">
                <a:srgbClr val="FFFFFF"/>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2" name="CaixaDeTexto 11"/>
          <p:cNvSpPr txBox="1"/>
          <p:nvPr/>
        </p:nvSpPr>
        <p:spPr>
          <a:xfrm>
            <a:off x="-32" y="6162280"/>
            <a:ext cx="9334565" cy="338554"/>
          </a:xfrm>
          <a:prstGeom prst="rect">
            <a:avLst/>
          </a:prstGeom>
          <a:noFill/>
        </p:spPr>
        <p:txBody>
          <a:bodyPr wrap="square" rtlCol="0">
            <a:spAutoFit/>
          </a:bodyPr>
          <a:lstStyle/>
          <a:p>
            <a:pPr algn="ctr" rtl="0" eaLnBrk="0" fontAlgn="base" hangingPunct="0">
              <a:spcBef>
                <a:spcPct val="0"/>
              </a:spcBef>
              <a:spcAft>
                <a:spcPct val="0"/>
              </a:spcAft>
            </a:pPr>
            <a:r>
              <a:rPr lang="en-US" sz="1600" kern="1200" dirty="0">
                <a:solidFill>
                  <a:srgbClr val="FFFFFF"/>
                </a:solidFill>
                <a:latin typeface="Arial" pitchFamily="34" charset="0"/>
                <a:ea typeface="+mn-ea"/>
                <a:cs typeface="+mn-cs"/>
              </a:rPr>
              <a:t>Yoder et al. (1998); </a:t>
            </a:r>
            <a:r>
              <a:rPr lang="en-US" sz="1600" kern="1200" dirty="0" err="1">
                <a:solidFill>
                  <a:srgbClr val="FFFFFF"/>
                </a:solidFill>
                <a:latin typeface="Arial" pitchFamily="34" charset="0"/>
                <a:ea typeface="+mn-ea"/>
                <a:cs typeface="+mn-cs"/>
              </a:rPr>
              <a:t>Rwenyonyi</a:t>
            </a:r>
            <a:r>
              <a:rPr lang="en-US" sz="1600" kern="1200" dirty="0">
                <a:solidFill>
                  <a:srgbClr val="FFFFFF"/>
                </a:solidFill>
                <a:latin typeface="Arial" pitchFamily="34" charset="0"/>
                <a:ea typeface="+mn-ea"/>
                <a:cs typeface="+mn-cs"/>
              </a:rPr>
              <a:t> et al. (1999); </a:t>
            </a:r>
            <a:r>
              <a:rPr lang="en-US" sz="1600" kern="1200" dirty="0" err="1">
                <a:solidFill>
                  <a:srgbClr val="FFFFFF"/>
                </a:solidFill>
                <a:latin typeface="Arial" pitchFamily="34" charset="0"/>
                <a:ea typeface="+mn-ea"/>
                <a:cs typeface="+mn-cs"/>
              </a:rPr>
              <a:t>Martínez-Mier</a:t>
            </a:r>
            <a:r>
              <a:rPr lang="en-US" sz="1600" kern="1200" dirty="0">
                <a:solidFill>
                  <a:srgbClr val="FFFFFF"/>
                </a:solidFill>
                <a:latin typeface="Arial" pitchFamily="34" charset="0"/>
                <a:ea typeface="+mn-ea"/>
                <a:cs typeface="+mn-cs"/>
              </a:rPr>
              <a:t> et al. (</a:t>
            </a:r>
            <a:r>
              <a:rPr lang="en-GB" sz="1600" kern="1200" dirty="0">
                <a:solidFill>
                  <a:srgbClr val="FFFFFF"/>
                </a:solidFill>
                <a:latin typeface="Arial" pitchFamily="34" charset="0"/>
                <a:ea typeface="+mn-ea"/>
                <a:cs typeface="+mn-cs"/>
              </a:rPr>
              <a:t>2004); </a:t>
            </a:r>
            <a:r>
              <a:rPr lang="en-GB" sz="1600" kern="1200" dirty="0" err="1">
                <a:solidFill>
                  <a:srgbClr val="FFFFFF"/>
                </a:solidFill>
                <a:latin typeface="Arial" pitchFamily="34" charset="0"/>
                <a:ea typeface="+mn-ea"/>
                <a:cs typeface="+mn-cs"/>
              </a:rPr>
              <a:t>Akosu</a:t>
            </a:r>
            <a:r>
              <a:rPr lang="en-GB" sz="1600" kern="1200" dirty="0">
                <a:solidFill>
                  <a:srgbClr val="FFFFFF"/>
                </a:solidFill>
                <a:latin typeface="Arial" pitchFamily="34" charset="0"/>
                <a:ea typeface="+mn-ea"/>
                <a:cs typeface="+mn-cs"/>
              </a:rPr>
              <a:t> and </a:t>
            </a:r>
            <a:r>
              <a:rPr lang="en-GB" sz="1600" kern="1200" dirty="0" err="1">
                <a:solidFill>
                  <a:srgbClr val="FFFFFF"/>
                </a:solidFill>
                <a:latin typeface="Arial" pitchFamily="34" charset="0"/>
                <a:ea typeface="+mn-ea"/>
                <a:cs typeface="+mn-cs"/>
              </a:rPr>
              <a:t>Zoakah</a:t>
            </a:r>
            <a:r>
              <a:rPr lang="en-GB" sz="1600" kern="1200" dirty="0">
                <a:solidFill>
                  <a:srgbClr val="FFFFFF"/>
                </a:solidFill>
                <a:latin typeface="Arial" pitchFamily="34" charset="0"/>
                <a:ea typeface="+mn-ea"/>
                <a:cs typeface="+mn-cs"/>
              </a:rPr>
              <a:t> (2008)</a:t>
            </a:r>
            <a:endParaRPr lang="pt-BR" sz="1600" kern="1200" dirty="0">
              <a:solidFill>
                <a:srgbClr val="FFFFFF"/>
              </a:solidFill>
              <a:latin typeface="Arial" pitchFamily="34" charset="0"/>
              <a:ea typeface="+mn-ea"/>
              <a:cs typeface="+mn-cs"/>
            </a:endParaRPr>
          </a:p>
        </p:txBody>
      </p:sp>
      <p:sp>
        <p:nvSpPr>
          <p:cNvPr id="9" name="CaixaDeTexto 2"/>
          <p:cNvSpPr txBox="1"/>
          <p:nvPr/>
        </p:nvSpPr>
        <p:spPr>
          <a:xfrm>
            <a:off x="761973" y="2857496"/>
            <a:ext cx="7683554" cy="2308324"/>
          </a:xfrm>
          <a:prstGeom prst="rect">
            <a:avLst/>
          </a:prstGeom>
          <a:noFill/>
        </p:spPr>
        <p:txBody>
          <a:bodyPr wrap="square" rtlCol="0">
            <a:spAutoFit/>
          </a:bodyPr>
          <a:lstStyle/>
          <a:p>
            <a:pPr algn="just">
              <a:lnSpc>
                <a:spcPct val="150000"/>
              </a:lnSpc>
              <a:buClr>
                <a:srgbClr val="00279F">
                  <a:lumMod val="60000"/>
                  <a:lumOff val="40000"/>
                </a:srgbClr>
              </a:buClr>
              <a:buFont typeface="Wingdings" pitchFamily="2" charset="2"/>
              <a:buChar char="ü"/>
            </a:pP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Aumento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na</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prevalência</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e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severidade</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da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fluorose</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em</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áreas</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de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alta</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altitude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quando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comparadas</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àquelas</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de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baixa</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altitude, com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exposição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dirty="0" err="1">
                <a:solidFill>
                  <a:srgbClr val="CECECE"/>
                </a:solidFill>
                <a:effectLst>
                  <a:outerShdw blurRad="38100" dist="38100" dir="2700000" algn="tl">
                    <a:srgbClr val="000000">
                      <a:alpha val="43137"/>
                    </a:srgbClr>
                  </a:outerShdw>
                </a:effectLst>
                <a:latin typeface="Arial" pitchFamily="34" charset="0"/>
              </a:rPr>
              <a:t>aparentemente</a:t>
            </a:r>
            <a:r>
              <a:rPr lang="en-US" sz="2400" b="1" dirty="0">
                <a:solidFill>
                  <a:srgbClr val="CECECE"/>
                </a:solidFill>
                <a:effectLst>
                  <a:outerShdw blurRad="38100" dist="38100" dir="2700000" algn="tl">
                    <a:srgbClr val="000000">
                      <a:alpha val="43137"/>
                    </a:srgbClr>
                  </a:outerShdw>
                </a:effectLst>
                <a:latin typeface="Arial" pitchFamily="34" charset="0"/>
              </a:rPr>
              <a:t> </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similar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F</a:t>
            </a:r>
            <a:r>
              <a:rPr lang="en-GB"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p>
        </p:txBody>
      </p:sp>
      <p:sp>
        <p:nvSpPr>
          <p:cNvPr id="13" name="CaixaDeTexto 12"/>
          <p:cNvSpPr txBox="1"/>
          <p:nvPr/>
        </p:nvSpPr>
        <p:spPr>
          <a:xfrm>
            <a:off x="2887439" y="5172030"/>
            <a:ext cx="4524187" cy="400110"/>
          </a:xfrm>
          <a:prstGeom prst="rect">
            <a:avLst/>
          </a:prstGeom>
          <a:noFill/>
        </p:spPr>
        <p:txBody>
          <a:bodyPr wrap="none" rtlCol="0">
            <a:spAutoFit/>
          </a:bodyPr>
          <a:lstStyle/>
          <a:p>
            <a:pPr algn="l" rtl="0" eaLnBrk="0" fontAlgn="base" hangingPunct="0">
              <a:spcBef>
                <a:spcPct val="0"/>
              </a:spcBef>
              <a:spcAft>
                <a:spcPct val="0"/>
              </a:spcAft>
            </a:pPr>
            <a:r>
              <a:rPr lang="en-US" sz="2000" b="1" kern="1200" dirty="0">
                <a:solidFill>
                  <a:srgbClr val="CECECE"/>
                </a:solidFill>
                <a:effectLst>
                  <a:outerShdw blurRad="38100" dist="38100" dir="2700000" algn="tl">
                    <a:srgbClr val="000000">
                      <a:alpha val="43137"/>
                    </a:srgbClr>
                  </a:outerShdw>
                </a:effectLst>
                <a:latin typeface="Arial" pitchFamily="34" charset="0"/>
                <a:ea typeface="+mn-ea"/>
                <a:cs typeface="+mn-cs"/>
              </a:rPr>
              <a:t>Tanzania, Mexico, Nigeria e Uganda</a:t>
            </a:r>
            <a:endParaRPr lang="pt-BR" sz="20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4" name="Seta para a direita 13"/>
          <p:cNvSpPr/>
          <p:nvPr/>
        </p:nvSpPr>
        <p:spPr bwMode="auto">
          <a:xfrm>
            <a:off x="2349484" y="5214950"/>
            <a:ext cx="571504" cy="357190"/>
          </a:xfrm>
          <a:prstGeom prst="rightArrow">
            <a:avLst/>
          </a:prstGeom>
          <a:solidFill>
            <a:srgbClr val="0070C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15" name="CaixaDeTexto 14"/>
          <p:cNvSpPr txBox="1"/>
          <p:nvPr/>
        </p:nvSpPr>
        <p:spPr>
          <a:xfrm>
            <a:off x="3571871" y="1857371"/>
            <a:ext cx="2052165" cy="584775"/>
          </a:xfrm>
          <a:prstGeom prst="rect">
            <a:avLst/>
          </a:prstGeom>
          <a:noFill/>
          <a:ln w="38100">
            <a:solidFill>
              <a:srgbClr val="FFFFFF"/>
            </a:solidFill>
          </a:ln>
        </p:spPr>
        <p:txBody>
          <a:bodyPr wrap="none" rtlCol="0">
            <a:spAutoFit/>
            <a:scene3d>
              <a:camera prst="orthographicFront"/>
              <a:lightRig rig="threePt" dir="t"/>
            </a:scene3d>
            <a:sp3d extrusionH="57150">
              <a:bevelT w="38100" h="38100"/>
            </a:sp3d>
          </a:bodyPr>
          <a:lstStyle/>
          <a:p>
            <a:pPr algn="l" rtl="0" eaLnBrk="0" fontAlgn="base" hangingPunct="0">
              <a:spcBef>
                <a:spcPct val="0"/>
              </a:spcBef>
              <a:spcAft>
                <a:spcPct val="0"/>
              </a:spcAft>
            </a:pPr>
            <a:r>
              <a:rPr lang="en-US" sz="3200" b="1" kern="1200" dirty="0" err="1">
                <a:solidFill>
                  <a:srgbClr val="00B0F0"/>
                </a:solidFill>
                <a:effectLst>
                  <a:outerShdw blurRad="38100" dist="38100" dir="2700000" algn="tl">
                    <a:srgbClr val="000000">
                      <a:alpha val="43137"/>
                    </a:srgbClr>
                  </a:outerShdw>
                </a:effectLst>
                <a:latin typeface="Arial" pitchFamily="34" charset="0"/>
                <a:ea typeface="+mn-ea"/>
                <a:cs typeface="+mn-cs"/>
              </a:rPr>
              <a:t>Humanos</a:t>
            </a:r>
            <a:endParaRPr lang="pt-BR" sz="3200" b="1" kern="1200" dirty="0">
              <a:solidFill>
                <a:srgbClr val="00B0F0"/>
              </a:solidFill>
              <a:effectLst>
                <a:outerShdw blurRad="38100" dist="38100" dir="2700000" algn="tl">
                  <a:srgbClr val="000000">
                    <a:alpha val="43137"/>
                  </a:srgbClr>
                </a:outerShdw>
              </a:effectLst>
              <a:latin typeface="Arial" pitchFamily="34" charset="0"/>
              <a:ea typeface="+mn-ea"/>
              <a:cs typeface="+mn-cs"/>
            </a:endParaRPr>
          </a:p>
        </p:txBody>
      </p:sp>
    </p:spTree>
    <p:extLst>
      <p:ext uri="{BB962C8B-B14F-4D97-AF65-F5344CB8AC3E}">
        <p14:creationId xmlns:p14="http://schemas.microsoft.com/office/powerpoint/2010/main" val="972225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p:bldP spid="9" grpId="0" build="p"/>
      <p:bldP spid="13" grpId="0"/>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tângulo de cantos arredondados 22"/>
          <p:cNvSpPr/>
          <p:nvPr/>
        </p:nvSpPr>
        <p:spPr bwMode="auto">
          <a:xfrm>
            <a:off x="2281756" y="500042"/>
            <a:ext cx="6985049" cy="785818"/>
          </a:xfrm>
          <a:prstGeom prst="roundRect">
            <a:avLst/>
          </a:prstGeom>
          <a:gradFill>
            <a:gsLst>
              <a:gs pos="9000">
                <a:schemeClr val="bg1">
                  <a:lumMod val="20000"/>
                  <a:lumOff val="80000"/>
                  <a:alpha val="0"/>
                </a:schemeClr>
              </a:gs>
              <a:gs pos="75000">
                <a:srgbClr val="FFFFFF"/>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pt-BR" sz="2000" b="1" kern="120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27" name="CaixaDeTexto 26"/>
          <p:cNvSpPr txBox="1"/>
          <p:nvPr/>
        </p:nvSpPr>
        <p:spPr>
          <a:xfrm>
            <a:off x="126969" y="285728"/>
            <a:ext cx="1460510" cy="110799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6600" b="1" kern="1200"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rPr>
              <a:t>U</a:t>
            </a:r>
            <a:endParaRPr lang="pt-BR" sz="4000" b="1" kern="1200"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a typeface="+mn-ea"/>
              <a:cs typeface="+mn-cs"/>
            </a:endParaRPr>
          </a:p>
        </p:txBody>
      </p:sp>
      <p:sp>
        <p:nvSpPr>
          <p:cNvPr id="32" name="CaixaDeTexto 31"/>
          <p:cNvSpPr txBox="1"/>
          <p:nvPr/>
        </p:nvSpPr>
        <p:spPr>
          <a:xfrm>
            <a:off x="825475" y="428611"/>
            <a:ext cx="2095515"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eaLnBrk="0" fontAlgn="base" hangingPunct="0">
              <a:spcBef>
                <a:spcPct val="0"/>
              </a:spcBef>
              <a:spcAft>
                <a:spcPct val="0"/>
              </a:spcAft>
            </a:pPr>
            <a:r>
              <a:rPr lang="en-US" sz="4800" b="1" kern="1200" dirty="0" err="1">
                <a:ln w="11430"/>
                <a:solidFill>
                  <a:srgbClr val="0070C0"/>
                </a:solidFill>
                <a:effectLst>
                  <a:outerShdw blurRad="50800" dist="39000" dir="5460000" algn="tl">
                    <a:srgbClr val="000000">
                      <a:alpha val="38000"/>
                    </a:srgbClr>
                  </a:outerShdw>
                </a:effectLst>
                <a:latin typeface="Arial" pitchFamily="34" charset="0"/>
                <a:ea typeface="+mn-ea"/>
                <a:cs typeface="+mn-cs"/>
              </a:rPr>
              <a:t>rina</a:t>
            </a:r>
            <a:endParaRPr lang="pt-BR" sz="4800" b="1" kern="1200" dirty="0">
              <a:ln w="11430"/>
              <a:solidFill>
                <a:srgbClr val="0070C0"/>
              </a:solidFill>
              <a:effectLst>
                <a:outerShdw blurRad="50800" dist="39000" dir="5460000" algn="tl">
                  <a:srgbClr val="000000">
                    <a:alpha val="38000"/>
                  </a:srgbClr>
                </a:outerShdw>
              </a:effectLst>
              <a:latin typeface="Arial" pitchFamily="34" charset="0"/>
              <a:ea typeface="+mn-ea"/>
              <a:cs typeface="+mn-cs"/>
            </a:endParaRPr>
          </a:p>
        </p:txBody>
      </p:sp>
      <p:sp>
        <p:nvSpPr>
          <p:cNvPr id="21" name="CaixaDeTexto 20"/>
          <p:cNvSpPr txBox="1"/>
          <p:nvPr/>
        </p:nvSpPr>
        <p:spPr>
          <a:xfrm>
            <a:off x="539552" y="2718841"/>
            <a:ext cx="3865590" cy="2308324"/>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rtl="0" eaLnBrk="0" fontAlgn="base" hangingPunct="0">
              <a:spcBef>
                <a:spcPct val="0"/>
              </a:spcBef>
              <a:spcAft>
                <a:spcPct val="0"/>
              </a:spcAft>
            </a:pPr>
            <a:r>
              <a:rPr lang="en-US" sz="2400" b="1" kern="1200" dirty="0">
                <a:solidFill>
                  <a:srgbClr val="000000"/>
                </a:solidFill>
                <a:effectLst>
                  <a:outerShdw blurRad="38100" dist="38100" dir="2700000" algn="tl">
                    <a:srgbClr val="000000">
                      <a:alpha val="43137"/>
                    </a:srgbClr>
                  </a:outerShdw>
                </a:effectLst>
                <a:latin typeface="Arial" pitchFamily="34" charset="0"/>
                <a:ea typeface="+mn-ea"/>
                <a:cs typeface="+mn-cs"/>
              </a:rPr>
              <a:t>CRIANÇAS</a:t>
            </a:r>
          </a:p>
          <a:p>
            <a:pPr algn="ctr" rtl="0" eaLnBrk="0" fontAlgn="base" hangingPunct="0">
              <a:spcBef>
                <a:spcPct val="0"/>
              </a:spcBef>
              <a:spcAft>
                <a:spcPct val="0"/>
              </a:spcAft>
              <a:buFont typeface="Wingdings" pitchFamily="2" charset="2"/>
              <a:buChar char="§"/>
            </a:pP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Baixa</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excreção</a:t>
            </a:r>
            <a:endPar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a:p>
            <a:pPr algn="ctr" rtl="0" eaLnBrk="0" fontAlgn="base" hangingPunct="0">
              <a:spcBef>
                <a:spcPct val="0"/>
              </a:spcBef>
              <a:spcAft>
                <a:spcPct val="0"/>
              </a:spcAft>
              <a:buFont typeface="Wingdings" pitchFamily="2" charset="2"/>
              <a:buChar char="§"/>
            </a:pP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Alta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incorporação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de F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pelos</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ossos</a:t>
            </a:r>
            <a:endPar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a:p>
            <a:pPr algn="ctr" rtl="0" eaLnBrk="0" fontAlgn="base" hangingPunct="0">
              <a:spcBef>
                <a:spcPct val="0"/>
              </a:spcBef>
              <a:spcAft>
                <a:spcPct val="0"/>
              </a:spcAft>
              <a:buFont typeface="Wingdings" pitchFamily="2" charset="2"/>
              <a:buChar char="§"/>
            </a:pP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17  - 35% </a:t>
            </a:r>
          </a:p>
          <a:p>
            <a:pPr algn="ctr" rtl="0" eaLnBrk="0" fontAlgn="base" hangingPunct="0">
              <a:spcBef>
                <a:spcPct val="0"/>
              </a:spcBef>
              <a:spcAft>
                <a:spcPct val="0"/>
              </a:spcAft>
              <a:buFont typeface="Wingdings" pitchFamily="2" charset="2"/>
              <a:buChar char="§"/>
            </a:pPr>
            <a:endParaRPr lang="pt-BR"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24" name="CaixaDeTexto 23"/>
          <p:cNvSpPr txBox="1"/>
          <p:nvPr/>
        </p:nvSpPr>
        <p:spPr>
          <a:xfrm>
            <a:off x="5014463" y="3145224"/>
            <a:ext cx="3772385" cy="156966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rtl="0" eaLnBrk="0" fontAlgn="base" hangingPunct="0">
              <a:spcBef>
                <a:spcPct val="0"/>
              </a:spcBef>
              <a:spcAft>
                <a:spcPct val="0"/>
              </a:spcAft>
            </a:pPr>
            <a:r>
              <a:rPr lang="en-US" sz="2400" b="1" kern="1200" dirty="0">
                <a:solidFill>
                  <a:srgbClr val="000000"/>
                </a:solidFill>
                <a:effectLst>
                  <a:outerShdw blurRad="38100" dist="38100" dir="2700000" algn="tl">
                    <a:srgbClr val="000000">
                      <a:alpha val="43137"/>
                    </a:srgbClr>
                  </a:outerShdw>
                </a:effectLst>
                <a:latin typeface="Arial" pitchFamily="34" charset="0"/>
                <a:ea typeface="+mn-ea"/>
                <a:cs typeface="+mn-cs"/>
              </a:rPr>
              <a:t>ADULTOS</a:t>
            </a:r>
          </a:p>
          <a:p>
            <a:pPr algn="ctr" rtl="0" eaLnBrk="0" fontAlgn="base" hangingPunct="0">
              <a:spcBef>
                <a:spcPct val="0"/>
              </a:spcBef>
              <a:spcAft>
                <a:spcPct val="0"/>
              </a:spcAft>
              <a:buFont typeface="Wingdings" pitchFamily="2" charset="2"/>
              <a:buChar char="§"/>
            </a:pPr>
            <a:r>
              <a:rPr lang="en-US" sz="2400" b="1" kern="1200" dirty="0">
                <a:solidFill>
                  <a:srgbClr val="000000">
                    <a:lumMod val="50000"/>
                    <a:lumOff val="50000"/>
                  </a:srgbClr>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000000">
                    <a:lumMod val="50000"/>
                    <a:lumOff val="50000"/>
                  </a:srgbClr>
                </a:solidFill>
                <a:effectLst>
                  <a:outerShdw blurRad="38100" dist="38100" dir="2700000" algn="tl">
                    <a:srgbClr val="000000">
                      <a:alpha val="43137"/>
                    </a:srgbClr>
                  </a:outerShdw>
                </a:effectLst>
                <a:latin typeface="Arial" pitchFamily="34" charset="0"/>
                <a:ea typeface="+mn-ea"/>
                <a:cs typeface="+mn-cs"/>
              </a:rPr>
              <a:t>Classicamente</a:t>
            </a:r>
            <a:r>
              <a:rPr lang="en-US" sz="2400" b="1" kern="1200" dirty="0">
                <a:solidFill>
                  <a:srgbClr val="000000">
                    <a:lumMod val="50000"/>
                    <a:lumOff val="50000"/>
                  </a:srgbClr>
                </a:solidFill>
                <a:effectLst>
                  <a:outerShdw blurRad="38100" dist="38100" dir="2700000" algn="tl">
                    <a:srgbClr val="000000">
                      <a:alpha val="43137"/>
                    </a:srgbClr>
                  </a:outerShdw>
                </a:effectLst>
                <a:latin typeface="Arial" pitchFamily="34" charset="0"/>
                <a:ea typeface="+mn-ea"/>
                <a:cs typeface="+mn-cs"/>
              </a:rPr>
              <a:t>: 50%</a:t>
            </a:r>
          </a:p>
          <a:p>
            <a:pPr algn="ctr" rtl="0" eaLnBrk="0" fontAlgn="base" hangingPunct="0">
              <a:spcBef>
                <a:spcPct val="0"/>
              </a:spcBef>
              <a:spcAft>
                <a:spcPct val="0"/>
              </a:spcAft>
              <a:buFont typeface="Wingdings" pitchFamily="2" charset="2"/>
              <a:buChar char="§"/>
            </a:pPr>
            <a:r>
              <a:rPr lang="en-US" sz="2400" b="1" kern="1200" dirty="0">
                <a:solidFill>
                  <a:srgbClr val="000000">
                    <a:lumMod val="50000"/>
                    <a:lumOff val="50000"/>
                  </a:srgbClr>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000000">
                    <a:lumMod val="50000"/>
                    <a:lumOff val="50000"/>
                  </a:srgbClr>
                </a:solidFill>
                <a:effectLst>
                  <a:outerShdw blurRad="38100" dist="38100" dir="2700000" algn="tl">
                    <a:srgbClr val="000000">
                      <a:alpha val="43137"/>
                    </a:srgbClr>
                  </a:outerShdw>
                </a:effectLst>
                <a:latin typeface="Arial" pitchFamily="34" charset="0"/>
                <a:ea typeface="+mn-ea"/>
                <a:cs typeface="+mn-cs"/>
              </a:rPr>
              <a:t>Recentemente</a:t>
            </a:r>
            <a:r>
              <a:rPr lang="en-US" sz="2400" b="1" kern="1200" dirty="0">
                <a:solidFill>
                  <a:srgbClr val="000000">
                    <a:lumMod val="50000"/>
                    <a:lumOff val="50000"/>
                  </a:srgbClr>
                </a:solidFill>
                <a:effectLst>
                  <a:outerShdw blurRad="38100" dist="38100" dir="2700000" algn="tl">
                    <a:srgbClr val="000000">
                      <a:alpha val="43137"/>
                    </a:srgbClr>
                  </a:outerShdw>
                </a:effectLst>
                <a:latin typeface="Arial" pitchFamily="34" charset="0"/>
                <a:ea typeface="+mn-ea"/>
                <a:cs typeface="+mn-cs"/>
              </a:rPr>
              <a:t>: ~ 65%</a:t>
            </a:r>
          </a:p>
          <a:p>
            <a:pPr algn="ctr" rtl="0" eaLnBrk="0" fontAlgn="base" hangingPunct="0">
              <a:spcBef>
                <a:spcPct val="0"/>
              </a:spcBef>
              <a:spcAft>
                <a:spcPct val="0"/>
              </a:spcAft>
              <a:buFont typeface="Wingdings" pitchFamily="2" charset="2"/>
              <a:buChar char="§"/>
            </a:pPr>
            <a:endParaRPr lang="en-US" sz="2400" b="1" kern="1200" dirty="0">
              <a:solidFill>
                <a:srgbClr val="000000">
                  <a:lumMod val="50000"/>
                  <a:lumOff val="50000"/>
                </a:srgbClr>
              </a:solidFill>
              <a:effectLst>
                <a:outerShdw blurRad="38100" dist="38100" dir="2700000" algn="tl">
                  <a:srgbClr val="000000">
                    <a:alpha val="43137"/>
                  </a:srgbClr>
                </a:outerShdw>
              </a:effectLst>
              <a:latin typeface="Arial" pitchFamily="34" charset="0"/>
              <a:ea typeface="+mn-ea"/>
              <a:cs typeface="+mn-cs"/>
            </a:endParaRPr>
          </a:p>
        </p:txBody>
      </p:sp>
      <p:sp>
        <p:nvSpPr>
          <p:cNvPr id="19" name="CaixaDeTexto 18"/>
          <p:cNvSpPr txBox="1"/>
          <p:nvPr/>
        </p:nvSpPr>
        <p:spPr>
          <a:xfrm>
            <a:off x="952479" y="1785926"/>
            <a:ext cx="8127353" cy="461665"/>
          </a:xfrm>
          <a:prstGeom prst="rect">
            <a:avLst/>
          </a:prstGeom>
          <a:noFill/>
        </p:spPr>
        <p:txBody>
          <a:bodyPr wrap="none" rtlCol="0">
            <a:spAutoFit/>
          </a:bodyPr>
          <a:lstStyle/>
          <a:p>
            <a:pPr algn="l" rtl="0" eaLnBrk="0" fontAlgn="base" hangingPunct="0">
              <a:spcBef>
                <a:spcPct val="0"/>
              </a:spcBef>
              <a:spcAft>
                <a:spcPct val="0"/>
              </a:spcAft>
              <a:buClr>
                <a:srgbClr val="0070C0"/>
              </a:buClr>
              <a:buFont typeface="Wingdings" pitchFamily="2" charset="2"/>
              <a:buChar char="ü"/>
            </a:pP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A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fração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de F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excretado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varia</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de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acordo</a:t>
            </a:r>
            <a:r>
              <a:rPr lang="en-US" sz="2400" b="1" kern="1200" dirty="0">
                <a:solidFill>
                  <a:srgbClr val="CECECE"/>
                </a:solidFill>
                <a:effectLst>
                  <a:outerShdw blurRad="38100" dist="38100" dir="2700000" algn="tl">
                    <a:srgbClr val="000000">
                      <a:alpha val="43137"/>
                    </a:srgbClr>
                  </a:outerShdw>
                </a:effectLst>
                <a:latin typeface="Arial" pitchFamily="34" charset="0"/>
                <a:ea typeface="+mn-ea"/>
                <a:cs typeface="+mn-cs"/>
              </a:rPr>
              <a:t> com a </a:t>
            </a:r>
            <a:r>
              <a:rPr lang="en-US" sz="2400" b="1" kern="1200" dirty="0" err="1">
                <a:solidFill>
                  <a:srgbClr val="CECECE"/>
                </a:solidFill>
                <a:effectLst>
                  <a:outerShdw blurRad="38100" dist="38100" dir="2700000" algn="tl">
                    <a:srgbClr val="000000">
                      <a:alpha val="43137"/>
                    </a:srgbClr>
                  </a:outerShdw>
                </a:effectLst>
                <a:latin typeface="Arial" pitchFamily="34" charset="0"/>
                <a:ea typeface="+mn-ea"/>
                <a:cs typeface="+mn-cs"/>
              </a:rPr>
              <a:t>idade</a:t>
            </a:r>
            <a:endParaRPr lang="pt-BR" sz="2400" b="1" kern="1200" dirty="0">
              <a:solidFill>
                <a:srgbClr val="CECECE"/>
              </a:solidFill>
              <a:effectLst>
                <a:outerShdw blurRad="38100" dist="38100" dir="2700000" algn="tl">
                  <a:srgbClr val="000000">
                    <a:alpha val="43137"/>
                  </a:srgbClr>
                </a:outerShdw>
              </a:effectLst>
              <a:latin typeface="Arial" pitchFamily="34" charset="0"/>
              <a:ea typeface="+mn-ea"/>
              <a:cs typeface="+mn-cs"/>
            </a:endParaRPr>
          </a:p>
        </p:txBody>
      </p:sp>
      <p:sp>
        <p:nvSpPr>
          <p:cNvPr id="20" name="CaixaDeTexto 11"/>
          <p:cNvSpPr txBox="1"/>
          <p:nvPr/>
        </p:nvSpPr>
        <p:spPr>
          <a:xfrm>
            <a:off x="126970" y="6072223"/>
            <a:ext cx="8953563" cy="584775"/>
          </a:xfrm>
          <a:prstGeom prst="rect">
            <a:avLst/>
          </a:prstGeom>
          <a:noFill/>
        </p:spPr>
        <p:txBody>
          <a:bodyPr wrap="square" rtlCol="0">
            <a:spAutoFit/>
          </a:bodyPr>
          <a:lstStyle/>
          <a:p>
            <a:pPr algn="r" rtl="0" eaLnBrk="0" fontAlgn="base" hangingPunct="0">
              <a:spcBef>
                <a:spcPct val="0"/>
              </a:spcBef>
              <a:spcAft>
                <a:spcPct val="0"/>
              </a:spcAft>
            </a:pPr>
            <a:r>
              <a:rPr lang="en-US" sz="1600" kern="1200" dirty="0" err="1">
                <a:solidFill>
                  <a:srgbClr val="FFFFFF"/>
                </a:solidFill>
                <a:latin typeface="Arial" pitchFamily="34" charset="0"/>
                <a:ea typeface="+mn-ea"/>
                <a:cs typeface="+mn-cs"/>
              </a:rPr>
              <a:t>Ekstrand</a:t>
            </a:r>
            <a:r>
              <a:rPr lang="en-US" sz="1600" kern="1200" dirty="0">
                <a:solidFill>
                  <a:srgbClr val="FFFFFF"/>
                </a:solidFill>
                <a:latin typeface="Arial" pitchFamily="34" charset="0"/>
                <a:ea typeface="+mn-ea"/>
                <a:cs typeface="+mn-cs"/>
              </a:rPr>
              <a:t> </a:t>
            </a:r>
            <a:r>
              <a:rPr lang="en-US" sz="1600" i="1" kern="1200" dirty="0">
                <a:solidFill>
                  <a:srgbClr val="FFFFFF"/>
                </a:solidFill>
                <a:latin typeface="Arial" pitchFamily="34" charset="0"/>
                <a:ea typeface="+mn-ea"/>
                <a:cs typeface="+mn-cs"/>
              </a:rPr>
              <a:t>et al.</a:t>
            </a:r>
            <a:r>
              <a:rPr lang="en-US" sz="1600" kern="1200" dirty="0">
                <a:solidFill>
                  <a:srgbClr val="FFFFFF"/>
                </a:solidFill>
                <a:latin typeface="Arial" pitchFamily="34" charset="0"/>
                <a:ea typeface="+mn-ea"/>
                <a:cs typeface="+mn-cs"/>
              </a:rPr>
              <a:t> (1977, 1978, 1980, 1982, 1994);</a:t>
            </a:r>
          </a:p>
          <a:p>
            <a:pPr algn="r" rtl="0" eaLnBrk="0" fontAlgn="base" hangingPunct="0">
              <a:spcBef>
                <a:spcPct val="0"/>
              </a:spcBef>
              <a:spcAft>
                <a:spcPct val="0"/>
              </a:spcAft>
            </a:pPr>
            <a:r>
              <a:rPr lang="en-US" sz="1600" kern="1200" dirty="0" err="1">
                <a:solidFill>
                  <a:srgbClr val="FFFFFF"/>
                </a:solidFill>
                <a:latin typeface="Arial" pitchFamily="34" charset="0"/>
                <a:ea typeface="+mn-ea"/>
                <a:cs typeface="+mn-cs"/>
              </a:rPr>
              <a:t>Marthaler</a:t>
            </a:r>
            <a:r>
              <a:rPr lang="en-US" sz="1600" kern="1200" dirty="0">
                <a:solidFill>
                  <a:srgbClr val="FFFFFF"/>
                </a:solidFill>
                <a:latin typeface="Arial" pitchFamily="34" charset="0"/>
                <a:ea typeface="+mn-ea"/>
                <a:cs typeface="+mn-cs"/>
              </a:rPr>
              <a:t> </a:t>
            </a:r>
            <a:r>
              <a:rPr lang="en-US" sz="1600" i="1" kern="1200" dirty="0">
                <a:solidFill>
                  <a:srgbClr val="FFFFFF"/>
                </a:solidFill>
                <a:latin typeface="Arial" pitchFamily="34" charset="0"/>
                <a:ea typeface="+mn-ea"/>
                <a:cs typeface="+mn-cs"/>
              </a:rPr>
              <a:t>et al.</a:t>
            </a:r>
            <a:r>
              <a:rPr lang="en-US" sz="1600" kern="1200" dirty="0">
                <a:solidFill>
                  <a:srgbClr val="FFFFFF"/>
                </a:solidFill>
                <a:latin typeface="Arial" pitchFamily="34" charset="0"/>
                <a:ea typeface="+mn-ea"/>
                <a:cs typeface="+mn-cs"/>
              </a:rPr>
              <a:t> (1995); Whitford </a:t>
            </a:r>
            <a:r>
              <a:rPr lang="en-US" sz="1600" i="1" kern="1200" dirty="0">
                <a:solidFill>
                  <a:srgbClr val="FFFFFF"/>
                </a:solidFill>
                <a:latin typeface="Arial" pitchFamily="34" charset="0"/>
                <a:ea typeface="+mn-ea"/>
                <a:cs typeface="+mn-cs"/>
              </a:rPr>
              <a:t>et al.</a:t>
            </a:r>
            <a:r>
              <a:rPr lang="en-US" sz="1600" kern="1200" dirty="0">
                <a:solidFill>
                  <a:srgbClr val="FFFFFF"/>
                </a:solidFill>
                <a:latin typeface="Arial" pitchFamily="34" charset="0"/>
                <a:ea typeface="+mn-ea"/>
                <a:cs typeface="+mn-cs"/>
              </a:rPr>
              <a:t> (1990); Villa </a:t>
            </a:r>
            <a:r>
              <a:rPr lang="en-US" sz="1600" i="1" kern="1200" dirty="0">
                <a:solidFill>
                  <a:srgbClr val="FFFFFF"/>
                </a:solidFill>
                <a:latin typeface="Arial" pitchFamily="34" charset="0"/>
                <a:ea typeface="+mn-ea"/>
                <a:cs typeface="+mn-cs"/>
              </a:rPr>
              <a:t>et al.</a:t>
            </a:r>
            <a:r>
              <a:rPr lang="en-US" sz="1600" kern="1200" dirty="0">
                <a:solidFill>
                  <a:srgbClr val="FFFFFF"/>
                </a:solidFill>
                <a:latin typeface="Arial" pitchFamily="34" charset="0"/>
                <a:ea typeface="+mn-ea"/>
                <a:cs typeface="+mn-cs"/>
              </a:rPr>
              <a:t> (2004, 2008, 2010)</a:t>
            </a:r>
            <a:endParaRPr lang="it-IT" sz="1600" kern="1200" dirty="0">
              <a:solidFill>
                <a:srgbClr val="FFFFFF"/>
              </a:solidFill>
              <a:latin typeface="Arial" pitchFamily="34" charset="0"/>
              <a:ea typeface="+mn-ea"/>
              <a:cs typeface="+mn-cs"/>
            </a:endParaRPr>
          </a:p>
        </p:txBody>
      </p:sp>
    </p:spTree>
    <p:extLst>
      <p:ext uri="{BB962C8B-B14F-4D97-AF65-F5344CB8AC3E}">
        <p14:creationId xmlns:p14="http://schemas.microsoft.com/office/powerpoint/2010/main" val="1283953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 name="Retângulo de cantos arredondados 6"/>
          <p:cNvSpPr/>
          <p:nvPr/>
        </p:nvSpPr>
        <p:spPr bwMode="auto">
          <a:xfrm>
            <a:off x="2603486" y="500042"/>
            <a:ext cx="6985049" cy="785818"/>
          </a:xfrm>
          <a:prstGeom prst="roundRect">
            <a:avLst/>
          </a:prstGeom>
          <a:gradFill>
            <a:gsLst>
              <a:gs pos="9000">
                <a:schemeClr val="bg1">
                  <a:lumMod val="20000"/>
                  <a:lumOff val="80000"/>
                  <a:alpha val="0"/>
                </a:schemeClr>
              </a:gs>
              <a:gs pos="75000">
                <a:srgbClr val="FFFFFF"/>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pt-BR" b="1">
              <a:solidFill>
                <a:srgbClr val="CECECE"/>
              </a:solidFill>
              <a:effectLst>
                <a:outerShdw blurRad="38100" dist="38100" dir="2700000" algn="tl">
                  <a:srgbClr val="000000">
                    <a:alpha val="43137"/>
                  </a:srgbClr>
                </a:outerShdw>
              </a:effectLst>
              <a:latin typeface="Arial" pitchFamily="34" charset="0"/>
            </a:endParaRPr>
          </a:p>
        </p:txBody>
      </p:sp>
      <p:sp>
        <p:nvSpPr>
          <p:cNvPr id="14" name="CaixaDeTexto 13"/>
          <p:cNvSpPr txBox="1"/>
          <p:nvPr/>
        </p:nvSpPr>
        <p:spPr>
          <a:xfrm>
            <a:off x="914402" y="2285994"/>
            <a:ext cx="7391399"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GB" sz="2800" b="1" dirty="0" err="1">
                <a:solidFill>
                  <a:srgbClr val="00279F"/>
                </a:solidFill>
              </a:rPr>
              <a:t>Observações</a:t>
            </a:r>
            <a:r>
              <a:rPr lang="en-GB" sz="2800" b="1" dirty="0">
                <a:solidFill>
                  <a:srgbClr val="00279F"/>
                </a:solidFill>
              </a:rPr>
              <a:t> </a:t>
            </a:r>
            <a:r>
              <a:rPr lang="en-GB" sz="2800" b="1" dirty="0" err="1">
                <a:solidFill>
                  <a:srgbClr val="00279F"/>
                </a:solidFill>
              </a:rPr>
              <a:t>epidemiológicas</a:t>
            </a:r>
            <a:r>
              <a:rPr lang="en-GB" sz="2800" b="1" dirty="0">
                <a:solidFill>
                  <a:srgbClr val="00279F"/>
                </a:solidFill>
              </a:rPr>
              <a:t> da </a:t>
            </a:r>
            <a:r>
              <a:rPr lang="en-GB" sz="2800" b="1" dirty="0" err="1">
                <a:solidFill>
                  <a:srgbClr val="00279F"/>
                </a:solidFill>
              </a:rPr>
              <a:t>grande</a:t>
            </a:r>
            <a:r>
              <a:rPr lang="en-GB" sz="2800" b="1" dirty="0">
                <a:solidFill>
                  <a:srgbClr val="00279F"/>
                </a:solidFill>
              </a:rPr>
              <a:t> </a:t>
            </a:r>
            <a:r>
              <a:rPr lang="en-GB" sz="2800" b="1" dirty="0" err="1">
                <a:solidFill>
                  <a:srgbClr val="00279F"/>
                </a:solidFill>
              </a:rPr>
              <a:t>diferença</a:t>
            </a:r>
            <a:r>
              <a:rPr lang="en-GB" sz="2800" b="1" dirty="0">
                <a:solidFill>
                  <a:srgbClr val="00279F"/>
                </a:solidFill>
              </a:rPr>
              <a:t> </a:t>
            </a:r>
            <a:r>
              <a:rPr lang="en-GB" sz="2800" b="1" dirty="0" err="1">
                <a:solidFill>
                  <a:srgbClr val="00279F"/>
                </a:solidFill>
              </a:rPr>
              <a:t>na</a:t>
            </a:r>
            <a:r>
              <a:rPr lang="en-GB" sz="2800" b="1" dirty="0">
                <a:solidFill>
                  <a:srgbClr val="00279F"/>
                </a:solidFill>
              </a:rPr>
              <a:t> </a:t>
            </a:r>
            <a:r>
              <a:rPr lang="en-GB" sz="2800" b="1" dirty="0" err="1">
                <a:solidFill>
                  <a:srgbClr val="00279F"/>
                </a:solidFill>
              </a:rPr>
              <a:t>prevalência</a:t>
            </a:r>
            <a:r>
              <a:rPr lang="en-GB" sz="2800" b="1" dirty="0">
                <a:solidFill>
                  <a:srgbClr val="00279F"/>
                </a:solidFill>
              </a:rPr>
              <a:t> de </a:t>
            </a:r>
            <a:r>
              <a:rPr lang="en-GB" sz="2800" b="1" dirty="0" err="1">
                <a:solidFill>
                  <a:srgbClr val="00279F"/>
                </a:solidFill>
              </a:rPr>
              <a:t>fluorose</a:t>
            </a:r>
            <a:r>
              <a:rPr lang="en-GB" sz="2800" b="1" dirty="0">
                <a:solidFill>
                  <a:srgbClr val="00279F"/>
                </a:solidFill>
              </a:rPr>
              <a:t> </a:t>
            </a:r>
            <a:r>
              <a:rPr lang="en-GB" sz="2800" b="1" dirty="0" err="1">
                <a:solidFill>
                  <a:srgbClr val="00279F"/>
                </a:solidFill>
              </a:rPr>
              <a:t>em</a:t>
            </a:r>
            <a:r>
              <a:rPr lang="en-GB" sz="2800" b="1" dirty="0">
                <a:solidFill>
                  <a:srgbClr val="00279F"/>
                </a:solidFill>
              </a:rPr>
              <a:t> </a:t>
            </a:r>
            <a:r>
              <a:rPr lang="en-GB" sz="2800" b="1" dirty="0" err="1">
                <a:solidFill>
                  <a:srgbClr val="00279F"/>
                </a:solidFill>
              </a:rPr>
              <a:t>indivíduos</a:t>
            </a:r>
            <a:r>
              <a:rPr lang="en-GB" sz="2800" b="1" dirty="0">
                <a:solidFill>
                  <a:srgbClr val="00279F"/>
                </a:solidFill>
              </a:rPr>
              <a:t> de </a:t>
            </a:r>
            <a:r>
              <a:rPr lang="en-GB" sz="2800" b="1" dirty="0" err="1">
                <a:solidFill>
                  <a:srgbClr val="00279F"/>
                </a:solidFill>
              </a:rPr>
              <a:t>áreas</a:t>
            </a:r>
            <a:r>
              <a:rPr lang="en-GB" sz="2800" b="1" dirty="0">
                <a:solidFill>
                  <a:srgbClr val="00279F"/>
                </a:solidFill>
              </a:rPr>
              <a:t> com </a:t>
            </a:r>
            <a:r>
              <a:rPr lang="en-GB" sz="2800" b="1" dirty="0" err="1">
                <a:solidFill>
                  <a:srgbClr val="00279F"/>
                </a:solidFill>
              </a:rPr>
              <a:t>níveis</a:t>
            </a:r>
            <a:r>
              <a:rPr lang="en-GB" sz="2800" b="1" dirty="0">
                <a:solidFill>
                  <a:srgbClr val="00279F"/>
                </a:solidFill>
              </a:rPr>
              <a:t> </a:t>
            </a:r>
            <a:r>
              <a:rPr lang="en-GB" sz="2800" b="1" dirty="0" err="1">
                <a:solidFill>
                  <a:srgbClr val="00279F"/>
                </a:solidFill>
              </a:rPr>
              <a:t>comparáveis</a:t>
            </a:r>
            <a:r>
              <a:rPr lang="en-GB" sz="2800" b="1" dirty="0">
                <a:solidFill>
                  <a:srgbClr val="00279F"/>
                </a:solidFill>
              </a:rPr>
              <a:t> de </a:t>
            </a:r>
            <a:r>
              <a:rPr lang="en-GB" sz="2800" b="1" dirty="0" err="1">
                <a:solidFill>
                  <a:srgbClr val="00279F"/>
                </a:solidFill>
              </a:rPr>
              <a:t>ingestão</a:t>
            </a:r>
            <a:r>
              <a:rPr lang="en-GB" sz="2800" b="1" dirty="0">
                <a:solidFill>
                  <a:srgbClr val="00279F"/>
                </a:solidFill>
              </a:rPr>
              <a:t> de F, </a:t>
            </a:r>
            <a:r>
              <a:rPr lang="en-GB" sz="2800" b="1" dirty="0" err="1">
                <a:solidFill>
                  <a:srgbClr val="00279F"/>
                </a:solidFill>
              </a:rPr>
              <a:t>ou</a:t>
            </a:r>
            <a:r>
              <a:rPr lang="en-GB" sz="2800" b="1" dirty="0">
                <a:solidFill>
                  <a:srgbClr val="00279F"/>
                </a:solidFill>
              </a:rPr>
              <a:t> </a:t>
            </a:r>
            <a:r>
              <a:rPr lang="en-GB" sz="2800" b="1" dirty="0" err="1">
                <a:solidFill>
                  <a:srgbClr val="00279F"/>
                </a:solidFill>
              </a:rPr>
              <a:t>diferentes</a:t>
            </a:r>
            <a:r>
              <a:rPr lang="en-GB" sz="2800" b="1" dirty="0">
                <a:solidFill>
                  <a:srgbClr val="00279F"/>
                </a:solidFill>
              </a:rPr>
              <a:t> </a:t>
            </a:r>
            <a:r>
              <a:rPr lang="en-GB" sz="2800" b="1" dirty="0" err="1">
                <a:solidFill>
                  <a:srgbClr val="00279F"/>
                </a:solidFill>
              </a:rPr>
              <a:t>graus</a:t>
            </a:r>
            <a:r>
              <a:rPr lang="en-GB" sz="2800" b="1" dirty="0">
                <a:solidFill>
                  <a:srgbClr val="00279F"/>
                </a:solidFill>
              </a:rPr>
              <a:t> de </a:t>
            </a:r>
            <a:r>
              <a:rPr lang="en-GB" sz="2800" b="1" dirty="0" err="1">
                <a:solidFill>
                  <a:srgbClr val="00279F"/>
                </a:solidFill>
              </a:rPr>
              <a:t>susceptibilidade</a:t>
            </a:r>
            <a:r>
              <a:rPr lang="en-GB" sz="2800" b="1" dirty="0">
                <a:solidFill>
                  <a:srgbClr val="00279F"/>
                </a:solidFill>
              </a:rPr>
              <a:t> à </a:t>
            </a:r>
            <a:r>
              <a:rPr lang="en-GB" sz="2800" b="1" dirty="0" err="1">
                <a:solidFill>
                  <a:srgbClr val="00279F"/>
                </a:solidFill>
              </a:rPr>
              <a:t>fluorose</a:t>
            </a:r>
            <a:r>
              <a:rPr lang="en-GB" sz="2800" b="1" dirty="0">
                <a:solidFill>
                  <a:srgbClr val="00279F"/>
                </a:solidFill>
              </a:rPr>
              <a:t> entre </a:t>
            </a:r>
            <a:r>
              <a:rPr lang="en-GB" sz="2800" b="1" dirty="0" err="1">
                <a:solidFill>
                  <a:srgbClr val="00279F"/>
                </a:solidFill>
              </a:rPr>
              <a:t>grupos</a:t>
            </a:r>
            <a:r>
              <a:rPr lang="en-GB" sz="2800" b="1" dirty="0">
                <a:solidFill>
                  <a:srgbClr val="00279F"/>
                </a:solidFill>
              </a:rPr>
              <a:t> </a:t>
            </a:r>
            <a:r>
              <a:rPr lang="en-GB" sz="2800" b="1" dirty="0" err="1">
                <a:solidFill>
                  <a:srgbClr val="00279F"/>
                </a:solidFill>
              </a:rPr>
              <a:t>étnicos</a:t>
            </a:r>
            <a:r>
              <a:rPr lang="en-GB" sz="2800" b="1" dirty="0">
                <a:solidFill>
                  <a:srgbClr val="00279F"/>
                </a:solidFill>
              </a:rPr>
              <a:t> </a:t>
            </a:r>
            <a:r>
              <a:rPr lang="en-GB" sz="2800" b="1" dirty="0" err="1">
                <a:solidFill>
                  <a:srgbClr val="00279F"/>
                </a:solidFill>
              </a:rPr>
              <a:t>levaram</a:t>
            </a:r>
            <a:r>
              <a:rPr lang="en-GB" sz="2800" b="1" dirty="0">
                <a:solidFill>
                  <a:srgbClr val="00279F"/>
                </a:solidFill>
              </a:rPr>
              <a:t> à </a:t>
            </a:r>
            <a:r>
              <a:rPr lang="en-GB" sz="2800" b="1" dirty="0" err="1">
                <a:solidFill>
                  <a:srgbClr val="00279F"/>
                </a:solidFill>
              </a:rPr>
              <a:t>hipótese</a:t>
            </a:r>
            <a:r>
              <a:rPr lang="en-GB" sz="2800" b="1" dirty="0">
                <a:solidFill>
                  <a:srgbClr val="00279F"/>
                </a:solidFill>
              </a:rPr>
              <a:t> de </a:t>
            </a:r>
            <a:r>
              <a:rPr lang="en-GB" sz="2800" b="1" dirty="0" err="1">
                <a:solidFill>
                  <a:srgbClr val="00279F"/>
                </a:solidFill>
              </a:rPr>
              <a:t>que</a:t>
            </a:r>
            <a:r>
              <a:rPr lang="en-GB" sz="2800" b="1" dirty="0">
                <a:solidFill>
                  <a:srgbClr val="00279F"/>
                </a:solidFill>
              </a:rPr>
              <a:t> a </a:t>
            </a:r>
            <a:r>
              <a:rPr lang="en-GB" sz="2800" b="1" dirty="0" err="1">
                <a:solidFill>
                  <a:srgbClr val="00279F"/>
                </a:solidFill>
              </a:rPr>
              <a:t>predisposição</a:t>
            </a:r>
            <a:r>
              <a:rPr lang="en-GB" sz="2800" b="1" dirty="0">
                <a:solidFill>
                  <a:srgbClr val="00279F"/>
                </a:solidFill>
              </a:rPr>
              <a:t> à </a:t>
            </a:r>
            <a:r>
              <a:rPr lang="en-GB" sz="2800" b="1" dirty="0" err="1">
                <a:solidFill>
                  <a:srgbClr val="00279F"/>
                </a:solidFill>
              </a:rPr>
              <a:t>fluorose</a:t>
            </a:r>
            <a:r>
              <a:rPr lang="en-GB" sz="2800" b="1" dirty="0">
                <a:solidFill>
                  <a:srgbClr val="00279F"/>
                </a:solidFill>
              </a:rPr>
              <a:t> </a:t>
            </a:r>
            <a:r>
              <a:rPr lang="en-GB" sz="2800" b="1" dirty="0" err="1">
                <a:solidFill>
                  <a:srgbClr val="00279F"/>
                </a:solidFill>
              </a:rPr>
              <a:t>seja</a:t>
            </a:r>
            <a:r>
              <a:rPr lang="en-GB" sz="2800" b="1" dirty="0">
                <a:solidFill>
                  <a:srgbClr val="00279F"/>
                </a:solidFill>
              </a:rPr>
              <a:t> </a:t>
            </a:r>
            <a:r>
              <a:rPr lang="en-GB" sz="2800" b="1" dirty="0" err="1">
                <a:solidFill>
                  <a:srgbClr val="00279F"/>
                </a:solidFill>
              </a:rPr>
              <a:t>geneticamente</a:t>
            </a:r>
            <a:r>
              <a:rPr lang="en-GB" sz="2800" b="1" dirty="0">
                <a:solidFill>
                  <a:srgbClr val="00279F"/>
                </a:solidFill>
              </a:rPr>
              <a:t> </a:t>
            </a:r>
            <a:r>
              <a:rPr lang="en-GB" sz="2800" b="1" dirty="0" err="1">
                <a:solidFill>
                  <a:srgbClr val="00279F"/>
                </a:solidFill>
              </a:rPr>
              <a:t>determinada</a:t>
            </a:r>
            <a:r>
              <a:rPr lang="en-GB" sz="2800" b="1" dirty="0">
                <a:solidFill>
                  <a:srgbClr val="00279F"/>
                </a:solidFill>
              </a:rPr>
              <a:t>.  </a:t>
            </a:r>
            <a:endParaRPr lang="pt-BR" sz="2800" b="1" dirty="0">
              <a:solidFill>
                <a:srgbClr val="00279F"/>
              </a:solidFill>
            </a:endParaRPr>
          </a:p>
        </p:txBody>
      </p:sp>
      <p:sp>
        <p:nvSpPr>
          <p:cNvPr id="15" name="CaixaDeTexto 14"/>
          <p:cNvSpPr txBox="1"/>
          <p:nvPr/>
        </p:nvSpPr>
        <p:spPr>
          <a:xfrm>
            <a:off x="4143469" y="6172200"/>
            <a:ext cx="4365619" cy="369332"/>
          </a:xfrm>
          <a:prstGeom prst="rect">
            <a:avLst/>
          </a:prstGeom>
          <a:noFill/>
        </p:spPr>
        <p:txBody>
          <a:bodyPr wrap="none" rtlCol="0">
            <a:spAutoFit/>
          </a:bodyPr>
          <a:lstStyle/>
          <a:p>
            <a:r>
              <a:rPr lang="en-US" sz="1800" dirty="0" err="1">
                <a:solidFill>
                  <a:srgbClr val="FFFFFF"/>
                </a:solidFill>
                <a:latin typeface="Arial"/>
              </a:rPr>
              <a:t>Mabelya</a:t>
            </a:r>
            <a:r>
              <a:rPr lang="en-US" sz="1800" dirty="0">
                <a:solidFill>
                  <a:srgbClr val="FFFFFF"/>
                </a:solidFill>
                <a:latin typeface="Arial"/>
              </a:rPr>
              <a:t> et al. (1994); Yoder et al. (1998)</a:t>
            </a:r>
            <a:endParaRPr lang="pt-BR" sz="1800" dirty="0">
              <a:solidFill>
                <a:srgbClr val="FFFFFF"/>
              </a:solidFill>
              <a:latin typeface="Arial"/>
            </a:endParaRPr>
          </a:p>
        </p:txBody>
      </p:sp>
      <p:sp>
        <p:nvSpPr>
          <p:cNvPr id="5" name="CaixaDeTexto 1"/>
          <p:cNvSpPr txBox="1"/>
          <p:nvPr/>
        </p:nvSpPr>
        <p:spPr>
          <a:xfrm>
            <a:off x="190469" y="7141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rPr>
              <a:t>F</a:t>
            </a:r>
            <a:endParaRPr lang="pt-BR" sz="60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ndParaRPr>
          </a:p>
        </p:txBody>
      </p:sp>
      <p:sp>
        <p:nvSpPr>
          <p:cNvPr id="6" name="CaixaDeTexto 3"/>
          <p:cNvSpPr txBox="1"/>
          <p:nvPr/>
        </p:nvSpPr>
        <p:spPr>
          <a:xfrm>
            <a:off x="1067344" y="428606"/>
            <a:ext cx="5719234"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atores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genéticos</a:t>
            </a:r>
            <a:endParaRPr lang="pt-BR"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ndParaRPr>
          </a:p>
        </p:txBody>
      </p:sp>
    </p:spTree>
    <p:extLst>
      <p:ext uri="{BB962C8B-B14F-4D97-AF65-F5344CB8AC3E}">
        <p14:creationId xmlns:p14="http://schemas.microsoft.com/office/powerpoint/2010/main" val="3929722056"/>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Effect transition="in" filter="fade">
                                      <p:cBhvr>
                                        <p:cTn id="21" dur="1000"/>
                                        <p:tgtEl>
                                          <p:spTgt spid="14"/>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Grupo 37"/>
          <p:cNvGrpSpPr/>
          <p:nvPr/>
        </p:nvGrpSpPr>
        <p:grpSpPr>
          <a:xfrm>
            <a:off x="304800" y="1717928"/>
            <a:ext cx="4419600" cy="1295400"/>
            <a:chOff x="533400" y="381000"/>
            <a:chExt cx="4419600" cy="1295400"/>
          </a:xfrm>
        </p:grpSpPr>
        <p:grpSp>
          <p:nvGrpSpPr>
            <p:cNvPr id="27" name="Grupo 25"/>
            <p:cNvGrpSpPr/>
            <p:nvPr/>
          </p:nvGrpSpPr>
          <p:grpSpPr>
            <a:xfrm>
              <a:off x="609600" y="388960"/>
              <a:ext cx="808632" cy="601640"/>
              <a:chOff x="609600" y="388960"/>
              <a:chExt cx="808632" cy="601640"/>
            </a:xfrm>
          </p:grpSpPr>
          <p:pic>
            <p:nvPicPr>
              <p:cNvPr id="2" name="Imagem 1" descr="rato.gif"/>
              <p:cNvPicPr>
                <a:picLocks noChangeAspect="1"/>
              </p:cNvPicPr>
              <p:nvPr/>
            </p:nvPicPr>
            <p:blipFill>
              <a:blip r:embed="rId3" cstate="print"/>
              <a:stretch>
                <a:fillRect/>
              </a:stretch>
            </p:blipFill>
            <p:spPr>
              <a:xfrm>
                <a:off x="609600" y="609600"/>
                <a:ext cx="583163" cy="381000"/>
              </a:xfrm>
              <a:prstGeom prst="rect">
                <a:avLst/>
              </a:prstGeom>
            </p:spPr>
          </p:pic>
          <p:sp>
            <p:nvSpPr>
              <p:cNvPr id="14" name="CaixaDeTexto 13"/>
              <p:cNvSpPr txBox="1"/>
              <p:nvPr/>
            </p:nvSpPr>
            <p:spPr>
              <a:xfrm>
                <a:off x="656232" y="388960"/>
                <a:ext cx="7620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129P3/J</a:t>
                </a:r>
              </a:p>
            </p:txBody>
          </p:sp>
        </p:grpSp>
        <p:grpSp>
          <p:nvGrpSpPr>
            <p:cNvPr id="28" name="Grupo 26"/>
            <p:cNvGrpSpPr/>
            <p:nvPr/>
          </p:nvGrpSpPr>
          <p:grpSpPr>
            <a:xfrm>
              <a:off x="1295400" y="381000"/>
              <a:ext cx="583163" cy="609600"/>
              <a:chOff x="1295400" y="381000"/>
              <a:chExt cx="583163" cy="609600"/>
            </a:xfrm>
          </p:grpSpPr>
          <p:pic>
            <p:nvPicPr>
              <p:cNvPr id="3" name="Imagem 2" descr="rato.gif"/>
              <p:cNvPicPr>
                <a:picLocks noChangeAspect="1"/>
              </p:cNvPicPr>
              <p:nvPr/>
            </p:nvPicPr>
            <p:blipFill>
              <a:blip r:embed="rId3" cstate="print"/>
              <a:stretch>
                <a:fillRect/>
              </a:stretch>
            </p:blipFill>
            <p:spPr>
              <a:xfrm>
                <a:off x="1295400" y="609600"/>
                <a:ext cx="583163" cy="381000"/>
              </a:xfrm>
              <a:prstGeom prst="rect">
                <a:avLst/>
              </a:prstGeom>
            </p:spPr>
          </p:pic>
          <p:sp>
            <p:nvSpPr>
              <p:cNvPr id="15" name="CaixaDeTexto 14"/>
              <p:cNvSpPr txBox="1"/>
              <p:nvPr/>
            </p:nvSpPr>
            <p:spPr>
              <a:xfrm>
                <a:off x="1371600" y="381000"/>
                <a:ext cx="4572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A/J</a:t>
                </a:r>
              </a:p>
            </p:txBody>
          </p:sp>
        </p:grpSp>
        <p:grpSp>
          <p:nvGrpSpPr>
            <p:cNvPr id="29" name="Grupo 27"/>
            <p:cNvGrpSpPr/>
            <p:nvPr/>
          </p:nvGrpSpPr>
          <p:grpSpPr>
            <a:xfrm>
              <a:off x="1981200" y="394648"/>
              <a:ext cx="797256" cy="595952"/>
              <a:chOff x="1981200" y="394648"/>
              <a:chExt cx="797256" cy="595952"/>
            </a:xfrm>
          </p:grpSpPr>
          <p:pic>
            <p:nvPicPr>
              <p:cNvPr id="4" name="Imagem 3" descr="rato.gif"/>
              <p:cNvPicPr>
                <a:picLocks noChangeAspect="1"/>
              </p:cNvPicPr>
              <p:nvPr/>
            </p:nvPicPr>
            <p:blipFill>
              <a:blip r:embed="rId3" cstate="print"/>
              <a:stretch>
                <a:fillRect/>
              </a:stretch>
            </p:blipFill>
            <p:spPr>
              <a:xfrm>
                <a:off x="1981200" y="609600"/>
                <a:ext cx="583163" cy="381000"/>
              </a:xfrm>
              <a:prstGeom prst="rect">
                <a:avLst/>
              </a:prstGeom>
            </p:spPr>
          </p:pic>
          <p:sp>
            <p:nvSpPr>
              <p:cNvPr id="16" name="CaixaDeTexto 15"/>
              <p:cNvSpPr txBox="1"/>
              <p:nvPr/>
            </p:nvSpPr>
            <p:spPr>
              <a:xfrm>
                <a:off x="2016456" y="394648"/>
                <a:ext cx="7620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BALB/</a:t>
                </a:r>
                <a:r>
                  <a:rPr lang="pt-BR" sz="1100" b="1" dirty="0" err="1">
                    <a:solidFill>
                      <a:prstClr val="black"/>
                    </a:solidFill>
                    <a:effectLst>
                      <a:outerShdw blurRad="38100" dist="38100" dir="2700000" algn="tl">
                        <a:srgbClr val="000000">
                          <a:alpha val="43137"/>
                        </a:srgbClr>
                      </a:outerShdw>
                    </a:effectLst>
                    <a:latin typeface="Calibri" pitchFamily="34" charset="0"/>
                  </a:rPr>
                  <a:t>cJ</a:t>
                </a:r>
                <a:endParaRPr lang="pt-BR" sz="1100" b="1" dirty="0">
                  <a:solidFill>
                    <a:prstClr val="black"/>
                  </a:solidFill>
                  <a:effectLst>
                    <a:outerShdw blurRad="38100" dist="38100" dir="2700000" algn="tl">
                      <a:srgbClr val="000000">
                        <a:alpha val="43137"/>
                      </a:srgbClr>
                    </a:outerShdw>
                  </a:effectLst>
                  <a:latin typeface="Calibri" pitchFamily="34" charset="0"/>
                </a:endParaRPr>
              </a:p>
            </p:txBody>
          </p:sp>
        </p:grpSp>
        <p:grpSp>
          <p:nvGrpSpPr>
            <p:cNvPr id="30" name="Grupo 28"/>
            <p:cNvGrpSpPr/>
            <p:nvPr/>
          </p:nvGrpSpPr>
          <p:grpSpPr>
            <a:xfrm>
              <a:off x="2743200" y="381000"/>
              <a:ext cx="762000" cy="609600"/>
              <a:chOff x="2743200" y="381000"/>
              <a:chExt cx="762000" cy="609600"/>
            </a:xfrm>
          </p:grpSpPr>
          <p:pic>
            <p:nvPicPr>
              <p:cNvPr id="5" name="Imagem 4" descr="rato.gif"/>
              <p:cNvPicPr>
                <a:picLocks noChangeAspect="1"/>
              </p:cNvPicPr>
              <p:nvPr/>
            </p:nvPicPr>
            <p:blipFill>
              <a:blip r:embed="rId3" cstate="print"/>
              <a:stretch>
                <a:fillRect/>
              </a:stretch>
            </p:blipFill>
            <p:spPr>
              <a:xfrm>
                <a:off x="2743200" y="609600"/>
                <a:ext cx="583163" cy="381000"/>
              </a:xfrm>
              <a:prstGeom prst="rect">
                <a:avLst/>
              </a:prstGeom>
            </p:spPr>
          </p:pic>
          <p:sp>
            <p:nvSpPr>
              <p:cNvPr id="17" name="CaixaDeTexto 16"/>
              <p:cNvSpPr txBox="1"/>
              <p:nvPr/>
            </p:nvSpPr>
            <p:spPr>
              <a:xfrm>
                <a:off x="2743200" y="381000"/>
                <a:ext cx="7620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C3H/</a:t>
                </a:r>
                <a:r>
                  <a:rPr lang="pt-BR" sz="1100" b="1" dirty="0" err="1">
                    <a:solidFill>
                      <a:prstClr val="black"/>
                    </a:solidFill>
                    <a:effectLst>
                      <a:outerShdw blurRad="38100" dist="38100" dir="2700000" algn="tl">
                        <a:srgbClr val="000000">
                          <a:alpha val="43137"/>
                        </a:srgbClr>
                      </a:outerShdw>
                    </a:effectLst>
                    <a:latin typeface="Calibri" pitchFamily="34" charset="0"/>
                  </a:rPr>
                  <a:t>HeJ</a:t>
                </a:r>
                <a:endParaRPr lang="pt-BR" sz="1100" b="1" dirty="0">
                  <a:solidFill>
                    <a:prstClr val="black"/>
                  </a:solidFill>
                  <a:effectLst>
                    <a:outerShdw blurRad="38100" dist="38100" dir="2700000" algn="tl">
                      <a:srgbClr val="000000">
                        <a:alpha val="43137"/>
                      </a:srgbClr>
                    </a:outerShdw>
                  </a:effectLst>
                  <a:latin typeface="Calibri" pitchFamily="34" charset="0"/>
                </a:endParaRPr>
              </a:p>
            </p:txBody>
          </p:sp>
        </p:grpSp>
        <p:grpSp>
          <p:nvGrpSpPr>
            <p:cNvPr id="31" name="Grupo 29"/>
            <p:cNvGrpSpPr/>
            <p:nvPr/>
          </p:nvGrpSpPr>
          <p:grpSpPr>
            <a:xfrm>
              <a:off x="3401704" y="381000"/>
              <a:ext cx="762000" cy="609600"/>
              <a:chOff x="3401704" y="381000"/>
              <a:chExt cx="762000" cy="609600"/>
            </a:xfrm>
          </p:grpSpPr>
          <p:pic>
            <p:nvPicPr>
              <p:cNvPr id="6" name="Imagem 5" descr="rato.gif"/>
              <p:cNvPicPr>
                <a:picLocks noChangeAspect="1"/>
              </p:cNvPicPr>
              <p:nvPr/>
            </p:nvPicPr>
            <p:blipFill>
              <a:blip r:embed="rId3" cstate="print"/>
              <a:stretch>
                <a:fillRect/>
              </a:stretch>
            </p:blipFill>
            <p:spPr>
              <a:xfrm>
                <a:off x="3429000" y="609600"/>
                <a:ext cx="583163" cy="381000"/>
              </a:xfrm>
              <a:prstGeom prst="rect">
                <a:avLst/>
              </a:prstGeom>
            </p:spPr>
          </p:pic>
          <p:sp>
            <p:nvSpPr>
              <p:cNvPr id="18" name="CaixaDeTexto 17"/>
              <p:cNvSpPr txBox="1"/>
              <p:nvPr/>
            </p:nvSpPr>
            <p:spPr>
              <a:xfrm>
                <a:off x="3401704" y="381000"/>
                <a:ext cx="7620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C57BL/6J</a:t>
                </a:r>
              </a:p>
            </p:txBody>
          </p:sp>
        </p:grpSp>
        <p:grpSp>
          <p:nvGrpSpPr>
            <p:cNvPr id="32" name="Grupo 30"/>
            <p:cNvGrpSpPr/>
            <p:nvPr/>
          </p:nvGrpSpPr>
          <p:grpSpPr>
            <a:xfrm>
              <a:off x="4114800" y="381000"/>
              <a:ext cx="838200" cy="609600"/>
              <a:chOff x="4114800" y="381000"/>
              <a:chExt cx="838200" cy="609600"/>
            </a:xfrm>
          </p:grpSpPr>
          <p:pic>
            <p:nvPicPr>
              <p:cNvPr id="7" name="Imagem 6" descr="rato.gif"/>
              <p:cNvPicPr>
                <a:picLocks noChangeAspect="1"/>
              </p:cNvPicPr>
              <p:nvPr/>
            </p:nvPicPr>
            <p:blipFill>
              <a:blip r:embed="rId3" cstate="print"/>
              <a:stretch>
                <a:fillRect/>
              </a:stretch>
            </p:blipFill>
            <p:spPr>
              <a:xfrm>
                <a:off x="4114800" y="609600"/>
                <a:ext cx="583163" cy="381000"/>
              </a:xfrm>
              <a:prstGeom prst="rect">
                <a:avLst/>
              </a:prstGeom>
            </p:spPr>
          </p:pic>
          <p:sp>
            <p:nvSpPr>
              <p:cNvPr id="19" name="CaixaDeTexto 18"/>
              <p:cNvSpPr txBox="1"/>
              <p:nvPr/>
            </p:nvSpPr>
            <p:spPr>
              <a:xfrm>
                <a:off x="4114800" y="381000"/>
                <a:ext cx="8382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C57BL/10J</a:t>
                </a:r>
              </a:p>
            </p:txBody>
          </p:sp>
        </p:grpSp>
        <p:grpSp>
          <p:nvGrpSpPr>
            <p:cNvPr id="33" name="Grupo 31"/>
            <p:cNvGrpSpPr/>
            <p:nvPr/>
          </p:nvGrpSpPr>
          <p:grpSpPr>
            <a:xfrm>
              <a:off x="533400" y="1061086"/>
              <a:ext cx="685800" cy="615314"/>
              <a:chOff x="533400" y="1061086"/>
              <a:chExt cx="685800" cy="615314"/>
            </a:xfrm>
          </p:grpSpPr>
          <p:pic>
            <p:nvPicPr>
              <p:cNvPr id="8" name="Imagem 7" descr="rato.gif"/>
              <p:cNvPicPr>
                <a:picLocks noChangeAspect="1"/>
              </p:cNvPicPr>
              <p:nvPr/>
            </p:nvPicPr>
            <p:blipFill>
              <a:blip r:embed="rId3" cstate="print"/>
              <a:stretch>
                <a:fillRect/>
              </a:stretch>
            </p:blipFill>
            <p:spPr>
              <a:xfrm>
                <a:off x="533400" y="1295400"/>
                <a:ext cx="583163" cy="381000"/>
              </a:xfrm>
              <a:prstGeom prst="rect">
                <a:avLst/>
              </a:prstGeom>
            </p:spPr>
          </p:pic>
          <p:sp>
            <p:nvSpPr>
              <p:cNvPr id="20" name="CaixaDeTexto 19"/>
              <p:cNvSpPr txBox="1"/>
              <p:nvPr/>
            </p:nvSpPr>
            <p:spPr>
              <a:xfrm>
                <a:off x="533400" y="1061086"/>
                <a:ext cx="6858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CBA/J</a:t>
                </a:r>
              </a:p>
            </p:txBody>
          </p:sp>
        </p:grpSp>
        <p:grpSp>
          <p:nvGrpSpPr>
            <p:cNvPr id="34" name="Grupo 32"/>
            <p:cNvGrpSpPr/>
            <p:nvPr/>
          </p:nvGrpSpPr>
          <p:grpSpPr>
            <a:xfrm>
              <a:off x="1219200" y="1066800"/>
              <a:ext cx="762000" cy="609600"/>
              <a:chOff x="1219200" y="1066800"/>
              <a:chExt cx="762000" cy="609600"/>
            </a:xfrm>
          </p:grpSpPr>
          <p:pic>
            <p:nvPicPr>
              <p:cNvPr id="9" name="Imagem 8" descr="rato.gif"/>
              <p:cNvPicPr>
                <a:picLocks noChangeAspect="1"/>
              </p:cNvPicPr>
              <p:nvPr/>
            </p:nvPicPr>
            <p:blipFill>
              <a:blip r:embed="rId3" cstate="print"/>
              <a:stretch>
                <a:fillRect/>
              </a:stretch>
            </p:blipFill>
            <p:spPr>
              <a:xfrm>
                <a:off x="1219200" y="1295400"/>
                <a:ext cx="583163" cy="381000"/>
              </a:xfrm>
              <a:prstGeom prst="rect">
                <a:avLst/>
              </a:prstGeom>
            </p:spPr>
          </p:pic>
          <p:sp>
            <p:nvSpPr>
              <p:cNvPr id="21" name="CaixaDeTexto 20"/>
              <p:cNvSpPr txBox="1"/>
              <p:nvPr/>
            </p:nvSpPr>
            <p:spPr>
              <a:xfrm>
                <a:off x="1295400" y="1066800"/>
                <a:ext cx="6858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DBA1/J</a:t>
                </a:r>
              </a:p>
            </p:txBody>
          </p:sp>
        </p:grpSp>
        <p:grpSp>
          <p:nvGrpSpPr>
            <p:cNvPr id="35" name="Grupo 33"/>
            <p:cNvGrpSpPr/>
            <p:nvPr/>
          </p:nvGrpSpPr>
          <p:grpSpPr>
            <a:xfrm>
              <a:off x="1905000" y="1066800"/>
              <a:ext cx="762000" cy="609600"/>
              <a:chOff x="1905000" y="1066800"/>
              <a:chExt cx="762000" cy="609600"/>
            </a:xfrm>
          </p:grpSpPr>
          <p:pic>
            <p:nvPicPr>
              <p:cNvPr id="10" name="Imagem 9" descr="rato.gif"/>
              <p:cNvPicPr>
                <a:picLocks noChangeAspect="1"/>
              </p:cNvPicPr>
              <p:nvPr/>
            </p:nvPicPr>
            <p:blipFill>
              <a:blip r:embed="rId3" cstate="print"/>
              <a:stretch>
                <a:fillRect/>
              </a:stretch>
            </p:blipFill>
            <p:spPr>
              <a:xfrm>
                <a:off x="1905000" y="1295400"/>
                <a:ext cx="583163" cy="381000"/>
              </a:xfrm>
              <a:prstGeom prst="rect">
                <a:avLst/>
              </a:prstGeom>
            </p:spPr>
          </p:pic>
          <p:sp>
            <p:nvSpPr>
              <p:cNvPr id="22" name="CaixaDeTexto 21"/>
              <p:cNvSpPr txBox="1"/>
              <p:nvPr/>
            </p:nvSpPr>
            <p:spPr>
              <a:xfrm>
                <a:off x="1981200" y="1066800"/>
                <a:ext cx="6858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DBA2/J</a:t>
                </a:r>
              </a:p>
            </p:txBody>
          </p:sp>
        </p:grpSp>
        <p:grpSp>
          <p:nvGrpSpPr>
            <p:cNvPr id="36" name="Grupo 34"/>
            <p:cNvGrpSpPr/>
            <p:nvPr/>
          </p:nvGrpSpPr>
          <p:grpSpPr>
            <a:xfrm>
              <a:off x="2667000" y="1066800"/>
              <a:ext cx="762000" cy="609600"/>
              <a:chOff x="2667000" y="1066800"/>
              <a:chExt cx="762000" cy="609600"/>
            </a:xfrm>
          </p:grpSpPr>
          <p:pic>
            <p:nvPicPr>
              <p:cNvPr id="11" name="Imagem 10" descr="rato.gif"/>
              <p:cNvPicPr>
                <a:picLocks noChangeAspect="1"/>
              </p:cNvPicPr>
              <p:nvPr/>
            </p:nvPicPr>
            <p:blipFill>
              <a:blip r:embed="rId3" cstate="print"/>
              <a:stretch>
                <a:fillRect/>
              </a:stretch>
            </p:blipFill>
            <p:spPr>
              <a:xfrm>
                <a:off x="2667000" y="1295400"/>
                <a:ext cx="583163" cy="381000"/>
              </a:xfrm>
              <a:prstGeom prst="rect">
                <a:avLst/>
              </a:prstGeom>
            </p:spPr>
          </p:pic>
          <p:sp>
            <p:nvSpPr>
              <p:cNvPr id="23" name="CaixaDeTexto 22"/>
              <p:cNvSpPr txBox="1"/>
              <p:nvPr/>
            </p:nvSpPr>
            <p:spPr>
              <a:xfrm>
                <a:off x="2743200" y="1066800"/>
                <a:ext cx="6858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FVB/NJ</a:t>
                </a:r>
              </a:p>
            </p:txBody>
          </p:sp>
        </p:grpSp>
        <p:grpSp>
          <p:nvGrpSpPr>
            <p:cNvPr id="37" name="Grupo 35"/>
            <p:cNvGrpSpPr/>
            <p:nvPr/>
          </p:nvGrpSpPr>
          <p:grpSpPr>
            <a:xfrm>
              <a:off x="3352800" y="1066800"/>
              <a:ext cx="685800" cy="609600"/>
              <a:chOff x="3352800" y="1066800"/>
              <a:chExt cx="685800" cy="609600"/>
            </a:xfrm>
          </p:grpSpPr>
          <p:pic>
            <p:nvPicPr>
              <p:cNvPr id="12" name="Imagem 11" descr="rato.gif"/>
              <p:cNvPicPr>
                <a:picLocks noChangeAspect="1"/>
              </p:cNvPicPr>
              <p:nvPr/>
            </p:nvPicPr>
            <p:blipFill>
              <a:blip r:embed="rId3" cstate="print"/>
              <a:stretch>
                <a:fillRect/>
              </a:stretch>
            </p:blipFill>
            <p:spPr>
              <a:xfrm>
                <a:off x="3352800" y="1295400"/>
                <a:ext cx="583163" cy="381000"/>
              </a:xfrm>
              <a:prstGeom prst="rect">
                <a:avLst/>
              </a:prstGeom>
            </p:spPr>
          </p:pic>
          <p:sp>
            <p:nvSpPr>
              <p:cNvPr id="24" name="CaixaDeTexto 23"/>
              <p:cNvSpPr txBox="1"/>
              <p:nvPr/>
            </p:nvSpPr>
            <p:spPr>
              <a:xfrm>
                <a:off x="3352800" y="1066800"/>
                <a:ext cx="6858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SJL/J</a:t>
                </a:r>
              </a:p>
            </p:txBody>
          </p:sp>
        </p:grpSp>
        <p:grpSp>
          <p:nvGrpSpPr>
            <p:cNvPr id="38" name="Grupo 36"/>
            <p:cNvGrpSpPr/>
            <p:nvPr/>
          </p:nvGrpSpPr>
          <p:grpSpPr>
            <a:xfrm>
              <a:off x="4038600" y="1066800"/>
              <a:ext cx="762000" cy="609600"/>
              <a:chOff x="4038600" y="1066800"/>
              <a:chExt cx="762000" cy="609600"/>
            </a:xfrm>
          </p:grpSpPr>
          <p:pic>
            <p:nvPicPr>
              <p:cNvPr id="13" name="Imagem 12" descr="rato.gif"/>
              <p:cNvPicPr>
                <a:picLocks noChangeAspect="1"/>
              </p:cNvPicPr>
              <p:nvPr/>
            </p:nvPicPr>
            <p:blipFill>
              <a:blip r:embed="rId3" cstate="print"/>
              <a:stretch>
                <a:fillRect/>
              </a:stretch>
            </p:blipFill>
            <p:spPr>
              <a:xfrm>
                <a:off x="4038600" y="1295400"/>
                <a:ext cx="583163" cy="381000"/>
              </a:xfrm>
              <a:prstGeom prst="rect">
                <a:avLst/>
              </a:prstGeom>
            </p:spPr>
          </p:pic>
          <p:sp>
            <p:nvSpPr>
              <p:cNvPr id="25" name="CaixaDeTexto 24"/>
              <p:cNvSpPr txBox="1"/>
              <p:nvPr/>
            </p:nvSpPr>
            <p:spPr>
              <a:xfrm>
                <a:off x="4114800" y="1066800"/>
                <a:ext cx="685800" cy="261610"/>
              </a:xfrm>
              <a:prstGeom prst="rect">
                <a:avLst/>
              </a:prstGeom>
              <a:noFill/>
            </p:spPr>
            <p:txBody>
              <a:bodyPr wrap="square" rtlCol="0">
                <a:spAutoFit/>
              </a:bodyPr>
              <a:lstStyle/>
              <a:p>
                <a:r>
                  <a:rPr lang="pt-BR" sz="1100" b="1" dirty="0">
                    <a:solidFill>
                      <a:prstClr val="black"/>
                    </a:solidFill>
                    <a:effectLst>
                      <a:outerShdw blurRad="38100" dist="38100" dir="2700000" algn="tl">
                        <a:srgbClr val="000000">
                          <a:alpha val="43137"/>
                        </a:srgbClr>
                      </a:outerShdw>
                    </a:effectLst>
                    <a:latin typeface="Calibri" pitchFamily="34" charset="0"/>
                  </a:rPr>
                  <a:t>SWR/J</a:t>
                </a:r>
              </a:p>
            </p:txBody>
          </p:sp>
        </p:grpSp>
      </p:grpSp>
      <p:sp>
        <p:nvSpPr>
          <p:cNvPr id="39" name="Chave direita 38"/>
          <p:cNvSpPr/>
          <p:nvPr/>
        </p:nvSpPr>
        <p:spPr>
          <a:xfrm>
            <a:off x="4620904" y="1870328"/>
            <a:ext cx="381000" cy="1066800"/>
          </a:xfrm>
          <a:prstGeom prst="rightBrace">
            <a:avLst>
              <a:gd name="adj1" fmla="val 29825"/>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b="1">
              <a:solidFill>
                <a:prstClr val="black"/>
              </a:solidFill>
              <a:effectLst>
                <a:outerShdw blurRad="38100" dist="38100" dir="2700000" algn="tl">
                  <a:srgbClr val="000000">
                    <a:alpha val="43137"/>
                  </a:srgbClr>
                </a:outerShdw>
              </a:effectLst>
            </a:endParaRPr>
          </a:p>
        </p:txBody>
      </p:sp>
      <p:sp>
        <p:nvSpPr>
          <p:cNvPr id="40" name="Retângulo de cantos arredondados 39"/>
          <p:cNvSpPr/>
          <p:nvPr/>
        </p:nvSpPr>
        <p:spPr>
          <a:xfrm>
            <a:off x="5048536" y="1766832"/>
            <a:ext cx="762000" cy="304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1100" b="1" dirty="0">
                <a:solidFill>
                  <a:prstClr val="black"/>
                </a:solidFill>
                <a:effectLst>
                  <a:outerShdw blurRad="38100" dist="38100" dir="2700000" algn="tl">
                    <a:srgbClr val="000000">
                      <a:alpha val="43137"/>
                    </a:srgbClr>
                  </a:outerShdw>
                </a:effectLst>
              </a:rPr>
              <a:t>0  </a:t>
            </a:r>
            <a:r>
              <a:rPr lang="pt-BR" sz="1100" b="1" dirty="0" err="1">
                <a:solidFill>
                  <a:prstClr val="black"/>
                </a:solidFill>
                <a:effectLst>
                  <a:outerShdw blurRad="38100" dist="38100" dir="2700000" algn="tl">
                    <a:srgbClr val="000000">
                      <a:alpha val="43137"/>
                    </a:srgbClr>
                  </a:outerShdw>
                </a:effectLst>
              </a:rPr>
              <a:t>ppm</a:t>
            </a:r>
            <a:r>
              <a:rPr lang="pt-BR" sz="1100" b="1" dirty="0">
                <a:solidFill>
                  <a:prstClr val="black"/>
                </a:solidFill>
                <a:effectLst>
                  <a:outerShdw blurRad="38100" dist="38100" dir="2700000" algn="tl">
                    <a:srgbClr val="000000">
                      <a:alpha val="43137"/>
                    </a:srgbClr>
                  </a:outerShdw>
                </a:effectLst>
              </a:rPr>
              <a:t> F</a:t>
            </a:r>
          </a:p>
        </p:txBody>
      </p:sp>
      <p:sp>
        <p:nvSpPr>
          <p:cNvPr id="41" name="Retângulo de cantos arredondados 40"/>
          <p:cNvSpPr/>
          <p:nvPr/>
        </p:nvSpPr>
        <p:spPr>
          <a:xfrm>
            <a:off x="5048536" y="2210384"/>
            <a:ext cx="762000" cy="304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pt-BR" sz="1100" b="1" dirty="0">
                <a:solidFill>
                  <a:prstClr val="black"/>
                </a:solidFill>
                <a:effectLst>
                  <a:outerShdw blurRad="38100" dist="38100" dir="2700000" algn="tl">
                    <a:srgbClr val="000000">
                      <a:alpha val="43137"/>
                    </a:srgbClr>
                  </a:outerShdw>
                </a:effectLst>
              </a:rPr>
              <a:t>25 </a:t>
            </a:r>
            <a:r>
              <a:rPr lang="pt-BR" sz="1100" b="1" dirty="0" err="1">
                <a:solidFill>
                  <a:prstClr val="black"/>
                </a:solidFill>
                <a:effectLst>
                  <a:outerShdw blurRad="38100" dist="38100" dir="2700000" algn="tl">
                    <a:srgbClr val="000000">
                      <a:alpha val="43137"/>
                    </a:srgbClr>
                  </a:outerShdw>
                </a:effectLst>
              </a:rPr>
              <a:t>ppm</a:t>
            </a:r>
            <a:r>
              <a:rPr lang="pt-BR" sz="1100" b="1" dirty="0">
                <a:solidFill>
                  <a:prstClr val="black"/>
                </a:solidFill>
                <a:effectLst>
                  <a:outerShdw blurRad="38100" dist="38100" dir="2700000" algn="tl">
                    <a:srgbClr val="000000">
                      <a:alpha val="43137"/>
                    </a:srgbClr>
                  </a:outerShdw>
                </a:effectLst>
              </a:rPr>
              <a:t> F</a:t>
            </a:r>
          </a:p>
        </p:txBody>
      </p:sp>
      <p:sp>
        <p:nvSpPr>
          <p:cNvPr id="42" name="Retângulo de cantos arredondados 41"/>
          <p:cNvSpPr/>
          <p:nvPr/>
        </p:nvSpPr>
        <p:spPr>
          <a:xfrm>
            <a:off x="5048536" y="2681232"/>
            <a:ext cx="762000" cy="304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100" b="1" dirty="0">
                <a:solidFill>
                  <a:prstClr val="black"/>
                </a:solidFill>
                <a:effectLst>
                  <a:outerShdw blurRad="38100" dist="38100" dir="2700000" algn="tl">
                    <a:srgbClr val="000000">
                      <a:alpha val="43137"/>
                    </a:srgbClr>
                  </a:outerShdw>
                </a:effectLst>
              </a:rPr>
              <a:t>50 </a:t>
            </a:r>
            <a:r>
              <a:rPr lang="pt-BR" sz="1100" b="1" dirty="0" err="1">
                <a:solidFill>
                  <a:prstClr val="black"/>
                </a:solidFill>
                <a:effectLst>
                  <a:outerShdw blurRad="38100" dist="38100" dir="2700000" algn="tl">
                    <a:srgbClr val="000000">
                      <a:alpha val="43137"/>
                    </a:srgbClr>
                  </a:outerShdw>
                </a:effectLst>
              </a:rPr>
              <a:t>ppm</a:t>
            </a:r>
            <a:r>
              <a:rPr lang="pt-BR" sz="1100" b="1" dirty="0">
                <a:solidFill>
                  <a:prstClr val="black"/>
                </a:solidFill>
                <a:effectLst>
                  <a:outerShdw blurRad="38100" dist="38100" dir="2700000" algn="tl">
                    <a:srgbClr val="000000">
                      <a:alpha val="43137"/>
                    </a:srgbClr>
                  </a:outerShdw>
                </a:effectLst>
              </a:rPr>
              <a:t> F</a:t>
            </a:r>
          </a:p>
        </p:txBody>
      </p:sp>
      <p:sp>
        <p:nvSpPr>
          <p:cNvPr id="58" name="CaixaDeTexto 1"/>
          <p:cNvSpPr txBox="1"/>
          <p:nvPr/>
        </p:nvSpPr>
        <p:spPr>
          <a:xfrm>
            <a:off x="190469" y="-2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9600" b="1"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rPr>
              <a:t>F</a:t>
            </a:r>
            <a:endParaRPr lang="pt-BR" sz="60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ndParaRPr>
          </a:p>
        </p:txBody>
      </p:sp>
      <p:sp>
        <p:nvSpPr>
          <p:cNvPr id="59" name="CaixaDeTexto 3"/>
          <p:cNvSpPr txBox="1"/>
          <p:nvPr/>
        </p:nvSpPr>
        <p:spPr>
          <a:xfrm>
            <a:off x="1067344" y="357167"/>
            <a:ext cx="5504920" cy="830997"/>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atores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genéticos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endParaRPr lang="pt-BR"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ndParaRPr>
          </a:p>
        </p:txBody>
      </p:sp>
      <p:sp>
        <p:nvSpPr>
          <p:cNvPr id="61" name="CaixaDeTexto 60"/>
          <p:cNvSpPr txBox="1"/>
          <p:nvPr/>
        </p:nvSpPr>
        <p:spPr>
          <a:xfrm>
            <a:off x="6604017" y="6376594"/>
            <a:ext cx="1989647" cy="338554"/>
          </a:xfrm>
          <a:prstGeom prst="rect">
            <a:avLst/>
          </a:prstGeom>
          <a:noFill/>
        </p:spPr>
        <p:txBody>
          <a:bodyPr wrap="none" rtlCol="0">
            <a:spAutoFit/>
          </a:bodyPr>
          <a:lstStyle/>
          <a:p>
            <a:r>
              <a:rPr lang="en-US" sz="1600" dirty="0">
                <a:solidFill>
                  <a:prstClr val="black"/>
                </a:solidFill>
                <a:latin typeface="Arial" pitchFamily="34" charset="0"/>
              </a:rPr>
              <a:t>Everett </a:t>
            </a:r>
            <a:r>
              <a:rPr lang="en-US" sz="1600" i="1" dirty="0">
                <a:solidFill>
                  <a:prstClr val="black"/>
                </a:solidFill>
                <a:latin typeface="Arial" pitchFamily="34" charset="0"/>
              </a:rPr>
              <a:t>et al. </a:t>
            </a:r>
            <a:r>
              <a:rPr lang="en-US" sz="1600" dirty="0">
                <a:solidFill>
                  <a:prstClr val="black"/>
                </a:solidFill>
                <a:latin typeface="Arial" pitchFamily="34" charset="0"/>
              </a:rPr>
              <a:t>(2002)</a:t>
            </a:r>
            <a:endParaRPr lang="pt-BR" sz="1600" dirty="0">
              <a:solidFill>
                <a:prstClr val="black"/>
              </a:solidFill>
              <a:latin typeface="Arial" pitchFamily="34" charset="0"/>
            </a:endParaRPr>
          </a:p>
        </p:txBody>
      </p:sp>
      <p:pic>
        <p:nvPicPr>
          <p:cNvPr id="63" name="Picture 2"/>
          <p:cNvPicPr>
            <a:picLocks noChangeAspect="1" noChangeArrowheads="1"/>
          </p:cNvPicPr>
          <p:nvPr/>
        </p:nvPicPr>
        <p:blipFill>
          <a:blip r:embed="rId4" cstate="print"/>
          <a:srcRect b="34211"/>
          <a:stretch>
            <a:fillRect/>
          </a:stretch>
        </p:blipFill>
        <p:spPr bwMode="auto">
          <a:xfrm>
            <a:off x="178682" y="3071810"/>
            <a:ext cx="3440812" cy="3643338"/>
          </a:xfrm>
          <a:prstGeom prst="rect">
            <a:avLst/>
          </a:prstGeom>
          <a:noFill/>
          <a:ln w="9525">
            <a:noFill/>
            <a:miter lim="800000"/>
            <a:headEnd/>
            <a:tailEnd/>
          </a:ln>
          <a:effectLst/>
        </p:spPr>
      </p:pic>
      <p:cxnSp>
        <p:nvCxnSpPr>
          <p:cNvPr id="67" name="Conector de seta reta 66"/>
          <p:cNvCxnSpPr/>
          <p:nvPr/>
        </p:nvCxnSpPr>
        <p:spPr>
          <a:xfrm rot="10800000" flipV="1">
            <a:off x="3301994" y="3500438"/>
            <a:ext cx="381003" cy="35719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8" name="Conector de seta reta 67"/>
          <p:cNvCxnSpPr/>
          <p:nvPr/>
        </p:nvCxnSpPr>
        <p:spPr>
          <a:xfrm rot="10800000" flipV="1">
            <a:off x="2476488" y="3571876"/>
            <a:ext cx="381003" cy="35719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69" name="Picture 3"/>
          <p:cNvPicPr>
            <a:picLocks noChangeAspect="1" noChangeArrowheads="1"/>
          </p:cNvPicPr>
          <p:nvPr/>
        </p:nvPicPr>
        <p:blipFill>
          <a:blip r:embed="rId5" cstate="print"/>
          <a:srcRect/>
          <a:stretch>
            <a:fillRect/>
          </a:stretch>
        </p:blipFill>
        <p:spPr bwMode="auto">
          <a:xfrm>
            <a:off x="3809995" y="3205401"/>
            <a:ext cx="5143536" cy="3009685"/>
          </a:xfrm>
          <a:prstGeom prst="rect">
            <a:avLst/>
          </a:prstGeom>
          <a:noFill/>
          <a:ln w="9525">
            <a:noFill/>
            <a:miter lim="800000"/>
            <a:headEnd/>
            <a:tailEnd/>
          </a:ln>
          <a:effectLst/>
        </p:spPr>
      </p:pic>
      <p:sp>
        <p:nvSpPr>
          <p:cNvPr id="72" name="Retângulo 71"/>
          <p:cNvSpPr/>
          <p:nvPr/>
        </p:nvSpPr>
        <p:spPr>
          <a:xfrm>
            <a:off x="5905510" y="4800836"/>
            <a:ext cx="1206508" cy="14287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prstClr val="white"/>
              </a:solidFill>
              <a:effectLst>
                <a:outerShdw blurRad="38100" dist="38100" dir="2700000" algn="tl">
                  <a:srgbClr val="000000">
                    <a:alpha val="43137"/>
                  </a:srgbClr>
                </a:outerShdw>
              </a:effectLst>
            </a:endParaRPr>
          </a:p>
        </p:txBody>
      </p:sp>
      <p:cxnSp>
        <p:nvCxnSpPr>
          <p:cNvPr id="73" name="Conector de seta reta 72"/>
          <p:cNvCxnSpPr/>
          <p:nvPr/>
        </p:nvCxnSpPr>
        <p:spPr>
          <a:xfrm rot="10800000" flipV="1">
            <a:off x="2539987" y="5214950"/>
            <a:ext cx="381003" cy="3571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4" name="Conector de seta reta 73"/>
          <p:cNvCxnSpPr/>
          <p:nvPr/>
        </p:nvCxnSpPr>
        <p:spPr>
          <a:xfrm rot="10800000" flipV="1">
            <a:off x="3300987" y="5229464"/>
            <a:ext cx="381003" cy="3571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5" name="Retângulo 74"/>
          <p:cNvSpPr/>
          <p:nvPr/>
        </p:nvSpPr>
        <p:spPr>
          <a:xfrm>
            <a:off x="5911963" y="4472674"/>
            <a:ext cx="1206508" cy="14287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91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500" fill="hold"/>
                                        <p:tgtEl>
                                          <p:spTgt spid="58"/>
                                        </p:tgtEl>
                                        <p:attrNameLst>
                                          <p:attrName>ppt_y</p:attrName>
                                        </p:attrNameLst>
                                      </p:cBhvr>
                                      <p:tavLst>
                                        <p:tav tm="0">
                                          <p:val>
                                            <p:strVal val="#ppt_y-.1"/>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up)">
                                      <p:cBhvr>
                                        <p:cTn id="37" dur="500"/>
                                        <p:tgtEl>
                                          <p:spTgt spid="63"/>
                                        </p:tgtEl>
                                      </p:cBhvr>
                                    </p:animEffect>
                                  </p:childTnLst>
                                </p:cTn>
                              </p:par>
                            </p:childTnLst>
                          </p:cTn>
                        </p:par>
                        <p:par>
                          <p:cTn id="38" fill="hold">
                            <p:stCondLst>
                              <p:cond delay="500"/>
                            </p:stCondLst>
                            <p:childTnLst>
                              <p:par>
                                <p:cTn id="39" presetID="9"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dissolve">
                                      <p:cBhvr>
                                        <p:cTn id="41" dur="500"/>
                                        <p:tgtEl>
                                          <p:spTgt spid="67"/>
                                        </p:tgtEl>
                                      </p:cBhvr>
                                    </p:animEffect>
                                  </p:childTnLst>
                                </p:cTn>
                              </p:par>
                              <p:par>
                                <p:cTn id="42" presetID="9" presetClass="entr" presetSubtype="0" fill="hold"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dissolve">
                                      <p:cBhvr>
                                        <p:cTn id="44" dur="500"/>
                                        <p:tgtEl>
                                          <p:spTgt spid="6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wipe(right)">
                                      <p:cBhvr>
                                        <p:cTn id="49" dur="500"/>
                                        <p:tgtEl>
                                          <p:spTgt spid="69"/>
                                        </p:tgtEl>
                                      </p:cBhvr>
                                    </p:animEffect>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dissolve">
                                      <p:cBhvr>
                                        <p:cTn id="53" dur="500"/>
                                        <p:tgtEl>
                                          <p:spTgt spid="72"/>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ssolve">
                                      <p:cBhvr>
                                        <p:cTn id="58" dur="500"/>
                                        <p:tgtEl>
                                          <p:spTgt spid="73"/>
                                        </p:tgtEl>
                                      </p:cBhvr>
                                    </p:animEffect>
                                  </p:childTnLst>
                                </p:cTn>
                              </p:par>
                              <p:par>
                                <p:cTn id="59" presetID="9"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dissolve">
                                      <p:cBhvr>
                                        <p:cTn id="61" dur="500"/>
                                        <p:tgtEl>
                                          <p:spTgt spid="74"/>
                                        </p:tgtEl>
                                      </p:cBhvr>
                                    </p:animEffect>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dissolve">
                                      <p:cBhvr>
                                        <p:cTn id="6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58" grpId="0"/>
      <p:bldP spid="59" grpId="0"/>
      <p:bldP spid="72" grpId="0" animBg="1"/>
      <p:bldP spid="7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m 10" descr="barra ju 2 trans.jpg"/>
          <p:cNvPicPr>
            <a:picLocks noChangeAspect="1"/>
          </p:cNvPicPr>
          <p:nvPr/>
        </p:nvPicPr>
        <p:blipFill>
          <a:blip r:embed="rId3" cstate="print"/>
          <a:stretch>
            <a:fillRect/>
          </a:stretch>
        </p:blipFill>
        <p:spPr>
          <a:xfrm>
            <a:off x="-32" y="0"/>
            <a:ext cx="1130840" cy="6858000"/>
          </a:xfrm>
          <a:prstGeom prst="rect">
            <a:avLst/>
          </a:prstGeom>
        </p:spPr>
      </p:pic>
      <p:sp>
        <p:nvSpPr>
          <p:cNvPr id="111" name="CaixaDeTexto 110"/>
          <p:cNvSpPr txBox="1"/>
          <p:nvPr/>
        </p:nvSpPr>
        <p:spPr>
          <a:xfrm>
            <a:off x="5270505" y="5214955"/>
            <a:ext cx="1760418" cy="461665"/>
          </a:xfrm>
          <a:prstGeom prst="rect">
            <a:avLst/>
          </a:prstGeom>
          <a:noFill/>
        </p:spPr>
        <p:txBody>
          <a:bodyPr wrap="none" rtlCol="0">
            <a:spAutoFit/>
          </a:bodyPr>
          <a:lstStyle/>
          <a:p>
            <a:r>
              <a:rPr lang="pt-BR" sz="2400" b="1" dirty="0">
                <a:solidFill>
                  <a:prstClr val="black"/>
                </a:solidFill>
                <a:effectLst>
                  <a:outerShdw blurRad="38100" dist="38100" dir="2700000" algn="tl">
                    <a:srgbClr val="000000">
                      <a:alpha val="43137"/>
                    </a:srgbClr>
                  </a:outerShdw>
                </a:effectLst>
                <a:latin typeface="Arial" pitchFamily="34" charset="0"/>
              </a:rPr>
              <a:t>7 semanas</a:t>
            </a:r>
          </a:p>
        </p:txBody>
      </p:sp>
      <p:sp>
        <p:nvSpPr>
          <p:cNvPr id="78" name="Retângulo de cantos arredondados 77"/>
          <p:cNvSpPr/>
          <p:nvPr/>
        </p:nvSpPr>
        <p:spPr>
          <a:xfrm>
            <a:off x="2285984" y="1343652"/>
            <a:ext cx="1714512" cy="612000"/>
          </a:xfrm>
          <a:prstGeom prst="roundRect">
            <a:avLst/>
          </a:prstGeom>
          <a:gradFill>
            <a:gsLst>
              <a:gs pos="0">
                <a:schemeClr val="accent3">
                  <a:lumMod val="75000"/>
                </a:schemeClr>
              </a:gs>
              <a:gs pos="50000">
                <a:srgbClr val="C6FCFF"/>
              </a:gs>
              <a:gs pos="100000">
                <a:schemeClr val="accent3">
                  <a:lumMod val="75000"/>
                </a:schemeClr>
              </a:gs>
            </a:gsLst>
          </a:gradFill>
          <a:ln>
            <a:solidFill>
              <a:srgbClr val="002060"/>
            </a:solidFill>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solidFill>
                  <a:prstClr val="black"/>
                </a:solidFill>
                <a:effectLst>
                  <a:outerShdw blurRad="38100" dist="38100" dir="2700000" algn="tl">
                    <a:srgbClr val="000000">
                      <a:alpha val="43137"/>
                    </a:srgbClr>
                  </a:outerShdw>
                </a:effectLst>
                <a:latin typeface="Arial"/>
              </a:rPr>
              <a:t>0 (</a:t>
            </a:r>
            <a:r>
              <a:rPr lang="pt-BR" b="1" dirty="0" err="1">
                <a:solidFill>
                  <a:prstClr val="black"/>
                </a:solidFill>
                <a:effectLst>
                  <a:outerShdw blurRad="38100" dist="38100" dir="2700000" algn="tl">
                    <a:srgbClr val="000000">
                      <a:alpha val="43137"/>
                    </a:srgbClr>
                  </a:outerShdw>
                </a:effectLst>
                <a:latin typeface="Arial"/>
              </a:rPr>
              <a:t>Control</a:t>
            </a:r>
            <a:r>
              <a:rPr lang="pt-BR" b="1" dirty="0">
                <a:solidFill>
                  <a:prstClr val="black"/>
                </a:solidFill>
                <a:effectLst>
                  <a:outerShdw blurRad="38100" dist="38100" dir="2700000" algn="tl">
                    <a:srgbClr val="000000">
                      <a:alpha val="43137"/>
                    </a:srgbClr>
                  </a:outerShdw>
                </a:effectLst>
                <a:latin typeface="Arial"/>
              </a:rPr>
              <a:t>) </a:t>
            </a:r>
          </a:p>
        </p:txBody>
      </p:sp>
      <p:sp>
        <p:nvSpPr>
          <p:cNvPr id="81" name="Retângulo de cantos arredondados 80"/>
          <p:cNvSpPr/>
          <p:nvPr/>
        </p:nvSpPr>
        <p:spPr>
          <a:xfrm>
            <a:off x="4714876" y="1343652"/>
            <a:ext cx="1714512" cy="612000"/>
          </a:xfrm>
          <a:prstGeom prst="roundRect">
            <a:avLst/>
          </a:prstGeom>
          <a:gradFill>
            <a:gsLst>
              <a:gs pos="0">
                <a:srgbClr val="FFFF00"/>
              </a:gs>
              <a:gs pos="50000">
                <a:srgbClr val="FFFF99"/>
              </a:gs>
              <a:gs pos="100000">
                <a:srgbClr val="FFFF00"/>
              </a:gs>
            </a:gsLst>
          </a:gradFill>
          <a:ln>
            <a:solidFill>
              <a:schemeClr val="accent5">
                <a:lumMod val="75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pt-BR" b="1" dirty="0">
                <a:solidFill>
                  <a:prstClr val="black"/>
                </a:solidFill>
                <a:effectLst>
                  <a:outerShdw blurRad="38100" dist="38100" dir="2700000" algn="tl">
                    <a:srgbClr val="000000">
                      <a:alpha val="43137"/>
                    </a:srgbClr>
                  </a:outerShdw>
                </a:effectLst>
                <a:latin typeface="Arial"/>
              </a:rPr>
              <a:t>10 </a:t>
            </a:r>
            <a:r>
              <a:rPr lang="pt-BR" b="1" dirty="0" err="1">
                <a:solidFill>
                  <a:prstClr val="black"/>
                </a:solidFill>
                <a:effectLst>
                  <a:outerShdw blurRad="38100" dist="38100" dir="2700000" algn="tl">
                    <a:srgbClr val="000000">
                      <a:alpha val="43137"/>
                    </a:srgbClr>
                  </a:outerShdw>
                </a:effectLst>
                <a:latin typeface="Arial"/>
              </a:rPr>
              <a:t>ppm</a:t>
            </a:r>
            <a:r>
              <a:rPr lang="pt-BR" b="1" dirty="0">
                <a:solidFill>
                  <a:prstClr val="black"/>
                </a:solidFill>
                <a:effectLst>
                  <a:outerShdw blurRad="38100" dist="38100" dir="2700000" algn="tl">
                    <a:srgbClr val="000000">
                      <a:alpha val="43137"/>
                    </a:srgbClr>
                  </a:outerShdw>
                </a:effectLst>
                <a:latin typeface="Arial"/>
              </a:rPr>
              <a:t> F </a:t>
            </a:r>
          </a:p>
        </p:txBody>
      </p:sp>
      <p:sp>
        <p:nvSpPr>
          <p:cNvPr id="84" name="Retângulo de cantos arredondados 83"/>
          <p:cNvSpPr/>
          <p:nvPr/>
        </p:nvSpPr>
        <p:spPr>
          <a:xfrm>
            <a:off x="7010400" y="1343652"/>
            <a:ext cx="1714512" cy="612000"/>
          </a:xfrm>
          <a:prstGeom prst="roundRect">
            <a:avLst/>
          </a:prstGeom>
          <a:gradFill>
            <a:gsLst>
              <a:gs pos="0">
                <a:schemeClr val="accent2">
                  <a:lumMod val="75000"/>
                </a:schemeClr>
              </a:gs>
              <a:gs pos="51000">
                <a:schemeClr val="accent2">
                  <a:lumMod val="60000"/>
                  <a:lumOff val="40000"/>
                </a:schemeClr>
              </a:gs>
              <a:gs pos="100000">
                <a:schemeClr val="accent2">
                  <a:lumMod val="75000"/>
                </a:schemeClr>
              </a:gs>
            </a:gsLst>
          </a:gradFill>
          <a:ln>
            <a:solidFill>
              <a:schemeClr val="accent6">
                <a:lumMod val="50000"/>
              </a:schemeClr>
            </a:solid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pt-BR" b="1" dirty="0">
                <a:solidFill>
                  <a:prstClr val="black"/>
                </a:solidFill>
                <a:effectLst>
                  <a:outerShdw blurRad="38100" dist="38100" dir="2700000" algn="tl">
                    <a:srgbClr val="000000">
                      <a:alpha val="43137"/>
                    </a:srgbClr>
                  </a:outerShdw>
                </a:effectLst>
                <a:latin typeface="Arial"/>
              </a:rPr>
              <a:t>50 </a:t>
            </a:r>
            <a:r>
              <a:rPr lang="pt-BR" b="1" dirty="0" err="1">
                <a:solidFill>
                  <a:prstClr val="black"/>
                </a:solidFill>
                <a:effectLst>
                  <a:outerShdw blurRad="38100" dist="38100" dir="2700000" algn="tl">
                    <a:srgbClr val="000000">
                      <a:alpha val="43137"/>
                    </a:srgbClr>
                  </a:outerShdw>
                </a:effectLst>
                <a:latin typeface="Arial"/>
              </a:rPr>
              <a:t>ppm</a:t>
            </a:r>
            <a:r>
              <a:rPr lang="pt-BR" b="1" dirty="0">
                <a:solidFill>
                  <a:prstClr val="black"/>
                </a:solidFill>
                <a:effectLst>
                  <a:outerShdw blurRad="38100" dist="38100" dir="2700000" algn="tl">
                    <a:srgbClr val="000000">
                      <a:alpha val="43137"/>
                    </a:srgbClr>
                  </a:outerShdw>
                </a:effectLst>
                <a:latin typeface="Arial"/>
              </a:rPr>
              <a:t> F </a:t>
            </a:r>
          </a:p>
        </p:txBody>
      </p:sp>
      <p:sp>
        <p:nvSpPr>
          <p:cNvPr id="87" name="Elipse 86"/>
          <p:cNvSpPr/>
          <p:nvPr/>
        </p:nvSpPr>
        <p:spPr>
          <a:xfrm>
            <a:off x="1214416" y="2129470"/>
            <a:ext cx="857256" cy="857256"/>
          </a:xfrm>
          <a:prstGeom prst="ellipse">
            <a:avLst/>
          </a:prstGeom>
          <a:gradFill>
            <a:gsLst>
              <a:gs pos="0">
                <a:srgbClr val="BCBCBC"/>
              </a:gs>
              <a:gs pos="35000">
                <a:srgbClr val="D0D0D0"/>
              </a:gs>
              <a:gs pos="100000">
                <a:srgbClr val="BCBCBC"/>
              </a:gs>
            </a:gsLst>
          </a:gradFill>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pt-BR" sz="1600" b="1" dirty="0">
                <a:solidFill>
                  <a:prstClr val="black"/>
                </a:solidFill>
                <a:effectLst>
                  <a:outerShdw blurRad="38100" dist="38100" dir="2700000" algn="tl">
                    <a:srgbClr val="000000">
                      <a:alpha val="43137"/>
                    </a:srgbClr>
                  </a:outerShdw>
                </a:effectLst>
                <a:latin typeface="Arial"/>
              </a:rPr>
              <a:t>A/J</a:t>
            </a:r>
          </a:p>
        </p:txBody>
      </p:sp>
      <p:sp>
        <p:nvSpPr>
          <p:cNvPr id="90" name="Elipse 89"/>
          <p:cNvSpPr/>
          <p:nvPr/>
        </p:nvSpPr>
        <p:spPr>
          <a:xfrm>
            <a:off x="1214416" y="3257544"/>
            <a:ext cx="857256" cy="85725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pt-BR" sz="1600" b="1" dirty="0">
                <a:solidFill>
                  <a:prstClr val="white"/>
                </a:solidFill>
                <a:effectLst>
                  <a:outerShdw blurRad="38100" dist="38100" dir="2700000" algn="tl">
                    <a:srgbClr val="000000">
                      <a:alpha val="43137"/>
                    </a:srgbClr>
                  </a:outerShdw>
                </a:effectLst>
                <a:latin typeface="Arial"/>
              </a:rPr>
              <a:t>129P3/J</a:t>
            </a:r>
          </a:p>
        </p:txBody>
      </p:sp>
      <p:grpSp>
        <p:nvGrpSpPr>
          <p:cNvPr id="2" name="Grupo 92"/>
          <p:cNvGrpSpPr/>
          <p:nvPr/>
        </p:nvGrpSpPr>
        <p:grpSpPr>
          <a:xfrm>
            <a:off x="2255504" y="2272346"/>
            <a:ext cx="1714512" cy="642942"/>
            <a:chOff x="2255504" y="3053402"/>
            <a:chExt cx="1714512" cy="642942"/>
          </a:xfrm>
        </p:grpSpPr>
        <p:grpSp>
          <p:nvGrpSpPr>
            <p:cNvPr id="3" name="Grupo 115"/>
            <p:cNvGrpSpPr/>
            <p:nvPr/>
          </p:nvGrpSpPr>
          <p:grpSpPr>
            <a:xfrm>
              <a:off x="2326942" y="3196278"/>
              <a:ext cx="1500198" cy="412435"/>
              <a:chOff x="2326942" y="2285992"/>
              <a:chExt cx="1500198" cy="412435"/>
            </a:xfrm>
          </p:grpSpPr>
          <p:grpSp>
            <p:nvGrpSpPr>
              <p:cNvPr id="4" name="Grupo 58"/>
              <p:cNvGrpSpPr/>
              <p:nvPr/>
            </p:nvGrpSpPr>
            <p:grpSpPr>
              <a:xfrm>
                <a:off x="2326942" y="2285992"/>
                <a:ext cx="428628" cy="397195"/>
                <a:chOff x="2071670" y="2214554"/>
                <a:chExt cx="428628" cy="397195"/>
              </a:xfrm>
            </p:grpSpPr>
            <p:pic>
              <p:nvPicPr>
                <p:cNvPr id="116" name="Imagem 115"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17" name="Imagem 116" descr="rato.gif"/>
                <p:cNvPicPr>
                  <a:picLocks noChangeAspect="1"/>
                </p:cNvPicPr>
                <p:nvPr/>
              </p:nvPicPr>
              <p:blipFill>
                <a:blip r:embed="rId4" cstate="print"/>
                <a:stretch>
                  <a:fillRect/>
                </a:stretch>
              </p:blipFill>
              <p:spPr>
                <a:xfrm>
                  <a:off x="2071670" y="2331712"/>
                  <a:ext cx="428628" cy="280037"/>
                </a:xfrm>
                <a:prstGeom prst="rect">
                  <a:avLst/>
                </a:prstGeom>
              </p:spPr>
            </p:pic>
          </p:grpSp>
          <p:grpSp>
            <p:nvGrpSpPr>
              <p:cNvPr id="5" name="Grupo 59"/>
              <p:cNvGrpSpPr/>
              <p:nvPr/>
            </p:nvGrpSpPr>
            <p:grpSpPr>
              <a:xfrm>
                <a:off x="2827008" y="2301232"/>
                <a:ext cx="428628" cy="397195"/>
                <a:chOff x="2071670" y="2214554"/>
                <a:chExt cx="428628" cy="397195"/>
              </a:xfrm>
            </p:grpSpPr>
            <p:pic>
              <p:nvPicPr>
                <p:cNvPr id="114" name="Imagem 113"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15" name="Imagem 114" descr="rato.gif"/>
                <p:cNvPicPr>
                  <a:picLocks noChangeAspect="1"/>
                </p:cNvPicPr>
                <p:nvPr/>
              </p:nvPicPr>
              <p:blipFill>
                <a:blip r:embed="rId4" cstate="print"/>
                <a:stretch>
                  <a:fillRect/>
                </a:stretch>
              </p:blipFill>
              <p:spPr>
                <a:xfrm>
                  <a:off x="2071670" y="2331712"/>
                  <a:ext cx="428628" cy="280037"/>
                </a:xfrm>
                <a:prstGeom prst="rect">
                  <a:avLst/>
                </a:prstGeom>
              </p:spPr>
            </p:pic>
          </p:grpSp>
          <p:grpSp>
            <p:nvGrpSpPr>
              <p:cNvPr id="6" name="Grupo 62"/>
              <p:cNvGrpSpPr/>
              <p:nvPr/>
            </p:nvGrpSpPr>
            <p:grpSpPr>
              <a:xfrm>
                <a:off x="3398512" y="2285992"/>
                <a:ext cx="428628" cy="397195"/>
                <a:chOff x="2071670" y="2214554"/>
                <a:chExt cx="428628" cy="397195"/>
              </a:xfrm>
            </p:grpSpPr>
            <p:pic>
              <p:nvPicPr>
                <p:cNvPr id="112" name="Imagem 111"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13" name="Imagem 112" descr="rato.gif"/>
                <p:cNvPicPr>
                  <a:picLocks noChangeAspect="1"/>
                </p:cNvPicPr>
                <p:nvPr/>
              </p:nvPicPr>
              <p:blipFill>
                <a:blip r:embed="rId4" cstate="print"/>
                <a:stretch>
                  <a:fillRect/>
                </a:stretch>
              </p:blipFill>
              <p:spPr>
                <a:xfrm>
                  <a:off x="2071670" y="2331712"/>
                  <a:ext cx="428628" cy="280037"/>
                </a:xfrm>
                <a:prstGeom prst="rect">
                  <a:avLst/>
                </a:prstGeom>
              </p:spPr>
            </p:pic>
          </p:grpSp>
        </p:grpSp>
        <p:sp>
          <p:nvSpPr>
            <p:cNvPr id="99" name="Retângulo de cantos arredondados 98"/>
            <p:cNvSpPr/>
            <p:nvPr/>
          </p:nvSpPr>
          <p:spPr>
            <a:xfrm>
              <a:off x="2255504" y="3053402"/>
              <a:ext cx="1714512" cy="64294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pt-BR" b="1">
                <a:solidFill>
                  <a:prstClr val="black"/>
                </a:solidFill>
                <a:effectLst>
                  <a:outerShdw blurRad="38100" dist="38100" dir="2700000" algn="tl">
                    <a:srgbClr val="000000">
                      <a:alpha val="43137"/>
                    </a:srgbClr>
                  </a:outerShdw>
                </a:effectLst>
                <a:latin typeface="Arial"/>
              </a:endParaRPr>
            </a:p>
          </p:txBody>
        </p:sp>
      </p:grpSp>
      <p:grpSp>
        <p:nvGrpSpPr>
          <p:cNvPr id="7" name="Grupo 117"/>
          <p:cNvGrpSpPr/>
          <p:nvPr/>
        </p:nvGrpSpPr>
        <p:grpSpPr>
          <a:xfrm>
            <a:off x="4673918" y="2272346"/>
            <a:ext cx="1714512" cy="642942"/>
            <a:chOff x="4673918" y="3053402"/>
            <a:chExt cx="1714512" cy="642942"/>
          </a:xfrm>
        </p:grpSpPr>
        <p:grpSp>
          <p:nvGrpSpPr>
            <p:cNvPr id="8" name="Grupo 116"/>
            <p:cNvGrpSpPr/>
            <p:nvPr/>
          </p:nvGrpSpPr>
          <p:grpSpPr>
            <a:xfrm>
              <a:off x="4790122" y="3212471"/>
              <a:ext cx="1500198" cy="412435"/>
              <a:chOff x="4790122" y="2302185"/>
              <a:chExt cx="1500198" cy="412435"/>
            </a:xfrm>
          </p:grpSpPr>
          <p:grpSp>
            <p:nvGrpSpPr>
              <p:cNvPr id="9" name="Grupo 65"/>
              <p:cNvGrpSpPr/>
              <p:nvPr/>
            </p:nvGrpSpPr>
            <p:grpSpPr>
              <a:xfrm>
                <a:off x="4790122" y="2302185"/>
                <a:ext cx="428628" cy="397195"/>
                <a:chOff x="2071670" y="2214554"/>
                <a:chExt cx="428628" cy="397195"/>
              </a:xfrm>
            </p:grpSpPr>
            <p:pic>
              <p:nvPicPr>
                <p:cNvPr id="135" name="Imagem 134"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36" name="Imagem 135" descr="rato.gif"/>
                <p:cNvPicPr>
                  <a:picLocks noChangeAspect="1"/>
                </p:cNvPicPr>
                <p:nvPr/>
              </p:nvPicPr>
              <p:blipFill>
                <a:blip r:embed="rId4" cstate="print"/>
                <a:stretch>
                  <a:fillRect/>
                </a:stretch>
              </p:blipFill>
              <p:spPr>
                <a:xfrm>
                  <a:off x="2071670" y="2331712"/>
                  <a:ext cx="428628" cy="280037"/>
                </a:xfrm>
                <a:prstGeom prst="rect">
                  <a:avLst/>
                </a:prstGeom>
              </p:spPr>
            </p:pic>
          </p:grpSp>
          <p:grpSp>
            <p:nvGrpSpPr>
              <p:cNvPr id="10" name="Grupo 68"/>
              <p:cNvGrpSpPr/>
              <p:nvPr/>
            </p:nvGrpSpPr>
            <p:grpSpPr>
              <a:xfrm>
                <a:off x="5290188" y="2317425"/>
                <a:ext cx="428628" cy="397195"/>
                <a:chOff x="2071670" y="2214554"/>
                <a:chExt cx="428628" cy="397195"/>
              </a:xfrm>
            </p:grpSpPr>
            <p:pic>
              <p:nvPicPr>
                <p:cNvPr id="133" name="Imagem 132"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34" name="Imagem 133" descr="rato.gif"/>
                <p:cNvPicPr>
                  <a:picLocks noChangeAspect="1"/>
                </p:cNvPicPr>
                <p:nvPr/>
              </p:nvPicPr>
              <p:blipFill>
                <a:blip r:embed="rId4" cstate="print"/>
                <a:stretch>
                  <a:fillRect/>
                </a:stretch>
              </p:blipFill>
              <p:spPr>
                <a:xfrm>
                  <a:off x="2071670" y="2331712"/>
                  <a:ext cx="428628" cy="280037"/>
                </a:xfrm>
                <a:prstGeom prst="rect">
                  <a:avLst/>
                </a:prstGeom>
              </p:spPr>
            </p:pic>
          </p:grpSp>
          <p:grpSp>
            <p:nvGrpSpPr>
              <p:cNvPr id="12" name="Grupo 71"/>
              <p:cNvGrpSpPr/>
              <p:nvPr/>
            </p:nvGrpSpPr>
            <p:grpSpPr>
              <a:xfrm>
                <a:off x="5861692" y="2302185"/>
                <a:ext cx="428628" cy="397195"/>
                <a:chOff x="2071670" y="2214554"/>
                <a:chExt cx="428628" cy="397195"/>
              </a:xfrm>
            </p:grpSpPr>
            <p:pic>
              <p:nvPicPr>
                <p:cNvPr id="131" name="Imagem 130"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32" name="Imagem 131" descr="rato.gif"/>
                <p:cNvPicPr>
                  <a:picLocks noChangeAspect="1"/>
                </p:cNvPicPr>
                <p:nvPr/>
              </p:nvPicPr>
              <p:blipFill>
                <a:blip r:embed="rId4" cstate="print"/>
                <a:stretch>
                  <a:fillRect/>
                </a:stretch>
              </p:blipFill>
              <p:spPr>
                <a:xfrm>
                  <a:off x="2071670" y="2331712"/>
                  <a:ext cx="428628" cy="280037"/>
                </a:xfrm>
                <a:prstGeom prst="rect">
                  <a:avLst/>
                </a:prstGeom>
              </p:spPr>
            </p:pic>
          </p:grpSp>
        </p:grpSp>
        <p:sp>
          <p:nvSpPr>
            <p:cNvPr id="120" name="Retângulo de cantos arredondados 119"/>
            <p:cNvSpPr/>
            <p:nvPr/>
          </p:nvSpPr>
          <p:spPr>
            <a:xfrm>
              <a:off x="4673918" y="3053402"/>
              <a:ext cx="1714512" cy="64294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pt-BR" b="1">
                <a:solidFill>
                  <a:prstClr val="black"/>
                </a:solidFill>
                <a:effectLst>
                  <a:outerShdw blurRad="38100" dist="38100" dir="2700000" algn="tl">
                    <a:srgbClr val="000000">
                      <a:alpha val="43137"/>
                    </a:srgbClr>
                  </a:outerShdw>
                </a:effectLst>
                <a:latin typeface="Arial"/>
              </a:endParaRPr>
            </a:p>
          </p:txBody>
        </p:sp>
      </p:grpSp>
      <p:grpSp>
        <p:nvGrpSpPr>
          <p:cNvPr id="13" name="Grupo 136"/>
          <p:cNvGrpSpPr/>
          <p:nvPr/>
        </p:nvGrpSpPr>
        <p:grpSpPr>
          <a:xfrm>
            <a:off x="7066598" y="2272346"/>
            <a:ext cx="1714512" cy="642942"/>
            <a:chOff x="7066598" y="3053402"/>
            <a:chExt cx="1714512" cy="642942"/>
          </a:xfrm>
        </p:grpSpPr>
        <p:grpSp>
          <p:nvGrpSpPr>
            <p:cNvPr id="14" name="Grupo 117"/>
            <p:cNvGrpSpPr/>
            <p:nvPr/>
          </p:nvGrpSpPr>
          <p:grpSpPr>
            <a:xfrm>
              <a:off x="7178994" y="3212471"/>
              <a:ext cx="1500198" cy="412435"/>
              <a:chOff x="7358082" y="2302185"/>
              <a:chExt cx="1500198" cy="412435"/>
            </a:xfrm>
          </p:grpSpPr>
          <p:grpSp>
            <p:nvGrpSpPr>
              <p:cNvPr id="15" name="Grupo 74"/>
              <p:cNvGrpSpPr/>
              <p:nvPr/>
            </p:nvGrpSpPr>
            <p:grpSpPr>
              <a:xfrm>
                <a:off x="7358082" y="2302185"/>
                <a:ext cx="428628" cy="397195"/>
                <a:chOff x="2071670" y="2214554"/>
                <a:chExt cx="428628" cy="397195"/>
              </a:xfrm>
            </p:grpSpPr>
            <p:pic>
              <p:nvPicPr>
                <p:cNvPr id="147" name="Imagem 146"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48" name="Imagem 147" descr="rato.gif"/>
                <p:cNvPicPr>
                  <a:picLocks noChangeAspect="1"/>
                </p:cNvPicPr>
                <p:nvPr/>
              </p:nvPicPr>
              <p:blipFill>
                <a:blip r:embed="rId4" cstate="print"/>
                <a:stretch>
                  <a:fillRect/>
                </a:stretch>
              </p:blipFill>
              <p:spPr>
                <a:xfrm>
                  <a:off x="2071670" y="2331712"/>
                  <a:ext cx="428628" cy="280037"/>
                </a:xfrm>
                <a:prstGeom prst="rect">
                  <a:avLst/>
                </a:prstGeom>
              </p:spPr>
            </p:pic>
          </p:grpSp>
          <p:grpSp>
            <p:nvGrpSpPr>
              <p:cNvPr id="16" name="Grupo 77"/>
              <p:cNvGrpSpPr/>
              <p:nvPr/>
            </p:nvGrpSpPr>
            <p:grpSpPr>
              <a:xfrm>
                <a:off x="7858148" y="2317425"/>
                <a:ext cx="428628" cy="397195"/>
                <a:chOff x="2071670" y="2214554"/>
                <a:chExt cx="428628" cy="397195"/>
              </a:xfrm>
            </p:grpSpPr>
            <p:pic>
              <p:nvPicPr>
                <p:cNvPr id="145" name="Imagem 144"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46" name="Imagem 145" descr="rato.gif"/>
                <p:cNvPicPr>
                  <a:picLocks noChangeAspect="1"/>
                </p:cNvPicPr>
                <p:nvPr/>
              </p:nvPicPr>
              <p:blipFill>
                <a:blip r:embed="rId4" cstate="print"/>
                <a:stretch>
                  <a:fillRect/>
                </a:stretch>
              </p:blipFill>
              <p:spPr>
                <a:xfrm>
                  <a:off x="2071670" y="2331712"/>
                  <a:ext cx="428628" cy="280037"/>
                </a:xfrm>
                <a:prstGeom prst="rect">
                  <a:avLst/>
                </a:prstGeom>
              </p:spPr>
            </p:pic>
          </p:grpSp>
          <p:grpSp>
            <p:nvGrpSpPr>
              <p:cNvPr id="17" name="Grupo 80"/>
              <p:cNvGrpSpPr/>
              <p:nvPr/>
            </p:nvGrpSpPr>
            <p:grpSpPr>
              <a:xfrm>
                <a:off x="8429652" y="2302185"/>
                <a:ext cx="428628" cy="397195"/>
                <a:chOff x="2071670" y="2214554"/>
                <a:chExt cx="428628" cy="397195"/>
              </a:xfrm>
            </p:grpSpPr>
            <p:pic>
              <p:nvPicPr>
                <p:cNvPr id="143" name="Imagem 142" descr="rato.gif"/>
                <p:cNvPicPr>
                  <a:picLocks noChangeAspect="1"/>
                </p:cNvPicPr>
                <p:nvPr/>
              </p:nvPicPr>
              <p:blipFill>
                <a:blip r:embed="rId4" cstate="print"/>
                <a:stretch>
                  <a:fillRect/>
                </a:stretch>
              </p:blipFill>
              <p:spPr>
                <a:xfrm>
                  <a:off x="2071670" y="2214554"/>
                  <a:ext cx="428628" cy="280037"/>
                </a:xfrm>
                <a:prstGeom prst="rect">
                  <a:avLst/>
                </a:prstGeom>
              </p:spPr>
            </p:pic>
            <p:pic>
              <p:nvPicPr>
                <p:cNvPr id="144" name="Imagem 143" descr="rato.gif"/>
                <p:cNvPicPr>
                  <a:picLocks noChangeAspect="1"/>
                </p:cNvPicPr>
                <p:nvPr/>
              </p:nvPicPr>
              <p:blipFill>
                <a:blip r:embed="rId4" cstate="print"/>
                <a:stretch>
                  <a:fillRect/>
                </a:stretch>
              </p:blipFill>
              <p:spPr>
                <a:xfrm>
                  <a:off x="2071670" y="2331712"/>
                  <a:ext cx="428628" cy="280037"/>
                </a:xfrm>
                <a:prstGeom prst="rect">
                  <a:avLst/>
                </a:prstGeom>
              </p:spPr>
            </p:pic>
          </p:grpSp>
        </p:grpSp>
        <p:sp>
          <p:nvSpPr>
            <p:cNvPr id="139" name="Retângulo de cantos arredondados 138"/>
            <p:cNvSpPr/>
            <p:nvPr/>
          </p:nvSpPr>
          <p:spPr>
            <a:xfrm>
              <a:off x="7066598" y="3053402"/>
              <a:ext cx="1714512" cy="64294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pt-BR" b="1">
                <a:solidFill>
                  <a:prstClr val="black"/>
                </a:solidFill>
                <a:effectLst>
                  <a:outerShdw blurRad="38100" dist="38100" dir="2700000" algn="tl">
                    <a:srgbClr val="000000">
                      <a:alpha val="43137"/>
                    </a:srgbClr>
                  </a:outerShdw>
                </a:effectLst>
                <a:latin typeface="Arial"/>
              </a:endParaRPr>
            </a:p>
          </p:txBody>
        </p:sp>
      </p:grpSp>
      <p:grpSp>
        <p:nvGrpSpPr>
          <p:cNvPr id="18" name="Grupo 148"/>
          <p:cNvGrpSpPr/>
          <p:nvPr/>
        </p:nvGrpSpPr>
        <p:grpSpPr>
          <a:xfrm>
            <a:off x="2270744" y="3359462"/>
            <a:ext cx="1714512" cy="642942"/>
            <a:chOff x="2270744" y="4140518"/>
            <a:chExt cx="1714512" cy="642942"/>
          </a:xfrm>
        </p:grpSpPr>
        <p:grpSp>
          <p:nvGrpSpPr>
            <p:cNvPr id="19" name="Grupo 118"/>
            <p:cNvGrpSpPr/>
            <p:nvPr/>
          </p:nvGrpSpPr>
          <p:grpSpPr>
            <a:xfrm>
              <a:off x="2326942" y="4324352"/>
              <a:ext cx="1500198" cy="412435"/>
              <a:chOff x="2326942" y="3500438"/>
              <a:chExt cx="1500198" cy="412435"/>
            </a:xfrm>
          </p:grpSpPr>
          <p:grpSp>
            <p:nvGrpSpPr>
              <p:cNvPr id="20" name="Grupo 83"/>
              <p:cNvGrpSpPr/>
              <p:nvPr/>
            </p:nvGrpSpPr>
            <p:grpSpPr>
              <a:xfrm>
                <a:off x="2326942" y="3500438"/>
                <a:ext cx="428628" cy="397195"/>
                <a:chOff x="2071670" y="2214554"/>
                <a:chExt cx="428628" cy="397195"/>
              </a:xfrm>
            </p:grpSpPr>
            <p:pic>
              <p:nvPicPr>
                <p:cNvPr id="159" name="Imagem 158"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60" name="Imagem 159"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nvGrpSpPr>
              <p:cNvPr id="21" name="Grupo 86"/>
              <p:cNvGrpSpPr/>
              <p:nvPr/>
            </p:nvGrpSpPr>
            <p:grpSpPr>
              <a:xfrm>
                <a:off x="2872728" y="3515678"/>
                <a:ext cx="428628" cy="397195"/>
                <a:chOff x="2071670" y="2214554"/>
                <a:chExt cx="428628" cy="397195"/>
              </a:xfrm>
            </p:grpSpPr>
            <p:pic>
              <p:nvPicPr>
                <p:cNvPr id="157" name="Imagem 156"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58" name="Imagem 157"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nvGrpSpPr>
              <p:cNvPr id="22" name="Grupo 89"/>
              <p:cNvGrpSpPr/>
              <p:nvPr/>
            </p:nvGrpSpPr>
            <p:grpSpPr>
              <a:xfrm>
                <a:off x="3398512" y="3500438"/>
                <a:ext cx="428628" cy="397195"/>
                <a:chOff x="2071670" y="2214554"/>
                <a:chExt cx="428628" cy="397195"/>
              </a:xfrm>
            </p:grpSpPr>
            <p:pic>
              <p:nvPicPr>
                <p:cNvPr id="155" name="Imagem 154"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56" name="Imagem 155"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sp>
          <p:nvSpPr>
            <p:cNvPr id="151" name="Retângulo de cantos arredondados 150"/>
            <p:cNvSpPr/>
            <p:nvPr/>
          </p:nvSpPr>
          <p:spPr>
            <a:xfrm>
              <a:off x="2270744" y="4140518"/>
              <a:ext cx="1714512" cy="642942"/>
            </a:xfrm>
            <a:prstGeom prst="roundRect">
              <a:avLst/>
            </a:prstGeom>
            <a:no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t-BR" b="1">
                <a:solidFill>
                  <a:prstClr val="black"/>
                </a:solidFill>
                <a:effectLst>
                  <a:outerShdw blurRad="38100" dist="38100" dir="2700000" algn="tl">
                    <a:srgbClr val="000000">
                      <a:alpha val="43137"/>
                    </a:srgbClr>
                  </a:outerShdw>
                </a:effectLst>
                <a:latin typeface="Arial"/>
              </a:endParaRPr>
            </a:p>
          </p:txBody>
        </p:sp>
      </p:grpSp>
      <p:grpSp>
        <p:nvGrpSpPr>
          <p:cNvPr id="23" name="Grupo 160"/>
          <p:cNvGrpSpPr/>
          <p:nvPr/>
        </p:nvGrpSpPr>
        <p:grpSpPr>
          <a:xfrm>
            <a:off x="4643438" y="3385180"/>
            <a:ext cx="1714512" cy="642942"/>
            <a:chOff x="4643438" y="4166236"/>
            <a:chExt cx="1714512" cy="642942"/>
          </a:xfrm>
        </p:grpSpPr>
        <p:grpSp>
          <p:nvGrpSpPr>
            <p:cNvPr id="24" name="Grupo 119"/>
            <p:cNvGrpSpPr/>
            <p:nvPr/>
          </p:nvGrpSpPr>
          <p:grpSpPr>
            <a:xfrm>
              <a:off x="4760596" y="4340545"/>
              <a:ext cx="1500198" cy="412435"/>
              <a:chOff x="4790122" y="3516631"/>
              <a:chExt cx="1500198" cy="412435"/>
            </a:xfrm>
          </p:grpSpPr>
          <p:grpSp>
            <p:nvGrpSpPr>
              <p:cNvPr id="25" name="Grupo 92"/>
              <p:cNvGrpSpPr/>
              <p:nvPr/>
            </p:nvGrpSpPr>
            <p:grpSpPr>
              <a:xfrm>
                <a:off x="4790122" y="3516631"/>
                <a:ext cx="428628" cy="397195"/>
                <a:chOff x="2071670" y="2214554"/>
                <a:chExt cx="428628" cy="397195"/>
              </a:xfrm>
            </p:grpSpPr>
            <p:pic>
              <p:nvPicPr>
                <p:cNvPr id="171" name="Imagem 170"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72" name="Imagem 171"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nvGrpSpPr>
              <p:cNvPr id="26" name="Grupo 95"/>
              <p:cNvGrpSpPr/>
              <p:nvPr/>
            </p:nvGrpSpPr>
            <p:grpSpPr>
              <a:xfrm>
                <a:off x="5290188" y="3531871"/>
                <a:ext cx="428628" cy="397195"/>
                <a:chOff x="2071670" y="2214554"/>
                <a:chExt cx="428628" cy="397195"/>
              </a:xfrm>
            </p:grpSpPr>
            <p:pic>
              <p:nvPicPr>
                <p:cNvPr id="169" name="Imagem 168"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70" name="Imagem 169"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nvGrpSpPr>
              <p:cNvPr id="27" name="Grupo 98"/>
              <p:cNvGrpSpPr/>
              <p:nvPr/>
            </p:nvGrpSpPr>
            <p:grpSpPr>
              <a:xfrm>
                <a:off x="5861692" y="3516631"/>
                <a:ext cx="428628" cy="397195"/>
                <a:chOff x="2071670" y="2214554"/>
                <a:chExt cx="428628" cy="397195"/>
              </a:xfrm>
            </p:grpSpPr>
            <p:pic>
              <p:nvPicPr>
                <p:cNvPr id="167" name="Imagem 166"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68" name="Imagem 167"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sp>
          <p:nvSpPr>
            <p:cNvPr id="163" name="Retângulo de cantos arredondados 162"/>
            <p:cNvSpPr/>
            <p:nvPr/>
          </p:nvSpPr>
          <p:spPr>
            <a:xfrm>
              <a:off x="4643438" y="4166236"/>
              <a:ext cx="1714512" cy="642942"/>
            </a:xfrm>
            <a:prstGeom prst="roundRect">
              <a:avLst/>
            </a:prstGeom>
            <a:no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t-BR" b="1">
                <a:solidFill>
                  <a:prstClr val="black"/>
                </a:solidFill>
                <a:effectLst>
                  <a:outerShdw blurRad="38100" dist="38100" dir="2700000" algn="tl">
                    <a:srgbClr val="000000">
                      <a:alpha val="43137"/>
                    </a:srgbClr>
                  </a:outerShdw>
                </a:effectLst>
                <a:latin typeface="Arial"/>
              </a:endParaRPr>
            </a:p>
          </p:txBody>
        </p:sp>
      </p:grpSp>
      <p:grpSp>
        <p:nvGrpSpPr>
          <p:cNvPr id="28" name="Grupo 172"/>
          <p:cNvGrpSpPr/>
          <p:nvPr/>
        </p:nvGrpSpPr>
        <p:grpSpPr>
          <a:xfrm>
            <a:off x="7086600" y="3369940"/>
            <a:ext cx="1714512" cy="642942"/>
            <a:chOff x="7086600" y="4150996"/>
            <a:chExt cx="1714512" cy="642942"/>
          </a:xfrm>
        </p:grpSpPr>
        <p:grpSp>
          <p:nvGrpSpPr>
            <p:cNvPr id="29" name="Grupo 120"/>
            <p:cNvGrpSpPr/>
            <p:nvPr/>
          </p:nvGrpSpPr>
          <p:grpSpPr>
            <a:xfrm>
              <a:off x="7173278" y="4340545"/>
              <a:ext cx="1500198" cy="412435"/>
              <a:chOff x="7358082" y="3516631"/>
              <a:chExt cx="1500198" cy="412435"/>
            </a:xfrm>
          </p:grpSpPr>
          <p:grpSp>
            <p:nvGrpSpPr>
              <p:cNvPr id="30" name="Grupo 101"/>
              <p:cNvGrpSpPr/>
              <p:nvPr/>
            </p:nvGrpSpPr>
            <p:grpSpPr>
              <a:xfrm>
                <a:off x="7358082" y="3516631"/>
                <a:ext cx="428628" cy="397195"/>
                <a:chOff x="2071670" y="2214554"/>
                <a:chExt cx="428628" cy="397195"/>
              </a:xfrm>
            </p:grpSpPr>
            <p:pic>
              <p:nvPicPr>
                <p:cNvPr id="183" name="Imagem 182"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84" name="Imagem 183"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nvGrpSpPr>
              <p:cNvPr id="31" name="Grupo 104"/>
              <p:cNvGrpSpPr/>
              <p:nvPr/>
            </p:nvGrpSpPr>
            <p:grpSpPr>
              <a:xfrm>
                <a:off x="7858148" y="3531871"/>
                <a:ext cx="428628" cy="397195"/>
                <a:chOff x="2071670" y="2214554"/>
                <a:chExt cx="428628" cy="397195"/>
              </a:xfrm>
            </p:grpSpPr>
            <p:pic>
              <p:nvPicPr>
                <p:cNvPr id="181" name="Imagem 180"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82" name="Imagem 181"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nvGrpSpPr>
              <p:cNvPr id="64" name="Grupo 107"/>
              <p:cNvGrpSpPr/>
              <p:nvPr/>
            </p:nvGrpSpPr>
            <p:grpSpPr>
              <a:xfrm>
                <a:off x="8429652" y="3516631"/>
                <a:ext cx="428628" cy="397195"/>
                <a:chOff x="2071670" y="2214554"/>
                <a:chExt cx="428628" cy="397195"/>
              </a:xfrm>
            </p:grpSpPr>
            <p:pic>
              <p:nvPicPr>
                <p:cNvPr id="179" name="Imagem 178"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214554"/>
                  <a:ext cx="428628" cy="280037"/>
                </a:xfrm>
                <a:prstGeom prst="rect">
                  <a:avLst/>
                </a:prstGeom>
              </p:spPr>
            </p:pic>
            <p:pic>
              <p:nvPicPr>
                <p:cNvPr id="180" name="Imagem 179" descr="rato.gif"/>
                <p:cNvPicPr>
                  <a:picLocks noChangeAspect="1"/>
                </p:cNvPicPr>
                <p:nvPr/>
              </p:nvPicPr>
              <p:blipFill>
                <a:blip r:embed="rId4" cstate="print">
                  <a:duotone>
                    <a:prstClr val="black"/>
                    <a:schemeClr val="accent5">
                      <a:lumMod val="40000"/>
                      <a:lumOff val="60000"/>
                      <a:tint val="45000"/>
                      <a:satMod val="400000"/>
                    </a:schemeClr>
                  </a:duotone>
                </a:blip>
                <a:stretch>
                  <a:fillRect/>
                </a:stretch>
              </p:blipFill>
              <p:spPr>
                <a:xfrm>
                  <a:off x="2071670" y="2331712"/>
                  <a:ext cx="428628" cy="280037"/>
                </a:xfrm>
                <a:prstGeom prst="rect">
                  <a:avLst/>
                </a:prstGeom>
              </p:spPr>
            </p:pic>
          </p:grpSp>
        </p:grpSp>
        <p:sp>
          <p:nvSpPr>
            <p:cNvPr id="175" name="Retângulo de cantos arredondados 174"/>
            <p:cNvSpPr/>
            <p:nvPr/>
          </p:nvSpPr>
          <p:spPr>
            <a:xfrm>
              <a:off x="7086600" y="4150996"/>
              <a:ext cx="1714512" cy="642942"/>
            </a:xfrm>
            <a:prstGeom prst="roundRect">
              <a:avLst/>
            </a:prstGeom>
            <a:no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t-BR" b="1">
                <a:solidFill>
                  <a:prstClr val="black"/>
                </a:solidFill>
                <a:effectLst>
                  <a:outerShdw blurRad="38100" dist="38100" dir="2700000" algn="tl">
                    <a:srgbClr val="000000">
                      <a:alpha val="43137"/>
                    </a:srgbClr>
                  </a:outerShdw>
                </a:effectLst>
                <a:latin typeface="Arial"/>
              </a:endParaRPr>
            </a:p>
          </p:txBody>
        </p:sp>
      </p:grpSp>
      <p:sp>
        <p:nvSpPr>
          <p:cNvPr id="83" name="CaixaDeTexto 1"/>
          <p:cNvSpPr txBox="1"/>
          <p:nvPr/>
        </p:nvSpPr>
        <p:spPr>
          <a:xfrm>
            <a:off x="190469" y="-2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9600" b="1"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rPr>
              <a:t>F</a:t>
            </a:r>
            <a:endParaRPr lang="pt-BR" sz="60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ndParaRPr>
          </a:p>
        </p:txBody>
      </p:sp>
      <p:sp>
        <p:nvSpPr>
          <p:cNvPr id="85" name="CaixaDeTexto 3"/>
          <p:cNvSpPr txBox="1"/>
          <p:nvPr/>
        </p:nvSpPr>
        <p:spPr>
          <a:xfrm>
            <a:off x="1067344" y="357167"/>
            <a:ext cx="5862110"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atores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genéticos</a:t>
            </a:r>
            <a:endParaRPr lang="pt-BR"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ndParaRPr>
          </a:p>
        </p:txBody>
      </p:sp>
      <p:pic>
        <p:nvPicPr>
          <p:cNvPr id="88" name="Imagem 17" descr="011.JPG"/>
          <p:cNvPicPr>
            <a:picLocks noChangeAspect="1"/>
          </p:cNvPicPr>
          <p:nvPr/>
        </p:nvPicPr>
        <p:blipFill>
          <a:blip r:embed="rId5" cstate="print"/>
          <a:srcRect l="39062" t="31250" r="42969" b="16666"/>
          <a:stretch>
            <a:fillRect/>
          </a:stretch>
        </p:blipFill>
        <p:spPr>
          <a:xfrm>
            <a:off x="3737034" y="4286261"/>
            <a:ext cx="961969" cy="2352643"/>
          </a:xfrm>
          <a:prstGeom prst="roundRect">
            <a:avLst/>
          </a:prstGeom>
          <a:ln w="57150" cap="sq">
            <a:solidFill>
              <a:schemeClr val="tx1">
                <a:lumMod val="95000"/>
                <a:lumOff val="5000"/>
              </a:schemeClr>
            </a:solidFill>
            <a:miter lim="800000"/>
          </a:ln>
          <a:effectLst>
            <a:outerShdw blurRad="57150" dist="50800" dir="2700000" algn="tl" rotWithShape="0">
              <a:srgbClr val="000000">
                <a:alpha val="40000"/>
              </a:srgbClr>
            </a:outerShdw>
          </a:effectLst>
        </p:spPr>
      </p:pic>
      <p:sp>
        <p:nvSpPr>
          <p:cNvPr id="89" name="CaixaDeTexto 88"/>
          <p:cNvSpPr txBox="1"/>
          <p:nvPr/>
        </p:nvSpPr>
        <p:spPr>
          <a:xfrm>
            <a:off x="6223012" y="6286520"/>
            <a:ext cx="2157963" cy="338554"/>
          </a:xfrm>
          <a:prstGeom prst="rect">
            <a:avLst/>
          </a:prstGeom>
          <a:noFill/>
        </p:spPr>
        <p:txBody>
          <a:bodyPr wrap="none" rtlCol="0">
            <a:spAutoFit/>
          </a:bodyPr>
          <a:lstStyle/>
          <a:p>
            <a:r>
              <a:rPr lang="en-US" sz="1600" dirty="0">
                <a:solidFill>
                  <a:prstClr val="black"/>
                </a:solidFill>
                <a:latin typeface="Arial" pitchFamily="34" charset="0"/>
              </a:rPr>
              <a:t>Carvalho </a:t>
            </a:r>
            <a:r>
              <a:rPr lang="en-US" sz="1600" i="1" dirty="0">
                <a:solidFill>
                  <a:prstClr val="black"/>
                </a:solidFill>
                <a:latin typeface="Arial" pitchFamily="34" charset="0"/>
              </a:rPr>
              <a:t>et al. </a:t>
            </a:r>
            <a:r>
              <a:rPr lang="en-US" sz="1600" dirty="0">
                <a:solidFill>
                  <a:prstClr val="black"/>
                </a:solidFill>
                <a:latin typeface="Arial" pitchFamily="34" charset="0"/>
              </a:rPr>
              <a:t>(2009)</a:t>
            </a:r>
            <a:endParaRPr lang="pt-BR" sz="1600" dirty="0">
              <a:solidFill>
                <a:prstClr val="black"/>
              </a:solidFill>
              <a:latin typeface="Arial" pitchFamily="34" charset="0"/>
            </a:endParaRPr>
          </a:p>
        </p:txBody>
      </p:sp>
    </p:spTree>
    <p:extLst>
      <p:ext uri="{BB962C8B-B14F-4D97-AF65-F5344CB8AC3E}">
        <p14:creationId xmlns:p14="http://schemas.microsoft.com/office/powerpoint/2010/main" val="15205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wipe(left)">
                                      <p:cBhvr>
                                        <p:cTn id="19" dur="500"/>
                                        <p:tgtEl>
                                          <p:spTgt spid="87"/>
                                        </p:tgtEl>
                                      </p:cBhvr>
                                    </p:animEffec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wipe(left)">
                                      <p:cBhvr>
                                        <p:cTn id="33" dur="500"/>
                                        <p:tgtEl>
                                          <p:spTgt spid="90"/>
                                        </p:tgtEl>
                                      </p:cBhvr>
                                    </p:animEffect>
                                  </p:childTnLst>
                                </p:cTn>
                              </p:par>
                              <p:par>
                                <p:cTn id="34" presetID="22" presetClass="entr" presetSubtype="8"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par>
                                <p:cTn id="37" presetID="22" presetClass="entr" presetSubtype="8"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22" presetClass="entr" presetSubtype="8"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wipe(up)">
                                      <p:cBhvr>
                                        <p:cTn id="50" dur="500"/>
                                        <p:tgtEl>
                                          <p:spTgt spid="8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wipe(up)">
                                      <p:cBhvr>
                                        <p:cTn id="53" dur="500"/>
                                        <p:tgtEl>
                                          <p:spTgt spid="84"/>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wipe(up)">
                                      <p:cBhvr>
                                        <p:cTn id="57" dur="500"/>
                                        <p:tgtEl>
                                          <p:spTgt spid="11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dissolve">
                                      <p:cBhvr>
                                        <p:cTn id="6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78" grpId="0" animBg="1"/>
      <p:bldP spid="81" grpId="0" animBg="1"/>
      <p:bldP spid="84" grpId="0" animBg="1"/>
      <p:bldP spid="87" grpId="0" animBg="1"/>
      <p:bldP spid="90" grpId="0" animBg="1"/>
      <p:bldP spid="83" grpId="0"/>
      <p:bldP spid="85"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m 10" descr="barra ju 2 trans.jpg"/>
          <p:cNvPicPr>
            <a:picLocks noChangeAspect="1"/>
          </p:cNvPicPr>
          <p:nvPr/>
        </p:nvPicPr>
        <p:blipFill>
          <a:blip r:embed="rId3" cstate="print"/>
          <a:stretch>
            <a:fillRect/>
          </a:stretch>
        </p:blipFill>
        <p:spPr>
          <a:xfrm>
            <a:off x="-32" y="0"/>
            <a:ext cx="1130840" cy="6858000"/>
          </a:xfrm>
          <a:prstGeom prst="rect">
            <a:avLst/>
          </a:prstGeom>
        </p:spPr>
      </p:pic>
      <p:sp>
        <p:nvSpPr>
          <p:cNvPr id="9" name="CaixaDeTexto 1"/>
          <p:cNvSpPr txBox="1"/>
          <p:nvPr/>
        </p:nvSpPr>
        <p:spPr>
          <a:xfrm>
            <a:off x="190469" y="-2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9600" b="1"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rPr>
              <a:t>F</a:t>
            </a:r>
            <a:endParaRPr lang="pt-BR" sz="60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ndParaRPr>
          </a:p>
        </p:txBody>
      </p:sp>
      <p:sp>
        <p:nvSpPr>
          <p:cNvPr id="10" name="CaixaDeTexto 3"/>
          <p:cNvSpPr txBox="1"/>
          <p:nvPr/>
        </p:nvSpPr>
        <p:spPr>
          <a:xfrm>
            <a:off x="1067344" y="357167"/>
            <a:ext cx="5504920"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atores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genéticos</a:t>
            </a:r>
            <a:endParaRPr lang="pt-BR"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ndParaRPr>
          </a:p>
        </p:txBody>
      </p:sp>
      <p:sp>
        <p:nvSpPr>
          <p:cNvPr id="14" name="CaixaDeTexto 13"/>
          <p:cNvSpPr txBox="1"/>
          <p:nvPr/>
        </p:nvSpPr>
        <p:spPr>
          <a:xfrm>
            <a:off x="6223012" y="6286520"/>
            <a:ext cx="2157963" cy="338554"/>
          </a:xfrm>
          <a:prstGeom prst="rect">
            <a:avLst/>
          </a:prstGeom>
          <a:noFill/>
        </p:spPr>
        <p:txBody>
          <a:bodyPr wrap="none" rtlCol="0">
            <a:spAutoFit/>
          </a:bodyPr>
          <a:lstStyle/>
          <a:p>
            <a:r>
              <a:rPr lang="en-US" sz="1600" dirty="0">
                <a:solidFill>
                  <a:prstClr val="black"/>
                </a:solidFill>
                <a:latin typeface="Arial" pitchFamily="34" charset="0"/>
              </a:rPr>
              <a:t>Carvalho </a:t>
            </a:r>
            <a:r>
              <a:rPr lang="en-US" sz="1600" i="1" dirty="0">
                <a:solidFill>
                  <a:prstClr val="black"/>
                </a:solidFill>
                <a:latin typeface="Arial" pitchFamily="34" charset="0"/>
              </a:rPr>
              <a:t>et al. </a:t>
            </a:r>
            <a:r>
              <a:rPr lang="en-US" sz="1600" dirty="0">
                <a:solidFill>
                  <a:prstClr val="black"/>
                </a:solidFill>
                <a:latin typeface="Arial" pitchFamily="34" charset="0"/>
              </a:rPr>
              <a:t>(2009)</a:t>
            </a:r>
            <a:endParaRPr lang="pt-BR" sz="1600" dirty="0">
              <a:solidFill>
                <a:prstClr val="black"/>
              </a:solidFill>
              <a:latin typeface="Arial" pitchFamily="34" charset="0"/>
            </a:endParaRPr>
          </a:p>
        </p:txBody>
      </p:sp>
      <p:sp>
        <p:nvSpPr>
          <p:cNvPr id="16" name="CaixaDeTexto 15"/>
          <p:cNvSpPr txBox="1"/>
          <p:nvPr/>
        </p:nvSpPr>
        <p:spPr>
          <a:xfrm>
            <a:off x="7048517" y="2928934"/>
            <a:ext cx="37061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Arial" pitchFamily="34" charset="0"/>
              </a:rPr>
              <a:t>A</a:t>
            </a:r>
            <a:endParaRPr lang="pt-BR" b="1" dirty="0">
              <a:solidFill>
                <a:srgbClr val="FF0000"/>
              </a:solidFill>
              <a:effectLst>
                <a:outerShdw blurRad="38100" dist="38100" dir="2700000" algn="tl">
                  <a:srgbClr val="000000">
                    <a:alpha val="43137"/>
                  </a:srgbClr>
                </a:outerShdw>
              </a:effectLst>
              <a:latin typeface="Arial" pitchFamily="34" charset="0"/>
            </a:endParaRPr>
          </a:p>
        </p:txBody>
      </p:sp>
      <p:sp>
        <p:nvSpPr>
          <p:cNvPr id="17" name="CaixaDeTexto 16"/>
          <p:cNvSpPr txBox="1"/>
          <p:nvPr/>
        </p:nvSpPr>
        <p:spPr>
          <a:xfrm>
            <a:off x="7442421" y="3314642"/>
            <a:ext cx="37061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Arial" pitchFamily="34" charset="0"/>
              </a:rPr>
              <a:t>B</a:t>
            </a:r>
            <a:endParaRPr lang="pt-BR" b="1" dirty="0">
              <a:solidFill>
                <a:srgbClr val="FF0000"/>
              </a:solidFill>
              <a:effectLst>
                <a:outerShdw blurRad="38100" dist="38100" dir="2700000" algn="tl">
                  <a:srgbClr val="000000">
                    <a:alpha val="43137"/>
                  </a:srgbClr>
                </a:outerShdw>
              </a:effectLst>
              <a:latin typeface="Arial" pitchFamily="34" charset="0"/>
            </a:endParaRPr>
          </a:p>
        </p:txBody>
      </p:sp>
      <p:graphicFrame>
        <p:nvGraphicFramePr>
          <p:cNvPr id="15" name="Gráfico 14"/>
          <p:cNvGraphicFramePr/>
          <p:nvPr/>
        </p:nvGraphicFramePr>
        <p:xfrm>
          <a:off x="1524021" y="1143000"/>
          <a:ext cx="6096000"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303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7" grpId="0"/>
      <p:bldGraphic spid="15"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m 10" descr="barra ju 2 trans.jpg"/>
          <p:cNvPicPr>
            <a:picLocks noChangeAspect="1"/>
          </p:cNvPicPr>
          <p:nvPr/>
        </p:nvPicPr>
        <p:blipFill>
          <a:blip r:embed="rId3" cstate="print"/>
          <a:stretch>
            <a:fillRect/>
          </a:stretch>
        </p:blipFill>
        <p:spPr>
          <a:xfrm>
            <a:off x="-32" y="0"/>
            <a:ext cx="1130840" cy="6858000"/>
          </a:xfrm>
          <a:prstGeom prst="rect">
            <a:avLst/>
          </a:prstGeom>
        </p:spPr>
      </p:pic>
      <p:sp>
        <p:nvSpPr>
          <p:cNvPr id="9" name="CaixaDeTexto 1"/>
          <p:cNvSpPr txBox="1"/>
          <p:nvPr/>
        </p:nvSpPr>
        <p:spPr>
          <a:xfrm>
            <a:off x="428596" y="-2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9600" b="1"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rPr>
              <a:t>F</a:t>
            </a:r>
            <a:endParaRPr lang="pt-BR" sz="60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ndParaRPr>
          </a:p>
        </p:txBody>
      </p:sp>
      <p:sp>
        <p:nvSpPr>
          <p:cNvPr id="10" name="CaixaDeTexto 3"/>
          <p:cNvSpPr txBox="1"/>
          <p:nvPr/>
        </p:nvSpPr>
        <p:spPr>
          <a:xfrm>
            <a:off x="1238227" y="357167"/>
            <a:ext cx="5334037"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atores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genéticos</a:t>
            </a:r>
            <a:endParaRPr lang="pt-BR"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ndParaRPr>
          </a:p>
        </p:txBody>
      </p:sp>
      <p:sp>
        <p:nvSpPr>
          <p:cNvPr id="14" name="CaixaDeTexto 13"/>
          <p:cNvSpPr txBox="1"/>
          <p:nvPr/>
        </p:nvSpPr>
        <p:spPr>
          <a:xfrm>
            <a:off x="6223012" y="6286520"/>
            <a:ext cx="2157963" cy="338554"/>
          </a:xfrm>
          <a:prstGeom prst="rect">
            <a:avLst/>
          </a:prstGeom>
          <a:noFill/>
        </p:spPr>
        <p:txBody>
          <a:bodyPr wrap="none" rtlCol="0">
            <a:spAutoFit/>
          </a:bodyPr>
          <a:lstStyle/>
          <a:p>
            <a:r>
              <a:rPr lang="en-US" sz="1600" dirty="0">
                <a:solidFill>
                  <a:prstClr val="black"/>
                </a:solidFill>
                <a:latin typeface="Arial" pitchFamily="34" charset="0"/>
              </a:rPr>
              <a:t>Carvalho </a:t>
            </a:r>
            <a:r>
              <a:rPr lang="en-US" sz="1600" i="1" dirty="0">
                <a:solidFill>
                  <a:prstClr val="black"/>
                </a:solidFill>
                <a:latin typeface="Arial" pitchFamily="34" charset="0"/>
              </a:rPr>
              <a:t>et al. </a:t>
            </a:r>
            <a:r>
              <a:rPr lang="en-US" sz="1600" dirty="0">
                <a:solidFill>
                  <a:prstClr val="black"/>
                </a:solidFill>
                <a:latin typeface="Arial" pitchFamily="34" charset="0"/>
              </a:rPr>
              <a:t>(2009)</a:t>
            </a:r>
            <a:endParaRPr lang="pt-BR" sz="1600" dirty="0">
              <a:solidFill>
                <a:prstClr val="black"/>
              </a:solidFill>
              <a:latin typeface="Arial" pitchFamily="34" charset="0"/>
            </a:endParaRPr>
          </a:p>
        </p:txBody>
      </p:sp>
      <p:sp>
        <p:nvSpPr>
          <p:cNvPr id="16" name="CaixaDeTexto 15"/>
          <p:cNvSpPr txBox="1"/>
          <p:nvPr/>
        </p:nvSpPr>
        <p:spPr>
          <a:xfrm>
            <a:off x="5524507" y="2285992"/>
            <a:ext cx="37061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Arial" pitchFamily="34" charset="0"/>
              </a:rPr>
              <a:t>A</a:t>
            </a:r>
            <a:endParaRPr lang="pt-BR" b="1" dirty="0">
              <a:solidFill>
                <a:srgbClr val="FF0000"/>
              </a:solidFill>
              <a:effectLst>
                <a:outerShdw blurRad="38100" dist="38100" dir="2700000" algn="tl">
                  <a:srgbClr val="000000">
                    <a:alpha val="43137"/>
                  </a:srgbClr>
                </a:outerShdw>
              </a:effectLst>
              <a:latin typeface="Arial" pitchFamily="34" charset="0"/>
            </a:endParaRPr>
          </a:p>
        </p:txBody>
      </p:sp>
      <p:sp>
        <p:nvSpPr>
          <p:cNvPr id="17" name="CaixaDeTexto 16"/>
          <p:cNvSpPr txBox="1"/>
          <p:nvPr/>
        </p:nvSpPr>
        <p:spPr>
          <a:xfrm>
            <a:off x="5905509" y="1285860"/>
            <a:ext cx="37061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Arial" pitchFamily="34" charset="0"/>
              </a:rPr>
              <a:t>B</a:t>
            </a:r>
            <a:endParaRPr lang="pt-BR" b="1" dirty="0">
              <a:solidFill>
                <a:srgbClr val="FF0000"/>
              </a:solidFill>
              <a:effectLst>
                <a:outerShdw blurRad="38100" dist="38100" dir="2700000" algn="tl">
                  <a:srgbClr val="000000">
                    <a:alpha val="43137"/>
                  </a:srgbClr>
                </a:outerShdw>
              </a:effectLst>
              <a:latin typeface="Arial" pitchFamily="34" charset="0"/>
            </a:endParaRPr>
          </a:p>
        </p:txBody>
      </p:sp>
      <p:graphicFrame>
        <p:nvGraphicFramePr>
          <p:cNvPr id="15" name="Gráfico 14"/>
          <p:cNvGraphicFramePr/>
          <p:nvPr/>
        </p:nvGraphicFramePr>
        <p:xfrm>
          <a:off x="2158983" y="928670"/>
          <a:ext cx="5587996" cy="47863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2087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7" grpId="0"/>
      <p:bldGraphic spid="15"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m 10" descr="barra ju 2 trans.jpg"/>
          <p:cNvPicPr>
            <a:picLocks noChangeAspect="1"/>
          </p:cNvPicPr>
          <p:nvPr/>
        </p:nvPicPr>
        <p:blipFill>
          <a:blip r:embed="rId3" cstate="print"/>
          <a:stretch>
            <a:fillRect/>
          </a:stretch>
        </p:blipFill>
        <p:spPr>
          <a:xfrm>
            <a:off x="-32" y="0"/>
            <a:ext cx="1130840" cy="6858000"/>
          </a:xfrm>
          <a:prstGeom prst="rect">
            <a:avLst/>
          </a:prstGeom>
        </p:spPr>
      </p:pic>
      <p:sp>
        <p:nvSpPr>
          <p:cNvPr id="9" name="CaixaDeTexto 1"/>
          <p:cNvSpPr txBox="1"/>
          <p:nvPr/>
        </p:nvSpPr>
        <p:spPr>
          <a:xfrm>
            <a:off x="190469" y="-2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9600" b="1"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rPr>
              <a:t>F</a:t>
            </a:r>
            <a:endParaRPr lang="pt-BR" sz="60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ndParaRPr>
          </a:p>
        </p:txBody>
      </p:sp>
      <p:sp>
        <p:nvSpPr>
          <p:cNvPr id="10" name="CaixaDeTexto 3"/>
          <p:cNvSpPr txBox="1"/>
          <p:nvPr/>
        </p:nvSpPr>
        <p:spPr>
          <a:xfrm>
            <a:off x="1067344" y="357167"/>
            <a:ext cx="5362044"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atores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genéticos</a:t>
            </a:r>
            <a:endParaRPr lang="pt-BR"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ndParaRPr>
          </a:p>
        </p:txBody>
      </p:sp>
      <p:sp>
        <p:nvSpPr>
          <p:cNvPr id="14" name="CaixaDeTexto 13"/>
          <p:cNvSpPr txBox="1"/>
          <p:nvPr/>
        </p:nvSpPr>
        <p:spPr>
          <a:xfrm>
            <a:off x="6223012" y="6286520"/>
            <a:ext cx="2157963" cy="338554"/>
          </a:xfrm>
          <a:prstGeom prst="rect">
            <a:avLst/>
          </a:prstGeom>
          <a:noFill/>
        </p:spPr>
        <p:txBody>
          <a:bodyPr wrap="none" rtlCol="0">
            <a:spAutoFit/>
          </a:bodyPr>
          <a:lstStyle/>
          <a:p>
            <a:r>
              <a:rPr lang="en-US" sz="1600" dirty="0">
                <a:solidFill>
                  <a:prstClr val="black"/>
                </a:solidFill>
                <a:latin typeface="Arial" pitchFamily="34" charset="0"/>
              </a:rPr>
              <a:t>Carvalho </a:t>
            </a:r>
            <a:r>
              <a:rPr lang="en-US" sz="1600" i="1" dirty="0">
                <a:solidFill>
                  <a:prstClr val="black"/>
                </a:solidFill>
                <a:latin typeface="Arial" pitchFamily="34" charset="0"/>
              </a:rPr>
              <a:t>et al. </a:t>
            </a:r>
            <a:r>
              <a:rPr lang="en-US" sz="1600" dirty="0">
                <a:solidFill>
                  <a:prstClr val="black"/>
                </a:solidFill>
                <a:latin typeface="Arial" pitchFamily="34" charset="0"/>
              </a:rPr>
              <a:t>(2009)</a:t>
            </a:r>
            <a:endParaRPr lang="pt-BR" sz="1600" dirty="0">
              <a:solidFill>
                <a:prstClr val="black"/>
              </a:solidFill>
              <a:latin typeface="Arial" pitchFamily="34" charset="0"/>
            </a:endParaRPr>
          </a:p>
        </p:txBody>
      </p:sp>
      <p:sp>
        <p:nvSpPr>
          <p:cNvPr id="16" name="CaixaDeTexto 15"/>
          <p:cNvSpPr txBox="1"/>
          <p:nvPr/>
        </p:nvSpPr>
        <p:spPr>
          <a:xfrm>
            <a:off x="5563211" y="2171634"/>
            <a:ext cx="37061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Arial" pitchFamily="34" charset="0"/>
              </a:rPr>
              <a:t>A</a:t>
            </a:r>
            <a:endParaRPr lang="pt-BR" b="1" dirty="0">
              <a:solidFill>
                <a:srgbClr val="FF0000"/>
              </a:solidFill>
              <a:effectLst>
                <a:outerShdw blurRad="38100" dist="38100" dir="2700000" algn="tl">
                  <a:srgbClr val="000000">
                    <a:alpha val="43137"/>
                  </a:srgbClr>
                </a:outerShdw>
              </a:effectLst>
              <a:latin typeface="Arial" pitchFamily="34" charset="0"/>
            </a:endParaRPr>
          </a:p>
        </p:txBody>
      </p:sp>
      <p:sp>
        <p:nvSpPr>
          <p:cNvPr id="17" name="CaixaDeTexto 16"/>
          <p:cNvSpPr txBox="1"/>
          <p:nvPr/>
        </p:nvSpPr>
        <p:spPr>
          <a:xfrm>
            <a:off x="5905509" y="1144318"/>
            <a:ext cx="37061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Arial" pitchFamily="34" charset="0"/>
              </a:rPr>
              <a:t>B</a:t>
            </a:r>
            <a:endParaRPr lang="pt-BR" b="1" dirty="0">
              <a:solidFill>
                <a:srgbClr val="FF0000"/>
              </a:solidFill>
              <a:effectLst>
                <a:outerShdw blurRad="38100" dist="38100" dir="2700000" algn="tl">
                  <a:srgbClr val="000000">
                    <a:alpha val="43137"/>
                  </a:srgbClr>
                </a:outerShdw>
              </a:effectLst>
              <a:latin typeface="Arial" pitchFamily="34" charset="0"/>
            </a:endParaRPr>
          </a:p>
        </p:txBody>
      </p:sp>
      <p:graphicFrame>
        <p:nvGraphicFramePr>
          <p:cNvPr id="15" name="Gráfico 14"/>
          <p:cNvGraphicFramePr/>
          <p:nvPr/>
        </p:nvGraphicFramePr>
        <p:xfrm>
          <a:off x="2158983" y="1214422"/>
          <a:ext cx="5587996" cy="47863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531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7" grpId="0"/>
      <p:bldGraphic spid="1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upo 40"/>
          <p:cNvGrpSpPr/>
          <p:nvPr/>
        </p:nvGrpSpPr>
        <p:grpSpPr>
          <a:xfrm>
            <a:off x="4000496" y="1000108"/>
            <a:ext cx="2286016" cy="2714644"/>
            <a:chOff x="4000496" y="642918"/>
            <a:chExt cx="2286016" cy="2714644"/>
          </a:xfrm>
        </p:grpSpPr>
        <p:grpSp>
          <p:nvGrpSpPr>
            <p:cNvPr id="33" name="Grupo 39"/>
            <p:cNvGrpSpPr/>
            <p:nvPr/>
          </p:nvGrpSpPr>
          <p:grpSpPr>
            <a:xfrm>
              <a:off x="4000496" y="642918"/>
              <a:ext cx="2286016" cy="2643206"/>
              <a:chOff x="4000496" y="642918"/>
              <a:chExt cx="2286016" cy="2643206"/>
            </a:xfrm>
          </p:grpSpPr>
          <p:pic>
            <p:nvPicPr>
              <p:cNvPr id="35" name="Imagem 34" descr="osso osteoporose.jpg"/>
              <p:cNvPicPr>
                <a:picLocks noChangeAspect="1"/>
              </p:cNvPicPr>
              <p:nvPr/>
            </p:nvPicPr>
            <p:blipFill>
              <a:blip r:embed="rId2" cstate="print"/>
              <a:srcRect t="13281" r="51250"/>
              <a:stretch>
                <a:fillRect/>
              </a:stretch>
            </p:blipFill>
            <p:spPr>
              <a:xfrm>
                <a:off x="4429124" y="642918"/>
                <a:ext cx="1857388" cy="2643206"/>
              </a:xfrm>
              <a:prstGeom prst="rect">
                <a:avLst/>
              </a:prstGeom>
            </p:spPr>
          </p:pic>
          <p:sp>
            <p:nvSpPr>
              <p:cNvPr id="36" name="CaixaDeTexto 35"/>
              <p:cNvSpPr txBox="1"/>
              <p:nvPr/>
            </p:nvSpPr>
            <p:spPr>
              <a:xfrm>
                <a:off x="4000496" y="642918"/>
                <a:ext cx="1071570" cy="707886"/>
              </a:xfrm>
              <a:prstGeom prst="rect">
                <a:avLst/>
              </a:prstGeom>
              <a:noFill/>
            </p:spPr>
            <p:txBody>
              <a:bodyPr wrap="square" rtlCol="0">
                <a:spAutoFit/>
              </a:bodyPr>
              <a:lstStyle/>
              <a:p>
                <a:pPr algn="ctr" rtl="0" fontAlgn="base">
                  <a:spcBef>
                    <a:spcPct val="0"/>
                  </a:spcBef>
                  <a:spcAft>
                    <a:spcPct val="0"/>
                  </a:spcAft>
                </a:pPr>
                <a:r>
                  <a:rPr lang="pt-BR" b="1" kern="1200" dirty="0">
                    <a:solidFill>
                      <a:srgbClr val="000000"/>
                    </a:solidFill>
                    <a:latin typeface="Comic Sans MS" pitchFamily="66" charset="0"/>
                    <a:ea typeface="+mn-ea"/>
                    <a:cs typeface="+mn-cs"/>
                  </a:rPr>
                  <a:t>Tecido ósseo</a:t>
                </a:r>
              </a:p>
            </p:txBody>
          </p:sp>
        </p:grpSp>
        <p:sp>
          <p:nvSpPr>
            <p:cNvPr id="34" name="Espaço Reservado para Conteúdo 6"/>
            <p:cNvSpPr txBox="1">
              <a:spLocks/>
            </p:cNvSpPr>
            <p:nvPr/>
          </p:nvSpPr>
          <p:spPr>
            <a:xfrm>
              <a:off x="4929190" y="2357430"/>
              <a:ext cx="1185842" cy="1000132"/>
            </a:xfrm>
            <a:prstGeom prst="rect">
              <a:avLst/>
            </a:prstGeom>
          </p:spPr>
          <p:txBody>
            <a:bodyPr vert="horz" lIns="91440" tIns="45720" rIns="91440" bIns="45720" rtlCol="0">
              <a:normAutofit/>
            </a:bodyPr>
            <a:lstStyle/>
            <a:p>
              <a:pPr marL="342900" indent="-342900" algn="l" rtl="0">
                <a:spcBef>
                  <a:spcPct val="20000"/>
                </a:spcBef>
                <a:buFont typeface="Arial" pitchFamily="34" charset="0"/>
                <a:buNone/>
                <a:defRPr/>
              </a:pPr>
              <a:r>
                <a:rPr lang="pt-BR" sz="36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ea typeface="+mn-ea"/>
                  <a:cs typeface="+mn-cs"/>
                </a:rPr>
                <a:t>F</a:t>
              </a:r>
              <a:r>
                <a:rPr lang="pt-BR" sz="28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ea typeface="+mn-ea"/>
                  <a:cs typeface="+mn-cs"/>
                </a:rPr>
                <a:t> </a:t>
              </a:r>
            </a:p>
          </p:txBody>
        </p:sp>
      </p:grpSp>
      <p:pic>
        <p:nvPicPr>
          <p:cNvPr id="37" name="Picture 6" descr="C:\Documents and Settings\ALUNO\Configurações locais\Temporary Internet Files\Content.IE5\49R0DZ05\MCj04261420000[1].wmf"/>
          <p:cNvPicPr>
            <a:picLocks noChangeAspect="1" noChangeArrowheads="1"/>
          </p:cNvPicPr>
          <p:nvPr/>
        </p:nvPicPr>
        <p:blipFill>
          <a:blip r:embed="rId3" cstate="print"/>
          <a:srcRect/>
          <a:stretch>
            <a:fillRect/>
          </a:stretch>
        </p:blipFill>
        <p:spPr bwMode="auto">
          <a:xfrm>
            <a:off x="1357290" y="1357298"/>
            <a:ext cx="1949450" cy="4616450"/>
          </a:xfrm>
          <a:prstGeom prst="rect">
            <a:avLst/>
          </a:prstGeom>
          <a:noFill/>
        </p:spPr>
      </p:pic>
      <p:sp>
        <p:nvSpPr>
          <p:cNvPr id="38" name="Título 28"/>
          <p:cNvSpPr txBox="1">
            <a:spLocks/>
          </p:cNvSpPr>
          <p:nvPr/>
        </p:nvSpPr>
        <p:spPr bwMode="auto">
          <a:xfrm>
            <a:off x="357158" y="-14289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150" normalizeH="0" baseline="0" noProof="0" dirty="0" err="1">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rPr>
              <a:t>Metabolismo</a:t>
            </a:r>
            <a:r>
              <a:rPr kumimoji="0" lang="en-US"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rPr>
              <a:t> do </a:t>
            </a:r>
            <a:r>
              <a:rPr kumimoji="0" lang="en-US" sz="4400" b="1" i="0" u="none" strike="noStrike" kern="0" cap="none" spc="150" normalizeH="0" baseline="0" noProof="0" dirty="0" err="1">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rPr>
              <a:t>Fluoreto</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
        <p:nvSpPr>
          <p:cNvPr id="39" name="Espaço Reservado para Conteúdo 6"/>
          <p:cNvSpPr txBox="1">
            <a:spLocks/>
          </p:cNvSpPr>
          <p:nvPr/>
        </p:nvSpPr>
        <p:spPr bwMode="auto">
          <a:xfrm>
            <a:off x="742933" y="1285878"/>
            <a:ext cx="1185863" cy="1000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scene3d>
              <a:camera prst="orthographicFront"/>
              <a:lightRig rig="soft" dir="t">
                <a:rot lat="0" lon="0" rev="10800000"/>
              </a:lightRig>
            </a:scene3d>
            <a:sp3d>
              <a:bevelT w="27940" h="12700"/>
              <a:contourClr>
                <a:srgbClr val="DDDDDD"/>
              </a:contourClr>
            </a:sp3d>
          </a:bodyPr>
          <a:lstStyle/>
          <a:p>
            <a:pPr marL="342900" marR="0" lvl="0" indent="-342900" algn="l" defTabSz="914400" rtl="0" eaLnBrk="1" fontAlgn="base" latinLnBrk="0" hangingPunct="1">
              <a:lnSpc>
                <a:spcPct val="100000"/>
              </a:lnSpc>
              <a:spcBef>
                <a:spcPct val="20000"/>
              </a:spcBef>
              <a:spcAft>
                <a:spcPct val="0"/>
              </a:spcAft>
              <a:buClr>
                <a:srgbClr val="FF0066"/>
              </a:buClr>
              <a:buSzTx/>
              <a:buFont typeface="Wingdings" pitchFamily="2" charset="2"/>
              <a:buNone/>
              <a:tabLst/>
              <a:defRPr/>
            </a:pPr>
            <a:r>
              <a:rPr kumimoji="0" lang="pt-BR" sz="5400" b="1" i="0" u="none" strike="noStrike" kern="0" cap="none" spc="150" normalizeH="0" baseline="0" noProof="0">
                <a:ln w="11430">
                  <a:noFill/>
                </a:ln>
                <a:solidFill>
                  <a:srgbClr val="000000">
                    <a:lumMod val="50000"/>
                    <a:lumOff val="50000"/>
                  </a:srgbClr>
                </a:solidFill>
                <a:effectLst>
                  <a:outerShdw blurRad="25400" algn="tl" rotWithShape="0">
                    <a:srgbClr val="000000">
                      <a:alpha val="43000"/>
                    </a:srgbClr>
                  </a:outerShdw>
                </a:effectLst>
                <a:uLnTx/>
                <a:uFillTx/>
                <a:latin typeface="Comic Sans MS"/>
                <a:ea typeface="+mn-ea"/>
                <a:cs typeface="+mn-cs"/>
              </a:rPr>
              <a:t>F</a:t>
            </a:r>
            <a:r>
              <a:rPr kumimoji="0" lang="pt-BR" sz="4400" b="1" i="0" u="none" strike="noStrike" kern="0" cap="none" spc="150" normalizeH="0" baseline="0" noProof="0">
                <a:ln w="11430">
                  <a:noFill/>
                </a:ln>
                <a:solidFill>
                  <a:srgbClr val="000000">
                    <a:lumMod val="50000"/>
                    <a:lumOff val="50000"/>
                  </a:srgbClr>
                </a:solidFill>
                <a:effectLst>
                  <a:outerShdw blurRad="25400" algn="tl" rotWithShape="0">
                    <a:srgbClr val="000000">
                      <a:alpha val="43000"/>
                    </a:srgbClr>
                  </a:outerShdw>
                </a:effectLst>
                <a:uLnTx/>
                <a:uFillTx/>
                <a:latin typeface="Comic Sans MS"/>
                <a:ea typeface="+mn-ea"/>
                <a:cs typeface="+mn-cs"/>
              </a:rPr>
              <a:t> </a:t>
            </a:r>
            <a:endParaRPr kumimoji="0" lang="pt-BR" sz="4400" b="1" i="0" u="none" strike="noStrike" kern="0" cap="none" spc="150" normalizeH="0" baseline="0" noProof="0" dirty="0">
              <a:ln w="11430">
                <a:noFill/>
              </a:ln>
              <a:solidFill>
                <a:srgbClr val="000000">
                  <a:lumMod val="50000"/>
                  <a:lumOff val="50000"/>
                </a:srgbClr>
              </a:solidFill>
              <a:effectLst>
                <a:outerShdw blurRad="25400" algn="tl" rotWithShape="0">
                  <a:srgbClr val="000000">
                    <a:alpha val="43000"/>
                  </a:srgbClr>
                </a:outerShdw>
              </a:effectLst>
              <a:uLnTx/>
              <a:uFillTx/>
              <a:latin typeface="Comic Sans MS"/>
              <a:ea typeface="+mn-ea"/>
              <a:cs typeface="+mn-cs"/>
            </a:endParaRPr>
          </a:p>
        </p:txBody>
      </p:sp>
      <p:cxnSp>
        <p:nvCxnSpPr>
          <p:cNvPr id="40" name="Conector de seta reta 39"/>
          <p:cNvCxnSpPr/>
          <p:nvPr/>
        </p:nvCxnSpPr>
        <p:spPr>
          <a:xfrm>
            <a:off x="1357290" y="1785926"/>
            <a:ext cx="285752" cy="158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41" name="Conector de seta reta 40"/>
          <p:cNvCxnSpPr/>
          <p:nvPr/>
        </p:nvCxnSpPr>
        <p:spPr>
          <a:xfrm rot="5400000">
            <a:off x="2217720" y="1853397"/>
            <a:ext cx="278610" cy="79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42" name="Conector de seta reta 41"/>
          <p:cNvCxnSpPr/>
          <p:nvPr/>
        </p:nvCxnSpPr>
        <p:spPr>
          <a:xfrm rot="5400000">
            <a:off x="2147870" y="6210349"/>
            <a:ext cx="428628" cy="952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43" name="CaixaDeTexto 42"/>
          <p:cNvSpPr txBox="1"/>
          <p:nvPr/>
        </p:nvSpPr>
        <p:spPr>
          <a:xfrm>
            <a:off x="1857356" y="6488692"/>
            <a:ext cx="928694" cy="400110"/>
          </a:xfrm>
          <a:prstGeom prst="rect">
            <a:avLst/>
          </a:prstGeom>
          <a:noFill/>
        </p:spPr>
        <p:txBody>
          <a:bodyPr wrap="square" rtlCol="0">
            <a:spAutoFit/>
          </a:bodyPr>
          <a:lstStyle/>
          <a:p>
            <a:pPr algn="ctr" rtl="0" fontAlgn="base">
              <a:spcBef>
                <a:spcPct val="0"/>
              </a:spcBef>
              <a:spcAft>
                <a:spcPct val="0"/>
              </a:spcAft>
            </a:pPr>
            <a:r>
              <a:rPr lang="pt-BR" b="1" kern="1200" dirty="0">
                <a:solidFill>
                  <a:srgbClr val="000000"/>
                </a:solidFill>
                <a:latin typeface="Comic Sans MS" pitchFamily="66" charset="0"/>
                <a:ea typeface="+mn-ea"/>
                <a:cs typeface="+mn-cs"/>
              </a:rPr>
              <a:t>Fezes</a:t>
            </a:r>
          </a:p>
        </p:txBody>
      </p:sp>
      <p:cxnSp>
        <p:nvCxnSpPr>
          <p:cNvPr id="44" name="Conector de seta reta 43"/>
          <p:cNvCxnSpPr/>
          <p:nvPr/>
        </p:nvCxnSpPr>
        <p:spPr>
          <a:xfrm>
            <a:off x="3286116" y="4000504"/>
            <a:ext cx="928694" cy="1588"/>
          </a:xfrm>
          <a:prstGeom prst="straightConnector1">
            <a:avLst/>
          </a:prstGeom>
          <a:noFill/>
          <a:ln w="57150" cap="flat" cmpd="sng" algn="ctr">
            <a:solidFill>
              <a:srgbClr val="000000"/>
            </a:solidFill>
            <a:prstDash val="solid"/>
            <a:tailEnd type="arrow"/>
          </a:ln>
          <a:effectLst>
            <a:outerShdw blurRad="40000" dist="20000" dir="5400000" rotWithShape="0">
              <a:srgbClr val="000000">
                <a:alpha val="38000"/>
              </a:srgbClr>
            </a:outerShdw>
          </a:effectLst>
        </p:spPr>
      </p:cxnSp>
      <p:grpSp>
        <p:nvGrpSpPr>
          <p:cNvPr id="45" name="Grupo 41"/>
          <p:cNvGrpSpPr/>
          <p:nvPr/>
        </p:nvGrpSpPr>
        <p:grpSpPr>
          <a:xfrm>
            <a:off x="3263916" y="2285992"/>
            <a:ext cx="3594100" cy="4127500"/>
            <a:chOff x="3263916" y="1928802"/>
            <a:chExt cx="3594100" cy="4127500"/>
          </a:xfrm>
        </p:grpSpPr>
        <p:pic>
          <p:nvPicPr>
            <p:cNvPr id="46" name="Imagem 45" descr="sistema circulatorio.tif"/>
            <p:cNvPicPr>
              <a:picLocks noChangeAspect="1"/>
            </p:cNvPicPr>
            <p:nvPr/>
          </p:nvPicPr>
          <p:blipFill>
            <a:blip r:embed="rId4" cstate="print"/>
            <a:stretch>
              <a:fillRect/>
            </a:stretch>
          </p:blipFill>
          <p:spPr>
            <a:xfrm>
              <a:off x="3263916" y="1928802"/>
              <a:ext cx="3594100" cy="4127500"/>
            </a:xfrm>
            <a:prstGeom prst="rect">
              <a:avLst/>
            </a:prstGeom>
          </p:spPr>
        </p:pic>
        <p:sp>
          <p:nvSpPr>
            <p:cNvPr id="47" name="CaixaDeTexto 46"/>
            <p:cNvSpPr txBox="1"/>
            <p:nvPr/>
          </p:nvSpPr>
          <p:spPr>
            <a:xfrm>
              <a:off x="4786314" y="4497181"/>
              <a:ext cx="1071570" cy="707886"/>
            </a:xfrm>
            <a:prstGeom prst="rect">
              <a:avLst/>
            </a:prstGeom>
            <a:noFill/>
          </p:spPr>
          <p:txBody>
            <a:bodyPr wrap="square" rtlCol="0">
              <a:spAutoFit/>
            </a:bodyPr>
            <a:lstStyle/>
            <a:p>
              <a:pPr algn="ctr" rtl="0" fontAlgn="base">
                <a:spcBef>
                  <a:spcPct val="0"/>
                </a:spcBef>
                <a:spcAft>
                  <a:spcPct val="0"/>
                </a:spcAft>
              </a:pPr>
              <a:r>
                <a:rPr lang="pt-BR" b="1" kern="1200" dirty="0">
                  <a:solidFill>
                    <a:srgbClr val="000000"/>
                  </a:solidFill>
                  <a:latin typeface="Comic Sans MS" pitchFamily="66" charset="0"/>
                  <a:ea typeface="+mn-ea"/>
                  <a:cs typeface="+mn-cs"/>
                </a:rPr>
                <a:t>Tecido mole</a:t>
              </a:r>
            </a:p>
          </p:txBody>
        </p:sp>
        <p:sp>
          <p:nvSpPr>
            <p:cNvPr id="48" name="Espaço Reservado para Conteúdo 6"/>
            <p:cNvSpPr txBox="1">
              <a:spLocks/>
            </p:cNvSpPr>
            <p:nvPr/>
          </p:nvSpPr>
          <p:spPr>
            <a:xfrm>
              <a:off x="5100670" y="5000636"/>
              <a:ext cx="1185842" cy="1000132"/>
            </a:xfrm>
            <a:prstGeom prst="rect">
              <a:avLst/>
            </a:prstGeom>
          </p:spPr>
          <p:txBody>
            <a:bodyPr vert="horz" lIns="91440" tIns="45720" rIns="91440" bIns="45720" rtlCol="0">
              <a:normAutofit/>
            </a:bodyPr>
            <a:lstStyle/>
            <a:p>
              <a:pPr marL="342900" indent="-342900" algn="l" rtl="0">
                <a:spcBef>
                  <a:spcPct val="20000"/>
                </a:spcBef>
                <a:buFont typeface="Arial" pitchFamily="34" charset="0"/>
                <a:buNone/>
                <a:defRPr/>
              </a:pPr>
              <a:r>
                <a:rPr lang="pt-BR" sz="32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ea typeface="+mn-ea"/>
                  <a:cs typeface="+mn-cs"/>
                </a:rPr>
                <a:t>F</a:t>
              </a:r>
              <a:r>
                <a:rPr lang="pt-BR" sz="2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ea typeface="+mn-ea"/>
                  <a:cs typeface="+mn-cs"/>
                </a:rPr>
                <a:t> </a:t>
              </a:r>
            </a:p>
          </p:txBody>
        </p:sp>
      </p:grpSp>
      <p:pic>
        <p:nvPicPr>
          <p:cNvPr id="49" name="Imagem 48" descr="rim.gif"/>
          <p:cNvPicPr>
            <a:picLocks noChangeAspect="1"/>
          </p:cNvPicPr>
          <p:nvPr/>
        </p:nvPicPr>
        <p:blipFill>
          <a:blip r:embed="rId5" cstate="print"/>
          <a:stretch>
            <a:fillRect/>
          </a:stretch>
        </p:blipFill>
        <p:spPr>
          <a:xfrm>
            <a:off x="6572264" y="3214692"/>
            <a:ext cx="2305050" cy="1647825"/>
          </a:xfrm>
          <a:prstGeom prst="rect">
            <a:avLst/>
          </a:prstGeom>
        </p:spPr>
      </p:pic>
      <p:grpSp>
        <p:nvGrpSpPr>
          <p:cNvPr id="50" name="Grupo 68"/>
          <p:cNvGrpSpPr/>
          <p:nvPr/>
        </p:nvGrpSpPr>
        <p:grpSpPr>
          <a:xfrm>
            <a:off x="5572132" y="2714620"/>
            <a:ext cx="1815446" cy="1153146"/>
            <a:chOff x="5572132" y="2357430"/>
            <a:chExt cx="1815446" cy="1153146"/>
          </a:xfrm>
        </p:grpSpPr>
        <p:sp>
          <p:nvSpPr>
            <p:cNvPr id="51" name="Seta circular 50"/>
            <p:cNvSpPr/>
            <p:nvPr/>
          </p:nvSpPr>
          <p:spPr>
            <a:xfrm>
              <a:off x="6086946" y="2357430"/>
              <a:ext cx="1000132" cy="1000132"/>
            </a:xfrm>
            <a:prstGeom prst="circularArrow">
              <a:avLst>
                <a:gd name="adj1" fmla="val 12500"/>
                <a:gd name="adj2" fmla="val 1142319"/>
                <a:gd name="adj3" fmla="val 20457681"/>
                <a:gd name="adj4" fmla="val 9556360"/>
                <a:gd name="adj5" fmla="val 12500"/>
              </a:avLst>
            </a:prstGeom>
            <a:solidFill>
              <a:srgbClr val="0070C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Comic Sans MS"/>
                <a:ea typeface="+mn-ea"/>
                <a:cs typeface="+mn-cs"/>
              </a:endParaRPr>
            </a:p>
          </p:txBody>
        </p:sp>
        <p:cxnSp>
          <p:nvCxnSpPr>
            <p:cNvPr id="52" name="Forma 52"/>
            <p:cNvCxnSpPr/>
            <p:nvPr/>
          </p:nvCxnSpPr>
          <p:spPr>
            <a:xfrm flipV="1">
              <a:off x="5572132" y="2800806"/>
              <a:ext cx="642942" cy="428628"/>
            </a:xfrm>
            <a:prstGeom prst="curvedConnector3">
              <a:avLst>
                <a:gd name="adj1" fmla="val 97407"/>
              </a:avLst>
            </a:prstGeom>
            <a:noFill/>
            <a:ln w="127000" cap="flat" cmpd="sng" algn="ctr">
              <a:solidFill>
                <a:srgbClr val="4A7EBB"/>
              </a:solidFill>
              <a:prstDash val="solid"/>
            </a:ln>
            <a:effectLst/>
          </p:spPr>
        </p:cxnSp>
        <p:sp>
          <p:nvSpPr>
            <p:cNvPr id="53" name="Seta circular 52"/>
            <p:cNvSpPr/>
            <p:nvPr/>
          </p:nvSpPr>
          <p:spPr>
            <a:xfrm>
              <a:off x="6387446" y="2357430"/>
              <a:ext cx="1000132" cy="1000132"/>
            </a:xfrm>
            <a:prstGeom prst="circularArrow">
              <a:avLst>
                <a:gd name="adj1" fmla="val 12500"/>
                <a:gd name="adj2" fmla="val 1142319"/>
                <a:gd name="adj3" fmla="val 20457681"/>
                <a:gd name="adj4" fmla="val 9556360"/>
                <a:gd name="adj5" fmla="val 12500"/>
              </a:avLst>
            </a:prstGeom>
            <a:solidFill>
              <a:srgbClr val="C76361"/>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Comic Sans MS"/>
                <a:ea typeface="+mn-ea"/>
                <a:cs typeface="+mn-cs"/>
              </a:endParaRPr>
            </a:p>
          </p:txBody>
        </p:sp>
        <p:cxnSp>
          <p:nvCxnSpPr>
            <p:cNvPr id="54" name="Forma 53"/>
            <p:cNvCxnSpPr/>
            <p:nvPr/>
          </p:nvCxnSpPr>
          <p:spPr>
            <a:xfrm flipV="1">
              <a:off x="5715008" y="2928934"/>
              <a:ext cx="792233" cy="581642"/>
            </a:xfrm>
            <a:prstGeom prst="curvedConnector2">
              <a:avLst/>
            </a:prstGeom>
            <a:noFill/>
            <a:ln w="127000" cap="flat" cmpd="sng" algn="ctr">
              <a:solidFill>
                <a:srgbClr val="C76361"/>
              </a:solidFill>
              <a:prstDash val="solid"/>
            </a:ln>
            <a:effectLst/>
          </p:spPr>
        </p:cxnSp>
      </p:grpSp>
      <p:cxnSp>
        <p:nvCxnSpPr>
          <p:cNvPr id="55" name="Conector de seta reta 54"/>
          <p:cNvCxnSpPr/>
          <p:nvPr/>
        </p:nvCxnSpPr>
        <p:spPr>
          <a:xfrm rot="5400000">
            <a:off x="6643702" y="5000665"/>
            <a:ext cx="356396" cy="21510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56" name="CaixaDeTexto 55"/>
          <p:cNvSpPr txBox="1"/>
          <p:nvPr/>
        </p:nvSpPr>
        <p:spPr>
          <a:xfrm>
            <a:off x="6357953" y="5286388"/>
            <a:ext cx="928694" cy="400110"/>
          </a:xfrm>
          <a:prstGeom prst="rect">
            <a:avLst/>
          </a:prstGeom>
          <a:noFill/>
        </p:spPr>
        <p:txBody>
          <a:bodyPr wrap="square" rtlCol="0">
            <a:spAutoFit/>
          </a:bodyPr>
          <a:lstStyle/>
          <a:p>
            <a:pPr algn="ctr" rtl="0" fontAlgn="base">
              <a:spcBef>
                <a:spcPct val="0"/>
              </a:spcBef>
              <a:spcAft>
                <a:spcPct val="0"/>
              </a:spcAft>
            </a:pPr>
            <a:r>
              <a:rPr lang="pt-BR" b="1" kern="1200" dirty="0">
                <a:solidFill>
                  <a:srgbClr val="000000"/>
                </a:solidFill>
                <a:latin typeface="Comic Sans MS" pitchFamily="66" charset="0"/>
                <a:ea typeface="+mn-ea"/>
                <a:cs typeface="+mn-cs"/>
              </a:rPr>
              <a:t>Urina</a:t>
            </a:r>
          </a:p>
        </p:txBody>
      </p:sp>
      <p:sp>
        <p:nvSpPr>
          <p:cNvPr id="57" name="Espaço Reservado para Conteúdo 6"/>
          <p:cNvSpPr txBox="1">
            <a:spLocks/>
          </p:cNvSpPr>
          <p:nvPr/>
        </p:nvSpPr>
        <p:spPr>
          <a:xfrm>
            <a:off x="3428992" y="3490914"/>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lgn="l" rtl="0">
              <a:spcBef>
                <a:spcPct val="20000"/>
              </a:spcBef>
              <a:buFont typeface="Arial" pitchFamily="34" charset="0"/>
              <a:buNone/>
              <a:defRPr/>
            </a:pPr>
            <a:r>
              <a:rPr lang="pt-BR" sz="54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F</a:t>
            </a:r>
            <a:r>
              <a:rPr lang="pt-BR" sz="44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 </a:t>
            </a:r>
          </a:p>
        </p:txBody>
      </p:sp>
      <p:sp>
        <p:nvSpPr>
          <p:cNvPr id="58" name="Espaço Reservado para Conteúdo 6"/>
          <p:cNvSpPr txBox="1">
            <a:spLocks/>
          </p:cNvSpPr>
          <p:nvPr/>
        </p:nvSpPr>
        <p:spPr>
          <a:xfrm>
            <a:off x="2447943" y="6062682"/>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lgn="l" rtl="0">
              <a:spcBef>
                <a:spcPct val="20000"/>
              </a:spcBef>
              <a:buFont typeface="Arial" pitchFamily="34" charset="0"/>
              <a:buNone/>
              <a:defRPr/>
            </a:pPr>
            <a:r>
              <a:rPr lang="pt-BR" sz="54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F</a:t>
            </a:r>
            <a:r>
              <a:rPr lang="pt-BR" sz="44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 </a:t>
            </a:r>
          </a:p>
        </p:txBody>
      </p:sp>
      <p:sp>
        <p:nvSpPr>
          <p:cNvPr id="59" name="Espaço Reservado para Conteúdo 6"/>
          <p:cNvSpPr txBox="1">
            <a:spLocks/>
          </p:cNvSpPr>
          <p:nvPr/>
        </p:nvSpPr>
        <p:spPr>
          <a:xfrm>
            <a:off x="6377031" y="4786322"/>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lgn="l" rtl="0">
              <a:spcBef>
                <a:spcPct val="20000"/>
              </a:spcBef>
              <a:buFont typeface="Arial" pitchFamily="34" charset="0"/>
              <a:buNone/>
              <a:defRPr/>
            </a:pPr>
            <a:r>
              <a:rPr lang="pt-BR" sz="54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F</a:t>
            </a:r>
            <a:r>
              <a:rPr lang="pt-BR" sz="4400" b="1" kern="1200" spc="150" dirty="0">
                <a:ln w="11430">
                  <a:noFill/>
                </a:ln>
                <a:solidFill>
                  <a:srgbClr val="000000">
                    <a:lumMod val="50000"/>
                    <a:lumOff val="50000"/>
                  </a:srgbClr>
                </a:solidFill>
                <a:effectLst>
                  <a:outerShdw blurRad="25400" algn="tl" rotWithShape="0">
                    <a:srgbClr val="000000">
                      <a:alpha val="43000"/>
                    </a:srgbClr>
                  </a:outerShdw>
                </a:effectLst>
                <a:latin typeface="Comic Sans MS"/>
                <a:ea typeface="+mn-ea"/>
                <a:cs typeface="+mn-cs"/>
              </a:rPr>
              <a:t> </a:t>
            </a:r>
          </a:p>
        </p:txBody>
      </p:sp>
    </p:spTree>
    <p:extLst>
      <p:ext uri="{BB962C8B-B14F-4D97-AF65-F5344CB8AC3E}">
        <p14:creationId xmlns:p14="http://schemas.microsoft.com/office/powerpoint/2010/main" val="16481699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0086 -3.33333E-6 L 0.07709 -0.00231 " pathEditMode="relative" rAng="0" ptsTypes="AA">
                                      <p:cBhvr>
                                        <p:cTn id="6" dur="5000" fill="hold"/>
                                        <p:tgtEl>
                                          <p:spTgt spid="40"/>
                                        </p:tgtEl>
                                        <p:attrNameLst>
                                          <p:attrName>ppt_x</p:attrName>
                                          <p:attrName>ppt_y</p:attrName>
                                        </p:attrNameLst>
                                      </p:cBhvr>
                                      <p:rCtr x="39" y="-1"/>
                                    </p:animMotion>
                                  </p:childTnLst>
                                </p:cTn>
                              </p:par>
                              <p:par>
                                <p:cTn id="7" presetID="1" presetClass="exit" presetSubtype="0" fill="hold"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0.00261 0.02454 C -0.0033 0.06111 -0.004 0.09769 -0.00365 0.11898 C -0.0033 0.14028 0.00121 0.13843 -0.00052 0.15232 C -0.00226 0.16621 -0.01511 0.18334 -0.01407 0.20232 C -0.01302 0.2213 -0.00591 0.2463 0.00573 0.26621 C 0.01736 0.28611 0.04739 0.3125 0.05573 0.32176 " pathEditMode="relative" ptsTypes="aaaaaA">
                                      <p:cBhvr>
                                        <p:cTn id="12" dur="2000" fill="hold"/>
                                        <p:tgtEl>
                                          <p:spTgt spid="41"/>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par>
                          <p:cTn id="17" fill="hold">
                            <p:stCondLst>
                              <p:cond delay="0"/>
                            </p:stCondLst>
                            <p:childTnLst>
                              <p:par>
                                <p:cTn id="18" presetID="42" presetClass="path" presetSubtype="0" accel="50000" decel="50000" fill="hold" nodeType="afterEffect">
                                  <p:stCondLst>
                                    <p:cond delay="0"/>
                                  </p:stCondLst>
                                  <p:childTnLst>
                                    <p:animMotion origin="layout" path="M 0.00243 -0.21147 L -2.77778E-6 3.02057E-6 " pathEditMode="relative" rAng="0" ptsTypes="AA">
                                      <p:cBhvr>
                                        <p:cTn id="19" dur="2000" fill="hold"/>
                                        <p:tgtEl>
                                          <p:spTgt spid="42"/>
                                        </p:tgtEl>
                                        <p:attrNameLst>
                                          <p:attrName>ppt_x</p:attrName>
                                          <p:attrName>ppt_y</p:attrName>
                                        </p:attrNameLst>
                                      </p:cBhvr>
                                      <p:rCtr x="-1" y="106"/>
                                    </p:animMotion>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childTnLst>
                          </p:cTn>
                        </p:par>
                        <p:par>
                          <p:cTn id="30" fill="hold">
                            <p:stCondLst>
                              <p:cond delay="0"/>
                            </p:stCondLst>
                            <p:childTnLst>
                              <p:par>
                                <p:cTn id="31" presetID="63" presetClass="path" presetSubtype="0" accel="50000" decel="50000" fill="hold" nodeType="afterEffect">
                                  <p:stCondLst>
                                    <p:cond delay="0"/>
                                  </p:stCondLst>
                                  <p:childTnLst>
                                    <p:animMotion origin="layout" path="M -0.05052 -0.00023 L -2.77778E-7 -1.67784E-6 " pathEditMode="relative" rAng="0" ptsTypes="AA">
                                      <p:cBhvr>
                                        <p:cTn id="32" dur="1000" fill="hold"/>
                                        <p:tgtEl>
                                          <p:spTgt spid="44"/>
                                        </p:tgtEl>
                                        <p:attrNameLst>
                                          <p:attrName>ppt_x</p:attrName>
                                          <p:attrName>ppt_y</p:attrName>
                                        </p:attrNameLst>
                                      </p:cBhvr>
                                      <p:rCtr x="25" y="0"/>
                                    </p:animMotion>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1000"/>
                                        <p:tgtEl>
                                          <p:spTgt spid="50"/>
                                        </p:tgtEl>
                                      </p:cBhvr>
                                    </p:animEffect>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par>
                                <p:cTn id="52" presetID="0" presetClass="path" presetSubtype="0" accel="50000" decel="50000" fill="hold" nodeType="withEffect">
                                  <p:stCondLst>
                                    <p:cond delay="0"/>
                                  </p:stCondLst>
                                  <p:childTnLst>
                                    <p:animMotion origin="layout" path="M 0.09826 -0.15787 C 0.07048 -0.13218 0.04287 -0.10648 0.02656 -0.08009 C 0.01024 -0.0537 0.00503 -0.0125 -5.83333E-6 4.07407E-6 " pathEditMode="relative" ptsTypes="aaA">
                                      <p:cBhvr>
                                        <p:cTn id="53" dur="2000" fill="hold"/>
                                        <p:tgtEl>
                                          <p:spTgt spid="55"/>
                                        </p:tgtEl>
                                        <p:attrNameLst>
                                          <p:attrName>ppt_x</p:attrName>
                                          <p:attrName>ppt_y</p:attrName>
                                        </p:attrNameLst>
                                      </p:cBhvr>
                                    </p:animMotion>
                                  </p:childTnLst>
                                </p:cTn>
                              </p:par>
                            </p:childTnLst>
                          </p:cTn>
                        </p:par>
                        <p:par>
                          <p:cTn id="54" fill="hold">
                            <p:stCondLst>
                              <p:cond delay="3000"/>
                            </p:stCondLst>
                            <p:childTnLst>
                              <p:par>
                                <p:cTn id="55" presetID="1" presetClass="entr" presetSubtype="0"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par>
                          <p:cTn id="57" fill="hold">
                            <p:stCondLst>
                              <p:cond delay="3000"/>
                            </p:stCondLst>
                            <p:childTnLst>
                              <p:par>
                                <p:cTn id="58" presetID="1" presetClass="entr" presetSubtype="0" fill="hold" grpId="0" nodeType="after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6" grpId="0"/>
      <p:bldP spid="57" grpId="0"/>
      <p:bldP spid="58" grpId="0"/>
      <p:bldP spid="59"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m 10" descr="barra ju 2 trans.jpg"/>
          <p:cNvPicPr>
            <a:picLocks noChangeAspect="1"/>
          </p:cNvPicPr>
          <p:nvPr/>
        </p:nvPicPr>
        <p:blipFill>
          <a:blip r:embed="rId3" cstate="print"/>
          <a:stretch>
            <a:fillRect/>
          </a:stretch>
        </p:blipFill>
        <p:spPr>
          <a:xfrm>
            <a:off x="-32" y="0"/>
            <a:ext cx="1130840" cy="6858000"/>
          </a:xfrm>
          <a:prstGeom prst="rect">
            <a:avLst/>
          </a:prstGeom>
        </p:spPr>
      </p:pic>
      <p:sp>
        <p:nvSpPr>
          <p:cNvPr id="9" name="CaixaDeTexto 1"/>
          <p:cNvSpPr txBox="1"/>
          <p:nvPr/>
        </p:nvSpPr>
        <p:spPr>
          <a:xfrm>
            <a:off x="190469" y="-2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9600" b="1"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rPr>
              <a:t>F</a:t>
            </a:r>
            <a:endParaRPr lang="pt-BR" sz="60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ndParaRPr>
          </a:p>
        </p:txBody>
      </p:sp>
      <p:sp>
        <p:nvSpPr>
          <p:cNvPr id="10" name="CaixaDeTexto 3"/>
          <p:cNvSpPr txBox="1"/>
          <p:nvPr/>
        </p:nvSpPr>
        <p:spPr>
          <a:xfrm>
            <a:off x="1067344" y="357167"/>
            <a:ext cx="5290606"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tx2">
                  <a:lumMod val="60000"/>
                  <a:lumOff val="40000"/>
                </a:schemeClr>
              </a:contourClr>
            </a:sp3d>
          </a:bodyPr>
          <a:lstStyle/>
          <a:p>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atores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genéticos</a:t>
            </a:r>
            <a:endParaRPr lang="pt-BR"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ndParaRPr>
          </a:p>
        </p:txBody>
      </p:sp>
      <p:sp>
        <p:nvSpPr>
          <p:cNvPr id="14" name="CaixaDeTexto 13"/>
          <p:cNvSpPr txBox="1"/>
          <p:nvPr/>
        </p:nvSpPr>
        <p:spPr>
          <a:xfrm>
            <a:off x="6223012" y="6286520"/>
            <a:ext cx="2157963" cy="338554"/>
          </a:xfrm>
          <a:prstGeom prst="rect">
            <a:avLst/>
          </a:prstGeom>
          <a:noFill/>
        </p:spPr>
        <p:txBody>
          <a:bodyPr wrap="none" rtlCol="0">
            <a:spAutoFit/>
          </a:bodyPr>
          <a:lstStyle/>
          <a:p>
            <a:r>
              <a:rPr lang="en-US" sz="1600" dirty="0">
                <a:solidFill>
                  <a:prstClr val="black"/>
                </a:solidFill>
                <a:latin typeface="Arial" pitchFamily="34" charset="0"/>
              </a:rPr>
              <a:t>Carvalho </a:t>
            </a:r>
            <a:r>
              <a:rPr lang="en-US" sz="1600" i="1" dirty="0">
                <a:solidFill>
                  <a:prstClr val="black"/>
                </a:solidFill>
                <a:latin typeface="Arial" pitchFamily="34" charset="0"/>
              </a:rPr>
              <a:t>et al. </a:t>
            </a:r>
            <a:r>
              <a:rPr lang="en-US" sz="1600" dirty="0">
                <a:solidFill>
                  <a:prstClr val="black"/>
                </a:solidFill>
                <a:latin typeface="Arial" pitchFamily="34" charset="0"/>
              </a:rPr>
              <a:t>(2009)</a:t>
            </a:r>
            <a:endParaRPr lang="pt-BR" sz="1600" dirty="0">
              <a:solidFill>
                <a:prstClr val="black"/>
              </a:solidFill>
              <a:latin typeface="Arial" pitchFamily="34" charset="0"/>
            </a:endParaRPr>
          </a:p>
        </p:txBody>
      </p:sp>
      <p:sp>
        <p:nvSpPr>
          <p:cNvPr id="16" name="CaixaDeTexto 15"/>
          <p:cNvSpPr txBox="1"/>
          <p:nvPr/>
        </p:nvSpPr>
        <p:spPr>
          <a:xfrm>
            <a:off x="4699003" y="2100196"/>
            <a:ext cx="329435" cy="400110"/>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latin typeface="Arial" pitchFamily="34" charset="0"/>
              </a:rPr>
              <a:t>A</a:t>
            </a:r>
            <a:endParaRPr lang="pt-BR" b="1" dirty="0">
              <a:solidFill>
                <a:srgbClr val="FF0000"/>
              </a:solidFill>
              <a:effectLst>
                <a:outerShdw blurRad="38100" dist="38100" dir="2700000" algn="tl">
                  <a:srgbClr val="000000">
                    <a:alpha val="43137"/>
                  </a:srgbClr>
                </a:outerShdw>
              </a:effectLst>
              <a:latin typeface="Arial" pitchFamily="34" charset="0"/>
            </a:endParaRPr>
          </a:p>
        </p:txBody>
      </p:sp>
      <p:sp>
        <p:nvSpPr>
          <p:cNvPr id="17" name="CaixaDeTexto 16"/>
          <p:cNvSpPr txBox="1"/>
          <p:nvPr/>
        </p:nvSpPr>
        <p:spPr>
          <a:xfrm>
            <a:off x="5042267" y="3686346"/>
            <a:ext cx="370614" cy="400110"/>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Arial" pitchFamily="34" charset="0"/>
              </a:rPr>
              <a:t>B</a:t>
            </a:r>
            <a:endParaRPr lang="pt-BR" b="1" dirty="0">
              <a:solidFill>
                <a:srgbClr val="FF0000"/>
              </a:solidFill>
              <a:effectLst>
                <a:outerShdw blurRad="38100" dist="38100" dir="2700000" algn="tl">
                  <a:srgbClr val="000000">
                    <a:alpha val="43137"/>
                  </a:srgbClr>
                </a:outerShdw>
              </a:effectLst>
              <a:latin typeface="Arial" pitchFamily="34" charset="0"/>
            </a:endParaRPr>
          </a:p>
        </p:txBody>
      </p:sp>
      <p:graphicFrame>
        <p:nvGraphicFramePr>
          <p:cNvPr id="15" name="Gráfico 14"/>
          <p:cNvGraphicFramePr/>
          <p:nvPr/>
        </p:nvGraphicFramePr>
        <p:xfrm>
          <a:off x="1142976" y="1500174"/>
          <a:ext cx="4762533" cy="4214842"/>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upo 21"/>
          <p:cNvGrpSpPr/>
          <p:nvPr/>
        </p:nvGrpSpPr>
        <p:grpSpPr>
          <a:xfrm>
            <a:off x="6223011" y="1785926"/>
            <a:ext cx="2920989" cy="3015420"/>
            <a:chOff x="7000886" y="1785926"/>
            <a:chExt cx="3286113" cy="3015420"/>
          </a:xfrm>
        </p:grpSpPr>
        <p:grpSp>
          <p:nvGrpSpPr>
            <p:cNvPr id="3" name="Grupo 11"/>
            <p:cNvGrpSpPr/>
            <p:nvPr/>
          </p:nvGrpSpPr>
          <p:grpSpPr>
            <a:xfrm>
              <a:off x="7000886" y="2214554"/>
              <a:ext cx="3286113" cy="2586792"/>
              <a:chOff x="7106663" y="1588836"/>
              <a:chExt cx="4438387" cy="3113710"/>
            </a:xfrm>
          </p:grpSpPr>
          <p:pic>
            <p:nvPicPr>
              <p:cNvPr id="18" name="Imagem 17" descr="188.JPG"/>
              <p:cNvPicPr>
                <a:picLocks noChangeAspect="1"/>
              </p:cNvPicPr>
              <p:nvPr/>
            </p:nvPicPr>
            <p:blipFill>
              <a:blip r:embed="rId5" cstate="print"/>
              <a:stretch>
                <a:fillRect/>
              </a:stretch>
            </p:blipFill>
            <p:spPr>
              <a:xfrm>
                <a:off x="7106663" y="1588836"/>
                <a:ext cx="4127500" cy="3095625"/>
              </a:xfrm>
              <a:prstGeom prst="roundRect">
                <a:avLst>
                  <a:gd name="adj" fmla="val 8594"/>
                </a:avLst>
              </a:prstGeom>
              <a:solidFill>
                <a:srgbClr val="FFFFFF">
                  <a:shade val="85000"/>
                </a:srgbClr>
              </a:solidFill>
              <a:ln w="28575">
                <a:solidFill>
                  <a:schemeClr val="tx1"/>
                </a:solidFill>
              </a:ln>
              <a:effectLst/>
              <a:scene3d>
                <a:camera prst="orthographicFront"/>
                <a:lightRig rig="threePt" dir="t"/>
              </a:scene3d>
              <a:sp3d>
                <a:bevelT/>
              </a:sp3d>
            </p:spPr>
          </p:pic>
          <p:sp>
            <p:nvSpPr>
              <p:cNvPr id="19" name="CaixaDeTexto 18"/>
              <p:cNvSpPr txBox="1"/>
              <p:nvPr/>
            </p:nvSpPr>
            <p:spPr>
              <a:xfrm>
                <a:off x="7721775" y="4202851"/>
                <a:ext cx="928693" cy="481611"/>
              </a:xfrm>
              <a:prstGeom prst="rect">
                <a:avLst/>
              </a:prstGeom>
              <a:noFill/>
            </p:spPr>
            <p:txBody>
              <a:bodyPr wrap="square" rtlCol="0">
                <a:spAutoFit/>
              </a:bodyPr>
              <a:lstStyle/>
              <a:p>
                <a:r>
                  <a:rPr lang="pt-BR" b="1" dirty="0">
                    <a:solidFill>
                      <a:prstClr val="black"/>
                    </a:solidFill>
                    <a:effectLst>
                      <a:outerShdw blurRad="38100" dist="38100" dir="2700000" algn="tl">
                        <a:srgbClr val="000000">
                          <a:alpha val="43137"/>
                        </a:srgbClr>
                      </a:outerShdw>
                    </a:effectLst>
                    <a:latin typeface="Arial" pitchFamily="34" charset="0"/>
                  </a:rPr>
                  <a:t>A/J</a:t>
                </a:r>
              </a:p>
            </p:txBody>
          </p:sp>
          <p:sp>
            <p:nvSpPr>
              <p:cNvPr id="20" name="CaixaDeTexto 19"/>
              <p:cNvSpPr txBox="1"/>
              <p:nvPr/>
            </p:nvSpPr>
            <p:spPr>
              <a:xfrm>
                <a:off x="9482987" y="4220935"/>
                <a:ext cx="2062063" cy="481611"/>
              </a:xfrm>
              <a:prstGeom prst="rect">
                <a:avLst/>
              </a:prstGeom>
              <a:noFill/>
            </p:spPr>
            <p:txBody>
              <a:bodyPr wrap="square" rtlCol="0">
                <a:spAutoFit/>
              </a:bodyPr>
              <a:lstStyle/>
              <a:p>
                <a:r>
                  <a:rPr lang="pt-BR" b="1" dirty="0">
                    <a:solidFill>
                      <a:prstClr val="black"/>
                    </a:solidFill>
                    <a:effectLst>
                      <a:outerShdw blurRad="38100" dist="38100" dir="2700000" algn="tl">
                        <a:srgbClr val="000000">
                          <a:alpha val="43137"/>
                        </a:srgbClr>
                      </a:outerShdw>
                    </a:effectLst>
                    <a:latin typeface="Arial" pitchFamily="34" charset="0"/>
                  </a:rPr>
                  <a:t>129P3/J</a:t>
                </a:r>
              </a:p>
            </p:txBody>
          </p:sp>
        </p:grpSp>
        <p:sp>
          <p:nvSpPr>
            <p:cNvPr id="21" name="CaixaDeTexto 20"/>
            <p:cNvSpPr txBox="1"/>
            <p:nvPr/>
          </p:nvSpPr>
          <p:spPr>
            <a:xfrm>
              <a:off x="7905492" y="1785926"/>
              <a:ext cx="1473721" cy="400110"/>
            </a:xfrm>
            <a:prstGeom prst="rect">
              <a:avLst/>
            </a:prstGeom>
            <a:noFill/>
          </p:spPr>
          <p:txBody>
            <a:bodyPr wrap="none" rtlCol="0">
              <a:spAutoFit/>
            </a:bodyPr>
            <a:lstStyle/>
            <a:p>
              <a:r>
                <a:rPr lang="en-US" b="1" dirty="0">
                  <a:solidFill>
                    <a:prstClr val="black"/>
                  </a:solidFill>
                  <a:effectLst>
                    <a:outerShdw blurRad="38100" dist="38100" dir="2700000" algn="tl">
                      <a:srgbClr val="000000">
                        <a:alpha val="43137"/>
                      </a:srgbClr>
                    </a:outerShdw>
                  </a:effectLst>
                  <a:latin typeface="Arial" pitchFamily="34" charset="0"/>
                </a:rPr>
                <a:t>50 </a:t>
              </a:r>
              <a:r>
                <a:rPr lang="en-US" b="1" dirty="0" err="1">
                  <a:solidFill>
                    <a:prstClr val="black"/>
                  </a:solidFill>
                  <a:effectLst>
                    <a:outerShdw blurRad="38100" dist="38100" dir="2700000" algn="tl">
                      <a:srgbClr val="000000">
                        <a:alpha val="43137"/>
                      </a:srgbClr>
                    </a:outerShdw>
                  </a:effectLst>
                  <a:latin typeface="Arial" pitchFamily="34" charset="0"/>
                </a:rPr>
                <a:t>ppm</a:t>
              </a:r>
              <a:r>
                <a:rPr lang="en-US" b="1" dirty="0">
                  <a:solidFill>
                    <a:prstClr val="black"/>
                  </a:solidFill>
                  <a:effectLst>
                    <a:outerShdw blurRad="38100" dist="38100" dir="2700000" algn="tl">
                      <a:srgbClr val="000000">
                        <a:alpha val="43137"/>
                      </a:srgbClr>
                    </a:outerShdw>
                  </a:effectLst>
                  <a:latin typeface="Arial" pitchFamily="34" charset="0"/>
                </a:rPr>
                <a:t> F</a:t>
              </a:r>
              <a:endParaRPr lang="pt-BR" b="1" dirty="0">
                <a:solidFill>
                  <a:prstClr val="black"/>
                </a:solidFill>
                <a:effectLst>
                  <a:outerShdw blurRad="38100" dist="38100" dir="2700000" algn="tl">
                    <a:srgbClr val="000000">
                      <a:alpha val="43137"/>
                    </a:srgbClr>
                  </a:outerShdw>
                </a:effectLst>
                <a:latin typeface="Arial" pitchFamily="34" charset="0"/>
              </a:endParaRPr>
            </a:p>
          </p:txBody>
        </p:sp>
      </p:grpSp>
    </p:spTree>
    <p:extLst>
      <p:ext uri="{BB962C8B-B14F-4D97-AF65-F5344CB8AC3E}">
        <p14:creationId xmlns:p14="http://schemas.microsoft.com/office/powerpoint/2010/main" val="39525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7" grpId="0"/>
      <p:bldGraphic spid="15"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tângulo 26"/>
          <p:cNvSpPr/>
          <p:nvPr/>
        </p:nvSpPr>
        <p:spPr bwMode="auto">
          <a:xfrm>
            <a:off x="0" y="0"/>
            <a:ext cx="9144000" cy="6858000"/>
          </a:xfrm>
          <a:prstGeom prst="rec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pt-BR" b="1">
              <a:solidFill>
                <a:srgbClr val="CECECE"/>
              </a:solidFill>
              <a:effectLst>
                <a:outerShdw blurRad="38100" dist="38100" dir="2700000" algn="tl">
                  <a:srgbClr val="000000">
                    <a:alpha val="43137"/>
                  </a:srgbClr>
                </a:outerShdw>
              </a:effectLst>
              <a:latin typeface="Arial" pitchFamily="34" charset="0"/>
            </a:endParaRPr>
          </a:p>
        </p:txBody>
      </p:sp>
      <p:grpSp>
        <p:nvGrpSpPr>
          <p:cNvPr id="2" name="Grupo 25"/>
          <p:cNvGrpSpPr/>
          <p:nvPr/>
        </p:nvGrpSpPr>
        <p:grpSpPr>
          <a:xfrm>
            <a:off x="457200" y="152401"/>
            <a:ext cx="7988327" cy="6491309"/>
            <a:chOff x="457200" y="152400"/>
            <a:chExt cx="7647296" cy="6327577"/>
          </a:xfrm>
        </p:grpSpPr>
        <p:grpSp>
          <p:nvGrpSpPr>
            <p:cNvPr id="3" name="Grupo 64"/>
            <p:cNvGrpSpPr/>
            <p:nvPr/>
          </p:nvGrpSpPr>
          <p:grpSpPr>
            <a:xfrm>
              <a:off x="457200" y="152400"/>
              <a:ext cx="7647296" cy="6327577"/>
              <a:chOff x="457200" y="152400"/>
              <a:chExt cx="7647296" cy="6327577"/>
            </a:xfrm>
          </p:grpSpPr>
          <p:grpSp>
            <p:nvGrpSpPr>
              <p:cNvPr id="6" name="Grupo 61"/>
              <p:cNvGrpSpPr/>
              <p:nvPr/>
            </p:nvGrpSpPr>
            <p:grpSpPr>
              <a:xfrm>
                <a:off x="457200" y="152400"/>
                <a:ext cx="7647296" cy="6327577"/>
                <a:chOff x="457200" y="152400"/>
                <a:chExt cx="7647296" cy="6327577"/>
              </a:xfrm>
            </p:grpSpPr>
            <p:grpSp>
              <p:nvGrpSpPr>
                <p:cNvPr id="15" name="Grupo 51"/>
                <p:cNvGrpSpPr/>
                <p:nvPr/>
              </p:nvGrpSpPr>
              <p:grpSpPr>
                <a:xfrm>
                  <a:off x="457200" y="152400"/>
                  <a:ext cx="7647296" cy="6327577"/>
                  <a:chOff x="457200" y="152400"/>
                  <a:chExt cx="7647296" cy="6327577"/>
                </a:xfrm>
              </p:grpSpPr>
              <p:grpSp>
                <p:nvGrpSpPr>
                  <p:cNvPr id="26" name="Grupo 49"/>
                  <p:cNvGrpSpPr/>
                  <p:nvPr/>
                </p:nvGrpSpPr>
                <p:grpSpPr>
                  <a:xfrm>
                    <a:off x="560696" y="152400"/>
                    <a:ext cx="7543800" cy="6046394"/>
                    <a:chOff x="560696" y="152400"/>
                    <a:chExt cx="7543800" cy="6046394"/>
                  </a:xfrm>
                </p:grpSpPr>
                <p:pic>
                  <p:nvPicPr>
                    <p:cNvPr id="17" name="Picture 4"/>
                    <p:cNvPicPr>
                      <a:picLocks noChangeAspect="1" noChangeArrowheads="1"/>
                    </p:cNvPicPr>
                    <p:nvPr/>
                  </p:nvPicPr>
                  <p:blipFill>
                    <a:blip r:embed="rId3" cstate="print"/>
                    <a:srcRect/>
                    <a:stretch>
                      <a:fillRect/>
                    </a:stretch>
                  </p:blipFill>
                  <p:spPr bwMode="auto">
                    <a:xfrm>
                      <a:off x="560696" y="152400"/>
                      <a:ext cx="7543800" cy="6046394"/>
                    </a:xfrm>
                    <a:prstGeom prst="rect">
                      <a:avLst/>
                    </a:prstGeom>
                    <a:noFill/>
                    <a:ln w="9525">
                      <a:noFill/>
                      <a:miter lim="800000"/>
                      <a:headEnd/>
                      <a:tailEnd/>
                    </a:ln>
                    <a:effectLst/>
                  </p:spPr>
                </p:pic>
                <p:sp>
                  <p:nvSpPr>
                    <p:cNvPr id="18" name="CaixaDeTexto 17"/>
                    <p:cNvSpPr txBox="1"/>
                    <p:nvPr/>
                  </p:nvSpPr>
                  <p:spPr>
                    <a:xfrm>
                      <a:off x="609600" y="2819400"/>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a</a:t>
                      </a:r>
                    </a:p>
                  </p:txBody>
                </p:sp>
                <p:sp>
                  <p:nvSpPr>
                    <p:cNvPr id="19" name="CaixaDeTexto 18"/>
                    <p:cNvSpPr txBox="1"/>
                    <p:nvPr/>
                  </p:nvSpPr>
                  <p:spPr>
                    <a:xfrm>
                      <a:off x="4419600" y="2819400"/>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b</a:t>
                      </a:r>
                    </a:p>
                  </p:txBody>
                </p:sp>
                <p:sp>
                  <p:nvSpPr>
                    <p:cNvPr id="20" name="CaixaDeTexto 19"/>
                    <p:cNvSpPr txBox="1"/>
                    <p:nvPr/>
                  </p:nvSpPr>
                  <p:spPr>
                    <a:xfrm>
                      <a:off x="609600" y="5864423"/>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c</a:t>
                      </a:r>
                    </a:p>
                  </p:txBody>
                </p:sp>
                <p:sp>
                  <p:nvSpPr>
                    <p:cNvPr id="21" name="CaixaDeTexto 20"/>
                    <p:cNvSpPr txBox="1"/>
                    <p:nvPr/>
                  </p:nvSpPr>
                  <p:spPr>
                    <a:xfrm>
                      <a:off x="4419600" y="5864423"/>
                      <a:ext cx="228600" cy="307777"/>
                    </a:xfrm>
                    <a:prstGeom prst="rect">
                      <a:avLst/>
                    </a:prstGeom>
                    <a:noFill/>
                  </p:spPr>
                  <p:txBody>
                    <a:bodyPr wrap="square" rtlCol="0">
                      <a:spAutoFit/>
                    </a:bodyPr>
                    <a:lstStyle/>
                    <a:p>
                      <a:r>
                        <a:rPr lang="pt-BR" sz="1400" b="1" dirty="0">
                          <a:solidFill>
                            <a:srgbClr val="CECECE"/>
                          </a:solidFill>
                          <a:effectLst>
                            <a:outerShdw blurRad="38100" dist="38100" dir="2700000" algn="tl">
                              <a:srgbClr val="000000">
                                <a:alpha val="43137"/>
                              </a:srgbClr>
                            </a:outerShdw>
                          </a:effectLst>
                          <a:latin typeface="Calibri" pitchFamily="34" charset="0"/>
                        </a:rPr>
                        <a:t>d</a:t>
                      </a:r>
                    </a:p>
                  </p:txBody>
                </p:sp>
              </p:grpSp>
              <p:sp>
                <p:nvSpPr>
                  <p:cNvPr id="16" name="CaixaDeTexto 15"/>
                  <p:cNvSpPr txBox="1"/>
                  <p:nvPr/>
                </p:nvSpPr>
                <p:spPr>
                  <a:xfrm>
                    <a:off x="457200" y="6172200"/>
                    <a:ext cx="7391400" cy="307777"/>
                  </a:xfrm>
                  <a:prstGeom prst="rect">
                    <a:avLst/>
                  </a:prstGeom>
                  <a:noFill/>
                </p:spPr>
                <p:txBody>
                  <a:bodyPr wrap="square" rtlCol="0">
                    <a:spAutoFit/>
                  </a:bodyPr>
                  <a:lstStyle/>
                  <a:p>
                    <a:r>
                      <a:rPr lang="pt-BR" sz="1400" b="1" dirty="0">
                        <a:solidFill>
                          <a:srgbClr val="000000">
                            <a:lumMod val="95000"/>
                            <a:lumOff val="5000"/>
                          </a:srgbClr>
                        </a:solidFill>
                        <a:effectLst>
                          <a:outerShdw blurRad="38100" dist="38100" dir="2700000" algn="tl">
                            <a:srgbClr val="000000">
                              <a:alpha val="43137"/>
                            </a:srgbClr>
                          </a:outerShdw>
                        </a:effectLst>
                        <a:latin typeface="Arial" pitchFamily="34" charset="0"/>
                      </a:rPr>
                      <a:t> Histologic cross-section analysis of lower incisors: A/J (a,b) and 129P3/J (c,d)</a:t>
                    </a:r>
                  </a:p>
                </p:txBody>
              </p:sp>
            </p:grpSp>
            <p:sp>
              <p:nvSpPr>
                <p:cNvPr id="7" name="CaixaDeTexto 6"/>
                <p:cNvSpPr txBox="1"/>
                <p:nvPr/>
              </p:nvSpPr>
              <p:spPr>
                <a:xfrm>
                  <a:off x="5562600" y="4721423"/>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E</a:t>
                  </a:r>
                </a:p>
              </p:txBody>
            </p:sp>
            <p:sp>
              <p:nvSpPr>
                <p:cNvPr id="8" name="CaixaDeTexto 7"/>
                <p:cNvSpPr txBox="1"/>
                <p:nvPr/>
              </p:nvSpPr>
              <p:spPr>
                <a:xfrm>
                  <a:off x="6400800" y="1524000"/>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E</a:t>
                  </a:r>
                </a:p>
              </p:txBody>
            </p:sp>
            <p:sp>
              <p:nvSpPr>
                <p:cNvPr id="9" name="CaixaDeTexto 8"/>
                <p:cNvSpPr txBox="1"/>
                <p:nvPr/>
              </p:nvSpPr>
              <p:spPr>
                <a:xfrm>
                  <a:off x="3810000" y="4800600"/>
                  <a:ext cx="228600" cy="307777"/>
                </a:xfrm>
                <a:prstGeom prst="rect">
                  <a:avLst/>
                </a:prstGeom>
                <a:noFill/>
              </p:spPr>
              <p:txBody>
                <a:bodyPr wrap="square" rtlCol="0">
                  <a:spAutoFit/>
                </a:bodyPr>
                <a:lstStyle/>
                <a:p>
                  <a:r>
                    <a:rPr lang="pt-BR" sz="1400" b="1" dirty="0">
                      <a:solidFill>
                        <a:srgbClr val="CECECE"/>
                      </a:solidFill>
                      <a:effectLst>
                        <a:outerShdw blurRad="38100" dist="38100" dir="2700000" algn="tl">
                          <a:srgbClr val="000000">
                            <a:alpha val="43137"/>
                          </a:srgbClr>
                        </a:outerShdw>
                      </a:effectLst>
                      <a:latin typeface="Calibri" pitchFamily="34" charset="0"/>
                    </a:rPr>
                    <a:t>D</a:t>
                  </a:r>
                </a:p>
              </p:txBody>
            </p:sp>
            <p:sp>
              <p:nvSpPr>
                <p:cNvPr id="10" name="CaixaDeTexto 9"/>
                <p:cNvSpPr txBox="1"/>
                <p:nvPr/>
              </p:nvSpPr>
              <p:spPr>
                <a:xfrm>
                  <a:off x="3581400" y="1447800"/>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D</a:t>
                  </a:r>
                </a:p>
              </p:txBody>
            </p:sp>
            <p:sp>
              <p:nvSpPr>
                <p:cNvPr id="11" name="CaixaDeTexto 10"/>
                <p:cNvSpPr txBox="1"/>
                <p:nvPr/>
              </p:nvSpPr>
              <p:spPr>
                <a:xfrm>
                  <a:off x="2667000" y="4800600"/>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E</a:t>
                  </a:r>
                </a:p>
              </p:txBody>
            </p:sp>
            <p:sp>
              <p:nvSpPr>
                <p:cNvPr id="12" name="CaixaDeTexto 11"/>
                <p:cNvSpPr txBox="1"/>
                <p:nvPr/>
              </p:nvSpPr>
              <p:spPr>
                <a:xfrm>
                  <a:off x="2438400" y="1447800"/>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E</a:t>
                  </a:r>
                </a:p>
              </p:txBody>
            </p:sp>
            <p:sp>
              <p:nvSpPr>
                <p:cNvPr id="13" name="CaixaDeTexto 12"/>
                <p:cNvSpPr txBox="1"/>
                <p:nvPr/>
              </p:nvSpPr>
              <p:spPr>
                <a:xfrm>
                  <a:off x="7010400" y="4953000"/>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D</a:t>
                  </a:r>
                </a:p>
              </p:txBody>
            </p:sp>
            <p:sp>
              <p:nvSpPr>
                <p:cNvPr id="14" name="CaixaDeTexto 13"/>
                <p:cNvSpPr txBox="1"/>
                <p:nvPr/>
              </p:nvSpPr>
              <p:spPr>
                <a:xfrm>
                  <a:off x="7543800" y="1219200"/>
                  <a:ext cx="2286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D</a:t>
                  </a:r>
                </a:p>
              </p:txBody>
            </p:sp>
          </p:grpSp>
          <p:sp>
            <p:nvSpPr>
              <p:cNvPr id="4" name="CaixaDeTexto 3"/>
              <p:cNvSpPr txBox="1"/>
              <p:nvPr/>
            </p:nvSpPr>
            <p:spPr>
              <a:xfrm>
                <a:off x="2174533" y="228600"/>
                <a:ext cx="10668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Controle</a:t>
                </a:r>
              </a:p>
            </p:txBody>
          </p:sp>
          <p:sp>
            <p:nvSpPr>
              <p:cNvPr id="5" name="CaixaDeTexto 4"/>
              <p:cNvSpPr txBox="1"/>
              <p:nvPr/>
            </p:nvSpPr>
            <p:spPr>
              <a:xfrm>
                <a:off x="5882695" y="228600"/>
                <a:ext cx="1066800" cy="307777"/>
              </a:xfrm>
              <a:prstGeom prst="rect">
                <a:avLst/>
              </a:prstGeom>
              <a:noFill/>
            </p:spPr>
            <p:txBody>
              <a:bodyPr wrap="square" rtlCol="0">
                <a:spAutoFit/>
              </a:bodyPr>
              <a:lstStyle/>
              <a:p>
                <a:r>
                  <a:rPr lang="pt-BR" sz="1400" b="1" dirty="0">
                    <a:solidFill>
                      <a:srgbClr val="000000"/>
                    </a:solidFill>
                    <a:effectLst>
                      <a:outerShdw blurRad="38100" dist="38100" dir="2700000" algn="tl">
                        <a:srgbClr val="000000">
                          <a:alpha val="43137"/>
                        </a:srgbClr>
                      </a:outerShdw>
                    </a:effectLst>
                    <a:latin typeface="Calibri" pitchFamily="34" charset="0"/>
                  </a:rPr>
                  <a:t>50 </a:t>
                </a:r>
                <a:r>
                  <a:rPr lang="pt-BR" sz="1400" b="1" dirty="0" err="1">
                    <a:solidFill>
                      <a:srgbClr val="000000"/>
                    </a:solidFill>
                    <a:effectLst>
                      <a:outerShdw blurRad="38100" dist="38100" dir="2700000" algn="tl">
                        <a:srgbClr val="000000">
                          <a:alpha val="43137"/>
                        </a:srgbClr>
                      </a:outerShdw>
                    </a:effectLst>
                    <a:latin typeface="Calibri" pitchFamily="34" charset="0"/>
                  </a:rPr>
                  <a:t>ppm</a:t>
                </a:r>
                <a:r>
                  <a:rPr lang="pt-BR" sz="1400" b="1" dirty="0">
                    <a:solidFill>
                      <a:srgbClr val="000000"/>
                    </a:solidFill>
                    <a:effectLst>
                      <a:outerShdw blurRad="38100" dist="38100" dir="2700000" algn="tl">
                        <a:srgbClr val="000000">
                          <a:alpha val="43137"/>
                        </a:srgbClr>
                      </a:outerShdw>
                    </a:effectLst>
                    <a:latin typeface="Calibri" pitchFamily="34" charset="0"/>
                  </a:rPr>
                  <a:t> F</a:t>
                </a:r>
              </a:p>
            </p:txBody>
          </p:sp>
        </p:grpSp>
        <p:sp>
          <p:nvSpPr>
            <p:cNvPr id="22" name="CaixaDeTexto 21"/>
            <p:cNvSpPr txBox="1"/>
            <p:nvPr/>
          </p:nvSpPr>
          <p:spPr>
            <a:xfrm>
              <a:off x="533400" y="304800"/>
              <a:ext cx="558890" cy="390018"/>
            </a:xfrm>
            <a:prstGeom prst="rect">
              <a:avLst/>
            </a:prstGeom>
            <a:noFill/>
          </p:spPr>
          <p:txBody>
            <a:bodyPr wrap="none" rtlCol="0">
              <a:spAutoFit/>
            </a:bodyPr>
            <a:lstStyle/>
            <a:p>
              <a:r>
                <a:rPr lang="en-US" b="1" dirty="0">
                  <a:solidFill>
                    <a:srgbClr val="000000"/>
                  </a:solidFill>
                  <a:effectLst>
                    <a:outerShdw blurRad="38100" dist="38100" dir="2700000" algn="tl">
                      <a:srgbClr val="000000">
                        <a:alpha val="43137"/>
                      </a:srgbClr>
                    </a:outerShdw>
                  </a:effectLst>
                  <a:latin typeface="Arial" pitchFamily="34" charset="0"/>
                </a:rPr>
                <a:t>A/J</a:t>
              </a:r>
              <a:endParaRPr lang="pt-BR" b="1" dirty="0">
                <a:solidFill>
                  <a:srgbClr val="000000"/>
                </a:solidFill>
                <a:effectLst>
                  <a:outerShdw blurRad="38100" dist="38100" dir="2700000" algn="tl">
                    <a:srgbClr val="000000">
                      <a:alpha val="43137"/>
                    </a:srgbClr>
                  </a:outerShdw>
                </a:effectLst>
                <a:latin typeface="Arial" pitchFamily="34" charset="0"/>
              </a:endParaRPr>
            </a:p>
          </p:txBody>
        </p:sp>
        <p:sp>
          <p:nvSpPr>
            <p:cNvPr id="23" name="CaixaDeTexto 22"/>
            <p:cNvSpPr txBox="1"/>
            <p:nvPr/>
          </p:nvSpPr>
          <p:spPr>
            <a:xfrm>
              <a:off x="7482909" y="304800"/>
              <a:ext cx="558890" cy="390018"/>
            </a:xfrm>
            <a:prstGeom prst="rect">
              <a:avLst/>
            </a:prstGeom>
            <a:noFill/>
          </p:spPr>
          <p:txBody>
            <a:bodyPr wrap="none" rtlCol="0">
              <a:spAutoFit/>
            </a:bodyPr>
            <a:lstStyle/>
            <a:p>
              <a:r>
                <a:rPr lang="en-US" b="1" dirty="0">
                  <a:solidFill>
                    <a:srgbClr val="000000"/>
                  </a:solidFill>
                  <a:effectLst>
                    <a:outerShdw blurRad="38100" dist="38100" dir="2700000" algn="tl">
                      <a:srgbClr val="000000">
                        <a:alpha val="43137"/>
                      </a:srgbClr>
                    </a:outerShdw>
                  </a:effectLst>
                  <a:latin typeface="Arial" pitchFamily="34" charset="0"/>
                </a:rPr>
                <a:t>A/J</a:t>
              </a:r>
              <a:endParaRPr lang="pt-BR" b="1" dirty="0">
                <a:solidFill>
                  <a:srgbClr val="000000"/>
                </a:solidFill>
                <a:effectLst>
                  <a:outerShdw blurRad="38100" dist="38100" dir="2700000" algn="tl">
                    <a:srgbClr val="000000">
                      <a:alpha val="43137"/>
                    </a:srgbClr>
                  </a:outerShdw>
                </a:effectLst>
                <a:latin typeface="Arial" pitchFamily="34" charset="0"/>
              </a:endParaRPr>
            </a:p>
          </p:txBody>
        </p:sp>
        <p:sp>
          <p:nvSpPr>
            <p:cNvPr id="24" name="CaixaDeTexto 23"/>
            <p:cNvSpPr txBox="1"/>
            <p:nvPr/>
          </p:nvSpPr>
          <p:spPr>
            <a:xfrm>
              <a:off x="762000" y="3276600"/>
              <a:ext cx="1091386" cy="390018"/>
            </a:xfrm>
            <a:prstGeom prst="rect">
              <a:avLst/>
            </a:prstGeom>
            <a:noFill/>
          </p:spPr>
          <p:txBody>
            <a:bodyPr wrap="none" rtlCol="0">
              <a:spAutoFit/>
            </a:bodyPr>
            <a:lstStyle/>
            <a:p>
              <a:r>
                <a:rPr lang="en-US" b="1" dirty="0">
                  <a:solidFill>
                    <a:srgbClr val="000000"/>
                  </a:solidFill>
                  <a:effectLst>
                    <a:outerShdw blurRad="38100" dist="38100" dir="2700000" algn="tl">
                      <a:srgbClr val="000000">
                        <a:alpha val="43137"/>
                      </a:srgbClr>
                    </a:outerShdw>
                  </a:effectLst>
                  <a:latin typeface="Arial" pitchFamily="34" charset="0"/>
                </a:rPr>
                <a:t>129P3/J</a:t>
              </a:r>
              <a:endParaRPr lang="pt-BR" b="1" dirty="0">
                <a:solidFill>
                  <a:srgbClr val="000000"/>
                </a:solidFill>
                <a:effectLst>
                  <a:outerShdw blurRad="38100" dist="38100" dir="2700000" algn="tl">
                    <a:srgbClr val="000000">
                      <a:alpha val="43137"/>
                    </a:srgbClr>
                  </a:outerShdw>
                </a:effectLst>
                <a:latin typeface="Arial" pitchFamily="34" charset="0"/>
              </a:endParaRPr>
            </a:p>
          </p:txBody>
        </p:sp>
        <p:sp>
          <p:nvSpPr>
            <p:cNvPr id="25" name="CaixaDeTexto 24"/>
            <p:cNvSpPr txBox="1"/>
            <p:nvPr/>
          </p:nvSpPr>
          <p:spPr>
            <a:xfrm>
              <a:off x="6893749" y="3429000"/>
              <a:ext cx="1091386" cy="390018"/>
            </a:xfrm>
            <a:prstGeom prst="rect">
              <a:avLst/>
            </a:prstGeom>
            <a:noFill/>
          </p:spPr>
          <p:txBody>
            <a:bodyPr wrap="none" rtlCol="0">
              <a:spAutoFit/>
            </a:bodyPr>
            <a:lstStyle/>
            <a:p>
              <a:r>
                <a:rPr lang="en-US" b="1" dirty="0">
                  <a:solidFill>
                    <a:srgbClr val="000000"/>
                  </a:solidFill>
                  <a:effectLst>
                    <a:outerShdw blurRad="38100" dist="38100" dir="2700000" algn="tl">
                      <a:srgbClr val="000000">
                        <a:alpha val="43137"/>
                      </a:srgbClr>
                    </a:outerShdw>
                  </a:effectLst>
                  <a:latin typeface="Arial" pitchFamily="34" charset="0"/>
                </a:rPr>
                <a:t>129P3/J</a:t>
              </a:r>
              <a:endParaRPr lang="pt-BR" b="1" dirty="0">
                <a:solidFill>
                  <a:srgbClr val="000000"/>
                </a:solidFill>
                <a:effectLst>
                  <a:outerShdw blurRad="38100" dist="38100" dir="2700000" algn="tl">
                    <a:srgbClr val="000000">
                      <a:alpha val="43137"/>
                    </a:srgbClr>
                  </a:outerShdw>
                </a:effectLst>
                <a:latin typeface="Arial" pitchFamily="34" charset="0"/>
              </a:endParaRPr>
            </a:p>
          </p:txBody>
        </p:sp>
      </p:grpSp>
      <p:sp>
        <p:nvSpPr>
          <p:cNvPr id="28" name="CaixaDeTexto 27"/>
          <p:cNvSpPr txBox="1"/>
          <p:nvPr/>
        </p:nvSpPr>
        <p:spPr>
          <a:xfrm>
            <a:off x="6985019" y="6429396"/>
            <a:ext cx="1989647" cy="338554"/>
          </a:xfrm>
          <a:prstGeom prst="rect">
            <a:avLst/>
          </a:prstGeom>
          <a:noFill/>
        </p:spPr>
        <p:txBody>
          <a:bodyPr wrap="none" rtlCol="0">
            <a:spAutoFit/>
          </a:bodyPr>
          <a:lstStyle/>
          <a:p>
            <a:r>
              <a:rPr lang="en-US" sz="1600" dirty="0">
                <a:solidFill>
                  <a:srgbClr val="000000">
                    <a:lumMod val="95000"/>
                    <a:lumOff val="5000"/>
                  </a:srgbClr>
                </a:solidFill>
                <a:latin typeface="Arial" pitchFamily="34" charset="0"/>
              </a:rPr>
              <a:t>Everett </a:t>
            </a:r>
            <a:r>
              <a:rPr lang="en-US" sz="1600" i="1" dirty="0">
                <a:solidFill>
                  <a:srgbClr val="000000">
                    <a:lumMod val="95000"/>
                    <a:lumOff val="5000"/>
                  </a:srgbClr>
                </a:solidFill>
                <a:latin typeface="Arial" pitchFamily="34" charset="0"/>
              </a:rPr>
              <a:t>et al. </a:t>
            </a:r>
            <a:r>
              <a:rPr lang="en-US" sz="1600" dirty="0">
                <a:solidFill>
                  <a:srgbClr val="000000">
                    <a:lumMod val="95000"/>
                    <a:lumOff val="5000"/>
                  </a:srgbClr>
                </a:solidFill>
                <a:latin typeface="Arial" pitchFamily="34" charset="0"/>
              </a:rPr>
              <a:t>(2009)</a:t>
            </a:r>
            <a:endParaRPr lang="pt-BR" sz="1600" dirty="0">
              <a:solidFill>
                <a:srgbClr val="000000">
                  <a:lumMod val="95000"/>
                  <a:lumOff val="5000"/>
                </a:srgbClr>
              </a:solidFill>
              <a:latin typeface="Arial" pitchFamily="34" charset="0"/>
            </a:endParaRPr>
          </a:p>
        </p:txBody>
      </p:sp>
      <p:cxnSp>
        <p:nvCxnSpPr>
          <p:cNvPr id="30" name="Conector de seta reta 29"/>
          <p:cNvCxnSpPr/>
          <p:nvPr/>
        </p:nvCxnSpPr>
        <p:spPr bwMode="auto">
          <a:xfrm rot="10800000" flipV="1">
            <a:off x="2730489" y="642918"/>
            <a:ext cx="508004" cy="2857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1" name="Conector de seta reta 30"/>
          <p:cNvCxnSpPr/>
          <p:nvPr/>
        </p:nvCxnSpPr>
        <p:spPr bwMode="auto">
          <a:xfrm rot="10800000" flipV="1">
            <a:off x="2865954" y="4214818"/>
            <a:ext cx="508004" cy="2857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2" name="Conector de seta reta 31"/>
          <p:cNvCxnSpPr/>
          <p:nvPr/>
        </p:nvCxnSpPr>
        <p:spPr bwMode="auto">
          <a:xfrm rot="10800000" flipV="1">
            <a:off x="6722549" y="795318"/>
            <a:ext cx="508004" cy="2857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3" name="Conector de seta reta 32"/>
          <p:cNvCxnSpPr/>
          <p:nvPr/>
        </p:nvCxnSpPr>
        <p:spPr bwMode="auto">
          <a:xfrm rot="10800000" flipV="1">
            <a:off x="5969010" y="4367218"/>
            <a:ext cx="508004" cy="2857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4313087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par>
                                <p:cTn id="13" presetID="9"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 name="Retângulo de cantos arredondados 6"/>
          <p:cNvSpPr/>
          <p:nvPr/>
        </p:nvSpPr>
        <p:spPr bwMode="auto">
          <a:xfrm>
            <a:off x="2603486" y="500042"/>
            <a:ext cx="6985049" cy="785818"/>
          </a:xfrm>
          <a:prstGeom prst="roundRect">
            <a:avLst/>
          </a:prstGeom>
          <a:gradFill>
            <a:gsLst>
              <a:gs pos="9000">
                <a:schemeClr val="bg1">
                  <a:lumMod val="20000"/>
                  <a:lumOff val="80000"/>
                  <a:alpha val="0"/>
                </a:schemeClr>
              </a:gs>
              <a:gs pos="75000">
                <a:srgbClr val="FFFFFF"/>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pt-BR" b="1">
              <a:solidFill>
                <a:srgbClr val="CECECE"/>
              </a:solidFill>
              <a:effectLst>
                <a:outerShdw blurRad="38100" dist="38100" dir="2700000" algn="tl">
                  <a:srgbClr val="000000">
                    <a:alpha val="43137"/>
                  </a:srgbClr>
                </a:outerShdw>
              </a:effectLst>
              <a:latin typeface="Arial" pitchFamily="34" charset="0"/>
            </a:endParaRPr>
          </a:p>
        </p:txBody>
      </p:sp>
      <p:sp>
        <p:nvSpPr>
          <p:cNvPr id="2" name="CaixaDeTexto 1"/>
          <p:cNvSpPr txBox="1"/>
          <p:nvPr/>
        </p:nvSpPr>
        <p:spPr>
          <a:xfrm>
            <a:off x="190469" y="71414"/>
            <a:ext cx="1143008"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a:ln w="11430"/>
                <a:solidFill>
                  <a:srgbClr val="FFFFFF"/>
                </a:solidFill>
                <a:effectLst>
                  <a:glow rad="228600">
                    <a:srgbClr val="B7C6FE">
                      <a:satMod val="175000"/>
                      <a:alpha val="40000"/>
                    </a:srgbClr>
                  </a:glow>
                  <a:outerShdw blurRad="50800" dist="39000" dir="5460000" algn="tl">
                    <a:srgbClr val="000000">
                      <a:alpha val="38000"/>
                    </a:srgbClr>
                  </a:outerShdw>
                </a:effectLst>
                <a:latin typeface="Arial Black" pitchFamily="34" charset="0"/>
              </a:rPr>
              <a:t>F</a:t>
            </a:r>
            <a:endParaRPr lang="pt-BR" sz="60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glow rad="228600">
                  <a:srgbClr val="B7C6FE">
                    <a:satMod val="175000"/>
                    <a:alpha val="40000"/>
                  </a:srgbClr>
                </a:glow>
                <a:outerShdw blurRad="50800" dist="39000" dir="5460000" algn="tl">
                  <a:srgbClr val="000000">
                    <a:alpha val="38000"/>
                  </a:srgbClr>
                </a:outerShdw>
              </a:effectLst>
              <a:latin typeface="Arial Black" pitchFamily="34" charset="0"/>
            </a:endParaRPr>
          </a:p>
        </p:txBody>
      </p:sp>
      <p:sp>
        <p:nvSpPr>
          <p:cNvPr id="4" name="CaixaDeTexto 3"/>
          <p:cNvSpPr txBox="1"/>
          <p:nvPr/>
        </p:nvSpPr>
        <p:spPr>
          <a:xfrm>
            <a:off x="1067344" y="428606"/>
            <a:ext cx="5647796"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atores</a:t>
            </a:r>
            <a:r>
              <a:rPr lang="en-US"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 </a:t>
            </a:r>
            <a:r>
              <a:rPr lang="en-US" sz="4800" b="1" dirty="0" err="1">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rPr>
              <a:t>genéticos</a:t>
            </a:r>
            <a:endParaRPr lang="pt-BR" sz="4800" b="1" dirty="0">
              <a:ln w="11430"/>
              <a:gradFill>
                <a:gsLst>
                  <a:gs pos="0">
                    <a:srgbClr val="00279F">
                      <a:lumMod val="20000"/>
                      <a:lumOff val="80000"/>
                    </a:srgbClr>
                  </a:gs>
                  <a:gs pos="75000">
                    <a:srgbClr val="B7C6FE">
                      <a:lumMod val="75000"/>
                    </a:srgbClr>
                  </a:gs>
                  <a:gs pos="100000">
                    <a:srgbClr val="00279F">
                      <a:lumMod val="75000"/>
                    </a:srgbClr>
                  </a:gs>
                </a:gsLst>
                <a:lin ang="5400000"/>
              </a:gradFill>
              <a:effectLst>
                <a:outerShdw blurRad="50800" dist="39000" dir="5460000" algn="tl">
                  <a:srgbClr val="000000">
                    <a:alpha val="38000"/>
                  </a:srgbClr>
                </a:outerShdw>
              </a:effectLst>
              <a:latin typeface="Arial" pitchFamily="34" charset="0"/>
            </a:endParaRPr>
          </a:p>
        </p:txBody>
      </p:sp>
      <p:sp>
        <p:nvSpPr>
          <p:cNvPr id="8" name="CaixaDeTexto 2"/>
          <p:cNvSpPr txBox="1"/>
          <p:nvPr/>
        </p:nvSpPr>
        <p:spPr>
          <a:xfrm>
            <a:off x="190469" y="2214558"/>
            <a:ext cx="8826530" cy="4585871"/>
          </a:xfrm>
          <a:prstGeom prst="rect">
            <a:avLst/>
          </a:prstGeom>
          <a:noFill/>
        </p:spPr>
        <p:txBody>
          <a:bodyPr wrap="square" rtlCol="0">
            <a:spAutoFit/>
          </a:bodyPr>
          <a:lstStyle/>
          <a:p>
            <a:pPr lvl="1" algn="just">
              <a:spcBef>
                <a:spcPts val="2400"/>
              </a:spcBef>
              <a:buClr>
                <a:srgbClr val="00279F">
                  <a:lumMod val="60000"/>
                  <a:lumOff val="40000"/>
                </a:srgbClr>
              </a:buClr>
              <a:buFont typeface="Wingdings" pitchFamily="2" charset="2"/>
              <a:buChar char="ü"/>
            </a:pPr>
            <a:r>
              <a:rPr lang="en-GB" sz="2400" b="1" dirty="0">
                <a:solidFill>
                  <a:srgbClr val="FFFFFF"/>
                </a:solidFill>
                <a:effectLst>
                  <a:outerShdw blurRad="38100" dist="38100" dir="2700000" algn="tl">
                    <a:srgbClr val="000000">
                      <a:alpha val="43137"/>
                    </a:srgbClr>
                  </a:outerShdw>
                </a:effectLst>
                <a:latin typeface="Arial" pitchFamily="34" charset="0"/>
              </a:rPr>
              <a:t> </a:t>
            </a:r>
            <a:r>
              <a:rPr lang="en-GB" sz="2400" b="1" dirty="0">
                <a:solidFill>
                  <a:srgbClr val="0070C0"/>
                </a:solidFill>
                <a:effectLst>
                  <a:outerShdw blurRad="38100" dist="38100" dir="2700000" algn="tl">
                    <a:srgbClr val="000000">
                      <a:alpha val="43137"/>
                    </a:srgbClr>
                  </a:outerShdw>
                </a:effectLst>
                <a:latin typeface="Arial" pitchFamily="34" charset="0"/>
              </a:rPr>
              <a:t>O </a:t>
            </a:r>
            <a:r>
              <a:rPr lang="en-GB" sz="2400" b="1" dirty="0" err="1">
                <a:solidFill>
                  <a:srgbClr val="0070C0"/>
                </a:solidFill>
                <a:effectLst>
                  <a:outerShdw blurRad="38100" dist="38100" dir="2700000" algn="tl">
                    <a:srgbClr val="000000">
                      <a:alpha val="43137"/>
                    </a:srgbClr>
                  </a:outerShdw>
                </a:effectLst>
                <a:latin typeface="Arial" pitchFamily="34" charset="0"/>
              </a:rPr>
              <a:t>que</a:t>
            </a:r>
            <a:r>
              <a:rPr lang="en-GB" sz="2400" b="1" dirty="0">
                <a:solidFill>
                  <a:srgbClr val="0070C0"/>
                </a:solidFill>
                <a:effectLst>
                  <a:outerShdw blurRad="38100" dist="38100" dir="2700000" algn="tl">
                    <a:srgbClr val="000000">
                      <a:alpha val="43137"/>
                    </a:srgbClr>
                  </a:outerShdw>
                </a:effectLst>
                <a:latin typeface="Arial" pitchFamily="34" charset="0"/>
              </a:rPr>
              <a:t> se </a:t>
            </a:r>
            <a:r>
              <a:rPr lang="en-GB" sz="2400" b="1" dirty="0" err="1">
                <a:solidFill>
                  <a:srgbClr val="0070C0"/>
                </a:solidFill>
                <a:effectLst>
                  <a:outerShdw blurRad="38100" dist="38100" dir="2700000" algn="tl">
                    <a:srgbClr val="000000">
                      <a:alpha val="43137"/>
                    </a:srgbClr>
                  </a:outerShdw>
                </a:effectLst>
                <a:latin typeface="Arial" pitchFamily="34" charset="0"/>
              </a:rPr>
              <a:t>sabe</a:t>
            </a:r>
            <a:endParaRPr lang="en-GB" sz="2400" b="1" dirty="0">
              <a:solidFill>
                <a:srgbClr val="0070C0"/>
              </a:solidFill>
              <a:effectLst>
                <a:outerShdw blurRad="38100" dist="38100" dir="2700000" algn="tl">
                  <a:srgbClr val="000000">
                    <a:alpha val="43137"/>
                  </a:srgbClr>
                </a:outerShdw>
              </a:effectLst>
              <a:latin typeface="Arial" pitchFamily="34" charset="0"/>
            </a:endParaRPr>
          </a:p>
          <a:p>
            <a:pPr lvl="2" algn="just">
              <a:spcBef>
                <a:spcPts val="2400"/>
              </a:spcBef>
              <a:buClr>
                <a:srgbClr val="00279F">
                  <a:lumMod val="60000"/>
                  <a:lumOff val="40000"/>
                </a:srgbClr>
              </a:buClr>
              <a:buFont typeface="Wingdings" pitchFamily="2" charset="2"/>
              <a:buChar char="ü"/>
            </a:pP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Linhagens</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distintas</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têm</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diferente</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susceptibilidade</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à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fluorose</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dentária</a:t>
            </a:r>
            <a:endPar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endParaRPr>
          </a:p>
          <a:p>
            <a:pPr lvl="2" algn="just">
              <a:spcBef>
                <a:spcPts val="2400"/>
              </a:spcBef>
              <a:buClr>
                <a:srgbClr val="00279F">
                  <a:lumMod val="60000"/>
                  <a:lumOff val="40000"/>
                </a:srgbClr>
              </a:buClr>
              <a:buFont typeface="Wingdings" pitchFamily="2" charset="2"/>
              <a:buChar char="ü"/>
            </a:pP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Linhagens</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diferem</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no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metabolismo</a:t>
            </a:r>
            <a:r>
              <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rPr>
              <a:t> do F e </a:t>
            </a:r>
            <a:r>
              <a:rPr lang="en-GB" sz="24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amelogênese</a:t>
            </a:r>
            <a:endParaRPr lang="en-GB" sz="2400" b="1" dirty="0">
              <a:solidFill>
                <a:srgbClr val="919191">
                  <a:lumMod val="40000"/>
                  <a:lumOff val="60000"/>
                </a:srgbClr>
              </a:solidFill>
              <a:effectLst>
                <a:outerShdw blurRad="38100" dist="38100" dir="2700000" algn="tl">
                  <a:srgbClr val="000000">
                    <a:alpha val="43137"/>
                  </a:srgbClr>
                </a:outerShdw>
              </a:effectLst>
              <a:latin typeface="Arial" pitchFamily="34" charset="0"/>
            </a:endParaRPr>
          </a:p>
          <a:p>
            <a:pPr lvl="1" algn="just">
              <a:spcBef>
                <a:spcPts val="2400"/>
              </a:spcBef>
              <a:buClr>
                <a:srgbClr val="00279F">
                  <a:lumMod val="60000"/>
                  <a:lumOff val="40000"/>
                </a:srgbClr>
              </a:buClr>
              <a:buFont typeface="Wingdings" pitchFamily="2" charset="2"/>
              <a:buChar char="ü"/>
            </a:pPr>
            <a:r>
              <a:rPr lang="en-GB" sz="2400" b="1" dirty="0" err="1">
                <a:solidFill>
                  <a:srgbClr val="0070C0"/>
                </a:solidFill>
                <a:effectLst>
                  <a:outerShdw blurRad="38100" dist="38100" dir="2700000" algn="tl">
                    <a:srgbClr val="000000">
                      <a:alpha val="43137"/>
                    </a:srgbClr>
                  </a:outerShdw>
                </a:effectLst>
                <a:latin typeface="Arial" pitchFamily="34" charset="0"/>
              </a:rPr>
              <a:t>Próximos</a:t>
            </a:r>
            <a:r>
              <a:rPr lang="en-GB" sz="2400" b="1" dirty="0">
                <a:solidFill>
                  <a:srgbClr val="0070C0"/>
                </a:solidFill>
                <a:effectLst>
                  <a:outerShdw blurRad="38100" dist="38100" dir="2700000" algn="tl">
                    <a:srgbClr val="000000">
                      <a:alpha val="43137"/>
                    </a:srgbClr>
                  </a:outerShdw>
                </a:effectLst>
                <a:latin typeface="Arial" pitchFamily="34" charset="0"/>
              </a:rPr>
              <a:t> </a:t>
            </a:r>
            <a:r>
              <a:rPr lang="en-GB" sz="2400" b="1" dirty="0" err="1">
                <a:solidFill>
                  <a:srgbClr val="0070C0"/>
                </a:solidFill>
                <a:effectLst>
                  <a:outerShdw blurRad="38100" dist="38100" dir="2700000" algn="tl">
                    <a:srgbClr val="000000">
                      <a:alpha val="43137"/>
                    </a:srgbClr>
                  </a:outerShdw>
                </a:effectLst>
                <a:latin typeface="Arial" pitchFamily="34" charset="0"/>
              </a:rPr>
              <a:t>passos</a:t>
            </a:r>
            <a:endParaRPr lang="en-GB" sz="2400" b="1" dirty="0">
              <a:solidFill>
                <a:srgbClr val="0070C0"/>
              </a:solidFill>
              <a:effectLst>
                <a:outerShdw blurRad="38100" dist="38100" dir="2700000" algn="tl">
                  <a:srgbClr val="000000">
                    <a:alpha val="43137"/>
                  </a:srgbClr>
                </a:outerShdw>
              </a:effectLst>
              <a:latin typeface="Arial" pitchFamily="34" charset="0"/>
            </a:endParaRPr>
          </a:p>
          <a:p>
            <a:pPr lvl="2" algn="just">
              <a:spcBef>
                <a:spcPts val="2400"/>
              </a:spcBef>
              <a:buClr>
                <a:srgbClr val="00279F">
                  <a:lumMod val="60000"/>
                  <a:lumOff val="40000"/>
                </a:srgbClr>
              </a:buClr>
              <a:buFont typeface="Wingdings" pitchFamily="2" charset="2"/>
              <a:buChar char="ü"/>
            </a:pPr>
            <a:r>
              <a:rPr lang="en-GB" sz="2400" b="1" dirty="0" err="1">
                <a:solidFill>
                  <a:srgbClr val="CECECE"/>
                </a:solidFill>
                <a:effectLst>
                  <a:outerShdw blurRad="38100" dist="38100" dir="2700000" algn="tl">
                    <a:srgbClr val="000000">
                      <a:alpha val="43137"/>
                    </a:srgbClr>
                  </a:outerShdw>
                </a:effectLst>
                <a:latin typeface="Arial" pitchFamily="34" charset="0"/>
                <a:sym typeface="Wingdings" pitchFamily="2" charset="2"/>
              </a:rPr>
              <a:t>Análise</a:t>
            </a:r>
            <a:r>
              <a:rPr lang="en-GB" sz="2400" b="1" dirty="0">
                <a:solidFill>
                  <a:srgbClr val="CECECE"/>
                </a:solidFill>
                <a:effectLst>
                  <a:outerShdw blurRad="38100" dist="38100" dir="2700000" algn="tl">
                    <a:srgbClr val="000000">
                      <a:alpha val="43137"/>
                    </a:srgbClr>
                  </a:outerShdw>
                </a:effectLst>
                <a:latin typeface="Arial" pitchFamily="34" charset="0"/>
                <a:sym typeface="Wingdings" pitchFamily="2" charset="2"/>
              </a:rPr>
              <a:t> </a:t>
            </a:r>
            <a:r>
              <a:rPr lang="en-GB" sz="2400" b="1" dirty="0" err="1">
                <a:solidFill>
                  <a:srgbClr val="CECECE"/>
                </a:solidFill>
                <a:effectLst>
                  <a:outerShdw blurRad="38100" dist="38100" dir="2700000" algn="tl">
                    <a:srgbClr val="000000">
                      <a:alpha val="43137"/>
                    </a:srgbClr>
                  </a:outerShdw>
                </a:effectLst>
                <a:latin typeface="Arial" pitchFamily="34" charset="0"/>
                <a:sym typeface="Wingdings" pitchFamily="2" charset="2"/>
              </a:rPr>
              <a:t>proteômica</a:t>
            </a:r>
            <a:r>
              <a:rPr lang="en-GB" sz="2400" b="1" dirty="0">
                <a:solidFill>
                  <a:srgbClr val="CECECE"/>
                </a:solidFill>
                <a:effectLst>
                  <a:outerShdw blurRad="38100" dist="38100" dir="2700000" algn="tl">
                    <a:srgbClr val="000000">
                      <a:alpha val="43137"/>
                    </a:srgbClr>
                  </a:outerShdw>
                </a:effectLst>
                <a:latin typeface="Arial" pitchFamily="34" charset="0"/>
                <a:sym typeface="Wingdings" pitchFamily="2" charset="2"/>
              </a:rPr>
              <a:t> (</a:t>
            </a:r>
            <a:r>
              <a:rPr lang="en-GB" sz="2400" b="1" dirty="0" err="1">
                <a:solidFill>
                  <a:srgbClr val="CECECE"/>
                </a:solidFill>
                <a:effectLst>
                  <a:outerShdw blurRad="38100" dist="38100" dir="2700000" algn="tl">
                    <a:srgbClr val="000000">
                      <a:alpha val="43137"/>
                    </a:srgbClr>
                  </a:outerShdw>
                </a:effectLst>
                <a:latin typeface="Arial" pitchFamily="34" charset="0"/>
                <a:sym typeface="Wingdings" pitchFamily="2" charset="2"/>
              </a:rPr>
              <a:t>rins</a:t>
            </a:r>
            <a:r>
              <a:rPr lang="en-GB" sz="2400" b="1" dirty="0">
                <a:solidFill>
                  <a:srgbClr val="CECECE"/>
                </a:solidFill>
                <a:effectLst>
                  <a:outerShdw blurRad="38100" dist="38100" dir="2700000" algn="tl">
                    <a:srgbClr val="000000">
                      <a:alpha val="43137"/>
                    </a:srgbClr>
                  </a:outerShdw>
                </a:effectLst>
                <a:latin typeface="Arial" pitchFamily="34" charset="0"/>
                <a:sym typeface="Wingdings" pitchFamily="2" charset="2"/>
              </a:rPr>
              <a:t> e </a:t>
            </a:r>
            <a:r>
              <a:rPr lang="en-GB" sz="2400" b="1" dirty="0" err="1">
                <a:solidFill>
                  <a:srgbClr val="CECECE"/>
                </a:solidFill>
                <a:effectLst>
                  <a:outerShdw blurRad="38100" dist="38100" dir="2700000" algn="tl">
                    <a:srgbClr val="000000">
                      <a:alpha val="43137"/>
                    </a:srgbClr>
                  </a:outerShdw>
                </a:effectLst>
                <a:latin typeface="Arial" pitchFamily="34" charset="0"/>
                <a:sym typeface="Wingdings" pitchFamily="2" charset="2"/>
              </a:rPr>
              <a:t>esmalte</a:t>
            </a:r>
            <a:r>
              <a:rPr lang="en-GB" sz="2400" b="1" dirty="0">
                <a:solidFill>
                  <a:srgbClr val="CECECE"/>
                </a:solidFill>
                <a:effectLst>
                  <a:outerShdw blurRad="38100" dist="38100" dir="2700000" algn="tl">
                    <a:srgbClr val="000000">
                      <a:alpha val="43137"/>
                    </a:srgbClr>
                  </a:outerShdw>
                </a:effectLst>
                <a:latin typeface="Arial" pitchFamily="34" charset="0"/>
                <a:sym typeface="Wingdings" pitchFamily="2" charset="2"/>
              </a:rPr>
              <a:t>) </a:t>
            </a:r>
          </a:p>
          <a:p>
            <a:pPr lvl="3" algn="just">
              <a:spcBef>
                <a:spcPts val="2400"/>
              </a:spcBef>
              <a:buClr>
                <a:srgbClr val="00279F">
                  <a:lumMod val="60000"/>
                  <a:lumOff val="40000"/>
                </a:srgbClr>
              </a:buClr>
            </a:pPr>
            <a:r>
              <a:rPr lang="en-GB" sz="2400" b="1" dirty="0">
                <a:solidFill>
                  <a:srgbClr val="CECECE"/>
                </a:solidFill>
                <a:effectLst>
                  <a:outerShdw blurRad="38100" dist="38100" dir="2700000" algn="tl">
                    <a:srgbClr val="000000">
                      <a:alpha val="43137"/>
                    </a:srgbClr>
                  </a:outerShdw>
                </a:effectLst>
                <a:latin typeface="Arial" pitchFamily="34" charset="0"/>
                <a:sym typeface="Wingdings" pitchFamily="2" charset="2"/>
              </a:rPr>
              <a:t> </a:t>
            </a:r>
            <a:endParaRPr lang="en-US" sz="2400" b="1" dirty="0">
              <a:solidFill>
                <a:srgbClr val="FFFFFF"/>
              </a:solidFill>
              <a:effectLst>
                <a:outerShdw blurRad="38100" dist="38100" dir="2700000" algn="tl">
                  <a:srgbClr val="000000">
                    <a:alpha val="43137"/>
                  </a:srgbClr>
                </a:outerShdw>
              </a:effectLst>
              <a:latin typeface="Arial" pitchFamily="34" charset="0"/>
            </a:endParaRPr>
          </a:p>
        </p:txBody>
      </p:sp>
      <p:sp>
        <p:nvSpPr>
          <p:cNvPr id="10" name="CaixaDeTexto 9"/>
          <p:cNvSpPr txBox="1"/>
          <p:nvPr/>
        </p:nvSpPr>
        <p:spPr>
          <a:xfrm>
            <a:off x="1071538" y="1571614"/>
            <a:ext cx="6992620" cy="584775"/>
          </a:xfrm>
          <a:prstGeom prst="rect">
            <a:avLst/>
          </a:prstGeom>
          <a:noFill/>
          <a:ln w="38100">
            <a:solidFill>
              <a:srgbClr val="FFFFFF"/>
            </a:solidFill>
          </a:ln>
        </p:spPr>
        <p:txBody>
          <a:bodyPr wrap="none" rtlCol="0">
            <a:spAutoFit/>
            <a:scene3d>
              <a:camera prst="orthographicFront"/>
              <a:lightRig rig="threePt" dir="t"/>
            </a:scene3d>
            <a:sp3d extrusionH="57150">
              <a:bevelT w="38100" h="38100"/>
            </a:sp3d>
          </a:bodyPr>
          <a:lstStyle/>
          <a:p>
            <a:r>
              <a:rPr lang="en-US" sz="3200" b="1" dirty="0" err="1">
                <a:solidFill>
                  <a:srgbClr val="00B0F0"/>
                </a:solidFill>
                <a:effectLst>
                  <a:outerShdw blurRad="38100" dist="38100" dir="2700000" algn="tl">
                    <a:srgbClr val="000000">
                      <a:alpha val="43137"/>
                    </a:srgbClr>
                  </a:outerShdw>
                </a:effectLst>
                <a:latin typeface="Arial" pitchFamily="34" charset="0"/>
              </a:rPr>
              <a:t>Experimentos</a:t>
            </a:r>
            <a:r>
              <a:rPr lang="en-US" sz="3200" b="1" dirty="0">
                <a:solidFill>
                  <a:srgbClr val="00B0F0"/>
                </a:solidFill>
                <a:effectLst>
                  <a:outerShdw blurRad="38100" dist="38100" dir="2700000" algn="tl">
                    <a:srgbClr val="000000">
                      <a:alpha val="43137"/>
                    </a:srgbClr>
                  </a:outerShdw>
                </a:effectLst>
                <a:latin typeface="Arial" pitchFamily="34" charset="0"/>
              </a:rPr>
              <a:t> com </a:t>
            </a:r>
            <a:r>
              <a:rPr lang="en-US" sz="3200" b="1" dirty="0" err="1">
                <a:solidFill>
                  <a:srgbClr val="00B0F0"/>
                </a:solidFill>
                <a:effectLst>
                  <a:outerShdw blurRad="38100" dist="38100" dir="2700000" algn="tl">
                    <a:srgbClr val="000000">
                      <a:alpha val="43137"/>
                    </a:srgbClr>
                  </a:outerShdw>
                </a:effectLst>
                <a:latin typeface="Arial" pitchFamily="34" charset="0"/>
              </a:rPr>
              <a:t>camundongos</a:t>
            </a:r>
            <a:endParaRPr lang="pt-BR" sz="3200" b="1" dirty="0">
              <a:solidFill>
                <a:srgbClr val="00B0F0"/>
              </a:solidFill>
              <a:effectLst>
                <a:outerShdw blurRad="38100" dist="38100" dir="2700000" algn="tl">
                  <a:srgbClr val="000000">
                    <a:alpha val="43137"/>
                  </a:srgbClr>
                </a:outerShdw>
              </a:effectLst>
              <a:latin typeface="Arial" pitchFamily="34" charset="0"/>
            </a:endParaRPr>
          </a:p>
        </p:txBody>
      </p:sp>
      <p:sp>
        <p:nvSpPr>
          <p:cNvPr id="11" name="CaixaDeTexto 10"/>
          <p:cNvSpPr txBox="1"/>
          <p:nvPr/>
        </p:nvSpPr>
        <p:spPr>
          <a:xfrm>
            <a:off x="2411760" y="5652537"/>
            <a:ext cx="5080237" cy="584775"/>
          </a:xfrm>
          <a:prstGeom prst="rect">
            <a:avLst/>
          </a:prstGeom>
          <a:solidFill>
            <a:srgbClr val="0070C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scene3d>
              <a:camera prst="orthographicFront"/>
              <a:lightRig rig="threePt" dir="t"/>
            </a:scene3d>
            <a:sp3d extrusionH="57150">
              <a:bevelT w="38100" h="38100"/>
            </a:sp3d>
          </a:bodyPr>
          <a:lstStyle/>
          <a:p>
            <a:r>
              <a:rPr lang="en-US" sz="32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Homólogos</a:t>
            </a:r>
            <a:r>
              <a:rPr lang="en-US" sz="32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US" sz="32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em</a:t>
            </a:r>
            <a:r>
              <a:rPr lang="en-US" sz="3200" b="1" dirty="0">
                <a:solidFill>
                  <a:srgbClr val="919191">
                    <a:lumMod val="40000"/>
                    <a:lumOff val="60000"/>
                  </a:srgbClr>
                </a:solidFill>
                <a:effectLst>
                  <a:outerShdw blurRad="38100" dist="38100" dir="2700000" algn="tl">
                    <a:srgbClr val="000000">
                      <a:alpha val="43137"/>
                    </a:srgbClr>
                  </a:outerShdw>
                </a:effectLst>
                <a:latin typeface="Arial" pitchFamily="34" charset="0"/>
              </a:rPr>
              <a:t> </a:t>
            </a:r>
            <a:r>
              <a:rPr lang="en-US" sz="3200" b="1" dirty="0" err="1">
                <a:solidFill>
                  <a:srgbClr val="919191">
                    <a:lumMod val="40000"/>
                    <a:lumOff val="60000"/>
                  </a:srgbClr>
                </a:solidFill>
                <a:effectLst>
                  <a:outerShdw blurRad="38100" dist="38100" dir="2700000" algn="tl">
                    <a:srgbClr val="000000">
                      <a:alpha val="43137"/>
                    </a:srgbClr>
                  </a:outerShdw>
                </a:effectLst>
                <a:latin typeface="Arial" pitchFamily="34" charset="0"/>
              </a:rPr>
              <a:t>humanos</a:t>
            </a:r>
            <a:endParaRPr lang="pt-BR" sz="3200" b="1" dirty="0">
              <a:solidFill>
                <a:srgbClr val="919191">
                  <a:lumMod val="40000"/>
                  <a:lumOff val="60000"/>
                </a:srgbClr>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316810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1000"/>
                                        <p:tgtEl>
                                          <p:spTgt spid="8">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10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left)">
                                      <p:cBhvr>
                                        <p:cTn id="39" dur="500"/>
                                        <p:tgtEl>
                                          <p:spTgt spid="8">
                                            <p:txEl>
                                              <p:pRg st="3" end="3"/>
                                            </p:txEl>
                                          </p:spTgt>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fade">
                                      <p:cBhvr>
                                        <p:cTn id="43" dur="1000"/>
                                        <p:tgtEl>
                                          <p:spTgt spid="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2" name="Grupo 40"/>
          <p:cNvGrpSpPr/>
          <p:nvPr/>
        </p:nvGrpSpPr>
        <p:grpSpPr>
          <a:xfrm>
            <a:off x="4000496" y="1000108"/>
            <a:ext cx="2286016" cy="2714644"/>
            <a:chOff x="4000496" y="642918"/>
            <a:chExt cx="2286016" cy="2714644"/>
          </a:xfrm>
        </p:grpSpPr>
        <p:grpSp>
          <p:nvGrpSpPr>
            <p:cNvPr id="33" name="Grupo 39"/>
            <p:cNvGrpSpPr/>
            <p:nvPr/>
          </p:nvGrpSpPr>
          <p:grpSpPr>
            <a:xfrm>
              <a:off x="4000496" y="642918"/>
              <a:ext cx="2286016" cy="2643206"/>
              <a:chOff x="4000496" y="642918"/>
              <a:chExt cx="2286016" cy="2643206"/>
            </a:xfrm>
          </p:grpSpPr>
          <p:pic>
            <p:nvPicPr>
              <p:cNvPr id="35" name="Imagem 34" descr="osso osteoporose.jpg"/>
              <p:cNvPicPr>
                <a:picLocks noChangeAspect="1"/>
              </p:cNvPicPr>
              <p:nvPr/>
            </p:nvPicPr>
            <p:blipFill>
              <a:blip r:embed="rId2" cstate="print"/>
              <a:srcRect t="13281" r="51250"/>
              <a:stretch>
                <a:fillRect/>
              </a:stretch>
            </p:blipFill>
            <p:spPr>
              <a:xfrm>
                <a:off x="4429124" y="642918"/>
                <a:ext cx="1857388" cy="2643206"/>
              </a:xfrm>
              <a:prstGeom prst="rect">
                <a:avLst/>
              </a:prstGeom>
            </p:spPr>
          </p:pic>
          <p:sp>
            <p:nvSpPr>
              <p:cNvPr id="36" name="CaixaDeTexto 35"/>
              <p:cNvSpPr txBox="1"/>
              <p:nvPr/>
            </p:nvSpPr>
            <p:spPr>
              <a:xfrm>
                <a:off x="4000496" y="642918"/>
                <a:ext cx="1071570" cy="707886"/>
              </a:xfrm>
              <a:prstGeom prst="rect">
                <a:avLst/>
              </a:prstGeom>
              <a:noFill/>
            </p:spPr>
            <p:txBody>
              <a:bodyPr wrap="square" rtlCol="0">
                <a:spAutoFit/>
              </a:bodyPr>
              <a:lstStyle/>
              <a:p>
                <a:pPr algn="ctr"/>
                <a:r>
                  <a:rPr lang="pt-BR" b="1" dirty="0">
                    <a:solidFill>
                      <a:srgbClr val="000000"/>
                    </a:solidFill>
                    <a:latin typeface="Comic Sans MS" pitchFamily="66" charset="0"/>
                  </a:rPr>
                  <a:t>Tecido ósseo</a:t>
                </a:r>
              </a:p>
            </p:txBody>
          </p:sp>
        </p:grpSp>
        <p:sp>
          <p:nvSpPr>
            <p:cNvPr id="34" name="Espaço Reservado para Conteúdo 6"/>
            <p:cNvSpPr txBox="1">
              <a:spLocks/>
            </p:cNvSpPr>
            <p:nvPr/>
          </p:nvSpPr>
          <p:spPr>
            <a:xfrm>
              <a:off x="4929190" y="2357430"/>
              <a:ext cx="1185842" cy="1000132"/>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pt-BR"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F</a:t>
              </a:r>
              <a:r>
                <a:rPr lang="pt-B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 </a:t>
              </a:r>
            </a:p>
          </p:txBody>
        </p:sp>
      </p:grpSp>
      <p:pic>
        <p:nvPicPr>
          <p:cNvPr id="37" name="Picture 6" descr="C:\Documents and Settings\ALUNO\Configurações locais\Temporary Internet Files\Content.IE5\49R0DZ05\MCj04261420000[1].wmf"/>
          <p:cNvPicPr>
            <a:picLocks noChangeAspect="1" noChangeArrowheads="1"/>
          </p:cNvPicPr>
          <p:nvPr/>
        </p:nvPicPr>
        <p:blipFill>
          <a:blip r:embed="rId3" cstate="print"/>
          <a:srcRect/>
          <a:stretch>
            <a:fillRect/>
          </a:stretch>
        </p:blipFill>
        <p:spPr bwMode="auto">
          <a:xfrm>
            <a:off x="1357290" y="1357298"/>
            <a:ext cx="1949450" cy="4616450"/>
          </a:xfrm>
          <a:prstGeom prst="rect">
            <a:avLst/>
          </a:prstGeom>
          <a:noFill/>
        </p:spPr>
      </p:pic>
      <p:sp>
        <p:nvSpPr>
          <p:cNvPr id="38" name="Título 28"/>
          <p:cNvSpPr txBox="1">
            <a:spLocks/>
          </p:cNvSpPr>
          <p:nvPr/>
        </p:nvSpPr>
        <p:spPr bwMode="auto">
          <a:xfrm>
            <a:off x="357158" y="-14289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Metabolismo</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do </a:t>
            </a: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Fluoreto</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
        <p:nvSpPr>
          <p:cNvPr id="39" name="Espaço Reservado para Conteúdo 6"/>
          <p:cNvSpPr txBox="1">
            <a:spLocks/>
          </p:cNvSpPr>
          <p:nvPr/>
        </p:nvSpPr>
        <p:spPr bwMode="auto">
          <a:xfrm>
            <a:off x="742933" y="1285878"/>
            <a:ext cx="1185863" cy="1000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scene3d>
              <a:camera prst="orthographicFront"/>
              <a:lightRig rig="soft" dir="t">
                <a:rot lat="0" lon="0" rev="10800000"/>
              </a:lightRig>
            </a:scene3d>
            <a:sp3d>
              <a:bevelT w="27940" h="12700"/>
              <a:contourClr>
                <a:srgbClr val="DDDDDD"/>
              </a:contourClr>
            </a:sp3d>
          </a:bodyPr>
          <a:lstStyle/>
          <a:p>
            <a:pPr marL="342900" indent="-342900" eaLnBrk="1" hangingPunct="1">
              <a:spcBef>
                <a:spcPct val="20000"/>
              </a:spcBef>
              <a:buClr>
                <a:srgbClr val="FF0066"/>
              </a:buClr>
              <a:buFont typeface="Wingdings" pitchFamily="2" charset="2"/>
              <a:buNone/>
              <a:defRPr/>
            </a:pPr>
            <a:r>
              <a:rPr lang="pt-BR" sz="5400" b="1" kern="0" spc="15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kern="0" spc="150">
                <a:ln w="11430">
                  <a:noFill/>
                </a:ln>
                <a:solidFill>
                  <a:srgbClr val="000000">
                    <a:lumMod val="50000"/>
                    <a:lumOff val="50000"/>
                  </a:srgbClr>
                </a:solidFill>
                <a:effectLst>
                  <a:outerShdw blurRad="25400" algn="tl" rotWithShape="0">
                    <a:srgbClr val="000000">
                      <a:alpha val="43000"/>
                    </a:srgbClr>
                  </a:outerShdw>
                </a:effectLst>
                <a:latin typeface="Comic Sans MS"/>
              </a:rPr>
              <a:t> </a:t>
            </a:r>
            <a:endParaRPr lang="pt-BR" sz="4400" b="1" kern="0" spc="150" dirty="0">
              <a:ln w="11430">
                <a:noFill/>
              </a:ln>
              <a:solidFill>
                <a:srgbClr val="000000">
                  <a:lumMod val="50000"/>
                  <a:lumOff val="50000"/>
                </a:srgbClr>
              </a:solidFill>
              <a:effectLst>
                <a:outerShdw blurRad="25400" algn="tl" rotWithShape="0">
                  <a:srgbClr val="000000">
                    <a:alpha val="43000"/>
                  </a:srgbClr>
                </a:outerShdw>
              </a:effectLst>
              <a:latin typeface="Comic Sans MS"/>
            </a:endParaRPr>
          </a:p>
        </p:txBody>
      </p:sp>
      <p:cxnSp>
        <p:nvCxnSpPr>
          <p:cNvPr id="40" name="Conector de seta reta 39"/>
          <p:cNvCxnSpPr/>
          <p:nvPr/>
        </p:nvCxnSpPr>
        <p:spPr>
          <a:xfrm>
            <a:off x="1357290" y="1785926"/>
            <a:ext cx="285752" cy="158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41" name="Conector de seta reta 40"/>
          <p:cNvCxnSpPr/>
          <p:nvPr/>
        </p:nvCxnSpPr>
        <p:spPr>
          <a:xfrm rot="5400000">
            <a:off x="2217720" y="1853397"/>
            <a:ext cx="278610" cy="79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42" name="Conector de seta reta 41"/>
          <p:cNvCxnSpPr/>
          <p:nvPr/>
        </p:nvCxnSpPr>
        <p:spPr>
          <a:xfrm rot="5400000">
            <a:off x="2147870" y="6210349"/>
            <a:ext cx="428628" cy="952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43" name="CaixaDeTexto 42"/>
          <p:cNvSpPr txBox="1"/>
          <p:nvPr/>
        </p:nvSpPr>
        <p:spPr>
          <a:xfrm>
            <a:off x="1857356" y="6488692"/>
            <a:ext cx="928694" cy="400110"/>
          </a:xfrm>
          <a:prstGeom prst="rect">
            <a:avLst/>
          </a:prstGeom>
          <a:noFill/>
        </p:spPr>
        <p:txBody>
          <a:bodyPr wrap="square" rtlCol="0">
            <a:spAutoFit/>
          </a:bodyPr>
          <a:lstStyle/>
          <a:p>
            <a:pPr algn="ctr"/>
            <a:r>
              <a:rPr lang="pt-BR" b="1" dirty="0">
                <a:solidFill>
                  <a:srgbClr val="000000"/>
                </a:solidFill>
                <a:latin typeface="Comic Sans MS" pitchFamily="66" charset="0"/>
              </a:rPr>
              <a:t>Fezes</a:t>
            </a:r>
          </a:p>
        </p:txBody>
      </p:sp>
      <p:cxnSp>
        <p:nvCxnSpPr>
          <p:cNvPr id="44" name="Conector de seta reta 43"/>
          <p:cNvCxnSpPr/>
          <p:nvPr/>
        </p:nvCxnSpPr>
        <p:spPr>
          <a:xfrm>
            <a:off x="3286116" y="4000504"/>
            <a:ext cx="928694" cy="1588"/>
          </a:xfrm>
          <a:prstGeom prst="straightConnector1">
            <a:avLst/>
          </a:prstGeom>
          <a:noFill/>
          <a:ln w="57150" cap="flat" cmpd="sng" algn="ctr">
            <a:solidFill>
              <a:srgbClr val="000000"/>
            </a:solidFill>
            <a:prstDash val="solid"/>
            <a:tailEnd type="arrow"/>
          </a:ln>
          <a:effectLst>
            <a:outerShdw blurRad="40000" dist="20000" dir="5400000" rotWithShape="0">
              <a:srgbClr val="000000">
                <a:alpha val="38000"/>
              </a:srgbClr>
            </a:outerShdw>
          </a:effectLst>
        </p:spPr>
      </p:cxnSp>
      <p:grpSp>
        <p:nvGrpSpPr>
          <p:cNvPr id="45" name="Grupo 41"/>
          <p:cNvGrpSpPr/>
          <p:nvPr/>
        </p:nvGrpSpPr>
        <p:grpSpPr>
          <a:xfrm>
            <a:off x="3263916" y="2285992"/>
            <a:ext cx="3594100" cy="4127500"/>
            <a:chOff x="3263916" y="1928802"/>
            <a:chExt cx="3594100" cy="4127500"/>
          </a:xfrm>
        </p:grpSpPr>
        <p:pic>
          <p:nvPicPr>
            <p:cNvPr id="46" name="Imagem 45" descr="sistema circulatorio.tif"/>
            <p:cNvPicPr>
              <a:picLocks noChangeAspect="1"/>
            </p:cNvPicPr>
            <p:nvPr/>
          </p:nvPicPr>
          <p:blipFill>
            <a:blip r:embed="rId4" cstate="print"/>
            <a:stretch>
              <a:fillRect/>
            </a:stretch>
          </p:blipFill>
          <p:spPr>
            <a:xfrm>
              <a:off x="3263916" y="1928802"/>
              <a:ext cx="3594100" cy="4127500"/>
            </a:xfrm>
            <a:prstGeom prst="rect">
              <a:avLst/>
            </a:prstGeom>
          </p:spPr>
        </p:pic>
        <p:sp>
          <p:nvSpPr>
            <p:cNvPr id="47" name="CaixaDeTexto 46"/>
            <p:cNvSpPr txBox="1"/>
            <p:nvPr/>
          </p:nvSpPr>
          <p:spPr>
            <a:xfrm>
              <a:off x="4786314" y="4497181"/>
              <a:ext cx="1071570" cy="707886"/>
            </a:xfrm>
            <a:prstGeom prst="rect">
              <a:avLst/>
            </a:prstGeom>
            <a:noFill/>
          </p:spPr>
          <p:txBody>
            <a:bodyPr wrap="square" rtlCol="0">
              <a:spAutoFit/>
            </a:bodyPr>
            <a:lstStyle/>
            <a:p>
              <a:pPr algn="ctr"/>
              <a:r>
                <a:rPr lang="pt-BR" b="1" dirty="0">
                  <a:solidFill>
                    <a:srgbClr val="000000"/>
                  </a:solidFill>
                  <a:latin typeface="Comic Sans MS" pitchFamily="66" charset="0"/>
                </a:rPr>
                <a:t>Tecido mole</a:t>
              </a:r>
            </a:p>
          </p:txBody>
        </p:sp>
        <p:sp>
          <p:nvSpPr>
            <p:cNvPr id="48" name="Espaço Reservado para Conteúdo 6"/>
            <p:cNvSpPr txBox="1">
              <a:spLocks/>
            </p:cNvSpPr>
            <p:nvPr/>
          </p:nvSpPr>
          <p:spPr>
            <a:xfrm>
              <a:off x="5100670" y="5000636"/>
              <a:ext cx="1185842" cy="1000132"/>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pt-BR"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F</a:t>
              </a:r>
              <a:r>
                <a:rPr lang="pt-B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a:rPr>
                <a:t> </a:t>
              </a:r>
            </a:p>
          </p:txBody>
        </p:sp>
      </p:grpSp>
      <p:pic>
        <p:nvPicPr>
          <p:cNvPr id="49" name="Imagem 48" descr="rim.gif"/>
          <p:cNvPicPr>
            <a:picLocks noChangeAspect="1"/>
          </p:cNvPicPr>
          <p:nvPr/>
        </p:nvPicPr>
        <p:blipFill>
          <a:blip r:embed="rId5" cstate="print"/>
          <a:stretch>
            <a:fillRect/>
          </a:stretch>
        </p:blipFill>
        <p:spPr>
          <a:xfrm>
            <a:off x="6572264" y="3214692"/>
            <a:ext cx="2305050" cy="1647825"/>
          </a:xfrm>
          <a:prstGeom prst="rect">
            <a:avLst/>
          </a:prstGeom>
        </p:spPr>
      </p:pic>
      <p:grpSp>
        <p:nvGrpSpPr>
          <p:cNvPr id="50" name="Grupo 68"/>
          <p:cNvGrpSpPr/>
          <p:nvPr/>
        </p:nvGrpSpPr>
        <p:grpSpPr>
          <a:xfrm>
            <a:off x="5572132" y="2714620"/>
            <a:ext cx="1815446" cy="1153146"/>
            <a:chOff x="5572132" y="2357430"/>
            <a:chExt cx="1815446" cy="1153146"/>
          </a:xfrm>
        </p:grpSpPr>
        <p:sp>
          <p:nvSpPr>
            <p:cNvPr id="51" name="Seta circular 50"/>
            <p:cNvSpPr/>
            <p:nvPr/>
          </p:nvSpPr>
          <p:spPr>
            <a:xfrm>
              <a:off x="6086946" y="2357430"/>
              <a:ext cx="1000132" cy="1000132"/>
            </a:xfrm>
            <a:prstGeom prst="circularArrow">
              <a:avLst>
                <a:gd name="adj1" fmla="val 12500"/>
                <a:gd name="adj2" fmla="val 1142319"/>
                <a:gd name="adj3" fmla="val 20457681"/>
                <a:gd name="adj4" fmla="val 9556360"/>
                <a:gd name="adj5" fmla="val 12500"/>
              </a:avLst>
            </a:prstGeom>
            <a:solidFill>
              <a:srgbClr val="0070C0"/>
            </a:solidFill>
            <a:ln w="25400" cap="flat" cmpd="sng" algn="ctr">
              <a:noFill/>
              <a:prstDash val="solid"/>
            </a:ln>
            <a:effectLst/>
          </p:spPr>
          <p:txBody>
            <a:bodyPr rtlCol="0" anchor="ctr"/>
            <a:lstStyle/>
            <a:p>
              <a:pPr algn="ctr" eaLnBrk="1" hangingPunct="1">
                <a:defRPr/>
              </a:pPr>
              <a:endParaRPr lang="pt-BR" sz="1800">
                <a:solidFill>
                  <a:srgbClr val="000000"/>
                </a:solidFill>
                <a:latin typeface="Comic Sans MS"/>
              </a:endParaRPr>
            </a:p>
          </p:txBody>
        </p:sp>
        <p:cxnSp>
          <p:nvCxnSpPr>
            <p:cNvPr id="52" name="Forma 52"/>
            <p:cNvCxnSpPr/>
            <p:nvPr/>
          </p:nvCxnSpPr>
          <p:spPr>
            <a:xfrm flipV="1">
              <a:off x="5572132" y="2800806"/>
              <a:ext cx="642942" cy="428628"/>
            </a:xfrm>
            <a:prstGeom prst="curvedConnector3">
              <a:avLst>
                <a:gd name="adj1" fmla="val 97407"/>
              </a:avLst>
            </a:prstGeom>
            <a:noFill/>
            <a:ln w="127000" cap="flat" cmpd="sng" algn="ctr">
              <a:solidFill>
                <a:srgbClr val="4A7EBB"/>
              </a:solidFill>
              <a:prstDash val="solid"/>
            </a:ln>
            <a:effectLst/>
          </p:spPr>
        </p:cxnSp>
        <p:sp>
          <p:nvSpPr>
            <p:cNvPr id="53" name="Seta circular 52"/>
            <p:cNvSpPr/>
            <p:nvPr/>
          </p:nvSpPr>
          <p:spPr>
            <a:xfrm>
              <a:off x="6387446" y="2357430"/>
              <a:ext cx="1000132" cy="1000132"/>
            </a:xfrm>
            <a:prstGeom prst="circularArrow">
              <a:avLst>
                <a:gd name="adj1" fmla="val 12500"/>
                <a:gd name="adj2" fmla="val 1142319"/>
                <a:gd name="adj3" fmla="val 20457681"/>
                <a:gd name="adj4" fmla="val 9556360"/>
                <a:gd name="adj5" fmla="val 12500"/>
              </a:avLst>
            </a:prstGeom>
            <a:solidFill>
              <a:srgbClr val="C76361"/>
            </a:solidFill>
            <a:ln w="25400" cap="flat" cmpd="sng" algn="ctr">
              <a:noFill/>
              <a:prstDash val="solid"/>
            </a:ln>
            <a:effectLst/>
          </p:spPr>
          <p:txBody>
            <a:bodyPr rtlCol="0" anchor="ctr"/>
            <a:lstStyle/>
            <a:p>
              <a:pPr algn="ctr" eaLnBrk="1" hangingPunct="1">
                <a:defRPr/>
              </a:pPr>
              <a:endParaRPr lang="pt-BR" sz="1800">
                <a:solidFill>
                  <a:srgbClr val="000000"/>
                </a:solidFill>
                <a:latin typeface="Comic Sans MS"/>
              </a:endParaRPr>
            </a:p>
          </p:txBody>
        </p:sp>
        <p:cxnSp>
          <p:nvCxnSpPr>
            <p:cNvPr id="54" name="Forma 53"/>
            <p:cNvCxnSpPr/>
            <p:nvPr/>
          </p:nvCxnSpPr>
          <p:spPr>
            <a:xfrm flipV="1">
              <a:off x="5715008" y="2928934"/>
              <a:ext cx="792233" cy="581642"/>
            </a:xfrm>
            <a:prstGeom prst="curvedConnector2">
              <a:avLst/>
            </a:prstGeom>
            <a:noFill/>
            <a:ln w="127000" cap="flat" cmpd="sng" algn="ctr">
              <a:solidFill>
                <a:srgbClr val="C76361"/>
              </a:solidFill>
              <a:prstDash val="solid"/>
            </a:ln>
            <a:effectLst/>
          </p:spPr>
        </p:cxnSp>
      </p:grpSp>
      <p:cxnSp>
        <p:nvCxnSpPr>
          <p:cNvPr id="55" name="Conector de seta reta 54"/>
          <p:cNvCxnSpPr/>
          <p:nvPr/>
        </p:nvCxnSpPr>
        <p:spPr>
          <a:xfrm rot="5400000">
            <a:off x="6643702" y="5000665"/>
            <a:ext cx="356396" cy="215108"/>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56" name="CaixaDeTexto 55"/>
          <p:cNvSpPr txBox="1"/>
          <p:nvPr/>
        </p:nvSpPr>
        <p:spPr>
          <a:xfrm>
            <a:off x="6357953" y="5286388"/>
            <a:ext cx="928694" cy="400110"/>
          </a:xfrm>
          <a:prstGeom prst="rect">
            <a:avLst/>
          </a:prstGeom>
          <a:noFill/>
        </p:spPr>
        <p:txBody>
          <a:bodyPr wrap="square" rtlCol="0">
            <a:spAutoFit/>
          </a:bodyPr>
          <a:lstStyle/>
          <a:p>
            <a:pPr algn="ctr"/>
            <a:r>
              <a:rPr lang="pt-BR" b="1" dirty="0">
                <a:solidFill>
                  <a:srgbClr val="000000"/>
                </a:solidFill>
                <a:latin typeface="Comic Sans MS" pitchFamily="66" charset="0"/>
              </a:rPr>
              <a:t>Urina</a:t>
            </a:r>
          </a:p>
        </p:txBody>
      </p:sp>
      <p:sp>
        <p:nvSpPr>
          <p:cNvPr id="57" name="Espaço Reservado para Conteúdo 6"/>
          <p:cNvSpPr txBox="1">
            <a:spLocks/>
          </p:cNvSpPr>
          <p:nvPr/>
        </p:nvSpPr>
        <p:spPr>
          <a:xfrm>
            <a:off x="3428992" y="3490914"/>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58" name="Espaço Reservado para Conteúdo 6"/>
          <p:cNvSpPr txBox="1">
            <a:spLocks/>
          </p:cNvSpPr>
          <p:nvPr/>
        </p:nvSpPr>
        <p:spPr>
          <a:xfrm>
            <a:off x="2447943" y="6062682"/>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
        <p:nvSpPr>
          <p:cNvPr id="59" name="Espaço Reservado para Conteúdo 6"/>
          <p:cNvSpPr txBox="1">
            <a:spLocks/>
          </p:cNvSpPr>
          <p:nvPr/>
        </p:nvSpPr>
        <p:spPr>
          <a:xfrm>
            <a:off x="6377031" y="4786322"/>
            <a:ext cx="480986" cy="581028"/>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a:bevelT w="27940" h="12700"/>
              <a:contourClr>
                <a:srgbClr val="DDDDDD"/>
              </a:contourClr>
            </a:sp3d>
          </a:bodyPr>
          <a:lstStyle/>
          <a:p>
            <a:pPr marL="342900" indent="-342900">
              <a:spcBef>
                <a:spcPct val="20000"/>
              </a:spcBef>
              <a:buFont typeface="Arial" pitchFamily="34" charset="0"/>
              <a:buNone/>
              <a:defRPr/>
            </a:pPr>
            <a:r>
              <a:rPr lang="pt-BR" sz="5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F</a:t>
            </a:r>
            <a:r>
              <a:rPr lang="pt-BR" sz="4400" b="1" spc="150" dirty="0">
                <a:ln w="11430">
                  <a:noFill/>
                </a:ln>
                <a:solidFill>
                  <a:srgbClr val="000000">
                    <a:lumMod val="50000"/>
                    <a:lumOff val="50000"/>
                  </a:srgbClr>
                </a:solidFill>
                <a:effectLst>
                  <a:outerShdw blurRad="25400" algn="tl" rotWithShape="0">
                    <a:srgbClr val="000000">
                      <a:alpha val="43000"/>
                    </a:srgbClr>
                  </a:outerShdw>
                </a:effectLst>
                <a:latin typeface="Comic Sans MS"/>
              </a:rPr>
              <a:t> </a:t>
            </a:r>
          </a:p>
        </p:txBody>
      </p:sp>
    </p:spTree>
    <p:extLst>
      <p:ext uri="{BB962C8B-B14F-4D97-AF65-F5344CB8AC3E}">
        <p14:creationId xmlns:p14="http://schemas.microsoft.com/office/powerpoint/2010/main" val="338757647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0086 -3.33333E-6 L 0.07709 -0.00231 " pathEditMode="relative" rAng="0" ptsTypes="AA">
                                      <p:cBhvr>
                                        <p:cTn id="6" dur="5000" fill="hold"/>
                                        <p:tgtEl>
                                          <p:spTgt spid="40"/>
                                        </p:tgtEl>
                                        <p:attrNameLst>
                                          <p:attrName>ppt_x</p:attrName>
                                          <p:attrName>ppt_y</p:attrName>
                                        </p:attrNameLst>
                                      </p:cBhvr>
                                      <p:rCtr x="39" y="-1"/>
                                    </p:animMotion>
                                  </p:childTnLst>
                                </p:cTn>
                              </p:par>
                              <p:par>
                                <p:cTn id="7" presetID="1" presetClass="exit" presetSubtype="0" fill="hold"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0.00261 0.02454 C -0.0033 0.06111 -0.004 0.09769 -0.00365 0.11898 C -0.0033 0.14028 0.00121 0.13843 -0.00052 0.15232 C -0.00226 0.16621 -0.01511 0.18334 -0.01407 0.20232 C -0.01302 0.2213 -0.00591 0.2463 0.00573 0.26621 C 0.01736 0.28611 0.04739 0.3125 0.05573 0.32176 " pathEditMode="relative" ptsTypes="aaaaaA">
                                      <p:cBhvr>
                                        <p:cTn id="12" dur="2000" fill="hold"/>
                                        <p:tgtEl>
                                          <p:spTgt spid="41"/>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par>
                          <p:cTn id="17" fill="hold">
                            <p:stCondLst>
                              <p:cond delay="0"/>
                            </p:stCondLst>
                            <p:childTnLst>
                              <p:par>
                                <p:cTn id="18" presetID="42" presetClass="path" presetSubtype="0" accel="50000" decel="50000" fill="hold" nodeType="afterEffect">
                                  <p:stCondLst>
                                    <p:cond delay="0"/>
                                  </p:stCondLst>
                                  <p:childTnLst>
                                    <p:animMotion origin="layout" path="M 0.00243 -0.21147 L -2.77778E-6 3.02057E-6 " pathEditMode="relative" rAng="0" ptsTypes="AA">
                                      <p:cBhvr>
                                        <p:cTn id="19" dur="2000" fill="hold"/>
                                        <p:tgtEl>
                                          <p:spTgt spid="42"/>
                                        </p:tgtEl>
                                        <p:attrNameLst>
                                          <p:attrName>ppt_x</p:attrName>
                                          <p:attrName>ppt_y</p:attrName>
                                        </p:attrNameLst>
                                      </p:cBhvr>
                                      <p:rCtr x="-1" y="106"/>
                                    </p:animMotion>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childTnLst>
                          </p:cTn>
                        </p:par>
                        <p:par>
                          <p:cTn id="30" fill="hold">
                            <p:stCondLst>
                              <p:cond delay="0"/>
                            </p:stCondLst>
                            <p:childTnLst>
                              <p:par>
                                <p:cTn id="31" presetID="63" presetClass="path" presetSubtype="0" accel="50000" decel="50000" fill="hold" nodeType="afterEffect">
                                  <p:stCondLst>
                                    <p:cond delay="0"/>
                                  </p:stCondLst>
                                  <p:childTnLst>
                                    <p:animMotion origin="layout" path="M -0.05052 -0.00023 L -2.77778E-7 -1.67784E-6 " pathEditMode="relative" rAng="0" ptsTypes="AA">
                                      <p:cBhvr>
                                        <p:cTn id="32" dur="1000" fill="hold"/>
                                        <p:tgtEl>
                                          <p:spTgt spid="44"/>
                                        </p:tgtEl>
                                        <p:attrNameLst>
                                          <p:attrName>ppt_x</p:attrName>
                                          <p:attrName>ppt_y</p:attrName>
                                        </p:attrNameLst>
                                      </p:cBhvr>
                                      <p:rCtr x="25" y="0"/>
                                    </p:animMotion>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1000"/>
                                        <p:tgtEl>
                                          <p:spTgt spid="50"/>
                                        </p:tgtEl>
                                      </p:cBhvr>
                                    </p:animEffect>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par>
                                <p:cTn id="52" presetID="0" presetClass="path" presetSubtype="0" accel="50000" decel="50000" fill="hold" nodeType="withEffect">
                                  <p:stCondLst>
                                    <p:cond delay="0"/>
                                  </p:stCondLst>
                                  <p:childTnLst>
                                    <p:animMotion origin="layout" path="M 0.09826 -0.15787 C 0.07048 -0.13218 0.04287 -0.10648 0.02656 -0.08009 C 0.01024 -0.0537 0.00503 -0.0125 -5.83333E-6 4.07407E-6 " pathEditMode="relative" ptsTypes="aaA">
                                      <p:cBhvr>
                                        <p:cTn id="53" dur="2000" fill="hold"/>
                                        <p:tgtEl>
                                          <p:spTgt spid="55"/>
                                        </p:tgtEl>
                                        <p:attrNameLst>
                                          <p:attrName>ppt_x</p:attrName>
                                          <p:attrName>ppt_y</p:attrName>
                                        </p:attrNameLst>
                                      </p:cBhvr>
                                    </p:animMotion>
                                  </p:childTnLst>
                                </p:cTn>
                              </p:par>
                            </p:childTnLst>
                          </p:cTn>
                        </p:par>
                        <p:par>
                          <p:cTn id="54" fill="hold">
                            <p:stCondLst>
                              <p:cond delay="3000"/>
                            </p:stCondLst>
                            <p:childTnLst>
                              <p:par>
                                <p:cTn id="55" presetID="1" presetClass="entr" presetSubtype="0"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par>
                          <p:cTn id="57" fill="hold">
                            <p:stCondLst>
                              <p:cond delay="3000"/>
                            </p:stCondLst>
                            <p:childTnLst>
                              <p:par>
                                <p:cTn id="58" presetID="1" presetClass="entr" presetSubtype="0" fill="hold" grpId="0" nodeType="after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6" grpId="0"/>
      <p:bldP spid="57" grpId="0"/>
      <p:bldP spid="58" grpId="0"/>
      <p:bldP spid="5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Resultado de imagem para fluoretos e saúde bucal">
            <a:hlinkClick r:id="rId2"/>
            <a:extLst>
              <a:ext uri="{FF2B5EF4-FFF2-40B4-BE49-F238E27FC236}">
                <a16:creationId xmlns:a16="http://schemas.microsoft.com/office/drawing/2014/main" id="{8F54304F-A4EB-41C2-A22C-2C790991F2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69" r="12881"/>
          <a:stretch/>
        </p:blipFill>
        <p:spPr bwMode="auto">
          <a:xfrm>
            <a:off x="3386135" y="117029"/>
            <a:ext cx="2371725" cy="345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Resultado de imagem para fluoride and the oral environment">
            <a:hlinkClick r:id="rId4"/>
            <a:extLst>
              <a:ext uri="{FF2B5EF4-FFF2-40B4-BE49-F238E27FC236}">
                <a16:creationId xmlns:a16="http://schemas.microsoft.com/office/drawing/2014/main" id="{C848F5F5-314C-4371-8CBB-45C890903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462" y="620688"/>
            <a:ext cx="2601913" cy="345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97A00D95-C113-477D-ADEE-F52493E4D9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620688"/>
            <a:ext cx="2593975" cy="3455987"/>
          </a:xfrm>
          <a:prstGeom prst="rect">
            <a:avLst/>
          </a:prstGeom>
          <a:ln>
            <a:noFill/>
          </a:ln>
          <a:effectLst>
            <a:outerShdw blurRad="292100" dist="139700" dir="2700000" algn="tl" rotWithShape="0">
              <a:srgbClr val="333333">
                <a:alpha val="65000"/>
              </a:srgbClr>
            </a:outerShdw>
          </a:effectLst>
        </p:spPr>
      </p:pic>
      <p:pic>
        <p:nvPicPr>
          <p:cNvPr id="2" name="Picture 2" descr="Livro Manual Prático de Bioquímica Orofacial - Magalhães - Manole">
            <a:extLst>
              <a:ext uri="{FF2B5EF4-FFF2-40B4-BE49-F238E27FC236}">
                <a16:creationId xmlns:a16="http://schemas.microsoft.com/office/drawing/2014/main" id="{E24AF297-49B5-95A5-B913-D7123884A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7584" y="3621405"/>
            <a:ext cx="2028825"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645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5410" name="Retângulo 1"/>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endParaRPr lang="pt-BR" sz="2800">
              <a:solidFill>
                <a:srgbClr val="FFFFFF"/>
              </a:solidFill>
            </a:endParaRPr>
          </a:p>
        </p:txBody>
      </p:sp>
      <p:pic>
        <p:nvPicPr>
          <p:cNvPr id="4" name="Imagem 5" descr="Fluoretos e Saude Bucal 2a edica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54769"/>
            <a:ext cx="6407944" cy="640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306020"/>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tângulo 5"/>
          <p:cNvSpPr>
            <a:spLocks noChangeArrowheads="1"/>
          </p:cNvSpPr>
          <p:nvPr/>
        </p:nvSpPr>
        <p:spPr bwMode="auto">
          <a:xfrm>
            <a:off x="0" y="0"/>
            <a:ext cx="9144000" cy="6858000"/>
          </a:xfrm>
          <a:prstGeom prst="rect">
            <a:avLst/>
          </a:prstGeom>
          <a:solidFill>
            <a:schemeClr val="bg2"/>
          </a:solidFill>
          <a:ln w="9525" algn="ctr">
            <a:solidFill>
              <a:schemeClr val="bg2"/>
            </a:solidFill>
            <a:round/>
            <a:headEnd/>
            <a:tailEnd/>
          </a:ln>
        </p:spPr>
        <p:txBody>
          <a:bodyPr/>
          <a:lstStyle/>
          <a:p>
            <a:endParaRPr lang="pt-BR" sz="2800">
              <a:solidFill>
                <a:srgbClr val="FFFFFF"/>
              </a:solidFill>
            </a:endParaRPr>
          </a:p>
        </p:txBody>
      </p:sp>
      <p:pic>
        <p:nvPicPr>
          <p:cNvPr id="146435" name="Imagem 6" descr="Cover fluoride karger 2011.tif"/>
          <p:cNvPicPr>
            <a:picLocks noChangeAspect="1"/>
          </p:cNvPicPr>
          <p:nvPr/>
        </p:nvPicPr>
        <p:blipFill>
          <a:blip r:embed="rId3" cstate="print"/>
          <a:srcRect/>
          <a:stretch>
            <a:fillRect/>
          </a:stretch>
        </p:blipFill>
        <p:spPr bwMode="auto">
          <a:xfrm>
            <a:off x="2027238" y="0"/>
            <a:ext cx="5089525" cy="6858000"/>
          </a:xfrm>
          <a:prstGeom prst="rect">
            <a:avLst/>
          </a:prstGeom>
          <a:noFill/>
          <a:ln w="9525">
            <a:noFill/>
            <a:miter lim="800000"/>
            <a:headEnd/>
            <a:tailEnd/>
          </a:ln>
        </p:spPr>
      </p:pic>
    </p:spTree>
    <p:extLst>
      <p:ext uri="{BB962C8B-B14F-4D97-AF65-F5344CB8AC3E}">
        <p14:creationId xmlns:p14="http://schemas.microsoft.com/office/powerpoint/2010/main" val="2606339260"/>
      </p:ext>
    </p:extLst>
  </p:cSld>
  <p:clrMapOvr>
    <a:masterClrMapping/>
  </p:clrMapOvr>
  <p:transition>
    <p:newsfla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9074" name="Picture 2" descr="C:\DOCUME~1\Username\CONFIG~1\Temp\~DEST\0012iw\SCAN001.BMP"/>
          <p:cNvPicPr>
            <a:picLocks noChangeAspect="1" noChangeArrowheads="1"/>
          </p:cNvPicPr>
          <p:nvPr/>
        </p:nvPicPr>
        <p:blipFill>
          <a:blip r:embed="rId2" cstate="print"/>
          <a:srcRect/>
          <a:stretch>
            <a:fillRect/>
          </a:stretch>
        </p:blipFill>
        <p:spPr bwMode="auto">
          <a:xfrm>
            <a:off x="1976438" y="0"/>
            <a:ext cx="5672137" cy="6864350"/>
          </a:xfrm>
          <a:prstGeom prst="rect">
            <a:avLst/>
          </a:prstGeom>
          <a:noFill/>
          <a:ln w="9525">
            <a:noFill/>
            <a:miter lim="800000"/>
            <a:headEnd/>
            <a:tailEnd/>
          </a:ln>
        </p:spPr>
      </p:pic>
    </p:spTree>
    <p:extLst>
      <p:ext uri="{BB962C8B-B14F-4D97-AF65-F5344CB8AC3E}">
        <p14:creationId xmlns:p14="http://schemas.microsoft.com/office/powerpoint/2010/main" val="814020140"/>
      </p:ext>
    </p:extLst>
  </p:cSld>
  <p:clrMapOvr>
    <a:masterClrMapping/>
  </p:clrMapOvr>
  <p:transition>
    <p:wheel spokes="8"/>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2884" name="Text Box 4"/>
          <p:cNvSpPr txBox="1">
            <a:spLocks noChangeArrowheads="1"/>
          </p:cNvSpPr>
          <p:nvPr/>
        </p:nvSpPr>
        <p:spPr bwMode="auto">
          <a:xfrm>
            <a:off x="2514600" y="5351485"/>
            <a:ext cx="4800600" cy="923330"/>
          </a:xfrm>
          <a:prstGeom prst="rect">
            <a:avLst/>
          </a:prstGeom>
          <a:noFill/>
          <a:ln w="9525">
            <a:noFill/>
            <a:miter lim="800000"/>
            <a:headEnd/>
            <a:tailEnd/>
          </a:ln>
          <a:effectLst/>
        </p:spPr>
        <p:txBody>
          <a:bodyPr>
            <a:spAutoFit/>
          </a:bodyPr>
          <a:lstStyle/>
          <a:p>
            <a:pPr algn="just"/>
            <a:r>
              <a:rPr lang="pt-BR" sz="1800" dirty="0">
                <a:solidFill>
                  <a:prstClr val="white"/>
                </a:solidFill>
                <a:latin typeface="Arial" pitchFamily="34" charset="0"/>
                <a:cs typeface="Arial" pitchFamily="34" charset="0"/>
              </a:rPr>
              <a:t>Curva típica da concentração plasmática de F após a ingestão de pequenas doses e características gerais do metabolismo do F</a:t>
            </a:r>
          </a:p>
        </p:txBody>
      </p:sp>
      <p:sp>
        <p:nvSpPr>
          <p:cNvPr id="6" name="CaixaDeTexto 5"/>
          <p:cNvSpPr txBox="1"/>
          <p:nvPr/>
        </p:nvSpPr>
        <p:spPr>
          <a:xfrm>
            <a:off x="2714613" y="2457386"/>
            <a:ext cx="1324402" cy="400110"/>
          </a:xfrm>
          <a:prstGeom prst="rect">
            <a:avLst/>
          </a:prstGeom>
          <a:noFill/>
        </p:spPr>
        <p:txBody>
          <a:bodyPr wrap="none" rtlCol="0">
            <a:spAutoFit/>
          </a:bodyPr>
          <a:lstStyle/>
          <a:p>
            <a:r>
              <a:rPr lang="pt-BR" dirty="0">
                <a:solidFill>
                  <a:srgbClr val="C00000"/>
                </a:solidFill>
                <a:latin typeface="Arial" pitchFamily="34" charset="0"/>
                <a:cs typeface="Arial" pitchFamily="34" charset="0"/>
              </a:rPr>
              <a:t>20-60 min</a:t>
            </a:r>
            <a:endParaRPr lang="en-US" dirty="0">
              <a:solidFill>
                <a:srgbClr val="C00000"/>
              </a:solidFill>
              <a:latin typeface="Arial" pitchFamily="34" charset="0"/>
              <a:cs typeface="Arial" pitchFamily="34" charset="0"/>
            </a:endParaRPr>
          </a:p>
        </p:txBody>
      </p:sp>
      <p:cxnSp>
        <p:nvCxnSpPr>
          <p:cNvPr id="8" name="Conector reto 7"/>
          <p:cNvCxnSpPr/>
          <p:nvPr/>
        </p:nvCxnSpPr>
        <p:spPr>
          <a:xfrm rot="5400000">
            <a:off x="1285058" y="3571878"/>
            <a:ext cx="2858314" cy="794"/>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2714612" y="5000636"/>
            <a:ext cx="4572032" cy="158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Forma livre 41"/>
          <p:cNvSpPr/>
          <p:nvPr/>
        </p:nvSpPr>
        <p:spPr>
          <a:xfrm>
            <a:off x="2734577" y="2857496"/>
            <a:ext cx="551542" cy="1424820"/>
          </a:xfrm>
          <a:custGeom>
            <a:avLst/>
            <a:gdLst>
              <a:gd name="connsiteX0" fmla="*/ 0 w 551542"/>
              <a:gd name="connsiteY0" fmla="*/ 1424820 h 1424820"/>
              <a:gd name="connsiteX1" fmla="*/ 130628 w 551542"/>
              <a:gd name="connsiteY1" fmla="*/ 234648 h 1424820"/>
              <a:gd name="connsiteX2" fmla="*/ 551542 w 551542"/>
              <a:gd name="connsiteY2" fmla="*/ 16934 h 1424820"/>
            </a:gdLst>
            <a:ahLst/>
            <a:cxnLst>
              <a:cxn ang="0">
                <a:pos x="connsiteX0" y="connsiteY0"/>
              </a:cxn>
              <a:cxn ang="0">
                <a:pos x="connsiteX1" y="connsiteY1"/>
              </a:cxn>
              <a:cxn ang="0">
                <a:pos x="connsiteX2" y="connsiteY2"/>
              </a:cxn>
            </a:cxnLst>
            <a:rect l="l" t="t" r="r" b="b"/>
            <a:pathLst>
              <a:path w="551542" h="1424820">
                <a:moveTo>
                  <a:pt x="0" y="1424820"/>
                </a:moveTo>
                <a:cubicBezTo>
                  <a:pt x="19352" y="947058"/>
                  <a:pt x="38704" y="469296"/>
                  <a:pt x="130628" y="234648"/>
                </a:cubicBezTo>
                <a:cubicBezTo>
                  <a:pt x="222552" y="0"/>
                  <a:pt x="387047" y="8467"/>
                  <a:pt x="551542" y="16934"/>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54" name="Forma livre 53"/>
          <p:cNvSpPr/>
          <p:nvPr/>
        </p:nvSpPr>
        <p:spPr>
          <a:xfrm>
            <a:off x="3228313" y="2786058"/>
            <a:ext cx="3701142" cy="1482875"/>
          </a:xfrm>
          <a:custGeom>
            <a:avLst/>
            <a:gdLst>
              <a:gd name="connsiteX0" fmla="*/ 0 w 3701142"/>
              <a:gd name="connsiteY0" fmla="*/ 104018 h 1482875"/>
              <a:gd name="connsiteX1" fmla="*/ 449942 w 3701142"/>
              <a:gd name="connsiteY1" fmla="*/ 176590 h 1482875"/>
              <a:gd name="connsiteX2" fmla="*/ 1132114 w 3701142"/>
              <a:gd name="connsiteY2" fmla="*/ 1163561 h 1482875"/>
              <a:gd name="connsiteX3" fmla="*/ 3701142 w 3701142"/>
              <a:gd name="connsiteY3" fmla="*/ 1482875 h 1482875"/>
            </a:gdLst>
            <a:ahLst/>
            <a:cxnLst>
              <a:cxn ang="0">
                <a:pos x="connsiteX0" y="connsiteY0"/>
              </a:cxn>
              <a:cxn ang="0">
                <a:pos x="connsiteX1" y="connsiteY1"/>
              </a:cxn>
              <a:cxn ang="0">
                <a:pos x="connsiteX2" y="connsiteY2"/>
              </a:cxn>
              <a:cxn ang="0">
                <a:pos x="connsiteX3" y="connsiteY3"/>
              </a:cxn>
            </a:cxnLst>
            <a:rect l="l" t="t" r="r" b="b"/>
            <a:pathLst>
              <a:path w="3701142" h="1482875">
                <a:moveTo>
                  <a:pt x="0" y="104018"/>
                </a:moveTo>
                <a:cubicBezTo>
                  <a:pt x="130628" y="52009"/>
                  <a:pt x="261256" y="0"/>
                  <a:pt x="449942" y="176590"/>
                </a:cubicBezTo>
                <a:cubicBezTo>
                  <a:pt x="638628" y="353181"/>
                  <a:pt x="590247" y="945847"/>
                  <a:pt x="1132114" y="1163561"/>
                </a:cubicBezTo>
                <a:cubicBezTo>
                  <a:pt x="1673981" y="1381275"/>
                  <a:pt x="2687561" y="1432075"/>
                  <a:pt x="3701142" y="148287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white"/>
              </a:solidFill>
            </a:endParaRPr>
          </a:p>
        </p:txBody>
      </p:sp>
      <p:sp>
        <p:nvSpPr>
          <p:cNvPr id="55" name="CaixaDeTexto 54"/>
          <p:cNvSpPr txBox="1"/>
          <p:nvPr/>
        </p:nvSpPr>
        <p:spPr>
          <a:xfrm>
            <a:off x="4429127" y="2143116"/>
            <a:ext cx="1851789" cy="400110"/>
          </a:xfrm>
          <a:prstGeom prst="rect">
            <a:avLst/>
          </a:prstGeom>
          <a:noFill/>
        </p:spPr>
        <p:txBody>
          <a:bodyPr wrap="none" rtlCol="0">
            <a:spAutoFit/>
          </a:bodyPr>
          <a:lstStyle/>
          <a:p>
            <a:r>
              <a:rPr lang="pt-BR" dirty="0">
                <a:solidFill>
                  <a:prstClr val="white"/>
                </a:solidFill>
                <a:latin typeface="Arial" pitchFamily="34" charset="0"/>
                <a:cs typeface="Arial" pitchFamily="34" charset="0"/>
              </a:rPr>
              <a:t>Absorção do F</a:t>
            </a:r>
            <a:endParaRPr lang="en-US" dirty="0">
              <a:solidFill>
                <a:prstClr val="white"/>
              </a:solidFill>
              <a:latin typeface="Arial" pitchFamily="34" charset="0"/>
              <a:cs typeface="Arial" pitchFamily="34" charset="0"/>
            </a:endParaRPr>
          </a:p>
        </p:txBody>
      </p:sp>
      <p:cxnSp>
        <p:nvCxnSpPr>
          <p:cNvPr id="60" name="Conector de seta reta 59"/>
          <p:cNvCxnSpPr>
            <a:stCxn id="55" idx="2"/>
          </p:cNvCxnSpPr>
          <p:nvPr/>
        </p:nvCxnSpPr>
        <p:spPr>
          <a:xfrm rot="16200000" flipH="1">
            <a:off x="4770658" y="3127590"/>
            <a:ext cx="1171526" cy="27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CaixaDeTexto 60"/>
          <p:cNvSpPr txBox="1"/>
          <p:nvPr/>
        </p:nvSpPr>
        <p:spPr>
          <a:xfrm>
            <a:off x="4857752" y="3929066"/>
            <a:ext cx="1040670" cy="40011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Plasma</a:t>
            </a:r>
            <a:endParaRPr lang="en-US" dirty="0">
              <a:solidFill>
                <a:prstClr val="white"/>
              </a:solidFill>
              <a:latin typeface="Arial" pitchFamily="34" charset="0"/>
              <a:cs typeface="Arial" pitchFamily="34" charset="0"/>
            </a:endParaRPr>
          </a:p>
        </p:txBody>
      </p:sp>
      <p:cxnSp>
        <p:nvCxnSpPr>
          <p:cNvPr id="63" name="Conector de seta reta 62"/>
          <p:cNvCxnSpPr/>
          <p:nvPr/>
        </p:nvCxnSpPr>
        <p:spPr>
          <a:xfrm rot="5400000">
            <a:off x="5607057" y="4607756"/>
            <a:ext cx="35719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CaixaDeTexto 63"/>
          <p:cNvSpPr txBox="1"/>
          <p:nvPr/>
        </p:nvSpPr>
        <p:spPr>
          <a:xfrm>
            <a:off x="5487924" y="4857760"/>
            <a:ext cx="798617" cy="40011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Urina</a:t>
            </a:r>
            <a:endParaRPr lang="en-US" dirty="0">
              <a:solidFill>
                <a:prstClr val="white"/>
              </a:solidFill>
              <a:latin typeface="Arial" pitchFamily="34" charset="0"/>
              <a:cs typeface="Arial" pitchFamily="34" charset="0"/>
            </a:endParaRPr>
          </a:p>
        </p:txBody>
      </p:sp>
      <p:cxnSp>
        <p:nvCxnSpPr>
          <p:cNvPr id="66" name="Conector de seta reta 65"/>
          <p:cNvCxnSpPr/>
          <p:nvPr/>
        </p:nvCxnSpPr>
        <p:spPr>
          <a:xfrm>
            <a:off x="6072201" y="4000504"/>
            <a:ext cx="928694"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CaixaDeTexto 66"/>
          <p:cNvSpPr txBox="1"/>
          <p:nvPr/>
        </p:nvSpPr>
        <p:spPr>
          <a:xfrm>
            <a:off x="7072330" y="3792684"/>
            <a:ext cx="1511952" cy="707886"/>
          </a:xfrm>
          <a:prstGeom prst="rect">
            <a:avLst/>
          </a:prstGeom>
          <a:solidFill>
            <a:schemeClr val="tx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pt-BR" dirty="0">
                <a:solidFill>
                  <a:prstClr val="white"/>
                </a:solidFill>
                <a:latin typeface="Arial" pitchFamily="34" charset="0"/>
                <a:cs typeface="Arial" pitchFamily="34" charset="0"/>
              </a:rPr>
              <a:t>Tecidos</a:t>
            </a:r>
          </a:p>
          <a:p>
            <a:pPr algn="ctr"/>
            <a:r>
              <a:rPr lang="pt-BR" dirty="0">
                <a:solidFill>
                  <a:prstClr val="white"/>
                </a:solidFill>
                <a:latin typeface="Arial" pitchFamily="34" charset="0"/>
                <a:cs typeface="Arial" pitchFamily="34" charset="0"/>
              </a:rPr>
              <a:t>calcificados</a:t>
            </a:r>
            <a:endParaRPr lang="en-US" dirty="0">
              <a:solidFill>
                <a:prstClr val="white"/>
              </a:solidFill>
              <a:latin typeface="Arial" pitchFamily="34" charset="0"/>
              <a:cs typeface="Arial" pitchFamily="34" charset="0"/>
            </a:endParaRPr>
          </a:p>
        </p:txBody>
      </p:sp>
      <p:cxnSp>
        <p:nvCxnSpPr>
          <p:cNvPr id="69" name="Conector de seta reta 68"/>
          <p:cNvCxnSpPr/>
          <p:nvPr/>
        </p:nvCxnSpPr>
        <p:spPr>
          <a:xfrm>
            <a:off x="5643570" y="3071810"/>
            <a:ext cx="100013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CaixaDeTexto 69"/>
          <p:cNvSpPr txBox="1"/>
          <p:nvPr/>
        </p:nvSpPr>
        <p:spPr>
          <a:xfrm>
            <a:off x="6715169" y="2857496"/>
            <a:ext cx="883575" cy="400110"/>
          </a:xfrm>
          <a:prstGeom prst="rect">
            <a:avLst/>
          </a:prstGeom>
          <a:solidFill>
            <a:schemeClr val="accent3">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Fezes</a:t>
            </a:r>
            <a:endParaRPr lang="en-US" dirty="0">
              <a:solidFill>
                <a:prstClr val="white"/>
              </a:solidFill>
              <a:latin typeface="Arial" pitchFamily="34" charset="0"/>
              <a:cs typeface="Arial" pitchFamily="34" charset="0"/>
            </a:endParaRPr>
          </a:p>
        </p:txBody>
      </p:sp>
      <p:cxnSp>
        <p:nvCxnSpPr>
          <p:cNvPr id="72" name="Conector de seta reta 71"/>
          <p:cNvCxnSpPr/>
          <p:nvPr/>
        </p:nvCxnSpPr>
        <p:spPr>
          <a:xfrm rot="5400000">
            <a:off x="4822033" y="4550038"/>
            <a:ext cx="35719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CaixaDeTexto 72"/>
          <p:cNvSpPr txBox="1"/>
          <p:nvPr/>
        </p:nvSpPr>
        <p:spPr>
          <a:xfrm>
            <a:off x="4631366" y="4743402"/>
            <a:ext cx="726481" cy="400110"/>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Suor</a:t>
            </a:r>
            <a:endParaRPr lang="en-US" dirty="0">
              <a:solidFill>
                <a:prstClr val="white"/>
              </a:solidFill>
              <a:latin typeface="Arial" pitchFamily="34" charset="0"/>
              <a:cs typeface="Arial" pitchFamily="34" charset="0"/>
            </a:endParaRPr>
          </a:p>
        </p:txBody>
      </p:sp>
      <p:sp>
        <p:nvSpPr>
          <p:cNvPr id="74" name="Seta para a esquerda e para a direita 73"/>
          <p:cNvSpPr/>
          <p:nvPr/>
        </p:nvSpPr>
        <p:spPr>
          <a:xfrm>
            <a:off x="4143372" y="4071942"/>
            <a:ext cx="571504" cy="142876"/>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CaixaDeTexto 74"/>
          <p:cNvSpPr txBox="1"/>
          <p:nvPr/>
        </p:nvSpPr>
        <p:spPr>
          <a:xfrm>
            <a:off x="3000369" y="3786190"/>
            <a:ext cx="1055546" cy="707886"/>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pt-BR" dirty="0">
                <a:solidFill>
                  <a:prstClr val="white"/>
                </a:solidFill>
                <a:latin typeface="Arial" pitchFamily="34" charset="0"/>
                <a:cs typeface="Arial" pitchFamily="34" charset="0"/>
              </a:rPr>
              <a:t>Tecidos</a:t>
            </a:r>
          </a:p>
          <a:p>
            <a:pPr algn="ctr"/>
            <a:r>
              <a:rPr lang="pt-BR" dirty="0">
                <a:solidFill>
                  <a:prstClr val="white"/>
                </a:solidFill>
                <a:latin typeface="Arial" pitchFamily="34" charset="0"/>
                <a:cs typeface="Arial" pitchFamily="34" charset="0"/>
              </a:rPr>
              <a:t>moles</a:t>
            </a:r>
            <a:endParaRPr lang="en-US" dirty="0">
              <a:solidFill>
                <a:prstClr val="white"/>
              </a:solidFill>
              <a:latin typeface="Arial" pitchFamily="34" charset="0"/>
              <a:cs typeface="Arial" pitchFamily="34" charset="0"/>
            </a:endParaRPr>
          </a:p>
        </p:txBody>
      </p:sp>
      <p:sp>
        <p:nvSpPr>
          <p:cNvPr id="76" name="CaixaDeTexto 75"/>
          <p:cNvSpPr txBox="1"/>
          <p:nvPr/>
        </p:nvSpPr>
        <p:spPr>
          <a:xfrm>
            <a:off x="2714645" y="2857496"/>
            <a:ext cx="1640193" cy="400110"/>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Fluidos orais</a:t>
            </a:r>
            <a:endParaRPr lang="en-US" dirty="0">
              <a:solidFill>
                <a:prstClr val="white"/>
              </a:solidFill>
              <a:latin typeface="Arial" pitchFamily="34" charset="0"/>
              <a:cs typeface="Arial" pitchFamily="34" charset="0"/>
            </a:endParaRPr>
          </a:p>
        </p:txBody>
      </p:sp>
      <p:sp>
        <p:nvSpPr>
          <p:cNvPr id="77" name="CaixaDeTexto 76"/>
          <p:cNvSpPr txBox="1"/>
          <p:nvPr/>
        </p:nvSpPr>
        <p:spPr>
          <a:xfrm>
            <a:off x="2889294" y="1857364"/>
            <a:ext cx="1111202" cy="40011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Esmalte</a:t>
            </a:r>
            <a:endParaRPr lang="en-US" dirty="0">
              <a:solidFill>
                <a:prstClr val="white"/>
              </a:solidFill>
              <a:latin typeface="Arial" pitchFamily="34" charset="0"/>
              <a:cs typeface="Arial" pitchFamily="34" charset="0"/>
            </a:endParaRPr>
          </a:p>
        </p:txBody>
      </p:sp>
      <p:cxnSp>
        <p:nvCxnSpPr>
          <p:cNvPr id="79" name="Conector de seta reta 78"/>
          <p:cNvCxnSpPr/>
          <p:nvPr/>
        </p:nvCxnSpPr>
        <p:spPr>
          <a:xfrm rot="5400000" flipH="1" flipV="1">
            <a:off x="3357554" y="3500441"/>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Conector de seta reta 80"/>
          <p:cNvCxnSpPr/>
          <p:nvPr/>
        </p:nvCxnSpPr>
        <p:spPr>
          <a:xfrm rot="5400000" flipH="1" flipV="1">
            <a:off x="3071008" y="2500335"/>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Conector de seta reta 81"/>
          <p:cNvCxnSpPr/>
          <p:nvPr/>
        </p:nvCxnSpPr>
        <p:spPr>
          <a:xfrm rot="16200000" flipH="1" flipV="1">
            <a:off x="3358348" y="2570979"/>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Conector de seta reta 83"/>
          <p:cNvCxnSpPr/>
          <p:nvPr/>
        </p:nvCxnSpPr>
        <p:spPr>
          <a:xfrm rot="10800000">
            <a:off x="6286512" y="4356105"/>
            <a:ext cx="50006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ítulo 28"/>
          <p:cNvSpPr txBox="1">
            <a:spLocks/>
          </p:cNvSpPr>
          <p:nvPr/>
        </p:nvSpPr>
        <p:spPr bwMode="auto">
          <a:xfrm>
            <a:off x="357158" y="-14289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150" normalizeH="0" baseline="0" noProof="0" dirty="0" err="1">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rPr>
              <a:t>Metabolismo</a:t>
            </a:r>
            <a:r>
              <a:rPr kumimoji="0" lang="en-US"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rPr>
              <a:t> do </a:t>
            </a:r>
            <a:r>
              <a:rPr kumimoji="0" lang="en-US" sz="4400" b="1" i="0" u="none" strike="noStrike" kern="0" cap="none" spc="150" normalizeH="0" baseline="0" noProof="0" dirty="0" err="1">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rPr>
              <a:t>Fluoreto</a:t>
            </a:r>
            <a:endParaRPr kumimoji="0" lang="pt-BR" sz="4400" b="1" i="0" u="none" strike="noStrike" kern="0" cap="none" spc="150" normalizeH="0" baseline="0" noProof="0" dirty="0">
              <a:ln w="11430">
                <a:noFill/>
              </a:ln>
              <a:solidFill>
                <a:srgbClr val="0070C0"/>
              </a:solidFill>
              <a:effectLst>
                <a:outerShdw blurRad="25400" algn="tl" rotWithShape="0">
                  <a:srgbClr val="000000">
                    <a:alpha val="43000"/>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704708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up)">
                                      <p:cBhvr>
                                        <p:cTn id="11" dur="500"/>
                                        <p:tgtEl>
                                          <p:spTgt spid="6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dissolve">
                                      <p:cBhvr>
                                        <p:cTn id="15" dur="500"/>
                                        <p:tgtEl>
                                          <p:spTgt spid="61"/>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left)">
                                      <p:cBhvr>
                                        <p:cTn id="29" dur="5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500"/>
                                        <p:tgtEl>
                                          <p:spTgt spid="66"/>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dissolve">
                                      <p:cBhvr>
                                        <p:cTn id="38" dur="500"/>
                                        <p:tgtEl>
                                          <p:spTgt spid="6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dissolve">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wipe(up)">
                                      <p:cBhvr>
                                        <p:cTn id="52" dur="500"/>
                                        <p:tgtEl>
                                          <p:spTgt spid="72"/>
                                        </p:tgtEl>
                                      </p:cBhvr>
                                    </p:animEffect>
                                  </p:childTnLst>
                                </p:cTn>
                              </p:par>
                            </p:childTnLst>
                          </p:cTn>
                        </p:par>
                        <p:par>
                          <p:cTn id="53" fill="hold">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dissolve">
                                      <p:cBhvr>
                                        <p:cTn id="56" dur="500"/>
                                        <p:tgtEl>
                                          <p:spTgt spid="7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wipe(left)">
                                      <p:cBhvr>
                                        <p:cTn id="61" dur="500"/>
                                        <p:tgtEl>
                                          <p:spTgt spid="69"/>
                                        </p:tgtEl>
                                      </p:cBhvr>
                                    </p:animEffect>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dissolve">
                                      <p:cBhvr>
                                        <p:cTn id="65" dur="500"/>
                                        <p:tgtEl>
                                          <p:spTgt spid="70"/>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dissolve">
                                      <p:cBhvr>
                                        <p:cTn id="70" dur="500"/>
                                        <p:tgtEl>
                                          <p:spTgt spid="74"/>
                                        </p:tgtEl>
                                      </p:cBhvr>
                                    </p:animEffect>
                                  </p:childTnLst>
                                </p:cTn>
                              </p:par>
                            </p:childTnLst>
                          </p:cTn>
                        </p:par>
                        <p:par>
                          <p:cTn id="71" fill="hold">
                            <p:stCondLst>
                              <p:cond delay="500"/>
                            </p:stCondLst>
                            <p:childTnLst>
                              <p:par>
                                <p:cTn id="72" presetID="9" presetClass="entr" presetSubtype="0" fill="hold" grpId="0" nodeType="after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dissolve">
                                      <p:cBhvr>
                                        <p:cTn id="74" dur="500"/>
                                        <p:tgtEl>
                                          <p:spTgt spid="7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down)">
                                      <p:cBhvr>
                                        <p:cTn id="79" dur="500"/>
                                        <p:tgtEl>
                                          <p:spTgt spid="79"/>
                                        </p:tgtEl>
                                      </p:cBhvr>
                                    </p:animEffect>
                                  </p:childTnLst>
                                </p:cTn>
                              </p:par>
                            </p:childTnLst>
                          </p:cTn>
                        </p:par>
                        <p:par>
                          <p:cTn id="80" fill="hold">
                            <p:stCondLst>
                              <p:cond delay="500"/>
                            </p:stCondLst>
                            <p:childTnLst>
                              <p:par>
                                <p:cTn id="81" presetID="9" presetClass="entr" presetSubtype="0"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dissolve">
                                      <p:cBhvr>
                                        <p:cTn id="83" dur="500"/>
                                        <p:tgtEl>
                                          <p:spTgt spid="7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81"/>
                                        </p:tgtEl>
                                        <p:attrNameLst>
                                          <p:attrName>style.visibility</p:attrName>
                                        </p:attrNameLst>
                                      </p:cBhvr>
                                      <p:to>
                                        <p:strVal val="visible"/>
                                      </p:to>
                                    </p:set>
                                    <p:animEffect transition="in" filter="wipe(down)">
                                      <p:cBhvr>
                                        <p:cTn id="88" dur="500"/>
                                        <p:tgtEl>
                                          <p:spTgt spid="81"/>
                                        </p:tgtEl>
                                      </p:cBhvr>
                                    </p:animEffect>
                                  </p:childTnLst>
                                </p:cTn>
                              </p:par>
                            </p:childTnLst>
                          </p:cTn>
                        </p:par>
                        <p:par>
                          <p:cTn id="89" fill="hold">
                            <p:stCondLst>
                              <p:cond delay="500"/>
                            </p:stCondLst>
                            <p:childTnLst>
                              <p:par>
                                <p:cTn id="90" presetID="9" presetClass="entr" presetSubtype="0" fill="hold" grpId="0" nodeType="after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dissolve">
                                      <p:cBhvr>
                                        <p:cTn id="92" dur="500"/>
                                        <p:tgtEl>
                                          <p:spTgt spid="7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wipe(up)">
                                      <p:cBhvr>
                                        <p:cTn id="97" dur="500"/>
                                        <p:tgtEl>
                                          <p:spTgt spid="8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84"/>
                                        </p:tgtEl>
                                        <p:attrNameLst>
                                          <p:attrName>style.visibility</p:attrName>
                                        </p:attrNameLst>
                                      </p:cBhvr>
                                      <p:to>
                                        <p:strVal val="visible"/>
                                      </p:to>
                                    </p:set>
                                    <p:animEffect transition="in" filter="wipe(right)">
                                      <p:cBhvr>
                                        <p:cTn id="10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2" grpId="0" animBg="1"/>
      <p:bldP spid="54" grpId="0" animBg="1"/>
      <p:bldP spid="55" grpId="0"/>
      <p:bldP spid="61" grpId="0" animBg="1"/>
      <p:bldP spid="64" grpId="0" animBg="1"/>
      <p:bldP spid="67" grpId="0" animBg="1"/>
      <p:bldP spid="70" grpId="0" animBg="1"/>
      <p:bldP spid="73" grpId="0" animBg="1"/>
      <p:bldP spid="74" grpId="0" animBg="1"/>
      <p:bldP spid="75" grpId="0" animBg="1"/>
      <p:bldP spid="76" grpId="0" animBg="1"/>
      <p:bldP spid="7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914400" y="1285860"/>
            <a:ext cx="7772400" cy="4572000"/>
          </a:xfrm>
        </p:spPr>
        <p:txBody>
          <a:bodyPr/>
          <a:lstStyle/>
          <a:p>
            <a:pPr>
              <a:lnSpc>
                <a:spcPct val="90000"/>
              </a:lnSpc>
            </a:pPr>
            <a:r>
              <a:rPr lang="pt-BR" dirty="0"/>
              <a:t>HF</a:t>
            </a:r>
          </a:p>
          <a:p>
            <a:pPr lvl="1">
              <a:lnSpc>
                <a:spcPct val="90000"/>
              </a:lnSpc>
            </a:pPr>
            <a:r>
              <a:rPr lang="pt-BR" dirty="0"/>
              <a:t>Ácido fraco (</a:t>
            </a:r>
            <a:r>
              <a:rPr lang="pt-BR" dirty="0" err="1"/>
              <a:t>pK</a:t>
            </a:r>
            <a:r>
              <a:rPr lang="pt-BR" baseline="-25000" dirty="0" err="1"/>
              <a:t>a</a:t>
            </a:r>
            <a:r>
              <a:rPr lang="pt-BR" dirty="0"/>
              <a:t>=3,4)</a:t>
            </a:r>
          </a:p>
        </p:txBody>
      </p:sp>
      <p:grpSp>
        <p:nvGrpSpPr>
          <p:cNvPr id="20" name="Grupo 19"/>
          <p:cNvGrpSpPr/>
          <p:nvPr/>
        </p:nvGrpSpPr>
        <p:grpSpPr>
          <a:xfrm>
            <a:off x="2714613" y="3383821"/>
            <a:ext cx="4857784" cy="876176"/>
            <a:chOff x="2714612" y="3383821"/>
            <a:chExt cx="4857784" cy="876176"/>
          </a:xfrm>
        </p:grpSpPr>
        <p:sp>
          <p:nvSpPr>
            <p:cNvPr id="4" name="CaixaDeTexto 3"/>
            <p:cNvSpPr txBox="1"/>
            <p:nvPr/>
          </p:nvSpPr>
          <p:spPr>
            <a:xfrm>
              <a:off x="2714612" y="3429000"/>
              <a:ext cx="1005403" cy="830997"/>
            </a:xfrm>
            <a:prstGeom prst="rect">
              <a:avLst/>
            </a:prstGeom>
            <a:noFill/>
          </p:spPr>
          <p:txBody>
            <a:bodyPr wrap="none" rtlCol="0">
              <a:spAutoFit/>
            </a:bodyPr>
            <a:lstStyle/>
            <a:p>
              <a:r>
                <a:rPr lang="pt-BR" sz="4800" dirty="0">
                  <a:solidFill>
                    <a:prstClr val="white"/>
                  </a:solidFill>
                  <a:latin typeface="Arial" pitchFamily="34" charset="0"/>
                  <a:cs typeface="Arial" pitchFamily="34" charset="0"/>
                </a:rPr>
                <a:t>HF</a:t>
              </a:r>
              <a:endParaRPr lang="en-US" sz="4800" dirty="0">
                <a:solidFill>
                  <a:prstClr val="white"/>
                </a:solidFill>
                <a:latin typeface="Arial" pitchFamily="34" charset="0"/>
                <a:cs typeface="Arial" pitchFamily="34" charset="0"/>
              </a:endParaRPr>
            </a:p>
          </p:txBody>
        </p:sp>
        <p:cxnSp>
          <p:nvCxnSpPr>
            <p:cNvPr id="6" name="Conector de seta reta 5"/>
            <p:cNvCxnSpPr/>
            <p:nvPr/>
          </p:nvCxnSpPr>
          <p:spPr>
            <a:xfrm>
              <a:off x="3786182" y="3714752"/>
              <a:ext cx="1500198"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rot="10800000">
              <a:off x="3743773" y="3867152"/>
              <a:ext cx="1500198"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5357818" y="3429000"/>
              <a:ext cx="869149" cy="830997"/>
            </a:xfrm>
            <a:prstGeom prst="rect">
              <a:avLst/>
            </a:prstGeom>
            <a:noFill/>
          </p:spPr>
          <p:txBody>
            <a:bodyPr wrap="none" rtlCol="0">
              <a:spAutoFit/>
            </a:bodyPr>
            <a:lstStyle/>
            <a:p>
              <a:r>
                <a:rPr lang="pt-BR" sz="4800" dirty="0">
                  <a:solidFill>
                    <a:prstClr val="white"/>
                  </a:solidFill>
                  <a:latin typeface="Arial" pitchFamily="34" charset="0"/>
                  <a:cs typeface="Arial" pitchFamily="34" charset="0"/>
                </a:rPr>
                <a:t>H</a:t>
              </a:r>
              <a:r>
                <a:rPr lang="pt-BR" sz="4800" baseline="30000" dirty="0">
                  <a:solidFill>
                    <a:prstClr val="white"/>
                  </a:solidFill>
                  <a:latin typeface="Arial" pitchFamily="34" charset="0"/>
                  <a:cs typeface="Arial" pitchFamily="34" charset="0"/>
                </a:rPr>
                <a:t>+</a:t>
              </a:r>
              <a:endParaRPr lang="en-US" sz="4800" dirty="0">
                <a:solidFill>
                  <a:prstClr val="white"/>
                </a:solidFill>
                <a:latin typeface="Arial" pitchFamily="34" charset="0"/>
                <a:cs typeface="Arial" pitchFamily="34" charset="0"/>
              </a:endParaRPr>
            </a:p>
          </p:txBody>
        </p:sp>
        <p:sp>
          <p:nvSpPr>
            <p:cNvPr id="9" name="Mais 8"/>
            <p:cNvSpPr/>
            <p:nvPr/>
          </p:nvSpPr>
          <p:spPr>
            <a:xfrm>
              <a:off x="6215074" y="3586390"/>
              <a:ext cx="500066" cy="42862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aixaDeTexto 9"/>
            <p:cNvSpPr txBox="1"/>
            <p:nvPr/>
          </p:nvSpPr>
          <p:spPr>
            <a:xfrm>
              <a:off x="6874769" y="3383821"/>
              <a:ext cx="697627" cy="830997"/>
            </a:xfrm>
            <a:prstGeom prst="rect">
              <a:avLst/>
            </a:prstGeom>
            <a:noFill/>
          </p:spPr>
          <p:txBody>
            <a:bodyPr wrap="none" rtlCol="0">
              <a:spAutoFit/>
            </a:bodyPr>
            <a:lstStyle/>
            <a:p>
              <a:r>
                <a:rPr lang="pt-BR" sz="4800" dirty="0">
                  <a:solidFill>
                    <a:prstClr val="white"/>
                  </a:solidFill>
                  <a:latin typeface="Arial" pitchFamily="34" charset="0"/>
                  <a:cs typeface="Arial" pitchFamily="34" charset="0"/>
                </a:rPr>
                <a:t>F</a:t>
              </a:r>
              <a:r>
                <a:rPr lang="pt-BR" sz="4800" baseline="30000" dirty="0">
                  <a:solidFill>
                    <a:prstClr val="white"/>
                  </a:solidFill>
                  <a:latin typeface="Arial" pitchFamily="34" charset="0"/>
                  <a:cs typeface="Arial" pitchFamily="34" charset="0"/>
                </a:rPr>
                <a:t>-</a:t>
              </a:r>
              <a:endParaRPr lang="en-US" sz="4800" dirty="0">
                <a:solidFill>
                  <a:prstClr val="white"/>
                </a:solidFill>
                <a:latin typeface="Arial" pitchFamily="34" charset="0"/>
                <a:cs typeface="Arial" pitchFamily="34" charset="0"/>
              </a:endParaRPr>
            </a:p>
          </p:txBody>
        </p:sp>
      </p:grpSp>
      <p:sp>
        <p:nvSpPr>
          <p:cNvPr id="11" name="CaixaDeTexto 10"/>
          <p:cNvSpPr txBox="1"/>
          <p:nvPr/>
        </p:nvSpPr>
        <p:spPr>
          <a:xfrm>
            <a:off x="3929058" y="4253277"/>
            <a:ext cx="1091966" cy="461665"/>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sz="2400" dirty="0">
                <a:solidFill>
                  <a:prstClr val="white"/>
                </a:solidFill>
                <a:latin typeface="Arial" pitchFamily="34" charset="0"/>
                <a:cs typeface="Arial" pitchFamily="34" charset="0"/>
              </a:rPr>
              <a:t>pH 3,4</a:t>
            </a:r>
            <a:endParaRPr lang="en-US" sz="2400" dirty="0">
              <a:solidFill>
                <a:prstClr val="white"/>
              </a:solidFill>
              <a:latin typeface="Arial" pitchFamily="34" charset="0"/>
              <a:cs typeface="Arial" pitchFamily="34" charset="0"/>
            </a:endParaRPr>
          </a:p>
        </p:txBody>
      </p:sp>
      <p:sp>
        <p:nvSpPr>
          <p:cNvPr id="12" name="CaixaDeTexto 11"/>
          <p:cNvSpPr txBox="1"/>
          <p:nvPr/>
        </p:nvSpPr>
        <p:spPr>
          <a:xfrm>
            <a:off x="2714644" y="4214818"/>
            <a:ext cx="904415" cy="523220"/>
          </a:xfrm>
          <a:prstGeom prst="rect">
            <a:avLst/>
          </a:prstGeom>
          <a:noFill/>
        </p:spPr>
        <p:txBody>
          <a:bodyPr wrap="none" rtlCol="0">
            <a:spAutoFit/>
          </a:bodyPr>
          <a:lstStyle/>
          <a:p>
            <a:r>
              <a:rPr lang="pt-BR" sz="2800" dirty="0">
                <a:solidFill>
                  <a:prstClr val="white"/>
                </a:solidFill>
                <a:latin typeface="Arial" pitchFamily="34" charset="0"/>
                <a:cs typeface="Arial" pitchFamily="34" charset="0"/>
              </a:rPr>
              <a:t>50%</a:t>
            </a:r>
            <a:endParaRPr lang="en-US" sz="2800" dirty="0">
              <a:solidFill>
                <a:prstClr val="white"/>
              </a:solidFill>
              <a:latin typeface="Arial" pitchFamily="34" charset="0"/>
              <a:cs typeface="Arial" pitchFamily="34" charset="0"/>
            </a:endParaRPr>
          </a:p>
        </p:txBody>
      </p:sp>
      <p:sp>
        <p:nvSpPr>
          <p:cNvPr id="13" name="CaixaDeTexto 12"/>
          <p:cNvSpPr txBox="1"/>
          <p:nvPr/>
        </p:nvSpPr>
        <p:spPr>
          <a:xfrm>
            <a:off x="5357851" y="4191664"/>
            <a:ext cx="904415" cy="523220"/>
          </a:xfrm>
          <a:prstGeom prst="rect">
            <a:avLst/>
          </a:prstGeom>
          <a:noFill/>
        </p:spPr>
        <p:txBody>
          <a:bodyPr wrap="none" rtlCol="0">
            <a:spAutoFit/>
          </a:bodyPr>
          <a:lstStyle/>
          <a:p>
            <a:r>
              <a:rPr lang="pt-BR" sz="2800" dirty="0">
                <a:solidFill>
                  <a:prstClr val="white"/>
                </a:solidFill>
                <a:latin typeface="Arial" pitchFamily="34" charset="0"/>
                <a:cs typeface="Arial" pitchFamily="34" charset="0"/>
              </a:rPr>
              <a:t>50%</a:t>
            </a:r>
            <a:endParaRPr lang="en-US" sz="2800" dirty="0">
              <a:solidFill>
                <a:prstClr val="white"/>
              </a:solidFill>
              <a:latin typeface="Arial" pitchFamily="34" charset="0"/>
              <a:cs typeface="Arial" pitchFamily="34" charset="0"/>
            </a:endParaRPr>
          </a:p>
        </p:txBody>
      </p:sp>
      <p:sp>
        <p:nvSpPr>
          <p:cNvPr id="14" name="CaixaDeTexto 13"/>
          <p:cNvSpPr txBox="1"/>
          <p:nvPr/>
        </p:nvSpPr>
        <p:spPr>
          <a:xfrm>
            <a:off x="3857620" y="4967657"/>
            <a:ext cx="1271502" cy="461665"/>
          </a:xfrm>
          <a:prstGeom prst="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sz="2400" dirty="0">
                <a:solidFill>
                  <a:prstClr val="white"/>
                </a:solidFill>
                <a:latin typeface="Arial" pitchFamily="34" charset="0"/>
                <a:cs typeface="Arial" pitchFamily="34" charset="0"/>
              </a:rPr>
              <a:t>pH&gt; 3,4</a:t>
            </a:r>
            <a:endParaRPr lang="en-US" sz="2400" dirty="0">
              <a:solidFill>
                <a:prstClr val="white"/>
              </a:solidFill>
              <a:latin typeface="Arial" pitchFamily="34" charset="0"/>
              <a:cs typeface="Arial" pitchFamily="34" charset="0"/>
            </a:endParaRPr>
          </a:p>
        </p:txBody>
      </p:sp>
      <p:sp>
        <p:nvSpPr>
          <p:cNvPr id="15" name="Seta para cima 14"/>
          <p:cNvSpPr/>
          <p:nvPr/>
        </p:nvSpPr>
        <p:spPr>
          <a:xfrm>
            <a:off x="5500698" y="4786322"/>
            <a:ext cx="428628" cy="714380"/>
          </a:xfrm>
          <a:prstGeom prst="upArrow">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Seta para baixo 15"/>
          <p:cNvSpPr/>
          <p:nvPr/>
        </p:nvSpPr>
        <p:spPr>
          <a:xfrm>
            <a:off x="3000367" y="4857760"/>
            <a:ext cx="214314" cy="571504"/>
          </a:xfrm>
          <a:prstGeom prst="downArrow">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CaixaDeTexto 16"/>
          <p:cNvSpPr txBox="1"/>
          <p:nvPr/>
        </p:nvSpPr>
        <p:spPr>
          <a:xfrm>
            <a:off x="3929087" y="5682037"/>
            <a:ext cx="1186543" cy="461665"/>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sz="2400" dirty="0">
                <a:solidFill>
                  <a:prstClr val="white"/>
                </a:solidFill>
                <a:latin typeface="Arial" pitchFamily="34" charset="0"/>
                <a:cs typeface="Arial" pitchFamily="34" charset="0"/>
              </a:rPr>
              <a:t>pH&lt;3,4</a:t>
            </a:r>
            <a:endParaRPr lang="en-US" sz="2400" dirty="0">
              <a:solidFill>
                <a:prstClr val="white"/>
              </a:solidFill>
              <a:latin typeface="Arial" pitchFamily="34" charset="0"/>
              <a:cs typeface="Arial" pitchFamily="34" charset="0"/>
            </a:endParaRPr>
          </a:p>
        </p:txBody>
      </p:sp>
      <p:sp>
        <p:nvSpPr>
          <p:cNvPr id="18" name="Seta para cima 17"/>
          <p:cNvSpPr/>
          <p:nvPr/>
        </p:nvSpPr>
        <p:spPr>
          <a:xfrm>
            <a:off x="2899898" y="5572140"/>
            <a:ext cx="428628" cy="714380"/>
          </a:xfrm>
          <a:prstGeom prst="upArrow">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Seta para baixo 18"/>
          <p:cNvSpPr/>
          <p:nvPr/>
        </p:nvSpPr>
        <p:spPr>
          <a:xfrm>
            <a:off x="5600031" y="5715016"/>
            <a:ext cx="214314" cy="571504"/>
          </a:xfrm>
          <a:prstGeom prst="downArrow">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Seta dobrada 20"/>
          <p:cNvSpPr/>
          <p:nvPr/>
        </p:nvSpPr>
        <p:spPr>
          <a:xfrm>
            <a:off x="3500434" y="2171012"/>
            <a:ext cx="1000132" cy="1357322"/>
          </a:xfrm>
          <a:prstGeom prst="ben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2" name="Grupo 31"/>
          <p:cNvGrpSpPr/>
          <p:nvPr/>
        </p:nvGrpSpPr>
        <p:grpSpPr>
          <a:xfrm>
            <a:off x="4643438" y="1342784"/>
            <a:ext cx="4000528" cy="2014778"/>
            <a:chOff x="4643438" y="1342784"/>
            <a:chExt cx="4000528" cy="2014778"/>
          </a:xfrm>
          <a:effectLst>
            <a:reflection blurRad="6350" stA="50000" endA="300" endPos="55000" dir="5400000" sy="-100000" algn="bl" rotWithShape="0"/>
          </a:effectLst>
        </p:grpSpPr>
        <p:pic>
          <p:nvPicPr>
            <p:cNvPr id="251906" name="Picture 2" descr="http://www.instrumentador.com.br/aulas/membrana.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200000">
              <a:off x="5620149" y="1762502"/>
              <a:ext cx="2000262" cy="1189852"/>
            </a:xfrm>
            <a:prstGeom prst="rect">
              <a:avLst/>
            </a:prstGeom>
            <a:noFill/>
          </p:spPr>
        </p:pic>
        <p:sp>
          <p:nvSpPr>
            <p:cNvPr id="23" name="Retângulo 22"/>
            <p:cNvSpPr/>
            <p:nvPr/>
          </p:nvSpPr>
          <p:spPr>
            <a:xfrm>
              <a:off x="4643438" y="1342784"/>
              <a:ext cx="1428760" cy="20002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prstClr val="black"/>
                  </a:solidFill>
                  <a:latin typeface="Arial" pitchFamily="34" charset="0"/>
                  <a:cs typeface="Arial" pitchFamily="34" charset="0"/>
                </a:rPr>
                <a:t>   </a:t>
              </a:r>
              <a:endParaRPr lang="en-US" dirty="0">
                <a:solidFill>
                  <a:prstClr val="black"/>
                </a:solidFill>
                <a:latin typeface="Arial" pitchFamily="34" charset="0"/>
                <a:cs typeface="Arial" pitchFamily="34" charset="0"/>
              </a:endParaRPr>
            </a:p>
          </p:txBody>
        </p:sp>
        <p:sp>
          <p:nvSpPr>
            <p:cNvPr id="24" name="Retângulo 23"/>
            <p:cNvSpPr/>
            <p:nvPr/>
          </p:nvSpPr>
          <p:spPr>
            <a:xfrm>
              <a:off x="7215206" y="1357298"/>
              <a:ext cx="1428760" cy="20002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itchFamily="34" charset="0"/>
                <a:cs typeface="Arial" pitchFamily="34" charset="0"/>
              </a:endParaRPr>
            </a:p>
          </p:txBody>
        </p:sp>
      </p:grpSp>
      <p:sp>
        <p:nvSpPr>
          <p:cNvPr id="26" name="Seta para a direita 25"/>
          <p:cNvSpPr/>
          <p:nvPr/>
        </p:nvSpPr>
        <p:spPr>
          <a:xfrm>
            <a:off x="6186046" y="2285992"/>
            <a:ext cx="1071570" cy="28575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CaixaDeTexto 26"/>
          <p:cNvSpPr txBox="1"/>
          <p:nvPr/>
        </p:nvSpPr>
        <p:spPr>
          <a:xfrm>
            <a:off x="6215086" y="1597871"/>
            <a:ext cx="1005403" cy="830997"/>
          </a:xfrm>
          <a:prstGeom prst="rect">
            <a:avLst/>
          </a:prstGeom>
          <a:noFill/>
        </p:spPr>
        <p:txBody>
          <a:bodyPr wrap="none" rtlCol="0">
            <a:spAutoFit/>
          </a:bodyPr>
          <a:lstStyle/>
          <a:p>
            <a:r>
              <a:rPr lang="pt-BR" sz="4800" dirty="0">
                <a:solidFill>
                  <a:prstClr val="black"/>
                </a:solidFill>
                <a:latin typeface="Arial" pitchFamily="34" charset="0"/>
                <a:cs typeface="Arial" pitchFamily="34" charset="0"/>
              </a:rPr>
              <a:t>HF</a:t>
            </a:r>
            <a:endParaRPr lang="en-US" sz="4800" dirty="0">
              <a:solidFill>
                <a:prstClr val="black"/>
              </a:solidFill>
              <a:latin typeface="Arial" pitchFamily="34" charset="0"/>
              <a:cs typeface="Arial" pitchFamily="34" charset="0"/>
            </a:endParaRPr>
          </a:p>
        </p:txBody>
      </p:sp>
      <p:sp>
        <p:nvSpPr>
          <p:cNvPr id="29" name="CaixaDeTexto 28"/>
          <p:cNvSpPr txBox="1"/>
          <p:nvPr/>
        </p:nvSpPr>
        <p:spPr>
          <a:xfrm>
            <a:off x="5143511" y="2214554"/>
            <a:ext cx="827471" cy="707886"/>
          </a:xfrm>
          <a:prstGeom prst="rect">
            <a:avLst/>
          </a:prstGeom>
          <a:noFill/>
        </p:spPr>
        <p:txBody>
          <a:bodyPr wrap="none" rtlCol="0">
            <a:spAutoFit/>
          </a:bodyPr>
          <a:lstStyle/>
          <a:p>
            <a:r>
              <a:rPr lang="pt-BR" dirty="0">
                <a:solidFill>
                  <a:prstClr val="black"/>
                </a:solidFill>
                <a:latin typeface="Arial" pitchFamily="34" charset="0"/>
                <a:cs typeface="Arial" pitchFamily="34" charset="0"/>
              </a:rPr>
              <a:t>Ácido</a:t>
            </a:r>
            <a:endParaRPr lang="en-US" dirty="0">
              <a:solidFill>
                <a:prstClr val="black"/>
              </a:solidFill>
              <a:latin typeface="Arial" pitchFamily="34" charset="0"/>
              <a:cs typeface="Arial" pitchFamily="34" charset="0"/>
            </a:endParaRPr>
          </a:p>
          <a:p>
            <a:endParaRPr lang="en-US" dirty="0">
              <a:solidFill>
                <a:prstClr val="white"/>
              </a:solidFill>
            </a:endParaRPr>
          </a:p>
        </p:txBody>
      </p:sp>
      <p:sp>
        <p:nvSpPr>
          <p:cNvPr id="30" name="CaixaDeTexto 29"/>
          <p:cNvSpPr txBox="1"/>
          <p:nvPr/>
        </p:nvSpPr>
        <p:spPr>
          <a:xfrm>
            <a:off x="7344098" y="2214554"/>
            <a:ext cx="1085554" cy="707886"/>
          </a:xfrm>
          <a:prstGeom prst="rect">
            <a:avLst/>
          </a:prstGeom>
          <a:noFill/>
        </p:spPr>
        <p:txBody>
          <a:bodyPr wrap="none" rtlCol="0">
            <a:spAutoFit/>
          </a:bodyPr>
          <a:lstStyle/>
          <a:p>
            <a:r>
              <a:rPr lang="pt-BR" dirty="0">
                <a:solidFill>
                  <a:prstClr val="black"/>
                </a:solidFill>
                <a:latin typeface="Arial" pitchFamily="34" charset="0"/>
                <a:cs typeface="Arial" pitchFamily="34" charset="0"/>
              </a:rPr>
              <a:t>Alcalino</a:t>
            </a:r>
            <a:endParaRPr lang="en-US" dirty="0">
              <a:solidFill>
                <a:prstClr val="black"/>
              </a:solidFill>
              <a:latin typeface="Arial" pitchFamily="34" charset="0"/>
              <a:cs typeface="Arial" pitchFamily="34" charset="0"/>
            </a:endParaRPr>
          </a:p>
          <a:p>
            <a:endParaRPr lang="en-US" dirty="0">
              <a:solidFill>
                <a:prstClr val="white"/>
              </a:solidFill>
            </a:endParaRPr>
          </a:p>
        </p:txBody>
      </p:sp>
      <p:sp>
        <p:nvSpPr>
          <p:cNvPr id="31" name="Título 28"/>
          <p:cNvSpPr txBox="1">
            <a:spLocks/>
          </p:cNvSpPr>
          <p:nvPr/>
        </p:nvSpPr>
        <p:spPr bwMode="auto">
          <a:xfrm>
            <a:off x="357158" y="-16"/>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Características</a:t>
            </a:r>
            <a:r>
              <a:rPr lang="en-US"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a:t>
            </a: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gerais</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78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left)">
                                      <p:cBhvr>
                                        <p:cTn id="71" dur="500"/>
                                        <p:tgtEl>
                                          <p:spTgt spid="27"/>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left)">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5" grpId="0" animBg="1"/>
      <p:bldP spid="16" grpId="0" animBg="1"/>
      <p:bldP spid="17" grpId="0" animBg="1"/>
      <p:bldP spid="18" grpId="0" animBg="1"/>
      <p:bldP spid="19" grpId="0" animBg="1"/>
      <p:bldP spid="21" grpId="0" animBg="1"/>
      <p:bldP spid="26" grpId="0" animBg="1"/>
      <p:bldP spid="27"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99592" y="3068960"/>
            <a:ext cx="7272808" cy="646331"/>
          </a:xfrm>
          <a:prstGeom prst="rect">
            <a:avLst/>
          </a:prstGeom>
          <a:noFill/>
        </p:spPr>
        <p:txBody>
          <a:bodyPr wrap="square" rtlCol="0">
            <a:spAutoFit/>
          </a:bodyPr>
          <a:lstStyle/>
          <a:p>
            <a:pPr algn="ctr" eaLnBrk="1" hangingPunct="1"/>
            <a:r>
              <a:rPr lang="pt-BR" sz="3600" b="1" dirty="0">
                <a:solidFill>
                  <a:srgbClr val="F79646">
                    <a:lumMod val="75000"/>
                  </a:srgbClr>
                </a:solidFill>
                <a:latin typeface="Arial" charset="0"/>
              </a:rPr>
              <a:t>ABSORÇÃO</a:t>
            </a:r>
          </a:p>
        </p:txBody>
      </p:sp>
    </p:spTree>
    <p:extLst>
      <p:ext uri="{BB962C8B-B14F-4D97-AF65-F5344CB8AC3E}">
        <p14:creationId xmlns:p14="http://schemas.microsoft.com/office/powerpoint/2010/main" val="3025951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23907" name="Rectangle 3"/>
          <p:cNvSpPr>
            <a:spLocks noGrp="1" noChangeArrowheads="1"/>
          </p:cNvSpPr>
          <p:nvPr>
            <p:ph idx="1"/>
          </p:nvPr>
        </p:nvSpPr>
        <p:spPr>
          <a:xfrm>
            <a:off x="685800" y="1643050"/>
            <a:ext cx="7772400" cy="4114800"/>
          </a:xfrm>
        </p:spPr>
        <p:txBody>
          <a:bodyPr>
            <a:normAutofit/>
          </a:bodyPr>
          <a:lstStyle/>
          <a:p>
            <a:pPr>
              <a:lnSpc>
                <a:spcPct val="90000"/>
              </a:lnSpc>
              <a:buClr>
                <a:srgbClr val="FFC000"/>
              </a:buClr>
            </a:pPr>
            <a:r>
              <a:rPr lang="pt-BR" sz="2800" dirty="0">
                <a:latin typeface="Arial" panose="020B0604020202020204" pitchFamily="34" charset="0"/>
                <a:cs typeface="Arial" panose="020B0604020202020204" pitchFamily="34" charset="0"/>
              </a:rPr>
              <a:t>Trato </a:t>
            </a:r>
            <a:r>
              <a:rPr lang="pt-BR" sz="2800" dirty="0" err="1">
                <a:latin typeface="Arial" panose="020B0604020202020204" pitchFamily="34" charset="0"/>
                <a:cs typeface="Arial" panose="020B0604020202020204" pitchFamily="34" charset="0"/>
              </a:rPr>
              <a:t>gastro-intestinal</a:t>
            </a:r>
            <a:endParaRPr lang="pt-BR" sz="2800" dirty="0">
              <a:latin typeface="Arial" panose="020B0604020202020204" pitchFamily="34" charset="0"/>
              <a:cs typeface="Arial" panose="020B0604020202020204" pitchFamily="34" charset="0"/>
            </a:endParaRPr>
          </a:p>
          <a:p>
            <a:pPr lvl="1">
              <a:lnSpc>
                <a:spcPct val="90000"/>
              </a:lnSpc>
            </a:pPr>
            <a:r>
              <a:rPr lang="pt-BR" sz="2400" dirty="0">
                <a:latin typeface="Arial" panose="020B0604020202020204" pitchFamily="34" charset="0"/>
                <a:cs typeface="Arial" panose="020B0604020202020204" pitchFamily="34" charset="0"/>
              </a:rPr>
              <a:t>80-90% (ausência de cátions di e </a:t>
            </a:r>
            <a:r>
              <a:rPr lang="pt-BR" sz="2400" dirty="0" err="1">
                <a:latin typeface="Arial" panose="020B0604020202020204" pitchFamily="34" charset="0"/>
                <a:cs typeface="Arial" panose="020B0604020202020204" pitchFamily="34" charset="0"/>
              </a:rPr>
              <a:t>tri-valentes</a:t>
            </a:r>
            <a:r>
              <a:rPr lang="pt-BR" sz="2400" dirty="0">
                <a:latin typeface="Arial" panose="020B0604020202020204" pitchFamily="34" charset="0"/>
                <a:cs typeface="Arial" panose="020B0604020202020204" pitchFamily="34" charset="0"/>
              </a:rPr>
              <a:t>)</a:t>
            </a:r>
          </a:p>
          <a:p>
            <a:pPr lvl="2">
              <a:lnSpc>
                <a:spcPct val="90000"/>
              </a:lnSpc>
            </a:pPr>
            <a:r>
              <a:rPr lang="pt-BR" sz="2000" dirty="0">
                <a:latin typeface="Arial" panose="020B0604020202020204" pitchFamily="34" charset="0"/>
                <a:cs typeface="Arial" panose="020B0604020202020204" pitchFamily="34" charset="0"/>
              </a:rPr>
              <a:t>Cremer; </a:t>
            </a:r>
            <a:r>
              <a:rPr lang="pt-BR" sz="2000" dirty="0" err="1">
                <a:latin typeface="Arial" panose="020B0604020202020204" pitchFamily="34" charset="0"/>
                <a:cs typeface="Arial" panose="020B0604020202020204" pitchFamily="34" charset="0"/>
              </a:rPr>
              <a:t>Büttner</a:t>
            </a:r>
            <a:r>
              <a:rPr lang="pt-BR" sz="2000" dirty="0">
                <a:latin typeface="Arial" panose="020B0604020202020204" pitchFamily="34" charset="0"/>
                <a:cs typeface="Arial" panose="020B0604020202020204" pitchFamily="34" charset="0"/>
              </a:rPr>
              <a:t> (1970)</a:t>
            </a:r>
          </a:p>
          <a:p>
            <a:pPr lvl="1">
              <a:lnSpc>
                <a:spcPct val="90000"/>
              </a:lnSpc>
            </a:pPr>
            <a:r>
              <a:rPr lang="pt-BR" sz="2400" dirty="0">
                <a:latin typeface="Arial" panose="020B0604020202020204" pitchFamily="34" charset="0"/>
                <a:cs typeface="Arial" panose="020B0604020202020204" pitchFamily="34" charset="0"/>
              </a:rPr>
              <a:t>Pico plasmático: 20-60 min</a:t>
            </a:r>
          </a:p>
        </p:txBody>
      </p:sp>
      <p:cxnSp>
        <p:nvCxnSpPr>
          <p:cNvPr id="7" name="Conector reto 6"/>
          <p:cNvCxnSpPr/>
          <p:nvPr/>
        </p:nvCxnSpPr>
        <p:spPr>
          <a:xfrm rot="5400000">
            <a:off x="857224" y="5029183"/>
            <a:ext cx="2858314" cy="794"/>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2286778" y="6457914"/>
            <a:ext cx="4572032" cy="158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Forma livre 8"/>
          <p:cNvSpPr/>
          <p:nvPr/>
        </p:nvSpPr>
        <p:spPr>
          <a:xfrm>
            <a:off x="2306740" y="4314774"/>
            <a:ext cx="551542" cy="1424820"/>
          </a:xfrm>
          <a:custGeom>
            <a:avLst/>
            <a:gdLst>
              <a:gd name="connsiteX0" fmla="*/ 0 w 551542"/>
              <a:gd name="connsiteY0" fmla="*/ 1424820 h 1424820"/>
              <a:gd name="connsiteX1" fmla="*/ 130628 w 551542"/>
              <a:gd name="connsiteY1" fmla="*/ 234648 h 1424820"/>
              <a:gd name="connsiteX2" fmla="*/ 551542 w 551542"/>
              <a:gd name="connsiteY2" fmla="*/ 16934 h 1424820"/>
            </a:gdLst>
            <a:ahLst/>
            <a:cxnLst>
              <a:cxn ang="0">
                <a:pos x="connsiteX0" y="connsiteY0"/>
              </a:cxn>
              <a:cxn ang="0">
                <a:pos x="connsiteX1" y="connsiteY1"/>
              </a:cxn>
              <a:cxn ang="0">
                <a:pos x="connsiteX2" y="connsiteY2"/>
              </a:cxn>
            </a:cxnLst>
            <a:rect l="l" t="t" r="r" b="b"/>
            <a:pathLst>
              <a:path w="551542" h="1424820">
                <a:moveTo>
                  <a:pt x="0" y="1424820"/>
                </a:moveTo>
                <a:cubicBezTo>
                  <a:pt x="19352" y="947058"/>
                  <a:pt x="38704" y="469296"/>
                  <a:pt x="130628" y="234648"/>
                </a:cubicBezTo>
                <a:cubicBezTo>
                  <a:pt x="222552" y="0"/>
                  <a:pt x="387047" y="8467"/>
                  <a:pt x="551542" y="16934"/>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0" name="Forma livre 9"/>
          <p:cNvSpPr/>
          <p:nvPr/>
        </p:nvSpPr>
        <p:spPr>
          <a:xfrm>
            <a:off x="2800481" y="4243394"/>
            <a:ext cx="3701142" cy="1482875"/>
          </a:xfrm>
          <a:custGeom>
            <a:avLst/>
            <a:gdLst>
              <a:gd name="connsiteX0" fmla="*/ 0 w 3701142"/>
              <a:gd name="connsiteY0" fmla="*/ 104018 h 1482875"/>
              <a:gd name="connsiteX1" fmla="*/ 449942 w 3701142"/>
              <a:gd name="connsiteY1" fmla="*/ 176590 h 1482875"/>
              <a:gd name="connsiteX2" fmla="*/ 1132114 w 3701142"/>
              <a:gd name="connsiteY2" fmla="*/ 1163561 h 1482875"/>
              <a:gd name="connsiteX3" fmla="*/ 3701142 w 3701142"/>
              <a:gd name="connsiteY3" fmla="*/ 1482875 h 1482875"/>
            </a:gdLst>
            <a:ahLst/>
            <a:cxnLst>
              <a:cxn ang="0">
                <a:pos x="connsiteX0" y="connsiteY0"/>
              </a:cxn>
              <a:cxn ang="0">
                <a:pos x="connsiteX1" y="connsiteY1"/>
              </a:cxn>
              <a:cxn ang="0">
                <a:pos x="connsiteX2" y="connsiteY2"/>
              </a:cxn>
              <a:cxn ang="0">
                <a:pos x="connsiteX3" y="connsiteY3"/>
              </a:cxn>
            </a:cxnLst>
            <a:rect l="l" t="t" r="r" b="b"/>
            <a:pathLst>
              <a:path w="3701142" h="1482875">
                <a:moveTo>
                  <a:pt x="0" y="104018"/>
                </a:moveTo>
                <a:cubicBezTo>
                  <a:pt x="130628" y="52009"/>
                  <a:pt x="261256" y="0"/>
                  <a:pt x="449942" y="176590"/>
                </a:cubicBezTo>
                <a:cubicBezTo>
                  <a:pt x="638628" y="353181"/>
                  <a:pt x="590247" y="945847"/>
                  <a:pt x="1132114" y="1163561"/>
                </a:cubicBezTo>
                <a:cubicBezTo>
                  <a:pt x="1673981" y="1381275"/>
                  <a:pt x="2687561" y="1432075"/>
                  <a:pt x="3701142" y="148287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white"/>
              </a:solidFill>
            </a:endParaRPr>
          </a:p>
        </p:txBody>
      </p:sp>
      <p:sp>
        <p:nvSpPr>
          <p:cNvPr id="11" name="CaixaDeTexto 10"/>
          <p:cNvSpPr txBox="1"/>
          <p:nvPr/>
        </p:nvSpPr>
        <p:spPr>
          <a:xfrm>
            <a:off x="4001295" y="3600394"/>
            <a:ext cx="1851789" cy="400110"/>
          </a:xfrm>
          <a:prstGeom prst="rect">
            <a:avLst/>
          </a:prstGeom>
          <a:noFill/>
        </p:spPr>
        <p:txBody>
          <a:bodyPr wrap="none" rtlCol="0">
            <a:spAutoFit/>
          </a:bodyPr>
          <a:lstStyle/>
          <a:p>
            <a:r>
              <a:rPr lang="pt-BR" dirty="0">
                <a:solidFill>
                  <a:prstClr val="white"/>
                </a:solidFill>
                <a:latin typeface="Arial" pitchFamily="34" charset="0"/>
                <a:cs typeface="Arial" pitchFamily="34" charset="0"/>
              </a:rPr>
              <a:t>Absorção do F</a:t>
            </a:r>
            <a:endParaRPr lang="en-US" dirty="0">
              <a:solidFill>
                <a:prstClr val="white"/>
              </a:solidFill>
              <a:latin typeface="Arial" pitchFamily="34" charset="0"/>
              <a:cs typeface="Arial" pitchFamily="34" charset="0"/>
            </a:endParaRPr>
          </a:p>
        </p:txBody>
      </p:sp>
      <p:cxnSp>
        <p:nvCxnSpPr>
          <p:cNvPr id="12" name="Conector de seta reta 11"/>
          <p:cNvCxnSpPr>
            <a:stCxn id="11" idx="2"/>
          </p:cNvCxnSpPr>
          <p:nvPr/>
        </p:nvCxnSpPr>
        <p:spPr>
          <a:xfrm rot="16200000" flipH="1">
            <a:off x="4342826" y="4584868"/>
            <a:ext cx="1171526" cy="27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4429918" y="5386344"/>
            <a:ext cx="1040670" cy="40011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Plasma</a:t>
            </a:r>
            <a:endParaRPr lang="en-US" dirty="0">
              <a:solidFill>
                <a:prstClr val="white"/>
              </a:solidFill>
              <a:latin typeface="Arial" pitchFamily="34" charset="0"/>
              <a:cs typeface="Arial" pitchFamily="34" charset="0"/>
            </a:endParaRPr>
          </a:p>
        </p:txBody>
      </p:sp>
      <p:cxnSp>
        <p:nvCxnSpPr>
          <p:cNvPr id="14" name="Conector de seta reta 13"/>
          <p:cNvCxnSpPr/>
          <p:nvPr/>
        </p:nvCxnSpPr>
        <p:spPr>
          <a:xfrm rot="5400000">
            <a:off x="5179223" y="6065034"/>
            <a:ext cx="35719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5060090" y="6315038"/>
            <a:ext cx="798617" cy="40011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Urina</a:t>
            </a:r>
            <a:endParaRPr lang="en-US" dirty="0">
              <a:solidFill>
                <a:prstClr val="white"/>
              </a:solidFill>
              <a:latin typeface="Arial" pitchFamily="34" charset="0"/>
              <a:cs typeface="Arial" pitchFamily="34" charset="0"/>
            </a:endParaRPr>
          </a:p>
        </p:txBody>
      </p:sp>
      <p:cxnSp>
        <p:nvCxnSpPr>
          <p:cNvPr id="16" name="Conector de seta reta 15"/>
          <p:cNvCxnSpPr/>
          <p:nvPr/>
        </p:nvCxnSpPr>
        <p:spPr>
          <a:xfrm>
            <a:off x="5644364" y="5457782"/>
            <a:ext cx="928694"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6644497" y="5249962"/>
            <a:ext cx="1511952" cy="707886"/>
          </a:xfrm>
          <a:prstGeom prst="rect">
            <a:avLst/>
          </a:prstGeom>
          <a:solidFill>
            <a:schemeClr val="tx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pt-BR" dirty="0">
                <a:solidFill>
                  <a:prstClr val="white"/>
                </a:solidFill>
                <a:latin typeface="Arial" pitchFamily="34" charset="0"/>
                <a:cs typeface="Arial" pitchFamily="34" charset="0"/>
              </a:rPr>
              <a:t>Tecidos</a:t>
            </a:r>
          </a:p>
          <a:p>
            <a:pPr algn="ctr"/>
            <a:r>
              <a:rPr lang="pt-BR" dirty="0">
                <a:solidFill>
                  <a:prstClr val="white"/>
                </a:solidFill>
                <a:latin typeface="Arial" pitchFamily="34" charset="0"/>
                <a:cs typeface="Arial" pitchFamily="34" charset="0"/>
              </a:rPr>
              <a:t>calcificados</a:t>
            </a:r>
            <a:endParaRPr lang="en-US" dirty="0">
              <a:solidFill>
                <a:prstClr val="white"/>
              </a:solidFill>
              <a:latin typeface="Arial" pitchFamily="34" charset="0"/>
              <a:cs typeface="Arial" pitchFamily="34" charset="0"/>
            </a:endParaRPr>
          </a:p>
        </p:txBody>
      </p:sp>
      <p:cxnSp>
        <p:nvCxnSpPr>
          <p:cNvPr id="18" name="Conector de seta reta 17"/>
          <p:cNvCxnSpPr/>
          <p:nvPr/>
        </p:nvCxnSpPr>
        <p:spPr>
          <a:xfrm>
            <a:off x="5215738" y="4529088"/>
            <a:ext cx="100013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6287335" y="4314774"/>
            <a:ext cx="883575" cy="400110"/>
          </a:xfrm>
          <a:prstGeom prst="rect">
            <a:avLst/>
          </a:prstGeom>
          <a:solidFill>
            <a:schemeClr val="accent3">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Fezes</a:t>
            </a:r>
            <a:endParaRPr lang="en-US" dirty="0">
              <a:solidFill>
                <a:prstClr val="white"/>
              </a:solidFill>
              <a:latin typeface="Arial" pitchFamily="34" charset="0"/>
              <a:cs typeface="Arial" pitchFamily="34" charset="0"/>
            </a:endParaRPr>
          </a:p>
        </p:txBody>
      </p:sp>
      <p:cxnSp>
        <p:nvCxnSpPr>
          <p:cNvPr id="20" name="Conector de seta reta 19"/>
          <p:cNvCxnSpPr/>
          <p:nvPr/>
        </p:nvCxnSpPr>
        <p:spPr>
          <a:xfrm rot="5400000">
            <a:off x="4394199" y="6007316"/>
            <a:ext cx="35719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4203532" y="6200680"/>
            <a:ext cx="726481" cy="400110"/>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Suor</a:t>
            </a:r>
            <a:endParaRPr lang="en-US" dirty="0">
              <a:solidFill>
                <a:prstClr val="white"/>
              </a:solidFill>
              <a:latin typeface="Arial" pitchFamily="34" charset="0"/>
              <a:cs typeface="Arial" pitchFamily="34" charset="0"/>
            </a:endParaRPr>
          </a:p>
        </p:txBody>
      </p:sp>
      <p:sp>
        <p:nvSpPr>
          <p:cNvPr id="22" name="Seta para a esquerda e para a direita 21"/>
          <p:cNvSpPr/>
          <p:nvPr/>
        </p:nvSpPr>
        <p:spPr>
          <a:xfrm>
            <a:off x="3715538" y="5529220"/>
            <a:ext cx="571504" cy="142876"/>
          </a:xfrm>
          <a:prstGeom prst="leftRightArrow">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CaixaDeTexto 22"/>
          <p:cNvSpPr txBox="1"/>
          <p:nvPr/>
        </p:nvSpPr>
        <p:spPr>
          <a:xfrm>
            <a:off x="2572537" y="5243468"/>
            <a:ext cx="1055546" cy="707886"/>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pt-BR" dirty="0">
                <a:solidFill>
                  <a:prstClr val="white"/>
                </a:solidFill>
                <a:latin typeface="Arial" pitchFamily="34" charset="0"/>
                <a:cs typeface="Arial" pitchFamily="34" charset="0"/>
              </a:rPr>
              <a:t>Tecidos</a:t>
            </a:r>
          </a:p>
          <a:p>
            <a:pPr algn="ctr"/>
            <a:r>
              <a:rPr lang="pt-BR" dirty="0">
                <a:solidFill>
                  <a:prstClr val="white"/>
                </a:solidFill>
                <a:latin typeface="Arial" pitchFamily="34" charset="0"/>
                <a:cs typeface="Arial" pitchFamily="34" charset="0"/>
              </a:rPr>
              <a:t>moles</a:t>
            </a:r>
            <a:endParaRPr lang="en-US" dirty="0">
              <a:solidFill>
                <a:prstClr val="white"/>
              </a:solidFill>
              <a:latin typeface="Arial" pitchFamily="34" charset="0"/>
              <a:cs typeface="Arial" pitchFamily="34" charset="0"/>
            </a:endParaRPr>
          </a:p>
        </p:txBody>
      </p:sp>
      <p:sp>
        <p:nvSpPr>
          <p:cNvPr id="24" name="CaixaDeTexto 23"/>
          <p:cNvSpPr txBox="1"/>
          <p:nvPr/>
        </p:nvSpPr>
        <p:spPr>
          <a:xfrm>
            <a:off x="2286811" y="4314774"/>
            <a:ext cx="1640193" cy="400110"/>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Fluidos orais</a:t>
            </a:r>
            <a:endParaRPr lang="en-US" dirty="0">
              <a:solidFill>
                <a:prstClr val="white"/>
              </a:solidFill>
              <a:latin typeface="Arial" pitchFamily="34" charset="0"/>
              <a:cs typeface="Arial" pitchFamily="34" charset="0"/>
            </a:endParaRPr>
          </a:p>
        </p:txBody>
      </p:sp>
      <p:sp>
        <p:nvSpPr>
          <p:cNvPr id="25" name="CaixaDeTexto 24"/>
          <p:cNvSpPr txBox="1"/>
          <p:nvPr/>
        </p:nvSpPr>
        <p:spPr>
          <a:xfrm>
            <a:off x="2461461" y="3314642"/>
            <a:ext cx="1111202" cy="40011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t-BR" dirty="0">
                <a:solidFill>
                  <a:prstClr val="white"/>
                </a:solidFill>
                <a:latin typeface="Arial" pitchFamily="34" charset="0"/>
                <a:cs typeface="Arial" pitchFamily="34" charset="0"/>
              </a:rPr>
              <a:t>Esmalte</a:t>
            </a:r>
            <a:endParaRPr lang="en-US" dirty="0">
              <a:solidFill>
                <a:prstClr val="white"/>
              </a:solidFill>
              <a:latin typeface="Arial" pitchFamily="34" charset="0"/>
              <a:cs typeface="Arial" pitchFamily="34" charset="0"/>
            </a:endParaRPr>
          </a:p>
        </p:txBody>
      </p:sp>
      <p:cxnSp>
        <p:nvCxnSpPr>
          <p:cNvPr id="26" name="Conector de seta reta 25"/>
          <p:cNvCxnSpPr/>
          <p:nvPr/>
        </p:nvCxnSpPr>
        <p:spPr>
          <a:xfrm rot="5400000" flipH="1" flipV="1">
            <a:off x="2929720" y="4957745"/>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p:nvPr/>
        </p:nvCxnSpPr>
        <p:spPr>
          <a:xfrm rot="5400000" flipH="1" flipV="1">
            <a:off x="2643174" y="3957590"/>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rot="16200000" flipH="1" flipV="1">
            <a:off x="2930514" y="4028228"/>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p:nvPr/>
        </p:nvCxnSpPr>
        <p:spPr>
          <a:xfrm rot="10800000">
            <a:off x="5858678" y="5813383"/>
            <a:ext cx="50006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ítulo 28"/>
          <p:cNvSpPr txBox="1">
            <a:spLocks/>
          </p:cNvSpPr>
          <p:nvPr/>
        </p:nvSpPr>
        <p:spPr bwMode="auto">
          <a:xfrm>
            <a:off x="428596" y="14286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eaLnBrk="1" hangingPunct="1">
              <a:defRPr/>
            </a:pPr>
            <a:r>
              <a:rPr lang="en-US" sz="4400" b="1" kern="0" spc="150" dirty="0" err="1">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Absorção</a:t>
            </a:r>
            <a:endParaRPr lang="pt-BR" sz="4400" b="1" kern="0" spc="150" dirty="0">
              <a:ln w="11430">
                <a:noFill/>
              </a:ln>
              <a:solidFill>
                <a:srgbClr val="0070C0"/>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718843"/>
      </p:ext>
    </p:extLst>
  </p:cSld>
  <p:clrMapOvr>
    <a:masterClrMapping/>
  </p:clrMapOvr>
  <p:transition>
    <p:wipe dir="d"/>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Personalizada 1">
      <a:majorFont>
        <a:latin typeface="Arial"/>
        <a:ea typeface=""/>
        <a:cs typeface=""/>
      </a:majorFont>
      <a:minorFont>
        <a:latin typeface="Arial"/>
        <a:ea typeface=""/>
        <a:cs typeface=""/>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7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8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9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10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1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12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13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7.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Pulso">
  <a:themeElements>
    <a:clrScheme name="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o">
      <a:majorFont>
        <a:latin typeface="Arial Black"/>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o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o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o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o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o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pt">
  <a:themeElements>
    <a:clrScheme name="">
      <a:dk1>
        <a:srgbClr val="000000"/>
      </a:dk1>
      <a:lt1>
        <a:srgbClr val="00279F"/>
      </a:lt1>
      <a:dk2>
        <a:srgbClr val="000000"/>
      </a:dk2>
      <a:lt2>
        <a:srgbClr val="919191"/>
      </a:lt2>
      <a:accent1>
        <a:srgbClr val="618FFD"/>
      </a:accent1>
      <a:accent2>
        <a:srgbClr val="00AE00"/>
      </a:accent2>
      <a:accent3>
        <a:srgbClr val="AAACCD"/>
      </a:accent3>
      <a:accent4>
        <a:srgbClr val="000000"/>
      </a:accent4>
      <a:accent5>
        <a:srgbClr val="B7C6FE"/>
      </a:accent5>
      <a:accent6>
        <a:srgbClr val="009D00"/>
      </a:accent6>
      <a:hlink>
        <a:srgbClr val="FC0128"/>
      </a:hlink>
      <a:folHlink>
        <a:srgbClr val="CECECE"/>
      </a:folHlink>
    </a:clrScheme>
    <a:fontScheme name="Pp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1"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1" i="0" u="none" strike="noStrike" cap="none" normalizeH="0" baseline="0" smtClean="0">
            <a:ln>
              <a:noFill/>
            </a:ln>
            <a:solidFill>
              <a:schemeClr val="folHlink"/>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sign padrã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4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5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BrazilB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7381</TotalTime>
  <Words>3620</Words>
  <Application>Microsoft Office PowerPoint</Application>
  <PresentationFormat>Apresentação na tela (4:3)</PresentationFormat>
  <Paragraphs>616</Paragraphs>
  <Slides>57</Slides>
  <Notes>30</Notes>
  <HiddenSlides>17</HiddenSlides>
  <MMClips>0</MMClips>
  <ScaleCrop>false</ScaleCrop>
  <HeadingPairs>
    <vt:vector size="8" baseType="variant">
      <vt:variant>
        <vt:lpstr>Fontes usadas</vt:lpstr>
      </vt:variant>
      <vt:variant>
        <vt:i4>14</vt:i4>
      </vt:variant>
      <vt:variant>
        <vt:lpstr>Tema</vt:lpstr>
      </vt:variant>
      <vt:variant>
        <vt:i4>19</vt:i4>
      </vt:variant>
      <vt:variant>
        <vt:lpstr>Servidores OLE inseridos</vt:lpstr>
      </vt:variant>
      <vt:variant>
        <vt:i4>1</vt:i4>
      </vt:variant>
      <vt:variant>
        <vt:lpstr>Títulos de slides</vt:lpstr>
      </vt:variant>
      <vt:variant>
        <vt:i4>57</vt:i4>
      </vt:variant>
    </vt:vector>
  </HeadingPairs>
  <TitlesOfParts>
    <vt:vector size="91" baseType="lpstr">
      <vt:lpstr>Agency FB</vt:lpstr>
      <vt:lpstr>Arial</vt:lpstr>
      <vt:lpstr>Arial Black</vt:lpstr>
      <vt:lpstr>Calibri</vt:lpstr>
      <vt:lpstr>Comic Sans MS</vt:lpstr>
      <vt:lpstr>Consolas</vt:lpstr>
      <vt:lpstr>Corbel</vt:lpstr>
      <vt:lpstr>Impact</vt:lpstr>
      <vt:lpstr>Rockwell</vt:lpstr>
      <vt:lpstr>Tahoma</vt:lpstr>
      <vt:lpstr>Times New Roman</vt:lpstr>
      <vt:lpstr>Wingdings</vt:lpstr>
      <vt:lpstr>Wingdings 2</vt:lpstr>
      <vt:lpstr>Wingdings 3</vt:lpstr>
      <vt:lpstr>Metrô</vt:lpstr>
      <vt:lpstr>3_Ppt</vt:lpstr>
      <vt:lpstr>2_Design padrão</vt:lpstr>
      <vt:lpstr>1_Tema do Office</vt:lpstr>
      <vt:lpstr>3_Metrô</vt:lpstr>
      <vt:lpstr>4_Metrô</vt:lpstr>
      <vt:lpstr>5_Metrô</vt:lpstr>
      <vt:lpstr>BrazilBC</vt:lpstr>
      <vt:lpstr>6_Metrô</vt:lpstr>
      <vt:lpstr>7_Metrô</vt:lpstr>
      <vt:lpstr>8_Metrô</vt:lpstr>
      <vt:lpstr>9_Metrô</vt:lpstr>
      <vt:lpstr>10_Metrô</vt:lpstr>
      <vt:lpstr>11_Metrô</vt:lpstr>
      <vt:lpstr>12_Metrô</vt:lpstr>
      <vt:lpstr>13_Metrô</vt:lpstr>
      <vt:lpstr>Tema do Office</vt:lpstr>
      <vt:lpstr>1_Pulso</vt:lpstr>
      <vt:lpstr>2_Tema do Office</vt:lpstr>
      <vt:lpstr>HP Deskscan</vt:lpstr>
      <vt:lpstr>Apresentação do PowerPoint</vt:lpstr>
      <vt:lpstr>METABOLISMO DO FLUOReto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FOB-USP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ÁGUA: a fonte da vida</dc:title>
  <dc:creator>Jose Mauro Granjeiro</dc:creator>
  <cp:lastModifiedBy>Marilia A R Buzalaf</cp:lastModifiedBy>
  <cp:revision>261</cp:revision>
  <dcterms:created xsi:type="dcterms:W3CDTF">2000-01-17T12:37:08Z</dcterms:created>
  <dcterms:modified xsi:type="dcterms:W3CDTF">2022-10-27T13:21:41Z</dcterms:modified>
</cp:coreProperties>
</file>