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72" r:id="rId13"/>
    <p:sldId id="267" r:id="rId14"/>
    <p:sldId id="268" r:id="rId15"/>
    <p:sldId id="269" r:id="rId16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70AD256-4EBB-4728-A751-D00D408A4EDD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A5D0461-8DB2-4765-AB22-A08CBF95E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D256-4EBB-4728-A751-D00D408A4EDD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0461-8DB2-4765-AB22-A08CBF95E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D256-4EBB-4728-A751-D00D408A4EDD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0461-8DB2-4765-AB22-A08CBF95E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0AD256-4EBB-4728-A751-D00D408A4EDD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5D0461-8DB2-4765-AB22-A08CBF95E2F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0AD256-4EBB-4728-A751-D00D408A4EDD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5D0461-8DB2-4765-AB22-A08CBF95E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D256-4EBB-4728-A751-D00D408A4EDD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0461-8DB2-4765-AB22-A08CBF95E2F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D256-4EBB-4728-A751-D00D408A4EDD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0461-8DB2-4765-AB22-A08CBF95E2F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0AD256-4EBB-4728-A751-D00D408A4EDD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5D0461-8DB2-4765-AB22-A08CBF95E2F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D256-4EBB-4728-A751-D00D408A4EDD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0461-8DB2-4765-AB22-A08CBF95E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0AD256-4EBB-4728-A751-D00D408A4EDD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5D0461-8DB2-4765-AB22-A08CBF95E2F0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0AD256-4EBB-4728-A751-D00D408A4EDD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5D0461-8DB2-4765-AB22-A08CBF95E2F0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0AD256-4EBB-4728-A751-D00D408A4EDD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5D0461-8DB2-4765-AB22-A08CBF95E2F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3789040"/>
            <a:ext cx="6606480" cy="2160240"/>
          </a:xfrm>
        </p:spPr>
        <p:txBody>
          <a:bodyPr>
            <a:normAutofit/>
          </a:bodyPr>
          <a:lstStyle/>
          <a:p>
            <a:pPr algn="ctr"/>
            <a:r>
              <a:rPr lang="pt-BR" dirty="0" err="1" smtClean="0">
                <a:solidFill>
                  <a:schemeClr val="tx2">
                    <a:lumMod val="50000"/>
                  </a:schemeClr>
                </a:solidFill>
              </a:rPr>
              <a:t>Liddy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</a:rPr>
              <a:t>Chiaffarelli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Mignone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1891-1962)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58" y="332656"/>
            <a:ext cx="58864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1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Vivência de </a:t>
            </a:r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Valores </a:t>
            </a:r>
            <a:endParaRPr lang="pt-B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O professor tocará uma música em compasso de 4, 3 e  2 tempos. Os alunos acompanharão um compasso com palmas e o próximo ficarão em silêncio. </a:t>
            </a:r>
            <a:endParaRPr lang="pt-BR" dirty="0"/>
          </a:p>
          <a:p>
            <a:pPr algn="just">
              <a:buFont typeface="Wingdings" panose="05000000000000000000" pitchFamily="2" charset="2"/>
              <a:buChar char="ü"/>
            </a:pPr>
            <a:endParaRPr lang="pt-B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Utilizando </a:t>
            </a:r>
            <a:r>
              <a:rPr lang="pt-BR" dirty="0"/>
              <a:t>somente as 3 figuras </a:t>
            </a:r>
            <a:r>
              <a:rPr lang="pt-BR" dirty="0" smtClean="0"/>
              <a:t>acima </a:t>
            </a:r>
            <a:r>
              <a:rPr lang="pt-BR" dirty="0"/>
              <a:t>e </a:t>
            </a:r>
            <a:r>
              <a:rPr lang="pt-BR" dirty="0" smtClean="0"/>
              <a:t>suas  pausas, </a:t>
            </a:r>
            <a:r>
              <a:rPr lang="pt-BR" dirty="0" smtClean="0"/>
              <a:t>o professor distribui uma coleção de cartões representativos dos valores e inicia, através de palmas, o ditado rítmico. Depois que o aluno </a:t>
            </a:r>
            <a:r>
              <a:rPr lang="pt-BR" dirty="0" smtClean="0"/>
              <a:t>organiza os cartões de acordo com o ditado, </a:t>
            </a:r>
            <a:r>
              <a:rPr lang="pt-BR" dirty="0" smtClean="0"/>
              <a:t>o professor escreve </a:t>
            </a:r>
            <a:r>
              <a:rPr lang="pt-BR" dirty="0" smtClean="0"/>
              <a:t>o ditado na lousa. </a:t>
            </a:r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339" y="332656"/>
            <a:ext cx="21431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655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pt-BR" dirty="0" smtClean="0"/>
              <a:t>Altura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 professor exemplifica (agudo, médio e grave) no piano e depois utiliza vários instrumentos de percussão.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Na região aguda, os alunos levantam da cadeira;  na região média, permanecem sentados; na região grave levantam da cadeira e se abaixam até o chão.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Dividir as  crianças em três grupos de instrumentos: quando ouvirem a música no grave, percutirão os tambores, quando ouvirem a música no médio, sacudirão os chocalhos, quando ouvirem a música no agudo, percutirão o triângulo.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Escada do Pintor: utilização da escada (como Sá Pereira) para trabalhar a escala de Dó Maior.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6450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Jogo de </a:t>
            </a:r>
            <a:r>
              <a:rPr lang="pt-BR" dirty="0" smtClean="0"/>
              <a:t>Bola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Em círculo, estando o professor ao centro, será tocada a escala ascendente e, depois, descendente. O professor jogará a bola, e a criança em questão deverá cantar a nota que o instrumento estiver tocando no momento. </a:t>
            </a:r>
            <a:endParaRPr lang="pt-B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45024"/>
            <a:ext cx="4129063" cy="302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4287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bandinha rítmica e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suas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finalidades</a:t>
            </a:r>
            <a:endParaRPr lang="pt-B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  <p:sp>
        <p:nvSpPr>
          <p:cNvPr id="4" name="Elipse 3"/>
          <p:cNvSpPr/>
          <p:nvPr/>
        </p:nvSpPr>
        <p:spPr>
          <a:xfrm>
            <a:off x="539552" y="1412776"/>
            <a:ext cx="2880320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EDUCATIVA</a:t>
            </a:r>
          </a:p>
          <a:p>
            <a:pPr algn="ctr"/>
            <a:r>
              <a:rPr lang="pt-BR" dirty="0" smtClean="0"/>
              <a:t>Desenvolve </a:t>
            </a:r>
            <a:r>
              <a:rPr lang="pt-BR" dirty="0"/>
              <a:t>o ritmo, a atenção e coordenação motora.</a:t>
            </a:r>
          </a:p>
          <a:p>
            <a:pPr algn="ctr"/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2267744" y="3212976"/>
            <a:ext cx="3168352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SOCIALIZADORA Participação </a:t>
            </a:r>
            <a:r>
              <a:rPr lang="pt-BR" dirty="0"/>
              <a:t>integral de cada criança.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4932040" y="4221088"/>
            <a:ext cx="2880320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ARTÍSTICA</a:t>
            </a:r>
          </a:p>
          <a:p>
            <a:pPr algn="ctr"/>
            <a:r>
              <a:rPr lang="pt-BR" dirty="0"/>
              <a:t>D</a:t>
            </a:r>
            <a:r>
              <a:rPr lang="pt-BR" dirty="0" smtClean="0"/>
              <a:t>isposição </a:t>
            </a:r>
            <a:r>
              <a:rPr lang="pt-BR" dirty="0"/>
              <a:t>e alternância de instrumentos e escolhas de </a:t>
            </a:r>
            <a:r>
              <a:rPr lang="pt-BR" dirty="0" smtClean="0"/>
              <a:t>repertório.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923928" y="1929606"/>
            <a:ext cx="4248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A bandinha é utilizada para acompanhamentos de músicas </a:t>
            </a:r>
            <a:r>
              <a:rPr lang="pt-BR" dirty="0" smtClean="0"/>
              <a:t>com e sem texto e </a:t>
            </a:r>
            <a:r>
              <a:rPr lang="pt-BR" dirty="0"/>
              <a:t>com partitura </a:t>
            </a:r>
            <a:r>
              <a:rPr lang="pt-BR" dirty="0" smtClean="0"/>
              <a:t>musical.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753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pt-BR" dirty="0" smtClean="0"/>
              <a:t>Abordagem humanista no ensino musical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468052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marL="1165680" indent="0">
              <a:buNone/>
            </a:pPr>
            <a:endParaRPr lang="pt-BR" dirty="0" smtClean="0"/>
          </a:p>
          <a:p>
            <a:pPr marL="1440000" algn="just"/>
            <a:r>
              <a:rPr lang="pt-BR" dirty="0" smtClean="0"/>
              <a:t>Encarar </a:t>
            </a:r>
            <a:r>
              <a:rPr lang="pt-BR" dirty="0" smtClean="0"/>
              <a:t>os alunos como seres humanos e não como números, dar-lhes o ensejo de receberem a música como se recebe um presente valioso, [...], que se transforma aos poucos em amigo, em companheiro </a:t>
            </a:r>
            <a:r>
              <a:rPr lang="pt-BR" dirty="0" smtClean="0"/>
              <a:t>inseparável” (MIGNONE, s/d apud PAZ, 2000: 68).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2183280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Referências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MIGNONE</a:t>
            </a:r>
            <a:r>
              <a:rPr lang="pt-BR" dirty="0"/>
              <a:t>, </a:t>
            </a:r>
            <a:r>
              <a:rPr lang="pt-BR" dirty="0" err="1"/>
              <a:t>Liddy</a:t>
            </a:r>
            <a:r>
              <a:rPr lang="pt-BR" dirty="0"/>
              <a:t> C. </a:t>
            </a:r>
            <a:r>
              <a:rPr lang="pt-BR" b="1" i="1" dirty="0"/>
              <a:t>Guia para o professor de recreação musical.</a:t>
            </a:r>
            <a:r>
              <a:rPr lang="pt-BR" i="1" dirty="0"/>
              <a:t> </a:t>
            </a:r>
            <a:r>
              <a:rPr lang="pt-BR" dirty="0"/>
              <a:t>Rio de Janeiro: s/ed</a:t>
            </a:r>
            <a:r>
              <a:rPr lang="pt-BR" dirty="0" smtClean="0"/>
              <a:t>.</a:t>
            </a:r>
            <a:endParaRPr lang="pt-BR" dirty="0" smtClean="0"/>
          </a:p>
          <a:p>
            <a:endParaRPr lang="pt-BR" dirty="0"/>
          </a:p>
          <a:p>
            <a:r>
              <a:rPr lang="pt-BR" dirty="0">
                <a:cs typeface="Times New Roman" panose="02020603050405020304" pitchFamily="18" charset="0"/>
              </a:rPr>
              <a:t>PAZ, </a:t>
            </a:r>
            <a:r>
              <a:rPr lang="pt-BR" dirty="0" err="1">
                <a:cs typeface="Times New Roman" panose="02020603050405020304" pitchFamily="18" charset="0"/>
              </a:rPr>
              <a:t>Ermelinda</a:t>
            </a:r>
            <a:r>
              <a:rPr lang="pt-BR" dirty="0">
                <a:cs typeface="Times New Roman" panose="02020603050405020304" pitchFamily="18" charset="0"/>
              </a:rPr>
              <a:t> A.  </a:t>
            </a:r>
            <a:r>
              <a:rPr lang="pt-BR" b="1" i="1" dirty="0">
                <a:cs typeface="Times New Roman" panose="02020603050405020304" pitchFamily="18" charset="0"/>
              </a:rPr>
              <a:t>Pedagogia Musical Brasileira no Século XX, Metodologia e Tendências. </a:t>
            </a:r>
            <a:r>
              <a:rPr lang="pt-BR" dirty="0">
                <a:cs typeface="Times New Roman" panose="02020603050405020304" pitchFamily="18" charset="0"/>
              </a:rPr>
              <a:t>Brasília: Editora </a:t>
            </a:r>
            <a:r>
              <a:rPr lang="pt-BR" dirty="0" err="1">
                <a:cs typeface="Times New Roman" panose="02020603050405020304" pitchFamily="18" charset="0"/>
              </a:rPr>
              <a:t>MusiMed</a:t>
            </a:r>
            <a:r>
              <a:rPr lang="pt-BR" dirty="0">
                <a:cs typeface="Times New Roman" panose="02020603050405020304" pitchFamily="18" charset="0"/>
              </a:rPr>
              <a:t>, 2000.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0501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pt-BR" dirty="0" smtClean="0"/>
              <a:t>Sobre a professora </a:t>
            </a:r>
            <a:r>
              <a:rPr lang="pt-BR" dirty="0" err="1" smtClean="0"/>
              <a:t>Liddy</a:t>
            </a:r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715200" cy="4464496"/>
          </a:xfrm>
        </p:spPr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pPr algn="just"/>
            <a:r>
              <a:rPr lang="pt-BR" dirty="0" err="1" smtClean="0"/>
              <a:t>Liddy</a:t>
            </a:r>
            <a:r>
              <a:rPr lang="pt-BR" dirty="0" smtClean="0"/>
              <a:t> era paulista </a:t>
            </a:r>
            <a:r>
              <a:rPr lang="pt-BR" dirty="0" smtClean="0"/>
              <a:t>e seu </a:t>
            </a:r>
            <a:r>
              <a:rPr lang="pt-BR" dirty="0" smtClean="0"/>
              <a:t>pai, o </a:t>
            </a:r>
            <a:r>
              <a:rPr lang="pt-BR" dirty="0" smtClean="0"/>
              <a:t>conhecido pianista Luigi </a:t>
            </a:r>
            <a:r>
              <a:rPr lang="pt-BR" dirty="0" err="1" smtClean="0"/>
              <a:t>Chiaffarelli</a:t>
            </a:r>
            <a:r>
              <a:rPr lang="pt-BR" dirty="0" smtClean="0"/>
              <a:t>, mantinha em casa um ambiente musical constante.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Primeiro casamento com </a:t>
            </a:r>
            <a:r>
              <a:rPr lang="pt-BR" dirty="0" smtClean="0"/>
              <a:t>o professor e compositor Agostino </a:t>
            </a:r>
            <a:r>
              <a:rPr lang="pt-BR" dirty="0" err="1" smtClean="0"/>
              <a:t>Cantu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Segundo casamento, </a:t>
            </a:r>
            <a:r>
              <a:rPr lang="pt-BR" dirty="0" smtClean="0"/>
              <a:t>com o compositor Francisco </a:t>
            </a:r>
            <a:r>
              <a:rPr lang="pt-BR" dirty="0" smtClean="0"/>
              <a:t>Mignone,  </a:t>
            </a:r>
            <a:r>
              <a:rPr lang="pt-BR" dirty="0" smtClean="0"/>
              <a:t>motivou a mudança de </a:t>
            </a:r>
            <a:r>
              <a:rPr lang="pt-BR" dirty="0" err="1" smtClean="0"/>
              <a:t>Liddy</a:t>
            </a:r>
            <a:r>
              <a:rPr lang="pt-BR" dirty="0" smtClean="0"/>
              <a:t> para o Rio de Janeiro.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No Rio de Janeiro começou a dar aulas de piano e de iniciação musical</a:t>
            </a:r>
            <a:r>
              <a:rPr lang="pt-BR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8084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6469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Juntamente com Sá Pereira, </a:t>
            </a:r>
            <a:r>
              <a:rPr lang="pt-BR" dirty="0" err="1" smtClean="0"/>
              <a:t>Liddy</a:t>
            </a:r>
            <a:r>
              <a:rPr lang="pt-BR" dirty="0" smtClean="0"/>
              <a:t> Mignone foi uma pioneira da Iniciação </a:t>
            </a:r>
            <a:r>
              <a:rPr lang="pt-BR" dirty="0" smtClean="0"/>
              <a:t>Musical, </a:t>
            </a:r>
            <a:r>
              <a:rPr lang="pt-BR" dirty="0" smtClean="0"/>
              <a:t>no Rio de Janeiro.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1937</a:t>
            </a:r>
            <a:r>
              <a:rPr lang="pt-BR" dirty="0" smtClean="0"/>
              <a:t>: introduziram o curso de Iniciação Musical  </a:t>
            </a:r>
            <a:r>
              <a:rPr lang="pt-BR" dirty="0" smtClean="0"/>
              <a:t>no Conservatório Brasileiro de Música, na gestão de Lorenzo Fernandez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No ano seguinte,  os dois se separaram e Sá Pereira instituiu o curso no Instituto de Música, hoje Escola de Música da UFRJ.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1948: Criou o curso de especialização, em Iniciação Musical, para professores. 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57257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5976664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dirty="0" smtClean="0"/>
              <a:t>Em 1950, foi criado o Centro para Estudo da Iniciação Musical. As atividades desse centro começaram em 1951.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Em 1965, foi inaugurado o Festival Anual de Iniciação Musical; eram encontros que duravam uma semana inteira, realizados na ABI ou no MEC.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err="1" smtClean="0"/>
              <a:t>Liddy</a:t>
            </a:r>
            <a:r>
              <a:rPr lang="pt-BR" dirty="0" smtClean="0"/>
              <a:t> </a:t>
            </a:r>
            <a:r>
              <a:rPr lang="pt-BR" dirty="0"/>
              <a:t>acreditava que a Iniciação Musical deveria fazer parte da formação integral do indivíduo e que todos deveriam passar por essa experiência.</a:t>
            </a:r>
          </a:p>
          <a:p>
            <a:pPr algn="just"/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0039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5976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As experiências anteriores dos alunos, bem como suas realidades, eram valorizadas.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Interesse pelos métodos (</a:t>
            </a:r>
            <a:r>
              <a:rPr lang="pt-BR" dirty="0" err="1" smtClean="0"/>
              <a:t>Dalcroze</a:t>
            </a:r>
            <a:r>
              <a:rPr lang="pt-BR" dirty="0" smtClean="0"/>
              <a:t>, </a:t>
            </a:r>
            <a:r>
              <a:rPr lang="pt-BR" dirty="0" err="1" smtClean="0"/>
              <a:t>Orff</a:t>
            </a:r>
            <a:r>
              <a:rPr lang="pt-BR" dirty="0" smtClean="0"/>
              <a:t>, </a:t>
            </a:r>
            <a:r>
              <a:rPr lang="pt-BR" dirty="0" err="1" smtClean="0"/>
              <a:t>Willems</a:t>
            </a:r>
            <a:r>
              <a:rPr lang="pt-BR" dirty="0" smtClean="0"/>
              <a:t>) de Educação Musical, além de permitir questionamentos a seu trabalho, o que não era muito comum naquela época.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As atividades </a:t>
            </a:r>
            <a:r>
              <a:rPr lang="pt-BR" dirty="0" smtClean="0"/>
              <a:t>musicais eram realizadas através de brincadeiras, jogos, histórias, danças, bandinha </a:t>
            </a:r>
            <a:r>
              <a:rPr lang="pt-BR" dirty="0" smtClean="0"/>
              <a:t>rítmica, </a:t>
            </a:r>
            <a:r>
              <a:rPr lang="pt-BR" dirty="0" smtClean="0"/>
              <a:t>canto e movimentos corporais.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Práticas criativas  através </a:t>
            </a:r>
            <a:r>
              <a:rPr lang="pt-BR" dirty="0" smtClean="0"/>
              <a:t>da improvisação de ritmos e </a:t>
            </a:r>
            <a:r>
              <a:rPr lang="pt-BR" dirty="0" smtClean="0"/>
              <a:t>melodias.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4805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67600" cy="1143000"/>
          </a:xfrm>
        </p:spPr>
        <p:txBody>
          <a:bodyPr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As primeiras noções a serem dadas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Noções de dinâmica (f e p) e </a:t>
            </a:r>
            <a:r>
              <a:rPr lang="pt-BR" dirty="0" err="1" smtClean="0"/>
              <a:t>agógica</a:t>
            </a:r>
            <a:r>
              <a:rPr lang="pt-BR" dirty="0" smtClean="0"/>
              <a:t> (acelerando e retardando</a:t>
            </a:r>
            <a:r>
              <a:rPr lang="pt-BR" dirty="0" smtClean="0"/>
              <a:t>) </a:t>
            </a:r>
            <a:r>
              <a:rPr lang="pt-BR" dirty="0" smtClean="0"/>
              <a:t>aplicadas ao repertório do grupo. </a:t>
            </a:r>
            <a:r>
              <a:rPr lang="pt-BR" dirty="0" smtClean="0"/>
              <a:t>Utilização do folclore.</a:t>
            </a:r>
          </a:p>
          <a:p>
            <a:pPr algn="just"/>
            <a:endParaRPr lang="pt-BR" dirty="0" smtClean="0"/>
          </a:p>
          <a:p>
            <a:pPr algn="ctr"/>
            <a:r>
              <a:rPr lang="pt-BR" dirty="0" smtClean="0"/>
              <a:t>Exercícios de atenção: </a:t>
            </a:r>
            <a:endParaRPr lang="pt-B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Cada grupo representa uma música. </a:t>
            </a:r>
            <a:r>
              <a:rPr lang="pt-BR" dirty="0" smtClean="0"/>
              <a:t> Quando </a:t>
            </a:r>
            <a:r>
              <a:rPr lang="pt-BR" dirty="0" smtClean="0"/>
              <a:t>soar a música de um determinado grupo, este canta e se movimenta; caso contrário, permanece parado. 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Através </a:t>
            </a:r>
            <a:r>
              <a:rPr lang="pt-BR" dirty="0" smtClean="0"/>
              <a:t>de fragmentos rítmicos: quando o fragmento de um grupo for executado, este bate palmas e pés.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352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5976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Audição concentrada da </a:t>
            </a:r>
            <a:r>
              <a:rPr lang="pt-BR" dirty="0" smtClean="0"/>
              <a:t>música: através de exercícios, </a:t>
            </a:r>
            <a:r>
              <a:rPr lang="pt-BR" dirty="0" smtClean="0"/>
              <a:t>levar o aluno à percepção </a:t>
            </a:r>
            <a:r>
              <a:rPr lang="pt-BR" dirty="0" smtClean="0"/>
              <a:t>de </a:t>
            </a:r>
            <a:r>
              <a:rPr lang="pt-BR" dirty="0" smtClean="0"/>
              <a:t>andamentos </a:t>
            </a:r>
            <a:r>
              <a:rPr lang="pt-BR" dirty="0" smtClean="0"/>
              <a:t>contrastantes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Vivência dos diversos andamentos </a:t>
            </a:r>
            <a:r>
              <a:rPr lang="pt-BR" dirty="0" smtClean="0"/>
              <a:t>através </a:t>
            </a:r>
            <a:r>
              <a:rPr lang="pt-BR" dirty="0" smtClean="0"/>
              <a:t>de marchas.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Vivência da dinâmica </a:t>
            </a:r>
            <a:r>
              <a:rPr lang="pt-BR" dirty="0" smtClean="0"/>
              <a:t>sem </a:t>
            </a:r>
            <a:r>
              <a:rPr lang="pt-BR" dirty="0" smtClean="0"/>
              <a:t>mudança de andamento.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Exercícios de atenção e </a:t>
            </a:r>
            <a:r>
              <a:rPr lang="pt-BR" dirty="0" smtClean="0"/>
              <a:t>ataque: os </a:t>
            </a:r>
            <a:r>
              <a:rPr lang="pt-BR" dirty="0" smtClean="0"/>
              <a:t>alunos marcham contando 1-2 ao ouvirem </a:t>
            </a:r>
            <a:r>
              <a:rPr lang="pt-BR" dirty="0" smtClean="0"/>
              <a:t>o </a:t>
            </a:r>
            <a:r>
              <a:rPr lang="pt-BR" dirty="0" smtClean="0"/>
              <a:t>piano; </a:t>
            </a:r>
            <a:r>
              <a:rPr lang="pt-BR" dirty="0" smtClean="0"/>
              <a:t>quando a música para,  </a:t>
            </a:r>
            <a:r>
              <a:rPr lang="pt-BR" dirty="0" smtClean="0"/>
              <a:t>permanecem quietos, contando e batendo palmas.</a:t>
            </a:r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6841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dirty="0"/>
              <a:t>Contagem oral dos tempos, visando à percepção dos valores proporcionais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3657600" cy="47594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Contam </a:t>
            </a:r>
            <a:r>
              <a:rPr lang="pt-BR" dirty="0" smtClean="0"/>
              <a:t>e batem </a:t>
            </a:r>
            <a:r>
              <a:rPr lang="pt-BR" dirty="0" smtClean="0"/>
              <a:t>palmas (quatro passos iguais).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Contam </a:t>
            </a:r>
            <a:r>
              <a:rPr lang="pt-BR" dirty="0" smtClean="0"/>
              <a:t>e batem palmas no 1 </a:t>
            </a:r>
            <a:r>
              <a:rPr lang="pt-BR" dirty="0" smtClean="0"/>
              <a:t> e </a:t>
            </a:r>
            <a:r>
              <a:rPr lang="pt-BR" dirty="0" smtClean="0"/>
              <a:t>no 3. Seguram as mãos no 2 e </a:t>
            </a:r>
            <a:r>
              <a:rPr lang="pt-BR" dirty="0" smtClean="0"/>
              <a:t> 4 (</a:t>
            </a:r>
            <a:r>
              <a:rPr lang="pt-BR" dirty="0" smtClean="0"/>
              <a:t>dois passos mais lentos).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Contam </a:t>
            </a:r>
            <a:r>
              <a:rPr lang="pt-BR" dirty="0" smtClean="0"/>
              <a:t>e batem palma no 1, </a:t>
            </a:r>
            <a:r>
              <a:rPr lang="pt-BR" dirty="0" smtClean="0"/>
              <a:t> Segurando </a:t>
            </a:r>
            <a:r>
              <a:rPr lang="pt-BR" dirty="0" smtClean="0"/>
              <a:t>as mãos no 2, 3 e </a:t>
            </a:r>
            <a:r>
              <a:rPr lang="pt-BR" dirty="0" smtClean="0"/>
              <a:t>4 (</a:t>
            </a:r>
            <a:r>
              <a:rPr lang="pt-BR" dirty="0" smtClean="0"/>
              <a:t>passo muito lento).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270248" y="1981944"/>
            <a:ext cx="3657600" cy="4255368"/>
          </a:xfrm>
        </p:spPr>
        <p:txBody>
          <a:bodyPr>
            <a:normAutofit fontScale="92500" lnSpcReduction="20000"/>
          </a:bodyPr>
          <a:lstStyle/>
          <a:p>
            <a:endParaRPr lang="pt-BR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39627"/>
            <a:ext cx="27622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411835"/>
            <a:ext cx="20859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943" y="5231854"/>
            <a:ext cx="14192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2023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Noções de Silêncio</a:t>
            </a:r>
            <a:endParaRPr lang="pt-B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Batem palmas no 1 e no </a:t>
            </a:r>
            <a:r>
              <a:rPr lang="pt-BR" dirty="0" smtClean="0"/>
              <a:t>3, levantam </a:t>
            </a:r>
            <a:r>
              <a:rPr lang="pt-BR" dirty="0" smtClean="0"/>
              <a:t>as mãos no 2 e no 4.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 smtClean="0"/>
              <a:t>Do mesmo modo, é introduzida a pausa de mínima e semibreve. Em seguida, iniciam-se os treinos de ritmos binários e ternários.</a:t>
            </a:r>
          </a:p>
          <a:p>
            <a:pPr algn="just"/>
            <a:endParaRPr lang="pt-BR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91730"/>
            <a:ext cx="28956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442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319</TotalTime>
  <Words>947</Words>
  <Application>Microsoft Office PowerPoint</Application>
  <PresentationFormat>Apresentação na tela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Balcão Envidraçado</vt:lpstr>
      <vt:lpstr>Liddy Chiaffarelli Mignone   (1891-1962)</vt:lpstr>
      <vt:lpstr>Sobre a professora Liddy...</vt:lpstr>
      <vt:lpstr>Apresentação do PowerPoint</vt:lpstr>
      <vt:lpstr>Apresentação do PowerPoint</vt:lpstr>
      <vt:lpstr>Apresentação do PowerPoint</vt:lpstr>
      <vt:lpstr>As primeiras noções a serem dadas</vt:lpstr>
      <vt:lpstr>Apresentação do PowerPoint</vt:lpstr>
      <vt:lpstr>Contagem oral dos tempos, visando à percepção dos valores proporcionais</vt:lpstr>
      <vt:lpstr>Noções de Silêncio</vt:lpstr>
      <vt:lpstr>Vivência de Valores </vt:lpstr>
      <vt:lpstr>Altura</vt:lpstr>
      <vt:lpstr> Jogo de Bola</vt:lpstr>
      <vt:lpstr>A bandinha rítmica e suas principais finalidades</vt:lpstr>
      <vt:lpstr>Abordagem humanista no ensino musical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de Musicalização de Liddy Chiaffarelli Mignone</dc:title>
  <dc:creator>dri</dc:creator>
  <cp:lastModifiedBy>dri</cp:lastModifiedBy>
  <cp:revision>41</cp:revision>
  <cp:lastPrinted>2014-03-19T21:58:27Z</cp:lastPrinted>
  <dcterms:created xsi:type="dcterms:W3CDTF">2014-03-19T15:53:08Z</dcterms:created>
  <dcterms:modified xsi:type="dcterms:W3CDTF">2016-06-08T16:05:13Z</dcterms:modified>
</cp:coreProperties>
</file>