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5.xml" ContentType="application/vnd.ms-office.chartcolorstyle+xml"/>
  <Override PartName="/ppt/charts/style5.xml" ContentType="application/vnd.ms-office.chartstyle+xml"/>
  <Override PartName="/ppt/charts/colors6.xml" ContentType="application/vnd.ms-office.chartcolorstyle+xml"/>
  <Override PartName="/ppt/charts/style6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4"/>
  </p:notesMasterIdLst>
  <p:sldIdLst>
    <p:sldId id="256" r:id="rId2"/>
    <p:sldId id="266" r:id="rId3"/>
    <p:sldId id="274" r:id="rId4"/>
    <p:sldId id="260" r:id="rId5"/>
    <p:sldId id="262" r:id="rId6"/>
    <p:sldId id="259" r:id="rId7"/>
    <p:sldId id="263" r:id="rId8"/>
    <p:sldId id="284" r:id="rId9"/>
    <p:sldId id="297" r:id="rId10"/>
    <p:sldId id="298" r:id="rId11"/>
    <p:sldId id="257" r:id="rId12"/>
    <p:sldId id="261" r:id="rId13"/>
    <p:sldId id="275" r:id="rId14"/>
    <p:sldId id="272" r:id="rId15"/>
    <p:sldId id="269" r:id="rId16"/>
    <p:sldId id="277" r:id="rId17"/>
    <p:sldId id="278" r:id="rId18"/>
    <p:sldId id="279" r:id="rId19"/>
    <p:sldId id="281" r:id="rId20"/>
    <p:sldId id="280" r:id="rId21"/>
    <p:sldId id="271" r:id="rId22"/>
    <p:sldId id="268" r:id="rId23"/>
    <p:sldId id="283" r:id="rId24"/>
    <p:sldId id="296" r:id="rId25"/>
    <p:sldId id="299" r:id="rId26"/>
    <p:sldId id="282" r:id="rId27"/>
    <p:sldId id="267" r:id="rId28"/>
    <p:sldId id="276" r:id="rId29"/>
    <p:sldId id="270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289" r:id="rId41"/>
    <p:sldId id="290" r:id="rId42"/>
    <p:sldId id="291" r:id="rId43"/>
    <p:sldId id="285" r:id="rId44"/>
    <p:sldId id="286" r:id="rId45"/>
    <p:sldId id="287" r:id="rId46"/>
    <p:sldId id="293" r:id="rId47"/>
    <p:sldId id="295" r:id="rId48"/>
    <p:sldId id="294" r:id="rId49"/>
    <p:sldId id="288" r:id="rId50"/>
    <p:sldId id="292" r:id="rId51"/>
    <p:sldId id="310" r:id="rId52"/>
    <p:sldId id="311" r:id="rId5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4328F8E-0947-164A-87C9-A5B7DB0E7DAA}">
          <p14:sldIdLst>
            <p14:sldId id="256"/>
            <p14:sldId id="266"/>
            <p14:sldId id="274"/>
            <p14:sldId id="260"/>
            <p14:sldId id="262"/>
            <p14:sldId id="259"/>
            <p14:sldId id="263"/>
            <p14:sldId id="284"/>
            <p14:sldId id="297"/>
            <p14:sldId id="298"/>
            <p14:sldId id="257"/>
            <p14:sldId id="261"/>
            <p14:sldId id="275"/>
            <p14:sldId id="272"/>
            <p14:sldId id="269"/>
            <p14:sldId id="277"/>
            <p14:sldId id="278"/>
            <p14:sldId id="279"/>
            <p14:sldId id="281"/>
            <p14:sldId id="280"/>
            <p14:sldId id="271"/>
            <p14:sldId id="268"/>
            <p14:sldId id="283"/>
            <p14:sldId id="296"/>
            <p14:sldId id="299"/>
            <p14:sldId id="282"/>
            <p14:sldId id="267"/>
            <p14:sldId id="276"/>
            <p14:sldId id="270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289"/>
            <p14:sldId id="290"/>
            <p14:sldId id="291"/>
            <p14:sldId id="285"/>
            <p14:sldId id="286"/>
            <p14:sldId id="287"/>
            <p14:sldId id="293"/>
            <p14:sldId id="295"/>
            <p14:sldId id="294"/>
            <p14:sldId id="288"/>
            <p14:sldId id="292"/>
            <p14:sldId id="310"/>
            <p14:sldId id="311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71" autoAdjust="0"/>
    <p:restoredTop sz="94674"/>
  </p:normalViewPr>
  <p:slideViewPr>
    <p:cSldViewPr snapToGrid="0" snapToObjects="1">
      <p:cViewPr>
        <p:scale>
          <a:sx n="81" d="100"/>
          <a:sy n="81" d="100"/>
        </p:scale>
        <p:origin x="-156" y="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Henrique\Downloads\dados%20ricardo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C:\Users\Henrique\Downloads\dados%20ricardo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C:\Users\Henrique\Downloads\dados%20ricardo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C:\Users\Henrique\Downloads\dados%20ricardo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C:\Users\Henrique\Downloads\dados%20ricardo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oleObject" Target="file:///C:\Users\Henrique\Desktop\Balan&#231;o%20e%20Carteira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Liquidez imediata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'[dados ricardo.xlsx]Plan1'!$C$76</c:f>
              <c:strCache>
                <c:ptCount val="1"/>
                <c:pt idx="0">
                  <c:v>Itaú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'[dados ricardo.xlsx]Plan1'!$B$77:$B$81</c:f>
              <c:numCache>
                <c:formatCode>mmm\-yy</c:formatCode>
                <c:ptCount val="5"/>
                <c:pt idx="0">
                  <c:v>42339</c:v>
                </c:pt>
                <c:pt idx="1">
                  <c:v>42430</c:v>
                </c:pt>
                <c:pt idx="2">
                  <c:v>42522</c:v>
                </c:pt>
                <c:pt idx="3">
                  <c:v>42614</c:v>
                </c:pt>
                <c:pt idx="4">
                  <c:v>42705</c:v>
                </c:pt>
              </c:numCache>
            </c:numRef>
          </c:cat>
          <c:val>
            <c:numRef>
              <c:f>'[dados ricardo.xlsx]Plan1'!$C$77:$C$81</c:f>
              <c:numCache>
                <c:formatCode>General</c:formatCode>
                <c:ptCount val="5"/>
                <c:pt idx="0">
                  <c:v>4.9000000000000004</c:v>
                </c:pt>
                <c:pt idx="1">
                  <c:v>4.37</c:v>
                </c:pt>
                <c:pt idx="2">
                  <c:v>4.9800000000000004</c:v>
                </c:pt>
                <c:pt idx="3">
                  <c:v>4.95</c:v>
                </c:pt>
                <c:pt idx="4">
                  <c:v>4.9800000000000004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AB7-4D66-8156-DCD47BD59437}"/>
            </c:ext>
          </c:extLst>
        </c:ser>
        <c:ser>
          <c:idx val="1"/>
          <c:order val="1"/>
          <c:tx>
            <c:strRef>
              <c:f>'[dados ricardo.xlsx]Plan1'!$D$76</c:f>
              <c:strCache>
                <c:ptCount val="1"/>
                <c:pt idx="0">
                  <c:v>Bradesco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'[dados ricardo.xlsx]Plan1'!$B$77:$B$81</c:f>
              <c:numCache>
                <c:formatCode>mmm\-yy</c:formatCode>
                <c:ptCount val="5"/>
                <c:pt idx="0">
                  <c:v>42339</c:v>
                </c:pt>
                <c:pt idx="1">
                  <c:v>42430</c:v>
                </c:pt>
                <c:pt idx="2">
                  <c:v>42522</c:v>
                </c:pt>
                <c:pt idx="3">
                  <c:v>42614</c:v>
                </c:pt>
                <c:pt idx="4">
                  <c:v>42705</c:v>
                </c:pt>
              </c:numCache>
            </c:numRef>
          </c:cat>
          <c:val>
            <c:numRef>
              <c:f>'[dados ricardo.xlsx]Plan1'!$D$77:$D$81</c:f>
              <c:numCache>
                <c:formatCode>General</c:formatCode>
                <c:ptCount val="5"/>
                <c:pt idx="0">
                  <c:v>6.63</c:v>
                </c:pt>
                <c:pt idx="1">
                  <c:v>8.15</c:v>
                </c:pt>
                <c:pt idx="2">
                  <c:v>7.38</c:v>
                </c:pt>
                <c:pt idx="3">
                  <c:v>5.8199999999999976</c:v>
                </c:pt>
                <c:pt idx="4">
                  <c:v>5.76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AB7-4D66-8156-DCD47BD5943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713088"/>
        <c:axId val="42714624"/>
      </c:lineChart>
      <c:dateAx>
        <c:axId val="427130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714624"/>
        <c:crosses val="autoZero"/>
        <c:auto val="1"/>
        <c:lblOffset val="100"/>
        <c:baseTimeUnit val="months"/>
      </c:dateAx>
      <c:valAx>
        <c:axId val="42714624"/>
        <c:scaling>
          <c:orientation val="minMax"/>
          <c:min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713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Encaixe Voluntáio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7.8372703412073502E-2"/>
          <c:y val="0.17634259259259299"/>
          <c:w val="0.89662729658792695"/>
          <c:h val="0.540722149314669"/>
        </c:manualLayout>
      </c:layout>
      <c:lineChart>
        <c:grouping val="standard"/>
        <c:varyColors val="0"/>
        <c:ser>
          <c:idx val="0"/>
          <c:order val="0"/>
          <c:tx>
            <c:strRef>
              <c:f>'[dados ricardo.xlsx]Plan1'!$C$2</c:f>
              <c:strCache>
                <c:ptCount val="1"/>
                <c:pt idx="0">
                  <c:v>Itaú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'[dados ricardo.xlsx]Plan1'!$B$3:$B$7</c:f>
              <c:numCache>
                <c:formatCode>mmm\-yy</c:formatCode>
                <c:ptCount val="5"/>
                <c:pt idx="0">
                  <c:v>42339</c:v>
                </c:pt>
                <c:pt idx="1">
                  <c:v>42430</c:v>
                </c:pt>
                <c:pt idx="2">
                  <c:v>42522</c:v>
                </c:pt>
                <c:pt idx="3">
                  <c:v>42614</c:v>
                </c:pt>
                <c:pt idx="4">
                  <c:v>42705</c:v>
                </c:pt>
              </c:numCache>
            </c:numRef>
          </c:cat>
          <c:val>
            <c:numRef>
              <c:f>'[dados ricardo.xlsx]Plan1'!$C$3:$C$7</c:f>
              <c:numCache>
                <c:formatCode>General</c:formatCode>
                <c:ptCount val="5"/>
                <c:pt idx="0">
                  <c:v>0.30354838200000001</c:v>
                </c:pt>
                <c:pt idx="1">
                  <c:v>0.31395099999999998</c:v>
                </c:pt>
                <c:pt idx="2">
                  <c:v>0.37181399999999998</c:v>
                </c:pt>
                <c:pt idx="3">
                  <c:v>0.33466899999999999</c:v>
                </c:pt>
                <c:pt idx="4">
                  <c:v>0.30330499999999999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87ED-4E36-A4C9-C5358EBFEE7C}"/>
            </c:ext>
          </c:extLst>
        </c:ser>
        <c:ser>
          <c:idx val="1"/>
          <c:order val="1"/>
          <c:tx>
            <c:strRef>
              <c:f>'[dados ricardo.xlsx]Plan1'!$D$2</c:f>
              <c:strCache>
                <c:ptCount val="1"/>
                <c:pt idx="0">
                  <c:v>Bradesco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'[dados ricardo.xlsx]Plan1'!$B$3:$B$7</c:f>
              <c:numCache>
                <c:formatCode>mmm\-yy</c:formatCode>
                <c:ptCount val="5"/>
                <c:pt idx="0">
                  <c:v>42339</c:v>
                </c:pt>
                <c:pt idx="1">
                  <c:v>42430</c:v>
                </c:pt>
                <c:pt idx="2">
                  <c:v>42522</c:v>
                </c:pt>
                <c:pt idx="3">
                  <c:v>42614</c:v>
                </c:pt>
                <c:pt idx="4">
                  <c:v>42705</c:v>
                </c:pt>
              </c:numCache>
            </c:numRef>
          </c:cat>
          <c:val>
            <c:numRef>
              <c:f>'[dados ricardo.xlsx]Plan1'!$D$3:$D$7</c:f>
              <c:numCache>
                <c:formatCode>General</c:formatCode>
                <c:ptCount val="5"/>
                <c:pt idx="0">
                  <c:v>0.73</c:v>
                </c:pt>
                <c:pt idx="1">
                  <c:v>0.83</c:v>
                </c:pt>
                <c:pt idx="2">
                  <c:v>1.4</c:v>
                </c:pt>
                <c:pt idx="3">
                  <c:v>0.4</c:v>
                </c:pt>
                <c:pt idx="4">
                  <c:v>0.44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87ED-4E36-A4C9-C5358EBFEE7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2460672"/>
        <c:axId val="42462208"/>
      </c:lineChart>
      <c:dateAx>
        <c:axId val="424606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462208"/>
        <c:crosses val="autoZero"/>
        <c:auto val="1"/>
        <c:lblOffset val="100"/>
        <c:baseTimeUnit val="months"/>
      </c:dateAx>
      <c:valAx>
        <c:axId val="42462208"/>
        <c:scaling>
          <c:orientation val="minMax"/>
          <c:max val="1.5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42460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Empréstimos/Depósitos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9101714708568907E-2"/>
          <c:y val="0.18985666056238401"/>
          <c:w val="0.88390856429289999"/>
          <c:h val="0.50552525218431499"/>
        </c:manualLayout>
      </c:layout>
      <c:lineChart>
        <c:grouping val="standard"/>
        <c:varyColors val="0"/>
        <c:ser>
          <c:idx val="0"/>
          <c:order val="0"/>
          <c:tx>
            <c:strRef>
              <c:f>'[dados ricardo.xlsx]Plan1'!$K$2</c:f>
              <c:strCache>
                <c:ptCount val="1"/>
                <c:pt idx="0">
                  <c:v>Itaú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'[dados ricardo.xlsx]Plan1'!$J$3:$J$7</c:f>
              <c:numCache>
                <c:formatCode>mmm\-yy</c:formatCode>
                <c:ptCount val="5"/>
                <c:pt idx="0">
                  <c:v>42339</c:v>
                </c:pt>
                <c:pt idx="1">
                  <c:v>42430</c:v>
                </c:pt>
                <c:pt idx="2">
                  <c:v>42522</c:v>
                </c:pt>
                <c:pt idx="3">
                  <c:v>42614</c:v>
                </c:pt>
                <c:pt idx="4">
                  <c:v>42705</c:v>
                </c:pt>
              </c:numCache>
            </c:numRef>
          </c:cat>
          <c:val>
            <c:numRef>
              <c:f>'[dados ricardo.xlsx]Plan1'!$K$3:$K$7</c:f>
              <c:numCache>
                <c:formatCode>General</c:formatCode>
                <c:ptCount val="5"/>
                <c:pt idx="0">
                  <c:v>150.29</c:v>
                </c:pt>
                <c:pt idx="1">
                  <c:v>153.74</c:v>
                </c:pt>
                <c:pt idx="2">
                  <c:v>148.69</c:v>
                </c:pt>
                <c:pt idx="3">
                  <c:v>147.84</c:v>
                </c:pt>
                <c:pt idx="4">
                  <c:v>137.76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90F2-43AE-AF90-4458270399EE}"/>
            </c:ext>
          </c:extLst>
        </c:ser>
        <c:ser>
          <c:idx val="1"/>
          <c:order val="1"/>
          <c:tx>
            <c:strRef>
              <c:f>'[dados ricardo.xlsx]Plan1'!$L$2</c:f>
              <c:strCache>
                <c:ptCount val="1"/>
                <c:pt idx="0">
                  <c:v>Bradesco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'[dados ricardo.xlsx]Plan1'!$J$3:$J$7</c:f>
              <c:numCache>
                <c:formatCode>mmm\-yy</c:formatCode>
                <c:ptCount val="5"/>
                <c:pt idx="0">
                  <c:v>42339</c:v>
                </c:pt>
                <c:pt idx="1">
                  <c:v>42430</c:v>
                </c:pt>
                <c:pt idx="2">
                  <c:v>42522</c:v>
                </c:pt>
                <c:pt idx="3">
                  <c:v>42614</c:v>
                </c:pt>
                <c:pt idx="4">
                  <c:v>42705</c:v>
                </c:pt>
              </c:numCache>
            </c:numRef>
          </c:cat>
          <c:val>
            <c:numRef>
              <c:f>'[dados ricardo.xlsx]Plan1'!$L$3:$L$7</c:f>
              <c:numCache>
                <c:formatCode>General</c:formatCode>
                <c:ptCount val="5"/>
                <c:pt idx="0">
                  <c:v>154.97</c:v>
                </c:pt>
                <c:pt idx="1">
                  <c:v>152.88999999999999</c:v>
                </c:pt>
                <c:pt idx="2">
                  <c:v>154.83000000000001</c:v>
                </c:pt>
                <c:pt idx="3">
                  <c:v>132.37</c:v>
                </c:pt>
                <c:pt idx="4">
                  <c:v>132.53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90F2-43AE-AF90-4458270399E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508032"/>
        <c:axId val="62518016"/>
      </c:lineChart>
      <c:dateAx>
        <c:axId val="625080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518016"/>
        <c:crosses val="autoZero"/>
        <c:auto val="1"/>
        <c:lblOffset val="100"/>
        <c:baseTimeUnit val="months"/>
      </c:dateAx>
      <c:valAx>
        <c:axId val="62518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2508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Participação nos Empréstimos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'[dados ricardo.xlsx]Plan1'!$C$26</c:f>
              <c:strCache>
                <c:ptCount val="1"/>
                <c:pt idx="0">
                  <c:v>Itaú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'[dados ricardo.xlsx]Plan1'!$B$27:$B$31</c:f>
              <c:numCache>
                <c:formatCode>mmm\-yy</c:formatCode>
                <c:ptCount val="5"/>
                <c:pt idx="0">
                  <c:v>42339</c:v>
                </c:pt>
                <c:pt idx="1">
                  <c:v>42430</c:v>
                </c:pt>
                <c:pt idx="2">
                  <c:v>42522</c:v>
                </c:pt>
                <c:pt idx="3">
                  <c:v>42614</c:v>
                </c:pt>
                <c:pt idx="4">
                  <c:v>42705</c:v>
                </c:pt>
              </c:numCache>
            </c:numRef>
          </c:cat>
          <c:val>
            <c:numRef>
              <c:f>'[dados ricardo.xlsx]Plan1'!$C$27:$C$31</c:f>
              <c:numCache>
                <c:formatCode>0.00%</c:formatCode>
                <c:ptCount val="5"/>
                <c:pt idx="0">
                  <c:v>0.32350000000000001</c:v>
                </c:pt>
                <c:pt idx="1">
                  <c:v>0.31909999999999999</c:v>
                </c:pt>
                <c:pt idx="2">
                  <c:v>0.32919999999999999</c:v>
                </c:pt>
                <c:pt idx="3">
                  <c:v>0.3261</c:v>
                </c:pt>
                <c:pt idx="4">
                  <c:v>0.31830000000000003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9DF-43A2-9758-D7F473B645D4}"/>
            </c:ext>
          </c:extLst>
        </c:ser>
        <c:ser>
          <c:idx val="1"/>
          <c:order val="1"/>
          <c:tx>
            <c:strRef>
              <c:f>'[dados ricardo.xlsx]Plan1'!$D$26</c:f>
              <c:strCache>
                <c:ptCount val="1"/>
                <c:pt idx="0">
                  <c:v>Bradesco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'[dados ricardo.xlsx]Plan1'!$B$27:$B$31</c:f>
              <c:numCache>
                <c:formatCode>mmm\-yy</c:formatCode>
                <c:ptCount val="5"/>
                <c:pt idx="0">
                  <c:v>42339</c:v>
                </c:pt>
                <c:pt idx="1">
                  <c:v>42430</c:v>
                </c:pt>
                <c:pt idx="2">
                  <c:v>42522</c:v>
                </c:pt>
                <c:pt idx="3">
                  <c:v>42614</c:v>
                </c:pt>
                <c:pt idx="4">
                  <c:v>42705</c:v>
                </c:pt>
              </c:numCache>
            </c:numRef>
          </c:cat>
          <c:val>
            <c:numRef>
              <c:f>'[dados ricardo.xlsx]Plan1'!$D$27:$D$31</c:f>
              <c:numCache>
                <c:formatCode>0.00%</c:formatCode>
                <c:ptCount val="5"/>
                <c:pt idx="0">
                  <c:v>0.28100000000000003</c:v>
                </c:pt>
                <c:pt idx="1">
                  <c:v>0.26250000000000001</c:v>
                </c:pt>
                <c:pt idx="2">
                  <c:v>0.25140000000000001</c:v>
                </c:pt>
                <c:pt idx="3">
                  <c:v>0.25</c:v>
                </c:pt>
                <c:pt idx="4">
                  <c:v>0.24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9DF-43A2-9758-D7F473B645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534592"/>
        <c:axId val="83536128"/>
      </c:lineChart>
      <c:dateAx>
        <c:axId val="8353459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536128"/>
        <c:crosses val="autoZero"/>
        <c:auto val="1"/>
        <c:lblOffset val="100"/>
        <c:baseTimeUnit val="months"/>
      </c:dateAx>
      <c:valAx>
        <c:axId val="83536128"/>
        <c:scaling>
          <c:orientation val="minMax"/>
          <c:min val="0.2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3534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Taxa de Reinvestimento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'[dados ricardo.xlsx]Plan1'!$J$51</c:f>
              <c:strCache>
                <c:ptCount val="1"/>
                <c:pt idx="0">
                  <c:v>Itaú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'[dados ricardo.xlsx]Plan1'!$I$52:$I$56</c:f>
              <c:numCache>
                <c:formatCode>mmm\-yy</c:formatCode>
                <c:ptCount val="5"/>
                <c:pt idx="0">
                  <c:v>42339</c:v>
                </c:pt>
                <c:pt idx="1">
                  <c:v>42430</c:v>
                </c:pt>
                <c:pt idx="2">
                  <c:v>42522</c:v>
                </c:pt>
                <c:pt idx="3">
                  <c:v>42614</c:v>
                </c:pt>
                <c:pt idx="4">
                  <c:v>42705</c:v>
                </c:pt>
              </c:numCache>
            </c:numRef>
          </c:cat>
          <c:val>
            <c:numRef>
              <c:f>'[dados ricardo.xlsx]Plan1'!$J$52:$J$56</c:f>
              <c:numCache>
                <c:formatCode>0.00%</c:formatCode>
                <c:ptCount val="5"/>
                <c:pt idx="0">
                  <c:v>8.5955000000000004E-2</c:v>
                </c:pt>
                <c:pt idx="1">
                  <c:v>3.0999999999999999E-3</c:v>
                </c:pt>
                <c:pt idx="2">
                  <c:v>4.99E-2</c:v>
                </c:pt>
                <c:pt idx="3">
                  <c:v>7.4700000000000003E-2</c:v>
                </c:pt>
                <c:pt idx="4">
                  <c:v>7.2300000000000003E-2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C16-499B-A823-88EC6FE2210B}"/>
            </c:ext>
          </c:extLst>
        </c:ser>
        <c:ser>
          <c:idx val="1"/>
          <c:order val="1"/>
          <c:tx>
            <c:strRef>
              <c:f>'[dados ricardo.xlsx]Plan1'!$K$51</c:f>
              <c:strCache>
                <c:ptCount val="1"/>
                <c:pt idx="0">
                  <c:v>Bradesco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'[dados ricardo.xlsx]Plan1'!$I$52:$I$56</c:f>
              <c:numCache>
                <c:formatCode>mmm\-yy</c:formatCode>
                <c:ptCount val="5"/>
                <c:pt idx="0">
                  <c:v>42339</c:v>
                </c:pt>
                <c:pt idx="1">
                  <c:v>42430</c:v>
                </c:pt>
                <c:pt idx="2">
                  <c:v>42522</c:v>
                </c:pt>
                <c:pt idx="3">
                  <c:v>42614</c:v>
                </c:pt>
                <c:pt idx="4">
                  <c:v>42705</c:v>
                </c:pt>
              </c:numCache>
            </c:numRef>
          </c:cat>
          <c:val>
            <c:numRef>
              <c:f>'[dados ricardo.xlsx]Plan1'!$K$52:$K$56</c:f>
              <c:numCache>
                <c:formatCode>0.00%</c:formatCode>
                <c:ptCount val="5"/>
                <c:pt idx="0">
                  <c:v>0.50509999999999999</c:v>
                </c:pt>
                <c:pt idx="1">
                  <c:v>0.41799999999999998</c:v>
                </c:pt>
                <c:pt idx="2">
                  <c:v>0.44790000000000002</c:v>
                </c:pt>
                <c:pt idx="3">
                  <c:v>0.4506</c:v>
                </c:pt>
                <c:pt idx="4">
                  <c:v>0.44929999999999998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4C16-499B-A823-88EC6FE2210B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6651648"/>
        <c:axId val="86653184"/>
      </c:lineChart>
      <c:dateAx>
        <c:axId val="866516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53184"/>
        <c:crosses val="autoZero"/>
        <c:auto val="1"/>
        <c:lblOffset val="100"/>
        <c:baseTimeUnit val="months"/>
      </c:dateAx>
      <c:valAx>
        <c:axId val="8665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651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ROE 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0382958214944799E-2"/>
          <c:y val="0.150360543516806"/>
          <c:w val="0.91732235244487403"/>
          <c:h val="0.67438978953219797"/>
        </c:manualLayout>
      </c:layout>
      <c:lineChart>
        <c:grouping val="standard"/>
        <c:varyColors val="0"/>
        <c:ser>
          <c:idx val="0"/>
          <c:order val="0"/>
          <c:tx>
            <c:strRef>
              <c:f>Plan4!$H$79</c:f>
              <c:strCache>
                <c:ptCount val="1"/>
                <c:pt idx="0">
                  <c:v>ROE das Carteiras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7.2361111111111195E-2"/>
                  <c:y val="-6.9444444444444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7.5138888888888894E-2"/>
                  <c:y val="-6.9444444444444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7.2361111111111098E-2"/>
                  <c:y val="-6.4814814814814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7.2361111111111098E-2"/>
                  <c:y val="-6.9444444444444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Plan4!$H$80:$H$83</c:f>
              <c:numCache>
                <c:formatCode>0.00%</c:formatCode>
                <c:ptCount val="4"/>
                <c:pt idx="0">
                  <c:v>5.6094650346073902E-2</c:v>
                </c:pt>
                <c:pt idx="1">
                  <c:v>5.3790616051864498E-2</c:v>
                </c:pt>
                <c:pt idx="2">
                  <c:v>5.9935255953900098E-2</c:v>
                </c:pt>
                <c:pt idx="3">
                  <c:v>6.2167718154107897E-2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Plan4!$I$79</c:f>
              <c:strCache>
                <c:ptCount val="1"/>
                <c:pt idx="0">
                  <c:v>ROE Total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5395888013998302E-2"/>
                  <c:y val="8.3333333333333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6.5395888013998302E-2"/>
                  <c:y val="8.33333333333333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395888013998302E-2"/>
                  <c:y val="7.4074074074074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6.5395888013998399E-2"/>
                  <c:y val="6.94444444444445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Plan4!$I$80:$I$83</c:f>
              <c:numCache>
                <c:formatCode>0.00%</c:formatCode>
                <c:ptCount val="4"/>
                <c:pt idx="0">
                  <c:v>4.41635975131804E-2</c:v>
                </c:pt>
                <c:pt idx="1">
                  <c:v>4.2962014599444501E-2</c:v>
                </c:pt>
                <c:pt idx="2">
                  <c:v>4.4862707246201998E-2</c:v>
                </c:pt>
                <c:pt idx="3">
                  <c:v>4.3198778415388002E-2</c:v>
                </c:pt>
              </c:numCache>
            </c:numRef>
          </c:val>
          <c:smooth val="0"/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6187136"/>
        <c:axId val="96188672"/>
      </c:lineChart>
      <c:catAx>
        <c:axId val="96187136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188672"/>
        <c:crosses val="autoZero"/>
        <c:auto val="1"/>
        <c:lblAlgn val="ctr"/>
        <c:lblOffset val="100"/>
        <c:noMultiLvlLbl val="0"/>
      </c:catAx>
      <c:valAx>
        <c:axId val="96188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187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Relationship Id="rId4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70DD3-A1C1-4645-BD86-D587507EB4DC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CB65F0-A0EB-584E-A8E5-E5914F8D1B7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951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27268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4644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1844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7159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5468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9535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57886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5156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5647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031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119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1643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0182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4014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1696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123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CB65F0-A0EB-584E-A8E5-E5914F8D1B7B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57151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4CC-5F70-494C-84B6-4D1350E270A0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2209-488C-3846-AE80-5E6684A61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9136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4CC-5F70-494C-84B6-4D1350E270A0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2209-488C-3846-AE80-5E6684A61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9801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4CC-5F70-494C-84B6-4D1350E270A0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2209-488C-3846-AE80-5E6684A61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8175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4CC-5F70-494C-84B6-4D1350E270A0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2209-488C-3846-AE80-5E6684A61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209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4CC-5F70-494C-84B6-4D1350E270A0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2209-488C-3846-AE80-5E6684A61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7371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4CC-5F70-494C-84B6-4D1350E270A0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2209-488C-3846-AE80-5E6684A61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95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4CC-5F70-494C-84B6-4D1350E270A0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2209-488C-3846-AE80-5E6684A61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354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4CC-5F70-494C-84B6-4D1350E270A0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2209-488C-3846-AE80-5E6684A61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37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4CC-5F70-494C-84B6-4D1350E270A0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2209-488C-3846-AE80-5E6684A61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6816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4CC-5F70-494C-84B6-4D1350E270A0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2209-488C-3846-AE80-5E6684A61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851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1754CC-5F70-494C-84B6-4D1350E270A0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E2209-488C-3846-AE80-5E6684A61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753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754CC-5F70-494C-84B6-4D1350E270A0}" type="datetimeFigureOut">
              <a:rPr lang="pt-BR" smtClean="0"/>
              <a:t>21/05/2017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E2209-488C-3846-AE80-5E6684A619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629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package" Target="../embeddings/Planilha_do_Microsoft_Excel4.xlsx"/><Relationship Id="rId3" Type="http://schemas.openxmlformats.org/officeDocument/2006/relationships/oleObject" Target="../embeddings/oleObject1.bin"/><Relationship Id="rId7" Type="http://schemas.openxmlformats.org/officeDocument/2006/relationships/package" Target="../embeddings/Planilha_do_Microsoft_Excel2.xlsx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emf"/><Relationship Id="rId5" Type="http://schemas.openxmlformats.org/officeDocument/2006/relationships/image" Target="../media/image26.emf"/><Relationship Id="rId10" Type="http://schemas.openxmlformats.org/officeDocument/2006/relationships/package" Target="../embeddings/Planilha_do_Microsoft_Excel3.xlsx"/><Relationship Id="rId4" Type="http://schemas.openxmlformats.org/officeDocument/2006/relationships/package" Target="../embeddings/Planilha_do_Microsoft_Excel1.xlsx"/><Relationship Id="rId9" Type="http://schemas.openxmlformats.org/officeDocument/2006/relationships/oleObject" Target="../embeddings/oleObject3.bin"/><Relationship Id="rId14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5.bin"/><Relationship Id="rId7" Type="http://schemas.openxmlformats.org/officeDocument/2006/relationships/package" Target="../embeddings/Planilha_do_Microsoft_Excel6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32.emf"/><Relationship Id="rId5" Type="http://schemas.openxmlformats.org/officeDocument/2006/relationships/image" Target="../media/image30.emf"/><Relationship Id="rId10" Type="http://schemas.openxmlformats.org/officeDocument/2006/relationships/package" Target="../embeddings/Planilha_do_Microsoft_Excel7.xlsx"/><Relationship Id="rId4" Type="http://schemas.openxmlformats.org/officeDocument/2006/relationships/package" Target="../embeddings/Planilha_do_Microsoft_Excel5.xlsx"/><Relationship Id="rId9" Type="http://schemas.openxmlformats.org/officeDocument/2006/relationships/oleObject" Target="../embeddings/oleObject7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8.bin"/><Relationship Id="rId7" Type="http://schemas.openxmlformats.org/officeDocument/2006/relationships/package" Target="../embeddings/Planilha_do_Microsoft_Excel9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3.emf"/><Relationship Id="rId4" Type="http://schemas.openxmlformats.org/officeDocument/2006/relationships/package" Target="../embeddings/Planilha_do_Microsoft_Excel8.xlsx"/><Relationship Id="rId9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10.bin"/><Relationship Id="rId7" Type="http://schemas.openxmlformats.org/officeDocument/2006/relationships/package" Target="../embeddings/Planilha_do_Microsoft_Excel1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37.emf"/><Relationship Id="rId5" Type="http://schemas.openxmlformats.org/officeDocument/2006/relationships/image" Target="../media/image35.emf"/><Relationship Id="rId10" Type="http://schemas.openxmlformats.org/officeDocument/2006/relationships/package" Target="../embeddings/Planilha_do_Microsoft_Excel12.xlsx"/><Relationship Id="rId4" Type="http://schemas.openxmlformats.org/officeDocument/2006/relationships/package" Target="../embeddings/Planilha_do_Microsoft_Excel10.xlsx"/><Relationship Id="rId9" Type="http://schemas.openxmlformats.org/officeDocument/2006/relationships/oleObject" Target="../embeddings/oleObject12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chart" Target="../charts/chart6.xml"/><Relationship Id="rId5" Type="http://schemas.openxmlformats.org/officeDocument/2006/relationships/image" Target="../media/image38.emf"/><Relationship Id="rId4" Type="http://schemas.openxmlformats.org/officeDocument/2006/relationships/package" Target="../embeddings/Planilha_do_Microsoft_Excel13.xlsx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9.png"/><Relationship Id="rId5" Type="http://schemas.openxmlformats.org/officeDocument/2006/relationships/image" Target="../media/image26.emf"/><Relationship Id="rId4" Type="http://schemas.openxmlformats.org/officeDocument/2006/relationships/package" Target="../embeddings/Planilha_do_Microsoft_Excel14.xlsx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0.png"/><Relationship Id="rId5" Type="http://schemas.openxmlformats.org/officeDocument/2006/relationships/image" Target="../media/image26.emf"/><Relationship Id="rId4" Type="http://schemas.openxmlformats.org/officeDocument/2006/relationships/package" Target="../embeddings/Planilha_do_Microsoft_Excel15.xlsx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3" Type="http://schemas.openxmlformats.org/officeDocument/2006/relationships/oleObject" Target="../embeddings/oleObject16.bin"/><Relationship Id="rId7" Type="http://schemas.openxmlformats.org/officeDocument/2006/relationships/package" Target="../embeddings/Planilha_do_Microsoft_Excel17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2.emf"/><Relationship Id="rId4" Type="http://schemas.openxmlformats.org/officeDocument/2006/relationships/package" Target="../embeddings/Planilha_do_Microsoft_Excel16.xlsx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9862891" y="5346700"/>
            <a:ext cx="2329109" cy="1511301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41" y="1389498"/>
            <a:ext cx="9680010" cy="2565202"/>
          </a:xfrm>
          <a:prstGeom prst="rect">
            <a:avLst/>
          </a:prstGeom>
        </p:spPr>
      </p:pic>
      <p:sp>
        <p:nvSpPr>
          <p:cNvPr id="13" name="Freeform: Shap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5346694"/>
            <a:ext cx="10447252" cy="1511306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" y="5348501"/>
            <a:ext cx="9095651" cy="1063186"/>
          </a:xfrm>
        </p:spPr>
        <p:txBody>
          <a:bodyPr>
            <a:normAutofit fontScale="90000"/>
          </a:bodyPr>
          <a:lstStyle/>
          <a:p>
            <a:pPr algn="l"/>
            <a:r>
              <a:rPr lang="pt-BR" sz="1600" dirty="0" smtClean="0"/>
              <a:t>Diego </a:t>
            </a:r>
            <a:r>
              <a:rPr lang="pt-BR" sz="1600" dirty="0" err="1" smtClean="0"/>
              <a:t>Faracini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Henrique </a:t>
            </a:r>
            <a:r>
              <a:rPr lang="pt-BR" sz="1600" dirty="0" err="1" smtClean="0"/>
              <a:t>Slikta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Larissa </a:t>
            </a:r>
            <a:r>
              <a:rPr lang="pt-BR" sz="1600" dirty="0" err="1" smtClean="0"/>
              <a:t>Benavalli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smtClean="0"/>
              <a:t>Maria Eduarda </a:t>
            </a:r>
            <a:r>
              <a:rPr lang="pt-BR" sz="1600" dirty="0" err="1" smtClean="0"/>
              <a:t>Dinardi</a:t>
            </a:r>
            <a:r>
              <a:rPr lang="pt-BR" sz="1600" dirty="0" smtClean="0"/>
              <a:t/>
            </a:r>
            <a:br>
              <a:rPr lang="pt-BR" sz="1600" dirty="0" smtClean="0"/>
            </a:br>
            <a:r>
              <a:rPr lang="pt-BR" sz="1600" dirty="0" err="1" smtClean="0"/>
              <a:t>Raisa</a:t>
            </a:r>
            <a:r>
              <a:rPr lang="pt-BR" sz="1600" dirty="0" smtClean="0"/>
              <a:t> </a:t>
            </a:r>
            <a:r>
              <a:rPr lang="pt-BR" sz="1600" dirty="0" err="1" smtClean="0"/>
              <a:t>Harumi</a:t>
            </a:r>
            <a:r>
              <a:rPr lang="pt-BR" sz="1600" dirty="0" smtClean="0"/>
              <a:t> Ikuma Nogueira</a:t>
            </a:r>
            <a:endParaRPr lang="pt-BR" sz="1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0" y="4879450"/>
            <a:ext cx="9095651" cy="347473"/>
          </a:xfrm>
        </p:spPr>
        <p:txBody>
          <a:bodyPr>
            <a:normAutofit/>
          </a:bodyPr>
          <a:lstStyle/>
          <a:p>
            <a:pPr algn="l"/>
            <a:r>
              <a:rPr lang="pt-BR" sz="1800" dirty="0"/>
              <a:t>Análise das Demonstrações Contábeis</a:t>
            </a:r>
          </a:p>
          <a:p>
            <a:pPr algn="l"/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1259275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Evolução do Ativo Total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53793" y="1102770"/>
            <a:ext cx="111531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As contas do Bradesco evoluíram ao longo do tempo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TVM e Instrumentos Financeiros acompanharam crescimento constante.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Captações de Mercado Aberto (</a:t>
            </a:r>
            <a:r>
              <a:rPr lang="pt-BR" i="1" dirty="0" err="1"/>
              <a:t>funding</a:t>
            </a:r>
            <a:r>
              <a:rPr lang="pt-BR" dirty="0"/>
              <a:t>) acompanhou esse crescimento com algumas oscilações.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Itaú apresentou queda, seguido de recuperação.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A principal conta de Ativo </a:t>
            </a:r>
            <a:r>
              <a:rPr lang="pt-BR" dirty="0" smtClean="0"/>
              <a:t>são as Operações de Crédito</a:t>
            </a:r>
            <a:endParaRPr lang="pt-BR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dirty="0"/>
              <a:t>Eventos no início de 2016 tiveram maior impacto nos resultado do Itaú.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Apesar do aumento do Risco Político Global (</a:t>
            </a:r>
            <a:r>
              <a:rPr lang="pt-BR" dirty="0" err="1"/>
              <a:t>Trump</a:t>
            </a:r>
            <a:r>
              <a:rPr lang="pt-BR" dirty="0"/>
              <a:t>/</a:t>
            </a:r>
            <a:r>
              <a:rPr lang="pt-BR" dirty="0" err="1"/>
              <a:t>Brexit</a:t>
            </a:r>
            <a:r>
              <a:rPr lang="pt-BR" dirty="0"/>
              <a:t>), há previsão de crescimento da economia.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836" y="3411094"/>
            <a:ext cx="8809082" cy="3287817"/>
          </a:xfrm>
          <a:prstGeom prst="rect">
            <a:avLst/>
          </a:prstGeom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963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024" y="523221"/>
            <a:ext cx="8326849" cy="6334780"/>
          </a:xfrm>
          <a:prstGeom prst="rect">
            <a:avLst/>
          </a:prstGeom>
        </p:spPr>
      </p:pic>
      <p:sp>
        <p:nvSpPr>
          <p:cNvPr id="7" name="Espaço Reservado para Rodapé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https://www.bradescori.com.br/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Principais Áreas Operacionais </a:t>
            </a:r>
          </a:p>
        </p:txBody>
      </p:sp>
      <p:pic>
        <p:nvPicPr>
          <p:cNvPr id="5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</p:spPr>
      </p:pic>
    </p:spTree>
    <p:extLst>
      <p:ext uri="{BB962C8B-B14F-4D97-AF65-F5344CB8AC3E}">
        <p14:creationId xmlns:p14="http://schemas.microsoft.com/office/powerpoint/2010/main" val="912110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Market </a:t>
            </a:r>
            <a:r>
              <a:rPr lang="pt-BR" sz="2800" dirty="0" err="1">
                <a:solidFill>
                  <a:srgbClr val="FF0000"/>
                </a:solidFill>
              </a:rPr>
              <a:t>Share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220"/>
            <a:ext cx="6701052" cy="6334780"/>
          </a:xfrm>
          <a:prstGeom prst="rect">
            <a:avLst/>
          </a:prstGeom>
        </p:spPr>
      </p:pic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2" y="4206288"/>
            <a:ext cx="5490948" cy="2651712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52" y="536868"/>
            <a:ext cx="5490948" cy="368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6089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97644" y="1641943"/>
            <a:ext cx="6755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História e Introdução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Bodoni MT Black" panose="02070A03080606020203" pitchFamily="18" charset="0"/>
              </a:rPr>
              <a:t>Índices de Liquidez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 de Capital e Risco</a:t>
            </a:r>
            <a:endParaRPr lang="pt-BR" sz="2400" dirty="0">
              <a:solidFill>
                <a:schemeClr val="bg2">
                  <a:lumMod val="10000"/>
                </a:schemeClr>
              </a:solidFill>
              <a:latin typeface="Bodoni MT Black" panose="02070A03080606020203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Índices de Desempenho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Retorno da Carteira de Investimento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Aquisição HSBC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IFRS 11x BR GAAP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Efeitos da Crise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Conclusão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6664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Índice de Basiléia e Imobilização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331" y="1183434"/>
            <a:ext cx="8989924" cy="248553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860466" y="625966"/>
            <a:ext cx="2925652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Bradesco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331" y="4329185"/>
            <a:ext cx="8978267" cy="2481264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810025" y="3737468"/>
            <a:ext cx="3026535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Itaú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0264462" y="2588654"/>
            <a:ext cx="695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15,4%</a:t>
            </a:r>
            <a:endParaRPr lang="pt-B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264462" y="5734405"/>
            <a:ext cx="54213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19%</a:t>
            </a:r>
          </a:p>
          <a:p>
            <a:endParaRPr lang="pt-BR" sz="28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264462" y="1944296"/>
            <a:ext cx="6992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44,7%</a:t>
            </a:r>
          </a:p>
          <a:p>
            <a:endParaRPr lang="pt-BR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264462" y="5515491"/>
            <a:ext cx="699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25,4%</a:t>
            </a:r>
            <a:endParaRPr lang="pt-BR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9288965" y="5854045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18,9%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525614" y="5854045"/>
            <a:ext cx="5870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18%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762263" y="5854045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17,6%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073209" y="5854045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17,8%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9288965" y="2742542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14,4%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8419541" y="2650023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17,6%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7759675" y="2678974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16,8%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7022767" y="2678974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16,8%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9182892" y="1778322"/>
            <a:ext cx="699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44,4%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8349283" y="1962988"/>
            <a:ext cx="699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33,8%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649388" y="2009157"/>
            <a:ext cx="699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33,9%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6996324" y="1944296"/>
            <a:ext cx="699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35,2%</a:t>
            </a:r>
            <a:endParaRPr lang="pt-BR" sz="32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9182892" y="5450465"/>
            <a:ext cx="6992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23,6%</a:t>
            </a:r>
            <a:endParaRPr lang="pt-B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8482997" y="5416217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24,3%</a:t>
            </a:r>
            <a:endParaRPr lang="pt-B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7759674" y="5329669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27,3%</a:t>
            </a:r>
            <a:endParaRPr lang="pt-B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036351" y="5329669"/>
            <a:ext cx="7633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27,7%</a:t>
            </a:r>
            <a:endParaRPr lang="pt-BR" sz="3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Espaço Reservado para Conteú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24" y="5329669"/>
            <a:ext cx="1542481" cy="1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85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Liquidez Imediata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5910" y="4529237"/>
            <a:ext cx="1184856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Comparação Itaú: </a:t>
            </a:r>
            <a:r>
              <a:rPr lang="pt-BR" sz="2000" dirty="0"/>
              <a:t>O Bradesco apresentou valores de indicadores de liquidez imediata superiores em todos os períodos (conservadorismo). Ambas empresas têm recursos suficientes para cobrir integralmente os depósitos à vista.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Comparação Setor</a:t>
            </a:r>
            <a:r>
              <a:rPr lang="pt-BR" sz="2000" b="1" dirty="0"/>
              <a:t>: </a:t>
            </a:r>
            <a:r>
              <a:rPr lang="pt-BR" sz="2000" dirty="0"/>
              <a:t>um pouco acima da média.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679583" y="1357198"/>
            <a:ext cx="62848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LI = Disponibilidades + Aplicações Interfinanceiras de Liquidez/Depósitos à vista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 smtClean="0"/>
              <a:t>Desenvoltura</a:t>
            </a:r>
            <a:r>
              <a:rPr lang="pt-BR" sz="2000" b="1" u="sng" dirty="0"/>
              <a:t>: </a:t>
            </a:r>
            <a:r>
              <a:rPr lang="pt-BR" sz="2000" dirty="0"/>
              <a:t>aumento considerável, seguido de queda.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Motivo: </a:t>
            </a:r>
            <a:r>
              <a:rPr lang="pt-BR" sz="2000" dirty="0"/>
              <a:t>Aumento nas Aplicações Interfinanceiras de Liquidez e queda dos depósitos à vista no primeiro trimestre, quedas de Aplicações Interfinanceiras de Liquidez e aumento dos depósitos à vista nos demais</a:t>
            </a:r>
            <a:r>
              <a:rPr lang="pt-BR" dirty="0"/>
              <a:t>.</a:t>
            </a:r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8836570"/>
              </p:ext>
            </p:extLst>
          </p:nvPr>
        </p:nvGraphicFramePr>
        <p:xfrm>
          <a:off x="255431" y="850006"/>
          <a:ext cx="5308242" cy="3250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5431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Encaixes Voluntários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5910" y="4222501"/>
            <a:ext cx="11848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Comparação </a:t>
            </a:r>
            <a:r>
              <a:rPr lang="pt-BR" sz="2000" b="1" dirty="0"/>
              <a:t>Itaú: </a:t>
            </a:r>
            <a:r>
              <a:rPr lang="pt-BR" sz="2000" dirty="0"/>
              <a:t>Todos os períodos apresentaram valores superiores ao do Itaú.</a:t>
            </a: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Comparação Setor</a:t>
            </a:r>
            <a:r>
              <a:rPr lang="pt-BR" sz="2000" b="1" dirty="0"/>
              <a:t>: </a:t>
            </a:r>
            <a:r>
              <a:rPr lang="pt-BR" sz="2000" dirty="0"/>
              <a:t>O Bradesco obteve valores acima da média.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907110" y="1357198"/>
            <a:ext cx="628489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EV = Disponibilidades/Depósitos à vista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 smtClean="0"/>
              <a:t>Desenvoltura</a:t>
            </a:r>
            <a:r>
              <a:rPr lang="pt-BR" sz="2000" b="1" u="sng" dirty="0"/>
              <a:t>: </a:t>
            </a:r>
            <a:r>
              <a:rPr lang="pt-BR" sz="2000" dirty="0"/>
              <a:t>aumento considerável no segundo trimestre, seguido de queda com estabilização.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Motivo:</a:t>
            </a:r>
            <a:r>
              <a:rPr lang="pt-BR" dirty="0"/>
              <a:t> Efeito da aquisição do HSBC em Disponibilidades e leve crescimento em Depósitos à vista.</a:t>
            </a:r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631933"/>
              </p:ext>
            </p:extLst>
          </p:nvPr>
        </p:nvGraphicFramePr>
        <p:xfrm>
          <a:off x="115910" y="927279"/>
          <a:ext cx="5822425" cy="3181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4483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Empréstimos sobre Depósitos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5910" y="4222501"/>
            <a:ext cx="11848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Comparação Itaú</a:t>
            </a:r>
            <a:r>
              <a:rPr lang="pt-BR" sz="2000" b="1" dirty="0"/>
              <a:t>: </a:t>
            </a:r>
            <a:r>
              <a:rPr lang="pt-BR" sz="2000" dirty="0"/>
              <a:t>Valores menores, porém próximos.</a:t>
            </a: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Comparação Setor</a:t>
            </a:r>
            <a:r>
              <a:rPr lang="pt-BR" sz="2000" b="1" dirty="0"/>
              <a:t>: </a:t>
            </a:r>
            <a:r>
              <a:rPr lang="pt-BR" sz="2000" dirty="0"/>
              <a:t>O Bradesco obteve valores abaixo da média.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679583" y="1743564"/>
            <a:ext cx="62848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Índice Empréstimos/Depósitos = Operações de Crédito/Depósitos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 smtClean="0"/>
              <a:t>Desenvoltura</a:t>
            </a:r>
            <a:r>
              <a:rPr lang="pt-BR" sz="2000" b="1" u="sng" dirty="0"/>
              <a:t>: </a:t>
            </a:r>
            <a:r>
              <a:rPr lang="pt-BR" sz="2000" dirty="0"/>
              <a:t>Valores estáveis exceto em </a:t>
            </a:r>
            <a:r>
              <a:rPr lang="pt-BR" sz="2000" dirty="0" smtClean="0"/>
              <a:t>setembro. </a:t>
            </a:r>
            <a:endParaRPr lang="pt-BR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Motivo:</a:t>
            </a:r>
            <a:r>
              <a:rPr lang="pt-BR" dirty="0"/>
              <a:t> </a:t>
            </a:r>
            <a:r>
              <a:rPr lang="pt-BR" sz="2000" dirty="0"/>
              <a:t>Efeito da mudança da regra de recolhimentos compulsórios de depósitos em poupanças e crescimento em Depósitos à prazo.</a:t>
            </a:r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872030"/>
              </p:ext>
            </p:extLst>
          </p:nvPr>
        </p:nvGraphicFramePr>
        <p:xfrm>
          <a:off x="572439" y="798490"/>
          <a:ext cx="4991234" cy="322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61573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Participação dos Empréstimos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5910" y="4222501"/>
            <a:ext cx="11848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Comparação </a:t>
            </a:r>
            <a:r>
              <a:rPr lang="pt-BR" sz="2000" b="1" dirty="0"/>
              <a:t>Itaú: </a:t>
            </a:r>
            <a:r>
              <a:rPr lang="pt-BR" sz="2000" dirty="0"/>
              <a:t>O Bradesco apresentou valores </a:t>
            </a:r>
            <a:r>
              <a:rPr lang="pt-BR" sz="2000" dirty="0" smtClean="0"/>
              <a:t>inferiores </a:t>
            </a:r>
            <a:r>
              <a:rPr lang="pt-BR" sz="2000" dirty="0"/>
              <a:t>aos do Itaú.</a:t>
            </a: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Comparação Setor</a:t>
            </a:r>
            <a:r>
              <a:rPr lang="pt-BR" sz="2000" b="1" dirty="0"/>
              <a:t>: </a:t>
            </a:r>
            <a:r>
              <a:rPr lang="pt-BR" sz="2000" dirty="0"/>
              <a:t>Dados inferiores à média do setor.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679583" y="1557253"/>
            <a:ext cx="6284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Participação dos Empréstimos = Operações de Crédito/Ativo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 smtClean="0"/>
              <a:t>Desenvoltura</a:t>
            </a:r>
            <a:r>
              <a:rPr lang="pt-BR" sz="2000" b="1" u="sng" dirty="0"/>
              <a:t>: </a:t>
            </a:r>
            <a:r>
              <a:rPr lang="pt-BR" sz="2000" dirty="0"/>
              <a:t>queda constante nos </a:t>
            </a:r>
            <a:r>
              <a:rPr lang="pt-BR" sz="2000" dirty="0" smtClean="0"/>
              <a:t>períodos.</a:t>
            </a:r>
            <a:endParaRPr lang="pt-BR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Motivo: </a:t>
            </a:r>
            <a:r>
              <a:rPr lang="pt-BR" sz="2000" dirty="0"/>
              <a:t>Crescimento do Ativo Total ao longo do </a:t>
            </a:r>
            <a:r>
              <a:rPr lang="pt-BR" sz="2000" dirty="0" smtClean="0"/>
              <a:t>tempo.</a:t>
            </a:r>
            <a:endParaRPr lang="pt-BR" dirty="0"/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131000"/>
              </p:ext>
            </p:extLst>
          </p:nvPr>
        </p:nvGraphicFramePr>
        <p:xfrm>
          <a:off x="368658" y="798006"/>
          <a:ext cx="5053348" cy="3149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99467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97644" y="1739570"/>
            <a:ext cx="6755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História e Introdução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Índices de Liquidez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latin typeface="Bodoni MT Black" panose="02070A03080606020203" pitchFamily="18" charset="0"/>
              </a:rPr>
              <a:t>Índice de Capital e Risco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Índices de Desempenho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Retorno da Carteira de Investimento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Aquisição HSBC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IFRS 11xBR GAAP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Efeitos da Crise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Conclusão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372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spc="300" dirty="0">
                <a:solidFill>
                  <a:srgbClr val="FF0000"/>
                </a:solidFill>
              </a:rPr>
              <a:t>Agenda</a:t>
            </a:r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97643" y="1720840"/>
            <a:ext cx="67556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Bodoni MT Black" panose="02070A03080606020203" pitchFamily="18" charset="0"/>
              </a:rPr>
              <a:t>História e Introdução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Bodoni MT Black" panose="02070A03080606020203" pitchFamily="18" charset="0"/>
              </a:rPr>
              <a:t>Índices de Liquidez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Bodoni MT Black" panose="02070A03080606020203" pitchFamily="18" charset="0"/>
              </a:rPr>
              <a:t>Índice de Capital e Risco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Bodoni MT Black" panose="02070A03080606020203" pitchFamily="18" charset="0"/>
              </a:rPr>
              <a:t>Índices de Desempenho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Bodoni MT Black" panose="02070A03080606020203" pitchFamily="18" charset="0"/>
              </a:rPr>
              <a:t>Retorno da Carteira de Investimento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Bodoni MT Black" panose="02070A03080606020203" pitchFamily="18" charset="0"/>
              </a:rPr>
              <a:t>Aquisição HSBC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Bodoni MT Black" panose="02070A03080606020203" pitchFamily="18" charset="0"/>
              </a:rPr>
              <a:t>IFRS 11x BR GAAP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Bodoni MT Black" panose="02070A03080606020203" pitchFamily="18" charset="0"/>
              </a:rPr>
              <a:t>Efeitos da Crise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Bodoni MT Black" panose="02070A03080606020203" pitchFamily="18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2363019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Taxa de Reinvestimento do Lucro e Limite de Expansão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15910" y="4222501"/>
            <a:ext cx="11848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Comparação </a:t>
            </a:r>
            <a:r>
              <a:rPr lang="pt-BR" sz="2000" b="1" dirty="0"/>
              <a:t>Itaú: </a:t>
            </a:r>
            <a:r>
              <a:rPr lang="pt-BR" sz="2000" dirty="0"/>
              <a:t>Todos os períodos apresentaram valores consideravelmente superiores aos do Itaú.</a:t>
            </a:r>
            <a:endParaRPr lang="pt-BR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Comparação Setor</a:t>
            </a:r>
            <a:r>
              <a:rPr lang="pt-BR" sz="2000" b="1" dirty="0"/>
              <a:t>: </a:t>
            </a:r>
            <a:r>
              <a:rPr lang="pt-BR" sz="2000" dirty="0"/>
              <a:t>O Bradesco obteve valores muito acima da média.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5679583" y="1357198"/>
            <a:ext cx="628489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TRL = Lucro Líquido </a:t>
            </a:r>
            <a:r>
              <a:rPr lang="mr-IN" sz="2000" dirty="0" smtClean="0"/>
              <a:t>–</a:t>
            </a:r>
            <a:r>
              <a:rPr lang="pt-BR" sz="2000" dirty="0" smtClean="0"/>
              <a:t> Dividendos/Patrimônio Líquido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 smtClean="0"/>
              <a:t>Limite de Expansão = Lucro Líquido - Dividendos/Ativo Total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 smtClean="0"/>
              <a:t>Desenvoltura</a:t>
            </a:r>
            <a:r>
              <a:rPr lang="pt-BR" sz="2000" b="1" u="sng" dirty="0"/>
              <a:t>: </a:t>
            </a:r>
            <a:r>
              <a:rPr lang="pt-BR" sz="2000" dirty="0"/>
              <a:t> </a:t>
            </a:r>
            <a:r>
              <a:rPr lang="pt-BR" dirty="0"/>
              <a:t>Apresentou valores relativamente estáveis.</a:t>
            </a:r>
            <a:endParaRPr lang="pt-BR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b="1" u="sng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b="1" u="sng" dirty="0"/>
              <a:t>Motivo: </a:t>
            </a:r>
            <a:r>
              <a:rPr lang="pt-BR" dirty="0"/>
              <a:t>Aumentos e quedas das contas (Lucro Líquido, Dividendos e PL) foram compensatórias entre si. </a:t>
            </a:r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9019399"/>
              </p:ext>
            </p:extLst>
          </p:nvPr>
        </p:nvGraphicFramePr>
        <p:xfrm>
          <a:off x="255429" y="837127"/>
          <a:ext cx="5282485" cy="32632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250578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VAR – </a:t>
            </a:r>
            <a:r>
              <a:rPr lang="pt-BR" sz="2800" dirty="0" err="1">
                <a:solidFill>
                  <a:srgbClr val="FF0000"/>
                </a:solidFill>
              </a:rPr>
              <a:t>Value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 err="1">
                <a:solidFill>
                  <a:srgbClr val="FF0000"/>
                </a:solidFill>
              </a:rPr>
              <a:t>at</a:t>
            </a:r>
            <a:r>
              <a:rPr lang="pt-BR" sz="2800" dirty="0">
                <a:solidFill>
                  <a:srgbClr val="FF0000"/>
                </a:solidFill>
              </a:rPr>
              <a:t>  </a:t>
            </a:r>
            <a:r>
              <a:rPr lang="pt-BR" sz="2800" dirty="0" err="1">
                <a:solidFill>
                  <a:srgbClr val="FF0000"/>
                </a:solidFill>
              </a:rPr>
              <a:t>Risk</a:t>
            </a:r>
            <a:endParaRPr lang="pt-BR" sz="2800" dirty="0">
              <a:solidFill>
                <a:srgbClr val="FF0000"/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4102" y="1724523"/>
            <a:ext cx="8903794" cy="3965076"/>
          </a:xfrm>
          <a:prstGeom prst="rect">
            <a:avLst/>
          </a:prstGeom>
        </p:spPr>
      </p:pic>
      <p:pic>
        <p:nvPicPr>
          <p:cNvPr id="11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4582732" y="989712"/>
            <a:ext cx="302653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Bradesco</a:t>
            </a:r>
          </a:p>
        </p:txBody>
      </p:sp>
      <p:sp>
        <p:nvSpPr>
          <p:cNvPr id="15" name="Elipse 14"/>
          <p:cNvSpPr/>
          <p:nvPr/>
        </p:nvSpPr>
        <p:spPr>
          <a:xfrm>
            <a:off x="7957611" y="4814366"/>
            <a:ext cx="931690" cy="5011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Fonte: Relatório Trimestral Bradesco</a:t>
            </a:r>
          </a:p>
        </p:txBody>
      </p:sp>
    </p:spTree>
    <p:extLst>
      <p:ext uri="{BB962C8B-B14F-4D97-AF65-F5344CB8AC3E}">
        <p14:creationId xmlns:p14="http://schemas.microsoft.com/office/powerpoint/2010/main" val="713721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286" y="1811096"/>
            <a:ext cx="5701486" cy="409424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388001" y="1169367"/>
            <a:ext cx="3026535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Itaú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VAR – </a:t>
            </a:r>
            <a:r>
              <a:rPr lang="pt-BR" sz="2800" dirty="0" err="1">
                <a:solidFill>
                  <a:srgbClr val="FF0000"/>
                </a:solidFill>
              </a:rPr>
              <a:t>Value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 err="1">
                <a:solidFill>
                  <a:srgbClr val="FF0000"/>
                </a:solidFill>
              </a:rPr>
              <a:t>at</a:t>
            </a:r>
            <a:r>
              <a:rPr lang="pt-BR" sz="2800" dirty="0">
                <a:solidFill>
                  <a:srgbClr val="FF0000"/>
                </a:solidFill>
              </a:rPr>
              <a:t>  </a:t>
            </a:r>
            <a:r>
              <a:rPr lang="pt-BR" sz="2800" dirty="0" err="1">
                <a:solidFill>
                  <a:srgbClr val="FF0000"/>
                </a:solidFill>
              </a:rPr>
              <a:t>Risk</a:t>
            </a:r>
            <a:endParaRPr lang="pt-BR" sz="2800" dirty="0">
              <a:solidFill>
                <a:srgbClr val="FF0000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7186138" y="4012763"/>
            <a:ext cx="864000" cy="3102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Fonte: Relatório Trimestral Itaú</a:t>
            </a:r>
          </a:p>
        </p:txBody>
      </p:sp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036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VAR x </a:t>
            </a:r>
            <a:r>
              <a:rPr lang="pt-BR" sz="2800" dirty="0" err="1">
                <a:solidFill>
                  <a:srgbClr val="FF0000"/>
                </a:solidFill>
              </a:rPr>
              <a:t>Duration</a:t>
            </a:r>
            <a:r>
              <a:rPr lang="pt-BR" sz="2800" dirty="0">
                <a:solidFill>
                  <a:srgbClr val="FF0000"/>
                </a:solidFill>
              </a:rPr>
              <a:t> e Taxa de Juros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8551" y="2975137"/>
            <a:ext cx="5419792" cy="307727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412124" y="1004574"/>
            <a:ext cx="108697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A </a:t>
            </a:r>
            <a:r>
              <a:rPr lang="pt-BR" dirty="0" err="1"/>
              <a:t>Duration</a:t>
            </a:r>
            <a:r>
              <a:rPr lang="pt-BR" dirty="0"/>
              <a:t> é uma medida direta de sensibilidade do preço de um título, face à mudanças na taxa de juros.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No caso do Bradesco, predominam os títulos pré-fixados de longo prazo.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Quanto maior o prazo, maior a </a:t>
            </a:r>
            <a:r>
              <a:rPr lang="pt-BR" dirty="0" err="1"/>
              <a:t>duration</a:t>
            </a:r>
            <a:r>
              <a:rPr lang="pt-BR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Quanto maior a </a:t>
            </a:r>
            <a:r>
              <a:rPr lang="pt-BR" dirty="0" err="1"/>
              <a:t>Duration</a:t>
            </a:r>
            <a:r>
              <a:rPr lang="pt-BR" dirty="0"/>
              <a:t>, maior é a sensibilidade do ativo.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Maior exposição ao risco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5" y="2975137"/>
            <a:ext cx="5781285" cy="3039262"/>
          </a:xfrm>
          <a:prstGeom prst="rect">
            <a:avLst/>
          </a:prstGeom>
        </p:spPr>
      </p:pic>
      <p:sp>
        <p:nvSpPr>
          <p:cNvPr id="12" name="Espaço Reservado para Rodapé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Fonte: Relatório Trimestral Bradesco</a:t>
            </a:r>
          </a:p>
        </p:txBody>
      </p: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527" y="5757145"/>
            <a:ext cx="1100855" cy="1100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521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Depósitos Compulsórios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70456" y="656823"/>
            <a:ext cx="1159098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Recolhimentos obrigatórios de recursos que as Instituições Financeiras fazem no Banco Central do Brasil.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u="sng" dirty="0"/>
              <a:t>Exigibilidade: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dirty="0"/>
              <a:t>Recursos à Vista: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  <a:r>
              <a:rPr lang="pt-BR" dirty="0"/>
              <a:t> (não há remuneração)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dirty="0"/>
              <a:t>Recursos à Prazo: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36%</a:t>
            </a:r>
            <a:r>
              <a:rPr lang="pt-BR" dirty="0"/>
              <a:t> (recolhimento remunerado pela taxa SELIC)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dirty="0"/>
              <a:t>Garantias Realizadas: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45%</a:t>
            </a:r>
            <a:r>
              <a:rPr lang="pt-BR" dirty="0"/>
              <a:t> (não há remuneração)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pt-BR" dirty="0"/>
              <a:t>Direcionamento de Poupança: </a:t>
            </a:r>
            <a:r>
              <a:rPr lang="pt-B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65%</a:t>
            </a:r>
            <a:r>
              <a:rPr lang="pt-BR" dirty="0"/>
              <a:t> (recolhimento remunerado pela taxa SELIC)</a:t>
            </a:r>
          </a:p>
          <a:p>
            <a:pPr lvl="1"/>
            <a:endParaRPr lang="pt-BR" dirty="0"/>
          </a:p>
          <a:p>
            <a:pPr lvl="1"/>
            <a:endParaRPr lang="pt-BR" dirty="0"/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pt-BR" dirty="0"/>
          </a:p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8792" y="2732013"/>
            <a:ext cx="8780517" cy="3932282"/>
          </a:xfrm>
          <a:prstGeom prst="rect">
            <a:avLst/>
          </a:prstGeom>
        </p:spPr>
      </p:pic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14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Ratings</a:t>
            </a:r>
          </a:p>
        </p:txBody>
      </p:sp>
      <p:pic>
        <p:nvPicPr>
          <p:cNvPr id="1026" name="Picture 2" descr="http://seuguiadeinvestimentos.com.br/wp-content/uploads/2014/09/Grau-de-investimento-ratings-Brasil-Folha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92" y="523220"/>
            <a:ext cx="5150520" cy="629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1556" y="1775001"/>
            <a:ext cx="6286500" cy="379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27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23678" y="1735127"/>
            <a:ext cx="6755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História e Introdução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Índices de Liquidez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 de Capital e Risco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latin typeface="Bodoni MT Black" panose="02070A03080606020203" pitchFamily="18" charset="0"/>
              </a:rPr>
              <a:t>Índices de Desempenho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Retorno da Carteira de Investimento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Aquisição HSBC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IFRS 11x BR GAAP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Efeitos da Crise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Conclusão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5991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Margem Financeira dos Juros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375" y="1307101"/>
            <a:ext cx="11078482" cy="4663570"/>
          </a:xfrm>
          <a:prstGeom prst="rect">
            <a:avLst/>
          </a:prstGeom>
        </p:spPr>
      </p:pic>
      <p:sp>
        <p:nvSpPr>
          <p:cNvPr id="2" name="AutoShape 2" descr="data:image/png;base64,iVBORw0KGgoAAAANSUhEUgAAAV4AAAHyCAYAAACj9aaPAAAAAXNSR0IArs4c6QAAAARnQU1BAACxjwv8YQUAAAAJcEhZcwAADsMAAA7DAcdvqGQAAPPVSURBVHhe7J0HXBNJG4f/EDooWFGxCyKKiIIVO4jYEbGfYi/YO/Z6Z6/o2bt+1rPXs2MXsYFgQaoonVACAZLMt5sECJBAKCJ68/jjLrvZ7M7OzL47O7v7jAphAIVCoVBKDFXp/ykUCoVSQtDAS6FQKCUMDbwUCoVSwtDAS6FQKCUMDbwUCoVSwtDAS6FQKCUMDbwUCoVSwtDAmycCcEODEZMmnSxFCLihCC72hKUhMZaLZIF0slSgZBkIo/D08GZs3HsbYaWwvCgUWQoZeEUQfT+D/g0bomHDJhh9NYqZIyX5FVZ2ZOc3hN3ad0iRzi61CL/hpLMkvbJ/9pt9kfB+GwZ27YY+K16AJ128VJD6HtsGdkW3PivwosgJS0PkswOYN9AOLc0t0bJtG1hbNES78acRUgoCWKqyZSCIxcuTe7H/qAe+p0vnUSillEIGXgEESdFIFn9Ox+uLnoiVRl6e32XcjpR8TolPyQrIpR1OAwybvwzLlrF/KzCrSzVo1+4B10kTMa1/fWhJFysVqNdGD9dJmDitP+oXKWE8+O4dBYdRG3D5e3U4TJiPVevWYMW8iXBsZ46KGtLFfiLqpbUMKJQiwGECzTLp5wKQitTQezj8zxfUtSmPb14xsOjfHcY6yXi7ayVOJLRGS5VAhJW3x7AeRkh4dQmHDx7DidNX8cgvCjrGDVBdl4O0b/ewf/cVfDUwQPDZv3E6uDpaNjQA//N17N+xFyfv+IFXVgPvzxzHk9R6aFZbj9l2CkLun8C+/Udw7sEHxOkZo4GRDlTTvuHe/t248tUAZYIvYu++03j0VQP1zAwQ9u8R7Np7AveCtVDfvBbKcCR7IYYkwufsETxIaoKJq+egR7NGaNSoIYwra4HEf8JTzwAkljGFZT0tRNzbj92Xg2FQMRI3DuzFYeaEE1fRDA2qMttnW4557udlBBtUROSNA9h7+CI84yrCrEFV6EhPfULue1w9chDH/ncW/3qFQFSrMerpc5ASch8n9u3HkXMP8CFOD8YNjKBD4vHpqScCEsvA1LIGkjyYdF35CgODYJz9+zSCq7eEseAtLh1m1nfiNK4+8kOUDpNP1XUhu+tpQScxbdoZfKs6CPvPb8Sw9pYwq2+KhpYt0caiEtSlyzGJwP0T+7D/yDk8+BAHPWa/jJiEyy+/8kiTl2aBpHwuBxugYuQNHNh7GBc941DRrAGqZmUC3l89goPH/oez/3ohRFQLDStG4IVMGcQoyGMIY/Di5Cm8TG+Ivn90QrVScNKgUBRRyBavEMKkWKbFq4M6Nm1Qif8Sl14nMA0oX1y6F40aXTuhFtM8SYlPZpZMhu/pw7gbyIemdhJeHvkLo4ashxdz3SiM9cLpAzuxfvZwzHA/iYefE5DkuwsuTrPhft4b3wP+xfrRo7Fk9wH88zaO2W4qPh+aACfXHXjO0wEn8CyWuwzFGk9m28JYvDpzADuXjMHwxSfx6NkVHF03AcOGD4LLyn/w5Nk1nNo0AVMOf2ZCpBwEiQjxe4d379g/P3zlMfvIpO/swUM48TCcadcLEfvqDA7sWo4JQ2Zh371XeHz5CFaMmIkz4mvyvPbzFc4c2IXlE4Zg1r57ePX4Mo6sGIGZZ0LEaUn7eh7Te/XHvC3n8Cqci6CXzxGcQpD6+RAmOLlix3MedDiBOLvcBUPXeCKB2Vevswdx6MRDhKcz6fI6jQM712P28BlwP/kQnxMESPY9jcN3A8HX1EbSyyP4a9QQrGcTk4kAkY8vwVvEQbNJ49HSQEFVSP2MQxOc4LrjOXg6HASeXQ6XoWsgyfLc5cfLI81s+exaPgFDZu3DvVePcfnICoyYeUbSpZH2Feen90L/eVtw7lU4uEEv8Tw4BYJsZaA4jymUXwpWklNw4kjcDRfS2MyWrH1yk0y2NiOt3Z6SqDd/kU5mdmSD1yuywc6MmDkdJ18F0p+kxpHQj17k4sIOxMysA1nxikf4fltJVzNmuXbzyNXAJCIURpIro5ow3/ck7r7J7I9IwKEBpBGzTI9dn4kw5pZ4W20XPiHx7DqTnpGFNmakybibJI7vR7Y6MOtq/Af5X0h65rJmVuPJpXABEUZeIWMsmek+h0hwOvtjKYIwcqIfM59NR+ZfCzLzcQLhf9hGHJjpdos9SRLhE7+tDuLvnfZ+ZlKWTkKODyANmen+p79JV8agYD/Z9Zg57SWfUwlJDzlOBjRkpvufJt/S4sidqS3Eyy5+EE0ysovZAXJrsjUxa7uQPJHsLHm20IaYNRlHboZ/INvYfW23mHgmsenqKk5Xu3lXSWCSUPxzCakkLvQj8bq4kHRgvu+w4hXhSb8hJJm8XdOZ+V0rMu9pkmRW1CXyh0VGHjiQDd5JJObWZGJt1pYslCSCyfKFxMasCRl3M05O+eWVZmn5mDmRvZJMIMcHNGSm+5PT39JI3J2ppAWbxsUPSHRmJpAcZSBFTh4zC8rkiXQ5CqWUUrgWrzAZydwkps2kAb0K5nCwUAfX8x6e3PNAZFU7dKmnB232OjWFi2QhDx9PzEKvNm1g7/gHFl9mO4B5iE4UACoqUGGmyrd3QofaulDlf8PbAKb5U7kFbGppM99ooLKZCQyYT+yy/FBPvGdaNzHnRqMVexOs+Uici2UaS99CEJsmWRcqW8C8ohpUdavDpAIzXaEB6hlwoKpXC6bsdEocmMZsbtStMW/fMRw7xvwd34+pjXWkX2TBJIGhIho2qcqkTA3l6xmL05Ycx/Z2572fLBUbNkFV5hJYrXw9GEt+iOTkYDz3TmS+7Ig+VhWyugL4ofCU7CxGt2Jv+DXHSMnOIiQu+90jFfH6y6O9UwfU1pUUKe/jCczq1QZt7B3xx+LLEKcmOpEpsww40C3P7mMSvkXwJH3xZSwxdsVyTLMrz0wwbXySilDP98xexODc6Fbim47NR55DLNNO/xbC/DdX+eWVZoGkfCo2RBNJJqCeJBMQl5yM4OfeSGTytmMfK1SQ7Q/JRh55TKH8QhQy8PLAi2GDjTYMdCuieW9LqH27iD2nQlGla3eY6GqhDHsnhB+P+A9HMGvldUS1XoWrXj64s6KJeBWyqGmqSw5KNW2UZX+XFI4YvuS2XDovHnzxJyZUaOoyAY85dnutxL7Dh3FY+nd0XW8YZfbpSQMw+3/JB8m0qio4ee2tuj5qmzdDs2bMX1Nz1MrWEZydjPWy68z4mPY5//2U+SFUMz9qQU+T+X/Sd0SmyNyK5GhCV7KzWLkva18PH12H3tUye19lUIOmunSlaZ9xZNZKXI9qjVVXveBzZwVyp0YD1Vq2RzUI8XLXYbxlL9c1a6B9nz6wbagvWYRJp6YkEei1cl9WGg4fxbreRuKyYMksP6XSnFE+bPZl5YeWJBPwPVLxDVml8phC+QUoXOAVJCFJHHi1mECpgQrNe6GxagIC4qvAoZsxtNWYwMsegCnxSEqKYg4n9phUR+rXRzhxwpeZIhDJswBr1EZXJzOoJN/DqkXbceLkdixddYdpE0nQrGWH7vWA6DtncfcjFypaHKRER0FY3gDsYfszESQWYD9l0awN+94NmJPUQ6yYvx2XHj3Hg+s38TapOuwkO4uzdz+Cq6IFTko0ooTlYZDfzgoSESVJDNRTv+LRiRMQpyZHYrQbuWBur0pA8EEMd56CjUfO4/qNK7j5hmmlitFELbvuqIdo3Dl7Fx+5KtDipCA6Sojy8hKhWauQadZEbfveaMCcYh+umI/tlx7h+YPruPk2hjktZCEsbB5TKKWMQrZ4mcAbl8LE3bLQUWMOhMqt0bdVReg37IPuxmwXgTp02C/4XAiNh2BM+3KIuzYPTn3m4XFFM+gwB1hCsrx2jQZMhm/B5hGtoP36MLbse4YyXTuAbX+xrSpoN8SYzavQr5Y//vfXNAwf+AcmLNyGs++TfvpjazqNCrKfsmjCdNQmrB1kAfJ4F9zGjcTE2ZtwIUAFDcdsxqp+teD/v78wbfhA/DFhIbadfY+k/Fap0whDxrRHubhrmOfUB/MeV4SZDlMcCcnZ84lTGfZ/nceJxf3QOP0ZDqxZiFkzF2GHBw/l6jeFsT6HyfIx2LyqH2r5/w9/TRuOgX9MwMJtZ/FebiK0C51mTdNR2LR2ECzIY+xyG4eRE2dj04WAzKsdFu1C5zGFUroooREoBOBFRYKvVwUVtAsS69MQeGgweqwLhu2OO3DvlHEJzHyTEIGoVD1UqZT9EamfS2H3U0paAiKjUqFbpRLYJ6QyYeZHMPP1cs7PBwEvCpF8Jo8qaCt3hk3jIZZpUuoZ6EIj1w/SkBARhVRm3yopk4hCplm8nUhmO7qKtlPEPKZQSgGlbuiftKDjcJ11C3pmdaGf8hH3rr9GdLVBOHRuCVqUlS5EoVAovzClr8mgUQ1W9dUR7vsSr0PU0GTYMhw/uYAGXQqF8ttAB7ukUCiUEoZ2klEoFEoJQwMvhUKhlDA08FIoFEoJQwMvhUKhlDA08FIoFEoJQwMvhUKhlDA08FIoFEoJQwMvhUKhlDA08FIoFEoJQwMvhUKhlDA08FIoFEoJQwMvhUKhlDA08FIoFEoJQwMvhUKhlDA08FIoFEoJQwMvhUKhlDA08FIoFEoJQwMvhUKhlDBFCryCpBjEpUonfnmECL+9FpNG/IE/Jm/F4xg6ZPiPIQLnpi/HM5508gcQcW46lv/IDUgRJIbD39sbX2JyHwTfDvbFzEfJ0qnfhIhzmL78GXiIxf1N++AtO/Y+pUAUIfCG46R9RTRY6YM06ZxfmbRP2zBsR3nM2nMEexb3RUODn3UxwMfjoSqovuObdPoXg/8YQ1WqQ2HyhbHw2HoQ739YTBIi1mMrDrIbyC8tRUD0ZTkqlu2DNQcPYt34zjBtOBznwiUn6+SPp7He/QL+HtcPcy6GQSCeKwsf/sdGw4RJ28qP0m95z7G0e0tYW1tL/hqVg0rb00yIkyKKxBXXzrDp0AE2zeqjxZyHiGdnxz7GhtHOcO7fD30cemHu1XAmBxTPLzAyeSiM9cDWg++RLErAqxOXEZAiXSYHgi/uaG9sCjPTmjCd/pwJ1JRcsINdFgbh1z3EtuMk0ttqHnnFl878hYk81oV0ORYpnfrJ8BNIikD6+ReEn5BCFCZf4EumoRbZlyOrU567kW7L3pD8qlL+ywmI7zSQWtIN5JmWIiD0X0nqtT9FYqTT3/dZkRqLfEk69zoZ1MiV3OMyM1PCyPugJMkCsiS9JXvWHyXuNhXJ1Lfp0pmy8Mm7eXVI+6MR0mkJ6SnSZdN9yYLyNcnWMOYzP4IExaRK5id4EFfrCcSD3aSi+YUgIw8FvtMIau0jkcJAstG6N7kQK/k+F0lhJDCOSWs6n8jbOwohhWzWiRB8/jBURs3AZNMrOPgm9zWHIOgQxrltxOzBzhjg2B1Oyz3gfXwSenfvAds2dnB7ECdeThR1B4sGO6Fvbwd0tJ2Ci9+ZFkDaR+wctQDrJzmi97SriBTx8enIJGYZJzg79cXwpRvgOvuu+IzP892LMb16ok9PB9g7r4NXknjjODTODRtnD4bzAEd0d1oOD+/jmNS7O3rYtoGd2wNIti4hLfAMVm29hQc7pmDEiBEY3t8O9iteM+sJxIHRbtg2fwicHLuhfWtHbHjLnr9FiLqzCIOZtPR26AjbKRfBJlvx8ux3ITg1xhoNzMzRqIE57FZ6MTN58N07Br169kFPB3s4r/NCEtMuCd7TEy7Xmb3LkQ/hEXLyKhsFzKec+Zzoi71jeqFnn55wsHfGOklmIvDAaLhtm48hTo7o1r41HDe8lbZiBAg5NQbWDcxg3qgBzO1WwishGHt6uoBNvtyylYMw7CpWLDuI64fmY/S4lbgTKQLfdxcGWJqhsaU5TEw6YtkTbu7lwiNwZ9FgOPXtDYeOtphy8Xv21qVQmpYIPxycNUpctiNGDEPfNs0x8X4ik12+2DXAEmaNLWFuYoKOy56Ay/xM8HEb+s9/ktlS4z1xQ//t/nJarllolCkLLRXmAz8EH1TroXYZ5rNWNTSspSv+Phu6Fhg7uyeM1KXTOeHegNsxO6xxriydIUFNS03yIS0O4aKqqKTFfNasjFrlNSTzyxijqVYAwtieD0XzMxEg6NA4uG2cjcHOA+DY3QnLPbxxfFJvdO9hizZ2bhAfohl5yFYiWUgyvLePQX+n7mjfxgmb3mXkFh++R6fDsXVTWDJlZ9ZxGZiiEyO3DsbdxoQGhqjZyBp20+9kOy4FgQcw2m0b5g9xgmO39mjtuAEZh5OisvtlkAbggpH+kaxv1ZuciWZObg/GEPNxD0nOk6nQfxWphC7k5HchMxVNznXTJJWGXSPRzKQw/ARxsFhE3uVotsRdHUTMZ3oSfroPmacL0u1sOGF/neI5n7Qd9D8SJm66pJC3y0wI2p4mMbznZFaLIeRcBLuUkHw73oOYz39N+EJ/sqoSSJeT38W/jz7XjWhWGkauSTZOTjhYkEU5Nh6+14Z0OyM5hfO9lxCbMfeYZT+TFQYgvc5J0pEesIVYW24gX7KdxuPI1UHmZKYnsz6Fy6cQz8lVSL2FL7PlE+/5LNJiyDkiSf43cryHOZn/mkf8ZqqTevuZFluOfJAlM6+k0ywFzqds6+eR57NakCHnIsTbEn47TnqYzyev+ULyeYUBQa9zJFyyU2SLtSXZwGRCiudkUqXeQvJSdqcEfmSmej3CJl+WzPQqaPEmPXQlNmyaxBOPyMjy5mT9B8nepQdsJ03RmZyPy7GcLHFXySDzmcSTL9PilZMWvu9m0sfRnfjxk8ijkeWJ+foPknUx+7W9KUhnZiOpr6eTun2uErbRysK90ovUnfWGSNuPYoT+y4mRyTxy5sp5cnjdFNK35zRyWVzXueThvBakesPBZLdPXk3MOHKuo7wWbzr5vKo+aeoenLulHnmdTG1nRDhoSGbfjcxVJ4Thp8ngnjvIlxw/lD9fSPxXVSLocpJIDtFzpJtmJTLsWjTzjZCEn3AgFoveZctD2RbvGkOQToeCxS3a9C9bSUurTeLjIunRSFLefD2RFF06CdjelKDzeRKnoA6G7KhB9JYEsAvnQvh5BTFAL3JOUvFIwBZrYrnhC/NJcdn9KhSqxZv28TjcAzXhc2A9/vYgSDvtjmfs2UsWjiaqO4yHfRV2E+VgZc+0Xnq0RAVmUrVSK9ipeeGTuJ9PhES/81jjOgjD1zyEz/MgJEMNWoZtMbyjIVSZM6j3iX9hOr4XqnHY5bVg7jIRVnocJPscxP6gWNxYOQ1TpkzDX3ci4XPqOXPm40CzugPG21cRd2KXs7Jnzow90FKycbSyU4OXZOP5wIGGUWcME6eDaXFUY1q3Ak98Zvu2RInwO78GroOGY81DHzwPYtenYPm4l9i41wTrZ1shq/2TDJ+D+xEUewMrp03BlGl/MS09H5x6Lnvels0HFnl5lUFh8klm/ck+OLg/CLE3VmLalCmY9tcdRPqcApscjoYROg/rCEPJTjGtVwE8P8fh5ca9MFk/G1ZyGnUS8kqvYnhe7jjV5E+MNdUUT6vVGYGNTg+x1SNns4stBj+cX+OKQcPX4KHPc4iLQRGJT7B86hsM3TERDQRecD/VBH+ONYV4K2p1MGKjEx5u9RAvmj8EqVH+8H73Ck89HiG8jgNaVmYzSB9t1zzHx3Nd8bCfGRx2fSnYPZCkB1i4wxLrR9RkalMOKjlg87UXeHLEFk9dJ+O8tE9ZjDAM55YeR/3FLqgr+0NF8xk4mtXhMN4ekkPUCvZmjdGjZQWmrqmiUis7qHl9kiwoBzWjrnDtVZOpQeznjrDDawSk8ODlfgpN/hwLSdGpoc6IjXB6uBW3nsmvg6TjeFRf3Q4D9vrm7gvmaMCo8zB0lFQ8VGOuagSen5HCK2rZ/Xwkx3OBSIXfiatoumAE2jVrhmat+8Otz1vsfpjzoFABR116acRsRo35zMkoeFVNaKumQ0iA2Ovj0HmWNxpN2Igjh2ehsaaIqdLMr7X0oS1eXoT0dFXoaWesKwtRYgIMHWfCzc1N8rfiAr55joAh850KR11cKVhU1ZjPWRuHprYq0tmNK4EKU/iZW1ZRhyabbsTi+rjOmOXdCBM2HsHhWY2hKZKsT+7yqbGIFOmjTLZdYIJSgiEcZ0rTzvytuPANniPY1GeRlQ+K80pCIfMpY/3MiSTB0BEzM5ZxW4EL3zwhTo4Kc0LJ2imoa7L5l4rYSBH0s+9UNvJOr2IE8TEQ6utm5SN7ImVOIClpOX4dex3jOs+Cd6MJ2HjkMGY11oS0GHIjisTlWYuQsmAL+rNnJkE8YoT60JVJPkdTD5wUJkwy+0vSZToWmPiWe7Uc6FsMwLT5K7Dz8nVM8pmBHRk3yhh0TF1w9Lk7VP7cUoC7/0KEHJqDN64r0EFPOisHqnrV0GLYFhwb9hBz/omUzBTF4u7iSbhjtwOLW8icBRXNz4DZz6xDVI35zMkM9qqa2lBNV3w7ToU5htXZrhXxBFPPVdIhYP7Fxwihnz1TocdJAV9BHazZcCH8oi6g+Ynm0Gu+C8HZNsnEkKyKx2xGU5KmvMruF6HggZf/FodvNMWM0d1ha2vL/HXF0NkD8WX3vWz9M8qRBK8jj9Bq6Wz0sjACJ+AFQlNyVnEdNOxqDI8TbP8nixCh/x7HO6Zlo2fuACOPm4gtZwQjI/avGqqWl7SSfihJXjjyqBWWzu4FCyMOAl6EIleyZdFviSEmV7D1kezJSQ/mDkbwuBmLcuK0M3/VqkJx8vPLqyLmk545HIw8cDO2nHQZI1SrWl7SopCLPloOMcGVrY/Efci5UaZss2APKhVhujjA6bcYCOOru7Kuonie2HW2Hka2Mci2XJLXETxqtRSze1nAiBOAF6EpCgJ7GgIPTcKOWpuxupOBZJZ+Cww0vopdWRuB566zqDeyDTQq1oDahw+IEzco+Qi8cxOByYrTDuYUZj+iEq4/YAKhIBbBkZJIK4j4iPCKdVBB2tWaL/znWPlXZaydbCpz0pFHGiJDBKhZmS2dRHiuHYU9NVZjszOTz5IFGBTN/5Hoo8VAY1zd9UxaB9mi24Wz9UbCtlUedVDfGnPuvsWC9xvwb+ZjHHmQR9n9KhQ48PK8DuCu9QhYy5xANRoMgfPXPfg3RjpDaXRgObgZro/oB5fhThiyOQxaQn6umxgGDpuwSn0Fejr0xcDBQ7D0gwUaVFCHquFA7JkdijE29hg8bjxcBrpgw+tcFyzFj44lBje7jhH9XDDcaQg2h2lByM/r1oshXK7sQdpAQ9Rs1RV21qZov8wLhgP3YHboGNjYD8a48S4Y6LIBipOff14VLZ8MMXDPbISOsYH94HEY7zIQLhte5778k8HQ5Qr2pA2EYc1W6GpnDdP2y+CV2bpTrmwz0DHuhJpXpmPCooN4X2YYLmyJxYDalujWvweszIaC634Fo6tlXy6w/mA0uz4C/VyGw2nIZoRpCSGvGASBf8Nx9FMQv82YIL7BxrSQX+ph2IUtiB1QG5bd+qOHlRmGct1xhd2I0TBsbr0d7ds5wbl7d7iFWKEOE4DzerK7Qrs+SDv9AFEJb7HLxRbWdcuhzlBvTDrpitpKHmURp+fi3yFr0E16bhATcxRNVOxw4dM5DG/eAg4Dh8KpcyuM+r4Ce/qURejBnmixNBRpD1dh9NChGOoyG8f8kxXM//EP3RsOu4AtsQNQ27Ib+vewgtlQLtyvjEY1uXUwAeGnBsLCwgY2xubYaDUPXctLV5QnhorL7ldB2tf7UxEmhpGgyFy3SxTC85hAWsneYBEmkbDPASQ8Kefthh+JkCSGBZECJJtBQJLCfMmHsMRsN06ESWHkc0A4USb5BcmrwuWTkEnjZxIQnsR8Ug4Bk37fD2EkMdfdoIKlV8gLJ0FhCVl5I+CS4A/BhJvzZpHscsJEEhYUmftmm9IICDf4AwnOuRGSTrghX0h4inSyQPDIE1crsvCd7O24wsKkI1paFkIe+f75I/nGK8l6XjgE3GDyIZibrZ6LkVMHBbEB5MNXmXJXGkVlV/pRYf8jjcGlF/4nnD8Xhsbd26BK3G38OWYzyrtfxZyGii+E/5PQfKJQfgl+jcArise7s9ux9/onpFRshkEzJsKumrIdZ/8haD5RKL8Ev0bgpVAolN+IQjxORqFQKJSiQAMvhUKhlDA08FIoFEoJQwNvKYD7aAv2vqNyU+Xh4tGWvfipWcZ9hC1730HZJPyy7l7q4P0h/L6B9we6WIsb3puTuOivzIEnQuzjDRjt7Iz+/frAoddcXA2XvGOZ+mUfnC0bw7JBDdTutQdfMl4k4Pvj2GgTqFRfCZk3WsXwvPdgjH0HdOw+C/d/KbUTD29OXoRSWZYT3kssdWiPzrbt0crpf/gunV1geG9w8qK/Uu6JQrt7FTh4WWJuz0R7q5Zo07IxTJrPQfY39tPwaUdPdNsdBOrgLaWwTzWUDlLIc7duZNmbAjwKn/KcuHVbRhT95Ee5WPPbbkH56t6S9Pgnw+yaN/yIIJKlWXUl1hM8SBL/LZldvgpZ4M0mKIl4DNMkpru+iZdJeruHrD/qTmwqTiWyIizugxmkebsF5B5rbPvl+ErcW/YgSmZZdoQJ5Gs4jwiF6SS9KLv+1Z207PFPpo83L4ri7pXr4E15RsZV6ULOiWVcAhLwZ1VS+a9AdkIM79Uq0rVVE2K15kOh6z918P5YCtXi5X86gsl9e6GvYw90HbAY6yfOwR3mjKvQYyqKkuNNTcPHnaOwYP0kOPaegsPHl2PZwes4NH80xq28I3bw+u4aAEszphVnbgITGa+nGGEYrq5YhoPXD2H+6HFYeecr/DLXNw1XvwdKPaJKekdZePJ8tHG4PaEBDGs2grXddNyJzme7kYlyHLs54H/CsalO6NOvH/p0H4RN3smZjgG5zlIZNCvXQpZmtSm0AsLA8z+ErbqLMdmcfVFCF63njoP/qktgFSq6FmMxu6cRsqlfU99iw8wgzPtnKZqrpef5Kqx8j7CCsimgB5kl7eNOjFqwHpMce2Pa1UgkKth//qdjmOrUB/2Yln73QZvgLXUn5OXOFYScwhhrMzQyN0MDczus9EpE1L21mD1xKFMP7NB1mtSjrGh/ssHHp2NT4dSnH/r16Y5Bm7yRoW/Ir8xyUhB3r1wHrzAZ0VwhMhw1IpEqNNWlh3L8Ayxx+4bx85qDXW12Sr+Dl/mF3ONHWb/3L4M0ACtPiieZ39qZHA+RnNf47/8k9WFDTjOnc2U8plne1HTiM0+XoNtZieeVaak9dLUh819LmpEKvZ7ib6UkPSSuNqwzlp3Isb5Mj6iS3lFFPtqQHaSG3hKSzRiax3blO3Yl+yQhhbxebEOcj4ZIWiN8X/JXfZAObPNNkTeXXS4XTNpPDyY9d3wh0adbENUBHsyapUTsIFUwk/hmNHfizpGOMi3e1HcLSI3q7UmPXk7EuU8H0sjEgWzxlbcV+R5hhWVTCA9yus88ootu5Kwk8+Tvf8prstjGmRwNkewQ3/cvps51ELd4FdY5pp5OrlKPLMwmC5Yly6OsTF1Leb2Y2DgfJZIk8InvX/UJOjAtXiXKrEjuXrkOXgH5dmksqYOyxNyqJjHquIa8ZX/O5PGFsd3JoqeJJPH+WNIxV4u39Dt4FR0/hfF7l2YK3OJN9TmFmw0moncNyZlYs8EgjGuml29nsTxvqpqWIdoOl3pes6HY6ylHyZqJovUp5R1V5KMlHTG++mq0G7AXvgo6rrK2q4RjN9UPJ6+bwtWxhsQYpWmKQeOtxZ5exd7c3AjDzmHp8fpY7FIXKoJ0Zj2ybVoO1PIokOQvjxFaeSC2n/sHZy7cx4tjdZmrlou57XJ8eR7hvMqmEB5kNS0Yth0udq4q2v8Iv5O4buoKxxoSx5am6SCMl7U0yYH/ciP2mqzH7Jyy4Fwe5Sgl6loq/E5eh6mrIyRJ0ITpoPFiUZRyZVYEd688B68wAs+v+aHq8OVYNKgNKgafw7E3sQg6MgOHG27AolYKnJIMpdvBm8fxo7Tf+9eA3YsCkZ4UA5FBGXHmS+CAoyJdjSKPqSJvqooW9DNks9lQ7PXMqWTNhqL1KeMdVeSjrdkQC/2icKH5CTTXa45d2YWhEjK3q4RjN52LaGKQzc2rqqYivmzMy5sriyj2LhZPugO7HYvBalZ165hDxScw80aPkBuIiEq1UU5e1jKoqJeDSScbVJOmQcekHeqGfUKugZXleoTzLpuCe5BVoKWvLS4PRftfnhsNkq3OqUJNRXqhraDOCVKSwCkn+xsWeR5lZepaOrjRBAbZCw1sEpQrs6K5e3M6ePkvl2CkzxRcPjwdA2efwMsr7bGt71rsPhEKgedfGDNsGMYsP4/7++dg+p732Z+8KNUO3ryOH+X83r8KBQ68emZdUO3hDXyRnppFUY9xzlvSqaXIY6qcN5UVbKtAmM5+o9jr2UZWmScufCHEPykqefpo9WE95y7eLniPDawwVOF2lXDs6jSEreEjXMvKQDw5z5z5mXUp5c1N9MTaUXtQY/VmOBtJap5m41Ho5/c3bou1nAJ8OrIHeuO7opL429zoN3dGnXuX4S9NQurnp4i0aMosn4iwwDhmDVLkeoSVLJtCoGj/dRrawvDRNZk69wTnmcsPNvsV1Tm9Jv1Q59JWZEu6XI9yWSX2RwcNbQ3x6FpGi1SEqCfnmSsgZjsFdkIX1t0r4+AlQvB4qVnlJBRBo2xdTL/5EJeOH8XRo0exb2lfdBy9HlvGNQLbLfzjKE4Hb0Ed1b8uBQ68MOyHrRP8MN5hECZOHo0h026ifDVtyXcKPKZalsp4U3Vg3KkmrkyfgEUH36OMIq+ndGkxOsboVPMKpk9YJBnOu0jI99EmhJ/CQAsL2NgYw3yjFeaxwtA8tpuvY1fVEE6bx8JvrAMGu07B6EHT8KCBFfTZS4D8vLnCUBzs2QJLQ9PwcNVoDB06FC6zj8FfrR027C2DsSaW6NLRHB3Oj8G1OfUzWzK5qNwf7mNfY3hnJ4we0x/2U2OwYEMXkIvdUX38U2Q9MaTAI6xM2RQGBfuvauiEzWP9MNZhMFynjMagaQ/QwEpfctWkyJ1b+Q9c3p2KAVXqoHVXe9i06IMNXxrI9Sjnvz+qMHTajLF+Y+Ew2BVTRg/CtAcNYKUvAimEE1pZd68oXJ6Dtxy0mq/AgRrz0cyqJwb3t4WVsxfmn3fJdWVUUhSng7dgjupfGGlfb8FJjSVh3xOJkISQbdbdyNnM52oUeEyV8qYKCS88iIQlZN0SUOj1zEDII+FBYUTmJ0VEjo9WEEsCPnzNvo18tpu/YzeVxIVFELlq1cL6hVO+ky9fkxTnVU6YMgwO4YpvlrDpeTm5Oul1JUE8lR35HuF8y6awKNr/1DgSFsHLKpdMFLtzU56PJwYmK8n7zO8Ue5SV2Z/UuDASIa/QCu2Ezsfdm4eDl02vn390EVzExUtxOngL4qj+FSkGO1ko3JuPR7Wb19BPKXs8pXSShJd7LkB3+B8w+7HXpiWIABEvrmKj80CkXE6CexOZfkgK5SdSDIE3Cd7/PIBuzx6o+xv2xVB+ZXjwPbwepwTdMG1ES5RX2PdCoZQs1MdLoVAoJUzBb65RKBQKpUjQwEuhUCglDA28FAqFUsL8sMAbcW46lj/7HR/Ao5Q8ETg3fTmKrToV0KVbWvktjrFM3+9/ix8UeIWI9dhaiJcaeHi51AHtO9uifSsn/K/QstRi4hdy+hY7pWnfhbHw2HoQ75P5eDxUBdWLmqgCuHSVo/Dp4j8eCpXqO1DwXxb2GCtdZPp+pdP/FUpZV4M2TMcdxo3bt3D30VkMqSqd/SPhv8D87svxNvfAAICWDQ4k+GNCkV/JkkNe2y12+HgxvzuWF2RjP3LfC40WbA4kwL90JYqh8OnSsjmABP8JRX/r74dQiHpDUYqCP06W9hE7JxxGkrYvHqqNxb7NHRG9fxrmXYwCEaRAq/NqHJpridDpaujWOBJBI4E7S6Zix3sekuN4MJlxDJv7VIUa63md4IRlT5kLPiFgNPQw/p3AxZKpO/Cel4w4nglmHNuMPlXVmPL3xa7hQ7DVD+DweajILHthWRtkqQFEiLqzBFN3vAcvOQ48kxk4trkPqqqxntXhGCL5IXgVh+LwhWVZ7+CzTt/FYzF6tR+aDe2C1iOXwPnTEhxN0obvQzWM3T0dAYPcUOfScZifd8WumLIIfhqClGQBmroth/GphTgexAM3tTlWn1mDDuWYdbJO32nzcDGKQJCihc6rD2GuVTpuT2iNodc4qFG/C9aenAP+pjy2u28V6lyckSNPrZDlnJK/v5VCD2D87iRUDrkPv7hoRGj2xq7jM1Dx/mKMHb0afs2GokvrkVi1sJWcMrOCxsedmHA4Cdq+D6E2ainqblyHepdOoae+gnzUyVkXekAs3ZJFTn64pq5Av3O9cHZDO5RJ+4AtA9ah5q6/YXF5Ko5p1kXg+RfgCZLALe+ELTsnwFzTD9PVuqFx5BfYneyMuXUu4VRPfbFvd4LTUjzmc0BQFUMPn8cE7lq59eDTsblwOxMGFaRA3bgGfD90xf2rjhDKrTfStCMN/nsny0+Tmuy+j8LSuhuxrh6TLodYHBi/G0mVQ3DfLw7REZroves4ZjfRhdhtzNT5pY/54DBHXVWmHt8c/gSd59bBpVP2iFK0La0oOcdQZXzOOMZceDjkugsxZYPxNCQFyYKmcFtujFMLjyOIx0Vq89U4s6YDyrHPNe/NWe5NEHVgPHYnVUbIfT/ERUdAs/cuHJ9tDu5V5epNZr1M88feycegWTcQ51/wIEjiorzTFiafzKEjd9tW0PabDrVujREZ0Bvv5MUJ6ap/O9jAWyDSfcg8XZBuZ8PFr27K92fyiO80kFr7IsU/ySTTxSvf8ypL3NVBxHymJ+EzSzwaWZ6Yr/8geTUyPYBsbwrS+Xw2M68MBfOs/ppOX1my9lf4eQUxQC9yTpx4Zn+3WBPLDV+YT9ldx4rWn82NK+NkVZiPOepCbhTkR3IYOWJfkwz99zt5vdCcNFvlQ1KZf76LKxC020n8xW/PppLAPfakyVxPkiLwJdNQi+yLFBC/meqkHpuoAvh2Fbp0xctlkLV8FnmkKdu+y6RL+JmsMADpdU6SJ+kBW4i15QbyJV1+nRf4zSTq9faTyLy2JV5SSuYxJMg6xpT0IMsv92TyeYUBQa9zkjrPHF9brC3JBla0q2S9ySTVlyyuANJupz+TenY6kOyxb0LmeqYo/G2m75ddPoPMfZRO/4YUoqtBDVqGbTG8oyFU8/JnypDLxRsrz/PKIkKi33mscR2E4Wsewud5EJJ5XnA/1QR/jjWVmMLU6mDERic83Ooh/kUmhfKs5uaXcPqy5NrfZCaRGjDqPEzstmX3t1pHWwg8P8tIb1jyWL+MGzeLvPy7snVBDoryI6EahjJXM8kD68Dm3gScmdcIGuCAo2WELlMGoJ7Y0KWB2gOmoO7Ny5lWMlmU9+3GKXTpipGXj5nklSZF+86BhlFnDJPOV6vWEbYCT3yOU1TnM8h7/+X5rLNQxoMcrbDcORpG6DxMWufVqqGjrQCen3MOrqZEveRwoGXUBVMG1GNSz6BRGwOm1MXNyz54XZg48Rt3/GavM0qioqUPifZWCf+sPBdvegqSOOVyeF7ZRceh8yxvNJqwEUcOz0JjTRGIIB4xQn1k133qgZMiezQW1rMqh1/B6St3f9mdUmEOoqz9VVHXlONXzdt5muHGzSIf/25mXZCDovxgNqWqVQnVdPlIK1MROtJaqKqqgbKyK1NVh5aqEAI55ZUaGwmRvjK+3TSFLl3F+ZhFXmlStO8qzAkwc2usQpR1xcp1G2dH4bZiFPisZcjfgyxUXO5M3c6qNqyelV1eOpmJMvWSaYZolM2WJ6rqWlAVpiOhMHFCTrn/LhQq8GaRvz9TrotXrwn61bmUw/OaBK8jj9Bq6Wz0sjACJ+AFQlOYnNdvgYHGV7HrWabtE567zqLeyDbSaYZCe1YZfkWnr9z9lX4nF1nXcUGdpwXw7zKBNpvPV2F+xOLqxHGI/jsAlyvMwpAj35jDmiHtK+7fDUTGrZykd1fwqZmtXAeIfsshMLmijG9XsUtXqXwsQJryRK7bOAcKtlXZRxmfdX4UxnVb8HqT9vU+7gZm7gHeXfmEZrbmaFaYOCH97nckj/Ovcoj9mVecYWPfAM3raCCe3xhuf8/IlC/rsC7eiayLtzm0Y2MRLXbxVsYfl3fjf02qoE6j9jBRjYN2373YN7gZJo7oB5fm2oiNjYaWkM8cxIYYdmELTrSsDcsWnWAU+RzeRu7wGC1zH1jHEoObTRR7VptrxyI2WsazeqIlalu2QCejSDz3NoK7hyKnrzrGzJkLmXBeCCRO3yvONrBv0Bx1NOLBb+wG9z8+Yaz9n/haJhleXlZw/8Q6fVUVbld+ns5G04xrVAX7q5gs17H6mDlYMFT++htLl86J4nz8Il1CApf1+e6cj4R/u0sHWpSXH3OxxGgJXAUb8KZXHZTreBSnG/bHno53YadRCVUCV8DRsSyMKyfhfUB1LD/WgVnXR/HasmHogit7TsPSsCbMOtSHICgNPY8dl5MvIhgO2oyxI0bAYbAlGulEI0pd6tJVJh8VpumzdAFlkbiNT1saoqZZB9QXBCGt5/9wb5D0axYF2zLkJMo5hqS/KQDy69VMmZvUOVGu3mTWSwaNSlUQuMIRjmWNUTnpPQKqL8exDmVgKJD/Wwvp7+THCemXvyPSvt4ik6c/U5GLN+U5GW9gQlZmyVKZRcNIkDxZKhEQbvAHEsxVaPAsvGf1l3T6Kt5f+eR2HRfUeZp3Publ85WTH7kQkM+rmxPnK1wiTIkkwWLXsxIIkkiY7wcSlpiRKsX5It+lm1c+FjJNeSLfbZzvtpTyWStHwcq9APVG8Jmsbu5MrnCFJCUymHxPzL2BQsWJ35CfaicTRLzA1Y3OGJhyGUnuTYre/Kb8RIrq8xXCf01rzG98C2d66Evn/WxKMk2lcf8LiNAfa1rPR+NbZ/Cr7kJJwVnGIP1c4qSE3MY/H9vjTzd71NQuYncz5SejgWpWFqhU6LOnKjh6FVClViPUM5Bzx+qnUJJpKo37X0BUOdCrUAW1GtXDr7oLJQX18VIoFEoJQ5uZFAqFUsLQwEuhUCglDA28FAqFUsKUWODlPtqCve9+pgGVi0db9kLpJAgSEe7vDe8vMZkPtGfy7SD6znxUSlV2Mu7a2PvYtM+7xL2zP7+sf0OE4bi9dhJG/PEHJm99jBjxGyeUX5USC7y8Nydx0b8woaq4HL08vDl5EUolQfQFyyuWRZ81B3Fw3Xh0Nm2I4efCJW9XJX/E6fXuuPD3OPSbcxFhch/y5sF7zxjYd+iI7rPuMyFfhNjHGzDa2Rn9+/WBQ6+5uBoufScz8SU2DLBDV4dOaGndA2tfF04Jnel1zXTXMruR8AonLgfkcDVIEXyBe3tjmJqZoqbpdDwvRhN14cuaIp80fNo2DDvKz8KeI3uwuG9DGPysa9X/sqO6OGGfaigJvrq3JD3+ye6DUg4hSfgaTnhCIUlPV+qJbwV8Je4texClkiD0JyvrtSenMpb9vo9Y1VhEfNO55PqgRsT1HpeZmULC3gfJsatxyYMZzUm7BfcIK4fKgB8RRGLEyiZCEjxcifUED+a3PPJofAPS/6JkQ8LgXaRN/YXknXS5gsEnCSkCQjJNXsz6AjcS694XSKx0iewkkbDAOJLO/OOzIqpipPBlTZFPJDnWpQs5lk3h9fPgJ6TkePmDUlAKft5kfbyjFmD9JEf0nnYVkSLWszkGvXr2QU8Heziv85K808//hGNTndCnXz/06T4Im7yTJe9eCz5iW//5eJLRwuI9gVv/7fBnW46sr3SMNcwamcOsgTnsVnpBFHUPa2dPxFDH7rDrOg0Xv0uamHzfXRhgaYbGluYwMemIZU9y2LsY+J+OYapTH/RjWpndB22Cd3LGk3MK0qwIjTIoq8VaVfgI+aCKerXZF2K1UK1hrVymqdS3GzAzaB7+WdocaulZ14OalWuhvFjZBJQxbgqtgDCkCoJw/aYRBrUrL56vWrMvRmsfxzWZVr0g6BDGuW3E7MHOGMDkgdNyD3gfn4Te3XvAto0d3B7EiZcTBu9BT5fryGkCIMne2D6mP5y6t0cbp014J813vu9RTHdsjaaWljA3k8k/1p87phd69ukJB3tnrPOS5Ezc7QloYFgTjaztMP2OZJuZKCprBp7vXozp1RN9ejrA3nkdpKuTIkDggdFw2zYfQ5wc0a19azhueMuUDgvrAB4AS7PGsDQ3gUnHZchIYq60xN3GhAaGqNnIGnbT7yBOFIU7iwbDqW9vOHS0xZSL37P8EWIECDo0Dm4bZ2Ow8wA4dnfCcg9vHJ/UG9172KKNnRvE2Sp3PWn4uHMUFqyfBMfe03A1UsTs/hFMYpZxcnZC3+FLscF1Nu6KC0JePVNy25mkIfDMKmy99QA7pozAiBHD0d/OHite8yEIPIDRbtswf4gTHLu1R2vHDXjLZp7cdOeV1+yhdwpjrBvAzLwRGpjbYaUX8428uiAMxp6eLrjO7F/ax50YtWA9Jjn2xrTLvriVZ54r2IaicmaOjUPj3LBx9mA4D3BEd6fl8PA+jkm9u6OHbRvYuT1Ajlr4ayENwMqjlI+XS14vtiHOR0MkZ0a+L/mrPkgHthWU+ppMr9uHXGUbjSzcK6RX3VnkTWoBHL1Jj8jI8uZkvUQQS9IDtpOm6EyyKXpTXpPFNs7kqETCyiThL1IfHcQt3ny9okyLd7mRCZl35go5f3gdmdK3J5l2WeI65T6cR1pUb0gG7/aRk85U8m5BDVK9fQ/Sy8mZ9OnQiJg4bCG+2d6BFJLw04NJzx1fmLwJIutrG5P1QdKmsTCYbKtfnsx7n9UEFfqvIpXQhZyUiIDJuW6apNKwa+LWtDD8BHGwWETeMevP9Lpma/GuIYboRA4Fs+tLJ1+2tiRWm76QdIX5p8Cfy48gO2rokSXZhMIZpCgua95zMqvFEHJOktHk2/EexHz+a5lXQoUKXbCKXcq50xKxowbRk584BW5XZf3KMmSuJ4ezOcWTzG87iPwvTFLPUt4uIyZoS04rrGfJBd82CSd7bbqRM+JLFz7xXmJDxtxLysO/LENmuhXntXy3sYK6wMvyNGfzN8siL88V+JMVlrOSjuFflUL0FCnh433kiZPXTeHqWEOiGNQ0xaDx1go8pFL4yjt6o7zccarJnxgrEcRCrc4IbHR6iK0yot1Uv5O4buoKR4mElUnCIIwXS1iV892S1Cj4e7/Dq6ceeBReBw4tK4s7xPXbrsHzj+fQ9WE/mDnsyuGKTcaXx6GoPHA7zv1zBhfuv8Cxuusx8WLWuVkYdg5Lj9fHYpe6TN7UwqjtLbClZTsMcx2Fvt1GYPuncqhTQeb1L44mqjuMh71EBAwre6aV36MlJKrVVrBT88Inhd2pajDq6opeNdn1MZ872gGvAxCtKP9uPZPvz+Xqo+P46ljdbgD25hQKp/opLOtkn4PYHxSLGyunYcqUafjrTiR8Tj2HbE7Ld8FG5+EAzp0W/Y7jUX11OwzY65vZgsvP7aqUX5lB3npknc187xP413Q8elWT1DMtcxdMtNJj8kJxPVN22/mSh39ZXroVeXfluo0VuZRlCy+HvzmvPJfvT87L9ayMY1hhxS/1SHKsgOTr4x3MQTRzLs6uQFWBWIHK/JdD0mUuQ5jLcfa6VKC8o1cQHwOhvi5TTBkwhaTHQYqMaDedGw1iIOtrVYWaWMKqjFeUWaO+BQZMm48VOy/j+iQfzNjxMSvNOqZwOfoc7ip/You37N17FaiXM0Enm2rS7erApF1dhH2KYfcSoti7WDzpDux2LEYLaf0r3+M4Qj4fw7Rhs7H74DjUa+KCjhUk30lg8itLBAw15nOWalUT2qzrNWu3c6DCLKIuzXdmSl0TKunMRaei/OMr8udqouFCP0RdaI4TzfXQfFew9HcM6VyFZS1KTICh48zMfHZbcQHfPEcgW07LdcHm5QDOnRbNhgvhF3UBzU80h17zXQiOUsLtqoxfWZEjVsbZLEpPh6qetkxeZpBHPVNm20qhwL+sMN3yvbty3cZ5uJSzkPE35+PTle9Pzsf1nK9jOGeh/joUKvBmocDRWa4hbA0f4VpGc1AUhSfnmdYIm08aFVFD7QM+xEn6P/mBd3AzMLlAjt6yLQbC+OouZCl6PbHrbD2MlBHE6jS0heGja5ktUlHUE5xnWkikEF5SQ/sRqHT9ASKZihIbHCl5PEsQgY/hFZnWqbTjVow+mjvXwb3L/lL3ayo+P42ERdNKUE30xNpRe1Bj9WY4G2VUIAmqZerAmgkiNyYshM6KSTDNXjuLHX1F+WfbKg+fMPM76zm4+3YB3m/4VzqHQUdxWeuZO8DI4yZiy0nz2agaquYtgJWSvwM4V1r0rTHn7lsseL8Bl+4Xj9tVGUesTsOuMPY4kdl3LQz9F8ffsS2xwvhvi4eCum3luo3zdEvnJr9tyt1GQVzPvxlFDLxSx2foGNjYD8a48S4Y6LIBr1MM4bR5LPzGOmCw6xSMHjQNDxpYQV98CjTCsM2tsb19Ozg5d0d3txBY1WECsEji6E0dUAV1WneFvU0L9NnwBZaDm+E66+gd7oQhm8Mkjl7DYbiwJRYDaluiW/8esDIbCq77FcgqelUNnbB5rB/GOgyG65TRGDTtARpY6YvPwnLTnOMKOhsV2qFP2mk8iErA210usLWui3J1hsJ70km41s6ehZX7u2Ps6+Ho7DQaY/rbY2rMAmzonICDPVtgaWgaHq4ajaFDh8Jl9jH4pzLxO/Qi3AbYoU2rQbjT7yaO9ZbcaPuhKMw/iT83dIwN7AePw3iXgXDZ8Bo8YThODbSAhY0NjM03wmpeV+mKGFTzKGvDgdgzOxRjbOwxeNx4uAx0wQYlH5cTO4BjB6C2ZTf072EFs6FcuF8ZjWq50mKH8FMDYWFhAxtjc2y0mode7Qaj2XXW7TocTkM2I6yQblexIza/9Rg4YNMqdazo6YC+AwdjyNIPsGhQAepMtShwPSsmlEq3LGK3cRoGGtZEq652sDZtj2Ve+vLrgvQnOcl3m3K3wVdcztKf/bZI+3qLjHzPZiqJC4sguRSoDOncEPIlPNswfhIK4ugVcEnwh2CiUNHLkhpHwiJ44g76nBTUR5sB74krsVr4TjKgnwJSY4NJCFeJ57RSIkhQGDf7DZGSQmH+yfPnCkhswAfyVaG0WHFZMxlNwj4HkPCCZjSDfAdw7rQIYgPIh68JWcsVl9u1oOvheZAJrTIGMZVQ2HpWJAqz/7ncxizKuJSlKLNNudtQVM6/L6XOTkYdvZRfCz4+nT+HsMbd0aZKHG7/OQaby7vj6pyGCi/LKZQidzUUN6kxfnitvRQPlpvToEv5BdCAYT01PNk6A+Om/w1/26O4RoMuJR+oj5dCoVBKmFLX4qVQKJTfHRp4KRQKpYShgZdCoVBKmGILvBHnpmO5WAJb2hAh6XsQAgMDpX/BiOBlyWv+WyTjw/E5GDFsHNY8zv6K9G8D9xG27H0necmFUozIeJ5/K0SIfX0N94JyWbd/KMUUeIWI9diKg6wEtrT5OkXBcG9ugTGrN2HTJuZvyy5cDPhvHpap77dh2t12WHd4D9xs5L8alOn1lU6L+ZUcrLw3OHnRnznFlAIE7zFHuwwWf1L2FeBSjIzn+XdC9P0Mxo29gLSy6tI5JUPxdzVo2eBAgj8mFObVE/4LzO++HG+L+eSjWq41Jq11h7s787d1NcY11pF+898i4e19qNm1RuU8Sl3L5gAS/Cdkf3OoKGVaFH5QfSgx1BphdXQ4ltbP/op4fvBfzEf35W9zj3xCKXZ4kRqYeHE7upYv2V7XQm1NvldTioyvU77bVYEXVBiGqyuW4eD1Q5g/ehxW3omEqDBuWGXJ6XBl/t2e0ACGNRvB2m462NWKou5g0WAn9O3tgI62UzJdwBko68qVu55cXmM+Ph2ZxCzjBGenvhi+dANcZ98V+3XlOm0L6CtNCzyDVVtu4rb7FIxdcglhTN7uGmAJs8aWMDcxQcdlT8TWMLle38wyVdYlmwb/veOw7MgauPRl9qeXPexcdsGHbS0pcuVKXcwNzMzRiHUxL7+eoz6EI+LOIgxm8qa3Q0fYTrkISXEw+XZsKpz69EO/Pt0xaJM3JNplEaLkLp9BHmlkkO97zu3izUB+XYnCGScnnIpidu/jNvSf/yTzlVveEzf03+7P7Hv2evfv+6tYsewgrh+aj9HjVuIOuw0Fx0EGiupp3s5qEUIPD8CoSzHSaSDZawWcV71FSj71ns1zuQ7dXHVasrTSDu+cdWCll+J8S/PH3nHLcGSNC/o6OaOXvR1cdvlIr3Tkr1+eP9iFyev1Q7vJ9Qf/UNjneAuEXK+mgPhOA6nFSmAFGb5ORW7XPLygSQ+Jq03G65aFccPKQRhAVlUGaWDfm/Tuzfz1m0nOf03P7XCN2EFq6C0hilab6QKWTrMo68qVJXM9ObzGKZ7zSdtB/yMSrWsKebvMhKDtaRKjyGlbCF9p+F4b0k0sdU0ij0aWJ+brP0j2hymD7U1BOp+Py/L6svMzyCxTZT22qcR3cQWCdjuJv/i96lQSuMeeNJnryeyZDJneVgUu5mz1QZY4cnWQOZnpyScprxcTG+ejRKJd5hPfv+oTdPiHZB//Imv5LPJIo0JfcQ4XrwKy6so3sla/DFn7lVn76+mkbp+rJEtD3YvUnfWGpMqpd0kPXYlNprdY0XEg/jIXBXFWp3/8kzRssYd8E+9LErk7zJSMf8wTf5dB5vpkPM8KHbo56nQmSjq85dUBhfmW6ksWVwBpt9OfKTmG1ECyx74JmeuZotC3XSB/8A+mwC1e+V5NOeTh81TkBc2Gwt/n4YZVgFple/x58iIuXmT+zm6Eo5FaboerfkeMr74a7QbsRdZqc7uAs3VxKe3KlbceWa8xH94n/oXp+F6QaF21YO4yEVZ6nDyctkXwlfK84H6qCf4cayp5w0qtDkZsdMLDrR7ir/NCOZcsBxwtI3SZMgD1xPI2DdQeMAV1b14W2+JyeVtjFbmYcyBKhN/5NXAdNBxrHvrgeVAc/E5eh6mrIyTaZU2YDhoPsXaZJdfysvmhOI3ezxT7nmVdvNnJp64oQm69k0EZL66cbSvjrFYzHoapnN04Gcw0Tbn3sMN3IKZYs91wee1LXg5d2TotizIO7wfK1YEMOBxoGXXBlAH1mJJj0KiNAVPq4uZlH7xW5NvO1x8ch0t9KoKjogIVjbqY6JH9yqI4yVV98kO+V1MOefk8FXhBs6Hw93m4YQtALoerWkMs9IvCheYn0FyvOXYFCyHPBZz9NT/lXLmK1iPrNU5PV4Wedu5czctpW2hfqSAeMUJ9ZNeg6oGTIlU75oWSLllVVQ2UlTprxaiqQ0tVCEGMHG9raixz+amfy8WcnVhcH9cZs7wbYcLGIzg8qzE0RWngRhMYZJcBQ6xdlrt89vxQlMbUvHzPMi5eWfKtK0y+kXSZi1km1om/18xd77KhhBe3sM5qqNaA84xKOHz0A75f34240aNhxkSxvPclH4duZp3OTr4O7wGQXwcU5RtTx1U1ymbblqq6FlSF6UhQ6NvOzx9cDr0vRjPHLAFJC8DO9nrskj+EAgde+V5NORTQ5ylGRR2aKkKkszmbz+/lumELiozD9d9Y8QxYz7mLtwveY8O/IXJdwAVHvlM4Ozpo2NUYHicyxn4TIvTf42C1roV32uaBfgsMNL6KXVlCXnjuOot6I9tIp4uBtK+4fzcw8wZR0rsr+NTMFpV95Hhby7bEEJMrOVzMDLL1IckLRx61wtLZvWBhxEHAi1CkECbfbA3x6NoXqf9YhKgn55mWI/MDucuLF8pCQRqb2OTve85O/mWsUbEG1D58gERDzUfgnZsIzBwDULbexUqE9UwAEX+b73FUeGc1S4VuM2F+YSM27tOE64CaTEDIb1+K6tBV4CmuLL8O5JVvaV/v425gZunh3ZVPaGZrjmZKeJAL6iwubnKeX/JH7NU8DUvDmjDrUB+CoDT0/N91DJR+nYXE7XrF2Qb2DZqjjkY8+I3d8PfsJtLv5aBjjE41r2D6BHWMmbMAQ+X9fkZVXBlijz+/lkGylxes3D8h5mgTVDy8EtzbvZlqkRtB5L9YOKgPDmuxU2qo4bwaczUWo+efX1Em2QteVu7wSzuFgRZ/4muZZHh5WcH9U3VmH5thIusCbq6N2NhoiQtYvMaCoCN2Cue3HgOHTVh13wU9HXRgWE4D2lUt0KCCOlTFTtsrcLaxR4PmdaARz0djt7+RVzbmjyGGXdiCEy1rw7JFJxhFPoe3kTs8WKGxv3SRoqJRCVUCV8DRsSyMKyfhfUB1LD/WAYacRDSbyHpbm0M7NhbRYm+rIVyu7MFpS0PUNOuA+oIgpPX8HzyWydSHWWMxuNl1jOjngubasYiN1oKQL4LhoM0YO2IEHAZbopFONKLUG8BKn2mh6Vgyy0/MsXyOXFeQxjKGbXBhywm0rG2JFp2MEPncG0buHmLf8xfpT7OjqIzTkcYECQ22eVN1GDa3tkT7ds/QQp+LJC0r1KnCR3r4KQyzl6135aGj2wk1r0zHBPUxmLNgpILjqKn0klzBtsXOZfn7kA09G0yx6o5Wif8iUTzySf71VezQPdEStS1boJNRJJ57G8Hdg3Xoys+dnIg9xVecYWPfAM3raCCe3xhuf89WUAfk55uICeAalaogcIUjHMsao3LSewRUX45jHcrAUCB//Y2l22cR+4Nz1UPplyWBtK+34CjwauamAD5PFiGPhAeFkSzVqhJu2HQuiS6M6zWnw1UQSwI+fJXZNrN1RS7gAlLQ9fA8JpBWsgNDFsFpqxgB4QZ/IMF5Co0Lg4B8Xt2cOF/hEmFKJAn+npi97BV6WwVMWfuSD2GJWWWSrT4ISWJYEJGXjalxYSQilwxY8fL5ppFFGd+zDLnKOP0dmcSpTw5m3ulLJ9yQLySXhlpeveOFk6AwmbrJpC6v46hIzmo5KFNfi+rQle8pllMH5OWb4DNZ3dyZXOEKSUpkMPmemDtX8vUgF5ezuRBQO1lpgf8J58+FoXH3NqgSdxt/jtmM8u5XMadhEbsVfgpC+K9pjfmNb+FMD3nXIKWBH5xGIQ+fjjjCdE0fBPtORk05/Z6UIiD0x5rW89H41hmU2iqWB5xlDNLPlJ+JqhrSP/yDv7cfwpX3mui9bguG1f0Vgy6LKjh6FVClViPUMyitEefHppH3egsWXrfBqXNjUVd8251SrKhyoFehCmo1qodSW8XygLZ4KRQKpYQp8FMNFAqFQikaNPBSKBRKCUMDL4VCoZQwPzzwKvb08vDm6En4KvVe5a8Jz+cS7ucSjGSH+2gL9r4rpKYyNQjX/ncboUo+f1h6nck5iDiH6cufSV7lLjJcPNqyF0pnsSAR4f7e8P4Sk9sO9u0g+s58pNyrwKWOLJ9u7P1N2OddcmpUES8GcTkzMzUWMf9ZL/YPD7wynt4cJN4Zgx5ndVBVB4g71RwqPW4gUfpdcfOj16+Q7/vRZ9azPA9U3puTuOhfmEM5Fa/nW2PIXU0YKPUajOKyKG0IYz2w9eD7YgpwzAn+5EUolcWiL1hesSz6rDmIg+vGo7NpQww/F86+pQokf8Tp9e648Pc49JtzEWG5TnZ8+B8bDROV6lj5MeeXIsQ+3oDRzs7o368PHHrNxdVw6avBsafRScMAtYyNYWzcAJ2Xekpnd4KGQS1mHjO/QWcs9SzMaYiPx0NVUJ0VKWf6dEVIeHUClwNyuFGkCL64o72xKcxMa8J0+vNiOfmF7bZA+W7H8U0mzsZdHYbuRyKkU/89fk5XgzAYe8c/gevGHijHTJYb+BT8iw4oI/m22PnR688iFd6rumOBp6Q1odtqDJqd3oHXuZpOhSObp1UQgW9mp/FxdzuoU39rscGp2B6z1m3Cpt1n8fjBLPhO34GPgnjcGN0PD/rcA+G/wv6RlrlPdrxPuBfeCdNsUhGdqyBUoWvSH+v/dxZn/rmIM3N5WLZcojoUfvOEn+0x+Pj7w9//A+4ub87OxTdPP9ge82HmMfM/3MXy5kqpY3KgBZsDCfAvgEhZrUo/HHn5Hn7vP+P9lpbKCWvyQ7s+OuvvxOwz3yUnMUpBA69ih2cqU43kOjblwVxKbowZi6HG7AN4ibg5wg67QpkWQOJ9zJ+8E1unjYJL/27oNuUSvK8swfjRA9G5uT2We7JrjMA/rvNxdMd0jGPmd2ndDasyfMCiWDxaOxxOTk5wtGsC4yE3ES+7/vi7mDXuT8zt3xPjz3zE/fmTsXPrNIxy6Y9u3abgkvcVLBk/GgM7N4f9ck9p+gUIOTke3e07w6p2bTgeDROn023yfuydNwYjnGzQtOtqvElOQ9A/8zB68b+4vXEa/rzL5FEZC7RXe4r3sq+f8z/h2FQn9OnXD326D8Im72TpO+J5558wLIenNUoA/0N/4+mnHPO/+WFb//l4ktFU4T2BW//t8M/RCFPkas3LdSwIPIDRbtswfwiTv93ao7XjBryVbqdw7tfX+JqnM5eBL98bnM2tejUy2wHN/3QMU536oB/Tuuw+aBO8M5wI+Xhtc6FRBmW1WOMOHyEfVFGvNnvq1kK1hrVyByRdC4yd3RNGCgYy0KxcC+Wlz/OWMW4KrYAw8YkywfcFNG0a5WgUJMD3hSZsGiluKijnghYieE9PuIjl2LIQJHtvx5j+Tujevg2cNr2Ttmz58D06HY6tm8KSKUezDM8ui9y8y+2wlguT/dVHrkCVDVNwNjx36FW6LuZyaOfnXC7FsM/xFgRFDk/5DkxelqdXhqTbvQmnx78S76bgPZmp2YgcjmbXvYJUQEey6yP7Et93sr+pNrGY94DEMutMeTaNWI71ICTxLhmgok46/y1xyab7riAWXU6TGGEkuTS6Nem/05ewRlGex2hiOecVSZVdv99iUhadyJ4vqezGyIoKIB13fRSv5/v+pkTbYh55INkYmWY5lngwCUy8P5qYOx4nYex+BawkVRsfYH66jElnW7L5HbsHPPJsqhWZ/JTZauI9MqrFUuIjFoSyBJHF6kZkZ4R0kqSQ14ttiPPREMnrkHxf8ld9kA7/xCh0iMqSzdMq60eVnZ/6mkyv24dczRKYkl51Z5E3qTLOZIWu1rxdx8LPK4gBepFzEpEyCdhiTSw3fCHpxeJ+zXLmCnynEdTaRyKZ5RR5gxW6VVNek8U2zuSoRNDLZPFfpD46kH9ilPDaCv3JciMTMu/MFXL+8DoypW9PMu2yxHfMfTiPtKjekAze7ZPNF5udOHKuY0Uy9W26dFoeQhJ+ejDpueOLuA5EHm9LDIzqEzOz+qSJyynyVZzsSHK8rQExqm9GzOo3IS6nvuZ6LVc5F7SA+M1UJ/X2M2WeWV+EJHCNIUGnQySYTWb6F7K1pRXZ9CVdsWdXkRM4JG+HdQYh223IgCtcwr09ipj1PS12Gcf+0520+PtbgepiLod2NuQ5l0svBe5qkO/whHzHZnZpaCZp4QEQGhlKDEvcp7iMnmhpwDQk3z9B5YXbMLI+840olWmrtsLcme1RjkmlMI0P9YplmbOeN97UXIi/pS5ZtYp1YJAQD+7jxVjO+QsHJphBhzkTRr96g0rWtaAhs/4kn8coN2MjXNhXiRLf40nlhdg2sj6zHhFSE4FWc2eivWRj4KtXRFlOMPa6HIah8XusHt0HrexPwWFVdyT6PEFFtx1wbcy2ewjS09RQTlcNomhvfKjWFNUy3lRKDsDbdAvUy2gepfrh5HVTuDrWkKjpNE0xaLw103pS4ChVkH9FhafQ1Yq8XcccDRh1Hib1maqhWkdbCDw/I7oo7te8nLl5eYNzuFUzSPU7ieumrnCUCHqZLB6E8aygVymvLVOaqVHw936HV0898Ci8DhxaVhZfFuq3XYPnH8+h68N+MHPYJfYKFwZh2DksPV4fi13qiutApSEPEff1I3yZlu9m4UCYuPmwczHkYRy+fvRlWr6bIRxoAjefHE05pV3QclAzQlfXXqjJdpcwnzvaAa8DohV7dr8ryDuSj0s4EyLWo+rbbsCmMksw6UIUiAprcC5YXczl0GbJ07lceslea5VBrsNTgWNTVhoqg0YFI6hGRotVfqn+DxDQvCWqcdIQ+ioG7brWlYiNE3zwRK8v2lZkJ4B4v/co16SGODiXHTMA9aR9bFyv60hsZ4qAg09hO7ENxAZNURgu/h0M68Zls6//dRzsHOuL158W+gox7bpKX+dMgM8TPfTN2hjel2uCGinPcCK4LdrVN0XnMZtx66M3DvQux6wnAV16GUvSiXj4+VaERXUNJskeIG0bZxrSBB9P4UajwWiWEXjTuYhm2ozZ9bEqUGECf0HyL29UwCHpMjYpJtDleDdRsatVIx/XMbPuLJGyWF/I+ncL737Nx5mbpzdYxq0qQzo3GsRA1hetCjVW0KuE15aFo2+BAdPmY8XOy7g+yQczdnzMyksdU7gcfQ53lT+xpRBPBYhi72LxpDuw27EYLXL1Veij/cJZSD31WDotRb89Fs5KxanHOa/jlXNBy4UJeprqYmkxOwF1TRWkC/Lw7AoV5F3NfFzCuSgHh80boLtyPjxS1MFhklCQupjLoS3M37lcWil44GXI7fBU4NiUnMRyoduACZAPmcDHfI59fB263axRBly8e6KL1vUlNVLw/Q1CTBqJz+BsP/B7j1S0s9DB9zdBqN+8uqSguA+xclES5sxqhKQIIcqVZeeKEHFlAVZ9qofGldVk1h+PNw910NpUsn7uuyfQbV1f0lcn+I43ISZoJNkYE9w9kNrOAmXVy6OqngFsBg9HX5u6KCP+mou3T7TRwlg6YGaSLzz4rWFeRgSufwiqmJSXZmoqvLYdQrOlvSC27bHoNISt4SNcy2guiaLw5Dxz9ibK5V82T6sM2eZrVEQNtQ/4IBGYgh94BzcDM/qRJejn42otqOs4v/VlkKve5OfMLYQ3WKehLQwfXctskYqinuA802IihfBDG9qPQKXrDxDJhN7Y4EiIQ60gAh/DK6JOhYzLGiVJ9MTaUXtQY/VmODP7mhshIh5ch5Z9U+m0FGEEHlzXgn1T5mrvh5KHZ7d6XnmX3SWcL+W7YdMKEf7aFw41JhsKXBdlHdohSjiXSymFCrwSh+cRbKw0CV2lUUXs2AwdAxv7wRg33gUDXTbgtaLLjxrOcBX+jXOhPLxlCsu2NbMS/hc8S7RGY+mxmuDzCOqtGkhbsFF4618LTaum4O3V57i1ajTGjBuKXk5bYLjjGAZXKY924y1wsL8zxgx3wtDTZhjdqjb01WTWn/wRj+KtYSFePx9fniUyLeLMjeGReis0kGwMUW/9UatpVajptcOyyT7obtYJ/ft3ha3LEQQm+DPpbI6G0matKOINPlW3QBUm5qtqa8Bn32acD0qDMGQPRl+biL97ywQfVUM4bR4Lv7EOGOw6BaMHTcODBlbQZ87SyuSfjrHU07oo+zDb2ecbYdjm1tjevh2cnLuju1sIrOoweyx7T0Psao3FgNqW6Na/B6zMhoLrfgWjDcNxaqAFLGxsYGy+EVbzukp/kA+K1ifX/SpTb8TOXIljd7jTEGwOy+nMlXiDYwfUhmW3/uhhZYahXHdcybXiLFQNnbB5rB/GOgyG65TRGDTtARpY6UNEJH7o0DE2sB88DuNdBsJlw+usS1Z5VGiHPmmn8SAqAW93ucDWui7K1RkK70kn4VpbmUMnBkebqMDu/Hsc7NkCS0PT8JCpu0OHDoXL7GPwTw7BwW71YNqmG7q2NEaTrZ1wdWMLpu4cRLd6pmjTrStaGjfB1k5XsbFFXqeI4kHs2Y0dgNqW3dC/hxXMhnLhfoX17MrPu4Rw1mFtARsbY5hvtMK8rkSyv5dy3syTRRUVeqzFfF1P+LNnMqXroh3CTw2EhYUNbIzNsdFqHrpWz6/+lGKkfb3FRr4OTCnRJ9oRgyH38rhRIQf+a+LWchJ5HBtJQuT4U9PjvpJvcrycRUWYEET8AmJJXrdMJLD+1xASwwsg21tUJaMeKNq7VBIXFkFy6WMZ8su/3J5WCTnnp3NDyJdc4tccyHW15nAdF4RCuV/zcuZmUAhvcGocCYvg5aoj7PYK5IeWgffElVgtfCcZXFFJ0rnR+RwLzL4FvicfwnNkAJOXge8/kJyzSwLFnl05eZfDJZz//ipAybqYy6HNpCT/+lP6+Hl2MmEUbqw7gyrTXGEpvWrPl4hD6DSYg1N3h6GydFZpRBB4CmseWWHOMOM8L2UpFMp/k19KCymKfY7zPjXQp301mc54CoVC+bWgPl4KhUIpYQp3c41CoVAohYYGXgqFQilhaOClUCiUEuY/EXiF4bexdtII/PHHZGx9HMO+y0X5hSmSw5jyG1NA9/JP5PcPvGmfsG3YDpSftQdH9ixG34YGP2+n+Y8xVKU6WD0qpfAU3mFMKSz8x0OhUn0HSnfVLYB7+Sfz+wfeeE9cV3GGY10NqOoYomY5ea9rlhBaNjiQ4I8C6FEpvy18vJjfHcvf/hoWZS2bA0jwn4AfV3V/rfwoKgV/nEwQhEOuuxBTNhhPQ1KQLGgKt+XGOLXwOIJ4XKQ2X40zazqgnCgKd5ZMxY73PCTH8WAy4xg296mALzsn4HCSNnwfqmHsvs2w5R7DrHln8Z2jBqLTGDZ6PDRbvQGd1Xyxd9o8XIwiEKRoofPqQ5hrpYWgQ67YFVMWwU9DkJIsQFO35TA+tRDHg3jgpjbH6jNr0IG1q7OkBeLMnIEYsEsNAwfXh5aIh6/hjbH+0hI0/n4A43cnoXLIffjFRSNCszd2HZ+NJtry0l0JoQfGY3dSZYTc90NcdAQ0e+/C8dlNoMv6ek9NgNPSx+BzmKysOhSHLy5Gg+C9mDbvIqKIAClanbH60FxYaQfDvfNc1Ll0FCb/k8mHPQugtX16jm1WzfassiDkFCY4LcVjPgcEVTH08EUsbhSMXcOHYKsfwOHzUHHoYVxY1gZ6QYfguisGZYOfIiQlGYKmblhufAoLjweBx01F89VnsCYzk6Sw3ls568p64VmgdN7zfOXsu8ZH7JxwGEnavnioNhb71jfGPVcnLH3MhyTbDuPfCVwsmboD73nJiOOZYMaxzehTlckF1mE81w1nwlSAFHUY1/DFh673cdVJB767hmOIJNHgVWTy/sIyyCoiRFF35KxTBP+9k3FMsy4Cz78AT5AEbnknbGHqprlajnSuqoOLM3LWQz2xK7b10Gvg1KiPLmvPYIutBnz3TsO8i1EgghRodV6NQ3OtoBUor57NQMX7izF29Gr4NRuKLq1HYtVCG0TvkbMveh+xbfAhWB9ajTasWIT1K494hTEnJsNYpoLkrh9nMODFrGzHWsfo/bnLJf02JrQeimucGqjfZS3ObLFFOUEITk3IXjY3hz9B57l1cOm4Oc4rc/wzaZJXD5pEFTE/ZMqWhXUvz3U7A0nVMEYN3w/oev8qnDTlxQ+xE6B0wAbeAiH0J6sqgXQ5KfGURp/rRjQrDSPXJCJQcsLBgix6l+P9vbirZJD5TOLJTyc+83QJup0VOzlJiieZ33YQ+V+Y5AXAlLfLiAnaktMK3alC4r+qEkGXk0SiIT1HumlWIsOuRTPLCUn4CQdiseideF2ZhO8lNt3OkFj2M9+bLLEZQ+4lMetU5JZll8sgM91C8nmFAUGvc5J0pweQLdaWZMOXdGYXJpMq9RaSl7JvB/Oek1kthpBzErku+Xa8BzFnfbkCPzJTvR7ZH5kjH2TJ3KZ0moXJp8lV6pGF2Tai2FWrnKuV/VEGiteVhZJ5r2jf033IPF2QbmfDmbkpxHNyFVJv4UuFr4zHXR1EzGd6MulR7DBW7I+VT9Y6U4nv4goE7XYSf/H7v6kkcI89aTLXk6RkS6eiepjbFavIp6y4niWRh642mc5lhfui0K8snWaRWz9y1DEF5RKSy3Erv2wEfjOJer39JFLZ41/B9pKLmh/ib6UUxb38kylEVwMHmtUdMN6+irifopyVPcwa90BLiQgUrezU4CUVgYoS/XB+jSsGDV+Dhz7Pwaoy1bQM0XZ4R7AaVb73CfxrOh69qkku/7XMXTCROStx8nCncjSrw2G8PSQaUivYmzVGj5YVmLSoolIrO6h5fRKvK18UuGXZkajkpZujYYTOwyTphlo1dLQVwPNzHF5u3AuT9bNhJaP5S/Y5iP1BsbixchqmTJmGv+5EwufUc/HICRnI5gOLvG1mwH+5EXtN1mO27EbyctUW1NWa17pkUCbvFe+7GrQM22J4R0Oo8l9i414TrJ9tlWMkBxES/c5jjesgDF/zED7Pg5Cs0GHMU+yPzeZokbNOZk0cLSN0mTIA9cSSMQ3UHjAFdW9expc0mXQqrIf6OVyxefiU86hnWSi7L/KRWz8YZOuYonIhOR23CssmA+WOf4X1oBjzo6ju5Z8Ju/cFRoWjzmSFBFU15nOWCBSa2qpIZ0WgsdcxrvMseDeagI1HDmNWY02IVZkqWtDXliwvSk+Hqp525royycudqsJBloZUjfnMHEQZk5raYj+scsh3yypONwdZi7MOU3Y/UxEbKYK+rGCXQZSYAEPHmdK0M38rLuCb5whkU7/K5IPCbUpJjY2ESF/WMcuQj6u2QK7WPNclgxJ5n9e+q2jpQ7zLqbGIFOln8xKzxF4fh86zvNFowkYcOTwLjTVFIAodxkLF/liZfZO7Tma+qqoGymbkP4uqOrRUhRAwX2amU2E91Mzhig3Kw6esoJ5lIw8XLmF+n49fWW79YJE91hSUS82cjttk+WUjizLHv+J6UNT8kE4zFNW9/DMpVOBVhiSvI3jUailm97KAEScAL0JTctYX6DTsCmOPE8gY+koY+i+Ov2OaYoVwpxYXyqQ7C320HGKCK1sfQbZhomfuACOPm4gtJ3XrGlVDVUVyYob8tqnfcghMrmzFI9mNFMJVq5BiXJdS+67fEkNMrmBrth1KgteRR2i1dDZ6WRiBE/ACoaxcVaHDuKxif2xmP6CCdbKkfcX9u4GZA4QmvbuCT81sUVc2qfnUwyxX7OMC+aglSATkwnQ2PXm4cCsr4VeWVz9ykGe5yDpuhfLKpuAU9BhQOj9k+niL071c0vywwKtjORjNro9AP5fhcBqyGWFaQuRSZRo4YNMqdazo6YC+AwdjyNIPsGhQAeqqhXCnFhNKpVsGQ5cr2JM2EIY1W6GrnTVM2y+Dl/5A7JkdijE29hg8bjxcBrpgg0I5sRLbNHTBlT1pGGhYE6262sHatD2WeekX2FWrmIJ7bxViqMy+G8Llyh6kDTREzVZdYWdtivbL/GA5uBmuj+gHl+FOGLI5DFpCPgR5OYwV+mMz0JG/TvYrjUqoErgCjo4jMGWcM3ov5WD5qg45Bp1UUA+Fub3FBfJRi9GBcaeauDJ9AhYdfI8yCvdFGb+yvPqR42FWueWSkNtxW15e2XhJV1IAlKoHsiibH1kUq3u5pJH29f4YhIkkLChScsNGGXgeZEIr2U7wwrtTi0RB080gSAojvh/CSGKWKJRZTxIJ+xxAwpURlCqzTQGzPt8PJCzbRgrhqlVIMa5LqX0XMOXrSz6EJWb6VYWJYSRIrlxVscNYsT9WQu51Csjn1c2J8xUuEaZEkmA5bufsyKuHuV2xLMr6qCUICS88iITJ+mYV7ItyfmV59SMHcsolt+OWJXfZFIqCHAMFyI9s/AD38o/mJ9vJ+Ph0/hzCGndHmypxuP3nGGwu746rcxqWqssCyu+GEP5rWmN+41s40yNjhDwKpeT4yYFXhPh3Z7F973V8SqmIZoNmYKJdNekgkhTKjyP+zTm8KNcTXWrR2kYpeaiPl0KhUEqYH3ZzjUKhUCjyoYGXQqFQShgaeCkUCqWEKVzgFSQi3N8b3l9iMh9Az+TbQfSd+Qiyb6SWHiJwbvpyPGMf6Iu9j037vEGtrhQKpaQpeOAVfcHyimXRZ81BHFw3Hp1NG2L4uXCJXDz5I06vd8eFv8eh35yLCMvx4oEo9jE2jHaGc/9+6OPQC3OvhiPby4Jpn7CjZzfsDsrxCqGi+UqS6RIVxsJj60G8Z84KooRXOHE5IMc74lIEX+De3himZqaoaTodz0vVk9dSqNuXQvl1YZ9qKBBCf7KyXntyKkY6/X0fsaqxiPimc8n1QY2I6z1Wo5RCwt4H5TZP8SNIUIxUq5TgQVytJxCPzIV45NWqrqRVEyuy5oPs49KK5hcEPklIYX4r8CXTUIvsi2R2I3Ajse59QWIty0USCQuMI+nMP342XVkJk/KcuHVbRt4oeKuCn5BStIfbFZHPdikUStEoeh+vRhmU1VJhPvAR8kEV9WqzL11qoVrDWrntRpqVUau89LnJMsZoqhWAMGlfRfyDJXD7Nh7zmmd/aVPRfBZB0CGMc9uI2YOdMcCxO5yWe8D7+CT07t4Dtm3s4PYgTrycMHgPerpcz+ZTYCHJ3tg+pj+curdHG6dNeCdt2fJ9j2K6Y2s0tbSEuVlHLHsi1RrxfLF3TC/07NMTDvbOWCeVTLBu1gaGNdHI2g7T70i2KUGAwAOj4bZtPoY4OaJb+9Zw3PBW+uoiH767BsDSrDEszU1g0nEZMjYjRhiGqyuW4eD1Q5g/ehxW3okE/+NOjFqwHpMce2PaJS/s6umC68xOKZsPSqX/3/c5tvsVfjtHYcH6SXDsPQ1XI0Viz+qYXj3Rp6cD7J3XZbo2KBSKkkgDsPIwLd7lRiZk3pkr5PzhdWRK355k2mWJm5P7cB5pUb0hGbzbJ3drNwfC8NNkcM8d5AvTZBOGXyBjuy8iTxMTyf2xHTNbtormZ6CsdzbTJZqtxbuGGKITORTMNmnTyZetLYnVpi8kPekRGVnenKyXiEBJesB20hSdyfk45d2sWSj2+CrlG016SFxtsl6hTveZR3TRjZxlV5bp9lU2HwqQ/mzbVc7rKk0ihUJRgkK1eElqFPy93+HVUw88Cq8Dh5aVxZ3F+m3X4PnHc+j6sB/MHHZlWoNywbTmzi09jvqLXVAXQTgy4zAabliEVrKCeKGC+bIU1DubDTUYdXVFr5qsVI753NEOeB2AaC93nGryJ8ZKRKBQqzMCG50eYuutZ0q6WbMj3+MbXTj/qpoWDNsOl7pMZVAmH6KVdcvmRhmvaylSnVIopZ4cR7BycPQtMGDafKzYeRnXJ/lgxo6PWb5QHVO4HH0Od5U/scVbzjMDoljcXTwJd+x2YHELXfDfn8CJUCYY/TUGw4aNwfLz97F/znTsuHhE7vw972XXWUDvbDZUmEXUmf9Kp9Q1oZIugCA+BkJ9XRnHJweaehyk8JV1swZLfydFrsdXOd9oblSgpa+d6cDNQol8EBYy/SxKeF1LkeqUQin1FCrwymJoPwKVrj9AJBN6Y4MjJY9nCSLwMbwi6lTI+R58IjzXjsKeGqux2dlIHEC0LObj5sNLOH70KI4e3YelfTti9PotmOS0RO78cY20JKv6Qei3GAjjq7uQpab1xK6z9TDStpWSbtZ/pXPyQjnfKHM2gKaKEGJFaVFR2i3LpD+P7Rbcs0qhUHJS5MCLCu3QJ+00HkQl4O0uF9ha10W5OkPhPekkXGvLrl6I0IM90WJpKNIersLooUMx1GU2jvmXslFFDYfhwpZYDKhtiW79e8DKbCi47lcwupryblZlyN8ly6BjjE41r2D6hEU4yD4DVyQKkP68tqvAsxpztAlU7C7luoFJoVByU+ySnOSnk9D+6gQ8WdX417aMCeMR4h8PfeOa0M92bS8C71sAIjlVUctQV3rmEiIu0B/JFY1hVCZ3R0BeCOND4B+vD+Oa+nK6EBhEyYgI5UKnejUUcNUKUDL9+W1XxMO3gEhwqtaCoS6zFnb4oNQyqMB+plAoeULtZBQKhVLC0OYJhUKhlDA08FIoFEoJQwMvhUKhlDA08FIoFEoJQwMvhUKhlDA08FIoFEoJQwMvhUKhlDA08FIoFEoJQwMvhUKhlDA08FIoFEoJQwMvhUKhlDA08FIoFEoJQwMvhUKhlDA08FIoFEoJQwMvhUKhlDA08FIoFEoJQwMvhUKhlDA08FIolF8CQdht7Fm9AhtPvgJXKJ0p9MeOYTsRkDGdD6kJyRDynmDt+mdIZkc498k+pqCQFwtecizCYtOkc34MNPBSKJRfACECT65DYIdhaB2xEn23fIaA+wirxi7GHa4HDj/iSpfLA+FXnJq+Fp7vz+NwKAeRj64hSl12ZMho3FoyDSOHz8T/AtOl834MNPBSKJRfgET4vTVEK9M6aGFrDS1+Krj3NuBOu604d/kElncwkCzGe4ez509jw9xpWHziDZ7vW4yZs7bgUQzTJOZ/Q3LnQTDy80T11uXxwUcNCWcWYtrsHfBih8dOjUMsRw0ctTKoXl6dmSHA15vbsHTeAux8mYBkv8OYP24Mlt6KEm+qKNDAS6FQSj9pwXjyMgJPdy3BslN6cBtnhnI2I1Fr92hsfZ/VXZDm/z8s2R6CTm7TUWndKJyuORkLHT5jnwcXqe8PYdvHNIQ+iULLxkl4fOcL0HkuFnX2wcGnIbgxfiQ8e2/FsZXVsG7yNfA812HVxw6YO7UuLmy7hkPjTsDyr31Y3qWSdGuFhwZeCoVS+on3xcfGzrCrlYT3PEs0rcQBp3IfHLoxFW/7j8JNaU9DvH84bOePhZVeAnhmEzDZ1hCiBD4ql9dAtJcX6ltr4PUbEzTX/oxQh+WY1qYCRPEpqKR2Fxu+jsOCtmXBKVcbFRO/4e7aY/gWeBYrN/hj+KLusHXi469FNxEt2VSRoIGXQqGUenhf3kBo6wC7P6aiS+BThAqkXxg0Ry8zLiLE98KSEeQtQsuG+gD3E/zrNUZlDjsvHZYmqvD14MPGJAQP09qhfqw3VFo2RBnw8OmdGhpX+I5vlYygw6wl9vEpRNs3xjdeLyz+ayXWbF6DofXLwnTGJayLm4G/Pyt5Jy8PaOClUCilHq6vP0zMKzCfdFFO/SvCY3ywY4QtrG2G40aH1ehXWbwUPgfUgqkBG6jfQdioHrM0My/IGKYVIvDyvQWs8QrvzZtB3S8AdeszCwqj8THYGMZ17dHbZyoGj3RG301m2DHVGi1avsSCqW5YuOoU3vsextyJM7ArugNaM63toqJCGKSfKRQK5ZdBGLQfUzy64u/h1aVziogwGdGxBOUq6SIjtKYlJECoWxbazIw0Ho+J+7qQfQ6isNDAS6FQKCUM7WqgUCiUEoYGXgqFQilhaOClUCiUEoYGXgqFQilhaOClUCiUEoYGXgqFQilhaOClUCiUEoYGXgqFQilhaOClUCiUEoYGXgqFQilhaOClUCiUEoYGXgqFQilhaOClUCiUEoYGXgqFQilhaOClUCiUEoYGXgqFQilhaOClUCiUEuaXHYEiIiYBx64/l079WOysjVGjsr50ikL57/HwdSA+h0ZhVO8W0jl5Y2BgAFVV2q5TxC8beF9/CEGzP/6UTv1Y/t0yHrUq60mnKJT/Hjeff4H3lwjMHtJGOidv6tWrBw6n6INC/q7QUxKFQqGUMDTwUiiUfFFRAeiwuMVHsQTe5HfbMHbWZXy6MwWdmzdGJRUdmFi3x9C9n5D4bj/GdOiJzb5p4mXTQq/jzzGDMPngJ6SK5xQTGgawtm6AFhXVpDMyUEG5Oqboa9sI1pWk36nqoKG1JZzb1IKReKxmFegZ1oBdh0ZoUUWDno2KiTRuDF5/ikaMgJ0SIS7kOzz9wpi/b/CJSGPmZCBCSlwsXnmH4UNcumS+KA1fA77iwZswfEoQipdil0sMD8cjdh43Yx6lJFBh/omKI/KmRsDn2VO8i2LigZCLz56P8PDhQ8nfk9cI5WXVCiHvO3yf3IHHu29Ils4WJgTB6/513PB4D3YVzBwkBHnh/vUb8HgfBUmUKf0UuY9XFHsbs5zm41KcE655zoep4Clcyo+HXdg7DKsgQNjdA9g0fjz8dyXivPltjOh5HM227MAUm8qZY9cXBtk+Xs06tri2tz86G6jgxfK5aH05XnpQc1Cn13g8n18TgR+FaGqSiBVjDyNszCzsNIvGa0FNNIm9grYLY7BsmwMqJ2vB2kwb1xctheONeKZIJdA+3oIiRPD9u5h1IRwJqIBZy7uhq14Szm28iL28MqiuzUHVljZY1Kkc2POeMD4Ay7f7gKuZjk9f09F8WE+MS34MNw8ByqbH4UuyIabO7QCrL48x9XQMqlRXhf83LfwxzR5Dq+c80VJ+BLdfBsDL7zvmDbORzskbeX28af6HMX74WjznAo1XPcAJh+/YMWUpbkUJIeB+QVB0A7hdP4XhtZgyFUbi0hQX7IvVBc/HFwnt1uHqFgvcHjsCR5PLIfWTH+KtluLsIiGWjj2K5HKp+OQXD6ul57F7YE1xvSrNFK1xJwzFyZnbUGHZbDTRZq5FcqEGo8790Uba0gw/P4/JNBW82TgIbZx2w7+YTk/p319j2oR9uJySdbYUo6KLdn0bQ//1GXSfuB+7E+pgrKM1xrfTxsNN7rBb6IFY83b4o9xr9B9/EEtPvcb7VCETNuTtC0V5VFG5iTXWDa8OrYysFCQjKImD2o3qY1j/9pjbQRJ0WTj6dbFosg2Gt6uJWmoqzK9VUc2mC44s7IFtE5qgRloM3kamwOfpV/DqNcefru3QQyeGOdHHgS9dB+XHwrZ4CfOvKKhV64IFBzegY0as0LHAlP3ncencDgyrrYWytuPQLeNEyqmM3luOYPXkobAz1oAaE8OJWk0MPHAL18+ewJ5JdZHi+wJhlQfiwK3rOHtiDybVTYHvi5DivZL+QRQp8Ca/O4h9H4APu3fgzvMT2Hnru/QbeYggTNdCs+nbcOjMXvT12YX7cdKvioiIH8tcuqZKW7kykGR4/vsBXKvheHl0LEZXZiqQ4DvOvkhGx8UL4LnaBkbMYqpMpdI3bY05w5rDhGl9PQtPl/yeUkhUoF2uHCppSidZVDRg1rIejBODsN39IlzPRyJZ+hVTUOCFBeD0vSCE6VaCWTnmKFNVBSeVixuXffHd0Bi9a+vBtGlV6Pk/waRNHmAuSNifFTEUUJSF7eMVFTGzVXWqwaSKTo6gI0Lsw23Y/qYmRkzthEoyjWRRoi8uHjiIa8EGsGxSFWx14jAROPnzP9h0KBR1nQbDogyHCcrJ+PzPJhwKrQunwRYoI/l5qaZIgVen6RLcfXYJx/6eDduWgzGxS1XpN/JgWjGO82Cyoxe6Ow7FcfOpsC0n/arY0UCdFtbobawOv5NbYWS/DpPO+CNaEIV/bnpjw+R5MBx9An+/SUL611c4HaIOLd9/YO+yHZtTLbB8TH0YSNdEKSY4emjXxRqzXNqgXxUg8lsS+PxEvHoVisAEPtJrNMOaGZ3hpB6GIzfCkcCLxPG9N7Antg4WuzZDYx0Oanaww4mVDpjStjL0VfXQtqkBtKWrp/xYVH7U3bVkHxxcdw0q3WdgUD32GigFX59cw91P0eCmmmPWvpPY6aKFB9v/xotEIbheOzHxj/UI67EZB2ZZo6yQC6+dE/HH+jD02HwAs6zLStZbyvkJz/GmIpFprejqaxYp6ud6jrdMY1y45oqq69zQ+pYB/vrfAoz7sBU1TjTEiz1d0IAXhIPbD2PahWhYTJ+P+39UQYLvEyxYfgr/0+7BFGwXWOpxwEn4gvULdmL+s0Tax1tEEt/fw9B9KZi0rBs6xL/BVHcfhDAXE0S/GkaObIfeqj5w3fQZdR3rIuLGR3zhE4i0K6L/8DZo/Ow6lrzNuvKo4+iITbU+Ytp2P4RqlUfXHm0wsU05GnhLiPuvgvDYOxQLXdpJ5+SNwud44+9jcudJiFp4Hyec9BF6fBR6rxNhzqVD+KMWE3hTfLDRaQDO1HfDgLDtOPghCUJRWTQZtQHbR4uwsusE/JskXRfqY9rKWti/+BayZs3DjbMuqFnKu/5/2xcoVNU0oC5MQypHG5W00xGTKMjsitDQ04NuGg9xaTK7rqIGA+ayJTkhNdedURp4iwmRAIl85kpJR016Y5UgPVUEjiYHqiIhklJE0NRVh7r4OzkI0sBN46As0/ot2s0JSkF58DoID9+GYNGI9tI5eVOUFyhEackQqOlAQ1WEtIQEpGsZQLe03y0rIL9t/RUxB2kqG1cFKYiSCbosaUlJ2YMuCxGAKyfoUooRVTWUyQy6LCpQZ4Mu+1GVA728gi4LczI1oEH3p8B2NZRUE01Vgw264k/QKPv7BV0WWocpFEq+SALvL3lxXCr5ZbsaAsOiMc/9nHTqxzK1f1vUrUpvt1H+u9z3CsCNZ5+xZlJX6Zy8qVKlCpXk5MEvG3gpFErJcfOJH/658xp7Fg+RzqEUBXpKolAo+UJdDcULDbwUCiVf2D5eUVHfoKBkQgMvhULJF1X25hp9T7DYoIGXQqHkC+1qKF5o4KVQKPlDHycrVn6bpxr+WLQf8Ukp0qniZc7QjqhX7YeJJSiUUs8znxCcvu2DTdO7S+cUDXZMNl1dXenUf4/fJvBWtpuFKG7mG9vFCn1lmPJf56XfN/zzwA+rJ9hK5xQNQ0ND6Ov/dweQpV0NFAolf9g+XvpUQ7FBAy+FQskXyVMNlOKiaIFXFIMHq0fDqUcfTPj7DcLu/cQx13KgVakWk5baqCprXVHVgXmzhnBo3Ujy17Iu6kpt+FqGdWDXugGsy7NZImecNkohECI65DteBydL5UN5j7uWazw1YQo+fWKXZf4+RiI0hT30hYj79h2P3kUw07nU95QfRMk91ZCKCJ9nePpOMn6akPsZno+kY7Ixf09eh0IyLJsQ3M+eeJQxXtvDJ3gdymNqkQi8sLd4cPsR3kfKRJg0LoLeeOD282+lQoRVxD5eAZJiUqClegfd6u7B9KBr6KFeMmOu5SSrj1cNDYdMwYMZDVBRJRCjHNbiYLR0F7VqY/mGP9CvEgdq+lVgWvErZjiuxpbY2lhzaDbm1QXuu7lhlPYf2cZpC/bjQvQfvhFQKARc/LP7X+z+zFT+mq1xYroxKpBEBeOuCfH9uUeu8dQGaX3GpD+9kFCpLHTVy6DrkOaofOs61oYYwEo3Gs+SjbF5bnM0kh3pgvJDeP0pHP/71xvrJ3eRzikacvt40/xxePxwrJUMyoYHJ5yg6+OOKUtvIUooAPdLEKIbuOH6qeGopZaMd+5TsPRWFIRMXfsSFI0GbtdxwOIshrucgLC+AUIDq2PO6T1wSj+Fea7rcC+lLtoOXIaN05riZx/NRexqUIPatwMY0KQvvAfMQZtcfeUlM+ZadoQIvnsKtgveSs+MMvCDsHTyKpgP2YGtwemIu3cdJ79pos2YYfgj+imesAN4Ma31nOO0GVXWZru4KAVBVRftnLpgQSO1rLxTNO6aKE3ueGoJXC646gZoadMEU0fYoK+hAN+jUqFWvhKs6uiKh4KhlAyqbItX+vmHoVYNXRYcxIaOWcebjsUU7D9/Ced2DENtrbKwHdcNkmHZdGAxZT/OXzqHHcNqQ6usLcZ1K4s3+0/gc72Z2H1gHfrpvsDRC3exb+56PK3YE3/0s0OH5oZ5q0dLiCL38Wo1noZzAR8w4epwbP8kHsdbAT9uzLXsEPDCv0kvS+Whgkpt+mB5k0hs3PUOKRY9cNCZ4OSVCBA1FZStooNPt3KM0yb9JaUAqKqjclWdrMEuWRSNu6aqIXc8NRWdiujasjy4r15g1p9XsStYHRZNKkD05QMOPYyHVhU9OgJFCVEiWkhVHVQzqQKdnFFJFIuH27bjTc0RmNqpUrYrZVHsQ2zb/gY1R0xFJ+YKOzYyGRz9itDVLIvKTLM2IdQbHp8FUNfVYxqJN/DXmAnY9+nndzYULfDyvLD2D0c4duuHPWX7oXO1vPpDS3LMtRxoVYCdvQUa6zFRQKsWZs2wBrlxHjsDCCrVLgfuVxHshneEtZoqGvexQZnL2cdpi4jm0xsLxYGccdfio77jnncCyrfLPZ5amQq1MLhvG8wfbIba4CEg7Cv2Xo9GtT7dcdi1HlTev8flMDow6e9Oss9BrLumgu4zBoEdli3l6xNcu/sJCaJk+Bxch2sq3TFjUD1oMIG7ev3yEIZ/xHfuV3yM4aCaWU0Y6qihtr0LJo7piuqIRmjcz68zRQu8ulaYd+QUDp/1wlffLbBhH3XVaY3DfLZ/V7IIUA79nqTjoq0eODWG4OSbRzh17AHenhuJOiVkltep0x5//zUCC811Ydy7P6ZXCcSqfR8QS4Twv7AXLYesguXYk7jNF+LxrnN4UscZb28uweVxlfHvmr/hn0hv4hQH/DAfzFx4HA6zL+FASjWM6FUF8c+eY/X/vPHu00uMX3IFi28kwMq5I0bUUYH/rZtwnnUMPde8RpKZJcY0rYYeVmXw9dI1jN0fCBUTU9hXpTc/SwL25tpPkeSkBeP8uiP41mQCJrYyYAJWCr6cWonZC3bj1YfzWHfkG5pMmIhWBmwo00WTMTPQNW0vnG0n4VFNF8wZ0BPTp7fD9z/t0brfXvBtJ2O0xc+/X/MfeYFCBRpaHAj42YcAUoha9nHa6AsUxUjOcddEQqSIVKGNdLnjqQnTUpEMdZSRjAUjRpiaikSRGspq02GASgqfgEjsv/wam6cpJ0LPjyK9QCFKQ7JADToydSI7aeAlCKFVVjurW0LAAzdVHQalZByh/0i9JUhTNuiyyBmnjVJM5Bx3TZUDbTWmOaVgPDWOhma2oMvC0dSEAQ26JUqpGvpHVSOPoMuiAV3ZoMuipltqgi4LrbsUCiVf2Huk9MW14uO36Wo4dPkJUlJ/TKd5uyZ1UL1SWekUhfLfw9v/O9YevodjK4tn6B8dHR1oaJSeFmhJ89sEXgqF8uN48/Erlu68iotbxkvnUIoC7WqgUCj5In6qgbbRig0aeCkUSr6oqqjSESiKERp4KRRKvkgkOTTyFhc08FIolPwpTY+T/Qb8djfXRCIR3n76Kp0qHqpVLAt9PS3pFIXy3+NDYATmuV/GxU1jpHOyo66uDg4n25OzlDz47QJvMj8Num2nSKeKB/rmGuW/TsC3OKw9+hi75/WUzsnOf30on4JCuxooFEq+sC9Q0K6G4oMGXgqFki/iV4alnylFhwZeCoWSL5KnGqQTlCJTtMArisGjLRMxpF8/jHN/geA7pWTMNQ0DWFs3QIuKOZSBnDKwbp4x3poxTPVUwNGrjLZtrdC/TU1UkS6uql0BrdpaomsDfdBbakUkPRmfPn3Hh3jJOGrCxBi8Fo+5FgavgPjso4SI0hEe9BWP/GIQI/P2dzovAb6+IXgTJ1lHWmIcXr0NwbuINEhHZ6P8YFSYf4XtakiN8MGzp+8QJeMfT+MG4Y3HbTz/JislFyDa52nmGGpegYliUVVa9Ec8uXUbnsy0tAYg+uMT3LrticDEX7MGFPHmWirCP0ZCr3YK9rYfBd1zHhhX7vlPGXMtg+RUAZ6lcNDZQAUvls9F68vxmZYxteq2ePlPP1QIjUA8PwoHlp9D6uxpmKqTBG2Tmij/+hiazAvDuD0zMZEThtjqVRCwZTWErfugJr25VmDSwn2xyN0Lb3iA6eB+2NpSC+H3r2HUpVQYVVaHRgVjzB3REHXEY7Gkw/fSDcx5LEJtpjy+VrCC+4R6EDx+jMUXvyLVsCp6DGiL3vHPMfFoNGqbaeKjTxq6TusJV8kKKD+Q0Ih4LN3/AAcW9JbOyY78m2tp8D88HsPXPgcXjbHqwQk4VeLj49F5cF13Dyl122Lgso2Y1lTqxxWE4Ej/7tjArYXaZbRQ3elPLKi6G4PnesOkbTm8uxePfkf3odmxoZjrbYK25d7hXnw/HL8wH011JKv4VShiV4MmqpjWgA7XF2/VmqORWEYsy08Yc42IMG3CPlyWMwKtVuVqqJT2DVfOXsZEt4PY+jkcu1wXwHTYGjjs/g7dBqZo0tweE43DMX/qFgy9yEenwS2gy95ZoBQYtXK1MHFSO7TKdKEIEf2dD42qRujp0BKLhjaQBl2G5EicecxFzZ62WDfMGNr+frjl/R5rLn5HeasGcLCojibMyTQpOgGJanpoZFoZlWi8LTEKp4VUQ7UuC3BwQ0dIB/NG6sdDmLv+KSr2/AP97DqguaFMIaZG4HOsJow7DsSkJZuwZlhd8EODEa9uBEubpqiqxaRBGI/Q4HioG1nCpmlVaKkwafoFu0CK3McrjLgBt5EnYL1nFWzyFLuX1JhrgE9EqlyXrighEAcvhsCw62B4XFiIzZaaEAoJdJkz75qhleB38T7eaxugjICHcF4a4iL5gF45qNOe8EKhqqmLOgYyg10yn8rUroeu1fm4d/ZfjNz4Ej7sAKMMovQURKcy35dlWsI6OtBhWkvfQ8IQxErSmQMu8rUn3Hb7IalOLdQXReL8tY8I0TBAVTriZYlQuDfXVKFTzQRVMgdRE4HrfR+fBerQ1VPDtxt/YQzTSMocAk1VH02cnNAw+hpWDe8G5zVvocc0hBqJvHBs6//wRbseapSpjOb2jSDyOoat//sC7XpMw+8XbBgVLaQkPcXMlt1wOBnw3Lwcx/McRO5njbmmgTotrNHbWBtpX73w16YjGLz8FnxQHk2qaaGCZXdc2e+M2jd3w87dH2FhYYhUKweLKnqoW78sBOGh4NOOxGJCFVWaNMaEwe0wu5MBEBeH8KREvHoVimCRHuroEUR+4yEhJg5xqnowrqgDbdWyaN/RAgMs9YBELl5cfgu/is2wY5Eduqp8xalHcUiRrp3y45C0eKUThUYVWuUrQ0etNuxdJmJM1+pAdCjCg6RjqHGqw36cG1Zt/BMuxsD3jx9xd/12vK05B2du7oeTyn3sPXwaa7e/Rc05Z3BzvxNU7u/FCT+edP2/Dj/hBYpUJMYDuvqaRYz68hG/QNFtDy5cc0XVdW5ofcsAf/1vAcZ92IGuYY544FKVOZiBr48uMmfUr5h9cgqcM7tvv2Km8x7ET5iOXZ31wUkOxcbZ22D5xx/0BYrCkvwVS5fdQ2y/ftjaNBmHNv+LU+FC5upQB817tMcsk1DM3PwZJuN7Y0S8J+aeDkYMUUe9Th2w2l4Ld4/dwS6mWSxS1Uabvp0wUtsXy04EgaujxrSJK2Do6A4YVFvjh9QlShbfoxMxb+cdHFnsKJ2TnbxeoIi/PxmdJ0Vh4f0TcNL7gmOzx2LtvVgIORVgO387RnyfjWFnGsJ9a3VsY1rAX1IJiGF7TN/yFxxC1mHcoquI1dcGH40wcbMbqp2ZjsVXY6GvzVwuNZoI923j0KTMr1UD/hNvrqmqaUBdmAamPMHR0kFZpo0Ux897tzV0tKHGT0GyiL65VryIwE9OB7Q0oSU+VgjSU0XgaEqH8hGkI0nEgV6OMdZSOZpMS0k6Q5SOhGQCbR2mXGnELRG+xyRh7o5bOLqkr3ROdgr65pqAx0WqugHEo/HIjqEmTEF8EqDHBNrMm+/CZHDjhdAxKIOMaiFM5iJeqAODMr/mSfc/UW1FAknQZRHyk/MNuixpyZKgSylumMtNnYygy6IC9Yygy6Kmni3osrBjrGUGXRZVdZTVo0G3JFEV9/FKJ4oBNV1p0GWRHUONo80E8BzjpXGYAFs+K+iycHQMUP4XDbosv12LN4Vp8Tb740/pVPGwY1Zf1KlC30On/HeJiE3C1E3XcGrVAOmc7FSsWBFlypSRTlHy47cLvBQKpfj5FhUPp5l78ezobOkcSlGgF2sUCiVfVMWuBtpGKy5o4KVQKPlCXQ3FCw28FAolXwr35hpFETTwUigUpaCBt/iggZdCoeSLqmpxvLlGyeC3eaph59kH4kfJfgS21saoaWggnaJQ/nvEJiTDee4R3N01QTqnYOjo6EBTk4o1MvhtAm9lu1mI4iZJp4oX+uYa5b9OfBIfo/66hH/+kv8cb37QMdmyQ7saKBRKvrA31yjFBw28FAolX+jjZMVLkQOv7NA+8fdKydA/lFJDGjcGrz9FI0bATokQF/JdPOyPp983+ESk5fImZw3zk46E7xF4KR0miF3+fXQ60vMaOojyw2CH/hH9oMgrOzSQkPsZno/YoX8kf09eh+Yq49Tvb/Hk4VP4RIsrlVig7vPsKd5ljC0kTECQ131cv+GB97LjDZUiihh4BUiIFkL/21Xc/54G/U7uuPtgD7prGmPJTQ8cH1s32/eiiAsY43QAuiO3YevI+vjxXe1qMDIzhW0j/Wzb4pSthg6tpGOvMX9dLCpCj6OJGqYN0KdNbdTUYk7vqjowb9ZQ/H0Fg7LQ0dGCOr3aKgBCBN+/hSHLrmHe3y/wkscctEIe7p28gyUnX2LPxVc47ctjalAG6Qh4cB8jFl/Cksuf8ZorwLc33th30Qt7zj/Fot13sMOHh3Cvp5i/9xl2MfP33QlDJHUllwgqbKQo9rjLDg00Ep06DcCo0X/iYbwIqSE3sGvjeqxfvxoLJ4zHmFX3EC0beHlvsH3cMIwZPw7rXyYhzf8wRnbqhAGjRuPPh+wwXwKEnJqMUYu2Y9+6yejvMB6nQkpf8C1i4M0+tE9ufsLQPxmoV8WMnWsRenQmbs9phPIyQVOrhhUWTnXGhukDcGDrVPw71xIWDqNxe4UjFi+Yh+AbrhhS1RD9RzkxyzjDtH49VK9eGbqKdpMiB1VUbmKNdcOrgz2PiREkIyiJg9qN6mNY//aY26EcMgRVad/8cgzzo4EG3eywy60nVrQvA03tGhjUTBtxioYOovxQxINdFnvkzT00kI7FFOw/fwnndgxDba2ysB3XDdUzj7tEvN65GJcr9YGlpuQHatW6YMHBDeiYsQJmnTUHHsCt62dxYs8k1E3xxYuQ0ndtXYJ9vCU39I8YQQz+2bAJgz1yDwPEe38Z9kOWw3LmXXxK5eH8wRd4fnUPOi69hO33voEvYH6RFoSlk1fBfMgOhKQwaU+MRaLMyLeU/FCBdrlyqCR7qaGiAbOW9WCcGITt7hfhej4SyeIvCBKCv+YY5uc9ApnmsCgpDIeuR6FapyZoVZajcOggyo9F0sdb3IE359BAUkSxeLhtO97UHIGpnSplKiITvf7GgpOq6N6nNlSEQiSFhSJBoxpMquhkD2QcNXCSP+OfTYcQWtcJgy1KnzWtBANvCQ/9Q9IQ8iVOcR+gih66TeyFNqG3sMQjAUIVbTTtaY/Z9pUR4x0IydWJCiq16YN6ZVIRF8OjQ4kXFY4e2nWxxiyXNuhXBYj8loT4qO+4582FQFc7xzA/iYgXpOPTPS/cV6mDUTYGTOtYztBBaT+m35GSneIZ+kc5kn0OYt01FXSfMQj12EuilK94cu1fvHofjrI1VPF0/wn4CAg+nzsNX8mZOxtCrhd2TvwD68N6YPOBWbAuK/2iFFEMgbcc+j1Jx0Vb6XOuOq1xmM8O7S6ZlP2eU2MITr55hFPHHuDtuZGokzn6bMmgU60BBrU3ggFz9tZt2AUb7QlObH8AX6Ylq6mvjpfbtqLl9NtIadcLS6x0AK1amDXDGoj6Bi49wIsMP8wHMxceh8PsSziQUg0jelVB/LPnWP0/b3ytZYmRDXnYvvIUXG8L0cahEeolfsHu+zyY2TdGU3ao57RYnHA/zRyQ/8OYK2lo3r0ZWutlXGJSfiRsLpfIEZAWjPPrjuBbkwmY2MpAHKBSvpzCytlLcKnuCpw6fx7njy5Aay01NJ0yC21yBdUEPF42Ee6eieB//h8mMydyx8MhMvcSSge/+QsUOui5YQ0uVjyJ6iNfwmjSIng6hcDB6SJMNizFBpV/YD7+HvwFGmg1eTZu/FED+mqqiHt3E4NnXcKXLjPgM10Fge8SoFo2zyGUKcoiEiCRz77JxFwOiqeFSGG7GNQkATTXMD+5yDl0EKUkSEsXoq/bKVzdOEQ6p2AU7QUKEdKSBVDT+X3G1vtvvbmmwoGumgi8dPm7rKquDQP1NMQmZ+9UoG+uUf7rpAuE6DPvFK79lMD7+/HfajMQocKgyyJKT8kVdCkUSkYf72/RRisV/DYt3tErDiOB92NucU8b0A51q1JJDuW/i0AoQscJe/Fo73jpnIJhYGAgFuVQJPw2gZdCofw4RCIR6vVajsCry6VzKEWB3p6gUCj5QrsaihcaeCkUSr5QO1nxQgMvhUJRGtrqLR5o4KVQKEpBuxuKj9/+5ppAUPTHw9irLFVVeo6i/Lep12sZPl5YDDVOhj3hx/I7d2/89oG33Zj1ePTGXzpVOOgLFBQK0G3mcVxeP5gJvD++EVKxYkWUL19eOvX7QZtxFApFKWhXQ/FBAy+FQlGKEhPl/AeggZdCoSgHE3mJiIbe4qBYAm/yu20YO+syPt3JZ8y1NH/s7tscVs2bo9OUe4iX/v5HomFgyKSpNqrmGKmAo1cZbdtaoX+bmqgiY8LS0K+M1m0s0akKewNBBeXqmKJShbLQlNqzKAUj+5hrErLGVZO98ZlzPDY+4uWMuSYSpSM86Cse+cUghorpSxRVtqtB+vmnkG1sNSG4nz3xSDo228OHT/A6lCcz6EEaoj8+wa3bnghMlNQzIe87fJ/cgce7b0iWLiiM98fz2zfh4RNRomNAFvnmmij2NmY5zcelOCdc85wPU8FTuJQfD7sw1skrQNjdA9g0fjz8dyXiYtNLaGvzHcf8ZqG29Pc/Gi6zdwYqgRjlsBYHo6W7yqmESX/PxFSdJGib1ET518fQZMpz6DqPxuXpFtAJeo/dfx3A/loj8Hx+TWjwdVBWT4SY0K+ITaVnfOVgx1y7i1kXwpGACpi1vBu66gsQ8OAxFl/8ilTDqugxoD1GZozdI0zEuY0XsZdXBtW1OajasiX6899ix9tkCEVpCIlMQT3H7nBNeIJ5j0WozZTd1wpWcJ/QADXpkEwlQu+5J3BqZX9oa/74DM95c40dW2388LV4zgUar3qAE0668HGfgqW3oiAUcPElKBoN3K7j1PBaUBNG4eZsJ8z1NkHbcu9wL74fjv8zGqHzXLAvVhc8H18ktFuHC25p+GvIcryvbgY1v4+oMPF/ODTRDNrSbf5IitbiFYbi5MxtqLBsNppkjnkkS44x2YQ6qK17EPZG1dFl2wfmnPTjmb7HP/coFEzB7HJdANNha+Cw+zt0G5jCrGEXHJveAOE37uLAPW/cj9JCu76Nof/6DF77BIEr1IZ+WU1xPxdFGXKPuZZ7XDWZ6pdrPLZKaJxzzDWzZPzzmIuaPW2xbpgxtP39cDeC2uRKjp93cy332Go6sJiyH+cvncOOYbWhVdYW47pVZyIOgzAeocHxUDeyhE3Tqkz9Y9KsWhm9txzB6slDYWesATWOCAmvzuB+kjXcdh/AhgH68D57EZ9SxCv/4RQp8Ca/O4h9H4APu3fgzvMT2Hnru/QbBVRyxLGXPvj0eDweTtuHLyWghY9U0EIVCgl067bFmqGV4HfxPr7UtUBjNSESk4So2WUg/t1iA+7tD+BaDUdLyzrQp4MqFpCcY64pHldNjILx2GTHXGuhlYroVBWUKasODR0d5tBLR3TGNSPlhyPpavg5gVdVR87Yagyi2IfYtv0Nao6Yik6VpM8Xq1VGc/tGEHkdw9b/fYF2vRrQYeK1KNEXFw8cxLVgA1g2MUIF8+5oXeYFFjkPwKx/ItnX8krs7mGRAq9O0yW4++wSjv09G7YtB2Nil6rSb+ST9Gwp+nTqiKat1sF06TDUKelLRK0KsLNnAqyeKspbdseV/c6ofXM37Nz9ER7LRaIgHGf/dxVrb0dDpUIFJF7YCiP7dfjwPQlCkoakxNSf28f1S6MCTb3c46pFRbJjrsUhSSX3eGx8UfYx17S0yqCOHmG+4yEhJg5xqrqoZ1AyD/NTGNjGZqk6AJLhc3Adrql0x4xB9aCBFHx9cg13X97Ehu1vUXPOGdzc7wSV+3txwi8O3FRzzNp3EjtdtPBg+994U2kY9t1/iP8tHoxm5dRQo4sDjEvIXFm0roYMyvXGuWduMGXHUMtjzDW9Vstx/up53A9JxNtlTaAlXaKk0KnTHn//NQILm1ti95Y+6FhGA40HTkLY88UY8fUyFj4uD/eLm/FqhAYu7L4J73rOeHtzCSxraiI58hui+TTsFoUypjnHVTOFtpdkzLV3gTnHY6sO3ZgcY65pVsTAnrWQfusqhu77hmodm8G2QvFUYUr+sC+SiUrRc7xpweex7sg3NJkwEa3YbquULzi1cjYWnFDHAKaeBG4YgN5TLkO15RD0rRGEQ1O7wdrCGgP2cNFk2EhYcd5gXd8OcHTdgSCbxfh/e+cB10Syx/EfhA4KFkRFsYEVEQUrT8WG2BW7HmLvXVRsZz+9s4t6lrP33vXu7NgLZ0NERClKb0EIBEgybzcJkIQEQottvvfxPXazZdr+Mzub/c6WaY2hqQm+frI317SgZ8CBgC/INeV7FjqGRjDMTGV6v+IFmBtm4vDyUfTNtWJEbl412TnXFOdjU4UgEykiDkz0aNDVJH3nn8DeBb1Q2lh2zv6SobBvrokyUiHQMQLbNISpXCQJjWDGdLAkLUWEjC9fkGlgBmPxRLsZSE5Ig56ZKfQ13JR+spZLkJFH0GURpEmDrmQBsdkLlOKCoy8zmaU2J3uiS2jroFR+QZdFR5cGXYpStPUkQZeFY2SGstlBl0UbeqWzgi6LHkqV1XzQZaGtl0KhqAX7yvC3NNTwPfPDDzXEcVPEM6QWBRNDPRjq0581UH5umrmvxVXvCShnVvIjoawN8Ec2Av7wgZdCoRQPjkN+x9Wtk2Behj7vKCp0qIFCoagFtZMVHzTwUigUtaCBt/iggZdCoagF+zteGneLBxp4KRSKWmgx/9FfNRQP383DtWQeHx8+x0qXNEulcqVgaqLp9+wolG+LdmO34PBKd1Q2N5WuKRn09fXFwxo/Mt9N4L32yB8ukzdJlzQLnXONQgF+WXoW66Z0gkXZkr0WbGxsfvjAS4caKBSKWrCxkE5AUTzQwEuhUNRC3AulY7zFwvcdeLUNUdu+IQZ0bACHcgpv+Ct+pm0E2yb14dqygeRf85qoKZUqy0/3Q6FQlMFeLTTsFg9FC7yieNxZNQpu3Xph/LYXCL+lyTnXtFGr70RcX9QDXtMn4dm5qRhXJStwKvmsRkX0H+mGtdP7YePiybi6dTB6ltOH3aAJeP/PUlyY+j90qKBpQfDPgBBxYZF4HpoqM+OIEF9iYvHkVRRicjmIhIgJicTTwHiwU7IJk+PxXDrvmu/HJMlsIqJ0hL4Pg49/POLovGsaQ9Lh/TqhNz3aD48evoJ4ujWWjDi8e3AN158GQzqlmhgh9z2e3suah+0uHjz/BF4mD5H+D3DD5xUiZMX56ZF4+eAuHvrFQdMqrCI+XBMgJT4NBto30KXmTkwPuYJuuiUz55rSh2va2uCIRODU6IIXJ13wavJ8DHoknbtD1Wec8piw7Ves/LIPjXdVwsUDLkj7+x5uR8bg2vn7uB6Vuwrow7VCIuDi9I5/seN9OmDVEkenW6NcZiLOHrqJHX5CWNW1wTSPxmgg84OR1OD/MNX7DcJggYXLO8L66RWMvJAOywq60CtnjTm/VEXg4avY/MkEtTgJ+Ghih42T7WCdbZyilBQjVp7H8jHtUKVCaemakkH+4VoGgvaPw7DfH4OLhlhx5yh64Ro83ebgtc3/UOYV04Hrexjn5jUG6zBPfeWNKYuvIVYoAPdDCOLqzsEh9ydYsCcBxjw/+H9pjT8ub0H3Cny8WDcIw3Z/AGm6Hnf3u8JMckKNUMShBh3oROzBgEZ98HrAbLTK9SuTEp5zjQmsQoNKGDWlI2oF38dWP5kJk5R+pgXzVr2wtFEM1m1/DUF9hel+NnVGQ+rCKT60jdHarRPmN9AR36ayvdmPt+5hZ6AhOrSxhlODishqGmLSYnD42EeUbWYOSRxlesuRfOhVskR31+ZYOLQuqmXG4MqbTNj26YDf3WujVNh7XI+g6k5N8HXeXNNB5U7zsXetM7KmWxMmfUJoki4s7Z3QuJIB03vMGQIxspuC3Wcv4MxWd1Q3KI0OY7uhUe+NOLBqMoZ2tIaeDnNXzGyc/PxPLLpojl72X2cexSKP8Ro0nIYzHwMw/vIwbAnM5wIo5jnXOKWtsXDjHKyt/BT9J5zB3RQ91GjmiJ7Whko+Y3YwqIZZMxxB/j6LPz9mIjXXdD/mKE8Db/GhrYsKlYyyJ7tkhwjeveFCyNGFEYcHnzPXseB6ovQLOAN+/zzARe3qcDFnLi6Siaj4DBhVr4XOVfi4depfjFj3DP7a5eFcWw8vj17G5P1BiGcPS0ceNQJbjZovaW0YVbZBRaOcUKVToSlcGojge2gTjnwwRK2qRvLBU5SAu5u34IXVcExtZ87c+SbD//we7L0SCjP7RqiU+R+2zT8G7a69UF1LCGFKOD5xNfvlXbTAy/PF77/0Ru8ufbGzdF+0r5z3GGnxzrlmCJf5k7Hc0QhG1u1w/u8/8XJYPYz3GoN9I+vk/mxIRdTp2R/TKwZjxV8BSGBaUOKT87mm+3nMzrBIKRm0OTAz1QGnQjW4uTRAm7JMHcSngxcfiVsvYvA+UQ+VtaJw4l48E3gT8c/9RJg1aojxg1vDsx1zI5iYiChRafSZ0BcnpjVHz5r64JSzQttK9NtSIzDR7Vv42X+Cz1pseWmF2Sf/wW43LdzedRQvAh/gys1AfBEBqX578ccVLXSdMQi1mFunDG46bGf9hWN/esDgzhZsueOP6NJVof1wN476CUDen8EJf81e+EV/gYLpxSQlA6VM9dWK4qLURCTrlIFpAcfk1H2BQltHD7rCDKiYXFgpctP9KIGO8RaFdDz66wwWf2mKI9OtYRwdgN+2P8OjZALtUlUxYUIL1Hv6NyY/KIvffm0DR0PmNvD1TQzZK8DsRU0QtPNfHI8SMj0tIzTt1gbz25sh9MJVeN5OglFVa4wc4oiuNPBqhDGrL2KBR2tUr1Syo6HKXqBIuj0Z7SfFYsHto+iecRm/jl6IywmmMOQDDSasxYSUxRh+qj52XpmK0Kk98YdoNi7s+wXV9FLxcv0wjNkbgBShCKUbjcTaLTPwP/GvoJJwc3w7TE/7DT4aHuOlb66pAQ28xY0IaTwhdIx1IQ6ZsvOu5UIEfmomYKAPA+k3e2YaH3wdfZTSVbY9paQYywTeeUzgrfEVAm9uhEjlJkFoZIZS7Fw/ogykCnRgpGJKKFHGF3zJNIBZzrw/X5WiDTVQKIWCCbJZQZdFdt61XGjDwCgn6LLoGhrQoPs1+CoP11TBgZFZWUnQZdHWUxl0WbT1Sn8zQZflu+nx3n8RhFHLD0iXNMs2TzfUqFiyYhAK5Vtn9G/n4DWsDayrFHz234JQvXp1NXq83zffTeClUChfl66Tt2HNjD5oUKuSdA2lsNChBgqFohZsH5T204oHGngpFIpaaGlrM4FXukApEjTwUigUtWCHXWmPt3iggZdCoagFnfqn+KCBl0KhqIW2Np1luLj44X7VEBAShb8f+EmXiof2DtaoWoH+nIzyczNs8VF4/uIMO5uC/6rByMhIPJcaRcIPF3gPX32MXxbtkS4VD/TNNQoFmLbxb4zt5YAGNcyla9THwsICpqa085IFHWqgUChqof1Nvbn2fUMDL4VCoWiYogVeUTzubZyAIX37Yqz3E4Te0OTUPwVAzwyOjnXRrLyCh5JTCo5Ns+Zgs0YdE+lrijrGqN2wAXo7lpUKuQEtHX0YGhqAQxUBBURx6h8REplldiqfp28j4BedwayRJ5P3Bf7+YXjBzv0jRnGqICESIyJx71U0PqUp7k0pKdjXeEXFOc1wejT8Hj3EK3Y+HyEX75/ey56y5+6D5/gknudJgvBLCHxvX8XfPm+k0/8wbSLEF7ev/g2fN7HStiVEUtBjXP/Hh2lX6eI13ypFHONNR9S7GJhUT8OuNiNhfMYHY8s8LpGpf9RFcYxXv0YHXNnVH+3NtPBk6Ry0vJiUfaHrVOmAZ6f7otynaCTxY7Fn8U7s0GqDQxv7oYdBFP45fQiD/gzD3ydWo3mNUkzQTUPUh0/4IjPHEyUPlE39Q5JxZt157OKVQhVDDio1d8LCdmWkX3CZ+HjnPhad/4x0i0roNqANRlROkZ8qyL0O4k9cxu9hZnAwjsOjVGtsmNMUDehzmxJnlve/8OjSCHbWFtI16qM4xpsRtB/jhv2Ox1yg4Yo7OOoaia1TFuNarJBpNh8QElcXXlePY1g1prMkCMORkcNxMLUM0gPfIslhMU4tFGLxmINILZOOwLdJcFh8Ar/qrscvS9+gSj0dvH1XDhOO7MOEeobSM35bFHGoQR8V61SFEdcfL3WYxm+meLgSnvpHDTIjn2Pa+L9wUUnPyKBCZZhnRODSqYuY4LUXmz5ZYNaKfugQ9wSbzz/HZV8uk0Yh0uI/4VNkCorzy/6nINfUPwyCVISkcFC9QW2492+DOW2zgi5zMUa8xerzkSjrUBeudlXQyIzknipIOwORsenQKWsOhxrGTAukaIrinPpHpzLTLvauhXPWfD5Gdpiy+ywunNkK9+oGKN1hLLpUkcYNHSsM3HMNV08dxc5JNZHm/wThFQZiz7WrOHV0JybVTIP/4wA8PnkbKY5e2LFnLQaYvsap84GQmQzsm6LIY7zC6L/hNeIoHHeugJOxdKUqinnqH3UQ8RPEtx3KbkhFX4Kx93wYLDoPhs+5BdjQygbdrTnITE2DoKIjNm2dgrnMsiidDwENugVHceofFi091GteC9bJIdjifR4Tz8ZA4v4n+BL6GSGsl5fZIeb5U3htf437ilMF3cpA/UblIPoQgH13k2BQ0QTfZp/mx4OtxuLqfGgbVYZNRSOFACRCwt3N2PLCCsOntoN51qThDBwdDlLfn8b6fZ9Q020w7EpxoMNJxfvT67HvU024DWmOpl1botSTheg3YBZOx7Bv2bGt6tukaIE35SFmNu+C/cyV83TDUhwOzLsPW7xT/xQeo8p1MaiNJQzDffHb+gMYvPQa/FAWjcryEcET4t2N61i+3xfBWqVR00ym9ilFh2OC1p0cMcujFfpWBGIiUpAUG4lbr7kQGBvCULs02jjbYYC9CdNgeNAupTBVUHQ4dl+NQ+VeXbF/Yi1ovXmDi+F0jndNIFE1lmAoS/XD3j+uQKvrDAxi5+xJ+4wHV24i8EsmuL5/YsIvaxDebQP2zHJEaSEXvn9OwC9rwtFtwx7MciyPWu5/4fbdI1g0uAnK6FRFJ1dr8czD3yJFC7wmLbEphCD69nHs/+sPDK3NFJZRS+zns+O70m1QBn0fZOJ8BxOYtFiKs5fP4nZYMl4uaQSZWb01iB7quw3B0SXdMGTcbMQ9+hP8U31gdu8C5vz7HxZu84PV7JWIP+wKw9sX8Yfftz1I/73BD/fDzAWH4ep5AXvSKmN4j4pIevQYq468xudq9hhRn4cty49j4nUhWrnaoXuPxmia+AQe8y/jaGZVuHeqgR4OpfD5whWM2R0MLZs6cKn0lb7BfzIkrgbpQrGTgdCzf+BARCOMn9AC7Khl2ofjWO45Hzse3cSSCd54mszH+yOT4WzXGzvOLcYE76dI5r/HkcnOsOu9H4G+f6BP296YuDUETou2YFrj/G7Bvx4/5wsUWhwY64jAyyTgGBihNNKQyJcpBo4+yuoLkJAqeYpGX6AoZkQC5oJh32ZierPiZfmpf4Tp6Uhn6oD5WIrCVEEM7DbJIh2UNuQUfbyMohZe266jf4cGcKhT8DfXCvcChQgZqQLoGOmpV8cZyUhI04OZmvM/fk1+zjZLhOKgyyLkp8oHXRZhenbQpZQA2joolRV0WRSm/uHoywZdFoWpghjYbcxo0NUo4odrGn3CrA09dYMui14plP0Ogi4LbbcUCkUtxEMN0r8pReOHG2rw+S8Qm4/dlC4VD9MGtEatymWkSxTKz8nMjZfRr70tWtlVk65RHzMzM7EohyLhhwu8FAqlZBix+BDcuzVF+2Z1pGsohYUONVAoFLUo2V81/FzQwEuhUNSCnYGC0FHeYoEGXgqFoha0x1t80MBLoVDUojhdDT873/3DNaFQE1pAAm1t+h1F+bkZu/wo+nawR+dW9aRrJEheJaYUhO8+8LYdsxY+z99Ll0oG+uYahQIs3XMHHRxq4H+NrKRrJD8Tq1ChgnSJoi60G0ehUNSC7dfSgYbigQZeCoWiFnSMt/iggZdCoagFDbzFR5EDr+ycakm3vtE518TowLJeHXRoYJpr1gL9spbo2M4ebasZgsPcUJWtZYPO7Dxs4n/1YGogKSY671ohyUxFYGAkApJkxEOZPLx9F47nYWmQ0xGJ0hH6Pgw+/vGIE2t2RUhLTMB/r8MRkJjJLInwJTIaz8RztknmbXvDbKiJR6w/O+r/nCwd0X6P8PBV1lxoLBnghryAz/XHiFDQdmfEvcODa9fxNDhZ0hZEPIS/vIPr994gJsvKmhGHdw+u4frTYCT/AP6qIj5cU5hTrYMJkPpQo3OuqfVwTbcSZmz2xLqmJtDy24/KIx4gUpxrLVTqMAbPl1eD38MUNGtjjD2jVuNIy1HY2d4MOhxj1KtuipSP/kgwqY6q5kZ03rUCkhHlj4XevnjBA+oM7otNzdlZBzLhf/EqZt1IArFugxOTq6E0u7EgGf/su4rNn0xQi5OAjyZ2WO9ugkM7/cDVz0Tg50w0de+KwTFPsPllKoSiDITFpKFW717wdi6dYzujlAi/7b+LlrZV0M6hhnSNkodrTOdq/7hh+F0ymRruHHWDOf8dDs6diD9upaHm/wZiybppkKhyhYj9xxNuc17D5n9l8OpWEvoePowuN0fD46gQtc0+IbjKbBxdaY5tg+bgtc3/UOYV02Hrexjn5jX+ZiXn6lDEHq/CnGq5+PpzrokRxOP02vUY7KM4BRAHZapUQNnMeDx49BGfmG9XLSYoPNmxCfYDl6PnsWikfXmO4Fg+MlNi6LxrhUCnTDVMmNQaLbImVmPgBb/C+meG6FSdvb/IQZQagytvMmHbpwN+d6+NUmHvcZNnhYWTnTCstRWq6WgxDVYHdbp0xHav7ljWphT0DatiUBMTGnQ1gHioQfq3SnQqo9P8vVjrbCit23S82zcHax6WR/df+qJj26awyPZ7CpH0KRRJupawd2qMSgbM8XnPsfvoe9SauQN7/ugL4ycHcck/GKFJurC0d0LjSgZMb/H7f8in2THerzDnmhjC9Iw+JEJmtmgpQkT4+uIZxwZTJzqjfloEPqRKqlTbzBbLx9VC0KELiGVueYkgg867Vgi09Y1Rw0xmssu0GBw6EgjtxrVQRUsEET8FkdKK0TYqD+faenh59DIm7w9CPLOOHVrghX/EiVshCDc2R70ykhArSgnHvquxqNyuEVqUpo8qNAE71CDK7wZZ2wiVbSrCKKtKRFy8vv0eAl1jmOhE4O/fRmP8X4HSTpcOKjR1QQORLw5tOoIPhkyb4CQiJpUD0/LG0C9dAcZIRoxOY7g0EMH30CYc+WCIWlWN5L6wv0c02mK/lTnXWCTzrtmg37SeaPnpFBx7bcQe0ghe/a1gAj04/tIPg8gTzDsVSX9CU4xkpiQh1rAUtAPf4EIYAYkIwuVgLv77j7mtzCiNPhP64sS05uhZUx+cclZoay5CZtUmWD2jPdx0w3Hg7yjwmLuSwFu+uK1VAyOdzLJnKaaULOIXJQp6MWgboGwFI+hUd4HHhNHoXAWI+xSFkAdXcDMwFD5rt+Cl1Wyc/Gc33LRu469LAtQoK0TUu0hwP79DPKcSrEK9seWlFWaf/Ae73bRwe9dRvOVJj/+dUgyBN2dONTHf/JxrLFnzrrVFxuUnCKzWF09PTMBQUQC2XgxHZpVWWDekLB7tvowbX2jYLU50zW2wcGZ3bJ/jgkl1OODUtId76RBsPvAAR0LT4H/uEgb9cRMHYytjymh71Iz1x9KVR9F17hUc45VHn3YVoBf7ATtu81DPpSEaG3/vfZ/vB/UfrsliipbTpqN15Eq4tOyLXfwOmPyLMS4u98T8HaFoPKA7qgWvxYCeU3BRuzmGDHDF+BmdkbGrHzpMugcrj9no12EgulcLxtoBPTHlojaaD+mD2t/51NI/75trMvOuQVsPZUtzkJKUhgwlpUHfXCtpCDLTReDocyBM44Ovo49SujIBVSRESpoI+grT/1A0y5rDD2BnbYHOzWtJ1xTkzTUBeNx06JoZi+9QRBmpEOgYQY/t+glTwU0SwsislGSZJYOHL0ID8Zx6EoRI5SZBaGSGUtkbfb98/zkoLDLzrjGtAAlc5UGXogm0oMsEXbYx6hoayAddFm0OTGjQ/eqwPd7CowNjadBl0daTBl0WjhHMysoEXRY9Y5mgy8JhAnPZHyLosvy8gZdCoRQI+gJF8fHdDzXEcVOQkVmyP48wMdSDkQF9hEP5uZnnfQH2dapgoEsT6RpJMOZw6I/5Csp3H3gpFIpm8Np8Ho1sLDG4i6N0DaWw0KEGCoWiFpKpfyjFAQ28FApFLdiHayIRtWIUBzTwUigUtdBmH65J/6YUDRp4KRSKWoh/1UBlJcXCT/VwLTr+C6LiCy6jrFi2FExNvt57dhTKt8DyXf/A2qoCRvRqKV1DKSw/VeBd8ddlLNp+QbqkPvTNNQoF2Hr6KRrWqYbRbv+TrqEUFjrUQKFQ1IJ9uEYHGooHGngpFIqa0DHe4oIGXgqFohbatMdbbBRL4E19tRljZl1E4I185lyTbI1Xm8dg1sWorzdPlp4ZHB3roll5RSGwFkwq1UA35/pwkPmMFXrIzbWmxYGekQmMDXXpN5caZHDj8TwwDvEyb3ZnJMbiv7eRCEyWbQUiJIZFZs+l5hedIRahJ0dF4d6LcARy1ZizjVJiqHI1pEf74dHDV4gVX+ICxPk9xN27d5l/D+AbnJzrOs/ghuCFz3U8zpp8LT0afo8e4pXkAIDwC0J8b+Pq3z54k7XuB6PIcUOUcB0Lph7Ezet+IK29cfPOTnTVt8av//jg8Jia+BInhGnEZdyOZAtQhITrCzD14E1c90tiqkjz6NfogBtXVuPp9hnwbmksVwClGvbBg9PTsWbkL8z/T8WU6gaoP2QGWjeti6pVzWHMbswxQaUaNWBZtjTKWVaHlbkBE64pyhEi9PY1DFlyBXO3PcEznvSi5cfiwPZ/4LXjBnZ+EM9oKUHIw61jN/DrsWfYef4/nPBPxufHdzByzT0cv/UY01b+g8Of2VaTCf+/b2Dmnzcx70IMvnMn9neFfNzNQND+EWjXbgBGjlqJu0lMiBVE4MqiMZj062qsWbMOu+9EMbWVRSreHZyCLq27Y+K6U3gUnYmMoP0Y0a4dBowchZV3k5gIIUDY8ckYuXAL/vpjMvq7jsPxsB8v+BYt8Ao/4djMzSi3xBONDJWFH/k514SfjmHm5nJY4tkISjfXAJmRzzFt/F+4mKb4PWyI1sPaomHwWXSduBu7U+tgmmt5RN08Dt933Oy51rQ4utDlMMdJ4yEtSytJUYE2KjRyxB/DqsAgu74z8Obfh7hRuhbqK3oeBakISeGgeoPacO/fBnNaG+Hdw8/g1WqKlRNbo5tRPK48TUS8ijnbKCWL+M01ucirg8qd5mPvWuec65npvb5P0Ie180Am+K7Haneb7Fm909/tw5w1D1G++y/o27EtmlroQqdyJ8zfuxbO2QfQgdXAPbh29RSO7pyEmmn+eBKWNdXwj0ORAm/qq734KwAI2LEVNx4fxZ/XIqWfKCMVr/b+hQDmvx1bb+Dx0T9xLVLzN4kifgJzC6s46SWDlh4qML1XwZckfOGnIpzpRplaGCEzKgJ8mWQSQRpS+EyYNisPM30RMjJzHYmSjRYMy5SBucx8+ryPr7D2nhacm5WGlpAgNT45Z8Zmpg7qNa8F6+QQbPE+j4nnk2DVuBJMgh5g0nof/M3+BDszEcdUzNlGKVnYN9fku7zaMKpsg4rZE6wxaJuikZsb6sddwYphXdBvta/0jkQE7uvbeC/QhbGJDiL+/g2jmQ5QkE5l2FRkZ56WgaMDTup7nF6/D59qumGwXSnpBz8ORQq8Ro1/xc1HF3Bomyc6NB+MCZ0qST9RhhEa/3oTjy4cwjbPDmg+eAI6VfoWdHJ6qNHMET1rAR+DvkDHogqsmKDaqJwQYe8SkSbdKguOcXmUM8xEbFgwPjOBwKSsGfRpt0tNhOBGpcKkvBae33iHQCZeBj9+jzeRkbj1OhEpWiZo3ckRszxaoW9FICYiFeatO+LocldM+V8FmGqboJWNCImKc7aJhx8oJY5i3FWGbhW4jPXCinUr4WENRL77jFTeZzy4chvhBuYw0qkOF48JGC2ZfA2JMiNNWQi5vvhzwi9YE94NG/bMgqN47v8fi6INNWRRpifOPPJCHVZZm8eca1mU6XkGj7zqfBuTFBpUwjivMdg30hKP953FSb0u8L00EZ0/Xcfsq3G5xqGFaUlIztCFuVV1VGa+iFO5X+jMFWrDgWWrNvCe0x3bpzZFY10tNOhqh3LPH2PVkdd4FeyHmQsOw9XzAvakVcbwHlVgEPoM4369hEV/f4FDP2eMbFw315xto8UNj1LSsHay/GYZTnu7A+6t7GBr3wMbkttg6qz2MAo+juWe83HYcAymt47ESpeW6LuLjw6TR8HOWLpjNl9wf8kEeD9NBv/9EUx2tkPv/WFf5XlQSULfXFMD+uYahQLsufQClSzKY9rQ9tI1lMJSPD1eCoXyw5P74RqlsPxUPd5tJ29j45Eb0iX12T6nL2pUNJUuUSg/J/dehqKCuTk6OzWQrqEUFjr1D4VCoWgYOtRAoVAoGoYGXgqFQtEwNPBSKBSKhqGBl0KhUDQMDbwUCoWiYWjgpVAoFA1DAy+FQqFoGBp4KRQKRcPQwEuhUCgahgZeCoVC0TA08FIoFIqGoYGXQqFQNAwNvBQKhaJhaOClUCgUDUMDL0XzCDU/ySnlW0KIjJ+8CfxwgZd7sTfqTHoEvniJhwfjaqDrea54qSQQBq5CE+cRmDJlOpaf/YD3x5fjUrT0w2JAGHocy4vzgAWBexG960zCI0lhgvdgHGp0PY+ilWYizvVri515TUj9rVIi5ZEHwkCsauKMEVOmYPryU7h3uHjbFtO4cHz5JZR060p6shL9u/XF4MH9MXThDUTe7w/9ydfVO7cgGck/3uzu32/g1XIcJ/cvi9RPwUg+uQY32Ksh4Rr+uJKJT59Smdp/hj9nj8XouUcQlBYFn0N78RvTmEMEKXjhPRpDRs/Bxv0n8CY1Gc+2TMGIEbNwOCgDwui7OLDvd0wfORW7HtzBDq9xmLrLH8wRxQh5kUjvsAje3huxqE8tmJQyhTHXBwcPrsGM4SOx4lYshLLnZr7qo30O4uCaGRg+cgVuxbJf/Xy83TUWfbr2wbRTYeA+24IpI0Zg1uEgCPVKwbS0HoRRPji09zcs338BW7KPJUmDGP5b7BrbB137TMOpt0+wwb0bOveagysxGYi+ewD7fp+OkVN34cGdHfAax+TFPysHElJ8N8C9W2f0mnMFMVm9kdRPCE4+iTWSwsS1P64g89MnJu+yZZSGKJ9D2PvbcpwKSZHJhx8e/zkbY0fPxRFxQlPwcvsMjB69AGc+SRKu9JzfAIGBgXL/slFZHkl4lp1X2fLgFqltMY0LkekdsMjbGxsX9UOtMqYozYmGz8GDWDNjOEauuIVYoey52WMqtD3mMPy3uzC2T1f0mXYKYdxn2DJlBEbMOowgoR5KmZYGJ6ttnXqFR3J1JkW2bYUlwXeDO7p17oU5V2KQkV8ekq5gmNtHTD99GkePnsThFR0gngdXW3JuPYW2JHdtRH7Awd6lUXXAClwKEyBZ5rrISH2JLWN6oY/XXab0v0PYGSi+R+AwVu5fFu9+rU1GL3AiTrsjScjm1sRt7WhivSiI+SSd8NIF5PO2VsTl4D9kGOzJ3kgBSbw0iDgtfEi4vGdkcilLsnqPG2mz5j1JTzhHetZdQfyfjSY6zY+QmJjTxBntyNn4GHK6jwPZFCY5X/p/owmsB5HJk2cR7xeJ5F4fkHEnRzFpOkiieM/JXFsPcosnc+5jEeTZKBCHg1GE93wusfW4RT6fbkcqj7pHktkDxp4jbm3WkPfpCeRcz7pkyfE+BBP9Cf/RMAL7vSRSIHusOHEaCEkgp9tVJqPusUdIIIdaVSDjn6SR9IBfScXyy8il0Tqk+ZEYEnPamaDdWRLP5KWPwyYizQKzyxHSqsJ48iQtnQT8WpGU/y1Usv7dr6T26AXEyWk3iQzZTFq7rSWjrRcR33OyZbSEnBoGYr83ksTK5kPAlA2Tb8HnbaSVyzHCvTSAtFzqR/j8x2ScjgXZ7K/inN8A7969k/uXjYryELeu7LweJI+k5RFXxLbFNC4yGtZk0OTJZJb3U3KdaVsTXzwjo+BADkbxyPO5tsTjFk+unNOfKbS9z6dJu8qjiLhpkFhyzq0NWfM+nSSc60nqLjlO+mAieZHdtuTrTIJs22KOcKQVqTD+CUlLDyC/VixPll3KOw+CFyMJ3HyYqy+H9HtMmx53SHzuhwpt6ZzCtfFhTxcy8toXJhny18XCjY0JRv8nd9zviR9sqIGPuAg9Jg7OhcW237H2eGPM7mYF7chYxF6bij4TlmHHnQiEJAhR2m4gnCtykPjaH7bdGsPUqBbatraC8PkZvLi1AbOX3ETdcc4oyymNhr1awLxsbTjWbQ3bsuaws+MhODGri2aI+sNWMj3etZjcyEiySrsU7NycYGFkhSbVIhB4WebccRnglLKDm5MFjKyaoFrEZ4Tdv4dGgxwgnsc46THOvLiFDbOX4GbdcWhbSnxEcLRLw26gMwxvyh9LQgzu32uEQQ7sEWLg+9QRbg0NoFenP3pyXyDWuCF6tTBH2dqOqNvaFmXN7WDHC0Z2FmKe4qmjGxoa6KFO/57g/vdZvJofFwE960GYa7ENv689jsazu8FKOxIfH8iXkVlpOwx0roh42XykXMPUPhOwbMcdRITEIeHlK9h2soa+vg06ulSHfpzyc37LqCqP2FjZvCZAW1oeX4rctpjWVX8YVjI93rWT7WAgXsNBKTs3OFkYwapJNUQEXpYrZ6ZxybW9z2H3ca/RIIibBtM3fHzmBW5tmI0lN+tinLRxaUvbVkWFOpMg27aA+KdP4ejWEAZ6ddC/J9OjjzXOMw8cs+owuf8UWUdTJOmxbJm0RRmFayO755wgf124Dr2MC3ojYFlnCfxl7/y+E364wBsTWwblynfCbNuNONBhEpqalUOZ+FjEf3yOGB4X4cEhiOKJ2NYm3sOy/wREzx+OCdOmYvmVBJTtuwK13z1BBFOZJjWtUFq8lTwFLbSMUIVzK2Dl4YlXnSqhmZs7Zj9rj2W13+GJJAGoaizdiIFNcqpiPsTUgIfnK3Sq1Axu7jtQZbQvXGq0Ra92/XB7wlTU40g3y0YhBzWGY+Z/LqjRthfa9buNCTOaiFfzY2JRplx5dJpti40HOmBSUzOUKxMP7d7yZWTMHI89Yg3ZfJx6hv9ieOCGByMkigfLXh54N3cUZs+ajMVXPiPdSvk5v2VUlUds/Ec8l8krW75seWiibTGNS+HcClh5wPNVJ1Rq5gb32c/QflltvHsSgQzm67GmTOMSXw6pivlgkW1bs/Gi83T851IDbXu1Q7/bEzA1d+OSz0O12bjlcQCt7Dth8OgRGPXrNblhpYpDZcukKtOW5DGuaIZnO3bjgcEgrJC5Lsw/7MOJ2Iow+fwOsQLpxt8T0p7vT0F6cgLhMbdT8vCZW0FmJe8xmd9uPnnGZ1YJUkh0dAp7t1xsKD+3LGkkOpIrPaeApERHkxQV26s8Vlo0ieRKj5AcRxIKdB8mIMlxCerfuqksI5l8pCeTBNmECpJJDFf2DAU857eMYl7FaKZtKT+3PGnRkUTaNJgkRJNo1Y1L+bFk2hZbj3EFa1zifEeGJyjPdz5lwk9MlLZ32euCbTvc77bt0FmGU99i3/ItuBepg1azV2FkA+lwAYVSVGjboqiABl4KhULRMAUeUqJQKBRK0aCBl0KhUDQMDbwUCoWiYWjgpVAoFA1DAy+FQqFoGBp4KRQKRcPQwEuhUCgaphCBVwRefCIUTW3pCfFQ8jYs5SeEe28jdr2SuhMp3yXCqOv4fdJw/PLLZGy6H89c9ZTipBCBNxw77Mqiy+EImcpIxGX3rjjwlbSxmoWHZ4td0aZ9B7Rp4YYj36NXtoThvTiG80Hy2knliJBwfy1G9euH/n17wbXHHFyOkrzIn/7hL/Szbwj7ulVRvcdOfMh6H58fhEOjbKBVZTneZb+jn4AT7fRgVs0a1tbWqNt+MZ4q0RZQ1CQjEJvdt6LsrJ04sHMR+tQ3+3q3xvz7GKpVBVsjpMs/CuybawUjjGxzbk96Ow0mxyKE0nUJ5HTXZmRbhHTxh0ZIvnyOIjyhkGRmZuWfIstn7+ak2+l46VLe8KNDSLz0hfsvPhOJ43gfksJ/STzLViTzX7NygxTi465P6myXNK6UlzvJmoPexKn8VPIyU7yKEMFr4mnhSi5+kS5TikbMIdKp0yESI1382vC/pBWv2+IboBCvDH/CtnYLUWVROSzf1gIXTwxARe1EnOnmiui/HmOczg38OnUr3vBSkcizwYxDG9Crko50XxYBwo6Ph9vi++BzmFNXGor95xfBgeOP7cOGYNNbgMPnofzQ/Ti3pBVMQvZh4vZ4lA59iLC0VAgae2Gp9XEsOBwCHjcdTVedxOq2xgjaNRmH9Gsi+OwT8AQp4JZ1w8Y/x8PWIBY3fp2KrW94SE3kwWbGIWzoVQ4fmM/2pxjC/64OxuycD4Mt0xW2qQQdQRiOj3fDkofMbTPTEbNk0vTveK7y/PGVp99MmmsWQdhxjHdbjPt8DggqYej+81jkwIH/9mEYItkRvPJMeZxbglYmIdg3cTviS4fiYVgaUgWN4bXUGscXHEYIj4v0pqtwcnVblJEeW0y+aRAh9savmLr1DXipieDZzMChDb1g/mkPxu1IQYWw23ibGIdo/Z7YftgTjVhVlBr5Aj8Qh+Z44WS4FpCmC+uq/gjofBuX3fThv2sa5p6PBRGkwaD9KuybI9VGKiPyL7QeboLT65+gShdrhIZNZEqJKTe/qTDo0gARn8ahArsd9yza2dzGpshNsGObVuIJtLUPxL7QhajBfq4SAYL3jMOOlAoIu/0WiXHR0O+5HYc9G8EYfOX1YJaI6+NbYugVDqrW7oTfT25EB1zH+JZDcYVTFbU7/Y6T6+3wX642xrQf6VkhULMuRWq01b82oAP3EGbNPYVIjg6IUUM4mfDQZNVatNfxx65pc3E+lkCQZoD2q/ZhjoMBQvZNxPb40gh9GIa0VAEaey2F9fEFOBzCAze9KVadXI22WQ0pIxgnZw/EgO06GDi4NgxEPHyOaog1F35Fw0gV7cRQWbrN8UllWauIAVCSfvt4eLefgxoXDsLmiBrXrDQb3zzi8FsgwsgWpwHkEpdLro+sR/qciGL6gMp7vImXBxHbmU8J22/JIu3pZFKx1gLyLEW6QkwKuTeiLLFdEyDZNvMj2dIYpP3ZRCIMWkHM0Ykci2R7l3HkTBd9Yu5+hcQxi8Koo8TVbiF5xU8n/ovKEbT+kwSJe0/pJHinC2k05ylJYxezSLxMBtnOJE/5mcRvrjFBl1MkSrHTmr1NGnk6uSKpteAZkzrl5ORPdfqzSXtKJlesRRbIZ5yk3BtBytquIQGSHcnHLY0J2p8licIgssIcpNOxSKZ8mZyf6UL0zd3JFUnGyVFXO7LwlWzJqpEGORLJ5UG2ZOZTPhG+X0bM0IOcERcGk4aNjsR+7QfmL3WOmUaeL3Ii/Q6GSXolfH/yW22QtkyPl/d4Fmk25AyJZg8rjCCHu9mSec9l0yyLkESdGEy6b/1A4k40I9oDfHLqLnorqYiZxD+r25N4hjjL9nhjDpP/mVmS2vXqkdqNPMjxz6r6R0LyfpkZQY8zknpn8rPR0Z6s/cDkVFU9MOeuavIr+ciulhK9tSox+VV2jQzZ7Ue6zFLgumRQ1VaZdjTvf4PIkXBJHtNeLiE2+B85Ec8jj2c1I0PORIvPIYw4TLrZziPP+UIStMKcoNMxIrmEzpAu+ubE/Uocsx1T5kddid3CV+JjZRO1izh1Oclc1Qz81+RXp9HkFtNsVbcTGbLTrbqslccAFennvSUzdWuR3THqXLPS5e+AwgXeVn3JRS7zZ8JVMqxuX3I6Jp6c6d5CGniZW3H/M2TVhIGkR2tLAidpBYpJI3cH6ZPWZxSCQcodMtCoHTnPHlNKyk03out8ngiD15DGrqekxxCS0A32pP0x6W2sMJisbdKFnEoQkHcr7UinEzK3t9yLpE+jX4kfE4iFX/zJmVUTyMAerYklnMjJhEwSsLgm+d/RrBkclGwTcZcM0m9NFJOqNH95pD+LtLuDiH7rM0y4kyWF3BloRNrJ70jcdJ3J+YRgsqaxK5M3yWph6AZi3/4YkeRQSILXNiFdsj5kUSMNYoRfiP+ZVWTCwB6ktSWI08kEIvy4mjRofyK7nvgv5hLbgX+TL+ock/8fmes4ktyUTFDAICQf1zmSrqc/kcfjzUgF17Fk8uTJ4n8jm4LU3B4l3U4eweeTZFyvxeQxczHGH2lMtN0fygTe7aSKdh6BVwbuzV8IDD3JayWfidO2ugFpfyI7p+TFXFsy8O9I1fUQ/YasqKtLLPvvJG+kgYL/ZgWpq2tJ+u98k/2lnLuNST9gYdqpunWZX1tNezKTOIy6JZnlg4U59noHV3L602My3qwCcR0rKevJk0eSpqhJtjNRKnhNY+Kac3Kywb49ybmE1pImTDCTQ1XgVdVOmL9zp1tVWccojwE8FekPzwm8+V6zWaf6DijamHkZV2xYa4zl83yYO0wOmBtNJFwdi/azXqPB+HU4sH8WGuqLmNvqLNKRECOCaSmFGwJBEuKFpjCWWc3RNwEnLYP5Swsc3awPtKHD/M3Jci9r68NQOxNC5gTa2noobSgjZdbWhYG2EIL4qxjbfhZeNxiPdQf2Y1ZDfYjYBGkZwDRr+wQl22SmIYVTBopJVZq/PNMvIT0hBiLTUgq3QgIkxQthKr8jTDhpyGDSqMXRzd5eW4f5Oyfj0DfURiab8SzUSAP7EOrq2PaY9boBxq87gP2zGkJfUhjg6OXsqKWrD+1MoXrHzOQijukHyZaTto4Wc0QRkr9YoPdML3h5Sf4tOxeBp8MtpFvlIEq4iUWTbqDj1kVoZgwY17CFll9w9uwDQm4wos2ro0xu53YuTNsswKz047ifKF2hiBYHOVnVgq4+W4551INefSx4G4tzTY+iqUlTbA8VQr/+AryNPYemR5vCpOl2hMaqaGMyqFWXytqhuHpy2qooMxPaJoa5b6lFyfhi0RszpWXt5bUM5yKeQlzcTJ5zLiEd5m8Oss+ubyipa7VQ0U5UpltZWauIAXmlP4v8rlmFMv+WKfLDyrJd1mOZ6Df8FcUERKTA98A9tFjsiR52luB8fIJPabKlYYrmQ2xwadM9+QnqTJthoPVlbH+UIl3Bw9Ptp1BrRCvpshpkfMbtm8HZP3NLeXUJgU06oILfAdxrsRiePexgyfmIJ5/SZL4IJKT4KtnGpBH61riATfdkU6oif2qk37T5ENhc2gS5wzHl0WygNS5vf8QcWQLv6XacqjUCreQGUdVAnTJM8cWBey2w2LMH7Cw5+PjkE+SqRxF1jmlUHx0s7uHKB2kwFsXiwVl/8IgJbF0t4fNPAspYWsKS/Ve5EsrqSzbLJvkpfh+5E1VXbUA/Jk0s+g1Hou/bbbgezy4JEHhgJ0zGdYa5+NO8EUbfwVUDFzRmp3dgLubw4ETmCPmRXz2YwnH2Tbyc/wZr/00Qfw5TR8y++RLz36zFhdv5tzF1UNoOpZ9lYVS/M6x9jsJXmlDhp39x+BXzFWViC1dLH/yTUEZS1sy/ypXKQrG4SwJ10p2DihhQwPQX7JzfHkX/lYh2OXT7fR6MnwaBDyPYD26Cq8P7wmOYG4ZsCIeBkC/X8C08LmFnxkBYWLVA546OqNNmCXz5FnA/txEJA6rDvkt/dHOoh6Fcb1waVVm6lxromaNi8DL07j0cU8b2Q8/FHCxd0RYW9oPR5Opw9PUYBrchGxBuIARf4Uo0UrpNBfxycQfSB1REjZad4eLUDL3WflCRPzXSb+GBSzszMNDCCi06d4RjnTZY4suHhfs5bEwYgOr2XdC/mwPqDeXC+9IoFCDnUtRIg5E9Bje5iuF9PTDMbQg2hBtAqFgYcqhxTG0LuG0Yg7djXDF44hSMGjQNd+o6wJTpflgM3AnPT6Ph5DIYY8d5YKDHWjyX/ZmX8BP2dm+GxZ8ycHfFKAwdOhQenocQpNMaa3eVwhgbe3RytkXbs6NxZXbt7F6aPEKE7e2CWnVaoUvn5rButAntLq9DM+aK5Z7viirjHiJNumVeqKoHi6jjGGhnBycna9iuc8DczqaIOj4QdnZOcLK2xTqHuejROv82pg7K26H0wyzMXLF+hS6WdXdFn4GDMWRxAOzqloMuUw8Dd3ri02gnuAwei3EeA+Gx9jnzVVnyqJVuGVTFgIKkv6Dn/OaQDjkUK8LkcBISk/dItyAlnPgHhJNkuecgAsINDSChWVOMqI2AvF/VlPS7xCXCtBgSGplM5MbfhckkPCRG8oBIFaq2SXtMxpnZkOVvch7Tqc6fGukXpJBw/wASLp9xIuCGkoDQrKl/ikJ+aRCS5PAQkk/1KKBOvaSTxPBowlN88MEgZOr6/ccokqLkszxJiyQfPqs3TY6AG0zeBETJ1F86eTa5CulxqWC/MVNaD4IE8jHgM/kis1KQ8JEEfP6Ss506bUwdCnocng8Z34J9iCZdZuo3Jfw9+RiVIn8NlDSFyL/yGFCA9BdXmX8FfpAZKIQIWt0S8xpew8luptJ1xYMg+gkur+uHgWkXkeLd6Pv5ucpPTwqe7TwH42G/oJ5ket4fBD4Cz55BeMOuaFUxEddXjsaGst64PLu+RoYVKMXDDzP1T9KLM3hSpjs6VdOTrikeeP77sea4AF2mDUfzsspvdikUzSFC0qtT2LLrKgLTyqPJoBmY0LEyirfVU0oaOucahUKhaJiv9go2hUKh/KzQwEuhUCgahgZeCoVC0TA/buCNPoPpSx8Vw+8Yubi3cRd+fL2sAMlRQXj9+gPiFWXLDBF7+2DmPXVUj98e0WemY+kjtiUk4Pb6v/BaU3UpSkFkSDCCg6X/QqNLzFn9IzuQU97+jb/fZr3a8mPw3QZe/v2h0KqyFao0ncIEH2za+yb7tdPCw8OLY+ehll5WhvzS920hwoel5VG612rs3fsHxrWvg/rDziBKGiRS353AGu9z2Da2L2afD8/9JphSR24OCSfaQc+smtiVa123PRaLZbnxuD6zDRyat0LzhjZoOvuu+E0mUcwlTGzvhLZtndCkdjPMviv3fpP6ZHtchUjw2YS9b5gKFH3Bf0cv4qPSNyoE+ODdBtZ16qGOVR1Mf1z0r2xRqDea2o3GqvXrsZ75t3H7eXwsodiY7UAuqL+2SL5bPu4P1UKVvHbmPcNi1zZo36ENWrgdQYH11YnXMKX/DsQa/1C/CSyZFyg0A598SVP903qB/zSCan8Vg1P0M/Fu3o2oqZeVIe/0fVsISdDyWqTN8axMRpK/HKqShf6ZhHCvkkENJpJbrD8mLZy8CZFTSolR6sjNRkBee1oQVwVZbtqjsaRiJ6k0SPCRrKxUgfwWzC5kkjTpMTL955OyVptIuGSxwEg8rgLiPw2k2l9MSxAGk3WOPck5FTKVlPBgksicO5Ov1LBTYFipjK3LaRlJVMkh60AuqL+2SL5b/heSZzMXfiGfo3hEKMwkhdFX896eJxfe8aRLPw6F6vHyAw9gUp+ecOvnhj7DFmPtRE/cFHdMePDfNRo9uvdCd1cX9PvDFynIwLs/R2L+mkno3XMaLseIwPPfhdE9uqNXd1e49PtD/N65IHgPRnltxrwhbujdpQ1a9l6Ll1mdDtaLO9oRdevZokFdW3Rc7gth6E5097iKJNZhunAw3Jj0uDp3wJTzkbl7ZFIy3v2JkfPXYFLvnph2OQYinj92je6B7r26w9WlH/6QvgDPDzyEqW690LdvL3QdtB6vUyW/uBO824z+8x5kD1/wHnih/5Yg5lZoL2aNHI7hw5l/7n3QqukE3HgjTR+Tmneb+2Peg+y98MCrP7YE5U5l4vXxqGthhQaOHTH9Bmt5UVaeCijLA+t/HeuFdZ6D0W9Ab3R1Wwqf14cxqWdXdOvQCh297kCVQ0aCHkqVNgArPQI/DAHatVC9FPO3QWXUr8ZKeuUxthsDz+6W0JUuy/MF/k/04dSAPUAOwtQ4cIXiMzCIINLWh664NerAQPqWSkZiFESVzCHX11E3b8JQ7OzugauKHWaSitdbRqO/W1e0aeWG9a+k9cL3x8HpvdGysT3sbevBeckDcMUfqKiDxOsYX9cCVg0c0XH6jXzKU57c9cw6f+vCwqoBHDtOx41E1pu8EIPd+qCnqzM6TDmPSMXmwjqQp7qhV9++6NV1ENa/TpW4CrLzLUDIvrHwWueJwf0GoHdXNyz1eY3Dk3qia7cOaNXRC3fYU8uUk8prUPAOm/vPQ04TfgCv/lsQJBAidGd3eEgLmfVNj3ashwZM+dW17YjlvsmIvfU7PCcMZc7fEZ2nZeWDdR8PgH29hkxZ28DGeQkeSApbBkm5D/TcjR1Teytv+98z0gCsPip9oKzZTZl/NUXeo8l7TGY1G0LOSDYiEYe7Edt5z0mqStenci+u4O1Moltrt3yPVsbLqazHm+k3lxijCzklSYhy/yf3OVnk1I8cDJPkj+//G6mNtuIeb/rz6aRmr8skSx7IvdSD1Jz1gkgnUGDgE/8NvUhv77fMN3VW+tLJ8+k1Sa/L2XuRSz1qklkvcvaSEE22VjUhsprX/H22KvKQWlD/K9PjXWpJbOaeJJfO7id/TOlDuk+7KPG3Mum9O7cZqVJ/MNnhl7u3m41KVWMMOfw/M2JZux6pV7sR8Tj+WdK7EkSQC2NqEJS2JQ5WlsR59cvs+o25OpW0tuQQ1PckN2PEichBXbetIEsnKN/jXW0B0m5fqNghm/lhE2nusJ58yFTtHVZVB3k6eaUIP64gFVCXuPTsSXoy//rOPEs+Z+auZ9Y3rOj8zSHHm5yDagdyTr7V9PBmb8+kV9U1mP6cTK/Zi+Q04UukR81Z5EW6gLydqUtqsTur8E3nkJMPle5j8XYSCuZy/v4ocI+X//oo/q0zDj0qS97iMrD1wAQHE3CQCr+9uxGS8DeWT5uCKdN+w40YPxx/zIWOgQX+N8wZFszZUv32YndIAv5ePg1TpkzDbzdi4Hf8MbgcPVi2d4czuxHT66nM9F4FT98jjf8M63bZYI2nA3L3tSSIkt/i7OqJGDRsNe76PUaIqvFYHQNY/G+Y5Bypfti7OwQJfy/HtClTMO23G4jxO457T4/hap2J6F1VasqqMwjjHFWdWZ7kB0sx9cVQbJ1QV43XNxNxoVd5cLS0oKVXExN8OHAeVwWrWg/ALn+2a6G6PLNRkYfHXA70q7hinEtF8SB+GQcX1GvYDc3LMUva5mjRUQe+gQqFRNIRG/Qar/57CJ97Uajh2hwV2J1hiv+tfox3Zzrjbt96cN3+gbmHKQjmGHI3EZ/f+TM93w0QDrSBl58AwujHuPK2EoYtXYhBrcoj9MwhvJD2Ts1dN+DKkwc40OEhJk4+mz3WLKEQeZNBx7IzJvawEr/6rWPpjI54jo9xvvA+3ggrx9SR1JtODQxf54a7m66prANT53Gosqo1Buzyz74Dyo0OKrisxLHz53Ge+XdqXW9Y6pgq1DODqTPGVVmF1gN2IWsVa1Z7e3Y1Jg4ahtV3/fBYtlGnv8Wxq3UwsXdViThIvw4GjXPMdX1w9KvAdZwLKkoKCi5MD7Nb83JMuWnDvEVH6PgGSjbMQtU1KPk0T/jP1mGXzRp4OiikIlc+YuHrfRyNVo5BHUlho8bwdXC7uwk+2XcnarT97xzxpVUQVPpA8/KvyvpEk7/AovfM7G28lp1DxNPhsFDl+kxPQIzINJcXN5sCeTm1YGBqKGmsKvyfgzlxIGay3lxt6DDBUYwWByRT5p6PCQhZpxLFXMSshWmYv7E/pN9J2WgxnTf53di9yqDn+TgwX+ggGR/xZ5tyqL/gLWLPNcXRpiZouj0kf59tHg7TArl8WTimsBswDfOW/YmLVyfBb8ZWuQdlRnU8cPCxN7RWbiz8rwJM22DBrHQcvx+JZ7+OgN+Ui9g/fSA8jz7DpTab4bY/69GLNkwqN4P7xkNwvzsbp2Okq6UUOG8yaLFDGlkjHFq60NfKhECld5ivsg5yOXnVVdoyoV2+nkOZVYrO31gV3mQpKh3IChTYw6viGmTXE6acJKsZZBq+FEFaCjhlFH3TyvzPeTuoJajvcv5eKXDgVekDhXr+VRNbV1j6/IOEMtJtLCujUi5JqwymzTHE5pKCFzeHQns5Vfg/y9TvAIt7V5Cjl32As0w3hD2mXvmq0AkIQKK4B8ZH8I1/EMyO/2YEY9+krai2YRXa5fLo6qF8VR0EBCSyzZXZLRg3/gmGdNg4F6aOs3Hz5Xy8WXs///IsKQerhQuGm1/FHTbgCRIQGiOJtILod4gqXwPlCisGEEbjzlUDuDQuDSLkgZeecykLRXoopa/QHDNiECawQoUiZygfVHqHO+RdBzJO3ixNr7rk1PO/WWuQ7fy9cDtvb7JKB7JksdjRK4+qOgEIkDR8pgnfwD/B0jFlKSaN+qLGBQXftFL/c2k1HNRqupy/Y+S/oNRB7AO9DY/urjCyKAM9w0pSHyhzvbL+1Uv94ORSF01r6CGJ3xBe26bDSLqrGIuB2Ol5Cf2cXFC3aQ3oJfHR0GsbZqoUf1vA49JOnLC3gFW9tqgtCEFG9yO4NUjyqdjLOYH1cjaFYUIC4tT2ckr8n5f6OcGlblPU0EsCv6EXtnm6YcOY4RjuOhj2DYwQF6uLug6mkl60pTs2tLRHm9aP0MyUixQDB9SomIygbR4Y9bAihm4Yj+HsoQ0aYsJY9g8Jlu4b0NK+DVo/agZTbgoMHGqgIl/SiLMRRuH4EBes/FwKqb6+cPAOZIqqvZLy9ETj7Ls5FXmYKTcFZiEoh9a9MjDqTjzGdn6F7R4Lce2dP6LLdcfiY7tQXZ2v6/iDaFR+P5a8HoqdvVYjqXZ1CAP+Q3K3y3jYzBQmlfagassmcDjeGjXT/PFKOA9nV5oj6sww9Fgdg5o2Roh9E4hSy86gV1Gzky8S7/DR5tVh36wdLGMe47WlN3xGVYaFSFmbnoFKl4bAZeVnlEr1ha+DNwIJk1+t/VjOvY6e2YI8AWL+XYBBvfZLHhDqVEW/VXOgt6i7XD0Lo45jiMtKfC6VCl9fB3gHtIbFw3lib3JTwwQkxCl4k6UO5OHDXTHYvgGM4mKhK3UglwyWcN/QEvZtWuMRU3fcFAM41KgItglnP/is8Asu7jiCRhVroEEbG2gnGqLPri0Y3GRCrnyI3cdHm6O6fTO0s4zB49eW8PaRd1ArjyWybf87RzrWW3hy+UCJev5VYQoJf/+RRKktaRWQlHB/EhCenPunL0Xycqrwf6YnkvBonvw6MZmEG/aBRMnNoqkGmVwS9iEqZx4xpQhIwscA8llW/MqQf3mWtIOVRx5MdCALXik+EMwLppzipOkRcEnwmwASlauCWM/vWxIUJ/+BkBdJ3r+LUOr2LVlUe4eV1YG8k1cmv/mipJ5zOX/V8SardiCXBJncMPIhn4af9ngcMbNZTnL01arzoY6DutAu52+cQtjJqA+UQqEoQ4DoJ5exrt9ApF1MgXejgt9Q/ywUeIyXHbO0qKWDB5tmYOz0bQjqcBBXaNClUChIR/zb5zBcfAdLbWnQzQvq46VQKBQNU4geL4VCoVCKAg28FAqFomFo4KVQKBQN8/UCb7H5cqVw72HjrlcoEetecadVkZJMu5oUzOeal7s3Anv7zMT3qe6NxpnpSyFR997G+r9ef9U6+bEQIur675g0/Bf8MnkT7scr/I79J+OrBd4cX64aTk914L3AsfNBxeDfzU3xuX1VUOi08/BssSvatO+ANi3ccKTAstMcsn2u+ZKXuzcV706sgfe5bRjbdzbOh+d+k4UfdAijbJj6Xv5O5hVUWXh4vXM0XNo6o+us21JDWDo+/NUP9g3tUbdqdfTY+UF+34xAbO3eBTtC1H5vV45sd7IwAT6b9kKi7v0PRy9+VO4pEHyAdxtr1KlXB1Z1pqMY1L0/PBmBm+G+tSxm7TyAnYv6oL7Z1+vzfQuu7G9gqMEATnu+IGi87HsrFPUwRJ2x+/H39Wu4ee8UhlSSri5pOOXRZtYfWL9+B07dv4NZ/tOx9Z0ASX+PQt87vXCL8PHf7hGwN1P8SREPgbei0G6aE9LjlExzgST4zGyHSaG/4Oit27iyzhnsC43prxai2aI6OPTsBQICDqLM1G7Ynf0lk4rna6bi0OdYcJUdUg0MnPbgS9B4uTen8kSnIvoeeIY3b9/g/ZuNaP6jvE1VgiQ9vQqtfr1RU08bRhZWKKPgM9EkBa7vEqBQgVeZTzflwRx09ryLZHaDjABs7D0SZ8ICsWvsEhxY7YE+bv3Qw6UjPLb7KfTsZJ2eAoQdHw3HuvVg26AubDsuh2+yKt8uH4GHpsKtV1/07dUVg9a/lvgP8vXzZiBo11gsObAaHn3c0K+HCzp6bIefOFH5+G/VOLa8ezhZxfFUpF2l95T5W+okrtfAFvWkTmJR7C387jkBQ3t3RcfO03A+S9rK98f2Afaox/QQbW1sZNyyMqjyueZXBrnIcffywwKgXas6JOre+sit7jWG3RhPdLdUbu5Nf7kWM0Pm4vTiptDJzLoVFSBo3yYYL5oMW/bH4sYtMWdsEFZckJhzku78Cq+IcZjbVN73yyII2YexXuvgObgfBjBl5LbUB68PT0LPrt3QoVVHeImFtEwLzHI7i5dyIKmvsWV0f7h1bYNWbuuRo+49iOm9W6KxPVO+9ZyxJEsmq8LvnNu/m4UAwXtGwWvzPAxx640ubVqi99qXTA2wTe0GFg52Q5+ernDuMCWnbrNQ00us9DgZ7/DnyPlYM6k3ek67jBgR0x4PTGK2Ya4Htz4YtngtJnreFJeHsmu9oL7njOCTWLHpGu5snSJ2Vg/r3xEuy54znxQw/4Jg7Bnlhc3zhsCtdxe0adkba3Ok3bljB/ORsvTn1Lf89XrR/1reZV6csL/jLRAqfLp8YTg54GJFhv4bSZ4vsCVNVviR9HR/sqgcSOs/gyTO2vRgstOlEZnzNE3Gl5vj9Ex7OplUrLWAqFZ65vh2054vIk79DhKJNpdP/H+rTdD2NMmaQ0GMzPY5pBP/ReUIWv9JgiSJIsE7XUijOU9JvAoHqNLZLJQeO1POPazKKaoy7Sq9p8qdxLIkXh5EbGc+ZY6m2i2bg2qfa/4e1Dzcvdy7ZG6zKqT+4B0kb3WvMyk/9SVTWrKkk1fzq5IqbbqRHm79SK+2DYiN60biz08kJ5ppkwE+Oa+qRm+tSDDTn2REnSNjui4kD5OTye0xzmR1gPzLp8KgFcQcncgxiZCWnOmiT8zdrxCJuvcocbVbSCTqXqk7WeBPpqEakah7VxMLtCP7QsXmXvJhU3PisP4DyUy5R0aUtSVrJDJZpni3kMZoT84mqnAj85X4d7MRkvfLzAh6nJG4qpm62uhoT9Z+kC+ZnLqVQV0vsQzZx8n0I3ONQbqcihLvm/Z0HvnfoCNEothOIy+X2BD87wSJV3mtF/zcUbucSJeTkrk4+K9/JU6jbzF/FTD/wvdkmRlIjzOSdGd+3Egc7dcSdnOlsUNF+nNc2fLXqyxKy7wYKXCPV6VPV7syhh7agNSBNeB0azxOzm0APQ4HBpadMGVALaZfxKBXHQOm1MQ/F5U5Xfl4tm4XbNZ4IrfSU9G3m463x66izsTekGhz9VFn0DhkaXPz9vNywDGwRKcpA1BLkihUHzAFNf85g3//yt8Bmp/7N8c9rMopGp1n2pWi0kksQvLbs1g9cRCGrb4Lv8chSOWpcsv6iPcQo9LnqqYHVZW71/R/WP34Hc50vou+9VyxPcuepRap+HD/EyoM3IIzp0/i3O0nOFRzDSacT4Agk0mibCeZowNtUTgOztiP+msXooWJdL0iHH1UcR0HF4mQFg4u9dCwW3NI1L0t0FHHF6rVvTqw7DwRPazY4RLmb+eOwPOPiPP1xvFGKzFGIpNlinc41rndxaZrj1S4kZX4d2Xg6FmivbvEVQ2dykxPS4Cn79mRZSV1K94jC3W9xMqOowMDi/9hmLMFsy8fr4/+izrjekh1pgaw9ZgABxOO6mtd7XPnT8Hyz4GeZXu4i9PNbu6MDoKneJ+mPHaoTn8Osq7w/Mu8+BCfriCo9ukyBzMwR2VjPjJKlYeR+Mja0NYrDamKV4y2rgG0hQIl6sYMJMSIYKoo3lXq280EN47ATF5ICrE2Vw0/r7a2HkrLJwoG2gJ8yc8Bqo77N9s9zFSi0uOVVZ12Vd5TQRpSOGVyOYkTro5F+1mv0WD8OhzYPwsN9UUgKt2yMkFQpc9VVZoVPKh5unuNUMfjIB57a2HlxtfSdeqgBd0yNmjnVFmqzDOCTeuaCA9MQzVbLfgFZ10CQnCDo1Fe/yaOf2Iu0t9Gw919NJaevY3ds6dj5xvZ3yEw5ZkjpIUO83eOulcfhtqZUK3u1WI20WX+V7qkqw+tTAEESfEQmhrLaP2YIMQEqTS+KjeyEv+uLFpMMMk+GFMG+qxPWEXdSrfKQh0vsarjaBmYSq9LETIztWFimJOjLPK61oviRJajgPnX4ujllD3rU2brEOlKY0de6c9GxhWuTpkXFwUOvKp9ugm4PGEs4rZ9xMVyszDkQAQbNpDx+TZuBmc99UjBq0uBaNKhphK3Q2k0H2KDS5vuyY21KfftGqF+Bwvcu5LVcxYh9sFZ+POIen7ejM+4fTOYqS4JKa8uIbBJF3TolrcDtGDuX1VOUdVpV+k9NWmEvjUuKDiJU+B74B5aLPZEDztLcD4+wSdW2qrSLdtKusyg0udaCA+qjLtXkBAKibpXgOh3UShfo5x4E/UwRdN+NXDrYpC0XNLx/mEM7BpXQaORffF223XEs6sFgTiw0wTjRy7HP3cv4PDBgzh48C8s7uOMUWs2YmyDkp2N1rTZQFhf3o6c4n2K7adqYUSHFnm6kXP7d/NCRd0WGHWOw7THztbwOZo1li/Ep38Pg1VsF9idXWwUNP+mSmNHwdJfXGWuHrm/5vJDqU93C4YGuGOiYC1e9KiBMs4HcaJ+f+xsvRt65hURvKw3epe2RoWUN/hYZSkOtS0FvJMeTwYLj0vYecIeFlb10La2ACEZ3XHosDLfrjYs3DZgzPDhcB1sjwZGcYjVrQsHUxEM1fHz6pmjYvAy9O5dGtYVUvDmYxUsPdQWtcpaKXWA2kl3K6j7V6VTVEXaiUrvaQX8cnEHjjSqiBoN2sBGOxGGfXbhr8FNMGF4X3g0NURCQhwMhHwm5Kl2y2aTh8+14B7ULHdvLAZU3A6Phdfwzj8a5bovxrFd1aXb5E38wUYov385uFe8MWbwELR3a4S6nCD46c/H0U5M752zFrtK2cLGfhfs+C8RO/oKHtfO6mFpGAt3nNt4FM2r26NZO0vEPH4NS28fjKpsAZEyN/KMSrik4FnOHyPYK63bgqLeccxc12PFbQ90dzWCRRk9GFayQ91yukwzUe7O9mwk3bHEKHj+lcWOI//OV5r+GYbSneQorjJXE+lYb8FRx6creE9WNe1HLnGFJC0mlEQm57GtDIKUcOIfEE6Ss56V5OHbTU8MJ9GKQtI8/bwC8n5VU9LvEpcI02JIaGSyeKBeljwdoIVw/6o6ntK0M6j0nqY9JuPMbMjyHNkpk5xwEqJU2qraLZuDap9roT2ovAdkosMCUjB1L5fEyZwoPSGUhHHlH7CwpEV+IJ9T8sqPBhFwSWhAKMldvMrcyMo9y/mhum4LRkGPw/MZT1qwD9Gky2pd6yVAYfKfK3awFCD9xVXm+VGydjJhEFa3nIeG106iW7aV/2sjRNDqlpjX8BpOfjuJUgtB9BNcXtcPA9MuIsW7USFuVygUJfADcfZMOBp2bYWKidexcvQGlPW+jNn1NTGs8HNS4DHeAsExh6vXWNgq7dp/LTgwd/XC2G8rUWqRHv8Wzw0X485SWxp0KcWHngVq6TzAphljMX1bEDocvEKDbglDfbwUCoWiYUq2x0uhUCiUXNDAS6FQKBqGBl4KhULRMN9P4C1pJ+6PzDfg+/05kPH5/lCIkPD8Cm6FFEb/9qOWSdH4bgJvsft7i8i34PRUmxJ0FRcUwZvZMCy1CIGFU+d+28j4fH8kRJEnMXbMOWSUVm6Vy5MftEyKync41FAUfy8fT+Z1xdKXhRS3yvC1nJ78J/PQdenL7Nedvzd0GqxCXNRiFOzFs+KrN0rB4cXoYcL5Lehclo5MFheFKklB2HGMdqyLerYNUNe2I5az4ksVDlh1nahySN2zdevZooHUPZuDrL9XuTtWELwHo7w2Y94QN/Tu0gYte6/FS54Q4ZeXYcneq9g3bxTGLr+BGJHy/VX7U3PIcXoKELJvLLzWeWJwvwHo3dUNS31e4/CknujarQNadfSCOIsZQSrdxKrcq4rlvPTqaSxbshdX983DqLHLcSMqWoOuYj78tw+Afb2GsLe1gY3zEkg0tIoO4iyPrgixNxZisFsf9HR1Rocp5yHOVuxJuLkdRyxz5neb+2NejnwYD7z6YwsrH068jvF1LWDVwBEdp/+LN2rWm/x+N+ScsCr9tvm4i0Wf9mPAyAsSTwRLqi+W9VuB55/z8eWqKq9cLlzJ1rnLUZXLWYl3NkmVx7ng7umMd39i5Pw1mNS7J6Zd9Mc1pr14MG1uzdAukvYi+oT9A0biQk6BwHdZP6xgvhSVunuVkZdXN1+XtIp2VaRjfgXY3/EWiLSnZHLFWmSBnPhStQNWXSdqDsrds8r8varcscL3y4gZepAzEskn+bjRkdiv/cD8lULuTnTK9ssq3z8sD39qDtkOVyIkQSvMCTodkzhp486QLvrmxP1KHPOJkEQddSV2C18RkoebWJZsD6jScmZK+u5E4iT7OmcWJewqjrs3gpS1XUMkGlqmTLc0Jmh/liTm4TTNIZFcHmRLZrIni/idmJb6nXxmjv18ek3SK0c+TC71qElmvUgn0VurEhO5ClCn3vhK9lNOjmtVDXdx5juysn4zsjNCkrmUm+6kzrj7hCdekpB9PBmfb4qq8lJw4eagpstZmXdWpce54O7pTL+5xBhdyKncglppe8kk71bWJ812RkjSn3KTuNcZR+7HqnD3ypRJNiq9uuq4pGWRaVfFdkzNUOAeL//ZOuyyWQNPWfFlXg7YgjpRVbpnFcnDHcvRg2V7dzhLJJ+ozPTuBE/fK8yfpWp/kqc/VRkc/SpwHecCSRYd4ML0cro1L8fcTmjDvEVH6PgGMhvl5SbO7QFNUFbOStCMq/g0Lm08jkYrx0CiodVBjeHr4HZ3E3yYGw95p6kMomS8PbsaEwcNw+q7fnisKC9WganzOFRZ1RoDdvkreZiqut7z3k+Ja1Udd7GONdyncrDjWChzBC5ubfXHwCmOMFJ2POkubG/S11tVecm6cOXJ3+UcpdJZrZxCuKd1DGDxv2HSa0dZe9GBtftUcHYcQyjTW+fe2gr/gVNQ/2P+7tscVHh149SoDxal7aqIx9QwinWfL+kJMRCZlpJ/ZTVPB2wBnajpCcztl2ku92xu8nLHMufMkXyKXararORTDlX7W+XtT1WGFgc5WdRh/mYafNaivqH03KrdxPFKPKBKy1kRjbmKM5GUIISpfAXDhJOGDHZ/GadpDgm4OrY9Zr1ugPHrDmD/rIbQVziZFocgU+YOPct+ql9/Ad7GnkPTo01h0nQ7QuWqTnW957WfUteqOu5ipt6q9psB8/0HERB5FTsSR2FUPT3lx5PuwQ4HJMWrLq8cF64C+bqczZQ7q9n2rszjzFBw97QWDEwNJe1XRXvRrtoPM8z342BAJK7uSMSoUfWgo477VgalXl216kN1uyr8MTVPgQOvafMhsLm0CXJqWHUcsOpi2hxDbC4puGeVUQh3rFi0rAVhJltRee8v709lLoTwYCQqDuMVEOVu4grwU+IBLa2snBnEQm5hpvi60pyruBu6DbbG5e2PpOOMTA0/3Y5TtUagFTsbpTJSfHHgXgss9uwBO0sOPj75BHm9qR7KV9VBQEAiGyaYO51g3PgnWDIWzWLqiNk3X2L+m7X4N0H9epPfT7qOSXWh3cUs5bpgpu05rFv3F/QnDoCVdn7uVlM0G1jA8pJDVR6Ve2dVepzZhUK6p1lUt5dy6DLTFufWrcNf+hMxwEq7eNy96tRHvu1KgbyOyfScw4MTFZ5zaAaZ7wE1sfDApZ0nYG9hhXpta0MQkoHuR/7FPFUO2M/S/dTGAh6XduKEvQWs6rVFbUEIMrofwa2B0o9lUOWOVa0LNYJ1Oytcmj4euqNnY/5QJft7/4LAMQr+VO55dK3yJ+Z9+Rddc8+pqDbK3cQW4CQr8YCqKOcl1u1gdWk6xuuOxqwxg9HkqqIfuIRcxWXOYePR5qhu3wztLGPw+LUlvH1GiX/VoUStzBS1PQY3mYDhfT3Q1DABCXEGELIny8xggque+Bu/kvsGtLRvg9aPmsGUmwIDhxqoyM9E1HF3uKz8jFKpvvB18EZgWSMY51dv22ag0qUhCvtJkqLataqGu1iMCZymOKBri2T8m8zK3UX5ulst3FWV1wfpFnmj0ous1Du7RIXHmUl5Ad3TDaXnZ8nLP23iNAUOXVsg+d9kJgwzqHL3Zsms1UKN+lDVrlSi+pjc861R5c95+PJvV/EErRpFOtZbcAQpJNw/gITLiS/VccCqi4CkhPuTgPBk5q+8KZg7Vkh4USEkXMaNmnt/eX9q+rPJpEqPS+SLeKmQ5OMmVukBVVLOQl4UCQn/IikXDbuKBdxQEhDKzbdOJAhJcngIkc1W5qtJhFN7b86DvkwuCfsQRRTtw4KEjyTgszSPYtSpN2X75aDatVq4dquOu7Vg5ZUbVW1bmXc2t8e5iO5ploL6p4vF3ZtffeRuV/mjeMx08mxyFdLjUpGu6kJD7WRqkPJsJ84ZD8Mv9Yowrcw36SZWpGRdxUJeIA70roPVvULhP9kqexycUlJ8v+7pkicFz3aeg/GwX1CUy7qw0MCrMZLw4swTlOneCdXET5i/TZJenMGTMt3RqdgTyYPvH1Owr6IX1gyrja/Q1n9KSq4+KUWBBl4KhULRMAX+VQOFQqFQigYNvBQKhaJhaOClUCgUDfOVA28qAg7PxnD3sVh9/6trK75vqHOXQvlu+KqBN/3NZky72Rp/7N8JLye1Xun5PuHfx1CtKihRhfA35NwVo4k8UyjfKV818H55eRs6HVuiwo8+4GHghD1fglAohfA3QSF8uN9SnvlPMK/rUlCdL+VboVA/J2M9sePdFuM+nwOCShi6/zwWNQjF9mFDsOktwOHzUH7ofpxb0gomwXswbkcKKoTdxtvEOETr98T2w56oF3MSswcOwHadgRjWcQiWzLXGxRG59zd69yfG70+Bof9d6IzZjmmxS7AzvjRCH4YhLVWAxl5LYX18AQ6H8MBNb4pVJ1ejbRmmA+i/C9PmnkcsESDNoD1W7ZsDBxNpBhhYT/DE7fEoHfoQYWmpEDT2wlLr41hwOAQ8bjqarjqJ1ZIDYde0uTgfSyBIM0D7Vfswp1Es9ozbgZQKYbj9NhFx0frouf0wPBuxyijWlzoebovvg89hirbSUOw/MwwPesxBjQvH0V3fv0Dl1MiY9Y/+iqlb34CXmgiezQwc2tALlXRY5+4ceJ0MhxbSoGtdFf4BnXH7shvKsv5RJefIuadQfkzzT8rSMAPlby/CmFGr8LbJUHRqOQIrFrRA3O5pmHs+FkSQBoP2q7BvjgP0ZOtq5GLUXPcHarF5NmXdtMMwRJIg8MozZXJuCVoZvcOf4/cjxdAfd3XGYPu0WCzZWcg6cTBA8J5x2JFSAWG33yIxLhr6Pbfj8IzyuL1oDEateosmQzuh5YgVWNAiDrtz7S/TOCiUkoYNvAWioD5elW5cQqJ2OZEuJxPy3F/eD6qm+5anwg3KHluKep5gHnk8qxkZciaaOQqzPuIw6WY7jzxPVeX+ZItHiS9V8JbM1K1FdscUrpxyyPGPqnbuFt5pWjSPMV++rrLzrL6btkh1wheS98vMCHqckXiBmXxvdLQna9lKSblLJjqx2zDriar92c8oFM1Q4Jv8gvt41XDj5rW/gh9UHfdtqp8ablB1PMFxfti7OwQJfy/HtClTMO23G4jxO47HXBXuzzR+3r7UwpZTLv9oomrnrjqOWRZlTtMieYxzu1wlFMBNW6Q6YZNvifbuUi+wTmU4dxDg6Xv51DONQ+X+FIqmkL1C1KJQPt783Lj57J/tB2VRw30rUssNqoYnWJiMLxa9MTPrOF7LcC7iKVhtqVL3J9JV+FKlCAtTTsr8oxmqnbtFcpqqUVesIlMdl2s2BXHTFq1O2LaRk3xWJamN3MnPY38KRUMUOPCWiI+3OH2+DMXiBmUxsYWrpQ/+SSgjPY4lKlcqK+lJKkWFLzWL0oXIp1L/qGrnbok4TcVBTE0fbi6K6qZVoMB1wsB+MWoJIUl+IfanUIqZAgdeiY83AwMtrNCic0c41mmDJb6mYudlwoDqsO/SH90c6mEo1xuXcnlNVSFxZhZ+fwXEbtBPGO3kgsFjx8FjoAfWPldvGh95LDBwpyc+jXaCy+CxGOcxEB5rnzOhTDUWrC81YyAsrFqgc0dH1GmzBL7ZP64tRD7F/tGrYv/oMLch2BDO+kdFEufu2zFwHTwRU0YNwrQ7EucuUeccSo+Zl9M0x2O8cO8blGJdsZ9Gw8llMMaO88BAj7XIq3jFbtqEAahu3wX9uzmg3lAuvC9JXL4Fp+B1AiNrtLO6hOnjF2Lvm1Iq9o/HwUZa6HghPwE/hVJ0Ci/JEfIQEfgZqGqNyiZZ94NCJIUFIcnUGlam8jec6lHU/RUQMWn8GANOpWqwMC74d0wOIvAiPiKGUwnVLIzV+rYS8iIgKZ7KzG21dGU2Bc2nCCkRTK+0XDWYK3TNMrgR4OpVRAUjxVTldw7Vx1SOCKnRn8A1qoLKpSTHEzF5/BjDQaVqFlCneIVJYQhKMoW1lWkxKCELWCeiVER/4sKoSmVIkp97f0FSPNJLlVMrLxRKUaB2MgqFQtEw9LudQqFQNAwNvBQKhaJhaOClUCgUDUMDL4VCoWgYGngpFApFw9DAS6FQKBqGBl4KhULRMDTwUigUioahgZdCoVA0DA28FAqFomFo4KVQKBQNQwMvhUKhaBgaeCkUCkXD0MBLoVAoGoYGXgqFQtEowP8BUect4dBpHZ0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CaixaDeTexto 9"/>
          <p:cNvSpPr txBox="1"/>
          <p:nvPr/>
        </p:nvSpPr>
        <p:spPr>
          <a:xfrm>
            <a:off x="4787669" y="621385"/>
            <a:ext cx="3026535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Bradesco</a:t>
            </a:r>
          </a:p>
        </p:txBody>
      </p:sp>
      <p:pic>
        <p:nvPicPr>
          <p:cNvPr id="13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14" name="Elipse 13"/>
          <p:cNvSpPr/>
          <p:nvPr/>
        </p:nvSpPr>
        <p:spPr>
          <a:xfrm>
            <a:off x="9533411" y="3352800"/>
            <a:ext cx="864000" cy="441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Fonte: Relatório Bradesco</a:t>
            </a:r>
          </a:p>
        </p:txBody>
      </p:sp>
    </p:spTree>
    <p:extLst>
      <p:ext uri="{BB962C8B-B14F-4D97-AF65-F5344CB8AC3E}">
        <p14:creationId xmlns:p14="http://schemas.microsoft.com/office/powerpoint/2010/main" val="2797850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485" y="1658716"/>
            <a:ext cx="6081485" cy="429192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560959" y="784830"/>
            <a:ext cx="3026535" cy="523220"/>
          </a:xfrm>
          <a:prstGeom prst="rect">
            <a:avLst/>
          </a:prstGeom>
          <a:solidFill>
            <a:schemeClr val="accent4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800" b="1" spc="50" dirty="0">
                <a:ln w="0"/>
                <a:solidFill>
                  <a:srgbClr val="0070C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Itaú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Margem Financeira dos Juros</a:t>
            </a:r>
          </a:p>
        </p:txBody>
      </p:sp>
      <p:sp>
        <p:nvSpPr>
          <p:cNvPr id="7" name="Elipse 6"/>
          <p:cNvSpPr/>
          <p:nvPr/>
        </p:nvSpPr>
        <p:spPr>
          <a:xfrm>
            <a:off x="7781224" y="2314592"/>
            <a:ext cx="864000" cy="3102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9" name="Espaço Reservado para Rodapé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Fonte: Relatório Trimestral Itaú</a:t>
            </a:r>
          </a:p>
        </p:txBody>
      </p:sp>
    </p:spTree>
    <p:extLst>
      <p:ext uri="{BB962C8B-B14F-4D97-AF65-F5344CB8AC3E}">
        <p14:creationId xmlns:p14="http://schemas.microsoft.com/office/powerpoint/2010/main" val="39642039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Eficiência Operacional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2" y="888345"/>
            <a:ext cx="10163175" cy="5391150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4622800" y="5740400"/>
            <a:ext cx="3810000" cy="2032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9715500" y="2055813"/>
            <a:ext cx="812800" cy="6365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65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spc="300" dirty="0">
                <a:solidFill>
                  <a:srgbClr val="FF0000"/>
                </a:solidFill>
              </a:rPr>
              <a:t>Agenda</a:t>
            </a:r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97643" y="1767897"/>
            <a:ext cx="6755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bg2">
                    <a:lumMod val="10000"/>
                  </a:schemeClr>
                </a:solidFill>
                <a:latin typeface="Bodoni MT Black" panose="02070A03080606020203" pitchFamily="18" charset="0"/>
              </a:rPr>
              <a:t>História e Introdução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Índices de Liquidez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 de Capital e Risco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Índices de Desempenho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Retorno da Carteira de Investimento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Aquisição HSBC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IFRS 11 x BR GAAP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Efeitos da Crise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Conclusão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47812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Carteira de Crédito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72" y="704982"/>
            <a:ext cx="8772056" cy="5935978"/>
          </a:xfrm>
          <a:prstGeom prst="rect">
            <a:avLst/>
          </a:prstGeom>
        </p:spPr>
      </p:pic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11" name="Elipse 6"/>
          <p:cNvSpPr/>
          <p:nvPr/>
        </p:nvSpPr>
        <p:spPr>
          <a:xfrm>
            <a:off x="9840128" y="4358450"/>
            <a:ext cx="864000" cy="3102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6"/>
          <p:cNvSpPr/>
          <p:nvPr/>
        </p:nvSpPr>
        <p:spPr>
          <a:xfrm>
            <a:off x="9729078" y="6284122"/>
            <a:ext cx="864000" cy="31023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>
            <a:off x="10080701" y="2435259"/>
            <a:ext cx="324000" cy="214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>
            <a:off x="10161077" y="1405054"/>
            <a:ext cx="25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53273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b="1" spc="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Agenda</a:t>
            </a:r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23678" y="1735127"/>
            <a:ext cx="6755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História e Introdução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Índices de Liquidez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 de Capital e Risco 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Bodoni MT Black" panose="02070A03080606020203" pitchFamily="18" charset="0"/>
              </a:rPr>
              <a:t>Índices de Desempenho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latin typeface="Bodoni MT Black" panose="02070A03080606020203" pitchFamily="18" charset="0"/>
              </a:rPr>
              <a:t>Retorno da Carteira de Investimento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Aquisição HSBC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IFRS 11x BR GAAP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Efeitos da Crise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Conclusão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1712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Carteiras de Investimento x </a:t>
            </a:r>
            <a:r>
              <a:rPr lang="pt-BR" sz="2800" i="1" dirty="0" err="1" smtClean="0">
                <a:solidFill>
                  <a:srgbClr val="FF0000"/>
                </a:solidFill>
              </a:rPr>
              <a:t>Funding</a:t>
            </a:r>
            <a:endParaRPr lang="pt-BR" sz="2800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3155730"/>
              </p:ext>
            </p:extLst>
          </p:nvPr>
        </p:nvGraphicFramePr>
        <p:xfrm>
          <a:off x="445059" y="983917"/>
          <a:ext cx="11384204" cy="137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Planilha" r:id="rId4" imgW="9782364" imgH="1181003" progId="Excel.Sheet.12">
                  <p:embed/>
                </p:oleObj>
              </mc:Choice>
              <mc:Fallback>
                <p:oleObj name="Planilha" r:id="rId4" imgW="9782364" imgH="11810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059" y="983917"/>
                        <a:ext cx="11384204" cy="1374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4049685"/>
              </p:ext>
            </p:extLst>
          </p:nvPr>
        </p:nvGraphicFramePr>
        <p:xfrm>
          <a:off x="458431" y="2522745"/>
          <a:ext cx="11370832" cy="7086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name="Planilha" r:id="rId7" imgW="9782364" imgH="609741" progId="Excel.Sheet.12">
                  <p:embed/>
                </p:oleObj>
              </mc:Choice>
              <mc:Fallback>
                <p:oleObj name="Planilha" r:id="rId7" imgW="9782364" imgH="60974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8431" y="2522745"/>
                        <a:ext cx="11370832" cy="7086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1014699"/>
              </p:ext>
            </p:extLst>
          </p:nvPr>
        </p:nvGraphicFramePr>
        <p:xfrm>
          <a:off x="478599" y="3429046"/>
          <a:ext cx="11317124" cy="9256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name="Planilha" r:id="rId10" imgW="9782364" imgH="800021" progId="Excel.Sheet.12">
                  <p:embed/>
                </p:oleObj>
              </mc:Choice>
              <mc:Fallback>
                <p:oleObj name="Planilha" r:id="rId10" imgW="9782364" imgH="80002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8599" y="3429046"/>
                        <a:ext cx="11317124" cy="9256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38298"/>
              </p:ext>
            </p:extLst>
          </p:nvPr>
        </p:nvGraphicFramePr>
        <p:xfrm>
          <a:off x="458431" y="4515745"/>
          <a:ext cx="11317124" cy="2247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Planilha" r:id="rId13" imgW="9782364" imgH="1942968" progId="Excel.Sheet.12">
                  <p:embed/>
                </p:oleObj>
              </mc:Choice>
              <mc:Fallback>
                <p:oleObj name="Planilha" r:id="rId13" imgW="9782364" imgH="194296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58431" y="4515745"/>
                        <a:ext cx="11317124" cy="2247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316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Retorno das Carteiras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342064"/>
              </p:ext>
            </p:extLst>
          </p:nvPr>
        </p:nvGraphicFramePr>
        <p:xfrm>
          <a:off x="457937" y="2913312"/>
          <a:ext cx="11226449" cy="1147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" name="Planilha" r:id="rId4" imgW="9782364" imgH="1000026" progId="Excel.Sheet.12">
                  <p:embed/>
                </p:oleObj>
              </mc:Choice>
              <mc:Fallback>
                <p:oleObj name="Planilha" r:id="rId4" imgW="9782364" imgH="100002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937" y="2913312"/>
                        <a:ext cx="11226449" cy="11477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1161533"/>
              </p:ext>
            </p:extLst>
          </p:nvPr>
        </p:nvGraphicFramePr>
        <p:xfrm>
          <a:off x="457938" y="4500651"/>
          <a:ext cx="11226449" cy="1585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Planilha" r:id="rId7" imgW="9782364" imgH="1381008" progId="Excel.Sheet.12">
                  <p:embed/>
                </p:oleObj>
              </mc:Choice>
              <mc:Fallback>
                <p:oleObj name="Planilha" r:id="rId7" imgW="9782364" imgH="13810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938" y="4500651"/>
                        <a:ext cx="11226449" cy="1585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877613"/>
              </p:ext>
            </p:extLst>
          </p:nvPr>
        </p:nvGraphicFramePr>
        <p:xfrm>
          <a:off x="457937" y="888722"/>
          <a:ext cx="11226448" cy="15850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Planilha" r:id="rId10" imgW="9782364" imgH="1381008" progId="Excel.Sheet.12">
                  <p:embed/>
                </p:oleObj>
              </mc:Choice>
              <mc:Fallback>
                <p:oleObj name="Planilha" r:id="rId10" imgW="9782364" imgH="13810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57937" y="888722"/>
                        <a:ext cx="11226448" cy="15850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5933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Retorno das Carteiras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3457901"/>
              </p:ext>
            </p:extLst>
          </p:nvPr>
        </p:nvGraphicFramePr>
        <p:xfrm>
          <a:off x="457939" y="1670855"/>
          <a:ext cx="11150438" cy="3094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Planilha" r:id="rId4" imgW="9782364" imgH="2714658" progId="Excel.Sheet.12">
                  <p:embed/>
                </p:oleObj>
              </mc:Choice>
              <mc:Fallback>
                <p:oleObj name="Planilha" r:id="rId4" imgW="9782364" imgH="271465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939" y="1670855"/>
                        <a:ext cx="11150438" cy="30943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525459"/>
              </p:ext>
            </p:extLst>
          </p:nvPr>
        </p:nvGraphicFramePr>
        <p:xfrm>
          <a:off x="457939" y="5196089"/>
          <a:ext cx="11150438" cy="23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Planilha" r:id="rId7" imgW="9782364" imgH="209731" progId="Excel.Sheet.12">
                  <p:embed/>
                </p:oleObj>
              </mc:Choice>
              <mc:Fallback>
                <p:oleObj name="Planilha" r:id="rId7" imgW="9782364" imgH="2097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939" y="5196089"/>
                        <a:ext cx="11150438" cy="238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7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Custo das Carteiras</a:t>
            </a: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957469"/>
              </p:ext>
            </p:extLst>
          </p:nvPr>
        </p:nvGraphicFramePr>
        <p:xfrm>
          <a:off x="418000" y="676230"/>
          <a:ext cx="11356000" cy="139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Planilha" r:id="rId4" imgW="9782364" imgH="1381008" progId="Excel.Sheet.12">
                  <p:embed/>
                </p:oleObj>
              </mc:Choice>
              <mc:Fallback>
                <p:oleObj name="Planilha" r:id="rId4" imgW="9782364" imgH="138100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000" y="676230"/>
                        <a:ext cx="11356000" cy="13972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053705"/>
              </p:ext>
            </p:extLst>
          </p:nvPr>
        </p:nvGraphicFramePr>
        <p:xfrm>
          <a:off x="418000" y="2226509"/>
          <a:ext cx="11356000" cy="4006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Planilha" r:id="rId7" imgW="9782364" imgH="3667325" progId="Excel.Sheet.12">
                  <p:embed/>
                </p:oleObj>
              </mc:Choice>
              <mc:Fallback>
                <p:oleObj name="Planilha" r:id="rId7" imgW="9782364" imgH="3667325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8000" y="2226509"/>
                        <a:ext cx="11356000" cy="4006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2254364"/>
              </p:ext>
            </p:extLst>
          </p:nvPr>
        </p:nvGraphicFramePr>
        <p:xfrm>
          <a:off x="418000" y="6386386"/>
          <a:ext cx="11356000" cy="2432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Planilha" r:id="rId10" imgW="9782364" imgH="209731" progId="Excel.Sheet.12">
                  <p:embed/>
                </p:oleObj>
              </mc:Choice>
              <mc:Fallback>
                <p:oleObj name="Planilha" r:id="rId10" imgW="9782364" imgH="20973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8000" y="6386386"/>
                        <a:ext cx="11356000" cy="2432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53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PL e ROE</a:t>
            </a: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9461815"/>
              </p:ext>
            </p:extLst>
          </p:nvPr>
        </p:nvGraphicFramePr>
        <p:xfrm>
          <a:off x="481644" y="1606393"/>
          <a:ext cx="11228712" cy="1239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" name="Planilha" r:id="rId4" imgW="9144017" imgH="1009751" progId="Excel.Sheet.12">
                  <p:embed/>
                </p:oleObj>
              </mc:Choice>
              <mc:Fallback>
                <p:oleObj name="Planilha" r:id="rId4" imgW="9144017" imgH="10097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644" y="1606393"/>
                        <a:ext cx="11228712" cy="12398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522835"/>
              </p:ext>
            </p:extLst>
          </p:nvPr>
        </p:nvGraphicFramePr>
        <p:xfrm>
          <a:off x="2653048" y="2936383"/>
          <a:ext cx="7405351" cy="3338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75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Exemplo de Associação da Carteira ao </a:t>
            </a:r>
            <a:r>
              <a:rPr lang="pt-BR" sz="2800" i="1" dirty="0" err="1" smtClean="0">
                <a:solidFill>
                  <a:srgbClr val="FF0000"/>
                </a:solidFill>
              </a:rPr>
              <a:t>Funding</a:t>
            </a:r>
            <a:endParaRPr lang="pt-BR" sz="2800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056577"/>
              </p:ext>
            </p:extLst>
          </p:nvPr>
        </p:nvGraphicFramePr>
        <p:xfrm>
          <a:off x="445059" y="1383162"/>
          <a:ext cx="11384204" cy="137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Planilha" r:id="rId4" imgW="9782364" imgH="1181003" progId="Excel.Sheet.12">
                  <p:embed/>
                </p:oleObj>
              </mc:Choice>
              <mc:Fallback>
                <p:oleObj name="Planilha" r:id="rId4" imgW="9782364" imgH="11810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5059" y="1383162"/>
                        <a:ext cx="11384204" cy="1374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59" y="3077514"/>
            <a:ext cx="9391650" cy="31623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45059" y="682580"/>
            <a:ext cx="9391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Títulos e Valores Mobiliários e Recursos de Emissão de Títulos</a:t>
            </a:r>
            <a:endParaRPr lang="pt-B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Elipse 8"/>
          <p:cNvSpPr/>
          <p:nvPr/>
        </p:nvSpPr>
        <p:spPr>
          <a:xfrm>
            <a:off x="445059" y="4146998"/>
            <a:ext cx="1970468" cy="3477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Espaço Reservado para Conteúdo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963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789597"/>
              </p:ext>
            </p:extLst>
          </p:nvPr>
        </p:nvGraphicFramePr>
        <p:xfrm>
          <a:off x="403899" y="632043"/>
          <a:ext cx="11425364" cy="1374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Planilha" r:id="rId4" imgW="9782364" imgH="1181003" progId="Excel.Sheet.12">
                  <p:embed/>
                </p:oleObj>
              </mc:Choice>
              <mc:Fallback>
                <p:oleObj name="Planilha" r:id="rId4" imgW="9782364" imgH="118100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899" y="632043"/>
                        <a:ext cx="11425364" cy="13745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Exemplo de Associação da Carteira ao </a:t>
            </a:r>
            <a:r>
              <a:rPr lang="pt-BR" sz="2800" i="1" dirty="0" err="1" smtClean="0">
                <a:solidFill>
                  <a:srgbClr val="FF0000"/>
                </a:solidFill>
              </a:rPr>
              <a:t>Funding</a:t>
            </a:r>
            <a:endParaRPr lang="pt-BR" sz="2800" i="1" dirty="0" smtClean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899" y="2006572"/>
            <a:ext cx="11425364" cy="183167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899" y="3850783"/>
            <a:ext cx="11425364" cy="2974938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2562896" y="3721994"/>
            <a:ext cx="4507605" cy="4893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180304" y="1932365"/>
            <a:ext cx="3644721" cy="3660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8293994" y="4417454"/>
            <a:ext cx="3361386" cy="257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/>
          <p:cNvCxnSpPr/>
          <p:nvPr/>
        </p:nvCxnSpPr>
        <p:spPr>
          <a:xfrm flipV="1">
            <a:off x="1221346" y="4608489"/>
            <a:ext cx="1238519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5894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rgbClr val="FF0000"/>
                </a:solidFill>
              </a:rPr>
              <a:t>Associando Resultados e Custos às Carteiras</a:t>
            </a:r>
            <a:endParaRPr lang="pt-BR" sz="2800" i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121763"/>
              </p:ext>
            </p:extLst>
          </p:nvPr>
        </p:nvGraphicFramePr>
        <p:xfrm>
          <a:off x="277634" y="1860148"/>
          <a:ext cx="11404513" cy="921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Planilha" r:id="rId4" imgW="9782364" imgH="790718" progId="Excel.Sheet.12">
                  <p:embed/>
                </p:oleObj>
              </mc:Choice>
              <mc:Fallback>
                <p:oleObj name="Planilha" r:id="rId4" imgW="9782364" imgH="7907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7634" y="1860148"/>
                        <a:ext cx="11404513" cy="921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307479"/>
              </p:ext>
            </p:extLst>
          </p:nvPr>
        </p:nvGraphicFramePr>
        <p:xfrm>
          <a:off x="277634" y="3723477"/>
          <a:ext cx="11404513" cy="921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Planilha" r:id="rId7" imgW="9782364" imgH="790718" progId="Excel.Sheet.12">
                  <p:embed/>
                </p:oleObj>
              </mc:Choice>
              <mc:Fallback>
                <p:oleObj name="Planilha" r:id="rId7" imgW="9782364" imgH="79071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77634" y="3723477"/>
                        <a:ext cx="11404513" cy="9216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Conector reto 9"/>
          <p:cNvCxnSpPr/>
          <p:nvPr/>
        </p:nvCxnSpPr>
        <p:spPr>
          <a:xfrm flipV="1">
            <a:off x="1352282" y="2047741"/>
            <a:ext cx="2550017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/>
          <p:nvPr/>
        </p:nvCxnSpPr>
        <p:spPr>
          <a:xfrm flipV="1">
            <a:off x="2779690" y="2766813"/>
            <a:ext cx="2938530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Espaço Reservado para Conteúdo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42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964180"/>
            <a:ext cx="10515600" cy="5313789"/>
          </a:xfrm>
        </p:spPr>
        <p:txBody>
          <a:bodyPr>
            <a:norm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1943</a:t>
            </a:r>
            <a:r>
              <a:rPr lang="pt-BR" dirty="0">
                <a:latin typeface="Baskerville Old Face" panose="02020602080505020303" pitchFamily="18" charset="0"/>
              </a:rPr>
              <a:t>: fundação em Marília, interior de SP, como banco comercial 	  chamado “Banco Brasileiro de Descontos S.A.”.  </a:t>
            </a:r>
          </a:p>
          <a:p>
            <a:endParaRPr lang="pt-BR" dirty="0">
              <a:latin typeface="Baskerville Old Face" panose="02020602080505020303" pitchFamily="18" charset="0"/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1946</a:t>
            </a:r>
            <a:r>
              <a:rPr lang="pt-BR" dirty="0">
                <a:latin typeface="Baskerville Old Face" panose="02020602080505020303" pitchFamily="18" charset="0"/>
              </a:rPr>
              <a:t>: transferência da matriz para capital paulista.  </a:t>
            </a:r>
          </a:p>
          <a:p>
            <a:endParaRPr lang="pt-BR" dirty="0">
              <a:latin typeface="Baskerville Old Face" panose="02020602080505020303" pitchFamily="18" charset="0"/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Década de 60</a:t>
            </a:r>
            <a:r>
              <a:rPr lang="pt-BR" dirty="0">
                <a:latin typeface="Baskerville Old Face" panose="02020602080505020303" pitchFamily="18" charset="0"/>
              </a:rPr>
              <a:t>: maior banco comercial do setor privado no Brasil.</a:t>
            </a:r>
          </a:p>
          <a:p>
            <a:endParaRPr lang="pt-BR" dirty="0">
              <a:latin typeface="Baskerville Old Face" panose="02020602080505020303" pitchFamily="18" charset="0"/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1968</a:t>
            </a:r>
            <a:r>
              <a:rPr lang="pt-BR" dirty="0">
                <a:latin typeface="Baskerville Old Face" panose="02020602080505020303" pitchFamily="18" charset="0"/>
              </a:rPr>
              <a:t>: pioneiro ao implementar o Cartão de Crédito Bradesco.  </a:t>
            </a:r>
          </a:p>
          <a:p>
            <a:endParaRPr lang="pt-BR" dirty="0">
              <a:latin typeface="Baskerville Old Face" panose="02020602080505020303" pitchFamily="18" charset="0"/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Década de 80</a:t>
            </a:r>
            <a:r>
              <a:rPr lang="pt-BR" dirty="0">
                <a:latin typeface="Baskerville Old Face" panose="02020602080505020303" pitchFamily="18" charset="0"/>
              </a:rPr>
              <a:t>: formação do Grupo Bradesco Seguros.</a:t>
            </a:r>
          </a:p>
          <a:p>
            <a:endParaRPr lang="pt-BR" dirty="0">
              <a:latin typeface="Baskerville Old Face" panose="02020602080505020303" pitchFamily="18" charset="0"/>
            </a:endParaRP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História</a:t>
            </a:r>
          </a:p>
        </p:txBody>
      </p:sp>
    </p:spTree>
    <p:extLst>
      <p:ext uri="{BB962C8B-B14F-4D97-AF65-F5344CB8AC3E}">
        <p14:creationId xmlns:p14="http://schemas.microsoft.com/office/powerpoint/2010/main" val="13298722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spc="300" dirty="0">
                <a:solidFill>
                  <a:srgbClr val="FF0000"/>
                </a:solidFill>
              </a:rPr>
              <a:t>Agenda</a:t>
            </a:r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97644" y="1785470"/>
            <a:ext cx="6755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História e Introdução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Índices de Liquidez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 de Capital e Risco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Índices de Desempenho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Retorno da Carteira de Investimento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latin typeface="Bodoni MT Black" panose="02070A03080606020203" pitchFamily="18" charset="0"/>
              </a:rPr>
              <a:t>Aquisição HSBC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IFRS 11 x BR GAAP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Efeitos da Crise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Conclusão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23842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Efeitos da Aquisição</a:t>
            </a:r>
          </a:p>
        </p:txBody>
      </p:sp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307975" y="1163782"/>
            <a:ext cx="10121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Em agosto de 2015, o Bradesco celebrou o Contrato de Compra e Venda de Ações com o HSBC </a:t>
            </a:r>
            <a:r>
              <a:rPr lang="pt-BR" dirty="0" err="1"/>
              <a:t>Latin</a:t>
            </a:r>
            <a:r>
              <a:rPr lang="pt-BR" dirty="0"/>
              <a:t> </a:t>
            </a:r>
            <a:r>
              <a:rPr lang="pt-BR" dirty="0" err="1"/>
              <a:t>America</a:t>
            </a:r>
            <a:r>
              <a:rPr lang="pt-BR" dirty="0"/>
              <a:t> Holdings </a:t>
            </a:r>
            <a:r>
              <a:rPr lang="pt-BR" dirty="0" err="1"/>
              <a:t>Limited</a:t>
            </a:r>
            <a:r>
              <a:rPr lang="pt-BR" dirty="0"/>
              <a:t> para aquisição de 100% do capital social do HSBC Bank Brasil S.A. 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Em junho de 2016, ocorreu a aprovação final dos órgãos reguladores e cumprimento das formalidades legais.</a:t>
            </a:r>
          </a:p>
          <a:p>
            <a:pPr marL="285750" indent="-285750">
              <a:buFont typeface="Arial" pitchFamily="34" charset="0"/>
              <a:buChar char="•"/>
            </a:pPr>
            <a:endParaRPr lang="pt-BR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dirty="0"/>
              <a:t>As demonstrações contábeis do HSBC Bank e HSBC Serviços foram, na data da aquisição, ajustadas aos critérios contábeis adotados pelo Bradesco.</a:t>
            </a:r>
          </a:p>
        </p:txBody>
      </p:sp>
      <p:sp>
        <p:nvSpPr>
          <p:cNvPr id="3" name="AutoShape 2" descr="data:image/png;base64,iVBORw0KGgoAAAANSUhEUgAAAqEAAACXCAYAAAAlHoLHAAAAAXNSR0IArs4c6QAAAARnQU1BAACxjwv8YQUAAAAJcEhZcwAADsMAAA7DAcdvqGQAAI++SURBVHhe7J0HWBTX18ZfOtJ7L9JBBTv2npgYjUosiS2xEHuvsZckGmOPvRs19thbbIig2AuIWOjSpddd2OV8swVYYJdiDInf//7ybGTu3HrOueeembmzq0QcYDAYDAaDwWAw6hBl6b8MBoPBYDAYDEadwYJQBoPBYDAYDEadw4JQBoPBYDAYDEadw4JQBoPBYDAYDEad8z8ahGbh/vrJGD1zF0LzpUkfEYWJD3H3LV969BFRGI0TC6dgud87CKVJNYYre3z+JPx04z3KMmQoRPTx+Zj00w28q4Eg+Ql3cf7iI6TkJ+DWibMIziyWnnl/BLFnsHjKT/gr6d/WZO1kUTcIEHtmMab89Bf+dfFIKYw+jvmTfsKNKoX0MdtVPp5tnoYZ20K4v2QpRtrNFZiy6E9EF0qThOl4sH8RRvXugjat2qGbz2gsO/wUGdIm859txtTvfeHrK/l8P2YiZv+8F7fiK/prAZLv7sfiUX3RtW0rtP98KObuvY80RV3Pf4bNU78vrdf3+zGYOPtn7L0Vj7+/EnC6O7EQU5b7feB58BHIVUQ1bX8w2Boml//JIFSYcA4LFm3D0Y3zsdw/Q5r6kZB5GUMbdcPPTz7C6LkoCQH7tuDIkyzU+isZKB8pEa8Qk14kTWC8H4T8lAi8iklHtZLMu4d5HTthmO8ncHZpgc9G70F4yaLxNyh8F4QDW/7Aw3SBNOXfogiJt/Zi0+HHyPrPfEdIId4FHcCWPx7iXxePFMpPQcSrGFQ99T5mu+Ih4vQ2bD8fVSGgK0bWs6PYui8QyeJB5eDOD+3RbsJFCJv1w+gJo9CnYTaOjWiJtrNvQRRH8yJOY+uuq0hV14GOjg7qqRQg/MxsdG7UB9tKB5mLRyu7w73jfATVa4WBXHD1VeN8nBzTGi1Gn0aivAiFF4HTW3fhaqq6uF6deiooCD+D2Z0boc+2cM5q/g5FSArYhy1HnnzgefARyLUGbX8w2BomH9FXNP1vUURvNrQk/WY/0eFJDmT4+SFKEEpPkYAKsjMphy+g3Oh7dO3aXQrPFEjPcWcLsim7gEfpr+6Q/8M4KpCWK0gMppuXLtHN4ETiSZKkFFH6m7t07fJNeppQIE0rQ365kj4IiZ/ynG5dvkJ33mRyqSKExIs9SF00tOizwzGUWyRO5CigxJAAunz+EvlzdZW2JCig7Mwc4gt5lPjUj674h1AKX3SCT8khN+nStXsUnVs6eAlFaRQWeJku+j2l+JIBSilKf0N3r12mm08TytpQQEFiCAVcPk+X/IMpsSRzbhBNtlElz9UvKS38Dl29GkQR2WXylaBgLKVyKSJedgZl5PA5aUgR8iknI4NyeCUpRZQWFkiXL/rR0/iCsnw1QlH78uD0y9nC1Uty2lEkx1rppGp7lFDFWIvS6c3da3T55lOSNT+RHWfKyk/ROHhRdOn33+nspRO0ccFc2ngzSWqHJdRCzoIMennnKl2/H0tp9+eQg6o7/RRaZvVFaWEUePki+T2NL51XEqqeQ2I4WWZnZlNBuc4VUU5mZtkcKUikkIDLdP6SPwWXGSTdmWhJaLCK3pTOJQVjEuktu4B46a/ojv9Diiub/BR88xJdusnZefnJz1UlX/7yEGS8pDtXr9P92DS6P8eBVN1/ojLx1MYmq85blPaCAq/60bMkHgl4IjvgiccosgnO5ZRSlJdJmSXCK7VZyWGN7YrL94rT+aWKc6AO7aoqf1ZGGv35iSZp9zxD6dIUCUUUsb4xqdlOpbu53GHmZfraQJ3a7YmT6ZOAYvd0IU3NT+hwkpDS/vyENLV70hnZivLu06z6yuQ497FYHwVPF1EDNUsafkZ23AJK/PNrMoYNTbwtaqwCaX/SJ5ra1LN8xXR/Vn1SdpxLj2X0INf3cvUrXldyKWiyDal6rimdB0W5mZSRIaPzilRl96V8BHKtQdslKF6vOd/DE9m6Pz2M5eaNQl9UpoNSFM0Rjtr7RC4+yMmkbF752fRf538vCC14Sgvd9KjttijKDV5MHrqtaFOEdOaJgyQlsvykC9nW0yNTA2WCTiua75/GqVc0UR1I36UhmeuZkJFBC1r9IoXu/dKdzKBM+lZWpK8MMuv+C93P5CxGmEKXxruRGvTJ2taQlGBCn20IlSwKwkzF5cR9UCarHl+Qu5EJWVtqc9emWtR66QPK5fq+yFV8E5H7qFO3E1y/Uv1obis9gpop1a9vTurcOXOf3RTBBTa5QZPJRsmSPvnElcysbMhICaTZajatGuVJRibWZKbO1WPzHZ1OlBgtL3wfDXFSIWiYkLkud87kE1pxL5Mbu5BSLo0nNzWQvrUtGXL1mHy2gUJl7b8EYSr5zW1FelAj0/r1yVzUhrkP7ZZ0iBsbyLB5EzJW1yczkXy1WtJcv1SxA6hqLJR7hyZaghqsCqYHy5qSmkYbWi1ebAooeIU3aWi0opUhXId44bRviBOpQINMzHU5OZnQJyvukUi01VFl+xUpCKMdA+pz7dQjM0uuDCyp77aXYuekWI611EmV9ihuSOFYhSmXaLybGkHfmmwNlbg+fEYbxAqrEHgpHIeQUv3mUis9kJppfapvrs6dMyef3RFcuFx12xUpij9NYxtw5dWNyUxXk6yaNyZdpZJggUfh+4aQkwpIw8ScdDmZm3yygu5VN4dkST1FffTUqPXWKM49S8gJGEtWyq606GleFeOoIIsqxiTSm4O+CzU01yMTIwNqsfoFpdz7hbqbgZT1rchKn9ONWXf65b5Ez4rlX5Eiij89lhpwelc3NiNdTStq3liXlKRBaG1ssuq8RRR3cgx5cHNYzdiUdHTd6fNOxqQibUcUhKwpjcTT6eyX2qTR7QQXRoim3kSyRANaxZ2vqV0VhO2gAfW5OVDPjCw52cOyL217KdJ3XdmVqCrF87A8NQyWcvzJ15yT6aD9FCZz8S7Mi6fQZy8phWtWbrDEC6GlnMzcl4Vw1p5H96bbkYrbMnou6WYZ/ES6d/MhxVS8MSBCbhDKo5Cl3PxwX0YhYtFW53sVrCvita0kCBVQ0qVp5KWmSq5jTlJciUmUIqTMKuy+PB+BXGvQdrXrtYM+uTQ0Jz0TIzJoMpy66irwRUF+0jXsjfic4jnynj6R/5JWuoNspt/npPHx8D8XhObcGks2+p/QgXhOoZzS1jTTJo8lwZzaOaRBEvR70vaXnFr50XToa1NScV3AXWlKJipUWtFv4XwS5GVQWtBMctb2pNnXksRGVZR4gSY6a5LrPO7KLPkwddbQoz4nU7jJmUv35riRQbPF9ISrNu9eFeVK+uA6g66ncoGIMIP8p9gRjL+l69lc5nLOSEBx+3uQqWkv2h8jqklACYd6ko5yM9oYKRAvnDacAbvODqQMbriZ/mPJmjs2G3qC4rnsRZFbqI0aF8weS+GKxtK+blqk4b2M7oqMnVsM9voYkbLrfG7syXS4swbp9TlJKaJ5d28OuRk0o8WiwVRAELefepiaUq/9MeKxCRIOUU8dZWq2MZIEJWMz6Eu733AS58fQkUFmpOwylx5yl45VjaUsCOUmcN5T+qm5Gmm0Wkn3AxaQp5o2ddkoCpy4K9h93UhLw5uW3RU5RW4y7/UhI84BzJe9VSCXatovB9fO3i6kpdWefn2cw7WTQ3fnuZGSbh86mViVHEUmVgudVGmPVY81+XBn0tDj+iNRGM1xM6Bmi59wzko2WKhqHHG0v4cpmfbaTxJxJNChnjqk3GwjRQpqI+cc8v/eklRdptI1kT3nPaffuokWQEmwIIjdR920NMh72V1xoMEL30s+RsrkOr/qOVSeVDrto0dqLTeR5HpS1KYFKbkuome5VY2jgiyqGJNEbyrU6rdw4gvyKCMtiGY6a5Pn7GuUJKq3KJEuTHQmTdd5Yj0rln8FuEXwe0tVcpl6jSTi+Y26aXM6FweHtbPJKvNmXqeR5irkPPkqpQg4TT/+hdpqlLRT8yC0RnbFi6W9XbRIq/2v9DiHy5dzl+a5KZGuyH8I6sauqvZn0ipKEQVLXDBr1oG++vpr+rr0M5B6NdUilARLXJgc8fsgsufmK1TMqFHXb2jyT3vo6suSO4qSYElD2Y1G/bSaVq9eTat+WUwTe7mSodso+lM0wSmZ/mivRgYDL1GmpEjNEPl9DWVyG/WTuN7Vq36hxRN7kash19af8RJfWxPfK3ddKQlCV1LAn+PJXVWNGk25QNJ7E+XJu1el3ZfnI5BrDdquyXqt0uo3CucLKC8jjk4q8kWpMmsYZ5+K5kjie/vEAkp4GkSPY3K5cx8P/2N7QtPgt/E48rqMx2cW3NDVnfHVmCaI3b0Dj/KkWTgsv5mDwW6a3Hl79J46GFaRp3BVuoNa2eFTdLRWh4qWJmLOnkSkQSPoh/2JHVu2YMfJN9B30kT4mSuIVrWEk0E2/lo6HT8deATThS+Q8WgJmmjy8Op0FeXEzSjDeeAwtDVW4f40gGfnhqiXm4DMSltJVGA97CJSUk7DR/U1gi4fw9HAFAiKC5BdIN0Ao+SIft80hwE3XF2XVrBR0UenId1gpQqomnjA3aAYmRk8FGc/xvG7Sug6ezxacZd60HDCgFlDYBl5GleiVWHpZIDsv5Zi+k8H8Mh0IV5kPMKSJpyMKqBiPQwXU1Jw2kcVr4Mu49jRQKQIilGQXVC6Gdt6yCx87azBydcOvSYPgnXUWVyPEVY/lhK0GmPaniVo9HgOOnT5CbGf/obdY92ggWw8Pn4XSl1nY3wrfU6KGnAaMAtDLCNx+kq0tLAiaiDLUrLw6Ph9KHeejpFNdbh2dNDyh0sIebgdPdSqkqN071JNdSLJrcAeU6scq5alEwyy/8LS6T/hwCNTLHyRgUdLmqC8xqoYh5k1hl1MQcppH6i+DsLlY0cRmCJAcUE2CoS1kDPvFS5eS4X76HHoILJnrYYYNqMH9KWnsx8fx12lrpg9vhUk4hqAWUMsEXm6qjkkLVyKMdoP7watJ3txLkYA5DzE/rPJcPmmH9y0qxqHtLiYGoxJ2QGfdrSGuooWNGPO4mSkARrph+HPHVuwZcdJvNF3gmb4GbGeayZ/kXgu4lqqO0aP6wCJeIZhRo8S6dTGJqvOm//yHK6meWD0+I4wVeE03XQ0fvhCV1q25tRoXFmPcPy+MjpPH4mmOpxSdVrih0sheLi9BzfGurErzrCqn4flUAL0bOHm7g53mY+zhZb0vAh1OH57CC9jA3Hwp2/QkEJwePFIfOpug3Y/XEeKVCVUnIKnt/zg58d9bgbgwasU5GdH4dnrDAiLhSjk/Li6bj1ufLWEipHy9JakXr+bCHjwCin52Yh69lr8Ek31vrfqdUXwcj2+7LcFyX0P4cqaL2DBZasI79XpKu2+Mv91uVbXds3Wa4dPO8JaXQVaBtboqMgXyU6SKuaI2nv7RE1YNm6Npnbatbetf5GPqa9/EyGE8Rex4VwaMk5/BTMVJSgpqcJhzG3kvf0DG/3TpflUYeRoypmmBDVDa86xZSMxS7LZXbmeIbS5YEG0mTv9bSaK0x7jwoljOHZM9DmFQF5jdG1uCGh3wOrLu/G9xQOs/rYTHLmJ2HHyUUTyqynHXcuL1FLPUJvriRQVVS6FJKcqwI88gFFe+tC1bohuI37CiRc54pyluVW0YSzpMJSVVaCkrAYtjRLvogRlzkeIEPLS8a5QB1YmXHAoRc3IFobIQXKWJjqsvozd31vgwepv0clRD7YdJ+NopJz3MvmRODDKC/q61mjYbQR+OvECOVxXRD8OK+mRKvRtjKAm/lsqX6Vcrg1B9WORQavRCEzrogm+wAqDfhgIB9EQi3lIf1cIHSsTbvmSomYEW06sOclZ0gTF1Lh9UTuphdC2NCptR1nXAQ1dzaFeWJUcpS9M1FAnJfKSa48ZuVWOVafDalze/T0sHqzGt50cuXWgIyYfjSz/gkAV49BU5iPywCh46evCumE3jPjpBF6UKJJzzDWWMz8T8VySvrVh6RjUje1gIB5+MXjp71CoY4UycanBSFIRsjQVzSFpVhmM23MLh85T/H4mEmkP9uNsigu+6Se6MKliHBIBS6iJ7SjXg6FUb0Xpb5FZnIbHF05I5/AxnArkoXHX5pyuqWby5+BnxnOXAvqwNiyVDoztDErnfm3mRFV5i3JTkaekDxujknY0YO5gVOZjKlC5dgk1GVcx50tSC7VhaVRqVdB1aAhXc03ur7qwK0kfqp2H5VCCttvXmLVkCZaUfhZi0mfWpb5KmJOAqJh33FV0Owz5YQOO3HiOlNxYXFvaDCErR2Ot9GVRZe22WHTkPM6fP48Ll67j7stwnPvyFX4ctRpPeFqwdtRFTmRChTfGRfDw9uEjROVIo66KKGuj7aIj4nrPX7iE63dfIvzcl3j14yisFrVdre+tZl0pSoNpM3NkXtuPq/HyZFS93Vfmvy3X6tvOqvV6rdgXlaF4jqij8AP5xI+F/50gtDACEcc3INBoJM6ERSM6WvqJCsHvXxIubLiERPGtJwEy4zJK3/AsSo1ChpIJHExLXF0JKtC30oeK7UBsuXwTN29KPjeuXMHl30fDlVIQV+CJOWdeIiMjDBdXtkHExtGYdT2nynLuspZaLZm4PnsyDihNw80kPvITQ3FpUSvockGMyPGUoFQDLStrmsBcMwexyWVTuPBdBNJID5Z6AqTEFcBzzhm8zMhA2MWVaBOxEaNnXed6UJ7M67Mx+YASpt1MAj8/EaGXFqFVuQ4JkPU2rVS+he8ikc65L3uT/BqNRYIQyed/wKwr6nCxSsHuab8hWNRtZU2YcAtdTmxymSMqfIeINIKepYE0QRE1k6UYLhgx5drJjU8tW3xzQ3Dwtz3wz9BXLMeSFZKjJjqRoMAezfWqGKseeClxKPCcgzMvM5ARdhEr20Rg4+hZuC6rsCrG4Rd2GbMnH4DStJtI4ucjMfQSFrXS5ZYUbtGqjZw1DGDDJaVFco5VmlSUkQBJHKAMTRMu4M2JRZm4CvEuIg2kZwk9gaI5VNHqOIzaYfinugg+cASndp9Dqssg9HPjJlPmdcXjkBYVU0vbUdG3gr6KLQZuuVw6h2/euIIrl3/HaHe1msmfQ8PABgZIQyQXfEkoQkZCFqd1EbWwyWryapg4wFjcTommZdsR2aMSCgXSe+/FfGTJ3Ikvg7toqMG4lOuZcnMgF/GpZStjbshB/LbHDwkpVejjg9mVSJ1V+DOZeVgbMq+OREOXfjgULxPMaNqi24Tx8FZLwcskeXcCOZSN0bizE1TfvUFyoS68fNpA7fEf8KvwunbxuyuY0d0bvTe9kqZUhzKMG3eGk+o7vEkurIHvrRrVBstw5uopzDK/iCkTDyFWThxatd3XavEq5d+Ua/VtC2u/XivyRTIoniP+yND/QD7xI+F/JgjlvTiAA1uewWroOHzibg97e+mnfiP0mdwbmv6/4US0ZNbFH1qLk6JLC95rHP71KFK9hqC7TUXHpQUPnz6wfbMR83c9Qw7nsYVpt7CgpS7M+59GQuR+DOnwKcYeiYbQwB1de7UT365XU9GuslxKZc9fHiUVaKgIwS8UZSxEVlo+VIztYG+sjmIugNi/6jRSSQBeUc0cTyl6LTC4oypuLt8Af9GXquW/wIHlR5Hs3BefWidg/5AO+HTsEUQLDeDetRfaibYkqKlwi0d5CrPSkK9iDDt7Y6gX5yJk/yqcTiUIeEWli378sU04H8s5Ft5LHPrlCN55DuLaKK7xWITxJzBx5EFojD+JW1dWomXoEoxY+4xbuPTQYnBHqN5cjg3+aVyomo8XB5bjaLIz+n5qz3mjPEQGcM7zZZacBbY2suTaGdQBKv6rsPVeJldXPsL2T8O4mVvwGM0Vy9G+4oVMzZBvj0ZVjNUa0fuHoMOnY3EkWggD967o1U70GFkNKuUUVsU4MrKRlq8CYzt7GKsXcw5yP1adTgUJeCjiFvIq5SyLpgd8+tkhfOtKnBHpPO85J9dzpRcvei0Go6PqTSzf4C/+Lr98bp4uP5oM576fwjpB0RyqaHUiDNF2+GfQe7ocs4+mwmVQP4j9fmFWFeOQlJRQizFxaHn4oI/tG2ycvwvPJJMYtxa0hK55f5xOKayh/EXi8UE/u3BsXXkGEvFw/TtXIp3a2GTVeTXdfDDQKULaTnGFdgATbr5eD4jjailG5oNd2HSv/EIuQVCzcXG+ZFAHFfiv2op7ou+4yQ/D/mnjMHPLY+RUqY8PZ1dV+rP3nIeG7ceht14A5k3ZjDslgZEgGf6bNuCBZhv4eEm3NxDnnwvykJfHfXIzEf/kMJb9HASNNn3hpasM8y8WYYL1FYz/9hdcf8sTFxFmPsGO8WNxXKkvFn7nJk6rDEHIL5DUm5eLzPgnOLzsZwRptEFfru2a+N4q4fSoptcGC/ZOh9nFKZh4KLb0IqWEqu2+sletCf+mXKtv2/w91msFvkiWKuYImr+nT6xyffsPI90b+v+cHLo1xoqsVDxomfg1wgrkBNJ4axVy++GAeJOxQfOmZKKmSbrqIDWnAbQ1VPSuWeWvsRC/NffrF+IXS5R0DUmb+1ezwUg6GMG1IXpT8Qdv0uHStE1NSAtq5DhoL4nex6mynHijsyp5rpG8QSci/eyXpK3RjU6I3hLghdLKlmoEVUvqvj2cEkRvrYueqegYkb62GbUb5UtNNXTo8yOJkpcpVD3LXjhI2k+t1UzouxuiN5w4sm/SKDNVar49VrwJuyjmGI3x1OT8lRbpqIJU6/vQ+sfZJHo7PtXvB/LW4drRNiUTLU4ujoNor3gw5ZG8PavM1aFDRvraZNZuFPk21SCdz49QYrZobEpk0bUz2Wvrkr7o7U3rvrQpRCRf6Rv4CsZS+mLSL360q5cBqbjOoADRrm3i0Yu17UhTrQkteczVUxRDx8Z4kiYnUy0dVU5O9cln/WPKFmWt8u3BatqviLgdL6oHJdIx0ODGa0291z/lLK0qOYrUWwudSDe9y7dHjirGKnpT+gdvHa4P2mRqokVQc6RBe99w0qrwRriicUjfwuSuUknHSJ+0zdrRKN+mpKHzOR1J5BqoSs4VEGbcoZ+6mXB1c3agoUXOXduRoXLJW8xFFHNsDHlqcnLX0iFVqFJ9n/X0WDIIxXNIHhmXaJD4maAbLQmWZqpyHNlyZCF/TJX0xmkz896v9IU1156SLhmKXibSbEAjD0ZwMq5K/hURUsadn6ibCVeeszUNLWfq2s6QlMUvDNXGJqvPm/N4LfXk5pCoHXV1a2rhpVP6Fn5R3J9iGWkbGZCBa18a3lxD/tvxNbQr8RzwqsfJRocMRC9AWfem9U+52VFndiXtg4J5WJ4avsUt0tW9tdTfjRsXlEnP1IwM1Lh6rbvSDxckLweJXqBR4/ouWlpLP5oW1MRnMV0Sv0AjgR91gqa2NxPXo2tizNk2SMN1IK2/nyGnfxyiF5O4tsrVC02yaOJDiy9J2q7e9ypaVyqubdy8mOVKKgZf0u/it8dkqdruy/MRyLUGbdd2vRYjzxfJvlzLHSqcI9zZ9/KJH+nb8Uqi/3EKZYjIu4sp7h3gN+05Ar4pwptUXbg0tIe+nA3asghzYvHiRTx4eg7wdLOAJudhJRSDl/wazyOzoGHdEA3sdCBbleJy1cBLQmhwDGdtnmhgpYXijAg8e5UBHScvuFXaNlBLivORGBaKt2SBBh620JHpcDEvGa+fRyJLwxoNG9iVO1cOQQYinr1Cho4TvNzK9jPKwk8OQ0icChw9XVG6TY1D8EHGUoz8xDCEviVYNPCArUxHc/0nY+ijcTg23UNuv2rXPqffxJcIjuHD2M0TToYyd8urkGONqZE9Kh6raJ9j8uvniMzSgHXDBrBTrDBEbmiFFod9cO7cD2hnWjIOATIinuFVhg6cvNxQWRxVtF0JPlJePsdbZQc0dq28F7E4PxFhoW9BFg3gYSs7T6qeQzWjunHIUpsxcQhzEPviBeJ5enDwdIOF7CSusfw5+Cl4+fwtlB0aw9WovHRqY5PV5i1Mw6uQKJCtM3LXNkObM6Pw7Ol8NNAAsqKe4lWmLlw9nUr3VsqlpuMSRGJDqxY47HMO535oh1KzqkO7+iDzsBICZMW8xKv4HKgYO6ChSy18dzmKkZf4Ci+iM6Fs5IRGbmbl9g2+FzXwvR+Equz+vfk35Vp92++9XleFwjkiMt1/0if+d2BBqCyli34YHk93Vrhpn/GxkoO7q1cjtv9CDKz/EWi3zuxRiIxnRzC333iEznuOmyNtP2qnxqgJ+Xj0QyO0lglCPzjCDDw7Mhf9xodi3vObGGnLrIrBKAebI/9DLybVBFV9uHf8BG3stSrtdWT8f0AXrWcu/TgCUBF1ZI85AdPxaa+ZuKDfFyPam7EA9H8CVei7dMAn7Ryh/Y8oPAcB0z9Fr5kXoN93BNqbMatiMMrD5ogIdieUwWAwGAwGg1HnsDuhDAaDwWAwGIw6hwWhDAaDwWAwGIw6hwWhDAaDwWAwGIw6hwWhDAaDwWAwGIw6hwWhDAaDwWAwGIw6hwWhDAaDwWAwGIw6hwWhDAaDwWAwGIw6hwWhDAaDwWAwGIw6hwWhDAaDwWAwGIw6hwWhDAaDwWAwGIw6p1Y/26mkxH5RncFgMBgMBuN/lQ/5a++1CkLDw8MRFxcnPWIwGAwGg8H49+jSpQv8/PykR4x/ms6dO0v/+jCwx/EMBoPBYDAYjDqHBaEMBoPBYDAYjDqHBaEMBoPBYDAYjDqHBaEMBoPBYDAYjDqHBaEMBoPBYDAYjDqHBaEMBoPBYDAYjDqHBaEMBoPBYDAYHx3FEBYJpX9/nLAglMFgMBgMBuM/QyFiz/2MaZMmYZL4MxnTZi/GhpPByJDGnIVJt7H/l2kY0n8MFm6/hugCSXqtyH2EtTPX4GFuLh6tnYk1D3OlJ+oOFoQyGAwGg8Fg/GcoRn7cS8Rb9MWEadMwbdpkfP+VJ9KPLMaawHQUF4bj4NxfEKTTDE0aNIPF8/WYvy8MPGnpGqNhjU5fdoKNugBpLx4hNLVIeqLuYEEog8FgMBgMxn8MNR0L2Ds6wtHRGQ1a98TAdlqIDklCIS8eoe/M8WmvFrAwaYABC1ZgVncrqEnLicl/hm2LVuHQ7oXwHfQNfBcfxX2/HZg94mt8M3IBDr3IRTE/AYEXAxFfKC3zL8CCUAaDwWAwGIz/FITCjGi8DAlBSMhT3L96BPtuFsCliRXUtd3xeeN32L1oC25HReAtXODlpA8VaUkxRWl4cfsq7mgMxIpNs+H1chuWnNHF8HXbMd87igtOHyJbkIqQ+8F4V/c3QEthQSiDwWAwGAzGf4piZIVewMH9e7BpyTTM2RwCp4lrMKutAZRVzPHpsn1YNdgdqm9PYs43X2P+uXhUiiU1HfBZ94YwNXaCp6U27D/9BO4GBrD3MIdSXg4Ki6X5/kVYEMpgMBgMBoPxn0IFpu0n4KdV67B17zp8bRKLN5lKUOWituKCBAQ/SYZlx0/QquMMbJvnjudHLiCy4mN1JTXUU5eEeUrcR1lNRRr0cUfE/SP6/MuwIJTBYDAYDAbjP4qyXhOMnNsXuftX4Eg4D5TzFDsXrcBpcdSpBCUlgpJ6PaiLIs2PDBaEMhgMBoPBYPyHUXfqj1n9gD/XnkKsQWeMH2SEMzPn48T1DZi67h26jO4Ju3JvJn0cKBGH9O9qCQ8PR1xcnPSIwWAwGAwG49+jS5cu8PPzkx79byFMD8KWDYn44oc+cKpX7rWkf4zOnTtL//owsDuhDAaDwWAwGB8ZKgZNMWR8d9SvowD0n6BWd0KVlD7CDQcMBoPBYDAYjA9CLcLGaqlVEMpgMBgMBoPxX0F0c4yFMR8v7HE8g8FgMBgMBqPOYUEog8FgMBgMBqPOYUEog8FgMBgMBqPOYUEog8FgMBgMBqPOYUEog8FgMBgMBqPOYUEog8FgMBgMBqPOYUEog8FgMBgMBqPOYUEog8FgMBgMBqPO+cBBKB+vdgxFl3bt0I77tO/QGd2/Go0V56O5M/9leIi8vB8Xogulx/8c/LBNGPz1ejyXEUjhq20YMmA1gnmiIyFSbq7Ctx3dYWtljfpen2Ls1gfIKObKvtqBYV3bo3177tOhEz7pMwo/no7gei+hOOMhdk78DI2sDaFv7IC2I7fgYSZXsBwiHY3CiC0vaqwTXuRl7L8QjcLM6xjXfQyuZkpP1AgBIvcOQuvOU3E9Q5r0IXmvPpWnep3IQVG7heHY7TscG0OTcH1cd4z5Ox3jEOl81IgteFFOWZm1qjvz+jh0H3OVK1VbOy9E+G5fDN8YWmpjFSmrm7O/9KuY3vt7HI4WSE7WFAWyLAzfDd/hGxGqqPEq+DtlS3lf2+JF4vL+C/gw7qQQr7YOQt8lgag0lRUhTMKlOd3gZuMKn99juBlYQ7JuYlqfKbiRJT3+Fyj1NdLjmlCcEYCfpuzG69JC+Xi+6XvMEjmc4gz4LZqIXWUnGYwPTv7zTfh+1nWULHH814ewYPwYjBkj+kzA4hNRlWxamHEfO6b2wyedu2PQwj8RIfVVitJrUmfey6OYN7Ab2nbohbEb7yBNKEoVIuP+Dkzt9wk6dx+EhX+KYoZCRB2ZjeFDhmBI6ec7TD/wus5jtQ8chAqR/eo+wutPxPpt27B1y3os/loPfw7rheXP/s5q8A+TH4LNU5bhUmKRNOGfQ5j1Erf8nyNTpqni7Ne4dfM5Mri04uST+H7wXhjNuoxXcbF4+scQZC/vjbHn36GIy3c/vD4mrNuKrZvXYsm3Nrg+pjeWPcrnvHcIVnzaFat4g3HwaTJSXvyB/nE/oNPXB/FWbIglcDp6HYjAsKwaLk75CNk8BcsuJaJIyxn9RveHSz3pqZrA9Wv7T1fAi/sdy06/5Vr/wLxPnypQnU7kUpSAu1eDEF/RCwiy8CYwAGGZ6nDuNxr9/07HOIRcPwIDw5BVTllatapby7kfRvd3Qb1a27kAWW8CERCWqdBWihLu4mpQPOfSipF6+wTeth2LL+urSs/WEAU6FGS9QWBAGDJrGdOK+DtlS3lP28oP2Ywpyy7hg7gT/iucvaaDwaPawKCm3jorEKu2J2PElRCc+s4eNdaGIAn3b9xD4r8Wr8n4GmlK9WTCb8543GnaHU7q3KEwDbdXDUS3SbsRmMANRNkQ3j01sO7bDQj718bF+P+LEGm3V2Fgt0nYHZggDQqFSLq+Dr9dyYCWoSEMuY9exd92L4zAjn5f4jfe55i+aASsLoxE7xXPwFOUXpM6uYvm8W2H4YbLWPw8vwcyV3yKgX8koCBiB/p9+Rt4n0/HohFWuDCyN1Y8K4SKlh4MjYxgJPoYqCD85AEEZSujzn+FXvSznR+OPLo/3ZWcJtyhXGkKURIdaKNHrQ8kERUl0MVFfamJrQkZmjpRh3GHKJLPZeHH0KlZn1EjRzdqN2whzR02gjaFFnDZL9Kivk3I1sSQTJ060LhDkcSnbPKf9RWN+mU++TRxoPqN+9GqS0fph88bkp29J/VdEUQZQiJBij8t79eErA2NyM77O9r8OJOEXNmbM/rSqF8XUb9mDmTn3oFG7XhET7b5kK0SyKztFLqZSSTMfkY7R7Ume0N9smw6iDY8EJWVpYgSLi6ivk1sycTQlJw6jKND4oFwLTzbSaNa25OhviU1HbSBHmSWL5kXNIGszUdRQI40gaPg/jSyMfmObmYT8Z4vJQ+TL+hQgkB6lk+x59fRhsvxlHV/Brk6T6Q7pcJNov3tjKnrsVRKP9eX9Gxm0sMC6SmOorgztGjuHnohkybW0QxXcp4oqyMJ8uSd/XIb+dgqEcza0pTzZ2hij/F0LYMo++YM6jvqV1rUrxk52LlTh1E7KCRPWpEM2TdHkKXrYrpz9msy9/yVXhVJ0/1n0VejfqH5Pk3IoX5j6rfqEh394XNqaGdPnn1XUBCnRIU6nD2Exn7/Kbk7dqRFNy5I+8SdebqVvmtpQwYGtuQ9aje9EA1Qkc3JUJ1O5NpDyn5qAk/am8xlLoqjs3N7kpeDIzX38aVetg40LjCOrk/sQeM5YSmUlQK7lyWvks5FZJbVXQM5Zl6fSD3GX6T75excQCn+y6lfE2syNLIj7+8202OxrRZR3Nm51NPLgRyb+5BvL1tyGBdIMqIpR8r+JgTPvSQSQ8a18dRj7GVK42w25uQs+qxhfXJu/S0tWTScRm4KpYJsP5rWdwrd4OaYiOyA2eQzicufeb3UroriztLcnl7k4NicfHx7ka3DOArkGq9+TioqW/2cFI1Z7nwu7Vc2+U3rS1PKOk6zfSbR5TQBJV5eSD09bcnS1pN6LbpKyXkvaZuPLSnBjNpOuUmZghTyX96PmlgbkpGdN323+TFVbF6iw59p5hcNyN7Zmwavu0vpXB75Y5bTZomrEMF7STsGe5ImNMi12zS6/k5++8Lsp7T1u5ZkY2BAtt6jaLdosqQepraaTjRiTA9qZGNFzu18aU+YyB7ly6cmtsdNYrnty5sTj57I+BrOEddE5/ywX6ixzUjy5+YpN2vp6dK25OUzj2Y20ac2+7k1R4QgijY3M6I+Z1Ilx4z/V3zwMKYWFDxdSm29fGjezCak32Y/tyKLyKBL/c3JbeFTziLlwwtZQh7Ww+ia1KUURFyhY9eiKUtBOq8GdQrT7tG+305QOE90lEnXBhmS9Yzb9HCJB1kPu8aliCigiCvH6Fq0OJOUIora2Z1sPttHMbK+pI74R4JQx/G3KIPPJz4vk2Ju/UpdzdxozoM8yrs7ndxtv6bDkXmU83wjtde0oRkPcinuwOdk4TmDLsUk07NtfcgQVtwinkx3p7uT7deHKTIvh55vbE+aNjPoQUEqHemgShptf6aAuAS6PsmOoNuJVt5NoZSAWeSs/wkdS0qgwz1NyWPyaYrMTKPgXQPI3GoU+WWm0uG2IFXvJXQzIYdiT35HFnpf0PFnp2mEnTUNPvKCWzRyKXCcBWm0WU53kpLp3soOpGE0gvzETk5K3l2a7m5LXx+OpLyc57SxvSbZzHhABbmBNM5Cg9osv0NJyfdoZQcNMhrhx4VNZYgCHjPUp57fjaJRoySf4X1cSdlAEvAQP4J2f2VFKvXqUxufsbRo6xl6miKJ3EQBibNJZ5q9bjNt3rSBVs7oQ54tJtLF5Fx6ModbZAdekRpaVSgKQvPkyvteRjSdHmFH1oOP0IvwfaWBV+rhtgRVb1pyM4FyYk/SdxZ61PNMurSuElLp5JeG1GRtOBXlBND3lg40+7FkCqUe6UCqGm3p54A4Srg+ieygS51W3qWUlACa5axPnxwJUajDQ61BGt25QC4ughKipH2KDKKJVlrUec19Sk68RpNtQJ7rwylLrs1VCPSq1IkCe4gsCUIFnP32IItG0+kyZ79PNvckA7H9RtL+JlwfOGHJl9U7BXZfPtyTH4SmlNVdnRyPcfNCHCjuppjoMjtPf3uYepp60OTTkZSZFky7BpiT1Sg/Sos7QD0sGtH0yzGU/GQz9TQAWdUwCE3Z35jQaBfFxe6lT80a0NSL0ZT0YB1115fWkXqIWtdrSQdSJGXTjnUinWa7KD5JKsuEODrQw4IaTb9MMclPaHNPA4KVKJCswZwUKCibVP2cVDifSy80RDZXj1qWdZw66TSjXZHPaKmrIX22P4qywzZTN9tOtPlNDkWfHkF21oPpyIt0enu4J5l6TKbTkZmUFryLBphb0Si/8rNUpENl2NOoY28oOXg79eHmyYTAJPljfhdSuc0I6ZWdCGEBJ/M11FTLi1YEhNPLP+S1H09BE61Iq/Maup+cSNcm23A6XE/hSVwQCmVqNv8KRaVH04lhFmToc4EyFMgnrlrbS6IEBeOXNye+OP6szNdkZlWvc+5iJ3SpE+l/danU7xUV8LlANZWOdTYoC0K5wD1itROpdD7OnWH8f+PfDEI5gyM+d2WUeqwzGZQEoQXPaJEzSNu9GTW0N+d8/BDaEVr+Dk36yc9Iz34ADe3iTnbmhmTWeDjte1WgML0mdZbADz9Ak3u4kY5xb9oTmUInP9Mj+wFDqYu7HZkbmlHj4ftIVGUJwoTD1MOoMa1+KeNH6pB/4MWkQkTu7g8vF1e4erRAzzm30Xj1n1jQTAtardbgSdBUqF/bjJUbzyOax0NmQQYeH3sC69ET8KmdGbyGTEc/WzWuHi20WvMEQVPVcW3zSmw8Hw0eLxMF4ue5WvD8bhjaWluicXsHGHgMw5CWpjBt4A075SxkpARh75Vs6KScw88zZmNDYB40Ei7izGvRlgBtNPb1RQdLHdh2/AKueIccbQsYamrC0M4O+oIIXLqQhx4LxqGNuRm8xyxEH8FlnAqT2U6g1QprngRhqvo1bF65EeejeeBlFiA/4hIu5PXAgnFtYG7mjTEL+0Bw+RRki4pQqmcNr1Zt0KaN5NOqsQ20SjSh7oiRx98g8upy9HPOx93NI9DEpjlm+adDtCWMijIRHx2FqKhoxL7LhzAtBEGvssEvFEJFU+1v7K+QL2++mimsDDWhaWgHO73ytWs39oVvB0vo2HbEF65AShpP3McShLGn8etlA3SxjcXtRwVo5p2GnRvvIUd6XsvzOwxraw3Lxu3hYOCBYUNawtS0AbztlJGVcBd7FOpQEx79PkcDa0dYakv6JIi5iHO5n2HOqJYws+iClY8T4D/OCXpyba7ypgCFOuErsIfSPWbZeHLiMax8J6AbZ79Nhs1AX2uR/Zansqze4aFcu689Vcoxo0QnytA0tSq1czzciyvZOkg59zNmzN6AwDwNJFw8gyf3TuCxlS8mdLODWZNhmNHXGrXtVc6TP/HUZjQmfWoP8xajMKemdeQ8wYnHVvCd0A12Zk0wbEZfiEWpSAeyEytbftnCqBrMSQXzudqtI6pGcHUR4MbSCZh33gy/3L+C8c46MLUyhKamISRivoJsnRSc+3kGZm8IRJ5GAi6eeV1pj62W5yTM9nGGmecgTO0hxPVz/jgnb8xvtCq36SjzwF1ZE+YOVtBS04K1ixHCfpfT/kl/nD2Xi8/mjEJLMwt0WfkYCf7j4CSqRqsJxo7rhvqG9ujcyxXCuBTwNBXLp2rbS0FQFeOvOCfe5WjDosTXaEZXr3PkIuxGDEzbukJHmqKqqS7HB6rAuJEXVENuI6qi4BmMv4OqJtQrGZwKLD8fi+X7byA4OhrXhr7E3LGHECvjUIp52chOeAfvjY8QkxSL873vYcpoLk++gnRh9XWWoKzjhh7Dx+MbiytYujoI6dnZSHjnjY2PYpAUex69703B6EOxUv/Gx7P1cxDU9WeMdKvlNqoPROX5+rdRh5PvaYTFRCM68g1C7pzG2mENocO1lBMwBV7O/bHuWhTg2BpeRipcVFWMwoIiKKlJdyIoqUJDTdStHARM8YJz/3WQZPeCOLvouofrtrqOpqTzSkqcztWhKjng/uMyCAuQVaQNB68WaNmyJVq27o15O9ZigJ1IyEpQ1ZI6KiVlqCiRqEQZxEeuQA26WtL+qGhAW10IfpGMtnMCMMXLGf3XXUMUHNHay4gzO0IxPxcCNV2UFdWGupAP2aIiVPXc8cWwURg1SvIZ3quxdL+XAPEXfsGyowkwbzcIM379HX+FxOLBrALsWHYNaVwOFdP2mPDzKqxavRabfucCr6k52Lj4JrSb1kdBcKh0I7KU/KdYN3kJLibKsdRKVCVv+SipakknoBKUVTjJl8tbiPDDq3FXqx7urFuAefOW4ECCKbKPrMF10UA4lNV1oFmqNxWoS5QoVikV86rQoTLUtKT6l0K8LBSp6krrEwVcljBUV2RzlQelUCcK7aGkDgI/twiq2hqS/ihrwaCebM8kVJYVKbD72lOlHLl/5alQUMDJS9sBXi042XLybd17HnasHQBrQS4nR21oiKtQhpZBvXJyrglUVACBTB3ahuXrKBE/CQXlLlrEsi5ShbakICdKA4hFWZM5qaAs1WROKpjPleRW1nEIRB1XscI3fz7HX7M8kXZ6OtpYumP0ZalxixGgIKsI2g5eaCGy4Zat0XveDqwdYFdpn6ZKPSPoirvO+TYtNRQX5CNH3piLzatpUxYF7fsYIIeTla7EaLi41RSWoskiPlCDlnRVVVJWgRLnn6kK+VRte8Iqx1+l/6iJzrkW+LkCqOtqci1XjUo9PWgIcsCviStkMP4Omh7wXbcJk1vqc7NZE/U7toNB/FPEy1wAqeiZw8xrEPp6aHFHOmjQoxsMoh8jSVN+ehyqrxPFeUiOSQLftCU+HzgZazcNRPaJP5FubAavQX0hqbIBenQzQPTjOMmFcN4jbN+djT4TO8FQdPwvIPEYdQIPr86cRlrv3Th/dAsW9tFFUjofhUIdePZ0wdvDZ/CaJ0TavWO4KHqtlP8GZ06noffu8zi6hbsK1k1COr+w+rsTInTc0c0hD291u2LEmDHw7WuHqDsvkM8FnfLhnKDIqYqcoKY92rrl4ebFMO46m7vWDruAqxlOaONY9nYC79UZnE7rjd3nj2LLwj7QTUoX34nUtG8Lt7ybuBgmLomwC1eR4dQGMkWrgVuAiu5j46yfcSlR+kZFsQD8gmJoWxhy4X0FirMQ8SId2jZmsO0+Bd2ifsTiswlSGeUjdOcUzD0aB+0SR14VvFcK5S0SmyhoqhW8YOzcmACfg4G4e/s2bos+d/7CKqfrWHW2Bi8oaTqjay10qGbbmpO9P66+zuOOchE0yRYWQy/hkVybk5SpEYrsoX7JvT1tuHexRdz5ACRx9fJj/OEfW5M3ILTl2/0/Spmd63l0g0PeW+h2HYExY3zR1y4Kd17kQ9ujC2zjziNAMhj4+8dKN9vXHC33rrB/exY3RRc/snUoa0JXJRORKaL3L7MQ4vcG+bJmpeWOLrZxOB+QxNkHHzH+/hCLsgZzEtryy2rYVT8nFc3nMji3r6uCzMgU8ZujWSF+eCPqeP59LOw1Fg/aLsGhwBCcG5iDq1cjSyYMJ2k9eHRzQN5bXXQdMQZjfPvCLuoOXuSL9FCe/NcXEZTCtcmLwPXAAjTs2hqd5I3ZIkR+m3JR0L7QDq25uv2vvoZ4tgRNgq3FUFzPlpSqSPXyUYQO3Gs4/hJKfU1NdM55RKsGRsh6k8x5u6rhJ4Uj26QhrDSlCQzGP4QgaivaWXbFrhjRGl6IxAcPkO/UGvYytqfr2QsNkk7h+ltJnrh795Bt3wxuzeSnWyZWX6cgage61u+AtS9FTlOA5OBQ5Jt5otWXDZB06jokVcbh3r1s2Dez5UJZbl6En8XZvA4Y0LjkWULdo8gX/ANowq1PXxid8EGzpo3h+dUZaJvlIzyyAM6+2zDHcCPaWlqj2dRH0NHXgJqWK/r0NcIJn2Zo2tgTX53Rhll+OCKzyt07kY+GF6bunAjerIawa9AYLi59cFKlKRoYKxiuhhkaWKfijwmTcDzeGL03roTbzlawdXaGXavtcFmxFf0ty8pquvVBX6MT8GnWFI09v8IZbTPkh0ciy6Q3Nq50w85WtnB2tkOr7S5YsbU/ZIpWgzJMe23G3kHhGOduD882HeHdwB39A77A5l+7QJ/LURi+HV84WcLS0grWNp4Y/7ofNq/oBH1zH+w4PhyvR9aHqUsTeNmbodGPqlh4ahU6iAqWoxDh27+Ak6WoHtHHBf0vGiuQtxrMGlgj9Y8JmHQ2XVq+enKCNmJ3ng8md5K5vlKtj36TGuLB6iOIqm4NU/PAlNro0NQHG5Y7YXNLW7i4OqLjQVfMntMFzeXaXFb5O3BVYibfHsxL+qEBj3HrMTR+Ipp7NkezvgeRp1WTxxrqcJVn9ypK0vNllOlc8nHpfx4K4oWqkbHzs8aTsHMiD7Ma2qFBYxe49DkJlaYNYNVwHNYPjcfE5p5o3qwvDuZpSe/avcOBJkrw3J0kPqoKDY9x2Dg6B7NbcnU06YmdqeqSO1V6rTG2Tz6WtfNC00btsOCVMtRkh6vhgXHrhyJ+YnN4Nm+GvgfzIBGlAh3ITixFZU2rn5MK53Opkeih9dg+yF/WDl5NG6HdgldQFnVcyw09WiZhaRsPNGveHEMCm2PaKC9OzA1gnfoHJkw6C+NJOzGRNwsN7RqgsYsL+pxUQdMGxpUcr7LgGea0b4pmjbphn9MS/PK5u/wxO3nIbVM+GvCaKq99d/TbsBxOm1vC1sUVjh0PwnX2HLTTkxargCL55FQ7iRS1X3n8EjTKfM3xoup1Dl00HtgRBVduIblKf5KL4LOhsB/8CaxrcD3OYPwdVO0HY/VYARa0bozWrbzQaaM1lm4cACuVMh+qYjcIm35Qx7LWDdG8qSu8f9HHDxu+Rn0H+ekOjgrqTD+AJkqeELllVYfh2LbAGKubO6KBuy0aLdbGwj1j0HHoJvygvgytGzZHU1dv/KL/AzZ8bSv2yXmvApBo0RYu/14MKr7qrFP4qeEUHBZPuaWvORZRwvVdtMcvgfuLI+MSDbJpTmvEr1HzKTU8mMLicyu9FVkjeMn06sljCk3Iq758QRK9CnlDKSUvjRWl0ZunzygiXcFmXX4qhQeHUXzZQEopSntDT59FkKKiNUGYm0ivgp9SaHSGRC41RZBNcaGP6eHzWMqu9ZtuiuRdQEmvQuhNqXDqkNrokKMoLZyeBUdSmswb8JVt7j2ozh4EORT34gXF5tS0kars/h+kgp3zkl/Rk8ehlJAn228B5cS9oBexOeVknnZ+DH1/Lk16VD381CiKSE6nB3PcyLH05SYBZce8oLA4xfoU5MTRixexVEmU1emAQ1HZauekvPmctIc8lZqXvkglyI6hF2FxVE5U3CjyEl7Qk2fh5WyuIOkVhbxJIYmYeZT86gk9Dk2oUFaC6MUkg7YHKT4lnEIjRd8tIIPcMctvUzEK2ufqDn8WTJE1qaQKf1c9VY+/PBV8TXU6z3tMcxs1pmUhVYwh9Qz52HxK++P/hVd/Gf84/0IYUwOEnA94Sc9CoimzCpdelBlFIcFvKLWC+cpPr1md/LQICuZ8XVq5PEWUGRVCwW9Sy/uX/wBKov9JwtF/i2JkXB2DFl/fhedXbVAv7CICjJfi1olRcKz0/JnB+P/Cx2b3fEReCwQ6dIOjhjSpRuTj0Q/NMDB7N55taVf6Asl/HdEXoP/8/Sgs9u+CgKjtaPcPdjztaEc4/zYWr28Phqk0jVFTuHl0Yyp67eyAEwcHwLLSnU4eni3uipmGe3FhqlvlLU2Mjx4lJckee8bHSa2C0NjYWCQmJkqPPizFhfnI4wkgettMu546lCs/lWQw/t/xv2D3JChEIVShIX1p5aOguBC5uTwo1dOB9nu+MFZjuLb4Ak4+lV+zZdQIgrBQACV1ed8OQhBw55TlnmP8f6B169a4e/eu9IjxT2Nvbw8LCwvp0d+nVkFoeHg44uLipEcMBoPBYDAY/x5dunSBn5+f9IjxT+Ps7AwbGxvp0d+HXRwyGAwGg8FgMOocFoQyGAwGg8FgMOocFoQyGAwGg8FgMOocFoQyGAwGg8FgMOocFoQyGAwGg8FgMOocFoQyGAwGg8FgMOqcfyAILUbOq/PYMGsE+vfqid7fTMDK06+QW/PfSSylMOE+/gpKQpH0uGpy8WjtTKx5KPql4X+Y3EdYO3MNKjZVFH8Bq345iaja/tj2v0Tuo7WYueah+LeZ5VHdedEXQcde34edJ27j0bm9OPWmQJr+oamBbgsTcP+vICRxxlJ9v/9hhOkIXLsIu56/nzx44Ufx86rLSKiZ4VdNUTwurPoFJ/8jRvlPzpHa+YsPx9+1t+KcYBzYeAFv+QWIvrEbP/8wDdPn/YoDd5JQWJyDJ3s24MLbuh4Vg8H4e/AQdWoVtj7KkR6XR5gThnObFmHG1JlYttsf8WKfWIyC6BvY/fMPmDZ9Hn49cAdJUl9ZEHsDO5dMx4RJc7H25HNkKfyp2ortCpEZfByr5kzGpJkrcPB+GpciogCxN3ZiyfQJmDR3LU4+z5Km1y0fPAgtjPwDM6cdQWG3+dh16hT2LeiEdzumYOnVlFoOkIfI0xuxnxOY6Hf3q0cD1p2+RCebOvhNDA1rdPqyEyo2JcyNR0hwDHL/DU2+BxrWnfBlJxuFvyJS3Xnkv8Tpc9wFRtRJbDqXAC2dmvxm+vsgQNqLRwhNVbwQ8yJPY+P++0jjjKXafv/TFLzB1Vsx0NB+H3kI8e7RVdxP1YK2mjTp7yDMRXxIMGL+I0b5z82R2vqLD8ffs7dcPNm+Ds9dWkLvxSbM2fQSdr1G4NtP9BG0ci4ORGjAvbUajq/4EzEsDmUwPg6EWQg5shTTf7uIkDQ5E7coHucXzcPJQm8M+LYHTO7+ivl/hKMw9xk2zdmEl3a9MOLbT6AftBJzD7zh0h9h/YTleGLTG77DvJH7x0wsvZZaOaaS064w5SqWzvsTwg5DMKQD4eyixbiQKOQuntdjwvInsOnti2Heufhj5lJcS637dUJlCYf072pJT09Hdna29EgeObi/ZglutFiOXwe5QltFBfXM3NG0Prew8mzhZR2NbUtPQM3bG5acx84P2Y5lR4vRokU9PNu3DAtXbMUfl54i16Y53AV+2LLjCkIjY8Bz74gWem9xcf0CLPplKw77RUDVjctjoo6yH5gpwOvjuxFg2B5eKbux9EAEYq78hl+3HcetaDW4N3eFoXI+ws+twbwFv2DbiQDEa3uimYseiiIuYv2CRfhl62H4RajCrbk7TATPsP3XQ7h5dis2XXgHtcjLuHDrLLZuuoBMF1u8OXUHhu1bwzzrDnb/tASr91xEaDYfyYna6NSnDUyLIqrpbz6ebl3KLTIxuPLbr9h2/Bai1dzR3FUPWfd+x/IlK7Bh5x84fzcRBk1awFFX9vfohEiTm6cYyQE7sWzJauy78gY5KbdxJdoGLe3ly72h4R0cCDBE+5aaeFpB/l5W9cB7fRy7Ree9DRBbSW4GUM6OwcvHAfB7GIs8JTVoc+VaOGqDL0+e6gp+Cij/qYycM+HRVBlXVi3Aj2t34c+AGKi5NYGrcTEizx7F8wZfo49DPu79vhxLVmzAzj/O426iAZp4qSJg6w5cCY1EDM8d3gYB2B+gj0Z0CmvPK6NpcytoKhXi7YW12PjQBM2dsnC1St0okq8S8mswtsKYS9h3XQAHJX9s+HU3riWYw7ulHbSEybj9+0r8vHorDl0JBd+uGRpaaEK5MBH+u37Gj2v24tLrQtDLICQ1G4xepsHYt/xHrNl7Ea+UjZFx4Q8Em7eAa9E9/L7yZ6zeeogbMx92zRrCQlPmelL4Dnd2/4Qlq/fgYmg2+MmJ0O7UB21M8vDs8Aos+HEtdv0ZgBg1NzRxNUZZ9/PxbNuPOPA6Epc3rMKOsyEQWgB3NizDr7vP4lmhC7wbmkK1QL5tF2c+w+EVFXXHpb+TP0dMsrlxLF+CFRt24o/zd5Fo0ISzH12Us3R5dRrk4kGV/qIF1M+sx6Gb0vnasCPsIv6opE+LiB3y/QQlI3DnMixeewDXX2UgPuAKYm294aGbI1d+wjfSeeKVgr0ytuzeuBAXVlY9vqLYE1iyRwO+U7tBJymK6/sADO3mBmt7R6je+QMBVl+idwsX4NxynDf9Al3tNKUlGQyGiN9//x3Dhw+XHv0XKET4gTlY/aoBOqhF4l1DH/R0qic9J6Ew9iR+/VMPk34cBW9urjdu4QZjbRNY6WYgllvDBgztBjdreziq3sEfAVbo2cUIxfot0H9AZ7ja2ULn9Slc5HeAT0sTGX8ir10NZAasw46kr7F8Sme4eDSEwb1dOK35KbpZKMGgRX8M6OwKO1sdvD51EfwOPmhpUum3b8thZGQEPT096dHf58PeCS1MRki4Mhq1tJa5K6AC03Yj8H0Pe6gXpSH0wXOkSm9VCNLC8PD5O+RFn8PGU0J889sBrO5diEsH/JFm6o3PmpvBpPlX+NIZCN0+Cxui22Hh7wfwU9d32D5rM4LzJfVIECA15D6C3xWhKD0Uty/7Q8lnBfZs/B5WQVux41EOCl7uxA9bktD1xwPYP6cB7q9aigsRIVxdGxDdbiF+P/ATur7bjlmbg5HP9fXZtctI7rwUG+Z0h1roNVxO7oylG+agtyV3tXE/mAus3+HG6tW4YzsG6zfPQvP0EHDNcxTUoL9FSA+9jcv+SvBZsQcbv7dCEBdIPUp9haObL0F98AYcPbYO/ekStp2O5MxLBp78PAUp17Fq7V3YjV2PjVNcEPrnX7gfnQOhArnnvwvB/WDu39jK8k/mLogEqZLzOfLkFp+HV0c345L6YGw4egzr+hMubTuNyOxQ+fKUNF0ZWTnP6oDY9YtxxWQ4fjt8ECt68bB/7lYEyzzn5L06is2X1DF4w1EcW9cfdGkbTscawfuz5jAzaY6vOGNRFfc7DeqWhnh7+RgeZRZzthmPmyduI89KDxHV6UaBfAsLajK2YmS9foz4jDi8NeiBqZPbIe3cAdzPzMXzXbPw631z+ExfjGmfCnFq5e94WZCP57vn4NcgY/SZNguDzILwR7AyHO0TsGvWr3ho/hWmzxoIk5u/YsOVeGirvRGn3zf3wfTF0/Cp8BRW/v6Ss7gSuAu+G6ux+o4txqzfjFnN0xEiNspipPmvxOIrJhj+22EcXNELvP1zsVVWuJxNpr24jat3NDBwxSbM9nqJbUvOQHf4Omyf742oQ7vxMFuBbeemwX+lHN1lKZojPPn2I2voxfLrfPyyOn+hirRnMvPVPFquPvPl+olMvLu5BmvvO2Dcug2Y2igSZ68+QHQOJxsF8iuZJ0XlfMZnKDxVzfg4ecf7XUCSR2c4aanA2HsYRn/B+UlOV7kvTuL42/ro6KLNuVBTeHfTRdDxp8iSlmQwGP9V1OEwaB12/jgAHjrSpArw414gVaUQlxd+i6+/+hJfL7oGnpkR6hl7Y9joL2DPBVDFuS9w8vhb1O/oAl09D3z+VSeYvbuKjXPGY8FDL4zs61zh6Yu8dgVIj0mHhq0FJPcp6sGcu5BNj0yDpsfn+KqTGd5d3Yg54xfgoddI9HUuX2Nd8IEfxwtQJFSGei1/I1pZ1xY2wsf4ff1OBBmOxrZVfWFTzwAmuupQ1zWHmXoy7t/lwXtYHzQ0MoTHl9+infA+AmLKefRyaDr3RE8vY9Qz80IrWyAjOw/xd4NQ0HIwvnA3hFHTMdh5YgN64CHu8jjF92kII0MPfPltOwjvB0gefanZoaO3PUytDDn1qsGuozfsTa1grCm9dVQQDv83JujZtznMDZ3RfWB7mIiewBYl1LC/mnDu2RNexvVg5tUKtshAtpI7xu/ajP6qj3D60CkEJRWhMJdf/ra7ZgO5eXLe+CPctBe+amEBI7cvMKi9CWryQFie/K1KL4aESJYjtz7W2mgwfhc291fFo9OHcEq0F68wF3lx9+XLU7GqyuSsn4TrD/NRLyMIB7dux58hPKil3UVgXFlhzQbjsWtzf6g+Oo1Dp0R7QAuRW6QCAxNdqKvrwtxMp/TKUM26PbqZvsLFRxngxQfgRgY3kRvk4kF1ulEgX15CTcaWj6iH8TD+YgZmfN0eDaz1oKZtBoOChzhw9i2Ki17h8oFdOOT/Frnv3iAx+QEOXlbGgIVT0Nu7CToN8IGbjhWcE4/ihva3WDjhC7Ro0hXf9HNGPYtmsHp9EGffFqPo1WUc2HUI/m9z8e5NEvjS1kXth/u/gUnPvmhubgjn7gPRXmyUeQi79AD59TIQdHArtv8ZAp5aGu4GxpW/wOFs0uGz7mhoagwnT0to23+KT9wNYGDvAXOlPOTkxcm37VfBuPRAju7Cw+TPEa4defbDlzX0vDC5dQblWFbtL3REFiAzXw0bKpxTlf1EFl75hcP0S4n8nD4dgI6mtZBfqc+wQtMJ1YyPu3SIeZIE/YY23NJQghBZwfsxb/5V2I6bhz52oj0ZKtBzcIRKVEjp/jAGg/HfRUVdrcrgqrgwD/mpmfCYvANHTx7DirZh2LTmmvjmjwhhVjD2z5uPq7bjMK+PHefNJCjXs0Wrz/ugq9ED/H40pNI+9MrtFqOQczrKqirSJ31KUFFTgbBICMnvtSujnm0rfN6nK4we/I6jIXX/JsWHDUJVzeBiUYiIqOxyQRMv/Dh+23cXadLEkl+rp2KJIFRMumLp3lX42jEbgZvHo9+3q3E/S/ZNpiIUCFWhVfLIUUUNmqrcQiwo59HLo6IBNXF2JSgrK3FtEvh5AqhoqUsGrawOA2NdqBUVQKiqJb1KEFWtCdXiIoirVlaFpnqJiJShqiktWwIVokCggnpqUvVq6EgebVLN+6uiITUaJWUoKxGoIBgbRw7B4uOPkAhLNHASPb6r8PP++QryCAohVKkHSXeUoKkj+4i5stxLqFr+hEJ5cuOCneCNIzFk8XE8SgQsGzhBtGOguCp5KqJEzkI+8oSasHRyg5sb92nQFkNmTEBns9KImBv6RowcshjHJY3CSdRoBfGUomaF9t1M8frSXYTevIEM7srPS09YvW4UyJdqMrbCJMnTgE7O0OIO86KeIN2sKaxzXiNB3Qt9+vRA9+7d0b3H15gyZwTc814hQcsLza0kV6CF76KRZeAG/eQ0aLl5wETsfQqR8iYZWg0aQCkyAepefdCnB1cHV0+Pr6dgzghPaItLi+D0VcDpq56aRPdKGtARG2UxZ/9CaFo6SWTr1gBth8zAhM5mpUG7BCWo1ZPqWlRMWQ0q0vFys4irnrN5efLj8+TrzoSTt7w5osB+yqlSgT10ce1Wjb8QITNfFc0XEXL8hIAv4NKl4+NyqqvWQn6lPqMG4+OOigqKocbNLUkdhUi8vgaTFvij/vQNmPe5Venio6KhDTVhAQqrmkcMBuOjQEXLEAZO3dDeXrS9ph7sWzWDTtIbvOMuMgsTr2PNpAXwrz8dG+Z9DiuREyguQHpSOgoN3OHdpR8mTOmCPP9riKr23Vc16JhoojArTxqTCZCXwYOmiS6UCtKRlF4IA3dvdOk3AVO65MH/WpTMU7W6ocTTfhiUDdCifzMkHdiLOyUbXHlROL9xJ/zeaUJDTR1ayrlIyBRdzuci6kkc+JxX5oXtxty1L9Fo+EJs3LMCnfMf4mFiIZQ43y9aFKBujoa2PDy9GyMWUEHMXTzMtUIDKw1xEzVDHRYNbMF79hBvxZWEYsOAr7AqyQm2vKe4GyNORMzdh8i1agBpTFA1mnZoYvYOQSHpnIILkfzsGVJEj7z/Rn8F8XcQmN0Os1YsxrRv26Feeg4Ki8ovsIVvb8vNo2nXFOYpt/FUFO0XJuPZsxTJSxpc4ChP7iUokr8EVZjKkdvPd1/hdmA22s1agcXTvkW7eunIKSyCillD+fKsiaq07NHMgocUrabo0bs3erY3R9LzaPBFhiCmEG9vByK73SysWDwN37arh/ScQojFIzGWCou8GizbfQKz1wex41wGPD73gr5m9bpRJF918+rHVpz9Bo8zrNDSQRSCFuDt03hoe7jA2MAU2lxQpev5CT7/pBm031xDUI4JDHW5gD4nAm9Si1Cc+wqnt5xAopkXXBwMkP3oBh4nZCI+aB9WH02CdQtHmJhqc7GZLjw/+RyfNNPGm2tByDExKA1WRHcY7ZqY4V1QCNLFZvAMz8RGqQX7ZhbgpWihaY/e6N2zPcyTniOaryQJVmuKItt2dJKvu3r28udI4Vu59lPO0hXYQ3b43qr9RQUU6VM+mnBoY4N3N24jjov4ssJu4m7Se8ivJuPjtGZir4u8uAzwuKOCF9y41keg88+/YWonCxmdctWlxyNfvz5M6v5pGYPB+MDUc2wD+/QAPE4RxUlFeBcWhjxzF5gJX2Dv3PWI6PwzfpvaCRZSJyBMPI/pgybheKzoEa0QGRGcbzWwg1G1/kAFpo28oBYWiHDRVxTlRyHohTIaNjZB2vnpGDTpOCRVZiAimg8DO6MKj/j/eT5sEMpVZ9R+BpZ8/hYrv+mLIb4j8bXPSBxQGYYfx3pBR6sBerfnY//EUfAdMQm73ypBhfPgmrat4J7+OyZ8+z1Gj/kJIW4D8IWjLgzqmyDr2nr8dlOAdpNHw/b8eAwYMgQDx52DzffT0Mm4dt037DAJvlanMXbgEAwdNBlXbb/BoLbdMHm0Lc6PH4AhQwZi3DkbfD+tE2pUtZo9+kz8FO82jMbI0aOx4CoPGuJbGobv3V9V67Zor+uPhaN9MWrkItzWNAA/PqHcV1yp27aTm4dv2wdTvszH9rEjMdr3B5zPUpUoWIHcS5Av/7IXIAzkya2ZG9q114X/wtHwHTUSi25rwoAfjwTVNgrkmYkrvl0w4kK6tFY5qDui/0wfFG4djq+/G4WhQ+fjlooL7PVK5KYO23btoeu/kBvfKIxcdBuaBnzEJ+RCxYBboLOuYf1vN5EmIys1y7b41CIJrwsaokdjfU4e1etGkXxz9dtVayu8mIdI1G8KV30uUZiJN2F5sGpiCx2zLhj5GR+7R/ZCz55DsD66Efp2sYa2dRd8452Cjd/2Qu/vVnEXb8qw8HKEbZeJ+NY+CEuHfI1Zx8KRpWwDb1cDWHQZic/4uzGyV0/0HLIe0Y36oou1rNtQh32fifj03QaMHjkaoxdcBU9slGpw7D8TPoVbMfzr7zBq6FDMv6UCF3u9WjoBBfKzcJavO+P68ueIuq18+yln6PLtwdWtdTX+Ik1agQRF+swrHxFKUYNtT84565zEhK8GYPSmV6inrQZVlVrKrybj4wJbpy5e4D98hgxhLoKPnkVM7mscmNwb3bp0QRfuM+5SGhe4FiDyThTMuzVHNe8MMBiM/yxla6CKeTdMGayG38cP59ayYRh3SBuDJ3WBVuhRnI3JxesDk9G7m8QHdBl3CZnmn2P6UH0cHT0Y3307ACP2amLYnF6wVql+Xa3nMRi+rv6Y9s0wDPlmKm44+2KEpy4sP5+OofpHMXrwd/h2wAjs1RyGOb2syz/ZqQOUSN6tAwWEh4cjLi5OelQ1wvx3eBufDtK3hZ2ZlszAhMhPjkOqsjlsTDXLHHgxD2lv45CpagY70T46cWIh0t/Go0DXGtYG3EIrzEZ81DsomdeHlejZ1nshRHZ8NNe+KWwtS9oRVR2PqHdKMK9vJX5sVhuEBe8Ql0IwszVDPdkV6X37W5SF+LdZ0LC0gUm5CmWoIk9RVhLeFWsj5/gELM2bhd3TPFFPkdxLkCt/GYrf4cK473Ch0wasGezC1SeiCFnxb5GlYQkbk3rl6pQnz+ygtdgBX8xsU82bdYUZeBubCqEhZzvGlftalBWPt1kasLQxKSfvwvS3iC/QhbW1QfVXc9Xppgr5vr+tSHTwjoxgZSHa0lBCITITU0HGVjAUd7wQMdcuINL5c3Spr47UG4sxeq8dVuweDTfReWE+kuPegYysYKFbSVMShAV4F5cCMrOFWbn+FyLjbSxShYawtTMu3VpQaxTJT4Hu5M8RxfZTDnl11sRfyFKTOSVGiLTHl3FfuTW6NzGGSu59/DhiN9zWbsFAW9E4ayO/GoyP9wY7x62ExqKt+NZBgS6zbmOh7yl02LoS3VkUymCUQxSo+fn5SY8+LoS5SYhNEcLI1hr6Cqa/LEXZCXj7DjDh1h69WrkCkS+KRRpMYGutL7P2FCE74S3ecen1rfRqFIA6OzvDxsZGevT3+ceCUMa/DQ+vdoyWCUL/HoWJd3Dx7HHsuuWJDXtHwqnaKK8ihUh4FAJ4Nq/ZVof/aQoRfWwOJu14DVVdICffDF8sXI0p7bmgSJqD8U9RjJyHazBm6Qs4dmwI9Zh7CNEbjg1Le0r2Zn1wuPYeb8Lc815YOr8zjCspuBDhe6dhq+4c/NK/7AUFBoMh4WMOQj9GWBDKqCHF4L2LQWKxBezNq7jLVEMK4wPx16MC2Hp3QhMLFkXWBYUZ8YhLE0LPurq7d4wPSzFyY5/iQZjoloMbWjSpX+unI7WjCBlvU6BmZQ3xi/3l4CE1Jh2atlbQYSbAYFSCBaF1y78ahCqVviDCYDAYDAaDwfhfoxZhY7XUKghlMBgMBoPB+K8gujnGwpiPF/aAh8FgMBgMBoNR57AglMFgMBgMBoNR57AglMFgMBgMBoNR57AglMFgMBgMBoNR57AglMFgMBgMBoNR57AglMFgMBgMBoNR57AglMFgMBgMBoNR5/wDQWgxMh/txuSezeFoZQEb944YtvIGkgTS07WmGHnh13HxZb70uCbUtExN8vHxascwdO0+FTcypUlyyAn8AV90/Qa/PedJU+qKmvSvZmOA4C1OzvwKX41diX1bZ2LyntdcSQaDwWAwGPLhI2zbUHQftBGh3PJfGHMKSyaOxdixZZ8Ji44hssJiKkwLwrapA/BZ188wYOp23EsXitPzXh3H4m97oVvXnhi24AjC8oqrTK+MAPHnf8KkqetwP6cQMaeWYKJMX8aOnYBFxyK5XguRFrQZE7/qjk99xmFDQAqX8i8g+rL6D0lByEpqow6CbVf6btIEGtzWhAAVavbjMyqQ5qkNvOcrqLmyMrU5kCxNqZ6alqlZvjy6P8OeG0Mbqipb2olupAZLGhOQI02pK/gUvn8c+fSfT7cypUmVqEkejpwgWj5rC53+YzmNHzaBtj/Pk55gMBgMBuO/xz8QxtSCAgo/MprclLiYx2ocBXLLf969meTE9UnUr9KP42x6ILucCmJpX3ct7pwxNW7tTjpcHt1ehykh+wHNceby67elod92JEMu3X7yHcrNU5AurU6Woshd9LmOqN1WtC8xh+7NdCrfF+7jOPsBZccfpt563LFZI/Ky5P7V6k57Y4qktdQdH/hOaCb8f/4FQardse/2Fez7bRP+uO6HdV91Qn1ePDLzX2P3iE/xxQw/LieQc3s+en86FJu4y4fCt2exwKcFnG2sYOPaCgN+uo7k/FfYt3ArHhUX48lPQzDDLxOCpBtYObQ93O1s4drmGyy/lsTF/TLwK5fhCuHGyqFo724HW9c2+Gb5NSTlVc7HjziMKZ96or6VFewbdMHo3aHIk1ZbmWJkPtyM4e094NKkJxZeSynrBz8Ch6d8Cs/6VrCyb4Auo3cjtGJFivIUZ+HJlhFcXx3h1Wc+1k7ohU+HbkJoliLZFUBYWICcvAIIOPOSK0chlcuDvDAcmNwdnvY2qN/4C8w581bcd35yFJKebMGUmRtx/mEoHt6Nkoxfnvze+842g8FgMBgfO3y8WN0FDb7Zi2SZSErLexXCudiYSIi06xPhpOGISbt+QDMtaQYRBQmIVG6AzrNOIeD2Naxvya3pT4MQk5WA0ATApO+P2LJ5Gb4yAxJC48HjK0iXVldKYQR2fT8Fl3Olx9CC96pw8S9KkTAN1yc6QcNxEnb90AT5/jtwKdsGk0/fxb1zP8Ax/xp2Xk/mIps6RhKLfiB4wbTYlYuom22mKIE0TZa8+zTDnjvf5gCJbiqW3T18Sxf76xPUmtD4ddvol+88SEevCc29/ZrOzmxF9bhumvWcTtsePKJ1bdUI2m1owspVNKWjqIw3rQzlSeoXURRXvszTdApb15ZrR5vaTFhJq6Z0JH2okffyG/SnbL7HEXTyaxvSdRlEP29bR+O8VLkrgy/pbLqCO6E5ATTemhuLyef0w+oF1NuK+1s8lixKOvk12ei60KCft9G6cV6kCi368my6tKAIocI8OYETyZbrk1H3ObRqQR+y5v6G5RgKSFYku2SZ/mXIl+O9FJk8efTgB1fub2v6avFqmt5em1CvO+2PjVcwfr58+a0MJRmpMxgMBoNR53zoMKbm8Chs92xa+ucD+r29Uumd0FKyA2mKgxKZDrtAqUJpmhyKYg9SHwOQQf8zlFqUSfeWdyVDNVPy8DAlNYPOtOxOBgmFCtKldUjg06uNnUlHtz1NGGzLyUV0J7QsR3bgFHJQMqVhF1K5cgX0dIEzl6c5bY/lgrXkg9SGk6P99HtU188/P+ydUBKgUHSHTEm5lptNVaFrogMUPcXhnUfxRG8otlw8j8VtXdBtYHtwQT+cvpmDEdp/YeedIrjP3YW1s2di9Z6laFx0H3v+DC/bu6hqXa7MGI8knNp5B0Xuc7Fr7WzMXL0HSxsX4f7vgbDrK5OvqSP67AnAuQWNkX73GoLecgPJT0EaT/51AT/6Oq7FAw1nrcPSGUvw28Lm0jPKMO+zBwHnFqBx+l1cCxLdZcxHShpP5gpDUZ4sRFy7grfwwIx1yzBzyW9Y1EJapEYokKO3tvQ8Bz8af51+DXhOx8oFM/DrxTDERJ/EYFsr+ePPfiNffnv+RDjbMMpgMBiM/0k04D5yJRZ95QANJWlSKULEnliIbVHumDS7G4wVBETCpAuY/vl3OKP1Dbas+QLGwmQ8vPkYGXpuaNrMHfpZT3HzbjwKixSkS+sRwX+5BaPmPEG7tdsx1FZVmipFGIsTC7chyn0SZncz5iKQYhTyRcGaCtRUuc6rqED0j4BLE0X1dcmHDULVrdHEWROI8MOzTGnIlXcXsxvbwXvMCcRzYxbrqliIYu60sJAvfYStg/ZrbuL0L2PRUS8Wf22cj2/bN0C/g2/LbZQt5ueKg01tY21OdFzIpW0ILa5Cfk6B4g21xXzkSgpBW1IIhpJCKBdf8l9i4+fu6Oy7GyFwRisvPS6RFCqEiiR919Ctx/VFBfX0tKTC5OPlxs/h3tkXu0MA51ZeENdUriJFeQiCQtFItGAo6qyKOuqpiyUmRr7sZFEkx7gy+RAfeSLLVdMUG52Kri3szDh5Khp/FfIr+Fd2MTMYDAaD8R9GEItzW2+C33AY+rtqSBPLI0y5jGld+mBz4bc4FLgPg+xUwX9zBBuuZKLJot/x+/7DWNEiEzc27MXDYPnpwaXvVOcjeM8GBOZn4e78rvhibRSXdg8T2w7EyXei7pzD1pt8NBzWH5LuqEPfXFdcLi1HAGFOGnK5GEXX0gAVwtd/nA8bhCqbofvcUaifeQxDevhi8eqVmDGwP1YFv0WBhTOMNbSgX4/LF38fz+Nf4PKpMEmQV5yCczOHY8F5DYw4/BTht+fCBdl4EZKMImU1ccDJS09HgWk7tDEGnu3cjcD4BNzetRWPyBSdujtzYVsZyjJlMoQ26CgphN2B8Ui4vQtbHxFMO3WHs5ZMvpRgnLvLh3a3+diyYhDqFxZwZ4ohqBzpidG0aY4G2sDzg0fw6O1THN37WHqnMw+h5+6Cr90N87eswKD6hRDXVK4iRXlUYS8OSJ/jyMlgvL23D9u4vopRUSA7WYqTFcgxBUXSLNC0R+smXIAZehSnOfmG/NYJeppumOr3UP74VetXIT9JlQwGg8FgMKRkPMDpZwSrjh1hqy5Nyw/GtrkzseJcLAqFCTg2+htsfKkKr5ZauLdhDmb+dBKxqkbiG1KxgfcQHfsQd+K4AwNLGOrKT9cvLKkzCUYdx2DmlCkYPmgAvvASBQsmaNurC+w1Rd05jWdkhY4dbbnwU4QqrLzbwBIvcHDncRzb+TsXdZijfXs7yA+Z/0EkT+U/JAUUcXwWdXfRFcVIBK361GXKEQoXvxpfQM9+bkXcILlzRtTq0/rcv5J9lGm3FlEnI3FcJf6oOA+jA5F8Eib9SV8ZStIc5tylyPPTqZVBST49aj37CiVV2H9avsxDykk4T9NbGUjLgPRaz6YrXKFy+WZdpP2DrKV5DMj7Mw9SgzVNuC27n1LagJg8ev5bTy4ElvSjWRfRHgzRWDIo7sggyV5O7mPg/Rl5qIGsJ9yWeZOtSHGeghe05UszcTpUbKmhSCaiPaE5imQnuydUqECOGeXGwA/fR4MclErz2PTbSW9y4+iI3PHnUpEC+TEYDAaD8W8iWpP+XVLpSIfye0ILni0iF65fzTZHUelKmXqEOihx6+3kIMqM3EjNpetp6cfie7qVlUG3l3Uho5I0bW/6wS+VhEIF6TJ1lsUXefRwjgOXr2RPKBc7LHLhjpvRZtmXdYqi6dAwR0l93Md20AGK4kvP1SFKov9xHahDhMiKeYUkDUe4WGiWvxUryETMq2hkqlrAxcUCWtKTwpwYvIwugpmrM0xFYXphBqLfxEFg5gpncUJlKpVBITKi3yBOYAZXZ9PSaL98Pj5SXkcgz8QZDkYlly9Vw0+LRAzPHM7W2uXGwk95jYg8Ezg7GEmvPCqjOE8h0qLfoshMD4G9rTHgxUgEvN6G9jpVyE4WBXKURZhyDUu/H49fb9bHpqcX4esguglf1fjly4/BYDAYjH8LJSUuCqvrMIbxwfgXglBGzUnHn59YoH9pECpN/tvwEPb7Cmz3f4KQ3DZYtn0O2hkqDGkZDAaDwfhPwoLQj5saB6EiRTMYDAaDwWAw/nf5kEE/uxPKYDAYDAaDwahz2DNYBoPBYDAYDEadw4JQBoPBYDAYDEadw4JQBoPBYDAYDEadw4JQBoPBYDAYDEadw4JQBoPBYDAYDEadw4JQBoPBYDAYDEadw4JQBoPBYDAYDEadw4JQBoPBYDAYDEadw4JQBoPBYDAYDEadw4JQBoPBYDAYDEadw4JQBoPBYDAYDEadw4JQBoPBYDAYDEadw4JQBoPBYDAYDEad8x5BaDEyAn7ClN2vUShNyX++Cd/Puo4M7u/iDD8smrgLr0tOVkFxxkPsnPgZGlkbQt/YAW1HbsHDzGLp2b9P5vVx6D7mKjKlxxIKEb7bF8M3hoInTfl4ycT1cd0x5momsm5OQ58pN5AlPSOh7Pw/AS/yMvZfiC61g9pQGL4bvsM3IrRGSsjEtbHdMfpyuvQ4F6G/T8YnbsbQVNeCqVt3TN77DFli0+EjbFM/eDdpgiYyn7a+5/Huw5lWOf6OHBSR//Iwls7bgLPXdmDxpifIk6bXhveWMf8Vdgzrivbt24s/HTp2xef9J2JjQAqE0twMBoPBYPxdah+EZvphzvg7aNrdCerckpR2exUGdpuE3YEJ4kVY2dAbPTXW4dsNYVUvyrwQrPi0K1bxBuPg02SkvPgD/eN+QKevD+LtB1rptJz7YXR/F9STHksQIOtNIALCMrm/PnaKkHD3KoLiCyFIuo8b9xIryFwLzv1Go79LeQl8GPIRsnkKll1K5HpRewRZbxAYEIbMGimhCInScYouIl5t6I5mU16g/ZpAJOSk4MGWrng9rSm6rHzOhaBCZIUF4Y3jdGzbtw/7pJ/tc9vB8B+57//35CCfHG5MO7gLshD8Nm07IvQMoCY9UxveW8bCbLy+H476E9Zh69at2LJxBSa3T8aq/mNwKvkfiuQZDAaD8T9HLZflQrzcPgOXvH9AP1sV8J79jN7jg9D42ybQU5JmgTZaTJqAol/m4nKaNEkOGdcW4dfkMTi86Ts0MVWHhnlbTN57EDObC5HLrebFOcHY5dsG9Y0MYNVsMH57mIVibnH2n+kD31WL0b+5I+w9OsJ353MuDBAi6a9F6OVlBys7L3y5+BpSuEC2IOIM9pyOQAEXbsafm4dejR3h1GIotoXmg8S9EOLdrRXo39QGRsb2aDV8C56Ibqfl+GPO0HEY3d0DTp0WIyjiEhb7NIWdqRHMnDti/OGoSgG2/P7KwvV9zlCMG90dHk6dsPhBjvy2i3PwbNtweNsawtCuFXz3hInvglVfPxd0pF7Hwi88YWvtgvbf78VLXgEizuzB6YgC5NyajX6+K7Hgq6ZwdGiC/qsv49jcHmhkXx9ePr/grugOtPAdbq3oj6Y2RjC2b4XhW56I7y7m+M+Ej+8qLO7fHI72HujouxOPnx7AiuNvEHF8Jub7Z4n7HbzLF23qG8HAqhkG//ZQemeyDEH8Oczr1RiOTi0wdFso8iVK4Jq9hRX9m8LGyBj2rYZjy5PKYysl5xYWzn+NUZfOYEkvDxhp6KB+tx9w4pwvohbNwiXxzVIlaBg5opHMnVBPJ0OoiiuQomCssuT4z8HQcaPR3cMJnRY/QI6cfha8Ki8HuWPh7Gmmjy9WLe6P5o728Ojoi53P87kWOIt+tg3DvW1haGiHVr57ECZStiAX+YYGiDt/Bo+TsxB79y5EsWGNbOBDyFiMBgzrN4Cnpyc8G7fCF99PRx/dUNyO5nEXotcx4Ytx+KvkxnQJNZApg8FgMBilUG3gh9JSJ3366lKm5LiogPhCotRjncmgzX5KkqQSCSJotZMKdT6eKk2oSAE9mWNPhgOvkLSmCuRS4DgL0miznO4kJdO9lR1Iw2gE+WWn0uG2IFXvJXQzIYdiT35HFno96UxiCC11NaTP9kdRdthm6mbbiTZHFFHK/iYEz72UEHeAelg0oumXYyj5yWbqaQCyGhdIWQmHqaepB00+HUmZacG0a4A5WY3yo8zUQ9QaGtR9RwjFRYST3zR3sv36MEXm5dDzje1J02YGPSiQdlWMov5KT4tJpUOtQRrdd1BIXATFhf8ht+34oIlkpdWZ1txPpsRrk8kGnrQ+PFNB/Sm0vwnIc28ypR5uS1BuRvOvRFF69AkaZmFIPhfelJ0/0oFUNdrSzwFxlHB9EtlBlzqtvEspKQE0y1mfPjmWRAmHe5Kpx2Q6HZlJacG7aIC5FY3yy5TUrepNS24mUE7sSfrOQo++OP6MTo+wI+vBR+hFpoByA8eRhUYbWn4niZLvraQOGkY0QlYAgjg60MOCGk2/TDHJT2hzTwOC1TgKzEqgwz1NyWPyaYrMTKPgXQPI3GoUcc3KwI2zMajRrkTiBc8j63p96EJFw8m+SgO0jGjMnRQKGm9Oai0m0S/r1tE60WfTcQrLk+YTI1Q4VllSD7UmaHSnHSFxFBEXTn/I6ef1pOgyOaS/lT+WyMPUFqrkveQmJeTE0snvLEiv5xlKzw2iiVZa1HnNfUpOvEaTbThdrQ+nrLvTyd32azocmUc5zzdSe00bmvEgtXob+0Ayprz7NMPFmgbsvEGBgYEUePMSHVzUncwsBtLpFG7C8yLp4qGLFMGTFhVTM5kyGAwGg1FC7e6E5obhRowp2rrqSI5VNaEurwYVYzTyUkXI7ShpQmWKCoVQ0VSTfyuWH4FLF/LQY8E4tDE3g/eYhegjuIxTYaLNbdpo7OuLDpY6sO34BVyRgjSBAVxdBLixdALmnTfDL/evYLxj2X2vnCcn8NjKFxO62cGsyTDM6GstfryZdW8vrmTrIOXcz5gxewMC8zSQcPEMXoua0fRAv88bwNrRCZ3XPkHQVHVc27wSG89Hg8fLRIHsloEq+yuLJjz6fY4G1o7QCvldTtsn4X/2HHI/m4NRLc1g0WUlHif4Y5xNTI3q12oyFuO61YehfWf0chUiLoVX7m6Xlud3GNbWGpaN28PBwAPDhrSEqWkDeNspIysjBUF7ryBbJwXnfp6B2RsCkaeRgItnXov3zmo39oVvB0vo2HbEF67AuxxtWBhqQtPQDnb6AkRcuoC8Hgswro05zLzHYGEfAS6fCivbd5v9BCceW8F3QjfYmTXBsBl9YS1RAvZeyYZOyjn8PGM2NgTmQSPhIs6IlVAZQX4m+Gq60KpoOMqa0NMQIJ8vuvVXjKKMOESGhyNc9IlKQE65Z+VZuFfFWGXR9OiHzxtYw1ErBL/L6ee5WF1YlcgBD+WPJbxQJED4+naApY4tOooEmJKG7HCufO5nmDOqJcwsumDl4wT4j3OCXqs1eBI0FerXNmPlxvOI5vGQmfWmehv4QDIWI0zDnV3LsWzhFAzo0gPTAhtj/bVd+NKUE7yGA3oM6gFHDWleMTWXKYPBYDAYImoXhBIfuQJ16GqqSBMUoYJ6ehoQ5PClxxVRh23T+igIDkWabDCX/xTrJi/BxYR8rh016GpJ21HRgLa6EPwiUWYlqGqpSzqupAwVJQKpWOGbP5/jr1meSDs9HW0s3TFaZi8A8XNRpKoNDXEhZWgZ1BOXFxRkoUjbAV4tWqJly5Zo3XsedqwdADtR/KqsBi1NUa4cBEzxgnP/dbjGxdSOrb1gxHWLpI85xYjloqi/sihDTUuzirZ9YMBFS6q6kjyiwMrU0hDqNaxfWU1LelGgBGUVJVCFR6HK6joQD4k7r8TpSF1VfAAlJW4IEKIgqwjaDl5owfWnZcvW6D1vB9YOsBM/xlZSrVC37Pi50vxcAdR0tbhaRahAQ1sdQn4RV6sU0RiKVKEtUQKUtQxQT/SnoABZRdpw8GohlkPL1r0xb8daDBAroTL17FrCIe8hnoj2W8ggfPcEdzNs0cpBtP9VDeadp2PNpk3YJPqsnoyW+pJ8EgRVjlUWkUzFMqtJPxXlseGkoqQKLekVm5KyCpQ4ARaLbEBVV6oTZWiaWsJQnbO4gCnwcu6PdRKDg5fI4IprYAMfSMZiVG3gs+40/rpxH8/9ZsHq5RO8U1Jw0Sim5jJlMBgMBkOE4jVFHupWaGCUhTfJov1sVcFHUng2TBpaSY8rogyz7lPQLepHLD6bIA1U8hG6cwrmHo2DtpEj2rrl4ebFMORyZ3LDLuBqhhPaOCp4wSb/Phb2GosHbZfgUGAIzg3MwdWrkdKTgJZ7F9jGnUdAEtcSPwb+/rHiPZ16Ht24gOYtdLuOwJgxvuhrF4U7L/JFsW0ZvFc4czoNvXefx9EtC9FHNwnp/MKy4EqEpn3t+sshv20h7Fq7Ic//Kl6L9gbmBmGSrQWG3jasdf21Rwfu3RyQ91YXXUeMwRjfvrCLuoMX+VzQKc1REZGcSByNasK+LdfvmxcRJukgLlzNgFMbx7KXwrTd0cU2DucDkjjZ8RHj749YiRLQzSEPb3W7YsSYMfDta4eoOy+QX04JZSib98aSgUlYMG47XpS8Mp7/Gvsm/ICInovFe5WrRw8etRxrVf0slYPCPKUbpsuhWb813PL8cVWibARNsoXF0Et4dOY00nrvxvmjW7Cwjy6S0vkoVLWr3gY+kIzLowyjTsuwf0Imln27Cs8UTv33kCmDwWAw/qep3fqg2xgDOxbgyq3k8kFYRXKDcTbUHoM/sZYmVEbZ3Ac7jg/H65H1YerSBF72Zmj0oyoWnlqFDvpm6L1xJdx2toKtszPsWm2Hy4qt6G+poLtabujRMglL23igWfPmGBLYHNNGeUlPAhoe47B+aDwmNvdE82Z9cTBPS3x3RsNrKnZO5GFWQzs0aOwClz4nodK0AYxlm9F0Q5++Rjjh0wxNG3viqzPaMMsPR2S5Ny5q2V8ORW2799uA5U6b0dLWBa6OHXHQdTbmtHOudf21RwNeU3diIm8WGto1QGMXF/Q5qYKmDYwVGIkGzBpYI/WPCZh0PB5mvTdipdtOtLJ1hrNdK2x3WYGt/S3Lymp4YNz6oYif2ByezZuh78E8aEmUgKk7J4I3qyHsGjSGi0sfnFRpigbllCCDshG+2HETK/XWormxOdwaucHS2BPLlJfg5sF+sKiRSGo7Vg6F/axXJoezxvLzGCmo1cwHG5Y7YXNLW7i4OqLjQVfMntMFzfv0hdEJHzRr2hieX52Btlk+wiPV0as6G/hQMq6EJievXZiC3zBmUyj47w6giZIndidJT4t5D5kyGAwG438aJdHGUOnfNSL/yTy0GlEPh+8vRCN1aWIF0s5+hSabfHDv0jBYVXdjSpiD+FfhSCITuLrbQlc2vyAd4aFxUOYWNUfD6h7qFSM/8RVev1OHnbsTjCr1TYjc+Nd4W2wLN1udcgsjP+U1wuIFMHdzh2WlzYYiCpEW8Qrv6jnC1Upb8aJaq/5KkN+2AOkRLxCvbAM3ByOUDuU96q89fKS8DkO8gAvw3C0r770sBw/Jr8ORY+gCZ1PRBkGu3+GhiFPmAmvHCm+jSxHmxuP122LYutlCp7wS8DosHgJzN7hbatUocBFkvcXrqGxo13eDvcH7yKM2Y5Uit58V5FCrsRQjfpc3PHb1h/+1H9BUut26MC0Cr97Vg6OrFbRlK6iBDXxIGcvnHc58PxfKK3fhSyNpUinvIVMGg8Fg/E9S6yAUxRm4MbUXdnY4gYMDLKV7AGXgPcPirjNhuPcCpropiFIZDIYEfhTO7d6GdfNPor3/cyzzKve2z38TfgT+ClBC508c8RH0lsFgMBj/UWofhIooTMHrt+pwcjKoHITmJyAsSRtujvp/404Lg/E/AhfQnfn9KnJdP0e/zvWhKU1mMBgMBuP/O+8XhDIYDAaDwWAwGH8DdrOSwWAwGAwGg1HnvEcQWoyMgJ8wZfdr8HJf4MiCYejZtRt6j/oJ56L5KM7ww6KJu/Ba9NUw1VCc8RA7J36GRtaG0Dd2QNuRW/BQ9POR7wEv8jL2X4iu9HOaCuFF4vL+C4iuaYHCcOz2HY6Nof/dr97O8p+Br6b5IUt6XELm9XHoPuYqMqXHlZCRRbV5a0lh+G74Dt+IOhFbbXUqQ/7Lw1g6bwPOXtuBxZueiH8qtdb8kzYiTMKlOd3gZuMKn99jIO/n4Mt0x0Pk5f248D6CUEBd6fH97S8fLw8vxbwNZ3Ftx2JsevJeGvwAZMF/xleY5ldpFuL6uO4Yc1XRyKo7L6IQ4bt9MXxj6P/THwCoiQzeByGSLs1BNzcbuPacjaGfjMEHb0KW4gwE/DQFu1/n4NWOb9Fj5F6Ifq9CAqfDPb747rfn0mN51Hb+cuO79jMGd2mJll2GYPl10Ve0VaDEN4Ukwm/RROyqyQLNYNQBtQ9CM/0wZ/wdNO1ugqCpPTD1gRu+X7oIg00uYOSXP+FZPW/01FiHbzeEVR0Q8kKw4tOuWMUbjINPk5Hy4g/0j/sBnb4+iLdVfv+TPPIRsnkKll1KRLkfxqmC/JDNmLLsEhJrWkCQhTeBAQjLlLf8/zcQJD2A3/3ESnLXcu6H0f1dyr6zswKysqgub20RZL1BYEAY6kJstdZpKTl4sGUHdwEUgt+mbUeEnoH4F7VqzT9pI1mBWLU9GSOuhODUd/Zyv3mgVHf5Idg8ZRku1V4QCqkrPb63/eU8wJYdD5EZ8humbY+AnsF7afADIEDSAz/cT6w0C+HcbzT6uygaWRES7l5FUHxVXlOArDeBCAjLlHsR8vFTnYzelywErtqO5BFXEHJqAoaP7Y8P3oQMmX5zMP5OU3R3UkH261u4vHc8vt8ZLvXLxcgJv42AF1VEwbWcv8UJh/D152sg/PonrBgMrP/sK+yruIiW+KZsXXj31MC6bzcgrMoFmsGoG2oZhBbi5fYZuOT9A/pZ8cF3GIzl62eib4dOGDhtHFzj/PEyRxstJk1A0S9zIfOjRZXIuLYIvyaPweFN36GJqTo0zNti8t6DmNlciFxu7hXnBGOXbxvUNzKAVbPB+O1hlmj6wn+mD3xXLUb/5o6w9+gI353PkfHqAFYcf4OI4zMx3z8O/nOGYtzo7vBw6oTFD7KReGkxfJrawdTIDM4dx+PwyxAcWHEcbyKOY+Z8f2QJEnFpsQ+a2pnCyMwZHccfRpRoggricW5eLzR2dEKLodsQmi/dPlucg+BdvmhT3wgGVs0w+LeHKPe1oSK4PM+2DYe3rSEM7VrBd08Y8kQjCN4F3zb1YWRghWaDf8NDrmDOrdno57sSC75qCkeHJui/+jKOze2BRvb14eXzC+5WvDtcRfvC9FtY2qsJXBt1xLC1QUjn0gsizmDP6QgUcNfH726tQP+mNjAytker4VvwJCWsnCySpHnzUi5g2sBZuJomqZj/ejd8h/yCB0ny9FIeQfw5zOvVGI5OLTB0WyhKxCZ8dwsr+jeFjZEx7FsNx5YnFcvm4NbsfvBdPgs9G9aHS6shWH8vQ6J3WZ3eS648/oJX5XUqfIdbK/qjqY0RjO1bYfiWJ2IZFec8w7bh3rA1NIRdK1/sCcvjOpyLfEMDxJ0/g8fJWYi9exfiWKAmelZgI/LtV4ikvxahl5cdrOy88OXia6jww08c8nW0c9IyBGWFY+/kubiRKn9sEj2HIfjAChx/E4HjM+fDX2RfcmxOmPQXFvXygp2VHby+XIxrlTuiQI+CyvNJPFlKKEbKhWkYOOsqJKbDx+vdvhjyyyNkJV7CYp+msDM1gplzR4w/HIXCHH/MGToOo7t7wKnTYtwOLbFVRe1w43m2DcO9bWFoaIdWvnsgUWE+DA3icP7MYyRnxeLu3Xjxoi9fD7LIrw9yfYLUPlcuwFdNHeHQpD9WXz6GuT0awb6+F3x+uQvJVBUi/dZS9GriikYdh2FtUDrXSgEizuzB6YgCBXWLyslDgPhz89CrsSOcWgzFttB8iNXwb/ignFuY3c8Xy2f1RMP6Lmg1ZD3uZXBl/edg6LjR6O7hhE6LHyBXnsylZVcu+ApNHR3QpP9qXD42Fz0a2aO+lw9+uZspI6NcufNEvs3KH08ZfLzaOQnLgrIQvncy5l5+ijN7TiOioLxP+WH7tBr4YDlzs6LQC19i+4xL8P6hHyS/m6EBq/btEbN0LPZEVFSyvL4X4FW5+VvdfOMuX96FIlytPb795jN88s1IdNMKx5MEPmc68n2TdotJmFD0CyeLKhZoBqOuEL2YVGP4obTUSZ++upQpTZAizKDb8xqTcdv19JLPHQsiaLWTCnU+nio5X4kCejLHngwHXqEKNUnJpcBxFqTRZjndSUqmeys7kIbRCPLLTqXDbUGq3kvoZkIOxZ78jiz0etKphGg6PcKOrAcfoReZyXSoNUij+w4KiYughJQ7NN3dlr4+HEl5Oc9pY3tNspkeSC9PjyA768F05EUmZd+dTu62X9PhyDzKeb6R2mva0IwHuRR3oAdZNJpOl2OS6cnmnsS5VBoXmEO5gePIQqMNLb+TRMn3VlIHDSMa4Zct7buE3KCJZKXVmdbcT6bEa5PJBp60PvgmjbPQoDbL71BS8j1a2UGDjEb4UdSRDqSq0ZZ+DoijhOuTyA661GnlXUpJCaBZzvr0ybEUaa0SFLWfytWjDGcafzqSUkJ2ko9lfRoXkEMp+5sQPPdSYsJh6mnqQZO585lpwbRrgDlZjfyLgmVkkSjNm8zpermXCX12OJGExKPnPzYi05776dxYeXqRdkyEII4O9LCgRtMvU0zyE9rc04BgNY4CsxLocE9T8ph8miIz0yh41wAytxpFfuUMIJWOdFAm2I+iY2+SKXh7H7J0mECBOanldBp+dWzl8V9PoejScaTT28M9ydRjMp2OzKS04F00wNyKRvnFU9BEK9LqvIbuJyfStck23FjXU0igPP0X1EDPAgU2kiTfft+F0FJXQ/psfxRlh22mbradaHNEkbQuCUIFOnr9YA011fKiFQHh9PIPeWPLlOp5N8VEn6YRdtY0+MgLyswKlGNzf9Hdpa5k+Nl+isoOo83dbKnT5ggq1xNFeky+W3k+zXjAzegy+KHLycvkMzqcKCTiPacfG5lSz2NRdGe6O9l+fZgi83Lo+cb2pGkzgx7EHaLW0KDuO0IoLiKBovZJ7S9PQTu5QTTRSos6r7lPyYnXaLINyHN9CAXKq7tAkR+RdlSE3PrCKUuuT4jj7FOVNNr+TAFxCXR9kh1BtxOtvJtCKQGzyFn/EzqWIrVh5/GcflIoZKcPWdYfRwE5KbS/CVf33mTKk1t3bOl5WQRxB6iHRSOafjmGkp9spp4GIKtxgZT0b/ig1CPUQRlkP+oYvUkOpu19LMlhQiBFH2pN0OhOO0LiKCIhmW7Jk3kUV1ZVg9r+HEBxCddpkh1It9NKupuSQgGznEn/k2PESVEigx035cyTXAqRZ7O58uzbj8okIaSCpAe0pqkWea0IoMjwfdSEk8Pe5PI+5fm+9tWOX+7cHOVXbg3jhy4lJ/2vSLJE5tH9Ga7kPOEKXZnmRmZcWxH8Ano8150cxgSIHLmcvl+nFNn5m139fCN+BO3u70g23l9Sn7Z2ZNtzM4XxFPmmHK6AgCJWO5FK5+Ocx2Uw/l1qF4SmnaBOqs60OkIgTeAQpNKtJR3IxG4g7YsQRaAiMumyjwYZT30gPa5IAd2fZkMm38o6Cxl4z2i+nS71vZAhOc68QgP1LGnyvTguCNWm5jviONfCkXqUOuq1pD1cQHp/uis5TbjDha8i56JJTbbHSvKIKIijoD930K8LxtBn3CJjMuoWpdyfTq5OE+hObkmWIPpzx6+0YMxnnLM2oVG33tK5PubUbL10cc6+QcOt7blJnErP5tuRbt8LJOldJl0ZqEeWk+/JOAY+BS+0Jz2fSxIHJSyglIR0yn42n+x0+1LZsAaSnuVkurK/A+m12E6xog5zY+pk4E274kQHaXS8qyG1lB0LFxAqaj+OW0h0G68nSVyTTX4j7cht7mOKlQaWr051JzWNlvTNqFE0ivsM/4JbRC2n0q2AMlmUBKzJ3BherOAuLD49SAl5IbSsIRdIHLpB8+TqRcYlpp+jPubNaL00uMq+MZys7bngJfYUdVfToJbfSNoeNfwLztFb0tT7su5UtIDrkOfqV1KZ+9FIO3ea/yRORqeKx59WqtN0OtVdjTRafiNpa9Rw+oJb9CwnHaK59nrkI72IEhakUEK6xGYr6z+tBnpOl28jN4Lk2++dCC4Q1yU1py9o4qrj9CCxZL6Uka5AR/fjDlM7/da0P0nB2KbeL9Vzct59mu7qRBM4hfLk2txEOv97T9JVc6IvJq6i4w8SOW1XQJEeRWuYnPkknUYS+C9oRWNj+vRgAuWFLKOGpj3peLLIggsoLuhP2vHrAhrzGXcBYDKKbsVwQahmE9ouNn5Z+xNlr9xOevBCstfzkS7yXICRkkASFcqpO02RH5GZqQrrk2cTMZx96lEL6XxMPdqJDLx3kWSqHqeuhi25caRweXSpcalNiGzYjeY+Lh9kVq47Sm4Qmn6uD5k3K5vTN4Zbk/24GxT0b/ggURCq40mrX0ltwm8k2bnPJ799rUmzibSsIt99ZT910Gsh1XMqHe1kQN67JH487XhXMmwpKi8NQnc/kzNPBBTPXVhWtFn59j2ZZF2SqL3D7fSp9f4kkYHJBKFl64ToAr668acqmpsybaWd6ESqzqtJskRKg9CJdygnw58mu5pRj91hdE8ahCrse1rZ/BVTzXzjvVhPXc3sqeesVbR6bh9yMO1Ca18kKli/RBOYa+uyD2kYT+Uu1MSHDMa/Ru0exxMfuQJ16GpKvx2UH4XDo9uj74kG2HrrAL5zLPlyehXU09OAIIcvPa6IOmyb1kdBcCjSZJ8C5j/FuslLcDEhn2tHDbpa0nZUNKCtLgS/SJRZCapa6pJ9BErKUFHiAmnR3+VQhpqWpiRPTgCmeDmj/7priIIjWnsZcb0rXyYnYAq8nPtj3bUowLE1vIy4dqkY/NwiqGprSOpR1oJBPdFfxKULoKarJf2OVBVoaKtDyC9C2VCKUZDFldWV9kFZE6aWhlDj50KgpouyYWlDXchHUTGXRV0HmpJBcf+pQF1VfADRz46L+lrW36rbV1LXhoakUWhoqaG4oJDrjQRBQRaKtB3g1aIlWrZsida952HH2gGwkfanPOpw6jsYNo/24GLQcRxJaYXh7bSQp1AvUkQ2UqQKbUknOLEZQCw2QQGyirTh4NVC3HbL1r0xb8daDLCruLuRsx0jXanc1KGlxsmyUDSCEp3WRP4Csfy1HbzQQtRWy9boPW8H1voYIIfrm65E0JxaTGFpqF6F/qtrR9QXOTYinidy5FRsjm/+fI6/Znki7fR0tLF0x+gKj8QU6ahMTArGNsBO7j5RkmtzRTDo9yee/zULnmmnMb2NJdxHX5Y+PpeiSI81mE9Qd0LfwTZ4tOcigo4fQUqr4ehokoeAKV5w7r8OEjF7QSxmUUFlNWhJdVKKgnaEIvmo6krnijI0TS1hqJ4jv+5iBXqQsddiufUp8gnizkJdRzqvRZNTRR2SqSqatyUzVQnqpTahIWPDEhTXXRmR/opUy+a0lkE97v//og9SqQcjXUm6sroW1IoLUMSdUFbTkpRVZPuSBqAj1bNEdKplcixtgEPZQs48yYTVN5VtNrVAwXhkXJJiZNYJ0VE14y+qdm6Khs/1R52zJ2l/SlAyaI+l2wfizbxJ+DNR0jn5c7NC36udb3w83/0L7rbbhj9+nYkZy3/H9k73sXzTM2TJXb8kqNTTg4YgB/wayYnB+Ocos8qaoG6FBkZZeJOczx3k4u6iXpjwbADO3NqC/vayv47ER1J4NkwaWkmPK6IMs+5T0C3qRyw+myB1nPkI3TkFc4/GQdvIEW3d8nDzYhjXCtdS2AVczXBCG0fFu8m5eFR0V1d6VAbv1RmcTuuN3eePYsvCPtBNSge/kGtRUoCbzDy8OnMaab134/zRLVjYRxdJ6XwUCrXh3sUWcecDkMRl58f4wz9WtBdHE/Zt3ZB38yLCJJ3DhasZcGrjKPMyhSbqt+by+F/Fa9H+stwgTLK1gG9ME7jl3cRFSUGEXbiKDKc2KCe6aqm6/YI3FxEo6nB+OK7eyoVbO4fSL0DX9egGh7y30O06AmPG+KKvXRTuvMiHkkqJLMqj7tgbQ+we4ec5O5AsCiRsHKrXi7Y7utjG4XyA6A1NPmL8/SEWm54Hujnk4a1uV4wYMwa+fe0QdecF8kV6KEc+Xl8MEu8B40VcR2BBQ3R00pKeE1HF+Et1qgePbg7Ie6uLriPGYIxvX9hF3cELoR1ac/33v/pa/PZ7btAk2FoMwoFj8vRfEz0rsBENO/lysgjBwl5j8aDtEhwKDMG5gTm4ejVSUpUUPUU6KhWTgrHlK8lMZtHfnBw4hWrat5Vjc82QtaIXxj5oiyWHAhFybiByrl5FpOwr1wr0yH+jYD6VQx2OvYfA7tHPmLMjGa2Gd4RJ4SucOZ2G3rvP4+iWheijm4R0fqFM0FQeRfNWs35rbjz+uCqZWAiaZAuLQQdwTF7dmvbV2qvc+oZewiO5PkFSpnoK8OZioNgm8sOv4lauG9o5lMxCRf5GeroC2u5dYBt3HgESA4O/fywKoQG7f8sH5b/mLkpTOL3xEHE9EAUNO6K+7M9mKZJ5bZwc/7GceRKK+wsr22yCuTz7boMqlor3pvq5KVoiG8Ao6w3ES2Q5lGHQcRl29AvHqn1vxPuV5c9NUd/L5q/C9asUFehb6oMfG41MUbIwC9FvedAxM0dDueuXBH5SOLJNGsKK/ToG499GckO0pqTTub5G5LU+kgQZF6mfnjhukfl4054EIVHODRpiYE8Lgys95JNBQElX5lBrAzUydG5MnnbaBOOu9NPtdPHjkYLn6+kTA5CBkxMZKulTl1+fih+1H26rQ60OSvdIph2nLvotaHdCIcXs6UJ6+k1oxLEQOtRai1oekObJvkWTnZWpnmMT8nJtQB06mJF6m10UE7WHuujpU5MRx+il32RyVq5Hjk28yLVBB+pgpk5tdsVRUZofzW5hTBYezaiBiye5cmMSP84oeE7rPzEgGDiRk6ES6Xf5lZ6Wex7JURBMa7rqk5KhM7mYqpJB1zUUXFBAz9d/QgYwICcnQ1LS70K/cgVFj4IM2v5B4h6nHqPOBm1I9ORI9CjoRDdD8eM/mQ0QCtsX1aNp2Iy83DypiaMxOfbfQS8LZB5xClPo2oympKlqTh5eDqSr5kKjTsYTP6ZMFs9K9uSJG+LTy1WNOb1q05d/plShF1mElOY3m1oYW5BHswbk4ulKBuLHuEJKuTaDmmqqkrmHFznoqpHLqJMUX25gosfxGqTj4kxOnk3JycSR+u14RTwuvZxOFYxfIDOO2MRrNKOpJqmae5CXgy6puYyik1xjBcFrqKu+EmdzLmSqakBd1wRTyi35+hfWQM9CBTYiX06ZdHtuU9LSrk9NmzmRkdVntCGUJ61JigIdCVJLHseLssgfW6meBTG0p4se6TcZQcficuXaXObtudRUS5vqN21GTkZW9NmGUE7OsijQY4L8+SR+cikL/yWtasz5BO0v6c8U0clsujXZmZTrOVITL1dq0KEDmam3oV0hB6m1VksqUW3pGBTM2/9r3/5i06riOIAfEm3N/qQXNxejMy5AS9SyzlUz22jS/WmyR5v6sGTvGh8W35rsoXvoy56W+bKXbTGuTh8aE9PpWzNnzB4b4IJAGReSdcAoATZHGTB69/XcUgqXnktBB2Xm93noA7nce/79zvldzmlUzcNz6QT6TGbY+t/AK9IJXPIkxffmhdp+vIrul+fThmhM8LnlMwmjP5YLm5obgzQyi3Ko/oyTZm27eYWP4ddgPnoYdscRWPZZ8MXVJf6U6plQ8b1lfC/YjucDDHemPsK+N9/D0ff74RiQ8O7Xd5HdiTlI247v3YN+mxWOD63Yb5nE1SCPzp8+wa6Pfyh/lxO2ufZdaRTlpkthbkzCSPkBvOlOwqxtha9V2igkjBPxmBXXR89oO746pzRVf6PY1C6ryPyKz18/jG8j2qfV7fhKidT0Ar56x4S3tDOhRmWvjd+lO9vGm5r5A1NDr4KZLbC/3YueD77BQko1nJv4Ao3fz/JxNO3hMzxvcx6ng9cflm9GSIe1mITysHKex+DQDLwN8svU/AQOjs/WJRgG1p4g6nNi8a9lPKm/vpRGyC0jnCmfQWosj0TQi1CyblHXFFNQPAHEVvUrZT4RhDeUXF98iykFnkAMdZfw8mUR9fuxzJMovRLSITfkcKZ85kaIX6PI8ETSujN3pXQIbjmMpqplyPj5pUwEgfuPNz9PfOeAabi6SBRWgnA5fYjnqnWqbYttNdEva9ko/P5lbGm2wgqCLid88dx6UqunJaF8kb8ZQ1LxIZJu9BIjrr++HgWsBF1w+uKoqSrU6DUM7z2Gi87y+SiNYf83aOdNRmNE2E4qcnE/XLKCRtUT9ZGeuG6b8gkEvSFUwkE05tRcHH6XDKVBQYT9aBBP2ysipXgQiK0K+l7A8DkqoteGsffYRVS7sMG9mxivpbQC2RPR9YnxmGhGCZlIAPcfi5/Z2r3XkI364V/O1tWtw3PQRiJ5M5aE4tO31RYtzd0i4jgxGrMvZk5tTuPYzMF5fhBDM15dezciLHtt/DYVbwUkAotY9D/Uz+GiuSk1j4mD45htaoEmpL1aTkL5axdunxvFmbm4/g2wIu/GhZFTuLz+b/JkZ6nI/DmDyX4T9n95l7//druNJHTjl6b2KCBy6wqmjkuwTcv6CZu8HAoR3LoyheOSDdMy9WDH6H7NJEbUzG2cGz2DuXg3Jnl5uC+M4NTlpaaTZELayaT90bblW/Isye496GFWq8Tqzl8z9jTOAondzG7pqzmjRnbGc/a37zf2i7OXfToxzmx7ur1HVPYo6GXJAw5mN28ZWS9IkYXnb7CF1QF2enKMHaIzUS+fYpjN31hgqwOn2eTYoc0zz6TN1Ecs6E2yAw47a1t4/k88S95jD3qszCp1W0M9ZfFAgu22W1gfLdCkC/y7JJQQQgghhJD/gN6FCCGEEEJIx1ESSgghhBBCOo6SUEIIIYQQ0nGUhBJCCCGEkI6jJJQQQgghhHQYY/8AXtd9eOxG+c4AAAAASUVORK5CYII="/>
          <p:cNvSpPr>
            <a:spLocks noChangeAspect="1" noChangeArrowheads="1"/>
          </p:cNvSpPr>
          <p:nvPr/>
        </p:nvSpPr>
        <p:spPr bwMode="auto">
          <a:xfrm>
            <a:off x="155575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" name="AutoShape 4" descr="data:image/png;base64,iVBORw0KGgoAAAANSUhEUgAAAqEAAACXCAYAAAAlHoLHAAAAAXNSR0IArs4c6QAAAARnQU1BAACxjwv8YQUAAAAJcEhZcwAADsMAAA7DAcdvqGQAAI++SURBVHhe7J0HWBTX18ZfOtJ7L9JBBTv2npgYjUosiS2xEHuvsZckGmOPvRs19thbbIig2AuIWOjSpddd2OV8swVYYJdiDInf//7ybGTu3HrOueeembmzq0QcYDAYDAaDwWAw6hBl6b8MBoPBYDAYDEadwYJQBoPBYDAYDEadw4JQBoPBYDAYDEadw4JQBoPBYDAYDEad8z8ahGbh/vrJGD1zF0LzpUkfEYWJD3H3LV969BFRGI0TC6dgud87CKVJNYYre3z+JPx04z3KMmQoRPTx+Zj00w28q4Eg+Ql3cf7iI6TkJ+DWibMIziyWnnl/BLFnsHjKT/gr6d/WZO1kUTcIEHtmMab89Bf+dfFIKYw+jvmTfsKNKoX0MdtVPp5tnoYZ20K4v2QpRtrNFZiy6E9EF0qThOl4sH8RRvXugjat2qGbz2gsO/wUGdIm859txtTvfeHrK/l8P2YiZv+8F7fiK/prAZLv7sfiUX3RtW0rtP98KObuvY80RV3Pf4bNU78vrdf3+zGYOPtn7L0Vj7+/EnC6O7EQU5b7feB58BHIVUQ1bX8w2Boml//JIFSYcA4LFm3D0Y3zsdw/Q5r6kZB5GUMbdcPPTz7C6LkoCQH7tuDIkyzU+isZKB8pEa8Qk14kTWC8H4T8lAi8iklHtZLMu4d5HTthmO8ncHZpgc9G70F4yaLxNyh8F4QDW/7Aw3SBNOXfogiJt/Zi0+HHyPrPfEdIId4FHcCWPx7iXxePFMpPQcSrGFQ99T5mu+Ih4vQ2bD8fVSGgK0bWs6PYui8QyeJB5eDOD+3RbsJFCJv1w+gJo9CnYTaOjWiJtrNvQRRH8yJOY+uuq0hV14GOjg7qqRQg/MxsdG7UB9tKB5mLRyu7w73jfATVa4WBXHD1VeN8nBzTGi1Gn0aivAiFF4HTW3fhaqq6uF6deiooCD+D2Z0boc+2cM5q/g5FSArYhy1HnnzgefARyLUGbX8w2BomH9FXNP1vUURvNrQk/WY/0eFJDmT4+SFKEEpPkYAKsjMphy+g3Oh7dO3aXQrPFEjPcWcLsim7gEfpr+6Q/8M4KpCWK0gMppuXLtHN4ETiSZKkFFH6m7t07fJNeppQIE0rQ365kj4IiZ/ynG5dvkJ33mRyqSKExIs9SF00tOizwzGUWyRO5CigxJAAunz+EvlzdZW2JCig7Mwc4gt5lPjUj674h1AKX3SCT8khN+nStXsUnVs6eAlFaRQWeJku+j2l+JIBSilKf0N3r12mm08TytpQQEFiCAVcPk+X/IMpsSRzbhBNtlElz9UvKS38Dl29GkQR2WXylaBgLKVyKSJedgZl5PA5aUgR8iknI4NyeCUpRZQWFkiXL/rR0/iCsnw1QlH78uD0y9nC1Uty2lEkx1rppGp7lFDFWIvS6c3da3T55lOSNT+RHWfKyk/ROHhRdOn33+nspRO0ccFc2ngzSWqHJdRCzoIMennnKl2/H0tp9+eQg6o7/RRaZvVFaWEUePki+T2NL51XEqqeQ2I4WWZnZlNBuc4VUU5mZtkcKUikkIDLdP6SPwWXGSTdmWhJaLCK3pTOJQVjEuktu4B46a/ojv9Diiub/BR88xJdusnZefnJz1UlX/7yEGS8pDtXr9P92DS6P8eBVN1/ojLx1MYmq85blPaCAq/60bMkHgl4IjvgiccosgnO5ZRSlJdJmSXCK7VZyWGN7YrL94rT+aWKc6AO7aoqf1ZGGv35iSZp9zxD6dIUCUUUsb4xqdlOpbu53GHmZfraQJ3a7YmT6ZOAYvd0IU3NT+hwkpDS/vyENLV70hnZivLu06z6yuQ497FYHwVPF1EDNUsafkZ23AJK/PNrMoYNTbwtaqwCaX/SJ5ra1LN8xXR/Vn1SdpxLj2X0INf3cvUrXldyKWiyDal6rimdB0W5mZSRIaPzilRl96V8BHKtQdslKF6vOd/DE9m6Pz2M5eaNQl9UpoNSFM0Rjtr7RC4+yMmkbF752fRf538vCC14Sgvd9KjttijKDV5MHrqtaFOEdOaJgyQlsvykC9nW0yNTA2WCTiua75/GqVc0UR1I36UhmeuZkJFBC1r9IoXu/dKdzKBM+lZWpK8MMuv+C93P5CxGmEKXxruRGvTJ2taQlGBCn20IlSwKwkzF5cR9UCarHl+Qu5EJWVtqc9emWtR66QPK5fq+yFV8E5H7qFO3E1y/Uv1obis9gpop1a9vTurcOXOf3RTBBTa5QZPJRsmSPvnElcysbMhICaTZajatGuVJRibWZKbO1WPzHZ1OlBgtL3wfDXFSIWiYkLkud87kE1pxL5Mbu5BSLo0nNzWQvrUtGXL1mHy2gUJl7b8EYSr5zW1FelAj0/r1yVzUhrkP7ZZ0iBsbyLB5EzJW1yczkXy1WtJcv1SxA6hqLJR7hyZaghqsCqYHy5qSmkYbWi1ebAooeIU3aWi0opUhXId44bRviBOpQINMzHU5OZnQJyvukUi01VFl+xUpCKMdA+pz7dQjM0uuDCyp77aXYuekWI611EmV9ihuSOFYhSmXaLybGkHfmmwNlbg+fEYbxAqrEHgpHIeQUv3mUis9kJppfapvrs6dMyef3RFcuFx12xUpij9NYxtw5dWNyUxXk6yaNyZdpZJggUfh+4aQkwpIw8ScdDmZm3yygu5VN4dkST1FffTUqPXWKM49S8gJGEtWyq606GleFeOoIIsqxiTSm4O+CzU01yMTIwNqsfoFpdz7hbqbgZT1rchKn9ONWXf65b5Ez4rlX5Eiij89lhpwelc3NiNdTStq3liXlKRBaG1ssuq8RRR3cgx5cHNYzdiUdHTd6fNOxqQibUcUhKwpjcTT6eyX2qTR7QQXRoim3kSyRANaxZ2vqV0VhO2gAfW5OVDPjCw52cOyL217KdJ3XdmVqCrF87A8NQyWcvzJ15yT6aD9FCZz8S7Mi6fQZy8phWtWbrDEC6GlnMzcl4Vw1p5H96bbkYrbMnou6WYZ/ES6d/MhxVS8MSBCbhDKo5Cl3PxwX0YhYtFW53sVrCvita0kCBVQ0qVp5KWmSq5jTlJciUmUIqTMKuy+PB+BXGvQdrXrtYM+uTQ0Jz0TIzJoMpy66irwRUF+0jXsjfic4jnynj6R/5JWuoNspt/npPHx8D8XhObcGks2+p/QgXhOoZzS1jTTJo8lwZzaOaRBEvR70vaXnFr50XToa1NScV3AXWlKJipUWtFv4XwS5GVQWtBMctb2pNnXksRGVZR4gSY6a5LrPO7KLPkwddbQoz4nU7jJmUv35riRQbPF9ISrNu9eFeVK+uA6g66ncoGIMIP8p9gRjL+l69lc5nLOSEBx+3uQqWkv2h8jqklACYd6ko5yM9oYKRAvnDacAbvODqQMbriZ/mPJmjs2G3qC4rnsRZFbqI0aF8weS+GKxtK+blqk4b2M7oqMnVsM9voYkbLrfG7syXS4swbp9TlJKaJ5d28OuRk0o8WiwVRAELefepiaUq/9MeKxCRIOUU8dZWq2MZIEJWMz6Eu733AS58fQkUFmpOwylx5yl45VjaUsCOUmcN5T+qm5Gmm0Wkn3AxaQp5o2ddkoCpy4K9h93UhLw5uW3RU5RW4y7/UhI84BzJe9VSCXatovB9fO3i6kpdWefn2cw7WTQ3fnuZGSbh86mViVHEUmVgudVGmPVY81+XBn0tDj+iNRGM1xM6Bmi59wzko2WKhqHHG0v4cpmfbaTxJxJNChnjqk3GwjRQpqI+cc8v/eklRdptI1kT3nPaffuokWQEmwIIjdR920NMh72V1xoMEL30s+RsrkOr/qOVSeVDrto0dqLTeR5HpS1KYFKbkuome5VY2jgiyqGJNEbyrU6rdw4gvyKCMtiGY6a5Pn7GuUJKq3KJEuTHQmTdd5Yj0rln8FuEXwe0tVcpl6jSTi+Y26aXM6FweHtbPJKvNmXqeR5irkPPkqpQg4TT/+hdpqlLRT8yC0RnbFi6W9XbRIq/2v9DiHy5dzl+a5KZGuyH8I6sauqvZn0ipKEQVLXDBr1oG++vpr+rr0M5B6NdUilARLXJgc8fsgsufmK1TMqFHXb2jyT3vo6suSO4qSYElD2Y1G/bSaVq9eTat+WUwTe7mSodso+lM0wSmZ/mivRgYDL1GmpEjNEPl9DWVyG/WTuN7Vq36hxRN7kash19af8RJfWxPfK3ddKQlCV1LAn+PJXVWNGk25QNJ7E+XJu1el3ZfnI5BrDdquyXqt0uo3CucLKC8jjk4q8kWpMmsYZ5+K5kjie/vEAkp4GkSPY3K5cx8P/2N7QtPgt/E48rqMx2cW3NDVnfHVmCaI3b0Dj/KkWTgsv5mDwW6a3Hl79J46GFaRp3BVuoNa2eFTdLRWh4qWJmLOnkSkQSPoh/2JHVu2YMfJN9B30kT4mSuIVrWEk0E2/lo6HT8deATThS+Q8WgJmmjy8Op0FeXEzSjDeeAwtDVW4f40gGfnhqiXm4DMSltJVGA97CJSUk7DR/U1gi4fw9HAFAiKC5BdIN0Ao+SIft80hwE3XF2XVrBR0UenId1gpQqomnjA3aAYmRk8FGc/xvG7Sug6ezxacZd60HDCgFlDYBl5GleiVWHpZIDsv5Zi+k8H8Mh0IV5kPMKSJpyMKqBiPQwXU1Jw2kcVr4Mu49jRQKQIilGQXVC6Gdt6yCx87azBydcOvSYPgnXUWVyPEVY/lhK0GmPaniVo9HgOOnT5CbGf/obdY92ggWw8Pn4XSl1nY3wrfU6KGnAaMAtDLCNx+kq0tLAiaiDLUrLw6Ph9KHeejpFNdbh2dNDyh0sIebgdPdSqkqN071JNdSLJrcAeU6scq5alEwyy/8LS6T/hwCNTLHyRgUdLmqC8xqoYh5k1hl1MQcppH6i+DsLlY0cRmCJAcUE2CoS1kDPvFS5eS4X76HHoILJnrYYYNqMH9KWnsx8fx12lrpg9vhUk4hqAWUMsEXm6qjkkLVyKMdoP7watJ3txLkYA5DzE/rPJcPmmH9y0qxqHtLiYGoxJ2QGfdrSGuooWNGPO4mSkARrph+HPHVuwZcdJvNF3gmb4GbGeayZ/kXgu4lqqO0aP6wCJeIZhRo8S6dTGJqvOm//yHK6meWD0+I4wVeE03XQ0fvhCV1q25tRoXFmPcPy+MjpPH4mmOpxSdVrih0sheLi9BzfGurErzrCqn4flUAL0bOHm7g53mY+zhZb0vAh1OH57CC9jA3Hwp2/QkEJwePFIfOpug3Y/XEeKVCVUnIKnt/zg58d9bgbgwasU5GdH4dnrDAiLhSjk/Li6bj1ufLWEipHy9JakXr+bCHjwCin52Yh69lr8Ek31vrfqdUXwcj2+7LcFyX0P4cqaL2DBZasI79XpKu2+Mv91uVbXds3Wa4dPO8JaXQVaBtboqMgXyU6SKuaI2nv7RE1YNm6Npnbatbetf5GPqa9/EyGE8Rex4VwaMk5/BTMVJSgpqcJhzG3kvf0DG/3TpflUYeRoypmmBDVDa86xZSMxS7LZXbmeIbS5YEG0mTv9bSaK0x7jwoljOHZM9DmFQF5jdG1uCGh3wOrLu/G9xQOs/rYTHLmJ2HHyUUTyqynHXcuL1FLPUJvriRQVVS6FJKcqwI88gFFe+tC1bohuI37CiRc54pyluVW0YSzpMJSVVaCkrAYtjRLvogRlzkeIEPLS8a5QB1YmXHAoRc3IFobIQXKWJjqsvozd31vgwepv0clRD7YdJ+NopJz3MvmRODDKC/q61mjYbQR+OvECOVxXRD8OK+mRKvRtjKAm/lsqX6Vcrg1B9WORQavRCEzrogm+wAqDfhgIB9EQi3lIf1cIHSsTbvmSomYEW06sOclZ0gTF1Lh9UTuphdC2NCptR1nXAQ1dzaFeWJUcpS9M1FAnJfKSa48ZuVWOVafDalze/T0sHqzGt50cuXWgIyYfjSz/gkAV49BU5iPywCh46evCumE3jPjpBF6UKJJzzDWWMz8T8VySvrVh6RjUje1gIB5+MXjp71CoY4UycanBSFIRsjQVzSFpVhmM23MLh85T/H4mEmkP9uNsigu+6Se6MKliHBIBS6iJ7SjXg6FUb0Xpb5FZnIbHF05I5/AxnArkoXHX5pyuqWby5+BnxnOXAvqwNiyVDoztDErnfm3mRFV5i3JTkaekDxujknY0YO5gVOZjKlC5dgk1GVcx50tSC7VhaVRqVdB1aAhXc03ur7qwK0kfqp2H5VCCttvXmLVkCZaUfhZi0mfWpb5KmJOAqJh33FV0Owz5YQOO3HiOlNxYXFvaDCErR2Ot9GVRZe22WHTkPM6fP48Ll67j7stwnPvyFX4ctRpPeFqwdtRFTmRChTfGRfDw9uEjROVIo66KKGuj7aIj4nrPX7iE63dfIvzcl3j14yisFrVdre+tZl0pSoNpM3NkXtuPq/HyZFS93Vfmvy3X6tvOqvV6rdgXlaF4jqij8AP5xI+F/50gtDACEcc3INBoJM6ERSM6WvqJCsHvXxIubLiERPGtJwEy4zJK3/AsSo1ChpIJHExLXF0JKtC30oeK7UBsuXwTN29KPjeuXMHl30fDlVIQV+CJOWdeIiMjDBdXtkHExtGYdT2nynLuspZaLZm4PnsyDihNw80kPvITQ3FpUSvockGMyPGUoFQDLStrmsBcMwexyWVTuPBdBNJID5Z6AqTEFcBzzhm8zMhA2MWVaBOxEaNnXed6UJ7M67Mx+YASpt1MAj8/EaGXFqFVuQ4JkPU2rVS+he8ikc65L3uT/BqNRYIQyed/wKwr6nCxSsHuab8hWNRtZU2YcAtdTmxymSMqfIeINIKepYE0QRE1k6UYLhgx5drJjU8tW3xzQ3Dwtz3wz9BXLMeSFZKjJjqRoMAezfWqGKseeClxKPCcgzMvM5ARdhEr20Rg4+hZuC6rsCrG4Rd2GbMnH4DStJtI4ucjMfQSFrXS5ZYUbtGqjZw1DGDDJaVFco5VmlSUkQBJHKAMTRMu4M2JRZm4CvEuIg2kZwk9gaI5VNHqOIzaYfinugg+cASndp9Dqssg9HPjJlPmdcXjkBYVU0vbUdG3gr6KLQZuuVw6h2/euIIrl3/HaHe1msmfQ8PABgZIQyQXfEkoQkZCFqd1EbWwyWryapg4wFjcTommZdsR2aMSCgXSe+/FfGTJ3Ikvg7toqMG4lOuZcnMgF/GpZStjbshB/LbHDwkpVejjg9mVSJ1V+DOZeVgbMq+OREOXfjgULxPMaNqi24Tx8FZLwcskeXcCOZSN0bizE1TfvUFyoS68fNpA7fEf8KvwunbxuyuY0d0bvTe9kqZUhzKMG3eGk+o7vEkurIHvrRrVBstw5uopzDK/iCkTDyFWThxatd3XavEq5d+Ua/VtC2u/XivyRTIoniP+yND/QD7xI+F/JgjlvTiAA1uewWroOHzibg97e+mnfiP0mdwbmv6/4US0ZNbFH1qLk6JLC95rHP71KFK9hqC7TUXHpQUPnz6wfbMR83c9Qw7nsYVpt7CgpS7M+59GQuR+DOnwKcYeiYbQwB1de7UT365XU9GuslxKZc9fHiUVaKgIwS8UZSxEVlo+VIztYG+sjmIugNi/6jRSSQBeUc0cTyl6LTC4oypuLt8Af9GXquW/wIHlR5Hs3BefWidg/5AO+HTsEUQLDeDetRfaibYkqKlwi0d5CrPSkK9iDDt7Y6gX5yJk/yqcTiUIeEWli378sU04H8s5Ft5LHPrlCN55DuLaKK7xWITxJzBx5EFojD+JW1dWomXoEoxY+4xbuPTQYnBHqN5cjg3+aVyomo8XB5bjaLIz+n5qz3mjPEQGcM7zZZacBbY2suTaGdQBKv6rsPVeJldXPsL2T8O4mVvwGM0Vy9G+4oVMzZBvj0ZVjNUa0fuHoMOnY3EkWggD967o1U70GFkNKuUUVsU4MrKRlq8CYzt7GKsXcw5yP1adTgUJeCjiFvIq5SyLpgd8+tkhfOtKnBHpPO85J9dzpRcvei0Go6PqTSzf4C/+Lr98bp4uP5oM576fwjpB0RyqaHUiDNF2+GfQe7ocs4+mwmVQP4j9fmFWFeOQlJRQizFxaHn4oI/tG2ycvwvPJJMYtxa0hK55f5xOKayh/EXi8UE/u3BsXXkGEvFw/TtXIp3a2GTVeTXdfDDQKULaTnGFdgATbr5eD4jjailG5oNd2HSv/EIuQVCzcXG+ZFAHFfiv2op7ou+4yQ/D/mnjMHPLY+RUqY8PZ1dV+rP3nIeG7ceht14A5k3ZjDslgZEgGf6bNuCBZhv4eEm3NxDnnwvykJfHfXIzEf/kMJb9HASNNn3hpasM8y8WYYL1FYz/9hdcf8sTFxFmPsGO8WNxXKkvFn7nJk6rDEHIL5DUm5eLzPgnOLzsZwRptEFfru2a+N4q4fSoptcGC/ZOh9nFKZh4KLb0IqWEqu2+sletCf+mXKtv2/w91msFvkiWKuYImr+nT6xyffsPI90b+v+cHLo1xoqsVDxomfg1wgrkBNJ4axVy++GAeJOxQfOmZKKmSbrqIDWnAbQ1VPSuWeWvsRC/NffrF+IXS5R0DUmb+1ezwUg6GMG1IXpT8Qdv0uHStE1NSAtq5DhoL4nex6mynHijsyp5rpG8QSci/eyXpK3RjU6I3hLghdLKlmoEVUvqvj2cEkRvrYueqegYkb62GbUb5UtNNXTo8yOJkpcpVD3LXjhI2k+t1UzouxuiN5w4sm/SKDNVar49VrwJuyjmGI3x1OT8lRbpqIJU6/vQ+sfZJHo7PtXvB/LW4drRNiUTLU4ujoNor3gw5ZG8PavM1aFDRvraZNZuFPk21SCdz49QYrZobEpk0bUz2Wvrkr7o7U3rvrQpRCRf6Rv4CsZS+mLSL360q5cBqbjOoADRrm3i0Yu17UhTrQkteczVUxRDx8Z4kiYnUy0dVU5O9cln/WPKFmWt8u3BatqviLgdL6oHJdIx0ODGa0291z/lLK0qOYrUWwudSDe9y7dHjirGKnpT+gdvHa4P2mRqokVQc6RBe99w0qrwRriicUjfwuSuUknHSJ+0zdrRKN+mpKHzOR1J5BqoSs4VEGbcoZ+6mXB1c3agoUXOXduRoXLJW8xFFHNsDHlqcnLX0iFVqFJ9n/X0WDIIxXNIHhmXaJD4maAbLQmWZqpyHNlyZCF/TJX0xmkz896v9IU1156SLhmKXibSbEAjD0ZwMq5K/hURUsadn6ibCVeeszUNLWfq2s6QlMUvDNXGJqvPm/N4LfXk5pCoHXV1a2rhpVP6Fn5R3J9iGWkbGZCBa18a3lxD/tvxNbQr8RzwqsfJRocMRC9AWfem9U+52VFndiXtg4J5WJ4avsUt0tW9tdTfjRsXlEnP1IwM1Lh6rbvSDxckLweJXqBR4/ouWlpLP5oW1MRnMV0Sv0AjgR91gqa2NxPXo2tizNk2SMN1IK2/nyGnfxyiF5O4tsrVC02yaOJDiy9J2q7e9ypaVyqubdy8mOVKKgZf0u/it8dkqdruy/MRyLUGbdd2vRYjzxfJvlzLHSqcI9zZ9/KJH+nb8Uqi/3EKZYjIu4sp7h3gN+05Ar4pwptUXbg0tIe+nA3asghzYvHiRTx4eg7wdLOAJudhJRSDl/wazyOzoGHdEA3sdCBbleJy1cBLQmhwDGdtnmhgpYXijAg8e5UBHScvuFXaNlBLivORGBaKt2SBBh620JHpcDEvGa+fRyJLwxoNG9iVO1cOQQYinr1Cho4TvNzK9jPKwk8OQ0icChw9XVG6TY1D8EHGUoz8xDCEviVYNPCArUxHc/0nY+ijcTg23UNuv2rXPqffxJcIjuHD2M0TToYyd8urkGONqZE9Kh6raJ9j8uvniMzSgHXDBrBTrDBEbmiFFod9cO7cD2hnWjIOATIinuFVhg6cvNxQWRxVtF0JPlJePsdbZQc0dq28F7E4PxFhoW9BFg3gYSs7T6qeQzWjunHIUpsxcQhzEPviBeJ5enDwdIOF7CSusfw5+Cl4+fwtlB0aw9WovHRqY5PV5i1Mw6uQKJCtM3LXNkObM6Pw7Ol8NNAAsqKe4lWmLlw9nUr3VsqlpuMSRGJDqxY47HMO535oh1KzqkO7+iDzsBICZMW8xKv4HKgYO6ChSy18dzmKkZf4Ci+iM6Fs5IRGbmbl9g2+FzXwvR+Equz+vfk35Vp92++9XleFwjkiMt1/0if+d2BBqCyli34YHk93Vrhpn/GxkoO7q1cjtv9CDKz/EWi3zuxRiIxnRzC333iEznuOmyNtP2qnxqgJ+Xj0QyO0lglCPzjCDDw7Mhf9xodi3vObGGnLrIrBKAebI/9DLybVBFV9uHf8BG3stSrtdWT8f0AXrWcu/TgCUBF1ZI85AdPxaa+ZuKDfFyPam7EA9H8CVei7dMAn7Ryh/Y8oPAcB0z9Fr5kXoN93BNqbMatiMMrD5ogIdieUwWAwGAwGg1HnsDuhDAaDwWAwGIw6hwWhDAaDwWAwGIw6hwWhDAaDwWAwGIw6hwWhDAaDwWAwGIw6hwWhDAaDwWAwGIw6hwWhDAaDwWAwGIw6hwWhDAaDwWAwGIw6hwWhDAaDwWAwGIw6hwWhDAaDwWAwGIw6hwWhDAaDwWAwGIw6p1Y/26mkxH5RncFgMBgMBuN/lQ/5a++1CkLDw8MRFxcnPWIwGAwGg8H49+jSpQv8/PykR4x/ms6dO0v/+jCwx/EMBoPBYDAYjDqHBaEMBoPBYDAYjDqHBaEMBoPBYDAYjDqHBaEMBoPBYDAYjDqHBaEMBoPBYDAYjDqHBaEMBoPBYDAYjDqHBaEMBoPBYDAYHx3FEBYJpX9/nLAglMFgMBgMBuM/QyFiz/2MaZMmYZL4MxnTZi/GhpPByJDGnIVJt7H/l2kY0n8MFm6/hugCSXqtyH2EtTPX4GFuLh6tnYk1D3OlJ+oOFoQyGAwGg8Fg/GcoRn7cS8Rb9MWEadMwbdpkfP+VJ9KPLMaawHQUF4bj4NxfEKTTDE0aNIPF8/WYvy8MPGnpGqNhjU5fdoKNugBpLx4hNLVIeqLuYEEog8FgMBgMxn8MNR0L2Ds6wtHRGQ1a98TAdlqIDklCIS8eoe/M8WmvFrAwaYABC1ZgVncrqEnLicl/hm2LVuHQ7oXwHfQNfBcfxX2/HZg94mt8M3IBDr3IRTE/AYEXAxFfKC3zL8CCUAaDwWAwGIz/FITCjGi8DAlBSMhT3L96BPtuFsCliRXUtd3xeeN32L1oC25HReAtXODlpA8VaUkxRWl4cfsq7mgMxIpNs+H1chuWnNHF8HXbMd87igtOHyJbkIqQ+8F4V/c3QEthQSiDwWAwGAzGf4piZIVewMH9e7BpyTTM2RwCp4lrMKutAZRVzPHpsn1YNdgdqm9PYs43X2P+uXhUiiU1HfBZ94YwNXaCp6U27D/9BO4GBrD3MIdSXg4Ki6X5/kVYEMpgMBgMBoPxn0IFpu0n4KdV67B17zp8bRKLN5lKUOWituKCBAQ/SYZlx0/QquMMbJvnjudHLiCy4mN1JTXUU5eEeUrcR1lNRRr0cUfE/SP6/MuwIJTBYDAYDAbjP4qyXhOMnNsXuftX4Eg4D5TzFDsXrcBpcdSpBCUlgpJ6PaiLIs2PDBaEMhgMBoPBYPyHUXfqj1n9gD/XnkKsQWeMH2SEMzPn48T1DZi67h26jO4Ju3JvJn0cKBGH9O9qCQ8PR1xcnPSIwWAwGAwG49+jS5cu8PPzkx79byFMD8KWDYn44oc+cKpX7rWkf4zOnTtL//owsDuhDAaDwWAwGB8ZKgZNMWR8d9SvowD0n6BWd0KVlD7CDQcMBoPBYDAYjA9CLcLGaqlVEMpgMBgMBoPxX0F0c4yFMR8v7HE8g8FgMBgMBqPOYUEog8FgMBgMBqPOYUEog8FgMBgMBqPOYUEog8FgMBgMBqPOYUEog8FgMBgMBqPOYUEog8FgMBgMBqPOYUEog8FgMBgMBqPOYUEog8FgMBgMBqPO+cBBKB+vdgxFl3bt0I77tO/QGd2/Go0V56O5M/9leIi8vB8Xogulx/8c/LBNGPz1ejyXEUjhq20YMmA1gnmiIyFSbq7Ctx3dYWtljfpen2Ls1gfIKObKvtqBYV3bo3177tOhEz7pMwo/no7gei+hOOMhdk78DI2sDaFv7IC2I7fgYSZXsBwiHY3CiC0vaqwTXuRl7L8QjcLM6xjXfQyuZkpP1AgBIvcOQuvOU3E9Q5r0IXmvPpWnep3IQVG7heHY7TscG0OTcH1cd4z5Ox3jEOl81IgteFFOWZm1qjvz+jh0H3OVK1VbOy9E+G5fDN8YWmpjFSmrm7O/9KuY3vt7HI4WSE7WFAWyLAzfDd/hGxGqqPEq+DtlS3lf2+JF4vL+C/gw7qQQr7YOQt8lgag0lRUhTMKlOd3gZuMKn99juBlYQ7JuYlqfKbiRJT3+Fyj1NdLjmlCcEYCfpuzG69JC+Xi+6XvMEjmc4gz4LZqIXWUnGYwPTv7zTfh+1nWULHH814ewYPwYjBkj+kzA4hNRlWxamHEfO6b2wyedu2PQwj8RIfVVitJrUmfey6OYN7Ab2nbohbEb7yBNKEoVIuP+Dkzt9wk6dx+EhX+KYoZCRB2ZjeFDhmBI6ec7TD/wus5jtQ8chAqR/eo+wutPxPpt27B1y3os/loPfw7rheXP/s5q8A+TH4LNU5bhUmKRNOGfQ5j1Erf8nyNTpqni7Ne4dfM5Mri04uST+H7wXhjNuoxXcbF4+scQZC/vjbHn36GIy3c/vD4mrNuKrZvXYsm3Nrg+pjeWPcrnvHcIVnzaFat4g3HwaTJSXvyB/nE/oNPXB/FWbIglcDp6HYjAsKwaLk75CNk8BcsuJaJIyxn9RveHSz3pqZrA9Wv7T1fAi/sdy06/5Vr/wLxPnypQnU7kUpSAu1eDEF/RCwiy8CYwAGGZ6nDuNxr9/07HOIRcPwIDw5BVTllatapby7kfRvd3Qb1a27kAWW8CERCWqdBWihLu4mpQPOfSipF6+wTeth2LL+urSs/WEAU6FGS9QWBAGDJrGdOK+DtlS3lP28oP2Ywpyy7hg7gT/iucvaaDwaPawKCm3jorEKu2J2PElRCc+s4eNdaGIAn3b9xD4r8Wr8n4GmlK9WTCb8543GnaHU7q3KEwDbdXDUS3SbsRmMANRNkQ3j01sO7bDQj718bF+P+LEGm3V2Fgt0nYHZggDQqFSLq+Dr9dyYCWoSEMuY9exd92L4zAjn5f4jfe55i+aASsLoxE7xXPwFOUXpM6uYvm8W2H4YbLWPw8vwcyV3yKgX8koCBiB/p9+Rt4n0/HohFWuDCyN1Y8K4SKlh4MjYxgJPoYqCD85AEEZSujzn+FXvSznR+OPLo/3ZWcJtyhXGkKURIdaKNHrQ8kERUl0MVFfamJrQkZmjpRh3GHKJLPZeHH0KlZn1EjRzdqN2whzR02gjaFFnDZL9Kivk3I1sSQTJ060LhDkcSnbPKf9RWN+mU++TRxoPqN+9GqS0fph88bkp29J/VdEUQZQiJBij8t79eErA2NyM77O9r8OJOEXNmbM/rSqF8XUb9mDmTn3oFG7XhET7b5kK0SyKztFLqZSSTMfkY7R7Ume0N9smw6iDY8EJWVpYgSLi6ivk1sycTQlJw6jKND4oFwLTzbSaNa25OhviU1HbSBHmSWL5kXNIGszUdRQI40gaPg/jSyMfmObmYT8Z4vJQ+TL+hQgkB6lk+x59fRhsvxlHV/Brk6T6Q7pcJNov3tjKnrsVRKP9eX9Gxm0sMC6SmOorgztGjuHnohkybW0QxXcp4oqyMJ8uSd/XIb+dgqEcza0pTzZ2hij/F0LYMo++YM6jvqV1rUrxk52LlTh1E7KCRPWpEM2TdHkKXrYrpz9msy9/yVXhVJ0/1n0VejfqH5Pk3IoX5j6rfqEh394XNqaGdPnn1XUBCnRIU6nD2Exn7/Kbk7dqRFNy5I+8SdebqVvmtpQwYGtuQ9aje9EA1Qkc3JUJ1O5NpDyn5qAk/am8xlLoqjs3N7kpeDIzX38aVetg40LjCOrk/sQeM5YSmUlQK7lyWvks5FZJbVXQM5Zl6fSD3GX6T75excQCn+y6lfE2syNLIj7+8202OxrRZR3Nm51NPLgRyb+5BvL1tyGBdIMqIpR8r+JgTPvSQSQ8a18dRj7GVK42w25uQs+qxhfXJu/S0tWTScRm4KpYJsP5rWdwrd4OaYiOyA2eQzicufeb3UroriztLcnl7k4NicfHx7ka3DOArkGq9+TioqW/2cFI1Z7nwu7Vc2+U3rS1PKOk6zfSbR5TQBJV5eSD09bcnS1pN6LbpKyXkvaZuPLSnBjNpOuUmZghTyX96PmlgbkpGdN323+TFVbF6iw59p5hcNyN7Zmwavu0vpXB75Y5bTZomrEMF7STsGe5ImNMi12zS6/k5++8Lsp7T1u5ZkY2BAtt6jaLdosqQepraaTjRiTA9qZGNFzu18aU+YyB7ly6cmtsdNYrnty5sTj57I+BrOEddE5/ywX6ixzUjy5+YpN2vp6dK25OUzj2Y20ac2+7k1R4QgijY3M6I+Z1Ilx4z/V3zwMKYWFDxdSm29fGjezCak32Y/tyKLyKBL/c3JbeFTziLlwwtZQh7Ww+ia1KUURFyhY9eiKUtBOq8GdQrT7tG+305QOE90lEnXBhmS9Yzb9HCJB1kPu8aliCigiCvH6Fq0OJOUIora2Z1sPttHMbK+pI74R4JQx/G3KIPPJz4vk2Ju/UpdzdxozoM8yrs7ndxtv6bDkXmU83wjtde0oRkPcinuwOdk4TmDLsUk07NtfcgQVtwinkx3p7uT7deHKTIvh55vbE+aNjPoQUEqHemgShptf6aAuAS6PsmOoNuJVt5NoZSAWeSs/wkdS0qgwz1NyWPyaYrMTKPgXQPI3GoU+WWm0uG2IFXvJXQzIYdiT35HFnpf0PFnp2mEnTUNPvKCWzRyKXCcBWm0WU53kpLp3soOpGE0gvzETk5K3l2a7m5LXx+OpLyc57SxvSbZzHhABbmBNM5Cg9osv0NJyfdoZQcNMhrhx4VNZYgCHjPUp57fjaJRoySf4X1cSdlAEvAQP4J2f2VFKvXqUxufsbRo6xl6miKJ3EQBibNJZ5q9bjNt3rSBVs7oQ54tJtLF5Fx6ModbZAdekRpaVSgKQvPkyvteRjSdHmFH1oOP0IvwfaWBV+rhtgRVb1pyM4FyYk/SdxZ61PNMurSuElLp5JeG1GRtOBXlBND3lg40+7FkCqUe6UCqGm3p54A4Srg+ieygS51W3qWUlACa5axPnxwJUajDQ61BGt25QC4ughKipH2KDKKJVlrUec19Sk68RpNtQJ7rwylLrs1VCPSq1IkCe4gsCUIFnP32IItG0+kyZ79PNvckA7H9RtL+JlwfOGHJl9U7BXZfPtyTH4SmlNVdnRyPcfNCHCjuppjoMjtPf3uYepp60OTTkZSZFky7BpiT1Sg/Sos7QD0sGtH0yzGU/GQz9TQAWdUwCE3Z35jQaBfFxe6lT80a0NSL0ZT0YB1115fWkXqIWtdrSQdSJGXTjnUinWa7KD5JKsuEODrQw4IaTb9MMclPaHNPA4KVKJCswZwUKCibVP2cVDifSy80RDZXj1qWdZw66TSjXZHPaKmrIX22P4qywzZTN9tOtPlNDkWfHkF21oPpyIt0enu4J5l6TKbTkZmUFryLBphb0Si/8rNUpENl2NOoY28oOXg79eHmyYTAJPljfhdSuc0I6ZWdCGEBJ/M11FTLi1YEhNPLP+S1H09BE61Iq/Maup+cSNcm23A6XE/hSVwQCmVqNv8KRaVH04lhFmToc4EyFMgnrlrbS6IEBeOXNye+OP6szNdkZlWvc+5iJ3SpE+l/danU7xUV8LlANZWOdTYoC0K5wD1itROpdD7OnWH8f+PfDEI5gyM+d2WUeqwzGZQEoQXPaJEzSNu9GTW0N+d8/BDaEVr+Dk36yc9Iz34ADe3iTnbmhmTWeDjte1WgML0mdZbADz9Ak3u4kY5xb9oTmUInP9Mj+wFDqYu7HZkbmlHj4ftIVGUJwoTD1MOoMa1+KeNH6pB/4MWkQkTu7g8vF1e4erRAzzm30Xj1n1jQTAtardbgSdBUqF/bjJUbzyOax0NmQQYeH3sC69ET8KmdGbyGTEc/WzWuHi20WvMEQVPVcW3zSmw8Hw0eLxMF4ue5WvD8bhjaWluicXsHGHgMw5CWpjBt4A075SxkpARh75Vs6KScw88zZmNDYB40Ei7izGvRlgBtNPb1RQdLHdh2/AKueIccbQsYamrC0M4O+oIIXLqQhx4LxqGNuRm8xyxEH8FlnAqT2U6g1QprngRhqvo1bF65EeejeeBlFiA/4hIu5PXAgnFtYG7mjTEL+0Bw+RRki4pQqmcNr1Zt0KaN5NOqsQ20SjSh7oiRx98g8upy9HPOx93NI9DEpjlm+adDtCWMijIRHx2FqKhoxL7LhzAtBEGvssEvFEJFU+1v7K+QL2++mimsDDWhaWgHO73ytWs39oVvB0vo2HbEF65AShpP3McShLGn8etlA3SxjcXtRwVo5p2GnRvvIUd6XsvzOwxraw3Lxu3hYOCBYUNawtS0AbztlJGVcBd7FOpQEx79PkcDa0dYakv6JIi5iHO5n2HOqJYws+iClY8T4D/OCXpyba7ypgCFOuErsIfSPWbZeHLiMax8J6AbZ79Nhs1AX2uR/Zansqze4aFcu689Vcoxo0QnytA0tSq1czzciyvZOkg59zNmzN6AwDwNJFw8gyf3TuCxlS8mdLODWZNhmNHXGrXtVc6TP/HUZjQmfWoP8xajMKemdeQ8wYnHVvCd0A12Zk0wbEZfiEWpSAeyEytbftnCqBrMSQXzudqtI6pGcHUR4MbSCZh33gy/3L+C8c46MLUyhKamISRivoJsnRSc+3kGZm8IRJ5GAi6eeV1pj62W5yTM9nGGmecgTO0hxPVz/jgnb8xvtCq36SjzwF1ZE+YOVtBS04K1ixHCfpfT/kl/nD2Xi8/mjEJLMwt0WfkYCf7j4CSqRqsJxo7rhvqG9ujcyxXCuBTwNBXLp2rbS0FQFeOvOCfe5WjDosTXaEZXr3PkIuxGDEzbukJHmqKqqS7HB6rAuJEXVENuI6qi4BmMv4OqJtQrGZwKLD8fi+X7byA4OhrXhr7E3LGHECvjUIp52chOeAfvjY8QkxSL873vYcpoLk++gnRh9XWWoKzjhh7Dx+MbiytYujoI6dnZSHjnjY2PYpAUex69703B6EOxUv/Gx7P1cxDU9WeMdKvlNqoPROX5+rdRh5PvaYTFRCM68g1C7pzG2mENocO1lBMwBV7O/bHuWhTg2BpeRipcVFWMwoIiKKlJdyIoqUJDTdStHARM8YJz/3WQZPeCOLvouofrtrqOpqTzSkqcztWhKjng/uMyCAuQVaQNB68WaNmyJVq27o15O9ZigJ1IyEpQ1ZI6KiVlqCiRqEQZxEeuQA26WtL+qGhAW10IfpGMtnMCMMXLGf3XXUMUHNHay4gzO0IxPxcCNV2UFdWGupAP2aIiVPXc8cWwURg1SvIZ3quxdL+XAPEXfsGyowkwbzcIM379HX+FxOLBrALsWHYNaVwOFdP2mPDzKqxavRabfucCr6k52Lj4JrSb1kdBcKh0I7KU/KdYN3kJLibKsdRKVCVv+SipakknoBKUVTjJl8tbiPDDq3FXqx7urFuAefOW4ECCKbKPrMF10UA4lNV1oFmqNxWoS5QoVikV86rQoTLUtKT6l0K8LBSp6krrEwVcljBUV2RzlQelUCcK7aGkDgI/twiq2hqS/ihrwaCebM8kVJYVKbD72lOlHLl/5alQUMDJS9sBXi042XLybd17HnasHQBrQS4nR21oiKtQhpZBvXJyrglUVACBTB3ahuXrKBE/CQXlLlrEsi5ShbakICdKA4hFWZM5qaAs1WROKpjPleRW1nEIRB1XscI3fz7HX7M8kXZ6OtpYumP0ZalxixGgIKsI2g5eaCGy4Zat0XveDqwdYFdpn6ZKPSPoirvO+TYtNRQX5CNH3piLzatpUxYF7fsYIIeTla7EaLi41RSWoskiPlCDlnRVVVJWgRLnn6kK+VRte8Iqx1+l/6iJzrkW+LkCqOtqci1XjUo9PWgIcsCviStkMP4Omh7wXbcJk1vqc7NZE/U7toNB/FPEy1wAqeiZw8xrEPp6aHFHOmjQoxsMoh8jSVN+ehyqrxPFeUiOSQLftCU+HzgZazcNRPaJP5FubAavQX0hqbIBenQzQPTjOMmFcN4jbN+djT4TO8FQdPwvIPEYdQIPr86cRlrv3Th/dAsW9tFFUjofhUIdePZ0wdvDZ/CaJ0TavWO4KHqtlP8GZ06noffu8zi6hbsK1k1COr+w+rsTInTc0c0hD291u2LEmDHw7WuHqDsvkM8FnfLhnKDIqYqcoKY92rrl4ebFMO46m7vWDruAqxlOaONY9nYC79UZnE7rjd3nj2LLwj7QTUoX34nUtG8Lt7ybuBgmLomwC1eR4dQGMkWrgVuAiu5j46yfcSlR+kZFsQD8gmJoWxhy4X0FirMQ8SId2jZmsO0+Bd2ifsTiswlSGeUjdOcUzD0aB+0SR14VvFcK5S0SmyhoqhW8YOzcmACfg4G4e/s2bos+d/7CKqfrWHW2Bi8oaTqjay10qGbbmpO9P66+zuOOchE0yRYWQy/hkVybk5SpEYrsoX7JvT1tuHexRdz5ACRx9fJj/OEfW5M3ILTl2/0/Spmd63l0g0PeW+h2HYExY3zR1y4Kd17kQ9ujC2zjziNAMhj4+8dKN9vXHC33rrB/exY3RRc/snUoa0JXJRORKaL3L7MQ4vcG+bJmpeWOLrZxOB+QxNkHHzH+/hCLsgZzEtryy2rYVT8nFc3nMji3r6uCzMgU8ZujWSF+eCPqeP59LOw1Fg/aLsGhwBCcG5iDq1cjSyYMJ2k9eHRzQN5bXXQdMQZjfPvCLuoOXuSL9FCe/NcXEZTCtcmLwPXAAjTs2hqd5I3ZIkR+m3JR0L7QDq25uv2vvoZ4tgRNgq3FUFzPlpSqSPXyUYQO3Gs4/hJKfU1NdM55RKsGRsh6k8x5u6rhJ4Uj26QhrDSlCQzGP4QgaivaWXbFrhjRGl6IxAcPkO/UGvYytqfr2QsNkk7h+ltJnrh795Bt3wxuzeSnWyZWX6cgage61u+AtS9FTlOA5OBQ5Jt5otWXDZB06jokVcbh3r1s2Dez5UJZbl6En8XZvA4Y0LjkWULdo8gX/ANowq1PXxid8EGzpo3h+dUZaJvlIzyyAM6+2zDHcCPaWlqj2dRH0NHXgJqWK/r0NcIJn2Zo2tgTX53Rhll+OCKzyt07kY+GF6bunAjerIawa9AYLi59cFKlKRoYKxiuhhkaWKfijwmTcDzeGL03roTbzlawdXaGXavtcFmxFf0ty8pquvVBX6MT8GnWFI09v8IZbTPkh0ciy6Q3Nq50w85WtnB2tkOr7S5YsbU/ZIpWgzJMe23G3kHhGOduD882HeHdwB39A77A5l+7QJ/LURi+HV84WcLS0grWNp4Y/7ofNq/oBH1zH+w4PhyvR9aHqUsTeNmbodGPqlh4ahU6iAqWoxDh27+Ak6WoHtHHBf0vGiuQtxrMGlgj9Y8JmHQ2XVq+enKCNmJ3ng8md5K5vlKtj36TGuLB6iOIqm4NU/PAlNro0NQHG5Y7YXNLW7i4OqLjQVfMntMFzeXaXFb5O3BVYibfHsxL+qEBj3HrMTR+Ipp7NkezvgeRp1WTxxrqcJVn9ypK0vNllOlc8nHpfx4K4oWqkbHzs8aTsHMiD7Ma2qFBYxe49DkJlaYNYNVwHNYPjcfE5p5o3qwvDuZpSe/avcOBJkrw3J0kPqoKDY9x2Dg6B7NbcnU06YmdqeqSO1V6rTG2Tz6WtfNC00btsOCVMtRkh6vhgXHrhyJ+YnN4Nm+GvgfzIBGlAh3ITixFZU2rn5MK53Opkeih9dg+yF/WDl5NG6HdgldQFnVcyw09WiZhaRsPNGveHEMCm2PaKC9OzA1gnfoHJkw6C+NJOzGRNwsN7RqgsYsL+pxUQdMGxpUcr7LgGea0b4pmjbphn9MS/PK5u/wxO3nIbVM+GvCaKq99d/TbsBxOm1vC1sUVjh0PwnX2HLTTkxargCL55FQ7iRS1X3n8EjTKfM3xoup1Dl00HtgRBVduIblKf5KL4LOhsB/8CaxrcD3OYPwdVO0HY/VYARa0bozWrbzQaaM1lm4cACuVMh+qYjcIm35Qx7LWDdG8qSu8f9HHDxu+Rn0H+ekOjgrqTD+AJkqeELllVYfh2LbAGKubO6KBuy0aLdbGwj1j0HHoJvygvgytGzZHU1dv/KL/AzZ8bSv2yXmvApBo0RYu/14MKr7qrFP4qeEUHBZPuaWvORZRwvVdtMcvgfuLI+MSDbJpTmvEr1HzKTU8mMLicyu9FVkjeMn06sljCk3Iq758QRK9CnlDKSUvjRWl0ZunzygiXcFmXX4qhQeHUXzZQEopSntDT59FkKKiNUGYm0ivgp9SaHSGRC41RZBNcaGP6eHzWMqu9ZtuiuRdQEmvQuhNqXDqkNrokKMoLZyeBUdSmswb8JVt7j2ozh4EORT34gXF5tS0kars/h+kgp3zkl/Rk8ehlJAn228B5cS9oBexOeVknnZ+DH1/Lk16VD381CiKSE6nB3PcyLH05SYBZce8oLA4xfoU5MTRixexVEmU1emAQ1HZauekvPmctIc8lZqXvkglyI6hF2FxVE5U3CjyEl7Qk2fh5WyuIOkVhbxJIYmYeZT86gk9Dk2oUFaC6MUkg7YHKT4lnEIjRd8tIIPcMctvUzEK2ufqDn8WTJE1qaQKf1c9VY+/PBV8TXU6z3tMcxs1pmUhVYwh9Qz52HxK++P/hVd/Gf84/0IYUwOEnA94Sc9CoimzCpdelBlFIcFvKLWC+cpPr1md/LQICuZ8XVq5PEWUGRVCwW9Sy/uX/wBKov9JwtF/i2JkXB2DFl/fhedXbVAv7CICjJfi1olRcKz0/JnB+P/Cx2b3fEReCwQ6dIOjhjSpRuTj0Q/NMDB7N55taVf6Asl/HdEXoP/8/Sgs9u+CgKjtaPcPdjztaEc4/zYWr28Phqk0jVFTuHl0Yyp67eyAEwcHwLLSnU4eni3uipmGe3FhqlvlLU2Mjx4lJckee8bHSa2C0NjYWCQmJkqPPizFhfnI4wkgettMu546lCs/lWQw/t/xv2D3JChEIVShIX1p5aOguBC5uTwo1dOB9nu+MFZjuLb4Ak4+lV+zZdQIgrBQACV1ed8OQhBw55TlnmP8f6B169a4e/eu9IjxT2Nvbw8LCwvp0d+nVkFoeHg44uLipEcMBoPBYDAY/x5dunSBn5+f9IjxT+Ps7AwbGxvp0d+HXRwyGAwGg8FgMOocFoQyGAwGg8FgMOocFoQyGAwGg8FgMOocFoQyGAwGg8FgMOocFoQyGAwGg8FgMOocFoQyGAwGg8FgMOqcfyAILUbOq/PYMGsE+vfqid7fTMDK06+QW/PfSSylMOE+/gpKQpH0uGpy8WjtTKx5KPql4X+Y3EdYO3MNKjZVFH8Bq345iaja/tj2v0Tuo7WYueah+LeZ5VHdedEXQcde34edJ27j0bm9OPWmQJr+oamBbgsTcP+vICRxxlJ9v/9hhOkIXLsIu56/nzx44Ufx86rLSKiZ4VdNUTwurPoFJ/8jRvlPzpHa+YsPx9+1t+KcYBzYeAFv+QWIvrEbP/8wDdPn/YoDd5JQWJyDJ3s24MLbuh4Vg8H4e/AQdWoVtj7KkR6XR5gThnObFmHG1JlYttsf8WKfWIyC6BvY/fMPmDZ9Hn49cAdJUl9ZEHsDO5dMx4RJc7H25HNkKfyp2ortCpEZfByr5kzGpJkrcPB+GpciogCxN3ZiyfQJmDR3LU4+z5Km1y0fPAgtjPwDM6cdQWG3+dh16hT2LeiEdzumYOnVlFoOkIfI0xuxnxOY6Hf3q0cD1p2+RCebOvhNDA1rdPqyEyo2JcyNR0hwDHL/DU2+BxrWnfBlJxuFvyJS3Xnkv8Tpc9wFRtRJbDqXAC2dmvxm+vsgQNqLRwhNVbwQ8yJPY+P++0jjjKXafv/TFLzB1Vsx0NB+H3kI8e7RVdxP1YK2mjTp7yDMRXxIMGL+I0b5z82R2vqLD8ffs7dcPNm+Ds9dWkLvxSbM2fQSdr1G4NtP9BG0ci4ORGjAvbUajq/4EzEsDmUwPg6EWQg5shTTf7uIkDQ5E7coHucXzcPJQm8M+LYHTO7+ivl/hKMw9xk2zdmEl3a9MOLbT6AftBJzD7zh0h9h/YTleGLTG77DvJH7x0wsvZZaOaaS064w5SqWzvsTwg5DMKQD4eyixbiQKOQuntdjwvInsOnti2Heufhj5lJcS637dUJlCYf072pJT09Hdna29EgeObi/ZglutFiOXwe5QltFBfXM3NG0Prew8mzhZR2NbUtPQM3bG5acx84P2Y5lR4vRokU9PNu3DAtXbMUfl54i16Y53AV+2LLjCkIjY8Bz74gWem9xcf0CLPplKw77RUDVjctjoo6yH5gpwOvjuxFg2B5eKbux9EAEYq78hl+3HcetaDW4N3eFoXI+ws+twbwFv2DbiQDEa3uimYseiiIuYv2CRfhl62H4RajCrbk7TATPsP3XQ7h5dis2XXgHtcjLuHDrLLZuuoBMF1u8OXUHhu1bwzzrDnb/tASr91xEaDYfyYna6NSnDUyLIqrpbz6ebl3KLTIxuPLbr9h2/Bai1dzR3FUPWfd+x/IlK7Bh5x84fzcRBk1awFFX9vfohEiTm6cYyQE7sWzJauy78gY5KbdxJdoGLe3ly72h4R0cCDBE+5aaeFpB/l5W9cB7fRy7Ree9DRBbSW4GUM6OwcvHAfB7GIs8JTVoc+VaOGqDL0+e6gp+Cij/qYycM+HRVBlXVi3Aj2t34c+AGKi5NYGrcTEizx7F8wZfo49DPu79vhxLVmzAzj/O426iAZp4qSJg6w5cCY1EDM8d3gYB2B+gj0Z0CmvPK6NpcytoKhXi7YW12PjQBM2dsnC1St0okq8S8mswtsKYS9h3XQAHJX9s+HU3riWYw7ulHbSEybj9+0r8vHorDl0JBd+uGRpaaEK5MBH+u37Gj2v24tLrQtDLICQ1G4xepsHYt/xHrNl7Ea+UjZFx4Q8Em7eAa9E9/L7yZ6zeeogbMx92zRrCQlPmelL4Dnd2/4Qlq/fgYmg2+MmJ0O7UB21M8vDs8Aos+HEtdv0ZgBg1NzRxNUZZ9/PxbNuPOPA6Epc3rMKOsyEQWgB3NizDr7vP4lmhC7wbmkK1QL5tF2c+w+EVFXXHpb+TP0dMsrlxLF+CFRt24o/zd5Fo0ISzH12Us3R5dRrk4kGV/qIF1M+sx6Gb0vnasCPsIv6opE+LiB3y/QQlI3DnMixeewDXX2UgPuAKYm294aGbI1d+wjfSeeKVgr0ytuzeuBAXVlY9vqLYE1iyRwO+U7tBJymK6/sADO3mBmt7R6je+QMBVl+idwsX4NxynDf9Al3tNKUlGQyGiN9//x3Dhw+XHv0XKET4gTlY/aoBOqhF4l1DH/R0qic9J6Ew9iR+/VMPk34cBW9urjdu4QZjbRNY6WYgllvDBgztBjdreziq3sEfAVbo2cUIxfot0H9AZ7ja2ULn9Slc5HeAT0sTGX8ir10NZAasw46kr7F8Sme4eDSEwb1dOK35KbpZKMGgRX8M6OwKO1sdvD51EfwOPmhpUum3b8thZGQEPT096dHf58PeCS1MRki4Mhq1tJa5K6AC03Yj8H0Pe6gXpSH0wXOkSm9VCNLC8PD5O+RFn8PGU0J889sBrO5diEsH/JFm6o3PmpvBpPlX+NIZCN0+Cxui22Hh7wfwU9d32D5rM4LzJfVIECA15D6C3xWhKD0Uty/7Q8lnBfZs/B5WQVux41EOCl7uxA9bktD1xwPYP6cB7q9aigsRIVxdGxDdbiF+P/ATur7bjlmbg5HP9fXZtctI7rwUG+Z0h1roNVxO7oylG+agtyV3tXE/mAus3+HG6tW4YzsG6zfPQvP0EHDNcxTUoL9FSA+9jcv+SvBZsQcbv7dCEBdIPUp9haObL0F98AYcPbYO/ekStp2O5MxLBp78PAUp17Fq7V3YjV2PjVNcEPrnX7gfnQOhArnnvwvB/WDu39jK8k/mLogEqZLzOfLkFp+HV0c345L6YGw4egzr+hMubTuNyOxQ+fKUNF0ZWTnP6oDY9YtxxWQ4fjt8ECt68bB/7lYEyzzn5L06is2X1DF4w1EcW9cfdGkbTscawfuz5jAzaY6vOGNRFfc7DeqWhnh7+RgeZRZzthmPmyduI89KDxHV6UaBfAsLajK2YmS9foz4jDi8NeiBqZPbIe3cAdzPzMXzXbPw631z+ExfjGmfCnFq5e94WZCP57vn4NcgY/SZNguDzILwR7AyHO0TsGvWr3ho/hWmzxoIk5u/YsOVeGirvRGn3zf3wfTF0/Cp8BRW/v6Ss7gSuAu+G6ux+o4txqzfjFnN0xEiNspipPmvxOIrJhj+22EcXNELvP1zsVVWuJxNpr24jat3NDBwxSbM9nqJbUvOQHf4Omyf742oQ7vxMFuBbeemwX+lHN1lKZojPPn2I2voxfLrfPyyOn+hirRnMvPVPFquPvPl+olMvLu5BmvvO2Dcug2Y2igSZ68+QHQOJxsF8iuZJ0XlfMZnKDxVzfg4ecf7XUCSR2c4aanA2HsYRn/B+UlOV7kvTuL42/ro6KLNuVBTeHfTRdDxp8iSlmQwGP9V1OEwaB12/jgAHjrSpArw414gVaUQlxd+i6+/+hJfL7oGnpkR6hl7Y9joL2DPBVDFuS9w8vhb1O/oAl09D3z+VSeYvbuKjXPGY8FDL4zs61zh6Yu8dgVIj0mHhq0FJPcp6sGcu5BNj0yDpsfn+KqTGd5d3Yg54xfgoddI9HUuX2Nd8IEfxwtQJFSGei1/I1pZ1xY2wsf4ff1OBBmOxrZVfWFTzwAmuupQ1zWHmXoy7t/lwXtYHzQ0MoTHl9+infA+AmLKefRyaDr3RE8vY9Qz80IrWyAjOw/xd4NQ0HIwvnA3hFHTMdh5YgN64CHu8jjF92kII0MPfPltOwjvB0gefanZoaO3PUytDDn1qsGuozfsTa1grCm9dVQQDv83JujZtznMDZ3RfWB7mIiewBYl1LC/mnDu2RNexvVg5tUKtshAtpI7xu/ajP6qj3D60CkEJRWhMJdf/ra7ZgO5eXLe+CPctBe+amEBI7cvMKi9CWryQFie/K1KL4aESJYjtz7W2mgwfhc291fFo9OHcEq0F68wF3lx9+XLU7GqyuSsn4TrD/NRLyMIB7dux58hPKil3UVgXFlhzQbjsWtzf6g+Oo1Dp0R7QAuRW6QCAxNdqKvrwtxMp/TKUM26PbqZvsLFRxngxQfgRgY3kRvk4kF1ulEgX15CTcaWj6iH8TD+YgZmfN0eDaz1oKZtBoOChzhw9i2Ki17h8oFdOOT/Frnv3iAx+QEOXlbGgIVT0Nu7CToN8IGbjhWcE4/ihva3WDjhC7Ro0hXf9HNGPYtmsHp9EGffFqPo1WUc2HUI/m9z8e5NEvjS1kXth/u/gUnPvmhubgjn7gPRXmyUeQi79AD59TIQdHArtv8ZAp5aGu4GxpW/wOFs0uGz7mhoagwnT0to23+KT9wNYGDvAXOlPOTkxcm37VfBuPRAju7Cw+TPEa4defbDlzX0vDC5dQblWFbtL3REFiAzXw0bKpxTlf1EFl75hcP0S4n8nD4dgI6mtZBfqc+wQtMJ1YyPu3SIeZIE/YY23NJQghBZwfsxb/5V2I6bhz52oj0ZKtBzcIRKVEjp/jAGg/HfRUVdrcrgqrgwD/mpmfCYvANHTx7DirZh2LTmmvjmjwhhVjD2z5uPq7bjMK+PHefNJCjXs0Wrz/ugq9ED/H40pNI+9MrtFqOQczrKqirSJ31KUFFTgbBICMnvtSujnm0rfN6nK4we/I6jIXX/JsWHDUJVzeBiUYiIqOxyQRMv/Dh+23cXadLEkl+rp2KJIFRMumLp3lX42jEbgZvHo9+3q3E/S/ZNpiIUCFWhVfLIUUUNmqrcQiwo59HLo6IBNXF2JSgrK3FtEvh5AqhoqUsGrawOA2NdqBUVQKiqJb1KEFWtCdXiIoirVlaFpnqJiJShqiktWwIVokCggnpqUvVq6EgebVLN+6uiITUaJWUoKxGoIBgbRw7B4uOPkAhLNHASPb6r8PP++QryCAohVKkHSXeUoKkj+4i5stxLqFr+hEJ5cuOCneCNIzFk8XE8SgQsGzhBtGOguCp5KqJEzkI+8oSasHRyg5sb92nQFkNmTEBns9KImBv6RowcshjHJY3CSdRoBfGUomaF9t1M8frSXYTevIEM7srPS09YvW4UyJdqMrbCJMnTgE7O0OIO86KeIN2sKaxzXiNB3Qt9+vRA9+7d0b3H15gyZwTc814hQcsLza0kV6CF76KRZeAG/eQ0aLl5wETsfQqR8iYZWg0aQCkyAepefdCnB1cHV0+Pr6dgzghPaItLi+D0VcDpq56aRPdKGtARG2UxZ/9CaFo6SWTr1gBth8zAhM5mpUG7BCWo1ZPqWlRMWQ0q0vFys4irnrN5efLj8+TrzoSTt7w5osB+yqlSgT10ce1Wjb8QITNfFc0XEXL8hIAv4NKl4+NyqqvWQn6lPqMG4+OOigqKocbNLUkdhUi8vgaTFvij/vQNmPe5Venio6KhDTVhAQqrmkcMBuOjQEXLEAZO3dDeXrS9ph7sWzWDTtIbvOMuMgsTr2PNpAXwrz8dG+Z9DiuREyguQHpSOgoN3OHdpR8mTOmCPP9riKr23Vc16JhoojArTxqTCZCXwYOmiS6UCtKRlF4IA3dvdOk3AVO65MH/WpTMU7W6ocTTfhiUDdCifzMkHdiLOyUbXHlROL9xJ/zeaUJDTR1ayrlIyBRdzuci6kkc+JxX5oXtxty1L9Fo+EJs3LMCnfMf4mFiIZQ43y9aFKBujoa2PDy9GyMWUEHMXTzMtUIDKw1xEzVDHRYNbMF79hBvxZWEYsOAr7AqyQm2vKe4GyNORMzdh8i1agBpTFA1mnZoYvYOQSHpnIILkfzsGVJEj7z/Rn8F8XcQmN0Os1YsxrRv26Feeg4Ki8ovsIVvb8vNo2nXFOYpt/FUFO0XJuPZsxTJSxpc4ChP7iUokr8EVZjKkdvPd1/hdmA22s1agcXTvkW7eunIKSyCillD+fKsiaq07NHMgocUrabo0bs3erY3R9LzaPBFhiCmEG9vByK73SysWDwN37arh/ScQojFIzGWCou8GizbfQKz1wex41wGPD73gr5m9bpRJF918+rHVpz9Bo8zrNDSQRSCFuDt03hoe7jA2MAU2lxQpev5CT7/pBm031xDUI4JDHW5gD4nAm9Si1Cc+wqnt5xAopkXXBwMkP3oBh4nZCI+aB9WH02CdQtHmJhqc7GZLjw/+RyfNNPGm2tByDExKA1WRHcY7ZqY4V1QCNLFZvAMz8RGqQX7ZhbgpWihaY/e6N2zPcyTniOaryQJVmuKItt2dJKvu3r28udI4Vu59lPO0hXYQ3b43qr9RQUU6VM+mnBoY4N3N24jjov4ssJu4m7Se8ivJuPjtGZir4u8uAzwuKOCF9y41keg88+/YWonCxmdctWlxyNfvz5M6v5pGYPB+MDUc2wD+/QAPE4RxUlFeBcWhjxzF5gJX2Dv3PWI6PwzfpvaCRZSJyBMPI/pgybheKzoEa0QGRGcbzWwg1G1/kAFpo28oBYWiHDRVxTlRyHohTIaNjZB2vnpGDTpOCRVZiAimg8DO6MKj/j/eT5sEMpVZ9R+BpZ8/hYrv+mLIb4j8bXPSBxQGYYfx3pBR6sBerfnY//EUfAdMQm73ypBhfPgmrat4J7+OyZ8+z1Gj/kJIW4D8IWjLgzqmyDr2nr8dlOAdpNHw/b8eAwYMgQDx52DzffT0Mm4dt037DAJvlanMXbgEAwdNBlXbb/BoLbdMHm0Lc6PH4AhQwZi3DkbfD+tE2pUtZo9+kz8FO82jMbI0aOx4CoPGuJbGobv3V9V67Zor+uPhaN9MWrkItzWNAA/PqHcV1yp27aTm4dv2wdTvszH9rEjMdr3B5zPUpUoWIHcS5Av/7IXIAzkya2ZG9q114X/wtHwHTUSi25rwoAfjwTVNgrkmYkrvl0w4kK6tFY5qDui/0wfFG4djq+/G4WhQ+fjlooL7PVK5KYO23btoeu/kBvfKIxcdBuaBnzEJ+RCxYBboLOuYf1vN5EmIys1y7b41CIJrwsaokdjfU4e1etGkXxz9dtVayu8mIdI1G8KV30uUZiJN2F5sGpiCx2zLhj5GR+7R/ZCz55DsD66Efp2sYa2dRd8452Cjd/2Qu/vVnEXb8qw8HKEbZeJ+NY+CEuHfI1Zx8KRpWwDb1cDWHQZic/4uzGyV0/0HLIe0Y36oou1rNtQh32fifj03QaMHjkaoxdcBU9slGpw7D8TPoVbMfzr7zBq6FDMv6UCF3u9WjoBBfKzcJavO+P68ueIuq18+yln6PLtwdWtdTX+Ik1agQRF+swrHxFKUYNtT84565zEhK8GYPSmV6inrQZVlVrKrybj4wJbpy5e4D98hgxhLoKPnkVM7mscmNwb3bp0QRfuM+5SGhe4FiDyThTMuzVHNe8MMBiM/yxla6CKeTdMGayG38cP59ayYRh3SBuDJ3WBVuhRnI3JxesDk9G7m8QHdBl3CZnmn2P6UH0cHT0Y3307ACP2amLYnF6wVql+Xa3nMRi+rv6Y9s0wDPlmKm44+2KEpy4sP5+OofpHMXrwd/h2wAjs1RyGOb2syz/ZqQOUSN6tAwWEh4cjLi5OelQ1wvx3eBufDtK3hZ2ZlszAhMhPjkOqsjlsTDXLHHgxD2lv45CpagY70T46cWIh0t/Go0DXGtYG3EIrzEZ81DsomdeHlejZ1nshRHZ8NNe+KWwtS9oRVR2PqHdKMK9vJX5sVhuEBe8Ql0IwszVDPdkV6X37W5SF+LdZ0LC0gUm5CmWoIk9RVhLeFWsj5/gELM2bhd3TPFFPkdxLkCt/GYrf4cK473Ch0wasGezC1SeiCFnxb5GlYQkbk3rl6pQnz+ygtdgBX8xsU82bdYUZeBubCqEhZzvGlftalBWPt1kasLQxKSfvwvS3iC/QhbW1QfVXc9Xppgr5vr+tSHTwjoxgZSHa0lBCITITU0HGVjAUd7wQMdcuINL5c3Spr47UG4sxeq8dVuweDTfReWE+kuPegYysYKFbSVMShAV4F5cCMrOFWbn+FyLjbSxShYawtTMu3VpQaxTJT4Hu5M8RxfZTDnl11sRfyFKTOSVGiLTHl3FfuTW6NzGGSu59/DhiN9zWbsFAW9E4ayO/GoyP9wY7x62ExqKt+NZBgS6zbmOh7yl02LoS3VkUymCUQxSo+fn5SY8+LoS5SYhNEcLI1hr6Cqa/LEXZCXj7DjDh1h69WrkCkS+KRRpMYGutL7P2FCE74S3ecen1rfRqFIA6OzvDxsZGevT3+ceCUMa/DQ+vdoyWCUL/HoWJd3Dx7HHsuuWJDXtHwqnaKK8ihUh4FAJ4Nq/ZVof/aQoRfWwOJu14DVVdICffDF8sXI0p7bmgSJqD8U9RjJyHazBm6Qs4dmwI9Zh7CNEbjg1Le0r2Zn1wuPYeb8Lc815YOr8zjCspuBDhe6dhq+4c/NK/7AUFBoMh4WMOQj9GWBDKqCHF4L2LQWKxBezNq7jLVEMK4wPx16MC2Hp3QhMLFkXWBYUZ8YhLE0LPurq7d4wPSzFyY5/iQZjoloMbWjSpX+unI7WjCBlvU6BmZQ3xi/3l4CE1Jh2atlbQYSbAYFSCBaF1y78ahCqVviDCYDAYDAaDwfhfoxZhY7XUKghlMBgMBoPB+K8gujnGwpiPF/aAh8FgMBgMBoNR57AglMFgMBgMBoNR57AglMFgMBgMBoNR57AglMFgMBgMBoNR57AglMFgMBgMBoNR57AglMFgMBgMBoNR57AglMFgMBgMBoNR5/wDQWgxMh/txuSezeFoZQEb944YtvIGkgTS07WmGHnh13HxZb70uCbUtExN8vHxascwdO0+FTcypUlyyAn8AV90/Qa/PedJU+qKmvSvZmOA4C1OzvwKX41diX1bZ2LyntdcSQaDwWAwGPLhI2zbUHQftBGh3PJfGHMKSyaOxdixZZ8Ji44hssJiKkwLwrapA/BZ188wYOp23EsXitPzXh3H4m97oVvXnhi24AjC8oqrTK+MAPHnf8KkqetwP6cQMaeWYKJMX8aOnYBFxyK5XguRFrQZE7/qjk99xmFDQAqX8i8g+rL6D0lByEpqow6CbVf6btIEGtzWhAAVavbjMyqQ5qkNvOcrqLmyMrU5kCxNqZ6alqlZvjy6P8OeG0Mbqipb2olupAZLGhOQI02pK/gUvn8c+fSfT7cypUmVqEkejpwgWj5rC53+YzmNHzaBtj/Pk55gMBgMBuO/xz8QxtSCAgo/MprclLiYx2ocBXLLf969meTE9UnUr9KP42x6ILucCmJpX3ct7pwxNW7tTjpcHt1ehykh+wHNceby67elod92JEMu3X7yHcrNU5AurU6Woshd9LmOqN1WtC8xh+7NdCrfF+7jOPsBZccfpt563LFZI/Ky5P7V6k57Y4qktdQdH/hOaCb8f/4FQardse/2Fez7bRP+uO6HdV91Qn1ePDLzX2P3iE/xxQw/LieQc3s+en86FJu4y4fCt2exwKcFnG2sYOPaCgN+uo7k/FfYt3ArHhUX48lPQzDDLxOCpBtYObQ93O1s4drmGyy/lsTF/TLwK5fhCuHGyqFo724HW9c2+Gb5NSTlVc7HjziMKZ96or6VFewbdMHo3aHIk1ZbmWJkPtyM4e094NKkJxZeSynrBz8Ch6d8Cs/6VrCyb4Auo3cjtGJFivIUZ+HJlhFcXx3h1Wc+1k7ohU+HbkJoliLZFUBYWICcvAIIOPOSK0chlcuDvDAcmNwdnvY2qN/4C8w581bcd35yFJKebMGUmRtx/mEoHt6Nkoxfnvze+842g8FgMBgfO3y8WN0FDb7Zi2SZSErLexXCudiYSIi06xPhpOGISbt+QDMtaQYRBQmIVG6AzrNOIeD2Naxvya3pT4MQk5WA0ATApO+P2LJ5Gb4yAxJC48HjK0iXVldKYQR2fT8Fl3Olx9CC96pw8S9KkTAN1yc6QcNxEnb90AT5/jtwKdsGk0/fxb1zP8Ax/xp2Xk/mIps6RhKLfiB4wbTYlYuom22mKIE0TZa8+zTDnjvf5gCJbiqW3T18Sxf76xPUmtD4ddvol+88SEevCc29/ZrOzmxF9bhumvWcTtsePKJ1bdUI2m1owspVNKWjqIw3rQzlSeoXURRXvszTdApb15ZrR5vaTFhJq6Z0JH2okffyG/SnbL7HEXTyaxvSdRlEP29bR+O8VLkrgy/pbLqCO6E5ATTemhuLyef0w+oF1NuK+1s8lixKOvk12ei60KCft9G6cV6kCi368my6tKAIocI8OYETyZbrk1H3ObRqQR+y5v6G5RgKSFYku2SZ/mXIl+O9FJk8efTgB1fub2v6avFqmt5em1CvO+2PjVcwfr58+a0MJRmpMxgMBoNR53zoMKbm8Chs92xa+ucD+r29Uumd0FKyA2mKgxKZDrtAqUJpmhyKYg9SHwOQQf8zlFqUSfeWdyVDNVPy8DAlNYPOtOxOBgmFCtKldUjg06uNnUlHtz1NGGzLyUV0J7QsR3bgFHJQMqVhF1K5cgX0dIEzl6c5bY/lgrXkg9SGk6P99HtU188/P+ydUBKgUHSHTEm5lptNVaFrogMUPcXhnUfxRG8otlw8j8VtXdBtYHtwQT+cvpmDEdp/YeedIrjP3YW1s2di9Z6laFx0H3v+DC/bu6hqXa7MGI8knNp5B0Xuc7Fr7WzMXL0HSxsX4f7vgbDrK5OvqSP67AnAuQWNkX73GoLecgPJT0EaT/51AT/6Oq7FAw1nrcPSGUvw28Lm0jPKMO+zBwHnFqBx+l1cCxLdZcxHShpP5gpDUZ4sRFy7grfwwIx1yzBzyW9Y1EJapEYokKO3tvQ8Bz8af51+DXhOx8oFM/DrxTDERJ/EYFsr+ePPfiNffnv+RDjbMMpgMBiM/0k04D5yJRZ95QANJWlSKULEnliIbVHumDS7G4wVBETCpAuY/vl3OKP1Dbas+QLGwmQ8vPkYGXpuaNrMHfpZT3HzbjwKixSkS+sRwX+5BaPmPEG7tdsx1FZVmipFGIsTC7chyn0SZncz5iKQYhTyRcGaCtRUuc6rqED0j4BLE0X1dcmHDULVrdHEWROI8MOzTGnIlXcXsxvbwXvMCcRzYxbrqliIYu60sJAvfYStg/ZrbuL0L2PRUS8Wf22cj2/bN0C/g2/LbZQt5ueKg01tY21OdFzIpW0ILa5Cfk6B4g21xXzkSgpBW1IIhpJCKBdf8l9i4+fu6Oy7GyFwRisvPS6RFCqEiiR919Ctx/VFBfX0tKTC5OPlxs/h3tkXu0MA51ZeENdUriJFeQiCQtFItGAo6qyKOuqpiyUmRr7sZFEkx7gy+RAfeSLLVdMUG52Kri3szDh5Khp/FfIr+Fd2MTMYDAaD8R9GEItzW2+C33AY+rtqSBPLI0y5jGld+mBz4bc4FLgPg+xUwX9zBBuuZKLJot/x+/7DWNEiEzc27MXDYPnpwaXvVOcjeM8GBOZn4e78rvhibRSXdg8T2w7EyXei7pzD1pt8NBzWH5LuqEPfXFdcLi1HAGFOGnK5GEXX0gAVwtd/nA8bhCqbofvcUaifeQxDevhi8eqVmDGwP1YFv0WBhTOMNbSgX4/LF38fz+Nf4PKpMEmQV5yCczOHY8F5DYw4/BTht+fCBdl4EZKMImU1ccDJS09HgWk7tDEGnu3cjcD4BNzetRWPyBSdujtzYVsZyjJlMoQ26CgphN2B8Ui4vQtbHxFMO3WHs5ZMvpRgnLvLh3a3+diyYhDqFxZwZ4ohqBzpidG0aY4G2sDzg0fw6O1THN37WHqnMw+h5+6Cr90N87eswKD6hRDXVK4iRXlUYS8OSJ/jyMlgvL23D9u4vopRUSA7WYqTFcgxBUXSLNC0R+smXIAZehSnOfmG/NYJeppumOr3UP74VetXIT9JlQwGg8FgMKRkPMDpZwSrjh1hqy5Nyw/GtrkzseJcLAqFCTg2+htsfKkKr5ZauLdhDmb+dBKxqkbiG1KxgfcQHfsQd+K4AwNLGOrKT9cvLKkzCUYdx2DmlCkYPmgAvvASBQsmaNurC+w1Rd05jWdkhY4dbbnwU4QqrLzbwBIvcHDncRzb+TsXdZijfXs7yA+Z/0EkT+U/JAUUcXwWdXfRFcVIBK361GXKEQoXvxpfQM9+bkXcILlzRtTq0/rcv5J9lGm3FlEnI3FcJf6oOA+jA5F8Eib9SV8ZStIc5tylyPPTqZVBST49aj37CiVV2H9avsxDykk4T9NbGUjLgPRaz6YrXKFy+WZdpP2DrKV5DMj7Mw9SgzVNuC27n1LagJg8ev5bTy4ElvSjWRfRHgzRWDIo7sggyV5O7mPg/Rl5qIGsJ9yWeZOtSHGeghe05UszcTpUbKmhSCaiPaE5imQnuydUqECOGeXGwA/fR4MclErz2PTbSW9y4+iI3PHnUpEC+TEYDAaD8W8iWpP+XVLpSIfye0ILni0iF65fzTZHUelKmXqEOihx6+3kIMqM3EjNpetp6cfie7qVlUG3l3Uho5I0bW/6wS+VhEIF6TJ1lsUXefRwjgOXr2RPKBc7LHLhjpvRZtmXdYqi6dAwR0l93Md20AGK4kvP1SFKov9xHahDhMiKeYUkDUe4WGiWvxUryETMq2hkqlrAxcUCWtKTwpwYvIwugpmrM0xFYXphBqLfxEFg5gpncUJlKpVBITKi3yBOYAZXZ9PSaL98Pj5SXkcgz8QZDkYlly9Vw0+LRAzPHM7W2uXGwk95jYg8Ezg7GEmvPCqjOE8h0qLfoshMD4G9rTHgxUgEvN6G9jpVyE4WBXKURZhyDUu/H49fb9bHpqcX4esguglf1fjly4/BYDAYjH8LJSUuCqvrMIbxwfgXglBGzUnHn59YoH9pECpN/tvwEPb7Cmz3f4KQ3DZYtn0O2hkqDGkZDAaDwfhPwoLQj5saB6EiRTMYDAaDwWAw/nf5kEE/uxPKYDAYDAaDwahz2DNYBoPBYDAYDEadw4JQBoPBYDAYDEadw4JQBoPBYDAYDEadw4JQBoPBYDAYDEadw4JQBoPBYDAYDEadw4JQBoPBYDAYDEadw4JQBoPBYDAYDEadw4JQBoPBYDAYDEadw4JQBoPBYDAYDEadw4JQBoPBYDAYDEadw4JQBoPBYDAYDEadw4JQBoPBYDAYDEadw4JQBoPBYDAYDEad8x5BaDEyAn7ClN2vUShNyX++Cd/Puo4M7u/iDD8smrgLr0tOVkFxxkPsnPgZGlkbQt/YAW1HbsHDzGLp2b9P5vVx6D7mKjKlxxIKEb7bF8M3hoInTfl4ycT1cd0x5momsm5OQ58pN5AlPSOh7Pw/AS/yMvZfiC61g9pQGL4bvsM3IrRGSsjEtbHdMfpyuvQ4F6G/T8YnbsbQVNeCqVt3TN77DFli0+EjbFM/eDdpgiYyn7a+5/Huw5lWOf6OHBSR//Iwls7bgLPXdmDxpifIk6bXhveWMf8Vdgzrivbt24s/HTp2xef9J2JjQAqE0twMBoPBYPxdah+EZvphzvg7aNrdCerckpR2exUGdpuE3YEJ4kVY2dAbPTXW4dsNYVUvyrwQrPi0K1bxBuPg02SkvPgD/eN+QKevD+LtB1rptJz7YXR/F9STHksQIOtNIALCMrm/PnaKkHD3KoLiCyFIuo8b9xIryFwLzv1Go79LeQl8GPIRsnkKll1K5HpRewRZbxAYEIbMGimhCInScYouIl5t6I5mU16g/ZpAJOSk4MGWrng9rSm6rHzOhaBCZIUF4Y3jdGzbtw/7pJ/tc9vB8B+57//35CCfHG5MO7gLshD8Nm07IvQMoCY9UxveW8bCbLy+H476E9Zh69at2LJxBSa3T8aq/mNwKvkfiuQZDAaD8T9HLZflQrzcPgOXvH9AP1sV8J79jN7jg9D42ybQU5JmgTZaTJqAol/m4nKaNEkOGdcW4dfkMTi86Ts0MVWHhnlbTN57EDObC5HLrebFOcHY5dsG9Y0MYNVsMH57mIVibnH2n+kD31WL0b+5I+w9OsJ353MuDBAi6a9F6OVlBys7L3y5+BpSuEC2IOIM9pyOQAEXbsafm4dejR3h1GIotoXmg8S9EOLdrRXo39QGRsb2aDV8C56Ibqfl+GPO0HEY3d0DTp0WIyjiEhb7NIWdqRHMnDti/OGoSgG2/P7KwvV9zlCMG90dHk6dsPhBjvy2i3PwbNtweNsawtCuFXz3hInvglVfPxd0pF7Hwi88YWvtgvbf78VLXgEizuzB6YgC5NyajX6+K7Hgq6ZwdGiC/qsv49jcHmhkXx9ePr/grugOtPAdbq3oj6Y2RjC2b4XhW56I7y7m+M+Ej+8qLO7fHI72HujouxOPnx7AiuNvEHF8Jub7Z4n7HbzLF23qG8HAqhkG//ZQemeyDEH8Oczr1RiOTi0wdFso8iVK4Jq9hRX9m8LGyBj2rYZjy5PKYysl5xYWzn+NUZfOYEkvDxhp6KB+tx9w4pwvohbNwiXxzVIlaBg5opHMnVBPJ0OoiiuQomCssuT4z8HQcaPR3cMJnRY/QI6cfha8Ki8HuWPh7Gmmjy9WLe6P5o728Ojoi53P87kWOIt+tg3DvW1haGiHVr57ECZStiAX+YYGiDt/Bo+TsxB79y5EsWGNbOBDyFiMBgzrN4Cnpyc8G7fCF99PRx/dUNyO5nEXotcx4Ytx+KvkxnQJNZApg8FgMBilUG3gh9JSJ3366lKm5LiogPhCotRjncmgzX5KkqQSCSJotZMKdT6eKk2oSAE9mWNPhgOvkLSmCuRS4DgL0miznO4kJdO9lR1Iw2gE+WWn0uG2IFXvJXQzIYdiT35HFno96UxiCC11NaTP9kdRdthm6mbbiTZHFFHK/iYEz72UEHeAelg0oumXYyj5yWbqaQCyGhdIWQmHqaepB00+HUmZacG0a4A5WY3yo8zUQ9QaGtR9RwjFRYST3zR3sv36MEXm5dDzje1J02YGPSiQdlWMov5KT4tJpUOtQRrdd1BIXATFhf8ht+34oIlkpdWZ1txPpsRrk8kGnrQ+PFNB/Sm0vwnIc28ypR5uS1BuRvOvRFF69AkaZmFIPhfelJ0/0oFUNdrSzwFxlHB9EtlBlzqtvEspKQE0y1mfPjmWRAmHe5Kpx2Q6HZlJacG7aIC5FY3yy5TUrepNS24mUE7sSfrOQo++OP6MTo+wI+vBR+hFpoByA8eRhUYbWn4niZLvraQOGkY0QlYAgjg60MOCGk2/TDHJT2hzTwOC1TgKzEqgwz1NyWPyaYrMTKPgXQPI3GoUcc3KwI2zMajRrkTiBc8j63p96EJFw8m+SgO0jGjMnRQKGm9Oai0m0S/r1tE60WfTcQrLk+YTI1Q4VllSD7UmaHSnHSFxFBEXTn/I6ef1pOgyOaS/lT+WyMPUFqrkveQmJeTE0snvLEiv5xlKzw2iiVZa1HnNfUpOvEaTbThdrQ+nrLvTyd32azocmUc5zzdSe00bmvEgtXob+0Ayprz7NMPFmgbsvEGBgYEUePMSHVzUncwsBtLpFG7C8yLp4qGLFMGTFhVTM5kyGAwGg1FC7e6E5obhRowp2rrqSI5VNaEurwYVYzTyUkXI7ShpQmWKCoVQ0VSTfyuWH4FLF/LQY8E4tDE3g/eYhegjuIxTYaLNbdpo7OuLDpY6sO34BVyRgjSBAVxdBLixdALmnTfDL/evYLxj2X2vnCcn8NjKFxO62cGsyTDM6GstfryZdW8vrmTrIOXcz5gxewMC8zSQcPEMXoua0fRAv88bwNrRCZ3XPkHQVHVc27wSG89Hg8fLRIHsloEq+yuLJjz6fY4G1o7QCvldTtsn4X/2HHI/m4NRLc1g0WUlHif4Y5xNTI3q12oyFuO61YehfWf0chUiLoVX7m6Xlud3GNbWGpaN28PBwAPDhrSEqWkDeNspIysjBUF7ryBbJwXnfp6B2RsCkaeRgItnXov3zmo39oVvB0vo2HbEF67AuxxtWBhqQtPQDnb6AkRcuoC8Hgswro05zLzHYGEfAS6fCivbd5v9BCceW8F3QjfYmTXBsBl9YS1RAvZeyYZOyjn8PGM2NgTmQSPhIs6IlVAZQX4m+Gq60KpoOMqa0NMQIJ8vuvVXjKKMOESGhyNc9IlKQE65Z+VZuFfFWGXR9OiHzxtYw1ErBL/L6ee5WF1YlcgBD+WPJbxQJED4+naApY4tOooEmJKG7HCufO5nmDOqJcwsumDl4wT4j3OCXqs1eBI0FerXNmPlxvOI5vGQmfWmehv4QDIWI0zDnV3LsWzhFAzo0gPTAhtj/bVd+NKUE7yGA3oM6gFHDWleMTWXKYPBYDAYImoXhBIfuQJ16GqqSBMUoYJ6ehoQ5PClxxVRh23T+igIDkWabDCX/xTrJi/BxYR8rh016GpJ21HRgLa6EPwiUWYlqGqpSzqupAwVJQKpWOGbP5/jr1meSDs9HW0s3TFaZi8A8XNRpKoNDXEhZWgZ1BOXFxRkoUjbAV4tWqJly5Zo3XsedqwdADtR/KqsBi1NUa4cBEzxgnP/dbjGxdSOrb1gxHWLpI85xYjloqi/sihDTUuzirZ9YMBFS6q6kjyiwMrU0hDqNaxfWU1LelGgBGUVJVCFR6HK6joQD4k7r8TpSF1VfAAlJW4IEKIgqwjaDl5owfWnZcvW6D1vB9YOsBM/xlZSrVC37Pi50vxcAdR0tbhaRahAQ1sdQn4RV6sU0RiKVKEtUQKUtQxQT/SnoABZRdpw8GohlkPL1r0xb8daDBAroTL17FrCIe8hnoj2W8ggfPcEdzNs0cpBtP9VDeadp2PNpk3YJPqsnoyW+pJ8EgRVjlUWkUzFMqtJPxXlseGkoqQKLekVm5KyCpQ4ARaLbEBVV6oTZWiaWsJQnbO4gCnwcu6PdRKDg5fI4IprYAMfSMZiVG3gs+40/rpxH8/9ZsHq5RO8U1Jw0Sim5jJlMBgMBkOE4jVFHupWaGCUhTfJov1sVcFHUng2TBpaSY8rogyz7lPQLepHLD6bIA1U8hG6cwrmHo2DtpEj2rrl4ebFMORyZ3LDLuBqhhPaOCp4wSb/Phb2GosHbZfgUGAIzg3MwdWrkdKTgJZ7F9jGnUdAEtcSPwb+/rHiPZ16Ht24gOYtdLuOwJgxvuhrF4U7L/JFsW0ZvFc4czoNvXefx9EtC9FHNwnp/MKy4EqEpn3t+sshv20h7Fq7Ic//Kl6L9gbmBmGSrQWG3jasdf21Rwfu3RyQ91YXXUeMwRjfvrCLuoMX+VzQKc1REZGcSByNasK+LdfvmxcRJukgLlzNgFMbx7KXwrTd0cU2DucDkjjZ8RHj749YiRLQzSEPb3W7YsSYMfDta4eoOy+QX04JZSib98aSgUlYMG47XpS8Mp7/Gvsm/ICInovFe5WrRw8etRxrVf0slYPCPKUbpsuhWb813PL8cVWibARNsoXF0Et4dOY00nrvxvmjW7Cwjy6S0vkoVLWr3gY+kIzLowyjTsuwf0Imln27Cs8UTv33kCmDwWAw/qep3fqg2xgDOxbgyq3k8kFYRXKDcTbUHoM/sZYmVEbZ3Ac7jg/H65H1YerSBF72Zmj0oyoWnlqFDvpm6L1xJdx2toKtszPsWm2Hy4qt6G+poLtabujRMglL23igWfPmGBLYHNNGeUlPAhoe47B+aDwmNvdE82Z9cTBPS3x3RsNrKnZO5GFWQzs0aOwClz4nodK0AYxlm9F0Q5++Rjjh0wxNG3viqzPaMMsPR2S5Ny5q2V8ORW2799uA5U6b0dLWBa6OHXHQdTbmtHOudf21RwNeU3diIm8WGto1QGMXF/Q5qYKmDYwVGIkGzBpYI/WPCZh0PB5mvTdipdtOtLJ1hrNdK2x3WYGt/S3Lymp4YNz6oYif2ByezZuh78E8aEmUgKk7J4I3qyHsGjSGi0sfnFRpigbllCCDshG+2HETK/XWormxOdwaucHS2BPLlJfg5sF+sKiRSGo7Vg6F/axXJoezxvLzGCmo1cwHG5Y7YXNLW7i4OqLjQVfMntMFzfv0hdEJHzRr2hieX52Btlk+wiPV0as6G/hQMq6EJievXZiC3zBmUyj47w6giZIndidJT4t5D5kyGAwG438aJdHGUOnfNSL/yTy0GlEPh+8vRCN1aWIF0s5+hSabfHDv0jBYVXdjSpiD+FfhSCITuLrbQlc2vyAd4aFxUOYWNUfD6h7qFSM/8RVev1OHnbsTjCr1TYjc+Nd4W2wLN1udcgsjP+U1wuIFMHdzh2WlzYYiCpEW8Qrv6jnC1Upb8aJaq/5KkN+2AOkRLxCvbAM3ByOUDuU96q89fKS8DkO8gAvw3C0r770sBw/Jr8ORY+gCZ1PRBkGu3+GhiFPmAmvHCm+jSxHmxuP122LYutlCp7wS8DosHgJzN7hbatUocBFkvcXrqGxo13eDvcH7yKM2Y5Uit58V5FCrsRQjfpc3PHb1h/+1H9BUut26MC0Cr97Vg6OrFbRlK6iBDXxIGcvnHc58PxfKK3fhSyNpUinvIVMGg8Fg/E9S6yAUxRm4MbUXdnY4gYMDLKV7AGXgPcPirjNhuPcCpropiFIZDIYEfhTO7d6GdfNPor3/cyzzKve2z38TfgT+ClBC508c8RH0lsFgMBj/UWofhIooTMHrt+pwcjKoHITmJyAsSRtujvp/404Lg/E/AhfQnfn9KnJdP0e/zvWhKU1mMBgMBuP/O+8XhDIYDAaDwWAwGH8DdrOSwWAwGAwGg1HnvEcQWoyMgJ8wZfdr8HJf4MiCYejZtRt6j/oJ56L5KM7ww6KJu/Ba9NUw1VCc8RA7J36GRtaG0Dd2QNuRW/BQ9POR7wEv8jL2X4iu9HOaCuFF4vL+C4iuaYHCcOz2HY6Nof/dr97O8p+Br6b5IUt6XELm9XHoPuYqMqXHlZCRRbV5a0lh+G74Dt+IOhFbbXUqQ/7Lw1g6bwPOXtuBxZueiH8qtdb8kzYiTMKlOd3gZuMKn99jIO/n4Mt0x0Pk5f248D6CUEBd6fH97S8fLw8vxbwNZ3Ftx2JsevJeGvwAZMF/xleY5ldpFuL6uO4Yc1XRyKo7L6IQ4bt9MXxj6P/THwCoiQzeByGSLs1BNzcbuPacjaGfjMEHb0KW4gwE/DQFu1/n4NWOb9Fj5F6Ifq9CAqfDPb747rfn0mN51Hb+cuO79jMGd2mJll2GYPl10Ve0VaDEN4Ukwm/RROyqyQLNYNQBtQ9CM/0wZ/wdNO1ugqCpPTD1gRu+X7oIg00uYOSXP+FZPW/01FiHbzeEVR0Q8kKw4tOuWMUbjINPk5Hy4g/0j/sBnb4+iLdVfv+TPPIRsnkKll1KRLkfxqmC/JDNmLLsEhJrWkCQhTeBAQjLlLf8/zcQJD2A3/3ESnLXcu6H0f1dyr6zswKysqgub20RZL1BYEAY6kJstdZpKTl4sGUHdwEUgt+mbUeEnoH4F7VqzT9pI1mBWLU9GSOuhODUd/Zyv3mgVHf5Idg8ZRku1V4QCqkrPb63/eU8wJYdD5EZ8humbY+AnsF7afADIEDSAz/cT6w0C+HcbzT6uygaWRES7l5FUHxVXlOArDeBCAjLlHsR8vFTnYzelywErtqO5BFXEHJqAoaP7Y8P3oQMmX5zMP5OU3R3UkH261u4vHc8vt8ZLvXLxcgJv42AF1VEwbWcv8UJh/D152sg/PonrBgMrP/sK+yruIiW+KZsXXj31MC6bzcgrMoFmsGoG2oZhBbi5fYZuOT9A/pZ8cF3GIzl62eib4dOGDhtHFzj/PEyRxstJk1A0S9zIfOjRZXIuLYIvyaPweFN36GJqTo0zNti8t6DmNlciFxu7hXnBGOXbxvUNzKAVbPB+O1hlmj6wn+mD3xXLUb/5o6w9+gI353PkfHqAFYcf4OI4zMx3z8O/nOGYtzo7vBw6oTFD7KReGkxfJrawdTIDM4dx+PwyxAcWHEcbyKOY+Z8f2QJEnFpsQ+a2pnCyMwZHccfRpRoggricW5eLzR2dEKLodsQmi/dPlucg+BdvmhT3wgGVs0w+LeHKPe1oSK4PM+2DYe3rSEM7VrBd08Y8kQjCN4F3zb1YWRghWaDf8NDrmDOrdno57sSC75qCkeHJui/+jKOze2BRvb14eXzC+5WvDtcRfvC9FtY2qsJXBt1xLC1QUjn0gsizmDP6QgUcNfH726tQP+mNjAytker4VvwJCWsnCySpHnzUi5g2sBZuJomqZj/ejd8h/yCB0ny9FIeQfw5zOvVGI5OLTB0WyhKxCZ8dwsr+jeFjZEx7FsNx5YnFcvm4NbsfvBdPgs9G9aHS6shWH8vQ6J3WZ3eS648/oJX5XUqfIdbK/qjqY0RjO1bYfiWJ2IZFec8w7bh3rA1NIRdK1/sCcvjOpyLfEMDxJ0/g8fJWYi9exfiWKAmelZgI/LtV4ikvxahl5cdrOy88OXia6jww08c8nW0c9IyBGWFY+/kubiRKn9sEj2HIfjAChx/E4HjM+fDX2RfcmxOmPQXFvXygp2VHby+XIxrlTuiQI+CyvNJPFlKKEbKhWkYOOsqJKbDx+vdvhjyyyNkJV7CYp+msDM1gplzR4w/HIXCHH/MGToOo7t7wKnTYtwOLbFVRe1w43m2DcO9bWFoaIdWvnsgUWE+DA3icP7MYyRnxeLu3Xjxoi9fD7LIrw9yfYLUPlcuwFdNHeHQpD9WXz6GuT0awb6+F3x+uQvJVBUi/dZS9GriikYdh2FtUDrXSgEizuzB6YgCBXWLyslDgPhz89CrsSOcWgzFttB8iNXwb/ignFuY3c8Xy2f1RMP6Lmg1ZD3uZXBl/edg6LjR6O7hhE6LHyBXnsylZVcu+ApNHR3QpP9qXD42Fz0a2aO+lw9+uZspI6NcufNEvs3KH08ZfLzaOQnLgrIQvncy5l5+ijN7TiOioLxP+WH7tBr4YDlzs6LQC19i+4xL8P6hHyS/m6EBq/btEbN0LPZEVFSyvL4X4FW5+VvdfOMuX96FIlytPb795jN88s1IdNMKx5MEPmc68n2TdotJmFD0CyeLKhZoBqOuEL2YVGP4obTUSZ++upQpTZAizKDb8xqTcdv19JLPHQsiaLWTCnU+nio5X4kCejLHngwHXqEKNUnJpcBxFqTRZjndSUqmeys7kIbRCPLLTqXDbUGq3kvoZkIOxZ78jiz0etKphGg6PcKOrAcfoReZyXSoNUij+w4KiYughJQ7NN3dlr4+HEl5Oc9pY3tNspkeSC9PjyA768F05EUmZd+dTu62X9PhyDzKeb6R2mva0IwHuRR3oAdZNJpOl2OS6cnmnsS5VBoXmEO5gePIQqMNLb+TRMn3VlIHDSMa4Zct7buE3KCJZKXVmdbcT6bEa5PJBp60PvgmjbPQoDbL71BS8j1a2UGDjEb4UdSRDqSq0ZZ+DoijhOuTyA661GnlXUpJCaBZzvr0ybEUaa0SFLWfytWjDGcafzqSUkJ2ko9lfRoXkEMp+5sQPPdSYsJh6mnqQZO585lpwbRrgDlZjfyLgmVkkSjNm8zpermXCX12OJGExKPnPzYi05776dxYeXqRdkyEII4O9LCgRtMvU0zyE9rc04BgNY4CsxLocE9T8ph8miIz0yh41wAytxpFfuUMIJWOdFAm2I+iY2+SKXh7H7J0mECBOanldBp+dWzl8V9PoejScaTT28M9ydRjMp2OzKS04F00wNyKRvnFU9BEK9LqvIbuJyfStck23FjXU0igPP0X1EDPAgU2kiTfft+F0FJXQ/psfxRlh22mbradaHNEkbQuCUIFOnr9YA011fKiFQHh9PIPeWPLlOp5N8VEn6YRdtY0+MgLyswKlGNzf9Hdpa5k+Nl+isoOo83dbKnT5ggq1xNFeky+W3k+zXjAzegy+KHLycvkMzqcKCTiPacfG5lSz2NRdGe6O9l+fZgi83Lo+cb2pGkzgx7EHaLW0KDuO0IoLiKBovZJ7S9PQTu5QTTRSos6r7lPyYnXaLINyHN9CAXKq7tAkR+RdlSE3PrCKUuuT4jj7FOVNNr+TAFxCXR9kh1BtxOtvJtCKQGzyFn/EzqWIrVh5/GcflIoZKcPWdYfRwE5KbS/CVf33mTKk1t3bOl5WQRxB6iHRSOafjmGkp9spp4GIKtxgZT0b/ig1CPUQRlkP+oYvUkOpu19LMlhQiBFH2pN0OhOO0LiKCIhmW7Jk3kUV1ZVg9r+HEBxCddpkh1It9NKupuSQgGznEn/k2PESVEigx035cyTXAqRZ7O58uzbj8okIaSCpAe0pqkWea0IoMjwfdSEk8Pe5PI+5fm+9tWOX+7cHOVXbg3jhy4lJ/2vSLJE5tH9Ga7kPOEKXZnmRmZcWxH8Ano8150cxgSIHLmcvl+nFNn5m139fCN+BO3u70g23l9Sn7Z2ZNtzM4XxFPmmHK6AgCJWO5FK5+Ocx2Uw/l1qF4SmnaBOqs60OkIgTeAQpNKtJR3IxG4g7YsQRaAiMumyjwYZT30gPa5IAd2fZkMm38o6Cxl4z2i+nS71vZAhOc68QgP1LGnyvTguCNWm5jviONfCkXqUOuq1pD1cQHp/uis5TbjDha8i56JJTbbHSvKIKIijoD930K8LxtBn3CJjMuoWpdyfTq5OE+hObkmWIPpzx6+0YMxnnLM2oVG33tK5PubUbL10cc6+QcOt7blJnErP5tuRbt8LJOldJl0ZqEeWk+/JOAY+BS+0Jz2fSxIHJSyglIR0yn42n+x0+1LZsAaSnuVkurK/A+m12E6xog5zY+pk4E274kQHaXS8qyG1lB0LFxAqaj+OW0h0G68nSVyTTX4j7cht7mOKlQaWr051JzWNlvTNqFE0ivsM/4JbRC2n0q2AMlmUBKzJ3BherOAuLD49SAl5IbSsIRdIHLpB8+TqRcYlpp+jPubNaL00uMq+MZys7bngJfYUdVfToJbfSNoeNfwLztFb0tT7su5UtIDrkOfqV1KZ+9FIO3ea/yRORqeKx59WqtN0OtVdjTRafiNpa9Rw+oJb9CwnHaK59nrkI72IEhakUEK6xGYr6z+tBnpOl28jN4Lk2++dCC4Q1yU1py9o4qrj9CCxZL6Uka5AR/fjDlM7/da0P0nB2KbeL9Vzct59mu7qRBM4hfLk2txEOv97T9JVc6IvJq6i4w8SOW1XQJEeRWuYnPkknUYS+C9oRWNj+vRgAuWFLKOGpj3peLLIggsoLuhP2vHrAhrzGXcBYDKKbsVwQahmE9ouNn5Z+xNlr9xOevBCstfzkS7yXICRkkASFcqpO02RH5GZqQrrk2cTMZx96lEL6XxMPdqJDLx3kWSqHqeuhi25caRweXSpcalNiGzYjeY+Lh9kVq47Sm4Qmn6uD5k3K5vTN4Zbk/24GxT0b/ggURCq40mrX0ltwm8k2bnPJ799rUmzibSsIt99ZT910Gsh1XMqHe1kQN67JH487XhXMmwpKi8NQnc/kzNPBBTPXVhWtFn59j2ZZF2SqL3D7fSp9f4kkYHJBKFl64ToAr668acqmpsybaWd6ESqzqtJskRKg9CJdygnw58mu5pRj91hdE8ahCrse1rZ/BVTzXzjvVhPXc3sqeesVbR6bh9yMO1Ca18kKli/RBOYa+uyD2kYT+Uu1MSHDMa/Ru0exxMfuQJ16GpKvx2UH4XDo9uj74kG2HrrAL5zLPlyehXU09OAIIcvPa6IOmyb1kdBcCjSZJ8C5j/FuslLcDEhn2tHDbpa0nZUNKCtLgS/SJRZCapa6pJ9BErKUFHiAmnR3+VQhpqWpiRPTgCmeDmj/7priIIjWnsZcb0rXyYnYAq8nPtj3bUowLE1vIy4dqkY/NwiqGprSOpR1oJBPdFfxKULoKarJf2OVBVoaKtDyC9C2VCKUZDFldWV9kFZE6aWhlDj50KgpouyYWlDXchHUTGXRV0HmpJBcf+pQF1VfADRz46L+lrW36rbV1LXhoakUWhoqaG4oJDrjQRBQRaKtB3g1aIlWrZsida952HH2gGwkfanPOpw6jsYNo/24GLQcRxJaYXh7bSQp1AvUkQ2UqQKbUknOLEZQCw2QQGyirTh4NVC3HbL1r0xb8daDLCruLuRsx0jXanc1KGlxsmyUDSCEp3WRP4Csfy1HbzQQtRWy9boPW8H1voYIIfrm65E0JxaTGFpqF6F/qtrR9QXOTYinidy5FRsjm/+fI6/Znki7fR0tLF0x+gKj8QU6ahMTArGNsBO7j5RkmtzRTDo9yee/zULnmmnMb2NJdxHX5Y+PpeiSI81mE9Qd0LfwTZ4tOcigo4fQUqr4ehokoeAKV5w7r8OEjF7QSxmUUFlNWhJdVKKgnaEIvmo6krnijI0TS1hqJ4jv+5iBXqQsddiufUp8gnizkJdRzqvRZNTRR2SqSqatyUzVQnqpTahIWPDEhTXXRmR/opUy+a0lkE97v//og9SqQcjXUm6sroW1IoLUMSdUFbTkpRVZPuSBqAj1bNEdKplcixtgEPZQs48yYTVN5VtNrVAwXhkXJJiZNYJ0VE14y+qdm6Khs/1R52zJ2l/SlAyaI+l2wfizbxJ+DNR0jn5c7NC36udb3w83/0L7rbbhj9+nYkZy3/H9k73sXzTM2TJXb8kqNTTg4YgB/wayYnB+Ocos8qaoG6FBkZZeJOczx3k4u6iXpjwbADO3NqC/vayv47ER1J4NkwaWkmPK6IMs+5T0C3qRyw+myB1nPkI3TkFc4/GQdvIEW3d8nDzYhjXCtdS2AVczXBCG0fFu8m5eFR0V1d6VAbv1RmcTuuN3eePYsvCPtBNSge/kGtRUoCbzDy8OnMaab134/zRLVjYRxdJ6XwUCrXh3sUWcecDkMRl58f4wz9WtBdHE/Zt3ZB38yLCJJ3DhasZcGrjKPMyhSbqt+by+F/Fa9H+stwgTLK1gG9ME7jl3cRFSUGEXbiKDKc2KCe6aqm6/YI3FxEo6nB+OK7eyoVbO4fSL0DX9egGh7y30O06AmPG+KKvXRTuvMiHkkqJLMqj7tgbQ+we4ec5O5AsCiRsHKrXi7Y7utjG4XyA6A1NPmL8/SEWm54Hujnk4a1uV4wYMwa+fe0QdecF8kV6KEc+Xl8MEu8B40VcR2BBQ3R00pKeE1HF+Et1qgePbg7Ie6uLriPGYIxvX9hF3cELoR1ac/33v/pa/PZ7btAk2FoMwoFj8vRfEz0rsBENO/lysgjBwl5j8aDtEhwKDMG5gTm4ejVSUpUUPUU6KhWTgrHlK8lMZtHfnBw4hWrat5Vjc82QtaIXxj5oiyWHAhFybiByrl5FpOwr1wr0yH+jYD6VQx2OvYfA7tHPmLMjGa2Gd4RJ4SucOZ2G3rvP4+iWheijm4R0fqFM0FQeRfNWs35rbjz+uCqZWAiaZAuLQQdwTF7dmvbV2qvc+oZewiO5PkFSpnoK8OZioNgm8sOv4lauG9o5lMxCRf5GeroC2u5dYBt3HgESA4O/fywKoQG7f8sH5b/mLkpTOL3xEHE9EAUNO6K+7M9mKZJ5bZwc/7GceRKK+wsr22yCuTz7boMqlor3pvq5KVoiG8Ao6w3ES2Q5lGHQcRl29AvHqn1vxPuV5c9NUd/L5q/C9asUFehb6oMfG41MUbIwC9FvedAxM0dDueuXBH5SOLJNGsKK/ToG499GckO0pqTTub5G5LU+kgQZF6mfnjhukfl4054EIVHODRpiYE8Lgys95JNBQElX5lBrAzUydG5MnnbaBOOu9NPtdPHjkYLn6+kTA5CBkxMZKulTl1+fih+1H26rQ60OSvdIph2nLvotaHdCIcXs6UJ6+k1oxLEQOtRai1oekObJvkWTnZWpnmMT8nJtQB06mJF6m10UE7WHuujpU5MRx+il32RyVq5Hjk28yLVBB+pgpk5tdsVRUZofzW5hTBYezaiBiye5cmMSP84oeE7rPzEgGDiRk6ES6Xf5lZ6Wex7JURBMa7rqk5KhM7mYqpJB1zUUXFBAz9d/QgYwICcnQ1LS70K/cgVFj4IM2v5B4h6nHqPOBm1I9ORI9CjoRDdD8eM/mQ0QCtsX1aNp2Iy83DypiaMxOfbfQS8LZB5xClPo2oympKlqTh5eDqSr5kKjTsYTP6ZMFs9K9uSJG+LTy1WNOb1q05d/plShF1mElOY3m1oYW5BHswbk4ulKBuLHuEJKuTaDmmqqkrmHFznoqpHLqJMUX25gosfxGqTj4kxOnk3JycSR+u14RTwuvZxOFYxfIDOO2MRrNKOpJqmae5CXgy6puYyik1xjBcFrqKu+EmdzLmSqakBd1wRTyi35+hfWQM9CBTYiX06ZdHtuU9LSrk9NmzmRkdVntCGUJ61JigIdCVJLHseLssgfW6meBTG0p4se6TcZQcficuXaXObtudRUS5vqN21GTkZW9NmGUE7OsijQY4L8+SR+cikL/yWtasz5BO0v6c8U0clsujXZmZTrOVITL1dq0KEDmam3oV0hB6m1VksqUW3pGBTM2/9r3/5i06riOIAfEm3N/qQXNxejMy5AS9SyzlUz22jS/WmyR5v6sGTvGh8W35rsoXvoy56W+bKXbTGuTh8aE9PpWzNnzB4b4IJAGReSdcAoATZHGTB69/XcUgqXnktBB2Xm93noA7nce/79zvldzmlUzcNz6QT6TGbY+t/AK9IJXPIkxffmhdp+vIrul+fThmhM8LnlMwmjP5YLm5obgzQyi3Ko/oyTZm27eYWP4ddgPnoYdscRWPZZ8MXVJf6U6plQ8b1lfC/YjucDDHemPsK+N9/D0ff74RiQ8O7Xd5HdiTlI247v3YN+mxWOD63Yb5nE1SCPzp8+wa6Pfyh/lxO2ufZdaRTlpkthbkzCSPkBvOlOwqxtha9V2igkjBPxmBXXR89oO746pzRVf6PY1C6ryPyKz18/jG8j2qfV7fhKidT0Ar56x4S3tDOhRmWvjd+lO9vGm5r5A1NDr4KZLbC/3YueD77BQko1nJv4Ao3fz/JxNO3hMzxvcx6ng9cflm9GSIe1mITysHKex+DQDLwN8svU/AQOjs/WJRgG1p4g6nNi8a9lPKm/vpRGyC0jnCmfQWosj0TQi1CyblHXFFNQPAHEVvUrZT4RhDeUXF98iykFnkAMdZfw8mUR9fuxzJMovRLSITfkcKZ85kaIX6PI8ETSujN3pXQIbjmMpqplyPj5pUwEgfuPNz9PfOeAabi6SBRWgnA5fYjnqnWqbYttNdEva9ko/P5lbGm2wgqCLid88dx6UqunJaF8kb8ZQ1LxIZJu9BIjrr++HgWsBF1w+uKoqSrU6DUM7z2Gi87y+SiNYf83aOdNRmNE2E4qcnE/XLKCRtUT9ZGeuG6b8gkEvSFUwkE05tRcHH6XDKVBQYT9aBBP2ysipXgQiK0K+l7A8DkqoteGsffYRVS7sMG9mxivpbQC2RPR9YnxmGhGCZlIAPcfi5/Z2r3XkI364V/O1tWtw3PQRiJ5M5aE4tO31RYtzd0i4jgxGrMvZk5tTuPYzMF5fhBDM15dezciLHtt/DYVbwUkAotY9D/Uz+GiuSk1j4mD45htaoEmpL1aTkL5axdunxvFmbm4/g2wIu/GhZFTuLz+b/JkZ6nI/DmDyX4T9n95l7//druNJHTjl6b2KCBy6wqmjkuwTcv6CZu8HAoR3LoyheOSDdMy9WDH6H7NJEbUzG2cGz2DuXg3Jnl5uC+M4NTlpaaTZELayaT90bblW/Isye496GFWq8Tqzl8z9jTOAondzG7pqzmjRnbGc/a37zf2i7OXfToxzmx7ur1HVPYo6GXJAw5mN28ZWS9IkYXnb7CF1QF2enKMHaIzUS+fYpjN31hgqwOn2eTYoc0zz6TN1Ecs6E2yAw47a1t4/k88S95jD3qszCp1W0M9ZfFAgu22W1gfLdCkC/y7JJQQQgghhJD/gN6FCCGEEEJIx1ESSgghhBBCOo6SUEIIIYQQ0nGUhBJCCCGEkI6jJJQQQgghhHQYY/8AXtd9eOxG+c4AAAAASUVORK5CYII="/>
          <p:cNvSpPr>
            <a:spLocks noChangeAspect="1" noChangeArrowheads="1"/>
          </p:cNvSpPr>
          <p:nvPr/>
        </p:nvSpPr>
        <p:spPr bwMode="auto">
          <a:xfrm>
            <a:off x="307975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AutoShape 6" descr="data:image/png;base64,iVBORw0KGgoAAAANSUhEUgAAAqEAAACXCAYAAAAlHoLHAAAAAXNSR0IArs4c6QAAAARnQU1BAACxjwv8YQUAAAAJcEhZcwAADsMAAA7DAcdvqGQAAI++SURBVHhe7J0HWBTX18ZfOtJ7L9JBBTv2npgYjUosiS2xEHuvsZckGmOPvRs19thbbIig2AuIWOjSpddd2OV8swVYYJdiDInf//7ybGTu3HrOueeembmzq0QcYDAYDAaDwWAw6hBl6b8MBoPBYDAYDEadwYJQBoPBYDAYDEadw4JQBoPBYDAYDEadw4JQBoPBYDAYDEad8z8ahGbh/vrJGD1zF0LzpUkfEYWJD3H3LV969BFRGI0TC6dgud87CKVJNYYre3z+JPx04z3KMmQoRPTx+Zj00w28q4Eg+Ql3cf7iI6TkJ+DWibMIziyWnnl/BLFnsHjKT/gr6d/WZO1kUTcIEHtmMab89Bf+dfFIKYw+jvmTfsKNKoX0MdtVPp5tnoYZ20K4v2QpRtrNFZiy6E9EF0qThOl4sH8RRvXugjat2qGbz2gsO/wUGdIm859txtTvfeHrK/l8P2YiZv+8F7fiK/prAZLv7sfiUX3RtW0rtP98KObuvY80RV3Pf4bNU78vrdf3+zGYOPtn7L0Vj7+/EnC6O7EQU5b7feB58BHIVUQ1bX8w2Boml//JIFSYcA4LFm3D0Y3zsdw/Q5r6kZB5GUMbdcPPTz7C6LkoCQH7tuDIkyzU+isZKB8pEa8Qk14kTWC8H4T8lAi8iklHtZLMu4d5HTthmO8ncHZpgc9G70F4yaLxNyh8F4QDW/7Aw3SBNOXfogiJt/Zi0+HHyPrPfEdIId4FHcCWPx7iXxePFMpPQcSrGFQ99T5mu+Ih4vQ2bD8fVSGgK0bWs6PYui8QyeJB5eDOD+3RbsJFCJv1w+gJo9CnYTaOjWiJtrNvQRRH8yJOY+uuq0hV14GOjg7qqRQg/MxsdG7UB9tKB5mLRyu7w73jfATVa4WBXHD1VeN8nBzTGi1Gn0aivAiFF4HTW3fhaqq6uF6deiooCD+D2Z0boc+2cM5q/g5FSArYhy1HnnzgefARyLUGbX8w2BomH9FXNP1vUURvNrQk/WY/0eFJDmT4+SFKEEpPkYAKsjMphy+g3Oh7dO3aXQrPFEjPcWcLsim7gEfpr+6Q/8M4KpCWK0gMppuXLtHN4ETiSZKkFFH6m7t07fJNeppQIE0rQ365kj4IiZ/ynG5dvkJ33mRyqSKExIs9SF00tOizwzGUWyRO5CigxJAAunz+EvlzdZW2JCig7Mwc4gt5lPjUj674h1AKX3SCT8khN+nStXsUnVs6eAlFaRQWeJku+j2l+JIBSilKf0N3r12mm08TytpQQEFiCAVcPk+X/IMpsSRzbhBNtlElz9UvKS38Dl29GkQR2WXylaBgLKVyKSJedgZl5PA5aUgR8iknI4NyeCUpRZQWFkiXL/rR0/iCsnw1QlH78uD0y9nC1Uty2lEkx1rppGp7lFDFWIvS6c3da3T55lOSNT+RHWfKyk/ROHhRdOn33+nspRO0ccFc2ngzSWqHJdRCzoIMennnKl2/H0tp9+eQg6o7/RRaZvVFaWEUePki+T2NL51XEqqeQ2I4WWZnZlNBuc4VUU5mZtkcKUikkIDLdP6SPwWXGSTdmWhJaLCK3pTOJQVjEuktu4B46a/ojv9Diiub/BR88xJdusnZefnJz1UlX/7yEGS8pDtXr9P92DS6P8eBVN1/ojLx1MYmq85blPaCAq/60bMkHgl4IjvgiccosgnO5ZRSlJdJmSXCK7VZyWGN7YrL94rT+aWKc6AO7aoqf1ZGGv35iSZp9zxD6dIUCUUUsb4xqdlOpbu53GHmZfraQJ3a7YmT6ZOAYvd0IU3NT+hwkpDS/vyENLV70hnZivLu06z6yuQ497FYHwVPF1EDNUsafkZ23AJK/PNrMoYNTbwtaqwCaX/SJ5ra1LN8xXR/Vn1SdpxLj2X0INf3cvUrXldyKWiyDal6rimdB0W5mZSRIaPzilRl96V8BHKtQdslKF6vOd/DE9m6Pz2M5eaNQl9UpoNSFM0Rjtr7RC4+yMmkbF752fRf538vCC14Sgvd9KjttijKDV5MHrqtaFOEdOaJgyQlsvykC9nW0yNTA2WCTiua75/GqVc0UR1I36UhmeuZkJFBC1r9IoXu/dKdzKBM+lZWpK8MMuv+C93P5CxGmEKXxruRGvTJ2taQlGBCn20IlSwKwkzF5cR9UCarHl+Qu5EJWVtqc9emWtR66QPK5fq+yFV8E5H7qFO3E1y/Uv1obis9gpop1a9vTurcOXOf3RTBBTa5QZPJRsmSPvnElcysbMhICaTZajatGuVJRibWZKbO1WPzHZ1OlBgtL3wfDXFSIWiYkLkud87kE1pxL5Mbu5BSLo0nNzWQvrUtGXL1mHy2gUJl7b8EYSr5zW1FelAj0/r1yVzUhrkP7ZZ0iBsbyLB5EzJW1yczkXy1WtJcv1SxA6hqLJR7hyZaghqsCqYHy5qSmkYbWi1ebAooeIU3aWi0opUhXId44bRviBOpQINMzHU5OZnQJyvukUi01VFl+xUpCKMdA+pz7dQjM0uuDCyp77aXYuekWI611EmV9ihuSOFYhSmXaLybGkHfmmwNlbg+fEYbxAqrEHgpHIeQUv3mUis9kJppfapvrs6dMyef3RFcuFx12xUpij9NYxtw5dWNyUxXk6yaNyZdpZJggUfh+4aQkwpIw8ScdDmZm3yygu5VN4dkST1FffTUqPXWKM49S8gJGEtWyq606GleFeOoIIsqxiTSm4O+CzU01yMTIwNqsfoFpdz7hbqbgZT1rchKn9ONWXf65b5Ez4rlX5Eiij89lhpwelc3NiNdTStq3liXlKRBaG1ssuq8RRR3cgx5cHNYzdiUdHTd6fNOxqQibUcUhKwpjcTT6eyX2qTR7QQXRoim3kSyRANaxZ2vqV0VhO2gAfW5OVDPjCw52cOyL217KdJ3XdmVqCrF87A8NQyWcvzJ15yT6aD9FCZz8S7Mi6fQZy8phWtWbrDEC6GlnMzcl4Vw1p5H96bbkYrbMnou6WYZ/ES6d/MhxVS8MSBCbhDKo5Cl3PxwX0YhYtFW53sVrCvita0kCBVQ0qVp5KWmSq5jTlJciUmUIqTMKuy+PB+BXGvQdrXrtYM+uTQ0Jz0TIzJoMpy66irwRUF+0jXsjfic4jnynj6R/5JWuoNspt/npPHx8D8XhObcGks2+p/QgXhOoZzS1jTTJo8lwZzaOaRBEvR70vaXnFr50XToa1NScV3AXWlKJipUWtFv4XwS5GVQWtBMctb2pNnXksRGVZR4gSY6a5LrPO7KLPkwddbQoz4nU7jJmUv35riRQbPF9ISrNu9eFeVK+uA6g66ncoGIMIP8p9gRjL+l69lc5nLOSEBx+3uQqWkv2h8jqklACYd6ko5yM9oYKRAvnDacAbvODqQMbriZ/mPJmjs2G3qC4rnsRZFbqI0aF8weS+GKxtK+blqk4b2M7oqMnVsM9voYkbLrfG7syXS4swbp9TlJKaJ5d28OuRk0o8WiwVRAELefepiaUq/9MeKxCRIOUU8dZWq2MZIEJWMz6Eu733AS58fQkUFmpOwylx5yl45VjaUsCOUmcN5T+qm5Gmm0Wkn3AxaQp5o2ddkoCpy4K9h93UhLw5uW3RU5RW4y7/UhI84BzJe9VSCXatovB9fO3i6kpdWefn2cw7WTQ3fnuZGSbh86mViVHEUmVgudVGmPVY81+XBn0tDj+iNRGM1xM6Bmi59wzko2WKhqHHG0v4cpmfbaTxJxJNChnjqk3GwjRQpqI+cc8v/eklRdptI1kT3nPaffuokWQEmwIIjdR920NMh72V1xoMEL30s+RsrkOr/qOVSeVDrto0dqLTeR5HpS1KYFKbkuome5VY2jgiyqGJNEbyrU6rdw4gvyKCMtiGY6a5Pn7GuUJKq3KJEuTHQmTdd5Yj0rln8FuEXwe0tVcpl6jSTi+Y26aXM6FweHtbPJKvNmXqeR5irkPPkqpQg4TT/+hdpqlLRT8yC0RnbFi6W9XbRIq/2v9DiHy5dzl+a5KZGuyH8I6sauqvZn0ipKEQVLXDBr1oG++vpr+rr0M5B6NdUilARLXJgc8fsgsufmK1TMqFHXb2jyT3vo6suSO4qSYElD2Y1G/bSaVq9eTat+WUwTe7mSodso+lM0wSmZ/mivRgYDL1GmpEjNEPl9DWVyG/WTuN7Vq36hxRN7kash19af8RJfWxPfK3ddKQlCV1LAn+PJXVWNGk25QNJ7E+XJu1el3ZfnI5BrDdquyXqt0uo3CucLKC8jjk4q8kWpMmsYZ5+K5kjie/vEAkp4GkSPY3K5cx8P/2N7QtPgt/E48rqMx2cW3NDVnfHVmCaI3b0Dj/KkWTgsv5mDwW6a3Hl79J46GFaRp3BVuoNa2eFTdLRWh4qWJmLOnkSkQSPoh/2JHVu2YMfJN9B30kT4mSuIVrWEk0E2/lo6HT8deATThS+Q8WgJmmjy8Op0FeXEzSjDeeAwtDVW4f40gGfnhqiXm4DMSltJVGA97CJSUk7DR/U1gi4fw9HAFAiKC5BdIN0Ao+SIft80hwE3XF2XVrBR0UenId1gpQqomnjA3aAYmRk8FGc/xvG7Sug6ezxacZd60HDCgFlDYBl5GleiVWHpZIDsv5Zi+k8H8Mh0IV5kPMKSJpyMKqBiPQwXU1Jw2kcVr4Mu49jRQKQIilGQXVC6Gdt6yCx87azBydcOvSYPgnXUWVyPEVY/lhK0GmPaniVo9HgOOnT5CbGf/obdY92ggWw8Pn4XSl1nY3wrfU6KGnAaMAtDLCNx+kq0tLAiaiDLUrLw6Ph9KHeejpFNdbh2dNDyh0sIebgdPdSqkqN071JNdSLJrcAeU6scq5alEwyy/8LS6T/hwCNTLHyRgUdLmqC8xqoYh5k1hl1MQcppH6i+DsLlY0cRmCJAcUE2CoS1kDPvFS5eS4X76HHoILJnrYYYNqMH9KWnsx8fx12lrpg9vhUk4hqAWUMsEXm6qjkkLVyKMdoP7watJ3txLkYA5DzE/rPJcPmmH9y0qxqHtLiYGoxJ2QGfdrSGuooWNGPO4mSkARrph+HPHVuwZcdJvNF3gmb4GbGeayZ/kXgu4lqqO0aP6wCJeIZhRo8S6dTGJqvOm//yHK6meWD0+I4wVeE03XQ0fvhCV1q25tRoXFmPcPy+MjpPH4mmOpxSdVrih0sheLi9BzfGurErzrCqn4flUAL0bOHm7g53mY+zhZb0vAh1OH57CC9jA3Hwp2/QkEJwePFIfOpug3Y/XEeKVCVUnIKnt/zg58d9bgbgwasU5GdH4dnrDAiLhSjk/Li6bj1ufLWEipHy9JakXr+bCHjwCin52Yh69lr8Ek31vrfqdUXwcj2+7LcFyX0P4cqaL2DBZasI79XpKu2+Mv91uVbXds3Wa4dPO8JaXQVaBtboqMgXyU6SKuaI2nv7RE1YNm6Npnbatbetf5GPqa9/EyGE8Rex4VwaMk5/BTMVJSgpqcJhzG3kvf0DG/3TpflUYeRoypmmBDVDa86xZSMxS7LZXbmeIbS5YEG0mTv9bSaK0x7jwoljOHZM9DmFQF5jdG1uCGh3wOrLu/G9xQOs/rYTHLmJ2HHyUUTyqynHXcuL1FLPUJvriRQVVS6FJKcqwI88gFFe+tC1bohuI37CiRc54pyluVW0YSzpMJSVVaCkrAYtjRLvogRlzkeIEPLS8a5QB1YmXHAoRc3IFobIQXKWJjqsvozd31vgwepv0clRD7YdJ+NopJz3MvmRODDKC/q61mjYbQR+OvECOVxXRD8OK+mRKvRtjKAm/lsqX6Vcrg1B9WORQavRCEzrogm+wAqDfhgIB9EQi3lIf1cIHSsTbvmSomYEW06sOclZ0gTF1Lh9UTuphdC2NCptR1nXAQ1dzaFeWJUcpS9M1FAnJfKSa48ZuVWOVafDalze/T0sHqzGt50cuXWgIyYfjSz/gkAV49BU5iPywCh46evCumE3jPjpBF6UKJJzzDWWMz8T8VySvrVh6RjUje1gIB5+MXjp71CoY4UycanBSFIRsjQVzSFpVhmM23MLh85T/H4mEmkP9uNsigu+6Se6MKliHBIBS6iJ7SjXg6FUb0Xpb5FZnIbHF05I5/AxnArkoXHX5pyuqWby5+BnxnOXAvqwNiyVDoztDErnfm3mRFV5i3JTkaekDxujknY0YO5gVOZjKlC5dgk1GVcx50tSC7VhaVRqVdB1aAhXc03ur7qwK0kfqp2H5VCCttvXmLVkCZaUfhZi0mfWpb5KmJOAqJh33FV0Owz5YQOO3HiOlNxYXFvaDCErR2Ot9GVRZe22WHTkPM6fP48Ll67j7stwnPvyFX4ctRpPeFqwdtRFTmRChTfGRfDw9uEjROVIo66KKGuj7aIj4nrPX7iE63dfIvzcl3j14yisFrVdre+tZl0pSoNpM3NkXtuPq/HyZFS93Vfmvy3X6tvOqvV6rdgXlaF4jqij8AP5xI+F/50gtDACEcc3INBoJM6ERSM6WvqJCsHvXxIubLiERPGtJwEy4zJK3/AsSo1ChpIJHExLXF0JKtC30oeK7UBsuXwTN29KPjeuXMHl30fDlVIQV+CJOWdeIiMjDBdXtkHExtGYdT2nynLuspZaLZm4PnsyDihNw80kPvITQ3FpUSvockGMyPGUoFQDLStrmsBcMwexyWVTuPBdBNJID5Z6AqTEFcBzzhm8zMhA2MWVaBOxEaNnXed6UJ7M67Mx+YASpt1MAj8/EaGXFqFVuQ4JkPU2rVS+he8ikc65L3uT/BqNRYIQyed/wKwr6nCxSsHuab8hWNRtZU2YcAtdTmxymSMqfIeINIKepYE0QRE1k6UYLhgx5drJjU8tW3xzQ3Dwtz3wz9BXLMeSFZKjJjqRoMAezfWqGKseeClxKPCcgzMvM5ARdhEr20Rg4+hZuC6rsCrG4Rd2GbMnH4DStJtI4ucjMfQSFrXS5ZYUbtGqjZw1DGDDJaVFco5VmlSUkQBJHKAMTRMu4M2JRZm4CvEuIg2kZwk9gaI5VNHqOIzaYfinugg+cASndp9Dqssg9HPjJlPmdcXjkBYVU0vbUdG3gr6KLQZuuVw6h2/euIIrl3/HaHe1msmfQ8PABgZIQyQXfEkoQkZCFqd1EbWwyWryapg4wFjcTommZdsR2aMSCgXSe+/FfGTJ3Ikvg7toqMG4lOuZcnMgF/GpZStjbshB/LbHDwkpVejjg9mVSJ1V+DOZeVgbMq+OREOXfjgULxPMaNqi24Tx8FZLwcskeXcCOZSN0bizE1TfvUFyoS68fNpA7fEf8KvwunbxuyuY0d0bvTe9kqZUhzKMG3eGk+o7vEkurIHvrRrVBstw5uopzDK/iCkTDyFWThxatd3XavEq5d+Ua/VtC2u/XivyRTIoniP+yND/QD7xI+F/JgjlvTiAA1uewWroOHzibg97e+mnfiP0mdwbmv6/4US0ZNbFH1qLk6JLC95rHP71KFK9hqC7TUXHpQUPnz6wfbMR83c9Qw7nsYVpt7CgpS7M+59GQuR+DOnwKcYeiYbQwB1de7UT365XU9GuslxKZc9fHiUVaKgIwS8UZSxEVlo+VIztYG+sjmIugNi/6jRSSQBeUc0cTyl6LTC4oypuLt8Af9GXquW/wIHlR5Hs3BefWidg/5AO+HTsEUQLDeDetRfaibYkqKlwi0d5CrPSkK9iDDt7Y6gX5yJk/yqcTiUIeEWli378sU04H8s5Ft5LHPrlCN55DuLaKK7xWITxJzBx5EFojD+JW1dWomXoEoxY+4xbuPTQYnBHqN5cjg3+aVyomo8XB5bjaLIz+n5qz3mjPEQGcM7zZZacBbY2suTaGdQBKv6rsPVeJldXPsL2T8O4mVvwGM0Vy9G+4oVMzZBvj0ZVjNUa0fuHoMOnY3EkWggD967o1U70GFkNKuUUVsU4MrKRlq8CYzt7GKsXcw5yP1adTgUJeCjiFvIq5SyLpgd8+tkhfOtKnBHpPO85J9dzpRcvei0Go6PqTSzf4C/+Lr98bp4uP5oM576fwjpB0RyqaHUiDNF2+GfQe7ocs4+mwmVQP4j9fmFWFeOQlJRQizFxaHn4oI/tG2ycvwvPJJMYtxa0hK55f5xOKayh/EXi8UE/u3BsXXkGEvFw/TtXIp3a2GTVeTXdfDDQKULaTnGFdgATbr5eD4jjailG5oNd2HSv/EIuQVCzcXG+ZFAHFfiv2op7ou+4yQ/D/mnjMHPLY+RUqY8PZ1dV+rP3nIeG7ceht14A5k3ZjDslgZEgGf6bNuCBZhv4eEm3NxDnnwvykJfHfXIzEf/kMJb9HASNNn3hpasM8y8WYYL1FYz/9hdcf8sTFxFmPsGO8WNxXKkvFn7nJk6rDEHIL5DUm5eLzPgnOLzsZwRptEFfru2a+N4q4fSoptcGC/ZOh9nFKZh4KLb0IqWEqu2+sletCf+mXKtv2/w91msFvkiWKuYImr+nT6xyffsPI90b+v+cHLo1xoqsVDxomfg1wgrkBNJ4axVy++GAeJOxQfOmZKKmSbrqIDWnAbQ1VPSuWeWvsRC/NffrF+IXS5R0DUmb+1ezwUg6GMG1IXpT8Qdv0uHStE1NSAtq5DhoL4nex6mynHijsyp5rpG8QSci/eyXpK3RjU6I3hLghdLKlmoEVUvqvj2cEkRvrYueqegYkb62GbUb5UtNNXTo8yOJkpcpVD3LXjhI2k+t1UzouxuiN5w4sm/SKDNVar49VrwJuyjmGI3x1OT8lRbpqIJU6/vQ+sfZJHo7PtXvB/LW4drRNiUTLU4ujoNor3gw5ZG8PavM1aFDRvraZNZuFPk21SCdz49QYrZobEpk0bUz2Wvrkr7o7U3rvrQpRCRf6Rv4CsZS+mLSL360q5cBqbjOoADRrm3i0Yu17UhTrQkteczVUxRDx8Z4kiYnUy0dVU5O9cln/WPKFmWt8u3BatqviLgdL6oHJdIx0ODGa0291z/lLK0qOYrUWwudSDe9y7dHjirGKnpT+gdvHa4P2mRqokVQc6RBe99w0qrwRriicUjfwuSuUknHSJ+0zdrRKN+mpKHzOR1J5BqoSs4VEGbcoZ+6mXB1c3agoUXOXduRoXLJW8xFFHNsDHlqcnLX0iFVqFJ9n/X0WDIIxXNIHhmXaJD4maAbLQmWZqpyHNlyZCF/TJX0xmkz896v9IU1156SLhmKXibSbEAjD0ZwMq5K/hURUsadn6ibCVeeszUNLWfq2s6QlMUvDNXGJqvPm/N4LfXk5pCoHXV1a2rhpVP6Fn5R3J9iGWkbGZCBa18a3lxD/tvxNbQr8RzwqsfJRocMRC9AWfem9U+52VFndiXtg4J5WJ4avsUt0tW9tdTfjRsXlEnP1IwM1Lh6rbvSDxckLweJXqBR4/ouWlpLP5oW1MRnMV0Sv0AjgR91gqa2NxPXo2tizNk2SMN1IK2/nyGnfxyiF5O4tsrVC02yaOJDiy9J2q7e9ypaVyqubdy8mOVKKgZf0u/it8dkqdruy/MRyLUGbdd2vRYjzxfJvlzLHSqcI9zZ9/KJH+nb8Uqi/3EKZYjIu4sp7h3gN+05Ar4pwptUXbg0tIe+nA3asghzYvHiRTx4eg7wdLOAJudhJRSDl/wazyOzoGHdEA3sdCBbleJy1cBLQmhwDGdtnmhgpYXijAg8e5UBHScvuFXaNlBLivORGBaKt2SBBh620JHpcDEvGa+fRyJLwxoNG9iVO1cOQQYinr1Cho4TvNzK9jPKwk8OQ0icChw9XVG6TY1D8EHGUoz8xDCEviVYNPCArUxHc/0nY+ijcTg23UNuv2rXPqffxJcIjuHD2M0TToYyd8urkGONqZE9Kh6raJ9j8uvniMzSgHXDBrBTrDBEbmiFFod9cO7cD2hnWjIOATIinuFVhg6cvNxQWRxVtF0JPlJePsdbZQc0dq28F7E4PxFhoW9BFg3gYSs7T6qeQzWjunHIUpsxcQhzEPviBeJ5enDwdIOF7CSusfw5+Cl4+fwtlB0aw9WovHRqY5PV5i1Mw6uQKJCtM3LXNkObM6Pw7Ol8NNAAsqKe4lWmLlw9nUr3VsqlpuMSRGJDqxY47HMO535oh1KzqkO7+iDzsBICZMW8xKv4HKgYO6ChSy18dzmKkZf4Ci+iM6Fs5IRGbmbl9g2+FzXwvR+Equz+vfk35Vp92++9XleFwjkiMt1/0if+d2BBqCyli34YHk93Vrhpn/GxkoO7q1cjtv9CDKz/EWi3zuxRiIxnRzC333iEznuOmyNtP2qnxqgJ+Xj0QyO0lglCPzjCDDw7Mhf9xodi3vObGGnLrIrBKAebI/9DLybVBFV9uHf8BG3stSrtdWT8f0AXrWcu/TgCUBF1ZI85AdPxaa+ZuKDfFyPam7EA9H8CVei7dMAn7Ryh/Y8oPAcB0z9Fr5kXoN93BNqbMatiMMrD5ogIdieUwWAwGAwGg1HnsDuhDAaDwWAwGIw6hwWhDAaDwWAwGIw6hwWhDAaDwWAwGIw6hwWhDAaDwWAwGIw6hwWhDAaDwWAwGIw6hwWhDAaDwWAwGIw6hwWhDAaDwWAwGIw6hwWhDAaDwWAwGIw6hwWhDAaDwWAwGIw6hwWhDAaDwWAwGIw6p1Y/26mkxH5RncFgMBgMBuN/lQ/5a++1CkLDw8MRFxcnPWIwGAwGg8H49+jSpQv8/PykR4x/ms6dO0v/+jCwx/EMBoPBYDAYjDqHBaEMBoPBYDAYjDqHBaEMBoPBYDAYjDqHBaEMBoPBYDAYjDqHBaEMBoPBYDAYjDqHBaEMBoPBYDAYjDqHBaEMBoPBYDAYHx3FEBYJpX9/nLAglMFgMBgMBuM/QyFiz/2MaZMmYZL4MxnTZi/GhpPByJDGnIVJt7H/l2kY0n8MFm6/hugCSXqtyH2EtTPX4GFuLh6tnYk1D3OlJ+oOFoQyGAwGg8Fg/GcoRn7cS8Rb9MWEadMwbdpkfP+VJ9KPLMaawHQUF4bj4NxfEKTTDE0aNIPF8/WYvy8MPGnpGqNhjU5fdoKNugBpLx4hNLVIeqLuYEEog8FgMBgMxn8MNR0L2Ds6wtHRGQ1a98TAdlqIDklCIS8eoe/M8WmvFrAwaYABC1ZgVncrqEnLicl/hm2LVuHQ7oXwHfQNfBcfxX2/HZg94mt8M3IBDr3IRTE/AYEXAxFfKC3zL8CCUAaDwWAwGIz/FITCjGi8DAlBSMhT3L96BPtuFsCliRXUtd3xeeN32L1oC25HReAtXODlpA8VaUkxRWl4cfsq7mgMxIpNs+H1chuWnNHF8HXbMd87igtOHyJbkIqQ+8F4V/c3QEthQSiDwWAwGAzGf4piZIVewMH9e7BpyTTM2RwCp4lrMKutAZRVzPHpsn1YNdgdqm9PYs43X2P+uXhUiiU1HfBZ94YwNXaCp6U27D/9BO4GBrD3MIdSXg4Ki6X5/kVYEMpgMBgMBoPxn0IFpu0n4KdV67B17zp8bRKLN5lKUOWituKCBAQ/SYZlx0/QquMMbJvnjudHLiCy4mN1JTXUU5eEeUrcR1lNRRr0cUfE/SP6/MuwIJTBYDAYDAbjP4qyXhOMnNsXuftX4Eg4D5TzFDsXrcBpcdSpBCUlgpJ6PaiLIs2PDBaEMhgMBoPBYPyHUXfqj1n9gD/XnkKsQWeMH2SEMzPn48T1DZi67h26jO4Ju3JvJn0cKBGH9O9qCQ8PR1xcnPSIwWAwGAwG49+jS5cu8PPzkx79byFMD8KWDYn44oc+cKpX7rWkf4zOnTtL//owsDuhDAaDwWAwGB8ZKgZNMWR8d9SvowD0n6BWd0KVlD7CDQcMBoPBYDAYjA9CLcLGaqlVEMpgMBgMBoPxX0F0c4yFMR8v7HE8g8FgMBgMBqPOYUEog8FgMBgMBqPOYUEog8FgMBgMBqPOYUEog8FgMBgMBqPOYUEog8FgMBgMBqPOYUEog8FgMBgMBqPOYUEog8FgMBgMBqPOYUEog8FgMBgMBqPO+cBBKB+vdgxFl3bt0I77tO/QGd2/Go0V56O5M/9leIi8vB8Xogulx/8c/LBNGPz1ejyXEUjhq20YMmA1gnmiIyFSbq7Ctx3dYWtljfpen2Ls1gfIKObKvtqBYV3bo3177tOhEz7pMwo/no7gei+hOOMhdk78DI2sDaFv7IC2I7fgYSZXsBwiHY3CiC0vaqwTXuRl7L8QjcLM6xjXfQyuZkpP1AgBIvcOQuvOU3E9Q5r0IXmvPpWnep3IQVG7heHY7TscG0OTcH1cd4z5Ox3jEOl81IgteFFOWZm1qjvz+jh0H3OVK1VbOy9E+G5fDN8YWmpjFSmrm7O/9KuY3vt7HI4WSE7WFAWyLAzfDd/hGxGqqPEq+DtlS3lf2+JF4vL+C/gw7qQQr7YOQt8lgag0lRUhTMKlOd3gZuMKn99juBlYQ7JuYlqfKbiRJT3+Fyj1NdLjmlCcEYCfpuzG69JC+Xi+6XvMEjmc4gz4LZqIXWUnGYwPTv7zTfh+1nWULHH814ewYPwYjBkj+kzA4hNRlWxamHEfO6b2wyedu2PQwj8RIfVVitJrUmfey6OYN7Ab2nbohbEb7yBNKEoVIuP+Dkzt9wk6dx+EhX+KYoZCRB2ZjeFDhmBI6ec7TD/wus5jtQ8chAqR/eo+wutPxPpt27B1y3os/loPfw7rheXP/s5q8A+TH4LNU5bhUmKRNOGfQ5j1Erf8nyNTpqni7Ne4dfM5Mri04uST+H7wXhjNuoxXcbF4+scQZC/vjbHn36GIy3c/vD4mrNuKrZvXYsm3Nrg+pjeWPcrnvHcIVnzaFat4g3HwaTJSXvyB/nE/oNPXB/FWbIglcDp6HYjAsKwaLk75CNk8BcsuJaJIyxn9RveHSz3pqZrA9Wv7T1fAi/sdy06/5Vr/wLxPnypQnU7kUpSAu1eDEF/RCwiy8CYwAGGZ6nDuNxr9/07HOIRcPwIDw5BVTllatapby7kfRvd3Qb1a27kAWW8CERCWqdBWihLu4mpQPOfSipF6+wTeth2LL+urSs/WEAU6FGS9QWBAGDJrGdOK+DtlS3lP28oP2Ywpyy7hg7gT/iucvaaDwaPawKCm3jorEKu2J2PElRCc+s4eNdaGIAn3b9xD4r8Wr8n4GmlK9WTCb8543GnaHU7q3KEwDbdXDUS3SbsRmMANRNkQ3j01sO7bDQj718bF+P+LEGm3V2Fgt0nYHZggDQqFSLq+Dr9dyYCWoSEMuY9exd92L4zAjn5f4jfe55i+aASsLoxE7xXPwFOUXpM6uYvm8W2H4YbLWPw8vwcyV3yKgX8koCBiB/p9+Rt4n0/HohFWuDCyN1Y8K4SKlh4MjYxgJPoYqCD85AEEZSujzn+FXvSznR+OPLo/3ZWcJtyhXGkKURIdaKNHrQ8kERUl0MVFfamJrQkZmjpRh3GHKJLPZeHH0KlZn1EjRzdqN2whzR02gjaFFnDZL9Kivk3I1sSQTJ060LhDkcSnbPKf9RWN+mU++TRxoPqN+9GqS0fph88bkp29J/VdEUQZQiJBij8t79eErA2NyM77O9r8OJOEXNmbM/rSqF8XUb9mDmTn3oFG7XhET7b5kK0SyKztFLqZSSTMfkY7R7Ume0N9smw6iDY8EJWVpYgSLi6ivk1sycTQlJw6jKND4oFwLTzbSaNa25OhviU1HbSBHmSWL5kXNIGszUdRQI40gaPg/jSyMfmObmYT8Z4vJQ+TL+hQgkB6lk+x59fRhsvxlHV/Brk6T6Q7pcJNov3tjKnrsVRKP9eX9Gxm0sMC6SmOorgztGjuHnohkybW0QxXcp4oqyMJ8uSd/XIb+dgqEcza0pTzZ2hij/F0LYMo++YM6jvqV1rUrxk52LlTh1E7KCRPWpEM2TdHkKXrYrpz9msy9/yVXhVJ0/1n0VejfqH5Pk3IoX5j6rfqEh394XNqaGdPnn1XUBCnRIU6nD2Exn7/Kbk7dqRFNy5I+8SdebqVvmtpQwYGtuQ9aje9EA1Qkc3JUJ1O5NpDyn5qAk/am8xlLoqjs3N7kpeDIzX38aVetg40LjCOrk/sQeM5YSmUlQK7lyWvks5FZJbVXQM5Zl6fSD3GX6T75excQCn+y6lfE2syNLIj7+8202OxrRZR3Nm51NPLgRyb+5BvL1tyGBdIMqIpR8r+JgTPvSQSQ8a18dRj7GVK42w25uQs+qxhfXJu/S0tWTScRm4KpYJsP5rWdwrd4OaYiOyA2eQzicufeb3UroriztLcnl7k4NicfHx7ka3DOArkGq9+TioqW/2cFI1Z7nwu7Vc2+U3rS1PKOk6zfSbR5TQBJV5eSD09bcnS1pN6LbpKyXkvaZuPLSnBjNpOuUmZghTyX96PmlgbkpGdN323+TFVbF6iw59p5hcNyN7Zmwavu0vpXB75Y5bTZomrEMF7STsGe5ImNMi12zS6/k5++8Lsp7T1u5ZkY2BAtt6jaLdosqQepraaTjRiTA9qZGNFzu18aU+YyB7ly6cmtsdNYrnty5sTj57I+BrOEddE5/ywX6ixzUjy5+YpN2vp6dK25OUzj2Y20ac2+7k1R4QgijY3M6I+Z1Ilx4z/V3zwMKYWFDxdSm29fGjezCak32Y/tyKLyKBL/c3JbeFTziLlwwtZQh7Ww+ia1KUURFyhY9eiKUtBOq8GdQrT7tG+305QOE90lEnXBhmS9Yzb9HCJB1kPu8aliCigiCvH6Fq0OJOUIora2Z1sPttHMbK+pI74R4JQx/G3KIPPJz4vk2Ju/UpdzdxozoM8yrs7ndxtv6bDkXmU83wjtde0oRkPcinuwOdk4TmDLsUk07NtfcgQVtwinkx3p7uT7deHKTIvh55vbE+aNjPoQUEqHemgShptf6aAuAS6PsmOoNuJVt5NoZSAWeSs/wkdS0qgwz1NyWPyaYrMTKPgXQPI3GoU+WWm0uG2IFXvJXQzIYdiT35HFnpf0PFnp2mEnTUNPvKCWzRyKXCcBWm0WU53kpLp3soOpGE0gvzETk5K3l2a7m5LXx+OpLyc57SxvSbZzHhABbmBNM5Cg9osv0NJyfdoZQcNMhrhx4VNZYgCHjPUp57fjaJRoySf4X1cSdlAEvAQP4J2f2VFKvXqUxufsbRo6xl6miKJ3EQBibNJZ5q9bjNt3rSBVs7oQ54tJtLF5Fx6ModbZAdekRpaVSgKQvPkyvteRjSdHmFH1oOP0IvwfaWBV+rhtgRVb1pyM4FyYk/SdxZ61PNMurSuElLp5JeG1GRtOBXlBND3lg40+7FkCqUe6UCqGm3p54A4Srg+ieygS51W3qWUlACa5axPnxwJUajDQ61BGt25QC4ughKipH2KDKKJVlrUec19Sk68RpNtQJ7rwylLrs1VCPSq1IkCe4gsCUIFnP32IItG0+kyZ79PNvckA7H9RtL+JlwfOGHJl9U7BXZfPtyTH4SmlNVdnRyPcfNCHCjuppjoMjtPf3uYepp60OTTkZSZFky7BpiT1Sg/Sos7QD0sGtH0yzGU/GQz9TQAWdUwCE3Z35jQaBfFxe6lT80a0NSL0ZT0YB1115fWkXqIWtdrSQdSJGXTjnUinWa7KD5JKsuEODrQw4IaTb9MMclPaHNPA4KVKJCswZwUKCibVP2cVDifSy80RDZXj1qWdZw66TSjXZHPaKmrIX22P4qywzZTN9tOtPlNDkWfHkF21oPpyIt0enu4J5l6TKbTkZmUFryLBphb0Si/8rNUpENl2NOoY28oOXg79eHmyYTAJPljfhdSuc0I6ZWdCGEBJ/M11FTLi1YEhNPLP+S1H09BE61Iq/Maup+cSNcm23A6XE/hSVwQCmVqNv8KRaVH04lhFmToc4EyFMgnrlrbS6IEBeOXNye+OP6szNdkZlWvc+5iJ3SpE+l/danU7xUV8LlANZWOdTYoC0K5wD1itROpdD7OnWH8f+PfDEI5gyM+d2WUeqwzGZQEoQXPaJEzSNu9GTW0N+d8/BDaEVr+Dk36yc9Iz34ADe3iTnbmhmTWeDjte1WgML0mdZbADz9Ak3u4kY5xb9oTmUInP9Mj+wFDqYu7HZkbmlHj4ftIVGUJwoTD1MOoMa1+KeNH6pB/4MWkQkTu7g8vF1e4erRAzzm30Xj1n1jQTAtardbgSdBUqF/bjJUbzyOax0NmQQYeH3sC69ET8KmdGbyGTEc/WzWuHi20WvMEQVPVcW3zSmw8Hw0eLxMF4ue5WvD8bhjaWluicXsHGHgMw5CWpjBt4A075SxkpARh75Vs6KScw88zZmNDYB40Ei7izGvRlgBtNPb1RQdLHdh2/AKueIccbQsYamrC0M4O+oIIXLqQhx4LxqGNuRm8xyxEH8FlnAqT2U6g1QprngRhqvo1bF65EeejeeBlFiA/4hIu5PXAgnFtYG7mjTEL+0Bw+RRki4pQqmcNr1Zt0KaN5NOqsQ20SjSh7oiRx98g8upy9HPOx93NI9DEpjlm+adDtCWMijIRHx2FqKhoxL7LhzAtBEGvssEvFEJFU+1v7K+QL2++mimsDDWhaWgHO73ytWs39oVvB0vo2HbEF65AShpP3McShLGn8etlA3SxjcXtRwVo5p2GnRvvIUd6XsvzOwxraw3Lxu3hYOCBYUNawtS0AbztlJGVcBd7FOpQEx79PkcDa0dYakv6JIi5iHO5n2HOqJYws+iClY8T4D/OCXpyba7ypgCFOuErsIfSPWbZeHLiMax8J6AbZ79Nhs1AX2uR/Zansqze4aFcu689Vcoxo0QnytA0tSq1czzciyvZOkg59zNmzN6AwDwNJFw8gyf3TuCxlS8mdLODWZNhmNHXGrXtVc6TP/HUZjQmfWoP8xajMKemdeQ8wYnHVvCd0A12Zk0wbEZfiEWpSAeyEytbftnCqBrMSQXzudqtI6pGcHUR4MbSCZh33gy/3L+C8c46MLUyhKamISRivoJsnRSc+3kGZm8IRJ5GAi6eeV1pj62W5yTM9nGGmecgTO0hxPVz/jgnb8xvtCq36SjzwF1ZE+YOVtBS04K1ixHCfpfT/kl/nD2Xi8/mjEJLMwt0WfkYCf7j4CSqRqsJxo7rhvqG9ujcyxXCuBTwNBXLp2rbS0FQFeOvOCfe5WjDosTXaEZXr3PkIuxGDEzbukJHmqKqqS7HB6rAuJEXVENuI6qi4BmMv4OqJtQrGZwKLD8fi+X7byA4OhrXhr7E3LGHECvjUIp52chOeAfvjY8QkxSL873vYcpoLk++gnRh9XWWoKzjhh7Dx+MbiytYujoI6dnZSHjnjY2PYpAUex69703B6EOxUv/Gx7P1cxDU9WeMdKvlNqoPROX5+rdRh5PvaYTFRCM68g1C7pzG2mENocO1lBMwBV7O/bHuWhTg2BpeRipcVFWMwoIiKKlJdyIoqUJDTdStHARM8YJz/3WQZPeCOLvouofrtrqOpqTzSkqcztWhKjng/uMyCAuQVaQNB68WaNmyJVq27o15O9ZigJ1IyEpQ1ZI6KiVlqCiRqEQZxEeuQA26WtL+qGhAW10IfpGMtnMCMMXLGf3XXUMUHNHay4gzO0IxPxcCNV2UFdWGupAP2aIiVPXc8cWwURg1SvIZ3quxdL+XAPEXfsGyowkwbzcIM379HX+FxOLBrALsWHYNaVwOFdP2mPDzKqxavRabfucCr6k52Lj4JrSb1kdBcKh0I7KU/KdYN3kJLibKsdRKVCVv+SipakknoBKUVTjJl8tbiPDDq3FXqx7urFuAefOW4ECCKbKPrMF10UA4lNV1oFmqNxWoS5QoVikV86rQoTLUtKT6l0K8LBSp6krrEwVcljBUV2RzlQelUCcK7aGkDgI/twiq2hqS/ihrwaCebM8kVJYVKbD72lOlHLl/5alQUMDJS9sBXi042XLybd17HnasHQBrQS4nR21oiKtQhpZBvXJyrglUVACBTB3ahuXrKBE/CQXlLlrEsi5ShbakICdKA4hFWZM5qaAs1WROKpjPleRW1nEIRB1XscI3fz7HX7M8kXZ6OtpYumP0ZalxixGgIKsI2g5eaCGy4Zat0XveDqwdYFdpn6ZKPSPoirvO+TYtNRQX5CNH3piLzatpUxYF7fsYIIeTla7EaLi41RSWoskiPlCDlnRVVVJWgRLnn6kK+VRte8Iqx1+l/6iJzrkW+LkCqOtqci1XjUo9PWgIcsCviStkMP4Omh7wXbcJk1vqc7NZE/U7toNB/FPEy1wAqeiZw8xrEPp6aHFHOmjQoxsMoh8jSVN+ehyqrxPFeUiOSQLftCU+HzgZazcNRPaJP5FubAavQX0hqbIBenQzQPTjOMmFcN4jbN+djT4TO8FQdPwvIPEYdQIPr86cRlrv3Th/dAsW9tFFUjofhUIdePZ0wdvDZ/CaJ0TavWO4KHqtlP8GZ06noffu8zi6hbsK1k1COr+w+rsTInTc0c0hD291u2LEmDHw7WuHqDsvkM8FnfLhnKDIqYqcoKY92rrl4ebFMO46m7vWDruAqxlOaONY9nYC79UZnE7rjd3nj2LLwj7QTUoX34nUtG8Lt7ybuBgmLomwC1eR4dQGMkWrgVuAiu5j46yfcSlR+kZFsQD8gmJoWxhy4X0FirMQ8SId2jZmsO0+Bd2ifsTiswlSGeUjdOcUzD0aB+0SR14VvFcK5S0SmyhoqhW8YOzcmACfg4G4e/s2bos+d/7CKqfrWHW2Bi8oaTqjay10qGbbmpO9P66+zuOOchE0yRYWQy/hkVybk5SpEYrsoX7JvT1tuHexRdz5ACRx9fJj/OEfW5M3ILTl2/0/Spmd63l0g0PeW+h2HYExY3zR1y4Kd17kQ9ujC2zjziNAMhj4+8dKN9vXHC33rrB/exY3RRc/snUoa0JXJRORKaL3L7MQ4vcG+bJmpeWOLrZxOB+QxNkHHzH+/hCLsgZzEtryy2rYVT8nFc3nMji3r6uCzMgU8ZujWSF+eCPqeP59LOw1Fg/aLsGhwBCcG5iDq1cjSyYMJ2k9eHRzQN5bXXQdMQZjfPvCLuoOXuSL9FCe/NcXEZTCtcmLwPXAAjTs2hqd5I3ZIkR+m3JR0L7QDq25uv2vvoZ4tgRNgq3FUFzPlpSqSPXyUYQO3Gs4/hJKfU1NdM55RKsGRsh6k8x5u6rhJ4Uj26QhrDSlCQzGP4QgaivaWXbFrhjRGl6IxAcPkO/UGvYytqfr2QsNkk7h+ltJnrh795Bt3wxuzeSnWyZWX6cgage61u+AtS9FTlOA5OBQ5Jt5otWXDZB06jokVcbh3r1s2Dez5UJZbl6En8XZvA4Y0LjkWULdo8gX/ANowq1PXxid8EGzpo3h+dUZaJvlIzyyAM6+2zDHcCPaWlqj2dRH0NHXgJqWK/r0NcIJn2Zo2tgTX53Rhll+OCKzyt07kY+GF6bunAjerIawa9AYLi59cFKlKRoYKxiuhhkaWKfijwmTcDzeGL03roTbzlawdXaGXavtcFmxFf0ty8pquvVBX6MT8GnWFI09v8IZbTPkh0ciy6Q3Nq50w85WtnB2tkOr7S5YsbU/ZIpWgzJMe23G3kHhGOduD882HeHdwB39A77A5l+7QJ/LURi+HV84WcLS0grWNp4Y/7ofNq/oBH1zH+w4PhyvR9aHqUsTeNmbodGPqlh4ahU6iAqWoxDh27+Ak6WoHtHHBf0vGiuQtxrMGlgj9Y8JmHQ2XVq+enKCNmJ3ng8md5K5vlKtj36TGuLB6iOIqm4NU/PAlNro0NQHG5Y7YXNLW7i4OqLjQVfMntMFzeXaXFb5O3BVYibfHsxL+qEBj3HrMTR+Ipp7NkezvgeRp1WTxxrqcJVn9ypK0vNllOlc8nHpfx4K4oWqkbHzs8aTsHMiD7Ma2qFBYxe49DkJlaYNYNVwHNYPjcfE5p5o3qwvDuZpSe/avcOBJkrw3J0kPqoKDY9x2Dg6B7NbcnU06YmdqeqSO1V6rTG2Tz6WtfNC00btsOCVMtRkh6vhgXHrhyJ+YnN4Nm+GvgfzIBGlAh3ITixFZU2rn5MK53Opkeih9dg+yF/WDl5NG6HdgldQFnVcyw09WiZhaRsPNGveHEMCm2PaKC9OzA1gnfoHJkw6C+NJOzGRNwsN7RqgsYsL+pxUQdMGxpUcr7LgGea0b4pmjbphn9MS/PK5u/wxO3nIbVM+GvCaKq99d/TbsBxOm1vC1sUVjh0PwnX2HLTTkxargCL55FQ7iRS1X3n8EjTKfM3xoup1Dl00HtgRBVduIblKf5KL4LOhsB/8CaxrcD3OYPwdVO0HY/VYARa0bozWrbzQaaM1lm4cACuVMh+qYjcIm35Qx7LWDdG8qSu8f9HHDxu+Rn0H+ekOjgrqTD+AJkqeELllVYfh2LbAGKubO6KBuy0aLdbGwj1j0HHoJvygvgytGzZHU1dv/KL/AzZ8bSv2yXmvApBo0RYu/14MKr7qrFP4qeEUHBZPuaWvORZRwvVdtMcvgfuLI+MSDbJpTmvEr1HzKTU8mMLicyu9FVkjeMn06sljCk3Iq758QRK9CnlDKSUvjRWl0ZunzygiXcFmXX4qhQeHUXzZQEopSntDT59FkKKiNUGYm0ivgp9SaHSGRC41RZBNcaGP6eHzWMqu9ZtuiuRdQEmvQuhNqXDqkNrokKMoLZyeBUdSmswb8JVt7j2ozh4EORT34gXF5tS0kars/h+kgp3zkl/Rk8ehlJAn228B5cS9oBexOeVknnZ+DH1/Lk16VD381CiKSE6nB3PcyLH05SYBZce8oLA4xfoU5MTRixexVEmU1emAQ1HZauekvPmctIc8lZqXvkglyI6hF2FxVE5U3CjyEl7Qk2fh5WyuIOkVhbxJIYmYeZT86gk9Dk2oUFaC6MUkg7YHKT4lnEIjRd8tIIPcMctvUzEK2ufqDn8WTJE1qaQKf1c9VY+/PBV8TXU6z3tMcxs1pmUhVYwh9Qz52HxK++P/hVd/Gf84/0IYUwOEnA94Sc9CoimzCpdelBlFIcFvKLWC+cpPr1md/LQICuZ8XVq5PEWUGRVCwW9Sy/uX/wBKov9JwtF/i2JkXB2DFl/fhedXbVAv7CICjJfi1olRcKz0/JnB+P/Cx2b3fEReCwQ6dIOjhjSpRuTj0Q/NMDB7N55taVf6Asl/HdEXoP/8/Sgs9u+CgKjtaPcPdjztaEc4/zYWr28Phqk0jVFTuHl0Yyp67eyAEwcHwLLSnU4eni3uipmGe3FhqlvlLU2Mjx4lJckee8bHSa2C0NjYWCQmJkqPPizFhfnI4wkgettMu546lCs/lWQw/t/xv2D3JChEIVShIX1p5aOguBC5uTwo1dOB9nu+MFZjuLb4Ak4+lV+zZdQIgrBQACV1ed8OQhBw55TlnmP8f6B169a4e/eu9IjxT2Nvbw8LCwvp0d+nVkFoeHg44uLipEcMBoPBYDAY/x5dunSBn5+f9IjxT+Ps7AwbGxvp0d+HXRwyGAwGg8FgMOocFoQyGAwGg8FgMOocFoQyGAwGg8FgMOocFoQyGAwGg8FgMOocFoQyGAwGg8FgMOocFoQyGAwGg8FgMOqcfyAILUbOq/PYMGsE+vfqid7fTMDK06+QW/PfSSylMOE+/gpKQpH0uGpy8WjtTKx5KPql4X+Y3EdYO3MNKjZVFH8Bq345iaja/tj2v0Tuo7WYueah+LeZ5VHdedEXQcde34edJ27j0bm9OPWmQJr+oamBbgsTcP+vICRxxlJ9v/9hhOkIXLsIu56/nzx44Ufx86rLSKiZ4VdNUTwurPoFJ/8jRvlPzpHa+YsPx9+1t+KcYBzYeAFv+QWIvrEbP/8wDdPn/YoDd5JQWJyDJ3s24MLbuh4Vg8H4e/AQdWoVtj7KkR6XR5gThnObFmHG1JlYttsf8WKfWIyC6BvY/fMPmDZ9Hn49cAdJUl9ZEHsDO5dMx4RJc7H25HNkKfyp2ortCpEZfByr5kzGpJkrcPB+GpciogCxN3ZiyfQJmDR3LU4+z5Km1y0fPAgtjPwDM6cdQWG3+dh16hT2LeiEdzumYOnVlFoOkIfI0xuxnxOY6Hf3q0cD1p2+RCebOvhNDA1rdPqyEyo2JcyNR0hwDHL/DU2+BxrWnfBlJxuFvyJS3Xnkv8Tpc9wFRtRJbDqXAC2dmvxm+vsgQNqLRwhNVbwQ8yJPY+P++0jjjKXafv/TFLzB1Vsx0NB+H3kI8e7RVdxP1YK2mjTp7yDMRXxIMGL+I0b5z82R2vqLD8ffs7dcPNm+Ds9dWkLvxSbM2fQSdr1G4NtP9BG0ci4ORGjAvbUajq/4EzEsDmUwPg6EWQg5shTTf7uIkDQ5E7coHucXzcPJQm8M+LYHTO7+ivl/hKMw9xk2zdmEl3a9MOLbT6AftBJzD7zh0h9h/YTleGLTG77DvJH7x0wsvZZaOaaS064w5SqWzvsTwg5DMKQD4eyixbiQKOQuntdjwvInsOnti2Heufhj5lJcS637dUJlCYf072pJT09Hdna29EgeObi/ZglutFiOXwe5QltFBfXM3NG0Prew8mzhZR2NbUtPQM3bG5acx84P2Y5lR4vRokU9PNu3DAtXbMUfl54i16Y53AV+2LLjCkIjY8Bz74gWem9xcf0CLPplKw77RUDVjctjoo6yH5gpwOvjuxFg2B5eKbux9EAEYq78hl+3HcetaDW4N3eFoXI+ws+twbwFv2DbiQDEa3uimYseiiIuYv2CRfhl62H4RajCrbk7TATPsP3XQ7h5dis2XXgHtcjLuHDrLLZuuoBMF1u8OXUHhu1bwzzrDnb/tASr91xEaDYfyYna6NSnDUyLIqrpbz6ebl3KLTIxuPLbr9h2/Bai1dzR3FUPWfd+x/IlK7Bh5x84fzcRBk1awFFX9vfohEiTm6cYyQE7sWzJauy78gY5KbdxJdoGLe3ly72h4R0cCDBE+5aaeFpB/l5W9cB7fRy7Ree9DRBbSW4GUM6OwcvHAfB7GIs8JTVoc+VaOGqDL0+e6gp+Cij/qYycM+HRVBlXVi3Aj2t34c+AGKi5NYGrcTEizx7F8wZfo49DPu79vhxLVmzAzj/O426iAZp4qSJg6w5cCY1EDM8d3gYB2B+gj0Z0CmvPK6NpcytoKhXi7YW12PjQBM2dsnC1St0okq8S8mswtsKYS9h3XQAHJX9s+HU3riWYw7ulHbSEybj9+0r8vHorDl0JBd+uGRpaaEK5MBH+u37Gj2v24tLrQtDLICQ1G4xepsHYt/xHrNl7Ea+UjZFx4Q8Em7eAa9E9/L7yZ6zeeogbMx92zRrCQlPmelL4Dnd2/4Qlq/fgYmg2+MmJ0O7UB21M8vDs8Aos+HEtdv0ZgBg1NzRxNUZZ9/PxbNuPOPA6Epc3rMKOsyEQWgB3NizDr7vP4lmhC7wbmkK1QL5tF2c+w+EVFXXHpb+TP0dMsrlxLF+CFRt24o/zd5Fo0ISzH12Us3R5dRrk4kGV/qIF1M+sx6Gb0vnasCPsIv6opE+LiB3y/QQlI3DnMixeewDXX2UgPuAKYm294aGbI1d+wjfSeeKVgr0ytuzeuBAXVlY9vqLYE1iyRwO+U7tBJymK6/sADO3mBmt7R6je+QMBVl+idwsX4NxynDf9Al3tNKUlGQyGiN9//x3Dhw+XHv0XKET4gTlY/aoBOqhF4l1DH/R0qic9J6Ew9iR+/VMPk34cBW9urjdu4QZjbRNY6WYgllvDBgztBjdreziq3sEfAVbo2cUIxfot0H9AZ7ja2ULn9Slc5HeAT0sTGX8ir10NZAasw46kr7F8Sme4eDSEwb1dOK35KbpZKMGgRX8M6OwKO1sdvD51EfwOPmhpUum3b8thZGQEPT096dHf58PeCS1MRki4Mhq1tJa5K6AC03Yj8H0Pe6gXpSH0wXOkSm9VCNLC8PD5O+RFn8PGU0J889sBrO5diEsH/JFm6o3PmpvBpPlX+NIZCN0+Cxui22Hh7wfwU9d32D5rM4LzJfVIECA15D6C3xWhKD0Uty/7Q8lnBfZs/B5WQVux41EOCl7uxA9bktD1xwPYP6cB7q9aigsRIVxdGxDdbiF+P/ATur7bjlmbg5HP9fXZtctI7rwUG+Z0h1roNVxO7oylG+agtyV3tXE/mAus3+HG6tW4YzsG6zfPQvP0EHDNcxTUoL9FSA+9jcv+SvBZsQcbv7dCEBdIPUp9haObL0F98AYcPbYO/ekStp2O5MxLBp78PAUp17Fq7V3YjV2PjVNcEPrnX7gfnQOhArnnvwvB/WDu39jK8k/mLogEqZLzOfLkFp+HV0c345L6YGw4egzr+hMubTuNyOxQ+fKUNF0ZWTnP6oDY9YtxxWQ4fjt8ECt68bB/7lYEyzzn5L06is2X1DF4w1EcW9cfdGkbTscawfuz5jAzaY6vOGNRFfc7DeqWhnh7+RgeZRZzthmPmyduI89KDxHV6UaBfAsLajK2YmS9foz4jDi8NeiBqZPbIe3cAdzPzMXzXbPw631z+ExfjGmfCnFq5e94WZCP57vn4NcgY/SZNguDzILwR7AyHO0TsGvWr3ho/hWmzxoIk5u/YsOVeGirvRGn3zf3wfTF0/Cp8BRW/v6Ss7gSuAu+G6ux+o4txqzfjFnN0xEiNspipPmvxOIrJhj+22EcXNELvP1zsVVWuJxNpr24jat3NDBwxSbM9nqJbUvOQHf4Omyf742oQ7vxMFuBbeemwX+lHN1lKZojPPn2I2voxfLrfPyyOn+hirRnMvPVPFquPvPl+olMvLu5BmvvO2Dcug2Y2igSZ68+QHQOJxsF8iuZJ0XlfMZnKDxVzfg4ecf7XUCSR2c4aanA2HsYRn/B+UlOV7kvTuL42/ro6KLNuVBTeHfTRdDxp8iSlmQwGP9V1OEwaB12/jgAHjrSpArw414gVaUQlxd+i6+/+hJfL7oGnpkR6hl7Y9joL2DPBVDFuS9w8vhb1O/oAl09D3z+VSeYvbuKjXPGY8FDL4zs61zh6Yu8dgVIj0mHhq0FJPcp6sGcu5BNj0yDpsfn+KqTGd5d3Yg54xfgoddI9HUuX2Nd8IEfxwtQJFSGei1/I1pZ1xY2wsf4ff1OBBmOxrZVfWFTzwAmuupQ1zWHmXoy7t/lwXtYHzQ0MoTHl9+infA+AmLKefRyaDr3RE8vY9Qz80IrWyAjOw/xd4NQ0HIwvnA3hFHTMdh5YgN64CHu8jjF92kII0MPfPltOwjvB0gefanZoaO3PUytDDn1qsGuozfsTa1grCm9dVQQDv83JujZtznMDZ3RfWB7mIiewBYl1LC/mnDu2RNexvVg5tUKtshAtpI7xu/ajP6qj3D60CkEJRWhMJdf/ra7ZgO5eXLe+CPctBe+amEBI7cvMKi9CWryQFie/K1KL4aESJYjtz7W2mgwfhc291fFo9OHcEq0F68wF3lx9+XLU7GqyuSsn4TrD/NRLyMIB7dux58hPKil3UVgXFlhzQbjsWtzf6g+Oo1Dp0R7QAuRW6QCAxNdqKvrwtxMp/TKUM26PbqZvsLFRxngxQfgRgY3kRvk4kF1ulEgX15CTcaWj6iH8TD+YgZmfN0eDaz1oKZtBoOChzhw9i2Ki17h8oFdOOT/Frnv3iAx+QEOXlbGgIVT0Nu7CToN8IGbjhWcE4/ihva3WDjhC7Ro0hXf9HNGPYtmsHp9EGffFqPo1WUc2HUI/m9z8e5NEvjS1kXth/u/gUnPvmhubgjn7gPRXmyUeQi79AD59TIQdHArtv8ZAp5aGu4GxpW/wOFs0uGz7mhoagwnT0to23+KT9wNYGDvAXOlPOTkxcm37VfBuPRAju7Cw+TPEa4defbDlzX0vDC5dQblWFbtL3REFiAzXw0bKpxTlf1EFl75hcP0S4n8nD4dgI6mtZBfqc+wQtMJ1YyPu3SIeZIE/YY23NJQghBZwfsxb/5V2I6bhz52oj0ZKtBzcIRKVEjp/jAGg/HfRUVdrcrgqrgwD/mpmfCYvANHTx7DirZh2LTmmvjmjwhhVjD2z5uPq7bjMK+PHefNJCjXs0Wrz/ugq9ED/H40pNI+9MrtFqOQczrKqirSJ31KUFFTgbBICMnvtSujnm0rfN6nK4we/I6jIXX/JsWHDUJVzeBiUYiIqOxyQRMv/Dh+23cXadLEkl+rp2KJIFRMumLp3lX42jEbgZvHo9+3q3E/S/ZNpiIUCFWhVfLIUUUNmqrcQiwo59HLo6IBNXF2JSgrK3FtEvh5AqhoqUsGrawOA2NdqBUVQKiqJb1KEFWtCdXiIoirVlaFpnqJiJShqiktWwIVokCggnpqUvVq6EgebVLN+6uiITUaJWUoKxGoIBgbRw7B4uOPkAhLNHASPb6r8PP++QryCAohVKkHSXeUoKkj+4i5stxLqFr+hEJ5cuOCneCNIzFk8XE8SgQsGzhBtGOguCp5KqJEzkI+8oSasHRyg5sb92nQFkNmTEBns9KImBv6RowcshjHJY3CSdRoBfGUomaF9t1M8frSXYTevIEM7srPS09YvW4UyJdqMrbCJMnTgE7O0OIO86KeIN2sKaxzXiNB3Qt9+vRA9+7d0b3H15gyZwTc814hQcsLza0kV6CF76KRZeAG/eQ0aLl5wETsfQqR8iYZWg0aQCkyAepefdCnB1cHV0+Pr6dgzghPaItLi+D0VcDpq56aRPdKGtARG2UxZ/9CaFo6SWTr1gBth8zAhM5mpUG7BCWo1ZPqWlRMWQ0q0vFys4irnrN5efLj8+TrzoSTt7w5osB+yqlSgT10ce1Wjb8QITNfFc0XEXL8hIAv4NKl4+NyqqvWQn6lPqMG4+OOigqKocbNLUkdhUi8vgaTFvij/vQNmPe5Venio6KhDTVhAQqrmkcMBuOjQEXLEAZO3dDeXrS9ph7sWzWDTtIbvOMuMgsTr2PNpAXwrz8dG+Z9DiuREyguQHpSOgoN3OHdpR8mTOmCPP9riKr23Vc16JhoojArTxqTCZCXwYOmiS6UCtKRlF4IA3dvdOk3AVO65MH/WpTMU7W6ocTTfhiUDdCifzMkHdiLOyUbXHlROL9xJ/zeaUJDTR1ayrlIyBRdzuci6kkc+JxX5oXtxty1L9Fo+EJs3LMCnfMf4mFiIZQ43y9aFKBujoa2PDy9GyMWUEHMXTzMtUIDKw1xEzVDHRYNbMF79hBvxZWEYsOAr7AqyQm2vKe4GyNORMzdh8i1agBpTFA1mnZoYvYOQSHpnIILkfzsGVJEj7z/Rn8F8XcQmN0Os1YsxrRv26Feeg4Ki8ovsIVvb8vNo2nXFOYpt/FUFO0XJuPZsxTJSxpc4ChP7iUokr8EVZjKkdvPd1/hdmA22s1agcXTvkW7eunIKSyCillD+fKsiaq07NHMgocUrabo0bs3erY3R9LzaPBFhiCmEG9vByK73SysWDwN37arh/ScQojFIzGWCou8GizbfQKz1wex41wGPD73gr5m9bpRJF918+rHVpz9Bo8zrNDSQRSCFuDt03hoe7jA2MAU2lxQpev5CT7/pBm031xDUI4JDHW5gD4nAm9Si1Cc+wqnt5xAopkXXBwMkP3oBh4nZCI+aB9WH02CdQtHmJhqc7GZLjw/+RyfNNPGm2tByDExKA1WRHcY7ZqY4V1QCNLFZvAMz8RGqQX7ZhbgpWihaY/e6N2zPcyTniOaryQJVmuKItt2dJKvu3r28udI4Vu59lPO0hXYQ3b43qr9RQUU6VM+mnBoY4N3N24jjov4ssJu4m7Se8ivJuPjtGZir4u8uAzwuKOCF9y41keg88+/YWonCxmdctWlxyNfvz5M6v5pGYPB+MDUc2wD+/QAPE4RxUlFeBcWhjxzF5gJX2Dv3PWI6PwzfpvaCRZSJyBMPI/pgybheKzoEa0QGRGcbzWwg1G1/kAFpo28oBYWiHDRVxTlRyHohTIaNjZB2vnpGDTpOCRVZiAimg8DO6MKj/j/eT5sEMpVZ9R+BpZ8/hYrv+mLIb4j8bXPSBxQGYYfx3pBR6sBerfnY//EUfAdMQm73ypBhfPgmrat4J7+OyZ8+z1Gj/kJIW4D8IWjLgzqmyDr2nr8dlOAdpNHw/b8eAwYMgQDx52DzffT0Mm4dt037DAJvlanMXbgEAwdNBlXbb/BoLbdMHm0Lc6PH4AhQwZi3DkbfD+tE2pUtZo9+kz8FO82jMbI0aOx4CoPGuJbGobv3V9V67Zor+uPhaN9MWrkItzWNAA/PqHcV1yp27aTm4dv2wdTvszH9rEjMdr3B5zPUpUoWIHcS5Av/7IXIAzkya2ZG9q114X/wtHwHTUSi25rwoAfjwTVNgrkmYkrvl0w4kK6tFY5qDui/0wfFG4djq+/G4WhQ+fjlooL7PVK5KYO23btoeu/kBvfKIxcdBuaBnzEJ+RCxYBboLOuYf1vN5EmIys1y7b41CIJrwsaokdjfU4e1etGkXxz9dtVayu8mIdI1G8KV30uUZiJN2F5sGpiCx2zLhj5GR+7R/ZCz55DsD66Efp2sYa2dRd8452Cjd/2Qu/vVnEXb8qw8HKEbZeJ+NY+CEuHfI1Zx8KRpWwDb1cDWHQZic/4uzGyV0/0HLIe0Y36oou1rNtQh32fifj03QaMHjkaoxdcBU9slGpw7D8TPoVbMfzr7zBq6FDMv6UCF3u9WjoBBfKzcJavO+P68ueIuq18+yln6PLtwdWtdTX+Ik1agQRF+swrHxFKUYNtT84565zEhK8GYPSmV6inrQZVlVrKrybj4wJbpy5e4D98hgxhLoKPnkVM7mscmNwb3bp0QRfuM+5SGhe4FiDyThTMuzVHNe8MMBiM/yxla6CKeTdMGayG38cP59ayYRh3SBuDJ3WBVuhRnI3JxesDk9G7m8QHdBl3CZnmn2P6UH0cHT0Y3307ACP2amLYnF6wVql+Xa3nMRi+rv6Y9s0wDPlmKm44+2KEpy4sP5+OofpHMXrwd/h2wAjs1RyGOb2syz/ZqQOUSN6tAwWEh4cjLi5OelQ1wvx3eBufDtK3hZ2ZlszAhMhPjkOqsjlsTDXLHHgxD2lv45CpagY70T46cWIh0t/Go0DXGtYG3EIrzEZ81DsomdeHlejZ1nshRHZ8NNe+KWwtS9oRVR2PqHdKMK9vJX5sVhuEBe8Ql0IwszVDPdkV6X37W5SF+LdZ0LC0gUm5CmWoIk9RVhLeFWsj5/gELM2bhd3TPFFPkdxLkCt/GYrf4cK473Ch0wasGezC1SeiCFnxb5GlYQkbk3rl6pQnz+ygtdgBX8xsU82bdYUZeBubCqEhZzvGlftalBWPt1kasLQxKSfvwvS3iC/QhbW1QfVXc9Xppgr5vr+tSHTwjoxgZSHa0lBCITITU0HGVjAUd7wQMdcuINL5c3Spr47UG4sxeq8dVuweDTfReWE+kuPegYysYKFbSVMShAV4F5cCMrOFWbn+FyLjbSxShYawtTMu3VpQaxTJT4Hu5M8RxfZTDnl11sRfyFKTOSVGiLTHl3FfuTW6NzGGSu59/DhiN9zWbsFAW9E4ayO/GoyP9wY7x62ExqKt+NZBgS6zbmOh7yl02LoS3VkUymCUQxSo+fn5SY8+LoS5SYhNEcLI1hr6Cqa/LEXZCXj7DjDh1h69WrkCkS+KRRpMYGutL7P2FCE74S3ecen1rfRqFIA6OzvDxsZGevT3+ceCUMa/DQ+vdoyWCUL/HoWJd3Dx7HHsuuWJDXtHwqnaKK8ihUh4FAJ4Nq/ZVof/aQoRfWwOJu14DVVdICffDF8sXI0p7bmgSJqD8U9RjJyHazBm6Qs4dmwI9Zh7CNEbjg1Le0r2Zn1wuPYeb8Lc815YOr8zjCspuBDhe6dhq+4c/NK/7AUFBoMh4WMOQj9GWBDKqCHF4L2LQWKxBezNq7jLVEMK4wPx16MC2Hp3QhMLFkXWBYUZ8YhLE0LPurq7d4wPSzFyY5/iQZjoloMbWjSpX+unI7WjCBlvU6BmZQ3xi/3l4CE1Jh2atlbQYSbAYFSCBaF1y78ahCqVviDCYDAYDAaDwfhfoxZhY7XUKghlMBgMBoPB+K8gujnGwpiPF/aAh8FgMBgMBoNR57AglMFgMBgMBoNR57AglMFgMBgMBoNR57AglMFgMBgMBoNR57AglMFgMBgMBoNR57AglMFgMBgMBoNR57AglMFgMBgMBoNR5/wDQWgxMh/txuSezeFoZQEb944YtvIGkgTS07WmGHnh13HxZb70uCbUtExN8vHxascwdO0+FTcypUlyyAn8AV90/Qa/PedJU+qKmvSvZmOA4C1OzvwKX41diX1bZ2LyntdcSQaDwWAwGPLhI2zbUHQftBGh3PJfGHMKSyaOxdixZZ8Ji44hssJiKkwLwrapA/BZ188wYOp23EsXitPzXh3H4m97oVvXnhi24AjC8oqrTK+MAPHnf8KkqetwP6cQMaeWYKJMX8aOnYBFxyK5XguRFrQZE7/qjk99xmFDQAqX8i8g+rL6D0lByEpqow6CbVf6btIEGtzWhAAVavbjMyqQ5qkNvOcrqLmyMrU5kCxNqZ6alqlZvjy6P8OeG0Mbqipb2olupAZLGhOQI02pK/gUvn8c+fSfT7cypUmVqEkejpwgWj5rC53+YzmNHzaBtj/Pk55gMBgMBuO/xz8QxtSCAgo/MprclLiYx2ocBXLLf969meTE9UnUr9KP42x6ILucCmJpX3ct7pwxNW7tTjpcHt1ehykh+wHNceby67elod92JEMu3X7yHcrNU5AurU6Woshd9LmOqN1WtC8xh+7NdCrfF+7jOPsBZccfpt563LFZI/Ky5P7V6k57Y4qktdQdH/hOaCb8f/4FQardse/2Fez7bRP+uO6HdV91Qn1ePDLzX2P3iE/xxQw/LieQc3s+en86FJu4y4fCt2exwKcFnG2sYOPaCgN+uo7k/FfYt3ArHhUX48lPQzDDLxOCpBtYObQ93O1s4drmGyy/lsTF/TLwK5fhCuHGyqFo724HW9c2+Gb5NSTlVc7HjziMKZ96or6VFewbdMHo3aHIk1ZbmWJkPtyM4e094NKkJxZeSynrBz8Ch6d8Cs/6VrCyb4Auo3cjtGJFivIUZ+HJlhFcXx3h1Wc+1k7ohU+HbkJoliLZFUBYWICcvAIIOPOSK0chlcuDvDAcmNwdnvY2qN/4C8w581bcd35yFJKebMGUmRtx/mEoHt6Nkoxfnvze+842g8FgMBgfO3y8WN0FDb7Zi2SZSErLexXCudiYSIi06xPhpOGISbt+QDMtaQYRBQmIVG6AzrNOIeD2Naxvya3pT4MQk5WA0ATApO+P2LJ5Gb4yAxJC48HjK0iXVldKYQR2fT8Fl3Olx9CC96pw8S9KkTAN1yc6QcNxEnb90AT5/jtwKdsGk0/fxb1zP8Ax/xp2Xk/mIps6RhKLfiB4wbTYlYuom22mKIE0TZa8+zTDnjvf5gCJbiqW3T18Sxf76xPUmtD4ddvol+88SEevCc29/ZrOzmxF9bhumvWcTtsePKJ1bdUI2m1owspVNKWjqIw3rQzlSeoXURRXvszTdApb15ZrR5vaTFhJq6Z0JH2okffyG/SnbL7HEXTyaxvSdRlEP29bR+O8VLkrgy/pbLqCO6E5ATTemhuLyef0w+oF1NuK+1s8lixKOvk12ei60KCft9G6cV6kCi368my6tKAIocI8OYETyZbrk1H3ObRqQR+y5v6G5RgKSFYku2SZ/mXIl+O9FJk8efTgB1fub2v6avFqmt5em1CvO+2PjVcwfr58+a0MJRmpMxgMBoNR53zoMKbm8Chs92xa+ucD+r29Uumd0FKyA2mKgxKZDrtAqUJpmhyKYg9SHwOQQf8zlFqUSfeWdyVDNVPy8DAlNYPOtOxOBgmFCtKldUjg06uNnUlHtz1NGGzLyUV0J7QsR3bgFHJQMqVhF1K5cgX0dIEzl6c5bY/lgrXkg9SGk6P99HtU188/P+ydUBKgUHSHTEm5lptNVaFrogMUPcXhnUfxRG8otlw8j8VtXdBtYHtwQT+cvpmDEdp/YeedIrjP3YW1s2di9Z6laFx0H3v+DC/bu6hqXa7MGI8knNp5B0Xuc7Fr7WzMXL0HSxsX4f7vgbDrK5OvqSP67AnAuQWNkX73GoLecgPJT0EaT/51AT/6Oq7FAw1nrcPSGUvw28Lm0jPKMO+zBwHnFqBx+l1cCxLdZcxHShpP5gpDUZ4sRFy7grfwwIx1yzBzyW9Y1EJapEYokKO3tvQ8Bz8af51+DXhOx8oFM/DrxTDERJ/EYFsr+ePPfiNffnv+RDjbMMpgMBiM/0k04D5yJRZ95QANJWlSKULEnliIbVHumDS7G4wVBETCpAuY/vl3OKP1Dbas+QLGwmQ8vPkYGXpuaNrMHfpZT3HzbjwKixSkS+sRwX+5BaPmPEG7tdsx1FZVmipFGIsTC7chyn0SZncz5iKQYhTyRcGaCtRUuc6rqED0j4BLE0X1dcmHDULVrdHEWROI8MOzTGnIlXcXsxvbwXvMCcRzYxbrqliIYu60sJAvfYStg/ZrbuL0L2PRUS8Wf22cj2/bN0C/g2/LbZQt5ueKg01tY21OdFzIpW0ILa5Cfk6B4g21xXzkSgpBW1IIhpJCKBdf8l9i4+fu6Oy7GyFwRisvPS6RFCqEiiR919Ctx/VFBfX0tKTC5OPlxs/h3tkXu0MA51ZeENdUriJFeQiCQtFItGAo6qyKOuqpiyUmRr7sZFEkx7gy+RAfeSLLVdMUG52Kri3szDh5Khp/FfIr+Fd2MTMYDAaD8R9GEItzW2+C33AY+rtqSBPLI0y5jGld+mBz4bc4FLgPg+xUwX9zBBuuZKLJot/x+/7DWNEiEzc27MXDYPnpwaXvVOcjeM8GBOZn4e78rvhibRSXdg8T2w7EyXei7pzD1pt8NBzWH5LuqEPfXFdcLi1HAGFOGnK5GEXX0gAVwtd/nA8bhCqbofvcUaifeQxDevhi8eqVmDGwP1YFv0WBhTOMNbSgX4/LF38fz+Nf4PKpMEmQV5yCczOHY8F5DYw4/BTht+fCBdl4EZKMImU1ccDJS09HgWk7tDEGnu3cjcD4BNzetRWPyBSdujtzYVsZyjJlMoQ26CgphN2B8Ui4vQtbHxFMO3WHs5ZMvpRgnLvLh3a3+diyYhDqFxZwZ4ohqBzpidG0aY4G2sDzg0fw6O1THN37WHqnMw+h5+6Cr90N87eswKD6hRDXVK4iRXlUYS8OSJ/jyMlgvL23D9u4vopRUSA7WYqTFcgxBUXSLNC0R+smXIAZehSnOfmG/NYJeppumOr3UP74VetXIT9JlQwGg8FgMKRkPMDpZwSrjh1hqy5Nyw/GtrkzseJcLAqFCTg2+htsfKkKr5ZauLdhDmb+dBKxqkbiG1KxgfcQHfsQd+K4AwNLGOrKT9cvLKkzCUYdx2DmlCkYPmgAvvASBQsmaNurC+w1Rd05jWdkhY4dbbnwU4QqrLzbwBIvcHDncRzb+TsXdZijfXs7yA+Z/0EkT+U/JAUUcXwWdXfRFcVIBK361GXKEQoXvxpfQM9+bkXcILlzRtTq0/rcv5J9lGm3FlEnI3FcJf6oOA+jA5F8Eib9SV8ZStIc5tylyPPTqZVBST49aj37CiVV2H9avsxDykk4T9NbGUjLgPRaz6YrXKFy+WZdpP2DrKV5DMj7Mw9SgzVNuC27n1LagJg8ev5bTy4ElvSjWRfRHgzRWDIo7sggyV5O7mPg/Rl5qIGsJ9yWeZOtSHGeghe05UszcTpUbKmhSCaiPaE5imQnuydUqECOGeXGwA/fR4MclErz2PTbSW9y4+iI3PHnUpEC+TEYDAaD8W8iWpP+XVLpSIfye0ILni0iF65fzTZHUelKmXqEOihx6+3kIMqM3EjNpetp6cfie7qVlUG3l3Uho5I0bW/6wS+VhEIF6TJ1lsUXefRwjgOXr2RPKBc7LHLhjpvRZtmXdYqi6dAwR0l93Md20AGK4kvP1SFKov9xHahDhMiKeYUkDUe4WGiWvxUryETMq2hkqlrAxcUCWtKTwpwYvIwugpmrM0xFYXphBqLfxEFg5gpncUJlKpVBITKi3yBOYAZXZ9PSaL98Pj5SXkcgz8QZDkYlly9Vw0+LRAzPHM7W2uXGwk95jYg8Ezg7GEmvPCqjOE8h0qLfoshMD4G9rTHgxUgEvN6G9jpVyE4WBXKURZhyDUu/H49fb9bHpqcX4esguglf1fjly4/BYDAYjH8LJSUuCqvrMIbxwfgXglBGzUnHn59YoH9pECpN/tvwEPb7Cmz3f4KQ3DZYtn0O2hkqDGkZDAaDwfhPwoLQj5saB6EiRTMYDAaDwWAw/nf5kEE/uxPKYDAYDAaDwahz2DNYBoPBYDAYDEadw4JQBoPBYDAYDEadw4JQBoPBYDAYDEadw4JQBoPBYDAYDEadw4JQBoPBYDAYDEadw4JQBoPBYDAYDEadw4JQBoPBYDAYDEadw4JQBoPBYDAYDEadw4JQBoPBYDAYDEadw4JQBoPBYDAYDEadw4JQBoPBYDAYDEadw4JQBoPBYDAYDEadw4JQBoPBYDAYDEad8x5BaDEyAn7ClN2vUShNyX++Cd/Puo4M7u/iDD8smrgLr0tOVkFxxkPsnPgZGlkbQt/YAW1HbsHDzGLp2b9P5vVx6D7mKjKlxxIKEb7bF8M3hoInTfl4ycT1cd0x5momsm5OQ58pN5AlPSOh7Pw/AS/yMvZfiC61g9pQGL4bvsM3IrRGSsjEtbHdMfpyuvQ4F6G/T8YnbsbQVNeCqVt3TN77DFli0+EjbFM/eDdpgiYyn7a+5/Huw5lWOf6OHBSR//Iwls7bgLPXdmDxpifIk6bXhveWMf8Vdgzrivbt24s/HTp2xef9J2JjQAqE0twMBoPBYPxdah+EZvphzvg7aNrdCerckpR2exUGdpuE3YEJ4kVY2dAbPTXW4dsNYVUvyrwQrPi0K1bxBuPg02SkvPgD/eN+QKevD+LtB1rptJz7YXR/F9STHksQIOtNIALCMrm/PnaKkHD3KoLiCyFIuo8b9xIryFwLzv1Go79LeQl8GPIRsnkKll1K5HpRewRZbxAYEIbMGimhCInScYouIl5t6I5mU16g/ZpAJOSk4MGWrng9rSm6rHzOhaBCZIUF4Y3jdGzbtw/7pJ/tc9vB8B+57//35CCfHG5MO7gLshD8Nm07IvQMoCY9UxveW8bCbLy+H476E9Zh69at2LJxBSa3T8aq/mNwKvkfiuQZDAaD8T9HLZflQrzcPgOXvH9AP1sV8J79jN7jg9D42ybQU5JmgTZaTJqAol/m4nKaNEkOGdcW4dfkMTi86Ts0MVWHhnlbTN57EDObC5HLrebFOcHY5dsG9Y0MYNVsMH57mIVibnH2n+kD31WL0b+5I+w9OsJ353MuDBAi6a9F6OVlBys7L3y5+BpSuEC2IOIM9pyOQAEXbsafm4dejR3h1GIotoXmg8S9EOLdrRXo39QGRsb2aDV8C56Ibqfl+GPO0HEY3d0DTp0WIyjiEhb7NIWdqRHMnDti/OGoSgG2/P7KwvV9zlCMG90dHk6dsPhBjvy2i3PwbNtweNsawtCuFXz3hInvglVfPxd0pF7Hwi88YWvtgvbf78VLXgEizuzB6YgC5NyajX6+K7Hgq6ZwdGiC/qsv49jcHmhkXx9ePr/grugOtPAdbq3oj6Y2RjC2b4XhW56I7y7m+M+Ej+8qLO7fHI72HujouxOPnx7AiuNvEHF8Jub7Z4n7HbzLF23qG8HAqhkG//ZQemeyDEH8Oczr1RiOTi0wdFso8iVK4Jq9hRX9m8LGyBj2rYZjy5PKYysl5xYWzn+NUZfOYEkvDxhp6KB+tx9w4pwvohbNwiXxzVIlaBg5opHMnVBPJ0OoiiuQomCssuT4z8HQcaPR3cMJnRY/QI6cfha8Ki8HuWPh7Gmmjy9WLe6P5o728Ojoi53P87kWOIt+tg3DvW1haGiHVr57ECZStiAX+YYGiDt/Bo+TsxB79y5EsWGNbOBDyFiMBgzrN4Cnpyc8G7fCF99PRx/dUNyO5nEXotcx4Ytx+KvkxnQJNZApg8FgMBilUG3gh9JSJ3366lKm5LiogPhCotRjncmgzX5KkqQSCSJotZMKdT6eKk2oSAE9mWNPhgOvkLSmCuRS4DgL0miznO4kJdO9lR1Iw2gE+WWn0uG2IFXvJXQzIYdiT35HFno96UxiCC11NaTP9kdRdthm6mbbiTZHFFHK/iYEz72UEHeAelg0oumXYyj5yWbqaQCyGhdIWQmHqaepB00+HUmZacG0a4A5WY3yo8zUQ9QaGtR9RwjFRYST3zR3sv36MEXm5dDzje1J02YGPSiQdlWMov5KT4tJpUOtQRrdd1BIXATFhf8ht+34oIlkpdWZ1txPpsRrk8kGnrQ+PFNB/Sm0vwnIc28ypR5uS1BuRvOvRFF69AkaZmFIPhfelJ0/0oFUNdrSzwFxlHB9EtlBlzqtvEspKQE0y1mfPjmWRAmHe5Kpx2Q6HZlJacG7aIC5FY3yy5TUrepNS24mUE7sSfrOQo++OP6MTo+wI+vBR+hFpoByA8eRhUYbWn4niZLvraQOGkY0QlYAgjg60MOCGk2/TDHJT2hzTwOC1TgKzEqgwz1NyWPyaYrMTKPgXQPI3GoUcc3KwI2zMajRrkTiBc8j63p96EJFw8m+SgO0jGjMnRQKGm9Oai0m0S/r1tE60WfTcQrLk+YTI1Q4VllSD7UmaHSnHSFxFBEXTn/I6ef1pOgyOaS/lT+WyMPUFqrkveQmJeTE0snvLEiv5xlKzw2iiVZa1HnNfUpOvEaTbThdrQ+nrLvTyd32azocmUc5zzdSe00bmvEgtXob+0Ayprz7NMPFmgbsvEGBgYEUePMSHVzUncwsBtLpFG7C8yLp4qGLFMGTFhVTM5kyGAwGg1FC7e6E5obhRowp2rrqSI5VNaEurwYVYzTyUkXI7ShpQmWKCoVQ0VSTfyuWH4FLF/LQY8E4tDE3g/eYhegjuIxTYaLNbdpo7OuLDpY6sO34BVyRgjSBAVxdBLixdALmnTfDL/evYLxj2X2vnCcn8NjKFxO62cGsyTDM6GstfryZdW8vrmTrIOXcz5gxewMC8zSQcPEMXoua0fRAv88bwNrRCZ3XPkHQVHVc27wSG89Hg8fLRIHsloEq+yuLJjz6fY4G1o7QCvldTtsn4X/2HHI/m4NRLc1g0WUlHif4Y5xNTI3q12oyFuO61YehfWf0chUiLoVX7m6Xlud3GNbWGpaN28PBwAPDhrSEqWkDeNspIysjBUF7ryBbJwXnfp6B2RsCkaeRgItnXov3zmo39oVvB0vo2HbEF67AuxxtWBhqQtPQDnb6AkRcuoC8Hgswro05zLzHYGEfAS6fCivbd5v9BCceW8F3QjfYmTXBsBl9YS1RAvZeyYZOyjn8PGM2NgTmQSPhIs6IlVAZQX4m+Gq60KpoOMqa0NMQIJ8vuvVXjKKMOESGhyNc9IlKQE65Z+VZuFfFWGXR9OiHzxtYw1ErBL/L6ee5WF1YlcgBD+WPJbxQJED4+naApY4tOooEmJKG7HCufO5nmDOqJcwsumDl4wT4j3OCXqs1eBI0FerXNmPlxvOI5vGQmfWmehv4QDIWI0zDnV3LsWzhFAzo0gPTAhtj/bVd+NKUE7yGA3oM6gFHDWleMTWXKYPBYDAYImoXhBIfuQJ16GqqSBMUoYJ6ehoQ5PClxxVRh23T+igIDkWabDCX/xTrJi/BxYR8rh016GpJ21HRgLa6EPwiUWYlqGqpSzqupAwVJQKpWOGbP5/jr1meSDs9HW0s3TFaZi8A8XNRpKoNDXEhZWgZ1BOXFxRkoUjbAV4tWqJly5Zo3XsedqwdADtR/KqsBi1NUa4cBEzxgnP/dbjGxdSOrb1gxHWLpI85xYjloqi/sihDTUuzirZ9YMBFS6q6kjyiwMrU0hDqNaxfWU1LelGgBGUVJVCFR6HK6joQD4k7r8TpSF1VfAAlJW4IEKIgqwjaDl5owfWnZcvW6D1vB9YOsBM/xlZSrVC37Pi50vxcAdR0tbhaRahAQ1sdQn4RV6sU0RiKVKEtUQKUtQxQT/SnoABZRdpw8GohlkPL1r0xb8daDBAroTL17FrCIe8hnoj2W8ggfPcEdzNs0cpBtP9VDeadp2PNpk3YJPqsnoyW+pJ8EgRVjlUWkUzFMqtJPxXlseGkoqQKLekVm5KyCpQ4ARaLbEBVV6oTZWiaWsJQnbO4gCnwcu6PdRKDg5fI4IprYAMfSMZiVG3gs+40/rpxH8/9ZsHq5RO8U1Jw0Sim5jJlMBgMBkOE4jVFHupWaGCUhTfJov1sVcFHUng2TBpaSY8rogyz7lPQLepHLD6bIA1U8hG6cwrmHo2DtpEj2rrl4ebFMORyZ3LDLuBqhhPaOCp4wSb/Phb2GosHbZfgUGAIzg3MwdWrkdKTgJZ7F9jGnUdAEtcSPwb+/rHiPZ16Ht24gOYtdLuOwJgxvuhrF4U7L/JFsW0ZvFc4czoNvXefx9EtC9FHNwnp/MKy4EqEpn3t+sshv20h7Fq7Ic//Kl6L9gbmBmGSrQWG3jasdf21Rwfu3RyQ91YXXUeMwRjfvrCLuoMX+VzQKc1REZGcSByNasK+LdfvmxcRJukgLlzNgFMbx7KXwrTd0cU2DucDkjjZ8RHj749YiRLQzSEPb3W7YsSYMfDta4eoOy+QX04JZSib98aSgUlYMG47XpS8Mp7/Gvsm/ICInovFe5WrRw8etRxrVf0slYPCPKUbpsuhWb813PL8cVWibARNsoXF0Et4dOY00nrvxvmjW7Cwjy6S0vkoVLWr3gY+kIzLowyjTsuwf0Imln27Cs8UTv33kCmDwWAw/qep3fqg2xgDOxbgyq3k8kFYRXKDcTbUHoM/sZYmVEbZ3Ac7jg/H65H1YerSBF72Zmj0oyoWnlqFDvpm6L1xJdx2toKtszPsWm2Hy4qt6G+poLtabujRMglL23igWfPmGBLYHNNGeUlPAhoe47B+aDwmNvdE82Z9cTBPS3x3RsNrKnZO5GFWQzs0aOwClz4nodK0AYxlm9F0Q5++Rjjh0wxNG3viqzPaMMsPR2S5Ny5q2V8ORW2799uA5U6b0dLWBa6OHXHQdTbmtHOudf21RwNeU3diIm8WGto1QGMXF/Q5qYKmDYwVGIkGzBpYI/WPCZh0PB5mvTdipdtOtLJ1hrNdK2x3WYGt/S3Lymp4YNz6oYif2ByezZuh78E8aEmUgKk7J4I3qyHsGjSGi0sfnFRpigbllCCDshG+2HETK/XWormxOdwaucHS2BPLlJfg5sF+sKiRSGo7Vg6F/axXJoezxvLzGCmo1cwHG5Y7YXNLW7i4OqLjQVfMntMFzfv0hdEJHzRr2hieX52Btlk+wiPV0as6G/hQMq6EJievXZiC3zBmUyj47w6giZIndidJT4t5D5kyGAwG438aJdHGUOnfNSL/yTy0GlEPh+8vRCN1aWIF0s5+hSabfHDv0jBYVXdjSpiD+FfhSCITuLrbQlc2vyAd4aFxUOYWNUfD6h7qFSM/8RVev1OHnbsTjCr1TYjc+Nd4W2wLN1udcgsjP+U1wuIFMHdzh2WlzYYiCpEW8Qrv6jnC1Upb8aJaq/5KkN+2AOkRLxCvbAM3ByOUDuU96q89fKS8DkO8gAvw3C0r770sBw/Jr8ORY+gCZ1PRBkGu3+GhiFPmAmvHCm+jSxHmxuP122LYutlCp7wS8DosHgJzN7hbatUocBFkvcXrqGxo13eDvcH7yKM2Y5Uit58V5FCrsRQjfpc3PHb1h/+1H9BUut26MC0Cr97Vg6OrFbRlK6iBDXxIGcvnHc58PxfKK3fhSyNpUinvIVMGg8Fg/E9S6yAUxRm4MbUXdnY4gYMDLKV7AGXgPcPirjNhuPcCpropiFIZDIYEfhTO7d6GdfNPor3/cyzzKve2z38TfgT+ClBC508c8RH0lsFgMBj/UWofhIooTMHrt+pwcjKoHITmJyAsSRtujvp/404Lg/E/AhfQnfn9KnJdP0e/zvWhKU1mMBgMBuP/O+8XhDIYDAaDwWAwGH8DdrOSwWAwGAwGg1HnvEcQWoyMgJ8wZfdr8HJf4MiCYejZtRt6j/oJ56L5KM7ww6KJu/Ba9NUw1VCc8RA7J36GRtaG0Dd2QNuRW/BQ9POR7wEv8jL2X4iu9HOaCuFF4vL+C4iuaYHCcOz2HY6Nof/dr97O8p+Br6b5IUt6XELm9XHoPuYqMqXHlZCRRbV5a0lh+G74Dt+IOhFbbXUqQ/7Lw1g6bwPOXtuBxZueiH8qtdb8kzYiTMKlOd3gZuMKn99jIO/n4Mt0x0Pk5f248D6CUEBd6fH97S8fLw8vxbwNZ3Ftx2JsevJeGvwAZMF/xleY5ldpFuL6uO4Yc1XRyKo7L6IQ4bt9MXxj6P/THwCoiQzeByGSLs1BNzcbuPacjaGfjMEHb0KW4gwE/DQFu1/n4NWOb9Fj5F6Ifq9CAqfDPb747rfn0mN51Hb+cuO79jMGd2mJll2GYPl10Ve0VaDEN4Ukwm/RROyqyQLNYNQBtQ9CM/0wZ/wdNO1ugqCpPTD1gRu+X7oIg00uYOSXP+FZPW/01FiHbzeEVR0Q8kKw4tOuWMUbjINPk5Hy4g/0j/sBnb4+iLdVfv+TPPIRsnkKll1KRLkfxqmC/JDNmLLsEhJrWkCQhTeBAQjLlLf8/zcQJD2A3/3ESnLXcu6H0f1dyr6zswKysqgub20RZL1BYEAY6kJstdZpKTl4sGUHdwEUgt+mbUeEnoH4F7VqzT9pI1mBWLU9GSOuhODUd/Zyv3mgVHf5Idg8ZRku1V4QCqkrPb63/eU8wJYdD5EZ8humbY+AnsF7afADIEDSAz/cT6w0C+HcbzT6uygaWRES7l5FUHxVXlOArDeBCAjLlHsR8vFTnYzelywErtqO5BFXEHJqAoaP7Y8P3oQMmX5zMP5OU3R3UkH261u4vHc8vt8ZLvXLxcgJv42AF1VEwbWcv8UJh/D152sg/PonrBgMrP/sK+yruIiW+KZsXXj31MC6bzcgrMoFmsGoG2oZhBbi5fYZuOT9A/pZ8cF3GIzl62eib4dOGDhtHFzj/PEyRxstJk1A0S9zIfOjRZXIuLYIvyaPweFN36GJqTo0zNti8t6DmNlciFxu7hXnBGOXbxvUNzKAVbPB+O1hlmj6wn+mD3xXLUb/5o6w9+gI353PkfHqAFYcf4OI4zMx3z8O/nOGYtzo7vBw6oTFD7KReGkxfJrawdTIDM4dx+PwyxAcWHEcbyKOY+Z8f2QJEnFpsQ+a2pnCyMwZHccfRpRoggricW5eLzR2dEKLodsQmi/dPlucg+BdvmhT3wgGVs0w+LeHKPe1oSK4PM+2DYe3rSEM7VrBd08Y8kQjCN4F3zb1YWRghWaDf8NDrmDOrdno57sSC75qCkeHJui/+jKOze2BRvb14eXzC+5WvDtcRfvC9FtY2qsJXBt1xLC1QUjn0gsizmDP6QgUcNfH726tQP+mNjAytker4VvwJCWsnCySpHnzUi5g2sBZuJomqZj/ejd8h/yCB0ny9FIeQfw5zOvVGI5OLTB0WyhKxCZ8dwsr+jeFjZEx7FsNx5YnFcvm4NbsfvBdPgs9G9aHS6shWH8vQ6J3WZ3eS648/oJX5XUqfIdbK/qjqY0RjO1bYfiWJ2IZFec8w7bh3rA1NIRdK1/sCcvjOpyLfEMDxJ0/g8fJWYi9exfiWKAmelZgI/LtV4ikvxahl5cdrOy88OXia6jww08c8nW0c9IyBGWFY+/kubiRKn9sEj2HIfjAChx/E4HjM+fDX2RfcmxOmPQXFvXygp2VHby+XIxrlTuiQI+CyvNJPFlKKEbKhWkYOOsqJKbDx+vdvhjyyyNkJV7CYp+msDM1gplzR4w/HIXCHH/MGToOo7t7wKnTYtwOLbFVRe1w43m2DcO9bWFoaIdWvnsgUWE+DA3icP7MYyRnxeLu3Xjxoi9fD7LIrw9yfYLUPlcuwFdNHeHQpD9WXz6GuT0awb6+F3x+uQvJVBUi/dZS9GriikYdh2FtUDrXSgEizuzB6YgCBXWLyslDgPhz89CrsSOcWgzFttB8iNXwb/ignFuY3c8Xy2f1RMP6Lmg1ZD3uZXBl/edg6LjR6O7hhE6LHyBXnsylZVcu+ApNHR3QpP9qXD42Fz0a2aO+lw9+uZspI6NcufNEvs3KH08ZfLzaOQnLgrIQvncy5l5+ijN7TiOioLxP+WH7tBr4YDlzs6LQC19i+4xL8P6hHyS/m6EBq/btEbN0LPZEVFSyvL4X4FW5+VvdfOMuX96FIlytPb795jN88s1IdNMKx5MEPmc68n2TdotJmFD0CyeLKhZoBqOuEL2YVGP4obTUSZ++upQpTZAizKDb8xqTcdv19JLPHQsiaLWTCnU+nio5X4kCejLHngwHXqEKNUnJpcBxFqTRZjndSUqmeys7kIbRCPLLTqXDbUGq3kvoZkIOxZ78jiz0etKphGg6PcKOrAcfoReZyXSoNUij+w4KiYughJQ7NN3dlr4+HEl5Oc9pY3tNspkeSC9PjyA768F05EUmZd+dTu62X9PhyDzKeb6R2mva0IwHuRR3oAdZNJpOl2OS6cnmnsS5VBoXmEO5gePIQqMNLb+TRMn3VlIHDSMa4Zct7buE3KCJZKXVmdbcT6bEa5PJBp60PvgmjbPQoDbL71BS8j1a2UGDjEb4UdSRDqSq0ZZ+DoijhOuTyA661GnlXUpJCaBZzvr0ybEUaa0SFLWfytWjDGcafzqSUkJ2ko9lfRoXkEMp+5sQPPdSYsJh6mnqQZO585lpwbRrgDlZjfyLgmVkkSjNm8zpermXCX12OJGExKPnPzYi05776dxYeXqRdkyEII4O9LCgRtMvU0zyE9rc04BgNY4CsxLocE9T8ph8miIz0yh41wAytxpFfuUMIJWOdFAm2I+iY2+SKXh7H7J0mECBOanldBp+dWzl8V9PoejScaTT28M9ydRjMp2OzKS04F00wNyKRvnFU9BEK9LqvIbuJyfStck23FjXU0igPP0X1EDPAgU2kiTfft+F0FJXQ/psfxRlh22mbradaHNEkbQuCUIFOnr9YA011fKiFQHh9PIPeWPLlOp5N8VEn6YRdtY0+MgLyswKlGNzf9Hdpa5k+Nl+isoOo83dbKnT5ggq1xNFeky+W3k+zXjAzegy+KHLycvkMzqcKCTiPacfG5lSz2NRdGe6O9l+fZgi83Lo+cb2pGkzgx7EHaLW0KDuO0IoLiKBovZJ7S9PQTu5QTTRSos6r7lPyYnXaLINyHN9CAXKq7tAkR+RdlSE3PrCKUuuT4jj7FOVNNr+TAFxCXR9kh1BtxOtvJtCKQGzyFn/EzqWIrVh5/GcflIoZKcPWdYfRwE5KbS/CVf33mTKk1t3bOl5WQRxB6iHRSOafjmGkp9spp4GIKtxgZT0b/ig1CPUQRlkP+oYvUkOpu19LMlhQiBFH2pN0OhOO0LiKCIhmW7Jk3kUV1ZVg9r+HEBxCddpkh1It9NKupuSQgGznEn/k2PESVEigx035cyTXAqRZ7O58uzbj8okIaSCpAe0pqkWea0IoMjwfdSEk8Pe5PI+5fm+9tWOX+7cHOVXbg3jhy4lJ/2vSLJE5tH9Ga7kPOEKXZnmRmZcWxH8Ano8150cxgSIHLmcvl+nFNn5m139fCN+BO3u70g23l9Sn7Z2ZNtzM4XxFPmmHK6AgCJWO5FK5+Ocx2Uw/l1qF4SmnaBOqs60OkIgTeAQpNKtJR3IxG4g7YsQRaAiMumyjwYZT30gPa5IAd2fZkMm38o6Cxl4z2i+nS71vZAhOc68QgP1LGnyvTguCNWm5jviONfCkXqUOuq1pD1cQHp/uis5TbjDha8i56JJTbbHSvKIKIijoD930K8LxtBn3CJjMuoWpdyfTq5OE+hObkmWIPpzx6+0YMxnnLM2oVG33tK5PubUbL10cc6+QcOt7blJnErP5tuRbt8LJOldJl0ZqEeWk+/JOAY+BS+0Jz2fSxIHJSyglIR0yn42n+x0+1LZsAaSnuVkurK/A+m12E6xog5zY+pk4E274kQHaXS8qyG1lB0LFxAqaj+OW0h0G68nSVyTTX4j7cht7mOKlQaWr051JzWNlvTNqFE0ivsM/4JbRC2n0q2AMlmUBKzJ3BherOAuLD49SAl5IbSsIRdIHLpB8+TqRcYlpp+jPubNaL00uMq+MZys7bngJfYUdVfToJbfSNoeNfwLztFb0tT7su5UtIDrkOfqV1KZ+9FIO3ea/yRORqeKx59WqtN0OtVdjTRafiNpa9Rw+oJb9CwnHaK59nrkI72IEhakUEK6xGYr6z+tBnpOl28jN4Lk2++dCC4Q1yU1py9o4qrj9CCxZL6Uka5AR/fjDlM7/da0P0nB2KbeL9Vzct59mu7qRBM4hfLk2txEOv97T9JVc6IvJq6i4w8SOW1XQJEeRWuYnPkknUYS+C9oRWNj+vRgAuWFLKOGpj3peLLIggsoLuhP2vHrAhrzGXcBYDKKbsVwQahmE9ouNn5Z+xNlr9xOevBCstfzkS7yXICRkkASFcqpO02RH5GZqQrrk2cTMZx96lEL6XxMPdqJDLx3kWSqHqeuhi25caRweXSpcalNiGzYjeY+Lh9kVq47Sm4Qmn6uD5k3K5vTN4Zbk/24GxT0b/ggURCq40mrX0ltwm8k2bnPJ799rUmzibSsIt99ZT910Gsh1XMqHe1kQN67JH487XhXMmwpKi8NQnc/kzNPBBTPXVhWtFn59j2ZZF2SqL3D7fSp9f4kkYHJBKFl64ToAr668acqmpsybaWd6ESqzqtJskRKg9CJdygnw58mu5pRj91hdE8ahCrse1rZ/BVTzXzjvVhPXc3sqeesVbR6bh9yMO1Ca18kKli/RBOYa+uyD2kYT+Uu1MSHDMa/Ru0exxMfuQJ16GpKvx2UH4XDo9uj74kG2HrrAL5zLPlyehXU09OAIIcvPa6IOmyb1kdBcCjSZJ8C5j/FuslLcDEhn2tHDbpa0nZUNKCtLgS/SJRZCapa6pJ9BErKUFHiAmnR3+VQhpqWpiRPTgCmeDmj/7priIIjWnsZcb0rXyYnYAq8nPtj3bUowLE1vIy4dqkY/NwiqGprSOpR1oJBPdFfxKULoKarJf2OVBVoaKtDyC9C2VCKUZDFldWV9kFZE6aWhlDj50KgpouyYWlDXchHUTGXRV0HmpJBcf+pQF1VfADRz46L+lrW36rbV1LXhoakUWhoqaG4oJDrjQRBQRaKtB3g1aIlWrZsida952HH2gGwkfanPOpw6jsYNo/24GLQcRxJaYXh7bSQp1AvUkQ2UqQKbUknOLEZQCw2QQGyirTh4NVC3HbL1r0xb8daDLCruLuRsx0jXanc1KGlxsmyUDSCEp3WRP4Csfy1HbzQQtRWy9boPW8H1voYIIfrm65E0JxaTGFpqF6F/qtrR9QXOTYinidy5FRsjm/+fI6/Znki7fR0tLF0x+gKj8QU6ahMTArGNsBO7j5RkmtzRTDo9yee/zULnmmnMb2NJdxHX5Y+PpeiSI81mE9Qd0LfwTZ4tOcigo4fQUqr4ehokoeAKV5w7r8OEjF7QSxmUUFlNWhJdVKKgnaEIvmo6krnijI0TS1hqJ4jv+5iBXqQsddiufUp8gnizkJdRzqvRZNTRR2SqSqatyUzVQnqpTahIWPDEhTXXRmR/opUy+a0lkE97v//og9SqQcjXUm6sroW1IoLUMSdUFbTkpRVZPuSBqAj1bNEdKplcixtgEPZQs48yYTVN5VtNrVAwXhkXJJiZNYJ0VE14y+qdm6Khs/1R52zJ2l/SlAyaI+l2wfizbxJ+DNR0jn5c7NC36udb3w83/0L7rbbhj9+nYkZy3/H9k73sXzTM2TJXb8kqNTTg4YgB/wayYnB+Ocos8qaoG6FBkZZeJOczx3k4u6iXpjwbADO3NqC/vayv47ER1J4NkwaWkmPK6IMs+5T0C3qRyw+myB1nPkI3TkFc4/GQdvIEW3d8nDzYhjXCtdS2AVczXBCG0fFu8m5eFR0V1d6VAbv1RmcTuuN3eePYsvCPtBNSge/kGtRUoCbzDy8OnMaab134/zRLVjYRxdJ6XwUCrXh3sUWcecDkMRl58f4wz9WtBdHE/Zt3ZB38yLCJJ3DhasZcGrjKPMyhSbqt+by+F/Fa9H+stwgTLK1gG9ME7jl3cRFSUGEXbiKDKc2KCe6aqm6/YI3FxEo6nB+OK7eyoVbO4fSL0DX9egGh7y30O06AmPG+KKvXRTuvMiHkkqJLMqj7tgbQ+we4ec5O5AsCiRsHKrXi7Y7utjG4XyA6A1NPmL8/SEWm54Hujnk4a1uV4wYMwa+fe0QdecF8kV6KEc+Xl8MEu8B40VcR2BBQ3R00pKeE1HF+Et1qgePbg7Ie6uLriPGYIxvX9hF3cELoR1ac/33v/pa/PZ7btAk2FoMwoFj8vRfEz0rsBENO/lysgjBwl5j8aDtEhwKDMG5gTm4ejVSUpUUPUU6KhWTgrHlK8lMZtHfnBw4hWrat5Vjc82QtaIXxj5oiyWHAhFybiByrl5FpOwr1wr0yH+jYD6VQx2OvYfA7tHPmLMjGa2Gd4RJ4SucOZ2G3rvP4+iWheijm4R0fqFM0FQeRfNWs35rbjz+uCqZWAiaZAuLQQdwTF7dmvbV2qvc+oZewiO5PkFSpnoK8OZioNgm8sOv4lauG9o5lMxCRf5GeroC2u5dYBt3HgESA4O/fywKoQG7f8sH5b/mLkpTOL3xEHE9EAUNO6K+7M9mKZJ5bZwc/7GceRKK+wsr22yCuTz7boMqlor3pvq5KVoiG8Ao6w3ES2Q5lGHQcRl29AvHqn1vxPuV5c9NUd/L5q/C9asUFehb6oMfG41MUbIwC9FvedAxM0dDueuXBH5SOLJNGsKK/ToG499GckO0pqTTub5G5LU+kgQZF6mfnjhukfl4054EIVHODRpiYE8Lgys95JNBQElX5lBrAzUydG5MnnbaBOOu9NPtdPHjkYLn6+kTA5CBkxMZKulTl1+fih+1H26rQ60OSvdIph2nLvotaHdCIcXs6UJ6+k1oxLEQOtRai1oekObJvkWTnZWpnmMT8nJtQB06mJF6m10UE7WHuujpU5MRx+il32RyVq5Hjk28yLVBB+pgpk5tdsVRUZofzW5hTBYezaiBiye5cmMSP84oeE7rPzEgGDiRk6ES6Xf5lZ6Wex7JURBMa7rqk5KhM7mYqpJB1zUUXFBAz9d/QgYwICcnQ1LS70K/cgVFj4IM2v5B4h6nHqPOBm1I9ORI9CjoRDdD8eM/mQ0QCtsX1aNp2Iy83DypiaMxOfbfQS8LZB5xClPo2oympKlqTh5eDqSr5kKjTsYTP6ZMFs9K9uSJG+LTy1WNOb1q05d/plShF1mElOY3m1oYW5BHswbk4ulKBuLHuEJKuTaDmmqqkrmHFznoqpHLqJMUX25gosfxGqTj4kxOnk3JycSR+u14RTwuvZxOFYxfIDOO2MRrNKOpJqmae5CXgy6puYyik1xjBcFrqKu+EmdzLmSqakBd1wRTyi35+hfWQM9CBTYiX06ZdHtuU9LSrk9NmzmRkdVntCGUJ61JigIdCVJLHseLssgfW6meBTG0p4se6TcZQcficuXaXObtudRUS5vqN21GTkZW9NmGUE7OsijQY4L8+SR+cikL/yWtasz5BO0v6c8U0clsujXZmZTrOVITL1dq0KEDmam3oV0hB6m1VksqUW3pGBTM2/9r3/5i06riOIAfEm3N/qQXNxejMy5AS9SyzlUz22jS/WmyR5v6sGTvGh8W35rsoXvoy56W+bKXbTGuTh8aE9PpWzNnzB4b4IJAGReSdcAoATZHGTB69/XcUgqXnktBB2Xm93noA7nce/79zvldzmlUzcNz6QT6TGbY+t/AK9IJXPIkxffmhdp+vIrul+fThmhM8LnlMwmjP5YLm5obgzQyi3Ko/oyTZm27eYWP4ddgPnoYdscRWPZZ8MXVJf6U6plQ8b1lfC/YjucDDHemPsK+N9/D0ff74RiQ8O7Xd5HdiTlI247v3YN+mxWOD63Yb5nE1SCPzp8+wa6Pfyh/lxO2ufZdaRTlpkthbkzCSPkBvOlOwqxtha9V2igkjBPxmBXXR89oO746pzRVf6PY1C6ryPyKz18/jG8j2qfV7fhKidT0Ar56x4S3tDOhRmWvjd+lO9vGm5r5A1NDr4KZLbC/3YueD77BQko1nJv4Ao3fz/JxNO3hMzxvcx6ng9cflm9GSIe1mITysHKex+DQDLwN8svU/AQOjs/WJRgG1p4g6nNi8a9lPKm/vpRGyC0jnCmfQWosj0TQi1CyblHXFFNQPAHEVvUrZT4RhDeUXF98iykFnkAMdZfw8mUR9fuxzJMovRLSITfkcKZ85kaIX6PI8ETSujN3pXQIbjmMpqplyPj5pUwEgfuPNz9PfOeAabi6SBRWgnA5fYjnqnWqbYttNdEva9ko/P5lbGm2wgqCLid88dx6UqunJaF8kb8ZQ1LxIZJu9BIjrr++HgWsBF1w+uKoqSrU6DUM7z2Gi87y+SiNYf83aOdNRmNE2E4qcnE/XLKCRtUT9ZGeuG6b8gkEvSFUwkE05tRcHH6XDKVBQYT9aBBP2ysipXgQiK0K+l7A8DkqoteGsffYRVS7sMG9mxivpbQC2RPR9YnxmGhGCZlIAPcfi5/Z2r3XkI364V/O1tWtw3PQRiJ5M5aE4tO31RYtzd0i4jgxGrMvZk5tTuPYzMF5fhBDM15dezciLHtt/DYVbwUkAotY9D/Uz+GiuSk1j4mD45htaoEmpL1aTkL5axdunxvFmbm4/g2wIu/GhZFTuLz+b/JkZ6nI/DmDyX4T9n95l7//druNJHTjl6b2KCBy6wqmjkuwTcv6CZu8HAoR3LoyheOSDdMy9WDH6H7NJEbUzG2cGz2DuXg3Jnl5uC+M4NTlpaaTZELayaT90bblW/Isye496GFWq8Tqzl8z9jTOAondzG7pqzmjRnbGc/a37zf2i7OXfToxzmx7ur1HVPYo6GXJAw5mN28ZWS9IkYXnb7CF1QF2enKMHaIzUS+fYpjN31hgqwOn2eTYoc0zz6TN1Ecs6E2yAw47a1t4/k88S95jD3qszCp1W0M9ZfFAgu22W1gfLdCkC/y7JJQQQgghhJD/gN6FCCGEEEJIx1ESSgghhBBCOo6SUEIIIYQQ0nGUhBJCCCGEkI6jJJQQQgghhHQYY/8AXtd9eOxG+c4AAAAASUVORK5CYII="/>
          <p:cNvSpPr>
            <a:spLocks noChangeAspect="1" noChangeArrowheads="1"/>
          </p:cNvSpPr>
          <p:nvPr/>
        </p:nvSpPr>
        <p:spPr bwMode="auto">
          <a:xfrm>
            <a:off x="460375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AutoShape 8" descr="data:image/png;base64,iVBORw0KGgoAAAANSUhEUgAAAqEAAACXCAYAAAAlHoLHAAAAAXNSR0IArs4c6QAAAARnQU1BAACxjwv8YQUAAAAJcEhZcwAADsMAAA7DAcdvqGQAAI++SURBVHhe7J0HWBTX18ZfOtJ7L9JBBTv2npgYjUosiS2xEHuvsZckGmOPvRs19thbbIig2AuIWOjSpddd2OV8swVYYJdiDInf//7ybGTu3HrOueeembmzq0QcYDAYDAaDwWAw6hBl6b8MBoPBYDAYDEadwYJQBoPBYDAYDEadw4JQBoPBYDAYDEadw4JQBoPBYDAYDEad8z8ahGbh/vrJGD1zF0LzpUkfEYWJD3H3LV969BFRGI0TC6dgud87CKVJNYYre3z+JPx04z3KMmQoRPTx+Zj00w28q4Eg+Ql3cf7iI6TkJ+DWibMIziyWnnl/BLFnsHjKT/gr6d/WZO1kUTcIEHtmMab89Bf+dfFIKYw+jvmTfsKNKoX0MdtVPp5tnoYZ20K4v2QpRtrNFZiy6E9EF0qThOl4sH8RRvXugjat2qGbz2gsO/wUGdIm859txtTvfeHrK/l8P2YiZv+8F7fiK/prAZLv7sfiUX3RtW0rtP98KObuvY80RV3Pf4bNU78vrdf3+zGYOPtn7L0Vj7+/EnC6O7EQU5b7feB58BHIVUQ1bX8w2Boml//JIFSYcA4LFm3D0Y3zsdw/Q5r6kZB5GUMbdcPPTz7C6LkoCQH7tuDIkyzU+isZKB8pEa8Qk14kTWC8H4T8lAi8iklHtZLMu4d5HTthmO8ncHZpgc9G70F4yaLxNyh8F4QDW/7Aw3SBNOXfogiJt/Zi0+HHyPrPfEdIId4FHcCWPx7iXxePFMpPQcSrGFQ99T5mu+Ih4vQ2bD8fVSGgK0bWs6PYui8QyeJB5eDOD+3RbsJFCJv1w+gJo9CnYTaOjWiJtrNvQRRH8yJOY+uuq0hV14GOjg7qqRQg/MxsdG7UB9tKB5mLRyu7w73jfATVa4WBXHD1VeN8nBzTGi1Gn0aivAiFF4HTW3fhaqq6uF6deiooCD+D2Z0boc+2cM5q/g5FSArYhy1HnnzgefARyLUGbX8w2BomH9FXNP1vUURvNrQk/WY/0eFJDmT4+SFKEEpPkYAKsjMphy+g3Oh7dO3aXQrPFEjPcWcLsim7gEfpr+6Q/8M4KpCWK0gMppuXLtHN4ETiSZKkFFH6m7t07fJNeppQIE0rQ365kj4IiZ/ynG5dvkJ33mRyqSKExIs9SF00tOizwzGUWyRO5CigxJAAunz+EvlzdZW2JCig7Mwc4gt5lPjUj674h1AKX3SCT8khN+nStXsUnVs6eAlFaRQWeJku+j2l+JIBSilKf0N3r12mm08TytpQQEFiCAVcPk+X/IMpsSRzbhBNtlElz9UvKS38Dl29GkQR2WXylaBgLKVyKSJedgZl5PA5aUgR8iknI4NyeCUpRZQWFkiXL/rR0/iCsnw1QlH78uD0y9nC1Uty2lEkx1rppGp7lFDFWIvS6c3da3T55lOSNT+RHWfKyk/ROHhRdOn33+nspRO0ccFc2ngzSWqHJdRCzoIMennnKl2/H0tp9+eQg6o7/RRaZvVFaWEUePki+T2NL51XEqqeQ2I4WWZnZlNBuc4VUU5mZtkcKUikkIDLdP6SPwWXGSTdmWhJaLCK3pTOJQVjEuktu4B46a/ojv9Diiub/BR88xJdusnZefnJz1UlX/7yEGS8pDtXr9P92DS6P8eBVN1/ojLx1MYmq85blPaCAq/60bMkHgl4IjvgiccosgnO5ZRSlJdJmSXCK7VZyWGN7YrL94rT+aWKc6AO7aoqf1ZGGv35iSZp9zxD6dIUCUUUsb4xqdlOpbu53GHmZfraQJ3a7YmT6ZOAYvd0IU3NT+hwkpDS/vyENLV70hnZivLu06z6yuQ497FYHwVPF1EDNUsafkZ23AJK/PNrMoYNTbwtaqwCaX/SJ5ra1LN8xXR/Vn1SdpxLj2X0INf3cvUrXldyKWiyDal6rimdB0W5mZSRIaPzilRl96V8BHKtQdslKF6vOd/DE9m6Pz2M5eaNQl9UpoNSFM0Rjtr7RC4+yMmkbF752fRf538vCC14Sgvd9KjttijKDV5MHrqtaFOEdOaJgyQlsvykC9nW0yNTA2WCTiua75/GqVc0UR1I36UhmeuZkJFBC1r9IoXu/dKdzKBM+lZWpK8MMuv+C93P5CxGmEKXxruRGvTJ2taQlGBCn20IlSwKwkzF5cR9UCarHl+Qu5EJWVtqc9emWtR66QPK5fq+yFV8E5H7qFO3E1y/Uv1obis9gpop1a9vTurcOXOf3RTBBTa5QZPJRsmSPvnElcysbMhICaTZajatGuVJRibWZKbO1WPzHZ1OlBgtL3wfDXFSIWiYkLkud87kE1pxL5Mbu5BSLo0nNzWQvrUtGXL1mHy2gUJl7b8EYSr5zW1FelAj0/r1yVzUhrkP7ZZ0iBsbyLB5EzJW1yczkXy1WtJcv1SxA6hqLJR7hyZaghqsCqYHy5qSmkYbWi1ebAooeIU3aWi0opUhXId44bRviBOpQINMzHU5OZnQJyvukUi01VFl+xUpCKMdA+pz7dQjM0uuDCyp77aXYuekWI611EmV9ihuSOFYhSmXaLybGkHfmmwNlbg+fEYbxAqrEHgpHIeQUv3mUis9kJppfapvrs6dMyef3RFcuFx12xUpij9NYxtw5dWNyUxXk6yaNyZdpZJggUfh+4aQkwpIw8ScdDmZm3yygu5VN4dkST1FffTUqPXWKM49S8gJGEtWyq606GleFeOoIIsqxiTSm4O+CzU01yMTIwNqsfoFpdz7hbqbgZT1rchKn9ONWXf65b5Ez4rlX5Eiij89lhpwelc3NiNdTStq3liXlKRBaG1ssuq8RRR3cgx5cHNYzdiUdHTd6fNOxqQibUcUhKwpjcTT6eyX2qTR7QQXRoim3kSyRANaxZ2vqV0VhO2gAfW5OVDPjCw52cOyL217KdJ3XdmVqCrF87A8NQyWcvzJ15yT6aD9FCZz8S7Mi6fQZy8phWtWbrDEC6GlnMzcl4Vw1p5H96bbkYrbMnou6WYZ/ES6d/MhxVS8MSBCbhDKo5Cl3PxwX0YhYtFW53sVrCvita0kCBVQ0qVp5KWmSq5jTlJciUmUIqTMKuy+PB+BXGvQdrXrtYM+uTQ0Jz0TIzJoMpy66irwRUF+0jXsjfic4jnynj6R/5JWuoNspt/npPHx8D8XhObcGks2+p/QgXhOoZzS1jTTJo8lwZzaOaRBEvR70vaXnFr50XToa1NScV3AXWlKJipUWtFv4XwS5GVQWtBMctb2pNnXksRGVZR4gSY6a5LrPO7KLPkwddbQoz4nU7jJmUv35riRQbPF9ISrNu9eFeVK+uA6g66ncoGIMIP8p9gRjL+l69lc5nLOSEBx+3uQqWkv2h8jqklACYd6ko5yM9oYKRAvnDacAbvODqQMbriZ/mPJmjs2G3qC4rnsRZFbqI0aF8weS+GKxtK+blqk4b2M7oqMnVsM9voYkbLrfG7syXS4swbp9TlJKaJ5d28OuRk0o8WiwVRAELefepiaUq/9MeKxCRIOUU8dZWq2MZIEJWMz6Eu733AS58fQkUFmpOwylx5yl45VjaUsCOUmcN5T+qm5Gmm0Wkn3AxaQp5o2ddkoCpy4K9h93UhLw5uW3RU5RW4y7/UhI84BzJe9VSCXatovB9fO3i6kpdWefn2cw7WTQ3fnuZGSbh86mViVHEUmVgudVGmPVY81+XBn0tDj+iNRGM1xM6Bmi59wzko2WKhqHHG0v4cpmfbaTxJxJNChnjqk3GwjRQpqI+cc8v/eklRdptI1kT3nPaffuokWQEmwIIjdR920NMh72V1xoMEL30s+RsrkOr/qOVSeVDrto0dqLTeR5HpS1KYFKbkuome5VY2jgiyqGJNEbyrU6rdw4gvyKCMtiGY6a5Pn7GuUJKq3KJEuTHQmTdd5Yj0rln8FuEXwe0tVcpl6jSTi+Y26aXM6FweHtbPJKvNmXqeR5irkPPkqpQg4TT/+hdpqlLRT8yC0RnbFi6W9XbRIq/2v9DiHy5dzl+a5KZGuyH8I6sauqvZn0ipKEQVLXDBr1oG++vpr+rr0M5B6NdUilARLXJgc8fsgsufmK1TMqFHXb2jyT3vo6suSO4qSYElD2Y1G/bSaVq9eTat+WUwTe7mSodso+lM0wSmZ/mivRgYDL1GmpEjNEPl9DWVyG/WTuN7Vq36hxRN7kash19af8RJfWxPfK3ddKQlCV1LAn+PJXVWNGk25QNJ7E+XJu1el3ZfnI5BrDdquyXqt0uo3CucLKC8jjk4q8kWpMmsYZ5+K5kjie/vEAkp4GkSPY3K5cx8P/2N7QtPgt/E48rqMx2cW3NDVnfHVmCaI3b0Dj/KkWTgsv5mDwW6a3Hl79J46GFaRp3BVuoNa2eFTdLRWh4qWJmLOnkSkQSPoh/2JHVu2YMfJN9B30kT4mSuIVrWEk0E2/lo6HT8deATThS+Q8WgJmmjy8Op0FeXEzSjDeeAwtDVW4f40gGfnhqiXm4DMSltJVGA97CJSUk7DR/U1gi4fw9HAFAiKC5BdIN0Ao+SIft80hwE3XF2XVrBR0UenId1gpQqomnjA3aAYmRk8FGc/xvG7Sug6ezxacZd60HDCgFlDYBl5GleiVWHpZIDsv5Zi+k8H8Mh0IV5kPMKSJpyMKqBiPQwXU1Jw2kcVr4Mu49jRQKQIilGQXVC6Gdt6yCx87azBydcOvSYPgnXUWVyPEVY/lhK0GmPaniVo9HgOOnT5CbGf/obdY92ggWw8Pn4XSl1nY3wrfU6KGnAaMAtDLCNx+kq0tLAiaiDLUrLw6Ph9KHeejpFNdbh2dNDyh0sIebgdPdSqkqN071JNdSLJrcAeU6scq5alEwyy/8LS6T/hwCNTLHyRgUdLmqC8xqoYh5k1hl1MQcppH6i+DsLlY0cRmCJAcUE2CoS1kDPvFS5eS4X76HHoILJnrYYYNqMH9KWnsx8fx12lrpg9vhUk4hqAWUMsEXm6qjkkLVyKMdoP7watJ3txLkYA5DzE/rPJcPmmH9y0qxqHtLiYGoxJ2QGfdrSGuooWNGPO4mSkARrph+HPHVuwZcdJvNF3gmb4GbGeayZ/kXgu4lqqO0aP6wCJeIZhRo8S6dTGJqvOm//yHK6meWD0+I4wVeE03XQ0fvhCV1q25tRoXFmPcPy+MjpPH4mmOpxSdVrih0sheLi9BzfGurErzrCqn4flUAL0bOHm7g53mY+zhZb0vAh1OH57CC9jA3Hwp2/QkEJwePFIfOpug3Y/XEeKVCVUnIKnt/zg58d9bgbgwasU5GdH4dnrDAiLhSjk/Li6bj1ufLWEipHy9JakXr+bCHjwCin52Yh69lr8Ek31vrfqdUXwcj2+7LcFyX0P4cqaL2DBZasI79XpKu2+Mv91uVbXds3Wa4dPO8JaXQVaBtboqMgXyU6SKuaI2nv7RE1YNm6Npnbatbetf5GPqa9/EyGE8Rex4VwaMk5/BTMVJSgpqcJhzG3kvf0DG/3TpflUYeRoypmmBDVDa86xZSMxS7LZXbmeIbS5YEG0mTv9bSaK0x7jwoljOHZM9DmFQF5jdG1uCGh3wOrLu/G9xQOs/rYTHLmJ2HHyUUTyqynHXcuL1FLPUJvriRQVVS6FJKcqwI88gFFe+tC1bohuI37CiRc54pyluVW0YSzpMJSVVaCkrAYtjRLvogRlzkeIEPLS8a5QB1YmXHAoRc3IFobIQXKWJjqsvozd31vgwepv0clRD7YdJ+NopJz3MvmRODDKC/q61mjYbQR+OvECOVxXRD8OK+mRKvRtjKAm/lsqX6Vcrg1B9WORQavRCEzrogm+wAqDfhgIB9EQi3lIf1cIHSsTbvmSomYEW06sOclZ0gTF1Lh9UTuphdC2NCptR1nXAQ1dzaFeWJUcpS9M1FAnJfKSa48ZuVWOVafDalze/T0sHqzGt50cuXWgIyYfjSz/gkAV49BU5iPywCh46evCumE3jPjpBF6UKJJzzDWWMz8T8VySvrVh6RjUje1gIB5+MXjp71CoY4UycanBSFIRsjQVzSFpVhmM23MLh85T/H4mEmkP9uNsigu+6Se6MKliHBIBS6iJ7SjXg6FUb0Xpb5FZnIbHF05I5/AxnArkoXHX5pyuqWby5+BnxnOXAvqwNiyVDoztDErnfm3mRFV5i3JTkaekDxujknY0YO5gVOZjKlC5dgk1GVcx50tSC7VhaVRqVdB1aAhXc03ur7qwK0kfqp2H5VCCttvXmLVkCZaUfhZi0mfWpb5KmJOAqJh33FV0Owz5YQOO3HiOlNxYXFvaDCErR2Ot9GVRZe22WHTkPM6fP48Ll67j7stwnPvyFX4ctRpPeFqwdtRFTmRChTfGRfDw9uEjROVIo66KKGuj7aIj4nrPX7iE63dfIvzcl3j14yisFrVdre+tZl0pSoNpM3NkXtuPq/HyZFS93Vfmvy3X6tvOqvV6rdgXlaF4jqij8AP5xI+F/50gtDACEcc3INBoJM6ERSM6WvqJCsHvXxIubLiERPGtJwEy4zJK3/AsSo1ChpIJHExLXF0JKtC30oeK7UBsuXwTN29KPjeuXMHl30fDlVIQV+CJOWdeIiMjDBdXtkHExtGYdT2nynLuspZaLZm4PnsyDihNw80kPvITQ3FpUSvockGMyPGUoFQDLStrmsBcMwexyWVTuPBdBNJID5Z6AqTEFcBzzhm8zMhA2MWVaBOxEaNnXed6UJ7M67Mx+YASpt1MAj8/EaGXFqFVuQ4JkPU2rVS+he8ikc65L3uT/BqNRYIQyed/wKwr6nCxSsHuab8hWNRtZU2YcAtdTmxymSMqfIeINIKepYE0QRE1k6UYLhgx5drJjU8tW3xzQ3Dwtz3wz9BXLMeSFZKjJjqRoMAezfWqGKseeClxKPCcgzMvM5ARdhEr20Rg4+hZuC6rsCrG4Rd2GbMnH4DStJtI4ucjMfQSFrXS5ZYUbtGqjZw1DGDDJaVFco5VmlSUkQBJHKAMTRMu4M2JRZm4CvEuIg2kZwk9gaI5VNHqOIzaYfinugg+cASndp9Dqssg9HPjJlPmdcXjkBYVU0vbUdG3gr6KLQZuuVw6h2/euIIrl3/HaHe1msmfQ8PABgZIQyQXfEkoQkZCFqd1EbWwyWryapg4wFjcTommZdsR2aMSCgXSe+/FfGTJ3Ikvg7toqMG4lOuZcnMgF/GpZStjbshB/LbHDwkpVejjg9mVSJ1V+DOZeVgbMq+OREOXfjgULxPMaNqi24Tx8FZLwcskeXcCOZSN0bizE1TfvUFyoS68fNpA7fEf8KvwunbxuyuY0d0bvTe9kqZUhzKMG3eGk+o7vEkurIHvrRrVBstw5uopzDK/iCkTDyFWThxatd3XavEq5d+Ua/VtC2u/XivyRTIoniP+yND/QD7xI+F/JgjlvTiAA1uewWroOHzibg97e+mnfiP0mdwbmv6/4US0ZNbFH1qLk6JLC95rHP71KFK9hqC7TUXHpQUPnz6wfbMR83c9Qw7nsYVpt7CgpS7M+59GQuR+DOnwKcYeiYbQwB1de7UT365XU9GuslxKZc9fHiUVaKgIwS8UZSxEVlo+VIztYG+sjmIugNi/6jRSSQBeUc0cTyl6LTC4oypuLt8Af9GXquW/wIHlR5Hs3BefWidg/5AO+HTsEUQLDeDetRfaibYkqKlwi0d5CrPSkK9iDDt7Y6gX5yJk/yqcTiUIeEWli378sU04H8s5Ft5LHPrlCN55DuLaKK7xWITxJzBx5EFojD+JW1dWomXoEoxY+4xbuPTQYnBHqN5cjg3+aVyomo8XB5bjaLIz+n5qz3mjPEQGcM7zZZacBbY2suTaGdQBKv6rsPVeJldXPsL2T8O4mVvwGM0Vy9G+4oVMzZBvj0ZVjNUa0fuHoMOnY3EkWggD967o1U70GFkNKuUUVsU4MrKRlq8CYzt7GKsXcw5yP1adTgUJeCjiFvIq5SyLpgd8+tkhfOtKnBHpPO85J9dzpRcvei0Go6PqTSzf4C/+Lr98bp4uP5oM576fwjpB0RyqaHUiDNF2+GfQe7ocs4+mwmVQP4j9fmFWFeOQlJRQizFxaHn4oI/tG2ycvwvPJJMYtxa0hK55f5xOKayh/EXi8UE/u3BsXXkGEvFw/TtXIp3a2GTVeTXdfDDQKULaTnGFdgATbr5eD4jjailG5oNd2HSv/EIuQVCzcXG+ZFAHFfiv2op7ou+4yQ/D/mnjMHPLY+RUqY8PZ1dV+rP3nIeG7ceht14A5k3ZjDslgZEgGf6bNuCBZhv4eEm3NxDnnwvykJfHfXIzEf/kMJb9HASNNn3hpasM8y8WYYL1FYz/9hdcf8sTFxFmPsGO8WNxXKkvFn7nJk6rDEHIL5DUm5eLzPgnOLzsZwRptEFfru2a+N4q4fSoptcGC/ZOh9nFKZh4KLb0IqWEqu2+sletCf+mXKtv2/w91msFvkiWKuYImr+nT6xyffsPI90b+v+cHLo1xoqsVDxomfg1wgrkBNJ4axVy++GAeJOxQfOmZKKmSbrqIDWnAbQ1VPSuWeWvsRC/NffrF+IXS5R0DUmb+1ezwUg6GMG1IXpT8Qdv0uHStE1NSAtq5DhoL4nex6mynHijsyp5rpG8QSci/eyXpK3RjU6I3hLghdLKlmoEVUvqvj2cEkRvrYueqegYkb62GbUb5UtNNXTo8yOJkpcpVD3LXjhI2k+t1UzouxuiN5w4sm/SKDNVar49VrwJuyjmGI3x1OT8lRbpqIJU6/vQ+sfZJHo7PtXvB/LW4drRNiUTLU4ujoNor3gw5ZG8PavM1aFDRvraZNZuFPk21SCdz49QYrZobEpk0bUz2Wvrkr7o7U3rvrQpRCRf6Rv4CsZS+mLSL360q5cBqbjOoADRrm3i0Yu17UhTrQkteczVUxRDx8Z4kiYnUy0dVU5O9cln/WPKFmWt8u3BatqviLgdL6oHJdIx0ODGa0291z/lLK0qOYrUWwudSDe9y7dHjirGKnpT+gdvHa4P2mRqokVQc6RBe99w0qrwRriicUjfwuSuUknHSJ+0zdrRKN+mpKHzOR1J5BqoSs4VEGbcoZ+6mXB1c3agoUXOXduRoXLJW8xFFHNsDHlqcnLX0iFVqFJ9n/X0WDIIxXNIHhmXaJD4maAbLQmWZqpyHNlyZCF/TJX0xmkz896v9IU1156SLhmKXibSbEAjD0ZwMq5K/hURUsadn6ibCVeeszUNLWfq2s6QlMUvDNXGJqvPm/N4LfXk5pCoHXV1a2rhpVP6Fn5R3J9iGWkbGZCBa18a3lxD/tvxNbQr8RzwqsfJRocMRC9AWfem9U+52VFndiXtg4J5WJ4avsUt0tW9tdTfjRsXlEnP1IwM1Lh6rbvSDxckLweJXqBR4/ouWlpLP5oW1MRnMV0Sv0AjgR91gqa2NxPXo2tizNk2SMN1IK2/nyGnfxyiF5O4tsrVC02yaOJDiy9J2q7e9ypaVyqubdy8mOVKKgZf0u/it8dkqdruy/MRyLUGbdd2vRYjzxfJvlzLHSqcI9zZ9/KJH+nb8Uqi/3EKZYjIu4sp7h3gN+05Ar4pwptUXbg0tIe+nA3asghzYvHiRTx4eg7wdLOAJudhJRSDl/wazyOzoGHdEA3sdCBbleJy1cBLQmhwDGdtnmhgpYXijAg8e5UBHScvuFXaNlBLivORGBaKt2SBBh620JHpcDEvGa+fRyJLwxoNG9iVO1cOQQYinr1Cho4TvNzK9jPKwk8OQ0icChw9XVG6TY1D8EHGUoz8xDCEviVYNPCArUxHc/0nY+ijcTg23UNuv2rXPqffxJcIjuHD2M0TToYyd8urkGONqZE9Kh6raJ9j8uvniMzSgHXDBrBTrDBEbmiFFod9cO7cD2hnWjIOATIinuFVhg6cvNxQWRxVtF0JPlJePsdbZQc0dq28F7E4PxFhoW9BFg3gYSs7T6qeQzWjunHIUpsxcQhzEPviBeJ5enDwdIOF7CSusfw5+Cl4+fwtlB0aw9WovHRqY5PV5i1Mw6uQKJCtM3LXNkObM6Pw7Ol8NNAAsqKe4lWmLlw9nUr3VsqlpuMSRGJDqxY47HMO535oh1KzqkO7+iDzsBICZMW8xKv4HKgYO6ChSy18dzmKkZf4Ci+iM6Fs5IRGbmbl9g2+FzXwvR+Equz+vfk35Vp92++9XleFwjkiMt1/0if+d2BBqCyli34YHk93Vrhpn/GxkoO7q1cjtv9CDKz/EWi3zuxRiIxnRzC333iEznuOmyNtP2qnxqgJ+Xj0QyO0lglCPzjCDDw7Mhf9xodi3vObGGnLrIrBKAebI/9DLybVBFV9uHf8BG3stSrtdWT8f0AXrWcu/TgCUBF1ZI85AdPxaa+ZuKDfFyPam7EA9H8CVei7dMAn7Ryh/Y8oPAcB0z9Fr5kXoN93BNqbMatiMMrD5ogIdieUwWAwGAwGg1HnsDuhDAaDwWAwGIw6hwWhDAaDwWAwGIw6hwWhDAaDwWAwGIw6hwWhDAaDwWAwGIw6hwWhDAaDwWAwGIw6hwWhDAaDwWAwGIw6hwWhDAaDwWAwGIw6hwWhDAaDwWAwGIw6hwWhDAaDwWAwGIw6hwWhDAaDwWAwGIw6p1Y/26mkxH5RncFgMBgMBuN/lQ/5a++1CkLDw8MRFxcnPWIwGAwGg8H49+jSpQv8/PykR4x/ms6dO0v/+jCwx/EMBoPBYDAYjDqHBaEMBoPBYDAYjDqHBaEMBoPBYDAYjDqHBaEMBoPBYDAYjDqHBaEMBoPBYDAYjDqHBaEMBoPBYDAYjDqHBaEMBoPBYDAYHx3FEBYJpX9/nLAglMFgMBgMBuM/QyFiz/2MaZMmYZL4MxnTZi/GhpPByJDGnIVJt7H/l2kY0n8MFm6/hugCSXqtyH2EtTPX4GFuLh6tnYk1D3OlJ+oOFoQyGAwGg8Fg/GcoRn7cS8Rb9MWEadMwbdpkfP+VJ9KPLMaawHQUF4bj4NxfEKTTDE0aNIPF8/WYvy8MPGnpGqNhjU5fdoKNugBpLx4hNLVIeqLuYEEog8FgMBgMxn8MNR0L2Ds6wtHRGQ1a98TAdlqIDklCIS8eoe/M8WmvFrAwaYABC1ZgVncrqEnLicl/hm2LVuHQ7oXwHfQNfBcfxX2/HZg94mt8M3IBDr3IRTE/AYEXAxFfKC3zL8CCUAaDwWAwGIz/FITCjGi8DAlBSMhT3L96BPtuFsCliRXUtd3xeeN32L1oC25HReAtXODlpA8VaUkxRWl4cfsq7mgMxIpNs+H1chuWnNHF8HXbMd87igtOHyJbkIqQ+8F4V/c3QEthQSiDwWAwGAzGf4piZIVewMH9e7BpyTTM2RwCp4lrMKutAZRVzPHpsn1YNdgdqm9PYs43X2P+uXhUiiU1HfBZ94YwNXaCp6U27D/9BO4GBrD3MIdSXg4Ki6X5/kVYEMpgMBgMBoPxn0IFpu0n4KdV67B17zp8bRKLN5lKUOWituKCBAQ/SYZlx0/QquMMbJvnjudHLiCy4mN1JTXUU5eEeUrcR1lNRRr0cUfE/SP6/MuwIJTBYDAYDAbjP4qyXhOMnNsXuftX4Eg4D5TzFDsXrcBpcdSpBCUlgpJ6PaiLIs2PDBaEMhgMBoPBYPyHUXfqj1n9gD/XnkKsQWeMH2SEMzPn48T1DZi67h26jO4Ju3JvJn0cKBGH9O9qCQ8PR1xcnPSIwWAwGAwG49+jS5cu8PPzkx79byFMD8KWDYn44oc+cKpX7rWkf4zOnTtL//owsDuhDAaDwWAwGB8ZKgZNMWR8d9SvowD0n6BWd0KVlD7CDQcMBoPBYDAYjA9CLcLGaqlVEMpgMBgMBoPxX0F0c4yFMR8v7HE8g8FgMBgMBqPOYUEog8FgMBgMBqPOYUEog8FgMBgMBqPOYUEog8FgMBgMBqPOYUEog8FgMBgMBqPOYUEog8FgMBgMBqPOYUEog8FgMBgMBqPOYUEog8FgMBgMBqPO+cBBKB+vdgxFl3bt0I77tO/QGd2/Go0V56O5M/9leIi8vB8Xogulx/8c/LBNGPz1ejyXEUjhq20YMmA1gnmiIyFSbq7Ctx3dYWtljfpen2Ls1gfIKObKvtqBYV3bo3177tOhEz7pMwo/no7gei+hOOMhdk78DI2sDaFv7IC2I7fgYSZXsBwiHY3CiC0vaqwTXuRl7L8QjcLM6xjXfQyuZkpP1AgBIvcOQuvOU3E9Q5r0IXmvPpWnep3IQVG7heHY7TscG0OTcH1cd4z5Ox3jEOl81IgteFFOWZm1qjvz+jh0H3OVK1VbOy9E+G5fDN8YWmpjFSmrm7O/9KuY3vt7HI4WSE7WFAWyLAzfDd/hGxGqqPEq+DtlS3lf2+JF4vL+C/gw7qQQr7YOQt8lgag0lRUhTMKlOd3gZuMKn99juBlYQ7JuYlqfKbiRJT3+Fyj1NdLjmlCcEYCfpuzG69JC+Xi+6XvMEjmc4gz4LZqIXWUnGYwPTv7zTfh+1nWULHH814ewYPwYjBkj+kzA4hNRlWxamHEfO6b2wyedu2PQwj8RIfVVitJrUmfey6OYN7Ab2nbohbEb7yBNKEoVIuP+Dkzt9wk6dx+EhX+KYoZCRB2ZjeFDhmBI6ec7TD/wus5jtQ8chAqR/eo+wutPxPpt27B1y3os/loPfw7rheXP/s5q8A+TH4LNU5bhUmKRNOGfQ5j1Erf8nyNTpqni7Ne4dfM5Mri04uST+H7wXhjNuoxXcbF4+scQZC/vjbHn36GIy3c/vD4mrNuKrZvXYsm3Nrg+pjeWPcrnvHcIVnzaFat4g3HwaTJSXvyB/nE/oNPXB/FWbIglcDp6HYjAsKwaLk75CNk8BcsuJaJIyxn9RveHSz3pqZrA9Wv7T1fAi/sdy06/5Vr/wLxPnypQnU7kUpSAu1eDEF/RCwiy8CYwAGGZ6nDuNxr9/07HOIRcPwIDw5BVTllatapby7kfRvd3Qb1a27kAWW8CERCWqdBWihLu4mpQPOfSipF6+wTeth2LL+urSs/WEAU6FGS9QWBAGDJrGdOK+DtlS3lP28oP2Ywpyy7hg7gT/iucvaaDwaPawKCm3jorEKu2J2PElRCc+s4eNdaGIAn3b9xD4r8Wr8n4GmlK9WTCb8543GnaHU7q3KEwDbdXDUS3SbsRmMANRNkQ3j01sO7bDQj718bF+P+LEGm3V2Fgt0nYHZggDQqFSLq+Dr9dyYCWoSEMuY9exd92L4zAjn5f4jfe55i+aASsLoxE7xXPwFOUXpM6uYvm8W2H4YbLWPw8vwcyV3yKgX8koCBiB/p9+Rt4n0/HohFWuDCyN1Y8K4SKlh4MjYxgJPoYqCD85AEEZSujzn+FXvSznR+OPLo/3ZWcJtyhXGkKURIdaKNHrQ8kERUl0MVFfamJrQkZmjpRh3GHKJLPZeHH0KlZn1EjRzdqN2whzR02gjaFFnDZL9Kivk3I1sSQTJ060LhDkcSnbPKf9RWN+mU++TRxoPqN+9GqS0fph88bkp29J/VdEUQZQiJBij8t79eErA2NyM77O9r8OJOEXNmbM/rSqF8XUb9mDmTn3oFG7XhET7b5kK0SyKztFLqZSSTMfkY7R7Ume0N9smw6iDY8EJWVpYgSLi6ivk1sycTQlJw6jKND4oFwLTzbSaNa25OhviU1HbSBHmSWL5kXNIGszUdRQI40gaPg/jSyMfmObmYT8Z4vJQ+TL+hQgkB6lk+x59fRhsvxlHV/Brk6T6Q7pcJNov3tjKnrsVRKP9eX9Gxm0sMC6SmOorgztGjuHnohkybW0QxXcp4oqyMJ8uSd/XIb+dgqEcza0pTzZ2hij/F0LYMo++YM6jvqV1rUrxk52LlTh1E7KCRPWpEM2TdHkKXrYrpz9msy9/yVXhVJ0/1n0VejfqH5Pk3IoX5j6rfqEh394XNqaGdPnn1XUBCnRIU6nD2Exn7/Kbk7dqRFNy5I+8SdebqVvmtpQwYGtuQ9aje9EA1Qkc3JUJ1O5NpDyn5qAk/am8xlLoqjs3N7kpeDIzX38aVetg40LjCOrk/sQeM5YSmUlQK7lyWvks5FZJbVXQM5Zl6fSD3GX6T75excQCn+y6lfE2syNLIj7+8202OxrRZR3Nm51NPLgRyb+5BvL1tyGBdIMqIpR8r+JgTPvSQSQ8a18dRj7GVK42w25uQs+qxhfXJu/S0tWTScRm4KpYJsP5rWdwrd4OaYiOyA2eQzicufeb3UroriztLcnl7k4NicfHx7ka3DOArkGq9+TioqW/2cFI1Z7nwu7Vc2+U3rS1PKOk6zfSbR5TQBJV5eSD09bcnS1pN6LbpKyXkvaZuPLSnBjNpOuUmZghTyX96PmlgbkpGdN323+TFVbF6iw59p5hcNyN7Zmwavu0vpXB75Y5bTZomrEMF7STsGe5ImNMi12zS6/k5++8Lsp7T1u5ZkY2BAtt6jaLdosqQepraaTjRiTA9qZGNFzu18aU+YyB7ly6cmtsdNYrnty5sTj57I+BrOEddE5/ywX6ixzUjy5+YpN2vp6dK25OUzj2Y20ac2+7k1R4QgijY3M6I+Z1Ilx4z/V3zwMKYWFDxdSm29fGjezCak32Y/tyKLyKBL/c3JbeFTziLlwwtZQh7Ww+ia1KUURFyhY9eiKUtBOq8GdQrT7tG+305QOE90lEnXBhmS9Yzb9HCJB1kPu8aliCigiCvH6Fq0OJOUIora2Z1sPttHMbK+pI74R4JQx/G3KIPPJz4vk2Ju/UpdzdxozoM8yrs7ndxtv6bDkXmU83wjtde0oRkPcinuwOdk4TmDLsUk07NtfcgQVtwinkx3p7uT7deHKTIvh55vbE+aNjPoQUEqHemgShptf6aAuAS6PsmOoNuJVt5NoZSAWeSs/wkdS0qgwz1NyWPyaYrMTKPgXQPI3GoU+WWm0uG2IFXvJXQzIYdiT35HFnpf0PFnp2mEnTUNPvKCWzRyKXCcBWm0WU53kpLp3soOpGE0gvzETk5K3l2a7m5LXx+OpLyc57SxvSbZzHhABbmBNM5Cg9osv0NJyfdoZQcNMhrhx4VNZYgCHjPUp57fjaJRoySf4X1cSdlAEvAQP4J2f2VFKvXqUxufsbRo6xl6miKJ3EQBibNJZ5q9bjNt3rSBVs7oQ54tJtLF5Fx6ModbZAdekRpaVSgKQvPkyvteRjSdHmFH1oOP0IvwfaWBV+rhtgRVb1pyM4FyYk/SdxZ61PNMurSuElLp5JeG1GRtOBXlBND3lg40+7FkCqUe6UCqGm3p54A4Srg+ieygS51W3qWUlACa5axPnxwJUajDQ61BGt25QC4ughKipH2KDKKJVlrUec19Sk68RpNtQJ7rwylLrs1VCPSq1IkCe4gsCUIFnP32IItG0+kyZ79PNvckA7H9RtL+JlwfOGHJl9U7BXZfPtyTH4SmlNVdnRyPcfNCHCjuppjoMjtPf3uYepp60OTTkZSZFky7BpiT1Sg/Sos7QD0sGtH0yzGU/GQz9TQAWdUwCE3Z35jQaBfFxe6lT80a0NSL0ZT0YB1115fWkXqIWtdrSQdSJGXTjnUinWa7KD5JKsuEODrQw4IaTb9MMclPaHNPA4KVKJCswZwUKCibVP2cVDifSy80RDZXj1qWdZw66TSjXZHPaKmrIX22P4qywzZTN9tOtPlNDkWfHkF21oPpyIt0enu4J5l6TKbTkZmUFryLBphb0Si/8rNUpENl2NOoY28oOXg79eHmyYTAJPljfhdSuc0I6ZWdCGEBJ/M11FTLi1YEhNPLP+S1H09BE61Iq/Maup+cSNcm23A6XE/hSVwQCmVqNv8KRaVH04lhFmToc4EyFMgnrlrbS6IEBeOXNye+OP6szNdkZlWvc+5iJ3SpE+l/danU7xUV8LlANZWOdTYoC0K5wD1itROpdD7OnWH8f+PfDEI5gyM+d2WUeqwzGZQEoQXPaJEzSNu9GTW0N+d8/BDaEVr+Dk36yc9Iz34ADe3iTnbmhmTWeDjte1WgML0mdZbADz9Ak3u4kY5xb9oTmUInP9Mj+wFDqYu7HZkbmlHj4ftIVGUJwoTD1MOoMa1+KeNH6pB/4MWkQkTu7g8vF1e4erRAzzm30Xj1n1jQTAtardbgSdBUqF/bjJUbzyOax0NmQQYeH3sC69ET8KmdGbyGTEc/WzWuHi20WvMEQVPVcW3zSmw8Hw0eLxMF4ue5WvD8bhjaWluicXsHGHgMw5CWpjBt4A075SxkpARh75Vs6KScw88zZmNDYB40Ei7izGvRlgBtNPb1RQdLHdh2/AKueIccbQsYamrC0M4O+oIIXLqQhx4LxqGNuRm8xyxEH8FlnAqT2U6g1QprngRhqvo1bF65EeejeeBlFiA/4hIu5PXAgnFtYG7mjTEL+0Bw+RRki4pQqmcNr1Zt0KaN5NOqsQ20SjSh7oiRx98g8upy9HPOx93NI9DEpjlm+adDtCWMijIRHx2FqKhoxL7LhzAtBEGvssEvFEJFU+1v7K+QL2++mimsDDWhaWgHO73ytWs39oVvB0vo2HbEF65AShpP3McShLGn8etlA3SxjcXtRwVo5p2GnRvvIUd6XsvzOwxraw3Lxu3hYOCBYUNawtS0AbztlJGVcBd7FOpQEx79PkcDa0dYakv6JIi5iHO5n2HOqJYws+iClY8T4D/OCXpyba7ypgCFOuErsIfSPWbZeHLiMax8J6AbZ79Nhs1AX2uR/Zansqze4aFcu689Vcoxo0QnytA0tSq1czzciyvZOkg59zNmzN6AwDwNJFw8gyf3TuCxlS8mdLODWZNhmNHXGrXtVc6TP/HUZjQmfWoP8xajMKemdeQ8wYnHVvCd0A12Zk0wbEZfiEWpSAeyEytbftnCqBrMSQXzudqtI6pGcHUR4MbSCZh33gy/3L+C8c46MLUyhKamISRivoJsnRSc+3kGZm8IRJ5GAi6eeV1pj62W5yTM9nGGmecgTO0hxPVz/jgnb8xvtCq36SjzwF1ZE+YOVtBS04K1ixHCfpfT/kl/nD2Xi8/mjEJLMwt0WfkYCf7j4CSqRqsJxo7rhvqG9ujcyxXCuBTwNBXLp2rbS0FQFeOvOCfe5WjDosTXaEZXr3PkIuxGDEzbukJHmqKqqS7HB6rAuJEXVENuI6qi4BmMv4OqJtQrGZwKLD8fi+X7byA4OhrXhr7E3LGHECvjUIp52chOeAfvjY8QkxSL873vYcpoLk++gnRh9XWWoKzjhh7Dx+MbiytYujoI6dnZSHjnjY2PYpAUex69703B6EOxUv/Gx7P1cxDU9WeMdKvlNqoPROX5+rdRh5PvaYTFRCM68g1C7pzG2mENocO1lBMwBV7O/bHuWhTg2BpeRipcVFWMwoIiKKlJdyIoqUJDTdStHARM8YJz/3WQZPeCOLvouofrtrqOpqTzSkqcztWhKjng/uMyCAuQVaQNB68WaNmyJVq27o15O9ZigJ1IyEpQ1ZI6KiVlqCiRqEQZxEeuQA26WtL+qGhAW10IfpGMtnMCMMXLGf3XXUMUHNHay4gzO0IxPxcCNV2UFdWGupAP2aIiVPXc8cWwURg1SvIZ3quxdL+XAPEXfsGyowkwbzcIM379HX+FxOLBrALsWHYNaVwOFdP2mPDzKqxavRabfucCr6k52Lj4JrSb1kdBcKh0I7KU/KdYN3kJLibKsdRKVCVv+SipakknoBKUVTjJl8tbiPDDq3FXqx7urFuAefOW4ECCKbKPrMF10UA4lNV1oFmqNxWoS5QoVikV86rQoTLUtKT6l0K8LBSp6krrEwVcljBUV2RzlQelUCcK7aGkDgI/twiq2hqS/ihrwaCebM8kVJYVKbD72lOlHLl/5alQUMDJS9sBXi042XLybd17HnasHQBrQS4nR21oiKtQhpZBvXJyrglUVACBTB3ahuXrKBE/CQXlLlrEsi5ShbakICdKA4hFWZM5qaAs1WROKpjPleRW1nEIRB1XscI3fz7HX7M8kXZ6OtpYumP0ZalxixGgIKsI2g5eaCGy4Zat0XveDqwdYFdpn6ZKPSPoirvO+TYtNRQX5CNH3piLzatpUxYF7fsYIIeTla7EaLi41RSWoskiPlCDlnRVVVJWgRLnn6kK+VRte8Iqx1+l/6iJzrkW+LkCqOtqci1XjUo9PWgIcsCviStkMP4Omh7wXbcJk1vqc7NZE/U7toNB/FPEy1wAqeiZw8xrEPp6aHFHOmjQoxsMoh8jSVN+ehyqrxPFeUiOSQLftCU+HzgZazcNRPaJP5FubAavQX0hqbIBenQzQPTjOMmFcN4jbN+djT4TO8FQdPwvIPEYdQIPr86cRlrv3Th/dAsW9tFFUjofhUIdePZ0wdvDZ/CaJ0TavWO4KHqtlP8GZ06noffu8zi6hbsK1k1COr+w+rsTInTc0c0hD291u2LEmDHw7WuHqDsvkM8FnfLhnKDIqYqcoKY92rrl4ebFMO46m7vWDruAqxlOaONY9nYC79UZnE7rjd3nj2LLwj7QTUoX34nUtG8Lt7ybuBgmLomwC1eR4dQGMkWrgVuAiu5j46yfcSlR+kZFsQD8gmJoWxhy4X0FirMQ8SId2jZmsO0+Bd2ifsTiswlSGeUjdOcUzD0aB+0SR14VvFcK5S0SmyhoqhW8YOzcmACfg4G4e/s2bos+d/7CKqfrWHW2Bi8oaTqjay10qGbbmpO9P66+zuOOchE0yRYWQy/hkVybk5SpEYrsoX7JvT1tuHexRdz5ACRx9fJj/OEfW5M3ILTl2/0/Spmd63l0g0PeW+h2HYExY3zR1y4Kd17kQ9ujC2zjziNAMhj4+8dKN9vXHC33rrB/exY3RRc/snUoa0JXJRORKaL3L7MQ4vcG+bJmpeWOLrZxOB+QxNkHHzH+/hCLsgZzEtryy2rYVT8nFc3nMji3r6uCzMgU8ZujWSF+eCPqeP59LOw1Fg/aLsGhwBCcG5iDq1cjSyYMJ2k9eHRzQN5bXXQdMQZjfPvCLuoOXuSL9FCe/NcXEZTCtcmLwPXAAjTs2hqd5I3ZIkR+m3JR0L7QDq25uv2vvoZ4tgRNgq3FUFzPlpSqSPXyUYQO3Gs4/hJKfU1NdM55RKsGRsh6k8x5u6rhJ4Uj26QhrDSlCQzGP4QgaivaWXbFrhjRGl6IxAcPkO/UGvYytqfr2QsNkk7h+ltJnrh795Bt3wxuzeSnWyZWX6cgage61u+AtS9FTlOA5OBQ5Jt5otWXDZB06jokVcbh3r1s2Dez5UJZbl6En8XZvA4Y0LjkWULdo8gX/ANowq1PXxid8EGzpo3h+dUZaJvlIzyyAM6+2zDHcCPaWlqj2dRH0NHXgJqWK/r0NcIJn2Zo2tgTX53Rhll+OCKzyt07kY+GF6bunAjerIawa9AYLi59cFKlKRoYKxiuhhkaWKfijwmTcDzeGL03roTbzlawdXaGXavtcFmxFf0ty8pquvVBX6MT8GnWFI09v8IZbTPkh0ciy6Q3Nq50w85WtnB2tkOr7S5YsbU/ZIpWgzJMe23G3kHhGOduD882HeHdwB39A77A5l+7QJ/LURi+HV84WcLS0grWNp4Y/7ofNq/oBH1zH+w4PhyvR9aHqUsTeNmbodGPqlh4ahU6iAqWoxDh27+Ak6WoHtHHBf0vGiuQtxrMGlgj9Y8JmHQ2XVq+enKCNmJ3ng8md5K5vlKtj36TGuLB6iOIqm4NU/PAlNro0NQHG5Y7YXNLW7i4OqLjQVfMntMFzeXaXFb5O3BVYibfHsxL+qEBj3HrMTR+Ipp7NkezvgeRp1WTxxrqcJVn9ypK0vNllOlc8nHpfx4K4oWqkbHzs8aTsHMiD7Ma2qFBYxe49DkJlaYNYNVwHNYPjcfE5p5o3qwvDuZpSe/avcOBJkrw3J0kPqoKDY9x2Dg6B7NbcnU06YmdqeqSO1V6rTG2Tz6WtfNC00btsOCVMtRkh6vhgXHrhyJ+YnN4Nm+GvgfzIBGlAh3ITixFZU2rn5MK53Opkeih9dg+yF/WDl5NG6HdgldQFnVcyw09WiZhaRsPNGveHEMCm2PaKC9OzA1gnfoHJkw6C+NJOzGRNwsN7RqgsYsL+pxUQdMGxpUcr7LgGea0b4pmjbphn9MS/PK5u/wxO3nIbVM+GvCaKq99d/TbsBxOm1vC1sUVjh0PwnX2HLTTkxargCL55FQ7iRS1X3n8EjTKfM3xoup1Dl00HtgRBVduIblKf5KL4LOhsB/8CaxrcD3OYPwdVO0HY/VYARa0bozWrbzQaaM1lm4cACuVMh+qYjcIm35Qx7LWDdG8qSu8f9HHDxu+Rn0H+ekOjgrqTD+AJkqeELllVYfh2LbAGKubO6KBuy0aLdbGwj1j0HHoJvygvgytGzZHU1dv/KL/AzZ8bSv2yXmvApBo0RYu/14MKr7qrFP4qeEUHBZPuaWvORZRwvVdtMcvgfuLI+MSDbJpTmvEr1HzKTU8mMLicyu9FVkjeMn06sljCk3Iq758QRK9CnlDKSUvjRWl0ZunzygiXcFmXX4qhQeHUXzZQEopSntDT59FkKKiNUGYm0ivgp9SaHSGRC41RZBNcaGP6eHzWMqu9ZtuiuRdQEmvQuhNqXDqkNrokKMoLZyeBUdSmswb8JVt7j2ozh4EORT34gXF5tS0kars/h+kgp3zkl/Rk8ehlJAn228B5cS9oBexOeVknnZ+DH1/Lk16VD381CiKSE6nB3PcyLH05SYBZce8oLA4xfoU5MTRixexVEmU1emAQ1HZauekvPmctIc8lZqXvkglyI6hF2FxVE5U3CjyEl7Qk2fh5WyuIOkVhbxJIYmYeZT86gk9Dk2oUFaC6MUkg7YHKT4lnEIjRd8tIIPcMctvUzEK2ufqDn8WTJE1qaQKf1c9VY+/PBV8TXU6z3tMcxs1pmUhVYwh9Qz52HxK++P/hVd/Gf84/0IYUwOEnA94Sc9CoimzCpdelBlFIcFvKLWC+cpPr1md/LQICuZ8XVq5PEWUGRVCwW9Sy/uX/wBKov9JwtF/i2JkXB2DFl/fhedXbVAv7CICjJfi1olRcKz0/JnB+P/Cx2b3fEReCwQ6dIOjhjSpRuTj0Q/NMDB7N55taVf6Asl/HdEXoP/8/Sgs9u+CgKjtaPcPdjztaEc4/zYWr28Phqk0jVFTuHl0Yyp67eyAEwcHwLLSnU4eni3uipmGe3FhqlvlLU2Mjx4lJckee8bHSa2C0NjYWCQmJkqPPizFhfnI4wkgettMu546lCs/lWQw/t/xv2D3JChEIVShIX1p5aOguBC5uTwo1dOB9nu+MFZjuLb4Ak4+lV+zZdQIgrBQACV1ed8OQhBw55TlnmP8f6B169a4e/eu9IjxT2Nvbw8LCwvp0d+nVkFoeHg44uLipEcMBoPBYDAY/x5dunSBn5+f9IjxT+Ps7AwbGxvp0d+HXRwyGAwGg8FgMOocFoQyGAwGg8FgMOocFoQyGAwGg8FgMOocFoQyGAwGg8FgMOocFoQyGAwGg8FgMOocFoQyGAwGg8FgMOqcfyAILUbOq/PYMGsE+vfqid7fTMDK06+QW/PfSSylMOE+/gpKQpH0uGpy8WjtTKx5KPql4X+Y3EdYO3MNKjZVFH8Bq345iaja/tj2v0Tuo7WYueah+LeZ5VHdedEXQcde34edJ27j0bm9OPWmQJr+oamBbgsTcP+vICRxxlJ9v/9hhOkIXLsIu56/nzx44Ufx86rLSKiZ4VdNUTwurPoFJ/8jRvlPzpHa+YsPx9+1t+KcYBzYeAFv+QWIvrEbP/8wDdPn/YoDd5JQWJyDJ3s24MLbuh4Vg8H4e/AQdWoVtj7KkR6XR5gThnObFmHG1JlYttsf8WKfWIyC6BvY/fMPmDZ9Hn49cAdJUl9ZEHsDO5dMx4RJc7H25HNkKfyp2ortCpEZfByr5kzGpJkrcPB+GpciogCxN3ZiyfQJmDR3LU4+z5Km1y0fPAgtjPwDM6cdQWG3+dh16hT2LeiEdzumYOnVlFoOkIfI0xuxnxOY6Hf3q0cD1p2+RCebOvhNDA1rdPqyEyo2JcyNR0hwDHL/DU2+BxrWnfBlJxuFvyJS3Xnkv8Tpc9wFRtRJbDqXAC2dmvxm+vsgQNqLRwhNVbwQ8yJPY+P++0jjjKXafv/TFLzB1Vsx0NB+H3kI8e7RVdxP1YK2mjTp7yDMRXxIMGL+I0b5z82R2vqLD8ffs7dcPNm+Ds9dWkLvxSbM2fQSdr1G4NtP9BG0ci4ORGjAvbUajq/4EzEsDmUwPg6EWQg5shTTf7uIkDQ5E7coHucXzcPJQm8M+LYHTO7+ivl/hKMw9xk2zdmEl3a9MOLbT6AftBJzD7zh0h9h/YTleGLTG77DvJH7x0wsvZZaOaaS064w5SqWzvsTwg5DMKQD4eyixbiQKOQuntdjwvInsOnti2Heufhj5lJcS637dUJlCYf072pJT09Hdna29EgeObi/ZglutFiOXwe5QltFBfXM3NG0Prew8mzhZR2NbUtPQM3bG5acx84P2Y5lR4vRokU9PNu3DAtXbMUfl54i16Y53AV+2LLjCkIjY8Bz74gWem9xcf0CLPplKw77RUDVjctjoo6yH5gpwOvjuxFg2B5eKbux9EAEYq78hl+3HcetaDW4N3eFoXI+ws+twbwFv2DbiQDEa3uimYseiiIuYv2CRfhl62H4RajCrbk7TATPsP3XQ7h5dis2XXgHtcjLuHDrLLZuuoBMF1u8OXUHhu1bwzzrDnb/tASr91xEaDYfyYna6NSnDUyLIqrpbz6ebl3KLTIxuPLbr9h2/Bai1dzR3FUPWfd+x/IlK7Bh5x84fzcRBk1awFFX9vfohEiTm6cYyQE7sWzJauy78gY5KbdxJdoGLe3ly72h4R0cCDBE+5aaeFpB/l5W9cB7fRy7Ree9DRBbSW4GUM6OwcvHAfB7GIs8JTVoc+VaOGqDL0+e6gp+Cij/qYycM+HRVBlXVi3Aj2t34c+AGKi5NYGrcTEizx7F8wZfo49DPu79vhxLVmzAzj/O426iAZp4qSJg6w5cCY1EDM8d3gYB2B+gj0Z0CmvPK6NpcytoKhXi7YW12PjQBM2dsnC1St0okq8S8mswtsKYS9h3XQAHJX9s+HU3riWYw7ulHbSEybj9+0r8vHorDl0JBd+uGRpaaEK5MBH+u37Gj2v24tLrQtDLICQ1G4xepsHYt/xHrNl7Ea+UjZFx4Q8Em7eAa9E9/L7yZ6zeeogbMx92zRrCQlPmelL4Dnd2/4Qlq/fgYmg2+MmJ0O7UB21M8vDs8Aos+HEtdv0ZgBg1NzRxNUZZ9/PxbNuPOPA6Epc3rMKOsyEQWgB3NizDr7vP4lmhC7wbmkK1QL5tF2c+w+EVFXXHpb+TP0dMsrlxLF+CFRt24o/zd5Fo0ISzH12Us3R5dRrk4kGV/qIF1M+sx6Gb0vnasCPsIv6opE+LiB3y/QQlI3DnMixeewDXX2UgPuAKYm294aGbI1d+wjfSeeKVgr0ytuzeuBAXVlY9vqLYE1iyRwO+U7tBJymK6/sADO3mBmt7R6je+QMBVl+idwsX4NxynDf9Al3tNKUlGQyGiN9//x3Dhw+XHv0XKET4gTlY/aoBOqhF4l1DH/R0qic9J6Ew9iR+/VMPk34cBW9urjdu4QZjbRNY6WYgllvDBgztBjdreziq3sEfAVbo2cUIxfot0H9AZ7ja2ULn9Slc5HeAT0sTGX8ir10NZAasw46kr7F8Sme4eDSEwb1dOK35KbpZKMGgRX8M6OwKO1sdvD51EfwOPmhpUum3b8thZGQEPT096dHf58PeCS1MRki4Mhq1tJa5K6AC03Yj8H0Pe6gXpSH0wXOkSm9VCNLC8PD5O+RFn8PGU0J889sBrO5diEsH/JFm6o3PmpvBpPlX+NIZCN0+Cxui22Hh7wfwU9d32D5rM4LzJfVIECA15D6C3xWhKD0Uty/7Q8lnBfZs/B5WQVux41EOCl7uxA9bktD1xwPYP6cB7q9aigsRIVxdGxDdbiF+P/ATur7bjlmbg5HP9fXZtctI7rwUG+Z0h1roNVxO7oylG+agtyV3tXE/mAus3+HG6tW4YzsG6zfPQvP0EHDNcxTUoL9FSA+9jcv+SvBZsQcbv7dCEBdIPUp9haObL0F98AYcPbYO/ekStp2O5MxLBp78PAUp17Fq7V3YjV2PjVNcEPrnX7gfnQOhArnnvwvB/WDu39jK8k/mLogEqZLzOfLkFp+HV0c345L6YGw4egzr+hMubTuNyOxQ+fKUNF0ZWTnP6oDY9YtxxWQ4fjt8ECt68bB/7lYEyzzn5L06is2X1DF4w1EcW9cfdGkbTscawfuz5jAzaY6vOGNRFfc7DeqWhnh7+RgeZRZzthmPmyduI89KDxHV6UaBfAsLajK2YmS9foz4jDi8NeiBqZPbIe3cAdzPzMXzXbPw631z+ExfjGmfCnFq5e94WZCP57vn4NcgY/SZNguDzILwR7AyHO0TsGvWr3ho/hWmzxoIk5u/YsOVeGirvRGn3zf3wfTF0/Cp8BRW/v6Ss7gSuAu+G6ux+o4txqzfjFnN0xEiNspipPmvxOIrJhj+22EcXNELvP1zsVVWuJxNpr24jat3NDBwxSbM9nqJbUvOQHf4Omyf742oQ7vxMFuBbeemwX+lHN1lKZojPPn2I2voxfLrfPyyOn+hirRnMvPVPFquPvPl+olMvLu5BmvvO2Dcug2Y2igSZ68+QHQOJxsF8iuZJ0XlfMZnKDxVzfg4ecf7XUCSR2c4aanA2HsYRn/B+UlOV7kvTuL42/ro6KLNuVBTeHfTRdDxp8iSlmQwGP9V1OEwaB12/jgAHjrSpArw414gVaUQlxd+i6+/+hJfL7oGnpkR6hl7Y9joL2DPBVDFuS9w8vhb1O/oAl09D3z+VSeYvbuKjXPGY8FDL4zs61zh6Yu8dgVIj0mHhq0FJPcp6sGcu5BNj0yDpsfn+KqTGd5d3Yg54xfgoddI9HUuX2Nd8IEfxwtQJFSGei1/I1pZ1xY2wsf4ff1OBBmOxrZVfWFTzwAmuupQ1zWHmXoy7t/lwXtYHzQ0MoTHl9+infA+AmLKefRyaDr3RE8vY9Qz80IrWyAjOw/xd4NQ0HIwvnA3hFHTMdh5YgN64CHu8jjF92kII0MPfPltOwjvB0gefanZoaO3PUytDDn1qsGuozfsTa1grCm9dVQQDv83JujZtznMDZ3RfWB7mIiewBYl1LC/mnDu2RNexvVg5tUKtshAtpI7xu/ajP6qj3D60CkEJRWhMJdf/ra7ZgO5eXLe+CPctBe+amEBI7cvMKi9CWryQFie/K1KL4aESJYjtz7W2mgwfhc291fFo9OHcEq0F68wF3lx9+XLU7GqyuSsn4TrD/NRLyMIB7dux58hPKil3UVgXFlhzQbjsWtzf6g+Oo1Dp0R7QAuRW6QCAxNdqKvrwtxMp/TKUM26PbqZvsLFRxngxQfgRgY3kRvk4kF1ulEgX15CTcaWj6iH8TD+YgZmfN0eDaz1oKZtBoOChzhw9i2Ki17h8oFdOOT/Frnv3iAx+QEOXlbGgIVT0Nu7CToN8IGbjhWcE4/ihva3WDjhC7Ro0hXf9HNGPYtmsHp9EGffFqPo1WUc2HUI/m9z8e5NEvjS1kXth/u/gUnPvmhubgjn7gPRXmyUeQi79AD59TIQdHArtv8ZAp5aGu4GxpW/wOFs0uGz7mhoagwnT0to23+KT9wNYGDvAXOlPOTkxcm37VfBuPRAju7Cw+TPEa4defbDlzX0vDC5dQblWFbtL3REFiAzXw0bKpxTlf1EFl75hcP0S4n8nD4dgI6mtZBfqc+wQtMJ1YyPu3SIeZIE/YY23NJQghBZwfsxb/5V2I6bhz52oj0ZKtBzcIRKVEjp/jAGg/HfRUVdrcrgqrgwD/mpmfCYvANHTx7DirZh2LTmmvjmjwhhVjD2z5uPq7bjMK+PHefNJCjXs0Wrz/ugq9ED/H40pNI+9MrtFqOQczrKqirSJ31KUFFTgbBICMnvtSujnm0rfN6nK4we/I6jIXX/JsWHDUJVzeBiUYiIqOxyQRMv/Dh+23cXadLEkl+rp2KJIFRMumLp3lX42jEbgZvHo9+3q3E/S/ZNpiIUCFWhVfLIUUUNmqrcQiwo59HLo6IBNXF2JSgrK3FtEvh5AqhoqUsGrawOA2NdqBUVQKiqJb1KEFWtCdXiIoirVlaFpnqJiJShqiktWwIVokCggnpqUvVq6EgebVLN+6uiITUaJWUoKxGoIBgbRw7B4uOPkAhLNHASPb6r8PP++QryCAohVKkHSXeUoKkj+4i5stxLqFr+hEJ5cuOCneCNIzFk8XE8SgQsGzhBtGOguCp5KqJEzkI+8oSasHRyg5sb92nQFkNmTEBns9KImBv6RowcshjHJY3CSdRoBfGUomaF9t1M8frSXYTevIEM7srPS09YvW4UyJdqMrbCJMnTgE7O0OIO86KeIN2sKaxzXiNB3Qt9+vRA9+7d0b3H15gyZwTc814hQcsLza0kV6CF76KRZeAG/eQ0aLl5wETsfQqR8iYZWg0aQCkyAepefdCnB1cHV0+Pr6dgzghPaItLi+D0VcDpq56aRPdKGtARG2UxZ/9CaFo6SWTr1gBth8zAhM5mpUG7BCWo1ZPqWlRMWQ0q0vFys4irnrN5efLj8+TrzoSTt7w5osB+yqlSgT10ce1Wjb8QITNfFc0XEXL8hIAv4NKl4+NyqqvWQn6lPqMG4+OOigqKocbNLUkdhUi8vgaTFvij/vQNmPe5Venio6KhDTVhAQqrmkcMBuOjQEXLEAZO3dDeXrS9ph7sWzWDTtIbvOMuMgsTr2PNpAXwrz8dG+Z9DiuREyguQHpSOgoN3OHdpR8mTOmCPP9riKr23Vc16JhoojArTxqTCZCXwYOmiS6UCtKRlF4IA3dvdOk3AVO65MH/WpTMU7W6ocTTfhiUDdCifzMkHdiLOyUbXHlROL9xJ/zeaUJDTR1ayrlIyBRdzuci6kkc+JxX5oXtxty1L9Fo+EJs3LMCnfMf4mFiIZQ43y9aFKBujoa2PDy9GyMWUEHMXTzMtUIDKw1xEzVDHRYNbMF79hBvxZWEYsOAr7AqyQm2vKe4GyNORMzdh8i1agBpTFA1mnZoYvYOQSHpnIILkfzsGVJEj7z/Rn8F8XcQmN0Os1YsxrRv26Feeg4Ki8ovsIVvb8vNo2nXFOYpt/FUFO0XJuPZsxTJSxpc4ChP7iUokr8EVZjKkdvPd1/hdmA22s1agcXTvkW7eunIKSyCillD+fKsiaq07NHMgocUrabo0bs3erY3R9LzaPBFhiCmEG9vByK73SysWDwN37arh/ScQojFIzGWCou8GizbfQKz1wex41wGPD73gr5m9bpRJF918+rHVpz9Bo8zrNDSQRSCFuDt03hoe7jA2MAU2lxQpev5CT7/pBm031xDUI4JDHW5gD4nAm9Si1Cc+wqnt5xAopkXXBwMkP3oBh4nZCI+aB9WH02CdQtHmJhqc7GZLjw/+RyfNNPGm2tByDExKA1WRHcY7ZqY4V1QCNLFZvAMz8RGqQX7ZhbgpWihaY/e6N2zPcyTniOaryQJVmuKItt2dJKvu3r28udI4Vu59lPO0hXYQ3b43qr9RQUU6VM+mnBoY4N3N24jjov4ssJu4m7Se8ivJuPjtGZir4u8uAzwuKOCF9y41keg88+/YWonCxmdctWlxyNfvz5M6v5pGYPB+MDUc2wD+/QAPE4RxUlFeBcWhjxzF5gJX2Dv3PWI6PwzfpvaCRZSJyBMPI/pgybheKzoEa0QGRGcbzWwg1G1/kAFpo28oBYWiHDRVxTlRyHohTIaNjZB2vnpGDTpOCRVZiAimg8DO6MKj/j/eT5sEMpVZ9R+BpZ8/hYrv+mLIb4j8bXPSBxQGYYfx3pBR6sBerfnY//EUfAdMQm73ypBhfPgmrat4J7+OyZ8+z1Gj/kJIW4D8IWjLgzqmyDr2nr8dlOAdpNHw/b8eAwYMgQDx52DzffT0Mm4dt037DAJvlanMXbgEAwdNBlXbb/BoLbdMHm0Lc6PH4AhQwZi3DkbfD+tE2pUtZo9+kz8FO82jMbI0aOx4CoPGuJbGobv3V9V67Zor+uPhaN9MWrkItzWNAA/PqHcV1yp27aTm4dv2wdTvszH9rEjMdr3B5zPUpUoWIHcS5Av/7IXIAzkya2ZG9q114X/wtHwHTUSi25rwoAfjwTVNgrkmYkrvl0w4kK6tFY5qDui/0wfFG4djq+/G4WhQ+fjlooL7PVK5KYO23btoeu/kBvfKIxcdBuaBnzEJ+RCxYBboLOuYf1vN5EmIys1y7b41CIJrwsaokdjfU4e1etGkXxz9dtVayu8mIdI1G8KV30uUZiJN2F5sGpiCx2zLhj5GR+7R/ZCz55DsD66Efp2sYa2dRd8452Cjd/2Qu/vVnEXb8qw8HKEbZeJ+NY+CEuHfI1Zx8KRpWwDb1cDWHQZic/4uzGyV0/0HLIe0Y36oou1rNtQh32fifj03QaMHjkaoxdcBU9slGpw7D8TPoVbMfzr7zBq6FDMv6UCF3u9WjoBBfKzcJavO+P68ueIuq18+yln6PLtwdWtdTX+Ik1agQRF+swrHxFKUYNtT84565zEhK8GYPSmV6inrQZVlVrKrybj4wJbpy5e4D98hgxhLoKPnkVM7mscmNwb3bp0QRfuM+5SGhe4FiDyThTMuzVHNe8MMBiM/yxla6CKeTdMGayG38cP59ayYRh3SBuDJ3WBVuhRnI3JxesDk9G7m8QHdBl3CZnmn2P6UH0cHT0Y3307ACP2amLYnF6wVql+Xa3nMRi+rv6Y9s0wDPlmKm44+2KEpy4sP5+OofpHMXrwd/h2wAjs1RyGOb2syz/ZqQOUSN6tAwWEh4cjLi5OelQ1wvx3eBufDtK3hZ2ZlszAhMhPjkOqsjlsTDXLHHgxD2lv45CpagY70T46cWIh0t/Go0DXGtYG3EIrzEZ81DsomdeHlejZ1nshRHZ8NNe+KWwtS9oRVR2PqHdKMK9vJX5sVhuEBe8Ql0IwszVDPdkV6X37W5SF+LdZ0LC0gUm5CmWoIk9RVhLeFWsj5/gELM2bhd3TPFFPkdxLkCt/GYrf4cK473Ch0wasGezC1SeiCFnxb5GlYQkbk3rl6pQnz+ygtdgBX8xsU82bdYUZeBubCqEhZzvGlftalBWPt1kasLQxKSfvwvS3iC/QhbW1QfVXc9Xppgr5vr+tSHTwjoxgZSHa0lBCITITU0HGVjAUd7wQMdcuINL5c3Spr47UG4sxeq8dVuweDTfReWE+kuPegYysYKFbSVMShAV4F5cCMrOFWbn+FyLjbSxShYawtTMu3VpQaxTJT4Hu5M8RxfZTDnl11sRfyFKTOSVGiLTHl3FfuTW6NzGGSu59/DhiN9zWbsFAW9E4ayO/GoyP9wY7x62ExqKt+NZBgS6zbmOh7yl02LoS3VkUymCUQxSo+fn5SY8+LoS5SYhNEcLI1hr6Cqa/LEXZCXj7DjDh1h69WrkCkS+KRRpMYGutL7P2FCE74S3ecen1rfRqFIA6OzvDxsZGevT3+ceCUMa/DQ+vdoyWCUL/HoWJd3Dx7HHsuuWJDXtHwqnaKK8ihUh4FAJ4Nq/ZVof/aQoRfWwOJu14DVVdICffDF8sXI0p7bmgSJqD8U9RjJyHazBm6Qs4dmwI9Zh7CNEbjg1Le0r2Zn1wuPYeb8Lc815YOr8zjCspuBDhe6dhq+4c/NK/7AUFBoMh4WMOQj9GWBDKqCHF4L2LQWKxBezNq7jLVEMK4wPx16MC2Hp3QhMLFkXWBYUZ8YhLE0LPurq7d4wPSzFyY5/iQZjoloMbWjSpX+unI7WjCBlvU6BmZQ3xi/3l4CE1Jh2atlbQYSbAYFSCBaF1y78ahCqVviDCYDAYDAaDwfhfoxZhY7XUKghlMBgMBoPB+K8gujnGwpiPF/aAh8FgMBgMBoNR57AglMFgMBgMBoNR57AglMFgMBgMBoNR57AglMFgMBgMBoNR57AglMFgMBgMBoNR57AglMFgMBgMBoNR57AglMFgMBgMBoNR5/wDQWgxMh/txuSezeFoZQEb944YtvIGkgTS07WmGHnh13HxZb70uCbUtExN8vHxascwdO0+FTcypUlyyAn8AV90/Qa/PedJU+qKmvSvZmOA4C1OzvwKX41diX1bZ2LyntdcSQaDwWAwGPLhI2zbUHQftBGh3PJfGHMKSyaOxdixZZ8Ji44hssJiKkwLwrapA/BZ188wYOp23EsXitPzXh3H4m97oVvXnhi24AjC8oqrTK+MAPHnf8KkqetwP6cQMaeWYKJMX8aOnYBFxyK5XguRFrQZE7/qjk99xmFDQAqX8i8g+rL6D0lByEpqow6CbVf6btIEGtzWhAAVavbjMyqQ5qkNvOcrqLmyMrU5kCxNqZ6alqlZvjy6P8OeG0Mbqipb2olupAZLGhOQI02pK/gUvn8c+fSfT7cypUmVqEkejpwgWj5rC53+YzmNHzaBtj/Pk55gMBgMBuO/xz8QxtSCAgo/MprclLiYx2ocBXLLf969meTE9UnUr9KP42x6ILucCmJpX3ct7pwxNW7tTjpcHt1ehykh+wHNceby67elod92JEMu3X7yHcrNU5AurU6Woshd9LmOqN1WtC8xh+7NdCrfF+7jOPsBZccfpt563LFZI/Ky5P7V6k57Y4qktdQdH/hOaCb8f/4FQardse/2Fez7bRP+uO6HdV91Qn1ePDLzX2P3iE/xxQw/LieQc3s+en86FJu4y4fCt2exwKcFnG2sYOPaCgN+uo7k/FfYt3ArHhUX48lPQzDDLxOCpBtYObQ93O1s4drmGyy/lsTF/TLwK5fhCuHGyqFo724HW9c2+Gb5NSTlVc7HjziMKZ96or6VFewbdMHo3aHIk1ZbmWJkPtyM4e094NKkJxZeSynrBz8Ch6d8Cs/6VrCyb4Auo3cjtGJFivIUZ+HJlhFcXx3h1Wc+1k7ohU+HbkJoliLZFUBYWICcvAIIOPOSK0chlcuDvDAcmNwdnvY2qN/4C8w581bcd35yFJKebMGUmRtx/mEoHt6Nkoxfnvze+842g8FgMBgfO3y8WN0FDb7Zi2SZSErLexXCudiYSIi06xPhpOGISbt+QDMtaQYRBQmIVG6AzrNOIeD2Naxvya3pT4MQk5WA0ATApO+P2LJ5Gb4yAxJC48HjK0iXVldKYQR2fT8Fl3Olx9CC96pw8S9KkTAN1yc6QcNxEnb90AT5/jtwKdsGk0/fxb1zP8Ax/xp2Xk/mIps6RhKLfiB4wbTYlYuom22mKIE0TZa8+zTDnjvf5gCJbiqW3T18Sxf76xPUmtD4ddvol+88SEevCc29/ZrOzmxF9bhumvWcTtsePKJ1bdUI2m1owspVNKWjqIw3rQzlSeoXURRXvszTdApb15ZrR5vaTFhJq6Z0JH2okffyG/SnbL7HEXTyaxvSdRlEP29bR+O8VLkrgy/pbLqCO6E5ATTemhuLyef0w+oF1NuK+1s8lixKOvk12ei60KCft9G6cV6kCi368my6tKAIocI8OYETyZbrk1H3ObRqQR+y5v6G5RgKSFYku2SZ/mXIl+O9FJk8efTgB1fub2v6avFqmt5em1CvO+2PjVcwfr58+a0MJRmpMxgMBoNR53zoMKbm8Chs92xa+ucD+r29Uumd0FKyA2mKgxKZDrtAqUJpmhyKYg9SHwOQQf8zlFqUSfeWdyVDNVPy8DAlNYPOtOxOBgmFCtKldUjg06uNnUlHtz1NGGzLyUV0J7QsR3bgFHJQMqVhF1K5cgX0dIEzl6c5bY/lgrXkg9SGk6P99HtU188/P+ydUBKgUHSHTEm5lptNVaFrogMUPcXhnUfxRG8otlw8j8VtXdBtYHtwQT+cvpmDEdp/YeedIrjP3YW1s2di9Z6laFx0H3v+DC/bu6hqXa7MGI8knNp5B0Xuc7Fr7WzMXL0HSxsX4f7vgbDrK5OvqSP67AnAuQWNkX73GoLecgPJT0EaT/51AT/6Oq7FAw1nrcPSGUvw28Lm0jPKMO+zBwHnFqBx+l1cCxLdZcxHShpP5gpDUZ4sRFy7grfwwIx1yzBzyW9Y1EJapEYokKO3tvQ8Bz8af51+DXhOx8oFM/DrxTDERJ/EYFsr+ePPfiNffnv+RDjbMMpgMBiM/0k04D5yJRZ95QANJWlSKULEnliIbVHumDS7G4wVBETCpAuY/vl3OKP1Dbas+QLGwmQ8vPkYGXpuaNrMHfpZT3HzbjwKixSkS+sRwX+5BaPmPEG7tdsx1FZVmipFGIsTC7chyn0SZncz5iKQYhTyRcGaCtRUuc6rqED0j4BLE0X1dcmHDULVrdHEWROI8MOzTGnIlXcXsxvbwXvMCcRzYxbrqliIYu60sJAvfYStg/ZrbuL0L2PRUS8Wf22cj2/bN0C/g2/LbZQt5ueKg01tY21OdFzIpW0ILa5Cfk6B4g21xXzkSgpBW1IIhpJCKBdf8l9i4+fu6Oy7GyFwRisvPS6RFCqEiiR919Ctx/VFBfX0tKTC5OPlxs/h3tkXu0MA51ZeENdUriJFeQiCQtFItGAo6qyKOuqpiyUmRr7sZFEkx7gy+RAfeSLLVdMUG52Kri3szDh5Khp/FfIr+Fd2MTMYDAaD8R9GEItzW2+C33AY+rtqSBPLI0y5jGld+mBz4bc4FLgPg+xUwX9zBBuuZKLJot/x+/7DWNEiEzc27MXDYPnpwaXvVOcjeM8GBOZn4e78rvhibRSXdg8T2w7EyXei7pzD1pt8NBzWH5LuqEPfXFdcLi1HAGFOGnK5GEXX0gAVwtd/nA8bhCqbofvcUaifeQxDevhi8eqVmDGwP1YFv0WBhTOMNbSgX4/LF38fz+Nf4PKpMEmQV5yCczOHY8F5DYw4/BTht+fCBdl4EZKMImU1ccDJS09HgWk7tDEGnu3cjcD4BNzetRWPyBSdujtzYVsZyjJlMoQ26CgphN2B8Ui4vQtbHxFMO3WHs5ZMvpRgnLvLh3a3+diyYhDqFxZwZ4ohqBzpidG0aY4G2sDzg0fw6O1THN37WHqnMw+h5+6Cr90N87eswKD6hRDXVK4iRXlUYS8OSJ/jyMlgvL23D9u4vopRUSA7WYqTFcgxBUXSLNC0R+smXIAZehSnOfmG/NYJeppumOr3UP74VetXIT9JlQwGg8FgMKRkPMDpZwSrjh1hqy5Nyw/GtrkzseJcLAqFCTg2+htsfKkKr5ZauLdhDmb+dBKxqkbiG1KxgfcQHfsQd+K4AwNLGOrKT9cvLKkzCUYdx2DmlCkYPmgAvvASBQsmaNurC+w1Rd05jWdkhY4dbbnwU4QqrLzbwBIvcHDncRzb+TsXdZijfXs7yA+Z/0EkT+U/JAUUcXwWdXfRFcVIBK361GXKEQoXvxpfQM9+bkXcILlzRtTq0/rcv5J9lGm3FlEnI3FcJf6oOA+jA5F8Eib9SV8ZStIc5tylyPPTqZVBST49aj37CiVV2H9avsxDykk4T9NbGUjLgPRaz6YrXKFy+WZdpP2DrKV5DMj7Mw9SgzVNuC27n1LagJg8ev5bTy4ElvSjWRfRHgzRWDIo7sggyV5O7mPg/Rl5qIGsJ9yWeZOtSHGeghe05UszcTpUbKmhSCaiPaE5imQnuydUqECOGeXGwA/fR4MclErz2PTbSW9y4+iI3PHnUpEC+TEYDAaD8W8iWpP+XVLpSIfye0ILni0iF65fzTZHUelKmXqEOihx6+3kIMqM3EjNpetp6cfie7qVlUG3l3Uho5I0bW/6wS+VhEIF6TJ1lsUXefRwjgOXr2RPKBc7LHLhjpvRZtmXdYqi6dAwR0l93Md20AGK4kvP1SFKov9xHahDhMiKeYUkDUe4WGiWvxUryETMq2hkqlrAxcUCWtKTwpwYvIwugpmrM0xFYXphBqLfxEFg5gpncUJlKpVBITKi3yBOYAZXZ9PSaL98Pj5SXkcgz8QZDkYlly9Vw0+LRAzPHM7W2uXGwk95jYg8Ezg7GEmvPCqjOE8h0qLfoshMD4G9rTHgxUgEvN6G9jpVyE4WBXKURZhyDUu/H49fb9bHpqcX4esguglf1fjly4/BYDAYjH8LJSUuCqvrMIbxwfgXglBGzUnHn59YoH9pECpN/tvwEPb7Cmz3f4KQ3DZYtn0O2hkqDGkZDAaDwfhPwoLQj5saB6EiRTMYDAaDwWAw/nf5kEE/uxPKYDAYDAaDwahz2DNYBoPBYDAYDEadw4JQBoPBYDAYDEadw4JQBoPBYDAYDEadw4JQBoPBYDAYDEadw4JQBoPBYDAYDEadw4JQBoPBYDAYDEadw4JQBoPBYDAYDEadw4JQBoPBYDAYDEadw4JQBoPBYDAYDEadw4JQBoPBYDAYDEadw4JQBoPBYDAYDEadw4JQBoPBYDAYDEadw4JQBoPBYDAYDEad8x5BaDEyAn7ClN2vUShNyX++Cd/Puo4M7u/iDD8smrgLr0tOVkFxxkPsnPgZGlkbQt/YAW1HbsHDzGLp2b9P5vVx6D7mKjKlxxIKEb7bF8M3hoInTfl4ycT1cd0x5momsm5OQ58pN5AlPSOh7Pw/AS/yMvZfiC61g9pQGL4bvsM3IrRGSsjEtbHdMfpyuvQ4F6G/T8YnbsbQVNeCqVt3TN77DFli0+EjbFM/eDdpgiYyn7a+5/Huw5lWOf6OHBSR//Iwls7bgLPXdmDxpifIk6bXhveWMf8Vdgzrivbt24s/HTp2xef9J2JjQAqE0twMBoPBYPxdah+EZvphzvg7aNrdCerckpR2exUGdpuE3YEJ4kVY2dAbPTXW4dsNYVUvyrwQrPi0K1bxBuPg02SkvPgD/eN+QKevD+LtB1rptJz7YXR/F9STHksQIOtNIALCMrm/PnaKkHD3KoLiCyFIuo8b9xIryFwLzv1Go79LeQl8GPIRsnkKll1K5HpRewRZbxAYEIbMGimhCInScYouIl5t6I5mU16g/ZpAJOSk4MGWrng9rSm6rHzOhaBCZIUF4Y3jdGzbtw/7pJ/tc9vB8B+57//35CCfHG5MO7gLshD8Nm07IvQMoCY9UxveW8bCbLy+H476E9Zh69at2LJxBSa3T8aq/mNwKvkfiuQZDAaD8T9HLZflQrzcPgOXvH9AP1sV8J79jN7jg9D42ybQU5JmgTZaTJqAol/m4nKaNEkOGdcW4dfkMTi86Ts0MVWHhnlbTN57EDObC5HLrebFOcHY5dsG9Y0MYNVsMH57mIVibnH2n+kD31WL0b+5I+w9OsJ353MuDBAi6a9F6OVlBys7L3y5+BpSuEC2IOIM9pyOQAEXbsafm4dejR3h1GIotoXmg8S9EOLdrRXo39QGRsb2aDV8C56Ibqfl+GPO0HEY3d0DTp0WIyjiEhb7NIWdqRHMnDti/OGoSgG2/P7KwvV9zlCMG90dHk6dsPhBjvy2i3PwbNtweNsawtCuFXz3hInvglVfPxd0pF7Hwi88YWvtgvbf78VLXgEizuzB6YgC5NyajX6+K7Hgq6ZwdGiC/qsv49jcHmhkXx9ePr/grugOtPAdbq3oj6Y2RjC2b4XhW56I7y7m+M+Ej+8qLO7fHI72HujouxOPnx7AiuNvEHF8Jub7Z4n7HbzLF23qG8HAqhkG//ZQemeyDEH8Oczr1RiOTi0wdFso8iVK4Jq9hRX9m8LGyBj2rYZjy5PKYysl5xYWzn+NUZfOYEkvDxhp6KB+tx9w4pwvohbNwiXxzVIlaBg5opHMnVBPJ0OoiiuQomCssuT4z8HQcaPR3cMJnRY/QI6cfha8Ki8HuWPh7Gmmjy9WLe6P5o728Ojoi53P87kWOIt+tg3DvW1haGiHVr57ECZStiAX+YYGiDt/Bo+TsxB79y5EsWGNbOBDyFiMBgzrN4Cnpyc8G7fCF99PRx/dUNyO5nEXotcx4Ytx+KvkxnQJNZApg8FgMBilUG3gh9JSJ3366lKm5LiogPhCotRjncmgzX5KkqQSCSJotZMKdT6eKk2oSAE9mWNPhgOvkLSmCuRS4DgL0miznO4kJdO9lR1Iw2gE+WWn0uG2IFXvJXQzIYdiT35HFno96UxiCC11NaTP9kdRdthm6mbbiTZHFFHK/iYEz72UEHeAelg0oumXYyj5yWbqaQCyGhdIWQmHqaepB00+HUmZacG0a4A5WY3yo8zUQ9QaGtR9RwjFRYST3zR3sv36MEXm5dDzje1J02YGPSiQdlWMov5KT4tJpUOtQRrdd1BIXATFhf8ht+34oIlkpdWZ1txPpsRrk8kGnrQ+PFNB/Sm0vwnIc28ypR5uS1BuRvOvRFF69AkaZmFIPhfelJ0/0oFUNdrSzwFxlHB9EtlBlzqtvEspKQE0y1mfPjmWRAmHe5Kpx2Q6HZlJacG7aIC5FY3yy5TUrepNS24mUE7sSfrOQo++OP6MTo+wI+vBR+hFpoByA8eRhUYbWn4niZLvraQOGkY0QlYAgjg60MOCGk2/TDHJT2hzTwOC1TgKzEqgwz1NyWPyaYrMTKPgXQPI3GoUcc3KwI2zMajRrkTiBc8j63p96EJFw8m+SgO0jGjMnRQKGm9Oai0m0S/r1tE60WfTcQrLk+YTI1Q4VllSD7UmaHSnHSFxFBEXTn/I6ef1pOgyOaS/lT+WyMPUFqrkveQmJeTE0snvLEiv5xlKzw2iiVZa1HnNfUpOvEaTbThdrQ+nrLvTyd32azocmUc5zzdSe00bmvEgtXob+0Ayprz7NMPFmgbsvEGBgYEUePMSHVzUncwsBtLpFG7C8yLp4qGLFMGTFhVTM5kyGAwGg1FC7e6E5obhRowp2rrqSI5VNaEurwYVYzTyUkXI7ShpQmWKCoVQ0VSTfyuWH4FLF/LQY8E4tDE3g/eYhegjuIxTYaLNbdpo7OuLDpY6sO34BVyRgjSBAVxdBLixdALmnTfDL/evYLxj2X2vnCcn8NjKFxO62cGsyTDM6GstfryZdW8vrmTrIOXcz5gxewMC8zSQcPEMXoua0fRAv88bwNrRCZ3XPkHQVHVc27wSG89Hg8fLRIHsloEq+yuLJjz6fY4G1o7QCvldTtsn4X/2HHI/m4NRLc1g0WUlHif4Y5xNTI3q12oyFuO61YehfWf0chUiLoVX7m6Xlud3GNbWGpaN28PBwAPDhrSEqWkDeNspIysjBUF7ryBbJwXnfp6B2RsCkaeRgItnXov3zmo39oVvB0vo2HbEF67AuxxtWBhqQtPQDnb6AkRcuoC8Hgswro05zLzHYGEfAS6fCivbd5v9BCceW8F3QjfYmTXBsBl9YS1RAvZeyYZOyjn8PGM2NgTmQSPhIs6IlVAZQX4m+Gq60KpoOMqa0NMQIJ8vuvVXjKKMOESGhyNc9IlKQE65Z+VZuFfFWGXR9OiHzxtYw1ErBL/L6ee5WF1YlcgBD+WPJbxQJED4+naApY4tOooEmJKG7HCufO5nmDOqJcwsumDl4wT4j3OCXqs1eBI0FerXNmPlxvOI5vGQmfWmehv4QDIWI0zDnV3LsWzhFAzo0gPTAhtj/bVd+NKUE7yGA3oM6gFHDWleMTWXKYPBYDAYImoXhBIfuQJ16GqqSBMUoYJ6ehoQ5PClxxVRh23T+igIDkWabDCX/xTrJi/BxYR8rh016GpJ21HRgLa6EPwiUWYlqGqpSzqupAwVJQKpWOGbP5/jr1meSDs9HW0s3TFaZi8A8XNRpKoNDXEhZWgZ1BOXFxRkoUjbAV4tWqJly5Zo3XsedqwdADtR/KqsBi1NUa4cBEzxgnP/dbjGxdSOrb1gxHWLpI85xYjloqi/sihDTUuzirZ9YMBFS6q6kjyiwMrU0hDqNaxfWU1LelGgBGUVJVCFR6HK6joQD4k7r8TpSF1VfAAlJW4IEKIgqwjaDl5owfWnZcvW6D1vB9YOsBM/xlZSrVC37Pi50vxcAdR0tbhaRahAQ1sdQn4RV6sU0RiKVKEtUQKUtQxQT/SnoABZRdpw8GohlkPL1r0xb8daDBAroTL17FrCIe8hnoj2W8ggfPcEdzNs0cpBtP9VDeadp2PNpk3YJPqsnoyW+pJ8EgRVjlUWkUzFMqtJPxXlseGkoqQKLekVm5KyCpQ4ARaLbEBVV6oTZWiaWsJQnbO4gCnwcu6PdRKDg5fI4IprYAMfSMZiVG3gs+40/rpxH8/9ZsHq5RO8U1Jw0Sim5jJlMBgMBkOE4jVFHupWaGCUhTfJov1sVcFHUng2TBpaSY8rogyz7lPQLepHLD6bIA1U8hG6cwrmHo2DtpEj2rrl4ebFMORyZ3LDLuBqhhPaOCp4wSb/Phb2GosHbZfgUGAIzg3MwdWrkdKTgJZ7F9jGnUdAEtcSPwb+/rHiPZ16Ht24gOYtdLuOwJgxvuhrF4U7L/JFsW0ZvFc4czoNvXefx9EtC9FHNwnp/MKy4EqEpn3t+sshv20h7Fq7Ic//Kl6L9gbmBmGSrQWG3jasdf21Rwfu3RyQ91YXXUeMwRjfvrCLuoMX+VzQKc1REZGcSByNasK+LdfvmxcRJukgLlzNgFMbx7KXwrTd0cU2DucDkjjZ8RHj749YiRLQzSEPb3W7YsSYMfDta4eoOy+QX04JZSib98aSgUlYMG47XpS8Mp7/Gvsm/ICInovFe5WrRw8etRxrVf0slYPCPKUbpsuhWb813PL8cVWibARNsoXF0Et4dOY00nrvxvmjW7Cwjy6S0vkoVLWr3gY+kIzLowyjTsuwf0Imln27Cs8UTv33kCmDwWAw/qep3fqg2xgDOxbgyq3k8kFYRXKDcTbUHoM/sZYmVEbZ3Ac7jg/H65H1YerSBF72Zmj0oyoWnlqFDvpm6L1xJdx2toKtszPsWm2Hy4qt6G+poLtabujRMglL23igWfPmGBLYHNNGeUlPAhoe47B+aDwmNvdE82Z9cTBPS3x3RsNrKnZO5GFWQzs0aOwClz4nodK0AYxlm9F0Q5++Rjjh0wxNG3viqzPaMMsPR2S5Ny5q2V8ORW2799uA5U6b0dLWBa6OHXHQdTbmtHOudf21RwNeU3diIm8WGto1QGMXF/Q5qYKmDYwVGIkGzBpYI/WPCZh0PB5mvTdipdtOtLJ1hrNdK2x3WYGt/S3Lymp4YNz6oYif2ByezZuh78E8aEmUgKk7J4I3qyHsGjSGi0sfnFRpigbllCCDshG+2HETK/XWormxOdwaucHS2BPLlJfg5sF+sKiRSGo7Vg6F/axXJoezxvLzGCmo1cwHG5Y7YXNLW7i4OqLjQVfMntMFzfv0hdEJHzRr2hieX52Btlk+wiPV0as6G/hQMq6EJievXZiC3zBmUyj47w6giZIndidJT4t5D5kyGAwG438aJdHGUOnfNSL/yTy0GlEPh+8vRCN1aWIF0s5+hSabfHDv0jBYVXdjSpiD+FfhSCITuLrbQlc2vyAd4aFxUOYWNUfD6h7qFSM/8RVev1OHnbsTjCr1TYjc+Nd4W2wLN1udcgsjP+U1wuIFMHdzh2WlzYYiCpEW8Qrv6jnC1Upb8aJaq/5KkN+2AOkRLxCvbAM3ByOUDuU96q89fKS8DkO8gAvw3C0r770sBw/Jr8ORY+gCZ1PRBkGu3+GhiFPmAmvHCm+jSxHmxuP122LYutlCp7wS8DosHgJzN7hbatUocBFkvcXrqGxo13eDvcH7yKM2Y5Uit58V5FCrsRQjfpc3PHb1h/+1H9BUut26MC0Cr97Vg6OrFbRlK6iBDXxIGcvnHc58PxfKK3fhSyNpUinvIVMGg8Fg/E9S6yAUxRm4MbUXdnY4gYMDLKV7AGXgPcPirjNhuPcCpropiFIZDIYEfhTO7d6GdfNPor3/cyzzKve2z38TfgT+ClBC508c8RH0lsFgMBj/UWofhIooTMHrt+pwcjKoHITmJyAsSRtujvp/404Lg/E/AhfQnfn9KnJdP0e/zvWhKU1mMBgMBuP/O+8XhDIYDAaDwWAwGH8DdrOSwWAwGAwGg1HnvEcQWoyMgJ8wZfdr8HJf4MiCYejZtRt6j/oJ56L5KM7ww6KJu/Ba9NUw1VCc8RA7J36GRtaG0Dd2QNuRW/BQ9POR7wEv8jL2X4iu9HOaCuFF4vL+C4iuaYHCcOz2HY6Nof/dr97O8p+Br6b5IUt6XELm9XHoPuYqMqXHlZCRRbV5a0lh+G74Dt+IOhFbbXUqQ/7Lw1g6bwPOXtuBxZueiH8qtdb8kzYiTMKlOd3gZuMKn99jIO/n4Mt0x0Pk5f248D6CUEBd6fH97S8fLw8vxbwNZ3Ftx2JsevJeGvwAZMF/xleY5ldpFuL6uO4Yc1XRyKo7L6IQ4bt9MXxj6P/THwCoiQzeByGSLs1BNzcbuPacjaGfjMEHb0KW4gwE/DQFu1/n4NWOb9Fj5F6Ifq9CAqfDPb747rfn0mN51Hb+cuO79jMGd2mJll2GYPl10Ve0VaDEN4Ukwm/RROyqyQLNYNQBtQ9CM/0wZ/wdNO1ugqCpPTD1gRu+X7oIg00uYOSXP+FZPW/01FiHbzeEVR0Q8kKw4tOuWMUbjINPk5Hy4g/0j/sBnb4+iLdVfv+TPPIRsnkKll1KRLkfxqmC/JDNmLLsEhJrWkCQhTeBAQjLlLf8/zcQJD2A3/3ESnLXcu6H0f1dyr6zswKysqgub20RZL1BYEAY6kJstdZpKTl4sGUHdwEUgt+mbUeEnoH4F7VqzT9pI1mBWLU9GSOuhODUd/Zyv3mgVHf5Idg8ZRku1V4QCqkrPb63/eU8wJYdD5EZ8humbY+AnsF7afADIEDSAz/cT6w0C+HcbzT6uygaWRES7l5FUHxVXlOArDeBCAjLlHsR8vFTnYzelywErtqO5BFXEHJqAoaP7Y8P3oQMmX5zMP5OU3R3UkH261u4vHc8vt8ZLvXLxcgJv42AF1VEwbWcv8UJh/D152sg/PonrBgMrP/sK+yruIiW+KZsXXj31MC6bzcgrMoFmsGoG2oZhBbi5fYZuOT9A/pZ8cF3GIzl62eib4dOGDhtHFzj/PEyRxstJk1A0S9zIfOjRZXIuLYIvyaPweFN36GJqTo0zNti8t6DmNlciFxu7hXnBGOXbxvUNzKAVbPB+O1hlmj6wn+mD3xXLUb/5o6w9+gI353PkfHqAFYcf4OI4zMx3z8O/nOGYtzo7vBw6oTFD7KReGkxfJrawdTIDM4dx+PwyxAcWHEcbyKOY+Z8f2QJEnFpsQ+a2pnCyMwZHccfRpRoggricW5eLzR2dEKLodsQmi/dPlucg+BdvmhT3wgGVs0w+LeHKPe1oSK4PM+2DYe3rSEM7VrBd08Y8kQjCN4F3zb1YWRghWaDf8NDrmDOrdno57sSC75qCkeHJui/+jKOze2BRvb14eXzC+5WvDtcRfvC9FtY2qsJXBt1xLC1QUjn0gsizmDP6QgUcNfH726tQP+mNjAytker4VvwJCWsnCySpHnzUi5g2sBZuJomqZj/ejd8h/yCB0ny9FIeQfw5zOvVGI5OLTB0WyhKxCZ8dwsr+jeFjZEx7FsNx5YnFcvm4NbsfvBdPgs9G9aHS6shWH8vQ6J3WZ3eS648/oJX5XUqfIdbK/qjqY0RjO1bYfiWJ2IZFec8w7bh3rA1NIRdK1/sCcvjOpyLfEMDxJ0/g8fJWYi9exfiWKAmelZgI/LtV4ikvxahl5cdrOy88OXia6jww08c8nW0c9IyBGWFY+/kubiRKn9sEj2HIfjAChx/E4HjM+fDX2RfcmxOmPQXFvXygp2VHby+XIxrlTuiQI+CyvNJPFlKKEbKhWkYOOsqJKbDx+vdvhjyyyNkJV7CYp+msDM1gplzR4w/HIXCHH/MGToOo7t7wKnTYtwOLbFVRe1w43m2DcO9bWFoaIdWvnsgUWE+DA3icP7MYyRnxeLu3Xjxoi9fD7LIrw9yfYLUPlcuwFdNHeHQpD9WXz6GuT0awb6+F3x+uQvJVBUi/dZS9GriikYdh2FtUDrXSgEizuzB6YgCBXWLyslDgPhz89CrsSOcWgzFttB8iNXwb/ignFuY3c8Xy2f1RMP6Lmg1ZD3uZXBl/edg6LjR6O7hhE6LHyBXnsylZVcu+ApNHR3QpP9qXD42Fz0a2aO+lw9+uZspI6NcufNEvs3KH08ZfLzaOQnLgrIQvncy5l5+ijN7TiOioLxP+WH7tBr4YDlzs6LQC19i+4xL8P6hHyS/m6EBq/btEbN0LPZEVFSyvL4X4FW5+VvdfOMuX96FIlytPb795jN88s1IdNMKx5MEPmc68n2TdotJmFD0CyeLKhZoBqOuEL2YVGP4obTUSZ++upQpTZAizKDb8xqTcdv19JLPHQsiaLWTCnU+nio5X4kCejLHngwHXqEKNUnJpcBxFqTRZjndSUqmeys7kIbRCPLLTqXDbUGq3kvoZkIOxZ78jiz0etKphGg6PcKOrAcfoReZyXSoNUij+w4KiYughJQ7NN3dlr4+HEl5Oc9pY3tNspkeSC9PjyA768F05EUmZd+dTu62X9PhyDzKeb6R2mva0IwHuRR3oAdZNJpOl2OS6cnmnsS5VBoXmEO5gePIQqMNLb+TRMn3VlIHDSMa4Zct7buE3KCJZKXVmdbcT6bEa5PJBp60PvgmjbPQoDbL71BS8j1a2UGDjEb4UdSRDqSq0ZZ+DoijhOuTyA661GnlXUpJCaBZzvr0ybEUaa0SFLWfytWjDGcafzqSUkJ2ko9lfRoXkEMp+5sQPPdSYsJh6mnqQZO585lpwbRrgDlZjfyLgmVkkSjNm8zpermXCX12OJGExKPnPzYi05776dxYeXqRdkyEII4O9LCgRtMvU0zyE9rc04BgNY4CsxLocE9T8ph8miIz0yh41wAytxpFfuUMIJWOdFAm2I+iY2+SKXh7H7J0mECBOanldBp+dWzl8V9PoejScaTT28M9ydRjMp2OzKS04F00wNyKRvnFU9BEK9LqvIbuJyfStck23FjXU0igPP0X1EDPAgU2kiTfft+F0FJXQ/psfxRlh22mbradaHNEkbQuCUIFOnr9YA011fKiFQHh9PIPeWPLlOp5N8VEn6YRdtY0+MgLyswKlGNzf9Hdpa5k+Nl+isoOo83dbKnT5ggq1xNFeky+W3k+zXjAzegy+KHLycvkMzqcKCTiPacfG5lSz2NRdGe6O9l+fZgi83Lo+cb2pGkzgx7EHaLW0KDuO0IoLiKBovZJ7S9PQTu5QTTRSos6r7lPyYnXaLINyHN9CAXKq7tAkR+RdlSE3PrCKUuuT4jj7FOVNNr+TAFxCXR9kh1BtxOtvJtCKQGzyFn/EzqWIrVh5/GcflIoZKcPWdYfRwE5KbS/CVf33mTKk1t3bOl5WQRxB6iHRSOafjmGkp9spp4GIKtxgZT0b/ig1CPUQRlkP+oYvUkOpu19LMlhQiBFH2pN0OhOO0LiKCIhmW7Jk3kUV1ZVg9r+HEBxCddpkh1It9NKupuSQgGznEn/k2PESVEigx035cyTXAqRZ7O58uzbj8okIaSCpAe0pqkWea0IoMjwfdSEk8Pe5PI+5fm+9tWOX+7cHOVXbg3jhy4lJ/2vSLJE5tH9Ga7kPOEKXZnmRmZcWxH8Ano8150cxgSIHLmcvl+nFNn5m139fCN+BO3u70g23l9Sn7Z2ZNtzM4XxFPmmHK6AgCJWO5FK5+Ocx2Uw/l1qF4SmnaBOqs60OkIgTeAQpNKtJR3IxG4g7YsQRaAiMumyjwYZT30gPa5IAd2fZkMm38o6Cxl4z2i+nS71vZAhOc68QgP1LGnyvTguCNWm5jviONfCkXqUOuq1pD1cQHp/uis5TbjDha8i56JJTbbHSvKIKIijoD930K8LxtBn3CJjMuoWpdyfTq5OE+hObkmWIPpzx6+0YMxnnLM2oVG33tK5PubUbL10cc6+QcOt7blJnErP5tuRbt8LJOldJl0ZqEeWk+/JOAY+BS+0Jz2fSxIHJSyglIR0yn42n+x0+1LZsAaSnuVkurK/A+m12E6xog5zY+pk4E274kQHaXS8qyG1lB0LFxAqaj+OW0h0G68nSVyTTX4j7cht7mOKlQaWr051JzWNlvTNqFE0ivsM/4JbRC2n0q2AMlmUBKzJ3BherOAuLD49SAl5IbSsIRdIHLpB8+TqRcYlpp+jPubNaL00uMq+MZys7bngJfYUdVfToJbfSNoeNfwLztFb0tT7su5UtIDrkOfqV1KZ+9FIO3ea/yRORqeKx59WqtN0OtVdjTRafiNpa9Rw+oJb9CwnHaK59nrkI72IEhakUEK6xGYr6z+tBnpOl28jN4Lk2++dCC4Q1yU1py9o4qrj9CCxZL6Uka5AR/fjDlM7/da0P0nB2KbeL9Vzct59mu7qRBM4hfLk2txEOv97T9JVc6IvJq6i4w8SOW1XQJEeRWuYnPkknUYS+C9oRWNj+vRgAuWFLKOGpj3peLLIggsoLuhP2vHrAhrzGXcBYDKKbsVwQahmE9ouNn5Z+xNlr9xOevBCstfzkS7yXICRkkASFcqpO02RH5GZqQrrk2cTMZx96lEL6XxMPdqJDLx3kWSqHqeuhi25caRweXSpcalNiGzYjeY+Lh9kVq47Sm4Qmn6uD5k3K5vTN4Zbk/24GxT0b/ggURCq40mrX0ltwm8k2bnPJ799rUmzibSsIt99ZT910Gsh1XMqHe1kQN67JH487XhXMmwpKi8NQnc/kzNPBBTPXVhWtFn59j2ZZF2SqL3D7fSp9f4kkYHJBKFl64ToAr668acqmpsybaWd6ESqzqtJskRKg9CJdygnw58mu5pRj91hdE8ahCrse1rZ/BVTzXzjvVhPXc3sqeesVbR6bh9yMO1Ca18kKli/RBOYa+uyD2kYT+Uu1MSHDMa/Ru0exxMfuQJ16GpKvx2UH4XDo9uj74kG2HrrAL5zLPlyehXU09OAIIcvPa6IOmyb1kdBcCjSZJ8C5j/FuslLcDEhn2tHDbpa0nZUNKCtLgS/SJRZCapa6pJ9BErKUFHiAmnR3+VQhpqWpiRPTgCmeDmj/7priIIjWnsZcb0rXyYnYAq8nPtj3bUowLE1vIy4dqkY/NwiqGprSOpR1oJBPdFfxKULoKarJf2OVBVoaKtDyC9C2VCKUZDFldWV9kFZE6aWhlDj50KgpouyYWlDXchHUTGXRV0HmpJBcf+pQF1VfADRz46L+lrW36rbV1LXhoakUWhoqaG4oJDrjQRBQRaKtB3g1aIlWrZsida952HH2gGwkfanPOpw6jsYNo/24GLQcRxJaYXh7bSQp1AvUkQ2UqQKbUknOLEZQCw2QQGyirTh4NVC3HbL1r0xb8daDLCruLuRsx0jXanc1KGlxsmyUDSCEp3WRP4Csfy1HbzQQtRWy9boPW8H1voYIIfrm65E0JxaTGFpqF6F/qtrR9QXOTYinidy5FRsjm/+fI6/Znki7fR0tLF0x+gKj8QU6ahMTArGNsBO7j5RkmtzRTDo9yee/zULnmmnMb2NJdxHX5Y+PpeiSI81mE9Qd0LfwTZ4tOcigo4fQUqr4ehokoeAKV5w7r8OEjF7QSxmUUFlNWhJdVKKgnaEIvmo6krnijI0TS1hqJ4jv+5iBXqQsddiufUp8gnizkJdRzqvRZNTRR2SqSqatyUzVQnqpTahIWPDEhTXXRmR/opUy+a0lkE97v//og9SqQcjXUm6sroW1IoLUMSdUFbTkpRVZPuSBqAj1bNEdKplcixtgEPZQs48yYTVN5VtNrVAwXhkXJJiZNYJ0VE14y+qdm6Khs/1R52zJ2l/SlAyaI+l2wfizbxJ+DNR0jn5c7NC36udb3w83/0L7rbbhj9+nYkZy3/H9k73sXzTM2TJXb8kqNTTg4YgB/wayYnB+Ocos8qaoG6FBkZZeJOczx3k4u6iXpjwbADO3NqC/vayv47ER1J4NkwaWkmPK6IMs+5T0C3qRyw+myB1nPkI3TkFc4/GQdvIEW3d8nDzYhjXCtdS2AVczXBCG0fFu8m5eFR0V1d6VAbv1RmcTuuN3eePYsvCPtBNSge/kGtRUoCbzDy8OnMaab134/zRLVjYRxdJ6XwUCrXh3sUWcecDkMRl58f4wz9WtBdHE/Zt3ZB38yLCJJ3DhasZcGrjKPMyhSbqt+by+F/Fa9H+stwgTLK1gG9ME7jl3cRFSUGEXbiKDKc2KCe6aqm6/YI3FxEo6nB+OK7eyoVbO4fSL0DX9egGh7y30O06AmPG+KKvXRTuvMiHkkqJLMqj7tgbQ+we4ec5O5AsCiRsHKrXi7Y7utjG4XyA6A1NPmL8/SEWm54Hujnk4a1uV4wYMwa+fe0QdecF8kV6KEc+Xl8MEu8B40VcR2BBQ3R00pKeE1HF+Et1qgePbg7Ie6uLriPGYIxvX9hF3cELoR1ac/33v/pa/PZ7btAk2FoMwoFj8vRfEz0rsBENO/lysgjBwl5j8aDtEhwKDMG5gTm4ejVSUpUUPUU6KhWTgrHlK8lMZtHfnBw4hWrat5Vjc82QtaIXxj5oiyWHAhFybiByrl5FpOwr1wr0yH+jYD6VQx2OvYfA7tHPmLMjGa2Gd4RJ4SucOZ2G3rvP4+iWheijm4R0fqFM0FQeRfNWs35rbjz+uCqZWAiaZAuLQQdwTF7dmvbV2qvc+oZewiO5PkFSpnoK8OZioNgm8sOv4lauG9o5lMxCRf5GeroC2u5dYBt3HgESA4O/fywKoQG7f8sH5b/mLkpTOL3xEHE9EAUNO6K+7M9mKZJ5bZwc/7GceRKK+wsr22yCuTz7boMqlor3pvq5KVoiG8Ao6w3ES2Q5lGHQcRl29AvHqn1vxPuV5c9NUd/L5q/C9asUFehb6oMfG41MUbIwC9FvedAxM0dDueuXBH5SOLJNGsKK/ToG499GckO0pqTTub5G5LU+kgQZF6mfnjhukfl4054EIVHODRpiYE8Lgys95JNBQElX5lBrAzUydG5MnnbaBOOu9NPtdPHjkYLn6+kTA5CBkxMZKulTl1+fih+1H26rQ60OSvdIph2nLvotaHdCIcXs6UJ6+k1oxLEQOtRai1oekObJvkWTnZWpnmMT8nJtQB06mJF6m10UE7WHuujpU5MRx+il32RyVq5Hjk28yLVBB+pgpk5tdsVRUZofzW5hTBYezaiBiye5cmMSP84oeE7rPzEgGDiRk6ES6Xf5lZ6Wex7JURBMa7rqk5KhM7mYqpJB1zUUXFBAz9d/QgYwICcnQ1LS70K/cgVFj4IM2v5B4h6nHqPOBm1I9ORI9CjoRDdD8eM/mQ0QCtsX1aNp2Iy83DypiaMxOfbfQS8LZB5xClPo2oympKlqTh5eDqSr5kKjTsYTP6ZMFs9K9uSJG+LTy1WNOb1q05d/plShF1mElOY3m1oYW5BHswbk4ulKBuLHuEJKuTaDmmqqkrmHFznoqpHLqJMUX25gosfxGqTj4kxOnk3JycSR+u14RTwuvZxOFYxfIDOO2MRrNKOpJqmae5CXgy6puYyik1xjBcFrqKu+EmdzLmSqakBd1wRTyi35+hfWQM9CBTYiX06ZdHtuU9LSrk9NmzmRkdVntCGUJ61JigIdCVJLHseLssgfW6meBTG0p4se6TcZQcficuXaXObtudRUS5vqN21GTkZW9NmGUE7OsijQY4L8+SR+cikL/yWtasz5BO0v6c8U0clsujXZmZTrOVITL1dq0KEDmam3oV0hB6m1VksqUW3pGBTM2/9r3/5i06riOIAfEm3N/qQXNxejMy5AS9SyzlUz22jS/WmyR5v6sGTvGh8W35rsoXvoy56W+bKXbTGuTh8aE9PpWzNnzB4b4IJAGReSdcAoATZHGTB69/XcUgqXnktBB2Xm93noA7nce/79zvldzmlUzcNz6QT6TGbY+t/AK9IJXPIkxffmhdp+vIrul+fThmhM8LnlMwmjP5YLm5obgzQyi3Ko/oyTZm27eYWP4ddgPnoYdscRWPZZ8MXVJf6U6plQ8b1lfC/YjucDDHemPsK+N9/D0ff74RiQ8O7Xd5HdiTlI247v3YN+mxWOD63Yb5nE1SCPzp8+wa6Pfyh/lxO2ufZdaRTlpkthbkzCSPkBvOlOwqxtha9V2igkjBPxmBXXR89oO746pzRVf6PY1C6ryPyKz18/jG8j2qfV7fhKidT0Ar56x4S3tDOhRmWvjd+lO9vGm5r5A1NDr4KZLbC/3YueD77BQko1nJv4Ao3fz/JxNO3hMzxvcx6ng9cflm9GSIe1mITysHKex+DQDLwN8svU/AQOjs/WJRgG1p4g6nNi8a9lPKm/vpRGyC0jnCmfQWosj0TQi1CyblHXFFNQPAHEVvUrZT4RhDeUXF98iykFnkAMdZfw8mUR9fuxzJMovRLSITfkcKZ85kaIX6PI8ETSujN3pXQIbjmMpqplyPj5pUwEgfuPNz9PfOeAabi6SBRWgnA5fYjnqnWqbYttNdEva9ko/P5lbGm2wgqCLid88dx6UqunJaF8kb8ZQ1LxIZJu9BIjrr++HgWsBF1w+uKoqSrU6DUM7z2Gi87y+SiNYf83aOdNRmNE2E4qcnE/XLKCRtUT9ZGeuG6b8gkEvSFUwkE05tRcHH6XDKVBQYT9aBBP2ysipXgQiK0K+l7A8DkqoteGsffYRVS7sMG9mxivpbQC2RPR9YnxmGhGCZlIAPcfi5/Z2r3XkI364V/O1tWtw3PQRiJ5M5aE4tO31RYtzd0i4jgxGrMvZk5tTuPYzMF5fhBDM15dezciLHtt/DYVbwUkAotY9D/Uz+GiuSk1j4mD45htaoEmpL1aTkL5axdunxvFmbm4/g2wIu/GhZFTuLz+b/JkZ6nI/DmDyX4T9n95l7//druNJHTjl6b2KCBy6wqmjkuwTcv6CZu8HAoR3LoyheOSDdMy9WDH6H7NJEbUzG2cGz2DuXg3Jnl5uC+M4NTlpaaTZELayaT90bblW/Isye496GFWq8Tqzl8z9jTOAondzG7pqzmjRnbGc/a37zf2i7OXfToxzmx7ur1HVPYo6GXJAw5mN28ZWS9IkYXnb7CF1QF2enKMHaIzUS+fYpjN31hgqwOn2eTYoc0zz6TN1Ecs6E2yAw47a1t4/k88S95jD3qszCp1W0M9ZfFAgu22W1gfLdCkC/y7JJQQQgghhJD/gN6FCCGEEEJIx1ESSgghhBBCOo6SUEIIIYQQ0nGUhBJCCCGEkI6jJJQQQgghhHQYY/8AXtd9eOxG+c4AAAAASUVORK5CYII="/>
          <p:cNvSpPr>
            <a:spLocks noChangeAspect="1" noChangeArrowheads="1"/>
          </p:cNvSpPr>
          <p:nvPr/>
        </p:nvSpPr>
        <p:spPr bwMode="auto">
          <a:xfrm>
            <a:off x="612775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AutoShape 10" descr="data:image/png;base64,iVBORw0KGgoAAAANSUhEUgAAAqEAAACXCAYAAAAlHoLHAAAAAXNSR0IArs4c6QAAAARnQU1BAACxjwv8YQUAAAAJcEhZcwAADsMAAA7DAcdvqGQAAI++SURBVHhe7J0HWBTX18ZfOtJ7L9JBBTv2npgYjUosiS2xEHuvsZckGmOPvRs19thbbIig2AuIWOjSpddd2OV8swVYYJdiDInf//7ybGTu3HrOueeembmzq0QcYDAYDAaDwWAw6hBl6b8MBoPBYDAYDEadwYJQBoPBYDAYDEadw4JQBoPBYDAYDEadw4JQBoPBYDAYDEad8z8ahGbh/vrJGD1zF0LzpUkfEYWJD3H3LV969BFRGI0TC6dgud87CKVJNYYre3z+JPx04z3KMmQoRPTx+Zj00w28q4Eg+Ql3cf7iI6TkJ+DWibMIziyWnnl/BLFnsHjKT/gr6d/WZO1kUTcIEHtmMab89Bf+dfFIKYw+jvmTfsKNKoX0MdtVPp5tnoYZ20K4v2QpRtrNFZiy6E9EF0qThOl4sH8RRvXugjat2qGbz2gsO/wUGdIm859txtTvfeHrK/l8P2YiZv+8F7fiK/prAZLv7sfiUX3RtW0rtP98KObuvY80RV3Pf4bNU78vrdf3+zGYOPtn7L0Vj7+/EnC6O7EQU5b7feB58BHIVUQ1bX8w2Boml//JIFSYcA4LFm3D0Y3zsdw/Q5r6kZB5GUMbdcPPTz7C6LkoCQH7tuDIkyzU+isZKB8pEa8Qk14kTWC8H4T8lAi8iklHtZLMu4d5HTthmO8ncHZpgc9G70F4yaLxNyh8F4QDW/7Aw3SBNOXfogiJt/Zi0+HHyPrPfEdIId4FHcCWPx7iXxePFMpPQcSrGFQ99T5mu+Ih4vQ2bD8fVSGgK0bWs6PYui8QyeJB5eDOD+3RbsJFCJv1w+gJo9CnYTaOjWiJtrNvQRRH8yJOY+uuq0hV14GOjg7qqRQg/MxsdG7UB9tKB5mLRyu7w73jfATVa4WBXHD1VeN8nBzTGi1Gn0aivAiFF4HTW3fhaqq6uF6deiooCD+D2Z0boc+2cM5q/g5FSArYhy1HnnzgefARyLUGbX8w2BomH9FXNP1vUURvNrQk/WY/0eFJDmT4+SFKEEpPkYAKsjMphy+g3Oh7dO3aXQrPFEjPcWcLsim7gEfpr+6Q/8M4KpCWK0gMppuXLtHN4ETiSZKkFFH6m7t07fJNeppQIE0rQ365kj4IiZ/ynG5dvkJ33mRyqSKExIs9SF00tOizwzGUWyRO5CigxJAAunz+EvlzdZW2JCig7Mwc4gt5lPjUj674h1AKX3SCT8khN+nStXsUnVs6eAlFaRQWeJku+j2l+JIBSilKf0N3r12mm08TytpQQEFiCAVcPk+X/IMpsSRzbhBNtlElz9UvKS38Dl29GkQR2WXylaBgLKVyKSJedgZl5PA5aUgR8iknI4NyeCUpRZQWFkiXL/rR0/iCsnw1QlH78uD0y9nC1Uty2lEkx1rppGp7lFDFWIvS6c3da3T55lOSNT+RHWfKyk/ROHhRdOn33+nspRO0ccFc2ngzSWqHJdRCzoIMennnKl2/H0tp9+eQg6o7/RRaZvVFaWEUePki+T2NL51XEqqeQ2I4WWZnZlNBuc4VUU5mZtkcKUikkIDLdP6SPwWXGSTdmWhJaLCK3pTOJQVjEuktu4B46a/ojv9Diiub/BR88xJdusnZefnJz1UlX/7yEGS8pDtXr9P92DS6P8eBVN1/ojLx1MYmq85blPaCAq/60bMkHgl4IjvgiccosgnO5ZRSlJdJmSXCK7VZyWGN7YrL94rT+aWKc6AO7aoqf1ZGGv35iSZp9zxD6dIUCUUUsb4xqdlOpbu53GHmZfraQJ3a7YmT6ZOAYvd0IU3NT+hwkpDS/vyENLV70hnZivLu06z6yuQ497FYHwVPF1EDNUsafkZ23AJK/PNrMoYNTbwtaqwCaX/SJ5ra1LN8xXR/Vn1SdpxLj2X0INf3cvUrXldyKWiyDal6rimdB0W5mZSRIaPzilRl96V8BHKtQdslKF6vOd/DE9m6Pz2M5eaNQl9UpoNSFM0Rjtr7RC4+yMmkbF752fRf538vCC14Sgvd9KjttijKDV5MHrqtaFOEdOaJgyQlsvykC9nW0yNTA2WCTiua75/GqVc0UR1I36UhmeuZkJFBC1r9IoXu/dKdzKBM+lZWpK8MMuv+C93P5CxGmEKXxruRGvTJ2taQlGBCn20IlSwKwkzF5cR9UCarHl+Qu5EJWVtqc9emWtR66QPK5fq+yFV8E5H7qFO3E1y/Uv1obis9gpop1a9vTurcOXOf3RTBBTa5QZPJRsmSPvnElcysbMhICaTZajatGuVJRibWZKbO1WPzHZ1OlBgtL3wfDXFSIWiYkLkud87kE1pxL5Mbu5BSLo0nNzWQvrUtGXL1mHy2gUJl7b8EYSr5zW1FelAj0/r1yVzUhrkP7ZZ0iBsbyLB5EzJW1yczkXy1WtJcv1SxA6hqLJR7hyZaghqsCqYHy5qSmkYbWi1ebAooeIU3aWi0opUhXId44bRviBOpQINMzHU5OZnQJyvukUi01VFl+xUpCKMdA+pz7dQjM0uuDCyp77aXYuekWI611EmV9ihuSOFYhSmXaLybGkHfmmwNlbg+fEYbxAqrEHgpHIeQUv3mUis9kJppfapvrs6dMyef3RFcuFx12xUpij9NYxtw5dWNyUxXk6yaNyZdpZJggUfh+4aQkwpIw8ScdDmZm3yygu5VN4dkST1FffTUqPXWKM49S8gJGEtWyq606GleFeOoIIsqxiTSm4O+CzU01yMTIwNqsfoFpdz7hbqbgZT1rchKn9ONWXf65b5Ez4rlX5Eiij89lhpwelc3NiNdTStq3liXlKRBaG1ssuq8RRR3cgx5cHNYzdiUdHTd6fNOxqQibUcUhKwpjcTT6eyX2qTR7QQXRoim3kSyRANaxZ2vqV0VhO2gAfW5OVDPjCw52cOyL217KdJ3XdmVqCrF87A8NQyWcvzJ15yT6aD9FCZz8S7Mi6fQZy8phWtWbrDEC6GlnMzcl4Vw1p5H96bbkYrbMnou6WYZ/ES6d/MhxVS8MSBCbhDKo5Cl3PxwX0YhYtFW53sVrCvita0kCBVQ0qVp5KWmSq5jTlJciUmUIqTMKuy+PB+BXGvQdrXrtYM+uTQ0Jz0TIzJoMpy66irwRUF+0jXsjfic4jnynj6R/5JWuoNspt/npPHx8D8XhObcGks2+p/QgXhOoZzS1jTTJo8lwZzaOaRBEvR70vaXnFr50XToa1NScV3AXWlKJipUWtFv4XwS5GVQWtBMctb2pNnXksRGVZR4gSY6a5LrPO7KLPkwddbQoz4nU7jJmUv35riRQbPF9ISrNu9eFeVK+uA6g66ncoGIMIP8p9gRjL+l69lc5nLOSEBx+3uQqWkv2h8jqklACYd6ko5yM9oYKRAvnDacAbvODqQMbriZ/mPJmjs2G3qC4rnsRZFbqI0aF8weS+GKxtK+blqk4b2M7oqMnVsM9voYkbLrfG7syXS4swbp9TlJKaJ5d28OuRk0o8WiwVRAELefepiaUq/9MeKxCRIOUU8dZWq2MZIEJWMz6Eu733AS58fQkUFmpOwylx5yl45VjaUsCOUmcN5T+qm5Gmm0Wkn3AxaQp5o2ddkoCpy4K9h93UhLw5uW3RU5RW4y7/UhI84BzJe9VSCXatovB9fO3i6kpdWefn2cw7WTQ3fnuZGSbh86mViVHEUmVgudVGmPVY81+XBn0tDj+iNRGM1xM6Bmi59wzko2WKhqHHG0v4cpmfbaTxJxJNChnjqk3GwjRQpqI+cc8v/eklRdptI1kT3nPaffuokWQEmwIIjdR920NMh72V1xoMEL30s+RsrkOr/qOVSeVDrto0dqLTeR5HpS1KYFKbkuome5VY2jgiyqGJNEbyrU6rdw4gvyKCMtiGY6a5Pn7GuUJKq3KJEuTHQmTdd5Yj0rln8FuEXwe0tVcpl6jSTi+Y26aXM6FweHtbPJKvNmXqeR5irkPPkqpQg4TT/+hdpqlLRT8yC0RnbFi6W9XbRIq/2v9DiHy5dzl+a5KZGuyH8I6sauqvZn0ipKEQVLXDBr1oG++vpr+rr0M5B6NdUilARLXJgc8fsgsufmK1TMqFHXb2jyT3vo6suSO4qSYElD2Y1G/bSaVq9eTat+WUwTe7mSodso+lM0wSmZ/mivRgYDL1GmpEjNEPl9DWVyG/WTuN7Vq36hxRN7kash19af8RJfWxPfK3ddKQlCV1LAn+PJXVWNGk25QNJ7E+XJu1el3ZfnI5BrDdquyXqt0uo3CucLKC8jjk4q8kWpMmsYZ5+K5kjie/vEAkp4GkSPY3K5cx8P/2N7QtPgt/E48rqMx2cW3NDVnfHVmCaI3b0Dj/KkWTgsv5mDwW6a3Hl79J46GFaRp3BVuoNa2eFTdLRWh4qWJmLOnkSkQSPoh/2JHVu2YMfJN9B30kT4mSuIVrWEk0E2/lo6HT8deATThS+Q8WgJmmjy8Op0FeXEzSjDeeAwtDVW4f40gGfnhqiXm4DMSltJVGA97CJSUk7DR/U1gi4fw9HAFAiKC5BdIN0Ao+SIft80hwE3XF2XVrBR0UenId1gpQqomnjA3aAYmRk8FGc/xvG7Sug6ezxacZd60HDCgFlDYBl5GleiVWHpZIDsv5Zi+k8H8Mh0IV5kPMKSJpyMKqBiPQwXU1Jw2kcVr4Mu49jRQKQIilGQXVC6Gdt6yCx87azBydcOvSYPgnXUWVyPEVY/lhK0GmPaniVo9HgOOnT5CbGf/obdY92ggWw8Pn4XSl1nY3wrfU6KGnAaMAtDLCNx+kq0tLAiaiDLUrLw6Ph9KHeejpFNdbh2dNDyh0sIebgdPdSqkqN071JNdSLJrcAeU6scq5alEwyy/8LS6T/hwCNTLHyRgUdLmqC8xqoYh5k1hl1MQcppH6i+DsLlY0cRmCJAcUE2CoS1kDPvFS5eS4X76HHoILJnrYYYNqMH9KWnsx8fx12lrpg9vhUk4hqAWUMsEXm6qjkkLVyKMdoP7watJ3txLkYA5DzE/rPJcPmmH9y0qxqHtLiYGoxJ2QGfdrSGuooWNGPO4mSkARrph+HPHVuwZcdJvNF3gmb4GbGeayZ/kXgu4lqqO0aP6wCJeIZhRo8S6dTGJqvOm//yHK6meWD0+I4wVeE03XQ0fvhCV1q25tRoXFmPcPy+MjpPH4mmOpxSdVrih0sheLi9BzfGurErzrCqn4flUAL0bOHm7g53mY+zhZb0vAh1OH57CC9jA3Hwp2/QkEJwePFIfOpug3Y/XEeKVCVUnIKnt/zg58d9bgbgwasU5GdH4dnrDAiLhSjk/Li6bj1ufLWEipHy9JakXr+bCHjwCin52Yh69lr8Ek31vrfqdUXwcj2+7LcFyX0P4cqaL2DBZasI79XpKu2+Mv91uVbXds3Wa4dPO8JaXQVaBtboqMgXyU6SKuaI2nv7RE1YNm6Npnbatbetf5GPqa9/EyGE8Rex4VwaMk5/BTMVJSgpqcJhzG3kvf0DG/3TpflUYeRoypmmBDVDa86xZSMxS7LZXbmeIbS5YEG0mTv9bSaK0x7jwoljOHZM9DmFQF5jdG1uCGh3wOrLu/G9xQOs/rYTHLmJ2HHyUUTyqynHXcuL1FLPUJvriRQVVS6FJKcqwI88gFFe+tC1bohuI37CiRc54pyluVW0YSzpMJSVVaCkrAYtjRLvogRlzkeIEPLS8a5QB1YmXHAoRc3IFobIQXKWJjqsvozd31vgwepv0clRD7YdJ+NopJz3MvmRODDKC/q61mjYbQR+OvECOVxXRD8OK+mRKvRtjKAm/lsqX6Vcrg1B9WORQavRCEzrogm+wAqDfhgIB9EQi3lIf1cIHSsTbvmSomYEW06sOclZ0gTF1Lh9UTuphdC2NCptR1nXAQ1dzaFeWJUcpS9M1FAnJfKSa48ZuVWOVafDalze/T0sHqzGt50cuXWgIyYfjSz/gkAV49BU5iPywCh46evCumE3jPjpBF6UKJJzzDWWMz8T8VySvrVh6RjUje1gIB5+MXjp71CoY4UycanBSFIRsjQVzSFpVhmM23MLh85T/H4mEmkP9uNsigu+6Se6MKliHBIBS6iJ7SjXg6FUb0Xpb5FZnIbHF05I5/AxnArkoXHX5pyuqWby5+BnxnOXAvqwNiyVDoztDErnfm3mRFV5i3JTkaekDxujknY0YO5gVOZjKlC5dgk1GVcx50tSC7VhaVRqVdB1aAhXc03ur7qwK0kfqp2H5VCCttvXmLVkCZaUfhZi0mfWpb5KmJOAqJh33FV0Owz5YQOO3HiOlNxYXFvaDCErR2Ot9GVRZe22WHTkPM6fP48Ll67j7stwnPvyFX4ctRpPeFqwdtRFTmRChTfGRfDw9uEjROVIo66KKGuj7aIj4nrPX7iE63dfIvzcl3j14yisFrVdre+tZl0pSoNpM3NkXtuPq/HyZFS93Vfmvy3X6tvOqvV6rdgXlaF4jqij8AP5xI+F/50gtDACEcc3INBoJM6ERSM6WvqJCsHvXxIubLiERPGtJwEy4zJK3/AsSo1ChpIJHExLXF0JKtC30oeK7UBsuXwTN29KPjeuXMHl30fDlVIQV+CJOWdeIiMjDBdXtkHExtGYdT2nynLuspZaLZm4PnsyDihNw80kPvITQ3FpUSvockGMyPGUoFQDLStrmsBcMwexyWVTuPBdBNJID5Z6AqTEFcBzzhm8zMhA2MWVaBOxEaNnXed6UJ7M67Mx+YASpt1MAj8/EaGXFqFVuQ4JkPU2rVS+he8ikc65L3uT/BqNRYIQyed/wKwr6nCxSsHuab8hWNRtZU2YcAtdTmxymSMqfIeINIKepYE0QRE1k6UYLhgx5drJjU8tW3xzQ3Dwtz3wz9BXLMeSFZKjJjqRoMAezfWqGKseeClxKPCcgzMvM5ARdhEr20Rg4+hZuC6rsCrG4Rd2GbMnH4DStJtI4ucjMfQSFrXS5ZYUbtGqjZw1DGDDJaVFco5VmlSUkQBJHKAMTRMu4M2JRZm4CvEuIg2kZwk9gaI5VNHqOIzaYfinugg+cASndp9Dqssg9HPjJlPmdcXjkBYVU0vbUdG3gr6KLQZuuVw6h2/euIIrl3/HaHe1msmfQ8PABgZIQyQXfEkoQkZCFqd1EbWwyWryapg4wFjcTommZdsR2aMSCgXSe+/FfGTJ3Ikvg7toqMG4lOuZcnMgF/GpZStjbshB/LbHDwkpVejjg9mVSJ1V+DOZeVgbMq+OREOXfjgULxPMaNqi24Tx8FZLwcskeXcCOZSN0bizE1TfvUFyoS68fNpA7fEf8KvwunbxuyuY0d0bvTe9kqZUhzKMG3eGk+o7vEkurIHvrRrVBstw5uopzDK/iCkTDyFWThxatd3XavEq5d+Ua/VtC2u/XivyRTIoniP+yND/QD7xI+F/JgjlvTiAA1uewWroOHzibg97e+mnfiP0mdwbmv6/4US0ZNbFH1qLk6JLC95rHP71KFK9hqC7TUXHpQUPnz6wfbMR83c9Qw7nsYVpt7CgpS7M+59GQuR+DOnwKcYeiYbQwB1de7UT365XU9GuslxKZc9fHiUVaKgIwS8UZSxEVlo+VIztYG+sjmIugNi/6jRSSQBeUc0cTyl6LTC4oypuLt8Af9GXquW/wIHlR5Hs3BefWidg/5AO+HTsEUQLDeDetRfaibYkqKlwi0d5CrPSkK9iDDt7Y6gX5yJk/yqcTiUIeEWli378sU04H8s5Ft5LHPrlCN55DuLaKK7xWITxJzBx5EFojD+JW1dWomXoEoxY+4xbuPTQYnBHqN5cjg3+aVyomo8XB5bjaLIz+n5qz3mjPEQGcM7zZZacBbY2suTaGdQBKv6rsPVeJldXPsL2T8O4mVvwGM0Vy9G+4oVMzZBvj0ZVjNUa0fuHoMOnY3EkWggD967o1U70GFkNKuUUVsU4MrKRlq8CYzt7GKsXcw5yP1adTgUJeCjiFvIq5SyLpgd8+tkhfOtKnBHpPO85J9dzpRcvei0Go6PqTSzf4C/+Lr98bp4uP5oM576fwjpB0RyqaHUiDNF2+GfQe7ocs4+mwmVQP4j9fmFWFeOQlJRQizFxaHn4oI/tG2ycvwvPJJMYtxa0hK55f5xOKayh/EXi8UE/u3BsXXkGEvFw/TtXIp3a2GTVeTXdfDDQKULaTnGFdgATbr5eD4jjailG5oNd2HSv/EIuQVCzcXG+ZFAHFfiv2op7ou+4yQ/D/mnjMHPLY+RUqY8PZ1dV+rP3nIeG7ceht14A5k3ZjDslgZEgGf6bNuCBZhv4eEm3NxDnnwvykJfHfXIzEf/kMJb9HASNNn3hpasM8y8WYYL1FYz/9hdcf8sTFxFmPsGO8WNxXKkvFn7nJk6rDEHIL5DUm5eLzPgnOLzsZwRptEFfru2a+N4q4fSoptcGC/ZOh9nFKZh4KLb0IqWEqu2+sletCf+mXKtv2/w91msFvkiWKuYImr+nT6xyffsPI90b+v+cHLo1xoqsVDxomfg1wgrkBNJ4axVy++GAeJOxQfOmZKKmSbrqIDWnAbQ1VPSuWeWvsRC/NffrF+IXS5R0DUmb+1ezwUg6GMG1IXpT8Qdv0uHStE1NSAtq5DhoL4nex6mynHijsyp5rpG8QSci/eyXpK3RjU6I3hLghdLKlmoEVUvqvj2cEkRvrYueqegYkb62GbUb5UtNNXTo8yOJkpcpVD3LXjhI2k+t1UzouxuiN5w4sm/SKDNVar49VrwJuyjmGI3x1OT8lRbpqIJU6/vQ+sfZJHo7PtXvB/LW4drRNiUTLU4ujoNor3gw5ZG8PavM1aFDRvraZNZuFPk21SCdz49QYrZobEpk0bUz2Wvrkr7o7U3rvrQpRCRf6Rv4CsZS+mLSL360q5cBqbjOoADRrm3i0Yu17UhTrQkteczVUxRDx8Z4kiYnUy0dVU5O9cln/WPKFmWt8u3BatqviLgdL6oHJdIx0ODGa0291z/lLK0qOYrUWwudSDe9y7dHjirGKnpT+gdvHa4P2mRqokVQc6RBe99w0qrwRriicUjfwuSuUknHSJ+0zdrRKN+mpKHzOR1J5BqoSs4VEGbcoZ+6mXB1c3agoUXOXduRoXLJW8xFFHNsDHlqcnLX0iFVqFJ9n/X0WDIIxXNIHhmXaJD4maAbLQmWZqpyHNlyZCF/TJX0xmkz896v9IU1156SLhmKXibSbEAjD0ZwMq5K/hURUsadn6ibCVeeszUNLWfq2s6QlMUvDNXGJqvPm/N4LfXk5pCoHXV1a2rhpVP6Fn5R3J9iGWkbGZCBa18a3lxD/tvxNbQr8RzwqsfJRocMRC9AWfem9U+52VFndiXtg4J5WJ4avsUt0tW9tdTfjRsXlEnP1IwM1Lh6rbvSDxckLweJXqBR4/ouWlpLP5oW1MRnMV0Sv0AjgR91gqa2NxPXo2tizNk2SMN1IK2/nyGnfxyiF5O4tsrVC02yaOJDiy9J2q7e9ypaVyqubdy8mOVKKgZf0u/it8dkqdruy/MRyLUGbdd2vRYjzxfJvlzLHSqcI9zZ9/KJH+nb8Uqi/3EKZYjIu4sp7h3gN+05Ar4pwptUXbg0tIe+nA3asghzYvHiRTx4eg7wdLOAJudhJRSDl/wazyOzoGHdEA3sdCBbleJy1cBLQmhwDGdtnmhgpYXijAg8e5UBHScvuFXaNlBLivORGBaKt2SBBh620JHpcDEvGa+fRyJLwxoNG9iVO1cOQQYinr1Cho4TvNzK9jPKwk8OQ0icChw9XVG6TY1D8EHGUoz8xDCEviVYNPCArUxHc/0nY+ijcTg23UNuv2rXPqffxJcIjuHD2M0TToYyd8urkGONqZE9Kh6raJ9j8uvniMzSgHXDBrBTrDBEbmiFFod9cO7cD2hnWjIOATIinuFVhg6cvNxQWRxVtF0JPlJePsdbZQc0dq28F7E4PxFhoW9BFg3gYSs7T6qeQzWjunHIUpsxcQhzEPviBeJ5enDwdIOF7CSusfw5+Cl4+fwtlB0aw9WovHRqY5PV5i1Mw6uQKJCtM3LXNkObM6Pw7Ol8NNAAsqKe4lWmLlw9nUr3VsqlpuMSRGJDqxY47HMO535oh1KzqkO7+iDzsBICZMW8xKv4HKgYO6ChSy18dzmKkZf4Ci+iM6Fs5IRGbmbl9g2+FzXwvR+Equz+vfk35Vp92++9XleFwjkiMt1/0if+d2BBqCyli34YHk93Vrhpn/GxkoO7q1cjtv9CDKz/EWi3zuxRiIxnRzC333iEznuOmyNtP2qnxqgJ+Xj0QyO0lglCPzjCDDw7Mhf9xodi3vObGGnLrIrBKAebI/9DLybVBFV9uHf8BG3stSrtdWT8f0AXrWcu/TgCUBF1ZI85AdPxaa+ZuKDfFyPam7EA9H8CVei7dMAn7Ryh/Y8oPAcB0z9Fr5kXoN93BNqbMatiMMrD5ogIdieUwWAwGAwGg1HnsDuhDAaDwWAwGIw6hwWhDAaDwWAwGIw6hwWhDAaDwWAwGIw6hwWhDAaDwWAwGIw6hwWhDAaDwWAwGIw6hwWhDAaDwWAwGIw6hwWhDAaDwWAwGIw6hwWhDAaDwWAwGIw6hwWhDAaDwWAwGIw6hwWhDAaDwWAwGIw6p1Y/26mkxH5RncFgMBgMBuN/lQ/5a++1CkLDw8MRFxcnPWIwGAwGg8H49+jSpQv8/PykR4x/ms6dO0v/+jCwx/EMBoPBYDAYjDqHBaEMBoPBYDAYjDqHBaEMBoPBYDAYjDqHBaEMBoPBYDAYjDqHBaEMBoPBYDAYjDqHBaEMBoPBYDAYjDqHBaEMBoPBYDAYHx3FEBYJpX9/nLAglMFgMBgMBuM/QyFiz/2MaZMmYZL4MxnTZi/GhpPByJDGnIVJt7H/l2kY0n8MFm6/hugCSXqtyH2EtTPX4GFuLh6tnYk1D3OlJ+oOFoQyGAwGg8Fg/GcoRn7cS8Rb9MWEadMwbdpkfP+VJ9KPLMaawHQUF4bj4NxfEKTTDE0aNIPF8/WYvy8MPGnpGqNhjU5fdoKNugBpLx4hNLVIeqLuYEEog8FgMBgMxn8MNR0L2Ds6wtHRGQ1a98TAdlqIDklCIS8eoe/M8WmvFrAwaYABC1ZgVncrqEnLicl/hm2LVuHQ7oXwHfQNfBcfxX2/HZg94mt8M3IBDr3IRTE/AYEXAxFfKC3zL8CCUAaDwWAwGIz/FITCjGi8DAlBSMhT3L96BPtuFsCliRXUtd3xeeN32L1oC25HReAtXODlpA8VaUkxRWl4cfsq7mgMxIpNs+H1chuWnNHF8HXbMd87igtOHyJbkIqQ+8F4V/c3QEthQSiDwWAwGAzGf4piZIVewMH9e7BpyTTM2RwCp4lrMKutAZRVzPHpsn1YNdgdqm9PYs43X2P+uXhUiiU1HfBZ94YwNXaCp6U27D/9BO4GBrD3MIdSXg4Ki6X5/kVYEMpgMBgMBoPxn0IFpu0n4KdV67B17zp8bRKLN5lKUOWituKCBAQ/SYZlx0/QquMMbJvnjudHLiCy4mN1JTXUU5eEeUrcR1lNRRr0cUfE/SP6/MuwIJTBYDAYDAbjP4qyXhOMnNsXuftX4Eg4D5TzFDsXrcBpcdSpBCUlgpJ6PaiLIs2PDBaEMhgMBoPBYPyHUXfqj1n9gD/XnkKsQWeMH2SEMzPn48T1DZi67h26jO4Ju3JvJn0cKBGH9O9qCQ8PR1xcnPSIwWAwGAwG49+jS5cu8PPzkx79byFMD8KWDYn44oc+cKpX7rWkf4zOnTtL//owsDuhDAaDwWAwGB8ZKgZNMWR8d9SvowD0n6BWd0KVlD7CDQcMBoPBYDAYjA9CLcLGaqlVEMpgMBgMBoPxX0F0c4yFMR8v7HE8g8FgMBgMBqPOYUEog8FgMBgMBqPOYUEog8FgMBgMBqPOYUEog8FgMBgMBqPOYUEog8FgMBgMBqPOYUEog8FgMBgMBqPOYUEog8FgMBgMBqPOYUEog8FgMBgMBqPO+cBBKB+vdgxFl3bt0I77tO/QGd2/Go0V56O5M/9leIi8vB8Xogulx/8c/LBNGPz1ejyXEUjhq20YMmA1gnmiIyFSbq7Ctx3dYWtljfpen2Ls1gfIKObKvtqBYV3bo3177tOhEz7pMwo/no7gei+hOOMhdk78DI2sDaFv7IC2I7fgYSZXsBwiHY3CiC0vaqwTXuRl7L8QjcLM6xjXfQyuZkpP1AgBIvcOQuvOU3E9Q5r0IXmvPpWnep3IQVG7heHY7TscG0OTcH1cd4z5Ox3jEOl81IgteFFOWZm1qjvz+jh0H3OVK1VbOy9E+G5fDN8YWmpjFSmrm7O/9KuY3vt7HI4WSE7WFAWyLAzfDd/hGxGqqPEq+DtlS3lf2+JF4vL+C/gw7qQQr7YOQt8lgag0lRUhTMKlOd3gZuMKn99juBlYQ7JuYlqfKbiRJT3+Fyj1NdLjmlCcEYCfpuzG69JC+Xi+6XvMEjmc4gz4LZqIXWUnGYwPTv7zTfh+1nWULHH814ewYPwYjBkj+kzA4hNRlWxamHEfO6b2wyedu2PQwj8RIfVVitJrUmfey6OYN7Ab2nbohbEb7yBNKEoVIuP+Dkzt9wk6dx+EhX+KYoZCRB2ZjeFDhmBI6ec7TD/wus5jtQ8chAqR/eo+wutPxPpt27B1y3os/loPfw7rheXP/s5q8A+TH4LNU5bhUmKRNOGfQ5j1Erf8nyNTpqni7Ne4dfM5Mri04uST+H7wXhjNuoxXcbF4+scQZC/vjbHn36GIy3c/vD4mrNuKrZvXYsm3Nrg+pjeWPcrnvHcIVnzaFat4g3HwaTJSXvyB/nE/oNPXB/FWbIglcDp6HYjAsKwaLk75CNk8BcsuJaJIyxn9RveHSz3pqZrA9Wv7T1fAi/sdy06/5Vr/wLxPnypQnU7kUpSAu1eDEF/RCwiy8CYwAGGZ6nDuNxr9/07HOIRcPwIDw5BVTllatapby7kfRvd3Qb1a27kAWW8CERCWqdBWihLu4mpQPOfSipF6+wTeth2LL+urSs/WEAU6FGS9QWBAGDJrGdOK+DtlS3lP28oP2Ywpyy7hg7gT/iucvaaDwaPawKCm3jorEKu2J2PElRCc+s4eNdaGIAn3b9xD4r8Wr8n4GmlK9WTCb8543GnaHU7q3KEwDbdXDUS3SbsRmMANRNkQ3j01sO7bDQj718bF+P+LEGm3V2Fgt0nYHZggDQqFSLq+Dr9dyYCWoSEMuY9exd92L4zAjn5f4jfe55i+aASsLoxE7xXPwFOUXpM6uYvm8W2H4YbLWPw8vwcyV3yKgX8koCBiB/p9+Rt4n0/HohFWuDCyN1Y8K4SKlh4MjYxgJPoYqCD85AEEZSujzn+FXvSznR+OPLo/3ZWcJtyhXGkKURIdaKNHrQ8kERUl0MVFfamJrQkZmjpRh3GHKJLPZeHH0KlZn1EjRzdqN2whzR02gjaFFnDZL9Kivk3I1sSQTJ060LhDkcSnbPKf9RWN+mU++TRxoPqN+9GqS0fph88bkp29J/VdEUQZQiJBij8t79eErA2NyM77O9r8OJOEXNmbM/rSqF8XUb9mDmTn3oFG7XhET7b5kK0SyKztFLqZSSTMfkY7R7Ume0N9smw6iDY8EJWVpYgSLi6ivk1sycTQlJw6jKND4oFwLTzbSaNa25OhviU1HbSBHmSWL5kXNIGszUdRQI40gaPg/jSyMfmObmYT8Z4vJQ+TL+hQgkB6lk+x59fRhsvxlHV/Brk6T6Q7pcJNov3tjKnrsVRKP9eX9Gxm0sMC6SmOorgztGjuHnohkybW0QxXcp4oqyMJ8uSd/XIb+dgqEcza0pTzZ2hij/F0LYMo++YM6jvqV1rUrxk52LlTh1E7KCRPWpEM2TdHkKXrYrpz9msy9/yVXhVJ0/1n0VejfqH5Pk3IoX5j6rfqEh394XNqaGdPnn1XUBCnRIU6nD2Exn7/Kbk7dqRFNy5I+8SdebqVvmtpQwYGtuQ9aje9EA1Qkc3JUJ1O5NpDyn5qAk/am8xlLoqjs3N7kpeDIzX38aVetg40LjCOrk/sQeM5YSmUlQK7lyWvks5FZJbVXQM5Zl6fSD3GX6T75excQCn+y6lfE2syNLIj7+8202OxrRZR3Nm51NPLgRyb+5BvL1tyGBdIMqIpR8r+JgTPvSQSQ8a18dRj7GVK42w25uQs+qxhfXJu/S0tWTScRm4KpYJsP5rWdwrd4OaYiOyA2eQzicufeb3UroriztLcnl7k4NicfHx7ka3DOArkGq9+TioqW/2cFI1Z7nwu7Vc2+U3rS1PKOk6zfSbR5TQBJV5eSD09bcnS1pN6LbpKyXkvaZuPLSnBjNpOuUmZghTyX96PmlgbkpGdN323+TFVbF6iw59p5hcNyN7Zmwavu0vpXB75Y5bTZomrEMF7STsGe5ImNMi12zS6/k5++8Lsp7T1u5ZkY2BAtt6jaLdosqQepraaTjRiTA9qZGNFzu18aU+YyB7ly6cmtsdNYrnty5sTj57I+BrOEddE5/ywX6ixzUjy5+YpN2vp6dK25OUzj2Y20ac2+7k1R4QgijY3M6I+Z1Ilx4z/V3zwMKYWFDxdSm29fGjezCak32Y/tyKLyKBL/c3JbeFTziLlwwtZQh7Ww+ia1KUURFyhY9eiKUtBOq8GdQrT7tG+305QOE90lEnXBhmS9Yzb9HCJB1kPu8aliCigiCvH6Fq0OJOUIora2Z1sPttHMbK+pI74R4JQx/G3KIPPJz4vk2Ju/UpdzdxozoM8yrs7ndxtv6bDkXmU83wjtde0oRkPcinuwOdk4TmDLsUk07NtfcgQVtwinkx3p7uT7deHKTIvh55vbE+aNjPoQUEqHemgShptf6aAuAS6PsmOoNuJVt5NoZSAWeSs/wkdS0qgwz1NyWPyaYrMTKPgXQPI3GoU+WWm0uG2IFXvJXQzIYdiT35HFnpf0PFnp2mEnTUNPvKCWzRyKXCcBWm0WU53kpLp3soOpGE0gvzETk5K3l2a7m5LXx+OpLyc57SxvSbZzHhABbmBNM5Cg9osv0NJyfdoZQcNMhrhx4VNZYgCHjPUp57fjaJRoySf4X1cSdlAEvAQP4J2f2VFKvXqUxufsbRo6xl6miKJ3EQBibNJZ5q9bjNt3rSBVs7oQ54tJtLF5Fx6ModbZAdekRpaVSgKQvPkyvteRjSdHmFH1oOP0IvwfaWBV+rhtgRVb1pyM4FyYk/SdxZ61PNMurSuElLp5JeG1GRtOBXlBND3lg40+7FkCqUe6UCqGm3p54A4Srg+ieygS51W3qWUlACa5axPnxwJUajDQ61BGt25QC4ughKipH2KDKKJVlrUec19Sk68RpNtQJ7rwylLrs1VCPSq1IkCe4gsCUIFnP32IItG0+kyZ79PNvckA7H9RtL+JlwfOGHJl9U7BXZfPtyTH4SmlNVdnRyPcfNCHCjuppjoMjtPf3uYepp60OTTkZSZFky7BpiT1Sg/Sos7QD0sGtH0yzGU/GQz9TQAWdUwCE3Z35jQaBfFxe6lT80a0NSL0ZT0YB1115fWkXqIWtdrSQdSJGXTjnUinWa7KD5JKsuEODrQw4IaTb9MMclPaHNPA4KVKJCswZwUKCibVP2cVDifSy80RDZXj1qWdZw66TSjXZHPaKmrIX22P4qywzZTN9tOtPlNDkWfHkF21oPpyIt0enu4J5l6TKbTkZmUFryLBphb0Si/8rNUpENl2NOoY28oOXg79eHmyYTAJPljfhdSuc0I6ZWdCGEBJ/M11FTLi1YEhNPLP+S1H09BE61Iq/Maup+cSNcm23A6XE/hSVwQCmVqNv8KRaVH04lhFmToc4EyFMgnrlrbS6IEBeOXNye+OP6szNdkZlWvc+5iJ3SpE+l/danU7xUV8LlANZWOdTYoC0K5wD1itROpdD7OnWH8f+PfDEI5gyM+d2WUeqwzGZQEoQXPaJEzSNu9GTW0N+d8/BDaEVr+Dk36yc9Iz34ADe3iTnbmhmTWeDjte1WgML0mdZbADz9Ak3u4kY5xb9oTmUInP9Mj+wFDqYu7HZkbmlHj4ftIVGUJwoTD1MOoMa1+KeNH6pB/4MWkQkTu7g8vF1e4erRAzzm30Xj1n1jQTAtardbgSdBUqF/bjJUbzyOax0NmQQYeH3sC69ET8KmdGbyGTEc/WzWuHi20WvMEQVPVcW3zSmw8Hw0eLxMF4ue5WvD8bhjaWluicXsHGHgMw5CWpjBt4A075SxkpARh75Vs6KScw88zZmNDYB40Ei7izGvRlgBtNPb1RQdLHdh2/AKueIccbQsYamrC0M4O+oIIXLqQhx4LxqGNuRm8xyxEH8FlnAqT2U6g1QprngRhqvo1bF65EeejeeBlFiA/4hIu5PXAgnFtYG7mjTEL+0Bw+RRki4pQqmcNr1Zt0KaN5NOqsQ20SjSh7oiRx98g8upy9HPOx93NI9DEpjlm+adDtCWMijIRHx2FqKhoxL7LhzAtBEGvssEvFEJFU+1v7K+QL2++mimsDDWhaWgHO73ytWs39oVvB0vo2HbEF65AShpP3McShLGn8etlA3SxjcXtRwVo5p2GnRvvIUd6XsvzOwxraw3Lxu3hYOCBYUNawtS0AbztlJGVcBd7FOpQEx79PkcDa0dYakv6JIi5iHO5n2HOqJYws+iClY8T4D/OCXpyba7ypgCFOuErsIfSPWbZeHLiMax8J6AbZ79Nhs1AX2uR/Zansqze4aFcu689Vcoxo0QnytA0tSq1czzciyvZOkg59zNmzN6AwDwNJFw8gyf3TuCxlS8mdLODWZNhmNHXGrXtVc6TP/HUZjQmfWoP8xajMKemdeQ8wYnHVvCd0A12Zk0wbEZfiEWpSAeyEytbftnCqBrMSQXzudqtI6pGcHUR4MbSCZh33gy/3L+C8c46MLUyhKamISRivoJsnRSc+3kGZm8IRJ5GAi6eeV1pj62W5yTM9nGGmecgTO0hxPVz/jgnb8xvtCq36SjzwF1ZE+YOVtBS04K1ixHCfpfT/kl/nD2Xi8/mjEJLMwt0WfkYCf7j4CSqRqsJxo7rhvqG9ujcyxXCuBTwNBXLp2rbS0FQFeOvOCfe5WjDosTXaEZXr3PkIuxGDEzbukJHmqKqqS7HB6rAuJEXVENuI6qi4BmMv4OqJtQrGZwKLD8fi+X7byA4OhrXhr7E3LGHECvjUIp52chOeAfvjY8QkxSL873vYcpoLk++gnRh9XWWoKzjhh7Dx+MbiytYujoI6dnZSHjnjY2PYpAUex69703B6EOxUv/Gx7P1cxDU9WeMdKvlNqoPROX5+rdRh5PvaYTFRCM68g1C7pzG2mENocO1lBMwBV7O/bHuWhTg2BpeRipcVFWMwoIiKKlJdyIoqUJDTdStHARM8YJz/3WQZPeCOLvouofrtrqOpqTzSkqcztWhKjng/uMyCAuQVaQNB68WaNmyJVq27o15O9ZigJ1IyEpQ1ZI6KiVlqCiRqEQZxEeuQA26WtL+qGhAW10IfpGMtnMCMMXLGf3XXUMUHNHay4gzO0IxPxcCNV2UFdWGupAP2aIiVPXc8cWwURg1SvIZ3quxdL+XAPEXfsGyowkwbzcIM379HX+FxOLBrALsWHYNaVwOFdP2mPDzKqxavRabfucCr6k52Lj4JrSb1kdBcKh0I7KU/KdYN3kJLibKsdRKVCVv+SipakknoBKUVTjJl8tbiPDDq3FXqx7urFuAefOW4ECCKbKPrMF10UA4lNV1oFmqNxWoS5QoVikV86rQoTLUtKT6l0K8LBSp6krrEwVcljBUV2RzlQelUCcK7aGkDgI/twiq2hqS/ihrwaCebM8kVJYVKbD72lOlHLl/5alQUMDJS9sBXi042XLybd17HnasHQBrQS4nR21oiKtQhpZBvXJyrglUVACBTB3ahuXrKBE/CQXlLlrEsi5ShbakICdKA4hFWZM5qaAs1WROKpjPleRW1nEIRB1XscI3fz7HX7M8kXZ6OtpYumP0ZalxixGgIKsI2g5eaCGy4Zat0XveDqwdYFdpn6ZKPSPoirvO+TYtNRQX5CNH3piLzatpUxYF7fsYIIeTla7EaLi41RSWoskiPlCDlnRVVVJWgRLnn6kK+VRte8Iqx1+l/6iJzrkW+LkCqOtqci1XjUo9PWgIcsCviStkMP4Omh7wXbcJk1vqc7NZE/U7toNB/FPEy1wAqeiZw8xrEPp6aHFHOmjQoxsMoh8jSVN+ehyqrxPFeUiOSQLftCU+HzgZazcNRPaJP5FubAavQX0hqbIBenQzQPTjOMmFcN4jbN+djT4TO8FQdPwvIPEYdQIPr86cRlrv3Th/dAsW9tFFUjofhUIdePZ0wdvDZ/CaJ0TavWO4KHqtlP8GZ06noffu8zi6hbsK1k1COr+w+rsTInTc0c0hD291u2LEmDHw7WuHqDsvkM8FnfLhnKDIqYqcoKY92rrl4ebFMO46m7vWDruAqxlOaONY9nYC79UZnE7rjd3nj2LLwj7QTUoX34nUtG8Lt7ybuBgmLomwC1eR4dQGMkWrgVuAiu5j46yfcSlR+kZFsQD8gmJoWxhy4X0FirMQ8SId2jZmsO0+Bd2ifsTiswlSGeUjdOcUzD0aB+0SR14VvFcK5S0SmyhoqhW8YOzcmACfg4G4e/s2bos+d/7CKqfrWHW2Bi8oaTqjay10qGbbmpO9P66+zuOOchE0yRYWQy/hkVybk5SpEYrsoX7JvT1tuHexRdz5ACRx9fJj/OEfW5M3ILTl2/0/Spmd63l0g0PeW+h2HYExY3zR1y4Kd17kQ9ujC2zjziNAMhj4+8dKN9vXHC33rrB/exY3RRc/snUoa0JXJRORKaL3L7MQ4vcG+bJmpeWOLrZxOB+QxNkHHzH+/hCLsgZzEtryy2rYVT8nFc3nMji3r6uCzMgU8ZujWSF+eCPqeP59LOw1Fg/aLsGhwBCcG5iDq1cjSyYMJ2k9eHRzQN5bXXQdMQZjfPvCLuoOXuSL9FCe/NcXEZTCtcmLwPXAAjTs2hqd5I3ZIkR+m3JR0L7QDq25uv2vvoZ4tgRNgq3FUFzPlpSqSPXyUYQO3Gs4/hJKfU1NdM55RKsGRsh6k8x5u6rhJ4Uj26QhrDSlCQzGP4QgaivaWXbFrhjRGl6IxAcPkO/UGvYytqfr2QsNkk7h+ltJnrh795Bt3wxuzeSnWyZWX6cgage61u+AtS9FTlOA5OBQ5Jt5otWXDZB06jokVcbh3r1s2Dez5UJZbl6En8XZvA4Y0LjkWULdo8gX/ANowq1PXxid8EGzpo3h+dUZaJvlIzyyAM6+2zDHcCPaWlqj2dRH0NHXgJqWK/r0NcIJn2Zo2tgTX53Rhll+OCKzyt07kY+GF6bunAjerIawa9AYLi59cFKlKRoYKxiuhhkaWKfijwmTcDzeGL03roTbzlawdXaGXavtcFmxFf0ty8pquvVBX6MT8GnWFI09v8IZbTPkh0ciy6Q3Nq50w85WtnB2tkOr7S5YsbU/ZIpWgzJMe23G3kHhGOduD882HeHdwB39A77A5l+7QJ/LURi+HV84WcLS0grWNp4Y/7ofNq/oBH1zH+w4PhyvR9aHqUsTeNmbodGPqlh4ahU6iAqWoxDh27+Ak6WoHtHHBf0vGiuQtxrMGlgj9Y8JmHQ2XVq+enKCNmJ3ng8md5K5vlKtj36TGuLB6iOIqm4NU/PAlNro0NQHG5Y7YXNLW7i4OqLjQVfMntMFzeXaXFb5O3BVYibfHsxL+qEBj3HrMTR+Ipp7NkezvgeRp1WTxxrqcJVn9ypK0vNllOlc8nHpfx4K4oWqkbHzs8aTsHMiD7Ma2qFBYxe49DkJlaYNYNVwHNYPjcfE5p5o3qwvDuZpSe/avcOBJkrw3J0kPqoKDY9x2Dg6B7NbcnU06YmdqeqSO1V6rTG2Tz6WtfNC00btsOCVMtRkh6vhgXHrhyJ+YnN4Nm+GvgfzIBGlAh3ITixFZU2rn5MK53Opkeih9dg+yF/WDl5NG6HdgldQFnVcyw09WiZhaRsPNGveHEMCm2PaKC9OzA1gnfoHJkw6C+NJOzGRNwsN7RqgsYsL+pxUQdMGxpUcr7LgGea0b4pmjbphn9MS/PK5u/wxO3nIbVM+GvCaKq99d/TbsBxOm1vC1sUVjh0PwnX2HLTTkxargCL55FQ7iRS1X3n8EjTKfM3xoup1Dl00HtgRBVduIblKf5KL4LOhsB/8CaxrcD3OYPwdVO0HY/VYARa0bozWrbzQaaM1lm4cACuVMh+qYjcIm35Qx7LWDdG8qSu8f9HHDxu+Rn0H+ekOjgrqTD+AJkqeELllVYfh2LbAGKubO6KBuy0aLdbGwj1j0HHoJvygvgytGzZHU1dv/KL/AzZ8bSv2yXmvApBo0RYu/14MKr7qrFP4qeEUHBZPuaWvORZRwvVdtMcvgfuLI+MSDbJpTmvEr1HzKTU8mMLicyu9FVkjeMn06sljCk3Iq758QRK9CnlDKSUvjRWl0ZunzygiXcFmXX4qhQeHUXzZQEopSntDT59FkKKiNUGYm0ivgp9SaHSGRC41RZBNcaGP6eHzWMqu9ZtuiuRdQEmvQuhNqXDqkNrokKMoLZyeBUdSmswb8JVt7j2ozh4EORT34gXF5tS0kars/h+kgp3zkl/Rk8ehlJAn228B5cS9oBexOeVknnZ+DH1/Lk16VD381CiKSE6nB3PcyLH05SYBZce8oLA4xfoU5MTRixexVEmU1emAQ1HZauekvPmctIc8lZqXvkglyI6hF2FxVE5U3CjyEl7Qk2fh5WyuIOkVhbxJIYmYeZT86gk9Dk2oUFaC6MUkg7YHKT4lnEIjRd8tIIPcMctvUzEK2ufqDn8WTJE1qaQKf1c9VY+/PBV8TXU6z3tMcxs1pmUhVYwh9Qz52HxK++P/hVd/Gf84/0IYUwOEnA94Sc9CoimzCpdelBlFIcFvKLWC+cpPr1md/LQICuZ8XVq5PEWUGRVCwW9Sy/uX/wBKov9JwtF/i2JkXB2DFl/fhedXbVAv7CICjJfi1olRcKz0/JnB+P/Cx2b3fEReCwQ6dIOjhjSpRuTj0Q/NMDB7N55taVf6Asl/HdEXoP/8/Sgs9u+CgKjtaPcPdjztaEc4/zYWr28Phqk0jVFTuHl0Yyp67eyAEwcHwLLSnU4eni3uipmGe3FhqlvlLU2Mjx4lJckee8bHSa2C0NjYWCQmJkqPPizFhfnI4wkgettMu546lCs/lWQw/t/xv2D3JChEIVShIX1p5aOguBC5uTwo1dOB9nu+MFZjuLb4Ak4+lV+zZdQIgrBQACV1ed8OQhBw55TlnmP8f6B169a4e/eu9IjxT2Nvbw8LCwvp0d+nVkFoeHg44uLipEcMBoPBYDAY/x5dunSBn5+f9IjxT+Ps7AwbGxvp0d+HXRwyGAwGg8FgMOocFoQyGAwGg8FgMOocFoQyGAwGg8FgMOocFoQyGAwGg8FgMOocFoQyGAwGg8FgMOocFoQyGAwGg8FgMOqcfyAILUbOq/PYMGsE+vfqid7fTMDK06+QW/PfSSylMOE+/gpKQpH0uGpy8WjtTKx5KPql4X+Y3EdYO3MNKjZVFH8Bq345iaja/tj2v0Tuo7WYueah+LeZ5VHdedEXQcde34edJ27j0bm9OPWmQJr+oamBbgsTcP+vICRxxlJ9v/9hhOkIXLsIu56/nzx44Ufx86rLSKiZ4VdNUTwurPoFJ/8jRvlPzpHa+YsPx9+1t+KcYBzYeAFv+QWIvrEbP/8wDdPn/YoDd5JQWJyDJ3s24MLbuh4Vg8H4e/AQdWoVtj7KkR6XR5gThnObFmHG1JlYttsf8WKfWIyC6BvY/fMPmDZ9Hn49cAdJUl9ZEHsDO5dMx4RJc7H25HNkKfyp2ortCpEZfByr5kzGpJkrcPB+GpciogCxN3ZiyfQJmDR3LU4+z5Km1y0fPAgtjPwDM6cdQWG3+dh16hT2LeiEdzumYOnVlFoOkIfI0xuxnxOY6Hf3q0cD1p2+RCebOvhNDA1rdPqyEyo2JcyNR0hwDHL/DU2+BxrWnfBlJxuFvyJS3Xnkv8Tpc9wFRtRJbDqXAC2dmvxm+vsgQNqLRwhNVbwQ8yJPY+P++0jjjKXafv/TFLzB1Vsx0NB+H3kI8e7RVdxP1YK2mjTp7yDMRXxIMGL+I0b5z82R2vqLD8ffs7dcPNm+Ds9dWkLvxSbM2fQSdr1G4NtP9BG0ci4ORGjAvbUajq/4EzEsDmUwPg6EWQg5shTTf7uIkDQ5E7coHucXzcPJQm8M+LYHTO7+ivl/hKMw9xk2zdmEl3a9MOLbT6AftBJzD7zh0h9h/YTleGLTG77DvJH7x0wsvZZaOaaS064w5SqWzvsTwg5DMKQD4eyixbiQKOQuntdjwvInsOnti2Heufhj5lJcS637dUJlCYf072pJT09Hdna29EgeObi/ZglutFiOXwe5QltFBfXM3NG0Prew8mzhZR2NbUtPQM3bG5acx84P2Y5lR4vRokU9PNu3DAtXbMUfl54i16Y53AV+2LLjCkIjY8Bz74gWem9xcf0CLPplKw77RUDVjctjoo6yH5gpwOvjuxFg2B5eKbux9EAEYq78hl+3HcetaDW4N3eFoXI+ws+twbwFv2DbiQDEa3uimYseiiIuYv2CRfhl62H4RajCrbk7TATPsP3XQ7h5dis2XXgHtcjLuHDrLLZuuoBMF1u8OXUHhu1bwzzrDnb/tASr91xEaDYfyYna6NSnDUyLIqrpbz6ebl3KLTIxuPLbr9h2/Bai1dzR3FUPWfd+x/IlK7Bh5x84fzcRBk1awFFX9vfohEiTm6cYyQE7sWzJauy78gY5KbdxJdoGLe3ly72h4R0cCDBE+5aaeFpB/l5W9cB7fRy7Ree9DRBbSW4GUM6OwcvHAfB7GIs8JTVoc+VaOGqDL0+e6gp+Cij/qYycM+HRVBlXVi3Aj2t34c+AGKi5NYGrcTEizx7F8wZfo49DPu79vhxLVmzAzj/O426iAZp4qSJg6w5cCY1EDM8d3gYB2B+gj0Z0CmvPK6NpcytoKhXi7YW12PjQBM2dsnC1St0okq8S8mswtsKYS9h3XQAHJX9s+HU3riWYw7ulHbSEybj9+0r8vHorDl0JBd+uGRpaaEK5MBH+u37Gj2v24tLrQtDLICQ1G4xepsHYt/xHrNl7Ea+UjZFx4Q8Em7eAa9E9/L7yZ6zeeogbMx92zRrCQlPmelL4Dnd2/4Qlq/fgYmg2+MmJ0O7UB21M8vDs8Aos+HEtdv0ZgBg1NzRxNUZZ9/PxbNuPOPA6Epc3rMKOsyEQWgB3NizDr7vP4lmhC7wbmkK1QL5tF2c+w+EVFXXHpb+TP0dMsrlxLF+CFRt24o/zd5Fo0ISzH12Us3R5dRrk4kGV/qIF1M+sx6Gb0vnasCPsIv6opE+LiB3y/QQlI3DnMixeewDXX2UgPuAKYm294aGbI1d+wjfSeeKVgr0ytuzeuBAXVlY9vqLYE1iyRwO+U7tBJymK6/sADO3mBmt7R6je+QMBVl+idwsX4NxynDf9Al3tNKUlGQyGiN9//x3Dhw+XHv0XKET4gTlY/aoBOqhF4l1DH/R0qic9J6Ew9iR+/VMPk34cBW9urjdu4QZjbRNY6WYgllvDBgztBjdreziq3sEfAVbo2cUIxfot0H9AZ7ja2ULn9Slc5HeAT0sTGX8ir10NZAasw46kr7F8Sme4eDSEwb1dOK35KbpZKMGgRX8M6OwKO1sdvD51EfwOPmhpUum3b8thZGQEPT096dHf58PeCS1MRki4Mhq1tJa5K6AC03Yj8H0Pe6gXpSH0wXOkSm9VCNLC8PD5O+RFn8PGU0J889sBrO5diEsH/JFm6o3PmpvBpPlX+NIZCN0+Cxui22Hh7wfwU9d32D5rM4LzJfVIECA15D6C3xWhKD0Uty/7Q8lnBfZs/B5WQVux41EOCl7uxA9bktD1xwPYP6cB7q9aigsRIVxdGxDdbiF+P/ATur7bjlmbg5HP9fXZtctI7rwUG+Z0h1roNVxO7oylG+agtyV3tXE/mAus3+HG6tW4YzsG6zfPQvP0EHDNcxTUoL9FSA+9jcv+SvBZsQcbv7dCEBdIPUp9haObL0F98AYcPbYO/ekStp2O5MxLBp78PAUp17Fq7V3YjV2PjVNcEPrnX7gfnQOhArnnvwvB/WDu39jK8k/mLogEqZLzOfLkFp+HV0c345L6YGw4egzr+hMubTuNyOxQ+fKUNF0ZWTnP6oDY9YtxxWQ4fjt8ECt68bB/7lYEyzzn5L06is2X1DF4w1EcW9cfdGkbTscawfuz5jAzaY6vOGNRFfc7DeqWhnh7+RgeZRZzthmPmyduI89KDxHV6UaBfAsLajK2YmS9foz4jDi8NeiBqZPbIe3cAdzPzMXzXbPw631z+ExfjGmfCnFq5e94WZCP57vn4NcgY/SZNguDzILwR7AyHO0TsGvWr3ho/hWmzxoIk5u/YsOVeGirvRGn3zf3wfTF0/Cp8BRW/v6Ss7gSuAu+G6ux+o4txqzfjFnN0xEiNspipPmvxOIrJhj+22EcXNELvP1zsVVWuJxNpr24jat3NDBwxSbM9nqJbUvOQHf4Omyf742oQ7vxMFuBbeemwX+lHN1lKZojPPn2I2voxfLrfPyyOn+hirRnMvPVPFquPvPl+olMvLu5BmvvO2Dcug2Y2igSZ68+QHQOJxsF8iuZJ0XlfMZnKDxVzfg4ecf7XUCSR2c4aanA2HsYRn/B+UlOV7kvTuL42/ro6KLNuVBTeHfTRdDxp8iSlmQwGP9V1OEwaB12/jgAHjrSpArw414gVaUQlxd+i6+/+hJfL7oGnpkR6hl7Y9joL2DPBVDFuS9w8vhb1O/oAl09D3z+VSeYvbuKjXPGY8FDL4zs61zh6Yu8dgVIj0mHhq0FJPcp6sGcu5BNj0yDpsfn+KqTGd5d3Yg54xfgoddI9HUuX2Nd8IEfxwtQJFSGei1/I1pZ1xY2wsf4ff1OBBmOxrZVfWFTzwAmuupQ1zWHmXoy7t/lwXtYHzQ0MoTHl9+infA+AmLKefRyaDr3RE8vY9Qz80IrWyAjOw/xd4NQ0HIwvnA3hFHTMdh5YgN64CHu8jjF92kII0MPfPltOwjvB0gefanZoaO3PUytDDn1qsGuozfsTa1grCm9dVQQDv83JujZtznMDZ3RfWB7mIiewBYl1LC/mnDu2RNexvVg5tUKtshAtpI7xu/ajP6qj3D60CkEJRWhMJdf/ra7ZgO5eXLe+CPctBe+amEBI7cvMKi9CWryQFie/K1KL4aESJYjtz7W2mgwfhc291fFo9OHcEq0F68wF3lx9+XLU7GqyuSsn4TrD/NRLyMIB7dux58hPKil3UVgXFlhzQbjsWtzf6g+Oo1Dp0R7QAuRW6QCAxNdqKvrwtxMp/TKUM26PbqZvsLFRxngxQfgRgY3kRvk4kF1ulEgX15CTcaWj6iH8TD+YgZmfN0eDaz1oKZtBoOChzhw9i2Ki17h8oFdOOT/Frnv3iAx+QEOXlbGgIVT0Nu7CToN8IGbjhWcE4/ihva3WDjhC7Ro0hXf9HNGPYtmsHp9EGffFqPo1WUc2HUI/m9z8e5NEvjS1kXth/u/gUnPvmhubgjn7gPRXmyUeQi79AD59TIQdHArtv8ZAp5aGu4GxpW/wOFs0uGz7mhoagwnT0to23+KT9wNYGDvAXOlPOTkxcm37VfBuPRAju7Cw+TPEa4defbDlzX0vDC5dQblWFbtL3REFiAzXw0bKpxTlf1EFl75hcP0S4n8nD4dgI6mtZBfqc+wQtMJ1YyPu3SIeZIE/YY23NJQghBZwfsxb/5V2I6bhz52oj0ZKtBzcIRKVEjp/jAGg/HfRUVdrcrgqrgwD/mpmfCYvANHTx7DirZh2LTmmvjmjwhhVjD2z5uPq7bjMK+PHefNJCjXs0Wrz/ugq9ED/H40pNI+9MrtFqOQczrKqirSJ31KUFFTgbBICMnvtSujnm0rfN6nK4we/I6jIXX/JsWHDUJVzeBiUYiIqOxyQRMv/Dh+23cXadLEkl+rp2KJIFRMumLp3lX42jEbgZvHo9+3q3E/S/ZNpiIUCFWhVfLIUUUNmqrcQiwo59HLo6IBNXF2JSgrK3FtEvh5AqhoqUsGrawOA2NdqBUVQKiqJb1KEFWtCdXiIoirVlaFpnqJiJShqiktWwIVokCggnpqUvVq6EgebVLN+6uiITUaJWUoKxGoIBgbRw7B4uOPkAhLNHASPb6r8PP++QryCAohVKkHSXeUoKkj+4i5stxLqFr+hEJ5cuOCneCNIzFk8XE8SgQsGzhBtGOguCp5KqJEzkI+8oSasHRyg5sb92nQFkNmTEBns9KImBv6RowcshjHJY3CSdRoBfGUomaF9t1M8frSXYTevIEM7srPS09YvW4UyJdqMrbCJMnTgE7O0OIO86KeIN2sKaxzXiNB3Qt9+vRA9+7d0b3H15gyZwTc814hQcsLza0kV6CF76KRZeAG/eQ0aLl5wETsfQqR8iYZWg0aQCkyAepefdCnB1cHV0+Pr6dgzghPaItLi+D0VcDpq56aRPdKGtARG2UxZ/9CaFo6SWTr1gBth8zAhM5mpUG7BCWo1ZPqWlRMWQ0q0vFys4irnrN5efLj8+TrzoSTt7w5osB+yqlSgT10ce1Wjb8QITNfFc0XEXL8hIAv4NKl4+NyqqvWQn6lPqMG4+OOigqKocbNLUkdhUi8vgaTFvij/vQNmPe5Venio6KhDTVhAQqrmkcMBuOjQEXLEAZO3dDeXrS9ph7sWzWDTtIbvOMuMgsTr2PNpAXwrz8dG+Z9DiuREyguQHpSOgoN3OHdpR8mTOmCPP9riKr23Vc16JhoojArTxqTCZCXwYOmiS6UCtKRlF4IA3dvdOk3AVO65MH/WpTMU7W6ocTTfhiUDdCifzMkHdiLOyUbXHlROL9xJ/zeaUJDTR1ayrlIyBRdzuci6kkc+JxX5oXtxty1L9Fo+EJs3LMCnfMf4mFiIZQ43y9aFKBujoa2PDy9GyMWUEHMXTzMtUIDKw1xEzVDHRYNbMF79hBvxZWEYsOAr7AqyQm2vKe4GyNORMzdh8i1agBpTFA1mnZoYvYOQSHpnIILkfzsGVJEj7z/Rn8F8XcQmN0Os1YsxrRv26Feeg4Ki8ovsIVvb8vNo2nXFOYpt/FUFO0XJuPZsxTJSxpc4ChP7iUokr8EVZjKkdvPd1/hdmA22s1agcXTvkW7eunIKSyCillD+fKsiaq07NHMgocUrabo0bs3erY3R9LzaPBFhiCmEG9vByK73SysWDwN37arh/ScQojFIzGWCou8GizbfQKz1wex41wGPD73gr5m9bpRJF918+rHVpz9Bo8zrNDSQRSCFuDt03hoe7jA2MAU2lxQpev5CT7/pBm031xDUI4JDHW5gD4nAm9Si1Cc+wqnt5xAopkXXBwMkP3oBh4nZCI+aB9WH02CdQtHmJhqc7GZLjw/+RyfNNPGm2tByDExKA1WRHcY7ZqY4V1QCNLFZvAMz8RGqQX7ZhbgpWihaY/e6N2zPcyTniOaryQJVmuKItt2dJKvu3r28udI4Vu59lPO0hXYQ3b43qr9RQUU6VM+mnBoY4N3N24jjov4ssJu4m7Se8ivJuPjtGZir4u8uAzwuKOCF9y41keg88+/YWonCxmdctWlxyNfvz5M6v5pGYPB+MDUc2wD+/QAPE4RxUlFeBcWhjxzF5gJX2Dv3PWI6PwzfpvaCRZSJyBMPI/pgybheKzoEa0QGRGcbzWwg1G1/kAFpo28oBYWiHDRVxTlRyHohTIaNjZB2vnpGDTpOCRVZiAimg8DO6MKj/j/eT5sEMpVZ9R+BpZ8/hYrv+mLIb4j8bXPSBxQGYYfx3pBR6sBerfnY//EUfAdMQm73ypBhfPgmrat4J7+OyZ8+z1Gj/kJIW4D8IWjLgzqmyDr2nr8dlOAdpNHw/b8eAwYMgQDx52DzffT0Mm4dt037DAJvlanMXbgEAwdNBlXbb/BoLbdMHm0Lc6PH4AhQwZi3DkbfD+tE2pUtZo9+kz8FO82jMbI0aOx4CoPGuJbGobv3V9V67Zor+uPhaN9MWrkItzWNAA/PqHcV1yp27aTm4dv2wdTvszH9rEjMdr3B5zPUpUoWIHcS5Av/7IXIAzkya2ZG9q114X/wtHwHTUSi25rwoAfjwTVNgrkmYkrvl0w4kK6tFY5qDui/0wfFG4djq+/G4WhQ+fjlooL7PVK5KYO23btoeu/kBvfKIxcdBuaBnzEJ+RCxYBboLOuYf1vN5EmIys1y7b41CIJrwsaokdjfU4e1etGkXxz9dtVayu8mIdI1G8KV30uUZiJN2F5sGpiCx2zLhj5GR+7R/ZCz55DsD66Efp2sYa2dRd8452Cjd/2Qu/vVnEXb8qw8HKEbZeJ+NY+CEuHfI1Zx8KRpWwDb1cDWHQZic/4uzGyV0/0HLIe0Y36oou1rNtQh32fifj03QaMHjkaoxdcBU9slGpw7D8TPoVbMfzr7zBq6FDMv6UCF3u9WjoBBfKzcJavO+P68ueIuq18+yln6PLtwdWtdTX+Ik1agQRF+swrHxFKUYNtT84565zEhK8GYPSmV6inrQZVlVrKrybj4wJbpy5e4D98hgxhLoKPnkVM7mscmNwb3bp0QRfuM+5SGhe4FiDyThTMuzVHNe8MMBiM/yxla6CKeTdMGayG38cP59ayYRh3SBuDJ3WBVuhRnI3JxesDk9G7m8QHdBl3CZnmn2P6UH0cHT0Y3307ACP2amLYnF6wVql+Xa3nMRi+rv6Y9s0wDPlmKm44+2KEpy4sP5+OofpHMXrwd/h2wAjs1RyGOb2syz/ZqQOUSN6tAwWEh4cjLi5OelQ1wvx3eBufDtK3hZ2ZlszAhMhPjkOqsjlsTDXLHHgxD2lv45CpagY70T46cWIh0t/Go0DXGtYG3EIrzEZ81DsomdeHlejZ1nshRHZ8NNe+KWwtS9oRVR2PqHdKMK9vJX5sVhuEBe8Ql0IwszVDPdkV6X37W5SF+LdZ0LC0gUm5CmWoIk9RVhLeFWsj5/gELM2bhd3TPFFPkdxLkCt/GYrf4cK473Ch0wasGezC1SeiCFnxb5GlYQkbk3rl6pQnz+ygtdgBX8xsU82bdYUZeBubCqEhZzvGlftalBWPt1kasLQxKSfvwvS3iC/QhbW1QfVXc9Xppgr5vr+tSHTwjoxgZSHa0lBCITITU0HGVjAUd7wQMdcuINL5c3Spr47UG4sxeq8dVuweDTfReWE+kuPegYysYKFbSVMShAV4F5cCMrOFWbn+FyLjbSxShYawtTMu3VpQaxTJT4Hu5M8RxfZTDnl11sRfyFKTOSVGiLTHl3FfuTW6NzGGSu59/DhiN9zWbsFAW9E4ayO/GoyP9wY7x62ExqKt+NZBgS6zbmOh7yl02LoS3VkUymCUQxSo+fn5SY8+LoS5SYhNEcLI1hr6Cqa/LEXZCXj7DjDh1h69WrkCkS+KRRpMYGutL7P2FCE74S3ecen1rfRqFIA6OzvDxsZGevT3+ceCUMa/DQ+vdoyWCUL/HoWJd3Dx7HHsuuWJDXtHwqnaKK8ihUh4FAJ4Nq/ZVof/aQoRfWwOJu14DVVdICffDF8sXI0p7bmgSJqD8U9RjJyHazBm6Qs4dmwI9Zh7CNEbjg1Le0r2Zn1wuPYeb8Lc815YOr8zjCspuBDhe6dhq+4c/NK/7AUFBoMh4WMOQj9GWBDKqCHF4L2LQWKxBezNq7jLVEMK4wPx16MC2Hp3QhMLFkXWBYUZ8YhLE0LPurq7d4wPSzFyY5/iQZjoloMbWjSpX+unI7WjCBlvU6BmZQ3xi/3l4CE1Jh2atlbQYSbAYFSCBaF1y78ahCqVviDCYDAYDAaDwfhfoxZhY7XUKghlMBgMBoPB+K8gujnGwpiPF/aAh8FgMBgMBoNR57AglMFgMBgMBoNR57AglMFgMBgMBoNR57AglMFgMBgMBoNR57AglMFgMBgMBoNR57AglMFgMBgMBoNR57AglMFgMBgMBoNR5/wDQWgxMh/txuSezeFoZQEb944YtvIGkgTS07WmGHnh13HxZb70uCbUtExN8vHxascwdO0+FTcypUlyyAn8AV90/Qa/PedJU+qKmvSvZmOA4C1OzvwKX41diX1bZ2LyntdcSQaDwWAwGPLhI2zbUHQftBGh3PJfGHMKSyaOxdixZZ8Ji44hssJiKkwLwrapA/BZ188wYOp23EsXitPzXh3H4m97oVvXnhi24AjC8oqrTK+MAPHnf8KkqetwP6cQMaeWYKJMX8aOnYBFxyK5XguRFrQZE7/qjk99xmFDQAqX8i8g+rL6D0lByEpqow6CbVf6btIEGtzWhAAVavbjMyqQ5qkNvOcrqLmyMrU5kCxNqZ6alqlZvjy6P8OeG0Mbqipb2olupAZLGhOQI02pK/gUvn8c+fSfT7cypUmVqEkejpwgWj5rC53+YzmNHzaBtj/Pk55gMBgMBuO/xz8QxtSCAgo/MprclLiYx2ocBXLLf969meTE9UnUr9KP42x6ILucCmJpX3ct7pwxNW7tTjpcHt1ehykh+wHNceby67elod92JEMu3X7yHcrNU5AurU6Woshd9LmOqN1WtC8xh+7NdCrfF+7jOPsBZccfpt563LFZI/Ky5P7V6k57Y4qktdQdH/hOaCb8f/4FQardse/2Fez7bRP+uO6HdV91Qn1ePDLzX2P3iE/xxQw/LieQc3s+en86FJu4y4fCt2exwKcFnG2sYOPaCgN+uo7k/FfYt3ArHhUX48lPQzDDLxOCpBtYObQ93O1s4drmGyy/lsTF/TLwK5fhCuHGyqFo724HW9c2+Gb5NSTlVc7HjziMKZ96or6VFewbdMHo3aHIk1ZbmWJkPtyM4e094NKkJxZeSynrBz8Ch6d8Cs/6VrCyb4Auo3cjtGJFivIUZ+HJlhFcXx3h1Wc+1k7ohU+HbkJoliLZFUBYWICcvAIIOPOSK0chlcuDvDAcmNwdnvY2qN/4C8w581bcd35yFJKebMGUmRtx/mEoHt6Nkoxfnvze+842g8FgMBgfO3y8WN0FDb7Zi2SZSErLexXCudiYSIi06xPhpOGISbt+QDMtaQYRBQmIVG6AzrNOIeD2Naxvya3pT4MQk5WA0ATApO+P2LJ5Gb4yAxJC48HjK0iXVldKYQR2fT8Fl3Olx9CC96pw8S9KkTAN1yc6QcNxEnb90AT5/jtwKdsGk0/fxb1zP8Ax/xp2Xk/mIps6RhKLfiB4wbTYlYuom22mKIE0TZa8+zTDnjvf5gCJbiqW3T18Sxf76xPUmtD4ddvol+88SEevCc29/ZrOzmxF9bhumvWcTtsePKJ1bdUI2m1owspVNKWjqIw3rQzlSeoXURRXvszTdApb15ZrR5vaTFhJq6Z0JH2okffyG/SnbL7HEXTyaxvSdRlEP29bR+O8VLkrgy/pbLqCO6E5ATTemhuLyef0w+oF1NuK+1s8lixKOvk12ei60KCft9G6cV6kCi368my6tKAIocI8OYETyZbrk1H3ObRqQR+y5v6G5RgKSFYku2SZ/mXIl+O9FJk8efTgB1fub2v6avFqmt5em1CvO+2PjVcwfr58+a0MJRmpMxgMBoNR53zoMKbm8Chs92xa+ucD+r29Uumd0FKyA2mKgxKZDrtAqUJpmhyKYg9SHwOQQf8zlFqUSfeWdyVDNVPy8DAlNYPOtOxOBgmFCtKldUjg06uNnUlHtz1NGGzLyUV0J7QsR3bgFHJQMqVhF1K5cgX0dIEzl6c5bY/lgrXkg9SGk6P99HtU188/P+ydUBKgUHSHTEm5lptNVaFrogMUPcXhnUfxRG8otlw8j8VtXdBtYHtwQT+cvpmDEdp/YeedIrjP3YW1s2di9Z6laFx0H3v+DC/bu6hqXa7MGI8knNp5B0Xuc7Fr7WzMXL0HSxsX4f7vgbDrK5OvqSP67AnAuQWNkX73GoLecgPJT0EaT/51AT/6Oq7FAw1nrcPSGUvw28Lm0jPKMO+zBwHnFqBx+l1cCxLdZcxHShpP5gpDUZ4sRFy7grfwwIx1yzBzyW9Y1EJapEYokKO3tvQ8Bz8af51+DXhOx8oFM/DrxTDERJ/EYFsr+ePPfiNffnv+RDjbMMpgMBiM/0k04D5yJRZ95QANJWlSKULEnliIbVHumDS7G4wVBETCpAuY/vl3OKP1Dbas+QLGwmQ8vPkYGXpuaNrMHfpZT3HzbjwKixSkS+sRwX+5BaPmPEG7tdsx1FZVmipFGIsTC7chyn0SZncz5iKQYhTyRcGaCtRUuc6rqED0j4BLE0X1dcmHDULVrdHEWROI8MOzTGnIlXcXsxvbwXvMCcRzYxbrqliIYu60sJAvfYStg/ZrbuL0L2PRUS8Wf22cj2/bN0C/g2/LbZQt5ueKg01tY21OdFzIpW0ILa5Cfk6B4g21xXzkSgpBW1IIhpJCKBdf8l9i4+fu6Oy7GyFwRisvPS6RFCqEiiR919Ctx/VFBfX0tKTC5OPlxs/h3tkXu0MA51ZeENdUriJFeQiCQtFItGAo6qyKOuqpiyUmRr7sZFEkx7gy+RAfeSLLVdMUG52Kri3szDh5Khp/FfIr+Fd2MTMYDAaD8R9GEItzW2+C33AY+rtqSBPLI0y5jGld+mBz4bc4FLgPg+xUwX9zBBuuZKLJot/x+/7DWNEiEzc27MXDYPnpwaXvVOcjeM8GBOZn4e78rvhibRSXdg8T2w7EyXei7pzD1pt8NBzWH5LuqEPfXFdcLi1HAGFOGnK5GEXX0gAVwtd/nA8bhCqbofvcUaifeQxDevhi8eqVmDGwP1YFv0WBhTOMNbSgX4/LF38fz+Nf4PKpMEmQV5yCczOHY8F5DYw4/BTht+fCBdl4EZKMImU1ccDJS09HgWk7tDEGnu3cjcD4BNzetRWPyBSdujtzYVsZyjJlMoQ26CgphN2B8Ui4vQtbHxFMO3WHs5ZMvpRgnLvLh3a3+diyYhDqFxZwZ4ohqBzpidG0aY4G2sDzg0fw6O1THN37WHqnMw+h5+6Cr90N87eswKD6hRDXVK4iRXlUYS8OSJ/jyMlgvL23D9u4vopRUSA7WYqTFcgxBUXSLNC0R+smXIAZehSnOfmG/NYJeppumOr3UP74VetXIT9JlQwGg8FgMKRkPMDpZwSrjh1hqy5Nyw/GtrkzseJcLAqFCTg2+htsfKkKr5ZauLdhDmb+dBKxqkbiG1KxgfcQHfsQd+K4AwNLGOrKT9cvLKkzCUYdx2DmlCkYPmgAvvASBQsmaNurC+w1Rd05jWdkhY4dbbnwU4QqrLzbwBIvcHDncRzb+TsXdZijfXs7yA+Z/0EkT+U/JAUUcXwWdXfRFcVIBK361GXKEQoXvxpfQM9+bkXcILlzRtTq0/rcv5J9lGm3FlEnI3FcJf6oOA+jA5F8Eib9SV8ZStIc5tylyPPTqZVBST49aj37CiVV2H9avsxDykk4T9NbGUjLgPRaz6YrXKFy+WZdpP2DrKV5DMj7Mw9SgzVNuC27n1LagJg8ev5bTy4ElvSjWRfRHgzRWDIo7sggyV5O7mPg/Rl5qIGsJ9yWeZOtSHGeghe05UszcTpUbKmhSCaiPaE5imQnuydUqECOGeXGwA/fR4MclErz2PTbSW9y4+iI3PHnUpEC+TEYDAaD8W8iWpP+XVLpSIfye0ILni0iF65fzTZHUelKmXqEOihx6+3kIMqM3EjNpetp6cfie7qVlUG3l3Uho5I0bW/6wS+VhEIF6TJ1lsUXefRwjgOXr2RPKBc7LHLhjpvRZtmXdYqi6dAwR0l93Md20AGK4kvP1SFKov9xHahDhMiKeYUkDUe4WGiWvxUryETMq2hkqlrAxcUCWtKTwpwYvIwugpmrM0xFYXphBqLfxEFg5gpncUJlKpVBITKi3yBOYAZXZ9PSaL98Pj5SXkcgz8QZDkYlly9Vw0+LRAzPHM7W2uXGwk95jYg8Ezg7GEmvPCqjOE8h0qLfoshMD4G9rTHgxUgEvN6G9jpVyE4WBXKURZhyDUu/H49fb9bHpqcX4esguglf1fjly4/BYDAYjH8LJSUuCqvrMIbxwfgXglBGzUnHn59YoH9pECpN/tvwEPb7Cmz3f4KQ3DZYtn0O2hkqDGkZDAaDwfhPwoLQj5saB6EiRTMYDAaDwWAw/nf5kEE/uxPKYDAYDAaDwahz2DNYBoPBYDAYDEadw4JQBoPBYDAYDEadw4JQBoPBYDAYDEadw4JQBoPBYDAYDEadw4JQBoPBYDAYDEadw4JQBoPBYDAYDEadw4JQBoPBYDAYDEadw4JQBoPBYDAYDEadw4JQBoPBYDAYDEadw4JQBoPBYDAYDEadw4JQBoPBYDAYDEadw4JQBoPBYDAYDEadw4JQBoPBYDAYDEad8x5BaDEyAn7ClN2vUShNyX++Cd/Puo4M7u/iDD8smrgLr0tOVkFxxkPsnPgZGlkbQt/YAW1HbsHDzGLp2b9P5vVx6D7mKjKlxxIKEb7bF8M3hoInTfl4ycT1cd0x5momsm5OQ58pN5AlPSOh7Pw/AS/yMvZfiC61g9pQGL4bvsM3IrRGSsjEtbHdMfpyuvQ4F6G/T8YnbsbQVNeCqVt3TN77DFli0+EjbFM/eDdpgiYyn7a+5/Huw5lWOf6OHBSR//Iwls7bgLPXdmDxpifIk6bXhveWMf8Vdgzrivbt24s/HTp2xef9J2JjQAqE0twMBoPBYPxdah+EZvphzvg7aNrdCerckpR2exUGdpuE3YEJ4kVY2dAbPTXW4dsNYVUvyrwQrPi0K1bxBuPg02SkvPgD/eN+QKevD+LtB1rptJz7YXR/F9STHksQIOtNIALCMrm/PnaKkHD3KoLiCyFIuo8b9xIryFwLzv1Go79LeQl8GPIRsnkKll1K5HpRewRZbxAYEIbMGimhCInScYouIl5t6I5mU16g/ZpAJOSk4MGWrng9rSm6rHzOhaBCZIUF4Y3jdGzbtw/7pJ/tc9vB8B+57//35CCfHG5MO7gLshD8Nm07IvQMoCY9UxveW8bCbLy+H476E9Zh69at2LJxBSa3T8aq/mNwKvkfiuQZDAaD8T9HLZflQrzcPgOXvH9AP1sV8J79jN7jg9D42ybQU5JmgTZaTJqAol/m4nKaNEkOGdcW4dfkMTi86Ts0MVWHhnlbTN57EDObC5HLrebFOcHY5dsG9Y0MYNVsMH57mIVibnH2n+kD31WL0b+5I+w9OsJ353MuDBAi6a9F6OVlBys7L3y5+BpSuEC2IOIM9pyOQAEXbsafm4dejR3h1GIotoXmg8S9EOLdrRXo39QGRsb2aDV8C56Ibqfl+GPO0HEY3d0DTp0WIyjiEhb7NIWdqRHMnDti/OGoSgG2/P7KwvV9zlCMG90dHk6dsPhBjvy2i3PwbNtweNsawtCuFXz3hInvglVfPxd0pF7Hwi88YWvtgvbf78VLXgEizuzB6YgC5NyajX6+K7Hgq6ZwdGiC/qsv49jcHmhkXx9ePr/grugOtPAdbq3oj6Y2RjC2b4XhW56I7y7m+M+Ej+8qLO7fHI72HujouxOPnx7AiuNvEHF8Jub7Z4n7HbzLF23qG8HAqhkG//ZQemeyDEH8Oczr1RiOTi0wdFso8iVK4Jq9hRX9m8LGyBj2rYZjy5PKYysl5xYWzn+NUZfOYEkvDxhp6KB+tx9w4pwvohbNwiXxzVIlaBg5opHMnVBPJ0OoiiuQomCssuT4z8HQcaPR3cMJnRY/QI6cfha8Ki8HuWPh7Gmmjy9WLe6P5o728Ojoi53P87kWOIt+tg3DvW1haGiHVr57ECZStiAX+YYGiDt/Bo+TsxB79y5EsWGNbOBDyFiMBgzrN4Cnpyc8G7fCF99PRx/dUNyO5nEXotcx4Ytx+KvkxnQJNZApg8FgMBilUG3gh9JSJ3366lKm5LiogPhCotRjncmgzX5KkqQSCSJotZMKdT6eKk2oSAE9mWNPhgOvkLSmCuRS4DgL0miznO4kJdO9lR1Iw2gE+WWn0uG2IFXvJXQzIYdiT35HFno96UxiCC11NaTP9kdRdthm6mbbiTZHFFHK/iYEz72UEHeAelg0oumXYyj5yWbqaQCyGhdIWQmHqaepB00+HUmZacG0a4A5WY3yo8zUQ9QaGtR9RwjFRYST3zR3sv36MEXm5dDzje1J02YGPSiQdlWMov5KT4tJpUOtQRrdd1BIXATFhf8ht+34oIlkpdWZ1txPpsRrk8kGnrQ+PFNB/Sm0vwnIc28ypR5uS1BuRvOvRFF69AkaZmFIPhfelJ0/0oFUNdrSzwFxlHB9EtlBlzqtvEspKQE0y1mfPjmWRAmHe5Kpx2Q6HZlJacG7aIC5FY3yy5TUrepNS24mUE7sSfrOQo++OP6MTo+wI+vBR+hFpoByA8eRhUYbWn4niZLvraQOGkY0QlYAgjg60MOCGk2/TDHJT2hzTwOC1TgKzEqgwz1NyWPyaYrMTKPgXQPI3GoUcc3KwI2zMajRrkTiBc8j63p96EJFw8m+SgO0jGjMnRQKGm9Oai0m0S/r1tE60WfTcQrLk+YTI1Q4VllSD7UmaHSnHSFxFBEXTn/I6ef1pOgyOaS/lT+WyMPUFqrkveQmJeTE0snvLEiv5xlKzw2iiVZa1HnNfUpOvEaTbThdrQ+nrLvTyd32azocmUc5zzdSe00bmvEgtXob+0Ayprz7NMPFmgbsvEGBgYEUePMSHVzUncwsBtLpFG7C8yLp4qGLFMGTFhVTM5kyGAwGg1FC7e6E5obhRowp2rrqSI5VNaEurwYVYzTyUkXI7ShpQmWKCoVQ0VSTfyuWH4FLF/LQY8E4tDE3g/eYhegjuIxTYaLNbdpo7OuLDpY6sO34BVyRgjSBAVxdBLixdALmnTfDL/evYLxj2X2vnCcn8NjKFxO62cGsyTDM6GstfryZdW8vrmTrIOXcz5gxewMC8zSQcPEMXoua0fRAv88bwNrRCZ3XPkHQVHVc27wSG89Hg8fLRIHsloEq+yuLJjz6fY4G1o7QCvldTtsn4X/2HHI/m4NRLc1g0WUlHif4Y5xNTI3q12oyFuO61YehfWf0chUiLoVX7m6Xlud3GNbWGpaN28PBwAPDhrSEqWkDeNspIysjBUF7ryBbJwXnfp6B2RsCkaeRgItnXov3zmo39oVvB0vo2HbEF67AuxxtWBhqQtPQDnb6AkRcuoC8Hgswro05zLzHYGEfAS6fCivbd5v9BCceW8F3QjfYmTXBsBl9YS1RAvZeyYZOyjn8PGM2NgTmQSPhIs6IlVAZQX4m+Gq60KpoOMqa0NMQIJ8vuvVXjKKMOESGhyNc9IlKQE65Z+VZuFfFWGXR9OiHzxtYw1ErBL/L6ee5WF1YlcgBD+WPJbxQJED4+naApY4tOooEmJKG7HCufO5nmDOqJcwsumDl4wT4j3OCXqs1eBI0FerXNmPlxvOI5vGQmfWmehv4QDIWI0zDnV3LsWzhFAzo0gPTAhtj/bVd+NKUE7yGA3oM6gFHDWleMTWXKYPBYDAYImoXhBIfuQJ16GqqSBMUoYJ6ehoQ5PClxxVRh23T+igIDkWabDCX/xTrJi/BxYR8rh016GpJ21HRgLa6EPwiUWYlqGqpSzqupAwVJQKpWOGbP5/jr1meSDs9HW0s3TFaZi8A8XNRpKoNDXEhZWgZ1BOXFxRkoUjbAV4tWqJly5Zo3XsedqwdADtR/KqsBi1NUa4cBEzxgnP/dbjGxdSOrb1gxHWLpI85xYjloqi/sihDTUuzirZ9YMBFS6q6kjyiwMrU0hDqNaxfWU1LelGgBGUVJVCFR6HK6joQD4k7r8TpSF1VfAAlJW4IEKIgqwjaDl5owfWnZcvW6D1vB9YOsBM/xlZSrVC37Pi50vxcAdR0tbhaRahAQ1sdQn4RV6sU0RiKVKEtUQKUtQxQT/SnoABZRdpw8GohlkPL1r0xb8daDBAroTL17FrCIe8hnoj2W8ggfPcEdzNs0cpBtP9VDeadp2PNpk3YJPqsnoyW+pJ8EgRVjlUWkUzFMqtJPxXlseGkoqQKLekVm5KyCpQ4ARaLbEBVV6oTZWiaWsJQnbO4gCnwcu6PdRKDg5fI4IprYAMfSMZiVG3gs+40/rpxH8/9ZsHq5RO8U1Jw0Sim5jJlMBgMBkOE4jVFHupWaGCUhTfJov1sVcFHUng2TBpaSY8rogyz7lPQLepHLD6bIA1U8hG6cwrmHo2DtpEj2rrl4ebFMORyZ3LDLuBqhhPaOCp4wSb/Phb2GosHbZfgUGAIzg3MwdWrkdKTgJZ7F9jGnUdAEtcSPwb+/rHiPZ16Ht24gOYtdLuOwJgxvuhrF4U7L/JFsW0ZvFc4czoNvXefx9EtC9FHNwnp/MKy4EqEpn3t+sshv20h7Fq7Ic//Kl6L9gbmBmGSrQWG3jasdf21Rwfu3RyQ91YXXUeMwRjfvrCLuoMX+VzQKc1REZGcSByNasK+LdfvmxcRJukgLlzNgFMbx7KXwrTd0cU2DucDkjjZ8RHj749YiRLQzSEPb3W7YsSYMfDta4eoOy+QX04JZSib98aSgUlYMG47XpS8Mp7/Gvsm/ICInovFe5WrRw8etRxrVf0slYPCPKUbpsuhWb813PL8cVWibARNsoXF0Et4dOY00nrvxvmjW7Cwjy6S0vkoVLWr3gY+kIzLowyjTsuwf0Imln27Cs8UTv33kCmDwWAw/qep3fqg2xgDOxbgyq3k8kFYRXKDcTbUHoM/sZYmVEbZ3Ac7jg/H65H1YerSBF72Zmj0oyoWnlqFDvpm6L1xJdx2toKtszPsWm2Hy4qt6G+poLtabujRMglL23igWfPmGBLYHNNGeUlPAhoe47B+aDwmNvdE82Z9cTBPS3x3RsNrKnZO5GFWQzs0aOwClz4nodK0AYxlm9F0Q5++Rjjh0wxNG3viqzPaMMsPR2S5Ny5q2V8ORW2799uA5U6b0dLWBa6OHXHQdTbmtHOudf21RwNeU3diIm8WGto1QGMXF/Q5qYKmDYwVGIkGzBpYI/WPCZh0PB5mvTdipdtOtLJ1hrNdK2x3WYGt/S3Lymp4YNz6oYif2ByezZuh78E8aEmUgKk7J4I3qyHsGjSGi0sfnFRpigbllCCDshG+2HETK/XWormxOdwaucHS2BPLlJfg5sF+sKiRSGo7Vg6F/axXJoezxvLzGCmo1cwHG5Y7YXNLW7i4OqLjQVfMntMFzfv0hdEJHzRr2hieX52Btlk+wiPV0as6G/hQMq6EJievXZiC3zBmUyj47w6giZIndidJT4t5D5kyGAwG438aJdHGUOnfNSL/yTy0GlEPh+8vRCN1aWIF0s5+hSabfHDv0jBYVXdjSpiD+FfhSCITuLrbQlc2vyAd4aFxUOYWNUfD6h7qFSM/8RVev1OHnbsTjCr1TYjc+Nd4W2wLN1udcgsjP+U1wuIFMHdzh2WlzYYiCpEW8Qrv6jnC1Upb8aJaq/5KkN+2AOkRLxCvbAM3ByOUDuU96q89fKS8DkO8gAvw3C0r770sBw/Jr8ORY+gCZ1PRBkGu3+GhiFPmAmvHCm+jSxHmxuP122LYutlCp7wS8DosHgJzN7hbatUocBFkvcXrqGxo13eDvcH7yKM2Y5Uit58V5FCrsRQjfpc3PHb1h/+1H9BUut26MC0Cr97Vg6OrFbRlK6iBDXxIGcvnHc58PxfKK3fhSyNpUinvIVMGg8Fg/E9S6yAUxRm4MbUXdnY4gYMDLKV7AGXgPcPirjNhuPcCpropiFIZDIYEfhTO7d6GdfNPor3/cyzzKve2z38TfgT+ClBC508c8RH0lsFgMBj/UWofhIooTMHrt+pwcjKoHITmJyAsSRtujvp/404Lg/E/AhfQnfn9KnJdP0e/zvWhKU1mMBgMBuP/O+8XhDIYDAaDwWAwGH8DdrOSwWAwGAwGg1HnvEcQWoyMgJ8wZfdr8HJf4MiCYejZtRt6j/oJ56L5KM7ww6KJu/Ba9NUw1VCc8RA7J36GRtaG0Dd2QNuRW/BQ9POR7wEv8jL2X4iu9HOaCuFF4vL+C4iuaYHCcOz2HY6Nof/dr97O8p+Br6b5IUt6XELm9XHoPuYqMqXHlZCRRbV5a0lh+G74Dt+IOhFbbXUqQ/7Lw1g6bwPOXtuBxZueiH8qtdb8kzYiTMKlOd3gZuMKn99jIO/n4Mt0x0Pk5f248D6CUEBd6fH97S8fLw8vxbwNZ3Ftx2JsevJeGvwAZMF/xleY5ldpFuL6uO4Yc1XRyKo7L6IQ4bt9MXxj6P/THwCoiQzeByGSLs1BNzcbuPacjaGfjMEHb0KW4gwE/DQFu1/n4NWOb9Fj5F6Ifq9CAqfDPb747rfn0mN51Hb+cuO79jMGd2mJll2GYPl10Ve0VaDEN4Ukwm/RROyqyQLNYNQBtQ9CM/0wZ/wdNO1ugqCpPTD1gRu+X7oIg00uYOSXP+FZPW/01FiHbzeEVR0Q8kKw4tOuWMUbjINPk5Hy4g/0j/sBnb4+iLdVfv+TPPIRsnkKll1KRLkfxqmC/JDNmLLsEhJrWkCQhTeBAQjLlLf8/zcQJD2A3/3ESnLXcu6H0f1dyr6zswKysqgub20RZL1BYEAY6kJstdZpKTl4sGUHdwEUgt+mbUeEnoH4F7VqzT9pI1mBWLU9GSOuhODUd/Zyv3mgVHf5Idg8ZRku1V4QCqkrPb63/eU8wJYdD5EZ8humbY+AnsF7afADIEDSAz/cT6w0C+HcbzT6uygaWRES7l5FUHxVXlOArDeBCAjLlHsR8vFTnYzelywErtqO5BFXEHJqAoaP7Y8P3oQMmX5zMP5OU3R3UkH261u4vHc8vt8ZLvXLxcgJv42AF1VEwbWcv8UJh/D152sg/PonrBgMrP/sK+yruIiW+KZsXXj31MC6bzcgrMoFmsGoG2oZhBbi5fYZuOT9A/pZ8cF3GIzl62eib4dOGDhtHFzj/PEyRxstJk1A0S9zIfOjRZXIuLYIvyaPweFN36GJqTo0zNti8t6DmNlciFxu7hXnBGOXbxvUNzKAVbPB+O1hlmj6wn+mD3xXLUb/5o6w9+gI353PkfHqAFYcf4OI4zMx3z8O/nOGYtzo7vBw6oTFD7KReGkxfJrawdTIDM4dx+PwyxAcWHEcbyKOY+Z8f2QJEnFpsQ+a2pnCyMwZHccfRpRoggricW5eLzR2dEKLodsQmi/dPlucg+BdvmhT3wgGVs0w+LeHKPe1oSK4PM+2DYe3rSEM7VrBd08Y8kQjCN4F3zb1YWRghWaDf8NDrmDOrdno57sSC75qCkeHJui/+jKOze2BRvb14eXzC+5WvDtcRfvC9FtY2qsJXBt1xLC1QUjn0gsizmDP6QgUcNfH726tQP+mNjAytker4VvwJCWsnCySpHnzUi5g2sBZuJomqZj/ejd8h/yCB0ny9FIeQfw5zOvVGI5OLTB0WyhKxCZ8dwsr+jeFjZEx7FsNx5YnFcvm4NbsfvBdPgs9G9aHS6shWH8vQ6J3WZ3eS648/oJX5XUqfIdbK/qjqY0RjO1bYfiWJ2IZFec8w7bh3rA1NIRdK1/sCcvjOpyLfEMDxJ0/g8fJWYi9exfiWKAmelZgI/LtV4ikvxahl5cdrOy88OXia6jww08c8nW0c9IyBGWFY+/kubiRKn9sEj2HIfjAChx/E4HjM+fDX2RfcmxOmPQXFvXygp2VHby+XIxrlTuiQI+CyvNJPFlKKEbKhWkYOOsqJKbDx+vdvhjyyyNkJV7CYp+msDM1gplzR4w/HIXCHH/MGToOo7t7wKnTYtwOLbFVRe1w43m2DcO9bWFoaIdWvnsgUWE+DA3icP7MYyRnxeLu3Xjxoi9fD7LIrw9yfYLUPlcuwFdNHeHQpD9WXz6GuT0awb6+F3x+uQvJVBUi/dZS9GriikYdh2FtUDrXSgEizuzB6YgCBXWLyslDgPhz89CrsSOcWgzFttB8iNXwb/ignFuY3c8Xy2f1RMP6Lmg1ZD3uZXBl/edg6LjR6O7hhE6LHyBXnsylZVcu+ApNHR3QpP9qXD42Fz0a2aO+lw9+uZspI6NcufNEvs3KH08ZfLzaOQnLgrIQvncy5l5+ijN7TiOioLxP+WH7tBr4YDlzs6LQC19i+4xL8P6hHyS/m6EBq/btEbN0LPZEVFSyvL4X4FW5+VvdfOMuX96FIlytPb795jN88s1IdNMKx5MEPmc68n2TdotJmFD0CyeLKhZoBqOuEL2YVGP4obTUSZ++upQpTZAizKDb8xqTcdv19JLPHQsiaLWTCnU+nio5X4kCejLHngwHXqEKNUnJpcBxFqTRZjndSUqmeys7kIbRCPLLTqXDbUGq3kvoZkIOxZ78jiz0etKphGg6PcKOrAcfoReZyXSoNUij+w4KiYughJQ7NN3dlr4+HEl5Oc9pY3tNspkeSC9PjyA768F05EUmZd+dTu62X9PhyDzKeb6R2mva0IwHuRR3oAdZNJpOl2OS6cnmnsS5VBoXmEO5gePIQqMNLb+TRMn3VlIHDSMa4Zct7buE3KCJZKXVmdbcT6bEa5PJBp60PvgmjbPQoDbL71BS8j1a2UGDjEb4UdSRDqSq0ZZ+DoijhOuTyA661GnlXUpJCaBZzvr0ybEUaa0SFLWfytWjDGcafzqSUkJ2ko9lfRoXkEMp+5sQPPdSYsJh6mnqQZO585lpwbRrgDlZjfyLgmVkkSjNm8zpermXCX12OJGExKPnPzYi05776dxYeXqRdkyEII4O9LCgRtMvU0zyE9rc04BgNY4CsxLocE9T8ph8miIz0yh41wAytxpFfuUMIJWOdFAm2I+iY2+SKXh7H7J0mECBOanldBp+dWzl8V9PoejScaTT28M9ydRjMp2OzKS04F00wNyKRvnFU9BEK9LqvIbuJyfStck23FjXU0igPP0X1EDPAgU2kiTfft+F0FJXQ/psfxRlh22mbradaHNEkbQuCUIFOnr9YA011fKiFQHh9PIPeWPLlOp5N8VEn6YRdtY0+MgLyswKlGNzf9Hdpa5k+Nl+isoOo83dbKnT5ggq1xNFeky+W3k+zXjAzegy+KHLycvkMzqcKCTiPacfG5lSz2NRdGe6O9l+fZgi83Lo+cb2pGkzgx7EHaLW0KDuO0IoLiKBovZJ7S9PQTu5QTTRSos6r7lPyYnXaLINyHN9CAXKq7tAkR+RdlSE3PrCKUuuT4jj7FOVNNr+TAFxCXR9kh1BtxOtvJtCKQGzyFn/EzqWIrVh5/GcflIoZKcPWdYfRwE5KbS/CVf33mTKk1t3bOl5WQRxB6iHRSOafjmGkp9spp4GIKtxgZT0b/ig1CPUQRlkP+oYvUkOpu19LMlhQiBFH2pN0OhOO0LiKCIhmW7Jk3kUV1ZVg9r+HEBxCddpkh1It9NKupuSQgGznEn/k2PESVEigx035cyTXAqRZ7O58uzbj8okIaSCpAe0pqkWea0IoMjwfdSEk8Pe5PI+5fm+9tWOX+7cHOVXbg3jhy4lJ/2vSLJE5tH9Ga7kPOEKXZnmRmZcWxH8Ano8150cxgSIHLmcvl+nFNn5m139fCN+BO3u70g23l9Sn7Z2ZNtzM4XxFPmmHK6AgCJWO5FK5+Ocx2Uw/l1qF4SmnaBOqs60OkIgTeAQpNKtJR3IxG4g7YsQRaAiMumyjwYZT30gPa5IAd2fZkMm38o6Cxl4z2i+nS71vZAhOc68QgP1LGnyvTguCNWm5jviONfCkXqUOuq1pD1cQHp/uis5TbjDha8i56JJTbbHSvKIKIijoD930K8LxtBn3CJjMuoWpdyfTq5OE+hObkmWIPpzx6+0YMxnnLM2oVG33tK5PubUbL10cc6+QcOt7blJnErP5tuRbt8LJOldJl0ZqEeWk+/JOAY+BS+0Jz2fSxIHJSyglIR0yn42n+x0+1LZsAaSnuVkurK/A+m12E6xog5zY+pk4E274kQHaXS8qyG1lB0LFxAqaj+OW0h0G68nSVyTTX4j7cht7mOKlQaWr051JzWNlvTNqFE0ivsM/4JbRC2n0q2AMlmUBKzJ3BherOAuLD49SAl5IbSsIRdIHLpB8+TqRcYlpp+jPubNaL00uMq+MZys7bngJfYUdVfToJbfSNoeNfwLztFb0tT7su5UtIDrkOfqV1KZ+9FIO3ea/yRORqeKx59WqtN0OtVdjTRafiNpa9Rw+oJb9CwnHaK59nrkI72IEhakUEK6xGYr6z+tBnpOl28jN4Lk2++dCC4Q1yU1py9o4qrj9CCxZL6Uka5AR/fjDlM7/da0P0nB2KbeL9Vzct59mu7qRBM4hfLk2txEOv97T9JVc6IvJq6i4w8SOW1XQJEeRWuYnPkknUYS+C9oRWNj+vRgAuWFLKOGpj3peLLIggsoLuhP2vHrAhrzGXcBYDKKbsVwQahmE9ouNn5Z+xNlr9xOevBCstfzkS7yXICRkkASFcqpO02RH5GZqQrrk2cTMZx96lEL6XxMPdqJDLx3kWSqHqeuhi25caRweXSpcalNiGzYjeY+Lh9kVq47Sm4Qmn6uD5k3K5vTN4Zbk/24GxT0b/ggURCq40mrX0ltwm8k2bnPJ799rUmzibSsIt99ZT910Gsh1XMqHe1kQN67JH487XhXMmwpKi8NQnc/kzNPBBTPXVhWtFn59j2ZZF2SqL3D7fSp9f4kkYHJBKFl64ToAr668acqmpsybaWd6ESqzqtJskRKg9CJdygnw58mu5pRj91hdE8ahCrse1rZ/BVTzXzjvVhPXc3sqeesVbR6bh9yMO1Ca18kKli/RBOYa+uyD2kYT+Uu1MSHDMa/Ru0exxMfuQJ16GpKvx2UH4XDo9uj74kG2HrrAL5zLPlyehXU09OAIIcvPa6IOmyb1kdBcCjSZJ8C5j/FuslLcDEhn2tHDbpa0nZUNKCtLgS/SJRZCapa6pJ9BErKUFHiAmnR3+VQhpqWpiRPTgCmeDmj/7priIIjWnsZcb0rXyYnYAq8nPtj3bUowLE1vIy4dqkY/NwiqGprSOpR1oJBPdFfxKULoKarJf2OVBVoaKtDyC9C2VCKUZDFldWV9kFZE6aWhlDj50KgpouyYWlDXchHUTGXRV0HmpJBcf+pQF1VfADRz46L+lrW36rbV1LXhoakUWhoqaG4oJDrjQRBQRaKtB3g1aIlWrZsida952HH2gGwkfanPOpw6jsYNo/24GLQcRxJaYXh7bSQp1AvUkQ2UqQKbUknOLEZQCw2QQGyirTh4NVC3HbL1r0xb8daDLCruLuRsx0jXanc1KGlxsmyUDSCEp3WRP4Csfy1HbzQQtRWy9boPW8H1voYIIfrm65E0JxaTGFpqF6F/qtrR9QXOTYinidy5FRsjm/+fI6/Znki7fR0tLF0x+gKj8QU6ahMTArGNsBO7j5RkmtzRTDo9yee/zULnmmnMb2NJdxHX5Y+PpeiSI81mE9Qd0LfwTZ4tOcigo4fQUqr4ehokoeAKV5w7r8OEjF7QSxmUUFlNWhJdVKKgnaEIvmo6krnijI0TS1hqJ4jv+5iBXqQsddiufUp8gnizkJdRzqvRZNTRR2SqSqatyUzVQnqpTahIWPDEhTXXRmR/opUy+a0lkE97v//og9SqQcjXUm6sroW1IoLUMSdUFbTkpRVZPuSBqAj1bNEdKplcixtgEPZQs48yYTVN5VtNrVAwXhkXJJiZNYJ0VE14y+qdm6Khs/1R52zJ2l/SlAyaI+l2wfizbxJ+DNR0jn5c7NC36udb3w83/0L7rbbhj9+nYkZy3/H9k73sXzTM2TJXb8kqNTTg4YgB/wayYnB+Ocos8qaoG6FBkZZeJOczx3k4u6iXpjwbADO3NqC/vayv47ER1J4NkwaWkmPK6IMs+5T0C3qRyw+myB1nPkI3TkFc4/GQdvIEW3d8nDzYhjXCtdS2AVczXBCG0fFu8m5eFR0V1d6VAbv1RmcTuuN3eePYsvCPtBNSge/kGtRUoCbzDy8OnMaab134/zRLVjYRxdJ6XwUCrXh3sUWcecDkMRl58f4wz9WtBdHE/Zt3ZB38yLCJJ3DhasZcGrjKPMyhSbqt+by+F/Fa9H+stwgTLK1gG9ME7jl3cRFSUGEXbiKDKc2KCe6aqm6/YI3FxEo6nB+OK7eyoVbO4fSL0DX9egGh7y30O06AmPG+KKvXRTuvMiHkkqJLMqj7tgbQ+we4ec5O5AsCiRsHKrXi7Y7utjG4XyA6A1NPmL8/SEWm54Hujnk4a1uV4wYMwa+fe0QdecF8kV6KEc+Xl8MEu8B40VcR2BBQ3R00pKeE1HF+Et1qgePbg7Ie6uLriPGYIxvX9hF3cELoR1ac/33v/pa/PZ7btAk2FoMwoFj8vRfEz0rsBENO/lysgjBwl5j8aDtEhwKDMG5gTm4ejVSUpUUPUU6KhWTgrHlK8lMZtHfnBw4hWrat5Vjc82QtaIXxj5oiyWHAhFybiByrl5FpOwr1wr0yH+jYD6VQx2OvYfA7tHPmLMjGa2Gd4RJ4SucOZ2G3rvP4+iWheijm4R0fqFM0FQeRfNWs35rbjz+uCqZWAiaZAuLQQdwTF7dmvbV2qvc+oZewiO5PkFSpnoK8OZioNgm8sOv4lauG9o5lMxCRf5GeroC2u5dYBt3HgESA4O/fywKoQG7f8sH5b/mLkpTOL3xEHE9EAUNO6K+7M9mKZJ5bZwc/7GceRKK+wsr22yCuTz7boMqlor3pvq5KVoiG8Ao6w3ES2Q5lGHQcRl29AvHqn1vxPuV5c9NUd/L5q/C9asUFehb6oMfG41MUbIwC9FvedAxM0dDueuXBH5SOLJNGsKK/ToG499GckO0pqTTub5G5LU+kgQZF6mfnjhukfl4054EIVHODRpiYE8Lgys95JNBQElX5lBrAzUydG5MnnbaBOOu9NPtdPHjkYLn6+kTA5CBkxMZKulTl1+fih+1H26rQ60OSvdIph2nLvotaHdCIcXs6UJ6+k1oxLEQOtRai1oekObJvkWTnZWpnmMT8nJtQB06mJF6m10UE7WHuujpU5MRx+il32RyVq5Hjk28yLVBB+pgpk5tdsVRUZofzW5hTBYezaiBiye5cmMSP84oeE7rPzEgGDiRk6ES6Xf5lZ6Wex7JURBMa7rqk5KhM7mYqpJB1zUUXFBAz9d/QgYwICcnQ1LS70K/cgVFj4IM2v5B4h6nHqPOBm1I9ORI9CjoRDdD8eM/mQ0QCtsX1aNp2Iy83DypiaMxOfbfQS8LZB5xClPo2oympKlqTh5eDqSr5kKjTsYTP6ZMFs9K9uSJG+LTy1WNOb1q05d/plShF1mElOY3m1oYW5BHswbk4ulKBuLHuEJKuTaDmmqqkrmHFznoqpHLqJMUX25gosfxGqTj4kxOnk3JycSR+u14RTwuvZxOFYxfIDOO2MRrNKOpJqmae5CXgy6puYyik1xjBcFrqKu+EmdzLmSqakBd1wRTyi35+hfWQM9CBTYiX06ZdHtuU9LSrk9NmzmRkdVntCGUJ61JigIdCVJLHseLssgfW6meBTG0p4se6TcZQcficuXaXObtudRUS5vqN21GTkZW9NmGUE7OsijQY4L8+SR+cikL/yWtasz5BO0v6c8U0clsujXZmZTrOVITL1dq0KEDmam3oV0hB6m1VksqUW3pGBTM2/9r3/5i06riOIAfEm3N/qQXNxejMy5AS9SyzlUz22jS/WmyR5v6sGTvGh8W35rsoXvoy56W+bKXbTGuTh8aE9PpWzNnzB4b4IJAGReSdcAoATZHGTB69/XcUgqXnktBB2Xm93noA7nce/79zvldzmlUzcNz6QT6TGbY+t/AK9IJXPIkxffmhdp+vIrul+fThmhM8LnlMwmjP5YLm5obgzQyi3Ko/oyTZm27eYWP4ddgPnoYdscRWPZZ8MXVJf6U6plQ8b1lfC/YjucDDHemPsK+N9/D0ff74RiQ8O7Xd5HdiTlI247v3YN+mxWOD63Yb5nE1SCPzp8+wa6Pfyh/lxO2ufZdaRTlpkthbkzCSPkBvOlOwqxtha9V2igkjBPxmBXXR89oO746pzRVf6PY1C6ryPyKz18/jG8j2qfV7fhKidT0Ar56x4S3tDOhRmWvjd+lO9vGm5r5A1NDr4KZLbC/3YueD77BQko1nJv4Ao3fz/JxNO3hMzxvcx6ng9cflm9GSIe1mITysHKex+DQDLwN8svU/AQOjs/WJRgG1p4g6nNi8a9lPKm/vpRGyC0jnCmfQWosj0TQi1CyblHXFFNQPAHEVvUrZT4RhDeUXF98iykFnkAMdZfw8mUR9fuxzJMovRLSITfkcKZ85kaIX6PI8ETSujN3pXQIbjmMpqplyPj5pUwEgfuPNz9PfOeAabi6SBRWgnA5fYjnqnWqbYttNdEva9ko/P5lbGm2wgqCLid88dx6UqunJaF8kb8ZQ1LxIZJu9BIjrr++HgWsBF1w+uKoqSrU6DUM7z2Gi87y+SiNYf83aOdNRmNE2E4qcnE/XLKCRtUT9ZGeuG6b8gkEvSFUwkE05tRcHH6XDKVBQYT9aBBP2ysipXgQiK0K+l7A8DkqoteGsffYRVS7sMG9mxivpbQC2RPR9YnxmGhGCZlIAPcfi5/Z2r3XkI364V/O1tWtw3PQRiJ5M5aE4tO31RYtzd0i4jgxGrMvZk5tTuPYzMF5fhBDM15dezciLHtt/DYVbwUkAotY9D/Uz+GiuSk1j4mD45htaoEmpL1aTkL5axdunxvFmbm4/g2wIu/GhZFTuLz+b/JkZ6nI/DmDyX4T9n95l7//druNJHTjl6b2KCBy6wqmjkuwTcv6CZu8HAoR3LoyheOSDdMy9WDH6H7NJEbUzG2cGz2DuXg3Jnl5uC+M4NTlpaaTZELayaT90bblW/Isye496GFWq8Tqzl8z9jTOAondzG7pqzmjRnbGc/a37zf2i7OXfToxzmx7ur1HVPYo6GXJAw5mN28ZWS9IkYXnb7CF1QF2enKMHaIzUS+fYpjN31hgqwOn2eTYoc0zz6TN1Ecs6E2yAw47a1t4/k88S95jD3qszCp1W0M9ZfFAgu22W1gfLdCkC/y7JJQQQgghhJD/gN6FCCGEEEJIx1ESSgghhBBCOo6SUEIIIYQQ0nGUhBJCCCGEkI6jJJQQQgghhHQYY/8AXtd9eOxG+c4AAAAASUVORK5CYII="/>
          <p:cNvSpPr>
            <a:spLocks noChangeAspect="1" noChangeArrowheads="1"/>
          </p:cNvSpPr>
          <p:nvPr/>
        </p:nvSpPr>
        <p:spPr bwMode="auto">
          <a:xfrm>
            <a:off x="765175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4" name="Imagem 1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7724" y="3705101"/>
            <a:ext cx="6878145" cy="2257870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7790213" y="4999512"/>
            <a:ext cx="1175656" cy="31600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423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Efeitos da Aquisição</a:t>
            </a:r>
          </a:p>
        </p:txBody>
      </p:sp>
      <p:pic>
        <p:nvPicPr>
          <p:cNvPr id="9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4376" y="5925994"/>
            <a:ext cx="932006" cy="932006"/>
          </a:xfrm>
          <a:prstGeom prst="rect">
            <a:avLst/>
          </a:prstGeom>
        </p:spPr>
      </p:pic>
      <p:pic>
        <p:nvPicPr>
          <p:cNvPr id="10" name="Imagem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9" y="1738648"/>
            <a:ext cx="6964795" cy="3669913"/>
          </a:xfrm>
          <a:prstGeom prst="rect">
            <a:avLst/>
          </a:prstGeom>
        </p:spPr>
      </p:pic>
      <p:sp>
        <p:nvSpPr>
          <p:cNvPr id="3" name="Elipse 2"/>
          <p:cNvSpPr/>
          <p:nvPr/>
        </p:nvSpPr>
        <p:spPr>
          <a:xfrm>
            <a:off x="6244534" y="2884868"/>
            <a:ext cx="734096" cy="210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5942" y="665019"/>
            <a:ext cx="3759199" cy="5260975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6244534" y="2100808"/>
            <a:ext cx="734096" cy="2109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04231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spc="300" dirty="0">
                <a:solidFill>
                  <a:srgbClr val="FF0000"/>
                </a:solidFill>
              </a:rPr>
              <a:t>Agenda</a:t>
            </a:r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884546" y="1716383"/>
            <a:ext cx="6755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História e Introdução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Índices de Liquidez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 de Capital e Risco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Índices de Desempenho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Retorno da Carteira de Investimento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Aquisição HSBC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latin typeface="Bodoni MT Black" panose="02070A03080606020203" pitchFamily="18" charset="0"/>
              </a:rPr>
              <a:t>IFRS 11 x BR GAAP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Bodoni MT Black" panose="02070A03080606020203" pitchFamily="18" charset="0"/>
              </a:rPr>
              <a:t>Efeitos da Crise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Conclusão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7635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Diferenças sob IFRS 11x BR GAAP</a:t>
            </a:r>
          </a:p>
        </p:txBody>
      </p: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7906" y="855785"/>
            <a:ext cx="88509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/>
              <a:t>São duas diferentes normas contábeis para Bancos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IFRS:</a:t>
            </a:r>
            <a:r>
              <a:rPr lang="pt-BR" sz="2000" u="sng" dirty="0"/>
              <a:t> </a:t>
            </a:r>
            <a:r>
              <a:rPr lang="pt-BR" sz="2000" dirty="0"/>
              <a:t>Normas internacionais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 GAAP: </a:t>
            </a:r>
            <a:r>
              <a:rPr lang="pt-BR" sz="2000" dirty="0"/>
              <a:t>Práticas geralmente aceitas no Brasil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Normas conflitantes</a:t>
            </a:r>
            <a:r>
              <a:rPr lang="pt-BR" sz="2000" u="sng" dirty="0"/>
              <a:t>: </a:t>
            </a:r>
            <a:endParaRPr lang="pt-BR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dirty="0"/>
              <a:t>PCLD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dirty="0"/>
              <a:t>Operações  de Crédito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dirty="0"/>
              <a:t>Combinação de Negócios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i="1" dirty="0"/>
              <a:t>Joint Ventures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dirty="0"/>
              <a:t>Créditos Tributários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906" y="4044463"/>
            <a:ext cx="11672679" cy="142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7706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Diferenças sob IFRS 11 x BR GAAP</a:t>
            </a:r>
          </a:p>
        </p:txBody>
      </p: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0536" y="944127"/>
            <a:ext cx="7163800" cy="2238687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480645" y="3563815"/>
            <a:ext cx="1118761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Mudanças mais relevantes foram em Operações de Crédito e PCLD (Junho/16)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u="sng" dirty="0"/>
              <a:t>Operações de crédito: </a:t>
            </a:r>
            <a:r>
              <a:rPr lang="pt-BR" sz="2000" dirty="0"/>
              <a:t>-27%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u="sng" dirty="0"/>
              <a:t>PCLD: </a:t>
            </a:r>
            <a:r>
              <a:rPr lang="pt-BR" sz="2000" dirty="0"/>
              <a:t>92%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u="sng" dirty="0"/>
              <a:t>Ativo Total: </a:t>
            </a:r>
            <a:r>
              <a:rPr lang="pt-BR" sz="2000" dirty="0"/>
              <a:t>-9%</a:t>
            </a:r>
          </a:p>
          <a:p>
            <a:pPr lvl="1"/>
            <a:endParaRPr lang="pt-BR" sz="2000" u="sng" dirty="0"/>
          </a:p>
          <a:p>
            <a:pPr marL="285750" indent="-285750">
              <a:buFont typeface="Arial" pitchFamily="34" charset="0"/>
              <a:buChar char="•"/>
            </a:pPr>
            <a:r>
              <a:rPr lang="pt-B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Índices Empréstimos/Depósitos e Participação dos Empréstimos são os mais afetados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pt-BR" sz="2000" dirty="0"/>
              <a:t>Os valores de ambos aumentam  ao longo do tempo</a:t>
            </a:r>
          </a:p>
        </p:txBody>
      </p:sp>
    </p:spTree>
    <p:extLst>
      <p:ext uri="{BB962C8B-B14F-4D97-AF65-F5344CB8AC3E}">
        <p14:creationId xmlns:p14="http://schemas.microsoft.com/office/powerpoint/2010/main" val="23221853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spc="300" dirty="0">
                <a:solidFill>
                  <a:srgbClr val="FF0000"/>
                </a:solidFill>
              </a:rPr>
              <a:t>Agenda</a:t>
            </a:r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97643" y="1746834"/>
            <a:ext cx="6755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História e Introdução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Índices de Liquidez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 de Capital e Risco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Índices de Desempenho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Retorno da Carteira de Investimento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Aquisição HSBC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IFRS 11 x BR GAAP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latin typeface="Bodoni MT Black" panose="02070A03080606020203" pitchFamily="18" charset="0"/>
              </a:rPr>
              <a:t>Efeitos da Crise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bg1">
                    <a:lumMod val="95000"/>
                  </a:schemeClr>
                </a:solidFill>
                <a:latin typeface="Bodoni MT Black" panose="02070A03080606020203" pitchFamily="18" charset="0"/>
              </a:rPr>
              <a:t>Conclusão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3302040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72" y="955569"/>
            <a:ext cx="4674303" cy="5118363"/>
          </a:xfrm>
        </p:spPr>
      </p:pic>
      <p:pic>
        <p:nvPicPr>
          <p:cNvPr id="5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Desemprego e PIB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935" y="1238904"/>
            <a:ext cx="6255452" cy="4166767"/>
          </a:xfrm>
          <a:prstGeom prst="rect">
            <a:avLst/>
          </a:prstGeom>
        </p:spPr>
      </p:pic>
      <p:sp>
        <p:nvSpPr>
          <p:cNvPr id="8" name="Elipse 7"/>
          <p:cNvSpPr/>
          <p:nvPr/>
        </p:nvSpPr>
        <p:spPr>
          <a:xfrm>
            <a:off x="5679583" y="3322287"/>
            <a:ext cx="1120462" cy="6315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8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Crise de 2016 x Índice de Inadimplência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252" y="1468191"/>
            <a:ext cx="10423495" cy="4521558"/>
          </a:xfrm>
          <a:prstGeom prst="rect">
            <a:avLst/>
          </a:prstGeom>
        </p:spPr>
      </p:pic>
      <p:cxnSp>
        <p:nvCxnSpPr>
          <p:cNvPr id="7" name="Conector de seta reta 6"/>
          <p:cNvCxnSpPr/>
          <p:nvPr/>
        </p:nvCxnSpPr>
        <p:spPr>
          <a:xfrm flipV="1">
            <a:off x="2781837" y="1893194"/>
            <a:ext cx="2807594" cy="9015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8667482" y="2807594"/>
            <a:ext cx="1300767" cy="11075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0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963877"/>
            <a:ext cx="3494362" cy="4930246"/>
          </a:xfrm>
        </p:spPr>
        <p:txBody>
          <a:bodyPr>
            <a:normAutofit/>
          </a:bodyPr>
          <a:lstStyle/>
          <a:p>
            <a:pPr algn="r"/>
            <a:r>
              <a:rPr lang="pt-BR" spc="300" dirty="0">
                <a:solidFill>
                  <a:srgbClr val="FF0000"/>
                </a:solidFill>
              </a:rPr>
              <a:t>Agenda</a:t>
            </a:r>
          </a:p>
        </p:txBody>
      </p:sp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4797643" y="1746834"/>
            <a:ext cx="675564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História e Introdução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Índices de Liquidez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 de Capital e Risco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Índices de Desempenho e Comparações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Retorno da Carteira de Investimento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Aquisição HSBC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IFRS 11 x BR GAAP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solidFill>
                  <a:schemeClr val="accent3">
                    <a:lumMod val="20000"/>
                    <a:lumOff val="80000"/>
                  </a:schemeClr>
                </a:solidFill>
                <a:latin typeface="Bodoni MT Black" panose="02070A03080606020203" pitchFamily="18" charset="0"/>
              </a:rPr>
              <a:t>Efeitos da Crise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>
                <a:latin typeface="Bodoni MT Black" panose="02070A03080606020203" pitchFamily="18" charset="0"/>
              </a:rPr>
              <a:t>Conclusão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5238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102292"/>
            <a:ext cx="10515600" cy="5380393"/>
          </a:xfrm>
        </p:spPr>
        <p:txBody>
          <a:bodyPr/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1988: </a:t>
            </a:r>
            <a:r>
              <a:rPr lang="pt-BR" dirty="0">
                <a:latin typeface="Baskerville Old Face" panose="02020602080505020303" pitchFamily="18" charset="0"/>
              </a:rPr>
              <a:t>incorporação de subsidiárias de financiamento imobiliário, banco de investimento e financiadora. Tornou-se um banco múltiplo e passou a se chamar Banco Bradesco S.A.  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2009:</a:t>
            </a:r>
            <a:r>
              <a:rPr lang="pt-BR" dirty="0">
                <a:latin typeface="Baskerville Old Face" panose="02020602080505020303" pitchFamily="18" charset="0"/>
              </a:rPr>
              <a:t> primeiro banco privado brasileiro a estar presente em 100% dos municípios do país. </a:t>
            </a:r>
          </a:p>
          <a:p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2015: </a:t>
            </a:r>
            <a:r>
              <a:rPr lang="pt-BR" dirty="0">
                <a:latin typeface="Baskerville Old Face" panose="02020602080505020303" pitchFamily="18" charset="0"/>
              </a:rPr>
              <a:t>De acordo com a SUSEP e ANS, é o maior grupo de seguros, previdência complementar e títulos de capitalização (“em temos de prêmios de seguros, contribuições de previdência complementar e receitas de títulos de capitalização, em bases consolidadas”).  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História</a:t>
            </a:r>
          </a:p>
        </p:txBody>
      </p:sp>
    </p:spTree>
    <p:extLst>
      <p:ext uri="{BB962C8B-B14F-4D97-AF65-F5344CB8AC3E}">
        <p14:creationId xmlns:p14="http://schemas.microsoft.com/office/powerpoint/2010/main" val="391256599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Conclusões</a:t>
            </a:r>
          </a:p>
        </p:txBody>
      </p:sp>
      <p:pic>
        <p:nvPicPr>
          <p:cNvPr id="7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57906" y="855785"/>
            <a:ext cx="885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marL="742950" lvl="1" indent="-285750">
              <a:buFont typeface="Arial" pitchFamily="34" charset="0"/>
              <a:buChar char="•"/>
            </a:pP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530578" y="855785"/>
            <a:ext cx="1146580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 typeface="Arial" charset="0"/>
              <a:buChar char="•"/>
            </a:pPr>
            <a:r>
              <a:rPr lang="pt-BR" sz="2000" dirty="0"/>
              <a:t>Bradesco tem uma abordagem mais conservadora do que o </a:t>
            </a:r>
            <a:r>
              <a:rPr lang="pt-BR" sz="2000" dirty="0" smtClean="0"/>
              <a:t>Itaú:</a:t>
            </a:r>
          </a:p>
          <a:p>
            <a:pPr marL="285750" indent="-285750" fontAlgn="base">
              <a:buFont typeface="Arial" charset="0"/>
              <a:buChar char="•"/>
            </a:pPr>
            <a:endParaRPr lang="pt-BR" sz="2000" dirty="0"/>
          </a:p>
          <a:p>
            <a:pPr marL="800100" lvl="1" indent="-342900" fontAlgn="base">
              <a:buFont typeface="Wingdings" charset="2"/>
              <a:buChar char="Ø"/>
            </a:pPr>
            <a:r>
              <a:rPr lang="pt-BR" sz="2000" dirty="0" smtClean="0"/>
              <a:t>Indicadores </a:t>
            </a:r>
            <a:r>
              <a:rPr lang="pt-BR" sz="2000" dirty="0"/>
              <a:t>de Liquidez e Solvência apontam para uma maior preferência em segurança </a:t>
            </a:r>
            <a:r>
              <a:rPr lang="pt-BR" sz="2000" dirty="0" smtClean="0"/>
              <a:t>financeira.</a:t>
            </a:r>
          </a:p>
          <a:p>
            <a:pPr marL="742950" lvl="1" indent="-285750" fontAlgn="base">
              <a:buFont typeface="Arial" charset="0"/>
              <a:buChar char="•"/>
            </a:pPr>
            <a:endParaRPr lang="pt-BR" sz="2000" dirty="0"/>
          </a:p>
          <a:p>
            <a:pPr marL="800100" lvl="1" indent="-342900" fontAlgn="base">
              <a:buFont typeface="Wingdings" charset="2"/>
              <a:buChar char="Ø"/>
            </a:pPr>
            <a:r>
              <a:rPr lang="pt-BR" sz="2000" dirty="0" smtClean="0"/>
              <a:t>Exposição </a:t>
            </a:r>
            <a:r>
              <a:rPr lang="pt-BR" sz="2000" dirty="0"/>
              <a:t>ao Risco dos Bancos </a:t>
            </a:r>
            <a:r>
              <a:rPr lang="pt-BR" sz="2000" dirty="0" err="1"/>
              <a:t>x</a:t>
            </a:r>
            <a:r>
              <a:rPr lang="pt-BR" sz="2000" dirty="0"/>
              <a:t> Índice de </a:t>
            </a:r>
            <a:r>
              <a:rPr lang="pt-BR" sz="2000" dirty="0" smtClean="0"/>
              <a:t>Basileia.</a:t>
            </a:r>
          </a:p>
          <a:p>
            <a:pPr marL="742950" lvl="1" indent="-285750" fontAlgn="base">
              <a:buFont typeface="Arial" charset="0"/>
              <a:buChar char="•"/>
            </a:pPr>
            <a:endParaRPr lang="pt-BR" sz="2000" dirty="0"/>
          </a:p>
          <a:p>
            <a:pPr marL="800100" lvl="1" indent="-342900" fontAlgn="base">
              <a:buFont typeface="Wingdings" charset="2"/>
              <a:buChar char="Ø"/>
            </a:pPr>
            <a:r>
              <a:rPr lang="pt-BR" sz="2000" dirty="0"/>
              <a:t>Retorno gerado pelo Itaú maior do que o do </a:t>
            </a:r>
            <a:r>
              <a:rPr lang="pt-BR" sz="2000" dirty="0" smtClean="0"/>
              <a:t>Bradesco.</a:t>
            </a:r>
            <a:endParaRPr lang="pt-BR" sz="2000" dirty="0"/>
          </a:p>
          <a:p>
            <a:endParaRPr lang="pt-BR" dirty="0"/>
          </a:p>
        </p:txBody>
      </p:sp>
      <p:pic>
        <p:nvPicPr>
          <p:cNvPr id="12" name="Imagem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888" y="3113314"/>
            <a:ext cx="4408311" cy="374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6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Conclusões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80999" y="767213"/>
            <a:ext cx="10733315" cy="2068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r>
              <a:rPr lang="pt-BR" sz="2000" dirty="0">
                <a:latin typeface="Calibri" charset="0"/>
                <a:ea typeface="Calibri" charset="0"/>
                <a:cs typeface="Times New Roman" charset="0"/>
              </a:rPr>
              <a:t>A sugestão dos analistas de mercado em Jan/2017 sobre as ações do Bradesco era, em sua maioria, de </a:t>
            </a:r>
            <a:r>
              <a:rPr lang="pt-BR" sz="2000" b="1" dirty="0" smtClean="0">
                <a:latin typeface="Calibri" charset="0"/>
                <a:ea typeface="Calibri" charset="0"/>
                <a:cs typeface="Times New Roman" charset="0"/>
              </a:rPr>
              <a:t>Compra.</a:t>
            </a:r>
            <a:endParaRPr lang="pt-BR" sz="2000" dirty="0" smtClean="0"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charset="2"/>
              <a:buChar char=""/>
            </a:pPr>
            <a:endParaRPr lang="pt-BR" sz="2000" dirty="0">
              <a:latin typeface="Calibri" charset="0"/>
              <a:ea typeface="Calibri" charset="0"/>
              <a:cs typeface="Times New Roman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0"/>
              </a:spcAft>
              <a:buFont typeface="Wingdings" charset="2"/>
              <a:buChar char="Ø"/>
            </a:pPr>
            <a:r>
              <a:rPr lang="pt-BR" sz="2000" dirty="0" smtClean="0">
                <a:latin typeface="Calibri" charset="0"/>
                <a:ea typeface="Calibri" charset="0"/>
                <a:cs typeface="Times New Roman" charset="0"/>
              </a:rPr>
              <a:t>Há uma expectativa </a:t>
            </a:r>
            <a:r>
              <a:rPr lang="pt-BR" sz="2000" dirty="0">
                <a:latin typeface="Calibri" charset="0"/>
                <a:ea typeface="Calibri" charset="0"/>
                <a:cs typeface="Times New Roman" charset="0"/>
              </a:rPr>
              <a:t>de aumento do preço da ação até o final de 2017</a:t>
            </a:r>
            <a:r>
              <a:rPr lang="pt-BR" sz="2000" dirty="0" smtClean="0">
                <a:latin typeface="Calibri" charset="0"/>
                <a:ea typeface="Calibri" charset="0"/>
                <a:cs typeface="Times New Roman" charset="0"/>
              </a:rPr>
              <a:t>.</a:t>
            </a:r>
          </a:p>
          <a:p>
            <a:pPr marL="742950" lvl="1" indent="-285750">
              <a:lnSpc>
                <a:spcPct val="107000"/>
              </a:lnSpc>
              <a:spcAft>
                <a:spcPts val="0"/>
              </a:spcAft>
              <a:buFont typeface="Courier New" charset="0"/>
              <a:buChar char="o"/>
            </a:pPr>
            <a:endParaRPr lang="pt-BR" sz="2000" dirty="0">
              <a:latin typeface="Calibri" charset="0"/>
              <a:ea typeface="Calibri" charset="0"/>
              <a:cs typeface="Times New Roman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Wingdings" charset="2"/>
              <a:buChar char="Ø"/>
            </a:pPr>
            <a:r>
              <a:rPr lang="pt-BR" sz="2000" dirty="0">
                <a:latin typeface="Calibri" charset="0"/>
                <a:ea typeface="Calibri" charset="0"/>
                <a:cs typeface="Times New Roman" charset="0"/>
              </a:rPr>
              <a:t>Aumento na incerteza de mercado face aos eventos recentes sugerem </a:t>
            </a:r>
            <a:r>
              <a:rPr lang="pt-BR" sz="2000" dirty="0" smtClean="0">
                <a:latin typeface="Calibri" charset="0"/>
                <a:ea typeface="Calibri" charset="0"/>
                <a:cs typeface="Times New Roman" charset="0"/>
              </a:rPr>
              <a:t>cautela.</a:t>
            </a:r>
            <a:endParaRPr lang="pt-BR" sz="20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71" y="2835472"/>
            <a:ext cx="5791928" cy="3282298"/>
          </a:xfrm>
          <a:prstGeom prst="rect">
            <a:avLst/>
          </a:prstGeom>
        </p:spPr>
      </p:pic>
      <p:pic>
        <p:nvPicPr>
          <p:cNvPr id="7" name="Imagem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835471"/>
            <a:ext cx="5900383" cy="3282299"/>
          </a:xfrm>
          <a:prstGeom prst="rect">
            <a:avLst/>
          </a:prstGeom>
        </p:spPr>
      </p:pic>
      <p:pic>
        <p:nvPicPr>
          <p:cNvPr id="8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9" name="Elipse 8"/>
          <p:cNvSpPr/>
          <p:nvPr/>
        </p:nvSpPr>
        <p:spPr>
          <a:xfrm>
            <a:off x="2473512" y="4767199"/>
            <a:ext cx="672460" cy="2293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757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118304"/>
          </a:xfrm>
        </p:spPr>
        <p:txBody>
          <a:bodyPr>
            <a:normAutofit/>
          </a:bodyPr>
          <a:lstStyle/>
          <a:p>
            <a:r>
              <a:rPr lang="pt-BR" sz="8800" dirty="0" smtClean="0">
                <a:solidFill>
                  <a:srgbClr val="FF0000"/>
                </a:solidFill>
                <a:latin typeface="Baskerville Old Face" charset="0"/>
                <a:ea typeface="Baskerville Old Face" charset="0"/>
                <a:cs typeface="Baskerville Old Face" charset="0"/>
              </a:rPr>
              <a:t>Obrigado!</a:t>
            </a:r>
            <a:endParaRPr lang="pt-BR" sz="8800" dirty="0">
              <a:solidFill>
                <a:srgbClr val="FF0000"/>
              </a:solidFill>
              <a:latin typeface="Baskerville Old Face" charset="0"/>
              <a:ea typeface="Baskerville Old Face" charset="0"/>
              <a:cs typeface="Baskerville Old Face" charset="0"/>
            </a:endParaRP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81" y="104931"/>
            <a:ext cx="6078512" cy="607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12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https://www.strategyand.pwc.com/br/home/no-quepensamos/estudos/inovacao-brasil/resultados/ranking-geral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01" y="648704"/>
            <a:ext cx="7806355" cy="3686334"/>
          </a:xfrm>
          <a:prstGeom prst="rect">
            <a:avLst/>
          </a:prstGeom>
        </p:spPr>
      </p:pic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Curiosidade: Ranking de Inovação (Brasil)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18" y="4460522"/>
            <a:ext cx="10126120" cy="128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6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-3365"/>
            <a:ext cx="12192000" cy="562923"/>
          </a:xfrm>
        </p:spPr>
        <p:txBody>
          <a:bodyPr>
            <a:norm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Estrutura de Governança Corporativa</a:t>
            </a:r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20" y="723331"/>
            <a:ext cx="5363570" cy="595042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Estrutura de Governança Corporativa</a:t>
            </a:r>
          </a:p>
        </p:txBody>
      </p:sp>
      <p:pic>
        <p:nvPicPr>
          <p:cNvPr id="6" name="Espaço Reservado para Conteúdo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3901" y="5315519"/>
            <a:ext cx="1542481" cy="15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04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Balanço Patrimonial Consolidado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33" y="682580"/>
            <a:ext cx="11876334" cy="59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53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</a:schemeClr>
              </a:gs>
              <a:gs pos="46000">
                <a:schemeClr val="accent3">
                  <a:lumMod val="95000"/>
                  <a:lumOff val="5000"/>
                </a:schemeClr>
              </a:gs>
              <a:gs pos="100000">
                <a:schemeClr val="accent3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FF0000"/>
                </a:solidFill>
              </a:rPr>
              <a:t>Balanço Patrimonial Consolidado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156" y="551653"/>
            <a:ext cx="11230376" cy="615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920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1424</Words>
  <Application>Microsoft Office PowerPoint</Application>
  <PresentationFormat>Personalizar</PresentationFormat>
  <Paragraphs>312</Paragraphs>
  <Slides>52</Slides>
  <Notes>17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4" baseType="lpstr">
      <vt:lpstr>Tema do Office</vt:lpstr>
      <vt:lpstr>Planilha</vt:lpstr>
      <vt:lpstr>Diego Faracini Henrique Slikta Larissa Benavalli Maria Eduarda Dinardi Raisa Harumi Ikuma Nogueira</vt:lpstr>
      <vt:lpstr>Agenda</vt:lpstr>
      <vt:lpstr>Agenda</vt:lpstr>
      <vt:lpstr>Apresentação do PowerPoint</vt:lpstr>
      <vt:lpstr>Apresentação do PowerPoint</vt:lpstr>
      <vt:lpstr>Apresentação do PowerPoint</vt:lpstr>
      <vt:lpstr>Estrutura de Governança Corporativa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Agenda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Agenda</vt:lpstr>
      <vt:lpstr>Apresentação do PowerPoint</vt:lpstr>
      <vt:lpstr>Apresentação do PowerPoint</vt:lpstr>
      <vt:lpstr>Agenda</vt:lpstr>
      <vt:lpstr>Apresentação do PowerPoint</vt:lpstr>
      <vt:lpstr>Apresentação do PowerPoint</vt:lpstr>
      <vt:lpstr>Agenda</vt:lpstr>
      <vt:lpstr>Apresentação do PowerPoint</vt:lpstr>
      <vt:lpstr>Apresentação do PowerPoint</vt:lpstr>
      <vt:lpstr>Agenda</vt:lpstr>
      <vt:lpstr>Apresentação do PowerPoint</vt:lpstr>
      <vt:lpstr>Apresentação do PowerPoint</vt:lpstr>
      <vt:lpstr>Obrigado!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Redner Ikuma Nogueira (GOVBR - DDT)</dc:creator>
  <cp:lastModifiedBy>Maria Eduarda</cp:lastModifiedBy>
  <cp:revision>83</cp:revision>
  <dcterms:created xsi:type="dcterms:W3CDTF">2017-05-15T17:31:18Z</dcterms:created>
  <dcterms:modified xsi:type="dcterms:W3CDTF">2017-05-21T16:59:57Z</dcterms:modified>
</cp:coreProperties>
</file>