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2" r:id="rId1"/>
  </p:sldMasterIdLst>
  <p:notesMasterIdLst>
    <p:notesMasterId r:id="rId41"/>
  </p:notesMasterIdLst>
  <p:sldIdLst>
    <p:sldId id="256" r:id="rId2"/>
    <p:sldId id="335" r:id="rId3"/>
    <p:sldId id="286" r:id="rId4"/>
    <p:sldId id="344" r:id="rId5"/>
    <p:sldId id="288" r:id="rId6"/>
    <p:sldId id="340" r:id="rId7"/>
    <p:sldId id="343" r:id="rId8"/>
    <p:sldId id="342" r:id="rId9"/>
    <p:sldId id="341" r:id="rId10"/>
    <p:sldId id="310" r:id="rId11"/>
    <p:sldId id="348" r:id="rId12"/>
    <p:sldId id="305" r:id="rId13"/>
    <p:sldId id="336" r:id="rId14"/>
    <p:sldId id="337" r:id="rId15"/>
    <p:sldId id="338" r:id="rId16"/>
    <p:sldId id="322" r:id="rId17"/>
    <p:sldId id="314" r:id="rId18"/>
    <p:sldId id="289" r:id="rId19"/>
    <p:sldId id="290" r:id="rId20"/>
    <p:sldId id="276" r:id="rId21"/>
    <p:sldId id="292" r:id="rId22"/>
    <p:sldId id="282" r:id="rId23"/>
    <p:sldId id="311" r:id="rId24"/>
    <p:sldId id="313" r:id="rId25"/>
    <p:sldId id="280" r:id="rId26"/>
    <p:sldId id="281" r:id="rId27"/>
    <p:sldId id="324" r:id="rId28"/>
    <p:sldId id="325" r:id="rId29"/>
    <p:sldId id="327" r:id="rId30"/>
    <p:sldId id="319" r:id="rId31"/>
    <p:sldId id="320" r:id="rId32"/>
    <p:sldId id="331" r:id="rId33"/>
    <p:sldId id="317" r:id="rId34"/>
    <p:sldId id="345" r:id="rId35"/>
    <p:sldId id="328" r:id="rId36"/>
    <p:sldId id="330" r:id="rId37"/>
    <p:sldId id="346" r:id="rId38"/>
    <p:sldId id="261" r:id="rId39"/>
    <p:sldId id="347"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CAC"/>
    <a:srgbClr val="FF5050"/>
    <a:srgbClr val="FF3300"/>
    <a:srgbClr val="4373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2317699418007501E-2"/>
          <c:y val="3.5340332458442703E-2"/>
          <c:w val="0.917468560995093"/>
          <c:h val="0.85653455818022695"/>
        </c:manualLayout>
      </c:layout>
      <c:lineChart>
        <c:grouping val="standard"/>
        <c:varyColors val="0"/>
        <c:ser>
          <c:idx val="0"/>
          <c:order val="0"/>
          <c:tx>
            <c:strRef>
              <c:f>Sheet1!$B$1</c:f>
              <c:strCache>
                <c:ptCount val="1"/>
                <c:pt idx="0">
                  <c:v>LBW</c:v>
                </c:pt>
              </c:strCache>
            </c:strRef>
          </c:tx>
          <c:spPr>
            <a:ln w="44450">
              <a:solidFill>
                <a:srgbClr val="0000FF"/>
              </a:solidFill>
            </a:ln>
          </c:spPr>
          <c:marker>
            <c:symbol val="none"/>
          </c:marker>
          <c:cat>
            <c:numRef>
              <c:f>Sheet1!$A$2:$A$24</c:f>
              <c:numCache>
                <c:formatCode>###0;###0</c:formatCode>
                <c:ptCount val="2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numCache>
            </c:numRef>
          </c:cat>
          <c:val>
            <c:numRef>
              <c:f>Sheet1!$B$2:$B$24</c:f>
              <c:numCache>
                <c:formatCode>###0.00;###0.00</c:formatCode>
                <c:ptCount val="23"/>
                <c:pt idx="0">
                  <c:v>6.97</c:v>
                </c:pt>
                <c:pt idx="1">
                  <c:v>7.1199999999999992</c:v>
                </c:pt>
                <c:pt idx="2">
                  <c:v>7.08</c:v>
                </c:pt>
                <c:pt idx="3">
                  <c:v>7.22</c:v>
                </c:pt>
                <c:pt idx="4">
                  <c:v>7.28</c:v>
                </c:pt>
                <c:pt idx="5">
                  <c:v>7.3199999999999994</c:v>
                </c:pt>
                <c:pt idx="6">
                  <c:v>7.39</c:v>
                </c:pt>
                <c:pt idx="7">
                  <c:v>7.51</c:v>
                </c:pt>
                <c:pt idx="8">
                  <c:v>7.57</c:v>
                </c:pt>
                <c:pt idx="9">
                  <c:v>7.6199999999999992</c:v>
                </c:pt>
                <c:pt idx="10">
                  <c:v>7.57</c:v>
                </c:pt>
                <c:pt idx="11">
                  <c:v>7.68</c:v>
                </c:pt>
                <c:pt idx="12">
                  <c:v>7.8199999999999994</c:v>
                </c:pt>
                <c:pt idx="13">
                  <c:v>7.93</c:v>
                </c:pt>
                <c:pt idx="14">
                  <c:v>8.08</c:v>
                </c:pt>
                <c:pt idx="15">
                  <c:v>8.19</c:v>
                </c:pt>
                <c:pt idx="16">
                  <c:v>8.26</c:v>
                </c:pt>
                <c:pt idx="17">
                  <c:v>8.2199999999999989</c:v>
                </c:pt>
                <c:pt idx="18">
                  <c:v>8.18</c:v>
                </c:pt>
                <c:pt idx="19">
                  <c:v>8.16</c:v>
                </c:pt>
                <c:pt idx="20">
                  <c:v>8.15</c:v>
                </c:pt>
                <c:pt idx="21">
                  <c:v>8.1</c:v>
                </c:pt>
                <c:pt idx="22">
                  <c:v>7.99</c:v>
                </c:pt>
              </c:numCache>
            </c:numRef>
          </c:val>
          <c:smooth val="0"/>
          <c:extLst>
            <c:ext xmlns:c16="http://schemas.microsoft.com/office/drawing/2014/chart" uri="{C3380CC4-5D6E-409C-BE32-E72D297353CC}">
              <c16:uniqueId val="{00000000-D018-45DB-9CFC-9E95D61D9FE8}"/>
            </c:ext>
          </c:extLst>
        </c:ser>
        <c:ser>
          <c:idx val="1"/>
          <c:order val="1"/>
          <c:tx>
            <c:strRef>
              <c:f>Sheet1!$C$1</c:f>
              <c:strCache>
                <c:ptCount val="1"/>
                <c:pt idx="0">
                  <c:v>Preterm</c:v>
                </c:pt>
              </c:strCache>
            </c:strRef>
          </c:tx>
          <c:spPr>
            <a:ln w="44450">
              <a:solidFill>
                <a:srgbClr val="C00000"/>
              </a:solidFill>
            </a:ln>
          </c:spPr>
          <c:marker>
            <c:symbol val="none"/>
          </c:marker>
          <c:cat>
            <c:numRef>
              <c:f>Sheet1!$A$2:$A$24</c:f>
              <c:numCache>
                <c:formatCode>###0;###0</c:formatCode>
                <c:ptCount val="2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numCache>
            </c:numRef>
          </c:cat>
          <c:val>
            <c:numRef>
              <c:f>Sheet1!$C$2:$C$24</c:f>
              <c:numCache>
                <c:formatCode>###0.00;###0.00</c:formatCode>
                <c:ptCount val="23"/>
                <c:pt idx="0">
                  <c:v>10.62</c:v>
                </c:pt>
                <c:pt idx="1">
                  <c:v>10.82</c:v>
                </c:pt>
                <c:pt idx="2">
                  <c:v>10.69</c:v>
                </c:pt>
                <c:pt idx="3">
                  <c:v>10.99</c:v>
                </c:pt>
                <c:pt idx="4">
                  <c:v>11.02</c:v>
                </c:pt>
                <c:pt idx="5">
                  <c:v>10.99</c:v>
                </c:pt>
                <c:pt idx="6">
                  <c:v>10.99</c:v>
                </c:pt>
                <c:pt idx="7">
                  <c:v>11.36</c:v>
                </c:pt>
                <c:pt idx="8">
                  <c:v>11.69</c:v>
                </c:pt>
                <c:pt idx="9">
                  <c:v>11.77</c:v>
                </c:pt>
                <c:pt idx="10">
                  <c:v>11.64</c:v>
                </c:pt>
                <c:pt idx="11">
                  <c:v>11.95</c:v>
                </c:pt>
                <c:pt idx="12">
                  <c:v>12.08</c:v>
                </c:pt>
                <c:pt idx="13">
                  <c:v>12.33</c:v>
                </c:pt>
                <c:pt idx="14">
                  <c:v>12.49</c:v>
                </c:pt>
                <c:pt idx="15">
                  <c:v>12.73</c:v>
                </c:pt>
                <c:pt idx="16">
                  <c:v>12.8</c:v>
                </c:pt>
                <c:pt idx="17">
                  <c:v>12.68</c:v>
                </c:pt>
                <c:pt idx="18">
                  <c:v>12.33</c:v>
                </c:pt>
                <c:pt idx="19">
                  <c:v>12.18</c:v>
                </c:pt>
                <c:pt idx="20">
                  <c:v>11.99</c:v>
                </c:pt>
                <c:pt idx="21">
                  <c:v>11.72</c:v>
                </c:pt>
                <c:pt idx="22">
                  <c:v>11.54</c:v>
                </c:pt>
              </c:numCache>
            </c:numRef>
          </c:val>
          <c:smooth val="0"/>
          <c:extLst>
            <c:ext xmlns:c16="http://schemas.microsoft.com/office/drawing/2014/chart" uri="{C3380CC4-5D6E-409C-BE32-E72D297353CC}">
              <c16:uniqueId val="{00000001-D018-45DB-9CFC-9E95D61D9FE8}"/>
            </c:ext>
          </c:extLst>
        </c:ser>
        <c:dLbls>
          <c:showLegendKey val="0"/>
          <c:showVal val="0"/>
          <c:showCatName val="0"/>
          <c:showSerName val="0"/>
          <c:showPercent val="0"/>
          <c:showBubbleSize val="0"/>
        </c:dLbls>
        <c:smooth val="0"/>
        <c:axId val="1672386768"/>
        <c:axId val="1672388400"/>
      </c:lineChart>
      <c:catAx>
        <c:axId val="1672386768"/>
        <c:scaling>
          <c:orientation val="minMax"/>
        </c:scaling>
        <c:delete val="0"/>
        <c:axPos val="b"/>
        <c:numFmt formatCode="###0;###0" sourceLinked="1"/>
        <c:majorTickMark val="out"/>
        <c:minorTickMark val="none"/>
        <c:tickLblPos val="nextTo"/>
        <c:txPr>
          <a:bodyPr rot="0" vert="horz"/>
          <a:lstStyle/>
          <a:p>
            <a:pPr>
              <a:defRPr sz="1600"/>
            </a:pPr>
            <a:endParaRPr lang="pt-BR"/>
          </a:p>
        </c:txPr>
        <c:crossAx val="1672388400"/>
        <c:crosses val="autoZero"/>
        <c:auto val="1"/>
        <c:lblAlgn val="ctr"/>
        <c:lblOffset val="100"/>
        <c:noMultiLvlLbl val="0"/>
      </c:catAx>
      <c:valAx>
        <c:axId val="1672388400"/>
        <c:scaling>
          <c:orientation val="minMax"/>
          <c:max val="13"/>
          <c:min val="6"/>
        </c:scaling>
        <c:delete val="0"/>
        <c:axPos val="l"/>
        <c:majorGridlines/>
        <c:numFmt formatCode="#,##0" sourceLinked="0"/>
        <c:majorTickMark val="out"/>
        <c:minorTickMark val="none"/>
        <c:tickLblPos val="nextTo"/>
        <c:crossAx val="1672386768"/>
        <c:crosses val="autoZero"/>
        <c:crossBetween val="between"/>
      </c:valAx>
    </c:plotArea>
    <c:plotVisOnly val="1"/>
    <c:dispBlanksAs val="gap"/>
    <c:showDLblsOverMax val="0"/>
  </c:chart>
  <c:txPr>
    <a:bodyPr/>
    <a:lstStyle/>
    <a:p>
      <a:pPr>
        <a:defRPr sz="1800"/>
      </a:pPr>
      <a:endParaRPr lang="pt-BR"/>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0.25318</cdr:x>
      <cdr:y>0.03693</cdr:y>
    </cdr:from>
    <cdr:to>
      <cdr:x>0.51244</cdr:x>
      <cdr:y>0.14775</cdr:y>
    </cdr:to>
    <cdr:sp macro="" textlink="">
      <cdr:nvSpPr>
        <cdr:cNvPr id="2" name="TextBox 1"/>
        <cdr:cNvSpPr txBox="1"/>
      </cdr:nvSpPr>
      <cdr:spPr>
        <a:xfrm xmlns:a="http://schemas.openxmlformats.org/drawingml/2006/main">
          <a:off x="2428757" y="142060"/>
          <a:ext cx="2487071" cy="42635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2400" b="1" dirty="0">
              <a:solidFill>
                <a:srgbClr val="C00000"/>
              </a:solidFill>
            </a:rPr>
            <a:t>Prematurity</a:t>
          </a:r>
        </a:p>
      </cdr:txBody>
    </cdr:sp>
  </cdr:relSizeAnchor>
  <cdr:relSizeAnchor xmlns:cdr="http://schemas.openxmlformats.org/drawingml/2006/chartDrawing">
    <cdr:from>
      <cdr:x>0.68519</cdr:x>
      <cdr:y>0.5</cdr:y>
    </cdr:from>
    <cdr:to>
      <cdr:x>0.94445</cdr:x>
      <cdr:y>0.58418</cdr:y>
    </cdr:to>
    <cdr:sp macro="" textlink="">
      <cdr:nvSpPr>
        <cdr:cNvPr id="3" name="TextBox 1"/>
        <cdr:cNvSpPr txBox="1"/>
      </cdr:nvSpPr>
      <cdr:spPr>
        <a:xfrm xmlns:a="http://schemas.openxmlformats.org/drawingml/2006/main">
          <a:off x="5638800" y="2286000"/>
          <a:ext cx="2133606" cy="384871"/>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solidFill>
                <a:srgbClr val="0000FF"/>
              </a:solidFill>
            </a:rPr>
            <a:t>Low Birthweight</a:t>
          </a:r>
        </a:p>
      </cdr:txBody>
    </cdr:sp>
  </cdr:relSizeAnchor>
  <cdr:relSizeAnchor xmlns:cdr="http://schemas.openxmlformats.org/drawingml/2006/chartDrawing">
    <cdr:from>
      <cdr:x>0.72072</cdr:x>
      <cdr:y>0.18333</cdr:y>
    </cdr:from>
    <cdr:to>
      <cdr:x>0.89665</cdr:x>
      <cdr:y>0.45</cdr:y>
    </cdr:to>
    <cdr:sp macro="" textlink="">
      <cdr:nvSpPr>
        <cdr:cNvPr id="4" name="TextBox 3"/>
        <cdr:cNvSpPr txBox="1"/>
      </cdr:nvSpPr>
      <cdr:spPr>
        <a:xfrm xmlns:a="http://schemas.openxmlformats.org/drawingml/2006/main">
          <a:off x="6096000" y="838200"/>
          <a:ext cx="1488017" cy="1219200"/>
        </a:xfrm>
        <a:prstGeom xmlns:a="http://schemas.openxmlformats.org/drawingml/2006/main" prst="rect">
          <a:avLst/>
        </a:prstGeom>
        <a:solidFill xmlns:a="http://schemas.openxmlformats.org/drawingml/2006/main">
          <a:schemeClr val="bg1"/>
        </a:solidFill>
        <a:ln xmlns:a="http://schemas.openxmlformats.org/drawingml/2006/main">
          <a:solidFill>
            <a:srgbClr val="C00000"/>
          </a:solidFill>
        </a:ln>
      </cdr:spPr>
      <cdr:txBody>
        <a:bodyPr xmlns:a="http://schemas.openxmlformats.org/drawingml/2006/main" vertOverflow="clip" wrap="none" rtlCol="0"/>
        <a:lstStyle xmlns:a="http://schemas.openxmlformats.org/drawingml/2006/main"/>
        <a:p xmlns:a="http://schemas.openxmlformats.org/drawingml/2006/main">
          <a:pPr algn="ctr"/>
          <a:r>
            <a:rPr lang="en-US" sz="2400" dirty="0"/>
            <a:t>9.8%</a:t>
          </a:r>
        </a:p>
        <a:p xmlns:a="http://schemas.openxmlformats.org/drawingml/2006/main">
          <a:pPr algn="ctr"/>
          <a:r>
            <a:rPr lang="en-US" sz="2400" dirty="0"/>
            <a:t>Decrease</a:t>
          </a:r>
        </a:p>
        <a:p xmlns:a="http://schemas.openxmlformats.org/drawingml/2006/main">
          <a:pPr algn="ctr"/>
          <a:r>
            <a:rPr lang="en-US" sz="2400" dirty="0"/>
            <a:t> 2006-12 </a:t>
          </a:r>
        </a:p>
      </cdr:txBody>
    </cdr:sp>
  </cdr:relSizeAnchor>
  <cdr:relSizeAnchor xmlns:cdr="http://schemas.openxmlformats.org/drawingml/2006/chartDrawing">
    <cdr:from>
      <cdr:x>0</cdr:x>
      <cdr:y>0.41667</cdr:y>
    </cdr:from>
    <cdr:to>
      <cdr:x>0.06957</cdr:x>
      <cdr:y>0.55</cdr:y>
    </cdr:to>
    <cdr:sp macro="" textlink="">
      <cdr:nvSpPr>
        <cdr:cNvPr id="5" name="TextBox 4"/>
        <cdr:cNvSpPr txBox="1"/>
      </cdr:nvSpPr>
      <cdr:spPr>
        <a:xfrm xmlns:a="http://schemas.openxmlformats.org/drawingml/2006/main">
          <a:off x="0" y="1905000"/>
          <a:ext cx="609600" cy="609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24543D-BAA6-48B5-B66F-A071D9529E36}" type="datetimeFigureOut">
              <a:rPr lang="pt-BR" smtClean="0"/>
              <a:t>15/08/2017</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09FA7-93E7-4876-92F6-5244A0FA295E}" type="slidenum">
              <a:rPr lang="pt-BR" smtClean="0"/>
              <a:t>‹nº›</a:t>
            </a:fld>
            <a:endParaRPr lang="pt-BR"/>
          </a:p>
        </p:txBody>
      </p:sp>
    </p:spTree>
    <p:extLst>
      <p:ext uri="{BB962C8B-B14F-4D97-AF65-F5344CB8AC3E}">
        <p14:creationId xmlns:p14="http://schemas.microsoft.com/office/powerpoint/2010/main" val="399218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The March of Dimes</a:t>
            </a:r>
            <a:r>
              <a:rPr lang="en-US" b="1" i="1" baseline="0" dirty="0"/>
              <a:t> has been actively trying to reverse the increases in prematurity that the US experienced starting in the 1990s……</a:t>
            </a:r>
            <a:endParaRPr lang="en-US" b="1" i="1" dirty="0"/>
          </a:p>
        </p:txBody>
      </p:sp>
      <p:sp>
        <p:nvSpPr>
          <p:cNvPr id="4" name="Slide Number Placeholder 3"/>
          <p:cNvSpPr>
            <a:spLocks noGrp="1"/>
          </p:cNvSpPr>
          <p:nvPr>
            <p:ph type="sldNum" sz="quarter" idx="10"/>
          </p:nvPr>
        </p:nvSpPr>
        <p:spPr/>
        <p:txBody>
          <a:bodyPr/>
          <a:lstStyle/>
          <a:p>
            <a:fld id="{E9B20562-30B5-4754-ABD1-9DE38E3D8D0E}" type="slidenum">
              <a:rPr lang="en-US" smtClean="0"/>
              <a:t>25</a:t>
            </a:fld>
            <a:endParaRPr lang="en-US"/>
          </a:p>
        </p:txBody>
      </p:sp>
    </p:spTree>
    <p:extLst>
      <p:ext uri="{BB962C8B-B14F-4D97-AF65-F5344CB8AC3E}">
        <p14:creationId xmlns:p14="http://schemas.microsoft.com/office/powerpoint/2010/main" val="4250276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and it worked.  This is a reminder that a national campaign to change behavior can make a difference, as in the March of Dimes efforts to reduce premature births. </a:t>
            </a:r>
          </a:p>
        </p:txBody>
      </p:sp>
      <p:sp>
        <p:nvSpPr>
          <p:cNvPr id="4" name="Slide Number Placeholder 3"/>
          <p:cNvSpPr>
            <a:spLocks noGrp="1"/>
          </p:cNvSpPr>
          <p:nvPr>
            <p:ph type="sldNum" sz="quarter" idx="10"/>
          </p:nvPr>
        </p:nvSpPr>
        <p:spPr/>
        <p:txBody>
          <a:bodyPr/>
          <a:lstStyle/>
          <a:p>
            <a:fld id="{E9B20562-30B5-4754-ABD1-9DE38E3D8D0E}" type="slidenum">
              <a:rPr lang="en-US" smtClean="0"/>
              <a:t>26</a:t>
            </a:fld>
            <a:endParaRPr lang="en-US"/>
          </a:p>
        </p:txBody>
      </p:sp>
    </p:spTree>
    <p:extLst>
      <p:ext uri="{BB962C8B-B14F-4D97-AF65-F5344CB8AC3E}">
        <p14:creationId xmlns:p14="http://schemas.microsoft.com/office/powerpoint/2010/main" val="2960415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pt-BR">
                <a:ea typeface="ＭＳ Ｐゴシック" pitchFamily="34" charset="-128"/>
              </a:rPr>
              <a:t>Human rights are due to all people, have been recognized by societies and governments and held up in international declarations and conventions. To date, no universal charter or instrument shows how human rights apply to the childbearing process. </a:t>
            </a:r>
          </a:p>
          <a:p>
            <a:pPr eaLnBrk="1" hangingPunct="1">
              <a:spcBef>
                <a:spcPct val="0"/>
              </a:spcBef>
            </a:pPr>
            <a:endParaRPr lang="en-US" altLang="pt-BR">
              <a:ea typeface="ＭＳ Ｐゴシック" pitchFamily="34" charset="-128"/>
            </a:endParaRPr>
          </a:p>
          <a:p>
            <a:pPr eaLnBrk="1" hangingPunct="1">
              <a:spcBef>
                <a:spcPct val="0"/>
              </a:spcBef>
            </a:pPr>
            <a:r>
              <a:rPr lang="en-US" altLang="pt-BR">
                <a:ea typeface="ＭＳ Ｐゴシック" pitchFamily="34" charset="-128"/>
              </a:rPr>
              <a:t>To promote Respectful Maternity Care, </a:t>
            </a:r>
            <a:r>
              <a:rPr lang="en-US" altLang="pt-BR">
                <a:latin typeface="Arial" pitchFamily="34" charset="0"/>
                <a:ea typeface="ＭＳ Ｐゴシック" pitchFamily="34" charset="-128"/>
              </a:rPr>
              <a:t>WRA facilitated the development of a rights charter, with broad input from its project partners and representatives from the network of WRA National Alliances and international NGOs around the globe who </a:t>
            </a:r>
            <a:r>
              <a:rPr lang="en-US" altLang="pt-BR">
                <a:ea typeface="ＭＳ Ｐゴシック" pitchFamily="34" charset="-128"/>
              </a:rPr>
              <a:t>contributed to this consensus document.</a:t>
            </a:r>
            <a:endParaRPr lang="en-US" altLang="pt-BR">
              <a:latin typeface="Arial" pitchFamily="34" charset="0"/>
              <a:ea typeface="ＭＳ Ｐゴシック" pitchFamily="34" charset="-128"/>
            </a:endParaRPr>
          </a:p>
          <a:p>
            <a:pPr eaLnBrk="1" hangingPunct="1">
              <a:spcBef>
                <a:spcPct val="0"/>
              </a:spcBef>
            </a:pPr>
            <a:endParaRPr lang="en-US" altLang="pt-BR">
              <a:ea typeface="ＭＳ Ｐゴシック" pitchFamily="34" charset="-128"/>
            </a:endParaRPr>
          </a:p>
          <a:p>
            <a:pPr eaLnBrk="1" hangingPunct="1">
              <a:spcBef>
                <a:spcPct val="0"/>
              </a:spcBef>
            </a:pPr>
            <a:r>
              <a:rPr lang="en-US" altLang="pt-BR">
                <a:ea typeface="ＭＳ Ｐゴシック" pitchFamily="34" charset="-128"/>
              </a:rPr>
              <a:t>Seven rights are included, drawn from the categories of disrespect and abuse identified by Bowser and Hill (2010) in their landscape analysis. All these rights are based on international or multinational human rights instruments. The Charter demonstrates the legitimate place of maternal health rights within the broader context of human rights. </a:t>
            </a:r>
            <a:endParaRPr lang="en-US" altLang="pt-BR">
              <a:latin typeface="Arial" pitchFamily="34" charset="0"/>
              <a:ea typeface="ＭＳ Ｐゴシック" pitchFamily="34" charset="-128"/>
            </a:endParaRPr>
          </a:p>
          <a:p>
            <a:pPr eaLnBrk="1" hangingPunct="1">
              <a:spcBef>
                <a:spcPct val="0"/>
              </a:spcBef>
            </a:pPr>
            <a:endParaRPr lang="en-US" altLang="pt-BR">
              <a:ea typeface="ＭＳ Ｐゴシック" pitchFamily="34" charset="-128"/>
            </a:endParaRPr>
          </a:p>
          <a:p>
            <a:endParaRPr lang="en-US" altLang="pt-BR">
              <a:ea typeface="ＭＳ Ｐゴシック" pitchFamily="34" charset="-128"/>
            </a:endParaRPr>
          </a:p>
          <a:p>
            <a:endParaRPr lang="en-US" altLang="pt-BR">
              <a:ea typeface="ＭＳ Ｐゴシック" pitchFamily="34" charset="-128"/>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fld id="{6AA6B3A8-27B6-4191-BCA1-172478B0E8E7}" type="slidenum">
              <a:rPr lang="en-US" altLang="pt-BR" sz="1200"/>
              <a:pPr eaLnBrk="1" hangingPunct="1"/>
              <a:t>34</a:t>
            </a:fld>
            <a:endParaRPr lang="en-US" altLang="pt-BR" sz="1200"/>
          </a:p>
        </p:txBody>
      </p:sp>
    </p:spTree>
    <p:extLst>
      <p:ext uri="{BB962C8B-B14F-4D97-AF65-F5344CB8AC3E}">
        <p14:creationId xmlns:p14="http://schemas.microsoft.com/office/powerpoint/2010/main" val="1073848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pt-BR"/>
              <a:t>Clique para editar o título mestre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pPr/>
              <a:t>8/15/2017</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a:t>
              </a:t>
            </a:r>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60873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2BE451C3-0FF4-47C4-B829-773ADF60F88C}" type="datetimeFigureOut">
              <a:rPr lang="en-US" smtClean="0"/>
              <a:t>8/15/2017</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2597844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e Legenda">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pt-BR"/>
              <a:t>Clique para editar o título mestre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4" name="Date Placeholder 3"/>
          <p:cNvSpPr>
            <a:spLocks noGrp="1"/>
          </p:cNvSpPr>
          <p:nvPr>
            <p:ph type="dt" sz="half" idx="10"/>
          </p:nvPr>
        </p:nvSpPr>
        <p:spPr/>
        <p:txBody>
          <a:bodyPr/>
          <a:lstStyle/>
          <a:p>
            <a:fld id="{AFF16868-8199-4C2C-A5B1-63AEE139F88E}" type="datetimeFigureOut">
              <a:rPr lang="en-US" smtClean="0"/>
              <a:t>8/15/2017</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273053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ção com Legenda">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pt-BR"/>
              <a:t>Clique para editar o título mestre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4" name="Date Placeholder 3"/>
          <p:cNvSpPr>
            <a:spLocks noGrp="1"/>
          </p:cNvSpPr>
          <p:nvPr>
            <p:ph type="dt" sz="half" idx="10"/>
          </p:nvPr>
        </p:nvSpPr>
        <p:spPr/>
        <p:txBody>
          <a:bodyPr/>
          <a:lstStyle/>
          <a:p>
            <a:fld id="{AAD9FF7F-6988-44CC-821B-644E70CD2F73}" type="datetimeFigureOut">
              <a:rPr lang="en-US" smtClean="0"/>
              <a:t>8/15/2017</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15702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ão de Nom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5C12C299-16B2-4475-990D-751901EACC14}" type="datetimeFigureOut">
              <a:rPr lang="en-US" smtClean="0"/>
              <a:t>8/15/2017</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64324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pt-BR"/>
              <a:t>Clique para editar o título mestre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BE451C3-0FF4-47C4-B829-773ADF60F88C}" type="datetimeFigureOut">
              <a:rPr lang="en-US" smtClean="0"/>
              <a:t>8/15/2017</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9405510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pt-BR"/>
              <a:t>Clique para editar o título mestre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BE451C3-0FF4-47C4-B829-773ADF60F88C}" type="datetimeFigureOut">
              <a:rPr lang="en-US" smtClean="0"/>
              <a:t>8/15/2017</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24220225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t>8/15/2017</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18954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pt-BR"/>
              <a:t>Clique para editar o título mestre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t>8/15/2017</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1703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8/15/2017</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51903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F34E6425-0181-43F2-84FC-787E803FD2F8}" type="datetimeFigureOut">
              <a:rPr lang="en-US" smtClean="0"/>
              <a:t>8/15/2017</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71561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8/15/2017</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578698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8/15/2017</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44004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8/15/2017</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43230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8/15/2017</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82941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pt-BR"/>
              <a:t>Clique para editar o título mestre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76E86A4C-8E40-4F87-A4F0-01A0687C5742}" type="datetimeFigureOut">
              <a:rPr lang="en-US" smtClean="0"/>
              <a:t>8/15/2017</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6186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pt-BR"/>
              <a:t>Clique no ícone para adicionar uma imagem</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35E72C73-2D91-4E12-BA25-F0AA0C03599B}" type="datetimeFigureOut">
              <a:rPr lang="en-US" smtClean="0"/>
              <a:t>8/15/2017</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45628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pt-BR"/>
              <a:t>Clique para editar o título mestre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smtClean="0"/>
              <a:t>8/15/2017</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
              </a:t>
            </a:r>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3424833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hyperlink" Target="http://www.ncbi.nlm.nih.gov/pubmed/?term=Garcia-Segura%20LM%5bAuthor%5d&amp;cauthor=true&amp;cauthor_uid=24704390" TargetMode="External"/><Relationship Id="rId3" Type="http://schemas.openxmlformats.org/officeDocument/2006/relationships/image" Target="../media/image7.png"/><Relationship Id="rId7" Type="http://schemas.openxmlformats.org/officeDocument/2006/relationships/hyperlink" Target="http://www.ncbi.nlm.nih.gov/pubmed/?term=Gil-Sanchez%20A%5bAuthor%5d&amp;cauthor=true&amp;cauthor_uid=24704390" TargetMode="External"/><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hyperlink" Target="http://www.ncbi.nlm.nih.gov/pubmed/?term=Mar%C3%ADn%20Gabriel%20MA%5bAuthor%5d&amp;cauthor=true&amp;cauthor_uid=24704390" TargetMode="External"/><Relationship Id="rId5" Type="http://schemas.openxmlformats.org/officeDocument/2006/relationships/hyperlink" Target="http://www.ncbi.nlm.nih.gov/pubmed/?term=Olza-Fern%C3%A1ndez%20I%5bAuthor%5d&amp;cauthor=true&amp;cauthor_uid=24704390" TargetMode="External"/><Relationship Id="rId4" Type="http://schemas.openxmlformats.org/officeDocument/2006/relationships/hyperlink" Target="http://www.ncbi.nlm.nih.gov/pubmed/24704390" TargetMode="External"/><Relationship Id="rId9" Type="http://schemas.openxmlformats.org/officeDocument/2006/relationships/hyperlink" Target="http://www.ncbi.nlm.nih.gov/pubmed/?term=Arevalo%20MA%5bAuthor%5d&amp;cauthor=true&amp;cauthor_uid=24704390"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www.ncbi.nlm.nih.gov/pubmed/?term=Garcia-Segura%20LM%5bAuthor%5d&amp;cauthor=true&amp;cauthor_uid=24704390" TargetMode="External"/><Relationship Id="rId3" Type="http://schemas.openxmlformats.org/officeDocument/2006/relationships/image" Target="../media/image9.png"/><Relationship Id="rId7" Type="http://schemas.openxmlformats.org/officeDocument/2006/relationships/hyperlink" Target="http://www.ncbi.nlm.nih.gov/pubmed/?term=Gil-Sanchez%20A%5bAuthor%5d&amp;cauthor=true&amp;cauthor_uid=24704390" TargetMode="External"/><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hyperlink" Target="http://www.ncbi.nlm.nih.gov/pubmed/?term=Mar%C3%ADn%20Gabriel%20MA%5bAuthor%5d&amp;cauthor=true&amp;cauthor_uid=24704390" TargetMode="External"/><Relationship Id="rId5" Type="http://schemas.openxmlformats.org/officeDocument/2006/relationships/hyperlink" Target="http://www.ncbi.nlm.nih.gov/pubmed/?term=Olza-Fern%C3%A1ndez%20I%5bAuthor%5d&amp;cauthor=true&amp;cauthor_uid=24704390" TargetMode="External"/><Relationship Id="rId4" Type="http://schemas.openxmlformats.org/officeDocument/2006/relationships/hyperlink" Target="http://www.ncbi.nlm.nih.gov/pubmed/24704390" TargetMode="External"/><Relationship Id="rId9" Type="http://schemas.openxmlformats.org/officeDocument/2006/relationships/hyperlink" Target="http://www.ncbi.nlm.nih.gov/pubmed/?term=Arevalo%20MA%5bAuthor%5d&amp;cauthor=true&amp;cauthor_uid=2470439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74867" y="774358"/>
            <a:ext cx="3927792" cy="4736756"/>
          </a:xfrm>
        </p:spPr>
        <p:txBody>
          <a:bodyPr/>
          <a:lstStyle/>
          <a:p>
            <a:br>
              <a:rPr lang="pt-BR" sz="3600" dirty="0">
                <a:solidFill>
                  <a:schemeClr val="accent1">
                    <a:lumMod val="40000"/>
                    <a:lumOff val="60000"/>
                  </a:schemeClr>
                </a:solidFill>
              </a:rPr>
            </a:br>
            <a:br>
              <a:rPr lang="pt-BR" sz="2000" dirty="0"/>
            </a:br>
            <a:endParaRPr lang="pt-BR" sz="2000" dirty="0"/>
          </a:p>
        </p:txBody>
      </p:sp>
      <p:sp>
        <p:nvSpPr>
          <p:cNvPr id="3" name="Subtítulo 2"/>
          <p:cNvSpPr>
            <a:spLocks noGrp="1"/>
          </p:cNvSpPr>
          <p:nvPr>
            <p:ph type="subTitle" idx="1"/>
          </p:nvPr>
        </p:nvSpPr>
        <p:spPr>
          <a:xfrm>
            <a:off x="701440" y="5750011"/>
            <a:ext cx="10653015" cy="494354"/>
          </a:xfrm>
        </p:spPr>
        <p:txBody>
          <a:bodyPr>
            <a:noAutofit/>
          </a:bodyPr>
          <a:lstStyle/>
          <a:p>
            <a:pPr algn="ctr"/>
            <a:r>
              <a:rPr lang="pt-BR" sz="1050" b="1" dirty="0"/>
              <a:t>Disciplina de Ciclos de Vida 1</a:t>
            </a:r>
          </a:p>
          <a:p>
            <a:pPr algn="ctr"/>
            <a:r>
              <a:rPr lang="pt-BR" sz="1050" b="1" dirty="0"/>
              <a:t>Prof. Simone G. Diniz - Livre docente, Saúde Materno-infantil, Faculdade de saúde Pública da USP - </a:t>
            </a:r>
            <a:r>
              <a:rPr lang="pt-BR" sz="1050" b="1" cap="none" dirty="0" err="1"/>
              <a:t>sidiniz@usp.br</a:t>
            </a:r>
            <a:endParaRPr lang="pt-BR" sz="1050" b="1" cap="none"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1835" y="665783"/>
            <a:ext cx="5293051" cy="4894945"/>
          </a:xfrm>
          <a:prstGeom prst="rect">
            <a:avLst/>
          </a:prstGeom>
        </p:spPr>
      </p:pic>
      <p:sp>
        <p:nvSpPr>
          <p:cNvPr id="6" name="Retângulo 5"/>
          <p:cNvSpPr/>
          <p:nvPr/>
        </p:nvSpPr>
        <p:spPr>
          <a:xfrm>
            <a:off x="626795" y="733253"/>
            <a:ext cx="4756968" cy="5016758"/>
          </a:xfrm>
          <a:prstGeom prst="rect">
            <a:avLst/>
          </a:prstGeom>
        </p:spPr>
        <p:txBody>
          <a:bodyPr wrap="square">
            <a:spAutoFit/>
          </a:bodyPr>
          <a:lstStyle/>
          <a:p>
            <a:r>
              <a:rPr lang="pt-BR" sz="4000" dirty="0">
                <a:solidFill>
                  <a:schemeClr val="accent2">
                    <a:lumMod val="60000"/>
                    <a:lumOff val="40000"/>
                  </a:schemeClr>
                </a:solidFill>
              </a:rPr>
              <a:t>Fisiologia e atenção ao parto no Brasil</a:t>
            </a:r>
          </a:p>
          <a:p>
            <a:endParaRPr lang="pt-BR" sz="4000" dirty="0">
              <a:solidFill>
                <a:schemeClr val="accent2">
                  <a:lumMod val="60000"/>
                  <a:lumOff val="40000"/>
                </a:schemeClr>
              </a:solidFill>
            </a:endParaRPr>
          </a:p>
          <a:p>
            <a:r>
              <a:rPr lang="pt-BR" sz="4000" dirty="0">
                <a:solidFill>
                  <a:schemeClr val="accent2">
                    <a:lumMod val="60000"/>
                    <a:lumOff val="40000"/>
                  </a:schemeClr>
                </a:solidFill>
              </a:rPr>
              <a:t>Situação atual e principais desafios para a Saúde Pública e Nutrição</a:t>
            </a:r>
          </a:p>
        </p:txBody>
      </p:sp>
    </p:spTree>
    <p:extLst>
      <p:ext uri="{BB962C8B-B14F-4D97-AF65-F5344CB8AC3E}">
        <p14:creationId xmlns:p14="http://schemas.microsoft.com/office/powerpoint/2010/main" val="96679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60973" y="2603500"/>
            <a:ext cx="4471156" cy="706964"/>
          </a:xfrm>
        </p:spPr>
        <p:txBody>
          <a:bodyPr>
            <a:normAutofit fontScale="90000"/>
          </a:bodyPr>
          <a:lstStyle/>
          <a:p>
            <a:r>
              <a:rPr lang="pt-BR" dirty="0"/>
              <a:t>Implicações para a assistência</a:t>
            </a:r>
          </a:p>
        </p:txBody>
      </p:sp>
      <p:pic>
        <p:nvPicPr>
          <p:cNvPr id="7" name="Imagem 6"/>
          <p:cNvPicPr>
            <a:picLocks noChangeAspect="1"/>
          </p:cNvPicPr>
          <p:nvPr/>
        </p:nvPicPr>
        <p:blipFill>
          <a:blip r:embed="rId2"/>
          <a:stretch>
            <a:fillRect/>
          </a:stretch>
        </p:blipFill>
        <p:spPr>
          <a:xfrm>
            <a:off x="7872155" y="1449664"/>
            <a:ext cx="3955391" cy="5144926"/>
          </a:xfrm>
          <a:prstGeom prst="rect">
            <a:avLst/>
          </a:prstGeom>
        </p:spPr>
      </p:pic>
      <p:sp>
        <p:nvSpPr>
          <p:cNvPr id="8" name="CaixaDeTexto 7"/>
          <p:cNvSpPr txBox="1"/>
          <p:nvPr/>
        </p:nvSpPr>
        <p:spPr>
          <a:xfrm>
            <a:off x="461319" y="6370011"/>
            <a:ext cx="7037504" cy="369332"/>
          </a:xfrm>
          <a:prstGeom prst="rect">
            <a:avLst/>
          </a:prstGeom>
          <a:noFill/>
        </p:spPr>
        <p:txBody>
          <a:bodyPr wrap="none" rtlCol="0">
            <a:spAutoFit/>
          </a:bodyPr>
          <a:lstStyle/>
          <a:p>
            <a:r>
              <a:rPr lang="pt-BR" dirty="0"/>
              <a:t>http://transform.childbirthconnection.org/reports/physiology/</a:t>
            </a:r>
          </a:p>
        </p:txBody>
      </p:sp>
      <p:sp>
        <p:nvSpPr>
          <p:cNvPr id="9" name="CaixaDeTexto 8"/>
          <p:cNvSpPr txBox="1"/>
          <p:nvPr/>
        </p:nvSpPr>
        <p:spPr>
          <a:xfrm>
            <a:off x="520042" y="416474"/>
            <a:ext cx="10387913" cy="923330"/>
          </a:xfrm>
          <a:prstGeom prst="rect">
            <a:avLst/>
          </a:prstGeom>
          <a:noFill/>
        </p:spPr>
        <p:txBody>
          <a:bodyPr wrap="square" rtlCol="0">
            <a:spAutoFit/>
          </a:bodyPr>
          <a:lstStyle/>
          <a:p>
            <a:r>
              <a:rPr lang="pt-BR" b="1" dirty="0">
                <a:solidFill>
                  <a:schemeClr val="accent1">
                    <a:lumMod val="60000"/>
                    <a:lumOff val="40000"/>
                  </a:schemeClr>
                </a:solidFill>
              </a:rPr>
              <a:t>A assistência, rotinas e a ambiência não tem sido voltadas para facilitar a fisiologia (tranquilidade, conforto, segurança, privacidade, das mulheres </a:t>
            </a:r>
            <a:r>
              <a:rPr lang="pt-BR" b="1" dirty="0" err="1">
                <a:solidFill>
                  <a:schemeClr val="accent1">
                    <a:lumMod val="60000"/>
                    <a:lumOff val="40000"/>
                  </a:schemeClr>
                </a:solidFill>
              </a:rPr>
              <a:t>etc</a:t>
            </a:r>
            <a:r>
              <a:rPr lang="pt-BR" b="1" dirty="0">
                <a:solidFill>
                  <a:schemeClr val="accent1">
                    <a:lumMod val="60000"/>
                    <a:lumOff val="40000"/>
                  </a:schemeClr>
                </a:solidFill>
              </a:rPr>
              <a:t>). </a:t>
            </a:r>
          </a:p>
          <a:p>
            <a:r>
              <a:rPr lang="pt-BR" b="1" dirty="0">
                <a:solidFill>
                  <a:schemeClr val="accent1">
                    <a:lumMod val="60000"/>
                    <a:lumOff val="40000"/>
                  </a:schemeClr>
                </a:solidFill>
              </a:rPr>
              <a:t>Foco nas necessidades de mães e bebês (equilibrar com a conveniência profissional)</a:t>
            </a:r>
          </a:p>
        </p:txBody>
      </p:sp>
      <p:pic>
        <p:nvPicPr>
          <p:cNvPr id="3" name="Imagem 2"/>
          <p:cNvPicPr>
            <a:picLocks noChangeAspect="1"/>
          </p:cNvPicPr>
          <p:nvPr/>
        </p:nvPicPr>
        <p:blipFill>
          <a:blip r:embed="rId3"/>
          <a:stretch>
            <a:fillRect/>
          </a:stretch>
        </p:blipFill>
        <p:spPr>
          <a:xfrm>
            <a:off x="216171" y="1993965"/>
            <a:ext cx="3974040" cy="4143117"/>
          </a:xfrm>
          <a:prstGeom prst="rect">
            <a:avLst/>
          </a:prstGeom>
        </p:spPr>
      </p:pic>
      <p:pic>
        <p:nvPicPr>
          <p:cNvPr id="4" name="Imagem 3"/>
          <p:cNvPicPr>
            <a:picLocks noChangeAspect="1"/>
          </p:cNvPicPr>
          <p:nvPr/>
        </p:nvPicPr>
        <p:blipFill>
          <a:blip r:embed="rId4"/>
          <a:stretch>
            <a:fillRect/>
          </a:stretch>
        </p:blipFill>
        <p:spPr>
          <a:xfrm>
            <a:off x="4171562" y="1761036"/>
            <a:ext cx="3700593" cy="4608975"/>
          </a:xfrm>
          <a:prstGeom prst="rect">
            <a:avLst/>
          </a:prstGeom>
        </p:spPr>
      </p:pic>
    </p:spTree>
    <p:extLst>
      <p:ext uri="{BB962C8B-B14F-4D97-AF65-F5344CB8AC3E}">
        <p14:creationId xmlns:p14="http://schemas.microsoft.com/office/powerpoint/2010/main" val="420808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Espaço Reservado para Conteúdo 6">
            <a:extLst>
              <a:ext uri="{FF2B5EF4-FFF2-40B4-BE49-F238E27FC236}">
                <a16:creationId xmlns:a16="http://schemas.microsoft.com/office/drawing/2014/main" id="{9DC9ECB0-0B45-473A-B125-AE20CD15F21B}"/>
              </a:ext>
            </a:extLst>
          </p:cNvPr>
          <p:cNvPicPr>
            <a:picLocks noGrp="1" noChangeAspect="1"/>
          </p:cNvPicPr>
          <p:nvPr>
            <p:ph idx="1"/>
          </p:nvPr>
        </p:nvPicPr>
        <p:blipFill rotWithShape="1">
          <a:blip r:embed="rId3"/>
          <a:srcRect t="23497" r="-1" b="11071"/>
          <a:stretch/>
        </p:blipFill>
        <p:spPr>
          <a:xfrm>
            <a:off x="890551" y="220021"/>
            <a:ext cx="9970479" cy="4631897"/>
          </a:xfrm>
          <a:prstGeom prst="rect">
            <a:avLst/>
          </a:prstGeom>
          <a:effectLst>
            <a:outerShdw blurRad="50800" dist="50800" dir="5400000" algn="tl" rotWithShape="0">
              <a:srgbClr val="000000">
                <a:alpha val="43000"/>
              </a:srgbClr>
            </a:outerShdw>
          </a:effectLst>
        </p:spPr>
      </p:pic>
      <p:sp>
        <p:nvSpPr>
          <p:cNvPr id="2" name="Título 1">
            <a:extLst>
              <a:ext uri="{FF2B5EF4-FFF2-40B4-BE49-F238E27FC236}">
                <a16:creationId xmlns:a16="http://schemas.microsoft.com/office/drawing/2014/main" id="{F164F000-51C7-47C2-9A46-6CCA45DB74AD}"/>
              </a:ext>
            </a:extLst>
          </p:cNvPr>
          <p:cNvSpPr>
            <a:spLocks noGrp="1"/>
          </p:cNvSpPr>
          <p:nvPr>
            <p:ph type="title"/>
          </p:nvPr>
        </p:nvSpPr>
        <p:spPr>
          <a:xfrm>
            <a:off x="1217124" y="5254344"/>
            <a:ext cx="8825658" cy="586380"/>
          </a:xfrm>
        </p:spPr>
        <p:txBody>
          <a:bodyPr vert="horz" lIns="91440" tIns="45720" rIns="91440" bIns="45720" rtlCol="0" anchor="b">
            <a:normAutofit/>
          </a:bodyPr>
          <a:lstStyle/>
          <a:p>
            <a:pPr>
              <a:lnSpc>
                <a:spcPct val="90000"/>
              </a:lnSpc>
            </a:pPr>
            <a:r>
              <a:rPr lang="en-US" sz="2500" dirty="0"/>
              <a:t>https://www.youtube.com/watch?v=KP5KyMhKHKg</a:t>
            </a:r>
          </a:p>
        </p:txBody>
      </p:sp>
    </p:spTree>
    <p:extLst>
      <p:ext uri="{BB962C8B-B14F-4D97-AF65-F5344CB8AC3E}">
        <p14:creationId xmlns:p14="http://schemas.microsoft.com/office/powerpoint/2010/main" val="2369296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ítulo 1"/>
          <p:cNvSpPr>
            <a:spLocks noGrp="1"/>
          </p:cNvSpPr>
          <p:nvPr>
            <p:ph type="title"/>
          </p:nvPr>
        </p:nvSpPr>
        <p:spPr>
          <a:xfrm>
            <a:off x="840259" y="775516"/>
            <a:ext cx="9265852" cy="914400"/>
          </a:xfrm>
        </p:spPr>
        <p:txBody>
          <a:bodyPr/>
          <a:lstStyle/>
          <a:p>
            <a:pPr algn="ctr" eaLnBrk="1" hangingPunct="1">
              <a:defRPr/>
            </a:pPr>
            <a:r>
              <a:rPr lang="pt-BR" altLang="pt-BR" dirty="0">
                <a:solidFill>
                  <a:schemeClr val="accent1">
                    <a:lumMod val="60000"/>
                    <a:lumOff val="40000"/>
                  </a:schemeClr>
                </a:solidFill>
                <a:effectLst>
                  <a:outerShdw blurRad="38100" dist="38100" dir="2700000" algn="tl">
                    <a:srgbClr val="FFFFFF"/>
                  </a:outerShdw>
                </a:effectLst>
                <a:latin typeface="Arial" panose="020B0604020202020204" pitchFamily="34" charset="0"/>
                <a:cs typeface="Arial" panose="020B0604020202020204" pitchFamily="34" charset="0"/>
              </a:rPr>
              <a:t>Consequências para o bebê das diferentes vias de parto: curto e longo prazo</a:t>
            </a:r>
          </a:p>
        </p:txBody>
      </p:sp>
      <p:sp>
        <p:nvSpPr>
          <p:cNvPr id="61444" name="Espaço Reservado para Conteúdo 4"/>
          <p:cNvSpPr>
            <a:spLocks noGrp="1"/>
          </p:cNvSpPr>
          <p:nvPr>
            <p:ph sz="quarter" idx="4294967295"/>
          </p:nvPr>
        </p:nvSpPr>
        <p:spPr>
          <a:xfrm>
            <a:off x="3962401" y="2273213"/>
            <a:ext cx="8051402" cy="4490842"/>
          </a:xfrm>
          <a:prstGeom prst="rect">
            <a:avLst/>
          </a:prstGeom>
        </p:spPr>
        <p:txBody>
          <a:bodyPr>
            <a:normAutofit/>
          </a:bodyPr>
          <a:lstStyle/>
          <a:p>
            <a:pPr>
              <a:buFont typeface="Wingdings" panose="05000000000000000000" pitchFamily="2" charset="2"/>
              <a:buChar char="Ø"/>
              <a:defRPr/>
            </a:pPr>
            <a:r>
              <a:rPr lang="pt-BR" altLang="pt-BR" sz="2100" b="1" dirty="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As mulheres devem ter DIREITO À ESCOLHA INFORMADA da via de parto: o direito humano das mulheres à autonomia, uma questão de gênero</a:t>
            </a:r>
          </a:p>
          <a:p>
            <a:pPr>
              <a:buFont typeface="Wingdings" panose="05000000000000000000" pitchFamily="2" charset="2"/>
              <a:buChar char="Ø"/>
              <a:defRPr/>
            </a:pPr>
            <a:r>
              <a:rPr lang="pt-BR" altLang="pt-BR" sz="2100" b="1" dirty="0">
                <a:solidFill>
                  <a:schemeClr val="accent1">
                    <a:lumMod val="75000"/>
                  </a:schemeClr>
                </a:solidFill>
                <a:effectLst>
                  <a:outerShdw blurRad="38100" dist="38100" dir="2700000" algn="tl">
                    <a:srgbClr val="FFFFFF"/>
                  </a:outerShdw>
                </a:effectLst>
                <a:latin typeface="Arial" panose="020B0604020202020204" pitchFamily="34" charset="0"/>
                <a:cs typeface="Arial" panose="020B0604020202020204" pitchFamily="34" charset="0"/>
              </a:rPr>
              <a:t>“Tudo que é bom para as mães é bom para o bebê”  </a:t>
            </a:r>
          </a:p>
          <a:p>
            <a:pPr eaLnBrk="1" hangingPunct="1">
              <a:buFont typeface="Wingdings" panose="05000000000000000000" pitchFamily="2" charset="2"/>
              <a:buChar char="Ø"/>
              <a:defRPr/>
            </a:pPr>
            <a:r>
              <a:rPr lang="pt-BR" altLang="pt-BR" sz="2100" dirty="0">
                <a:effectLst>
                  <a:outerShdw blurRad="38100" dist="38100" dir="2700000" algn="tl">
                    <a:srgbClr val="242852"/>
                  </a:outerShdw>
                </a:effectLst>
                <a:latin typeface="Arial" panose="020B0604020202020204" pitchFamily="34" charset="0"/>
                <a:cs typeface="Arial" panose="020B0604020202020204" pitchFamily="34" charset="0"/>
              </a:rPr>
              <a:t>A cesárea bem indicada é um recurso muito importante! </a:t>
            </a:r>
            <a:r>
              <a:rPr lang="pt-BR" altLang="pt-BR" sz="2100" dirty="0">
                <a:solidFill>
                  <a:schemeClr val="accent1">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Assim como os médicos! </a:t>
            </a:r>
            <a:r>
              <a:rPr lang="pt-BR" altLang="pt-BR" sz="2100" dirty="0">
                <a:effectLst>
                  <a:outerShdw blurRad="38100" dist="38100" dir="2700000" algn="tl">
                    <a:srgbClr val="242852"/>
                  </a:outerShdw>
                </a:effectLst>
                <a:latin typeface="Arial" panose="020B0604020202020204" pitchFamily="34" charset="0"/>
                <a:cs typeface="Arial" panose="020B0604020202020204" pitchFamily="34" charset="0"/>
              </a:rPr>
              <a:t>Porém o seu excesso produz efeitos adversos em mães e bebês, que têm sido </a:t>
            </a:r>
            <a:r>
              <a:rPr lang="pt-BR" altLang="pt-BR" sz="2100" dirty="0" err="1">
                <a:effectLst>
                  <a:outerShdw blurRad="38100" dist="38100" dir="2700000" algn="tl">
                    <a:srgbClr val="242852"/>
                  </a:outerShdw>
                </a:effectLst>
                <a:latin typeface="Arial" panose="020B0604020202020204" pitchFamily="34" charset="0"/>
                <a:cs typeface="Arial" panose="020B0604020202020204" pitchFamily="34" charset="0"/>
              </a:rPr>
              <a:t>invizibilizados</a:t>
            </a:r>
            <a:endParaRPr lang="pt-BR" altLang="pt-BR" sz="2100" dirty="0">
              <a:effectLst>
                <a:outerShdw blurRad="38100" dist="38100" dir="2700000" algn="tl">
                  <a:srgbClr val="242852"/>
                </a:outerShdw>
              </a:effectLst>
              <a:latin typeface="Arial" panose="020B0604020202020204" pitchFamily="34" charset="0"/>
              <a:cs typeface="Arial" panose="020B0604020202020204" pitchFamily="34" charset="0"/>
            </a:endParaRPr>
          </a:p>
          <a:p>
            <a:pPr>
              <a:buFont typeface="Wingdings" panose="05000000000000000000" pitchFamily="2" charset="2"/>
              <a:buChar char="Ø"/>
              <a:defRPr/>
            </a:pPr>
            <a:r>
              <a:rPr lang="pt-BR" altLang="pt-BR" sz="2100" dirty="0">
                <a:solidFill>
                  <a:schemeClr val="accent6">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Curto prazo: parto </a:t>
            </a:r>
            <a:r>
              <a:rPr lang="pt-BR" altLang="pt-BR" sz="2100" dirty="0" err="1">
                <a:solidFill>
                  <a:schemeClr val="accent6">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pré</a:t>
            </a:r>
            <a:r>
              <a:rPr lang="pt-BR" altLang="pt-BR" sz="2100" dirty="0">
                <a:solidFill>
                  <a:schemeClr val="accent6">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-termo, baixo peso ao nascer, dificuldades com amamentação, vínculo, etc. </a:t>
            </a:r>
          </a:p>
          <a:p>
            <a:pPr>
              <a:buFont typeface="Wingdings" panose="05000000000000000000" pitchFamily="2" charset="2"/>
              <a:buChar char="Ø"/>
              <a:defRPr/>
            </a:pPr>
            <a:r>
              <a:rPr lang="pt-BR" altLang="pt-BR" sz="2100" b="1" dirty="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Médio-longo prazo: aumento de sobrepeso e obesidade, asma, diabetes tipo 1, alergias, disfunções metabólicas e outras doenças não-transmissíveis </a:t>
            </a:r>
          </a:p>
        </p:txBody>
      </p:sp>
      <p:pic>
        <p:nvPicPr>
          <p:cNvPr id="788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80" y="2644558"/>
            <a:ext cx="3376884" cy="36485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421686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1362" y="823784"/>
            <a:ext cx="10956324" cy="856848"/>
          </a:xfrm>
        </p:spPr>
        <p:txBody>
          <a:bodyPr/>
          <a:lstStyle/>
          <a:p>
            <a:r>
              <a:rPr lang="pt-BR" dirty="0"/>
              <a:t>Porque a cesárea leva a mais doenças crônicas? </a:t>
            </a:r>
            <a:r>
              <a:rPr lang="pt-BR" b="1" dirty="0">
                <a:solidFill>
                  <a:schemeClr val="accent1">
                    <a:lumMod val="60000"/>
                    <a:lumOff val="40000"/>
                  </a:schemeClr>
                </a:solidFill>
              </a:rPr>
              <a:t>A evidência biológica</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995" y="2364258"/>
            <a:ext cx="8913339" cy="4135396"/>
          </a:xfrm>
          <a:prstGeom prst="rect">
            <a:avLst/>
          </a:prstGeom>
        </p:spPr>
      </p:pic>
    </p:spTree>
    <p:extLst>
      <p:ext uri="{BB962C8B-B14F-4D97-AF65-F5344CB8AC3E}">
        <p14:creationId xmlns:p14="http://schemas.microsoft.com/office/powerpoint/2010/main" val="3589136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3698" y="568411"/>
            <a:ext cx="11228173" cy="1103983"/>
          </a:xfrm>
        </p:spPr>
        <p:txBody>
          <a:bodyPr/>
          <a:lstStyle/>
          <a:p>
            <a:pPr algn="ctr"/>
            <a:r>
              <a:rPr lang="pt-BR" sz="2400" b="1" dirty="0">
                <a:solidFill>
                  <a:schemeClr val="accent1">
                    <a:lumMod val="60000"/>
                    <a:lumOff val="40000"/>
                  </a:schemeClr>
                </a:solidFill>
              </a:rPr>
              <a:t>Modo de nascer e risco aumentado de obesidade e doenças crônicas (asma, diabetes, alergias, certos cânceres, etc.): </a:t>
            </a:r>
            <a:br>
              <a:rPr lang="pt-BR" sz="2400" b="1" dirty="0">
                <a:solidFill>
                  <a:schemeClr val="accent1">
                    <a:lumMod val="60000"/>
                    <a:lumOff val="40000"/>
                  </a:schemeClr>
                </a:solidFill>
              </a:rPr>
            </a:br>
            <a:r>
              <a:rPr lang="pt-BR" sz="2400" b="1" dirty="0">
                <a:solidFill>
                  <a:schemeClr val="accent1">
                    <a:lumMod val="60000"/>
                    <a:lumOff val="40000"/>
                  </a:schemeClr>
                </a:solidFill>
              </a:rPr>
              <a:t>  </a:t>
            </a:r>
            <a:r>
              <a:rPr lang="pt-BR" sz="2400" b="1" dirty="0">
                <a:solidFill>
                  <a:schemeClr val="bg1"/>
                </a:solidFill>
              </a:rPr>
              <a:t>FORMATAÇÃO DO MICROBIOMA DO BEBÊ</a:t>
            </a:r>
          </a:p>
        </p:txBody>
      </p:sp>
      <p:pic>
        <p:nvPicPr>
          <p:cNvPr id="4" name="Imagem 3"/>
          <p:cNvPicPr>
            <a:picLocks noChangeAspect="1"/>
          </p:cNvPicPr>
          <p:nvPr/>
        </p:nvPicPr>
        <p:blipFill>
          <a:blip r:embed="rId2"/>
          <a:stretch>
            <a:fillRect/>
          </a:stretch>
        </p:blipFill>
        <p:spPr>
          <a:xfrm>
            <a:off x="617064" y="1977081"/>
            <a:ext cx="9820277" cy="4489621"/>
          </a:xfrm>
          <a:prstGeom prst="rect">
            <a:avLst/>
          </a:prstGeom>
        </p:spPr>
      </p:pic>
    </p:spTree>
    <p:extLst>
      <p:ext uri="{BB962C8B-B14F-4D97-AF65-F5344CB8AC3E}">
        <p14:creationId xmlns:p14="http://schemas.microsoft.com/office/powerpoint/2010/main" val="258097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5590" y="650789"/>
            <a:ext cx="8960778" cy="1029843"/>
          </a:xfrm>
        </p:spPr>
        <p:txBody>
          <a:bodyPr/>
          <a:lstStyle/>
          <a:p>
            <a:r>
              <a:rPr lang="pt-BR" sz="3200" dirty="0">
                <a:solidFill>
                  <a:schemeClr val="accent1">
                    <a:lumMod val="60000"/>
                    <a:lumOff val="40000"/>
                  </a:schemeClr>
                </a:solidFill>
              </a:rPr>
              <a:t>Formação do </a:t>
            </a:r>
            <a:r>
              <a:rPr lang="pt-BR" sz="3200" dirty="0" err="1">
                <a:solidFill>
                  <a:schemeClr val="accent1">
                    <a:lumMod val="60000"/>
                    <a:lumOff val="40000"/>
                  </a:schemeClr>
                </a:solidFill>
              </a:rPr>
              <a:t>microbioma</a:t>
            </a:r>
            <a:r>
              <a:rPr lang="pt-BR" sz="3200" dirty="0">
                <a:solidFill>
                  <a:schemeClr val="accent1">
                    <a:lumMod val="60000"/>
                    <a:lumOff val="40000"/>
                  </a:schemeClr>
                </a:solidFill>
              </a:rPr>
              <a:t> neonatal e características metabólicas e inflamatórias</a:t>
            </a:r>
          </a:p>
        </p:txBody>
      </p:sp>
      <p:pic>
        <p:nvPicPr>
          <p:cNvPr id="4" name="Espaço Reservado para Conteúdo 3"/>
          <p:cNvPicPr>
            <a:picLocks noGrp="1" noChangeAspect="1"/>
          </p:cNvPicPr>
          <p:nvPr>
            <p:ph idx="1"/>
          </p:nvPr>
        </p:nvPicPr>
        <p:blipFill>
          <a:blip r:embed="rId2"/>
          <a:stretch>
            <a:fillRect/>
          </a:stretch>
        </p:blipFill>
        <p:spPr>
          <a:xfrm>
            <a:off x="354128" y="1952369"/>
            <a:ext cx="11409503" cy="4563762"/>
          </a:xfrm>
          <a:prstGeom prst="rect">
            <a:avLst/>
          </a:prstGeom>
        </p:spPr>
      </p:pic>
    </p:spTree>
    <p:extLst>
      <p:ext uri="{BB962C8B-B14F-4D97-AF65-F5344CB8AC3E}">
        <p14:creationId xmlns:p14="http://schemas.microsoft.com/office/powerpoint/2010/main" val="2366211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Inquérito Nacional Nascer no Brasil</a:t>
            </a:r>
          </a:p>
        </p:txBody>
      </p:sp>
      <p:pic>
        <p:nvPicPr>
          <p:cNvPr id="4" name="Espaço Reservado para Conteúdo 3"/>
          <p:cNvPicPr>
            <a:picLocks noGrp="1" noChangeAspect="1"/>
          </p:cNvPicPr>
          <p:nvPr>
            <p:ph idx="1"/>
          </p:nvPr>
        </p:nvPicPr>
        <p:blipFill>
          <a:blip r:embed="rId2"/>
          <a:stretch>
            <a:fillRect/>
          </a:stretch>
        </p:blipFill>
        <p:spPr>
          <a:xfrm>
            <a:off x="370703" y="1869989"/>
            <a:ext cx="8254314" cy="4759044"/>
          </a:xfrm>
          <a:prstGeom prst="rect">
            <a:avLst/>
          </a:prstGeom>
        </p:spPr>
      </p:pic>
      <p:pic>
        <p:nvPicPr>
          <p:cNvPr id="5" name="Imagem 4"/>
          <p:cNvPicPr>
            <a:picLocks noChangeAspect="1"/>
          </p:cNvPicPr>
          <p:nvPr/>
        </p:nvPicPr>
        <p:blipFill>
          <a:blip r:embed="rId3"/>
          <a:stretch>
            <a:fillRect/>
          </a:stretch>
        </p:blipFill>
        <p:spPr>
          <a:xfrm>
            <a:off x="8931475" y="2520778"/>
            <a:ext cx="3009756" cy="3875732"/>
          </a:xfrm>
          <a:prstGeom prst="rect">
            <a:avLst/>
          </a:prstGeom>
        </p:spPr>
      </p:pic>
    </p:spTree>
    <p:extLst>
      <p:ext uri="{BB962C8B-B14F-4D97-AF65-F5344CB8AC3E}">
        <p14:creationId xmlns:p14="http://schemas.microsoft.com/office/powerpoint/2010/main" val="2376865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6508" y="759485"/>
            <a:ext cx="10249860" cy="1036364"/>
          </a:xfrm>
        </p:spPr>
        <p:txBody>
          <a:bodyPr/>
          <a:lstStyle/>
          <a:p>
            <a:pPr algn="ctr"/>
            <a:r>
              <a:rPr lang="pt-BR" sz="2400" b="1" dirty="0">
                <a:solidFill>
                  <a:schemeClr val="accent1">
                    <a:lumMod val="60000"/>
                    <a:lumOff val="40000"/>
                  </a:schemeClr>
                </a:solidFill>
              </a:rPr>
              <a:t>Inquérito Nacional Nascer no Brasil e outros Estudos brasileiros</a:t>
            </a:r>
            <a:br>
              <a:rPr lang="pt-BR" sz="2400" b="1" dirty="0">
                <a:solidFill>
                  <a:schemeClr val="accent1">
                    <a:lumMod val="60000"/>
                    <a:lumOff val="40000"/>
                  </a:schemeClr>
                </a:solidFill>
              </a:rPr>
            </a:br>
            <a:r>
              <a:rPr lang="pt-BR" sz="2400" b="1" dirty="0"/>
              <a:t>Idade gestacional ao Nascimento Porque os bebês estão nascendo cada vez menores e mais imaturos no Brasil?</a:t>
            </a:r>
          </a:p>
        </p:txBody>
      </p:sp>
      <p:pic>
        <p:nvPicPr>
          <p:cNvPr id="5" name="Espaço Reservado para Conteúdo 4"/>
          <p:cNvPicPr>
            <a:picLocks noGrp="1" noChangeAspect="1"/>
          </p:cNvPicPr>
          <p:nvPr>
            <p:ph idx="1"/>
          </p:nvPr>
        </p:nvPicPr>
        <p:blipFill>
          <a:blip r:embed="rId2"/>
          <a:stretch>
            <a:fillRect/>
          </a:stretch>
        </p:blipFill>
        <p:spPr>
          <a:xfrm>
            <a:off x="236471" y="2376476"/>
            <a:ext cx="3816546" cy="3628907"/>
          </a:xfrm>
          <a:prstGeom prst="rect">
            <a:avLst/>
          </a:prstGeom>
        </p:spPr>
      </p:pic>
      <p:pic>
        <p:nvPicPr>
          <p:cNvPr id="4" name="Imagem 3"/>
          <p:cNvPicPr>
            <a:picLocks noChangeAspect="1"/>
          </p:cNvPicPr>
          <p:nvPr/>
        </p:nvPicPr>
        <p:blipFill>
          <a:blip r:embed="rId3"/>
          <a:stretch>
            <a:fillRect/>
          </a:stretch>
        </p:blipFill>
        <p:spPr>
          <a:xfrm>
            <a:off x="7999473" y="2476189"/>
            <a:ext cx="4192527" cy="3429479"/>
          </a:xfrm>
          <a:prstGeom prst="rect">
            <a:avLst/>
          </a:prstGeom>
        </p:spPr>
      </p:pic>
      <p:pic>
        <p:nvPicPr>
          <p:cNvPr id="6" name="Imagem 5"/>
          <p:cNvPicPr>
            <a:picLocks noChangeAspect="1"/>
          </p:cNvPicPr>
          <p:nvPr/>
        </p:nvPicPr>
        <p:blipFill>
          <a:blip r:embed="rId4"/>
          <a:stretch>
            <a:fillRect/>
          </a:stretch>
        </p:blipFill>
        <p:spPr>
          <a:xfrm>
            <a:off x="4053017" y="2954319"/>
            <a:ext cx="3478411" cy="2608808"/>
          </a:xfrm>
          <a:prstGeom prst="rect">
            <a:avLst/>
          </a:prstGeom>
        </p:spPr>
      </p:pic>
      <p:sp>
        <p:nvSpPr>
          <p:cNvPr id="7" name="CaixaDeTexto 6"/>
          <p:cNvSpPr txBox="1"/>
          <p:nvPr/>
        </p:nvSpPr>
        <p:spPr>
          <a:xfrm>
            <a:off x="2710249" y="6096000"/>
            <a:ext cx="5424883" cy="369332"/>
          </a:xfrm>
          <a:prstGeom prst="rect">
            <a:avLst/>
          </a:prstGeom>
          <a:noFill/>
        </p:spPr>
        <p:txBody>
          <a:bodyPr wrap="none" rtlCol="0">
            <a:spAutoFit/>
          </a:bodyPr>
          <a:lstStyle/>
          <a:p>
            <a:r>
              <a:rPr lang="pt-BR" b="1" dirty="0">
                <a:solidFill>
                  <a:srgbClr val="C00000"/>
                </a:solidFill>
              </a:rPr>
              <a:t>Dados preliminares das coortes de Pelotas (RS)</a:t>
            </a:r>
          </a:p>
        </p:txBody>
      </p:sp>
    </p:spTree>
    <p:extLst>
      <p:ext uri="{BB962C8B-B14F-4D97-AF65-F5344CB8AC3E}">
        <p14:creationId xmlns:p14="http://schemas.microsoft.com/office/powerpoint/2010/main" val="731226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757881"/>
            <a:ext cx="8746927" cy="922751"/>
          </a:xfrm>
        </p:spPr>
        <p:txBody>
          <a:bodyPr>
            <a:normAutofit fontScale="90000"/>
          </a:bodyPr>
          <a:lstStyle/>
          <a:p>
            <a:r>
              <a:rPr lang="pt-BR" dirty="0"/>
              <a:t>Porque os bebês estão nascendo cada vez menores e mais imaturos?</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7005" y="1589903"/>
            <a:ext cx="3871784" cy="5206313"/>
          </a:xfrm>
          <a:prstGeom prst="rect">
            <a:avLst/>
          </a:prstGeom>
        </p:spPr>
      </p:pic>
      <p:pic>
        <p:nvPicPr>
          <p:cNvPr id="7" name="Espaço Reservado para Conteúdo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8537" y="2169426"/>
            <a:ext cx="2802501" cy="4319931"/>
          </a:xfrm>
        </p:spPr>
      </p:pic>
      <p:sp>
        <p:nvSpPr>
          <p:cNvPr id="8" name="CaixaDeTexto 7"/>
          <p:cNvSpPr txBox="1"/>
          <p:nvPr/>
        </p:nvSpPr>
        <p:spPr>
          <a:xfrm>
            <a:off x="3682314" y="2405448"/>
            <a:ext cx="3525794" cy="3970318"/>
          </a:xfrm>
          <a:prstGeom prst="rect">
            <a:avLst/>
          </a:prstGeom>
          <a:noFill/>
        </p:spPr>
        <p:txBody>
          <a:bodyPr wrap="square" rtlCol="0">
            <a:spAutoFit/>
          </a:bodyPr>
          <a:lstStyle/>
          <a:p>
            <a:pPr algn="ctr"/>
            <a:r>
              <a:rPr lang="pt-BR" b="1" dirty="0">
                <a:solidFill>
                  <a:srgbClr val="7030A0"/>
                </a:solidFill>
              </a:rPr>
              <a:t>Quando os sistemas de saúde resistem à mudança, apesar de todas as evidências</a:t>
            </a:r>
          </a:p>
          <a:p>
            <a:pPr algn="ctr"/>
            <a:endParaRPr lang="pt-BR" b="1" dirty="0">
              <a:solidFill>
                <a:srgbClr val="7030A0"/>
              </a:solidFill>
            </a:endParaRPr>
          </a:p>
          <a:p>
            <a:pPr algn="ctr"/>
            <a:r>
              <a:rPr lang="pt-BR" b="1" dirty="0"/>
              <a:t>Ações dirigidas às usuárias para que elas possa ter mais informações sobre os riscos associados aos partos eletivos (cesáreas e induções)</a:t>
            </a:r>
          </a:p>
          <a:p>
            <a:pPr algn="ctr"/>
            <a:endParaRPr lang="pt-BR" b="1" dirty="0">
              <a:solidFill>
                <a:srgbClr val="7030A0"/>
              </a:solidFill>
            </a:endParaRPr>
          </a:p>
          <a:p>
            <a:pPr algn="ctr"/>
            <a:r>
              <a:rPr lang="pt-BR" b="1" dirty="0">
                <a:solidFill>
                  <a:srgbClr val="7030A0"/>
                </a:solidFill>
              </a:rPr>
              <a:t>Alianças entre profissionais de saúde e ativistas pelos direitos das mulheres e bebês  </a:t>
            </a:r>
          </a:p>
        </p:txBody>
      </p:sp>
    </p:spTree>
    <p:extLst>
      <p:ext uri="{BB962C8B-B14F-4D97-AF65-F5344CB8AC3E}">
        <p14:creationId xmlns:p14="http://schemas.microsoft.com/office/powerpoint/2010/main" val="51620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4314" y="792435"/>
            <a:ext cx="9349946" cy="1102267"/>
          </a:xfrm>
        </p:spPr>
        <p:txBody>
          <a:bodyPr>
            <a:normAutofit fontScale="90000"/>
          </a:bodyPr>
          <a:lstStyle/>
          <a:p>
            <a:r>
              <a:rPr lang="pt-BR" dirty="0"/>
              <a:t>Cesárea eletiva como principal indutora de partos antes da maturidade</a:t>
            </a:r>
          </a:p>
        </p:txBody>
      </p:sp>
      <p:pic>
        <p:nvPicPr>
          <p:cNvPr id="6" name="Espaço Reservado para Conteúdo 5"/>
          <p:cNvPicPr>
            <a:picLocks noGrp="1" noChangeAspect="1"/>
          </p:cNvPicPr>
          <p:nvPr>
            <p:ph idx="1"/>
          </p:nvPr>
        </p:nvPicPr>
        <p:blipFill>
          <a:blip r:embed="rId2"/>
          <a:stretch>
            <a:fillRect/>
          </a:stretch>
        </p:blipFill>
        <p:spPr>
          <a:xfrm>
            <a:off x="370703" y="2356021"/>
            <a:ext cx="8295502" cy="4341419"/>
          </a:xfrm>
          <a:prstGeom prst="rect">
            <a:avLst/>
          </a:prstGeom>
        </p:spPr>
      </p:pic>
      <p:pic>
        <p:nvPicPr>
          <p:cNvPr id="9" name="Imagem 8"/>
          <p:cNvPicPr>
            <a:picLocks noChangeAspect="1"/>
          </p:cNvPicPr>
          <p:nvPr/>
        </p:nvPicPr>
        <p:blipFill>
          <a:blip r:embed="rId3"/>
          <a:stretch>
            <a:fillRect/>
          </a:stretch>
        </p:blipFill>
        <p:spPr>
          <a:xfrm>
            <a:off x="7428354" y="3122141"/>
            <a:ext cx="4584589" cy="2689615"/>
          </a:xfrm>
          <a:prstGeom prst="rect">
            <a:avLst/>
          </a:prstGeom>
        </p:spPr>
      </p:pic>
    </p:spTree>
    <p:extLst>
      <p:ext uri="{BB962C8B-B14F-4D97-AF65-F5344CB8AC3E}">
        <p14:creationId xmlns:p14="http://schemas.microsoft.com/office/powerpoint/2010/main" val="629855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837866"/>
            <a:ext cx="8761413" cy="706964"/>
          </a:xfrm>
        </p:spPr>
        <p:txBody>
          <a:bodyPr/>
          <a:lstStyle/>
          <a:p>
            <a:pPr algn="ctr"/>
            <a:br>
              <a:rPr lang="pt-BR" b="1" i="1" dirty="0"/>
            </a:br>
            <a:r>
              <a:rPr lang="pt-BR" b="1" i="1" dirty="0"/>
              <a:t>Perguntas norteadoras</a:t>
            </a:r>
            <a:br>
              <a:rPr lang="pt-BR" dirty="0"/>
            </a:br>
            <a:endParaRPr lang="pt-BR" dirty="0"/>
          </a:p>
        </p:txBody>
      </p:sp>
      <p:sp>
        <p:nvSpPr>
          <p:cNvPr id="3" name="Espaço Reservado para Conteúdo 2"/>
          <p:cNvSpPr>
            <a:spLocks noGrp="1"/>
          </p:cNvSpPr>
          <p:nvPr>
            <p:ph idx="1"/>
          </p:nvPr>
        </p:nvSpPr>
        <p:spPr>
          <a:xfrm>
            <a:off x="380522" y="2302074"/>
            <a:ext cx="11561275" cy="4381877"/>
          </a:xfrm>
        </p:spPr>
        <p:txBody>
          <a:bodyPr>
            <a:normAutofit lnSpcReduction="10000"/>
          </a:bodyPr>
          <a:lstStyle/>
          <a:p>
            <a:pPr marL="0" indent="0">
              <a:buNone/>
            </a:pPr>
            <a:r>
              <a:rPr lang="pt-BR" sz="2300" b="1" i="1" dirty="0"/>
              <a:t>- Quais as principais fases do trabalho de parto e parto?</a:t>
            </a:r>
            <a:endParaRPr lang="pt-BR" sz="2300" dirty="0"/>
          </a:p>
          <a:p>
            <a:pPr marL="0" indent="0">
              <a:buNone/>
            </a:pPr>
            <a:r>
              <a:rPr lang="pt-BR" sz="2300" b="1" i="1" dirty="0"/>
              <a:t>- Quais os principais hormônios envolvidos no trabalho de parto e parto?</a:t>
            </a:r>
          </a:p>
          <a:p>
            <a:pPr marL="0" indent="0">
              <a:buNone/>
            </a:pPr>
            <a:r>
              <a:rPr lang="pt-BR" sz="2300" b="1" i="1" dirty="0"/>
              <a:t>- Porque no Brasil as crianças de famílias mais ricas têm gestações mais curtas?</a:t>
            </a:r>
          </a:p>
          <a:p>
            <a:pPr marL="0" indent="0">
              <a:buNone/>
            </a:pPr>
            <a:r>
              <a:rPr lang="pt-BR" sz="2300" b="1" i="1" dirty="0"/>
              <a:t>- Qual a diferença entre a dor do parto e a dor iatrogênica?</a:t>
            </a:r>
          </a:p>
          <a:p>
            <a:pPr marL="0" indent="0">
              <a:buNone/>
            </a:pPr>
            <a:r>
              <a:rPr lang="pt-BR" sz="2300" b="1" i="1" dirty="0"/>
              <a:t>- O que é considerado hoje em dia o “padrão-ouro” da assistência ao parto?</a:t>
            </a:r>
          </a:p>
          <a:p>
            <a:pPr marL="0" indent="0">
              <a:buNone/>
            </a:pPr>
            <a:r>
              <a:rPr lang="pt-BR" sz="2300" b="1" i="1" dirty="0"/>
              <a:t>- O que é a “hora dourada” e qual a sua importância?</a:t>
            </a:r>
          </a:p>
          <a:p>
            <a:pPr marL="0" indent="0">
              <a:buNone/>
            </a:pPr>
            <a:r>
              <a:rPr lang="pt-BR" sz="2300" b="1" i="1" dirty="0"/>
              <a:t>- Justifique a importância do modo de nascer para o estado nutricional dos nascidos </a:t>
            </a:r>
          </a:p>
          <a:p>
            <a:pPr marL="0" indent="0">
              <a:buNone/>
            </a:pPr>
            <a:r>
              <a:rPr lang="pt-BR" sz="2300" b="1" i="1" dirty="0"/>
              <a:t>- Na sua opinião, quais podem ser os impactos de curto e longo prazo dos modos de nascer, em termos de da transição epidemiológica e nutricional?</a:t>
            </a:r>
          </a:p>
        </p:txBody>
      </p:sp>
    </p:spTree>
    <p:extLst>
      <p:ext uri="{BB962C8B-B14F-4D97-AF65-F5344CB8AC3E}">
        <p14:creationId xmlns:p14="http://schemas.microsoft.com/office/powerpoint/2010/main" val="4013013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301411" y="2367960"/>
            <a:ext cx="9144167" cy="3629186"/>
          </a:xfrm>
          <a:prstGeom prst="rect">
            <a:avLst/>
          </a:prstGeom>
        </p:spPr>
      </p:pic>
      <p:sp>
        <p:nvSpPr>
          <p:cNvPr id="2" name="Título 1"/>
          <p:cNvSpPr>
            <a:spLocks noGrp="1"/>
          </p:cNvSpPr>
          <p:nvPr>
            <p:ph type="title"/>
          </p:nvPr>
        </p:nvSpPr>
        <p:spPr>
          <a:xfrm>
            <a:off x="453081" y="527222"/>
            <a:ext cx="11475308" cy="1696994"/>
          </a:xfrm>
        </p:spPr>
        <p:txBody>
          <a:bodyPr>
            <a:normAutofit fontScale="90000"/>
          </a:bodyPr>
          <a:lstStyle/>
          <a:p>
            <a:r>
              <a:rPr lang="pt-BR" sz="2800" dirty="0">
                <a:solidFill>
                  <a:schemeClr val="accent1">
                    <a:lumMod val="60000"/>
                    <a:lumOff val="40000"/>
                  </a:schemeClr>
                </a:solidFill>
              </a:rPr>
              <a:t>Inquérito Nacional Nascer no Brasil</a:t>
            </a:r>
            <a:br>
              <a:rPr lang="pt-BR" sz="2800" dirty="0"/>
            </a:br>
            <a:r>
              <a:rPr lang="pt-BR" sz="2800" dirty="0"/>
              <a:t>Idade gestacional ao Nascimento - Brasil e Reino Unido: </a:t>
            </a:r>
            <a:br>
              <a:rPr lang="pt-BR" sz="2800" dirty="0"/>
            </a:br>
            <a:r>
              <a:rPr lang="pt-BR" sz="2800" dirty="0"/>
              <a:t>média de perda de 14 dias de gravidez perdidos </a:t>
            </a:r>
            <a:br>
              <a:rPr lang="pt-BR" sz="2800" dirty="0"/>
            </a:br>
            <a:r>
              <a:rPr lang="pt-BR" sz="2800" dirty="0"/>
              <a:t>(entre o Reino Unido geral e Brasil cesárea)</a:t>
            </a:r>
            <a:br>
              <a:rPr lang="pt-BR" sz="2800" dirty="0"/>
            </a:br>
            <a:endParaRPr lang="pt-BR" sz="2800" dirty="0"/>
          </a:p>
        </p:txBody>
      </p:sp>
      <p:sp>
        <p:nvSpPr>
          <p:cNvPr id="6" name="CaixaDeTexto 5"/>
          <p:cNvSpPr txBox="1"/>
          <p:nvPr/>
        </p:nvSpPr>
        <p:spPr>
          <a:xfrm>
            <a:off x="2625356" y="5962020"/>
            <a:ext cx="2106667" cy="523220"/>
          </a:xfrm>
          <a:prstGeom prst="rect">
            <a:avLst/>
          </a:prstGeom>
          <a:noFill/>
        </p:spPr>
        <p:txBody>
          <a:bodyPr wrap="none" rtlCol="0">
            <a:spAutoFit/>
          </a:bodyPr>
          <a:lstStyle/>
          <a:p>
            <a:pPr algn="ctr"/>
            <a:r>
              <a:rPr lang="pt-BR" sz="1400" b="1" dirty="0">
                <a:solidFill>
                  <a:srgbClr val="00B050"/>
                </a:solidFill>
              </a:rPr>
              <a:t>Reino Unido Geral</a:t>
            </a:r>
          </a:p>
          <a:p>
            <a:pPr algn="ctr"/>
            <a:r>
              <a:rPr lang="pt-BR" sz="1400" b="1" dirty="0">
                <a:solidFill>
                  <a:srgbClr val="FF5050"/>
                </a:solidFill>
              </a:rPr>
              <a:t>Nascer no Brasil Geral</a:t>
            </a:r>
          </a:p>
        </p:txBody>
      </p:sp>
      <p:sp>
        <p:nvSpPr>
          <p:cNvPr id="9" name="CaixaDeTexto 8"/>
          <p:cNvSpPr txBox="1"/>
          <p:nvPr/>
        </p:nvSpPr>
        <p:spPr>
          <a:xfrm>
            <a:off x="6406425" y="5854298"/>
            <a:ext cx="2364751" cy="738664"/>
          </a:xfrm>
          <a:prstGeom prst="rect">
            <a:avLst/>
          </a:prstGeom>
          <a:noFill/>
        </p:spPr>
        <p:txBody>
          <a:bodyPr wrap="none" rtlCol="0">
            <a:spAutoFit/>
          </a:bodyPr>
          <a:lstStyle/>
          <a:p>
            <a:pPr algn="ctr"/>
            <a:r>
              <a:rPr lang="pt-BR" sz="1400" b="1" dirty="0">
                <a:solidFill>
                  <a:srgbClr val="00B050"/>
                </a:solidFill>
              </a:rPr>
              <a:t>Reino Unido Geral</a:t>
            </a:r>
          </a:p>
          <a:p>
            <a:pPr algn="ctr"/>
            <a:r>
              <a:rPr lang="pt-BR" sz="1400" b="1" dirty="0">
                <a:solidFill>
                  <a:srgbClr val="43737D"/>
                </a:solidFill>
              </a:rPr>
              <a:t>Nascer no Brasil Vaginal</a:t>
            </a:r>
          </a:p>
          <a:p>
            <a:pPr algn="ctr"/>
            <a:r>
              <a:rPr lang="pt-BR" sz="1400" b="1" dirty="0">
                <a:solidFill>
                  <a:srgbClr val="FF5050"/>
                </a:solidFill>
              </a:rPr>
              <a:t>Nascer no Brasil Cesárea</a:t>
            </a:r>
          </a:p>
        </p:txBody>
      </p:sp>
    </p:spTree>
    <p:extLst>
      <p:ext uri="{BB962C8B-B14F-4D97-AF65-F5344CB8AC3E}">
        <p14:creationId xmlns:p14="http://schemas.microsoft.com/office/powerpoint/2010/main" val="122241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4270" y="965431"/>
            <a:ext cx="11269362" cy="706964"/>
          </a:xfrm>
        </p:spPr>
        <p:txBody>
          <a:bodyPr/>
          <a:lstStyle/>
          <a:p>
            <a:r>
              <a:rPr lang="pt-BR" sz="3200" dirty="0"/>
              <a:t>Idade gestacional ao Nascimento - Brasil e Reino Unido:</a:t>
            </a:r>
            <a:br>
              <a:rPr lang="pt-BR" sz="3200" dirty="0"/>
            </a:br>
            <a:r>
              <a:rPr lang="pt-BR" sz="3200" dirty="0"/>
              <a:t>Brasil e </a:t>
            </a:r>
            <a:r>
              <a:rPr lang="pt-BR" sz="3200" dirty="0">
                <a:solidFill>
                  <a:schemeClr val="accent1">
                    <a:lumMod val="60000"/>
                    <a:lumOff val="40000"/>
                  </a:schemeClr>
                </a:solidFill>
              </a:rPr>
              <a:t>inversão da disparidade esperada</a:t>
            </a:r>
          </a:p>
        </p:txBody>
      </p:sp>
      <p:pic>
        <p:nvPicPr>
          <p:cNvPr id="3" name="Imagem 2"/>
          <p:cNvPicPr>
            <a:picLocks noChangeAspect="1"/>
          </p:cNvPicPr>
          <p:nvPr/>
        </p:nvPicPr>
        <p:blipFill>
          <a:blip r:embed="rId2"/>
          <a:stretch>
            <a:fillRect/>
          </a:stretch>
        </p:blipFill>
        <p:spPr>
          <a:xfrm>
            <a:off x="1521638" y="1973792"/>
            <a:ext cx="8852159" cy="3651821"/>
          </a:xfrm>
          <a:prstGeom prst="rect">
            <a:avLst/>
          </a:prstGeom>
        </p:spPr>
      </p:pic>
      <p:sp>
        <p:nvSpPr>
          <p:cNvPr id="4" name="CaixaDeTexto 3"/>
          <p:cNvSpPr txBox="1"/>
          <p:nvPr/>
        </p:nvSpPr>
        <p:spPr>
          <a:xfrm>
            <a:off x="2240415" y="5691515"/>
            <a:ext cx="3413114" cy="830997"/>
          </a:xfrm>
          <a:prstGeom prst="rect">
            <a:avLst/>
          </a:prstGeom>
          <a:noFill/>
        </p:spPr>
        <p:txBody>
          <a:bodyPr wrap="none" rtlCol="0">
            <a:spAutoFit/>
          </a:bodyPr>
          <a:lstStyle/>
          <a:p>
            <a:pPr algn="ctr"/>
            <a:r>
              <a:rPr lang="pt-BR" sz="1600" b="1" dirty="0">
                <a:solidFill>
                  <a:srgbClr val="FF5050"/>
                </a:solidFill>
              </a:rPr>
              <a:t>Nascer no Brasil Vaginal Privado</a:t>
            </a:r>
          </a:p>
          <a:p>
            <a:pPr algn="ctr"/>
            <a:r>
              <a:rPr lang="pt-BR" sz="1600" b="1" dirty="0">
                <a:solidFill>
                  <a:srgbClr val="43737D"/>
                </a:solidFill>
              </a:rPr>
              <a:t>Nascer no Brasil Vaginal SUS</a:t>
            </a:r>
          </a:p>
          <a:p>
            <a:pPr algn="ctr"/>
            <a:r>
              <a:rPr lang="pt-BR" sz="1600" b="1" dirty="0">
                <a:solidFill>
                  <a:srgbClr val="00B050"/>
                </a:solidFill>
              </a:rPr>
              <a:t>Reino Unido Geral</a:t>
            </a:r>
          </a:p>
        </p:txBody>
      </p:sp>
      <p:sp>
        <p:nvSpPr>
          <p:cNvPr id="5" name="CaixaDeTexto 4"/>
          <p:cNvSpPr txBox="1"/>
          <p:nvPr/>
        </p:nvSpPr>
        <p:spPr>
          <a:xfrm>
            <a:off x="6427912" y="5782131"/>
            <a:ext cx="3488455" cy="830997"/>
          </a:xfrm>
          <a:prstGeom prst="rect">
            <a:avLst/>
          </a:prstGeom>
          <a:noFill/>
        </p:spPr>
        <p:txBody>
          <a:bodyPr wrap="none" rtlCol="0">
            <a:spAutoFit/>
          </a:bodyPr>
          <a:lstStyle/>
          <a:p>
            <a:pPr algn="ctr"/>
            <a:r>
              <a:rPr lang="pt-BR" sz="1600" b="1" dirty="0">
                <a:solidFill>
                  <a:srgbClr val="FF5050"/>
                </a:solidFill>
              </a:rPr>
              <a:t>Nascer no Brasil Cesárea Privado</a:t>
            </a:r>
          </a:p>
          <a:p>
            <a:pPr algn="ctr"/>
            <a:r>
              <a:rPr lang="pt-BR" sz="1600" b="1" dirty="0">
                <a:solidFill>
                  <a:srgbClr val="43737D"/>
                </a:solidFill>
              </a:rPr>
              <a:t>Nascer no Brasil Cesárea SUS</a:t>
            </a:r>
          </a:p>
          <a:p>
            <a:pPr algn="ctr"/>
            <a:r>
              <a:rPr lang="pt-BR" sz="1600" b="1" dirty="0">
                <a:solidFill>
                  <a:srgbClr val="00B050"/>
                </a:solidFill>
              </a:rPr>
              <a:t>Reino Unido Geral</a:t>
            </a:r>
          </a:p>
        </p:txBody>
      </p:sp>
    </p:spTree>
    <p:extLst>
      <p:ext uri="{BB962C8B-B14F-4D97-AF65-F5344CB8AC3E}">
        <p14:creationId xmlns:p14="http://schemas.microsoft.com/office/powerpoint/2010/main" val="1609231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Mapa_Risco_Relativo_2003_2012..jpg"/>
          <p:cNvPicPr/>
          <p:nvPr/>
        </p:nvPicPr>
        <p:blipFill rotWithShape="1">
          <a:blip r:embed="rId2" cstate="print">
            <a:clrChange>
              <a:clrFrom>
                <a:srgbClr val="FFFFFF"/>
              </a:clrFrom>
              <a:clrTo>
                <a:srgbClr val="FFFFFF">
                  <a:alpha val="0"/>
                </a:srgbClr>
              </a:clrTo>
            </a:clrChange>
          </a:blip>
          <a:srcRect l="8700" t="4881" r="9923" b="3909"/>
          <a:stretch/>
        </p:blipFill>
        <p:spPr>
          <a:xfrm>
            <a:off x="2229857" y="2331309"/>
            <a:ext cx="3312368" cy="3964796"/>
          </a:xfrm>
          <a:prstGeom prst="rect">
            <a:avLst/>
          </a:prstGeom>
        </p:spPr>
      </p:pic>
      <p:pic>
        <p:nvPicPr>
          <p:cNvPr id="8" name="Imagem 7" descr="Mapa_Cluster_5%_2002_2013_grid_2.jpg"/>
          <p:cNvPicPr/>
          <p:nvPr/>
        </p:nvPicPr>
        <p:blipFill rotWithShape="1">
          <a:blip r:embed="rId3" cstate="print">
            <a:clrChange>
              <a:clrFrom>
                <a:srgbClr val="FFFFFF"/>
              </a:clrFrom>
              <a:clrTo>
                <a:srgbClr val="FFFFFF">
                  <a:alpha val="0"/>
                </a:srgbClr>
              </a:clrTo>
            </a:clrChange>
          </a:blip>
          <a:srcRect l="9011" t="4933" r="9873" b="4155"/>
          <a:stretch/>
        </p:blipFill>
        <p:spPr>
          <a:xfrm>
            <a:off x="6575635" y="2265405"/>
            <a:ext cx="3240360" cy="4054579"/>
          </a:xfrm>
          <a:prstGeom prst="rect">
            <a:avLst/>
          </a:prstGeom>
        </p:spPr>
      </p:pic>
      <p:sp>
        <p:nvSpPr>
          <p:cNvPr id="5" name="CaixaDeTexto 4"/>
          <p:cNvSpPr txBox="1"/>
          <p:nvPr/>
        </p:nvSpPr>
        <p:spPr>
          <a:xfrm>
            <a:off x="115330" y="6466832"/>
            <a:ext cx="5764646" cy="246221"/>
          </a:xfrm>
          <a:prstGeom prst="rect">
            <a:avLst/>
          </a:prstGeom>
          <a:noFill/>
        </p:spPr>
        <p:txBody>
          <a:bodyPr wrap="square" rtlCol="0">
            <a:spAutoFit/>
          </a:bodyPr>
          <a:lstStyle/>
          <a:p>
            <a:r>
              <a:rPr lang="pt-BR" sz="1000" dirty="0"/>
              <a:t>Risco relativo de nascimentos pré-termo no MSP (2003-2012), </a:t>
            </a:r>
            <a:r>
              <a:rPr lang="pt-BR" sz="1000" dirty="0" err="1"/>
              <a:t>co-variável</a:t>
            </a:r>
            <a:r>
              <a:rPr lang="pt-BR" sz="1000" dirty="0"/>
              <a:t>: idade das mães.</a:t>
            </a:r>
          </a:p>
        </p:txBody>
      </p:sp>
      <p:sp>
        <p:nvSpPr>
          <p:cNvPr id="6" name="CaixaDeTexto 5"/>
          <p:cNvSpPr txBox="1"/>
          <p:nvPr/>
        </p:nvSpPr>
        <p:spPr>
          <a:xfrm>
            <a:off x="6038336" y="6466832"/>
            <a:ext cx="5972432" cy="246221"/>
          </a:xfrm>
          <a:prstGeom prst="rect">
            <a:avLst/>
          </a:prstGeom>
          <a:noFill/>
        </p:spPr>
        <p:txBody>
          <a:bodyPr wrap="square" rtlCol="0">
            <a:spAutoFit/>
          </a:bodyPr>
          <a:lstStyle/>
          <a:p>
            <a:pPr algn="just"/>
            <a:r>
              <a:rPr lang="pt-BR" sz="1000" dirty="0"/>
              <a:t>Agrupamentos espaciais  de nascimentos pré-termo no MSP,  5% população total em risco.</a:t>
            </a:r>
          </a:p>
        </p:txBody>
      </p:sp>
      <p:sp>
        <p:nvSpPr>
          <p:cNvPr id="3" name="Título 2"/>
          <p:cNvSpPr>
            <a:spLocks noGrp="1"/>
          </p:cNvSpPr>
          <p:nvPr>
            <p:ph type="title"/>
          </p:nvPr>
        </p:nvSpPr>
        <p:spPr>
          <a:xfrm>
            <a:off x="568411" y="629456"/>
            <a:ext cx="10305535" cy="894544"/>
          </a:xfrm>
        </p:spPr>
        <p:txBody>
          <a:bodyPr/>
          <a:lstStyle/>
          <a:p>
            <a:r>
              <a:rPr lang="pt-BR" sz="2800" dirty="0"/>
              <a:t>Inversão da disparidade esperada: áreas mais ricos, piores desfechos, mais nascimentos </a:t>
            </a:r>
            <a:r>
              <a:rPr lang="pt-BR" sz="2800" dirty="0" err="1"/>
              <a:t>pre</a:t>
            </a:r>
            <a:r>
              <a:rPr lang="pt-BR" sz="2800" dirty="0"/>
              <a:t>-termo</a:t>
            </a:r>
          </a:p>
        </p:txBody>
      </p:sp>
      <p:sp>
        <p:nvSpPr>
          <p:cNvPr id="4" name="Espaço Reservado para Conteúdo 3"/>
          <p:cNvSpPr>
            <a:spLocks noGrp="1"/>
          </p:cNvSpPr>
          <p:nvPr>
            <p:ph idx="1"/>
          </p:nvPr>
        </p:nvSpPr>
        <p:spPr>
          <a:xfrm>
            <a:off x="899582" y="1606379"/>
            <a:ext cx="9081032" cy="4824072"/>
          </a:xfrm>
        </p:spPr>
        <p:txBody>
          <a:bodyPr/>
          <a:lstStyle/>
          <a:p>
            <a:endParaRPr lang="pt-BR" dirty="0"/>
          </a:p>
        </p:txBody>
      </p:sp>
    </p:spTree>
    <p:extLst>
      <p:ext uri="{BB962C8B-B14F-4D97-AF65-F5344CB8AC3E}">
        <p14:creationId xmlns:p14="http://schemas.microsoft.com/office/powerpoint/2010/main" val="3824162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6692" y="749643"/>
            <a:ext cx="10008973" cy="856735"/>
          </a:xfrm>
        </p:spPr>
        <p:txBody>
          <a:bodyPr/>
          <a:lstStyle/>
          <a:p>
            <a:pPr>
              <a:defRPr/>
            </a:pPr>
            <a:r>
              <a:rPr lang="pt-BR" dirty="0"/>
              <a:t>Inversão da disparidade esperada </a:t>
            </a:r>
            <a:r>
              <a:rPr lang="pt-BR" b="1" dirty="0"/>
              <a:t>Cesarianas e prematuridade, Brasil, 2011</a:t>
            </a:r>
          </a:p>
        </p:txBody>
      </p:sp>
      <p:pic>
        <p:nvPicPr>
          <p:cNvPr id="819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745" y="1849267"/>
            <a:ext cx="8251825" cy="409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4" name="Rectangle 3"/>
          <p:cNvSpPr>
            <a:spLocks noChangeArrowheads="1"/>
          </p:cNvSpPr>
          <p:nvPr/>
        </p:nvSpPr>
        <p:spPr bwMode="auto">
          <a:xfrm>
            <a:off x="1474574" y="5946604"/>
            <a:ext cx="8453996"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i="1" dirty="0"/>
              <a:t>Cesar </a:t>
            </a:r>
            <a:r>
              <a:rPr lang="en-US" altLang="en-US" i="1" dirty="0" err="1"/>
              <a:t>Victora</a:t>
            </a:r>
            <a:r>
              <a:rPr lang="en-US" altLang="en-US" i="1" dirty="0"/>
              <a:t> - </a:t>
            </a:r>
            <a:r>
              <a:rPr lang="en-US" altLang="en-US" i="1" dirty="0" err="1"/>
              <a:t>Epidemiologia</a:t>
            </a:r>
            <a:r>
              <a:rPr lang="en-US" altLang="en-US" i="1" dirty="0"/>
              <a:t> UFPEL</a:t>
            </a:r>
          </a:p>
          <a:p>
            <a:pPr algn="ctr" eaLnBrk="1" hangingPunct="1"/>
            <a:r>
              <a:rPr lang="en-US" altLang="en-US" i="1" dirty="0" err="1"/>
              <a:t>Apresentação</a:t>
            </a:r>
            <a:r>
              <a:rPr lang="en-US" altLang="en-US" i="1" dirty="0"/>
              <a:t> no XI </a:t>
            </a:r>
            <a:r>
              <a:rPr lang="en-US" altLang="en-US" i="1" dirty="0" err="1"/>
              <a:t>Congresso</a:t>
            </a:r>
            <a:r>
              <a:rPr lang="en-US" altLang="en-US" i="1" dirty="0"/>
              <a:t> da </a:t>
            </a:r>
            <a:r>
              <a:rPr lang="en-US" altLang="en-US" i="1" dirty="0" err="1"/>
              <a:t>Abrasco</a:t>
            </a:r>
            <a:r>
              <a:rPr lang="en-US" altLang="en-US" i="1" dirty="0"/>
              <a:t> </a:t>
            </a:r>
            <a:r>
              <a:rPr lang="en-US" altLang="en-US" i="1" dirty="0" err="1"/>
              <a:t>julho</a:t>
            </a:r>
            <a:r>
              <a:rPr lang="en-US" altLang="en-US" i="1" dirty="0"/>
              <a:t> 2015</a:t>
            </a:r>
          </a:p>
        </p:txBody>
      </p:sp>
    </p:spTree>
    <p:extLst>
      <p:ext uri="{BB962C8B-B14F-4D97-AF65-F5344CB8AC3E}">
        <p14:creationId xmlns:p14="http://schemas.microsoft.com/office/powerpoint/2010/main" val="186228609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881449"/>
            <a:ext cx="10832757" cy="1062793"/>
          </a:xfrm>
        </p:spPr>
        <p:txBody>
          <a:bodyPr/>
          <a:lstStyle/>
          <a:p>
            <a:pPr algn="ctr"/>
            <a:r>
              <a:rPr lang="pt-BR" b="1" dirty="0">
                <a:solidFill>
                  <a:schemeClr val="accent1">
                    <a:lumMod val="60000"/>
                    <a:lumOff val="40000"/>
                  </a:schemeClr>
                </a:solidFill>
              </a:rPr>
              <a:t>Gravidez / Bebê a termo = </a:t>
            </a:r>
            <a:br>
              <a:rPr lang="pt-BR" b="1" dirty="0">
                <a:solidFill>
                  <a:schemeClr val="accent1">
                    <a:lumMod val="60000"/>
                    <a:lumOff val="40000"/>
                  </a:schemeClr>
                </a:solidFill>
              </a:rPr>
            </a:br>
            <a:r>
              <a:rPr lang="pt-BR" b="1" dirty="0">
                <a:solidFill>
                  <a:schemeClr val="accent1">
                    <a:lumMod val="60000"/>
                    <a:lumOff val="40000"/>
                  </a:schemeClr>
                </a:solidFill>
              </a:rPr>
              <a:t>39 semanas completas ou mais</a:t>
            </a:r>
          </a:p>
        </p:txBody>
      </p:sp>
      <p:sp>
        <p:nvSpPr>
          <p:cNvPr id="3" name="Espaço Reservado para Conteúdo 2"/>
          <p:cNvSpPr>
            <a:spLocks noGrp="1"/>
          </p:cNvSpPr>
          <p:nvPr>
            <p:ph idx="1"/>
          </p:nvPr>
        </p:nvSpPr>
        <p:spPr>
          <a:xfrm>
            <a:off x="820492" y="2603500"/>
            <a:ext cx="10410971" cy="3805538"/>
          </a:xfrm>
        </p:spPr>
        <p:txBody>
          <a:bodyPr>
            <a:normAutofit/>
          </a:bodyPr>
          <a:lstStyle/>
          <a:p>
            <a:r>
              <a:rPr lang="pt-BR" sz="2800" b="1" dirty="0">
                <a:solidFill>
                  <a:schemeClr val="accent1">
                    <a:lumMod val="60000"/>
                    <a:lumOff val="40000"/>
                  </a:schemeClr>
                </a:solidFill>
              </a:rPr>
              <a:t>Reconhecimento de que os bebês nascidos com </a:t>
            </a:r>
            <a:r>
              <a:rPr lang="pt-BR" sz="2800" b="1" dirty="0">
                <a:solidFill>
                  <a:schemeClr val="tx1"/>
                </a:solidFill>
              </a:rPr>
              <a:t>menos de 39 semanas completas (termo pleno) </a:t>
            </a:r>
            <a:r>
              <a:rPr lang="pt-BR" sz="2800" b="1" dirty="0">
                <a:solidFill>
                  <a:schemeClr val="accent1">
                    <a:lumMod val="60000"/>
                    <a:lumOff val="40000"/>
                  </a:schemeClr>
                </a:solidFill>
              </a:rPr>
              <a:t>têm piores desfechos que de 37 0/7 a 38 6/7 (termo precoce)</a:t>
            </a:r>
          </a:p>
          <a:p>
            <a:r>
              <a:rPr lang="pt-BR" sz="2800" b="1" dirty="0">
                <a:solidFill>
                  <a:schemeClr val="accent1">
                    <a:lumMod val="60000"/>
                    <a:lumOff val="40000"/>
                  </a:schemeClr>
                </a:solidFill>
              </a:rPr>
              <a:t>Reconhecimento do </a:t>
            </a:r>
            <a:r>
              <a:rPr lang="pt-BR" sz="2800" b="1" dirty="0">
                <a:solidFill>
                  <a:schemeClr val="tx1"/>
                </a:solidFill>
              </a:rPr>
              <a:t>aumento da prematuridade associada às intervenções</a:t>
            </a:r>
          </a:p>
          <a:p>
            <a:r>
              <a:rPr lang="pt-BR" sz="2800" b="1" dirty="0">
                <a:solidFill>
                  <a:schemeClr val="accent1">
                    <a:lumMod val="60000"/>
                    <a:lumOff val="40000"/>
                  </a:schemeClr>
                </a:solidFill>
              </a:rPr>
              <a:t>Regulação dos partos eletivos </a:t>
            </a:r>
            <a:r>
              <a:rPr lang="pt-BR" sz="2800" b="1" dirty="0">
                <a:solidFill>
                  <a:schemeClr val="tx1"/>
                </a:solidFill>
              </a:rPr>
              <a:t>(cesáreas e induções) antes de 39 semanas completas (ex. Justificativa clínica clara, segunda opinião, etc.)</a:t>
            </a:r>
          </a:p>
        </p:txBody>
      </p:sp>
    </p:spTree>
    <p:extLst>
      <p:ext uri="{BB962C8B-B14F-4D97-AF65-F5344CB8AC3E}">
        <p14:creationId xmlns:p14="http://schemas.microsoft.com/office/powerpoint/2010/main" val="356330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0317" y="2388973"/>
            <a:ext cx="3857121" cy="16536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508" y="5524139"/>
            <a:ext cx="5158699" cy="12330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154" y="2080395"/>
            <a:ext cx="5148262" cy="34437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6"/>
          <p:cNvSpPr>
            <a:spLocks noChangeArrowheads="1"/>
          </p:cNvSpPr>
          <p:nvPr/>
        </p:nvSpPr>
        <p:spPr bwMode="auto">
          <a:xfrm>
            <a:off x="8008938" y="6387306"/>
            <a:ext cx="2659063" cy="369888"/>
          </a:xfrm>
          <a:prstGeom prst="rect">
            <a:avLst/>
          </a:prstGeom>
          <a:solidFill>
            <a:srgbClr val="FFFFFF"/>
          </a:solidFill>
          <a:ln w="9525">
            <a:solidFill>
              <a:srgbClr val="3366CC"/>
            </a:solidFill>
            <a:miter lim="800000"/>
            <a:headEnd/>
            <a:tailEnd/>
          </a:ln>
        </p:spPr>
        <p:txBody>
          <a:bodyPr wrap="none">
            <a:spAutoFit/>
          </a:bodyPr>
          <a:lstStyle/>
          <a:p>
            <a:pPr>
              <a:defRPr/>
            </a:pPr>
            <a:r>
              <a:rPr lang="en-US" i="1" kern="0" dirty="0">
                <a:solidFill>
                  <a:srgbClr val="000000"/>
                </a:solidFill>
                <a:latin typeface="Arial" charset="0"/>
              </a:rPr>
              <a:t>BirthByTheNumbers.org</a:t>
            </a:r>
            <a:endParaRPr lang="en-US" kern="0" dirty="0">
              <a:solidFill>
                <a:srgbClr val="000000"/>
              </a:solidFill>
              <a:latin typeface="Arial" charset="0"/>
            </a:endParaRPr>
          </a:p>
        </p:txBody>
      </p:sp>
      <p:sp>
        <p:nvSpPr>
          <p:cNvPr id="2" name="CaixaDeTexto 1"/>
          <p:cNvSpPr txBox="1"/>
          <p:nvPr/>
        </p:nvSpPr>
        <p:spPr>
          <a:xfrm>
            <a:off x="695731" y="510736"/>
            <a:ext cx="9925849" cy="1569660"/>
          </a:xfrm>
          <a:prstGeom prst="rect">
            <a:avLst/>
          </a:prstGeom>
          <a:noFill/>
        </p:spPr>
        <p:txBody>
          <a:bodyPr wrap="square" rtlCol="0">
            <a:spAutoFit/>
          </a:bodyPr>
          <a:lstStyle/>
          <a:p>
            <a:pPr algn="ctr"/>
            <a:r>
              <a:rPr lang="pt-BR" sz="2400" b="1" dirty="0">
                <a:solidFill>
                  <a:srgbClr val="00B0F0"/>
                </a:solidFill>
              </a:rPr>
              <a:t>Movimentos sociais pela regulação das práticas de assistência ao parto (desde os 1990s), em conjunto com associações profissionais, regulam cesárea e indução de parto</a:t>
            </a:r>
          </a:p>
          <a:p>
            <a:pPr algn="ctr"/>
            <a:r>
              <a:rPr lang="pt-BR" sz="2400" b="1" dirty="0">
                <a:solidFill>
                  <a:srgbClr val="0070C0"/>
                </a:solidFill>
              </a:rPr>
              <a:t>CAMPANHA “TERMO = 39 SEMANAS COMPLETAS”</a:t>
            </a:r>
          </a:p>
        </p:txBody>
      </p:sp>
      <p:sp>
        <p:nvSpPr>
          <p:cNvPr id="3" name="CaixaDeTexto 2"/>
          <p:cNvSpPr txBox="1"/>
          <p:nvPr/>
        </p:nvSpPr>
        <p:spPr>
          <a:xfrm>
            <a:off x="6982561" y="4042614"/>
            <a:ext cx="3463017" cy="1754326"/>
          </a:xfrm>
          <a:prstGeom prst="rect">
            <a:avLst/>
          </a:prstGeom>
          <a:noFill/>
          <a:ln w="12700">
            <a:solidFill>
              <a:schemeClr val="tx1"/>
            </a:solidFill>
          </a:ln>
        </p:spPr>
        <p:txBody>
          <a:bodyPr wrap="square" rtlCol="0">
            <a:spAutoFit/>
          </a:bodyPr>
          <a:lstStyle/>
          <a:p>
            <a:pPr algn="ctr"/>
            <a:r>
              <a:rPr lang="pt-BR" sz="3600" b="1" dirty="0">
                <a:solidFill>
                  <a:srgbClr val="FF0000"/>
                </a:solidFill>
                <a:latin typeface="+mj-lt"/>
              </a:rPr>
              <a:t>FICHA NOVA SINASC</a:t>
            </a:r>
          </a:p>
          <a:p>
            <a:pPr algn="ctr"/>
            <a:r>
              <a:rPr lang="pt-BR" sz="3600" b="1" dirty="0">
                <a:solidFill>
                  <a:srgbClr val="FF0000"/>
                </a:solidFill>
                <a:latin typeface="+mj-lt"/>
              </a:rPr>
              <a:t> TEM INDUÇÃO</a:t>
            </a:r>
          </a:p>
        </p:txBody>
      </p:sp>
    </p:spTree>
    <p:extLst>
      <p:ext uri="{BB962C8B-B14F-4D97-AF65-F5344CB8AC3E}">
        <p14:creationId xmlns:p14="http://schemas.microsoft.com/office/powerpoint/2010/main" val="130496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411" y="648308"/>
            <a:ext cx="10099589" cy="706964"/>
          </a:xfrm>
        </p:spPr>
        <p:txBody>
          <a:bodyPr>
            <a:noAutofit/>
          </a:bodyPr>
          <a:lstStyle/>
          <a:p>
            <a:r>
              <a:rPr lang="en-US" sz="2800" b="1" dirty="0" err="1">
                <a:solidFill>
                  <a:schemeClr val="accent1">
                    <a:lumMod val="60000"/>
                    <a:lumOff val="40000"/>
                  </a:schemeClr>
                </a:solidFill>
              </a:rPr>
              <a:t>Regulação</a:t>
            </a:r>
            <a:r>
              <a:rPr lang="en-US" sz="2800" b="1" dirty="0"/>
              <a:t> dos </a:t>
            </a:r>
            <a:r>
              <a:rPr lang="en-US" sz="2800" b="1" dirty="0" err="1"/>
              <a:t>partos</a:t>
            </a:r>
            <a:r>
              <a:rPr lang="en-US" sz="2800" b="1" dirty="0"/>
              <a:t> </a:t>
            </a:r>
            <a:r>
              <a:rPr lang="en-US" sz="2800" b="1" dirty="0" err="1"/>
              <a:t>agendados</a:t>
            </a:r>
            <a:r>
              <a:rPr lang="en-US" sz="2800" b="1" dirty="0"/>
              <a:t> antes de 39 </a:t>
            </a:r>
            <a:r>
              <a:rPr lang="en-US" sz="2800" b="1" dirty="0" err="1"/>
              <a:t>semanas</a:t>
            </a:r>
            <a:r>
              <a:rPr lang="en-US" sz="2800" b="1" dirty="0"/>
              <a:t> </a:t>
            </a:r>
            <a:r>
              <a:rPr lang="en-US" sz="2800" b="1" dirty="0" err="1"/>
              <a:t>nos</a:t>
            </a:r>
            <a:r>
              <a:rPr lang="en-US" sz="2800" b="1" dirty="0"/>
              <a:t> </a:t>
            </a:r>
            <a:r>
              <a:rPr lang="en-US" sz="2800" b="1" dirty="0" err="1"/>
              <a:t>Estados</a:t>
            </a:r>
            <a:r>
              <a:rPr lang="en-US" sz="2800" b="1" dirty="0"/>
              <a:t> </a:t>
            </a:r>
            <a:r>
              <a:rPr lang="en-US" sz="2800" b="1" dirty="0" err="1"/>
              <a:t>Unidos</a:t>
            </a:r>
            <a:r>
              <a:rPr lang="en-US" sz="2800" b="1" dirty="0"/>
              <a:t> e </a:t>
            </a:r>
            <a:r>
              <a:rPr lang="en-US" sz="2800" b="1" dirty="0" err="1"/>
              <a:t>redução</a:t>
            </a:r>
            <a:r>
              <a:rPr lang="en-US" sz="2800" b="1" dirty="0"/>
              <a:t> da </a:t>
            </a:r>
            <a:r>
              <a:rPr lang="en-US" sz="2800" b="1" dirty="0" err="1"/>
              <a:t>prematuridade</a:t>
            </a:r>
            <a:endParaRPr lang="en-US"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22072262"/>
              </p:ext>
            </p:extLst>
          </p:nvPr>
        </p:nvGraphicFramePr>
        <p:xfrm>
          <a:off x="922638" y="2248930"/>
          <a:ext cx="9592962" cy="384707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553020" y="6085505"/>
            <a:ext cx="697627" cy="369332"/>
          </a:xfrm>
          <a:prstGeom prst="rect">
            <a:avLst/>
          </a:prstGeom>
          <a:noFill/>
        </p:spPr>
        <p:txBody>
          <a:bodyPr wrap="none" rtlCol="0">
            <a:spAutoFit/>
          </a:bodyPr>
          <a:lstStyle/>
          <a:p>
            <a:r>
              <a:rPr lang="en-US" dirty="0"/>
              <a:t>Year</a:t>
            </a:r>
          </a:p>
        </p:txBody>
      </p:sp>
      <p:sp>
        <p:nvSpPr>
          <p:cNvPr id="5" name="Rectangle 3"/>
          <p:cNvSpPr>
            <a:spLocks noChangeArrowheads="1"/>
          </p:cNvSpPr>
          <p:nvPr/>
        </p:nvSpPr>
        <p:spPr bwMode="auto">
          <a:xfrm>
            <a:off x="7732930" y="6264728"/>
            <a:ext cx="2733441" cy="369332"/>
          </a:xfrm>
          <a:prstGeom prst="rect">
            <a:avLst/>
          </a:prstGeom>
          <a:noFill/>
          <a:ln w="9525">
            <a:solidFill>
              <a:schemeClr val="accent1"/>
            </a:solidFill>
            <a:miter lim="800000"/>
            <a:headEnd/>
            <a:tailEnd/>
          </a:ln>
        </p:spPr>
        <p:txBody>
          <a:bodyPr wrap="none">
            <a:spAutoFit/>
          </a:bodyPr>
          <a:lstStyle/>
          <a:p>
            <a:r>
              <a:rPr lang="en-US" i="1" dirty="0">
                <a:solidFill>
                  <a:srgbClr val="000000"/>
                </a:solidFill>
              </a:rPr>
              <a:t>BirthByTheNumbers.org</a:t>
            </a:r>
            <a:endParaRPr lang="en-US" dirty="0">
              <a:solidFill>
                <a:srgbClr val="000000"/>
              </a:solidFill>
            </a:endParaRPr>
          </a:p>
        </p:txBody>
      </p:sp>
    </p:spTree>
    <p:extLst>
      <p:ext uri="{BB962C8B-B14F-4D97-AF65-F5344CB8AC3E}">
        <p14:creationId xmlns:p14="http://schemas.microsoft.com/office/powerpoint/2010/main" val="2751916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2475" y="570148"/>
            <a:ext cx="4302678" cy="1243965"/>
          </a:xfrm>
        </p:spPr>
        <p:txBody>
          <a:bodyPr/>
          <a:lstStyle/>
          <a:p>
            <a:pPr algn="r"/>
            <a:r>
              <a:rPr lang="pt-BR" dirty="0"/>
              <a:t>Nascer no Brasil:</a:t>
            </a:r>
            <a:br>
              <a:rPr lang="pt-BR" dirty="0"/>
            </a:br>
            <a:r>
              <a:rPr lang="pt-BR" dirty="0"/>
              <a:t>Diferenças entre SUS e privado</a:t>
            </a:r>
          </a:p>
        </p:txBody>
      </p:sp>
      <p:pic>
        <p:nvPicPr>
          <p:cNvPr id="4" name="Imagem 3"/>
          <p:cNvPicPr>
            <a:picLocks noChangeAspect="1"/>
          </p:cNvPicPr>
          <p:nvPr/>
        </p:nvPicPr>
        <p:blipFill>
          <a:blip r:embed="rId2"/>
          <a:stretch>
            <a:fillRect/>
          </a:stretch>
        </p:blipFill>
        <p:spPr>
          <a:xfrm>
            <a:off x="4838105" y="272117"/>
            <a:ext cx="7123857" cy="6261783"/>
          </a:xfrm>
          <a:prstGeom prst="rect">
            <a:avLst/>
          </a:prstGeom>
        </p:spPr>
      </p:pic>
      <p:sp>
        <p:nvSpPr>
          <p:cNvPr id="6" name="CaixaDeTexto 5"/>
          <p:cNvSpPr txBox="1"/>
          <p:nvPr/>
        </p:nvSpPr>
        <p:spPr>
          <a:xfrm>
            <a:off x="363493" y="2390398"/>
            <a:ext cx="4420998" cy="4247317"/>
          </a:xfrm>
          <a:prstGeom prst="rect">
            <a:avLst/>
          </a:prstGeom>
          <a:noFill/>
        </p:spPr>
        <p:txBody>
          <a:bodyPr wrap="square" rtlCol="0">
            <a:spAutoFit/>
          </a:bodyPr>
          <a:lstStyle/>
          <a:p>
            <a:r>
              <a:rPr lang="pt-BR" dirty="0"/>
              <a:t>Há um virtual </a:t>
            </a:r>
            <a:r>
              <a:rPr lang="pt-BR" b="1" dirty="0">
                <a:solidFill>
                  <a:schemeClr val="accent4">
                    <a:lumMod val="50000"/>
                  </a:schemeClr>
                </a:solidFill>
              </a:rPr>
              <a:t>desaparecimento das atividades educativas </a:t>
            </a:r>
            <a:r>
              <a:rPr lang="pt-BR" dirty="0"/>
              <a:t>no </a:t>
            </a:r>
            <a:r>
              <a:rPr lang="pt-BR" dirty="0" err="1"/>
              <a:t>pre-natal</a:t>
            </a:r>
            <a:r>
              <a:rPr lang="pt-BR" dirty="0"/>
              <a:t>, voltadas para a preparação para o parto</a:t>
            </a:r>
          </a:p>
          <a:p>
            <a:endParaRPr lang="pt-BR" dirty="0"/>
          </a:p>
          <a:p>
            <a:r>
              <a:rPr lang="pt-BR" dirty="0"/>
              <a:t>Informações “pulam” o parto, quando não oferecem </a:t>
            </a:r>
            <a:r>
              <a:rPr lang="pt-BR" b="1" dirty="0">
                <a:solidFill>
                  <a:srgbClr val="834A0F"/>
                </a:solidFill>
              </a:rPr>
              <a:t>informações distorcidas e parciais</a:t>
            </a:r>
          </a:p>
          <a:p>
            <a:endParaRPr lang="pt-BR" dirty="0"/>
          </a:p>
          <a:p>
            <a:r>
              <a:rPr lang="pt-BR" dirty="0"/>
              <a:t>Cesárea e a </a:t>
            </a:r>
            <a:r>
              <a:rPr lang="pt-BR" b="1" dirty="0">
                <a:solidFill>
                  <a:srgbClr val="834A0F"/>
                </a:solidFill>
              </a:rPr>
              <a:t>cultura sexual reprodutiva e “medo de estragar o playground do marido” </a:t>
            </a:r>
          </a:p>
          <a:p>
            <a:endParaRPr lang="pt-BR" b="1" dirty="0">
              <a:solidFill>
                <a:schemeClr val="accent1">
                  <a:lumMod val="75000"/>
                </a:schemeClr>
              </a:solidFill>
            </a:endParaRPr>
          </a:p>
          <a:p>
            <a:r>
              <a:rPr lang="pt-BR" b="1" dirty="0">
                <a:solidFill>
                  <a:srgbClr val="834A0F"/>
                </a:solidFill>
              </a:rPr>
              <a:t>Gênero: cultura de medo e nojo do parto (TOCOFOBIA)</a:t>
            </a:r>
          </a:p>
        </p:txBody>
      </p:sp>
    </p:spTree>
    <p:extLst>
      <p:ext uri="{BB962C8B-B14F-4D97-AF65-F5344CB8AC3E}">
        <p14:creationId xmlns:p14="http://schemas.microsoft.com/office/powerpoint/2010/main" val="1485488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96409" y="531275"/>
            <a:ext cx="4069400" cy="1529039"/>
          </a:xfrm>
        </p:spPr>
        <p:txBody>
          <a:bodyPr/>
          <a:lstStyle/>
          <a:p>
            <a:r>
              <a:rPr lang="pt-BR" dirty="0"/>
              <a:t>Nascer no Brasil</a:t>
            </a:r>
            <a:br>
              <a:rPr lang="pt-BR" dirty="0"/>
            </a:br>
            <a:r>
              <a:rPr lang="pt-BR" dirty="0"/>
              <a:t>Decisão por via de parto</a:t>
            </a:r>
          </a:p>
        </p:txBody>
      </p:sp>
      <p:pic>
        <p:nvPicPr>
          <p:cNvPr id="3" name="Imagem 2"/>
          <p:cNvPicPr>
            <a:picLocks noChangeAspect="1"/>
          </p:cNvPicPr>
          <p:nvPr/>
        </p:nvPicPr>
        <p:blipFill>
          <a:blip r:embed="rId2"/>
          <a:stretch>
            <a:fillRect/>
          </a:stretch>
        </p:blipFill>
        <p:spPr>
          <a:xfrm>
            <a:off x="637264" y="699730"/>
            <a:ext cx="6535323" cy="6085862"/>
          </a:xfrm>
          <a:prstGeom prst="rect">
            <a:avLst/>
          </a:prstGeom>
        </p:spPr>
      </p:pic>
      <p:sp>
        <p:nvSpPr>
          <p:cNvPr id="4" name="CaixaDeTexto 3"/>
          <p:cNvSpPr txBox="1"/>
          <p:nvPr/>
        </p:nvSpPr>
        <p:spPr>
          <a:xfrm>
            <a:off x="7524925" y="2444445"/>
            <a:ext cx="4281519" cy="3785652"/>
          </a:xfrm>
          <a:prstGeom prst="rect">
            <a:avLst/>
          </a:prstGeom>
          <a:noFill/>
        </p:spPr>
        <p:txBody>
          <a:bodyPr wrap="square" rtlCol="0">
            <a:spAutoFit/>
          </a:bodyPr>
          <a:lstStyle/>
          <a:p>
            <a:r>
              <a:rPr lang="pt-BR" sz="2000" b="1" dirty="0">
                <a:solidFill>
                  <a:srgbClr val="7030A0"/>
                </a:solidFill>
              </a:rPr>
              <a:t>A maioria das mulheres no setor público e privado prefere parto normal no início da gravidez, mas terminam em uma cesárea</a:t>
            </a:r>
          </a:p>
          <a:p>
            <a:r>
              <a:rPr lang="pt-BR" sz="2000" b="1" dirty="0">
                <a:solidFill>
                  <a:srgbClr val="7030A0"/>
                </a:solidFill>
              </a:rPr>
              <a:t>(84% no setor privado)</a:t>
            </a:r>
          </a:p>
          <a:p>
            <a:endParaRPr lang="pt-BR" sz="2000" b="1" dirty="0">
              <a:solidFill>
                <a:srgbClr val="7030A0"/>
              </a:solidFill>
            </a:endParaRPr>
          </a:p>
          <a:p>
            <a:r>
              <a:rPr lang="pt-BR" sz="2000" b="1" dirty="0">
                <a:solidFill>
                  <a:schemeClr val="accent1">
                    <a:lumMod val="60000"/>
                    <a:lumOff val="40000"/>
                  </a:schemeClr>
                </a:solidFill>
              </a:rPr>
              <a:t>Quase não há parto vaginal depois de cesárea no setor privado brasileiro</a:t>
            </a:r>
          </a:p>
          <a:p>
            <a:endParaRPr lang="pt-BR" sz="2000" b="1" dirty="0">
              <a:solidFill>
                <a:srgbClr val="7030A0"/>
              </a:solidFill>
            </a:endParaRPr>
          </a:p>
          <a:p>
            <a:r>
              <a:rPr lang="pt-BR" sz="2000" b="1" dirty="0">
                <a:solidFill>
                  <a:srgbClr val="7030A0"/>
                </a:solidFill>
              </a:rPr>
              <a:t>Superestimação do risco gestacional?</a:t>
            </a:r>
          </a:p>
        </p:txBody>
      </p:sp>
    </p:spTree>
    <p:extLst>
      <p:ext uri="{BB962C8B-B14F-4D97-AF65-F5344CB8AC3E}">
        <p14:creationId xmlns:p14="http://schemas.microsoft.com/office/powerpoint/2010/main" val="3013843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877" y="520139"/>
            <a:ext cx="9575820" cy="620161"/>
          </a:xfrm>
        </p:spPr>
        <p:txBody>
          <a:bodyPr/>
          <a:lstStyle/>
          <a:p>
            <a:r>
              <a:rPr lang="pt-BR" dirty="0"/>
              <a:t>Nascer no Brasil – intervenções no parto</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546" y="1321712"/>
            <a:ext cx="10718740" cy="5403468"/>
          </a:xfrm>
          <a:prstGeom prst="rect">
            <a:avLst/>
          </a:prstGeom>
        </p:spPr>
      </p:pic>
    </p:spTree>
    <p:extLst>
      <p:ext uri="{BB962C8B-B14F-4D97-AF65-F5344CB8AC3E}">
        <p14:creationId xmlns:p14="http://schemas.microsoft.com/office/powerpoint/2010/main" val="54461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1873" y="621205"/>
            <a:ext cx="9809608" cy="1400433"/>
          </a:xfrm>
        </p:spPr>
        <p:txBody>
          <a:bodyPr/>
          <a:lstStyle/>
          <a:p>
            <a:pPr algn="ctr"/>
            <a:r>
              <a:rPr lang="pt-BR" sz="2400" b="1" dirty="0">
                <a:solidFill>
                  <a:schemeClr val="accent2">
                    <a:lumMod val="60000"/>
                    <a:lumOff val="40000"/>
                  </a:schemeClr>
                </a:solidFill>
              </a:rPr>
              <a:t>O parto como fenômeno </a:t>
            </a:r>
            <a:r>
              <a:rPr lang="pt-BR" sz="2400" b="1" dirty="0" err="1">
                <a:solidFill>
                  <a:schemeClr val="accent2">
                    <a:lumMod val="60000"/>
                    <a:lumOff val="40000"/>
                  </a:schemeClr>
                </a:solidFill>
              </a:rPr>
              <a:t>neuro-endócrino</a:t>
            </a:r>
            <a:r>
              <a:rPr lang="pt-BR" sz="2400" b="1" dirty="0">
                <a:solidFill>
                  <a:schemeClr val="accent2">
                    <a:lumMod val="60000"/>
                    <a:lumOff val="40000"/>
                  </a:schemeClr>
                </a:solidFill>
              </a:rPr>
              <a:t>, </a:t>
            </a:r>
            <a:r>
              <a:rPr lang="pt-BR" sz="2400" b="1" dirty="0" err="1">
                <a:solidFill>
                  <a:schemeClr val="accent2">
                    <a:lumMod val="60000"/>
                    <a:lumOff val="40000"/>
                  </a:schemeClr>
                </a:solidFill>
              </a:rPr>
              <a:t>epigenético</a:t>
            </a:r>
            <a:r>
              <a:rPr lang="pt-BR" sz="2400" b="1" dirty="0">
                <a:solidFill>
                  <a:schemeClr val="accent2">
                    <a:lumMod val="60000"/>
                    <a:lumOff val="40000"/>
                  </a:schemeClr>
                </a:solidFill>
              </a:rPr>
              <a:t> e de formação do </a:t>
            </a:r>
            <a:r>
              <a:rPr lang="pt-BR" sz="2400" b="1" dirty="0" err="1">
                <a:solidFill>
                  <a:schemeClr val="accent2">
                    <a:lumMod val="60000"/>
                    <a:lumOff val="40000"/>
                  </a:schemeClr>
                </a:solidFill>
              </a:rPr>
              <a:t>microbioma</a:t>
            </a:r>
            <a:r>
              <a:rPr lang="pt-BR" sz="2400" b="1" dirty="0">
                <a:solidFill>
                  <a:schemeClr val="accent2">
                    <a:lumMod val="60000"/>
                    <a:lumOff val="40000"/>
                  </a:schemeClr>
                </a:solidFill>
              </a:rPr>
              <a:t>: efeitos para a vida inteira</a:t>
            </a:r>
          </a:p>
        </p:txBody>
      </p:sp>
      <p:sp>
        <p:nvSpPr>
          <p:cNvPr id="3" name="Espaço Reservado para Conteúdo 2"/>
          <p:cNvSpPr>
            <a:spLocks noGrp="1"/>
          </p:cNvSpPr>
          <p:nvPr>
            <p:ph idx="1"/>
          </p:nvPr>
        </p:nvSpPr>
        <p:spPr>
          <a:xfrm>
            <a:off x="272157" y="2298358"/>
            <a:ext cx="11741645" cy="4283674"/>
          </a:xfrm>
        </p:spPr>
        <p:txBody>
          <a:bodyPr/>
          <a:lstStyle/>
          <a:p>
            <a:r>
              <a:rPr lang="pt-BR" sz="2000" b="1" dirty="0"/>
              <a:t>Antigamente: parto como evento mecânico (trajeto, objeto, motor), do qual se a mãe e o bebê saíssem vivos e mais ou menos funcionais, estava ótimo</a:t>
            </a:r>
          </a:p>
          <a:p>
            <a:r>
              <a:rPr lang="pt-BR" sz="2000" b="1" dirty="0">
                <a:solidFill>
                  <a:srgbClr val="145CAC"/>
                </a:solidFill>
              </a:rPr>
              <a:t>Esta concepção mudou radicalmente, porém a formação dos profissionais e as instituições no Brasil tem sido muito lentas em acompanhar  esta mudança de paradigma</a:t>
            </a:r>
          </a:p>
          <a:p>
            <a:r>
              <a:rPr lang="pt-BR" sz="2000" b="1" dirty="0">
                <a:solidFill>
                  <a:schemeClr val="tx1"/>
                </a:solidFill>
              </a:rPr>
              <a:t>Universalização da cesárea no setor privado, considerada o padrão-ouro do cuidado</a:t>
            </a:r>
          </a:p>
          <a:p>
            <a:pPr marL="0" indent="0">
              <a:buNone/>
            </a:pPr>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355" y="4363698"/>
            <a:ext cx="2575354" cy="2022558"/>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7073" y="4262679"/>
            <a:ext cx="2599207" cy="2185292"/>
          </a:xfrm>
          <a:prstGeom prst="rect">
            <a:avLst/>
          </a:prstGeom>
        </p:spPr>
      </p:pic>
      <p:pic>
        <p:nvPicPr>
          <p:cNvPr id="8" name="Imagem 7"/>
          <p:cNvPicPr>
            <a:picLocks noChangeAspect="1"/>
          </p:cNvPicPr>
          <p:nvPr/>
        </p:nvPicPr>
        <p:blipFill>
          <a:blip r:embed="rId4"/>
          <a:stretch>
            <a:fillRect/>
          </a:stretch>
        </p:blipFill>
        <p:spPr>
          <a:xfrm>
            <a:off x="8009681" y="4324394"/>
            <a:ext cx="3092793" cy="2061862"/>
          </a:xfrm>
          <a:prstGeom prst="rect">
            <a:avLst/>
          </a:prstGeom>
        </p:spPr>
      </p:pic>
    </p:spTree>
    <p:extLst>
      <p:ext uri="{BB962C8B-B14F-4D97-AF65-F5344CB8AC3E}">
        <p14:creationId xmlns:p14="http://schemas.microsoft.com/office/powerpoint/2010/main" val="2577526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031394" y="577273"/>
            <a:ext cx="8884973" cy="1146848"/>
          </a:xfrm>
        </p:spPr>
        <p:txBody>
          <a:bodyPr>
            <a:noAutofit/>
          </a:bodyPr>
          <a:lstStyle/>
          <a:p>
            <a:pPr algn="ctr" eaLnBrk="1" hangingPunct="1"/>
            <a:r>
              <a:rPr lang="pt-BR" altLang="pt-BR" sz="2400" b="1" dirty="0">
                <a:solidFill>
                  <a:schemeClr val="tx2">
                    <a:lumMod val="40000"/>
                    <a:lumOff val="60000"/>
                  </a:schemeClr>
                </a:solidFill>
              </a:rPr>
              <a:t>O MEDO DA DOR – A QUEM INTERESSA?</a:t>
            </a:r>
            <a:br>
              <a:rPr lang="pt-BR" altLang="pt-BR" sz="2400" b="1" dirty="0">
                <a:solidFill>
                  <a:schemeClr val="tx2">
                    <a:lumMod val="40000"/>
                    <a:lumOff val="60000"/>
                  </a:schemeClr>
                </a:solidFill>
              </a:rPr>
            </a:br>
            <a:r>
              <a:rPr lang="pt-BR" altLang="pt-BR" sz="2400" b="1" dirty="0">
                <a:solidFill>
                  <a:schemeClr val="tx2">
                    <a:lumMod val="40000"/>
                    <a:lumOff val="60000"/>
                  </a:schemeClr>
                </a:solidFill>
              </a:rPr>
              <a:t>Prevenção da dor </a:t>
            </a:r>
            <a:r>
              <a:rPr lang="pt-BR" altLang="pt-BR" sz="2400" b="1" dirty="0" err="1">
                <a:solidFill>
                  <a:schemeClr val="tx2">
                    <a:lumMod val="40000"/>
                    <a:lumOff val="60000"/>
                  </a:schemeClr>
                </a:solidFill>
              </a:rPr>
              <a:t>iatrogência</a:t>
            </a:r>
            <a:r>
              <a:rPr lang="pt-BR" altLang="pt-BR" sz="2400" b="1" dirty="0">
                <a:solidFill>
                  <a:schemeClr val="tx2">
                    <a:lumMod val="40000"/>
                    <a:lumOff val="60000"/>
                  </a:schemeClr>
                </a:solidFill>
              </a:rPr>
              <a:t>  e uso seletivo, criterioso de ocitocina e procedimentos dolorosos</a:t>
            </a:r>
          </a:p>
        </p:txBody>
      </p:sp>
      <p:pic>
        <p:nvPicPr>
          <p:cNvPr id="33796"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6115106" y="1971114"/>
            <a:ext cx="5104829" cy="4553511"/>
          </a:xfrm>
        </p:spPr>
      </p:pic>
      <p:sp>
        <p:nvSpPr>
          <p:cNvPr id="6" name="Espaço Reservado para Texto 5"/>
          <p:cNvSpPr>
            <a:spLocks noGrp="1"/>
          </p:cNvSpPr>
          <p:nvPr>
            <p:ph type="body" sz="half" idx="4294967295"/>
          </p:nvPr>
        </p:nvSpPr>
        <p:spPr>
          <a:xfrm>
            <a:off x="304633" y="2463371"/>
            <a:ext cx="5552470" cy="3847328"/>
          </a:xfrm>
        </p:spPr>
        <p:txBody>
          <a:bodyPr>
            <a:normAutofit fontScale="92500" lnSpcReduction="20000"/>
          </a:bodyPr>
          <a:lstStyle/>
          <a:p>
            <a:pPr eaLnBrk="1" hangingPunct="1"/>
            <a:r>
              <a:rPr lang="pt-BR" altLang="pt-BR" sz="2600" b="1" dirty="0"/>
              <a:t>Ocitocina de rotina – alto risco materno e neonatal</a:t>
            </a:r>
          </a:p>
          <a:p>
            <a:pPr eaLnBrk="1" hangingPunct="1"/>
            <a:endParaRPr lang="pt-BR" altLang="pt-BR" sz="2600" b="1" dirty="0"/>
          </a:p>
          <a:p>
            <a:pPr eaLnBrk="1" hangingPunct="1"/>
            <a:r>
              <a:rPr lang="pt-BR" altLang="pt-BR" sz="2600" b="1" dirty="0"/>
              <a:t>Manobra de </a:t>
            </a:r>
            <a:r>
              <a:rPr lang="pt-BR" altLang="pt-BR" sz="2600" b="1" dirty="0" err="1"/>
              <a:t>Kristeller</a:t>
            </a:r>
            <a:r>
              <a:rPr lang="pt-BR" altLang="pt-BR" sz="2600" b="1" dirty="0"/>
              <a:t> – muito comum no SUS e setor privado. Riscos, </a:t>
            </a:r>
            <a:r>
              <a:rPr lang="pt-BR" altLang="pt-BR" sz="2600" b="1" dirty="0">
                <a:solidFill>
                  <a:srgbClr val="31859C"/>
                </a:solidFill>
              </a:rPr>
              <a:t>segurança materna e neonatal</a:t>
            </a:r>
          </a:p>
          <a:p>
            <a:pPr marL="0" indent="0" eaLnBrk="1" hangingPunct="1">
              <a:buNone/>
            </a:pPr>
            <a:endParaRPr lang="pt-BR" altLang="pt-BR" sz="2600" b="1" dirty="0">
              <a:solidFill>
                <a:srgbClr val="31859C"/>
              </a:solidFill>
            </a:endParaRPr>
          </a:p>
          <a:p>
            <a:pPr eaLnBrk="1" hangingPunct="1"/>
            <a:r>
              <a:rPr lang="pt-BR" altLang="pt-BR" sz="2600" b="1" dirty="0" err="1"/>
              <a:t>Litotomia</a:t>
            </a:r>
            <a:r>
              <a:rPr lang="pt-BR" altLang="pt-BR" sz="2600" b="1" dirty="0"/>
              <a:t> e evolução do período expulsivo </a:t>
            </a:r>
            <a:endParaRPr lang="pt-BR" altLang="pt-BR" sz="2600" dirty="0"/>
          </a:p>
          <a:p>
            <a:pPr eaLnBrk="1" hangingPunct="1"/>
            <a:endParaRPr lang="pt-BR" altLang="pt-BR" sz="3200" dirty="0"/>
          </a:p>
        </p:txBody>
      </p:sp>
      <p:sp>
        <p:nvSpPr>
          <p:cNvPr id="33795" name="CaixaDeTexto 7"/>
          <p:cNvSpPr txBox="1">
            <a:spLocks noChangeArrowheads="1"/>
          </p:cNvSpPr>
          <p:nvPr/>
        </p:nvSpPr>
        <p:spPr bwMode="auto">
          <a:xfrm>
            <a:off x="7178246" y="6500169"/>
            <a:ext cx="69923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pt-BR" altLang="pt-BR" sz="1100" dirty="0"/>
              <a:t>Anônima</a:t>
            </a:r>
          </a:p>
        </p:txBody>
      </p:sp>
    </p:spTree>
    <p:extLst>
      <p:ext uri="{BB962C8B-B14F-4D97-AF65-F5344CB8AC3E}">
        <p14:creationId xmlns:p14="http://schemas.microsoft.com/office/powerpoint/2010/main" val="368442179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404814"/>
            <a:ext cx="4398963" cy="6237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8163" y="404814"/>
            <a:ext cx="3529012" cy="6340475"/>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pt-BR" sz="2800" b="1"/>
              <a:t>O </a:t>
            </a:r>
            <a:r>
              <a:rPr lang="en-US" altLang="en-US" sz="2800" b="1"/>
              <a:t>“</a:t>
            </a:r>
            <a:r>
              <a:rPr lang="en-US" altLang="ja-JP" sz="2800" b="1"/>
              <a:t>sorinho</a:t>
            </a:r>
            <a:r>
              <a:rPr lang="en-US" altLang="en-US" sz="2800" b="1"/>
              <a:t>”</a:t>
            </a:r>
            <a:endParaRPr lang="en-US" altLang="ja-JP" sz="2800" b="1"/>
          </a:p>
          <a:p>
            <a:pPr eaLnBrk="1" hangingPunct="1">
              <a:buFontTx/>
              <a:buChar char="•"/>
            </a:pPr>
            <a:endParaRPr lang="en-US" altLang="pt-BR" sz="1800"/>
          </a:p>
          <a:p>
            <a:pPr eaLnBrk="1" hangingPunct="1"/>
            <a:r>
              <a:rPr lang="en-US" altLang="pt-BR" sz="1800"/>
              <a:t>Intervenções danosas e invisíveis: ocitocina usada sem devida </a:t>
            </a:r>
          </a:p>
          <a:p>
            <a:pPr eaLnBrk="1" hangingPunct="1"/>
            <a:r>
              <a:rPr lang="en-US" altLang="pt-BR" sz="1800"/>
              <a:t>indicação clínica e de forma insegura</a:t>
            </a:r>
          </a:p>
          <a:p>
            <a:pPr eaLnBrk="1" hangingPunct="1"/>
            <a:endParaRPr lang="en-US" altLang="pt-BR" sz="1800"/>
          </a:p>
          <a:p>
            <a:pPr eaLnBrk="1" hangingPunct="1"/>
            <a:r>
              <a:rPr lang="en-US" altLang="pt-BR" sz="1800"/>
              <a:t>Ocitocina: droga de alto alerta (cuidado 1:1</a:t>
            </a:r>
          </a:p>
          <a:p>
            <a:pPr eaLnBrk="1" hangingPunct="1"/>
            <a:endParaRPr lang="en-US" altLang="pt-BR" sz="1800"/>
          </a:p>
          <a:p>
            <a:pPr eaLnBrk="1" hangingPunct="1"/>
            <a:r>
              <a:rPr lang="en-US" altLang="pt-BR" sz="1800"/>
              <a:t>Intenso sofrimento físico e emocional das mulheres, geralmente sem alívio efetivo da dor</a:t>
            </a:r>
          </a:p>
          <a:p>
            <a:pPr eaLnBrk="1" hangingPunct="1"/>
            <a:endParaRPr lang="en-US" altLang="pt-BR" sz="1800"/>
          </a:p>
          <a:p>
            <a:pPr eaLnBrk="1" hangingPunct="1"/>
            <a:r>
              <a:rPr lang="en-US" altLang="pt-BR" sz="1800"/>
              <a:t>Riscos aumentados para mãe e bebê</a:t>
            </a:r>
          </a:p>
          <a:p>
            <a:pPr eaLnBrk="1" hangingPunct="1"/>
            <a:endParaRPr lang="en-US" altLang="pt-BR" sz="1800"/>
          </a:p>
          <a:p>
            <a:pPr eaLnBrk="1" hangingPunct="1"/>
            <a:r>
              <a:rPr lang="en-US" altLang="pt-BR" sz="1800"/>
              <a:t>Associado a risco aumentado de hemorragia pos-parto e problemas de aleitamento</a:t>
            </a:r>
          </a:p>
          <a:p>
            <a:pPr eaLnBrk="1" hangingPunct="1"/>
            <a:endParaRPr lang="en-US" altLang="pt-BR" sz="1800"/>
          </a:p>
        </p:txBody>
      </p:sp>
    </p:spTree>
    <p:extLst>
      <p:ext uri="{BB962C8B-B14F-4D97-AF65-F5344CB8AC3E}">
        <p14:creationId xmlns:p14="http://schemas.microsoft.com/office/powerpoint/2010/main" val="98713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994" y="597886"/>
            <a:ext cx="8772308" cy="931153"/>
          </a:xfrm>
        </p:spPr>
        <p:txBody>
          <a:bodyPr/>
          <a:lstStyle/>
          <a:p>
            <a:pPr algn="ctr"/>
            <a:r>
              <a:rPr lang="en-US" dirty="0" err="1"/>
              <a:t>Nascer</a:t>
            </a:r>
            <a:r>
              <a:rPr lang="en-US" dirty="0"/>
              <a:t> no </a:t>
            </a:r>
            <a:r>
              <a:rPr lang="en-US" dirty="0" err="1"/>
              <a:t>Brasil</a:t>
            </a:r>
            <a:r>
              <a:rPr lang="en-US" dirty="0"/>
              <a:t> – </a:t>
            </a:r>
            <a:r>
              <a:rPr lang="en-US" dirty="0" err="1"/>
              <a:t>acompanhantes</a:t>
            </a:r>
            <a:r>
              <a:rPr lang="en-US" dirty="0"/>
              <a:t> no </a:t>
            </a:r>
            <a:r>
              <a:rPr lang="en-US" dirty="0" err="1"/>
              <a:t>parto</a:t>
            </a:r>
            <a:r>
              <a:rPr lang="en-US" dirty="0"/>
              <a:t> – </a:t>
            </a:r>
            <a:r>
              <a:rPr lang="en-US" dirty="0" err="1"/>
              <a:t>implementação</a:t>
            </a:r>
            <a:r>
              <a:rPr lang="en-US" dirty="0"/>
              <a:t> da lei</a:t>
            </a:r>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991" y="1710451"/>
            <a:ext cx="10665974" cy="441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622074" y="6155030"/>
            <a:ext cx="10998060" cy="369332"/>
          </a:xfrm>
          <a:prstGeom prst="rect">
            <a:avLst/>
          </a:prstGeom>
          <a:noFill/>
        </p:spPr>
        <p:txBody>
          <a:bodyPr wrap="none" rtlCol="0">
            <a:spAutoFit/>
          </a:bodyPr>
          <a:lstStyle/>
          <a:p>
            <a:r>
              <a:rPr lang="en-US" altLang="pt-BR" b="1" dirty="0" err="1"/>
              <a:t>Acompanhantes</a:t>
            </a:r>
            <a:r>
              <a:rPr lang="en-US" altLang="pt-BR" b="1" dirty="0"/>
              <a:t> </a:t>
            </a:r>
            <a:r>
              <a:rPr lang="en-US" altLang="pt-BR" b="1" dirty="0" err="1"/>
              <a:t>mais</a:t>
            </a:r>
            <a:r>
              <a:rPr lang="en-US" altLang="pt-BR" b="1" dirty="0"/>
              <a:t>  </a:t>
            </a:r>
            <a:r>
              <a:rPr lang="en-US" altLang="pt-BR" b="1" dirty="0" err="1"/>
              <a:t>associados</a:t>
            </a:r>
            <a:r>
              <a:rPr lang="en-US" altLang="pt-BR" b="1" dirty="0"/>
              <a:t> a </a:t>
            </a:r>
            <a:r>
              <a:rPr lang="en-US" altLang="pt-BR" b="1" dirty="0" err="1"/>
              <a:t>maior</a:t>
            </a:r>
            <a:r>
              <a:rPr lang="en-US" altLang="pt-BR" b="1" dirty="0"/>
              <a:t> </a:t>
            </a:r>
            <a:r>
              <a:rPr lang="en-US" altLang="pt-BR" b="1" dirty="0" err="1"/>
              <a:t>renda</a:t>
            </a:r>
            <a:r>
              <a:rPr lang="en-US" altLang="pt-BR" b="1" dirty="0"/>
              <a:t>, </a:t>
            </a:r>
            <a:r>
              <a:rPr lang="en-US" altLang="pt-BR" b="1" dirty="0" err="1"/>
              <a:t>setor</a:t>
            </a:r>
            <a:r>
              <a:rPr lang="en-US" altLang="pt-BR" b="1" dirty="0"/>
              <a:t> </a:t>
            </a:r>
            <a:r>
              <a:rPr lang="en-US" altLang="pt-BR" b="1" dirty="0" err="1"/>
              <a:t>privado</a:t>
            </a:r>
            <a:r>
              <a:rPr lang="en-US" altLang="pt-BR" b="1" dirty="0"/>
              <a:t>, </a:t>
            </a:r>
            <a:r>
              <a:rPr lang="en-US" altLang="pt-BR" b="1" dirty="0" err="1"/>
              <a:t>cesárea</a:t>
            </a:r>
            <a:r>
              <a:rPr lang="en-US" altLang="pt-BR" b="1" dirty="0"/>
              <a:t>, </a:t>
            </a:r>
            <a:r>
              <a:rPr lang="en-US" altLang="pt-BR" b="1" dirty="0" err="1"/>
              <a:t>sem</a:t>
            </a:r>
            <a:r>
              <a:rPr lang="en-US" altLang="pt-BR" b="1" dirty="0"/>
              <a:t> </a:t>
            </a:r>
            <a:r>
              <a:rPr lang="en-US" altLang="pt-BR" b="1" dirty="0" err="1"/>
              <a:t>trabalho</a:t>
            </a:r>
            <a:r>
              <a:rPr lang="en-US" altLang="pt-BR" b="1" dirty="0"/>
              <a:t> de </a:t>
            </a:r>
            <a:r>
              <a:rPr lang="en-US" altLang="pt-BR" b="1" dirty="0" err="1"/>
              <a:t>parto</a:t>
            </a:r>
            <a:endParaRPr lang="en-US" b="1" dirty="0"/>
          </a:p>
        </p:txBody>
      </p:sp>
    </p:spTree>
    <p:extLst>
      <p:ext uri="{BB962C8B-B14F-4D97-AF65-F5344CB8AC3E}">
        <p14:creationId xmlns:p14="http://schemas.microsoft.com/office/powerpoint/2010/main" val="2002581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4" name="Espaço Reservado para Conteúdo 6" descr="episio1-1.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220788" y="1527969"/>
            <a:ext cx="3960812" cy="5146675"/>
          </a:xfrm>
        </p:spPr>
      </p:pic>
      <p:sp>
        <p:nvSpPr>
          <p:cNvPr id="34819" name="CaixaDeTexto 8"/>
          <p:cNvSpPr txBox="1">
            <a:spLocks noChangeArrowheads="1"/>
          </p:cNvSpPr>
          <p:nvPr/>
        </p:nvSpPr>
        <p:spPr bwMode="auto">
          <a:xfrm>
            <a:off x="1847851" y="260351"/>
            <a:ext cx="8632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pt-BR" altLang="pt-BR" b="1">
                <a:latin typeface="Arial" pitchFamily="34" charset="0"/>
              </a:rPr>
              <a:t>Episiotomia - Ação direta da Rede Parto do Princípio 2011</a:t>
            </a:r>
          </a:p>
        </p:txBody>
      </p:sp>
      <p:sp>
        <p:nvSpPr>
          <p:cNvPr id="10" name="CaixaDeTexto 9"/>
          <p:cNvSpPr txBox="1"/>
          <p:nvPr/>
        </p:nvSpPr>
        <p:spPr>
          <a:xfrm>
            <a:off x="1992314" y="692150"/>
            <a:ext cx="7920037" cy="831850"/>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pt-BR" altLang="pt-BR" b="1">
                <a:solidFill>
                  <a:srgbClr val="953735"/>
                </a:solidFill>
              </a:rPr>
              <a:t>Efeitos das intervenções (episiotomias, fórceps) </a:t>
            </a:r>
          </a:p>
          <a:p>
            <a:pPr algn="ctr" eaLnBrk="1" hangingPunct="1"/>
            <a:r>
              <a:rPr lang="pt-BR" altLang="pt-BR" b="1">
                <a:solidFill>
                  <a:srgbClr val="953735"/>
                </a:solidFill>
              </a:rPr>
              <a:t>são entendidos como  se fossem </a:t>
            </a:r>
            <a:r>
              <a:rPr lang="pt-BR" altLang="en-US" b="1">
                <a:solidFill>
                  <a:srgbClr val="953735"/>
                </a:solidFill>
              </a:rPr>
              <a:t>“</a:t>
            </a:r>
            <a:r>
              <a:rPr lang="pt-BR" altLang="pt-BR" b="1">
                <a:solidFill>
                  <a:srgbClr val="953735"/>
                </a:solidFill>
              </a:rPr>
              <a:t>do parto normal</a:t>
            </a:r>
            <a:r>
              <a:rPr lang="pt-BR" altLang="en-US" b="1">
                <a:solidFill>
                  <a:srgbClr val="953735"/>
                </a:solidFill>
              </a:rPr>
              <a:t>”</a:t>
            </a:r>
            <a:endParaRPr lang="pt-BR" altLang="pt-BR" b="1">
              <a:solidFill>
                <a:srgbClr val="953735"/>
              </a:solidFill>
            </a:endParaRPr>
          </a:p>
        </p:txBody>
      </p:sp>
      <p:pic>
        <p:nvPicPr>
          <p:cNvPr id="2" name="Imagem 1"/>
          <p:cNvPicPr>
            <a:picLocks noChangeAspect="1"/>
          </p:cNvPicPr>
          <p:nvPr/>
        </p:nvPicPr>
        <p:blipFill>
          <a:blip r:embed="rId3"/>
          <a:stretch>
            <a:fillRect/>
          </a:stretch>
        </p:blipFill>
        <p:spPr>
          <a:xfrm>
            <a:off x="6095149" y="1854304"/>
            <a:ext cx="6096851" cy="3429479"/>
          </a:xfrm>
          <a:prstGeom prst="rect">
            <a:avLst/>
          </a:prstGeom>
        </p:spPr>
      </p:pic>
      <p:sp>
        <p:nvSpPr>
          <p:cNvPr id="3" name="CaixaDeTexto 2"/>
          <p:cNvSpPr txBox="1"/>
          <p:nvPr/>
        </p:nvSpPr>
        <p:spPr>
          <a:xfrm>
            <a:off x="6164263" y="5708822"/>
            <a:ext cx="5622052" cy="369332"/>
          </a:xfrm>
          <a:prstGeom prst="rect">
            <a:avLst/>
          </a:prstGeom>
          <a:noFill/>
        </p:spPr>
        <p:txBody>
          <a:bodyPr wrap="none" rtlCol="0">
            <a:spAutoFit/>
          </a:bodyPr>
          <a:lstStyle/>
          <a:p>
            <a:r>
              <a:rPr lang="pt-BR" dirty="0"/>
              <a:t>“</a:t>
            </a:r>
            <a:r>
              <a:rPr lang="pt-BR" b="1" dirty="0"/>
              <a:t>Chega de parto violento para vender cesárea</a:t>
            </a:r>
            <a:r>
              <a:rPr lang="pt-BR" dirty="0"/>
              <a:t>”</a:t>
            </a:r>
          </a:p>
        </p:txBody>
      </p:sp>
    </p:spTree>
    <p:extLst>
      <p:ext uri="{BB962C8B-B14F-4D97-AF65-F5344CB8AC3E}">
        <p14:creationId xmlns:p14="http://schemas.microsoft.com/office/powerpoint/2010/main" val="24262291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500"/>
                                        <p:tgtEl>
                                          <p:spTgt spid="49154"/>
                                        </p:tgtEl>
                                      </p:cBhvr>
                                    </p:animEffect>
                                    <p:anim calcmode="lin" valueType="num">
                                      <p:cBhvr>
                                        <p:cTn id="8" dur="500" fill="hold"/>
                                        <p:tgtEl>
                                          <p:spTgt spid="49154"/>
                                        </p:tgtEl>
                                        <p:attrNameLst>
                                          <p:attrName>ppt_x</p:attrName>
                                        </p:attrNameLst>
                                      </p:cBhvr>
                                      <p:tavLst>
                                        <p:tav tm="0">
                                          <p:val>
                                            <p:strVal val="#ppt_x"/>
                                          </p:val>
                                        </p:tav>
                                        <p:tav tm="100000">
                                          <p:val>
                                            <p:strVal val="#ppt_x"/>
                                          </p:val>
                                        </p:tav>
                                      </p:tavLst>
                                    </p:anim>
                                    <p:anim calcmode="lin" valueType="num">
                                      <p:cBhvr>
                                        <p:cTn id="9" dur="500" fill="hold"/>
                                        <p:tgtEl>
                                          <p:spTgt spid="49154"/>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533401"/>
            <a:ext cx="8229600" cy="1139825"/>
          </a:xfrm>
        </p:spPr>
        <p:txBody>
          <a:bodyPr>
            <a:normAutofit fontScale="90000"/>
          </a:bodyPr>
          <a:lstStyle/>
          <a:p>
            <a:pPr eaLnBrk="1" hangingPunct="1"/>
            <a:r>
              <a:rPr lang="en-US" altLang="pt-BR" sz="4000" b="1">
                <a:ea typeface="ＭＳ Ｐゴシック" pitchFamily="34" charset="-128"/>
              </a:rPr>
              <a:t>The Charter</a:t>
            </a:r>
            <a:br>
              <a:rPr lang="en-US" altLang="pt-BR" sz="4000">
                <a:ea typeface="ＭＳ Ｐゴシック" pitchFamily="34" charset="-128"/>
              </a:rPr>
            </a:br>
            <a:endParaRPr lang="en-US" altLang="pt-BR" sz="4000">
              <a:ea typeface="ＭＳ Ｐゴシック" pitchFamily="34" charset="-128"/>
            </a:endParaRPr>
          </a:p>
        </p:txBody>
      </p:sp>
      <p:graphicFrame>
        <p:nvGraphicFramePr>
          <p:cNvPr id="10" name="Content Placeholder 9"/>
          <p:cNvGraphicFramePr>
            <a:graphicFrameLocks noGrp="1"/>
          </p:cNvGraphicFramePr>
          <p:nvPr>
            <p:ph idx="1"/>
          </p:nvPr>
        </p:nvGraphicFramePr>
        <p:xfrm>
          <a:off x="905349" y="1878014"/>
          <a:ext cx="10176095" cy="4335463"/>
        </p:xfrm>
        <a:graphic>
          <a:graphicData uri="http://schemas.openxmlformats.org/drawingml/2006/table">
            <a:tbl>
              <a:tblPr/>
              <a:tblGrid>
                <a:gridCol w="657015">
                  <a:extLst>
                    <a:ext uri="{9D8B030D-6E8A-4147-A177-3AD203B41FA5}">
                      <a16:colId xmlns:a16="http://schemas.microsoft.com/office/drawing/2014/main" val="20000"/>
                    </a:ext>
                  </a:extLst>
                </a:gridCol>
                <a:gridCol w="4329807">
                  <a:extLst>
                    <a:ext uri="{9D8B030D-6E8A-4147-A177-3AD203B41FA5}">
                      <a16:colId xmlns:a16="http://schemas.microsoft.com/office/drawing/2014/main" val="20001"/>
                    </a:ext>
                  </a:extLst>
                </a:gridCol>
                <a:gridCol w="5189273">
                  <a:extLst>
                    <a:ext uri="{9D8B030D-6E8A-4147-A177-3AD203B41FA5}">
                      <a16:colId xmlns:a16="http://schemas.microsoft.com/office/drawing/2014/main" val="20002"/>
                    </a:ext>
                  </a:extLst>
                </a:gridCol>
              </a:tblGrid>
              <a:tr h="407776">
                <a:tc gridSpan="2">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Categoria</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de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desrespeito</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e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abuso</a:t>
                      </a:r>
                      <a:endParaRPr kumimoji="0" lang="en-US" altLang="pt-BR" sz="1400" b="0" i="0" u="none" strike="noStrike" cap="none" normalizeH="0" baseline="0" dirty="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hMerge="1">
                  <a:txBody>
                    <a:bodyPr/>
                    <a:lstStyle/>
                    <a:p>
                      <a:endParaRPr lang="pt-BR"/>
                    </a:p>
                  </a:txBody>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DIREITO CORRESPONDENTE</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extLst>
                  <a:ext uri="{0D108BD9-81ED-4DB2-BD59-A6C34878D82A}">
                    <a16:rowId xmlns:a16="http://schemas.microsoft.com/office/drawing/2014/main" val="10000"/>
                  </a:ext>
                </a:extLst>
              </a:tr>
              <a:tr h="38503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1.</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Abuso físico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Liberdade de danos e maus-tratos</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1"/>
                  </a:ext>
                </a:extLst>
              </a:tr>
              <a:tr h="970173">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2.</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Cuidado</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não-consentido</a:t>
                      </a:r>
                      <a:endPar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Direito à informação, o consentimento informado ea recusa, e respeito pelas escolhas e preferências, incluindo acompanhantes durante o atendimento de maternidade</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2"/>
                  </a:ext>
                </a:extLst>
              </a:tr>
              <a:tr h="38503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3.</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Cuidado não confidencial ou privativo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Confidencialidade, privacidade</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3"/>
                  </a:ext>
                </a:extLst>
              </a:tr>
              <a:tr h="38503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4.</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Cuidado indigno e abuso verbal</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Dignidade, respeito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4"/>
                  </a:ext>
                </a:extLst>
              </a:tr>
              <a:tr h="535112">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5.</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Discriminação baseada em certos atributos</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Igualdade</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a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não</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discriminação</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à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eqüidade</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da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atenção</a:t>
                      </a:r>
                      <a:endPar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5"/>
                  </a:ext>
                </a:extLst>
              </a:tr>
              <a:tr h="633644">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6.</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Abandono, negligência ou recusa de assistência</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Direito ao cuidado à saúde em tempo oportuno e ao mais alto nível possível de saúde</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6"/>
                  </a:ext>
                </a:extLst>
              </a:tr>
              <a:tr h="633644">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7.</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Detenção nos serviços</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Liberdade,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autonomia</a:t>
                      </a:r>
                      <a:endPar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7"/>
                  </a:ext>
                </a:extLst>
              </a:tr>
            </a:tbl>
          </a:graphicData>
        </a:graphic>
      </p:graphicFrame>
      <p:cxnSp>
        <p:nvCxnSpPr>
          <p:cNvPr id="4" name="Straight Connector 3"/>
          <p:cNvCxnSpPr/>
          <p:nvPr/>
        </p:nvCxnSpPr>
        <p:spPr>
          <a:xfrm>
            <a:off x="1828800" y="1477963"/>
            <a:ext cx="8534400" cy="0"/>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43208" y="69060"/>
            <a:ext cx="10664981" cy="6484140"/>
          </a:xfrm>
          <a:prstGeom prst="rect">
            <a:avLst/>
          </a:prstGeom>
          <a:noFill/>
          <a:ln w="317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Text Box 1"/>
          <p:cNvSpPr txBox="1"/>
          <p:nvPr/>
        </p:nvSpPr>
        <p:spPr>
          <a:xfrm>
            <a:off x="1143000" y="69060"/>
            <a:ext cx="9144000" cy="1524000"/>
          </a:xfrm>
          <a:prstGeom prst="rect">
            <a:avLst/>
          </a:prstGeom>
          <a:solidFill>
            <a:srgbClr val="FAA61A"/>
          </a:solidFill>
          <a:ln w="6350">
            <a:noFill/>
          </a:ln>
          <a:effectLst/>
        </p:spPr>
        <p:style>
          <a:lnRef idx="0">
            <a:schemeClr val="accent1"/>
          </a:lnRef>
          <a:fillRef idx="0">
            <a:schemeClr val="accent1"/>
          </a:fillRef>
          <a:effectRef idx="0">
            <a:schemeClr val="accent1"/>
          </a:effectRef>
          <a:fontRef idx="minor">
            <a:schemeClr val="dk1"/>
          </a:fontRef>
        </p:style>
        <p:txBody>
          <a:bodyPr lIns="365760" tIns="365760" rIns="365760" bIns="365760"/>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spcAft>
                <a:spcPts val="600"/>
              </a:spcAft>
            </a:pPr>
            <a:r>
              <a:rPr lang="en-US" altLang="pt-BR" sz="800" b="1">
                <a:solidFill>
                  <a:srgbClr val="000000"/>
                </a:solidFill>
                <a:latin typeface="Arial" pitchFamily="34" charset="0"/>
                <a:ea typeface="Calibri" pitchFamily="34" charset="0"/>
              </a:rPr>
              <a:t> </a:t>
            </a:r>
            <a:endParaRPr lang="en-US" altLang="pt-BR" sz="1100">
              <a:solidFill>
                <a:srgbClr val="000000"/>
              </a:solidFill>
              <a:ea typeface="Calibri" pitchFamily="34" charset="0"/>
            </a:endParaRPr>
          </a:p>
          <a:p>
            <a:pPr eaLnBrk="1" hangingPunct="1"/>
            <a:r>
              <a:rPr lang="en-US" altLang="pt-BR" sz="1100" b="1">
                <a:solidFill>
                  <a:srgbClr val="FFFFFF"/>
                </a:solidFill>
                <a:latin typeface="MS Reference Sans Serif" pitchFamily="34" charset="0"/>
                <a:ea typeface="Calibri" pitchFamily="34" charset="0"/>
              </a:rPr>
              <a:t> </a:t>
            </a:r>
            <a:endParaRPr lang="en-US" altLang="pt-BR" sz="1100">
              <a:solidFill>
                <a:srgbClr val="000000"/>
              </a:solidFill>
              <a:ea typeface="Calibri" pitchFamily="34" charset="0"/>
            </a:endParaRPr>
          </a:p>
          <a:p>
            <a:pPr eaLnBrk="1" hangingPunct="1">
              <a:spcAft>
                <a:spcPts val="1000"/>
              </a:spcAft>
            </a:pPr>
            <a:r>
              <a:rPr lang="en-US" altLang="pt-BR" sz="1100">
                <a:solidFill>
                  <a:srgbClr val="000000"/>
                </a:solidFill>
                <a:ea typeface="Calibri" pitchFamily="34" charset="0"/>
              </a:rPr>
              <a:t> </a:t>
            </a:r>
          </a:p>
        </p:txBody>
      </p:sp>
      <p:sp>
        <p:nvSpPr>
          <p:cNvPr id="12" name="Text Box 6"/>
          <p:cNvSpPr txBox="1"/>
          <p:nvPr/>
        </p:nvSpPr>
        <p:spPr>
          <a:xfrm>
            <a:off x="1524000" y="69060"/>
            <a:ext cx="6686550" cy="1136649"/>
          </a:xfrm>
          <a:prstGeom prst="rect">
            <a:avLst/>
          </a:prstGeom>
          <a:solidFill>
            <a:srgbClr val="F26322"/>
          </a:solidFill>
          <a:ln w="6350">
            <a:noFill/>
          </a:ln>
          <a:effectLst/>
        </p:spPr>
        <p:style>
          <a:lnRef idx="0">
            <a:schemeClr val="accent1"/>
          </a:lnRef>
          <a:fillRef idx="0">
            <a:schemeClr val="accent1"/>
          </a:fillRef>
          <a:effectRef idx="0">
            <a:schemeClr val="accent1"/>
          </a:effectRef>
          <a:fontRef idx="minor">
            <a:schemeClr val="dk1"/>
          </a:fontRef>
        </p:style>
        <p:txBody>
          <a:bodyPr/>
          <a:lstStyle>
            <a:lvl1pPr marL="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spcAft>
                <a:spcPts val="600"/>
              </a:spcAft>
            </a:pPr>
            <a:r>
              <a:rPr lang="en-US" altLang="pt-BR" b="1" dirty="0">
                <a:solidFill>
                  <a:srgbClr val="000000"/>
                </a:solidFill>
                <a:latin typeface="Arial" pitchFamily="34" charset="0"/>
                <a:ea typeface="Calibri" pitchFamily="34" charset="0"/>
              </a:rPr>
              <a:t>CUIDADO RESPEITOSO NO PARTO – PREVENÇÃO DA VIOLÊNCIA NO PARTO</a:t>
            </a:r>
          </a:p>
          <a:p>
            <a:pPr eaLnBrk="1" hangingPunct="1">
              <a:spcAft>
                <a:spcPts val="600"/>
              </a:spcAft>
            </a:pPr>
            <a:r>
              <a:rPr lang="en-US" altLang="pt-BR" sz="1600" b="1" dirty="0">
                <a:solidFill>
                  <a:srgbClr val="000000"/>
                </a:solidFill>
                <a:latin typeface="Arial" pitchFamily="34" charset="0"/>
                <a:ea typeface="Calibri" pitchFamily="34" charset="0"/>
              </a:rPr>
              <a:t>RESPECTFUL MATERNITY CARE:</a:t>
            </a:r>
            <a:endParaRPr lang="en-US" altLang="pt-BR" sz="1600" dirty="0">
              <a:solidFill>
                <a:srgbClr val="000000"/>
              </a:solidFill>
              <a:ea typeface="Calibri" pitchFamily="34" charset="0"/>
            </a:endParaRPr>
          </a:p>
          <a:p>
            <a:pPr eaLnBrk="1" hangingPunct="1"/>
            <a:r>
              <a:rPr lang="en-US" altLang="pt-BR" sz="1600" dirty="0">
                <a:solidFill>
                  <a:srgbClr val="000000"/>
                </a:solidFill>
                <a:latin typeface="MS Reference Sans Serif" pitchFamily="34" charset="0"/>
                <a:ea typeface="Calibri" pitchFamily="34" charset="0"/>
              </a:rPr>
              <a:t>THE</a:t>
            </a:r>
            <a:r>
              <a:rPr lang="en-US" altLang="pt-BR" sz="1600" b="1" dirty="0">
                <a:solidFill>
                  <a:srgbClr val="000000"/>
                </a:solidFill>
                <a:latin typeface="MS Reference Sans Serif" pitchFamily="34" charset="0"/>
                <a:ea typeface="Calibri" pitchFamily="34" charset="0"/>
              </a:rPr>
              <a:t> </a:t>
            </a:r>
            <a:r>
              <a:rPr lang="en-US" altLang="pt-BR" sz="1600" b="1" dirty="0">
                <a:solidFill>
                  <a:srgbClr val="FFFFFF"/>
                </a:solidFill>
                <a:latin typeface="MS Reference Sans Serif" pitchFamily="34" charset="0"/>
                <a:ea typeface="Calibri" pitchFamily="34" charset="0"/>
              </a:rPr>
              <a:t>UNIVERSAL RIGHTS </a:t>
            </a:r>
            <a:r>
              <a:rPr lang="en-US" altLang="pt-BR" sz="1600" dirty="0">
                <a:solidFill>
                  <a:srgbClr val="000000"/>
                </a:solidFill>
                <a:latin typeface="MS Reference Sans Serif" pitchFamily="34" charset="0"/>
                <a:ea typeface="Calibri" pitchFamily="34" charset="0"/>
              </a:rPr>
              <a:t>OF CHILDBEARING WOMEN</a:t>
            </a:r>
            <a:endParaRPr lang="en-US" altLang="pt-BR" sz="1600" dirty="0">
              <a:solidFill>
                <a:srgbClr val="000000"/>
              </a:solidFill>
              <a:ea typeface="Calibri" pitchFamily="34" charset="0"/>
            </a:endParaRPr>
          </a:p>
        </p:txBody>
      </p:sp>
      <p:pic>
        <p:nvPicPr>
          <p:cNvPr id="21547"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2189" y="179389"/>
            <a:ext cx="140652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1524000" y="1550988"/>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549" name="TextBox 2"/>
          <p:cNvSpPr txBox="1">
            <a:spLocks noChangeArrowheads="1"/>
          </p:cNvSpPr>
          <p:nvPr/>
        </p:nvSpPr>
        <p:spPr bwMode="auto">
          <a:xfrm>
            <a:off x="3392488" y="6229350"/>
            <a:ext cx="6513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r>
              <a:rPr lang="en-US" altLang="pt-BR" sz="1800"/>
              <a:t>www.tractionproject.org/content/respectful-care-during-</a:t>
            </a:r>
            <a:r>
              <a:rPr lang="en-US" altLang="pt-BR" sz="1800" b="1"/>
              <a:t>childbirth</a:t>
            </a:r>
            <a:endParaRPr lang="en-US" altLang="pt-BR" sz="1800"/>
          </a:p>
          <a:p>
            <a:pPr eaLnBrk="1" hangingPunct="1"/>
            <a:endParaRPr lang="en-US" altLang="pt-BR" sz="1800"/>
          </a:p>
        </p:txBody>
      </p:sp>
    </p:spTree>
    <p:extLst>
      <p:ext uri="{BB962C8B-B14F-4D97-AF65-F5344CB8AC3E}">
        <p14:creationId xmlns:p14="http://schemas.microsoft.com/office/powerpoint/2010/main" val="390897060"/>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ítulo 1"/>
          <p:cNvSpPr>
            <a:spLocks noGrp="1"/>
          </p:cNvSpPr>
          <p:nvPr>
            <p:ph type="title"/>
          </p:nvPr>
        </p:nvSpPr>
        <p:spPr>
          <a:xfrm>
            <a:off x="444843" y="760671"/>
            <a:ext cx="9972332" cy="845707"/>
          </a:xfrm>
        </p:spPr>
        <p:txBody>
          <a:bodyPr>
            <a:normAutofit fontScale="90000"/>
          </a:bodyPr>
          <a:lstStyle/>
          <a:p>
            <a:pPr algn="ctr" eaLnBrk="1" hangingPunct="1"/>
            <a:br>
              <a:rPr lang="pt-BR" altLang="en-US" sz="2800" dirty="0"/>
            </a:br>
            <a:r>
              <a:rPr lang="pt-BR" altLang="en-US" dirty="0">
                <a:solidFill>
                  <a:schemeClr val="accent1">
                    <a:lumMod val="60000"/>
                    <a:lumOff val="40000"/>
                  </a:schemeClr>
                </a:solidFill>
              </a:rPr>
              <a:t>“</a:t>
            </a:r>
            <a:r>
              <a:rPr lang="pt-BR" altLang="ja-JP" b="1" dirty="0">
                <a:solidFill>
                  <a:schemeClr val="accent1">
                    <a:lumMod val="60000"/>
                    <a:lumOff val="40000"/>
                  </a:schemeClr>
                </a:solidFill>
              </a:rPr>
              <a:t>Chega de parto violento para vender cesárea</a:t>
            </a:r>
            <a:r>
              <a:rPr lang="pt-BR" altLang="en-US" b="1" dirty="0">
                <a:solidFill>
                  <a:schemeClr val="accent1">
                    <a:lumMod val="60000"/>
                    <a:lumOff val="40000"/>
                  </a:schemeClr>
                </a:solidFill>
              </a:rPr>
              <a:t>”</a:t>
            </a:r>
            <a:br>
              <a:rPr lang="pt-BR" altLang="ja-JP" b="1" dirty="0">
                <a:solidFill>
                  <a:schemeClr val="accent1">
                    <a:lumMod val="60000"/>
                    <a:lumOff val="40000"/>
                  </a:schemeClr>
                </a:solidFill>
              </a:rPr>
            </a:br>
            <a:r>
              <a:rPr lang="pt-BR" altLang="ja-JP" sz="2800" b="1" dirty="0"/>
              <a:t>Cesárea como (comparativamente) </a:t>
            </a:r>
            <a:r>
              <a:rPr lang="pt-BR" altLang="en-US" sz="2800" b="1" dirty="0"/>
              <a:t>“</a:t>
            </a:r>
            <a:r>
              <a:rPr lang="pt-BR" altLang="ja-JP" sz="2800" b="1" dirty="0"/>
              <a:t>menos insegura</a:t>
            </a:r>
            <a:r>
              <a:rPr lang="pt-BR" altLang="en-US" sz="2800" b="1" dirty="0"/>
              <a:t>”</a:t>
            </a:r>
            <a:endParaRPr lang="pt-BR" altLang="pt-BR" sz="2800" b="1" dirty="0"/>
          </a:p>
        </p:txBody>
      </p:sp>
      <p:pic>
        <p:nvPicPr>
          <p:cNvPr id="45058" name="Picture 2" descr="C:\Users\casa\Pictures\26-03-2011\DSC0135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95551" y="2059459"/>
            <a:ext cx="7505184" cy="4503266"/>
          </a:xfrm>
        </p:spPr>
      </p:pic>
    </p:spTree>
    <p:extLst>
      <p:ext uri="{BB962C8B-B14F-4D97-AF65-F5344CB8AC3E}">
        <p14:creationId xmlns:p14="http://schemas.microsoft.com/office/powerpoint/2010/main" val="2122516186"/>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3596" y="662677"/>
            <a:ext cx="10329018" cy="706964"/>
          </a:xfrm>
        </p:spPr>
        <p:txBody>
          <a:bodyPr/>
          <a:lstStyle/>
          <a:p>
            <a:r>
              <a:rPr lang="en-US" sz="3200" dirty="0" err="1"/>
              <a:t>Iniciativa</a:t>
            </a:r>
            <a:r>
              <a:rPr lang="en-US" sz="3200" dirty="0"/>
              <a:t> hospital amigo da </a:t>
            </a:r>
            <a:r>
              <a:rPr lang="en-US" sz="3200" dirty="0" err="1"/>
              <a:t>mãe</a:t>
            </a:r>
            <a:r>
              <a:rPr lang="en-US" sz="3200" dirty="0"/>
              <a:t> e do </a:t>
            </a:r>
            <a:r>
              <a:rPr lang="en-US" sz="3200" dirty="0" err="1"/>
              <a:t>bebê</a:t>
            </a:r>
            <a:r>
              <a:rPr lang="en-US" sz="3200" dirty="0"/>
              <a:t> (2015)</a:t>
            </a:r>
          </a:p>
        </p:txBody>
      </p:sp>
      <p:pic>
        <p:nvPicPr>
          <p:cNvPr id="5" name="Picture 4"/>
          <p:cNvPicPr>
            <a:picLocks noChangeAspect="1"/>
          </p:cNvPicPr>
          <p:nvPr/>
        </p:nvPicPr>
        <p:blipFill>
          <a:blip r:embed="rId2"/>
          <a:stretch>
            <a:fillRect/>
          </a:stretch>
        </p:blipFill>
        <p:spPr>
          <a:xfrm>
            <a:off x="764632" y="1425375"/>
            <a:ext cx="10549337" cy="5144309"/>
          </a:xfrm>
          <a:prstGeom prst="rect">
            <a:avLst/>
          </a:prstGeom>
        </p:spPr>
      </p:pic>
    </p:spTree>
    <p:extLst>
      <p:ext uri="{BB962C8B-B14F-4D97-AF65-F5344CB8AC3E}">
        <p14:creationId xmlns:p14="http://schemas.microsoft.com/office/powerpoint/2010/main" val="3152620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542557" y="520117"/>
            <a:ext cx="9725568" cy="908521"/>
          </a:xfrm>
        </p:spPr>
        <p:txBody>
          <a:bodyPr/>
          <a:lstStyle/>
          <a:p>
            <a:r>
              <a:rPr lang="pt-BR" sz="3200" dirty="0"/>
              <a:t>O parto espontâneo como padrão-ouro para mulheres saudáveis é possível no Brasil? </a:t>
            </a:r>
          </a:p>
        </p:txBody>
      </p:sp>
      <p:pic>
        <p:nvPicPr>
          <p:cNvPr id="5" name="Imagem 4"/>
          <p:cNvPicPr>
            <a:picLocks noChangeAspect="1"/>
          </p:cNvPicPr>
          <p:nvPr/>
        </p:nvPicPr>
        <p:blipFill>
          <a:blip r:embed="rId2"/>
          <a:stretch>
            <a:fillRect/>
          </a:stretch>
        </p:blipFill>
        <p:spPr>
          <a:xfrm>
            <a:off x="5038588" y="1502533"/>
            <a:ext cx="3520269" cy="4760868"/>
          </a:xfrm>
          <a:prstGeom prst="rect">
            <a:avLst/>
          </a:prstGeom>
        </p:spPr>
      </p:pic>
      <p:pic>
        <p:nvPicPr>
          <p:cNvPr id="6" name="Imagem 5"/>
          <p:cNvPicPr>
            <a:picLocks noChangeAspect="1"/>
          </p:cNvPicPr>
          <p:nvPr/>
        </p:nvPicPr>
        <p:blipFill>
          <a:blip r:embed="rId3"/>
          <a:stretch>
            <a:fillRect/>
          </a:stretch>
        </p:blipFill>
        <p:spPr>
          <a:xfrm>
            <a:off x="8810800" y="1301982"/>
            <a:ext cx="2914650" cy="4987665"/>
          </a:xfrm>
          <a:prstGeom prst="rect">
            <a:avLst/>
          </a:prstGeom>
        </p:spPr>
      </p:pic>
      <p:sp>
        <p:nvSpPr>
          <p:cNvPr id="8" name="Retângulo 7"/>
          <p:cNvSpPr/>
          <p:nvPr/>
        </p:nvSpPr>
        <p:spPr>
          <a:xfrm>
            <a:off x="5782962" y="6642556"/>
            <a:ext cx="8130746" cy="215444"/>
          </a:xfrm>
          <a:prstGeom prst="rect">
            <a:avLst/>
          </a:prstGeom>
        </p:spPr>
        <p:txBody>
          <a:bodyPr wrap="square">
            <a:spAutoFit/>
          </a:bodyPr>
          <a:lstStyle/>
          <a:p>
            <a:r>
              <a:rPr lang="en-US" sz="800" dirty="0"/>
              <a:t>Read more: http://www.dailymail.co.uk/news/article-3065678/Call-midwives-calm-duo-delivered-Princess.html#ixzz3npEs899T </a:t>
            </a:r>
          </a:p>
        </p:txBody>
      </p:sp>
      <p:sp>
        <p:nvSpPr>
          <p:cNvPr id="10" name="CaixaDeTexto 9"/>
          <p:cNvSpPr txBox="1"/>
          <p:nvPr/>
        </p:nvSpPr>
        <p:spPr>
          <a:xfrm>
            <a:off x="4754824" y="6389786"/>
            <a:ext cx="7007142" cy="261610"/>
          </a:xfrm>
          <a:prstGeom prst="rect">
            <a:avLst/>
          </a:prstGeom>
          <a:noFill/>
        </p:spPr>
        <p:txBody>
          <a:bodyPr wrap="square" rtlCol="0">
            <a:spAutoFit/>
          </a:bodyPr>
          <a:lstStyle/>
          <a:p>
            <a:r>
              <a:rPr lang="pt-BR" sz="1100" dirty="0"/>
              <a:t>Kate </a:t>
            </a:r>
            <a:r>
              <a:rPr lang="pt-BR" sz="1100" dirty="0" err="1"/>
              <a:t>Middleton</a:t>
            </a:r>
            <a:r>
              <a:rPr lang="pt-BR" sz="1100" dirty="0"/>
              <a:t> e as parteiras que assistiram seu parto, </a:t>
            </a:r>
            <a:r>
              <a:rPr lang="pt-BR" sz="1100" dirty="0" err="1"/>
              <a:t>Arona</a:t>
            </a:r>
            <a:r>
              <a:rPr lang="pt-BR" sz="1100" dirty="0"/>
              <a:t> Ahmed </a:t>
            </a:r>
            <a:r>
              <a:rPr lang="pt-BR" sz="1100" dirty="0" err="1"/>
              <a:t>eJacqui</a:t>
            </a:r>
            <a:r>
              <a:rPr lang="pt-BR" sz="1100" dirty="0"/>
              <a:t> </a:t>
            </a:r>
            <a:r>
              <a:rPr lang="pt-BR" sz="1100" dirty="0" err="1"/>
              <a:t>Dunkley-Bent</a:t>
            </a:r>
            <a:r>
              <a:rPr lang="pt-BR" sz="1100" dirty="0"/>
              <a:t> </a:t>
            </a:r>
          </a:p>
        </p:txBody>
      </p:sp>
      <p:sp>
        <p:nvSpPr>
          <p:cNvPr id="11" name="CaixaDeTexto 10"/>
          <p:cNvSpPr txBox="1"/>
          <p:nvPr/>
        </p:nvSpPr>
        <p:spPr>
          <a:xfrm>
            <a:off x="149943" y="2025808"/>
            <a:ext cx="4823110" cy="4708981"/>
          </a:xfrm>
          <a:prstGeom prst="rect">
            <a:avLst/>
          </a:prstGeom>
          <a:noFill/>
        </p:spPr>
        <p:txBody>
          <a:bodyPr wrap="square" rtlCol="0">
            <a:spAutoFit/>
          </a:bodyPr>
          <a:lstStyle/>
          <a:p>
            <a:r>
              <a:rPr lang="pt-BR" sz="2000" dirty="0">
                <a:solidFill>
                  <a:srgbClr val="7030A0"/>
                </a:solidFill>
              </a:rPr>
              <a:t>Sim, claro! </a:t>
            </a:r>
            <a:r>
              <a:rPr lang="pt-BR" sz="2000" dirty="0">
                <a:solidFill>
                  <a:schemeClr val="accent1">
                    <a:lumMod val="75000"/>
                  </a:schemeClr>
                </a:solidFill>
              </a:rPr>
              <a:t>Pode ser o melhor investimento para a primeiríssima infância</a:t>
            </a:r>
          </a:p>
          <a:p>
            <a:endParaRPr lang="pt-BR" sz="2000" dirty="0">
              <a:solidFill>
                <a:srgbClr val="7030A0"/>
              </a:solidFill>
            </a:endParaRPr>
          </a:p>
          <a:p>
            <a:r>
              <a:rPr lang="pt-BR" sz="2000" dirty="0">
                <a:solidFill>
                  <a:srgbClr val="7030A0"/>
                </a:solidFill>
              </a:rPr>
              <a:t>E precisa de muito apoio!</a:t>
            </a:r>
          </a:p>
          <a:p>
            <a:endParaRPr lang="pt-BR" sz="2000" dirty="0">
              <a:solidFill>
                <a:srgbClr val="7030A0"/>
              </a:solidFill>
            </a:endParaRPr>
          </a:p>
          <a:p>
            <a:r>
              <a:rPr lang="pt-BR" sz="2000" dirty="0">
                <a:solidFill>
                  <a:schemeClr val="accent1">
                    <a:lumMod val="75000"/>
                  </a:schemeClr>
                </a:solidFill>
              </a:rPr>
              <a:t>Experiências bem sucedidas no SUS, setor suplementar e no 3º.  Setor – MUITAS – Exemplos:</a:t>
            </a:r>
          </a:p>
          <a:p>
            <a:endParaRPr lang="pt-BR" sz="2000" dirty="0">
              <a:solidFill>
                <a:srgbClr val="7030A0"/>
              </a:solidFill>
            </a:endParaRPr>
          </a:p>
          <a:p>
            <a:r>
              <a:rPr lang="pt-BR" sz="2000" dirty="0">
                <a:solidFill>
                  <a:srgbClr val="7030A0"/>
                </a:solidFill>
              </a:rPr>
              <a:t>Hospital Sofia Feldman (SUS)</a:t>
            </a:r>
          </a:p>
          <a:p>
            <a:endParaRPr lang="pt-BR" sz="2000" dirty="0">
              <a:solidFill>
                <a:srgbClr val="7030A0"/>
              </a:solidFill>
            </a:endParaRPr>
          </a:p>
          <a:p>
            <a:r>
              <a:rPr lang="pt-BR" sz="2000" dirty="0">
                <a:solidFill>
                  <a:schemeClr val="accent1">
                    <a:lumMod val="75000"/>
                  </a:schemeClr>
                </a:solidFill>
              </a:rPr>
              <a:t>UNIMED Jaboticabal</a:t>
            </a:r>
          </a:p>
          <a:p>
            <a:endParaRPr lang="pt-BR" sz="2000" dirty="0">
              <a:solidFill>
                <a:srgbClr val="7030A0"/>
              </a:solidFill>
            </a:endParaRPr>
          </a:p>
          <a:p>
            <a:r>
              <a:rPr lang="pt-BR" sz="2000" dirty="0">
                <a:solidFill>
                  <a:srgbClr val="7030A0"/>
                </a:solidFill>
              </a:rPr>
              <a:t>Casa Ângela (com vocês...)</a:t>
            </a:r>
          </a:p>
        </p:txBody>
      </p:sp>
    </p:spTree>
    <p:extLst>
      <p:ext uri="{BB962C8B-B14F-4D97-AF65-F5344CB8AC3E}">
        <p14:creationId xmlns:p14="http://schemas.microsoft.com/office/powerpoint/2010/main" val="285655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3193" y="487635"/>
            <a:ext cx="9331814" cy="1613013"/>
          </a:xfrm>
        </p:spPr>
        <p:txBody>
          <a:bodyPr/>
          <a:lstStyle/>
          <a:p>
            <a:r>
              <a:rPr lang="pt-BR" sz="2800" b="1" dirty="0"/>
              <a:t>Parto: o que é qualidade da assistência, o “padrão ouro” (melhores resultados) da assistência hoje em dia, para mulheres saudáveis (90%)?</a:t>
            </a:r>
          </a:p>
        </p:txBody>
      </p:sp>
      <p:sp>
        <p:nvSpPr>
          <p:cNvPr id="3" name="Espaço Reservado para Conteúdo 2"/>
          <p:cNvSpPr>
            <a:spLocks noGrp="1"/>
          </p:cNvSpPr>
          <p:nvPr>
            <p:ph idx="1"/>
          </p:nvPr>
        </p:nvSpPr>
        <p:spPr>
          <a:xfrm>
            <a:off x="362876" y="2387504"/>
            <a:ext cx="11547247" cy="4156265"/>
          </a:xfrm>
        </p:spPr>
        <p:txBody>
          <a:bodyPr>
            <a:noAutofit/>
          </a:bodyPr>
          <a:lstStyle/>
          <a:p>
            <a:pPr marL="0" indent="0">
              <a:buNone/>
            </a:pPr>
            <a:r>
              <a:rPr lang="pt-BR" sz="2300" dirty="0"/>
              <a:t>(1) Parto a termo  (39 semanas completas ou mais)</a:t>
            </a:r>
          </a:p>
          <a:p>
            <a:pPr marL="0" indent="0">
              <a:buNone/>
            </a:pPr>
            <a:r>
              <a:rPr lang="pt-BR" sz="2300" dirty="0">
                <a:solidFill>
                  <a:srgbClr val="660066"/>
                </a:solidFill>
              </a:rPr>
              <a:t>(2) Parto de início espontâneo (sinaliza maturidade, não-induzido)</a:t>
            </a:r>
          </a:p>
          <a:p>
            <a:pPr marL="0" indent="0">
              <a:buNone/>
            </a:pPr>
            <a:r>
              <a:rPr lang="pt-BR" sz="2300" dirty="0"/>
              <a:t>(3) Se desenrola preferencialmente sem o uso de drogas</a:t>
            </a:r>
          </a:p>
          <a:p>
            <a:pPr marL="0" indent="0">
              <a:buNone/>
            </a:pPr>
            <a:r>
              <a:rPr lang="pt-BR" sz="2300" dirty="0">
                <a:solidFill>
                  <a:srgbClr val="660066"/>
                </a:solidFill>
              </a:rPr>
              <a:t>(4) Mãe sem feridas cirúrgicas pós-parto (cesáreas, lacerações ou </a:t>
            </a:r>
            <a:r>
              <a:rPr lang="pt-BR" sz="2300" dirty="0" err="1">
                <a:solidFill>
                  <a:srgbClr val="660066"/>
                </a:solidFill>
              </a:rPr>
              <a:t>episiotomia</a:t>
            </a:r>
            <a:r>
              <a:rPr lang="pt-BR" sz="2300" dirty="0">
                <a:solidFill>
                  <a:srgbClr val="660066"/>
                </a:solidFill>
              </a:rPr>
              <a:t>)</a:t>
            </a:r>
          </a:p>
          <a:p>
            <a:pPr marL="0" indent="0">
              <a:buNone/>
            </a:pPr>
            <a:r>
              <a:rPr lang="pt-BR" sz="2300" dirty="0"/>
              <a:t>(5) Prioridade ao conforto físico e emocional da mãe e família</a:t>
            </a:r>
          </a:p>
          <a:p>
            <a:pPr marL="0" indent="0">
              <a:buNone/>
            </a:pPr>
            <a:r>
              <a:rPr lang="pt-BR" sz="2300" dirty="0">
                <a:solidFill>
                  <a:srgbClr val="660066"/>
                </a:solidFill>
              </a:rPr>
              <a:t>(6) Tecnologia usada: mínimo compatível com  a segurança e conforto, pode ser nenhuma senão a observação qualificada</a:t>
            </a:r>
          </a:p>
          <a:p>
            <a:pPr marL="0" indent="0">
              <a:buNone/>
            </a:pPr>
            <a:r>
              <a:rPr lang="pt-BR" sz="2300" dirty="0"/>
              <a:t>(7) Pode ser com parteiras, com os médicos e tecnologia complexa disponíveis caso necessários</a:t>
            </a:r>
          </a:p>
        </p:txBody>
      </p:sp>
    </p:spTree>
    <p:extLst>
      <p:ext uri="{BB962C8B-B14F-4D97-AF65-F5344CB8AC3E}">
        <p14:creationId xmlns:p14="http://schemas.microsoft.com/office/powerpoint/2010/main" val="570435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9834" y="973668"/>
            <a:ext cx="11434526" cy="706964"/>
          </a:xfrm>
        </p:spPr>
        <p:txBody>
          <a:bodyPr/>
          <a:lstStyle/>
          <a:p>
            <a:r>
              <a:rPr lang="pt-BR" dirty="0"/>
              <a:t>https://www.youtube.com/watch?v=qiof5vYkPws</a:t>
            </a:r>
          </a:p>
        </p:txBody>
      </p:sp>
      <p:pic>
        <p:nvPicPr>
          <p:cNvPr id="4" name="Imagem 3"/>
          <p:cNvPicPr>
            <a:picLocks noChangeAspect="1"/>
          </p:cNvPicPr>
          <p:nvPr/>
        </p:nvPicPr>
        <p:blipFill>
          <a:blip r:embed="rId2"/>
          <a:stretch>
            <a:fillRect/>
          </a:stretch>
        </p:blipFill>
        <p:spPr>
          <a:xfrm>
            <a:off x="1891754" y="2005877"/>
            <a:ext cx="7876936" cy="4612208"/>
          </a:xfrm>
          <a:prstGeom prst="rect">
            <a:avLst/>
          </a:prstGeom>
        </p:spPr>
      </p:pic>
    </p:spTree>
    <p:extLst>
      <p:ext uri="{BB962C8B-B14F-4D97-AF65-F5344CB8AC3E}">
        <p14:creationId xmlns:p14="http://schemas.microsoft.com/office/powerpoint/2010/main" val="1154561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112" y="575361"/>
            <a:ext cx="10674581" cy="1168629"/>
          </a:xfrm>
        </p:spPr>
        <p:txBody>
          <a:bodyPr>
            <a:normAutofit fontScale="90000"/>
          </a:bodyPr>
          <a:lstStyle/>
          <a:p>
            <a:pPr algn="ctr"/>
            <a:r>
              <a:rPr lang="pt-BR" sz="3200" b="1" dirty="0"/>
              <a:t>Parto como fenômeno </a:t>
            </a:r>
            <a:r>
              <a:rPr lang="pt-BR" sz="3200" b="1" dirty="0" err="1"/>
              <a:t>neuro-endócrino</a:t>
            </a:r>
            <a:r>
              <a:rPr lang="pt-BR" sz="3200" b="1" dirty="0"/>
              <a:t> complexo e o papel fundamental </a:t>
            </a:r>
            <a:r>
              <a:rPr lang="pt-BR" sz="3200" b="1" dirty="0">
                <a:solidFill>
                  <a:schemeClr val="accent1">
                    <a:lumMod val="60000"/>
                    <a:lumOff val="40000"/>
                  </a:schemeClr>
                </a:solidFill>
              </a:rPr>
              <a:t>do trabalho de parto </a:t>
            </a:r>
            <a:r>
              <a:rPr lang="pt-BR" sz="3200" b="1" dirty="0"/>
              <a:t>nos desfechos para mães e bebês: o parto como evento cortical</a:t>
            </a:r>
            <a:endParaRPr lang="pt-BR" sz="3200" b="1" dirty="0">
              <a:solidFill>
                <a:schemeClr val="accent1">
                  <a:lumMod val="60000"/>
                  <a:lumOff val="40000"/>
                </a:schemeClr>
              </a:solidFill>
            </a:endParaRPr>
          </a:p>
        </p:txBody>
      </p:sp>
      <p:pic>
        <p:nvPicPr>
          <p:cNvPr id="4" name="Imagem 3"/>
          <p:cNvPicPr>
            <a:picLocks noChangeAspect="1"/>
          </p:cNvPicPr>
          <p:nvPr/>
        </p:nvPicPr>
        <p:blipFill>
          <a:blip r:embed="rId2"/>
          <a:stretch>
            <a:fillRect/>
          </a:stretch>
        </p:blipFill>
        <p:spPr>
          <a:xfrm>
            <a:off x="428368" y="2522550"/>
            <a:ext cx="3896497" cy="3860220"/>
          </a:xfrm>
          <a:prstGeom prst="rect">
            <a:avLst/>
          </a:prstGeom>
        </p:spPr>
      </p:pic>
      <p:sp>
        <p:nvSpPr>
          <p:cNvPr id="6" name="CaixaDeTexto 5"/>
          <p:cNvSpPr txBox="1"/>
          <p:nvPr/>
        </p:nvSpPr>
        <p:spPr>
          <a:xfrm>
            <a:off x="4623353" y="2522549"/>
            <a:ext cx="3111297" cy="3539430"/>
          </a:xfrm>
          <a:prstGeom prst="rect">
            <a:avLst/>
          </a:prstGeom>
          <a:noFill/>
        </p:spPr>
        <p:txBody>
          <a:bodyPr wrap="square" rtlCol="0">
            <a:spAutoFit/>
          </a:bodyPr>
          <a:lstStyle/>
          <a:p>
            <a:r>
              <a:rPr lang="pt-BR" sz="1600" b="1" dirty="0">
                <a:solidFill>
                  <a:schemeClr val="accent1"/>
                </a:solidFill>
              </a:rPr>
              <a:t>Ocitocina:</a:t>
            </a:r>
            <a:r>
              <a:rPr lang="pt-BR" sz="1600" dirty="0"/>
              <a:t> promove as contrações uterina, a confiança, a sensação amorosa (</a:t>
            </a:r>
            <a:r>
              <a:rPr lang="pt-BR" sz="1600" dirty="0">
                <a:solidFill>
                  <a:schemeClr val="accent1">
                    <a:lumMod val="60000"/>
                    <a:lumOff val="40000"/>
                  </a:schemeClr>
                </a:solidFill>
              </a:rPr>
              <a:t>danos potenciais da ocitocina sintética</a:t>
            </a:r>
            <a:r>
              <a:rPr lang="pt-BR" sz="1600" dirty="0"/>
              <a:t>)</a:t>
            </a:r>
          </a:p>
          <a:p>
            <a:endParaRPr lang="pt-BR" sz="1600" dirty="0"/>
          </a:p>
          <a:p>
            <a:r>
              <a:rPr lang="pt-BR" sz="1600" b="1" dirty="0">
                <a:solidFill>
                  <a:schemeClr val="accent1"/>
                </a:solidFill>
              </a:rPr>
              <a:t>Endorfinas:</a:t>
            </a:r>
            <a:r>
              <a:rPr lang="pt-BR" sz="1600" dirty="0"/>
              <a:t> alivia a dor, sensação de euforia</a:t>
            </a:r>
          </a:p>
          <a:p>
            <a:endParaRPr lang="pt-BR" sz="1600" dirty="0"/>
          </a:p>
          <a:p>
            <a:r>
              <a:rPr lang="pt-BR" sz="1600" b="1" dirty="0">
                <a:solidFill>
                  <a:schemeClr val="accent1"/>
                </a:solidFill>
              </a:rPr>
              <a:t>Catecolaminas: </a:t>
            </a:r>
            <a:r>
              <a:rPr lang="pt-BR" sz="1600" dirty="0"/>
              <a:t>importância do </a:t>
            </a:r>
            <a:r>
              <a:rPr lang="pt-BR" sz="1600" i="1" dirty="0" err="1"/>
              <a:t>eustress</a:t>
            </a:r>
            <a:r>
              <a:rPr lang="pt-BR" sz="1600" i="1" dirty="0"/>
              <a:t> </a:t>
            </a:r>
            <a:r>
              <a:rPr lang="pt-BR" sz="1600" dirty="0"/>
              <a:t>(stress saudável), o </a:t>
            </a:r>
            <a:r>
              <a:rPr lang="pt-BR" sz="1600" b="1" dirty="0">
                <a:solidFill>
                  <a:schemeClr val="accent1">
                    <a:lumMod val="75000"/>
                  </a:schemeClr>
                </a:solidFill>
              </a:rPr>
              <a:t>amadurecimento pulmonar, a transição</a:t>
            </a:r>
          </a:p>
          <a:p>
            <a:r>
              <a:rPr lang="pt-BR" sz="1600" b="1" dirty="0">
                <a:solidFill>
                  <a:schemeClr val="accent1">
                    <a:lumMod val="75000"/>
                  </a:schemeClr>
                </a:solidFill>
              </a:rPr>
              <a:t> fetal-neonatal</a:t>
            </a:r>
          </a:p>
        </p:txBody>
      </p:sp>
      <p:pic>
        <p:nvPicPr>
          <p:cNvPr id="7" name="Imagem 6"/>
          <p:cNvPicPr>
            <a:picLocks noChangeAspect="1"/>
          </p:cNvPicPr>
          <p:nvPr/>
        </p:nvPicPr>
        <p:blipFill>
          <a:blip r:embed="rId3"/>
          <a:stretch>
            <a:fillRect/>
          </a:stretch>
        </p:blipFill>
        <p:spPr>
          <a:xfrm>
            <a:off x="8218764" y="2648125"/>
            <a:ext cx="3139929" cy="3810000"/>
          </a:xfrm>
          <a:prstGeom prst="rect">
            <a:avLst/>
          </a:prstGeom>
        </p:spPr>
      </p:pic>
      <p:sp>
        <p:nvSpPr>
          <p:cNvPr id="8" name="CaixaDeTexto 7"/>
          <p:cNvSpPr txBox="1"/>
          <p:nvPr/>
        </p:nvSpPr>
        <p:spPr>
          <a:xfrm>
            <a:off x="608981" y="6204248"/>
            <a:ext cx="7125669" cy="461665"/>
          </a:xfrm>
          <a:prstGeom prst="rect">
            <a:avLst/>
          </a:prstGeom>
          <a:noFill/>
        </p:spPr>
        <p:txBody>
          <a:bodyPr wrap="none" rtlCol="0">
            <a:spAutoFit/>
          </a:bodyPr>
          <a:lstStyle/>
          <a:p>
            <a:r>
              <a:rPr lang="pt-BR" sz="800" dirty="0">
                <a:hlinkClick r:id="rId4" tooltip="Frontiers in neuroendocrinology."/>
              </a:rPr>
              <a:t>Front </a:t>
            </a:r>
            <a:r>
              <a:rPr lang="pt-BR" sz="800" dirty="0" err="1">
                <a:hlinkClick r:id="rId4" tooltip="Frontiers in neuroendocrinology."/>
              </a:rPr>
              <a:t>Neuroendocrinol</a:t>
            </a:r>
            <a:r>
              <a:rPr lang="pt-BR" sz="800" dirty="0">
                <a:hlinkClick r:id="rId4" tooltip="Frontiers in neuroendocrinology."/>
              </a:rPr>
              <a:t>.</a:t>
            </a:r>
            <a:r>
              <a:rPr lang="pt-BR" sz="800" dirty="0"/>
              <a:t> 2014 Oct;35(4):459-72. </a:t>
            </a:r>
            <a:r>
              <a:rPr lang="pt-BR" sz="800" dirty="0" err="1"/>
              <a:t>doi</a:t>
            </a:r>
            <a:r>
              <a:rPr lang="pt-BR" sz="800" dirty="0"/>
              <a:t>: 10.1016/j.yfrne.2014.03.007. </a:t>
            </a:r>
            <a:r>
              <a:rPr lang="pt-BR" sz="800" dirty="0" err="1"/>
              <a:t>Epub</a:t>
            </a:r>
            <a:r>
              <a:rPr lang="pt-BR" sz="800" dirty="0"/>
              <a:t> 2014 </a:t>
            </a:r>
            <a:r>
              <a:rPr lang="pt-BR" sz="800" dirty="0" err="1"/>
              <a:t>Apr</a:t>
            </a:r>
            <a:r>
              <a:rPr lang="pt-BR" sz="800" dirty="0"/>
              <a:t> 3.</a:t>
            </a:r>
          </a:p>
          <a:p>
            <a:r>
              <a:rPr lang="pt-BR" sz="800" b="1" dirty="0" err="1"/>
              <a:t>Neuroendocrinology</a:t>
            </a:r>
            <a:r>
              <a:rPr lang="pt-BR" sz="800" b="1" dirty="0"/>
              <a:t> </a:t>
            </a:r>
            <a:r>
              <a:rPr lang="pt-BR" sz="800" b="1" dirty="0" err="1"/>
              <a:t>of</a:t>
            </a:r>
            <a:r>
              <a:rPr lang="pt-BR" sz="800" b="1" dirty="0"/>
              <a:t> </a:t>
            </a:r>
            <a:r>
              <a:rPr lang="pt-BR" sz="800" b="1" dirty="0" err="1"/>
              <a:t>childbirth</a:t>
            </a:r>
            <a:r>
              <a:rPr lang="pt-BR" sz="800" b="1" dirty="0"/>
              <a:t> </a:t>
            </a:r>
            <a:r>
              <a:rPr lang="pt-BR" sz="800" b="1" dirty="0" err="1"/>
              <a:t>and</a:t>
            </a:r>
            <a:r>
              <a:rPr lang="pt-BR" sz="800" b="1" dirty="0"/>
              <a:t> </a:t>
            </a:r>
            <a:r>
              <a:rPr lang="pt-BR" sz="800" b="1" dirty="0" err="1"/>
              <a:t>mother-child</a:t>
            </a:r>
            <a:r>
              <a:rPr lang="pt-BR" sz="800" b="1" dirty="0"/>
              <a:t> </a:t>
            </a:r>
            <a:r>
              <a:rPr lang="pt-BR" sz="800" b="1" dirty="0" err="1"/>
              <a:t>attachment</a:t>
            </a:r>
            <a:r>
              <a:rPr lang="pt-BR" sz="800" b="1" dirty="0"/>
              <a:t>: </a:t>
            </a:r>
            <a:r>
              <a:rPr lang="pt-BR" sz="800" b="1" dirty="0" err="1"/>
              <a:t>the</a:t>
            </a:r>
            <a:r>
              <a:rPr lang="pt-BR" sz="800" b="1" dirty="0"/>
              <a:t> </a:t>
            </a:r>
            <a:r>
              <a:rPr lang="pt-BR" sz="800" b="1" dirty="0" err="1"/>
              <a:t>basis</a:t>
            </a:r>
            <a:r>
              <a:rPr lang="pt-BR" sz="800" b="1" dirty="0"/>
              <a:t> </a:t>
            </a:r>
            <a:r>
              <a:rPr lang="pt-BR" sz="800" b="1" dirty="0" err="1"/>
              <a:t>of</a:t>
            </a:r>
            <a:r>
              <a:rPr lang="pt-BR" sz="800" b="1" dirty="0"/>
              <a:t> </a:t>
            </a:r>
            <a:r>
              <a:rPr lang="pt-BR" sz="800" b="1" dirty="0" err="1"/>
              <a:t>an</a:t>
            </a:r>
            <a:r>
              <a:rPr lang="pt-BR" sz="800" b="1" dirty="0"/>
              <a:t> </a:t>
            </a:r>
            <a:r>
              <a:rPr lang="pt-BR" sz="800" b="1" dirty="0" err="1"/>
              <a:t>etiopathogenic</a:t>
            </a:r>
            <a:r>
              <a:rPr lang="pt-BR" sz="800" b="1" dirty="0"/>
              <a:t> </a:t>
            </a:r>
            <a:r>
              <a:rPr lang="pt-BR" sz="800" b="1" dirty="0" err="1"/>
              <a:t>model</a:t>
            </a:r>
            <a:r>
              <a:rPr lang="pt-BR" sz="800" b="1" dirty="0"/>
              <a:t> </a:t>
            </a:r>
            <a:r>
              <a:rPr lang="pt-BR" sz="800" b="1" dirty="0" err="1"/>
              <a:t>of</a:t>
            </a:r>
            <a:r>
              <a:rPr lang="pt-BR" sz="800" b="1" dirty="0"/>
              <a:t> perinatal </a:t>
            </a:r>
            <a:r>
              <a:rPr lang="pt-BR" sz="800" b="1" dirty="0" err="1"/>
              <a:t>neurobiological</a:t>
            </a:r>
            <a:r>
              <a:rPr lang="pt-BR" sz="800" b="1" dirty="0"/>
              <a:t> </a:t>
            </a:r>
            <a:r>
              <a:rPr lang="pt-BR" sz="800" b="1" dirty="0" err="1"/>
              <a:t>disorders</a:t>
            </a:r>
            <a:r>
              <a:rPr lang="pt-BR" sz="800" b="1" dirty="0"/>
              <a:t>.</a:t>
            </a:r>
          </a:p>
          <a:p>
            <a:r>
              <a:rPr lang="pt-BR" sz="800" dirty="0" err="1">
                <a:hlinkClick r:id="rId5"/>
              </a:rPr>
              <a:t>Olza</a:t>
            </a:r>
            <a:r>
              <a:rPr lang="pt-BR" sz="800" dirty="0">
                <a:hlinkClick r:id="rId5"/>
              </a:rPr>
              <a:t>-Fernández I</a:t>
            </a:r>
            <a:r>
              <a:rPr lang="pt-BR" sz="800" baseline="30000" dirty="0"/>
              <a:t>1</a:t>
            </a:r>
            <a:r>
              <a:rPr lang="pt-BR" sz="800" dirty="0"/>
              <a:t>, </a:t>
            </a:r>
            <a:r>
              <a:rPr lang="pt-BR" sz="800" dirty="0" err="1">
                <a:hlinkClick r:id="rId6"/>
              </a:rPr>
              <a:t>Marín</a:t>
            </a:r>
            <a:r>
              <a:rPr lang="pt-BR" sz="800" dirty="0">
                <a:hlinkClick r:id="rId6"/>
              </a:rPr>
              <a:t> Gabriel MA</a:t>
            </a:r>
            <a:r>
              <a:rPr lang="pt-BR" sz="800" baseline="30000" dirty="0"/>
              <a:t>2</a:t>
            </a:r>
            <a:r>
              <a:rPr lang="pt-BR" sz="800" dirty="0"/>
              <a:t>, </a:t>
            </a:r>
            <a:r>
              <a:rPr lang="pt-BR" sz="800" dirty="0">
                <a:hlinkClick r:id="rId7"/>
              </a:rPr>
              <a:t>Gil-Sanchez A</a:t>
            </a:r>
            <a:r>
              <a:rPr lang="pt-BR" sz="800" baseline="30000" dirty="0"/>
              <a:t>3</a:t>
            </a:r>
            <a:r>
              <a:rPr lang="pt-BR" sz="800" dirty="0"/>
              <a:t>, </a:t>
            </a:r>
            <a:r>
              <a:rPr lang="pt-BR" sz="800" dirty="0">
                <a:hlinkClick r:id="rId8"/>
              </a:rPr>
              <a:t>Garcia-Segura LM</a:t>
            </a:r>
            <a:r>
              <a:rPr lang="pt-BR" sz="800" baseline="30000" dirty="0"/>
              <a:t>4</a:t>
            </a:r>
            <a:r>
              <a:rPr lang="pt-BR" sz="800" dirty="0"/>
              <a:t>, </a:t>
            </a:r>
            <a:r>
              <a:rPr lang="pt-BR" sz="800" dirty="0">
                <a:hlinkClick r:id="rId9"/>
              </a:rPr>
              <a:t>Arevalo MA</a:t>
            </a:r>
            <a:r>
              <a:rPr lang="pt-BR" sz="800" baseline="30000" dirty="0"/>
              <a:t>5</a:t>
            </a:r>
            <a:r>
              <a:rPr lang="pt-BR" sz="800" dirty="0"/>
              <a:t>.</a:t>
            </a:r>
          </a:p>
        </p:txBody>
      </p:sp>
    </p:spTree>
    <p:extLst>
      <p:ext uri="{BB962C8B-B14F-4D97-AF65-F5344CB8AC3E}">
        <p14:creationId xmlns:p14="http://schemas.microsoft.com/office/powerpoint/2010/main" val="4140449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257" y="660628"/>
            <a:ext cx="10933386" cy="1224318"/>
          </a:xfrm>
        </p:spPr>
        <p:txBody>
          <a:bodyPr>
            <a:normAutofit fontScale="90000"/>
          </a:bodyPr>
          <a:lstStyle/>
          <a:p>
            <a:pPr algn="ctr"/>
            <a:r>
              <a:rPr lang="pt-BR" sz="3200" b="1" dirty="0">
                <a:solidFill>
                  <a:schemeClr val="accent1">
                    <a:lumMod val="60000"/>
                    <a:lumOff val="40000"/>
                  </a:schemeClr>
                </a:solidFill>
              </a:rPr>
              <a:t>Parto como fenômeno </a:t>
            </a:r>
            <a:r>
              <a:rPr lang="pt-BR" sz="3200" b="1" dirty="0" err="1">
                <a:solidFill>
                  <a:schemeClr val="accent1">
                    <a:lumMod val="60000"/>
                    <a:lumOff val="40000"/>
                  </a:schemeClr>
                </a:solidFill>
              </a:rPr>
              <a:t>neuro-endócrino</a:t>
            </a:r>
            <a:r>
              <a:rPr lang="pt-BR" sz="3200" b="1" dirty="0">
                <a:solidFill>
                  <a:schemeClr val="accent1">
                    <a:lumMod val="60000"/>
                    <a:lumOff val="40000"/>
                  </a:schemeClr>
                </a:solidFill>
              </a:rPr>
              <a:t> complexo ativação </a:t>
            </a:r>
            <a:r>
              <a:rPr lang="pt-BR" sz="3200" b="1" dirty="0" err="1">
                <a:solidFill>
                  <a:schemeClr val="accent1">
                    <a:lumMod val="60000"/>
                    <a:lumOff val="40000"/>
                  </a:schemeClr>
                </a:solidFill>
              </a:rPr>
              <a:t>epigenética</a:t>
            </a:r>
            <a:r>
              <a:rPr lang="pt-BR" sz="3200" b="1" dirty="0">
                <a:solidFill>
                  <a:schemeClr val="accent1">
                    <a:lumMod val="60000"/>
                    <a:lumOff val="40000"/>
                  </a:schemeClr>
                </a:solidFill>
              </a:rPr>
              <a:t> de funções do bebê</a:t>
            </a:r>
            <a:br>
              <a:rPr lang="pt-BR" sz="3200" b="1" dirty="0">
                <a:solidFill>
                  <a:schemeClr val="accent1">
                    <a:lumMod val="60000"/>
                    <a:lumOff val="40000"/>
                  </a:schemeClr>
                </a:solidFill>
              </a:rPr>
            </a:br>
            <a:r>
              <a:rPr lang="pt-BR" sz="2200" b="1" dirty="0">
                <a:solidFill>
                  <a:schemeClr val="bg1"/>
                </a:solidFill>
              </a:rPr>
              <a:t>Quais as chances de um bebê no Brasil passar por um trabalho de parto adequado?</a:t>
            </a:r>
          </a:p>
        </p:txBody>
      </p:sp>
      <p:pic>
        <p:nvPicPr>
          <p:cNvPr id="5" name="Imagem 4"/>
          <p:cNvPicPr>
            <a:picLocks noChangeAspect="1"/>
          </p:cNvPicPr>
          <p:nvPr/>
        </p:nvPicPr>
        <p:blipFill>
          <a:blip r:embed="rId2"/>
          <a:stretch>
            <a:fillRect/>
          </a:stretch>
        </p:blipFill>
        <p:spPr>
          <a:xfrm>
            <a:off x="134341" y="2359539"/>
            <a:ext cx="3766467" cy="3691828"/>
          </a:xfrm>
          <a:prstGeom prst="rect">
            <a:avLst/>
          </a:prstGeom>
        </p:spPr>
      </p:pic>
      <p:sp>
        <p:nvSpPr>
          <p:cNvPr id="7" name="CaixaDeTexto 6"/>
          <p:cNvSpPr txBox="1"/>
          <p:nvPr/>
        </p:nvSpPr>
        <p:spPr>
          <a:xfrm>
            <a:off x="4108280" y="2306594"/>
            <a:ext cx="3997753" cy="3693319"/>
          </a:xfrm>
          <a:prstGeom prst="rect">
            <a:avLst/>
          </a:prstGeom>
          <a:noFill/>
        </p:spPr>
        <p:txBody>
          <a:bodyPr wrap="square" rtlCol="0">
            <a:spAutoFit/>
          </a:bodyPr>
          <a:lstStyle/>
          <a:p>
            <a:r>
              <a:rPr lang="pt-BR" b="1" dirty="0"/>
              <a:t>Bebês alertas no pós-parto imediato (hora dourada), ativação cortical</a:t>
            </a:r>
          </a:p>
          <a:p>
            <a:endParaRPr lang="pt-BR" b="1" dirty="0"/>
          </a:p>
          <a:p>
            <a:r>
              <a:rPr lang="pt-BR" b="1" dirty="0">
                <a:solidFill>
                  <a:schemeClr val="accent1"/>
                </a:solidFill>
              </a:rPr>
              <a:t>Estabelecimento da amamentação e impacto sobre a mortalidade materna e infantil</a:t>
            </a:r>
          </a:p>
          <a:p>
            <a:endParaRPr lang="pt-BR" b="1" dirty="0"/>
          </a:p>
          <a:p>
            <a:r>
              <a:rPr lang="pt-BR" b="1" dirty="0"/>
              <a:t>Impacto na formatação emocional, reação ao stress, adaptação metabólica, desenvolvimento social e cognitivo da experiência do parto</a:t>
            </a:r>
          </a:p>
        </p:txBody>
      </p:sp>
      <p:pic>
        <p:nvPicPr>
          <p:cNvPr id="3" name="Imagem 2"/>
          <p:cNvPicPr>
            <a:picLocks noChangeAspect="1"/>
          </p:cNvPicPr>
          <p:nvPr/>
        </p:nvPicPr>
        <p:blipFill>
          <a:blip r:embed="rId3"/>
          <a:stretch>
            <a:fillRect/>
          </a:stretch>
        </p:blipFill>
        <p:spPr>
          <a:xfrm>
            <a:off x="8358095" y="2245425"/>
            <a:ext cx="3575222" cy="4391966"/>
          </a:xfrm>
          <a:prstGeom prst="rect">
            <a:avLst/>
          </a:prstGeom>
        </p:spPr>
      </p:pic>
      <p:sp>
        <p:nvSpPr>
          <p:cNvPr id="6" name="CaixaDeTexto 7"/>
          <p:cNvSpPr txBox="1"/>
          <p:nvPr/>
        </p:nvSpPr>
        <p:spPr>
          <a:xfrm>
            <a:off x="311037" y="6204248"/>
            <a:ext cx="7646325" cy="461665"/>
          </a:xfrm>
          <a:prstGeom prst="rect">
            <a:avLst/>
          </a:prstGeom>
          <a:noFill/>
        </p:spPr>
        <p:txBody>
          <a:bodyPr wrap="square" rtlCol="0">
            <a:spAutoFit/>
          </a:bodyPr>
          <a:lstStyle/>
          <a:p>
            <a:r>
              <a:rPr lang="pt-BR" sz="800" dirty="0">
                <a:hlinkClick r:id="rId4" tooltip="Frontiers in neuroendocrinology."/>
              </a:rPr>
              <a:t>Front </a:t>
            </a:r>
            <a:r>
              <a:rPr lang="pt-BR" sz="800" dirty="0" err="1">
                <a:hlinkClick r:id="rId4" tooltip="Frontiers in neuroendocrinology."/>
              </a:rPr>
              <a:t>Neuroendocrinol</a:t>
            </a:r>
            <a:r>
              <a:rPr lang="pt-BR" sz="800" dirty="0">
                <a:hlinkClick r:id="rId4" tooltip="Frontiers in neuroendocrinology."/>
              </a:rPr>
              <a:t>.</a:t>
            </a:r>
            <a:r>
              <a:rPr lang="pt-BR" sz="800" dirty="0"/>
              <a:t> 2014 Oct;35(4):459-72. </a:t>
            </a:r>
            <a:r>
              <a:rPr lang="pt-BR" sz="800" dirty="0" err="1"/>
              <a:t>doi</a:t>
            </a:r>
            <a:r>
              <a:rPr lang="pt-BR" sz="800" dirty="0"/>
              <a:t>: 10.1016/j.yfrne.2014.03.007. </a:t>
            </a:r>
            <a:r>
              <a:rPr lang="pt-BR" sz="800" dirty="0" err="1"/>
              <a:t>Epub</a:t>
            </a:r>
            <a:r>
              <a:rPr lang="pt-BR" sz="800" dirty="0"/>
              <a:t> 2014 </a:t>
            </a:r>
            <a:r>
              <a:rPr lang="pt-BR" sz="800" dirty="0" err="1"/>
              <a:t>Apr</a:t>
            </a:r>
            <a:r>
              <a:rPr lang="pt-BR" sz="800" dirty="0"/>
              <a:t> 3.</a:t>
            </a:r>
          </a:p>
          <a:p>
            <a:r>
              <a:rPr lang="pt-BR" sz="800" b="1" dirty="0" err="1"/>
              <a:t>Neuroendocrinology</a:t>
            </a:r>
            <a:r>
              <a:rPr lang="pt-BR" sz="800" b="1" dirty="0"/>
              <a:t> </a:t>
            </a:r>
            <a:r>
              <a:rPr lang="pt-BR" sz="800" b="1" dirty="0" err="1"/>
              <a:t>of</a:t>
            </a:r>
            <a:r>
              <a:rPr lang="pt-BR" sz="800" b="1" dirty="0"/>
              <a:t> </a:t>
            </a:r>
            <a:r>
              <a:rPr lang="pt-BR" sz="800" b="1" dirty="0" err="1"/>
              <a:t>childbirth</a:t>
            </a:r>
            <a:r>
              <a:rPr lang="pt-BR" sz="800" b="1" dirty="0"/>
              <a:t> </a:t>
            </a:r>
            <a:r>
              <a:rPr lang="pt-BR" sz="800" b="1" dirty="0" err="1"/>
              <a:t>and</a:t>
            </a:r>
            <a:r>
              <a:rPr lang="pt-BR" sz="800" b="1" dirty="0"/>
              <a:t> </a:t>
            </a:r>
            <a:r>
              <a:rPr lang="pt-BR" sz="800" b="1" dirty="0" err="1"/>
              <a:t>mother-child</a:t>
            </a:r>
            <a:r>
              <a:rPr lang="pt-BR" sz="800" b="1" dirty="0"/>
              <a:t> </a:t>
            </a:r>
            <a:r>
              <a:rPr lang="pt-BR" sz="800" b="1" dirty="0" err="1"/>
              <a:t>attachment</a:t>
            </a:r>
            <a:r>
              <a:rPr lang="pt-BR" sz="800" b="1" dirty="0"/>
              <a:t>: </a:t>
            </a:r>
            <a:r>
              <a:rPr lang="pt-BR" sz="800" b="1" dirty="0" err="1"/>
              <a:t>the</a:t>
            </a:r>
            <a:r>
              <a:rPr lang="pt-BR" sz="800" b="1" dirty="0"/>
              <a:t> </a:t>
            </a:r>
            <a:r>
              <a:rPr lang="pt-BR" sz="800" b="1" dirty="0" err="1"/>
              <a:t>basis</a:t>
            </a:r>
            <a:r>
              <a:rPr lang="pt-BR" sz="800" b="1" dirty="0"/>
              <a:t> </a:t>
            </a:r>
            <a:r>
              <a:rPr lang="pt-BR" sz="800" b="1" dirty="0" err="1"/>
              <a:t>of</a:t>
            </a:r>
            <a:r>
              <a:rPr lang="pt-BR" sz="800" b="1" dirty="0"/>
              <a:t> </a:t>
            </a:r>
            <a:r>
              <a:rPr lang="pt-BR" sz="800" b="1" dirty="0" err="1"/>
              <a:t>an</a:t>
            </a:r>
            <a:r>
              <a:rPr lang="pt-BR" sz="800" b="1" dirty="0"/>
              <a:t> </a:t>
            </a:r>
            <a:r>
              <a:rPr lang="pt-BR" sz="800" b="1" dirty="0" err="1"/>
              <a:t>etiopathogenic</a:t>
            </a:r>
            <a:r>
              <a:rPr lang="pt-BR" sz="800" b="1" dirty="0"/>
              <a:t> </a:t>
            </a:r>
            <a:r>
              <a:rPr lang="pt-BR" sz="800" b="1" dirty="0" err="1"/>
              <a:t>model</a:t>
            </a:r>
            <a:r>
              <a:rPr lang="pt-BR" sz="800" b="1" dirty="0"/>
              <a:t> </a:t>
            </a:r>
            <a:r>
              <a:rPr lang="pt-BR" sz="800" b="1" dirty="0" err="1"/>
              <a:t>of</a:t>
            </a:r>
            <a:r>
              <a:rPr lang="pt-BR" sz="800" b="1" dirty="0"/>
              <a:t> perinatal </a:t>
            </a:r>
            <a:r>
              <a:rPr lang="pt-BR" sz="800" b="1" dirty="0" err="1"/>
              <a:t>neurobiological</a:t>
            </a:r>
            <a:r>
              <a:rPr lang="pt-BR" sz="800" b="1" dirty="0"/>
              <a:t> </a:t>
            </a:r>
            <a:r>
              <a:rPr lang="pt-BR" sz="800" b="1" dirty="0" err="1"/>
              <a:t>disorders</a:t>
            </a:r>
            <a:r>
              <a:rPr lang="pt-BR" sz="800" b="1" dirty="0"/>
              <a:t>.</a:t>
            </a:r>
          </a:p>
          <a:p>
            <a:r>
              <a:rPr lang="pt-BR" sz="800" dirty="0" err="1">
                <a:hlinkClick r:id="rId5"/>
              </a:rPr>
              <a:t>Olza</a:t>
            </a:r>
            <a:r>
              <a:rPr lang="pt-BR" sz="800" dirty="0">
                <a:hlinkClick r:id="rId5"/>
              </a:rPr>
              <a:t>-Fernández I</a:t>
            </a:r>
            <a:r>
              <a:rPr lang="pt-BR" sz="800" baseline="30000" dirty="0"/>
              <a:t>1</a:t>
            </a:r>
            <a:r>
              <a:rPr lang="pt-BR" sz="800" dirty="0"/>
              <a:t>, </a:t>
            </a:r>
            <a:r>
              <a:rPr lang="pt-BR" sz="800" dirty="0" err="1">
                <a:hlinkClick r:id="rId6"/>
              </a:rPr>
              <a:t>Marín</a:t>
            </a:r>
            <a:r>
              <a:rPr lang="pt-BR" sz="800" dirty="0">
                <a:hlinkClick r:id="rId6"/>
              </a:rPr>
              <a:t> Gabriel MA</a:t>
            </a:r>
            <a:r>
              <a:rPr lang="pt-BR" sz="800" baseline="30000" dirty="0"/>
              <a:t>2</a:t>
            </a:r>
            <a:r>
              <a:rPr lang="pt-BR" sz="800" dirty="0"/>
              <a:t>, </a:t>
            </a:r>
            <a:r>
              <a:rPr lang="pt-BR" sz="800" dirty="0">
                <a:hlinkClick r:id="rId7"/>
              </a:rPr>
              <a:t>Gil-Sanchez A</a:t>
            </a:r>
            <a:r>
              <a:rPr lang="pt-BR" sz="800" baseline="30000" dirty="0"/>
              <a:t>3</a:t>
            </a:r>
            <a:r>
              <a:rPr lang="pt-BR" sz="800" dirty="0"/>
              <a:t>, </a:t>
            </a:r>
            <a:r>
              <a:rPr lang="pt-BR" sz="800" dirty="0">
                <a:hlinkClick r:id="rId8"/>
              </a:rPr>
              <a:t>Garcia-Segura LM</a:t>
            </a:r>
            <a:r>
              <a:rPr lang="pt-BR" sz="800" baseline="30000" dirty="0"/>
              <a:t>4</a:t>
            </a:r>
            <a:r>
              <a:rPr lang="pt-BR" sz="800" dirty="0"/>
              <a:t>, </a:t>
            </a:r>
            <a:r>
              <a:rPr lang="pt-BR" sz="800" dirty="0">
                <a:hlinkClick r:id="rId9"/>
              </a:rPr>
              <a:t>Arevalo MA</a:t>
            </a:r>
            <a:r>
              <a:rPr lang="pt-BR" sz="800" baseline="30000" dirty="0"/>
              <a:t>5</a:t>
            </a:r>
            <a:r>
              <a:rPr lang="pt-BR" sz="800" dirty="0"/>
              <a:t>.</a:t>
            </a:r>
          </a:p>
        </p:txBody>
      </p:sp>
    </p:spTree>
    <p:extLst>
      <p:ext uri="{BB962C8B-B14F-4D97-AF65-F5344CB8AC3E}">
        <p14:creationId xmlns:p14="http://schemas.microsoft.com/office/powerpoint/2010/main" val="1839075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5"/>
          <p:cNvSpPr>
            <a:spLocks noGrp="1" noChangeArrowheads="1"/>
          </p:cNvSpPr>
          <p:nvPr>
            <p:ph idx="1"/>
          </p:nvPr>
        </p:nvSpPr>
        <p:spPr>
          <a:xfrm>
            <a:off x="494270" y="2446639"/>
            <a:ext cx="5585254" cy="390808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62500" lnSpcReduction="20000"/>
          </a:bodyPr>
          <a:lstStyle/>
          <a:p>
            <a:pPr marL="274320" indent="-274320" algn="just">
              <a:buClr>
                <a:schemeClr val="accent3"/>
              </a:buClr>
              <a:buFont typeface="Wingdings 2"/>
              <a:buChar char=""/>
              <a:defRPr/>
            </a:pPr>
            <a:endParaRPr lang="pt-BR" altLang="pt-BR" sz="2800" dirty="0">
              <a:latin typeface="Century Schoolbook" panose="02040604050505020304" pitchFamily="18" charset="0"/>
            </a:endParaRPr>
          </a:p>
          <a:p>
            <a:pPr marL="274320" indent="-274320" algn="just">
              <a:buClr>
                <a:schemeClr val="accent3"/>
              </a:buClr>
              <a:buFont typeface="Wingdings" panose="05000000000000000000" pitchFamily="2" charset="2"/>
              <a:buChar char="Ø"/>
              <a:defRPr/>
            </a:pPr>
            <a:r>
              <a:rPr lang="pt-BR" altLang="pt-BR" sz="3200" dirty="0">
                <a:latin typeface="Century Schoolbook" panose="02040604050505020304" pitchFamily="18" charset="0"/>
              </a:rPr>
              <a:t>Primeiro período: </a:t>
            </a:r>
            <a:r>
              <a:rPr lang="pt-BR" altLang="pt-BR" sz="3200" b="1" i="1" dirty="0">
                <a:latin typeface="Century Schoolbook" panose="02040604050505020304" pitchFamily="18" charset="0"/>
              </a:rPr>
              <a:t>dilatação</a:t>
            </a:r>
          </a:p>
          <a:p>
            <a:pPr marL="0" indent="0" algn="just">
              <a:buClr>
                <a:schemeClr val="accent3"/>
              </a:buClr>
              <a:buNone/>
              <a:defRPr/>
            </a:pPr>
            <a:r>
              <a:rPr lang="pt-BR" altLang="pt-BR" sz="3200" b="1" i="1" dirty="0">
                <a:latin typeface="Century Schoolbook" panose="02040604050505020304" pitchFamily="18" charset="0"/>
              </a:rPr>
              <a:t>(fase ativa, atualmente a partir de 6 cm)</a:t>
            </a:r>
          </a:p>
          <a:p>
            <a:pPr marL="274320" indent="-274320" algn="just">
              <a:buClr>
                <a:schemeClr val="accent3"/>
              </a:buClr>
              <a:buFont typeface="Wingdings" panose="05000000000000000000" pitchFamily="2" charset="2"/>
              <a:buChar char="Ø"/>
              <a:defRPr/>
            </a:pPr>
            <a:r>
              <a:rPr lang="pt-BR" altLang="pt-BR" sz="3200" dirty="0">
                <a:latin typeface="Century Schoolbook" panose="02040604050505020304" pitchFamily="18" charset="0"/>
              </a:rPr>
              <a:t>Segundo período: </a:t>
            </a:r>
            <a:r>
              <a:rPr lang="pt-BR" altLang="pt-BR" sz="3200" b="1" i="1" dirty="0">
                <a:latin typeface="Century Schoolbook" panose="02040604050505020304" pitchFamily="18" charset="0"/>
              </a:rPr>
              <a:t>expulsão (da dilatação completa até a saída do bebê)</a:t>
            </a:r>
          </a:p>
          <a:p>
            <a:pPr marL="274320" indent="-274320" algn="just">
              <a:buClr>
                <a:schemeClr val="accent3"/>
              </a:buClr>
              <a:buFont typeface="Wingdings" panose="05000000000000000000" pitchFamily="2" charset="2"/>
              <a:buChar char="Ø"/>
              <a:defRPr/>
            </a:pPr>
            <a:r>
              <a:rPr lang="pt-BR" altLang="pt-BR" sz="3200" dirty="0">
                <a:latin typeface="Century Schoolbook" panose="02040604050505020304" pitchFamily="18" charset="0"/>
              </a:rPr>
              <a:t>Terceiro período: </a:t>
            </a:r>
            <a:r>
              <a:rPr lang="pt-BR" altLang="pt-BR" sz="3200" b="1" i="1" dirty="0">
                <a:latin typeface="Century Schoolbook" panose="02040604050505020304" pitchFamily="18" charset="0"/>
              </a:rPr>
              <a:t>dequitação (saída da placenta)</a:t>
            </a:r>
          </a:p>
          <a:p>
            <a:pPr marL="274320" indent="-274320" algn="just">
              <a:buClr>
                <a:schemeClr val="accent3"/>
              </a:buClr>
              <a:buFont typeface="Wingdings" panose="05000000000000000000" pitchFamily="2" charset="2"/>
              <a:buChar char="Ø"/>
              <a:defRPr/>
            </a:pPr>
            <a:r>
              <a:rPr lang="pt-BR" altLang="pt-BR" sz="3200" dirty="0">
                <a:latin typeface="Century Schoolbook" panose="02040604050505020304" pitchFamily="18" charset="0"/>
              </a:rPr>
              <a:t>Quarto período: </a:t>
            </a:r>
            <a:r>
              <a:rPr lang="pt-BR" altLang="pt-BR" sz="3200" b="1" i="1" dirty="0">
                <a:latin typeface="Century Schoolbook" panose="02040604050505020304" pitchFamily="18" charset="0"/>
              </a:rPr>
              <a:t>primeira hora depois do parto</a:t>
            </a:r>
          </a:p>
          <a:p>
            <a:pPr marL="0" indent="0" algn="just">
              <a:buClr>
                <a:schemeClr val="accent3"/>
              </a:buClr>
              <a:buNone/>
              <a:defRPr/>
            </a:pPr>
            <a:r>
              <a:rPr lang="pt-BR" altLang="pt-BR" sz="3200" i="1" dirty="0">
                <a:latin typeface="Century Schoolbook" panose="02040604050505020304" pitchFamily="18" charset="0"/>
              </a:rPr>
              <a:t>(hora de ouro)</a:t>
            </a:r>
          </a:p>
          <a:p>
            <a:pPr marL="274320" indent="-274320" algn="just">
              <a:buClr>
                <a:schemeClr val="accent3"/>
              </a:buClr>
              <a:buFont typeface="Wingdings" panose="05000000000000000000" pitchFamily="2" charset="2"/>
              <a:buChar char="Ø"/>
              <a:defRPr/>
            </a:pPr>
            <a:endParaRPr lang="pt-BR" altLang="pt-BR" sz="2800" dirty="0">
              <a:latin typeface="Century Schoolbook" panose="02040604050505020304" pitchFamily="18" charset="0"/>
            </a:endParaRPr>
          </a:p>
        </p:txBody>
      </p:sp>
      <p:sp>
        <p:nvSpPr>
          <p:cNvPr id="3" name="Retângulo 2"/>
          <p:cNvSpPr/>
          <p:nvPr/>
        </p:nvSpPr>
        <p:spPr>
          <a:xfrm>
            <a:off x="686343" y="647482"/>
            <a:ext cx="9485289" cy="1200329"/>
          </a:xfrm>
          <a:prstGeom prst="rect">
            <a:avLst/>
          </a:prstGeom>
        </p:spPr>
        <p:txBody>
          <a:bodyPr wrap="none">
            <a:spAutoFit/>
          </a:bodyPr>
          <a:lstStyle/>
          <a:p>
            <a:pPr marL="274320" indent="-274320" algn="just">
              <a:buClr>
                <a:schemeClr val="accent3"/>
              </a:buClr>
              <a:buNone/>
              <a:defRPr/>
            </a:pPr>
            <a:r>
              <a:rPr lang="pt-BR" altLang="pt-BR" sz="3600" b="1" i="1" dirty="0">
                <a:solidFill>
                  <a:schemeClr val="bg1">
                    <a:lumMod val="95000"/>
                  </a:schemeClr>
                </a:solidFill>
                <a:effectLst>
                  <a:outerShdw blurRad="38100" dist="38100" dir="2700000" algn="tl">
                    <a:srgbClr val="000000">
                      <a:alpha val="43137"/>
                    </a:srgbClr>
                  </a:outerShdw>
                </a:effectLst>
                <a:latin typeface="Century Schoolbook" panose="02040604050505020304" pitchFamily="18" charset="0"/>
              </a:rPr>
              <a:t>FASES  CLÍNICAS DO TP- quatro fases</a:t>
            </a:r>
          </a:p>
          <a:p>
            <a:pPr marL="274320" indent="-274320" algn="just">
              <a:buClr>
                <a:schemeClr val="accent3"/>
              </a:buClr>
              <a:buNone/>
              <a:defRPr/>
            </a:pPr>
            <a:r>
              <a:rPr lang="pt-BR" altLang="pt-BR" sz="3600" b="1" i="1" dirty="0">
                <a:solidFill>
                  <a:schemeClr val="bg1">
                    <a:lumMod val="95000"/>
                  </a:schemeClr>
                </a:solidFill>
                <a:effectLst>
                  <a:outerShdw blurRad="38100" dist="38100" dir="2700000" algn="tl">
                    <a:srgbClr val="000000">
                      <a:alpha val="43137"/>
                    </a:srgbClr>
                  </a:outerShdw>
                </a:effectLst>
                <a:latin typeface="Century Schoolbook" panose="02040604050505020304" pitchFamily="18" charset="0"/>
              </a:rPr>
              <a:t>Classificações</a:t>
            </a:r>
          </a:p>
        </p:txBody>
      </p:sp>
      <p:pic>
        <p:nvPicPr>
          <p:cNvPr id="4" name="Imagem 3"/>
          <p:cNvPicPr>
            <a:picLocks noChangeAspect="1"/>
          </p:cNvPicPr>
          <p:nvPr/>
        </p:nvPicPr>
        <p:blipFill>
          <a:blip r:embed="rId2"/>
          <a:stretch>
            <a:fillRect/>
          </a:stretch>
        </p:blipFill>
        <p:spPr>
          <a:xfrm>
            <a:off x="6311473" y="3051347"/>
            <a:ext cx="5394495" cy="3494410"/>
          </a:xfrm>
          <a:prstGeom prst="rect">
            <a:avLst/>
          </a:prstGeom>
        </p:spPr>
      </p:pic>
    </p:spTree>
    <p:extLst>
      <p:ext uri="{BB962C8B-B14F-4D97-AF65-F5344CB8AC3E}">
        <p14:creationId xmlns:p14="http://schemas.microsoft.com/office/powerpoint/2010/main" val="2381940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0832" y="568411"/>
            <a:ext cx="5016845" cy="1219199"/>
          </a:xfrm>
        </p:spPr>
        <p:txBody>
          <a:bodyPr/>
          <a:lstStyle/>
          <a:p>
            <a:pPr algn="ctr"/>
            <a:r>
              <a:rPr lang="pt-BR" dirty="0"/>
              <a:t>Fases do trabalho de parto e parto</a:t>
            </a:r>
          </a:p>
        </p:txBody>
      </p:sp>
      <p:pic>
        <p:nvPicPr>
          <p:cNvPr id="4" name="Espaço Reservado para Conteúdo 3"/>
          <p:cNvPicPr>
            <a:picLocks noGrp="1" noChangeAspect="1"/>
          </p:cNvPicPr>
          <p:nvPr>
            <p:ph idx="1"/>
          </p:nvPr>
        </p:nvPicPr>
        <p:blipFill>
          <a:blip r:embed="rId2"/>
          <a:stretch>
            <a:fillRect/>
          </a:stretch>
        </p:blipFill>
        <p:spPr>
          <a:xfrm>
            <a:off x="593124" y="2670267"/>
            <a:ext cx="5885320" cy="3697582"/>
          </a:xfrm>
          <a:prstGeom prst="rect">
            <a:avLst/>
          </a:prstGeom>
        </p:spPr>
      </p:pic>
      <p:pic>
        <p:nvPicPr>
          <p:cNvPr id="5" name="Imagem 4"/>
          <p:cNvPicPr>
            <a:picLocks noChangeAspect="1"/>
          </p:cNvPicPr>
          <p:nvPr/>
        </p:nvPicPr>
        <p:blipFill>
          <a:blip r:embed="rId3"/>
          <a:stretch>
            <a:fillRect/>
          </a:stretch>
        </p:blipFill>
        <p:spPr>
          <a:xfrm>
            <a:off x="7558731" y="815546"/>
            <a:ext cx="3793009" cy="5682692"/>
          </a:xfrm>
          <a:prstGeom prst="rect">
            <a:avLst/>
          </a:prstGeom>
        </p:spPr>
      </p:pic>
    </p:spTree>
    <p:extLst>
      <p:ext uri="{BB962C8B-B14F-4D97-AF65-F5344CB8AC3E}">
        <p14:creationId xmlns:p14="http://schemas.microsoft.com/office/powerpoint/2010/main" val="133012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973668"/>
            <a:ext cx="10270927" cy="706964"/>
          </a:xfrm>
        </p:spPr>
        <p:txBody>
          <a:bodyPr/>
          <a:lstStyle/>
          <a:p>
            <a:r>
              <a:rPr lang="pt-BR" sz="3200" dirty="0"/>
              <a:t>https://www.youtube.com/watch?v=FkqiOlrTMYE</a:t>
            </a:r>
          </a:p>
        </p:txBody>
      </p:sp>
      <p:pic>
        <p:nvPicPr>
          <p:cNvPr id="6" name="Espaço Reservado para Conteúdo 5"/>
          <p:cNvPicPr>
            <a:picLocks noGrp="1" noChangeAspect="1"/>
          </p:cNvPicPr>
          <p:nvPr>
            <p:ph idx="1"/>
          </p:nvPr>
        </p:nvPicPr>
        <p:blipFill>
          <a:blip r:embed="rId2"/>
          <a:stretch>
            <a:fillRect/>
          </a:stretch>
        </p:blipFill>
        <p:spPr>
          <a:xfrm>
            <a:off x="2141838" y="2336766"/>
            <a:ext cx="7471878" cy="4228791"/>
          </a:xfrm>
          <a:prstGeom prst="rect">
            <a:avLst/>
          </a:prstGeom>
        </p:spPr>
      </p:pic>
    </p:spTree>
    <p:extLst>
      <p:ext uri="{BB962C8B-B14F-4D97-AF65-F5344CB8AC3E}">
        <p14:creationId xmlns:p14="http://schemas.microsoft.com/office/powerpoint/2010/main" val="3217055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Fases do trabalho de parto</a:t>
            </a:r>
          </a:p>
        </p:txBody>
      </p:sp>
      <p:pic>
        <p:nvPicPr>
          <p:cNvPr id="4" name="Espaço Reservado para Conteúdo 3"/>
          <p:cNvPicPr>
            <a:picLocks noGrp="1" noChangeAspect="1"/>
          </p:cNvPicPr>
          <p:nvPr>
            <p:ph idx="1"/>
          </p:nvPr>
        </p:nvPicPr>
        <p:blipFill>
          <a:blip r:embed="rId2"/>
          <a:stretch>
            <a:fillRect/>
          </a:stretch>
        </p:blipFill>
        <p:spPr>
          <a:xfrm>
            <a:off x="659366" y="1680632"/>
            <a:ext cx="11227833" cy="4681705"/>
          </a:xfrm>
          <a:prstGeom prst="rect">
            <a:avLst/>
          </a:prstGeom>
        </p:spPr>
      </p:pic>
    </p:spTree>
    <p:extLst>
      <p:ext uri="{BB962C8B-B14F-4D97-AF65-F5344CB8AC3E}">
        <p14:creationId xmlns:p14="http://schemas.microsoft.com/office/powerpoint/2010/main" val="33194925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Íon - Sala da Diretoria">
  <a:themeElements>
    <a:clrScheme name="Íon - Sala da Diretoria">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Íon - Sala da Diretoria">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Íon - Sala da Diretoria">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721</TotalTime>
  <Words>2084</Words>
  <Application>Microsoft Office PowerPoint</Application>
  <PresentationFormat>Widescreen</PresentationFormat>
  <Paragraphs>219</Paragraphs>
  <Slides>39</Slides>
  <Notes>3</Notes>
  <HiddenSlides>0</HiddenSlides>
  <MMClips>0</MMClips>
  <ScaleCrop>false</ScaleCrop>
  <HeadingPairs>
    <vt:vector size="6" baseType="variant">
      <vt:variant>
        <vt:lpstr>Fontes usadas</vt:lpstr>
      </vt:variant>
      <vt:variant>
        <vt:i4>12</vt:i4>
      </vt:variant>
      <vt:variant>
        <vt:lpstr>Tema</vt:lpstr>
      </vt:variant>
      <vt:variant>
        <vt:i4>1</vt:i4>
      </vt:variant>
      <vt:variant>
        <vt:lpstr>Títulos de slides</vt:lpstr>
      </vt:variant>
      <vt:variant>
        <vt:i4>39</vt:i4>
      </vt:variant>
    </vt:vector>
  </HeadingPairs>
  <TitlesOfParts>
    <vt:vector size="52" baseType="lpstr">
      <vt:lpstr>メイリオ</vt:lpstr>
      <vt:lpstr>ＭＳ Ｐゴシック</vt:lpstr>
      <vt:lpstr>ＭＳ Ｐゴシック</vt:lpstr>
      <vt:lpstr>Arial</vt:lpstr>
      <vt:lpstr>Baskerville Old Face</vt:lpstr>
      <vt:lpstr>Calibri</vt:lpstr>
      <vt:lpstr>Century Gothic</vt:lpstr>
      <vt:lpstr>Century Schoolbook</vt:lpstr>
      <vt:lpstr>MS Reference Sans Serif</vt:lpstr>
      <vt:lpstr>Wingdings</vt:lpstr>
      <vt:lpstr>Wingdings 2</vt:lpstr>
      <vt:lpstr>Wingdings 3</vt:lpstr>
      <vt:lpstr>Íon - Sala da Diretoria</vt:lpstr>
      <vt:lpstr>  </vt:lpstr>
      <vt:lpstr> Perguntas norteadoras </vt:lpstr>
      <vt:lpstr>O parto como fenômeno neuro-endócrino, epigenético e de formação do microbioma: efeitos para a vida inteira</vt:lpstr>
      <vt:lpstr>Parto como fenômeno neuro-endócrino complexo e o papel fundamental do trabalho de parto nos desfechos para mães e bebês: o parto como evento cortical</vt:lpstr>
      <vt:lpstr>Parto como fenômeno neuro-endócrino complexo ativação epigenética de funções do bebê Quais as chances de um bebê no Brasil passar por um trabalho de parto adequado?</vt:lpstr>
      <vt:lpstr>Apresentação do PowerPoint</vt:lpstr>
      <vt:lpstr>Fases do trabalho de parto e parto</vt:lpstr>
      <vt:lpstr>https://www.youtube.com/watch?v=FkqiOlrTMYE</vt:lpstr>
      <vt:lpstr>Fases do trabalho de parto</vt:lpstr>
      <vt:lpstr>Implicações para a assistência</vt:lpstr>
      <vt:lpstr>https://www.youtube.com/watch?v=KP5KyMhKHKg</vt:lpstr>
      <vt:lpstr>Consequências para o bebê das diferentes vias de parto: curto e longo prazo</vt:lpstr>
      <vt:lpstr>Porque a cesárea leva a mais doenças crônicas? A evidência biológica</vt:lpstr>
      <vt:lpstr>Modo de nascer e risco aumentado de obesidade e doenças crônicas (asma, diabetes, alergias, certos cânceres, etc.):    FORMATAÇÃO DO MICROBIOMA DO BEBÊ</vt:lpstr>
      <vt:lpstr>Formação do microbioma neonatal e características metabólicas e inflamatórias</vt:lpstr>
      <vt:lpstr>Inquérito Nacional Nascer no Brasil</vt:lpstr>
      <vt:lpstr>Inquérito Nacional Nascer no Brasil e outros Estudos brasileiros Idade gestacional ao Nascimento Porque os bebês estão nascendo cada vez menores e mais imaturos no Brasil?</vt:lpstr>
      <vt:lpstr>Porque os bebês estão nascendo cada vez menores e mais imaturos?</vt:lpstr>
      <vt:lpstr>Cesárea eletiva como principal indutora de partos antes da maturidade</vt:lpstr>
      <vt:lpstr>Inquérito Nacional Nascer no Brasil Idade gestacional ao Nascimento - Brasil e Reino Unido:  média de perda de 14 dias de gravidez perdidos  (entre o Reino Unido geral e Brasil cesárea) </vt:lpstr>
      <vt:lpstr>Idade gestacional ao Nascimento - Brasil e Reino Unido: Brasil e inversão da disparidade esperada</vt:lpstr>
      <vt:lpstr>Inversão da disparidade esperada: áreas mais ricos, piores desfechos, mais nascimentos pre-termo</vt:lpstr>
      <vt:lpstr>Inversão da disparidade esperada Cesarianas e prematuridade, Brasil, 2011</vt:lpstr>
      <vt:lpstr>Gravidez / Bebê a termo =  39 semanas completas ou mais</vt:lpstr>
      <vt:lpstr>Apresentação do PowerPoint</vt:lpstr>
      <vt:lpstr>Regulação dos partos agendados antes de 39 semanas nos Estados Unidos e redução da prematuridade</vt:lpstr>
      <vt:lpstr>Nascer no Brasil: Diferenças entre SUS e privado</vt:lpstr>
      <vt:lpstr>Nascer no Brasil Decisão por via de parto</vt:lpstr>
      <vt:lpstr>Nascer no Brasil – intervenções no parto</vt:lpstr>
      <vt:lpstr>O MEDO DA DOR – A QUEM INTERESSA? Prevenção da dor iatrogência  e uso seletivo, criterioso de ocitocina e procedimentos dolorosos</vt:lpstr>
      <vt:lpstr>Apresentação do PowerPoint</vt:lpstr>
      <vt:lpstr>Nascer no Brasil – acompanhantes no parto – implementação da lei</vt:lpstr>
      <vt:lpstr>Apresentação do PowerPoint</vt:lpstr>
      <vt:lpstr>The Charter </vt:lpstr>
      <vt:lpstr> “Chega de parto violento para vender cesárea” Cesárea como (comparativamente) “menos insegura”</vt:lpstr>
      <vt:lpstr>Iniciativa hospital amigo da mãe e do bebê (2015)</vt:lpstr>
      <vt:lpstr>O parto espontâneo como padrão-ouro para mulheres saudáveis é possível no Brasil? </vt:lpstr>
      <vt:lpstr>Parto: o que é qualidade da assistência, o “padrão ouro” (melhores resultados) da assistência hoje em dia, para mulheres saudáveis (90%)?</vt:lpstr>
      <vt:lpstr>https://www.youtube.com/watch?v=qiof5vYkPws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que é qualidade na atenção ao pré-natal, parto e puerpério? V Simpósio Internacional de Desenvolvimento da Primeira Infância - 07/10/15</dc:title>
  <dc:creator>simone</dc:creator>
  <cp:lastModifiedBy>simone diniz</cp:lastModifiedBy>
  <cp:revision>71</cp:revision>
  <dcterms:created xsi:type="dcterms:W3CDTF">2015-10-05T18:23:56Z</dcterms:created>
  <dcterms:modified xsi:type="dcterms:W3CDTF">2017-08-15T20:27:57Z</dcterms:modified>
</cp:coreProperties>
</file>