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4" r:id="rId2"/>
  </p:sldMasterIdLst>
  <p:notesMasterIdLst>
    <p:notesMasterId r:id="rId34"/>
  </p:notesMasterIdLst>
  <p:handoutMasterIdLst>
    <p:handoutMasterId r:id="rId35"/>
  </p:handoutMasterIdLst>
  <p:sldIdLst>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4" r:id="rId28"/>
    <p:sldId id="295" r:id="rId29"/>
    <p:sldId id="296" r:id="rId30"/>
    <p:sldId id="297" r:id="rId31"/>
    <p:sldId id="298" r:id="rId32"/>
    <p:sldId id="299"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3366CC"/>
    <a:srgbClr val="006600"/>
    <a:srgbClr val="4F81BD"/>
    <a:srgbClr val="FFFF00"/>
    <a:srgbClr val="385D8A"/>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364" autoAdjust="0"/>
  </p:normalViewPr>
  <p:slideViewPr>
    <p:cSldViewPr>
      <p:cViewPr varScale="1">
        <p:scale>
          <a:sx n="77" d="100"/>
          <a:sy n="77" d="100"/>
        </p:scale>
        <p:origin x="31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66"/>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1ACD2F-A948-4A27-A871-5A9F2770F022}" type="datetimeFigureOut">
              <a:rPr lang="pt-BR" smtClean="0"/>
              <a:t>23/05/2019</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F7980A-CB4C-4420-AFEE-D62384F732CF}" type="slidenum">
              <a:rPr lang="pt-BR" smtClean="0"/>
              <a:t>‹nº›</a:t>
            </a:fld>
            <a:endParaRPr lang="pt-BR"/>
          </a:p>
        </p:txBody>
      </p:sp>
    </p:spTree>
    <p:extLst>
      <p:ext uri="{BB962C8B-B14F-4D97-AF65-F5344CB8AC3E}">
        <p14:creationId xmlns:p14="http://schemas.microsoft.com/office/powerpoint/2010/main" val="1604000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6A6A1-2F4D-4CEB-8202-76D2FDD5D571}" type="datetimeFigureOut">
              <a:rPr lang="pt-BR" smtClean="0"/>
              <a:t>23/05/2019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5D562-C7BB-4836-B47C-15BFDD4A3562}" type="slidenum">
              <a:rPr lang="pt-BR" smtClean="0"/>
              <a:t>‹nº›</a:t>
            </a:fld>
            <a:endParaRPr lang="pt-BR"/>
          </a:p>
        </p:txBody>
      </p:sp>
    </p:spTree>
    <p:extLst>
      <p:ext uri="{BB962C8B-B14F-4D97-AF65-F5344CB8AC3E}">
        <p14:creationId xmlns:p14="http://schemas.microsoft.com/office/powerpoint/2010/main" val="769791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1</a:t>
            </a:fld>
            <a:endParaRPr lang="pt-BR"/>
          </a:p>
        </p:txBody>
      </p:sp>
    </p:spTree>
    <p:extLst>
      <p:ext uri="{BB962C8B-B14F-4D97-AF65-F5344CB8AC3E}">
        <p14:creationId xmlns:p14="http://schemas.microsoft.com/office/powerpoint/2010/main" val="35851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2</a:t>
            </a:fld>
            <a:endParaRPr lang="pt-BR"/>
          </a:p>
        </p:txBody>
      </p:sp>
    </p:spTree>
    <p:extLst>
      <p:ext uri="{BB962C8B-B14F-4D97-AF65-F5344CB8AC3E}">
        <p14:creationId xmlns:p14="http://schemas.microsoft.com/office/powerpoint/2010/main" val="4203375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Tx" preserve="1">
  <p:cSld name="Cap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8E36A4C-B1FE-4D81-9A05-063DB1910318}"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12" y="-105575"/>
            <a:ext cx="9180512" cy="6990959"/>
          </a:xfrm>
          <a:prstGeom prst="rect">
            <a:avLst/>
          </a:prstGeom>
        </p:spPr>
      </p:pic>
    </p:spTree>
    <p:extLst>
      <p:ext uri="{BB962C8B-B14F-4D97-AF65-F5344CB8AC3E}">
        <p14:creationId xmlns:p14="http://schemas.microsoft.com/office/powerpoint/2010/main" val="12204546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06E3C41-74B7-4BE3-83FF-E5A2A6E3CD9F}" type="datetime1">
              <a:rPr lang="pt-BR" smtClean="0"/>
              <a:t>23/05/2019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86035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1C8844-75CE-4BB9-AE8B-25BEC2B53472}"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71769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922F419-60C5-4F24-AE0A-FB42C0CD0ECA}"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3962146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B5D1DB0-8ACD-4777-A942-9593B2E11846}"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2320317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CDDE7B2-1EFB-4E84-A759-E2120DE232E7}"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95524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reserve="1">
  <p:cSld name="Fund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6D5E8B7-FEB8-4958-B0CC-989C41FE56E7}"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883"/>
            <a:ext cx="9203262" cy="6876000"/>
          </a:xfrm>
          <a:prstGeom prst="rect">
            <a:avLst/>
          </a:prstGeom>
        </p:spPr>
      </p:pic>
      <p:pic>
        <p:nvPicPr>
          <p:cNvPr id="9" name="Image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38376" y="145109"/>
            <a:ext cx="1619672" cy="590599"/>
          </a:xfrm>
          <a:prstGeom prst="rect">
            <a:avLst/>
          </a:prstGeom>
        </p:spPr>
      </p:pic>
      <p:sp>
        <p:nvSpPr>
          <p:cNvPr id="11" name="Retângulo 10"/>
          <p:cNvSpPr/>
          <p:nvPr userDrawn="1"/>
        </p:nvSpPr>
        <p:spPr>
          <a:xfrm>
            <a:off x="145003" y="305270"/>
            <a:ext cx="6768752" cy="288032"/>
          </a:xfrm>
          <a:prstGeom prst="rect">
            <a:avLst/>
          </a:prstGeom>
          <a:solidFill>
            <a:srgbClr val="4F81BD"/>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9940705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Fim">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A85A06A-D1DF-413F-8B3C-83E07B6C4DC1}"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9" name="Imagem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53" y="-27384"/>
            <a:ext cx="9214465" cy="6912000"/>
          </a:xfrm>
          <a:prstGeom prst="rect">
            <a:avLst/>
          </a:prstGeom>
        </p:spPr>
      </p:pic>
    </p:spTree>
    <p:extLst>
      <p:ext uri="{BB962C8B-B14F-4D97-AF65-F5344CB8AC3E}">
        <p14:creationId xmlns:p14="http://schemas.microsoft.com/office/powerpoint/2010/main" val="425729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16C13BF-9B88-4292-B126-2D6011385579}"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13253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1812F81-0823-4625-9A07-4170A9638674}"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420932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88E4DAF-6167-422B-972C-706BF291987A}"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47181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BDF7F91-DE0B-42B1-B1A8-0F7F85686074}"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2049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8B19C1D-CDCF-4DA9-B077-4991CD7B8F12}" type="datetime1">
              <a:rPr lang="pt-BR" smtClean="0"/>
              <a:t>23/05/2019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36812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BB75DF3-D2D3-4570-B9DD-3BA542C466AF}" type="datetime1">
              <a:rPr lang="pt-BR" smtClean="0"/>
              <a:t>23/05/2019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4213500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7CB5F-F939-47B8-A91E-471574C0D7B1}" type="datetime1">
              <a:rPr lang="pt-BR" smtClean="0"/>
              <a:t>23/05/2019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B09ED-5DCD-4173-ADD3-38C51F4AE414}" type="slidenum">
              <a:rPr lang="pt-BR" smtClean="0"/>
              <a:t>‹nº›</a:t>
            </a:fld>
            <a:endParaRPr lang="pt-BR"/>
          </a:p>
        </p:txBody>
      </p:sp>
    </p:spTree>
    <p:extLst>
      <p:ext uri="{BB962C8B-B14F-4D97-AF65-F5344CB8AC3E}">
        <p14:creationId xmlns:p14="http://schemas.microsoft.com/office/powerpoint/2010/main" val="3647623440"/>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63" r:id="rId3"/>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EC8C7-A51A-4AF5-BD4E-0F16DEBAC3D5}" type="datetime1">
              <a:rPr lang="pt-BR" smtClean="0"/>
              <a:t>23/05/2019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576D8-2324-4174-B147-7434DDB0E84F}" type="slidenum">
              <a:rPr lang="pt-BR" smtClean="0"/>
              <a:t>‹nº›</a:t>
            </a:fld>
            <a:endParaRPr lang="pt-BR"/>
          </a:p>
        </p:txBody>
      </p:sp>
    </p:spTree>
    <p:extLst>
      <p:ext uri="{BB962C8B-B14F-4D97-AF65-F5344CB8AC3E}">
        <p14:creationId xmlns:p14="http://schemas.microsoft.com/office/powerpoint/2010/main" val="1473431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28650" y="990600"/>
            <a:ext cx="7772400" cy="9144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dirty="0" smtClean="0">
                <a:solidFill>
                  <a:srgbClr val="003399"/>
                </a:solidFill>
                <a:latin typeface="Arial" charset="0"/>
              </a:rPr>
              <a:t>BIBLIOGRAFIA</a:t>
            </a:r>
            <a:endParaRPr lang="pt-BR" altLang="pt-BR" sz="3200" dirty="0">
              <a:solidFill>
                <a:srgbClr val="003399"/>
              </a:solidFill>
              <a:latin typeface="Arial" charset="0"/>
            </a:endParaRPr>
          </a:p>
        </p:txBody>
      </p:sp>
      <p:sp>
        <p:nvSpPr>
          <p:cNvPr id="3" name="Rectangle 3"/>
          <p:cNvSpPr>
            <a:spLocks noChangeArrowheads="1"/>
          </p:cNvSpPr>
          <p:nvPr/>
        </p:nvSpPr>
        <p:spPr bwMode="auto">
          <a:xfrm>
            <a:off x="285750" y="2590800"/>
            <a:ext cx="88201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2400">
                <a:solidFill>
                  <a:schemeClr val="tx1"/>
                </a:solidFill>
                <a:latin typeface="Times New Roman" pitchFamily="18" charset="0"/>
              </a:defRPr>
            </a:lvl1pPr>
            <a:lvl2pPr marL="1028700" indent="-457200">
              <a:defRPr sz="2400">
                <a:solidFill>
                  <a:schemeClr val="tx1"/>
                </a:solidFill>
                <a:latin typeface="Times New Roman" pitchFamily="18" charset="0"/>
              </a:defRPr>
            </a:lvl2pPr>
            <a:lvl3pPr marL="1676400" indent="-457200">
              <a:defRPr sz="2400">
                <a:solidFill>
                  <a:schemeClr val="tx1"/>
                </a:solidFill>
                <a:latin typeface="Times New Roman" pitchFamily="18" charset="0"/>
              </a:defRPr>
            </a:lvl3pPr>
            <a:lvl4pPr marL="2324100" indent="-457200">
              <a:defRPr sz="2400">
                <a:solidFill>
                  <a:schemeClr val="tx1"/>
                </a:solidFill>
                <a:latin typeface="Times New Roman" pitchFamily="18" charset="0"/>
              </a:defRPr>
            </a:lvl4pPr>
            <a:lvl5pPr marL="2971800" indent="-457200">
              <a:defRPr sz="2400">
                <a:solidFill>
                  <a:schemeClr val="tx1"/>
                </a:solidFill>
                <a:latin typeface="Times New Roman" pitchFamily="18" charset="0"/>
              </a:defRPr>
            </a:lvl5pPr>
            <a:lvl6pPr marL="3429000" indent="-457200" fontAlgn="base">
              <a:spcBef>
                <a:spcPct val="0"/>
              </a:spcBef>
              <a:spcAft>
                <a:spcPct val="0"/>
              </a:spcAft>
              <a:defRPr sz="2400">
                <a:solidFill>
                  <a:schemeClr val="tx1"/>
                </a:solidFill>
                <a:latin typeface="Times New Roman" pitchFamily="18" charset="0"/>
              </a:defRPr>
            </a:lvl6pPr>
            <a:lvl7pPr marL="3886200" indent="-457200" fontAlgn="base">
              <a:spcBef>
                <a:spcPct val="0"/>
              </a:spcBef>
              <a:spcAft>
                <a:spcPct val="0"/>
              </a:spcAft>
              <a:defRPr sz="2400">
                <a:solidFill>
                  <a:schemeClr val="tx1"/>
                </a:solidFill>
                <a:latin typeface="Times New Roman" pitchFamily="18" charset="0"/>
              </a:defRPr>
            </a:lvl7pPr>
            <a:lvl8pPr marL="4343400" indent="-457200" fontAlgn="base">
              <a:spcBef>
                <a:spcPct val="0"/>
              </a:spcBef>
              <a:spcAft>
                <a:spcPct val="0"/>
              </a:spcAft>
              <a:defRPr sz="2400">
                <a:solidFill>
                  <a:schemeClr val="tx1"/>
                </a:solidFill>
                <a:latin typeface="Times New Roman" pitchFamily="18" charset="0"/>
              </a:defRPr>
            </a:lvl8pPr>
            <a:lvl9pPr marL="4800600" indent="-457200" fontAlgn="base">
              <a:spcBef>
                <a:spcPct val="0"/>
              </a:spcBef>
              <a:spcAft>
                <a:spcPct val="0"/>
              </a:spcAft>
              <a:defRPr sz="2400">
                <a:solidFill>
                  <a:schemeClr val="tx1"/>
                </a:solidFill>
                <a:latin typeface="Times New Roman" pitchFamily="18" charset="0"/>
              </a:defRPr>
            </a:lvl9pPr>
          </a:lstStyle>
          <a:p>
            <a:r>
              <a:rPr kumimoji="0" lang="pt-BR" altLang="pt-BR" b="1" dirty="0">
                <a:solidFill>
                  <a:srgbClr val="FF3300"/>
                </a:solidFill>
                <a:latin typeface="Arial" charset="0"/>
                <a:cs typeface="Times New Roman" pitchFamily="18" charset="0"/>
              </a:rPr>
              <a:t>SANTOS, Fernando César Almada.</a:t>
            </a:r>
            <a:endParaRPr kumimoji="0" lang="pt-BR" altLang="pt-BR" b="1" dirty="0">
              <a:solidFill>
                <a:srgbClr val="660066"/>
              </a:solidFill>
              <a:latin typeface="Arial" charset="0"/>
              <a:cs typeface="Times New Roman" pitchFamily="18" charset="0"/>
            </a:endParaRPr>
          </a:p>
          <a:p>
            <a:endParaRPr kumimoji="0" lang="pt-BR" altLang="pt-BR" b="1" dirty="0">
              <a:solidFill>
                <a:srgbClr val="660066"/>
              </a:solidFill>
              <a:latin typeface="Arial" charset="0"/>
              <a:cs typeface="Times New Roman" pitchFamily="18" charset="0"/>
            </a:endParaRPr>
          </a:p>
          <a:p>
            <a:r>
              <a:rPr kumimoji="0" lang="pt-BR" altLang="pt-BR" b="1" i="1" dirty="0">
                <a:solidFill>
                  <a:srgbClr val="008000"/>
                </a:solidFill>
                <a:latin typeface="Arial" charset="0"/>
                <a:cs typeface="Times New Roman" pitchFamily="18" charset="0"/>
              </a:rPr>
              <a:t>Estratégia de recursos humanos</a:t>
            </a:r>
            <a:r>
              <a:rPr kumimoji="0" lang="pt-BR" altLang="pt-BR" b="1" dirty="0">
                <a:solidFill>
                  <a:srgbClr val="008000"/>
                </a:solidFill>
                <a:latin typeface="Arial" charset="0"/>
                <a:cs typeface="Times New Roman" pitchFamily="18" charset="0"/>
              </a:rPr>
              <a:t>: dimensões competitivas.</a:t>
            </a:r>
            <a:endParaRPr kumimoji="0" lang="pt-BR" altLang="pt-BR" b="1" dirty="0">
              <a:solidFill>
                <a:srgbClr val="660066"/>
              </a:solidFill>
              <a:latin typeface="Arial" charset="0"/>
              <a:cs typeface="Times New Roman" pitchFamily="18" charset="0"/>
            </a:endParaRPr>
          </a:p>
          <a:p>
            <a:endParaRPr kumimoji="0" lang="pt-BR" altLang="pt-BR" b="1" dirty="0">
              <a:solidFill>
                <a:srgbClr val="660066"/>
              </a:solidFill>
              <a:latin typeface="Arial" charset="0"/>
              <a:cs typeface="Times New Roman" pitchFamily="18" charset="0"/>
            </a:endParaRPr>
          </a:p>
          <a:p>
            <a:r>
              <a:rPr kumimoji="0" lang="pt-BR" altLang="pt-BR" b="1" dirty="0">
                <a:solidFill>
                  <a:srgbClr val="660066"/>
                </a:solidFill>
                <a:latin typeface="Arial" charset="0"/>
                <a:cs typeface="Times New Roman" pitchFamily="18" charset="0"/>
              </a:rPr>
              <a:t> São Paulo: Atlas, 1999.</a:t>
            </a:r>
          </a:p>
        </p:txBody>
      </p:sp>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a:t>
            </a:fld>
            <a:endParaRPr lang="pt-BR" sz="1600" b="1">
              <a:solidFill>
                <a:schemeClr val="tx1"/>
              </a:solidFill>
              <a:latin typeface="+mj-lt"/>
            </a:endParaRPr>
          </a:p>
        </p:txBody>
      </p:sp>
    </p:spTree>
    <p:extLst>
      <p:ext uri="{BB962C8B-B14F-4D97-AF65-F5344CB8AC3E}">
        <p14:creationId xmlns:p14="http://schemas.microsoft.com/office/powerpoint/2010/main" val="2435708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ço Reservado para Número de Slide 28"/>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10</a:t>
            </a:fld>
            <a:endParaRPr lang="pt-BR" sz="1600" b="1">
              <a:solidFill>
                <a:schemeClr val="tx1"/>
              </a:solidFill>
              <a:latin typeface="+mj-lt"/>
            </a:endParaRPr>
          </a:p>
        </p:txBody>
      </p:sp>
      <p:sp>
        <p:nvSpPr>
          <p:cNvPr id="3" name="Rectangle 2"/>
          <p:cNvSpPr>
            <a:spLocks noGrp="1" noChangeArrowheads="1"/>
          </p:cNvSpPr>
          <p:nvPr>
            <p:ph type="title"/>
          </p:nvPr>
        </p:nvSpPr>
        <p:spPr>
          <a:xfrm>
            <a:off x="315913" y="581620"/>
            <a:ext cx="8482012" cy="466725"/>
          </a:xfrm>
        </p:spPr>
        <p:txBody>
          <a:bodyPr>
            <a:normAutofit fontScale="90000"/>
          </a:bodyPr>
          <a:lstStyle/>
          <a:p>
            <a:pPr algn="ctr" eaLnBrk="1" hangingPunct="1"/>
            <a:r>
              <a:rPr lang="pt-BR" altLang="pt-BR" sz="2700" b="1" smtClean="0">
                <a:solidFill>
                  <a:srgbClr val="003399"/>
                </a:solidFill>
                <a:latin typeface="Arial" charset="0"/>
                <a:cs typeface="Times New Roman" pitchFamily="18" charset="0"/>
              </a:rPr>
              <a:t>REDESENHO DE CARGOS</a:t>
            </a:r>
            <a:endParaRPr lang="pt-BR" altLang="pt-BR" sz="2700" b="1" smtClean="0">
              <a:solidFill>
                <a:srgbClr val="003399"/>
              </a:solidFill>
              <a:latin typeface="Arial" charset="0"/>
            </a:endParaRPr>
          </a:p>
        </p:txBody>
      </p:sp>
      <p:sp>
        <p:nvSpPr>
          <p:cNvPr id="4" name="Rectangle 3"/>
          <p:cNvSpPr>
            <a:spLocks noChangeArrowheads="1"/>
          </p:cNvSpPr>
          <p:nvPr/>
        </p:nvSpPr>
        <p:spPr bwMode="auto">
          <a:xfrm>
            <a:off x="539750" y="1380133"/>
            <a:ext cx="82089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“cada vez que houver um novo projeto ou uma nova função, o gerente e seus subordinados devem realizar, de forma sintética, a análise e o planejamento de cargos e funções, a fim de garantir que haja consenso sobre o que deverá ser feito e quem deverá se envolver.  As descrições de cargos tornar-se-ão documentos dinâmicos, continuamente renegociados à medida que mudar o trabalho da organização, em resposta a circunstâncias ambientais em mudança” (SCHEIN, 1996, p.79). </a:t>
            </a:r>
          </a:p>
        </p:txBody>
      </p:sp>
      <p:sp>
        <p:nvSpPr>
          <p:cNvPr id="5" name="Rectangle 4"/>
          <p:cNvSpPr>
            <a:spLocks noChangeArrowheads="1"/>
          </p:cNvSpPr>
          <p:nvPr/>
        </p:nvSpPr>
        <p:spPr bwMode="auto">
          <a:xfrm>
            <a:off x="468313" y="5486995"/>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400" b="1" i="1">
                <a:solidFill>
                  <a:srgbClr val="009900"/>
                </a:solidFill>
              </a:rPr>
              <a:t>SCHEIN, E. H.</a:t>
            </a:r>
            <a:r>
              <a:rPr lang="pt-BR" altLang="pt-BR" sz="2400" b="1">
                <a:solidFill>
                  <a:srgbClr val="009900"/>
                </a:solidFill>
              </a:rPr>
              <a:t> </a:t>
            </a:r>
            <a:r>
              <a:rPr lang="pt-BR" altLang="pt-BR" sz="2400" b="1" i="1">
                <a:solidFill>
                  <a:srgbClr val="009900"/>
                </a:solidFill>
              </a:rPr>
              <a:t>Replanejamento de cargos e funções</a:t>
            </a:r>
            <a:r>
              <a:rPr lang="pt-BR" altLang="pt-BR" sz="2400" b="1">
                <a:solidFill>
                  <a:srgbClr val="009900"/>
                </a:solidFill>
              </a:rPr>
              <a:t>.  </a:t>
            </a:r>
            <a:r>
              <a:rPr lang="en-US" altLang="pt-BR" sz="2400" b="1">
                <a:solidFill>
                  <a:srgbClr val="009900"/>
                </a:solidFill>
              </a:rPr>
              <a:t>São Paulo : Nobel, 1996.</a:t>
            </a:r>
            <a:r>
              <a:rPr lang="pt-BR" altLang="pt-BR" sz="2400" b="1">
                <a:solidFill>
                  <a:srgbClr val="009900"/>
                </a:solidFill>
              </a:rPr>
              <a:t> </a:t>
            </a: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Número de Slide 7"/>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11</a:t>
            </a:fld>
            <a:endParaRPr lang="pt-BR" sz="1600" b="1">
              <a:solidFill>
                <a:schemeClr val="tx1"/>
              </a:solidFill>
              <a:latin typeface="+mj-lt"/>
            </a:endParaRPr>
          </a:p>
        </p:txBody>
      </p:sp>
      <p:sp>
        <p:nvSpPr>
          <p:cNvPr id="3" name="Rectangle 2"/>
          <p:cNvSpPr>
            <a:spLocks noGrp="1" noChangeArrowheads="1"/>
          </p:cNvSpPr>
          <p:nvPr>
            <p:ph type="title"/>
          </p:nvPr>
        </p:nvSpPr>
        <p:spPr>
          <a:xfrm>
            <a:off x="315913" y="578445"/>
            <a:ext cx="8482012" cy="654050"/>
          </a:xfrm>
        </p:spPr>
        <p:txBody>
          <a:bodyPr/>
          <a:lstStyle/>
          <a:p>
            <a:pPr algn="ctr" eaLnBrk="1" hangingPunct="1"/>
            <a:r>
              <a:rPr lang="pt-BR" altLang="pt-BR" sz="3200" b="1" smtClean="0">
                <a:solidFill>
                  <a:srgbClr val="003399"/>
                </a:solidFill>
                <a:latin typeface="Arial" charset="0"/>
                <a:cs typeface="Times New Roman" pitchFamily="18" charset="0"/>
              </a:rPr>
              <a:t>REDESENHO DE CARREIRAS</a:t>
            </a:r>
            <a:endParaRPr lang="pt-BR" altLang="pt-BR" sz="3200" b="1" smtClean="0">
              <a:solidFill>
                <a:srgbClr val="003399"/>
              </a:solidFill>
              <a:latin typeface="Arial" charset="0"/>
            </a:endParaRPr>
          </a:p>
        </p:txBody>
      </p:sp>
      <p:sp>
        <p:nvSpPr>
          <p:cNvPr id="4" name="Rectangle 3"/>
          <p:cNvSpPr>
            <a:spLocks noChangeArrowheads="1"/>
          </p:cNvSpPr>
          <p:nvPr/>
        </p:nvSpPr>
        <p:spPr bwMode="auto">
          <a:xfrm>
            <a:off x="539750" y="1648420"/>
            <a:ext cx="8208963"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800" b="1"/>
              <a:t>"a política de carreiras, na nova concepção, deverá ser flexível, de longo alcance, com permeabilidade entre diferentes carreiras.  Não deverá estar amarrada à estrutura de cargos.  As promoções deverão ser baseadas em </a:t>
            </a:r>
            <a:r>
              <a:rPr lang="pt-BR" altLang="pt-BR" sz="2800" b="1" i="1"/>
              <a:t>b</a:t>
            </a:r>
            <a:r>
              <a:rPr lang="pt-BR" altLang="pt-BR" sz="2800" b="1"/>
              <a:t>a</a:t>
            </a:r>
            <a:r>
              <a:rPr lang="pt-BR" altLang="pt-BR" sz="2800" b="1" i="1"/>
              <a:t>ckground </a:t>
            </a:r>
            <a:r>
              <a:rPr lang="pt-BR" altLang="pt-BR" sz="2800" b="1"/>
              <a:t>individual e desempenho" (ALBUQUERQUE, 1992, p.27). </a:t>
            </a:r>
          </a:p>
        </p:txBody>
      </p:sp>
      <p:sp>
        <p:nvSpPr>
          <p:cNvPr id="5" name="Rectangle 4"/>
          <p:cNvSpPr>
            <a:spLocks noChangeArrowheads="1"/>
          </p:cNvSpPr>
          <p:nvPr/>
        </p:nvSpPr>
        <p:spPr bwMode="auto">
          <a:xfrm>
            <a:off x="468313" y="5121870"/>
            <a:ext cx="83518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9900"/>
                </a:solidFill>
              </a:rPr>
              <a:t>ALBUQUERQUE, L. G.  Competitividade e recursos humanos.  </a:t>
            </a:r>
            <a:r>
              <a:rPr lang="pt-BR" altLang="pt-BR" sz="2400" b="1" i="1">
                <a:solidFill>
                  <a:srgbClr val="009900"/>
                </a:solidFill>
              </a:rPr>
              <a:t>Revista de Administração</a:t>
            </a:r>
            <a:r>
              <a:rPr lang="pt-BR" altLang="pt-BR" sz="2400" b="1">
                <a:solidFill>
                  <a:srgbClr val="009900"/>
                </a:solidFill>
              </a:rPr>
              <a:t>, v.27, n.4, p.16-29, out./dez., 1992. </a:t>
            </a: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ço Reservado para Número de Slide 1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12</a:t>
            </a:fld>
            <a:endParaRPr lang="pt-BR" sz="1600" b="1">
              <a:solidFill>
                <a:schemeClr val="tx1"/>
              </a:solidFill>
              <a:latin typeface="+mj-lt"/>
            </a:endParaRPr>
          </a:p>
        </p:txBody>
      </p:sp>
      <p:sp>
        <p:nvSpPr>
          <p:cNvPr id="3" name="Rectangle 2"/>
          <p:cNvSpPr>
            <a:spLocks noGrp="1" noChangeArrowheads="1"/>
          </p:cNvSpPr>
          <p:nvPr>
            <p:ph type="title"/>
          </p:nvPr>
        </p:nvSpPr>
        <p:spPr>
          <a:xfrm>
            <a:off x="468313" y="616669"/>
            <a:ext cx="8207375" cy="484188"/>
          </a:xfrm>
        </p:spPr>
        <p:txBody>
          <a:bodyPr>
            <a:normAutofit fontScale="90000"/>
          </a:bodyPr>
          <a:lstStyle/>
          <a:p>
            <a:pPr algn="ctr" eaLnBrk="1" hangingPunct="1"/>
            <a:r>
              <a:rPr lang="pt-BR" altLang="pt-BR" sz="2800" b="1" smtClean="0">
                <a:solidFill>
                  <a:srgbClr val="009900"/>
                </a:solidFill>
                <a:latin typeface="Arial" charset="0"/>
              </a:rPr>
              <a:t>TREINAMENTO ORGANIZACIONAL</a:t>
            </a:r>
          </a:p>
        </p:txBody>
      </p:sp>
      <p:sp>
        <p:nvSpPr>
          <p:cNvPr id="4" name="Rectangle 3"/>
          <p:cNvSpPr>
            <a:spLocks noChangeArrowheads="1"/>
          </p:cNvSpPr>
          <p:nvPr/>
        </p:nvSpPr>
        <p:spPr bwMode="auto">
          <a:xfrm>
            <a:off x="611188" y="1215157"/>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chemeClr val="accent2"/>
                </a:solidFill>
              </a:rPr>
              <a:t>Todos os empregados recebem constante apoio à aprendizagem. </a:t>
            </a:r>
          </a:p>
        </p:txBody>
      </p:sp>
      <p:sp>
        <p:nvSpPr>
          <p:cNvPr id="5" name="Rectangle 4"/>
          <p:cNvSpPr>
            <a:spLocks noChangeArrowheads="1"/>
          </p:cNvSpPr>
          <p:nvPr/>
        </p:nvSpPr>
        <p:spPr bwMode="auto">
          <a:xfrm>
            <a:off x="611188" y="2169244"/>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FF3300"/>
                </a:solidFill>
              </a:rPr>
              <a:t>As metas de aprendizagem estão baseadas na estratégia corporativa e nas necessidades dos usuários. </a:t>
            </a:r>
          </a:p>
        </p:txBody>
      </p:sp>
      <p:sp>
        <p:nvSpPr>
          <p:cNvPr id="6" name="Rectangle 5"/>
          <p:cNvSpPr>
            <a:spLocks noChangeArrowheads="1"/>
          </p:cNvSpPr>
          <p:nvPr/>
        </p:nvSpPr>
        <p:spPr bwMode="auto">
          <a:xfrm>
            <a:off x="620713" y="3429719"/>
            <a:ext cx="8143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dirty="0">
                <a:solidFill>
                  <a:srgbClr val="0033CC"/>
                </a:solidFill>
              </a:rPr>
              <a:t>A aprendizagem focaliza as competências essenciais e os planos de longo prazo. </a:t>
            </a:r>
          </a:p>
        </p:txBody>
      </p:sp>
      <p:sp>
        <p:nvSpPr>
          <p:cNvPr id="7" name="Rectangle 6"/>
          <p:cNvSpPr>
            <a:spLocks noChangeArrowheads="1"/>
          </p:cNvSpPr>
          <p:nvPr/>
        </p:nvSpPr>
        <p:spPr bwMode="auto">
          <a:xfrm>
            <a:off x="611188" y="4380632"/>
            <a:ext cx="8001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just" eaLnBrk="1" hangingPunct="1">
              <a:spcBef>
                <a:spcPct val="50000"/>
              </a:spcBef>
            </a:pPr>
            <a:r>
              <a:rPr lang="pt-BR" altLang="pt-BR" sz="2400" b="1" dirty="0">
                <a:solidFill>
                  <a:srgbClr val="7030A0"/>
                </a:solidFill>
              </a:rPr>
              <a:t>As avaliações de necessidades são feitas em conjunto pelos indivíduos, gerentes e grupos de treinamento. </a:t>
            </a:r>
          </a:p>
        </p:txBody>
      </p:sp>
      <p:sp>
        <p:nvSpPr>
          <p:cNvPr id="8" name="Rectangle 7"/>
          <p:cNvSpPr>
            <a:spLocks noChangeArrowheads="1"/>
          </p:cNvSpPr>
          <p:nvPr/>
        </p:nvSpPr>
        <p:spPr bwMode="auto">
          <a:xfrm>
            <a:off x="687388" y="5703019"/>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CC3300"/>
                </a:solidFill>
              </a:rPr>
              <a:t>A educação ocorre, principalmente,  no local de trabalho. </a:t>
            </a:r>
          </a:p>
        </p:txBody>
      </p:sp>
    </p:spTree>
    <p:extLst>
      <p:ext uri="{BB962C8B-B14F-4D97-AF65-F5344CB8AC3E}">
        <p14:creationId xmlns:p14="http://schemas.microsoft.com/office/powerpoint/2010/main" val="159326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ço Reservado para Número de Slide 26"/>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13</a:t>
            </a:fld>
            <a:endParaRPr lang="pt-BR" sz="1600" b="1" dirty="0">
              <a:solidFill>
                <a:schemeClr val="tx1"/>
              </a:solidFill>
              <a:latin typeface="+mj-lt"/>
            </a:endParaRPr>
          </a:p>
        </p:txBody>
      </p:sp>
      <p:sp>
        <p:nvSpPr>
          <p:cNvPr id="3" name="Rectangle 2"/>
          <p:cNvSpPr>
            <a:spLocks noGrp="1" noChangeArrowheads="1"/>
          </p:cNvSpPr>
          <p:nvPr>
            <p:ph type="title"/>
          </p:nvPr>
        </p:nvSpPr>
        <p:spPr>
          <a:xfrm>
            <a:off x="468313" y="620688"/>
            <a:ext cx="8207375" cy="484188"/>
          </a:xfrm>
        </p:spPr>
        <p:txBody>
          <a:bodyPr>
            <a:normAutofit fontScale="90000"/>
          </a:bodyPr>
          <a:lstStyle/>
          <a:p>
            <a:pPr algn="ctr" eaLnBrk="1" hangingPunct="1"/>
            <a:r>
              <a:rPr lang="pt-BR" altLang="pt-BR" sz="2800" b="1" smtClean="0">
                <a:solidFill>
                  <a:srgbClr val="009900"/>
                </a:solidFill>
                <a:latin typeface="Arial" charset="0"/>
              </a:rPr>
              <a:t>TREINAMENTO ORGANIZACIONAL</a:t>
            </a:r>
          </a:p>
        </p:txBody>
      </p:sp>
      <p:sp>
        <p:nvSpPr>
          <p:cNvPr id="4" name="Rectangle 3"/>
          <p:cNvSpPr>
            <a:spLocks noChangeArrowheads="1"/>
          </p:cNvSpPr>
          <p:nvPr/>
        </p:nvSpPr>
        <p:spPr bwMode="auto">
          <a:xfrm>
            <a:off x="611188" y="1123926"/>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chemeClr val="accent2"/>
                </a:solidFill>
              </a:rPr>
              <a:t>A entrega do treinamento ocorre em tempo real, segundo solicitação. </a:t>
            </a:r>
          </a:p>
        </p:txBody>
      </p:sp>
      <p:sp>
        <p:nvSpPr>
          <p:cNvPr id="5" name="Rectangle 4"/>
          <p:cNvSpPr>
            <a:spLocks noChangeArrowheads="1"/>
          </p:cNvSpPr>
          <p:nvPr/>
        </p:nvSpPr>
        <p:spPr bwMode="auto">
          <a:xfrm>
            <a:off x="611188" y="1925613"/>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FF3300"/>
                </a:solidFill>
              </a:rPr>
              <a:t>O modelo de educação é desenvolver experiências de aprendizagem no local de trabalho. </a:t>
            </a:r>
          </a:p>
        </p:txBody>
      </p:sp>
      <p:sp>
        <p:nvSpPr>
          <p:cNvPr id="6" name="Rectangle 5"/>
          <p:cNvSpPr>
            <a:spLocks noChangeArrowheads="1"/>
          </p:cNvSpPr>
          <p:nvPr/>
        </p:nvSpPr>
        <p:spPr bwMode="auto">
          <a:xfrm>
            <a:off x="620713" y="2766988"/>
            <a:ext cx="8143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33CC"/>
                </a:solidFill>
              </a:rPr>
              <a:t>A educação é autodirecionada e seu processo de elaboração envolve os participantes. </a:t>
            </a:r>
          </a:p>
        </p:txBody>
      </p:sp>
      <p:sp>
        <p:nvSpPr>
          <p:cNvPr id="7" name="Rectangle 6"/>
          <p:cNvSpPr>
            <a:spLocks noChangeArrowheads="1"/>
          </p:cNvSpPr>
          <p:nvPr/>
        </p:nvSpPr>
        <p:spPr bwMode="auto">
          <a:xfrm>
            <a:off x="611188" y="3603601"/>
            <a:ext cx="8001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just" eaLnBrk="1" hangingPunct="1">
              <a:spcBef>
                <a:spcPct val="50000"/>
              </a:spcBef>
            </a:pPr>
            <a:r>
              <a:rPr lang="pt-BR" altLang="pt-BR" sz="2400" b="1" dirty="0">
                <a:solidFill>
                  <a:srgbClr val="7030A0"/>
                </a:solidFill>
              </a:rPr>
              <a:t>O conteúdo é específico e aplicado, desenvolvido em conjunto com os </a:t>
            </a:r>
            <a:r>
              <a:rPr lang="pt-BR" altLang="pt-BR" sz="2400" b="1" dirty="0" err="1">
                <a:solidFill>
                  <a:srgbClr val="7030A0"/>
                </a:solidFill>
              </a:rPr>
              <a:t>treinandos</a:t>
            </a:r>
            <a:r>
              <a:rPr lang="pt-BR" altLang="pt-BR" sz="2400" b="1" dirty="0">
                <a:solidFill>
                  <a:srgbClr val="7030A0"/>
                </a:solidFill>
              </a:rPr>
              <a:t>;     a decisão final cabe à equipe dos </a:t>
            </a:r>
            <a:r>
              <a:rPr lang="pt-BR" altLang="pt-BR" sz="2400" b="1" dirty="0" err="1">
                <a:solidFill>
                  <a:srgbClr val="7030A0"/>
                </a:solidFill>
              </a:rPr>
              <a:t>treinandos</a:t>
            </a:r>
            <a:r>
              <a:rPr lang="pt-BR" altLang="pt-BR" sz="2400" b="1" dirty="0">
                <a:solidFill>
                  <a:srgbClr val="7030A0"/>
                </a:solidFill>
              </a:rPr>
              <a:t>, na qual se incluem gerentes. </a:t>
            </a:r>
          </a:p>
        </p:txBody>
      </p:sp>
      <p:sp>
        <p:nvSpPr>
          <p:cNvPr id="8" name="Rectangle 7"/>
          <p:cNvSpPr>
            <a:spLocks noChangeArrowheads="1"/>
          </p:cNvSpPr>
          <p:nvPr/>
        </p:nvSpPr>
        <p:spPr bwMode="auto">
          <a:xfrm>
            <a:off x="611188" y="4773588"/>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CC3300"/>
                </a:solidFill>
              </a:rPr>
              <a:t>Os educadores facilitam o processo e orientam os aprendizes e esses são colaboradores na elaboração do conteúdo. </a:t>
            </a:r>
          </a:p>
        </p:txBody>
      </p:sp>
      <p:sp>
        <p:nvSpPr>
          <p:cNvPr id="9" name="Rectangle 8"/>
          <p:cNvSpPr>
            <a:spLocks noChangeArrowheads="1"/>
          </p:cNvSpPr>
          <p:nvPr/>
        </p:nvSpPr>
        <p:spPr bwMode="auto">
          <a:xfrm>
            <a:off x="623888" y="6011838"/>
            <a:ext cx="8001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000" b="1">
                <a:solidFill>
                  <a:srgbClr val="0000FF"/>
                </a:solidFill>
              </a:rPr>
              <a:t>SOLOMON, C. M.   </a:t>
            </a:r>
            <a:r>
              <a:rPr lang="en-US" altLang="pt-BR" sz="2000" b="1">
                <a:solidFill>
                  <a:srgbClr val="0000FF"/>
                </a:solidFill>
              </a:rPr>
              <a:t>HR facilitates the learning organization concept.  </a:t>
            </a:r>
            <a:r>
              <a:rPr lang="en-US" altLang="pt-BR" sz="2000" b="1" i="1">
                <a:solidFill>
                  <a:srgbClr val="0000FF"/>
                </a:solidFill>
              </a:rPr>
              <a:t>Personnel Journal</a:t>
            </a:r>
            <a:r>
              <a:rPr lang="en-US" altLang="pt-BR" sz="2000" b="1">
                <a:solidFill>
                  <a:srgbClr val="0000FF"/>
                </a:solidFill>
              </a:rPr>
              <a:t>, v.73, n.11, p.56-64, nov., 1994.</a:t>
            </a:r>
            <a:r>
              <a:rPr lang="pt-BR" altLang="pt-BR" sz="2000" b="1">
                <a:solidFill>
                  <a:srgbClr val="0000FF"/>
                </a:solidFill>
              </a:rPr>
              <a:t> </a:t>
            </a: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14</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738188"/>
            <a:ext cx="8482012" cy="592137"/>
          </a:xfrm>
        </p:spPr>
        <p:txBody>
          <a:bodyPr/>
          <a:lstStyle/>
          <a:p>
            <a:pPr algn="ctr" eaLnBrk="1" hangingPunct="1"/>
            <a:r>
              <a:rPr lang="pt-BR" altLang="pt-BR" sz="3200" b="1" smtClean="0">
                <a:solidFill>
                  <a:srgbClr val="003399"/>
                </a:solidFill>
                <a:latin typeface="Arial" charset="0"/>
                <a:cs typeface="Times New Roman" pitchFamily="18" charset="0"/>
              </a:rPr>
              <a:t>TREINAMENTO E DESENVOLVIMENTO</a:t>
            </a:r>
            <a:endParaRPr lang="pt-BR" altLang="pt-BR" sz="3200" b="1" smtClean="0">
              <a:solidFill>
                <a:srgbClr val="003399"/>
              </a:solidFill>
              <a:latin typeface="Arial" charset="0"/>
            </a:endParaRPr>
          </a:p>
        </p:txBody>
      </p:sp>
      <p:sp>
        <p:nvSpPr>
          <p:cNvPr id="5" name="Rectangle 3"/>
          <p:cNvSpPr>
            <a:spLocks noChangeArrowheads="1"/>
          </p:cNvSpPr>
          <p:nvPr/>
        </p:nvSpPr>
        <p:spPr bwMode="auto">
          <a:xfrm>
            <a:off x="539750" y="1785938"/>
            <a:ext cx="8208963"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800" b="1"/>
              <a:t>"Quanto mais próxima do nascedouro de um projeto for a participação de treinamento e desenvolvimento, maiores serão as chances de uma contribuição eficaz" (CARNEIRO, 1994, p.113). </a:t>
            </a:r>
          </a:p>
        </p:txBody>
      </p:sp>
      <p:sp>
        <p:nvSpPr>
          <p:cNvPr id="6" name="Rectangle 4"/>
          <p:cNvSpPr>
            <a:spLocks noChangeArrowheads="1"/>
          </p:cNvSpPr>
          <p:nvPr/>
        </p:nvSpPr>
        <p:spPr bwMode="auto">
          <a:xfrm>
            <a:off x="395288" y="4437063"/>
            <a:ext cx="8351837"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9900"/>
                </a:solidFill>
              </a:rPr>
              <a:t>CARNEIRO, C.   T&amp;D e a estratégia de recursos humanos.  </a:t>
            </a:r>
            <a:r>
              <a:rPr lang="en-US" altLang="pt-BR" sz="2400" b="1">
                <a:solidFill>
                  <a:srgbClr val="009900"/>
                </a:solidFill>
              </a:rPr>
              <a:t>In: BOOG, G. G. (Coord.).  </a:t>
            </a:r>
            <a:r>
              <a:rPr lang="pt-BR" altLang="pt-BR" sz="2400" b="1" i="1">
                <a:solidFill>
                  <a:srgbClr val="009900"/>
                </a:solidFill>
              </a:rPr>
              <a:t>Manual de treinamento e desenvolvimento da  Associação Brasileira de Treinamento e Desenvolvimento</a:t>
            </a:r>
            <a:r>
              <a:rPr lang="pt-BR" altLang="pt-BR" sz="2400" b="1">
                <a:solidFill>
                  <a:srgbClr val="009900"/>
                </a:solidFill>
              </a:rPr>
              <a:t>.  2.ed.  São Paulo : Makron Books, 1994. </a:t>
            </a: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15</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06573"/>
            <a:ext cx="8482012" cy="1008063"/>
          </a:xfrm>
        </p:spPr>
        <p:txBody>
          <a:bodyPr>
            <a:normAutofit fontScale="90000"/>
          </a:bodyPr>
          <a:lstStyle/>
          <a:p>
            <a:pPr algn="ctr" eaLnBrk="1" hangingPunct="1"/>
            <a:r>
              <a:rPr lang="pt-BR" altLang="pt-BR" sz="3200" b="1" smtClean="0">
                <a:solidFill>
                  <a:srgbClr val="003399"/>
                </a:solidFill>
                <a:latin typeface="Arial" charset="0"/>
                <a:cs typeface="Times New Roman" pitchFamily="18" charset="0"/>
              </a:rPr>
              <a:t>TREINAMENTO E DESENVOLVIMENTO E CULTURA ORGANIZACIONAL</a:t>
            </a:r>
            <a:endParaRPr lang="pt-BR" altLang="pt-BR" sz="3200" b="1" smtClean="0">
              <a:solidFill>
                <a:srgbClr val="003399"/>
              </a:solidFill>
              <a:latin typeface="Arial" charset="0"/>
            </a:endParaRPr>
          </a:p>
        </p:txBody>
      </p:sp>
      <p:sp>
        <p:nvSpPr>
          <p:cNvPr id="4" name="Rectangle 3"/>
          <p:cNvSpPr>
            <a:spLocks noChangeArrowheads="1"/>
          </p:cNvSpPr>
          <p:nvPr/>
        </p:nvSpPr>
        <p:spPr bwMode="auto">
          <a:xfrm>
            <a:off x="539750" y="1773386"/>
            <a:ext cx="8208963"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“de todos os programas de recursos humanos, o gerenciamento de treinamento e desenvolvimento é o mais importante para se elaborar uma abordagem que seja consistente e apoiadora dos valores e princípios gerenciais globais.  Quanto melhor os gerentes e supervisores desempenharem os papéis e as atividades desejados, mais efetivamente eles causarão impacto na cultura organizacional” (ALBERT &amp; SILVERMAN, 1984b, p.30-31). </a:t>
            </a:r>
          </a:p>
        </p:txBody>
      </p:sp>
      <p:sp>
        <p:nvSpPr>
          <p:cNvPr id="5" name="Rectangle 4"/>
          <p:cNvSpPr>
            <a:spLocks noChangeArrowheads="1"/>
          </p:cNvSpPr>
          <p:nvPr/>
        </p:nvSpPr>
        <p:spPr bwMode="auto">
          <a:xfrm>
            <a:off x="468313" y="5446861"/>
            <a:ext cx="83518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000" b="1">
                <a:solidFill>
                  <a:srgbClr val="009900"/>
                </a:solidFill>
              </a:rPr>
              <a:t>ALBERT, M., SILVERMAN, M. </a:t>
            </a:r>
            <a:r>
              <a:rPr lang="en-US" altLang="pt-BR" sz="2000" b="1">
                <a:solidFill>
                  <a:srgbClr val="009900"/>
                </a:solidFill>
              </a:rPr>
              <a:t>Making management philosophy a cultural reality, part 2: design human resources programs accordingly.  </a:t>
            </a:r>
            <a:r>
              <a:rPr lang="pt-BR" altLang="pt-BR" sz="2000" b="1" i="1">
                <a:solidFill>
                  <a:srgbClr val="009900"/>
                </a:solidFill>
              </a:rPr>
              <a:t>Personnel</a:t>
            </a:r>
            <a:r>
              <a:rPr lang="pt-BR" altLang="pt-BR" sz="2000" b="1">
                <a:solidFill>
                  <a:srgbClr val="009900"/>
                </a:solidFill>
              </a:rPr>
              <a:t>, v.61, n.2, p.28-35, mar./abr., 1984b. </a:t>
            </a: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16</a:t>
            </a:fld>
            <a:endParaRPr lang="pt-BR" sz="1600" b="1">
              <a:solidFill>
                <a:schemeClr val="tx1"/>
              </a:solidFill>
              <a:latin typeface="+mj-lt"/>
            </a:endParaRPr>
          </a:p>
        </p:txBody>
      </p:sp>
      <p:sp>
        <p:nvSpPr>
          <p:cNvPr id="3" name="Rectangle 2"/>
          <p:cNvSpPr>
            <a:spLocks noGrp="1" noChangeArrowheads="1"/>
          </p:cNvSpPr>
          <p:nvPr>
            <p:ph type="title"/>
          </p:nvPr>
        </p:nvSpPr>
        <p:spPr>
          <a:xfrm>
            <a:off x="315913" y="620861"/>
            <a:ext cx="8482012" cy="1008062"/>
          </a:xfrm>
        </p:spPr>
        <p:txBody>
          <a:bodyPr>
            <a:normAutofit fontScale="90000"/>
          </a:bodyPr>
          <a:lstStyle/>
          <a:p>
            <a:pPr algn="ctr" eaLnBrk="1" hangingPunct="1"/>
            <a:r>
              <a:rPr lang="pt-BR" altLang="pt-BR" sz="3200" b="1" smtClean="0">
                <a:solidFill>
                  <a:srgbClr val="003399"/>
                </a:solidFill>
                <a:latin typeface="Arial" charset="0"/>
                <a:cs typeface="Times New Roman" pitchFamily="18" charset="0"/>
              </a:rPr>
              <a:t>PRÁTICAS EFETIVAS DA GESTÃO DE RECURSOS HUMANOS</a:t>
            </a:r>
            <a:endParaRPr lang="pt-BR" altLang="pt-BR" sz="3200" b="1" smtClean="0">
              <a:solidFill>
                <a:srgbClr val="003399"/>
              </a:solidFill>
              <a:latin typeface="Arial" charset="0"/>
            </a:endParaRPr>
          </a:p>
        </p:txBody>
      </p:sp>
      <p:sp>
        <p:nvSpPr>
          <p:cNvPr id="4" name="Rectangle 3"/>
          <p:cNvSpPr>
            <a:spLocks noChangeArrowheads="1"/>
          </p:cNvSpPr>
          <p:nvPr/>
        </p:nvSpPr>
        <p:spPr bwMode="auto">
          <a:xfrm>
            <a:off x="1547813" y="2106761"/>
            <a:ext cx="6192837" cy="436562"/>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eaLnBrk="1" hangingPunct="1"/>
            <a:r>
              <a:rPr lang="pt-BR" altLang="pt-BR" sz="2200" b="1"/>
              <a:t>PLANEJAMENTO DE RECURSOS HUMANOS</a:t>
            </a:r>
          </a:p>
        </p:txBody>
      </p:sp>
      <p:sp>
        <p:nvSpPr>
          <p:cNvPr id="5" name="Rectangle 4"/>
          <p:cNvSpPr>
            <a:spLocks noChangeArrowheads="1"/>
          </p:cNvSpPr>
          <p:nvPr/>
        </p:nvSpPr>
        <p:spPr bwMode="auto">
          <a:xfrm>
            <a:off x="468313" y="5356373"/>
            <a:ext cx="8207375"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200" b="1">
                <a:solidFill>
                  <a:srgbClr val="009900"/>
                </a:solidFill>
              </a:rPr>
              <a:t>GUPTA, A. K., SINGHAL, A.  Managing human resources for innovation and creativity.  </a:t>
            </a:r>
            <a:r>
              <a:rPr lang="en-US" altLang="pt-BR" sz="2200" b="1" i="1">
                <a:solidFill>
                  <a:srgbClr val="009900"/>
                </a:solidFill>
              </a:rPr>
              <a:t>Research Technology Management</a:t>
            </a:r>
            <a:r>
              <a:rPr lang="en-US" altLang="pt-BR" sz="2200" b="1">
                <a:solidFill>
                  <a:srgbClr val="009900"/>
                </a:solidFill>
              </a:rPr>
              <a:t>, v.36, n.3, p.41-48, maio/jun., 1993.</a:t>
            </a:r>
            <a:endParaRPr lang="pt-BR" altLang="pt-BR" sz="2200" b="1">
              <a:solidFill>
                <a:srgbClr val="009900"/>
              </a:solidFill>
            </a:endParaRPr>
          </a:p>
        </p:txBody>
      </p:sp>
      <p:sp>
        <p:nvSpPr>
          <p:cNvPr id="6" name="Rectangle 5"/>
          <p:cNvSpPr>
            <a:spLocks noChangeArrowheads="1"/>
          </p:cNvSpPr>
          <p:nvPr/>
        </p:nvSpPr>
        <p:spPr bwMode="auto">
          <a:xfrm>
            <a:off x="1403350" y="2822723"/>
            <a:ext cx="6481763"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lang="pt-BR" altLang="pt-BR" sz="2200" b="1">
                <a:solidFill>
                  <a:srgbClr val="CC3300"/>
                </a:solidFill>
              </a:rPr>
              <a:t>.  criação de equipes de inovação com um</a:t>
            </a:r>
          </a:p>
          <a:p>
            <a:pPr eaLnBrk="1" hangingPunct="1"/>
            <a:r>
              <a:rPr lang="pt-BR" altLang="pt-BR" sz="2200" b="1">
                <a:solidFill>
                  <a:srgbClr val="CC3300"/>
                </a:solidFill>
              </a:rPr>
              <a:t>    conjunto de habilidades balanceadas</a:t>
            </a:r>
          </a:p>
          <a:p>
            <a:pPr eaLnBrk="1" hangingPunct="1"/>
            <a:endParaRPr lang="pt-BR" altLang="pt-BR" sz="2200" b="1">
              <a:solidFill>
                <a:srgbClr val="CC3300"/>
              </a:solidFill>
            </a:endParaRPr>
          </a:p>
          <a:p>
            <a:pPr eaLnBrk="1" hangingPunct="1"/>
            <a:r>
              <a:rPr lang="pt-BR" altLang="pt-BR" sz="2200" b="1">
                <a:solidFill>
                  <a:srgbClr val="CC3300"/>
                </a:solidFill>
              </a:rPr>
              <a:t>. recrutamento das pessoas certas</a:t>
            </a:r>
          </a:p>
          <a:p>
            <a:pPr eaLnBrk="1" hangingPunct="1"/>
            <a:endParaRPr lang="pt-BR" altLang="pt-BR" sz="2200" b="1">
              <a:solidFill>
                <a:srgbClr val="CC3300"/>
              </a:solidFill>
            </a:endParaRPr>
          </a:p>
          <a:p>
            <a:pPr eaLnBrk="1" hangingPunct="1"/>
            <a:r>
              <a:rPr lang="pt-BR" altLang="pt-BR" sz="2200" b="1">
                <a:solidFill>
                  <a:srgbClr val="CC3300"/>
                </a:solidFill>
              </a:rPr>
              <a:t>. adesão espontânea à equipe</a:t>
            </a: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17</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20861"/>
            <a:ext cx="8482012" cy="1008062"/>
          </a:xfrm>
        </p:spPr>
        <p:txBody>
          <a:bodyPr>
            <a:normAutofit fontScale="90000"/>
          </a:bodyPr>
          <a:lstStyle/>
          <a:p>
            <a:pPr algn="ctr" eaLnBrk="1" hangingPunct="1"/>
            <a:r>
              <a:rPr lang="pt-BR" altLang="pt-BR" sz="3200" b="1" smtClean="0">
                <a:solidFill>
                  <a:srgbClr val="003399"/>
                </a:solidFill>
                <a:latin typeface="Arial" charset="0"/>
                <a:cs typeface="Times New Roman" pitchFamily="18" charset="0"/>
              </a:rPr>
              <a:t>PRÁTICAS EFETIVAS DA GESTÃO DE RECURSOS HUMANOS</a:t>
            </a:r>
            <a:endParaRPr lang="pt-BR" altLang="pt-BR" sz="3200" b="1" smtClean="0">
              <a:solidFill>
                <a:srgbClr val="003399"/>
              </a:solidFill>
              <a:latin typeface="Arial" charset="0"/>
            </a:endParaRPr>
          </a:p>
        </p:txBody>
      </p:sp>
      <p:sp>
        <p:nvSpPr>
          <p:cNvPr id="4" name="Rectangle 3"/>
          <p:cNvSpPr>
            <a:spLocks noChangeArrowheads="1"/>
          </p:cNvSpPr>
          <p:nvPr/>
        </p:nvSpPr>
        <p:spPr bwMode="auto">
          <a:xfrm>
            <a:off x="2051050" y="2106761"/>
            <a:ext cx="4897438" cy="436562"/>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eaLnBrk="1" hangingPunct="1"/>
            <a:r>
              <a:rPr lang="pt-BR" altLang="pt-BR" sz="2200" b="1"/>
              <a:t>GERENCIAMENTO DA CARREIRA</a:t>
            </a:r>
          </a:p>
        </p:txBody>
      </p:sp>
      <p:sp>
        <p:nvSpPr>
          <p:cNvPr id="5" name="Rectangle 4"/>
          <p:cNvSpPr>
            <a:spLocks noChangeArrowheads="1"/>
          </p:cNvSpPr>
          <p:nvPr/>
        </p:nvSpPr>
        <p:spPr bwMode="auto">
          <a:xfrm>
            <a:off x="468313" y="5356373"/>
            <a:ext cx="8207375"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200" b="1">
                <a:solidFill>
                  <a:srgbClr val="009900"/>
                </a:solidFill>
              </a:rPr>
              <a:t>GUPTA, A. K., SINGHAL, A.  Managing human resources for innovation and creativity.  </a:t>
            </a:r>
            <a:r>
              <a:rPr lang="en-US" altLang="pt-BR" sz="2200" b="1" i="1">
                <a:solidFill>
                  <a:srgbClr val="009900"/>
                </a:solidFill>
              </a:rPr>
              <a:t>Research Technology Management</a:t>
            </a:r>
            <a:r>
              <a:rPr lang="en-US" altLang="pt-BR" sz="2200" b="1">
                <a:solidFill>
                  <a:srgbClr val="009900"/>
                </a:solidFill>
              </a:rPr>
              <a:t>, v.36, n.3, p.41-48, maio/jun., 1993.</a:t>
            </a:r>
            <a:endParaRPr lang="pt-BR" altLang="pt-BR" sz="2200" b="1">
              <a:solidFill>
                <a:srgbClr val="009900"/>
              </a:solidFill>
            </a:endParaRPr>
          </a:p>
        </p:txBody>
      </p:sp>
      <p:sp>
        <p:nvSpPr>
          <p:cNvPr id="6" name="Rectangle 5"/>
          <p:cNvSpPr>
            <a:spLocks noChangeArrowheads="1"/>
          </p:cNvSpPr>
          <p:nvPr/>
        </p:nvSpPr>
        <p:spPr bwMode="auto">
          <a:xfrm>
            <a:off x="1306513" y="3102123"/>
            <a:ext cx="6188075"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lang="pt-BR" altLang="pt-BR" sz="2200" b="1">
                <a:solidFill>
                  <a:srgbClr val="CC3300"/>
                </a:solidFill>
              </a:rPr>
              <a:t>. aumento do poder de decisão das pessoas</a:t>
            </a:r>
          </a:p>
          <a:p>
            <a:pPr eaLnBrk="1" hangingPunct="1"/>
            <a:endParaRPr lang="pt-BR" altLang="pt-BR" sz="2200" b="1">
              <a:solidFill>
                <a:srgbClr val="CC3300"/>
              </a:solidFill>
            </a:endParaRPr>
          </a:p>
          <a:p>
            <a:pPr eaLnBrk="1" hangingPunct="1"/>
            <a:r>
              <a:rPr lang="pt-BR" altLang="pt-BR" sz="2200" b="1">
                <a:solidFill>
                  <a:srgbClr val="CC3300"/>
                </a:solidFill>
              </a:rPr>
              <a:t>. liderar pelo exemplo</a:t>
            </a:r>
          </a:p>
          <a:p>
            <a:pPr eaLnBrk="1" hangingPunct="1"/>
            <a:endParaRPr lang="pt-BR" altLang="pt-BR" sz="2200" b="1">
              <a:solidFill>
                <a:srgbClr val="CC3300"/>
              </a:solidFill>
            </a:endParaRPr>
          </a:p>
          <a:p>
            <a:pPr eaLnBrk="1" hangingPunct="1"/>
            <a:r>
              <a:rPr lang="pt-BR" altLang="pt-BR" sz="2200" b="1">
                <a:solidFill>
                  <a:srgbClr val="CC3300"/>
                </a:solidFill>
              </a:rPr>
              <a:t> . educação continuada</a:t>
            </a: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Espaço Reservado para Número de Slide 2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18</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20861"/>
            <a:ext cx="8482012" cy="431800"/>
          </a:xfrm>
        </p:spPr>
        <p:txBody>
          <a:bodyPr/>
          <a:lstStyle/>
          <a:p>
            <a:pPr algn="ctr" eaLnBrk="1" hangingPunct="1"/>
            <a:r>
              <a:rPr lang="pt-BR" altLang="pt-BR" sz="2200" b="1" smtClean="0">
                <a:solidFill>
                  <a:srgbClr val="003399"/>
                </a:solidFill>
                <a:latin typeface="Arial" charset="0"/>
                <a:cs typeface="Times New Roman" pitchFamily="18" charset="0"/>
              </a:rPr>
              <a:t>PRÁTICAS EFETIVAS DA GESTÃO DE RECURSOS HUMANOS</a:t>
            </a:r>
            <a:endParaRPr lang="pt-BR" altLang="pt-BR" sz="2200" b="1" smtClean="0">
              <a:solidFill>
                <a:srgbClr val="003399"/>
              </a:solidFill>
              <a:latin typeface="Arial" charset="0"/>
            </a:endParaRPr>
          </a:p>
        </p:txBody>
      </p:sp>
      <p:sp>
        <p:nvSpPr>
          <p:cNvPr id="4" name="Rectangle 3"/>
          <p:cNvSpPr>
            <a:spLocks noChangeArrowheads="1"/>
          </p:cNvSpPr>
          <p:nvPr/>
        </p:nvSpPr>
        <p:spPr bwMode="auto">
          <a:xfrm>
            <a:off x="2347913" y="1125686"/>
            <a:ext cx="3960812" cy="406400"/>
          </a:xfrm>
          <a:prstGeom prst="rect">
            <a:avLst/>
          </a:prstGeom>
          <a:noFill/>
          <a:ln w="9525">
            <a:solidFill>
              <a:srgbClr val="9900C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eaLnBrk="1" hangingPunct="1"/>
            <a:r>
              <a:rPr lang="pt-BR" altLang="pt-BR" sz="2000" b="1">
                <a:solidFill>
                  <a:srgbClr val="9900CC"/>
                </a:solidFill>
              </a:rPr>
              <a:t>SISTEMAS DE RECOMPENSA</a:t>
            </a:r>
          </a:p>
        </p:txBody>
      </p:sp>
      <p:sp>
        <p:nvSpPr>
          <p:cNvPr id="5" name="Rectangle 4"/>
          <p:cNvSpPr>
            <a:spLocks noChangeArrowheads="1"/>
          </p:cNvSpPr>
          <p:nvPr/>
        </p:nvSpPr>
        <p:spPr bwMode="auto">
          <a:xfrm>
            <a:off x="468313" y="5872311"/>
            <a:ext cx="8207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1600" b="1">
                <a:solidFill>
                  <a:srgbClr val="009900"/>
                </a:solidFill>
              </a:rPr>
              <a:t>GUPTA, A. K., SINGHAL, A.  Managing human resources for innovation and creativity.  </a:t>
            </a:r>
            <a:r>
              <a:rPr lang="en-US" altLang="pt-BR" sz="1600" b="1" i="1">
                <a:solidFill>
                  <a:srgbClr val="009900"/>
                </a:solidFill>
              </a:rPr>
              <a:t>Research Technology Management</a:t>
            </a:r>
            <a:r>
              <a:rPr lang="en-US" altLang="pt-BR" sz="1600" b="1">
                <a:solidFill>
                  <a:srgbClr val="009900"/>
                </a:solidFill>
              </a:rPr>
              <a:t>, v.36, n.3, p.41-48, maio/jun., 1993.</a:t>
            </a:r>
            <a:endParaRPr lang="pt-BR" altLang="pt-BR" sz="1600" b="1">
              <a:solidFill>
                <a:srgbClr val="009900"/>
              </a:solidFill>
            </a:endParaRPr>
          </a:p>
        </p:txBody>
      </p:sp>
      <p:sp>
        <p:nvSpPr>
          <p:cNvPr id="6" name="Rectangle 5"/>
          <p:cNvSpPr>
            <a:spLocks noChangeArrowheads="1"/>
          </p:cNvSpPr>
          <p:nvPr/>
        </p:nvSpPr>
        <p:spPr bwMode="auto">
          <a:xfrm>
            <a:off x="539750" y="1574949"/>
            <a:ext cx="8005763" cy="405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lang="pt-BR" altLang="pt-BR" sz="2000" b="1">
                <a:solidFill>
                  <a:srgbClr val="CC3300"/>
                </a:solidFill>
              </a:rPr>
              <a:t>. liberdade para:</a:t>
            </a:r>
          </a:p>
          <a:p>
            <a:pPr eaLnBrk="1" hangingPunct="1"/>
            <a:r>
              <a:rPr lang="pt-BR" altLang="pt-BR" sz="2000" b="1">
                <a:solidFill>
                  <a:srgbClr val="CC3300"/>
                </a:solidFill>
              </a:rPr>
              <a:t>    - fazer pesquisa</a:t>
            </a:r>
          </a:p>
          <a:p>
            <a:pPr eaLnBrk="1" hangingPunct="1"/>
            <a:r>
              <a:rPr lang="pt-BR" altLang="pt-BR" sz="2000" b="1">
                <a:solidFill>
                  <a:srgbClr val="CC3300"/>
                </a:solidFill>
              </a:rPr>
              <a:t>    - falhar</a:t>
            </a:r>
          </a:p>
          <a:p>
            <a:pPr eaLnBrk="1" hangingPunct="1"/>
            <a:r>
              <a:rPr lang="pt-BR" altLang="pt-BR" sz="2000" b="1">
                <a:solidFill>
                  <a:srgbClr val="CC3300"/>
                </a:solidFill>
              </a:rPr>
              <a:t>    - formar equipe</a:t>
            </a:r>
          </a:p>
          <a:p>
            <a:pPr eaLnBrk="1" hangingPunct="1"/>
            <a:r>
              <a:rPr lang="pt-BR" altLang="pt-BR" sz="2000" b="1">
                <a:solidFill>
                  <a:srgbClr val="CC3300"/>
                </a:solidFill>
              </a:rPr>
              <a:t>    - abrir negócio</a:t>
            </a:r>
          </a:p>
          <a:p>
            <a:pPr eaLnBrk="1" hangingPunct="1"/>
            <a:endParaRPr lang="pt-BR" altLang="pt-BR" sz="1200" b="1">
              <a:solidFill>
                <a:srgbClr val="CC3300"/>
              </a:solidFill>
            </a:endParaRPr>
          </a:p>
          <a:p>
            <a:pPr eaLnBrk="1" hangingPunct="1"/>
            <a:r>
              <a:rPr lang="pt-BR" altLang="pt-BR" sz="2000" b="1">
                <a:solidFill>
                  <a:srgbClr val="CC3300"/>
                </a:solidFill>
              </a:rPr>
              <a:t>. balanceamento entre remuneração e motivação</a:t>
            </a:r>
          </a:p>
          <a:p>
            <a:pPr eaLnBrk="1" hangingPunct="1"/>
            <a:endParaRPr lang="pt-BR" altLang="pt-BR" sz="1200" b="1">
              <a:solidFill>
                <a:srgbClr val="CC3300"/>
              </a:solidFill>
            </a:endParaRPr>
          </a:p>
          <a:p>
            <a:pPr eaLnBrk="1" hangingPunct="1"/>
            <a:r>
              <a:rPr lang="pt-BR" altLang="pt-BR" sz="2000" b="1">
                <a:solidFill>
                  <a:srgbClr val="CC3300"/>
                </a:solidFill>
              </a:rPr>
              <a:t>. percepção do aumento de salário como incentivo à criatividade</a:t>
            </a:r>
          </a:p>
          <a:p>
            <a:pPr eaLnBrk="1" hangingPunct="1"/>
            <a:endParaRPr lang="pt-BR" altLang="pt-BR" sz="1200" b="1">
              <a:solidFill>
                <a:srgbClr val="CC3300"/>
              </a:solidFill>
            </a:endParaRPr>
          </a:p>
          <a:p>
            <a:pPr eaLnBrk="1" hangingPunct="1"/>
            <a:r>
              <a:rPr lang="pt-BR" altLang="pt-BR" sz="2000" b="1">
                <a:solidFill>
                  <a:srgbClr val="CC3300"/>
                </a:solidFill>
              </a:rPr>
              <a:t>. possibilidade de escolha de carreira</a:t>
            </a:r>
          </a:p>
          <a:p>
            <a:pPr eaLnBrk="1" hangingPunct="1"/>
            <a:endParaRPr lang="pt-BR" altLang="pt-BR" sz="1200" b="1">
              <a:solidFill>
                <a:srgbClr val="CC3300"/>
              </a:solidFill>
            </a:endParaRPr>
          </a:p>
          <a:p>
            <a:pPr eaLnBrk="1" hangingPunct="1"/>
            <a:r>
              <a:rPr lang="pt-BR" altLang="pt-BR" sz="2000" b="1">
                <a:solidFill>
                  <a:srgbClr val="CC3300"/>
                </a:solidFill>
              </a:rPr>
              <a:t>. recompensas por reconhecimento</a:t>
            </a:r>
          </a:p>
          <a:p>
            <a:pPr eaLnBrk="1" hangingPunct="1"/>
            <a:endParaRPr lang="pt-BR" altLang="pt-BR" sz="1200" b="1">
              <a:solidFill>
                <a:srgbClr val="CC3300"/>
              </a:solidFill>
            </a:endParaRPr>
          </a:p>
          <a:p>
            <a:pPr eaLnBrk="1" hangingPunct="1"/>
            <a:r>
              <a:rPr lang="pt-BR" altLang="pt-BR" sz="2000" b="1">
                <a:solidFill>
                  <a:srgbClr val="CC3300"/>
                </a:solidFill>
              </a:rPr>
              <a:t>. balanceamento entre recompensas individuais e da equipe</a:t>
            </a: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19</a:t>
            </a:fld>
            <a:endParaRPr lang="pt-BR" sz="1600" b="1">
              <a:solidFill>
                <a:schemeClr val="tx1"/>
              </a:solidFill>
              <a:latin typeface="+mj-lt"/>
            </a:endParaRPr>
          </a:p>
        </p:txBody>
      </p:sp>
      <p:sp>
        <p:nvSpPr>
          <p:cNvPr id="3" name="Rectangle 2"/>
          <p:cNvSpPr>
            <a:spLocks noGrp="1" noChangeArrowheads="1"/>
          </p:cNvSpPr>
          <p:nvPr>
            <p:ph type="title"/>
          </p:nvPr>
        </p:nvSpPr>
        <p:spPr>
          <a:xfrm>
            <a:off x="315913" y="620415"/>
            <a:ext cx="8482012" cy="1008062"/>
          </a:xfrm>
        </p:spPr>
        <p:txBody>
          <a:bodyPr>
            <a:normAutofit fontScale="90000"/>
          </a:bodyPr>
          <a:lstStyle/>
          <a:p>
            <a:pPr algn="ctr" eaLnBrk="1" hangingPunct="1"/>
            <a:r>
              <a:rPr lang="pt-BR" altLang="pt-BR" sz="3200" b="1" smtClean="0">
                <a:solidFill>
                  <a:srgbClr val="003399"/>
                </a:solidFill>
                <a:latin typeface="Arial" charset="0"/>
                <a:cs typeface="Times New Roman" pitchFamily="18" charset="0"/>
              </a:rPr>
              <a:t>PRÁTICAS EFETIVAS DA GESTÃO DE RECURSOS HUMANOS</a:t>
            </a:r>
            <a:endParaRPr lang="pt-BR" altLang="pt-BR" sz="3200" b="1" smtClean="0">
              <a:solidFill>
                <a:srgbClr val="003399"/>
              </a:solidFill>
              <a:latin typeface="Arial" charset="0"/>
            </a:endParaRPr>
          </a:p>
        </p:txBody>
      </p:sp>
      <p:sp>
        <p:nvSpPr>
          <p:cNvPr id="4" name="Rectangle 3"/>
          <p:cNvSpPr>
            <a:spLocks noChangeArrowheads="1"/>
          </p:cNvSpPr>
          <p:nvPr/>
        </p:nvSpPr>
        <p:spPr bwMode="auto">
          <a:xfrm>
            <a:off x="2271713" y="1806277"/>
            <a:ext cx="4537075" cy="436563"/>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eaLnBrk="1" hangingPunct="1"/>
            <a:r>
              <a:rPr lang="pt-BR" altLang="pt-BR" sz="2200" b="1"/>
              <a:t>AVALIAÇÃO DE DESEMPENHO </a:t>
            </a:r>
          </a:p>
        </p:txBody>
      </p:sp>
      <p:sp>
        <p:nvSpPr>
          <p:cNvPr id="5" name="Rectangle 4"/>
          <p:cNvSpPr>
            <a:spLocks noChangeArrowheads="1"/>
          </p:cNvSpPr>
          <p:nvPr/>
        </p:nvSpPr>
        <p:spPr bwMode="auto">
          <a:xfrm>
            <a:off x="468313" y="5590877"/>
            <a:ext cx="82073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GUPTA, A. K., SINGHAL, A.  Managing human resources for innovation and creativity.  </a:t>
            </a:r>
            <a:r>
              <a:rPr lang="en-US" altLang="pt-BR" sz="2000" b="1" i="1">
                <a:solidFill>
                  <a:srgbClr val="009900"/>
                </a:solidFill>
              </a:rPr>
              <a:t>Research Technology Management</a:t>
            </a:r>
            <a:r>
              <a:rPr lang="en-US" altLang="pt-BR" sz="2000" b="1">
                <a:solidFill>
                  <a:srgbClr val="009900"/>
                </a:solidFill>
              </a:rPr>
              <a:t>, v.36, n.3, p.41-48, maio/jun., 1993.</a:t>
            </a:r>
            <a:endParaRPr lang="pt-BR" altLang="pt-BR" sz="2000" b="1">
              <a:solidFill>
                <a:srgbClr val="009900"/>
              </a:solidFill>
            </a:endParaRPr>
          </a:p>
        </p:txBody>
      </p:sp>
      <p:sp>
        <p:nvSpPr>
          <p:cNvPr id="7" name="Rectangle 5"/>
          <p:cNvSpPr>
            <a:spLocks noChangeArrowheads="1"/>
          </p:cNvSpPr>
          <p:nvPr/>
        </p:nvSpPr>
        <p:spPr bwMode="auto">
          <a:xfrm>
            <a:off x="544513" y="2420640"/>
            <a:ext cx="8001000" cy="301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lang="pt-BR" altLang="pt-BR" sz="2200" b="1">
                <a:solidFill>
                  <a:srgbClr val="CC3300"/>
                </a:solidFill>
              </a:rPr>
              <a:t>. encorajamento da tomada de ação de risco</a:t>
            </a:r>
          </a:p>
          <a:p>
            <a:pPr eaLnBrk="1" hangingPunct="1"/>
            <a:endParaRPr lang="pt-BR" altLang="pt-BR" sz="1200" b="1">
              <a:solidFill>
                <a:srgbClr val="CC3300"/>
              </a:solidFill>
            </a:endParaRPr>
          </a:p>
          <a:p>
            <a:pPr eaLnBrk="1" hangingPunct="1"/>
            <a:r>
              <a:rPr lang="pt-BR" altLang="pt-BR" sz="2200" b="1">
                <a:solidFill>
                  <a:srgbClr val="CC3300"/>
                </a:solidFill>
              </a:rPr>
              <a:t>. demanda por inovação</a:t>
            </a:r>
          </a:p>
          <a:p>
            <a:pPr eaLnBrk="1" hangingPunct="1"/>
            <a:endParaRPr lang="pt-BR" altLang="pt-BR" sz="1200" b="1">
              <a:solidFill>
                <a:srgbClr val="CC3300"/>
              </a:solidFill>
            </a:endParaRPr>
          </a:p>
          <a:p>
            <a:pPr eaLnBrk="1" hangingPunct="1"/>
            <a:r>
              <a:rPr lang="pt-BR" altLang="pt-BR" sz="2200" b="1">
                <a:solidFill>
                  <a:srgbClr val="CC3300"/>
                </a:solidFill>
              </a:rPr>
              <a:t>. geração ou adoção de novas idéias</a:t>
            </a:r>
          </a:p>
          <a:p>
            <a:pPr eaLnBrk="1" hangingPunct="1"/>
            <a:endParaRPr lang="pt-BR" altLang="pt-BR" sz="1200" b="1">
              <a:solidFill>
                <a:srgbClr val="CC3300"/>
              </a:solidFill>
            </a:endParaRPr>
          </a:p>
          <a:p>
            <a:pPr eaLnBrk="1" hangingPunct="1"/>
            <a:r>
              <a:rPr lang="pt-BR" altLang="pt-BR" sz="2200" b="1">
                <a:solidFill>
                  <a:srgbClr val="CC3300"/>
                </a:solidFill>
              </a:rPr>
              <a:t>. avaliação entre pares</a:t>
            </a:r>
          </a:p>
          <a:p>
            <a:pPr eaLnBrk="1" hangingPunct="1"/>
            <a:endParaRPr lang="pt-BR" altLang="pt-BR" sz="1200" b="1">
              <a:solidFill>
                <a:srgbClr val="CC3300"/>
              </a:solidFill>
            </a:endParaRPr>
          </a:p>
          <a:p>
            <a:pPr eaLnBrk="1" hangingPunct="1"/>
            <a:r>
              <a:rPr lang="pt-BR" altLang="pt-BR" sz="2200" b="1">
                <a:solidFill>
                  <a:srgbClr val="CC3300"/>
                </a:solidFill>
              </a:rPr>
              <a:t>. avaliação freqüente</a:t>
            </a:r>
          </a:p>
          <a:p>
            <a:pPr eaLnBrk="1" hangingPunct="1"/>
            <a:endParaRPr lang="pt-BR" altLang="pt-BR" sz="1200" b="1">
              <a:solidFill>
                <a:srgbClr val="CC3300"/>
              </a:solidFill>
            </a:endParaRPr>
          </a:p>
          <a:p>
            <a:pPr eaLnBrk="1" hangingPunct="1"/>
            <a:r>
              <a:rPr lang="pt-BR" altLang="pt-BR" sz="2200" b="1">
                <a:solidFill>
                  <a:srgbClr val="CC3300"/>
                </a:solidFill>
              </a:rPr>
              <a:t>. auditoria do processo de inovação </a:t>
            </a: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a:t>
            </a:fld>
            <a:endParaRPr lang="pt-BR" sz="1600" b="1">
              <a:solidFill>
                <a:schemeClr val="tx1"/>
              </a:solidFill>
              <a:latin typeface="+mj-lt"/>
            </a:endParaRPr>
          </a:p>
        </p:txBody>
      </p:sp>
      <p:sp>
        <p:nvSpPr>
          <p:cNvPr id="3" name="Rectangle 2"/>
          <p:cNvSpPr txBox="1">
            <a:spLocks noChangeArrowheads="1"/>
          </p:cNvSpPr>
          <p:nvPr/>
        </p:nvSpPr>
        <p:spPr>
          <a:xfrm>
            <a:off x="395288" y="892175"/>
            <a:ext cx="8353425" cy="1889125"/>
          </a:xfrm>
          <a:prstGeom prst="rect">
            <a:avLst/>
          </a:prstGeom>
        </p:spPr>
        <p:txBody>
          <a:bodyPr vert="horz" lIns="91440" tIns="45720" rIns="91440" bIns="45720" rtlCol="0" anchor="b">
            <a:normAutofit lnSpcReduction="10000"/>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smtClean="0">
                <a:solidFill>
                  <a:srgbClr val="FF3300"/>
                </a:solidFill>
                <a:latin typeface="Arial" charset="0"/>
              </a:rPr>
              <a:t>CAPÍTULO 3</a:t>
            </a:r>
            <a:br>
              <a:rPr lang="pt-BR" altLang="pt-BR" sz="3200" smtClean="0">
                <a:solidFill>
                  <a:srgbClr val="FF3300"/>
                </a:solidFill>
                <a:latin typeface="Arial" charset="0"/>
              </a:rPr>
            </a:br>
            <a:r>
              <a:rPr lang="pt-BR" altLang="pt-BR" sz="3200" smtClean="0">
                <a:solidFill>
                  <a:srgbClr val="0000FF"/>
                </a:solidFill>
                <a:latin typeface="Arial" charset="0"/>
              </a:rPr>
              <a:t/>
            </a:r>
            <a:br>
              <a:rPr lang="pt-BR" altLang="pt-BR" sz="3200" smtClean="0">
                <a:solidFill>
                  <a:srgbClr val="0000FF"/>
                </a:solidFill>
                <a:latin typeface="Arial" charset="0"/>
              </a:rPr>
            </a:br>
            <a:r>
              <a:rPr lang="pt-BR" altLang="pt-BR" sz="3200" smtClean="0">
                <a:solidFill>
                  <a:srgbClr val="0000FF"/>
                </a:solidFill>
                <a:latin typeface="Arial" charset="0"/>
              </a:rPr>
              <a:t>GESTÃO ESTRATÉGICA DE RECURSOS HUMANOS </a:t>
            </a:r>
            <a:endParaRPr lang="pt-BR" altLang="pt-BR" sz="3200" dirty="0" smtClean="0">
              <a:solidFill>
                <a:srgbClr val="0000FF"/>
              </a:solidFill>
              <a:latin typeface="Arial" charset="0"/>
            </a:endParaRPr>
          </a:p>
        </p:txBody>
      </p:sp>
      <p:sp>
        <p:nvSpPr>
          <p:cNvPr id="4" name="Rectangle 6"/>
          <p:cNvSpPr>
            <a:spLocks noChangeArrowheads="1"/>
          </p:cNvSpPr>
          <p:nvPr/>
        </p:nvSpPr>
        <p:spPr bwMode="auto">
          <a:xfrm>
            <a:off x="1979613" y="4724400"/>
            <a:ext cx="6551612"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marL="457200" indent="-45720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2400" b="1">
                <a:solidFill>
                  <a:srgbClr val="009900"/>
                </a:solidFill>
                <a:cs typeface="Times New Roman" pitchFamily="18" charset="0"/>
              </a:rPr>
              <a:t>2. </a:t>
            </a:r>
            <a:r>
              <a:rPr kumimoji="0" lang="pt-BR" altLang="pt-BR" sz="2400" b="1">
                <a:solidFill>
                  <a:srgbClr val="009900"/>
                </a:solidFill>
              </a:rPr>
              <a:t>Renovação da gestão de recursos humanos com base nas dimensões competitivas dessa estratégia funcional </a:t>
            </a:r>
          </a:p>
        </p:txBody>
      </p:sp>
      <p:sp>
        <p:nvSpPr>
          <p:cNvPr id="6" name="Rectangle 7"/>
          <p:cNvSpPr>
            <a:spLocks noChangeArrowheads="1"/>
          </p:cNvSpPr>
          <p:nvPr/>
        </p:nvSpPr>
        <p:spPr bwMode="auto">
          <a:xfrm>
            <a:off x="1295400" y="3319463"/>
            <a:ext cx="730885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marL="457200" indent="-45720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2400" b="1">
                <a:solidFill>
                  <a:srgbClr val="CC0099"/>
                </a:solidFill>
                <a:cs typeface="Times New Roman" pitchFamily="18" charset="0"/>
              </a:rPr>
              <a:t>1. </a:t>
            </a:r>
            <a:r>
              <a:rPr kumimoji="0" lang="pt-BR" altLang="pt-BR" sz="2400" b="1">
                <a:solidFill>
                  <a:srgbClr val="CC0099"/>
                </a:solidFill>
              </a:rPr>
              <a:t>Gestão de recursos humanos como área de suporte corporativo </a:t>
            </a:r>
          </a:p>
        </p:txBody>
      </p:sp>
    </p:spTree>
    <p:extLst>
      <p:ext uri="{BB962C8B-B14F-4D97-AF65-F5344CB8AC3E}">
        <p14:creationId xmlns:p14="http://schemas.microsoft.com/office/powerpoint/2010/main" val="1841416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Espaço Reservado para Número de Slide 6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20</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0483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REDESENHO DE CARGOS E REMUNERAÇÃO</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481138"/>
            <a:ext cx="8208963"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000" b="1"/>
              <a:t>"A remuneração baseada nas pessoas parece ser mais comum para o trabalho que não é facilmente definido em termos de tarefas específicas e estáveis e quando a habilidade e conhecimento restringem as tarefas a serem realizadas  (...)  Centenas de descrições de cargo foram comprimidas entre duas e cinco classificações para facilitar a flexibilidade das atribuições profissionais; a remuneração de equipes e a baseada em habilidades foram introduzidas para complementar os cargos baseados em equipes; e a remuneração por desempenho foi introduzida para encorajar cooperação, inovação e eficiência global" (MAHONEY, 1989, p.346). </a:t>
            </a:r>
          </a:p>
        </p:txBody>
      </p:sp>
      <p:sp>
        <p:nvSpPr>
          <p:cNvPr id="5" name="Rectangle 4"/>
          <p:cNvSpPr>
            <a:spLocks noChangeArrowheads="1"/>
          </p:cNvSpPr>
          <p:nvPr/>
        </p:nvSpPr>
        <p:spPr bwMode="auto">
          <a:xfrm>
            <a:off x="468313" y="5230813"/>
            <a:ext cx="83518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MAHONEY, T. A.   Multiple pay contingencies: strategic design of compensation.  </a:t>
            </a:r>
            <a:r>
              <a:rPr lang="en-US" altLang="pt-BR" sz="2000" b="1" i="1">
                <a:solidFill>
                  <a:srgbClr val="009900"/>
                </a:solidFill>
              </a:rPr>
              <a:t>Human Resource Management,</a:t>
            </a:r>
            <a:r>
              <a:rPr lang="en-US" altLang="pt-BR" sz="2000" b="1">
                <a:solidFill>
                  <a:srgbClr val="009900"/>
                </a:solidFill>
              </a:rPr>
              <a:t> v.28, n.3, p.337-347, outono, 1989.</a:t>
            </a:r>
            <a:r>
              <a:rPr lang="pt-BR" altLang="pt-BR" sz="2000" b="1">
                <a:solidFill>
                  <a:srgbClr val="009900"/>
                </a:solidFill>
              </a:rPr>
              <a:t> </a:t>
            </a:r>
          </a:p>
        </p:txBody>
      </p:sp>
    </p:spTree>
    <p:extLst>
      <p:ext uri="{BB962C8B-B14F-4D97-AF65-F5344CB8AC3E}">
        <p14:creationId xmlns:p14="http://schemas.microsoft.com/office/powerpoint/2010/main" val="159326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21</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0483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REDESENHO DE CARGOS E REMUNERAÇÃO</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481138"/>
            <a:ext cx="8208963"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000" b="1"/>
              <a:t>"A remuneração baseada nas pessoas parece ser mais comum para o trabalho que não é facilmente definido em termos de tarefas específicas e estáveis e quando a habilidade e conhecimento restringem as tarefas a serem realizadas  (...)  Centenas de descrições de cargo foram comprimidas entre duas e cinco classificações para facilitar a flexibilidade das atribuições profissionais; a remuneração de equipes e a baseada em habilidades foram introduzidas para complementar os cargos baseados em equipes; e a remuneração por desempenho foi introduzida para encorajar cooperação, inovação e eficiência global" (MAHONEY, 1989, p.346). </a:t>
            </a:r>
          </a:p>
        </p:txBody>
      </p:sp>
      <p:sp>
        <p:nvSpPr>
          <p:cNvPr id="5" name="Rectangle 4"/>
          <p:cNvSpPr>
            <a:spLocks noChangeArrowheads="1"/>
          </p:cNvSpPr>
          <p:nvPr/>
        </p:nvSpPr>
        <p:spPr bwMode="auto">
          <a:xfrm>
            <a:off x="468313" y="5230813"/>
            <a:ext cx="83518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MAHONEY, T. A.   Multiple pay contingencies: strategic design of compensation.  </a:t>
            </a:r>
            <a:r>
              <a:rPr lang="en-US" altLang="pt-BR" sz="2000" b="1" i="1">
                <a:solidFill>
                  <a:srgbClr val="009900"/>
                </a:solidFill>
              </a:rPr>
              <a:t>Human Resource Management,</a:t>
            </a:r>
            <a:r>
              <a:rPr lang="en-US" altLang="pt-BR" sz="2000" b="1">
                <a:solidFill>
                  <a:srgbClr val="009900"/>
                </a:solidFill>
              </a:rPr>
              <a:t> v.28, n.3, p.337-347, outono, 1989.</a:t>
            </a:r>
            <a:r>
              <a:rPr lang="pt-BR" altLang="pt-BR" sz="2000" b="1">
                <a:solidFill>
                  <a:srgbClr val="009900"/>
                </a:solidFill>
              </a:rPr>
              <a:t> </a:t>
            </a: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22</a:t>
            </a:fld>
            <a:endParaRPr lang="pt-BR" sz="1600" b="1">
              <a:solidFill>
                <a:schemeClr val="tx1"/>
              </a:solidFill>
              <a:latin typeface="+mj-lt"/>
            </a:endParaRPr>
          </a:p>
        </p:txBody>
      </p:sp>
      <p:sp>
        <p:nvSpPr>
          <p:cNvPr id="3" name="Rectangle 2"/>
          <p:cNvSpPr>
            <a:spLocks noGrp="1" noChangeArrowheads="1"/>
          </p:cNvSpPr>
          <p:nvPr>
            <p:ph type="title"/>
          </p:nvPr>
        </p:nvSpPr>
        <p:spPr>
          <a:xfrm>
            <a:off x="315913" y="60483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SISTEMAS DE REMUNERAÇÃO &amp; PESSOAS</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481138"/>
            <a:ext cx="82089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"A racionalidade de ter empregados participando na concepção e administração dos sistemas de remuneração justifica-se pelo fato de que, quando ocorre a participação, as pessoas têm mais informação sobre o sistema e maiores sentimentos de responsabilidade, comprometimento e controle.  Como resultado, elas confiam mais no sistema, passam a ter percepção mais favorável do plano de remuneração, e o sistema é mais eficaz na produção do comportamento desejado" (LAWLER III , 1981, p.50).</a:t>
            </a:r>
          </a:p>
        </p:txBody>
      </p:sp>
      <p:sp>
        <p:nvSpPr>
          <p:cNvPr id="6" name="Rectangle 4"/>
          <p:cNvSpPr>
            <a:spLocks noChangeArrowheads="1"/>
          </p:cNvSpPr>
          <p:nvPr/>
        </p:nvSpPr>
        <p:spPr bwMode="auto">
          <a:xfrm>
            <a:off x="468313" y="5457825"/>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9900"/>
                </a:solidFill>
              </a:rPr>
              <a:t>LAWLER III, E. E.   </a:t>
            </a:r>
            <a:r>
              <a:rPr lang="pt-BR" altLang="pt-BR" sz="2400" b="1" i="1">
                <a:solidFill>
                  <a:srgbClr val="009900"/>
                </a:solidFill>
              </a:rPr>
              <a:t>Pay and organization development</a:t>
            </a:r>
            <a:r>
              <a:rPr lang="pt-BR" altLang="pt-BR" sz="2400" b="1">
                <a:solidFill>
                  <a:srgbClr val="009900"/>
                </a:solidFill>
              </a:rPr>
              <a:t>.  </a:t>
            </a:r>
            <a:r>
              <a:rPr lang="en-US" altLang="pt-BR" sz="2400" b="1">
                <a:solidFill>
                  <a:srgbClr val="009900"/>
                </a:solidFill>
              </a:rPr>
              <a:t>Reading : Addison-Wesley, 1981.</a:t>
            </a:r>
            <a:endParaRPr lang="pt-BR" altLang="pt-BR" sz="2400" b="1">
              <a:solidFill>
                <a:srgbClr val="009900"/>
              </a:solidFill>
            </a:endParaRP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23</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82073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GESTÃO DE DESEMPENHO E ESTRATÉGIA</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2005013"/>
            <a:ext cx="8208963"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"a clara identificação dos objetivos estratégicos é uma precondição para a organização ser capaz de traduzi-los em metas de desempenho   (...)   Se a organização não for capaz de explicitar sua estratégia, ela não será capaz de identificar as dimensões de desempenho específicas que proporcionarão a consecução de suas metas estratégicas" (MABEY &amp; SALAMAN, 1995, p.193).</a:t>
            </a:r>
            <a:r>
              <a:rPr lang="pt-BR" altLang="pt-BR" sz="2400"/>
              <a:t> </a:t>
            </a:r>
          </a:p>
        </p:txBody>
      </p:sp>
      <p:sp>
        <p:nvSpPr>
          <p:cNvPr id="5" name="Rectangle 4"/>
          <p:cNvSpPr>
            <a:spLocks noChangeArrowheads="1"/>
          </p:cNvSpPr>
          <p:nvPr/>
        </p:nvSpPr>
        <p:spPr bwMode="auto">
          <a:xfrm>
            <a:off x="468313" y="5286375"/>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400" b="1">
                <a:solidFill>
                  <a:srgbClr val="009900"/>
                </a:solidFill>
              </a:rPr>
              <a:t>MABEY, C., SALAMAN, G.   </a:t>
            </a:r>
            <a:r>
              <a:rPr lang="en-US" altLang="pt-BR" sz="2400" b="1" i="1">
                <a:solidFill>
                  <a:srgbClr val="009900"/>
                </a:solidFill>
              </a:rPr>
              <a:t>Strategic human resource management</a:t>
            </a:r>
            <a:r>
              <a:rPr lang="en-US" altLang="pt-BR" sz="2400" b="1">
                <a:solidFill>
                  <a:srgbClr val="009900"/>
                </a:solidFill>
              </a:rPr>
              <a:t>.   Londres : Blackwell, 1995.</a:t>
            </a:r>
            <a:r>
              <a:rPr lang="pt-BR" altLang="pt-BR" sz="2400">
                <a:solidFill>
                  <a:srgbClr val="009900"/>
                </a:solidFill>
              </a:rPr>
              <a:t> </a:t>
            </a: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24</a:t>
            </a:fld>
            <a:endParaRPr lang="pt-BR" sz="1600" b="1">
              <a:solidFill>
                <a:schemeClr val="tx1"/>
              </a:solidFill>
              <a:latin typeface="+mj-lt"/>
            </a:endParaRPr>
          </a:p>
        </p:txBody>
      </p:sp>
      <p:sp>
        <p:nvSpPr>
          <p:cNvPr id="3" name="Rectangle 2"/>
          <p:cNvSpPr>
            <a:spLocks noGrp="1" noChangeArrowheads="1"/>
          </p:cNvSpPr>
          <p:nvPr>
            <p:ph type="title"/>
          </p:nvPr>
        </p:nvSpPr>
        <p:spPr>
          <a:xfrm>
            <a:off x="315913" y="620713"/>
            <a:ext cx="8482012" cy="908050"/>
          </a:xfrm>
        </p:spPr>
        <p:txBody>
          <a:bodyPr>
            <a:normAutofit fontScale="90000"/>
          </a:bodyPr>
          <a:lstStyle/>
          <a:p>
            <a:pPr algn="ctr" eaLnBrk="1" hangingPunct="1"/>
            <a:r>
              <a:rPr lang="pt-BR" altLang="pt-BR" sz="2800" b="1" smtClean="0">
                <a:solidFill>
                  <a:srgbClr val="003399"/>
                </a:solidFill>
                <a:latin typeface="Arial" charset="0"/>
                <a:cs typeface="Times New Roman" pitchFamily="18" charset="0"/>
              </a:rPr>
              <a:t>REMUNERAÇÃO, AVALIAÇÃO DE DESEMPENHO E E ESTRATÉGIA</a:t>
            </a:r>
          </a:p>
        </p:txBody>
      </p:sp>
      <p:sp>
        <p:nvSpPr>
          <p:cNvPr id="4" name="Rectangle 3"/>
          <p:cNvSpPr>
            <a:spLocks noChangeArrowheads="1"/>
          </p:cNvSpPr>
          <p:nvPr/>
        </p:nvSpPr>
        <p:spPr bwMode="auto">
          <a:xfrm>
            <a:off x="539750" y="1787525"/>
            <a:ext cx="8208963"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800" b="1"/>
              <a:t>"os administradores de remuneração dedicam-se a comunicar os objetivos organizacionais aos funcionários e a explicar a eles a maneira pela qual as estratégias de remuneração baseada no desempenho apóiam a consecução de objetivos estratégicos" (FAY, 1995, p.337).</a:t>
            </a:r>
            <a:r>
              <a:rPr lang="pt-BR" altLang="pt-BR" sz="2800"/>
              <a:t> </a:t>
            </a:r>
          </a:p>
        </p:txBody>
      </p:sp>
      <p:sp>
        <p:nvSpPr>
          <p:cNvPr id="5" name="Rectangle 4"/>
          <p:cNvSpPr>
            <a:spLocks noChangeArrowheads="1"/>
          </p:cNvSpPr>
          <p:nvPr/>
        </p:nvSpPr>
        <p:spPr bwMode="auto">
          <a:xfrm>
            <a:off x="468313" y="5057775"/>
            <a:ext cx="8351837"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FAY, C. H.   Using the strategic planning process to develop a compensation strategy.  In: MINER, J. B., CRANE, D. P. (Coords.)  </a:t>
            </a:r>
            <a:r>
              <a:rPr lang="en-US" altLang="pt-BR" sz="2000" b="1" i="1">
                <a:solidFill>
                  <a:srgbClr val="009900"/>
                </a:solidFill>
              </a:rPr>
              <a:t>Advances in the practice, theory and research of strategic human resource management</a:t>
            </a:r>
            <a:r>
              <a:rPr lang="en-US" altLang="pt-BR" sz="2000" b="1">
                <a:solidFill>
                  <a:srgbClr val="009900"/>
                </a:solidFill>
              </a:rPr>
              <a:t>.  New York : Harper Collins, 1995.</a:t>
            </a:r>
            <a:r>
              <a:rPr lang="pt-BR" altLang="pt-BR" sz="2000">
                <a:solidFill>
                  <a:srgbClr val="009900"/>
                </a:solidFill>
              </a:rPr>
              <a:t> </a:t>
            </a: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25</a:t>
            </a:fld>
            <a:endParaRPr lang="pt-BR" sz="1600" b="1">
              <a:solidFill>
                <a:schemeClr val="tx1"/>
              </a:solidFill>
              <a:latin typeface="+mj-lt"/>
            </a:endParaRPr>
          </a:p>
        </p:txBody>
      </p:sp>
      <p:sp>
        <p:nvSpPr>
          <p:cNvPr id="3" name="Rectangle 2"/>
          <p:cNvSpPr>
            <a:spLocks noGrp="1" noChangeArrowheads="1"/>
          </p:cNvSpPr>
          <p:nvPr>
            <p:ph type="title"/>
          </p:nvPr>
        </p:nvSpPr>
        <p:spPr>
          <a:xfrm>
            <a:off x="315913" y="595015"/>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REMUNERAÇÃO DE INDIVÍDUOS E EQUIPE</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433215"/>
            <a:ext cx="82089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"o sistema de recompensa deveria ser concebido para encorajar a cooperação, mais do que a competição.  A crença comum é que, quando uma equipe inteira é recompensada, as pessoas com melhor desempenho ficam desmotivadas.  Quando somente as pessoas com melhor desempenho são recompensadas, os demais membros da equipe perdem motivação.  Gerentes perspicazes buscam um fino balanço entre as recompensas individuais e da equipe" (GUPTA &amp; SINGHAL, 1993, p.46).</a:t>
            </a:r>
            <a:r>
              <a:rPr lang="pt-BR" altLang="pt-BR" sz="2400"/>
              <a:t> </a:t>
            </a:r>
          </a:p>
        </p:txBody>
      </p:sp>
      <p:sp>
        <p:nvSpPr>
          <p:cNvPr id="5" name="Rectangle 4"/>
          <p:cNvSpPr>
            <a:spLocks noChangeArrowheads="1"/>
          </p:cNvSpPr>
          <p:nvPr/>
        </p:nvSpPr>
        <p:spPr bwMode="auto">
          <a:xfrm>
            <a:off x="468313" y="5409902"/>
            <a:ext cx="83518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400" b="1">
                <a:solidFill>
                  <a:srgbClr val="009900"/>
                </a:solidFill>
              </a:rPr>
              <a:t>GUPTA, A. K., SINGHAL, A.  Managing human resources for innovation and creativity.  </a:t>
            </a:r>
            <a:r>
              <a:rPr lang="en-US" altLang="pt-BR" sz="2400" b="1" i="1">
                <a:solidFill>
                  <a:srgbClr val="009900"/>
                </a:solidFill>
              </a:rPr>
              <a:t>Research Technology Management</a:t>
            </a:r>
            <a:r>
              <a:rPr lang="en-US" altLang="pt-BR" sz="2400" b="1">
                <a:solidFill>
                  <a:srgbClr val="009900"/>
                </a:solidFill>
              </a:rPr>
              <a:t>, v.36, n.3, p.41-48, maio/jun., 1993.</a:t>
            </a:r>
            <a:r>
              <a:rPr lang="pt-BR" altLang="pt-BR" sz="2400">
                <a:solidFill>
                  <a:srgbClr val="009900"/>
                </a:solidFill>
              </a:rPr>
              <a:t> </a:t>
            </a: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26</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2068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REMUNERAÇÃO E EVOLUÇÃO DA EMPRESA</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623988"/>
            <a:ext cx="8208963"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"Apesar de não ser razoável sugerir que os gerentes sejam remunerados somente pelo progresso em direção aos objetivos de longo prazo, as empresas devem prestar atenção em como os resultados presentes colaboram para os resultados futuros, de forma a evitar que o desempenho futuro seja prejudicado pelo desempenho presente” (DEVANNA et al., 1984, p.49)</a:t>
            </a:r>
            <a:r>
              <a:rPr lang="pt-BR" altLang="pt-BR" sz="2400"/>
              <a:t> </a:t>
            </a:r>
            <a:r>
              <a:rPr lang="pt-BR" altLang="pt-BR" sz="2400" b="1"/>
              <a:t>"</a:t>
            </a:r>
          </a:p>
        </p:txBody>
      </p:sp>
      <p:sp>
        <p:nvSpPr>
          <p:cNvPr id="5" name="Rectangle 4"/>
          <p:cNvSpPr>
            <a:spLocks noChangeArrowheads="1"/>
          </p:cNvSpPr>
          <p:nvPr/>
        </p:nvSpPr>
        <p:spPr bwMode="auto">
          <a:xfrm>
            <a:off x="468313" y="4991075"/>
            <a:ext cx="8351837"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DEVANNA, M. A. et al.   A framework for strategic human resource  management.   In:  FOMBRUN, C. J., TICHY, N. M., DEVANNA, M. A. (Coords.).   </a:t>
            </a:r>
            <a:r>
              <a:rPr lang="en-US" altLang="pt-BR" sz="2000" b="1" i="1">
                <a:solidFill>
                  <a:srgbClr val="009900"/>
                </a:solidFill>
              </a:rPr>
              <a:t>Strategic human resource management.</a:t>
            </a:r>
            <a:r>
              <a:rPr lang="en-US" altLang="pt-BR" sz="2000" b="1">
                <a:solidFill>
                  <a:srgbClr val="009900"/>
                </a:solidFill>
              </a:rPr>
              <a:t>   New York : John Wiley, 1984.</a:t>
            </a:r>
            <a:r>
              <a:rPr lang="pt-BR" altLang="pt-BR" sz="2000">
                <a:solidFill>
                  <a:srgbClr val="009900"/>
                </a:solidFill>
              </a:rPr>
              <a:t> </a:t>
            </a: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27</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2068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AVALIAÇÃO &amp; GESTÃO DO DESEMPENHO</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631925"/>
            <a:ext cx="8208963"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“O processo de avaliação de desempenho tradicional quase inevitavelmente incapacita as pessoas para as decisões.  Para capacitar os funcionários para as decisões, convém que as avaliações sejam reestruturadas como processos de gerenciamento de desempenho, distanciando o gerente da avaliação do empregado e objetivando a colaboração e a melhoria contínua” (SANTOS, 1999, p.54-55).</a:t>
            </a:r>
            <a:r>
              <a:rPr lang="pt-BR" altLang="pt-BR" sz="2400"/>
              <a:t> </a:t>
            </a:r>
          </a:p>
        </p:txBody>
      </p:sp>
      <p:sp>
        <p:nvSpPr>
          <p:cNvPr id="5" name="Rectangle 4"/>
          <p:cNvSpPr>
            <a:spLocks noChangeArrowheads="1"/>
          </p:cNvSpPr>
          <p:nvPr/>
        </p:nvSpPr>
        <p:spPr bwMode="auto">
          <a:xfrm>
            <a:off x="468313" y="5078388"/>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9900"/>
                </a:solidFill>
              </a:rPr>
              <a:t>SANTOS, F. C. A. </a:t>
            </a:r>
            <a:r>
              <a:rPr lang="pt-BR" altLang="pt-BR" sz="2400" b="1" i="1">
                <a:solidFill>
                  <a:srgbClr val="009900"/>
                </a:solidFill>
              </a:rPr>
              <a:t>Estratégia de recursos humanos</a:t>
            </a:r>
            <a:r>
              <a:rPr lang="pt-BR" altLang="pt-BR" sz="2400" b="1">
                <a:solidFill>
                  <a:srgbClr val="009900"/>
                </a:solidFill>
              </a:rPr>
              <a:t> : dimensões competitiva. São Paulo: Atlas, 1999. </a:t>
            </a:r>
          </a:p>
        </p:txBody>
      </p:sp>
    </p:spTree>
    <p:extLst>
      <p:ext uri="{BB962C8B-B14F-4D97-AF65-F5344CB8AC3E}">
        <p14:creationId xmlns:p14="http://schemas.microsoft.com/office/powerpoint/2010/main" val="2906212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28</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82073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AVALIAÇÃO &amp; GESTÃO DO DESEMPENHO</a:t>
            </a:r>
          </a:p>
        </p:txBody>
      </p:sp>
      <p:sp>
        <p:nvSpPr>
          <p:cNvPr id="4" name="Rectangle 3"/>
          <p:cNvSpPr>
            <a:spLocks noChangeArrowheads="1"/>
          </p:cNvSpPr>
          <p:nvPr/>
        </p:nvSpPr>
        <p:spPr bwMode="auto">
          <a:xfrm>
            <a:off x="539750" y="1916113"/>
            <a:ext cx="8208963"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As mudanças podem ser realizadas em três etapas: planejamento do desempenho, orientação contínua do progresso e revisão de desempenho dos funcionários, possibilitando que "a avaliação de desempenho seja um processo contínuo e parte integral do relacionamento entre gerente e subordinado" (BUSH, 1992, p. 11).</a:t>
            </a:r>
            <a:r>
              <a:rPr lang="pt-BR" altLang="pt-BR" sz="2400"/>
              <a:t> </a:t>
            </a:r>
            <a:r>
              <a:rPr lang="pt-BR" altLang="pt-BR" sz="2400" b="1"/>
              <a:t>"</a:t>
            </a:r>
          </a:p>
        </p:txBody>
      </p:sp>
      <p:sp>
        <p:nvSpPr>
          <p:cNvPr id="5" name="Rectangle 4"/>
          <p:cNvSpPr>
            <a:spLocks noChangeArrowheads="1"/>
          </p:cNvSpPr>
          <p:nvPr/>
        </p:nvSpPr>
        <p:spPr bwMode="auto">
          <a:xfrm>
            <a:off x="468313" y="4983163"/>
            <a:ext cx="83518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BUSH, C. N.   Coping with their jobs: what first-level R&amp;D managers tell IRI management study groups.  </a:t>
            </a:r>
            <a:r>
              <a:rPr lang="pt-BR" altLang="pt-BR" sz="2000" b="1" i="1">
                <a:solidFill>
                  <a:srgbClr val="009900"/>
                </a:solidFill>
              </a:rPr>
              <a:t>Research Technology Management</a:t>
            </a:r>
            <a:r>
              <a:rPr lang="pt-BR" altLang="pt-BR" sz="2000" b="1">
                <a:solidFill>
                  <a:srgbClr val="009900"/>
                </a:solidFill>
              </a:rPr>
              <a:t>,  v.35, n.4, p.10-12, jul./ago. 1992.</a:t>
            </a:r>
            <a:r>
              <a:rPr lang="pt-BR" altLang="pt-BR" sz="2000">
                <a:solidFill>
                  <a:srgbClr val="009900"/>
                </a:solidFill>
              </a:rPr>
              <a:t> </a:t>
            </a:r>
          </a:p>
        </p:txBody>
      </p:sp>
    </p:spTree>
    <p:extLst>
      <p:ext uri="{BB962C8B-B14F-4D97-AF65-F5344CB8AC3E}">
        <p14:creationId xmlns:p14="http://schemas.microsoft.com/office/powerpoint/2010/main" val="39544331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29</a:t>
            </a:fld>
            <a:endParaRPr lang="pt-BR" sz="1600" b="1" dirty="0">
              <a:solidFill>
                <a:schemeClr val="tx1"/>
              </a:solidFill>
              <a:latin typeface="+mj-lt"/>
            </a:endParaRPr>
          </a:p>
        </p:txBody>
      </p:sp>
      <p:sp>
        <p:nvSpPr>
          <p:cNvPr id="3" name="Rectangle 2"/>
          <p:cNvSpPr>
            <a:spLocks noGrp="1" noChangeArrowheads="1"/>
          </p:cNvSpPr>
          <p:nvPr>
            <p:ph type="title"/>
          </p:nvPr>
        </p:nvSpPr>
        <p:spPr>
          <a:xfrm>
            <a:off x="395288" y="604838"/>
            <a:ext cx="8424862" cy="592137"/>
          </a:xfrm>
        </p:spPr>
        <p:txBody>
          <a:bodyPr/>
          <a:lstStyle/>
          <a:p>
            <a:pPr algn="ctr" eaLnBrk="1" hangingPunct="1"/>
            <a:r>
              <a:rPr lang="pt-BR" altLang="pt-BR" sz="3000" b="1" smtClean="0">
                <a:solidFill>
                  <a:srgbClr val="003399"/>
                </a:solidFill>
                <a:latin typeface="Arial" charset="0"/>
                <a:cs typeface="Times New Roman" pitchFamily="18" charset="0"/>
              </a:rPr>
              <a:t>REMUNERAÇÃO E MOTIVAÇÃO INTRÍSECA</a:t>
            </a:r>
            <a:endParaRPr lang="pt-BR" altLang="pt-BR" sz="3000" b="1" smtClean="0">
              <a:solidFill>
                <a:srgbClr val="003399"/>
              </a:solidFill>
              <a:latin typeface="Arial" charset="0"/>
            </a:endParaRPr>
          </a:p>
        </p:txBody>
      </p:sp>
      <p:sp>
        <p:nvSpPr>
          <p:cNvPr id="4" name="Rectangle 3"/>
          <p:cNvSpPr>
            <a:spLocks noChangeArrowheads="1"/>
          </p:cNvSpPr>
          <p:nvPr/>
        </p:nvSpPr>
        <p:spPr bwMode="auto">
          <a:xfrm>
            <a:off x="539750" y="1481138"/>
            <a:ext cx="8208963"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b="1"/>
              <a:t>"enfatizar grandes prêmios é a última estratégia que se deveria usar quando se dá importância à inovação.  Caso o objetivo seja a excelência, nenhum incentivo artificial pode estar à altura do poder da motivação intrínseca"</a:t>
            </a:r>
            <a:r>
              <a:rPr lang="pt-BR" altLang="pt-BR"/>
              <a:t> </a:t>
            </a:r>
            <a:r>
              <a:rPr lang="pt-BR" altLang="pt-BR" b="1"/>
              <a:t>(KOHN, 1993, p.62).</a:t>
            </a:r>
          </a:p>
        </p:txBody>
      </p:sp>
      <p:sp>
        <p:nvSpPr>
          <p:cNvPr id="5" name="Rectangle 4"/>
          <p:cNvSpPr>
            <a:spLocks noChangeArrowheads="1"/>
          </p:cNvSpPr>
          <p:nvPr/>
        </p:nvSpPr>
        <p:spPr bwMode="auto">
          <a:xfrm>
            <a:off x="468313" y="5286375"/>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400" b="1">
                <a:solidFill>
                  <a:srgbClr val="009900"/>
                </a:solidFill>
              </a:rPr>
              <a:t>KOHN, A.   Why incentive plans cannot work.  </a:t>
            </a:r>
            <a:r>
              <a:rPr lang="en-US" altLang="pt-BR" sz="2400" b="1" i="1">
                <a:solidFill>
                  <a:srgbClr val="009900"/>
                </a:solidFill>
              </a:rPr>
              <a:t>Harvard Business Review</a:t>
            </a:r>
            <a:r>
              <a:rPr lang="en-US" altLang="pt-BR" sz="2400" b="1">
                <a:solidFill>
                  <a:srgbClr val="009900"/>
                </a:solidFill>
              </a:rPr>
              <a:t>, v.71, n.5, p.54-63, set./out., 1993.</a:t>
            </a:r>
            <a:r>
              <a:rPr lang="pt-BR" altLang="pt-BR" sz="2400">
                <a:solidFill>
                  <a:srgbClr val="009900"/>
                </a:solidFill>
              </a:rPr>
              <a:t> </a:t>
            </a:r>
          </a:p>
        </p:txBody>
      </p:sp>
    </p:spTree>
    <p:extLst>
      <p:ext uri="{BB962C8B-B14F-4D97-AF65-F5344CB8AC3E}">
        <p14:creationId xmlns:p14="http://schemas.microsoft.com/office/powerpoint/2010/main" val="38384522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8100392" y="6448251"/>
            <a:ext cx="586408" cy="365125"/>
          </a:xfrm>
        </p:spPr>
        <p:txBody>
          <a:bodyPr/>
          <a:lstStyle/>
          <a:p>
            <a:fld id="{B92B09ED-5DCD-4173-ADD3-38C51F4AE414}" type="slidenum">
              <a:rPr lang="pt-BR" sz="1600" b="1" smtClean="0">
                <a:solidFill>
                  <a:schemeClr val="tx1"/>
                </a:solidFill>
                <a:latin typeface="+mj-lt"/>
              </a:rPr>
              <a:t>3</a:t>
            </a:fld>
            <a:endParaRPr lang="pt-BR" sz="1600" b="1" dirty="0">
              <a:solidFill>
                <a:schemeClr val="tx1"/>
              </a:solidFill>
              <a:latin typeface="+mj-lt"/>
            </a:endParaRPr>
          </a:p>
        </p:txBody>
      </p:sp>
      <p:sp>
        <p:nvSpPr>
          <p:cNvPr id="3" name="Rectangle 2"/>
          <p:cNvSpPr txBox="1">
            <a:spLocks noChangeArrowheads="1"/>
          </p:cNvSpPr>
          <p:nvPr/>
        </p:nvSpPr>
        <p:spPr>
          <a:xfrm>
            <a:off x="395288" y="415751"/>
            <a:ext cx="8353425" cy="10239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2400" smtClean="0">
                <a:solidFill>
                  <a:srgbClr val="CC0099"/>
                </a:solidFill>
                <a:latin typeface="Arial" charset="0"/>
              </a:rPr>
              <a:t>GESTÃO DE RECURSOS HUMANOS</a:t>
            </a:r>
            <a:br>
              <a:rPr lang="pt-BR" altLang="pt-BR" sz="2400" smtClean="0">
                <a:solidFill>
                  <a:srgbClr val="CC0099"/>
                </a:solidFill>
                <a:latin typeface="Arial" charset="0"/>
              </a:rPr>
            </a:br>
            <a:r>
              <a:rPr lang="pt-BR" altLang="pt-BR" sz="2400" smtClean="0">
                <a:solidFill>
                  <a:srgbClr val="CC0099"/>
                </a:solidFill>
                <a:latin typeface="Arial" charset="0"/>
              </a:rPr>
              <a:t>COMO ÁREA DE SUPORTE CORPORATIVO</a:t>
            </a:r>
          </a:p>
        </p:txBody>
      </p:sp>
      <p:sp>
        <p:nvSpPr>
          <p:cNvPr id="5" name="Rectangle 3"/>
          <p:cNvSpPr>
            <a:spLocks noChangeArrowheads="1"/>
          </p:cNvSpPr>
          <p:nvPr/>
        </p:nvSpPr>
        <p:spPr bwMode="auto">
          <a:xfrm>
            <a:off x="577850" y="1433339"/>
            <a:ext cx="8097838"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2000" b="1">
                <a:solidFill>
                  <a:srgbClr val="0033CC"/>
                </a:solidFill>
              </a:rPr>
              <a:t>Há uma conexão integradora entre a gestão de recursos humanos e o planejamento estratégico, "caracterizada por um relacionamento dinâmico e interativo entre o planejamento estratégico e a função de recursos humanos.  Interação, tanto formal como informal, é freqüente.  Nesse tipo de ambiente, o gerente sênior de recursos humanos é visto como um verdadeiro parceiro estratégico dos demais executivos na gestão de negócios, e está envolvido nas decisões estratégicas mesmo quando elas podem não envolver diretamente as questões relacionadas à gestão de recursos humanos” (BULLER, 1995, p.11).</a:t>
            </a:r>
          </a:p>
        </p:txBody>
      </p:sp>
      <p:sp>
        <p:nvSpPr>
          <p:cNvPr id="6" name="Rectangle 5"/>
          <p:cNvSpPr>
            <a:spLocks noChangeArrowheads="1"/>
          </p:cNvSpPr>
          <p:nvPr/>
        </p:nvSpPr>
        <p:spPr bwMode="auto">
          <a:xfrm>
            <a:off x="525463" y="4908376"/>
            <a:ext cx="82073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t>BULLER, P. F.   Successful partnerships: HR and strategic planning at eight top firms.  In: MINER, J. B., CRANE, D. P. (Coords.).  </a:t>
            </a:r>
            <a:r>
              <a:rPr lang="en-US" altLang="pt-BR" sz="2000" b="1" i="1"/>
              <a:t>Advances in the practice, theory and research of strategic human resource management</a:t>
            </a:r>
            <a:r>
              <a:rPr lang="en-US" altLang="pt-BR" sz="2000" b="1"/>
              <a:t>.  New York : Harper Collins, 1995.</a:t>
            </a:r>
            <a:r>
              <a:rPr lang="pt-BR" altLang="pt-BR" sz="2000" b="1"/>
              <a:t> </a:t>
            </a:r>
          </a:p>
        </p:txBody>
      </p:sp>
    </p:spTree>
    <p:extLst>
      <p:ext uri="{BB962C8B-B14F-4D97-AF65-F5344CB8AC3E}">
        <p14:creationId xmlns:p14="http://schemas.microsoft.com/office/powerpoint/2010/main" val="2435708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30</a:t>
            </a:fld>
            <a:endParaRPr lang="pt-BR" sz="1600" b="1" dirty="0">
              <a:solidFill>
                <a:schemeClr val="tx1"/>
              </a:solidFill>
              <a:latin typeface="+mj-lt"/>
            </a:endParaRPr>
          </a:p>
        </p:txBody>
      </p:sp>
      <p:sp>
        <p:nvSpPr>
          <p:cNvPr id="7" name="Rectangle 2"/>
          <p:cNvSpPr>
            <a:spLocks noGrp="1" noChangeArrowheads="1"/>
          </p:cNvSpPr>
          <p:nvPr>
            <p:ph type="title"/>
          </p:nvPr>
        </p:nvSpPr>
        <p:spPr>
          <a:xfrm>
            <a:off x="315913" y="623888"/>
            <a:ext cx="8577262" cy="592137"/>
          </a:xfrm>
        </p:spPr>
        <p:txBody>
          <a:bodyPr/>
          <a:lstStyle/>
          <a:p>
            <a:pPr algn="ctr" eaLnBrk="1" hangingPunct="1"/>
            <a:r>
              <a:rPr lang="pt-BR" altLang="pt-BR" sz="2800" b="1" smtClean="0">
                <a:solidFill>
                  <a:srgbClr val="003399"/>
                </a:solidFill>
                <a:latin typeface="Arial" charset="0"/>
                <a:cs typeface="Times New Roman" pitchFamily="18" charset="0"/>
              </a:rPr>
              <a:t>REMUNERAÇÃO E CULTURA ORGANIZACIONAL</a:t>
            </a:r>
            <a:endParaRPr lang="pt-BR" altLang="pt-BR" sz="2800" b="1" smtClean="0">
              <a:solidFill>
                <a:srgbClr val="003399"/>
              </a:solidFill>
              <a:latin typeface="Arial" charset="0"/>
            </a:endParaRPr>
          </a:p>
        </p:txBody>
      </p:sp>
      <p:sp>
        <p:nvSpPr>
          <p:cNvPr id="8" name="Rectangle 3"/>
          <p:cNvSpPr>
            <a:spLocks noChangeArrowheads="1"/>
          </p:cNvSpPr>
          <p:nvPr/>
        </p:nvSpPr>
        <p:spPr bwMode="auto">
          <a:xfrm>
            <a:off x="539750" y="1576388"/>
            <a:ext cx="8208963"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t>"Como fator principal  a ser avaliado em um sistema de gestão de desempenho, tem-se a observação dos valores essenciais.  Os sistemas de gestão de desempenho estão cada vez mais reconhecendo que o desempenho não se resume a atingir objetivos.  Eles estão passando a analisar como as pessoas estão-se comportando de forma a fazer dos valores essenciais uma realidade" (PHILPOT &amp; SHEPPARD, 1992, p.104)</a:t>
            </a:r>
            <a:r>
              <a:rPr lang="pt-BR" altLang="pt-BR" sz="2400"/>
              <a:t> </a:t>
            </a:r>
          </a:p>
        </p:txBody>
      </p:sp>
      <p:sp>
        <p:nvSpPr>
          <p:cNvPr id="9" name="Rectangle 4"/>
          <p:cNvSpPr>
            <a:spLocks noChangeArrowheads="1"/>
          </p:cNvSpPr>
          <p:nvPr/>
        </p:nvSpPr>
        <p:spPr bwMode="auto">
          <a:xfrm>
            <a:off x="468313" y="5013325"/>
            <a:ext cx="83518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solidFill>
                  <a:srgbClr val="009900"/>
                </a:solidFill>
              </a:rPr>
              <a:t>PHILPOT, L, SHEPPARD, L.   Managing for improved performance.  In: ARMSTRONG, M. (Ed.).  </a:t>
            </a:r>
            <a:r>
              <a:rPr lang="en-US" altLang="pt-BR" sz="2000" b="1" i="1">
                <a:solidFill>
                  <a:srgbClr val="009900"/>
                </a:solidFill>
              </a:rPr>
              <a:t>Strategies for human resource management</a:t>
            </a:r>
            <a:r>
              <a:rPr lang="en-US" altLang="pt-BR" sz="2000" b="1">
                <a:solidFill>
                  <a:srgbClr val="009900"/>
                </a:solidFill>
              </a:rPr>
              <a:t>: a total business approach.  </a:t>
            </a:r>
            <a:r>
              <a:rPr lang="pt-BR" altLang="pt-BR" sz="2000" b="1">
                <a:solidFill>
                  <a:srgbClr val="009900"/>
                </a:solidFill>
              </a:rPr>
              <a:t>Londres : Kogan, 1992.</a:t>
            </a:r>
            <a:r>
              <a:rPr lang="pt-BR" altLang="pt-BR" sz="2000">
                <a:solidFill>
                  <a:srgbClr val="009900"/>
                </a:solidFill>
              </a:rPr>
              <a:t> </a:t>
            </a:r>
          </a:p>
        </p:txBody>
      </p:sp>
    </p:spTree>
    <p:extLst>
      <p:ext uri="{BB962C8B-B14F-4D97-AF65-F5344CB8AC3E}">
        <p14:creationId xmlns:p14="http://schemas.microsoft.com/office/powerpoint/2010/main" val="8405014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31</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620688"/>
            <a:ext cx="8482012" cy="592137"/>
          </a:xfrm>
        </p:spPr>
        <p:txBody>
          <a:bodyPr/>
          <a:lstStyle/>
          <a:p>
            <a:pPr algn="ctr" eaLnBrk="1" hangingPunct="1"/>
            <a:r>
              <a:rPr lang="pt-BR" altLang="pt-BR" sz="2800" b="1" smtClean="0">
                <a:solidFill>
                  <a:srgbClr val="003399"/>
                </a:solidFill>
                <a:latin typeface="Arial" charset="0"/>
                <a:cs typeface="Times New Roman" pitchFamily="18" charset="0"/>
              </a:rPr>
              <a:t>CONSIDERAÇÕES FINAIS</a:t>
            </a:r>
            <a:endParaRPr lang="pt-BR" altLang="pt-BR" sz="2800" b="1" smtClean="0">
              <a:solidFill>
                <a:srgbClr val="003399"/>
              </a:solidFill>
              <a:latin typeface="Arial" charset="0"/>
            </a:endParaRPr>
          </a:p>
        </p:txBody>
      </p:sp>
      <p:sp>
        <p:nvSpPr>
          <p:cNvPr id="4" name="Rectangle 3"/>
          <p:cNvSpPr>
            <a:spLocks noChangeArrowheads="1"/>
          </p:cNvSpPr>
          <p:nvPr/>
        </p:nvSpPr>
        <p:spPr bwMode="auto">
          <a:xfrm>
            <a:off x="539750" y="1296963"/>
            <a:ext cx="8208963"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lang="pt-BR" altLang="pt-BR" sz="2000" b="1"/>
              <a:t>“ As dimensões competitivas significam uma complementação da abordagem funcional de recursos humanos com um enfoque de negócios. É muito importante que essas dimensões competitivas sejam observadas, não somente pela área funcional de recursos humanos, mas por todas as pessoas e equipes envolvidas em projetos de inovação, seja ela tecnológica ou gerencial.</a:t>
            </a:r>
          </a:p>
          <a:p>
            <a:pPr eaLnBrk="1" hangingPunct="1"/>
            <a:endParaRPr lang="pt-BR" altLang="pt-BR" sz="2000" b="1"/>
          </a:p>
          <a:p>
            <a:pPr eaLnBrk="1" hangingPunct="1"/>
            <a:r>
              <a:rPr lang="pt-BR" altLang="pt-BR" sz="2000" b="1"/>
              <a:t>Finalmente, observa-se que as características específicas das estratégias competitivas, das estruturas organizacionais e dos processos de tomada de decisão adotados pelas empresas certamente implicam a atribuição de pesos diferenciados para cada uma das dimensões competitivas da estratégia de recursos humanos” (SANTOS, 1999, p.56).</a:t>
            </a:r>
          </a:p>
        </p:txBody>
      </p:sp>
      <p:sp>
        <p:nvSpPr>
          <p:cNvPr id="5" name="Rectangle 4"/>
          <p:cNvSpPr>
            <a:spLocks noChangeArrowheads="1"/>
          </p:cNvSpPr>
          <p:nvPr/>
        </p:nvSpPr>
        <p:spPr bwMode="auto">
          <a:xfrm>
            <a:off x="468313" y="5530825"/>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9900"/>
                </a:solidFill>
              </a:rPr>
              <a:t>SANTOS, F. C. A. </a:t>
            </a:r>
            <a:r>
              <a:rPr lang="pt-BR" altLang="pt-BR" sz="2400" b="1" i="1">
                <a:solidFill>
                  <a:srgbClr val="009900"/>
                </a:solidFill>
              </a:rPr>
              <a:t>Estratégia de recursos humanos</a:t>
            </a:r>
            <a:r>
              <a:rPr lang="pt-BR" altLang="pt-BR" sz="2400" b="1">
                <a:solidFill>
                  <a:srgbClr val="009900"/>
                </a:solidFill>
              </a:rPr>
              <a:t> : dimensões competitiva. São Paulo: Atlas, 1999.</a:t>
            </a:r>
          </a:p>
        </p:txBody>
      </p:sp>
    </p:spTree>
    <p:extLst>
      <p:ext uri="{BB962C8B-B14F-4D97-AF65-F5344CB8AC3E}">
        <p14:creationId xmlns:p14="http://schemas.microsoft.com/office/powerpoint/2010/main" val="22407781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244408" y="6356350"/>
            <a:ext cx="442392" cy="365125"/>
          </a:xfrm>
        </p:spPr>
        <p:txBody>
          <a:bodyPr/>
          <a:lstStyle/>
          <a:p>
            <a:fld id="{B92B09ED-5DCD-4173-ADD3-38C51F4AE414}" type="slidenum">
              <a:rPr lang="pt-BR" sz="1600" b="1" smtClean="0">
                <a:solidFill>
                  <a:schemeClr val="tx1"/>
                </a:solidFill>
                <a:latin typeface="+mj-lt"/>
              </a:rPr>
              <a:t>4</a:t>
            </a:fld>
            <a:endParaRPr lang="pt-BR" sz="1600" b="1" dirty="0">
              <a:solidFill>
                <a:schemeClr val="tx1"/>
              </a:solidFill>
              <a:latin typeface="+mj-lt"/>
            </a:endParaRPr>
          </a:p>
        </p:txBody>
      </p:sp>
      <p:sp>
        <p:nvSpPr>
          <p:cNvPr id="3" name="Rectangle 2"/>
          <p:cNvSpPr txBox="1">
            <a:spLocks noChangeArrowheads="1"/>
          </p:cNvSpPr>
          <p:nvPr/>
        </p:nvSpPr>
        <p:spPr>
          <a:xfrm>
            <a:off x="395288" y="467444"/>
            <a:ext cx="8353425" cy="10239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2400" smtClean="0">
                <a:solidFill>
                  <a:srgbClr val="CC3300"/>
                </a:solidFill>
                <a:latin typeface="Arial" charset="0"/>
              </a:rPr>
              <a:t>ESTÁGIO EVOLUTIVO "INTEGRAÇÃO ESTRATÉGICA" DA GESTÃO DE RECURSOS HUMANOS </a:t>
            </a:r>
          </a:p>
        </p:txBody>
      </p:sp>
      <p:sp>
        <p:nvSpPr>
          <p:cNvPr id="4" name="Rectangle 4"/>
          <p:cNvSpPr>
            <a:spLocks noChangeArrowheads="1"/>
          </p:cNvSpPr>
          <p:nvPr/>
        </p:nvSpPr>
        <p:spPr bwMode="auto">
          <a:xfrm>
            <a:off x="525463" y="5883994"/>
            <a:ext cx="82073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1800" b="1"/>
              <a:t>MESHOULAM, I., BAIRD, L.   Proactive human resource management.  </a:t>
            </a:r>
            <a:r>
              <a:rPr lang="en-US" altLang="pt-BR" sz="1800" b="1" i="1"/>
              <a:t>Human Resource Management</a:t>
            </a:r>
            <a:r>
              <a:rPr lang="en-US" altLang="pt-BR" sz="1800" b="1"/>
              <a:t>, v.26, n.4, p.483-502, inverno, 1987.</a:t>
            </a:r>
            <a:r>
              <a:rPr lang="pt-BR" altLang="pt-BR" sz="1800" b="1"/>
              <a:t> </a:t>
            </a:r>
          </a:p>
        </p:txBody>
      </p:sp>
      <p:sp>
        <p:nvSpPr>
          <p:cNvPr id="5" name="Text Box 6"/>
          <p:cNvSpPr txBox="1">
            <a:spLocks noChangeArrowheads="1"/>
          </p:cNvSpPr>
          <p:nvPr/>
        </p:nvSpPr>
        <p:spPr bwMode="auto">
          <a:xfrm>
            <a:off x="468313" y="1700932"/>
            <a:ext cx="2663825" cy="376237"/>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t>COMPONENTES </a:t>
            </a:r>
          </a:p>
        </p:txBody>
      </p:sp>
      <p:sp>
        <p:nvSpPr>
          <p:cNvPr id="6" name="Text Box 7"/>
          <p:cNvSpPr txBox="1">
            <a:spLocks noChangeArrowheads="1"/>
          </p:cNvSpPr>
          <p:nvPr/>
        </p:nvSpPr>
        <p:spPr bwMode="auto">
          <a:xfrm>
            <a:off x="458788" y="2215282"/>
            <a:ext cx="2671762"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solidFill>
                  <a:srgbClr val="008000"/>
                </a:solidFill>
              </a:rPr>
              <a:t>Consciência gerencial </a:t>
            </a:r>
          </a:p>
        </p:txBody>
      </p:sp>
      <p:sp>
        <p:nvSpPr>
          <p:cNvPr id="8" name="Text Box 8"/>
          <p:cNvSpPr txBox="1">
            <a:spLocks noChangeArrowheads="1"/>
          </p:cNvSpPr>
          <p:nvPr/>
        </p:nvSpPr>
        <p:spPr bwMode="auto">
          <a:xfrm>
            <a:off x="458788" y="2905844"/>
            <a:ext cx="2673350" cy="650875"/>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solidFill>
                  <a:schemeClr val="accent2"/>
                </a:solidFill>
              </a:rPr>
              <a:t>Gestão da função de pessoal </a:t>
            </a:r>
          </a:p>
        </p:txBody>
      </p:sp>
      <p:sp>
        <p:nvSpPr>
          <p:cNvPr id="9" name="Text Box 9"/>
          <p:cNvSpPr txBox="1">
            <a:spLocks noChangeArrowheads="1"/>
          </p:cNvSpPr>
          <p:nvPr/>
        </p:nvSpPr>
        <p:spPr bwMode="auto">
          <a:xfrm>
            <a:off x="458788" y="4415557"/>
            <a:ext cx="2673350" cy="3762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dirty="0">
                <a:solidFill>
                  <a:srgbClr val="3366CC"/>
                </a:solidFill>
              </a:rPr>
              <a:t>Programas </a:t>
            </a:r>
          </a:p>
        </p:txBody>
      </p:sp>
      <p:sp>
        <p:nvSpPr>
          <p:cNvPr id="10" name="Text Box 12"/>
          <p:cNvSpPr txBox="1">
            <a:spLocks noChangeArrowheads="1"/>
          </p:cNvSpPr>
          <p:nvPr/>
        </p:nvSpPr>
        <p:spPr bwMode="auto">
          <a:xfrm>
            <a:off x="3276600" y="1702519"/>
            <a:ext cx="5399088" cy="376238"/>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t>ESTÁGIO DE INTEGRAÇÃO ESTRATÉGICA </a:t>
            </a:r>
          </a:p>
        </p:txBody>
      </p:sp>
      <p:sp>
        <p:nvSpPr>
          <p:cNvPr id="11" name="Text Box 13"/>
          <p:cNvSpPr txBox="1">
            <a:spLocks noChangeArrowheads="1"/>
          </p:cNvSpPr>
          <p:nvPr/>
        </p:nvSpPr>
        <p:spPr bwMode="auto">
          <a:xfrm>
            <a:off x="3348038" y="2243857"/>
            <a:ext cx="5305425" cy="376237"/>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buFontTx/>
              <a:buChar char="•"/>
            </a:pPr>
            <a:r>
              <a:rPr kumimoji="0" lang="pt-BR" altLang="pt-BR" sz="1800" b="1">
                <a:solidFill>
                  <a:srgbClr val="008000"/>
                </a:solidFill>
              </a:rPr>
              <a:t>integrado à gestão de negócios </a:t>
            </a:r>
          </a:p>
        </p:txBody>
      </p:sp>
      <p:sp>
        <p:nvSpPr>
          <p:cNvPr id="12" name="Text Box 14"/>
          <p:cNvSpPr txBox="1">
            <a:spLocks noChangeArrowheads="1"/>
          </p:cNvSpPr>
          <p:nvPr/>
        </p:nvSpPr>
        <p:spPr bwMode="auto">
          <a:xfrm>
            <a:off x="3348038" y="2740744"/>
            <a:ext cx="5308600" cy="925513"/>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buFontTx/>
              <a:buChar char="•"/>
            </a:pPr>
            <a:r>
              <a:rPr kumimoji="0" lang="pt-BR" altLang="pt-BR" sz="1800" b="1">
                <a:solidFill>
                  <a:schemeClr val="accent2"/>
                </a:solidFill>
              </a:rPr>
              <a:t>orientação pela companhia, consistente e integrada com a direção estratégica dos negócios. </a:t>
            </a:r>
          </a:p>
        </p:txBody>
      </p:sp>
      <p:sp>
        <p:nvSpPr>
          <p:cNvPr id="13" name="Text Box 15"/>
          <p:cNvSpPr txBox="1">
            <a:spLocks noChangeArrowheads="1"/>
          </p:cNvSpPr>
          <p:nvPr/>
        </p:nvSpPr>
        <p:spPr bwMode="auto">
          <a:xfrm>
            <a:off x="3348038" y="3801194"/>
            <a:ext cx="5308600" cy="1749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buFontTx/>
              <a:buChar char="•"/>
            </a:pPr>
            <a:r>
              <a:rPr kumimoji="0" lang="pt-BR" altLang="pt-BR" sz="1800" b="1" dirty="0">
                <a:solidFill>
                  <a:srgbClr val="3366CC"/>
                </a:solidFill>
              </a:rPr>
              <a:t>diagnóstico da cultura organizacional e do ambiente externo, planejamento de longo prazo;</a:t>
            </a:r>
          </a:p>
          <a:p>
            <a:pPr eaLnBrk="1" hangingPunct="1">
              <a:buFontTx/>
              <a:buChar char="•"/>
            </a:pPr>
            <a:r>
              <a:rPr kumimoji="0" lang="pt-BR" altLang="pt-BR" sz="1800" b="1" dirty="0">
                <a:solidFill>
                  <a:srgbClr val="3366CC"/>
                </a:solidFill>
              </a:rPr>
              <a:t>ênfase na mensuração da eficiência e eficácia diretamente relacionadas às necessidades do negócio.</a:t>
            </a:r>
          </a:p>
        </p:txBody>
      </p:sp>
    </p:spTree>
    <p:extLst>
      <p:ext uri="{BB962C8B-B14F-4D97-AF65-F5344CB8AC3E}">
        <p14:creationId xmlns:p14="http://schemas.microsoft.com/office/powerpoint/2010/main" val="1841416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a:t>
            </a:fld>
            <a:endParaRPr lang="pt-BR" sz="1600" b="1">
              <a:solidFill>
                <a:schemeClr val="tx1"/>
              </a:solidFill>
              <a:latin typeface="+mj-lt"/>
            </a:endParaRPr>
          </a:p>
        </p:txBody>
      </p:sp>
      <p:sp>
        <p:nvSpPr>
          <p:cNvPr id="3" name="Rectangle 2"/>
          <p:cNvSpPr txBox="1">
            <a:spLocks noChangeArrowheads="1"/>
          </p:cNvSpPr>
          <p:nvPr/>
        </p:nvSpPr>
        <p:spPr>
          <a:xfrm>
            <a:off x="395288" y="467444"/>
            <a:ext cx="8353425" cy="10239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2400" smtClean="0">
                <a:solidFill>
                  <a:srgbClr val="CC3300"/>
                </a:solidFill>
                <a:latin typeface="Arial" charset="0"/>
              </a:rPr>
              <a:t>ESTÁGIO EVOLUTIVO "INTEGRAÇÃO ESTRATÉGICA" DA GESTÃO DE RECURSOS HUMANOS</a:t>
            </a:r>
          </a:p>
        </p:txBody>
      </p:sp>
      <p:sp>
        <p:nvSpPr>
          <p:cNvPr id="4" name="Rectangle 3"/>
          <p:cNvSpPr>
            <a:spLocks noChangeArrowheads="1"/>
          </p:cNvSpPr>
          <p:nvPr/>
        </p:nvSpPr>
        <p:spPr bwMode="auto">
          <a:xfrm>
            <a:off x="525463" y="5518869"/>
            <a:ext cx="82073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000" b="1"/>
              <a:t>MESHOULAM, I., BAIRD, L.   Proactive human resource management.  </a:t>
            </a:r>
            <a:r>
              <a:rPr lang="en-US" altLang="pt-BR" sz="2000" b="1" i="1"/>
              <a:t>Human Resource Management</a:t>
            </a:r>
            <a:r>
              <a:rPr lang="en-US" altLang="pt-BR" sz="2000" b="1"/>
              <a:t>, v.26, n.4, p.483-502, inverno, 1987.</a:t>
            </a:r>
            <a:r>
              <a:rPr lang="pt-BR" altLang="pt-BR" sz="2000" b="1"/>
              <a:t> </a:t>
            </a:r>
          </a:p>
        </p:txBody>
      </p:sp>
      <p:sp>
        <p:nvSpPr>
          <p:cNvPr id="5" name="Text Box 4"/>
          <p:cNvSpPr txBox="1">
            <a:spLocks noChangeArrowheads="1"/>
          </p:cNvSpPr>
          <p:nvPr/>
        </p:nvSpPr>
        <p:spPr bwMode="auto">
          <a:xfrm>
            <a:off x="468313" y="1485032"/>
            <a:ext cx="2663825" cy="376237"/>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t>COMPONENTES </a:t>
            </a:r>
          </a:p>
        </p:txBody>
      </p:sp>
      <p:sp>
        <p:nvSpPr>
          <p:cNvPr id="7" name="Text Box 8"/>
          <p:cNvSpPr txBox="1">
            <a:spLocks noChangeArrowheads="1"/>
          </p:cNvSpPr>
          <p:nvPr/>
        </p:nvSpPr>
        <p:spPr bwMode="auto">
          <a:xfrm>
            <a:off x="458788" y="2154957"/>
            <a:ext cx="2673350" cy="65087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solidFill>
                  <a:srgbClr val="0000FF"/>
                </a:solidFill>
              </a:rPr>
              <a:t>Atribuições da gestão de pessoal </a:t>
            </a:r>
          </a:p>
        </p:txBody>
      </p:sp>
      <p:sp>
        <p:nvSpPr>
          <p:cNvPr id="8" name="Text Box 9"/>
          <p:cNvSpPr txBox="1">
            <a:spLocks noChangeArrowheads="1"/>
          </p:cNvSpPr>
          <p:nvPr/>
        </p:nvSpPr>
        <p:spPr bwMode="auto">
          <a:xfrm>
            <a:off x="458788" y="3726582"/>
            <a:ext cx="2673350" cy="925512"/>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solidFill>
                  <a:srgbClr val="009900"/>
                </a:solidFill>
              </a:rPr>
              <a:t>Consciência do ambiente interno e externo </a:t>
            </a:r>
          </a:p>
        </p:txBody>
      </p:sp>
      <p:sp>
        <p:nvSpPr>
          <p:cNvPr id="9" name="Text Box 10"/>
          <p:cNvSpPr txBox="1">
            <a:spLocks noChangeArrowheads="1"/>
          </p:cNvSpPr>
          <p:nvPr/>
        </p:nvSpPr>
        <p:spPr bwMode="auto">
          <a:xfrm>
            <a:off x="3276600" y="1486619"/>
            <a:ext cx="5399088" cy="376238"/>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1800" b="1"/>
              <a:t>ESTÁGIO DE INTEGRAÇÃO ESTRATÉGICA </a:t>
            </a:r>
          </a:p>
        </p:txBody>
      </p:sp>
      <p:sp>
        <p:nvSpPr>
          <p:cNvPr id="10" name="Text Box 14"/>
          <p:cNvSpPr txBox="1">
            <a:spLocks noChangeArrowheads="1"/>
          </p:cNvSpPr>
          <p:nvPr/>
        </p:nvSpPr>
        <p:spPr bwMode="auto">
          <a:xfrm>
            <a:off x="3367088" y="2132732"/>
            <a:ext cx="5308600" cy="925512"/>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buFontTx/>
              <a:buChar char="•"/>
            </a:pPr>
            <a:r>
              <a:rPr kumimoji="0" lang="pt-BR" altLang="pt-BR" sz="1800" b="1">
                <a:solidFill>
                  <a:srgbClr val="0000FF"/>
                </a:solidFill>
              </a:rPr>
              <a:t>alto nível de envolvimento na organização;</a:t>
            </a:r>
          </a:p>
          <a:p>
            <a:pPr eaLnBrk="1" hangingPunct="1">
              <a:buFontTx/>
              <a:buChar char="•"/>
            </a:pPr>
            <a:r>
              <a:rPr kumimoji="0" lang="pt-BR" altLang="pt-BR" sz="1800" b="1">
                <a:solidFill>
                  <a:srgbClr val="0000FF"/>
                </a:solidFill>
              </a:rPr>
              <a:t>competências em tratar as                   macro-questões. </a:t>
            </a:r>
          </a:p>
        </p:txBody>
      </p:sp>
      <p:sp>
        <p:nvSpPr>
          <p:cNvPr id="11" name="Text Box 15"/>
          <p:cNvSpPr txBox="1">
            <a:spLocks noChangeArrowheads="1"/>
          </p:cNvSpPr>
          <p:nvPr/>
        </p:nvSpPr>
        <p:spPr bwMode="auto">
          <a:xfrm>
            <a:off x="3367088" y="3212232"/>
            <a:ext cx="5308600" cy="2298700"/>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buFontTx/>
              <a:buChar char="•"/>
            </a:pPr>
            <a:r>
              <a:rPr kumimoji="0" lang="pt-BR" altLang="pt-BR" sz="1800" b="1">
                <a:solidFill>
                  <a:srgbClr val="009900"/>
                </a:solidFill>
              </a:rPr>
              <a:t>busca sistemática dos impactos assume um papel ativo como parte do processo de tomada de decisão, visando formulá-lo;</a:t>
            </a:r>
          </a:p>
          <a:p>
            <a:pPr eaLnBrk="1" hangingPunct="1">
              <a:buFontTx/>
              <a:buChar char="•"/>
            </a:pPr>
            <a:endParaRPr kumimoji="0" lang="pt-BR" altLang="pt-BR" sz="1800" b="1">
              <a:solidFill>
                <a:srgbClr val="009900"/>
              </a:solidFill>
            </a:endParaRPr>
          </a:p>
          <a:p>
            <a:pPr eaLnBrk="1" hangingPunct="1">
              <a:buFontTx/>
              <a:buChar char="•"/>
            </a:pPr>
            <a:r>
              <a:rPr kumimoji="0" lang="pt-BR" altLang="pt-BR" sz="1800" b="1">
                <a:solidFill>
                  <a:srgbClr val="009900"/>
                </a:solidFill>
              </a:rPr>
              <a:t>questões de longo prazo relacionadas ao negócio são tratadas por meio da integração das bases de dados da corporação e de recursos humanos. </a:t>
            </a: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spaço Reservado para Número de Slide 2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6</a:t>
            </a:fld>
            <a:endParaRPr lang="pt-BR" sz="1600" b="1">
              <a:solidFill>
                <a:schemeClr val="tx1"/>
              </a:solidFill>
              <a:latin typeface="+mj-lt"/>
            </a:endParaRPr>
          </a:p>
        </p:txBody>
      </p:sp>
      <p:sp>
        <p:nvSpPr>
          <p:cNvPr id="3" name="Rectangle 2"/>
          <p:cNvSpPr>
            <a:spLocks noGrp="1" noChangeArrowheads="1"/>
          </p:cNvSpPr>
          <p:nvPr>
            <p:ph type="title"/>
          </p:nvPr>
        </p:nvSpPr>
        <p:spPr>
          <a:xfrm>
            <a:off x="315913" y="771525"/>
            <a:ext cx="8482012" cy="466725"/>
          </a:xfrm>
        </p:spPr>
        <p:txBody>
          <a:bodyPr>
            <a:normAutofit fontScale="90000"/>
          </a:bodyPr>
          <a:lstStyle/>
          <a:p>
            <a:pPr algn="ctr" eaLnBrk="1" hangingPunct="1"/>
            <a:r>
              <a:rPr lang="pt-BR" altLang="pt-BR" sz="2700" b="1" smtClean="0">
                <a:solidFill>
                  <a:srgbClr val="003399"/>
                </a:solidFill>
                <a:latin typeface="Arial" charset="0"/>
                <a:cs typeface="Times New Roman" pitchFamily="18" charset="0"/>
              </a:rPr>
              <a:t>GESTÃO DE NEGÓCIOS &amp; RECURSOS HUMANOS</a:t>
            </a:r>
            <a:endParaRPr lang="pt-BR" altLang="pt-BR" sz="2700" b="1" smtClean="0">
              <a:solidFill>
                <a:srgbClr val="003399"/>
              </a:solidFill>
              <a:latin typeface="Arial" charset="0"/>
            </a:endParaRPr>
          </a:p>
        </p:txBody>
      </p:sp>
      <p:sp>
        <p:nvSpPr>
          <p:cNvPr id="4" name="Rectangle 4"/>
          <p:cNvSpPr>
            <a:spLocks noChangeArrowheads="1"/>
          </p:cNvSpPr>
          <p:nvPr/>
        </p:nvSpPr>
        <p:spPr bwMode="auto">
          <a:xfrm>
            <a:off x="539750" y="1700213"/>
            <a:ext cx="8001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dirty="0"/>
              <a:t>A prática de recursos humanos é crítica para as atividades essenciais do negócio.  Ela é muito importante para ser responsabilidade exclusiva dos especialistas da área de recursos humanos.  Os gerentes de linha precisam atuar diretamente como fornecedores e orientadores das políticas de recursos </a:t>
            </a:r>
            <a:r>
              <a:rPr lang="pt-BR" altLang="pt-BR" sz="2400" b="1" dirty="0" smtClean="0"/>
              <a:t>humanos.</a:t>
            </a:r>
            <a:endParaRPr lang="pt-BR" altLang="pt-BR" sz="2400" b="1" dirty="0"/>
          </a:p>
        </p:txBody>
      </p:sp>
      <p:sp>
        <p:nvSpPr>
          <p:cNvPr id="5" name="Rectangle 6"/>
          <p:cNvSpPr>
            <a:spLocks noChangeArrowheads="1"/>
          </p:cNvSpPr>
          <p:nvPr/>
        </p:nvSpPr>
        <p:spPr bwMode="auto">
          <a:xfrm>
            <a:off x="468313" y="4724400"/>
            <a:ext cx="82073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en-US" altLang="pt-BR" sz="2400" b="1">
                <a:solidFill>
                  <a:srgbClr val="009900"/>
                </a:solidFill>
              </a:rPr>
              <a:t>STOREY, J.   Human resource management: still marching on, or marching out?  In: STOREY, J. (Ed.).  </a:t>
            </a:r>
            <a:r>
              <a:rPr lang="en-US" altLang="pt-BR" sz="2400" b="1" i="1">
                <a:solidFill>
                  <a:srgbClr val="009900"/>
                </a:solidFill>
              </a:rPr>
              <a:t>Human resource management</a:t>
            </a:r>
            <a:r>
              <a:rPr lang="en-US" altLang="pt-BR" sz="2400" b="1">
                <a:solidFill>
                  <a:srgbClr val="009900"/>
                </a:solidFill>
              </a:rPr>
              <a:t>: a critical text.     </a:t>
            </a:r>
            <a:r>
              <a:rPr lang="pt-BR" altLang="pt-BR" sz="2400" b="1">
                <a:solidFill>
                  <a:srgbClr val="009900"/>
                </a:solidFill>
              </a:rPr>
              <a:t>Londres : Routledge, 1995. </a:t>
            </a: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Espaço Reservado para Número de Slide 124"/>
          <p:cNvSpPr>
            <a:spLocks noGrp="1"/>
          </p:cNvSpPr>
          <p:nvPr>
            <p:ph type="sldNum" sz="quarter" idx="12"/>
          </p:nvPr>
        </p:nvSpPr>
        <p:spPr>
          <a:xfrm>
            <a:off x="8214641" y="6376243"/>
            <a:ext cx="472158" cy="365125"/>
          </a:xfrm>
        </p:spPr>
        <p:txBody>
          <a:bodyPr/>
          <a:lstStyle/>
          <a:p>
            <a:fld id="{B92B09ED-5DCD-4173-ADD3-38C51F4AE414}" type="slidenum">
              <a:rPr lang="pt-BR" sz="1600" b="1" smtClean="0">
                <a:solidFill>
                  <a:schemeClr val="tx1"/>
                </a:solidFill>
                <a:latin typeface="+mj-lt"/>
              </a:rPr>
              <a:t>7</a:t>
            </a:fld>
            <a:endParaRPr lang="pt-BR" sz="1600" b="1" dirty="0">
              <a:solidFill>
                <a:schemeClr val="tx1"/>
              </a:solidFill>
              <a:latin typeface="+mj-lt"/>
            </a:endParaRPr>
          </a:p>
        </p:txBody>
      </p:sp>
      <p:sp>
        <p:nvSpPr>
          <p:cNvPr id="3" name="Rectangle 2"/>
          <p:cNvSpPr>
            <a:spLocks noGrp="1" noChangeArrowheads="1"/>
          </p:cNvSpPr>
          <p:nvPr>
            <p:ph type="title"/>
          </p:nvPr>
        </p:nvSpPr>
        <p:spPr>
          <a:xfrm>
            <a:off x="468313" y="641350"/>
            <a:ext cx="8207375" cy="1187450"/>
          </a:xfrm>
        </p:spPr>
        <p:txBody>
          <a:bodyPr>
            <a:normAutofit fontScale="90000"/>
          </a:bodyPr>
          <a:lstStyle/>
          <a:p>
            <a:pPr algn="ctr" eaLnBrk="1" hangingPunct="1"/>
            <a:r>
              <a:rPr lang="pt-BR" altLang="pt-BR" sz="2400" b="1" smtClean="0">
                <a:solidFill>
                  <a:srgbClr val="009900"/>
                </a:solidFill>
                <a:latin typeface="Arial" charset="0"/>
              </a:rPr>
              <a:t>RENOVAÇÃO DA GESTÃO DE RECURSOS HUMANOS COM BASE NAS DIMENSÕES COMPETITIVAS</a:t>
            </a:r>
            <a:br>
              <a:rPr lang="pt-BR" altLang="pt-BR" sz="2400" b="1" smtClean="0">
                <a:solidFill>
                  <a:srgbClr val="009900"/>
                </a:solidFill>
                <a:latin typeface="Arial" charset="0"/>
              </a:rPr>
            </a:br>
            <a:r>
              <a:rPr lang="pt-BR" altLang="pt-BR" sz="2400" b="1" smtClean="0">
                <a:solidFill>
                  <a:srgbClr val="009900"/>
                </a:solidFill>
                <a:latin typeface="Arial" charset="0"/>
              </a:rPr>
              <a:t>DESSA ESTRATÉGIA FUNCIONAL</a:t>
            </a:r>
          </a:p>
        </p:txBody>
      </p:sp>
      <p:sp>
        <p:nvSpPr>
          <p:cNvPr id="4" name="Rectangle 4"/>
          <p:cNvSpPr>
            <a:spLocks noChangeArrowheads="1"/>
          </p:cNvSpPr>
          <p:nvPr/>
        </p:nvSpPr>
        <p:spPr bwMode="auto">
          <a:xfrm>
            <a:off x="495300" y="2320925"/>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cs typeface="Arial" charset="0"/>
              </a:rPr>
              <a:t>Estruturação da organização e redesenho de cargos</a:t>
            </a:r>
          </a:p>
        </p:txBody>
      </p:sp>
      <p:sp>
        <p:nvSpPr>
          <p:cNvPr id="5" name="Rectangle 5"/>
          <p:cNvSpPr>
            <a:spLocks noChangeArrowheads="1"/>
          </p:cNvSpPr>
          <p:nvPr/>
        </p:nvSpPr>
        <p:spPr bwMode="auto">
          <a:xfrm>
            <a:off x="495300" y="314325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990000"/>
                </a:solidFill>
                <a:cs typeface="Arial" charset="0"/>
              </a:rPr>
              <a:t>Sistema de carreira</a:t>
            </a:r>
          </a:p>
        </p:txBody>
      </p:sp>
      <p:sp>
        <p:nvSpPr>
          <p:cNvPr id="6" name="Rectangle 6"/>
          <p:cNvSpPr>
            <a:spLocks noChangeArrowheads="1"/>
          </p:cNvSpPr>
          <p:nvPr/>
        </p:nvSpPr>
        <p:spPr bwMode="auto">
          <a:xfrm>
            <a:off x="504825" y="3965575"/>
            <a:ext cx="814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003300"/>
                </a:solidFill>
                <a:cs typeface="Arial" charset="0"/>
              </a:rPr>
              <a:t>Treinamento e desenvolvimento</a:t>
            </a:r>
          </a:p>
        </p:txBody>
      </p:sp>
      <p:sp>
        <p:nvSpPr>
          <p:cNvPr id="7" name="Rectangle 7"/>
          <p:cNvSpPr>
            <a:spLocks noChangeArrowheads="1"/>
          </p:cNvSpPr>
          <p:nvPr/>
        </p:nvSpPr>
        <p:spPr bwMode="auto">
          <a:xfrm>
            <a:off x="571500" y="481965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just" eaLnBrk="1" hangingPunct="1">
              <a:spcBef>
                <a:spcPct val="50000"/>
              </a:spcBef>
            </a:pPr>
            <a:r>
              <a:rPr lang="pt-BR" altLang="pt-BR" sz="2400" b="1">
                <a:solidFill>
                  <a:srgbClr val="333333"/>
                </a:solidFill>
                <a:cs typeface="Arial" charset="0"/>
              </a:rPr>
              <a:t>Remuneração</a:t>
            </a:r>
          </a:p>
        </p:txBody>
      </p:sp>
      <p:sp>
        <p:nvSpPr>
          <p:cNvPr id="8" name="Rectangle 8"/>
          <p:cNvSpPr>
            <a:spLocks noChangeArrowheads="1"/>
          </p:cNvSpPr>
          <p:nvPr/>
        </p:nvSpPr>
        <p:spPr bwMode="auto">
          <a:xfrm>
            <a:off x="571500" y="554355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400" b="1">
                <a:solidFill>
                  <a:srgbClr val="663300"/>
                </a:solidFill>
                <a:cs typeface="Arial" charset="0"/>
              </a:rPr>
              <a:t>Avaliação de desempenho</a:t>
            </a: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448251"/>
            <a:ext cx="658416" cy="365125"/>
          </a:xfrm>
        </p:spPr>
        <p:txBody>
          <a:bodyPr/>
          <a:lstStyle/>
          <a:p>
            <a:fld id="{B92B09ED-5DCD-4173-ADD3-38C51F4AE414}" type="slidenum">
              <a:rPr lang="pt-BR" sz="1600" b="1" smtClean="0">
                <a:solidFill>
                  <a:schemeClr val="tx1"/>
                </a:solidFill>
                <a:latin typeface="+mj-lt"/>
              </a:rPr>
              <a:t>8</a:t>
            </a:fld>
            <a:endParaRPr lang="pt-BR" sz="1600" b="1" dirty="0">
              <a:solidFill>
                <a:schemeClr val="tx1"/>
              </a:solidFill>
              <a:latin typeface="+mj-lt"/>
            </a:endParaRPr>
          </a:p>
        </p:txBody>
      </p:sp>
      <p:sp>
        <p:nvSpPr>
          <p:cNvPr id="3" name="Rectangle 2"/>
          <p:cNvSpPr>
            <a:spLocks noGrp="1" noChangeArrowheads="1"/>
          </p:cNvSpPr>
          <p:nvPr>
            <p:ph type="title"/>
          </p:nvPr>
        </p:nvSpPr>
        <p:spPr>
          <a:xfrm>
            <a:off x="90488" y="519336"/>
            <a:ext cx="8658225" cy="533400"/>
          </a:xfrm>
        </p:spPr>
        <p:txBody>
          <a:bodyPr/>
          <a:lstStyle/>
          <a:p>
            <a:pPr algn="ctr" eaLnBrk="1" hangingPunct="1"/>
            <a:r>
              <a:rPr lang="pt-BR" altLang="pt-BR" sz="2800" b="1" dirty="0" smtClean="0">
                <a:solidFill>
                  <a:srgbClr val="000099"/>
                </a:solidFill>
                <a:latin typeface="Arial" charset="0"/>
              </a:rPr>
              <a:t>COMPETÊNCIAS GERENCIAIS</a:t>
            </a:r>
          </a:p>
        </p:txBody>
      </p:sp>
      <p:sp>
        <p:nvSpPr>
          <p:cNvPr id="4" name="Text Box 3"/>
          <p:cNvSpPr txBox="1">
            <a:spLocks noChangeArrowheads="1"/>
          </p:cNvSpPr>
          <p:nvPr/>
        </p:nvSpPr>
        <p:spPr bwMode="auto">
          <a:xfrm>
            <a:off x="430213" y="1434926"/>
            <a:ext cx="2197100" cy="2827338"/>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1800" b="1">
                <a:solidFill>
                  <a:srgbClr val="0000FF"/>
                </a:solidFill>
              </a:rPr>
              <a:t>COMPETÊNCIAS</a:t>
            </a:r>
          </a:p>
          <a:p>
            <a:pPr eaLnBrk="1" hangingPunct="1"/>
            <a:r>
              <a:rPr kumimoji="0" lang="pt-BR" altLang="pt-BR" sz="1800" b="1">
                <a:solidFill>
                  <a:srgbClr val="0000FF"/>
                </a:solidFill>
              </a:rPr>
              <a:t>INTERACIONAIS:</a:t>
            </a:r>
          </a:p>
          <a:p>
            <a:pPr eaLnBrk="1" hangingPunct="1"/>
            <a:r>
              <a:rPr kumimoji="0" lang="pt-BR" altLang="pt-BR" sz="1800" b="1">
                <a:solidFill>
                  <a:srgbClr val="0000FF"/>
                </a:solidFill>
              </a:rPr>
              <a:t>trabalhando produtivamente</a:t>
            </a:r>
          </a:p>
          <a:p>
            <a:pPr eaLnBrk="1" hangingPunct="1"/>
            <a:r>
              <a:rPr kumimoji="0" lang="pt-BR" altLang="pt-BR" sz="1800" b="1">
                <a:solidFill>
                  <a:srgbClr val="0000FF"/>
                </a:solidFill>
              </a:rPr>
              <a:t>com os outros</a:t>
            </a:r>
          </a:p>
          <a:p>
            <a:pPr eaLnBrk="1" hangingPunct="1"/>
            <a:r>
              <a:rPr kumimoji="0" lang="pt-BR" altLang="pt-BR" sz="1800" b="1">
                <a:solidFill>
                  <a:srgbClr val="0000FF"/>
                </a:solidFill>
              </a:rPr>
              <a:t>.  capacidades</a:t>
            </a:r>
          </a:p>
          <a:p>
            <a:pPr eaLnBrk="1" hangingPunct="1"/>
            <a:r>
              <a:rPr kumimoji="0" lang="pt-BR" altLang="pt-BR" sz="1800" b="1">
                <a:solidFill>
                  <a:srgbClr val="0000FF"/>
                </a:solidFill>
              </a:rPr>
              <a:t>   interpessoais</a:t>
            </a:r>
          </a:p>
          <a:p>
            <a:pPr eaLnBrk="1" hangingPunct="1"/>
            <a:r>
              <a:rPr kumimoji="0" lang="pt-BR" altLang="pt-BR" sz="1800" b="1">
                <a:solidFill>
                  <a:srgbClr val="0000FF"/>
                </a:solidFill>
              </a:rPr>
              <a:t>.  capacidade de</a:t>
            </a:r>
          </a:p>
          <a:p>
            <a:pPr eaLnBrk="1" hangingPunct="1"/>
            <a:r>
              <a:rPr kumimoji="0" lang="pt-BR" altLang="pt-BR" sz="1800" b="1">
                <a:solidFill>
                  <a:srgbClr val="0000FF"/>
                </a:solidFill>
              </a:rPr>
              <a:t>   liderança</a:t>
            </a:r>
          </a:p>
        </p:txBody>
      </p:sp>
      <p:sp>
        <p:nvSpPr>
          <p:cNvPr id="5" name="Text Box 4"/>
          <p:cNvSpPr txBox="1">
            <a:spLocks noChangeArrowheads="1"/>
          </p:cNvSpPr>
          <p:nvPr/>
        </p:nvSpPr>
        <p:spPr bwMode="auto">
          <a:xfrm>
            <a:off x="6084888" y="1439689"/>
            <a:ext cx="2663825" cy="2947987"/>
          </a:xfrm>
          <a:prstGeom prst="rect">
            <a:avLst/>
          </a:prstGeom>
          <a:noFill/>
          <a:ln w="381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1800" b="1">
                <a:solidFill>
                  <a:srgbClr val="008000"/>
                </a:solidFill>
              </a:rPr>
              <a:t>COMPETÊNCIAS</a:t>
            </a:r>
          </a:p>
          <a:p>
            <a:pPr eaLnBrk="1" hangingPunct="1"/>
            <a:r>
              <a:rPr kumimoji="0" lang="pt-BR" altLang="pt-BR" sz="1800" b="1">
                <a:solidFill>
                  <a:srgbClr val="008000"/>
                </a:solidFill>
              </a:rPr>
              <a:t>DE</a:t>
            </a:r>
          </a:p>
          <a:p>
            <a:pPr eaLnBrk="1" hangingPunct="1"/>
            <a:r>
              <a:rPr kumimoji="0" lang="pt-BR" altLang="pt-BR" sz="1800" b="1">
                <a:solidFill>
                  <a:srgbClr val="008000"/>
                </a:solidFill>
              </a:rPr>
              <a:t>CAPACITAÇÃO</a:t>
            </a:r>
          </a:p>
          <a:p>
            <a:pPr eaLnBrk="1" hangingPunct="1"/>
            <a:r>
              <a:rPr kumimoji="0" lang="pt-BR" altLang="pt-BR" sz="1800" b="1">
                <a:solidFill>
                  <a:srgbClr val="008000"/>
                </a:solidFill>
              </a:rPr>
              <a:t>reconhecendo a necessidade de mudar e compreender a mudança</a:t>
            </a:r>
          </a:p>
          <a:p>
            <a:pPr eaLnBrk="1" hangingPunct="1"/>
            <a:r>
              <a:rPr kumimoji="0" lang="pt-BR" altLang="pt-BR" sz="1800" b="1">
                <a:solidFill>
                  <a:srgbClr val="008000"/>
                </a:solidFill>
              </a:rPr>
              <a:t>.  capacidade de ação</a:t>
            </a:r>
          </a:p>
          <a:p>
            <a:pPr eaLnBrk="1" hangingPunct="1"/>
            <a:r>
              <a:rPr kumimoji="0" lang="pt-BR" altLang="pt-BR" sz="1800" b="1">
                <a:solidFill>
                  <a:srgbClr val="008000"/>
                </a:solidFill>
              </a:rPr>
              <a:t>.  flexibilidade e</a:t>
            </a:r>
          </a:p>
          <a:p>
            <a:pPr eaLnBrk="1" hangingPunct="1"/>
            <a:r>
              <a:rPr kumimoji="0" lang="pt-BR" altLang="pt-BR" sz="1800" b="1">
                <a:solidFill>
                  <a:srgbClr val="008000"/>
                </a:solidFill>
              </a:rPr>
              <a:t>    adaptabilidade</a:t>
            </a:r>
          </a:p>
        </p:txBody>
      </p:sp>
      <p:sp>
        <p:nvSpPr>
          <p:cNvPr id="7" name="Text Box 5"/>
          <p:cNvSpPr txBox="1">
            <a:spLocks noChangeArrowheads="1"/>
          </p:cNvSpPr>
          <p:nvPr/>
        </p:nvSpPr>
        <p:spPr bwMode="auto">
          <a:xfrm>
            <a:off x="2843213" y="1434926"/>
            <a:ext cx="3098800" cy="3455988"/>
          </a:xfrm>
          <a:prstGeom prst="rect">
            <a:avLst/>
          </a:prstGeom>
          <a:noFill/>
          <a:ln w="38100">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1800" b="1"/>
              <a:t>COMPETÊNCIAS DE SOLUÇÃO DE PROBLEMAS:</a:t>
            </a:r>
          </a:p>
          <a:p>
            <a:pPr eaLnBrk="1" hangingPunct="1"/>
            <a:r>
              <a:rPr kumimoji="0" lang="pt-BR" altLang="pt-BR" sz="1800" b="1"/>
              <a:t>identificando, formulando e executando soluções criativas de problemas</a:t>
            </a:r>
          </a:p>
          <a:p>
            <a:pPr eaLnBrk="1" hangingPunct="1"/>
            <a:r>
              <a:rPr kumimoji="0" lang="pt-BR" altLang="pt-BR" sz="1800" b="1"/>
              <a:t>.  capacidade de</a:t>
            </a:r>
          </a:p>
          <a:p>
            <a:pPr eaLnBrk="1" hangingPunct="1"/>
            <a:r>
              <a:rPr kumimoji="0" lang="pt-BR" altLang="pt-BR" sz="1800" b="1"/>
              <a:t>   percepção</a:t>
            </a:r>
          </a:p>
          <a:p>
            <a:pPr eaLnBrk="1" hangingPunct="1"/>
            <a:r>
              <a:rPr kumimoji="0" lang="pt-BR" altLang="pt-BR" sz="1800" b="1"/>
              <a:t>.  capacidade de</a:t>
            </a:r>
          </a:p>
          <a:p>
            <a:pPr eaLnBrk="1" hangingPunct="1"/>
            <a:r>
              <a:rPr kumimoji="0" lang="pt-BR" altLang="pt-BR" sz="1800" b="1"/>
              <a:t>    planejamento e</a:t>
            </a:r>
          </a:p>
          <a:p>
            <a:pPr eaLnBrk="1" hangingPunct="1"/>
            <a:r>
              <a:rPr kumimoji="0" lang="pt-BR" altLang="pt-BR" sz="1800" b="1"/>
              <a:t>    organização</a:t>
            </a:r>
          </a:p>
          <a:p>
            <a:pPr eaLnBrk="1" hangingPunct="1"/>
            <a:r>
              <a:rPr kumimoji="0" lang="pt-BR" altLang="pt-BR" sz="1800" b="1"/>
              <a:t>.  capacidade de decisão</a:t>
            </a:r>
          </a:p>
        </p:txBody>
      </p:sp>
      <p:sp>
        <p:nvSpPr>
          <p:cNvPr id="8" name="Text Box 6"/>
          <p:cNvSpPr txBox="1">
            <a:spLocks noChangeArrowheads="1"/>
          </p:cNvSpPr>
          <p:nvPr/>
        </p:nvSpPr>
        <p:spPr bwMode="auto">
          <a:xfrm>
            <a:off x="3943350" y="5035376"/>
            <a:ext cx="4762500" cy="1452563"/>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1800" b="1">
                <a:solidFill>
                  <a:schemeClr val="accent2"/>
                </a:solidFill>
              </a:rPr>
              <a:t>COMPETÊNCIAS DE COMUNICAÇÃO:</a:t>
            </a:r>
          </a:p>
          <a:p>
            <a:pPr eaLnBrk="1" hangingPunct="1"/>
            <a:r>
              <a:rPr kumimoji="0" lang="pt-BR" altLang="pt-BR" sz="1800" b="1">
                <a:solidFill>
                  <a:schemeClr val="accent2"/>
                </a:solidFill>
              </a:rPr>
              <a:t>. comunicando eficaz e eficientemente</a:t>
            </a:r>
          </a:p>
          <a:p>
            <a:pPr eaLnBrk="1" hangingPunct="1"/>
            <a:r>
              <a:rPr kumimoji="0" lang="pt-BR" altLang="pt-BR" sz="1800" b="1">
                <a:solidFill>
                  <a:schemeClr val="accent2"/>
                </a:solidFill>
              </a:rPr>
              <a:t>. comunicação escrita</a:t>
            </a:r>
          </a:p>
          <a:p>
            <a:pPr eaLnBrk="1" hangingPunct="1"/>
            <a:r>
              <a:rPr kumimoji="0" lang="pt-BR" altLang="pt-BR" sz="1800" b="1">
                <a:solidFill>
                  <a:schemeClr val="accent2"/>
                </a:solidFill>
              </a:rPr>
              <a:t>. comunicação oral</a:t>
            </a:r>
          </a:p>
          <a:p>
            <a:pPr eaLnBrk="1" hangingPunct="1"/>
            <a:r>
              <a:rPr kumimoji="0" lang="pt-BR" altLang="pt-BR" sz="1800" b="1">
                <a:solidFill>
                  <a:schemeClr val="accent2"/>
                </a:solidFill>
              </a:rPr>
              <a:t>. interação com outras culturas</a:t>
            </a:r>
          </a:p>
        </p:txBody>
      </p:sp>
      <p:sp>
        <p:nvSpPr>
          <p:cNvPr id="9" name="Rectangle 11"/>
          <p:cNvSpPr>
            <a:spLocks noChangeArrowheads="1"/>
          </p:cNvSpPr>
          <p:nvPr/>
        </p:nvSpPr>
        <p:spPr bwMode="auto">
          <a:xfrm>
            <a:off x="214313" y="5537026"/>
            <a:ext cx="38528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eaLnBrk="1" hangingPunct="1"/>
            <a:r>
              <a:rPr kumimoji="0" lang="pt-BR" altLang="pt-BR" sz="2000" b="1" dirty="0">
                <a:solidFill>
                  <a:srgbClr val="080808"/>
                </a:solidFill>
              </a:rPr>
              <a:t>COMPETÊNCIAS DE APOIO</a:t>
            </a:r>
          </a:p>
        </p:txBody>
      </p:sp>
      <p:sp>
        <p:nvSpPr>
          <p:cNvPr id="10" name="Rectangle 12"/>
          <p:cNvSpPr>
            <a:spLocks noChangeArrowheads="1"/>
          </p:cNvSpPr>
          <p:nvPr/>
        </p:nvSpPr>
        <p:spPr bwMode="auto">
          <a:xfrm>
            <a:off x="1135063" y="971376"/>
            <a:ext cx="65516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eaLnBrk="1" hangingPunct="1"/>
            <a:r>
              <a:rPr kumimoji="0" lang="pt-BR" altLang="pt-BR" sz="2000" b="1" dirty="0">
                <a:solidFill>
                  <a:srgbClr val="080808"/>
                </a:solidFill>
              </a:rPr>
              <a:t>COMPETÊNCIAS FUNDAMENTAIS</a:t>
            </a: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7" grpId="0" animBg="1"/>
      <p:bldP spid="8" grpId="0" animBg="1"/>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9</a:t>
            </a:fld>
            <a:endParaRPr lang="pt-BR" sz="1600" b="1">
              <a:solidFill>
                <a:schemeClr val="tx1"/>
              </a:solidFill>
              <a:latin typeface="+mj-lt"/>
            </a:endParaRPr>
          </a:p>
        </p:txBody>
      </p:sp>
      <p:sp>
        <p:nvSpPr>
          <p:cNvPr id="3" name="Rectangle 2"/>
          <p:cNvSpPr txBox="1">
            <a:spLocks noChangeArrowheads="1"/>
          </p:cNvSpPr>
          <p:nvPr/>
        </p:nvSpPr>
        <p:spPr>
          <a:xfrm>
            <a:off x="190500" y="579586"/>
            <a:ext cx="8748713" cy="5032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2700" smtClean="0">
                <a:solidFill>
                  <a:srgbClr val="FF3300"/>
                </a:solidFill>
                <a:latin typeface="Arial" charset="0"/>
              </a:rPr>
              <a:t>SISTEMA DE CARREIRA BASEADO NO INDIVÍDUO </a:t>
            </a:r>
          </a:p>
        </p:txBody>
      </p:sp>
      <p:sp>
        <p:nvSpPr>
          <p:cNvPr id="4" name="Rectangle 3"/>
          <p:cNvSpPr>
            <a:spLocks noChangeArrowheads="1"/>
          </p:cNvSpPr>
          <p:nvPr/>
        </p:nvSpPr>
        <p:spPr bwMode="auto">
          <a:xfrm>
            <a:off x="525463" y="5751661"/>
            <a:ext cx="82073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spcBef>
                <a:spcPct val="50000"/>
              </a:spcBef>
            </a:pPr>
            <a:r>
              <a:rPr lang="pt-BR" altLang="pt-BR" sz="2000" b="1"/>
              <a:t>DUTRA, J. S.   </a:t>
            </a:r>
            <a:r>
              <a:rPr lang="pt-BR" altLang="pt-BR" sz="2000" b="1" i="1"/>
              <a:t>Administração de carreiras</a:t>
            </a:r>
            <a:r>
              <a:rPr lang="pt-BR" altLang="pt-BR" sz="2000" b="1"/>
              <a:t>: uma proposta para repensar a gestão das pessoas.  São Paulo : Atlas, 1996.</a:t>
            </a:r>
          </a:p>
        </p:txBody>
      </p:sp>
      <p:sp>
        <p:nvSpPr>
          <p:cNvPr id="6" name="Text Box 4"/>
          <p:cNvSpPr txBox="1">
            <a:spLocks noChangeArrowheads="1"/>
          </p:cNvSpPr>
          <p:nvPr/>
        </p:nvSpPr>
        <p:spPr bwMode="auto">
          <a:xfrm>
            <a:off x="468313" y="1359049"/>
            <a:ext cx="2590800" cy="406400"/>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2000" b="1"/>
              <a:t>CARACTERÍSTICA </a:t>
            </a:r>
          </a:p>
        </p:txBody>
      </p:sp>
      <p:sp>
        <p:nvSpPr>
          <p:cNvPr id="7" name="Text Box 5"/>
          <p:cNvSpPr txBox="1">
            <a:spLocks noChangeArrowheads="1"/>
          </p:cNvSpPr>
          <p:nvPr/>
        </p:nvSpPr>
        <p:spPr bwMode="auto">
          <a:xfrm>
            <a:off x="458788" y="2635399"/>
            <a:ext cx="2600325" cy="711200"/>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2000" b="1">
                <a:solidFill>
                  <a:srgbClr val="009900"/>
                </a:solidFill>
              </a:rPr>
              <a:t>IMPACTOS NA EMPRESA </a:t>
            </a:r>
          </a:p>
        </p:txBody>
      </p:sp>
      <p:sp>
        <p:nvSpPr>
          <p:cNvPr id="8" name="Text Box 6"/>
          <p:cNvSpPr txBox="1">
            <a:spLocks noChangeArrowheads="1"/>
          </p:cNvSpPr>
          <p:nvPr/>
        </p:nvSpPr>
        <p:spPr bwMode="auto">
          <a:xfrm>
            <a:off x="458788" y="4702324"/>
            <a:ext cx="2600325" cy="4064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algn="ctr"/>
            <a:r>
              <a:rPr kumimoji="0" lang="pt-BR" altLang="pt-BR" sz="2000" b="1">
                <a:solidFill>
                  <a:schemeClr val="accent2"/>
                </a:solidFill>
              </a:rPr>
              <a:t>DESVANTAGENS </a:t>
            </a:r>
          </a:p>
        </p:txBody>
      </p:sp>
      <p:sp>
        <p:nvSpPr>
          <p:cNvPr id="9" name="Text Box 8"/>
          <p:cNvSpPr txBox="1">
            <a:spLocks noChangeArrowheads="1"/>
          </p:cNvSpPr>
          <p:nvPr/>
        </p:nvSpPr>
        <p:spPr bwMode="auto">
          <a:xfrm>
            <a:off x="3132138" y="1360636"/>
            <a:ext cx="5581650" cy="406400"/>
          </a:xfrm>
          <a:prstGeom prst="rect">
            <a:avLst/>
          </a:prstGeom>
          <a:noFill/>
          <a:ln w="9525">
            <a:solidFill>
              <a:srgbClr val="6600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r>
              <a:rPr kumimoji="0" lang="pt-BR" altLang="pt-BR" sz="2000" b="1"/>
              <a:t>centradas no indivíduo </a:t>
            </a:r>
          </a:p>
        </p:txBody>
      </p:sp>
      <p:sp>
        <p:nvSpPr>
          <p:cNvPr id="10" name="Text Box 9"/>
          <p:cNvSpPr txBox="1">
            <a:spLocks noChangeArrowheads="1"/>
          </p:cNvSpPr>
          <p:nvPr/>
        </p:nvSpPr>
        <p:spPr bwMode="auto">
          <a:xfrm>
            <a:off x="3165475" y="1921024"/>
            <a:ext cx="5545138" cy="2235200"/>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2000" b="1">
                <a:solidFill>
                  <a:srgbClr val="009900"/>
                </a:solidFill>
              </a:rPr>
              <a:t>. flexibilidade para alocar pessoas;</a:t>
            </a:r>
          </a:p>
          <a:p>
            <a:pPr eaLnBrk="1" hangingPunct="1"/>
            <a:r>
              <a:rPr kumimoji="0" lang="pt-BR" altLang="pt-BR" sz="2000" b="1">
                <a:solidFill>
                  <a:srgbClr val="009900"/>
                </a:solidFill>
              </a:rPr>
              <a:t>. maior correlação com capacitação;</a:t>
            </a:r>
          </a:p>
          <a:p>
            <a:pPr eaLnBrk="1" hangingPunct="1"/>
            <a:r>
              <a:rPr kumimoji="0" lang="pt-BR" altLang="pt-BR" sz="2000" b="1">
                <a:solidFill>
                  <a:srgbClr val="009900"/>
                </a:solidFill>
              </a:rPr>
              <a:t>. oferece parâmetros de diferenciação em</a:t>
            </a:r>
          </a:p>
          <a:p>
            <a:pPr eaLnBrk="1" hangingPunct="1"/>
            <a:r>
              <a:rPr kumimoji="0" lang="pt-BR" altLang="pt-BR" sz="2000" b="1">
                <a:solidFill>
                  <a:srgbClr val="009900"/>
                </a:solidFill>
              </a:rPr>
              <a:t>   ambientes de grande instabilidade</a:t>
            </a:r>
          </a:p>
          <a:p>
            <a:pPr eaLnBrk="1" hangingPunct="1"/>
            <a:r>
              <a:rPr kumimoji="0" lang="pt-BR" altLang="pt-BR" sz="2000" b="1">
                <a:solidFill>
                  <a:srgbClr val="009900"/>
                </a:solidFill>
              </a:rPr>
              <a:t>   organizacional;</a:t>
            </a:r>
          </a:p>
          <a:p>
            <a:pPr eaLnBrk="1" hangingPunct="1"/>
            <a:r>
              <a:rPr kumimoji="0" lang="pt-BR" altLang="pt-BR" sz="2000" b="1">
                <a:solidFill>
                  <a:srgbClr val="009900"/>
                </a:solidFill>
              </a:rPr>
              <a:t>.  suporte para processo</a:t>
            </a:r>
          </a:p>
          <a:p>
            <a:pPr eaLnBrk="1" hangingPunct="1"/>
            <a:r>
              <a:rPr kumimoji="0" lang="pt-BR" altLang="pt-BR" sz="2000" b="1">
                <a:solidFill>
                  <a:srgbClr val="009900"/>
                </a:solidFill>
              </a:rPr>
              <a:t>   de horizontalização de responsabilidades. </a:t>
            </a:r>
          </a:p>
        </p:txBody>
      </p:sp>
      <p:sp>
        <p:nvSpPr>
          <p:cNvPr id="11" name="Text Box 10"/>
          <p:cNvSpPr txBox="1">
            <a:spLocks noChangeArrowheads="1"/>
          </p:cNvSpPr>
          <p:nvPr/>
        </p:nvSpPr>
        <p:spPr bwMode="auto">
          <a:xfrm>
            <a:off x="3170238" y="4270524"/>
            <a:ext cx="5524500" cy="132080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61950" indent="-361950" eaLnBrk="0" hangingPunct="0">
              <a:defRPr kumimoji="1" sz="3200">
                <a:solidFill>
                  <a:srgbClr val="660066"/>
                </a:solidFill>
                <a:latin typeface="Arial" charset="0"/>
              </a:defRPr>
            </a:lvl1pPr>
            <a:lvl2pPr marL="742950" indent="-285750" eaLnBrk="0" hangingPunct="0">
              <a:defRPr kumimoji="1" sz="3200">
                <a:solidFill>
                  <a:srgbClr val="660066"/>
                </a:solidFill>
                <a:latin typeface="Arial" charset="0"/>
              </a:defRPr>
            </a:lvl2pPr>
            <a:lvl3pPr marL="1143000" indent="-228600" eaLnBrk="0" hangingPunct="0">
              <a:defRPr kumimoji="1" sz="3200">
                <a:solidFill>
                  <a:srgbClr val="660066"/>
                </a:solidFill>
                <a:latin typeface="Arial" charset="0"/>
              </a:defRPr>
            </a:lvl3pPr>
            <a:lvl4pPr marL="1600200" indent="-228600" eaLnBrk="0" hangingPunct="0">
              <a:defRPr kumimoji="1" sz="3200">
                <a:solidFill>
                  <a:srgbClr val="660066"/>
                </a:solidFill>
                <a:latin typeface="Arial" charset="0"/>
              </a:defRPr>
            </a:lvl4pPr>
            <a:lvl5pPr marL="2057400" indent="-228600" eaLnBrk="0" hangingPunct="0">
              <a:defRPr kumimoji="1" sz="3200">
                <a:solidFill>
                  <a:srgbClr val="660066"/>
                </a:solidFill>
                <a:latin typeface="Arial" charset="0"/>
              </a:defRPr>
            </a:lvl5pPr>
            <a:lvl6pPr marL="2514600" indent="-228600" eaLnBrk="0" fontAlgn="base" hangingPunct="0">
              <a:spcBef>
                <a:spcPct val="0"/>
              </a:spcBef>
              <a:spcAft>
                <a:spcPct val="0"/>
              </a:spcAft>
              <a:defRPr kumimoji="1" sz="3200">
                <a:solidFill>
                  <a:srgbClr val="660066"/>
                </a:solidFill>
                <a:latin typeface="Arial" charset="0"/>
              </a:defRPr>
            </a:lvl6pPr>
            <a:lvl7pPr marL="2971800" indent="-228600" eaLnBrk="0" fontAlgn="base" hangingPunct="0">
              <a:spcBef>
                <a:spcPct val="0"/>
              </a:spcBef>
              <a:spcAft>
                <a:spcPct val="0"/>
              </a:spcAft>
              <a:defRPr kumimoji="1" sz="3200">
                <a:solidFill>
                  <a:srgbClr val="660066"/>
                </a:solidFill>
                <a:latin typeface="Arial" charset="0"/>
              </a:defRPr>
            </a:lvl7pPr>
            <a:lvl8pPr marL="3429000" indent="-228600" eaLnBrk="0" fontAlgn="base" hangingPunct="0">
              <a:spcBef>
                <a:spcPct val="0"/>
              </a:spcBef>
              <a:spcAft>
                <a:spcPct val="0"/>
              </a:spcAft>
              <a:defRPr kumimoji="1" sz="3200">
                <a:solidFill>
                  <a:srgbClr val="660066"/>
                </a:solidFill>
                <a:latin typeface="Arial" charset="0"/>
              </a:defRPr>
            </a:lvl8pPr>
            <a:lvl9pPr marL="3886200" indent="-228600" eaLnBrk="0" fontAlgn="base" hangingPunct="0">
              <a:spcBef>
                <a:spcPct val="0"/>
              </a:spcBef>
              <a:spcAft>
                <a:spcPct val="0"/>
              </a:spcAft>
              <a:defRPr kumimoji="1" sz="3200">
                <a:solidFill>
                  <a:srgbClr val="660066"/>
                </a:solidFill>
                <a:latin typeface="Arial" charset="0"/>
              </a:defRPr>
            </a:lvl9pPr>
          </a:lstStyle>
          <a:p>
            <a:pPr eaLnBrk="1" hangingPunct="1"/>
            <a:r>
              <a:rPr kumimoji="0" lang="pt-BR" altLang="pt-BR" sz="2000" b="1">
                <a:solidFill>
                  <a:schemeClr val="accent2"/>
                </a:solidFill>
              </a:rPr>
              <a:t>. necessidade de investimento constante </a:t>
            </a:r>
          </a:p>
          <a:p>
            <a:pPr eaLnBrk="1" hangingPunct="1"/>
            <a:r>
              <a:rPr kumimoji="0" lang="pt-BR" altLang="pt-BR" sz="2000" b="1">
                <a:solidFill>
                  <a:schemeClr val="accent2"/>
                </a:solidFill>
              </a:rPr>
              <a:t>   na formação;</a:t>
            </a:r>
          </a:p>
          <a:p>
            <a:pPr eaLnBrk="1" hangingPunct="1"/>
            <a:r>
              <a:rPr kumimoji="0" lang="pt-BR" altLang="pt-BR" sz="2000" b="1">
                <a:solidFill>
                  <a:schemeClr val="accent2"/>
                </a:solidFill>
              </a:rPr>
              <a:t>.  dificuldade de reciclagem de</a:t>
            </a:r>
          </a:p>
          <a:p>
            <a:pPr eaLnBrk="1" hangingPunct="1"/>
            <a:r>
              <a:rPr kumimoji="0" lang="pt-BR" altLang="pt-BR" sz="2000" b="1">
                <a:solidFill>
                  <a:schemeClr val="accent2"/>
                </a:solidFill>
              </a:rPr>
              <a:t>    habilidades. </a:t>
            </a: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7" grpId="0" animBg="1"/>
      <p:bldP spid="8" grpId="0" animBg="1"/>
      <p:bldP spid="9" grpId="0" animBg="1"/>
      <p:bldP spid="10" grpId="0" animBg="1"/>
      <p:bldP spid="11" grpId="0" animBg="1"/>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Clá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2939</Words>
  <Application>Microsoft Office PowerPoint</Application>
  <PresentationFormat>Apresentação na tela (4:3)</PresentationFormat>
  <Paragraphs>236</Paragraphs>
  <Slides>31</Slides>
  <Notes>2</Notes>
  <HiddenSlides>0</HiddenSlides>
  <MMClips>0</MMClips>
  <ScaleCrop>false</ScaleCrop>
  <HeadingPairs>
    <vt:vector size="6" baseType="variant">
      <vt:variant>
        <vt:lpstr>Fontes usadas</vt:lpstr>
      </vt:variant>
      <vt:variant>
        <vt:i4>3</vt:i4>
      </vt:variant>
      <vt:variant>
        <vt:lpstr>Tema</vt:lpstr>
      </vt:variant>
      <vt:variant>
        <vt:i4>2</vt:i4>
      </vt:variant>
      <vt:variant>
        <vt:lpstr>Títulos de slides</vt:lpstr>
      </vt:variant>
      <vt:variant>
        <vt:i4>31</vt:i4>
      </vt:variant>
    </vt:vector>
  </HeadingPairs>
  <TitlesOfParts>
    <vt:vector size="36" baseType="lpstr">
      <vt:lpstr>Arial</vt:lpstr>
      <vt:lpstr>Calibri</vt:lpstr>
      <vt:lpstr>Times New Roman</vt:lpstr>
      <vt:lpstr>Tema do Office</vt:lpstr>
      <vt:lpstr>Personalizar design</vt:lpstr>
      <vt:lpstr>Apresentação do PowerPoint</vt:lpstr>
      <vt:lpstr>Apresentação do PowerPoint</vt:lpstr>
      <vt:lpstr>Apresentação do PowerPoint</vt:lpstr>
      <vt:lpstr>Apresentação do PowerPoint</vt:lpstr>
      <vt:lpstr>Apresentação do PowerPoint</vt:lpstr>
      <vt:lpstr>GESTÃO DE NEGÓCIOS &amp; RECURSOS HUMANOS</vt:lpstr>
      <vt:lpstr>RENOVAÇÃO DA GESTÃO DE RECURSOS HUMANOS COM BASE NAS DIMENSÕES COMPETITIVAS DESSA ESTRATÉGIA FUNCIONAL</vt:lpstr>
      <vt:lpstr>COMPETÊNCIAS GERENCIAIS</vt:lpstr>
      <vt:lpstr>Apresentação do PowerPoint</vt:lpstr>
      <vt:lpstr>REDESENHO DE CARGOS</vt:lpstr>
      <vt:lpstr>REDESENHO DE CARREIRAS</vt:lpstr>
      <vt:lpstr>TREINAMENTO ORGANIZACIONAL</vt:lpstr>
      <vt:lpstr>TREINAMENTO ORGANIZACIONAL</vt:lpstr>
      <vt:lpstr>TREINAMENTO E DESENVOLVIMENTO</vt:lpstr>
      <vt:lpstr>TREINAMENTO E DESENVOLVIMENTO E CULTURA ORGANIZACIONAL</vt:lpstr>
      <vt:lpstr>PRÁTICAS EFETIVAS DA GESTÃO DE RECURSOS HUMANOS</vt:lpstr>
      <vt:lpstr>PRÁTICAS EFETIVAS DA GESTÃO DE RECURSOS HUMANOS</vt:lpstr>
      <vt:lpstr>PRÁTICAS EFETIVAS DA GESTÃO DE RECURSOS HUMANOS</vt:lpstr>
      <vt:lpstr>PRÁTICAS EFETIVAS DA GESTÃO DE RECURSOS HUMANOS</vt:lpstr>
      <vt:lpstr>REDESENHO DE CARGOS E REMUNERAÇÃO</vt:lpstr>
      <vt:lpstr>REDESENHO DE CARGOS E REMUNERAÇÃO</vt:lpstr>
      <vt:lpstr>SISTEMAS DE REMUNERAÇÃO &amp; PESSOAS</vt:lpstr>
      <vt:lpstr>GESTÃO DE DESEMPENHO E ESTRATÉGIA</vt:lpstr>
      <vt:lpstr>REMUNERAÇÃO, AVALIAÇÃO DE DESEMPENHO E E ESTRATÉGIA</vt:lpstr>
      <vt:lpstr>REMUNERAÇÃO DE INDIVÍDUOS E EQUIPE</vt:lpstr>
      <vt:lpstr>REMUNERAÇÃO E EVOLUÇÃO DA EMPRESA</vt:lpstr>
      <vt:lpstr>AVALIAÇÃO &amp; GESTÃO DO DESEMPENHO</vt:lpstr>
      <vt:lpstr>AVALIAÇÃO &amp; GESTÃO DO DESEMPENHO</vt:lpstr>
      <vt:lpstr>REMUNERAÇÃO E MOTIVAÇÃO INTRÍSECA</vt:lpstr>
      <vt:lpstr>REMUNERAÇÃO E CULTURA ORGANIZACIONAL</vt:lpstr>
      <vt:lpstr>CONSIDERAÇÕES FINAIS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comunicacao1</dc:creator>
  <cp:lastModifiedBy>Fernando César Almada Santos</cp:lastModifiedBy>
  <cp:revision>79</cp:revision>
  <dcterms:created xsi:type="dcterms:W3CDTF">2013-12-11T18:35:22Z</dcterms:created>
  <dcterms:modified xsi:type="dcterms:W3CDTF">2019-05-23T18:59:21Z</dcterms:modified>
</cp:coreProperties>
</file>