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1290-1342-45C7-AC85-54D6CFA65B08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24F9-9659-4460-99A0-443D5ECBB8A5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família na atualidade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BR" b="1" dirty="0"/>
          </a:p>
          <a:p>
            <a:pPr algn="ctr"/>
            <a:r>
              <a:rPr lang="pt-BR" b="1" dirty="0"/>
              <a:t>Um novo conceito de família</a:t>
            </a:r>
          </a:p>
          <a:p>
            <a:pPr algn="ctr"/>
            <a:r>
              <a:rPr lang="pt-BR" b="1" dirty="0"/>
              <a:t>Novas formações familiares</a:t>
            </a:r>
            <a:endParaRPr lang="pt-BR" dirty="0"/>
          </a:p>
          <a:p>
            <a:pPr algn="ctr"/>
            <a:endParaRPr lang="pt-BR" dirty="0"/>
          </a:p>
          <a:p>
            <a:pPr marL="0" indent="0" algn="ctr">
              <a:buNone/>
            </a:pPr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Giselda Maria Fernandes Novaes Hironaka</a:t>
            </a:r>
          </a:p>
          <a:p>
            <a:pPr marL="0" indent="0" algn="ctr">
              <a:buNone/>
            </a:pPr>
            <a:r>
              <a:rPr lang="pt-B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 Titular de Direito Civil da Faculdade de Direito da USP</a:t>
            </a:r>
          </a:p>
          <a:p>
            <a:pPr algn="ctr"/>
            <a:endParaRPr lang="pt-BR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4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Despatrimonialização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família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Significou sobrepor os </a:t>
            </a:r>
            <a:r>
              <a:rPr lang="pt-BR" dirty="0">
                <a:solidFill>
                  <a:srgbClr val="FF0000"/>
                </a:solidFill>
              </a:rPr>
              <a:t>laços afetivos </a:t>
            </a:r>
            <a:r>
              <a:rPr lang="pt-BR" dirty="0"/>
              <a:t>aos laços sanguíneos, superlativos desde as origens romanas do </a:t>
            </a:r>
            <a:r>
              <a:rPr lang="pt-BR" i="1" dirty="0"/>
              <a:t>pater </a:t>
            </a:r>
            <a:r>
              <a:rPr lang="pt-BR" i="1" dirty="0" err="1"/>
              <a:t>familia</a:t>
            </a:r>
            <a:r>
              <a:rPr lang="pt-BR" i="1" dirty="0"/>
              <a:t>.</a:t>
            </a:r>
          </a:p>
          <a:p>
            <a:pPr algn="just"/>
            <a:r>
              <a:rPr lang="pt-BR" dirty="0"/>
              <a:t>Significou superar o </a:t>
            </a:r>
            <a:r>
              <a:rPr lang="pt-BR" i="1" dirty="0">
                <a:solidFill>
                  <a:srgbClr val="FF0000"/>
                </a:solidFill>
              </a:rPr>
              <a:t>quantum</a:t>
            </a:r>
            <a:r>
              <a:rPr lang="pt-BR" dirty="0">
                <a:solidFill>
                  <a:srgbClr val="FF0000"/>
                </a:solidFill>
              </a:rPr>
              <a:t> de liberdade </a:t>
            </a:r>
            <a:r>
              <a:rPr lang="pt-BR" dirty="0"/>
              <a:t>que era voltado apenas à aquisição, domínio e transmissão da propriedade.</a:t>
            </a:r>
          </a:p>
          <a:p>
            <a:pPr algn="just"/>
            <a:r>
              <a:rPr lang="pt-BR" dirty="0"/>
              <a:t>Especialmente desde a </a:t>
            </a:r>
            <a:r>
              <a:rPr lang="pt-BR" dirty="0">
                <a:solidFill>
                  <a:srgbClr val="FF0000"/>
                </a:solidFill>
              </a:rPr>
              <a:t>Constituição de 1988</a:t>
            </a:r>
            <a:r>
              <a:rPr lang="pt-BR" dirty="0"/>
              <a:t>, a família tornou-se destinatária de normas tutelares que asseguram a liberdade e a igualdade materiais, tornando-a </a:t>
            </a:r>
            <a:r>
              <a:rPr lang="pt-BR" i="1" dirty="0"/>
              <a:t>família pós-moderna</a:t>
            </a:r>
            <a:r>
              <a:rPr lang="pt-BR" dirty="0"/>
              <a:t>, como se costuma dizer.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11408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constitucionalizada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“O modelo igualitário da família constitucionalizada se contrapõe ao modelo autoritário do Código Civil anterior. O </a:t>
            </a:r>
            <a:r>
              <a:rPr lang="pt-BR" dirty="0">
                <a:solidFill>
                  <a:srgbClr val="FF0000"/>
                </a:solidFill>
              </a:rPr>
              <a:t>consenso</a:t>
            </a:r>
            <a:r>
              <a:rPr lang="pt-BR" dirty="0"/>
              <a:t>, a </a:t>
            </a:r>
            <a:r>
              <a:rPr lang="pt-BR" dirty="0">
                <a:solidFill>
                  <a:srgbClr val="FF0000"/>
                </a:solidFill>
              </a:rPr>
              <a:t>solidariedade</a:t>
            </a:r>
            <a:r>
              <a:rPr lang="pt-BR" dirty="0"/>
              <a:t>, o </a:t>
            </a:r>
            <a:r>
              <a:rPr lang="pt-BR" dirty="0">
                <a:solidFill>
                  <a:srgbClr val="FF0000"/>
                </a:solidFill>
              </a:rPr>
              <a:t>respeito à dignidade das pessoas</a:t>
            </a:r>
            <a:r>
              <a:rPr lang="pt-BR" dirty="0"/>
              <a:t> que a integram são os fundamentos dessa imensa mudança paradigmática que inspiraram o marco regulatório estampado nos </a:t>
            </a:r>
            <a:r>
              <a:rPr lang="pt-BR" dirty="0" err="1"/>
              <a:t>arts</a:t>
            </a:r>
            <a:r>
              <a:rPr lang="pt-BR" dirty="0"/>
              <a:t>. 226 a 230 da Constituição de 1988.” </a:t>
            </a:r>
            <a:r>
              <a:rPr lang="pt-BR" sz="2800" dirty="0"/>
              <a:t>(Paulo </a:t>
            </a:r>
            <a:r>
              <a:rPr lang="pt-BR" sz="2800" dirty="0" err="1"/>
              <a:t>Lôbo</a:t>
            </a:r>
            <a:r>
              <a:rPr lang="pt-B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865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família de hoje tende a ser mais sincera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pt-BR" dirty="0"/>
              <a:t>Plural</a:t>
            </a:r>
          </a:p>
          <a:p>
            <a:r>
              <a:rPr lang="pt-BR" dirty="0"/>
              <a:t>Aberta </a:t>
            </a:r>
          </a:p>
          <a:p>
            <a:r>
              <a:rPr lang="pt-BR" dirty="0"/>
              <a:t>Multifacetária</a:t>
            </a:r>
          </a:p>
          <a:p>
            <a:r>
              <a:rPr lang="pt-BR" dirty="0"/>
              <a:t>Globalizada</a:t>
            </a:r>
          </a:p>
          <a:p>
            <a:endParaRPr lang="pt-BR" dirty="0"/>
          </a:p>
          <a:p>
            <a:r>
              <a:rPr lang="pt-BR" i="1" dirty="0" err="1"/>
              <a:t>Locus</a:t>
            </a:r>
            <a:r>
              <a:rPr lang="pt-BR" dirty="0"/>
              <a:t> privilegiado para o desenvolvimento da personalidade humana.</a:t>
            </a:r>
          </a:p>
        </p:txBody>
      </p:sp>
    </p:spTree>
    <p:extLst>
      <p:ext uri="{BB962C8B-B14F-4D97-AF65-F5344CB8AC3E}">
        <p14:creationId xmlns:p14="http://schemas.microsoft.com/office/powerpoint/2010/main" val="4890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contemporânea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Não é melhor nem pior que os modelos familiares de antes.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É diferente</a:t>
            </a:r>
            <a:r>
              <a:rPr lang="pt-BR" dirty="0"/>
              <a:t>: é instrumento de realização plena da pessoa humana, e não mais simples instituição jurídica e social, voltada para fins patrimoniais e reprodutivos.</a:t>
            </a:r>
          </a:p>
          <a:p>
            <a:pPr algn="just"/>
            <a:r>
              <a:rPr lang="pt-BR" dirty="0"/>
              <a:t>Somente por isso é que se justifica, contemporaneamente, a proteção da família – para que se efetive a </a:t>
            </a:r>
            <a:r>
              <a:rPr lang="pt-BR" dirty="0">
                <a:solidFill>
                  <a:srgbClr val="FF0000"/>
                </a:solidFill>
              </a:rPr>
              <a:t>tutela da própria pessoa humana</a:t>
            </a:r>
            <a:r>
              <a:rPr lang="pt-BR" dirty="0"/>
              <a:t>. </a:t>
            </a:r>
            <a:r>
              <a:rPr lang="pt-BR" sz="2700" dirty="0"/>
              <a:t>(Cristiano Chaves Faria)</a:t>
            </a:r>
          </a:p>
        </p:txBody>
      </p:sp>
    </p:spTree>
    <p:extLst>
      <p:ext uri="{BB962C8B-B14F-4D97-AF65-F5344CB8AC3E}">
        <p14:creationId xmlns:p14="http://schemas.microsoft.com/office/powerpoint/2010/main" val="38668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afeto como valor jurídico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O reconhecimento do afeto como o liame fundamental do inter-relacionamento familiar, conferindo-lhe </a:t>
            </a:r>
            <a:r>
              <a:rPr lang="pt-BR" dirty="0">
                <a:solidFill>
                  <a:srgbClr val="FF0000"/>
                </a:solidFill>
              </a:rPr>
              <a:t>valor jurídico</a:t>
            </a:r>
            <a:r>
              <a:rPr lang="pt-BR" dirty="0"/>
              <a:t>, promoveu a família de um </a:t>
            </a:r>
            <a:r>
              <a:rPr lang="pt-BR" i="1" dirty="0"/>
              <a:t>status</a:t>
            </a:r>
            <a:r>
              <a:rPr lang="pt-BR" dirty="0"/>
              <a:t> patriarcal para um </a:t>
            </a:r>
            <a:r>
              <a:rPr lang="pt-BR" i="1" dirty="0"/>
              <a:t>status</a:t>
            </a:r>
            <a:r>
              <a:rPr lang="pt-BR" dirty="0"/>
              <a:t> nuclear.</a:t>
            </a:r>
          </a:p>
          <a:p>
            <a:pPr algn="just"/>
            <a:r>
              <a:rPr lang="pt-BR" dirty="0"/>
              <a:t>“Reconhecer o valor jurídico do afeto é admitir que os princípios contidos na Constituição Federal efetivamente produzem efeitos sobre a legislação civil como um todo.” </a:t>
            </a:r>
            <a:r>
              <a:rPr lang="pt-BR" sz="2600" dirty="0"/>
              <a:t>(Jose Fernando Simão)</a:t>
            </a:r>
          </a:p>
        </p:txBody>
      </p:sp>
    </p:spTree>
    <p:extLst>
      <p:ext uri="{BB962C8B-B14F-4D97-AF65-F5344CB8AC3E}">
        <p14:creationId xmlns:p14="http://schemas.microsoft.com/office/powerpoint/2010/main" val="412226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 matrimoniais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Dignidade humana no Direito de Família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Paridade de direitos dos cônjuges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Autonomia da vontade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Corresponsabilidade familiar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Liberdade para a dissolução do casamento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Afetividade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1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familiares: além dos modelos clássicos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</a:t>
            </a:r>
            <a:r>
              <a:rPr lang="pt-BR" sz="3300" i="1" dirty="0" err="1">
                <a:solidFill>
                  <a:srgbClr val="FF0000"/>
                </a:solidFill>
              </a:rPr>
              <a:t>homoafetiva</a:t>
            </a:r>
            <a:r>
              <a:rPr lang="pt-BR" sz="3300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(constituída por pessoas do mesmo sexo), </a:t>
            </a:r>
          </a:p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mosaico</a:t>
            </a:r>
            <a:r>
              <a:rPr lang="pt-BR" sz="3300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(modelo pelo qual se reconstitui família pela junção de duas famílias anteriores, unindo filhos de um e de outro dos genitores, além dos filhos comuns que eventualmente venham a ter), </a:t>
            </a:r>
          </a:p>
          <a:p>
            <a:pPr lvl="0" algn="just">
              <a:lnSpc>
                <a:spcPct val="110000"/>
              </a:lnSpc>
            </a:pPr>
            <a:r>
              <a:rPr lang="pt-BR" sz="3300" i="1" dirty="0">
                <a:solidFill>
                  <a:srgbClr val="FF0000"/>
                </a:solidFill>
              </a:rPr>
              <a:t>Família </a:t>
            </a:r>
            <a:r>
              <a:rPr lang="pt-BR" sz="3300" i="1" dirty="0" err="1">
                <a:solidFill>
                  <a:srgbClr val="FF0000"/>
                </a:solidFill>
              </a:rPr>
              <a:t>anaparental</a:t>
            </a:r>
            <a:r>
              <a:rPr lang="pt-BR" sz="3300" i="1" dirty="0">
                <a:solidFill>
                  <a:srgbClr val="FF0000"/>
                </a:solidFill>
              </a:rPr>
              <a:t> </a:t>
            </a:r>
            <a:r>
              <a:rPr lang="pt-BR" sz="3300" dirty="0"/>
              <a:t>(constituída por parentes e pessoas que convivem em interdependência afetiva, sem pai ou mãe que a chefie, como no caso de grupo de irmãos, ou de avós e netos ou de tios e sobrinhos),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2683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Modelos familiares: além dos modelos clássicos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25780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</a:pPr>
            <a:r>
              <a:rPr lang="pt-BR" sz="3600" i="1" dirty="0">
                <a:solidFill>
                  <a:srgbClr val="FF0000"/>
                </a:solidFill>
              </a:rPr>
              <a:t>Família </a:t>
            </a:r>
            <a:r>
              <a:rPr lang="pt-BR" sz="3600" i="1" dirty="0" err="1">
                <a:solidFill>
                  <a:srgbClr val="FF0000"/>
                </a:solidFill>
              </a:rPr>
              <a:t>socioafetiva</a:t>
            </a:r>
            <a:r>
              <a:rPr lang="pt-BR" sz="3600" i="1" dirty="0">
                <a:solidFill>
                  <a:srgbClr val="FF0000"/>
                </a:solidFill>
              </a:rPr>
              <a:t> </a:t>
            </a:r>
            <a:r>
              <a:rPr lang="pt-BR" sz="3600" dirty="0"/>
              <a:t>(constituída por pessoas não aparentadas entre si, mas que nutrem interdependência afetiva, como o caso dos chamados “filhos de criação”, ou a relação paterno/filial estabelecida afetivamente entre padrasto e enteado, dando vigor ao princípio da </a:t>
            </a:r>
            <a:r>
              <a:rPr lang="pt-BR" sz="3600" dirty="0" err="1"/>
              <a:t>desbiologização</a:t>
            </a:r>
            <a:r>
              <a:rPr lang="pt-BR" sz="3600" dirty="0"/>
              <a:t> da paternidade), </a:t>
            </a:r>
          </a:p>
          <a:p>
            <a:pPr lvl="0" algn="just">
              <a:lnSpc>
                <a:spcPct val="120000"/>
              </a:lnSpc>
            </a:pPr>
            <a:r>
              <a:rPr lang="pt-BR" sz="3600" i="1" dirty="0">
                <a:solidFill>
                  <a:srgbClr val="FF0000"/>
                </a:solidFill>
              </a:rPr>
              <a:t>Famílias paralelas </a:t>
            </a:r>
            <a:r>
              <a:rPr lang="pt-BR" sz="3600" dirty="0"/>
              <a:t>(modelos familiares de </a:t>
            </a:r>
            <a:r>
              <a:rPr lang="pt-BR" sz="3600" dirty="0" err="1"/>
              <a:t>conjugalidades</a:t>
            </a:r>
            <a:r>
              <a:rPr lang="pt-BR" sz="3600" dirty="0"/>
              <a:t> concomitantes, isto é, as </a:t>
            </a:r>
            <a:r>
              <a:rPr lang="pt-BR" sz="3600" i="1" dirty="0"/>
              <a:t>famílias conjugais</a:t>
            </a:r>
            <a:r>
              <a:rPr lang="pt-BR" sz="3600" dirty="0"/>
              <a:t> – por casamento e união estável </a:t>
            </a:r>
            <a:r>
              <a:rPr lang="pt-BR" sz="3600" i="1" dirty="0"/>
              <a:t>ou</a:t>
            </a:r>
            <a:r>
              <a:rPr lang="pt-BR" sz="3600" dirty="0"/>
              <a:t> por união estável e união estável – </a:t>
            </a:r>
            <a:r>
              <a:rPr lang="pt-BR" sz="3600" i="1" dirty="0"/>
              <a:t>paralelas</a:t>
            </a:r>
            <a:r>
              <a:rPr lang="pt-BR" sz="3600" dirty="0"/>
              <a:t> ou </a:t>
            </a:r>
            <a:r>
              <a:rPr lang="pt-BR" sz="3600" i="1" dirty="0"/>
              <a:t>simultâneas</a:t>
            </a:r>
            <a:r>
              <a:rPr lang="pt-BR" sz="3600" dirty="0"/>
              <a:t>).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BR" sz="3100" dirty="0"/>
              <a:t>(Conf. Paulo </a:t>
            </a:r>
            <a:r>
              <a:rPr lang="pt-BR" sz="3100" dirty="0" err="1"/>
              <a:t>Lôbo</a:t>
            </a:r>
            <a:r>
              <a:rPr lang="pt-BR" sz="3100" dirty="0"/>
              <a:t>, </a:t>
            </a:r>
            <a:r>
              <a:rPr lang="pt-BR" sz="3100" i="1" dirty="0"/>
              <a:t>Famílias, Saraiva, 2007, p. 57)</a:t>
            </a:r>
            <a:endParaRPr lang="pt-BR" sz="3100" dirty="0"/>
          </a:p>
          <a:p>
            <a:pPr>
              <a:lnSpc>
                <a:spcPct val="12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3550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concluir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/>
              <a:t>“</a:t>
            </a:r>
            <a:r>
              <a:rPr lang="pt-BR" dirty="0">
                <a:solidFill>
                  <a:srgbClr val="FF0000"/>
                </a:solidFill>
              </a:rPr>
              <a:t>Não é mais o indivíduo que existe para a família e para o casamento, mas a família e o casamento existem para o seu desenvolvimento pessoal, em busca de sua aspiração à felicidade</a:t>
            </a:r>
            <a:r>
              <a:rPr lang="pt-BR" dirty="0"/>
              <a:t>”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400" dirty="0"/>
              <a:t>(Luiz Edson Fachin. </a:t>
            </a:r>
            <a:r>
              <a:rPr lang="pt-BR" sz="2400" i="1" dirty="0"/>
              <a:t>Elementos Críticos do Direito de Família: </a:t>
            </a:r>
            <a:r>
              <a:rPr lang="pt-BR" sz="2400" dirty="0"/>
              <a:t>curso de direito civil. Rio de Janeiro: Renovar, 1999, p.10)</a:t>
            </a:r>
          </a:p>
        </p:txBody>
      </p:sp>
    </p:spTree>
    <p:extLst>
      <p:ext uri="{BB962C8B-B14F-4D97-AF65-F5344CB8AC3E}">
        <p14:creationId xmlns:p14="http://schemas.microsoft.com/office/powerpoint/2010/main" val="14879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foto sobre a lareira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Famílias ancestrais, feudais, modernas e pós-modernas – o percurso intenso e incessante.</a:t>
            </a:r>
          </a:p>
          <a:p>
            <a:pPr algn="just"/>
            <a:r>
              <a:rPr lang="pt-BR" dirty="0"/>
              <a:t>Introdução de novos comportamentos e de novos princípios. </a:t>
            </a:r>
          </a:p>
          <a:p>
            <a:pPr algn="just"/>
            <a:r>
              <a:rPr lang="pt-BR" dirty="0"/>
              <a:t>Abandono de matrizes em desuso.</a:t>
            </a:r>
          </a:p>
          <a:p>
            <a:pPr algn="just"/>
            <a:r>
              <a:rPr lang="pt-BR" dirty="0"/>
              <a:t>O modelo se altera na foto do velho álbum </a:t>
            </a:r>
            <a:r>
              <a:rPr lang="pt-BR" sz="2800" dirty="0"/>
              <a:t>(figura construída por Luiz Edson Fachin).</a:t>
            </a:r>
          </a:p>
        </p:txBody>
      </p:sp>
    </p:spTree>
    <p:extLst>
      <p:ext uri="{BB962C8B-B14F-4D97-AF65-F5344CB8AC3E}">
        <p14:creationId xmlns:p14="http://schemas.microsoft.com/office/powerpoint/2010/main" val="122734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razões das mudanças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3300" dirty="0"/>
              <a:t>Independência da mulher</a:t>
            </a:r>
          </a:p>
          <a:p>
            <a:pPr algn="just"/>
            <a:r>
              <a:rPr lang="pt-BR" sz="3300" dirty="0"/>
              <a:t>Consagração legislativa do divórcio.</a:t>
            </a:r>
          </a:p>
          <a:p>
            <a:pPr algn="just"/>
            <a:r>
              <a:rPr lang="pt-BR" sz="3300" dirty="0"/>
              <a:t>Controle da natalidade.</a:t>
            </a:r>
          </a:p>
          <a:p>
            <a:pPr algn="just"/>
            <a:r>
              <a:rPr lang="pt-BR" sz="3300" dirty="0"/>
              <a:t>Concepção assistida.</a:t>
            </a:r>
          </a:p>
          <a:p>
            <a:pPr algn="just"/>
            <a:r>
              <a:rPr lang="pt-BR" sz="3300" dirty="0"/>
              <a:t>Reciprocidade alimentar.</a:t>
            </a:r>
          </a:p>
          <a:p>
            <a:pPr algn="just"/>
            <a:r>
              <a:rPr lang="pt-BR" sz="3300" dirty="0"/>
              <a:t>Papel diferenciado a ser ocupado pelos filhos, no lar.</a:t>
            </a:r>
          </a:p>
          <a:p>
            <a:pPr algn="just"/>
            <a:r>
              <a:rPr lang="pt-BR" sz="3300" dirty="0"/>
              <a:t>Novo modo de entender a fidelidade: aspiração individualista do amor autêntico, não eivado de mentira ou de mediocridade </a:t>
            </a:r>
            <a:r>
              <a:rPr lang="pt-BR" sz="2800" dirty="0"/>
              <a:t>(Gilles </a:t>
            </a:r>
            <a:r>
              <a:rPr lang="pt-BR" sz="2800" dirty="0" err="1"/>
              <a:t>Lipovetsky</a:t>
            </a:r>
            <a:r>
              <a:rPr lang="pt-BR" sz="2800" dirty="0"/>
              <a:t>, “</a:t>
            </a:r>
            <a:r>
              <a:rPr lang="pt-BR" sz="2800" i="1" dirty="0"/>
              <a:t>A sociedade pós-moralista: o crepúsculo do dever e a ética indolor dos tempos democráticos”).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5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Acima de tudo: o afeto e a afetividade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Grande parâmetro modificador das relações familiais.</a:t>
            </a:r>
          </a:p>
          <a:p>
            <a:pPr algn="just"/>
            <a:r>
              <a:rPr lang="pt-BR" dirty="0"/>
              <a:t>O verdadeiro elo entre as pessoas envolvidas nesse tecido familiar se consubstancia no </a:t>
            </a:r>
            <a:r>
              <a:rPr lang="pt-BR" dirty="0">
                <a:solidFill>
                  <a:srgbClr val="FF0000"/>
                </a:solidFill>
              </a:rPr>
              <a:t>afeto</a:t>
            </a:r>
            <a:r>
              <a:rPr lang="pt-BR" dirty="0"/>
              <a:t>, como </a:t>
            </a:r>
            <a:r>
              <a:rPr lang="pt-BR" b="1" dirty="0"/>
              <a:t>valor jurídico </a:t>
            </a:r>
            <a:r>
              <a:rPr lang="pt-BR" dirty="0"/>
              <a:t>e na </a:t>
            </a:r>
            <a:r>
              <a:rPr lang="pt-BR" dirty="0">
                <a:solidFill>
                  <a:srgbClr val="FF0000"/>
                </a:solidFill>
              </a:rPr>
              <a:t>afetividade</a:t>
            </a:r>
            <a:r>
              <a:rPr lang="pt-BR" dirty="0"/>
              <a:t>, como </a:t>
            </a:r>
            <a:r>
              <a:rPr lang="pt-BR" b="1" dirty="0"/>
              <a:t>princípio norteador</a:t>
            </a:r>
            <a:r>
              <a:rPr lang="pt-BR" dirty="0"/>
              <a:t>.</a:t>
            </a:r>
          </a:p>
          <a:p>
            <a:pPr algn="just"/>
            <a:r>
              <a:rPr lang="pt-BR" dirty="0"/>
              <a:t>Descortina-se a chance eficaz de realização dos projetos pessoais de felicidade.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392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 </a:t>
            </a:r>
            <a:r>
              <a:rPr lang="pt-BR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eudemonista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i="1" dirty="0"/>
          </a:p>
          <a:p>
            <a:pPr marL="0" indent="0" algn="just">
              <a:buNone/>
            </a:pPr>
            <a:r>
              <a:rPr lang="pt-BR" i="1" dirty="0"/>
              <a:t>Valorizam-se as funções afetivas da família, que se torna o refúgio privilegiado das pessoas contra as pressões econômicas e sociais. É o fenômeno social da família conjugal, ou nuclear ou de procriação, onde o que mais conta, portanto, é a intensidade das relações pessoais de seus membros</a:t>
            </a:r>
            <a:r>
              <a:rPr lang="pt-BR" dirty="0"/>
              <a:t>. </a:t>
            </a:r>
            <a:r>
              <a:rPr lang="pt-BR" sz="2800" dirty="0"/>
              <a:t>(Oliveira e Muniz)</a:t>
            </a:r>
          </a:p>
        </p:txBody>
      </p:sp>
    </p:spTree>
    <p:extLst>
      <p:ext uri="{BB962C8B-B14F-4D97-AF65-F5344CB8AC3E}">
        <p14:creationId xmlns:p14="http://schemas.microsoft.com/office/powerpoint/2010/main" val="35960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Felicidade para Aristóteles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/>
              <a:t>Em </a:t>
            </a:r>
            <a:r>
              <a:rPr lang="pt-BR" i="1" dirty="0"/>
              <a:t>Ética a </a:t>
            </a:r>
            <a:r>
              <a:rPr lang="pt-BR" i="1" dirty="0" err="1"/>
              <a:t>Nicômaco</a:t>
            </a:r>
            <a:r>
              <a:rPr lang="pt-BR" i="1" dirty="0"/>
              <a:t> (1.12.8.) </a:t>
            </a:r>
            <a:r>
              <a:rPr lang="pt-BR" dirty="0"/>
              <a:t>Aristóteles escreveu, e com toda a razão: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“</a:t>
            </a:r>
            <a:r>
              <a:rPr lang="pt-BR" dirty="0">
                <a:solidFill>
                  <a:srgbClr val="FF0000"/>
                </a:solidFill>
              </a:rPr>
              <a:t>A felicidade é um princípio; é para alcançá-la que realizamos todos os outros atos; ela é exatamente o gênio de nossas motivações</a:t>
            </a:r>
            <a:r>
              <a:rPr lang="pt-BR" dirty="0"/>
              <a:t>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085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Afastamento de “posturas ilegítimas” do passado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Exemplo de </a:t>
            </a:r>
            <a:r>
              <a:rPr lang="pt-BR" i="1" dirty="0">
                <a:solidFill>
                  <a:srgbClr val="FF0000"/>
                </a:solidFill>
              </a:rPr>
              <a:t>posturas ilegítimas</a:t>
            </a:r>
            <a:r>
              <a:rPr lang="pt-BR" dirty="0"/>
              <a:t>:</a:t>
            </a:r>
          </a:p>
          <a:p>
            <a:pPr lvl="1" algn="just"/>
            <a:r>
              <a:rPr lang="pt-BR" dirty="0"/>
              <a:t>Excesso de relações sexuais e passatempos amorosos, que não destinados à procriação.</a:t>
            </a:r>
          </a:p>
          <a:p>
            <a:pPr lvl="1" algn="just"/>
            <a:r>
              <a:rPr lang="pt-BR" dirty="0"/>
              <a:t>Prática sexual depois dos cinquenta ou sessenta anos.</a:t>
            </a:r>
          </a:p>
          <a:p>
            <a:pPr lvl="1" algn="just"/>
            <a:r>
              <a:rPr lang="pt-BR" dirty="0"/>
              <a:t>Direito ao orgasmo.</a:t>
            </a:r>
          </a:p>
          <a:p>
            <a:pPr lvl="1" algn="just"/>
            <a:r>
              <a:rPr lang="pt-BR" dirty="0"/>
              <a:t>Opção pelo amor livre.</a:t>
            </a:r>
          </a:p>
          <a:p>
            <a:pPr lvl="1" algn="just"/>
            <a:r>
              <a:rPr lang="pt-BR" dirty="0"/>
              <a:t>Prática homossexual, etc.</a:t>
            </a:r>
          </a:p>
        </p:txBody>
      </p:sp>
    </p:spTree>
    <p:extLst>
      <p:ext uri="{BB962C8B-B14F-4D97-AF65-F5344CB8AC3E}">
        <p14:creationId xmlns:p14="http://schemas.microsoft.com/office/powerpoint/2010/main" val="333294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Dessacralização do casamento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Tais práticas </a:t>
            </a:r>
            <a:r>
              <a:rPr lang="pt-BR" i="1" dirty="0"/>
              <a:t>ilegítimas</a:t>
            </a:r>
            <a:r>
              <a:rPr lang="pt-BR" dirty="0"/>
              <a:t> foram paulatinamente perdendo o grande peso pecaminoso e imoral.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Libertação das pessoas: não para o acesso livre e indiscriminado, mas para escolherem as suas preferências.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Realização dos projetos pessoais de felicidade.</a:t>
            </a:r>
          </a:p>
        </p:txBody>
      </p:sp>
    </p:spTree>
    <p:extLst>
      <p:ext uri="{BB962C8B-B14F-4D97-AF65-F5344CB8AC3E}">
        <p14:creationId xmlns:p14="http://schemas.microsoft.com/office/powerpoint/2010/main" val="43819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pt-BR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Desmatrimonialização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casamento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500" dirty="0"/>
              <a:t>Significou a superação:</a:t>
            </a:r>
          </a:p>
          <a:p>
            <a:pPr lvl="1" algn="just"/>
            <a:r>
              <a:rPr lang="pt-BR" sz="3000" dirty="0">
                <a:solidFill>
                  <a:srgbClr val="FF0000"/>
                </a:solidFill>
              </a:rPr>
              <a:t>Condição </a:t>
            </a:r>
            <a:r>
              <a:rPr lang="pt-BR" sz="3000" dirty="0" err="1">
                <a:solidFill>
                  <a:srgbClr val="FF0000"/>
                </a:solidFill>
              </a:rPr>
              <a:t>matrimonializada</a:t>
            </a:r>
            <a:r>
              <a:rPr lang="pt-BR" sz="3000" dirty="0">
                <a:solidFill>
                  <a:srgbClr val="FF0000"/>
                </a:solidFill>
              </a:rPr>
              <a:t> </a:t>
            </a:r>
            <a:r>
              <a:rPr lang="pt-BR" sz="3000" dirty="0"/>
              <a:t>das relações de </a:t>
            </a:r>
            <a:r>
              <a:rPr lang="pt-BR" sz="3000" dirty="0" err="1"/>
              <a:t>conjugalidade</a:t>
            </a:r>
            <a:r>
              <a:rPr lang="pt-BR" sz="3000" dirty="0"/>
              <a:t>,  que sempre foi eternizada.</a:t>
            </a:r>
          </a:p>
          <a:p>
            <a:pPr lvl="1" algn="just"/>
            <a:r>
              <a:rPr lang="pt-BR" sz="3000" dirty="0">
                <a:solidFill>
                  <a:srgbClr val="FF0000"/>
                </a:solidFill>
              </a:rPr>
              <a:t>Papel da mulher</a:t>
            </a:r>
            <a:r>
              <a:rPr lang="pt-BR" sz="3000" dirty="0"/>
              <a:t>: concepção, geração e criação de filhos.</a:t>
            </a:r>
          </a:p>
          <a:p>
            <a:pPr lvl="1" algn="just"/>
            <a:r>
              <a:rPr lang="pt-BR" sz="3000" dirty="0">
                <a:solidFill>
                  <a:srgbClr val="FF0000"/>
                </a:solidFill>
              </a:rPr>
              <a:t>Dogmas</a:t>
            </a:r>
            <a:r>
              <a:rPr lang="pt-BR" sz="3000" dirty="0"/>
              <a:t> da condição </a:t>
            </a:r>
            <a:r>
              <a:rPr lang="pt-BR" sz="3000" dirty="0" err="1"/>
              <a:t>matrimonializada</a:t>
            </a:r>
            <a:r>
              <a:rPr lang="pt-BR" sz="3000" dirty="0"/>
              <a:t>:</a:t>
            </a:r>
          </a:p>
          <a:p>
            <a:pPr lvl="2" algn="just"/>
            <a:r>
              <a:rPr lang="pt-BR" sz="3000" dirty="0"/>
              <a:t>Pureza das mulheres</a:t>
            </a:r>
          </a:p>
          <a:p>
            <a:pPr lvl="2" algn="just"/>
            <a:r>
              <a:rPr lang="pt-BR" sz="3000" dirty="0"/>
              <a:t>Condenação do adultério</a:t>
            </a:r>
          </a:p>
          <a:p>
            <a:pPr lvl="2" algn="just"/>
            <a:r>
              <a:rPr lang="pt-BR" sz="3000" dirty="0"/>
              <a:t>Proibição do aborto</a:t>
            </a:r>
          </a:p>
          <a:p>
            <a:pPr lvl="2" algn="just"/>
            <a:r>
              <a:rPr lang="pt-BR" sz="3000" dirty="0"/>
              <a:t>Recriminação de prática contraceptivas</a:t>
            </a:r>
          </a:p>
        </p:txBody>
      </p:sp>
    </p:spTree>
    <p:extLst>
      <p:ext uri="{BB962C8B-B14F-4D97-AF65-F5344CB8AC3E}">
        <p14:creationId xmlns:p14="http://schemas.microsoft.com/office/powerpoint/2010/main" val="315081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1041</Words>
  <Application>Microsoft Macintosh PowerPoint</Application>
  <PresentationFormat>Apresentação na tela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Tema do Office</vt:lpstr>
      <vt:lpstr>Personalizar design</vt:lpstr>
      <vt:lpstr>A família na atualidade</vt:lpstr>
      <vt:lpstr>A foto sobre a lareira</vt:lpstr>
      <vt:lpstr>Principais razões das mudanças </vt:lpstr>
      <vt:lpstr>Acima de tudo: o afeto e a afetividade</vt:lpstr>
      <vt:lpstr>Família eudemonista</vt:lpstr>
      <vt:lpstr>Felicidade para Aristóteles</vt:lpstr>
      <vt:lpstr>Afastamento de “posturas ilegítimas” do passado</vt:lpstr>
      <vt:lpstr>Dessacralização do casamento</vt:lpstr>
      <vt:lpstr>Desmatrimonialização do casamento</vt:lpstr>
      <vt:lpstr>Despatrimonialização da família</vt:lpstr>
      <vt:lpstr>Família constitucionalizada</vt:lpstr>
      <vt:lpstr>A família de hoje tende a ser mais sincera</vt:lpstr>
      <vt:lpstr>Família contemporânea</vt:lpstr>
      <vt:lpstr>O afeto como valor jurídico</vt:lpstr>
      <vt:lpstr>Princípios matrimoniais</vt:lpstr>
      <vt:lpstr>Modelos familiares: além dos modelos clássicos</vt:lpstr>
      <vt:lpstr>Modelos familiares: além dos modelos clássicos</vt:lpstr>
      <vt:lpstr>Para concluir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richard.schorsch</dc:creator>
  <cp:lastModifiedBy>Microsoft Office User</cp:lastModifiedBy>
  <cp:revision>34</cp:revision>
  <dcterms:created xsi:type="dcterms:W3CDTF">2013-11-19T13:48:04Z</dcterms:created>
  <dcterms:modified xsi:type="dcterms:W3CDTF">2019-03-13T00:23:54Z</dcterms:modified>
</cp:coreProperties>
</file>