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8"/>
  </p:notesMasterIdLst>
  <p:handoutMasterIdLst>
    <p:handoutMasterId r:id="rId9"/>
  </p:handoutMasterIdLst>
  <p:sldIdLst>
    <p:sldId id="256" r:id="rId2"/>
    <p:sldId id="624" r:id="rId3"/>
    <p:sldId id="626" r:id="rId4"/>
    <p:sldId id="627" r:id="rId5"/>
    <p:sldId id="629" r:id="rId6"/>
    <p:sldId id="625" r:id="rId7"/>
  </p:sldIdLst>
  <p:sldSz cx="9144000" cy="6858000" type="screen4x3"/>
  <p:notesSz cx="6888163" cy="100203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4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6">
          <p15:clr>
            <a:srgbClr val="A4A3A4"/>
          </p15:clr>
        </p15:guide>
        <p15:guide id="2" pos="217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3366"/>
    <a:srgbClr val="F77D7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93711" autoAdjust="0"/>
  </p:normalViewPr>
  <p:slideViewPr>
    <p:cSldViewPr>
      <p:cViewPr varScale="1">
        <p:scale>
          <a:sx n="103" d="100"/>
          <a:sy n="103" d="100"/>
        </p:scale>
        <p:origin x="378" y="96"/>
      </p:cViewPr>
      <p:guideLst>
        <p:guide orient="horz" pos="284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11274"/>
    </p:cViewPr>
  </p:sorterViewPr>
  <p:notesViewPr>
    <p:cSldViewPr>
      <p:cViewPr varScale="1">
        <p:scale>
          <a:sx n="71" d="100"/>
          <a:sy n="71" d="100"/>
        </p:scale>
        <p:origin x="1356" y="90"/>
      </p:cViewPr>
      <p:guideLst>
        <p:guide orient="horz" pos="3156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5" name="Rectangle 5">
            <a:extLst>
              <a:ext uri="{FF2B5EF4-FFF2-40B4-BE49-F238E27FC236}">
                <a16:creationId xmlns:a16="http://schemas.microsoft.com/office/drawing/2014/main" id="{BDE5CA65-26F8-4376-92B7-BD0C68B4F8A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2075" y="9517063"/>
            <a:ext cx="2984500" cy="5016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A676D2A-3C6E-46C7-B21B-0AB2B2B0082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6C62CA9A-ADDB-4776-80DE-8B783D98C69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D9FAA229-240B-42A1-9548-19485D8C34B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02075" y="0"/>
            <a:ext cx="2984500" cy="5016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421FB8BF-1A72-44C9-ACEE-A4F1AAE7781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0888"/>
            <a:ext cx="5010150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00C1FCAC-9EA3-4F1E-8DA8-3727B0ADC1B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759325"/>
            <a:ext cx="5510213" cy="45100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noProof="0"/>
              <a:t>Clique para editar os estilos do texto mestre</a:t>
            </a:r>
          </a:p>
          <a:p>
            <a:pPr lvl="1"/>
            <a:r>
              <a:rPr lang="pt-BR" altLang="pt-BR" noProof="0"/>
              <a:t>Segundo nível</a:t>
            </a:r>
          </a:p>
          <a:p>
            <a:pPr lvl="2"/>
            <a:r>
              <a:rPr lang="pt-BR" altLang="pt-BR" noProof="0"/>
              <a:t>Terceiro nível</a:t>
            </a:r>
          </a:p>
          <a:p>
            <a:pPr lvl="3"/>
            <a:r>
              <a:rPr lang="pt-BR" altLang="pt-BR" noProof="0"/>
              <a:t>Quarto nível</a:t>
            </a:r>
          </a:p>
          <a:p>
            <a:pPr lvl="4"/>
            <a:r>
              <a:rPr lang="pt-BR" altLang="pt-BR" noProof="0"/>
              <a:t>Quinto nível</a:t>
            </a: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837C4703-BFF3-417F-821B-682D496C9AB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7063"/>
            <a:ext cx="2984500" cy="5016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957FD0A1-F28E-483C-91B5-3BDE7088AD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075" y="9517063"/>
            <a:ext cx="2984500" cy="5016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C9D5A28-DDCB-40CD-BD42-E7D808A64AA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10">
            <a:extLst>
              <a:ext uri="{FF2B5EF4-FFF2-40B4-BE49-F238E27FC236}">
                <a16:creationId xmlns:a16="http://schemas.microsoft.com/office/drawing/2014/main" id="{3535F96A-73B4-480F-8BBD-F2A9DC292D8D}"/>
              </a:ext>
            </a:extLst>
          </p:cNvPr>
          <p:cNvGraphicFramePr>
            <a:graphicFrameLocks noChangeAspect="1"/>
          </p:cNvGraphicFramePr>
          <p:nvPr userDrawn="1"/>
        </p:nvGraphicFramePr>
        <p:xfrm>
          <a:off x="14288" y="2852738"/>
          <a:ext cx="9118600" cy="142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7" r:id="rId3" imgW="12190476" imgH="1892063" progId="">
                  <p:embed/>
                </p:oleObj>
              </mc:Choice>
              <mc:Fallback>
                <p:oleObj r:id="rId3" imgW="12190476" imgH="1892063" progId="">
                  <p:embed/>
                  <p:pic>
                    <p:nvPicPr>
                      <p:cNvPr id="2050" name="Objeto 10">
                        <a:extLst>
                          <a:ext uri="{FF2B5EF4-FFF2-40B4-BE49-F238E27FC236}">
                            <a16:creationId xmlns:a16="http://schemas.microsoft.com/office/drawing/2014/main" id="{4233CABC-5537-41F4-9D31-EBDD22FA36E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8" y="2852738"/>
                        <a:ext cx="9118600" cy="142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22">
            <a:extLst>
              <a:ext uri="{FF2B5EF4-FFF2-40B4-BE49-F238E27FC236}">
                <a16:creationId xmlns:a16="http://schemas.microsoft.com/office/drawing/2014/main" id="{8833CE6D-8CD2-48F6-9B6B-E59C36FEB56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9525" y="2852738"/>
            <a:ext cx="9153525" cy="1412875"/>
          </a:xfrm>
          <a:prstGeom prst="rect">
            <a:avLst/>
          </a:prstGeom>
          <a:gradFill rotWithShape="1">
            <a:gsLst>
              <a:gs pos="0">
                <a:srgbClr val="003366">
                  <a:gamma/>
                  <a:shade val="46275"/>
                  <a:invGamma/>
                </a:srgbClr>
              </a:gs>
              <a:gs pos="100000">
                <a:srgbClr val="003366">
                  <a:alpha val="60001"/>
                </a:srgbClr>
              </a:gs>
            </a:gsLst>
            <a:lin ang="0" scaled="1"/>
          </a:gradFill>
          <a:ln>
            <a:noFill/>
          </a:ln>
          <a:effectLst/>
        </p:spPr>
        <p:txBody>
          <a:bodyPr anchor="ctr"/>
          <a:lstStyle>
            <a:lvl1pPr marL="174625">
              <a:defRPr sz="4000" b="1">
                <a:solidFill>
                  <a:schemeClr val="folHlink"/>
                </a:solidFill>
                <a:latin typeface="Garamond" pitchFamily="18" charset="0"/>
                <a:cs typeface="Arial" charset="0"/>
              </a:defRPr>
            </a:lvl1pPr>
            <a:lvl2pPr marL="174625">
              <a:defRPr sz="4000" b="1">
                <a:solidFill>
                  <a:schemeClr val="folHlink"/>
                </a:solidFill>
                <a:latin typeface="Garamond" pitchFamily="18" charset="0"/>
                <a:cs typeface="Arial" charset="0"/>
              </a:defRPr>
            </a:lvl2pPr>
            <a:lvl3pPr marL="174625">
              <a:defRPr sz="4000" b="1">
                <a:solidFill>
                  <a:schemeClr val="folHlink"/>
                </a:solidFill>
                <a:latin typeface="Garamond" pitchFamily="18" charset="0"/>
                <a:cs typeface="Arial" charset="0"/>
              </a:defRPr>
            </a:lvl3pPr>
            <a:lvl4pPr marL="174625">
              <a:defRPr sz="4000" b="1">
                <a:solidFill>
                  <a:schemeClr val="folHlink"/>
                </a:solidFill>
                <a:latin typeface="Garamond" pitchFamily="18" charset="0"/>
                <a:cs typeface="Arial" charset="0"/>
              </a:defRPr>
            </a:lvl4pPr>
            <a:lvl5pPr marL="174625">
              <a:defRPr sz="4000" b="1">
                <a:solidFill>
                  <a:schemeClr val="folHlink"/>
                </a:solidFill>
                <a:latin typeface="Garamond" pitchFamily="18" charset="0"/>
                <a:cs typeface="Arial" charset="0"/>
              </a:defRPr>
            </a:lvl5pPr>
            <a:lvl6pPr marL="631825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folHlink"/>
                </a:solidFill>
                <a:latin typeface="Garamond" pitchFamily="18" charset="0"/>
                <a:cs typeface="Arial" charset="0"/>
              </a:defRPr>
            </a:lvl6pPr>
            <a:lvl7pPr marL="1089025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folHlink"/>
                </a:solidFill>
                <a:latin typeface="Garamond" pitchFamily="18" charset="0"/>
                <a:cs typeface="Arial" charset="0"/>
              </a:defRPr>
            </a:lvl7pPr>
            <a:lvl8pPr marL="1546225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folHlink"/>
                </a:solidFill>
                <a:latin typeface="Garamond" pitchFamily="18" charset="0"/>
                <a:cs typeface="Arial" charset="0"/>
              </a:defRPr>
            </a:lvl8pPr>
            <a:lvl9pPr marL="2003425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folHlink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pt-BR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23">
            <a:extLst>
              <a:ext uri="{FF2B5EF4-FFF2-40B4-BE49-F238E27FC236}">
                <a16:creationId xmlns:a16="http://schemas.microsoft.com/office/drawing/2014/main" id="{E7C5BD4C-6A81-4E3A-971B-81AF3329975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18" t="47049" r="30974" b="30316"/>
          <a:stretch>
            <a:fillRect/>
          </a:stretch>
        </p:blipFill>
        <p:spPr bwMode="auto">
          <a:xfrm>
            <a:off x="4325938" y="669925"/>
            <a:ext cx="573087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4" descr="carta1">
            <a:extLst>
              <a:ext uri="{FF2B5EF4-FFF2-40B4-BE49-F238E27FC236}">
                <a16:creationId xmlns:a16="http://schemas.microsoft.com/office/drawing/2014/main" id="{44B0496A-8CCB-4C97-BA7D-696FBFF37D0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bright="-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120"/>
          <a:stretch>
            <a:fillRect/>
          </a:stretch>
        </p:blipFill>
        <p:spPr bwMode="auto">
          <a:xfrm>
            <a:off x="4022725" y="1098550"/>
            <a:ext cx="107950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Line 26">
            <a:extLst>
              <a:ext uri="{FF2B5EF4-FFF2-40B4-BE49-F238E27FC236}">
                <a16:creationId xmlns:a16="http://schemas.microsoft.com/office/drawing/2014/main" id="{325CAE08-9972-4C9F-B55F-56486980BA96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74625" y="6524625"/>
            <a:ext cx="8064500" cy="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" name="Line 27">
            <a:extLst>
              <a:ext uri="{FF2B5EF4-FFF2-40B4-BE49-F238E27FC236}">
                <a16:creationId xmlns:a16="http://schemas.microsoft.com/office/drawing/2014/main" id="{57AF0A37-C516-48E9-A2A3-8177AB47AEA0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79388" y="6638925"/>
            <a:ext cx="8775700" cy="0"/>
          </a:xfrm>
          <a:prstGeom prst="line">
            <a:avLst/>
          </a:prstGeom>
          <a:noFill/>
          <a:ln w="57150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" name="Line 28">
            <a:extLst>
              <a:ext uri="{FF2B5EF4-FFF2-40B4-BE49-F238E27FC236}">
                <a16:creationId xmlns:a16="http://schemas.microsoft.com/office/drawing/2014/main" id="{7FFE0F91-7078-4AA8-AC5E-27D14541EE3E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890588" y="363538"/>
            <a:ext cx="8064500" cy="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1" name="Line 29">
            <a:extLst>
              <a:ext uri="{FF2B5EF4-FFF2-40B4-BE49-F238E27FC236}">
                <a16:creationId xmlns:a16="http://schemas.microsoft.com/office/drawing/2014/main" id="{E87638CB-FA88-4E7B-972B-2DFEEA709DF0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74625" y="241300"/>
            <a:ext cx="8789988" cy="0"/>
          </a:xfrm>
          <a:prstGeom prst="line">
            <a:avLst/>
          </a:prstGeom>
          <a:noFill/>
          <a:ln w="57150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86734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-9144" y="2861743"/>
            <a:ext cx="9153144" cy="1143000"/>
          </a:xfrm>
        </p:spPr>
        <p:txBody>
          <a:bodyPr anchor="b"/>
          <a:lstStyle>
            <a:lvl1pPr>
              <a:defRPr sz="36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altLang="pt-BR" noProof="0" dirty="0"/>
              <a:t>Clique para </a:t>
            </a:r>
            <a:r>
              <a:rPr lang="en-US" altLang="pt-BR" noProof="0" dirty="0" err="1"/>
              <a:t>editar</a:t>
            </a:r>
            <a:r>
              <a:rPr lang="en-US" altLang="pt-BR" noProof="0" dirty="0"/>
              <a:t> o </a:t>
            </a:r>
            <a:r>
              <a:rPr lang="en-US" altLang="pt-BR" noProof="0" dirty="0" err="1"/>
              <a:t>estilo</a:t>
            </a:r>
            <a:r>
              <a:rPr lang="en-US" altLang="pt-BR" noProof="0" dirty="0"/>
              <a:t> do </a:t>
            </a:r>
            <a:r>
              <a:rPr lang="en-US" altLang="pt-BR" noProof="0" dirty="0" err="1"/>
              <a:t>título</a:t>
            </a:r>
            <a:r>
              <a:rPr lang="en-US" altLang="pt-BR" noProof="0" dirty="0"/>
              <a:t> </a:t>
            </a:r>
            <a:r>
              <a:rPr lang="en-US" altLang="pt-BR" noProof="0" dirty="0" err="1"/>
              <a:t>mestre</a:t>
            </a:r>
            <a:endParaRPr lang="en-US" altLang="pt-BR" noProof="0" dirty="0"/>
          </a:p>
        </p:txBody>
      </p:sp>
      <p:sp>
        <p:nvSpPr>
          <p:cNvPr id="286735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4521759" y="3933056"/>
            <a:ext cx="4248150" cy="1752600"/>
          </a:xfrm>
        </p:spPr>
        <p:txBody>
          <a:bodyPr/>
          <a:lstStyle>
            <a:lvl1pPr marL="0" indent="0" algn="r">
              <a:buFontTx/>
              <a:buNone/>
              <a:defRPr sz="28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altLang="pt-BR" noProof="0"/>
              <a:t>Clique para editar o estilo do subtítulo mestre</a:t>
            </a:r>
          </a:p>
        </p:txBody>
      </p:sp>
      <p:sp>
        <p:nvSpPr>
          <p:cNvPr id="12" name="Rectangle 16">
            <a:extLst>
              <a:ext uri="{FF2B5EF4-FFF2-40B4-BE49-F238E27FC236}">
                <a16:creationId xmlns:a16="http://schemas.microsoft.com/office/drawing/2014/main" id="{1850415A-6B56-40DD-AF3D-7458F6DA55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42875" y="6048375"/>
            <a:ext cx="1905000" cy="457200"/>
          </a:xfr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13" name="Rectangle 17">
            <a:extLst>
              <a:ext uri="{FF2B5EF4-FFF2-40B4-BE49-F238E27FC236}">
                <a16:creationId xmlns:a16="http://schemas.microsoft.com/office/drawing/2014/main" id="{8730601B-7588-4DD1-ACF8-679D4ACBC8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581400" y="6034088"/>
            <a:ext cx="2895600" cy="457200"/>
          </a:xfr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14" name="Rectangle 18">
            <a:extLst>
              <a:ext uri="{FF2B5EF4-FFF2-40B4-BE49-F238E27FC236}">
                <a16:creationId xmlns:a16="http://schemas.microsoft.com/office/drawing/2014/main" id="{5E6B2E65-E16F-400B-96BF-4A66EA328E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24675" y="6048375"/>
            <a:ext cx="1905000" cy="457200"/>
          </a:xfr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>
              <a:defRPr/>
            </a:pPr>
            <a:fld id="{71723F9B-08E0-414B-A72D-ABC1BD98D3F9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696173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15">
            <a:extLst>
              <a:ext uri="{FF2B5EF4-FFF2-40B4-BE49-F238E27FC236}">
                <a16:creationId xmlns:a16="http://schemas.microsoft.com/office/drawing/2014/main" id="{AFD95217-D034-467B-A9D1-FF96BA3698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5" name="Rectangle 16">
            <a:extLst>
              <a:ext uri="{FF2B5EF4-FFF2-40B4-BE49-F238E27FC236}">
                <a16:creationId xmlns:a16="http://schemas.microsoft.com/office/drawing/2014/main" id="{4E6FB17F-FBD8-4562-95E7-93A07957FB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6" name="Rectangle 17">
            <a:extLst>
              <a:ext uri="{FF2B5EF4-FFF2-40B4-BE49-F238E27FC236}">
                <a16:creationId xmlns:a16="http://schemas.microsoft.com/office/drawing/2014/main" id="{C47AF552-4C30-43C4-A431-80BA68E21F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B373A-8C41-4ED7-A542-AA2669662A74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332716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32575" y="147638"/>
            <a:ext cx="2206625" cy="637698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2700" y="147638"/>
            <a:ext cx="6467475" cy="637698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15">
            <a:extLst>
              <a:ext uri="{FF2B5EF4-FFF2-40B4-BE49-F238E27FC236}">
                <a16:creationId xmlns:a16="http://schemas.microsoft.com/office/drawing/2014/main" id="{4D8C5AEA-91CB-42A1-B70A-A707CB80BD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5" name="Rectangle 16">
            <a:extLst>
              <a:ext uri="{FF2B5EF4-FFF2-40B4-BE49-F238E27FC236}">
                <a16:creationId xmlns:a16="http://schemas.microsoft.com/office/drawing/2014/main" id="{C280C3B3-E060-49F8-AB28-460E9E4B14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6" name="Rectangle 17">
            <a:extLst>
              <a:ext uri="{FF2B5EF4-FFF2-40B4-BE49-F238E27FC236}">
                <a16:creationId xmlns:a16="http://schemas.microsoft.com/office/drawing/2014/main" id="{591D70CF-2BF0-4269-99D8-20622F6DFF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78AA5-197A-443D-A8DA-198602A774D8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9160422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700" y="147638"/>
            <a:ext cx="7956550" cy="11430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323850" y="1676400"/>
            <a:ext cx="4181475" cy="484822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57725" y="1676400"/>
            <a:ext cx="4181475" cy="484822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2F300849-297F-44DB-8114-2C4F577995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81D5BACC-54DD-4BFE-A409-3B3F2F365C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7" name="Rectangle 17">
            <a:extLst>
              <a:ext uri="{FF2B5EF4-FFF2-40B4-BE49-F238E27FC236}">
                <a16:creationId xmlns:a16="http://schemas.microsoft.com/office/drawing/2014/main" id="{F7CF6897-E153-40AB-8822-994CF6DB16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C3C0A-0A73-4120-B9F6-683206B10B12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4221372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Rectangle 15">
            <a:extLst>
              <a:ext uri="{FF2B5EF4-FFF2-40B4-BE49-F238E27FC236}">
                <a16:creationId xmlns:a16="http://schemas.microsoft.com/office/drawing/2014/main" id="{6FCA6D43-BF96-4327-8CCF-EFB567FA31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5" name="Rectangle 16">
            <a:extLst>
              <a:ext uri="{FF2B5EF4-FFF2-40B4-BE49-F238E27FC236}">
                <a16:creationId xmlns:a16="http://schemas.microsoft.com/office/drawing/2014/main" id="{478EC041-F083-4854-BDC1-BB358BB475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6" name="Rectangle 17">
            <a:extLst>
              <a:ext uri="{FF2B5EF4-FFF2-40B4-BE49-F238E27FC236}">
                <a16:creationId xmlns:a16="http://schemas.microsoft.com/office/drawing/2014/main" id="{F73E6BDE-84D6-41C1-818B-B5E68C18E0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21538-6A50-415A-874C-CF14154FE08F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760759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15">
            <a:extLst>
              <a:ext uri="{FF2B5EF4-FFF2-40B4-BE49-F238E27FC236}">
                <a16:creationId xmlns:a16="http://schemas.microsoft.com/office/drawing/2014/main" id="{982C6172-B5AC-46C8-BDA0-9CAC9D98BC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5" name="Rectangle 16">
            <a:extLst>
              <a:ext uri="{FF2B5EF4-FFF2-40B4-BE49-F238E27FC236}">
                <a16:creationId xmlns:a16="http://schemas.microsoft.com/office/drawing/2014/main" id="{B19D45FE-5B06-459E-BE42-E18A542853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6" name="Rectangle 17">
            <a:extLst>
              <a:ext uri="{FF2B5EF4-FFF2-40B4-BE49-F238E27FC236}">
                <a16:creationId xmlns:a16="http://schemas.microsoft.com/office/drawing/2014/main" id="{6A059C40-A38C-47EB-80D1-5847F26ACB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72B8F-0970-4E52-A653-4A6E21A69C0D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730733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23850" y="1676400"/>
            <a:ext cx="4181475" cy="4848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57725" y="1676400"/>
            <a:ext cx="4181475" cy="4848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77FA6E9F-31DA-49E1-AD7F-48BD1D17E4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EDCC108A-BAB4-4E00-B1C0-DF1BE861C3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7" name="Rectangle 17">
            <a:extLst>
              <a:ext uri="{FF2B5EF4-FFF2-40B4-BE49-F238E27FC236}">
                <a16:creationId xmlns:a16="http://schemas.microsoft.com/office/drawing/2014/main" id="{16980FA5-848E-4A01-9058-D87C986D6B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98B1E-FB03-4B1B-8E92-1DF65DE06F5B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651441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15">
            <a:extLst>
              <a:ext uri="{FF2B5EF4-FFF2-40B4-BE49-F238E27FC236}">
                <a16:creationId xmlns:a16="http://schemas.microsoft.com/office/drawing/2014/main" id="{FA859349-6DF2-4A3E-B884-11B739C94F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8" name="Rectangle 16">
            <a:extLst>
              <a:ext uri="{FF2B5EF4-FFF2-40B4-BE49-F238E27FC236}">
                <a16:creationId xmlns:a16="http://schemas.microsoft.com/office/drawing/2014/main" id="{F914C51C-7EBC-4B15-B207-C712637D75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9" name="Rectangle 17">
            <a:extLst>
              <a:ext uri="{FF2B5EF4-FFF2-40B4-BE49-F238E27FC236}">
                <a16:creationId xmlns:a16="http://schemas.microsoft.com/office/drawing/2014/main" id="{32C6C2D5-6446-46E7-BCE8-FE721EB3D0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845F7-05B2-4FCE-B191-C2C4DAAE88D1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102494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15">
            <a:extLst>
              <a:ext uri="{FF2B5EF4-FFF2-40B4-BE49-F238E27FC236}">
                <a16:creationId xmlns:a16="http://schemas.microsoft.com/office/drawing/2014/main" id="{37098AD7-C40E-4F81-95E5-0B2F14ECD0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4" name="Rectangle 16">
            <a:extLst>
              <a:ext uri="{FF2B5EF4-FFF2-40B4-BE49-F238E27FC236}">
                <a16:creationId xmlns:a16="http://schemas.microsoft.com/office/drawing/2014/main" id="{A5EAA441-1153-4489-AACD-786E682734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742F5C15-50E4-4672-9D7F-4CC13B21B7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086B4-549C-4E1B-8E49-071BBC04395B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275338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extLst>
              <a:ext uri="{FF2B5EF4-FFF2-40B4-BE49-F238E27FC236}">
                <a16:creationId xmlns:a16="http://schemas.microsoft.com/office/drawing/2014/main" id="{9CCAC45B-FA48-41AE-9047-533643B6C8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3" name="Rectangle 16">
            <a:extLst>
              <a:ext uri="{FF2B5EF4-FFF2-40B4-BE49-F238E27FC236}">
                <a16:creationId xmlns:a16="http://schemas.microsoft.com/office/drawing/2014/main" id="{F2A0A222-41C2-449D-8721-501307A65D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878EF028-77C8-4467-9656-46EE0BC1D4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A98BC-9F4F-4970-A1FB-F3DCB19CF942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566703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8AC98D76-DC99-41AA-826A-6B113AD4F0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4CC7FD17-CF34-4297-A4C2-6CF69D165A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7" name="Rectangle 17">
            <a:extLst>
              <a:ext uri="{FF2B5EF4-FFF2-40B4-BE49-F238E27FC236}">
                <a16:creationId xmlns:a16="http://schemas.microsoft.com/office/drawing/2014/main" id="{FE5DAC6C-4B96-4C08-9C8F-374A6E431C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5E1EE-90E6-4A9B-92E7-E12D616C3DBD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919466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A89322A9-38E4-404C-84D6-CB45DDF32C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2C56CEBB-BF9C-4C7C-8F73-DB59ECB5F9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7" name="Rectangle 17">
            <a:extLst>
              <a:ext uri="{FF2B5EF4-FFF2-40B4-BE49-F238E27FC236}">
                <a16:creationId xmlns:a16="http://schemas.microsoft.com/office/drawing/2014/main" id="{ADAB4C18-30F3-45F1-842C-F5A431F231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DE4B76-FAB7-484A-94A8-6A653018D6A5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116346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to 1">
            <a:extLst>
              <a:ext uri="{FF2B5EF4-FFF2-40B4-BE49-F238E27FC236}">
                <a16:creationId xmlns:a16="http://schemas.microsoft.com/office/drawing/2014/main" id="{E40484C8-D9E3-4A19-BA21-ADDC470C47F5}"/>
              </a:ext>
            </a:extLst>
          </p:cNvPr>
          <p:cNvGraphicFramePr>
            <a:graphicFrameLocks noChangeAspect="1"/>
          </p:cNvGraphicFramePr>
          <p:nvPr userDrawn="1"/>
        </p:nvGraphicFramePr>
        <p:xfrm>
          <a:off x="12700" y="-3175"/>
          <a:ext cx="9118600" cy="142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r:id="rId15" imgW="12190476" imgH="1892063" progId="">
                  <p:embed/>
                </p:oleObj>
              </mc:Choice>
              <mc:Fallback>
                <p:oleObj r:id="rId15" imgW="12190476" imgH="1892063" progId="">
                  <p:embed/>
                  <p:pic>
                    <p:nvPicPr>
                      <p:cNvPr id="0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" y="-3175"/>
                        <a:ext cx="9118600" cy="142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Rectangle 14">
            <a:extLst>
              <a:ext uri="{FF2B5EF4-FFF2-40B4-BE49-F238E27FC236}">
                <a16:creationId xmlns:a16="http://schemas.microsoft.com/office/drawing/2014/main" id="{74B7EC29-7762-4100-B194-A0530A20F1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676400"/>
            <a:ext cx="8515350" cy="484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Clique para editar os estilos do texto mestre</a:t>
            </a:r>
          </a:p>
          <a:p>
            <a:pPr lvl="1"/>
            <a:r>
              <a:rPr lang="en-US" altLang="pt-BR"/>
              <a:t>Segundo nível</a:t>
            </a:r>
          </a:p>
          <a:p>
            <a:pPr lvl="2"/>
            <a:r>
              <a:rPr lang="en-US" altLang="pt-BR"/>
              <a:t>Terceiro nível</a:t>
            </a:r>
          </a:p>
          <a:p>
            <a:pPr lvl="3"/>
            <a:r>
              <a:rPr lang="en-US" altLang="pt-BR"/>
              <a:t>Quarto nível</a:t>
            </a:r>
          </a:p>
          <a:p>
            <a:pPr lvl="4"/>
            <a:r>
              <a:rPr lang="en-US" altLang="pt-BR"/>
              <a:t>Quinto nível</a:t>
            </a:r>
          </a:p>
        </p:txBody>
      </p:sp>
      <p:sp>
        <p:nvSpPr>
          <p:cNvPr id="285711" name="Rectangle 15">
            <a:extLst>
              <a:ext uri="{FF2B5EF4-FFF2-40B4-BE49-F238E27FC236}">
                <a16:creationId xmlns:a16="http://schemas.microsoft.com/office/drawing/2014/main" id="{09DCE903-CB10-4D4C-BD3F-557D92575C5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tx2"/>
                </a:solidFill>
                <a:latin typeface="Arial Narrow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285712" name="Rectangle 16">
            <a:extLst>
              <a:ext uri="{FF2B5EF4-FFF2-40B4-BE49-F238E27FC236}">
                <a16:creationId xmlns:a16="http://schemas.microsoft.com/office/drawing/2014/main" id="{8E2A8A2E-D6EA-4B0D-832C-69691206415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chemeClr val="tx2"/>
                </a:solidFill>
                <a:latin typeface="Arial Narrow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285713" name="Rectangle 17">
            <a:extLst>
              <a:ext uri="{FF2B5EF4-FFF2-40B4-BE49-F238E27FC236}">
                <a16:creationId xmlns:a16="http://schemas.microsoft.com/office/drawing/2014/main" id="{ADBB1722-5587-48FD-AA96-50544BC7FBE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fld id="{0601D621-E4A8-4D10-A66E-793140CA6A18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  <p:sp>
        <p:nvSpPr>
          <p:cNvPr id="285718" name="Rectangle 22">
            <a:extLst>
              <a:ext uri="{FF2B5EF4-FFF2-40B4-BE49-F238E27FC236}">
                <a16:creationId xmlns:a16="http://schemas.microsoft.com/office/drawing/2014/main" id="{BD653F94-43F6-487C-A724-EA468D81E4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gradFill rotWithShape="1">
            <a:gsLst>
              <a:gs pos="0">
                <a:srgbClr val="003366">
                  <a:gamma/>
                  <a:shade val="46275"/>
                  <a:invGamma/>
                </a:srgbClr>
              </a:gs>
              <a:gs pos="100000">
                <a:srgbClr val="003366">
                  <a:alpha val="60001"/>
                </a:srgbClr>
              </a:gs>
            </a:gsLst>
            <a:lin ang="0" scaled="1"/>
          </a:gradFill>
          <a:ln>
            <a:noFill/>
          </a:ln>
          <a:effectLst/>
        </p:spPr>
        <p:txBody>
          <a:bodyPr anchor="ctr"/>
          <a:lstStyle>
            <a:lvl1pPr marL="174625">
              <a:defRPr sz="4000" b="1">
                <a:solidFill>
                  <a:schemeClr val="folHlink"/>
                </a:solidFill>
                <a:latin typeface="Garamond" pitchFamily="18" charset="0"/>
                <a:cs typeface="Arial" charset="0"/>
              </a:defRPr>
            </a:lvl1pPr>
            <a:lvl2pPr marL="174625">
              <a:defRPr sz="4000" b="1">
                <a:solidFill>
                  <a:schemeClr val="folHlink"/>
                </a:solidFill>
                <a:latin typeface="Garamond" pitchFamily="18" charset="0"/>
                <a:cs typeface="Arial" charset="0"/>
              </a:defRPr>
            </a:lvl2pPr>
            <a:lvl3pPr marL="174625">
              <a:defRPr sz="4000" b="1">
                <a:solidFill>
                  <a:schemeClr val="folHlink"/>
                </a:solidFill>
                <a:latin typeface="Garamond" pitchFamily="18" charset="0"/>
                <a:cs typeface="Arial" charset="0"/>
              </a:defRPr>
            </a:lvl3pPr>
            <a:lvl4pPr marL="174625">
              <a:defRPr sz="4000" b="1">
                <a:solidFill>
                  <a:schemeClr val="folHlink"/>
                </a:solidFill>
                <a:latin typeface="Garamond" pitchFamily="18" charset="0"/>
                <a:cs typeface="Arial" charset="0"/>
              </a:defRPr>
            </a:lvl4pPr>
            <a:lvl5pPr marL="174625">
              <a:defRPr sz="4000" b="1">
                <a:solidFill>
                  <a:schemeClr val="folHlink"/>
                </a:solidFill>
                <a:latin typeface="Garamond" pitchFamily="18" charset="0"/>
                <a:cs typeface="Arial" charset="0"/>
              </a:defRPr>
            </a:lvl5pPr>
            <a:lvl6pPr marL="631825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folHlink"/>
                </a:solidFill>
                <a:latin typeface="Garamond" pitchFamily="18" charset="0"/>
                <a:cs typeface="Arial" charset="0"/>
              </a:defRPr>
            </a:lvl6pPr>
            <a:lvl7pPr marL="1089025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folHlink"/>
                </a:solidFill>
                <a:latin typeface="Garamond" pitchFamily="18" charset="0"/>
                <a:cs typeface="Arial" charset="0"/>
              </a:defRPr>
            </a:lvl7pPr>
            <a:lvl8pPr marL="1546225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folHlink"/>
                </a:solidFill>
                <a:latin typeface="Garamond" pitchFamily="18" charset="0"/>
                <a:cs typeface="Arial" charset="0"/>
              </a:defRPr>
            </a:lvl8pPr>
            <a:lvl9pPr marL="2003425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folHlink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pt-BR" dirty="0"/>
          </a:p>
        </p:txBody>
      </p:sp>
      <p:pic>
        <p:nvPicPr>
          <p:cNvPr id="1032" name="Picture 24">
            <a:extLst>
              <a:ext uri="{FF2B5EF4-FFF2-40B4-BE49-F238E27FC236}">
                <a16:creationId xmlns:a16="http://schemas.microsoft.com/office/drawing/2014/main" id="{75D8E9DD-4F74-4A87-9BE9-DA4A8F07DE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18" t="47049" r="30974" b="30316"/>
          <a:stretch>
            <a:fillRect/>
          </a:stretch>
        </p:blipFill>
        <p:spPr bwMode="auto">
          <a:xfrm>
            <a:off x="8245475" y="192088"/>
            <a:ext cx="573088" cy="23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25" descr="carta1">
            <a:extLst>
              <a:ext uri="{FF2B5EF4-FFF2-40B4-BE49-F238E27FC236}">
                <a16:creationId xmlns:a16="http://schemas.microsoft.com/office/drawing/2014/main" id="{6AD59D27-AE47-46FC-A1E0-C387A1F2DF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bright="-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120"/>
          <a:stretch>
            <a:fillRect/>
          </a:stretch>
        </p:blipFill>
        <p:spPr bwMode="auto">
          <a:xfrm>
            <a:off x="7956550" y="404813"/>
            <a:ext cx="107950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26">
            <a:extLst>
              <a:ext uri="{FF2B5EF4-FFF2-40B4-BE49-F238E27FC236}">
                <a16:creationId xmlns:a16="http://schemas.microsoft.com/office/drawing/2014/main" id="{DBD02C44-1183-4014-A3FD-0307B023DD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700" y="147638"/>
            <a:ext cx="79565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  <p:sldLayoutId id="2147483825" r:id="rId12"/>
  </p:sldLayoutIdLst>
  <p:txStyles>
    <p:titleStyle>
      <a:lvl1pPr marL="174625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+mj-lt"/>
          <a:ea typeface="+mj-ea"/>
          <a:cs typeface="+mj-cs"/>
        </a:defRPr>
      </a:lvl1pPr>
      <a:lvl2pPr marL="174625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Garamond" pitchFamily="18" charset="0"/>
          <a:cs typeface="Arial" charset="0"/>
        </a:defRPr>
      </a:lvl2pPr>
      <a:lvl3pPr marL="174625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Garamond" pitchFamily="18" charset="0"/>
          <a:cs typeface="Arial" charset="0"/>
        </a:defRPr>
      </a:lvl3pPr>
      <a:lvl4pPr marL="174625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Garamond" pitchFamily="18" charset="0"/>
          <a:cs typeface="Arial" charset="0"/>
        </a:defRPr>
      </a:lvl4pPr>
      <a:lvl5pPr marL="174625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Garamond" pitchFamily="18" charset="0"/>
          <a:cs typeface="Arial" charset="0"/>
        </a:defRPr>
      </a:lvl5pPr>
      <a:lvl6pPr marL="631825" algn="l" rtl="0" fontAlgn="base"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Garamond" pitchFamily="18" charset="0"/>
          <a:cs typeface="Arial" charset="0"/>
        </a:defRPr>
      </a:lvl6pPr>
      <a:lvl7pPr marL="1089025" algn="l" rtl="0" fontAlgn="base"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Garamond" pitchFamily="18" charset="0"/>
          <a:cs typeface="Arial" charset="0"/>
        </a:defRPr>
      </a:lvl7pPr>
      <a:lvl8pPr marL="1546225" algn="l" rtl="0" fontAlgn="base"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Garamond" pitchFamily="18" charset="0"/>
          <a:cs typeface="Arial" charset="0"/>
        </a:defRPr>
      </a:lvl8pPr>
      <a:lvl9pPr marL="2003425" algn="l" rtl="0" fontAlgn="base"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youtube.com/playlist?list=PLZxP0elzkoDNimHL4dZJHSQ5ZSm3LA5O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5D801AF-0B44-4F5F-B1AF-885DBDF6E9E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2863850"/>
            <a:ext cx="9144000" cy="1428750"/>
          </a:xfrm>
        </p:spPr>
        <p:txBody>
          <a:bodyPr anchor="ctr"/>
          <a:lstStyle/>
          <a:p>
            <a:pPr algn="ctr" eaLnBrk="1" hangingPunct="1"/>
            <a:r>
              <a:rPr lang="pt-BR" sz="3200" dirty="0"/>
              <a:t>REC2403 - Introdução à Economia Brasileira</a:t>
            </a:r>
            <a:br>
              <a:rPr lang="pt-BR" sz="3200" dirty="0"/>
            </a:br>
            <a:r>
              <a:rPr lang="pt-BR" sz="3200" i="1" dirty="0" err="1"/>
              <a:t>Introduction</a:t>
            </a:r>
            <a:r>
              <a:rPr lang="pt-BR" sz="3200" i="1" dirty="0"/>
              <a:t> </a:t>
            </a:r>
            <a:r>
              <a:rPr lang="pt-BR" sz="3200" i="1" dirty="0" err="1"/>
              <a:t>to</a:t>
            </a:r>
            <a:r>
              <a:rPr lang="pt-BR" sz="3200" i="1" dirty="0"/>
              <a:t> </a:t>
            </a:r>
            <a:r>
              <a:rPr lang="pt-BR" sz="3200" i="1" dirty="0" err="1"/>
              <a:t>Brazilian</a:t>
            </a:r>
            <a:r>
              <a:rPr lang="pt-BR" sz="3200" i="1" dirty="0"/>
              <a:t> </a:t>
            </a:r>
            <a:r>
              <a:rPr lang="pt-BR" sz="3200" i="1" dirty="0" err="1"/>
              <a:t>Economy</a:t>
            </a:r>
            <a:endParaRPr lang="en-US" altLang="pt-BR" sz="3200" i="1" dirty="0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1DCBBD8A-F403-40F4-B3A1-3B2A11A28A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65625"/>
            <a:ext cx="9144000" cy="68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pt-BR" altLang="pt-BR" sz="2000" b="1" dirty="0">
                <a:latin typeface="Calibri" panose="020F0502020204030204" pitchFamily="34" charset="0"/>
                <a:cs typeface="Calibri" panose="020F0502020204030204" pitchFamily="34" charset="0"/>
              </a:rPr>
              <a:t>Prof. Matheus Silveira Franco</a:t>
            </a:r>
          </a:p>
          <a:p>
            <a:pPr algn="ctr" eaLnBrk="1" hangingPunct="1">
              <a:buFontTx/>
              <a:buNone/>
            </a:pPr>
            <a:r>
              <a:rPr lang="pt-BR" altLang="pt-BR" sz="2000" b="1" dirty="0">
                <a:latin typeface="Calibri" panose="020F0502020204030204" pitchFamily="34" charset="0"/>
                <a:cs typeface="Calibri" panose="020F0502020204030204" pitchFamily="34" charset="0"/>
              </a:rPr>
              <a:t>mfranco@usp.br</a:t>
            </a:r>
          </a:p>
        </p:txBody>
      </p:sp>
      <p:sp>
        <p:nvSpPr>
          <p:cNvPr id="5125" name="Rectangle 3">
            <a:extLst>
              <a:ext uri="{FF2B5EF4-FFF2-40B4-BE49-F238E27FC236}">
                <a16:creationId xmlns:a16="http://schemas.microsoft.com/office/drawing/2014/main" id="{2D81F918-5625-4F0F-9980-9F102D085D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175" y="6138863"/>
            <a:ext cx="9147175" cy="68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pt-BR" altLang="pt-BR" sz="1600" dirty="0">
                <a:latin typeface="Calibri" panose="020F0502020204030204" pitchFamily="34" charset="0"/>
                <a:cs typeface="Calibri" panose="020F0502020204030204" pitchFamily="34" charset="0"/>
              </a:rPr>
              <a:t>2º semestre de 2020</a:t>
            </a:r>
          </a:p>
          <a:p>
            <a:pPr algn="ctr" eaLnBrk="1" hangingPunct="1">
              <a:buFontTx/>
              <a:buNone/>
            </a:pPr>
            <a:r>
              <a:rPr lang="pt-BR" altLang="pt-BR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pt-BR" altLang="pt-BR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126" name="Picture 20" descr="casa">
            <a:extLst>
              <a:ext uri="{FF2B5EF4-FFF2-40B4-BE49-F238E27FC236}">
                <a16:creationId xmlns:a16="http://schemas.microsoft.com/office/drawing/2014/main" id="{7DBF2A7B-ED8A-49A8-9384-9DF4C8F634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76000" contrast="-8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825" y="5097463"/>
            <a:ext cx="356235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>
            <a:extLst>
              <a:ext uri="{FF2B5EF4-FFF2-40B4-BE49-F238E27FC236}">
                <a16:creationId xmlns:a16="http://schemas.microsoft.com/office/drawing/2014/main" id="{5DAEBE45-857D-4262-A495-3FA4D552C0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/>
              <a:t>Objetivo</a:t>
            </a:r>
          </a:p>
        </p:txBody>
      </p:sp>
      <p:sp>
        <p:nvSpPr>
          <p:cNvPr id="10243" name="Espaço Reservado para Conteúdo 1">
            <a:extLst>
              <a:ext uri="{FF2B5EF4-FFF2-40B4-BE49-F238E27FC236}">
                <a16:creationId xmlns:a16="http://schemas.microsoft.com/office/drawing/2014/main" id="{7C81F863-7BE8-4C20-93B4-DB7BC028310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b="0" i="0" dirty="0">
                <a:solidFill>
                  <a:srgbClr val="666666"/>
                </a:solidFill>
                <a:effectLst/>
                <a:latin typeface="Verdana" panose="020B0604030504040204" pitchFamily="34" charset="0"/>
              </a:rPr>
              <a:t>Analisar o desenvolvimento recente da economia brasileira tanto em seus aspectos estruturais como conjunturais</a:t>
            </a:r>
          </a:p>
          <a:p>
            <a:pPr marL="0" indent="0" algn="ctr">
              <a:buNone/>
            </a:pPr>
            <a:endParaRPr lang="pt-BR" altLang="pt-BR" sz="2400" dirty="0"/>
          </a:p>
        </p:txBody>
      </p:sp>
    </p:spTree>
    <p:extLst>
      <p:ext uri="{BB962C8B-B14F-4D97-AF65-F5344CB8AC3E}">
        <p14:creationId xmlns:p14="http://schemas.microsoft.com/office/powerpoint/2010/main" val="4281529205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>
            <a:extLst>
              <a:ext uri="{FF2B5EF4-FFF2-40B4-BE49-F238E27FC236}">
                <a16:creationId xmlns:a16="http://schemas.microsoft.com/office/drawing/2014/main" id="{5DAEBE45-857D-4262-A495-3FA4D552C0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/>
              <a:t>Programa</a:t>
            </a:r>
          </a:p>
        </p:txBody>
      </p:sp>
      <p:sp>
        <p:nvSpPr>
          <p:cNvPr id="10243" name="Espaço Reservado para Conteúdo 1">
            <a:extLst>
              <a:ext uri="{FF2B5EF4-FFF2-40B4-BE49-F238E27FC236}">
                <a16:creationId xmlns:a16="http://schemas.microsoft.com/office/drawing/2014/main" id="{7C81F863-7BE8-4C20-93B4-DB7BC028310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2000" dirty="0"/>
              <a:t>1. Revisão dos Determinantes do Produto</a:t>
            </a:r>
            <a:br>
              <a:rPr lang="pt-BR" sz="2000" dirty="0"/>
            </a:br>
            <a:r>
              <a:rPr lang="pt-BR" sz="2000" dirty="0"/>
              <a:t>2. O Brasil ao Longo do Século XX: Alguns Fatos Estilizados</a:t>
            </a:r>
            <a:br>
              <a:rPr lang="pt-BR" sz="2000" dirty="0"/>
            </a:br>
            <a:r>
              <a:rPr lang="pt-BR" sz="2000" dirty="0"/>
              <a:t>3. Economia Agroexportadora</a:t>
            </a:r>
            <a:br>
              <a:rPr lang="pt-BR" sz="2000" dirty="0"/>
            </a:br>
            <a:r>
              <a:rPr lang="pt-BR" sz="2000" dirty="0"/>
              <a:t>4. Processo de Substituição de Importações</a:t>
            </a:r>
            <a:br>
              <a:rPr lang="pt-BR" sz="2000" dirty="0"/>
            </a:br>
            <a:r>
              <a:rPr lang="pt-BR" sz="2000" dirty="0"/>
              <a:t>5. Da Crise ao Milagre</a:t>
            </a:r>
            <a:br>
              <a:rPr lang="pt-BR" sz="2000" dirty="0"/>
            </a:br>
            <a:r>
              <a:rPr lang="pt-BR" sz="2000" dirty="0"/>
              <a:t>6. Do Crescimento Forçado à Crise Dívida</a:t>
            </a:r>
            <a:br>
              <a:rPr lang="pt-BR" sz="2000" dirty="0"/>
            </a:br>
            <a:r>
              <a:rPr lang="pt-BR" sz="2000" dirty="0"/>
              <a:t>7. A Saga dos Planos Heterodoxos: A Economia Brasileira</a:t>
            </a:r>
            <a:br>
              <a:rPr lang="pt-BR" sz="2000" dirty="0"/>
            </a:br>
            <a:r>
              <a:rPr lang="pt-BR" sz="2000" dirty="0"/>
              <a:t>8. Economia Brasileira Pós-Estabilização: Plano Real</a:t>
            </a:r>
            <a:br>
              <a:rPr lang="pt-BR" sz="2000" dirty="0"/>
            </a:br>
            <a:r>
              <a:rPr lang="pt-BR" sz="2000" dirty="0"/>
              <a:t>9. Economia Mundial Após a Segunda Grande Guerra</a:t>
            </a:r>
            <a:br>
              <a:rPr lang="pt-BR" sz="2000" dirty="0"/>
            </a:br>
            <a:r>
              <a:rPr lang="pt-BR" sz="2000" dirty="0"/>
              <a:t>10. Brasil e Fluxo de Capitais: Dívida Externa, sua Crise e Reinserção nos Anos 90</a:t>
            </a:r>
            <a:br>
              <a:rPr lang="pt-BR" sz="2000" dirty="0"/>
            </a:br>
            <a:r>
              <a:rPr lang="pt-BR" sz="2000" dirty="0"/>
              <a:t>11. Mudanças nas Relações Comerciais do Brasil com o Exterior</a:t>
            </a:r>
            <a:br>
              <a:rPr lang="pt-BR" sz="2000" dirty="0"/>
            </a:br>
            <a:r>
              <a:rPr lang="pt-BR" sz="2000" dirty="0"/>
              <a:t>12. Alterações na Presença do Estado no Desenvolvimento Brasileiro</a:t>
            </a:r>
            <a:br>
              <a:rPr lang="pt-BR" sz="2000" dirty="0"/>
            </a:br>
            <a:r>
              <a:rPr lang="pt-BR" sz="2000" dirty="0"/>
              <a:t>13. Estado Regulador: Regulação e Defesa da Concorrência</a:t>
            </a:r>
            <a:br>
              <a:rPr lang="pt-BR" sz="2000" dirty="0"/>
            </a:br>
            <a:r>
              <a:rPr lang="pt-BR" sz="2000" dirty="0"/>
              <a:t>14. Sistema Financeiro Brasileiro e Suas Transformações Recentes</a:t>
            </a:r>
            <a:endParaRPr lang="pt-BR" altLang="pt-BR" sz="2000" dirty="0"/>
          </a:p>
        </p:txBody>
      </p:sp>
    </p:spTree>
    <p:extLst>
      <p:ext uri="{BB962C8B-B14F-4D97-AF65-F5344CB8AC3E}">
        <p14:creationId xmlns:p14="http://schemas.microsoft.com/office/powerpoint/2010/main" val="2252664624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>
            <a:extLst>
              <a:ext uri="{FF2B5EF4-FFF2-40B4-BE49-F238E27FC236}">
                <a16:creationId xmlns:a16="http://schemas.microsoft.com/office/drawing/2014/main" id="{5DAEBE45-857D-4262-A495-3FA4D552C0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/>
              <a:t>Metodologia e material</a:t>
            </a:r>
          </a:p>
        </p:txBody>
      </p:sp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92D2BA1C-7A2A-4012-B828-C38CFB327B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Material postado semanalmente no e-disciplinas</a:t>
            </a:r>
          </a:p>
          <a:p>
            <a:pPr lvl="1"/>
            <a:r>
              <a:rPr lang="pt-BR" dirty="0" err="1"/>
              <a:t>Vídeo-aulas</a:t>
            </a:r>
            <a:r>
              <a:rPr lang="pt-BR" dirty="0"/>
              <a:t> (20-30 minutos)</a:t>
            </a:r>
          </a:p>
          <a:p>
            <a:pPr lvl="1"/>
            <a:endParaRPr lang="pt-BR" dirty="0"/>
          </a:p>
          <a:p>
            <a:pPr lvl="1"/>
            <a:r>
              <a:rPr lang="pt-BR" dirty="0"/>
              <a:t>Série “Economia Brasileira” – A história contada por quem a fez</a:t>
            </a:r>
          </a:p>
          <a:p>
            <a:pPr lvl="2"/>
            <a:r>
              <a:rPr lang="pt-BR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https://www.youtube.com/playlist?list=PLZxP0elzkoDNimHL4dZJHSQ5ZSm3LA5O0</a:t>
            </a:r>
            <a:endParaRPr lang="pt-BR" dirty="0">
              <a:solidFill>
                <a:srgbClr val="0070C0"/>
              </a:solidFill>
            </a:endParaRPr>
          </a:p>
          <a:p>
            <a:pPr lvl="2"/>
            <a:r>
              <a:rPr lang="pt-BR" dirty="0"/>
              <a:t>10 episódios</a:t>
            </a:r>
          </a:p>
          <a:p>
            <a:pPr lvl="1"/>
            <a:endParaRPr lang="pt-BR" dirty="0"/>
          </a:p>
          <a:p>
            <a:endParaRPr lang="pt-BR" dirty="0"/>
          </a:p>
        </p:txBody>
      </p:sp>
      <p:pic>
        <p:nvPicPr>
          <p:cNvPr id="50178" name="Picture 2">
            <a:extLst>
              <a:ext uri="{FF2B5EF4-FFF2-40B4-BE49-F238E27FC236}">
                <a16:creationId xmlns:a16="http://schemas.microsoft.com/office/drawing/2014/main" id="{084BCE59-F3BC-496A-8E1A-94CFDCB39B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748936"/>
            <a:ext cx="3200400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8129459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>
            <a:extLst>
              <a:ext uri="{FF2B5EF4-FFF2-40B4-BE49-F238E27FC236}">
                <a16:creationId xmlns:a16="http://schemas.microsoft.com/office/drawing/2014/main" id="{5DAEBE45-857D-4262-A495-3FA4D552C0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/>
              <a:t>Avaliação</a:t>
            </a:r>
          </a:p>
        </p:txBody>
      </p:sp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92D2BA1C-7A2A-4012-B828-C38CFB327B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Duas partes:</a:t>
            </a:r>
          </a:p>
          <a:p>
            <a:r>
              <a:rPr lang="pt-BR" dirty="0"/>
              <a:t>Realização das atividades no </a:t>
            </a:r>
            <a:r>
              <a:rPr lang="pt-BR" dirty="0" err="1"/>
              <a:t>edisciplinas</a:t>
            </a:r>
            <a:endParaRPr lang="pt-BR" dirty="0"/>
          </a:p>
          <a:p>
            <a:pPr lvl="1"/>
            <a:r>
              <a:rPr lang="pt-BR" dirty="0"/>
              <a:t>Conta também como frequência</a:t>
            </a:r>
          </a:p>
          <a:p>
            <a:endParaRPr lang="pt-BR" dirty="0"/>
          </a:p>
          <a:p>
            <a:r>
              <a:rPr lang="pt-BR" dirty="0"/>
              <a:t>Apresentação de um trabalho</a:t>
            </a:r>
          </a:p>
          <a:p>
            <a:pPr lvl="1"/>
            <a:r>
              <a:rPr lang="pt-BR" dirty="0"/>
              <a:t>Grupos de 4 alunos</a:t>
            </a:r>
          </a:p>
          <a:p>
            <a:pPr lvl="1"/>
            <a:r>
              <a:rPr lang="pt-BR" dirty="0"/>
              <a:t>Temas relacionados à economia brasileira recente e perspectivas</a:t>
            </a:r>
          </a:p>
          <a:p>
            <a:pPr lvl="2"/>
            <a:r>
              <a:rPr lang="pt-BR" dirty="0"/>
              <a:t>Os temas serão definidos ao longo do curso</a:t>
            </a:r>
          </a:p>
        </p:txBody>
      </p:sp>
    </p:spTree>
    <p:extLst>
      <p:ext uri="{BB962C8B-B14F-4D97-AF65-F5344CB8AC3E}">
        <p14:creationId xmlns:p14="http://schemas.microsoft.com/office/powerpoint/2010/main" val="2784533944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>
            <a:extLst>
              <a:ext uri="{FF2B5EF4-FFF2-40B4-BE49-F238E27FC236}">
                <a16:creationId xmlns:a16="http://schemas.microsoft.com/office/drawing/2014/main" id="{5DAEBE45-857D-4262-A495-3FA4D552C0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/>
              <a:t>Bibliografia básica</a:t>
            </a:r>
          </a:p>
        </p:txBody>
      </p:sp>
      <p:pic>
        <p:nvPicPr>
          <p:cNvPr id="49154" name="Picture 2">
            <a:extLst>
              <a:ext uri="{FF2B5EF4-FFF2-40B4-BE49-F238E27FC236}">
                <a16:creationId xmlns:a16="http://schemas.microsoft.com/office/drawing/2014/main" id="{3BF8B249-F91A-41A8-87BF-501ECB6FF4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0252" y="1878502"/>
            <a:ext cx="4693748" cy="4693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3" name="Espaço Reservado para Conteúdo 1">
            <a:extLst>
              <a:ext uri="{FF2B5EF4-FFF2-40B4-BE49-F238E27FC236}">
                <a16:creationId xmlns:a16="http://schemas.microsoft.com/office/drawing/2014/main" id="{7C81F863-7BE8-4C20-93B4-DB7BC028310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11560" y="1878502"/>
            <a:ext cx="4320480" cy="4372038"/>
          </a:xfrm>
        </p:spPr>
        <p:txBody>
          <a:bodyPr/>
          <a:lstStyle/>
          <a:p>
            <a:pPr marL="0" indent="0">
              <a:buNone/>
            </a:pPr>
            <a:r>
              <a:rPr lang="pt-BR" sz="2000" b="0" i="0" dirty="0">
                <a:solidFill>
                  <a:srgbClr val="666666"/>
                </a:solidFill>
                <a:effectLst/>
                <a:latin typeface="Verdana" panose="020B0604030504040204" pitchFamily="34" charset="0"/>
              </a:rPr>
              <a:t>GREMAUD, A. P.; VASCONCELLOS, M. A. S. de; TONETO, R.</a:t>
            </a:r>
          </a:p>
          <a:p>
            <a:pPr marL="0" indent="0">
              <a:buNone/>
            </a:pPr>
            <a:r>
              <a:rPr lang="pt-BR" sz="2000" b="1" i="0" dirty="0">
                <a:solidFill>
                  <a:srgbClr val="666666"/>
                </a:solidFill>
                <a:effectLst/>
                <a:latin typeface="Verdana" panose="020B0604030504040204" pitchFamily="34" charset="0"/>
              </a:rPr>
              <a:t>Economia Brasileira Contemporânea</a:t>
            </a:r>
          </a:p>
          <a:p>
            <a:pPr marL="0" indent="0">
              <a:buNone/>
            </a:pPr>
            <a:r>
              <a:rPr lang="pt-BR" sz="2000" b="0" i="0" dirty="0">
                <a:solidFill>
                  <a:srgbClr val="666666"/>
                </a:solidFill>
                <a:effectLst/>
                <a:latin typeface="Verdana" panose="020B0604030504040204" pitchFamily="34" charset="0"/>
              </a:rPr>
              <a:t>8ª ed. SP, Atlas, 2017.</a:t>
            </a:r>
            <a:endParaRPr lang="pt-BR" altLang="pt-BR" sz="1800" dirty="0"/>
          </a:p>
        </p:txBody>
      </p:sp>
    </p:spTree>
    <p:extLst>
      <p:ext uri="{BB962C8B-B14F-4D97-AF65-F5344CB8AC3E}">
        <p14:creationId xmlns:p14="http://schemas.microsoft.com/office/powerpoint/2010/main" val="3312998970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Modelo de design Fábrica">
  <a:themeElements>
    <a:clrScheme name="Modelo de design Fábrica 3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DDDDDD"/>
      </a:accent1>
      <a:accent2>
        <a:srgbClr val="C0C0C0"/>
      </a:accent2>
      <a:accent3>
        <a:srgbClr val="FFFFFF"/>
      </a:accent3>
      <a:accent4>
        <a:srgbClr val="000000"/>
      </a:accent4>
      <a:accent5>
        <a:srgbClr val="EBEBEB"/>
      </a:accent5>
      <a:accent6>
        <a:srgbClr val="AEAEAE"/>
      </a:accent6>
      <a:hlink>
        <a:srgbClr val="B2B2B2"/>
      </a:hlink>
      <a:folHlink>
        <a:srgbClr val="EAEAEA"/>
      </a:folHlink>
    </a:clrScheme>
    <a:fontScheme name="Modelo de design Fábrica">
      <a:majorFont>
        <a:latin typeface="Garamond"/>
        <a:ea typeface=""/>
        <a:cs typeface="Arial"/>
      </a:majorFont>
      <a:minorFont>
        <a:latin typeface="Times New Roman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elo de design Fábrica 1">
        <a:dk1>
          <a:srgbClr val="000054"/>
        </a:dk1>
        <a:lt1>
          <a:srgbClr val="EAEAEA"/>
        </a:lt1>
        <a:dk2>
          <a:srgbClr val="00007A"/>
        </a:dk2>
        <a:lt2>
          <a:srgbClr val="EBD189"/>
        </a:lt2>
        <a:accent1>
          <a:srgbClr val="FCAB40"/>
        </a:accent1>
        <a:accent2>
          <a:srgbClr val="7176BB"/>
        </a:accent2>
        <a:accent3>
          <a:srgbClr val="AAAABE"/>
        </a:accent3>
        <a:accent4>
          <a:srgbClr val="C8C8C8"/>
        </a:accent4>
        <a:accent5>
          <a:srgbClr val="FDD2AF"/>
        </a:accent5>
        <a:accent6>
          <a:srgbClr val="666AA9"/>
        </a:accent6>
        <a:hlink>
          <a:srgbClr val="B97C01"/>
        </a:hlink>
        <a:folHlink>
          <a:srgbClr val="555B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design Fábrica 2">
        <a:dk1>
          <a:srgbClr val="000000"/>
        </a:dk1>
        <a:lt1>
          <a:srgbClr val="FFFFCC"/>
        </a:lt1>
        <a:dk2>
          <a:srgbClr val="993300"/>
        </a:dk2>
        <a:lt2>
          <a:srgbClr val="EDE1AF"/>
        </a:lt2>
        <a:accent1>
          <a:srgbClr val="CAC0E2"/>
        </a:accent1>
        <a:accent2>
          <a:srgbClr val="DFC977"/>
        </a:accent2>
        <a:accent3>
          <a:srgbClr val="FFFFE2"/>
        </a:accent3>
        <a:accent4>
          <a:srgbClr val="000000"/>
        </a:accent4>
        <a:accent5>
          <a:srgbClr val="E1DCEE"/>
        </a:accent5>
        <a:accent6>
          <a:srgbClr val="CAB66B"/>
        </a:accent6>
        <a:hlink>
          <a:srgbClr val="CEA79C"/>
        </a:hlink>
        <a:folHlink>
          <a:srgbClr val="FDF1C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design Fábrica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DDDDDD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EAEAE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design Fábrica 4">
        <a:dk1>
          <a:srgbClr val="481800"/>
        </a:dk1>
        <a:lt1>
          <a:srgbClr val="EAEAEA"/>
        </a:lt1>
        <a:dk2>
          <a:srgbClr val="762700"/>
        </a:dk2>
        <a:lt2>
          <a:srgbClr val="EBD189"/>
        </a:lt2>
        <a:accent1>
          <a:srgbClr val="FCAB40"/>
        </a:accent1>
        <a:accent2>
          <a:srgbClr val="AD717F"/>
        </a:accent2>
        <a:accent3>
          <a:srgbClr val="BDACAA"/>
        </a:accent3>
        <a:accent4>
          <a:srgbClr val="C8C8C8"/>
        </a:accent4>
        <a:accent5>
          <a:srgbClr val="FDD2AF"/>
        </a:accent5>
        <a:accent6>
          <a:srgbClr val="9C6672"/>
        </a:accent6>
        <a:hlink>
          <a:srgbClr val="B97C01"/>
        </a:hlink>
        <a:folHlink>
          <a:srgbClr val="9E4C0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design Fábrica 5">
        <a:dk1>
          <a:srgbClr val="330066"/>
        </a:dk1>
        <a:lt1>
          <a:srgbClr val="EAEAEA"/>
        </a:lt1>
        <a:dk2>
          <a:srgbClr val="4E009C"/>
        </a:dk2>
        <a:lt2>
          <a:srgbClr val="EBD189"/>
        </a:lt2>
        <a:accent1>
          <a:srgbClr val="FCAB40"/>
        </a:accent1>
        <a:accent2>
          <a:srgbClr val="8871BB"/>
        </a:accent2>
        <a:accent3>
          <a:srgbClr val="B2AACB"/>
        </a:accent3>
        <a:accent4>
          <a:srgbClr val="C8C8C8"/>
        </a:accent4>
        <a:accent5>
          <a:srgbClr val="FDD2AF"/>
        </a:accent5>
        <a:accent6>
          <a:srgbClr val="7B66A9"/>
        </a:accent6>
        <a:hlink>
          <a:srgbClr val="808000"/>
        </a:hlink>
        <a:folHlink>
          <a:srgbClr val="6856A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design Fábrica 6">
        <a:dk1>
          <a:srgbClr val="454425"/>
        </a:dk1>
        <a:lt1>
          <a:srgbClr val="EAEAEA"/>
        </a:lt1>
        <a:dk2>
          <a:srgbClr val="4D6A2A"/>
        </a:dk2>
        <a:lt2>
          <a:srgbClr val="EBD189"/>
        </a:lt2>
        <a:accent1>
          <a:srgbClr val="FCAB40"/>
        </a:accent1>
        <a:accent2>
          <a:srgbClr val="A59E79"/>
        </a:accent2>
        <a:accent3>
          <a:srgbClr val="B2B9AC"/>
        </a:accent3>
        <a:accent4>
          <a:srgbClr val="C8C8C8"/>
        </a:accent4>
        <a:accent5>
          <a:srgbClr val="FDD2AF"/>
        </a:accent5>
        <a:accent6>
          <a:srgbClr val="958F6D"/>
        </a:accent6>
        <a:hlink>
          <a:srgbClr val="B97C01"/>
        </a:hlink>
        <a:folHlink>
          <a:srgbClr val="3C504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design Fábrica 7">
        <a:dk1>
          <a:srgbClr val="3C2924"/>
        </a:dk1>
        <a:lt1>
          <a:srgbClr val="EAEAEA"/>
        </a:lt1>
        <a:dk2>
          <a:srgbClr val="0D0A46"/>
        </a:dk2>
        <a:lt2>
          <a:srgbClr val="EBD189"/>
        </a:lt2>
        <a:accent1>
          <a:srgbClr val="FCAB40"/>
        </a:accent1>
        <a:accent2>
          <a:srgbClr val="633D4E"/>
        </a:accent2>
        <a:accent3>
          <a:srgbClr val="AAAAB0"/>
        </a:accent3>
        <a:accent4>
          <a:srgbClr val="C8C8C8"/>
        </a:accent4>
        <a:accent5>
          <a:srgbClr val="FDD2AF"/>
        </a:accent5>
        <a:accent6>
          <a:srgbClr val="593646"/>
        </a:accent6>
        <a:hlink>
          <a:srgbClr val="B97C01"/>
        </a:hlink>
        <a:folHlink>
          <a:srgbClr val="2D3024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engre</Template>
  <TotalTime>34523</TotalTime>
  <Words>298</Words>
  <Application>Microsoft Office PowerPoint</Application>
  <PresentationFormat>Apresentação na tela (4:3)</PresentationFormat>
  <Paragraphs>29</Paragraphs>
  <Slides>6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0</vt:i4>
      </vt:variant>
      <vt:variant>
        <vt:lpstr>Títulos de slides</vt:lpstr>
      </vt:variant>
      <vt:variant>
        <vt:i4>6</vt:i4>
      </vt:variant>
    </vt:vector>
  </HeadingPairs>
  <TitlesOfParts>
    <vt:vector size="13" baseType="lpstr">
      <vt:lpstr>Arial</vt:lpstr>
      <vt:lpstr>Arial Narrow</vt:lpstr>
      <vt:lpstr>Calibri</vt:lpstr>
      <vt:lpstr>Garamond</vt:lpstr>
      <vt:lpstr>Times New Roman</vt:lpstr>
      <vt:lpstr>Verdana</vt:lpstr>
      <vt:lpstr>Modelo de design Fábrica</vt:lpstr>
      <vt:lpstr>REC2403 - Introdução à Economia Brasileira Introduction to Brazilian Economy</vt:lpstr>
      <vt:lpstr>Objetivo</vt:lpstr>
      <vt:lpstr>Programa</vt:lpstr>
      <vt:lpstr>Metodologia e material</vt:lpstr>
      <vt:lpstr>Avaliação</vt:lpstr>
      <vt:lpstr>Bibliografia básica</vt:lpstr>
    </vt:vector>
  </TitlesOfParts>
  <Company>- - -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Math Franco</dc:creator>
  <cp:lastModifiedBy>Matheus Silveira Franco</cp:lastModifiedBy>
  <cp:revision>364</cp:revision>
  <dcterms:created xsi:type="dcterms:W3CDTF">2006-05-01T19:25:40Z</dcterms:created>
  <dcterms:modified xsi:type="dcterms:W3CDTF">2020-08-17T10:52:22Z</dcterms:modified>
</cp:coreProperties>
</file>