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4" r:id="rId3"/>
    <p:sldId id="327" r:id="rId4"/>
    <p:sldId id="347" r:id="rId5"/>
    <p:sldId id="342" r:id="rId6"/>
    <p:sldId id="343" r:id="rId7"/>
    <p:sldId id="344" r:id="rId8"/>
    <p:sldId id="345" r:id="rId9"/>
    <p:sldId id="346" r:id="rId10"/>
    <p:sldId id="348" r:id="rId11"/>
    <p:sldId id="341" r:id="rId12"/>
    <p:sldId id="328" r:id="rId13"/>
    <p:sldId id="329" r:id="rId14"/>
    <p:sldId id="349" r:id="rId15"/>
    <p:sldId id="350" r:id="rId16"/>
    <p:sldId id="330" r:id="rId17"/>
    <p:sldId id="337" r:id="rId18"/>
    <p:sldId id="339" r:id="rId19"/>
    <p:sldId id="333" r:id="rId20"/>
    <p:sldId id="334" r:id="rId21"/>
    <p:sldId id="335" r:id="rId22"/>
    <p:sldId id="336" r:id="rId23"/>
    <p:sldId id="338" r:id="rId24"/>
    <p:sldId id="357" r:id="rId25"/>
    <p:sldId id="359" r:id="rId26"/>
    <p:sldId id="353" r:id="rId27"/>
    <p:sldId id="360" r:id="rId28"/>
    <p:sldId id="364" r:id="rId29"/>
    <p:sldId id="361" r:id="rId30"/>
    <p:sldId id="362" r:id="rId31"/>
    <p:sldId id="363" r:id="rId32"/>
    <p:sldId id="319" r:id="rId33"/>
    <p:sldId id="367" r:id="rId34"/>
    <p:sldId id="321" r:id="rId35"/>
    <p:sldId id="368" r:id="rId36"/>
    <p:sldId id="369" r:id="rId37"/>
    <p:sldId id="365" r:id="rId38"/>
    <p:sldId id="370" r:id="rId39"/>
  </p:sldIdLst>
  <p:sldSz cx="9144000" cy="6858000" type="screen4x3"/>
  <p:notesSz cx="6735763" cy="98663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6" autoAdjust="0"/>
    <p:restoredTop sz="86398" autoAdjust="0"/>
  </p:normalViewPr>
  <p:slideViewPr>
    <p:cSldViewPr>
      <p:cViewPr varScale="1">
        <p:scale>
          <a:sx n="58" d="100"/>
          <a:sy n="58" d="100"/>
        </p:scale>
        <p:origin x="816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2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3D5FF-78B6-4971-86E1-F5A8B09440C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26F53F6-A7B5-4269-9BA6-A2928B694C3F}">
      <dgm:prSet phldrT="[Texto]"/>
      <dgm:spPr/>
      <dgm:t>
        <a:bodyPr/>
        <a:lstStyle/>
        <a:p>
          <a:r>
            <a:rPr lang="pt-BR" dirty="0"/>
            <a:t>Direitos humanos </a:t>
          </a:r>
        </a:p>
      </dgm:t>
    </dgm:pt>
    <dgm:pt modelId="{FC5F862D-3520-4BD5-B7C6-75311119ED8F}" type="parTrans" cxnId="{60DB0AE9-C8D2-41D3-BC69-562427CA92D8}">
      <dgm:prSet/>
      <dgm:spPr/>
      <dgm:t>
        <a:bodyPr/>
        <a:lstStyle/>
        <a:p>
          <a:endParaRPr lang="pt-BR"/>
        </a:p>
      </dgm:t>
    </dgm:pt>
    <dgm:pt modelId="{5DD9E6C3-902B-4C5F-AFD7-313A33FBED9A}" type="sibTrans" cxnId="{60DB0AE9-C8D2-41D3-BC69-562427CA92D8}">
      <dgm:prSet/>
      <dgm:spPr/>
      <dgm:t>
        <a:bodyPr/>
        <a:lstStyle/>
        <a:p>
          <a:endParaRPr lang="pt-BR"/>
        </a:p>
      </dgm:t>
    </dgm:pt>
    <dgm:pt modelId="{4FE49236-E272-4DA1-AA68-0C0E644449BA}">
      <dgm:prSet phldrT="[Texto]"/>
      <dgm:spPr/>
      <dgm:t>
        <a:bodyPr/>
        <a:lstStyle/>
        <a:p>
          <a:r>
            <a:rPr lang="pt-BR" dirty="0"/>
            <a:t>Soberania </a:t>
          </a:r>
        </a:p>
      </dgm:t>
    </dgm:pt>
    <dgm:pt modelId="{FEDBD8C4-E7E1-4699-8DAA-0A4BC8FF019E}" type="parTrans" cxnId="{5E358286-FD0F-4DF9-9427-A8E51FA4C89C}">
      <dgm:prSet/>
      <dgm:spPr/>
      <dgm:t>
        <a:bodyPr/>
        <a:lstStyle/>
        <a:p>
          <a:endParaRPr lang="pt-BR"/>
        </a:p>
      </dgm:t>
    </dgm:pt>
    <dgm:pt modelId="{1054EEF2-9A1C-431D-8953-1112C7C6F0C3}" type="sibTrans" cxnId="{5E358286-FD0F-4DF9-9427-A8E51FA4C89C}">
      <dgm:prSet/>
      <dgm:spPr/>
      <dgm:t>
        <a:bodyPr/>
        <a:lstStyle/>
        <a:p>
          <a:endParaRPr lang="pt-BR"/>
        </a:p>
      </dgm:t>
    </dgm:pt>
    <dgm:pt modelId="{61372154-6E9C-4C7C-AC08-49998FA3C1A0}" type="pres">
      <dgm:prSet presAssocID="{79D3D5FF-78B6-4971-86E1-F5A8B09440CC}" presName="diagram" presStyleCnt="0">
        <dgm:presLayoutVars>
          <dgm:dir/>
          <dgm:resizeHandles val="exact"/>
        </dgm:presLayoutVars>
      </dgm:prSet>
      <dgm:spPr/>
    </dgm:pt>
    <dgm:pt modelId="{BCBC7513-502D-48E2-9A7C-2E9977575F32}" type="pres">
      <dgm:prSet presAssocID="{026F53F6-A7B5-4269-9BA6-A2928B694C3F}" presName="arrow" presStyleLbl="node1" presStyleIdx="0" presStyleCnt="2" custRadScaleRad="89460" custRadScaleInc="877">
        <dgm:presLayoutVars>
          <dgm:bulletEnabled val="1"/>
        </dgm:presLayoutVars>
      </dgm:prSet>
      <dgm:spPr/>
    </dgm:pt>
    <dgm:pt modelId="{99949F75-4E40-4B56-83EC-5F2B8D527AE6}" type="pres">
      <dgm:prSet presAssocID="{4FE49236-E272-4DA1-AA68-0C0E644449BA}" presName="arrow" presStyleLbl="node1" presStyleIdx="1" presStyleCnt="2">
        <dgm:presLayoutVars>
          <dgm:bulletEnabled val="1"/>
        </dgm:presLayoutVars>
      </dgm:prSet>
      <dgm:spPr/>
    </dgm:pt>
  </dgm:ptLst>
  <dgm:cxnLst>
    <dgm:cxn modelId="{CB10691D-D222-4178-B9E2-A23529D5E9FC}" type="presOf" srcId="{4FE49236-E272-4DA1-AA68-0C0E644449BA}" destId="{99949F75-4E40-4B56-83EC-5F2B8D527AE6}" srcOrd="0" destOrd="0" presId="urn:microsoft.com/office/officeart/2005/8/layout/arrow5"/>
    <dgm:cxn modelId="{AFAF2F5D-AB5F-42A0-96B5-CAA940B9C959}" type="presOf" srcId="{79D3D5FF-78B6-4971-86E1-F5A8B09440CC}" destId="{61372154-6E9C-4C7C-AC08-49998FA3C1A0}" srcOrd="0" destOrd="0" presId="urn:microsoft.com/office/officeart/2005/8/layout/arrow5"/>
    <dgm:cxn modelId="{5E358286-FD0F-4DF9-9427-A8E51FA4C89C}" srcId="{79D3D5FF-78B6-4971-86E1-F5A8B09440CC}" destId="{4FE49236-E272-4DA1-AA68-0C0E644449BA}" srcOrd="1" destOrd="0" parTransId="{FEDBD8C4-E7E1-4699-8DAA-0A4BC8FF019E}" sibTransId="{1054EEF2-9A1C-431D-8953-1112C7C6F0C3}"/>
    <dgm:cxn modelId="{F3C1119A-4111-4DEB-BB61-1BDCF342C57D}" type="presOf" srcId="{026F53F6-A7B5-4269-9BA6-A2928B694C3F}" destId="{BCBC7513-502D-48E2-9A7C-2E9977575F32}" srcOrd="0" destOrd="0" presId="urn:microsoft.com/office/officeart/2005/8/layout/arrow5"/>
    <dgm:cxn modelId="{60DB0AE9-C8D2-41D3-BC69-562427CA92D8}" srcId="{79D3D5FF-78B6-4971-86E1-F5A8B09440CC}" destId="{026F53F6-A7B5-4269-9BA6-A2928B694C3F}" srcOrd="0" destOrd="0" parTransId="{FC5F862D-3520-4BD5-B7C6-75311119ED8F}" sibTransId="{5DD9E6C3-902B-4C5F-AFD7-313A33FBED9A}"/>
    <dgm:cxn modelId="{CAA807FF-F53D-49A8-9B1E-870D6C2A6417}" type="presParOf" srcId="{61372154-6E9C-4C7C-AC08-49998FA3C1A0}" destId="{BCBC7513-502D-48E2-9A7C-2E9977575F32}" srcOrd="0" destOrd="0" presId="urn:microsoft.com/office/officeart/2005/8/layout/arrow5"/>
    <dgm:cxn modelId="{8D789D11-71A7-4AAB-8393-E0349461C092}" type="presParOf" srcId="{61372154-6E9C-4C7C-AC08-49998FA3C1A0}" destId="{99949F75-4E40-4B56-83EC-5F2B8D527AE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C7513-502D-48E2-9A7C-2E9977575F32}">
      <dsp:nvSpPr>
        <dsp:cNvPr id="0" name=""/>
        <dsp:cNvSpPr/>
      </dsp:nvSpPr>
      <dsp:spPr>
        <a:xfrm rot="16200000">
          <a:off x="187111" y="0"/>
          <a:ext cx="2571749" cy="25717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Direitos humanos </a:t>
          </a:r>
        </a:p>
      </dsp:txBody>
      <dsp:txXfrm rot="5400000">
        <a:off x="187111" y="642937"/>
        <a:ext cx="2121693" cy="1285875"/>
      </dsp:txXfrm>
    </dsp:sp>
    <dsp:sp modelId="{99949F75-4E40-4B56-83EC-5F2B8D527AE6}">
      <dsp:nvSpPr>
        <dsp:cNvPr id="0" name=""/>
        <dsp:cNvSpPr/>
      </dsp:nvSpPr>
      <dsp:spPr>
        <a:xfrm rot="5400000">
          <a:off x="3523372" y="322"/>
          <a:ext cx="2571749" cy="25717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Soberania </a:t>
          </a:r>
        </a:p>
      </dsp:txBody>
      <dsp:txXfrm rot="-5400000">
        <a:off x="3973428" y="643259"/>
        <a:ext cx="2121693" cy="1285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1FE563-A736-4CF3-B3A5-99AC951860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7417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defTabSz="8842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algn="r" defTabSz="8842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8188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50" tIns="44225" rIns="88450" bIns="44225" numCol="1" anchor="b" anchorCtr="0" compatLnSpc="1">
            <a:prstTxWarp prst="textNoShape">
              <a:avLst/>
            </a:prstTxWarp>
          </a:bodyPr>
          <a:lstStyle>
            <a:lvl1pPr defTabSz="8842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50" tIns="44225" rIns="88450" bIns="44225" numCol="1" anchor="b" anchorCtr="0" compatLnSpc="1">
            <a:prstTxWarp prst="textNoShape">
              <a:avLst/>
            </a:prstTxWarp>
          </a:bodyPr>
          <a:lstStyle>
            <a:lvl1pPr algn="r" defTabSz="884238" eaLnBrk="1" hangingPunct="1">
              <a:defRPr sz="1200"/>
            </a:lvl1pPr>
          </a:lstStyle>
          <a:p>
            <a:pPr>
              <a:defRPr/>
            </a:pPr>
            <a:fld id="{3D31B06D-5138-4265-89D1-06C0FA0584D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1583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A72F14-65FE-4337-BEFE-857F3279299E}" type="slidenum">
              <a:rPr lang="pt-BR" altLang="pt-BR" sz="1200" smtClean="0"/>
              <a:pPr/>
              <a:t>1</a:t>
            </a:fld>
            <a:endParaRPr lang="pt-BR" altLang="pt-B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3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E61AF0-9762-4282-BB39-5BE4977046E8}" type="slidenum">
              <a:rPr lang="pt-BR" altLang="pt-BR" sz="1200" smtClean="0"/>
              <a:pPr/>
              <a:t>2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426193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E6FA0E-05C1-46D7-83BB-44F697075BE1}" type="slidenum">
              <a:rPr lang="pt-BR" altLang="pt-BR" sz="1200" smtClean="0"/>
              <a:pPr/>
              <a:t>4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421042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30A33C-26C4-4BA2-A153-2567F17EC2AB}" type="slidenum">
              <a:rPr lang="pt-BR" altLang="pt-BR" sz="1200" smtClean="0"/>
              <a:pPr/>
              <a:t>22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88827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B06D-5138-4265-89D1-06C0FA0584DD}" type="slidenum">
              <a:rPr lang="pt-BR" altLang="pt-BR" smtClean="0"/>
              <a:pPr>
                <a:defRPr/>
              </a:pPr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293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55B80-DDF6-4925-B9EE-0772635A1F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644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4FF85-44C0-4B3F-BE44-D1C9BFDE12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261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5398-D84E-4BC9-A855-5E3B6CB9C0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545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32747-BA18-4443-834E-B8359E4396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839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DF81A-F74A-4B47-BBB7-CFCC2A94C8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822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F6D9D-A6BF-4E0E-8507-F3946DA9B56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99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F1EA-C533-47BA-9635-570A3EFAE7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481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FB4B-5A23-481E-ACCC-154C3450EA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474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A5FF2-840E-48CD-8352-83BFED274FC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215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8A012-CB9B-4CF0-A465-C736FCF7B61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897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207F4-4059-4DD3-BFCA-B3135834A5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086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C4CD0C2-2A74-4408-AAC9-A1D59A3CBEF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2F583B-B6AE-422F-8B3C-C7BC29FA2C99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pt-BR" altLang="pt-BR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pt-BR" altLang="pt-BR" sz="3200" b="1" dirty="0">
                <a:solidFill>
                  <a:srgbClr val="FFFF00"/>
                </a:solidFill>
              </a:rPr>
            </a:br>
            <a:r>
              <a:rPr lang="pt-BR" altLang="pt-BR" sz="3200" b="1" dirty="0">
                <a:solidFill>
                  <a:srgbClr val="FFFF00"/>
                </a:solidFill>
              </a:rPr>
              <a:t>O ESTADO CONTEMPORÂNEO</a:t>
            </a:r>
            <a:br>
              <a:rPr lang="pt-BR" altLang="pt-BR" sz="3200" b="1" dirty="0">
                <a:solidFill>
                  <a:srgbClr val="FFFF00"/>
                </a:solidFill>
              </a:rPr>
            </a:br>
            <a:r>
              <a:rPr lang="pt-BR" altLang="pt-BR" sz="3200" b="1" dirty="0">
                <a:solidFill>
                  <a:srgbClr val="FFFF00"/>
                </a:solidFill>
              </a:rPr>
              <a:t>circunstancias políticas </a:t>
            </a:r>
            <a:br>
              <a:rPr lang="pt-BR" altLang="pt-BR" sz="3200" b="1" dirty="0">
                <a:solidFill>
                  <a:srgbClr val="FFFF00"/>
                </a:solidFill>
              </a:rPr>
            </a:br>
            <a:r>
              <a:rPr lang="pt-BR" altLang="pt-BR" sz="3200" b="1" dirty="0">
                <a:solidFill>
                  <a:srgbClr val="FFFF00"/>
                </a:solidFill>
              </a:rPr>
              <a:t> desafios jurídicos</a:t>
            </a:r>
            <a:br>
              <a:rPr lang="pt-BR" altLang="pt-BR" sz="3200" b="1" dirty="0">
                <a:solidFill>
                  <a:srgbClr val="FFFF00"/>
                </a:solidFill>
              </a:rPr>
            </a:br>
            <a:br>
              <a:rPr lang="pt-BR" altLang="pt-BR" sz="3200" b="1" dirty="0">
                <a:solidFill>
                  <a:srgbClr val="FFFF00"/>
                </a:solidFill>
              </a:rPr>
            </a:br>
            <a:r>
              <a:rPr lang="pt-BR" altLang="pt-BR" sz="3200" b="1" dirty="0">
                <a:solidFill>
                  <a:srgbClr val="FFFF00"/>
                </a:solidFill>
              </a:rPr>
              <a:t>Ampliação da proteção dos </a:t>
            </a:r>
            <a:br>
              <a:rPr lang="pt-BR" altLang="pt-BR" sz="3200" b="1" dirty="0">
                <a:solidFill>
                  <a:srgbClr val="FFFF00"/>
                </a:solidFill>
              </a:rPr>
            </a:br>
            <a:r>
              <a:rPr lang="pt-BR" altLang="pt-BR" sz="3200" b="1" dirty="0">
                <a:solidFill>
                  <a:srgbClr val="FFFF00"/>
                </a:solidFill>
              </a:rPr>
              <a:t>Direitos Fundamentais</a:t>
            </a:r>
            <a:br>
              <a:rPr lang="pt-BR" altLang="pt-BR" sz="3200" b="1" dirty="0">
                <a:solidFill>
                  <a:srgbClr val="FFFF00"/>
                </a:solidFill>
              </a:rPr>
            </a:br>
            <a:endParaRPr lang="pt-BR" altLang="pt-BR" sz="3200" b="1" dirty="0">
              <a:solidFill>
                <a:srgbClr val="FFFF00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endParaRPr lang="pt-BR" altLang="pt-BR" sz="2000" dirty="0"/>
          </a:p>
          <a:p>
            <a:pPr algn="r" eaLnBrk="1" hangingPunct="1"/>
            <a:endParaRPr lang="pt-BR" altLang="pt-BR" sz="1600" dirty="0"/>
          </a:p>
          <a:p>
            <a:pPr algn="r" eaLnBrk="1" hangingPunct="1"/>
            <a:r>
              <a:rPr lang="pt-BR" altLang="pt-BR" sz="1600" dirty="0"/>
              <a:t>Nina Ranieri</a:t>
            </a:r>
          </a:p>
          <a:p>
            <a:pPr algn="r" eaLnBrk="1" hangingPunct="1"/>
            <a:r>
              <a:rPr lang="pt-BR" altLang="pt-BR" sz="1600" dirty="0"/>
              <a:t>TGE II - 2019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altLang="pt-BR" sz="3200" b="1">
                <a:solidFill>
                  <a:srgbClr val="FFFF00"/>
                </a:solidFill>
              </a:rPr>
            </a:br>
            <a:r>
              <a:rPr lang="pt-BR" altLang="pt-BR" sz="3200" b="1">
                <a:solidFill>
                  <a:srgbClr val="FFFF00"/>
                </a:solidFill>
              </a:rPr>
              <a:t>Caso Pinochet  (1998 / 2006) </a:t>
            </a:r>
            <a:endParaRPr lang="pt-BR" altLang="pt-BR"/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pt-BR" altLang="pt-BR" b="1" dirty="0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r>
              <a:rPr lang="pt-BR" altLang="pt-BR" b="1" dirty="0">
                <a:solidFill>
                  <a:srgbClr val="FFFF00"/>
                </a:solidFill>
              </a:rPr>
              <a:t>Jurisdição universal compulsória</a:t>
            </a:r>
          </a:p>
          <a:p>
            <a:pPr marL="0" indent="0">
              <a:buFontTx/>
              <a:buNone/>
            </a:pPr>
            <a:endParaRPr lang="pt-BR" altLang="pt-BR" b="1" dirty="0">
              <a:solidFill>
                <a:srgbClr val="FFFF00"/>
              </a:solidFill>
            </a:endParaRP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BC383E-92B2-492C-B872-D25EC4456246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BR" altLang="pt-BR" sz="1400"/>
          </a:p>
        </p:txBody>
      </p:sp>
      <p:sp>
        <p:nvSpPr>
          <p:cNvPr id="34821" name="Retângulo 1"/>
          <p:cNvSpPr>
            <a:spLocks noChangeArrowheads="1"/>
          </p:cNvSpPr>
          <p:nvPr/>
        </p:nvSpPr>
        <p:spPr bwMode="auto">
          <a:xfrm>
            <a:off x="457200" y="2997200"/>
            <a:ext cx="785971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/>
              <a:t>Convenção contra a Tortura e outros Tratamentos ou Penas Cruéis, Desumanos ou Degradantes – 1984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/>
              <a:t>ratificada por cerca de 150 países, inclusive Chile, Inglaterra e Espanha.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 dirty="0"/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FFFF00"/>
                </a:solidFill>
              </a:rPr>
              <a:t>Crime internacional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FF00"/>
                </a:solidFill>
              </a:rPr>
              <a:t> </a:t>
            </a:r>
            <a:r>
              <a:rPr lang="pt-BR" altLang="pt-BR" sz="2000" b="1" dirty="0"/>
              <a:t>paz, segurança, bem estar da humanidade, transnacionais ou transfronteiriços com fundamento no direito interno ou direito internacional convencional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altLang="pt-BR" sz="3200" b="1">
                <a:solidFill>
                  <a:srgbClr val="FFFF00"/>
                </a:solidFill>
              </a:rPr>
            </a:br>
            <a:r>
              <a:rPr lang="pt-BR" altLang="pt-BR" sz="3200" b="1">
                <a:solidFill>
                  <a:srgbClr val="FFFF00"/>
                </a:solidFill>
              </a:rPr>
              <a:t>Características </a:t>
            </a:r>
            <a:br>
              <a:rPr lang="pt-BR" altLang="pt-BR" sz="3200" b="1">
                <a:solidFill>
                  <a:srgbClr val="FFFF00"/>
                </a:solidFill>
              </a:rPr>
            </a:br>
            <a:r>
              <a:rPr lang="pt-BR" altLang="pt-BR" sz="3200" b="1">
                <a:solidFill>
                  <a:srgbClr val="FFFF00"/>
                </a:solidFill>
              </a:rPr>
              <a:t>2- Ampliação proteção dos Direitos Fundamentais</a:t>
            </a:r>
            <a:r>
              <a:rPr lang="pt-BR" altLang="pt-BR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pt-BR" b="1" dirty="0">
              <a:solidFill>
                <a:srgbClr val="FFFF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pt-BR" b="1" dirty="0">
                <a:solidFill>
                  <a:srgbClr val="FFFF00"/>
                </a:solidFill>
              </a:rPr>
              <a:t>Evolução (i)</a:t>
            </a:r>
          </a:p>
          <a:p>
            <a:pPr marL="0" indent="0">
              <a:buFontTx/>
              <a:buNone/>
              <a:defRPr/>
            </a:pPr>
            <a:endParaRPr lang="pt-BR" sz="2800" b="1" dirty="0"/>
          </a:p>
          <a:p>
            <a:pPr marL="0" indent="0">
              <a:buFontTx/>
              <a:buNone/>
              <a:defRPr/>
            </a:pPr>
            <a:r>
              <a:rPr lang="pt-BR" sz="2800" b="1" dirty="0"/>
              <a:t>Séc. XVIII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800" b="1" dirty="0"/>
              <a:t>declarações com pretensão universalista (</a:t>
            </a:r>
            <a:r>
              <a:rPr lang="pt-BR" sz="2800" b="1" dirty="0" err="1"/>
              <a:t>jusnaturalismo</a:t>
            </a:r>
            <a:r>
              <a:rPr lang="pt-BR" sz="2800" b="1" dirty="0"/>
              <a:t>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800" b="1" dirty="0"/>
              <a:t>instrumentos elaborados no âmbito nacional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5EC45E-8672-46A9-A321-317A57C10571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BR" altLang="pt-BR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b="1">
                <a:solidFill>
                  <a:srgbClr val="FFFF00"/>
                </a:solidFill>
              </a:rPr>
              <a:t>2- Ampliação proteção DFs</a:t>
            </a:r>
            <a:endParaRPr lang="pt-BR" alt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b="1" dirty="0">
                <a:solidFill>
                  <a:srgbClr val="FFFF00"/>
                </a:solidFill>
              </a:rPr>
              <a:t>Evolução (</a:t>
            </a:r>
            <a:r>
              <a:rPr lang="pt-BR" b="1" dirty="0" err="1">
                <a:solidFill>
                  <a:srgbClr val="FFFF00"/>
                </a:solidFill>
              </a:rPr>
              <a:t>ii</a:t>
            </a:r>
            <a:r>
              <a:rPr lang="pt-BR" b="1" dirty="0">
                <a:solidFill>
                  <a:srgbClr val="FFFF00"/>
                </a:solidFill>
              </a:rPr>
              <a:t>)</a:t>
            </a:r>
          </a:p>
          <a:p>
            <a:pPr marL="0" indent="0">
              <a:buFontTx/>
              <a:buNone/>
              <a:defRPr/>
            </a:pPr>
            <a:endParaRPr lang="pt-BR" dirty="0"/>
          </a:p>
          <a:p>
            <a:pPr marL="0" indent="0">
              <a:buFontTx/>
              <a:buNone/>
              <a:defRPr/>
            </a:pPr>
            <a:r>
              <a:rPr lang="pt-BR" sz="2800" b="1" dirty="0"/>
              <a:t>Sécs. XIX / XX (1ª. Metade)</a:t>
            </a:r>
          </a:p>
          <a:p>
            <a:pPr marL="0" indent="0">
              <a:buFontTx/>
              <a:buNone/>
              <a:defRPr/>
            </a:pPr>
            <a:r>
              <a:rPr lang="pt-BR" sz="2800" b="1" dirty="0"/>
              <a:t>Os Direitos Humanos e o Direito Internacional clássico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800" b="1" dirty="0"/>
              <a:t>foco no relacionamento entre Estados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800" b="1" dirty="0"/>
              <a:t>direitos humanos = assuntos afetos à jurisdição doméstica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94B3FA-15FB-436C-B1BE-9C50206E5E2C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BR" altLang="pt-BR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b="1">
                <a:solidFill>
                  <a:srgbClr val="FFFF00"/>
                </a:solidFill>
              </a:rPr>
              <a:t>2- Ampliação proteção DFs</a:t>
            </a:r>
            <a:endParaRPr lang="pt-BR" alt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b="1" dirty="0">
                <a:solidFill>
                  <a:srgbClr val="FFFF00"/>
                </a:solidFill>
              </a:rPr>
              <a:t>Evolução (</a:t>
            </a:r>
            <a:r>
              <a:rPr lang="pt-BR" b="1" dirty="0" err="1">
                <a:solidFill>
                  <a:srgbClr val="FFFF00"/>
                </a:solidFill>
              </a:rPr>
              <a:t>iii</a:t>
            </a:r>
            <a:r>
              <a:rPr lang="pt-BR" b="1" dirty="0">
                <a:solidFill>
                  <a:srgbClr val="FFFF00"/>
                </a:solidFill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pt-BR" sz="2800" b="1" dirty="0"/>
              <a:t>Séc. XX (2ª Metade)</a:t>
            </a:r>
          </a:p>
          <a:p>
            <a:pPr marL="0" indent="0">
              <a:buFontTx/>
              <a:buNone/>
              <a:defRPr/>
            </a:pPr>
            <a:r>
              <a:rPr lang="pt-BR" sz="2800" b="1" dirty="0"/>
              <a:t>Direito Internacional dos Direitos Humanos</a:t>
            </a:r>
          </a:p>
          <a:p>
            <a:pPr marL="0" indent="0">
              <a:buFontTx/>
              <a:buNone/>
              <a:defRPr/>
            </a:pPr>
            <a:endParaRPr lang="pt-BR" sz="2800" b="1" dirty="0"/>
          </a:p>
          <a:p>
            <a:pPr marL="0" indent="0">
              <a:buFontTx/>
              <a:buNone/>
              <a:defRPr/>
            </a:pPr>
            <a:r>
              <a:rPr lang="pt-BR" sz="2800" b="1" dirty="0"/>
              <a:t>1948 - </a:t>
            </a:r>
            <a:r>
              <a:rPr lang="pt-BR" sz="2800" b="1" dirty="0" err="1"/>
              <a:t>DUDHs</a:t>
            </a:r>
            <a:endParaRPr lang="pt-BR" sz="2800" b="1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800" b="1" dirty="0"/>
              <a:t>direitos humanos = legítimo interesse da comunidade internacional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800" b="1" dirty="0"/>
              <a:t>desenvolvimento de normas, instituições e procedimentos</a:t>
            </a:r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F67160-9DD5-4C8A-8C69-B857645A5E10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BR" altLang="pt-BR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b="1">
                <a:solidFill>
                  <a:srgbClr val="FFFF00"/>
                </a:solidFill>
              </a:rPr>
              <a:t>2- Ampliação proteção DFs</a:t>
            </a:r>
            <a:endParaRPr lang="pt-BR" altLang="pt-BR"/>
          </a:p>
        </p:txBody>
      </p:sp>
      <p:sp>
        <p:nvSpPr>
          <p:cNvPr id="389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b="1" dirty="0">
                <a:solidFill>
                  <a:srgbClr val="FFFF00"/>
                </a:solidFill>
              </a:rPr>
              <a:t>Evolução (</a:t>
            </a:r>
            <a:r>
              <a:rPr lang="pt-BR" altLang="pt-BR" b="1" dirty="0" err="1">
                <a:solidFill>
                  <a:srgbClr val="FFFF00"/>
                </a:solidFill>
              </a:rPr>
              <a:t>iii</a:t>
            </a:r>
            <a:r>
              <a:rPr lang="pt-BR" altLang="pt-BR" b="1" dirty="0">
                <a:solidFill>
                  <a:srgbClr val="FFFF00"/>
                </a:solidFill>
              </a:rPr>
              <a:t>)</a:t>
            </a:r>
          </a:p>
          <a:p>
            <a:pPr marL="0" indent="0">
              <a:buFontTx/>
              <a:buNone/>
            </a:pPr>
            <a:endParaRPr lang="pt-BR" altLang="pt-BR" dirty="0"/>
          </a:p>
          <a:p>
            <a:pPr marL="0" indent="0">
              <a:buFontTx/>
              <a:buNone/>
            </a:pPr>
            <a:r>
              <a:rPr lang="pt-BR" altLang="pt-BR" sz="2800" b="1" dirty="0"/>
              <a:t>Séc. XX (2ª Metade)</a:t>
            </a:r>
          </a:p>
          <a:p>
            <a:pPr marL="0" indent="0">
              <a:buFontTx/>
              <a:buNone/>
            </a:pPr>
            <a:endParaRPr lang="pt-BR" altLang="pt-BR" sz="2800" b="1" dirty="0"/>
          </a:p>
          <a:p>
            <a:pPr marL="0" indent="0">
              <a:buFontTx/>
              <a:buNone/>
            </a:pPr>
            <a:r>
              <a:rPr lang="pt-BR" altLang="pt-BR" sz="2800" b="1" dirty="0"/>
              <a:t>1998 – Caso Pinochet </a:t>
            </a:r>
          </a:p>
          <a:p>
            <a:pPr marL="0" indent="0">
              <a:buFontTx/>
              <a:buNone/>
            </a:pPr>
            <a:endParaRPr lang="pt-BR" altLang="pt-BR" sz="2800" b="1" dirty="0"/>
          </a:p>
          <a:p>
            <a:pPr marL="0" indent="0">
              <a:buFontTx/>
              <a:buNone/>
            </a:pPr>
            <a:r>
              <a:rPr lang="pt-BR" altLang="pt-BR" sz="2800" b="1" dirty="0"/>
              <a:t>             Corte Penal Internacional (Roma)</a:t>
            </a:r>
          </a:p>
          <a:p>
            <a:pPr marL="0" indent="0">
              <a:buFontTx/>
              <a:buNone/>
            </a:pPr>
            <a:endParaRPr lang="pt-BR" altLang="pt-BR" dirty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6533E2-75B6-42B3-9D44-C4D3FB6E8514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t-BR" altLang="pt-BR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B9FDF2-7BC4-4459-B91B-9CF9E3460E42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BR" altLang="pt-BR" sz="1400"/>
          </a:p>
        </p:txBody>
      </p:sp>
      <p:pic>
        <p:nvPicPr>
          <p:cNvPr id="3993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64235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pt-BR" altLang="pt-BR" sz="3200" b="1">
                <a:solidFill>
                  <a:srgbClr val="FFFF00"/>
                </a:solidFill>
              </a:rPr>
              <a:t>2- Ampliação proteção DFs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400" b="1" dirty="0">
                <a:solidFill>
                  <a:srgbClr val="FFFF00"/>
                </a:solidFill>
              </a:rPr>
              <a:t>Precedentes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o Direito Humanitário (Convenções de Genebra 1864/1907/1929)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a Organização Internacional do Trabalho (1919)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a Liga das Nações (1920)</a:t>
            </a:r>
          </a:p>
          <a:p>
            <a:pPr marL="0" indent="0">
              <a:buFontTx/>
              <a:buNone/>
              <a:defRPr/>
            </a:pPr>
            <a:endParaRPr lang="pt-BR" sz="2400" dirty="0">
              <a:solidFill>
                <a:srgbClr val="FFFF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pt-BR" sz="2400" b="1" dirty="0">
                <a:solidFill>
                  <a:srgbClr val="FFFF00"/>
                </a:solidFill>
              </a:rPr>
              <a:t>O pós II Guerra Mundial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a criação da ONU (1945)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a Declaração Universal dos Direitos Humanos (1948)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os pactos internacionais de 1966: </a:t>
            </a:r>
          </a:p>
          <a:p>
            <a:pPr>
              <a:defRPr/>
            </a:pPr>
            <a:r>
              <a:rPr lang="pt-BR" sz="2400" b="1" dirty="0"/>
              <a:t>o Pacto Internacional de Direitos Civis e Políticos</a:t>
            </a:r>
          </a:p>
          <a:p>
            <a:pPr>
              <a:defRPr/>
            </a:pPr>
            <a:r>
              <a:rPr lang="pt-BR" sz="2400" b="1" dirty="0"/>
              <a:t>o Pacto Internacional de Direitos Econômicos, Sociais e Culturais</a:t>
            </a:r>
          </a:p>
          <a:p>
            <a:pPr>
              <a:defRPr/>
            </a:pPr>
            <a:r>
              <a:rPr lang="pt-BR" dirty="0"/>
              <a:t>outras declarações e tratados no âmbito do sistema da ONU</a:t>
            </a:r>
          </a:p>
          <a:p>
            <a:pPr>
              <a:defRPr/>
            </a:pPr>
            <a:r>
              <a:rPr lang="pt-BR" dirty="0"/>
              <a:t>violações específicas (discriminação racial, tortura etc.)</a:t>
            </a:r>
          </a:p>
          <a:p>
            <a:pPr>
              <a:defRPr/>
            </a:pPr>
            <a:r>
              <a:rPr lang="pt-BR" dirty="0"/>
              <a:t>proteção de grupos sociais vulneráveis (mulheres, crianças etc.)</a:t>
            </a:r>
          </a:p>
          <a:p>
            <a:pPr>
              <a:defRPr/>
            </a:pPr>
            <a:r>
              <a:rPr lang="pt-BR" dirty="0"/>
              <a:t>a criação de sistemas regionais (América, Europa, África e Ásia)</a:t>
            </a: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98BCC8-7B2F-4C4C-B6B2-A51BC8292E41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BR" altLang="pt-BR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822249-0B80-4160-9946-F5F8F798BF33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400"/>
          </a:p>
        </p:txBody>
      </p:sp>
      <p:pic>
        <p:nvPicPr>
          <p:cNvPr id="43011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5693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05CA04-23FE-41F0-8C5D-357F591D3C5A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t-BR" altLang="pt-BR" sz="1400"/>
          </a:p>
        </p:txBody>
      </p:sp>
      <p:pic>
        <p:nvPicPr>
          <p:cNvPr id="44035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785225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523875" y="188913"/>
            <a:ext cx="8229600" cy="936625"/>
          </a:xfrm>
        </p:spPr>
        <p:txBody>
          <a:bodyPr/>
          <a:lstStyle/>
          <a:p>
            <a:r>
              <a:rPr lang="pt-BR" altLang="pt-BR" sz="2800" b="1">
                <a:solidFill>
                  <a:srgbClr val="FFFF00"/>
                </a:solidFill>
              </a:rPr>
              <a:t>Os sistemas internacionais de proteção</a:t>
            </a:r>
            <a:br>
              <a:rPr lang="pt-BR" altLang="pt-BR" sz="2800" b="1">
                <a:solidFill>
                  <a:srgbClr val="FFFF00"/>
                </a:solidFill>
              </a:rPr>
            </a:br>
            <a:r>
              <a:rPr lang="pt-BR" altLang="pt-BR" sz="2800" b="1">
                <a:solidFill>
                  <a:srgbClr val="FFFF00"/>
                </a:solidFill>
              </a:rPr>
              <a:t>O sistema global – ONU (i)</a:t>
            </a:r>
          </a:p>
        </p:txBody>
      </p:sp>
      <p:pic>
        <p:nvPicPr>
          <p:cNvPr id="45059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2375"/>
            <a:ext cx="3898900" cy="3633788"/>
          </a:xfrm>
        </p:spPr>
      </p:pic>
      <p:sp>
        <p:nvSpPr>
          <p:cNvPr id="4506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0517AB-645C-44D0-B319-813AE68A51FD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400"/>
          </a:p>
        </p:txBody>
      </p:sp>
      <p:pic>
        <p:nvPicPr>
          <p:cNvPr id="45061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92375"/>
            <a:ext cx="396557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b="1">
                <a:solidFill>
                  <a:srgbClr val="FFFF00"/>
                </a:solidFill>
              </a:rPr>
              <a:t>Plano de aula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pt-BR" altLang="pt-BR" sz="2400"/>
          </a:p>
          <a:p>
            <a:pPr marL="0" indent="0" eaLnBrk="1" hangingPunct="1">
              <a:buFontTx/>
              <a:buNone/>
            </a:pPr>
            <a:endParaRPr lang="pt-BR" altLang="pt-BR" sz="2000"/>
          </a:p>
          <a:p>
            <a:pPr marL="0" indent="0" eaLnBrk="1" hangingPunct="1">
              <a:buFontTx/>
              <a:buNone/>
            </a:pPr>
            <a:r>
              <a:rPr lang="pt-BR" altLang="pt-BR" sz="2400"/>
              <a:t>1- Contextualizando o Estado contemporâneo</a:t>
            </a:r>
          </a:p>
          <a:p>
            <a:pPr marL="0" indent="0" eaLnBrk="1" hangingPunct="1">
              <a:buFontTx/>
              <a:buNone/>
            </a:pPr>
            <a:endParaRPr lang="pt-BR" altLang="pt-BR" sz="2400"/>
          </a:p>
          <a:p>
            <a:pPr marL="0" indent="0" eaLnBrk="1" hangingPunct="1">
              <a:buFontTx/>
              <a:buNone/>
            </a:pPr>
            <a:r>
              <a:rPr lang="pt-BR" altLang="pt-BR" sz="2400"/>
              <a:t>2- Como e em que medida as circunstancias da contemporaneidade afetam o Estado? </a:t>
            </a:r>
          </a:p>
          <a:p>
            <a:pPr marL="0" indent="0" eaLnBrk="1" hangingPunct="1">
              <a:buFontTx/>
              <a:buNone/>
            </a:pPr>
            <a:endParaRPr lang="pt-BR" altLang="pt-BR" sz="2400"/>
          </a:p>
          <a:p>
            <a:pPr marL="0" indent="0" eaLnBrk="1" hangingPunct="1">
              <a:buFontTx/>
              <a:buNone/>
            </a:pPr>
            <a:r>
              <a:rPr lang="pt-BR" altLang="pt-BR" sz="2400"/>
              <a:t>3- O Estado democrático nas primeiras décadas </a:t>
            </a:r>
          </a:p>
          <a:p>
            <a:pPr marL="0" indent="0" eaLnBrk="1" hangingPunct="1">
              <a:buFontTx/>
              <a:buNone/>
            </a:pPr>
            <a:r>
              <a:rPr lang="pt-BR" altLang="pt-BR" sz="2400"/>
              <a:t>do século XXI</a:t>
            </a:r>
          </a:p>
          <a:p>
            <a:pPr marL="0" indent="0" eaLnBrk="1" hangingPunct="1">
              <a:buFontTx/>
              <a:buNone/>
            </a:pPr>
            <a:endParaRPr lang="pt-BR" altLang="pt-BR" sz="2000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9D9251-E112-497E-B3CA-21C338D746A7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pt-BR" altLang="pt-BR" sz="3200" b="1">
                <a:solidFill>
                  <a:srgbClr val="FFFF00"/>
                </a:solidFill>
              </a:rPr>
              <a:t>O sistema global de proteção – ONU(ii)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400" b="1" dirty="0">
                <a:solidFill>
                  <a:srgbClr val="FFFF00"/>
                </a:solidFill>
              </a:rPr>
              <a:t>Mecanismos convencionais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Comitê de Direitos Humanos (HRC)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Comitê sobre Direitos Econômicos, Sociais e Culturais (CESCR)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Comitê sobre a Eliminação da Discriminação Racial (CERD)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Comitê contra a Tortura (CAT)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Comitê sobre a Eliminação da Discriminação contra as Mulheres (CEDAW)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Comitê sobre os Direitos da Criança (CRC)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Comitê sobre Trabalhadores Migrantes (CMW)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Comitê sobre Direitos de Pessoas com Deficiência (CDPD)</a:t>
            </a: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498180-B18A-4B78-9AAD-6EE5BE0F3E1E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t-BR" altLang="pt-BR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b="1">
                <a:solidFill>
                  <a:srgbClr val="FFFF00"/>
                </a:solidFill>
              </a:rPr>
              <a:t>O sistema global de proteção –ONU(iii)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400" b="1" dirty="0">
                <a:solidFill>
                  <a:srgbClr val="FFFF00"/>
                </a:solidFill>
              </a:rPr>
              <a:t>Mecanismos convencionais </a:t>
            </a:r>
            <a:r>
              <a:rPr lang="pt-BR" sz="2400" dirty="0">
                <a:solidFill>
                  <a:srgbClr val="FFFF00"/>
                </a:solidFill>
              </a:rPr>
              <a:t>(</a:t>
            </a:r>
            <a:r>
              <a:rPr lang="pt-BR" sz="2400" dirty="0" err="1">
                <a:solidFill>
                  <a:srgbClr val="FFFF00"/>
                </a:solidFill>
              </a:rPr>
              <a:t>treaty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 err="1">
                <a:solidFill>
                  <a:srgbClr val="FFFF00"/>
                </a:solidFill>
              </a:rPr>
              <a:t>based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 err="1">
                <a:solidFill>
                  <a:srgbClr val="FFFF00"/>
                </a:solidFill>
              </a:rPr>
              <a:t>mechanisms</a:t>
            </a:r>
            <a:r>
              <a:rPr lang="pt-BR" sz="2400" dirty="0">
                <a:solidFill>
                  <a:srgbClr val="FFFF00"/>
                </a:solidFill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pt-BR" sz="2400" b="1" dirty="0"/>
              <a:t>O que fazem?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examinam os relatórios dos Estados (country </a:t>
            </a:r>
            <a:r>
              <a:rPr lang="pt-BR" sz="2400" b="1" dirty="0" err="1"/>
              <a:t>reports</a:t>
            </a:r>
            <a:r>
              <a:rPr lang="pt-BR" sz="2400" b="1" dirty="0"/>
              <a:t>)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desenvolvem interpretações autorizadas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consideram reclamações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requisito comum: esgotamento dos recursos domésticos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requisitos variáveis: legitimidade de parte, litispendência, prazo</a:t>
            </a:r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603B3C-81D9-4947-B30F-3C6CE7178DCF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pt-BR" altLang="pt-BR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pt-BR" altLang="pt-BR" sz="3200" b="1">
                <a:solidFill>
                  <a:srgbClr val="FFFF00"/>
                </a:solidFill>
              </a:rPr>
              <a:t>O sistema global de proteção –ONU (iv)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400" b="1" dirty="0">
                <a:solidFill>
                  <a:srgbClr val="FFFF00"/>
                </a:solidFill>
              </a:rPr>
              <a:t>Mecanismos extra convencionais </a:t>
            </a:r>
          </a:p>
          <a:p>
            <a:pPr marL="0" indent="0">
              <a:buFontTx/>
              <a:buNone/>
              <a:defRPr/>
            </a:pPr>
            <a:r>
              <a:rPr lang="pt-BR" sz="2400" b="1" dirty="0"/>
              <a:t>AG, 3ª Comissão, CDH, ECOSOC, CS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aplicáveis a todos os países membros da ONU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voltados a situações de violação sistemática de direitos humanos</a:t>
            </a:r>
          </a:p>
          <a:p>
            <a:pPr marL="0" indent="0">
              <a:buFontTx/>
              <a:buNone/>
              <a:defRPr/>
            </a:pPr>
            <a:endParaRPr lang="pt-BR" sz="2400" dirty="0"/>
          </a:p>
          <a:p>
            <a:pPr marL="0" indent="0">
              <a:buFontTx/>
              <a:buNone/>
              <a:defRPr/>
            </a:pPr>
            <a:r>
              <a:rPr lang="pt-BR" sz="2400" b="1" dirty="0"/>
              <a:t>O Conselho de Direitos Humanos - 2005</a:t>
            </a:r>
          </a:p>
          <a:p>
            <a:pPr marL="0" indent="0">
              <a:buFontTx/>
              <a:buNone/>
              <a:defRPr/>
            </a:pPr>
            <a:r>
              <a:rPr lang="pt-BR" sz="2400" dirty="0"/>
              <a:t>órgão subsidiário da Assembleia Geral </a:t>
            </a:r>
          </a:p>
          <a:p>
            <a:pPr marL="0" indent="0">
              <a:buFontTx/>
              <a:buNone/>
              <a:defRPr/>
            </a:pPr>
            <a:r>
              <a:rPr lang="pt-BR" sz="2400" dirty="0"/>
              <a:t>composição: 47 Estados, distribuição geográfica equitativa</a:t>
            </a:r>
          </a:p>
          <a:p>
            <a:pPr marL="0" indent="0">
              <a:buFontTx/>
              <a:buNone/>
              <a:defRPr/>
            </a:pPr>
            <a:r>
              <a:rPr lang="pt-BR" sz="2400" dirty="0"/>
              <a:t>O que faz?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Relatores especiais (30 temáticos e 8 por país)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Grupos de Trabalho; Procedimento de denúncia /queixa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Mecanismo de Revisão Periódica Universal (UPR)</a:t>
            </a: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1FC335-AA2C-4971-9440-6F58DF4E5AE7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t-BR" altLang="pt-BR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solidFill>
                  <a:srgbClr val="FFFF00"/>
                </a:solidFill>
              </a:rPr>
              <a:t>Ampliação proteção DFs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400" b="1" dirty="0"/>
              <a:t>Sistemas em evolução</a:t>
            </a:r>
          </a:p>
          <a:p>
            <a:pPr marL="0" indent="0">
              <a:buFontTx/>
              <a:buNone/>
              <a:defRPr/>
            </a:pPr>
            <a:r>
              <a:rPr lang="pt-BR" sz="2000" dirty="0"/>
              <a:t>alterações recentes no sistema global (ONU)</a:t>
            </a:r>
          </a:p>
          <a:p>
            <a:pPr marL="0" indent="0">
              <a:buFontTx/>
              <a:buNone/>
              <a:defRPr/>
            </a:pPr>
            <a:r>
              <a:rPr lang="pt-BR" sz="2000" dirty="0"/>
              <a:t>fortalecimento dos mecanismos de petição individual</a:t>
            </a:r>
          </a:p>
          <a:p>
            <a:pPr marL="0" indent="0">
              <a:buFontTx/>
              <a:buNone/>
              <a:defRPr/>
            </a:pPr>
            <a:endParaRPr lang="pt-BR" sz="2400" dirty="0"/>
          </a:p>
          <a:p>
            <a:pPr marL="0" indent="0">
              <a:buFontTx/>
              <a:buNone/>
              <a:defRPr/>
            </a:pPr>
            <a:r>
              <a:rPr lang="pt-BR" sz="2400" b="1" dirty="0"/>
              <a:t>Aumento da participação do Brasil nos sistema internacionais</a:t>
            </a:r>
          </a:p>
          <a:p>
            <a:pPr marL="0" indent="0">
              <a:buFontTx/>
              <a:buNone/>
              <a:defRPr/>
            </a:pPr>
            <a:r>
              <a:rPr lang="pt-BR" sz="2000" dirty="0"/>
              <a:t>assinatura e ratificação dos principais instrumentos</a:t>
            </a:r>
          </a:p>
          <a:p>
            <a:pPr marL="0" indent="0">
              <a:buFontTx/>
              <a:buNone/>
              <a:defRPr/>
            </a:pPr>
            <a:r>
              <a:rPr lang="pt-BR" sz="2000" dirty="0"/>
              <a:t>incorporação vs. constitucionalização do direito internacional</a:t>
            </a:r>
          </a:p>
          <a:p>
            <a:pPr marL="0" indent="0">
              <a:buFontTx/>
              <a:buNone/>
              <a:defRPr/>
            </a:pPr>
            <a:endParaRPr lang="pt-BR" sz="2400" b="1" dirty="0"/>
          </a:p>
          <a:p>
            <a:pPr marL="0" indent="0">
              <a:buFontTx/>
              <a:buNone/>
              <a:defRPr/>
            </a:pPr>
            <a:r>
              <a:rPr lang="pt-BR" sz="2400" b="1" dirty="0"/>
              <a:t>Impactos para o Estado</a:t>
            </a:r>
          </a:p>
          <a:p>
            <a:pPr marL="0" indent="0">
              <a:buFontTx/>
              <a:buNone/>
              <a:defRPr/>
            </a:pPr>
            <a:r>
              <a:rPr lang="pt-BR" sz="2000" dirty="0"/>
              <a:t>Flexibilização da noção de soberania</a:t>
            </a:r>
          </a:p>
          <a:p>
            <a:pPr marL="0" indent="0">
              <a:buFontTx/>
              <a:buNone/>
              <a:defRPr/>
            </a:pPr>
            <a:r>
              <a:rPr lang="pt-BR" sz="2000" dirty="0"/>
              <a:t>Indivíduo e ONGs alçados a condição de sujeito internacional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004309-A941-409E-B31F-71B9EF72735E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t-BR" altLang="pt-BR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Intervenção Humanitária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tutela de </a:t>
            </a:r>
            <a:r>
              <a:rPr lang="pt-BR" dirty="0" err="1"/>
              <a:t>DHs</a:t>
            </a:r>
            <a:r>
              <a:rPr lang="pt-BR" dirty="0"/>
              <a:t> exorbita o âmbito territorial interno de um Estado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Responsabilidade de proteger – R2P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FFFF00"/>
                </a:solidFill>
              </a:rPr>
              <a:t>Novo conceito de soberania estatal:</a:t>
            </a:r>
            <a:r>
              <a:rPr lang="pt-BR" sz="2800" dirty="0"/>
              <a:t>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pt-BR" sz="2000" dirty="0"/>
              <a:t>proteger a sua população do genocídio, crimes de guerra, limpeza étnica e todos os crimes contra a humanidade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pt-BR" sz="2000" dirty="0"/>
              <a:t>exige que a comunidade internacional intervenha caso essa obrigação não seja cumprida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8373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Intervenção Humanitária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Líbia – março 2011 </a:t>
            </a:r>
          </a:p>
          <a:p>
            <a:endParaRPr lang="pt-BR" sz="2400" dirty="0"/>
          </a:p>
          <a:p>
            <a:r>
              <a:rPr lang="pt-BR" sz="2400" dirty="0"/>
              <a:t>França, Canadá, Reino Unido, EUA atacam; OTAN assume responsabilidade pelo estabelecimento de zona de exclusão aérea, embargo de armas e proteção de civis</a:t>
            </a:r>
          </a:p>
          <a:p>
            <a:r>
              <a:rPr lang="pt-BR" sz="2400" dirty="0"/>
              <a:t>Resolução CS 1973 (março de 2011): uso de força militar contra as autoridades legítimas de um Estado membro da ONU para proteção de pessoas</a:t>
            </a:r>
          </a:p>
          <a:p>
            <a:r>
              <a:rPr lang="pt-BR" sz="2400" dirty="0"/>
              <a:t>Aplicação da R2P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4391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A5FF2-840E-48CD-8352-83BFED274FC2}" type="slidenum">
              <a:rPr lang="pt-BR" altLang="pt-BR" smtClean="0"/>
              <a:pPr>
                <a:defRPr/>
              </a:pPr>
              <a:t>26</a:t>
            </a:fld>
            <a:endParaRPr lang="pt-BR" alt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620688"/>
            <a:ext cx="6624736" cy="56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52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Migrações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Processos voluntários de </a:t>
            </a:r>
            <a:r>
              <a:rPr lang="pt-BR"/>
              <a:t>relocação geográfica, </a:t>
            </a:r>
            <a:r>
              <a:rPr lang="pt-BR" dirty="0"/>
              <a:t>permanente ou temporária </a:t>
            </a:r>
          </a:p>
          <a:p>
            <a:r>
              <a:rPr lang="pt-BR" dirty="0"/>
              <a:t>Implica a saída de um Estado e a entrada em outro, condicionada à soberania deste último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27</a:t>
            </a:fld>
            <a:endParaRPr lang="pt-BR" alt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45547011"/>
              </p:ext>
            </p:extLst>
          </p:nvPr>
        </p:nvGraphicFramePr>
        <p:xfrm>
          <a:off x="1524000" y="4149079"/>
          <a:ext cx="6096000" cy="257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2093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Migrações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DUDH - Artigo XIII</a:t>
            </a:r>
          </a:p>
          <a:p>
            <a:pPr marL="0" indent="0">
              <a:buNone/>
            </a:pPr>
            <a:r>
              <a:rPr lang="pt-BR" dirty="0"/>
              <a:t>1. Todo ser humano tem direito à liberdade</a:t>
            </a:r>
          </a:p>
          <a:p>
            <a:pPr marL="0" indent="0">
              <a:buNone/>
            </a:pPr>
            <a:r>
              <a:rPr lang="pt-BR" dirty="0"/>
              <a:t>de locomoção e residência dentro das</a:t>
            </a:r>
          </a:p>
          <a:p>
            <a:pPr marL="0" indent="0">
              <a:buNone/>
            </a:pPr>
            <a:r>
              <a:rPr lang="pt-BR" dirty="0"/>
              <a:t>fronteiras de cada Estado.</a:t>
            </a:r>
          </a:p>
          <a:p>
            <a:pPr marL="0" indent="0">
              <a:buNone/>
            </a:pPr>
            <a:r>
              <a:rPr lang="pt-BR" dirty="0"/>
              <a:t>2. Todo ser humano tem o direito de deixar</a:t>
            </a:r>
          </a:p>
          <a:p>
            <a:pPr marL="0" indent="0">
              <a:buNone/>
            </a:pPr>
            <a:r>
              <a:rPr lang="pt-BR" dirty="0"/>
              <a:t>qualquer país, inclusive o próprio, e a este</a:t>
            </a:r>
          </a:p>
          <a:p>
            <a:pPr marL="0" indent="0">
              <a:buNone/>
            </a:pPr>
            <a:r>
              <a:rPr lang="pt-BR" dirty="0"/>
              <a:t>regressar.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8553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DUDH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/>
              <a:t>Artigo XIV</a:t>
            </a:r>
          </a:p>
          <a:p>
            <a:pPr marL="0" indent="0">
              <a:buNone/>
            </a:pPr>
            <a:r>
              <a:rPr lang="pt-BR" sz="2800" dirty="0"/>
              <a:t>1. Todo ser humano, vítima de perseguição,</a:t>
            </a:r>
          </a:p>
          <a:p>
            <a:pPr marL="0" indent="0">
              <a:buNone/>
            </a:pPr>
            <a:r>
              <a:rPr lang="pt-BR" sz="2800" dirty="0"/>
              <a:t>tem o </a:t>
            </a:r>
            <a:r>
              <a:rPr lang="pt-BR" sz="2800" b="1" dirty="0">
                <a:solidFill>
                  <a:srgbClr val="FFFF00"/>
                </a:solidFill>
              </a:rPr>
              <a:t>direito de procurar e de gozar asilo</a:t>
            </a:r>
          </a:p>
          <a:p>
            <a:pPr marL="0" indent="0">
              <a:buNone/>
            </a:pPr>
            <a:r>
              <a:rPr lang="pt-BR" sz="2800" dirty="0"/>
              <a:t>em outros países.</a:t>
            </a:r>
          </a:p>
          <a:p>
            <a:pPr marL="0" indent="0" algn="just">
              <a:buNone/>
            </a:pPr>
            <a:endParaRPr lang="pt-BR" sz="2800" b="1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pt-BR" sz="2800" b="1" dirty="0">
                <a:solidFill>
                  <a:srgbClr val="FFFF00"/>
                </a:solidFill>
              </a:rPr>
              <a:t>Refugiados - </a:t>
            </a:r>
            <a:r>
              <a:rPr lang="pt-BR" sz="2000" dirty="0"/>
              <a:t>pessoas que estão fora de seus países de origem por fundados temores de perseguição, conflito, violência ou outras circunstâncias que perturbam seriamente a ordem pública e que, como resultado, necessitam de proteção internacional.  A recusa de proteção é fatal.  Medida apolítica.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FFFF00"/>
                </a:solidFill>
              </a:rPr>
              <a:t>Proteção Internacional do Refugiado / ACNUR </a:t>
            </a:r>
          </a:p>
          <a:p>
            <a:pPr marL="0" indent="0" algn="just">
              <a:buNone/>
            </a:pPr>
            <a:r>
              <a:rPr lang="pt-BR" sz="2000" dirty="0"/>
              <a:t>Convenção da ONU 1951 e seu Protocolo de 1967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21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altLang="pt-BR" sz="3200" b="1" dirty="0">
                <a:solidFill>
                  <a:srgbClr val="FFFF00"/>
                </a:solidFill>
              </a:rPr>
            </a:br>
            <a:br>
              <a:rPr lang="pt-BR" altLang="pt-BR" sz="3200" b="1" dirty="0">
                <a:solidFill>
                  <a:srgbClr val="FFFF00"/>
                </a:solidFill>
              </a:rPr>
            </a:br>
            <a:r>
              <a:rPr lang="pt-BR" altLang="pt-BR" sz="3200" b="1" dirty="0">
                <a:solidFill>
                  <a:srgbClr val="FFFF00"/>
                </a:solidFill>
              </a:rPr>
              <a:t>Contextualizando</a:t>
            </a:r>
            <a:br>
              <a:rPr lang="pt-BR" altLang="pt-BR" sz="3200" b="1" dirty="0">
                <a:solidFill>
                  <a:srgbClr val="FFFF00"/>
                </a:solidFill>
              </a:rPr>
            </a:br>
            <a:r>
              <a:rPr lang="pt-BR" altLang="pt-BR" sz="3200" b="1" dirty="0">
                <a:solidFill>
                  <a:srgbClr val="FFFF00"/>
                </a:solidFill>
              </a:rPr>
              <a:t>2- Ampliação proteção dos Direitos Fundamentais</a:t>
            </a:r>
            <a:r>
              <a:rPr lang="pt-BR" altLang="pt-BR" dirty="0"/>
              <a:t> 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pt-BR" altLang="pt-BR" b="1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endParaRPr lang="pt-BR" altLang="pt-BR" b="1">
              <a:solidFill>
                <a:srgbClr val="FFFF00"/>
              </a:solidFill>
            </a:endParaRP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6355A9-2681-46C5-A5AF-B45534D83888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BR" altLang="pt-BR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DUDH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/>
              <a:t>Artigo XXII</a:t>
            </a:r>
          </a:p>
          <a:p>
            <a:pPr marL="0" indent="0" algn="just">
              <a:buNone/>
            </a:pPr>
            <a:r>
              <a:rPr lang="pt-BR" sz="2400" dirty="0"/>
              <a:t>Todo ser humano, </a:t>
            </a:r>
            <a:r>
              <a:rPr lang="pt-BR" sz="2400" b="1" dirty="0">
                <a:solidFill>
                  <a:srgbClr val="FFFF00"/>
                </a:solidFill>
              </a:rPr>
              <a:t>como membro da  sociedade</a:t>
            </a:r>
            <a:r>
              <a:rPr lang="pt-BR" sz="2400" dirty="0"/>
              <a:t>, tem direito à segurança social, à realização pelo esforço nacional, </a:t>
            </a:r>
            <a:r>
              <a:rPr lang="pt-BR" sz="2400" b="1" dirty="0">
                <a:solidFill>
                  <a:srgbClr val="FFFF00"/>
                </a:solidFill>
              </a:rPr>
              <a:t>pela cooperação internacional</a:t>
            </a:r>
            <a:r>
              <a:rPr lang="pt-BR" sz="2400" dirty="0"/>
              <a:t> e de acordo com a organização e recursos de cada Estado, </a:t>
            </a:r>
            <a:r>
              <a:rPr lang="pt-BR" sz="2400" b="1" dirty="0">
                <a:solidFill>
                  <a:srgbClr val="FFFF00"/>
                </a:solidFill>
              </a:rPr>
              <a:t>dos direitos econômicos, sociais e culturais indispensáveis à sua dignidade</a:t>
            </a:r>
            <a:r>
              <a:rPr lang="pt-BR" sz="2400" dirty="0"/>
              <a:t> e ao livre desenvolvimento da sua personalidade.</a:t>
            </a:r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0535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DUDH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/>
              <a:t>Artigo XXVIII</a:t>
            </a:r>
          </a:p>
          <a:p>
            <a:pPr marL="0" indent="0" algn="just">
              <a:buNone/>
            </a:pPr>
            <a:r>
              <a:rPr lang="pt-BR" sz="2400" dirty="0"/>
              <a:t>Todo ser humano tem direito a uma ordem</a:t>
            </a:r>
          </a:p>
          <a:p>
            <a:pPr marL="0" indent="0" algn="just">
              <a:buNone/>
            </a:pPr>
            <a:r>
              <a:rPr lang="pt-BR" sz="2400" dirty="0"/>
              <a:t>social e internacional em que os direitos e</a:t>
            </a:r>
          </a:p>
          <a:p>
            <a:pPr marL="0" indent="0" algn="just">
              <a:buNone/>
            </a:pPr>
            <a:r>
              <a:rPr lang="pt-BR" sz="2400" dirty="0"/>
              <a:t>liberdades estabelecidos na presente</a:t>
            </a:r>
          </a:p>
          <a:p>
            <a:pPr marL="0" indent="0" algn="just">
              <a:buNone/>
            </a:pPr>
            <a:r>
              <a:rPr lang="pt-BR" sz="2400" dirty="0"/>
              <a:t>Declaração possam ser plenamente</a:t>
            </a:r>
          </a:p>
          <a:p>
            <a:pPr marL="0" indent="0" algn="just">
              <a:buNone/>
            </a:pPr>
            <a:r>
              <a:rPr lang="pt-BR" sz="2400" dirty="0"/>
              <a:t>realizados.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31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8557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A35A75-AD62-4B92-9856-BD80D162BE39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pt-BR" altLang="pt-BR" sz="1400"/>
          </a:p>
        </p:txBody>
      </p:sp>
      <p:pic>
        <p:nvPicPr>
          <p:cNvPr id="73731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34988"/>
            <a:ext cx="6791325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A5FF2-840E-48CD-8352-83BFED274FC2}" type="slidenum">
              <a:rPr lang="pt-BR" altLang="pt-BR" smtClean="0"/>
              <a:pPr>
                <a:defRPr/>
              </a:pPr>
              <a:t>33</a:t>
            </a:fld>
            <a:endParaRPr lang="pt-BR" alt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414337"/>
            <a:ext cx="714375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97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E4C230-B9FD-483E-8CF6-81D6F79F0C7B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pt-BR" altLang="pt-BR" sz="1400"/>
          </a:p>
        </p:txBody>
      </p:sp>
      <p:pic>
        <p:nvPicPr>
          <p:cNvPr id="7577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42900"/>
            <a:ext cx="8435975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A5FF2-840E-48CD-8352-83BFED274FC2}" type="slidenum">
              <a:rPr lang="pt-BR" altLang="pt-BR" smtClean="0"/>
              <a:pPr>
                <a:defRPr/>
              </a:pPr>
              <a:t>35</a:t>
            </a:fld>
            <a:endParaRPr lang="pt-BR" alt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433387"/>
            <a:ext cx="695325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95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A5FF2-840E-48CD-8352-83BFED274FC2}" type="slidenum">
              <a:rPr lang="pt-BR" altLang="pt-BR" smtClean="0"/>
              <a:pPr>
                <a:defRPr/>
              </a:pPr>
              <a:t>36</a:t>
            </a:fld>
            <a:endParaRPr lang="pt-BR" alt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7920879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04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A5FF2-840E-48CD-8352-83BFED274FC2}" type="slidenum">
              <a:rPr lang="pt-BR" altLang="pt-BR" smtClean="0"/>
              <a:pPr>
                <a:defRPr/>
              </a:pPr>
              <a:t>37</a:t>
            </a:fld>
            <a:endParaRPr lang="pt-BR" alt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30" y="188640"/>
            <a:ext cx="742073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crescente crise das migrações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94787"/>
            <a:ext cx="8229600" cy="4525963"/>
          </a:xfrm>
        </p:spPr>
        <p:txBody>
          <a:bodyPr/>
          <a:lstStyle/>
          <a:p>
            <a:pPr algn="just"/>
            <a:r>
              <a:rPr lang="pt-BR" sz="2800" dirty="0"/>
              <a:t>Como os problemas do genocídio, do meio ambiente, da proliferação nuclear, a crise das migrações só poderá ser enfrentada por meio de medidas e instrumentos que ultrapassem as políticas e o monopólio dos Estados nacionais.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É necessária uma </a:t>
            </a:r>
            <a:r>
              <a:rPr lang="pt-BR" sz="2800" dirty="0">
                <a:solidFill>
                  <a:srgbClr val="FFFF00"/>
                </a:solidFill>
              </a:rPr>
              <a:t>visão universal</a:t>
            </a:r>
            <a:r>
              <a:rPr lang="pt-BR" sz="2800" dirty="0"/>
              <a:t>, como a dos </a:t>
            </a:r>
            <a:r>
              <a:rPr lang="pt-BR" sz="2800" dirty="0">
                <a:solidFill>
                  <a:srgbClr val="FFFF00"/>
                </a:solidFill>
              </a:rPr>
              <a:t>direitos humanos</a:t>
            </a:r>
            <a:r>
              <a:rPr lang="pt-BR" sz="2800" dirty="0"/>
              <a:t>, ou </a:t>
            </a:r>
            <a:r>
              <a:rPr lang="pt-BR" sz="2800" dirty="0">
                <a:solidFill>
                  <a:srgbClr val="FFFF00"/>
                </a:solidFill>
              </a:rPr>
              <a:t>global</a:t>
            </a:r>
            <a:r>
              <a:rPr lang="pt-BR" sz="2800" dirty="0"/>
              <a:t>, como a do </a:t>
            </a:r>
            <a:r>
              <a:rPr lang="pt-BR" sz="2800" dirty="0">
                <a:solidFill>
                  <a:srgbClr val="FFFF00"/>
                </a:solidFill>
              </a:rPr>
              <a:t>interesse coletivo do planeta</a:t>
            </a:r>
            <a:r>
              <a:rPr lang="pt-BR" sz="2800" dirty="0"/>
              <a:t>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38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505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64D0CF-6CD7-4948-A5F4-7469A30CF8C3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BR" altLang="pt-BR" sz="1400"/>
          </a:p>
        </p:txBody>
      </p:sp>
      <p:pic>
        <p:nvPicPr>
          <p:cNvPr id="27651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2009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altLang="pt-BR" sz="3200" b="1">
                <a:solidFill>
                  <a:srgbClr val="FFFF00"/>
                </a:solidFill>
              </a:rPr>
            </a:br>
            <a:r>
              <a:rPr lang="pt-BR" altLang="pt-BR" sz="3200" b="1">
                <a:solidFill>
                  <a:srgbClr val="FFFF00"/>
                </a:solidFill>
              </a:rPr>
              <a:t>2- Ampliação proteção dos DFs</a:t>
            </a:r>
            <a:endParaRPr lang="pt-BR" altLang="pt-BR"/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b="1" dirty="0"/>
              <a:t>Caso Pinochet  - 1998 / 2006</a:t>
            </a:r>
          </a:p>
          <a:p>
            <a:pPr marL="0" indent="0">
              <a:buFontTx/>
              <a:buNone/>
            </a:pPr>
            <a:endParaRPr lang="pt-BR" altLang="pt-BR" b="1" dirty="0"/>
          </a:p>
          <a:p>
            <a:pPr marL="0" indent="0">
              <a:buFontTx/>
              <a:buNone/>
            </a:pPr>
            <a:r>
              <a:rPr lang="pt-BR" altLang="pt-BR" b="1" dirty="0"/>
              <a:t>1998 – Outubro / Dezembro </a:t>
            </a:r>
          </a:p>
          <a:p>
            <a:pPr marL="0" indent="0">
              <a:buFontTx/>
              <a:buNone/>
            </a:pPr>
            <a:r>
              <a:rPr lang="pt-BR" altLang="pt-BR" sz="2800" b="1" dirty="0"/>
              <a:t>Espanha expede mandato de prisão em razão dos crimes cometidos pela junta chilena entre 1973/1990.</a:t>
            </a:r>
          </a:p>
          <a:p>
            <a:pPr marL="0" indent="0">
              <a:buFontTx/>
              <a:buNone/>
            </a:pPr>
            <a:r>
              <a:rPr lang="pt-BR" altLang="pt-BR" sz="2800" b="1" dirty="0"/>
              <a:t>Pinochet encontra-se na Inglaterra.</a:t>
            </a:r>
          </a:p>
          <a:p>
            <a:pPr marL="0" indent="0">
              <a:buFontTx/>
              <a:buNone/>
            </a:pPr>
            <a:r>
              <a:rPr lang="pt-BR" altLang="pt-BR" sz="2800" b="1" dirty="0"/>
              <a:t>Câmara dos Lordes recusa imunidade.  </a:t>
            </a: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B5AA02-5DCD-408E-8201-158093C2655A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BR" altLang="pt-BR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altLang="pt-BR" sz="3200" b="1">
                <a:solidFill>
                  <a:srgbClr val="FFFF00"/>
                </a:solidFill>
              </a:rPr>
            </a:br>
            <a:r>
              <a:rPr lang="pt-BR" altLang="pt-BR" sz="3200" b="1">
                <a:solidFill>
                  <a:srgbClr val="FFFF00"/>
                </a:solidFill>
              </a:rPr>
              <a:t>2- Ampliação proteção dos DFs</a:t>
            </a:r>
            <a:endParaRPr lang="pt-BR" altLang="pt-BR"/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b="1" dirty="0">
                <a:solidFill>
                  <a:srgbClr val="FFFF00"/>
                </a:solidFill>
              </a:rPr>
              <a:t>Caso Pinochet  (1998 / 2006)</a:t>
            </a:r>
          </a:p>
          <a:p>
            <a:pPr marL="0" indent="0">
              <a:buFontTx/>
              <a:buNone/>
            </a:pPr>
            <a:endParaRPr lang="pt-BR" altLang="pt-BR" b="1" dirty="0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r>
              <a:rPr lang="pt-BR" altLang="pt-BR" b="1" dirty="0"/>
              <a:t>1999 –  Inglaterra</a:t>
            </a:r>
          </a:p>
          <a:p>
            <a:pPr marL="0" indent="0">
              <a:buFontTx/>
              <a:buNone/>
            </a:pPr>
            <a:endParaRPr lang="pt-BR" altLang="pt-BR" b="1" dirty="0"/>
          </a:p>
          <a:p>
            <a:pPr marL="0" indent="0">
              <a:buFontTx/>
              <a:buNone/>
            </a:pPr>
            <a:r>
              <a:rPr lang="pt-BR" altLang="pt-BR" sz="2800" b="1" dirty="0"/>
              <a:t>Janeiro: Câmara dos Lordes mantém recusa imunidade.</a:t>
            </a:r>
          </a:p>
          <a:p>
            <a:pPr marL="0" indent="0">
              <a:buFontTx/>
              <a:buNone/>
            </a:pPr>
            <a:r>
              <a:rPr lang="pt-BR" altLang="pt-BR" sz="2800" b="1" dirty="0"/>
              <a:t>Outubro: Corte de Justiça autoriza extradição para a Espanha.</a:t>
            </a: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95ED6-7117-4955-8EF3-41B3FE032CE4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BR" altLang="pt-BR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b="1">
                <a:solidFill>
                  <a:srgbClr val="FFFF00"/>
                </a:solidFill>
              </a:rPr>
              <a:t>Caso Pinochet  (1998 / 2006)</a:t>
            </a:r>
            <a:endParaRPr lang="pt-BR" altLang="pt-BR"/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b="1" dirty="0">
                <a:solidFill>
                  <a:srgbClr val="FFFF00"/>
                </a:solidFill>
              </a:rPr>
              <a:t>2000</a:t>
            </a:r>
          </a:p>
          <a:p>
            <a:pPr marL="0" indent="0">
              <a:buFontTx/>
              <a:buNone/>
            </a:pPr>
            <a:r>
              <a:rPr lang="pt-BR" altLang="pt-BR" sz="2800" b="1" dirty="0"/>
              <a:t>Estado de saúde se agrava.  </a:t>
            </a:r>
          </a:p>
          <a:p>
            <a:pPr marL="0" indent="0">
              <a:buFontTx/>
              <a:buNone/>
            </a:pPr>
            <a:r>
              <a:rPr lang="pt-BR" altLang="pt-BR" sz="2800" b="1" dirty="0"/>
              <a:t>Extradição interrompida.</a:t>
            </a:r>
          </a:p>
          <a:p>
            <a:pPr marL="0" indent="0">
              <a:buFontTx/>
              <a:buNone/>
            </a:pPr>
            <a:endParaRPr lang="pt-BR" altLang="pt-BR" sz="2800" b="1" dirty="0"/>
          </a:p>
          <a:p>
            <a:pPr marL="0" indent="0">
              <a:buFontTx/>
              <a:buNone/>
            </a:pPr>
            <a:r>
              <a:rPr lang="pt-BR" altLang="pt-BR" sz="2800" b="1" dirty="0"/>
              <a:t>Abril: Pinochet retorna ao Chile.</a:t>
            </a:r>
          </a:p>
          <a:p>
            <a:pPr marL="0" indent="0">
              <a:buFontTx/>
              <a:buNone/>
            </a:pPr>
            <a:r>
              <a:rPr lang="pt-BR" altLang="pt-BR" sz="2800" b="1" dirty="0"/>
              <a:t>Maio: Chile aprova imunidade para os ex-presidentes.</a:t>
            </a:r>
          </a:p>
          <a:p>
            <a:pPr marL="0" indent="0">
              <a:buFontTx/>
              <a:buNone/>
            </a:pPr>
            <a:r>
              <a:rPr lang="pt-BR" altLang="pt-BR" sz="2800" b="1" dirty="0"/>
              <a:t>Agosto: Corte Suprema retira imunidade.  Prisão domiciliar. </a:t>
            </a:r>
          </a:p>
          <a:p>
            <a:pPr marL="0" indent="0">
              <a:buFontTx/>
              <a:buNone/>
            </a:pPr>
            <a:endParaRPr lang="pt-BR" altLang="pt-BR" b="1" dirty="0">
              <a:solidFill>
                <a:srgbClr val="FFFF00"/>
              </a:solidFill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8F9FDC-A82C-4171-BDAC-F977547EA32F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BR" altLang="pt-BR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altLang="pt-BR" sz="3200" b="1">
                <a:solidFill>
                  <a:srgbClr val="FFFF00"/>
                </a:solidFill>
              </a:rPr>
            </a:br>
            <a:r>
              <a:rPr lang="pt-BR" altLang="pt-BR" sz="3200" b="1">
                <a:solidFill>
                  <a:srgbClr val="FFFF00"/>
                </a:solidFill>
              </a:rPr>
              <a:t>2- Ampliação proteção dos DFs</a:t>
            </a:r>
            <a:endParaRPr lang="pt-BR" altLang="pt-BR"/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b="1" dirty="0">
                <a:solidFill>
                  <a:srgbClr val="FFFF00"/>
                </a:solidFill>
              </a:rPr>
              <a:t>Caso Pinochet  (1998 / 2006)</a:t>
            </a:r>
          </a:p>
          <a:p>
            <a:pPr marL="0" indent="0">
              <a:buFontTx/>
              <a:buNone/>
            </a:pPr>
            <a:endParaRPr lang="pt-BR" altLang="pt-BR" b="1" dirty="0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r>
              <a:rPr lang="pt-BR" altLang="pt-BR" sz="2800" b="1" dirty="0"/>
              <a:t>2001 - é interrogado por juiz chileno. Sinais de demência senil. </a:t>
            </a:r>
          </a:p>
          <a:p>
            <a:pPr marL="0" indent="0">
              <a:buFontTx/>
              <a:buNone/>
            </a:pPr>
            <a:endParaRPr lang="pt-BR" altLang="pt-BR" sz="2800" b="1" dirty="0"/>
          </a:p>
          <a:p>
            <a:pPr marL="0" indent="0">
              <a:buFontTx/>
              <a:buNone/>
            </a:pPr>
            <a:r>
              <a:rPr lang="pt-BR" altLang="pt-BR" sz="2800" b="1" dirty="0"/>
              <a:t>2004 – vários indiciamentos por crimes durante a ditadura (Operação Condor, assassinato Carlos </a:t>
            </a:r>
            <a:r>
              <a:rPr lang="pt-BR" altLang="pt-BR" sz="2800" b="1" dirty="0" err="1"/>
              <a:t>Prats</a:t>
            </a:r>
            <a:r>
              <a:rPr lang="pt-BR" altLang="pt-BR" sz="2800" b="1" dirty="0"/>
              <a:t>, Operação Colombo....)</a:t>
            </a:r>
          </a:p>
          <a:p>
            <a:pPr marL="0" indent="0">
              <a:buFontTx/>
              <a:buNone/>
            </a:pPr>
            <a:endParaRPr lang="pt-BR" altLang="pt-BR" sz="2800" b="1" dirty="0"/>
          </a:p>
          <a:p>
            <a:pPr marL="0" indent="0">
              <a:buFontTx/>
              <a:buNone/>
            </a:pPr>
            <a:r>
              <a:rPr lang="pt-BR" altLang="pt-BR" sz="2800" b="1" dirty="0"/>
              <a:t>2005 – idem, mais fraude fiscal</a:t>
            </a: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7185D5-3D06-4D56-97DA-3656C8819F50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BR" altLang="pt-BR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altLang="pt-BR" sz="3200" b="1">
                <a:solidFill>
                  <a:srgbClr val="FFFF00"/>
                </a:solidFill>
              </a:rPr>
            </a:br>
            <a:r>
              <a:rPr lang="pt-BR" altLang="pt-BR" sz="3200" b="1">
                <a:solidFill>
                  <a:srgbClr val="FFFF00"/>
                </a:solidFill>
              </a:rPr>
              <a:t>2- Ampliação proteção dos DFs</a:t>
            </a:r>
            <a:endParaRPr lang="pt-BR" altLang="pt-BR"/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b="1" dirty="0">
                <a:solidFill>
                  <a:srgbClr val="FFFF00"/>
                </a:solidFill>
              </a:rPr>
              <a:t>Caso Pinochet  (1998 / 2006)</a:t>
            </a:r>
          </a:p>
          <a:p>
            <a:pPr marL="0" indent="0">
              <a:buFontTx/>
              <a:buNone/>
            </a:pPr>
            <a:endParaRPr lang="pt-BR" altLang="pt-BR" b="1" dirty="0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r>
              <a:rPr lang="pt-BR" altLang="pt-BR" sz="2800" b="1" dirty="0"/>
              <a:t>2006 </a:t>
            </a:r>
          </a:p>
          <a:p>
            <a:pPr marL="0" indent="0">
              <a:buFontTx/>
              <a:buNone/>
            </a:pPr>
            <a:r>
              <a:rPr lang="pt-BR" altLang="pt-BR" sz="2800" b="1" dirty="0"/>
              <a:t>Família acusada de fraude fiscal</a:t>
            </a:r>
          </a:p>
          <a:p>
            <a:pPr marL="0" indent="0">
              <a:buFontTx/>
              <a:buNone/>
            </a:pPr>
            <a:r>
              <a:rPr lang="pt-BR" altLang="pt-BR" sz="2800" b="1" dirty="0"/>
              <a:t>Indiciamento Caravana da Morte</a:t>
            </a:r>
          </a:p>
          <a:p>
            <a:pPr marL="0" indent="0">
              <a:buFontTx/>
              <a:buNone/>
            </a:pPr>
            <a:r>
              <a:rPr lang="pt-BR" altLang="pt-BR" sz="2800" b="1" dirty="0"/>
              <a:t>Dezembro – morre sem ser julgado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D068F8-35FC-46E0-A125-86A988921C94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1293</Words>
  <Application>Microsoft Office PowerPoint</Application>
  <PresentationFormat>Apresentação na tela (4:3)</PresentationFormat>
  <Paragraphs>249</Paragraphs>
  <Slides>38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1" baseType="lpstr">
      <vt:lpstr>Arial</vt:lpstr>
      <vt:lpstr>Wingdings</vt:lpstr>
      <vt:lpstr>Design padrão</vt:lpstr>
      <vt:lpstr> O ESTADO CONTEMPORÂNEO circunstancias políticas   desafios jurídicos  Ampliação da proteção dos  Direitos Fundamentais </vt:lpstr>
      <vt:lpstr>Plano de aula</vt:lpstr>
      <vt:lpstr>  Contextualizando 2- Ampliação proteção dos Direitos Fundamentais </vt:lpstr>
      <vt:lpstr>Apresentação do PowerPoint</vt:lpstr>
      <vt:lpstr> 2- Ampliação proteção dos DFs</vt:lpstr>
      <vt:lpstr> 2- Ampliação proteção dos DFs</vt:lpstr>
      <vt:lpstr>Caso Pinochet  (1998 / 2006)</vt:lpstr>
      <vt:lpstr> 2- Ampliação proteção dos DFs</vt:lpstr>
      <vt:lpstr> 2- Ampliação proteção dos DFs</vt:lpstr>
      <vt:lpstr> Caso Pinochet  (1998 / 2006) </vt:lpstr>
      <vt:lpstr> Características  2- Ampliação proteção dos Direitos Fundamentais </vt:lpstr>
      <vt:lpstr>2- Ampliação proteção DFs</vt:lpstr>
      <vt:lpstr>2- Ampliação proteção DFs</vt:lpstr>
      <vt:lpstr>2- Ampliação proteção DFs</vt:lpstr>
      <vt:lpstr>Apresentação do PowerPoint</vt:lpstr>
      <vt:lpstr>2- Ampliação proteção DFs</vt:lpstr>
      <vt:lpstr>Apresentação do PowerPoint</vt:lpstr>
      <vt:lpstr>Apresentação do PowerPoint</vt:lpstr>
      <vt:lpstr>Os sistemas internacionais de proteção O sistema global – ONU (i)</vt:lpstr>
      <vt:lpstr>O sistema global de proteção – ONU(ii)</vt:lpstr>
      <vt:lpstr>O sistema global de proteção –ONU(iii)</vt:lpstr>
      <vt:lpstr>O sistema global de proteção –ONU (iv)</vt:lpstr>
      <vt:lpstr>Ampliação proteção DFs</vt:lpstr>
      <vt:lpstr>Intervenção Humanitária </vt:lpstr>
      <vt:lpstr>Intervenção Humanitária </vt:lpstr>
      <vt:lpstr>Apresentação do PowerPoint</vt:lpstr>
      <vt:lpstr>Migrações</vt:lpstr>
      <vt:lpstr>Migrações</vt:lpstr>
      <vt:lpstr>DUDH </vt:lpstr>
      <vt:lpstr>DUDH </vt:lpstr>
      <vt:lpstr>DUDH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crescente crise das migrações</vt:lpstr>
    </vt:vector>
  </TitlesOfParts>
  <Company>Nina Ranieri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ESTADO NA ORDEM INTERNACIONAL</dc:title>
  <dc:creator>Nina Ranieri</dc:creator>
  <cp:lastModifiedBy>Nina Ranieri</cp:lastModifiedBy>
  <cp:revision>202</cp:revision>
  <cp:lastPrinted>2014-08-19T20:24:02Z</cp:lastPrinted>
  <dcterms:created xsi:type="dcterms:W3CDTF">2004-05-10T13:34:17Z</dcterms:created>
  <dcterms:modified xsi:type="dcterms:W3CDTF">2019-10-02T14:04:19Z</dcterms:modified>
</cp:coreProperties>
</file>