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f22daea02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f22daea02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f23ee17b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f23ee17b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f23ee17bd_1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f23ee17bd_1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f23ee17bd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f23ee17bd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f23ee17bd_1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f23ee17bd_1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f23ee17bd_1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f23ee17bd_1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f23ee17bd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f23ee17bd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f23ee17bd_1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f23ee17bd_1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f22daea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f22daea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f23ee17bd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f23ee17bd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f23ee17bd_4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f23ee17bd_4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f22daea0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f22daea0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f22daea02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f22daea02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f22daea0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f22daea0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f23ee17bd_1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f23ee17bd_1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f23ee17bd_1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f23ee17bd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chiefofdesign.com.br/tipografia/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material.io/design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news.artnet.com/art-world/ubiquitous-typeface-helvetica-getting-makeover-21st-century-1523779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har.txa.cornell.edu/language/element/form/form.htm" TargetMode="External"/><Relationship Id="rId4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uww.design/illustrator/unit-1-character/color/" TargetMode="External"/><Relationship Id="rId4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esignculture.com.br/o-que-e-um-logotipo" TargetMode="External"/><Relationship Id="rId4" Type="http://schemas.openxmlformats.org/officeDocument/2006/relationships/hyperlink" Target="https://medium.com/chocoladesign/logo-logotipo-ou-logomarca-a-batalha-final-a9e7f3c99add" TargetMode="External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Forma, símbolos e tipografia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3269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Fundamentos do Design Audiovisual 2019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CTR ECA USP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Prof. João Paulo Schlittler</a:t>
            </a:r>
            <a:endParaRPr sz="1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Tipografia</a:t>
            </a:r>
            <a:endParaRPr b="1" sz="2400"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404040"/>
                </a:solidFill>
              </a:rPr>
              <a:t>Tipografia: Do grego </a:t>
            </a:r>
            <a:r>
              <a:rPr b="1" lang="pt-BR">
                <a:solidFill>
                  <a:srgbClr val="404040"/>
                </a:solidFill>
              </a:rPr>
              <a:t>typos</a:t>
            </a:r>
            <a:r>
              <a:rPr lang="pt-BR">
                <a:solidFill>
                  <a:srgbClr val="404040"/>
                </a:solidFill>
              </a:rPr>
              <a:t> = forma  e </a:t>
            </a:r>
            <a:r>
              <a:rPr b="1" lang="pt-BR">
                <a:solidFill>
                  <a:srgbClr val="404040"/>
                </a:solidFill>
              </a:rPr>
              <a:t>graphein</a:t>
            </a:r>
            <a:r>
              <a:rPr lang="pt-BR">
                <a:solidFill>
                  <a:srgbClr val="404040"/>
                </a:solidFill>
              </a:rPr>
              <a:t> = escrita.</a:t>
            </a:r>
            <a:endParaRPr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404040"/>
                </a:solidFill>
              </a:rPr>
              <a:t>Mecanização da escrita / tecnologia para a reprodução de textos em série.</a:t>
            </a:r>
            <a:endParaRPr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400">
                <a:solidFill>
                  <a:schemeClr val="dk1"/>
                </a:solidFill>
              </a:rPr>
              <a:t>Tipografia: Guia Sobre Tipos – Escolhendo a fonte certa [parte 01]</a:t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1400">
                <a:solidFill>
                  <a:schemeClr val="dk1"/>
                </a:solidFill>
              </a:rPr>
              <a:t>David Arty</a:t>
            </a:r>
            <a:endParaRPr i="1"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 u="sng">
                <a:solidFill>
                  <a:schemeClr val="hlink"/>
                </a:solidFill>
                <a:hlinkClick r:id="rId3"/>
              </a:rPr>
              <a:t>https://www.chiefofdesign.com.br/tipografia/</a:t>
            </a:r>
            <a:endParaRPr sz="135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15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2"/>
          <p:cNvPicPr preferRelativeResize="0"/>
          <p:nvPr/>
        </p:nvPicPr>
        <p:blipFill rotWithShape="1">
          <a:blip r:embed="rId4">
            <a:alphaModFix/>
          </a:blip>
          <a:srcRect b="27120" l="0" r="0" t="18365"/>
          <a:stretch/>
        </p:blipFill>
        <p:spPr>
          <a:xfrm>
            <a:off x="2991250" y="2228425"/>
            <a:ext cx="5622650" cy="160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Google Material Design</a:t>
            </a:r>
            <a:endParaRPr b="1" sz="2400"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100" u="sng">
                <a:solidFill>
                  <a:schemeClr val="hlink"/>
                </a:solidFill>
                <a:hlinkClick r:id="rId3"/>
              </a:rPr>
              <a:t>https://material.io/design/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2050" y="1102200"/>
            <a:ext cx="7220802" cy="3610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chemeClr val="dk2"/>
                </a:solidFill>
              </a:rPr>
              <a:t>Glifo, família tipográfica e fonte</a:t>
            </a:r>
            <a:endParaRPr b="1" sz="2400"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52475"/>
            <a:ext cx="3610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Glifos (letras, caracteres: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São signos alfabéticos projetados para reprodução mecânica.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/>
              <a:t>Família tipográfica: 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É o conjunto de caracteres que possuem as mesmas características de desenho independentemente das suas variações (peso, inclinação, corpo).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1600" y="2395099"/>
            <a:ext cx="4695199" cy="222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chemeClr val="dk2"/>
                </a:solidFill>
              </a:rPr>
              <a:t>Fonte</a:t>
            </a:r>
            <a:endParaRPr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152475"/>
            <a:ext cx="360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</a:t>
            </a:r>
            <a:r>
              <a:rPr lang="pt-BR"/>
              <a:t>onjunto de glifos que compõem uma família tipográfica.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Termo também utilizado para designar os arquivos de fonte digitais</a:t>
            </a:r>
            <a:endParaRPr/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5550" y="520300"/>
            <a:ext cx="2998750" cy="433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pografia: corpo linha base"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1000" y="1181649"/>
            <a:ext cx="8107674" cy="366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6"/>
          <p:cNvSpPr txBox="1"/>
          <p:nvPr>
            <p:ph type="title"/>
          </p:nvPr>
        </p:nvSpPr>
        <p:spPr>
          <a:xfrm>
            <a:off x="393825" y="434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chemeClr val="dk2"/>
                </a:solidFill>
              </a:rPr>
              <a:t>Corpo</a:t>
            </a:r>
            <a:endParaRPr b="1"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465700" y="1181650"/>
            <a:ext cx="1875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T</a:t>
            </a:r>
            <a:r>
              <a:rPr lang="pt-BR"/>
              <a:t>amanho do tipo medido do ponto mais alto (</a:t>
            </a:r>
            <a:r>
              <a:rPr b="1" lang="pt-BR"/>
              <a:t>versal ou ascendente</a:t>
            </a:r>
            <a:r>
              <a:rPr lang="pt-BR"/>
              <a:t>) ao ponto mais baixo (</a:t>
            </a:r>
            <a:r>
              <a:rPr b="1" lang="pt-BR"/>
              <a:t>descendente</a:t>
            </a:r>
            <a:r>
              <a:rPr lang="pt-BR"/>
              <a:t>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chemeClr val="dk2"/>
                </a:solidFill>
              </a:rPr>
              <a:t>Com ou sem serifa:</a:t>
            </a:r>
            <a:endParaRPr b="1" sz="2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T</a:t>
            </a:r>
            <a:r>
              <a:rPr lang="pt-BR"/>
              <a:t>ipos com serifa e sem serifa (sans-serif)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tipografia: serifa" id="152" name="Google Shape;152;p27"/>
          <p:cNvPicPr preferRelativeResize="0"/>
          <p:nvPr/>
        </p:nvPicPr>
        <p:blipFill rotWithShape="1">
          <a:blip r:embed="rId3">
            <a:alphaModFix/>
          </a:blip>
          <a:srcRect b="7442" l="17205" r="6019" t="4791"/>
          <a:stretch/>
        </p:blipFill>
        <p:spPr>
          <a:xfrm>
            <a:off x="2565224" y="1745575"/>
            <a:ext cx="7020225" cy="272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666666"/>
                </a:solidFill>
              </a:rPr>
              <a:t>Espaçamento entre letras</a:t>
            </a:r>
            <a:endParaRPr b="1" sz="2400">
              <a:solidFill>
                <a:srgbClr val="666666"/>
              </a:solidFill>
            </a:endParaRPr>
          </a:p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tipografia-ligadura" id="159" name="Google Shape;1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1975" y="1152475"/>
            <a:ext cx="9144000" cy="3702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/>
              <a:t>Helvetica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11700" y="1152475"/>
            <a:ext cx="2275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Documentário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&amp;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makeover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digital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u="sng">
                <a:solidFill>
                  <a:schemeClr val="hlink"/>
                </a:solidFill>
                <a:hlinkClick r:id="rId3"/>
              </a:rPr>
              <a:t>https://news.artnet.com/art-world/ubiquitous-typeface-helvetica-getting-makeover-21st-century-1523779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6975" y="1248500"/>
            <a:ext cx="5732175" cy="32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F</a:t>
            </a:r>
            <a:r>
              <a:rPr b="1" lang="pt-BR" sz="2400"/>
              <a:t>orma</a:t>
            </a:r>
            <a:endParaRPr b="1" sz="24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222222"/>
                </a:solidFill>
              </a:rPr>
              <a:t>fo</a:t>
            </a:r>
            <a:r>
              <a:rPr lang="pt-BR">
                <a:solidFill>
                  <a:srgbClr val="222222"/>
                </a:solidFill>
              </a:rPr>
              <a:t>rma</a:t>
            </a:r>
            <a:endParaRPr>
              <a:solidFill>
                <a:srgbClr val="70757A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222222"/>
                </a:solidFill>
              </a:rPr>
              <a:t>substantivo feminino</a:t>
            </a:r>
            <a:endParaRPr i="1">
              <a:solidFill>
                <a:srgbClr val="222222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AutoNum type="arabicPeriod"/>
            </a:pPr>
            <a:r>
              <a:rPr lang="pt-BR">
                <a:solidFill>
                  <a:srgbClr val="222222"/>
                </a:solidFill>
              </a:rPr>
              <a:t>configuração física característica dos seres e das coisas,</a:t>
            </a:r>
            <a:endParaRPr>
              <a:solidFill>
                <a:srgbClr val="222222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222222"/>
                </a:solidFill>
              </a:rPr>
              <a:t>como decorrência da estruturação das suas partes; formato, feitio.</a:t>
            </a:r>
            <a:br>
              <a:rPr lang="pt-BR">
                <a:solidFill>
                  <a:srgbClr val="222222"/>
                </a:solidFill>
              </a:rPr>
            </a:br>
            <a:r>
              <a:rPr lang="pt-BR">
                <a:solidFill>
                  <a:srgbClr val="222222"/>
                </a:solidFill>
              </a:rPr>
              <a:t>"a f. de uma mesa"</a:t>
            </a:r>
            <a:endParaRPr>
              <a:solidFill>
                <a:srgbClr val="222222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AutoNum type="arabicPeriod"/>
            </a:pPr>
            <a:r>
              <a:rPr lang="pt-BR">
                <a:solidFill>
                  <a:srgbClr val="222222"/>
                </a:solidFill>
              </a:rPr>
              <a:t>estado físico sob o qual se apresenta um corpo, uma substância etc.</a:t>
            </a:r>
            <a:br>
              <a:rPr lang="pt-BR">
                <a:solidFill>
                  <a:srgbClr val="222222"/>
                </a:solidFill>
              </a:rPr>
            </a:br>
            <a:r>
              <a:rPr lang="pt-BR">
                <a:solidFill>
                  <a:srgbClr val="222222"/>
                </a:solidFill>
              </a:rPr>
              <a:t>"f. líquida</a:t>
            </a:r>
            <a:endParaRPr>
              <a:solidFill>
                <a:srgbClr val="222222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rgbClr val="444444"/>
                </a:solidFill>
              </a:rPr>
              <a:t>F</a:t>
            </a:r>
            <a:r>
              <a:rPr b="1" lang="pt-BR" sz="2400">
                <a:solidFill>
                  <a:srgbClr val="444444"/>
                </a:solidFill>
              </a:rPr>
              <a:t>orm: a visible shape</a:t>
            </a:r>
            <a:endParaRPr b="1" sz="2400">
              <a:solidFill>
                <a:srgbClr val="44444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84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“Form and shape are areas or masses which define objects in space.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Form and shape imply space; indeed they cannot exist without space.”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 u="sng">
                <a:solidFill>
                  <a:schemeClr val="hlink"/>
                </a:solidFill>
                <a:hlinkClick r:id="rId3"/>
              </a:rPr>
              <a:t>http://char.txa.cornell.edu/language/element/form/form.htm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1350" y="287125"/>
            <a:ext cx="4596274" cy="428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7142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rgbClr val="444444"/>
                </a:solidFill>
              </a:rPr>
              <a:t>Variações de valor que criam formas</a:t>
            </a:r>
            <a:endParaRPr b="1" sz="2400">
              <a:solidFill>
                <a:srgbClr val="44444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714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444444"/>
                </a:solidFill>
              </a:rPr>
              <a:t>1. luz realçada</a:t>
            </a:r>
            <a:endParaRPr>
              <a:solidFill>
                <a:srgbClr val="444444"/>
              </a:solidFill>
            </a:endParaRPr>
          </a:p>
          <a:p>
            <a:pPr indent="0" lvl="0" marL="0" rtl="0" algn="l">
              <a:lnSpc>
                <a:spcPct val="1714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444444"/>
                </a:solidFill>
              </a:rPr>
              <a:t>2. sombreamento da forma</a:t>
            </a:r>
            <a:endParaRPr>
              <a:solidFill>
                <a:srgbClr val="444444"/>
              </a:solidFill>
            </a:endParaRPr>
          </a:p>
          <a:p>
            <a:pPr indent="0" lvl="0" marL="0" rtl="0" algn="l">
              <a:lnSpc>
                <a:spcPct val="1714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444444"/>
                </a:solidFill>
              </a:rPr>
              <a:t>3. luz rebatida</a:t>
            </a:r>
            <a:endParaRPr>
              <a:solidFill>
                <a:srgbClr val="444444"/>
              </a:solidFill>
            </a:endParaRPr>
          </a:p>
          <a:p>
            <a:pPr indent="0" lvl="0" marL="0" rtl="0" algn="l">
              <a:lnSpc>
                <a:spcPct val="1714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444444"/>
                </a:solidFill>
              </a:rPr>
              <a:t>4. sombra projetada</a:t>
            </a:r>
            <a:endParaRPr>
              <a:solidFill>
                <a:srgbClr val="444444"/>
              </a:solidFill>
            </a:endParaRPr>
          </a:p>
          <a:p>
            <a:pPr indent="0" lvl="0" marL="0" rtl="0" algn="l">
              <a:lnSpc>
                <a:spcPct val="17142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44444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 u="sng">
                <a:solidFill>
                  <a:schemeClr val="accent5"/>
                </a:solidFill>
                <a:hlinkClick r:id="rId3"/>
              </a:rPr>
              <a:t>http://www.uww.design/illustrator/unit-1-character/color/</a:t>
            </a:r>
            <a:endParaRPr/>
          </a:p>
          <a:p>
            <a:pPr indent="0" lvl="0" marL="0" rtl="0" algn="l">
              <a:lnSpc>
                <a:spcPct val="171429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44444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a sphere with shading notes"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7125" y="1390350"/>
            <a:ext cx="3379575" cy="308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Tipos de signos</a:t>
            </a:r>
            <a:endParaRPr b="1" sz="240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O filósofo americano Charles Peirce e seu seguidor Charles Morris identificaram </a:t>
            </a:r>
            <a:r>
              <a:rPr b="1" lang="pt-BR" sz="1400">
                <a:solidFill>
                  <a:schemeClr val="dk1"/>
                </a:solidFill>
                <a:highlight>
                  <a:srgbClr val="FFFFFF"/>
                </a:highlight>
              </a:rPr>
              <a:t>três</a:t>
            </a: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 tipos básicos de signos: </a:t>
            </a:r>
            <a:r>
              <a:rPr b="1" lang="pt-BR" sz="1400">
                <a:solidFill>
                  <a:schemeClr val="dk1"/>
                </a:solidFill>
                <a:highlight>
                  <a:srgbClr val="FFFFFF"/>
                </a:highlight>
              </a:rPr>
              <a:t>ícone, índice e símbolo</a:t>
            </a: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Um </a:t>
            </a:r>
            <a:r>
              <a:rPr b="1" lang="pt-BR" sz="1400">
                <a:solidFill>
                  <a:schemeClr val="dk1"/>
                </a:solidFill>
                <a:highlight>
                  <a:srgbClr val="FFFFFF"/>
                </a:highlight>
              </a:rPr>
              <a:t>ícone</a:t>
            </a: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 (como por exemplo um desenho de uma árvore) possui semelhança física com a ideia que representa. 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Um </a:t>
            </a:r>
            <a:r>
              <a:rPr b="1" lang="pt-BR" sz="1400">
                <a:solidFill>
                  <a:schemeClr val="dk1"/>
                </a:solidFill>
                <a:highlight>
                  <a:srgbClr val="FFFFFF"/>
                </a:highlight>
              </a:rPr>
              <a:t>índice</a:t>
            </a: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 aponta para o seu referente ou consiste em um vestígio ou impressão direta de um objeto ou evento. A sombra de uma árvore, assim como um fruto ou semente que cai no chão são índices da árvore.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Um </a:t>
            </a:r>
            <a:r>
              <a:rPr b="1" lang="pt-BR" sz="1400">
                <a:solidFill>
                  <a:schemeClr val="dk1"/>
                </a:solidFill>
                <a:highlight>
                  <a:srgbClr val="FFFFFF"/>
                </a:highlight>
              </a:rPr>
              <a:t>símbolo</a:t>
            </a:r>
            <a:r>
              <a:rPr lang="pt-BR" sz="1400">
                <a:solidFill>
                  <a:schemeClr val="dk1"/>
                </a:solidFill>
                <a:highlight>
                  <a:srgbClr val="FFFFFF"/>
                </a:highlight>
              </a:rPr>
              <a:t> é abstrato (como a palavra escrita árvore); sua forma não tem qualquer semelhança com o seu significado.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Signos e semiótica</a:t>
            </a:r>
            <a:endParaRPr b="1" sz="2400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Semiótica (do grego semeiotiké ou "a arte dos sinais") é a ciência geral dos signos e da semiose que estuda todos os fenômenos culturais como se fossem sistemas sígnicos, isto é, sistemas de significação. Ocupa-se do estudo do processo de significação ou representação, na natureza e na cultura, do conceito ou da idéia.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Mais abrangente que a lingüística, a qual se restringe ao estudo dos signos lingüísticos, ou seja, do sistema sígnico da linguagem verbal, esta ciência tem por objeto qualquer sistema sígnico - Artes visuais, Música, Fotografia, Cinema, Culinária, Vestuário, Gestos, Religião, Ciência, etc.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2400">
                <a:solidFill>
                  <a:srgbClr val="404040"/>
                </a:solidFill>
                <a:highlight>
                  <a:schemeClr val="lt1"/>
                </a:highlight>
              </a:rPr>
              <a:t>Logotipos</a:t>
            </a:r>
            <a:endParaRPr sz="2400"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090875"/>
            <a:ext cx="4616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2222"/>
              </a:solidFill>
              <a:highlight>
                <a:srgbClr val="F5F5F5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rgbClr val="40404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222222"/>
              </a:solidFill>
              <a:highlight>
                <a:srgbClr val="F5F5F5"/>
              </a:highlight>
            </a:endParaRPr>
          </a:p>
        </p:txBody>
      </p:sp>
      <p:pic>
        <p:nvPicPr>
          <p:cNvPr id="94" name="Google Shape;94;p19"/>
          <p:cNvPicPr preferRelativeResize="0"/>
          <p:nvPr/>
        </p:nvPicPr>
        <p:blipFill rotWithShape="1">
          <a:blip r:embed="rId3">
            <a:alphaModFix/>
          </a:blip>
          <a:srcRect b="-3759" l="0" r="0" t="3760"/>
          <a:stretch/>
        </p:blipFill>
        <p:spPr>
          <a:xfrm>
            <a:off x="3437274" y="784175"/>
            <a:ext cx="5248474" cy="39187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0" y="4200200"/>
            <a:ext cx="33906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rgbClr val="404040"/>
                </a:solidFill>
                <a:highlight>
                  <a:schemeClr val="lt1"/>
                </a:highlight>
              </a:rPr>
              <a:t>Alexandre Wollner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/>
              <a:t>L</a:t>
            </a:r>
            <a:r>
              <a:rPr b="1" lang="pt-BR" sz="2400"/>
              <a:t>ogo ou logotipo</a:t>
            </a:r>
            <a:endParaRPr b="1" sz="2400"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344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222222"/>
                </a:solidFill>
              </a:rPr>
              <a:t>LOGO significa palavra + 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222222"/>
                </a:solidFill>
              </a:rPr>
              <a:t>TYPO significa letra ou caracter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 u="sng">
                <a:solidFill>
                  <a:schemeClr val="accent5"/>
                </a:solidFill>
                <a:hlinkClick r:id="rId3"/>
              </a:rPr>
              <a:t>https://designculture.com.br/o-que-e-um-logotipo</a:t>
            </a: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311700" y="3581075"/>
            <a:ext cx="33639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Logo, logotipo ou logomarca? A batalha final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u="sng">
                <a:solidFill>
                  <a:schemeClr val="hlink"/>
                </a:solidFill>
                <a:hlinkClick r:id="rId4"/>
              </a:rPr>
              <a:t>https://medium.com/chocoladesign/logo-logotipo-ou-logomarca-a-batalha-final-a9e7f3c99add</a:t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40875" y="381125"/>
            <a:ext cx="4562725" cy="428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404040"/>
                </a:solidFill>
              </a:rPr>
              <a:t>A prensa de Gutenberg</a:t>
            </a:r>
            <a:endParaRPr b="1" sz="24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404040"/>
              </a:solidFill>
              <a:highlight>
                <a:srgbClr val="F4F1EB"/>
              </a:highlight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016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>
                <a:solidFill>
                  <a:srgbClr val="404040"/>
                </a:solidFill>
              </a:rPr>
              <a:t>Johann Gutemberg</a:t>
            </a:r>
            <a:r>
              <a:rPr lang="pt-BR">
                <a:solidFill>
                  <a:srgbClr val="404040"/>
                </a:solidFill>
              </a:rPr>
              <a:t> 1436</a:t>
            </a:r>
            <a:endParaRPr>
              <a:solidFill>
                <a:srgbClr val="404040"/>
              </a:solidFill>
            </a:endParaRPr>
          </a:p>
          <a:p>
            <a:pPr indent="0" lvl="0" marL="101600" rtl="0" algn="l">
              <a:spcBef>
                <a:spcPts val="3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404040"/>
              </a:solidFill>
              <a:highlight>
                <a:srgbClr val="F4F1EB"/>
              </a:highlight>
            </a:endParaRPr>
          </a:p>
          <a:p>
            <a:pPr indent="0" lvl="0" marL="0" rtl="0" algn="l">
              <a:spcBef>
                <a:spcPts val="37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4188" y="1012825"/>
            <a:ext cx="4295775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