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9" r:id="rId20"/>
    <p:sldId id="274" r:id="rId21"/>
    <p:sldId id="275" r:id="rId22"/>
    <p:sldId id="276" r:id="rId23"/>
    <p:sldId id="280" r:id="rId24"/>
    <p:sldId id="277" r:id="rId25"/>
    <p:sldId id="278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4EB6D-4817-4D72-A8BB-EC8BB5B6E8CD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85408-0F26-4D05-9F98-94CFAC77CA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7921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972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O IFRS significou uma grande modernização da contabilidade de modo geral, e para a contabilidade brasileira em particular. </a:t>
            </a:r>
          </a:p>
          <a:p>
            <a:endParaRPr lang="pt-BR" dirty="0"/>
          </a:p>
          <a:p>
            <a:r>
              <a:rPr lang="pt-BR" dirty="0"/>
              <a:t>Como é a Constituição brasileira? Pois a contabilidade brasileira tinha as mesmas características: muito regulamentada, travada, amarrada. </a:t>
            </a:r>
          </a:p>
          <a:p>
            <a:endParaRPr lang="pt-BR" dirty="0"/>
          </a:p>
          <a:p>
            <a:r>
              <a:rPr lang="pt-BR" dirty="0"/>
              <a:t>Com o advento do IFRS no Brasil, há mais espaço para julgamento do contador.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046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797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068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807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06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172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431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942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/>
              <a:t>Esta é uma aula expositiva muito pesada. Talvez valha a pena quebrá-la com os exercícios 1 e 2 da lista de exercícios de fixação 2. Eles têm como objetivo mostrar a lógica da DRE e da </a:t>
            </a:r>
            <a:r>
              <a:rPr lang="pt-BR" dirty="0" err="1"/>
              <a:t>DFlCx</a:t>
            </a:r>
            <a:r>
              <a:rPr lang="pt-BR" dirty="0"/>
              <a:t> e não precisam de grande conhecimento, pois têm roteiros junto.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68087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3390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98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715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3136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São estes são os 3 demonstrativos mais úteis para administradores e demais interessados. Será neles que nos aprofundaremos no semestre.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01542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Caso os alunos tenham trazido demonstrações financeiras de empresas publicadas, façam passar pela sala para que eles vejam como são apresentadas.</a:t>
            </a:r>
          </a:p>
          <a:p>
            <a:endParaRPr lang="pt-BR" dirty="0"/>
          </a:p>
          <a:p>
            <a:r>
              <a:rPr lang="pt-BR" dirty="0"/>
              <a:t>Ou passe pela sala as que você tem, se possível.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139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A25F36-DBF2-467A-8106-61FBC6D534CE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38294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9056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043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27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Professor(a),</a:t>
            </a:r>
          </a:p>
          <a:p>
            <a:endParaRPr lang="pt-BR" dirty="0"/>
          </a:p>
          <a:p>
            <a:r>
              <a:rPr lang="pt-BR" dirty="0"/>
              <a:t>caso os seus alunos entendam inglês, há um vídeo interessante (e muito engraçado) no </a:t>
            </a:r>
            <a:r>
              <a:rPr lang="pt-BR" dirty="0" err="1"/>
              <a:t>Youtube</a:t>
            </a:r>
            <a:r>
              <a:rPr lang="pt-BR" dirty="0"/>
              <a:t> falando da importância dada pelo megainvestidor Warren Buffet à contabilidade. Segue o link: https://www.youtube.com/watch?v=Z6YEsyO0eOo.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461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675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382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3A25F36-DBF2-467A-8106-61FBC6D534C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38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45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0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28437" y="116632"/>
            <a:ext cx="9504000" cy="1008000"/>
          </a:xfrm>
          <a:prstGeom prst="rect">
            <a:avLst/>
          </a:prstGeom>
        </p:spPr>
        <p:txBody>
          <a:bodyPr anchor="ctr"/>
          <a:lstStyle>
            <a:lvl1pPr algn="l">
              <a:defRPr sz="2800" b="1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2852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32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20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421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26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20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67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9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6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EB018-CA3B-461C-9DAC-F34F63FC9012}" type="datetimeFigureOut">
              <a:rPr lang="pt-BR" smtClean="0"/>
              <a:t>17/03/2017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9417BE9-EA6F-421A-B39A-1891B637AC8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997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org.br/CP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tatic.cpc.mediagroup.com.br/Documentos/148_CPC00_R1_Sumario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Contabilidade Empresarial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Prof. Rafael Gatsios</a:t>
            </a:r>
          </a:p>
        </p:txBody>
      </p:sp>
    </p:spTree>
    <p:extLst>
      <p:ext uri="{BB962C8B-B14F-4D97-AF65-F5344CB8AC3E}">
        <p14:creationId xmlns:p14="http://schemas.microsoft.com/office/powerpoint/2010/main" val="310228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576" y="1052736"/>
            <a:ext cx="7128000" cy="10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/>
              <a:t>Contabilidade e as decisões e estratégias empresariais:</a:t>
            </a:r>
            <a:br>
              <a:rPr lang="pt-BR" altLang="pt-BR" sz="3600" dirty="0"/>
            </a:br>
            <a:r>
              <a:rPr lang="pt-BR" altLang="pt-BR" sz="2400" dirty="0"/>
              <a:t>investimento e financiamento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600" dirty="0"/>
              <a:t>Balanço Patrimonial</a:t>
            </a:r>
            <a:endParaRPr lang="pt-BR" altLang="pt-BR" b="1" dirty="0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2351585" y="3140969"/>
            <a:ext cx="3455987" cy="230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Decisão</a:t>
            </a:r>
            <a:r>
              <a:rPr lang="en-US" sz="2800" b="1" dirty="0">
                <a:solidFill>
                  <a:schemeClr val="accent2"/>
                </a:solidFill>
              </a:rPr>
              <a:t> de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Investimento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168009" y="3140969"/>
            <a:ext cx="3455987" cy="2303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Decisão</a:t>
            </a:r>
            <a:r>
              <a:rPr lang="en-US" sz="2800" b="1" dirty="0">
                <a:solidFill>
                  <a:schemeClr val="accent2"/>
                </a:solidFill>
              </a:rPr>
              <a:t> de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Financiamento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21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sz="3000" dirty="0"/>
              <a:t>Novidades na Contabilidade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27388" y="1557338"/>
            <a:ext cx="8964612" cy="4535487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pt-BR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 processo de convergência contábil...</a:t>
            </a:r>
          </a:p>
          <a:p>
            <a:pPr>
              <a:defRPr/>
            </a:pPr>
            <a:r>
              <a:rPr lang="pt-BR" dirty="0"/>
              <a:t>Tradicionalmente, a partir de uma base comum, cada país tinha uma contabilidade própria, o que dificultava a comparabilidade e os investimentos externos.</a:t>
            </a:r>
          </a:p>
          <a:p>
            <a:pPr>
              <a:defRPr/>
            </a:pPr>
            <a:r>
              <a:rPr lang="pt-BR" dirty="0"/>
              <a:t>A internacionalização forçou a convergência da contabilidade para um padrão internacional, o IFRS (</a:t>
            </a:r>
            <a:r>
              <a:rPr lang="pt-BR" i="1" dirty="0"/>
              <a:t>International Financial </a:t>
            </a:r>
            <a:r>
              <a:rPr lang="pt-BR" i="1" dirty="0" err="1"/>
              <a:t>Reporting</a:t>
            </a:r>
            <a:r>
              <a:rPr lang="pt-BR" i="1" dirty="0"/>
              <a:t> Standards</a:t>
            </a:r>
            <a:r>
              <a:rPr lang="pt-BR" dirty="0"/>
              <a:t>), que, no Brasil, foi adotado a partir de 2010 (Lei n. 11.638/07).</a:t>
            </a:r>
          </a:p>
          <a:p>
            <a:pPr>
              <a:defRPr/>
            </a:pPr>
            <a:r>
              <a:rPr lang="pt-BR" dirty="0"/>
              <a:t>Hoje, mais de 100 países adotam o IFRS, que enfatiza a essência sobre a forma.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360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dirty="0"/>
              <a:t>No Brasil...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98825" y="1557338"/>
            <a:ext cx="8893175" cy="5040312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2400" dirty="0"/>
              <a:t>O </a:t>
            </a:r>
            <a:r>
              <a:rPr lang="pt-BR" sz="2400" dirty="0">
                <a:hlinkClick r:id="rId3"/>
              </a:rPr>
              <a:t>Comitê de Pronunciamentos Contábeis</a:t>
            </a:r>
            <a:r>
              <a:rPr lang="pt-BR" sz="2400" dirty="0"/>
              <a:t> (CPC) foi responsável pela tradução e adaptação das normas internacionais para o país.</a:t>
            </a:r>
          </a:p>
          <a:p>
            <a:pPr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O CPC é um órgão de direito privado autônomo que tem como objetivos estudar, preparar, emitir e divulgar pronunciamentos técnicos sobre procedimentos contábeis para permitir a emissão de normas pela entidade reguladora brasileira, convergindo para os padrões internacionais.</a:t>
            </a:r>
          </a:p>
        </p:txBody>
      </p:sp>
    </p:spTree>
    <p:extLst>
      <p:ext uri="{BB962C8B-B14F-4D97-AF65-F5344CB8AC3E}">
        <p14:creationId xmlns:p14="http://schemas.microsoft.com/office/powerpoint/2010/main" val="1812312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pt-BR" dirty="0"/>
              <a:t>No Brasil...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27388" y="1341438"/>
            <a:ext cx="8964612" cy="5400675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pt-BR" sz="2200" dirty="0"/>
              <a:t>O CPC foi formado a partir dos esforços de diversas entidades e reúne representantes das seguintes entidades:</a:t>
            </a:r>
          </a:p>
          <a:p>
            <a:pPr lvl="1">
              <a:defRPr/>
            </a:pPr>
            <a:r>
              <a:rPr lang="pt-BR" sz="2200" dirty="0"/>
              <a:t>Associação Brasileira de Companhias Abertas (ABRASCA)</a:t>
            </a:r>
          </a:p>
          <a:p>
            <a:pPr lvl="1">
              <a:defRPr/>
            </a:pPr>
            <a:r>
              <a:rPr lang="pt-BR" sz="2200" dirty="0"/>
              <a:t>Associação dos Analistas Profissionais de Investimento do Mercado de Capitais (APIMEC)</a:t>
            </a:r>
          </a:p>
          <a:p>
            <a:pPr lvl="1">
              <a:defRPr/>
            </a:pPr>
            <a:r>
              <a:rPr lang="pt-BR" sz="2200" dirty="0"/>
              <a:t>BMF&amp;BOVESPA</a:t>
            </a:r>
          </a:p>
          <a:p>
            <a:pPr lvl="1">
              <a:defRPr/>
            </a:pPr>
            <a:r>
              <a:rPr lang="pt-BR" sz="2200" dirty="0"/>
              <a:t>Conselho Federal de Contabilidades (CFC)</a:t>
            </a:r>
          </a:p>
          <a:p>
            <a:pPr lvl="1">
              <a:defRPr/>
            </a:pPr>
            <a:r>
              <a:rPr lang="pt-BR" sz="2200" dirty="0"/>
              <a:t>Comissão de Valores Mobiliários (CVM)</a:t>
            </a:r>
          </a:p>
          <a:p>
            <a:pPr lvl="1">
              <a:defRPr/>
            </a:pPr>
            <a:r>
              <a:rPr lang="pt-BR" sz="2200" dirty="0"/>
              <a:t>Secretaria da Receita Federal (SRF)</a:t>
            </a:r>
          </a:p>
          <a:p>
            <a:pPr lvl="1">
              <a:defRPr/>
            </a:pPr>
            <a:r>
              <a:rPr lang="pt-BR" sz="2200" dirty="0"/>
              <a:t>Superintendência de Seguros Privados (SUSEP)</a:t>
            </a:r>
          </a:p>
          <a:p>
            <a:pPr lvl="1">
              <a:defRPr/>
            </a:pPr>
            <a:r>
              <a:rPr lang="pt-BR" sz="2200" dirty="0"/>
              <a:t>Banco Central</a:t>
            </a:r>
          </a:p>
        </p:txBody>
      </p:sp>
    </p:spTree>
    <p:extLst>
      <p:ext uri="{BB962C8B-B14F-4D97-AF65-F5344CB8AC3E}">
        <p14:creationId xmlns:p14="http://schemas.microsoft.com/office/powerpoint/2010/main" val="2735148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E o que mudou com a implantação do IFRS no Brasil?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3395663" y="1268413"/>
            <a:ext cx="8796337" cy="865187"/>
          </a:xfrm>
        </p:spPr>
        <p:txBody>
          <a:bodyPr/>
          <a:lstStyle/>
          <a:p>
            <a:r>
              <a:rPr lang="pt-BR" dirty="0"/>
              <a:t>Foi necessária uma grande mudança cultural no Brasil para a convergência às normas internacionais: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1631505" y="2276984"/>
            <a:ext cx="4248473" cy="4472768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ANTES DO IFRS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submissão às exigências legais e prescritivas.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uniformidade entre as empresas.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Conservadorismo.</a:t>
            </a:r>
          </a:p>
          <a:p>
            <a:pPr lvl="1"/>
            <a:endParaRPr lang="pt-BR" sz="2000" dirty="0">
              <a:solidFill>
                <a:schemeClr val="tx1"/>
              </a:solidFill>
            </a:endParaRP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Informação restrita.</a:t>
            </a:r>
          </a:p>
        </p:txBody>
      </p:sp>
      <p:sp>
        <p:nvSpPr>
          <p:cNvPr id="5" name="Espaço Reservado para Conteúdo 1"/>
          <p:cNvSpPr txBox="1">
            <a:spLocks/>
          </p:cNvSpPr>
          <p:nvPr/>
        </p:nvSpPr>
        <p:spPr>
          <a:xfrm>
            <a:off x="5951985" y="2276984"/>
            <a:ext cx="4548064" cy="4321382"/>
          </a:xfrm>
          <a:prstGeom prst="rect">
            <a:avLst/>
          </a:prstGeom>
        </p:spPr>
        <p:txBody>
          <a:bodyPr anchor="t"/>
          <a:lstStyle>
            <a:lvl1pPr marL="342900" indent="-3429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itchFamily="2" charset="2"/>
              <a:buChar char="§"/>
              <a:defRPr sz="24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sz="22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»"/>
              <a:defRPr sz="2000" kern="120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None/>
            </a:pPr>
            <a:r>
              <a:rPr lang="pt-BR" sz="2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DEPOIS DO IFRS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Elevado grau de julgamento profissional e independência da profissão contábil.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Maior flexibilidade em relação às circunstâncias específicas.</a:t>
            </a:r>
          </a:p>
          <a:p>
            <a:pPr lvl="1"/>
            <a:r>
              <a:rPr lang="pt-BR" sz="2000" dirty="0">
                <a:solidFill>
                  <a:schemeClr val="tx1"/>
                </a:solidFill>
              </a:rPr>
              <a:t>Maior transparência e disponibilidade pública de informações.</a:t>
            </a:r>
          </a:p>
        </p:txBody>
      </p:sp>
    </p:spTree>
    <p:extLst>
      <p:ext uri="{BB962C8B-B14F-4D97-AF65-F5344CB8AC3E}">
        <p14:creationId xmlns:p14="http://schemas.microsoft.com/office/powerpoint/2010/main" val="2748877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064896" cy="1944216"/>
          </a:xfrm>
        </p:spPr>
        <p:txBody>
          <a:bodyPr>
            <a:normAutofit fontScale="90000"/>
          </a:bodyPr>
          <a:lstStyle/>
          <a:p>
            <a:r>
              <a:rPr lang="pt-BR" dirty="0"/>
              <a:t>Mas qual é o valor da empresa para os proprietários?</a:t>
            </a:r>
            <a:br>
              <a:rPr lang="pt-BR" sz="3200" dirty="0"/>
            </a:br>
            <a:r>
              <a:rPr lang="pt-BR" dirty="0"/>
              <a:t>O valor de mercado (VM) ou o valor contábil (VC)? 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>
            <p:extLst/>
          </p:nvPr>
        </p:nvGraphicFramePr>
        <p:xfrm>
          <a:off x="2640014" y="2530820"/>
          <a:ext cx="7056437" cy="3419133"/>
        </p:xfrm>
        <a:graphic>
          <a:graphicData uri="http://schemas.openxmlformats.org/drawingml/2006/table">
            <a:tbl>
              <a:tblPr/>
              <a:tblGrid>
                <a:gridCol w="2667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9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EMPRESA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VM/VC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SETOR ECO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AMBEV (PN)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6,2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Alimentos e Bebidas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COTEMINAS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0,1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Têxtil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DURATEX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1,2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Outros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LIX DA CUNHA (PN)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0,8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Construção 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LOCALIZA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3,8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Outros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NATURA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11,6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Comércio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WEG (ON)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4,0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ヒラギノ角ゴ Pro W3" pitchFamily="78" charset="-128"/>
                        </a:rPr>
                        <a:t>Máquinas industriais</a:t>
                      </a:r>
                    </a:p>
                  </a:txBody>
                  <a:tcPr marL="91441" marR="91441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D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680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dirty="0"/>
              <a:t>  Valor de Mercado x Valor Contábil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00213"/>
            <a:ext cx="8893175" cy="3889375"/>
          </a:xfrm>
        </p:spPr>
        <p:txBody>
          <a:bodyPr/>
          <a:lstStyle/>
          <a:p>
            <a:pPr algn="just">
              <a:lnSpc>
                <a:spcPct val="95000"/>
              </a:lnSpc>
              <a:spcBef>
                <a:spcPct val="30000"/>
              </a:spcBef>
            </a:pPr>
            <a:r>
              <a:rPr lang="pt-BR" altLang="pt-BR" sz="2600" dirty="0"/>
              <a:t>Valor de mercado reflete expectativas futuras. O objetivo em finanças é maximizar o</a:t>
            </a:r>
            <a:r>
              <a:rPr lang="pt-BR" altLang="pt-BR" sz="2600" b="1" dirty="0"/>
              <a:t> valor de mercado.</a:t>
            </a:r>
          </a:p>
          <a:p>
            <a:pPr algn="just">
              <a:lnSpc>
                <a:spcPct val="95000"/>
              </a:lnSpc>
              <a:spcBef>
                <a:spcPct val="30000"/>
              </a:spcBef>
            </a:pPr>
            <a:endParaRPr lang="pt-BR" altLang="pt-BR" sz="2600" dirty="0">
              <a:solidFill>
                <a:srgbClr val="003366"/>
              </a:solidFill>
            </a:endParaRPr>
          </a:p>
          <a:p>
            <a:pPr algn="just">
              <a:lnSpc>
                <a:spcPct val="95000"/>
              </a:lnSpc>
              <a:spcBef>
                <a:spcPct val="30000"/>
              </a:spcBef>
            </a:pPr>
            <a:r>
              <a:rPr lang="pt-BR" altLang="pt-BR" sz="2600" dirty="0"/>
              <a:t>Mas a contabilidade tem uma visão retrospectiva, reportando até o momento presente, portanto </a:t>
            </a:r>
            <a:r>
              <a:rPr lang="pt-BR" altLang="pt-BR" sz="2600" b="1" dirty="0"/>
              <a:t>o valor de mercado é diferente do contábil...</a:t>
            </a:r>
          </a:p>
        </p:txBody>
      </p:sp>
    </p:spTree>
    <p:extLst>
      <p:ext uri="{BB962C8B-B14F-4D97-AF65-F5344CB8AC3E}">
        <p14:creationId xmlns:p14="http://schemas.microsoft.com/office/powerpoint/2010/main" val="165292274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362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548680"/>
            <a:ext cx="7128000" cy="1008000"/>
          </a:xfrm>
        </p:spPr>
        <p:txBody>
          <a:bodyPr>
            <a:normAutofit fontScale="90000"/>
          </a:bodyPr>
          <a:lstStyle/>
          <a:p>
            <a:r>
              <a:rPr lang="pt-BR" altLang="pt-BR" sz="4000" dirty="0"/>
              <a:t>Então, para que as informações contábeis servem?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420938"/>
            <a:ext cx="9144000" cy="3744912"/>
          </a:xfrm>
        </p:spPr>
        <p:txBody>
          <a:bodyPr>
            <a:normAutofit/>
          </a:bodyPr>
          <a:lstStyle/>
          <a:p>
            <a:pPr algn="just">
              <a:lnSpc>
                <a:spcPct val="105000"/>
              </a:lnSpc>
            </a:pPr>
            <a:r>
              <a:rPr lang="pt-BR" altLang="pt-BR" sz="2600" dirty="0"/>
              <a:t>Como um investidor consegue estimar os fluxos de caixa futuros de uma empresa?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/>
              <a:t>Como um administrador pode saber quais de suas decisões aumentaram o valor da empresa?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/>
              <a:t>E como o governo avalia quanto cada empresa deve pagar de impostos?</a:t>
            </a:r>
          </a:p>
          <a:p>
            <a:pPr algn="just">
              <a:lnSpc>
                <a:spcPct val="105000"/>
              </a:lnSpc>
            </a:pPr>
            <a:r>
              <a:rPr lang="pt-BR" altLang="pt-BR" sz="2600" dirty="0">
                <a:solidFill>
                  <a:srgbClr val="FF0000"/>
                </a:solidFill>
              </a:rPr>
              <a:t>É preciso entender o presente para projetar o futuro.</a:t>
            </a:r>
          </a:p>
        </p:txBody>
      </p:sp>
    </p:spTree>
    <p:extLst>
      <p:ext uri="{BB962C8B-B14F-4D97-AF65-F5344CB8AC3E}">
        <p14:creationId xmlns:p14="http://schemas.microsoft.com/office/powerpoint/2010/main" val="26526621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362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4400">
              <a:solidFill>
                <a:schemeClr val="tx2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Do Valor Contábil ao Valor de Mercado</a:t>
            </a:r>
            <a:endParaRPr lang="pt-BR" altLang="pt-BR" sz="4000" dirty="0"/>
          </a:p>
        </p:txBody>
      </p:sp>
      <p:grpSp>
        <p:nvGrpSpPr>
          <p:cNvPr id="7" name="Grupo 22"/>
          <p:cNvGrpSpPr/>
          <p:nvPr/>
        </p:nvGrpSpPr>
        <p:grpSpPr>
          <a:xfrm>
            <a:off x="1703512" y="1823190"/>
            <a:ext cx="8964488" cy="4342114"/>
            <a:chOff x="215153" y="1891367"/>
            <a:chExt cx="10556856" cy="3191621"/>
          </a:xfrm>
        </p:grpSpPr>
        <p:pic>
          <p:nvPicPr>
            <p:cNvPr id="8" name="Imagem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153" y="3095439"/>
              <a:ext cx="2084294" cy="1987549"/>
            </a:xfrm>
            <a:prstGeom prst="rect">
              <a:avLst/>
            </a:prstGeom>
          </p:spPr>
        </p:pic>
        <p:sp>
          <p:nvSpPr>
            <p:cNvPr id="9" name="Título 1"/>
            <p:cNvSpPr txBox="1">
              <a:spLocks/>
            </p:cNvSpPr>
            <p:nvPr/>
          </p:nvSpPr>
          <p:spPr>
            <a:xfrm>
              <a:off x="8400843" y="1907269"/>
              <a:ext cx="2371166" cy="107389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Valor de mercado</a:t>
              </a:r>
              <a:endParaRPr lang="it-IT" sz="1600" b="1" dirty="0"/>
            </a:p>
          </p:txBody>
        </p:sp>
        <p:sp>
          <p:nvSpPr>
            <p:cNvPr id="10" name="Seta para a direita 5"/>
            <p:cNvSpPr/>
            <p:nvPr/>
          </p:nvSpPr>
          <p:spPr>
            <a:xfrm>
              <a:off x="2322661" y="2377330"/>
              <a:ext cx="456398" cy="117474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1" name="Título 1"/>
            <p:cNvSpPr txBox="1">
              <a:spLocks/>
            </p:cNvSpPr>
            <p:nvPr/>
          </p:nvSpPr>
          <p:spPr>
            <a:xfrm>
              <a:off x="215153" y="1954306"/>
              <a:ext cx="2084294" cy="1073898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Demonstrativos </a:t>
              </a:r>
            </a:p>
            <a:p>
              <a:pPr algn="ctr"/>
              <a:r>
                <a:rPr lang="pt-BR" sz="1600" b="1" dirty="0"/>
                <a:t>Contábeis</a:t>
              </a:r>
              <a:endParaRPr lang="it-IT" sz="1600" b="1" dirty="0"/>
            </a:p>
          </p:txBody>
        </p:sp>
        <p:pic>
          <p:nvPicPr>
            <p:cNvPr id="12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9059" y="3095439"/>
              <a:ext cx="2075330" cy="1987549"/>
            </a:xfrm>
            <a:prstGeom prst="rect">
              <a:avLst/>
            </a:prstGeom>
          </p:spPr>
        </p:pic>
        <p:sp>
          <p:nvSpPr>
            <p:cNvPr id="13" name="Seta para a direita 8"/>
            <p:cNvSpPr/>
            <p:nvPr/>
          </p:nvSpPr>
          <p:spPr>
            <a:xfrm>
              <a:off x="5001493" y="2377329"/>
              <a:ext cx="428470" cy="117475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4" name="Seta para a direita 11"/>
            <p:cNvSpPr/>
            <p:nvPr/>
          </p:nvSpPr>
          <p:spPr>
            <a:xfrm>
              <a:off x="7801129" y="2370232"/>
              <a:ext cx="457200" cy="121023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350"/>
            </a:p>
          </p:txBody>
        </p:sp>
        <p:sp>
          <p:nvSpPr>
            <p:cNvPr id="15" name="Título 1"/>
            <p:cNvSpPr txBox="1">
              <a:spLocks/>
            </p:cNvSpPr>
            <p:nvPr/>
          </p:nvSpPr>
          <p:spPr>
            <a:xfrm>
              <a:off x="2779060" y="1891367"/>
              <a:ext cx="2075330" cy="1106396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Análise dos Demonstrativos.</a:t>
              </a:r>
            </a:p>
            <a:p>
              <a:pPr algn="ctr"/>
              <a:r>
                <a:rPr lang="pt-BR" sz="1600" b="1" dirty="0"/>
                <a:t>Entendimento da performance</a:t>
              </a:r>
              <a:endParaRPr lang="it-IT" sz="1600" b="1" dirty="0"/>
            </a:p>
          </p:txBody>
        </p:sp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7425" y="3095439"/>
              <a:ext cx="1614704" cy="195430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3" y="4306561"/>
              <a:ext cx="1076366" cy="743184"/>
            </a:xfrm>
            <a:prstGeom prst="rect">
              <a:avLst/>
            </a:prstGeom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4763" y="3091890"/>
              <a:ext cx="1076366" cy="699247"/>
            </a:xfrm>
            <a:prstGeom prst="rect">
              <a:avLst/>
            </a:prstGeom>
          </p:spPr>
        </p:pic>
        <p:sp>
          <p:nvSpPr>
            <p:cNvPr id="19" name="Título 1"/>
            <p:cNvSpPr txBox="1">
              <a:spLocks/>
            </p:cNvSpPr>
            <p:nvPr/>
          </p:nvSpPr>
          <p:spPr>
            <a:xfrm>
              <a:off x="5582364" y="1891367"/>
              <a:ext cx="2218765" cy="1136837"/>
            </a:xfrm>
            <a:prstGeom prst="rect">
              <a:avLst/>
            </a:prstGeom>
          </p:spPr>
          <p:txBody>
            <a:bodyPr vert="horz" lIns="68580" tIns="34290" rIns="68580" bIns="3429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pt-BR" sz="1600" b="1" dirty="0"/>
                <a:t>Estudo do setor, dos concorrentes, dos </a:t>
              </a:r>
              <a:r>
                <a:rPr lang="pt-BR" sz="1600" b="1" dirty="0" err="1"/>
                <a:t>DFs</a:t>
              </a:r>
              <a:r>
                <a:rPr lang="pt-BR" sz="1600" b="1" dirty="0"/>
                <a:t> e elaboração de projeções</a:t>
              </a:r>
              <a:endParaRPr lang="it-IT" sz="1600" b="1" dirty="0"/>
            </a:p>
          </p:txBody>
        </p:sp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467" y="3125133"/>
              <a:ext cx="2232213" cy="1957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4480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/>
              <a:t>Objetivos dos relatórios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268413"/>
            <a:ext cx="8785225" cy="5329237"/>
          </a:xfrm>
        </p:spPr>
        <p:txBody>
          <a:bodyPr>
            <a:normAutofit/>
          </a:bodyPr>
          <a:lstStyle/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Balanço Patrimonial (BP): </a:t>
            </a:r>
          </a:p>
          <a:p>
            <a:pPr marL="766350" lvl="2" indent="-34290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Relata a situação patrimonial e financeira da empresa, na data-base de encerramento do exercício social.</a:t>
            </a:r>
          </a:p>
          <a:p>
            <a:pPr marL="423450" lvl="2" indent="0">
              <a:spcBef>
                <a:spcPct val="10000"/>
              </a:spcBef>
              <a:buNone/>
            </a:pPr>
            <a:endParaRPr lang="pt-BR" altLang="pt-BR" dirty="0"/>
          </a:p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Demonstração de Resultado do Exercício (DRE):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Mostra quanto a empresa ganhou (lucrou) ou perdeu (prejuízo) durante o exercício social.</a:t>
            </a:r>
          </a:p>
          <a:p>
            <a:pPr marL="423450" lvl="2" indent="0">
              <a:spcBef>
                <a:spcPct val="10000"/>
              </a:spcBef>
              <a:buNone/>
            </a:pPr>
            <a:endParaRPr lang="pt-BR" altLang="pt-BR" sz="1800" dirty="0"/>
          </a:p>
          <a:p>
            <a:pPr marL="652050" lvl="2">
              <a:spcBef>
                <a:spcPct val="10000"/>
              </a:spcBef>
            </a:pPr>
            <a:endParaRPr lang="pt-BR" altLang="pt-BR" sz="1800" dirty="0"/>
          </a:p>
          <a:p>
            <a:pPr marL="252000" lvl="1">
              <a:spcBef>
                <a:spcPct val="10000"/>
              </a:spcBef>
            </a:pPr>
            <a:r>
              <a:rPr lang="pt-BR" altLang="pt-BR" sz="2100" b="1" dirty="0"/>
              <a:t>Demonstração de Fluxo de Caixa (</a:t>
            </a:r>
            <a:r>
              <a:rPr lang="pt-BR" altLang="pt-BR" sz="2100" b="1" dirty="0" err="1"/>
              <a:t>DFlCx</a:t>
            </a:r>
            <a:r>
              <a:rPr lang="pt-BR" altLang="pt-BR" sz="2100" b="1" dirty="0"/>
              <a:t>):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Relata os pagamentos e recebimentos ocorridos durante o exercício social.</a:t>
            </a:r>
          </a:p>
          <a:p>
            <a:pPr marL="709200" lvl="2" indent="-285750">
              <a:spcBef>
                <a:spcPct val="10000"/>
              </a:spcBef>
              <a:buFont typeface="Wingdings" pitchFamily="2" charset="2"/>
              <a:buChar char="ü"/>
            </a:pPr>
            <a:r>
              <a:rPr lang="pt-BR" altLang="pt-BR" sz="1800" dirty="0"/>
              <a:t>Classificados em atividades operacionais, de investimento e de financiamento da empresa.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248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 que serve a contabilidade?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646238"/>
            <a:ext cx="9036050" cy="4176712"/>
          </a:xfrm>
        </p:spPr>
        <p:txBody>
          <a:bodyPr>
            <a:normAutofit/>
          </a:bodyPr>
          <a:lstStyle/>
          <a:p>
            <a:r>
              <a:rPr lang="pt-BR" dirty="0"/>
              <a:t>Imagine como seria pilotar um avião à noite, sem instrumentos.</a:t>
            </a:r>
          </a:p>
          <a:p>
            <a:endParaRPr lang="pt-BR" dirty="0"/>
          </a:p>
          <a:p>
            <a:r>
              <a:rPr lang="pt-BR" dirty="0"/>
              <a:t>Dirigir uma empresa sem informações seria similar: você acha que seria possível gerir uma empresa às cegas, sem saber como está seu desempenho?</a:t>
            </a:r>
          </a:p>
        </p:txBody>
      </p:sp>
    </p:spTree>
    <p:extLst>
      <p:ext uri="{BB962C8B-B14F-4D97-AF65-F5344CB8AC3E}">
        <p14:creationId xmlns:p14="http://schemas.microsoft.com/office/powerpoint/2010/main" val="1880111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1052736"/>
            <a:ext cx="7128000" cy="1008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dirty="0"/>
              <a:t>Contabilidade e as decisões e estratégias empresariais:</a:t>
            </a:r>
            <a:br>
              <a:rPr lang="pt-BR" altLang="pt-BR" sz="3600" dirty="0"/>
            </a:br>
            <a:r>
              <a:rPr lang="pt-BR" altLang="pt-BR" sz="2400" dirty="0"/>
              <a:t>investimento e financiamento</a:t>
            </a:r>
            <a:br>
              <a:rPr lang="pt-BR" altLang="pt-BR" sz="3200" dirty="0"/>
            </a:br>
            <a:br>
              <a:rPr lang="pt-BR" altLang="pt-BR" sz="3200" dirty="0"/>
            </a:br>
            <a:r>
              <a:rPr lang="pt-BR" altLang="pt-BR" sz="3600" dirty="0"/>
              <a:t>Balanço Patrimonial</a:t>
            </a:r>
            <a:endParaRPr lang="pt-BR" altLang="pt-BR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/>
          <a:srcRect l="19808" t="39397" r="60192" b="37344"/>
          <a:stretch/>
        </p:blipFill>
        <p:spPr>
          <a:xfrm>
            <a:off x="3431704" y="2996953"/>
            <a:ext cx="5209058" cy="340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29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1505635" y="0"/>
            <a:ext cx="8712968" cy="214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55000"/>
              </a:lnSpc>
              <a:spcBef>
                <a:spcPct val="50000"/>
              </a:spcBef>
              <a:defRPr/>
            </a:pPr>
            <a:endParaRPr lang="pt-BR" sz="3000" b="1" dirty="0">
              <a:latin typeface="Arial" charset="0"/>
            </a:endParaRPr>
          </a:p>
          <a:p>
            <a:pPr algn="ctr">
              <a:spcBef>
                <a:spcPct val="50000"/>
              </a:spcBef>
              <a:spcAft>
                <a:spcPts val="600"/>
              </a:spcAft>
              <a:defRPr/>
            </a:pPr>
            <a: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Contabilidade e as decisões e estratégias empresariais:</a:t>
            </a:r>
            <a:b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t-BR" sz="3200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operações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pt-BR" sz="36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DEMONSTRAÇÃO DE RESULTADOS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639617" y="3004607"/>
            <a:ext cx="7581831" cy="3100319"/>
            <a:chOff x="971550" y="2708275"/>
            <a:chExt cx="7581831" cy="3313113"/>
          </a:xfrm>
        </p:grpSpPr>
        <p:sp>
          <p:nvSpPr>
            <p:cNvPr id="10243" name="Rectangle 3"/>
            <p:cNvSpPr>
              <a:spLocks noChangeArrowheads="1"/>
            </p:cNvSpPr>
            <p:nvPr/>
          </p:nvSpPr>
          <p:spPr bwMode="auto">
            <a:xfrm>
              <a:off x="971550" y="2852809"/>
              <a:ext cx="6985000" cy="316857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pt-BR">
                <a:solidFill>
                  <a:schemeClr val="accent2"/>
                </a:solidFill>
              </a:endParaRPr>
            </a:p>
          </p:txBody>
        </p:sp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1258888" y="2708275"/>
              <a:ext cx="6769100" cy="326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30000"/>
                </a:spcBef>
              </a:pPr>
              <a:r>
                <a:rPr lang="pt-BR" altLang="pt-BR" sz="2600" dirty="0"/>
                <a:t>    </a:t>
              </a:r>
              <a:r>
                <a:rPr lang="pt-BR" altLang="pt-BR" sz="1600" dirty="0"/>
                <a:t>RECEITAS LÍQUIDAS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CPV/CSP/CMV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=  RESULTADO BRUTO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DESPESAS OPERACIONAIS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 =  RESULTADO OPERACIONAL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(+/-) RESULTADO NÃO OPERACIONAL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 =  RESULTADO ANTES DE IR E CONTRIB SOCIAL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(-) IR E CONTRIB SOCIAL</a:t>
              </a:r>
            </a:p>
            <a:p>
              <a:pPr eaLnBrk="1" hangingPunct="1">
                <a:spcBef>
                  <a:spcPct val="30000"/>
                </a:spcBef>
              </a:pPr>
              <a:r>
                <a:rPr lang="pt-BR" altLang="pt-BR" sz="1600" dirty="0"/>
                <a:t>=   RESULTADO LÍQUIDO</a:t>
              </a:r>
            </a:p>
          </p:txBody>
        </p:sp>
        <p:sp>
          <p:nvSpPr>
            <p:cNvPr id="10245" name="Text Box 5"/>
            <p:cNvSpPr txBox="1">
              <a:spLocks noChangeArrowheads="1"/>
            </p:cNvSpPr>
            <p:nvPr/>
          </p:nvSpPr>
          <p:spPr bwMode="auto">
            <a:xfrm rot="1837371">
              <a:off x="4645843" y="3144701"/>
              <a:ext cx="3907538" cy="115115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t-BR" altLang="pt-BR" sz="3200" dirty="0"/>
                <a:t>RESULTADO DAS OPERAÇÕES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511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71464" y="404665"/>
            <a:ext cx="8712968" cy="146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Contabilidade e as decisões e estratégias empresariais:</a:t>
            </a:r>
            <a:br>
              <a:rPr lang="pt-BR" altLang="pt-BR" sz="28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3000" b="1" dirty="0">
                <a:solidFill>
                  <a:srgbClr val="6D6D6D"/>
                </a:solidFill>
                <a:latin typeface="Arial" charset="0"/>
              </a:rPr>
              <a:t>operações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pt-BR" sz="3000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DEMONSTRAÇÃO DE FLUXO DE CAIXA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95600" y="3573016"/>
            <a:ext cx="6985000" cy="316865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BR">
              <a:solidFill>
                <a:schemeClr val="accent2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761784" y="3609975"/>
            <a:ext cx="66960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SALDO INICIAL DE CAIXA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OPERACIONAL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DE INVESTIMENTO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FLUXO DE CAIXA DE FINANCIAMENTO</a:t>
            </a:r>
          </a:p>
          <a:p>
            <a:pPr eaLnBrk="1" hangingPunct="1">
              <a:lnSpc>
                <a:spcPct val="145000"/>
              </a:lnSpc>
              <a:spcBef>
                <a:spcPts val="600"/>
              </a:spcBef>
            </a:pPr>
            <a:r>
              <a:rPr lang="pt-BR" altLang="pt-BR" sz="2400" dirty="0"/>
              <a:t>SALDO FINAL DE CAIXA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 rot="1837371">
            <a:off x="6658429" y="3157416"/>
            <a:ext cx="3978190" cy="1077218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3200" dirty="0"/>
              <a:t>FONTES E USOS DE CAIXA</a:t>
            </a:r>
          </a:p>
        </p:txBody>
      </p:sp>
    </p:spTree>
    <p:extLst>
      <p:ext uri="{BB962C8B-B14F-4D97-AF65-F5344CB8AC3E}">
        <p14:creationId xmlns:p14="http://schemas.microsoft.com/office/powerpoint/2010/main" val="3032485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sz="3600" dirty="0"/>
              <a:t>Interface entre BP, DRE e </a:t>
            </a:r>
            <a:r>
              <a:rPr lang="pt-BR" sz="3600" dirty="0" err="1"/>
              <a:t>DFlCx</a:t>
            </a:r>
            <a:endParaRPr lang="pt-BR" b="1" dirty="0"/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79651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2351089" y="1844675"/>
            <a:ext cx="3025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dirty="0"/>
              <a:t>Balanço Patrimonial Inicial</a:t>
            </a:r>
          </a:p>
        </p:txBody>
      </p:sp>
      <p:sp>
        <p:nvSpPr>
          <p:cNvPr id="12293" name="Rectangle 8"/>
          <p:cNvSpPr>
            <a:spLocks noChangeArrowheads="1"/>
          </p:cNvSpPr>
          <p:nvPr/>
        </p:nvSpPr>
        <p:spPr bwMode="auto">
          <a:xfrm>
            <a:off x="7032626" y="1844675"/>
            <a:ext cx="28007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Arial" pitchFamily="34" charset="0"/>
              </a:rPr>
              <a:t>Balanço Patrimonial Final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6816726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8401051" y="2276476"/>
            <a:ext cx="1439863" cy="1439863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2296" name="AutoShape 11"/>
          <p:cNvSpPr>
            <a:spLocks noChangeArrowheads="1"/>
          </p:cNvSpPr>
          <p:nvPr/>
        </p:nvSpPr>
        <p:spPr bwMode="auto">
          <a:xfrm>
            <a:off x="3359150" y="3789363"/>
            <a:ext cx="6337300" cy="792162"/>
          </a:xfrm>
          <a:prstGeom prst="curvedUpArrow">
            <a:avLst>
              <a:gd name="adj1" fmla="val 178156"/>
              <a:gd name="adj2" fmla="val 356313"/>
              <a:gd name="adj3" fmla="val 33333"/>
            </a:avLst>
          </a:prstGeom>
          <a:solidFill>
            <a:srgbClr val="FFC000"/>
          </a:solidFill>
          <a:ln w="9525">
            <a:solidFill>
              <a:srgbClr val="EAB2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/>
          </a:p>
        </p:txBody>
      </p:sp>
      <p:sp>
        <p:nvSpPr>
          <p:cNvPr id="12297" name="Text Box 12"/>
          <p:cNvSpPr txBox="1">
            <a:spLocks noChangeArrowheads="1"/>
          </p:cNvSpPr>
          <p:nvPr/>
        </p:nvSpPr>
        <p:spPr bwMode="auto">
          <a:xfrm>
            <a:off x="1847851" y="4797426"/>
            <a:ext cx="842486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b="1" u="sng"/>
              <a:t>Rentabilidade das operações =&gt;</a:t>
            </a:r>
            <a:r>
              <a:rPr lang="pt-BR"/>
              <a:t> Demonstração do Resultado do Exercício</a:t>
            </a:r>
          </a:p>
          <a:p>
            <a:pPr algn="ctr" eaLnBrk="1" hangingPunct="1">
              <a:spcBef>
                <a:spcPct val="50000"/>
              </a:spcBef>
            </a:pPr>
            <a:r>
              <a:rPr lang="pt-BR" b="1" u="sng"/>
              <a:t>Fontes e Usos de Caixa</a:t>
            </a:r>
            <a:r>
              <a:rPr lang="pt-BR"/>
              <a:t> =&gt; Demonstração de Fluxo de Caixa</a:t>
            </a:r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3863976" y="2259013"/>
            <a:ext cx="1439863" cy="143986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0328" y="131268"/>
            <a:ext cx="8747672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altLang="pt-BR" sz="3200" dirty="0"/>
              <a:t>Demonstrações Financeiras Obrigatórias para Sociedades Anônimas (</a:t>
            </a:r>
            <a:r>
              <a:rPr lang="pt-BR" altLang="pt-BR" sz="3200" dirty="0" err="1"/>
              <a:t>SAs</a:t>
            </a:r>
            <a:r>
              <a:rPr lang="pt-BR" altLang="pt-BR" sz="3200" dirty="0"/>
              <a:t>)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934" y="1767449"/>
            <a:ext cx="8569325" cy="4392612"/>
          </a:xfrm>
          <a:prstGeom prst="rect">
            <a:avLst/>
          </a:prstGeom>
          <a:ln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35000"/>
              </a:spcBef>
              <a:buFontTx/>
              <a:buNone/>
            </a:pPr>
            <a:r>
              <a:rPr lang="pt-BR" altLang="pt-BR" b="1" dirty="0"/>
              <a:t>Relatórios que deverão ser publicados anualmente: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Balanço Patrimonial (BP);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de Resultado do Exercício (DRE);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de Fluxos de Caixa (</a:t>
            </a:r>
            <a:r>
              <a:rPr lang="pt-BR" altLang="pt-BR" sz="2000" dirty="0" err="1"/>
              <a:t>DFlCx</a:t>
            </a:r>
            <a:r>
              <a:rPr lang="pt-BR" altLang="pt-BR" sz="2000" dirty="0"/>
              <a:t>);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Demonstração das Mutações do Patrimônio Líquido (sociedades anônimas de capital aberto) ou Demonstração de Lucros ou Prejuízos Acumulados (sociedades anônimas de capital fechado);</a:t>
            </a:r>
          </a:p>
          <a:p>
            <a:pPr lvl="1">
              <a:spcBef>
                <a:spcPct val="10000"/>
              </a:spcBef>
            </a:pPr>
            <a:r>
              <a:rPr lang="pt-BR" altLang="pt-BR" sz="2000" dirty="0"/>
              <a:t>Notas Explicativas e Relatórios da Administração;</a:t>
            </a:r>
          </a:p>
          <a:p>
            <a:pPr lvl="1" eaLnBrk="1" hangingPunct="1">
              <a:spcBef>
                <a:spcPct val="10000"/>
              </a:spcBef>
            </a:pPr>
            <a:r>
              <a:rPr lang="pt-BR" altLang="pt-BR" sz="2000" dirty="0"/>
              <a:t>Sociedades Anônimas de capital aberto devem apresentar também: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/>
              <a:t>Demonstração do Valor Adicionado (DVA);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/>
              <a:t>Parecer de Auditores Independentes;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 err="1"/>
              <a:t>DFs</a:t>
            </a:r>
            <a:r>
              <a:rPr lang="pt-BR" altLang="pt-BR" sz="1800" dirty="0"/>
              <a:t> consolidadas;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sz="1800" dirty="0" err="1"/>
              <a:t>DFs</a:t>
            </a:r>
            <a:r>
              <a:rPr lang="pt-BR" altLang="pt-BR" sz="1800" dirty="0"/>
              <a:t> trimestrais (requisito da CVM).</a:t>
            </a:r>
          </a:p>
        </p:txBody>
      </p:sp>
    </p:spTree>
    <p:extLst>
      <p:ext uri="{BB962C8B-B14F-4D97-AF65-F5344CB8AC3E}">
        <p14:creationId xmlns:p14="http://schemas.microsoft.com/office/powerpoint/2010/main" val="10426478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5"/>
          <p:cNvSpPr>
            <a:spLocks noGrp="1" noChangeArrowheads="1"/>
          </p:cNvSpPr>
          <p:nvPr>
            <p:ph type="title"/>
          </p:nvPr>
        </p:nvSpPr>
        <p:spPr>
          <a:xfrm>
            <a:off x="2052437" y="325167"/>
            <a:ext cx="950400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pt-BR" altLang="pt-BR" sz="3600" dirty="0"/>
              <a:t>Obrigatoriedade para demais empresas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37260" y="1619531"/>
            <a:ext cx="8893175" cy="4392612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>
              <a:spcBef>
                <a:spcPts val="300"/>
              </a:spcBef>
              <a:defRPr/>
            </a:pPr>
            <a:r>
              <a:rPr lang="pt-BR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Empresas de Grande Porte</a:t>
            </a:r>
          </a:p>
          <a:p>
            <a:pPr marL="652050" lvl="2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6D6D6D"/>
                </a:solidFill>
              </a:rPr>
              <a:t>DEFINIÇÃO: </a:t>
            </a:r>
            <a:r>
              <a:rPr lang="pt-BR" dirty="0">
                <a:solidFill>
                  <a:srgbClr val="6D6D6D"/>
                </a:solidFill>
              </a:rPr>
              <a:t>Ativo ≥ R$240 milhões ou Receita ≥ R$300 milhões.</a:t>
            </a:r>
          </a:p>
          <a:p>
            <a:pPr marL="652050" lvl="2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rgbClr val="6D6D6D"/>
                </a:solidFill>
              </a:rPr>
              <a:t>OBRIGATORIEDADE: </a:t>
            </a:r>
            <a:r>
              <a:rPr lang="pt-BR" dirty="0">
                <a:solidFill>
                  <a:srgbClr val="6D6D6D"/>
                </a:solidFill>
              </a:rPr>
              <a:t>escrituração, elaboração e publicação das DFs no mesmo padrão que as SAs, com parecer de auditores independentes.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pt-BR" b="1" dirty="0">
              <a:solidFill>
                <a:srgbClr val="6D6D6D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300"/>
              </a:spcBef>
              <a:defRPr/>
            </a:pPr>
            <a:r>
              <a:rPr lang="pt-BR" b="1" dirty="0">
                <a:solidFill>
                  <a:srgbClr val="6D6D6D"/>
                </a:solidFill>
                <a:latin typeface="+mj-lt"/>
                <a:ea typeface="+mj-ea"/>
                <a:cs typeface="+mj-cs"/>
              </a:rPr>
              <a:t>Empresas de Pequeno e Médio Portes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6D6D6D"/>
                </a:solidFill>
              </a:rPr>
              <a:t>DEFINIÇÃO: </a:t>
            </a:r>
            <a:r>
              <a:rPr lang="pt-BR" sz="2000" dirty="0">
                <a:solidFill>
                  <a:srgbClr val="6D6D6D"/>
                </a:solidFill>
              </a:rPr>
              <a:t>Ativo ≤ R$240 milhões ou Receita ≤ R$300 milhões (este grupo inclui SAs fechadas não definidas como grande porte).</a:t>
            </a:r>
          </a:p>
          <a:p>
            <a:pPr lvl="1">
              <a:spcBef>
                <a:spcPts val="300"/>
              </a:spcBef>
              <a:buFont typeface="Wingdings" pitchFamily="2" charset="2"/>
              <a:buChar char="ü"/>
              <a:defRPr/>
            </a:pPr>
            <a:r>
              <a:rPr lang="pt-BR" sz="2000" b="1" dirty="0">
                <a:solidFill>
                  <a:srgbClr val="6D6D6D"/>
                </a:solidFill>
              </a:rPr>
              <a:t>OBRIGATORIEDADE: </a:t>
            </a:r>
            <a:r>
              <a:rPr lang="pt-BR" sz="2000" dirty="0">
                <a:solidFill>
                  <a:srgbClr val="6D6D6D"/>
                </a:solidFill>
              </a:rPr>
              <a:t>desde que não tenham obrigação pública de prestação de contas, devem elaborar BP, DRE e </a:t>
            </a:r>
            <a:r>
              <a:rPr lang="pt-BR" sz="2000" dirty="0" err="1">
                <a:solidFill>
                  <a:srgbClr val="6D6D6D"/>
                </a:solidFill>
              </a:rPr>
              <a:t>DLPAc</a:t>
            </a:r>
            <a:r>
              <a:rPr lang="pt-BR" sz="2000" dirty="0">
                <a:solidFill>
                  <a:srgbClr val="6D6D6D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1678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Espaço Reservado para Conteúdo 5"/>
          <p:cNvSpPr>
            <a:spLocks noGrp="1"/>
          </p:cNvSpPr>
          <p:nvPr>
            <p:ph idx="4294967295"/>
          </p:nvPr>
        </p:nvSpPr>
        <p:spPr>
          <a:xfrm>
            <a:off x="0" y="1557338"/>
            <a:ext cx="8229600" cy="35607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pt-BR" altLang="pt-BR" dirty="0"/>
              <a:t>“...o objetivo das demonstrações contábeis é fornecer informações contábeis-financeiras da entidade que sejam úteis...”  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t-BR" altLang="pt-BR" sz="2400" dirty="0"/>
              <a:t>(</a:t>
            </a:r>
            <a:r>
              <a:rPr lang="pt-BR" sz="2400" dirty="0">
                <a:hlinkClick r:id="rId3"/>
              </a:rPr>
              <a:t>Comitê de Pronunciamentos Contábeis CPC 00</a:t>
            </a:r>
            <a:r>
              <a:rPr lang="pt-BR" altLang="pt-BR" sz="2400" dirty="0"/>
              <a:t>)</a:t>
            </a:r>
            <a:r>
              <a:rPr lang="pt-BR" altLang="pt-BR" sz="2400" i="1" dirty="0"/>
              <a:t>.</a:t>
            </a:r>
          </a:p>
          <a:p>
            <a:pPr algn="just">
              <a:lnSpc>
                <a:spcPct val="110000"/>
              </a:lnSpc>
            </a:pPr>
            <a:endParaRPr lang="pt-BR" altLang="pt-BR" sz="2400" dirty="0">
              <a:solidFill>
                <a:srgbClr val="99FF66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pt-BR" altLang="pt-BR" dirty="0"/>
              <a:t>A contabilidade é a linguagem que descreve o que ocorre nas empresas.</a:t>
            </a:r>
          </a:p>
          <a:p>
            <a:endParaRPr lang="pt-BR" altLang="pt-BR" dirty="0"/>
          </a:p>
        </p:txBody>
      </p:sp>
      <p:sp>
        <p:nvSpPr>
          <p:cNvPr id="4" name="Título 4"/>
          <p:cNvSpPr txBox="1">
            <a:spLocks/>
          </p:cNvSpPr>
          <p:nvPr/>
        </p:nvSpPr>
        <p:spPr bwMode="auto">
          <a:xfrm>
            <a:off x="335361" y="188640"/>
            <a:ext cx="53292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r>
              <a:rPr lang="pt-BR" sz="4000" b="1" dirty="0">
                <a:solidFill>
                  <a:srgbClr val="6D6D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Contabilidade</a:t>
            </a:r>
          </a:p>
        </p:txBody>
      </p:sp>
    </p:spTree>
    <p:extLst>
      <p:ext uri="{BB962C8B-B14F-4D97-AF65-F5344CB8AC3E}">
        <p14:creationId xmlns:p14="http://schemas.microsoft.com/office/powerpoint/2010/main" val="62571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19536" y="332656"/>
            <a:ext cx="7992096" cy="1008000"/>
          </a:xfrm>
        </p:spPr>
        <p:txBody>
          <a:bodyPr>
            <a:normAutofit/>
          </a:bodyPr>
          <a:lstStyle/>
          <a:p>
            <a:r>
              <a:rPr lang="pt-BR" dirty="0"/>
              <a:t>Então a contabilidade fornece informações para os gestores das empresas?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628775"/>
            <a:ext cx="8718550" cy="4392613"/>
          </a:xfrm>
        </p:spPr>
        <p:txBody>
          <a:bodyPr>
            <a:noAutofit/>
          </a:bodyPr>
          <a:lstStyle/>
          <a:p>
            <a:r>
              <a:rPr lang="pt-BR" dirty="0"/>
              <a:t>Sim, para os gestores e também para:</a:t>
            </a:r>
          </a:p>
          <a:p>
            <a:pPr lvl="1"/>
            <a:r>
              <a:rPr lang="pt-BR" sz="2800" dirty="0"/>
              <a:t>investidores;</a:t>
            </a:r>
          </a:p>
          <a:p>
            <a:pPr lvl="1"/>
            <a:r>
              <a:rPr lang="pt-BR" sz="2800" dirty="0"/>
              <a:t>governo;</a:t>
            </a:r>
          </a:p>
          <a:p>
            <a:pPr lvl="1"/>
            <a:r>
              <a:rPr lang="pt-BR" sz="2800" dirty="0"/>
              <a:t>fornecedores; </a:t>
            </a:r>
          </a:p>
          <a:p>
            <a:pPr lvl="1"/>
            <a:r>
              <a:rPr lang="pt-BR" sz="2800" dirty="0"/>
              <a:t>clientes;</a:t>
            </a:r>
          </a:p>
          <a:p>
            <a:pPr lvl="1"/>
            <a:r>
              <a:rPr lang="pt-BR" sz="2800" dirty="0"/>
              <a:t>bancos;</a:t>
            </a:r>
          </a:p>
          <a:p>
            <a:pPr lvl="1"/>
            <a:r>
              <a:rPr lang="pt-BR" sz="2800" dirty="0"/>
              <a:t>empregados;</a:t>
            </a:r>
          </a:p>
          <a:p>
            <a:pPr lvl="1"/>
            <a:r>
              <a:rPr lang="pt-BR" sz="2800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41915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Funciona assim...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4294967295"/>
          </p:nvPr>
        </p:nvSpPr>
        <p:spPr>
          <a:xfrm>
            <a:off x="0" y="1341438"/>
            <a:ext cx="8793163" cy="43195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3200" dirty="0"/>
              <a:t>A contabilidade...</a:t>
            </a:r>
          </a:p>
          <a:p>
            <a:r>
              <a:rPr lang="pt-BR" sz="3200" dirty="0"/>
              <a:t>coleta os dados;</a:t>
            </a:r>
          </a:p>
          <a:p>
            <a:r>
              <a:rPr lang="pt-BR" sz="3200" dirty="0"/>
              <a:t>registra e processa;</a:t>
            </a:r>
          </a:p>
          <a:p>
            <a:pPr>
              <a:lnSpc>
                <a:spcPct val="110000"/>
              </a:lnSpc>
            </a:pPr>
            <a:r>
              <a:rPr lang="pt-BR" sz="3200" dirty="0"/>
              <a:t>elabora e divulga os resultados em relatórios </a:t>
            </a:r>
            <a:r>
              <a:rPr lang="pt-BR" altLang="pt-BR" sz="3200" dirty="0"/>
              <a:t>diferenciados para os diferentes usuários:</a:t>
            </a:r>
          </a:p>
          <a:p>
            <a:pPr marL="742950" lvl="2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pt-BR" altLang="pt-BR" sz="3200" dirty="0"/>
              <a:t>internos =&gt; contabilidade gerencial</a:t>
            </a:r>
          </a:p>
          <a:p>
            <a:pPr marL="742950" lvl="2" indent="-342900">
              <a:lnSpc>
                <a:spcPct val="110000"/>
              </a:lnSpc>
              <a:buFont typeface="Wingdings" pitchFamily="2" charset="2"/>
              <a:buChar char="§"/>
            </a:pPr>
            <a:r>
              <a:rPr lang="pt-BR" altLang="pt-BR" sz="3200" dirty="0"/>
              <a:t>externos =&gt; contabilidade financeira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208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1556792"/>
            <a:ext cx="8610600" cy="46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dirty="0">
                <a:solidFill>
                  <a:srgbClr val="000000"/>
                </a:solidFill>
              </a:rPr>
              <a:t>Tanto usuários internos quanto externos utilizam as informações contábeis, mas a maneira como o fazem difere:</a:t>
            </a: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0000"/>
                </a:solidFill>
              </a:rPr>
              <a:t>USUÁRIOS EXTERNOS =&gt; Contabilidade Financeira </a:t>
            </a:r>
          </a:p>
          <a:p>
            <a:pPr marL="1200150" lvl="2" indent="-285750" algn="just">
              <a:lnSpc>
                <a:spcPct val="90000"/>
              </a:lnSpc>
              <a:spcBef>
                <a:spcPct val="35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Obedece às regras e princípios contábeis, gerando relatórios padronizados, que contêm informações passadas, devidamente documentadas com valores conhecidos.</a:t>
            </a: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endParaRPr lang="pt-BR" sz="2000" b="1" dirty="0">
              <a:solidFill>
                <a:srgbClr val="000000"/>
              </a:solidFill>
            </a:endParaRPr>
          </a:p>
          <a:p>
            <a:pPr marL="800100" lvl="1" indent="-342900" algn="just">
              <a:lnSpc>
                <a:spcPct val="90000"/>
              </a:lnSpc>
              <a:spcBef>
                <a:spcPct val="40000"/>
              </a:spcBef>
              <a:buSzPct val="85000"/>
              <a:buFont typeface="Arial" pitchFamily="34" charset="0"/>
              <a:buChar char="•"/>
              <a:defRPr/>
            </a:pPr>
            <a:r>
              <a:rPr lang="pt-BR" sz="2000" b="1" dirty="0">
                <a:solidFill>
                  <a:srgbClr val="000000"/>
                </a:solidFill>
              </a:rPr>
              <a:t>USUÁRIOS INTERNOS =&gt; Contabilidade Gerencial </a:t>
            </a:r>
          </a:p>
          <a:p>
            <a:pPr marL="1200150" lvl="2" indent="-285750" algn="just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Tem como objetivo fornecer aos gestores informações para tomada de decisões organizacionais.</a:t>
            </a:r>
          </a:p>
          <a:p>
            <a:pPr marL="1200150" lvl="2" indent="-285750" algn="just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/>
            </a:pPr>
            <a:r>
              <a:rPr lang="pt-BR" dirty="0">
                <a:solidFill>
                  <a:srgbClr val="000000"/>
                </a:solidFill>
              </a:rPr>
              <a:t>É customizada, mais atual, voltada para o futuro da empresa.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04665"/>
            <a:ext cx="8686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solidFill>
                  <a:srgbClr val="6D6D6D"/>
                </a:solidFill>
                <a:ea typeface="+mj-ea"/>
                <a:cs typeface="+mj-cs"/>
              </a:rPr>
              <a:t>Contabilidade financeira x gerencial</a:t>
            </a:r>
          </a:p>
        </p:txBody>
      </p:sp>
    </p:spTree>
    <p:extLst>
      <p:ext uri="{BB962C8B-B14F-4D97-AF65-F5344CB8AC3E}">
        <p14:creationId xmlns:p14="http://schemas.microsoft.com/office/powerpoint/2010/main" val="2246509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Contabilidade é a língua das empresas</a:t>
            </a:r>
            <a:endParaRPr lang="it-IT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4294967295"/>
          </p:nvPr>
        </p:nvSpPr>
        <p:spPr>
          <a:xfrm>
            <a:off x="3155950" y="1628775"/>
            <a:ext cx="9036050" cy="4968875"/>
          </a:xfrm>
        </p:spPr>
        <p:txBody>
          <a:bodyPr>
            <a:noAutofit/>
          </a:bodyPr>
          <a:lstStyle/>
          <a:p>
            <a:r>
              <a:rPr lang="pt-BR" dirty="0"/>
              <a:t>A Contabilidade registra as decisões empresariais e suas consequências e elabora relatórios de acordo com regras lógicas, testadas milhões de vezes.</a:t>
            </a:r>
          </a:p>
          <a:p>
            <a:endParaRPr lang="pt-BR" dirty="0"/>
          </a:p>
          <a:p>
            <a:r>
              <a:rPr lang="pt-BR" dirty="0"/>
              <a:t>Esses relatórios descrevem, então, as empresas.</a:t>
            </a:r>
          </a:p>
          <a:p>
            <a:endParaRPr lang="pt-BR" dirty="0"/>
          </a:p>
          <a:p>
            <a:r>
              <a:rPr lang="pt-BR" dirty="0"/>
              <a:t>Para você, que será um administrador, essa linguagem é um conhecimento imprescindível.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899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04665"/>
            <a:ext cx="86868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pt-BR" sz="3600" dirty="0">
                <a:solidFill>
                  <a:srgbClr val="6D6D6D"/>
                </a:solidFill>
                <a:ea typeface="+mj-ea"/>
                <a:cs typeface="+mj-cs"/>
              </a:rPr>
              <a:t>Como Funciona uma Empresa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894268" y="1340768"/>
          <a:ext cx="8594221" cy="5349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Slide" r:id="rId4" imgW="2737241" imgH="2052978" progId="PowerPoint.Slide.8">
                  <p:embed/>
                </p:oleObj>
              </mc:Choice>
              <mc:Fallback>
                <p:oleObj name="Slide" r:id="rId4" imgW="2737241" imgH="2052978" progId="PowerPoint.Slide.8">
                  <p:embed/>
                  <p:pic>
                    <p:nvPicPr>
                      <p:cNvPr id="4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145" b="6572"/>
                      <a:stretch>
                        <a:fillRect/>
                      </a:stretch>
                    </p:blipFill>
                    <p:spPr bwMode="auto">
                      <a:xfrm>
                        <a:off x="1894268" y="1340768"/>
                        <a:ext cx="8594221" cy="53498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0485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t-BR" altLang="pt-BR" sz="4000" dirty="0"/>
              <a:t>Finanças Corporativas</a:t>
            </a:r>
          </a:p>
        </p:txBody>
      </p:sp>
      <p:sp>
        <p:nvSpPr>
          <p:cNvPr id="614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557338"/>
            <a:ext cx="8964613" cy="5111750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pt-BR" altLang="pt-BR" sz="3600" dirty="0"/>
              <a:t>Decisões em finanças corporativas:</a:t>
            </a:r>
          </a:p>
          <a:p>
            <a:pPr lvl="1" eaLnBrk="1" hangingPunct="1"/>
            <a:r>
              <a:rPr lang="pt-BR" altLang="pt-BR" dirty="0"/>
              <a:t>DECISÃO DE INVESTIMENTO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Em que investir?</a:t>
            </a:r>
          </a:p>
          <a:p>
            <a:pPr lvl="1" eaLnBrk="1" hangingPunct="1"/>
            <a:r>
              <a:rPr lang="pt-BR" altLang="pt-BR" dirty="0"/>
              <a:t>DECISÃO DE FINANCIAMENTO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Como financiar o investimento?</a:t>
            </a:r>
          </a:p>
          <a:p>
            <a:pPr lvl="1" eaLnBrk="1" hangingPunct="1"/>
            <a:r>
              <a:rPr lang="pt-BR" altLang="pt-BR" dirty="0"/>
              <a:t>DECISÃO DE DIVIDENDOS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Como e em qual valor remunerar os sócios?</a:t>
            </a:r>
          </a:p>
          <a:p>
            <a:pPr lvl="1" eaLnBrk="1" hangingPunct="1"/>
            <a:r>
              <a:rPr lang="pt-BR" altLang="pt-BR" dirty="0"/>
              <a:t>GESTÃO DAS CONTAS CIRCULANTES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Qual política de crédito adotar?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Quanto manter em estoque?</a:t>
            </a:r>
          </a:p>
          <a:p>
            <a:pPr lvl="2" eaLnBrk="1" hangingPunct="1">
              <a:spcBef>
                <a:spcPct val="0"/>
              </a:spcBef>
            </a:pPr>
            <a:r>
              <a:rPr lang="pt-BR" altLang="pt-BR" dirty="0"/>
              <a:t>Pagar fornecedores à vista ou a prazo?</a:t>
            </a:r>
          </a:p>
        </p:txBody>
      </p:sp>
    </p:spTree>
    <p:extLst>
      <p:ext uri="{BB962C8B-B14F-4D97-AF65-F5344CB8AC3E}">
        <p14:creationId xmlns:p14="http://schemas.microsoft.com/office/powerpoint/2010/main" val="1116731733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eria">
      <a:majorFont>
        <a:latin typeface="Palatino Linotype" panose="020405020505050303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AC464412-510E-4F2B-8947-A0DDBD028997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25</TotalTime>
  <Words>1542</Words>
  <Application>Microsoft Office PowerPoint</Application>
  <PresentationFormat>Widescreen</PresentationFormat>
  <Paragraphs>228</Paragraphs>
  <Slides>25</Slides>
  <Notes>24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3" baseType="lpstr">
      <vt:lpstr>Arial</vt:lpstr>
      <vt:lpstr>Calibri</vt:lpstr>
      <vt:lpstr>Palatino Linotype</vt:lpstr>
      <vt:lpstr>Times New Roman</vt:lpstr>
      <vt:lpstr>Wingdings</vt:lpstr>
      <vt:lpstr>ヒラギノ角ゴ Pro W3</vt:lpstr>
      <vt:lpstr>Galeria</vt:lpstr>
      <vt:lpstr>Slide</vt:lpstr>
      <vt:lpstr>Contabilidade Empresarial</vt:lpstr>
      <vt:lpstr>Para que serve a contabilidade?</vt:lpstr>
      <vt:lpstr>Apresentação do PowerPoint</vt:lpstr>
      <vt:lpstr>Então a contabilidade fornece informações para os gestores das empresas?</vt:lpstr>
      <vt:lpstr>Funciona assim...</vt:lpstr>
      <vt:lpstr>Apresentação do PowerPoint</vt:lpstr>
      <vt:lpstr>A Contabilidade é a língua das empresas</vt:lpstr>
      <vt:lpstr>Apresentação do PowerPoint</vt:lpstr>
      <vt:lpstr>Finanças Corporativas</vt:lpstr>
      <vt:lpstr>Contabilidade e as decisões e estratégias empresariais: investimento e financiamento  Balanço Patrimonial</vt:lpstr>
      <vt:lpstr>Novidades na Contabilidade</vt:lpstr>
      <vt:lpstr>No Brasil...</vt:lpstr>
      <vt:lpstr>No Brasil...</vt:lpstr>
      <vt:lpstr>E o que mudou com a implantação do IFRS no Brasil?</vt:lpstr>
      <vt:lpstr>Mas qual é o valor da empresa para os proprietários? O valor de mercado (VM) ou o valor contábil (VC)?  </vt:lpstr>
      <vt:lpstr>  Valor de Mercado x Valor Contábil</vt:lpstr>
      <vt:lpstr>Então, para que as informações contábeis servem?</vt:lpstr>
      <vt:lpstr>Do Valor Contábil ao Valor de Mercado</vt:lpstr>
      <vt:lpstr>Objetivos dos relatórios</vt:lpstr>
      <vt:lpstr>Contabilidade e as decisões e estratégias empresariais: investimento e financiamento  Balanço Patrimonial</vt:lpstr>
      <vt:lpstr>Apresentação do PowerPoint</vt:lpstr>
      <vt:lpstr>Apresentação do PowerPoint</vt:lpstr>
      <vt:lpstr>Interface entre BP, DRE e DFlCx</vt:lpstr>
      <vt:lpstr>Demonstrações Financeiras Obrigatórias para Sociedades Anônimas (SAs) </vt:lpstr>
      <vt:lpstr>Obrigatoriedade para demais empresas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Contabilidade Empresarial</dc:title>
  <dc:creator>Rafael Gatsios</dc:creator>
  <cp:lastModifiedBy>Rafael Gatsios</cp:lastModifiedBy>
  <cp:revision>5</cp:revision>
  <dcterms:created xsi:type="dcterms:W3CDTF">2017-03-15T15:14:33Z</dcterms:created>
  <dcterms:modified xsi:type="dcterms:W3CDTF">2017-03-17T13:36:56Z</dcterms:modified>
</cp:coreProperties>
</file>