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2" r:id="rId6"/>
    <p:sldId id="263" r:id="rId7"/>
    <p:sldId id="294" r:id="rId8"/>
    <p:sldId id="295" r:id="rId9"/>
    <p:sldId id="296" r:id="rId10"/>
    <p:sldId id="291" r:id="rId11"/>
    <p:sldId id="292" r:id="rId12"/>
    <p:sldId id="293" r:id="rId13"/>
    <p:sldId id="25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1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6" r:id="rId34"/>
    <p:sldId id="287" r:id="rId35"/>
    <p:sldId id="288" r:id="rId36"/>
    <p:sldId id="290" r:id="rId3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56" autoAdjust="0"/>
    <p:restoredTop sz="94714" autoAdjust="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F8BA90-1AAF-4309-AA9C-61EAA04B4374}" type="datetimeFigureOut">
              <a:rPr lang="pt-BR" smtClean="0"/>
              <a:pPr/>
              <a:t>26/01/2014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70578D-69BD-40C4-A473-EFEB4CFF68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745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DE26-16BF-4B2D-BA91-9F89DE9CB161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3740-2CE5-4CAF-83E6-083BBA6CE27B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0C35-F24A-405F-A58A-803CB4BE5DF1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DEC7-34BE-4532-AD26-9093AFC2CC7B}" type="datetimeFigureOut">
              <a:rPr lang="pt-BR" smtClean="0"/>
              <a:pPr/>
              <a:t>26/01/2014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7BC2-14E3-4434-A71F-6E963259F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921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A6E7-FE57-45DF-9B23-C3188694B04E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BD2-7030-4F7D-8FF6-6B3A664648F1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755-7BBF-442A-802B-89395B1DF812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8F98-42FE-4A3E-9331-7B568426EFBA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7228-5A9B-40D9-A3D3-A34BBDF2D4F5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25D0-C0C4-4D02-8E9E-951DD2D30669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116632"/>
            <a:ext cx="3240088" cy="576263"/>
          </a:xfrm>
          <a:ln w="25400">
            <a:solidFill>
              <a:schemeClr val="accent6"/>
            </a:solidFill>
          </a:ln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2E8-CC08-49DC-9324-5A5F178B6349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B263-F87D-4FA4-87C5-2FF050A24B3A}" type="datetime1">
              <a:rPr lang="pt-BR" smtClean="0"/>
              <a:pPr/>
              <a:t>26/01/2014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PPgSI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8A6F-9844-4FB8-8674-429A82632628}" type="datetime1">
              <a:rPr lang="pt-BR" smtClean="0"/>
              <a:pPr/>
              <a:t>26/01/2014</a:t>
            </a:fld>
            <a:endParaRPr lang="pt-BR"/>
          </a:p>
        </p:txBody>
      </p:sp>
      <p:pic>
        <p:nvPicPr>
          <p:cNvPr id="14338" name="Picture 2" descr="EACH-US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5346" y="90715"/>
            <a:ext cx="1581150" cy="571501"/>
          </a:xfrm>
          <a:prstGeom prst="rect">
            <a:avLst/>
          </a:prstGeom>
          <a:noFill/>
        </p:spPr>
      </p:pic>
      <p:pic>
        <p:nvPicPr>
          <p:cNvPr id="14344" name="Picture 8" descr="http://img.michelazzo.com.br/combr/content/2010/08/usp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452328" cy="9087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9136DE-79C7-4DDB-AEE5-2FB6E1B1D7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logs.diariodepernambuco.com.br/meioambiente/2011/11/a-chevron-e-a-pequena-sereia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ardapiopedagogico.blogspot.com.br/2012/11/agu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376264"/>
          </a:xfrm>
        </p:spPr>
        <p:txBody>
          <a:bodyPr>
            <a:noAutofit/>
          </a:bodyPr>
          <a:lstStyle/>
          <a:p>
            <a:pPr latinLnBrk="1"/>
            <a:r>
              <a:rPr lang="pt-BR" sz="4800" b="1" dirty="0">
                <a:latin typeface="Arial" pitchFamily="34" charset="0"/>
                <a:cs typeface="Arial" pitchFamily="34" charset="0"/>
              </a:rPr>
              <a:t>EVOLUÇÃO HISTÓRICA </a:t>
            </a:r>
            <a:r>
              <a:rPr lang="pt-BR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800" b="1" dirty="0" smtClean="0">
                <a:latin typeface="Arial" pitchFamily="34" charset="0"/>
                <a:cs typeface="Arial" pitchFamily="34" charset="0"/>
              </a:rPr>
            </a:b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DA QUESTÃO </a:t>
            </a:r>
            <a:r>
              <a:rPr lang="pt-BR" sz="4800" b="1" dirty="0">
                <a:latin typeface="Arial" pitchFamily="34" charset="0"/>
                <a:cs typeface="Arial" pitchFamily="34" charset="0"/>
              </a:rPr>
              <a:t>AMBIENTAL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4365104"/>
            <a:ext cx="6400800" cy="2065784"/>
          </a:xfrm>
        </p:spPr>
        <p:txBody>
          <a:bodyPr>
            <a:normAutofit fontScale="70000" lnSpcReduction="20000"/>
          </a:bodyPr>
          <a:lstStyle/>
          <a:p>
            <a:pPr algn="r" latinLnBrk="1"/>
            <a:r>
              <a:rPr lang="pt-BR" b="1" dirty="0" smtClean="0"/>
              <a:t>ALEXIA ALVES SILVA </a:t>
            </a:r>
            <a:endParaRPr lang="pt-BR" dirty="0" smtClean="0"/>
          </a:p>
          <a:p>
            <a:pPr algn="r" latinLnBrk="1"/>
            <a:r>
              <a:rPr lang="pt-BR" b="1" dirty="0" smtClean="0"/>
              <a:t>BÁRBARA DEN JULIO GONÇALVES </a:t>
            </a:r>
            <a:endParaRPr lang="pt-BR" dirty="0" smtClean="0"/>
          </a:p>
          <a:p>
            <a:pPr algn="r" latinLnBrk="1"/>
            <a:r>
              <a:rPr lang="pt-BR" b="1" dirty="0" smtClean="0"/>
              <a:t>DIANA YEUNG </a:t>
            </a:r>
            <a:endParaRPr lang="pt-BR" dirty="0" smtClean="0"/>
          </a:p>
          <a:p>
            <a:pPr algn="r" latinLnBrk="1"/>
            <a:r>
              <a:rPr lang="pt-BR" b="1" dirty="0" smtClean="0"/>
              <a:t>VANESSA MIWA FUGIMOTO</a:t>
            </a:r>
            <a:endParaRPr lang="pt-BR" dirty="0" smtClean="0"/>
          </a:p>
          <a:p>
            <a:pPr algn="r" latinLnBrk="1"/>
            <a:r>
              <a:rPr lang="pt-BR" b="1" dirty="0" smtClean="0"/>
              <a:t>XUANYI WANG </a:t>
            </a:r>
            <a:endParaRPr lang="pt-BR" dirty="0" smtClean="0"/>
          </a:p>
          <a:p>
            <a:pPr algn="r" latinLnBrk="1"/>
            <a:r>
              <a:rPr lang="pt-BR" b="1" dirty="0" smtClean="0"/>
              <a:t>YANG SHOU KIAN </a:t>
            </a:r>
            <a:endParaRPr lang="pt-BR" dirty="0" smtClean="0"/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5616624" cy="1152128"/>
          </a:xfrm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1940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96944" cy="4370040"/>
          </a:xfrm>
        </p:spPr>
        <p:txBody>
          <a:bodyPr/>
          <a:lstStyle/>
          <a:p>
            <a:pPr algn="l"/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Debates de </a:t>
            </a:r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proteção pela natureza</a:t>
            </a:r>
          </a:p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-Conferências</a:t>
            </a:r>
          </a:p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-Criação da IUCN</a:t>
            </a: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5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200800" cy="1152128"/>
          </a:xfrm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1950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Expansão da atividade econômica mundial</a:t>
            </a:r>
          </a:p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-Quebra do equlíbrio ecológico</a:t>
            </a: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-Intesa degradação ambiental</a:t>
            </a: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-Conflito entre os países pelo uso dos recursos</a:t>
            </a: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-Industrialização</a:t>
            </a: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035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0"/>
            <a:ext cx="3096344" cy="1152128"/>
          </a:xfrm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1960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4370040"/>
          </a:xfrm>
        </p:spPr>
        <p:txBody>
          <a:bodyPr/>
          <a:lstStyle/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Conferência sobre a Biosfera em Paris, 1968</a:t>
            </a:r>
          </a:p>
          <a:p>
            <a:pPr algn="l"/>
            <a:endParaRPr lang="pt-BR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-Deterioração do meio ambiente</a:t>
            </a:r>
          </a:p>
          <a:p>
            <a:pPr algn="l"/>
            <a:r>
              <a:rPr lang="pt-BR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-Aceleração do crescimento populacional, urbanização e industrialização</a:t>
            </a:r>
            <a:endParaRPr lang="zh-TW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666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60341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Literatura desenvolvida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60851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Responsáveis pelo despertar da sociedade para os problemas ambientais e para a necessidade de mudanças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Primavera Silenciosa (1962)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pequeno é bonito (1973)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crescimento da fome (1966)</a:t>
            </a:r>
          </a:p>
          <a:p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62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Primavera Silenciosa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62500" lnSpcReduction="20000"/>
          </a:bodyPr>
          <a:lstStyle/>
          <a:p>
            <a:pPr marL="571500" indent="-571500" algn="just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Livro </a:t>
            </a: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escrito por Rachel 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Carson</a:t>
            </a:r>
          </a:p>
          <a:p>
            <a:pPr algn="just"/>
            <a:endParaRPr lang="pt-B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Tema Geral: Efeitos </a:t>
            </a: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pesticidas(DDT) </a:t>
            </a: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meio ambiente e as indústrias químicas </a:t>
            </a:r>
            <a:endParaRPr lang="pt-BR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/>
            <a:endParaRPr lang="pt-B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Mudanças </a:t>
            </a: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revolucionárias após a divulgação do livro</a:t>
            </a:r>
          </a:p>
          <a:p>
            <a:pPr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659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40" cy="708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639633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Rachel Carson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942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47975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pequeno é bonito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Livro escrito por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E.F.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Schumacher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 Geral: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economia consumista x economia budista: diferenças ideológicas</a:t>
            </a:r>
          </a:p>
          <a:p>
            <a:endParaRPr lang="pt-BR" dirty="0"/>
          </a:p>
        </p:txBody>
      </p:sp>
      <p:sp>
        <p:nvSpPr>
          <p:cNvPr id="4" name="AutoShape 4" descr="https://encrypted-tbn0.gstatic.com/images?q=tbn:ANd9GcRJWfHr-sDVDmtwaxLZvTqCUlkEBN5gWg2N4Izpu3NxX_AWNah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567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33" y="-171400"/>
            <a:ext cx="9481053" cy="711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16216" y="639633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E.F. Schumacher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59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41987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crescimento da fome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Livro escrito por René Dumont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 Geral: </a:t>
            </a:r>
            <a:r>
              <a:rPr lang="pt-B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abundância presente nos países desenvolvidos é consequência de suas explorações em países que hoje são tidos como em desenvolvimento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461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Povos antigos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Surgimento do </a:t>
            </a:r>
            <a:r>
              <a:rPr lang="pt-BR" sz="2200" i="1" dirty="0" smtClean="0">
                <a:latin typeface="Arial" pitchFamily="34" charset="0"/>
                <a:cs typeface="Arial" pitchFamily="34" charset="0"/>
              </a:rPr>
              <a:t>homo sapiens: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meio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utilizado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como fonte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vida (caça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coleta).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Uso deliberado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fogo: degradação ambiental. Ex.: Desmatamento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floresta de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Kalambo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(Tanzânia).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Revolução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Neolítica: sedentarismo, agricultura e irrigação. Ex.: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civilizações hidráulicas como as do Nilo, Mesopotâmia, México e Peru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Não gestão dos recursos: fim da civilização. Ex.: Sumérios.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Império Romano: Extração de madeira para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comércio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marítimo =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gestão de recursos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ambientais.</a:t>
            </a:r>
          </a:p>
        </p:txBody>
      </p:sp>
    </p:spTree>
    <p:extLst>
      <p:ext uri="{BB962C8B-B14F-4D97-AF65-F5344CB8AC3E}">
        <p14:creationId xmlns="" xmlns:p14="http://schemas.microsoft.com/office/powerpoint/2010/main" val="335068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"/>
            <a:ext cx="9144000" cy="68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61653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René Dumont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865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Conferência das Nações 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Unidas sobre o Meio Ambiente Humano 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Convocada pela A Assembleia Geral da ONU em junho de 1972.</a:t>
            </a:r>
          </a:p>
          <a:p>
            <a:pPr marL="457200" indent="-457200" algn="just"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Perspectivas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países desenvolvidos x  perspectivas dos países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desenvolvimento.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Declaração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Direitos Humanos recebeu princípios de comportamento e responsabilidade que deveriam governar as decisões relacionadas as questões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ambientais.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09807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282154"/>
          </a:xfrm>
        </p:spPr>
        <p:txBody>
          <a:bodyPr>
            <a:noAutofit/>
          </a:bodyPr>
          <a:lstStyle/>
          <a:p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Principais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kumimoji="1" lang="en-US" altLang="zh-CN" dirty="0" smtClean="0"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zh-CN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da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Conferência</a:t>
            </a:r>
            <a:endParaRPr kumimoji="1"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Declaração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Estocolmo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Alguns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itens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focados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países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desenvolvimento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Eliminar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o apartheid, 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segregação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racial, 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discriminação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, 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opressão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colonial 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outras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formas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opressão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e de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dominação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estrangeira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Preservação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natureza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as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futuras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 smtClean="0">
                <a:latin typeface="Arial" pitchFamily="34" charset="0"/>
                <a:cs typeface="Arial" pitchFamily="34" charset="0"/>
              </a:rPr>
              <a:t>gerações</a:t>
            </a:r>
            <a:endParaRPr kumimoji="1" lang="en-US" altLang="zh-CN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Plano de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Ação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Cooperação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internacional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solucionar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problemas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ambientais</a:t>
            </a:r>
            <a:endParaRPr kumimoji="1" lang="zh-CN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715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412776"/>
          </a:xfrm>
        </p:spPr>
        <p:txBody>
          <a:bodyPr>
            <a:noAutofit/>
          </a:bodyPr>
          <a:lstStyle/>
          <a:p>
            <a:r>
              <a:rPr kumimoji="1" lang="en-US" altLang="zh-CN" sz="4000" dirty="0" err="1">
                <a:latin typeface="Arial" pitchFamily="34" charset="0"/>
                <a:cs typeface="Arial" pitchFamily="34" charset="0"/>
              </a:rPr>
              <a:t>Documentos</a:t>
            </a:r>
            <a:r>
              <a:rPr kumimoji="1" lang="en-US" altLang="zh-CN" sz="40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zh-CN" sz="4000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zh-CN" sz="4000" dirty="0" err="1" smtClean="0">
                <a:latin typeface="Arial" pitchFamily="34" charset="0"/>
                <a:cs typeface="Arial" pitchFamily="34" charset="0"/>
              </a:rPr>
              <a:t>antecedentes</a:t>
            </a:r>
            <a:r>
              <a:rPr kumimoji="1" lang="en-US" altLang="zh-C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4000" dirty="0" err="1">
                <a:latin typeface="Arial" pitchFamily="34" charset="0"/>
                <a:cs typeface="Arial" pitchFamily="34" charset="0"/>
              </a:rPr>
              <a:t>importantes</a:t>
            </a:r>
            <a:endParaRPr kumimoji="1" lang="zh-CN" alt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Relatório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“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limites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Crescimento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” </a:t>
            </a: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Clube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de Roma</a:t>
            </a: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Preservação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natureza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dentro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desenvolvimento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humano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Estudo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“Only one Earth: the care and maintenance of a small planet” </a:t>
            </a:r>
          </a:p>
          <a:p>
            <a:pPr lvl="1"/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70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pesquisadores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especialistas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zh-CN" sz="2400" dirty="0" err="1" smtClean="0">
                <a:latin typeface="Arial" pitchFamily="34" charset="0"/>
                <a:cs typeface="Arial" pitchFamily="34" charset="0"/>
              </a:rPr>
              <a:t>Relatório</a:t>
            </a:r>
            <a:r>
              <a:rPr kumimoji="1" lang="en-US" altLang="zh-CN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kumimoji="1" lang="en-US" altLang="zh-CN" sz="2400" dirty="0" err="1" smtClean="0">
                <a:latin typeface="Arial" pitchFamily="34" charset="0"/>
                <a:cs typeface="Arial" pitchFamily="34" charset="0"/>
              </a:rPr>
              <a:t>Founex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Consolidação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das bases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conceituais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Países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desenvolvidos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(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programa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internacional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) VS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Países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desenvolvimento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(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economia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)</a:t>
            </a:r>
            <a:endParaRPr kumimoji="1" lang="zh-CN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35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 </a:t>
            </a:r>
            <a:r>
              <a:rPr lang="pt-BR" dirty="0" err="1" smtClean="0"/>
              <a:t>Meadows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Março de 1972, pelo Clube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Roma, por pesquisadores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do Massachusetts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Institute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Technology (MIT), coordenado por Dennis H.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Meadows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crescimento populacional = escassez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das fontes de matéria prima e energia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Solução = controle da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expansão demográfica, d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crescimento da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produção.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qualquer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intervenção =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limitação natural do desenvolvimento humano seria atingida em menos de 100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anos.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Críticas: Desenvolvidos x Subdesenvolvidos</a:t>
            </a:r>
          </a:p>
          <a:p>
            <a:r>
              <a:rPr lang="pt-BR" sz="3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penas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por volta dos anos 70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surgiram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debates públicos sobre a vulnerabilidade a natureza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2667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Ecodesenvolvimento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Devido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Conferência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Estocolmo, por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Maurice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Strong.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Pontos importantes: </a:t>
            </a:r>
          </a:p>
          <a:p>
            <a:pPr marL="514350" indent="-514350">
              <a:buFont typeface="+mj-lt"/>
              <a:buAutoNum type="alpha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prioridade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a satisfação de necessidades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FUNDAMENTAIS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das populações;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valorização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autonomia,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uso dos recursos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locais;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prudência ao lidar com a dinâmica do meio ambiente;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aceitação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voluntária de uma restrição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ecológica.</a:t>
            </a:r>
          </a:p>
          <a:p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Ecodesenvolvimento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=&gt; Desenvolvimento Sustentável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44906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Crise na década de 70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4968552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Guerra de YOM KIPPUR (ISRAEL X PALESTINA)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Crise do Petróleo mundial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Esgotamento do petróleo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Minimizar os recursos para que durem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 do crescimento (CLUBE ROMA, 1972)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85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291264" cy="4713387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ITÁLIA (1976)- Superaquecimento do reator de pesticida, liberando uma nuvem venenosa. Causando morte de várias vítimas.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EUA  PENSILVÂNIA (1979)- Superaquecimento do reator nuclear, liberando gás radioativo.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ÍNDIA (1984)- Vazamento de gás venenoso de pesticida.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Acidentes Ambientais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4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99592" y="6087988"/>
            <a:ext cx="6656784" cy="792088"/>
          </a:xfrm>
        </p:spPr>
        <p:txBody>
          <a:bodyPr>
            <a:normAutofit/>
          </a:bodyPr>
          <a:lstStyle/>
          <a:p>
            <a:pPr algn="l"/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1- Fonte: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http://blogs.diariodepernambuco.com.br/meioambiente/2011/11/a-chevron-e-a-pequena-sereia/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824662"/>
          </a:xfrm>
        </p:spPr>
      </p:pic>
    </p:spTree>
    <p:extLst>
      <p:ext uri="{BB962C8B-B14F-4D97-AF65-F5344CB8AC3E}">
        <p14:creationId xmlns="" xmlns:p14="http://schemas.microsoft.com/office/powerpoint/2010/main" val="120174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UCRÂNIA (1986)- Superaquecimento do reator nuclear, além da contaminação radioativo e também explosões do local.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BRASIL (1987)- Uma cápsula contendo material altamente radioativo, contaminando a população.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ALASCA - EUA(1989)- O navio bate em um recife  e encalha, derramando litros de petróleo no mar.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3642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Fatos anteriores </a:t>
            </a:r>
            <a:r>
              <a:rPr lang="pt-BR" dirty="0"/>
              <a:t>a 1500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32500" lnSpcReduction="20000"/>
          </a:bodyPr>
          <a:lstStyle/>
          <a:p>
            <a:r>
              <a:rPr lang="pt-BR" sz="7400" dirty="0" smtClean="0">
                <a:latin typeface="Arial" pitchFamily="34" charset="0"/>
                <a:cs typeface="Arial" pitchFamily="34" charset="0"/>
              </a:rPr>
              <a:t>criação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de uma das primeiras leis de proteção das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florestas, decretada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na Mesopotâmia em 2700 a.C.; </a:t>
            </a:r>
            <a:endParaRPr lang="pt-BR" sz="7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alerta de Platão sobre o desmatamento e a erosão do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solo,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em 400 a.C.; </a:t>
            </a:r>
            <a:endParaRPr lang="pt-BR" sz="7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400" dirty="0" smtClean="0">
                <a:latin typeface="Arial" pitchFamily="34" charset="0"/>
                <a:cs typeface="Arial" pitchFamily="34" charset="0"/>
              </a:rPr>
              <a:t>extração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de chumbo na Espanha, em 150 a.C.,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polui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o ar da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região. Há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ndícios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de que o chumbo afetou todo Hemisfério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Norte, presente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ainda na Groelândia; </a:t>
            </a:r>
            <a:endParaRPr lang="pt-BR" sz="7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erosão do solo e o crescimento populacional causam o colapso da civilização Maia na América Central, no ano 1000; </a:t>
            </a:r>
            <a:endParaRPr lang="pt-BR" sz="7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mesmo ano, com a expansão das rotas comerciais, no século X, a construção de embarcações para as </a:t>
            </a:r>
            <a:r>
              <a:rPr lang="pt-BR" sz="7400" dirty="0" smtClean="0">
                <a:latin typeface="Arial" pitchFamily="34" charset="0"/>
                <a:cs typeface="Arial" pitchFamily="34" charset="0"/>
              </a:rPr>
              <a:t>frotas diminuíram </a:t>
            </a:r>
            <a:r>
              <a:rPr lang="pt-BR" sz="7400" dirty="0">
                <a:latin typeface="Arial" pitchFamily="34" charset="0"/>
                <a:cs typeface="Arial" pitchFamily="34" charset="0"/>
              </a:rPr>
              <a:t>as florestas costeiras do Mediterrâneo.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3198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147248" cy="706090"/>
          </a:xfrm>
        </p:spPr>
        <p:txBody>
          <a:bodyPr>
            <a:normAutofit/>
          </a:bodyPr>
          <a:lstStyle/>
          <a:p>
            <a:pPr algn="l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2- Fonte: 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3"/>
              </a:rPr>
              <a:t>http://cardapiopedagogico.blogspot.com.br/2012/11/agua.html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42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204864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Conferência de Estocolmo (Suécia- 1972)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Conferência de Belgrado (Iugoslávia- 1975)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Conferência de Tbilisi (Geórgia- 1977)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Conferências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87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Relatório Global 2000- procurar outras fontes de energia.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Estratégia Mundial para a Conservação- Um proposta de conservar a natureza.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Outras Soluções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57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Relatório Brundtland </a:t>
            </a:r>
            <a:br>
              <a:rPr lang="pt-BR" sz="4000" dirty="0" smtClean="0">
                <a:latin typeface="Arial" pitchFamily="34" charset="0"/>
                <a:cs typeface="Arial" pitchFamily="34" charset="0"/>
              </a:rPr>
            </a:br>
            <a:r>
              <a:rPr lang="pt-BR" sz="4000" i="1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pt-BR" sz="4000" i="1" dirty="0">
                <a:latin typeface="Arial" pitchFamily="34" charset="0"/>
                <a:cs typeface="Arial" pitchFamily="34" charset="0"/>
              </a:rPr>
              <a:t>Common Future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1983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Comissão Mundial sobre Meio Ambiente e Desenvolvimento (CMMAD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Visão conservacionista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Auxilio dos países de primeiro mundo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89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Ações e metas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-limitação do crescimento populacional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-garantia de recursos básicos a longo prazo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-preservação da biodiversidade e dos ecossistemas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-uso consciente de água e alimentos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-redução do uso de produtos químicos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1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6" y="0"/>
            <a:ext cx="9166846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8776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6" y="0"/>
            <a:ext cx="9166846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36DE-79C7-4DDB-AEE5-2FB6E1B1D770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111552" y="185286"/>
            <a:ext cx="4032448" cy="2585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5400" dirty="0" smtClean="0">
                <a:ln>
                  <a:solidFill>
                    <a:schemeClr val="tx1"/>
                  </a:solidFill>
                </a:ln>
              </a:rPr>
              <a:t>Obrigada pela atenção de todos!</a:t>
            </a:r>
            <a:endParaRPr lang="pt-BR" sz="5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090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40760"/>
          </a:xfrm>
        </p:spPr>
      </p:pic>
    </p:spTree>
    <p:extLst>
      <p:ext uri="{BB962C8B-B14F-4D97-AF65-F5344CB8AC3E}">
        <p14:creationId xmlns="" xmlns:p14="http://schemas.microsoft.com/office/powerpoint/2010/main" val="373636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Mercantilismo</a:t>
            </a:r>
            <a:endParaRPr kumimoji="1"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Expansão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mundo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Comércio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viagens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marítimas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. Ex: Colombo,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Vespúcio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pt-BR" altLang="zh-CN" sz="2400" dirty="0" smtClean="0">
                <a:latin typeface="Arial" pitchFamily="34" charset="0"/>
                <a:cs typeface="Arial" pitchFamily="34" charset="0"/>
              </a:rPr>
              <a:t>Magalhães</a:t>
            </a:r>
          </a:p>
          <a:p>
            <a:pPr lvl="1"/>
            <a:r>
              <a:rPr kumimoji="1" lang="en-US" altLang="zh-CN" sz="2400" dirty="0" err="1" smtClean="0">
                <a:latin typeface="Arial" pitchFamily="34" charset="0"/>
                <a:cs typeface="Arial" pitchFamily="34" charset="0"/>
              </a:rPr>
              <a:t>Descobrimento</a:t>
            </a:r>
            <a:r>
              <a:rPr kumimoji="1" lang="en-US" altLang="zh-C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de novas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terras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-&gt;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recursos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naturais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Reforma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protestante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Fim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temor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do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mundo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natural</a:t>
            </a:r>
          </a:p>
          <a:p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Ideologia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baseada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Ciência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Dominação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transformação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natureza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=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desenvolvimento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humano</a:t>
            </a:r>
            <a:endParaRPr kumimoji="1" lang="en-US" altLang="zh-CN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Uso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intensivo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de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recursos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naturais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=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progresso</a:t>
            </a:r>
            <a:r>
              <a:rPr kumimoji="1" lang="en-US" altLang="zh-CN" sz="2400" dirty="0">
                <a:latin typeface="Arial" pitchFamily="34" charset="0"/>
                <a:cs typeface="Arial" pitchFamily="34" charset="0"/>
              </a:rPr>
              <a:t> da </a:t>
            </a:r>
            <a:r>
              <a:rPr kumimoji="1" lang="en-US" altLang="zh-CN" sz="2400" dirty="0" err="1">
                <a:latin typeface="Arial" pitchFamily="34" charset="0"/>
                <a:cs typeface="Arial" pitchFamily="34" charset="0"/>
              </a:rPr>
              <a:t>humanidade</a:t>
            </a:r>
            <a:endParaRPr kumimoji="1" lang="zh-CN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02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Revoluções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Industriais</a:t>
            </a:r>
            <a:endParaRPr kumimoji="1"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sz="2800" dirty="0">
                <a:latin typeface="Arial" pitchFamily="34" charset="0"/>
                <a:cs typeface="Arial" pitchFamily="34" charset="0"/>
              </a:rPr>
              <a:t>1ª </a:t>
            </a:r>
            <a:r>
              <a:rPr kumimoji="1" lang="en-US" altLang="zh-CN" sz="2800" dirty="0" err="1" smtClean="0">
                <a:latin typeface="Arial" pitchFamily="34" charset="0"/>
                <a:cs typeface="Arial" pitchFamily="34" charset="0"/>
              </a:rPr>
              <a:t>Revolução</a:t>
            </a:r>
            <a:r>
              <a:rPr kumimoji="1" lang="en-US" altLang="zh-CN" sz="2800" dirty="0" smtClean="0">
                <a:latin typeface="Arial" pitchFamily="34" charset="0"/>
                <a:cs typeface="Arial" pitchFamily="34" charset="0"/>
              </a:rPr>
              <a:t> Industrial</a:t>
            </a:r>
            <a:endParaRPr kumimoji="1" lang="en-US" altLang="zh-CN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Mudanças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na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organização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social e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agropecuária</a:t>
            </a:r>
            <a:endParaRPr kumimoji="1" lang="en-US" altLang="zh-CN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Devastação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das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florestas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secundárias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-&gt;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carvão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vegetal e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pastagens</a:t>
            </a:r>
            <a:endParaRPr kumimoji="1" lang="en-US" altLang="zh-CN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Carvão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mineral</a:t>
            </a:r>
          </a:p>
          <a:p>
            <a:r>
              <a:rPr kumimoji="1" lang="en-US" altLang="zh-CN" sz="2800" dirty="0">
                <a:latin typeface="Arial" pitchFamily="34" charset="0"/>
                <a:cs typeface="Arial" pitchFamily="34" charset="0"/>
              </a:rPr>
              <a:t>2ª </a:t>
            </a:r>
            <a:r>
              <a:rPr kumimoji="1" lang="en-US" altLang="zh-CN" sz="2800" dirty="0" err="1" smtClean="0">
                <a:latin typeface="Arial" pitchFamily="34" charset="0"/>
                <a:cs typeface="Arial" pitchFamily="34" charset="0"/>
              </a:rPr>
              <a:t>Revoluçao</a:t>
            </a:r>
            <a:r>
              <a:rPr kumimoji="1" lang="en-US" altLang="zh-CN" sz="2800" dirty="0" smtClean="0">
                <a:latin typeface="Arial" pitchFamily="34" charset="0"/>
                <a:cs typeface="Arial" pitchFamily="34" charset="0"/>
              </a:rPr>
              <a:t> Industrial</a:t>
            </a:r>
            <a:endParaRPr kumimoji="1" lang="en-US" altLang="zh-CN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Novas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fontes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energéticas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(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fósseis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):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carvão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petróleo</a:t>
            </a:r>
            <a:endParaRPr kumimoji="1" lang="en-US" altLang="zh-CN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US" altLang="zh-CN" dirty="0">
                <a:latin typeface="Arial" pitchFamily="34" charset="0"/>
                <a:cs typeface="Arial" pitchFamily="34" charset="0"/>
              </a:rPr>
              <a:t>CO</a:t>
            </a:r>
            <a:r>
              <a:rPr kumimoji="1" lang="en-US" altLang="zh-CN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em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baixos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níveis</a:t>
            </a:r>
            <a:r>
              <a:rPr kumimoji="1" lang="en-US" altLang="zh-CN" dirty="0">
                <a:latin typeface="Arial" pitchFamily="34" charset="0"/>
                <a:cs typeface="Arial" pitchFamily="34" charset="0"/>
              </a:rPr>
              <a:t> de </a:t>
            </a:r>
            <a:r>
              <a:rPr kumimoji="1" lang="en-US" altLang="zh-CN" dirty="0" err="1">
                <a:latin typeface="Arial" pitchFamily="34" charset="0"/>
                <a:cs typeface="Arial" pitchFamily="34" charset="0"/>
              </a:rPr>
              <a:t>emissão</a:t>
            </a:r>
            <a:endParaRPr kumimoji="1" lang="en-US" altLang="zh-CN" baseline="-25000" dirty="0">
              <a:latin typeface="Arial" pitchFamily="34" charset="0"/>
              <a:cs typeface="Arial" pitchFamily="34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5470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Visão naturalista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opit-13062011_ch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033"/>
          <a:stretch>
            <a:fillRect/>
          </a:stretch>
        </p:blipFill>
        <p:spPr>
          <a:xfrm>
            <a:off x="1115616" y="1772816"/>
            <a:ext cx="6936432" cy="4075893"/>
          </a:xfrm>
        </p:spPr>
      </p:pic>
    </p:spTree>
    <p:extLst>
      <p:ext uri="{BB962C8B-B14F-4D97-AF65-F5344CB8AC3E}">
        <p14:creationId xmlns="" xmlns:p14="http://schemas.microsoft.com/office/powerpoint/2010/main" val="1012898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Visão antropocêntrica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odigo-florestal-ch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245"/>
          <a:stretch>
            <a:fillRect/>
          </a:stretch>
        </p:blipFill>
        <p:spPr>
          <a:xfrm>
            <a:off x="971600" y="2060848"/>
            <a:ext cx="6945461" cy="3785245"/>
          </a:xfrm>
        </p:spPr>
      </p:pic>
    </p:spTree>
    <p:extLst>
      <p:ext uri="{BB962C8B-B14F-4D97-AF65-F5344CB8AC3E}">
        <p14:creationId xmlns="" xmlns:p14="http://schemas.microsoft.com/office/powerpoint/2010/main" val="196067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Século XX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Preservacionista</a:t>
            </a:r>
            <a:endParaRPr lang="pt-BR" dirty="0"/>
          </a:p>
        </p:txBody>
      </p:sp>
      <p:pic>
        <p:nvPicPr>
          <p:cNvPr id="13" name="Espaço Reservado para Conteúdo 12" descr="preservar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6131"/>
            <a:ext cx="4040188" cy="3168775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Conservacionista</a:t>
            </a:r>
            <a:endParaRPr lang="pt-BR" dirty="0"/>
          </a:p>
        </p:txBody>
      </p:sp>
      <p:pic>
        <p:nvPicPr>
          <p:cNvPr id="14" name="Espaço Reservado para Conteúdo 13" descr="conserva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65509"/>
            <a:ext cx="4041775" cy="3170020"/>
          </a:xfrm>
        </p:spPr>
      </p:pic>
    </p:spTree>
    <p:extLst>
      <p:ext uri="{BB962C8B-B14F-4D97-AF65-F5344CB8AC3E}">
        <p14:creationId xmlns="" xmlns:p14="http://schemas.microsoft.com/office/powerpoint/2010/main" val="1555829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1054</Words>
  <Application>Microsoft Office PowerPoint</Application>
  <PresentationFormat>Apresentação na tela 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EVOLUÇÃO HISTÓRICA  DA QUESTÃO AMBIENTAL</vt:lpstr>
      <vt:lpstr>Povos antigos</vt:lpstr>
      <vt:lpstr>Fatos anteriores a 1500</vt:lpstr>
      <vt:lpstr>Slide 4</vt:lpstr>
      <vt:lpstr>Mercantilismo</vt:lpstr>
      <vt:lpstr>Revoluções Industriais</vt:lpstr>
      <vt:lpstr>Visão naturalista</vt:lpstr>
      <vt:lpstr>Visão antropocêntrica </vt:lpstr>
      <vt:lpstr>Século XX</vt:lpstr>
      <vt:lpstr>1940</vt:lpstr>
      <vt:lpstr>1950</vt:lpstr>
      <vt:lpstr>1960</vt:lpstr>
      <vt:lpstr>Slide 13</vt:lpstr>
      <vt:lpstr>Literatura desenvolvida</vt:lpstr>
      <vt:lpstr>Primavera Silenciosa</vt:lpstr>
      <vt:lpstr>Slide 16</vt:lpstr>
      <vt:lpstr>O pequeno é bonito</vt:lpstr>
      <vt:lpstr>Slide 18</vt:lpstr>
      <vt:lpstr>O crescimento da fome</vt:lpstr>
      <vt:lpstr>Slide 20</vt:lpstr>
      <vt:lpstr>Conferência das Nações  Unidas sobre o Meio Ambiente Humano  </vt:lpstr>
      <vt:lpstr>Principais resultados  da Conferência</vt:lpstr>
      <vt:lpstr>Documentos  antecedentes importantes</vt:lpstr>
      <vt:lpstr>Relatório Meadows</vt:lpstr>
      <vt:lpstr>Ecodesenvolvimento</vt:lpstr>
      <vt:lpstr>Crise na década de 70</vt:lpstr>
      <vt:lpstr>Acidentes Ambientais</vt:lpstr>
      <vt:lpstr>Slide 28</vt:lpstr>
      <vt:lpstr>Slide 29</vt:lpstr>
      <vt:lpstr>Figura 2- Fonte: http://cardapiopedagogico.blogspot.com.br/2012/11/agua.html</vt:lpstr>
      <vt:lpstr>Conferências</vt:lpstr>
      <vt:lpstr>Outras Soluções</vt:lpstr>
      <vt:lpstr>Relatório Brundtland  Our Common Future </vt:lpstr>
      <vt:lpstr>Ações e metas</vt:lpstr>
      <vt:lpstr>Slide 35</vt:lpstr>
      <vt:lpstr>Slide 36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Compressive Sensing Aplicado em Compressão de Malhas</dc:title>
  <dc:creator>José Paulo Lima</dc:creator>
  <cp:lastModifiedBy>Marcia</cp:lastModifiedBy>
  <cp:revision>108</cp:revision>
  <dcterms:created xsi:type="dcterms:W3CDTF">2012-06-18T23:38:00Z</dcterms:created>
  <dcterms:modified xsi:type="dcterms:W3CDTF">2014-01-26T15:52:54Z</dcterms:modified>
</cp:coreProperties>
</file>