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sldIdLst>
    <p:sldId id="272" r:id="rId2"/>
    <p:sldId id="353" r:id="rId3"/>
    <p:sldId id="352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51" r:id="rId38"/>
    <p:sldId id="289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7DA70-28E8-4F24-8FC8-72D937D60867}" type="datetimeFigureOut">
              <a:rPr lang="pt-BR" smtClean="0"/>
              <a:t>14/04/2016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60D1E-A154-4F9A-911B-DA4FA2EFA7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928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B38DBD-D98A-476F-8905-F8EB6B11E6FE}" type="slidenum">
              <a:rPr lang="en-US" altLang="pt-BR"/>
              <a:pPr eaLnBrk="1" hangingPunct="1">
                <a:spcBef>
                  <a:spcPct val="0"/>
                </a:spcBef>
              </a:pPr>
              <a:t>1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25121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69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475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728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21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7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73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26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616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614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0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99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250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09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E07657-F6C4-46D6-9D35-1125EB4A978B}" type="slidenum">
              <a:rPr lang="en-US" altLang="pt-BR"/>
              <a:pPr eaLnBrk="1" hangingPunct="1">
                <a:spcBef>
                  <a:spcPct val="0"/>
                </a:spcBef>
              </a:pPr>
              <a:t>38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71110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500" smtClean="0">
                <a:latin typeface="Times New Roman" panose="02020603050405020304" pitchFamily="18" charset="0"/>
              </a:rPr>
              <a:t>O paradigma dominante da ciência moderna tem como pilares estruturantes os pensamentos de Descartes e Newton, o modelo de racionalidade, o positivismo e pode caracterizar-se através de diversos atributos como sejam a dualidade e dissociação entre sujeito/objeto, domínio e controle sobre objeto, método, predição, causalidade, linearidade, determinismo, mecanicismo, ordem, quantificação, sistemas fechados, reducionismo, estabilidade, stock, certeza.</a:t>
            </a:r>
          </a:p>
          <a:p>
            <a:endParaRPr lang="pt-PT" altLang="pt-BR" sz="500" smtClean="0">
              <a:latin typeface="Times New Roman" panose="02020603050405020304" pitchFamily="18" charset="0"/>
            </a:endParaRPr>
          </a:p>
          <a:p>
            <a:r>
              <a:rPr lang="pt-BR" altLang="pt-BR" sz="500" smtClean="0">
                <a:latin typeface="Times New Roman" panose="02020603050405020304" pitchFamily="18" charset="0"/>
              </a:rPr>
              <a:t>Em contraponto, o que é conhecido como a ciência pós-moderna ou as teorias da complexidade estão estreitamente associados a conceitos de não-dualidade, união sujeito/objeto, não-linearidade, imprevisibilidade, complexidade, dinamismo da relação entre as partes, alta sensibilidade às condições iniciais, auto-organização ou autopoiese, evolução, adaptatividade, criatividade, qualificação, sistemas abertos, instabilidade, conectividade, fluxo, emergência, incerteza.</a:t>
            </a:r>
            <a:endParaRPr lang="pt-PT" altLang="pt-BR" sz="500" smtClean="0">
              <a:latin typeface="Times New Roman" panose="02020603050405020304" pitchFamily="18" charset="0"/>
            </a:endParaRPr>
          </a:p>
          <a:p>
            <a:endParaRPr lang="pt-PT" altLang="pt-BR" sz="500" smtClean="0">
              <a:latin typeface="Times New Roman" panose="02020603050405020304" pitchFamily="18" charset="0"/>
            </a:endParaRPr>
          </a:p>
          <a:p>
            <a:r>
              <a:rPr lang="pt-BR" altLang="pt-BR" sz="500" smtClean="0">
                <a:latin typeface="Times New Roman" panose="02020603050405020304" pitchFamily="18" charset="0"/>
              </a:rPr>
              <a:t>Ao longo do séc. XX e neste início de séc. XXI, vão-se desenvolvendo cada vez mais linhas de pensamento que têm em comum e subjacente a ideia de que o universo não é compreensível só em termos da mecânica e do pensamento linear porque as causas e os efeitos dos fenómenos não são diretamente proporcionais.</a:t>
            </a:r>
          </a:p>
          <a:p>
            <a:endParaRPr lang="pt-BR" altLang="pt-BR" sz="500" smtClean="0">
              <a:latin typeface="Times New Roman" panose="02020603050405020304" pitchFamily="18" charset="0"/>
            </a:endParaRPr>
          </a:p>
          <a:p>
            <a:r>
              <a:rPr lang="pt-BR" altLang="pt-BR" sz="500" smtClean="0">
                <a:latin typeface="Times New Roman" panose="02020603050405020304" pitchFamily="18" charset="0"/>
              </a:rPr>
              <a:t>A ciência da complexidade surge neste contexto como uma área de conhecimento que se caracteriza por ser a confluência de diversas teorias e áreas como sejam a cibernética, a teoria dos sistemas dinâmicos adaptativos, a inteligência artificial, as dinâmicas não lineares, a teoria do caos, ecologia, etc.</a:t>
            </a:r>
          </a:p>
          <a:p>
            <a:endParaRPr lang="pt-BR" altLang="pt-BR" sz="500" smtClean="0">
              <a:latin typeface="Times New Roman" panose="02020603050405020304" pitchFamily="18" charset="0"/>
            </a:endParaRPr>
          </a:p>
          <a:p>
            <a:r>
              <a:rPr lang="pt-BR" altLang="pt-BR" sz="500" smtClean="0">
                <a:latin typeface="Times New Roman" panose="02020603050405020304" pitchFamily="18" charset="0"/>
              </a:rPr>
              <a:t>Cada vez mais o pensamento complexo assume relevância, também, nas áreas de ciências humanas, propondo-se ao entendimento das redes de fenómenos sociais e dos sistemas sociais complexos. </a:t>
            </a:r>
            <a:endParaRPr lang="pt-PT" altLang="pt-BR" sz="500" smtClean="0">
              <a:latin typeface="Times New Roman" panose="02020603050405020304" pitchFamily="18" charset="0"/>
            </a:endParaRPr>
          </a:p>
          <a:p>
            <a:endParaRPr lang="pt-PT" altLang="pt-BR" sz="900" smtClean="0">
              <a:latin typeface="Times New Roman" panose="02020603050405020304" pitchFamily="18" charset="0"/>
            </a:endParaRPr>
          </a:p>
        </p:txBody>
      </p:sp>
      <p:sp>
        <p:nvSpPr>
          <p:cNvPr id="17412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9D837B-C438-4D86-A4A9-99C4F069435C}" type="slidenum">
              <a:rPr lang="pt-PT" altLang="pt-BR" sz="10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pt-PT" altLang="pt-BR" sz="1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8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11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72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24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08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97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5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Birthday_Paradox.sv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895600" y="1295401"/>
            <a:ext cx="7772400" cy="1470025"/>
          </a:xfrm>
        </p:spPr>
        <p:txBody>
          <a:bodyPr/>
          <a:lstStyle/>
          <a:p>
            <a:pPr algn="ctr"/>
            <a:r>
              <a:rPr lang="pt-BR" altLang="pt-BR" smtClean="0"/>
              <a:t>Redes Eletrônicas e </a:t>
            </a:r>
            <a:br>
              <a:rPr lang="pt-BR" altLang="pt-BR" smtClean="0"/>
            </a:br>
            <a:r>
              <a:rPr lang="pt-BR" altLang="pt-BR" smtClean="0"/>
              <a:t>ambientes de informação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895600" y="3886200"/>
            <a:ext cx="64008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pt-BR" altLang="pt-BR" dirty="0" smtClean="0"/>
              <a:t>Prof. Dr. Marcos Luiz </a:t>
            </a:r>
            <a:r>
              <a:rPr lang="pt-BR" altLang="pt-BR" dirty="0" err="1" smtClean="0"/>
              <a:t>Mucheroni</a:t>
            </a:r>
            <a:endParaRPr lang="pt-BR" altLang="pt-BR" dirty="0" smtClean="0"/>
          </a:p>
          <a:p>
            <a:pPr marL="0" indent="0" algn="ctr">
              <a:buNone/>
            </a:pPr>
            <a:r>
              <a:rPr lang="pt-BR" altLang="pt-BR" dirty="0" smtClean="0"/>
              <a:t>10ª. AULA </a:t>
            </a:r>
          </a:p>
          <a:p>
            <a:pPr marL="0" indent="0" algn="ctr">
              <a:buNone/>
            </a:pPr>
            <a:r>
              <a:rPr lang="pt-BR" altLang="pt-BR" dirty="0" smtClean="0"/>
              <a:t>2016</a:t>
            </a:r>
            <a:endParaRPr lang="pt-BR" altLang="pt-BR" dirty="0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95800"/>
            <a:ext cx="1295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E:\VisitCard\Log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43600"/>
            <a:ext cx="1055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93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2864" y="0"/>
            <a:ext cx="7026275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2" name="Rectângulo 6"/>
          <p:cNvSpPr/>
          <p:nvPr/>
        </p:nvSpPr>
        <p:spPr>
          <a:xfrm>
            <a:off x="1119188" y="0"/>
            <a:ext cx="9906001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endParaRPr lang="pt-PT" sz="8000" b="1" dirty="0">
              <a:solidFill>
                <a:srgbClr val="996633"/>
              </a:solidFill>
              <a:latin typeface="Chiller" pitchFamily="82" charset="0"/>
              <a:cs typeface="Arial" pitchFamily="34" charset="0"/>
            </a:endParaRPr>
          </a:p>
        </p:txBody>
      </p:sp>
      <p:grpSp>
        <p:nvGrpSpPr>
          <p:cNvPr id="14340" name="Grupo 24"/>
          <p:cNvGrpSpPr>
            <a:grpSpLocks/>
          </p:cNvGrpSpPr>
          <p:nvPr/>
        </p:nvGrpSpPr>
        <p:grpSpPr bwMode="auto">
          <a:xfrm>
            <a:off x="1238250" y="1643064"/>
            <a:ext cx="4859338" cy="2879725"/>
            <a:chOff x="146070" y="3117597"/>
            <a:chExt cx="6295447" cy="3740427"/>
          </a:xfrm>
        </p:grpSpPr>
        <p:pic>
          <p:nvPicPr>
            <p:cNvPr id="14346" name="Picture 2" descr="http://upload.wikimedia.org/wikipedia/commons/thumb/e/e7/Birthday_Paradox.svg/450px-Birthday_Paradox.svg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5"/>
            <a:stretch>
              <a:fillRect/>
            </a:stretch>
          </p:blipFill>
          <p:spPr bwMode="auto">
            <a:xfrm>
              <a:off x="146070" y="3117597"/>
              <a:ext cx="6295447" cy="3740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347" name="Conector reto 14"/>
            <p:cNvCxnSpPr>
              <a:cxnSpLocks noChangeShapeType="1"/>
            </p:cNvCxnSpPr>
            <p:nvPr/>
          </p:nvCxnSpPr>
          <p:spPr bwMode="auto">
            <a:xfrm>
              <a:off x="881034" y="3865682"/>
              <a:ext cx="1857388" cy="0"/>
            </a:xfrm>
            <a:prstGeom prst="line">
              <a:avLst/>
            </a:prstGeom>
            <a:noFill/>
            <a:ln w="25400" algn="ctr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48" name="Conector reto 18"/>
            <p:cNvCxnSpPr>
              <a:cxnSpLocks noChangeShapeType="1"/>
            </p:cNvCxnSpPr>
            <p:nvPr/>
          </p:nvCxnSpPr>
          <p:spPr bwMode="auto">
            <a:xfrm rot="5400000" flipH="1" flipV="1">
              <a:off x="1496422" y="5099628"/>
              <a:ext cx="2484000" cy="0"/>
            </a:xfrm>
            <a:prstGeom prst="line">
              <a:avLst/>
            </a:prstGeom>
            <a:noFill/>
            <a:ln w="25400" algn="ctr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341" name="Retângulo 12"/>
          <p:cNvSpPr>
            <a:spLocks noChangeArrowheads="1"/>
          </p:cNvSpPr>
          <p:nvPr/>
        </p:nvSpPr>
        <p:spPr bwMode="auto">
          <a:xfrm>
            <a:off x="1214439" y="4572001"/>
            <a:ext cx="50244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3500" b="1">
                <a:latin typeface="Chiller" panose="04020404031007020602" pitchFamily="82" charset="0"/>
              </a:rPr>
              <a:t>... Talvez de forma, contraintuitiva, a probabilidade de 99% de haver 2 pessoas com o mesmo aniversário é atingida com apenas 57 pessoas !!!</a:t>
            </a:r>
          </a:p>
        </p:txBody>
      </p:sp>
      <p:sp>
        <p:nvSpPr>
          <p:cNvPr id="14342" name="CaixaDeTexto 13"/>
          <p:cNvSpPr txBox="1">
            <a:spLocks noChangeArrowheads="1"/>
          </p:cNvSpPr>
          <p:nvPr/>
        </p:nvSpPr>
        <p:spPr bwMode="auto">
          <a:xfrm rot="-5400000">
            <a:off x="6559551" y="3036888"/>
            <a:ext cx="6858000" cy="784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BR" sz="4500" b="1">
              <a:solidFill>
                <a:srgbClr val="FF0000"/>
              </a:solidFill>
              <a:latin typeface="Harrington" panose="04040505050A02020702" pitchFamily="82" charset="0"/>
            </a:endParaRPr>
          </a:p>
        </p:txBody>
      </p:sp>
      <p:sp>
        <p:nvSpPr>
          <p:cNvPr id="14343" name="CaixaDeTexto 7"/>
          <p:cNvSpPr txBox="1">
            <a:spLocks noChangeArrowheads="1"/>
          </p:cNvSpPr>
          <p:nvPr/>
        </p:nvSpPr>
        <p:spPr bwMode="auto">
          <a:xfrm>
            <a:off x="6392863" y="3017838"/>
            <a:ext cx="46799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Num grupo de 35 pessoas, há uma probabilidade de quase 80% de que haja duas com o mesmo dia de aniversário! </a:t>
            </a:r>
          </a:p>
        </p:txBody>
      </p:sp>
      <p:sp>
        <p:nvSpPr>
          <p:cNvPr id="14344" name="CaixaDeTexto 8"/>
          <p:cNvSpPr txBox="1">
            <a:spLocks noChangeArrowheads="1"/>
          </p:cNvSpPr>
          <p:nvPr/>
        </p:nvSpPr>
        <p:spPr bwMode="auto">
          <a:xfrm>
            <a:off x="6369050" y="2216151"/>
            <a:ext cx="46799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latin typeface="Harrington" panose="04040505050A02020702" pitchFamily="82" charset="0"/>
              </a:rPr>
              <a:t>A </a:t>
            </a:r>
            <a:r>
              <a:rPr lang="pt-PT" altLang="pt-BR" sz="4500" b="1">
                <a:latin typeface="Chiller" panose="04020404031007020602" pitchFamily="82" charset="0"/>
              </a:rPr>
              <a:t>nossa</a:t>
            </a:r>
            <a:r>
              <a:rPr lang="pt-PT" altLang="pt-BR" sz="4500" b="1">
                <a:latin typeface="Harrington" panose="04040505050A02020702" pitchFamily="82" charset="0"/>
              </a:rPr>
              <a:t> Aposta:</a:t>
            </a:r>
          </a:p>
        </p:txBody>
      </p:sp>
      <p:sp>
        <p:nvSpPr>
          <p:cNvPr id="10" name="Rectângulo 6"/>
          <p:cNvSpPr/>
          <p:nvPr/>
        </p:nvSpPr>
        <p:spPr>
          <a:xfrm>
            <a:off x="1143000" y="142876"/>
            <a:ext cx="9906000" cy="164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11000" b="1" dirty="0">
                <a:solidFill>
                  <a:srgbClr val="C00000"/>
                </a:solidFill>
                <a:latin typeface="Chiller" pitchFamily="82" charset="0"/>
                <a:cs typeface="Arial" pitchFamily="34" charset="0"/>
              </a:rPr>
              <a:t>Paradoxo do aniversário</a:t>
            </a:r>
          </a:p>
        </p:txBody>
      </p:sp>
    </p:spTree>
    <p:extLst>
      <p:ext uri="{BB962C8B-B14F-4D97-AF65-F5344CB8AC3E}">
        <p14:creationId xmlns:p14="http://schemas.microsoft.com/office/powerpoint/2010/main" val="424721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 rot="278492">
            <a:off x="1474788" y="350839"/>
            <a:ext cx="8786812" cy="2670175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17000">
                <a:solidFill>
                  <a:schemeClr val="bg1"/>
                </a:solidFill>
                <a:latin typeface="Bernard MT Condensed" panose="02050806060905020404" pitchFamily="18" charset="0"/>
              </a:rPr>
              <a:t>Ciência e</a:t>
            </a: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 rot="-395522">
            <a:off x="5595938" y="3643314"/>
            <a:ext cx="5143500" cy="2428875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17000" b="1">
                <a:solidFill>
                  <a:schemeClr val="bg1"/>
                </a:solidFill>
                <a:latin typeface="Bernard MT Condensed" panose="02050806060905020404" pitchFamily="18" charset="0"/>
              </a:rPr>
              <a:t>Redes</a:t>
            </a:r>
            <a:endParaRPr lang="pt-BR" altLang="pt-BR" sz="17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 l="6054" t="6054" r="6054" b="6054"/>
          <a:stretch>
            <a:fillRect/>
          </a:stretch>
        </p:blipFill>
        <p:spPr bwMode="auto">
          <a:xfrm>
            <a:off x="1738314" y="2857500"/>
            <a:ext cx="3786187" cy="37861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8817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6096000" y="1"/>
            <a:ext cx="4967288" cy="68754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762000">
              <a:defRPr/>
            </a:pPr>
            <a:endParaRPr lang="pt-BR" sz="15000">
              <a:solidFill>
                <a:srgbClr val="0070C0"/>
              </a:solidFill>
              <a:latin typeface="Chiller" pitchFamily="82" charset="0"/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143001" y="1"/>
            <a:ext cx="5095875" cy="68754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defTabSz="762000">
              <a:defRPr/>
            </a:pPr>
            <a:endParaRPr lang="pt-BR" sz="15000">
              <a:solidFill>
                <a:srgbClr val="0070C0"/>
              </a:solidFill>
              <a:latin typeface="Chiller" pitchFamily="82" charset="0"/>
            </a:endParaRPr>
          </a:p>
        </p:txBody>
      </p:sp>
      <p:sp>
        <p:nvSpPr>
          <p:cNvPr id="48" name="Raio 47"/>
          <p:cNvSpPr/>
          <p:nvPr/>
        </p:nvSpPr>
        <p:spPr bwMode="auto">
          <a:xfrm rot="21313492" flipH="1">
            <a:off x="4818700" y="2852438"/>
            <a:ext cx="3082005" cy="1155144"/>
          </a:xfrm>
          <a:prstGeom prst="lightningBolt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90500" h="190500"/>
          </a:sp3d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  <a:buFontTx/>
              <a:buChar char="•"/>
              <a:defRPr/>
            </a:pPr>
            <a:endParaRPr lang="pt-BR">
              <a:latin typeface="Arial" charset="0"/>
            </a:endParaRPr>
          </a:p>
        </p:txBody>
      </p:sp>
      <p:grpSp>
        <p:nvGrpSpPr>
          <p:cNvPr id="16391" name="Grupo 44"/>
          <p:cNvGrpSpPr>
            <a:grpSpLocks/>
          </p:cNvGrpSpPr>
          <p:nvPr/>
        </p:nvGrpSpPr>
        <p:grpSpPr bwMode="auto">
          <a:xfrm>
            <a:off x="1881188" y="785814"/>
            <a:ext cx="8572500" cy="5857875"/>
            <a:chOff x="2534732" y="1412776"/>
            <a:chExt cx="4836537" cy="2952328"/>
          </a:xfrm>
        </p:grpSpPr>
        <p:pic>
          <p:nvPicPr>
            <p:cNvPr id="16427" name="Picture 8" descr="C:\Users\User01\Desktop\imagens redes\balança2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732" y="1412776"/>
              <a:ext cx="4836537" cy="295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8" name="Picture 2" descr="C:\Users\User01\Desktop\imagens redes\newton2b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954" y="2839365"/>
              <a:ext cx="883402" cy="94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9" name="Picture 3" descr="C:\Users\User01\Desktop\imagens redes\descartes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174" y="2859996"/>
              <a:ext cx="918330" cy="868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0" name="Picture 4" descr="C:\Users\User01\Desktop\imagens redes\edgar morin copy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7" y="2917885"/>
              <a:ext cx="859065" cy="75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1" name="Picture 5" descr="C:\Users\User01\Desktop\imagens redes\einstein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771" y="2802108"/>
              <a:ext cx="693390" cy="92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0" name="CaixaDeTexto 14"/>
          <p:cNvSpPr txBox="1">
            <a:spLocks noChangeArrowheads="1"/>
          </p:cNvSpPr>
          <p:nvPr/>
        </p:nvSpPr>
        <p:spPr bwMode="auto">
          <a:xfrm>
            <a:off x="1143001" y="3071813"/>
            <a:ext cx="1952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  <a:ea typeface="Batang"/>
                <a:cs typeface="Arial" pitchFamily="34" charset="0"/>
              </a:rPr>
              <a:t>modelo de racionalidade</a:t>
            </a:r>
          </a:p>
        </p:txBody>
      </p:sp>
      <p:sp>
        <p:nvSpPr>
          <p:cNvPr id="13321" name="CaixaDeTexto 11"/>
          <p:cNvSpPr txBox="1">
            <a:spLocks noChangeArrowheads="1"/>
          </p:cNvSpPr>
          <p:nvPr/>
        </p:nvSpPr>
        <p:spPr bwMode="auto">
          <a:xfrm>
            <a:off x="3167064" y="2879725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positivismo </a:t>
            </a:r>
          </a:p>
        </p:txBody>
      </p:sp>
      <p:sp>
        <p:nvSpPr>
          <p:cNvPr id="13322" name="CaixaDeTexto 12"/>
          <p:cNvSpPr txBox="1">
            <a:spLocks noChangeArrowheads="1"/>
          </p:cNvSpPr>
          <p:nvPr/>
        </p:nvSpPr>
        <p:spPr bwMode="auto">
          <a:xfrm>
            <a:off x="4643439" y="4864100"/>
            <a:ext cx="166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dualidade</a:t>
            </a:r>
            <a:endParaRPr lang="pt-PT" b="1">
              <a:solidFill>
                <a:schemeClr val="bg1">
                  <a:lumMod val="85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323" name="CaixaDeTexto 13"/>
          <p:cNvSpPr txBox="1">
            <a:spLocks noChangeArrowheads="1"/>
          </p:cNvSpPr>
          <p:nvPr/>
        </p:nvSpPr>
        <p:spPr bwMode="auto">
          <a:xfrm>
            <a:off x="1143000" y="4286250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método</a:t>
            </a:r>
          </a:p>
        </p:txBody>
      </p:sp>
      <p:sp>
        <p:nvSpPr>
          <p:cNvPr id="13324" name="CaixaDeTexto 16"/>
          <p:cNvSpPr txBox="1">
            <a:spLocks noChangeArrowheads="1"/>
          </p:cNvSpPr>
          <p:nvPr/>
        </p:nvSpPr>
        <p:spPr bwMode="auto">
          <a:xfrm>
            <a:off x="1143000" y="928689"/>
            <a:ext cx="1944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predição</a:t>
            </a:r>
          </a:p>
        </p:txBody>
      </p:sp>
      <p:sp>
        <p:nvSpPr>
          <p:cNvPr id="13325" name="CaixaDeTexto 17"/>
          <p:cNvSpPr txBox="1">
            <a:spLocks noChangeArrowheads="1"/>
          </p:cNvSpPr>
          <p:nvPr/>
        </p:nvSpPr>
        <p:spPr bwMode="auto">
          <a:xfrm>
            <a:off x="3595688" y="714375"/>
            <a:ext cx="257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causalidade</a:t>
            </a:r>
            <a:endParaRPr lang="pt-PT" b="1">
              <a:solidFill>
                <a:schemeClr val="bg1">
                  <a:lumMod val="85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326" name="CaixaDeTexto 20"/>
          <p:cNvSpPr txBox="1">
            <a:spLocks noChangeArrowheads="1"/>
          </p:cNvSpPr>
          <p:nvPr/>
        </p:nvSpPr>
        <p:spPr bwMode="auto">
          <a:xfrm>
            <a:off x="1143000" y="2428875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mecanicismo</a:t>
            </a:r>
          </a:p>
        </p:txBody>
      </p:sp>
      <p:sp>
        <p:nvSpPr>
          <p:cNvPr id="13327" name="CaixaDeTexto 21"/>
          <p:cNvSpPr txBox="1">
            <a:spLocks noChangeArrowheads="1"/>
          </p:cNvSpPr>
          <p:nvPr/>
        </p:nvSpPr>
        <p:spPr bwMode="auto">
          <a:xfrm>
            <a:off x="3024189" y="1285875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determinismo</a:t>
            </a:r>
          </a:p>
        </p:txBody>
      </p:sp>
      <p:sp>
        <p:nvSpPr>
          <p:cNvPr id="16400" name="CaixaDeTexto 22"/>
          <p:cNvSpPr txBox="1">
            <a:spLocks noChangeArrowheads="1"/>
          </p:cNvSpPr>
          <p:nvPr/>
        </p:nvSpPr>
        <p:spPr bwMode="auto">
          <a:xfrm>
            <a:off x="1143001" y="5643564"/>
            <a:ext cx="2119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>
                <a:latin typeface="Verdana" panose="020B0604030504040204" pitchFamily="34" charset="0"/>
                <a:cs typeface="Arial" panose="020B0604020202020204" pitchFamily="34" charset="0"/>
              </a:rPr>
              <a:t>reducionismo</a:t>
            </a:r>
            <a:endParaRPr lang="pt-PT" altLang="pt-BR" sz="1800" b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401" name="CaixaDeTexto 23"/>
          <p:cNvSpPr txBox="1">
            <a:spLocks noChangeArrowheads="1"/>
          </p:cNvSpPr>
          <p:nvPr/>
        </p:nvSpPr>
        <p:spPr bwMode="auto">
          <a:xfrm>
            <a:off x="2238376" y="6221413"/>
            <a:ext cx="1357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>
                <a:latin typeface="Verdana" panose="020B0604030504040204" pitchFamily="34" charset="0"/>
                <a:cs typeface="Arial" panose="020B0604020202020204" pitchFamily="34" charset="0"/>
              </a:rPr>
              <a:t>sistemas fechados</a:t>
            </a:r>
            <a:endParaRPr lang="pt-PT" altLang="pt-BR" sz="1800" b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330" name="CaixaDeTexto 24"/>
          <p:cNvSpPr txBox="1">
            <a:spLocks noChangeArrowheads="1"/>
          </p:cNvSpPr>
          <p:nvPr/>
        </p:nvSpPr>
        <p:spPr bwMode="auto">
          <a:xfrm>
            <a:off x="3833814" y="3429000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estabilidade</a:t>
            </a:r>
            <a:endParaRPr lang="pt-PT" b="1">
              <a:solidFill>
                <a:schemeClr val="bg1">
                  <a:lumMod val="85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6403" name="CaixaDeTexto 25"/>
          <p:cNvSpPr txBox="1">
            <a:spLocks noChangeArrowheads="1"/>
          </p:cNvSpPr>
          <p:nvPr/>
        </p:nvSpPr>
        <p:spPr bwMode="auto">
          <a:xfrm rot="-287988">
            <a:off x="7824788" y="2813050"/>
            <a:ext cx="33337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003300"/>
                </a:solidFill>
                <a:latin typeface="Copperplate Gothic Light" panose="020E0507020206020404" pitchFamily="34" charset="0"/>
              </a:rPr>
              <a:t>auto-organização </a:t>
            </a:r>
          </a:p>
        </p:txBody>
      </p:sp>
      <p:sp>
        <p:nvSpPr>
          <p:cNvPr id="16404" name="CaixaDeTexto 26"/>
          <p:cNvSpPr txBox="1">
            <a:spLocks noChangeArrowheads="1"/>
          </p:cNvSpPr>
          <p:nvPr/>
        </p:nvSpPr>
        <p:spPr bwMode="auto">
          <a:xfrm>
            <a:off x="6238876" y="6457950"/>
            <a:ext cx="481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000">
                <a:solidFill>
                  <a:srgbClr val="7030A0"/>
                </a:solidFill>
                <a:latin typeface="Bernard MT Condensed" panose="02050806060905020404" pitchFamily="18" charset="0"/>
              </a:rPr>
              <a:t>dinamismo da relação entre as partes</a:t>
            </a:r>
          </a:p>
        </p:txBody>
      </p:sp>
      <p:sp>
        <p:nvSpPr>
          <p:cNvPr id="16405" name="CaixaDeTexto 27"/>
          <p:cNvSpPr txBox="1">
            <a:spLocks noChangeArrowheads="1"/>
          </p:cNvSpPr>
          <p:nvPr/>
        </p:nvSpPr>
        <p:spPr bwMode="auto">
          <a:xfrm rot="2410757">
            <a:off x="9023350" y="4043364"/>
            <a:ext cx="25225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996600"/>
                </a:solidFill>
                <a:latin typeface="Gill Sans MT" panose="020B0502020104020203" pitchFamily="34" charset="0"/>
              </a:rPr>
              <a:t>complexidade</a:t>
            </a:r>
          </a:p>
        </p:txBody>
      </p:sp>
      <p:sp>
        <p:nvSpPr>
          <p:cNvPr id="16406" name="CaixaDeTexto 28"/>
          <p:cNvSpPr txBox="1">
            <a:spLocks noChangeArrowheads="1"/>
          </p:cNvSpPr>
          <p:nvPr/>
        </p:nvSpPr>
        <p:spPr bwMode="auto">
          <a:xfrm rot="730324">
            <a:off x="6156326" y="5421313"/>
            <a:ext cx="27289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FF0000"/>
                </a:solidFill>
                <a:latin typeface="Algerian" panose="04020705040A02060702" pitchFamily="82" charset="0"/>
              </a:rPr>
              <a:t>não-linearidade</a:t>
            </a:r>
          </a:p>
        </p:txBody>
      </p:sp>
      <p:sp>
        <p:nvSpPr>
          <p:cNvPr id="16407" name="CaixaDeTexto 29"/>
          <p:cNvSpPr txBox="1">
            <a:spLocks noChangeArrowheads="1"/>
          </p:cNvSpPr>
          <p:nvPr/>
        </p:nvSpPr>
        <p:spPr bwMode="auto">
          <a:xfrm rot="1206092">
            <a:off x="7027863" y="1889126"/>
            <a:ext cx="24193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latin typeface="Elephant" panose="02020904090505020303" pitchFamily="18" charset="0"/>
              </a:rPr>
              <a:t>união sujeito/objeto</a:t>
            </a:r>
          </a:p>
        </p:txBody>
      </p:sp>
      <p:sp>
        <p:nvSpPr>
          <p:cNvPr id="16408" name="CaixaDeTexto 30"/>
          <p:cNvSpPr txBox="1">
            <a:spLocks noChangeArrowheads="1"/>
          </p:cNvSpPr>
          <p:nvPr/>
        </p:nvSpPr>
        <p:spPr bwMode="auto">
          <a:xfrm rot="-674852">
            <a:off x="6305551" y="2455863"/>
            <a:ext cx="18319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>
                <a:solidFill>
                  <a:srgbClr val="FF0066"/>
                </a:solidFill>
                <a:latin typeface="Forte" panose="03060902040502070203" pitchFamily="66" charset="0"/>
              </a:rPr>
              <a:t>não-dualidade</a:t>
            </a:r>
          </a:p>
        </p:txBody>
      </p:sp>
      <p:sp>
        <p:nvSpPr>
          <p:cNvPr id="16409" name="CaixaDeTexto 31"/>
          <p:cNvSpPr txBox="1">
            <a:spLocks noChangeArrowheads="1"/>
          </p:cNvSpPr>
          <p:nvPr/>
        </p:nvSpPr>
        <p:spPr bwMode="auto">
          <a:xfrm rot="882933">
            <a:off x="6167438" y="925514"/>
            <a:ext cx="23368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002060"/>
                </a:solidFill>
                <a:latin typeface="Credit Valley"/>
              </a:rPr>
              <a:t>teorias da complexidade </a:t>
            </a:r>
          </a:p>
        </p:txBody>
      </p:sp>
      <p:sp>
        <p:nvSpPr>
          <p:cNvPr id="16410" name="CaixaDeTexto 32"/>
          <p:cNvSpPr txBox="1">
            <a:spLocks noChangeArrowheads="1"/>
          </p:cNvSpPr>
          <p:nvPr/>
        </p:nvSpPr>
        <p:spPr bwMode="auto">
          <a:xfrm rot="548038">
            <a:off x="9075738" y="1084263"/>
            <a:ext cx="203676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00B050"/>
                </a:solidFill>
                <a:latin typeface="Harrington" panose="04040505050A02020702" pitchFamily="82" charset="0"/>
              </a:rPr>
              <a:t>ciência pós-moderna </a:t>
            </a:r>
          </a:p>
        </p:txBody>
      </p:sp>
      <p:sp>
        <p:nvSpPr>
          <p:cNvPr id="16411" name="CaixaDeTexto 33"/>
          <p:cNvSpPr txBox="1">
            <a:spLocks noChangeArrowheads="1"/>
          </p:cNvSpPr>
          <p:nvPr/>
        </p:nvSpPr>
        <p:spPr bwMode="auto">
          <a:xfrm rot="-1124723">
            <a:off x="9142413" y="2106614"/>
            <a:ext cx="207486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FFFF00"/>
                </a:solidFill>
                <a:latin typeface="Harrington" panose="04040505050A02020702" pitchFamily="82" charset="0"/>
              </a:rPr>
              <a:t>instabilidade</a:t>
            </a:r>
          </a:p>
        </p:txBody>
      </p:sp>
      <p:sp>
        <p:nvSpPr>
          <p:cNvPr id="16412" name="CaixaDeTexto 34"/>
          <p:cNvSpPr txBox="1">
            <a:spLocks noChangeArrowheads="1"/>
          </p:cNvSpPr>
          <p:nvPr/>
        </p:nvSpPr>
        <p:spPr bwMode="auto">
          <a:xfrm>
            <a:off x="6310314" y="4357688"/>
            <a:ext cx="1831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3000">
                <a:solidFill>
                  <a:srgbClr val="0070C0"/>
                </a:solidFill>
                <a:latin typeface="Forte" panose="03060902040502070203" pitchFamily="66" charset="0"/>
              </a:rPr>
              <a:t>sistemas abertos</a:t>
            </a:r>
          </a:p>
        </p:txBody>
      </p:sp>
      <p:sp>
        <p:nvSpPr>
          <p:cNvPr id="16413" name="CaixaDeTexto 35"/>
          <p:cNvSpPr txBox="1">
            <a:spLocks noChangeArrowheads="1"/>
          </p:cNvSpPr>
          <p:nvPr/>
        </p:nvSpPr>
        <p:spPr bwMode="auto">
          <a:xfrm rot="1061085">
            <a:off x="8204201" y="1579564"/>
            <a:ext cx="20240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3000">
                <a:solidFill>
                  <a:srgbClr val="FF0000"/>
                </a:solidFill>
                <a:latin typeface="Old English Text MT" panose="03040902040508030806" pitchFamily="66" charset="0"/>
              </a:rPr>
              <a:t>criatividade</a:t>
            </a:r>
          </a:p>
        </p:txBody>
      </p:sp>
      <p:sp>
        <p:nvSpPr>
          <p:cNvPr id="16414" name="CaixaDeTexto 36"/>
          <p:cNvSpPr txBox="1">
            <a:spLocks noChangeArrowheads="1"/>
          </p:cNvSpPr>
          <p:nvPr/>
        </p:nvSpPr>
        <p:spPr bwMode="auto">
          <a:xfrm rot="405334">
            <a:off x="9034463" y="3330575"/>
            <a:ext cx="19939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FFC000"/>
                </a:solidFill>
                <a:latin typeface="Bodoni MT Black" panose="02070A03080606020203" pitchFamily="18" charset="0"/>
              </a:rPr>
              <a:t>autopoiese</a:t>
            </a:r>
          </a:p>
        </p:txBody>
      </p:sp>
      <p:sp>
        <p:nvSpPr>
          <p:cNvPr id="16415" name="CaixaDeTexto 37"/>
          <p:cNvSpPr txBox="1">
            <a:spLocks noChangeArrowheads="1"/>
          </p:cNvSpPr>
          <p:nvPr/>
        </p:nvSpPr>
        <p:spPr bwMode="auto">
          <a:xfrm rot="-1948274">
            <a:off x="8853488" y="5492750"/>
            <a:ext cx="22590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3000">
                <a:solidFill>
                  <a:srgbClr val="0070C0"/>
                </a:solidFill>
                <a:latin typeface="Forte" panose="03060902040502070203" pitchFamily="66" charset="0"/>
              </a:rPr>
              <a:t>conetividade</a:t>
            </a:r>
          </a:p>
        </p:txBody>
      </p:sp>
      <p:sp>
        <p:nvSpPr>
          <p:cNvPr id="16416" name="CaixaDeTexto 38"/>
          <p:cNvSpPr txBox="1">
            <a:spLocks noChangeArrowheads="1"/>
          </p:cNvSpPr>
          <p:nvPr/>
        </p:nvSpPr>
        <p:spPr bwMode="auto">
          <a:xfrm rot="-1336102">
            <a:off x="6310314" y="3786189"/>
            <a:ext cx="183197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7030A0"/>
                </a:solidFill>
                <a:latin typeface="Credit Valley"/>
              </a:rPr>
              <a:t>incerteza</a:t>
            </a:r>
          </a:p>
        </p:txBody>
      </p:sp>
      <p:sp>
        <p:nvSpPr>
          <p:cNvPr id="16417" name="CaixaDeTexto 39"/>
          <p:cNvSpPr txBox="1">
            <a:spLocks noChangeArrowheads="1"/>
          </p:cNvSpPr>
          <p:nvPr/>
        </p:nvSpPr>
        <p:spPr bwMode="auto">
          <a:xfrm rot="-1291977">
            <a:off x="9029700" y="5137150"/>
            <a:ext cx="20018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500" b="1">
                <a:solidFill>
                  <a:srgbClr val="FF0000"/>
                </a:solidFill>
                <a:latin typeface="Credit Valley"/>
              </a:rPr>
              <a:t>emergência</a:t>
            </a:r>
          </a:p>
        </p:txBody>
      </p:sp>
      <p:sp>
        <p:nvSpPr>
          <p:cNvPr id="16418" name="CaixaDeTexto 40"/>
          <p:cNvSpPr txBox="1">
            <a:spLocks noChangeArrowheads="1"/>
          </p:cNvSpPr>
          <p:nvPr/>
        </p:nvSpPr>
        <p:spPr bwMode="auto">
          <a:xfrm>
            <a:off x="8096251" y="5643564"/>
            <a:ext cx="16430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3000" b="1"/>
              <a:t>fluxo</a:t>
            </a:r>
          </a:p>
        </p:txBody>
      </p:sp>
      <p:sp>
        <p:nvSpPr>
          <p:cNvPr id="13347" name="CaixaDeTexto 45"/>
          <p:cNvSpPr txBox="1">
            <a:spLocks noChangeArrowheads="1"/>
          </p:cNvSpPr>
          <p:nvPr/>
        </p:nvSpPr>
        <p:spPr bwMode="auto">
          <a:xfrm>
            <a:off x="3738564" y="2071689"/>
            <a:ext cx="1785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linearidade</a:t>
            </a:r>
          </a:p>
        </p:txBody>
      </p:sp>
      <p:sp>
        <p:nvSpPr>
          <p:cNvPr id="13348" name="CaixaDeTexto 50"/>
          <p:cNvSpPr txBox="1">
            <a:spLocks noChangeArrowheads="1"/>
          </p:cNvSpPr>
          <p:nvPr/>
        </p:nvSpPr>
        <p:spPr bwMode="auto">
          <a:xfrm>
            <a:off x="1143000" y="1500188"/>
            <a:ext cx="2095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ciência moderna </a:t>
            </a:r>
          </a:p>
        </p:txBody>
      </p:sp>
      <p:sp>
        <p:nvSpPr>
          <p:cNvPr id="16421" name="CaixaDeTexto 12"/>
          <p:cNvSpPr txBox="1">
            <a:spLocks noChangeArrowheads="1"/>
          </p:cNvSpPr>
          <p:nvPr/>
        </p:nvSpPr>
        <p:spPr bwMode="auto">
          <a:xfrm>
            <a:off x="3452814" y="5786438"/>
            <a:ext cx="242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 b="1">
                <a:latin typeface="Verdana" panose="020B0604030504040204" pitchFamily="34" charset="0"/>
                <a:cs typeface="Arial" panose="020B0604020202020204" pitchFamily="34" charset="0"/>
              </a:rPr>
              <a:t>dissociação sujeito/objeto </a:t>
            </a:r>
            <a:endParaRPr lang="pt-PT" altLang="pt-BR" sz="1800" b="1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350" name="CaixaDeTexto 25"/>
          <p:cNvSpPr txBox="1">
            <a:spLocks noChangeArrowheads="1"/>
          </p:cNvSpPr>
          <p:nvPr/>
        </p:nvSpPr>
        <p:spPr bwMode="auto">
          <a:xfrm>
            <a:off x="4400550" y="4165600"/>
            <a:ext cx="1695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ordem</a:t>
            </a:r>
          </a:p>
        </p:txBody>
      </p:sp>
      <p:sp>
        <p:nvSpPr>
          <p:cNvPr id="16423" name="CaixaDeTexto 37"/>
          <p:cNvSpPr txBox="1">
            <a:spLocks noChangeArrowheads="1"/>
          </p:cNvSpPr>
          <p:nvPr/>
        </p:nvSpPr>
        <p:spPr bwMode="auto">
          <a:xfrm>
            <a:off x="6270626" y="3314700"/>
            <a:ext cx="304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2000" b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imprevisibilidade</a:t>
            </a:r>
          </a:p>
        </p:txBody>
      </p:sp>
      <p:sp>
        <p:nvSpPr>
          <p:cNvPr id="16424" name="CaixaDeTexto 37"/>
          <p:cNvSpPr txBox="1">
            <a:spLocks noChangeArrowheads="1"/>
          </p:cNvSpPr>
          <p:nvPr/>
        </p:nvSpPr>
        <p:spPr bwMode="auto">
          <a:xfrm>
            <a:off x="7310439" y="714375"/>
            <a:ext cx="30559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3000">
                <a:solidFill>
                  <a:srgbClr val="003300"/>
                </a:solidFill>
                <a:latin typeface="Elephant" panose="02020904090505020303" pitchFamily="18" charset="0"/>
              </a:rPr>
              <a:t>adaptabilidade</a:t>
            </a:r>
          </a:p>
        </p:txBody>
      </p:sp>
      <p:sp>
        <p:nvSpPr>
          <p:cNvPr id="13353" name="Rectangle 2"/>
          <p:cNvSpPr>
            <a:spLocks noChangeArrowheads="1"/>
          </p:cNvSpPr>
          <p:nvPr/>
        </p:nvSpPr>
        <p:spPr bwMode="auto">
          <a:xfrm>
            <a:off x="1143001" y="0"/>
            <a:ext cx="5095875" cy="6429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 defTabSz="762000">
              <a:defRPr/>
            </a:pPr>
            <a:r>
              <a:rPr lang="pt-B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Diferentes e complementares</a:t>
            </a:r>
            <a:endParaRPr lang="pt-BR" sz="22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13354" name="Rectangle 2"/>
          <p:cNvSpPr>
            <a:spLocks noChangeArrowheads="1"/>
          </p:cNvSpPr>
          <p:nvPr/>
        </p:nvSpPr>
        <p:spPr bwMode="auto">
          <a:xfrm>
            <a:off x="6238876" y="0"/>
            <a:ext cx="4810125" cy="6429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22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perspectivas epistemológicas</a:t>
            </a:r>
            <a:endParaRPr lang="pt-BR" sz="2200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33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143000" y="1714500"/>
            <a:ext cx="9906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3000">
                <a:latin typeface="Verdana" panose="020B0604030504040204" pitchFamily="34" charset="0"/>
              </a:rPr>
              <a:t>Estudar fenômenos relativos à Informação e às Redes poderão ter grande impacto e importância na determinação dos caminhos a serem trilhados pela economia, cultura e sociedade mundial e pela vida individual das pessoas nas próximas décadas.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143000" y="0"/>
            <a:ext cx="9906000" cy="2000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3700" b="1">
                <a:solidFill>
                  <a:schemeClr val="bg1"/>
                </a:solidFill>
                <a:latin typeface="Verdana" panose="020B0604030504040204" pitchFamily="34" charset="0"/>
              </a:rPr>
              <a:t>Vivemos numa Sociedade em Rede e na Era da Informação </a:t>
            </a:r>
            <a:r>
              <a:rPr lang="pt-BR" altLang="pt-BR" sz="3700">
                <a:solidFill>
                  <a:schemeClr val="bg1"/>
                </a:solidFill>
                <a:latin typeface="Verdana" panose="020B0604030504040204" pitchFamily="34" charset="0"/>
              </a:rPr>
              <a:t>(Castells, 1999)</a:t>
            </a:r>
          </a:p>
        </p:txBody>
      </p:sp>
    </p:spTree>
    <p:extLst>
      <p:ext uri="{BB962C8B-B14F-4D97-AF65-F5344CB8AC3E}">
        <p14:creationId xmlns:p14="http://schemas.microsoft.com/office/powerpoint/2010/main" val="109611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143000" y="1"/>
            <a:ext cx="9906000" cy="3857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1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200" b="1">
                <a:latin typeface="Verdana" panose="020B0604030504040204" pitchFamily="34" charset="0"/>
              </a:rPr>
              <a:t>O que sabemos sobre REDES? </a:t>
            </a:r>
            <a:r>
              <a:rPr lang="pt-BR" altLang="pt-BR" sz="2200">
                <a:latin typeface="Verdana" panose="020B0604030504040204" pitchFamily="34" charset="0"/>
              </a:rPr>
              <a:t>Sabemos bastante mais sobre redes hoje do que no inicio do séc. XX quando surgiram as primeiras tentativas de explicar fenômenos em rede. Sabemos que as redes sociais são </a:t>
            </a:r>
            <a:r>
              <a:rPr lang="pt-BR" altLang="pt-BR" sz="2200" b="1">
                <a:latin typeface="Verdana" panose="020B0604030504040204" pitchFamily="34" charset="0"/>
              </a:rPr>
              <a:t>mundos pequenos</a:t>
            </a:r>
            <a:r>
              <a:rPr lang="pt-BR" altLang="pt-BR" sz="2200">
                <a:latin typeface="Verdana" panose="020B0604030504040204" pitchFamily="34" charset="0"/>
              </a:rPr>
              <a:t>, sabemos </a:t>
            </a:r>
            <a:r>
              <a:rPr lang="pt-BR" altLang="pt-BR" sz="2200" b="1">
                <a:latin typeface="Verdana" panose="020B0604030504040204" pitchFamily="34" charset="0"/>
              </a:rPr>
              <a:t>como podemos classificá-las</a:t>
            </a:r>
            <a:r>
              <a:rPr lang="pt-BR" altLang="pt-BR" sz="2200">
                <a:latin typeface="Verdana" panose="020B0604030504040204" pitchFamily="34" charset="0"/>
              </a:rPr>
              <a:t>, </a:t>
            </a:r>
            <a:r>
              <a:rPr lang="pt-BR" altLang="pt-BR" sz="2200" b="1">
                <a:latin typeface="Verdana" panose="020B0604030504040204" pitchFamily="34" charset="0"/>
              </a:rPr>
              <a:t>calcular várias de suas grandezas </a:t>
            </a:r>
            <a:r>
              <a:rPr lang="pt-BR" altLang="pt-BR" sz="2200">
                <a:latin typeface="Verdana" panose="020B0604030504040204" pitchFamily="34" charset="0"/>
              </a:rPr>
              <a:t>e temos </a:t>
            </a:r>
            <a:r>
              <a:rPr lang="pt-BR" altLang="pt-BR" sz="2200" b="1">
                <a:latin typeface="Verdana" panose="020B0604030504040204" pitchFamily="34" charset="0"/>
              </a:rPr>
              <a:t>modelos que incorporam o crescimento</a:t>
            </a:r>
            <a:r>
              <a:rPr lang="pt-BR" altLang="pt-BR" sz="2200">
                <a:latin typeface="Verdana" panose="020B0604030504040204" pitchFamily="34" charset="0"/>
              </a:rPr>
              <a:t> das redes e a </a:t>
            </a:r>
            <a:r>
              <a:rPr lang="pt-BR" altLang="pt-BR" sz="2200" b="1">
                <a:latin typeface="Verdana" panose="020B0604030504040204" pitchFamily="34" charset="0"/>
              </a:rPr>
              <a:t>não aleatoriedade das suas conexões</a:t>
            </a:r>
            <a:r>
              <a:rPr lang="pt-BR" altLang="pt-BR" sz="2200">
                <a:latin typeface="Verdana" panose="020B0604030504040204" pitchFamily="34" charset="0"/>
              </a:rPr>
              <a:t>.</a:t>
            </a:r>
            <a:endParaRPr lang="es-ES_tradnl" altLang="pt-BR" sz="2200">
              <a:latin typeface="Verdana" panose="020B0604030504040204" pitchFamily="34" charset="0"/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1143000" y="3857626"/>
            <a:ext cx="9907588" cy="300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1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pt-BR" altLang="pt-BR" sz="2200" b="1">
                <a:solidFill>
                  <a:schemeClr val="bg1"/>
                </a:solidFill>
                <a:latin typeface="Verdana" panose="020B0604030504040204" pitchFamily="34" charset="0"/>
              </a:rPr>
              <a:t>O que não sabemos sobre REDES? </a:t>
            </a:r>
            <a:r>
              <a:rPr lang="pt-BR" altLang="pt-BR" sz="2200">
                <a:solidFill>
                  <a:schemeClr val="bg1"/>
                </a:solidFill>
                <a:latin typeface="Verdana" panose="020B0604030504040204" pitchFamily="34" charset="0"/>
              </a:rPr>
              <a:t>O </a:t>
            </a:r>
            <a:r>
              <a:rPr lang="pt-BR" altLang="pt-BR" sz="2200" b="1">
                <a:solidFill>
                  <a:schemeClr val="bg1"/>
                </a:solidFill>
                <a:latin typeface="Verdana" panose="020B0604030504040204" pitchFamily="34" charset="0"/>
              </a:rPr>
              <a:t>estudo das redes está ainda na sua infância </a:t>
            </a:r>
            <a:r>
              <a:rPr lang="pt-BR" altLang="pt-BR" sz="2200">
                <a:solidFill>
                  <a:schemeClr val="bg1"/>
                </a:solidFill>
                <a:latin typeface="Verdana" panose="020B0604030504040204" pitchFamily="34" charset="0"/>
              </a:rPr>
              <a:t>(Newman, 2003) e ainda não temos, como temos em outros campos, um arcabouço teórico e um programa sistemático para caracterizar as suas estruturas. Não temos a certeza de estar formulando as perguntas certas.</a:t>
            </a:r>
            <a:endParaRPr lang="pt-PT" altLang="pt-BR" sz="22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3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095500" y="5602288"/>
            <a:ext cx="8953500" cy="68421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095500" y="4459289"/>
            <a:ext cx="8953500" cy="6127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2143125" y="3429001"/>
            <a:ext cx="8953500" cy="6127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2143125" y="2143126"/>
            <a:ext cx="8953500" cy="7207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2095500" y="1000126"/>
            <a:ext cx="8953500" cy="6127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11" name="Rectangle 2"/>
          <p:cNvSpPr>
            <a:spLocks noChangeArrowheads="1"/>
          </p:cNvSpPr>
          <p:nvPr/>
        </p:nvSpPr>
        <p:spPr bwMode="auto">
          <a:xfrm>
            <a:off x="2095500" y="0"/>
            <a:ext cx="8953500" cy="50323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BR" altLang="pt-BR" sz="60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12" name="Rectangle 2"/>
          <p:cNvSpPr>
            <a:spLocks noChangeArrowheads="1"/>
          </p:cNvSpPr>
          <p:nvPr/>
        </p:nvSpPr>
        <p:spPr bwMode="auto">
          <a:xfrm rot="-5400000">
            <a:off x="-1785937" y="2928938"/>
            <a:ext cx="6858000" cy="1000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4500" b="1">
                <a:solidFill>
                  <a:schemeClr val="bg1"/>
                </a:solidFill>
                <a:latin typeface="Verdana" panose="020B0604030504040204" pitchFamily="34" charset="0"/>
              </a:rPr>
              <a:t>Definições de Rede</a:t>
            </a:r>
            <a:endParaRPr lang="pt-BR" altLang="pt-BR" sz="45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1513" name="Rectangle 2"/>
          <p:cNvSpPr>
            <a:spLocks noChangeArrowheads="1"/>
          </p:cNvSpPr>
          <p:nvPr/>
        </p:nvSpPr>
        <p:spPr bwMode="auto">
          <a:xfrm>
            <a:off x="2071688" y="0"/>
            <a:ext cx="895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Origem etimológica no vocábulo latim rete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Malha formada por um entrelaçado de fios, cordas, arames, ou outro material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Artefato para fins de apresamento ou retenção do animal desejado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 Tecido de malha metálica usado para formar vedações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Conjunto de pessoas, estabelecimentos ou organizações que trabalham comunicando entre si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Organização de espionagem implantada num país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Entrelaçamento de nervos e fibras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Conjunto de vias ou de meios de transporte ferroviário, rodoviário ou aéreo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Sistema interligado de meios de comunicação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Sistema interligado de computadores e seus periféricos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chemeClr val="bg1"/>
                </a:solidFill>
                <a:latin typeface="Verdana" panose="020B0604030504040204" pitchFamily="34" charset="0"/>
              </a:rPr>
              <a:t>Em sentido figurado pode também significar emaranhado de coisas ou de circunstâncias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-BR" altLang="pt-BR">
                <a:solidFill>
                  <a:srgbClr val="0070C0"/>
                </a:solidFill>
                <a:latin typeface="Verdana" panose="020B0604030504040204" pitchFamily="34" charset="0"/>
              </a:rPr>
              <a:t>Complicação, cilada, engano ou logro.</a:t>
            </a:r>
            <a:endParaRPr lang="es-ES_tradnl" altLang="pt-BR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095500" y="1"/>
            <a:ext cx="8953500" cy="12604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“Uma rede é composta por três elementos básicos: nós ou atores, vínculos ou relações e fluxos.” (Velazquez et al., 2005)</a:t>
            </a: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2095500" y="1239839"/>
            <a:ext cx="8953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rgbClr val="0070C0"/>
                </a:solidFill>
                <a:latin typeface="Verdana" panose="020B0604030504040204" pitchFamily="34" charset="0"/>
              </a:rPr>
              <a:t>“Genericamente, pode-se definir uma rede como um conjunto de elementos que mantêm conexões uns com os outros.” (Brandão et al., 2007)</a:t>
            </a: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2095500" y="2500314"/>
            <a:ext cx="8953500" cy="23399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“...diversas significações que ‘rede’ vem adquirindo...: sistema de nodos e elos; uma estrutura sem fronteiras; uma comunidade não geográfica, (...) um conjunto de participantes autônomos, unindo ideias e recursos em torno de valores e interesses compartilhados.” (Marteleto, 2001).</a:t>
            </a: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2095500" y="4857751"/>
            <a:ext cx="8953500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pt-BR" sz="2500">
                <a:solidFill>
                  <a:srgbClr val="0070C0"/>
                </a:solidFill>
                <a:latin typeface="Verdana" panose="020B0604030504040204" pitchFamily="34" charset="0"/>
              </a:rPr>
              <a:t>“Here is a definition of graph in all its glory and abstraction: a graph is a pair of sets, V and E, where every element of E is a two member set whose members are elements of V. For example, this is a graph: V={a,b,c}, E={{a,b},{a,c}}.” (Hayes, 2000)</a:t>
            </a:r>
            <a:endParaRPr lang="pt-BR" altLang="pt-BR" sz="250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sp>
        <p:nvSpPr>
          <p:cNvPr id="22534" name="Rectangle 2"/>
          <p:cNvSpPr>
            <a:spLocks noChangeArrowheads="1"/>
          </p:cNvSpPr>
          <p:nvPr/>
        </p:nvSpPr>
        <p:spPr bwMode="auto">
          <a:xfrm rot="-5400000">
            <a:off x="-1785937" y="2928938"/>
            <a:ext cx="6858000" cy="1000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Redes &amp; Redes Sociais</a:t>
            </a:r>
            <a:endParaRPr lang="pt-BR" altLang="pt-BR" sz="4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095500" y="4071939"/>
            <a:ext cx="8953500" cy="277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rgbClr val="0070C0"/>
                </a:solidFill>
                <a:latin typeface="Verdana" panose="020B0604030504040204" pitchFamily="34" charset="0"/>
              </a:rPr>
              <a:t>Redes sociais, não são redes de relações químicas, mas redes de comunicações. Assim como redes biológicas, elas são autogenerativas, mas o que geram é imaterial. Cada comunicação cria pensamentos e significados, os quais dão origem a outras comunicações, e assim toda a rede se regenera (Luhmann, in Duarte et al., 2008)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2095500" y="0"/>
            <a:ext cx="8953500" cy="121443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“Um dos </a:t>
            </a:r>
            <a:r>
              <a:rPr lang="pt-BR" altLang="pt-BR" sz="2500" i="1">
                <a:solidFill>
                  <a:schemeClr val="bg1"/>
                </a:solidFill>
                <a:latin typeface="Verdana" panose="020B0604030504040204" pitchFamily="34" charset="0"/>
              </a:rPr>
              <a:t>insights</a:t>
            </a: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 mais importantes para a nova compreensão da vida é que a rede é um padrão comum para qualquer tipo de vida” (Capra, 1996)</a:t>
            </a:r>
          </a:p>
        </p:txBody>
      </p:sp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2095500" y="2487613"/>
            <a:ext cx="8953500" cy="165576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“Para os físicos (matemáticos), uma rede é um conjunto de itens, que chamamos de vértices (nós), com ligações entre eles, chamados de conexões (arestas)” (De Castro, 2007);</a:t>
            </a:r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2095500" y="1214439"/>
            <a:ext cx="8953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rgbClr val="0070C0"/>
                </a:solidFill>
                <a:latin typeface="Verdana" panose="020B0604030504040204" pitchFamily="34" charset="0"/>
              </a:rPr>
              <a:t>“As redes são forma flexíveis e adaptáveis, formas evolutivas de desenvolvimento orgânico de ação social humana”. (Castells, 2010)</a:t>
            </a:r>
          </a:p>
        </p:txBody>
      </p:sp>
      <p:sp>
        <p:nvSpPr>
          <p:cNvPr id="23558" name="Rectangle 2"/>
          <p:cNvSpPr>
            <a:spLocks noChangeArrowheads="1"/>
          </p:cNvSpPr>
          <p:nvPr/>
        </p:nvSpPr>
        <p:spPr bwMode="auto">
          <a:xfrm rot="-5400000">
            <a:off x="-1785937" y="2928938"/>
            <a:ext cx="6858000" cy="1000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Redes &amp; Redes Sociais</a:t>
            </a:r>
            <a:endParaRPr lang="pt-BR" altLang="pt-BR" sz="4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39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095500" y="1500189"/>
            <a:ext cx="8953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rgbClr val="0070C0"/>
                </a:solidFill>
                <a:latin typeface="Verdana" panose="020B0604030504040204" pitchFamily="34" charset="0"/>
              </a:rPr>
              <a:t>“O curioso é que, para vermos redes, basta que desloquemos o olhar das coisas para a ligação entre elas.” (Martinho, 2001)</a:t>
            </a: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2095500" y="2786064"/>
            <a:ext cx="8953500" cy="12604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“Nova morfologia social que altera profundamente os fluxos de informação, a cultura e os modos de produção.” (Castells, 1996)</a:t>
            </a:r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2095500" y="4025901"/>
            <a:ext cx="8953500" cy="1260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pt-BR" altLang="pt-BR" sz="2500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presença de um ponto central, de uma fonte propulsora/geradora, não figura no significado popular de rede. (Loiola et al., 1997)</a:t>
            </a:r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2095500" y="5310188"/>
            <a:ext cx="8953500" cy="154781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“The topology of social networks affects the spread of information and disease, and the topology of power grids affects the robustness and stability of power transmissions.” (Strogatz, 2001)</a:t>
            </a:r>
            <a:endParaRPr lang="pt-BR" altLang="pt-BR" sz="25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2095500" y="1"/>
            <a:ext cx="8953500" cy="14763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“Uma rede é um conjunto de nós interconectados. Um nó é um ponto no qual uma curva apresenta uma interseção com ela mesma (intersects itself)”. (</a:t>
            </a:r>
            <a:r>
              <a:rPr lang="pt-PT" altLang="pt-BR" sz="2500">
                <a:solidFill>
                  <a:schemeClr val="bg1"/>
                </a:solidFill>
                <a:latin typeface="Verdana" panose="020B0604030504040204" pitchFamily="34" charset="0"/>
              </a:rPr>
              <a:t>Castells, 1996)</a:t>
            </a:r>
          </a:p>
        </p:txBody>
      </p:sp>
      <p:sp>
        <p:nvSpPr>
          <p:cNvPr id="24583" name="Rectangle 2"/>
          <p:cNvSpPr>
            <a:spLocks noChangeArrowheads="1"/>
          </p:cNvSpPr>
          <p:nvPr/>
        </p:nvSpPr>
        <p:spPr bwMode="auto">
          <a:xfrm rot="-5400000">
            <a:off x="-1785937" y="2928938"/>
            <a:ext cx="6858000" cy="1000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Verdana" panose="020B0604030504040204" pitchFamily="34" charset="0"/>
              </a:rPr>
              <a:t>Redes &amp; Redes Sociais</a:t>
            </a:r>
            <a:endParaRPr lang="pt-BR" altLang="pt-BR" sz="4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/>
          <a:srcRect l="6948" t="4756" r="6948" b="4756"/>
          <a:stretch>
            <a:fillRect/>
          </a:stretch>
        </p:blipFill>
        <p:spPr bwMode="auto">
          <a:xfrm>
            <a:off x="6024564" y="-12700"/>
            <a:ext cx="5024437" cy="6870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143000" y="0"/>
            <a:ext cx="4953000" cy="6858000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50000">
                <a:srgbClr val="FFFF66"/>
              </a:gs>
              <a:gs pos="100000">
                <a:srgbClr val="FF99CC"/>
              </a:gs>
            </a:gsLst>
            <a:lin ang="66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11000" b="1">
                <a:latin typeface="Modern No. 20" panose="02070704070505020303" pitchFamily="18" charset="0"/>
              </a:rPr>
              <a:t>Uma breve história ...</a:t>
            </a:r>
            <a:endParaRPr lang="pt-BR" altLang="pt-BR" sz="11000">
              <a:latin typeface="Modern No. 20" panose="0207070407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1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5971" y="624110"/>
            <a:ext cx="9798642" cy="1280890"/>
          </a:xfrm>
        </p:spPr>
        <p:txBody>
          <a:bodyPr/>
          <a:lstStyle/>
          <a:p>
            <a:r>
              <a:rPr lang="pt-BR" dirty="0" smtClean="0"/>
              <a:t>Um aprofundamento da curva de adoção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98143" y="1423916"/>
            <a:ext cx="8915400" cy="3777622"/>
          </a:xfrm>
        </p:spPr>
        <p:txBody>
          <a:bodyPr/>
          <a:lstStyle/>
          <a:p>
            <a:r>
              <a:rPr lang="pt-BR" dirty="0" smtClean="0"/>
              <a:t>O </a:t>
            </a:r>
            <a:r>
              <a:rPr lang="pt-BR" dirty="0" err="1" smtClean="0"/>
              <a:t>hipocliclo</a:t>
            </a:r>
            <a:r>
              <a:rPr lang="pt-BR" dirty="0" smtClean="0"/>
              <a:t> de diversas tecnologias com o tempo: </a:t>
            </a:r>
          </a:p>
          <a:p>
            <a:r>
              <a:rPr lang="pt-BR" dirty="0" smtClean="0"/>
              <a:t>Fonte: http</a:t>
            </a:r>
            <a:r>
              <a:rPr lang="pt-BR" dirty="0"/>
              <a:t>://marcosmucheroni.pro.br/blog/?p=12642#.VxAOuEfkBhY</a:t>
            </a:r>
          </a:p>
        </p:txBody>
      </p:sp>
      <p:pic>
        <p:nvPicPr>
          <p:cNvPr id="2050" name="Picture 2" descr="CurvaGar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20" y="2573141"/>
            <a:ext cx="6086902" cy="395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77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ctógono 5"/>
          <p:cNvSpPr>
            <a:spLocks noChangeArrowheads="1"/>
          </p:cNvSpPr>
          <p:nvPr/>
        </p:nvSpPr>
        <p:spPr bwMode="auto">
          <a:xfrm>
            <a:off x="8239125" y="1357314"/>
            <a:ext cx="285750" cy="329565"/>
          </a:xfrm>
          <a:prstGeom prst="octagon">
            <a:avLst>
              <a:gd name="adj" fmla="val 29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_tradnl" altLang="pt-BR" sz="1000">
              <a:solidFill>
                <a:srgbClr val="FF0000"/>
              </a:solidFill>
            </a:endParaRPr>
          </a:p>
        </p:txBody>
      </p:sp>
      <p:sp>
        <p:nvSpPr>
          <p:cNvPr id="4" name="Rectângulo 6"/>
          <p:cNvSpPr/>
          <p:nvPr/>
        </p:nvSpPr>
        <p:spPr>
          <a:xfrm>
            <a:off x="1143000" y="0"/>
            <a:ext cx="9906000" cy="2000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13000" b="1" dirty="0">
                <a:solidFill>
                  <a:schemeClr val="bg1"/>
                </a:solidFill>
                <a:latin typeface="Chiller" pitchFamily="82" charset="0"/>
                <a:cs typeface="Arial" pitchFamily="34" charset="0"/>
              </a:rPr>
              <a:t>Linha do tempo</a:t>
            </a:r>
          </a:p>
        </p:txBody>
      </p:sp>
      <p:cxnSp>
        <p:nvCxnSpPr>
          <p:cNvPr id="26628" name="Conector de seta reta 5"/>
          <p:cNvCxnSpPr>
            <a:cxnSpLocks noChangeShapeType="1"/>
          </p:cNvCxnSpPr>
          <p:nvPr/>
        </p:nvCxnSpPr>
        <p:spPr bwMode="auto">
          <a:xfrm flipV="1">
            <a:off x="1166813" y="6286500"/>
            <a:ext cx="9906000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29" name="Retângulo 14"/>
          <p:cNvSpPr>
            <a:spLocks noChangeArrowheads="1"/>
          </p:cNvSpPr>
          <p:nvPr/>
        </p:nvSpPr>
        <p:spPr bwMode="auto">
          <a:xfrm>
            <a:off x="5730876" y="6273800"/>
            <a:ext cx="1008063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3200" b="1">
                <a:solidFill>
                  <a:schemeClr val="bg1"/>
                </a:solidFill>
                <a:latin typeface="Chiller" panose="04020404031007020602" pitchFamily="82" charset="0"/>
              </a:rPr>
              <a:t>1950</a:t>
            </a:r>
          </a:p>
        </p:txBody>
      </p:sp>
      <p:sp>
        <p:nvSpPr>
          <p:cNvPr id="26630" name="Retângulo 19"/>
          <p:cNvSpPr>
            <a:spLocks noChangeArrowheads="1"/>
          </p:cNvSpPr>
          <p:nvPr/>
        </p:nvSpPr>
        <p:spPr bwMode="auto">
          <a:xfrm>
            <a:off x="1309688" y="6276975"/>
            <a:ext cx="1008062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3200" b="1">
                <a:solidFill>
                  <a:schemeClr val="bg1"/>
                </a:solidFill>
                <a:latin typeface="Chiller" panose="04020404031007020602" pitchFamily="82" charset="0"/>
              </a:rPr>
              <a:t>1900</a:t>
            </a:r>
          </a:p>
        </p:txBody>
      </p:sp>
      <p:sp>
        <p:nvSpPr>
          <p:cNvPr id="26631" name="Retângulo 22"/>
          <p:cNvSpPr>
            <a:spLocks noChangeArrowheads="1"/>
          </p:cNvSpPr>
          <p:nvPr/>
        </p:nvSpPr>
        <p:spPr bwMode="auto">
          <a:xfrm>
            <a:off x="9874251" y="6286500"/>
            <a:ext cx="1008063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3200" b="1">
                <a:solidFill>
                  <a:schemeClr val="bg1"/>
                </a:solidFill>
                <a:latin typeface="Chiller" panose="04020404031007020602" pitchFamily="82" charset="0"/>
              </a:rPr>
              <a:t>2000</a:t>
            </a:r>
          </a:p>
        </p:txBody>
      </p:sp>
      <p:sp>
        <p:nvSpPr>
          <p:cNvPr id="26632" name="Retângulo 24"/>
          <p:cNvSpPr>
            <a:spLocks noChangeArrowheads="1"/>
          </p:cNvSpPr>
          <p:nvPr/>
        </p:nvSpPr>
        <p:spPr bwMode="auto">
          <a:xfrm>
            <a:off x="1143000" y="2071689"/>
            <a:ext cx="1524000" cy="784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latin typeface="Bell MT" panose="02020503060305020303" pitchFamily="18" charset="0"/>
              </a:rPr>
              <a:t>1736 Euler e as pontes de Köningsberg</a:t>
            </a:r>
          </a:p>
        </p:txBody>
      </p:sp>
      <p:cxnSp>
        <p:nvCxnSpPr>
          <p:cNvPr id="26633" name="Conector de seta reta 5"/>
          <p:cNvCxnSpPr>
            <a:cxnSpLocks noChangeShapeType="1"/>
            <a:endCxn id="26632" idx="2"/>
          </p:cNvCxnSpPr>
          <p:nvPr/>
        </p:nvCxnSpPr>
        <p:spPr bwMode="auto">
          <a:xfrm flipV="1">
            <a:off x="1143000" y="2855913"/>
            <a:ext cx="762000" cy="715962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prstDash val="dash"/>
            <a:round/>
            <a:headEnd type="triangle" w="lg" len="lg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4" name="Retângulo 29"/>
          <p:cNvSpPr>
            <a:spLocks noChangeArrowheads="1"/>
          </p:cNvSpPr>
          <p:nvPr/>
        </p:nvSpPr>
        <p:spPr bwMode="auto">
          <a:xfrm>
            <a:off x="1238250" y="3714751"/>
            <a:ext cx="1214438" cy="7842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latin typeface="Bell MT" panose="02020503060305020303" pitchFamily="18" charset="0"/>
              </a:rPr>
              <a:t>1934 Jacob Moreno e a Sociometria</a:t>
            </a:r>
          </a:p>
        </p:txBody>
      </p:sp>
      <p:cxnSp>
        <p:nvCxnSpPr>
          <p:cNvPr id="26635" name="Conector de seta reta 5"/>
          <p:cNvCxnSpPr>
            <a:cxnSpLocks noChangeShapeType="1"/>
            <a:endCxn id="26634" idx="2"/>
          </p:cNvCxnSpPr>
          <p:nvPr/>
        </p:nvCxnSpPr>
        <p:spPr bwMode="auto">
          <a:xfrm rot="10800000">
            <a:off x="1844676" y="4498976"/>
            <a:ext cx="2536825" cy="17875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6" name="Retângulo 27"/>
          <p:cNvSpPr>
            <a:spLocks noChangeArrowheads="1"/>
          </p:cNvSpPr>
          <p:nvPr/>
        </p:nvSpPr>
        <p:spPr bwMode="auto">
          <a:xfrm>
            <a:off x="2667000" y="3714750"/>
            <a:ext cx="1500188" cy="1246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1951 Solomonoff e Rapoport com </a:t>
            </a:r>
            <a:r>
              <a:rPr lang="pt-BR" altLang="pt-BR" sz="1500" b="1" i="1">
                <a:solidFill>
                  <a:schemeClr val="bg1"/>
                </a:solidFill>
                <a:latin typeface="Bell MT" panose="02020503060305020303" pitchFamily="18" charset="0"/>
              </a:rPr>
              <a:t>Connectivity of Random Nets </a:t>
            </a:r>
            <a:endParaRPr lang="pt-BR" altLang="pt-BR" sz="1500" b="1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cxnSp>
        <p:nvCxnSpPr>
          <p:cNvPr id="26637" name="Conector de seta reta 5"/>
          <p:cNvCxnSpPr>
            <a:cxnSpLocks noChangeShapeType="1"/>
            <a:stCxn id="26629" idx="0"/>
            <a:endCxn id="26636" idx="2"/>
          </p:cNvCxnSpPr>
          <p:nvPr/>
        </p:nvCxnSpPr>
        <p:spPr bwMode="auto">
          <a:xfrm rot="16200000" flipV="1">
            <a:off x="4169569" y="4207669"/>
            <a:ext cx="1312862" cy="281940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8" name="Conector de seta reta 5"/>
          <p:cNvCxnSpPr>
            <a:cxnSpLocks noChangeShapeType="1"/>
            <a:endCxn id="26650" idx="2"/>
          </p:cNvCxnSpPr>
          <p:nvPr/>
        </p:nvCxnSpPr>
        <p:spPr bwMode="auto">
          <a:xfrm rot="10800000">
            <a:off x="5095875" y="4960938"/>
            <a:ext cx="1785938" cy="1325562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9" name="Conector de seta reta 5"/>
          <p:cNvCxnSpPr>
            <a:cxnSpLocks noChangeShapeType="1"/>
            <a:endCxn id="26640" idx="2"/>
          </p:cNvCxnSpPr>
          <p:nvPr/>
        </p:nvCxnSpPr>
        <p:spPr bwMode="auto">
          <a:xfrm rot="10800000">
            <a:off x="3844926" y="3532188"/>
            <a:ext cx="2822575" cy="2754312"/>
          </a:xfrm>
          <a:prstGeom prst="straightConnector1">
            <a:avLst/>
          </a:prstGeom>
          <a:noFill/>
          <a:ln w="25400" algn="ctr">
            <a:solidFill>
              <a:srgbClr val="7030A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0" name="Retângulo 55"/>
          <p:cNvSpPr>
            <a:spLocks noChangeArrowheads="1"/>
          </p:cNvSpPr>
          <p:nvPr/>
        </p:nvSpPr>
        <p:spPr bwMode="auto">
          <a:xfrm>
            <a:off x="3095625" y="2286000"/>
            <a:ext cx="1500188" cy="124618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1954 Barnes e o primeiro uso do </a:t>
            </a:r>
            <a:r>
              <a:rPr lang="pt-BR" altLang="pt-BR" sz="1500" b="1" i="1">
                <a:solidFill>
                  <a:schemeClr val="bg1"/>
                </a:solidFill>
                <a:latin typeface="Bell MT" panose="02020503060305020303" pitchFamily="18" charset="0"/>
              </a:rPr>
              <a:t>termo rede social</a:t>
            </a: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 (</a:t>
            </a:r>
            <a:r>
              <a:rPr lang="pt-BR" altLang="pt-BR" sz="1500" b="1" i="1">
                <a:solidFill>
                  <a:schemeClr val="bg1"/>
                </a:solidFill>
                <a:latin typeface="Bell MT" panose="02020503060305020303" pitchFamily="18" charset="0"/>
              </a:rPr>
              <a:t>social network)</a:t>
            </a:r>
            <a:endParaRPr lang="pt-BR" altLang="pt-BR" sz="1500" b="1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26641" name="Retângulo 89"/>
          <p:cNvSpPr>
            <a:spLocks noChangeArrowheads="1"/>
          </p:cNvSpPr>
          <p:nvPr/>
        </p:nvSpPr>
        <p:spPr bwMode="auto">
          <a:xfrm>
            <a:off x="4810126" y="2286000"/>
            <a:ext cx="1571625" cy="1246188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1964 Paul Baran e os possíveis ataques nucleares da URSS</a:t>
            </a:r>
          </a:p>
        </p:txBody>
      </p:sp>
      <p:cxnSp>
        <p:nvCxnSpPr>
          <p:cNvPr id="26642" name="Conector de seta reta 5"/>
          <p:cNvCxnSpPr>
            <a:cxnSpLocks noChangeShapeType="1"/>
            <a:endCxn id="26641" idx="2"/>
          </p:cNvCxnSpPr>
          <p:nvPr/>
        </p:nvCxnSpPr>
        <p:spPr bwMode="auto">
          <a:xfrm rot="16200000" flipV="1">
            <a:off x="5068095" y="4060032"/>
            <a:ext cx="2770187" cy="1714500"/>
          </a:xfrm>
          <a:prstGeom prst="straightConnector1">
            <a:avLst/>
          </a:prstGeom>
          <a:noFill/>
          <a:ln w="25400" algn="ctr">
            <a:solidFill>
              <a:srgbClr val="FF0066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" name="Retângulo 102"/>
          <p:cNvSpPr/>
          <p:nvPr/>
        </p:nvSpPr>
        <p:spPr bwMode="auto">
          <a:xfrm>
            <a:off x="6024564" y="3714750"/>
            <a:ext cx="1214437" cy="1016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defTabSz="762000">
              <a:spcBef>
                <a:spcPct val="50000"/>
              </a:spcBef>
              <a:defRPr/>
            </a:pPr>
            <a:r>
              <a:rPr lang="pt-BR" sz="1500" b="1" dirty="0">
                <a:solidFill>
                  <a:schemeClr val="bg1"/>
                </a:solidFill>
                <a:latin typeface="Bell MT" pitchFamily="18" charset="0"/>
              </a:rPr>
              <a:t>1967 Small world  de Stanley </a:t>
            </a:r>
            <a:r>
              <a:rPr lang="pt-BR" sz="1500" b="1" dirty="0" err="1">
                <a:solidFill>
                  <a:schemeClr val="bg1"/>
                </a:solidFill>
                <a:latin typeface="Bell MT" pitchFamily="18" charset="0"/>
              </a:rPr>
              <a:t>Milgram</a:t>
            </a:r>
            <a:endParaRPr lang="pt-BR" sz="15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cxnSp>
        <p:nvCxnSpPr>
          <p:cNvPr id="105" name="Conector de seta reta 5"/>
          <p:cNvCxnSpPr>
            <a:cxnSpLocks noChangeShapeType="1"/>
            <a:endCxn id="103" idx="2"/>
          </p:cNvCxnSpPr>
          <p:nvPr/>
        </p:nvCxnSpPr>
        <p:spPr bwMode="auto">
          <a:xfrm rot="16200000" flipV="1">
            <a:off x="6300788" y="5062538"/>
            <a:ext cx="1555750" cy="892175"/>
          </a:xfrm>
          <a:prstGeom prst="straightConnector1">
            <a:avLst/>
          </a:prstGeom>
          <a:noFill/>
          <a:ln w="25400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26645" name="Retângulo 109"/>
          <p:cNvSpPr>
            <a:spLocks noChangeArrowheads="1"/>
          </p:cNvSpPr>
          <p:nvPr/>
        </p:nvSpPr>
        <p:spPr bwMode="auto">
          <a:xfrm>
            <a:off x="6596063" y="2286000"/>
            <a:ext cx="1714500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latin typeface="Bell MT" panose="02020503060305020303" pitchFamily="18" charset="0"/>
              </a:rPr>
              <a:t>1973 e 83 Mark Granoveter e a força dos laços fracos</a:t>
            </a:r>
          </a:p>
        </p:txBody>
      </p:sp>
      <p:cxnSp>
        <p:nvCxnSpPr>
          <p:cNvPr id="26646" name="Conector de seta reta 5"/>
          <p:cNvCxnSpPr>
            <a:cxnSpLocks noChangeShapeType="1"/>
            <a:endCxn id="26645" idx="2"/>
          </p:cNvCxnSpPr>
          <p:nvPr/>
        </p:nvCxnSpPr>
        <p:spPr bwMode="auto">
          <a:xfrm rot="16200000" flipV="1">
            <a:off x="6175376" y="4579938"/>
            <a:ext cx="2984500" cy="428625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47" name="Conector de seta reta 5"/>
          <p:cNvCxnSpPr>
            <a:cxnSpLocks noChangeShapeType="1"/>
            <a:endCxn id="26645" idx="2"/>
          </p:cNvCxnSpPr>
          <p:nvPr/>
        </p:nvCxnSpPr>
        <p:spPr bwMode="auto">
          <a:xfrm rot="16200000" flipV="1">
            <a:off x="6818313" y="3937000"/>
            <a:ext cx="2984500" cy="1714500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8" name="Retângulo 116"/>
          <p:cNvSpPr>
            <a:spLocks noChangeArrowheads="1"/>
          </p:cNvSpPr>
          <p:nvPr/>
        </p:nvSpPr>
        <p:spPr bwMode="auto">
          <a:xfrm>
            <a:off x="7524750" y="3714750"/>
            <a:ext cx="1428750" cy="10160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1993 Ronald Burt e os buracos estruturais</a:t>
            </a:r>
          </a:p>
        </p:txBody>
      </p:sp>
      <p:cxnSp>
        <p:nvCxnSpPr>
          <p:cNvPr id="26649" name="Conector de seta reta 5"/>
          <p:cNvCxnSpPr>
            <a:cxnSpLocks noChangeShapeType="1"/>
            <a:endCxn id="26648" idx="2"/>
          </p:cNvCxnSpPr>
          <p:nvPr/>
        </p:nvCxnSpPr>
        <p:spPr bwMode="auto">
          <a:xfrm rot="16200000" flipV="1">
            <a:off x="8139907" y="4829969"/>
            <a:ext cx="1555750" cy="1357313"/>
          </a:xfrm>
          <a:prstGeom prst="straightConnector1">
            <a:avLst/>
          </a:prstGeom>
          <a:noFill/>
          <a:ln w="25400" algn="ctr">
            <a:solidFill>
              <a:srgbClr val="0033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50" name="Retângulo 39"/>
          <p:cNvSpPr>
            <a:spLocks noChangeArrowheads="1"/>
          </p:cNvSpPr>
          <p:nvPr/>
        </p:nvSpPr>
        <p:spPr bwMode="auto">
          <a:xfrm>
            <a:off x="4381500" y="3714750"/>
            <a:ext cx="1428750" cy="1246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latin typeface="Bell MT" panose="02020503060305020303" pitchFamily="18" charset="0"/>
              </a:rPr>
              <a:t>1958/68 Erdös, Rényi e a teoria randômica dos grafos</a:t>
            </a:r>
          </a:p>
        </p:txBody>
      </p:sp>
      <p:sp>
        <p:nvSpPr>
          <p:cNvPr id="26651" name="Retângulo 26"/>
          <p:cNvSpPr>
            <a:spLocks noChangeArrowheads="1"/>
          </p:cNvSpPr>
          <p:nvPr/>
        </p:nvSpPr>
        <p:spPr bwMode="auto">
          <a:xfrm>
            <a:off x="8524876" y="2286000"/>
            <a:ext cx="1643063" cy="10160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1998 Watts e Strogatz: redes reais não são randomicas</a:t>
            </a:r>
          </a:p>
        </p:txBody>
      </p:sp>
      <p:cxnSp>
        <p:nvCxnSpPr>
          <p:cNvPr id="26652" name="Conector de seta reta 5"/>
          <p:cNvCxnSpPr>
            <a:cxnSpLocks noChangeShapeType="1"/>
            <a:endCxn id="26651" idx="2"/>
          </p:cNvCxnSpPr>
          <p:nvPr/>
        </p:nvCxnSpPr>
        <p:spPr bwMode="auto">
          <a:xfrm rot="16200000" flipV="1">
            <a:off x="8193882" y="4455319"/>
            <a:ext cx="2984500" cy="677863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53" name="Retângulo 31"/>
          <p:cNvSpPr>
            <a:spLocks noChangeArrowheads="1"/>
          </p:cNvSpPr>
          <p:nvPr/>
        </p:nvSpPr>
        <p:spPr bwMode="auto">
          <a:xfrm>
            <a:off x="9167814" y="3714750"/>
            <a:ext cx="1785937" cy="12461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Bell MT" panose="02020503060305020303" pitchFamily="18" charset="0"/>
              </a:rPr>
              <a:t>2002  Barabási  crescimento das redes e ligação preferencial dos nós </a:t>
            </a:r>
          </a:p>
        </p:txBody>
      </p:sp>
      <p:cxnSp>
        <p:nvCxnSpPr>
          <p:cNvPr id="26654" name="Conector de seta reta 5"/>
          <p:cNvCxnSpPr>
            <a:cxnSpLocks noChangeShapeType="1"/>
            <a:endCxn id="26653" idx="2"/>
          </p:cNvCxnSpPr>
          <p:nvPr/>
        </p:nvCxnSpPr>
        <p:spPr bwMode="auto">
          <a:xfrm rot="16200000" flipV="1">
            <a:off x="9737726" y="5284788"/>
            <a:ext cx="1325562" cy="677863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55" name="Retângulo 34"/>
          <p:cNvSpPr>
            <a:spLocks noChangeArrowheads="1"/>
          </p:cNvSpPr>
          <p:nvPr/>
        </p:nvSpPr>
        <p:spPr bwMode="auto">
          <a:xfrm>
            <a:off x="3524251" y="6457950"/>
            <a:ext cx="1008063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>
                <a:solidFill>
                  <a:schemeClr val="bg1"/>
                </a:solidFill>
                <a:latin typeface="Chiller" panose="04020404031007020602" pitchFamily="82" charset="0"/>
              </a:rPr>
              <a:t>1925</a:t>
            </a:r>
          </a:p>
        </p:txBody>
      </p:sp>
      <p:sp>
        <p:nvSpPr>
          <p:cNvPr id="26656" name="Retângulo 35"/>
          <p:cNvSpPr>
            <a:spLocks noChangeArrowheads="1"/>
          </p:cNvSpPr>
          <p:nvPr/>
        </p:nvSpPr>
        <p:spPr bwMode="auto">
          <a:xfrm>
            <a:off x="7810501" y="6457950"/>
            <a:ext cx="1008063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>
                <a:solidFill>
                  <a:schemeClr val="bg1"/>
                </a:solidFill>
                <a:latin typeface="Chiller" panose="04020404031007020602" pitchFamily="82" charset="0"/>
              </a:rPr>
              <a:t>1975</a:t>
            </a:r>
          </a:p>
        </p:txBody>
      </p:sp>
    </p:spTree>
    <p:extLst>
      <p:ext uri="{BB962C8B-B14F-4D97-AF65-F5344CB8AC3E}">
        <p14:creationId xmlns:p14="http://schemas.microsoft.com/office/powerpoint/2010/main" val="15430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6"/>
          <p:cNvSpPr/>
          <p:nvPr/>
        </p:nvSpPr>
        <p:spPr>
          <a:xfrm>
            <a:off x="1143000" y="857250"/>
            <a:ext cx="9906000" cy="6000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endParaRPr lang="pt-PT" sz="5000" b="1" dirty="0">
              <a:solidFill>
                <a:schemeClr val="bg1"/>
              </a:solidFill>
              <a:latin typeface="Harrington" pitchFamily="82" charset="0"/>
              <a:cs typeface="Arial" pitchFamily="34" charset="0"/>
            </a:endParaRPr>
          </a:p>
        </p:txBody>
      </p:sp>
      <p:sp>
        <p:nvSpPr>
          <p:cNvPr id="5" name="Rectângulo 6"/>
          <p:cNvSpPr/>
          <p:nvPr/>
        </p:nvSpPr>
        <p:spPr>
          <a:xfrm>
            <a:off x="1143000" y="0"/>
            <a:ext cx="9906000" cy="1214438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6500" b="1" dirty="0">
                <a:solidFill>
                  <a:schemeClr val="bg1">
                    <a:lumMod val="85000"/>
                  </a:schemeClr>
                </a:solidFill>
                <a:latin typeface="Harrington" pitchFamily="82" charset="0"/>
                <a:cs typeface="Arial" pitchFamily="34" charset="0"/>
              </a:rPr>
              <a:t>Na antiguidade clássica ...</a:t>
            </a: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1143000" y="5715000"/>
            <a:ext cx="9906000" cy="1143000"/>
          </a:xfrm>
          <a:prstGeom prst="rect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4000" b="1" dirty="0">
                <a:solidFill>
                  <a:schemeClr val="bg1">
                    <a:lumMod val="85000"/>
                  </a:schemeClr>
                </a:solidFill>
                <a:latin typeface="Harrington" pitchFamily="82" charset="0"/>
              </a:rPr>
              <a:t>O conceito de Rede não é aporte do séc. XX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4300" y="1595438"/>
            <a:ext cx="3314700" cy="36195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8678" name="Rectangle 2"/>
          <p:cNvSpPr>
            <a:spLocks noChangeArrowheads="1"/>
          </p:cNvSpPr>
          <p:nvPr/>
        </p:nvSpPr>
        <p:spPr bwMode="auto">
          <a:xfrm>
            <a:off x="1166813" y="1143000"/>
            <a:ext cx="638175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900">
                <a:solidFill>
                  <a:srgbClr val="996633"/>
                </a:solidFill>
                <a:latin typeface="Harrington" panose="04040505050A02020702" pitchFamily="82" charset="0"/>
              </a:rPr>
              <a:t>O termo </a:t>
            </a:r>
            <a:r>
              <a:rPr lang="pt-BR" altLang="pt-BR" sz="2900" i="1">
                <a:solidFill>
                  <a:srgbClr val="996633"/>
                </a:solidFill>
                <a:latin typeface="Harrington" panose="04040505050A02020702" pitchFamily="82" charset="0"/>
              </a:rPr>
              <a:t>rede</a:t>
            </a:r>
            <a:r>
              <a:rPr lang="pt-BR" altLang="pt-BR" sz="2900">
                <a:solidFill>
                  <a:srgbClr val="996633"/>
                </a:solidFill>
                <a:latin typeface="Harrington" panose="04040505050A02020702" pitchFamily="82" charset="0"/>
              </a:rPr>
              <a:t> traz na sua significação a memória da sua </a:t>
            </a:r>
            <a:r>
              <a:rPr lang="pt-BR" altLang="pt-BR" sz="2900" b="1">
                <a:solidFill>
                  <a:srgbClr val="996633"/>
                </a:solidFill>
                <a:latin typeface="Harrington" panose="04040505050A02020702" pitchFamily="82" charset="0"/>
              </a:rPr>
              <a:t>origem orgânica e próxima do imaginário do corpo desde Hipócrates </a:t>
            </a:r>
            <a:r>
              <a:rPr lang="pt-BR" altLang="pt-BR" sz="2900">
                <a:solidFill>
                  <a:srgbClr val="996633"/>
                </a:solidFill>
                <a:latin typeface="Harrington" panose="04040505050A02020702" pitchFamily="82" charset="0"/>
              </a:rPr>
              <a:t>(Cós, 460 – Tessália, 377 a.C.) considerado por muitos o pai da medicina ocidental moderna </a:t>
            </a:r>
            <a:r>
              <a:rPr lang="pt-BR" altLang="pt-BR" sz="2200">
                <a:solidFill>
                  <a:srgbClr val="996633"/>
                </a:solidFill>
                <a:latin typeface="Harrington" panose="04040505050A02020702" pitchFamily="82" charset="0"/>
              </a:rPr>
              <a:t>(Marteleto, 2007)</a:t>
            </a:r>
          </a:p>
        </p:txBody>
      </p:sp>
    </p:spTree>
    <p:extLst>
      <p:ext uri="{BB962C8B-B14F-4D97-AF65-F5344CB8AC3E}">
        <p14:creationId xmlns:p14="http://schemas.microsoft.com/office/powerpoint/2010/main" val="8955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6"/>
          <p:cNvSpPr/>
          <p:nvPr/>
        </p:nvSpPr>
        <p:spPr>
          <a:xfrm rot="16200000">
            <a:off x="-1809750" y="2952750"/>
            <a:ext cx="6858000" cy="952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5000" b="1" dirty="0" err="1">
                <a:solidFill>
                  <a:schemeClr val="bg1"/>
                </a:solidFill>
                <a:latin typeface="Book Antiqua" pitchFamily="18" charset="0"/>
              </a:rPr>
              <a:t>Königsberg</a:t>
            </a:r>
            <a:endParaRPr lang="pt-BR" sz="50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5014" y="0"/>
            <a:ext cx="9043987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"/>
            <a:ext cx="4106863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34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500438"/>
            <a:ext cx="4033838" cy="3357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4"/>
          <a:srcRect t="66722" r="64141"/>
          <a:stretch>
            <a:fillRect/>
          </a:stretch>
        </p:blipFill>
        <p:spPr bwMode="auto">
          <a:xfrm>
            <a:off x="6191250" y="3357563"/>
            <a:ext cx="1690688" cy="1143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32772" name="Grupo 14"/>
          <p:cNvGrpSpPr>
            <a:grpSpLocks/>
          </p:cNvGrpSpPr>
          <p:nvPr/>
        </p:nvGrpSpPr>
        <p:grpSpPr bwMode="auto">
          <a:xfrm>
            <a:off x="6691314" y="714376"/>
            <a:ext cx="4357687" cy="2670175"/>
            <a:chOff x="5524504" y="714356"/>
            <a:chExt cx="4357688" cy="266964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24504" y="714356"/>
              <a:ext cx="4357688" cy="264266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32781" name="Rectangle 2"/>
            <p:cNvSpPr>
              <a:spLocks noChangeArrowheads="1"/>
            </p:cNvSpPr>
            <p:nvPr/>
          </p:nvSpPr>
          <p:spPr bwMode="auto">
            <a:xfrm>
              <a:off x="5524504" y="3312000"/>
              <a:ext cx="435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FontTx/>
                <a:buChar char="-"/>
              </a:pPr>
              <a:endParaRPr lang="pt-BR" altLang="pt-BR" sz="2000" b="1">
                <a:latin typeface="Book Antiqua" panose="02040602050305030304" pitchFamily="18" charset="0"/>
              </a:endParaRPr>
            </a:p>
          </p:txBody>
        </p:sp>
        <p:sp>
          <p:nvSpPr>
            <p:cNvPr id="32782" name="Rectangle 2"/>
            <p:cNvSpPr>
              <a:spLocks noChangeArrowheads="1"/>
            </p:cNvSpPr>
            <p:nvPr/>
          </p:nvSpPr>
          <p:spPr bwMode="auto">
            <a:xfrm rot="5400000">
              <a:off x="4246504" y="1992356"/>
              <a:ext cx="2628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FontTx/>
                <a:buChar char="-"/>
              </a:pPr>
              <a:endParaRPr lang="pt-BR" altLang="pt-BR" sz="2000" b="1">
                <a:latin typeface="Book Antiqua" panose="02040602050305030304" pitchFamily="18" charset="0"/>
              </a:endParaRPr>
            </a:p>
          </p:txBody>
        </p:sp>
      </p:grpSp>
      <p:sp>
        <p:nvSpPr>
          <p:cNvPr id="16" name="Rectângulo 6"/>
          <p:cNvSpPr/>
          <p:nvPr/>
        </p:nvSpPr>
        <p:spPr>
          <a:xfrm>
            <a:off x="1143000" y="0"/>
            <a:ext cx="9906000" cy="857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3800" b="1" dirty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Séc XVIII - Euler e as pontes de </a:t>
            </a:r>
            <a:r>
              <a:rPr lang="pt-BR" sz="3800" b="1" dirty="0" err="1">
                <a:solidFill>
                  <a:schemeClr val="bg1"/>
                </a:solidFill>
                <a:latin typeface="Book Antiqua" pitchFamily="18" charset="0"/>
              </a:rPr>
              <a:t>Königsberg</a:t>
            </a:r>
            <a:endParaRPr lang="pt-PT" sz="3800" b="1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grpSp>
        <p:nvGrpSpPr>
          <p:cNvPr id="32774" name="Grupo 29"/>
          <p:cNvGrpSpPr>
            <a:grpSpLocks/>
          </p:cNvGrpSpPr>
          <p:nvPr/>
        </p:nvGrpSpPr>
        <p:grpSpPr bwMode="auto">
          <a:xfrm>
            <a:off x="7881938" y="3143251"/>
            <a:ext cx="1928812" cy="1357313"/>
            <a:chOff x="9667908" y="5072074"/>
            <a:chExt cx="1928826" cy="1357322"/>
          </a:xfrm>
        </p:grpSpPr>
        <p:pic>
          <p:nvPicPr>
            <p:cNvPr id="27" name="Picture 10"/>
            <p:cNvPicPr>
              <a:picLocks noChangeAspect="1" noChangeArrowheads="1"/>
            </p:cNvPicPr>
            <p:nvPr/>
          </p:nvPicPr>
          <p:blipFill>
            <a:blip r:embed="rId4"/>
            <a:srcRect l="59091" t="60482"/>
            <a:stretch>
              <a:fillRect/>
            </a:stretch>
          </p:blipFill>
          <p:spPr bwMode="auto">
            <a:xfrm>
              <a:off x="9667908" y="5072074"/>
              <a:ext cx="1928826" cy="135732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32779" name="Rectangle 2"/>
            <p:cNvSpPr>
              <a:spLocks noChangeArrowheads="1"/>
            </p:cNvSpPr>
            <p:nvPr/>
          </p:nvSpPr>
          <p:spPr bwMode="auto">
            <a:xfrm>
              <a:off x="9739346" y="5072074"/>
              <a:ext cx="762040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FontTx/>
                <a:buNone/>
              </a:pPr>
              <a:endParaRPr lang="pt-BR" altLang="pt-BR" sz="2000" b="1">
                <a:latin typeface="Book Antiqua" panose="02040602050305030304" pitchFamily="18" charset="0"/>
              </a:endParaRPr>
            </a:p>
          </p:txBody>
        </p:sp>
      </p:grpSp>
      <p:sp>
        <p:nvSpPr>
          <p:cNvPr id="32775" name="Rectangle 2"/>
          <p:cNvSpPr>
            <a:spLocks noChangeArrowheads="1"/>
          </p:cNvSpPr>
          <p:nvPr/>
        </p:nvSpPr>
        <p:spPr bwMode="auto">
          <a:xfrm>
            <a:off x="1166814" y="714376"/>
            <a:ext cx="52863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000" b="1">
                <a:latin typeface="Book Antiqua" panose="02040602050305030304" pitchFamily="18" charset="0"/>
              </a:rPr>
              <a:t>Sete pontes</a:t>
            </a:r>
            <a:r>
              <a:rPr lang="pt-BR" altLang="pt-BR" sz="2000">
                <a:latin typeface="Book Antiqua" panose="02040602050305030304" pitchFamily="18" charset="0"/>
              </a:rPr>
              <a:t>, cinco das quais ligavam a ilha Kneiphof, cercada pelo rio Pregel, com o restante da cidade.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000" b="1">
                <a:latin typeface="Book Antiqua" panose="02040602050305030304" pitchFamily="18" charset="0"/>
              </a:rPr>
              <a:t>Será possível encontrar um caminho atravessando as sete pontes sem nunca atravessar uma mesma ponte duas vezes?</a:t>
            </a:r>
          </a:p>
          <a:p>
            <a:pPr algn="just" eaLnBrk="1" hangingPunct="1">
              <a:lnSpc>
                <a:spcPct val="150000"/>
              </a:lnSpc>
              <a:buFontTx/>
              <a:buChar char="-"/>
            </a:pPr>
            <a:endParaRPr lang="pt-BR" altLang="pt-BR" sz="2000" b="1">
              <a:latin typeface="Book Antiqua" panose="02040602050305030304" pitchFamily="18" charset="0"/>
            </a:endParaRPr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10751" y="3214689"/>
            <a:ext cx="1285875" cy="12858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2777" name="Rectangle 2"/>
          <p:cNvSpPr>
            <a:spLocks noChangeArrowheads="1"/>
          </p:cNvSpPr>
          <p:nvPr/>
        </p:nvSpPr>
        <p:spPr bwMode="auto">
          <a:xfrm>
            <a:off x="5238750" y="4500564"/>
            <a:ext cx="5810250" cy="2357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000">
                <a:latin typeface="Book Antiqua" panose="02040602050305030304" pitchFamily="18" charset="0"/>
              </a:rPr>
              <a:t>Euler foi um proeminente matemático e físico suíço, que viveu em São Petersburgo, e em 1736 </a:t>
            </a:r>
            <a:r>
              <a:rPr lang="pt-BR" altLang="pt-BR" sz="2000" b="1">
                <a:latin typeface="Book Antiqua" panose="02040602050305030304" pitchFamily="18" charset="0"/>
              </a:rPr>
              <a:t>propôs a solução para o problema das </a:t>
            </a:r>
            <a:r>
              <a:rPr lang="pt-BR" altLang="pt-BR" sz="2000" b="1" i="1">
                <a:latin typeface="Book Antiqua" panose="02040602050305030304" pitchFamily="18" charset="0"/>
              </a:rPr>
              <a:t>pontes de Königsberg </a:t>
            </a:r>
            <a:r>
              <a:rPr lang="pt-BR" altLang="pt-BR" sz="2000" i="1">
                <a:latin typeface="Book Antiqua" panose="02040602050305030304" pitchFamily="18" charset="0"/>
              </a:rPr>
              <a:t>e </a:t>
            </a:r>
            <a:r>
              <a:rPr lang="pt-BR" altLang="pt-BR" sz="2000" b="1" i="1">
                <a:latin typeface="Book Antiqua" panose="02040602050305030304" pitchFamily="18" charset="0"/>
              </a:rPr>
              <a:t>iniciou</a:t>
            </a:r>
            <a:r>
              <a:rPr lang="pt-BR" altLang="pt-BR" sz="2000" i="1">
                <a:latin typeface="Book Antiqua" panose="02040602050305030304" pitchFamily="18" charset="0"/>
              </a:rPr>
              <a:t> uma </a:t>
            </a:r>
            <a:r>
              <a:rPr lang="pt-BR" altLang="pt-BR" sz="2000">
                <a:latin typeface="Book Antiqua" panose="02040602050305030304" pitchFamily="18" charset="0"/>
              </a:rPr>
              <a:t>nova área da matemática conhecida como </a:t>
            </a:r>
            <a:r>
              <a:rPr lang="pt-BR" altLang="pt-BR" sz="2000" b="1">
                <a:latin typeface="Book Antiqua" panose="02040602050305030304" pitchFamily="18" charset="0"/>
              </a:rPr>
              <a:t>teoria dos grafos</a:t>
            </a:r>
            <a:r>
              <a:rPr lang="pt-BR" altLang="pt-BR" sz="2000">
                <a:latin typeface="Book Antiqua" panose="02040602050305030304" pitchFamily="18" charset="0"/>
              </a:rPr>
              <a:t>.</a:t>
            </a:r>
            <a:endParaRPr lang="pt-BR" altLang="pt-BR" sz="2000" b="1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ângulo 6"/>
          <p:cNvSpPr/>
          <p:nvPr/>
        </p:nvSpPr>
        <p:spPr>
          <a:xfrm>
            <a:off x="1143000" y="152400"/>
            <a:ext cx="3405188" cy="670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pt-PT" sz="3800" b="1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5" name="Rectângulo 6"/>
          <p:cNvSpPr/>
          <p:nvPr/>
        </p:nvSpPr>
        <p:spPr>
          <a:xfrm>
            <a:off x="1143000" y="0"/>
            <a:ext cx="9906000" cy="857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3800" b="1" dirty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Séc XVIII - Euler e as pontes de </a:t>
            </a:r>
            <a:r>
              <a:rPr lang="pt-BR" sz="3800" b="1" dirty="0" err="1">
                <a:solidFill>
                  <a:schemeClr val="bg1"/>
                </a:solidFill>
                <a:latin typeface="Book Antiqua" pitchFamily="18" charset="0"/>
              </a:rPr>
              <a:t>Königsberg</a:t>
            </a:r>
            <a:endParaRPr lang="pt-PT" sz="3800" b="1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7381875" y="3286126"/>
            <a:ext cx="762000" cy="214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endParaRPr lang="pt-BR" altLang="pt-BR" sz="2000" b="1">
              <a:latin typeface="Book Antiqua" panose="02040602050305030304" pitchFamily="18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1" y="3857626"/>
            <a:ext cx="3459163" cy="30003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822" name="Rectangle 2"/>
          <p:cNvSpPr>
            <a:spLocks noChangeArrowheads="1"/>
          </p:cNvSpPr>
          <p:nvPr/>
        </p:nvSpPr>
        <p:spPr bwMode="auto">
          <a:xfrm>
            <a:off x="4524376" y="714376"/>
            <a:ext cx="6524625" cy="6143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PT" altLang="pt-BR" sz="2200">
                <a:solidFill>
                  <a:schemeClr val="bg1"/>
                </a:solidFill>
                <a:latin typeface="Book Antiqua" panose="02040602050305030304" pitchFamily="18" charset="0"/>
              </a:rPr>
              <a:t>1 A possibilidade de uma caminhada através de um gráfico, que atravessa cada aresta exatamente uma vez, depende do grau de nós. O grau de um nó é o número de arestas que o toca.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PT" altLang="pt-BR" sz="2200">
                <a:solidFill>
                  <a:schemeClr val="bg1"/>
                </a:solidFill>
                <a:latin typeface="Book Antiqua" panose="02040602050305030304" pitchFamily="18" charset="0"/>
              </a:rPr>
              <a:t>2 Uma </a:t>
            </a:r>
            <a:r>
              <a:rPr lang="pt-PT" altLang="pt-BR" sz="2200" b="1">
                <a:solidFill>
                  <a:srgbClr val="FF0000"/>
                </a:solidFill>
                <a:latin typeface="Book Antiqua" panose="02040602050305030304" pitchFamily="18" charset="0"/>
              </a:rPr>
              <a:t>condição necessária e suficiente </a:t>
            </a:r>
            <a:r>
              <a:rPr lang="pt-PT" altLang="pt-BR" sz="2200">
                <a:solidFill>
                  <a:schemeClr val="bg1"/>
                </a:solidFill>
                <a:latin typeface="Book Antiqua" panose="02040602050305030304" pitchFamily="18" charset="0"/>
              </a:rPr>
              <a:t>para </a:t>
            </a:r>
            <a:r>
              <a:rPr lang="pt-BR" altLang="pt-BR" sz="2200">
                <a:solidFill>
                  <a:schemeClr val="bg1"/>
                </a:solidFill>
                <a:latin typeface="Book Antiqua" panose="02040602050305030304" pitchFamily="18" charset="0"/>
              </a:rPr>
              <a:t>atravessar as sete pontes sem nunca atravessar uma mesma ponte duas vezes </a:t>
            </a:r>
            <a:r>
              <a:rPr lang="pt-PT" altLang="pt-BR" sz="2200">
                <a:solidFill>
                  <a:schemeClr val="bg1"/>
                </a:solidFill>
                <a:latin typeface="Book Antiqua" panose="02040602050305030304" pitchFamily="18" charset="0"/>
              </a:rPr>
              <a:t>é que </a:t>
            </a:r>
            <a:r>
              <a:rPr lang="pt-PT" altLang="pt-BR" sz="2200" b="1">
                <a:solidFill>
                  <a:srgbClr val="FF0000"/>
                </a:solidFill>
                <a:latin typeface="Book Antiqua" panose="02040602050305030304" pitchFamily="18" charset="0"/>
              </a:rPr>
              <a:t>o gráfico, para além de conectado, tenha exatamente zero ou dois nós de grau ímpar.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PT" altLang="pt-BR" sz="2400">
                <a:solidFill>
                  <a:schemeClr val="bg1"/>
                </a:solidFill>
                <a:latin typeface="Book Antiqua" panose="02040602050305030304" pitchFamily="18" charset="0"/>
              </a:rPr>
              <a:t>3 Além disso, se há nós de grau ímpar, então qualquer caminho euleriano vai começar em um deles e terminar na outra</a:t>
            </a:r>
            <a:endParaRPr lang="pt-BR" altLang="pt-BR" sz="240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 eaLnBrk="1" hangingPunct="1">
              <a:lnSpc>
                <a:spcPct val="150000"/>
              </a:lnSpc>
              <a:buFontTx/>
              <a:buNone/>
            </a:pPr>
            <a:endParaRPr lang="pt-PT" altLang="pt-BR" sz="220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 eaLnBrk="1" hangingPunct="1">
              <a:lnSpc>
                <a:spcPct val="150000"/>
              </a:lnSpc>
              <a:buFontTx/>
              <a:buNone/>
            </a:pPr>
            <a:endParaRPr lang="pt-BR" altLang="pt-BR" sz="2200" b="1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34823" name="Grupo 29"/>
          <p:cNvGrpSpPr>
            <a:grpSpLocks/>
          </p:cNvGrpSpPr>
          <p:nvPr/>
        </p:nvGrpSpPr>
        <p:grpSpPr bwMode="auto">
          <a:xfrm>
            <a:off x="1143001" y="1000126"/>
            <a:ext cx="3381375" cy="2428875"/>
            <a:chOff x="9667907" y="5072074"/>
            <a:chExt cx="1954050" cy="1375073"/>
          </a:xfrm>
        </p:grpSpPr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4"/>
            <a:srcRect l="59091" t="60482"/>
            <a:stretch>
              <a:fillRect/>
            </a:stretch>
          </p:blipFill>
          <p:spPr bwMode="auto">
            <a:xfrm>
              <a:off x="9667907" y="5072074"/>
              <a:ext cx="1954050" cy="137507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34825" name="Rectangle 2"/>
            <p:cNvSpPr>
              <a:spLocks noChangeArrowheads="1"/>
            </p:cNvSpPr>
            <p:nvPr/>
          </p:nvSpPr>
          <p:spPr bwMode="auto">
            <a:xfrm>
              <a:off x="9739346" y="5072074"/>
              <a:ext cx="762040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FontTx/>
                <a:buNone/>
              </a:pPr>
              <a:endParaRPr lang="pt-BR" altLang="pt-BR" sz="2000" b="1">
                <a:latin typeface="Book Antiqua" panose="0204060205030503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6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714876"/>
            <a:ext cx="2020888" cy="2143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1251" y="2762250"/>
            <a:ext cx="1357313" cy="18097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5" name="Rectângulo 6"/>
          <p:cNvSpPr/>
          <p:nvPr/>
        </p:nvSpPr>
        <p:spPr>
          <a:xfrm>
            <a:off x="2738438" y="0"/>
            <a:ext cx="8310562" cy="92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762000">
              <a:lnSpc>
                <a:spcPct val="150000"/>
              </a:lnSpc>
              <a:defRPr/>
            </a:pPr>
            <a:r>
              <a:rPr lang="pt-BR" sz="5000" b="1" dirty="0">
                <a:solidFill>
                  <a:schemeClr val="tx1"/>
                </a:solidFill>
                <a:latin typeface="Book Antiqua" pitchFamily="18" charset="0"/>
              </a:rPr>
              <a:t>Surge a ideia de rede social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54114" y="900113"/>
            <a:ext cx="1512887" cy="1885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7600" y="2786064"/>
            <a:ext cx="1263650" cy="1825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9" name="Rectângulo 6"/>
          <p:cNvSpPr/>
          <p:nvPr/>
        </p:nvSpPr>
        <p:spPr>
          <a:xfrm>
            <a:off x="3167064" y="4714876"/>
            <a:ext cx="7883525" cy="2143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Pioneiros da Analise de Redes Sociais (ARS): da psicologia social Moreno,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Cartwright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Newcomb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 e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Bavelas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 e da antropologia Michel e </a:t>
            </a:r>
            <a:r>
              <a:rPr lang="pt-BR" sz="3000" b="1" dirty="0" err="1">
                <a:solidFill>
                  <a:schemeClr val="bg1"/>
                </a:solidFill>
                <a:latin typeface="Book Antiqua" pitchFamily="18" charset="0"/>
              </a:rPr>
              <a:t>J.A.</a:t>
            </a:r>
            <a:r>
              <a:rPr lang="pt-BR" sz="3000" b="1" dirty="0">
                <a:solidFill>
                  <a:schemeClr val="bg1"/>
                </a:solidFill>
                <a:latin typeface="Book Antiqua" pitchFamily="18" charset="0"/>
              </a:rPr>
              <a:t> Barnes</a:t>
            </a:r>
            <a:r>
              <a:rPr lang="pt-BR" b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a que é atribuído o </a:t>
            </a:r>
            <a:r>
              <a:rPr lang="pt-BR" sz="3000" b="1" dirty="0">
                <a:solidFill>
                  <a:schemeClr val="bg1"/>
                </a:solidFill>
                <a:latin typeface="Book Antiqua" pitchFamily="18" charset="0"/>
              </a:rPr>
              <a:t>primeiro uso do termo rede social (social network)</a:t>
            </a:r>
            <a:r>
              <a:rPr lang="pt-BR" b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quando em </a:t>
            </a:r>
            <a:r>
              <a:rPr lang="pt-BR" sz="3000" b="1" dirty="0">
                <a:solidFill>
                  <a:schemeClr val="bg1"/>
                </a:solidFill>
                <a:latin typeface="Book Antiqua" pitchFamily="18" charset="0"/>
              </a:rPr>
              <a:t>1954</a:t>
            </a:r>
            <a:r>
              <a:rPr lang="pt-BR" sz="20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começou a usá-lo sistematicamente </a:t>
            </a:r>
            <a:r>
              <a:rPr lang="pt-BR" sz="1500" dirty="0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n-US" sz="1500" dirty="0">
                <a:solidFill>
                  <a:schemeClr val="bg1"/>
                </a:solidFill>
                <a:latin typeface="Book Antiqua" pitchFamily="18" charset="0"/>
              </a:rPr>
              <a:t>Wasserman &amp; Faust, p. 10</a:t>
            </a:r>
            <a:r>
              <a:rPr lang="pt-BR" sz="1500" dirty="0">
                <a:solidFill>
                  <a:schemeClr val="bg1"/>
                </a:solidFill>
                <a:latin typeface="Book Antiqua" pitchFamily="18" charset="0"/>
              </a:rPr>
              <a:t>).</a:t>
            </a:r>
            <a:endParaRPr lang="pt-PT" sz="1500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11" name="Rectângulo 6"/>
          <p:cNvSpPr/>
          <p:nvPr/>
        </p:nvSpPr>
        <p:spPr>
          <a:xfrm>
            <a:off x="1095375" y="4340225"/>
            <a:ext cx="2667000" cy="374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500" b="1" dirty="0" err="1">
                <a:solidFill>
                  <a:schemeClr val="bg1"/>
                </a:solidFill>
                <a:latin typeface="Book Antiqua" pitchFamily="18" charset="0"/>
              </a:rPr>
              <a:t>Solomonoff</a:t>
            </a:r>
            <a:r>
              <a:rPr lang="pt-BR" sz="1500" b="1" dirty="0">
                <a:solidFill>
                  <a:schemeClr val="bg1"/>
                </a:solidFill>
                <a:latin typeface="Book Antiqua" pitchFamily="18" charset="0"/>
              </a:rPr>
              <a:t>         </a:t>
            </a:r>
            <a:r>
              <a:rPr lang="pt-BR" sz="1500" b="1" dirty="0" err="1">
                <a:solidFill>
                  <a:schemeClr val="bg1"/>
                </a:solidFill>
                <a:latin typeface="Book Antiqua" pitchFamily="18" charset="0"/>
              </a:rPr>
              <a:t>Rapoport</a:t>
            </a:r>
            <a:endParaRPr lang="pt-PT" sz="1500" b="1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14" name="Rectângulo 6"/>
          <p:cNvSpPr/>
          <p:nvPr/>
        </p:nvSpPr>
        <p:spPr>
          <a:xfrm>
            <a:off x="1143000" y="0"/>
            <a:ext cx="1595438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2000">
              <a:defRPr/>
            </a:pPr>
            <a:r>
              <a:rPr lang="pt-BR" sz="3000" b="1" dirty="0">
                <a:solidFill>
                  <a:schemeClr val="tx1"/>
                </a:solidFill>
                <a:latin typeface="Book Antiqua" pitchFamily="18" charset="0"/>
              </a:rPr>
              <a:t>Inicio séc. XX:</a:t>
            </a:r>
          </a:p>
        </p:txBody>
      </p:sp>
      <p:sp>
        <p:nvSpPr>
          <p:cNvPr id="6" name="Rectângulo 6"/>
          <p:cNvSpPr/>
          <p:nvPr/>
        </p:nvSpPr>
        <p:spPr>
          <a:xfrm>
            <a:off x="2667000" y="900113"/>
            <a:ext cx="8383588" cy="1885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2800" b="1" dirty="0">
                <a:solidFill>
                  <a:schemeClr val="bg1"/>
                </a:solidFill>
                <a:latin typeface="Book Antiqua" pitchFamily="18" charset="0"/>
              </a:rPr>
              <a:t>Jacob Moreno,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foi um psicólogo, criador do Teatro da Espontaneidade e da Catarse e posteriormente do Psicodrama. É para muitos cientistas sociais o fundador da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sociometria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 em </a:t>
            </a:r>
            <a:r>
              <a:rPr lang="pt-BR" sz="3000" b="1" dirty="0">
                <a:solidFill>
                  <a:schemeClr val="bg1"/>
                </a:solidFill>
                <a:latin typeface="Book Antiqua" pitchFamily="18" charset="0"/>
              </a:rPr>
              <a:t>1934 </a:t>
            </a:r>
            <a:r>
              <a:rPr lang="pt-BR" sz="1500" dirty="0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n-US" sz="1500" dirty="0">
                <a:solidFill>
                  <a:schemeClr val="bg1"/>
                </a:solidFill>
                <a:latin typeface="Book Antiqua" pitchFamily="18" charset="0"/>
              </a:rPr>
              <a:t>Wasserman &amp; Faust, p. 11</a:t>
            </a:r>
            <a:r>
              <a:rPr lang="pt-BR" sz="1500" dirty="0">
                <a:solidFill>
                  <a:schemeClr val="bg1"/>
                </a:solidFill>
                <a:latin typeface="Book Antiqua" pitchFamily="18" charset="0"/>
              </a:rPr>
              <a:t>).</a:t>
            </a:r>
          </a:p>
        </p:txBody>
      </p:sp>
      <p:sp>
        <p:nvSpPr>
          <p:cNvPr id="10" name="Rectângulo 6"/>
          <p:cNvSpPr/>
          <p:nvPr/>
        </p:nvSpPr>
        <p:spPr>
          <a:xfrm>
            <a:off x="3738564" y="2786063"/>
            <a:ext cx="7305675" cy="1928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chemeClr val="tx1"/>
                </a:solidFill>
                <a:latin typeface="Book Antiqua" pitchFamily="18" charset="0"/>
              </a:rPr>
              <a:t>Mas, como se formam as redes? em </a:t>
            </a:r>
            <a:r>
              <a:rPr lang="pt-BR" sz="2800" b="1" dirty="0">
                <a:solidFill>
                  <a:schemeClr val="tx1"/>
                </a:solidFill>
                <a:latin typeface="Book Antiqua" pitchFamily="18" charset="0"/>
              </a:rPr>
              <a:t>1951</a:t>
            </a:r>
            <a:r>
              <a:rPr lang="pt-BR" dirty="0">
                <a:solidFill>
                  <a:schemeClr val="tx1"/>
                </a:solidFill>
                <a:latin typeface="Book Antiqua" pitchFamily="18" charset="0"/>
              </a:rPr>
              <a:t>, os norte-americanos </a:t>
            </a:r>
            <a:r>
              <a:rPr lang="pt-BR" sz="2800" b="1" dirty="0">
                <a:solidFill>
                  <a:schemeClr val="tx1"/>
                </a:solidFill>
                <a:latin typeface="Book Antiqua" pitchFamily="18" charset="0"/>
              </a:rPr>
              <a:t>Ray </a:t>
            </a:r>
            <a:r>
              <a:rPr lang="pt-BR" sz="2800" b="1" dirty="0" err="1">
                <a:solidFill>
                  <a:schemeClr val="tx1"/>
                </a:solidFill>
                <a:latin typeface="Book Antiqua" pitchFamily="18" charset="0"/>
              </a:rPr>
              <a:t>Solomonoff</a:t>
            </a:r>
            <a:r>
              <a:rPr lang="pt-BR" sz="2800" b="1" dirty="0">
                <a:solidFill>
                  <a:schemeClr val="tx1"/>
                </a:solidFill>
                <a:latin typeface="Book Antiqua" pitchFamily="18" charset="0"/>
              </a:rPr>
              <a:t> e </a:t>
            </a:r>
            <a:r>
              <a:rPr lang="pt-BR" sz="2800" b="1" dirty="0" err="1">
                <a:solidFill>
                  <a:schemeClr val="tx1"/>
                </a:solidFill>
                <a:latin typeface="Book Antiqua" pitchFamily="18" charset="0"/>
              </a:rPr>
              <a:t>Anatol</a:t>
            </a:r>
            <a:r>
              <a:rPr lang="pt-BR" sz="28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pt-BR" sz="2800" b="1" dirty="0" err="1">
                <a:solidFill>
                  <a:schemeClr val="tx1"/>
                </a:solidFill>
                <a:latin typeface="Book Antiqua" pitchFamily="18" charset="0"/>
              </a:rPr>
              <a:t>Rapoport</a:t>
            </a:r>
            <a:r>
              <a:rPr lang="pt-BR" sz="2800" b="1" dirty="0">
                <a:solidFill>
                  <a:schemeClr val="tx1"/>
                </a:solidFill>
                <a:latin typeface="Book Antiqua" pitchFamily="18" charset="0"/>
              </a:rPr>
              <a:t> introduziram o conceito de redes randômicas</a:t>
            </a:r>
            <a:r>
              <a:rPr lang="pt-BR" sz="2800" dirty="0">
                <a:solidFill>
                  <a:schemeClr val="tx1"/>
                </a:solidFill>
                <a:latin typeface="Book Antiqua" pitchFamily="18" charset="0"/>
              </a:rPr>
              <a:t>,</a:t>
            </a:r>
            <a:r>
              <a:rPr lang="pt-BR" dirty="0">
                <a:solidFill>
                  <a:schemeClr val="tx1"/>
                </a:solidFill>
                <a:latin typeface="Book Antiqua" pitchFamily="18" charset="0"/>
              </a:rPr>
              <a:t> a primeira proposta para o mecanismo de formação de redes.</a:t>
            </a:r>
            <a:endParaRPr lang="pt-PT" dirty="0">
              <a:solidFill>
                <a:schemeClr val="tx1"/>
              </a:solidFill>
              <a:latin typeface="Book Antiqu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0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/>
          <a:srcRect l="5784" r="4959"/>
          <a:stretch>
            <a:fillRect/>
          </a:stretch>
        </p:blipFill>
        <p:spPr bwMode="auto">
          <a:xfrm>
            <a:off x="1166813" y="1588"/>
            <a:ext cx="2571750" cy="34988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4"/>
          <a:srcRect r="3402" b="7843"/>
          <a:stretch>
            <a:fillRect/>
          </a:stretch>
        </p:blipFill>
        <p:spPr bwMode="auto">
          <a:xfrm>
            <a:off x="1143001" y="3500438"/>
            <a:ext cx="2595563" cy="3357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0" name="Rectângulo 6"/>
          <p:cNvSpPr/>
          <p:nvPr/>
        </p:nvSpPr>
        <p:spPr>
          <a:xfrm>
            <a:off x="3738564" y="714376"/>
            <a:ext cx="7310437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2000" b="1" dirty="0">
                <a:solidFill>
                  <a:srgbClr val="FF0000"/>
                </a:solidFill>
                <a:latin typeface="Arial Rounded MT Bold" pitchFamily="34" charset="0"/>
              </a:rPr>
              <a:t>Entre 1958 e 1968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estes matemáticos húngaros publicaram oito artigos que revolucionaram o estudo das redes e </a:t>
            </a:r>
            <a:r>
              <a:rPr lang="pt-BR" sz="2000" b="1" dirty="0">
                <a:solidFill>
                  <a:srgbClr val="FF0000"/>
                </a:solidFill>
                <a:latin typeface="Arial Rounded MT Bold" pitchFamily="34" charset="0"/>
              </a:rPr>
              <a:t>estabeleceram a teoria randômica dos grafos.</a:t>
            </a:r>
          </a:p>
        </p:txBody>
      </p:sp>
      <p:sp>
        <p:nvSpPr>
          <p:cNvPr id="9" name="Rectângulo 6"/>
          <p:cNvSpPr/>
          <p:nvPr/>
        </p:nvSpPr>
        <p:spPr>
          <a:xfrm>
            <a:off x="7381876" y="4929188"/>
            <a:ext cx="3667125" cy="1928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Erdös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 e </a:t>
            </a: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Rényi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 encaravam os grafos e o mundo que eles representavam como </a:t>
            </a:r>
            <a:r>
              <a:rPr lang="pt-BR" b="1" dirty="0">
                <a:solidFill>
                  <a:srgbClr val="FF0000"/>
                </a:solidFill>
                <a:latin typeface="Arial Rounded MT Bold" pitchFamily="34" charset="0"/>
              </a:rPr>
              <a:t>fundamentalmente aleatórios.</a:t>
            </a:r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8563" y="4914900"/>
            <a:ext cx="3600450" cy="19431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8" name="Rectângulo 6"/>
          <p:cNvSpPr/>
          <p:nvPr/>
        </p:nvSpPr>
        <p:spPr>
          <a:xfrm>
            <a:off x="3738564" y="1"/>
            <a:ext cx="7310437" cy="7143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2000">
              <a:lnSpc>
                <a:spcPct val="150000"/>
              </a:lnSpc>
              <a:defRPr/>
            </a:pPr>
            <a:r>
              <a:rPr lang="pt-BR" sz="4000" b="1" dirty="0">
                <a:solidFill>
                  <a:schemeClr val="bg1"/>
                </a:solidFill>
                <a:latin typeface="Arial Rounded MT Bold" pitchFamily="34" charset="0"/>
              </a:rPr>
              <a:t>Teoria randômica dos grafos</a:t>
            </a:r>
          </a:p>
        </p:txBody>
      </p:sp>
      <p:sp>
        <p:nvSpPr>
          <p:cNvPr id="12" name="Rectângulo 6"/>
          <p:cNvSpPr/>
          <p:nvPr/>
        </p:nvSpPr>
        <p:spPr>
          <a:xfrm>
            <a:off x="1238250" y="2928938"/>
            <a:ext cx="2357438" cy="571500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2000">
              <a:lnSpc>
                <a:spcPct val="150000"/>
              </a:lnSpc>
              <a:defRPr/>
            </a:pPr>
            <a:r>
              <a:rPr lang="pt-BR" sz="3000" b="1" dirty="0">
                <a:solidFill>
                  <a:srgbClr val="FF0000"/>
                </a:solidFill>
                <a:latin typeface="Arial Rounded MT Bold" pitchFamily="34" charset="0"/>
              </a:rPr>
              <a:t>Paul </a:t>
            </a:r>
            <a:r>
              <a:rPr lang="pt-BR" sz="3000" b="1" dirty="0" err="1">
                <a:solidFill>
                  <a:srgbClr val="FF0000"/>
                </a:solidFill>
                <a:latin typeface="Arial Rounded MT Bold" pitchFamily="34" charset="0"/>
              </a:rPr>
              <a:t>Erdös</a:t>
            </a:r>
            <a:endParaRPr lang="pt-BR" sz="3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3" name="Rectângulo 6"/>
          <p:cNvSpPr/>
          <p:nvPr/>
        </p:nvSpPr>
        <p:spPr>
          <a:xfrm>
            <a:off x="1095375" y="6215063"/>
            <a:ext cx="2643188" cy="571500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2000">
              <a:lnSpc>
                <a:spcPct val="150000"/>
              </a:lnSpc>
              <a:defRPr/>
            </a:pPr>
            <a:r>
              <a:rPr lang="pt-BR" sz="3200" b="1" dirty="0" err="1">
                <a:solidFill>
                  <a:srgbClr val="FF0000"/>
                </a:solidFill>
                <a:latin typeface="Arial Rounded MT Bold" pitchFamily="34" charset="0"/>
              </a:rPr>
              <a:t>Alfréd</a:t>
            </a:r>
            <a:r>
              <a:rPr lang="pt-BR" sz="3200" b="1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3200" b="1" dirty="0" err="1">
                <a:solidFill>
                  <a:srgbClr val="FF0000"/>
                </a:solidFill>
                <a:latin typeface="Arial Rounded MT Bold" pitchFamily="34" charset="0"/>
              </a:rPr>
              <a:t>Rényi</a:t>
            </a:r>
            <a:endParaRPr lang="pt-BR" sz="30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1" name="Rectângulo 6"/>
          <p:cNvSpPr/>
          <p:nvPr/>
        </p:nvSpPr>
        <p:spPr>
          <a:xfrm>
            <a:off x="3738564" y="2000250"/>
            <a:ext cx="7310437" cy="29289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dirty="0">
                <a:solidFill>
                  <a:schemeClr val="bg1"/>
                </a:solidFill>
                <a:latin typeface="Arial Rounded MT Bold" pitchFamily="34" charset="0"/>
              </a:rPr>
              <a:t>Imagine uma festa, dez convidados que não se conhecem; formam-se laços sociais à medida em que os convivas começam a conversar em pequenos grupos. De inicio os grupos são isolados. Com o passar do tempo alguns convidados deslocam-se para outros grupos. Existe agora uma única rede social que abarca todos os convidados. Seguindo os vínculos, é possível encontrar um caminho por entre dois convidados quaisquer.”</a:t>
            </a:r>
          </a:p>
          <a:p>
            <a:pPr algn="just" defTabSz="762000">
              <a:lnSpc>
                <a:spcPct val="150000"/>
              </a:lnSpc>
              <a:defRPr/>
            </a:pPr>
            <a:endParaRPr lang="pt-BR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4" name="Rectângulo 6"/>
          <p:cNvSpPr/>
          <p:nvPr/>
        </p:nvSpPr>
        <p:spPr>
          <a:xfrm>
            <a:off x="9525000" y="6572250"/>
            <a:ext cx="1524000" cy="285750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762000">
              <a:lnSpc>
                <a:spcPct val="150000"/>
              </a:lnSpc>
              <a:defRPr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In: </a:t>
            </a:r>
            <a:r>
              <a:rPr lang="pt-B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Barabási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, 2003</a:t>
            </a:r>
          </a:p>
        </p:txBody>
      </p:sp>
    </p:spTree>
    <p:extLst>
      <p:ext uri="{BB962C8B-B14F-4D97-AF65-F5344CB8AC3E}">
        <p14:creationId xmlns:p14="http://schemas.microsoft.com/office/powerpoint/2010/main" val="3915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ângulo 6"/>
          <p:cNvSpPr/>
          <p:nvPr/>
        </p:nvSpPr>
        <p:spPr>
          <a:xfrm>
            <a:off x="6738938" y="0"/>
            <a:ext cx="4310062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endParaRPr lang="pt-BR" sz="3000" kern="0" dirty="0">
              <a:solidFill>
                <a:schemeClr val="tx1"/>
              </a:solidFill>
              <a:latin typeface="Harrington" pitchFamily="82" charset="0"/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814" y="2062164"/>
            <a:ext cx="8358187" cy="47958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5875" y="4141788"/>
            <a:ext cx="4357688" cy="27162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1166814" y="5724525"/>
            <a:ext cx="3857625" cy="7048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pt-BR" altLang="pt-BR" sz="5000" b="1">
                <a:solidFill>
                  <a:srgbClr val="008000"/>
                </a:solidFill>
                <a:latin typeface="Cooper Black" panose="0208090404030B020404" pitchFamily="18" charset="0"/>
              </a:rPr>
              <a:t>Paul Baran</a:t>
            </a:r>
            <a:endParaRPr lang="pt-BR" altLang="pt-BR" sz="5000">
              <a:solidFill>
                <a:srgbClr val="008000"/>
              </a:solidFill>
              <a:latin typeface="Cooper Black" panose="0208090404030B0204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453564" y="2071688"/>
            <a:ext cx="1595437" cy="47863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1500" dirty="0">
                <a:solidFill>
                  <a:srgbClr val="008000"/>
                </a:solidFill>
                <a:latin typeface="Cooper Black" pitchFamily="18" charset="0"/>
              </a:rPr>
              <a:t>Ao contrário das redes centralizadas ou hierarquias, a eliminação de um ponto nas redes distribuídas não afetará </a:t>
            </a:r>
            <a:r>
              <a:rPr lang="pt-BR" sz="1500" dirty="0" err="1">
                <a:solidFill>
                  <a:srgbClr val="008000"/>
                </a:solidFill>
                <a:latin typeface="Cooper Black" pitchFamily="18" charset="0"/>
              </a:rPr>
              <a:t>significativa-mente</a:t>
            </a:r>
            <a:r>
              <a:rPr lang="pt-BR" sz="1500" dirty="0">
                <a:solidFill>
                  <a:srgbClr val="008000"/>
                </a:solidFill>
                <a:latin typeface="Cooper Black" pitchFamily="18" charset="0"/>
              </a:rPr>
              <a:t> a estrutura da rede.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43000" y="-71438"/>
            <a:ext cx="9906000" cy="228600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just" defTabSz="762000">
              <a:lnSpc>
                <a:spcPct val="150000"/>
              </a:lnSpc>
              <a:defRPr/>
            </a:pPr>
            <a:r>
              <a:rPr lang="pt-BR" sz="2500" b="1" dirty="0">
                <a:solidFill>
                  <a:srgbClr val="008000"/>
                </a:solidFill>
                <a:latin typeface="Cooper Black" pitchFamily="18" charset="0"/>
              </a:rPr>
              <a:t>1964:</a:t>
            </a:r>
            <a:r>
              <a:rPr lang="pt-BR" b="1" dirty="0">
                <a:solidFill>
                  <a:srgbClr val="008000"/>
                </a:solidFill>
                <a:latin typeface="Cooper Black" pitchFamily="18" charset="0"/>
              </a:rPr>
              <a:t> </a:t>
            </a:r>
            <a:r>
              <a:rPr lang="pt-BR" dirty="0">
                <a:latin typeface="Cooper Black" pitchFamily="18" charset="0"/>
              </a:rPr>
              <a:t>Vivia-se o auge da </a:t>
            </a:r>
            <a:r>
              <a:rPr lang="pt-BR" sz="2500" b="1" dirty="0">
                <a:latin typeface="Cooper Black" pitchFamily="18" charset="0"/>
              </a:rPr>
              <a:t>guerra fria!</a:t>
            </a:r>
            <a:r>
              <a:rPr lang="pt-BR" b="1" dirty="0">
                <a:latin typeface="Cooper Black" pitchFamily="18" charset="0"/>
              </a:rPr>
              <a:t> </a:t>
            </a:r>
            <a:r>
              <a:rPr lang="pt-BR" dirty="0">
                <a:latin typeface="Cooper Black" pitchFamily="18" charset="0"/>
              </a:rPr>
              <a:t>Paul Baran, que trabalhava como investigador na RAND </a:t>
            </a:r>
            <a:r>
              <a:rPr lang="pt-BR" dirty="0" err="1">
                <a:latin typeface="Cooper Black" pitchFamily="18" charset="0"/>
              </a:rPr>
              <a:t>Corporation</a:t>
            </a:r>
            <a:r>
              <a:rPr lang="pt-BR" dirty="0">
                <a:latin typeface="Cooper Black" pitchFamily="18" charset="0"/>
              </a:rPr>
              <a:t>, desenhou uma proposta para o </a:t>
            </a:r>
            <a:r>
              <a:rPr lang="pt-BR" sz="2500" b="1" dirty="0">
                <a:latin typeface="Cooper Black" pitchFamily="18" charset="0"/>
              </a:rPr>
              <a:t>sistema de comunicações</a:t>
            </a:r>
            <a:r>
              <a:rPr lang="pt-BR" dirty="0">
                <a:latin typeface="Cooper Black" pitchFamily="18" charset="0"/>
              </a:rPr>
              <a:t> Norte-Americano que fosse </a:t>
            </a:r>
            <a:r>
              <a:rPr lang="pt-BR" sz="2500" b="1" dirty="0">
                <a:latin typeface="Cooper Black" pitchFamily="18" charset="0"/>
              </a:rPr>
              <a:t>invulnerável a um possível ataque nuclear </a:t>
            </a:r>
            <a:r>
              <a:rPr lang="pt-BR" sz="2000" dirty="0">
                <a:latin typeface="Cooper Black" pitchFamily="18" charset="0"/>
              </a:rPr>
              <a:t>por forma a fazer face à ameaça soviética.</a:t>
            </a:r>
          </a:p>
        </p:txBody>
      </p:sp>
    </p:spTree>
    <p:extLst>
      <p:ext uri="{BB962C8B-B14F-4D97-AF65-F5344CB8AC3E}">
        <p14:creationId xmlns:p14="http://schemas.microsoft.com/office/powerpoint/2010/main" val="400229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143000" y="4714876"/>
            <a:ext cx="9906000" cy="21431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1900" b="1">
                <a:solidFill>
                  <a:schemeClr val="bg1"/>
                </a:solidFill>
                <a:latin typeface="Book Antiqua" panose="02040602050305030304" pitchFamily="18" charset="0"/>
              </a:rPr>
              <a:t>Enviar cartas </a:t>
            </a:r>
            <a:r>
              <a:rPr lang="pt-BR" altLang="pt-BR" sz="1900">
                <a:solidFill>
                  <a:schemeClr val="bg1"/>
                </a:solidFill>
                <a:latin typeface="Book Antiqua" panose="02040602050305030304" pitchFamily="18" charset="0"/>
              </a:rPr>
              <a:t>a várias pessoas em Omaha, </a:t>
            </a:r>
            <a:r>
              <a:rPr lang="pt-BR" altLang="pt-BR" sz="1900" b="1">
                <a:solidFill>
                  <a:schemeClr val="bg1"/>
                </a:solidFill>
                <a:latin typeface="Book Antiqua" panose="02040602050305030304" pitchFamily="18" charset="0"/>
              </a:rPr>
              <a:t>Nebraska e Wichita, Kansas</a:t>
            </a:r>
            <a:r>
              <a:rPr lang="pt-BR" altLang="pt-BR" sz="1900">
                <a:solidFill>
                  <a:schemeClr val="bg1"/>
                </a:solidFill>
                <a:latin typeface="Book Antiqua" panose="02040602050305030304" pitchFamily="18" charset="0"/>
              </a:rPr>
              <a:t> solicitando-lhes que as remetessem para outras pessoas residentes em Boston, </a:t>
            </a:r>
            <a:r>
              <a:rPr lang="pt-BR" altLang="pt-BR" sz="1900" b="1">
                <a:solidFill>
                  <a:schemeClr val="bg1"/>
                </a:solidFill>
                <a:latin typeface="Book Antiqua" panose="02040602050305030304" pitchFamily="18" charset="0"/>
              </a:rPr>
              <a:t>Massachusetts</a:t>
            </a:r>
            <a:r>
              <a:rPr lang="pt-BR" altLang="pt-BR" sz="190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1900">
                <a:solidFill>
                  <a:schemeClr val="bg1"/>
                </a:solidFill>
                <a:latin typeface="Book Antiqua" panose="02040602050305030304" pitchFamily="18" charset="0"/>
              </a:rPr>
              <a:t>As cartas deveriam ser </a:t>
            </a:r>
            <a:r>
              <a:rPr lang="pt-BR" altLang="pt-BR" sz="1900" b="1">
                <a:solidFill>
                  <a:schemeClr val="bg1"/>
                </a:solidFill>
                <a:latin typeface="Book Antiqua" panose="02040602050305030304" pitchFamily="18" charset="0"/>
              </a:rPr>
              <a:t>passadas em mãos para alguém que se conhecesse pelo primeiro nome </a:t>
            </a:r>
            <a:r>
              <a:rPr lang="pt-BR" altLang="pt-BR" sz="1900">
                <a:solidFill>
                  <a:schemeClr val="bg1"/>
                </a:solidFill>
                <a:latin typeface="Book Antiqua" panose="02040602050305030304" pitchFamily="18" charset="0"/>
              </a:rPr>
              <a:t>e podia chegar ao seu destino </a:t>
            </a:r>
            <a:r>
              <a:rPr lang="pt-BR" altLang="pt-BR" sz="1900" b="1">
                <a:solidFill>
                  <a:schemeClr val="bg1"/>
                </a:solidFill>
                <a:latin typeface="Book Antiqua" panose="02040602050305030304" pitchFamily="18" charset="0"/>
              </a:rPr>
              <a:t>diretamente ou via a opção </a:t>
            </a:r>
            <a:r>
              <a:rPr lang="pt-BR" altLang="pt-BR" sz="1900" b="1" i="1">
                <a:solidFill>
                  <a:schemeClr val="bg1"/>
                </a:solidFill>
                <a:latin typeface="Book Antiqua" panose="02040602050305030304" pitchFamily="18" charset="0"/>
              </a:rPr>
              <a:t>amigo de um amigo</a:t>
            </a:r>
            <a:r>
              <a:rPr lang="pt-BR" altLang="pt-BR" sz="1900" i="1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buFontTx/>
              <a:buChar char="-"/>
            </a:pPr>
            <a:endParaRPr lang="pt-BR" altLang="pt-BR" sz="1900" i="1">
              <a:solidFill>
                <a:schemeClr val="bg1"/>
              </a:solidFill>
            </a:endParaRPr>
          </a:p>
        </p:txBody>
      </p:sp>
      <p:pic>
        <p:nvPicPr>
          <p:cNvPr id="43011" name="Picture 3" descr="milgram-ch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6"/>
          <a:stretch>
            <a:fillRect/>
          </a:stretch>
        </p:blipFill>
        <p:spPr bwMode="auto">
          <a:xfrm>
            <a:off x="6381750" y="1"/>
            <a:ext cx="4667250" cy="157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4"/>
          <a:srcRect l="11254" r="4327" b="10000"/>
          <a:stretch>
            <a:fillRect/>
          </a:stretch>
        </p:blipFill>
        <p:spPr bwMode="auto">
          <a:xfrm>
            <a:off x="1143000" y="1"/>
            <a:ext cx="3309938" cy="47656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43013" name="Grupo 14"/>
          <p:cNvGrpSpPr>
            <a:grpSpLocks/>
          </p:cNvGrpSpPr>
          <p:nvPr/>
        </p:nvGrpSpPr>
        <p:grpSpPr bwMode="auto">
          <a:xfrm>
            <a:off x="6381750" y="1428751"/>
            <a:ext cx="4572000" cy="3286125"/>
            <a:chOff x="5238750" y="1428750"/>
            <a:chExt cx="4572000" cy="3286125"/>
          </a:xfrm>
        </p:grpSpPr>
        <p:pic>
          <p:nvPicPr>
            <p:cNvPr id="43021" name="Picture 2" descr="http://www.for-sale-byowner.com/sitemap_files/usa_map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6" t="2000" r="160" b="6000"/>
            <a:stretch>
              <a:fillRect/>
            </a:stretch>
          </p:blipFill>
          <p:spPr bwMode="auto">
            <a:xfrm>
              <a:off x="5238750" y="1428750"/>
              <a:ext cx="4572000" cy="328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2" name="CaixaDeTexto 12"/>
            <p:cNvSpPr txBox="1">
              <a:spLocks noChangeArrowheads="1"/>
            </p:cNvSpPr>
            <p:nvPr/>
          </p:nvSpPr>
          <p:spPr bwMode="auto">
            <a:xfrm>
              <a:off x="7009238" y="2357431"/>
              <a:ext cx="344911" cy="230829"/>
            </a:xfrm>
            <a:prstGeom prst="rect">
              <a:avLst/>
            </a:prstGeom>
            <a:solidFill>
              <a:srgbClr val="D2DB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900" b="1">
                  <a:solidFill>
                    <a:srgbClr val="FF0000"/>
                  </a:solidFill>
                </a:rPr>
                <a:t>NE</a:t>
              </a:r>
              <a:endParaRPr lang="es-ES_tradnl" altLang="pt-BR" sz="9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3014" name="Grupo 15"/>
          <p:cNvGrpSpPr>
            <a:grpSpLocks/>
          </p:cNvGrpSpPr>
          <p:nvPr/>
        </p:nvGrpSpPr>
        <p:grpSpPr bwMode="auto">
          <a:xfrm>
            <a:off x="8410575" y="1928814"/>
            <a:ext cx="2324100" cy="644525"/>
            <a:chOff x="7266881" y="1928813"/>
            <a:chExt cx="2324794" cy="644523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318543" y="1928813"/>
              <a:ext cx="273132" cy="252411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buFontTx/>
                <a:buChar char="•"/>
                <a:defRPr/>
              </a:pPr>
              <a:endParaRPr lang="en-US"/>
            </a:p>
          </p:txBody>
        </p:sp>
        <p:sp>
          <p:nvSpPr>
            <p:cNvPr id="43020" name="AutoShape 7"/>
            <p:cNvSpPr>
              <a:spLocks noChangeArrowheads="1"/>
            </p:cNvSpPr>
            <p:nvPr/>
          </p:nvSpPr>
          <p:spPr bwMode="auto">
            <a:xfrm>
              <a:off x="7266881" y="2357438"/>
              <a:ext cx="194335" cy="215898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pt-BR" sz="1000">
                <a:solidFill>
                  <a:srgbClr val="FF0000"/>
                </a:solidFill>
              </a:endParaRPr>
            </a:p>
          </p:txBody>
        </p:sp>
      </p:grpSp>
      <p:sp>
        <p:nvSpPr>
          <p:cNvPr id="43015" name="Rectangle 2"/>
          <p:cNvSpPr>
            <a:spLocks noChangeArrowheads="1"/>
          </p:cNvSpPr>
          <p:nvPr/>
        </p:nvSpPr>
        <p:spPr bwMode="auto">
          <a:xfrm>
            <a:off x="4452939" y="1"/>
            <a:ext cx="1857375" cy="47148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pt-BR" altLang="pt-BR" sz="4500" b="1">
                <a:solidFill>
                  <a:srgbClr val="FFC000"/>
                </a:solidFill>
                <a:latin typeface="Book Antiqua" panose="02040602050305030304" pitchFamily="18" charset="0"/>
              </a:rPr>
              <a:t>1967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300" b="1">
                <a:solidFill>
                  <a:srgbClr val="C00000"/>
                </a:solidFill>
                <a:latin typeface="Book Antiqua" panose="02040602050305030304" pitchFamily="18" charset="0"/>
              </a:rPr>
              <a:t>Small world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1500">
                <a:latin typeface="Book Antiqua" panose="02040602050305030304" pitchFamily="18" charset="0"/>
              </a:rPr>
              <a:t>Experimento social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000" b="1">
                <a:solidFill>
                  <a:srgbClr val="00B050"/>
                </a:solidFill>
                <a:latin typeface="Book Antiqua" panose="02040602050305030304" pitchFamily="18" charset="0"/>
              </a:rPr>
              <a:t>Objetivo: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2000">
                <a:solidFill>
                  <a:schemeClr val="bg1"/>
                </a:solidFill>
                <a:latin typeface="Book Antiqua" panose="02040602050305030304" pitchFamily="18" charset="0"/>
              </a:rPr>
              <a:t>Encontrar a </a:t>
            </a:r>
            <a:r>
              <a:rPr lang="pt-BR" altLang="pt-BR" sz="2000" i="1">
                <a:solidFill>
                  <a:schemeClr val="bg1"/>
                </a:solidFill>
                <a:latin typeface="Book Antiqua" panose="02040602050305030304" pitchFamily="18" charset="0"/>
              </a:rPr>
              <a:t>distância</a:t>
            </a:r>
            <a:r>
              <a:rPr lang="pt-BR" altLang="pt-BR" sz="2000">
                <a:solidFill>
                  <a:schemeClr val="bg1"/>
                </a:solidFill>
                <a:latin typeface="Book Antiqua" panose="02040602050305030304" pitchFamily="18" charset="0"/>
              </a:rPr>
              <a:t> entre duas pessoas quaisquer nos EUA</a:t>
            </a:r>
            <a:endParaRPr lang="pt-BR" altLang="pt-BR" sz="2000" i="1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3016" name="CaixaDeTexto 18"/>
          <p:cNvSpPr txBox="1">
            <a:spLocks noChangeArrowheads="1"/>
          </p:cNvSpPr>
          <p:nvPr/>
        </p:nvSpPr>
        <p:spPr bwMode="auto">
          <a:xfrm>
            <a:off x="1233210" y="3929063"/>
            <a:ext cx="314380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pt-BR" altLang="pt-BR" sz="3000" b="1">
                <a:solidFill>
                  <a:schemeClr val="bg1"/>
                </a:solidFill>
                <a:latin typeface="Book Antiqua" panose="02040602050305030304" pitchFamily="18" charset="0"/>
              </a:rPr>
              <a:t>Stanley Milgram</a:t>
            </a:r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8304213" y="2698750"/>
            <a:ext cx="316112" cy="2308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900" b="1" dirty="0"/>
              <a:t>KS</a:t>
            </a:r>
            <a:endParaRPr lang="es-ES_tradnl" sz="900" b="1" dirty="0"/>
          </a:p>
        </p:txBody>
      </p:sp>
      <p:sp>
        <p:nvSpPr>
          <p:cNvPr id="43018" name="AutoShape 7"/>
          <p:cNvSpPr>
            <a:spLocks noChangeArrowheads="1"/>
          </p:cNvSpPr>
          <p:nvPr/>
        </p:nvSpPr>
        <p:spPr bwMode="auto">
          <a:xfrm>
            <a:off x="8562976" y="2713038"/>
            <a:ext cx="193675" cy="2159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pt-BR" sz="1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5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119188" y="0"/>
            <a:ext cx="9906001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BR" altLang="pt-BR" sz="3500" b="1">
                <a:solidFill>
                  <a:srgbClr val="0070C0"/>
                </a:solidFill>
                <a:latin typeface="Book Antiqua" panose="02040602050305030304" pitchFamily="18" charset="0"/>
              </a:rPr>
              <a:t>Mundo Pequeno ou Small World</a:t>
            </a:r>
          </a:p>
          <a:p>
            <a:pPr algn="just" eaLnBrk="1" hangingPunct="1">
              <a:buFontTx/>
              <a:buNone/>
            </a:pPr>
            <a:r>
              <a:rPr lang="pt-BR" altLang="pt-BR" sz="3500" b="1">
                <a:solidFill>
                  <a:srgbClr val="0070C0"/>
                </a:solidFill>
                <a:latin typeface="Book Antiqua" panose="02040602050305030304" pitchFamily="18" charset="0"/>
              </a:rPr>
              <a:t>Seis graus de separação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6464" y="0"/>
            <a:ext cx="1252537" cy="1143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1143000" y="1143000"/>
            <a:ext cx="9907588" cy="57150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500" b="1">
                <a:solidFill>
                  <a:srgbClr val="FFC000"/>
                </a:solidFill>
                <a:latin typeface="Book Antiqua" panose="02040602050305030304" pitchFamily="18" charset="0"/>
              </a:rPr>
              <a:t>5,5 foi o numero médio de pessoas </a:t>
            </a:r>
            <a:r>
              <a:rPr lang="pt-BR" altLang="pt-BR" sz="2500" b="1">
                <a:solidFill>
                  <a:schemeClr val="bg1"/>
                </a:solidFill>
                <a:latin typeface="Book Antiqua" panose="02040602050305030304" pitchFamily="18" charset="0"/>
              </a:rPr>
              <a:t>para fazer chegar </a:t>
            </a:r>
            <a:r>
              <a:rPr lang="pt-PT" altLang="pt-BR" sz="2500" b="1">
                <a:solidFill>
                  <a:schemeClr val="bg1"/>
                </a:solidFill>
                <a:latin typeface="Book Antiqua" panose="02040602050305030304" pitchFamily="18" charset="0"/>
              </a:rPr>
              <a:t>as cartas (64) que chegaram ao destino, </a:t>
            </a:r>
            <a:r>
              <a:rPr lang="pt-BR" altLang="pt-BR" sz="2500" b="1">
                <a:solidFill>
                  <a:schemeClr val="bg1"/>
                </a:solidFill>
                <a:latin typeface="Book Antiqua" panose="02040602050305030304" pitchFamily="18" charset="0"/>
              </a:rPr>
              <a:t>os famosos </a:t>
            </a:r>
            <a:r>
              <a:rPr lang="pt-BR" altLang="pt-BR" sz="2500" b="1">
                <a:solidFill>
                  <a:srgbClr val="FFC000"/>
                </a:solidFill>
                <a:latin typeface="Book Antiqua" panose="02040602050305030304" pitchFamily="18" charset="0"/>
              </a:rPr>
              <a:t>seis graus de separação </a:t>
            </a:r>
            <a:r>
              <a:rPr lang="pt-BR" altLang="pt-BR" sz="2500" b="1">
                <a:solidFill>
                  <a:schemeClr val="bg1"/>
                </a:solidFill>
                <a:latin typeface="Book Antiqua" panose="02040602050305030304" pitchFamily="18" charset="0"/>
              </a:rPr>
              <a:t>e o fenômeno passou a ser conhecido pelo conceito de </a:t>
            </a:r>
            <a:r>
              <a:rPr lang="pt-BR" altLang="pt-BR" sz="2500" b="1">
                <a:solidFill>
                  <a:srgbClr val="FFC000"/>
                </a:solidFill>
                <a:latin typeface="Book Antiqua" panose="02040602050305030304" pitchFamily="18" charset="0"/>
              </a:rPr>
              <a:t>mundo pequeno  ou small-world.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BR" sz="140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Apesar da sua </a:t>
            </a:r>
            <a:r>
              <a:rPr lang="pt-PT" altLang="pt-BR" b="1">
                <a:solidFill>
                  <a:srgbClr val="FFC000"/>
                </a:solidFill>
                <a:latin typeface="Book Antiqua" panose="02040602050305030304" pitchFamily="18" charset="0"/>
              </a:rPr>
              <a:t>extraordinária infulencia</a:t>
            </a:r>
            <a:r>
              <a:rPr lang="pt-PT" altLang="pt-BR" sz="1400">
                <a:solidFill>
                  <a:srgbClr val="FFC000"/>
                </a:solidFill>
                <a:latin typeface="Book Antiqua" panose="02040602050305030304" pitchFamily="18" charset="0"/>
              </a:rPr>
              <a:t>,</a:t>
            </a:r>
            <a:r>
              <a:rPr lang="pt-PT" altLang="pt-BR" sz="140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o estudo de Milgram sofre de </a:t>
            </a:r>
            <a:r>
              <a:rPr lang="pt-PT" altLang="pt-BR" b="1">
                <a:solidFill>
                  <a:srgbClr val="C00000"/>
                </a:solidFill>
                <a:latin typeface="Book Antiqua" panose="02040602050305030304" pitchFamily="18" charset="0"/>
              </a:rPr>
              <a:t>importantes vieses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de seleção e de não resposta: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400" b="1">
                <a:solidFill>
                  <a:srgbClr val="C00000"/>
                </a:solidFill>
                <a:latin typeface="Book Antiqua" panose="02040602050305030304" pitchFamily="18" charset="0"/>
              </a:rPr>
              <a:t>Primeiro, </a:t>
            </a:r>
            <a:r>
              <a:rPr lang="pt-PT" altLang="pt-BR" sz="1400" b="1">
                <a:solidFill>
                  <a:srgbClr val="FFC000"/>
                </a:solidFill>
                <a:latin typeface="Book Antiqua" panose="02040602050305030304" pitchFamily="18" charset="0"/>
              </a:rPr>
              <a:t>só 32% das cartas chegaram ao destino final </a:t>
            </a:r>
            <a:r>
              <a:rPr lang="pt-PT" altLang="pt-BR" sz="1400" b="1">
                <a:solidFill>
                  <a:schemeClr val="bg1"/>
                </a:solidFill>
                <a:latin typeface="Book Antiqua" panose="02040602050305030304" pitchFamily="18" charset="0"/>
              </a:rPr>
              <a:t>(das 296 inicialmente enviadas, 232 não chegaram ao destino final)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400" b="1">
                <a:solidFill>
                  <a:srgbClr val="C00000"/>
                </a:solidFill>
                <a:latin typeface="Book Antiqua" panose="02040602050305030304" pitchFamily="18" charset="0"/>
              </a:rPr>
              <a:t>Segundo, </a:t>
            </a:r>
            <a:r>
              <a:rPr lang="pt-PT" altLang="pt-BR" sz="1400" b="1">
                <a:solidFill>
                  <a:srgbClr val="FFC000"/>
                </a:solidFill>
                <a:latin typeface="Book Antiqua" panose="02040602050305030304" pitchFamily="18" charset="0"/>
              </a:rPr>
              <a:t>os nós iniciais não foram escolhidos ao acaso</a:t>
            </a:r>
            <a:r>
              <a:rPr lang="pt-PT" altLang="pt-BR" sz="1400">
                <a:solidFill>
                  <a:srgbClr val="FFC000"/>
                </a:solidFill>
                <a:latin typeface="Book Antiqua" panose="02040602050305030304" pitchFamily="18" charset="0"/>
              </a:rPr>
              <a:t>,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ao serem recrutados através de um anúncio que procurava especificamente por pessos que se consideravam bem conectados.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400" b="1">
                <a:solidFill>
                  <a:srgbClr val="C00000"/>
                </a:solidFill>
                <a:latin typeface="Book Antiqua" panose="02040602050305030304" pitchFamily="18" charset="0"/>
              </a:rPr>
              <a:t>Terceiro, </a:t>
            </a:r>
            <a:r>
              <a:rPr lang="pt-PT" altLang="pt-BR" sz="1400" b="1">
                <a:solidFill>
                  <a:srgbClr val="FFC000"/>
                </a:solidFill>
                <a:latin typeface="Book Antiqua" panose="02040602050305030304" pitchFamily="18" charset="0"/>
              </a:rPr>
              <a:t>as cadeias mais longas são sub-representadas</a:t>
            </a:r>
            <a:r>
              <a:rPr lang="pt-PT" altLang="pt-BR" sz="1400">
                <a:solidFill>
                  <a:srgbClr val="FFC000"/>
                </a:solidFill>
                <a:latin typeface="Book Antiqua" panose="02040602050305030304" pitchFamily="18" charset="0"/>
              </a:rPr>
              <a:t>,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porque é mais provável que nessas se encontrem participantes relutante a reenviar a carta, subestimando o verdadeiro comprimento  médio do caminho 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400" b="1">
                <a:solidFill>
                  <a:srgbClr val="C00000"/>
                </a:solidFill>
                <a:latin typeface="Book Antiqua" panose="02040602050305030304" pitchFamily="18" charset="0"/>
              </a:rPr>
              <a:t>Quarto</a:t>
            </a:r>
            <a:r>
              <a:rPr lang="pt-PT" altLang="pt-BR" sz="1400">
                <a:solidFill>
                  <a:srgbClr val="C00000"/>
                </a:solidFill>
                <a:latin typeface="Book Antiqua" panose="02040602050305030304" pitchFamily="18" charset="0"/>
              </a:rPr>
              <a:t>,</a:t>
            </a:r>
            <a:r>
              <a:rPr lang="pt-PT" altLang="pt-BR" sz="1400">
                <a:solidFill>
                  <a:srgbClr val="FFC000"/>
                </a:solidFill>
                <a:latin typeface="Book Antiqua" panose="02040602050305030304" pitchFamily="18" charset="0"/>
              </a:rPr>
              <a:t>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uma vez que os participantes não tinham um mapa topológico da rede social, eles </a:t>
            </a:r>
            <a:r>
              <a:rPr lang="pt-PT" altLang="pt-BR" sz="1400" b="1">
                <a:solidFill>
                  <a:srgbClr val="FFC000"/>
                </a:solidFill>
                <a:latin typeface="Book Antiqua" panose="02040602050305030304" pitchFamily="18" charset="0"/>
              </a:rPr>
              <a:t>podem ter enviando a carta para mais longe do alvo, em vez de enviá-la através do caminho mais curto</a:t>
            </a:r>
            <a:r>
              <a:rPr lang="pt-PT" altLang="pt-BR" sz="1400">
                <a:solidFill>
                  <a:srgbClr val="FFC000"/>
                </a:solidFill>
                <a:latin typeface="Book Antiqua" panose="02040602050305030304" pitchFamily="18" charset="0"/>
              </a:rPr>
              <a:t>, </a:t>
            </a:r>
            <a:r>
              <a:rPr lang="pt-PT" altLang="pt-BR" sz="1400">
                <a:solidFill>
                  <a:schemeClr val="bg1"/>
                </a:solidFill>
                <a:latin typeface="Book Antiqua" panose="02040602050305030304" pitchFamily="18" charset="0"/>
              </a:rPr>
              <a:t>contribuindo para sobre-estimar o número médio de vínculos necessários.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>
                <a:solidFill>
                  <a:schemeClr val="bg1"/>
                </a:solidFill>
                <a:latin typeface="Book Antiqua" panose="02040602050305030304" pitchFamily="18" charset="0"/>
              </a:rPr>
              <a:t>Curiosamente, </a:t>
            </a:r>
            <a:r>
              <a:rPr lang="pt-BR" altLang="pt-BR" sz="2000" b="1">
                <a:solidFill>
                  <a:srgbClr val="FFC000"/>
                </a:solidFill>
                <a:latin typeface="Book Antiqua" panose="02040602050305030304" pitchFamily="18" charset="0"/>
              </a:rPr>
              <a:t>não foi Milgram que cunhou a expressão </a:t>
            </a:r>
            <a:r>
              <a:rPr lang="pt-BR" altLang="pt-BR" sz="2000" b="1" i="1">
                <a:solidFill>
                  <a:srgbClr val="FFC000"/>
                </a:solidFill>
                <a:latin typeface="Book Antiqua" panose="02040602050305030304" pitchFamily="18" charset="0"/>
              </a:rPr>
              <a:t>seis graus de separação</a:t>
            </a:r>
            <a:r>
              <a:rPr lang="pt-BR" altLang="pt-BR" sz="2000" b="1">
                <a:solidFill>
                  <a:srgbClr val="FFC000"/>
                </a:solidFill>
                <a:latin typeface="Book Antiqua" panose="02040602050305030304" pitchFamily="18" charset="0"/>
              </a:rPr>
              <a:t>. </a:t>
            </a:r>
            <a:r>
              <a:rPr lang="pt-BR" altLang="pt-BR" sz="2000" b="1">
                <a:solidFill>
                  <a:schemeClr val="bg1"/>
                </a:solidFill>
                <a:latin typeface="Book Antiqua" panose="02040602050305030304" pitchFamily="18" charset="0"/>
              </a:rPr>
              <a:t>A expressão teve sua origem numa peça de teatro criada por John Guare em 1990.</a:t>
            </a:r>
          </a:p>
        </p:txBody>
      </p:sp>
    </p:spTree>
    <p:extLst>
      <p:ext uri="{BB962C8B-B14F-4D97-AF65-F5344CB8AC3E}">
        <p14:creationId xmlns:p14="http://schemas.microsoft.com/office/powerpoint/2010/main" val="38768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7983" y="624110"/>
            <a:ext cx="9566630" cy="1280890"/>
          </a:xfrm>
        </p:spPr>
        <p:txBody>
          <a:bodyPr/>
          <a:lstStyle/>
          <a:p>
            <a:r>
              <a:rPr lang="pt-BR" dirty="0" smtClean="0"/>
              <a:t>Uma análise melhor da curva de adoção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46663" y="1264555"/>
            <a:ext cx="10057950" cy="3777622"/>
          </a:xfrm>
        </p:spPr>
        <p:txBody>
          <a:bodyPr/>
          <a:lstStyle/>
          <a:p>
            <a:r>
              <a:rPr lang="pt-BR" dirty="0" smtClean="0"/>
              <a:t>O </a:t>
            </a:r>
            <a:r>
              <a:rPr lang="pt-BR" dirty="0" err="1" smtClean="0"/>
              <a:t>Hipocliclo</a:t>
            </a:r>
            <a:r>
              <a:rPr lang="pt-BR" dirty="0" smtClean="0"/>
              <a:t> de </a:t>
            </a:r>
            <a:r>
              <a:rPr lang="pt-BR" dirty="0" err="1" smtClean="0"/>
              <a:t>Gartner</a:t>
            </a:r>
            <a:r>
              <a:rPr lang="pt-BR" dirty="0" smtClean="0"/>
              <a:t> (feita para 2014) </a:t>
            </a:r>
          </a:p>
          <a:p>
            <a:r>
              <a:rPr lang="pt-BR" dirty="0" smtClean="0"/>
              <a:t>Fonte : http</a:t>
            </a:r>
            <a:r>
              <a:rPr lang="pt-BR" dirty="0"/>
              <a:t>://www.gartner.com/newsroom/id/2819918</a:t>
            </a:r>
          </a:p>
        </p:txBody>
      </p:sp>
      <p:pic>
        <p:nvPicPr>
          <p:cNvPr id="1026" name="Picture 2" descr="Hype Cycles Emerging Technologies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93" y="2113162"/>
            <a:ext cx="7332708" cy="45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89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ângulo 6"/>
          <p:cNvSpPr/>
          <p:nvPr/>
        </p:nvSpPr>
        <p:spPr>
          <a:xfrm>
            <a:off x="7810500" y="4286250"/>
            <a:ext cx="3238500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pt-BR" sz="2000" b="1" dirty="0">
              <a:solidFill>
                <a:srgbClr val="FFC000"/>
              </a:solidFill>
              <a:latin typeface="Book Antiqua" pitchFamily="18" charset="0"/>
            </a:endParaRPr>
          </a:p>
        </p:txBody>
      </p:sp>
      <p:pic>
        <p:nvPicPr>
          <p:cNvPr id="46083" name="Content Placeholder 4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2143126"/>
            <a:ext cx="668178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ângulo 6"/>
          <p:cNvSpPr/>
          <p:nvPr/>
        </p:nvSpPr>
        <p:spPr>
          <a:xfrm>
            <a:off x="1143001" y="0"/>
            <a:ext cx="6238875" cy="228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pt-PT" sz="3000" b="1" dirty="0">
                <a:solidFill>
                  <a:srgbClr val="00B050"/>
                </a:solidFill>
                <a:latin typeface="Book Antiqua" pitchFamily="18" charset="0"/>
              </a:rPr>
              <a:t>Número de Erdős </a:t>
            </a:r>
            <a:r>
              <a:rPr lang="pt-PT" sz="3000" dirty="0">
                <a:solidFill>
                  <a:srgbClr val="7030A0"/>
                </a:solidFill>
                <a:latin typeface="Book Antiqua" pitchFamily="18" charset="0"/>
              </a:rPr>
              <a:t>- descreve a "distância de colaboração" entre a pessoa e o matemático Paul Erdös, medida pela autoria de artigos matemáticos.</a:t>
            </a:r>
            <a:endParaRPr lang="pt-BR" sz="3000" kern="0" dirty="0">
              <a:solidFill>
                <a:srgbClr val="7030A0"/>
              </a:solidFill>
              <a:latin typeface="Book Antiqua" pitchFamily="18" charset="0"/>
            </a:endParaRPr>
          </a:p>
        </p:txBody>
      </p:sp>
      <p:sp>
        <p:nvSpPr>
          <p:cNvPr id="17" name="Rectângulo 6"/>
          <p:cNvSpPr/>
          <p:nvPr/>
        </p:nvSpPr>
        <p:spPr>
          <a:xfrm>
            <a:off x="7810500" y="1"/>
            <a:ext cx="3238500" cy="714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000" b="1" dirty="0">
                <a:solidFill>
                  <a:srgbClr val="00B050"/>
                </a:solidFill>
                <a:latin typeface="Book Antiqua" pitchFamily="18" charset="0"/>
              </a:rPr>
              <a:t>Oracle </a:t>
            </a:r>
            <a:r>
              <a:rPr lang="pt-BR" sz="3000" b="1" dirty="0" err="1">
                <a:solidFill>
                  <a:srgbClr val="00B050"/>
                </a:solidFill>
                <a:latin typeface="Book Antiqua" pitchFamily="18" charset="0"/>
              </a:rPr>
              <a:t>of</a:t>
            </a:r>
            <a:r>
              <a:rPr lang="pt-BR" sz="3000" b="1" dirty="0">
                <a:solidFill>
                  <a:srgbClr val="00B050"/>
                </a:solidFill>
                <a:latin typeface="Book Antiqua" pitchFamily="18" charset="0"/>
              </a:rPr>
              <a:t> Bacon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0500" y="714376"/>
            <a:ext cx="3238500" cy="354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5786438"/>
            <a:ext cx="2482850" cy="1071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6" name="Rectângulo 6"/>
          <p:cNvSpPr/>
          <p:nvPr/>
        </p:nvSpPr>
        <p:spPr>
          <a:xfrm>
            <a:off x="7810500" y="4286250"/>
            <a:ext cx="2357438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Criado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por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Brett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Tjaden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e Glenn Wasson,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dois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estudantes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da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Universidade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2300" dirty="0" err="1">
                <a:solidFill>
                  <a:srgbClr val="7030A0"/>
                </a:solidFill>
                <a:latin typeface="Book Antiqua" pitchFamily="18" charset="0"/>
              </a:rPr>
              <a:t>da</a:t>
            </a:r>
            <a:r>
              <a:rPr lang="en-US" sz="2300" dirty="0">
                <a:solidFill>
                  <a:srgbClr val="7030A0"/>
                </a:solidFill>
                <a:latin typeface="Book Antiqua" pitchFamily="18" charset="0"/>
              </a:rPr>
              <a:t> Virginia</a:t>
            </a:r>
            <a:endParaRPr lang="pt-BR" sz="2300" b="1" dirty="0">
              <a:solidFill>
                <a:srgbClr val="7030A0"/>
              </a:solidFill>
              <a:latin typeface="Book Antiqua" pitchFamily="18" charset="0"/>
            </a:endParaRPr>
          </a:p>
        </p:txBody>
      </p:sp>
      <p:sp>
        <p:nvSpPr>
          <p:cNvPr id="12" name="Rectângulo 6"/>
          <p:cNvSpPr/>
          <p:nvPr/>
        </p:nvSpPr>
        <p:spPr>
          <a:xfrm>
            <a:off x="7381876" y="0"/>
            <a:ext cx="428625" cy="228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3000" b="1" dirty="0">
              <a:solidFill>
                <a:srgbClr val="00B0F0"/>
              </a:solidFill>
              <a:latin typeface="Book Antiqua" pitchFamily="18" charset="0"/>
            </a:endParaRPr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6"/>
          <a:srcRect l="27656" r="27728" b="41667"/>
          <a:stretch>
            <a:fillRect/>
          </a:stretch>
        </p:blipFill>
        <p:spPr bwMode="auto">
          <a:xfrm>
            <a:off x="10140950" y="4286251"/>
            <a:ext cx="908050" cy="14843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4" name="Retângulo 13"/>
          <p:cNvSpPr/>
          <p:nvPr/>
        </p:nvSpPr>
        <p:spPr>
          <a:xfrm>
            <a:off x="8667751" y="6534150"/>
            <a:ext cx="2428875" cy="3238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500" b="1" dirty="0">
                <a:solidFill>
                  <a:srgbClr val="00B050"/>
                </a:solidFill>
                <a:latin typeface="Book Antiqua" pitchFamily="18" charset="0"/>
              </a:rPr>
              <a:t>http://oracleofbacon.org/</a:t>
            </a:r>
          </a:p>
        </p:txBody>
      </p:sp>
    </p:spTree>
    <p:extLst>
      <p:ext uri="{BB962C8B-B14F-4D97-AF65-F5344CB8AC3E}">
        <p14:creationId xmlns:p14="http://schemas.microsoft.com/office/powerpoint/2010/main" val="39512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667376" y="1357314"/>
            <a:ext cx="5381625" cy="3786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500" b="1">
                <a:solidFill>
                  <a:srgbClr val="002060"/>
                </a:solidFill>
                <a:latin typeface="Garamond" panose="02020404030301010803" pitchFamily="18" charset="0"/>
              </a:rPr>
              <a:t>Aqueles a quem estamos fracamente ligados são mais propensos a mover-se em círculos diferentes dos nossos </a:t>
            </a:r>
            <a:r>
              <a:rPr lang="pt-BR" altLang="pt-BR" sz="3500">
                <a:solidFill>
                  <a:srgbClr val="002060"/>
                </a:solidFill>
                <a:latin typeface="Garamond" panose="02020404030301010803" pitchFamily="18" charset="0"/>
              </a:rPr>
              <a:t>e assim ter acesso a informação diferente daquela que nós temos.</a:t>
            </a:r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1" y="1"/>
            <a:ext cx="4024313" cy="60356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5667376" y="0"/>
            <a:ext cx="5381625" cy="14287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000" b="1">
                <a:solidFill>
                  <a:schemeClr val="bg1"/>
                </a:solidFill>
                <a:latin typeface="Garamond" panose="02020404030301010803" pitchFamily="18" charset="0"/>
              </a:rPr>
              <a:t>A força dos laços fracos</a:t>
            </a:r>
          </a:p>
        </p:txBody>
      </p:sp>
      <p:sp>
        <p:nvSpPr>
          <p:cNvPr id="32773" name="Rectangle 2"/>
          <p:cNvSpPr>
            <a:spLocks noChangeArrowheads="1"/>
          </p:cNvSpPr>
          <p:nvPr/>
        </p:nvSpPr>
        <p:spPr bwMode="auto">
          <a:xfrm>
            <a:off x="5667376" y="5072064"/>
            <a:ext cx="5381625" cy="178593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500">
                <a:solidFill>
                  <a:schemeClr val="bg1"/>
                </a:solidFill>
                <a:latin typeface="Garamond" panose="02020404030301010803" pitchFamily="18" charset="0"/>
              </a:rPr>
              <a:t>De extraordinária importância na </a:t>
            </a:r>
            <a:r>
              <a:rPr lang="pt-BR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difusão de informação </a:t>
            </a:r>
            <a:r>
              <a:rPr lang="pt-BR" altLang="pt-BR" sz="3500">
                <a:solidFill>
                  <a:schemeClr val="bg1"/>
                </a:solidFill>
                <a:latin typeface="Garamond" panose="02020404030301010803" pitchFamily="18" charset="0"/>
              </a:rPr>
              <a:t>e no </a:t>
            </a:r>
            <a:r>
              <a:rPr lang="pt-BR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acesso ao novo!</a:t>
            </a:r>
          </a:p>
        </p:txBody>
      </p:sp>
      <p:sp>
        <p:nvSpPr>
          <p:cNvPr id="32774" name="Rectangle 2"/>
          <p:cNvSpPr>
            <a:spLocks noChangeArrowheads="1"/>
          </p:cNvSpPr>
          <p:nvPr/>
        </p:nvSpPr>
        <p:spPr bwMode="auto">
          <a:xfrm>
            <a:off x="1143000" y="5429250"/>
            <a:ext cx="3881438" cy="14287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chemeClr val="bg1"/>
                </a:solidFill>
                <a:latin typeface="Garamond" panose="02020404030301010803" pitchFamily="18" charset="0"/>
              </a:rPr>
              <a:t>Mark Granoveter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pt-BR" sz="2500">
                <a:solidFill>
                  <a:schemeClr val="bg1"/>
                </a:solidFill>
                <a:latin typeface="Garamond" panose="02020404030301010803" pitchFamily="18" charset="0"/>
              </a:rPr>
              <a:t>Sociólogo norte-americano da Universidade de Stanford</a:t>
            </a:r>
            <a:endParaRPr lang="pt-BR" altLang="pt-BR" sz="25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2775" name="Rectangle 2"/>
          <p:cNvSpPr>
            <a:spLocks noChangeArrowheads="1"/>
          </p:cNvSpPr>
          <p:nvPr/>
        </p:nvSpPr>
        <p:spPr bwMode="auto">
          <a:xfrm rot="-5400000">
            <a:off x="1916907" y="3107532"/>
            <a:ext cx="6858000" cy="64293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Artigos de 1973 e 1983</a:t>
            </a:r>
            <a:endParaRPr lang="pt-BR" altLang="pt-BR" sz="350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1" y="-3175"/>
            <a:ext cx="7167563" cy="37179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8310564" y="0"/>
            <a:ext cx="2738437" cy="37861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500" b="1">
                <a:solidFill>
                  <a:schemeClr val="bg1"/>
                </a:solidFill>
                <a:latin typeface="Garamond" panose="02020404030301010803" pitchFamily="18" charset="0"/>
              </a:rPr>
              <a:t>A força dos laços fracos</a:t>
            </a: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1143000" y="3714750"/>
            <a:ext cx="9906000" cy="3143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800" b="1">
                <a:solidFill>
                  <a:srgbClr val="002060"/>
                </a:solidFill>
                <a:latin typeface="Garamond" panose="02020404030301010803" pitchFamily="18" charset="0"/>
              </a:rPr>
              <a:t>Quando se trata de arranjar emprego, saber da novidades, abrir um restaurante, ou espalhar a ultima fofoca, nossos vínculos sociais fracos são mais importantes que as solidas amizades que cultivamos. (Barabasi, Linked, p. 38)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3800" b="1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8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75" y="1"/>
            <a:ext cx="2357438" cy="34385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4"/>
          <a:srcRect l="19500" t="3000" r="18999" b="2499"/>
          <a:stretch>
            <a:fillRect/>
          </a:stretch>
        </p:blipFill>
        <p:spPr bwMode="auto">
          <a:xfrm>
            <a:off x="1163639" y="0"/>
            <a:ext cx="2789237" cy="428625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1143001" y="0"/>
            <a:ext cx="2809875" cy="8572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000" b="1">
                <a:solidFill>
                  <a:schemeClr val="bg1"/>
                </a:solidFill>
                <a:latin typeface="Magneto" panose="04030805050802020D02" pitchFamily="82" charset="0"/>
              </a:rPr>
              <a:t>1993</a:t>
            </a:r>
            <a:endParaRPr lang="pt-BR" altLang="pt-BR" sz="5000">
              <a:solidFill>
                <a:schemeClr val="bg1"/>
              </a:solidFill>
              <a:latin typeface="Magneto" panose="04030805050802020D02" pitchFamily="82" charset="0"/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4500564"/>
            <a:ext cx="5295900" cy="23574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822" name="Rectangle 2"/>
          <p:cNvSpPr>
            <a:spLocks noChangeArrowheads="1"/>
          </p:cNvSpPr>
          <p:nvPr/>
        </p:nvSpPr>
        <p:spPr bwMode="auto">
          <a:xfrm>
            <a:off x="4000501" y="3357564"/>
            <a:ext cx="2309813" cy="9286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000" b="1">
                <a:solidFill>
                  <a:schemeClr val="bg1"/>
                </a:solidFill>
                <a:latin typeface="Magneto" panose="04030805050802020D02" pitchFamily="82" charset="0"/>
              </a:rPr>
              <a:t>Ronald Burt</a:t>
            </a:r>
            <a:endParaRPr lang="pt-BR" altLang="pt-BR" sz="3000">
              <a:solidFill>
                <a:schemeClr val="bg1"/>
              </a:solidFill>
              <a:latin typeface="Magneto" panose="04030805050802020D02" pitchFamily="82" charset="0"/>
            </a:endParaRPr>
          </a:p>
        </p:txBody>
      </p:sp>
      <p:sp>
        <p:nvSpPr>
          <p:cNvPr id="34823" name="Rectangle 2"/>
          <p:cNvSpPr>
            <a:spLocks noChangeArrowheads="1"/>
          </p:cNvSpPr>
          <p:nvPr/>
        </p:nvSpPr>
        <p:spPr bwMode="auto">
          <a:xfrm>
            <a:off x="6310314" y="0"/>
            <a:ext cx="4738687" cy="68580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500" b="1">
                <a:solidFill>
                  <a:schemeClr val="tx1"/>
                </a:solidFill>
                <a:latin typeface="Modern No. 20" panose="02070704070505020303" pitchFamily="18" charset="0"/>
              </a:rPr>
              <a:t>Buracos estruturais são falhas na estrutura da rede </a:t>
            </a:r>
            <a:r>
              <a:rPr lang="pt-BR" altLang="pt-BR" sz="2500">
                <a:solidFill>
                  <a:schemeClr val="bg1"/>
                </a:solidFill>
                <a:latin typeface="Modern No. 20" panose="02070704070505020303" pitchFamily="18" charset="0"/>
              </a:rPr>
              <a:t>que podem ser estrategicamente preenchidas por ligações entre um ou mais elos por forma a unir outros atores.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pt-BR" altLang="pt-BR" sz="2500">
              <a:solidFill>
                <a:schemeClr val="bg1"/>
              </a:solidFill>
              <a:latin typeface="Modern No. 20" panose="02070704070505020303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500">
                <a:solidFill>
                  <a:schemeClr val="bg1"/>
                </a:solidFill>
                <a:latin typeface="Modern No. 20" panose="02070704070505020303" pitchFamily="18" charset="0"/>
              </a:rPr>
              <a:t>Os buracos estruturais </a:t>
            </a:r>
            <a:r>
              <a:rPr lang="pt-BR" altLang="pt-BR" sz="2500" b="1">
                <a:solidFill>
                  <a:schemeClr val="tx1"/>
                </a:solidFill>
                <a:latin typeface="Modern No. 20" panose="02070704070505020303" pitchFamily="18" charset="0"/>
              </a:rPr>
              <a:t>podem proporcionar benefícios a atores </a:t>
            </a:r>
            <a:r>
              <a:rPr lang="pt-BR" altLang="pt-BR" sz="2500">
                <a:solidFill>
                  <a:schemeClr val="bg1"/>
                </a:solidFill>
                <a:latin typeface="Modern No. 20" panose="02070704070505020303" pitchFamily="18" charset="0"/>
              </a:rPr>
              <a:t>que ocupem esses locais na rede. Esses atores intermediários são os </a:t>
            </a:r>
            <a:r>
              <a:rPr lang="pt-BR" altLang="pt-BR" sz="2500" b="1">
                <a:solidFill>
                  <a:schemeClr val="tx1"/>
                </a:solidFill>
                <a:latin typeface="Modern No. 20" panose="02070704070505020303" pitchFamily="18" charset="0"/>
              </a:rPr>
              <a:t>Brokers.</a:t>
            </a:r>
          </a:p>
        </p:txBody>
      </p:sp>
    </p:spTree>
    <p:extLst>
      <p:ext uri="{BB962C8B-B14F-4D97-AF65-F5344CB8AC3E}">
        <p14:creationId xmlns:p14="http://schemas.microsoft.com/office/powerpoint/2010/main" val="21796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1" y="201614"/>
            <a:ext cx="4810125" cy="66563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143000" y="6715126"/>
            <a:ext cx="9906000" cy="142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350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4" name="Rectangle 2"/>
          <p:cNvSpPr>
            <a:spLocks noChangeArrowheads="1"/>
          </p:cNvSpPr>
          <p:nvPr/>
        </p:nvSpPr>
        <p:spPr bwMode="auto">
          <a:xfrm rot="5400000">
            <a:off x="2405063" y="3309938"/>
            <a:ext cx="6858000" cy="2381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350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5" name="Rectangle 2"/>
          <p:cNvSpPr>
            <a:spLocks noChangeArrowheads="1"/>
          </p:cNvSpPr>
          <p:nvPr/>
        </p:nvSpPr>
        <p:spPr bwMode="auto">
          <a:xfrm rot="5400000">
            <a:off x="-2166937" y="3309938"/>
            <a:ext cx="6858000" cy="2381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350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5189538"/>
            <a:ext cx="2452688" cy="16684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5847" name="Retângulo 14"/>
          <p:cNvSpPr>
            <a:spLocks noChangeArrowheads="1"/>
          </p:cNvSpPr>
          <p:nvPr/>
        </p:nvSpPr>
        <p:spPr bwMode="auto">
          <a:xfrm>
            <a:off x="1143000" y="857251"/>
            <a:ext cx="47386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PT" altLang="pt-BR" sz="2000">
                <a:solidFill>
                  <a:srgbClr val="FFFF00"/>
                </a:solidFill>
                <a:latin typeface="Elephant" panose="02020904090505020303" pitchFamily="18" charset="0"/>
              </a:rPr>
              <a:t>O quorum sensing descreve um mecanismo de comunicação entre  agente e transmite o conceito de que certas caracteristicas e comportamentos são apenas expressos quando os agentes estão aglomeredos (crowded together).</a:t>
            </a:r>
            <a:endParaRPr lang="pt-BR" altLang="pt-BR" sz="200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8" name="Rectangle 2"/>
          <p:cNvSpPr>
            <a:spLocks noChangeArrowheads="1"/>
          </p:cNvSpPr>
          <p:nvPr/>
        </p:nvSpPr>
        <p:spPr bwMode="auto">
          <a:xfrm>
            <a:off x="1143001" y="0"/>
            <a:ext cx="4810125" cy="857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sz="3500" b="1">
                <a:solidFill>
                  <a:srgbClr val="FFFF00"/>
                </a:solidFill>
                <a:latin typeface="Elephant" panose="02020904090505020303" pitchFamily="18" charset="0"/>
              </a:rPr>
              <a:t>Sincronismo</a:t>
            </a:r>
            <a:endParaRPr lang="pt-BR" altLang="pt-BR" sz="350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9" name="Rectangle 2"/>
          <p:cNvSpPr>
            <a:spLocks noChangeArrowheads="1"/>
          </p:cNvSpPr>
          <p:nvPr/>
        </p:nvSpPr>
        <p:spPr bwMode="auto">
          <a:xfrm>
            <a:off x="5953126" y="857251"/>
            <a:ext cx="5095875" cy="500062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Elephant" panose="02020904090505020303" pitchFamily="18" charset="0"/>
              </a:rPr>
              <a:t>... em meados de 1990, Duncan Watts trabalhando em sua tese de doutorado em matemática aplicada na universidade de Cornel, foi incumbido de investigar um curioso problema: como os grilos sincronizam seus cri-cris. Os grilos fêmea evitam a ostentação ouvindo cuidadosamente os outros grilos à sua volta, ajustando o próprio cri-cri para sincroniza-lo com o dos seus companheiros. Se juntarmos muitos deles, da cacofonia surgirá uma sinfonia.</a:t>
            </a:r>
          </a:p>
        </p:txBody>
      </p:sp>
      <p:sp>
        <p:nvSpPr>
          <p:cNvPr id="35850" name="Rectangle 2"/>
          <p:cNvSpPr>
            <a:spLocks noChangeArrowheads="1"/>
          </p:cNvSpPr>
          <p:nvPr/>
        </p:nvSpPr>
        <p:spPr bwMode="auto">
          <a:xfrm>
            <a:off x="5953125" y="0"/>
            <a:ext cx="5119688" cy="857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3500" b="1">
                <a:solidFill>
                  <a:srgbClr val="FF9933"/>
                </a:solidFill>
                <a:latin typeface="Elephant" panose="02020904090505020303" pitchFamily="18" charset="0"/>
              </a:rPr>
              <a:t>na natureza ...</a:t>
            </a:r>
            <a:endParaRPr lang="pt-BR" altLang="pt-BR" sz="3500">
              <a:solidFill>
                <a:srgbClr val="FF9933"/>
              </a:solidFill>
              <a:latin typeface="Elephant" panose="02020904090505020303" pitchFamily="18" charset="0"/>
            </a:endParaRPr>
          </a:p>
        </p:txBody>
      </p:sp>
      <p:sp>
        <p:nvSpPr>
          <p:cNvPr id="35851" name="Rectangle 2"/>
          <p:cNvSpPr>
            <a:spLocks noChangeArrowheads="1"/>
          </p:cNvSpPr>
          <p:nvPr/>
        </p:nvSpPr>
        <p:spPr bwMode="auto">
          <a:xfrm>
            <a:off x="5953126" y="5857876"/>
            <a:ext cx="5095875" cy="10001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200">
                <a:solidFill>
                  <a:srgbClr val="FF9933"/>
                </a:solidFill>
                <a:latin typeface="Elephant" panose="02020904090505020303" pitchFamily="18" charset="0"/>
              </a:rPr>
              <a:t>A pesquisa acerca dos grilos fez de Watts um estudioso de redes sociais.</a:t>
            </a:r>
          </a:p>
        </p:txBody>
      </p:sp>
      <p:sp>
        <p:nvSpPr>
          <p:cNvPr id="35852" name="Rectangle 2"/>
          <p:cNvSpPr>
            <a:spLocks noChangeArrowheads="1"/>
          </p:cNvSpPr>
          <p:nvPr/>
        </p:nvSpPr>
        <p:spPr bwMode="auto">
          <a:xfrm>
            <a:off x="9334500" y="6572250"/>
            <a:ext cx="1714500" cy="285750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b="1">
                <a:solidFill>
                  <a:schemeClr val="tx1"/>
                </a:solidFill>
                <a:latin typeface="Elephant" panose="02020904090505020303" pitchFamily="18" charset="0"/>
              </a:rPr>
              <a:t>In: Barabási, 2003</a:t>
            </a:r>
            <a:endParaRPr lang="pt-BR" altLang="pt-BR" sz="120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2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3188" y="3429001"/>
            <a:ext cx="4032250" cy="19288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19816" name="Picture 8"/>
          <p:cNvPicPr>
            <a:picLocks noChangeAspect="1" noChangeArrowheads="1"/>
          </p:cNvPicPr>
          <p:nvPr/>
        </p:nvPicPr>
        <p:blipFill>
          <a:blip r:embed="rId4"/>
          <a:srcRect r="4167"/>
          <a:stretch>
            <a:fillRect/>
          </a:stretch>
        </p:blipFill>
        <p:spPr bwMode="auto">
          <a:xfrm>
            <a:off x="1143000" y="3643313"/>
            <a:ext cx="2738438" cy="28575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5"/>
          <a:srcRect r="4167"/>
          <a:stretch>
            <a:fillRect/>
          </a:stretch>
        </p:blipFill>
        <p:spPr bwMode="auto">
          <a:xfrm>
            <a:off x="1143000" y="642938"/>
            <a:ext cx="2738438" cy="3028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3881439" y="1"/>
            <a:ext cx="2071687" cy="3357563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Elephant" panose="02020904090505020303" pitchFamily="18" charset="0"/>
              </a:rPr>
              <a:t>1 - A densidade de conexões de alguns vértices é tipicamente maior em redes reais do que em grafos aleatórios.</a:t>
            </a:r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143000" y="0"/>
            <a:ext cx="2738438" cy="642938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500" b="1">
                <a:solidFill>
                  <a:schemeClr val="tx1"/>
                </a:solidFill>
                <a:latin typeface="Elephant" panose="02020904090505020303" pitchFamily="18" charset="0"/>
              </a:rPr>
              <a:t>1998</a:t>
            </a:r>
            <a:endParaRPr lang="pt-BR" altLang="pt-BR" sz="350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36871" name="Rectangle 2"/>
          <p:cNvSpPr>
            <a:spLocks noChangeArrowheads="1"/>
          </p:cNvSpPr>
          <p:nvPr/>
        </p:nvSpPr>
        <p:spPr bwMode="auto">
          <a:xfrm>
            <a:off x="1143000" y="3214689"/>
            <a:ext cx="2738438" cy="42862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solidFill>
                  <a:schemeClr val="tx1"/>
                </a:solidFill>
                <a:latin typeface="Elephant" panose="02020904090505020303" pitchFamily="18" charset="0"/>
              </a:rPr>
              <a:t>Duncan Watts</a:t>
            </a:r>
          </a:p>
        </p:txBody>
      </p:sp>
      <p:sp>
        <p:nvSpPr>
          <p:cNvPr id="36872" name="Rectangle 2"/>
          <p:cNvSpPr>
            <a:spLocks noChangeArrowheads="1"/>
          </p:cNvSpPr>
          <p:nvPr/>
        </p:nvSpPr>
        <p:spPr bwMode="auto">
          <a:xfrm>
            <a:off x="1143000" y="6429376"/>
            <a:ext cx="2738438" cy="42862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>
                <a:solidFill>
                  <a:schemeClr val="tx1"/>
                </a:solidFill>
                <a:latin typeface="Elephant" panose="02020904090505020303" pitchFamily="18" charset="0"/>
              </a:rPr>
              <a:t>Steve Strogatz</a:t>
            </a:r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5953126" y="0"/>
            <a:ext cx="5095875" cy="928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>
                <a:solidFill>
                  <a:srgbClr val="FF9933"/>
                </a:solidFill>
                <a:latin typeface="Elephant" panose="02020904090505020303" pitchFamily="18" charset="0"/>
              </a:rPr>
              <a:t>As redes reais não são aleatórias</a:t>
            </a:r>
            <a:endParaRPr lang="pt-BR" altLang="pt-BR" sz="3000">
              <a:solidFill>
                <a:srgbClr val="FF9933"/>
              </a:solidFill>
              <a:latin typeface="Elephant" panose="02020904090505020303" pitchFamily="18" charset="0"/>
            </a:endParaRPr>
          </a:p>
        </p:txBody>
      </p:sp>
      <p:sp>
        <p:nvSpPr>
          <p:cNvPr id="36874" name="Rectangle 2"/>
          <p:cNvSpPr>
            <a:spLocks noChangeArrowheads="1"/>
          </p:cNvSpPr>
          <p:nvPr/>
        </p:nvSpPr>
        <p:spPr bwMode="auto">
          <a:xfrm>
            <a:off x="5953126" y="857250"/>
            <a:ext cx="50958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PT" altLang="pt-BR" sz="1800">
                <a:solidFill>
                  <a:schemeClr val="tx1"/>
                </a:solidFill>
                <a:latin typeface="Elephant" panose="02020904090505020303" pitchFamily="18" charset="0"/>
              </a:rPr>
              <a:t>“O fenômeno do mundo pequeno não é uma mera curiosidade de redes sociais, nem um artefacto de um modelo idealizado, provavelmente é genérica para muitas redes grandes e esparsas encontrados na natureza.” (Watts &amp; Stogratz, 1998)</a:t>
            </a:r>
            <a:endParaRPr lang="pt-BR" altLang="pt-BR" sz="1800" b="1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36875" name="Rectangle 2"/>
          <p:cNvSpPr>
            <a:spLocks noChangeArrowheads="1"/>
          </p:cNvSpPr>
          <p:nvPr/>
        </p:nvSpPr>
        <p:spPr bwMode="auto">
          <a:xfrm>
            <a:off x="5953126" y="5357814"/>
            <a:ext cx="5095875" cy="150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100">
                <a:solidFill>
                  <a:srgbClr val="FF9933"/>
                </a:solidFill>
                <a:latin typeface="Elephant" panose="02020904090505020303" pitchFamily="18" charset="0"/>
              </a:rPr>
              <a:t>Introduziram o grau de clusterização (clustering coeficient) que nos informa o grau de coesão de nosso circulo de amigos.</a:t>
            </a:r>
          </a:p>
        </p:txBody>
      </p:sp>
      <p:sp>
        <p:nvSpPr>
          <p:cNvPr id="36876" name="Rectangle 2"/>
          <p:cNvSpPr>
            <a:spLocks noChangeArrowheads="1"/>
          </p:cNvSpPr>
          <p:nvPr/>
        </p:nvSpPr>
        <p:spPr bwMode="auto">
          <a:xfrm>
            <a:off x="10488613" y="3357564"/>
            <a:ext cx="36512" cy="2016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100">
              <a:solidFill>
                <a:srgbClr val="FF9933"/>
              </a:solidFill>
              <a:latin typeface="Elephant" panose="02020904090505020303" pitchFamily="18" charset="0"/>
            </a:endParaRPr>
          </a:p>
        </p:txBody>
      </p:sp>
      <p:sp>
        <p:nvSpPr>
          <p:cNvPr id="36877" name="Rectangle 2"/>
          <p:cNvSpPr>
            <a:spLocks noChangeArrowheads="1"/>
          </p:cNvSpPr>
          <p:nvPr/>
        </p:nvSpPr>
        <p:spPr bwMode="auto">
          <a:xfrm>
            <a:off x="3881439" y="3357564"/>
            <a:ext cx="2071687" cy="3500437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chemeClr val="tx1"/>
                </a:solidFill>
                <a:latin typeface="Elephant" panose="02020904090505020303" pitchFamily="18" charset="0"/>
              </a:rPr>
              <a:t>2 - Poucos links extra são suficientes para reduzir drasticamente a separação média entre nós.</a:t>
            </a:r>
          </a:p>
        </p:txBody>
      </p:sp>
    </p:spTree>
    <p:extLst>
      <p:ext uri="{BB962C8B-B14F-4D97-AF65-F5344CB8AC3E}">
        <p14:creationId xmlns:p14="http://schemas.microsoft.com/office/powerpoint/2010/main" val="9138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/>
          <a:srcRect r="3906" b="12101"/>
          <a:stretch>
            <a:fillRect/>
          </a:stretch>
        </p:blipFill>
        <p:spPr bwMode="auto">
          <a:xfrm>
            <a:off x="1143000" y="4262438"/>
            <a:ext cx="2166938" cy="2595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7891" name="Retângulo 6"/>
          <p:cNvSpPr>
            <a:spLocks noChangeArrowheads="1"/>
          </p:cNvSpPr>
          <p:nvPr/>
        </p:nvSpPr>
        <p:spPr bwMode="auto">
          <a:xfrm>
            <a:off x="1143000" y="6457950"/>
            <a:ext cx="2166938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2000" b="1">
                <a:solidFill>
                  <a:srgbClr val="FFFF66"/>
                </a:solidFill>
                <a:cs typeface="Arial" panose="020B0604020202020204" pitchFamily="34" charset="0"/>
              </a:rPr>
              <a:t>Réka Albert</a:t>
            </a:r>
            <a:endParaRPr lang="pt-BR" altLang="pt-BR" sz="2000">
              <a:solidFill>
                <a:srgbClr val="FFFF66"/>
              </a:solidFill>
              <a:cs typeface="Arial" panose="020B0604020202020204" pitchFamily="34" charset="0"/>
            </a:endParaRP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4"/>
          <a:srcRect l="6186"/>
          <a:stretch>
            <a:fillRect/>
          </a:stretch>
        </p:blipFill>
        <p:spPr bwMode="auto">
          <a:xfrm>
            <a:off x="1143000" y="1414464"/>
            <a:ext cx="2166938" cy="28717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7893" name="Retângulo 6"/>
          <p:cNvSpPr>
            <a:spLocks noChangeArrowheads="1"/>
          </p:cNvSpPr>
          <p:nvPr/>
        </p:nvSpPr>
        <p:spPr bwMode="auto">
          <a:xfrm>
            <a:off x="1143000" y="3578226"/>
            <a:ext cx="2166938" cy="7080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BR" altLang="pt-BR" sz="2000" b="1">
                <a:solidFill>
                  <a:srgbClr val="FFFF66"/>
                </a:solidFill>
                <a:cs typeface="Arial" panose="020B0604020202020204" pitchFamily="34" charset="0"/>
              </a:rPr>
              <a:t>Albert-László Barabási</a:t>
            </a:r>
            <a:endParaRPr lang="pt-BR" altLang="pt-BR" sz="2000">
              <a:solidFill>
                <a:srgbClr val="FFFF66"/>
              </a:solidFill>
              <a:cs typeface="Arial" panose="020B0604020202020204" pitchFamily="34" charset="0"/>
            </a:endParaRPr>
          </a:p>
        </p:txBody>
      </p:sp>
      <p:sp>
        <p:nvSpPr>
          <p:cNvPr id="37894" name="Rectangle 2"/>
          <p:cNvSpPr>
            <a:spLocks noChangeArrowheads="1"/>
          </p:cNvSpPr>
          <p:nvPr/>
        </p:nvSpPr>
        <p:spPr bwMode="auto">
          <a:xfrm>
            <a:off x="3309938" y="1428750"/>
            <a:ext cx="7739062" cy="542925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chemeClr val="tx1"/>
                </a:solidFill>
                <a:latin typeface="Arial Rounded MT Bold" panose="020F0704030504030204" pitchFamily="34" charset="0"/>
              </a:rPr>
              <a:t>Barabási e Albert propõem um modelo que </a:t>
            </a:r>
            <a:r>
              <a:rPr lang="pt-BR" altLang="pt-BR" sz="3000" b="1">
                <a:solidFill>
                  <a:schemeClr val="tx1"/>
                </a:solidFill>
                <a:latin typeface="Arial Rounded MT Bold" panose="020F0704030504030204" pitchFamily="34" charset="0"/>
              </a:rPr>
              <a:t>1. incorpora o crescimento </a:t>
            </a:r>
            <a:r>
              <a:rPr lang="pt-BR" altLang="pt-BR" sz="3000">
                <a:solidFill>
                  <a:schemeClr val="tx1"/>
                </a:solidFill>
                <a:latin typeface="Arial Rounded MT Bold" panose="020F0704030504030204" pitchFamily="34" charset="0"/>
              </a:rPr>
              <a:t>das redes e do numero de vértices e </a:t>
            </a:r>
            <a:r>
              <a:rPr lang="pt-BR" altLang="pt-BR" sz="3000" b="1">
                <a:solidFill>
                  <a:schemeClr val="tx1"/>
                </a:solidFill>
                <a:latin typeface="Arial Rounded MT Bold" panose="020F0704030504030204" pitchFamily="34" charset="0"/>
              </a:rPr>
              <a:t>2. a propriedade de ligação preferencial </a:t>
            </a:r>
            <a:r>
              <a:rPr lang="pt-BR" altLang="pt-BR" sz="3000">
                <a:solidFill>
                  <a:schemeClr val="tx1"/>
                </a:solidFill>
                <a:latin typeface="Arial Rounded MT Bold" panose="020F0704030504030204" pitchFamily="34" charset="0"/>
              </a:rPr>
              <a:t>dos novos vértices a vértices mais proeminentes. É modelo “</a:t>
            </a:r>
            <a:r>
              <a:rPr lang="pt-PT" altLang="pt-BR" sz="3000" b="1">
                <a:solidFill>
                  <a:schemeClr val="tx1"/>
                </a:solidFill>
                <a:latin typeface="Arial Rounded MT Bold" panose="020F0704030504030204" pitchFamily="34" charset="0"/>
              </a:rPr>
              <a:t>Scale-free network”.</a:t>
            </a:r>
            <a:endParaRPr lang="pt-BR" altLang="pt-BR" sz="3000" b="1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09938" y="0"/>
            <a:ext cx="7739062" cy="1428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000" b="1">
                <a:solidFill>
                  <a:srgbClr val="FFFF66"/>
                </a:solidFill>
                <a:latin typeface="Arial Rounded MT Bold" panose="020F0704030504030204" pitchFamily="34" charset="0"/>
              </a:rPr>
              <a:t>O modelo de escala livre</a:t>
            </a:r>
            <a:endParaRPr lang="pt-BR" altLang="pt-BR" sz="5000">
              <a:solidFill>
                <a:srgbClr val="FFFF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896" name="Rectangle 2"/>
          <p:cNvSpPr>
            <a:spLocks noChangeArrowheads="1"/>
          </p:cNvSpPr>
          <p:nvPr/>
        </p:nvSpPr>
        <p:spPr bwMode="auto">
          <a:xfrm>
            <a:off x="1143000" y="0"/>
            <a:ext cx="2166938" cy="142875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5000" b="1">
                <a:solidFill>
                  <a:schemeClr val="tx1"/>
                </a:solidFill>
                <a:latin typeface="Arial Rounded MT Bold" panose="020F0704030504030204" pitchFamily="34" charset="0"/>
              </a:rPr>
              <a:t>2002</a:t>
            </a:r>
            <a:endParaRPr lang="pt-BR" altLang="pt-BR" sz="500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55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143000" y="0"/>
            <a:ext cx="990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1"/>
          <a:lstStyle>
            <a:lvl1pPr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pt-PT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“Para onde vamos a partir daqui? A resposta é simples. Devemos retirar o invóluclo. O objetivo é entender a complexidade. Para tanto, precisamos ir além da estrutura e da topologia e começar a focar a dinâmica que se processa ao longo dos </a:t>
            </a:r>
            <a:r>
              <a:rPr lang="pt-PT" altLang="pt-BR" sz="3500" b="1" i="1">
                <a:solidFill>
                  <a:schemeClr val="bg1"/>
                </a:solidFill>
                <a:latin typeface="Garamond" panose="02020404030301010803" pitchFamily="18" charset="0"/>
              </a:rPr>
              <a:t>links</a:t>
            </a:r>
            <a:r>
              <a:rPr lang="pt-PT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. As redes são apenas a estrutura da complexidade, as vias dos diversos processos que fazem nosso mundo vibrar. Para descrever a sociedade, precisamos revestir os </a:t>
            </a:r>
            <a:r>
              <a:rPr lang="pt-PT" altLang="pt-BR" sz="3500" b="1" i="1">
                <a:solidFill>
                  <a:schemeClr val="bg1"/>
                </a:solidFill>
                <a:latin typeface="Garamond" panose="02020404030301010803" pitchFamily="18" charset="0"/>
              </a:rPr>
              <a:t>links</a:t>
            </a:r>
            <a:r>
              <a:rPr lang="pt-PT" altLang="pt-BR" sz="3500" b="1">
                <a:solidFill>
                  <a:schemeClr val="bg1"/>
                </a:solidFill>
                <a:latin typeface="Garamond" panose="02020404030301010803" pitchFamily="18" charset="0"/>
              </a:rPr>
              <a:t> da rede social com as interações dinâmicas reais intersubjetivas.” (Barabási, p. 197)</a:t>
            </a:r>
          </a:p>
        </p:txBody>
      </p:sp>
    </p:spTree>
    <p:extLst>
      <p:ext uri="{BB962C8B-B14F-4D97-AF65-F5344CB8AC3E}">
        <p14:creationId xmlns:p14="http://schemas.microsoft.com/office/powerpoint/2010/main" val="3155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65696" y="-5687"/>
            <a:ext cx="7360692" cy="605965"/>
          </a:xfrm>
        </p:spPr>
        <p:txBody>
          <a:bodyPr>
            <a:normAutofit fontScale="90000"/>
          </a:bodyPr>
          <a:lstStyle/>
          <a:p>
            <a:r>
              <a:rPr lang="pt-BR" altLang="pt-BR" dirty="0" smtClean="0"/>
              <a:t>Referências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5998" y="409210"/>
            <a:ext cx="10416002" cy="7288128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BARABÁSI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, Albert-</a:t>
            </a:r>
            <a:r>
              <a:rPr lang="en-US" sz="2400" dirty="0" err="1">
                <a:solidFill>
                  <a:srgbClr val="002060"/>
                </a:solidFill>
                <a:latin typeface="Modern No. 20" pitchFamily="18" charset="0"/>
              </a:rPr>
              <a:t>Lázló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. Linked: how everything is connected to everything else and what it means for business, science, and everyday life. New York: Plume, 2003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BRANDÃO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. W; PARREIRAS. F.; SILVA, A. Redes em Ciência da Informação. Evidências comportamentais dos </a:t>
            </a:r>
            <a:r>
              <a:rPr lang="pt-BR" sz="2400" dirty="0" smtClean="0">
                <a:solidFill>
                  <a:srgbClr val="002060"/>
                </a:solidFill>
                <a:latin typeface="Modern No. 20" pitchFamily="18" charset="0"/>
              </a:rPr>
              <a:t>pesquisadores 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e tendências evolutivas das redes de coautoria. Londrina: Informação &amp; Informação, v.12, n. esp., 2007</a:t>
            </a: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BURT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, Ronald S. Structural holes: the social structure of competition. Cambridge, </a:t>
            </a:r>
            <a:r>
              <a:rPr lang="en-US" sz="2400" dirty="0" smtClean="0">
                <a:solidFill>
                  <a:srgbClr val="002060"/>
                </a:solidFill>
                <a:latin typeface="Modern No. 20" pitchFamily="18" charset="0"/>
              </a:rPr>
              <a:t>MA: 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Harvard University Press, 1995</a:t>
            </a:r>
            <a:endParaRPr lang="pt-BR" sz="2400" dirty="0">
              <a:solidFill>
                <a:srgbClr val="002060"/>
              </a:solidFill>
              <a:latin typeface="Modern No. 20" pitchFamily="18" charset="0"/>
            </a:endParaRP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CAPRA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Fritjof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. A teia da vida – Uma nova compreensão cientifica dos sistemas vivos. São Paulo: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Cultrix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1996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CASTELLS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Manuel. A sociedade em rede. 11 Ed. São Paulo: Paz e Terra, 1999.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CASTELLS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M. Redes Sociais e Transformação da Sociedade. In: Cadernos Ruth Cardoso. Centro Ruth Cardoso, p. 89-96, 1/2010.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DE CASTRO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P. A. Rede complexa e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criticalidade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auto-organizada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: Modelos e Aplicações. 2007. Tese (Doutorado) – Instituto de Física de São Carlos, Universidade de São Paulo.</a:t>
            </a: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GRANOVETTER, 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Mark S. The strength of weak ties. American Journal of Sociology, v.78, n.6, p. 1360-1380, 1973.</a:t>
            </a:r>
            <a:endParaRPr lang="pt-BR" sz="2400" dirty="0">
              <a:solidFill>
                <a:srgbClr val="002060"/>
              </a:solidFill>
              <a:latin typeface="Modern No. 20" pitchFamily="18" charset="0"/>
            </a:endParaRP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GRANOVETTER, 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Mark. The </a:t>
            </a:r>
            <a:r>
              <a:rPr lang="en-US" sz="2400" dirty="0" err="1">
                <a:solidFill>
                  <a:srgbClr val="002060"/>
                </a:solidFill>
                <a:latin typeface="Modern No. 20" pitchFamily="18" charset="0"/>
              </a:rPr>
              <a:t>stength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 of weak ties: a network theory revisited.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Sociological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Theory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v. 1, p.203-233, 1983.</a:t>
            </a:r>
          </a:p>
          <a:p>
            <a:pPr>
              <a:buFontTx/>
              <a:buNone/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Modern No. 20" pitchFamily="18" charset="0"/>
              </a:rPr>
              <a:t>MARTINHO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Cássio. Algumas Palavras sobre Rede. In: SILVEIRA, Caio Márcio e DA COSTA REIS, Liliane (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orgs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.). Desenvolvimento Local, Dinâmicas e Estratégias. Rede DLIS/RITS, p. 24-30, 2001.</a:t>
            </a: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MILGRAM, 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S. The small world problem. Psychology Today, v.1, n.1, p. 61‐67 May 1967</a:t>
            </a:r>
            <a:endParaRPr lang="pt-BR" sz="2400" dirty="0">
              <a:solidFill>
                <a:srgbClr val="002060"/>
              </a:solidFill>
              <a:latin typeface="Modern No. 20" pitchFamily="18" charset="0"/>
            </a:endParaRP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NEWMAN, 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M. E. J. The structure and function of complex networks. SIAM Review, v.45, n.2, p. 167-256, 2003.</a:t>
            </a:r>
            <a:endParaRPr lang="pt-BR" sz="2400" dirty="0">
              <a:solidFill>
                <a:srgbClr val="002060"/>
              </a:solidFill>
              <a:latin typeface="Modern No. 20" pitchFamily="18" charset="0"/>
            </a:endParaRPr>
          </a:p>
          <a:p>
            <a:pPr>
              <a:buFontTx/>
              <a:buNone/>
              <a:defRPr/>
            </a:pPr>
            <a:r>
              <a:rPr lang="pt-BR" sz="2400" b="1" dirty="0" smtClean="0">
                <a:solidFill>
                  <a:srgbClr val="002060"/>
                </a:solidFill>
                <a:latin typeface="Modern No. 20" pitchFamily="18" charset="0"/>
              </a:rPr>
              <a:t>SHIRKY</a:t>
            </a: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, 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C. Eles vêm ai: O poder de organizar sem organizações. Lisboa: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Actual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Editora, 2010.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STROGATZ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Steven H.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Exploring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complex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networks. </a:t>
            </a:r>
            <a:r>
              <a:rPr lang="pt-BR" sz="2400" dirty="0" err="1">
                <a:solidFill>
                  <a:srgbClr val="002060"/>
                </a:solidFill>
                <a:latin typeface="Modern No. 20" pitchFamily="18" charset="0"/>
              </a:rPr>
              <a:t>Nature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, v.410, p. 268-276, mar. 2001.</a:t>
            </a:r>
          </a:p>
          <a:p>
            <a:pPr>
              <a:buFontTx/>
              <a:buNone/>
              <a:defRPr/>
            </a:pPr>
            <a:r>
              <a:rPr lang="pt-BR" sz="2400" b="1" dirty="0">
                <a:solidFill>
                  <a:srgbClr val="002060"/>
                </a:solidFill>
                <a:latin typeface="Modern No. 20" pitchFamily="18" charset="0"/>
              </a:rPr>
              <a:t>VELÁZQUEZ</a:t>
            </a:r>
            <a:r>
              <a:rPr lang="pt-BR" sz="2400" dirty="0">
                <a:solidFill>
                  <a:srgbClr val="002060"/>
                </a:solidFill>
                <a:latin typeface="Modern No. 20" pitchFamily="18" charset="0"/>
              </a:rPr>
              <a:t> ÁLVAREZ, Alejandro; AGUILAR GALLEGOS, Norman. Manual Introdutório à Análise de Redes Sociais, 2005.</a:t>
            </a:r>
          </a:p>
          <a:p>
            <a:pPr>
              <a:buFontTx/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WASSERMAN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, Stanley; </a:t>
            </a:r>
            <a:r>
              <a:rPr lang="en-US" sz="2400" b="1" dirty="0">
                <a:solidFill>
                  <a:srgbClr val="002060"/>
                </a:solidFill>
                <a:latin typeface="Modern No. 20" pitchFamily="18" charset="0"/>
              </a:rPr>
              <a:t>FAUST</a:t>
            </a:r>
            <a:r>
              <a:rPr lang="en-US" sz="2400" dirty="0">
                <a:solidFill>
                  <a:srgbClr val="002060"/>
                </a:solidFill>
                <a:latin typeface="Modern No. 20" pitchFamily="18" charset="0"/>
              </a:rPr>
              <a:t>, Katherine. Social network analysis: methods and applications. Cambridge: Cambridge University Press, </a:t>
            </a:r>
            <a:r>
              <a:rPr lang="en-US" sz="2400" dirty="0" smtClean="0">
                <a:solidFill>
                  <a:srgbClr val="002060"/>
                </a:solidFill>
                <a:latin typeface="Modern No. 20" pitchFamily="18" charset="0"/>
              </a:rPr>
              <a:t>1994</a:t>
            </a:r>
            <a:endParaRPr lang="pt-BR" sz="2400" dirty="0">
              <a:solidFill>
                <a:srgbClr val="002060"/>
              </a:solidFill>
              <a:latin typeface="Modern No. 2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upo 17"/>
          <p:cNvGrpSpPr>
            <a:grpSpLocks/>
          </p:cNvGrpSpPr>
          <p:nvPr/>
        </p:nvGrpSpPr>
        <p:grpSpPr bwMode="auto">
          <a:xfrm rot="2718982">
            <a:off x="1562894" y="846932"/>
            <a:ext cx="1093788" cy="1241425"/>
            <a:chOff x="193662" y="1714488"/>
            <a:chExt cx="1188000" cy="1357322"/>
          </a:xfrm>
        </p:grpSpPr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2292" y="1732014"/>
              <a:ext cx="1079373" cy="129310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7181" name="Rectangle 2"/>
            <p:cNvSpPr>
              <a:spLocks noChangeArrowheads="1"/>
            </p:cNvSpPr>
            <p:nvPr/>
          </p:nvSpPr>
          <p:spPr bwMode="auto">
            <a:xfrm>
              <a:off x="193662" y="2999810"/>
              <a:ext cx="111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pt-BR" altLang="pt-BR" sz="5000">
                <a:latin typeface="Engravers MT" panose="02090707080505020304" pitchFamily="18" charset="0"/>
              </a:endParaRPr>
            </a:p>
          </p:txBody>
        </p:sp>
        <p:sp>
          <p:nvSpPr>
            <p:cNvPr id="7182" name="Rectangle 2"/>
            <p:cNvSpPr>
              <a:spLocks noChangeArrowheads="1"/>
            </p:cNvSpPr>
            <p:nvPr/>
          </p:nvSpPr>
          <p:spPr bwMode="auto">
            <a:xfrm rot="5400000">
              <a:off x="697662" y="2326488"/>
              <a:ext cx="129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pt-BR" altLang="pt-BR" sz="5000">
                <a:latin typeface="Engravers MT" panose="02090707080505020304" pitchFamily="18" charset="0"/>
              </a:endParaRPr>
            </a:p>
          </p:txBody>
        </p:sp>
      </p:grp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2952750" y="857250"/>
            <a:ext cx="8096250" cy="6000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pt-BR" altLang="pt-BR" sz="3000" dirty="0">
                <a:solidFill>
                  <a:schemeClr val="bg1"/>
                </a:solidFill>
                <a:latin typeface="Engravers MT" panose="02090707080505020304" pitchFamily="18" charset="0"/>
              </a:rPr>
              <a:t>Uma Aposta?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pt-BR" altLang="pt-BR" sz="3000" dirty="0">
              <a:solidFill>
                <a:schemeClr val="bg1"/>
              </a:solidFill>
              <a:latin typeface="Engravers MT" panose="020907070805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pt-BR" altLang="pt-BR" sz="3000" dirty="0">
                <a:solidFill>
                  <a:schemeClr val="bg1"/>
                </a:solidFill>
                <a:latin typeface="Engravers MT" panose="02090707080505020304" pitchFamily="18" charset="0"/>
              </a:rPr>
              <a:t>Ciência e Redes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pt-BR" altLang="pt-BR" sz="3000" dirty="0">
              <a:solidFill>
                <a:schemeClr val="bg1"/>
              </a:solidFill>
              <a:latin typeface="Engravers MT" panose="02090707080505020304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pt-BR" altLang="pt-BR" sz="3000" dirty="0">
                <a:solidFill>
                  <a:schemeClr val="bg1"/>
                </a:solidFill>
                <a:latin typeface="Engravers MT" panose="02090707080505020304" pitchFamily="18" charset="0"/>
              </a:rPr>
              <a:t>Uma breve história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pt-BR" altLang="pt-BR" sz="3000" dirty="0">
              <a:solidFill>
                <a:schemeClr val="bg1"/>
              </a:solidFill>
              <a:latin typeface="Engravers MT" panose="02090707080505020304" pitchFamily="18" charset="0"/>
            </a:endParaRPr>
          </a:p>
        </p:txBody>
      </p:sp>
      <p:sp>
        <p:nvSpPr>
          <p:cNvPr id="7173" name="Octógono 5"/>
          <p:cNvSpPr>
            <a:spLocks noChangeArrowheads="1"/>
          </p:cNvSpPr>
          <p:nvPr/>
        </p:nvSpPr>
        <p:spPr bwMode="auto">
          <a:xfrm>
            <a:off x="8239125" y="1357314"/>
            <a:ext cx="285750" cy="329565"/>
          </a:xfrm>
          <a:prstGeom prst="octagon">
            <a:avLst>
              <a:gd name="adj" fmla="val 29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_tradnl" altLang="pt-BR" sz="1000">
              <a:solidFill>
                <a:srgbClr val="FF0000"/>
              </a:solidFill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/>
          <a:srcRect l="6948" t="4756" r="6948" b="4756"/>
          <a:stretch>
            <a:fillRect/>
          </a:stretch>
        </p:blipFill>
        <p:spPr bwMode="auto">
          <a:xfrm rot="20750258">
            <a:off x="1731963" y="3678238"/>
            <a:ext cx="900112" cy="12303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 l="6054" t="6054" r="6054" b="6054"/>
          <a:stretch>
            <a:fillRect/>
          </a:stretch>
        </p:blipFill>
        <p:spPr bwMode="auto">
          <a:xfrm rot="160736">
            <a:off x="1273175" y="2278063"/>
            <a:ext cx="1081088" cy="10795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248158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2907" y="750415"/>
            <a:ext cx="4745037" cy="5643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" name="CaixaDeTexto 3"/>
          <p:cNvSpPr txBox="1"/>
          <p:nvPr/>
        </p:nvSpPr>
        <p:spPr>
          <a:xfrm>
            <a:off x="5063320" y="559557"/>
            <a:ext cx="83473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15000" b="1" dirty="0">
                <a:latin typeface="Chiller" panose="04020404031007020602" pitchFamily="82" charset="0"/>
              </a:rPr>
              <a:t>Vai uma Aposta?</a:t>
            </a:r>
            <a:endParaRPr lang="pt-BR" altLang="pt-BR" sz="15000" dirty="0"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9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b="7692"/>
          <a:stretch>
            <a:fillRect/>
          </a:stretch>
        </p:blipFill>
        <p:spPr bwMode="auto">
          <a:xfrm>
            <a:off x="1143000" y="2286000"/>
            <a:ext cx="7143750" cy="4572000"/>
          </a:xfrm>
          <a:prstGeom prst="rect">
            <a:avLst/>
          </a:prstGeom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3439" y="5114926"/>
            <a:ext cx="2619375" cy="17430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9" name="Marcador de Posição de Conteúdo 8"/>
          <p:cNvSpPr>
            <a:spLocks noGrp="1"/>
          </p:cNvSpPr>
          <p:nvPr>
            <p:ph idx="1"/>
          </p:nvPr>
        </p:nvSpPr>
        <p:spPr>
          <a:xfrm>
            <a:off x="1143001" y="0"/>
            <a:ext cx="5095875" cy="2643188"/>
          </a:xfrm>
          <a:solidFill>
            <a:schemeClr val="bg1">
              <a:lumMod val="75000"/>
            </a:schemeClr>
          </a:solidFill>
        </p:spPr>
        <p:txBody>
          <a:bodyPr anchor="ctr">
            <a:noAutofit/>
          </a:bodyPr>
          <a:lstStyle/>
          <a:p>
            <a:pPr algn="ctr">
              <a:buFontTx/>
              <a:buNone/>
              <a:defRPr/>
            </a:pPr>
            <a:r>
              <a:rPr lang="pt-PT" sz="3500" b="1" dirty="0">
                <a:latin typeface="Chiller" pitchFamily="82" charset="0"/>
                <a:cs typeface="Arial" pitchFamily="34" charset="0"/>
              </a:rPr>
              <a:t>Imagine que está numa </a:t>
            </a:r>
            <a:r>
              <a:rPr lang="pt-PT" sz="3500" b="1" dirty="0">
                <a:solidFill>
                  <a:srgbClr val="C00000"/>
                </a:solidFill>
                <a:latin typeface="Chiller" pitchFamily="82" charset="0"/>
                <a:cs typeface="Arial" pitchFamily="34" charset="0"/>
              </a:rPr>
              <a:t>fila com um total de 35 pessoas </a:t>
            </a:r>
            <a:r>
              <a:rPr lang="pt-PT" sz="3500" b="1" dirty="0">
                <a:latin typeface="Chiller" pitchFamily="82" charset="0"/>
                <a:cs typeface="Arial" pitchFamily="34" charset="0"/>
              </a:rPr>
              <a:t>e que, para passar o tempo, o homem que está à sua frente lhe propõe:</a:t>
            </a:r>
          </a:p>
        </p:txBody>
      </p:sp>
      <p:sp>
        <p:nvSpPr>
          <p:cNvPr id="10245" name="Retângulo 13"/>
          <p:cNvSpPr>
            <a:spLocks noChangeArrowheads="1"/>
          </p:cNvSpPr>
          <p:nvPr/>
        </p:nvSpPr>
        <p:spPr bwMode="auto">
          <a:xfrm rot="5400000">
            <a:off x="5718969" y="4163219"/>
            <a:ext cx="5143500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 sz="1000">
              <a:solidFill>
                <a:srgbClr val="FF0000"/>
              </a:solidFill>
            </a:endParaRPr>
          </a:p>
        </p:txBody>
      </p:sp>
      <p:sp>
        <p:nvSpPr>
          <p:cNvPr id="16" name="Marcador de Posição de Conteúdo 8"/>
          <p:cNvSpPr txBox="1">
            <a:spLocks/>
          </p:cNvSpPr>
          <p:nvPr/>
        </p:nvSpPr>
        <p:spPr bwMode="auto">
          <a:xfrm>
            <a:off x="6238876" y="0"/>
            <a:ext cx="4810125" cy="264318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marL="114300" indent="-114300" algn="ctr" defTabSz="762000">
              <a:defRPr/>
            </a:pPr>
            <a:r>
              <a:rPr lang="pt-PT" sz="4000" b="1" kern="0" dirty="0">
                <a:solidFill>
                  <a:srgbClr val="C00000"/>
                </a:solidFill>
                <a:latin typeface="Chiller" pitchFamily="82" charset="0"/>
                <a:cs typeface="Arial" pitchFamily="34" charset="0"/>
              </a:rPr>
              <a:t>“Aposto R$ 50 em como existem duas pessoas na fila que têm o mesmo dia de aniversário!”</a:t>
            </a:r>
          </a:p>
        </p:txBody>
      </p:sp>
      <p:sp>
        <p:nvSpPr>
          <p:cNvPr id="10247" name="Retângulo 9"/>
          <p:cNvSpPr>
            <a:spLocks noChangeArrowheads="1"/>
          </p:cNvSpPr>
          <p:nvPr/>
        </p:nvSpPr>
        <p:spPr bwMode="auto">
          <a:xfrm>
            <a:off x="7953376" y="3511550"/>
            <a:ext cx="27336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5000" b="1" dirty="0">
                <a:solidFill>
                  <a:srgbClr val="FF0000"/>
                </a:solidFill>
                <a:latin typeface="Chiller" panose="04020404031007020602" pitchFamily="82" charset="0"/>
              </a:rPr>
              <a:t>Você aceita a Aposta</a:t>
            </a:r>
          </a:p>
        </p:txBody>
      </p:sp>
    </p:spTree>
    <p:extLst>
      <p:ext uri="{BB962C8B-B14F-4D97-AF65-F5344CB8AC3E}">
        <p14:creationId xmlns:p14="http://schemas.microsoft.com/office/powerpoint/2010/main" val="8513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0" y="833438"/>
            <a:ext cx="8974138" cy="60245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11267" name="Grupo 13"/>
          <p:cNvGrpSpPr>
            <a:grpSpLocks/>
          </p:cNvGrpSpPr>
          <p:nvPr/>
        </p:nvGrpSpPr>
        <p:grpSpPr bwMode="auto">
          <a:xfrm>
            <a:off x="1682750" y="357188"/>
            <a:ext cx="2198688" cy="2286000"/>
            <a:chOff x="71438" y="928670"/>
            <a:chExt cx="2198825" cy="2286016"/>
          </a:xfrm>
        </p:grpSpPr>
        <p:pic>
          <p:nvPicPr>
            <p:cNvPr id="10547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6694" y="928670"/>
              <a:ext cx="1857491" cy="208599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11269" name="Retângulo 11"/>
            <p:cNvSpPr>
              <a:spLocks noChangeArrowheads="1"/>
            </p:cNvSpPr>
            <p:nvPr/>
          </p:nvSpPr>
          <p:spPr bwMode="auto">
            <a:xfrm>
              <a:off x="71438" y="2968465"/>
              <a:ext cx="2024042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000">
                <a:solidFill>
                  <a:srgbClr val="FF0000"/>
                </a:solidFill>
              </a:endParaRPr>
            </a:p>
          </p:txBody>
        </p:sp>
        <p:sp>
          <p:nvSpPr>
            <p:cNvPr id="11270" name="Retângulo 12"/>
            <p:cNvSpPr>
              <a:spLocks noChangeArrowheads="1"/>
            </p:cNvSpPr>
            <p:nvPr/>
          </p:nvSpPr>
          <p:spPr bwMode="auto">
            <a:xfrm rot="5400000">
              <a:off x="1111303" y="1841411"/>
              <a:ext cx="2071700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3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tângulo 18"/>
          <p:cNvSpPr>
            <a:spLocks noChangeArrowheads="1"/>
          </p:cNvSpPr>
          <p:nvPr/>
        </p:nvSpPr>
        <p:spPr bwMode="auto">
          <a:xfrm>
            <a:off x="7096126" y="1357314"/>
            <a:ext cx="142875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 sz="1000">
              <a:solidFill>
                <a:srgbClr val="FF0000"/>
              </a:solidFill>
            </a:endParaRPr>
          </a:p>
        </p:txBody>
      </p:sp>
      <p:grpSp>
        <p:nvGrpSpPr>
          <p:cNvPr id="12291" name="Grupo 30"/>
          <p:cNvGrpSpPr>
            <a:grpSpLocks/>
          </p:cNvGrpSpPr>
          <p:nvPr/>
        </p:nvGrpSpPr>
        <p:grpSpPr bwMode="auto">
          <a:xfrm>
            <a:off x="1481139" y="1928813"/>
            <a:ext cx="5900737" cy="4840856"/>
            <a:chOff x="1452538" y="285728"/>
            <a:chExt cx="6615602" cy="5691591"/>
          </a:xfrm>
        </p:grpSpPr>
        <p:grpSp>
          <p:nvGrpSpPr>
            <p:cNvPr id="12294" name="Grupo 29"/>
            <p:cNvGrpSpPr>
              <a:grpSpLocks/>
            </p:cNvGrpSpPr>
            <p:nvPr/>
          </p:nvGrpSpPr>
          <p:grpSpPr bwMode="auto">
            <a:xfrm>
              <a:off x="2309794" y="1357093"/>
              <a:ext cx="5143536" cy="4290225"/>
              <a:chOff x="3167050" y="1285655"/>
              <a:chExt cx="5143536" cy="4290225"/>
            </a:xfrm>
          </p:grpSpPr>
          <p:grpSp>
            <p:nvGrpSpPr>
              <p:cNvPr id="12323" name="Grupo 25"/>
              <p:cNvGrpSpPr>
                <a:grpSpLocks/>
              </p:cNvGrpSpPr>
              <p:nvPr/>
            </p:nvGrpSpPr>
            <p:grpSpPr bwMode="auto">
              <a:xfrm>
                <a:off x="3201364" y="1285655"/>
                <a:ext cx="5003204" cy="4070810"/>
                <a:chOff x="3201364" y="1285655"/>
                <a:chExt cx="5003204" cy="4070810"/>
              </a:xfrm>
            </p:grpSpPr>
            <p:pic>
              <p:nvPicPr>
                <p:cNvPr id="64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10000" t="8457" r="8571" b="6974"/>
                <a:stretch>
                  <a:fillRect/>
                </a:stretch>
              </p:blipFill>
              <p:spPr bwMode="auto">
                <a:xfrm rot="5400000">
                  <a:off x="3669401" y="821298"/>
                  <a:ext cx="4070810" cy="4999524"/>
                </a:xfrm>
                <a:prstGeom prst="rect">
                  <a:avLst/>
                </a:prstGeom>
                <a:noFill/>
                <a:ln w="12700" cap="flat" cmpd="sng" algn="ctr">
                  <a:noFill/>
                  <a:prstDash val="solid"/>
                  <a:miter lim="800000"/>
                  <a:headEnd/>
                  <a:tailEnd/>
                </a:ln>
                <a:effectLst>
                  <a:prstShdw prst="shdw17" dist="17961" dir="2700000">
                    <a:schemeClr val="accent1">
                      <a:gamma/>
                      <a:shade val="60000"/>
                      <a:invGamma/>
                    </a:schemeClr>
                  </a:prstShdw>
                </a:effectLst>
              </p:spPr>
            </p:pic>
            <p:sp>
              <p:nvSpPr>
                <p:cNvPr id="12327" name="Retângulo 19"/>
                <p:cNvSpPr>
                  <a:spLocks noChangeArrowheads="1"/>
                </p:cNvSpPr>
                <p:nvPr/>
              </p:nvSpPr>
              <p:spPr bwMode="auto">
                <a:xfrm>
                  <a:off x="3204174" y="1428737"/>
                  <a:ext cx="180000" cy="2894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328" name="Retângulo 65"/>
                <p:cNvSpPr>
                  <a:spLocks noChangeArrowheads="1"/>
                </p:cNvSpPr>
                <p:nvPr/>
              </p:nvSpPr>
              <p:spPr bwMode="auto">
                <a:xfrm>
                  <a:off x="3201364" y="4643446"/>
                  <a:ext cx="180000" cy="2894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2324" name="Retângulo 61"/>
              <p:cNvSpPr>
                <a:spLocks noChangeArrowheads="1"/>
              </p:cNvSpPr>
              <p:nvPr/>
            </p:nvSpPr>
            <p:spPr bwMode="auto">
              <a:xfrm>
                <a:off x="3167050" y="5286388"/>
                <a:ext cx="5072098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25" name="Retângulo 26"/>
              <p:cNvSpPr>
                <a:spLocks noChangeArrowheads="1"/>
              </p:cNvSpPr>
              <p:nvPr/>
            </p:nvSpPr>
            <p:spPr bwMode="auto">
              <a:xfrm>
                <a:off x="8167710" y="1285860"/>
                <a:ext cx="142876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3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39089" y="1142446"/>
              <a:ext cx="784903" cy="78765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12296" name="Retângulo 33"/>
            <p:cNvSpPr>
              <a:spLocks noChangeArrowheads="1"/>
            </p:cNvSpPr>
            <p:nvPr/>
          </p:nvSpPr>
          <p:spPr bwMode="auto">
            <a:xfrm>
              <a:off x="5888438" y="500042"/>
              <a:ext cx="108000" cy="289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000">
                <a:solidFill>
                  <a:srgbClr val="FF0000"/>
                </a:solidFill>
              </a:endParaRPr>
            </a:p>
          </p:txBody>
        </p:sp>
        <p:sp>
          <p:nvSpPr>
            <p:cNvPr id="12297" name="Retângulo 34"/>
            <p:cNvSpPr>
              <a:spLocks noChangeArrowheads="1"/>
            </p:cNvSpPr>
            <p:nvPr/>
          </p:nvSpPr>
          <p:spPr bwMode="auto">
            <a:xfrm>
              <a:off x="5095876" y="1320736"/>
              <a:ext cx="864000" cy="2894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62000"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 altLang="pt-BR" sz="1000">
                <a:solidFill>
                  <a:srgbClr val="FF0000"/>
                </a:solidFill>
              </a:endParaRPr>
            </a:p>
          </p:txBody>
        </p:sp>
        <p:grpSp>
          <p:nvGrpSpPr>
            <p:cNvPr id="12298" name="Grupo 39"/>
            <p:cNvGrpSpPr>
              <a:grpSpLocks/>
            </p:cNvGrpSpPr>
            <p:nvPr/>
          </p:nvGrpSpPr>
          <p:grpSpPr bwMode="auto">
            <a:xfrm>
              <a:off x="1666852" y="1142984"/>
              <a:ext cx="900562" cy="1075310"/>
              <a:chOff x="7732338" y="928670"/>
              <a:chExt cx="900562" cy="1075310"/>
            </a:xfrm>
          </p:grpSpPr>
          <p:sp>
            <p:nvSpPr>
              <p:cNvPr id="12321" name="Retângulo 58"/>
              <p:cNvSpPr>
                <a:spLocks noChangeArrowheads="1"/>
              </p:cNvSpPr>
              <p:nvPr/>
            </p:nvSpPr>
            <p:spPr bwMode="auto">
              <a:xfrm>
                <a:off x="8524900" y="928670"/>
                <a:ext cx="108000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22" name="Retângulo 59"/>
              <p:cNvSpPr>
                <a:spLocks noChangeArrowheads="1"/>
              </p:cNvSpPr>
              <p:nvPr/>
            </p:nvSpPr>
            <p:spPr bwMode="auto">
              <a:xfrm>
                <a:off x="7732338" y="1714488"/>
                <a:ext cx="864000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299" name="Grupo 54"/>
            <p:cNvGrpSpPr>
              <a:grpSpLocks/>
            </p:cNvGrpSpPr>
            <p:nvPr/>
          </p:nvGrpSpPr>
          <p:grpSpPr bwMode="auto">
            <a:xfrm>
              <a:off x="4024340" y="2857496"/>
              <a:ext cx="857260" cy="1037990"/>
              <a:chOff x="4238654" y="1142984"/>
              <a:chExt cx="857260" cy="1037990"/>
            </a:xfrm>
          </p:grpSpPr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09888" y="1216029"/>
                <a:ext cx="706590" cy="712999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grpSp>
            <p:nvGrpSpPr>
              <p:cNvPr id="12318" name="Grupo 51"/>
              <p:cNvGrpSpPr>
                <a:grpSpLocks/>
              </p:cNvGrpSpPr>
              <p:nvPr/>
            </p:nvGrpSpPr>
            <p:grpSpPr bwMode="auto">
              <a:xfrm>
                <a:off x="4238654" y="1142984"/>
                <a:ext cx="857260" cy="1037990"/>
                <a:chOff x="7732338" y="928670"/>
                <a:chExt cx="900562" cy="1089745"/>
              </a:xfrm>
            </p:grpSpPr>
            <p:sp>
              <p:nvSpPr>
                <p:cNvPr id="12319" name="Retângulo 56"/>
                <p:cNvSpPr>
                  <a:spLocks noChangeArrowheads="1"/>
                </p:cNvSpPr>
                <p:nvPr/>
              </p:nvSpPr>
              <p:spPr bwMode="auto">
                <a:xfrm>
                  <a:off x="8524900" y="928670"/>
                  <a:ext cx="108000" cy="3039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320" name="Retângulo 57"/>
                <p:cNvSpPr>
                  <a:spLocks noChangeArrowheads="1"/>
                </p:cNvSpPr>
                <p:nvPr/>
              </p:nvSpPr>
              <p:spPr bwMode="auto">
                <a:xfrm>
                  <a:off x="7732338" y="1714489"/>
                  <a:ext cx="864000" cy="3039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12300" name="Grupo 58"/>
            <p:cNvGrpSpPr>
              <a:grpSpLocks/>
            </p:cNvGrpSpPr>
            <p:nvPr/>
          </p:nvGrpSpPr>
          <p:grpSpPr bwMode="auto">
            <a:xfrm>
              <a:off x="5238222" y="285728"/>
              <a:ext cx="615340" cy="1324808"/>
              <a:chOff x="6166916" y="1357298"/>
              <a:chExt cx="615340" cy="1324808"/>
            </a:xfrm>
          </p:grpSpPr>
          <p:pic>
            <p:nvPicPr>
              <p:cNvPr id="52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 l="7885" r="66089"/>
              <a:stretch>
                <a:fillRect/>
              </a:stretch>
            </p:blipFill>
            <p:spPr bwMode="auto">
              <a:xfrm>
                <a:off x="6166916" y="1357298"/>
                <a:ext cx="592682" cy="1144157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sp>
            <p:nvSpPr>
              <p:cNvPr id="12315" name="Retângulo 52"/>
              <p:cNvSpPr>
                <a:spLocks noChangeArrowheads="1"/>
              </p:cNvSpPr>
              <p:nvPr/>
            </p:nvSpPr>
            <p:spPr bwMode="auto">
              <a:xfrm>
                <a:off x="6708525" y="1357298"/>
                <a:ext cx="73731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16" name="Retângulo 53"/>
              <p:cNvSpPr>
                <a:spLocks noChangeArrowheads="1"/>
              </p:cNvSpPr>
              <p:nvPr/>
            </p:nvSpPr>
            <p:spPr bwMode="auto">
              <a:xfrm>
                <a:off x="6167446" y="2392614"/>
                <a:ext cx="589848" cy="28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301" name="Grupo 65"/>
            <p:cNvGrpSpPr>
              <a:grpSpLocks/>
            </p:cNvGrpSpPr>
            <p:nvPr/>
          </p:nvGrpSpPr>
          <p:grpSpPr bwMode="auto">
            <a:xfrm>
              <a:off x="1452538" y="3929066"/>
              <a:ext cx="900562" cy="1650395"/>
              <a:chOff x="1452538" y="3929066"/>
              <a:chExt cx="900562" cy="1650395"/>
            </a:xfrm>
          </p:grpSpPr>
          <p:pic>
            <p:nvPicPr>
              <p:cNvPr id="48" name="Picture 3"/>
              <p:cNvPicPr>
                <a:picLocks noChangeAspect="1" noChangeArrowheads="1"/>
              </p:cNvPicPr>
              <p:nvPr/>
            </p:nvPicPr>
            <p:blipFill>
              <a:blip r:embed="rId6"/>
              <a:srcRect r="4069" b="5289"/>
              <a:stretch>
                <a:fillRect/>
              </a:stretch>
            </p:blipFill>
            <p:spPr bwMode="auto">
              <a:xfrm>
                <a:off x="1523731" y="4000040"/>
                <a:ext cx="790241" cy="1332673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  <a:headEnd/>
                <a:tailEnd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</p:spPr>
          </p:pic>
          <p:grpSp>
            <p:nvGrpSpPr>
              <p:cNvPr id="12311" name="Grupo 64"/>
              <p:cNvGrpSpPr>
                <a:grpSpLocks/>
              </p:cNvGrpSpPr>
              <p:nvPr/>
            </p:nvGrpSpPr>
            <p:grpSpPr bwMode="auto">
              <a:xfrm>
                <a:off x="1452538" y="3929066"/>
                <a:ext cx="900562" cy="1650395"/>
                <a:chOff x="1381100" y="5143512"/>
                <a:chExt cx="900562" cy="1386149"/>
              </a:xfrm>
            </p:grpSpPr>
            <p:sp>
              <p:nvSpPr>
                <p:cNvPr id="12312" name="Retângulo 49"/>
                <p:cNvSpPr>
                  <a:spLocks noChangeArrowheads="1"/>
                </p:cNvSpPr>
                <p:nvPr/>
              </p:nvSpPr>
              <p:spPr bwMode="auto">
                <a:xfrm>
                  <a:off x="2173662" y="5143512"/>
                  <a:ext cx="108000" cy="2431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313" name="Retângulo 50"/>
                <p:cNvSpPr>
                  <a:spLocks noChangeArrowheads="1"/>
                </p:cNvSpPr>
                <p:nvPr/>
              </p:nvSpPr>
              <p:spPr bwMode="auto">
                <a:xfrm>
                  <a:off x="1381100" y="6286520"/>
                  <a:ext cx="864000" cy="2431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762000"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762000">
                    <a:buChar char="­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762000"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·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pt-BR" altLang="pt-BR" sz="1000">
                    <a:solidFill>
                      <a:srgbClr val="FF0000"/>
                    </a:solidFill>
                  </a:endParaRPr>
                </a:p>
              </p:txBody>
            </p:sp>
          </p:grpSp>
        </p:grpSp>
        <p:pic>
          <p:nvPicPr>
            <p:cNvPr id="40" name="Picture 5"/>
            <p:cNvPicPr>
              <a:picLocks noChangeAspect="1" noChangeArrowheads="1"/>
            </p:cNvPicPr>
            <p:nvPr/>
          </p:nvPicPr>
          <p:blipFill>
            <a:blip r:embed="rId7"/>
            <a:srcRect l="19879" r="16867"/>
            <a:stretch>
              <a:fillRect/>
            </a:stretch>
          </p:blipFill>
          <p:spPr bwMode="auto">
            <a:xfrm>
              <a:off x="6311455" y="4787698"/>
              <a:ext cx="761764" cy="974307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grpSp>
          <p:nvGrpSpPr>
            <p:cNvPr id="12303" name="Grupo 66"/>
            <p:cNvGrpSpPr>
              <a:grpSpLocks/>
            </p:cNvGrpSpPr>
            <p:nvPr/>
          </p:nvGrpSpPr>
          <p:grpSpPr bwMode="auto">
            <a:xfrm>
              <a:off x="6238884" y="4714884"/>
              <a:ext cx="900562" cy="1262435"/>
              <a:chOff x="7732338" y="928670"/>
              <a:chExt cx="900562" cy="1019633"/>
            </a:xfrm>
          </p:grpSpPr>
          <p:sp>
            <p:nvSpPr>
              <p:cNvPr id="12308" name="Retângulo 45"/>
              <p:cNvSpPr>
                <a:spLocks noChangeArrowheads="1"/>
              </p:cNvSpPr>
              <p:nvPr/>
            </p:nvSpPr>
            <p:spPr bwMode="auto">
              <a:xfrm>
                <a:off x="8524900" y="928670"/>
                <a:ext cx="108000" cy="233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09" name="Retângulo 46"/>
              <p:cNvSpPr>
                <a:spLocks noChangeArrowheads="1"/>
              </p:cNvSpPr>
              <p:nvPr/>
            </p:nvSpPr>
            <p:spPr bwMode="auto">
              <a:xfrm>
                <a:off x="7732338" y="1714488"/>
                <a:ext cx="864000" cy="233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8"/>
            <a:srcRect l="21154" r="18269"/>
            <a:stretch>
              <a:fillRect/>
            </a:stretch>
          </p:blipFill>
          <p:spPr bwMode="auto">
            <a:xfrm>
              <a:off x="7167549" y="2357530"/>
              <a:ext cx="870334" cy="107136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grpSp>
          <p:nvGrpSpPr>
            <p:cNvPr id="12305" name="Grupo 70"/>
            <p:cNvGrpSpPr>
              <a:grpSpLocks/>
            </p:cNvGrpSpPr>
            <p:nvPr/>
          </p:nvGrpSpPr>
          <p:grpSpPr bwMode="auto">
            <a:xfrm>
              <a:off x="7167578" y="2357430"/>
              <a:ext cx="900562" cy="1349862"/>
              <a:chOff x="7732338" y="928670"/>
              <a:chExt cx="900562" cy="1000354"/>
            </a:xfrm>
          </p:grpSpPr>
          <p:sp>
            <p:nvSpPr>
              <p:cNvPr id="12306" name="Retângulo 43"/>
              <p:cNvSpPr>
                <a:spLocks noChangeArrowheads="1"/>
              </p:cNvSpPr>
              <p:nvPr/>
            </p:nvSpPr>
            <p:spPr bwMode="auto">
              <a:xfrm>
                <a:off x="8524900" y="928670"/>
                <a:ext cx="108000" cy="2145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  <p:sp>
            <p:nvSpPr>
              <p:cNvPr id="12307" name="Retângulo 44"/>
              <p:cNvSpPr>
                <a:spLocks noChangeArrowheads="1"/>
              </p:cNvSpPr>
              <p:nvPr/>
            </p:nvSpPr>
            <p:spPr bwMode="auto">
              <a:xfrm>
                <a:off x="7732338" y="1714488"/>
                <a:ext cx="864000" cy="2145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762000"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buChar char="­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·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pt-BR" altLang="pt-BR" sz="10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1119188" y="1"/>
            <a:ext cx="9929813" cy="1928813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6000" b="1">
                <a:solidFill>
                  <a:schemeClr val="bg1"/>
                </a:solidFill>
                <a:latin typeface="Chiller" panose="04020404031007020602" pitchFamily="82" charset="0"/>
              </a:rPr>
              <a:t>O nosso modelo mental leva-nos, num primeiro momento, a ... </a:t>
            </a:r>
          </a:p>
        </p:txBody>
      </p:sp>
      <p:sp>
        <p:nvSpPr>
          <p:cNvPr id="12293" name="Marcador de Posição de Conteúdo 8"/>
          <p:cNvSpPr txBox="1">
            <a:spLocks/>
          </p:cNvSpPr>
          <p:nvPr/>
        </p:nvSpPr>
        <p:spPr bwMode="auto">
          <a:xfrm>
            <a:off x="7834314" y="928688"/>
            <a:ext cx="3214687" cy="592931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BR" sz="6000" b="1">
                <a:solidFill>
                  <a:schemeClr val="bg1"/>
                </a:solidFill>
                <a:latin typeface="Chiller" panose="04020404031007020602" pitchFamily="82" charset="0"/>
              </a:rPr>
              <a:t>... pensar apenas nas relações entre nós próprios e os outros</a:t>
            </a:r>
            <a:endParaRPr lang="pt-PT" altLang="pt-BR" sz="6000" b="1">
              <a:solidFill>
                <a:schemeClr val="bg1"/>
              </a:solidFill>
              <a:latin typeface="Chiller" panose="040204040310070206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7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143000" y="0"/>
            <a:ext cx="9906000" cy="22860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BR" sz="6500">
                <a:solidFill>
                  <a:schemeClr val="bg1"/>
                </a:solidFill>
                <a:latin typeface="Chiller" panose="04020404031007020602" pitchFamily="82" charset="0"/>
              </a:rPr>
              <a:t>…mas, realmente, interessam as       </a:t>
            </a:r>
            <a:r>
              <a:rPr lang="pt-PT" altLang="pt-BR" sz="6500" b="1" u="sng">
                <a:solidFill>
                  <a:schemeClr val="bg1"/>
                </a:solidFill>
                <a:latin typeface="Chiller" panose="04020404031007020602" pitchFamily="82" charset="0"/>
              </a:rPr>
              <a:t>relações de todos com todos os outros</a:t>
            </a:r>
            <a:r>
              <a:rPr lang="pt-PT" altLang="pt-BR" sz="6500">
                <a:solidFill>
                  <a:schemeClr val="bg1"/>
                </a:solidFill>
                <a:latin typeface="Chiller" panose="04020404031007020602" pitchFamily="82" charset="0"/>
              </a:rPr>
              <a:t>.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3"/>
          <a:stretch>
            <a:fillRect/>
          </a:stretch>
        </p:blipFill>
        <p:spPr bwMode="auto">
          <a:xfrm>
            <a:off x="2667000" y="3052763"/>
            <a:ext cx="69992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aixaDeTexto 15"/>
          <p:cNvSpPr txBox="1">
            <a:spLocks noChangeArrowheads="1"/>
          </p:cNvSpPr>
          <p:nvPr/>
        </p:nvSpPr>
        <p:spPr bwMode="auto">
          <a:xfrm>
            <a:off x="2166939" y="5645151"/>
            <a:ext cx="23574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10 conexões</a:t>
            </a:r>
          </a:p>
        </p:txBody>
      </p:sp>
      <p:sp>
        <p:nvSpPr>
          <p:cNvPr id="13317" name="CaixaDeTexto 16"/>
          <p:cNvSpPr txBox="1">
            <a:spLocks noChangeArrowheads="1"/>
          </p:cNvSpPr>
          <p:nvPr/>
        </p:nvSpPr>
        <p:spPr bwMode="auto">
          <a:xfrm>
            <a:off x="4524375" y="5645151"/>
            <a:ext cx="23574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45 conexões</a:t>
            </a:r>
          </a:p>
        </p:txBody>
      </p:sp>
      <p:sp>
        <p:nvSpPr>
          <p:cNvPr id="13318" name="CaixaDeTexto 17"/>
          <p:cNvSpPr txBox="1">
            <a:spLocks noChangeArrowheads="1"/>
          </p:cNvSpPr>
          <p:nvPr/>
        </p:nvSpPr>
        <p:spPr bwMode="auto">
          <a:xfrm>
            <a:off x="7167563" y="5645151"/>
            <a:ext cx="25717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105 conexões</a:t>
            </a:r>
          </a:p>
        </p:txBody>
      </p:sp>
      <p:sp>
        <p:nvSpPr>
          <p:cNvPr id="13319" name="CaixaDeTexto 18"/>
          <p:cNvSpPr txBox="1">
            <a:spLocks noChangeArrowheads="1"/>
          </p:cNvSpPr>
          <p:nvPr/>
        </p:nvSpPr>
        <p:spPr bwMode="auto">
          <a:xfrm>
            <a:off x="2381251" y="3717926"/>
            <a:ext cx="21431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5 Pessoas</a:t>
            </a:r>
          </a:p>
        </p:txBody>
      </p:sp>
      <p:sp>
        <p:nvSpPr>
          <p:cNvPr id="13320" name="CaixaDeTexto 19"/>
          <p:cNvSpPr txBox="1">
            <a:spLocks noChangeArrowheads="1"/>
          </p:cNvSpPr>
          <p:nvPr/>
        </p:nvSpPr>
        <p:spPr bwMode="auto">
          <a:xfrm>
            <a:off x="4524376" y="3074989"/>
            <a:ext cx="21431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10 Pessoas</a:t>
            </a:r>
          </a:p>
        </p:txBody>
      </p:sp>
      <p:sp>
        <p:nvSpPr>
          <p:cNvPr id="13321" name="CaixaDeTexto 20"/>
          <p:cNvSpPr txBox="1">
            <a:spLocks noChangeArrowheads="1"/>
          </p:cNvSpPr>
          <p:nvPr/>
        </p:nvSpPr>
        <p:spPr bwMode="auto">
          <a:xfrm>
            <a:off x="7096126" y="2430464"/>
            <a:ext cx="24288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4500" b="1">
                <a:solidFill>
                  <a:srgbClr val="C00000"/>
                </a:solidFill>
                <a:latin typeface="Chiller" panose="04020404031007020602" pitchFamily="82" charset="0"/>
              </a:rPr>
              <a:t>15 Pessoas</a:t>
            </a:r>
          </a:p>
        </p:txBody>
      </p:sp>
      <p:sp>
        <p:nvSpPr>
          <p:cNvPr id="13322" name="CaixaDeTexto 17"/>
          <p:cNvSpPr txBox="1">
            <a:spLocks noChangeArrowheads="1"/>
          </p:cNvSpPr>
          <p:nvPr/>
        </p:nvSpPr>
        <p:spPr bwMode="auto">
          <a:xfrm>
            <a:off x="9477376" y="6534150"/>
            <a:ext cx="15716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BR" sz="1500" b="1">
                <a:latin typeface="Chiller" panose="04020404031007020602" pitchFamily="82" charset="0"/>
                <a:cs typeface="Arial" panose="020B0604020202020204" pitchFamily="34" charset="0"/>
              </a:rPr>
              <a:t>In: Shirky, 2010</a:t>
            </a:r>
          </a:p>
        </p:txBody>
      </p:sp>
    </p:spTree>
    <p:extLst>
      <p:ext uri="{BB962C8B-B14F-4D97-AF65-F5344CB8AC3E}">
        <p14:creationId xmlns:p14="http://schemas.microsoft.com/office/powerpoint/2010/main" val="9061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1011</TotalTime>
  <Words>3423</Words>
  <Application>Microsoft Office PowerPoint</Application>
  <PresentationFormat>Widescreen</PresentationFormat>
  <Paragraphs>235</Paragraphs>
  <Slides>38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27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66" baseType="lpstr">
      <vt:lpstr>Algerian</vt:lpstr>
      <vt:lpstr>Arial</vt:lpstr>
      <vt:lpstr>Arial Rounded MT Bold</vt:lpstr>
      <vt:lpstr>Batang</vt:lpstr>
      <vt:lpstr>Bell MT</vt:lpstr>
      <vt:lpstr>Bernard MT Condensed</vt:lpstr>
      <vt:lpstr>Bodoni MT Black</vt:lpstr>
      <vt:lpstr>Book Antiqua</vt:lpstr>
      <vt:lpstr>Calibri</vt:lpstr>
      <vt:lpstr>Century Gothic</vt:lpstr>
      <vt:lpstr>Chiller</vt:lpstr>
      <vt:lpstr>Cooper Black</vt:lpstr>
      <vt:lpstr>Copperplate Gothic Light</vt:lpstr>
      <vt:lpstr>Courier New</vt:lpstr>
      <vt:lpstr>Credit Valley</vt:lpstr>
      <vt:lpstr>Elephant</vt:lpstr>
      <vt:lpstr>Engravers MT</vt:lpstr>
      <vt:lpstr>Forte</vt:lpstr>
      <vt:lpstr>Garamond</vt:lpstr>
      <vt:lpstr>Gill Sans MT</vt:lpstr>
      <vt:lpstr>Harrington</vt:lpstr>
      <vt:lpstr>Magneto</vt:lpstr>
      <vt:lpstr>Modern No. 20</vt:lpstr>
      <vt:lpstr>Old English Text MT</vt:lpstr>
      <vt:lpstr>Times New Roman</vt:lpstr>
      <vt:lpstr>Verdana</vt:lpstr>
      <vt:lpstr>Wingdings 3</vt:lpstr>
      <vt:lpstr>Cacho</vt:lpstr>
      <vt:lpstr>Redes Eletrônicas e  ambientes de informação</vt:lpstr>
      <vt:lpstr>Um aprofundamento da curva de adoção</vt:lpstr>
      <vt:lpstr>Uma análise melhor da curva de adoção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Redes Eletrônicas e  ambientes de informação</dc:title>
  <dc:creator>marcos</dc:creator>
  <cp:lastModifiedBy>marcos</cp:lastModifiedBy>
  <cp:revision>124</cp:revision>
  <dcterms:created xsi:type="dcterms:W3CDTF">2015-04-10T09:15:11Z</dcterms:created>
  <dcterms:modified xsi:type="dcterms:W3CDTF">2016-04-14T23:03:41Z</dcterms:modified>
</cp:coreProperties>
</file>