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9" r:id="rId2"/>
    <p:sldId id="348" r:id="rId3"/>
    <p:sldId id="397" r:id="rId4"/>
    <p:sldId id="398" r:id="rId5"/>
    <p:sldId id="349" r:id="rId6"/>
    <p:sldId id="350" r:id="rId7"/>
    <p:sldId id="399" r:id="rId8"/>
    <p:sldId id="396" r:id="rId9"/>
    <p:sldId id="404" r:id="rId10"/>
    <p:sldId id="402" r:id="rId11"/>
    <p:sldId id="403" r:id="rId12"/>
    <p:sldId id="405" r:id="rId13"/>
    <p:sldId id="393" r:id="rId14"/>
    <p:sldId id="401" r:id="rId15"/>
    <p:sldId id="400" r:id="rId16"/>
    <p:sldId id="383" r:id="rId17"/>
    <p:sldId id="341" r:id="rId18"/>
    <p:sldId id="394" r:id="rId19"/>
    <p:sldId id="39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81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F17A-6EB8-4FA8-A814-3EC291BCCE0E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07B2-91D2-40B0-8F6F-AFB405798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30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E78-1D8C-4250-B208-D8A3D980A473}" type="datetime1">
              <a:rPr lang="pt-BR" smtClean="0"/>
              <a:t>22/05/2024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630-596B-43F1-9A99-CEC82C2969C3}" type="datetime1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74EC-51F8-4202-B87D-15396CF37E0C}" type="datetime1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DD27-34D2-4F82-9E65-D7720ADD9BAD}" type="datetime1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956-F552-481C-AA6D-72ADE24349C5}" type="datetime1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FB14-5AE3-4438-B3DD-18EFCBA163BC}" type="datetime1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3963-8248-4CA5-9E41-6727AFFC7818}" type="datetime1">
              <a:rPr lang="pt-BR" smtClean="0"/>
              <a:t>22/05/2024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614D-3F4B-4BD7-9609-84672C2C3551}" type="datetime1">
              <a:rPr lang="pt-BR" smtClean="0"/>
              <a:t>22/05/2024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35E5-7A03-49B0-9471-F2AFA6FFCE4F}" type="datetime1">
              <a:rPr lang="pt-BR" smtClean="0"/>
              <a:t>22/05/2024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2E0-0095-4692-8B1E-3537BE00BF8E}" type="datetime1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7514-8485-404F-BC87-047F24F81553}" type="datetime1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3B35D-36E4-44D8-837B-7CC0F6D9A0AB}" type="datetime1">
              <a:rPr lang="pt-BR" smtClean="0"/>
              <a:t>22/05/2024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3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4.png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43.jpe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400" y="1224792"/>
            <a:ext cx="7772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1100222 - Modelagem de Crescimento de Culturas Agrícolas</a:t>
            </a:r>
          </a:p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LEB5048 - Modelagem de Culturas Agrícolas I</a:t>
            </a:r>
          </a:p>
          <a:p>
            <a:endParaRPr lang="pt-BR" sz="24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4000" b="1" dirty="0">
                <a:solidFill>
                  <a:srgbClr val="00B0F0"/>
                </a:solidFill>
                <a:latin typeface="+mj-lt"/>
              </a:rPr>
              <a:t>O Modelo CROPSIM – aula 4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2800" b="1" u="sng" dirty="0">
                <a:solidFill>
                  <a:srgbClr val="C00000"/>
                </a:solidFill>
                <a:latin typeface="+mj-lt"/>
              </a:rPr>
              <a:t>Objetivos:</a:t>
            </a:r>
          </a:p>
          <a:p>
            <a:pPr marL="1081088" indent="-366713"/>
            <a:r>
              <a:rPr lang="pt-BR" sz="2400" b="1" dirty="0">
                <a:solidFill>
                  <a:srgbClr val="0070C0"/>
                </a:solidFill>
                <a:latin typeface="+mj-lt"/>
              </a:rPr>
              <a:t>Incluir a redução da transpiração por falta de água</a:t>
            </a:r>
          </a:p>
          <a:p>
            <a:pPr marL="1081088" indent="-366713"/>
            <a:r>
              <a:rPr lang="pt-BR" sz="2400" b="1" dirty="0">
                <a:solidFill>
                  <a:srgbClr val="0070C0"/>
                </a:solidFill>
                <a:latin typeface="+mj-lt"/>
              </a:rPr>
              <a:t>Incluir a consequente redução no acúmulo de biomassa para calcular a produtividade limitada por água (ou atingível)</a:t>
            </a:r>
          </a:p>
          <a:p>
            <a:endParaRPr lang="pt-BR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gronomy.org/images/publications/vzj/7/3/1089fig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429000" cy="3429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1600" t="32000" r="43200" b="39467"/>
          <a:stretch>
            <a:fillRect/>
          </a:stretch>
        </p:blipFill>
        <p:spPr bwMode="auto">
          <a:xfrm>
            <a:off x="2971800" y="1828800"/>
            <a:ext cx="5364480" cy="244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685800" y="762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Gardner, 1960 (</a:t>
            </a:r>
            <a:r>
              <a:rPr lang="pt-BR" sz="2400" cap="small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Soil</a:t>
            </a:r>
            <a:r>
              <a:rPr lang="pt-BR" sz="2400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400" cap="small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Sci</a:t>
            </a:r>
            <a:r>
              <a:rPr lang="pt-BR" sz="2400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.)            </a:t>
            </a:r>
            <a:r>
              <a:rPr lang="en-US" sz="2000" u="sng" dirty="0">
                <a:solidFill>
                  <a:srgbClr val="002060"/>
                </a:solidFill>
              </a:rPr>
              <a:t>Citation Classics ISI 1985</a:t>
            </a:r>
            <a:endParaRPr lang="pt-BR" sz="2000" u="sng" dirty="0">
              <a:solidFill>
                <a:srgbClr val="002060"/>
              </a:solidFill>
            </a:endParaRPr>
          </a:p>
          <a:p>
            <a:endParaRPr lang="pt-BR" sz="2400" cap="small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905000" y="5867400"/>
          <a:ext cx="7953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ção" r:id="rId5" imgW="583693" imgH="177646" progId="Equation.3">
                  <p:embed/>
                </p:oleObj>
              </mc:Choice>
              <mc:Fallback>
                <p:oleObj name="Equação" r:id="rId5" imgW="583693" imgH="177646" progId="Equation.3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867400"/>
                        <a:ext cx="795338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905000" y="6172200"/>
          <a:ext cx="8874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ção" r:id="rId7" imgW="647419" imgH="177723" progId="Equation.3">
                  <p:embed/>
                </p:oleObj>
              </mc:Choice>
              <mc:Fallback>
                <p:oleObj name="Equação" r:id="rId7" imgW="647419" imgH="177723" progId="Equation.3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172200"/>
                        <a:ext cx="887413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5240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905000" y="6477000"/>
          <a:ext cx="8874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ção" r:id="rId9" imgW="647419" imgH="177723" progId="Equation.3">
                  <p:embed/>
                </p:oleObj>
              </mc:Choice>
              <mc:Fallback>
                <p:oleObj name="Equação" r:id="rId9" imgW="647419" imgH="177723" progId="Equation.3">
                  <p:embed/>
                  <p:pic>
                    <p:nvPicPr>
                      <p:cNvPr id="1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477000"/>
                        <a:ext cx="887413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3429000" y="5943600"/>
          <a:ext cx="30003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ção" r:id="rId11" imgW="1815840" imgH="431640" progId="Equation.3">
                  <p:embed/>
                </p:oleObj>
              </mc:Choice>
              <mc:Fallback>
                <p:oleObj name="Equação" r:id="rId11" imgW="1815840" imgH="431640" progId="Equation.3">
                  <p:embed/>
                  <p:pic>
                    <p:nvPicPr>
                      <p:cNvPr id="1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943600"/>
                        <a:ext cx="3000375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Chave direita 16"/>
          <p:cNvSpPr/>
          <p:nvPr/>
        </p:nvSpPr>
        <p:spPr>
          <a:xfrm>
            <a:off x="3048000" y="5867400"/>
            <a:ext cx="152400" cy="76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838200" y="5105400"/>
            <a:ext cx="7543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95288" indent="-395288">
              <a:buFont typeface="Wingdings" pitchFamily="2" charset="2"/>
              <a:buChar char="Ø"/>
            </a:pPr>
            <a:r>
              <a:rPr lang="pt-BR" sz="2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Solução analítica para </a:t>
            </a:r>
            <a:r>
              <a:rPr lang="pt-BR" sz="2000" dirty="0" err="1">
                <a:solidFill>
                  <a:srgbClr val="0070C0"/>
                </a:solidFill>
                <a:latin typeface="Symbol" pitchFamily="18" charset="2"/>
                <a:ea typeface="+mj-ea"/>
                <a:cs typeface="+mj-cs"/>
              </a:rPr>
              <a:t>D</a:t>
            </a:r>
            <a:r>
              <a:rPr lang="pt-BR" sz="2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</a:t>
            </a:r>
            <a:r>
              <a:rPr lang="pt-BR" sz="2000" baseline="-25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solo-raiz</a:t>
            </a:r>
            <a:r>
              <a:rPr lang="pt-BR" sz="2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em equilíbrio dinâmico e para </a:t>
            </a:r>
            <a:r>
              <a:rPr lang="pt-BR" sz="20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</a:t>
            </a:r>
            <a:r>
              <a:rPr lang="pt-BR" sz="2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pt-BR" sz="20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</a:t>
            </a:r>
            <a:r>
              <a:rPr lang="pt-BR" sz="2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constantes com </a:t>
            </a:r>
            <a:r>
              <a:rPr lang="pt-BR" sz="2000" i="1" dirty="0">
                <a:solidFill>
                  <a:srgbClr val="0070C0"/>
                </a:solidFill>
                <a:latin typeface="Symbol" pitchFamily="18" charset="2"/>
                <a:ea typeface="+mj-ea"/>
                <a:cs typeface="+mj-cs"/>
              </a:rPr>
              <a:t>q</a:t>
            </a:r>
          </a:p>
          <a:p>
            <a:endParaRPr lang="pt-BR" sz="2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2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 l="21000" t="12800" r="23400" b="10667"/>
          <a:stretch>
            <a:fillRect/>
          </a:stretch>
        </p:blipFill>
        <p:spPr bwMode="auto">
          <a:xfrm>
            <a:off x="550333" y="1905000"/>
            <a:ext cx="3276600" cy="253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23333" y="797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cap="small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Cowan</a:t>
            </a:r>
            <a:r>
              <a:rPr lang="pt-BR" sz="2400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1965 (J. </a:t>
            </a:r>
            <a:r>
              <a:rPr lang="pt-BR" sz="2400" cap="small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Appl</a:t>
            </a:r>
            <a:r>
              <a:rPr lang="pt-BR" sz="2400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 Ecol.)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6933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6933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6933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6933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6933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6933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6933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 l="21000" t="28800" r="24600" b="28800"/>
          <a:stretch>
            <a:fillRect/>
          </a:stretch>
        </p:blipFill>
        <p:spPr bwMode="auto">
          <a:xfrm>
            <a:off x="3962400" y="711248"/>
            <a:ext cx="4784899" cy="209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397933" y="3957027"/>
            <a:ext cx="8272249" cy="2875573"/>
            <a:chOff x="397933" y="3957027"/>
            <a:chExt cx="8272249" cy="2875573"/>
          </a:xfrm>
        </p:grpSpPr>
        <p:grpSp>
          <p:nvGrpSpPr>
            <p:cNvPr id="5" name="Grupo 4"/>
            <p:cNvGrpSpPr/>
            <p:nvPr/>
          </p:nvGrpSpPr>
          <p:grpSpPr>
            <a:xfrm>
              <a:off x="397933" y="3957027"/>
              <a:ext cx="8272249" cy="2875573"/>
              <a:chOff x="397933" y="3957027"/>
              <a:chExt cx="8272249" cy="2875573"/>
            </a:xfrm>
          </p:grpSpPr>
          <p:pic>
            <p:nvPicPr>
              <p:cNvPr id="15368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8800" t="11733" r="26400" b="20267"/>
              <a:stretch>
                <a:fillRect/>
              </a:stretch>
            </p:blipFill>
            <p:spPr bwMode="auto">
              <a:xfrm>
                <a:off x="5302142" y="3957027"/>
                <a:ext cx="3368040" cy="2875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" name="Grupo 2"/>
              <p:cNvGrpSpPr/>
              <p:nvPr/>
            </p:nvGrpSpPr>
            <p:grpSpPr>
              <a:xfrm>
                <a:off x="397933" y="4800600"/>
                <a:ext cx="5029200" cy="1822450"/>
                <a:chOff x="397933" y="4800600"/>
                <a:chExt cx="5029200" cy="1822450"/>
              </a:xfrm>
            </p:grpSpPr>
            <p:sp>
              <p:nvSpPr>
                <p:cNvPr id="21" name="CaixaDeTexto 20"/>
                <p:cNvSpPr txBox="1"/>
                <p:nvPr/>
              </p:nvSpPr>
              <p:spPr>
                <a:xfrm>
                  <a:off x="397933" y="4800600"/>
                  <a:ext cx="50292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395288" indent="-395288">
                    <a:buFont typeface="Wingdings" pitchFamily="2" charset="2"/>
                    <a:buChar char="Ø"/>
                  </a:pPr>
                  <a:r>
                    <a:rPr lang="pt-BR" sz="2000" dirty="0">
                      <a:solidFill>
                        <a:srgbClr val="0070C0"/>
                      </a:solidFill>
                      <a:latin typeface="+mj-lt"/>
                      <a:ea typeface="+mj-ea"/>
                      <a:cs typeface="+mj-cs"/>
                    </a:rPr>
                    <a:t>Solução “</a:t>
                  </a:r>
                  <a:r>
                    <a:rPr lang="pt-BR" sz="2000" dirty="0" err="1">
                      <a:solidFill>
                        <a:srgbClr val="0070C0"/>
                      </a:solidFill>
                      <a:latin typeface="+mj-lt"/>
                      <a:ea typeface="+mj-ea"/>
                      <a:cs typeface="+mj-cs"/>
                    </a:rPr>
                    <a:t>Steady</a:t>
                  </a:r>
                  <a:r>
                    <a:rPr lang="pt-BR" sz="2000" dirty="0">
                      <a:solidFill>
                        <a:srgbClr val="0070C0"/>
                      </a:solidFill>
                      <a:latin typeface="+mj-lt"/>
                      <a:ea typeface="+mj-ea"/>
                      <a:cs typeface="+mj-cs"/>
                    </a:rPr>
                    <a:t> rate” </a:t>
                  </a:r>
                </a:p>
                <a:p>
                  <a:pPr marL="395288" indent="-395288">
                    <a:buFont typeface="Wingdings" pitchFamily="2" charset="2"/>
                    <a:buChar char="Ø"/>
                  </a:pPr>
                  <a:endParaRPr lang="pt-BR" sz="2000" b="1" dirty="0">
                    <a:solidFill>
                      <a:srgbClr val="002060"/>
                    </a:solidFill>
                    <a:latin typeface="Arial Rounded MT Bold" pitchFamily="34" charset="0"/>
                  </a:endParaRPr>
                </a:p>
                <a:p>
                  <a:endParaRPr lang="pt-BR" sz="2000" b="1" dirty="0">
                    <a:solidFill>
                      <a:srgbClr val="002060"/>
                    </a:solidFill>
                    <a:latin typeface="Arial Rounded MT Bold" pitchFamily="34" charset="0"/>
                  </a:endParaRPr>
                </a:p>
              </p:txBody>
            </p:sp>
            <p:graphicFrame>
              <p:nvGraphicFramePr>
                <p:cNvPr id="15369" name="Object 13"/>
                <p:cNvGraphicFramePr>
                  <a:graphicFrameLocks noChangeAspect="1"/>
                </p:cNvGraphicFramePr>
                <p:nvPr/>
              </p:nvGraphicFramePr>
              <p:xfrm>
                <a:off x="702733" y="5791200"/>
                <a:ext cx="4678363" cy="831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25" name="Equação" r:id="rId6" imgW="2831760" imgH="507960" progId="Equation.3">
                        <p:embed/>
                      </p:oleObj>
                    </mc:Choice>
                    <mc:Fallback>
                      <p:oleObj name="Equação" r:id="rId6" imgW="2831760" imgH="507960" progId="Equation.3">
                        <p:embed/>
                        <p:pic>
                          <p:nvPicPr>
                            <p:cNvPr id="15369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2733" y="5791200"/>
                              <a:ext cx="4678363" cy="8318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5370" name="Object 4"/>
            <p:cNvGraphicFramePr>
              <a:graphicFrameLocks noChangeAspect="1"/>
            </p:cNvGraphicFramePr>
            <p:nvPr/>
          </p:nvGraphicFramePr>
          <p:xfrm>
            <a:off x="702733" y="5334000"/>
            <a:ext cx="1676400" cy="332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6" name="Equação" r:id="rId8" imgW="1117440" imgH="215640" progId="Equation.3">
                    <p:embed/>
                  </p:oleObj>
                </mc:Choice>
                <mc:Fallback>
                  <p:oleObj name="Equação" r:id="rId8" imgW="1117440" imgH="215640" progId="Equation.3">
                    <p:embed/>
                    <p:pic>
                      <p:nvPicPr>
                        <p:cNvPr id="1537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733" y="5334000"/>
                          <a:ext cx="1676400" cy="332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1" name="Object 7"/>
            <p:cNvGraphicFramePr>
              <a:graphicFrameLocks noChangeAspect="1"/>
            </p:cNvGraphicFramePr>
            <p:nvPr/>
          </p:nvGraphicFramePr>
          <p:xfrm>
            <a:off x="702733" y="5638800"/>
            <a:ext cx="88741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7" name="Equação" r:id="rId10" imgW="647419" imgH="177723" progId="Equation.3">
                    <p:embed/>
                  </p:oleObj>
                </mc:Choice>
                <mc:Fallback>
                  <p:oleObj name="Equação" r:id="rId10" imgW="647419" imgH="177723" progId="Equation.3">
                    <p:embed/>
                    <p:pic>
                      <p:nvPicPr>
                        <p:cNvPr id="1537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733" y="5638800"/>
                          <a:ext cx="887413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CaixaDeTexto 1"/>
          <p:cNvSpPr txBox="1"/>
          <p:nvPr/>
        </p:nvSpPr>
        <p:spPr>
          <a:xfrm>
            <a:off x="3875246" y="3112366"/>
            <a:ext cx="50292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i="1" dirty="0">
                <a:latin typeface="+mj-lt"/>
              </a:rPr>
              <a:t>Tipos de resistência à transpiração:</a:t>
            </a:r>
          </a:p>
          <a:p>
            <a:r>
              <a:rPr lang="pt-BR" dirty="0">
                <a:latin typeface="+mj-lt"/>
              </a:rPr>
              <a:t>1. Solo; 2. Xilema; 3. Estômato; 4. Camada-limite</a:t>
            </a:r>
          </a:p>
        </p:txBody>
      </p:sp>
    </p:spTree>
    <p:extLst>
      <p:ext uri="{BB962C8B-B14F-4D97-AF65-F5344CB8AC3E}">
        <p14:creationId xmlns:p14="http://schemas.microsoft.com/office/powerpoint/2010/main" val="172461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 l="17917" t="13333" r="16250" b="5185"/>
          <a:stretch>
            <a:fillRect/>
          </a:stretch>
        </p:blipFill>
        <p:spPr bwMode="auto">
          <a:xfrm>
            <a:off x="533400" y="990600"/>
            <a:ext cx="809936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7D49AAD-7F6C-460A-9166-E0BADFD29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520" y="3352800"/>
            <a:ext cx="4069080" cy="33909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150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1736767-8017-4D06-93CE-02796D5D8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8457845" cy="35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1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8600" y="747424"/>
            <a:ext cx="8305800" cy="155416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Função de redução de Feddes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Conforme disponível em modelos como o </a:t>
            </a:r>
            <a:br>
              <a:rPr lang="pt-BR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pt-BR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Hydrus e SWAP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A0A8BD-7A4A-4240-8FD5-D27226D54C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2" y="2133600"/>
            <a:ext cx="5770873" cy="3017333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5B1F915-A53F-4D9A-BA0A-36CE6D9DC34D}"/>
              </a:ext>
            </a:extLst>
          </p:cNvPr>
          <p:cNvPicPr/>
          <p:nvPr/>
        </p:nvPicPr>
        <p:blipFill rotWithShape="1">
          <a:blip r:embed="rId3"/>
          <a:srcRect t="15685" b="45891"/>
          <a:stretch/>
        </p:blipFill>
        <p:spPr bwMode="auto">
          <a:xfrm>
            <a:off x="4191000" y="5150932"/>
            <a:ext cx="4521448" cy="1859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259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A23A560-7018-4D1A-9E52-1395A1325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6" y="2459460"/>
            <a:ext cx="6156235" cy="3950270"/>
          </a:xfrm>
          <a:prstGeom prst="rect">
            <a:avLst/>
          </a:prstGeom>
        </p:spPr>
      </p:pic>
      <p:sp>
        <p:nvSpPr>
          <p:cNvPr id="142" name="Text Box 6"/>
          <p:cNvSpPr txBox="1">
            <a:spLocks noChangeArrowheads="1"/>
          </p:cNvSpPr>
          <p:nvPr/>
        </p:nvSpPr>
        <p:spPr bwMode="auto">
          <a:xfrm>
            <a:off x="457200" y="1627348"/>
            <a:ext cx="5487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sz="2000" cap="small" dirty="0"/>
              <a:t>FAO Handbook 33 (</a:t>
            </a:r>
            <a:r>
              <a:rPr lang="pt-BR" sz="2000" cap="small" dirty="0" err="1">
                <a:latin typeface="+mj-lt"/>
                <a:ea typeface="+mj-ea"/>
                <a:cs typeface="+mj-cs"/>
              </a:rPr>
              <a:t>Doorenbos</a:t>
            </a:r>
            <a:r>
              <a:rPr lang="pt-BR" sz="2000" cap="small" dirty="0">
                <a:latin typeface="+mj-lt"/>
                <a:ea typeface="+mj-ea"/>
                <a:cs typeface="+mj-cs"/>
              </a:rPr>
              <a:t> &amp; </a:t>
            </a:r>
            <a:r>
              <a:rPr lang="pt-BR" sz="2000" cap="small" dirty="0" err="1">
                <a:latin typeface="+mj-lt"/>
                <a:ea typeface="+mj-ea"/>
                <a:cs typeface="+mj-cs"/>
              </a:rPr>
              <a:t>Kassam</a:t>
            </a:r>
            <a:r>
              <a:rPr lang="pt-BR" sz="2000" cap="small" dirty="0">
                <a:latin typeface="+mj-lt"/>
                <a:ea typeface="+mj-ea"/>
                <a:cs typeface="+mj-cs"/>
              </a:rPr>
              <a:t>, 1979)</a:t>
            </a:r>
            <a:endParaRPr lang="en-GB" sz="2000" cap="small" dirty="0">
              <a:latin typeface="+mj-lt"/>
              <a:ea typeface="+mj-ea"/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/>
          </p:nvPr>
        </p:nvGraphicFramePr>
        <p:xfrm>
          <a:off x="5756275" y="2257425"/>
          <a:ext cx="295275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4" imgW="1752480" imgH="939600" progId="Equation.DSMT4">
                  <p:embed/>
                </p:oleObj>
              </mc:Choice>
              <mc:Fallback>
                <p:oleObj name="Equation" r:id="rId4" imgW="1752480" imgH="93960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2257425"/>
                        <a:ext cx="2952750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09600" y="11449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/>
          </p:nvPr>
        </p:nvGraphicFramePr>
        <p:xfrm>
          <a:off x="5715000" y="4502150"/>
          <a:ext cx="3048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6" imgW="1803240" imgH="279360" progId="Equation.DSMT4">
                  <p:embed/>
                </p:oleObj>
              </mc:Choice>
              <mc:Fallback>
                <p:oleObj name="Equation" r:id="rId6" imgW="1803240" imgH="279360" progId="Equation.DSMT4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02150"/>
                        <a:ext cx="30480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7010400" y="4915090"/>
            <a:ext cx="317142" cy="57131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216471" y="5486400"/>
            <a:ext cx="19050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  <a:latin typeface="+mj-lt"/>
              </a:rPr>
              <a:t>Fração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água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disponível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, p=AFD/AD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81000" y="331948"/>
            <a:ext cx="7467600" cy="1143000"/>
          </a:xfrm>
        </p:spPr>
        <p:txBody>
          <a:bodyPr>
            <a:normAutofit/>
          </a:bodyPr>
          <a:lstStyle/>
          <a:p>
            <a:r>
              <a:rPr lang="pt-BR" sz="3600" cap="none" dirty="0">
                <a:solidFill>
                  <a:srgbClr val="C00000"/>
                </a:solidFill>
              </a:rPr>
              <a:t>Transpiração relativa </a:t>
            </a:r>
            <a:r>
              <a:rPr lang="pt-BR" sz="3600" cap="none" dirty="0" err="1">
                <a:solidFill>
                  <a:srgbClr val="C00000"/>
                </a:solidFill>
              </a:rPr>
              <a:t>Tr</a:t>
            </a:r>
            <a:r>
              <a:rPr lang="pt-BR" sz="3600" cap="none" dirty="0">
                <a:solidFill>
                  <a:srgbClr val="C00000"/>
                </a:solidFill>
              </a:rPr>
              <a:t> = </a:t>
            </a:r>
            <a:r>
              <a:rPr lang="pt-BR" sz="3600" cap="none" dirty="0" err="1">
                <a:solidFill>
                  <a:srgbClr val="C00000"/>
                </a:solidFill>
              </a:rPr>
              <a:t>Ta</a:t>
            </a:r>
            <a:r>
              <a:rPr lang="pt-BR" sz="3600" cap="none" dirty="0">
                <a:solidFill>
                  <a:srgbClr val="C00000"/>
                </a:solidFill>
              </a:rPr>
              <a:t>/</a:t>
            </a:r>
            <a:r>
              <a:rPr lang="pt-BR" sz="3600" cap="none" dirty="0" err="1">
                <a:solidFill>
                  <a:srgbClr val="C00000"/>
                </a:solidFill>
              </a:rPr>
              <a:t>Tp</a:t>
            </a:r>
            <a:endParaRPr lang="pt-B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2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/>
          <a:stretch/>
        </p:blipFill>
        <p:spPr bwMode="auto">
          <a:xfrm>
            <a:off x="210191" y="213038"/>
            <a:ext cx="8476609" cy="327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EBF69D7-0D87-4349-9CBC-0A022B14C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679135"/>
            <a:ext cx="3904609" cy="2988365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588A057F-17AC-40EF-9C05-5A9FB14B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63472"/>
            <a:ext cx="28956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latin typeface="+mj-lt"/>
              </a:rPr>
              <a:t>Fração de água disponível, p=AFD/AD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702E4A-DA78-48C6-BBA3-59AA726D0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75828"/>
            <a:ext cx="3276600" cy="319497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B48DF4B-5EBD-4201-941E-BD80DF84F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19318">
            <a:off x="-241605" y="4706079"/>
            <a:ext cx="5295900" cy="381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CB6B0A7-5987-48E6-89D7-ECF6EAE0A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38" y="2511313"/>
            <a:ext cx="5143500" cy="320697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804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oon of a young maize plant">
            <a:extLst>
              <a:ext uri="{FF2B5EF4-FFF2-40B4-BE49-F238E27FC236}">
                <a16:creationId xmlns:a16="http://schemas.microsoft.com/office/drawing/2014/main" id="{359EE299-0467-4F22-9EA8-024DB32F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23" y="1371600"/>
            <a:ext cx="2143125" cy="35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14337" y="1068421"/>
            <a:ext cx="3471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latin typeface="+mj-lt"/>
              </a:rPr>
              <a:t>Aplicar o método da FAO a cada uma das camadas e somar as extrações de cada camada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6448ED-4651-48D6-A35A-793EBE3FB96B}"/>
              </a:ext>
            </a:extLst>
          </p:cNvPr>
          <p:cNvSpPr/>
          <p:nvPr/>
        </p:nvSpPr>
        <p:spPr>
          <a:xfrm>
            <a:off x="5001986" y="3579034"/>
            <a:ext cx="2209800" cy="914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3BF5B38-B4B5-426D-B8BB-666D1B21963D}"/>
              </a:ext>
            </a:extLst>
          </p:cNvPr>
          <p:cNvSpPr/>
          <p:nvPr/>
        </p:nvSpPr>
        <p:spPr>
          <a:xfrm>
            <a:off x="5001986" y="4493434"/>
            <a:ext cx="2209800" cy="1676400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28AB1A-629B-48B2-9E27-2988A6173668}"/>
              </a:ext>
            </a:extLst>
          </p:cNvPr>
          <p:cNvSpPr txBox="1"/>
          <p:nvPr/>
        </p:nvSpPr>
        <p:spPr>
          <a:xfrm>
            <a:off x="7478486" y="33444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662C34-FA03-43FE-A75F-C3D18ADF695D}"/>
              </a:ext>
            </a:extLst>
          </p:cNvPr>
          <p:cNvSpPr txBox="1"/>
          <p:nvPr/>
        </p:nvSpPr>
        <p:spPr>
          <a:xfrm>
            <a:off x="7452360" y="423182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20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F86646-5960-4FCC-B98B-A15294F204D1}"/>
              </a:ext>
            </a:extLst>
          </p:cNvPr>
          <p:cNvSpPr txBox="1"/>
          <p:nvPr/>
        </p:nvSpPr>
        <p:spPr>
          <a:xfrm>
            <a:off x="7402286" y="590822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60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653ED21-4B4C-48A1-8994-007791F82C9F}"/>
              </a:ext>
            </a:extLst>
          </p:cNvPr>
          <p:cNvCxnSpPr/>
          <p:nvPr/>
        </p:nvCxnSpPr>
        <p:spPr>
          <a:xfrm>
            <a:off x="4752703" y="4837404"/>
            <a:ext cx="3086100" cy="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2104B6-5CB8-4E4D-8140-5F694AE5DB47}"/>
              </a:ext>
            </a:extLst>
          </p:cNvPr>
          <p:cNvSpPr txBox="1"/>
          <p:nvPr/>
        </p:nvSpPr>
        <p:spPr>
          <a:xfrm>
            <a:off x="7897586" y="4575794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latin typeface="+mj-lt"/>
              </a:rPr>
              <a:t>ze</a:t>
            </a:r>
            <a:endParaRPr lang="pt-BR" sz="2800" dirty="0">
              <a:latin typeface="+mj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D61832-0EF0-47B4-8F5D-20BF01171A69}"/>
              </a:ext>
            </a:extLst>
          </p:cNvPr>
          <p:cNvSpPr txBox="1"/>
          <p:nvPr/>
        </p:nvSpPr>
        <p:spPr>
          <a:xfrm>
            <a:off x="6528352" y="1049103"/>
            <a:ext cx="71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pt-BR" sz="3600" b="1" baseline="-25000" dirty="0" err="1">
                <a:solidFill>
                  <a:srgbClr val="FF0000"/>
                </a:solidFill>
                <a:latin typeface="+mj-lt"/>
              </a:rPr>
              <a:t>p</a:t>
            </a:r>
            <a:endParaRPr lang="pt-BR" sz="3600" b="1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9909FD-CE12-496C-A631-7717E13EC5BF}"/>
              </a:ext>
            </a:extLst>
          </p:cNvPr>
          <p:cNvSpPr txBox="1"/>
          <p:nvPr/>
        </p:nvSpPr>
        <p:spPr>
          <a:xfrm>
            <a:off x="5035323" y="3675118"/>
            <a:ext cx="71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pt-BR" sz="3200" b="1" baseline="-25000" dirty="0">
                <a:solidFill>
                  <a:srgbClr val="FF0000"/>
                </a:solidFill>
                <a:latin typeface="+mj-lt"/>
              </a:rPr>
              <a:t>p1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10F584-4BCF-4332-B0CA-A78D5FC742A3}"/>
              </a:ext>
            </a:extLst>
          </p:cNvPr>
          <p:cNvSpPr txBox="1"/>
          <p:nvPr/>
        </p:nvSpPr>
        <p:spPr>
          <a:xfrm>
            <a:off x="5035323" y="4786670"/>
            <a:ext cx="71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pt-BR" sz="3200" b="1" baseline="-25000" dirty="0">
                <a:solidFill>
                  <a:srgbClr val="FF0000"/>
                </a:solidFill>
                <a:latin typeface="+mj-lt"/>
              </a:rPr>
              <a:t>p2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1D48952-D3CB-4987-8AF1-209BCA11A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921404"/>
              </p:ext>
            </p:extLst>
          </p:nvPr>
        </p:nvGraphicFramePr>
        <p:xfrm>
          <a:off x="799134" y="3737023"/>
          <a:ext cx="2780357" cy="54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" name="Equation" r:id="rId4" imgW="1295280" imgH="253800" progId="Equation.DSMT4">
                  <p:embed/>
                </p:oleObj>
              </mc:Choice>
              <mc:Fallback>
                <p:oleObj name="Equation" r:id="rId4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9134" y="3737023"/>
                        <a:ext cx="2780357" cy="54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A2C510C-0BFF-4D53-B2B3-99E10129C3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550425"/>
              </p:ext>
            </p:extLst>
          </p:nvPr>
        </p:nvGraphicFramePr>
        <p:xfrm>
          <a:off x="931785" y="4465920"/>
          <a:ext cx="2371481" cy="54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Equation" r:id="rId6" imgW="1104840" imgH="253800" progId="Equation.DSMT4">
                  <p:embed/>
                </p:oleObj>
              </mc:Choice>
              <mc:Fallback>
                <p:oleObj name="Equation" r:id="rId6" imgW="1104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1785" y="4465920"/>
                        <a:ext cx="2371481" cy="54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C2AB0DE-0014-487A-A5C8-69008E090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01236"/>
              </p:ext>
            </p:extLst>
          </p:nvPr>
        </p:nvGraphicFramePr>
        <p:xfrm>
          <a:off x="1445890" y="5215163"/>
          <a:ext cx="1778377" cy="58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" name="Equation" r:id="rId8" imgW="774360" imgH="253800" progId="Equation.DSMT4">
                  <p:embed/>
                </p:oleObj>
              </mc:Choice>
              <mc:Fallback>
                <p:oleObj name="Equation" r:id="rId8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5890" y="5215163"/>
                        <a:ext cx="1778377" cy="583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D127A74F-101F-47A3-9899-7BAA8EC35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240503"/>
              </p:ext>
            </p:extLst>
          </p:nvPr>
        </p:nvGraphicFramePr>
        <p:xfrm>
          <a:off x="1445890" y="5908224"/>
          <a:ext cx="1662540" cy="91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Equation" r:id="rId10" imgW="761760" imgH="419040" progId="Equation.DSMT4">
                  <p:embed/>
                </p:oleObj>
              </mc:Choice>
              <mc:Fallback>
                <p:oleObj name="Equation" r:id="rId10" imgW="761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45890" y="5908224"/>
                        <a:ext cx="1662540" cy="914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984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07142D8-F67B-40ED-A63B-B2A7101AE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7"/>
          <a:stretch/>
        </p:blipFill>
        <p:spPr>
          <a:xfrm>
            <a:off x="357187" y="1524000"/>
            <a:ext cx="8429625" cy="4038600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88374134-8CCC-42C8-A783-1CBB2ACDDC95}"/>
              </a:ext>
            </a:extLst>
          </p:cNvPr>
          <p:cNvCxnSpPr>
            <a:cxnSpLocks/>
          </p:cNvCxnSpPr>
          <p:nvPr/>
        </p:nvCxnSpPr>
        <p:spPr>
          <a:xfrm flipH="1">
            <a:off x="2362200" y="762000"/>
            <a:ext cx="1828800" cy="220980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22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381000" y="1171545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Tarefa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Incluir a redução da transpiração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2ECB4E-47BA-46AF-BE84-F68A0164440A}"/>
              </a:ext>
            </a:extLst>
          </p:cNvPr>
          <p:cNvSpPr/>
          <p:nvPr/>
        </p:nvSpPr>
        <p:spPr>
          <a:xfrm>
            <a:off x="1524000" y="27432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+mj-lt"/>
              </a:rPr>
              <a:t>Instruções ETa Método FAO.pdf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667928-E32A-4F73-B783-C4BBD648B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54"/>
          <a:stretch/>
        </p:blipFill>
        <p:spPr>
          <a:xfrm>
            <a:off x="1981202" y="3437266"/>
            <a:ext cx="6858000" cy="3259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8618DA1-D2F7-4375-8340-F3224F1AD400}"/>
              </a:ext>
            </a:extLst>
          </p:cNvPr>
          <p:cNvSpPr txBox="1"/>
          <p:nvPr/>
        </p:nvSpPr>
        <p:spPr>
          <a:xfrm rot="21076707">
            <a:off x="76200" y="5651949"/>
            <a:ext cx="3657600" cy="707886"/>
          </a:xfrm>
          <a:custGeom>
            <a:avLst/>
            <a:gdLst>
              <a:gd name="connsiteX0" fmla="*/ 0 w 3657600"/>
              <a:gd name="connsiteY0" fmla="*/ 0 h 707886"/>
              <a:gd name="connsiteX1" fmla="*/ 573024 w 3657600"/>
              <a:gd name="connsiteY1" fmla="*/ 0 h 707886"/>
              <a:gd name="connsiteX2" fmla="*/ 1072896 w 3657600"/>
              <a:gd name="connsiteY2" fmla="*/ 0 h 707886"/>
              <a:gd name="connsiteX3" fmla="*/ 1755648 w 3657600"/>
              <a:gd name="connsiteY3" fmla="*/ 0 h 707886"/>
              <a:gd name="connsiteX4" fmla="*/ 2328672 w 3657600"/>
              <a:gd name="connsiteY4" fmla="*/ 0 h 707886"/>
              <a:gd name="connsiteX5" fmla="*/ 2901696 w 3657600"/>
              <a:gd name="connsiteY5" fmla="*/ 0 h 707886"/>
              <a:gd name="connsiteX6" fmla="*/ 3657600 w 3657600"/>
              <a:gd name="connsiteY6" fmla="*/ 0 h 707886"/>
              <a:gd name="connsiteX7" fmla="*/ 3657600 w 3657600"/>
              <a:gd name="connsiteY7" fmla="*/ 339785 h 707886"/>
              <a:gd name="connsiteX8" fmla="*/ 3657600 w 3657600"/>
              <a:gd name="connsiteY8" fmla="*/ 707886 h 707886"/>
              <a:gd name="connsiteX9" fmla="*/ 3121152 w 3657600"/>
              <a:gd name="connsiteY9" fmla="*/ 707886 h 707886"/>
              <a:gd name="connsiteX10" fmla="*/ 2511552 w 3657600"/>
              <a:gd name="connsiteY10" fmla="*/ 707886 h 707886"/>
              <a:gd name="connsiteX11" fmla="*/ 1901952 w 3657600"/>
              <a:gd name="connsiteY11" fmla="*/ 707886 h 707886"/>
              <a:gd name="connsiteX12" fmla="*/ 1328928 w 3657600"/>
              <a:gd name="connsiteY12" fmla="*/ 707886 h 707886"/>
              <a:gd name="connsiteX13" fmla="*/ 646176 w 3657600"/>
              <a:gd name="connsiteY13" fmla="*/ 707886 h 707886"/>
              <a:gd name="connsiteX14" fmla="*/ 0 w 3657600"/>
              <a:gd name="connsiteY14" fmla="*/ 707886 h 707886"/>
              <a:gd name="connsiteX15" fmla="*/ 0 w 3657600"/>
              <a:gd name="connsiteY15" fmla="*/ 368101 h 707886"/>
              <a:gd name="connsiteX16" fmla="*/ 0 w 3657600"/>
              <a:gd name="connsiteY1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707886" extrusionOk="0">
                <a:moveTo>
                  <a:pt x="0" y="0"/>
                </a:moveTo>
                <a:cubicBezTo>
                  <a:pt x="153534" y="-19803"/>
                  <a:pt x="288729" y="-8840"/>
                  <a:pt x="573024" y="0"/>
                </a:cubicBezTo>
                <a:cubicBezTo>
                  <a:pt x="857319" y="8840"/>
                  <a:pt x="884769" y="-15804"/>
                  <a:pt x="1072896" y="0"/>
                </a:cubicBezTo>
                <a:cubicBezTo>
                  <a:pt x="1261023" y="15804"/>
                  <a:pt x="1460490" y="10239"/>
                  <a:pt x="1755648" y="0"/>
                </a:cubicBezTo>
                <a:cubicBezTo>
                  <a:pt x="2050806" y="-10239"/>
                  <a:pt x="2119783" y="2915"/>
                  <a:pt x="2328672" y="0"/>
                </a:cubicBezTo>
                <a:cubicBezTo>
                  <a:pt x="2537561" y="-2915"/>
                  <a:pt x="2686088" y="9644"/>
                  <a:pt x="2901696" y="0"/>
                </a:cubicBezTo>
                <a:cubicBezTo>
                  <a:pt x="3117304" y="-9644"/>
                  <a:pt x="3472388" y="-23206"/>
                  <a:pt x="3657600" y="0"/>
                </a:cubicBezTo>
                <a:cubicBezTo>
                  <a:pt x="3671090" y="120283"/>
                  <a:pt x="3649576" y="178611"/>
                  <a:pt x="3657600" y="339785"/>
                </a:cubicBezTo>
                <a:cubicBezTo>
                  <a:pt x="3665624" y="500959"/>
                  <a:pt x="3649814" y="625485"/>
                  <a:pt x="3657600" y="707886"/>
                </a:cubicBezTo>
                <a:cubicBezTo>
                  <a:pt x="3467492" y="726978"/>
                  <a:pt x="3312975" y="722486"/>
                  <a:pt x="3121152" y="707886"/>
                </a:cubicBezTo>
                <a:cubicBezTo>
                  <a:pt x="2929329" y="693286"/>
                  <a:pt x="2790598" y="679888"/>
                  <a:pt x="2511552" y="707886"/>
                </a:cubicBezTo>
                <a:cubicBezTo>
                  <a:pt x="2232506" y="735884"/>
                  <a:pt x="2165040" y="690412"/>
                  <a:pt x="1901952" y="707886"/>
                </a:cubicBezTo>
                <a:cubicBezTo>
                  <a:pt x="1638864" y="725360"/>
                  <a:pt x="1472973" y="700642"/>
                  <a:pt x="1328928" y="707886"/>
                </a:cubicBezTo>
                <a:cubicBezTo>
                  <a:pt x="1184883" y="715130"/>
                  <a:pt x="794627" y="733479"/>
                  <a:pt x="646176" y="707886"/>
                </a:cubicBezTo>
                <a:cubicBezTo>
                  <a:pt x="497725" y="682293"/>
                  <a:pt x="167519" y="705181"/>
                  <a:pt x="0" y="707886"/>
                </a:cubicBezTo>
                <a:cubicBezTo>
                  <a:pt x="15551" y="564281"/>
                  <a:pt x="1509" y="467410"/>
                  <a:pt x="0" y="368101"/>
                </a:cubicBezTo>
                <a:cubicBezTo>
                  <a:pt x="-1509" y="268793"/>
                  <a:pt x="9425" y="136343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B050"/>
                </a:solidFill>
                <a:latin typeface="Consolas" panose="020B0609020204030204" pitchFamily="49" charset="0"/>
              </a:rPr>
              <a:t>CROPSIM10.py</a:t>
            </a:r>
            <a:endParaRPr lang="pt-BR" sz="2000" b="1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38AA30C-41E0-4E18-A9F1-6C70944E1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05" y="2562034"/>
            <a:ext cx="823995" cy="8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571500" y="2209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Tarefa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  <a:p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Inserir o cálculo da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ETp</a:t>
            </a:r>
            <a: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usando </a:t>
            </a:r>
            <a:r>
              <a:rPr lang="pt-BR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Penman-Monteith</a:t>
            </a:r>
            <a:br>
              <a:rPr lang="pt-B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000" b="1" i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D458303-6F3C-4568-8178-180BE576F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73357"/>
              </p:ext>
            </p:extLst>
          </p:nvPr>
        </p:nvGraphicFramePr>
        <p:xfrm>
          <a:off x="1257300" y="3337640"/>
          <a:ext cx="6302408" cy="132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3" imgW="2955205" imgH="620188" progId="Equation.DSMT4">
                  <p:embed/>
                </p:oleObj>
              </mc:Choice>
              <mc:Fallback>
                <p:oleObj name="Equation" r:id="rId3" imgW="2955205" imgH="6201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300" y="3337640"/>
                        <a:ext cx="6302408" cy="1323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80CF92FD-B10C-4E39-BD63-16F84CDAFC36}"/>
              </a:ext>
            </a:extLst>
          </p:cNvPr>
          <p:cNvSpPr txBox="1"/>
          <p:nvPr/>
        </p:nvSpPr>
        <p:spPr>
          <a:xfrm>
            <a:off x="990600" y="5257800"/>
            <a:ext cx="3657600" cy="707886"/>
          </a:xfrm>
          <a:custGeom>
            <a:avLst/>
            <a:gdLst>
              <a:gd name="connsiteX0" fmla="*/ 0 w 3657600"/>
              <a:gd name="connsiteY0" fmla="*/ 0 h 707886"/>
              <a:gd name="connsiteX1" fmla="*/ 573024 w 3657600"/>
              <a:gd name="connsiteY1" fmla="*/ 0 h 707886"/>
              <a:gd name="connsiteX2" fmla="*/ 1072896 w 3657600"/>
              <a:gd name="connsiteY2" fmla="*/ 0 h 707886"/>
              <a:gd name="connsiteX3" fmla="*/ 1755648 w 3657600"/>
              <a:gd name="connsiteY3" fmla="*/ 0 h 707886"/>
              <a:gd name="connsiteX4" fmla="*/ 2328672 w 3657600"/>
              <a:gd name="connsiteY4" fmla="*/ 0 h 707886"/>
              <a:gd name="connsiteX5" fmla="*/ 2901696 w 3657600"/>
              <a:gd name="connsiteY5" fmla="*/ 0 h 707886"/>
              <a:gd name="connsiteX6" fmla="*/ 3657600 w 3657600"/>
              <a:gd name="connsiteY6" fmla="*/ 0 h 707886"/>
              <a:gd name="connsiteX7" fmla="*/ 3657600 w 3657600"/>
              <a:gd name="connsiteY7" fmla="*/ 339785 h 707886"/>
              <a:gd name="connsiteX8" fmla="*/ 3657600 w 3657600"/>
              <a:gd name="connsiteY8" fmla="*/ 707886 h 707886"/>
              <a:gd name="connsiteX9" fmla="*/ 3121152 w 3657600"/>
              <a:gd name="connsiteY9" fmla="*/ 707886 h 707886"/>
              <a:gd name="connsiteX10" fmla="*/ 2511552 w 3657600"/>
              <a:gd name="connsiteY10" fmla="*/ 707886 h 707886"/>
              <a:gd name="connsiteX11" fmla="*/ 1901952 w 3657600"/>
              <a:gd name="connsiteY11" fmla="*/ 707886 h 707886"/>
              <a:gd name="connsiteX12" fmla="*/ 1328928 w 3657600"/>
              <a:gd name="connsiteY12" fmla="*/ 707886 h 707886"/>
              <a:gd name="connsiteX13" fmla="*/ 646176 w 3657600"/>
              <a:gd name="connsiteY13" fmla="*/ 707886 h 707886"/>
              <a:gd name="connsiteX14" fmla="*/ 0 w 3657600"/>
              <a:gd name="connsiteY14" fmla="*/ 707886 h 707886"/>
              <a:gd name="connsiteX15" fmla="*/ 0 w 3657600"/>
              <a:gd name="connsiteY15" fmla="*/ 368101 h 707886"/>
              <a:gd name="connsiteX16" fmla="*/ 0 w 3657600"/>
              <a:gd name="connsiteY1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7600" h="707886" extrusionOk="0">
                <a:moveTo>
                  <a:pt x="0" y="0"/>
                </a:moveTo>
                <a:cubicBezTo>
                  <a:pt x="153534" y="-19803"/>
                  <a:pt x="288729" y="-8840"/>
                  <a:pt x="573024" y="0"/>
                </a:cubicBezTo>
                <a:cubicBezTo>
                  <a:pt x="857319" y="8840"/>
                  <a:pt x="884769" y="-15804"/>
                  <a:pt x="1072896" y="0"/>
                </a:cubicBezTo>
                <a:cubicBezTo>
                  <a:pt x="1261023" y="15804"/>
                  <a:pt x="1460490" y="10239"/>
                  <a:pt x="1755648" y="0"/>
                </a:cubicBezTo>
                <a:cubicBezTo>
                  <a:pt x="2050806" y="-10239"/>
                  <a:pt x="2119783" y="2915"/>
                  <a:pt x="2328672" y="0"/>
                </a:cubicBezTo>
                <a:cubicBezTo>
                  <a:pt x="2537561" y="-2915"/>
                  <a:pt x="2686088" y="9644"/>
                  <a:pt x="2901696" y="0"/>
                </a:cubicBezTo>
                <a:cubicBezTo>
                  <a:pt x="3117304" y="-9644"/>
                  <a:pt x="3472388" y="-23206"/>
                  <a:pt x="3657600" y="0"/>
                </a:cubicBezTo>
                <a:cubicBezTo>
                  <a:pt x="3671090" y="120283"/>
                  <a:pt x="3649576" y="178611"/>
                  <a:pt x="3657600" y="339785"/>
                </a:cubicBezTo>
                <a:cubicBezTo>
                  <a:pt x="3665624" y="500959"/>
                  <a:pt x="3649814" y="625485"/>
                  <a:pt x="3657600" y="707886"/>
                </a:cubicBezTo>
                <a:cubicBezTo>
                  <a:pt x="3467492" y="726978"/>
                  <a:pt x="3312975" y="722486"/>
                  <a:pt x="3121152" y="707886"/>
                </a:cubicBezTo>
                <a:cubicBezTo>
                  <a:pt x="2929329" y="693286"/>
                  <a:pt x="2790598" y="679888"/>
                  <a:pt x="2511552" y="707886"/>
                </a:cubicBezTo>
                <a:cubicBezTo>
                  <a:pt x="2232506" y="735884"/>
                  <a:pt x="2165040" y="690412"/>
                  <a:pt x="1901952" y="707886"/>
                </a:cubicBezTo>
                <a:cubicBezTo>
                  <a:pt x="1638864" y="725360"/>
                  <a:pt x="1472973" y="700642"/>
                  <a:pt x="1328928" y="707886"/>
                </a:cubicBezTo>
                <a:cubicBezTo>
                  <a:pt x="1184883" y="715130"/>
                  <a:pt x="794627" y="733479"/>
                  <a:pt x="646176" y="707886"/>
                </a:cubicBezTo>
                <a:cubicBezTo>
                  <a:pt x="497725" y="682293"/>
                  <a:pt x="167519" y="705181"/>
                  <a:pt x="0" y="707886"/>
                </a:cubicBezTo>
                <a:cubicBezTo>
                  <a:pt x="15551" y="564281"/>
                  <a:pt x="1509" y="467410"/>
                  <a:pt x="0" y="368101"/>
                </a:cubicBezTo>
                <a:cubicBezTo>
                  <a:pt x="-1509" y="268793"/>
                  <a:pt x="9425" y="136343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B050"/>
                </a:solidFill>
                <a:latin typeface="Consolas" panose="020B0609020204030204" pitchFamily="49" charset="0"/>
              </a:rPr>
              <a:t>CROPSIM9.py</a:t>
            </a:r>
            <a:endParaRPr lang="pt-BR" sz="2000" b="1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1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322FAE-5AF4-4735-9ED5-544E24DCD7BD}"/>
              </a:ext>
            </a:extLst>
          </p:cNvPr>
          <p:cNvSpPr txBox="1"/>
          <p:nvPr/>
        </p:nvSpPr>
        <p:spPr>
          <a:xfrm>
            <a:off x="417053" y="2368152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Equação de Magnus-Tetens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D458303-6F3C-4568-8178-180BE576F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292115"/>
              </p:ext>
            </p:extLst>
          </p:nvPr>
        </p:nvGraphicFramePr>
        <p:xfrm>
          <a:off x="609600" y="919426"/>
          <a:ext cx="6302408" cy="132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3" imgW="2955205" imgH="620188" progId="Equation.DSMT4">
                  <p:embed/>
                </p:oleObj>
              </mc:Choice>
              <mc:Fallback>
                <p:oleObj name="Equation" r:id="rId3" imgW="2955205" imgH="620188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D458303-6F3C-4568-8178-180BE576F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19426"/>
                        <a:ext cx="6302408" cy="1323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A6CA8C9C-7DEF-4216-A04E-344DB0D94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274606"/>
            <a:ext cx="4800600" cy="29571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C670E8C-AB7D-4D9F-A0F8-D22CB7935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351" y="3781962"/>
            <a:ext cx="3960353" cy="24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DE02A3A-9F84-495B-A866-F69DF5114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508" y="2454991"/>
            <a:ext cx="9533064" cy="415781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9723368-D973-4EAF-AA5F-924C0E76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964" y="457200"/>
            <a:ext cx="2571750" cy="18669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CC8065-2417-4B21-9312-FE9B8EF51F20}"/>
              </a:ext>
            </a:extLst>
          </p:cNvPr>
          <p:cNvSpPr txBox="1"/>
          <p:nvPr/>
        </p:nvSpPr>
        <p:spPr>
          <a:xfrm>
            <a:off x="105575" y="1219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latin typeface="+mj-lt"/>
              </a:rPr>
              <a:t>Equação de Magnus-Tetens</a:t>
            </a:r>
            <a:endParaRPr lang="pt-BR" sz="2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859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8300C9F-D880-477B-94DB-C781FA8F5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5689882" cy="298467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A3521A6-66B4-45ED-A503-B3A61B554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37073"/>
            <a:ext cx="8286750" cy="331470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16B2435-CB62-4726-815D-670E51A62E19}"/>
              </a:ext>
            </a:extLst>
          </p:cNvPr>
          <p:cNvCxnSpPr>
            <a:cxnSpLocks/>
          </p:cNvCxnSpPr>
          <p:nvPr/>
        </p:nvCxnSpPr>
        <p:spPr>
          <a:xfrm flipH="1" flipV="1">
            <a:off x="1376888" y="1981200"/>
            <a:ext cx="867714" cy="28348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62D5F06-8367-429C-91C6-96F60078F3A4}"/>
              </a:ext>
            </a:extLst>
          </p:cNvPr>
          <p:cNvCxnSpPr>
            <a:cxnSpLocks/>
          </p:cNvCxnSpPr>
          <p:nvPr/>
        </p:nvCxnSpPr>
        <p:spPr>
          <a:xfrm flipH="1" flipV="1">
            <a:off x="1376888" y="457200"/>
            <a:ext cx="1220350" cy="46009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D9723368-D973-4EAF-AA5F-924C0E765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964" y="457200"/>
            <a:ext cx="25717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9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94977E3-2D1B-4B60-9DC6-B0B92D439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2" b="14094"/>
          <a:stretch/>
        </p:blipFill>
        <p:spPr>
          <a:xfrm>
            <a:off x="762000" y="838200"/>
            <a:ext cx="8248650" cy="243840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843B323-61F1-4A54-AF87-0E8AC5A0A8E5}"/>
              </a:ext>
            </a:extLst>
          </p:cNvPr>
          <p:cNvCxnSpPr>
            <a:cxnSpLocks/>
          </p:cNvCxnSpPr>
          <p:nvPr/>
        </p:nvCxnSpPr>
        <p:spPr>
          <a:xfrm>
            <a:off x="4876800" y="2257425"/>
            <a:ext cx="838200" cy="1704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0CB5593B-502F-4758-89E9-AD1C10EEC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962400"/>
            <a:ext cx="37147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2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646F36B-43BF-46EF-9CB0-6DF3F5F08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60" y="3251136"/>
            <a:ext cx="5796615" cy="36068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D5B9AEE-98DD-4446-B935-68BA7F67F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5410200" cy="336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96E0A2-83D8-4624-8793-2A83F215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335CDB-278F-467E-B84D-8B7262C02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30" y="3200400"/>
            <a:ext cx="5098774" cy="35124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4AA3A0F-DAAF-4BA2-BC05-7D459F334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4733925" cy="24479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CC27524-FB9A-4084-BCDF-808DAB6A658B}"/>
              </a:ext>
            </a:extLst>
          </p:cNvPr>
          <p:cNvSpPr txBox="1"/>
          <p:nvPr/>
        </p:nvSpPr>
        <p:spPr>
          <a:xfrm>
            <a:off x="565597" y="3800476"/>
            <a:ext cx="3200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+mj-lt"/>
              </a:rPr>
              <a:t>Transpiração relativa </a:t>
            </a:r>
          </a:p>
          <a:p>
            <a:pPr algn="ctr"/>
            <a:r>
              <a:rPr lang="pt-BR" sz="3600" b="1" dirty="0">
                <a:solidFill>
                  <a:srgbClr val="FF0000"/>
                </a:solidFill>
                <a:latin typeface="+mj-lt"/>
              </a:rPr>
              <a:t>=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pPr algn="ctr"/>
            <a:r>
              <a:rPr lang="pt-BR" sz="2800" b="1" dirty="0">
                <a:solidFill>
                  <a:srgbClr val="00B050"/>
                </a:solidFill>
                <a:latin typeface="+mj-lt"/>
              </a:rPr>
              <a:t>Acúmulo relativo de biomassa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8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96E0A2-83D8-4624-8793-2A83F215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AA3A0F-DAAF-4BA2-BC05-7D459F334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4733925" cy="24479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CC27524-FB9A-4084-BCDF-808DAB6A658B}"/>
              </a:ext>
            </a:extLst>
          </p:cNvPr>
          <p:cNvSpPr txBox="1"/>
          <p:nvPr/>
        </p:nvSpPr>
        <p:spPr>
          <a:xfrm>
            <a:off x="565597" y="3800476"/>
            <a:ext cx="3200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+mj-lt"/>
              </a:rPr>
              <a:t>Transpiração relativa </a:t>
            </a:r>
          </a:p>
          <a:p>
            <a:pPr algn="ctr"/>
            <a:r>
              <a:rPr lang="pt-BR" sz="3600" b="1" dirty="0">
                <a:solidFill>
                  <a:srgbClr val="FF0000"/>
                </a:solidFill>
                <a:latin typeface="+mj-lt"/>
              </a:rPr>
              <a:t>=</a:t>
            </a:r>
            <a:r>
              <a:rPr lang="pt-BR" sz="2800" b="1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pPr algn="ctr"/>
            <a:r>
              <a:rPr lang="pt-BR" sz="2800" b="1" dirty="0">
                <a:solidFill>
                  <a:srgbClr val="00B050"/>
                </a:solidFill>
                <a:latin typeface="+mj-lt"/>
              </a:rPr>
              <a:t>Acúmulo relativo de biomassa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1DDEDE3-7F04-4ABA-89E2-DAF0B0204182}"/>
              </a:ext>
            </a:extLst>
          </p:cNvPr>
          <p:cNvSpPr txBox="1">
            <a:spLocks/>
          </p:cNvSpPr>
          <p:nvPr/>
        </p:nvSpPr>
        <p:spPr>
          <a:xfrm>
            <a:off x="4574867" y="4413916"/>
            <a:ext cx="3429000" cy="1143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C00000"/>
                </a:solidFill>
              </a:rPr>
              <a:t>como calcular?</a:t>
            </a:r>
          </a:p>
          <a:p>
            <a:r>
              <a:rPr lang="pt-BR" sz="4000" dirty="0">
                <a:solidFill>
                  <a:srgbClr val="C00000"/>
                </a:solidFill>
              </a:rPr>
              <a:t>como modelar?</a:t>
            </a:r>
            <a:br>
              <a:rPr lang="pt-BR" sz="4000" dirty="0">
                <a:solidFill>
                  <a:srgbClr val="C00000"/>
                </a:solidFill>
              </a:rPr>
            </a:br>
            <a:endParaRPr lang="pt-B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0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30008</TotalTime>
  <Words>239</Words>
  <Application>Microsoft Office PowerPoint</Application>
  <PresentationFormat>Apresentação na tela (4:3)</PresentationFormat>
  <Paragraphs>47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Arial Rounded MT Bold</vt:lpstr>
      <vt:lpstr>Calibri</vt:lpstr>
      <vt:lpstr>Consolas</vt:lpstr>
      <vt:lpstr>Constantia</vt:lpstr>
      <vt:lpstr>Courier New</vt:lpstr>
      <vt:lpstr>Symbol</vt:lpstr>
      <vt:lpstr>Wingdings</vt:lpstr>
      <vt:lpstr>Wingdings 2</vt:lpstr>
      <vt:lpstr>Fluxo</vt:lpstr>
      <vt:lpstr>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Transpiração relativa Tr = Ta/Tp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Quirin</dc:creator>
  <cp:lastModifiedBy>Quirijn</cp:lastModifiedBy>
  <cp:revision>1127</cp:revision>
  <dcterms:created xsi:type="dcterms:W3CDTF">2011-10-26T11:01:36Z</dcterms:created>
  <dcterms:modified xsi:type="dcterms:W3CDTF">2024-05-23T09:54:03Z</dcterms:modified>
</cp:coreProperties>
</file>