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52"/>
  </p:notesMasterIdLst>
  <p:sldIdLst>
    <p:sldId id="495" r:id="rId2"/>
    <p:sldId id="330" r:id="rId3"/>
    <p:sldId id="331" r:id="rId4"/>
    <p:sldId id="398" r:id="rId5"/>
    <p:sldId id="446" r:id="rId6"/>
    <p:sldId id="447" r:id="rId7"/>
    <p:sldId id="448" r:id="rId8"/>
    <p:sldId id="458" r:id="rId9"/>
    <p:sldId id="462" r:id="rId10"/>
    <p:sldId id="461" r:id="rId11"/>
    <p:sldId id="460" r:id="rId12"/>
    <p:sldId id="459" r:id="rId13"/>
    <p:sldId id="463" r:id="rId14"/>
    <p:sldId id="465" r:id="rId15"/>
    <p:sldId id="464" r:id="rId16"/>
    <p:sldId id="466" r:id="rId17"/>
    <p:sldId id="451" r:id="rId18"/>
    <p:sldId id="467" r:id="rId19"/>
    <p:sldId id="457" r:id="rId20"/>
    <p:sldId id="456" r:id="rId21"/>
    <p:sldId id="455" r:id="rId22"/>
    <p:sldId id="454" r:id="rId23"/>
    <p:sldId id="468" r:id="rId24"/>
    <p:sldId id="453" r:id="rId25"/>
    <p:sldId id="452" r:id="rId26"/>
    <p:sldId id="470" r:id="rId27"/>
    <p:sldId id="471" r:id="rId28"/>
    <p:sldId id="472" r:id="rId29"/>
    <p:sldId id="450" r:id="rId30"/>
    <p:sldId id="473" r:id="rId31"/>
    <p:sldId id="475" r:id="rId32"/>
    <p:sldId id="474" r:id="rId33"/>
    <p:sldId id="477" r:id="rId34"/>
    <p:sldId id="478" r:id="rId35"/>
    <p:sldId id="479" r:id="rId36"/>
    <p:sldId id="480" r:id="rId37"/>
    <p:sldId id="481" r:id="rId38"/>
    <p:sldId id="482" r:id="rId39"/>
    <p:sldId id="483" r:id="rId40"/>
    <p:sldId id="484" r:id="rId41"/>
    <p:sldId id="485" r:id="rId42"/>
    <p:sldId id="486" r:id="rId43"/>
    <p:sldId id="487" r:id="rId44"/>
    <p:sldId id="488" r:id="rId45"/>
    <p:sldId id="489" r:id="rId46"/>
    <p:sldId id="490" r:id="rId47"/>
    <p:sldId id="491" r:id="rId48"/>
    <p:sldId id="492" r:id="rId49"/>
    <p:sldId id="493" r:id="rId50"/>
    <p:sldId id="494" r:id="rId5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855E"/>
    <a:srgbClr val="BF5D38"/>
    <a:srgbClr val="530101"/>
    <a:srgbClr val="A67063"/>
    <a:srgbClr val="E3CDA4"/>
    <a:srgbClr val="665657"/>
    <a:srgbClr val="9A2E22"/>
    <a:srgbClr val="006666"/>
    <a:srgbClr val="6D3500"/>
    <a:srgbClr val="4802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86" autoAdjust="0"/>
    <p:restoredTop sz="94660"/>
  </p:normalViewPr>
  <p:slideViewPr>
    <p:cSldViewPr snapToGrid="0">
      <p:cViewPr varScale="1">
        <p:scale>
          <a:sx n="80" d="100"/>
          <a:sy n="80" d="100"/>
        </p:scale>
        <p:origin x="1022" y="62"/>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3F4E69-2766-4EFD-BF58-6C83F69E97CC}" type="datetimeFigureOut">
              <a:rPr lang="pt-BR" smtClean="0"/>
              <a:t>28/04/2020</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9AD9A2-3B90-4908-A6E9-1496A87E5FA7}" type="slidenum">
              <a:rPr lang="pt-BR" smtClean="0"/>
              <a:t>‹nº›</a:t>
            </a:fld>
            <a:endParaRPr lang="pt-BR"/>
          </a:p>
        </p:txBody>
      </p:sp>
    </p:spTree>
    <p:extLst>
      <p:ext uri="{BB962C8B-B14F-4D97-AF65-F5344CB8AC3E}">
        <p14:creationId xmlns:p14="http://schemas.microsoft.com/office/powerpoint/2010/main" val="4116839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t-BR" smtClean="0"/>
              <a:t>Clique para editar o título mestre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06C41516-6D42-4A07-A90C-3116DA11528E}" type="datetimeFigureOut">
              <a:rPr lang="pt-BR" smtClean="0"/>
              <a:t>28/04/2020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3026362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6C41516-6D42-4A07-A90C-3116DA11528E}" type="datetimeFigureOut">
              <a:rPr lang="pt-BR" smtClean="0"/>
              <a:t>28/04/2020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3727825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6C41516-6D42-4A07-A90C-3116DA11528E}" type="datetimeFigureOut">
              <a:rPr lang="pt-BR" smtClean="0"/>
              <a:t>28/04/2020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3587439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6C41516-6D42-4A07-A90C-3116DA11528E}" type="datetimeFigureOut">
              <a:rPr lang="pt-BR" smtClean="0"/>
              <a:t>28/04/2020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214440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BR" smtClean="0"/>
              <a:t>Clique para editar o título mestre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06C41516-6D42-4A07-A90C-3116DA11528E}" type="datetimeFigureOut">
              <a:rPr lang="pt-BR" smtClean="0"/>
              <a:t>28/04/2020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55791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06C41516-6D42-4A07-A90C-3116DA11528E}" type="datetimeFigureOut">
              <a:rPr lang="pt-BR" smtClean="0"/>
              <a:t>28/04/2020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3290883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29842" y="2505075"/>
            <a:ext cx="3868340"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29150" y="2505075"/>
            <a:ext cx="3887391"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06C41516-6D42-4A07-A90C-3116DA11528E}" type="datetimeFigureOut">
              <a:rPr lang="pt-BR" smtClean="0"/>
              <a:t>28/04/2020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148686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06C41516-6D42-4A07-A90C-3116DA11528E}" type="datetimeFigureOut">
              <a:rPr lang="pt-BR" smtClean="0"/>
              <a:t>28/04/2020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950636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41516-6D42-4A07-A90C-3116DA11528E}" type="datetimeFigureOut">
              <a:rPr lang="pt-BR" smtClean="0"/>
              <a:t>28/04/2020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989248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smtClean="0"/>
              <a:t>Clique para editar o título mestre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06C41516-6D42-4A07-A90C-3116DA11528E}" type="datetimeFigureOut">
              <a:rPr lang="pt-BR" smtClean="0"/>
              <a:t>28/04/2020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329753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06C41516-6D42-4A07-A90C-3116DA11528E}" type="datetimeFigureOut">
              <a:rPr lang="pt-BR" smtClean="0"/>
              <a:t>28/04/2020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2717705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41516-6D42-4A07-A90C-3116DA11528E}" type="datetimeFigureOut">
              <a:rPr lang="pt-BR" smtClean="0"/>
              <a:t>28/04/2020</a:t>
            </a:fld>
            <a:endParaRPr lang="pt-B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49EF29-8E15-4A3A-8081-2027393A0E76}" type="slidenum">
              <a:rPr lang="pt-BR" smtClean="0"/>
              <a:t>‹nº›</a:t>
            </a:fld>
            <a:endParaRPr lang="pt-BR"/>
          </a:p>
        </p:txBody>
      </p:sp>
    </p:spTree>
    <p:extLst>
      <p:ext uri="{BB962C8B-B14F-4D97-AF65-F5344CB8AC3E}">
        <p14:creationId xmlns:p14="http://schemas.microsoft.com/office/powerpoint/2010/main" val="18145722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Árvore de decisão</a:t>
            </a:r>
            <a:br>
              <a:rPr lang="pt-BR" dirty="0" smtClean="0"/>
            </a:br>
            <a:r>
              <a:rPr lang="pt-BR" dirty="0" smtClean="0"/>
              <a:t>Parte II</a:t>
            </a:r>
            <a:endParaRPr lang="pt-BR" dirty="0"/>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val="2781175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159956417"/>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 xmlns:a16="http://schemas.microsoft.com/office/drawing/2014/main" val="20000"/>
                    </a:ext>
                  </a:extLst>
                </a:gridCol>
                <a:gridCol w="1052793">
                  <a:extLst>
                    <a:ext uri="{9D8B030D-6E8A-4147-A177-3AD203B41FA5}">
                      <a16:colId xmlns="" xmlns:a16="http://schemas.microsoft.com/office/drawing/2014/main" val="20001"/>
                    </a:ext>
                  </a:extLst>
                </a:gridCol>
                <a:gridCol w="1315993">
                  <a:extLst>
                    <a:ext uri="{9D8B030D-6E8A-4147-A177-3AD203B41FA5}">
                      <a16:colId xmlns="" xmlns:a16="http://schemas.microsoft.com/office/drawing/2014/main" val="20002"/>
                    </a:ext>
                  </a:extLst>
                </a:gridCol>
                <a:gridCol w="1315993">
                  <a:extLst>
                    <a:ext uri="{9D8B030D-6E8A-4147-A177-3AD203B41FA5}">
                      <a16:colId xmlns="" xmlns:a16="http://schemas.microsoft.com/office/drawing/2014/main" val="20003"/>
                    </a:ext>
                  </a:extLst>
                </a:gridCol>
                <a:gridCol w="636064">
                  <a:extLst>
                    <a:ext uri="{9D8B030D-6E8A-4147-A177-3AD203B41FA5}">
                      <a16:colId xmlns="" xmlns:a16="http://schemas.microsoft.com/office/drawing/2014/main" val="20004"/>
                    </a:ext>
                  </a:extLst>
                </a:gridCol>
                <a:gridCol w="1131916">
                  <a:extLst>
                    <a:ext uri="{9D8B030D-6E8A-4147-A177-3AD203B41FA5}">
                      <a16:colId xmlns="" xmlns:a16="http://schemas.microsoft.com/office/drawing/2014/main" val="20005"/>
                    </a:ext>
                  </a:extLst>
                </a:gridCol>
                <a:gridCol w="864096">
                  <a:extLst>
                    <a:ext uri="{9D8B030D-6E8A-4147-A177-3AD203B41FA5}">
                      <a16:colId xmlns="" xmlns:a16="http://schemas.microsoft.com/office/drawing/2014/main" val="20006"/>
                    </a:ext>
                  </a:extLst>
                </a:gridCol>
                <a:gridCol w="1080119">
                  <a:extLst>
                    <a:ext uri="{9D8B030D-6E8A-4147-A177-3AD203B41FA5}">
                      <a16:colId xmlns=""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3429045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2928966956"/>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 xmlns:a16="http://schemas.microsoft.com/office/drawing/2014/main" val="20000"/>
                    </a:ext>
                  </a:extLst>
                </a:gridCol>
                <a:gridCol w="1052793">
                  <a:extLst>
                    <a:ext uri="{9D8B030D-6E8A-4147-A177-3AD203B41FA5}">
                      <a16:colId xmlns="" xmlns:a16="http://schemas.microsoft.com/office/drawing/2014/main" val="20001"/>
                    </a:ext>
                  </a:extLst>
                </a:gridCol>
                <a:gridCol w="1315993">
                  <a:extLst>
                    <a:ext uri="{9D8B030D-6E8A-4147-A177-3AD203B41FA5}">
                      <a16:colId xmlns="" xmlns:a16="http://schemas.microsoft.com/office/drawing/2014/main" val="20002"/>
                    </a:ext>
                  </a:extLst>
                </a:gridCol>
                <a:gridCol w="1315993">
                  <a:extLst>
                    <a:ext uri="{9D8B030D-6E8A-4147-A177-3AD203B41FA5}">
                      <a16:colId xmlns="" xmlns:a16="http://schemas.microsoft.com/office/drawing/2014/main" val="20003"/>
                    </a:ext>
                  </a:extLst>
                </a:gridCol>
                <a:gridCol w="636064">
                  <a:extLst>
                    <a:ext uri="{9D8B030D-6E8A-4147-A177-3AD203B41FA5}">
                      <a16:colId xmlns="" xmlns:a16="http://schemas.microsoft.com/office/drawing/2014/main" val="20004"/>
                    </a:ext>
                  </a:extLst>
                </a:gridCol>
                <a:gridCol w="1131916">
                  <a:extLst>
                    <a:ext uri="{9D8B030D-6E8A-4147-A177-3AD203B41FA5}">
                      <a16:colId xmlns="" xmlns:a16="http://schemas.microsoft.com/office/drawing/2014/main" val="20005"/>
                    </a:ext>
                  </a:extLst>
                </a:gridCol>
                <a:gridCol w="864096">
                  <a:extLst>
                    <a:ext uri="{9D8B030D-6E8A-4147-A177-3AD203B41FA5}">
                      <a16:colId xmlns="" xmlns:a16="http://schemas.microsoft.com/office/drawing/2014/main" val="20006"/>
                    </a:ext>
                  </a:extLst>
                </a:gridCol>
                <a:gridCol w="1080119">
                  <a:extLst>
                    <a:ext uri="{9D8B030D-6E8A-4147-A177-3AD203B41FA5}">
                      <a16:colId xmlns=""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2645179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3220589344"/>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 xmlns:a16="http://schemas.microsoft.com/office/drawing/2014/main" val="20000"/>
                    </a:ext>
                  </a:extLst>
                </a:gridCol>
                <a:gridCol w="1052793">
                  <a:extLst>
                    <a:ext uri="{9D8B030D-6E8A-4147-A177-3AD203B41FA5}">
                      <a16:colId xmlns="" xmlns:a16="http://schemas.microsoft.com/office/drawing/2014/main" val="20001"/>
                    </a:ext>
                  </a:extLst>
                </a:gridCol>
                <a:gridCol w="1315993">
                  <a:extLst>
                    <a:ext uri="{9D8B030D-6E8A-4147-A177-3AD203B41FA5}">
                      <a16:colId xmlns="" xmlns:a16="http://schemas.microsoft.com/office/drawing/2014/main" val="20002"/>
                    </a:ext>
                  </a:extLst>
                </a:gridCol>
                <a:gridCol w="1315993">
                  <a:extLst>
                    <a:ext uri="{9D8B030D-6E8A-4147-A177-3AD203B41FA5}">
                      <a16:colId xmlns="" xmlns:a16="http://schemas.microsoft.com/office/drawing/2014/main" val="20003"/>
                    </a:ext>
                  </a:extLst>
                </a:gridCol>
                <a:gridCol w="636064">
                  <a:extLst>
                    <a:ext uri="{9D8B030D-6E8A-4147-A177-3AD203B41FA5}">
                      <a16:colId xmlns="" xmlns:a16="http://schemas.microsoft.com/office/drawing/2014/main" val="20004"/>
                    </a:ext>
                  </a:extLst>
                </a:gridCol>
                <a:gridCol w="1131916">
                  <a:extLst>
                    <a:ext uri="{9D8B030D-6E8A-4147-A177-3AD203B41FA5}">
                      <a16:colId xmlns="" xmlns:a16="http://schemas.microsoft.com/office/drawing/2014/main" val="20005"/>
                    </a:ext>
                  </a:extLst>
                </a:gridCol>
                <a:gridCol w="864096">
                  <a:extLst>
                    <a:ext uri="{9D8B030D-6E8A-4147-A177-3AD203B41FA5}">
                      <a16:colId xmlns="" xmlns:a16="http://schemas.microsoft.com/office/drawing/2014/main" val="20006"/>
                    </a:ext>
                  </a:extLst>
                </a:gridCol>
                <a:gridCol w="1080119">
                  <a:extLst>
                    <a:ext uri="{9D8B030D-6E8A-4147-A177-3AD203B41FA5}">
                      <a16:colId xmlns=""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3423282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 xmlns:a16="http://schemas.microsoft.com/office/drawing/2014/main" val="20000"/>
                    </a:ext>
                  </a:extLst>
                </a:gridCol>
                <a:gridCol w="1113734">
                  <a:extLst>
                    <a:ext uri="{9D8B030D-6E8A-4147-A177-3AD203B41FA5}">
                      <a16:colId xmlns="" xmlns:a16="http://schemas.microsoft.com/office/drawing/2014/main" val="20001"/>
                    </a:ext>
                  </a:extLst>
                </a:gridCol>
                <a:gridCol w="1113734">
                  <a:extLst>
                    <a:ext uri="{9D8B030D-6E8A-4147-A177-3AD203B41FA5}">
                      <a16:colId xmlns="" xmlns:a16="http://schemas.microsoft.com/office/drawing/2014/main" val="20002"/>
                    </a:ext>
                  </a:extLst>
                </a:gridCol>
                <a:gridCol w="1113734">
                  <a:extLst>
                    <a:ext uri="{9D8B030D-6E8A-4147-A177-3AD203B41FA5}">
                      <a16:colId xmlns=""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 xmlns:a16="http://schemas.microsoft.com/office/drawing/2014/main" val="20000"/>
                    </a:ext>
                  </a:extLst>
                </a:gridCol>
                <a:gridCol w="819232">
                  <a:extLst>
                    <a:ext uri="{9D8B030D-6E8A-4147-A177-3AD203B41FA5}">
                      <a16:colId xmlns="" xmlns:a16="http://schemas.microsoft.com/office/drawing/2014/main" val="20001"/>
                    </a:ext>
                  </a:extLst>
                </a:gridCol>
                <a:gridCol w="1011397">
                  <a:extLst>
                    <a:ext uri="{9D8B030D-6E8A-4147-A177-3AD203B41FA5}">
                      <a16:colId xmlns="" xmlns:a16="http://schemas.microsoft.com/office/drawing/2014/main" val="20002"/>
                    </a:ext>
                  </a:extLst>
                </a:gridCol>
                <a:gridCol w="930484">
                  <a:extLst>
                    <a:ext uri="{9D8B030D-6E8A-4147-A177-3AD203B41FA5}">
                      <a16:colId xmlns=""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5"/>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3888062747"/>
              </p:ext>
            </p:extLst>
          </p:nvPr>
        </p:nvGraphicFramePr>
        <p:xfrm>
          <a:off x="2184833" y="3429000"/>
          <a:ext cx="4774334" cy="2535974"/>
        </p:xfrm>
        <a:graphic>
          <a:graphicData uri="http://schemas.openxmlformats.org/drawingml/2006/table">
            <a:tbl>
              <a:tblPr firstRow="1" firstCol="1" bandRow="1">
                <a:tableStyleId>{5C22544A-7EE6-4342-B048-85BDC9FD1C3A}</a:tableStyleId>
              </a:tblPr>
              <a:tblGrid>
                <a:gridCol w="1360622">
                  <a:extLst>
                    <a:ext uri="{9D8B030D-6E8A-4147-A177-3AD203B41FA5}">
                      <a16:colId xmlns="" xmlns:a16="http://schemas.microsoft.com/office/drawing/2014/main" val="20000"/>
                    </a:ext>
                  </a:extLst>
                </a:gridCol>
                <a:gridCol w="853429">
                  <a:extLst>
                    <a:ext uri="{9D8B030D-6E8A-4147-A177-3AD203B41FA5}">
                      <a16:colId xmlns="" xmlns:a16="http://schemas.microsoft.com/office/drawing/2014/main" val="20001"/>
                    </a:ext>
                  </a:extLst>
                </a:gridCol>
                <a:gridCol w="931012">
                  <a:extLst>
                    <a:ext uri="{9D8B030D-6E8A-4147-A177-3AD203B41FA5}">
                      <a16:colId xmlns="" xmlns:a16="http://schemas.microsoft.com/office/drawing/2014/main" val="20002"/>
                    </a:ext>
                  </a:extLst>
                </a:gridCol>
                <a:gridCol w="775844">
                  <a:extLst>
                    <a:ext uri="{9D8B030D-6E8A-4147-A177-3AD203B41FA5}">
                      <a16:colId xmlns="" xmlns:a16="http://schemas.microsoft.com/office/drawing/2014/main" val="20003"/>
                    </a:ext>
                  </a:extLst>
                </a:gridCol>
                <a:gridCol w="853427">
                  <a:extLst>
                    <a:ext uri="{9D8B030D-6E8A-4147-A177-3AD203B41FA5}">
                      <a16:colId xmlns="" xmlns:a16="http://schemas.microsoft.com/office/drawing/2014/main" val="20004"/>
                    </a:ext>
                  </a:extLst>
                </a:gridCol>
              </a:tblGrid>
              <a:tr h="36228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tc rowSpan="3">
                  <a:txBody>
                    <a:bodyPr/>
                    <a:lstStyle/>
                    <a:p>
                      <a:pPr algn="ctr" fontAlgn="b"/>
                      <a:r>
                        <a:rPr lang="pt-BR" sz="2000" u="none" strike="noStrike" dirty="0">
                          <a:effectLst/>
                        </a:rPr>
                        <a:t>Total</a:t>
                      </a:r>
                      <a:endParaRPr lang="pt-BR" sz="2000" b="0" i="0" u="none" strike="noStrike" dirty="0">
                        <a:solidFill>
                          <a:srgbClr val="000000"/>
                        </a:solidFill>
                        <a:effectLst/>
                        <a:latin typeface="Calibri" panose="020F0502020204030204" pitchFamily="34" charset="0"/>
                      </a:endParaRPr>
                    </a:p>
                  </a:txBody>
                  <a:tcPr marL="7620" marR="7620" marT="5715" marB="0" anchor="ctr"/>
                </a:tc>
                <a:extLst>
                  <a:ext uri="{0D108BD9-81ED-4DB2-BD59-A6C34878D82A}">
                    <a16:rowId xmlns="" xmlns:a16="http://schemas.microsoft.com/office/drawing/2014/main" val="10000"/>
                  </a:ext>
                </a:extLst>
              </a:tr>
              <a:tr h="36228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 xmlns:a16="http://schemas.microsoft.com/office/drawing/2014/main" val="10001"/>
                  </a:ext>
                </a:extLst>
              </a:tr>
              <a:tr h="36228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lnB w="57150" cap="flat" cmpd="sng" algn="ctr">
                      <a:solidFill>
                        <a:srgbClr val="FF0000"/>
                      </a:solidFill>
                      <a:prstDash val="solid"/>
                      <a:round/>
                      <a:headEnd type="none" w="med" len="med"/>
                      <a:tailEnd type="none" w="med" len="med"/>
                    </a:lnB>
                    <a:solidFill>
                      <a:schemeClr val="tx2">
                        <a:lumMod val="75000"/>
                      </a:schemeClr>
                    </a:solidFill>
                  </a:tcPr>
                </a:tc>
                <a:tc>
                  <a:txBody>
                    <a:bodyPr/>
                    <a:lstStyle/>
                    <a:p>
                      <a:pPr algn="ctr" rtl="0" fontAlgn="ctr"/>
                      <a:r>
                        <a:rPr lang="pt-BR" sz="2000" u="none" strike="noStrike">
                          <a:solidFill>
                            <a:schemeClr val="bg1"/>
                          </a:solidFill>
                          <a:effectLst/>
                        </a:rPr>
                        <a:t>45%</a:t>
                      </a:r>
                      <a:endParaRPr lang="pt-BR" sz="2000" b="0" i="0" u="none" strike="noStrike">
                        <a:solidFill>
                          <a:schemeClr val="bg1"/>
                        </a:solidFill>
                        <a:effectLst/>
                        <a:latin typeface="Calibri" panose="020F0502020204030204" pitchFamily="34" charset="0"/>
                      </a:endParaRPr>
                    </a:p>
                  </a:txBody>
                  <a:tcPr marL="7620" marR="7620" marT="5715" marB="0" anchor="ctr">
                    <a:lnB w="57150" cap="flat" cmpd="sng" algn="ctr">
                      <a:solidFill>
                        <a:srgbClr val="FF0000"/>
                      </a:solidFill>
                      <a:prstDash val="solid"/>
                      <a:round/>
                      <a:headEnd type="none" w="med" len="med"/>
                      <a:tailEnd type="none" w="med" len="med"/>
                    </a:lnB>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lnB w="57150" cap="flat" cmpd="sng" algn="ctr">
                      <a:solidFill>
                        <a:srgbClr val="FF0000"/>
                      </a:solidFill>
                      <a:prstDash val="solid"/>
                      <a:round/>
                      <a:headEnd type="none" w="med" len="med"/>
                      <a:tailEnd type="none" w="med" len="med"/>
                    </a:lnB>
                    <a:solidFill>
                      <a:schemeClr val="tx2">
                        <a:lumMod val="75000"/>
                      </a:schemeClr>
                    </a:solidFill>
                  </a:tcPr>
                </a:tc>
                <a:tc vMerge="1">
                  <a:txBody>
                    <a:bodyPr/>
                    <a:lstStyle/>
                    <a:p>
                      <a:endParaRPr lang="pt-BR"/>
                    </a:p>
                  </a:txBody>
                  <a:tcPr/>
                </a:tc>
                <a:extLst>
                  <a:ext uri="{0D108BD9-81ED-4DB2-BD59-A6C34878D82A}">
                    <a16:rowId xmlns="" xmlns:a16="http://schemas.microsoft.com/office/drawing/2014/main" val="10002"/>
                  </a:ext>
                </a:extLst>
              </a:tr>
              <a:tr h="36228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lnR w="57150" cap="flat" cmpd="sng" algn="ctr">
                      <a:solidFill>
                        <a:srgbClr val="FF0000"/>
                      </a:solidFill>
                      <a:prstDash val="solid"/>
                      <a:round/>
                      <a:headEnd type="none" w="med" len="med"/>
                      <a:tailEnd type="none" w="med" len="med"/>
                    </a:ln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pt-BR" sz="2000" b="1" i="0" u="none" strike="noStrike">
                          <a:solidFill>
                            <a:srgbClr val="FF0000"/>
                          </a:solidFill>
                          <a:effectLst/>
                          <a:latin typeface="Calibri" panose="020F0502020204030204" pitchFamily="34" charset="0"/>
                        </a:rPr>
                        <a:t>?</a:t>
                      </a:r>
                    </a:p>
                  </a:txBody>
                  <a:tcPr marL="7620" marR="7620" marT="5715" marB="0" anchor="b">
                    <a:lnL w="57150" cap="flat" cmpd="sng" algn="ctr">
                      <a:solidFill>
                        <a:srgbClr val="FF0000"/>
                      </a:solidFill>
                      <a:prstDash val="solid"/>
                      <a:round/>
                      <a:headEnd type="none" w="med" len="med"/>
                      <a:tailEnd type="none" w="med" len="med"/>
                    </a:lnL>
                    <a:lnT w="57150" cap="flat" cmpd="sng" algn="ctr">
                      <a:solidFill>
                        <a:srgbClr val="FF0000"/>
                      </a:solidFill>
                      <a:prstDash val="solid"/>
                      <a:round/>
                      <a:headEnd type="none" w="med" len="med"/>
                      <a:tailEnd type="none" w="med" len="med"/>
                    </a:lnT>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T w="57150" cap="flat" cmpd="sng" algn="ctr">
                      <a:solidFill>
                        <a:srgbClr val="FF0000"/>
                      </a:solidFill>
                      <a:prstDash val="solid"/>
                      <a:round/>
                      <a:headEnd type="none" w="med" len="med"/>
                      <a:tailEnd type="none" w="med" len="med"/>
                    </a:lnT>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R w="57150" cap="flat" cmpd="sng" algn="ctr">
                      <a:solidFill>
                        <a:srgbClr val="FF0000"/>
                      </a:solidFill>
                      <a:prstDash val="solid"/>
                      <a:round/>
                      <a:headEnd type="none" w="med" len="med"/>
                      <a:tailEnd type="none" w="med" len="med"/>
                    </a:lnR>
                    <a:lnT w="57150" cap="flat" cmpd="sng" algn="ctr">
                      <a:solidFill>
                        <a:srgbClr val="FF0000"/>
                      </a:solidFill>
                      <a:prstDash val="solid"/>
                      <a:round/>
                      <a:headEnd type="none" w="med" len="med"/>
                      <a:tailEnd type="none" w="med" len="med"/>
                    </a:lnT>
                  </a:tcPr>
                </a:tc>
                <a:tc>
                  <a:txBody>
                    <a:bodyPr/>
                    <a:lstStyle/>
                    <a:p>
                      <a:pPr algn="r" fontAlgn="b"/>
                      <a:endParaRPr lang="pt-BR" sz="2000" b="0" i="0" u="none" strike="noStrike" dirty="0">
                        <a:solidFill>
                          <a:srgbClr val="000000"/>
                        </a:solidFill>
                        <a:effectLst/>
                        <a:latin typeface="Calibri" panose="020F0502020204030204" pitchFamily="34" charset="0"/>
                      </a:endParaRPr>
                    </a:p>
                  </a:txBody>
                  <a:tcPr marL="7620" marR="7620" marT="5715" marB="0" anchor="b">
                    <a:lnL w="57150" cap="flat" cmpd="sng" algn="ctr">
                      <a:solidFill>
                        <a:srgbClr val="FF0000"/>
                      </a:solidFill>
                      <a:prstDash val="solid"/>
                      <a:round/>
                      <a:headEnd type="none" w="med" len="med"/>
                      <a:tailEnd type="none" w="med" len="med"/>
                    </a:lnL>
                  </a:tcPr>
                </a:tc>
                <a:extLst>
                  <a:ext uri="{0D108BD9-81ED-4DB2-BD59-A6C34878D82A}">
                    <a16:rowId xmlns="" xmlns:a16="http://schemas.microsoft.com/office/drawing/2014/main" val="10003"/>
                  </a:ext>
                </a:extLst>
              </a:tr>
              <a:tr h="362282">
                <a:tc>
                  <a:txBody>
                    <a:bodyPr/>
                    <a:lstStyle/>
                    <a:p>
                      <a:pPr algn="ctr" rtl="0" fontAlgn="ctr"/>
                      <a:r>
                        <a:rPr lang="pt-BR" sz="2000" u="none" strike="noStrike" dirty="0">
                          <a:effectLst/>
                        </a:rPr>
                        <a:t>Médio</a:t>
                      </a:r>
                      <a:endParaRPr lang="pt-BR" sz="2000" b="1" i="0" u="none" strike="noStrike" dirty="0">
                        <a:solidFill>
                          <a:srgbClr val="FFFFFF"/>
                        </a:solidFill>
                        <a:effectLst/>
                        <a:latin typeface="Calibri" panose="020F0502020204030204" pitchFamily="34" charset="0"/>
                      </a:endParaRPr>
                    </a:p>
                  </a:txBody>
                  <a:tcPr marL="7620" marR="7620" marT="5715" marB="0" anchor="ctr">
                    <a:lnR w="57150" cap="flat" cmpd="sng" algn="ctr">
                      <a:solidFill>
                        <a:srgbClr val="FF0000"/>
                      </a:solidFill>
                      <a:prstDash val="solid"/>
                      <a:round/>
                      <a:headEnd type="none" w="med" len="med"/>
                      <a:tailEnd type="none" w="med" len="med"/>
                    </a:lnR>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L w="57150" cap="flat" cmpd="sng" algn="ctr">
                      <a:solidFill>
                        <a:srgbClr val="FF0000"/>
                      </a:solidFill>
                      <a:prstDash val="solid"/>
                      <a:round/>
                      <a:headEnd type="none" w="med" len="med"/>
                      <a:tailEnd type="none" w="med" len="med"/>
                    </a:lnL>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R w="57150" cap="flat" cmpd="sng" algn="ctr">
                      <a:solidFill>
                        <a:srgbClr val="FF0000"/>
                      </a:solidFill>
                      <a:prstDash val="solid"/>
                      <a:round/>
                      <a:headEnd type="none" w="med" len="med"/>
                      <a:tailEnd type="none" w="med" len="med"/>
                    </a:lnR>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L w="57150" cap="flat" cmpd="sng" algn="ctr">
                      <a:solidFill>
                        <a:srgbClr val="FF0000"/>
                      </a:solidFill>
                      <a:prstDash val="solid"/>
                      <a:round/>
                      <a:headEnd type="none" w="med" len="med"/>
                      <a:tailEnd type="none" w="med" len="med"/>
                    </a:lnL>
                  </a:tcPr>
                </a:tc>
                <a:extLst>
                  <a:ext uri="{0D108BD9-81ED-4DB2-BD59-A6C34878D82A}">
                    <a16:rowId xmlns="" xmlns:a16="http://schemas.microsoft.com/office/drawing/2014/main" val="10004"/>
                  </a:ext>
                </a:extLst>
              </a:tr>
              <a:tr h="36228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lnR w="57150" cap="flat" cmpd="sng" algn="ctr">
                      <a:solidFill>
                        <a:srgbClr val="FF0000"/>
                      </a:solidFill>
                      <a:prstDash val="solid"/>
                      <a:round/>
                      <a:headEnd type="none" w="med" len="med"/>
                      <a:tailEnd type="none" w="med" len="med"/>
                    </a:lnR>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L w="57150" cap="flat" cmpd="sng" algn="ctr">
                      <a:solidFill>
                        <a:srgbClr val="FF0000"/>
                      </a:solidFill>
                      <a:prstDash val="solid"/>
                      <a:round/>
                      <a:headEnd type="none" w="med" len="med"/>
                      <a:tailEnd type="none" w="med" len="med"/>
                    </a:lnL>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R w="57150" cap="flat" cmpd="sng" algn="ctr">
                      <a:solidFill>
                        <a:srgbClr val="FF0000"/>
                      </a:solidFill>
                      <a:prstDash val="solid"/>
                      <a:round/>
                      <a:headEnd type="none" w="med" len="med"/>
                      <a:tailEnd type="none" w="med" len="med"/>
                    </a:lnR>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L w="57150" cap="flat" cmpd="sng" algn="ctr">
                      <a:solidFill>
                        <a:srgbClr val="FF0000"/>
                      </a:solidFill>
                      <a:prstDash val="solid"/>
                      <a:round/>
                      <a:headEnd type="none" w="med" len="med"/>
                      <a:tailEnd type="none" w="med" len="med"/>
                    </a:lnL>
                  </a:tcPr>
                </a:tc>
                <a:extLst>
                  <a:ext uri="{0D108BD9-81ED-4DB2-BD59-A6C34878D82A}">
                    <a16:rowId xmlns="" xmlns:a16="http://schemas.microsoft.com/office/drawing/2014/main" val="10005"/>
                  </a:ext>
                </a:extLst>
              </a:tr>
              <a:tr h="362282">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7620" marR="7620" marT="5715" marB="0" anchor="ctr">
                    <a:lnR w="57150" cap="flat" cmpd="sng" algn="ctr">
                      <a:solidFill>
                        <a:srgbClr val="FF0000"/>
                      </a:solidFill>
                      <a:prstDash val="solid"/>
                      <a:round/>
                      <a:headEnd type="none" w="med" len="med"/>
                      <a:tailEnd type="none" w="med" len="med"/>
                    </a:lnR>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L w="57150" cap="flat" cmpd="sng" algn="ctr">
                      <a:solidFill>
                        <a:srgbClr val="FF0000"/>
                      </a:solidFill>
                      <a:prstDash val="solid"/>
                      <a:round/>
                      <a:headEnd type="none" w="med" len="med"/>
                      <a:tailEnd type="none" w="med" len="med"/>
                    </a:lnL>
                    <a:lnB w="57150" cap="flat" cmpd="sng" algn="ctr">
                      <a:solidFill>
                        <a:srgbClr val="FF0000"/>
                      </a:solidFill>
                      <a:prstDash val="solid"/>
                      <a:round/>
                      <a:headEnd type="none" w="med" len="med"/>
                      <a:tailEnd type="none" w="med" len="med"/>
                    </a:lnB>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B w="57150" cap="flat" cmpd="sng" algn="ctr">
                      <a:solidFill>
                        <a:srgbClr val="FF0000"/>
                      </a:solidFill>
                      <a:prstDash val="solid"/>
                      <a:round/>
                      <a:headEnd type="none" w="med" len="med"/>
                      <a:tailEnd type="none" w="med" len="med"/>
                    </a:lnB>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R w="57150" cap="flat" cmpd="sng" algn="ctr">
                      <a:solidFill>
                        <a:srgbClr val="FF0000"/>
                      </a:solidFill>
                      <a:prstDash val="solid"/>
                      <a:round/>
                      <a:headEnd type="none" w="med" len="med"/>
                      <a:tailEnd type="none" w="med" len="med"/>
                    </a:lnR>
                    <a:lnB w="57150" cap="flat" cmpd="sng" algn="ctr">
                      <a:solidFill>
                        <a:srgbClr val="FF0000"/>
                      </a:solidFill>
                      <a:prstDash val="solid"/>
                      <a:round/>
                      <a:headEnd type="none" w="med" len="med"/>
                      <a:tailEnd type="none" w="med" len="med"/>
                    </a:lnB>
                  </a:tcPr>
                </a:tc>
                <a:tc>
                  <a:txBody>
                    <a:bodyPr/>
                    <a:lstStyle/>
                    <a:p>
                      <a:pPr algn="r" fontAlgn="b"/>
                      <a:endParaRPr lang="pt-BR" sz="2000" b="0" i="0" u="none" strike="noStrike" dirty="0">
                        <a:solidFill>
                          <a:srgbClr val="000000"/>
                        </a:solidFill>
                        <a:effectLst/>
                        <a:latin typeface="Calibri" panose="020F0502020204030204" pitchFamily="34" charset="0"/>
                      </a:endParaRPr>
                    </a:p>
                  </a:txBody>
                  <a:tcPr marL="7620" marR="7620" marT="5715" marB="0" anchor="b">
                    <a:lnL w="57150" cap="flat" cmpd="sng" algn="ctr">
                      <a:solidFill>
                        <a:srgbClr val="FF0000"/>
                      </a:solidFill>
                      <a:prstDash val="solid"/>
                      <a:round/>
                      <a:headEnd type="none" w="med" len="med"/>
                      <a:tailEnd type="none" w="med" len="med"/>
                    </a:lnL>
                  </a:tcPr>
                </a:tc>
                <a:extLst>
                  <a:ext uri="{0D108BD9-81ED-4DB2-BD59-A6C34878D82A}">
                    <a16:rowId xmlns="" xmlns:a16="http://schemas.microsoft.com/office/drawing/2014/main" val="10006"/>
                  </a:ext>
                </a:extLst>
              </a:tr>
            </a:tbl>
          </a:graphicData>
        </a:graphic>
      </p:graphicFrame>
      <p:sp>
        <p:nvSpPr>
          <p:cNvPr id="10" name="Espaço Reservado para Conteúdo 2"/>
          <p:cNvSpPr txBox="1">
            <a:spLocks/>
          </p:cNvSpPr>
          <p:nvPr/>
        </p:nvSpPr>
        <p:spPr>
          <a:xfrm>
            <a:off x="22304" y="2463328"/>
            <a:ext cx="9099391" cy="965672"/>
          </a:xfrm>
          <a:prstGeom prst="rect">
            <a:avLst/>
          </a:prstGeom>
        </p:spPr>
        <p:txBody>
          <a:bodyPr vert="horz" lIns="68580" tIns="34291" rIns="68580" bIns="34291"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t-BR" sz="2000" dirty="0"/>
              <a:t>Qual a probabilidade de ocorrer simultaneamente uma previsão e um resultado real?</a:t>
            </a:r>
          </a:p>
        </p:txBody>
      </p:sp>
    </p:spTree>
    <p:extLst>
      <p:ext uri="{BB962C8B-B14F-4D97-AF65-F5344CB8AC3E}">
        <p14:creationId xmlns:p14="http://schemas.microsoft.com/office/powerpoint/2010/main" val="2098145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 xmlns:a16="http://schemas.microsoft.com/office/drawing/2014/main" val="20000"/>
                    </a:ext>
                  </a:extLst>
                </a:gridCol>
                <a:gridCol w="1113734">
                  <a:extLst>
                    <a:ext uri="{9D8B030D-6E8A-4147-A177-3AD203B41FA5}">
                      <a16:colId xmlns="" xmlns:a16="http://schemas.microsoft.com/office/drawing/2014/main" val="20001"/>
                    </a:ext>
                  </a:extLst>
                </a:gridCol>
                <a:gridCol w="1113734">
                  <a:extLst>
                    <a:ext uri="{9D8B030D-6E8A-4147-A177-3AD203B41FA5}">
                      <a16:colId xmlns="" xmlns:a16="http://schemas.microsoft.com/office/drawing/2014/main" val="20002"/>
                    </a:ext>
                  </a:extLst>
                </a:gridCol>
                <a:gridCol w="1113734">
                  <a:extLst>
                    <a:ext uri="{9D8B030D-6E8A-4147-A177-3AD203B41FA5}">
                      <a16:colId xmlns=""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 xmlns:a16="http://schemas.microsoft.com/office/drawing/2014/main" val="20000"/>
                    </a:ext>
                  </a:extLst>
                </a:gridCol>
                <a:gridCol w="819232">
                  <a:extLst>
                    <a:ext uri="{9D8B030D-6E8A-4147-A177-3AD203B41FA5}">
                      <a16:colId xmlns="" xmlns:a16="http://schemas.microsoft.com/office/drawing/2014/main" val="20001"/>
                    </a:ext>
                  </a:extLst>
                </a:gridCol>
                <a:gridCol w="1011397">
                  <a:extLst>
                    <a:ext uri="{9D8B030D-6E8A-4147-A177-3AD203B41FA5}">
                      <a16:colId xmlns="" xmlns:a16="http://schemas.microsoft.com/office/drawing/2014/main" val="20002"/>
                    </a:ext>
                  </a:extLst>
                </a:gridCol>
                <a:gridCol w="930484">
                  <a:extLst>
                    <a:ext uri="{9D8B030D-6E8A-4147-A177-3AD203B41FA5}">
                      <a16:colId xmlns=""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5"/>
                  </a:ext>
                </a:extLst>
              </a:tr>
            </a:tbl>
          </a:graphicData>
        </a:graphic>
      </p:graphicFrame>
      <p:sp>
        <p:nvSpPr>
          <p:cNvPr id="10" name="Espaço Reservado para Conteúdo 2"/>
          <p:cNvSpPr txBox="1">
            <a:spLocks/>
          </p:cNvSpPr>
          <p:nvPr/>
        </p:nvSpPr>
        <p:spPr>
          <a:xfrm>
            <a:off x="22304" y="2463328"/>
            <a:ext cx="9099391" cy="965672"/>
          </a:xfrm>
          <a:prstGeom prst="rect">
            <a:avLst/>
          </a:prstGeom>
        </p:spPr>
        <p:txBody>
          <a:bodyPr vert="horz" lIns="68580" tIns="34291" rIns="68580" bIns="34291"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t-BR" sz="2000" dirty="0"/>
              <a:t>Qual a probabilidade de ocorrer simultaneamente uma previsão e um resultado real?</a:t>
            </a:r>
          </a:p>
        </p:txBody>
      </p:sp>
      <p:graphicFrame>
        <p:nvGraphicFramePr>
          <p:cNvPr id="7" name="Tabela 6"/>
          <p:cNvGraphicFramePr>
            <a:graphicFrameLocks noGrp="1"/>
          </p:cNvGraphicFramePr>
          <p:nvPr>
            <p:extLst>
              <p:ext uri="{D42A27DB-BD31-4B8C-83A1-F6EECF244321}">
                <p14:modId xmlns:p14="http://schemas.microsoft.com/office/powerpoint/2010/main" val="3577730988"/>
              </p:ext>
            </p:extLst>
          </p:nvPr>
        </p:nvGraphicFramePr>
        <p:xfrm>
          <a:off x="2212917" y="3401869"/>
          <a:ext cx="4774334" cy="2535974"/>
        </p:xfrm>
        <a:graphic>
          <a:graphicData uri="http://schemas.openxmlformats.org/drawingml/2006/table">
            <a:tbl>
              <a:tblPr firstRow="1" firstCol="1" bandRow="1">
                <a:tableStyleId>{5C22544A-7EE6-4342-B048-85BDC9FD1C3A}</a:tableStyleId>
              </a:tblPr>
              <a:tblGrid>
                <a:gridCol w="1360622">
                  <a:extLst>
                    <a:ext uri="{9D8B030D-6E8A-4147-A177-3AD203B41FA5}">
                      <a16:colId xmlns="" xmlns:a16="http://schemas.microsoft.com/office/drawing/2014/main" val="20000"/>
                    </a:ext>
                  </a:extLst>
                </a:gridCol>
                <a:gridCol w="853429">
                  <a:extLst>
                    <a:ext uri="{9D8B030D-6E8A-4147-A177-3AD203B41FA5}">
                      <a16:colId xmlns="" xmlns:a16="http://schemas.microsoft.com/office/drawing/2014/main" val="20001"/>
                    </a:ext>
                  </a:extLst>
                </a:gridCol>
                <a:gridCol w="931012">
                  <a:extLst>
                    <a:ext uri="{9D8B030D-6E8A-4147-A177-3AD203B41FA5}">
                      <a16:colId xmlns="" xmlns:a16="http://schemas.microsoft.com/office/drawing/2014/main" val="20002"/>
                    </a:ext>
                  </a:extLst>
                </a:gridCol>
                <a:gridCol w="775844">
                  <a:extLst>
                    <a:ext uri="{9D8B030D-6E8A-4147-A177-3AD203B41FA5}">
                      <a16:colId xmlns="" xmlns:a16="http://schemas.microsoft.com/office/drawing/2014/main" val="20003"/>
                    </a:ext>
                  </a:extLst>
                </a:gridCol>
                <a:gridCol w="853427">
                  <a:extLst>
                    <a:ext uri="{9D8B030D-6E8A-4147-A177-3AD203B41FA5}">
                      <a16:colId xmlns="" xmlns:a16="http://schemas.microsoft.com/office/drawing/2014/main" val="20004"/>
                    </a:ext>
                  </a:extLst>
                </a:gridCol>
              </a:tblGrid>
              <a:tr h="36228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tc rowSpan="3">
                  <a:txBody>
                    <a:bodyPr/>
                    <a:lstStyle/>
                    <a:p>
                      <a:pPr algn="ctr" fontAlgn="b"/>
                      <a:r>
                        <a:rPr lang="pt-BR" sz="2000" u="none" strike="noStrike" dirty="0">
                          <a:effectLst/>
                        </a:rPr>
                        <a:t>Total</a:t>
                      </a:r>
                      <a:endParaRPr lang="pt-BR" sz="2000" b="0" i="0" u="none" strike="noStrike" dirty="0">
                        <a:solidFill>
                          <a:srgbClr val="000000"/>
                        </a:solidFill>
                        <a:effectLst/>
                        <a:latin typeface="Calibri" panose="020F0502020204030204" pitchFamily="34" charset="0"/>
                      </a:endParaRPr>
                    </a:p>
                  </a:txBody>
                  <a:tcPr marL="7620" marR="7620" marT="5715" marB="0" anchor="ctr"/>
                </a:tc>
                <a:extLst>
                  <a:ext uri="{0D108BD9-81ED-4DB2-BD59-A6C34878D82A}">
                    <a16:rowId xmlns="" xmlns:a16="http://schemas.microsoft.com/office/drawing/2014/main" val="10000"/>
                  </a:ext>
                </a:extLst>
              </a:tr>
              <a:tr h="36228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 xmlns:a16="http://schemas.microsoft.com/office/drawing/2014/main" val="10001"/>
                  </a:ext>
                </a:extLst>
              </a:tr>
              <a:tr h="36228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45%</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 xmlns:a16="http://schemas.microsoft.com/office/drawing/2014/main" val="10002"/>
                  </a:ext>
                </a:extLst>
              </a:tr>
              <a:tr h="36228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dirty="0">
                          <a:effectLst/>
                        </a:rPr>
                        <a:t>18,0%</a:t>
                      </a:r>
                      <a:endParaRPr lang="pt-BR" sz="2000" b="0" i="0" u="none" strike="noStrike" dirty="0">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3,6%</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2,7%</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24,30%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3"/>
                  </a:ext>
                </a:extLst>
              </a:tr>
              <a:tr h="362282">
                <a:tc>
                  <a:txBody>
                    <a:bodyPr/>
                    <a:lstStyle/>
                    <a:p>
                      <a:pPr algn="ctr" rtl="0" fontAlgn="ctr"/>
                      <a:r>
                        <a:rPr lang="pt-BR" sz="2000" u="none" strike="noStrike" dirty="0">
                          <a:effectLst/>
                        </a:rPr>
                        <a:t>Médio</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4,5%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38,3%</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6,9%</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49,65%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4"/>
                  </a:ext>
                </a:extLst>
              </a:tr>
              <a:tr h="36228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3,2%</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20,4%</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26,05%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5"/>
                  </a:ext>
                </a:extLst>
              </a:tr>
              <a:tr h="362282">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30,0%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100,0%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704784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 xmlns:a16="http://schemas.microsoft.com/office/drawing/2014/main" val="20000"/>
                    </a:ext>
                  </a:extLst>
                </a:gridCol>
                <a:gridCol w="1113734">
                  <a:extLst>
                    <a:ext uri="{9D8B030D-6E8A-4147-A177-3AD203B41FA5}">
                      <a16:colId xmlns="" xmlns:a16="http://schemas.microsoft.com/office/drawing/2014/main" val="20001"/>
                    </a:ext>
                  </a:extLst>
                </a:gridCol>
                <a:gridCol w="1113734">
                  <a:extLst>
                    <a:ext uri="{9D8B030D-6E8A-4147-A177-3AD203B41FA5}">
                      <a16:colId xmlns="" xmlns:a16="http://schemas.microsoft.com/office/drawing/2014/main" val="20002"/>
                    </a:ext>
                  </a:extLst>
                </a:gridCol>
                <a:gridCol w="1113734">
                  <a:extLst>
                    <a:ext uri="{9D8B030D-6E8A-4147-A177-3AD203B41FA5}">
                      <a16:colId xmlns=""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 xmlns:a16="http://schemas.microsoft.com/office/drawing/2014/main" val="20000"/>
                    </a:ext>
                  </a:extLst>
                </a:gridCol>
                <a:gridCol w="819232">
                  <a:extLst>
                    <a:ext uri="{9D8B030D-6E8A-4147-A177-3AD203B41FA5}">
                      <a16:colId xmlns="" xmlns:a16="http://schemas.microsoft.com/office/drawing/2014/main" val="20001"/>
                    </a:ext>
                  </a:extLst>
                </a:gridCol>
                <a:gridCol w="1011397">
                  <a:extLst>
                    <a:ext uri="{9D8B030D-6E8A-4147-A177-3AD203B41FA5}">
                      <a16:colId xmlns="" xmlns:a16="http://schemas.microsoft.com/office/drawing/2014/main" val="20002"/>
                    </a:ext>
                  </a:extLst>
                </a:gridCol>
                <a:gridCol w="930484">
                  <a:extLst>
                    <a:ext uri="{9D8B030D-6E8A-4147-A177-3AD203B41FA5}">
                      <a16:colId xmlns=""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5"/>
                  </a:ext>
                </a:extLst>
              </a:tr>
            </a:tbl>
          </a:graphicData>
        </a:graphic>
      </p:graphicFrame>
      <p:sp>
        <p:nvSpPr>
          <p:cNvPr id="10" name="Espaço Reservado para Conteúdo 2"/>
          <p:cNvSpPr txBox="1">
            <a:spLocks/>
          </p:cNvSpPr>
          <p:nvPr/>
        </p:nvSpPr>
        <p:spPr>
          <a:xfrm>
            <a:off x="22304" y="2463328"/>
            <a:ext cx="9099391" cy="965672"/>
          </a:xfrm>
          <a:prstGeom prst="rect">
            <a:avLst/>
          </a:prstGeom>
        </p:spPr>
        <p:txBody>
          <a:bodyPr vert="horz" lIns="68580" tIns="34291" rIns="68580" bIns="34291"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t-BR" sz="2000" dirty="0"/>
              <a:t>Qual a probabilidade de ocorrer simultaneamente uma previsão e um resultado real</a:t>
            </a:r>
            <a:r>
              <a:rPr lang="pt-BR" sz="2000" dirty="0" smtClean="0"/>
              <a:t>?</a:t>
            </a:r>
          </a:p>
          <a:p>
            <a:pPr marL="0" indent="0" algn="ctr">
              <a:buNone/>
            </a:pPr>
            <a:r>
              <a:rPr lang="pt-BR" sz="2000" dirty="0"/>
              <a:t>Qual a probabilidade de ocorrer cada um dos climas </a:t>
            </a:r>
            <a:r>
              <a:rPr lang="pt-BR" sz="2000" b="1" u="sng" dirty="0"/>
              <a:t>para dada </a:t>
            </a:r>
            <a:r>
              <a:rPr lang="pt-BR" sz="2000" dirty="0"/>
              <a:t>previsão</a:t>
            </a:r>
            <a:r>
              <a:rPr lang="pt-BR" sz="2000" dirty="0" smtClean="0"/>
              <a:t>?</a:t>
            </a:r>
            <a:endParaRPr lang="pt-BR" sz="2000" dirty="0"/>
          </a:p>
        </p:txBody>
      </p:sp>
      <p:graphicFrame>
        <p:nvGraphicFramePr>
          <p:cNvPr id="7" name="Tabela 6"/>
          <p:cNvGraphicFramePr>
            <a:graphicFrameLocks noGrp="1"/>
          </p:cNvGraphicFramePr>
          <p:nvPr>
            <p:extLst>
              <p:ext uri="{D42A27DB-BD31-4B8C-83A1-F6EECF244321}">
                <p14:modId xmlns:p14="http://schemas.microsoft.com/office/powerpoint/2010/main" val="2286622253"/>
              </p:ext>
            </p:extLst>
          </p:nvPr>
        </p:nvGraphicFramePr>
        <p:xfrm>
          <a:off x="46657" y="3401869"/>
          <a:ext cx="4436136" cy="2535974"/>
        </p:xfrm>
        <a:graphic>
          <a:graphicData uri="http://schemas.openxmlformats.org/drawingml/2006/table">
            <a:tbl>
              <a:tblPr firstRow="1" firstCol="1" bandRow="1">
                <a:tableStyleId>{5C22544A-7EE6-4342-B048-85BDC9FD1C3A}</a:tableStyleId>
              </a:tblPr>
              <a:tblGrid>
                <a:gridCol w="1264240">
                  <a:extLst>
                    <a:ext uri="{9D8B030D-6E8A-4147-A177-3AD203B41FA5}">
                      <a16:colId xmlns="" xmlns:a16="http://schemas.microsoft.com/office/drawing/2014/main" val="20000"/>
                    </a:ext>
                  </a:extLst>
                </a:gridCol>
                <a:gridCol w="792975">
                  <a:extLst>
                    <a:ext uri="{9D8B030D-6E8A-4147-A177-3AD203B41FA5}">
                      <a16:colId xmlns="" xmlns:a16="http://schemas.microsoft.com/office/drawing/2014/main" val="20001"/>
                    </a:ext>
                  </a:extLst>
                </a:gridCol>
                <a:gridCol w="865062">
                  <a:extLst>
                    <a:ext uri="{9D8B030D-6E8A-4147-A177-3AD203B41FA5}">
                      <a16:colId xmlns="" xmlns:a16="http://schemas.microsoft.com/office/drawing/2014/main" val="20002"/>
                    </a:ext>
                  </a:extLst>
                </a:gridCol>
                <a:gridCol w="720886">
                  <a:extLst>
                    <a:ext uri="{9D8B030D-6E8A-4147-A177-3AD203B41FA5}">
                      <a16:colId xmlns="" xmlns:a16="http://schemas.microsoft.com/office/drawing/2014/main" val="20003"/>
                    </a:ext>
                  </a:extLst>
                </a:gridCol>
                <a:gridCol w="792973">
                  <a:extLst>
                    <a:ext uri="{9D8B030D-6E8A-4147-A177-3AD203B41FA5}">
                      <a16:colId xmlns="" xmlns:a16="http://schemas.microsoft.com/office/drawing/2014/main" val="20004"/>
                    </a:ext>
                  </a:extLst>
                </a:gridCol>
              </a:tblGrid>
              <a:tr h="36228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tc rowSpan="3">
                  <a:txBody>
                    <a:bodyPr/>
                    <a:lstStyle/>
                    <a:p>
                      <a:pPr algn="ctr" fontAlgn="b"/>
                      <a:r>
                        <a:rPr lang="pt-BR" sz="2000" u="none" strike="noStrike" dirty="0">
                          <a:effectLst/>
                        </a:rPr>
                        <a:t>Total</a:t>
                      </a:r>
                      <a:endParaRPr lang="pt-BR" sz="2000" b="0" i="0" u="none" strike="noStrike" dirty="0">
                        <a:solidFill>
                          <a:srgbClr val="000000"/>
                        </a:solidFill>
                        <a:effectLst/>
                        <a:latin typeface="Calibri" panose="020F0502020204030204" pitchFamily="34" charset="0"/>
                      </a:endParaRPr>
                    </a:p>
                  </a:txBody>
                  <a:tcPr marL="7620" marR="7620" marT="5715" marB="0" anchor="ctr"/>
                </a:tc>
                <a:extLst>
                  <a:ext uri="{0D108BD9-81ED-4DB2-BD59-A6C34878D82A}">
                    <a16:rowId xmlns="" xmlns:a16="http://schemas.microsoft.com/office/drawing/2014/main" val="10000"/>
                  </a:ext>
                </a:extLst>
              </a:tr>
              <a:tr h="36228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 xmlns:a16="http://schemas.microsoft.com/office/drawing/2014/main" val="10001"/>
                  </a:ext>
                </a:extLst>
              </a:tr>
              <a:tr h="36228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45%</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 xmlns:a16="http://schemas.microsoft.com/office/drawing/2014/main" val="10002"/>
                  </a:ext>
                </a:extLst>
              </a:tr>
              <a:tr h="36228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dirty="0">
                          <a:effectLst/>
                        </a:rPr>
                        <a:t>18,0%</a:t>
                      </a:r>
                      <a:endParaRPr lang="pt-BR" sz="2000" b="0" i="0" u="none" strike="noStrike" dirty="0">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3,6%</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2,7%</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24,30%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3"/>
                  </a:ext>
                </a:extLst>
              </a:tr>
              <a:tr h="362282">
                <a:tc>
                  <a:txBody>
                    <a:bodyPr/>
                    <a:lstStyle/>
                    <a:p>
                      <a:pPr algn="ctr" rtl="0" fontAlgn="ctr"/>
                      <a:r>
                        <a:rPr lang="pt-BR" sz="2000" u="none" strike="noStrike" dirty="0">
                          <a:effectLst/>
                        </a:rPr>
                        <a:t>Médio</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4,5%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38,3%</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6,9%</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49,65%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4"/>
                  </a:ext>
                </a:extLst>
              </a:tr>
              <a:tr h="36228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3,2%</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20,4%</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26,05%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5"/>
                  </a:ext>
                </a:extLst>
              </a:tr>
              <a:tr h="362282">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30,0%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100,0%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6"/>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448197802"/>
              </p:ext>
            </p:extLst>
          </p:nvPr>
        </p:nvGraphicFramePr>
        <p:xfrm>
          <a:off x="4645948" y="3421120"/>
          <a:ext cx="4461420" cy="2165712"/>
        </p:xfrm>
        <a:graphic>
          <a:graphicData uri="http://schemas.openxmlformats.org/drawingml/2006/table">
            <a:tbl>
              <a:tblPr firstRow="1" firstCol="1" bandRow="1">
                <a:tableStyleId>{5C22544A-7EE6-4342-B048-85BDC9FD1C3A}</a:tableStyleId>
              </a:tblPr>
              <a:tblGrid>
                <a:gridCol w="1472487">
                  <a:extLst>
                    <a:ext uri="{9D8B030D-6E8A-4147-A177-3AD203B41FA5}">
                      <a16:colId xmlns="" xmlns:a16="http://schemas.microsoft.com/office/drawing/2014/main" val="20000"/>
                    </a:ext>
                  </a:extLst>
                </a:gridCol>
                <a:gridCol w="899855">
                  <a:extLst>
                    <a:ext uri="{9D8B030D-6E8A-4147-A177-3AD203B41FA5}">
                      <a16:colId xmlns="" xmlns:a16="http://schemas.microsoft.com/office/drawing/2014/main" val="20001"/>
                    </a:ext>
                  </a:extLst>
                </a:gridCol>
                <a:gridCol w="1063464">
                  <a:extLst>
                    <a:ext uri="{9D8B030D-6E8A-4147-A177-3AD203B41FA5}">
                      <a16:colId xmlns="" xmlns:a16="http://schemas.microsoft.com/office/drawing/2014/main" val="20002"/>
                    </a:ext>
                  </a:extLst>
                </a:gridCol>
                <a:gridCol w="1025614">
                  <a:extLst>
                    <a:ext uri="{9D8B030D-6E8A-4147-A177-3AD203B41FA5}">
                      <a16:colId xmlns="" xmlns:a16="http://schemas.microsoft.com/office/drawing/2014/main" val="20003"/>
                    </a:ext>
                  </a:extLst>
                </a:gridCol>
              </a:tblGrid>
              <a:tr h="36095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36095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extLst>
                  <a:ext uri="{0D108BD9-81ED-4DB2-BD59-A6C34878D82A}">
                    <a16:rowId xmlns="" xmlns:a16="http://schemas.microsoft.com/office/drawing/2014/main" val="10001"/>
                  </a:ext>
                </a:extLst>
              </a:tr>
              <a:tr h="36095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45%</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extLst>
                  <a:ext uri="{0D108BD9-81ED-4DB2-BD59-A6C34878D82A}">
                    <a16:rowId xmlns="" xmlns:a16="http://schemas.microsoft.com/office/drawing/2014/main" val="10002"/>
                  </a:ext>
                </a:extLst>
              </a:tr>
              <a:tr h="36095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pt-BR" sz="2000" b="1" i="0" u="none" strike="noStrike">
                          <a:solidFill>
                            <a:srgbClr val="FF0000"/>
                          </a:solidFill>
                          <a:effectLst/>
                          <a:latin typeface="Calibri" panose="020F0502020204030204" pitchFamily="34" charset="0"/>
                        </a:rPr>
                        <a:t>?</a:t>
                      </a:r>
                    </a:p>
                  </a:txBody>
                  <a:tcPr marL="7620" marR="7620" marT="5715" marB="0" anchor="b"/>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3"/>
                  </a:ext>
                </a:extLst>
              </a:tr>
              <a:tr h="360952">
                <a:tc>
                  <a:txBody>
                    <a:bodyPr/>
                    <a:lstStyle/>
                    <a:p>
                      <a:pPr algn="ctr" rtl="0" fontAlgn="ctr"/>
                      <a:r>
                        <a:rPr lang="pt-BR" sz="2000" u="none" strike="noStrike">
                          <a:effectLst/>
                        </a:rPr>
                        <a:t>Médio</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endParaRPr lang="pt-BR" sz="2000" b="0" i="0" u="none" strike="noStrike" dirty="0">
                        <a:solidFill>
                          <a:srgbClr val="000000"/>
                        </a:solidFill>
                        <a:effectLst/>
                        <a:latin typeface="Calibri" panose="020F0502020204030204" pitchFamily="34" charset="0"/>
                      </a:endParaRPr>
                    </a:p>
                  </a:txBody>
                  <a:tcPr marL="7620" marR="7620" marT="5715" marB="0" anchor="b"/>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4"/>
                  </a:ext>
                </a:extLst>
              </a:tr>
              <a:tr h="36095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endParaRPr lang="pt-BR" sz="2000" b="0" i="0" u="none" strike="noStrike" dirty="0">
                        <a:solidFill>
                          <a:srgbClr val="000000"/>
                        </a:solidFill>
                        <a:effectLst/>
                        <a:latin typeface="Calibri" panose="020F0502020204030204" pitchFamily="34" charset="0"/>
                      </a:endParaRPr>
                    </a:p>
                  </a:txBody>
                  <a:tcPr marL="7620" marR="7620" marT="5715" marB="0" anchor="b"/>
                </a:tc>
                <a:tc>
                  <a:txBody>
                    <a:bodyPr/>
                    <a:lstStyle/>
                    <a:p>
                      <a:pPr algn="r" fontAlgn="b"/>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5"/>
                  </a:ext>
                </a:extLst>
              </a:tr>
            </a:tbl>
          </a:graphicData>
        </a:graphic>
      </p:graphicFrame>
      <p:sp>
        <p:nvSpPr>
          <p:cNvPr id="12" name="Elipse 11"/>
          <p:cNvSpPr/>
          <p:nvPr/>
        </p:nvSpPr>
        <p:spPr>
          <a:xfrm>
            <a:off x="1239735" y="4502505"/>
            <a:ext cx="3267411" cy="387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
        <p:nvSpPr>
          <p:cNvPr id="13" name="Elipse 12"/>
          <p:cNvSpPr/>
          <p:nvPr/>
        </p:nvSpPr>
        <p:spPr>
          <a:xfrm>
            <a:off x="1239735" y="4890449"/>
            <a:ext cx="3267411" cy="38238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
        <p:nvSpPr>
          <p:cNvPr id="14" name="Elipse 13"/>
          <p:cNvSpPr/>
          <p:nvPr/>
        </p:nvSpPr>
        <p:spPr>
          <a:xfrm>
            <a:off x="1239735" y="5272835"/>
            <a:ext cx="3267411" cy="34409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Tree>
    <p:extLst>
      <p:ext uri="{BB962C8B-B14F-4D97-AF65-F5344CB8AC3E}">
        <p14:creationId xmlns:p14="http://schemas.microsoft.com/office/powerpoint/2010/main" val="319663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par>
                          <p:cTn id="14" fill="hold">
                            <p:stCondLst>
                              <p:cond delay="500"/>
                            </p:stCondLst>
                            <p:childTnLst>
                              <p:par>
                                <p:cTn id="15" presetID="16" presetClass="entr" presetSubtype="21"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 xmlns:a16="http://schemas.microsoft.com/office/drawing/2014/main" val="20000"/>
                    </a:ext>
                  </a:extLst>
                </a:gridCol>
                <a:gridCol w="1113734">
                  <a:extLst>
                    <a:ext uri="{9D8B030D-6E8A-4147-A177-3AD203B41FA5}">
                      <a16:colId xmlns="" xmlns:a16="http://schemas.microsoft.com/office/drawing/2014/main" val="20001"/>
                    </a:ext>
                  </a:extLst>
                </a:gridCol>
                <a:gridCol w="1113734">
                  <a:extLst>
                    <a:ext uri="{9D8B030D-6E8A-4147-A177-3AD203B41FA5}">
                      <a16:colId xmlns="" xmlns:a16="http://schemas.microsoft.com/office/drawing/2014/main" val="20002"/>
                    </a:ext>
                  </a:extLst>
                </a:gridCol>
                <a:gridCol w="1113734">
                  <a:extLst>
                    <a:ext uri="{9D8B030D-6E8A-4147-A177-3AD203B41FA5}">
                      <a16:colId xmlns=""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 xmlns:a16="http://schemas.microsoft.com/office/drawing/2014/main" val="20000"/>
                    </a:ext>
                  </a:extLst>
                </a:gridCol>
                <a:gridCol w="819232">
                  <a:extLst>
                    <a:ext uri="{9D8B030D-6E8A-4147-A177-3AD203B41FA5}">
                      <a16:colId xmlns="" xmlns:a16="http://schemas.microsoft.com/office/drawing/2014/main" val="20001"/>
                    </a:ext>
                  </a:extLst>
                </a:gridCol>
                <a:gridCol w="1011397">
                  <a:extLst>
                    <a:ext uri="{9D8B030D-6E8A-4147-A177-3AD203B41FA5}">
                      <a16:colId xmlns="" xmlns:a16="http://schemas.microsoft.com/office/drawing/2014/main" val="20002"/>
                    </a:ext>
                  </a:extLst>
                </a:gridCol>
                <a:gridCol w="930484">
                  <a:extLst>
                    <a:ext uri="{9D8B030D-6E8A-4147-A177-3AD203B41FA5}">
                      <a16:colId xmlns=""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5"/>
                  </a:ext>
                </a:extLst>
              </a:tr>
            </a:tbl>
          </a:graphicData>
        </a:graphic>
      </p:graphicFrame>
      <p:sp>
        <p:nvSpPr>
          <p:cNvPr id="10" name="Espaço Reservado para Conteúdo 2"/>
          <p:cNvSpPr txBox="1">
            <a:spLocks/>
          </p:cNvSpPr>
          <p:nvPr/>
        </p:nvSpPr>
        <p:spPr>
          <a:xfrm>
            <a:off x="22304" y="2463328"/>
            <a:ext cx="9099391" cy="965672"/>
          </a:xfrm>
          <a:prstGeom prst="rect">
            <a:avLst/>
          </a:prstGeom>
        </p:spPr>
        <p:txBody>
          <a:bodyPr vert="horz" lIns="68580" tIns="34291" rIns="68580" bIns="34291"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t-BR" sz="2000" dirty="0"/>
              <a:t>Qual a probabilidade de ocorrer simultaneamente uma previsão e um resultado real</a:t>
            </a:r>
            <a:r>
              <a:rPr lang="pt-BR" sz="2000" dirty="0" smtClean="0"/>
              <a:t>?</a:t>
            </a:r>
          </a:p>
          <a:p>
            <a:pPr marL="0" indent="0" algn="ctr">
              <a:buNone/>
            </a:pPr>
            <a:r>
              <a:rPr lang="pt-BR" sz="2000" dirty="0"/>
              <a:t>Qual a probabilidade de ocorrer cada um dos climas </a:t>
            </a:r>
            <a:r>
              <a:rPr lang="pt-BR" sz="2000" b="1" u="sng" dirty="0"/>
              <a:t>para dada </a:t>
            </a:r>
            <a:r>
              <a:rPr lang="pt-BR" sz="2000" dirty="0"/>
              <a:t>previsão</a:t>
            </a:r>
            <a:r>
              <a:rPr lang="pt-BR" sz="2000" dirty="0" smtClean="0"/>
              <a:t>?</a:t>
            </a:r>
            <a:endParaRPr lang="pt-BR" sz="2000" dirty="0"/>
          </a:p>
        </p:txBody>
      </p:sp>
      <p:graphicFrame>
        <p:nvGraphicFramePr>
          <p:cNvPr id="7" name="Tabela 6"/>
          <p:cNvGraphicFramePr>
            <a:graphicFrameLocks noGrp="1"/>
          </p:cNvGraphicFramePr>
          <p:nvPr>
            <p:extLst>
              <p:ext uri="{D42A27DB-BD31-4B8C-83A1-F6EECF244321}">
                <p14:modId xmlns:p14="http://schemas.microsoft.com/office/powerpoint/2010/main" val="2286622253"/>
              </p:ext>
            </p:extLst>
          </p:nvPr>
        </p:nvGraphicFramePr>
        <p:xfrm>
          <a:off x="46657" y="3401869"/>
          <a:ext cx="4436136" cy="2535974"/>
        </p:xfrm>
        <a:graphic>
          <a:graphicData uri="http://schemas.openxmlformats.org/drawingml/2006/table">
            <a:tbl>
              <a:tblPr firstRow="1" firstCol="1" bandRow="1">
                <a:tableStyleId>{5C22544A-7EE6-4342-B048-85BDC9FD1C3A}</a:tableStyleId>
              </a:tblPr>
              <a:tblGrid>
                <a:gridCol w="1264240">
                  <a:extLst>
                    <a:ext uri="{9D8B030D-6E8A-4147-A177-3AD203B41FA5}">
                      <a16:colId xmlns="" xmlns:a16="http://schemas.microsoft.com/office/drawing/2014/main" val="20000"/>
                    </a:ext>
                  </a:extLst>
                </a:gridCol>
                <a:gridCol w="792975">
                  <a:extLst>
                    <a:ext uri="{9D8B030D-6E8A-4147-A177-3AD203B41FA5}">
                      <a16:colId xmlns="" xmlns:a16="http://schemas.microsoft.com/office/drawing/2014/main" val="20001"/>
                    </a:ext>
                  </a:extLst>
                </a:gridCol>
                <a:gridCol w="865062">
                  <a:extLst>
                    <a:ext uri="{9D8B030D-6E8A-4147-A177-3AD203B41FA5}">
                      <a16:colId xmlns="" xmlns:a16="http://schemas.microsoft.com/office/drawing/2014/main" val="20002"/>
                    </a:ext>
                  </a:extLst>
                </a:gridCol>
                <a:gridCol w="720886">
                  <a:extLst>
                    <a:ext uri="{9D8B030D-6E8A-4147-A177-3AD203B41FA5}">
                      <a16:colId xmlns="" xmlns:a16="http://schemas.microsoft.com/office/drawing/2014/main" val="20003"/>
                    </a:ext>
                  </a:extLst>
                </a:gridCol>
                <a:gridCol w="792973">
                  <a:extLst>
                    <a:ext uri="{9D8B030D-6E8A-4147-A177-3AD203B41FA5}">
                      <a16:colId xmlns="" xmlns:a16="http://schemas.microsoft.com/office/drawing/2014/main" val="20004"/>
                    </a:ext>
                  </a:extLst>
                </a:gridCol>
              </a:tblGrid>
              <a:tr h="36228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tc rowSpan="3">
                  <a:txBody>
                    <a:bodyPr/>
                    <a:lstStyle/>
                    <a:p>
                      <a:pPr algn="ctr" fontAlgn="b"/>
                      <a:r>
                        <a:rPr lang="pt-BR" sz="2000" u="none" strike="noStrike" dirty="0">
                          <a:effectLst/>
                        </a:rPr>
                        <a:t>Total</a:t>
                      </a:r>
                      <a:endParaRPr lang="pt-BR" sz="2000" b="0" i="0" u="none" strike="noStrike" dirty="0">
                        <a:solidFill>
                          <a:srgbClr val="000000"/>
                        </a:solidFill>
                        <a:effectLst/>
                        <a:latin typeface="Calibri" panose="020F0502020204030204" pitchFamily="34" charset="0"/>
                      </a:endParaRPr>
                    </a:p>
                  </a:txBody>
                  <a:tcPr marL="7620" marR="7620" marT="5715" marB="0" anchor="ctr"/>
                </a:tc>
                <a:extLst>
                  <a:ext uri="{0D108BD9-81ED-4DB2-BD59-A6C34878D82A}">
                    <a16:rowId xmlns="" xmlns:a16="http://schemas.microsoft.com/office/drawing/2014/main" val="10000"/>
                  </a:ext>
                </a:extLst>
              </a:tr>
              <a:tr h="36228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 xmlns:a16="http://schemas.microsoft.com/office/drawing/2014/main" val="10001"/>
                  </a:ext>
                </a:extLst>
              </a:tr>
              <a:tr h="36228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45%</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 xmlns:a16="http://schemas.microsoft.com/office/drawing/2014/main" val="10002"/>
                  </a:ext>
                </a:extLst>
              </a:tr>
              <a:tr h="36228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dirty="0">
                          <a:effectLst/>
                        </a:rPr>
                        <a:t>18,0%</a:t>
                      </a:r>
                      <a:endParaRPr lang="pt-BR" sz="2000" b="0" i="0" u="none" strike="noStrike" dirty="0">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3,6%</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2,7%</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24,30%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3"/>
                  </a:ext>
                </a:extLst>
              </a:tr>
              <a:tr h="362282">
                <a:tc>
                  <a:txBody>
                    <a:bodyPr/>
                    <a:lstStyle/>
                    <a:p>
                      <a:pPr algn="ctr" rtl="0" fontAlgn="ctr"/>
                      <a:r>
                        <a:rPr lang="pt-BR" sz="2000" u="none" strike="noStrike" dirty="0">
                          <a:effectLst/>
                        </a:rPr>
                        <a:t>Médio</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4,5%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38,3%</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6,9%</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49,65%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4"/>
                  </a:ext>
                </a:extLst>
              </a:tr>
              <a:tr h="36228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3,2%</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20,4%</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26,05%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5"/>
                  </a:ext>
                </a:extLst>
              </a:tr>
              <a:tr h="362282">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30,0%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100,0%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6"/>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028147463"/>
              </p:ext>
            </p:extLst>
          </p:nvPr>
        </p:nvGraphicFramePr>
        <p:xfrm>
          <a:off x="4645948" y="3421120"/>
          <a:ext cx="4461420" cy="2165712"/>
        </p:xfrm>
        <a:graphic>
          <a:graphicData uri="http://schemas.openxmlformats.org/drawingml/2006/table">
            <a:tbl>
              <a:tblPr firstRow="1" firstCol="1" bandRow="1">
                <a:tableStyleId>{5C22544A-7EE6-4342-B048-85BDC9FD1C3A}</a:tableStyleId>
              </a:tblPr>
              <a:tblGrid>
                <a:gridCol w="1472487">
                  <a:extLst>
                    <a:ext uri="{9D8B030D-6E8A-4147-A177-3AD203B41FA5}">
                      <a16:colId xmlns="" xmlns:a16="http://schemas.microsoft.com/office/drawing/2014/main" val="20000"/>
                    </a:ext>
                  </a:extLst>
                </a:gridCol>
                <a:gridCol w="899855">
                  <a:extLst>
                    <a:ext uri="{9D8B030D-6E8A-4147-A177-3AD203B41FA5}">
                      <a16:colId xmlns="" xmlns:a16="http://schemas.microsoft.com/office/drawing/2014/main" val="20001"/>
                    </a:ext>
                  </a:extLst>
                </a:gridCol>
                <a:gridCol w="1063464">
                  <a:extLst>
                    <a:ext uri="{9D8B030D-6E8A-4147-A177-3AD203B41FA5}">
                      <a16:colId xmlns="" xmlns:a16="http://schemas.microsoft.com/office/drawing/2014/main" val="20002"/>
                    </a:ext>
                  </a:extLst>
                </a:gridCol>
                <a:gridCol w="1025614">
                  <a:extLst>
                    <a:ext uri="{9D8B030D-6E8A-4147-A177-3AD203B41FA5}">
                      <a16:colId xmlns="" xmlns:a16="http://schemas.microsoft.com/office/drawing/2014/main" val="20003"/>
                    </a:ext>
                  </a:extLst>
                </a:gridCol>
              </a:tblGrid>
              <a:tr h="36095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36095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extLst>
                  <a:ext uri="{0D108BD9-81ED-4DB2-BD59-A6C34878D82A}">
                    <a16:rowId xmlns="" xmlns:a16="http://schemas.microsoft.com/office/drawing/2014/main" val="10001"/>
                  </a:ext>
                </a:extLst>
              </a:tr>
              <a:tr h="36095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45%</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extLst>
                  <a:ext uri="{0D108BD9-81ED-4DB2-BD59-A6C34878D82A}">
                    <a16:rowId xmlns="" xmlns:a16="http://schemas.microsoft.com/office/drawing/2014/main" val="10002"/>
                  </a:ext>
                </a:extLst>
              </a:tr>
              <a:tr h="36095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b="0" i="0" u="none" strike="noStrike" dirty="0">
                          <a:solidFill>
                            <a:srgbClr val="000000"/>
                          </a:solidFill>
                          <a:effectLst/>
                          <a:latin typeface="Calibri" panose="020F0502020204030204" pitchFamily="34" charset="0"/>
                        </a:rPr>
                        <a:t>74,07%</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14,81%</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11,11%</a:t>
                      </a:r>
                    </a:p>
                  </a:txBody>
                  <a:tcPr marL="7620" marR="7620" marT="5715" marB="0" anchor="b"/>
                </a:tc>
                <a:extLst>
                  <a:ext uri="{0D108BD9-81ED-4DB2-BD59-A6C34878D82A}">
                    <a16:rowId xmlns="" xmlns:a16="http://schemas.microsoft.com/office/drawing/2014/main" val="10003"/>
                  </a:ext>
                </a:extLst>
              </a:tr>
              <a:tr h="360952">
                <a:tc>
                  <a:txBody>
                    <a:bodyPr/>
                    <a:lstStyle/>
                    <a:p>
                      <a:pPr algn="ctr" rtl="0" fontAlgn="ctr"/>
                      <a:r>
                        <a:rPr lang="pt-BR" sz="2000" u="none" strike="noStrike">
                          <a:effectLst/>
                        </a:rPr>
                        <a:t>Médio</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b="0" i="0" u="none" strike="noStrike" dirty="0">
                          <a:solidFill>
                            <a:srgbClr val="000000"/>
                          </a:solidFill>
                          <a:effectLst/>
                          <a:latin typeface="Calibri" panose="020F0502020204030204" pitchFamily="34" charset="0"/>
                        </a:rPr>
                        <a:t>9,06%</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77,04%</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13,90%</a:t>
                      </a:r>
                    </a:p>
                  </a:txBody>
                  <a:tcPr marL="7620" marR="7620" marT="5715" marB="0" anchor="b"/>
                </a:tc>
                <a:extLst>
                  <a:ext uri="{0D108BD9-81ED-4DB2-BD59-A6C34878D82A}">
                    <a16:rowId xmlns="" xmlns:a16="http://schemas.microsoft.com/office/drawing/2014/main" val="10004"/>
                  </a:ext>
                </a:extLst>
              </a:tr>
              <a:tr h="36095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b="0" i="0" u="none" strike="noStrike">
                          <a:solidFill>
                            <a:srgbClr val="000000"/>
                          </a:solidFill>
                          <a:effectLst/>
                          <a:latin typeface="Calibri" panose="020F0502020204030204" pitchFamily="34" charset="0"/>
                        </a:rPr>
                        <a:t>9,60%</a:t>
                      </a:r>
                    </a:p>
                  </a:txBody>
                  <a:tcPr marL="7620" marR="7620" marT="5715" marB="0" anchor="b"/>
                </a:tc>
                <a:tc>
                  <a:txBody>
                    <a:bodyPr/>
                    <a:lstStyle/>
                    <a:p>
                      <a:pPr algn="r" fontAlgn="b"/>
                      <a:r>
                        <a:rPr lang="pt-BR" sz="2000" b="0" i="0" u="none" strike="noStrike" dirty="0">
                          <a:solidFill>
                            <a:srgbClr val="000000"/>
                          </a:solidFill>
                          <a:effectLst/>
                          <a:latin typeface="Calibri" panose="020F0502020204030204" pitchFamily="34" charset="0"/>
                        </a:rPr>
                        <a:t>12,09%</a:t>
                      </a:r>
                    </a:p>
                  </a:txBody>
                  <a:tcPr marL="7620" marR="7620" marT="5715" marB="0" anchor="b"/>
                </a:tc>
                <a:tc>
                  <a:txBody>
                    <a:bodyPr/>
                    <a:lstStyle/>
                    <a:p>
                      <a:pPr algn="r" fontAlgn="b"/>
                      <a:r>
                        <a:rPr lang="pt-BR" sz="2000" b="0" i="0" u="none" strike="noStrike" dirty="0">
                          <a:solidFill>
                            <a:srgbClr val="000000"/>
                          </a:solidFill>
                          <a:effectLst/>
                          <a:latin typeface="Calibri" panose="020F0502020204030204" pitchFamily="34" charset="0"/>
                        </a:rPr>
                        <a:t>78,31%</a:t>
                      </a:r>
                    </a:p>
                  </a:txBody>
                  <a:tcPr marL="7620" marR="7620" marT="5715" marB="0" anchor="b"/>
                </a:tc>
                <a:extLst>
                  <a:ext uri="{0D108BD9-81ED-4DB2-BD59-A6C34878D82A}">
                    <a16:rowId xmlns="" xmlns:a16="http://schemas.microsoft.com/office/drawing/2014/main" val="10005"/>
                  </a:ext>
                </a:extLst>
              </a:tr>
            </a:tbl>
          </a:graphicData>
        </a:graphic>
      </p:graphicFrame>
      <p:sp>
        <p:nvSpPr>
          <p:cNvPr id="12" name="Elipse 11"/>
          <p:cNvSpPr/>
          <p:nvPr/>
        </p:nvSpPr>
        <p:spPr>
          <a:xfrm>
            <a:off x="1239735" y="4502505"/>
            <a:ext cx="3267411" cy="387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
        <p:nvSpPr>
          <p:cNvPr id="13" name="Elipse 12"/>
          <p:cNvSpPr/>
          <p:nvPr/>
        </p:nvSpPr>
        <p:spPr>
          <a:xfrm>
            <a:off x="1239735" y="4890449"/>
            <a:ext cx="3267411" cy="38238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
        <p:nvSpPr>
          <p:cNvPr id="14" name="Elipse 13"/>
          <p:cNvSpPr/>
          <p:nvPr/>
        </p:nvSpPr>
        <p:spPr>
          <a:xfrm>
            <a:off x="1239735" y="5272835"/>
            <a:ext cx="3267411" cy="34409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Tree>
    <p:extLst>
      <p:ext uri="{BB962C8B-B14F-4D97-AF65-F5344CB8AC3E}">
        <p14:creationId xmlns:p14="http://schemas.microsoft.com/office/powerpoint/2010/main" val="3181979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3220589344"/>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 xmlns:a16="http://schemas.microsoft.com/office/drawing/2014/main" val="20000"/>
                    </a:ext>
                  </a:extLst>
                </a:gridCol>
                <a:gridCol w="1052793">
                  <a:extLst>
                    <a:ext uri="{9D8B030D-6E8A-4147-A177-3AD203B41FA5}">
                      <a16:colId xmlns="" xmlns:a16="http://schemas.microsoft.com/office/drawing/2014/main" val="20001"/>
                    </a:ext>
                  </a:extLst>
                </a:gridCol>
                <a:gridCol w="1315993">
                  <a:extLst>
                    <a:ext uri="{9D8B030D-6E8A-4147-A177-3AD203B41FA5}">
                      <a16:colId xmlns="" xmlns:a16="http://schemas.microsoft.com/office/drawing/2014/main" val="20002"/>
                    </a:ext>
                  </a:extLst>
                </a:gridCol>
                <a:gridCol w="1315993">
                  <a:extLst>
                    <a:ext uri="{9D8B030D-6E8A-4147-A177-3AD203B41FA5}">
                      <a16:colId xmlns="" xmlns:a16="http://schemas.microsoft.com/office/drawing/2014/main" val="20003"/>
                    </a:ext>
                  </a:extLst>
                </a:gridCol>
                <a:gridCol w="636064">
                  <a:extLst>
                    <a:ext uri="{9D8B030D-6E8A-4147-A177-3AD203B41FA5}">
                      <a16:colId xmlns="" xmlns:a16="http://schemas.microsoft.com/office/drawing/2014/main" val="20004"/>
                    </a:ext>
                  </a:extLst>
                </a:gridCol>
                <a:gridCol w="1131916">
                  <a:extLst>
                    <a:ext uri="{9D8B030D-6E8A-4147-A177-3AD203B41FA5}">
                      <a16:colId xmlns="" xmlns:a16="http://schemas.microsoft.com/office/drawing/2014/main" val="20005"/>
                    </a:ext>
                  </a:extLst>
                </a:gridCol>
                <a:gridCol w="864096">
                  <a:extLst>
                    <a:ext uri="{9D8B030D-6E8A-4147-A177-3AD203B41FA5}">
                      <a16:colId xmlns="" xmlns:a16="http://schemas.microsoft.com/office/drawing/2014/main" val="20006"/>
                    </a:ext>
                  </a:extLst>
                </a:gridCol>
                <a:gridCol w="1080119">
                  <a:extLst>
                    <a:ext uri="{9D8B030D-6E8A-4147-A177-3AD203B41FA5}">
                      <a16:colId xmlns=""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84949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 xmlns:a16="http://schemas.microsoft.com/office/drawing/2014/main" val="20000"/>
                    </a:ext>
                  </a:extLst>
                </a:gridCol>
                <a:gridCol w="1113734">
                  <a:extLst>
                    <a:ext uri="{9D8B030D-6E8A-4147-A177-3AD203B41FA5}">
                      <a16:colId xmlns="" xmlns:a16="http://schemas.microsoft.com/office/drawing/2014/main" val="20001"/>
                    </a:ext>
                  </a:extLst>
                </a:gridCol>
                <a:gridCol w="1113734">
                  <a:extLst>
                    <a:ext uri="{9D8B030D-6E8A-4147-A177-3AD203B41FA5}">
                      <a16:colId xmlns="" xmlns:a16="http://schemas.microsoft.com/office/drawing/2014/main" val="20002"/>
                    </a:ext>
                  </a:extLst>
                </a:gridCol>
                <a:gridCol w="1113734">
                  <a:extLst>
                    <a:ext uri="{9D8B030D-6E8A-4147-A177-3AD203B41FA5}">
                      <a16:colId xmlns=""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 xmlns:a16="http://schemas.microsoft.com/office/drawing/2014/main" val="20000"/>
                    </a:ext>
                  </a:extLst>
                </a:gridCol>
                <a:gridCol w="819232">
                  <a:extLst>
                    <a:ext uri="{9D8B030D-6E8A-4147-A177-3AD203B41FA5}">
                      <a16:colId xmlns="" xmlns:a16="http://schemas.microsoft.com/office/drawing/2014/main" val="20001"/>
                    </a:ext>
                  </a:extLst>
                </a:gridCol>
                <a:gridCol w="1011397">
                  <a:extLst>
                    <a:ext uri="{9D8B030D-6E8A-4147-A177-3AD203B41FA5}">
                      <a16:colId xmlns="" xmlns:a16="http://schemas.microsoft.com/office/drawing/2014/main" val="20002"/>
                    </a:ext>
                  </a:extLst>
                </a:gridCol>
                <a:gridCol w="930484">
                  <a:extLst>
                    <a:ext uri="{9D8B030D-6E8A-4147-A177-3AD203B41FA5}">
                      <a16:colId xmlns=""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5"/>
                  </a:ext>
                </a:extLst>
              </a:tr>
            </a:tbl>
          </a:graphicData>
        </a:graphic>
      </p:graphicFrame>
      <p:sp>
        <p:nvSpPr>
          <p:cNvPr id="10" name="Espaço Reservado para Conteúdo 2"/>
          <p:cNvSpPr txBox="1">
            <a:spLocks/>
          </p:cNvSpPr>
          <p:nvPr/>
        </p:nvSpPr>
        <p:spPr>
          <a:xfrm>
            <a:off x="22304" y="2463328"/>
            <a:ext cx="9099391" cy="965672"/>
          </a:xfrm>
          <a:prstGeom prst="rect">
            <a:avLst/>
          </a:prstGeom>
        </p:spPr>
        <p:txBody>
          <a:bodyPr vert="horz" lIns="68580" tIns="34291" rIns="68580" bIns="34291"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t-BR" sz="2000" dirty="0"/>
              <a:t>Qual a probabilidade de ocorrer simultaneamente uma previsão e um resultado real</a:t>
            </a:r>
            <a:r>
              <a:rPr lang="pt-BR" sz="2000" dirty="0" smtClean="0"/>
              <a:t>?</a:t>
            </a:r>
          </a:p>
          <a:p>
            <a:pPr marL="0" indent="0" algn="ctr">
              <a:buNone/>
            </a:pPr>
            <a:r>
              <a:rPr lang="pt-BR" sz="2000" dirty="0"/>
              <a:t>Qual a probabilidade de ocorrer cada um dos climas </a:t>
            </a:r>
            <a:r>
              <a:rPr lang="pt-BR" sz="2000" b="1" u="sng" dirty="0"/>
              <a:t>para dada </a:t>
            </a:r>
            <a:r>
              <a:rPr lang="pt-BR" sz="2000" dirty="0"/>
              <a:t>previsão</a:t>
            </a:r>
            <a:r>
              <a:rPr lang="pt-BR" sz="2000" dirty="0" smtClean="0"/>
              <a:t>?</a:t>
            </a:r>
            <a:endParaRPr lang="pt-BR" sz="2000" dirty="0"/>
          </a:p>
        </p:txBody>
      </p:sp>
      <p:graphicFrame>
        <p:nvGraphicFramePr>
          <p:cNvPr id="7" name="Tabela 6"/>
          <p:cNvGraphicFramePr>
            <a:graphicFrameLocks noGrp="1"/>
          </p:cNvGraphicFramePr>
          <p:nvPr>
            <p:extLst>
              <p:ext uri="{D42A27DB-BD31-4B8C-83A1-F6EECF244321}">
                <p14:modId xmlns:p14="http://schemas.microsoft.com/office/powerpoint/2010/main" val="2286622253"/>
              </p:ext>
            </p:extLst>
          </p:nvPr>
        </p:nvGraphicFramePr>
        <p:xfrm>
          <a:off x="46657" y="3401869"/>
          <a:ext cx="4436136" cy="2535974"/>
        </p:xfrm>
        <a:graphic>
          <a:graphicData uri="http://schemas.openxmlformats.org/drawingml/2006/table">
            <a:tbl>
              <a:tblPr firstRow="1" firstCol="1" bandRow="1">
                <a:tableStyleId>{5C22544A-7EE6-4342-B048-85BDC9FD1C3A}</a:tableStyleId>
              </a:tblPr>
              <a:tblGrid>
                <a:gridCol w="1264240">
                  <a:extLst>
                    <a:ext uri="{9D8B030D-6E8A-4147-A177-3AD203B41FA5}">
                      <a16:colId xmlns="" xmlns:a16="http://schemas.microsoft.com/office/drawing/2014/main" val="20000"/>
                    </a:ext>
                  </a:extLst>
                </a:gridCol>
                <a:gridCol w="792975">
                  <a:extLst>
                    <a:ext uri="{9D8B030D-6E8A-4147-A177-3AD203B41FA5}">
                      <a16:colId xmlns="" xmlns:a16="http://schemas.microsoft.com/office/drawing/2014/main" val="20001"/>
                    </a:ext>
                  </a:extLst>
                </a:gridCol>
                <a:gridCol w="865062">
                  <a:extLst>
                    <a:ext uri="{9D8B030D-6E8A-4147-A177-3AD203B41FA5}">
                      <a16:colId xmlns="" xmlns:a16="http://schemas.microsoft.com/office/drawing/2014/main" val="20002"/>
                    </a:ext>
                  </a:extLst>
                </a:gridCol>
                <a:gridCol w="720886">
                  <a:extLst>
                    <a:ext uri="{9D8B030D-6E8A-4147-A177-3AD203B41FA5}">
                      <a16:colId xmlns="" xmlns:a16="http://schemas.microsoft.com/office/drawing/2014/main" val="20003"/>
                    </a:ext>
                  </a:extLst>
                </a:gridCol>
                <a:gridCol w="792973">
                  <a:extLst>
                    <a:ext uri="{9D8B030D-6E8A-4147-A177-3AD203B41FA5}">
                      <a16:colId xmlns="" xmlns:a16="http://schemas.microsoft.com/office/drawing/2014/main" val="20004"/>
                    </a:ext>
                  </a:extLst>
                </a:gridCol>
              </a:tblGrid>
              <a:tr h="36228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tc rowSpan="3">
                  <a:txBody>
                    <a:bodyPr/>
                    <a:lstStyle/>
                    <a:p>
                      <a:pPr algn="ctr" fontAlgn="b"/>
                      <a:r>
                        <a:rPr lang="pt-BR" sz="2000" u="none" strike="noStrike" dirty="0">
                          <a:effectLst/>
                        </a:rPr>
                        <a:t>Total</a:t>
                      </a:r>
                      <a:endParaRPr lang="pt-BR" sz="2000" b="0" i="0" u="none" strike="noStrike" dirty="0">
                        <a:solidFill>
                          <a:srgbClr val="000000"/>
                        </a:solidFill>
                        <a:effectLst/>
                        <a:latin typeface="Calibri" panose="020F0502020204030204" pitchFamily="34" charset="0"/>
                      </a:endParaRPr>
                    </a:p>
                  </a:txBody>
                  <a:tcPr marL="7620" marR="7620" marT="5715" marB="0" anchor="ctr"/>
                </a:tc>
                <a:extLst>
                  <a:ext uri="{0D108BD9-81ED-4DB2-BD59-A6C34878D82A}">
                    <a16:rowId xmlns="" xmlns:a16="http://schemas.microsoft.com/office/drawing/2014/main" val="10000"/>
                  </a:ext>
                </a:extLst>
              </a:tr>
              <a:tr h="36228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 xmlns:a16="http://schemas.microsoft.com/office/drawing/2014/main" val="10001"/>
                  </a:ext>
                </a:extLst>
              </a:tr>
              <a:tr h="36228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45%</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 xmlns:a16="http://schemas.microsoft.com/office/drawing/2014/main" val="10002"/>
                  </a:ext>
                </a:extLst>
              </a:tr>
              <a:tr h="36228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dirty="0">
                          <a:effectLst/>
                        </a:rPr>
                        <a:t>18,0%</a:t>
                      </a:r>
                      <a:endParaRPr lang="pt-BR" sz="2000" b="0" i="0" u="none" strike="noStrike" dirty="0">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3,6%</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2,7%</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24,30%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3"/>
                  </a:ext>
                </a:extLst>
              </a:tr>
              <a:tr h="362282">
                <a:tc>
                  <a:txBody>
                    <a:bodyPr/>
                    <a:lstStyle/>
                    <a:p>
                      <a:pPr algn="ctr" rtl="0" fontAlgn="ctr"/>
                      <a:r>
                        <a:rPr lang="pt-BR" sz="2000" u="none" strike="noStrike" dirty="0">
                          <a:effectLst/>
                        </a:rPr>
                        <a:t>Médio</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4,5%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38,3%</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6,9%</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49,65%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4"/>
                  </a:ext>
                </a:extLst>
              </a:tr>
              <a:tr h="36228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3,2%</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20,4%</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26,05%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5"/>
                  </a:ext>
                </a:extLst>
              </a:tr>
              <a:tr h="362282">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30,0%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100,0%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6"/>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028147463"/>
              </p:ext>
            </p:extLst>
          </p:nvPr>
        </p:nvGraphicFramePr>
        <p:xfrm>
          <a:off x="4645948" y="3421120"/>
          <a:ext cx="4461420" cy="2165712"/>
        </p:xfrm>
        <a:graphic>
          <a:graphicData uri="http://schemas.openxmlformats.org/drawingml/2006/table">
            <a:tbl>
              <a:tblPr firstRow="1" firstCol="1" bandRow="1">
                <a:tableStyleId>{5C22544A-7EE6-4342-B048-85BDC9FD1C3A}</a:tableStyleId>
              </a:tblPr>
              <a:tblGrid>
                <a:gridCol w="1472487">
                  <a:extLst>
                    <a:ext uri="{9D8B030D-6E8A-4147-A177-3AD203B41FA5}">
                      <a16:colId xmlns="" xmlns:a16="http://schemas.microsoft.com/office/drawing/2014/main" val="20000"/>
                    </a:ext>
                  </a:extLst>
                </a:gridCol>
                <a:gridCol w="899855">
                  <a:extLst>
                    <a:ext uri="{9D8B030D-6E8A-4147-A177-3AD203B41FA5}">
                      <a16:colId xmlns="" xmlns:a16="http://schemas.microsoft.com/office/drawing/2014/main" val="20001"/>
                    </a:ext>
                  </a:extLst>
                </a:gridCol>
                <a:gridCol w="1063464">
                  <a:extLst>
                    <a:ext uri="{9D8B030D-6E8A-4147-A177-3AD203B41FA5}">
                      <a16:colId xmlns="" xmlns:a16="http://schemas.microsoft.com/office/drawing/2014/main" val="20002"/>
                    </a:ext>
                  </a:extLst>
                </a:gridCol>
                <a:gridCol w="1025614">
                  <a:extLst>
                    <a:ext uri="{9D8B030D-6E8A-4147-A177-3AD203B41FA5}">
                      <a16:colId xmlns="" xmlns:a16="http://schemas.microsoft.com/office/drawing/2014/main" val="20003"/>
                    </a:ext>
                  </a:extLst>
                </a:gridCol>
              </a:tblGrid>
              <a:tr h="36095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36095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extLst>
                  <a:ext uri="{0D108BD9-81ED-4DB2-BD59-A6C34878D82A}">
                    <a16:rowId xmlns="" xmlns:a16="http://schemas.microsoft.com/office/drawing/2014/main" val="10001"/>
                  </a:ext>
                </a:extLst>
              </a:tr>
              <a:tr h="36095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45%</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extLst>
                  <a:ext uri="{0D108BD9-81ED-4DB2-BD59-A6C34878D82A}">
                    <a16:rowId xmlns="" xmlns:a16="http://schemas.microsoft.com/office/drawing/2014/main" val="10002"/>
                  </a:ext>
                </a:extLst>
              </a:tr>
              <a:tr h="36095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b="0" i="0" u="none" strike="noStrike" dirty="0">
                          <a:solidFill>
                            <a:srgbClr val="000000"/>
                          </a:solidFill>
                          <a:effectLst/>
                          <a:latin typeface="Calibri" panose="020F0502020204030204" pitchFamily="34" charset="0"/>
                        </a:rPr>
                        <a:t>74,07%</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14,81%</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11,11%</a:t>
                      </a:r>
                    </a:p>
                  </a:txBody>
                  <a:tcPr marL="7620" marR="7620" marT="5715" marB="0" anchor="b"/>
                </a:tc>
                <a:extLst>
                  <a:ext uri="{0D108BD9-81ED-4DB2-BD59-A6C34878D82A}">
                    <a16:rowId xmlns="" xmlns:a16="http://schemas.microsoft.com/office/drawing/2014/main" val="10003"/>
                  </a:ext>
                </a:extLst>
              </a:tr>
              <a:tr h="360952">
                <a:tc>
                  <a:txBody>
                    <a:bodyPr/>
                    <a:lstStyle/>
                    <a:p>
                      <a:pPr algn="ctr" rtl="0" fontAlgn="ctr"/>
                      <a:r>
                        <a:rPr lang="pt-BR" sz="2000" u="none" strike="noStrike">
                          <a:effectLst/>
                        </a:rPr>
                        <a:t>Médio</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b="0" i="0" u="none" strike="noStrike" dirty="0">
                          <a:solidFill>
                            <a:srgbClr val="000000"/>
                          </a:solidFill>
                          <a:effectLst/>
                          <a:latin typeface="Calibri" panose="020F0502020204030204" pitchFamily="34" charset="0"/>
                        </a:rPr>
                        <a:t>9,06%</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77,04%</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13,90%</a:t>
                      </a:r>
                    </a:p>
                  </a:txBody>
                  <a:tcPr marL="7620" marR="7620" marT="5715" marB="0" anchor="b"/>
                </a:tc>
                <a:extLst>
                  <a:ext uri="{0D108BD9-81ED-4DB2-BD59-A6C34878D82A}">
                    <a16:rowId xmlns="" xmlns:a16="http://schemas.microsoft.com/office/drawing/2014/main" val="10004"/>
                  </a:ext>
                </a:extLst>
              </a:tr>
              <a:tr h="36095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b="0" i="0" u="none" strike="noStrike">
                          <a:solidFill>
                            <a:srgbClr val="000000"/>
                          </a:solidFill>
                          <a:effectLst/>
                          <a:latin typeface="Calibri" panose="020F0502020204030204" pitchFamily="34" charset="0"/>
                        </a:rPr>
                        <a:t>9,60%</a:t>
                      </a:r>
                    </a:p>
                  </a:txBody>
                  <a:tcPr marL="7620" marR="7620" marT="5715" marB="0" anchor="b"/>
                </a:tc>
                <a:tc>
                  <a:txBody>
                    <a:bodyPr/>
                    <a:lstStyle/>
                    <a:p>
                      <a:pPr algn="r" fontAlgn="b"/>
                      <a:r>
                        <a:rPr lang="pt-BR" sz="2000" b="0" i="0" u="none" strike="noStrike" dirty="0">
                          <a:solidFill>
                            <a:srgbClr val="000000"/>
                          </a:solidFill>
                          <a:effectLst/>
                          <a:latin typeface="Calibri" panose="020F0502020204030204" pitchFamily="34" charset="0"/>
                        </a:rPr>
                        <a:t>12,09%</a:t>
                      </a:r>
                    </a:p>
                  </a:txBody>
                  <a:tcPr marL="7620" marR="7620" marT="5715" marB="0" anchor="b"/>
                </a:tc>
                <a:tc>
                  <a:txBody>
                    <a:bodyPr/>
                    <a:lstStyle/>
                    <a:p>
                      <a:pPr algn="r" fontAlgn="b"/>
                      <a:r>
                        <a:rPr lang="pt-BR" sz="2000" b="0" i="0" u="none" strike="noStrike" dirty="0">
                          <a:solidFill>
                            <a:srgbClr val="000000"/>
                          </a:solidFill>
                          <a:effectLst/>
                          <a:latin typeface="Calibri" panose="020F0502020204030204" pitchFamily="34" charset="0"/>
                        </a:rPr>
                        <a:t>78,31%</a:t>
                      </a:r>
                    </a:p>
                  </a:txBody>
                  <a:tcPr marL="7620" marR="7620" marT="5715" marB="0" anchor="b"/>
                </a:tc>
                <a:extLst>
                  <a:ext uri="{0D108BD9-81ED-4DB2-BD59-A6C34878D82A}">
                    <a16:rowId xmlns="" xmlns:a16="http://schemas.microsoft.com/office/drawing/2014/main" val="10005"/>
                  </a:ext>
                </a:extLst>
              </a:tr>
            </a:tbl>
          </a:graphicData>
        </a:graphic>
      </p:graphicFrame>
      <p:sp>
        <p:nvSpPr>
          <p:cNvPr id="12" name="Elipse 11"/>
          <p:cNvSpPr/>
          <p:nvPr/>
        </p:nvSpPr>
        <p:spPr>
          <a:xfrm>
            <a:off x="6096000" y="4488659"/>
            <a:ext cx="3004916" cy="4017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
        <p:nvSpPr>
          <p:cNvPr id="13" name="Elipse 12"/>
          <p:cNvSpPr/>
          <p:nvPr/>
        </p:nvSpPr>
        <p:spPr>
          <a:xfrm>
            <a:off x="6096000" y="4876800"/>
            <a:ext cx="3004916" cy="39603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
        <p:nvSpPr>
          <p:cNvPr id="14" name="Elipse 13"/>
          <p:cNvSpPr/>
          <p:nvPr/>
        </p:nvSpPr>
        <p:spPr>
          <a:xfrm>
            <a:off x="6096000" y="5260553"/>
            <a:ext cx="3004916" cy="3563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Tree>
    <p:extLst>
      <p:ext uri="{BB962C8B-B14F-4D97-AF65-F5344CB8AC3E}">
        <p14:creationId xmlns:p14="http://schemas.microsoft.com/office/powerpoint/2010/main" val="171403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inVertical)">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arn(inVertical)">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arn(inVertical)">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3067158770"/>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 xmlns:a16="http://schemas.microsoft.com/office/drawing/2014/main" val="20000"/>
                    </a:ext>
                  </a:extLst>
                </a:gridCol>
                <a:gridCol w="1052793">
                  <a:extLst>
                    <a:ext uri="{9D8B030D-6E8A-4147-A177-3AD203B41FA5}">
                      <a16:colId xmlns="" xmlns:a16="http://schemas.microsoft.com/office/drawing/2014/main" val="20001"/>
                    </a:ext>
                  </a:extLst>
                </a:gridCol>
                <a:gridCol w="1315993">
                  <a:extLst>
                    <a:ext uri="{9D8B030D-6E8A-4147-A177-3AD203B41FA5}">
                      <a16:colId xmlns="" xmlns:a16="http://schemas.microsoft.com/office/drawing/2014/main" val="20002"/>
                    </a:ext>
                  </a:extLst>
                </a:gridCol>
                <a:gridCol w="1315993">
                  <a:extLst>
                    <a:ext uri="{9D8B030D-6E8A-4147-A177-3AD203B41FA5}">
                      <a16:colId xmlns="" xmlns:a16="http://schemas.microsoft.com/office/drawing/2014/main" val="20003"/>
                    </a:ext>
                  </a:extLst>
                </a:gridCol>
                <a:gridCol w="636064">
                  <a:extLst>
                    <a:ext uri="{9D8B030D-6E8A-4147-A177-3AD203B41FA5}">
                      <a16:colId xmlns="" xmlns:a16="http://schemas.microsoft.com/office/drawing/2014/main" val="20004"/>
                    </a:ext>
                  </a:extLst>
                </a:gridCol>
                <a:gridCol w="1131916">
                  <a:extLst>
                    <a:ext uri="{9D8B030D-6E8A-4147-A177-3AD203B41FA5}">
                      <a16:colId xmlns="" xmlns:a16="http://schemas.microsoft.com/office/drawing/2014/main" val="20005"/>
                    </a:ext>
                  </a:extLst>
                </a:gridCol>
                <a:gridCol w="864096">
                  <a:extLst>
                    <a:ext uri="{9D8B030D-6E8A-4147-A177-3AD203B41FA5}">
                      <a16:colId xmlns="" xmlns:a16="http://schemas.microsoft.com/office/drawing/2014/main" val="20006"/>
                    </a:ext>
                  </a:extLst>
                </a:gridCol>
                <a:gridCol w="1080119">
                  <a:extLst>
                    <a:ext uri="{9D8B030D-6E8A-4147-A177-3AD203B41FA5}">
                      <a16:colId xmlns=""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1458523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1902723280"/>
              </p:ext>
            </p:extLst>
          </p:nvPr>
        </p:nvGraphicFramePr>
        <p:xfrm>
          <a:off x="1274086" y="3951514"/>
          <a:ext cx="6410296" cy="1993392"/>
        </p:xfrm>
        <a:graphic>
          <a:graphicData uri="http://schemas.openxmlformats.org/drawingml/2006/table">
            <a:tbl>
              <a:tblPr firstRow="1" firstCol="1" bandRow="1">
                <a:tableStyleId>{5C22544A-7EE6-4342-B048-85BDC9FD1C3A}</a:tableStyleId>
              </a:tblPr>
              <a:tblGrid>
                <a:gridCol w="1620532">
                  <a:extLst>
                    <a:ext uri="{9D8B030D-6E8A-4147-A177-3AD203B41FA5}">
                      <a16:colId xmlns="" xmlns:a16="http://schemas.microsoft.com/office/drawing/2014/main" val="20000"/>
                    </a:ext>
                  </a:extLst>
                </a:gridCol>
                <a:gridCol w="1596588">
                  <a:extLst>
                    <a:ext uri="{9D8B030D-6E8A-4147-A177-3AD203B41FA5}">
                      <a16:colId xmlns="" xmlns:a16="http://schemas.microsoft.com/office/drawing/2014/main" val="20001"/>
                    </a:ext>
                  </a:extLst>
                </a:gridCol>
                <a:gridCol w="1596588">
                  <a:extLst>
                    <a:ext uri="{9D8B030D-6E8A-4147-A177-3AD203B41FA5}">
                      <a16:colId xmlns="" xmlns:a16="http://schemas.microsoft.com/office/drawing/2014/main" val="20002"/>
                    </a:ext>
                  </a:extLst>
                </a:gridCol>
                <a:gridCol w="1596588">
                  <a:extLst>
                    <a:ext uri="{9D8B030D-6E8A-4147-A177-3AD203B41FA5}">
                      <a16:colId xmlns="" xmlns:a16="http://schemas.microsoft.com/office/drawing/2014/main" val="20003"/>
                    </a:ext>
                  </a:extLst>
                </a:gridCol>
              </a:tblGrid>
              <a:tr h="420624">
                <a:tc rowSpan="2">
                  <a:txBody>
                    <a:bodyPr/>
                    <a:lstStyle/>
                    <a:p>
                      <a:pPr algn="ctr">
                        <a:lnSpc>
                          <a:spcPct val="115000"/>
                        </a:lnSpc>
                        <a:spcAft>
                          <a:spcPts val="0"/>
                        </a:spcAft>
                      </a:pPr>
                      <a:r>
                        <a:rPr lang="pt-BR" sz="2400" dirty="0">
                          <a:effectLst/>
                        </a:rPr>
                        <a:t>Cultura</a:t>
                      </a:r>
                      <a:endParaRPr lang="pt-BR" sz="24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400" dirty="0">
                          <a:effectLst/>
                        </a:rPr>
                        <a:t>Resultados (lucros) possíveis (R$)</a:t>
                      </a:r>
                      <a:endParaRPr lang="pt-BR" sz="24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731520">
                <a:tc vMerge="1">
                  <a:txBody>
                    <a:bodyPr/>
                    <a:lstStyle/>
                    <a:p>
                      <a:endParaRPr lang="pt-BR"/>
                    </a:p>
                  </a:txBody>
                  <a:tcPr/>
                </a:tc>
                <a:tc>
                  <a:txBody>
                    <a:bodyPr/>
                    <a:lstStyle/>
                    <a:p>
                      <a:pPr algn="ctr">
                        <a:lnSpc>
                          <a:spcPct val="100000"/>
                        </a:lnSpc>
                        <a:spcAft>
                          <a:spcPts val="0"/>
                        </a:spcAft>
                      </a:pPr>
                      <a:r>
                        <a:rPr lang="pt-BR" sz="2400" dirty="0">
                          <a:effectLst/>
                        </a:rPr>
                        <a:t>Bom</a:t>
                      </a:r>
                    </a:p>
                    <a:p>
                      <a:pPr algn="ctr">
                        <a:lnSpc>
                          <a:spcPct val="100000"/>
                        </a:lnSpc>
                        <a:spcAft>
                          <a:spcPts val="0"/>
                        </a:spcAft>
                      </a:pPr>
                      <a:r>
                        <a:rPr lang="pt-BR" sz="24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400" dirty="0">
                          <a:effectLst/>
                        </a:rPr>
                        <a:t>Médio</a:t>
                      </a:r>
                    </a:p>
                    <a:p>
                      <a:pPr algn="ctr">
                        <a:lnSpc>
                          <a:spcPct val="100000"/>
                        </a:lnSpc>
                        <a:spcAft>
                          <a:spcPts val="0"/>
                        </a:spcAft>
                      </a:pPr>
                      <a:r>
                        <a:rPr lang="pt-BR" sz="24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400" dirty="0">
                          <a:effectLst/>
                        </a:rPr>
                        <a:t>Ruim</a:t>
                      </a:r>
                    </a:p>
                    <a:p>
                      <a:pPr algn="ctr">
                        <a:lnSpc>
                          <a:spcPct val="100000"/>
                        </a:lnSpc>
                        <a:spcAft>
                          <a:spcPts val="0"/>
                        </a:spcAft>
                      </a:pPr>
                      <a:r>
                        <a:rPr lang="pt-BR" sz="2400" dirty="0">
                          <a:effectLst/>
                          <a:latin typeface="Calibri"/>
                          <a:ea typeface="Calibri"/>
                          <a:cs typeface="Times New Roman"/>
                        </a:rPr>
                        <a:t>30%</a:t>
                      </a:r>
                    </a:p>
                  </a:txBody>
                  <a:tcPr marL="68580" marR="68580" marT="0" marB="0" anchor="ctr"/>
                </a:tc>
                <a:extLst>
                  <a:ext uri="{0D108BD9-81ED-4DB2-BD59-A6C34878D82A}">
                    <a16:rowId xmlns="" xmlns:a16="http://schemas.microsoft.com/office/drawing/2014/main" val="10001"/>
                  </a:ext>
                </a:extLst>
              </a:tr>
              <a:tr h="420624">
                <a:tc>
                  <a:txBody>
                    <a:bodyPr/>
                    <a:lstStyle/>
                    <a:p>
                      <a:pPr algn="ctr">
                        <a:lnSpc>
                          <a:spcPct val="115000"/>
                        </a:lnSpc>
                        <a:spcAft>
                          <a:spcPts val="0"/>
                        </a:spcAft>
                      </a:pPr>
                      <a:r>
                        <a:rPr lang="pt-BR" sz="2400">
                          <a:effectLst/>
                        </a:rPr>
                        <a:t>A</a:t>
                      </a:r>
                      <a:endParaRPr lang="pt-BR"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400">
                          <a:effectLst/>
                        </a:rPr>
                        <a:t>760.000</a:t>
                      </a:r>
                      <a:endParaRPr lang="pt-BR"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400">
                          <a:effectLst/>
                        </a:rPr>
                        <a:t>280.000</a:t>
                      </a:r>
                      <a:endParaRPr lang="pt-BR"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400">
                          <a:effectLst/>
                        </a:rPr>
                        <a:t>- 570.000</a:t>
                      </a:r>
                      <a:endParaRPr lang="pt-BR" sz="24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420624">
                <a:tc>
                  <a:txBody>
                    <a:bodyPr/>
                    <a:lstStyle/>
                    <a:p>
                      <a:pPr algn="ctr">
                        <a:lnSpc>
                          <a:spcPct val="115000"/>
                        </a:lnSpc>
                        <a:spcAft>
                          <a:spcPts val="0"/>
                        </a:spcAft>
                      </a:pPr>
                      <a:r>
                        <a:rPr lang="pt-BR" sz="2400">
                          <a:effectLst/>
                        </a:rPr>
                        <a:t>B</a:t>
                      </a:r>
                      <a:endParaRPr lang="pt-BR"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400">
                          <a:effectLst/>
                        </a:rPr>
                        <a:t>400.000</a:t>
                      </a:r>
                      <a:endParaRPr lang="pt-BR"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400">
                          <a:effectLst/>
                        </a:rPr>
                        <a:t>250.000</a:t>
                      </a:r>
                      <a:endParaRPr lang="pt-BR"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400" dirty="0">
                          <a:effectLst/>
                        </a:rPr>
                        <a:t>- 200.000</a:t>
                      </a:r>
                      <a:endParaRPr lang="pt-BR" sz="24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bl>
          </a:graphicData>
        </a:graphic>
      </p:graphicFrame>
      <p:sp>
        <p:nvSpPr>
          <p:cNvPr id="6" name="Título 1"/>
          <p:cNvSpPr>
            <a:spLocks noGrp="1"/>
          </p:cNvSpPr>
          <p:nvPr>
            <p:ph type="title"/>
          </p:nvPr>
        </p:nvSpPr>
        <p:spPr>
          <a:xfrm>
            <a:off x="245326" y="1"/>
            <a:ext cx="6460273" cy="738393"/>
          </a:xfrm>
        </p:spPr>
        <p:txBody>
          <a:bodyPr>
            <a:noAutofit/>
          </a:bodyPr>
          <a:lstStyle/>
          <a:p>
            <a:r>
              <a:rPr lang="pt-BR" dirty="0"/>
              <a:t>Exercício Árvore de Decisão</a:t>
            </a:r>
          </a:p>
        </p:txBody>
      </p:sp>
      <p:grpSp>
        <p:nvGrpSpPr>
          <p:cNvPr id="7" name="Agrupar 6">
            <a:extLst>
              <a:ext uri="{FF2B5EF4-FFF2-40B4-BE49-F238E27FC236}">
                <a16:creationId xmlns="" xmlns:a16="http://schemas.microsoft.com/office/drawing/2014/main" id="{6734FDD1-7920-42E2-AB80-013562B3198B}"/>
              </a:ext>
            </a:extLst>
          </p:cNvPr>
          <p:cNvGrpSpPr/>
          <p:nvPr/>
        </p:nvGrpSpPr>
        <p:grpSpPr>
          <a:xfrm>
            <a:off x="245325" y="738393"/>
            <a:ext cx="5798636" cy="3213121"/>
            <a:chOff x="2815" y="576162"/>
            <a:chExt cx="5282001" cy="2924274"/>
          </a:xfrm>
        </p:grpSpPr>
        <p:sp>
          <p:nvSpPr>
            <p:cNvPr id="8" name="Retângulo 7">
              <a:extLst>
                <a:ext uri="{FF2B5EF4-FFF2-40B4-BE49-F238E27FC236}">
                  <a16:creationId xmlns="" xmlns:a16="http://schemas.microsoft.com/office/drawing/2014/main" id="{7D2D1DEB-ADA2-48D9-849E-90B14C9C7A46}"/>
                </a:ext>
              </a:extLst>
            </p:cNvPr>
            <p:cNvSpPr/>
            <p:nvPr/>
          </p:nvSpPr>
          <p:spPr>
            <a:xfrm>
              <a:off x="2815" y="576162"/>
              <a:ext cx="5282001" cy="2924274"/>
            </a:xfrm>
            <a:prstGeom prst="rect">
              <a:avLst/>
            </a:prstGeom>
            <a:solidFill>
              <a:schemeClr val="accent5">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CaixaDeTexto 8">
              <a:extLst>
                <a:ext uri="{FF2B5EF4-FFF2-40B4-BE49-F238E27FC236}">
                  <a16:creationId xmlns="" xmlns:a16="http://schemas.microsoft.com/office/drawing/2014/main" id="{F45D540D-A588-4B14-9274-0FBA5EF1423A}"/>
                </a:ext>
              </a:extLst>
            </p:cNvPr>
            <p:cNvSpPr txBox="1"/>
            <p:nvPr/>
          </p:nvSpPr>
          <p:spPr>
            <a:xfrm>
              <a:off x="2815" y="576162"/>
              <a:ext cx="5282001" cy="29242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algn="ctr" defTabSz="889000">
                <a:lnSpc>
                  <a:spcPct val="90000"/>
                </a:lnSpc>
                <a:spcBef>
                  <a:spcPct val="0"/>
                </a:spcBef>
                <a:spcAft>
                  <a:spcPct val="35000"/>
                </a:spcAft>
              </a:pPr>
              <a:r>
                <a:rPr lang="pt-BR" sz="2200" dirty="0">
                  <a:solidFill>
                    <a:schemeClr val="tx1"/>
                  </a:solidFill>
                </a:rPr>
                <a:t>Uma empresa estuda a possibilidade de investir para explorar uma nova área. A empresa poderá realizar o plantio da cultura A, que requer investimentos elevados; plantar a cultura B (menos intensiva em capital); ou, desistir de explorara a área (não realizar nenhum plantio). O resultado deste negócio poderá ser bom, médio ou ruim, sendo que as probabilidades destas ocorrências valem 0,25; 0,45; e, 0,30 respectivamente.</a:t>
              </a:r>
            </a:p>
          </p:txBody>
        </p:sp>
      </p:grpSp>
      <p:grpSp>
        <p:nvGrpSpPr>
          <p:cNvPr id="10" name="Agrupar 9">
            <a:extLst>
              <a:ext uri="{FF2B5EF4-FFF2-40B4-BE49-F238E27FC236}">
                <a16:creationId xmlns="" xmlns:a16="http://schemas.microsoft.com/office/drawing/2014/main" id="{3850B9E9-7CAD-4D53-88AF-597B31F19A22}"/>
              </a:ext>
            </a:extLst>
          </p:cNvPr>
          <p:cNvGrpSpPr/>
          <p:nvPr/>
        </p:nvGrpSpPr>
        <p:grpSpPr>
          <a:xfrm>
            <a:off x="6133171" y="738393"/>
            <a:ext cx="2743200" cy="3521373"/>
            <a:chOff x="6394037" y="576162"/>
            <a:chExt cx="5282001" cy="3218698"/>
          </a:xfrm>
        </p:grpSpPr>
        <p:sp>
          <p:nvSpPr>
            <p:cNvPr id="11" name="Retângulo 10">
              <a:extLst>
                <a:ext uri="{FF2B5EF4-FFF2-40B4-BE49-F238E27FC236}">
                  <a16:creationId xmlns="" xmlns:a16="http://schemas.microsoft.com/office/drawing/2014/main" id="{64B14C5D-BC28-40E4-BF16-3E8FCE15E76E}"/>
                </a:ext>
              </a:extLst>
            </p:cNvPr>
            <p:cNvSpPr/>
            <p:nvPr/>
          </p:nvSpPr>
          <p:spPr>
            <a:xfrm>
              <a:off x="6394037" y="576162"/>
              <a:ext cx="5282001" cy="2924274"/>
            </a:xfrm>
            <a:prstGeom prst="rect">
              <a:avLst/>
            </a:prstGeom>
            <a:solidFill>
              <a:schemeClr val="accent5">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CaixaDeTexto 11">
              <a:extLst>
                <a:ext uri="{FF2B5EF4-FFF2-40B4-BE49-F238E27FC236}">
                  <a16:creationId xmlns="" xmlns:a16="http://schemas.microsoft.com/office/drawing/2014/main" id="{C6477028-83FA-4D45-BE3F-7FBC50C3D059}"/>
                </a:ext>
              </a:extLst>
            </p:cNvPr>
            <p:cNvSpPr txBox="1"/>
            <p:nvPr/>
          </p:nvSpPr>
          <p:spPr>
            <a:xfrm>
              <a:off x="6394037" y="576162"/>
              <a:ext cx="5282001" cy="32186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algn="ctr" defTabSz="889000">
                <a:lnSpc>
                  <a:spcPct val="90000"/>
                </a:lnSpc>
                <a:spcBef>
                  <a:spcPct val="0"/>
                </a:spcBef>
                <a:spcAft>
                  <a:spcPct val="35000"/>
                </a:spcAft>
              </a:pPr>
              <a:r>
                <a:rPr lang="pt-BR" sz="2000" dirty="0">
                  <a:solidFill>
                    <a:schemeClr val="tx1"/>
                  </a:solidFill>
                </a:rPr>
                <a:t>Com base em dados de explorações anteriores </a:t>
              </a:r>
              <a:r>
                <a:rPr lang="pt-BR" sz="2200" dirty="0">
                  <a:solidFill>
                    <a:schemeClr val="tx1"/>
                  </a:solidFill>
                </a:rPr>
                <a:t>nas</a:t>
              </a:r>
              <a:r>
                <a:rPr lang="pt-BR" sz="2000" dirty="0">
                  <a:solidFill>
                    <a:schemeClr val="tx1"/>
                  </a:solidFill>
                </a:rPr>
                <a:t> mesmas terras, foi feito um cálculo dos lucros possíveis. Os resultados estão na tabela a seguir apresentada:</a:t>
              </a:r>
            </a:p>
          </p:txBody>
        </p:sp>
      </p:grpSp>
    </p:spTree>
    <p:extLst>
      <p:ext uri="{BB962C8B-B14F-4D97-AF65-F5344CB8AC3E}">
        <p14:creationId xmlns:p14="http://schemas.microsoft.com/office/powerpoint/2010/main" val="161378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3067158770"/>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 xmlns:a16="http://schemas.microsoft.com/office/drawing/2014/main" val="20000"/>
                    </a:ext>
                  </a:extLst>
                </a:gridCol>
                <a:gridCol w="1052793">
                  <a:extLst>
                    <a:ext uri="{9D8B030D-6E8A-4147-A177-3AD203B41FA5}">
                      <a16:colId xmlns="" xmlns:a16="http://schemas.microsoft.com/office/drawing/2014/main" val="20001"/>
                    </a:ext>
                  </a:extLst>
                </a:gridCol>
                <a:gridCol w="1315993">
                  <a:extLst>
                    <a:ext uri="{9D8B030D-6E8A-4147-A177-3AD203B41FA5}">
                      <a16:colId xmlns="" xmlns:a16="http://schemas.microsoft.com/office/drawing/2014/main" val="20002"/>
                    </a:ext>
                  </a:extLst>
                </a:gridCol>
                <a:gridCol w="1315993">
                  <a:extLst>
                    <a:ext uri="{9D8B030D-6E8A-4147-A177-3AD203B41FA5}">
                      <a16:colId xmlns="" xmlns:a16="http://schemas.microsoft.com/office/drawing/2014/main" val="20003"/>
                    </a:ext>
                  </a:extLst>
                </a:gridCol>
                <a:gridCol w="636064">
                  <a:extLst>
                    <a:ext uri="{9D8B030D-6E8A-4147-A177-3AD203B41FA5}">
                      <a16:colId xmlns="" xmlns:a16="http://schemas.microsoft.com/office/drawing/2014/main" val="20004"/>
                    </a:ext>
                  </a:extLst>
                </a:gridCol>
                <a:gridCol w="1131916">
                  <a:extLst>
                    <a:ext uri="{9D8B030D-6E8A-4147-A177-3AD203B41FA5}">
                      <a16:colId xmlns="" xmlns:a16="http://schemas.microsoft.com/office/drawing/2014/main" val="20005"/>
                    </a:ext>
                  </a:extLst>
                </a:gridCol>
                <a:gridCol w="864096">
                  <a:extLst>
                    <a:ext uri="{9D8B030D-6E8A-4147-A177-3AD203B41FA5}">
                      <a16:colId xmlns="" xmlns:a16="http://schemas.microsoft.com/office/drawing/2014/main" val="20006"/>
                    </a:ext>
                  </a:extLst>
                </a:gridCol>
                <a:gridCol w="1080119">
                  <a:extLst>
                    <a:ext uri="{9D8B030D-6E8A-4147-A177-3AD203B41FA5}">
                      <a16:colId xmlns=""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16" name="CaixaDeTexto 15"/>
          <p:cNvSpPr txBox="1"/>
          <p:nvPr/>
        </p:nvSpPr>
        <p:spPr>
          <a:xfrm rot="20643760">
            <a:off x="3742010" y="811533"/>
            <a:ext cx="1399702" cy="377205"/>
          </a:xfrm>
          <a:prstGeom prst="rect">
            <a:avLst/>
          </a:prstGeom>
          <a:noFill/>
        </p:spPr>
        <p:txBody>
          <a:bodyPr wrap="square" rtlCol="0">
            <a:spAutoFit/>
          </a:bodyPr>
          <a:lstStyle/>
          <a:p>
            <a:pPr algn="ctr"/>
            <a:r>
              <a:rPr lang="pt-BR" b="1" dirty="0">
                <a:solidFill>
                  <a:srgbClr val="FF0000"/>
                </a:solidFill>
              </a:rPr>
              <a:t>$ ???</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28" name="CaixaDeTexto 27"/>
          <p:cNvSpPr txBox="1"/>
          <p:nvPr/>
        </p:nvSpPr>
        <p:spPr>
          <a:xfrm rot="793282">
            <a:off x="3470074" y="1596846"/>
            <a:ext cx="1399702" cy="377205"/>
          </a:xfrm>
          <a:prstGeom prst="rect">
            <a:avLst/>
          </a:prstGeom>
          <a:noFill/>
        </p:spPr>
        <p:txBody>
          <a:bodyPr wrap="square" rtlCol="0">
            <a:spAutoFit/>
          </a:bodyPr>
          <a:lstStyle/>
          <a:p>
            <a:pPr algn="ctr"/>
            <a:r>
              <a:rPr lang="pt-BR" b="1" dirty="0">
                <a:solidFill>
                  <a:srgbClr val="FF0000"/>
                </a:solidFill>
              </a:rPr>
              <a:t>$ ???</a:t>
            </a: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8" name="CaixaDeTexto 37"/>
          <p:cNvSpPr txBox="1"/>
          <p:nvPr/>
        </p:nvSpPr>
        <p:spPr>
          <a:xfrm rot="20582527">
            <a:off x="3830909" y="2729260"/>
            <a:ext cx="1399702" cy="377205"/>
          </a:xfrm>
          <a:prstGeom prst="rect">
            <a:avLst/>
          </a:prstGeom>
          <a:noFill/>
        </p:spPr>
        <p:txBody>
          <a:bodyPr wrap="square" rtlCol="0">
            <a:spAutoFit/>
          </a:bodyPr>
          <a:lstStyle/>
          <a:p>
            <a:pPr algn="ctr"/>
            <a:r>
              <a:rPr lang="pt-BR" b="1" dirty="0">
                <a:solidFill>
                  <a:srgbClr val="FF0000"/>
                </a:solidFill>
              </a:rPr>
              <a:t>$ ???</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5" name="CaixaDeTexto 44"/>
          <p:cNvSpPr txBox="1"/>
          <p:nvPr/>
        </p:nvSpPr>
        <p:spPr>
          <a:xfrm rot="831660">
            <a:off x="3487830" y="3527921"/>
            <a:ext cx="1399702" cy="377205"/>
          </a:xfrm>
          <a:prstGeom prst="rect">
            <a:avLst/>
          </a:prstGeom>
          <a:noFill/>
        </p:spPr>
        <p:txBody>
          <a:bodyPr wrap="square" rtlCol="0">
            <a:spAutoFit/>
          </a:bodyPr>
          <a:lstStyle/>
          <a:p>
            <a:pPr algn="ctr"/>
            <a:r>
              <a:rPr lang="pt-BR" b="1" dirty="0">
                <a:solidFill>
                  <a:srgbClr val="FF0000"/>
                </a:solidFill>
              </a:rPr>
              <a:t>$ ???</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3" name="CaixaDeTexto 52"/>
          <p:cNvSpPr txBox="1"/>
          <p:nvPr/>
        </p:nvSpPr>
        <p:spPr>
          <a:xfrm rot="20559693">
            <a:off x="3792239" y="4699638"/>
            <a:ext cx="1399702" cy="377205"/>
          </a:xfrm>
          <a:prstGeom prst="rect">
            <a:avLst/>
          </a:prstGeom>
          <a:noFill/>
        </p:spPr>
        <p:txBody>
          <a:bodyPr wrap="square" rtlCol="0">
            <a:spAutoFit/>
          </a:bodyPr>
          <a:lstStyle/>
          <a:p>
            <a:pPr algn="ctr"/>
            <a:r>
              <a:rPr lang="pt-BR" b="1" dirty="0">
                <a:solidFill>
                  <a:srgbClr val="FF0000"/>
                </a:solidFill>
              </a:rPr>
              <a:t>$ ???</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0" name="CaixaDeTexto 59"/>
          <p:cNvSpPr txBox="1"/>
          <p:nvPr/>
        </p:nvSpPr>
        <p:spPr>
          <a:xfrm rot="935886">
            <a:off x="3430638" y="5410971"/>
            <a:ext cx="1383484" cy="369332"/>
          </a:xfrm>
          <a:prstGeom prst="rect">
            <a:avLst/>
          </a:prstGeom>
          <a:noFill/>
        </p:spPr>
        <p:txBody>
          <a:bodyPr wrap="square" rtlCol="0">
            <a:spAutoFit/>
          </a:bodyPr>
          <a:lstStyle/>
          <a:p>
            <a:pPr algn="ctr"/>
            <a:r>
              <a:rPr lang="pt-BR" b="1" dirty="0" smtClean="0">
                <a:solidFill>
                  <a:srgbClr val="FF0000"/>
                </a:solidFill>
              </a:rPr>
              <a:t>$ ???</a:t>
            </a:r>
            <a:endParaRPr lang="pt-BR" b="1" dirty="0">
              <a:solidFill>
                <a:srgbClr val="FF0000"/>
              </a:solidFill>
            </a:endParaRP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16867243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3067158770"/>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 xmlns:a16="http://schemas.microsoft.com/office/drawing/2014/main" val="20000"/>
                    </a:ext>
                  </a:extLst>
                </a:gridCol>
                <a:gridCol w="1052793">
                  <a:extLst>
                    <a:ext uri="{9D8B030D-6E8A-4147-A177-3AD203B41FA5}">
                      <a16:colId xmlns="" xmlns:a16="http://schemas.microsoft.com/office/drawing/2014/main" val="20001"/>
                    </a:ext>
                  </a:extLst>
                </a:gridCol>
                <a:gridCol w="1315993">
                  <a:extLst>
                    <a:ext uri="{9D8B030D-6E8A-4147-A177-3AD203B41FA5}">
                      <a16:colId xmlns="" xmlns:a16="http://schemas.microsoft.com/office/drawing/2014/main" val="20002"/>
                    </a:ext>
                  </a:extLst>
                </a:gridCol>
                <a:gridCol w="1315993">
                  <a:extLst>
                    <a:ext uri="{9D8B030D-6E8A-4147-A177-3AD203B41FA5}">
                      <a16:colId xmlns="" xmlns:a16="http://schemas.microsoft.com/office/drawing/2014/main" val="20003"/>
                    </a:ext>
                  </a:extLst>
                </a:gridCol>
                <a:gridCol w="636064">
                  <a:extLst>
                    <a:ext uri="{9D8B030D-6E8A-4147-A177-3AD203B41FA5}">
                      <a16:colId xmlns="" xmlns:a16="http://schemas.microsoft.com/office/drawing/2014/main" val="20004"/>
                    </a:ext>
                  </a:extLst>
                </a:gridCol>
                <a:gridCol w="1131916">
                  <a:extLst>
                    <a:ext uri="{9D8B030D-6E8A-4147-A177-3AD203B41FA5}">
                      <a16:colId xmlns="" xmlns:a16="http://schemas.microsoft.com/office/drawing/2014/main" val="20005"/>
                    </a:ext>
                  </a:extLst>
                </a:gridCol>
                <a:gridCol w="864096">
                  <a:extLst>
                    <a:ext uri="{9D8B030D-6E8A-4147-A177-3AD203B41FA5}">
                      <a16:colId xmlns="" xmlns:a16="http://schemas.microsoft.com/office/drawing/2014/main" val="20006"/>
                    </a:ext>
                  </a:extLst>
                </a:gridCol>
                <a:gridCol w="1080119">
                  <a:extLst>
                    <a:ext uri="{9D8B030D-6E8A-4147-A177-3AD203B41FA5}">
                      <a16:colId xmlns=""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16" name="CaixaDeTexto 15"/>
          <p:cNvSpPr txBox="1"/>
          <p:nvPr/>
        </p:nvSpPr>
        <p:spPr>
          <a:xfrm rot="20643760">
            <a:off x="3742010" y="811533"/>
            <a:ext cx="1399702" cy="377205"/>
          </a:xfrm>
          <a:prstGeom prst="rect">
            <a:avLst/>
          </a:prstGeom>
          <a:noFill/>
        </p:spPr>
        <p:txBody>
          <a:bodyPr wrap="square" rtlCol="0">
            <a:spAutoFit/>
          </a:bodyPr>
          <a:lstStyle/>
          <a:p>
            <a:pPr algn="ctr"/>
            <a:r>
              <a:rPr lang="pt-BR" dirty="0"/>
              <a:t>541.111</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28" name="CaixaDeTexto 27"/>
          <p:cNvSpPr txBox="1"/>
          <p:nvPr/>
        </p:nvSpPr>
        <p:spPr>
          <a:xfrm rot="793282">
            <a:off x="3470074" y="1596846"/>
            <a:ext cx="1399702" cy="377205"/>
          </a:xfrm>
          <a:prstGeom prst="rect">
            <a:avLst/>
          </a:prstGeom>
          <a:noFill/>
        </p:spPr>
        <p:txBody>
          <a:bodyPr wrap="square" rtlCol="0">
            <a:spAutoFit/>
          </a:bodyPr>
          <a:lstStyle/>
          <a:p>
            <a:pPr algn="ctr"/>
            <a:r>
              <a:rPr lang="pt-BR" dirty="0"/>
              <a:t>311.111</a:t>
            </a:r>
          </a:p>
        </p:txBody>
      </p:sp>
      <p:sp>
        <p:nvSpPr>
          <p:cNvPr id="29" name="Seta dobrada para cima 28"/>
          <p:cNvSpPr/>
          <p:nvPr/>
        </p:nvSpPr>
        <p:spPr>
          <a:xfrm>
            <a:off x="3163693" y="709966"/>
            <a:ext cx="349925" cy="271428"/>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8" name="CaixaDeTexto 37"/>
          <p:cNvSpPr txBox="1"/>
          <p:nvPr/>
        </p:nvSpPr>
        <p:spPr>
          <a:xfrm rot="20582527">
            <a:off x="3830909" y="2729260"/>
            <a:ext cx="1399702" cy="377205"/>
          </a:xfrm>
          <a:prstGeom prst="rect">
            <a:avLst/>
          </a:prstGeom>
          <a:noFill/>
        </p:spPr>
        <p:txBody>
          <a:bodyPr wrap="square" rtlCol="0">
            <a:spAutoFit/>
          </a:bodyPr>
          <a:lstStyle/>
          <a:p>
            <a:pPr algn="ctr"/>
            <a:r>
              <a:rPr lang="pt-BR" dirty="0"/>
              <a:t>205.372</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5" name="CaixaDeTexto 44"/>
          <p:cNvSpPr txBox="1"/>
          <p:nvPr/>
        </p:nvSpPr>
        <p:spPr>
          <a:xfrm rot="831660">
            <a:off x="3487830" y="3527921"/>
            <a:ext cx="1399702" cy="377205"/>
          </a:xfrm>
          <a:prstGeom prst="rect">
            <a:avLst/>
          </a:prstGeom>
          <a:noFill/>
        </p:spPr>
        <p:txBody>
          <a:bodyPr wrap="square" rtlCol="0">
            <a:spAutoFit/>
          </a:bodyPr>
          <a:lstStyle/>
          <a:p>
            <a:pPr algn="ctr"/>
            <a:r>
              <a:rPr lang="pt-BR" dirty="0"/>
              <a:t>201.057</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3" name="CaixaDeTexto 52"/>
          <p:cNvSpPr txBox="1"/>
          <p:nvPr/>
        </p:nvSpPr>
        <p:spPr>
          <a:xfrm rot="20559693">
            <a:off x="3792239" y="4699638"/>
            <a:ext cx="1399702" cy="377205"/>
          </a:xfrm>
          <a:prstGeom prst="rect">
            <a:avLst/>
          </a:prstGeom>
          <a:noFill/>
        </p:spPr>
        <p:txBody>
          <a:bodyPr wrap="square" rtlCol="0">
            <a:spAutoFit/>
          </a:bodyPr>
          <a:lstStyle/>
          <a:p>
            <a:pPr algn="ctr"/>
            <a:r>
              <a:rPr lang="pt-BR" dirty="0"/>
              <a:t>- 339.578</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0" name="CaixaDeTexto 59"/>
          <p:cNvSpPr txBox="1"/>
          <p:nvPr/>
        </p:nvSpPr>
        <p:spPr>
          <a:xfrm rot="935886">
            <a:off x="3430638" y="5410971"/>
            <a:ext cx="1383484" cy="369332"/>
          </a:xfrm>
          <a:prstGeom prst="rect">
            <a:avLst/>
          </a:prstGeom>
          <a:noFill/>
        </p:spPr>
        <p:txBody>
          <a:bodyPr wrap="square" rtlCol="0">
            <a:spAutoFit/>
          </a:bodyPr>
          <a:lstStyle/>
          <a:p>
            <a:pPr algn="ctr"/>
            <a:r>
              <a:rPr lang="pt-BR" dirty="0"/>
              <a:t>- 88.004</a:t>
            </a:r>
          </a:p>
        </p:txBody>
      </p:sp>
      <p:sp>
        <p:nvSpPr>
          <p:cNvPr id="61" name="Seta dobrada para cima 60"/>
          <p:cNvSpPr/>
          <p:nvPr/>
        </p:nvSpPr>
        <p:spPr>
          <a:xfrm>
            <a:off x="3163693" y="2677817"/>
            <a:ext cx="349925" cy="271428"/>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2" name="Multiplicar 61"/>
          <p:cNvSpPr/>
          <p:nvPr/>
        </p:nvSpPr>
        <p:spPr>
          <a:xfrm>
            <a:off x="3426137" y="4713525"/>
            <a:ext cx="349925" cy="203572"/>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3" name="Multiplicar 62"/>
          <p:cNvSpPr/>
          <p:nvPr/>
        </p:nvSpPr>
        <p:spPr>
          <a:xfrm>
            <a:off x="3426137" y="5120666"/>
            <a:ext cx="349925" cy="203572"/>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405369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wipe(down)">
                                      <p:cBhvr>
                                        <p:cTn id="12" dur="500"/>
                                        <p:tgtEl>
                                          <p:spTgt spid="6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2"/>
                                        </p:tgtEl>
                                        <p:attrNameLst>
                                          <p:attrName>style.visibility</p:attrName>
                                        </p:attrNameLst>
                                      </p:cBhvr>
                                      <p:to>
                                        <p:strVal val="visible"/>
                                      </p:to>
                                    </p:set>
                                    <p:animEffect transition="in" filter="wipe(down)">
                                      <p:cBhvr>
                                        <p:cTn id="17" dur="500"/>
                                        <p:tgtEl>
                                          <p:spTgt spid="6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3"/>
                                        </p:tgtEl>
                                        <p:attrNameLst>
                                          <p:attrName>style.visibility</p:attrName>
                                        </p:attrNameLst>
                                      </p:cBhvr>
                                      <p:to>
                                        <p:strVal val="visible"/>
                                      </p:to>
                                    </p:set>
                                    <p:animEffect transition="in" filter="wipe(down)">
                                      <p:cBhvr>
                                        <p:cTn id="22"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61" grpId="0" animBg="1"/>
      <p:bldP spid="62" grpId="0" animBg="1"/>
      <p:bldP spid="6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3067158770"/>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 xmlns:a16="http://schemas.microsoft.com/office/drawing/2014/main" val="20000"/>
                    </a:ext>
                  </a:extLst>
                </a:gridCol>
                <a:gridCol w="1052793">
                  <a:extLst>
                    <a:ext uri="{9D8B030D-6E8A-4147-A177-3AD203B41FA5}">
                      <a16:colId xmlns="" xmlns:a16="http://schemas.microsoft.com/office/drawing/2014/main" val="20001"/>
                    </a:ext>
                  </a:extLst>
                </a:gridCol>
                <a:gridCol w="1315993">
                  <a:extLst>
                    <a:ext uri="{9D8B030D-6E8A-4147-A177-3AD203B41FA5}">
                      <a16:colId xmlns="" xmlns:a16="http://schemas.microsoft.com/office/drawing/2014/main" val="20002"/>
                    </a:ext>
                  </a:extLst>
                </a:gridCol>
                <a:gridCol w="1315993">
                  <a:extLst>
                    <a:ext uri="{9D8B030D-6E8A-4147-A177-3AD203B41FA5}">
                      <a16:colId xmlns="" xmlns:a16="http://schemas.microsoft.com/office/drawing/2014/main" val="20003"/>
                    </a:ext>
                  </a:extLst>
                </a:gridCol>
                <a:gridCol w="636064">
                  <a:extLst>
                    <a:ext uri="{9D8B030D-6E8A-4147-A177-3AD203B41FA5}">
                      <a16:colId xmlns="" xmlns:a16="http://schemas.microsoft.com/office/drawing/2014/main" val="20004"/>
                    </a:ext>
                  </a:extLst>
                </a:gridCol>
                <a:gridCol w="1131916">
                  <a:extLst>
                    <a:ext uri="{9D8B030D-6E8A-4147-A177-3AD203B41FA5}">
                      <a16:colId xmlns="" xmlns:a16="http://schemas.microsoft.com/office/drawing/2014/main" val="20005"/>
                    </a:ext>
                  </a:extLst>
                </a:gridCol>
                <a:gridCol w="864096">
                  <a:extLst>
                    <a:ext uri="{9D8B030D-6E8A-4147-A177-3AD203B41FA5}">
                      <a16:colId xmlns="" xmlns:a16="http://schemas.microsoft.com/office/drawing/2014/main" val="20006"/>
                    </a:ext>
                  </a:extLst>
                </a:gridCol>
                <a:gridCol w="1080119">
                  <a:extLst>
                    <a:ext uri="{9D8B030D-6E8A-4147-A177-3AD203B41FA5}">
                      <a16:colId xmlns=""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16" name="CaixaDeTexto 15"/>
          <p:cNvSpPr txBox="1"/>
          <p:nvPr/>
        </p:nvSpPr>
        <p:spPr>
          <a:xfrm rot="20643760">
            <a:off x="3742010" y="811533"/>
            <a:ext cx="1399702" cy="377205"/>
          </a:xfrm>
          <a:prstGeom prst="rect">
            <a:avLst/>
          </a:prstGeom>
          <a:noFill/>
        </p:spPr>
        <p:txBody>
          <a:bodyPr wrap="square" rtlCol="0">
            <a:spAutoFit/>
          </a:bodyPr>
          <a:lstStyle/>
          <a:p>
            <a:pPr algn="ctr"/>
            <a:r>
              <a:rPr lang="pt-BR" dirty="0"/>
              <a:t>541.111</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28" name="CaixaDeTexto 27"/>
          <p:cNvSpPr txBox="1"/>
          <p:nvPr/>
        </p:nvSpPr>
        <p:spPr>
          <a:xfrm rot="793282">
            <a:off x="3470074" y="1596846"/>
            <a:ext cx="1399702" cy="377205"/>
          </a:xfrm>
          <a:prstGeom prst="rect">
            <a:avLst/>
          </a:prstGeom>
          <a:noFill/>
        </p:spPr>
        <p:txBody>
          <a:bodyPr wrap="square" rtlCol="0">
            <a:spAutoFit/>
          </a:bodyPr>
          <a:lstStyle/>
          <a:p>
            <a:pPr algn="ctr"/>
            <a:r>
              <a:rPr lang="pt-BR" dirty="0"/>
              <a:t>311.111</a:t>
            </a:r>
          </a:p>
        </p:txBody>
      </p:sp>
      <p:sp>
        <p:nvSpPr>
          <p:cNvPr id="29" name="Seta dobrada para cima 28"/>
          <p:cNvSpPr/>
          <p:nvPr/>
        </p:nvSpPr>
        <p:spPr>
          <a:xfrm>
            <a:off x="3163693" y="709966"/>
            <a:ext cx="349925" cy="271428"/>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8" name="CaixaDeTexto 37"/>
          <p:cNvSpPr txBox="1"/>
          <p:nvPr/>
        </p:nvSpPr>
        <p:spPr>
          <a:xfrm rot="20582527">
            <a:off x="3830909" y="2729260"/>
            <a:ext cx="1399702" cy="377205"/>
          </a:xfrm>
          <a:prstGeom prst="rect">
            <a:avLst/>
          </a:prstGeom>
          <a:noFill/>
        </p:spPr>
        <p:txBody>
          <a:bodyPr wrap="square" rtlCol="0">
            <a:spAutoFit/>
          </a:bodyPr>
          <a:lstStyle/>
          <a:p>
            <a:pPr algn="ctr"/>
            <a:r>
              <a:rPr lang="pt-BR" dirty="0"/>
              <a:t>205.372</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5" name="CaixaDeTexto 44"/>
          <p:cNvSpPr txBox="1"/>
          <p:nvPr/>
        </p:nvSpPr>
        <p:spPr>
          <a:xfrm rot="831660">
            <a:off x="3487830" y="3527921"/>
            <a:ext cx="1399702" cy="377205"/>
          </a:xfrm>
          <a:prstGeom prst="rect">
            <a:avLst/>
          </a:prstGeom>
          <a:noFill/>
        </p:spPr>
        <p:txBody>
          <a:bodyPr wrap="square" rtlCol="0">
            <a:spAutoFit/>
          </a:bodyPr>
          <a:lstStyle/>
          <a:p>
            <a:pPr algn="ctr"/>
            <a:r>
              <a:rPr lang="pt-BR" dirty="0"/>
              <a:t>201.057</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3" name="CaixaDeTexto 52"/>
          <p:cNvSpPr txBox="1"/>
          <p:nvPr/>
        </p:nvSpPr>
        <p:spPr>
          <a:xfrm rot="20559693">
            <a:off x="3792239" y="4699638"/>
            <a:ext cx="1399702" cy="377205"/>
          </a:xfrm>
          <a:prstGeom prst="rect">
            <a:avLst/>
          </a:prstGeom>
          <a:noFill/>
        </p:spPr>
        <p:txBody>
          <a:bodyPr wrap="square" rtlCol="0">
            <a:spAutoFit/>
          </a:bodyPr>
          <a:lstStyle/>
          <a:p>
            <a:pPr algn="ctr"/>
            <a:r>
              <a:rPr lang="pt-BR" dirty="0"/>
              <a:t>- 339.578</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0" name="CaixaDeTexto 59"/>
          <p:cNvSpPr txBox="1"/>
          <p:nvPr/>
        </p:nvSpPr>
        <p:spPr>
          <a:xfrm rot="935886">
            <a:off x="3407928" y="5429179"/>
            <a:ext cx="1399702" cy="377205"/>
          </a:xfrm>
          <a:prstGeom prst="rect">
            <a:avLst/>
          </a:prstGeom>
          <a:noFill/>
        </p:spPr>
        <p:txBody>
          <a:bodyPr wrap="square" rtlCol="0">
            <a:spAutoFit/>
          </a:bodyPr>
          <a:lstStyle/>
          <a:p>
            <a:pPr algn="ctr"/>
            <a:r>
              <a:rPr lang="pt-BR" dirty="0"/>
              <a:t>- 88.004</a:t>
            </a:r>
          </a:p>
        </p:txBody>
      </p:sp>
      <p:sp>
        <p:nvSpPr>
          <p:cNvPr id="61" name="Seta dobrada para cima 60"/>
          <p:cNvSpPr/>
          <p:nvPr/>
        </p:nvSpPr>
        <p:spPr>
          <a:xfrm>
            <a:off x="3163693" y="2677817"/>
            <a:ext cx="349925" cy="271428"/>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2" name="Multiplicar 61"/>
          <p:cNvSpPr/>
          <p:nvPr/>
        </p:nvSpPr>
        <p:spPr>
          <a:xfrm>
            <a:off x="3426137" y="4713525"/>
            <a:ext cx="349925" cy="203572"/>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3" name="Multiplicar 62"/>
          <p:cNvSpPr/>
          <p:nvPr/>
        </p:nvSpPr>
        <p:spPr>
          <a:xfrm>
            <a:off x="3426137" y="5120666"/>
            <a:ext cx="349925" cy="203572"/>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0" name="CaixaDeTexto 79"/>
          <p:cNvSpPr txBox="1"/>
          <p:nvPr/>
        </p:nvSpPr>
        <p:spPr>
          <a:xfrm>
            <a:off x="864036" y="3120471"/>
            <a:ext cx="2177962" cy="377205"/>
          </a:xfrm>
          <a:prstGeom prst="rect">
            <a:avLst/>
          </a:prstGeom>
          <a:noFill/>
        </p:spPr>
        <p:txBody>
          <a:bodyPr wrap="square" rtlCol="0">
            <a:spAutoFit/>
          </a:bodyPr>
          <a:lstStyle/>
          <a:p>
            <a:pPr algn="ctr"/>
            <a:r>
              <a:rPr lang="pt-BR" b="1" dirty="0" smtClean="0">
                <a:solidFill>
                  <a:srgbClr val="FF0000"/>
                </a:solidFill>
              </a:rPr>
              <a:t>? %</a:t>
            </a:r>
            <a:endParaRPr lang="pt-BR" b="1" dirty="0">
              <a:solidFill>
                <a:srgbClr val="FF0000"/>
              </a:solidFill>
            </a:endParaRPr>
          </a:p>
        </p:txBody>
      </p:sp>
      <p:sp>
        <p:nvSpPr>
          <p:cNvPr id="81" name="CaixaDeTexto 80"/>
          <p:cNvSpPr txBox="1"/>
          <p:nvPr/>
        </p:nvSpPr>
        <p:spPr>
          <a:xfrm rot="2770110">
            <a:off x="946615" y="4163805"/>
            <a:ext cx="1689388" cy="369332"/>
          </a:xfrm>
          <a:prstGeom prst="rect">
            <a:avLst/>
          </a:prstGeom>
          <a:noFill/>
        </p:spPr>
        <p:txBody>
          <a:bodyPr wrap="square" rtlCol="0">
            <a:spAutoFit/>
          </a:bodyPr>
          <a:lstStyle/>
          <a:p>
            <a:pPr algn="ctr"/>
            <a:r>
              <a:rPr lang="pt-BR" b="1" dirty="0" smtClean="0">
                <a:solidFill>
                  <a:srgbClr val="FF0000"/>
                </a:solidFill>
              </a:rPr>
              <a:t>? %</a:t>
            </a:r>
            <a:endParaRPr lang="pt-BR" b="1" dirty="0">
              <a:solidFill>
                <a:srgbClr val="FF0000"/>
              </a:solidFill>
            </a:endParaRPr>
          </a:p>
        </p:txBody>
      </p:sp>
      <p:sp>
        <p:nvSpPr>
          <p:cNvPr id="82" name="CaixaDeTexto 81"/>
          <p:cNvSpPr txBox="1"/>
          <p:nvPr/>
        </p:nvSpPr>
        <p:spPr>
          <a:xfrm rot="19079765">
            <a:off x="1309864" y="2036197"/>
            <a:ext cx="1309477" cy="369332"/>
          </a:xfrm>
          <a:prstGeom prst="rect">
            <a:avLst/>
          </a:prstGeom>
          <a:noFill/>
        </p:spPr>
        <p:txBody>
          <a:bodyPr wrap="square" rtlCol="0">
            <a:spAutoFit/>
          </a:bodyPr>
          <a:lstStyle/>
          <a:p>
            <a:pPr algn="ctr"/>
            <a:r>
              <a:rPr lang="pt-BR" b="1" dirty="0" smtClean="0">
                <a:solidFill>
                  <a:srgbClr val="FF0000"/>
                </a:solidFill>
              </a:rPr>
              <a:t>? %</a:t>
            </a:r>
            <a:endParaRPr lang="pt-BR" b="1" dirty="0">
              <a:solidFill>
                <a:srgbClr val="FF0000"/>
              </a:solidFill>
            </a:endParaRP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21854367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 xmlns:a16="http://schemas.microsoft.com/office/drawing/2014/main" val="20000"/>
                    </a:ext>
                  </a:extLst>
                </a:gridCol>
                <a:gridCol w="1113734">
                  <a:extLst>
                    <a:ext uri="{9D8B030D-6E8A-4147-A177-3AD203B41FA5}">
                      <a16:colId xmlns="" xmlns:a16="http://schemas.microsoft.com/office/drawing/2014/main" val="20001"/>
                    </a:ext>
                  </a:extLst>
                </a:gridCol>
                <a:gridCol w="1113734">
                  <a:extLst>
                    <a:ext uri="{9D8B030D-6E8A-4147-A177-3AD203B41FA5}">
                      <a16:colId xmlns="" xmlns:a16="http://schemas.microsoft.com/office/drawing/2014/main" val="20002"/>
                    </a:ext>
                  </a:extLst>
                </a:gridCol>
                <a:gridCol w="1113734">
                  <a:extLst>
                    <a:ext uri="{9D8B030D-6E8A-4147-A177-3AD203B41FA5}">
                      <a16:colId xmlns=""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 xmlns:a16="http://schemas.microsoft.com/office/drawing/2014/main" val="20000"/>
                    </a:ext>
                  </a:extLst>
                </a:gridCol>
                <a:gridCol w="819232">
                  <a:extLst>
                    <a:ext uri="{9D8B030D-6E8A-4147-A177-3AD203B41FA5}">
                      <a16:colId xmlns="" xmlns:a16="http://schemas.microsoft.com/office/drawing/2014/main" val="20001"/>
                    </a:ext>
                  </a:extLst>
                </a:gridCol>
                <a:gridCol w="1011397">
                  <a:extLst>
                    <a:ext uri="{9D8B030D-6E8A-4147-A177-3AD203B41FA5}">
                      <a16:colId xmlns="" xmlns:a16="http://schemas.microsoft.com/office/drawing/2014/main" val="20002"/>
                    </a:ext>
                  </a:extLst>
                </a:gridCol>
                <a:gridCol w="930484">
                  <a:extLst>
                    <a:ext uri="{9D8B030D-6E8A-4147-A177-3AD203B41FA5}">
                      <a16:colId xmlns=""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5"/>
                  </a:ext>
                </a:extLst>
              </a:tr>
            </a:tbl>
          </a:graphicData>
        </a:graphic>
      </p:graphicFrame>
      <p:sp>
        <p:nvSpPr>
          <p:cNvPr id="10" name="Espaço Reservado para Conteúdo 2"/>
          <p:cNvSpPr txBox="1">
            <a:spLocks/>
          </p:cNvSpPr>
          <p:nvPr/>
        </p:nvSpPr>
        <p:spPr>
          <a:xfrm>
            <a:off x="22304" y="2463328"/>
            <a:ext cx="9099391" cy="965672"/>
          </a:xfrm>
          <a:prstGeom prst="rect">
            <a:avLst/>
          </a:prstGeom>
        </p:spPr>
        <p:txBody>
          <a:bodyPr vert="horz" lIns="68580" tIns="34291" rIns="68580" bIns="34291"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t-BR" sz="2000" dirty="0"/>
              <a:t>Qual a probabilidade de ocorrer simultaneamente uma previsão e um resultado real</a:t>
            </a:r>
            <a:r>
              <a:rPr lang="pt-BR" sz="2000" dirty="0" smtClean="0"/>
              <a:t>?</a:t>
            </a:r>
          </a:p>
          <a:p>
            <a:pPr marL="0" indent="0" algn="ctr">
              <a:buNone/>
            </a:pPr>
            <a:r>
              <a:rPr lang="pt-BR" sz="2000" dirty="0"/>
              <a:t>Qual a probabilidade de ocorrer cada um dos climas </a:t>
            </a:r>
            <a:r>
              <a:rPr lang="pt-BR" sz="2000" b="1" u="sng" dirty="0"/>
              <a:t>para dada </a:t>
            </a:r>
            <a:r>
              <a:rPr lang="pt-BR" sz="2000" dirty="0"/>
              <a:t>previsão</a:t>
            </a:r>
            <a:r>
              <a:rPr lang="pt-BR" sz="2000" dirty="0" smtClean="0"/>
              <a:t>?</a:t>
            </a:r>
            <a:endParaRPr lang="pt-BR" sz="2000" dirty="0"/>
          </a:p>
        </p:txBody>
      </p:sp>
      <p:graphicFrame>
        <p:nvGraphicFramePr>
          <p:cNvPr id="7" name="Tabela 6"/>
          <p:cNvGraphicFramePr>
            <a:graphicFrameLocks noGrp="1"/>
          </p:cNvGraphicFramePr>
          <p:nvPr>
            <p:extLst>
              <p:ext uri="{D42A27DB-BD31-4B8C-83A1-F6EECF244321}">
                <p14:modId xmlns:p14="http://schemas.microsoft.com/office/powerpoint/2010/main" val="2286622253"/>
              </p:ext>
            </p:extLst>
          </p:nvPr>
        </p:nvGraphicFramePr>
        <p:xfrm>
          <a:off x="46657" y="3401869"/>
          <a:ext cx="4436136" cy="2535974"/>
        </p:xfrm>
        <a:graphic>
          <a:graphicData uri="http://schemas.openxmlformats.org/drawingml/2006/table">
            <a:tbl>
              <a:tblPr firstRow="1" firstCol="1" bandRow="1">
                <a:tableStyleId>{5C22544A-7EE6-4342-B048-85BDC9FD1C3A}</a:tableStyleId>
              </a:tblPr>
              <a:tblGrid>
                <a:gridCol w="1264240">
                  <a:extLst>
                    <a:ext uri="{9D8B030D-6E8A-4147-A177-3AD203B41FA5}">
                      <a16:colId xmlns="" xmlns:a16="http://schemas.microsoft.com/office/drawing/2014/main" val="20000"/>
                    </a:ext>
                  </a:extLst>
                </a:gridCol>
                <a:gridCol w="792975">
                  <a:extLst>
                    <a:ext uri="{9D8B030D-6E8A-4147-A177-3AD203B41FA5}">
                      <a16:colId xmlns="" xmlns:a16="http://schemas.microsoft.com/office/drawing/2014/main" val="20001"/>
                    </a:ext>
                  </a:extLst>
                </a:gridCol>
                <a:gridCol w="865062">
                  <a:extLst>
                    <a:ext uri="{9D8B030D-6E8A-4147-A177-3AD203B41FA5}">
                      <a16:colId xmlns="" xmlns:a16="http://schemas.microsoft.com/office/drawing/2014/main" val="20002"/>
                    </a:ext>
                  </a:extLst>
                </a:gridCol>
                <a:gridCol w="720886">
                  <a:extLst>
                    <a:ext uri="{9D8B030D-6E8A-4147-A177-3AD203B41FA5}">
                      <a16:colId xmlns="" xmlns:a16="http://schemas.microsoft.com/office/drawing/2014/main" val="20003"/>
                    </a:ext>
                  </a:extLst>
                </a:gridCol>
                <a:gridCol w="792973">
                  <a:extLst>
                    <a:ext uri="{9D8B030D-6E8A-4147-A177-3AD203B41FA5}">
                      <a16:colId xmlns="" xmlns:a16="http://schemas.microsoft.com/office/drawing/2014/main" val="20004"/>
                    </a:ext>
                  </a:extLst>
                </a:gridCol>
              </a:tblGrid>
              <a:tr h="36228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tc rowSpan="3">
                  <a:txBody>
                    <a:bodyPr/>
                    <a:lstStyle/>
                    <a:p>
                      <a:pPr algn="ctr" fontAlgn="b"/>
                      <a:r>
                        <a:rPr lang="pt-BR" sz="2000" u="none" strike="noStrike" dirty="0">
                          <a:effectLst/>
                        </a:rPr>
                        <a:t>Total</a:t>
                      </a:r>
                      <a:endParaRPr lang="pt-BR" sz="2000" b="0" i="0" u="none" strike="noStrike" dirty="0">
                        <a:solidFill>
                          <a:srgbClr val="000000"/>
                        </a:solidFill>
                        <a:effectLst/>
                        <a:latin typeface="Calibri" panose="020F0502020204030204" pitchFamily="34" charset="0"/>
                      </a:endParaRPr>
                    </a:p>
                  </a:txBody>
                  <a:tcPr marL="7620" marR="7620" marT="5715" marB="0" anchor="ctr"/>
                </a:tc>
                <a:extLst>
                  <a:ext uri="{0D108BD9-81ED-4DB2-BD59-A6C34878D82A}">
                    <a16:rowId xmlns="" xmlns:a16="http://schemas.microsoft.com/office/drawing/2014/main" val="10000"/>
                  </a:ext>
                </a:extLst>
              </a:tr>
              <a:tr h="36228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 xmlns:a16="http://schemas.microsoft.com/office/drawing/2014/main" val="10001"/>
                  </a:ext>
                </a:extLst>
              </a:tr>
              <a:tr h="36228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45%</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 xmlns:a16="http://schemas.microsoft.com/office/drawing/2014/main" val="10002"/>
                  </a:ext>
                </a:extLst>
              </a:tr>
              <a:tr h="36228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dirty="0">
                          <a:effectLst/>
                        </a:rPr>
                        <a:t>18,0%</a:t>
                      </a:r>
                      <a:endParaRPr lang="pt-BR" sz="2000" b="0" i="0" u="none" strike="noStrike" dirty="0">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3,6%</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2,7%</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24,30%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3"/>
                  </a:ext>
                </a:extLst>
              </a:tr>
              <a:tr h="362282">
                <a:tc>
                  <a:txBody>
                    <a:bodyPr/>
                    <a:lstStyle/>
                    <a:p>
                      <a:pPr algn="ctr" rtl="0" fontAlgn="ctr"/>
                      <a:r>
                        <a:rPr lang="pt-BR" sz="2000" u="none" strike="noStrike" dirty="0">
                          <a:effectLst/>
                        </a:rPr>
                        <a:t>Médio</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4,5%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38,3%</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6,9%</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49,65%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4"/>
                  </a:ext>
                </a:extLst>
              </a:tr>
              <a:tr h="36228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3,2%</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20,4%</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26,05%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5"/>
                  </a:ext>
                </a:extLst>
              </a:tr>
              <a:tr h="362282">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30,0%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100,0%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 xmlns:a16="http://schemas.microsoft.com/office/drawing/2014/main" val="10006"/>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028147463"/>
              </p:ext>
            </p:extLst>
          </p:nvPr>
        </p:nvGraphicFramePr>
        <p:xfrm>
          <a:off x="4645948" y="3421120"/>
          <a:ext cx="4461420" cy="2165712"/>
        </p:xfrm>
        <a:graphic>
          <a:graphicData uri="http://schemas.openxmlformats.org/drawingml/2006/table">
            <a:tbl>
              <a:tblPr firstRow="1" firstCol="1" bandRow="1">
                <a:tableStyleId>{5C22544A-7EE6-4342-B048-85BDC9FD1C3A}</a:tableStyleId>
              </a:tblPr>
              <a:tblGrid>
                <a:gridCol w="1472487">
                  <a:extLst>
                    <a:ext uri="{9D8B030D-6E8A-4147-A177-3AD203B41FA5}">
                      <a16:colId xmlns="" xmlns:a16="http://schemas.microsoft.com/office/drawing/2014/main" val="20000"/>
                    </a:ext>
                  </a:extLst>
                </a:gridCol>
                <a:gridCol w="899855">
                  <a:extLst>
                    <a:ext uri="{9D8B030D-6E8A-4147-A177-3AD203B41FA5}">
                      <a16:colId xmlns="" xmlns:a16="http://schemas.microsoft.com/office/drawing/2014/main" val="20001"/>
                    </a:ext>
                  </a:extLst>
                </a:gridCol>
                <a:gridCol w="1063464">
                  <a:extLst>
                    <a:ext uri="{9D8B030D-6E8A-4147-A177-3AD203B41FA5}">
                      <a16:colId xmlns="" xmlns:a16="http://schemas.microsoft.com/office/drawing/2014/main" val="20002"/>
                    </a:ext>
                  </a:extLst>
                </a:gridCol>
                <a:gridCol w="1025614">
                  <a:extLst>
                    <a:ext uri="{9D8B030D-6E8A-4147-A177-3AD203B41FA5}">
                      <a16:colId xmlns="" xmlns:a16="http://schemas.microsoft.com/office/drawing/2014/main" val="20003"/>
                    </a:ext>
                  </a:extLst>
                </a:gridCol>
              </a:tblGrid>
              <a:tr h="36095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36095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extLst>
                  <a:ext uri="{0D108BD9-81ED-4DB2-BD59-A6C34878D82A}">
                    <a16:rowId xmlns="" xmlns:a16="http://schemas.microsoft.com/office/drawing/2014/main" val="10001"/>
                  </a:ext>
                </a:extLst>
              </a:tr>
              <a:tr h="36095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45%</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extLst>
                  <a:ext uri="{0D108BD9-81ED-4DB2-BD59-A6C34878D82A}">
                    <a16:rowId xmlns="" xmlns:a16="http://schemas.microsoft.com/office/drawing/2014/main" val="10002"/>
                  </a:ext>
                </a:extLst>
              </a:tr>
              <a:tr h="36095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b="0" i="0" u="none" strike="noStrike" dirty="0">
                          <a:solidFill>
                            <a:srgbClr val="000000"/>
                          </a:solidFill>
                          <a:effectLst/>
                          <a:latin typeface="Calibri" panose="020F0502020204030204" pitchFamily="34" charset="0"/>
                        </a:rPr>
                        <a:t>74,07%</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14,81%</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11,11%</a:t>
                      </a:r>
                    </a:p>
                  </a:txBody>
                  <a:tcPr marL="7620" marR="7620" marT="5715" marB="0" anchor="b"/>
                </a:tc>
                <a:extLst>
                  <a:ext uri="{0D108BD9-81ED-4DB2-BD59-A6C34878D82A}">
                    <a16:rowId xmlns="" xmlns:a16="http://schemas.microsoft.com/office/drawing/2014/main" val="10003"/>
                  </a:ext>
                </a:extLst>
              </a:tr>
              <a:tr h="360952">
                <a:tc>
                  <a:txBody>
                    <a:bodyPr/>
                    <a:lstStyle/>
                    <a:p>
                      <a:pPr algn="ctr" rtl="0" fontAlgn="ctr"/>
                      <a:r>
                        <a:rPr lang="pt-BR" sz="2000" u="none" strike="noStrike">
                          <a:effectLst/>
                        </a:rPr>
                        <a:t>Médio</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b="0" i="0" u="none" strike="noStrike" dirty="0">
                          <a:solidFill>
                            <a:srgbClr val="000000"/>
                          </a:solidFill>
                          <a:effectLst/>
                          <a:latin typeface="Calibri" panose="020F0502020204030204" pitchFamily="34" charset="0"/>
                        </a:rPr>
                        <a:t>9,06%</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77,04%</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13,90%</a:t>
                      </a:r>
                    </a:p>
                  </a:txBody>
                  <a:tcPr marL="7620" marR="7620" marT="5715" marB="0" anchor="b"/>
                </a:tc>
                <a:extLst>
                  <a:ext uri="{0D108BD9-81ED-4DB2-BD59-A6C34878D82A}">
                    <a16:rowId xmlns="" xmlns:a16="http://schemas.microsoft.com/office/drawing/2014/main" val="10004"/>
                  </a:ext>
                </a:extLst>
              </a:tr>
              <a:tr h="36095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b="0" i="0" u="none" strike="noStrike">
                          <a:solidFill>
                            <a:srgbClr val="000000"/>
                          </a:solidFill>
                          <a:effectLst/>
                          <a:latin typeface="Calibri" panose="020F0502020204030204" pitchFamily="34" charset="0"/>
                        </a:rPr>
                        <a:t>9,60%</a:t>
                      </a:r>
                    </a:p>
                  </a:txBody>
                  <a:tcPr marL="7620" marR="7620" marT="5715" marB="0" anchor="b"/>
                </a:tc>
                <a:tc>
                  <a:txBody>
                    <a:bodyPr/>
                    <a:lstStyle/>
                    <a:p>
                      <a:pPr algn="r" fontAlgn="b"/>
                      <a:r>
                        <a:rPr lang="pt-BR" sz="2000" b="0" i="0" u="none" strike="noStrike" dirty="0">
                          <a:solidFill>
                            <a:srgbClr val="000000"/>
                          </a:solidFill>
                          <a:effectLst/>
                          <a:latin typeface="Calibri" panose="020F0502020204030204" pitchFamily="34" charset="0"/>
                        </a:rPr>
                        <a:t>12,09%</a:t>
                      </a:r>
                    </a:p>
                  </a:txBody>
                  <a:tcPr marL="7620" marR="7620" marT="5715" marB="0" anchor="b"/>
                </a:tc>
                <a:tc>
                  <a:txBody>
                    <a:bodyPr/>
                    <a:lstStyle/>
                    <a:p>
                      <a:pPr algn="r" fontAlgn="b"/>
                      <a:r>
                        <a:rPr lang="pt-BR" sz="2000" b="0" i="0" u="none" strike="noStrike" dirty="0">
                          <a:solidFill>
                            <a:srgbClr val="000000"/>
                          </a:solidFill>
                          <a:effectLst/>
                          <a:latin typeface="Calibri" panose="020F0502020204030204" pitchFamily="34" charset="0"/>
                        </a:rPr>
                        <a:t>78,31%</a:t>
                      </a:r>
                    </a:p>
                  </a:txBody>
                  <a:tcPr marL="7620" marR="7620" marT="5715" marB="0" anchor="b"/>
                </a:tc>
                <a:extLst>
                  <a:ext uri="{0D108BD9-81ED-4DB2-BD59-A6C34878D82A}">
                    <a16:rowId xmlns="" xmlns:a16="http://schemas.microsoft.com/office/drawing/2014/main" val="10005"/>
                  </a:ext>
                </a:extLst>
              </a:tr>
            </a:tbl>
          </a:graphicData>
        </a:graphic>
      </p:graphicFrame>
      <p:sp>
        <p:nvSpPr>
          <p:cNvPr id="15" name="Elipse 14"/>
          <p:cNvSpPr/>
          <p:nvPr/>
        </p:nvSpPr>
        <p:spPr>
          <a:xfrm>
            <a:off x="3497735" y="4457211"/>
            <a:ext cx="1093596" cy="123736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Tree>
    <p:extLst>
      <p:ext uri="{BB962C8B-B14F-4D97-AF65-F5344CB8AC3E}">
        <p14:creationId xmlns:p14="http://schemas.microsoft.com/office/powerpoint/2010/main" val="294962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outHorizontal)">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3067158770"/>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 xmlns:a16="http://schemas.microsoft.com/office/drawing/2014/main" val="20000"/>
                    </a:ext>
                  </a:extLst>
                </a:gridCol>
                <a:gridCol w="1052793">
                  <a:extLst>
                    <a:ext uri="{9D8B030D-6E8A-4147-A177-3AD203B41FA5}">
                      <a16:colId xmlns="" xmlns:a16="http://schemas.microsoft.com/office/drawing/2014/main" val="20001"/>
                    </a:ext>
                  </a:extLst>
                </a:gridCol>
                <a:gridCol w="1315993">
                  <a:extLst>
                    <a:ext uri="{9D8B030D-6E8A-4147-A177-3AD203B41FA5}">
                      <a16:colId xmlns="" xmlns:a16="http://schemas.microsoft.com/office/drawing/2014/main" val="20002"/>
                    </a:ext>
                  </a:extLst>
                </a:gridCol>
                <a:gridCol w="1315993">
                  <a:extLst>
                    <a:ext uri="{9D8B030D-6E8A-4147-A177-3AD203B41FA5}">
                      <a16:colId xmlns="" xmlns:a16="http://schemas.microsoft.com/office/drawing/2014/main" val="20003"/>
                    </a:ext>
                  </a:extLst>
                </a:gridCol>
                <a:gridCol w="636064">
                  <a:extLst>
                    <a:ext uri="{9D8B030D-6E8A-4147-A177-3AD203B41FA5}">
                      <a16:colId xmlns="" xmlns:a16="http://schemas.microsoft.com/office/drawing/2014/main" val="20004"/>
                    </a:ext>
                  </a:extLst>
                </a:gridCol>
                <a:gridCol w="1131916">
                  <a:extLst>
                    <a:ext uri="{9D8B030D-6E8A-4147-A177-3AD203B41FA5}">
                      <a16:colId xmlns="" xmlns:a16="http://schemas.microsoft.com/office/drawing/2014/main" val="20005"/>
                    </a:ext>
                  </a:extLst>
                </a:gridCol>
                <a:gridCol w="864096">
                  <a:extLst>
                    <a:ext uri="{9D8B030D-6E8A-4147-A177-3AD203B41FA5}">
                      <a16:colId xmlns="" xmlns:a16="http://schemas.microsoft.com/office/drawing/2014/main" val="20006"/>
                    </a:ext>
                  </a:extLst>
                </a:gridCol>
                <a:gridCol w="1080119">
                  <a:extLst>
                    <a:ext uri="{9D8B030D-6E8A-4147-A177-3AD203B41FA5}">
                      <a16:colId xmlns=""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16" name="CaixaDeTexto 15"/>
          <p:cNvSpPr txBox="1"/>
          <p:nvPr/>
        </p:nvSpPr>
        <p:spPr>
          <a:xfrm rot="20643760">
            <a:off x="3742010" y="811533"/>
            <a:ext cx="1399702" cy="377205"/>
          </a:xfrm>
          <a:prstGeom prst="rect">
            <a:avLst/>
          </a:prstGeom>
          <a:noFill/>
        </p:spPr>
        <p:txBody>
          <a:bodyPr wrap="square" rtlCol="0">
            <a:spAutoFit/>
          </a:bodyPr>
          <a:lstStyle/>
          <a:p>
            <a:pPr algn="ctr"/>
            <a:r>
              <a:rPr lang="pt-BR" dirty="0"/>
              <a:t>541.111</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28" name="CaixaDeTexto 27"/>
          <p:cNvSpPr txBox="1"/>
          <p:nvPr/>
        </p:nvSpPr>
        <p:spPr>
          <a:xfrm rot="793282">
            <a:off x="3470074" y="1596846"/>
            <a:ext cx="1399702" cy="377205"/>
          </a:xfrm>
          <a:prstGeom prst="rect">
            <a:avLst/>
          </a:prstGeom>
          <a:noFill/>
        </p:spPr>
        <p:txBody>
          <a:bodyPr wrap="square" rtlCol="0">
            <a:spAutoFit/>
          </a:bodyPr>
          <a:lstStyle/>
          <a:p>
            <a:pPr algn="ctr"/>
            <a:r>
              <a:rPr lang="pt-BR" dirty="0"/>
              <a:t>311.111</a:t>
            </a:r>
          </a:p>
        </p:txBody>
      </p:sp>
      <p:sp>
        <p:nvSpPr>
          <p:cNvPr id="29" name="Seta dobrada para cima 28"/>
          <p:cNvSpPr/>
          <p:nvPr/>
        </p:nvSpPr>
        <p:spPr>
          <a:xfrm>
            <a:off x="3163693" y="709966"/>
            <a:ext cx="349925" cy="271428"/>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8" name="CaixaDeTexto 37"/>
          <p:cNvSpPr txBox="1"/>
          <p:nvPr/>
        </p:nvSpPr>
        <p:spPr>
          <a:xfrm rot="20582527">
            <a:off x="3830909" y="2729260"/>
            <a:ext cx="1399702" cy="377205"/>
          </a:xfrm>
          <a:prstGeom prst="rect">
            <a:avLst/>
          </a:prstGeom>
          <a:noFill/>
        </p:spPr>
        <p:txBody>
          <a:bodyPr wrap="square" rtlCol="0">
            <a:spAutoFit/>
          </a:bodyPr>
          <a:lstStyle/>
          <a:p>
            <a:pPr algn="ctr"/>
            <a:r>
              <a:rPr lang="pt-BR" dirty="0"/>
              <a:t>205.372</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5" name="CaixaDeTexto 44"/>
          <p:cNvSpPr txBox="1"/>
          <p:nvPr/>
        </p:nvSpPr>
        <p:spPr>
          <a:xfrm rot="831660">
            <a:off x="3487830" y="3527921"/>
            <a:ext cx="1399702" cy="377205"/>
          </a:xfrm>
          <a:prstGeom prst="rect">
            <a:avLst/>
          </a:prstGeom>
          <a:noFill/>
        </p:spPr>
        <p:txBody>
          <a:bodyPr wrap="square" rtlCol="0">
            <a:spAutoFit/>
          </a:bodyPr>
          <a:lstStyle/>
          <a:p>
            <a:pPr algn="ctr"/>
            <a:r>
              <a:rPr lang="pt-BR" dirty="0"/>
              <a:t>201.057</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3" name="CaixaDeTexto 52"/>
          <p:cNvSpPr txBox="1"/>
          <p:nvPr/>
        </p:nvSpPr>
        <p:spPr>
          <a:xfrm rot="20559693">
            <a:off x="3792239" y="4699638"/>
            <a:ext cx="1399702" cy="377205"/>
          </a:xfrm>
          <a:prstGeom prst="rect">
            <a:avLst/>
          </a:prstGeom>
          <a:noFill/>
        </p:spPr>
        <p:txBody>
          <a:bodyPr wrap="square" rtlCol="0">
            <a:spAutoFit/>
          </a:bodyPr>
          <a:lstStyle/>
          <a:p>
            <a:pPr algn="ctr"/>
            <a:r>
              <a:rPr lang="pt-BR" dirty="0"/>
              <a:t>- 339.578</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0" name="CaixaDeTexto 59"/>
          <p:cNvSpPr txBox="1"/>
          <p:nvPr/>
        </p:nvSpPr>
        <p:spPr>
          <a:xfrm rot="935886">
            <a:off x="3407928" y="5429179"/>
            <a:ext cx="1399702" cy="377205"/>
          </a:xfrm>
          <a:prstGeom prst="rect">
            <a:avLst/>
          </a:prstGeom>
          <a:noFill/>
        </p:spPr>
        <p:txBody>
          <a:bodyPr wrap="square" rtlCol="0">
            <a:spAutoFit/>
          </a:bodyPr>
          <a:lstStyle/>
          <a:p>
            <a:pPr algn="ctr"/>
            <a:r>
              <a:rPr lang="pt-BR" dirty="0"/>
              <a:t>- 88.004</a:t>
            </a:r>
          </a:p>
        </p:txBody>
      </p:sp>
      <p:sp>
        <p:nvSpPr>
          <p:cNvPr id="61" name="Seta dobrada para cima 60"/>
          <p:cNvSpPr/>
          <p:nvPr/>
        </p:nvSpPr>
        <p:spPr>
          <a:xfrm>
            <a:off x="3163693" y="2677817"/>
            <a:ext cx="349925" cy="271428"/>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2" name="Multiplicar 61"/>
          <p:cNvSpPr/>
          <p:nvPr/>
        </p:nvSpPr>
        <p:spPr>
          <a:xfrm>
            <a:off x="3426137" y="4713525"/>
            <a:ext cx="349925" cy="203572"/>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3" name="Multiplicar 62"/>
          <p:cNvSpPr/>
          <p:nvPr/>
        </p:nvSpPr>
        <p:spPr>
          <a:xfrm>
            <a:off x="3426137" y="5120666"/>
            <a:ext cx="349925" cy="203572"/>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0" name="CaixaDeTexto 79"/>
          <p:cNvSpPr txBox="1"/>
          <p:nvPr/>
        </p:nvSpPr>
        <p:spPr>
          <a:xfrm>
            <a:off x="864036" y="3120471"/>
            <a:ext cx="2177962" cy="377205"/>
          </a:xfrm>
          <a:prstGeom prst="rect">
            <a:avLst/>
          </a:prstGeom>
          <a:noFill/>
        </p:spPr>
        <p:txBody>
          <a:bodyPr wrap="square" rtlCol="0">
            <a:spAutoFit/>
          </a:bodyPr>
          <a:lstStyle/>
          <a:p>
            <a:pPr algn="ctr"/>
            <a:r>
              <a:rPr lang="pt-BR" dirty="0"/>
              <a:t>49,65%</a:t>
            </a:r>
          </a:p>
        </p:txBody>
      </p:sp>
      <p:sp>
        <p:nvSpPr>
          <p:cNvPr id="81" name="CaixaDeTexto 80"/>
          <p:cNvSpPr txBox="1"/>
          <p:nvPr/>
        </p:nvSpPr>
        <p:spPr>
          <a:xfrm rot="2770110">
            <a:off x="946615" y="4163805"/>
            <a:ext cx="1689388" cy="369332"/>
          </a:xfrm>
          <a:prstGeom prst="rect">
            <a:avLst/>
          </a:prstGeom>
          <a:noFill/>
        </p:spPr>
        <p:txBody>
          <a:bodyPr wrap="square" rtlCol="0">
            <a:spAutoFit/>
          </a:bodyPr>
          <a:lstStyle/>
          <a:p>
            <a:pPr algn="ctr"/>
            <a:r>
              <a:rPr lang="pt-BR" dirty="0"/>
              <a:t>26,05%</a:t>
            </a:r>
          </a:p>
        </p:txBody>
      </p:sp>
      <p:sp>
        <p:nvSpPr>
          <p:cNvPr id="82" name="CaixaDeTexto 81"/>
          <p:cNvSpPr txBox="1"/>
          <p:nvPr/>
        </p:nvSpPr>
        <p:spPr>
          <a:xfrm rot="19079765">
            <a:off x="1309864" y="2036197"/>
            <a:ext cx="1309477" cy="369332"/>
          </a:xfrm>
          <a:prstGeom prst="rect">
            <a:avLst/>
          </a:prstGeom>
          <a:noFill/>
        </p:spPr>
        <p:txBody>
          <a:bodyPr wrap="square" rtlCol="0">
            <a:spAutoFit/>
          </a:bodyPr>
          <a:lstStyle/>
          <a:p>
            <a:pPr algn="ctr"/>
            <a:r>
              <a:rPr lang="pt-BR" dirty="0"/>
              <a:t>24,30%</a:t>
            </a: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2869466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3067158770"/>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 xmlns:a16="http://schemas.microsoft.com/office/drawing/2014/main" val="20000"/>
                    </a:ext>
                  </a:extLst>
                </a:gridCol>
                <a:gridCol w="1052793">
                  <a:extLst>
                    <a:ext uri="{9D8B030D-6E8A-4147-A177-3AD203B41FA5}">
                      <a16:colId xmlns="" xmlns:a16="http://schemas.microsoft.com/office/drawing/2014/main" val="20001"/>
                    </a:ext>
                  </a:extLst>
                </a:gridCol>
                <a:gridCol w="1315993">
                  <a:extLst>
                    <a:ext uri="{9D8B030D-6E8A-4147-A177-3AD203B41FA5}">
                      <a16:colId xmlns="" xmlns:a16="http://schemas.microsoft.com/office/drawing/2014/main" val="20002"/>
                    </a:ext>
                  </a:extLst>
                </a:gridCol>
                <a:gridCol w="1315993">
                  <a:extLst>
                    <a:ext uri="{9D8B030D-6E8A-4147-A177-3AD203B41FA5}">
                      <a16:colId xmlns="" xmlns:a16="http://schemas.microsoft.com/office/drawing/2014/main" val="20003"/>
                    </a:ext>
                  </a:extLst>
                </a:gridCol>
                <a:gridCol w="636064">
                  <a:extLst>
                    <a:ext uri="{9D8B030D-6E8A-4147-A177-3AD203B41FA5}">
                      <a16:colId xmlns="" xmlns:a16="http://schemas.microsoft.com/office/drawing/2014/main" val="20004"/>
                    </a:ext>
                  </a:extLst>
                </a:gridCol>
                <a:gridCol w="1131916">
                  <a:extLst>
                    <a:ext uri="{9D8B030D-6E8A-4147-A177-3AD203B41FA5}">
                      <a16:colId xmlns="" xmlns:a16="http://schemas.microsoft.com/office/drawing/2014/main" val="20005"/>
                    </a:ext>
                  </a:extLst>
                </a:gridCol>
                <a:gridCol w="864096">
                  <a:extLst>
                    <a:ext uri="{9D8B030D-6E8A-4147-A177-3AD203B41FA5}">
                      <a16:colId xmlns="" xmlns:a16="http://schemas.microsoft.com/office/drawing/2014/main" val="20006"/>
                    </a:ext>
                  </a:extLst>
                </a:gridCol>
                <a:gridCol w="1080119">
                  <a:extLst>
                    <a:ext uri="{9D8B030D-6E8A-4147-A177-3AD203B41FA5}">
                      <a16:colId xmlns=""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16" name="CaixaDeTexto 15"/>
          <p:cNvSpPr txBox="1"/>
          <p:nvPr/>
        </p:nvSpPr>
        <p:spPr>
          <a:xfrm rot="20643760">
            <a:off x="3742010" y="811533"/>
            <a:ext cx="1399702" cy="377205"/>
          </a:xfrm>
          <a:prstGeom prst="rect">
            <a:avLst/>
          </a:prstGeom>
          <a:noFill/>
        </p:spPr>
        <p:txBody>
          <a:bodyPr wrap="square" rtlCol="0">
            <a:spAutoFit/>
          </a:bodyPr>
          <a:lstStyle/>
          <a:p>
            <a:pPr algn="ctr"/>
            <a:r>
              <a:rPr lang="pt-BR" dirty="0"/>
              <a:t>541.111</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28" name="CaixaDeTexto 27"/>
          <p:cNvSpPr txBox="1"/>
          <p:nvPr/>
        </p:nvSpPr>
        <p:spPr>
          <a:xfrm rot="793282">
            <a:off x="3470074" y="1596846"/>
            <a:ext cx="1399702" cy="377205"/>
          </a:xfrm>
          <a:prstGeom prst="rect">
            <a:avLst/>
          </a:prstGeom>
          <a:noFill/>
        </p:spPr>
        <p:txBody>
          <a:bodyPr wrap="square" rtlCol="0">
            <a:spAutoFit/>
          </a:bodyPr>
          <a:lstStyle/>
          <a:p>
            <a:pPr algn="ctr"/>
            <a:r>
              <a:rPr lang="pt-BR" dirty="0"/>
              <a:t>311.111</a:t>
            </a:r>
          </a:p>
        </p:txBody>
      </p:sp>
      <p:sp>
        <p:nvSpPr>
          <p:cNvPr id="29" name="Seta dobrada para cima 28"/>
          <p:cNvSpPr/>
          <p:nvPr/>
        </p:nvSpPr>
        <p:spPr>
          <a:xfrm>
            <a:off x="3163693" y="709966"/>
            <a:ext cx="349925" cy="271428"/>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8" name="CaixaDeTexto 37"/>
          <p:cNvSpPr txBox="1"/>
          <p:nvPr/>
        </p:nvSpPr>
        <p:spPr>
          <a:xfrm rot="20582527">
            <a:off x="3830909" y="2729260"/>
            <a:ext cx="1399702" cy="377205"/>
          </a:xfrm>
          <a:prstGeom prst="rect">
            <a:avLst/>
          </a:prstGeom>
          <a:noFill/>
        </p:spPr>
        <p:txBody>
          <a:bodyPr wrap="square" rtlCol="0">
            <a:spAutoFit/>
          </a:bodyPr>
          <a:lstStyle/>
          <a:p>
            <a:pPr algn="ctr"/>
            <a:r>
              <a:rPr lang="pt-BR" dirty="0"/>
              <a:t>205.372</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5" name="CaixaDeTexto 44"/>
          <p:cNvSpPr txBox="1"/>
          <p:nvPr/>
        </p:nvSpPr>
        <p:spPr>
          <a:xfrm rot="831660">
            <a:off x="3487830" y="3527921"/>
            <a:ext cx="1399702" cy="377205"/>
          </a:xfrm>
          <a:prstGeom prst="rect">
            <a:avLst/>
          </a:prstGeom>
          <a:noFill/>
        </p:spPr>
        <p:txBody>
          <a:bodyPr wrap="square" rtlCol="0">
            <a:spAutoFit/>
          </a:bodyPr>
          <a:lstStyle/>
          <a:p>
            <a:pPr algn="ctr"/>
            <a:r>
              <a:rPr lang="pt-BR" dirty="0"/>
              <a:t>201.057</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3" name="CaixaDeTexto 52"/>
          <p:cNvSpPr txBox="1"/>
          <p:nvPr/>
        </p:nvSpPr>
        <p:spPr>
          <a:xfrm rot="20559693">
            <a:off x="3792239" y="4699638"/>
            <a:ext cx="1399702" cy="377205"/>
          </a:xfrm>
          <a:prstGeom prst="rect">
            <a:avLst/>
          </a:prstGeom>
          <a:noFill/>
        </p:spPr>
        <p:txBody>
          <a:bodyPr wrap="square" rtlCol="0">
            <a:spAutoFit/>
          </a:bodyPr>
          <a:lstStyle/>
          <a:p>
            <a:pPr algn="ctr"/>
            <a:r>
              <a:rPr lang="pt-BR" dirty="0"/>
              <a:t>- 339.578</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0" name="CaixaDeTexto 59"/>
          <p:cNvSpPr txBox="1"/>
          <p:nvPr/>
        </p:nvSpPr>
        <p:spPr>
          <a:xfrm rot="935886">
            <a:off x="3407928" y="5429179"/>
            <a:ext cx="1399702" cy="377205"/>
          </a:xfrm>
          <a:prstGeom prst="rect">
            <a:avLst/>
          </a:prstGeom>
          <a:noFill/>
        </p:spPr>
        <p:txBody>
          <a:bodyPr wrap="square" rtlCol="0">
            <a:spAutoFit/>
          </a:bodyPr>
          <a:lstStyle/>
          <a:p>
            <a:pPr algn="ctr"/>
            <a:r>
              <a:rPr lang="pt-BR" dirty="0"/>
              <a:t>- 88.004</a:t>
            </a:r>
          </a:p>
        </p:txBody>
      </p:sp>
      <p:sp>
        <p:nvSpPr>
          <p:cNvPr id="61" name="Seta dobrada para cima 60"/>
          <p:cNvSpPr/>
          <p:nvPr/>
        </p:nvSpPr>
        <p:spPr>
          <a:xfrm>
            <a:off x="3163693" y="2677817"/>
            <a:ext cx="349925" cy="271428"/>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2" name="Multiplicar 61"/>
          <p:cNvSpPr/>
          <p:nvPr/>
        </p:nvSpPr>
        <p:spPr>
          <a:xfrm>
            <a:off x="3426137" y="4713525"/>
            <a:ext cx="349925" cy="203572"/>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3" name="Multiplicar 62"/>
          <p:cNvSpPr/>
          <p:nvPr/>
        </p:nvSpPr>
        <p:spPr>
          <a:xfrm>
            <a:off x="3426137" y="5120666"/>
            <a:ext cx="349925" cy="203572"/>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0" name="CaixaDeTexto 79"/>
          <p:cNvSpPr txBox="1"/>
          <p:nvPr/>
        </p:nvSpPr>
        <p:spPr>
          <a:xfrm>
            <a:off x="864036" y="3120471"/>
            <a:ext cx="2177962" cy="377205"/>
          </a:xfrm>
          <a:prstGeom prst="rect">
            <a:avLst/>
          </a:prstGeom>
          <a:noFill/>
        </p:spPr>
        <p:txBody>
          <a:bodyPr wrap="square" rtlCol="0">
            <a:spAutoFit/>
          </a:bodyPr>
          <a:lstStyle/>
          <a:p>
            <a:pPr algn="ctr"/>
            <a:r>
              <a:rPr lang="pt-BR" dirty="0"/>
              <a:t>49,65%</a:t>
            </a:r>
          </a:p>
        </p:txBody>
      </p:sp>
      <p:sp>
        <p:nvSpPr>
          <p:cNvPr id="81" name="CaixaDeTexto 80"/>
          <p:cNvSpPr txBox="1"/>
          <p:nvPr/>
        </p:nvSpPr>
        <p:spPr>
          <a:xfrm rot="2770110">
            <a:off x="946615" y="4163805"/>
            <a:ext cx="1689388" cy="369332"/>
          </a:xfrm>
          <a:prstGeom prst="rect">
            <a:avLst/>
          </a:prstGeom>
          <a:noFill/>
        </p:spPr>
        <p:txBody>
          <a:bodyPr wrap="square" rtlCol="0">
            <a:spAutoFit/>
          </a:bodyPr>
          <a:lstStyle/>
          <a:p>
            <a:pPr algn="ctr"/>
            <a:r>
              <a:rPr lang="pt-BR" dirty="0"/>
              <a:t>26,05%</a:t>
            </a:r>
          </a:p>
        </p:txBody>
      </p:sp>
      <p:sp>
        <p:nvSpPr>
          <p:cNvPr id="82" name="CaixaDeTexto 81"/>
          <p:cNvSpPr txBox="1"/>
          <p:nvPr/>
        </p:nvSpPr>
        <p:spPr>
          <a:xfrm rot="19079765">
            <a:off x="1309864" y="2036197"/>
            <a:ext cx="1309477" cy="369332"/>
          </a:xfrm>
          <a:prstGeom prst="rect">
            <a:avLst/>
          </a:prstGeom>
          <a:noFill/>
        </p:spPr>
        <p:txBody>
          <a:bodyPr wrap="square" rtlCol="0">
            <a:spAutoFit/>
          </a:bodyPr>
          <a:lstStyle/>
          <a:p>
            <a:pPr algn="ctr"/>
            <a:r>
              <a:rPr lang="pt-BR" dirty="0"/>
              <a:t>24,30%</a:t>
            </a:r>
          </a:p>
        </p:txBody>
      </p:sp>
      <p:sp>
        <p:nvSpPr>
          <p:cNvPr id="83" name="CaixaDeTexto 82"/>
          <p:cNvSpPr txBox="1"/>
          <p:nvPr/>
        </p:nvSpPr>
        <p:spPr>
          <a:xfrm>
            <a:off x="-2753" y="3347630"/>
            <a:ext cx="2177962" cy="369332"/>
          </a:xfrm>
          <a:prstGeom prst="rect">
            <a:avLst/>
          </a:prstGeom>
          <a:noFill/>
        </p:spPr>
        <p:txBody>
          <a:bodyPr wrap="square" rtlCol="0">
            <a:spAutoFit/>
          </a:bodyPr>
          <a:lstStyle/>
          <a:p>
            <a:r>
              <a:rPr lang="pt-BR" b="1" dirty="0">
                <a:solidFill>
                  <a:srgbClr val="FF0000"/>
                </a:solidFill>
              </a:rPr>
              <a:t>233.460</a:t>
            </a: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37546921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Tabela 64"/>
          <p:cNvGraphicFramePr>
            <a:graphicFrameLocks noGrp="1"/>
          </p:cNvGraphicFramePr>
          <p:nvPr>
            <p:extLst>
              <p:ext uri="{D42A27DB-BD31-4B8C-83A1-F6EECF244321}">
                <p14:modId xmlns:p14="http://schemas.microsoft.com/office/powerpoint/2010/main" val="1967239048"/>
              </p:ext>
            </p:extLst>
          </p:nvPr>
        </p:nvGraphicFramePr>
        <p:xfrm>
          <a:off x="4441370" y="14668"/>
          <a:ext cx="4572407" cy="1680688"/>
        </p:xfrm>
        <a:graphic>
          <a:graphicData uri="http://schemas.openxmlformats.org/drawingml/2006/table">
            <a:tbl>
              <a:tblPr>
                <a:tableStyleId>{5C22544A-7EE6-4342-B048-85BDC9FD1C3A}</a:tableStyleId>
              </a:tblPr>
              <a:tblGrid>
                <a:gridCol w="1276499">
                  <a:extLst>
                    <a:ext uri="{9D8B030D-6E8A-4147-A177-3AD203B41FA5}">
                      <a16:colId xmlns="" xmlns:a16="http://schemas.microsoft.com/office/drawing/2014/main" val="20000"/>
                    </a:ext>
                  </a:extLst>
                </a:gridCol>
                <a:gridCol w="1276499">
                  <a:extLst>
                    <a:ext uri="{9D8B030D-6E8A-4147-A177-3AD203B41FA5}">
                      <a16:colId xmlns="" xmlns:a16="http://schemas.microsoft.com/office/drawing/2014/main" val="20001"/>
                    </a:ext>
                  </a:extLst>
                </a:gridCol>
                <a:gridCol w="638250">
                  <a:extLst>
                    <a:ext uri="{9D8B030D-6E8A-4147-A177-3AD203B41FA5}">
                      <a16:colId xmlns="" xmlns:a16="http://schemas.microsoft.com/office/drawing/2014/main" val="20002"/>
                    </a:ext>
                  </a:extLst>
                </a:gridCol>
                <a:gridCol w="794953">
                  <a:extLst>
                    <a:ext uri="{9D8B030D-6E8A-4147-A177-3AD203B41FA5}">
                      <a16:colId xmlns="" xmlns:a16="http://schemas.microsoft.com/office/drawing/2014/main" val="20003"/>
                    </a:ext>
                  </a:extLst>
                </a:gridCol>
                <a:gridCol w="586206">
                  <a:extLst>
                    <a:ext uri="{9D8B030D-6E8A-4147-A177-3AD203B41FA5}">
                      <a16:colId xmlns="" xmlns:a16="http://schemas.microsoft.com/office/drawing/2014/main" val="20004"/>
                    </a:ext>
                  </a:extLst>
                </a:gridCol>
              </a:tblGrid>
              <a:tr h="233523">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760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0"/>
                  </a:ext>
                </a:extLst>
              </a:tr>
              <a:tr h="233523">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280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1"/>
                  </a:ext>
                </a:extLst>
              </a:tr>
              <a:tr h="233523">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-570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2"/>
                  </a:ext>
                </a:extLst>
              </a:tr>
              <a:tr h="162624">
                <a:tc>
                  <a:txBody>
                    <a:bodyPr/>
                    <a:lstStyle/>
                    <a:p>
                      <a:pPr algn="l" fontAlgn="b"/>
                      <a:endParaRPr lang="pt-BR" sz="1100" b="0" i="0" u="none" strike="noStrike">
                        <a:solidFill>
                          <a:srgbClr val="000000"/>
                        </a:solidFill>
                        <a:effectLst/>
                        <a:latin typeface="Calibri"/>
                      </a:endParaRPr>
                    </a:p>
                  </a:txBody>
                  <a:tcPr marL="9525" marR="9525" marT="7144" marB="0" anchor="b">
                    <a:noFill/>
                  </a:tcPr>
                </a:tc>
                <a:tc>
                  <a:txBody>
                    <a:bodyPr/>
                    <a:lstStyle/>
                    <a:p>
                      <a:pPr algn="l" fontAlgn="b"/>
                      <a:endParaRPr lang="pt-BR" sz="1100" b="0" i="0" u="none" strike="noStrike" dirty="0">
                        <a:solidFill>
                          <a:srgbClr val="000000"/>
                        </a:solidFill>
                        <a:effectLst/>
                        <a:latin typeface="Calibri"/>
                      </a:endParaRPr>
                    </a:p>
                  </a:txBody>
                  <a:tcPr marL="9525" marR="9525" marT="7144" marB="0" anchor="b">
                    <a:noFill/>
                  </a:tcPr>
                </a:tc>
                <a:tc>
                  <a:txBody>
                    <a:bodyPr/>
                    <a:lstStyle/>
                    <a:p>
                      <a:pPr algn="l" fontAlgn="b"/>
                      <a:endParaRPr lang="pt-BR" sz="500" b="0" i="1" u="none" strike="noStrike" dirty="0">
                        <a:solidFill>
                          <a:srgbClr val="000000"/>
                        </a:solidFill>
                        <a:effectLst/>
                        <a:latin typeface="Calibri"/>
                      </a:endParaRPr>
                    </a:p>
                  </a:txBody>
                  <a:tcPr marL="9525" marR="9525" marT="7144" marB="0" anchor="b">
                    <a:noFill/>
                  </a:tcPr>
                </a:tc>
                <a:tc>
                  <a:txBody>
                    <a:bodyPr/>
                    <a:lstStyle/>
                    <a:p>
                      <a:pPr algn="r" fontAlgn="b"/>
                      <a:endParaRPr lang="pt-BR" sz="800" b="0" i="0" u="none" strike="noStrike" dirty="0">
                        <a:solidFill>
                          <a:srgbClr val="000000"/>
                        </a:solidFill>
                        <a:effectLst/>
                        <a:latin typeface="Calibri"/>
                      </a:endParaRPr>
                    </a:p>
                  </a:txBody>
                  <a:tcPr marL="9525" marR="9525" marT="7144" marB="0" anchor="b">
                    <a:noFill/>
                  </a:tcPr>
                </a:tc>
                <a:tc>
                  <a:txBody>
                    <a:bodyPr/>
                    <a:lstStyle/>
                    <a:p>
                      <a:pPr algn="l" fontAlgn="b"/>
                      <a:endParaRPr lang="pt-BR" sz="8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3"/>
                  </a:ext>
                </a:extLst>
              </a:tr>
              <a:tr h="233523">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400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4"/>
                  </a:ext>
                </a:extLst>
              </a:tr>
              <a:tr h="233523">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250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5"/>
                  </a:ext>
                </a:extLst>
              </a:tr>
              <a:tr h="233523">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-200</a:t>
                      </a:r>
                      <a:endParaRPr lang="pt-BR" sz="1600" b="0" i="0" u="none" strike="noStrike" dirty="0">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6"/>
                  </a:ext>
                </a:extLst>
              </a:tr>
            </a:tbl>
          </a:graphicData>
        </a:graphic>
      </p:graphicFrame>
      <p:sp>
        <p:nvSpPr>
          <p:cNvPr id="66" name="Elipse 65"/>
          <p:cNvSpPr/>
          <p:nvPr/>
        </p:nvSpPr>
        <p:spPr>
          <a:xfrm>
            <a:off x="5466923" y="252282"/>
            <a:ext cx="234483" cy="155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67" name="Conector reto 66"/>
          <p:cNvCxnSpPr>
            <a:stCxn id="66" idx="6"/>
          </p:cNvCxnSpPr>
          <p:nvPr/>
        </p:nvCxnSpPr>
        <p:spPr>
          <a:xfrm>
            <a:off x="5701406" y="330271"/>
            <a:ext cx="1152130" cy="3002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Conector reto 72"/>
          <p:cNvCxnSpPr/>
          <p:nvPr/>
        </p:nvCxnSpPr>
        <p:spPr>
          <a:xfrm flipV="1">
            <a:off x="5701408" y="144269"/>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 name="Conector reto 73"/>
          <p:cNvCxnSpPr/>
          <p:nvPr/>
        </p:nvCxnSpPr>
        <p:spPr>
          <a:xfrm>
            <a:off x="5701408" y="360293"/>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6" name="Elipse 75"/>
          <p:cNvSpPr/>
          <p:nvPr/>
        </p:nvSpPr>
        <p:spPr>
          <a:xfrm>
            <a:off x="5466923" y="1170384"/>
            <a:ext cx="234483" cy="155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77" name="Conector reto 76"/>
          <p:cNvCxnSpPr>
            <a:stCxn id="76" idx="6"/>
          </p:cNvCxnSpPr>
          <p:nvPr/>
        </p:nvCxnSpPr>
        <p:spPr>
          <a:xfrm>
            <a:off x="5701406" y="1248373"/>
            <a:ext cx="1152130" cy="3002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 name="Conector reto 77"/>
          <p:cNvCxnSpPr/>
          <p:nvPr/>
        </p:nvCxnSpPr>
        <p:spPr>
          <a:xfrm flipV="1">
            <a:off x="5701408" y="1062371"/>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 name="Conector reto 78"/>
          <p:cNvCxnSpPr/>
          <p:nvPr/>
        </p:nvCxnSpPr>
        <p:spPr>
          <a:xfrm>
            <a:off x="5701408" y="1278395"/>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3" name="Retângulo de cantos arredondados 82"/>
          <p:cNvSpPr/>
          <p:nvPr/>
        </p:nvSpPr>
        <p:spPr>
          <a:xfrm>
            <a:off x="3608104" y="684330"/>
            <a:ext cx="293103" cy="1559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84" name="Conector reto 83"/>
          <p:cNvCxnSpPr/>
          <p:nvPr/>
        </p:nvCxnSpPr>
        <p:spPr>
          <a:xfrm flipV="1">
            <a:off x="3901208" y="360293"/>
            <a:ext cx="1512168"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Conector reto 84"/>
          <p:cNvCxnSpPr>
            <a:endCxn id="76" idx="2"/>
          </p:cNvCxnSpPr>
          <p:nvPr/>
        </p:nvCxnSpPr>
        <p:spPr>
          <a:xfrm>
            <a:off x="3901208" y="792343"/>
            <a:ext cx="1565715" cy="4560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6" name="CaixaDeTexto 85"/>
          <p:cNvSpPr txBox="1"/>
          <p:nvPr/>
        </p:nvSpPr>
        <p:spPr>
          <a:xfrm rot="20672059">
            <a:off x="4412398" y="181728"/>
            <a:ext cx="937930" cy="307777"/>
          </a:xfrm>
          <a:prstGeom prst="rect">
            <a:avLst/>
          </a:prstGeom>
          <a:noFill/>
        </p:spPr>
        <p:txBody>
          <a:bodyPr wrap="square" rtlCol="0">
            <a:spAutoFit/>
          </a:bodyPr>
          <a:lstStyle/>
          <a:p>
            <a:r>
              <a:rPr lang="pt-BR" sz="1400" dirty="0"/>
              <a:t>Cultura A</a:t>
            </a:r>
          </a:p>
        </p:txBody>
      </p:sp>
      <p:sp>
        <p:nvSpPr>
          <p:cNvPr id="87" name="CaixaDeTexto 86"/>
          <p:cNvSpPr txBox="1"/>
          <p:nvPr/>
        </p:nvSpPr>
        <p:spPr>
          <a:xfrm rot="1137871">
            <a:off x="4387818" y="1019488"/>
            <a:ext cx="937930" cy="307777"/>
          </a:xfrm>
          <a:prstGeom prst="rect">
            <a:avLst/>
          </a:prstGeom>
          <a:noFill/>
        </p:spPr>
        <p:txBody>
          <a:bodyPr wrap="square" rtlCol="0">
            <a:spAutoFit/>
          </a:bodyPr>
          <a:lstStyle/>
          <a:p>
            <a:r>
              <a:rPr lang="pt-BR" sz="1400" dirty="0"/>
              <a:t>Cultura B</a:t>
            </a:r>
          </a:p>
        </p:txBody>
      </p:sp>
      <p:sp>
        <p:nvSpPr>
          <p:cNvPr id="88" name="CaixaDeTexto 87"/>
          <p:cNvSpPr txBox="1"/>
          <p:nvPr/>
        </p:nvSpPr>
        <p:spPr>
          <a:xfrm rot="20668088">
            <a:off x="4502599" y="396530"/>
            <a:ext cx="937930" cy="307777"/>
          </a:xfrm>
          <a:prstGeom prst="rect">
            <a:avLst/>
          </a:prstGeom>
          <a:noFill/>
        </p:spPr>
        <p:txBody>
          <a:bodyPr wrap="square" rtlCol="0">
            <a:spAutoFit/>
          </a:bodyPr>
          <a:lstStyle/>
          <a:p>
            <a:pPr algn="ctr"/>
            <a:r>
              <a:rPr lang="pt-BR" sz="1400"/>
              <a:t>145</a:t>
            </a:r>
            <a:endParaRPr lang="pt-BR" sz="1400" dirty="0"/>
          </a:p>
        </p:txBody>
      </p:sp>
      <p:sp>
        <p:nvSpPr>
          <p:cNvPr id="89" name="CaixaDeTexto 88"/>
          <p:cNvSpPr txBox="1"/>
          <p:nvPr/>
        </p:nvSpPr>
        <p:spPr>
          <a:xfrm rot="1161090">
            <a:off x="4243901" y="1209580"/>
            <a:ext cx="937930" cy="307777"/>
          </a:xfrm>
          <a:prstGeom prst="rect">
            <a:avLst/>
          </a:prstGeom>
          <a:noFill/>
        </p:spPr>
        <p:txBody>
          <a:bodyPr wrap="square" rtlCol="0">
            <a:spAutoFit/>
          </a:bodyPr>
          <a:lstStyle/>
          <a:p>
            <a:pPr algn="ctr"/>
            <a:r>
              <a:rPr lang="pt-BR" sz="1400" dirty="0"/>
              <a:t>152,5</a:t>
            </a:r>
          </a:p>
        </p:txBody>
      </p:sp>
      <p:sp>
        <p:nvSpPr>
          <p:cNvPr id="90" name="Seta dobrada para cima 89"/>
          <p:cNvSpPr/>
          <p:nvPr/>
        </p:nvSpPr>
        <p:spPr>
          <a:xfrm>
            <a:off x="3761698" y="910891"/>
            <a:ext cx="279017" cy="255208"/>
          </a:xfrm>
          <a:prstGeom prst="bentUpArrow">
            <a:avLst/>
          </a:prstGeom>
          <a:solidFill>
            <a:srgbClr val="C00000"/>
          </a:solidFill>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Tree>
    <p:extLst>
      <p:ext uri="{BB962C8B-B14F-4D97-AF65-F5344CB8AC3E}">
        <p14:creationId xmlns:p14="http://schemas.microsoft.com/office/powerpoint/2010/main" val="413003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wipe(up)">
                                      <p:cBhvr>
                                        <p:cTn id="7"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stretch>
            <a:fillRect/>
          </a:stretch>
        </p:blipFill>
        <p:spPr>
          <a:xfrm>
            <a:off x="2797629" y="1850633"/>
            <a:ext cx="6199142" cy="4195552"/>
          </a:xfrm>
          <a:prstGeom prst="rect">
            <a:avLst/>
          </a:prstGeom>
        </p:spPr>
      </p:pic>
      <p:graphicFrame>
        <p:nvGraphicFramePr>
          <p:cNvPr id="65" name="Tabela 64"/>
          <p:cNvGraphicFramePr>
            <a:graphicFrameLocks noGrp="1"/>
          </p:cNvGraphicFramePr>
          <p:nvPr>
            <p:extLst>
              <p:ext uri="{D42A27DB-BD31-4B8C-83A1-F6EECF244321}">
                <p14:modId xmlns:p14="http://schemas.microsoft.com/office/powerpoint/2010/main" val="1967239048"/>
              </p:ext>
            </p:extLst>
          </p:nvPr>
        </p:nvGraphicFramePr>
        <p:xfrm>
          <a:off x="4441370" y="14668"/>
          <a:ext cx="4572407" cy="1680688"/>
        </p:xfrm>
        <a:graphic>
          <a:graphicData uri="http://schemas.openxmlformats.org/drawingml/2006/table">
            <a:tbl>
              <a:tblPr>
                <a:tableStyleId>{5C22544A-7EE6-4342-B048-85BDC9FD1C3A}</a:tableStyleId>
              </a:tblPr>
              <a:tblGrid>
                <a:gridCol w="1276499">
                  <a:extLst>
                    <a:ext uri="{9D8B030D-6E8A-4147-A177-3AD203B41FA5}">
                      <a16:colId xmlns="" xmlns:a16="http://schemas.microsoft.com/office/drawing/2014/main" val="20000"/>
                    </a:ext>
                  </a:extLst>
                </a:gridCol>
                <a:gridCol w="1276499">
                  <a:extLst>
                    <a:ext uri="{9D8B030D-6E8A-4147-A177-3AD203B41FA5}">
                      <a16:colId xmlns="" xmlns:a16="http://schemas.microsoft.com/office/drawing/2014/main" val="20001"/>
                    </a:ext>
                  </a:extLst>
                </a:gridCol>
                <a:gridCol w="638250">
                  <a:extLst>
                    <a:ext uri="{9D8B030D-6E8A-4147-A177-3AD203B41FA5}">
                      <a16:colId xmlns="" xmlns:a16="http://schemas.microsoft.com/office/drawing/2014/main" val="20002"/>
                    </a:ext>
                  </a:extLst>
                </a:gridCol>
                <a:gridCol w="794953">
                  <a:extLst>
                    <a:ext uri="{9D8B030D-6E8A-4147-A177-3AD203B41FA5}">
                      <a16:colId xmlns="" xmlns:a16="http://schemas.microsoft.com/office/drawing/2014/main" val="20003"/>
                    </a:ext>
                  </a:extLst>
                </a:gridCol>
                <a:gridCol w="586206">
                  <a:extLst>
                    <a:ext uri="{9D8B030D-6E8A-4147-A177-3AD203B41FA5}">
                      <a16:colId xmlns="" xmlns:a16="http://schemas.microsoft.com/office/drawing/2014/main" val="20004"/>
                    </a:ext>
                  </a:extLst>
                </a:gridCol>
              </a:tblGrid>
              <a:tr h="233523">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760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0"/>
                  </a:ext>
                </a:extLst>
              </a:tr>
              <a:tr h="233523">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280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1"/>
                  </a:ext>
                </a:extLst>
              </a:tr>
              <a:tr h="233523">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-570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2"/>
                  </a:ext>
                </a:extLst>
              </a:tr>
              <a:tr h="162624">
                <a:tc>
                  <a:txBody>
                    <a:bodyPr/>
                    <a:lstStyle/>
                    <a:p>
                      <a:pPr algn="l" fontAlgn="b"/>
                      <a:endParaRPr lang="pt-BR" sz="1100" b="0" i="0" u="none" strike="noStrike">
                        <a:solidFill>
                          <a:srgbClr val="000000"/>
                        </a:solidFill>
                        <a:effectLst/>
                        <a:latin typeface="Calibri"/>
                      </a:endParaRPr>
                    </a:p>
                  </a:txBody>
                  <a:tcPr marL="9525" marR="9525" marT="7144" marB="0" anchor="b">
                    <a:noFill/>
                  </a:tcPr>
                </a:tc>
                <a:tc>
                  <a:txBody>
                    <a:bodyPr/>
                    <a:lstStyle/>
                    <a:p>
                      <a:pPr algn="l" fontAlgn="b"/>
                      <a:endParaRPr lang="pt-BR" sz="1100" b="0" i="0" u="none" strike="noStrike" dirty="0">
                        <a:solidFill>
                          <a:srgbClr val="000000"/>
                        </a:solidFill>
                        <a:effectLst/>
                        <a:latin typeface="Calibri"/>
                      </a:endParaRPr>
                    </a:p>
                  </a:txBody>
                  <a:tcPr marL="9525" marR="9525" marT="7144" marB="0" anchor="b">
                    <a:noFill/>
                  </a:tcPr>
                </a:tc>
                <a:tc>
                  <a:txBody>
                    <a:bodyPr/>
                    <a:lstStyle/>
                    <a:p>
                      <a:pPr algn="l" fontAlgn="b"/>
                      <a:endParaRPr lang="pt-BR" sz="500" b="0" i="1" u="none" strike="noStrike" dirty="0">
                        <a:solidFill>
                          <a:srgbClr val="000000"/>
                        </a:solidFill>
                        <a:effectLst/>
                        <a:latin typeface="Calibri"/>
                      </a:endParaRPr>
                    </a:p>
                  </a:txBody>
                  <a:tcPr marL="9525" marR="9525" marT="7144" marB="0" anchor="b">
                    <a:noFill/>
                  </a:tcPr>
                </a:tc>
                <a:tc>
                  <a:txBody>
                    <a:bodyPr/>
                    <a:lstStyle/>
                    <a:p>
                      <a:pPr algn="r" fontAlgn="b"/>
                      <a:endParaRPr lang="pt-BR" sz="800" b="0" i="0" u="none" strike="noStrike" dirty="0">
                        <a:solidFill>
                          <a:srgbClr val="000000"/>
                        </a:solidFill>
                        <a:effectLst/>
                        <a:latin typeface="Calibri"/>
                      </a:endParaRPr>
                    </a:p>
                  </a:txBody>
                  <a:tcPr marL="9525" marR="9525" marT="7144" marB="0" anchor="b">
                    <a:noFill/>
                  </a:tcPr>
                </a:tc>
                <a:tc>
                  <a:txBody>
                    <a:bodyPr/>
                    <a:lstStyle/>
                    <a:p>
                      <a:pPr algn="l" fontAlgn="b"/>
                      <a:endParaRPr lang="pt-BR" sz="8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3"/>
                  </a:ext>
                </a:extLst>
              </a:tr>
              <a:tr h="233523">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400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4"/>
                  </a:ext>
                </a:extLst>
              </a:tr>
              <a:tr h="233523">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250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5"/>
                  </a:ext>
                </a:extLst>
              </a:tr>
              <a:tr h="233523">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-200</a:t>
                      </a:r>
                      <a:endParaRPr lang="pt-BR" sz="1600" b="0" i="0" u="none" strike="noStrike" dirty="0">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6"/>
                  </a:ext>
                </a:extLst>
              </a:tr>
            </a:tbl>
          </a:graphicData>
        </a:graphic>
      </p:graphicFrame>
      <p:sp>
        <p:nvSpPr>
          <p:cNvPr id="66" name="Elipse 65"/>
          <p:cNvSpPr/>
          <p:nvPr/>
        </p:nvSpPr>
        <p:spPr>
          <a:xfrm>
            <a:off x="5466923" y="252282"/>
            <a:ext cx="234483" cy="155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67" name="Conector reto 66"/>
          <p:cNvCxnSpPr>
            <a:stCxn id="66" idx="6"/>
          </p:cNvCxnSpPr>
          <p:nvPr/>
        </p:nvCxnSpPr>
        <p:spPr>
          <a:xfrm>
            <a:off x="5701406" y="330271"/>
            <a:ext cx="1152130" cy="3002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Conector reto 72"/>
          <p:cNvCxnSpPr/>
          <p:nvPr/>
        </p:nvCxnSpPr>
        <p:spPr>
          <a:xfrm flipV="1">
            <a:off x="5701408" y="144269"/>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 name="Conector reto 73"/>
          <p:cNvCxnSpPr/>
          <p:nvPr/>
        </p:nvCxnSpPr>
        <p:spPr>
          <a:xfrm>
            <a:off x="5701408" y="360293"/>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6" name="Elipse 75"/>
          <p:cNvSpPr/>
          <p:nvPr/>
        </p:nvSpPr>
        <p:spPr>
          <a:xfrm>
            <a:off x="5466923" y="1170384"/>
            <a:ext cx="234483" cy="155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77" name="Conector reto 76"/>
          <p:cNvCxnSpPr>
            <a:stCxn id="76" idx="6"/>
          </p:cNvCxnSpPr>
          <p:nvPr/>
        </p:nvCxnSpPr>
        <p:spPr>
          <a:xfrm>
            <a:off x="5701406" y="1248373"/>
            <a:ext cx="1152130" cy="3002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 name="Conector reto 77"/>
          <p:cNvCxnSpPr/>
          <p:nvPr/>
        </p:nvCxnSpPr>
        <p:spPr>
          <a:xfrm flipV="1">
            <a:off x="5701408" y="1062371"/>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 name="Conector reto 78"/>
          <p:cNvCxnSpPr/>
          <p:nvPr/>
        </p:nvCxnSpPr>
        <p:spPr>
          <a:xfrm>
            <a:off x="5701408" y="1278395"/>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3" name="Retângulo de cantos arredondados 82"/>
          <p:cNvSpPr/>
          <p:nvPr/>
        </p:nvSpPr>
        <p:spPr>
          <a:xfrm>
            <a:off x="3608104" y="684330"/>
            <a:ext cx="293103" cy="1559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84" name="Conector reto 83"/>
          <p:cNvCxnSpPr/>
          <p:nvPr/>
        </p:nvCxnSpPr>
        <p:spPr>
          <a:xfrm flipV="1">
            <a:off x="3901208" y="360293"/>
            <a:ext cx="1512168"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Conector reto 84"/>
          <p:cNvCxnSpPr>
            <a:endCxn id="76" idx="2"/>
          </p:cNvCxnSpPr>
          <p:nvPr/>
        </p:nvCxnSpPr>
        <p:spPr>
          <a:xfrm>
            <a:off x="3901208" y="792343"/>
            <a:ext cx="1565715" cy="4560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6" name="CaixaDeTexto 85"/>
          <p:cNvSpPr txBox="1"/>
          <p:nvPr/>
        </p:nvSpPr>
        <p:spPr>
          <a:xfrm rot="20672059">
            <a:off x="4412398" y="181728"/>
            <a:ext cx="937930" cy="307777"/>
          </a:xfrm>
          <a:prstGeom prst="rect">
            <a:avLst/>
          </a:prstGeom>
          <a:noFill/>
        </p:spPr>
        <p:txBody>
          <a:bodyPr wrap="square" rtlCol="0">
            <a:spAutoFit/>
          </a:bodyPr>
          <a:lstStyle/>
          <a:p>
            <a:r>
              <a:rPr lang="pt-BR" sz="1400" dirty="0"/>
              <a:t>Cultura A</a:t>
            </a:r>
          </a:p>
        </p:txBody>
      </p:sp>
      <p:sp>
        <p:nvSpPr>
          <p:cNvPr id="87" name="CaixaDeTexto 86"/>
          <p:cNvSpPr txBox="1"/>
          <p:nvPr/>
        </p:nvSpPr>
        <p:spPr>
          <a:xfrm rot="1137871">
            <a:off x="4387818" y="1019488"/>
            <a:ext cx="937930" cy="307777"/>
          </a:xfrm>
          <a:prstGeom prst="rect">
            <a:avLst/>
          </a:prstGeom>
          <a:noFill/>
        </p:spPr>
        <p:txBody>
          <a:bodyPr wrap="square" rtlCol="0">
            <a:spAutoFit/>
          </a:bodyPr>
          <a:lstStyle/>
          <a:p>
            <a:r>
              <a:rPr lang="pt-BR" sz="1400" dirty="0"/>
              <a:t>Cultura B</a:t>
            </a:r>
          </a:p>
        </p:txBody>
      </p:sp>
      <p:sp>
        <p:nvSpPr>
          <p:cNvPr id="88" name="CaixaDeTexto 87"/>
          <p:cNvSpPr txBox="1"/>
          <p:nvPr/>
        </p:nvSpPr>
        <p:spPr>
          <a:xfrm rot="20668088">
            <a:off x="4502599" y="396530"/>
            <a:ext cx="937930" cy="307777"/>
          </a:xfrm>
          <a:prstGeom prst="rect">
            <a:avLst/>
          </a:prstGeom>
          <a:noFill/>
        </p:spPr>
        <p:txBody>
          <a:bodyPr wrap="square" rtlCol="0">
            <a:spAutoFit/>
          </a:bodyPr>
          <a:lstStyle/>
          <a:p>
            <a:pPr algn="ctr"/>
            <a:r>
              <a:rPr lang="pt-BR" sz="1400"/>
              <a:t>145</a:t>
            </a:r>
            <a:endParaRPr lang="pt-BR" sz="1400" dirty="0"/>
          </a:p>
        </p:txBody>
      </p:sp>
      <p:sp>
        <p:nvSpPr>
          <p:cNvPr id="89" name="CaixaDeTexto 88"/>
          <p:cNvSpPr txBox="1"/>
          <p:nvPr/>
        </p:nvSpPr>
        <p:spPr>
          <a:xfrm rot="1161090">
            <a:off x="4243901" y="1209580"/>
            <a:ext cx="937930" cy="307777"/>
          </a:xfrm>
          <a:prstGeom prst="rect">
            <a:avLst/>
          </a:prstGeom>
          <a:noFill/>
        </p:spPr>
        <p:txBody>
          <a:bodyPr wrap="square" rtlCol="0">
            <a:spAutoFit/>
          </a:bodyPr>
          <a:lstStyle/>
          <a:p>
            <a:pPr algn="ctr"/>
            <a:r>
              <a:rPr lang="pt-BR" sz="1400" dirty="0"/>
              <a:t>152,5</a:t>
            </a:r>
          </a:p>
        </p:txBody>
      </p:sp>
      <p:sp>
        <p:nvSpPr>
          <p:cNvPr id="90" name="Seta dobrada para cima 89"/>
          <p:cNvSpPr/>
          <p:nvPr/>
        </p:nvSpPr>
        <p:spPr>
          <a:xfrm>
            <a:off x="3761698" y="910891"/>
            <a:ext cx="279017" cy="255208"/>
          </a:xfrm>
          <a:prstGeom prst="bentUpArrow">
            <a:avLst/>
          </a:prstGeom>
          <a:solidFill>
            <a:srgbClr val="C00000"/>
          </a:solidFill>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
        <p:nvSpPr>
          <p:cNvPr id="105" name="CaixaDeTexto 104"/>
          <p:cNvSpPr txBox="1"/>
          <p:nvPr/>
        </p:nvSpPr>
        <p:spPr>
          <a:xfrm>
            <a:off x="2595609" y="4152781"/>
            <a:ext cx="1792733" cy="276999"/>
          </a:xfrm>
          <a:prstGeom prst="rect">
            <a:avLst/>
          </a:prstGeom>
          <a:noFill/>
        </p:spPr>
        <p:txBody>
          <a:bodyPr wrap="square" rtlCol="0">
            <a:spAutoFit/>
          </a:bodyPr>
          <a:lstStyle/>
          <a:p>
            <a:r>
              <a:rPr lang="pt-BR" sz="1200" dirty="0"/>
              <a:t>233.460</a:t>
            </a:r>
          </a:p>
        </p:txBody>
      </p:sp>
    </p:spTree>
    <p:extLst>
      <p:ext uri="{BB962C8B-B14F-4D97-AF65-F5344CB8AC3E}">
        <p14:creationId xmlns:p14="http://schemas.microsoft.com/office/powerpoint/2010/main" val="195164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wipe(up)">
                                      <p:cBhvr>
                                        <p:cTn id="7" dur="500"/>
                                        <p:tgtEl>
                                          <p:spTgt spid="9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5"/>
                                        </p:tgtEl>
                                        <p:attrNameLst>
                                          <p:attrName>style.visibility</p:attrName>
                                        </p:attrNameLst>
                                      </p:cBhvr>
                                      <p:to>
                                        <p:strVal val="visible"/>
                                      </p:to>
                                    </p:set>
                                    <p:animEffect transition="in" filter="fade">
                                      <p:cBhvr>
                                        <p:cTn id="10"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10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stretch>
            <a:fillRect/>
          </a:stretch>
        </p:blipFill>
        <p:spPr>
          <a:xfrm>
            <a:off x="2797629" y="1850633"/>
            <a:ext cx="6199142" cy="4195552"/>
          </a:xfrm>
          <a:prstGeom prst="rect">
            <a:avLst/>
          </a:prstGeom>
        </p:spPr>
      </p:pic>
      <p:graphicFrame>
        <p:nvGraphicFramePr>
          <p:cNvPr id="65" name="Tabela 64"/>
          <p:cNvGraphicFramePr>
            <a:graphicFrameLocks noGrp="1"/>
          </p:cNvGraphicFramePr>
          <p:nvPr>
            <p:extLst>
              <p:ext uri="{D42A27DB-BD31-4B8C-83A1-F6EECF244321}">
                <p14:modId xmlns:p14="http://schemas.microsoft.com/office/powerpoint/2010/main" val="1967239048"/>
              </p:ext>
            </p:extLst>
          </p:nvPr>
        </p:nvGraphicFramePr>
        <p:xfrm>
          <a:off x="4441370" y="14668"/>
          <a:ext cx="4572407" cy="1680688"/>
        </p:xfrm>
        <a:graphic>
          <a:graphicData uri="http://schemas.openxmlformats.org/drawingml/2006/table">
            <a:tbl>
              <a:tblPr>
                <a:tableStyleId>{5C22544A-7EE6-4342-B048-85BDC9FD1C3A}</a:tableStyleId>
              </a:tblPr>
              <a:tblGrid>
                <a:gridCol w="1276499">
                  <a:extLst>
                    <a:ext uri="{9D8B030D-6E8A-4147-A177-3AD203B41FA5}">
                      <a16:colId xmlns="" xmlns:a16="http://schemas.microsoft.com/office/drawing/2014/main" val="20000"/>
                    </a:ext>
                  </a:extLst>
                </a:gridCol>
                <a:gridCol w="1276499">
                  <a:extLst>
                    <a:ext uri="{9D8B030D-6E8A-4147-A177-3AD203B41FA5}">
                      <a16:colId xmlns="" xmlns:a16="http://schemas.microsoft.com/office/drawing/2014/main" val="20001"/>
                    </a:ext>
                  </a:extLst>
                </a:gridCol>
                <a:gridCol w="638250">
                  <a:extLst>
                    <a:ext uri="{9D8B030D-6E8A-4147-A177-3AD203B41FA5}">
                      <a16:colId xmlns="" xmlns:a16="http://schemas.microsoft.com/office/drawing/2014/main" val="20002"/>
                    </a:ext>
                  </a:extLst>
                </a:gridCol>
                <a:gridCol w="794953">
                  <a:extLst>
                    <a:ext uri="{9D8B030D-6E8A-4147-A177-3AD203B41FA5}">
                      <a16:colId xmlns="" xmlns:a16="http://schemas.microsoft.com/office/drawing/2014/main" val="20003"/>
                    </a:ext>
                  </a:extLst>
                </a:gridCol>
                <a:gridCol w="586206">
                  <a:extLst>
                    <a:ext uri="{9D8B030D-6E8A-4147-A177-3AD203B41FA5}">
                      <a16:colId xmlns="" xmlns:a16="http://schemas.microsoft.com/office/drawing/2014/main" val="20004"/>
                    </a:ext>
                  </a:extLst>
                </a:gridCol>
              </a:tblGrid>
              <a:tr h="233523">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760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0"/>
                  </a:ext>
                </a:extLst>
              </a:tr>
              <a:tr h="233523">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280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1"/>
                  </a:ext>
                </a:extLst>
              </a:tr>
              <a:tr h="233523">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-570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2"/>
                  </a:ext>
                </a:extLst>
              </a:tr>
              <a:tr h="162624">
                <a:tc>
                  <a:txBody>
                    <a:bodyPr/>
                    <a:lstStyle/>
                    <a:p>
                      <a:pPr algn="l" fontAlgn="b"/>
                      <a:endParaRPr lang="pt-BR" sz="1100" b="0" i="0" u="none" strike="noStrike" dirty="0">
                        <a:solidFill>
                          <a:srgbClr val="000000"/>
                        </a:solidFill>
                        <a:effectLst/>
                        <a:latin typeface="Calibri"/>
                      </a:endParaRPr>
                    </a:p>
                  </a:txBody>
                  <a:tcPr marL="9525" marR="9525" marT="7144" marB="0" anchor="b">
                    <a:noFill/>
                  </a:tcPr>
                </a:tc>
                <a:tc>
                  <a:txBody>
                    <a:bodyPr/>
                    <a:lstStyle/>
                    <a:p>
                      <a:pPr algn="l" fontAlgn="b"/>
                      <a:endParaRPr lang="pt-BR" sz="1100" b="0" i="0" u="none" strike="noStrike" dirty="0">
                        <a:solidFill>
                          <a:srgbClr val="000000"/>
                        </a:solidFill>
                        <a:effectLst/>
                        <a:latin typeface="Calibri"/>
                      </a:endParaRPr>
                    </a:p>
                  </a:txBody>
                  <a:tcPr marL="9525" marR="9525" marT="7144" marB="0" anchor="b">
                    <a:noFill/>
                  </a:tcPr>
                </a:tc>
                <a:tc>
                  <a:txBody>
                    <a:bodyPr/>
                    <a:lstStyle/>
                    <a:p>
                      <a:pPr algn="l" fontAlgn="b"/>
                      <a:endParaRPr lang="pt-BR" sz="500" b="0" i="1" u="none" strike="noStrike" dirty="0">
                        <a:solidFill>
                          <a:srgbClr val="000000"/>
                        </a:solidFill>
                        <a:effectLst/>
                        <a:latin typeface="Calibri"/>
                      </a:endParaRPr>
                    </a:p>
                  </a:txBody>
                  <a:tcPr marL="9525" marR="9525" marT="7144" marB="0" anchor="b">
                    <a:noFill/>
                  </a:tcPr>
                </a:tc>
                <a:tc>
                  <a:txBody>
                    <a:bodyPr/>
                    <a:lstStyle/>
                    <a:p>
                      <a:pPr algn="r" fontAlgn="b"/>
                      <a:endParaRPr lang="pt-BR" sz="800" b="0" i="0" u="none" strike="noStrike" dirty="0">
                        <a:solidFill>
                          <a:srgbClr val="000000"/>
                        </a:solidFill>
                        <a:effectLst/>
                        <a:latin typeface="Calibri"/>
                      </a:endParaRPr>
                    </a:p>
                  </a:txBody>
                  <a:tcPr marL="9525" marR="9525" marT="7144" marB="0" anchor="b">
                    <a:noFill/>
                  </a:tcPr>
                </a:tc>
                <a:tc>
                  <a:txBody>
                    <a:bodyPr/>
                    <a:lstStyle/>
                    <a:p>
                      <a:pPr algn="l" fontAlgn="b"/>
                      <a:endParaRPr lang="pt-BR" sz="8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3"/>
                  </a:ext>
                </a:extLst>
              </a:tr>
              <a:tr h="233523">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400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4"/>
                  </a:ext>
                </a:extLst>
              </a:tr>
              <a:tr h="233523">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250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5"/>
                  </a:ext>
                </a:extLst>
              </a:tr>
              <a:tr h="233523">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-200</a:t>
                      </a:r>
                      <a:endParaRPr lang="pt-BR" sz="1600" b="0" i="0" u="none" strike="noStrike" dirty="0">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6"/>
                  </a:ext>
                </a:extLst>
              </a:tr>
            </a:tbl>
          </a:graphicData>
        </a:graphic>
      </p:graphicFrame>
      <p:sp>
        <p:nvSpPr>
          <p:cNvPr id="66" name="Elipse 65"/>
          <p:cNvSpPr/>
          <p:nvPr/>
        </p:nvSpPr>
        <p:spPr>
          <a:xfrm>
            <a:off x="5466923" y="252282"/>
            <a:ext cx="234483" cy="155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67" name="Conector reto 66"/>
          <p:cNvCxnSpPr>
            <a:stCxn id="66" idx="6"/>
          </p:cNvCxnSpPr>
          <p:nvPr/>
        </p:nvCxnSpPr>
        <p:spPr>
          <a:xfrm>
            <a:off x="5701406" y="330271"/>
            <a:ext cx="1152130" cy="3002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Conector reto 72"/>
          <p:cNvCxnSpPr/>
          <p:nvPr/>
        </p:nvCxnSpPr>
        <p:spPr>
          <a:xfrm flipV="1">
            <a:off x="5701408" y="144269"/>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 name="Conector reto 73"/>
          <p:cNvCxnSpPr/>
          <p:nvPr/>
        </p:nvCxnSpPr>
        <p:spPr>
          <a:xfrm>
            <a:off x="5701408" y="360293"/>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6" name="Elipse 75"/>
          <p:cNvSpPr/>
          <p:nvPr/>
        </p:nvSpPr>
        <p:spPr>
          <a:xfrm>
            <a:off x="5466923" y="1170384"/>
            <a:ext cx="234483" cy="155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77" name="Conector reto 76"/>
          <p:cNvCxnSpPr>
            <a:stCxn id="76" idx="6"/>
          </p:cNvCxnSpPr>
          <p:nvPr/>
        </p:nvCxnSpPr>
        <p:spPr>
          <a:xfrm>
            <a:off x="5701406" y="1248373"/>
            <a:ext cx="1152130" cy="3002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 name="Conector reto 77"/>
          <p:cNvCxnSpPr/>
          <p:nvPr/>
        </p:nvCxnSpPr>
        <p:spPr>
          <a:xfrm flipV="1">
            <a:off x="5701408" y="1062371"/>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 name="Conector reto 78"/>
          <p:cNvCxnSpPr/>
          <p:nvPr/>
        </p:nvCxnSpPr>
        <p:spPr>
          <a:xfrm>
            <a:off x="5701408" y="1278395"/>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3" name="Retângulo de cantos arredondados 82"/>
          <p:cNvSpPr/>
          <p:nvPr/>
        </p:nvSpPr>
        <p:spPr>
          <a:xfrm>
            <a:off x="266190" y="2992101"/>
            <a:ext cx="293103" cy="1559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84" name="Conector reto 83"/>
          <p:cNvCxnSpPr>
            <a:stCxn id="83" idx="3"/>
          </p:cNvCxnSpPr>
          <p:nvPr/>
        </p:nvCxnSpPr>
        <p:spPr>
          <a:xfrm flipV="1">
            <a:off x="559293" y="360293"/>
            <a:ext cx="4854083" cy="270979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Conector reto 84"/>
          <p:cNvCxnSpPr>
            <a:stCxn id="83" idx="3"/>
            <a:endCxn id="76" idx="2"/>
          </p:cNvCxnSpPr>
          <p:nvPr/>
        </p:nvCxnSpPr>
        <p:spPr>
          <a:xfrm flipV="1">
            <a:off x="559293" y="1248373"/>
            <a:ext cx="4907630" cy="182171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6" name="CaixaDeTexto 85"/>
          <p:cNvSpPr txBox="1"/>
          <p:nvPr/>
        </p:nvSpPr>
        <p:spPr>
          <a:xfrm rot="19711831">
            <a:off x="3204047" y="1054986"/>
            <a:ext cx="937930" cy="307777"/>
          </a:xfrm>
          <a:prstGeom prst="rect">
            <a:avLst/>
          </a:prstGeom>
          <a:noFill/>
        </p:spPr>
        <p:txBody>
          <a:bodyPr wrap="square" rtlCol="0">
            <a:spAutoFit/>
          </a:bodyPr>
          <a:lstStyle/>
          <a:p>
            <a:r>
              <a:rPr lang="pt-BR" sz="1400" dirty="0"/>
              <a:t>Cultura A</a:t>
            </a:r>
          </a:p>
        </p:txBody>
      </p:sp>
      <p:sp>
        <p:nvSpPr>
          <p:cNvPr id="87" name="CaixaDeTexto 86"/>
          <p:cNvSpPr txBox="1"/>
          <p:nvPr/>
        </p:nvSpPr>
        <p:spPr>
          <a:xfrm rot="20337891">
            <a:off x="2787477" y="1797556"/>
            <a:ext cx="937930" cy="307777"/>
          </a:xfrm>
          <a:prstGeom prst="rect">
            <a:avLst/>
          </a:prstGeom>
          <a:noFill/>
        </p:spPr>
        <p:txBody>
          <a:bodyPr wrap="square" rtlCol="0">
            <a:spAutoFit/>
          </a:bodyPr>
          <a:lstStyle/>
          <a:p>
            <a:r>
              <a:rPr lang="pt-BR" sz="1400" dirty="0"/>
              <a:t>Cultura B</a:t>
            </a:r>
          </a:p>
        </p:txBody>
      </p:sp>
      <p:sp>
        <p:nvSpPr>
          <p:cNvPr id="88" name="CaixaDeTexto 87"/>
          <p:cNvSpPr txBox="1"/>
          <p:nvPr/>
        </p:nvSpPr>
        <p:spPr>
          <a:xfrm rot="19861129">
            <a:off x="3297944" y="1286091"/>
            <a:ext cx="937930" cy="307777"/>
          </a:xfrm>
          <a:prstGeom prst="rect">
            <a:avLst/>
          </a:prstGeom>
          <a:noFill/>
        </p:spPr>
        <p:txBody>
          <a:bodyPr wrap="square" rtlCol="0">
            <a:spAutoFit/>
          </a:bodyPr>
          <a:lstStyle/>
          <a:p>
            <a:pPr algn="ctr"/>
            <a:r>
              <a:rPr lang="pt-BR" sz="1400"/>
              <a:t>145</a:t>
            </a:r>
            <a:endParaRPr lang="pt-BR" sz="1400" dirty="0"/>
          </a:p>
        </p:txBody>
      </p:sp>
      <p:sp>
        <p:nvSpPr>
          <p:cNvPr id="89" name="CaixaDeTexto 88"/>
          <p:cNvSpPr txBox="1"/>
          <p:nvPr/>
        </p:nvSpPr>
        <p:spPr>
          <a:xfrm rot="20217766">
            <a:off x="2823670" y="2057352"/>
            <a:ext cx="937930" cy="307777"/>
          </a:xfrm>
          <a:prstGeom prst="rect">
            <a:avLst/>
          </a:prstGeom>
          <a:noFill/>
        </p:spPr>
        <p:txBody>
          <a:bodyPr wrap="square" rtlCol="0">
            <a:spAutoFit/>
          </a:bodyPr>
          <a:lstStyle/>
          <a:p>
            <a:pPr algn="ctr"/>
            <a:r>
              <a:rPr lang="pt-BR" sz="1400" dirty="0"/>
              <a:t>152,5</a:t>
            </a:r>
          </a:p>
        </p:txBody>
      </p:sp>
      <p:sp>
        <p:nvSpPr>
          <p:cNvPr id="105" name="CaixaDeTexto 104"/>
          <p:cNvSpPr txBox="1"/>
          <p:nvPr/>
        </p:nvSpPr>
        <p:spPr>
          <a:xfrm rot="1393758">
            <a:off x="1479254" y="3809909"/>
            <a:ext cx="1792733" cy="276999"/>
          </a:xfrm>
          <a:prstGeom prst="rect">
            <a:avLst/>
          </a:prstGeom>
          <a:noFill/>
        </p:spPr>
        <p:txBody>
          <a:bodyPr wrap="square" rtlCol="0">
            <a:spAutoFit/>
          </a:bodyPr>
          <a:lstStyle/>
          <a:p>
            <a:r>
              <a:rPr lang="pt-BR" sz="1200" dirty="0"/>
              <a:t>233.460</a:t>
            </a:r>
          </a:p>
        </p:txBody>
      </p:sp>
      <p:cxnSp>
        <p:nvCxnSpPr>
          <p:cNvPr id="23" name="Conector reto 22"/>
          <p:cNvCxnSpPr>
            <a:cxnSpLocks/>
            <a:stCxn id="83" idx="3"/>
            <a:endCxn id="2" idx="1"/>
          </p:cNvCxnSpPr>
          <p:nvPr/>
        </p:nvCxnSpPr>
        <p:spPr>
          <a:xfrm>
            <a:off x="559293" y="3070090"/>
            <a:ext cx="2238336" cy="87831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8" name="Seta dobrada para cima 27"/>
          <p:cNvSpPr/>
          <p:nvPr/>
        </p:nvSpPr>
        <p:spPr>
          <a:xfrm>
            <a:off x="403765" y="3279451"/>
            <a:ext cx="360040" cy="270031"/>
          </a:xfrm>
          <a:prstGeom prst="bentUpArrow">
            <a:avLst/>
          </a:prstGeom>
          <a:solidFill>
            <a:srgbClr val="C00000"/>
          </a:solidFill>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Tree>
    <p:extLst>
      <p:ext uri="{BB962C8B-B14F-4D97-AF65-F5344CB8AC3E}">
        <p14:creationId xmlns:p14="http://schemas.microsoft.com/office/powerpoint/2010/main" val="242681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animEffect transition="in" filter="fade">
                                      <p:cBhvr>
                                        <p:cTn id="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642923" lvl="1" indent="-342891">
              <a:buFont typeface="+mj-lt"/>
              <a:buAutoNum type="arabicParenR"/>
            </a:pPr>
            <a:r>
              <a:rPr lang="pt-BR" sz="2400" dirty="0"/>
              <a:t>O valor esperado do negócio sem a informação adicional;</a:t>
            </a:r>
          </a:p>
          <a:p>
            <a:pPr marL="642923" lvl="1" indent="-342891">
              <a:buFont typeface="+mj-lt"/>
              <a:buAutoNum type="arabicParenR"/>
            </a:pPr>
            <a:r>
              <a:rPr lang="pt-BR" sz="2400" b="1" dirty="0"/>
              <a:t>O valor esperado do lucro do negócio com informação imperfeita</a:t>
            </a:r>
            <a:r>
              <a:rPr lang="pt-BR" sz="2400" b="1" dirty="0" smtClean="0"/>
              <a:t>;</a:t>
            </a:r>
          </a:p>
          <a:p>
            <a:pPr marL="300031" lvl="1" indent="0">
              <a:buNone/>
            </a:pPr>
            <a:r>
              <a:rPr lang="pt-BR" sz="2400" b="1" dirty="0"/>
              <a:t>Lucro = [Valor com inf. Imperfeita] – [Valor sem informação]</a:t>
            </a:r>
          </a:p>
          <a:p>
            <a:pPr marL="300031" lvl="1" indent="0">
              <a:buNone/>
            </a:pPr>
            <a:r>
              <a:rPr lang="pt-BR" sz="2400" b="1" dirty="0"/>
              <a:t>Lucro = 233.460 – 152.500 = </a:t>
            </a:r>
            <a:r>
              <a:rPr lang="pt-BR" sz="2400" b="1" dirty="0" smtClean="0">
                <a:solidFill>
                  <a:srgbClr val="FF0000"/>
                </a:solidFill>
              </a:rPr>
              <a:t>80.960</a:t>
            </a:r>
            <a:endParaRPr lang="pt-BR" sz="2400" b="1" dirty="0">
              <a:solidFill>
                <a:srgbClr val="FF0000"/>
              </a:solidFill>
            </a:endParaRPr>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 xmlns:a16="http://schemas.microsoft.com/office/drawing/2014/main" val="20000"/>
                    </a:ext>
                  </a:extLst>
                </a:gridCol>
                <a:gridCol w="1113734">
                  <a:extLst>
                    <a:ext uri="{9D8B030D-6E8A-4147-A177-3AD203B41FA5}">
                      <a16:colId xmlns="" xmlns:a16="http://schemas.microsoft.com/office/drawing/2014/main" val="20001"/>
                    </a:ext>
                  </a:extLst>
                </a:gridCol>
                <a:gridCol w="1113734">
                  <a:extLst>
                    <a:ext uri="{9D8B030D-6E8A-4147-A177-3AD203B41FA5}">
                      <a16:colId xmlns="" xmlns:a16="http://schemas.microsoft.com/office/drawing/2014/main" val="20002"/>
                    </a:ext>
                  </a:extLst>
                </a:gridCol>
                <a:gridCol w="1113734">
                  <a:extLst>
                    <a:ext uri="{9D8B030D-6E8A-4147-A177-3AD203B41FA5}">
                      <a16:colId xmlns=""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 xmlns:a16="http://schemas.microsoft.com/office/drawing/2014/main" val="20000"/>
                    </a:ext>
                  </a:extLst>
                </a:gridCol>
                <a:gridCol w="819232">
                  <a:extLst>
                    <a:ext uri="{9D8B030D-6E8A-4147-A177-3AD203B41FA5}">
                      <a16:colId xmlns="" xmlns:a16="http://schemas.microsoft.com/office/drawing/2014/main" val="20001"/>
                    </a:ext>
                  </a:extLst>
                </a:gridCol>
                <a:gridCol w="1011397">
                  <a:extLst>
                    <a:ext uri="{9D8B030D-6E8A-4147-A177-3AD203B41FA5}">
                      <a16:colId xmlns="" xmlns:a16="http://schemas.microsoft.com/office/drawing/2014/main" val="20002"/>
                    </a:ext>
                  </a:extLst>
                </a:gridCol>
                <a:gridCol w="930484">
                  <a:extLst>
                    <a:ext uri="{9D8B030D-6E8A-4147-A177-3AD203B41FA5}">
                      <a16:colId xmlns=""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04720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wipe(left)">
                                      <p:cBhvr>
                                        <p:cTn id="7" dur="500"/>
                                        <p:tgtEl>
                                          <p:spTgt spid="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wipe(left)">
                                      <p:cBhvr>
                                        <p:cTn id="1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257679" y="96494"/>
            <a:ext cx="8229600" cy="421556"/>
          </a:xfrm>
        </p:spPr>
        <p:txBody>
          <a:bodyPr>
            <a:normAutofit/>
          </a:bodyPr>
          <a:lstStyle/>
          <a:p>
            <a:r>
              <a:rPr lang="pt-BR" sz="2400" dirty="0"/>
              <a:t>Exercício Árvore de Decisão</a:t>
            </a:r>
          </a:p>
        </p:txBody>
      </p:sp>
      <p:sp>
        <p:nvSpPr>
          <p:cNvPr id="3" name="Espaço Reservado para Conteúdo 2"/>
          <p:cNvSpPr>
            <a:spLocks noGrp="1"/>
          </p:cNvSpPr>
          <p:nvPr>
            <p:ph idx="1"/>
          </p:nvPr>
        </p:nvSpPr>
        <p:spPr>
          <a:xfrm>
            <a:off x="4627754" y="339634"/>
            <a:ext cx="4427035" cy="2776484"/>
          </a:xfrm>
        </p:spPr>
        <p:txBody>
          <a:bodyPr anchor="ctr">
            <a:noAutofit/>
          </a:bodyPr>
          <a:lstStyle/>
          <a:p>
            <a:pPr lvl="0" algn="ctr"/>
            <a:r>
              <a:rPr lang="pt-BR" sz="2200" dirty="0"/>
              <a:t>Os riscos são elevados, mas é possível obter uma previsão dos resultados consultando especialistas. O custo desta consulta é de R$ 20.000. A Análise das previsões feitas por esses especialistas no passado leva os valores da próxima tabela:</a:t>
            </a:r>
          </a:p>
        </p:txBody>
      </p:sp>
      <p:graphicFrame>
        <p:nvGraphicFramePr>
          <p:cNvPr id="4" name="Tabela 3"/>
          <p:cNvGraphicFramePr>
            <a:graphicFrameLocks noGrp="1"/>
          </p:cNvGraphicFramePr>
          <p:nvPr>
            <p:extLst>
              <p:ext uri="{D42A27DB-BD31-4B8C-83A1-F6EECF244321}">
                <p14:modId xmlns:p14="http://schemas.microsoft.com/office/powerpoint/2010/main" val="3581944846"/>
              </p:ext>
            </p:extLst>
          </p:nvPr>
        </p:nvGraphicFramePr>
        <p:xfrm>
          <a:off x="156116" y="633174"/>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 xmlns:a16="http://schemas.microsoft.com/office/drawing/2014/main" val="20000"/>
                    </a:ext>
                  </a:extLst>
                </a:gridCol>
                <a:gridCol w="1113734">
                  <a:extLst>
                    <a:ext uri="{9D8B030D-6E8A-4147-A177-3AD203B41FA5}">
                      <a16:colId xmlns="" xmlns:a16="http://schemas.microsoft.com/office/drawing/2014/main" val="20001"/>
                    </a:ext>
                  </a:extLst>
                </a:gridCol>
                <a:gridCol w="1113734">
                  <a:extLst>
                    <a:ext uri="{9D8B030D-6E8A-4147-A177-3AD203B41FA5}">
                      <a16:colId xmlns="" xmlns:a16="http://schemas.microsoft.com/office/drawing/2014/main" val="20002"/>
                    </a:ext>
                  </a:extLst>
                </a:gridCol>
                <a:gridCol w="1113734">
                  <a:extLst>
                    <a:ext uri="{9D8B030D-6E8A-4147-A177-3AD203B41FA5}">
                      <a16:colId xmlns=""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2663174172"/>
              </p:ext>
            </p:extLst>
          </p:nvPr>
        </p:nvGraphicFramePr>
        <p:xfrm>
          <a:off x="4527395" y="3102612"/>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 xmlns:a16="http://schemas.microsoft.com/office/drawing/2014/main" val="20000"/>
                    </a:ext>
                  </a:extLst>
                </a:gridCol>
                <a:gridCol w="819232">
                  <a:extLst>
                    <a:ext uri="{9D8B030D-6E8A-4147-A177-3AD203B41FA5}">
                      <a16:colId xmlns="" xmlns:a16="http://schemas.microsoft.com/office/drawing/2014/main" val="20001"/>
                    </a:ext>
                  </a:extLst>
                </a:gridCol>
                <a:gridCol w="1011397">
                  <a:extLst>
                    <a:ext uri="{9D8B030D-6E8A-4147-A177-3AD203B41FA5}">
                      <a16:colId xmlns="" xmlns:a16="http://schemas.microsoft.com/office/drawing/2014/main" val="20002"/>
                    </a:ext>
                  </a:extLst>
                </a:gridCol>
                <a:gridCol w="930484">
                  <a:extLst>
                    <a:ext uri="{9D8B030D-6E8A-4147-A177-3AD203B41FA5}">
                      <a16:colId xmlns=""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5"/>
                  </a:ext>
                </a:extLst>
              </a:tr>
            </a:tbl>
          </a:graphicData>
        </a:graphic>
      </p:graphicFrame>
      <p:sp>
        <p:nvSpPr>
          <p:cNvPr id="6" name="Retângulo 5"/>
          <p:cNvSpPr/>
          <p:nvPr/>
        </p:nvSpPr>
        <p:spPr>
          <a:xfrm>
            <a:off x="156116" y="3291112"/>
            <a:ext cx="4101588" cy="2462213"/>
          </a:xfrm>
          <a:prstGeom prst="rect">
            <a:avLst/>
          </a:prstGeom>
        </p:spPr>
        <p:txBody>
          <a:bodyPr wrap="square" anchor="ctr">
            <a:spAutoFit/>
          </a:bodyPr>
          <a:lstStyle/>
          <a:p>
            <a:pPr algn="ctr"/>
            <a:r>
              <a:rPr lang="pt-BR" sz="2200" dirty="0"/>
              <a:t>A leitura dessa tabela deve ser feita da seguinte maneira: se o resultado real é bom, os especialistas previram um resultado bom em 72% dos casos, um resultado médio em 18% e um resultado ruim em 10% das vezes.</a:t>
            </a:r>
          </a:p>
        </p:txBody>
      </p:sp>
    </p:spTree>
    <p:extLst>
      <p:ext uri="{BB962C8B-B14F-4D97-AF65-F5344CB8AC3E}">
        <p14:creationId xmlns:p14="http://schemas.microsoft.com/office/powerpoint/2010/main" val="67072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out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642923" lvl="1" indent="-342891">
              <a:buFont typeface="+mj-lt"/>
              <a:buAutoNum type="arabicParenR"/>
            </a:pPr>
            <a:r>
              <a:rPr lang="pt-BR" sz="2400" dirty="0"/>
              <a:t>O valor esperado do negócio sem a informação adicional;</a:t>
            </a:r>
          </a:p>
          <a:p>
            <a:pPr marL="642923" lvl="1" indent="-342891">
              <a:buFont typeface="+mj-lt"/>
              <a:buAutoNum type="arabicParenR"/>
            </a:pPr>
            <a:r>
              <a:rPr lang="pt-BR" sz="2400" dirty="0"/>
              <a:t>O valor esperado do lucro do negócio com informação imperfeita;</a:t>
            </a:r>
          </a:p>
          <a:p>
            <a:pPr marL="642923" lvl="1" indent="-342891">
              <a:buFont typeface="+mj-lt"/>
              <a:buAutoNum type="arabicParenR"/>
            </a:pPr>
            <a:r>
              <a:rPr lang="pt-BR" sz="2400" b="1" dirty="0"/>
              <a:t>O valor esperado do lucro do negócio com a compra da previsão</a:t>
            </a:r>
            <a:r>
              <a:rPr lang="pt-BR" sz="2400" dirty="0"/>
              <a:t>; e,</a:t>
            </a:r>
          </a:p>
          <a:p>
            <a:pPr marL="642923" lvl="1" indent="-342891">
              <a:buFont typeface="+mj-lt"/>
              <a:buAutoNum type="arabicParenR"/>
            </a:pPr>
            <a:r>
              <a:rPr lang="pt-BR" sz="2400" dirty="0"/>
              <a:t>O valor esperado da previsão perfeita.</a:t>
            </a:r>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 xmlns:a16="http://schemas.microsoft.com/office/drawing/2014/main" val="20000"/>
                    </a:ext>
                  </a:extLst>
                </a:gridCol>
                <a:gridCol w="1113734">
                  <a:extLst>
                    <a:ext uri="{9D8B030D-6E8A-4147-A177-3AD203B41FA5}">
                      <a16:colId xmlns="" xmlns:a16="http://schemas.microsoft.com/office/drawing/2014/main" val="20001"/>
                    </a:ext>
                  </a:extLst>
                </a:gridCol>
                <a:gridCol w="1113734">
                  <a:extLst>
                    <a:ext uri="{9D8B030D-6E8A-4147-A177-3AD203B41FA5}">
                      <a16:colId xmlns="" xmlns:a16="http://schemas.microsoft.com/office/drawing/2014/main" val="20002"/>
                    </a:ext>
                  </a:extLst>
                </a:gridCol>
                <a:gridCol w="1113734">
                  <a:extLst>
                    <a:ext uri="{9D8B030D-6E8A-4147-A177-3AD203B41FA5}">
                      <a16:colId xmlns=""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 xmlns:a16="http://schemas.microsoft.com/office/drawing/2014/main" val="20000"/>
                    </a:ext>
                  </a:extLst>
                </a:gridCol>
                <a:gridCol w="819232">
                  <a:extLst>
                    <a:ext uri="{9D8B030D-6E8A-4147-A177-3AD203B41FA5}">
                      <a16:colId xmlns="" xmlns:a16="http://schemas.microsoft.com/office/drawing/2014/main" val="20001"/>
                    </a:ext>
                  </a:extLst>
                </a:gridCol>
                <a:gridCol w="1011397">
                  <a:extLst>
                    <a:ext uri="{9D8B030D-6E8A-4147-A177-3AD203B41FA5}">
                      <a16:colId xmlns="" xmlns:a16="http://schemas.microsoft.com/office/drawing/2014/main" val="20002"/>
                    </a:ext>
                  </a:extLst>
                </a:gridCol>
                <a:gridCol w="930484">
                  <a:extLst>
                    <a:ext uri="{9D8B030D-6E8A-4147-A177-3AD203B41FA5}">
                      <a16:colId xmlns=""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5"/>
                  </a:ext>
                </a:extLst>
              </a:tr>
            </a:tbl>
          </a:graphicData>
        </a:graphic>
      </p:graphicFrame>
      <p:sp>
        <p:nvSpPr>
          <p:cNvPr id="6" name="Elipse 5"/>
          <p:cNvSpPr/>
          <p:nvPr/>
        </p:nvSpPr>
        <p:spPr>
          <a:xfrm>
            <a:off x="11153" y="2315106"/>
            <a:ext cx="3871734" cy="63691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Tree>
    <p:extLst>
      <p:ext uri="{BB962C8B-B14F-4D97-AF65-F5344CB8AC3E}">
        <p14:creationId xmlns:p14="http://schemas.microsoft.com/office/powerpoint/2010/main" val="3646207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642923" lvl="1" indent="-342891">
              <a:buFont typeface="+mj-lt"/>
              <a:buAutoNum type="arabicParenR"/>
            </a:pPr>
            <a:r>
              <a:rPr lang="pt-BR" sz="2400" dirty="0"/>
              <a:t>O valor esperado do negócio sem a informação adicional;</a:t>
            </a:r>
          </a:p>
          <a:p>
            <a:pPr marL="642923" lvl="1" indent="-342891">
              <a:buFont typeface="+mj-lt"/>
              <a:buAutoNum type="arabicParenR"/>
            </a:pPr>
            <a:r>
              <a:rPr lang="pt-BR" sz="2400" dirty="0"/>
              <a:t>O valor esperado do lucro do negócio com informação imperfeita;</a:t>
            </a:r>
          </a:p>
          <a:p>
            <a:pPr marL="642923" lvl="1" indent="-342891">
              <a:buFont typeface="+mj-lt"/>
              <a:buAutoNum type="arabicParenR"/>
            </a:pPr>
            <a:r>
              <a:rPr lang="pt-BR" sz="2400" b="1" dirty="0"/>
              <a:t>O valor esperado do lucro do negócio com a compra da previsão</a:t>
            </a:r>
            <a:r>
              <a:rPr lang="pt-BR" sz="2400" dirty="0" smtClean="0"/>
              <a:t>;</a:t>
            </a:r>
          </a:p>
          <a:p>
            <a:pPr marL="300032" lvl="1" indent="0">
              <a:buNone/>
            </a:pPr>
            <a:r>
              <a:rPr lang="pt-BR" sz="2400" b="1" dirty="0" smtClean="0"/>
              <a:t>	80,960 </a:t>
            </a:r>
            <a:r>
              <a:rPr lang="pt-BR" sz="2400" b="1" dirty="0"/>
              <a:t>– 20,000 = </a:t>
            </a:r>
            <a:r>
              <a:rPr lang="pt-BR" sz="2400" b="1" dirty="0">
                <a:solidFill>
                  <a:srgbClr val="FF0000"/>
                </a:solidFill>
              </a:rPr>
              <a:t>60.960</a:t>
            </a:r>
            <a:endParaRPr lang="pt-BR" sz="2400" dirty="0"/>
          </a:p>
          <a:p>
            <a:pPr marL="300032" lvl="1" indent="0">
              <a:buNone/>
            </a:pPr>
            <a:endParaRPr lang="pt-BR" sz="2400" dirty="0"/>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 xmlns:a16="http://schemas.microsoft.com/office/drawing/2014/main" val="20000"/>
                    </a:ext>
                  </a:extLst>
                </a:gridCol>
                <a:gridCol w="1113734">
                  <a:extLst>
                    <a:ext uri="{9D8B030D-6E8A-4147-A177-3AD203B41FA5}">
                      <a16:colId xmlns="" xmlns:a16="http://schemas.microsoft.com/office/drawing/2014/main" val="20001"/>
                    </a:ext>
                  </a:extLst>
                </a:gridCol>
                <a:gridCol w="1113734">
                  <a:extLst>
                    <a:ext uri="{9D8B030D-6E8A-4147-A177-3AD203B41FA5}">
                      <a16:colId xmlns="" xmlns:a16="http://schemas.microsoft.com/office/drawing/2014/main" val="20002"/>
                    </a:ext>
                  </a:extLst>
                </a:gridCol>
                <a:gridCol w="1113734">
                  <a:extLst>
                    <a:ext uri="{9D8B030D-6E8A-4147-A177-3AD203B41FA5}">
                      <a16:colId xmlns=""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 xmlns:a16="http://schemas.microsoft.com/office/drawing/2014/main" val="20000"/>
                    </a:ext>
                  </a:extLst>
                </a:gridCol>
                <a:gridCol w="819232">
                  <a:extLst>
                    <a:ext uri="{9D8B030D-6E8A-4147-A177-3AD203B41FA5}">
                      <a16:colId xmlns="" xmlns:a16="http://schemas.microsoft.com/office/drawing/2014/main" val="20001"/>
                    </a:ext>
                  </a:extLst>
                </a:gridCol>
                <a:gridCol w="1011397">
                  <a:extLst>
                    <a:ext uri="{9D8B030D-6E8A-4147-A177-3AD203B41FA5}">
                      <a16:colId xmlns="" xmlns:a16="http://schemas.microsoft.com/office/drawing/2014/main" val="20002"/>
                    </a:ext>
                  </a:extLst>
                </a:gridCol>
                <a:gridCol w="930484">
                  <a:extLst>
                    <a:ext uri="{9D8B030D-6E8A-4147-A177-3AD203B41FA5}">
                      <a16:colId xmlns=""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5"/>
                  </a:ext>
                </a:extLst>
              </a:tr>
            </a:tbl>
          </a:graphicData>
        </a:graphic>
      </p:graphicFrame>
      <p:sp>
        <p:nvSpPr>
          <p:cNvPr id="6" name="Elipse 5"/>
          <p:cNvSpPr/>
          <p:nvPr/>
        </p:nvSpPr>
        <p:spPr>
          <a:xfrm>
            <a:off x="11153" y="2315106"/>
            <a:ext cx="3871734" cy="63691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Tree>
    <p:extLst>
      <p:ext uri="{BB962C8B-B14F-4D97-AF65-F5344CB8AC3E}">
        <p14:creationId xmlns:p14="http://schemas.microsoft.com/office/powerpoint/2010/main" val="35982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fade">
                                      <p:cBhvr>
                                        <p:cTn id="7" dur="1000"/>
                                        <p:tgtEl>
                                          <p:spTgt spid="7">
                                            <p:txEl>
                                              <p:pRg st="4" end="4"/>
                                            </p:txEl>
                                          </p:spTgt>
                                        </p:tgtEl>
                                      </p:cBhvr>
                                    </p:animEffect>
                                    <p:anim calcmode="lin" valueType="num">
                                      <p:cBhvr>
                                        <p:cTn id="8"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642923" lvl="1" indent="-342891">
              <a:buFont typeface="+mj-lt"/>
              <a:buAutoNum type="arabicParenR"/>
            </a:pPr>
            <a:r>
              <a:rPr lang="pt-BR" sz="2400" dirty="0"/>
              <a:t>O valor esperado do negócio sem a informação adicional;</a:t>
            </a:r>
          </a:p>
          <a:p>
            <a:pPr marL="642923" lvl="1" indent="-342891">
              <a:buFont typeface="+mj-lt"/>
              <a:buAutoNum type="arabicParenR"/>
            </a:pPr>
            <a:r>
              <a:rPr lang="pt-BR" sz="2400" dirty="0"/>
              <a:t>O valor esperado do lucro do negócio com informação imperfeita;</a:t>
            </a:r>
          </a:p>
          <a:p>
            <a:pPr marL="642923" lvl="1" indent="-342891">
              <a:buFont typeface="+mj-lt"/>
              <a:buAutoNum type="arabicParenR"/>
            </a:pPr>
            <a:r>
              <a:rPr lang="pt-BR" sz="2400" dirty="0"/>
              <a:t>O valor esperado do lucro do negócio com a compra da previsão; e,</a:t>
            </a:r>
          </a:p>
          <a:p>
            <a:pPr marL="642923" lvl="1" indent="-342891">
              <a:buFont typeface="+mj-lt"/>
              <a:buAutoNum type="arabicParenR"/>
            </a:pPr>
            <a:r>
              <a:rPr lang="pt-BR" sz="2400" b="1" dirty="0"/>
              <a:t>O valor esperado da previsão perfeita.</a:t>
            </a:r>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 xmlns:a16="http://schemas.microsoft.com/office/drawing/2014/main" val="20000"/>
                    </a:ext>
                  </a:extLst>
                </a:gridCol>
                <a:gridCol w="1113734">
                  <a:extLst>
                    <a:ext uri="{9D8B030D-6E8A-4147-A177-3AD203B41FA5}">
                      <a16:colId xmlns="" xmlns:a16="http://schemas.microsoft.com/office/drawing/2014/main" val="20001"/>
                    </a:ext>
                  </a:extLst>
                </a:gridCol>
                <a:gridCol w="1113734">
                  <a:extLst>
                    <a:ext uri="{9D8B030D-6E8A-4147-A177-3AD203B41FA5}">
                      <a16:colId xmlns="" xmlns:a16="http://schemas.microsoft.com/office/drawing/2014/main" val="20002"/>
                    </a:ext>
                  </a:extLst>
                </a:gridCol>
                <a:gridCol w="1113734">
                  <a:extLst>
                    <a:ext uri="{9D8B030D-6E8A-4147-A177-3AD203B41FA5}">
                      <a16:colId xmlns=""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 xmlns:a16="http://schemas.microsoft.com/office/drawing/2014/main" val="20000"/>
                    </a:ext>
                  </a:extLst>
                </a:gridCol>
                <a:gridCol w="819232">
                  <a:extLst>
                    <a:ext uri="{9D8B030D-6E8A-4147-A177-3AD203B41FA5}">
                      <a16:colId xmlns="" xmlns:a16="http://schemas.microsoft.com/office/drawing/2014/main" val="20001"/>
                    </a:ext>
                  </a:extLst>
                </a:gridCol>
                <a:gridCol w="1011397">
                  <a:extLst>
                    <a:ext uri="{9D8B030D-6E8A-4147-A177-3AD203B41FA5}">
                      <a16:colId xmlns="" xmlns:a16="http://schemas.microsoft.com/office/drawing/2014/main" val="20002"/>
                    </a:ext>
                  </a:extLst>
                </a:gridCol>
                <a:gridCol w="930484">
                  <a:extLst>
                    <a:ext uri="{9D8B030D-6E8A-4147-A177-3AD203B41FA5}">
                      <a16:colId xmlns=""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4252652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757232" lvl="1" indent="-457200">
              <a:buFont typeface="+mj-lt"/>
              <a:buAutoNum type="arabicParenR" startAt="4"/>
            </a:pPr>
            <a:r>
              <a:rPr lang="pt-BR" sz="2400" b="1" dirty="0" smtClean="0"/>
              <a:t>O </a:t>
            </a:r>
            <a:r>
              <a:rPr lang="pt-BR" sz="2400" b="1" dirty="0"/>
              <a:t>valor esperado da previsão perfeita.</a:t>
            </a:r>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 xmlns:a16="http://schemas.microsoft.com/office/drawing/2014/main" val="20000"/>
                    </a:ext>
                  </a:extLst>
                </a:gridCol>
                <a:gridCol w="1113734">
                  <a:extLst>
                    <a:ext uri="{9D8B030D-6E8A-4147-A177-3AD203B41FA5}">
                      <a16:colId xmlns="" xmlns:a16="http://schemas.microsoft.com/office/drawing/2014/main" val="20001"/>
                    </a:ext>
                  </a:extLst>
                </a:gridCol>
                <a:gridCol w="1113734">
                  <a:extLst>
                    <a:ext uri="{9D8B030D-6E8A-4147-A177-3AD203B41FA5}">
                      <a16:colId xmlns="" xmlns:a16="http://schemas.microsoft.com/office/drawing/2014/main" val="20002"/>
                    </a:ext>
                  </a:extLst>
                </a:gridCol>
                <a:gridCol w="1113734">
                  <a:extLst>
                    <a:ext uri="{9D8B030D-6E8A-4147-A177-3AD203B41FA5}">
                      <a16:colId xmlns=""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 xmlns:a16="http://schemas.microsoft.com/office/drawing/2014/main" val="20000"/>
                    </a:ext>
                  </a:extLst>
                </a:gridCol>
                <a:gridCol w="819232">
                  <a:extLst>
                    <a:ext uri="{9D8B030D-6E8A-4147-A177-3AD203B41FA5}">
                      <a16:colId xmlns="" xmlns:a16="http://schemas.microsoft.com/office/drawing/2014/main" val="20001"/>
                    </a:ext>
                  </a:extLst>
                </a:gridCol>
                <a:gridCol w="1011397">
                  <a:extLst>
                    <a:ext uri="{9D8B030D-6E8A-4147-A177-3AD203B41FA5}">
                      <a16:colId xmlns="" xmlns:a16="http://schemas.microsoft.com/office/drawing/2014/main" val="20002"/>
                    </a:ext>
                  </a:extLst>
                </a:gridCol>
                <a:gridCol w="930484">
                  <a:extLst>
                    <a:ext uri="{9D8B030D-6E8A-4147-A177-3AD203B41FA5}">
                      <a16:colId xmlns=""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5"/>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3091979828"/>
              </p:ext>
            </p:extLst>
          </p:nvPr>
        </p:nvGraphicFramePr>
        <p:xfrm>
          <a:off x="1547666" y="4038882"/>
          <a:ext cx="5616626" cy="1970248"/>
        </p:xfrm>
        <a:graphic>
          <a:graphicData uri="http://schemas.openxmlformats.org/drawingml/2006/table">
            <a:tbl>
              <a:tblPr>
                <a:tableStyleId>{5C22544A-7EE6-4342-B048-85BDC9FD1C3A}</a:tableStyleId>
              </a:tblPr>
              <a:tblGrid>
                <a:gridCol w="1568019">
                  <a:extLst>
                    <a:ext uri="{9D8B030D-6E8A-4147-A177-3AD203B41FA5}">
                      <a16:colId xmlns="" xmlns:a16="http://schemas.microsoft.com/office/drawing/2014/main" val="20000"/>
                    </a:ext>
                  </a:extLst>
                </a:gridCol>
                <a:gridCol w="1568019">
                  <a:extLst>
                    <a:ext uri="{9D8B030D-6E8A-4147-A177-3AD203B41FA5}">
                      <a16:colId xmlns="" xmlns:a16="http://schemas.microsoft.com/office/drawing/2014/main" val="20001"/>
                    </a:ext>
                  </a:extLst>
                </a:gridCol>
                <a:gridCol w="784009">
                  <a:extLst>
                    <a:ext uri="{9D8B030D-6E8A-4147-A177-3AD203B41FA5}">
                      <a16:colId xmlns="" xmlns:a16="http://schemas.microsoft.com/office/drawing/2014/main" val="20002"/>
                    </a:ext>
                  </a:extLst>
                </a:gridCol>
                <a:gridCol w="976499">
                  <a:extLst>
                    <a:ext uri="{9D8B030D-6E8A-4147-A177-3AD203B41FA5}">
                      <a16:colId xmlns="" xmlns:a16="http://schemas.microsoft.com/office/drawing/2014/main" val="20003"/>
                    </a:ext>
                  </a:extLst>
                </a:gridCol>
                <a:gridCol w="720080">
                  <a:extLst>
                    <a:ext uri="{9D8B030D-6E8A-4147-A177-3AD203B41FA5}">
                      <a16:colId xmlns="" xmlns:a16="http://schemas.microsoft.com/office/drawing/2014/main" val="20004"/>
                    </a:ext>
                  </a:extLst>
                </a:gridCol>
              </a:tblGrid>
              <a:tr h="235744">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r" fontAlgn="b"/>
                      <a:r>
                        <a:rPr lang="pt-BR" sz="1800" i="1" u="none" strike="noStrike" dirty="0">
                          <a:effectLst/>
                        </a:rPr>
                        <a:t>25%</a:t>
                      </a:r>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Bom</a:t>
                      </a:r>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a:effectLst/>
                        </a:rPr>
                        <a:t>760</a:t>
                      </a:r>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0"/>
                  </a:ext>
                </a:extLst>
              </a:tr>
              <a:tr h="235744">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i="1" u="none" strike="noStrike" dirty="0">
                          <a:effectLst/>
                        </a:rPr>
                        <a:t>45%</a:t>
                      </a:r>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Médio</a:t>
                      </a:r>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a:effectLst/>
                        </a:rPr>
                        <a:t>280</a:t>
                      </a:r>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1"/>
                  </a:ext>
                </a:extLst>
              </a:tr>
              <a:tr h="235744">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i="1" u="none" strike="noStrike" dirty="0">
                          <a:effectLst/>
                        </a:rPr>
                        <a:t>30%</a:t>
                      </a:r>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Ruim</a:t>
                      </a:r>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a:effectLst/>
                        </a:rPr>
                        <a:t>-570</a:t>
                      </a:r>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2"/>
                  </a:ext>
                </a:extLst>
              </a:tr>
              <a:tr h="235744">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3"/>
                  </a:ext>
                </a:extLst>
              </a:tr>
              <a:tr h="235744">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r" fontAlgn="b"/>
                      <a:r>
                        <a:rPr lang="pt-BR" sz="1800" i="1" u="none" strike="noStrike" dirty="0">
                          <a:effectLst/>
                        </a:rPr>
                        <a:t>25%</a:t>
                      </a:r>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Bom</a:t>
                      </a:r>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a:effectLst/>
                        </a:rPr>
                        <a:t>400</a:t>
                      </a:r>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4"/>
                  </a:ext>
                </a:extLst>
              </a:tr>
              <a:tr h="235744">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i="1" u="none" strike="noStrike" dirty="0">
                          <a:effectLst/>
                        </a:rPr>
                        <a:t>45%</a:t>
                      </a:r>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Médio</a:t>
                      </a:r>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a:effectLst/>
                        </a:rPr>
                        <a:t>250</a:t>
                      </a:r>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5"/>
                  </a:ext>
                </a:extLst>
              </a:tr>
              <a:tr h="235744">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i="1" u="none" strike="noStrike" dirty="0">
                          <a:effectLst/>
                        </a:rPr>
                        <a:t>30%</a:t>
                      </a:r>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Ruim</a:t>
                      </a:r>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-200</a:t>
                      </a:r>
                      <a:endParaRPr lang="pt-BR" sz="1800" b="0" i="0" u="none" strike="noStrike" dirty="0">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6"/>
                  </a:ext>
                </a:extLst>
              </a:tr>
            </a:tbl>
          </a:graphicData>
        </a:graphic>
      </p:graphicFrame>
      <p:sp>
        <p:nvSpPr>
          <p:cNvPr id="10" name="Elipse 9"/>
          <p:cNvSpPr/>
          <p:nvPr/>
        </p:nvSpPr>
        <p:spPr>
          <a:xfrm>
            <a:off x="3555010" y="4344424"/>
            <a:ext cx="288032"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11" name="Conector reto 10"/>
          <p:cNvCxnSpPr>
            <a:stCxn id="10" idx="6"/>
          </p:cNvCxnSpPr>
          <p:nvPr/>
        </p:nvCxnSpPr>
        <p:spPr>
          <a:xfrm>
            <a:off x="3843042" y="4452436"/>
            <a:ext cx="1152128"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flipV="1">
            <a:off x="3843042" y="4178760"/>
            <a:ext cx="1152128" cy="273676"/>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3843042" y="4452436"/>
            <a:ext cx="1152128" cy="30480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3555010" y="5475597"/>
            <a:ext cx="288032"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15" name="Conector reto 14"/>
          <p:cNvCxnSpPr>
            <a:stCxn id="14" idx="6"/>
          </p:cNvCxnSpPr>
          <p:nvPr/>
        </p:nvCxnSpPr>
        <p:spPr>
          <a:xfrm>
            <a:off x="3843042" y="5583609"/>
            <a:ext cx="1152128"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flipV="1">
            <a:off x="3843042" y="5303455"/>
            <a:ext cx="1152128" cy="28015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3843042" y="5583609"/>
            <a:ext cx="1152128" cy="2995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Retângulo de cantos arredondados 17"/>
          <p:cNvSpPr/>
          <p:nvPr/>
        </p:nvSpPr>
        <p:spPr>
          <a:xfrm>
            <a:off x="1651237" y="4928068"/>
            <a:ext cx="360040" cy="2160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19" name="Conector reto 18"/>
          <p:cNvCxnSpPr>
            <a:stCxn id="18" idx="3"/>
            <a:endCxn id="10" idx="2"/>
          </p:cNvCxnSpPr>
          <p:nvPr/>
        </p:nvCxnSpPr>
        <p:spPr>
          <a:xfrm flipV="1">
            <a:off x="2011278" y="4452436"/>
            <a:ext cx="1543733" cy="58364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a:endCxn id="14" idx="2"/>
          </p:cNvCxnSpPr>
          <p:nvPr/>
        </p:nvCxnSpPr>
        <p:spPr>
          <a:xfrm>
            <a:off x="2011278" y="5042983"/>
            <a:ext cx="1543733" cy="540626"/>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CaixaDeTexto 20"/>
          <p:cNvSpPr txBox="1"/>
          <p:nvPr/>
        </p:nvSpPr>
        <p:spPr>
          <a:xfrm rot="20252958">
            <a:off x="2242323" y="4352815"/>
            <a:ext cx="1152128" cy="369332"/>
          </a:xfrm>
          <a:prstGeom prst="rect">
            <a:avLst/>
          </a:prstGeom>
          <a:noFill/>
        </p:spPr>
        <p:txBody>
          <a:bodyPr wrap="square" rtlCol="0">
            <a:spAutoFit/>
          </a:bodyPr>
          <a:lstStyle/>
          <a:p>
            <a:r>
              <a:rPr lang="pt-BR" dirty="0"/>
              <a:t>Cultura A</a:t>
            </a:r>
          </a:p>
        </p:txBody>
      </p:sp>
      <p:sp>
        <p:nvSpPr>
          <p:cNvPr id="22" name="CaixaDeTexto 21"/>
          <p:cNvSpPr txBox="1"/>
          <p:nvPr/>
        </p:nvSpPr>
        <p:spPr>
          <a:xfrm rot="1344595">
            <a:off x="2303978" y="5268212"/>
            <a:ext cx="1152128" cy="369332"/>
          </a:xfrm>
          <a:prstGeom prst="rect">
            <a:avLst/>
          </a:prstGeom>
          <a:noFill/>
        </p:spPr>
        <p:txBody>
          <a:bodyPr wrap="square" rtlCol="0">
            <a:spAutoFit/>
          </a:bodyPr>
          <a:lstStyle/>
          <a:p>
            <a:r>
              <a:rPr lang="pt-BR" dirty="0"/>
              <a:t>Cultura B</a:t>
            </a:r>
          </a:p>
        </p:txBody>
      </p:sp>
      <p:sp>
        <p:nvSpPr>
          <p:cNvPr id="23" name="Elipse 22"/>
          <p:cNvSpPr/>
          <p:nvPr/>
        </p:nvSpPr>
        <p:spPr>
          <a:xfrm>
            <a:off x="4769741" y="4065516"/>
            <a:ext cx="2682581" cy="23773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
        <p:nvSpPr>
          <p:cNvPr id="24" name="Elipse 23"/>
          <p:cNvSpPr/>
          <p:nvPr/>
        </p:nvSpPr>
        <p:spPr>
          <a:xfrm>
            <a:off x="4788025" y="5184580"/>
            <a:ext cx="2682581" cy="23773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25" name="Conector reto 24"/>
          <p:cNvCxnSpPr/>
          <p:nvPr/>
        </p:nvCxnSpPr>
        <p:spPr>
          <a:xfrm>
            <a:off x="4788025" y="5303455"/>
            <a:ext cx="268258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Elipse 25"/>
          <p:cNvSpPr/>
          <p:nvPr/>
        </p:nvSpPr>
        <p:spPr>
          <a:xfrm>
            <a:off x="4788025" y="4340466"/>
            <a:ext cx="2682581" cy="237739"/>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
        <p:nvSpPr>
          <p:cNvPr id="28" name="Elipse 27"/>
          <p:cNvSpPr/>
          <p:nvPr/>
        </p:nvSpPr>
        <p:spPr>
          <a:xfrm>
            <a:off x="4788025" y="5466712"/>
            <a:ext cx="2682581" cy="237739"/>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29" name="Conector reto 28"/>
          <p:cNvCxnSpPr/>
          <p:nvPr/>
        </p:nvCxnSpPr>
        <p:spPr>
          <a:xfrm>
            <a:off x="4788025" y="5583603"/>
            <a:ext cx="268258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Elipse 29"/>
          <p:cNvSpPr/>
          <p:nvPr/>
        </p:nvSpPr>
        <p:spPr>
          <a:xfrm>
            <a:off x="4788025" y="4627513"/>
            <a:ext cx="2682581" cy="237739"/>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
        <p:nvSpPr>
          <p:cNvPr id="31" name="Elipse 30"/>
          <p:cNvSpPr/>
          <p:nvPr/>
        </p:nvSpPr>
        <p:spPr>
          <a:xfrm>
            <a:off x="4788025" y="5744884"/>
            <a:ext cx="2682581" cy="237739"/>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32" name="Conector reto 31"/>
          <p:cNvCxnSpPr/>
          <p:nvPr/>
        </p:nvCxnSpPr>
        <p:spPr>
          <a:xfrm>
            <a:off x="4788025" y="4757236"/>
            <a:ext cx="268258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a:off x="4764023" y="5883141"/>
            <a:ext cx="268258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57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par>
                                <p:cTn id="29" presetID="10"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par>
                                <p:cTn id="35" presetID="10"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par>
                                <p:cTn id="38" presetID="10" presetClass="entr" presetSubtype="0" fill="hold"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barn(inVertical)">
                                      <p:cBhvr>
                                        <p:cTn id="51" dur="500"/>
                                        <p:tgtEl>
                                          <p:spTgt spid="23"/>
                                        </p:tgtEl>
                                      </p:cBhvr>
                                    </p:animEffect>
                                  </p:childTnLst>
                                </p:cTn>
                              </p:par>
                            </p:childTnLst>
                          </p:cTn>
                        </p:par>
                        <p:par>
                          <p:cTn id="52" fill="hold">
                            <p:stCondLst>
                              <p:cond delay="500"/>
                            </p:stCondLst>
                            <p:childTnLst>
                              <p:par>
                                <p:cTn id="53" presetID="16" presetClass="entr" presetSubtype="21"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arn(inVertical)">
                                      <p:cBhvr>
                                        <p:cTn id="55" dur="500"/>
                                        <p:tgtEl>
                                          <p:spTgt spid="24"/>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37" fill="hold" nodeType="click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barn(outVertical)">
                                      <p:cBhvr>
                                        <p:cTn id="60" dur="500"/>
                                        <p:tgtEl>
                                          <p:spTgt spid="25"/>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barn(inVertical)">
                                      <p:cBhvr>
                                        <p:cTn id="65" dur="500"/>
                                        <p:tgtEl>
                                          <p:spTgt spid="26"/>
                                        </p:tgtEl>
                                      </p:cBhvr>
                                    </p:animEffect>
                                  </p:childTnLst>
                                </p:cTn>
                              </p:par>
                            </p:childTnLst>
                          </p:cTn>
                        </p:par>
                        <p:par>
                          <p:cTn id="66" fill="hold">
                            <p:stCondLst>
                              <p:cond delay="500"/>
                            </p:stCondLst>
                            <p:childTnLst>
                              <p:par>
                                <p:cTn id="67" presetID="16" presetClass="entr" presetSubtype="21" fill="hold" grpId="0" nodeType="after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barn(inVertical)">
                                      <p:cBhvr>
                                        <p:cTn id="69" dur="500"/>
                                        <p:tgtEl>
                                          <p:spTgt spid="28"/>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37" fill="hold" nodeType="click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barn(outVertical)">
                                      <p:cBhvr>
                                        <p:cTn id="74" dur="500"/>
                                        <p:tgtEl>
                                          <p:spTgt spid="29"/>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grpId="0" nodeType="click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barn(inVertical)">
                                      <p:cBhvr>
                                        <p:cTn id="79" dur="500"/>
                                        <p:tgtEl>
                                          <p:spTgt spid="30"/>
                                        </p:tgtEl>
                                      </p:cBhvr>
                                    </p:animEffect>
                                  </p:childTnLst>
                                </p:cTn>
                              </p:par>
                            </p:childTnLst>
                          </p:cTn>
                        </p:par>
                        <p:par>
                          <p:cTn id="80" fill="hold">
                            <p:stCondLst>
                              <p:cond delay="500"/>
                            </p:stCondLst>
                            <p:childTnLst>
                              <p:par>
                                <p:cTn id="81" presetID="16" presetClass="entr" presetSubtype="21"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barn(inVertical)">
                                      <p:cBhvr>
                                        <p:cTn id="83" dur="500"/>
                                        <p:tgtEl>
                                          <p:spTgt spid="31"/>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37" fill="hold" nodeType="click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barn(outVertical)">
                                      <p:cBhvr>
                                        <p:cTn id="88" dur="500"/>
                                        <p:tgtEl>
                                          <p:spTgt spid="32"/>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ntr" presetSubtype="37" fill="hold" nodeType="click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barn(outVertical)">
                                      <p:cBhvr>
                                        <p:cTn id="9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8" grpId="0" animBg="1"/>
      <p:bldP spid="21" grpId="0"/>
      <p:bldP spid="22" grpId="0"/>
      <p:bldP spid="23" grpId="0" animBg="1"/>
      <p:bldP spid="24" grpId="0" animBg="1"/>
      <p:bldP spid="26" grpId="0" animBg="1"/>
      <p:bldP spid="28" grpId="0" animBg="1"/>
      <p:bldP spid="30" grpId="0" animBg="1"/>
      <p:bldP spid="3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757232" lvl="1" indent="-457200">
              <a:buFont typeface="+mj-lt"/>
              <a:buAutoNum type="arabicParenR" startAt="4"/>
            </a:pPr>
            <a:r>
              <a:rPr lang="pt-BR" sz="2400" b="1" dirty="0" smtClean="0"/>
              <a:t>O </a:t>
            </a:r>
            <a:r>
              <a:rPr lang="pt-BR" sz="2400" b="1" dirty="0"/>
              <a:t>valor esperado da previsão perfeita.</a:t>
            </a:r>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 xmlns:a16="http://schemas.microsoft.com/office/drawing/2014/main" val="20000"/>
                    </a:ext>
                  </a:extLst>
                </a:gridCol>
                <a:gridCol w="1113734">
                  <a:extLst>
                    <a:ext uri="{9D8B030D-6E8A-4147-A177-3AD203B41FA5}">
                      <a16:colId xmlns="" xmlns:a16="http://schemas.microsoft.com/office/drawing/2014/main" val="20001"/>
                    </a:ext>
                  </a:extLst>
                </a:gridCol>
                <a:gridCol w="1113734">
                  <a:extLst>
                    <a:ext uri="{9D8B030D-6E8A-4147-A177-3AD203B41FA5}">
                      <a16:colId xmlns="" xmlns:a16="http://schemas.microsoft.com/office/drawing/2014/main" val="20002"/>
                    </a:ext>
                  </a:extLst>
                </a:gridCol>
                <a:gridCol w="1113734">
                  <a:extLst>
                    <a:ext uri="{9D8B030D-6E8A-4147-A177-3AD203B41FA5}">
                      <a16:colId xmlns=""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 xmlns:a16="http://schemas.microsoft.com/office/drawing/2014/main" val="20000"/>
                    </a:ext>
                  </a:extLst>
                </a:gridCol>
                <a:gridCol w="819232">
                  <a:extLst>
                    <a:ext uri="{9D8B030D-6E8A-4147-A177-3AD203B41FA5}">
                      <a16:colId xmlns="" xmlns:a16="http://schemas.microsoft.com/office/drawing/2014/main" val="20001"/>
                    </a:ext>
                  </a:extLst>
                </a:gridCol>
                <a:gridCol w="1011397">
                  <a:extLst>
                    <a:ext uri="{9D8B030D-6E8A-4147-A177-3AD203B41FA5}">
                      <a16:colId xmlns="" xmlns:a16="http://schemas.microsoft.com/office/drawing/2014/main" val="20002"/>
                    </a:ext>
                  </a:extLst>
                </a:gridCol>
                <a:gridCol w="930484">
                  <a:extLst>
                    <a:ext uri="{9D8B030D-6E8A-4147-A177-3AD203B41FA5}">
                      <a16:colId xmlns=""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5"/>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2594022445"/>
              </p:ext>
            </p:extLst>
          </p:nvPr>
        </p:nvGraphicFramePr>
        <p:xfrm>
          <a:off x="1547666" y="4038882"/>
          <a:ext cx="5616626" cy="1970248"/>
        </p:xfrm>
        <a:graphic>
          <a:graphicData uri="http://schemas.openxmlformats.org/drawingml/2006/table">
            <a:tbl>
              <a:tblPr>
                <a:tableStyleId>{5C22544A-7EE6-4342-B048-85BDC9FD1C3A}</a:tableStyleId>
              </a:tblPr>
              <a:tblGrid>
                <a:gridCol w="1568019">
                  <a:extLst>
                    <a:ext uri="{9D8B030D-6E8A-4147-A177-3AD203B41FA5}">
                      <a16:colId xmlns="" xmlns:a16="http://schemas.microsoft.com/office/drawing/2014/main" val="20000"/>
                    </a:ext>
                  </a:extLst>
                </a:gridCol>
                <a:gridCol w="1568019">
                  <a:extLst>
                    <a:ext uri="{9D8B030D-6E8A-4147-A177-3AD203B41FA5}">
                      <a16:colId xmlns="" xmlns:a16="http://schemas.microsoft.com/office/drawing/2014/main" val="20001"/>
                    </a:ext>
                  </a:extLst>
                </a:gridCol>
                <a:gridCol w="784009">
                  <a:extLst>
                    <a:ext uri="{9D8B030D-6E8A-4147-A177-3AD203B41FA5}">
                      <a16:colId xmlns="" xmlns:a16="http://schemas.microsoft.com/office/drawing/2014/main" val="20002"/>
                    </a:ext>
                  </a:extLst>
                </a:gridCol>
                <a:gridCol w="976499">
                  <a:extLst>
                    <a:ext uri="{9D8B030D-6E8A-4147-A177-3AD203B41FA5}">
                      <a16:colId xmlns="" xmlns:a16="http://schemas.microsoft.com/office/drawing/2014/main" val="20003"/>
                    </a:ext>
                  </a:extLst>
                </a:gridCol>
                <a:gridCol w="720080">
                  <a:extLst>
                    <a:ext uri="{9D8B030D-6E8A-4147-A177-3AD203B41FA5}">
                      <a16:colId xmlns="" xmlns:a16="http://schemas.microsoft.com/office/drawing/2014/main" val="20004"/>
                    </a:ext>
                  </a:extLst>
                </a:gridCol>
              </a:tblGrid>
              <a:tr h="235744">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r" fontAlgn="b"/>
                      <a:r>
                        <a:rPr lang="pt-BR" sz="1800" i="1" u="none" strike="noStrike" dirty="0">
                          <a:effectLst/>
                        </a:rPr>
                        <a:t>25%</a:t>
                      </a:r>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Bom</a:t>
                      </a:r>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a:effectLst/>
                        </a:rPr>
                        <a:t>760</a:t>
                      </a:r>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0"/>
                  </a:ext>
                </a:extLst>
              </a:tr>
              <a:tr h="235744">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i="1" u="none" strike="noStrike" dirty="0">
                          <a:effectLst/>
                        </a:rPr>
                        <a:t>45%</a:t>
                      </a:r>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Médio</a:t>
                      </a:r>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a:effectLst/>
                        </a:rPr>
                        <a:t>280</a:t>
                      </a:r>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1"/>
                  </a:ext>
                </a:extLst>
              </a:tr>
              <a:tr h="235744">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2"/>
                  </a:ext>
                </a:extLst>
              </a:tr>
              <a:tr h="235744">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3"/>
                  </a:ext>
                </a:extLst>
              </a:tr>
              <a:tr h="235744">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r" fontAlgn="b"/>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4"/>
                  </a:ext>
                </a:extLst>
              </a:tr>
              <a:tr h="235744">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5"/>
                  </a:ext>
                </a:extLst>
              </a:tr>
              <a:tr h="235744">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i="1" u="none" strike="noStrike" dirty="0">
                          <a:effectLst/>
                        </a:rPr>
                        <a:t>30%</a:t>
                      </a:r>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Ruim</a:t>
                      </a:r>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-200</a:t>
                      </a:r>
                      <a:endParaRPr lang="pt-BR" sz="1800" b="0" i="0" u="none" strike="noStrike" dirty="0">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6"/>
                  </a:ext>
                </a:extLst>
              </a:tr>
            </a:tbl>
          </a:graphicData>
        </a:graphic>
      </p:graphicFrame>
      <p:sp>
        <p:nvSpPr>
          <p:cNvPr id="10" name="Elipse 9"/>
          <p:cNvSpPr/>
          <p:nvPr/>
        </p:nvSpPr>
        <p:spPr>
          <a:xfrm>
            <a:off x="3555010" y="4344424"/>
            <a:ext cx="288032"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11" name="Conector reto 10"/>
          <p:cNvCxnSpPr>
            <a:stCxn id="10" idx="6"/>
          </p:cNvCxnSpPr>
          <p:nvPr/>
        </p:nvCxnSpPr>
        <p:spPr>
          <a:xfrm>
            <a:off x="3843042" y="4452436"/>
            <a:ext cx="1152128"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flipV="1">
            <a:off x="3843042" y="4178760"/>
            <a:ext cx="1152128" cy="273676"/>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3555010" y="5475597"/>
            <a:ext cx="288032"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17" name="Conector reto 16"/>
          <p:cNvCxnSpPr/>
          <p:nvPr/>
        </p:nvCxnSpPr>
        <p:spPr>
          <a:xfrm>
            <a:off x="3843042" y="5583609"/>
            <a:ext cx="1152128" cy="2995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Retângulo de cantos arredondados 17"/>
          <p:cNvSpPr/>
          <p:nvPr/>
        </p:nvSpPr>
        <p:spPr>
          <a:xfrm>
            <a:off x="1651237" y="4928068"/>
            <a:ext cx="360040" cy="2160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19" name="Conector reto 18"/>
          <p:cNvCxnSpPr>
            <a:stCxn id="18" idx="3"/>
            <a:endCxn id="10" idx="2"/>
          </p:cNvCxnSpPr>
          <p:nvPr/>
        </p:nvCxnSpPr>
        <p:spPr>
          <a:xfrm flipV="1">
            <a:off x="2011278" y="4452436"/>
            <a:ext cx="1543733" cy="58364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a:endCxn id="14" idx="2"/>
          </p:cNvCxnSpPr>
          <p:nvPr/>
        </p:nvCxnSpPr>
        <p:spPr>
          <a:xfrm>
            <a:off x="2011278" y="5042983"/>
            <a:ext cx="1543733" cy="540626"/>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CaixaDeTexto 20"/>
          <p:cNvSpPr txBox="1"/>
          <p:nvPr/>
        </p:nvSpPr>
        <p:spPr>
          <a:xfrm rot="20252958">
            <a:off x="2242323" y="4352815"/>
            <a:ext cx="1152128" cy="369332"/>
          </a:xfrm>
          <a:prstGeom prst="rect">
            <a:avLst/>
          </a:prstGeom>
          <a:noFill/>
        </p:spPr>
        <p:txBody>
          <a:bodyPr wrap="square" rtlCol="0">
            <a:spAutoFit/>
          </a:bodyPr>
          <a:lstStyle/>
          <a:p>
            <a:r>
              <a:rPr lang="pt-BR" dirty="0"/>
              <a:t>Cultura A</a:t>
            </a:r>
          </a:p>
        </p:txBody>
      </p:sp>
      <p:sp>
        <p:nvSpPr>
          <p:cNvPr id="22" name="CaixaDeTexto 21"/>
          <p:cNvSpPr txBox="1"/>
          <p:nvPr/>
        </p:nvSpPr>
        <p:spPr>
          <a:xfrm rot="1344595">
            <a:off x="2303978" y="5268212"/>
            <a:ext cx="1152128" cy="369332"/>
          </a:xfrm>
          <a:prstGeom prst="rect">
            <a:avLst/>
          </a:prstGeom>
          <a:noFill/>
        </p:spPr>
        <p:txBody>
          <a:bodyPr wrap="square" rtlCol="0">
            <a:spAutoFit/>
          </a:bodyPr>
          <a:lstStyle/>
          <a:p>
            <a:r>
              <a:rPr lang="pt-BR" dirty="0"/>
              <a:t>Cultura B</a:t>
            </a:r>
          </a:p>
        </p:txBody>
      </p:sp>
      <p:sp>
        <p:nvSpPr>
          <p:cNvPr id="34" name="Multiplicar 33"/>
          <p:cNvSpPr/>
          <p:nvPr/>
        </p:nvSpPr>
        <p:spPr>
          <a:xfrm>
            <a:off x="6615842" y="5699260"/>
            <a:ext cx="648072" cy="270031"/>
          </a:xfrm>
          <a:prstGeom prst="mathMultiply">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
        <p:nvSpPr>
          <p:cNvPr id="35" name="CaixaDeTexto 34"/>
          <p:cNvSpPr txBox="1"/>
          <p:nvPr/>
        </p:nvSpPr>
        <p:spPr>
          <a:xfrm>
            <a:off x="1575282" y="5088919"/>
            <a:ext cx="648072" cy="338554"/>
          </a:xfrm>
          <a:prstGeom prst="rect">
            <a:avLst/>
          </a:prstGeom>
          <a:noFill/>
        </p:spPr>
        <p:txBody>
          <a:bodyPr wrap="square" rtlCol="0">
            <a:spAutoFit/>
          </a:bodyPr>
          <a:lstStyle/>
          <a:p>
            <a:r>
              <a:rPr lang="pt-BR" sz="1600" b="1" dirty="0">
                <a:solidFill>
                  <a:srgbClr val="FF0000"/>
                </a:solidFill>
              </a:rPr>
              <a:t>316</a:t>
            </a:r>
          </a:p>
        </p:txBody>
      </p:sp>
    </p:spTree>
    <p:extLst>
      <p:ext uri="{BB962C8B-B14F-4D97-AF65-F5344CB8AC3E}">
        <p14:creationId xmlns:p14="http://schemas.microsoft.com/office/powerpoint/2010/main" val="53646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35"/>
                                        </p:tgtEl>
                                        <p:attrNameLst>
                                          <p:attrName>style.visibility</p:attrName>
                                        </p:attrNameLst>
                                      </p:cBhvr>
                                      <p:to>
                                        <p:strVal val="visible"/>
                                      </p:to>
                                    </p:set>
                                    <p:anim calcmode="lin" valueType="num">
                                      <p:cBhvr additive="base">
                                        <p:cTn id="14" dur="500" fill="hold"/>
                                        <p:tgtEl>
                                          <p:spTgt spid="35"/>
                                        </p:tgtEl>
                                        <p:attrNameLst>
                                          <p:attrName>ppt_x</p:attrName>
                                        </p:attrNameLst>
                                      </p:cBhvr>
                                      <p:tavLst>
                                        <p:tav tm="0">
                                          <p:val>
                                            <p:strVal val="1+#ppt_w/2"/>
                                          </p:val>
                                        </p:tav>
                                        <p:tav tm="100000">
                                          <p:val>
                                            <p:strVal val="#ppt_x"/>
                                          </p:val>
                                        </p:tav>
                                      </p:tavLst>
                                    </p:anim>
                                    <p:anim calcmode="lin" valueType="num">
                                      <p:cBhvr additive="base">
                                        <p:cTn id="15"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dirty="0" smtClean="0"/>
              <a:t>Árvore de Decisão</a:t>
            </a:r>
            <a:br>
              <a:rPr lang="pt-BR" dirty="0" smtClean="0"/>
            </a:br>
            <a:endParaRPr lang="pt-BR" dirty="0"/>
          </a:p>
        </p:txBody>
      </p:sp>
      <p:sp>
        <p:nvSpPr>
          <p:cNvPr id="3" name="Subtítulo 2"/>
          <p:cNvSpPr>
            <a:spLocks noGrp="1"/>
          </p:cNvSpPr>
          <p:nvPr>
            <p:ph type="subTitle" idx="1"/>
          </p:nvPr>
        </p:nvSpPr>
        <p:spPr/>
        <p:txBody>
          <a:bodyPr>
            <a:normAutofit/>
          </a:bodyPr>
          <a:lstStyle/>
          <a:p>
            <a:r>
              <a:rPr lang="pt-BR" sz="4400" dirty="0" smtClean="0"/>
              <a:t>EXERCÍCIO</a:t>
            </a:r>
            <a:endParaRPr lang="pt-BR" sz="4400" dirty="0"/>
          </a:p>
          <a:p>
            <a:endParaRPr lang="pt-BR" sz="4000" dirty="0"/>
          </a:p>
        </p:txBody>
      </p:sp>
    </p:spTree>
    <p:extLst>
      <p:ext uri="{BB962C8B-B14F-4D97-AF65-F5344CB8AC3E}">
        <p14:creationId xmlns:p14="http://schemas.microsoft.com/office/powerpoint/2010/main" val="12468533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04538" y="857251"/>
            <a:ext cx="8629220" cy="5143499"/>
          </a:xfrm>
        </p:spPr>
        <p:txBody>
          <a:bodyPr>
            <a:normAutofit fontScale="77500" lnSpcReduction="20000"/>
          </a:bodyPr>
          <a:lstStyle/>
          <a:p>
            <a:pPr marL="0" indent="0" algn="just">
              <a:lnSpc>
                <a:spcPct val="110000"/>
              </a:lnSpc>
              <a:spcBef>
                <a:spcPts val="0"/>
              </a:spcBef>
              <a:spcAft>
                <a:spcPts val="450"/>
              </a:spcAft>
              <a:buNone/>
            </a:pPr>
            <a:r>
              <a:rPr lang="pt-BR" dirty="0"/>
              <a:t>Você foi contratado para administrar uma fazenda onde poderá plantar a Cultura A ou a Cultura B. O investimento necessário para plantar a Cultura A é de R$ 10.000,00/ha, enquanto para plantar a Cultura B são </a:t>
            </a:r>
            <a:r>
              <a:rPr lang="pt-BR" dirty="0" smtClean="0"/>
              <a:t>gastos                    </a:t>
            </a:r>
            <a:r>
              <a:rPr lang="pt-BR" dirty="0"/>
              <a:t>R$ 20.000,00/ha. A cultura ficará na área por dois anos, ou seja, a vida útil do seu projeto é de 2 anos.  Há somente duas possibilidades de clima: chuva ou seca. Se no primeiro ano ocorrer seca, você poderá investir R$ 1.000,00/ha em equipamentos para irrigação. Os efeitos de uma eventual irrigação só ocorrerão no segundo ano (isto é, no ano seguinte aos investimentos nos equipamentos). Se ocorrer chuva no primeiro ano não haverá investimento em irrigação. </a:t>
            </a:r>
            <a:endParaRPr lang="pt-BR" dirty="0" smtClean="0"/>
          </a:p>
          <a:p>
            <a:pPr marL="0" indent="0" algn="just">
              <a:lnSpc>
                <a:spcPct val="110000"/>
              </a:lnSpc>
              <a:buNone/>
            </a:pPr>
            <a:r>
              <a:rPr lang="pt-BR" dirty="0" smtClean="0">
                <a:solidFill>
                  <a:schemeClr val="bg1"/>
                </a:solidFill>
              </a:rPr>
              <a:t>A probabilidade de chover tanto no primeiro ano quanto no segundo ano é de 48%. A probabilidade de chover somente no primeiro ano é de 32%.  Já a probabilidade de ocorrer seca nos dois anos é de apenas 8%.</a:t>
            </a:r>
          </a:p>
          <a:p>
            <a:pPr marL="0" indent="0" algn="just">
              <a:lnSpc>
                <a:spcPct val="110000"/>
              </a:lnSpc>
              <a:buNone/>
            </a:pPr>
            <a:r>
              <a:rPr lang="pt-BR" dirty="0" smtClean="0">
                <a:solidFill>
                  <a:schemeClr val="bg1"/>
                </a:solidFill>
              </a:rPr>
              <a:t>O quadro a seguir mostra os valores recebidos por hectare nas diferentes situações possíveis.</a:t>
            </a:r>
          </a:p>
          <a:p>
            <a:pPr marL="0" indent="0">
              <a:buNone/>
            </a:pPr>
            <a:endParaRPr lang="pt-BR" dirty="0"/>
          </a:p>
          <a:p>
            <a:pPr lvl="0"/>
            <a:endParaRPr lang="pt-BR" dirty="0"/>
          </a:p>
        </p:txBody>
      </p:sp>
      <p:sp>
        <p:nvSpPr>
          <p:cNvPr id="5" name="CaixaDeTexto 4"/>
          <p:cNvSpPr txBox="1"/>
          <p:nvPr/>
        </p:nvSpPr>
        <p:spPr>
          <a:xfrm>
            <a:off x="188401" y="4600911"/>
            <a:ext cx="8783476" cy="738664"/>
          </a:xfrm>
          <a:prstGeom prst="rect">
            <a:avLst/>
          </a:prstGeom>
          <a:noFill/>
        </p:spPr>
        <p:txBody>
          <a:bodyPr wrap="square" rtlCol="0">
            <a:spAutoFit/>
          </a:bodyPr>
          <a:lstStyle/>
          <a:p>
            <a:r>
              <a:rPr lang="pt-BR" sz="2100" dirty="0">
                <a:solidFill>
                  <a:srgbClr val="FF0000"/>
                </a:solidFill>
              </a:rPr>
              <a:t>Como esse problema pode ser representado através de uma árvore de decisão? Faça o diagrama</a:t>
            </a:r>
          </a:p>
        </p:txBody>
      </p:sp>
    </p:spTree>
    <p:extLst>
      <p:ext uri="{BB962C8B-B14F-4D97-AF65-F5344CB8AC3E}">
        <p14:creationId xmlns:p14="http://schemas.microsoft.com/office/powerpoint/2010/main" val="81353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gridCol w="138793"/>
                <a:gridCol w="334736"/>
                <a:gridCol w="1134836"/>
                <a:gridCol w="310243"/>
                <a:gridCol w="506186"/>
                <a:gridCol w="816429"/>
                <a:gridCol w="1151164"/>
                <a:gridCol w="302079"/>
                <a:gridCol w="1355271"/>
                <a:gridCol w="293915"/>
                <a:gridCol w="36830"/>
                <a:gridCol w="459377"/>
                <a:gridCol w="620486"/>
                <a:gridCol w="1134839"/>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Tree>
    <p:extLst>
      <p:ext uri="{BB962C8B-B14F-4D97-AF65-F5344CB8AC3E}">
        <p14:creationId xmlns:p14="http://schemas.microsoft.com/office/powerpoint/2010/main" val="5121873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04538" y="857251"/>
            <a:ext cx="8629220" cy="5143499"/>
          </a:xfrm>
        </p:spPr>
        <p:txBody>
          <a:bodyPr>
            <a:normAutofit fontScale="77500" lnSpcReduction="20000"/>
          </a:bodyPr>
          <a:lstStyle/>
          <a:p>
            <a:pPr marL="0" indent="0" algn="just">
              <a:lnSpc>
                <a:spcPct val="110000"/>
              </a:lnSpc>
              <a:spcBef>
                <a:spcPts val="0"/>
              </a:spcBef>
              <a:spcAft>
                <a:spcPts val="450"/>
              </a:spcAft>
              <a:buNone/>
            </a:pPr>
            <a:r>
              <a:rPr lang="pt-BR" dirty="0"/>
              <a:t>Você foi contratado para administrar uma fazenda onde poderá plantar a Cultura A ou a Cultura B. O investimento necessário para plantar a Cultura A é de R$ 10.000,00/ha, enquanto para plantar a Cultura B são </a:t>
            </a:r>
            <a:r>
              <a:rPr lang="pt-BR" dirty="0" smtClean="0"/>
              <a:t>gastos                    </a:t>
            </a:r>
            <a:r>
              <a:rPr lang="pt-BR" dirty="0"/>
              <a:t>R$ 20.000,00/ha. A cultura ficará na área por dois anos, ou seja, a vida útil do seu projeto é de 2 anos.  Há somente duas possibilidades de clima: chuva ou seca. Se no primeiro ano ocorrer seca, você poderá investir R$ 1.000,00/ha em equipamentos para irrigação. Os efeitos de uma eventual irrigação só ocorrerão no segundo ano (isto é, no ano seguinte aos investimentos nos equipamentos). Se ocorrer chuva no primeiro ano não haverá investimento em irrigação. </a:t>
            </a:r>
            <a:endParaRPr lang="pt-BR" dirty="0" smtClean="0"/>
          </a:p>
          <a:p>
            <a:pPr marL="0" indent="0" algn="just">
              <a:lnSpc>
                <a:spcPct val="110000"/>
              </a:lnSpc>
              <a:buNone/>
            </a:pPr>
            <a:r>
              <a:rPr lang="pt-BR" dirty="0"/>
              <a:t>A probabilidade de chover tanto no primeiro ano quanto no segundo ano é de 48%. A probabilidade de chover somente no primeiro ano é de 32%.  Já a probabilidade de ocorrer seca nos dois anos é de apenas 8</a:t>
            </a:r>
            <a:r>
              <a:rPr lang="pt-BR" dirty="0" smtClean="0"/>
              <a:t>%.</a:t>
            </a:r>
          </a:p>
          <a:p>
            <a:pPr marL="0" indent="0" algn="just">
              <a:lnSpc>
                <a:spcPct val="110000"/>
              </a:lnSpc>
              <a:buNone/>
            </a:pPr>
            <a:r>
              <a:rPr lang="pt-BR" dirty="0">
                <a:solidFill>
                  <a:schemeClr val="bg1"/>
                </a:solidFill>
              </a:rPr>
              <a:t>O quadro a seguir mostra os valores recebidos por hectare nas diferentes situações possíveis.</a:t>
            </a:r>
          </a:p>
          <a:p>
            <a:pPr marL="0" indent="0">
              <a:buNone/>
            </a:pPr>
            <a:endParaRPr lang="pt-BR" dirty="0"/>
          </a:p>
          <a:p>
            <a:pPr lvl="0"/>
            <a:endParaRPr lang="pt-BR" dirty="0"/>
          </a:p>
        </p:txBody>
      </p:sp>
      <p:sp>
        <p:nvSpPr>
          <p:cNvPr id="4" name="CaixaDeTexto 3"/>
          <p:cNvSpPr txBox="1"/>
          <p:nvPr/>
        </p:nvSpPr>
        <p:spPr>
          <a:xfrm>
            <a:off x="188401" y="5351264"/>
            <a:ext cx="8783476" cy="415498"/>
          </a:xfrm>
          <a:prstGeom prst="rect">
            <a:avLst/>
          </a:prstGeom>
          <a:noFill/>
        </p:spPr>
        <p:txBody>
          <a:bodyPr wrap="square" rtlCol="0">
            <a:spAutoFit/>
          </a:bodyPr>
          <a:lstStyle/>
          <a:p>
            <a:pPr algn="ctr"/>
            <a:r>
              <a:rPr lang="pt-BR" sz="2100" dirty="0">
                <a:solidFill>
                  <a:srgbClr val="FF0000"/>
                </a:solidFill>
              </a:rPr>
              <a:t>Preencha as probabilidades na árvore de decisão.</a:t>
            </a:r>
          </a:p>
        </p:txBody>
      </p:sp>
    </p:spTree>
    <p:extLst>
      <p:ext uri="{BB962C8B-B14F-4D97-AF65-F5344CB8AC3E}">
        <p14:creationId xmlns:p14="http://schemas.microsoft.com/office/powerpoint/2010/main" val="94227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gridCol w="138793"/>
                <a:gridCol w="334736"/>
                <a:gridCol w="1134836"/>
                <a:gridCol w="310243"/>
                <a:gridCol w="506186"/>
                <a:gridCol w="816429"/>
                <a:gridCol w="1151164"/>
                <a:gridCol w="302079"/>
                <a:gridCol w="1355271"/>
                <a:gridCol w="293915"/>
                <a:gridCol w="36830"/>
                <a:gridCol w="459377"/>
                <a:gridCol w="620486"/>
                <a:gridCol w="1134839"/>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Tree>
    <p:extLst>
      <p:ext uri="{BB962C8B-B14F-4D97-AF65-F5344CB8AC3E}">
        <p14:creationId xmlns:p14="http://schemas.microsoft.com/office/powerpoint/2010/main" val="304524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642923" lvl="1" indent="-342891">
              <a:buFont typeface="+mj-lt"/>
              <a:buAutoNum type="arabicParenR"/>
            </a:pPr>
            <a:r>
              <a:rPr lang="pt-BR" sz="2400" dirty="0"/>
              <a:t>O valor esperado do negócio sem a informação adicional;</a:t>
            </a:r>
          </a:p>
          <a:p>
            <a:pPr marL="642923" lvl="1" indent="-342891">
              <a:buFont typeface="+mj-lt"/>
              <a:buAutoNum type="arabicParenR"/>
            </a:pPr>
            <a:r>
              <a:rPr lang="pt-BR" sz="2400" dirty="0"/>
              <a:t>O valor esperado do lucro do negócio com informação imperfeita;</a:t>
            </a:r>
          </a:p>
          <a:p>
            <a:pPr marL="642923" lvl="1" indent="-342891">
              <a:buFont typeface="+mj-lt"/>
              <a:buAutoNum type="arabicParenR"/>
            </a:pPr>
            <a:r>
              <a:rPr lang="pt-BR" sz="2400" dirty="0"/>
              <a:t>O valor esperado do lucro do negócio com a compra da previsão; e,</a:t>
            </a:r>
          </a:p>
          <a:p>
            <a:pPr marL="642923" lvl="1" indent="-342891">
              <a:buFont typeface="+mj-lt"/>
              <a:buAutoNum type="arabicParenR"/>
            </a:pPr>
            <a:r>
              <a:rPr lang="pt-BR" sz="2400" dirty="0"/>
              <a:t>O valor esperado da previsão perfeita.</a:t>
            </a:r>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 xmlns:a16="http://schemas.microsoft.com/office/drawing/2014/main" val="20000"/>
                    </a:ext>
                  </a:extLst>
                </a:gridCol>
                <a:gridCol w="1113734">
                  <a:extLst>
                    <a:ext uri="{9D8B030D-6E8A-4147-A177-3AD203B41FA5}">
                      <a16:colId xmlns="" xmlns:a16="http://schemas.microsoft.com/office/drawing/2014/main" val="20001"/>
                    </a:ext>
                  </a:extLst>
                </a:gridCol>
                <a:gridCol w="1113734">
                  <a:extLst>
                    <a:ext uri="{9D8B030D-6E8A-4147-A177-3AD203B41FA5}">
                      <a16:colId xmlns="" xmlns:a16="http://schemas.microsoft.com/office/drawing/2014/main" val="20002"/>
                    </a:ext>
                  </a:extLst>
                </a:gridCol>
                <a:gridCol w="1113734">
                  <a:extLst>
                    <a:ext uri="{9D8B030D-6E8A-4147-A177-3AD203B41FA5}">
                      <a16:colId xmlns=""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 xmlns:a16="http://schemas.microsoft.com/office/drawing/2014/main" val="20000"/>
                    </a:ext>
                  </a:extLst>
                </a:gridCol>
                <a:gridCol w="819232">
                  <a:extLst>
                    <a:ext uri="{9D8B030D-6E8A-4147-A177-3AD203B41FA5}">
                      <a16:colId xmlns="" xmlns:a16="http://schemas.microsoft.com/office/drawing/2014/main" val="20001"/>
                    </a:ext>
                  </a:extLst>
                </a:gridCol>
                <a:gridCol w="1011397">
                  <a:extLst>
                    <a:ext uri="{9D8B030D-6E8A-4147-A177-3AD203B41FA5}">
                      <a16:colId xmlns="" xmlns:a16="http://schemas.microsoft.com/office/drawing/2014/main" val="20002"/>
                    </a:ext>
                  </a:extLst>
                </a:gridCol>
                <a:gridCol w="930484">
                  <a:extLst>
                    <a:ext uri="{9D8B030D-6E8A-4147-A177-3AD203B41FA5}">
                      <a16:colId xmlns=""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93161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 calcmode="lin" valueType="num">
                                      <p:cBhvr additive="base">
                                        <p:cTn id="7"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wipe(left)">
                                      <p:cBhvr>
                                        <p:cTn id="13" dur="500"/>
                                        <p:tgtEl>
                                          <p:spTgt spid="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Effect transition="in" filter="wipe(left)">
                                      <p:cBhvr>
                                        <p:cTn id="18" dur="500"/>
                                        <p:tgtEl>
                                          <p:spTgt spid="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wipe(left)">
                                      <p:cBhvr>
                                        <p:cTn id="23" dur="5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wipe(left)">
                                      <p:cBhvr>
                                        <p:cTn id="28" dur="500"/>
                                        <p:tgtEl>
                                          <p:spTgt spid="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wipe(left)">
                                      <p:cBhvr>
                                        <p:cTn id="33"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gridCol w="138793"/>
                <a:gridCol w="334736"/>
                <a:gridCol w="1134836"/>
                <a:gridCol w="310243"/>
                <a:gridCol w="506186"/>
                <a:gridCol w="816429"/>
                <a:gridCol w="1151164"/>
                <a:gridCol w="302079"/>
                <a:gridCol w="1355271"/>
                <a:gridCol w="293915"/>
                <a:gridCol w="36830"/>
                <a:gridCol w="459377"/>
                <a:gridCol w="620486"/>
                <a:gridCol w="1134839"/>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80%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20%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80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20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Tree>
    <p:extLst>
      <p:ext uri="{BB962C8B-B14F-4D97-AF65-F5344CB8AC3E}">
        <p14:creationId xmlns:p14="http://schemas.microsoft.com/office/powerpoint/2010/main" val="20744177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04538" y="857251"/>
            <a:ext cx="8629220" cy="5143499"/>
          </a:xfrm>
        </p:spPr>
        <p:txBody>
          <a:bodyPr>
            <a:normAutofit fontScale="77500" lnSpcReduction="20000"/>
          </a:bodyPr>
          <a:lstStyle/>
          <a:p>
            <a:pPr marL="0" indent="0" algn="just">
              <a:lnSpc>
                <a:spcPct val="110000"/>
              </a:lnSpc>
              <a:spcBef>
                <a:spcPts val="0"/>
              </a:spcBef>
              <a:spcAft>
                <a:spcPts val="450"/>
              </a:spcAft>
              <a:buNone/>
            </a:pPr>
            <a:r>
              <a:rPr lang="pt-BR" dirty="0"/>
              <a:t>Você foi contratado para administrar uma fazenda onde poderá plantar a Cultura A ou a Cultura B. O investimento necessário para plantar a Cultura A é de R$ 10.000,00/ha, enquanto para plantar a Cultura B são </a:t>
            </a:r>
            <a:r>
              <a:rPr lang="pt-BR" dirty="0" smtClean="0"/>
              <a:t>gastos                    </a:t>
            </a:r>
            <a:r>
              <a:rPr lang="pt-BR" dirty="0"/>
              <a:t>R$ 20.000,00/ha. A cultura ficará na área por dois anos, ou seja, a vida útil do seu projeto é de 2 anos.  Há somente duas possibilidades de clima: chuva ou seca. Se no primeiro ano ocorrer seca, você poderá investir R$ 1.000,00/ha em equipamentos para irrigação. Os efeitos de uma eventual irrigação só ocorrerão no segundo ano (isto é, no ano seguinte aos investimentos nos equipamentos). Se ocorrer chuva no primeiro ano não haverá investimento em irrigação. </a:t>
            </a:r>
            <a:endParaRPr lang="pt-BR" dirty="0" smtClean="0"/>
          </a:p>
          <a:p>
            <a:pPr marL="0" indent="0" algn="just">
              <a:lnSpc>
                <a:spcPct val="110000"/>
              </a:lnSpc>
              <a:buNone/>
            </a:pPr>
            <a:r>
              <a:rPr lang="pt-BR" dirty="0"/>
              <a:t>A probabilidade de chover tanto no primeiro ano quanto no segundo ano é de 48%. A probabilidade de chover somente no primeiro ano é de 32%.  Já a probabilidade de ocorrer seca nos dois anos é de apenas 8</a:t>
            </a:r>
            <a:r>
              <a:rPr lang="pt-BR" dirty="0" smtClean="0"/>
              <a:t>%.</a:t>
            </a:r>
          </a:p>
          <a:p>
            <a:pPr marL="0" indent="0" algn="just">
              <a:lnSpc>
                <a:spcPct val="110000"/>
              </a:lnSpc>
              <a:buNone/>
            </a:pPr>
            <a:r>
              <a:rPr lang="pt-BR" dirty="0"/>
              <a:t>O quadro a seguir mostra os valores recebidos por hectare nas diferentes situações possíveis.</a:t>
            </a:r>
          </a:p>
          <a:p>
            <a:pPr marL="0" indent="0">
              <a:buNone/>
            </a:pPr>
            <a:endParaRPr lang="pt-BR" dirty="0"/>
          </a:p>
          <a:p>
            <a:pPr lvl="0"/>
            <a:endParaRPr lang="pt-BR" dirty="0"/>
          </a:p>
        </p:txBody>
      </p:sp>
    </p:spTree>
    <p:extLst>
      <p:ext uri="{BB962C8B-B14F-4D97-AF65-F5344CB8AC3E}">
        <p14:creationId xmlns:p14="http://schemas.microsoft.com/office/powerpoint/2010/main" val="29522800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04538" y="3211830"/>
            <a:ext cx="8629220" cy="2788920"/>
          </a:xfrm>
        </p:spPr>
        <p:txBody>
          <a:bodyPr>
            <a:normAutofit fontScale="85000" lnSpcReduction="20000"/>
          </a:bodyPr>
          <a:lstStyle/>
          <a:p>
            <a:pPr marL="0" indent="0">
              <a:lnSpc>
                <a:spcPct val="110000"/>
              </a:lnSpc>
              <a:buNone/>
            </a:pPr>
            <a:r>
              <a:rPr lang="pt-BR" dirty="0" smtClean="0"/>
              <a:t>A </a:t>
            </a:r>
            <a:r>
              <a:rPr lang="pt-BR" dirty="0"/>
              <a:t>taxa de juros de desconto (custo de oportunidade ou taxa mínima de atratividade) é de 10% ao ano. </a:t>
            </a:r>
            <a:r>
              <a:rPr lang="pt-BR" dirty="0" smtClean="0"/>
              <a:t>Pergunta-se:</a:t>
            </a:r>
          </a:p>
          <a:p>
            <a:pPr marL="385763" indent="-385763">
              <a:lnSpc>
                <a:spcPct val="110000"/>
              </a:lnSpc>
              <a:buFont typeface="+mj-lt"/>
              <a:buAutoNum type="arabicPeriod"/>
            </a:pPr>
            <a:r>
              <a:rPr lang="pt-BR" dirty="0" smtClean="0"/>
              <a:t>Se for plantada a Cultura A deverá (ou não) ser realizados investimentos em equipamentos de irrigação?</a:t>
            </a:r>
          </a:p>
          <a:p>
            <a:pPr marL="385763" indent="-385763">
              <a:lnSpc>
                <a:spcPct val="110000"/>
              </a:lnSpc>
              <a:buFont typeface="+mj-lt"/>
              <a:buAutoNum type="arabicPeriod"/>
            </a:pPr>
            <a:r>
              <a:rPr lang="pt-BR" dirty="0" smtClean="0"/>
              <a:t>Se </a:t>
            </a:r>
            <a:r>
              <a:rPr lang="pt-BR" dirty="0"/>
              <a:t>for plantada a Cultura B deverá (ou não) ser realizados investimentos em equipamentos de </a:t>
            </a:r>
            <a:r>
              <a:rPr lang="pt-BR" dirty="0" smtClean="0"/>
              <a:t>irrigação?</a:t>
            </a:r>
          </a:p>
          <a:p>
            <a:pPr marL="385763" indent="-385763">
              <a:lnSpc>
                <a:spcPct val="110000"/>
              </a:lnSpc>
              <a:buFont typeface="+mj-lt"/>
              <a:buAutoNum type="arabicPeriod"/>
            </a:pPr>
            <a:r>
              <a:rPr lang="pt-BR" dirty="0" smtClean="0"/>
              <a:t>Qual </a:t>
            </a:r>
            <a:r>
              <a:rPr lang="pt-BR" dirty="0"/>
              <a:t>cultura deverá ser plantada. A ou B</a:t>
            </a:r>
            <a:r>
              <a:rPr lang="pt-BR" dirty="0" smtClean="0"/>
              <a:t>?</a:t>
            </a:r>
            <a:endParaRPr lang="pt-BR" dirty="0"/>
          </a:p>
        </p:txBody>
      </p:sp>
      <p:graphicFrame>
        <p:nvGraphicFramePr>
          <p:cNvPr id="2" name="Tabela 1"/>
          <p:cNvGraphicFramePr>
            <a:graphicFrameLocks noGrp="1"/>
          </p:cNvGraphicFramePr>
          <p:nvPr>
            <p:extLst/>
          </p:nvPr>
        </p:nvGraphicFramePr>
        <p:xfrm>
          <a:off x="422911" y="1017270"/>
          <a:ext cx="8149590" cy="2000252"/>
        </p:xfrm>
        <a:graphic>
          <a:graphicData uri="http://schemas.openxmlformats.org/drawingml/2006/table">
            <a:tbl>
              <a:tblPr firstRow="1" firstCol="1" bandRow="1">
                <a:tableStyleId>{5C22544A-7EE6-4342-B048-85BDC9FD1C3A}</a:tableStyleId>
              </a:tblPr>
              <a:tblGrid>
                <a:gridCol w="2382130"/>
                <a:gridCol w="2883730"/>
                <a:gridCol w="2883730"/>
              </a:tblGrid>
              <a:tr h="493037">
                <a:tc>
                  <a:txBody>
                    <a:bodyPr/>
                    <a:lstStyle/>
                    <a:p>
                      <a:pPr algn="ctr">
                        <a:lnSpc>
                          <a:spcPts val="1600"/>
                        </a:lnSpc>
                        <a:spcAft>
                          <a:spcPts val="600"/>
                        </a:spcAft>
                      </a:pPr>
                      <a:r>
                        <a:rPr lang="pt-BR" sz="2100">
                          <a:effectLst/>
                        </a:rPr>
                        <a:t>Cenário</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tc>
                  <a:txBody>
                    <a:bodyPr/>
                    <a:lstStyle/>
                    <a:p>
                      <a:pPr algn="ctr">
                        <a:lnSpc>
                          <a:spcPts val="1600"/>
                        </a:lnSpc>
                        <a:spcAft>
                          <a:spcPts val="600"/>
                        </a:spcAft>
                      </a:pPr>
                      <a:r>
                        <a:rPr lang="pt-BR" sz="2100">
                          <a:effectLst/>
                        </a:rPr>
                        <a:t>Cultura A</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tc>
                  <a:txBody>
                    <a:bodyPr/>
                    <a:lstStyle/>
                    <a:p>
                      <a:pPr algn="ctr">
                        <a:lnSpc>
                          <a:spcPts val="1600"/>
                        </a:lnSpc>
                        <a:spcAft>
                          <a:spcPts val="600"/>
                        </a:spcAft>
                      </a:pPr>
                      <a:r>
                        <a:rPr lang="pt-BR" sz="2100">
                          <a:effectLst/>
                        </a:rPr>
                        <a:t>Cultura B</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tr>
              <a:tr h="493037">
                <a:tc>
                  <a:txBody>
                    <a:bodyPr/>
                    <a:lstStyle/>
                    <a:p>
                      <a:pPr algn="ctr">
                        <a:lnSpc>
                          <a:spcPts val="1600"/>
                        </a:lnSpc>
                        <a:spcAft>
                          <a:spcPts val="600"/>
                        </a:spcAft>
                      </a:pPr>
                      <a:r>
                        <a:rPr lang="pt-BR" sz="2100">
                          <a:effectLst/>
                        </a:rPr>
                        <a:t>Chuva</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tc>
                  <a:txBody>
                    <a:bodyPr/>
                    <a:lstStyle/>
                    <a:p>
                      <a:pPr algn="ctr">
                        <a:lnSpc>
                          <a:spcPts val="1600"/>
                        </a:lnSpc>
                        <a:spcAft>
                          <a:spcPts val="600"/>
                        </a:spcAft>
                      </a:pPr>
                      <a:r>
                        <a:rPr lang="pt-BR" sz="2100">
                          <a:effectLst/>
                        </a:rPr>
                        <a:t>R$ 10.000,00/ha</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tc>
                  <a:txBody>
                    <a:bodyPr/>
                    <a:lstStyle/>
                    <a:p>
                      <a:pPr algn="ctr">
                        <a:lnSpc>
                          <a:spcPts val="1600"/>
                        </a:lnSpc>
                        <a:spcAft>
                          <a:spcPts val="600"/>
                        </a:spcAft>
                      </a:pPr>
                      <a:r>
                        <a:rPr lang="pt-BR" sz="2100">
                          <a:effectLst/>
                        </a:rPr>
                        <a:t>R$ 16.000,00/ha</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tr>
              <a:tr h="507089">
                <a:tc>
                  <a:txBody>
                    <a:bodyPr/>
                    <a:lstStyle/>
                    <a:p>
                      <a:pPr algn="ctr">
                        <a:lnSpc>
                          <a:spcPts val="1600"/>
                        </a:lnSpc>
                        <a:spcAft>
                          <a:spcPts val="600"/>
                        </a:spcAft>
                      </a:pPr>
                      <a:r>
                        <a:rPr lang="pt-BR" sz="2100">
                          <a:effectLst/>
                        </a:rPr>
                        <a:t>Seca (sem irrigação)</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tc>
                  <a:txBody>
                    <a:bodyPr/>
                    <a:lstStyle/>
                    <a:p>
                      <a:pPr algn="ctr">
                        <a:lnSpc>
                          <a:spcPts val="1600"/>
                        </a:lnSpc>
                        <a:spcAft>
                          <a:spcPts val="600"/>
                        </a:spcAft>
                      </a:pPr>
                      <a:r>
                        <a:rPr lang="pt-BR" sz="2100">
                          <a:effectLst/>
                        </a:rPr>
                        <a:t>R$   7.000,00/ha</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tc>
                  <a:txBody>
                    <a:bodyPr/>
                    <a:lstStyle/>
                    <a:p>
                      <a:pPr algn="ctr">
                        <a:lnSpc>
                          <a:spcPts val="1600"/>
                        </a:lnSpc>
                        <a:spcAft>
                          <a:spcPts val="600"/>
                        </a:spcAft>
                      </a:pPr>
                      <a:r>
                        <a:rPr lang="pt-BR" sz="2100">
                          <a:effectLst/>
                        </a:rPr>
                        <a:t>R$ 12.000,00/ha</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tr>
              <a:tr h="507089">
                <a:tc>
                  <a:txBody>
                    <a:bodyPr/>
                    <a:lstStyle/>
                    <a:p>
                      <a:pPr algn="ctr">
                        <a:lnSpc>
                          <a:spcPts val="1600"/>
                        </a:lnSpc>
                        <a:spcAft>
                          <a:spcPts val="600"/>
                        </a:spcAft>
                      </a:pPr>
                      <a:r>
                        <a:rPr lang="pt-BR" sz="2100" dirty="0">
                          <a:effectLst/>
                        </a:rPr>
                        <a:t>Seca (com irrigação</a:t>
                      </a:r>
                      <a:endParaRPr lang="pt-BR" sz="2100" dirty="0">
                        <a:effectLst/>
                        <a:latin typeface="Times New Roman" panose="02020603050405020304" pitchFamily="18" charset="0"/>
                        <a:ea typeface="Times New Roman" panose="02020603050405020304" pitchFamily="18" charset="0"/>
                      </a:endParaRPr>
                    </a:p>
                  </a:txBody>
                  <a:tcPr marL="51435" marR="51435" marT="0" marB="0" anchor="ctr"/>
                </a:tc>
                <a:tc>
                  <a:txBody>
                    <a:bodyPr/>
                    <a:lstStyle/>
                    <a:p>
                      <a:pPr algn="ctr">
                        <a:lnSpc>
                          <a:spcPts val="1600"/>
                        </a:lnSpc>
                        <a:spcAft>
                          <a:spcPts val="600"/>
                        </a:spcAft>
                      </a:pPr>
                      <a:r>
                        <a:rPr lang="pt-BR" sz="2100">
                          <a:effectLst/>
                        </a:rPr>
                        <a:t>R$   9.000,00/ha</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tc>
                  <a:txBody>
                    <a:bodyPr/>
                    <a:lstStyle/>
                    <a:p>
                      <a:pPr algn="ctr">
                        <a:lnSpc>
                          <a:spcPts val="1600"/>
                        </a:lnSpc>
                        <a:spcAft>
                          <a:spcPts val="600"/>
                        </a:spcAft>
                      </a:pPr>
                      <a:r>
                        <a:rPr lang="pt-BR" sz="2100" dirty="0">
                          <a:effectLst/>
                        </a:rPr>
                        <a:t>R$ 15.000,00/ha</a:t>
                      </a:r>
                      <a:endParaRPr lang="pt-BR" sz="2100" dirty="0">
                        <a:effectLst/>
                        <a:latin typeface="Times New Roman" panose="02020603050405020304" pitchFamily="18" charset="0"/>
                        <a:ea typeface="Times New Roman" panose="02020603050405020304" pitchFamily="18" charset="0"/>
                      </a:endParaRPr>
                    </a:p>
                  </a:txBody>
                  <a:tcPr marL="51435" marR="51435" marT="0" marB="0" anchor="ctr"/>
                </a:tc>
              </a:tr>
            </a:tbl>
          </a:graphicData>
        </a:graphic>
      </p:graphicFrame>
    </p:spTree>
    <p:extLst>
      <p:ext uri="{BB962C8B-B14F-4D97-AF65-F5344CB8AC3E}">
        <p14:creationId xmlns:p14="http://schemas.microsoft.com/office/powerpoint/2010/main" val="9215010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gridCol w="138793"/>
                <a:gridCol w="334736"/>
                <a:gridCol w="1134836"/>
                <a:gridCol w="310243"/>
                <a:gridCol w="506186"/>
                <a:gridCol w="816429"/>
                <a:gridCol w="1151164"/>
                <a:gridCol w="302079"/>
                <a:gridCol w="1355271"/>
                <a:gridCol w="293915"/>
                <a:gridCol w="36830"/>
                <a:gridCol w="459377"/>
                <a:gridCol w="620486"/>
                <a:gridCol w="1134839"/>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80%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20%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80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20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Tree>
    <p:extLst>
      <p:ext uri="{BB962C8B-B14F-4D97-AF65-F5344CB8AC3E}">
        <p14:creationId xmlns:p14="http://schemas.microsoft.com/office/powerpoint/2010/main" val="35924917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gridCol w="138793"/>
                <a:gridCol w="334736"/>
                <a:gridCol w="1134836"/>
                <a:gridCol w="310243"/>
                <a:gridCol w="506186"/>
                <a:gridCol w="816429"/>
                <a:gridCol w="1151164"/>
                <a:gridCol w="302079"/>
                <a:gridCol w="1355271"/>
                <a:gridCol w="293915"/>
                <a:gridCol w="36830"/>
                <a:gridCol w="459377"/>
                <a:gridCol w="620486"/>
                <a:gridCol w="1134839"/>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R$ 7.355,37</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80%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R$ 4.876,03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R$ 3.719,01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20%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R$ 4.628,10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R$ 2.148,76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R$ 7.768,60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80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R$ 4.462,81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R$ 3.223,14</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20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R$ 2.396,69</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R$ 4.132,23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R$ 826,45</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Tree>
    <p:extLst>
      <p:ext uri="{BB962C8B-B14F-4D97-AF65-F5344CB8AC3E}">
        <p14:creationId xmlns:p14="http://schemas.microsoft.com/office/powerpoint/2010/main" val="20406731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gridCol w="138793"/>
                <a:gridCol w="334736"/>
                <a:gridCol w="1134836"/>
                <a:gridCol w="310243"/>
                <a:gridCol w="506186"/>
                <a:gridCol w="816429"/>
                <a:gridCol w="1151164"/>
                <a:gridCol w="302079"/>
                <a:gridCol w="1355271"/>
                <a:gridCol w="293915"/>
                <a:gridCol w="36830"/>
                <a:gridCol w="459377"/>
                <a:gridCol w="620486"/>
                <a:gridCol w="1134839"/>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R$ 7.355,37</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80%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R$ 6.363,64</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R$ 4.876,03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R$ 3.719,01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20%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R$ 3.388,43</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R$ 4.628,10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R$ 2.148,76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R$ 7.768,60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80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R$ 6.446,28</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R$ 4.462,81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R$ 3.223,14</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20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R$ 2.892,56</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R$ 2.396,69</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R$ 4.132,23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R$ 2.809,92</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R$ 826,45</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Tree>
    <p:extLst>
      <p:ext uri="{BB962C8B-B14F-4D97-AF65-F5344CB8AC3E}">
        <p14:creationId xmlns:p14="http://schemas.microsoft.com/office/powerpoint/2010/main" val="36975821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gridCol w="138793"/>
                <a:gridCol w="334736"/>
                <a:gridCol w="1134836"/>
                <a:gridCol w="310243"/>
                <a:gridCol w="506186"/>
                <a:gridCol w="816429"/>
                <a:gridCol w="1151164"/>
                <a:gridCol w="302079"/>
                <a:gridCol w="1355271"/>
                <a:gridCol w="293915"/>
                <a:gridCol w="36830"/>
                <a:gridCol w="459377"/>
                <a:gridCol w="620486"/>
                <a:gridCol w="1134839"/>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R$ 7.355,37</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80%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R$ 6.363,64</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R$ 4.876,03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R$ 3.719,01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20%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R$ 3.388,43</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R$ 4.628,10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R$ 2.148,76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R$ 7.768,60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80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R$ 6.446,28</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R$ 4.462,81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R$ 3.223,14</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20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R$ 2.892,56</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R$ 2.396,69</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R$ 4.132,23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R$ 2.809,92</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R$ 826,45</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Tree>
    <p:extLst>
      <p:ext uri="{BB962C8B-B14F-4D97-AF65-F5344CB8AC3E}">
        <p14:creationId xmlns:p14="http://schemas.microsoft.com/office/powerpoint/2010/main" val="5547114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gridCol w="138793"/>
                <a:gridCol w="334736"/>
                <a:gridCol w="1134836"/>
                <a:gridCol w="310243"/>
                <a:gridCol w="506186"/>
                <a:gridCol w="816429"/>
                <a:gridCol w="1151164"/>
                <a:gridCol w="302079"/>
                <a:gridCol w="1355271"/>
                <a:gridCol w="293915"/>
                <a:gridCol w="36830"/>
                <a:gridCol w="459377"/>
                <a:gridCol w="620486"/>
                <a:gridCol w="1134839"/>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R$ 7.355,37</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80%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R$ 6.363,64</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R$ 4.876,03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R$ 5.818,18</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R$ 3.719,01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20%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R$ 3.388,43</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R$ 4.628,10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R$ 2.148,76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R$ 7.768,60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80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R$ 6.446,28</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R$ 4.462,81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a:t>
                      </a:r>
                      <a:r>
                        <a:rPr lang="pt-BR" sz="1800" b="0" i="0" u="none" strike="noStrike" dirty="0" smtClean="0">
                          <a:solidFill>
                            <a:srgbClr val="000000"/>
                          </a:solidFill>
                          <a:effectLst/>
                          <a:latin typeface="Calibri" panose="020F0502020204030204" pitchFamily="34" charset="0"/>
                        </a:rPr>
                        <a:t>5.735,54</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R$ 3.223,14</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20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R$ 2.892,56</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R$ 2.396,69</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R$ 4.132,23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R$ 2.809,92</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R$ 826,45</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Tree>
    <p:extLst>
      <p:ext uri="{BB962C8B-B14F-4D97-AF65-F5344CB8AC3E}">
        <p14:creationId xmlns:p14="http://schemas.microsoft.com/office/powerpoint/2010/main" val="26814935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gridCol w="138793"/>
                <a:gridCol w="334736"/>
                <a:gridCol w="1134836"/>
                <a:gridCol w="310243"/>
                <a:gridCol w="506186"/>
                <a:gridCol w="816429"/>
                <a:gridCol w="1151164"/>
                <a:gridCol w="302079"/>
                <a:gridCol w="1355271"/>
                <a:gridCol w="293915"/>
                <a:gridCol w="36830"/>
                <a:gridCol w="459377"/>
                <a:gridCol w="620486"/>
                <a:gridCol w="1134839"/>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R$ 7.355,37</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80%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R$ 6.363,64</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R$ 4.876,03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R$ 5.818,18</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R$ 3.719,01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20%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R$ 3.388,43</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R$ 4.628,10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R$ 2.148,76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R$ 7.768,60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80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R$ 6.446,28</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R$ 4.462,81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R$ 5.735,54</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R$ 3.223,14</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20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R$ 2.892,56</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R$ 2.396,69</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R$ 4.132,23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R$ 2.809,92</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R$ 826,45</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2" name="Seta dobrada 1"/>
          <p:cNvSpPr/>
          <p:nvPr/>
        </p:nvSpPr>
        <p:spPr>
          <a:xfrm flipV="1">
            <a:off x="4849590" y="2633773"/>
            <a:ext cx="269416" cy="297488"/>
          </a:xfrm>
          <a:prstGeom prst="bentArrow">
            <a:avLst>
              <a:gd name="adj1" fmla="val 25000"/>
              <a:gd name="adj2" fmla="val 25000"/>
              <a:gd name="adj3" fmla="val 25000"/>
              <a:gd name="adj4" fmla="val 4075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solidFill>
                <a:schemeClr val="tx1"/>
              </a:solidFill>
            </a:endParaRPr>
          </a:p>
        </p:txBody>
      </p:sp>
      <p:sp>
        <p:nvSpPr>
          <p:cNvPr id="17" name="Espaço Reservado para Conteúdo 2"/>
          <p:cNvSpPr txBox="1">
            <a:spLocks/>
          </p:cNvSpPr>
          <p:nvPr/>
        </p:nvSpPr>
        <p:spPr>
          <a:xfrm>
            <a:off x="162182" y="3537008"/>
            <a:ext cx="8866418" cy="2340413"/>
          </a:xfrm>
          <a:prstGeom prst="rect">
            <a:avLst/>
          </a:prstGeom>
          <a:solidFill>
            <a:srgbClr val="FFFF00"/>
          </a:solidFill>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85763" indent="-385763">
              <a:lnSpc>
                <a:spcPct val="110000"/>
              </a:lnSpc>
              <a:buFont typeface="+mj-lt"/>
              <a:buAutoNum type="arabicPeriod"/>
            </a:pPr>
            <a:r>
              <a:rPr lang="pt-BR" sz="2100" dirty="0"/>
              <a:t>Se for plantada a Cultura A deverá (ou não) ser realizados investimentos em equipamentos de irrigação?</a:t>
            </a:r>
          </a:p>
          <a:p>
            <a:pPr marL="385763" indent="-385763">
              <a:lnSpc>
                <a:spcPct val="110000"/>
              </a:lnSpc>
              <a:buFont typeface="+mj-lt"/>
              <a:buAutoNum type="arabicPeriod"/>
            </a:pPr>
            <a:r>
              <a:rPr lang="pt-BR" sz="2100" dirty="0">
                <a:solidFill>
                  <a:schemeClr val="bg1">
                    <a:lumMod val="50000"/>
                  </a:schemeClr>
                </a:solidFill>
              </a:rPr>
              <a:t>Se for plantada a Cultura B deverá (ou não) ser realizados investimentos em equipamentos de irrigação?</a:t>
            </a:r>
          </a:p>
          <a:p>
            <a:pPr marL="385763" indent="-385763">
              <a:lnSpc>
                <a:spcPct val="110000"/>
              </a:lnSpc>
              <a:buFont typeface="+mj-lt"/>
              <a:buAutoNum type="arabicPeriod"/>
            </a:pPr>
            <a:r>
              <a:rPr lang="pt-BR" sz="2100" dirty="0">
                <a:solidFill>
                  <a:schemeClr val="bg1">
                    <a:lumMod val="50000"/>
                  </a:schemeClr>
                </a:solidFill>
              </a:rPr>
              <a:t>Qual cultura deverá ser plantada. A ou B?</a:t>
            </a:r>
          </a:p>
        </p:txBody>
      </p:sp>
    </p:spTree>
    <p:extLst>
      <p:ext uri="{BB962C8B-B14F-4D97-AF65-F5344CB8AC3E}">
        <p14:creationId xmlns:p14="http://schemas.microsoft.com/office/powerpoint/2010/main" val="160088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gridCol w="138793"/>
                <a:gridCol w="334736"/>
                <a:gridCol w="1134836"/>
                <a:gridCol w="310243"/>
                <a:gridCol w="506186"/>
                <a:gridCol w="816429"/>
                <a:gridCol w="1151164"/>
                <a:gridCol w="302079"/>
                <a:gridCol w="1355271"/>
                <a:gridCol w="293915"/>
                <a:gridCol w="36830"/>
                <a:gridCol w="459377"/>
                <a:gridCol w="620486"/>
                <a:gridCol w="1134839"/>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R$ 7.355,37</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80%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R$ 6.363,64</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R$ 4.876,03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R$ 5.818,18</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R$ 3.719,01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20%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R$ 3.388,43</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R$ 4.628,10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R$ 2.148,76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R$ 7.768,60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80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R$ 6.446,28</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R$ 4.462,81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R$ 5.735,54</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R$ 3.223,14</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20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R$ 2.892,56</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R$ 2.396,69</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R$ 4.132,23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R$ 2.809,92</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R$ 826,45</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2" name="Seta dobrada 1"/>
          <p:cNvSpPr/>
          <p:nvPr/>
        </p:nvSpPr>
        <p:spPr>
          <a:xfrm>
            <a:off x="4849590" y="4515691"/>
            <a:ext cx="269416" cy="308108"/>
          </a:xfrm>
          <a:prstGeom prst="ben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solidFill>
                <a:schemeClr val="tx1"/>
              </a:solidFill>
            </a:endParaRPr>
          </a:p>
        </p:txBody>
      </p:sp>
      <p:sp>
        <p:nvSpPr>
          <p:cNvPr id="17" name="Espaço Reservado para Conteúdo 2"/>
          <p:cNvSpPr txBox="1">
            <a:spLocks/>
          </p:cNvSpPr>
          <p:nvPr/>
        </p:nvSpPr>
        <p:spPr>
          <a:xfrm>
            <a:off x="171451" y="985284"/>
            <a:ext cx="8866418" cy="2340413"/>
          </a:xfrm>
          <a:prstGeom prst="rect">
            <a:avLst/>
          </a:prstGeom>
          <a:solidFill>
            <a:srgbClr val="FFFF00"/>
          </a:solidFill>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85763" indent="-385763">
              <a:lnSpc>
                <a:spcPct val="110000"/>
              </a:lnSpc>
              <a:buFont typeface="+mj-lt"/>
              <a:buAutoNum type="arabicPeriod"/>
            </a:pPr>
            <a:r>
              <a:rPr lang="pt-BR" sz="2100" dirty="0">
                <a:solidFill>
                  <a:schemeClr val="bg1">
                    <a:lumMod val="50000"/>
                  </a:schemeClr>
                </a:solidFill>
              </a:rPr>
              <a:t>Se for plantada a Cultura A deverá (ou não) ser realizados investimentos em equipamentos de irrigação?</a:t>
            </a:r>
          </a:p>
          <a:p>
            <a:pPr marL="385763" indent="-385763">
              <a:lnSpc>
                <a:spcPct val="110000"/>
              </a:lnSpc>
              <a:buFont typeface="+mj-lt"/>
              <a:buAutoNum type="arabicPeriod"/>
            </a:pPr>
            <a:r>
              <a:rPr lang="pt-BR" sz="2100" dirty="0"/>
              <a:t>Se for plantada a Cultura B deverá (ou não) ser realizados investimentos em equipamentos de irrigação?</a:t>
            </a:r>
          </a:p>
          <a:p>
            <a:pPr marL="385763" indent="-385763">
              <a:lnSpc>
                <a:spcPct val="110000"/>
              </a:lnSpc>
              <a:buFont typeface="+mj-lt"/>
              <a:buAutoNum type="arabicPeriod"/>
            </a:pPr>
            <a:r>
              <a:rPr lang="pt-BR" sz="2100" dirty="0">
                <a:solidFill>
                  <a:schemeClr val="bg1">
                    <a:lumMod val="50000"/>
                  </a:schemeClr>
                </a:solidFill>
              </a:rPr>
              <a:t>Qual cultura deverá ser plantada. A ou B?</a:t>
            </a:r>
          </a:p>
        </p:txBody>
      </p:sp>
    </p:spTree>
    <p:extLst>
      <p:ext uri="{BB962C8B-B14F-4D97-AF65-F5344CB8AC3E}">
        <p14:creationId xmlns:p14="http://schemas.microsoft.com/office/powerpoint/2010/main" val="171610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642923" lvl="1" indent="-342891">
              <a:buFont typeface="+mj-lt"/>
              <a:buAutoNum type="arabicParenR"/>
            </a:pPr>
            <a:r>
              <a:rPr lang="pt-BR" sz="2400" dirty="0"/>
              <a:t>O valor esperado do negócio sem a informação adicional</a:t>
            </a:r>
            <a:r>
              <a:rPr lang="pt-BR" sz="2400" dirty="0" smtClean="0"/>
              <a:t>;</a:t>
            </a:r>
            <a:endParaRPr lang="pt-BR" sz="2400" dirty="0"/>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 xmlns:a16="http://schemas.microsoft.com/office/drawing/2014/main" val="20000"/>
                    </a:ext>
                  </a:extLst>
                </a:gridCol>
                <a:gridCol w="1113734">
                  <a:extLst>
                    <a:ext uri="{9D8B030D-6E8A-4147-A177-3AD203B41FA5}">
                      <a16:colId xmlns="" xmlns:a16="http://schemas.microsoft.com/office/drawing/2014/main" val="20001"/>
                    </a:ext>
                  </a:extLst>
                </a:gridCol>
                <a:gridCol w="1113734">
                  <a:extLst>
                    <a:ext uri="{9D8B030D-6E8A-4147-A177-3AD203B41FA5}">
                      <a16:colId xmlns="" xmlns:a16="http://schemas.microsoft.com/office/drawing/2014/main" val="20002"/>
                    </a:ext>
                  </a:extLst>
                </a:gridCol>
                <a:gridCol w="1113734">
                  <a:extLst>
                    <a:ext uri="{9D8B030D-6E8A-4147-A177-3AD203B41FA5}">
                      <a16:colId xmlns=""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 xmlns:a16="http://schemas.microsoft.com/office/drawing/2014/main" val="20000"/>
                    </a:ext>
                  </a:extLst>
                </a:gridCol>
                <a:gridCol w="819232">
                  <a:extLst>
                    <a:ext uri="{9D8B030D-6E8A-4147-A177-3AD203B41FA5}">
                      <a16:colId xmlns="" xmlns:a16="http://schemas.microsoft.com/office/drawing/2014/main" val="20001"/>
                    </a:ext>
                  </a:extLst>
                </a:gridCol>
                <a:gridCol w="1011397">
                  <a:extLst>
                    <a:ext uri="{9D8B030D-6E8A-4147-A177-3AD203B41FA5}">
                      <a16:colId xmlns="" xmlns:a16="http://schemas.microsoft.com/office/drawing/2014/main" val="20002"/>
                    </a:ext>
                  </a:extLst>
                </a:gridCol>
                <a:gridCol w="930484">
                  <a:extLst>
                    <a:ext uri="{9D8B030D-6E8A-4147-A177-3AD203B41FA5}">
                      <a16:colId xmlns=""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5"/>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3084591327"/>
              </p:ext>
            </p:extLst>
          </p:nvPr>
        </p:nvGraphicFramePr>
        <p:xfrm>
          <a:off x="1575929" y="4310740"/>
          <a:ext cx="5616626" cy="1651565"/>
        </p:xfrm>
        <a:graphic>
          <a:graphicData uri="http://schemas.openxmlformats.org/drawingml/2006/table">
            <a:tbl>
              <a:tblPr>
                <a:tableStyleId>{5C22544A-7EE6-4342-B048-85BDC9FD1C3A}</a:tableStyleId>
              </a:tblPr>
              <a:tblGrid>
                <a:gridCol w="1568019">
                  <a:extLst>
                    <a:ext uri="{9D8B030D-6E8A-4147-A177-3AD203B41FA5}">
                      <a16:colId xmlns="" xmlns:a16="http://schemas.microsoft.com/office/drawing/2014/main" val="20000"/>
                    </a:ext>
                  </a:extLst>
                </a:gridCol>
                <a:gridCol w="1568019">
                  <a:extLst>
                    <a:ext uri="{9D8B030D-6E8A-4147-A177-3AD203B41FA5}">
                      <a16:colId xmlns="" xmlns:a16="http://schemas.microsoft.com/office/drawing/2014/main" val="20001"/>
                    </a:ext>
                  </a:extLst>
                </a:gridCol>
                <a:gridCol w="784009">
                  <a:extLst>
                    <a:ext uri="{9D8B030D-6E8A-4147-A177-3AD203B41FA5}">
                      <a16:colId xmlns="" xmlns:a16="http://schemas.microsoft.com/office/drawing/2014/main" val="20002"/>
                    </a:ext>
                  </a:extLst>
                </a:gridCol>
                <a:gridCol w="976499">
                  <a:extLst>
                    <a:ext uri="{9D8B030D-6E8A-4147-A177-3AD203B41FA5}">
                      <a16:colId xmlns="" xmlns:a16="http://schemas.microsoft.com/office/drawing/2014/main" val="20003"/>
                    </a:ext>
                  </a:extLst>
                </a:gridCol>
                <a:gridCol w="720080">
                  <a:extLst>
                    <a:ext uri="{9D8B030D-6E8A-4147-A177-3AD203B41FA5}">
                      <a16:colId xmlns="" xmlns:a16="http://schemas.microsoft.com/office/drawing/2014/main" val="20004"/>
                    </a:ext>
                  </a:extLst>
                </a:gridCol>
              </a:tblGrid>
              <a:tr h="235744">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760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0"/>
                  </a:ext>
                </a:extLst>
              </a:tr>
              <a:tr h="235744">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280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1"/>
                  </a:ext>
                </a:extLst>
              </a:tr>
              <a:tr h="235744">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-570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2"/>
                  </a:ext>
                </a:extLst>
              </a:tr>
              <a:tr h="145661">
                <a:tc>
                  <a:txBody>
                    <a:bodyPr/>
                    <a:lstStyle/>
                    <a:p>
                      <a:pPr algn="l" fontAlgn="b"/>
                      <a:endParaRPr lang="pt-BR" sz="500" b="0" i="0" u="none" strike="noStrike">
                        <a:solidFill>
                          <a:srgbClr val="000000"/>
                        </a:solidFill>
                        <a:effectLst/>
                        <a:latin typeface="Calibri"/>
                      </a:endParaRPr>
                    </a:p>
                  </a:txBody>
                  <a:tcPr marL="9525" marR="9525" marT="7144" marB="0" anchor="b">
                    <a:noFill/>
                  </a:tcPr>
                </a:tc>
                <a:tc>
                  <a:txBody>
                    <a:bodyPr/>
                    <a:lstStyle/>
                    <a:p>
                      <a:pPr algn="l" fontAlgn="b"/>
                      <a:endParaRPr lang="pt-BR" sz="500" b="0" i="0" u="none" strike="noStrike" dirty="0">
                        <a:solidFill>
                          <a:srgbClr val="000000"/>
                        </a:solidFill>
                        <a:effectLst/>
                        <a:latin typeface="Calibri"/>
                      </a:endParaRPr>
                    </a:p>
                  </a:txBody>
                  <a:tcPr marL="9525" marR="9525" marT="7144" marB="0" anchor="b">
                    <a:noFill/>
                  </a:tcPr>
                </a:tc>
                <a:tc>
                  <a:txBody>
                    <a:bodyPr/>
                    <a:lstStyle/>
                    <a:p>
                      <a:pPr algn="l" fontAlgn="b"/>
                      <a:endParaRPr lang="pt-BR" sz="500" b="0" i="1" u="none" strike="noStrike" dirty="0">
                        <a:solidFill>
                          <a:srgbClr val="000000"/>
                        </a:solidFill>
                        <a:effectLst/>
                        <a:latin typeface="Calibri"/>
                      </a:endParaRPr>
                    </a:p>
                  </a:txBody>
                  <a:tcPr marL="9525" marR="9525" marT="7144" marB="0" anchor="b">
                    <a:noFill/>
                  </a:tcPr>
                </a:tc>
                <a:tc>
                  <a:txBody>
                    <a:bodyPr/>
                    <a:lstStyle/>
                    <a:p>
                      <a:pPr algn="r" fontAlgn="b"/>
                      <a:endParaRPr lang="pt-BR" sz="500" b="0" i="0" u="none" strike="noStrike" dirty="0">
                        <a:solidFill>
                          <a:srgbClr val="000000"/>
                        </a:solidFill>
                        <a:effectLst/>
                        <a:latin typeface="Calibri"/>
                      </a:endParaRPr>
                    </a:p>
                  </a:txBody>
                  <a:tcPr marL="9525" marR="9525" marT="7144" marB="0" anchor="b">
                    <a:noFill/>
                  </a:tcPr>
                </a:tc>
                <a:tc>
                  <a:txBody>
                    <a:bodyPr/>
                    <a:lstStyle/>
                    <a:p>
                      <a:pPr algn="l" fontAlgn="b"/>
                      <a:endParaRPr lang="pt-BR" sz="5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3"/>
                  </a:ext>
                </a:extLst>
              </a:tr>
              <a:tr h="235744">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400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4"/>
                  </a:ext>
                </a:extLst>
              </a:tr>
              <a:tr h="235744">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250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5"/>
                  </a:ext>
                </a:extLst>
              </a:tr>
              <a:tr h="235744">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-200</a:t>
                      </a:r>
                      <a:endParaRPr lang="pt-BR" sz="1600" b="0" i="0" u="none" strike="noStrike" dirty="0">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6"/>
                  </a:ext>
                </a:extLst>
              </a:tr>
            </a:tbl>
          </a:graphicData>
        </a:graphic>
      </p:graphicFrame>
      <p:sp>
        <p:nvSpPr>
          <p:cNvPr id="10" name="Elipse 9"/>
          <p:cNvSpPr/>
          <p:nvPr/>
        </p:nvSpPr>
        <p:spPr>
          <a:xfrm>
            <a:off x="3592151" y="4548352"/>
            <a:ext cx="288032"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11" name="Conector reto 10"/>
          <p:cNvCxnSpPr>
            <a:stCxn id="10" idx="6"/>
          </p:cNvCxnSpPr>
          <p:nvPr/>
        </p:nvCxnSpPr>
        <p:spPr>
          <a:xfrm>
            <a:off x="3880183" y="4656364"/>
            <a:ext cx="1152128"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flipV="1">
            <a:off x="3880183" y="4440340"/>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3880183" y="4656364"/>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3592151" y="5466454"/>
            <a:ext cx="288032"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15" name="Conector reto 14"/>
          <p:cNvCxnSpPr>
            <a:stCxn id="14" idx="6"/>
          </p:cNvCxnSpPr>
          <p:nvPr/>
        </p:nvCxnSpPr>
        <p:spPr>
          <a:xfrm>
            <a:off x="3880183" y="5574466"/>
            <a:ext cx="1152128"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flipV="1">
            <a:off x="3880183" y="5358442"/>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3880183" y="5574466"/>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Retângulo de cantos arredondados 17"/>
          <p:cNvSpPr/>
          <p:nvPr/>
        </p:nvSpPr>
        <p:spPr>
          <a:xfrm>
            <a:off x="1719943" y="4980400"/>
            <a:ext cx="360040" cy="2160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19" name="Conector reto 18"/>
          <p:cNvCxnSpPr/>
          <p:nvPr/>
        </p:nvCxnSpPr>
        <p:spPr>
          <a:xfrm flipV="1">
            <a:off x="2079983" y="4656364"/>
            <a:ext cx="1512168"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a:endCxn id="14" idx="2"/>
          </p:cNvCxnSpPr>
          <p:nvPr/>
        </p:nvCxnSpPr>
        <p:spPr>
          <a:xfrm>
            <a:off x="2079983" y="5088414"/>
            <a:ext cx="1512168" cy="48605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CaixaDeTexto 20"/>
          <p:cNvSpPr txBox="1"/>
          <p:nvPr/>
        </p:nvSpPr>
        <p:spPr>
          <a:xfrm rot="20672059">
            <a:off x="2394878" y="4541654"/>
            <a:ext cx="1152128" cy="338554"/>
          </a:xfrm>
          <a:prstGeom prst="rect">
            <a:avLst/>
          </a:prstGeom>
          <a:noFill/>
        </p:spPr>
        <p:txBody>
          <a:bodyPr wrap="square" rtlCol="0">
            <a:spAutoFit/>
          </a:bodyPr>
          <a:lstStyle/>
          <a:p>
            <a:r>
              <a:rPr lang="pt-BR" sz="1600" dirty="0"/>
              <a:t>Cultura A</a:t>
            </a:r>
          </a:p>
        </p:txBody>
      </p:sp>
      <p:sp>
        <p:nvSpPr>
          <p:cNvPr id="22" name="CaixaDeTexto 21"/>
          <p:cNvSpPr txBox="1"/>
          <p:nvPr/>
        </p:nvSpPr>
        <p:spPr>
          <a:xfrm rot="1137871">
            <a:off x="2341119" y="5315099"/>
            <a:ext cx="1152128" cy="338554"/>
          </a:xfrm>
          <a:prstGeom prst="rect">
            <a:avLst/>
          </a:prstGeom>
          <a:noFill/>
        </p:spPr>
        <p:txBody>
          <a:bodyPr wrap="square" rtlCol="0">
            <a:spAutoFit/>
          </a:bodyPr>
          <a:lstStyle/>
          <a:p>
            <a:r>
              <a:rPr lang="pt-BR" sz="1600" dirty="0"/>
              <a:t>Cultura B</a:t>
            </a:r>
          </a:p>
        </p:txBody>
      </p:sp>
    </p:spTree>
    <p:extLst>
      <p:ext uri="{BB962C8B-B14F-4D97-AF65-F5344CB8AC3E}">
        <p14:creationId xmlns:p14="http://schemas.microsoft.com/office/powerpoint/2010/main" val="40767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500"/>
                                        <p:tgtEl>
                                          <p:spTgt spid="21"/>
                                        </p:tgtEl>
                                      </p:cBhvr>
                                    </p:animEffect>
                                  </p:childTnLst>
                                </p:cTn>
                              </p:par>
                              <p:par>
                                <p:cTn id="15" presetID="22" presetClass="entr" presetSubtype="8"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left)">
                                      <p:cBhvr>
                                        <p:cTn id="20" dur="500"/>
                                        <p:tgtEl>
                                          <p:spTgt spid="22"/>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1500"/>
                            </p:stCondLst>
                            <p:childTnLst>
                              <p:par>
                                <p:cTn id="29" presetID="22" presetClass="entr" presetSubtype="8"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par>
                                <p:cTn id="32" presetID="22" presetClass="entr" presetSubtype="8"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500"/>
                                        <p:tgtEl>
                                          <p:spTgt spid="11"/>
                                        </p:tgtEl>
                                      </p:cBhvr>
                                    </p:animEffect>
                                  </p:childTnLst>
                                </p:cTn>
                              </p:par>
                              <p:par>
                                <p:cTn id="35" presetID="22" presetClass="entr" presetSubtype="8"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par>
                                <p:cTn id="38" presetID="22" presetClass="entr" presetSubtype="8" fill="hold"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left)">
                                      <p:cBhvr>
                                        <p:cTn id="40" dur="500"/>
                                        <p:tgtEl>
                                          <p:spTgt spid="16"/>
                                        </p:tgtEl>
                                      </p:cBhvr>
                                    </p:animEffect>
                                  </p:childTnLst>
                                </p:cTn>
                              </p:par>
                              <p:par>
                                <p:cTn id="41" presetID="22" presetClass="entr" presetSubtype="8"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par>
                                <p:cTn id="44" presetID="22" presetClass="entr" presetSubtype="8" fill="hold"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left)">
                                      <p:cBhvr>
                                        <p:cTn id="46" dur="500"/>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left)">
                                      <p:cBhvr>
                                        <p:cTn id="5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8" grpId="0" animBg="1"/>
      <p:bldP spid="21" grpId="0"/>
      <p:bldP spid="2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gridCol w="138793"/>
                <a:gridCol w="334736"/>
                <a:gridCol w="1134836"/>
                <a:gridCol w="310243"/>
                <a:gridCol w="506186"/>
                <a:gridCol w="816429"/>
                <a:gridCol w="1151164"/>
                <a:gridCol w="302079"/>
                <a:gridCol w="1355271"/>
                <a:gridCol w="293915"/>
                <a:gridCol w="36830"/>
                <a:gridCol w="459377"/>
                <a:gridCol w="620486"/>
                <a:gridCol w="1134839"/>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R$ 7.355,37</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80%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R$ 6.363,64</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R$ 4.876,03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R$ 5.818,18</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R$ 3.719,01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20%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R$ 3.388,43</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R$ 4.628,10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R$ 2.148,76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R$ 7.768,60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80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R$ 6.446,28</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R$ 4.462,81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R$ 5.735,54</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R$ 3.223,14</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20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R$ 2.892,56</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R$ 2.396,69</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R$ 4.132,23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R$ 2.809,92</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R$ 826,45</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2" name="Seta dobrada 1"/>
          <p:cNvSpPr/>
          <p:nvPr/>
        </p:nvSpPr>
        <p:spPr>
          <a:xfrm>
            <a:off x="253093" y="1657350"/>
            <a:ext cx="563336" cy="1347107"/>
          </a:xfrm>
          <a:prstGeom prst="ben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solidFill>
                <a:schemeClr val="tx1"/>
              </a:solidFill>
            </a:endParaRPr>
          </a:p>
        </p:txBody>
      </p:sp>
      <p:sp>
        <p:nvSpPr>
          <p:cNvPr id="17" name="Espaço Reservado para Conteúdo 2"/>
          <p:cNvSpPr txBox="1">
            <a:spLocks/>
          </p:cNvSpPr>
          <p:nvPr/>
        </p:nvSpPr>
        <p:spPr>
          <a:xfrm>
            <a:off x="0" y="5433361"/>
            <a:ext cx="5048698" cy="553770"/>
          </a:xfrm>
          <a:prstGeom prst="rect">
            <a:avLst/>
          </a:prstGeom>
          <a:solidFill>
            <a:srgbClr val="FFFF00"/>
          </a:solidFill>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85763" indent="-385763">
              <a:lnSpc>
                <a:spcPct val="110000"/>
              </a:lnSpc>
              <a:buFont typeface="+mj-lt"/>
              <a:buAutoNum type="arabicPeriod" startAt="3"/>
            </a:pPr>
            <a:r>
              <a:rPr lang="pt-BR" sz="2100" dirty="0"/>
              <a:t>Qual cultura deverá ser plantada. A ou B?</a:t>
            </a:r>
          </a:p>
        </p:txBody>
      </p:sp>
    </p:spTree>
    <p:extLst>
      <p:ext uri="{BB962C8B-B14F-4D97-AF65-F5344CB8AC3E}">
        <p14:creationId xmlns:p14="http://schemas.microsoft.com/office/powerpoint/2010/main" val="292265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642923" lvl="1" indent="-342891">
              <a:buFont typeface="+mj-lt"/>
              <a:buAutoNum type="arabicParenR"/>
            </a:pPr>
            <a:r>
              <a:rPr lang="pt-BR" sz="2400" dirty="0"/>
              <a:t>O valor esperado do negócio sem a informação adicional</a:t>
            </a:r>
            <a:r>
              <a:rPr lang="pt-BR" sz="2400" dirty="0" smtClean="0"/>
              <a:t>;</a:t>
            </a:r>
            <a:endParaRPr lang="pt-BR" sz="2400" dirty="0"/>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 xmlns:a16="http://schemas.microsoft.com/office/drawing/2014/main" val="20000"/>
                    </a:ext>
                  </a:extLst>
                </a:gridCol>
                <a:gridCol w="1113734">
                  <a:extLst>
                    <a:ext uri="{9D8B030D-6E8A-4147-A177-3AD203B41FA5}">
                      <a16:colId xmlns="" xmlns:a16="http://schemas.microsoft.com/office/drawing/2014/main" val="20001"/>
                    </a:ext>
                  </a:extLst>
                </a:gridCol>
                <a:gridCol w="1113734">
                  <a:extLst>
                    <a:ext uri="{9D8B030D-6E8A-4147-A177-3AD203B41FA5}">
                      <a16:colId xmlns="" xmlns:a16="http://schemas.microsoft.com/office/drawing/2014/main" val="20002"/>
                    </a:ext>
                  </a:extLst>
                </a:gridCol>
                <a:gridCol w="1113734">
                  <a:extLst>
                    <a:ext uri="{9D8B030D-6E8A-4147-A177-3AD203B41FA5}">
                      <a16:colId xmlns=""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 xmlns:a16="http://schemas.microsoft.com/office/drawing/2014/main" val="20000"/>
                    </a:ext>
                  </a:extLst>
                </a:gridCol>
                <a:gridCol w="819232">
                  <a:extLst>
                    <a:ext uri="{9D8B030D-6E8A-4147-A177-3AD203B41FA5}">
                      <a16:colId xmlns="" xmlns:a16="http://schemas.microsoft.com/office/drawing/2014/main" val="20001"/>
                    </a:ext>
                  </a:extLst>
                </a:gridCol>
                <a:gridCol w="1011397">
                  <a:extLst>
                    <a:ext uri="{9D8B030D-6E8A-4147-A177-3AD203B41FA5}">
                      <a16:colId xmlns="" xmlns:a16="http://schemas.microsoft.com/office/drawing/2014/main" val="20002"/>
                    </a:ext>
                  </a:extLst>
                </a:gridCol>
                <a:gridCol w="930484">
                  <a:extLst>
                    <a:ext uri="{9D8B030D-6E8A-4147-A177-3AD203B41FA5}">
                      <a16:colId xmlns=""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5"/>
                  </a:ext>
                </a:extLst>
              </a:tr>
            </a:tbl>
          </a:graphicData>
        </a:graphic>
      </p:graphicFrame>
      <p:graphicFrame>
        <p:nvGraphicFramePr>
          <p:cNvPr id="23" name="Tabela 22"/>
          <p:cNvGraphicFramePr>
            <a:graphicFrameLocks noGrp="1"/>
          </p:cNvGraphicFramePr>
          <p:nvPr>
            <p:extLst>
              <p:ext uri="{D42A27DB-BD31-4B8C-83A1-F6EECF244321}">
                <p14:modId xmlns:p14="http://schemas.microsoft.com/office/powerpoint/2010/main" val="3108940395"/>
              </p:ext>
            </p:extLst>
          </p:nvPr>
        </p:nvGraphicFramePr>
        <p:xfrm>
          <a:off x="1655441" y="4270982"/>
          <a:ext cx="5616626" cy="1680688"/>
        </p:xfrm>
        <a:graphic>
          <a:graphicData uri="http://schemas.openxmlformats.org/drawingml/2006/table">
            <a:tbl>
              <a:tblPr>
                <a:tableStyleId>{5C22544A-7EE6-4342-B048-85BDC9FD1C3A}</a:tableStyleId>
              </a:tblPr>
              <a:tblGrid>
                <a:gridCol w="1568019">
                  <a:extLst>
                    <a:ext uri="{9D8B030D-6E8A-4147-A177-3AD203B41FA5}">
                      <a16:colId xmlns="" xmlns:a16="http://schemas.microsoft.com/office/drawing/2014/main" val="20000"/>
                    </a:ext>
                  </a:extLst>
                </a:gridCol>
                <a:gridCol w="1568019">
                  <a:extLst>
                    <a:ext uri="{9D8B030D-6E8A-4147-A177-3AD203B41FA5}">
                      <a16:colId xmlns="" xmlns:a16="http://schemas.microsoft.com/office/drawing/2014/main" val="20001"/>
                    </a:ext>
                  </a:extLst>
                </a:gridCol>
                <a:gridCol w="784009">
                  <a:extLst>
                    <a:ext uri="{9D8B030D-6E8A-4147-A177-3AD203B41FA5}">
                      <a16:colId xmlns="" xmlns:a16="http://schemas.microsoft.com/office/drawing/2014/main" val="20002"/>
                    </a:ext>
                  </a:extLst>
                </a:gridCol>
                <a:gridCol w="976499">
                  <a:extLst>
                    <a:ext uri="{9D8B030D-6E8A-4147-A177-3AD203B41FA5}">
                      <a16:colId xmlns="" xmlns:a16="http://schemas.microsoft.com/office/drawing/2014/main" val="20003"/>
                    </a:ext>
                  </a:extLst>
                </a:gridCol>
                <a:gridCol w="720080">
                  <a:extLst>
                    <a:ext uri="{9D8B030D-6E8A-4147-A177-3AD203B41FA5}">
                      <a16:colId xmlns="" xmlns:a16="http://schemas.microsoft.com/office/drawing/2014/main" val="20004"/>
                    </a:ext>
                  </a:extLst>
                </a:gridCol>
              </a:tblGrid>
              <a:tr h="235744">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760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0"/>
                  </a:ext>
                </a:extLst>
              </a:tr>
              <a:tr h="235744">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280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1"/>
                  </a:ext>
                </a:extLst>
              </a:tr>
              <a:tr h="235744">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-570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2"/>
                  </a:ext>
                </a:extLst>
              </a:tr>
              <a:tr h="134904">
                <a:tc>
                  <a:txBody>
                    <a:bodyPr/>
                    <a:lstStyle/>
                    <a:p>
                      <a:pPr algn="l" fontAlgn="b"/>
                      <a:endParaRPr lang="pt-BR" sz="1100" b="0" i="0" u="none" strike="noStrike">
                        <a:solidFill>
                          <a:srgbClr val="000000"/>
                        </a:solidFill>
                        <a:effectLst/>
                        <a:latin typeface="Calibri"/>
                      </a:endParaRPr>
                    </a:p>
                  </a:txBody>
                  <a:tcPr marL="9525" marR="9525" marT="7144" marB="0" anchor="b">
                    <a:noFill/>
                  </a:tcPr>
                </a:tc>
                <a:tc>
                  <a:txBody>
                    <a:bodyPr/>
                    <a:lstStyle/>
                    <a:p>
                      <a:pPr algn="l" fontAlgn="b"/>
                      <a:endParaRPr lang="pt-BR" sz="1100" b="0" i="0" u="none" strike="noStrike" dirty="0">
                        <a:solidFill>
                          <a:srgbClr val="000000"/>
                        </a:solidFill>
                        <a:effectLst/>
                        <a:latin typeface="Calibri"/>
                      </a:endParaRPr>
                    </a:p>
                  </a:txBody>
                  <a:tcPr marL="9525" marR="9525" marT="7144" marB="0" anchor="b">
                    <a:noFill/>
                  </a:tcPr>
                </a:tc>
                <a:tc>
                  <a:txBody>
                    <a:bodyPr/>
                    <a:lstStyle/>
                    <a:p>
                      <a:pPr algn="l" fontAlgn="b"/>
                      <a:endParaRPr lang="pt-BR" sz="500" b="0" i="1" u="none" strike="noStrike" dirty="0">
                        <a:solidFill>
                          <a:srgbClr val="000000"/>
                        </a:solidFill>
                        <a:effectLst/>
                        <a:latin typeface="Calibri"/>
                      </a:endParaRPr>
                    </a:p>
                  </a:txBody>
                  <a:tcPr marL="9525" marR="9525" marT="7144" marB="0" anchor="b">
                    <a:noFill/>
                  </a:tcPr>
                </a:tc>
                <a:tc>
                  <a:txBody>
                    <a:bodyPr/>
                    <a:lstStyle/>
                    <a:p>
                      <a:pPr algn="r" fontAlgn="b"/>
                      <a:endParaRPr lang="pt-BR" sz="800" b="0" i="0" u="none" strike="noStrike" dirty="0">
                        <a:solidFill>
                          <a:srgbClr val="000000"/>
                        </a:solidFill>
                        <a:effectLst/>
                        <a:latin typeface="Calibri"/>
                      </a:endParaRPr>
                    </a:p>
                  </a:txBody>
                  <a:tcPr marL="9525" marR="9525" marT="7144" marB="0" anchor="b">
                    <a:noFill/>
                  </a:tcPr>
                </a:tc>
                <a:tc>
                  <a:txBody>
                    <a:bodyPr/>
                    <a:lstStyle/>
                    <a:p>
                      <a:pPr algn="l" fontAlgn="b"/>
                      <a:endParaRPr lang="pt-BR" sz="8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3"/>
                  </a:ext>
                </a:extLst>
              </a:tr>
              <a:tr h="235744">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400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4"/>
                  </a:ext>
                </a:extLst>
              </a:tr>
              <a:tr h="235744">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250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5"/>
                  </a:ext>
                </a:extLst>
              </a:tr>
              <a:tr h="235744">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-200</a:t>
                      </a:r>
                      <a:endParaRPr lang="pt-BR" sz="1600" b="0" i="0" u="none" strike="noStrike" dirty="0">
                        <a:solidFill>
                          <a:srgbClr val="000000"/>
                        </a:solidFill>
                        <a:effectLst/>
                        <a:latin typeface="Calibri"/>
                      </a:endParaRPr>
                    </a:p>
                  </a:txBody>
                  <a:tcPr marL="9525" marR="9525" marT="7144" marB="0" anchor="b">
                    <a:noFill/>
                  </a:tcPr>
                </a:tc>
                <a:extLst>
                  <a:ext uri="{0D108BD9-81ED-4DB2-BD59-A6C34878D82A}">
                    <a16:rowId xmlns="" xmlns:a16="http://schemas.microsoft.com/office/drawing/2014/main" val="10006"/>
                  </a:ext>
                </a:extLst>
              </a:tr>
            </a:tbl>
          </a:graphicData>
        </a:graphic>
      </p:graphicFrame>
      <p:sp>
        <p:nvSpPr>
          <p:cNvPr id="24" name="Elipse 23"/>
          <p:cNvSpPr/>
          <p:nvPr/>
        </p:nvSpPr>
        <p:spPr>
          <a:xfrm>
            <a:off x="3671663" y="4508595"/>
            <a:ext cx="288032"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25" name="Conector reto 24"/>
          <p:cNvCxnSpPr>
            <a:stCxn id="24" idx="6"/>
          </p:cNvCxnSpPr>
          <p:nvPr/>
        </p:nvCxnSpPr>
        <p:spPr>
          <a:xfrm>
            <a:off x="3959695" y="4616607"/>
            <a:ext cx="1152128"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flipV="1">
            <a:off x="3959695" y="4400583"/>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a:off x="3959695" y="4616607"/>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Elipse 28"/>
          <p:cNvSpPr/>
          <p:nvPr/>
        </p:nvSpPr>
        <p:spPr>
          <a:xfrm>
            <a:off x="3671663" y="5426697"/>
            <a:ext cx="288032"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30" name="Conector reto 29"/>
          <p:cNvCxnSpPr>
            <a:stCxn id="29" idx="6"/>
          </p:cNvCxnSpPr>
          <p:nvPr/>
        </p:nvCxnSpPr>
        <p:spPr>
          <a:xfrm>
            <a:off x="3959695" y="5534709"/>
            <a:ext cx="1152128"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0"/>
          <p:cNvCxnSpPr/>
          <p:nvPr/>
        </p:nvCxnSpPr>
        <p:spPr>
          <a:xfrm flipV="1">
            <a:off x="3959695" y="5318685"/>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1"/>
          <p:cNvCxnSpPr/>
          <p:nvPr/>
        </p:nvCxnSpPr>
        <p:spPr>
          <a:xfrm>
            <a:off x="3959695" y="5534709"/>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Retângulo de cantos arredondados 32"/>
          <p:cNvSpPr/>
          <p:nvPr/>
        </p:nvSpPr>
        <p:spPr>
          <a:xfrm>
            <a:off x="1799455" y="4940643"/>
            <a:ext cx="360040" cy="2160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34" name="Conector reto 33"/>
          <p:cNvCxnSpPr/>
          <p:nvPr/>
        </p:nvCxnSpPr>
        <p:spPr>
          <a:xfrm flipV="1">
            <a:off x="2159495" y="4616607"/>
            <a:ext cx="1512168"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4"/>
          <p:cNvCxnSpPr>
            <a:endCxn id="29" idx="2"/>
          </p:cNvCxnSpPr>
          <p:nvPr/>
        </p:nvCxnSpPr>
        <p:spPr>
          <a:xfrm>
            <a:off x="2159495" y="5048657"/>
            <a:ext cx="1512168" cy="48605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6" name="CaixaDeTexto 35"/>
          <p:cNvSpPr txBox="1"/>
          <p:nvPr/>
        </p:nvSpPr>
        <p:spPr>
          <a:xfrm rot="20672059">
            <a:off x="2474390" y="4501897"/>
            <a:ext cx="1152128" cy="338554"/>
          </a:xfrm>
          <a:prstGeom prst="rect">
            <a:avLst/>
          </a:prstGeom>
          <a:noFill/>
        </p:spPr>
        <p:txBody>
          <a:bodyPr wrap="square" rtlCol="0">
            <a:spAutoFit/>
          </a:bodyPr>
          <a:lstStyle/>
          <a:p>
            <a:r>
              <a:rPr lang="pt-BR" sz="1600" dirty="0"/>
              <a:t>Cultura A</a:t>
            </a:r>
          </a:p>
        </p:txBody>
      </p:sp>
      <p:sp>
        <p:nvSpPr>
          <p:cNvPr id="37" name="CaixaDeTexto 36"/>
          <p:cNvSpPr txBox="1"/>
          <p:nvPr/>
        </p:nvSpPr>
        <p:spPr>
          <a:xfrm rot="1137871">
            <a:off x="2420631" y="5275342"/>
            <a:ext cx="1152128" cy="338554"/>
          </a:xfrm>
          <a:prstGeom prst="rect">
            <a:avLst/>
          </a:prstGeom>
          <a:noFill/>
        </p:spPr>
        <p:txBody>
          <a:bodyPr wrap="square" rtlCol="0">
            <a:spAutoFit/>
          </a:bodyPr>
          <a:lstStyle/>
          <a:p>
            <a:r>
              <a:rPr lang="pt-BR" sz="1600" dirty="0"/>
              <a:t>Cultura B</a:t>
            </a:r>
          </a:p>
        </p:txBody>
      </p:sp>
      <p:sp>
        <p:nvSpPr>
          <p:cNvPr id="38" name="CaixaDeTexto 37"/>
          <p:cNvSpPr txBox="1"/>
          <p:nvPr/>
        </p:nvSpPr>
        <p:spPr>
          <a:xfrm rot="20668088">
            <a:off x="2564682" y="4716803"/>
            <a:ext cx="1152128" cy="338554"/>
          </a:xfrm>
          <a:prstGeom prst="rect">
            <a:avLst/>
          </a:prstGeom>
          <a:noFill/>
        </p:spPr>
        <p:txBody>
          <a:bodyPr wrap="square" rtlCol="0">
            <a:spAutoFit/>
          </a:bodyPr>
          <a:lstStyle/>
          <a:p>
            <a:pPr algn="ctr"/>
            <a:r>
              <a:rPr lang="pt-BR" sz="1600"/>
              <a:t>145</a:t>
            </a:r>
            <a:endParaRPr lang="pt-BR" sz="1600" dirty="0"/>
          </a:p>
        </p:txBody>
      </p:sp>
      <p:sp>
        <p:nvSpPr>
          <p:cNvPr id="39" name="CaixaDeTexto 38"/>
          <p:cNvSpPr txBox="1"/>
          <p:nvPr/>
        </p:nvSpPr>
        <p:spPr>
          <a:xfrm rot="1161090">
            <a:off x="2276615" y="5464634"/>
            <a:ext cx="1152128" cy="338554"/>
          </a:xfrm>
          <a:prstGeom prst="rect">
            <a:avLst/>
          </a:prstGeom>
          <a:noFill/>
        </p:spPr>
        <p:txBody>
          <a:bodyPr wrap="square" rtlCol="0">
            <a:spAutoFit/>
          </a:bodyPr>
          <a:lstStyle/>
          <a:p>
            <a:pPr algn="ctr"/>
            <a:r>
              <a:rPr lang="pt-BR" sz="1600" dirty="0"/>
              <a:t>152,5</a:t>
            </a:r>
          </a:p>
        </p:txBody>
      </p:sp>
      <p:sp>
        <p:nvSpPr>
          <p:cNvPr id="40" name="Seta dobrada para cima 39"/>
          <p:cNvSpPr/>
          <p:nvPr/>
        </p:nvSpPr>
        <p:spPr>
          <a:xfrm>
            <a:off x="1913879" y="5210674"/>
            <a:ext cx="360040" cy="270031"/>
          </a:xfrm>
          <a:prstGeom prst="bentUpArrow">
            <a:avLst/>
          </a:prstGeom>
          <a:solidFill>
            <a:srgbClr val="C00000"/>
          </a:solidFill>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Tree>
    <p:extLst>
      <p:ext uri="{BB962C8B-B14F-4D97-AF65-F5344CB8AC3E}">
        <p14:creationId xmlns:p14="http://schemas.microsoft.com/office/powerpoint/2010/main" val="243971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up)">
                                      <p:cBhvr>
                                        <p:cTn id="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642923" lvl="1" indent="-342891">
              <a:buFont typeface="+mj-lt"/>
              <a:buAutoNum type="arabicParenR"/>
            </a:pPr>
            <a:r>
              <a:rPr lang="pt-BR" sz="2400" dirty="0"/>
              <a:t>O valor esperado do negócio sem a informação adicional;</a:t>
            </a:r>
            <a:endParaRPr lang="pt-BR" sz="2400" b="1" dirty="0"/>
          </a:p>
          <a:p>
            <a:pPr marL="642923" lvl="1" indent="-342891">
              <a:buFont typeface="+mj-lt"/>
              <a:buAutoNum type="arabicParenR"/>
            </a:pPr>
            <a:r>
              <a:rPr lang="pt-BR" sz="2400" b="1" dirty="0"/>
              <a:t>O valor esperado do lucro do negócio com informação imperfeita</a:t>
            </a:r>
            <a:r>
              <a:rPr lang="pt-BR" sz="2400" dirty="0"/>
              <a:t>;</a:t>
            </a:r>
          </a:p>
          <a:p>
            <a:pPr marL="642923" lvl="1" indent="-342891">
              <a:buFont typeface="+mj-lt"/>
              <a:buAutoNum type="arabicParenR"/>
            </a:pPr>
            <a:r>
              <a:rPr lang="pt-BR" sz="2400" dirty="0"/>
              <a:t>O valor esperado do lucro do negócio com a compra da previsão; e,</a:t>
            </a:r>
          </a:p>
          <a:p>
            <a:pPr marL="642923" lvl="1" indent="-342891">
              <a:buFont typeface="+mj-lt"/>
              <a:buAutoNum type="arabicParenR"/>
            </a:pPr>
            <a:r>
              <a:rPr lang="pt-BR" sz="2400" dirty="0"/>
              <a:t>O valor esperado da previsão perfeita.</a:t>
            </a:r>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 xmlns:a16="http://schemas.microsoft.com/office/drawing/2014/main" val="20000"/>
                    </a:ext>
                  </a:extLst>
                </a:gridCol>
                <a:gridCol w="1113734">
                  <a:extLst>
                    <a:ext uri="{9D8B030D-6E8A-4147-A177-3AD203B41FA5}">
                      <a16:colId xmlns="" xmlns:a16="http://schemas.microsoft.com/office/drawing/2014/main" val="20001"/>
                    </a:ext>
                  </a:extLst>
                </a:gridCol>
                <a:gridCol w="1113734">
                  <a:extLst>
                    <a:ext uri="{9D8B030D-6E8A-4147-A177-3AD203B41FA5}">
                      <a16:colId xmlns="" xmlns:a16="http://schemas.microsoft.com/office/drawing/2014/main" val="20002"/>
                    </a:ext>
                  </a:extLst>
                </a:gridCol>
                <a:gridCol w="1113734">
                  <a:extLst>
                    <a:ext uri="{9D8B030D-6E8A-4147-A177-3AD203B41FA5}">
                      <a16:colId xmlns=""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 xmlns:a16="http://schemas.microsoft.com/office/drawing/2014/main" val="20000"/>
                    </a:ext>
                  </a:extLst>
                </a:gridCol>
                <a:gridCol w="819232">
                  <a:extLst>
                    <a:ext uri="{9D8B030D-6E8A-4147-A177-3AD203B41FA5}">
                      <a16:colId xmlns="" xmlns:a16="http://schemas.microsoft.com/office/drawing/2014/main" val="20001"/>
                    </a:ext>
                  </a:extLst>
                </a:gridCol>
                <a:gridCol w="1011397">
                  <a:extLst>
                    <a:ext uri="{9D8B030D-6E8A-4147-A177-3AD203B41FA5}">
                      <a16:colId xmlns="" xmlns:a16="http://schemas.microsoft.com/office/drawing/2014/main" val="20002"/>
                    </a:ext>
                  </a:extLst>
                </a:gridCol>
                <a:gridCol w="930484">
                  <a:extLst>
                    <a:ext uri="{9D8B030D-6E8A-4147-A177-3AD203B41FA5}">
                      <a16:colId xmlns=""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032189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2863813597"/>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 xmlns:a16="http://schemas.microsoft.com/office/drawing/2014/main" val="20000"/>
                    </a:ext>
                  </a:extLst>
                </a:gridCol>
                <a:gridCol w="1052793">
                  <a:extLst>
                    <a:ext uri="{9D8B030D-6E8A-4147-A177-3AD203B41FA5}">
                      <a16:colId xmlns="" xmlns:a16="http://schemas.microsoft.com/office/drawing/2014/main" val="20001"/>
                    </a:ext>
                  </a:extLst>
                </a:gridCol>
                <a:gridCol w="1315993">
                  <a:extLst>
                    <a:ext uri="{9D8B030D-6E8A-4147-A177-3AD203B41FA5}">
                      <a16:colId xmlns="" xmlns:a16="http://schemas.microsoft.com/office/drawing/2014/main" val="20002"/>
                    </a:ext>
                  </a:extLst>
                </a:gridCol>
                <a:gridCol w="1315993">
                  <a:extLst>
                    <a:ext uri="{9D8B030D-6E8A-4147-A177-3AD203B41FA5}">
                      <a16:colId xmlns="" xmlns:a16="http://schemas.microsoft.com/office/drawing/2014/main" val="20003"/>
                    </a:ext>
                  </a:extLst>
                </a:gridCol>
                <a:gridCol w="636064">
                  <a:extLst>
                    <a:ext uri="{9D8B030D-6E8A-4147-A177-3AD203B41FA5}">
                      <a16:colId xmlns="" xmlns:a16="http://schemas.microsoft.com/office/drawing/2014/main" val="20004"/>
                    </a:ext>
                  </a:extLst>
                </a:gridCol>
                <a:gridCol w="1131916">
                  <a:extLst>
                    <a:ext uri="{9D8B030D-6E8A-4147-A177-3AD203B41FA5}">
                      <a16:colId xmlns="" xmlns:a16="http://schemas.microsoft.com/office/drawing/2014/main" val="20005"/>
                    </a:ext>
                  </a:extLst>
                </a:gridCol>
                <a:gridCol w="864096">
                  <a:extLst>
                    <a:ext uri="{9D8B030D-6E8A-4147-A177-3AD203B41FA5}">
                      <a16:colId xmlns="" xmlns:a16="http://schemas.microsoft.com/office/drawing/2014/main" val="20006"/>
                    </a:ext>
                  </a:extLst>
                </a:gridCol>
                <a:gridCol w="1080119">
                  <a:extLst>
                    <a:ext uri="{9D8B030D-6E8A-4147-A177-3AD203B41FA5}">
                      <a16:colId xmlns=""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803832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2863813597"/>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 xmlns:a16="http://schemas.microsoft.com/office/drawing/2014/main" val="20000"/>
                    </a:ext>
                  </a:extLst>
                </a:gridCol>
                <a:gridCol w="1052793">
                  <a:extLst>
                    <a:ext uri="{9D8B030D-6E8A-4147-A177-3AD203B41FA5}">
                      <a16:colId xmlns="" xmlns:a16="http://schemas.microsoft.com/office/drawing/2014/main" val="20001"/>
                    </a:ext>
                  </a:extLst>
                </a:gridCol>
                <a:gridCol w="1315993">
                  <a:extLst>
                    <a:ext uri="{9D8B030D-6E8A-4147-A177-3AD203B41FA5}">
                      <a16:colId xmlns="" xmlns:a16="http://schemas.microsoft.com/office/drawing/2014/main" val="20002"/>
                    </a:ext>
                  </a:extLst>
                </a:gridCol>
                <a:gridCol w="1315993">
                  <a:extLst>
                    <a:ext uri="{9D8B030D-6E8A-4147-A177-3AD203B41FA5}">
                      <a16:colId xmlns="" xmlns:a16="http://schemas.microsoft.com/office/drawing/2014/main" val="20003"/>
                    </a:ext>
                  </a:extLst>
                </a:gridCol>
                <a:gridCol w="636064">
                  <a:extLst>
                    <a:ext uri="{9D8B030D-6E8A-4147-A177-3AD203B41FA5}">
                      <a16:colId xmlns="" xmlns:a16="http://schemas.microsoft.com/office/drawing/2014/main" val="20004"/>
                    </a:ext>
                  </a:extLst>
                </a:gridCol>
                <a:gridCol w="1131916">
                  <a:extLst>
                    <a:ext uri="{9D8B030D-6E8A-4147-A177-3AD203B41FA5}">
                      <a16:colId xmlns="" xmlns:a16="http://schemas.microsoft.com/office/drawing/2014/main" val="20005"/>
                    </a:ext>
                  </a:extLst>
                </a:gridCol>
                <a:gridCol w="864096">
                  <a:extLst>
                    <a:ext uri="{9D8B030D-6E8A-4147-A177-3AD203B41FA5}">
                      <a16:colId xmlns="" xmlns:a16="http://schemas.microsoft.com/office/drawing/2014/main" val="20006"/>
                    </a:ext>
                  </a:extLst>
                </a:gridCol>
                <a:gridCol w="1080119">
                  <a:extLst>
                    <a:ext uri="{9D8B030D-6E8A-4147-A177-3AD203B41FA5}">
                      <a16:colId xmlns=""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3992867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2962</TotalTime>
  <Words>5324</Words>
  <Application>Microsoft Office PowerPoint</Application>
  <PresentationFormat>Apresentação na tela (4:3)</PresentationFormat>
  <Paragraphs>2345</Paragraphs>
  <Slides>50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50</vt:i4>
      </vt:variant>
    </vt:vector>
  </HeadingPairs>
  <TitlesOfParts>
    <vt:vector size="55" baseType="lpstr">
      <vt:lpstr>Arial</vt:lpstr>
      <vt:lpstr>Calibri</vt:lpstr>
      <vt:lpstr>Calibri Light</vt:lpstr>
      <vt:lpstr>Times New Roman</vt:lpstr>
      <vt:lpstr>Tema do Office</vt:lpstr>
      <vt:lpstr>Árvore de decisão Parte II</vt:lpstr>
      <vt:lpstr>Exercício Árvore de Decisão</vt:lpstr>
      <vt:lpstr>Exercício Árvore de Decisão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Árvore de Decisão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Kitovsk</dc:creator>
  <cp:lastModifiedBy>USP</cp:lastModifiedBy>
  <cp:revision>237</cp:revision>
  <dcterms:created xsi:type="dcterms:W3CDTF">2017-10-17T18:02:09Z</dcterms:created>
  <dcterms:modified xsi:type="dcterms:W3CDTF">2020-04-28T19:56:28Z</dcterms:modified>
</cp:coreProperties>
</file>