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91" r:id="rId4"/>
    <p:sldId id="260" r:id="rId5"/>
    <p:sldId id="261" r:id="rId6"/>
    <p:sldId id="312" r:id="rId7"/>
    <p:sldId id="265" r:id="rId8"/>
    <p:sldId id="310" r:id="rId9"/>
    <p:sldId id="267" r:id="rId10"/>
    <p:sldId id="295" r:id="rId11"/>
    <p:sldId id="268" r:id="rId12"/>
    <p:sldId id="271" r:id="rId13"/>
    <p:sldId id="313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66"/>
    <a:srgbClr val="777777"/>
    <a:srgbClr val="969696"/>
    <a:srgbClr val="C0C0C0"/>
    <a:srgbClr val="DDDDDD"/>
    <a:srgbClr val="00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8" autoAdjust="0"/>
    <p:restoredTop sz="94586" autoAdjust="0"/>
  </p:normalViewPr>
  <p:slideViewPr>
    <p:cSldViewPr>
      <p:cViewPr varScale="1">
        <p:scale>
          <a:sx n="67" d="100"/>
          <a:sy n="67" d="100"/>
        </p:scale>
        <p:origin x="11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7586BFD-FC62-4BD4-A87C-8271BDED0E2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111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481CCE5-FA12-45D9-8AC0-B7FAD074458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9FBF6-A12E-4896-BC4C-2D016839DABF}" type="slidenum">
              <a:rPr lang="pt-BR"/>
              <a:pPr/>
              <a:t>1</a:t>
            </a:fld>
            <a:endParaRPr lang="pt-B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41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97F83-82FD-46C9-8C2D-B374BFCAF01C}" type="slidenum">
              <a:rPr lang="pt-BR"/>
              <a:pPr/>
              <a:t>10</a:t>
            </a:fld>
            <a:endParaRPr lang="pt-BR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 102 do Guia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994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50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993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23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36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9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8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28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950AD-3E68-4029-9853-EDF10E37B84B}" type="slidenum">
              <a:rPr lang="pt-BR"/>
              <a:pPr/>
              <a:t>6</a:t>
            </a:fld>
            <a:endParaRPr lang="pt-BR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Modelos</a:t>
            </a:r>
            <a:r>
              <a:rPr lang="en-U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51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633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ADD6E-E2E6-48EC-BE7C-9E0610058004}" type="slidenum">
              <a:rPr lang="pt-BR"/>
              <a:pPr/>
              <a:t>8</a:t>
            </a:fld>
            <a:endParaRPr 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900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6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Verdana" pitchFamily="34" charset="0"/>
              <a:buChar char="©"/>
              <a:defRPr sz="1200">
                <a:latin typeface="+mj-lt"/>
              </a:defRPr>
            </a:lvl1pPr>
          </a:lstStyle>
          <a:p>
            <a:r>
              <a:rPr lang="pt-BR"/>
              <a:t> Angela Maria Belloni Cuenca</a:t>
            </a:r>
          </a:p>
          <a:p>
            <a:endParaRPr lang="pt-BR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1B04219D-8968-468C-B890-52ACC384DE61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2463" y="6237288"/>
            <a:ext cx="584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teca.fsp.usp.b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reference_management_softwar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hyperlink" Target="http://www.myendnoteweb.com/" TargetMode="External"/><Relationship Id="rId4" Type="http://schemas.openxmlformats.org/officeDocument/2006/relationships/hyperlink" Target="http://www.zotero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24000"/>
            <a:ext cx="7993063" cy="1752600"/>
          </a:xfrm>
        </p:spPr>
        <p:txBody>
          <a:bodyPr/>
          <a:lstStyle/>
          <a:p>
            <a:pPr algn="ctr"/>
            <a:r>
              <a:rPr lang="pt-BR" sz="4100" b="1" dirty="0">
                <a:solidFill>
                  <a:srgbClr val="003300"/>
                </a:solidFill>
                <a:latin typeface="Microsoft Sans Serif" pitchFamily="34" charset="0"/>
              </a:rPr>
              <a:t>Padrões </a:t>
            </a:r>
            <a:r>
              <a:rPr lang="pt-BR" sz="4100" b="1" dirty="0" smtClean="0">
                <a:solidFill>
                  <a:srgbClr val="003300"/>
                </a:solidFill>
                <a:latin typeface="Microsoft Sans Serif" pitchFamily="34" charset="0"/>
              </a:rPr>
              <a:t>na normalização  </a:t>
            </a:r>
            <a:r>
              <a:rPr lang="pt-BR" sz="4100" b="1" dirty="0">
                <a:solidFill>
                  <a:srgbClr val="003300"/>
                </a:solidFill>
                <a:latin typeface="Microsoft Sans Serif" pitchFamily="34" charset="0"/>
              </a:rPr>
              <a:t>de referências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9113" y="48641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31840" y="4542219"/>
            <a:ext cx="576064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dirty="0"/>
              <a:t>Disciplina ESP5105- Acesso e Uso da Informação Bibliográfica em </a:t>
            </a:r>
            <a:r>
              <a:rPr lang="pt-BR" dirty="0" smtClean="0"/>
              <a:t>Entomologia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Documentos eletrônicos - Livros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68313" y="1458913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VANCOUVER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68313" y="2189163"/>
            <a:ext cx="828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>
                <a:solidFill>
                  <a:srgbClr val="003300"/>
                </a:solidFill>
              </a:rPr>
              <a:t>Franco Junior JG, </a:t>
            </a:r>
            <a:r>
              <a:rPr lang="pt-BR" dirty="0" err="1">
                <a:solidFill>
                  <a:srgbClr val="003300"/>
                </a:solidFill>
              </a:rPr>
              <a:t>Baruffi</a:t>
            </a:r>
            <a:r>
              <a:rPr lang="pt-BR" dirty="0">
                <a:solidFill>
                  <a:srgbClr val="003300"/>
                </a:solidFill>
              </a:rPr>
              <a:t> RC, Mauri AL, </a:t>
            </a:r>
            <a:r>
              <a:rPr lang="pt-BR" dirty="0" err="1">
                <a:solidFill>
                  <a:srgbClr val="003300"/>
                </a:solidFill>
              </a:rPr>
              <a:t>Petersen</a:t>
            </a:r>
            <a:r>
              <a:rPr lang="pt-BR" dirty="0">
                <a:solidFill>
                  <a:srgbClr val="003300"/>
                </a:solidFill>
              </a:rPr>
              <a:t> CG.   Reprodução assistida [monografia na internet].  Ribeirão Preto: Sociedade Brasileira de Reprodução Assistida; 2009.  [acesso em </a:t>
            </a:r>
            <a:r>
              <a:rPr lang="pt-BR" dirty="0" smtClean="0">
                <a:solidFill>
                  <a:srgbClr val="003300"/>
                </a:solidFill>
              </a:rPr>
              <a:t>19 fev2017]. </a:t>
            </a:r>
            <a:r>
              <a:rPr lang="pt-BR" dirty="0">
                <a:solidFill>
                  <a:srgbClr val="003300"/>
                </a:solidFill>
              </a:rPr>
              <a:t>Disponível em: http://crh.com.br/crh.asp?pasta=33&amp;livro=1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68313" y="4476750"/>
            <a:ext cx="7758112" cy="127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862" tIns="19431" rIns="38862" bIns="19431">
            <a:spAutoFit/>
          </a:bodyPr>
          <a:lstStyle/>
          <a:p>
            <a:pPr marL="103188" defTabSz="388938" eaLnBrk="0" hangingPunct="0"/>
            <a:r>
              <a:rPr lang="pt-BR" dirty="0">
                <a:solidFill>
                  <a:srgbClr val="003300"/>
                </a:solidFill>
              </a:rPr>
              <a:t>FRANCO JUNIOR, J.G. et al.   </a:t>
            </a:r>
            <a:r>
              <a:rPr lang="pt-BR" b="1" dirty="0">
                <a:solidFill>
                  <a:srgbClr val="003300"/>
                </a:solidFill>
              </a:rPr>
              <a:t>Reprodução assistida</a:t>
            </a:r>
            <a:r>
              <a:rPr lang="pt-BR" dirty="0">
                <a:solidFill>
                  <a:srgbClr val="003300"/>
                </a:solidFill>
              </a:rPr>
              <a:t> .  Ribeirão Preto: Sociedade Brasileira de Reprodução Assistida, 2009. Disponível em: &lt; http://crh.com.br/crh.asp?pasta=33&amp;livro=1 &gt; Acesso em: </a:t>
            </a:r>
            <a:r>
              <a:rPr lang="pt-BR" dirty="0" smtClean="0">
                <a:solidFill>
                  <a:srgbClr val="003300"/>
                </a:solidFill>
              </a:rPr>
              <a:t>19 fevereiro 2017.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468313" y="376396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ABNT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/>
      <p:bldP spid="829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Documentos eletrônicos - Revistas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468313" y="1458913"/>
            <a:ext cx="466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Artigo eletrônico  - VANCOUVER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323850" y="2060575"/>
            <a:ext cx="8820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Pinto-Coelho</a:t>
            </a:r>
            <a:r>
              <a:rPr lang="pt-BR">
                <a:solidFill>
                  <a:srgbClr val="000066"/>
                </a:solidFill>
              </a:rPr>
              <a:t> RM, </a:t>
            </a:r>
            <a:r>
              <a:rPr lang="en-US">
                <a:solidFill>
                  <a:srgbClr val="000066"/>
                </a:solidFill>
              </a:rPr>
              <a:t> Barheitos</a:t>
            </a:r>
            <a:r>
              <a:rPr lang="pt-BR">
                <a:solidFill>
                  <a:srgbClr val="000066"/>
                </a:solidFill>
              </a:rPr>
              <a:t> M.   Estão as bibliotecas universitárias brasileiras adequadas ao ensino e pesquisa em ecologia?   Ciênc Inf [periódico na internet]. 1997.[acesso em 27 fev 2011]; 26(1)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pt-BR"/>
              <a:t> D</a:t>
            </a:r>
            <a:r>
              <a:rPr lang="pt-BR">
                <a:solidFill>
                  <a:srgbClr val="000066"/>
                </a:solidFill>
              </a:rPr>
              <a:t>isponível em: </a:t>
            </a:r>
            <a:r>
              <a:rPr lang="en-US">
                <a:solidFill>
                  <a:srgbClr val="000066"/>
                </a:solidFill>
              </a:rPr>
              <a:t>&lt;http://www.scielo.br/scielo.php?script=sci_abstract&amp;pid&gt;</a:t>
            </a:r>
          </a:p>
          <a:p>
            <a:r>
              <a:rPr lang="en-US">
                <a:solidFill>
                  <a:srgbClr val="000066"/>
                </a:solidFill>
              </a:rPr>
              <a:t> </a:t>
            </a:r>
            <a:endParaRPr lang="pt-BR">
              <a:solidFill>
                <a:srgbClr val="000066"/>
              </a:solidFill>
            </a:endParaRP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313" y="4365625"/>
            <a:ext cx="842486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862" tIns="19431" rIns="38862" bIns="19431">
            <a:spAutoFit/>
          </a:bodyPr>
          <a:lstStyle/>
          <a:p>
            <a:pPr marL="103188" defTabSz="388938" eaLnBrk="0" hangingPunct="0"/>
            <a:r>
              <a:rPr lang="en-US">
                <a:solidFill>
                  <a:srgbClr val="000066"/>
                </a:solidFill>
              </a:rPr>
              <a:t>PINTO-COELHO,</a:t>
            </a:r>
            <a:r>
              <a:rPr lang="pt-BR">
                <a:solidFill>
                  <a:srgbClr val="000066"/>
                </a:solidFill>
              </a:rPr>
              <a:t>  R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pt-BR">
                <a:solidFill>
                  <a:srgbClr val="000066"/>
                </a:solidFill>
              </a:rPr>
              <a:t>M. </a:t>
            </a:r>
            <a:r>
              <a:rPr lang="en-US">
                <a:solidFill>
                  <a:srgbClr val="000066"/>
                </a:solidFill>
              </a:rPr>
              <a:t>; BARHEITOS, </a:t>
            </a:r>
            <a:r>
              <a:rPr lang="pt-BR">
                <a:solidFill>
                  <a:srgbClr val="000066"/>
                </a:solidFill>
              </a:rPr>
              <a:t> M.   Estão as bibliotecas universitárias brasileiras adequadas ao ensino e pesquisa em ecologia?   </a:t>
            </a:r>
            <a:r>
              <a:rPr lang="pt-BR" b="1">
                <a:solidFill>
                  <a:srgbClr val="000066"/>
                </a:solidFill>
              </a:rPr>
              <a:t>Ciência  da  Informação,</a:t>
            </a:r>
            <a:r>
              <a:rPr lang="en-US" i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Brasilia</a:t>
            </a:r>
            <a:r>
              <a:rPr lang="en-US" i="1">
                <a:solidFill>
                  <a:srgbClr val="000066"/>
                </a:solidFill>
              </a:rPr>
              <a:t>, </a:t>
            </a:r>
            <a:r>
              <a:rPr lang="pt-BR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v.26, n.1, </a:t>
            </a:r>
            <a:r>
              <a:rPr lang="pt-BR">
                <a:solidFill>
                  <a:srgbClr val="000066"/>
                </a:solidFill>
              </a:rPr>
              <a:t>1997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pt-BR"/>
              <a:t> </a:t>
            </a:r>
            <a:r>
              <a:rPr lang="pt-BR">
                <a:solidFill>
                  <a:srgbClr val="000066"/>
                </a:solidFill>
              </a:rPr>
              <a:t>Disponível em: </a:t>
            </a:r>
          </a:p>
          <a:p>
            <a:pPr marL="103188" defTabSz="388938" eaLnBrk="0" hangingPunct="0"/>
            <a:r>
              <a:rPr lang="en-US">
                <a:solidFill>
                  <a:srgbClr val="000066"/>
                </a:solidFill>
              </a:rPr>
              <a:t>&lt;http://www.scielo.br/scielo.php?script=sci_abstract&amp;pid&gt;</a:t>
            </a:r>
          </a:p>
          <a:p>
            <a:pPr marL="103188" defTabSz="388938" eaLnBrk="0" hangingPunct="0"/>
            <a:r>
              <a:rPr lang="en-US">
                <a:solidFill>
                  <a:srgbClr val="000066"/>
                </a:solidFill>
              </a:rPr>
              <a:t> Acesso em: 27 fev 2011.</a:t>
            </a:r>
            <a:endParaRPr lang="pt-BR">
              <a:solidFill>
                <a:srgbClr val="000066"/>
              </a:solidFill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468313" y="3763963"/>
            <a:ext cx="346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Artigo eletrônico - ABNT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0" grpId="0"/>
      <p:bldP spid="368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Referências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4213" y="1125538"/>
            <a:ext cx="748823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/>
              <a:t>CONSULTADA   </a:t>
            </a:r>
            <a:r>
              <a:rPr lang="pt-BR" b="1" dirty="0">
                <a:solidFill>
                  <a:srgbClr val="FF0000"/>
                </a:solidFill>
              </a:rPr>
              <a:t>          </a:t>
            </a:r>
            <a:r>
              <a:rPr lang="pt-BR" b="1" dirty="0"/>
              <a:t>#</a:t>
            </a:r>
            <a:r>
              <a:rPr lang="pt-BR" b="1" dirty="0">
                <a:solidFill>
                  <a:srgbClr val="FF0000"/>
                </a:solidFill>
              </a:rPr>
              <a:t>               </a:t>
            </a:r>
            <a:r>
              <a:rPr lang="pt-BR" sz="2400" b="1" dirty="0"/>
              <a:t>CITADA</a:t>
            </a:r>
          </a:p>
          <a:p>
            <a:r>
              <a:rPr lang="pt-BR" b="1" dirty="0">
                <a:solidFill>
                  <a:srgbClr val="CC3300"/>
                </a:solidFill>
              </a:rPr>
              <a:t>Bibliografia complementar</a:t>
            </a:r>
            <a:r>
              <a:rPr lang="pt-BR" sz="2400" b="1" dirty="0">
                <a:solidFill>
                  <a:srgbClr val="CC3300"/>
                </a:solidFill>
              </a:rPr>
              <a:t>	 R</a:t>
            </a:r>
            <a:r>
              <a:rPr lang="pt-BR" b="1" dirty="0">
                <a:solidFill>
                  <a:srgbClr val="CC3300"/>
                </a:solidFill>
              </a:rPr>
              <a:t>eferências</a:t>
            </a:r>
          </a:p>
          <a:p>
            <a:r>
              <a:rPr lang="pt-BR" b="1" dirty="0">
                <a:solidFill>
                  <a:srgbClr val="CC3300"/>
                </a:solidFill>
              </a:rPr>
              <a:t>Bibliografia consultada</a:t>
            </a:r>
          </a:p>
          <a:p>
            <a:r>
              <a:rPr lang="pt-BR" b="1" dirty="0">
                <a:solidFill>
                  <a:srgbClr val="CC3300"/>
                </a:solidFill>
              </a:rPr>
              <a:t>Leitura complementar  </a:t>
            </a:r>
            <a:r>
              <a:rPr lang="pt-BR" b="1" dirty="0" err="1">
                <a:solidFill>
                  <a:srgbClr val="CC3300"/>
                </a:solidFill>
              </a:rPr>
              <a:t>etc</a:t>
            </a:r>
            <a:endParaRPr lang="pt-BR" b="1" dirty="0">
              <a:solidFill>
                <a:srgbClr val="CC3300"/>
              </a:solidFill>
            </a:endParaRPr>
          </a:p>
          <a:p>
            <a:endParaRPr lang="pt-BR" b="1" dirty="0">
              <a:solidFill>
                <a:srgbClr val="CC3300"/>
              </a:solidFill>
            </a:endParaRPr>
          </a:p>
          <a:p>
            <a:r>
              <a:rPr lang="pt-BR" b="1" dirty="0">
                <a:solidFill>
                  <a:srgbClr val="000080"/>
                </a:solidFill>
              </a:rPr>
              <a:t>                          Final do trabalho </a:t>
            </a:r>
            <a:r>
              <a:rPr lang="pt-BR" b="1" dirty="0">
                <a:solidFill>
                  <a:srgbClr val="FF0000"/>
                </a:solidFill>
              </a:rPr>
              <a:t>&lt; LISTAGEM ALFABÉTICA</a:t>
            </a:r>
          </a:p>
          <a:p>
            <a:r>
              <a:rPr lang="pt-BR" b="1" dirty="0">
                <a:solidFill>
                  <a:srgbClr val="000080"/>
                </a:solidFill>
              </a:rPr>
              <a:t>LOCAL</a:t>
            </a:r>
          </a:p>
          <a:p>
            <a:r>
              <a:rPr lang="pt-BR" b="1" dirty="0">
                <a:solidFill>
                  <a:srgbClr val="000080"/>
                </a:solidFill>
              </a:rPr>
              <a:t>                          Rodapé </a:t>
            </a:r>
            <a:r>
              <a:rPr lang="pt-BR" b="1" dirty="0">
                <a:solidFill>
                  <a:srgbClr val="FF0000"/>
                </a:solidFill>
              </a:rPr>
              <a:t>&lt; INFORMAÇÕES PESSOAIS</a:t>
            </a:r>
            <a:r>
              <a:rPr lang="pt-BR" b="1" dirty="0">
                <a:solidFill>
                  <a:srgbClr val="000080"/>
                </a:solidFill>
              </a:rPr>
              <a:t>                        </a:t>
            </a:r>
            <a:endParaRPr lang="pt-BR" dirty="0"/>
          </a:p>
          <a:p>
            <a:pPr eaLnBrk="0" hangingPunct="0"/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808038" y="4648200"/>
            <a:ext cx="6307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hlinkClick r:id="rId3"/>
              </a:rPr>
              <a:t>Guia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de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apresentação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de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teses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/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Adotado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na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FSP/USP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Referências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4213" y="3356992"/>
            <a:ext cx="74882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 err="1" smtClean="0"/>
              <a:t>Comparison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reference</a:t>
            </a:r>
            <a:r>
              <a:rPr lang="pt-BR" b="1" dirty="0" smtClean="0"/>
              <a:t> management software</a:t>
            </a:r>
            <a:r>
              <a:rPr lang="pt-BR" b="1" dirty="0" smtClean="0">
                <a:solidFill>
                  <a:srgbClr val="000080"/>
                </a:solidFill>
              </a:rPr>
              <a:t>       </a:t>
            </a:r>
          </a:p>
          <a:p>
            <a:r>
              <a:rPr lang="pt-BR" b="1" dirty="0">
                <a:solidFill>
                  <a:srgbClr val="000080"/>
                </a:solidFill>
              </a:rPr>
              <a:t>http://en.wikipedia.org/wiki/Comparison_of_reference_management_software                </a:t>
            </a:r>
            <a:endParaRPr lang="pt-BR" dirty="0"/>
          </a:p>
          <a:p>
            <a:pPr eaLnBrk="0" hangingPunct="0"/>
            <a:r>
              <a:rPr lang="pt-BR" sz="2400" b="1" dirty="0" err="1" smtClean="0">
                <a:solidFill>
                  <a:srgbClr val="CC3300"/>
                </a:solidFill>
                <a:hlinkClick r:id="rId3"/>
              </a:rPr>
              <a:t>wikipedia</a:t>
            </a:r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808038" y="908720"/>
            <a:ext cx="72875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Alguns programas que controlam as referências bibliográficas: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Zotero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r>
              <a:rPr lang="pt-BR" b="1" dirty="0" smtClean="0">
                <a:solidFill>
                  <a:srgbClr val="FF0000"/>
                </a:solidFill>
                <a:hlinkClick r:id="rId4"/>
              </a:rPr>
              <a:t>www.zotero.org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EndNote</a:t>
            </a:r>
            <a:r>
              <a:rPr lang="pt-BR" b="1" dirty="0" smtClean="0">
                <a:solidFill>
                  <a:srgbClr val="FF0000"/>
                </a:solidFill>
              </a:rPr>
              <a:t> Web  </a:t>
            </a:r>
            <a:r>
              <a:rPr lang="pt-BR" b="1" dirty="0" smtClean="0">
                <a:solidFill>
                  <a:srgbClr val="FF0000"/>
                </a:solidFill>
                <a:hlinkClick r:id="rId5"/>
              </a:rPr>
              <a:t>www.myendnoteweb.com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Mendeley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  <a:hlinkClick r:id="rId6"/>
              </a:rPr>
              <a:t>www.mendeley.com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8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9474"/>
            <a:ext cx="9510713" cy="703262"/>
          </a:xfrm>
        </p:spPr>
        <p:txBody>
          <a:bodyPr/>
          <a:lstStyle/>
          <a:p>
            <a:r>
              <a:rPr lang="pt-BR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 bibliográficas</a:t>
            </a:r>
            <a:endParaRPr lang="pt-BR" sz="3800" b="1" dirty="0">
              <a:solidFill>
                <a:srgbClr val="CC3300"/>
              </a:solidFill>
              <a:latin typeface="Microsoft Sans Serif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80645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t-BR" sz="2400" b="1" dirty="0">
              <a:solidFill>
                <a:srgbClr val="CC3300"/>
              </a:solidFill>
            </a:endParaRPr>
          </a:p>
          <a:p>
            <a:r>
              <a:rPr lang="pt-BR" sz="2400" b="1" dirty="0">
                <a:solidFill>
                  <a:srgbClr val="003300"/>
                </a:solidFill>
              </a:rPr>
              <a:t>Conjunto de elementos descritivos e essenciais que permitem a identificação e localização dos diferentes </a:t>
            </a:r>
            <a:r>
              <a:rPr lang="pt-BR" sz="2400" b="1" u="sng" dirty="0">
                <a:solidFill>
                  <a:srgbClr val="003300"/>
                </a:solidFill>
              </a:rPr>
              <a:t>tipos de documentos</a:t>
            </a:r>
            <a:r>
              <a:rPr lang="pt-BR" sz="2400" b="1" dirty="0">
                <a:solidFill>
                  <a:srgbClr val="003300"/>
                </a:solidFill>
              </a:rPr>
              <a:t> ou parte deles.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916238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331913" y="2924175"/>
            <a:ext cx="7127875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ct val="30000"/>
              </a:spcAft>
            </a:pPr>
            <a:r>
              <a:rPr lang="pt-BR" sz="1600" b="1" dirty="0">
                <a:solidFill>
                  <a:srgbClr val="008000"/>
                </a:solidFill>
              </a:rPr>
              <a:t>Exemplo</a:t>
            </a:r>
          </a:p>
          <a:p>
            <a:pPr eaLnBrk="0" hangingPunct="0">
              <a:spcAft>
                <a:spcPct val="30000"/>
              </a:spcAft>
            </a:pPr>
            <a:endParaRPr lang="pt-BR" sz="1600" b="1" dirty="0">
              <a:solidFill>
                <a:srgbClr val="008000"/>
              </a:solidFill>
            </a:endParaRPr>
          </a:p>
          <a:p>
            <a:pPr eaLnBrk="0" hangingPunct="0">
              <a:spcAft>
                <a:spcPct val="30000"/>
              </a:spcAft>
            </a:pPr>
            <a:r>
              <a:rPr lang="pt-BR" sz="2400" b="1" dirty="0">
                <a:solidFill>
                  <a:srgbClr val="008000"/>
                </a:solidFill>
              </a:rPr>
              <a:t>Núcleo de Estudos e Pesquisas em Alimentação.   Tabela brasileira de composição de alimentos.   Campinas: NEPA/UNICAMP; </a:t>
            </a:r>
            <a:r>
              <a:rPr lang="pt-BR" sz="2400" b="1" dirty="0" smtClean="0">
                <a:solidFill>
                  <a:srgbClr val="008000"/>
                </a:solidFill>
              </a:rPr>
              <a:t>2016.</a:t>
            </a:r>
            <a:endParaRPr lang="pt-BR" sz="2400" b="1" dirty="0">
              <a:solidFill>
                <a:srgbClr val="008000"/>
              </a:solidFill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3213" y="630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66688"/>
            <a:ext cx="8229600" cy="703262"/>
          </a:xfrm>
        </p:spPr>
        <p:txBody>
          <a:bodyPr/>
          <a:lstStyle/>
          <a:p>
            <a:r>
              <a:rPr lang="pt-BR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 bibliográficas</a:t>
            </a:r>
            <a:endParaRPr lang="pt-BR" sz="3800" b="1" dirty="0">
              <a:solidFill>
                <a:srgbClr val="CC3300"/>
              </a:solidFill>
              <a:latin typeface="Microsoft Sans Serif" pitchFamily="34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556792"/>
            <a:ext cx="8353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003300"/>
                </a:solidFill>
              </a:rPr>
              <a:t>Adequação ao tema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003300"/>
                </a:solidFill>
              </a:rPr>
              <a:t>Atualidade</a:t>
            </a:r>
            <a:endParaRPr lang="pt-BR" sz="2400" b="1" dirty="0">
              <a:solidFill>
                <a:srgbClr val="003300"/>
              </a:solidFill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916238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30638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00050" y="980728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 dirty="0" smtClean="0">
                <a:solidFill>
                  <a:srgbClr val="CC3300"/>
                </a:solidFill>
              </a:rPr>
              <a:t>O que indicam?</a:t>
            </a:r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19113" y="36401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95288" y="3732212"/>
            <a:ext cx="84353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 dirty="0">
                <a:solidFill>
                  <a:srgbClr val="003300"/>
                </a:solidFill>
              </a:rPr>
              <a:t> troca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de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informações</a:t>
            </a:r>
            <a:r>
              <a:rPr lang="pt-BR" sz="2800" b="1" dirty="0">
                <a:solidFill>
                  <a:srgbClr val="003300"/>
                </a:solidFill>
              </a:rPr>
              <a:t> - </a:t>
            </a:r>
            <a:r>
              <a:rPr lang="pt-BR" sz="2400" b="1" dirty="0">
                <a:solidFill>
                  <a:srgbClr val="003300"/>
                </a:solidFill>
              </a:rPr>
              <a:t>eliminar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barreiras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na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comunicação</a:t>
            </a:r>
          </a:p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 dirty="0" smtClean="0">
                <a:solidFill>
                  <a:srgbClr val="003300"/>
                </a:solidFill>
              </a:rPr>
              <a:t>simplificar </a:t>
            </a:r>
            <a:r>
              <a:rPr lang="pt-BR" sz="2400" b="1" dirty="0">
                <a:solidFill>
                  <a:srgbClr val="003300"/>
                </a:solidFill>
              </a:rPr>
              <a:t>procedimentos: “memória auxiliar” (volta à fonte)</a:t>
            </a:r>
          </a:p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 dirty="0">
                <a:solidFill>
                  <a:srgbClr val="003300"/>
                </a:solidFill>
              </a:rPr>
              <a:t>honestidade intelectual: dar devido crédito ao autor</a:t>
            </a:r>
          </a:p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inserção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nas</a:t>
            </a:r>
            <a:r>
              <a:rPr lang="en-US" sz="2400" b="1" dirty="0">
                <a:solidFill>
                  <a:srgbClr val="003300"/>
                </a:solidFill>
              </a:rPr>
              <a:t> bases de dados – </a:t>
            </a:r>
            <a:r>
              <a:rPr lang="en-US" sz="2400" b="1" dirty="0" err="1">
                <a:solidFill>
                  <a:srgbClr val="003300"/>
                </a:solidFill>
              </a:rPr>
              <a:t>índices</a:t>
            </a:r>
            <a:r>
              <a:rPr lang="en-US" sz="2400" b="1" dirty="0">
                <a:solidFill>
                  <a:srgbClr val="003300"/>
                </a:solidFill>
              </a:rPr>
              <a:t> de </a:t>
            </a:r>
            <a:r>
              <a:rPr lang="en-US" sz="2400" b="1" dirty="0" err="1">
                <a:solidFill>
                  <a:srgbClr val="003300"/>
                </a:solidFill>
              </a:rPr>
              <a:t>citação</a:t>
            </a:r>
            <a:endParaRPr lang="pt-BR" sz="2400" b="1" dirty="0">
              <a:solidFill>
                <a:srgbClr val="003300"/>
              </a:solidFill>
            </a:endParaRP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 dirty="0">
                <a:latin typeface="Garamond" pitchFamily="18" charset="0"/>
              </a:rPr>
              <a:t> </a:t>
            </a:r>
            <a:r>
              <a:rPr lang="pt-BR" sz="1200" dirty="0" err="1">
                <a:latin typeface="Garamond" pitchFamily="18" charset="0"/>
              </a:rPr>
              <a:t>Angela</a:t>
            </a:r>
            <a:r>
              <a:rPr lang="pt-BR" sz="1200" dirty="0">
                <a:latin typeface="Garamond" pitchFamily="18" charset="0"/>
              </a:rPr>
              <a:t> Maria </a:t>
            </a:r>
            <a:r>
              <a:rPr lang="pt-BR" sz="1200" dirty="0" err="1">
                <a:latin typeface="Garamond" pitchFamily="18" charset="0"/>
              </a:rPr>
              <a:t>Belloni</a:t>
            </a:r>
            <a:r>
              <a:rPr lang="pt-BR" sz="1200" dirty="0">
                <a:latin typeface="Garamond" pitchFamily="18" charset="0"/>
              </a:rPr>
              <a:t> </a:t>
            </a:r>
            <a:r>
              <a:rPr lang="pt-BR" sz="1200" dirty="0" err="1">
                <a:latin typeface="Garamond" pitchFamily="18" charset="0"/>
              </a:rPr>
              <a:t>Cuenca</a:t>
            </a:r>
            <a:endParaRPr lang="pt-BR" sz="1200" dirty="0">
              <a:latin typeface="Garamond" pitchFamily="18" charset="0"/>
            </a:endParaRPr>
          </a:p>
          <a:p>
            <a:pPr>
              <a:buFont typeface="Verdana" pitchFamily="34" charset="0"/>
              <a:buChar char="©"/>
            </a:pPr>
            <a:endParaRPr lang="pt-BR" altLang="en-US" sz="1200" dirty="0">
              <a:latin typeface="Garamond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52450" y="2996952"/>
            <a:ext cx="4649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 dirty="0" smtClean="0">
                <a:solidFill>
                  <a:srgbClr val="CC3300"/>
                </a:solidFill>
              </a:rPr>
              <a:t>Por que há padrão  para referir? </a:t>
            </a:r>
            <a:endParaRPr lang="pt-BR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936" y="277466"/>
            <a:ext cx="8229600" cy="703262"/>
          </a:xfrm>
        </p:spPr>
        <p:txBody>
          <a:bodyPr/>
          <a:lstStyle/>
          <a:p>
            <a:r>
              <a:rPr lang="pt-BR" sz="3200" b="1" dirty="0">
                <a:solidFill>
                  <a:srgbClr val="003300"/>
                </a:solidFill>
                <a:latin typeface="Microsoft Sans Serif" pitchFamily="34" charset="0"/>
              </a:rPr>
              <a:t>Normas de referências</a:t>
            </a:r>
            <a:r>
              <a:rPr lang="pt-BR" sz="3800" b="1" dirty="0">
                <a:solidFill>
                  <a:srgbClr val="003300"/>
                </a:solidFill>
                <a:latin typeface="Microsoft Sans Serif" pitchFamily="34" charset="0"/>
              </a:rPr>
              <a:t/>
            </a:r>
            <a:br>
              <a:rPr lang="pt-BR" sz="3800" b="1" dirty="0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800" b="1" dirty="0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95288" y="1004888"/>
            <a:ext cx="221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2400" b="1" dirty="0" smtClean="0">
                <a:solidFill>
                  <a:srgbClr val="CC0000"/>
                </a:solidFill>
              </a:rPr>
              <a:t>Quem faz?</a:t>
            </a:r>
            <a:endParaRPr lang="pt-BR" sz="2400" b="1" dirty="0">
              <a:solidFill>
                <a:srgbClr val="000080"/>
              </a:solidFill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224088" y="2222500"/>
            <a:ext cx="61833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ABNT (Associação Brasileira de Normas Técnicas)</a:t>
            </a:r>
          </a:p>
          <a:p>
            <a:pPr marL="190500" lvl="1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Formada de 28 Comitês (CB)</a:t>
            </a:r>
          </a:p>
          <a:p>
            <a:pPr marL="190500" lvl="1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CB -14 - Documentação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NBR-6023 - Referências bibliográficas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NBR-6024 - Numeração progressiva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NBR-6028 – Resumos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 etc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224088" y="1509713"/>
            <a:ext cx="652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ISO (International Organization for Standardization)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376488" y="5403850"/>
            <a:ext cx="6516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Grupo de Vancouver para revistas da área de </a:t>
            </a:r>
            <a:br>
              <a:rPr lang="pt-BR" b="1">
                <a:solidFill>
                  <a:srgbClr val="003300"/>
                </a:solidFill>
              </a:rPr>
            </a:br>
            <a:r>
              <a:rPr lang="pt-BR" b="1">
                <a:solidFill>
                  <a:srgbClr val="003300"/>
                </a:solidFill>
              </a:rPr>
              <a:t>    biomedicina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71488" y="2311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Nacional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71488" y="1509713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Internacional:</a:t>
            </a:r>
            <a:endParaRPr lang="pt-BR" sz="2800" b="1">
              <a:solidFill>
                <a:srgbClr val="CC0000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04813" y="46323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Regional: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04813" y="50387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Institucional: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95288" y="5419725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Área específica: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76488" y="4581525"/>
            <a:ext cx="1468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Mercosul</a:t>
            </a:r>
            <a:endParaRPr lang="pt-BR" sz="2400" b="1">
              <a:solidFill>
                <a:srgbClr val="003300"/>
              </a:solidFill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376488" y="4987925"/>
            <a:ext cx="507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Faculdade de Saúde Pública/USP (CPG)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916238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Normas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-  </a:t>
            </a:r>
            <a: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  <a:t>Regras gerais</a:t>
            </a:r>
            <a:b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000" b="1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19100" y="1574800"/>
            <a:ext cx="8113713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2800" b="1" dirty="0">
                <a:solidFill>
                  <a:srgbClr val="CC3300"/>
                </a:solidFill>
              </a:rPr>
              <a:t>Autor :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sobrenome, seguido das iniciais do </a:t>
            </a:r>
            <a:r>
              <a:rPr lang="pt-BR" sz="2400" b="1" dirty="0" err="1">
                <a:solidFill>
                  <a:srgbClr val="003300"/>
                </a:solidFill>
              </a:rPr>
              <a:t>pré-nome</a:t>
            </a:r>
            <a:endParaRPr lang="pt-BR" sz="2400" b="1" dirty="0">
              <a:solidFill>
                <a:srgbClr val="003300"/>
              </a:solidFill>
            </a:endParaRPr>
          </a:p>
          <a:p>
            <a:pPr eaLnBrk="0" hangingPunct="0"/>
            <a:endParaRPr lang="pt-BR" sz="1600" b="1" dirty="0">
              <a:solidFill>
                <a:srgbClr val="003300"/>
              </a:solidFill>
            </a:endParaRPr>
          </a:p>
          <a:p>
            <a:pPr eaLnBrk="0" hangingPunct="0"/>
            <a:r>
              <a:rPr lang="pt-BR" sz="1600" b="1" dirty="0">
                <a:solidFill>
                  <a:srgbClr val="003300"/>
                </a:solidFill>
              </a:rPr>
              <a:t>Saulo Nogueira       </a:t>
            </a:r>
            <a:r>
              <a:rPr lang="pt-BR" sz="2400" b="1" dirty="0" err="1">
                <a:solidFill>
                  <a:srgbClr val="003300"/>
                </a:solidFill>
              </a:rPr>
              <a:t>Nogueira</a:t>
            </a:r>
            <a:r>
              <a:rPr lang="pt-BR" sz="2400" b="1" dirty="0">
                <a:solidFill>
                  <a:srgbClr val="003300"/>
                </a:solidFill>
              </a:rPr>
              <a:t> S</a:t>
            </a:r>
          </a:p>
          <a:p>
            <a:pPr eaLnBrk="0" hangingPunct="0"/>
            <a:r>
              <a:rPr lang="en-US" sz="1600" b="1" dirty="0">
                <a:solidFill>
                  <a:srgbClr val="003300"/>
                </a:solidFill>
              </a:rPr>
              <a:t>Antonio Carlos </a:t>
            </a:r>
            <a:r>
              <a:rPr lang="en-US" sz="1600" b="1" dirty="0" err="1">
                <a:solidFill>
                  <a:srgbClr val="003300"/>
                </a:solidFill>
              </a:rPr>
              <a:t>Guimarães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Filho</a:t>
            </a:r>
            <a:r>
              <a:rPr lang="en-US" sz="1600" b="1" dirty="0">
                <a:solidFill>
                  <a:srgbClr val="003300"/>
                </a:solidFill>
              </a:rPr>
              <a:t>       </a:t>
            </a:r>
            <a:r>
              <a:rPr lang="en-US" sz="2400" b="1" dirty="0" err="1">
                <a:solidFill>
                  <a:srgbClr val="003300"/>
                </a:solidFill>
              </a:rPr>
              <a:t>Guimarães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Filho</a:t>
            </a:r>
            <a:r>
              <a:rPr lang="en-US" sz="2400" b="1" dirty="0">
                <a:solidFill>
                  <a:srgbClr val="003300"/>
                </a:solidFill>
              </a:rPr>
              <a:t>  AC</a:t>
            </a:r>
          </a:p>
          <a:p>
            <a:pPr eaLnBrk="0" hangingPunct="0"/>
            <a:r>
              <a:rPr lang="en-US" sz="1600" b="1" dirty="0" smtClean="0">
                <a:solidFill>
                  <a:srgbClr val="003300"/>
                </a:solidFill>
              </a:rPr>
              <a:t>Jorge </a:t>
            </a:r>
            <a:r>
              <a:rPr lang="en-US" sz="1600" b="1" dirty="0" err="1" smtClean="0">
                <a:solidFill>
                  <a:srgbClr val="003300"/>
                </a:solidFill>
              </a:rPr>
              <a:t>Damis</a:t>
            </a:r>
            <a:r>
              <a:rPr lang="en-US" sz="1600" b="1" dirty="0" smtClean="0">
                <a:solidFill>
                  <a:srgbClr val="003300"/>
                </a:solidFill>
              </a:rPr>
              <a:t> </a:t>
            </a:r>
            <a:r>
              <a:rPr lang="en-US" sz="1600" b="1" dirty="0">
                <a:solidFill>
                  <a:srgbClr val="003300"/>
                </a:solidFill>
              </a:rPr>
              <a:t>Jr</a:t>
            </a:r>
            <a:r>
              <a:rPr lang="en-US" sz="2400" b="1" dirty="0">
                <a:solidFill>
                  <a:srgbClr val="003300"/>
                </a:solidFill>
              </a:rPr>
              <a:t>      </a:t>
            </a:r>
            <a:r>
              <a:rPr lang="en-US" sz="2400" b="1" dirty="0" err="1" smtClean="0">
                <a:solidFill>
                  <a:srgbClr val="003300"/>
                </a:solidFill>
              </a:rPr>
              <a:t>Damis</a:t>
            </a:r>
            <a:r>
              <a:rPr lang="en-US" sz="2400" b="1" dirty="0" smtClean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Jr  J</a:t>
            </a:r>
          </a:p>
          <a:p>
            <a:pPr eaLnBrk="0" hangingPunct="0"/>
            <a:r>
              <a:rPr lang="en-US" sz="1600" b="1" dirty="0">
                <a:solidFill>
                  <a:srgbClr val="003300"/>
                </a:solidFill>
              </a:rPr>
              <a:t>Carlos </a:t>
            </a:r>
            <a:r>
              <a:rPr lang="en-US" sz="1600" b="1" dirty="0" err="1">
                <a:solidFill>
                  <a:srgbClr val="003300"/>
                </a:solidFill>
              </a:rPr>
              <a:t>Vasques</a:t>
            </a:r>
            <a:r>
              <a:rPr lang="en-US" sz="1600" b="1" dirty="0">
                <a:solidFill>
                  <a:srgbClr val="003300"/>
                </a:solidFill>
              </a:rPr>
              <a:t> Martinez</a:t>
            </a:r>
            <a:r>
              <a:rPr lang="en-US" sz="2400" b="1" dirty="0">
                <a:solidFill>
                  <a:srgbClr val="003300"/>
                </a:solidFill>
              </a:rPr>
              <a:t>   </a:t>
            </a:r>
            <a:r>
              <a:rPr lang="en-US" sz="2400" b="1" dirty="0" err="1">
                <a:solidFill>
                  <a:srgbClr val="003300"/>
                </a:solidFill>
              </a:rPr>
              <a:t>Vasques</a:t>
            </a:r>
            <a:r>
              <a:rPr lang="en-US" sz="2400" b="1" dirty="0">
                <a:solidFill>
                  <a:srgbClr val="003300"/>
                </a:solidFill>
              </a:rPr>
              <a:t> Martinez C</a:t>
            </a:r>
          </a:p>
          <a:p>
            <a:pPr eaLnBrk="0" hangingPunct="0"/>
            <a:r>
              <a:rPr lang="en-US" sz="1600" b="1" dirty="0">
                <a:solidFill>
                  <a:srgbClr val="003300"/>
                </a:solidFill>
              </a:rPr>
              <a:t>Maria das </a:t>
            </a:r>
            <a:r>
              <a:rPr lang="en-US" sz="1600" b="1" dirty="0" err="1">
                <a:solidFill>
                  <a:srgbClr val="003300"/>
                </a:solidFill>
              </a:rPr>
              <a:t>Graças</a:t>
            </a:r>
            <a:r>
              <a:rPr lang="en-US" sz="1600" b="1" dirty="0">
                <a:solidFill>
                  <a:srgbClr val="003300"/>
                </a:solidFill>
              </a:rPr>
              <a:t> de Souza</a:t>
            </a:r>
            <a:r>
              <a:rPr lang="en-US" sz="2400" b="1" dirty="0">
                <a:solidFill>
                  <a:srgbClr val="003300"/>
                </a:solidFill>
              </a:rPr>
              <a:t>    </a:t>
            </a:r>
            <a:r>
              <a:rPr lang="en-US" sz="2400" b="1" dirty="0" err="1">
                <a:solidFill>
                  <a:srgbClr val="003300"/>
                </a:solidFill>
              </a:rPr>
              <a:t>Souza</a:t>
            </a:r>
            <a:r>
              <a:rPr lang="en-US" sz="2400" b="1" dirty="0">
                <a:solidFill>
                  <a:srgbClr val="003300"/>
                </a:solidFill>
              </a:rPr>
              <a:t> M das G de</a:t>
            </a:r>
          </a:p>
          <a:p>
            <a:pPr eaLnBrk="0" hangingPunct="0"/>
            <a:endParaRPr lang="en-US" sz="2400" b="1" dirty="0">
              <a:solidFill>
                <a:srgbClr val="003300"/>
              </a:solidFill>
            </a:endParaRPr>
          </a:p>
          <a:p>
            <a:pPr eaLnBrk="0" hangingPunct="0"/>
            <a:r>
              <a:rPr lang="en-US" b="1" dirty="0" err="1">
                <a:solidFill>
                  <a:srgbClr val="CC3300"/>
                </a:solidFill>
              </a:rPr>
              <a:t>Exemplo</a:t>
            </a:r>
            <a:endParaRPr lang="pt-BR" b="1" dirty="0">
              <a:solidFill>
                <a:srgbClr val="CC3300"/>
              </a:solidFill>
            </a:endParaRPr>
          </a:p>
          <a:p>
            <a:pPr eaLnBrk="0" hangingPunct="0"/>
            <a:r>
              <a:rPr lang="pt-BR" b="1" dirty="0"/>
              <a:t>Nogueira S, Paulino AY , Santos Filho C, Nogueira Neto  J, Silva G da,  Souza </a:t>
            </a:r>
            <a:r>
              <a:rPr lang="pt-BR" b="1" dirty="0" smtClean="0"/>
              <a:t>MG.   </a:t>
            </a:r>
            <a:r>
              <a:rPr lang="pt-BR" b="1" dirty="0"/>
              <a:t>O uso da internet na ciência. São Paulo: Melhoramentos; 2002.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484438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558800"/>
          </a:xfrm>
        </p:spPr>
        <p:txBody>
          <a:bodyPr/>
          <a:lstStyle/>
          <a:p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Normas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-  </a:t>
            </a:r>
            <a: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  <a:t>Livro</a:t>
            </a:r>
            <a:b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</a:b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/>
            </a:r>
            <a:b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800" b="1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95288" y="3573463"/>
            <a:ext cx="4032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>
                <a:solidFill>
                  <a:srgbClr val="003300"/>
                </a:solidFill>
              </a:rPr>
              <a:t>Marques</a:t>
            </a:r>
            <a:r>
              <a:rPr lang="pt-BR" dirty="0"/>
              <a:t> </a:t>
            </a:r>
            <a:r>
              <a:rPr lang="pt-BR" dirty="0" smtClean="0"/>
              <a:t>MCC</a:t>
            </a:r>
            <a:r>
              <a:rPr lang="pt-BR" dirty="0"/>
              <a:t>. A história de uma epidemia moderna: a emergência política da Aids/HIV no Brasil. Maringá: </a:t>
            </a:r>
            <a:r>
              <a:rPr lang="pt-BR" dirty="0" err="1"/>
              <a:t>RiMa</a:t>
            </a:r>
            <a:r>
              <a:rPr lang="pt-BR" dirty="0"/>
              <a:t>/</a:t>
            </a:r>
            <a:r>
              <a:rPr lang="pt-BR" dirty="0" err="1"/>
              <a:t>Eduem</a:t>
            </a:r>
            <a:r>
              <a:rPr lang="pt-BR" dirty="0"/>
              <a:t>; 2003.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19100" y="1073150"/>
            <a:ext cx="8113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Autor: </a:t>
            </a:r>
            <a:r>
              <a:rPr lang="pt-BR" b="1">
                <a:solidFill>
                  <a:srgbClr val="003300"/>
                </a:solidFill>
              </a:rPr>
              <a:t>sobrenome e pré-nome – </a:t>
            </a:r>
            <a:r>
              <a:rPr lang="pt-BR" b="1">
                <a:solidFill>
                  <a:srgbClr val="0033CC"/>
                </a:solidFill>
              </a:rPr>
              <a:t>ABNT: grafados em maísculas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Título e subtítulo :</a:t>
            </a:r>
            <a:r>
              <a:rPr lang="pt-BR" sz="18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CC"/>
                </a:solidFill>
              </a:rPr>
              <a:t>ABNT: título destacado em negrito ou itálico.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Edição :</a:t>
            </a: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somente a partir da segunda edição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Local de publicação </a:t>
            </a:r>
            <a:r>
              <a:rPr lang="pt-BR" sz="1800" b="1">
                <a:solidFill>
                  <a:srgbClr val="CC3300"/>
                </a:solidFill>
              </a:rPr>
              <a:t>:</a:t>
            </a:r>
            <a:r>
              <a:rPr lang="pt-BR" sz="18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cidade onde foi publicado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Editora: </a:t>
            </a:r>
            <a:r>
              <a:rPr lang="pt-BR" b="1">
                <a:solidFill>
                  <a:srgbClr val="003300"/>
                </a:solidFill>
              </a:rPr>
              <a:t>a primeira, quando houver mais do que duas </a:t>
            </a:r>
          </a:p>
          <a:p>
            <a:pPr eaLnBrk="0" hangingPunct="0">
              <a:spcAft>
                <a:spcPct val="25000"/>
              </a:spcAft>
            </a:pPr>
            <a:r>
              <a:rPr lang="pt-BR" sz="2400" b="1">
                <a:solidFill>
                  <a:srgbClr val="CC3300"/>
                </a:solidFill>
              </a:rPr>
              <a:t>Ano</a:t>
            </a:r>
            <a:r>
              <a:rPr lang="pt-BR" sz="1800" b="1">
                <a:solidFill>
                  <a:srgbClr val="CC3300"/>
                </a:solidFill>
              </a:rPr>
              <a:t> </a:t>
            </a:r>
            <a:r>
              <a:rPr lang="pt-BR" sz="2400" b="1">
                <a:solidFill>
                  <a:srgbClr val="CC3300"/>
                </a:solidFill>
              </a:rPr>
              <a:t>de</a:t>
            </a:r>
            <a:r>
              <a:rPr lang="pt-BR" sz="1800" b="1">
                <a:solidFill>
                  <a:srgbClr val="CC3300"/>
                </a:solidFill>
              </a:rPr>
              <a:t> </a:t>
            </a:r>
            <a:r>
              <a:rPr lang="pt-BR" sz="2400" b="1">
                <a:solidFill>
                  <a:srgbClr val="CC3300"/>
                </a:solidFill>
              </a:rPr>
              <a:t>publicação: </a:t>
            </a:r>
            <a:r>
              <a:rPr lang="pt-BR" b="1">
                <a:solidFill>
                  <a:srgbClr val="003300"/>
                </a:solidFill>
              </a:rPr>
              <a:t>ano do conteúdo; não indicar reimpressão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612900" y="5635625"/>
            <a:ext cx="197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CC3300"/>
                </a:solidFill>
              </a:rPr>
              <a:t>Vancouver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>
            <a:off x="2484438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2339975" y="5157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848350" y="3856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984750" y="34226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4716463" y="3573463"/>
            <a:ext cx="40322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3300"/>
                </a:solidFill>
              </a:rPr>
              <a:t>MARQUES,</a:t>
            </a:r>
            <a:r>
              <a:rPr lang="pt-BR"/>
              <a:t> M.C. da C. </a:t>
            </a:r>
            <a:r>
              <a:rPr lang="pt-BR" b="1"/>
              <a:t>A história de uma epidemia moderna</a:t>
            </a:r>
            <a:r>
              <a:rPr lang="pt-BR"/>
              <a:t>: a emergência política da Aids/HIV no Brasil. Maringá: RiMa/Eduem, 2003.</a:t>
            </a:r>
            <a:endParaRPr lang="pt-BR" b="1">
              <a:solidFill>
                <a:srgbClr val="003300"/>
              </a:solidFill>
            </a:endParaRPr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6516688" y="5157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919788" y="56562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6054725" y="5708650"/>
            <a:ext cx="197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0033CC"/>
                </a:solidFill>
              </a:rPr>
              <a:t>ABNT</a:t>
            </a: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9" grpId="0"/>
      <p:bldP spid="113671" grpId="0" animBg="1"/>
      <p:bldP spid="113674" grpId="0"/>
      <p:bldP spid="113675" grpId="0" animBg="1"/>
      <p:bldP spid="1136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23850" y="2422525"/>
            <a:ext cx="66262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>
                <a:solidFill>
                  <a:srgbClr val="000066"/>
                </a:solidFill>
              </a:rPr>
              <a:t>FORATTINI, Oswaldo Paulo.  A língua franca da ciência.  </a:t>
            </a:r>
            <a:r>
              <a:rPr lang="pt-BR" b="1" dirty="0">
                <a:solidFill>
                  <a:srgbClr val="000066"/>
                </a:solidFill>
              </a:rPr>
              <a:t>Revista de Saúde Pública</a:t>
            </a:r>
            <a:r>
              <a:rPr lang="pt-BR" dirty="0">
                <a:solidFill>
                  <a:srgbClr val="000066"/>
                </a:solidFill>
              </a:rPr>
              <a:t>, São Paulo, v.31, n.1, p.3-8, fev. 1997.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323850" y="3636963"/>
            <a:ext cx="7035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 err="1">
                <a:solidFill>
                  <a:srgbClr val="003300"/>
                </a:solidFill>
              </a:rPr>
              <a:t>Contaldo</a:t>
            </a:r>
            <a:r>
              <a:rPr lang="pt-BR" dirty="0">
                <a:solidFill>
                  <a:srgbClr val="003300"/>
                </a:solidFill>
              </a:rPr>
              <a:t> F, </a:t>
            </a:r>
            <a:r>
              <a:rPr lang="pt-BR" dirty="0" err="1">
                <a:solidFill>
                  <a:srgbClr val="003300"/>
                </a:solidFill>
              </a:rPr>
              <a:t>Pasanisi</a:t>
            </a:r>
            <a:r>
              <a:rPr lang="pt-BR" dirty="0">
                <a:solidFill>
                  <a:srgbClr val="003300"/>
                </a:solidFill>
              </a:rPr>
              <a:t> F.   </a:t>
            </a:r>
            <a:r>
              <a:rPr lang="pt-BR" dirty="0" err="1">
                <a:solidFill>
                  <a:srgbClr val="003300"/>
                </a:solidFill>
              </a:rPr>
              <a:t>Obesity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epidemics</a:t>
            </a:r>
            <a:r>
              <a:rPr lang="pt-BR" dirty="0">
                <a:solidFill>
                  <a:srgbClr val="003300"/>
                </a:solidFill>
              </a:rPr>
              <a:t>: </a:t>
            </a:r>
            <a:r>
              <a:rPr lang="pt-BR" dirty="0" err="1">
                <a:solidFill>
                  <a:srgbClr val="003300"/>
                </a:solidFill>
              </a:rPr>
              <a:t>simple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or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simplistic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answers</a:t>
            </a:r>
            <a:r>
              <a:rPr lang="pt-BR" dirty="0">
                <a:solidFill>
                  <a:srgbClr val="003300"/>
                </a:solidFill>
              </a:rPr>
              <a:t>? </a:t>
            </a:r>
            <a:r>
              <a:rPr lang="pt-BR" dirty="0" err="1">
                <a:solidFill>
                  <a:srgbClr val="003300"/>
                </a:solidFill>
              </a:rPr>
              <a:t>Clin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Nutr</a:t>
            </a:r>
            <a:r>
              <a:rPr lang="pt-BR" dirty="0">
                <a:solidFill>
                  <a:srgbClr val="003300"/>
                </a:solidFill>
              </a:rPr>
              <a:t> 2005; 24(4):221-4.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Artigos de periódico</a:t>
            </a:r>
            <a:b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400" b="1" dirty="0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814638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67625" y="26003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ABNT</a:t>
            </a:r>
            <a:endParaRPr lang="pt-BR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2263" y="1268413"/>
            <a:ext cx="6481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3300"/>
                </a:solidFill>
              </a:rPr>
              <a:t>Forattini 0P.     A língua franca da ciência.   Rev Saúde Pública 1997; 31: 3-8.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950075" y="1484313"/>
            <a:ext cx="2085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b="1" dirty="0">
                <a:solidFill>
                  <a:srgbClr val="CC3300"/>
                </a:solidFill>
              </a:rPr>
              <a:t>Vancouver</a:t>
            </a:r>
            <a:endParaRPr lang="pt-BR" dirty="0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95288" y="4941888"/>
            <a:ext cx="66976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>
                <a:solidFill>
                  <a:srgbClr val="003399"/>
                </a:solidFill>
              </a:rPr>
              <a:t>CONTALDO, F.; PASANISI, F. Obesity epidemics: simple or simplistic answers? </a:t>
            </a:r>
            <a:r>
              <a:rPr lang="pt-BR" b="1">
                <a:solidFill>
                  <a:srgbClr val="003399"/>
                </a:solidFill>
              </a:rPr>
              <a:t>Clinical Nutrition</a:t>
            </a:r>
            <a:r>
              <a:rPr lang="pt-BR">
                <a:solidFill>
                  <a:srgbClr val="003399"/>
                </a:solidFill>
              </a:rPr>
              <a:t>, Geneva, v.24, n.4, p. 221-4, apr. 2005. 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164288" y="3860800"/>
            <a:ext cx="194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b="1" dirty="0">
                <a:solidFill>
                  <a:srgbClr val="CC3300"/>
                </a:solidFill>
              </a:rPr>
              <a:t>Vancouver</a:t>
            </a:r>
            <a:endParaRPr lang="pt-BR" dirty="0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7669213" y="51847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ABNT</a:t>
            </a:r>
            <a:endParaRPr lang="pt-BR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/>
      <p:bldP spid="33809" grpId="0"/>
      <p:bldP spid="33820" grpId="0"/>
      <p:bldP spid="33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414338"/>
          </a:xfrm>
          <a:noFill/>
          <a:ln/>
        </p:spPr>
        <p:txBody>
          <a:bodyPr/>
          <a:lstStyle/>
          <a:p>
            <a:r>
              <a:rPr lang="pt-BR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Comunicação científica formal</a:t>
            </a:r>
            <a:br>
              <a:rPr lang="pt-BR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</a:br>
            <a:r>
              <a:rPr lang="pt-BR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				</a:t>
            </a:r>
            <a:endParaRPr lang="pt-BR" sz="32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3597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t-BR" sz="2400" b="1" dirty="0">
                <a:solidFill>
                  <a:srgbClr val="003300"/>
                </a:solidFill>
              </a:rPr>
              <a:t>  TESES e DISSERTAÇÕES</a:t>
            </a:r>
          </a:p>
          <a:p>
            <a:pPr>
              <a:buFont typeface="Wingdings" pitchFamily="2" charset="2"/>
              <a:buNone/>
            </a:pPr>
            <a:endParaRPr lang="pt-BR" sz="2400" b="1" dirty="0">
              <a:solidFill>
                <a:srgbClr val="0033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3300"/>
                </a:solidFill>
              </a:rPr>
              <a:t> Trabalho acadêmico que apresenta resultado de estudo científico. No mestrado – demonstrar capacidade de recolher, aplicar, analisar e transmitir informação. No doutorado – demonstrar domínio do tema, produzir trabalho original, trazer novo conhecimento à ciência.</a:t>
            </a:r>
          </a:p>
          <a:p>
            <a:pPr lvl="1">
              <a:buFont typeface="Wingdings" pitchFamily="2" charset="2"/>
              <a:buChar char="Ø"/>
            </a:pPr>
            <a:endParaRPr lang="en-US" sz="2400" b="1" dirty="0">
              <a:solidFill>
                <a:srgbClr val="0033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3300"/>
                </a:solidFill>
              </a:rPr>
              <a:t>Tese = obtenção título de Doutor ou de títulos Livre-Docente e Professor Titular.</a:t>
            </a:r>
          </a:p>
          <a:p>
            <a:pPr lvl="1">
              <a:buFont typeface="Wingdings" pitchFamily="2" charset="2"/>
              <a:buNone/>
            </a:pPr>
            <a:endParaRPr lang="pt-BR" sz="2400" b="1" dirty="0">
              <a:solidFill>
                <a:srgbClr val="0033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3300"/>
                </a:solidFill>
              </a:rPr>
              <a:t>Dissertação = obtenção título de Mestre</a:t>
            </a:r>
          </a:p>
          <a:p>
            <a:pPr lvl="1">
              <a:buFont typeface="Wingdings" pitchFamily="2" charset="2"/>
              <a:buChar char="Ø"/>
            </a:pPr>
            <a:endParaRPr lang="pt-BR" sz="2400" b="1" dirty="0">
              <a:solidFill>
                <a:srgbClr val="003300"/>
              </a:solidFill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11150" y="1770063"/>
            <a:ext cx="6997700" cy="156966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ct val="15000"/>
              </a:spcAft>
              <a:tabLst>
                <a:tab pos="190500" algn="l"/>
              </a:tabLst>
            </a:pPr>
            <a:r>
              <a:rPr lang="pt-BR" sz="2400" dirty="0">
                <a:solidFill>
                  <a:srgbClr val="003300"/>
                </a:solidFill>
              </a:rPr>
              <a:t>Witter C.  A televisão e o adolescente: análise de conteúdo da programação preferida</a:t>
            </a:r>
            <a:r>
              <a:rPr lang="pt-BR" sz="2400" i="1" dirty="0">
                <a:solidFill>
                  <a:srgbClr val="003300"/>
                </a:solidFill>
              </a:rPr>
              <a:t>.</a:t>
            </a:r>
            <a:r>
              <a:rPr lang="pt-BR" sz="2400" dirty="0">
                <a:solidFill>
                  <a:srgbClr val="003300"/>
                </a:solidFill>
              </a:rPr>
              <a:t>  [dissertação de mestrado]. São Paulo: Instituto de Psicologia da USP; </a:t>
            </a:r>
            <a:r>
              <a:rPr lang="pt-BR" sz="2400" dirty="0" smtClean="0">
                <a:solidFill>
                  <a:srgbClr val="003300"/>
                </a:solidFill>
              </a:rPr>
              <a:t>2001.</a:t>
            </a:r>
            <a:endParaRPr lang="pt-BR" sz="2400" dirty="0">
              <a:solidFill>
                <a:srgbClr val="003300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0349" y="3896520"/>
            <a:ext cx="6913562" cy="193899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ct val="15000"/>
              </a:spcAft>
              <a:tabLst>
                <a:tab pos="190500" algn="l"/>
              </a:tabLst>
            </a:pPr>
            <a:r>
              <a:rPr lang="en-US" sz="2400" dirty="0">
                <a:solidFill>
                  <a:srgbClr val="000066"/>
                </a:solidFill>
              </a:rPr>
              <a:t>WITTER,</a:t>
            </a:r>
            <a:r>
              <a:rPr lang="pt-BR" sz="2400" dirty="0">
                <a:solidFill>
                  <a:srgbClr val="000066"/>
                </a:solidFill>
              </a:rPr>
              <a:t> C.  </a:t>
            </a:r>
            <a:r>
              <a:rPr lang="pt-BR" sz="2400" b="1" dirty="0">
                <a:solidFill>
                  <a:srgbClr val="000066"/>
                </a:solidFill>
              </a:rPr>
              <a:t>A televisão e o adolescente: </a:t>
            </a:r>
            <a:r>
              <a:rPr lang="pt-BR" sz="2400" dirty="0">
                <a:solidFill>
                  <a:srgbClr val="000066"/>
                </a:solidFill>
              </a:rPr>
              <a:t>análise de conteúdo da programação preferida</a:t>
            </a:r>
            <a:r>
              <a:rPr lang="pt-BR" sz="2400" i="1" dirty="0">
                <a:solidFill>
                  <a:srgbClr val="000066"/>
                </a:solidFill>
              </a:rPr>
              <a:t>.</a:t>
            </a:r>
            <a:r>
              <a:rPr lang="pt-BR" sz="2400" dirty="0">
                <a:solidFill>
                  <a:srgbClr val="000066"/>
                </a:solidFill>
              </a:rPr>
              <a:t>  </a:t>
            </a:r>
            <a:r>
              <a:rPr lang="pt-BR" sz="2400" dirty="0" smtClean="0">
                <a:solidFill>
                  <a:srgbClr val="000066"/>
                </a:solidFill>
              </a:rPr>
              <a:t>2001. </a:t>
            </a:r>
            <a:r>
              <a:rPr lang="pt-BR" sz="2400" dirty="0">
                <a:solidFill>
                  <a:srgbClr val="000066"/>
                </a:solidFill>
              </a:rPr>
              <a:t>134p. Dissertação (Mestrado em Psicologia) - Instituto de Psicologia, Universidade de São Paulo, São Paulo.</a:t>
            </a:r>
            <a:r>
              <a:rPr lang="en-US" sz="2400" dirty="0">
                <a:solidFill>
                  <a:srgbClr val="000066"/>
                </a:solidFill>
              </a:rPr>
              <a:t>                   </a:t>
            </a:r>
            <a:endParaRPr lang="pt-BR" sz="2400" dirty="0">
              <a:solidFill>
                <a:srgbClr val="000066"/>
              </a:solidFill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637463" y="2317750"/>
            <a:ext cx="1398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Vancouver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7812088" y="45815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ABNT</a:t>
            </a:r>
            <a:endParaRPr lang="pt-BR"/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  <p:sp>
        <p:nvSpPr>
          <p:cNvPr id="35876" name="Rectangle 36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pPr eaLnBrk="0" hangingPunct="0"/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Teses</a:t>
            </a:r>
            <a:r>
              <a:rPr lang="pt-BR" sz="3800" b="1">
                <a:solidFill>
                  <a:srgbClr val="CC3300"/>
                </a:solidFill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/ Dissertações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1556</TotalTime>
  <Words>1062</Words>
  <Application>Microsoft Office PowerPoint</Application>
  <PresentationFormat>Apresentação na tela (4:3)</PresentationFormat>
  <Paragraphs>148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Garamond</vt:lpstr>
      <vt:lpstr>Microsoft Sans Serif</vt:lpstr>
      <vt:lpstr>Verdana</vt:lpstr>
      <vt:lpstr>Wingdings</vt:lpstr>
      <vt:lpstr>Borda</vt:lpstr>
      <vt:lpstr>Padrões na normalização  de referências </vt:lpstr>
      <vt:lpstr>Referências bibliográficas</vt:lpstr>
      <vt:lpstr>Referências bibliográficas</vt:lpstr>
      <vt:lpstr>Normas de referências </vt:lpstr>
      <vt:lpstr>Normas de referências -  Regras gerais </vt:lpstr>
      <vt:lpstr>Normas de referências -  Livro  </vt:lpstr>
      <vt:lpstr>Artigos de periódico </vt:lpstr>
      <vt:lpstr>Comunicação científica formal     </vt:lpstr>
      <vt:lpstr>Teses / Dissertações</vt:lpstr>
      <vt:lpstr>Documentos eletrônicos - Livros</vt:lpstr>
      <vt:lpstr>Documentos eletrônicos - Revistas</vt:lpstr>
      <vt:lpstr>Referências</vt:lpstr>
      <vt:lpstr>Referências</vt:lpstr>
    </vt:vector>
  </TitlesOfParts>
  <Company>SADIA S/A.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Padrões de apresentação e normalização  da comunicação científica na área de saúde pública</dc:title>
  <dc:creator>Wagner Cuenca</dc:creator>
  <cp:lastModifiedBy>Angela Maria Beloni Cuenca</cp:lastModifiedBy>
  <cp:revision>86</cp:revision>
  <dcterms:created xsi:type="dcterms:W3CDTF">2003-01-23T18:09:53Z</dcterms:created>
  <dcterms:modified xsi:type="dcterms:W3CDTF">2018-06-11T16:55:13Z</dcterms:modified>
</cp:coreProperties>
</file>