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7" r:id="rId6"/>
    <p:sldId id="266" r:id="rId7"/>
    <p:sldId id="271" r:id="rId8"/>
    <p:sldId id="268" r:id="rId9"/>
    <p:sldId id="276" r:id="rId10"/>
    <p:sldId id="264" r:id="rId11"/>
    <p:sldId id="269" r:id="rId12"/>
    <p:sldId id="265" r:id="rId13"/>
    <p:sldId id="277" r:id="rId14"/>
    <p:sldId id="278" r:id="rId15"/>
    <p:sldId id="273" r:id="rId16"/>
    <p:sldId id="270" r:id="rId17"/>
    <p:sldId id="260" r:id="rId18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3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6CBF646-3780-4A77-85A5-532C6854B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69D2C01-5607-4838-9CA3-9068788E2E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CA043-D0F8-4CBB-9485-9B0514ABD8A9}" type="datetime1">
              <a:rPr lang="pt-BR" smtClean="0"/>
              <a:t>29/05/2020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F524FAD-E9D9-44C0-9EFD-2105F7557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D99146-1047-4A22-9722-6127E3AAC9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4F560-4DA8-4E68-9930-CEE466E4F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483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5-30T04:16:47.03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3257">
    <iact:property name="dataType"/>
    <iact:actionData xml:id="d0">
      <inkml:trace xmlns:inkml="http://www.w3.org/2003/InkML" xml:id="stk0" contextRef="#ctx0" brushRef="#br0">22775 9734 0,'0'0'104,"0"0"-96,34 0 0,-34 0 1,70 35-1,-35-1-1,34-34 3,-34 35-2,0 0-2,34-35 4,-34 35-2,35 0 0,-70-35-2,34 0 4,1 34-4,0 1 4,-35-35-3,35 0 0,34 35 2,-69-35-2,70 35 1,-70-35 1,35 0-2,-35 34 1,34-34 0,1 0 2,-35 0-3,0 35 8,35-35-5,-35 0 4,0 35-13,35 0 6,-35-35 1,0 0 0,34 34 2,-34-34-2,35 35-2,-35 0 2,35-35 0,-35 35 0,35-35 0,-1 0 0,-34 34 0,0-34 1,35 0 1,-35 0-3,35 35-1,-35 0 2,35-35 0,0 35 3,-35-35-6,34 69 3,-34-69 1,70 35-2,-35 0 1,-1-35 3,-34 35-3,35-1-3,0 1 3,-35-35 0,35 35 3,-35-35 2</inkml:trace>
    </iact:actionData>
  </iact:action>
  <iact:action type="add" startTime="14393">
    <iact:property name="dataType"/>
    <iact:actionData xml:id="d1">
      <inkml:trace xmlns:inkml="http://www.w3.org/2003/InkML" xml:id="stk1" contextRef="#ctx0" brushRef="#br0">24513 11020 0,'0'0'18,"0"0"-7,0 0-8,0-35 6,-35 35-3,35-34 3,0 34-2,-34-35 1,34 0 2,0 0-2,0 1 0,-35-1 0,35 0 0,-35-34 0,35 34 2,0-35-2,-35 36-4,0-1 4,35 0 2,0 0-4,-34 0 3,-1 1 0,35-1-1,0 0 0,0 0 0,-35 1-2,35 34 3,-35-35-1,35 0 2,-34-34-4,34 69 1,0-35 2,0 35-2,0-35 4,-35 0-5</inkml:trace>
    </iact:actionData>
  </iact:action>
  <iact:action type="add" startTime="15233">
    <iact:property name="dataType"/>
    <iact:actionData xml:id="d2">
      <inkml:trace xmlns:inkml="http://www.w3.org/2003/InkML" xml:id="stk2" contextRef="#ctx0" brushRef="#br0">24374 10881 0,'0'0'63,"0"0"-55,0 0 0,-35 0 3,0 0-6,35 0 3,-34 0 0,-36 0 2,35 0-4,1 0 4,-36 0-4,35 0 5,1 0-3,-71 0 0,36-35-3,-1 35 6,1 0-3,-36 0 0,1 0-3,0 0 4,-1 0 1,-68 0-2,68 0 0,36 0 0,-1 35-1,35-35 2,1 0-1,-1 0 168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2446D-D035-421C-812F-A202BDCF6554}" type="datetime1">
              <a:rPr lang="pt-BR" smtClean="0"/>
              <a:pPr/>
              <a:t>29/05/2020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90438-6311-4353-A503-DCC05DFA7B7A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0175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31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59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26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02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38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86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27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90438-6311-4353-A503-DCC05DFA7B7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23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56F7A8-FBBB-4EDA-94DE-541BE691CF8A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47BDE9-1881-4E5E-ACCD-46E98B4D4032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CCCBE9-3EE3-4838-A1E1-8801A1E6E83F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92C382-B45E-4355-ABA2-D9CCCF3ED4EF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3" name="Caixa de texto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4" name="Caixa de texto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8EE776-6F2A-44C5-BDE2-D81EFEAB4845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9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92ADAC-72B5-4864-8C78-07D24EE5B1D9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0" name="Espaço reservado para imagem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2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3" name="Espaço Reservado para Imagem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6" name="Espaço Reservado para Imagem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7" name="Espaço Reservado para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38B089-23E2-4C65-B4FF-42DB3EC990BD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1" name="Espaço reservado para texto vertical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E987CA-1801-4651-91CB-3372BE5E3185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8" name="Espaço reservado para texto vertical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F35C81-9B7C-4F3E-998C-774B35B51506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8329D-970E-4A21-8DD5-CB15DFDE82F8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9A867E-8A43-4177-A4C3-CBEEF192E702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C87733-F27F-414D-8EB7-4E1E45064904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conteúdo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CB7701-4595-40D0-919C-2FB7D9FC16B7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conteúdo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3" name="Espaço reservado para conteúdo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DB09E8-42AD-4D94-A2A3-F868834B4EF2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C493F-6BC2-4286-AD0C-E18B0A0766B1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F6B964-413E-4023-BCEB-8C6720BA08F4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08461C-7C90-4ED5-A34A-E87E5380EFA0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B2A2A9-4A07-4C74-9574-3712BAC39EF0}" type="datetime1">
              <a:rPr lang="pt-BR" noProof="0" smtClean="0"/>
              <a:t>29/05/2020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E8F863BD-E18B-47A6-A47F-88549EC86E93}" type="datetime1">
              <a:rPr lang="pt-BR" noProof="0" smtClean="0"/>
              <a:t>29/05/2020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disciplinas.usp.br/course/view.php?id=77325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1.folha.uol.com.br/mundo/2018/07/lider-de-seita-que-fez-atentado-com-gas-sarin-no-metro-de-toquio-e-executado.shtml" TargetMode="External"/><Relationship Id="rId5" Type="http://schemas.openxmlformats.org/officeDocument/2006/relationships/hyperlink" Target="https://exame.com/blog/negocios-da-china/o-apetite-chines-por-terras-no-brasil/" TargetMode="External"/><Relationship Id="rId4" Type="http://schemas.openxmlformats.org/officeDocument/2006/relationships/hyperlink" Target="http://site.sabesp.com.br/site/interna/Default.aspx?secaoId=4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11/relationships/inkAction" Target="../ink/inkAction1.xml"/><Relationship Id="rId3" Type="http://schemas.openxmlformats.org/officeDocument/2006/relationships/video" Target="../media/media7.wmv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8.png"/><Relationship Id="rId2" Type="http://schemas.microsoft.com/office/2007/relationships/media" Target="../media/media7.wm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7.png"/><Relationship Id="rId5" Type="http://schemas.openxmlformats.org/officeDocument/2006/relationships/audio" Target="../media/media8.m4a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microsoft.com/office/2007/relationships/media" Target="../media/media8.m4a"/><Relationship Id="rId9" Type="http://schemas.openxmlformats.org/officeDocument/2006/relationships/image" Target="../media/image16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0.wmv"/><Relationship Id="rId7" Type="http://schemas.openxmlformats.org/officeDocument/2006/relationships/notesSlide" Target="../notesSlides/notesSlide6.xml"/><Relationship Id="rId2" Type="http://schemas.microsoft.com/office/2007/relationships/media" Target="../media/media10.wm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.png"/><Relationship Id="rId5" Type="http://schemas.openxmlformats.org/officeDocument/2006/relationships/audio" Target="../media/media11.m4a"/><Relationship Id="rId10" Type="http://schemas.openxmlformats.org/officeDocument/2006/relationships/image" Target="../media/image21.png"/><Relationship Id="rId4" Type="http://schemas.microsoft.com/office/2007/relationships/media" Target="../media/media11.m4a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tângulo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2" name="Imagem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5" name="Imagem 4" descr="Prato Petri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351722"/>
            <a:ext cx="5684768" cy="2252870"/>
          </a:xfrm>
        </p:spPr>
        <p:txBody>
          <a:bodyPr rtlCol="0">
            <a:normAutofit/>
          </a:bodyPr>
          <a:lstStyle/>
          <a:p>
            <a:r>
              <a:rPr lang="pt-BR" sz="3600" dirty="0">
                <a:hlinkClick r:id="rId8"/>
              </a:rPr>
              <a:t>FBC5885 - Aplicações de Cromatografia e Espectrometria de Massas em Toxicologia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617" y="3909390"/>
            <a:ext cx="6253226" cy="2252870"/>
          </a:xfrm>
        </p:spPr>
        <p:txBody>
          <a:bodyPr rtlCol="0">
            <a:noAutofit/>
          </a:bodyPr>
          <a:lstStyle/>
          <a:p>
            <a:pPr rtl="0"/>
            <a:r>
              <a:rPr lang="pt-BR" sz="1600">
                <a:solidFill>
                  <a:schemeClr val="tx1"/>
                </a:solidFill>
              </a:rPr>
              <a:t>Seminário</a:t>
            </a:r>
          </a:p>
          <a:p>
            <a:r>
              <a:rPr lang="en-US" sz="1600" i="1" u="sng">
                <a:solidFill>
                  <a:schemeClr val="tx1"/>
                </a:solidFill>
              </a:rPr>
              <a:t>On-line solid phase extraction-liquid chromatography–mass</a:t>
            </a:r>
          </a:p>
          <a:p>
            <a:r>
              <a:rPr lang="en-US" sz="1600" i="1" u="sng">
                <a:solidFill>
                  <a:schemeClr val="tx1"/>
                </a:solidFill>
              </a:rPr>
              <a:t>spectrometry for trace determination of nerve agent degradation </a:t>
            </a:r>
            <a:r>
              <a:rPr lang="pt-BR" sz="1600" i="1" u="sng">
                <a:solidFill>
                  <a:schemeClr val="tx1"/>
                </a:solidFill>
              </a:rPr>
              <a:t>products in water samples</a:t>
            </a:r>
          </a:p>
          <a:p>
            <a:pPr rtl="0"/>
            <a:r>
              <a:rPr lang="pt-BR" sz="1600">
                <a:solidFill>
                  <a:schemeClr val="tx1"/>
                </a:solidFill>
              </a:rPr>
              <a:t>Sérgio Barbosa Lima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67F86E1D-7C0C-41AC-BE82-C1498865A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8"/>
    </mc:Choice>
    <mc:Fallback>
      <p:transition spd="slow" advTm="2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tângulo 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30" name="Imagem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621" y="259568"/>
            <a:ext cx="3352128" cy="1187969"/>
          </a:xfrm>
        </p:spPr>
        <p:txBody>
          <a:bodyPr rtlCol="0">
            <a:normAutofit/>
          </a:bodyPr>
          <a:lstStyle/>
          <a:p>
            <a:pPr algn="l" rtl="0"/>
            <a:r>
              <a:rPr lang="pt-BR" dirty="0"/>
              <a:t>Eluição dos analitos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0C6E57-A67D-47D4-AD49-BC49FA710D98}"/>
              </a:ext>
            </a:extLst>
          </p:cNvPr>
          <p:cNvSpPr txBox="1"/>
          <p:nvPr/>
        </p:nvSpPr>
        <p:spPr>
          <a:xfrm>
            <a:off x="7695143" y="1707105"/>
            <a:ext cx="419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 que manda é a polaridade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6DBA4C-84F2-49CB-B8F3-88AA79344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28" y="853552"/>
            <a:ext cx="7375930" cy="5550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B600076-D0D8-47F7-BD44-CD2BBE8C9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143" y="3158197"/>
            <a:ext cx="4390024" cy="35974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61629DC2-F5CB-413C-B6EB-FE2924CD8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59"/>
    </mc:Choice>
    <mc:Fallback>
      <p:transition spd="slow" advTm="1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4671E1-AB66-4A31-A280-19014E3FE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4891" y="2673544"/>
            <a:ext cx="3707844" cy="1510909"/>
          </a:xfrm>
        </p:spPr>
        <p:txBody>
          <a:bodyPr>
            <a:normAutofit/>
          </a:bodyPr>
          <a:lstStyle/>
          <a:p>
            <a:r>
              <a:rPr lang="pt-BR" sz="3600" dirty="0"/>
              <a:t>Validação do método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C00837-044A-42F8-A323-3350A7895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17" y="276618"/>
            <a:ext cx="7542857" cy="6304762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3C66744-8342-4C85-945A-C0848302A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16"/>
    </mc:Choice>
    <mc:Fallback>
      <p:transition spd="slow" advTm="2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BF74F8-610B-471F-A544-A17CA1BC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5" y="276927"/>
            <a:ext cx="11215770" cy="707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Aplicação</a:t>
            </a:r>
            <a:r>
              <a:rPr lang="en-US" dirty="0"/>
              <a:t> do </a:t>
            </a:r>
            <a:r>
              <a:rPr lang="en-US" dirty="0" err="1"/>
              <a:t>método</a:t>
            </a:r>
            <a:endParaRPr lang="en-US" dirty="0"/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50925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3" name="Imagem 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02655395-912E-44F0-AEAD-838762CB2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556" y="3279327"/>
            <a:ext cx="8269261" cy="31423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>
            <a:off x="7586661" y="3142319"/>
            <a:ext cx="4605339" cy="371568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37015C8-4339-497C-9941-F2C82678AE54}"/>
              </a:ext>
            </a:extLst>
          </p:cNvPr>
          <p:cNvSpPr txBox="1"/>
          <p:nvPr/>
        </p:nvSpPr>
        <p:spPr>
          <a:xfrm>
            <a:off x="150926" y="1261665"/>
            <a:ext cx="11848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Branco sem traços de AMPAS ou DEP;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pH das amostras em torno de 5 após a precipitação dos ânions;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Simulated</a:t>
            </a:r>
            <a:r>
              <a:rPr lang="pt-BR" sz="2400" dirty="0"/>
              <a:t> </a:t>
            </a:r>
            <a:r>
              <a:rPr lang="pt-BR" sz="2400" dirty="0" err="1"/>
              <a:t>waste</a:t>
            </a:r>
            <a:r>
              <a:rPr lang="pt-BR" sz="2400" dirty="0"/>
              <a:t> </a:t>
            </a:r>
            <a:r>
              <a:rPr lang="pt-BR" sz="2400" dirty="0" err="1"/>
              <a:t>water</a:t>
            </a:r>
            <a:r>
              <a:rPr lang="pt-BR" sz="2400" dirty="0"/>
              <a:t> – </a:t>
            </a:r>
            <a:r>
              <a:rPr lang="pt-BR" dirty="0"/>
              <a:t>500 mg/L PEG300, 200 mg/L  Cl−, 200 mg/L SO4</a:t>
            </a:r>
            <a:r>
              <a:rPr lang="pt-BR" baseline="30000" dirty="0"/>
              <a:t>-</a:t>
            </a:r>
            <a:r>
              <a:rPr lang="en-US" baseline="30000" dirty="0"/>
              <a:t>2</a:t>
            </a:r>
            <a:r>
              <a:rPr lang="en-US" dirty="0"/>
              <a:t> and 100 mg/L HCO</a:t>
            </a:r>
            <a:r>
              <a:rPr lang="en-US" baseline="30000" dirty="0"/>
              <a:t>-3 </a:t>
            </a:r>
            <a:r>
              <a:rPr lang="en-US" dirty="0"/>
              <a:t>(Tap Water)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4629FC46-FE66-4E6C-AEF3-5B84FB501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44"/>
    </mc:Choice>
    <mc:Fallback>
      <p:transition spd="slow" advTm="119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D743E-A131-4DAA-8C8E-42095F9F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642425"/>
          </a:xfrm>
        </p:spPr>
        <p:txBody>
          <a:bodyPr/>
          <a:lstStyle/>
          <a:p>
            <a:r>
              <a:rPr lang="pt-BR" dirty="0"/>
              <a:t>Referências Bibliográficas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EC1814-B490-4E74-BF28-AAB920A70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16" y="1252025"/>
            <a:ext cx="11662116" cy="521911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 err="1"/>
              <a:t>Thermo</a:t>
            </a:r>
            <a:r>
              <a:rPr lang="pt-BR" dirty="0"/>
              <a:t> </a:t>
            </a:r>
            <a:r>
              <a:rPr lang="pt-BR" dirty="0" err="1"/>
              <a:t>Scientific</a:t>
            </a:r>
            <a:r>
              <a:rPr lang="pt-BR" dirty="0"/>
              <a:t> - HILIC </a:t>
            </a:r>
            <a:r>
              <a:rPr lang="pt-BR" dirty="0" err="1"/>
              <a:t>Separations</a:t>
            </a:r>
            <a:r>
              <a:rPr lang="pt-BR" dirty="0"/>
              <a:t> </a:t>
            </a:r>
            <a:r>
              <a:rPr lang="pt-BR" dirty="0" err="1"/>
              <a:t>Technical</a:t>
            </a:r>
            <a:r>
              <a:rPr lang="pt-BR" dirty="0"/>
              <a:t> </a:t>
            </a:r>
            <a:r>
              <a:rPr lang="pt-BR" dirty="0" err="1"/>
              <a:t>Guide</a:t>
            </a:r>
            <a:r>
              <a:rPr lang="pt-BR" dirty="0"/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C. West et al.. </a:t>
            </a:r>
            <a:r>
              <a:rPr lang="en-US" b="1" dirty="0"/>
              <a:t>Porous graphitic carbon: A versatile stationary phase for liquid chromatography </a:t>
            </a:r>
            <a:r>
              <a:rPr lang="en-US" dirty="0"/>
              <a:t>- Journal of </a:t>
            </a:r>
            <a:r>
              <a:rPr lang="en-US" dirty="0" err="1"/>
              <a:t>chomatoghraphy</a:t>
            </a:r>
            <a:r>
              <a:rPr lang="en-US" dirty="0"/>
              <a:t> A 1217 (2010) 3201-3216;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Sabesp</a:t>
            </a:r>
            <a:r>
              <a:rPr lang="en-US" dirty="0"/>
              <a:t>. </a:t>
            </a:r>
            <a:r>
              <a:rPr lang="pt-BR" dirty="0"/>
              <a:t>Qualidade da água tratada. </a:t>
            </a:r>
            <a:r>
              <a:rPr lang="pt-B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pt-BR" dirty="0"/>
              <a:t>isponível em:</a:t>
            </a:r>
            <a:r>
              <a:rPr lang="pt-BR" b="1" dirty="0"/>
              <a:t> </a:t>
            </a:r>
            <a:r>
              <a:rPr lang="pt-B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http://site.sabesp.com.br/site/interna/Default.aspx?secaoId=40</a:t>
            </a:r>
            <a:r>
              <a:rPr lang="pt-BR" dirty="0"/>
              <a:t> </a:t>
            </a:r>
            <a:r>
              <a:rPr lang="pt-BR" cap="none" dirty="0"/>
              <a:t>Acesso</a:t>
            </a:r>
            <a:r>
              <a:rPr lang="pt-BR" dirty="0"/>
              <a:t> </a:t>
            </a:r>
            <a:r>
              <a:rPr lang="pt-BR" cap="none" dirty="0"/>
              <a:t>em:</a:t>
            </a:r>
            <a:r>
              <a:rPr lang="pt-BR" dirty="0"/>
              <a:t> 28/05/2020.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/>
              <a:t>Nascimento, L. </a:t>
            </a:r>
            <a:r>
              <a:rPr lang="pt-BR" b="1" dirty="0"/>
              <a:t>A química dos pesticidas no meio ambiente e na saúde </a:t>
            </a:r>
            <a:r>
              <a:rPr lang="pt-BR" dirty="0"/>
              <a:t>- Revista </a:t>
            </a:r>
            <a:r>
              <a:rPr lang="pt-BR" dirty="0" err="1"/>
              <a:t>Mangaio</a:t>
            </a:r>
            <a:r>
              <a:rPr lang="pt-BR" dirty="0"/>
              <a:t> Acadêmico, v. 1, n.1, </a:t>
            </a:r>
            <a:r>
              <a:rPr lang="pt-BR" dirty="0" err="1"/>
              <a:t>jan</a:t>
            </a:r>
            <a:r>
              <a:rPr lang="pt-BR" dirty="0"/>
              <a:t>/</a:t>
            </a:r>
            <a:r>
              <a:rPr lang="pt-BR" dirty="0" err="1"/>
              <a:t>jun</a:t>
            </a:r>
            <a:r>
              <a:rPr lang="pt-BR" dirty="0"/>
              <a:t>, 2016 – ISSN 2525-2801.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/>
              <a:t>Exame. Economia. Disponível em: </a:t>
            </a:r>
            <a:r>
              <a:rPr lang="pt-BR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https://exame.com/blog/negocios-da-china/o-apetite-chines-por-terras-no-brasil/</a:t>
            </a:r>
            <a:r>
              <a:rPr lang="pt-BR" dirty="0"/>
              <a:t> </a:t>
            </a:r>
            <a:r>
              <a:rPr lang="pt-BR" cap="none" dirty="0"/>
              <a:t>Acesso</a:t>
            </a:r>
            <a:r>
              <a:rPr lang="pt-BR" dirty="0"/>
              <a:t> em 29/05/2020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/>
              <a:t>Folha de são Paulo. Mundo. Disponível em: </a:t>
            </a:r>
            <a:r>
              <a:rPr lang="pt-BR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https://www1.folha.uol.com.br/mundo/2018/07/lider-de-seita-que-fez-atentado-com-gas-sarin-no-metro-de-toquio-e-executado.shtml</a:t>
            </a:r>
            <a:r>
              <a:rPr lang="pt-BR" dirty="0"/>
              <a:t> </a:t>
            </a:r>
            <a:r>
              <a:rPr lang="pt-BR" cap="none" dirty="0"/>
              <a:t>Acesso</a:t>
            </a:r>
            <a:r>
              <a:rPr lang="pt-BR" dirty="0"/>
              <a:t> em 29/05/2020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DAB8504B-7667-47AB-B510-355A6E333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9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8"/>
    </mc:Choice>
    <mc:Fallback>
      <p:transition spd="slow" advTm="1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tângulo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52" name="Imagem 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ço Reservado para Imagem 5" descr="Laboratório de ciências">
            <a:extLst>
              <a:ext uri="{FF2B5EF4-FFF2-40B4-BE49-F238E27FC236}">
                <a16:creationId xmlns:a16="http://schemas.microsoft.com/office/drawing/2014/main" id="{2543122C-30CE-4CD2-B15E-CA20AE39CC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4" r="2" b="2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951" y="2799471"/>
            <a:ext cx="3814377" cy="760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sz="3600" dirty="0"/>
              <a:t>Obrigado</a:t>
            </a:r>
          </a:p>
        </p:txBody>
      </p:sp>
      <p:pic>
        <p:nvPicPr>
          <p:cNvPr id="17" name="Áudio 16">
            <a:hlinkClick r:id="" action="ppaction://media"/>
            <a:extLst>
              <a:ext uri="{FF2B5EF4-FFF2-40B4-BE49-F238E27FC236}">
                <a16:creationId xmlns:a16="http://schemas.microsoft.com/office/drawing/2014/main" id="{8955479F-B76C-4A62-989E-2960AF919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39"/>
    </mc:Choice>
    <mc:Fallback>
      <p:transition spd="slow" advTm="2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>
            <a:extLst>
              <a:ext uri="{FF2B5EF4-FFF2-40B4-BE49-F238E27FC236}">
                <a16:creationId xmlns:a16="http://schemas.microsoft.com/office/drawing/2014/main" id="{55185833-50A1-4075-9C90-F6E7B153A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48F57D9-4797-4D7F-B4C3-17628994F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Uma imagem contendo homem, neve&#10;&#10;Descrição gerada automaticamente">
            <a:extLst>
              <a:ext uri="{FF2B5EF4-FFF2-40B4-BE49-F238E27FC236}">
                <a16:creationId xmlns:a16="http://schemas.microsoft.com/office/drawing/2014/main" id="{8ED8EDC3-D77E-4A63-9A78-C2984DD07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</a:blip>
          <a:srcRect l="6979" r="39688"/>
          <a:stretch/>
        </p:blipFill>
        <p:spPr>
          <a:xfrm>
            <a:off x="-2" y="10"/>
            <a:ext cx="6095995" cy="6857990"/>
          </a:xfrm>
          <a:prstGeom prst="rect">
            <a:avLst/>
          </a:prstGeom>
        </p:spPr>
      </p:pic>
      <p:pic>
        <p:nvPicPr>
          <p:cNvPr id="13" name="Picture 8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806BC7F-27D1-4B00-AC6F-491517F9B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 r="1" b="3697"/>
          <a:stretch/>
        </p:blipFill>
        <p:spPr bwMode="auto">
          <a:xfrm>
            <a:off x="6095993" y="10"/>
            <a:ext cx="6096007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2535D71-49D6-47FD-8EEE-B990CB1E4AFC}"/>
              </a:ext>
            </a:extLst>
          </p:cNvPr>
          <p:cNvSpPr txBox="1"/>
          <p:nvPr/>
        </p:nvSpPr>
        <p:spPr>
          <a:xfrm>
            <a:off x="1751002" y="850620"/>
            <a:ext cx="8689976" cy="293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ORGANOFOSFORADOS</a:t>
            </a:r>
            <a:endParaRPr lang="en-US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40066B4-2D3A-4108-A813-E3F9570B520B}"/>
              </a:ext>
            </a:extLst>
          </p:cNvPr>
          <p:cNvGrpSpPr/>
          <p:nvPr/>
        </p:nvGrpSpPr>
        <p:grpSpPr>
          <a:xfrm>
            <a:off x="2557170" y="1788833"/>
            <a:ext cx="7077645" cy="3280332"/>
            <a:chOff x="670523" y="1816153"/>
            <a:chExt cx="7077645" cy="328033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0F7A7AF-55F1-4458-8B7F-629F5874E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26" y="1816153"/>
              <a:ext cx="7077642" cy="2818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765E374C-A0EE-426A-875B-1CF7B9FCA2A8}"/>
                </a:ext>
              </a:extLst>
            </p:cNvPr>
            <p:cNvSpPr txBox="1"/>
            <p:nvPr/>
          </p:nvSpPr>
          <p:spPr>
            <a:xfrm>
              <a:off x="670523" y="4634820"/>
              <a:ext cx="707764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Gás </a:t>
              </a:r>
              <a:r>
                <a:rPr lang="pt-BR" sz="2400" dirty="0" err="1">
                  <a:solidFill>
                    <a:schemeClr val="bg1"/>
                  </a:solidFill>
                </a:rPr>
                <a:t>Sarin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930BB46C-A9AA-4AEA-8E4B-6343CBC27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45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336"/>
    </mc:Choice>
    <mc:Fallback>
      <p:transition spd="slow" advTm="3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 useBgFill="1">
        <p:nvSpPr>
          <p:cNvPr id="22" name="Retângulo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85F9FB9-6D0E-40D4-B36C-5B31AF52C204}"/>
              </a:ext>
            </a:extLst>
          </p:cNvPr>
          <p:cNvSpPr txBox="1">
            <a:spLocks/>
          </p:cNvSpPr>
          <p:nvPr/>
        </p:nvSpPr>
        <p:spPr>
          <a:xfrm>
            <a:off x="8199498" y="517465"/>
            <a:ext cx="3451970" cy="1031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Produtos de degradação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1ED38A-4E24-49CE-9EFE-1F5C426943A3}"/>
              </a:ext>
            </a:extLst>
          </p:cNvPr>
          <p:cNvSpPr txBox="1"/>
          <p:nvPr/>
        </p:nvSpPr>
        <p:spPr>
          <a:xfrm>
            <a:off x="8132065" y="2370217"/>
            <a:ext cx="40599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b="1" i="1" cap="all" dirty="0"/>
              <a:t>Ácidos </a:t>
            </a:r>
            <a:r>
              <a:rPr lang="pt-BR" sz="2400" b="1" i="1" cap="all" dirty="0" err="1"/>
              <a:t>alquil</a:t>
            </a:r>
            <a:r>
              <a:rPr lang="pt-BR" sz="2400" b="1" i="1" cap="all" dirty="0"/>
              <a:t> metil </a:t>
            </a:r>
            <a:r>
              <a:rPr lang="pt-BR" sz="2400" b="1" i="1" cap="all" dirty="0" err="1"/>
              <a:t>fosfônicos</a:t>
            </a:r>
            <a:r>
              <a:rPr lang="pt-BR" sz="2400" b="1" i="1" cap="all" dirty="0"/>
              <a:t>  (</a:t>
            </a:r>
            <a:r>
              <a:rPr lang="pt-BR" sz="2400" b="1" i="1" cap="all" dirty="0" err="1"/>
              <a:t>AMPAs</a:t>
            </a:r>
            <a:r>
              <a:rPr lang="pt-BR" sz="2400" b="1" i="1" cap="all" dirty="0"/>
              <a:t>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/>
              <a:t>EMPA – </a:t>
            </a:r>
            <a:r>
              <a:rPr lang="pt-BR" sz="2400" dirty="0" err="1"/>
              <a:t>Ethyl</a:t>
            </a:r>
            <a:r>
              <a:rPr lang="pt-BR" sz="2400" dirty="0"/>
              <a:t> </a:t>
            </a:r>
            <a:r>
              <a:rPr lang="pt-BR" sz="2400" dirty="0" err="1"/>
              <a:t>methyl</a:t>
            </a:r>
            <a:r>
              <a:rPr lang="pt-BR" sz="2400" dirty="0"/>
              <a:t> </a:t>
            </a:r>
            <a:r>
              <a:rPr lang="pt-BR" sz="2400" dirty="0" err="1"/>
              <a:t>phosphonic</a:t>
            </a:r>
            <a:r>
              <a:rPr lang="pt-BR" sz="2400" dirty="0"/>
              <a:t> </a:t>
            </a:r>
            <a:r>
              <a:rPr lang="pt-BR" sz="2400" dirty="0" err="1"/>
              <a:t>acid</a:t>
            </a:r>
            <a:endParaRPr lang="pt-BR" sz="2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/>
              <a:t>IMPA– </a:t>
            </a:r>
            <a:r>
              <a:rPr lang="pt-BR" sz="2400" dirty="0" err="1"/>
              <a:t>Isopropyl</a:t>
            </a:r>
            <a:r>
              <a:rPr lang="pt-BR" sz="2400" dirty="0"/>
              <a:t> </a:t>
            </a:r>
            <a:r>
              <a:rPr lang="pt-BR" sz="2400" dirty="0" err="1"/>
              <a:t>methyl</a:t>
            </a:r>
            <a:r>
              <a:rPr lang="pt-BR" sz="2400" dirty="0"/>
              <a:t> </a:t>
            </a:r>
            <a:r>
              <a:rPr lang="pt-BR" sz="2400" dirty="0" err="1"/>
              <a:t>phosphonic</a:t>
            </a:r>
            <a:r>
              <a:rPr lang="pt-BR" sz="2400" dirty="0"/>
              <a:t> </a:t>
            </a:r>
            <a:r>
              <a:rPr lang="pt-BR" sz="2400" dirty="0" err="1"/>
              <a:t>acid</a:t>
            </a:r>
            <a:endParaRPr lang="pt-BR" sz="2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/>
              <a:t>PMPA – </a:t>
            </a:r>
            <a:r>
              <a:rPr lang="pt-BR" sz="2400" dirty="0" err="1"/>
              <a:t>Pinacolyl</a:t>
            </a:r>
            <a:r>
              <a:rPr lang="pt-BR" sz="2400" dirty="0"/>
              <a:t> </a:t>
            </a:r>
            <a:r>
              <a:rPr lang="pt-BR" sz="2400" dirty="0" err="1"/>
              <a:t>methyl</a:t>
            </a:r>
            <a:r>
              <a:rPr lang="pt-BR" sz="2400" dirty="0"/>
              <a:t> </a:t>
            </a:r>
            <a:r>
              <a:rPr lang="pt-BR" sz="2400" dirty="0" err="1"/>
              <a:t>phosphonic</a:t>
            </a:r>
            <a:r>
              <a:rPr lang="pt-BR" sz="2400" dirty="0"/>
              <a:t> </a:t>
            </a:r>
            <a:r>
              <a:rPr lang="pt-BR" sz="2400" dirty="0" err="1"/>
              <a:t>acid</a:t>
            </a: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5F60EA-34F2-47E3-9BA1-503BC972B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35" y="339656"/>
            <a:ext cx="7396428" cy="60611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FE538AD-6135-47BE-98A6-59317409D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61"/>
    </mc:Choice>
    <mc:Fallback>
      <p:transition spd="slow" advTm="4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5F8BF-851F-4DE3-AB4C-54E65376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0" y="98474"/>
            <a:ext cx="10364451" cy="774185"/>
          </a:xfrm>
        </p:spPr>
        <p:txBody>
          <a:bodyPr/>
          <a:lstStyle/>
          <a:p>
            <a:r>
              <a:rPr lang="pt-BR" dirty="0"/>
              <a:t>Preparação da amostra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C8CC07-CFDD-4730-B9BB-6DDC67A13AF0}"/>
              </a:ext>
            </a:extLst>
          </p:cNvPr>
          <p:cNvSpPr txBox="1"/>
          <p:nvPr/>
        </p:nvSpPr>
        <p:spPr>
          <a:xfrm>
            <a:off x="1305950" y="1174609"/>
            <a:ext cx="9580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pH da água entre 6,0 a 9,5 (Sabesp,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Precipitação de ânions com cartucho de Ba/ Ag / H;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Coluna </a:t>
            </a:r>
            <a:r>
              <a:rPr lang="pt-BR" sz="2400" dirty="0" err="1"/>
              <a:t>OnGuard</a:t>
            </a:r>
            <a:r>
              <a:rPr lang="pt-BR" sz="2400" dirty="0"/>
              <a:t> II </a:t>
            </a:r>
            <a:r>
              <a:rPr lang="pt-BR" sz="2400" dirty="0" err="1"/>
              <a:t>Cartridges</a:t>
            </a:r>
            <a:endParaRPr lang="pt-B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Ânios</a:t>
            </a:r>
            <a:r>
              <a:rPr lang="pt-BR" sz="2400" dirty="0"/>
              <a:t> competem pelos sítios ativos do SPE de PGC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Adição de CaCl</a:t>
            </a:r>
            <a:r>
              <a:rPr lang="pt-BR" sz="2400" baseline="-25000" dirty="0"/>
              <a:t>2 </a:t>
            </a:r>
            <a:r>
              <a:rPr lang="pt-BR" sz="2400" dirty="0"/>
              <a:t>melhora a eficiência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Padrão interno: DEP (</a:t>
            </a:r>
            <a:r>
              <a:rPr lang="pt-BR" sz="2400" dirty="0" err="1"/>
              <a:t>dietilfosfato</a:t>
            </a:r>
            <a:r>
              <a:rPr lang="pt-BR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endParaRPr lang="pt-BR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C8D18DA-1722-4399-A62F-E6561E6FC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76" y="3873812"/>
            <a:ext cx="7495238" cy="28857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31C2E05-DC10-4C25-BD8E-B018831CD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45"/>
    </mc:Choice>
    <mc:Fallback>
      <p:transition spd="slow" advTm="1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85F9FB9-6D0E-40D4-B36C-5B31AF52C204}"/>
              </a:ext>
            </a:extLst>
          </p:cNvPr>
          <p:cNvSpPr txBox="1">
            <a:spLocks/>
          </p:cNvSpPr>
          <p:nvPr/>
        </p:nvSpPr>
        <p:spPr>
          <a:xfrm>
            <a:off x="913774" y="640831"/>
            <a:ext cx="3740515" cy="1573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/>
              <a:t>COLUNAS SPE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269823-EB16-4F10-BD42-BF2AEDAC1BAC}"/>
              </a:ext>
            </a:extLst>
          </p:cNvPr>
          <p:cNvSpPr txBox="1"/>
          <p:nvPr/>
        </p:nvSpPr>
        <p:spPr>
          <a:xfrm>
            <a:off x="308863" y="2085740"/>
            <a:ext cx="5473424" cy="2725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/>
              <a:t>PGC – Porous graphitic carbon</a:t>
            </a:r>
          </a:p>
          <a:p>
            <a:pPr indent="-228600" defTabSz="9144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 err="1"/>
              <a:t>Retenção</a:t>
            </a:r>
            <a:r>
              <a:rPr lang="en-US" sz="2400" cap="all" dirty="0"/>
              <a:t> </a:t>
            </a:r>
            <a:r>
              <a:rPr lang="en-US" sz="2400" cap="all" dirty="0" err="1"/>
              <a:t>hidrofóbica</a:t>
            </a:r>
            <a:r>
              <a:rPr lang="en-US" sz="2400" cap="all" dirty="0"/>
              <a:t> </a:t>
            </a:r>
          </a:p>
          <a:p>
            <a:pPr indent="-228600" defTabSz="9144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 err="1"/>
              <a:t>Retenção</a:t>
            </a:r>
            <a:r>
              <a:rPr lang="en-US" sz="2400" cap="all" dirty="0"/>
              <a:t> de </a:t>
            </a:r>
            <a:r>
              <a:rPr lang="en-US" sz="2400" cap="all" dirty="0" err="1"/>
              <a:t>compostos</a:t>
            </a:r>
            <a:r>
              <a:rPr lang="en-US" sz="2400" cap="all" dirty="0"/>
              <a:t> </a:t>
            </a:r>
            <a:r>
              <a:rPr lang="en-US" sz="2400" cap="all" dirty="0" err="1"/>
              <a:t>polares</a:t>
            </a:r>
            <a:r>
              <a:rPr lang="en-US" sz="2400" cap="all" dirty="0"/>
              <a:t> </a:t>
            </a:r>
            <a:r>
              <a:rPr lang="en-US" sz="2400" cap="all" dirty="0" err="1"/>
              <a:t>mesmo</a:t>
            </a:r>
            <a:r>
              <a:rPr lang="en-US" sz="2400" cap="all" dirty="0"/>
              <a:t> </a:t>
            </a:r>
            <a:r>
              <a:rPr lang="en-US" sz="2400" cap="all" dirty="0" err="1"/>
              <a:t>em</a:t>
            </a:r>
            <a:r>
              <a:rPr lang="en-US" sz="2400" cap="all" dirty="0"/>
              <a:t> </a:t>
            </a:r>
            <a:r>
              <a:rPr lang="en-US" sz="2400" cap="all" dirty="0" err="1"/>
              <a:t>altas</a:t>
            </a:r>
            <a:r>
              <a:rPr lang="en-US" sz="2400" cap="all" dirty="0"/>
              <a:t> </a:t>
            </a:r>
            <a:r>
              <a:rPr lang="en-US" sz="2400" cap="all" dirty="0" err="1"/>
              <a:t>concentrações</a:t>
            </a:r>
            <a:r>
              <a:rPr lang="en-US" sz="2400" cap="all" dirty="0"/>
              <a:t> de </a:t>
            </a:r>
            <a:r>
              <a:rPr lang="en-US" sz="2400" cap="all" dirty="0" err="1"/>
              <a:t>orgânicos</a:t>
            </a:r>
            <a:r>
              <a:rPr lang="en-US" sz="2400" cap="all" dirty="0"/>
              <a:t>.</a:t>
            </a:r>
          </a:p>
          <a:p>
            <a:pPr indent="-228600" defTabSz="9144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indent="-228600" defTabSz="9144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cap="all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E49AE7-D5CE-4170-A6E6-2BB7E5BD3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61" y="182822"/>
            <a:ext cx="5187076" cy="61385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FAD959-72A3-46F4-B315-5CA34CFAEC0C}"/>
              </a:ext>
            </a:extLst>
          </p:cNvPr>
          <p:cNvSpPr txBox="1"/>
          <p:nvPr/>
        </p:nvSpPr>
        <p:spPr>
          <a:xfrm>
            <a:off x="0" y="6459704"/>
            <a:ext cx="703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C. West et al. / Journal of </a:t>
            </a:r>
            <a:r>
              <a:rPr lang="en-US" dirty="0" err="1"/>
              <a:t>chomatoghraphy</a:t>
            </a:r>
            <a:r>
              <a:rPr lang="en-US" dirty="0"/>
              <a:t> A 1217 (2010) 3201-3216</a:t>
            </a:r>
            <a:endParaRPr lang="pt-BR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347501C-115D-4150-8210-BDB773140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7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90"/>
    </mc:Choice>
    <mc:Fallback>
      <p:transition spd="slow" advTm="7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F74F8-610B-471F-A544-A17CA1BC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985" y="2922563"/>
            <a:ext cx="3052690" cy="1012874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Desorção</a:t>
            </a:r>
            <a:r>
              <a:rPr lang="pt-BR" dirty="0"/>
              <a:t> dos </a:t>
            </a:r>
            <a:r>
              <a:rPr lang="pt-BR" sz="4000" dirty="0"/>
              <a:t>analitos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52814D-6AF2-4BB6-B99F-F5380F7A2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51" y="179363"/>
            <a:ext cx="7799129" cy="64992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1AE4A6A2-B32C-4099-9690-E3F783176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32"/>
    </mc:Choice>
    <mc:Fallback>
      <p:transition spd="slow" advTm="10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tângulo 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30" name="Imagem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Laboratório de ciências">
            <a:extLst>
              <a:ext uri="{FF2B5EF4-FFF2-40B4-BE49-F238E27FC236}">
                <a16:creationId xmlns:a16="http://schemas.microsoft.com/office/drawing/2014/main" id="{7E185DA8-778E-49D9-863D-7DB5660424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4" r="25902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73" y="177814"/>
            <a:ext cx="3352128" cy="905397"/>
          </a:xfrm>
        </p:spPr>
        <p:txBody>
          <a:bodyPr rtlCol="0">
            <a:normAutofit/>
          </a:bodyPr>
          <a:lstStyle/>
          <a:p>
            <a:pPr algn="l" rtl="0"/>
            <a:r>
              <a:rPr lang="pt-BR" dirty="0"/>
              <a:t>SPE online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1A3C4A-ADD2-456F-8515-1C9A602542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296" y="3310826"/>
            <a:ext cx="4335882" cy="3154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F0C6E57-A67D-47D4-AD49-BC49FA710D98}"/>
              </a:ext>
            </a:extLst>
          </p:cNvPr>
          <p:cNvSpPr txBox="1"/>
          <p:nvPr/>
        </p:nvSpPr>
        <p:spPr>
          <a:xfrm>
            <a:off x="7560475" y="1083211"/>
            <a:ext cx="4483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Equilíbrio e Aplicação : Água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Washing</a:t>
            </a:r>
            <a:r>
              <a:rPr lang="pt-BR" sz="2400" dirty="0"/>
              <a:t>: H</a:t>
            </a:r>
            <a:r>
              <a:rPr lang="pt-BR" sz="2400" baseline="-25000" dirty="0"/>
              <a:t>2</a:t>
            </a:r>
            <a:r>
              <a:rPr lang="pt-BR" sz="2400" dirty="0"/>
              <a:t>O: ACN (70 a 93%)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Desorção</a:t>
            </a:r>
            <a:r>
              <a:rPr lang="pt-BR" sz="2400" dirty="0"/>
              <a:t> (fluxo reverso): H</a:t>
            </a:r>
            <a:r>
              <a:rPr lang="pt-BR" sz="2400" baseline="-25000" dirty="0"/>
              <a:t>2</a:t>
            </a:r>
            <a:r>
              <a:rPr lang="pt-BR" sz="2400" dirty="0"/>
              <a:t>O: ACN : AF 10 </a:t>
            </a:r>
            <a:r>
              <a:rPr lang="pt-BR" sz="2400" dirty="0" err="1"/>
              <a:t>mM</a:t>
            </a:r>
            <a:r>
              <a:rPr lang="pt-BR" sz="2400" dirty="0"/>
              <a:t> (&gt;85% ACN)</a:t>
            </a:r>
          </a:p>
        </p:txBody>
      </p:sp>
      <p:pic>
        <p:nvPicPr>
          <p:cNvPr id="18" name="SPE OnLine Waters 1080">
            <a:hlinkClick r:id="" action="ppaction://media"/>
            <a:extLst>
              <a:ext uri="{FF2B5EF4-FFF2-40B4-BE49-F238E27FC236}">
                <a16:creationId xmlns:a16="http://schemas.microsoft.com/office/drawing/2014/main" id="{CA1A887C-F26A-452F-BC16-6F10D5912D0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828" y="695354"/>
            <a:ext cx="6974590" cy="52309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FC0E3DEB-E81C-4C76-BAFF-896C7C9E5E6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86400" y="3504240"/>
              <a:ext cx="638640" cy="463320"/>
            </p14:xfrm>
          </p:contentPart>
        </mc:Choice>
        <mc:Fallback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FC0E3DEB-E81C-4C76-BAFF-896C7C9E5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77040" y="3494880"/>
                <a:ext cx="657360" cy="4820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Áudio 23">
            <a:hlinkClick r:id="" action="ppaction://media"/>
            <a:extLst>
              <a:ext uri="{FF2B5EF4-FFF2-40B4-BE49-F238E27FC236}">
                <a16:creationId xmlns:a16="http://schemas.microsoft.com/office/drawing/2014/main" id="{B8DC7A05-1DB3-4FDD-BBF2-15C5E1EF0F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16"/>
    </mc:Choice>
    <mc:Fallback>
      <p:transition spd="slow" advTm="155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3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312" objId="18"/>
        <p14:stopEvt time="153563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6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85F9FB9-6D0E-40D4-B36C-5B31AF52C204}"/>
              </a:ext>
            </a:extLst>
          </p:cNvPr>
          <p:cNvSpPr txBox="1">
            <a:spLocks/>
          </p:cNvSpPr>
          <p:nvPr/>
        </p:nvSpPr>
        <p:spPr>
          <a:xfrm>
            <a:off x="7862019" y="99276"/>
            <a:ext cx="3352128" cy="1573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/>
              <a:t>COLUNAS </a:t>
            </a:r>
            <a:r>
              <a:rPr lang="en-US" dirty="0" err="1"/>
              <a:t>hILIC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269823-EB16-4F10-BD42-BF2AEDAC1BAC}"/>
              </a:ext>
            </a:extLst>
          </p:cNvPr>
          <p:cNvSpPr txBox="1"/>
          <p:nvPr/>
        </p:nvSpPr>
        <p:spPr>
          <a:xfrm>
            <a:off x="7560474" y="2000300"/>
            <a:ext cx="4631525" cy="3881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Termo</a:t>
            </a:r>
            <a:r>
              <a:rPr lang="en-US" sz="2400" dirty="0"/>
              <a:t> </a:t>
            </a:r>
            <a:r>
              <a:rPr lang="en-US" sz="2400" dirty="0" err="1"/>
              <a:t>Hilic</a:t>
            </a:r>
            <a:r>
              <a:rPr lang="en-US" sz="2400" dirty="0"/>
              <a:t>: 1990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Primeiras</a:t>
            </a:r>
            <a:r>
              <a:rPr lang="en-US" sz="2400" dirty="0"/>
              <a:t> </a:t>
            </a:r>
            <a:r>
              <a:rPr lang="en-US" sz="2400" dirty="0" err="1"/>
              <a:t>experências</a:t>
            </a:r>
            <a:r>
              <a:rPr lang="en-US" sz="2400" dirty="0"/>
              <a:t>: 1951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FE polar - FM é </a:t>
            </a:r>
            <a:r>
              <a:rPr lang="en-US" sz="2400" dirty="0" err="1"/>
              <a:t>apolar</a:t>
            </a:r>
            <a:r>
              <a:rPr lang="en-US" sz="2400" dirty="0"/>
              <a:t> (</a:t>
            </a:r>
            <a:r>
              <a:rPr lang="en-US" sz="2400" dirty="0" err="1"/>
              <a:t>Acetonitrila</a:t>
            </a:r>
            <a:r>
              <a:rPr lang="en-US" sz="2400" dirty="0"/>
              <a:t>)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Especial para </a:t>
            </a:r>
            <a:r>
              <a:rPr lang="en-US" sz="2400" dirty="0" err="1"/>
              <a:t>compostos</a:t>
            </a:r>
            <a:r>
              <a:rPr lang="en-US" sz="2400" dirty="0"/>
              <a:t> </a:t>
            </a:r>
            <a:r>
              <a:rPr lang="en-US" sz="2400" dirty="0" err="1"/>
              <a:t>polares</a:t>
            </a:r>
            <a:endParaRPr lang="en-US" sz="2400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Favorece</a:t>
            </a:r>
            <a:r>
              <a:rPr lang="en-US" sz="2400" dirty="0"/>
              <a:t> a </a:t>
            </a:r>
            <a:r>
              <a:rPr lang="en-US" sz="2400" dirty="0" err="1"/>
              <a:t>eficiência</a:t>
            </a:r>
            <a:r>
              <a:rPr lang="en-US" sz="2400" dirty="0"/>
              <a:t> da </a:t>
            </a:r>
            <a:r>
              <a:rPr lang="en-US" sz="2400" dirty="0" err="1"/>
              <a:t>ionização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ESI -  </a:t>
            </a:r>
            <a:r>
              <a:rPr lang="en-US" sz="2400" dirty="0" err="1"/>
              <a:t>aumenta</a:t>
            </a:r>
            <a:r>
              <a:rPr lang="en-US" sz="2400" dirty="0"/>
              <a:t> </a:t>
            </a:r>
            <a:r>
              <a:rPr lang="en-US" sz="2400" dirty="0" err="1"/>
              <a:t>sensibilidade</a:t>
            </a:r>
            <a:endParaRPr lang="en-US" sz="2400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CFD73A-EC4B-44DA-9FF0-308BF90F2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66" y="113344"/>
            <a:ext cx="6857150" cy="66496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ADB73120-BAA0-42E8-BEDF-EE5ED57D6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2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29"/>
    </mc:Choice>
    <mc:Fallback>
      <p:transition spd="slow" advTm="8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5" name="Rectangle 62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64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8B2B72-EB44-4428-96AA-8636E4A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618" y="339213"/>
            <a:ext cx="2637311" cy="1766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Electrospray</a:t>
            </a:r>
          </a:p>
        </p:txBody>
      </p:sp>
      <p:pic>
        <p:nvPicPr>
          <p:cNvPr id="6" name="Electronspray">
            <a:hlinkClick r:id="" action="ppaction://media"/>
            <a:extLst>
              <a:ext uri="{FF2B5EF4-FFF2-40B4-BE49-F238E27FC236}">
                <a16:creationId xmlns:a16="http://schemas.microsoft.com/office/drawing/2014/main" id="{F85B69CE-4351-46A0-928B-49EF8332EB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68" y="44925"/>
            <a:ext cx="8986682" cy="67400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A77D6C0-0DAD-4FA6-B24A-30B755E207EA}"/>
              </a:ext>
            </a:extLst>
          </p:cNvPr>
          <p:cNvSpPr txBox="1"/>
          <p:nvPr/>
        </p:nvSpPr>
        <p:spPr>
          <a:xfrm>
            <a:off x="9047474" y="2105855"/>
            <a:ext cx="314452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pt-BR" sz="2400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Nitrogênio como gás de arraste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Faixa de massas – 50 a 500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Modo negativo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346432C5-337B-4C84-B398-0C5114C7B1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72"/>
    </mc:Choice>
    <mc:Fallback>
      <p:transition spd="slow" advTm="15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8936" objId="6"/>
        <p14:triggerEvt type="onClick" time="128937" objId="6"/>
        <p14:stopEvt time="155259" objId="6"/>
        <p14:playEvt time="156522" objId="6"/>
        <p14:stopEvt time="158472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5"/>
</p:tagLst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B31D25-712D-46FD-A9DF-85443E55562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Widescreen</PresentationFormat>
  <Paragraphs>65</Paragraphs>
  <Slides>14</Slides>
  <Notes>8</Notes>
  <HiddenSlides>0</HiddenSlides>
  <MMClips>16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Tw Cen MT</vt:lpstr>
      <vt:lpstr>Gotícula</vt:lpstr>
      <vt:lpstr>FBC5885 - Aplicações de Cromatografia e Espectrometria de Massas em Toxicologia</vt:lpstr>
      <vt:lpstr>Apresentação do PowerPoint</vt:lpstr>
      <vt:lpstr>Apresentação do PowerPoint</vt:lpstr>
      <vt:lpstr>Preparação da amostra</vt:lpstr>
      <vt:lpstr>Apresentação do PowerPoint</vt:lpstr>
      <vt:lpstr>Desorção dos analitos</vt:lpstr>
      <vt:lpstr>SPE online</vt:lpstr>
      <vt:lpstr>Apresentação do PowerPoint</vt:lpstr>
      <vt:lpstr>Electrospray</vt:lpstr>
      <vt:lpstr>Eluição dos analitos</vt:lpstr>
      <vt:lpstr>Validação do método</vt:lpstr>
      <vt:lpstr>Aplicação do método</vt:lpstr>
      <vt:lpstr>Referências Bibliográficas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2020-05-30T00:47:25Z</dcterms:created>
  <dcterms:modified xsi:type="dcterms:W3CDTF">2020-05-30T05:56:36Z</dcterms:modified>
</cp:coreProperties>
</file>