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media/image3.jpeg" ContentType="image/jpeg"/>
  <Override PartName="/ppt/notesSlides/notesSlide2.xml" ContentType="application/vnd.openxmlformats-officedocument.presentationml.notesSlide+xml"/>
  <Override PartName="/ppt/media/image4.jpeg" ContentType="image/jpeg"/>
  <Override PartName="/ppt/notesSlides/notesSlide3.xml" ContentType="application/vnd.openxmlformats-officedocument.presentationml.notesSlide+xml"/>
  <Override PartName="/ppt/media/image5.jpeg" ContentType="image/jpeg"/>
  <Override PartName="/ppt/notesSlides/notesSlide4.xml" ContentType="application/vnd.openxmlformats-officedocument.presentationml.notesSlide+xml"/>
  <Override PartName="/ppt/media/image6.jpeg" ContentType="image/jpeg"/>
  <Override PartName="/ppt/notesSlides/notesSlide5.xml" ContentType="application/vnd.openxmlformats-officedocument.presentationml.notesSlide+xml"/>
  <Override PartName="/ppt/media/image7.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media/image12.jpeg" ContentType="image/jpeg"/>
  <Override PartName="/ppt/notesSlides/notesSlide12.xml" ContentType="application/vnd.openxmlformats-officedocument.presentationml.notesSlide+xml"/>
  <Override PartName="/ppt/media/image13.jpeg" ContentType="image/jpeg"/>
  <Override PartName="/ppt/media/image14.jpeg" ContentType="image/jpeg"/>
  <Override PartName="/ppt/notesSlides/notesSlide13.xml" ContentType="application/vnd.openxmlformats-officedocument.presentationml.notesSlide+xml"/>
  <Override PartName="/ppt/media/image15.jpeg" ContentType="image/jpeg"/>
  <Override PartName="/ppt/media/image16.jpeg" ContentType="image/jpeg"/>
  <Override PartName="/ppt/notesSlides/notesSlide14.xml" ContentType="application/vnd.openxmlformats-officedocument.presentationml.notesSlide+xml"/>
  <Override PartName="/ppt/media/image17.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8.jpeg" ContentType="image/jpeg"/>
  <Override PartName="/ppt/notesSlides/notesSlide17.xml" ContentType="application/vnd.openxmlformats-officedocument.presentationml.notesSlide+xml"/>
  <Override PartName="/ppt/media/image19.jpeg" ContentType="image/jpeg"/>
  <Override PartName="/ppt/notesSlides/notesSlide18.xml" ContentType="application/vnd.openxmlformats-officedocument.presentationml.notesSlide+xml"/>
  <Override PartName="/ppt/media/image20.jpeg" ContentType="image/jpeg"/>
  <Override PartName="/ppt/media/image21.jpeg" ContentType="image/jpeg"/>
  <Override PartName="/ppt/media/image22.jpeg" ContentType="image/jpeg"/>
  <Override PartName="/ppt/notesSlides/notesSlide19.xml" ContentType="application/vnd.openxmlformats-officedocument.presentationml.notesSlide+xml"/>
  <Override PartName="/ppt/media/image23.jpeg" ContentType="image/jpeg"/>
  <Override PartName="/ppt/notesSlides/notesSlide20.xml" ContentType="application/vnd.openxmlformats-officedocument.presentationml.notesSlide+xml"/>
  <Override PartName="/ppt/media/image24.jpeg" ContentType="image/jpeg"/>
  <Override PartName="/ppt/media/image25.jpeg" ContentType="image/jpeg"/>
  <Override PartName="/ppt/notesSlides/notesSlide21.xml" ContentType="application/vnd.openxmlformats-officedocument.presentationml.notesSlide+xml"/>
  <Override PartName="/ppt/media/image26.jpeg" ContentType="image/jpeg"/>
  <Override PartName="/ppt/media/image27.jpeg" ContentType="image/jpeg"/>
  <Override PartName="/ppt/media/image28.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29.jpeg" ContentType="image/jpeg"/>
  <Override PartName="/ppt/media/image30.jpeg" ContentType="image/jpeg"/>
  <Override PartName="/ppt/notesSlides/notesSlide24.xml" ContentType="application/vnd.openxmlformats-officedocument.presentationml.notesSlide+xml"/>
  <Override PartName="/ppt/media/image31.jpeg" ContentType="image/jpeg"/>
  <Override PartName="/ppt/notesSlides/notesSlide25.xml" ContentType="application/vnd.openxmlformats-officedocument.presentationml.notesSlide+xml"/>
  <Override PartName="/ppt/media/image32.jpeg" ContentType="image/jpeg"/>
  <Override PartName="/ppt/notesSlides/notesSlide26.xml" ContentType="application/vnd.openxmlformats-officedocument.presentationml.notesSlide+xml"/>
  <Override PartName="/ppt/media/image33.jpeg" ContentType="image/jpeg"/>
  <Override PartName="/ppt/notesSlides/notesSlide27.xml" ContentType="application/vnd.openxmlformats-officedocument.presentationml.notesSlide+xml"/>
  <Override PartName="/ppt/media/image34.jpeg" ContentType="image/jpeg"/>
  <Override PartName="/ppt/notesSlides/notesSlide28.xml" ContentType="application/vnd.openxmlformats-officedocument.presentationml.notesSlide+xml"/>
  <Override PartName="/ppt/media/image35.jpeg" ContentType="image/jpeg"/>
  <Override PartName="/ppt/notesSlides/notesSlide29.xml" ContentType="application/vnd.openxmlformats-officedocument.presentationml.notesSlide+xml"/>
  <Override PartName="/ppt/media/image36.jpeg" ContentType="image/jpeg"/>
  <Override PartName="/ppt/notesSlides/notesSlide30.xml" ContentType="application/vnd.openxmlformats-officedocument.presentationml.notesSlide+xml"/>
  <Override PartName="/ppt/media/image37.jpe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38.jpeg" ContentType="image/jpeg"/>
  <Override PartName="/ppt/media/image39.jpe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40.jpeg" ContentType="image/jpeg"/>
  <Override PartName="/ppt/media/image41.jpeg" ContentType="image/jpeg"/>
  <Override PartName="/ppt/notesSlides/notesSlide35.xml" ContentType="application/vnd.openxmlformats-officedocument.presentationml.notesSlide+xml"/>
  <Override PartName="/ppt/media/image42.jpe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43.jpeg" ContentType="image/jpeg"/>
  <Override PartName="/ppt/notesSlides/notesSlide38.xml" ContentType="application/vnd.openxmlformats-officedocument.presentationml.notesSlide+xml"/>
  <Override PartName="/ppt/media/image44.jpeg" ContentType="image/jpeg"/>
  <Override PartName="/ppt/media/image45.jpeg" ContentType="image/jpeg"/>
  <Override PartName="/ppt/notesSlides/notesSlide39.xml" ContentType="application/vnd.openxmlformats-officedocument.presentationml.notesSlide+xml"/>
  <Override PartName="/ppt/media/image46.jpeg" ContentType="image/jpeg"/>
  <Override PartName="/ppt/notesSlides/notesSlide40.xml" ContentType="application/vnd.openxmlformats-officedocument.presentationml.notesSlide+xml"/>
  <Override PartName="/ppt/media/image47.jpeg" ContentType="image/jpeg"/>
  <Override PartName="/ppt/media/image48.jpeg" ContentType="image/jpeg"/>
  <Override PartName="/ppt/media/image49.jpeg" ContentType="image/jpeg"/>
  <Override PartName="/ppt/media/image50.jpe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51.jpeg" ContentType="image/jpeg"/>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52.jpeg" ContentType="image/jpeg"/>
  <Override PartName="/ppt/media/image53.jpeg" ContentType="image/jpeg"/>
  <Override PartName="/ppt/media/image54.jpe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55.jpeg" ContentType="image/jpeg"/>
  <Override PartName="/ppt/notesSlides/notesSlide52.xml" ContentType="application/vnd.openxmlformats-officedocument.presentationml.notesSlide+xml"/>
  <Override PartName="/ppt/media/image56.jpeg" ContentType="image/jpeg"/>
  <Override PartName="/ppt/media/image57.jpeg" ContentType="image/jpeg"/>
  <Override PartName="/ppt/media/image58.jpeg" ContentType="image/jpeg"/>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59.jpeg" ContentType="image/jpeg"/>
  <Override PartName="/ppt/notesSlides/notesSlide55.xml" ContentType="application/vnd.openxmlformats-officedocument.presentationml.notesSlide+xml"/>
  <Override PartName="/ppt/media/image60.jpeg" ContentType="image/jpeg"/>
  <Override PartName="/ppt/media/image61.jpeg" ContentType="image/jpeg"/>
  <Override PartName="/ppt/media/image62.jpeg" ContentType="image/jpeg"/>
  <Override PartName="/ppt/notesSlides/notesSlide56.xml" ContentType="application/vnd.openxmlformats-officedocument.presentationml.notesSlide+xml"/>
  <Override PartName="/ppt/media/image63.jpeg" ContentType="image/jpeg"/>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64.jpeg" ContentType="image/jpeg"/>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media/image65.jpeg" ContentType="image/jpeg"/>
  <Override PartName="/ppt/notesSlides/notesSlide63.xml" ContentType="application/vnd.openxmlformats-officedocument.presentationml.notesSlide+xml"/>
  <Override PartName="/ppt/media/image66.jpeg" ContentType="image/jpeg"/>
  <Override PartName="/ppt/notesSlides/notesSlide64.xml" ContentType="application/vnd.openxmlformats-officedocument.presentationml.notesSlide+xml"/>
  <Override PartName="/ppt/media/image67.jpeg" ContentType="image/jpeg"/>
  <Override PartName="/ppt/notesSlides/notesSlide65.xml" ContentType="application/vnd.openxmlformats-officedocument.presentationml.notesSlide+xml"/>
  <Override PartName="/ppt/notesSlides/notesSlide6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a:defRPr sz="1900"/>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A porcelana deve passar por um tratamento térmico em forno, para que haja união das partículas tomando definitivamente a forma desejada. Esse processo é denominado queima ou sinterização.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r>
              <a:t>Próteses de zircônia podem ser obtidas a partir de duas estratégias laboratoriais: infraestruturas confeccionadas por usinagem CAD/CAM e recobertas com materiais cerâmicos estéticos (próteses bilaminares), e próteses totalmente em zircônia (próteses monolíticas).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Fresamento super rápido, resistência à fratura e tolerância a danos ao fresamento. Além disso, as restaurações podem ser facilmente polidas e reproduzidas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r>
              <a:t>A abordagem mais comum para se trabalhar com a zircônia na Odontologia Restauradora é por meio de tecnologia CAD/CAM.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r>
              <a:t>Vários produtos de zircônia estão disponíveis para processamento CAD/CAM. 1) produtos frezados no estado verde 2) frezados no estado parcialmente sinterizados 3) frezados no estado totalmente sinterizados.</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r>
              <a:t>A mais usada é a partir de blocos cerâmicos parcialmente sinterizados que podem ser usinados facilmente. Estes blocos são usinados 20-30% aumentados e posteriormente são sinterizados a aproximadamente 1500o C quando sofrem um encolhimento de 20-30% até atingirem densidade máxima (Figura 3). Cada bloco apresenta um código de barras que identifica sua densidade para o computador, de forma que a usinagem aumentada seja perfeitamente compensada pela contração do mesmo na etapa de sinterização. Os sistemas Cercon® Zirconia, IPS e.max® ZirCAD, YZ Ceram e LAVATM utilizam esta técnica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Uma segunda abordagem é a utilizada pelo sistema Procera®, onde a partir da imagem digitalizada do preparo, é confeccionado um troquél do preparo 20-30% aumentado. Sobre este troquél é prensado um pó cerâmico de zircônia que é parcialmente sinterizado para permitir sua usinagem e remoção do troquél. Depois de removida, a subestrutura é sinterizada, contraindo 20-30%, para atingir sua densidade máxima (14).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r>
              <a:t>O sistema DCS Precifit (Popp Dental Laboratory, Gre- endale, Wisconsin, EUA) utiliza blocos de zircônia já total- mente sinterizados. Logo, não há necessidade de sinterização adicional, não havendo encolhimento da peça pós-usinada. No entanto, a usinagem de uma subestrutura para coroa unitária leva cerca de 2 horas, contra apenas 15 minutos para os blocos parcialmente sinterizados. A necessidade de um maior número de brocas e equipamento mais robusto são pontos desfavoráveis (2, 4).</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Por último, o sistema In-Ceram BZ (VITA Zahnfabrik, Bad Sackingen, Alemanha) utiliza blocos parcialmente sinterizados que são usinados sem aumento, uma vez que neste sistema os blocos não são sinterizados para atingir sua densidade máxima. Em vez disso, os blocos parcialmente sinterizados são usinados no formato desejado e, posteriormente, infiltrados por vidro de lantânio. Uma das vantagens deste sistema é que não há encolhimento da peça por não haver a etapa de sinterização da prótese esculpida. Contudo, a porosidade deste material é maior (8-11%) que a dos sistemas sinterizáveis 3Y-TZP. Isto explica sua inferior resistência mecânica. Além do fato do mesmo ser constituído de 50% alumina, 20% vidro e apenas 30% zircônia, ao passo que os outros sistemas são constituídos de zircônia em sua quase totalidade e uma pequena quantidade de ítria para estabilizar a zircônia em sua fase tetragonal (2, 4).</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r>
              <a:t>O Módulo de Young é uma propriedade mecânica que mede a rigidez de um material sólido. Um material sólido sofrerá deformação elástica quando uma pequena carga é aplicada a ele em compressão ou extensão. A deformação elástica é reversível (o material retorna à sua forma original após a remoção da carga).</a:t>
            </a:r>
          </a:p>
          <a:p>
            <a:pPr/>
            <a:r>
              <a:t>Deformação elastica é a quantidade de deformação que é recuperada quando uma força externa ou uma pressão é reduzida ou eliminada</a:t>
            </a:r>
          </a:p>
          <a:p>
            <a:pPr/>
            <a:r>
              <a:t>As constantes elásticas das cerâmicas odontológicas são necessárias no cálculo tanto da resistência à flexão quanto da tenacidade à fratura.</a:t>
            </a:r>
          </a:p>
          <a:p>
            <a:pPr/>
            <a:r>
              <a:t>Elasticidade – propriedade que indica a capacidade do material sofrer grandes deformações elásticas. É a propriedade do material segundo a qual a deformação que ocorre em função da aplicação da força, desaparece quando essa é removida. É medida pelo seu módulo.</a:t>
            </a:r>
          </a:p>
          <a:p>
            <a:pPr/>
            <a:r>
              <a:t>Módulo de elasticidade (ou Módulo de Young) – descreve a rigidez relativa de um material, relacionando a tensão aplicada no regime elástico e a deformação do material. Maior o módulo, maior a rigidez</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a:p>
        </p:txBody>
      </p:sp>
      <p:sp>
        <p:nvSpPr>
          <p:cNvPr id="144" name="Shape 144"/>
          <p:cNvSpPr/>
          <p:nvPr>
            <p:ph type="body" sz="quarter" idx="1"/>
          </p:nvPr>
        </p:nvSpPr>
        <p:spPr>
          <a:prstGeom prst="rect">
            <a:avLst/>
          </a:prstGeom>
        </p:spPr>
        <p:txBody>
          <a:bodyPr/>
          <a:lstStyle/>
          <a:p>
            <a:pPr/>
            <a:r>
              <a:t>A palavra Cerâmica é originária do grego e significa “matéria queimada”. Já a porcelana é um tipo específico de cerâmica branca e translúcida, mais fina, preparada principalmente com o caulim, podendo ou não ser vitrificada.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p>
            <a:pPr/>
            <a:r>
              <a:t>A zircônia possui resistência à flexão de 900 1200. O dióxido de zircônia apresenta resistência flexural próximo ao aço.</a:t>
            </a:r>
          </a:p>
          <a:p>
            <a:pPr/>
            <a:r>
              <a:t>Essa propriedade é importante em uma prótese de 3 elementos, por exemplo, ela vai ter maior resistência à flexão sobre o pôntico de um material mais resistente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p>
            <a:pPr/>
            <a:r>
              <a:t>resistência à compressão esta relacionado a necessidade de um dente resistir as forças mastigatórias por exemplo de um dente unitário</a:t>
            </a:r>
          </a:p>
          <a:p>
            <a:pPr/>
            <a:r>
              <a:t>Tenacidade à fratura –Mede a resistência à fratura frágil quando uma trinca está presente</a:t>
            </a:r>
          </a:p>
          <a:p>
            <a:pPr/>
            <a:r>
              <a:t>Todas as cerâmicas sao frágeis, mas a zircônia é um pouco menos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A zircônia (ZrO2) apresenta três formas cristalográficas bem definidas, a monoclínica (estável até 1150°C), e após essa temperatura se transforma em tetragonal (estável até 2370°C) e a cúbica (até o ponto de fusão, a 2680°C).</a:t>
            </a:r>
          </a:p>
          <a:p>
            <a:pPr/>
            <a:r>
              <a:t>A zircônia na forma tetragonal oferece as melhores propriedades mecânicas entre as três formas.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hape 421"/>
          <p:cNvSpPr/>
          <p:nvPr>
            <p:ph type="sldImg"/>
          </p:nvPr>
        </p:nvSpPr>
        <p:spPr>
          <a:prstGeom prst="rect">
            <a:avLst/>
          </a:prstGeom>
        </p:spPr>
        <p:txBody>
          <a:bodyPr/>
          <a:lstStyle/>
          <a:p>
            <a:pPr/>
          </a:p>
        </p:txBody>
      </p:sp>
      <p:sp>
        <p:nvSpPr>
          <p:cNvPr id="422" name="Shape 422"/>
          <p:cNvSpPr/>
          <p:nvPr>
            <p:ph type="body" sz="quarter" idx="1"/>
          </p:nvPr>
        </p:nvSpPr>
        <p:spPr>
          <a:prstGeom prst="rect">
            <a:avLst/>
          </a:prstGeom>
        </p:spPr>
        <p:txBody>
          <a:bodyPr/>
          <a:lstStyle/>
          <a:p>
            <a:pPr/>
            <a:r>
              <a:t>A transformação de fases na zircônia ocorre quando a cerâmica é submetida à tensão e/ou temperatura, principalmente na presença de água.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A transformação da estrutura cristalina de tetragonal para monoclínica (t-&gt;m) (também chamada de transformação martensítica) ocorre no resfriamento de 1300°C até a temperatura ambiente.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hape 445"/>
          <p:cNvSpPr/>
          <p:nvPr>
            <p:ph type="sldImg"/>
          </p:nvPr>
        </p:nvSpPr>
        <p:spPr>
          <a:prstGeom prst="rect">
            <a:avLst/>
          </a:prstGeom>
        </p:spPr>
        <p:txBody>
          <a:bodyPr/>
          <a:lstStyle/>
          <a:p>
            <a:pPr/>
          </a:p>
        </p:txBody>
      </p:sp>
      <p:sp>
        <p:nvSpPr>
          <p:cNvPr id="446" name="Shape 446"/>
          <p:cNvSpPr/>
          <p:nvPr>
            <p:ph type="body" sz="quarter" idx="1"/>
          </p:nvPr>
        </p:nvSpPr>
        <p:spPr>
          <a:prstGeom prst="rect">
            <a:avLst/>
          </a:prstGeom>
        </p:spPr>
        <p:txBody>
          <a:bodyPr/>
          <a:lstStyle/>
          <a:p>
            <a:pPr/>
            <a:r>
              <a:t>O ZrO2 puro não é muito prático porque trincas podem ocorrer pelo aumento abrupto de volume durante a fase de resfriamento que é de 3 a 5% como resultado dessa transformação. Na fase monoclínica a zircônia é muito frágil e impossibilita a fabricação de produtos sinterizados de ZrO2 pura.Stawarczyk et al 2017 (a);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Entretanto a  transformação martensítica durante a fase de resfriamento pode ser evitada, alterando a composição da zircônia pela adição de quantidades minúsculas de alguns óxidos como Mg, Ca, Y, o que faz com que a fase tetragonal de alta temperatura seja estabilizada a temperatura ambiente. Estes componentes estabilizam a fase tetragonal metaestável a temperatura ambiente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Ou seja, a estrutura é congelada, mesmo em temperatura ambiente, na condição tetragonal ou na nova condição cúbico-tetragonal. Dessa forma as tensões de transformação são evitadas e as propriedades mecânicas positivas da fase tetragonal são preservadas. Phillips – Materiais Dentários. (KIM et al., 2018).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r>
              <a:t>A quantidade de estabilizador foi controlada para determinar a estabilidade de fase, a transformabilidade e as propriedades mecânicas. Tong et al., 2016</a:t>
            </a:r>
          </a:p>
          <a:p>
            <a:pPr/>
            <a:r>
              <a:t>Quando adicionada uma grande quantidade (8-12%) de dopante, uma fase cúbica totalmente estabilizada pode ser produzida, o que inviabiliza a transformação de fase tetragonal-monoclínica, resultando num pior desempenho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r>
              <a:t>A ítria (Y2O3) provou ser o mais eficaz em proporcionar uma combinação de alta resistência e tenacidade, e possui propriedades mecânicas superiores devido ao seu tamanho de grão relativamente fino acoplado à transformação de fase tetragonal em monoclínica. Tong et al.,2016 	Zhang et al 2018</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r>
              <a:t>Como passar dos anos, três tipos básicos de materiais cerâmicos foram desenvolvidos. O primeiro foi o barro queimado à baixas temperaturas; O segundo foi o pó de pedra queimado a uma temperatura superior ao barro e impermeável a água. Por terceiro foi a porcelana, obtida pelo pela fusão da argila branca com a “Pedra de Javre”, que produziu um pó branco e translúcido. Esse pó quando queimado produziu um material com resistência superior aos anteriores e a partir de então vasos translúcidos com paredes muito finas começaram a ser produzidos.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r>
              <a:t>A zircônia mostra um mecanismo único para impedir o avanço da trinca: a capacidade de endurecimento da transformação, que foi descoberta na década de 1970. Kelch et al 2019 Tensões de compressão são geradas nas pontas das trincas, que parecem fechar as trincas e impedir a propagação.</a:t>
            </a:r>
          </a:p>
          <a:p>
            <a:pPr/>
            <a:r>
              <a:t>Esta transformação pode ser induzida por fatores termomecânicos, resultando num aumento de volume de cerca de 3-4%. Esse aumento de volume gera tensões compressivas superficiais ou na ponta de uma eventual trinca. Neste caso, para que a trinca se propague, ela deve superar a tensão compressiva que foi formada ao seu redor. Este mecanismo de tenacificação explica a elevada resistência à fratura da zircônia quando comparada a outras cerâmicas, permitindo a confecção de próteses parciais fixas posteriores e pilares protéticos para implantes, além de permitir uma substancial redução na espessura das subestruturas (13).</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A zircônia tetragonal é estável em temperatura ambiente, (conseguido pela adição da itria) porém, sob tensão ( fatores termomecânicos), esta fase pode sofrer alteração para a fase monoclínica, com um aumento subsequente de cerca de 4,5% em volume. Este mecanismo, conhecido como “tenacificação por transformação”, é o principal responsável pelas superiores propriedades mecânicas da zircônia (2, 13, 17).</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Mediante o acúmulo de tensões, como por exemplo ao redor de trincas, a transformação de fase t-m é desencadeada e acompanhada pelo aumento de volume de 3-5%. Esse mecanismo é conhecido como aumento da “tenacidade por transformação” induzida por tensão. Quando uma trinca começa a se propagar na estrutura da cerâmica, os cristais tetragonais metaestáveis próximos a ponta da trinca se transformam na fase monoclínica estável, e esta transformação acarreta uma expansão volumétrica de 3-4%, a qual induz tensões de compressão que irão opor-se ao crescimento e propagação da trinca.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A zircônia parcialmente estabilizada é uma mistura de polimorfos da zircônia fase cúbica e fase tetragonal metaestável ou monoclínica que apresenta uma microestrutura de grãos cúbicos com tamanho de 40 μm a 60 μm.</a:t>
            </a:r>
          </a:p>
          <a:p>
            <a:pPr/>
            <a:r>
              <a:t>A zircônia tetragonal policristalina (TZP - Tetragonal Zirconia Polycristaline), com quantidade próxima de 100% da fase cristalina tetragonal na temperatura ambiente e quantidades de Y2O3 em torno de 3 % em mol e uma microestrutura de grãos de zircônia predominantemente tetragonais na faixa de 1 μm a 5 μm.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hape 558"/>
          <p:cNvSpPr/>
          <p:nvPr>
            <p:ph type="sldImg"/>
          </p:nvPr>
        </p:nvSpPr>
        <p:spPr>
          <a:prstGeom prst="rect">
            <a:avLst/>
          </a:prstGeom>
        </p:spPr>
        <p:txBody>
          <a:bodyPr/>
          <a:lstStyle/>
          <a:p>
            <a:pPr/>
          </a:p>
        </p:txBody>
      </p:sp>
      <p:sp>
        <p:nvSpPr>
          <p:cNvPr id="559" name="Shape 559"/>
          <p:cNvSpPr/>
          <p:nvPr>
            <p:ph type="body" sz="quarter" idx="1"/>
          </p:nvPr>
        </p:nvSpPr>
        <p:spPr>
          <a:prstGeom prst="rect">
            <a:avLst/>
          </a:prstGeom>
        </p:spPr>
        <p:txBody>
          <a:bodyPr/>
          <a:lstStyle/>
          <a:p>
            <a:pPr/>
            <a:r>
              <a:t>Originalmente a zircônia é branca e permite coloração, que pode ser tanto por imersão (dipping technique) de peças pré-sinterizada em soluções colorantes, ou por “maquiagens” (brush infiltration technique) utilizando pincéis.Silva et al., 2017 A imersão é bastante empregada na coloração de infraestruturas e pilares. Já a técnica do pincel é mais utilizada para a coloração de próteses monolíticas e facetas, uma vez que várias soluções colorantes podem ser utilizadas ao mesmo tempo, resultando em uma coloração personalizada. Stawarczyk et al 2017 (a)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a:r>
              <a:t>O foco das pesquisas com cerâmica está nas tentativas de introduzir translucidez nos materiais de zircônia, sem comprometer indevidamente a integridade mecânica.Zhang et al., 2018</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hape 585"/>
          <p:cNvSpPr/>
          <p:nvPr>
            <p:ph type="sldImg"/>
          </p:nvPr>
        </p:nvSpPr>
        <p:spPr>
          <a:prstGeom prst="rect">
            <a:avLst/>
          </a:prstGeom>
        </p:spPr>
        <p:txBody>
          <a:bodyPr/>
          <a:lstStyle/>
          <a:p>
            <a:pPr/>
          </a:p>
        </p:txBody>
      </p:sp>
      <p:sp>
        <p:nvSpPr>
          <p:cNvPr id="586" name="Shape 586"/>
          <p:cNvSpPr/>
          <p:nvPr>
            <p:ph type="body" sz="quarter" idx="1"/>
          </p:nvPr>
        </p:nvSpPr>
        <p:spPr>
          <a:prstGeom prst="rect">
            <a:avLst/>
          </a:prstGeom>
        </p:spPr>
        <p:txBody>
          <a:bodyPr/>
          <a:lstStyle/>
          <a:p>
            <a:pPr/>
            <a:r>
              <a:t>A 3Y-TZP (zircônia tetragonal parcialmente estabilizada por ítria) é a mais conhecida e representa a primeira geração. Ela possui características similares a outros materiais cerâmicos (feldspáticos e vítreos), como boa estabilidade química e baixo potencial de corrosão, de desgaste, melhor biocompatibilidade, integração com tecidos moles, menor afinidade ao biofilme e menor chance de causar peri-implantite. Apresenta resistência mecânica elevada devido ao mecanismo de “tenacificação por transformação”, ou seja, presença de estruturas cristalinas diferenciadas (fases monoclínica, tetragonal e cúbica).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Shape 599"/>
          <p:cNvSpPr/>
          <p:nvPr>
            <p:ph type="sldImg"/>
          </p:nvPr>
        </p:nvSpPr>
        <p:spPr>
          <a:prstGeom prst="rect">
            <a:avLst/>
          </a:prstGeom>
        </p:spPr>
        <p:txBody>
          <a:bodyPr/>
          <a:lstStyle/>
          <a:p>
            <a:pPr/>
          </a:p>
        </p:txBody>
      </p:sp>
      <p:sp>
        <p:nvSpPr>
          <p:cNvPr id="600" name="Shape 600"/>
          <p:cNvSpPr/>
          <p:nvPr>
            <p:ph type="body" sz="quarter" idx="1"/>
          </p:nvPr>
        </p:nvSpPr>
        <p:spPr>
          <a:prstGeom prst="rect">
            <a:avLst/>
          </a:prstGeom>
        </p:spPr>
        <p:txBody>
          <a:bodyPr/>
          <a:lstStyle/>
          <a:p>
            <a:pPr/>
            <a:r>
              <a:t>As 3Y-TZPs de primeira geração contêm 0,25% em peso de alumina (Al2O3) e forças a flexão maiores de 1 GPa. No entanto, essas zircônias são muito opacas, sem translucidez e apresentam falhas por lascamento devido as várias camadas de cerâmica de revestimento que devem ser aplicadas, a fim de aumentar a translucidez superficial,  As falhas de lascamento podem ser resultado de tensões residuais do coeficiente de expansão térmica incompatível entre a porcelana de revestimento e Y-TZP, taxas de resfriamento inadequadas e ciclos de queima durante a sinterização da porcelana de revestimento.Finn et al., 2017</a:t>
            </a:r>
          </a:p>
          <a:p>
            <a:pPr/>
            <a:r>
              <a:t>à quantidade de óxido de alumina influencia a resistência à flexão e a translucidez</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a:r>
              <a:t>Elas são indicadas principalmente para copings com recobrimento de porcelana tanto para anterior quanto posterior, para confecção de infraestruturas, para o mascaramento de substratos escurecidos, como uma alternativa aos implantes e pilares de titânio. Zhang et al., 2018  </a:t>
            </a:r>
          </a:p>
          <a:p>
            <a:pPr/>
            <a:r>
              <a:t>Stawarczyk et al 2017 (a)</a:t>
            </a:r>
          </a:p>
          <a:p>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hape 627"/>
          <p:cNvSpPr/>
          <p:nvPr>
            <p:ph type="sldImg"/>
          </p:nvPr>
        </p:nvSpPr>
        <p:spPr>
          <a:prstGeom prst="rect">
            <a:avLst/>
          </a:prstGeom>
        </p:spPr>
        <p:txBody>
          <a:bodyPr/>
          <a:lstStyle/>
          <a:p>
            <a:pPr/>
          </a:p>
        </p:txBody>
      </p:sp>
      <p:sp>
        <p:nvSpPr>
          <p:cNvPr id="628" name="Shape 628"/>
          <p:cNvSpPr/>
          <p:nvPr>
            <p:ph type="body" sz="quarter" idx="1"/>
          </p:nvPr>
        </p:nvSpPr>
        <p:spPr>
          <a:prstGeom prst="rect">
            <a:avLst/>
          </a:prstGeom>
        </p:spPr>
        <p:txBody>
          <a:bodyPr/>
          <a:lstStyle/>
          <a:p>
            <a:pPr/>
            <a:r>
              <a:t>A zircônia convencional possui um alto índice de refração da luz e também possui um número extremamente alto de interfaces devido às numerosas estruturas cristalinas muito pequenas pelas quais a luz precisa passar. Isso cria o caráter opaco para o material. Stawarczyk et al 2017 (a)</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O primeiro uso da porcelana como material odontológico ocorreu em 1774. Em 1910 ocorreu a primeira publicação das propriedades das cerâmicas odontológicas ocorrendo então a sua difusão como material restaurador. A zircônia foi introduzida na odontologia no início dos anos 90 usada como estrutura para apoiar materiais cerâmicos mais estéticos Malkondu et al 2016 e com a conformação de blocos para usinagem em CAD/CAM.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hape 635"/>
          <p:cNvSpPr/>
          <p:nvPr>
            <p:ph type="sldImg"/>
          </p:nvPr>
        </p:nvSpPr>
        <p:spPr>
          <a:prstGeom prst="rect">
            <a:avLst/>
          </a:prstGeom>
        </p:spPr>
        <p:txBody>
          <a:bodyPr/>
          <a:lstStyle/>
          <a:p>
            <a:pPr/>
          </a:p>
        </p:txBody>
      </p:sp>
      <p:sp>
        <p:nvSpPr>
          <p:cNvPr id="636" name="Shape 636"/>
          <p:cNvSpPr/>
          <p:nvPr>
            <p:ph type="body" sz="quarter" idx="1"/>
          </p:nvPr>
        </p:nvSpPr>
        <p:spPr>
          <a:prstGeom prst="rect">
            <a:avLst/>
          </a:prstGeom>
        </p:spPr>
        <p:txBody>
          <a:bodyPr/>
          <a:lstStyle/>
          <a:p>
            <a:pPr/>
            <a:r>
              <a:t>Exemplos: Lava Frame (3M Espe, EUA), Vita YZ T (Vita Zahnfabrik, Alemanha), Prettau Zr (Zirkonzahn, Itália).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a:r>
              <a:t>Por volta de 2013, foi apresentada uma versão aprimorada dos materiais 3Y-TZP. Zircônias de segunda geração possuem uma redução na quantidade de alumina, uma modificação realizada no nível molecular com redução no número e no tamanho dos grãos de alumina (Al2O3), bem como eliminação da porosidade por sinterização a uma temperatura mais alta. Isso levou a uma modesta melhoria na translucidez.</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p>
            <a:pPr/>
            <a:r>
              <a:t>Entretanto, essa melhora ainda não é suficiente para que o material possa ser empregado em próteses monolíticas. Zhang et al., 2018 Zircônias de primeira e segunda geração têm um teor de ítria semelhante, mas diferem quanto à quantidade de óxido de alumina</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r>
              <a:t>Zircônias de primeira e segunda geração têm um teor de ítria semelhante, mas diferem quanto à quantidade de óxido de alumina, que influencia a resistência à flexão e a translucidez. Kelch et al 2019 Devido à sua alta opacidade, as duas primeiras gerações de zircônia geralmente precisam ser revestidas com cerâmica.</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p>
            <a:pPr/>
            <a:r>
              <a:t>Devido à sua resistência durável e melhores propriedades ópticas, esse tipo de zircônia é predominantemente usado como material de estrutura para próteses fixas unitárias e multiplas. Güth et al 2019</a:t>
            </a:r>
          </a:p>
          <a:p>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Shape 685"/>
          <p:cNvSpPr/>
          <p:nvPr>
            <p:ph type="sldImg"/>
          </p:nvPr>
        </p:nvSpPr>
        <p:spPr>
          <a:prstGeom prst="rect">
            <a:avLst/>
          </a:prstGeom>
        </p:spPr>
        <p:txBody>
          <a:bodyPr/>
          <a:lstStyle/>
          <a:p>
            <a:pPr/>
          </a:p>
        </p:txBody>
      </p:sp>
      <p:sp>
        <p:nvSpPr>
          <p:cNvPr id="686" name="Shape 686"/>
          <p:cNvSpPr/>
          <p:nvPr>
            <p:ph type="body" sz="quarter" idx="1"/>
          </p:nvPr>
        </p:nvSpPr>
        <p:spPr>
          <a:prstGeom prst="rect">
            <a:avLst/>
          </a:prstGeom>
        </p:spPr>
        <p:txBody>
          <a:bodyPr/>
          <a:lstStyle/>
          <a:p>
            <a:pPr/>
            <a:r>
              <a:t>Exemplos: Lava Plus, 3M Espe, EUA; Vita YZ HT, Vita Zahnfabrik, Alemanha; entre outras.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a:r>
              <a:t>A zircônia de terceira geração foi introduzida no “The International Dental Show” em 2015. Stawarczyk et al 2017 (a) Essa zircônia, controversa em comparação à primeira e segunda geração, não é apenas metaestável na fase tetragonal, mas também contém uma proporção de fase cúbica de até 53%. Stawarczyk et al 2017 (a)</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Shape 703"/>
          <p:cNvSpPr/>
          <p:nvPr>
            <p:ph type="sldImg"/>
          </p:nvPr>
        </p:nvSpPr>
        <p:spPr>
          <a:prstGeom prst="rect">
            <a:avLst/>
          </a:prstGeom>
        </p:spPr>
        <p:txBody>
          <a:bodyPr/>
          <a:lstStyle/>
          <a:p>
            <a:pPr/>
          </a:p>
        </p:txBody>
      </p:sp>
      <p:sp>
        <p:nvSpPr>
          <p:cNvPr id="704" name="Shape 704"/>
          <p:cNvSpPr/>
          <p:nvPr>
            <p:ph type="body" sz="quarter" idx="1"/>
          </p:nvPr>
        </p:nvSpPr>
        <p:spPr>
          <a:prstGeom prst="rect">
            <a:avLst/>
          </a:prstGeom>
        </p:spPr>
        <p:txBody>
          <a:bodyPr/>
          <a:lstStyle/>
          <a:p>
            <a:pPr/>
            <a:r>
              <a:t>Zircônias de terceira geração vieram com intuito de incluir translucidez (high-translucency zirconia; e ultratranslúcidas – cubic ultratranslucent zirconia) e diferem das demais gerações pela variação na quantidade de ítria adicionada a estrutura das zircônias, sendo 4% em mol (4Y-PSZ) ou 5% em mol (5Y-PSZ), e a introdução de fase cúbica.</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hape 712"/>
          <p:cNvSpPr/>
          <p:nvPr>
            <p:ph type="sldImg"/>
          </p:nvPr>
        </p:nvSpPr>
        <p:spPr>
          <a:prstGeom prst="rect">
            <a:avLst/>
          </a:prstGeom>
        </p:spPr>
        <p:txBody>
          <a:bodyPr/>
          <a:lstStyle/>
          <a:p>
            <a:pPr/>
          </a:p>
        </p:txBody>
      </p:sp>
      <p:sp>
        <p:nvSpPr>
          <p:cNvPr id="713" name="Shape 713"/>
          <p:cNvSpPr/>
          <p:nvPr>
            <p:ph type="body" sz="quarter" idx="1"/>
          </p:nvPr>
        </p:nvSpPr>
        <p:spPr>
          <a:prstGeom prst="rect">
            <a:avLst/>
          </a:prstGeom>
        </p:spPr>
        <p:txBody>
          <a:bodyPr/>
          <a:lstStyle/>
          <a:p>
            <a:pPr/>
            <a:r>
              <a:t>Ela é descrita como zircônia totalmente estabilizada com uma estrutura cúbica/tetragonal mista. Os cristais cúbicos têm um volume maior em comparação aos tetragonais. Isso significa que a luz se espalha menos fortemente nos limites dos grãos e nos poros residuais, tornando o material mais translúcido. Stawarczyk et al 2017 (a)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Shape 721"/>
          <p:cNvSpPr/>
          <p:nvPr>
            <p:ph type="sldImg"/>
          </p:nvPr>
        </p:nvSpPr>
        <p:spPr>
          <a:prstGeom prst="rect">
            <a:avLst/>
          </a:prstGeom>
        </p:spPr>
        <p:txBody>
          <a:bodyPr/>
          <a:lstStyle/>
          <a:p>
            <a:pPr/>
          </a:p>
        </p:txBody>
      </p:sp>
      <p:sp>
        <p:nvSpPr>
          <p:cNvPr id="722" name="Shape 722"/>
          <p:cNvSpPr/>
          <p:nvPr>
            <p:ph type="body" sz="quarter" idx="1"/>
          </p:nvPr>
        </p:nvSpPr>
        <p:spPr>
          <a:prstGeom prst="rect">
            <a:avLst/>
          </a:prstGeom>
        </p:spPr>
        <p:txBody>
          <a:bodyPr/>
          <a:lstStyle/>
          <a:p>
            <a:pPr/>
            <a:r>
              <a:t>Além disso, as estruturas cristalinas cúbicas são mais isotrópicas que as estruturas tetragonais, o que significa que a luz incidente é emitida de maneira mais uniforme em todas as direções espaciais. Essa propriedade também tem uma influência significativa na translucidez. Stawarczyk et al 2017 (a)</a:t>
            </a:r>
          </a:p>
          <a:p>
            <a:pPr/>
            <a:r>
              <a:t>Isotrópicos: ziz-se de substâncias que têm todas as propriedades físicas comuns entre si.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O que é conhecido como zircônia na odontologia é na verdade o óxido do metal, o dióxido de zircônio (ZrO2). O zircônio não é encontrado na natureza como metal livre, porém formando numerosos minerais. A principal fonte de zircônio é proveniente do zircão (silicato de zircônio, ZrSiO4), que se encontra em depósitos na Austrália, Brasil, Índia, Rússia e Estados Unidos.</a:t>
            </a:r>
          </a:p>
          <a:p>
            <a:p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Shape 734"/>
          <p:cNvSpPr/>
          <p:nvPr>
            <p:ph type="sldImg"/>
          </p:nvPr>
        </p:nvSpPr>
        <p:spPr>
          <a:prstGeom prst="rect">
            <a:avLst/>
          </a:prstGeom>
        </p:spPr>
        <p:txBody>
          <a:bodyPr/>
          <a:lstStyle/>
          <a:p>
            <a:pPr/>
          </a:p>
        </p:txBody>
      </p:sp>
      <p:sp>
        <p:nvSpPr>
          <p:cNvPr id="735" name="Shape 735"/>
          <p:cNvSpPr/>
          <p:nvPr>
            <p:ph type="body" sz="quarter" idx="1"/>
          </p:nvPr>
        </p:nvSpPr>
        <p:spPr>
          <a:prstGeom prst="rect">
            <a:avLst/>
          </a:prstGeom>
        </p:spPr>
        <p:txBody>
          <a:bodyPr/>
          <a:lstStyle/>
          <a:p>
            <a:pPr/>
            <a:r>
              <a:t> No entanto, o excelente resultado no aumento da translucidez levou a uma menor resistência à flexão, causado pela maior quantidade de fase cúbica, Sulaiman et al. 2016 a qual não sofre transformação induzida por estresse (Zhang et al. 2016).</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hape 746"/>
          <p:cNvSpPr/>
          <p:nvPr>
            <p:ph type="sldImg"/>
          </p:nvPr>
        </p:nvSpPr>
        <p:spPr>
          <a:prstGeom prst="rect">
            <a:avLst/>
          </a:prstGeom>
        </p:spPr>
        <p:txBody>
          <a:bodyPr/>
          <a:lstStyle/>
          <a:p>
            <a:pPr/>
          </a:p>
        </p:txBody>
      </p:sp>
      <p:sp>
        <p:nvSpPr>
          <p:cNvPr id="747" name="Shape 747"/>
          <p:cNvSpPr/>
          <p:nvPr>
            <p:ph type="body" sz="quarter" idx="1"/>
          </p:nvPr>
        </p:nvSpPr>
        <p:spPr>
          <a:prstGeom prst="rect">
            <a:avLst/>
          </a:prstGeom>
        </p:spPr>
        <p:txBody>
          <a:bodyPr/>
          <a:lstStyle/>
          <a:p>
            <a:pPr/>
            <a:r>
              <a:t>São indicadas para facetas cerâmicas e coroas monolíticas, e os materiais 5Y-PSZ mais translúcidos foram indicados para uso amplo como coroas e próteses fixas anteriores, com até três elementos e um pôntico entre duas coroas na região pré-molar. Güth et al 2019</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a:pPr/>
          </a:p>
        </p:txBody>
      </p:sp>
      <p:sp>
        <p:nvSpPr>
          <p:cNvPr id="754" name="Shape 754"/>
          <p:cNvSpPr/>
          <p:nvPr>
            <p:ph type="body" sz="quarter" idx="1"/>
          </p:nvPr>
        </p:nvSpPr>
        <p:spPr>
          <a:prstGeom prst="rect">
            <a:avLst/>
          </a:prstGeom>
        </p:spPr>
        <p:txBody>
          <a:bodyPr/>
          <a:lstStyle/>
          <a:p>
            <a:pPr/>
            <a:r>
              <a:t>Exemplos: IPS e.max ZirCAD MT, Ivoclar Vivadent, Liechtenstein; Prettau 4 Anterior, Zirkonzahn, Itália; Katana ST/STML, Kuraray Noritake; entre outras.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Shape 763"/>
          <p:cNvSpPr/>
          <p:nvPr>
            <p:ph type="sldImg"/>
          </p:nvPr>
        </p:nvSpPr>
        <p:spPr>
          <a:prstGeom prst="rect">
            <a:avLst/>
          </a:prstGeom>
        </p:spPr>
        <p:txBody>
          <a:bodyPr/>
          <a:lstStyle/>
          <a:p>
            <a:pPr/>
          </a:p>
        </p:txBody>
      </p:sp>
      <p:sp>
        <p:nvSpPr>
          <p:cNvPr id="764" name="Shape 764"/>
          <p:cNvSpPr/>
          <p:nvPr>
            <p:ph type="body" sz="quarter" idx="1"/>
          </p:nvPr>
        </p:nvSpPr>
        <p:spPr>
          <a:prstGeom prst="rect">
            <a:avLst/>
          </a:prstGeom>
        </p:spPr>
        <p:txBody>
          <a:bodyPr/>
          <a:lstStyle/>
          <a:p>
            <a:pPr/>
            <a:r>
              <a:t>Em 2017, a quarta geração de zircônia foi introduzida. Comparado à terceira geração, o teor de ítria foi reduzido para 4 mol%, o que levou a um aprimoramento das propriedades mecânicas com uma redução combinada em suas propriedades ópticas da luz. Güth et al 2019</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Shape 774"/>
          <p:cNvSpPr/>
          <p:nvPr>
            <p:ph type="sldImg"/>
          </p:nvPr>
        </p:nvSpPr>
        <p:spPr>
          <a:prstGeom prst="rect">
            <a:avLst/>
          </a:prstGeom>
        </p:spPr>
        <p:txBody>
          <a:bodyPr/>
          <a:lstStyle/>
          <a:p>
            <a:pPr/>
          </a:p>
        </p:txBody>
      </p:sp>
      <p:sp>
        <p:nvSpPr>
          <p:cNvPr id="775" name="Shape 775"/>
          <p:cNvSpPr/>
          <p:nvPr>
            <p:ph type="body" sz="quarter" idx="1"/>
          </p:nvPr>
        </p:nvSpPr>
        <p:spPr>
          <a:prstGeom prst="rect">
            <a:avLst/>
          </a:prstGeom>
        </p:spPr>
        <p:txBody>
          <a:bodyPr/>
          <a:lstStyle/>
          <a:p>
            <a:pPr/>
            <a:r>
              <a:t>A quarta geração das zircônias é dada pela obtenção de blocos com graduação de cor e de translucidez, visando alcançar propriedades (mecânicas, químicas e/ou óticas) otimizadas. Dependendo do fabricante, a zircônia de quarta geração é indicada para próteses dentais fixas de vários elementos. Güth et al 2019</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Shape 781"/>
          <p:cNvSpPr/>
          <p:nvPr>
            <p:ph type="sldImg"/>
          </p:nvPr>
        </p:nvSpPr>
        <p:spPr>
          <a:prstGeom prst="rect">
            <a:avLst/>
          </a:prstGeom>
        </p:spPr>
        <p:txBody>
          <a:bodyPr/>
          <a:lstStyle/>
          <a:p>
            <a:pPr/>
          </a:p>
        </p:txBody>
      </p:sp>
      <p:sp>
        <p:nvSpPr>
          <p:cNvPr id="782" name="Shape 782"/>
          <p:cNvSpPr/>
          <p:nvPr>
            <p:ph type="body" sz="quarter" idx="1"/>
          </p:nvPr>
        </p:nvSpPr>
        <p:spPr>
          <a:prstGeom prst="rect">
            <a:avLst/>
          </a:prstGeom>
        </p:spPr>
        <p:txBody>
          <a:bodyPr/>
          <a:lstStyle/>
          <a:p>
            <a:pPr/>
            <a:r>
              <a:t>Exemplo a Lava Esthetic, 3M Espe, EUA.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Shape 790"/>
          <p:cNvSpPr/>
          <p:nvPr>
            <p:ph type="sldImg"/>
          </p:nvPr>
        </p:nvSpPr>
        <p:spPr>
          <a:prstGeom prst="rect">
            <a:avLst/>
          </a:prstGeom>
        </p:spPr>
        <p:txBody>
          <a:bodyPr/>
          <a:lstStyle/>
          <a:p>
            <a:pPr/>
          </a:p>
        </p:txBody>
      </p:sp>
      <p:sp>
        <p:nvSpPr>
          <p:cNvPr id="791" name="Shape 791"/>
          <p:cNvSpPr/>
          <p:nvPr>
            <p:ph type="body" sz="quarter" idx="1"/>
          </p:nvPr>
        </p:nvSpPr>
        <p:spPr>
          <a:prstGeom prst="rect">
            <a:avLst/>
          </a:prstGeom>
        </p:spPr>
        <p:txBody>
          <a:bodyPr/>
          <a:lstStyle/>
          <a:p>
            <a:pPr/>
            <a:r>
              <a:t>Considerando as diferentes gerações de zircônia, estão disponíveis blocos de multicamada ou sombreado com gradiente. Estes foram desenvolvidos para imitar o gradiente de cor dos dentes naturais. Além disso, foram introduzidos blocos que combinam diferentes gerações de zircônia para obter as melhores propriedades mecânicas e ópticas possíveis.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hape 803"/>
          <p:cNvSpPr/>
          <p:nvPr>
            <p:ph type="sldImg"/>
          </p:nvPr>
        </p:nvSpPr>
        <p:spPr>
          <a:prstGeom prst="rect">
            <a:avLst/>
          </a:prstGeom>
        </p:spPr>
        <p:txBody>
          <a:bodyPr/>
          <a:lstStyle/>
          <a:p>
            <a:pPr/>
          </a:p>
        </p:txBody>
      </p:sp>
      <p:sp>
        <p:nvSpPr>
          <p:cNvPr id="804" name="Shape 804"/>
          <p:cNvSpPr/>
          <p:nvPr>
            <p:ph type="body" sz="quarter" idx="1"/>
          </p:nvPr>
        </p:nvSpPr>
        <p:spPr>
          <a:prstGeom prst="rect">
            <a:avLst/>
          </a:prstGeom>
        </p:spPr>
        <p:txBody>
          <a:bodyPr/>
          <a:lstStyle/>
          <a:p>
            <a:pPr/>
            <a:r>
              <a:t>Esses blocos consistem em um corpo de zircônia de quarta geração (4Y-TZP) para garantir uma estabilidade levemente aumentada, e um material de terceira geração (5Y-TZP) com maior translucidez para a área incisal, para permitir propriedades ópticas aprimoradas. Além disso, diferentes combinações e formas de mistura estão disponíveis em diferentes fabricantes. Outros blocos de zircônia têm partículas fluorescentes integradas.Güth et al 2019</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Shape 808"/>
          <p:cNvSpPr/>
          <p:nvPr>
            <p:ph type="sldImg"/>
          </p:nvPr>
        </p:nvSpPr>
        <p:spPr>
          <a:prstGeom prst="rect">
            <a:avLst/>
          </a:prstGeom>
        </p:spPr>
        <p:txBody>
          <a:bodyPr/>
          <a:lstStyle/>
          <a:p>
            <a:pPr/>
          </a:p>
        </p:txBody>
      </p:sp>
      <p:sp>
        <p:nvSpPr>
          <p:cNvPr id="809" name="Shape 809"/>
          <p:cNvSpPr/>
          <p:nvPr>
            <p:ph type="body" sz="quarter" idx="1"/>
          </p:nvPr>
        </p:nvSpPr>
        <p:spPr>
          <a:prstGeom prst="rect">
            <a:avLst/>
          </a:prstGeom>
        </p:spPr>
        <p:txBody>
          <a:bodyPr/>
          <a:lstStyle/>
          <a:p>
            <a:pPr/>
            <a:r>
              <a:t>A zircônia tetragonal policristalina estabilizada com ítria 3Y-TZP possui instabilidade hidrotérmica.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hape 821"/>
          <p:cNvSpPr/>
          <p:nvPr>
            <p:ph type="sldImg"/>
          </p:nvPr>
        </p:nvSpPr>
        <p:spPr>
          <a:prstGeom prst="rect">
            <a:avLst/>
          </a:prstGeom>
        </p:spPr>
        <p:txBody>
          <a:bodyPr/>
          <a:lstStyle/>
          <a:p>
            <a:pPr/>
          </a:p>
        </p:txBody>
      </p:sp>
      <p:sp>
        <p:nvSpPr>
          <p:cNvPr id="822" name="Shape 822"/>
          <p:cNvSpPr/>
          <p:nvPr>
            <p:ph type="body" sz="quarter" idx="1"/>
          </p:nvPr>
        </p:nvSpPr>
        <p:spPr>
          <a:prstGeom prst="rect">
            <a:avLst/>
          </a:prstGeom>
        </p:spPr>
        <p:txBody>
          <a:bodyPr/>
          <a:lstStyle/>
          <a:p>
            <a:pPr/>
            <a:r>
              <a:t>A baixas temperaturas (&lt;500° C) e na presença de água, a zircônia sofre espontaneamente uma transformação de fase tetragonal em monoclínica, também conhecida como 'degradação de baixa temperatura' (LTD). Esse processo de envelhecimento consiste em uma lenta transformação tetragonal em monoclinica dos grãos que estão na superfície em contato com as moléculas de água.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Geralmente obtido após um processo extenso e caro.</a:t>
            </a:r>
          </a:p>
          <a:p>
            <a:pPr/>
            <a:r>
              <a:t>Após um processo de produção e purificação ele está disponível na forma de um pó branco e cristalino de alta fusão.</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Shape 830"/>
          <p:cNvSpPr/>
          <p:nvPr>
            <p:ph type="sldImg"/>
          </p:nvPr>
        </p:nvSpPr>
        <p:spPr>
          <a:prstGeom prst="rect">
            <a:avLst/>
          </a:prstGeom>
        </p:spPr>
        <p:txBody>
          <a:bodyPr/>
          <a:lstStyle/>
          <a:p>
            <a:pPr/>
          </a:p>
        </p:txBody>
      </p:sp>
      <p:sp>
        <p:nvSpPr>
          <p:cNvPr id="831" name="Shape 831"/>
          <p:cNvSpPr/>
          <p:nvPr>
            <p:ph type="body" sz="quarter" idx="1"/>
          </p:nvPr>
        </p:nvSpPr>
        <p:spPr>
          <a:prstGeom prst="rect">
            <a:avLst/>
          </a:prstGeom>
        </p:spPr>
        <p:txBody>
          <a:bodyPr/>
          <a:lstStyle/>
          <a:p>
            <a:pPr/>
            <a:r>
              <a:t>Essa transformação está associada à formação de elevações na superfície e, eventualmente, à microfissuração e à extração de grãos, que podem induzir uma deterioração progressiva das propriedades mecânicas. Camposilvan et al.,2018; Cattani-Lorenti et al., 2016</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Shape 836"/>
          <p:cNvSpPr/>
          <p:nvPr>
            <p:ph type="sldImg"/>
          </p:nvPr>
        </p:nvSpPr>
        <p:spPr>
          <a:prstGeom prst="rect">
            <a:avLst/>
          </a:prstGeom>
        </p:spPr>
        <p:txBody>
          <a:bodyPr/>
          <a:lstStyle/>
          <a:p>
            <a:pPr/>
          </a:p>
        </p:txBody>
      </p:sp>
      <p:sp>
        <p:nvSpPr>
          <p:cNvPr id="837" name="Shape 837"/>
          <p:cNvSpPr/>
          <p:nvPr>
            <p:ph type="body" sz="quarter" idx="1"/>
          </p:nvPr>
        </p:nvSpPr>
        <p:spPr>
          <a:prstGeom prst="rect">
            <a:avLst/>
          </a:prstGeom>
        </p:spPr>
        <p:txBody>
          <a:bodyPr/>
          <a:lstStyle/>
          <a:p>
            <a:pPr/>
            <a:r>
              <a:t>estudar as propriedades mecânicas e a resistência ao envelhecimento dessas novas classes de zircônia em comparação com as classes 3Y-TZP padrão.</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Shape 851"/>
          <p:cNvSpPr/>
          <p:nvPr>
            <p:ph type="sldImg"/>
          </p:nvPr>
        </p:nvSpPr>
        <p:spPr>
          <a:prstGeom prst="rect">
            <a:avLst/>
          </a:prstGeom>
        </p:spPr>
        <p:txBody>
          <a:bodyPr/>
          <a:lstStyle/>
          <a:p>
            <a:pPr/>
          </a:p>
        </p:txBody>
      </p:sp>
      <p:sp>
        <p:nvSpPr>
          <p:cNvPr id="852" name="Shape 852"/>
          <p:cNvSpPr/>
          <p:nvPr>
            <p:ph type="body" sz="quarter" idx="1"/>
          </p:nvPr>
        </p:nvSpPr>
        <p:spPr>
          <a:prstGeom prst="rect">
            <a:avLst/>
          </a:prstGeom>
        </p:spPr>
        <p:txBody>
          <a:bodyPr/>
          <a:lstStyle/>
          <a:p>
            <a:pPr/>
            <a:r>
              <a:t>O glazeamento protege a 3Y-TZP contra o envelhecimento, no entanto, uma cobertura perfeita da superfície é muito difícil de ser obtida. Por exemplo, esmaltes de silicato de lítio são aplicados por spray em forma de pó, que tendem a deixar alguns pontos não cobertos em associação com umectação inadequada durante a aplicação – ou desidratação durante o tratamento térmico, além da dificuldade da aplicação na borda marginal. 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Shape 860"/>
          <p:cNvSpPr/>
          <p:nvPr>
            <p:ph type="sldImg"/>
          </p:nvPr>
        </p:nvSpPr>
        <p:spPr>
          <a:prstGeom prst="rect">
            <a:avLst/>
          </a:prstGeom>
        </p:spPr>
        <p:txBody>
          <a:bodyPr/>
          <a:lstStyle/>
          <a:p>
            <a:pPr/>
          </a:p>
        </p:txBody>
      </p:sp>
      <p:sp>
        <p:nvSpPr>
          <p:cNvPr id="861" name="Shape 861"/>
          <p:cNvSpPr/>
          <p:nvPr>
            <p:ph type="body" sz="quarter" idx="1"/>
          </p:nvPr>
        </p:nvSpPr>
        <p:spPr>
          <a:prstGeom prst="rect">
            <a:avLst/>
          </a:prstGeom>
        </p:spPr>
        <p:txBody>
          <a:bodyPr/>
          <a:lstStyle/>
          <a:p>
            <a:pPr/>
            <a:r>
              <a:t>Outro exemplo é o lascamento do glaze que pode ocorrer durante o resfriamento, devido a tensões térmicas residuais uma vez que a zircônia e o glaze não exibem o mesmo coeficiente de expansão térmica. Camposilvan et al.,2018</a:t>
            </a:r>
          </a:p>
          <a:p>
            <a:pPr/>
            <a:r>
              <a:t>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Shape 872"/>
          <p:cNvSpPr/>
          <p:nvPr>
            <p:ph type="sldImg"/>
          </p:nvPr>
        </p:nvSpPr>
        <p:spPr>
          <a:prstGeom prst="rect">
            <a:avLst/>
          </a:prstGeom>
        </p:spPr>
        <p:txBody>
          <a:bodyPr/>
          <a:lstStyle/>
          <a:p>
            <a:pPr/>
          </a:p>
        </p:txBody>
      </p:sp>
      <p:sp>
        <p:nvSpPr>
          <p:cNvPr id="873" name="Shape 873"/>
          <p:cNvSpPr/>
          <p:nvPr>
            <p:ph type="body" sz="quarter" idx="1"/>
          </p:nvPr>
        </p:nvSpPr>
        <p:spPr>
          <a:prstGeom prst="rect">
            <a:avLst/>
          </a:prstGeom>
        </p:spPr>
        <p:txBody>
          <a:bodyPr/>
          <a:lstStyle/>
          <a:p>
            <a:pPr/>
            <a:r>
              <a:t>A zircônia altamente translúcida com pelo menos 5,5 mol.% de ítria não sofre degradação hidrotérmica mesmo após 54 h de envelhecimento artificial. Portanto, esses materiais são totalmente resistentes ao envelhecimento em condições in vitro e sem carga externa aplicada. A presença da fase cúbica em materiais altamente translúcidos acarreta duas vantagens principais: um aumento sensível da translucidez e a completa ausência de degradação hidrotérmica. </a:t>
            </a:r>
          </a:p>
          <a:p>
            <a:pPr/>
            <a:r>
              <a:t>Essas zirconias monolíticas podem ser mais translúcidos que o padrão 3Y-TZP e não sofrem degradação hidrotérmica in vitro, sua dureza e resistência são drasticamente mais baixas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Shape 884"/>
          <p:cNvSpPr/>
          <p:nvPr>
            <p:ph type="sldImg"/>
          </p:nvPr>
        </p:nvSpPr>
        <p:spPr>
          <a:prstGeom prst="rect">
            <a:avLst/>
          </a:prstGeom>
        </p:spPr>
        <p:txBody>
          <a:bodyPr/>
          <a:lstStyle/>
          <a:p>
            <a:pPr/>
          </a:p>
        </p:txBody>
      </p:sp>
      <p:sp>
        <p:nvSpPr>
          <p:cNvPr id="885" name="Shape 885"/>
          <p:cNvSpPr/>
          <p:nvPr>
            <p:ph type="body" sz="quarter" idx="1"/>
          </p:nvPr>
        </p:nvSpPr>
        <p:spPr>
          <a:prstGeom prst="rect">
            <a:avLst/>
          </a:prstGeom>
        </p:spPr>
        <p:txBody>
          <a:bodyPr/>
          <a:lstStyle/>
          <a:p>
            <a:pPr/>
            <a:r>
              <a:t>Em resumo, este estudo in vitro sugere que, independentemente das diferenças entre as cerâmicas PSZ e FSZ, quando ajustes oclusais são necessários em coroas monolíticas, uma técnica de polimento de retificação pode ser mais segura. Apesar da diminuição da rugosidade e da leve melhora do módulo Weibull, a aplicação de vidros após ajustes parece ser desnecessária e até prejudicial</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Shape 890"/>
          <p:cNvSpPr/>
          <p:nvPr>
            <p:ph type="sldImg"/>
          </p:nvPr>
        </p:nvSpPr>
        <p:spPr>
          <a:prstGeom prst="rect">
            <a:avLst/>
          </a:prstGeom>
        </p:spPr>
        <p:txBody>
          <a:bodyPr/>
          <a:lstStyle/>
          <a:p>
            <a:pPr/>
          </a:p>
        </p:txBody>
      </p:sp>
      <p:sp>
        <p:nvSpPr>
          <p:cNvPr id="891" name="Shape 891"/>
          <p:cNvSpPr/>
          <p:nvPr>
            <p:ph type="body" sz="quarter" idx="1"/>
          </p:nvPr>
        </p:nvSpPr>
        <p:spPr>
          <a:prstGeom prst="rect">
            <a:avLst/>
          </a:prstGeom>
        </p:spPr>
        <p:txBody>
          <a:bodyPr/>
          <a:lstStyle/>
          <a:p>
            <a:pPr/>
            <a:r>
              <a:t>A zircônia é um material comprovadamente indicado para uso restaurador sob os aspectos biológicos, funcio- nais e estéticos.</a:t>
            </a:r>
          </a:p>
          <a:p>
            <a:pPr/>
            <a:r>
              <a:t>Cabe ao cirurgião-dentista estar informado quanto às suas propriedades, sistemas disponíveis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Como matéria-prima, o zircônio (Zr) é um metal relativamente macio, dúctil, brilhante e prateado.</a:t>
            </a:r>
          </a:p>
          <a:p>
            <a:pPr/>
            <a:r>
              <a:t>Ductil: que se pode estirar ou comprimir sem se romper ou quebra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Tem durabilidade</a:t>
            </a:r>
          </a:p>
          <a:p>
            <a:pPr/>
            <a:r>
              <a:t>É mais hipoalergênico: São produtos com menos chances de causar alergia.</a:t>
            </a:r>
          </a:p>
          <a:p>
            <a:pPr/>
            <a:r>
              <a:t>Não atrai tanta bactéria</a:t>
            </a:r>
          </a:p>
          <a:p>
            <a:pPr/>
            <a:r>
              <a:t>Menos probabilidade de corroer com água e produtos químicos</a:t>
            </a:r>
          </a:p>
          <a:p>
            <a:pPr/>
            <a:r>
              <a:t>Tem toxicidade muito baixa</a:t>
            </a:r>
          </a:p>
          <a:p>
            <a:pPr/>
            <a:r>
              <a:t>Desvantagens: Na forma de pó, o zircônio é instável e pode inflamar-se espontaneamente no ar.</a:t>
            </a:r>
          </a:p>
          <a:p>
            <a:pPr/>
            <a:r>
              <a:t>Embora os baixos níveis de zircônio sejam seguros e sejam encontrados no corpo humano, o alto nível e a exposição constante ao metal podem causar danos aos olhos e pulmões e podem ser fatais.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Na produção de um produto cerâmico, os pós que os constituem são moídos, misturados e acrescidos com aditivos, por exemplo, aglomerantes e plastificantes, para auxiliar a sua conformação, compactação e sinterização.</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e Subtítulo">
    <p:spTree>
      <p:nvGrpSpPr>
        <p:cNvPr id="1" name=""/>
        <p:cNvGrpSpPr/>
        <p:nvPr/>
      </p:nvGrpSpPr>
      <p:grpSpPr>
        <a:xfrm>
          <a:off x="0" y="0"/>
          <a:ext cx="0" cy="0"/>
          <a:chOff x="0" y="0"/>
          <a:chExt cx="0" cy="0"/>
        </a:xfrm>
      </p:grpSpPr>
      <p:sp>
        <p:nvSpPr>
          <p:cNvPr id="11" name="Texto do Título"/>
          <p:cNvSpPr txBox="1"/>
          <p:nvPr>
            <p:ph type="title"/>
          </p:nvPr>
        </p:nvSpPr>
        <p:spPr>
          <a:xfrm>
            <a:off x="3548062" y="2875359"/>
            <a:ext cx="17287876" cy="4554141"/>
          </a:xfrm>
          <a:prstGeom prst="rect">
            <a:avLst/>
          </a:prstGeom>
        </p:spPr>
        <p:txBody>
          <a:bodyPr anchor="b"/>
          <a:lstStyle/>
          <a:p>
            <a:pPr/>
            <a:r>
              <a:t>Texto do Título</a:t>
            </a:r>
          </a:p>
        </p:txBody>
      </p:sp>
      <p:sp>
        <p:nvSpPr>
          <p:cNvPr id="12" name="Nível de Corpo Um…"/>
          <p:cNvSpPr txBox="1"/>
          <p:nvPr>
            <p:ph type="body" sz="quarter" idx="1"/>
          </p:nvPr>
        </p:nvSpPr>
        <p:spPr>
          <a:xfrm>
            <a:off x="3548062" y="7411640"/>
            <a:ext cx="17287876" cy="1821657"/>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13"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ção">
    <p:spTree>
      <p:nvGrpSpPr>
        <p:cNvPr id="1" name=""/>
        <p:cNvGrpSpPr/>
        <p:nvPr/>
      </p:nvGrpSpPr>
      <p:grpSpPr>
        <a:xfrm>
          <a:off x="0" y="0"/>
          <a:ext cx="0" cy="0"/>
          <a:chOff x="0" y="0"/>
          <a:chExt cx="0" cy="0"/>
        </a:xfrm>
      </p:grpSpPr>
      <p:sp>
        <p:nvSpPr>
          <p:cNvPr id="93" name="–Jaime Silveira"/>
          <p:cNvSpPr txBox="1"/>
          <p:nvPr>
            <p:ph type="body" sz="quarter" idx="13"/>
          </p:nvPr>
        </p:nvSpPr>
        <p:spPr>
          <a:xfrm>
            <a:off x="4833937" y="8001000"/>
            <a:ext cx="14716126" cy="714375"/>
          </a:xfrm>
          <a:prstGeom prst="rect">
            <a:avLst/>
          </a:prstGeom>
        </p:spPr>
        <p:txBody>
          <a:bodyPr anchor="t">
            <a:spAutoFit/>
          </a:bodyPr>
          <a:lstStyle>
            <a:lvl1pPr marL="0" indent="0" algn="ctr">
              <a:spcBef>
                <a:spcPts val="0"/>
              </a:spcBef>
              <a:buSzTx/>
              <a:buNone/>
              <a:defRPr sz="3800"/>
            </a:lvl1pPr>
          </a:lstStyle>
          <a:p>
            <a:pPr/>
            <a:r>
              <a:t>–Jaime Silveira</a:t>
            </a:r>
          </a:p>
        </p:txBody>
      </p:sp>
      <p:sp>
        <p:nvSpPr>
          <p:cNvPr id="94" name="“Digite uma citação aqui.”"/>
          <p:cNvSpPr txBox="1"/>
          <p:nvPr>
            <p:ph type="body" sz="quarter" idx="14"/>
          </p:nvPr>
        </p:nvSpPr>
        <p:spPr>
          <a:xfrm>
            <a:off x="4833937" y="5838229"/>
            <a:ext cx="14716126" cy="914401"/>
          </a:xfrm>
          <a:prstGeom prst="rect">
            <a:avLst/>
          </a:prstGeom>
        </p:spPr>
        <p:txBody>
          <a:bodyPr>
            <a:spAutoFit/>
          </a:bodyPr>
          <a:lstStyle>
            <a:lvl1pPr marL="0" indent="0" algn="ctr">
              <a:spcBef>
                <a:spcPts val="0"/>
              </a:spcBef>
              <a:buSzTx/>
              <a:buNone/>
            </a:lvl1pPr>
          </a:lstStyle>
          <a:p>
            <a:pPr/>
            <a:r>
              <a:t>“Digite uma citação aqui.”</a:t>
            </a:r>
          </a:p>
        </p:txBody>
      </p:sp>
      <p:sp>
        <p:nvSpPr>
          <p:cNvPr id="9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2" name="Imagem"/>
          <p:cNvSpPr/>
          <p:nvPr>
            <p:ph type="pic" idx="13"/>
          </p:nvPr>
        </p:nvSpPr>
        <p:spPr>
          <a:xfrm>
            <a:off x="-541735" y="0"/>
            <a:ext cx="24384001" cy="13716002"/>
          </a:xfrm>
          <a:prstGeom prst="rect">
            <a:avLst/>
          </a:prstGeom>
        </p:spPr>
        <p:txBody>
          <a:bodyPr lIns="91439" tIns="45719" rIns="91439" bIns="45719" anchor="t">
            <a:noAutofit/>
          </a:bodyPr>
          <a:lstStyle/>
          <a:p>
            <a:pPr/>
          </a:p>
        </p:txBody>
      </p:sp>
      <p:sp>
        <p:nvSpPr>
          <p:cNvPr id="103"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m Branco">
    <p:spTree>
      <p:nvGrpSpPr>
        <p:cNvPr id="1" name=""/>
        <p:cNvGrpSpPr/>
        <p:nvPr/>
      </p:nvGrpSpPr>
      <p:grpSpPr>
        <a:xfrm>
          <a:off x="0" y="0"/>
          <a:ext cx="0" cy="0"/>
          <a:chOff x="0" y="0"/>
          <a:chExt cx="0" cy="0"/>
        </a:xfrm>
      </p:grpSpPr>
      <p:sp>
        <p:nvSpPr>
          <p:cNvPr id="11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Horizontal">
    <p:spTree>
      <p:nvGrpSpPr>
        <p:cNvPr id="1" name=""/>
        <p:cNvGrpSpPr/>
        <p:nvPr/>
      </p:nvGrpSpPr>
      <p:grpSpPr>
        <a:xfrm>
          <a:off x="0" y="0"/>
          <a:ext cx="0" cy="0"/>
          <a:chOff x="0" y="0"/>
          <a:chExt cx="0" cy="0"/>
        </a:xfrm>
      </p:grpSpPr>
      <p:sp>
        <p:nvSpPr>
          <p:cNvPr id="20" name="Imagem"/>
          <p:cNvSpPr/>
          <p:nvPr>
            <p:ph type="pic" idx="13"/>
          </p:nvPr>
        </p:nvSpPr>
        <p:spPr>
          <a:xfrm>
            <a:off x="4818107" y="-946547"/>
            <a:ext cx="14611141" cy="10936856"/>
          </a:xfrm>
          <a:prstGeom prst="rect">
            <a:avLst/>
          </a:prstGeom>
        </p:spPr>
        <p:txBody>
          <a:bodyPr lIns="91439" tIns="45719" rIns="91439" bIns="45719" anchor="t">
            <a:noAutofit/>
          </a:bodyPr>
          <a:lstStyle/>
          <a:p>
            <a:pPr/>
          </a:p>
        </p:txBody>
      </p:sp>
      <p:sp>
        <p:nvSpPr>
          <p:cNvPr id="21" name="Texto do Título"/>
          <p:cNvSpPr txBox="1"/>
          <p:nvPr>
            <p:ph type="title"/>
          </p:nvPr>
        </p:nvSpPr>
        <p:spPr>
          <a:xfrm>
            <a:off x="4833937" y="9715500"/>
            <a:ext cx="14716126" cy="1803797"/>
          </a:xfrm>
          <a:prstGeom prst="rect">
            <a:avLst/>
          </a:prstGeom>
        </p:spPr>
        <p:txBody>
          <a:bodyPr/>
          <a:lstStyle/>
          <a:p>
            <a:pPr/>
            <a:r>
              <a:t>Texto do Título</a:t>
            </a:r>
          </a:p>
        </p:txBody>
      </p:sp>
      <p:sp>
        <p:nvSpPr>
          <p:cNvPr id="22" name="Nível de Corpo Um…"/>
          <p:cNvSpPr txBox="1"/>
          <p:nvPr>
            <p:ph type="body" sz="quarter" idx="1"/>
          </p:nvPr>
        </p:nvSpPr>
        <p:spPr>
          <a:xfrm>
            <a:off x="4833937" y="11519296"/>
            <a:ext cx="14716126" cy="1589486"/>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23"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 Centro">
    <p:spTree>
      <p:nvGrpSpPr>
        <p:cNvPr id="1" name=""/>
        <p:cNvGrpSpPr/>
        <p:nvPr/>
      </p:nvGrpSpPr>
      <p:grpSpPr>
        <a:xfrm>
          <a:off x="0" y="0"/>
          <a:ext cx="0" cy="0"/>
          <a:chOff x="0" y="0"/>
          <a:chExt cx="0" cy="0"/>
        </a:xfrm>
      </p:grpSpPr>
      <p:sp>
        <p:nvSpPr>
          <p:cNvPr id="30" name="Texto do Título"/>
          <p:cNvSpPr txBox="1"/>
          <p:nvPr>
            <p:ph type="title"/>
          </p:nvPr>
        </p:nvSpPr>
        <p:spPr>
          <a:xfrm>
            <a:off x="3548062" y="4572000"/>
            <a:ext cx="17287876" cy="4554141"/>
          </a:xfrm>
          <a:prstGeom prst="rect">
            <a:avLst/>
          </a:prstGeom>
        </p:spPr>
        <p:txBody>
          <a:bodyPr/>
          <a:lstStyle/>
          <a:p>
            <a:pPr/>
            <a:r>
              <a:t>Texto do Título</a:t>
            </a:r>
          </a:p>
        </p:txBody>
      </p:sp>
      <p:sp>
        <p:nvSpPr>
          <p:cNvPr id="3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
    <p:spTree>
      <p:nvGrpSpPr>
        <p:cNvPr id="1" name=""/>
        <p:cNvGrpSpPr/>
        <p:nvPr/>
      </p:nvGrpSpPr>
      <p:grpSpPr>
        <a:xfrm>
          <a:off x="0" y="0"/>
          <a:ext cx="0" cy="0"/>
          <a:chOff x="0" y="0"/>
          <a:chExt cx="0" cy="0"/>
        </a:xfrm>
      </p:grpSpPr>
      <p:sp>
        <p:nvSpPr>
          <p:cNvPr id="38" name="Imagem"/>
          <p:cNvSpPr/>
          <p:nvPr>
            <p:ph type="pic" sz="half" idx="13"/>
          </p:nvPr>
        </p:nvSpPr>
        <p:spPr>
          <a:xfrm>
            <a:off x="10573650" y="1946671"/>
            <a:ext cx="11070581" cy="9840517"/>
          </a:xfrm>
          <a:prstGeom prst="rect">
            <a:avLst/>
          </a:prstGeom>
        </p:spPr>
        <p:txBody>
          <a:bodyPr lIns="91439" tIns="45719" rIns="91439" bIns="45719" anchor="t">
            <a:noAutofit/>
          </a:bodyPr>
          <a:lstStyle/>
          <a:p>
            <a:pPr/>
          </a:p>
        </p:txBody>
      </p:sp>
      <p:sp>
        <p:nvSpPr>
          <p:cNvPr id="39" name="Texto do Título"/>
          <p:cNvSpPr txBox="1"/>
          <p:nvPr>
            <p:ph type="title"/>
          </p:nvPr>
        </p:nvSpPr>
        <p:spPr>
          <a:xfrm>
            <a:off x="3548062" y="1428750"/>
            <a:ext cx="8286751" cy="5464969"/>
          </a:xfrm>
          <a:prstGeom prst="rect">
            <a:avLst/>
          </a:prstGeom>
        </p:spPr>
        <p:txBody>
          <a:bodyPr anchor="b"/>
          <a:lstStyle/>
          <a:p>
            <a:pPr/>
            <a:r>
              <a:t>Texto do Título</a:t>
            </a:r>
          </a:p>
        </p:txBody>
      </p:sp>
      <p:sp>
        <p:nvSpPr>
          <p:cNvPr id="40" name="Nível de Corpo Um…"/>
          <p:cNvSpPr txBox="1"/>
          <p:nvPr>
            <p:ph type="body" sz="quarter" idx="1"/>
          </p:nvPr>
        </p:nvSpPr>
        <p:spPr>
          <a:xfrm>
            <a:off x="3548062" y="6875859"/>
            <a:ext cx="8286751" cy="546497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4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 Superior">
    <p:spTree>
      <p:nvGrpSpPr>
        <p:cNvPr id="1" name=""/>
        <p:cNvGrpSpPr/>
        <p:nvPr/>
      </p:nvGrpSpPr>
      <p:grpSpPr>
        <a:xfrm>
          <a:off x="0" y="0"/>
          <a:ext cx="0" cy="0"/>
          <a:chOff x="0" y="0"/>
          <a:chExt cx="0" cy="0"/>
        </a:xfrm>
      </p:grpSpPr>
      <p:sp>
        <p:nvSpPr>
          <p:cNvPr id="48" name="Texto do Título"/>
          <p:cNvSpPr txBox="1"/>
          <p:nvPr>
            <p:ph type="title"/>
          </p:nvPr>
        </p:nvSpPr>
        <p:spPr>
          <a:prstGeom prst="rect">
            <a:avLst/>
          </a:prstGeom>
        </p:spPr>
        <p:txBody>
          <a:bodyPr/>
          <a:lstStyle/>
          <a:p>
            <a:pPr/>
            <a:r>
              <a:t>Texto do Título</a:t>
            </a:r>
          </a:p>
        </p:txBody>
      </p:sp>
      <p:sp>
        <p:nvSpPr>
          <p:cNvPr id="49"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e Marcadores">
    <p:spTree>
      <p:nvGrpSpPr>
        <p:cNvPr id="1" name=""/>
        <p:cNvGrpSpPr/>
        <p:nvPr/>
      </p:nvGrpSpPr>
      <p:grpSpPr>
        <a:xfrm>
          <a:off x="0" y="0"/>
          <a:ext cx="0" cy="0"/>
          <a:chOff x="0" y="0"/>
          <a:chExt cx="0" cy="0"/>
        </a:xfrm>
      </p:grpSpPr>
      <p:sp>
        <p:nvSpPr>
          <p:cNvPr id="56" name="Texto do Título"/>
          <p:cNvSpPr txBox="1"/>
          <p:nvPr>
            <p:ph type="title"/>
          </p:nvPr>
        </p:nvSpPr>
        <p:spPr>
          <a:prstGeom prst="rect">
            <a:avLst/>
          </a:prstGeom>
        </p:spPr>
        <p:txBody>
          <a:bodyPr/>
          <a:lstStyle/>
          <a:p>
            <a:pPr/>
            <a:r>
              <a:t>Texto do Título</a:t>
            </a:r>
          </a:p>
        </p:txBody>
      </p:sp>
      <p:sp>
        <p:nvSpPr>
          <p:cNvPr id="57" name="Nível de Corpo Um…"/>
          <p:cNvSpPr txBox="1"/>
          <p:nvPr>
            <p:ph type="body" idx="1"/>
          </p:nvPr>
        </p:nvSpPr>
        <p:spPr>
          <a:prstGeom prst="rect">
            <a:avLst/>
          </a:prstGeom>
        </p:spPr>
        <p:txBody>
          <a:bodyPr/>
          <a:lstStyle>
            <a:lvl1pPr marL="724452" indent="-724452">
              <a:lnSpc>
                <a:spcPct val="120000"/>
              </a:lnSpc>
              <a:spcBef>
                <a:spcPts val="6400"/>
              </a:spcBef>
              <a:defRPr sz="6400"/>
            </a:lvl1pPr>
            <a:lvl2pPr marL="1245152" indent="-724452">
              <a:lnSpc>
                <a:spcPct val="120000"/>
              </a:lnSpc>
              <a:spcBef>
                <a:spcPts val="6400"/>
              </a:spcBef>
              <a:defRPr sz="6400"/>
            </a:lvl2pPr>
            <a:lvl3pPr marL="1765852" indent="-724452">
              <a:lnSpc>
                <a:spcPct val="120000"/>
              </a:lnSpc>
              <a:spcBef>
                <a:spcPts val="6400"/>
              </a:spcBef>
              <a:defRPr sz="6400"/>
            </a:lvl3pPr>
            <a:lvl4pPr marL="2286552" indent="-724452">
              <a:lnSpc>
                <a:spcPct val="120000"/>
              </a:lnSpc>
              <a:spcBef>
                <a:spcPts val="6400"/>
              </a:spcBef>
              <a:defRPr sz="6400"/>
            </a:lvl4pPr>
            <a:lvl5pPr marL="2807252" indent="-724452">
              <a:lnSpc>
                <a:spcPct val="120000"/>
              </a:lnSpc>
              <a:spcBef>
                <a:spcPts val="6400"/>
              </a:spcBef>
              <a:defRPr sz="64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58"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Marcadores e Foto">
    <p:spTree>
      <p:nvGrpSpPr>
        <p:cNvPr id="1" name=""/>
        <p:cNvGrpSpPr/>
        <p:nvPr/>
      </p:nvGrpSpPr>
      <p:grpSpPr>
        <a:xfrm>
          <a:off x="0" y="0"/>
          <a:ext cx="0" cy="0"/>
          <a:chOff x="0" y="0"/>
          <a:chExt cx="0" cy="0"/>
        </a:xfrm>
      </p:grpSpPr>
      <p:sp>
        <p:nvSpPr>
          <p:cNvPr id="65" name="Imagem"/>
          <p:cNvSpPr/>
          <p:nvPr>
            <p:ph type="pic" sz="half" idx="13"/>
          </p:nvPr>
        </p:nvSpPr>
        <p:spPr>
          <a:xfrm>
            <a:off x="10772754" y="3857625"/>
            <a:ext cx="11094757" cy="9862006"/>
          </a:xfrm>
          <a:prstGeom prst="rect">
            <a:avLst/>
          </a:prstGeom>
        </p:spPr>
        <p:txBody>
          <a:bodyPr lIns="91439" tIns="45719" rIns="91439" bIns="45719" anchor="t">
            <a:noAutofit/>
          </a:bodyPr>
          <a:lstStyle/>
          <a:p>
            <a:pPr/>
          </a:p>
        </p:txBody>
      </p:sp>
      <p:sp>
        <p:nvSpPr>
          <p:cNvPr id="66" name="Texto do Título"/>
          <p:cNvSpPr txBox="1"/>
          <p:nvPr>
            <p:ph type="title"/>
          </p:nvPr>
        </p:nvSpPr>
        <p:spPr>
          <a:prstGeom prst="rect">
            <a:avLst/>
          </a:prstGeom>
        </p:spPr>
        <p:txBody>
          <a:bodyPr/>
          <a:lstStyle/>
          <a:p>
            <a:pPr/>
            <a:r>
              <a:t>Texto do Título</a:t>
            </a:r>
          </a:p>
        </p:txBody>
      </p:sp>
      <p:sp>
        <p:nvSpPr>
          <p:cNvPr id="67" name="Nível de Corpo Um…"/>
          <p:cNvSpPr txBox="1"/>
          <p:nvPr>
            <p:ph type="body" sz="half" idx="1"/>
          </p:nvPr>
        </p:nvSpPr>
        <p:spPr>
          <a:xfrm>
            <a:off x="3548062" y="3839765"/>
            <a:ext cx="8286751" cy="8858251"/>
          </a:xfrm>
          <a:prstGeom prst="rect">
            <a:avLst/>
          </a:prstGeom>
        </p:spPr>
        <p:txBody>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68"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rcadores">
    <p:spTree>
      <p:nvGrpSpPr>
        <p:cNvPr id="1" name=""/>
        <p:cNvGrpSpPr/>
        <p:nvPr/>
      </p:nvGrpSpPr>
      <p:grpSpPr>
        <a:xfrm>
          <a:off x="0" y="0"/>
          <a:ext cx="0" cy="0"/>
          <a:chOff x="0" y="0"/>
          <a:chExt cx="0" cy="0"/>
        </a:xfrm>
      </p:grpSpPr>
      <p:sp>
        <p:nvSpPr>
          <p:cNvPr id="75" name="Nível de Corpo Um…"/>
          <p:cNvSpPr txBox="1"/>
          <p:nvPr>
            <p:ph type="body" idx="1"/>
          </p:nvPr>
        </p:nvSpPr>
        <p:spPr>
          <a:xfrm>
            <a:off x="4119562" y="1071562"/>
            <a:ext cx="16127017" cy="11555017"/>
          </a:xfrm>
          <a:prstGeom prst="rect">
            <a:avLst/>
          </a:prstGeom>
        </p:spPr>
        <p:txBody>
          <a:bodyPr/>
          <a:lstStyle>
            <a:lvl1pPr marL="724452" indent="-724452">
              <a:lnSpc>
                <a:spcPct val="120000"/>
              </a:lnSpc>
              <a:spcBef>
                <a:spcPts val="6400"/>
              </a:spcBef>
              <a:defRPr sz="6400"/>
            </a:lvl1pPr>
            <a:lvl2pPr marL="1245152" indent="-724452">
              <a:lnSpc>
                <a:spcPct val="120000"/>
              </a:lnSpc>
              <a:spcBef>
                <a:spcPts val="6400"/>
              </a:spcBef>
              <a:defRPr sz="6400"/>
            </a:lvl2pPr>
            <a:lvl3pPr marL="1765852" indent="-724452">
              <a:lnSpc>
                <a:spcPct val="120000"/>
              </a:lnSpc>
              <a:spcBef>
                <a:spcPts val="6400"/>
              </a:spcBef>
              <a:defRPr sz="6400"/>
            </a:lvl3pPr>
            <a:lvl4pPr marL="2286552" indent="-724452">
              <a:lnSpc>
                <a:spcPct val="120000"/>
              </a:lnSpc>
              <a:spcBef>
                <a:spcPts val="6400"/>
              </a:spcBef>
              <a:defRPr sz="6400"/>
            </a:lvl4pPr>
            <a:lvl5pPr marL="2807252" indent="-724452">
              <a:lnSpc>
                <a:spcPct val="120000"/>
              </a:lnSpc>
              <a:spcBef>
                <a:spcPts val="6400"/>
              </a:spcBef>
              <a:defRPr sz="64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76"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rês Fotos">
    <p:spTree>
      <p:nvGrpSpPr>
        <p:cNvPr id="1" name=""/>
        <p:cNvGrpSpPr/>
        <p:nvPr/>
      </p:nvGrpSpPr>
      <p:grpSpPr>
        <a:xfrm>
          <a:off x="0" y="0"/>
          <a:ext cx="0" cy="0"/>
          <a:chOff x="0" y="0"/>
          <a:chExt cx="0" cy="0"/>
        </a:xfrm>
      </p:grpSpPr>
      <p:sp>
        <p:nvSpPr>
          <p:cNvPr id="83" name="Imagem"/>
          <p:cNvSpPr/>
          <p:nvPr>
            <p:ph type="pic" sz="quarter" idx="13"/>
          </p:nvPr>
        </p:nvSpPr>
        <p:spPr>
          <a:xfrm>
            <a:off x="12406312" y="6983015"/>
            <a:ext cx="8161735" cy="6111899"/>
          </a:xfrm>
          <a:prstGeom prst="rect">
            <a:avLst/>
          </a:prstGeom>
        </p:spPr>
        <p:txBody>
          <a:bodyPr lIns="91439" tIns="45719" rIns="91439" bIns="45719" anchor="t">
            <a:noAutofit/>
          </a:bodyPr>
          <a:lstStyle/>
          <a:p>
            <a:pPr/>
          </a:p>
        </p:txBody>
      </p:sp>
      <p:sp>
        <p:nvSpPr>
          <p:cNvPr id="84" name="Imagem"/>
          <p:cNvSpPr/>
          <p:nvPr>
            <p:ph type="pic" sz="quarter" idx="14"/>
          </p:nvPr>
        </p:nvSpPr>
        <p:spPr>
          <a:xfrm>
            <a:off x="12424171" y="625078"/>
            <a:ext cx="8161736" cy="6111898"/>
          </a:xfrm>
          <a:prstGeom prst="rect">
            <a:avLst/>
          </a:prstGeom>
        </p:spPr>
        <p:txBody>
          <a:bodyPr lIns="91439" tIns="45719" rIns="91439" bIns="45719" anchor="t">
            <a:noAutofit/>
          </a:bodyPr>
          <a:lstStyle/>
          <a:p>
            <a:pPr/>
          </a:p>
        </p:txBody>
      </p:sp>
      <p:sp>
        <p:nvSpPr>
          <p:cNvPr id="85" name="Imagem"/>
          <p:cNvSpPr/>
          <p:nvPr>
            <p:ph type="pic" idx="15"/>
          </p:nvPr>
        </p:nvSpPr>
        <p:spPr>
          <a:xfrm>
            <a:off x="1726743" y="678656"/>
            <a:ext cx="11243383" cy="15021048"/>
          </a:xfrm>
          <a:prstGeom prst="rect">
            <a:avLst/>
          </a:prstGeom>
        </p:spPr>
        <p:txBody>
          <a:bodyPr lIns="91439" tIns="45719" rIns="91439" bIns="45719" anchor="t">
            <a:noAutofit/>
          </a:bodyPr>
          <a:lstStyle/>
          <a:p>
            <a:pPr/>
          </a:p>
        </p:txBody>
      </p:sp>
      <p:sp>
        <p:nvSpPr>
          <p:cNvPr id="86"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exto do Título"/>
          <p:cNvSpPr txBox="1"/>
          <p:nvPr>
            <p:ph type="title"/>
          </p:nvPr>
        </p:nvSpPr>
        <p:spPr>
          <a:xfrm>
            <a:off x="3548062" y="357187"/>
            <a:ext cx="17287876" cy="34290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Texto do Título</a:t>
            </a:r>
          </a:p>
        </p:txBody>
      </p:sp>
      <p:sp>
        <p:nvSpPr>
          <p:cNvPr id="3" name="Nível de Corpo Um…"/>
          <p:cNvSpPr txBox="1"/>
          <p:nvPr>
            <p:ph type="body" idx="1"/>
          </p:nvPr>
        </p:nvSpPr>
        <p:spPr>
          <a:xfrm>
            <a:off x="3548062" y="3839765"/>
            <a:ext cx="17287876" cy="88582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952882" y="13037343"/>
            <a:ext cx="460376" cy="498476"/>
          </a:xfrm>
          <a:prstGeom prst="rect">
            <a:avLst/>
          </a:prstGeom>
          <a:ln w="12700">
            <a:miter lim="400000"/>
          </a:ln>
        </p:spPr>
        <p:txBody>
          <a:bodyPr wrap="none" lIns="71437" tIns="71437" rIns="71437" bIns="71437">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2286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4572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6858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9144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11430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13716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16002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18288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90884" marR="0" indent="-590884" algn="l" defTabSz="821531"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022684" marR="0" indent="-590884" algn="l" defTabSz="821531"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454484" marR="0" indent="-590884" algn="l" defTabSz="821531"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1886284" marR="0" indent="-590884" algn="l" defTabSz="821531"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318084" marR="0" indent="-590884" algn="l" defTabSz="821531"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2749884" marR="0" indent="-590884" algn="l" defTabSz="821531"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3181684" marR="0" indent="-590884" algn="l" defTabSz="821531"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3613484" marR="0" indent="-590884" algn="l" defTabSz="821531"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4045284" marR="0" indent="-590884" algn="l" defTabSz="821531"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jpeg"/><Relationship Id="rId4"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jpeg"/><Relationship Id="rId4" Type="http://schemas.openxmlformats.org/officeDocument/2006/relationships/image" Target="../media/image1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3.jpeg"/><Relationship Id="rId4" Type="http://schemas.openxmlformats.org/officeDocument/2006/relationships/image" Target="../media/image14.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5.jpeg"/><Relationship Id="rId4" Type="http://schemas.openxmlformats.org/officeDocument/2006/relationships/image" Target="../media/image1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hyperlink" Target="http://cerec.co.il"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3.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4.jpeg"/><Relationship Id="rId4"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6.jpeg"/><Relationship Id="rId4" Type="http://schemas.openxmlformats.org/officeDocument/2006/relationships/image" Target="../media/image27.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9.jpeg"/><Relationship Id="rId4" Type="http://schemas.openxmlformats.org/officeDocument/2006/relationships/image" Target="../media/image30.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1.jpeg"/><Relationship Id="rId4" Type="http://schemas.openxmlformats.org/officeDocument/2006/relationships/image" Target="../media/image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1.jpeg"/><Relationship Id="rId4" Type="http://schemas.openxmlformats.org/officeDocument/2006/relationships/image" Target="../media/image33.jpeg"/><Relationship Id="rId5" Type="http://schemas.openxmlformats.org/officeDocument/2006/relationships/image" Target="../media/image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4.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5.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hyperlink" Target="https://pt.wikipedia.org/wiki/itrio" TargetMode="Externa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5.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0.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42.jpeg"/><Relationship Id="rId4" Type="http://schemas.openxmlformats.org/officeDocument/2006/relationships/image" Target="../media/image1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3.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1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6.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51.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5.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5.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9.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63.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14.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15.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64.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16.png"/><Relationship Id="rId4" Type="http://schemas.openxmlformats.org/officeDocument/2006/relationships/image" Target="../media/image17.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65.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66.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67.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8.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Propriedades das cerâmicas a base de zircônia"/>
          <p:cNvSpPr txBox="1"/>
          <p:nvPr>
            <p:ph type="ctrTitle"/>
          </p:nvPr>
        </p:nvSpPr>
        <p:spPr>
          <a:xfrm>
            <a:off x="3418875" y="3512802"/>
            <a:ext cx="17546250" cy="2872627"/>
          </a:xfrm>
          <a:prstGeom prst="rect">
            <a:avLst/>
          </a:prstGeom>
        </p:spPr>
        <p:txBody>
          <a:bodyPr lIns="100458" tIns="100458" rIns="100458" bIns="100458"/>
          <a:lstStyle>
            <a:lvl1pPr defTabSz="889564">
              <a:defRPr spc="344" sz="8624">
                <a:solidFill>
                  <a:schemeClr val="accent6"/>
                </a:solidFill>
                <a:effectLst>
                  <a:outerShdw sx="100000" sy="100000" kx="0" ky="0" algn="b" rotWithShape="0" blurRad="19558" dist="19558" dir="16200000">
                    <a:srgbClr val="000000">
                      <a:alpha val="50000"/>
                    </a:srgbClr>
                  </a:outerShdw>
                </a:effectLst>
              </a:defRPr>
            </a:lvl1pPr>
          </a:lstStyle>
          <a:p>
            <a:pPr/>
            <a:r>
              <a:t>Propriedades das cerâmicas a base de zircônia </a:t>
            </a:r>
            <a:endParaRPr spc="49" sz="1232">
              <a:latin typeface="Times"/>
              <a:ea typeface="Times"/>
              <a:cs typeface="Times"/>
              <a:sym typeface="Times"/>
            </a:endParaRPr>
          </a:p>
        </p:txBody>
      </p:sp>
      <p:sp>
        <p:nvSpPr>
          <p:cNvPr id="120" name="Doutoranda: Simone Kreve"/>
          <p:cNvSpPr txBox="1"/>
          <p:nvPr>
            <p:ph type="subTitle" sz="quarter" idx="1"/>
          </p:nvPr>
        </p:nvSpPr>
        <p:spPr>
          <a:xfrm>
            <a:off x="3883664" y="10329102"/>
            <a:ext cx="16066196" cy="2872628"/>
          </a:xfrm>
          <a:prstGeom prst="rect">
            <a:avLst/>
          </a:prstGeom>
        </p:spPr>
        <p:txBody>
          <a:bodyPr lIns="100458" tIns="100458" rIns="100458" bIns="100458"/>
          <a:lstStyle/>
          <a:p>
            <a:pPr defTabSz="1016644">
              <a:defRPr spc="246" sz="6160">
                <a:solidFill>
                  <a:schemeClr val="accent6"/>
                </a:solidFill>
                <a:effectLst>
                  <a:outerShdw sx="100000" sy="100000" kx="0" ky="0" algn="b" rotWithShape="0" blurRad="22352" dist="24047" dir="16200000">
                    <a:srgbClr val="000000">
                      <a:alpha val="50000"/>
                    </a:srgbClr>
                  </a:outerShdw>
                </a:effectLst>
              </a:defRPr>
            </a:pPr>
          </a:p>
          <a:p>
            <a:pPr defTabSz="1016644">
              <a:defRPr spc="246" sz="6160">
                <a:solidFill>
                  <a:schemeClr val="accent6"/>
                </a:solidFill>
                <a:effectLst>
                  <a:outerShdw sx="100000" sy="100000" kx="0" ky="0" algn="b" rotWithShape="0" blurRad="22352" dist="24047" dir="16200000">
                    <a:srgbClr val="000000">
                      <a:alpha val="50000"/>
                    </a:srgbClr>
                  </a:outerShdw>
                </a:effectLst>
              </a:defRPr>
            </a:pPr>
            <a:r>
              <a:t>Doutoranda: Simone Kreve</a:t>
            </a:r>
          </a:p>
        </p:txBody>
      </p:sp>
      <p:pic>
        <p:nvPicPr>
          <p:cNvPr id="121" name="Imagem" descr="Imagem"/>
          <p:cNvPicPr>
            <a:picLocks noChangeAspect="1"/>
          </p:cNvPicPr>
          <p:nvPr/>
        </p:nvPicPr>
        <p:blipFill>
          <a:blip r:embed="rId2">
            <a:alphaModFix amt="53556"/>
            <a:extLst/>
          </a:blip>
          <a:srcRect l="109" t="519" r="677" b="35"/>
          <a:stretch>
            <a:fillRect/>
          </a:stretch>
        </p:blipFill>
        <p:spPr>
          <a:xfrm>
            <a:off x="250686" y="332579"/>
            <a:ext cx="2514998" cy="3023113"/>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11033" y="0"/>
                </a:moveTo>
                <a:lnTo>
                  <a:pt x="10894" y="176"/>
                </a:lnTo>
                <a:cubicBezTo>
                  <a:pt x="10768" y="335"/>
                  <a:pt x="10639" y="602"/>
                  <a:pt x="10611" y="768"/>
                </a:cubicBezTo>
                <a:cubicBezTo>
                  <a:pt x="10590" y="890"/>
                  <a:pt x="10556" y="967"/>
                  <a:pt x="10481" y="1012"/>
                </a:cubicBezTo>
                <a:cubicBezTo>
                  <a:pt x="10444" y="1035"/>
                  <a:pt x="10396" y="1048"/>
                  <a:pt x="10335" y="1057"/>
                </a:cubicBezTo>
                <a:cubicBezTo>
                  <a:pt x="10275" y="1067"/>
                  <a:pt x="10203" y="1072"/>
                  <a:pt x="10113" y="1072"/>
                </a:cubicBezTo>
                <a:cubicBezTo>
                  <a:pt x="9905" y="1072"/>
                  <a:pt x="9792" y="1064"/>
                  <a:pt x="9725" y="998"/>
                </a:cubicBezTo>
                <a:cubicBezTo>
                  <a:pt x="9657" y="933"/>
                  <a:pt x="9634" y="813"/>
                  <a:pt x="9612" y="593"/>
                </a:cubicBezTo>
                <a:cubicBezTo>
                  <a:pt x="9590" y="364"/>
                  <a:pt x="9576" y="248"/>
                  <a:pt x="9534" y="213"/>
                </a:cubicBezTo>
                <a:cubicBezTo>
                  <a:pt x="9492" y="177"/>
                  <a:pt x="9423" y="222"/>
                  <a:pt x="9292" y="320"/>
                </a:cubicBezTo>
                <a:cubicBezTo>
                  <a:pt x="9111" y="457"/>
                  <a:pt x="8982" y="484"/>
                  <a:pt x="8917" y="397"/>
                </a:cubicBezTo>
                <a:cubicBezTo>
                  <a:pt x="8853" y="311"/>
                  <a:pt x="8692" y="276"/>
                  <a:pt x="8521" y="275"/>
                </a:cubicBezTo>
                <a:cubicBezTo>
                  <a:pt x="8484" y="277"/>
                  <a:pt x="8455" y="268"/>
                  <a:pt x="8416" y="275"/>
                </a:cubicBezTo>
                <a:cubicBezTo>
                  <a:pt x="8409" y="276"/>
                  <a:pt x="8402" y="277"/>
                  <a:pt x="8395" y="278"/>
                </a:cubicBezTo>
                <a:cubicBezTo>
                  <a:pt x="8192" y="319"/>
                  <a:pt x="7980" y="429"/>
                  <a:pt x="7829" y="590"/>
                </a:cubicBezTo>
                <a:cubicBezTo>
                  <a:pt x="7651" y="912"/>
                  <a:pt x="7748" y="1397"/>
                  <a:pt x="8078" y="1690"/>
                </a:cubicBezTo>
                <a:lnTo>
                  <a:pt x="8419" y="1993"/>
                </a:lnTo>
                <a:lnTo>
                  <a:pt x="7860" y="2189"/>
                </a:lnTo>
                <a:cubicBezTo>
                  <a:pt x="7214" y="2413"/>
                  <a:pt x="6968" y="2347"/>
                  <a:pt x="7185" y="2010"/>
                </a:cubicBezTo>
                <a:cubicBezTo>
                  <a:pt x="7286" y="1854"/>
                  <a:pt x="7285" y="1668"/>
                  <a:pt x="7185" y="1449"/>
                </a:cubicBezTo>
                <a:cubicBezTo>
                  <a:pt x="7085" y="1230"/>
                  <a:pt x="7085" y="1043"/>
                  <a:pt x="7185" y="887"/>
                </a:cubicBezTo>
                <a:cubicBezTo>
                  <a:pt x="7258" y="774"/>
                  <a:pt x="7305" y="670"/>
                  <a:pt x="7318" y="615"/>
                </a:cubicBezTo>
                <a:cubicBezTo>
                  <a:pt x="7270" y="582"/>
                  <a:pt x="7197" y="586"/>
                  <a:pt x="7063" y="632"/>
                </a:cubicBezTo>
                <a:cubicBezTo>
                  <a:pt x="7021" y="647"/>
                  <a:pt x="6976" y="661"/>
                  <a:pt x="6930" y="680"/>
                </a:cubicBezTo>
                <a:cubicBezTo>
                  <a:pt x="6894" y="695"/>
                  <a:pt x="6857" y="711"/>
                  <a:pt x="6814" y="729"/>
                </a:cubicBezTo>
                <a:cubicBezTo>
                  <a:pt x="6567" y="840"/>
                  <a:pt x="6312" y="978"/>
                  <a:pt x="6251" y="1057"/>
                </a:cubicBezTo>
                <a:cubicBezTo>
                  <a:pt x="6192" y="1134"/>
                  <a:pt x="6071" y="1199"/>
                  <a:pt x="5982" y="1199"/>
                </a:cubicBezTo>
                <a:cubicBezTo>
                  <a:pt x="5952" y="1199"/>
                  <a:pt x="5916" y="1220"/>
                  <a:pt x="5880" y="1236"/>
                </a:cubicBezTo>
                <a:cubicBezTo>
                  <a:pt x="5855" y="1254"/>
                  <a:pt x="5811" y="1277"/>
                  <a:pt x="5791" y="1293"/>
                </a:cubicBezTo>
                <a:cubicBezTo>
                  <a:pt x="5783" y="1299"/>
                  <a:pt x="5772" y="1303"/>
                  <a:pt x="5764" y="1310"/>
                </a:cubicBezTo>
                <a:cubicBezTo>
                  <a:pt x="5736" y="1334"/>
                  <a:pt x="5703" y="1355"/>
                  <a:pt x="5682" y="1383"/>
                </a:cubicBezTo>
                <a:cubicBezTo>
                  <a:pt x="5606" y="1486"/>
                  <a:pt x="5424" y="1570"/>
                  <a:pt x="5276" y="1571"/>
                </a:cubicBezTo>
                <a:cubicBezTo>
                  <a:pt x="5191" y="1571"/>
                  <a:pt x="5130" y="1595"/>
                  <a:pt x="5086" y="1639"/>
                </a:cubicBezTo>
                <a:cubicBezTo>
                  <a:pt x="5081" y="1643"/>
                  <a:pt x="5073" y="1645"/>
                  <a:pt x="5069" y="1650"/>
                </a:cubicBezTo>
                <a:cubicBezTo>
                  <a:pt x="5067" y="1652"/>
                  <a:pt x="5064" y="1659"/>
                  <a:pt x="5062" y="1661"/>
                </a:cubicBezTo>
                <a:cubicBezTo>
                  <a:pt x="5025" y="1715"/>
                  <a:pt x="5005" y="1788"/>
                  <a:pt x="5004" y="1882"/>
                </a:cubicBezTo>
                <a:cubicBezTo>
                  <a:pt x="5003" y="1945"/>
                  <a:pt x="4999" y="1997"/>
                  <a:pt x="4987" y="2038"/>
                </a:cubicBezTo>
                <a:cubicBezTo>
                  <a:pt x="4987" y="2039"/>
                  <a:pt x="4987" y="2041"/>
                  <a:pt x="4987" y="2041"/>
                </a:cubicBezTo>
                <a:cubicBezTo>
                  <a:pt x="4982" y="2055"/>
                  <a:pt x="4969" y="2061"/>
                  <a:pt x="4963" y="2072"/>
                </a:cubicBezTo>
                <a:cubicBezTo>
                  <a:pt x="4951" y="2095"/>
                  <a:pt x="4942" y="2119"/>
                  <a:pt x="4922" y="2135"/>
                </a:cubicBezTo>
                <a:cubicBezTo>
                  <a:pt x="4862" y="2181"/>
                  <a:pt x="4763" y="2201"/>
                  <a:pt x="4605" y="2203"/>
                </a:cubicBezTo>
                <a:cubicBezTo>
                  <a:pt x="4061" y="2210"/>
                  <a:pt x="3756" y="2453"/>
                  <a:pt x="3702" y="2923"/>
                </a:cubicBezTo>
                <a:cubicBezTo>
                  <a:pt x="3673" y="3168"/>
                  <a:pt x="3568" y="3324"/>
                  <a:pt x="3429" y="3331"/>
                </a:cubicBezTo>
                <a:cubicBezTo>
                  <a:pt x="3057" y="3351"/>
                  <a:pt x="2918" y="3378"/>
                  <a:pt x="2771" y="3518"/>
                </a:cubicBezTo>
                <a:cubicBezTo>
                  <a:pt x="2722" y="3565"/>
                  <a:pt x="2672" y="3625"/>
                  <a:pt x="2611" y="3702"/>
                </a:cubicBezTo>
                <a:cubicBezTo>
                  <a:pt x="2513" y="3827"/>
                  <a:pt x="2459" y="3916"/>
                  <a:pt x="2447" y="3992"/>
                </a:cubicBezTo>
                <a:cubicBezTo>
                  <a:pt x="2436" y="4068"/>
                  <a:pt x="2467" y="4130"/>
                  <a:pt x="2536" y="4199"/>
                </a:cubicBezTo>
                <a:cubicBezTo>
                  <a:pt x="2679" y="4342"/>
                  <a:pt x="2632" y="4401"/>
                  <a:pt x="2287" y="4510"/>
                </a:cubicBezTo>
                <a:cubicBezTo>
                  <a:pt x="2053" y="4584"/>
                  <a:pt x="1808" y="4712"/>
                  <a:pt x="1745" y="4794"/>
                </a:cubicBezTo>
                <a:cubicBezTo>
                  <a:pt x="1571" y="5022"/>
                  <a:pt x="1606" y="5560"/>
                  <a:pt x="1807" y="5727"/>
                </a:cubicBezTo>
                <a:cubicBezTo>
                  <a:pt x="1919" y="5820"/>
                  <a:pt x="2124" y="5871"/>
                  <a:pt x="2318" y="5874"/>
                </a:cubicBezTo>
                <a:cubicBezTo>
                  <a:pt x="2511" y="5877"/>
                  <a:pt x="2693" y="5834"/>
                  <a:pt x="2761" y="5744"/>
                </a:cubicBezTo>
                <a:cubicBezTo>
                  <a:pt x="2818" y="5667"/>
                  <a:pt x="2920" y="5654"/>
                  <a:pt x="2993" y="5715"/>
                </a:cubicBezTo>
                <a:cubicBezTo>
                  <a:pt x="3104" y="5807"/>
                  <a:pt x="2764" y="6632"/>
                  <a:pt x="2502" y="7039"/>
                </a:cubicBezTo>
                <a:cubicBezTo>
                  <a:pt x="2415" y="7174"/>
                  <a:pt x="2338" y="7263"/>
                  <a:pt x="2287" y="7263"/>
                </a:cubicBezTo>
                <a:cubicBezTo>
                  <a:pt x="2283" y="7263"/>
                  <a:pt x="2278" y="7255"/>
                  <a:pt x="2274" y="7255"/>
                </a:cubicBezTo>
                <a:cubicBezTo>
                  <a:pt x="2356" y="7364"/>
                  <a:pt x="2349" y="7581"/>
                  <a:pt x="2243" y="7992"/>
                </a:cubicBezTo>
                <a:cubicBezTo>
                  <a:pt x="2152" y="8345"/>
                  <a:pt x="2081" y="9575"/>
                  <a:pt x="2083" y="10722"/>
                </a:cubicBezTo>
                <a:cubicBezTo>
                  <a:pt x="2085" y="12376"/>
                  <a:pt x="2141" y="12995"/>
                  <a:pt x="2372" y="13735"/>
                </a:cubicBezTo>
                <a:cubicBezTo>
                  <a:pt x="3248" y="16539"/>
                  <a:pt x="5515" y="18593"/>
                  <a:pt x="8494" y="19317"/>
                </a:cubicBezTo>
                <a:cubicBezTo>
                  <a:pt x="8651" y="19354"/>
                  <a:pt x="8808" y="19393"/>
                  <a:pt x="8968" y="19422"/>
                </a:cubicBezTo>
                <a:cubicBezTo>
                  <a:pt x="9029" y="19434"/>
                  <a:pt x="9091" y="19446"/>
                  <a:pt x="9152" y="19456"/>
                </a:cubicBezTo>
                <a:cubicBezTo>
                  <a:pt x="9460" y="19506"/>
                  <a:pt x="9767" y="19542"/>
                  <a:pt x="10079" y="19561"/>
                </a:cubicBezTo>
                <a:cubicBezTo>
                  <a:pt x="10112" y="19563"/>
                  <a:pt x="10145" y="19562"/>
                  <a:pt x="10178" y="19564"/>
                </a:cubicBezTo>
                <a:cubicBezTo>
                  <a:pt x="10424" y="19576"/>
                  <a:pt x="10672" y="19574"/>
                  <a:pt x="10918" y="19567"/>
                </a:cubicBezTo>
                <a:cubicBezTo>
                  <a:pt x="11969" y="19528"/>
                  <a:pt x="13011" y="19311"/>
                  <a:pt x="13978" y="18906"/>
                </a:cubicBezTo>
                <a:cubicBezTo>
                  <a:pt x="17103" y="17600"/>
                  <a:pt x="18857" y="15114"/>
                  <a:pt x="19122" y="11694"/>
                </a:cubicBezTo>
                <a:cubicBezTo>
                  <a:pt x="19135" y="11498"/>
                  <a:pt x="19146" y="11302"/>
                  <a:pt x="19153" y="11102"/>
                </a:cubicBezTo>
                <a:cubicBezTo>
                  <a:pt x="19157" y="10811"/>
                  <a:pt x="19157" y="10516"/>
                  <a:pt x="19149" y="10214"/>
                </a:cubicBezTo>
                <a:cubicBezTo>
                  <a:pt x="19144" y="10100"/>
                  <a:pt x="19143" y="9988"/>
                  <a:pt x="19136" y="9871"/>
                </a:cubicBezTo>
                <a:cubicBezTo>
                  <a:pt x="18985" y="7605"/>
                  <a:pt x="18490" y="6275"/>
                  <a:pt x="17244" y="4771"/>
                </a:cubicBezTo>
                <a:cubicBezTo>
                  <a:pt x="16482" y="3852"/>
                  <a:pt x="16481" y="3461"/>
                  <a:pt x="17240" y="4065"/>
                </a:cubicBezTo>
                <a:lnTo>
                  <a:pt x="17663" y="4403"/>
                </a:lnTo>
                <a:lnTo>
                  <a:pt x="17939" y="4156"/>
                </a:lnTo>
                <a:cubicBezTo>
                  <a:pt x="17986" y="4090"/>
                  <a:pt x="18101" y="3990"/>
                  <a:pt x="18243" y="3884"/>
                </a:cubicBezTo>
                <a:lnTo>
                  <a:pt x="18730" y="3444"/>
                </a:lnTo>
                <a:lnTo>
                  <a:pt x="18369" y="3141"/>
                </a:lnTo>
                <a:cubicBezTo>
                  <a:pt x="18303" y="3086"/>
                  <a:pt x="18249" y="3042"/>
                  <a:pt x="18198" y="3008"/>
                </a:cubicBezTo>
                <a:cubicBezTo>
                  <a:pt x="18196" y="3007"/>
                  <a:pt x="18193" y="3006"/>
                  <a:pt x="18191" y="3005"/>
                </a:cubicBezTo>
                <a:cubicBezTo>
                  <a:pt x="18143" y="2974"/>
                  <a:pt x="18105" y="2956"/>
                  <a:pt x="18065" y="2943"/>
                </a:cubicBezTo>
                <a:cubicBezTo>
                  <a:pt x="18060" y="2941"/>
                  <a:pt x="18050" y="2936"/>
                  <a:pt x="18045" y="2934"/>
                </a:cubicBezTo>
                <a:cubicBezTo>
                  <a:pt x="18000" y="2921"/>
                  <a:pt x="17960" y="2918"/>
                  <a:pt x="17919" y="2929"/>
                </a:cubicBezTo>
                <a:cubicBezTo>
                  <a:pt x="17878" y="2939"/>
                  <a:pt x="17834" y="2963"/>
                  <a:pt x="17789" y="2994"/>
                </a:cubicBezTo>
                <a:cubicBezTo>
                  <a:pt x="17760" y="3014"/>
                  <a:pt x="17738" y="3013"/>
                  <a:pt x="17711" y="3025"/>
                </a:cubicBezTo>
                <a:cubicBezTo>
                  <a:pt x="17678" y="3040"/>
                  <a:pt x="17643" y="3061"/>
                  <a:pt x="17615" y="3065"/>
                </a:cubicBezTo>
                <a:cubicBezTo>
                  <a:pt x="17600" y="3066"/>
                  <a:pt x="17592" y="3058"/>
                  <a:pt x="17578" y="3056"/>
                </a:cubicBezTo>
                <a:cubicBezTo>
                  <a:pt x="17547" y="3053"/>
                  <a:pt x="17516" y="3049"/>
                  <a:pt x="17493" y="3028"/>
                </a:cubicBezTo>
                <a:cubicBezTo>
                  <a:pt x="17485" y="3021"/>
                  <a:pt x="17482" y="3010"/>
                  <a:pt x="17476" y="3002"/>
                </a:cubicBezTo>
                <a:cubicBezTo>
                  <a:pt x="17422" y="2934"/>
                  <a:pt x="17394" y="2817"/>
                  <a:pt x="17394" y="2631"/>
                </a:cubicBezTo>
                <a:cubicBezTo>
                  <a:pt x="17394" y="2447"/>
                  <a:pt x="17252" y="2190"/>
                  <a:pt x="17080" y="2061"/>
                </a:cubicBezTo>
                <a:cubicBezTo>
                  <a:pt x="17004" y="2003"/>
                  <a:pt x="16944" y="1961"/>
                  <a:pt x="16896" y="1933"/>
                </a:cubicBezTo>
                <a:cubicBezTo>
                  <a:pt x="16751" y="1851"/>
                  <a:pt x="16694" y="1910"/>
                  <a:pt x="16484" y="2138"/>
                </a:cubicBezTo>
                <a:cubicBezTo>
                  <a:pt x="16327" y="2307"/>
                  <a:pt x="16092" y="2629"/>
                  <a:pt x="15962" y="2852"/>
                </a:cubicBezTo>
                <a:cubicBezTo>
                  <a:pt x="15712" y="3283"/>
                  <a:pt x="15595" y="3322"/>
                  <a:pt x="15304" y="3076"/>
                </a:cubicBezTo>
                <a:cubicBezTo>
                  <a:pt x="15285" y="3065"/>
                  <a:pt x="15262" y="3069"/>
                  <a:pt x="15243" y="3053"/>
                </a:cubicBezTo>
                <a:cubicBezTo>
                  <a:pt x="15233" y="3045"/>
                  <a:pt x="15236" y="3030"/>
                  <a:pt x="15229" y="3019"/>
                </a:cubicBezTo>
                <a:cubicBezTo>
                  <a:pt x="15060" y="2864"/>
                  <a:pt x="15026" y="2755"/>
                  <a:pt x="15131" y="2702"/>
                </a:cubicBezTo>
                <a:cubicBezTo>
                  <a:pt x="15220" y="2656"/>
                  <a:pt x="15291" y="2222"/>
                  <a:pt x="15291" y="1726"/>
                </a:cubicBezTo>
                <a:lnTo>
                  <a:pt x="15291" y="930"/>
                </a:lnTo>
                <a:cubicBezTo>
                  <a:pt x="15287" y="925"/>
                  <a:pt x="15288" y="887"/>
                  <a:pt x="15284" y="887"/>
                </a:cubicBezTo>
                <a:cubicBezTo>
                  <a:pt x="15260" y="887"/>
                  <a:pt x="15191" y="930"/>
                  <a:pt x="15096" y="998"/>
                </a:cubicBezTo>
                <a:lnTo>
                  <a:pt x="14773" y="1256"/>
                </a:lnTo>
                <a:cubicBezTo>
                  <a:pt x="14771" y="1258"/>
                  <a:pt x="14768" y="1257"/>
                  <a:pt x="14766" y="1259"/>
                </a:cubicBezTo>
                <a:cubicBezTo>
                  <a:pt x="14634" y="1373"/>
                  <a:pt x="14521" y="1451"/>
                  <a:pt x="14428" y="1494"/>
                </a:cubicBezTo>
                <a:cubicBezTo>
                  <a:pt x="14427" y="1495"/>
                  <a:pt x="14423" y="1496"/>
                  <a:pt x="14422" y="1497"/>
                </a:cubicBezTo>
                <a:cubicBezTo>
                  <a:pt x="14288" y="1569"/>
                  <a:pt x="14204" y="1576"/>
                  <a:pt x="14156" y="1471"/>
                </a:cubicBezTo>
                <a:cubicBezTo>
                  <a:pt x="14148" y="1454"/>
                  <a:pt x="14153" y="1413"/>
                  <a:pt x="14149" y="1389"/>
                </a:cubicBezTo>
                <a:cubicBezTo>
                  <a:pt x="14146" y="1368"/>
                  <a:pt x="14142" y="1347"/>
                  <a:pt x="14142" y="1321"/>
                </a:cubicBezTo>
                <a:cubicBezTo>
                  <a:pt x="14136" y="1191"/>
                  <a:pt x="14155" y="1034"/>
                  <a:pt x="14217" y="887"/>
                </a:cubicBezTo>
                <a:cubicBezTo>
                  <a:pt x="14253" y="803"/>
                  <a:pt x="14267" y="732"/>
                  <a:pt x="14278" y="669"/>
                </a:cubicBezTo>
                <a:cubicBezTo>
                  <a:pt x="14285" y="586"/>
                  <a:pt x="14272" y="530"/>
                  <a:pt x="14241" y="519"/>
                </a:cubicBezTo>
                <a:cubicBezTo>
                  <a:pt x="14174" y="532"/>
                  <a:pt x="14070" y="693"/>
                  <a:pt x="13999" y="896"/>
                </a:cubicBezTo>
                <a:cubicBezTo>
                  <a:pt x="13956" y="1020"/>
                  <a:pt x="13906" y="1108"/>
                  <a:pt x="13856" y="1168"/>
                </a:cubicBezTo>
                <a:cubicBezTo>
                  <a:pt x="13784" y="1275"/>
                  <a:pt x="13710" y="1303"/>
                  <a:pt x="13655" y="1236"/>
                </a:cubicBezTo>
                <a:cubicBezTo>
                  <a:pt x="13654" y="1236"/>
                  <a:pt x="13655" y="1234"/>
                  <a:pt x="13655" y="1233"/>
                </a:cubicBezTo>
                <a:cubicBezTo>
                  <a:pt x="13652" y="1231"/>
                  <a:pt x="13650" y="1230"/>
                  <a:pt x="13648" y="1228"/>
                </a:cubicBezTo>
                <a:cubicBezTo>
                  <a:pt x="13593" y="1182"/>
                  <a:pt x="13554" y="1081"/>
                  <a:pt x="13542" y="916"/>
                </a:cubicBezTo>
                <a:cubicBezTo>
                  <a:pt x="13530" y="744"/>
                  <a:pt x="13513" y="558"/>
                  <a:pt x="13505" y="459"/>
                </a:cubicBezTo>
                <a:cubicBezTo>
                  <a:pt x="13470" y="382"/>
                  <a:pt x="13415" y="321"/>
                  <a:pt x="13331" y="275"/>
                </a:cubicBezTo>
                <a:cubicBezTo>
                  <a:pt x="13113" y="221"/>
                  <a:pt x="12743" y="285"/>
                  <a:pt x="12516" y="437"/>
                </a:cubicBezTo>
                <a:cubicBezTo>
                  <a:pt x="12512" y="441"/>
                  <a:pt x="12507" y="443"/>
                  <a:pt x="12503" y="448"/>
                </a:cubicBezTo>
                <a:cubicBezTo>
                  <a:pt x="12501" y="450"/>
                  <a:pt x="12498" y="452"/>
                  <a:pt x="12496" y="454"/>
                </a:cubicBezTo>
                <a:cubicBezTo>
                  <a:pt x="12424" y="528"/>
                  <a:pt x="12368" y="584"/>
                  <a:pt x="12322" y="627"/>
                </a:cubicBezTo>
                <a:cubicBezTo>
                  <a:pt x="12318" y="630"/>
                  <a:pt x="12312" y="637"/>
                  <a:pt x="12308" y="641"/>
                </a:cubicBezTo>
                <a:cubicBezTo>
                  <a:pt x="12172" y="797"/>
                  <a:pt x="12148" y="780"/>
                  <a:pt x="12056" y="575"/>
                </a:cubicBezTo>
                <a:cubicBezTo>
                  <a:pt x="11975" y="395"/>
                  <a:pt x="11928" y="260"/>
                  <a:pt x="11804" y="162"/>
                </a:cubicBezTo>
                <a:cubicBezTo>
                  <a:pt x="11795" y="155"/>
                  <a:pt x="11779" y="151"/>
                  <a:pt x="11770" y="145"/>
                </a:cubicBezTo>
                <a:cubicBezTo>
                  <a:pt x="11734" y="120"/>
                  <a:pt x="11679" y="102"/>
                  <a:pt x="11630" y="82"/>
                </a:cubicBezTo>
                <a:cubicBezTo>
                  <a:pt x="11500" y="46"/>
                  <a:pt x="11291" y="21"/>
                  <a:pt x="11033" y="0"/>
                </a:cubicBezTo>
                <a:close/>
                <a:moveTo>
                  <a:pt x="19453" y="4406"/>
                </a:moveTo>
                <a:cubicBezTo>
                  <a:pt x="19419" y="4405"/>
                  <a:pt x="19371" y="4428"/>
                  <a:pt x="19330" y="4440"/>
                </a:cubicBezTo>
                <a:cubicBezTo>
                  <a:pt x="19279" y="4455"/>
                  <a:pt x="19230" y="4464"/>
                  <a:pt x="19163" y="4499"/>
                </a:cubicBezTo>
                <a:cubicBezTo>
                  <a:pt x="19147" y="4507"/>
                  <a:pt x="19125" y="4521"/>
                  <a:pt x="19108" y="4530"/>
                </a:cubicBezTo>
                <a:cubicBezTo>
                  <a:pt x="19002" y="4589"/>
                  <a:pt x="18887" y="4662"/>
                  <a:pt x="18730" y="4766"/>
                </a:cubicBezTo>
                <a:cubicBezTo>
                  <a:pt x="18727" y="4767"/>
                  <a:pt x="18722" y="4769"/>
                  <a:pt x="18720" y="4771"/>
                </a:cubicBezTo>
                <a:cubicBezTo>
                  <a:pt x="18254" y="5085"/>
                  <a:pt x="18168" y="5282"/>
                  <a:pt x="18556" y="5228"/>
                </a:cubicBezTo>
                <a:cubicBezTo>
                  <a:pt x="18757" y="5200"/>
                  <a:pt x="18821" y="5279"/>
                  <a:pt x="18825" y="5565"/>
                </a:cubicBezTo>
                <a:cubicBezTo>
                  <a:pt x="18829" y="5771"/>
                  <a:pt x="18888" y="6037"/>
                  <a:pt x="18955" y="6158"/>
                </a:cubicBezTo>
                <a:cubicBezTo>
                  <a:pt x="19022" y="6278"/>
                  <a:pt x="19120" y="6376"/>
                  <a:pt x="19173" y="6376"/>
                </a:cubicBezTo>
                <a:cubicBezTo>
                  <a:pt x="19392" y="6374"/>
                  <a:pt x="20451" y="5759"/>
                  <a:pt x="20240" y="5755"/>
                </a:cubicBezTo>
                <a:cubicBezTo>
                  <a:pt x="20183" y="5754"/>
                  <a:pt x="20096" y="5776"/>
                  <a:pt x="20005" y="5806"/>
                </a:cubicBezTo>
                <a:cubicBezTo>
                  <a:pt x="19986" y="5812"/>
                  <a:pt x="19967" y="5818"/>
                  <a:pt x="19947" y="5826"/>
                </a:cubicBezTo>
                <a:cubicBezTo>
                  <a:pt x="19852" y="5861"/>
                  <a:pt x="19754" y="5906"/>
                  <a:pt x="19667" y="5956"/>
                </a:cubicBezTo>
                <a:cubicBezTo>
                  <a:pt x="19426" y="6097"/>
                  <a:pt x="19273" y="6116"/>
                  <a:pt x="19163" y="6024"/>
                </a:cubicBezTo>
                <a:cubicBezTo>
                  <a:pt x="19160" y="6022"/>
                  <a:pt x="19159" y="6018"/>
                  <a:pt x="19156" y="6016"/>
                </a:cubicBezTo>
                <a:cubicBezTo>
                  <a:pt x="19144" y="6010"/>
                  <a:pt x="19125" y="6010"/>
                  <a:pt x="19119" y="6002"/>
                </a:cubicBezTo>
                <a:cubicBezTo>
                  <a:pt x="19093" y="5968"/>
                  <a:pt x="19091" y="5931"/>
                  <a:pt x="19088" y="5897"/>
                </a:cubicBezTo>
                <a:cubicBezTo>
                  <a:pt x="19031" y="5713"/>
                  <a:pt x="19210" y="5503"/>
                  <a:pt x="19497" y="5503"/>
                </a:cubicBezTo>
                <a:cubicBezTo>
                  <a:pt x="19554" y="5503"/>
                  <a:pt x="19591" y="5485"/>
                  <a:pt x="19637" y="5474"/>
                </a:cubicBezTo>
                <a:cubicBezTo>
                  <a:pt x="19698" y="5451"/>
                  <a:pt x="19756" y="5426"/>
                  <a:pt x="19797" y="5398"/>
                </a:cubicBezTo>
                <a:cubicBezTo>
                  <a:pt x="19822" y="5375"/>
                  <a:pt x="19846" y="5354"/>
                  <a:pt x="19862" y="5324"/>
                </a:cubicBezTo>
                <a:cubicBezTo>
                  <a:pt x="19870" y="5314"/>
                  <a:pt x="19879" y="5304"/>
                  <a:pt x="19885" y="5293"/>
                </a:cubicBezTo>
                <a:cubicBezTo>
                  <a:pt x="19933" y="5163"/>
                  <a:pt x="19905" y="4976"/>
                  <a:pt x="19793" y="4751"/>
                </a:cubicBezTo>
                <a:cubicBezTo>
                  <a:pt x="19758" y="4680"/>
                  <a:pt x="19727" y="4639"/>
                  <a:pt x="19695" y="4590"/>
                </a:cubicBezTo>
                <a:cubicBezTo>
                  <a:pt x="19669" y="4552"/>
                  <a:pt x="19645" y="4504"/>
                  <a:pt x="19620" y="4479"/>
                </a:cubicBezTo>
                <a:cubicBezTo>
                  <a:pt x="19611" y="4471"/>
                  <a:pt x="19601" y="4466"/>
                  <a:pt x="19592" y="4459"/>
                </a:cubicBezTo>
                <a:cubicBezTo>
                  <a:pt x="19576" y="4446"/>
                  <a:pt x="19559" y="4433"/>
                  <a:pt x="19541" y="4425"/>
                </a:cubicBezTo>
                <a:cubicBezTo>
                  <a:pt x="19526" y="4418"/>
                  <a:pt x="19510" y="4414"/>
                  <a:pt x="19494" y="4411"/>
                </a:cubicBezTo>
                <a:cubicBezTo>
                  <a:pt x="19480" y="4409"/>
                  <a:pt x="19468" y="4406"/>
                  <a:pt x="19453" y="4406"/>
                </a:cubicBezTo>
                <a:close/>
                <a:moveTo>
                  <a:pt x="20475" y="6376"/>
                </a:moveTo>
                <a:cubicBezTo>
                  <a:pt x="20267" y="6376"/>
                  <a:pt x="19197" y="6730"/>
                  <a:pt x="19197" y="6798"/>
                </a:cubicBezTo>
                <a:cubicBezTo>
                  <a:pt x="19197" y="6815"/>
                  <a:pt x="19255" y="6966"/>
                  <a:pt x="19313" y="7110"/>
                </a:cubicBezTo>
                <a:cubicBezTo>
                  <a:pt x="19328" y="7139"/>
                  <a:pt x="19340" y="7167"/>
                  <a:pt x="19350" y="7204"/>
                </a:cubicBezTo>
                <a:cubicBezTo>
                  <a:pt x="19353" y="7211"/>
                  <a:pt x="19355" y="7218"/>
                  <a:pt x="19361" y="7232"/>
                </a:cubicBezTo>
                <a:cubicBezTo>
                  <a:pt x="19471" y="7494"/>
                  <a:pt x="19619" y="7616"/>
                  <a:pt x="19828" y="7606"/>
                </a:cubicBezTo>
                <a:cubicBezTo>
                  <a:pt x="19828" y="7606"/>
                  <a:pt x="19827" y="7604"/>
                  <a:pt x="19828" y="7603"/>
                </a:cubicBezTo>
                <a:cubicBezTo>
                  <a:pt x="19920" y="7574"/>
                  <a:pt x="20064" y="7522"/>
                  <a:pt x="20199" y="7473"/>
                </a:cubicBezTo>
                <a:cubicBezTo>
                  <a:pt x="20278" y="7433"/>
                  <a:pt x="20353" y="7401"/>
                  <a:pt x="20445" y="7340"/>
                </a:cubicBezTo>
                <a:cubicBezTo>
                  <a:pt x="20697" y="7172"/>
                  <a:pt x="20795" y="7068"/>
                  <a:pt x="20799" y="6917"/>
                </a:cubicBezTo>
                <a:cubicBezTo>
                  <a:pt x="20791" y="6870"/>
                  <a:pt x="20785" y="6831"/>
                  <a:pt x="20772" y="6770"/>
                </a:cubicBezTo>
                <a:cubicBezTo>
                  <a:pt x="20761" y="6720"/>
                  <a:pt x="20756" y="6719"/>
                  <a:pt x="20744" y="6673"/>
                </a:cubicBezTo>
                <a:cubicBezTo>
                  <a:pt x="20681" y="6510"/>
                  <a:pt x="20570" y="6376"/>
                  <a:pt x="20475" y="6376"/>
                </a:cubicBezTo>
                <a:close/>
                <a:moveTo>
                  <a:pt x="913" y="6467"/>
                </a:moveTo>
                <a:cubicBezTo>
                  <a:pt x="872" y="6459"/>
                  <a:pt x="841" y="6463"/>
                  <a:pt x="811" y="6478"/>
                </a:cubicBezTo>
                <a:cubicBezTo>
                  <a:pt x="800" y="6483"/>
                  <a:pt x="791" y="6495"/>
                  <a:pt x="781" y="6503"/>
                </a:cubicBezTo>
                <a:cubicBezTo>
                  <a:pt x="766" y="6516"/>
                  <a:pt x="750" y="6537"/>
                  <a:pt x="736" y="6557"/>
                </a:cubicBezTo>
                <a:cubicBezTo>
                  <a:pt x="698" y="6615"/>
                  <a:pt x="661" y="6691"/>
                  <a:pt x="614" y="6821"/>
                </a:cubicBezTo>
                <a:cubicBezTo>
                  <a:pt x="576" y="6923"/>
                  <a:pt x="549" y="7004"/>
                  <a:pt x="535" y="7068"/>
                </a:cubicBezTo>
                <a:cubicBezTo>
                  <a:pt x="508" y="7195"/>
                  <a:pt x="539" y="7259"/>
                  <a:pt x="654" y="7328"/>
                </a:cubicBezTo>
                <a:cubicBezTo>
                  <a:pt x="712" y="7363"/>
                  <a:pt x="792" y="7400"/>
                  <a:pt x="896" y="7445"/>
                </a:cubicBezTo>
                <a:cubicBezTo>
                  <a:pt x="1013" y="7495"/>
                  <a:pt x="1088" y="7542"/>
                  <a:pt x="1145" y="7589"/>
                </a:cubicBezTo>
                <a:cubicBezTo>
                  <a:pt x="1176" y="7615"/>
                  <a:pt x="1203" y="7642"/>
                  <a:pt x="1217" y="7666"/>
                </a:cubicBezTo>
                <a:cubicBezTo>
                  <a:pt x="1218" y="7668"/>
                  <a:pt x="1222" y="7669"/>
                  <a:pt x="1224" y="7671"/>
                </a:cubicBezTo>
                <a:cubicBezTo>
                  <a:pt x="1291" y="7648"/>
                  <a:pt x="1381" y="7639"/>
                  <a:pt x="1503" y="7666"/>
                </a:cubicBezTo>
                <a:cubicBezTo>
                  <a:pt x="1716" y="7712"/>
                  <a:pt x="1835" y="7643"/>
                  <a:pt x="1943" y="7408"/>
                </a:cubicBezTo>
                <a:cubicBezTo>
                  <a:pt x="2020" y="7238"/>
                  <a:pt x="2088" y="7164"/>
                  <a:pt x="2164" y="7175"/>
                </a:cubicBezTo>
                <a:cubicBezTo>
                  <a:pt x="2127" y="7124"/>
                  <a:pt x="2094" y="7056"/>
                  <a:pt x="2072" y="6980"/>
                </a:cubicBezTo>
                <a:cubicBezTo>
                  <a:pt x="2010" y="6759"/>
                  <a:pt x="1960" y="6733"/>
                  <a:pt x="1861" y="6866"/>
                </a:cubicBezTo>
                <a:cubicBezTo>
                  <a:pt x="1752" y="7013"/>
                  <a:pt x="1707" y="7009"/>
                  <a:pt x="1568" y="6852"/>
                </a:cubicBezTo>
                <a:cubicBezTo>
                  <a:pt x="1477" y="6750"/>
                  <a:pt x="1260" y="6603"/>
                  <a:pt x="1087" y="6526"/>
                </a:cubicBezTo>
                <a:cubicBezTo>
                  <a:pt x="1017" y="6495"/>
                  <a:pt x="960" y="6475"/>
                  <a:pt x="913" y="6467"/>
                </a:cubicBezTo>
                <a:close/>
                <a:moveTo>
                  <a:pt x="1132" y="7827"/>
                </a:moveTo>
                <a:cubicBezTo>
                  <a:pt x="1056" y="7857"/>
                  <a:pt x="948" y="7873"/>
                  <a:pt x="791" y="7873"/>
                </a:cubicBezTo>
                <a:cubicBezTo>
                  <a:pt x="624" y="7873"/>
                  <a:pt x="477" y="7923"/>
                  <a:pt x="395" y="8003"/>
                </a:cubicBezTo>
                <a:cubicBezTo>
                  <a:pt x="368" y="8030"/>
                  <a:pt x="346" y="8058"/>
                  <a:pt x="334" y="8091"/>
                </a:cubicBezTo>
                <a:cubicBezTo>
                  <a:pt x="289" y="8211"/>
                  <a:pt x="192" y="8408"/>
                  <a:pt x="116" y="8528"/>
                </a:cubicBezTo>
                <a:cubicBezTo>
                  <a:pt x="106" y="8543"/>
                  <a:pt x="98" y="8713"/>
                  <a:pt x="89" y="8803"/>
                </a:cubicBezTo>
                <a:lnTo>
                  <a:pt x="757" y="8944"/>
                </a:lnTo>
                <a:cubicBezTo>
                  <a:pt x="1145" y="9027"/>
                  <a:pt x="1499" y="9064"/>
                  <a:pt x="1544" y="9026"/>
                </a:cubicBezTo>
                <a:cubicBezTo>
                  <a:pt x="1590" y="8989"/>
                  <a:pt x="1626" y="8771"/>
                  <a:pt x="1626" y="8545"/>
                </a:cubicBezTo>
                <a:cubicBezTo>
                  <a:pt x="1626" y="8259"/>
                  <a:pt x="1534" y="8091"/>
                  <a:pt x="1323" y="7997"/>
                </a:cubicBezTo>
                <a:cubicBezTo>
                  <a:pt x="1203" y="7944"/>
                  <a:pt x="1153" y="7885"/>
                  <a:pt x="1132" y="7827"/>
                </a:cubicBezTo>
                <a:close/>
                <a:moveTo>
                  <a:pt x="20840" y="7844"/>
                </a:moveTo>
                <a:cubicBezTo>
                  <a:pt x="20471" y="7877"/>
                  <a:pt x="19779" y="8000"/>
                  <a:pt x="19674" y="8068"/>
                </a:cubicBezTo>
                <a:cubicBezTo>
                  <a:pt x="19653" y="8082"/>
                  <a:pt x="19682" y="8267"/>
                  <a:pt x="19718" y="8457"/>
                </a:cubicBezTo>
                <a:lnTo>
                  <a:pt x="19736" y="8542"/>
                </a:lnTo>
                <a:cubicBezTo>
                  <a:pt x="19783" y="8713"/>
                  <a:pt x="19849" y="8874"/>
                  <a:pt x="19913" y="8981"/>
                </a:cubicBezTo>
                <a:cubicBezTo>
                  <a:pt x="19947" y="8972"/>
                  <a:pt x="20077" y="8919"/>
                  <a:pt x="20189" y="8873"/>
                </a:cubicBezTo>
                <a:cubicBezTo>
                  <a:pt x="20238" y="8842"/>
                  <a:pt x="20279" y="8825"/>
                  <a:pt x="20322" y="8820"/>
                </a:cubicBezTo>
                <a:cubicBezTo>
                  <a:pt x="20323" y="8819"/>
                  <a:pt x="20324" y="8820"/>
                  <a:pt x="20325" y="8820"/>
                </a:cubicBezTo>
                <a:cubicBezTo>
                  <a:pt x="20461" y="8761"/>
                  <a:pt x="20605" y="8730"/>
                  <a:pt x="20731" y="8715"/>
                </a:cubicBezTo>
                <a:cubicBezTo>
                  <a:pt x="20792" y="8701"/>
                  <a:pt x="20859" y="8698"/>
                  <a:pt x="20939" y="8709"/>
                </a:cubicBezTo>
                <a:cubicBezTo>
                  <a:pt x="20956" y="8711"/>
                  <a:pt x="20972" y="8708"/>
                  <a:pt x="20990" y="8712"/>
                </a:cubicBezTo>
                <a:cubicBezTo>
                  <a:pt x="20999" y="8714"/>
                  <a:pt x="21002" y="8713"/>
                  <a:pt x="21010" y="8715"/>
                </a:cubicBezTo>
                <a:cubicBezTo>
                  <a:pt x="21105" y="8707"/>
                  <a:pt x="21147" y="8598"/>
                  <a:pt x="21147" y="8343"/>
                </a:cubicBezTo>
                <a:cubicBezTo>
                  <a:pt x="21147" y="8107"/>
                  <a:pt x="21110" y="7885"/>
                  <a:pt x="21065" y="7847"/>
                </a:cubicBezTo>
                <a:cubicBezTo>
                  <a:pt x="21047" y="7833"/>
                  <a:pt x="20963" y="7834"/>
                  <a:pt x="20840" y="7844"/>
                </a:cubicBezTo>
                <a:close/>
                <a:moveTo>
                  <a:pt x="21099" y="9211"/>
                </a:moveTo>
                <a:cubicBezTo>
                  <a:pt x="20739" y="9198"/>
                  <a:pt x="20005" y="9287"/>
                  <a:pt x="19879" y="9387"/>
                </a:cubicBezTo>
                <a:cubicBezTo>
                  <a:pt x="19877" y="9388"/>
                  <a:pt x="19877" y="9388"/>
                  <a:pt x="19875" y="9389"/>
                </a:cubicBezTo>
                <a:cubicBezTo>
                  <a:pt x="19883" y="9403"/>
                  <a:pt x="19882" y="9419"/>
                  <a:pt x="19892" y="9432"/>
                </a:cubicBezTo>
                <a:cubicBezTo>
                  <a:pt x="19927" y="9452"/>
                  <a:pt x="19972" y="9472"/>
                  <a:pt x="20070" y="9491"/>
                </a:cubicBezTo>
                <a:cubicBezTo>
                  <a:pt x="20073" y="9492"/>
                  <a:pt x="20073" y="9494"/>
                  <a:pt x="20076" y="9494"/>
                </a:cubicBezTo>
                <a:cubicBezTo>
                  <a:pt x="20549" y="9489"/>
                  <a:pt x="21267" y="9354"/>
                  <a:pt x="21290" y="9265"/>
                </a:cubicBezTo>
                <a:cubicBezTo>
                  <a:pt x="21290" y="9261"/>
                  <a:pt x="21287" y="9257"/>
                  <a:pt x="21286" y="9253"/>
                </a:cubicBezTo>
                <a:cubicBezTo>
                  <a:pt x="21273" y="9229"/>
                  <a:pt x="21207" y="9215"/>
                  <a:pt x="21099" y="9211"/>
                </a:cubicBezTo>
                <a:close/>
                <a:moveTo>
                  <a:pt x="21092" y="9758"/>
                </a:moveTo>
                <a:cubicBezTo>
                  <a:pt x="21027" y="9761"/>
                  <a:pt x="20943" y="9773"/>
                  <a:pt x="20830" y="9792"/>
                </a:cubicBezTo>
                <a:cubicBezTo>
                  <a:pt x="20599" y="9830"/>
                  <a:pt x="20309" y="9858"/>
                  <a:pt x="20121" y="9868"/>
                </a:cubicBezTo>
                <a:cubicBezTo>
                  <a:pt x="20100" y="9875"/>
                  <a:pt x="20093" y="9883"/>
                  <a:pt x="20070" y="9888"/>
                </a:cubicBezTo>
                <a:cubicBezTo>
                  <a:pt x="19979" y="9910"/>
                  <a:pt x="19940" y="9928"/>
                  <a:pt x="19913" y="9942"/>
                </a:cubicBezTo>
                <a:cubicBezTo>
                  <a:pt x="19954" y="9959"/>
                  <a:pt x="19959" y="9967"/>
                  <a:pt x="20056" y="9999"/>
                </a:cubicBezTo>
                <a:cubicBezTo>
                  <a:pt x="20061" y="10000"/>
                  <a:pt x="20065" y="10003"/>
                  <a:pt x="20070" y="10005"/>
                </a:cubicBezTo>
                <a:cubicBezTo>
                  <a:pt x="20083" y="10007"/>
                  <a:pt x="20084" y="10016"/>
                  <a:pt x="20097" y="10019"/>
                </a:cubicBezTo>
                <a:cubicBezTo>
                  <a:pt x="20188" y="10036"/>
                  <a:pt x="20252" y="10066"/>
                  <a:pt x="20288" y="10112"/>
                </a:cubicBezTo>
                <a:cubicBezTo>
                  <a:pt x="20431" y="10216"/>
                  <a:pt x="20379" y="10338"/>
                  <a:pt x="20110" y="10543"/>
                </a:cubicBezTo>
                <a:cubicBezTo>
                  <a:pt x="20108" y="10545"/>
                  <a:pt x="20106" y="10550"/>
                  <a:pt x="20104" y="10552"/>
                </a:cubicBezTo>
                <a:cubicBezTo>
                  <a:pt x="19933" y="10705"/>
                  <a:pt x="19838" y="10880"/>
                  <a:pt x="19814" y="11036"/>
                </a:cubicBezTo>
                <a:cubicBezTo>
                  <a:pt x="19816" y="11183"/>
                  <a:pt x="19874" y="11322"/>
                  <a:pt x="20012" y="11411"/>
                </a:cubicBezTo>
                <a:cubicBezTo>
                  <a:pt x="20015" y="11412"/>
                  <a:pt x="20015" y="11413"/>
                  <a:pt x="20018" y="11414"/>
                </a:cubicBezTo>
                <a:cubicBezTo>
                  <a:pt x="20142" y="11453"/>
                  <a:pt x="20247" y="11566"/>
                  <a:pt x="20247" y="11663"/>
                </a:cubicBezTo>
                <a:cubicBezTo>
                  <a:pt x="20247" y="11760"/>
                  <a:pt x="20142" y="11909"/>
                  <a:pt x="20018" y="11995"/>
                </a:cubicBezTo>
                <a:cubicBezTo>
                  <a:pt x="19984" y="12019"/>
                  <a:pt x="19961" y="12047"/>
                  <a:pt x="19933" y="12074"/>
                </a:cubicBezTo>
                <a:cubicBezTo>
                  <a:pt x="19893" y="12144"/>
                  <a:pt x="19848" y="12215"/>
                  <a:pt x="19834" y="12247"/>
                </a:cubicBezTo>
                <a:cubicBezTo>
                  <a:pt x="19870" y="12263"/>
                  <a:pt x="19933" y="12265"/>
                  <a:pt x="20039" y="12244"/>
                </a:cubicBezTo>
                <a:cubicBezTo>
                  <a:pt x="20041" y="12244"/>
                  <a:pt x="20040" y="12245"/>
                  <a:pt x="20042" y="12244"/>
                </a:cubicBezTo>
                <a:cubicBezTo>
                  <a:pt x="20060" y="12240"/>
                  <a:pt x="20083" y="12233"/>
                  <a:pt x="20104" y="12227"/>
                </a:cubicBezTo>
                <a:cubicBezTo>
                  <a:pt x="20157" y="12212"/>
                  <a:pt x="20207" y="12196"/>
                  <a:pt x="20274" y="12168"/>
                </a:cubicBezTo>
                <a:cubicBezTo>
                  <a:pt x="20453" y="12091"/>
                  <a:pt x="20689" y="12030"/>
                  <a:pt x="20911" y="11989"/>
                </a:cubicBezTo>
                <a:cubicBezTo>
                  <a:pt x="20913" y="11989"/>
                  <a:pt x="20917" y="11989"/>
                  <a:pt x="20918" y="11989"/>
                </a:cubicBezTo>
                <a:cubicBezTo>
                  <a:pt x="21121" y="11939"/>
                  <a:pt x="21303" y="11903"/>
                  <a:pt x="21392" y="11910"/>
                </a:cubicBezTo>
                <a:cubicBezTo>
                  <a:pt x="21498" y="11917"/>
                  <a:pt x="21556" y="11786"/>
                  <a:pt x="21600" y="11402"/>
                </a:cubicBezTo>
                <a:cubicBezTo>
                  <a:pt x="21563" y="11406"/>
                  <a:pt x="21522" y="11410"/>
                  <a:pt x="21467" y="11425"/>
                </a:cubicBezTo>
                <a:cubicBezTo>
                  <a:pt x="21295" y="11470"/>
                  <a:pt x="20952" y="11401"/>
                  <a:pt x="20601" y="11260"/>
                </a:cubicBezTo>
                <a:cubicBezTo>
                  <a:pt x="20581" y="11253"/>
                  <a:pt x="20563" y="11251"/>
                  <a:pt x="20543" y="11243"/>
                </a:cubicBezTo>
                <a:cubicBezTo>
                  <a:pt x="20415" y="11189"/>
                  <a:pt x="20314" y="11142"/>
                  <a:pt x="20237" y="11102"/>
                </a:cubicBezTo>
                <a:cubicBezTo>
                  <a:pt x="20076" y="11018"/>
                  <a:pt x="19963" y="10937"/>
                  <a:pt x="20018" y="10892"/>
                </a:cubicBezTo>
                <a:cubicBezTo>
                  <a:pt x="20022" y="10889"/>
                  <a:pt x="20041" y="10889"/>
                  <a:pt x="20046" y="10886"/>
                </a:cubicBezTo>
                <a:cubicBezTo>
                  <a:pt x="20054" y="10860"/>
                  <a:pt x="20067" y="10833"/>
                  <a:pt x="20097" y="10804"/>
                </a:cubicBezTo>
                <a:cubicBezTo>
                  <a:pt x="20232" y="10669"/>
                  <a:pt x="20333" y="10662"/>
                  <a:pt x="20547" y="10773"/>
                </a:cubicBezTo>
                <a:cubicBezTo>
                  <a:pt x="20579" y="10790"/>
                  <a:pt x="20611" y="10799"/>
                  <a:pt x="20642" y="10810"/>
                </a:cubicBezTo>
                <a:cubicBezTo>
                  <a:pt x="20654" y="10810"/>
                  <a:pt x="20661" y="10807"/>
                  <a:pt x="20673" y="10807"/>
                </a:cubicBezTo>
                <a:cubicBezTo>
                  <a:pt x="20805" y="10807"/>
                  <a:pt x="20906" y="10807"/>
                  <a:pt x="20983" y="10798"/>
                </a:cubicBezTo>
                <a:cubicBezTo>
                  <a:pt x="20984" y="10798"/>
                  <a:pt x="20986" y="10799"/>
                  <a:pt x="20986" y="10798"/>
                </a:cubicBezTo>
                <a:cubicBezTo>
                  <a:pt x="21135" y="10727"/>
                  <a:pt x="21231" y="10554"/>
                  <a:pt x="21269" y="10328"/>
                </a:cubicBezTo>
                <a:cubicBezTo>
                  <a:pt x="21270" y="10326"/>
                  <a:pt x="21269" y="10324"/>
                  <a:pt x="21269" y="10322"/>
                </a:cubicBezTo>
                <a:cubicBezTo>
                  <a:pt x="21296" y="10045"/>
                  <a:pt x="21258" y="9884"/>
                  <a:pt x="21143" y="9766"/>
                </a:cubicBezTo>
                <a:cubicBezTo>
                  <a:pt x="21126" y="9765"/>
                  <a:pt x="21114" y="9757"/>
                  <a:pt x="21092" y="9758"/>
                </a:cubicBezTo>
                <a:close/>
                <a:moveTo>
                  <a:pt x="791" y="10050"/>
                </a:moveTo>
                <a:cubicBezTo>
                  <a:pt x="763" y="10029"/>
                  <a:pt x="728" y="10069"/>
                  <a:pt x="682" y="10166"/>
                </a:cubicBezTo>
                <a:cubicBezTo>
                  <a:pt x="598" y="10343"/>
                  <a:pt x="524" y="10365"/>
                  <a:pt x="372" y="10260"/>
                </a:cubicBezTo>
                <a:cubicBezTo>
                  <a:pt x="159" y="10113"/>
                  <a:pt x="63" y="10181"/>
                  <a:pt x="17" y="10538"/>
                </a:cubicBezTo>
                <a:cubicBezTo>
                  <a:pt x="7" y="11035"/>
                  <a:pt x="6" y="11853"/>
                  <a:pt x="0" y="12491"/>
                </a:cubicBezTo>
                <a:lnTo>
                  <a:pt x="491" y="12491"/>
                </a:lnTo>
                <a:cubicBezTo>
                  <a:pt x="517" y="12491"/>
                  <a:pt x="528" y="12496"/>
                  <a:pt x="552" y="12496"/>
                </a:cubicBezTo>
                <a:cubicBezTo>
                  <a:pt x="685" y="12499"/>
                  <a:pt x="810" y="12502"/>
                  <a:pt x="890" y="12516"/>
                </a:cubicBezTo>
                <a:cubicBezTo>
                  <a:pt x="940" y="12525"/>
                  <a:pt x="980" y="12539"/>
                  <a:pt x="1009" y="12553"/>
                </a:cubicBezTo>
                <a:cubicBezTo>
                  <a:pt x="1015" y="12556"/>
                  <a:pt x="1014" y="12561"/>
                  <a:pt x="1019" y="12565"/>
                </a:cubicBezTo>
                <a:cubicBezTo>
                  <a:pt x="1038" y="12576"/>
                  <a:pt x="1056" y="12586"/>
                  <a:pt x="1063" y="12601"/>
                </a:cubicBezTo>
                <a:cubicBezTo>
                  <a:pt x="1064" y="12602"/>
                  <a:pt x="1063" y="12604"/>
                  <a:pt x="1063" y="12604"/>
                </a:cubicBezTo>
                <a:cubicBezTo>
                  <a:pt x="1064" y="12605"/>
                  <a:pt x="1063" y="12606"/>
                  <a:pt x="1063" y="12607"/>
                </a:cubicBezTo>
                <a:cubicBezTo>
                  <a:pt x="1112" y="12674"/>
                  <a:pt x="1029" y="12775"/>
                  <a:pt x="859" y="12896"/>
                </a:cubicBezTo>
                <a:cubicBezTo>
                  <a:pt x="816" y="12934"/>
                  <a:pt x="789" y="12965"/>
                  <a:pt x="729" y="13010"/>
                </a:cubicBezTo>
                <a:cubicBezTo>
                  <a:pt x="603" y="13106"/>
                  <a:pt x="502" y="13198"/>
                  <a:pt x="429" y="13285"/>
                </a:cubicBezTo>
                <a:cubicBezTo>
                  <a:pt x="423" y="13293"/>
                  <a:pt x="422" y="13299"/>
                  <a:pt x="416" y="13307"/>
                </a:cubicBezTo>
                <a:cubicBezTo>
                  <a:pt x="257" y="13523"/>
                  <a:pt x="334" y="13671"/>
                  <a:pt x="665" y="13721"/>
                </a:cubicBezTo>
                <a:cubicBezTo>
                  <a:pt x="940" y="13763"/>
                  <a:pt x="1063" y="13833"/>
                  <a:pt x="1074" y="13959"/>
                </a:cubicBezTo>
                <a:cubicBezTo>
                  <a:pt x="1156" y="14011"/>
                  <a:pt x="1126" y="14069"/>
                  <a:pt x="1006" y="14183"/>
                </a:cubicBezTo>
                <a:cubicBezTo>
                  <a:pt x="972" y="14247"/>
                  <a:pt x="941" y="14311"/>
                  <a:pt x="883" y="14393"/>
                </a:cubicBezTo>
                <a:cubicBezTo>
                  <a:pt x="836" y="14459"/>
                  <a:pt x="802" y="14512"/>
                  <a:pt x="770" y="14566"/>
                </a:cubicBezTo>
                <a:cubicBezTo>
                  <a:pt x="763" y="14587"/>
                  <a:pt x="760" y="14612"/>
                  <a:pt x="753" y="14634"/>
                </a:cubicBezTo>
                <a:cubicBezTo>
                  <a:pt x="715" y="14773"/>
                  <a:pt x="688" y="14917"/>
                  <a:pt x="685" y="15056"/>
                </a:cubicBezTo>
                <a:cubicBezTo>
                  <a:pt x="696" y="15091"/>
                  <a:pt x="702" y="15123"/>
                  <a:pt x="719" y="15161"/>
                </a:cubicBezTo>
                <a:cubicBezTo>
                  <a:pt x="816" y="15372"/>
                  <a:pt x="869" y="15437"/>
                  <a:pt x="1029" y="15414"/>
                </a:cubicBezTo>
                <a:cubicBezTo>
                  <a:pt x="1083" y="15403"/>
                  <a:pt x="1141" y="15390"/>
                  <a:pt x="1203" y="15374"/>
                </a:cubicBezTo>
                <a:cubicBezTo>
                  <a:pt x="1206" y="15373"/>
                  <a:pt x="1211" y="15372"/>
                  <a:pt x="1213" y="15371"/>
                </a:cubicBezTo>
                <a:cubicBezTo>
                  <a:pt x="1277" y="15351"/>
                  <a:pt x="1336" y="15332"/>
                  <a:pt x="1428" y="15300"/>
                </a:cubicBezTo>
                <a:cubicBezTo>
                  <a:pt x="1806" y="15169"/>
                  <a:pt x="2029" y="15148"/>
                  <a:pt x="2134" y="15235"/>
                </a:cubicBezTo>
                <a:cubicBezTo>
                  <a:pt x="2218" y="15305"/>
                  <a:pt x="2239" y="15363"/>
                  <a:pt x="2178" y="15363"/>
                </a:cubicBezTo>
                <a:cubicBezTo>
                  <a:pt x="2117" y="15363"/>
                  <a:pt x="2137" y="15471"/>
                  <a:pt x="2222" y="15604"/>
                </a:cubicBezTo>
                <a:cubicBezTo>
                  <a:pt x="2339" y="15784"/>
                  <a:pt x="2296" y="15877"/>
                  <a:pt x="2014" y="16054"/>
                </a:cubicBezTo>
                <a:cubicBezTo>
                  <a:pt x="2013" y="16055"/>
                  <a:pt x="2012" y="16056"/>
                  <a:pt x="2011" y="16057"/>
                </a:cubicBezTo>
                <a:cubicBezTo>
                  <a:pt x="2010" y="16058"/>
                  <a:pt x="2008" y="16057"/>
                  <a:pt x="2008" y="16057"/>
                </a:cubicBezTo>
                <a:cubicBezTo>
                  <a:pt x="2006" y="16058"/>
                  <a:pt x="2006" y="16059"/>
                  <a:pt x="2004" y="16060"/>
                </a:cubicBezTo>
                <a:cubicBezTo>
                  <a:pt x="1978" y="16077"/>
                  <a:pt x="1958" y="16092"/>
                  <a:pt x="1926" y="16111"/>
                </a:cubicBezTo>
                <a:cubicBezTo>
                  <a:pt x="1685" y="16253"/>
                  <a:pt x="1497" y="16417"/>
                  <a:pt x="1486" y="16485"/>
                </a:cubicBezTo>
                <a:cubicBezTo>
                  <a:pt x="1485" y="16490"/>
                  <a:pt x="1480" y="16494"/>
                  <a:pt x="1479" y="16499"/>
                </a:cubicBezTo>
                <a:cubicBezTo>
                  <a:pt x="1484" y="16661"/>
                  <a:pt x="1625" y="16632"/>
                  <a:pt x="2175" y="16349"/>
                </a:cubicBezTo>
                <a:cubicBezTo>
                  <a:pt x="2559" y="16152"/>
                  <a:pt x="2704" y="15964"/>
                  <a:pt x="2638" y="15728"/>
                </a:cubicBezTo>
                <a:cubicBezTo>
                  <a:pt x="2607" y="15663"/>
                  <a:pt x="2580" y="15600"/>
                  <a:pt x="2519" y="15516"/>
                </a:cubicBezTo>
                <a:cubicBezTo>
                  <a:pt x="2477" y="15456"/>
                  <a:pt x="2446" y="15401"/>
                  <a:pt x="2383" y="15334"/>
                </a:cubicBezTo>
                <a:cubicBezTo>
                  <a:pt x="2220" y="15163"/>
                  <a:pt x="2121" y="14990"/>
                  <a:pt x="2164" y="14954"/>
                </a:cubicBezTo>
                <a:cubicBezTo>
                  <a:pt x="2183" y="14939"/>
                  <a:pt x="2173" y="14873"/>
                  <a:pt x="2151" y="14796"/>
                </a:cubicBezTo>
                <a:cubicBezTo>
                  <a:pt x="2149" y="14786"/>
                  <a:pt x="2138" y="14767"/>
                  <a:pt x="2137" y="14759"/>
                </a:cubicBezTo>
                <a:cubicBezTo>
                  <a:pt x="2135" y="14744"/>
                  <a:pt x="2123" y="14723"/>
                  <a:pt x="2120" y="14708"/>
                </a:cubicBezTo>
                <a:cubicBezTo>
                  <a:pt x="2087" y="14618"/>
                  <a:pt x="2049" y="14520"/>
                  <a:pt x="1991" y="14410"/>
                </a:cubicBezTo>
                <a:cubicBezTo>
                  <a:pt x="1959" y="14351"/>
                  <a:pt x="1939" y="14292"/>
                  <a:pt x="1912" y="14231"/>
                </a:cubicBezTo>
                <a:cubicBezTo>
                  <a:pt x="1906" y="14222"/>
                  <a:pt x="1902" y="14206"/>
                  <a:pt x="1895" y="14197"/>
                </a:cubicBezTo>
                <a:cubicBezTo>
                  <a:pt x="1887" y="14186"/>
                  <a:pt x="1886" y="14162"/>
                  <a:pt x="1878" y="14149"/>
                </a:cubicBezTo>
                <a:cubicBezTo>
                  <a:pt x="1846" y="14068"/>
                  <a:pt x="1822" y="14004"/>
                  <a:pt x="1803" y="13937"/>
                </a:cubicBezTo>
                <a:cubicBezTo>
                  <a:pt x="1796" y="13903"/>
                  <a:pt x="1787" y="13877"/>
                  <a:pt x="1783" y="13840"/>
                </a:cubicBezTo>
                <a:cubicBezTo>
                  <a:pt x="1777" y="13804"/>
                  <a:pt x="1759" y="13746"/>
                  <a:pt x="1762" y="13724"/>
                </a:cubicBezTo>
                <a:cubicBezTo>
                  <a:pt x="1778" y="13612"/>
                  <a:pt x="1688" y="13490"/>
                  <a:pt x="1561" y="13449"/>
                </a:cubicBezTo>
                <a:cubicBezTo>
                  <a:pt x="1299" y="13366"/>
                  <a:pt x="1245" y="12922"/>
                  <a:pt x="1483" y="12800"/>
                </a:cubicBezTo>
                <a:cubicBezTo>
                  <a:pt x="1569" y="12756"/>
                  <a:pt x="1594" y="12606"/>
                  <a:pt x="1541" y="12465"/>
                </a:cubicBezTo>
                <a:cubicBezTo>
                  <a:pt x="1487" y="12325"/>
                  <a:pt x="1443" y="11699"/>
                  <a:pt x="1438" y="11073"/>
                </a:cubicBezTo>
                <a:cubicBezTo>
                  <a:pt x="1434" y="10447"/>
                  <a:pt x="1389" y="10102"/>
                  <a:pt x="1340" y="10308"/>
                </a:cubicBezTo>
                <a:cubicBezTo>
                  <a:pt x="1290" y="10514"/>
                  <a:pt x="1185" y="10682"/>
                  <a:pt x="1104" y="10682"/>
                </a:cubicBezTo>
                <a:cubicBezTo>
                  <a:pt x="1023" y="10682"/>
                  <a:pt x="920" y="10514"/>
                  <a:pt x="876" y="10308"/>
                </a:cubicBezTo>
                <a:cubicBezTo>
                  <a:pt x="842" y="10152"/>
                  <a:pt x="819" y="10071"/>
                  <a:pt x="791" y="10050"/>
                </a:cubicBezTo>
                <a:close/>
                <a:moveTo>
                  <a:pt x="20260" y="12635"/>
                </a:moveTo>
                <a:cubicBezTo>
                  <a:pt x="20124" y="12665"/>
                  <a:pt x="19990" y="12724"/>
                  <a:pt x="19872" y="12822"/>
                </a:cubicBezTo>
                <a:cubicBezTo>
                  <a:pt x="19605" y="13045"/>
                  <a:pt x="19676" y="13601"/>
                  <a:pt x="19995" y="13769"/>
                </a:cubicBezTo>
                <a:cubicBezTo>
                  <a:pt x="20178" y="13866"/>
                  <a:pt x="20386" y="13878"/>
                  <a:pt x="20574" y="13832"/>
                </a:cubicBezTo>
                <a:cubicBezTo>
                  <a:pt x="20752" y="13788"/>
                  <a:pt x="20908" y="13688"/>
                  <a:pt x="21014" y="13554"/>
                </a:cubicBezTo>
                <a:cubicBezTo>
                  <a:pt x="21057" y="13485"/>
                  <a:pt x="21091" y="13408"/>
                  <a:pt x="21109" y="13321"/>
                </a:cubicBezTo>
                <a:cubicBezTo>
                  <a:pt x="21109" y="13321"/>
                  <a:pt x="21109" y="13319"/>
                  <a:pt x="21109" y="13319"/>
                </a:cubicBezTo>
                <a:cubicBezTo>
                  <a:pt x="21128" y="13231"/>
                  <a:pt x="21130" y="13137"/>
                  <a:pt x="21116" y="13029"/>
                </a:cubicBezTo>
                <a:cubicBezTo>
                  <a:pt x="21116" y="13029"/>
                  <a:pt x="21116" y="13027"/>
                  <a:pt x="21116" y="13027"/>
                </a:cubicBezTo>
                <a:cubicBezTo>
                  <a:pt x="21114" y="13019"/>
                  <a:pt x="21115" y="13009"/>
                  <a:pt x="21113" y="13001"/>
                </a:cubicBezTo>
                <a:cubicBezTo>
                  <a:pt x="21051" y="12840"/>
                  <a:pt x="20912" y="12729"/>
                  <a:pt x="20741" y="12667"/>
                </a:cubicBezTo>
                <a:cubicBezTo>
                  <a:pt x="20674" y="12657"/>
                  <a:pt x="20604" y="12648"/>
                  <a:pt x="20509" y="12641"/>
                </a:cubicBezTo>
                <a:cubicBezTo>
                  <a:pt x="20408" y="12634"/>
                  <a:pt x="20333" y="12634"/>
                  <a:pt x="20260" y="12635"/>
                </a:cubicBezTo>
                <a:close/>
                <a:moveTo>
                  <a:pt x="19487" y="14583"/>
                </a:moveTo>
                <a:cubicBezTo>
                  <a:pt x="19437" y="14583"/>
                  <a:pt x="19396" y="14588"/>
                  <a:pt x="19367" y="14603"/>
                </a:cubicBezTo>
                <a:cubicBezTo>
                  <a:pt x="19214" y="14681"/>
                  <a:pt x="19223" y="14721"/>
                  <a:pt x="19412" y="14781"/>
                </a:cubicBezTo>
                <a:cubicBezTo>
                  <a:pt x="19587" y="14837"/>
                  <a:pt x="19640" y="14986"/>
                  <a:pt x="19606" y="15329"/>
                </a:cubicBezTo>
                <a:cubicBezTo>
                  <a:pt x="19583" y="15565"/>
                  <a:pt x="19554" y="15676"/>
                  <a:pt x="19476" y="15728"/>
                </a:cubicBezTo>
                <a:cubicBezTo>
                  <a:pt x="19442" y="15752"/>
                  <a:pt x="19393" y="15765"/>
                  <a:pt x="19333" y="15768"/>
                </a:cubicBezTo>
                <a:cubicBezTo>
                  <a:pt x="19291" y="15770"/>
                  <a:pt x="19224" y="15766"/>
                  <a:pt x="19163" y="15762"/>
                </a:cubicBezTo>
                <a:cubicBezTo>
                  <a:pt x="19158" y="15762"/>
                  <a:pt x="19157" y="15763"/>
                  <a:pt x="19153" y="15762"/>
                </a:cubicBezTo>
                <a:cubicBezTo>
                  <a:pt x="18863" y="15737"/>
                  <a:pt x="18708" y="15819"/>
                  <a:pt x="18754" y="15924"/>
                </a:cubicBezTo>
                <a:cubicBezTo>
                  <a:pt x="18766" y="15935"/>
                  <a:pt x="18771" y="15940"/>
                  <a:pt x="18785" y="15952"/>
                </a:cubicBezTo>
                <a:cubicBezTo>
                  <a:pt x="18793" y="15960"/>
                  <a:pt x="18794" y="15965"/>
                  <a:pt x="18802" y="15972"/>
                </a:cubicBezTo>
                <a:cubicBezTo>
                  <a:pt x="18827" y="15998"/>
                  <a:pt x="18847" y="16023"/>
                  <a:pt x="18897" y="16049"/>
                </a:cubicBezTo>
                <a:cubicBezTo>
                  <a:pt x="19012" y="16108"/>
                  <a:pt x="19010" y="16190"/>
                  <a:pt x="18938" y="16256"/>
                </a:cubicBezTo>
                <a:cubicBezTo>
                  <a:pt x="18926" y="16276"/>
                  <a:pt x="18892" y="16287"/>
                  <a:pt x="18863" y="16301"/>
                </a:cubicBezTo>
                <a:cubicBezTo>
                  <a:pt x="18844" y="16310"/>
                  <a:pt x="18828" y="16322"/>
                  <a:pt x="18805" y="16329"/>
                </a:cubicBezTo>
                <a:cubicBezTo>
                  <a:pt x="18783" y="16335"/>
                  <a:pt x="18751" y="16339"/>
                  <a:pt x="18723" y="16344"/>
                </a:cubicBezTo>
                <a:cubicBezTo>
                  <a:pt x="18684" y="16351"/>
                  <a:pt x="18649" y="16361"/>
                  <a:pt x="18604" y="16361"/>
                </a:cubicBezTo>
                <a:cubicBezTo>
                  <a:pt x="18461" y="16361"/>
                  <a:pt x="18245" y="16494"/>
                  <a:pt x="18106" y="16655"/>
                </a:cubicBezTo>
                <a:cubicBezTo>
                  <a:pt x="18065" y="16759"/>
                  <a:pt x="17984" y="16834"/>
                  <a:pt x="17874" y="16868"/>
                </a:cubicBezTo>
                <a:cubicBezTo>
                  <a:pt x="17799" y="16918"/>
                  <a:pt x="17732" y="16943"/>
                  <a:pt x="17690" y="16922"/>
                </a:cubicBezTo>
                <a:cubicBezTo>
                  <a:pt x="17612" y="16882"/>
                  <a:pt x="17586" y="16930"/>
                  <a:pt x="17632" y="17030"/>
                </a:cubicBezTo>
                <a:cubicBezTo>
                  <a:pt x="17678" y="17129"/>
                  <a:pt x="17642" y="17248"/>
                  <a:pt x="17554" y="17293"/>
                </a:cubicBezTo>
                <a:cubicBezTo>
                  <a:pt x="17541" y="17300"/>
                  <a:pt x="17538" y="17306"/>
                  <a:pt x="17527" y="17313"/>
                </a:cubicBezTo>
                <a:cubicBezTo>
                  <a:pt x="17458" y="17382"/>
                  <a:pt x="17462" y="17454"/>
                  <a:pt x="17534" y="17551"/>
                </a:cubicBezTo>
                <a:cubicBezTo>
                  <a:pt x="17570" y="17558"/>
                  <a:pt x="17605" y="17566"/>
                  <a:pt x="17656" y="17563"/>
                </a:cubicBezTo>
                <a:cubicBezTo>
                  <a:pt x="17806" y="17553"/>
                  <a:pt x="17899" y="17619"/>
                  <a:pt x="17874" y="17716"/>
                </a:cubicBezTo>
                <a:cubicBezTo>
                  <a:pt x="17855" y="17792"/>
                  <a:pt x="17932" y="17904"/>
                  <a:pt x="18038" y="17993"/>
                </a:cubicBezTo>
                <a:cubicBezTo>
                  <a:pt x="18076" y="18024"/>
                  <a:pt x="18120" y="18060"/>
                  <a:pt x="18147" y="18084"/>
                </a:cubicBezTo>
                <a:cubicBezTo>
                  <a:pt x="18345" y="18211"/>
                  <a:pt x="18338" y="18243"/>
                  <a:pt x="18110" y="18436"/>
                </a:cubicBezTo>
                <a:cubicBezTo>
                  <a:pt x="18103" y="18441"/>
                  <a:pt x="18099" y="18444"/>
                  <a:pt x="18093" y="18450"/>
                </a:cubicBezTo>
                <a:cubicBezTo>
                  <a:pt x="18040" y="18494"/>
                  <a:pt x="17993" y="18531"/>
                  <a:pt x="17953" y="18552"/>
                </a:cubicBezTo>
                <a:cubicBezTo>
                  <a:pt x="17846" y="18616"/>
                  <a:pt x="17766" y="18591"/>
                  <a:pt x="17622" y="18467"/>
                </a:cubicBezTo>
                <a:cubicBezTo>
                  <a:pt x="17562" y="18424"/>
                  <a:pt x="17497" y="18376"/>
                  <a:pt x="17407" y="18305"/>
                </a:cubicBezTo>
                <a:cubicBezTo>
                  <a:pt x="16802" y="17823"/>
                  <a:pt x="16538" y="17940"/>
                  <a:pt x="17015" y="18478"/>
                </a:cubicBezTo>
                <a:cubicBezTo>
                  <a:pt x="17050" y="18517"/>
                  <a:pt x="17053" y="18537"/>
                  <a:pt x="17080" y="18572"/>
                </a:cubicBezTo>
                <a:cubicBezTo>
                  <a:pt x="17303" y="18801"/>
                  <a:pt x="17342" y="18911"/>
                  <a:pt x="17244" y="19031"/>
                </a:cubicBezTo>
                <a:cubicBezTo>
                  <a:pt x="17234" y="19043"/>
                  <a:pt x="17233" y="19055"/>
                  <a:pt x="17220" y="19068"/>
                </a:cubicBezTo>
                <a:cubicBezTo>
                  <a:pt x="17206" y="19082"/>
                  <a:pt x="17195" y="19088"/>
                  <a:pt x="17183" y="19099"/>
                </a:cubicBezTo>
                <a:cubicBezTo>
                  <a:pt x="17132" y="19156"/>
                  <a:pt x="17094" y="19214"/>
                  <a:pt x="17094" y="19252"/>
                </a:cubicBezTo>
                <a:cubicBezTo>
                  <a:pt x="17094" y="19323"/>
                  <a:pt x="17154" y="19324"/>
                  <a:pt x="17240" y="19295"/>
                </a:cubicBezTo>
                <a:cubicBezTo>
                  <a:pt x="17505" y="19090"/>
                  <a:pt x="17793" y="18862"/>
                  <a:pt x="18168" y="18546"/>
                </a:cubicBezTo>
                <a:cubicBezTo>
                  <a:pt x="18294" y="18440"/>
                  <a:pt x="18387" y="18352"/>
                  <a:pt x="18481" y="18266"/>
                </a:cubicBezTo>
                <a:cubicBezTo>
                  <a:pt x="18697" y="18046"/>
                  <a:pt x="18846" y="17882"/>
                  <a:pt x="18924" y="17769"/>
                </a:cubicBezTo>
                <a:cubicBezTo>
                  <a:pt x="18979" y="17672"/>
                  <a:pt x="19012" y="17586"/>
                  <a:pt x="18996" y="17509"/>
                </a:cubicBezTo>
                <a:cubicBezTo>
                  <a:pt x="18974" y="17476"/>
                  <a:pt x="18946" y="17448"/>
                  <a:pt x="18894" y="17421"/>
                </a:cubicBezTo>
                <a:cubicBezTo>
                  <a:pt x="18670" y="17306"/>
                  <a:pt x="18867" y="17109"/>
                  <a:pt x="19207" y="17109"/>
                </a:cubicBezTo>
                <a:cubicBezTo>
                  <a:pt x="19233" y="17109"/>
                  <a:pt x="19263" y="17100"/>
                  <a:pt x="19292" y="17092"/>
                </a:cubicBezTo>
                <a:cubicBezTo>
                  <a:pt x="19338" y="17074"/>
                  <a:pt x="19379" y="17047"/>
                  <a:pt x="19422" y="17024"/>
                </a:cubicBezTo>
                <a:cubicBezTo>
                  <a:pt x="19467" y="16998"/>
                  <a:pt x="19510" y="16979"/>
                  <a:pt x="19555" y="16945"/>
                </a:cubicBezTo>
                <a:cubicBezTo>
                  <a:pt x="19616" y="16896"/>
                  <a:pt x="19673" y="16836"/>
                  <a:pt x="19729" y="16772"/>
                </a:cubicBezTo>
                <a:cubicBezTo>
                  <a:pt x="19764" y="16733"/>
                  <a:pt x="19800" y="16698"/>
                  <a:pt x="19828" y="16658"/>
                </a:cubicBezTo>
                <a:cubicBezTo>
                  <a:pt x="19854" y="16622"/>
                  <a:pt x="19875" y="16594"/>
                  <a:pt x="19896" y="16565"/>
                </a:cubicBezTo>
                <a:cubicBezTo>
                  <a:pt x="19931" y="16507"/>
                  <a:pt x="19965" y="16449"/>
                  <a:pt x="19984" y="16409"/>
                </a:cubicBezTo>
                <a:cubicBezTo>
                  <a:pt x="19996" y="16385"/>
                  <a:pt x="19998" y="16370"/>
                  <a:pt x="20001" y="16352"/>
                </a:cubicBezTo>
                <a:cubicBezTo>
                  <a:pt x="20003" y="16333"/>
                  <a:pt x="20004" y="16316"/>
                  <a:pt x="20001" y="16298"/>
                </a:cubicBezTo>
                <a:cubicBezTo>
                  <a:pt x="19984" y="16239"/>
                  <a:pt x="19921" y="16188"/>
                  <a:pt x="19793" y="16108"/>
                </a:cubicBezTo>
                <a:cubicBezTo>
                  <a:pt x="19793" y="16108"/>
                  <a:pt x="19791" y="16109"/>
                  <a:pt x="19790" y="16108"/>
                </a:cubicBezTo>
                <a:cubicBezTo>
                  <a:pt x="19598" y="16022"/>
                  <a:pt x="19545" y="15926"/>
                  <a:pt x="19599" y="15853"/>
                </a:cubicBezTo>
                <a:cubicBezTo>
                  <a:pt x="19615" y="15819"/>
                  <a:pt x="19651" y="15793"/>
                  <a:pt x="19718" y="15774"/>
                </a:cubicBezTo>
                <a:cubicBezTo>
                  <a:pt x="19720" y="15773"/>
                  <a:pt x="19720" y="15771"/>
                  <a:pt x="19722" y="15771"/>
                </a:cubicBezTo>
                <a:cubicBezTo>
                  <a:pt x="19771" y="15757"/>
                  <a:pt x="19845" y="15753"/>
                  <a:pt x="19920" y="15748"/>
                </a:cubicBezTo>
                <a:cubicBezTo>
                  <a:pt x="19951" y="15746"/>
                  <a:pt x="19972" y="15737"/>
                  <a:pt x="20008" y="15737"/>
                </a:cubicBezTo>
                <a:cubicBezTo>
                  <a:pt x="20133" y="15737"/>
                  <a:pt x="20274" y="15652"/>
                  <a:pt x="20400" y="15541"/>
                </a:cubicBezTo>
                <a:cubicBezTo>
                  <a:pt x="20427" y="15510"/>
                  <a:pt x="20455" y="15479"/>
                  <a:pt x="20479" y="15448"/>
                </a:cubicBezTo>
                <a:cubicBezTo>
                  <a:pt x="20492" y="15425"/>
                  <a:pt x="20504" y="15404"/>
                  <a:pt x="20516" y="15377"/>
                </a:cubicBezTo>
                <a:cubicBezTo>
                  <a:pt x="20656" y="15043"/>
                  <a:pt x="20630" y="15002"/>
                  <a:pt x="20114" y="14762"/>
                </a:cubicBezTo>
                <a:cubicBezTo>
                  <a:pt x="20017" y="14716"/>
                  <a:pt x="19933" y="14697"/>
                  <a:pt x="19845" y="14668"/>
                </a:cubicBezTo>
                <a:cubicBezTo>
                  <a:pt x="19748" y="14641"/>
                  <a:pt x="19652" y="14610"/>
                  <a:pt x="19565" y="14591"/>
                </a:cubicBezTo>
                <a:cubicBezTo>
                  <a:pt x="19538" y="14588"/>
                  <a:pt x="19510" y="14583"/>
                  <a:pt x="19487" y="14583"/>
                </a:cubicBezTo>
                <a:close/>
                <a:moveTo>
                  <a:pt x="2948" y="16389"/>
                </a:moveTo>
                <a:cubicBezTo>
                  <a:pt x="2853" y="16404"/>
                  <a:pt x="2720" y="16475"/>
                  <a:pt x="2471" y="16616"/>
                </a:cubicBezTo>
                <a:cubicBezTo>
                  <a:pt x="2251" y="16740"/>
                  <a:pt x="2070" y="16900"/>
                  <a:pt x="1984" y="17030"/>
                </a:cubicBezTo>
                <a:cubicBezTo>
                  <a:pt x="1967" y="17063"/>
                  <a:pt x="1948" y="17095"/>
                  <a:pt x="1943" y="17126"/>
                </a:cubicBezTo>
                <a:cubicBezTo>
                  <a:pt x="1940" y="17137"/>
                  <a:pt x="1929" y="17153"/>
                  <a:pt x="1929" y="17163"/>
                </a:cubicBezTo>
                <a:cubicBezTo>
                  <a:pt x="1929" y="17219"/>
                  <a:pt x="1929" y="17261"/>
                  <a:pt x="1936" y="17288"/>
                </a:cubicBezTo>
                <a:cubicBezTo>
                  <a:pt x="1942" y="17310"/>
                  <a:pt x="1957" y="17314"/>
                  <a:pt x="1974" y="17316"/>
                </a:cubicBezTo>
                <a:cubicBezTo>
                  <a:pt x="1992" y="17307"/>
                  <a:pt x="2005" y="17306"/>
                  <a:pt x="2028" y="17293"/>
                </a:cubicBezTo>
                <a:cubicBezTo>
                  <a:pt x="2063" y="17280"/>
                  <a:pt x="2131" y="17230"/>
                  <a:pt x="2202" y="17177"/>
                </a:cubicBezTo>
                <a:cubicBezTo>
                  <a:pt x="2243" y="17148"/>
                  <a:pt x="2280" y="17124"/>
                  <a:pt x="2321" y="17092"/>
                </a:cubicBezTo>
                <a:cubicBezTo>
                  <a:pt x="2425" y="17011"/>
                  <a:pt x="2535" y="16957"/>
                  <a:pt x="2635" y="16925"/>
                </a:cubicBezTo>
                <a:cubicBezTo>
                  <a:pt x="2689" y="16907"/>
                  <a:pt x="2739" y="16895"/>
                  <a:pt x="2788" y="16893"/>
                </a:cubicBezTo>
                <a:cubicBezTo>
                  <a:pt x="2836" y="16891"/>
                  <a:pt x="2880" y="16897"/>
                  <a:pt x="2921" y="16910"/>
                </a:cubicBezTo>
                <a:cubicBezTo>
                  <a:pt x="2978" y="16928"/>
                  <a:pt x="3020" y="16944"/>
                  <a:pt x="3044" y="16964"/>
                </a:cubicBezTo>
                <a:cubicBezTo>
                  <a:pt x="3066" y="16982"/>
                  <a:pt x="3069" y="17005"/>
                  <a:pt x="3064" y="17030"/>
                </a:cubicBezTo>
                <a:cubicBezTo>
                  <a:pt x="3063" y="17038"/>
                  <a:pt x="3056" y="17051"/>
                  <a:pt x="3051" y="17061"/>
                </a:cubicBezTo>
                <a:cubicBezTo>
                  <a:pt x="3043" y="17076"/>
                  <a:pt x="3026" y="17098"/>
                  <a:pt x="3010" y="17117"/>
                </a:cubicBezTo>
                <a:cubicBezTo>
                  <a:pt x="2963" y="17172"/>
                  <a:pt x="2893" y="17238"/>
                  <a:pt x="2778" y="17339"/>
                </a:cubicBezTo>
                <a:cubicBezTo>
                  <a:pt x="2735" y="17376"/>
                  <a:pt x="2708" y="17416"/>
                  <a:pt x="2669" y="17455"/>
                </a:cubicBezTo>
                <a:cubicBezTo>
                  <a:pt x="2599" y="17524"/>
                  <a:pt x="2527" y="17593"/>
                  <a:pt x="2488" y="17648"/>
                </a:cubicBezTo>
                <a:cubicBezTo>
                  <a:pt x="2439" y="17713"/>
                  <a:pt x="2416" y="17760"/>
                  <a:pt x="2403" y="17804"/>
                </a:cubicBezTo>
                <a:cubicBezTo>
                  <a:pt x="2389" y="17910"/>
                  <a:pt x="2541" y="17885"/>
                  <a:pt x="2785" y="17733"/>
                </a:cubicBezTo>
                <a:cubicBezTo>
                  <a:pt x="2936" y="17624"/>
                  <a:pt x="3075" y="17521"/>
                  <a:pt x="3170" y="17429"/>
                </a:cubicBezTo>
                <a:cubicBezTo>
                  <a:pt x="3248" y="17354"/>
                  <a:pt x="3285" y="17287"/>
                  <a:pt x="3327" y="17220"/>
                </a:cubicBezTo>
                <a:cubicBezTo>
                  <a:pt x="3359" y="17162"/>
                  <a:pt x="3383" y="17107"/>
                  <a:pt x="3398" y="17052"/>
                </a:cubicBezTo>
                <a:cubicBezTo>
                  <a:pt x="3401" y="16972"/>
                  <a:pt x="3401" y="16890"/>
                  <a:pt x="3388" y="16817"/>
                </a:cubicBezTo>
                <a:cubicBezTo>
                  <a:pt x="3357" y="16736"/>
                  <a:pt x="3307" y="16654"/>
                  <a:pt x="3231" y="16565"/>
                </a:cubicBezTo>
                <a:cubicBezTo>
                  <a:pt x="3157" y="16499"/>
                  <a:pt x="3068" y="16438"/>
                  <a:pt x="2948" y="16389"/>
                </a:cubicBezTo>
                <a:close/>
                <a:moveTo>
                  <a:pt x="3794" y="17509"/>
                </a:moveTo>
                <a:cubicBezTo>
                  <a:pt x="3715" y="17530"/>
                  <a:pt x="3643" y="17570"/>
                  <a:pt x="3599" y="17642"/>
                </a:cubicBezTo>
                <a:cubicBezTo>
                  <a:pt x="3590" y="17668"/>
                  <a:pt x="3579" y="17696"/>
                  <a:pt x="3579" y="17730"/>
                </a:cubicBezTo>
                <a:cubicBezTo>
                  <a:pt x="3579" y="17801"/>
                  <a:pt x="3540" y="17879"/>
                  <a:pt x="3480" y="17951"/>
                </a:cubicBezTo>
                <a:cubicBezTo>
                  <a:pt x="3475" y="17957"/>
                  <a:pt x="3468" y="17960"/>
                  <a:pt x="3463" y="17965"/>
                </a:cubicBezTo>
                <a:cubicBezTo>
                  <a:pt x="3449" y="17980"/>
                  <a:pt x="3434" y="17990"/>
                  <a:pt x="3419" y="17996"/>
                </a:cubicBezTo>
                <a:cubicBezTo>
                  <a:pt x="3374" y="18037"/>
                  <a:pt x="3334" y="18082"/>
                  <a:pt x="3279" y="18107"/>
                </a:cubicBezTo>
                <a:cubicBezTo>
                  <a:pt x="3161" y="18159"/>
                  <a:pt x="3088" y="18225"/>
                  <a:pt x="3044" y="18294"/>
                </a:cubicBezTo>
                <a:cubicBezTo>
                  <a:pt x="3015" y="18410"/>
                  <a:pt x="3020" y="18516"/>
                  <a:pt x="3057" y="18609"/>
                </a:cubicBezTo>
                <a:cubicBezTo>
                  <a:pt x="3094" y="18666"/>
                  <a:pt x="3142" y="18728"/>
                  <a:pt x="3214" y="18787"/>
                </a:cubicBezTo>
                <a:cubicBezTo>
                  <a:pt x="3271" y="18834"/>
                  <a:pt x="3314" y="18864"/>
                  <a:pt x="3354" y="18892"/>
                </a:cubicBezTo>
                <a:cubicBezTo>
                  <a:pt x="3502" y="18946"/>
                  <a:pt x="3681" y="18944"/>
                  <a:pt x="3869" y="18861"/>
                </a:cubicBezTo>
                <a:cubicBezTo>
                  <a:pt x="4169" y="18727"/>
                  <a:pt x="4381" y="18370"/>
                  <a:pt x="4400" y="18061"/>
                </a:cubicBezTo>
                <a:cubicBezTo>
                  <a:pt x="4395" y="17896"/>
                  <a:pt x="4337" y="17740"/>
                  <a:pt x="4220" y="17636"/>
                </a:cubicBezTo>
                <a:cubicBezTo>
                  <a:pt x="4166" y="17589"/>
                  <a:pt x="4101" y="17554"/>
                  <a:pt x="4026" y="17531"/>
                </a:cubicBezTo>
                <a:cubicBezTo>
                  <a:pt x="4024" y="17531"/>
                  <a:pt x="4023" y="17529"/>
                  <a:pt x="4022" y="17529"/>
                </a:cubicBezTo>
                <a:cubicBezTo>
                  <a:pt x="3955" y="17509"/>
                  <a:pt x="3877" y="17504"/>
                  <a:pt x="3794" y="17509"/>
                </a:cubicBezTo>
                <a:close/>
                <a:moveTo>
                  <a:pt x="4861" y="18348"/>
                </a:moveTo>
                <a:cubicBezTo>
                  <a:pt x="4812" y="18390"/>
                  <a:pt x="4735" y="18577"/>
                  <a:pt x="4663" y="18804"/>
                </a:cubicBezTo>
                <a:cubicBezTo>
                  <a:pt x="4653" y="18837"/>
                  <a:pt x="4649" y="18873"/>
                  <a:pt x="4639" y="18906"/>
                </a:cubicBezTo>
                <a:cubicBezTo>
                  <a:pt x="4583" y="19124"/>
                  <a:pt x="4536" y="19307"/>
                  <a:pt x="4513" y="19445"/>
                </a:cubicBezTo>
                <a:cubicBezTo>
                  <a:pt x="4513" y="19445"/>
                  <a:pt x="4513" y="19447"/>
                  <a:pt x="4513" y="19448"/>
                </a:cubicBezTo>
                <a:cubicBezTo>
                  <a:pt x="4510" y="19468"/>
                  <a:pt x="4509" y="19486"/>
                  <a:pt x="4506" y="19504"/>
                </a:cubicBezTo>
                <a:cubicBezTo>
                  <a:pt x="4492" y="19605"/>
                  <a:pt x="4484" y="19685"/>
                  <a:pt x="4492" y="19740"/>
                </a:cubicBezTo>
                <a:cubicBezTo>
                  <a:pt x="4501" y="19795"/>
                  <a:pt x="4524" y="19826"/>
                  <a:pt x="4557" y="19836"/>
                </a:cubicBezTo>
                <a:cubicBezTo>
                  <a:pt x="4609" y="19840"/>
                  <a:pt x="4695" y="19801"/>
                  <a:pt x="4833" y="19717"/>
                </a:cubicBezTo>
                <a:cubicBezTo>
                  <a:pt x="4836" y="19716"/>
                  <a:pt x="4841" y="19713"/>
                  <a:pt x="4844" y="19711"/>
                </a:cubicBezTo>
                <a:cubicBezTo>
                  <a:pt x="4894" y="19681"/>
                  <a:pt x="4973" y="19624"/>
                  <a:pt x="5038" y="19581"/>
                </a:cubicBezTo>
                <a:cubicBezTo>
                  <a:pt x="5046" y="19575"/>
                  <a:pt x="5047" y="19576"/>
                  <a:pt x="5055" y="19570"/>
                </a:cubicBezTo>
                <a:cubicBezTo>
                  <a:pt x="5117" y="19528"/>
                  <a:pt x="5163" y="19503"/>
                  <a:pt x="5239" y="19451"/>
                </a:cubicBezTo>
                <a:cubicBezTo>
                  <a:pt x="5580" y="19216"/>
                  <a:pt x="5781" y="19029"/>
                  <a:pt x="5818" y="18935"/>
                </a:cubicBezTo>
                <a:cubicBezTo>
                  <a:pt x="5810" y="18909"/>
                  <a:pt x="5790" y="18891"/>
                  <a:pt x="5757" y="18884"/>
                </a:cubicBezTo>
                <a:cubicBezTo>
                  <a:pt x="5725" y="18876"/>
                  <a:pt x="5679" y="18879"/>
                  <a:pt x="5621" y="18898"/>
                </a:cubicBezTo>
                <a:cubicBezTo>
                  <a:pt x="5402" y="18968"/>
                  <a:pt x="5024" y="18683"/>
                  <a:pt x="4898" y="18356"/>
                </a:cubicBezTo>
                <a:cubicBezTo>
                  <a:pt x="4890" y="18334"/>
                  <a:pt x="4877" y="18334"/>
                  <a:pt x="4861" y="18348"/>
                </a:cubicBezTo>
                <a:close/>
                <a:moveTo>
                  <a:pt x="16252" y="18623"/>
                </a:moveTo>
                <a:cubicBezTo>
                  <a:pt x="16214" y="18617"/>
                  <a:pt x="16175" y="18627"/>
                  <a:pt x="16136" y="18628"/>
                </a:cubicBezTo>
                <a:cubicBezTo>
                  <a:pt x="16080" y="18639"/>
                  <a:pt x="16021" y="18652"/>
                  <a:pt x="15945" y="18674"/>
                </a:cubicBezTo>
                <a:cubicBezTo>
                  <a:pt x="15786" y="18720"/>
                  <a:pt x="15683" y="18773"/>
                  <a:pt x="15611" y="18847"/>
                </a:cubicBezTo>
                <a:cubicBezTo>
                  <a:pt x="15603" y="18855"/>
                  <a:pt x="15595" y="18861"/>
                  <a:pt x="15587" y="18869"/>
                </a:cubicBezTo>
                <a:cubicBezTo>
                  <a:pt x="15522" y="18950"/>
                  <a:pt x="15486" y="19055"/>
                  <a:pt x="15468" y="19210"/>
                </a:cubicBezTo>
                <a:cubicBezTo>
                  <a:pt x="15449" y="19372"/>
                  <a:pt x="15483" y="19534"/>
                  <a:pt x="15536" y="19660"/>
                </a:cubicBezTo>
                <a:cubicBezTo>
                  <a:pt x="15659" y="19819"/>
                  <a:pt x="15824" y="19919"/>
                  <a:pt x="16000" y="19952"/>
                </a:cubicBezTo>
                <a:cubicBezTo>
                  <a:pt x="16056" y="19955"/>
                  <a:pt x="16109" y="19965"/>
                  <a:pt x="16167" y="19955"/>
                </a:cubicBezTo>
                <a:cubicBezTo>
                  <a:pt x="16296" y="19921"/>
                  <a:pt x="16451" y="19848"/>
                  <a:pt x="16637" y="19731"/>
                </a:cubicBezTo>
                <a:cubicBezTo>
                  <a:pt x="16733" y="19643"/>
                  <a:pt x="16810" y="19534"/>
                  <a:pt x="16855" y="19405"/>
                </a:cubicBezTo>
                <a:cubicBezTo>
                  <a:pt x="16914" y="19241"/>
                  <a:pt x="16842" y="19043"/>
                  <a:pt x="16668" y="18858"/>
                </a:cubicBezTo>
                <a:cubicBezTo>
                  <a:pt x="16535" y="18731"/>
                  <a:pt x="16400" y="18644"/>
                  <a:pt x="16252" y="18623"/>
                </a:cubicBezTo>
                <a:close/>
                <a:moveTo>
                  <a:pt x="6667" y="19269"/>
                </a:moveTo>
                <a:cubicBezTo>
                  <a:pt x="6626" y="19290"/>
                  <a:pt x="6561" y="19348"/>
                  <a:pt x="6466" y="19451"/>
                </a:cubicBezTo>
                <a:cubicBezTo>
                  <a:pt x="6448" y="19470"/>
                  <a:pt x="6437" y="19480"/>
                  <a:pt x="6422" y="19496"/>
                </a:cubicBezTo>
                <a:cubicBezTo>
                  <a:pt x="6421" y="19497"/>
                  <a:pt x="6419" y="19498"/>
                  <a:pt x="6418" y="19499"/>
                </a:cubicBezTo>
                <a:cubicBezTo>
                  <a:pt x="6342" y="19615"/>
                  <a:pt x="6287" y="19664"/>
                  <a:pt x="6204" y="19655"/>
                </a:cubicBezTo>
                <a:cubicBezTo>
                  <a:pt x="6193" y="19657"/>
                  <a:pt x="6180" y="19657"/>
                  <a:pt x="6169" y="19658"/>
                </a:cubicBezTo>
                <a:cubicBezTo>
                  <a:pt x="6142" y="19656"/>
                  <a:pt x="6109" y="19651"/>
                  <a:pt x="6077" y="19641"/>
                </a:cubicBezTo>
                <a:cubicBezTo>
                  <a:pt x="6065" y="19636"/>
                  <a:pt x="6053" y="19635"/>
                  <a:pt x="6040" y="19629"/>
                </a:cubicBezTo>
                <a:cubicBezTo>
                  <a:pt x="6028" y="19625"/>
                  <a:pt x="6019" y="19624"/>
                  <a:pt x="6006" y="19618"/>
                </a:cubicBezTo>
                <a:cubicBezTo>
                  <a:pt x="5794" y="19524"/>
                  <a:pt x="5707" y="19575"/>
                  <a:pt x="5542" y="19884"/>
                </a:cubicBezTo>
                <a:cubicBezTo>
                  <a:pt x="5359" y="20229"/>
                  <a:pt x="5366" y="20283"/>
                  <a:pt x="5614" y="20434"/>
                </a:cubicBezTo>
                <a:cubicBezTo>
                  <a:pt x="5697" y="20485"/>
                  <a:pt x="5756" y="20517"/>
                  <a:pt x="5815" y="20542"/>
                </a:cubicBezTo>
                <a:cubicBezTo>
                  <a:pt x="5862" y="20556"/>
                  <a:pt x="5902" y="20563"/>
                  <a:pt x="5941" y="20565"/>
                </a:cubicBezTo>
                <a:cubicBezTo>
                  <a:pt x="5942" y="20565"/>
                  <a:pt x="5944" y="20565"/>
                  <a:pt x="5945" y="20565"/>
                </a:cubicBezTo>
                <a:cubicBezTo>
                  <a:pt x="6096" y="20521"/>
                  <a:pt x="6226" y="20344"/>
                  <a:pt x="6411" y="19989"/>
                </a:cubicBezTo>
                <a:cubicBezTo>
                  <a:pt x="6416" y="19981"/>
                  <a:pt x="6421" y="19978"/>
                  <a:pt x="6425" y="19969"/>
                </a:cubicBezTo>
                <a:cubicBezTo>
                  <a:pt x="6430" y="19961"/>
                  <a:pt x="6431" y="19955"/>
                  <a:pt x="6435" y="19947"/>
                </a:cubicBezTo>
                <a:cubicBezTo>
                  <a:pt x="6444" y="19929"/>
                  <a:pt x="6444" y="19918"/>
                  <a:pt x="6452" y="19901"/>
                </a:cubicBezTo>
                <a:cubicBezTo>
                  <a:pt x="6525" y="19755"/>
                  <a:pt x="6581" y="19625"/>
                  <a:pt x="6616" y="19521"/>
                </a:cubicBezTo>
                <a:cubicBezTo>
                  <a:pt x="6622" y="19505"/>
                  <a:pt x="6625" y="19494"/>
                  <a:pt x="6630" y="19479"/>
                </a:cubicBezTo>
                <a:cubicBezTo>
                  <a:pt x="6659" y="19383"/>
                  <a:pt x="6676" y="19304"/>
                  <a:pt x="6667" y="19269"/>
                </a:cubicBezTo>
                <a:close/>
                <a:moveTo>
                  <a:pt x="12758" y="19762"/>
                </a:moveTo>
                <a:cubicBezTo>
                  <a:pt x="12727" y="19761"/>
                  <a:pt x="12693" y="19762"/>
                  <a:pt x="12659" y="19765"/>
                </a:cubicBezTo>
                <a:cubicBezTo>
                  <a:pt x="12560" y="19777"/>
                  <a:pt x="12456" y="19797"/>
                  <a:pt x="12363" y="19830"/>
                </a:cubicBezTo>
                <a:cubicBezTo>
                  <a:pt x="12361" y="19831"/>
                  <a:pt x="12362" y="19832"/>
                  <a:pt x="12359" y="19833"/>
                </a:cubicBezTo>
                <a:cubicBezTo>
                  <a:pt x="12357" y="19834"/>
                  <a:pt x="12352" y="19835"/>
                  <a:pt x="12349" y="19836"/>
                </a:cubicBezTo>
                <a:cubicBezTo>
                  <a:pt x="12344" y="19838"/>
                  <a:pt x="12344" y="19840"/>
                  <a:pt x="12339" y="19842"/>
                </a:cubicBezTo>
                <a:cubicBezTo>
                  <a:pt x="12292" y="19860"/>
                  <a:pt x="12258" y="19882"/>
                  <a:pt x="12223" y="19904"/>
                </a:cubicBezTo>
                <a:cubicBezTo>
                  <a:pt x="12201" y="19919"/>
                  <a:pt x="12179" y="19935"/>
                  <a:pt x="12162" y="19952"/>
                </a:cubicBezTo>
                <a:cubicBezTo>
                  <a:pt x="12139" y="19974"/>
                  <a:pt x="12122" y="19998"/>
                  <a:pt x="12107" y="20023"/>
                </a:cubicBezTo>
                <a:cubicBezTo>
                  <a:pt x="12098" y="20042"/>
                  <a:pt x="12096" y="20067"/>
                  <a:pt x="12090" y="20088"/>
                </a:cubicBezTo>
                <a:cubicBezTo>
                  <a:pt x="12085" y="20168"/>
                  <a:pt x="12101" y="20271"/>
                  <a:pt x="12155" y="20443"/>
                </a:cubicBezTo>
                <a:cubicBezTo>
                  <a:pt x="12228" y="20677"/>
                  <a:pt x="12319" y="20909"/>
                  <a:pt x="12373" y="21035"/>
                </a:cubicBezTo>
                <a:cubicBezTo>
                  <a:pt x="12406" y="21101"/>
                  <a:pt x="12430" y="21146"/>
                  <a:pt x="12448" y="21166"/>
                </a:cubicBezTo>
                <a:cubicBezTo>
                  <a:pt x="12466" y="21180"/>
                  <a:pt x="12487" y="21177"/>
                  <a:pt x="12503" y="21154"/>
                </a:cubicBezTo>
                <a:cubicBezTo>
                  <a:pt x="12518" y="21126"/>
                  <a:pt x="12530" y="21108"/>
                  <a:pt x="12550" y="21010"/>
                </a:cubicBezTo>
                <a:cubicBezTo>
                  <a:pt x="12564" y="20944"/>
                  <a:pt x="12605" y="20879"/>
                  <a:pt x="12656" y="20817"/>
                </a:cubicBezTo>
                <a:cubicBezTo>
                  <a:pt x="12697" y="20762"/>
                  <a:pt x="12741" y="20723"/>
                  <a:pt x="12796" y="20681"/>
                </a:cubicBezTo>
                <a:cubicBezTo>
                  <a:pt x="12799" y="20678"/>
                  <a:pt x="12802" y="20675"/>
                  <a:pt x="12806" y="20672"/>
                </a:cubicBezTo>
                <a:cubicBezTo>
                  <a:pt x="12840" y="20638"/>
                  <a:pt x="12870" y="20595"/>
                  <a:pt x="12905" y="20568"/>
                </a:cubicBezTo>
                <a:cubicBezTo>
                  <a:pt x="13038" y="20463"/>
                  <a:pt x="13116" y="20355"/>
                  <a:pt x="13157" y="20253"/>
                </a:cubicBezTo>
                <a:cubicBezTo>
                  <a:pt x="13163" y="20229"/>
                  <a:pt x="13175" y="20206"/>
                  <a:pt x="13177" y="20182"/>
                </a:cubicBezTo>
                <a:cubicBezTo>
                  <a:pt x="13179" y="20173"/>
                  <a:pt x="13180" y="20165"/>
                  <a:pt x="13181" y="20157"/>
                </a:cubicBezTo>
                <a:cubicBezTo>
                  <a:pt x="13185" y="20067"/>
                  <a:pt x="13165" y="19983"/>
                  <a:pt x="13123" y="19913"/>
                </a:cubicBezTo>
                <a:cubicBezTo>
                  <a:pt x="13066" y="19842"/>
                  <a:pt x="12974" y="19789"/>
                  <a:pt x="12857" y="19768"/>
                </a:cubicBezTo>
                <a:cubicBezTo>
                  <a:pt x="12825" y="19765"/>
                  <a:pt x="12796" y="19761"/>
                  <a:pt x="12758" y="19762"/>
                </a:cubicBezTo>
                <a:close/>
                <a:moveTo>
                  <a:pt x="14244" y="19876"/>
                </a:moveTo>
                <a:cubicBezTo>
                  <a:pt x="14134" y="19911"/>
                  <a:pt x="14093" y="19999"/>
                  <a:pt x="14091" y="20168"/>
                </a:cubicBezTo>
                <a:cubicBezTo>
                  <a:pt x="14091" y="20170"/>
                  <a:pt x="14091" y="20172"/>
                  <a:pt x="14091" y="20174"/>
                </a:cubicBezTo>
                <a:cubicBezTo>
                  <a:pt x="14091" y="20175"/>
                  <a:pt x="14091" y="20175"/>
                  <a:pt x="14091" y="20176"/>
                </a:cubicBezTo>
                <a:cubicBezTo>
                  <a:pt x="14091" y="20181"/>
                  <a:pt x="14094" y="20183"/>
                  <a:pt x="14094" y="20188"/>
                </a:cubicBezTo>
                <a:cubicBezTo>
                  <a:pt x="14099" y="20350"/>
                  <a:pt x="14181" y="20437"/>
                  <a:pt x="14285" y="20457"/>
                </a:cubicBezTo>
                <a:cubicBezTo>
                  <a:pt x="14308" y="20457"/>
                  <a:pt x="14326" y="20459"/>
                  <a:pt x="14353" y="20454"/>
                </a:cubicBezTo>
                <a:cubicBezTo>
                  <a:pt x="14498" y="20431"/>
                  <a:pt x="14616" y="20303"/>
                  <a:pt x="14616" y="20168"/>
                </a:cubicBezTo>
                <a:cubicBezTo>
                  <a:pt x="14616" y="20032"/>
                  <a:pt x="14498" y="19902"/>
                  <a:pt x="14353" y="19879"/>
                </a:cubicBezTo>
                <a:cubicBezTo>
                  <a:pt x="14310" y="19872"/>
                  <a:pt x="14276" y="19872"/>
                  <a:pt x="14244" y="19876"/>
                </a:cubicBezTo>
                <a:close/>
                <a:moveTo>
                  <a:pt x="7352" y="20006"/>
                </a:moveTo>
                <a:cubicBezTo>
                  <a:pt x="7286" y="20018"/>
                  <a:pt x="7224" y="20049"/>
                  <a:pt x="7182" y="20105"/>
                </a:cubicBezTo>
                <a:cubicBezTo>
                  <a:pt x="7116" y="20193"/>
                  <a:pt x="7100" y="20339"/>
                  <a:pt x="7141" y="20434"/>
                </a:cubicBezTo>
                <a:cubicBezTo>
                  <a:pt x="7155" y="20460"/>
                  <a:pt x="7169" y="20484"/>
                  <a:pt x="7189" y="20502"/>
                </a:cubicBezTo>
                <a:cubicBezTo>
                  <a:pt x="7248" y="20557"/>
                  <a:pt x="7330" y="20581"/>
                  <a:pt x="7414" y="20576"/>
                </a:cubicBezTo>
                <a:cubicBezTo>
                  <a:pt x="7570" y="20534"/>
                  <a:pt x="7721" y="20426"/>
                  <a:pt x="7754" y="20253"/>
                </a:cubicBezTo>
                <a:cubicBezTo>
                  <a:pt x="7754" y="20249"/>
                  <a:pt x="7755" y="20245"/>
                  <a:pt x="7754" y="20242"/>
                </a:cubicBezTo>
                <a:cubicBezTo>
                  <a:pt x="7754" y="20236"/>
                  <a:pt x="7755" y="20230"/>
                  <a:pt x="7754" y="20225"/>
                </a:cubicBezTo>
                <a:cubicBezTo>
                  <a:pt x="7754" y="20223"/>
                  <a:pt x="7751" y="20223"/>
                  <a:pt x="7751" y="20222"/>
                </a:cubicBezTo>
                <a:cubicBezTo>
                  <a:pt x="7712" y="20075"/>
                  <a:pt x="7517" y="19978"/>
                  <a:pt x="7352" y="20006"/>
                </a:cubicBezTo>
                <a:close/>
                <a:moveTo>
                  <a:pt x="8944" y="20052"/>
                </a:moveTo>
                <a:cubicBezTo>
                  <a:pt x="8928" y="20023"/>
                  <a:pt x="8897" y="20067"/>
                  <a:pt x="8842" y="20168"/>
                </a:cubicBezTo>
                <a:cubicBezTo>
                  <a:pt x="8765" y="20309"/>
                  <a:pt x="8721" y="20472"/>
                  <a:pt x="8705" y="20636"/>
                </a:cubicBezTo>
                <a:cubicBezTo>
                  <a:pt x="8705" y="20638"/>
                  <a:pt x="8706" y="20642"/>
                  <a:pt x="8705" y="20644"/>
                </a:cubicBezTo>
                <a:cubicBezTo>
                  <a:pt x="8700" y="20724"/>
                  <a:pt x="8705" y="20810"/>
                  <a:pt x="8705" y="20894"/>
                </a:cubicBezTo>
                <a:cubicBezTo>
                  <a:pt x="8716" y="21002"/>
                  <a:pt x="8737" y="21107"/>
                  <a:pt x="8774" y="21194"/>
                </a:cubicBezTo>
                <a:cubicBezTo>
                  <a:pt x="8776" y="21201"/>
                  <a:pt x="8777" y="21210"/>
                  <a:pt x="8780" y="21217"/>
                </a:cubicBezTo>
                <a:cubicBezTo>
                  <a:pt x="8785" y="21226"/>
                  <a:pt x="8789" y="21233"/>
                  <a:pt x="8794" y="21242"/>
                </a:cubicBezTo>
                <a:cubicBezTo>
                  <a:pt x="8835" y="21320"/>
                  <a:pt x="8885" y="21386"/>
                  <a:pt x="8947" y="21424"/>
                </a:cubicBezTo>
                <a:cubicBezTo>
                  <a:pt x="9080" y="21504"/>
                  <a:pt x="9200" y="21527"/>
                  <a:pt x="9305" y="21492"/>
                </a:cubicBezTo>
                <a:cubicBezTo>
                  <a:pt x="9376" y="21440"/>
                  <a:pt x="9446" y="21390"/>
                  <a:pt x="9520" y="21296"/>
                </a:cubicBezTo>
                <a:cubicBezTo>
                  <a:pt x="9578" y="21223"/>
                  <a:pt x="9626" y="21111"/>
                  <a:pt x="9673" y="21004"/>
                </a:cubicBezTo>
                <a:cubicBezTo>
                  <a:pt x="9693" y="20957"/>
                  <a:pt x="9713" y="20925"/>
                  <a:pt x="9731" y="20871"/>
                </a:cubicBezTo>
                <a:cubicBezTo>
                  <a:pt x="9814" y="20625"/>
                  <a:pt x="9847" y="20477"/>
                  <a:pt x="9858" y="20358"/>
                </a:cubicBezTo>
                <a:cubicBezTo>
                  <a:pt x="9863" y="20312"/>
                  <a:pt x="9861" y="20271"/>
                  <a:pt x="9861" y="20233"/>
                </a:cubicBezTo>
                <a:cubicBezTo>
                  <a:pt x="9850" y="20149"/>
                  <a:pt x="9815" y="20103"/>
                  <a:pt x="9735" y="20103"/>
                </a:cubicBezTo>
                <a:cubicBezTo>
                  <a:pt x="9718" y="20103"/>
                  <a:pt x="9702" y="20113"/>
                  <a:pt x="9687" y="20125"/>
                </a:cubicBezTo>
                <a:cubicBezTo>
                  <a:pt x="9671" y="20150"/>
                  <a:pt x="9652" y="20161"/>
                  <a:pt x="9639" y="20193"/>
                </a:cubicBezTo>
                <a:cubicBezTo>
                  <a:pt x="9639" y="20195"/>
                  <a:pt x="9636" y="20195"/>
                  <a:pt x="9636" y="20196"/>
                </a:cubicBezTo>
                <a:cubicBezTo>
                  <a:pt x="9605" y="20274"/>
                  <a:pt x="9586" y="20368"/>
                  <a:pt x="9585" y="20463"/>
                </a:cubicBezTo>
                <a:cubicBezTo>
                  <a:pt x="9585" y="20465"/>
                  <a:pt x="9585" y="20469"/>
                  <a:pt x="9585" y="20471"/>
                </a:cubicBezTo>
                <a:cubicBezTo>
                  <a:pt x="9584" y="20512"/>
                  <a:pt x="9567" y="20546"/>
                  <a:pt x="9561" y="20585"/>
                </a:cubicBezTo>
                <a:cubicBezTo>
                  <a:pt x="9551" y="20645"/>
                  <a:pt x="9546" y="20708"/>
                  <a:pt x="9523" y="20760"/>
                </a:cubicBezTo>
                <a:cubicBezTo>
                  <a:pt x="9507" y="20797"/>
                  <a:pt x="9486" y="20820"/>
                  <a:pt x="9466" y="20851"/>
                </a:cubicBezTo>
                <a:cubicBezTo>
                  <a:pt x="9459" y="20859"/>
                  <a:pt x="9452" y="20868"/>
                  <a:pt x="9445" y="20877"/>
                </a:cubicBezTo>
                <a:cubicBezTo>
                  <a:pt x="9435" y="20891"/>
                  <a:pt x="9426" y="20907"/>
                  <a:pt x="9414" y="20919"/>
                </a:cubicBezTo>
                <a:cubicBezTo>
                  <a:pt x="9403" y="20936"/>
                  <a:pt x="9391" y="20953"/>
                  <a:pt x="9377" y="20964"/>
                </a:cubicBezTo>
                <a:cubicBezTo>
                  <a:pt x="9349" y="20990"/>
                  <a:pt x="9321" y="21013"/>
                  <a:pt x="9292" y="21027"/>
                </a:cubicBezTo>
                <a:cubicBezTo>
                  <a:pt x="9263" y="21040"/>
                  <a:pt x="9238" y="21047"/>
                  <a:pt x="9210" y="21047"/>
                </a:cubicBezTo>
                <a:cubicBezTo>
                  <a:pt x="9209" y="21047"/>
                  <a:pt x="9207" y="21047"/>
                  <a:pt x="9207" y="21047"/>
                </a:cubicBezTo>
                <a:cubicBezTo>
                  <a:pt x="9186" y="21046"/>
                  <a:pt x="9168" y="21038"/>
                  <a:pt x="9149" y="21030"/>
                </a:cubicBezTo>
                <a:cubicBezTo>
                  <a:pt x="9148" y="21029"/>
                  <a:pt x="9146" y="21030"/>
                  <a:pt x="9145" y="21030"/>
                </a:cubicBezTo>
                <a:cubicBezTo>
                  <a:pt x="9134" y="21026"/>
                  <a:pt x="9125" y="21022"/>
                  <a:pt x="9114" y="21016"/>
                </a:cubicBezTo>
                <a:cubicBezTo>
                  <a:pt x="9110" y="21012"/>
                  <a:pt x="9105" y="21008"/>
                  <a:pt x="9101" y="21004"/>
                </a:cubicBezTo>
                <a:cubicBezTo>
                  <a:pt x="9082" y="20991"/>
                  <a:pt x="9060" y="20979"/>
                  <a:pt x="9043" y="20956"/>
                </a:cubicBezTo>
                <a:cubicBezTo>
                  <a:pt x="8977" y="20868"/>
                  <a:pt x="8936" y="20596"/>
                  <a:pt x="8951" y="20355"/>
                </a:cubicBezTo>
                <a:cubicBezTo>
                  <a:pt x="8962" y="20178"/>
                  <a:pt x="8960" y="20080"/>
                  <a:pt x="8944" y="20052"/>
                </a:cubicBezTo>
                <a:close/>
                <a:moveTo>
                  <a:pt x="10996" y="20057"/>
                </a:moveTo>
                <a:cubicBezTo>
                  <a:pt x="10919" y="20063"/>
                  <a:pt x="10837" y="20082"/>
                  <a:pt x="10764" y="20114"/>
                </a:cubicBezTo>
                <a:cubicBezTo>
                  <a:pt x="10572" y="20200"/>
                  <a:pt x="10505" y="20375"/>
                  <a:pt x="10509" y="20786"/>
                </a:cubicBezTo>
                <a:cubicBezTo>
                  <a:pt x="10513" y="20957"/>
                  <a:pt x="10525" y="21124"/>
                  <a:pt x="10539" y="21254"/>
                </a:cubicBezTo>
                <a:cubicBezTo>
                  <a:pt x="10553" y="21383"/>
                  <a:pt x="10569" y="21471"/>
                  <a:pt x="10587" y="21500"/>
                </a:cubicBezTo>
                <a:cubicBezTo>
                  <a:pt x="10650" y="21572"/>
                  <a:pt x="10773" y="21600"/>
                  <a:pt x="10911" y="21594"/>
                </a:cubicBezTo>
                <a:cubicBezTo>
                  <a:pt x="10931" y="21592"/>
                  <a:pt x="10948" y="21595"/>
                  <a:pt x="10969" y="21591"/>
                </a:cubicBezTo>
                <a:cubicBezTo>
                  <a:pt x="10978" y="21590"/>
                  <a:pt x="10987" y="21587"/>
                  <a:pt x="10996" y="21585"/>
                </a:cubicBezTo>
                <a:cubicBezTo>
                  <a:pt x="11026" y="21576"/>
                  <a:pt x="11054" y="21562"/>
                  <a:pt x="11085" y="21551"/>
                </a:cubicBezTo>
                <a:cubicBezTo>
                  <a:pt x="11129" y="21536"/>
                  <a:pt x="11174" y="21529"/>
                  <a:pt x="11214" y="21506"/>
                </a:cubicBezTo>
                <a:cubicBezTo>
                  <a:pt x="11215" y="21505"/>
                  <a:pt x="11216" y="21504"/>
                  <a:pt x="11218" y="21503"/>
                </a:cubicBezTo>
                <a:cubicBezTo>
                  <a:pt x="11287" y="21463"/>
                  <a:pt x="11348" y="21410"/>
                  <a:pt x="11388" y="21350"/>
                </a:cubicBezTo>
                <a:cubicBezTo>
                  <a:pt x="11388" y="21350"/>
                  <a:pt x="11388" y="21348"/>
                  <a:pt x="11388" y="21347"/>
                </a:cubicBezTo>
                <a:cubicBezTo>
                  <a:pt x="11507" y="21159"/>
                  <a:pt x="11480" y="20735"/>
                  <a:pt x="11381" y="20423"/>
                </a:cubicBezTo>
                <a:cubicBezTo>
                  <a:pt x="11359" y="20362"/>
                  <a:pt x="11346" y="20292"/>
                  <a:pt x="11320" y="20242"/>
                </a:cubicBezTo>
                <a:cubicBezTo>
                  <a:pt x="11308" y="20220"/>
                  <a:pt x="11298" y="20200"/>
                  <a:pt x="11286" y="20182"/>
                </a:cubicBezTo>
                <a:cubicBezTo>
                  <a:pt x="11279" y="20171"/>
                  <a:pt x="11269" y="20164"/>
                  <a:pt x="11262" y="20154"/>
                </a:cubicBezTo>
                <a:cubicBezTo>
                  <a:pt x="11238" y="20124"/>
                  <a:pt x="11214" y="20097"/>
                  <a:pt x="11187" y="20083"/>
                </a:cubicBezTo>
                <a:cubicBezTo>
                  <a:pt x="11143" y="20059"/>
                  <a:pt x="11073" y="20051"/>
                  <a:pt x="10996" y="20057"/>
                </a:cubicBezTo>
                <a:close/>
              </a:path>
            </a:pathLst>
          </a:custGeom>
          <a:ln w="12700">
            <a:miter lim="400000"/>
          </a:ln>
        </p:spPr>
      </p:pic>
      <p:sp>
        <p:nvSpPr>
          <p:cNvPr id="122" name="Disciplina de Materiais Dentários"/>
          <p:cNvSpPr txBox="1"/>
          <p:nvPr/>
        </p:nvSpPr>
        <p:spPr>
          <a:xfrm>
            <a:off x="6807397" y="7510796"/>
            <a:ext cx="13958157" cy="2339660"/>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6500">
                <a:solidFill>
                  <a:srgbClr val="515151"/>
                </a:solidFill>
              </a:defRPr>
            </a:lvl1pPr>
          </a:lstStyle>
          <a:p>
            <a:pPr/>
            <a:r>
              <a:t>Disciplina de Materiais Dentários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Malkondu et al., 2016; Stawarczyk et al 2017"/>
          <p:cNvSpPr txBox="1"/>
          <p:nvPr/>
        </p:nvSpPr>
        <p:spPr>
          <a:xfrm>
            <a:off x="16000007" y="12973010"/>
            <a:ext cx="9543799"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Malkondu et al., 2016; Stawarczyk et al 2017</a:t>
            </a:r>
          </a:p>
        </p:txBody>
      </p:sp>
      <p:sp>
        <p:nvSpPr>
          <p:cNvPr id="223" name="Vantagens:"/>
          <p:cNvSpPr txBox="1"/>
          <p:nvPr/>
        </p:nvSpPr>
        <p:spPr>
          <a:xfrm>
            <a:off x="549735" y="908449"/>
            <a:ext cx="7730800" cy="12677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Vantagens:</a:t>
            </a:r>
          </a:p>
        </p:txBody>
      </p:sp>
      <p:sp>
        <p:nvSpPr>
          <p:cNvPr id="224" name="Estabilidade química e dimensional…"/>
          <p:cNvSpPr txBox="1"/>
          <p:nvPr/>
        </p:nvSpPr>
        <p:spPr>
          <a:xfrm>
            <a:off x="770960" y="3283129"/>
            <a:ext cx="17353348" cy="85829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p>
            <a:pPr algn="l" defTabSz="1155278">
              <a:lnSpc>
                <a:spcPct val="150000"/>
              </a:lnSpc>
              <a:defRPr sz="5800">
                <a:solidFill>
                  <a:srgbClr val="72675A"/>
                </a:solidFill>
              </a:defRPr>
            </a:pPr>
            <a:r>
              <a:t>Estabilidade química e dimensional</a:t>
            </a:r>
          </a:p>
          <a:p>
            <a:pPr algn="l" defTabSz="1155278">
              <a:lnSpc>
                <a:spcPct val="150000"/>
              </a:lnSpc>
              <a:defRPr sz="5800">
                <a:solidFill>
                  <a:srgbClr val="72675A"/>
                </a:solidFill>
              </a:defRPr>
            </a:pPr>
            <a:r>
              <a:t>Durável</a:t>
            </a:r>
          </a:p>
          <a:p>
            <a:pPr algn="l" defTabSz="1155278">
              <a:lnSpc>
                <a:spcPct val="150000"/>
              </a:lnSpc>
              <a:defRPr sz="5800">
                <a:solidFill>
                  <a:srgbClr val="72675A"/>
                </a:solidFill>
              </a:defRPr>
            </a:pPr>
            <a:r>
              <a:t>Hipoalergênico</a:t>
            </a:r>
          </a:p>
          <a:p>
            <a:pPr algn="l" defTabSz="1155278">
              <a:lnSpc>
                <a:spcPct val="150000"/>
              </a:lnSpc>
              <a:defRPr sz="5800">
                <a:solidFill>
                  <a:srgbClr val="72675A"/>
                </a:solidFill>
              </a:defRPr>
            </a:pPr>
            <a:r>
              <a:t>Não atrai tanta bactéria</a:t>
            </a:r>
          </a:p>
          <a:p>
            <a:pPr algn="l" defTabSz="1155278">
              <a:lnSpc>
                <a:spcPct val="150000"/>
              </a:lnSpc>
              <a:defRPr sz="5800">
                <a:solidFill>
                  <a:srgbClr val="72675A"/>
                </a:solidFill>
              </a:defRPr>
            </a:pPr>
            <a:r>
              <a:t>Menos biocorrosivo</a:t>
            </a:r>
          </a:p>
          <a:p>
            <a:pPr algn="l" defTabSz="1155278">
              <a:lnSpc>
                <a:spcPct val="150000"/>
              </a:lnSpc>
              <a:defRPr sz="5800">
                <a:solidFill>
                  <a:srgbClr val="72675A"/>
                </a:solidFill>
              </a:defRPr>
            </a:pPr>
            <a:r>
              <a:t>Tem toxicidade muito baixa</a:t>
            </a:r>
          </a:p>
          <a:p>
            <a:pPr algn="l" defTabSz="1155278">
              <a:lnSpc>
                <a:spcPct val="150000"/>
              </a:lnSpc>
              <a:defRPr sz="5800">
                <a:solidFill>
                  <a:srgbClr val="72675A"/>
                </a:solidFill>
              </a:defRPr>
            </a:pPr>
            <a:r>
              <a:t>Pó é instável e pode inflamar-se espontaneamente no ar</a:t>
            </a:r>
          </a:p>
        </p:txBody>
      </p:sp>
      <p:grpSp>
        <p:nvGrpSpPr>
          <p:cNvPr id="227" name="explosão-da-areia-2274333.jpg"/>
          <p:cNvGrpSpPr/>
          <p:nvPr/>
        </p:nvGrpSpPr>
        <p:grpSpPr>
          <a:xfrm>
            <a:off x="12421671" y="1258783"/>
            <a:ext cx="11143269" cy="8319290"/>
            <a:chOff x="0" y="0"/>
            <a:chExt cx="11143268" cy="8319289"/>
          </a:xfrm>
        </p:grpSpPr>
        <p:pic>
          <p:nvPicPr>
            <p:cNvPr id="226" name="explosão-da-areia-2274333.jpg" descr="explosão-da-areia-2274333.jpg"/>
            <p:cNvPicPr>
              <a:picLocks noChangeAspect="1"/>
            </p:cNvPicPr>
            <p:nvPr/>
          </p:nvPicPr>
          <p:blipFill>
            <a:blip r:embed="rId3">
              <a:extLst/>
            </a:blip>
            <a:stretch>
              <a:fillRect/>
            </a:stretch>
          </p:blipFill>
          <p:spPr>
            <a:xfrm>
              <a:off x="127000" y="76200"/>
              <a:ext cx="10889269" cy="7976390"/>
            </a:xfrm>
            <a:prstGeom prst="rect">
              <a:avLst/>
            </a:prstGeom>
            <a:ln>
              <a:noFill/>
            </a:ln>
            <a:effectLst/>
          </p:spPr>
        </p:pic>
        <p:pic>
          <p:nvPicPr>
            <p:cNvPr id="225" name="explosão-da-areia-2274333.jpg" descr="explosão-da-areia-2274333.jpg"/>
            <p:cNvPicPr>
              <a:picLocks noChangeAspect="0"/>
            </p:cNvPicPr>
            <p:nvPr/>
          </p:nvPicPr>
          <p:blipFill>
            <a:blip r:embed="rId4">
              <a:extLst/>
            </a:blip>
            <a:stretch>
              <a:fillRect/>
            </a:stretch>
          </p:blipFill>
          <p:spPr>
            <a:xfrm>
              <a:off x="0" y="0"/>
              <a:ext cx="11143269" cy="8319290"/>
            </a:xfrm>
            <a:prstGeom prst="rect">
              <a:avLst/>
            </a:prstGeom>
            <a:effectLst/>
          </p:spPr>
        </p:pic>
      </p:grpSp>
      <p:sp>
        <p:nvSpPr>
          <p:cNvPr id="228" name="Linha"/>
          <p:cNvSpPr/>
          <p:nvPr/>
        </p:nvSpPr>
        <p:spPr>
          <a:xfrm>
            <a:off x="-3290604" y="2163466"/>
            <a:ext cx="13962911" cy="1"/>
          </a:xfrm>
          <a:prstGeom prst="line">
            <a:avLst/>
          </a:prstGeom>
          <a:ln w="25400">
            <a:solidFill>
              <a:srgbClr val="5A5F5E"/>
            </a:solidFill>
            <a:miter lim="400000"/>
          </a:ln>
        </p:spPr>
        <p:txBody>
          <a:bodyPr lIns="71437" tIns="71437" rIns="71437" bIns="71437"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32" name="Constituição de um produto cerâmico??"/>
          <p:cNvSpPr txBox="1"/>
          <p:nvPr/>
        </p:nvSpPr>
        <p:spPr>
          <a:xfrm>
            <a:off x="4556944" y="3494750"/>
            <a:ext cx="14727419" cy="778077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13400">
                <a:solidFill>
                  <a:srgbClr val="FFFFFF"/>
                </a:solidFill>
              </a:defRPr>
            </a:lvl1pPr>
          </a:lstStyle>
          <a:p>
            <a:pPr/>
            <a:r>
              <a:t>Constituição de um produto cerâmico??</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Moagem + mistura"/>
          <p:cNvSpPr txBox="1"/>
          <p:nvPr/>
        </p:nvSpPr>
        <p:spPr>
          <a:xfrm>
            <a:off x="787825" y="1139014"/>
            <a:ext cx="7483302" cy="1115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314960" indent="-314960" algn="l" defTabSz="1155278">
              <a:lnSpc>
                <a:spcPct val="150000"/>
              </a:lnSpc>
              <a:buSzPct val="100000"/>
              <a:buChar char="•"/>
              <a:defRPr sz="6400">
                <a:solidFill>
                  <a:srgbClr val="72675A"/>
                </a:solidFill>
              </a:defRPr>
            </a:lvl1pPr>
          </a:lstStyle>
          <a:p>
            <a:pPr/>
            <a:r>
              <a:t>Moagem + mistura</a:t>
            </a:r>
          </a:p>
        </p:txBody>
      </p:sp>
      <p:sp>
        <p:nvSpPr>
          <p:cNvPr id="235" name="Adição de aditivos"/>
          <p:cNvSpPr txBox="1"/>
          <p:nvPr/>
        </p:nvSpPr>
        <p:spPr>
          <a:xfrm>
            <a:off x="955149" y="10541147"/>
            <a:ext cx="801666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314960" indent="-314960" algn="l" defTabSz="1155278">
              <a:lnSpc>
                <a:spcPct val="150000"/>
              </a:lnSpc>
              <a:buSzPct val="100000"/>
              <a:buChar char="•"/>
              <a:defRPr sz="6200">
                <a:solidFill>
                  <a:srgbClr val="72675A"/>
                </a:solidFill>
              </a:defRPr>
            </a:lvl1pPr>
          </a:lstStyle>
          <a:p>
            <a:pPr/>
            <a:r>
              <a:t>Adição de aditivos</a:t>
            </a:r>
          </a:p>
        </p:txBody>
      </p:sp>
      <p:sp>
        <p:nvSpPr>
          <p:cNvPr id="236" name="Constituição de um produto cerâmico"/>
          <p:cNvSpPr txBox="1"/>
          <p:nvPr>
            <p:ph type="body" sz="quarter" idx="4294967295"/>
          </p:nvPr>
        </p:nvSpPr>
        <p:spPr>
          <a:xfrm>
            <a:off x="14032120" y="851370"/>
            <a:ext cx="9340252" cy="1305968"/>
          </a:xfrm>
          <a:prstGeom prst="rect">
            <a:avLst/>
          </a:prstGeom>
        </p:spPr>
        <p:txBody>
          <a:bodyPr lIns="100458" tIns="100458" rIns="100458" bIns="100458" anchor="t"/>
          <a:lstStyle>
            <a:lvl1pPr marL="0" indent="0" defTabSz="808694">
              <a:spcBef>
                <a:spcPts val="0"/>
              </a:spcBef>
              <a:buSzTx/>
              <a:buNone/>
              <a:defRPr sz="3920">
                <a:solidFill>
                  <a:schemeClr val="accent6"/>
                </a:solidFill>
              </a:defRPr>
            </a:lvl1pPr>
          </a:lstStyle>
          <a:p>
            <a:pPr/>
            <a:r>
              <a:t>Constituição de um produto cerâmico</a:t>
            </a:r>
          </a:p>
        </p:txBody>
      </p:sp>
      <p:sp>
        <p:nvSpPr>
          <p:cNvPr id="237" name="Linha"/>
          <p:cNvSpPr/>
          <p:nvPr/>
        </p:nvSpPr>
        <p:spPr>
          <a:xfrm>
            <a:off x="15737332" y="1696673"/>
            <a:ext cx="4953391" cy="1"/>
          </a:xfrm>
          <a:prstGeom prst="line">
            <a:avLst/>
          </a:prstGeom>
          <a:ln w="25400">
            <a:solidFill>
              <a:srgbClr val="5A5F5E"/>
            </a:solidFill>
            <a:miter lim="400000"/>
          </a:ln>
        </p:spPr>
        <p:txBody>
          <a:bodyPr lIns="71437" tIns="71437" rIns="71437" bIns="71437" anchor="ctr"/>
          <a:lstStyle/>
          <a:p>
            <a:pPr/>
          </a:p>
        </p:txBody>
      </p:sp>
      <p:sp>
        <p:nvSpPr>
          <p:cNvPr id="238" name="Aglomerantes"/>
          <p:cNvSpPr txBox="1"/>
          <p:nvPr/>
        </p:nvSpPr>
        <p:spPr>
          <a:xfrm>
            <a:off x="9988612" y="5939708"/>
            <a:ext cx="5357553" cy="11026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Aglomerantes</a:t>
            </a:r>
          </a:p>
        </p:txBody>
      </p:sp>
      <p:sp>
        <p:nvSpPr>
          <p:cNvPr id="239" name="Plastificantes"/>
          <p:cNvSpPr txBox="1"/>
          <p:nvPr/>
        </p:nvSpPr>
        <p:spPr>
          <a:xfrm>
            <a:off x="10324589" y="8442700"/>
            <a:ext cx="468559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Plastificantes</a:t>
            </a:r>
          </a:p>
        </p:txBody>
      </p:sp>
      <p:sp>
        <p:nvSpPr>
          <p:cNvPr id="240" name="+"/>
          <p:cNvSpPr txBox="1"/>
          <p:nvPr/>
        </p:nvSpPr>
        <p:spPr>
          <a:xfrm>
            <a:off x="11845672" y="7191204"/>
            <a:ext cx="1643433"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a:t>
            </a:r>
          </a:p>
        </p:txBody>
      </p:sp>
      <p:sp>
        <p:nvSpPr>
          <p:cNvPr id="241" name="Conformação"/>
          <p:cNvSpPr txBox="1"/>
          <p:nvPr/>
        </p:nvSpPr>
        <p:spPr>
          <a:xfrm>
            <a:off x="17621668" y="5718482"/>
            <a:ext cx="801666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Conformação</a:t>
            </a:r>
          </a:p>
        </p:txBody>
      </p:sp>
      <p:sp>
        <p:nvSpPr>
          <p:cNvPr id="242" name="Compactação"/>
          <p:cNvSpPr txBox="1"/>
          <p:nvPr/>
        </p:nvSpPr>
        <p:spPr>
          <a:xfrm>
            <a:off x="17621668" y="7363486"/>
            <a:ext cx="801666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Compactação</a:t>
            </a:r>
          </a:p>
        </p:txBody>
      </p:sp>
      <p:sp>
        <p:nvSpPr>
          <p:cNvPr id="243" name="Sinterização"/>
          <p:cNvSpPr txBox="1"/>
          <p:nvPr/>
        </p:nvSpPr>
        <p:spPr>
          <a:xfrm>
            <a:off x="17621668" y="9008489"/>
            <a:ext cx="801666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Sinterização</a:t>
            </a:r>
          </a:p>
        </p:txBody>
      </p:sp>
      <p:sp>
        <p:nvSpPr>
          <p:cNvPr id="244" name="}"/>
          <p:cNvSpPr txBox="1"/>
          <p:nvPr/>
        </p:nvSpPr>
        <p:spPr>
          <a:xfrm>
            <a:off x="15560289" y="4504607"/>
            <a:ext cx="1847255" cy="590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0"/>
            </a:lvl1pPr>
          </a:lstStyle>
          <a:p>
            <a:pPr/>
            <a:r>
              <a:t>}</a:t>
            </a:r>
          </a:p>
        </p:txBody>
      </p:sp>
      <p:sp>
        <p:nvSpPr>
          <p:cNvPr id="245" name="Composilvan et al., et al 2018"/>
          <p:cNvSpPr txBox="1"/>
          <p:nvPr/>
        </p:nvSpPr>
        <p:spPr>
          <a:xfrm>
            <a:off x="1399104" y="12928765"/>
            <a:ext cx="9543798"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Composilvan et al., et al 2018</a:t>
            </a:r>
          </a:p>
        </p:txBody>
      </p:sp>
      <p:pic>
        <p:nvPicPr>
          <p:cNvPr id="246" name="Unknown.jpeg" descr="Unknown.jpeg"/>
          <p:cNvPicPr>
            <a:picLocks noChangeAspect="1"/>
          </p:cNvPicPr>
          <p:nvPr/>
        </p:nvPicPr>
        <p:blipFill>
          <a:blip r:embed="rId3">
            <a:extLst/>
          </a:blip>
          <a:stretch>
            <a:fillRect/>
          </a:stretch>
        </p:blipFill>
        <p:spPr>
          <a:xfrm>
            <a:off x="1186870" y="2881885"/>
            <a:ext cx="4718592" cy="4718592"/>
          </a:xfrm>
          <a:prstGeom prst="rect">
            <a:avLst/>
          </a:prstGeom>
          <a:ln w="12700">
            <a:miter lim="400000"/>
          </a:ln>
        </p:spPr>
      </p:pic>
      <p:sp>
        <p:nvSpPr>
          <p:cNvPr id="247" name="http://portuguese.industrialmetalpowders.com"/>
          <p:cNvSpPr txBox="1"/>
          <p:nvPr/>
        </p:nvSpPr>
        <p:spPr>
          <a:xfrm>
            <a:off x="1330924" y="7836028"/>
            <a:ext cx="4718448" cy="14201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http://portuguese.industrialmetalpowders.com</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O que é a sinterização?"/>
          <p:cNvSpPr txBox="1"/>
          <p:nvPr/>
        </p:nvSpPr>
        <p:spPr>
          <a:xfrm>
            <a:off x="1572996" y="620818"/>
            <a:ext cx="7606904"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155278">
              <a:defRPr sz="6400">
                <a:solidFill>
                  <a:schemeClr val="accent6"/>
                </a:solidFill>
              </a:defRPr>
            </a:lvl1pPr>
          </a:lstStyle>
          <a:p>
            <a:pPr/>
            <a:r>
              <a:t>O que é a sinterização?</a:t>
            </a:r>
          </a:p>
        </p:txBody>
      </p:sp>
      <p:sp>
        <p:nvSpPr>
          <p:cNvPr id="252" name="Linha"/>
          <p:cNvSpPr/>
          <p:nvPr/>
        </p:nvSpPr>
        <p:spPr>
          <a:xfrm>
            <a:off x="754241" y="1608243"/>
            <a:ext cx="8911627" cy="1"/>
          </a:xfrm>
          <a:prstGeom prst="line">
            <a:avLst/>
          </a:prstGeom>
          <a:ln w="25400">
            <a:solidFill>
              <a:srgbClr val="5A5F5E"/>
            </a:solidFill>
            <a:miter lim="400000"/>
          </a:ln>
        </p:spPr>
        <p:txBody>
          <a:bodyPr lIns="71437" tIns="71437" rIns="71437" bIns="71437" anchor="ctr"/>
          <a:lstStyle/>
          <a:p>
            <a:pPr/>
          </a:p>
        </p:txBody>
      </p:sp>
      <p:pic>
        <p:nvPicPr>
          <p:cNvPr id="253" name="81014-12026782.jpg" descr="81014-12026782.jpg"/>
          <p:cNvPicPr>
            <a:picLocks noChangeAspect="1"/>
          </p:cNvPicPr>
          <p:nvPr/>
        </p:nvPicPr>
        <p:blipFill>
          <a:blip r:embed="rId3">
            <a:extLst/>
          </a:blip>
          <a:srcRect l="24399" t="9755" r="12114" b="0"/>
          <a:stretch>
            <a:fillRect/>
          </a:stretch>
        </p:blipFill>
        <p:spPr>
          <a:xfrm>
            <a:off x="13140482" y="2094528"/>
            <a:ext cx="10065497" cy="9526749"/>
          </a:xfrm>
          <a:prstGeom prst="rect">
            <a:avLst/>
          </a:prstGeom>
          <a:ln w="12700">
            <a:miter lim="400000"/>
          </a:ln>
        </p:spPr>
      </p:pic>
      <p:sp>
        <p:nvSpPr>
          <p:cNvPr id="254" name="http://www.dentalabs.com.br"/>
          <p:cNvSpPr txBox="1"/>
          <p:nvPr/>
        </p:nvSpPr>
        <p:spPr>
          <a:xfrm>
            <a:off x="13226577" y="11798457"/>
            <a:ext cx="5558594"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http://www.dentalabs.com.br</a:t>
            </a:r>
          </a:p>
        </p:txBody>
      </p:sp>
      <p:sp>
        <p:nvSpPr>
          <p:cNvPr id="255" name="Tratamento térmico em forno"/>
          <p:cNvSpPr txBox="1"/>
          <p:nvPr/>
        </p:nvSpPr>
        <p:spPr>
          <a:xfrm>
            <a:off x="574972" y="3998648"/>
            <a:ext cx="11435962"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Tratamento térmico em forno</a:t>
            </a:r>
          </a:p>
        </p:txBody>
      </p:sp>
      <p:sp>
        <p:nvSpPr>
          <p:cNvPr id="256" name="Seta"/>
          <p:cNvSpPr/>
          <p:nvPr/>
        </p:nvSpPr>
        <p:spPr>
          <a:xfrm rot="5400000">
            <a:off x="5052961" y="6454199"/>
            <a:ext cx="1884075" cy="807602"/>
          </a:xfrm>
          <a:prstGeom prst="rightArrow">
            <a:avLst>
              <a:gd name="adj1" fmla="val 32000"/>
              <a:gd name="adj2" fmla="val 100644"/>
            </a:avLst>
          </a:prstGeom>
          <a:solidFill>
            <a:srgbClr val="808785"/>
          </a:solidFill>
          <a:ln w="12700">
            <a:miter lim="400000"/>
          </a:ln>
        </p:spPr>
        <p:txBody>
          <a:bodyPr lIns="71437" tIns="71437" rIns="71437" bIns="71437" anchor="ctr"/>
          <a:lstStyle/>
          <a:p>
            <a:pPr>
              <a:defRPr>
                <a:solidFill>
                  <a:srgbClr val="FFFFFF"/>
                </a:solidFill>
              </a:defRPr>
            </a:pPr>
          </a:p>
        </p:txBody>
      </p:sp>
      <p:sp>
        <p:nvSpPr>
          <p:cNvPr id="257" name="União das partículas"/>
          <p:cNvSpPr txBox="1"/>
          <p:nvPr/>
        </p:nvSpPr>
        <p:spPr>
          <a:xfrm>
            <a:off x="2787230" y="8859880"/>
            <a:ext cx="7463230"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União das partículas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Fabricação das próteses de Zircônia"/>
          <p:cNvSpPr txBox="1"/>
          <p:nvPr>
            <p:ph type="body" sz="quarter" idx="4294967295"/>
          </p:nvPr>
        </p:nvSpPr>
        <p:spPr>
          <a:xfrm>
            <a:off x="859550" y="1338048"/>
            <a:ext cx="12432049" cy="1562452"/>
          </a:xfrm>
          <a:prstGeom prst="rect">
            <a:avLst/>
          </a:prstGeom>
        </p:spPr>
        <p:txBody>
          <a:bodyPr lIns="100458" tIns="100458" rIns="100458" bIns="100458" anchor="t"/>
          <a:lstStyle>
            <a:lvl1pPr marL="0" indent="0" defTabSz="693167">
              <a:spcBef>
                <a:spcPts val="0"/>
              </a:spcBef>
              <a:buSzTx/>
              <a:buNone/>
              <a:defRPr sz="6720">
                <a:solidFill>
                  <a:schemeClr val="accent6"/>
                </a:solidFill>
              </a:defRPr>
            </a:lvl1pPr>
          </a:lstStyle>
          <a:p>
            <a:pPr/>
            <a:r>
              <a:t>Fabricação das próteses de Zircônia</a:t>
            </a:r>
          </a:p>
        </p:txBody>
      </p:sp>
      <p:pic>
        <p:nvPicPr>
          <p:cNvPr id="262" name="images.jpeg" descr="images.jpeg"/>
          <p:cNvPicPr>
            <a:picLocks noChangeAspect="1"/>
          </p:cNvPicPr>
          <p:nvPr/>
        </p:nvPicPr>
        <p:blipFill>
          <a:blip r:embed="rId3">
            <a:extLst/>
          </a:blip>
          <a:stretch>
            <a:fillRect/>
          </a:stretch>
        </p:blipFill>
        <p:spPr>
          <a:xfrm>
            <a:off x="16069763" y="1055391"/>
            <a:ext cx="7570034" cy="5310323"/>
          </a:xfrm>
          <a:prstGeom prst="rect">
            <a:avLst/>
          </a:prstGeom>
          <a:ln w="12700">
            <a:miter lim="400000"/>
          </a:ln>
        </p:spPr>
      </p:pic>
      <p:sp>
        <p:nvSpPr>
          <p:cNvPr id="263" name="http://www.dentalabs.com.br"/>
          <p:cNvSpPr txBox="1"/>
          <p:nvPr/>
        </p:nvSpPr>
        <p:spPr>
          <a:xfrm>
            <a:off x="15948085" y="6554341"/>
            <a:ext cx="5558595" cy="6073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http://www.dentalabs.com.br</a:t>
            </a:r>
          </a:p>
        </p:txBody>
      </p:sp>
      <p:pic>
        <p:nvPicPr>
          <p:cNvPr id="264" name="Unknown.jpeg" descr="Unknown.jpeg"/>
          <p:cNvPicPr>
            <a:picLocks noChangeAspect="1"/>
          </p:cNvPicPr>
          <p:nvPr/>
        </p:nvPicPr>
        <p:blipFill>
          <a:blip r:embed="rId4">
            <a:extLst/>
          </a:blip>
          <a:stretch>
            <a:fillRect/>
          </a:stretch>
        </p:blipFill>
        <p:spPr>
          <a:xfrm>
            <a:off x="16103837" y="7633109"/>
            <a:ext cx="7501885" cy="5310323"/>
          </a:xfrm>
          <a:prstGeom prst="rect">
            <a:avLst/>
          </a:prstGeom>
          <a:ln w="12700">
            <a:miter lim="400000"/>
          </a:ln>
        </p:spPr>
      </p:pic>
      <p:sp>
        <p:nvSpPr>
          <p:cNvPr id="265" name="http://www.wilcos.com.br"/>
          <p:cNvSpPr txBox="1"/>
          <p:nvPr/>
        </p:nvSpPr>
        <p:spPr>
          <a:xfrm>
            <a:off x="15726860" y="12948831"/>
            <a:ext cx="5558594"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http://www.wilcos.com.br</a:t>
            </a:r>
          </a:p>
        </p:txBody>
      </p:sp>
      <p:sp>
        <p:nvSpPr>
          <p:cNvPr id="266" name="Bilaminares"/>
          <p:cNvSpPr txBox="1"/>
          <p:nvPr/>
        </p:nvSpPr>
        <p:spPr>
          <a:xfrm>
            <a:off x="2712111" y="4916171"/>
            <a:ext cx="10297047" cy="130596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797142">
              <a:defRPr sz="7728">
                <a:solidFill>
                  <a:schemeClr val="accent6"/>
                </a:solidFill>
              </a:defRPr>
            </a:lvl1pPr>
          </a:lstStyle>
          <a:p>
            <a:pPr/>
            <a:r>
              <a:t>Bilaminares</a:t>
            </a:r>
          </a:p>
        </p:txBody>
      </p:sp>
      <p:sp>
        <p:nvSpPr>
          <p:cNvPr id="267" name="Monolíticas"/>
          <p:cNvSpPr txBox="1"/>
          <p:nvPr/>
        </p:nvSpPr>
        <p:spPr>
          <a:xfrm>
            <a:off x="2712111" y="9202216"/>
            <a:ext cx="10297047" cy="130596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797142">
              <a:defRPr sz="7728">
                <a:solidFill>
                  <a:schemeClr val="accent6"/>
                </a:solidFill>
              </a:defRPr>
            </a:lvl1pPr>
          </a:lstStyle>
          <a:p>
            <a:pPr/>
            <a:r>
              <a:t>Monolíticas</a:t>
            </a:r>
          </a:p>
        </p:txBody>
      </p:sp>
      <p:sp>
        <p:nvSpPr>
          <p:cNvPr id="268" name="Linha"/>
          <p:cNvSpPr/>
          <p:nvPr/>
        </p:nvSpPr>
        <p:spPr>
          <a:xfrm>
            <a:off x="508978" y="2783072"/>
            <a:ext cx="13962911" cy="1"/>
          </a:xfrm>
          <a:prstGeom prst="line">
            <a:avLst/>
          </a:prstGeom>
          <a:ln w="25400">
            <a:solidFill>
              <a:srgbClr val="5A5F5E"/>
            </a:solidFill>
            <a:miter lim="400000"/>
          </a:ln>
        </p:spPr>
        <p:txBody>
          <a:bodyPr lIns="71437" tIns="71437" rIns="71437" bIns="71437"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Vantagens dos blocos"/>
          <p:cNvSpPr txBox="1"/>
          <p:nvPr/>
        </p:nvSpPr>
        <p:spPr>
          <a:xfrm>
            <a:off x="560185" y="3423514"/>
            <a:ext cx="998560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Vantagens dos blocos</a:t>
            </a:r>
          </a:p>
        </p:txBody>
      </p:sp>
      <p:sp>
        <p:nvSpPr>
          <p:cNvPr id="273" name="Fresamento rápido"/>
          <p:cNvSpPr txBox="1"/>
          <p:nvPr/>
        </p:nvSpPr>
        <p:spPr>
          <a:xfrm>
            <a:off x="648676" y="5703838"/>
            <a:ext cx="872513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Fresamento rápido</a:t>
            </a:r>
          </a:p>
        </p:txBody>
      </p:sp>
      <p:sp>
        <p:nvSpPr>
          <p:cNvPr id="274" name="Resistência à fratura"/>
          <p:cNvSpPr txBox="1"/>
          <p:nvPr/>
        </p:nvSpPr>
        <p:spPr>
          <a:xfrm>
            <a:off x="648676" y="7855053"/>
            <a:ext cx="1051654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Resistência à fratura</a:t>
            </a:r>
          </a:p>
        </p:txBody>
      </p:sp>
      <p:sp>
        <p:nvSpPr>
          <p:cNvPr id="275" name="Fabricação CAD/CAM"/>
          <p:cNvSpPr txBox="1"/>
          <p:nvPr>
            <p:ph type="body" sz="quarter" idx="4294967295"/>
          </p:nvPr>
        </p:nvSpPr>
        <p:spPr>
          <a:xfrm>
            <a:off x="992285" y="939842"/>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Fabricação CAD/CAM</a:t>
            </a:r>
          </a:p>
        </p:txBody>
      </p:sp>
      <p:sp>
        <p:nvSpPr>
          <p:cNvPr id="276" name="Facilidade de polimento"/>
          <p:cNvSpPr txBox="1"/>
          <p:nvPr/>
        </p:nvSpPr>
        <p:spPr>
          <a:xfrm>
            <a:off x="648676" y="10006269"/>
            <a:ext cx="872513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Facilidade de polimento</a:t>
            </a:r>
          </a:p>
        </p:txBody>
      </p:sp>
      <p:sp>
        <p:nvSpPr>
          <p:cNvPr id="277" name="Linha"/>
          <p:cNvSpPr/>
          <p:nvPr/>
        </p:nvSpPr>
        <p:spPr>
          <a:xfrm>
            <a:off x="508978" y="2783072"/>
            <a:ext cx="13962911" cy="1"/>
          </a:xfrm>
          <a:prstGeom prst="line">
            <a:avLst/>
          </a:prstGeom>
          <a:ln w="25400">
            <a:solidFill>
              <a:srgbClr val="5A5F5E"/>
            </a:solidFill>
            <a:miter lim="400000"/>
          </a:ln>
        </p:spPr>
        <p:txBody>
          <a:bodyPr lIns="71437" tIns="71437" rIns="71437" bIns="71437" anchor="ctr"/>
          <a:lstStyle/>
          <a:p>
            <a:pPr/>
          </a:p>
        </p:txBody>
      </p:sp>
      <p:pic>
        <p:nvPicPr>
          <p:cNvPr id="278" name="images-1.jpeg" descr="images-1.jpeg"/>
          <p:cNvPicPr>
            <a:picLocks noChangeAspect="1"/>
          </p:cNvPicPr>
          <p:nvPr/>
        </p:nvPicPr>
        <p:blipFill>
          <a:blip r:embed="rId3">
            <a:extLst/>
          </a:blip>
          <a:stretch>
            <a:fillRect/>
          </a:stretch>
        </p:blipFill>
        <p:spPr>
          <a:xfrm>
            <a:off x="15444347" y="6789257"/>
            <a:ext cx="7358939" cy="6883146"/>
          </a:xfrm>
          <a:prstGeom prst="rect">
            <a:avLst/>
          </a:prstGeom>
          <a:ln w="12700">
            <a:miter lim="400000"/>
          </a:ln>
        </p:spPr>
      </p:pic>
      <p:pic>
        <p:nvPicPr>
          <p:cNvPr id="279" name="1487756050610.jpg" descr="1487756050610.jpg"/>
          <p:cNvPicPr>
            <a:picLocks noChangeAspect="1"/>
          </p:cNvPicPr>
          <p:nvPr/>
        </p:nvPicPr>
        <p:blipFill>
          <a:blip r:embed="rId4">
            <a:extLst/>
          </a:blip>
          <a:srcRect l="29599" t="20402" r="29269" b="18128"/>
          <a:stretch>
            <a:fillRect/>
          </a:stretch>
        </p:blipFill>
        <p:spPr>
          <a:xfrm>
            <a:off x="15518206" y="186824"/>
            <a:ext cx="7211204" cy="6462282"/>
          </a:xfrm>
          <a:prstGeom prst="rect">
            <a:avLst/>
          </a:prstGeom>
          <a:ln w="12700">
            <a:miter lim="400000"/>
          </a:ln>
        </p:spPr>
      </p:pic>
      <p:sp>
        <p:nvSpPr>
          <p:cNvPr id="280" name="https://www.dentsplysirona.com"/>
          <p:cNvSpPr txBox="1"/>
          <p:nvPr/>
        </p:nvSpPr>
        <p:spPr>
          <a:xfrm>
            <a:off x="15195917" y="6288870"/>
            <a:ext cx="5558595"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https://www.dentsplysirona.com</a:t>
            </a:r>
          </a:p>
        </p:txBody>
      </p:sp>
      <p:sp>
        <p:nvSpPr>
          <p:cNvPr id="281" name="Reprodutibilidade"/>
          <p:cNvSpPr txBox="1"/>
          <p:nvPr/>
        </p:nvSpPr>
        <p:spPr>
          <a:xfrm>
            <a:off x="648676" y="11925199"/>
            <a:ext cx="872513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Reprodutibilidade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cadcam.jpg" descr="cadcam.jpg"/>
          <p:cNvPicPr>
            <a:picLocks noChangeAspect="1"/>
          </p:cNvPicPr>
          <p:nvPr/>
        </p:nvPicPr>
        <p:blipFill>
          <a:blip r:embed="rId3">
            <a:extLst/>
          </a:blip>
          <a:stretch>
            <a:fillRect/>
          </a:stretch>
        </p:blipFill>
        <p:spPr>
          <a:xfrm>
            <a:off x="7994525" y="5093627"/>
            <a:ext cx="16221271" cy="7417768"/>
          </a:xfrm>
          <a:prstGeom prst="rect">
            <a:avLst/>
          </a:prstGeom>
          <a:ln w="12700">
            <a:miter lim="400000"/>
          </a:ln>
        </p:spPr>
      </p:pic>
      <p:sp>
        <p:nvSpPr>
          <p:cNvPr id="286" name="http://www.wilcos.com.brhttps://profissaodentista.com/2016/12/11/significado-de-cad-e-cam-e-sua-utilizacao-na-odontologia/"/>
          <p:cNvSpPr txBox="1"/>
          <p:nvPr/>
        </p:nvSpPr>
        <p:spPr>
          <a:xfrm>
            <a:off x="7983956" y="12612895"/>
            <a:ext cx="12560218" cy="1013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http://www.wilcos.com.brhttps://profissaodentista.com/2016/12/11/significado-de-cad-e-cam-e-sua-utilizacao-na-odontologia/</a:t>
            </a:r>
          </a:p>
        </p:txBody>
      </p:sp>
      <p:sp>
        <p:nvSpPr>
          <p:cNvPr id="287" name="Zircônia"/>
          <p:cNvSpPr txBox="1"/>
          <p:nvPr/>
        </p:nvSpPr>
        <p:spPr>
          <a:xfrm>
            <a:off x="2856106" y="2036663"/>
            <a:ext cx="2772570"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155278">
              <a:defRPr sz="6400">
                <a:solidFill>
                  <a:schemeClr val="accent6"/>
                </a:solidFill>
              </a:defRPr>
            </a:lvl1pPr>
          </a:lstStyle>
          <a:p>
            <a:pPr/>
            <a:r>
              <a:t>Zircônia</a:t>
            </a:r>
          </a:p>
        </p:txBody>
      </p:sp>
      <p:sp>
        <p:nvSpPr>
          <p:cNvPr id="288" name="CAD/CAM"/>
          <p:cNvSpPr txBox="1"/>
          <p:nvPr/>
        </p:nvSpPr>
        <p:spPr>
          <a:xfrm>
            <a:off x="11743648" y="2036663"/>
            <a:ext cx="3877470"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155278">
              <a:defRPr sz="6400">
                <a:solidFill>
                  <a:schemeClr val="accent6"/>
                </a:solidFill>
              </a:defRPr>
            </a:lvl1pPr>
          </a:lstStyle>
          <a:p>
            <a:pPr/>
            <a:r>
              <a:t>CAD/CAM</a:t>
            </a:r>
          </a:p>
        </p:txBody>
      </p:sp>
      <p:sp>
        <p:nvSpPr>
          <p:cNvPr id="289" name="Seta"/>
          <p:cNvSpPr/>
          <p:nvPr/>
        </p:nvSpPr>
        <p:spPr>
          <a:xfrm>
            <a:off x="7560403" y="2129836"/>
            <a:ext cx="2251518" cy="870930"/>
          </a:xfrm>
          <a:prstGeom prst="rightArrow">
            <a:avLst>
              <a:gd name="adj1" fmla="val 32000"/>
              <a:gd name="adj2" fmla="val 93326"/>
            </a:avLst>
          </a:prstGeom>
          <a:solidFill>
            <a:srgbClr val="808785"/>
          </a:solidFill>
          <a:ln w="12700">
            <a:miter lim="400000"/>
          </a:ln>
        </p:spPr>
        <p:txBody>
          <a:bodyPr lIns="71437" tIns="71437" rIns="71437" bIns="71437" anchor="ctr"/>
          <a:lstStyle/>
          <a:p>
            <a:pPr>
              <a:defRPr>
                <a:solidFill>
                  <a:srgbClr val="FFFFFF"/>
                </a:solidFill>
              </a:defRPr>
            </a:pPr>
          </a:p>
        </p:txBody>
      </p:sp>
      <p:pic>
        <p:nvPicPr>
          <p:cNvPr id="290" name="images.jpeg" descr="images.jpeg"/>
          <p:cNvPicPr>
            <a:picLocks noChangeAspect="1"/>
          </p:cNvPicPr>
          <p:nvPr/>
        </p:nvPicPr>
        <p:blipFill>
          <a:blip r:embed="rId4">
            <a:extLst/>
          </a:blip>
          <a:stretch>
            <a:fillRect/>
          </a:stretch>
        </p:blipFill>
        <p:spPr>
          <a:xfrm>
            <a:off x="341345" y="5237307"/>
            <a:ext cx="7029371" cy="47634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Frezados no estado parcialmente sinterizados"/>
          <p:cNvSpPr txBox="1"/>
          <p:nvPr/>
        </p:nvSpPr>
        <p:spPr>
          <a:xfrm>
            <a:off x="1356598" y="6357701"/>
            <a:ext cx="18923473"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Frezados no estado parcialmente sinterizados</a:t>
            </a:r>
          </a:p>
        </p:txBody>
      </p:sp>
      <p:sp>
        <p:nvSpPr>
          <p:cNvPr id="295" name="Frezados no estado totalmente sinterizados"/>
          <p:cNvSpPr txBox="1"/>
          <p:nvPr/>
        </p:nvSpPr>
        <p:spPr>
          <a:xfrm>
            <a:off x="1356598" y="9857147"/>
            <a:ext cx="18923473"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Frezados no estado totalmente sinterizados</a:t>
            </a:r>
          </a:p>
        </p:txBody>
      </p:sp>
      <p:sp>
        <p:nvSpPr>
          <p:cNvPr id="296" name="Produtos CAD/CAM"/>
          <p:cNvSpPr txBox="1"/>
          <p:nvPr>
            <p:ph type="body" sz="quarter" idx="4294967295"/>
          </p:nvPr>
        </p:nvSpPr>
        <p:spPr>
          <a:xfrm>
            <a:off x="992285" y="939842"/>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Produtos CAD/CAM</a:t>
            </a:r>
          </a:p>
        </p:txBody>
      </p:sp>
      <p:sp>
        <p:nvSpPr>
          <p:cNvPr id="297" name="Linha"/>
          <p:cNvSpPr/>
          <p:nvPr/>
        </p:nvSpPr>
        <p:spPr>
          <a:xfrm>
            <a:off x="464733" y="2324180"/>
            <a:ext cx="13962910" cy="1"/>
          </a:xfrm>
          <a:prstGeom prst="line">
            <a:avLst/>
          </a:prstGeom>
          <a:ln w="25400">
            <a:solidFill>
              <a:srgbClr val="5A5F5E"/>
            </a:solidFill>
            <a:miter lim="400000"/>
          </a:ln>
        </p:spPr>
        <p:txBody>
          <a:bodyPr lIns="71437" tIns="71437" rIns="71437" bIns="71437" anchor="ctr"/>
          <a:lstStyle/>
          <a:p>
            <a:pPr/>
          </a:p>
        </p:txBody>
      </p:sp>
      <p:sp>
        <p:nvSpPr>
          <p:cNvPr id="298" name="Meirowitz et al., 2019; Filser et al.,2003; composilvan et al., 2018"/>
          <p:cNvSpPr txBox="1"/>
          <p:nvPr/>
        </p:nvSpPr>
        <p:spPr>
          <a:xfrm>
            <a:off x="3166117" y="12928765"/>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Meirowitz et al., 2019; Filser et al.,2003; composilvan et al., 2018</a:t>
            </a:r>
          </a:p>
        </p:txBody>
      </p:sp>
      <p:sp>
        <p:nvSpPr>
          <p:cNvPr id="299" name="https://drschwan.com"/>
          <p:cNvSpPr txBox="1"/>
          <p:nvPr/>
        </p:nvSpPr>
        <p:spPr>
          <a:xfrm>
            <a:off x="19207785" y="12948831"/>
            <a:ext cx="5558595"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https://drschwan.com</a:t>
            </a:r>
          </a:p>
        </p:txBody>
      </p:sp>
      <p:pic>
        <p:nvPicPr>
          <p:cNvPr id="300" name="cere01.jpg" descr="cere01.jpg"/>
          <p:cNvPicPr>
            <a:picLocks noChangeAspect="1"/>
          </p:cNvPicPr>
          <p:nvPr/>
        </p:nvPicPr>
        <p:blipFill>
          <a:blip r:embed="rId3">
            <a:extLst/>
          </a:blip>
          <a:stretch>
            <a:fillRect/>
          </a:stretch>
        </p:blipFill>
        <p:spPr>
          <a:xfrm>
            <a:off x="19826971" y="9063037"/>
            <a:ext cx="3479801" cy="3352801"/>
          </a:xfrm>
          <a:prstGeom prst="rect">
            <a:avLst/>
          </a:prstGeom>
          <a:ln w="12700">
            <a:miter lim="400000"/>
          </a:ln>
        </p:spPr>
      </p:pic>
      <p:sp>
        <p:nvSpPr>
          <p:cNvPr id="301" name="Usinagem da cerâmica dura – hard ceramic machining"/>
          <p:cNvSpPr txBox="1"/>
          <p:nvPr/>
        </p:nvSpPr>
        <p:spPr>
          <a:xfrm>
            <a:off x="1390638" y="11202485"/>
            <a:ext cx="2160272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Usinagem da cerâmica dura – hard ceramic machining</a:t>
            </a:r>
          </a:p>
        </p:txBody>
      </p:sp>
      <p:sp>
        <p:nvSpPr>
          <p:cNvPr id="302" name="Usinagem da cerâmica branca – white ceramic machining"/>
          <p:cNvSpPr txBox="1"/>
          <p:nvPr/>
        </p:nvSpPr>
        <p:spPr>
          <a:xfrm>
            <a:off x="1390638" y="7427425"/>
            <a:ext cx="2160272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Usinagem da cerâmica branca – white ceramic machining</a:t>
            </a:r>
          </a:p>
        </p:txBody>
      </p:sp>
      <p:sp>
        <p:nvSpPr>
          <p:cNvPr id="303" name="Usinagem da cerâmica verde – green ceramic machining"/>
          <p:cNvSpPr txBox="1"/>
          <p:nvPr/>
        </p:nvSpPr>
        <p:spPr>
          <a:xfrm>
            <a:off x="1390638" y="3652365"/>
            <a:ext cx="2160272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Usinagem da cerâmica verde – green ceramic machining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Captura de Tela 2019-11-03 às 09.57.48.png" descr="Captura de Tela 2019-11-03 às 09.57.48.png"/>
          <p:cNvPicPr>
            <a:picLocks noChangeAspect="1"/>
          </p:cNvPicPr>
          <p:nvPr/>
        </p:nvPicPr>
        <p:blipFill>
          <a:blip r:embed="rId3">
            <a:extLst/>
          </a:blip>
          <a:stretch>
            <a:fillRect/>
          </a:stretch>
        </p:blipFill>
        <p:spPr>
          <a:xfrm>
            <a:off x="10404423" y="6110179"/>
            <a:ext cx="13693104" cy="7023009"/>
          </a:xfrm>
          <a:prstGeom prst="rect">
            <a:avLst/>
          </a:prstGeom>
          <a:ln w="12700">
            <a:miter lim="400000"/>
          </a:ln>
        </p:spPr>
      </p:pic>
      <p:sp>
        <p:nvSpPr>
          <p:cNvPr id="308" name="Abordagens para trabalhar com a zircônia"/>
          <p:cNvSpPr txBox="1"/>
          <p:nvPr/>
        </p:nvSpPr>
        <p:spPr>
          <a:xfrm>
            <a:off x="688093" y="620818"/>
            <a:ext cx="13523913"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155278">
              <a:defRPr sz="6400">
                <a:solidFill>
                  <a:schemeClr val="accent6"/>
                </a:solidFill>
              </a:defRPr>
            </a:lvl1pPr>
          </a:lstStyle>
          <a:p>
            <a:pPr/>
            <a:r>
              <a:t>Abordagens para trabalhar com a zircônia</a:t>
            </a:r>
          </a:p>
        </p:txBody>
      </p:sp>
      <p:sp>
        <p:nvSpPr>
          <p:cNvPr id="309" name="Linha"/>
          <p:cNvSpPr/>
          <p:nvPr/>
        </p:nvSpPr>
        <p:spPr>
          <a:xfrm>
            <a:off x="754241" y="1608243"/>
            <a:ext cx="13391617" cy="1"/>
          </a:xfrm>
          <a:prstGeom prst="line">
            <a:avLst/>
          </a:prstGeom>
          <a:ln w="25400">
            <a:solidFill>
              <a:srgbClr val="5A5F5E"/>
            </a:solidFill>
            <a:miter lim="400000"/>
          </a:ln>
        </p:spPr>
        <p:txBody>
          <a:bodyPr lIns="71437" tIns="71437" rIns="71437" bIns="71437" anchor="ctr"/>
          <a:lstStyle/>
          <a:p>
            <a:pPr/>
          </a:p>
        </p:txBody>
      </p:sp>
      <p:sp>
        <p:nvSpPr>
          <p:cNvPr id="310" name="Blocos cerâmicos parcialmente sinterizados"/>
          <p:cNvSpPr txBox="1"/>
          <p:nvPr/>
        </p:nvSpPr>
        <p:spPr>
          <a:xfrm>
            <a:off x="486481" y="3094136"/>
            <a:ext cx="15557503"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Blocos cerâmicos parcialmente sinterizados </a:t>
            </a:r>
          </a:p>
        </p:txBody>
      </p:sp>
      <p:sp>
        <p:nvSpPr>
          <p:cNvPr id="311" name="Usinados 20-30% aumentados"/>
          <p:cNvSpPr txBox="1"/>
          <p:nvPr/>
        </p:nvSpPr>
        <p:spPr>
          <a:xfrm>
            <a:off x="486481" y="5612798"/>
            <a:ext cx="15557503"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Usinados 20-30% aumentados</a:t>
            </a:r>
          </a:p>
        </p:txBody>
      </p:sp>
      <p:sp>
        <p:nvSpPr>
          <p:cNvPr id="312" name="Encolhimento de 20-30%"/>
          <p:cNvSpPr txBox="1"/>
          <p:nvPr/>
        </p:nvSpPr>
        <p:spPr>
          <a:xfrm>
            <a:off x="486481" y="10707271"/>
            <a:ext cx="15557503"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Encolhimento de 20-30%</a:t>
            </a:r>
          </a:p>
        </p:txBody>
      </p:sp>
      <p:sp>
        <p:nvSpPr>
          <p:cNvPr id="313" name="Sinterizados"/>
          <p:cNvSpPr txBox="1"/>
          <p:nvPr/>
        </p:nvSpPr>
        <p:spPr>
          <a:xfrm>
            <a:off x="486481" y="8160034"/>
            <a:ext cx="15557503"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Sinterizados</a:t>
            </a:r>
          </a:p>
        </p:txBody>
      </p:sp>
      <p:sp>
        <p:nvSpPr>
          <p:cNvPr id="314" name="1"/>
          <p:cNvSpPr txBox="1"/>
          <p:nvPr/>
        </p:nvSpPr>
        <p:spPr>
          <a:xfrm>
            <a:off x="22669294" y="620818"/>
            <a:ext cx="460071"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200">
                <a:latin typeface="Herculanum"/>
                <a:ea typeface="Herculanum"/>
                <a:cs typeface="Herculanum"/>
                <a:sym typeface="Herculanum"/>
              </a:defRPr>
            </a:lvl1pPr>
          </a:lstStyle>
          <a:p>
            <a:pPr/>
            <a:r>
              <a:t>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Imagem digitalizada do preparo"/>
          <p:cNvSpPr txBox="1"/>
          <p:nvPr/>
        </p:nvSpPr>
        <p:spPr>
          <a:xfrm>
            <a:off x="265256" y="2834479"/>
            <a:ext cx="15557502"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Imagem digitalizada do preparo</a:t>
            </a:r>
          </a:p>
        </p:txBody>
      </p:sp>
      <p:sp>
        <p:nvSpPr>
          <p:cNvPr id="319" name="Abordagens para trabalhar com a zircônia"/>
          <p:cNvSpPr txBox="1"/>
          <p:nvPr/>
        </p:nvSpPr>
        <p:spPr>
          <a:xfrm>
            <a:off x="688093" y="620818"/>
            <a:ext cx="13523913"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155278">
              <a:defRPr sz="6400">
                <a:solidFill>
                  <a:schemeClr val="accent6"/>
                </a:solidFill>
              </a:defRPr>
            </a:lvl1pPr>
          </a:lstStyle>
          <a:p>
            <a:pPr/>
            <a:r>
              <a:t>Abordagens para trabalhar com a zircônia</a:t>
            </a:r>
          </a:p>
        </p:txBody>
      </p:sp>
      <p:sp>
        <p:nvSpPr>
          <p:cNvPr id="320" name="Linha"/>
          <p:cNvSpPr/>
          <p:nvPr/>
        </p:nvSpPr>
        <p:spPr>
          <a:xfrm>
            <a:off x="754241" y="1608243"/>
            <a:ext cx="13391617" cy="1"/>
          </a:xfrm>
          <a:prstGeom prst="line">
            <a:avLst/>
          </a:prstGeom>
          <a:ln w="25400">
            <a:solidFill>
              <a:srgbClr val="5A5F5E"/>
            </a:solidFill>
            <a:miter lim="400000"/>
          </a:ln>
        </p:spPr>
        <p:txBody>
          <a:bodyPr lIns="71437" tIns="71437" rIns="71437" bIns="71437" anchor="ctr"/>
          <a:lstStyle/>
          <a:p>
            <a:pPr/>
          </a:p>
        </p:txBody>
      </p:sp>
      <p:sp>
        <p:nvSpPr>
          <p:cNvPr id="321" name="Confeccionado um troquél 20-30% aumentados"/>
          <p:cNvSpPr txBox="1"/>
          <p:nvPr/>
        </p:nvSpPr>
        <p:spPr>
          <a:xfrm>
            <a:off x="486481" y="4751420"/>
            <a:ext cx="15557503"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Confeccionado um troquél 20-30% aumentados</a:t>
            </a:r>
          </a:p>
        </p:txBody>
      </p:sp>
      <p:sp>
        <p:nvSpPr>
          <p:cNvPr id="322" name="Parcialmente sinterizado"/>
          <p:cNvSpPr txBox="1"/>
          <p:nvPr/>
        </p:nvSpPr>
        <p:spPr>
          <a:xfrm>
            <a:off x="486481" y="9001026"/>
            <a:ext cx="996584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Parcialmente sinterizado</a:t>
            </a:r>
          </a:p>
        </p:txBody>
      </p:sp>
      <p:sp>
        <p:nvSpPr>
          <p:cNvPr id="323" name="Prensado um pó cerâmico de zircônia"/>
          <p:cNvSpPr txBox="1"/>
          <p:nvPr/>
        </p:nvSpPr>
        <p:spPr>
          <a:xfrm>
            <a:off x="486481" y="7035045"/>
            <a:ext cx="15557503" cy="11026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Prensado um pó cerâmico de zircônia</a:t>
            </a:r>
          </a:p>
        </p:txBody>
      </p:sp>
      <p:sp>
        <p:nvSpPr>
          <p:cNvPr id="324" name="Depois de removida, a subestrutura é sinterizada"/>
          <p:cNvSpPr txBox="1"/>
          <p:nvPr/>
        </p:nvSpPr>
        <p:spPr>
          <a:xfrm>
            <a:off x="486481" y="10689071"/>
            <a:ext cx="16761282"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Depois de removida, a subestrutura é sinterizada</a:t>
            </a:r>
          </a:p>
        </p:txBody>
      </p:sp>
      <p:sp>
        <p:nvSpPr>
          <p:cNvPr id="325" name="Contraindo 20-30%"/>
          <p:cNvSpPr txBox="1"/>
          <p:nvPr/>
        </p:nvSpPr>
        <p:spPr>
          <a:xfrm>
            <a:off x="486481" y="12377116"/>
            <a:ext cx="16761282"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Contraindo 20-30%</a:t>
            </a:r>
          </a:p>
        </p:txBody>
      </p:sp>
      <p:pic>
        <p:nvPicPr>
          <p:cNvPr id="326" name="Unknown.jpeg" descr="Unknown.jpeg"/>
          <p:cNvPicPr>
            <a:picLocks noChangeAspect="1"/>
          </p:cNvPicPr>
          <p:nvPr/>
        </p:nvPicPr>
        <p:blipFill>
          <a:blip r:embed="rId3">
            <a:extLst/>
          </a:blip>
          <a:stretch>
            <a:fillRect/>
          </a:stretch>
        </p:blipFill>
        <p:spPr>
          <a:xfrm>
            <a:off x="18306243" y="2304749"/>
            <a:ext cx="5052777" cy="5995961"/>
          </a:xfrm>
          <a:prstGeom prst="rect">
            <a:avLst/>
          </a:prstGeom>
          <a:ln w="12700">
            <a:miter lim="400000"/>
          </a:ln>
        </p:spPr>
      </p:pic>
      <p:sp>
        <p:nvSpPr>
          <p:cNvPr id="327" name="http://odontologiaa.tripod.com/procera.html"/>
          <p:cNvSpPr txBox="1"/>
          <p:nvPr/>
        </p:nvSpPr>
        <p:spPr>
          <a:xfrm>
            <a:off x="17905303" y="8311624"/>
            <a:ext cx="5854657" cy="1013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http://odontologiaa.tripod.com/procera.html</a:t>
            </a:r>
          </a:p>
        </p:txBody>
      </p:sp>
      <p:sp>
        <p:nvSpPr>
          <p:cNvPr id="328" name="Sistema Procera"/>
          <p:cNvSpPr txBox="1"/>
          <p:nvPr/>
        </p:nvSpPr>
        <p:spPr>
          <a:xfrm>
            <a:off x="17824849" y="1366826"/>
            <a:ext cx="15557503"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Sistema Procera</a:t>
            </a:r>
          </a:p>
        </p:txBody>
      </p:sp>
      <p:sp>
        <p:nvSpPr>
          <p:cNvPr id="329" name="2"/>
          <p:cNvSpPr txBox="1"/>
          <p:nvPr/>
        </p:nvSpPr>
        <p:spPr>
          <a:xfrm>
            <a:off x="22584255" y="620818"/>
            <a:ext cx="630149"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200">
                <a:latin typeface="Herculanum"/>
                <a:ea typeface="Herculanum"/>
                <a:cs typeface="Herculanum"/>
                <a:sym typeface="Herculanum"/>
              </a:defRPr>
            </a:lvl1pPr>
          </a:lstStyle>
          <a:p>
            <a:pPr/>
            <a:r>
              <a:t>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Linha"/>
          <p:cNvSpPr/>
          <p:nvPr/>
        </p:nvSpPr>
        <p:spPr>
          <a:xfrm>
            <a:off x="7957120" y="2346364"/>
            <a:ext cx="8469761" cy="1"/>
          </a:xfrm>
          <a:prstGeom prst="line">
            <a:avLst/>
          </a:prstGeom>
          <a:ln w="25400">
            <a:solidFill>
              <a:srgbClr val="5A5F5E"/>
            </a:solidFill>
            <a:miter lim="400000"/>
          </a:ln>
        </p:spPr>
        <p:txBody>
          <a:bodyPr lIns="71437" tIns="71437" rIns="71437" bIns="71437" anchor="ctr"/>
          <a:lstStyle/>
          <a:p>
            <a:pPr/>
          </a:p>
        </p:txBody>
      </p:sp>
      <p:pic>
        <p:nvPicPr>
          <p:cNvPr id="125" name="Imagem" descr="Imagem"/>
          <p:cNvPicPr>
            <a:picLocks noChangeAspect="1"/>
          </p:cNvPicPr>
          <p:nvPr/>
        </p:nvPicPr>
        <p:blipFill>
          <a:blip r:embed="rId3">
            <a:alphaModFix amt="53556"/>
            <a:extLst/>
          </a:blip>
          <a:srcRect l="109" t="519" r="681" b="35"/>
          <a:stretch>
            <a:fillRect/>
          </a:stretch>
        </p:blipFill>
        <p:spPr>
          <a:xfrm>
            <a:off x="477866" y="370442"/>
            <a:ext cx="1764110" cy="2120586"/>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11036" y="0"/>
                </a:moveTo>
                <a:lnTo>
                  <a:pt x="10895" y="178"/>
                </a:lnTo>
                <a:cubicBezTo>
                  <a:pt x="10769" y="337"/>
                  <a:pt x="10641" y="601"/>
                  <a:pt x="10613" y="768"/>
                </a:cubicBezTo>
                <a:cubicBezTo>
                  <a:pt x="10592" y="890"/>
                  <a:pt x="10556" y="965"/>
                  <a:pt x="10482" y="1010"/>
                </a:cubicBezTo>
                <a:cubicBezTo>
                  <a:pt x="10444" y="1033"/>
                  <a:pt x="10397" y="1050"/>
                  <a:pt x="10336" y="1059"/>
                </a:cubicBezTo>
                <a:cubicBezTo>
                  <a:pt x="10276" y="1068"/>
                  <a:pt x="10202" y="1071"/>
                  <a:pt x="10112" y="1071"/>
                </a:cubicBezTo>
                <a:cubicBezTo>
                  <a:pt x="9904" y="1071"/>
                  <a:pt x="9791" y="1064"/>
                  <a:pt x="9724" y="998"/>
                </a:cubicBezTo>
                <a:cubicBezTo>
                  <a:pt x="9656" y="933"/>
                  <a:pt x="9634" y="815"/>
                  <a:pt x="9612" y="594"/>
                </a:cubicBezTo>
                <a:cubicBezTo>
                  <a:pt x="9589" y="366"/>
                  <a:pt x="9576" y="250"/>
                  <a:pt x="9534" y="214"/>
                </a:cubicBezTo>
                <a:cubicBezTo>
                  <a:pt x="9492" y="179"/>
                  <a:pt x="9422" y="221"/>
                  <a:pt x="9291" y="319"/>
                </a:cubicBezTo>
                <a:cubicBezTo>
                  <a:pt x="9110" y="456"/>
                  <a:pt x="8982" y="483"/>
                  <a:pt x="8917" y="396"/>
                </a:cubicBezTo>
                <a:cubicBezTo>
                  <a:pt x="8853" y="310"/>
                  <a:pt x="8694" y="276"/>
                  <a:pt x="8523" y="275"/>
                </a:cubicBezTo>
                <a:cubicBezTo>
                  <a:pt x="8486" y="277"/>
                  <a:pt x="8455" y="268"/>
                  <a:pt x="8416" y="275"/>
                </a:cubicBezTo>
                <a:cubicBezTo>
                  <a:pt x="8410" y="275"/>
                  <a:pt x="8403" y="278"/>
                  <a:pt x="8397" y="279"/>
                </a:cubicBezTo>
                <a:cubicBezTo>
                  <a:pt x="8193" y="320"/>
                  <a:pt x="7979" y="429"/>
                  <a:pt x="7828" y="590"/>
                </a:cubicBezTo>
                <a:cubicBezTo>
                  <a:pt x="7650" y="912"/>
                  <a:pt x="7746" y="1397"/>
                  <a:pt x="8076" y="1689"/>
                </a:cubicBezTo>
                <a:lnTo>
                  <a:pt x="8421" y="1992"/>
                </a:lnTo>
                <a:lnTo>
                  <a:pt x="7862" y="2186"/>
                </a:lnTo>
                <a:cubicBezTo>
                  <a:pt x="7216" y="2411"/>
                  <a:pt x="6965" y="2346"/>
                  <a:pt x="7182" y="2009"/>
                </a:cubicBezTo>
                <a:cubicBezTo>
                  <a:pt x="7283" y="1853"/>
                  <a:pt x="7282" y="1666"/>
                  <a:pt x="7182" y="1447"/>
                </a:cubicBezTo>
                <a:cubicBezTo>
                  <a:pt x="7082" y="1228"/>
                  <a:pt x="7082" y="1041"/>
                  <a:pt x="7182" y="885"/>
                </a:cubicBezTo>
                <a:cubicBezTo>
                  <a:pt x="7255" y="771"/>
                  <a:pt x="7305" y="669"/>
                  <a:pt x="7318" y="614"/>
                </a:cubicBezTo>
                <a:cubicBezTo>
                  <a:pt x="7270" y="581"/>
                  <a:pt x="7195" y="585"/>
                  <a:pt x="7061" y="630"/>
                </a:cubicBezTo>
                <a:cubicBezTo>
                  <a:pt x="7019" y="646"/>
                  <a:pt x="6976" y="660"/>
                  <a:pt x="6929" y="679"/>
                </a:cubicBezTo>
                <a:cubicBezTo>
                  <a:pt x="6894" y="693"/>
                  <a:pt x="6856" y="710"/>
                  <a:pt x="6813" y="727"/>
                </a:cubicBezTo>
                <a:cubicBezTo>
                  <a:pt x="6566" y="839"/>
                  <a:pt x="6310" y="980"/>
                  <a:pt x="6249" y="1059"/>
                </a:cubicBezTo>
                <a:cubicBezTo>
                  <a:pt x="6190" y="1135"/>
                  <a:pt x="6071" y="1196"/>
                  <a:pt x="5982" y="1196"/>
                </a:cubicBezTo>
                <a:cubicBezTo>
                  <a:pt x="5952" y="1196"/>
                  <a:pt x="5916" y="1220"/>
                  <a:pt x="5880" y="1237"/>
                </a:cubicBezTo>
                <a:cubicBezTo>
                  <a:pt x="5855" y="1255"/>
                  <a:pt x="5812" y="1277"/>
                  <a:pt x="5792" y="1293"/>
                </a:cubicBezTo>
                <a:cubicBezTo>
                  <a:pt x="5784" y="1300"/>
                  <a:pt x="5772" y="1303"/>
                  <a:pt x="5763" y="1309"/>
                </a:cubicBezTo>
                <a:cubicBezTo>
                  <a:pt x="5735" y="1334"/>
                  <a:pt x="5702" y="1353"/>
                  <a:pt x="5681" y="1382"/>
                </a:cubicBezTo>
                <a:cubicBezTo>
                  <a:pt x="5605" y="1485"/>
                  <a:pt x="5425" y="1572"/>
                  <a:pt x="5277" y="1572"/>
                </a:cubicBezTo>
                <a:cubicBezTo>
                  <a:pt x="5192" y="1572"/>
                  <a:pt x="5127" y="1594"/>
                  <a:pt x="5083" y="1637"/>
                </a:cubicBezTo>
                <a:cubicBezTo>
                  <a:pt x="5078" y="1642"/>
                  <a:pt x="5073" y="1648"/>
                  <a:pt x="5068" y="1653"/>
                </a:cubicBezTo>
                <a:cubicBezTo>
                  <a:pt x="5066" y="1656"/>
                  <a:pt x="5065" y="1658"/>
                  <a:pt x="5063" y="1661"/>
                </a:cubicBezTo>
                <a:cubicBezTo>
                  <a:pt x="5026" y="1715"/>
                  <a:pt x="5006" y="1789"/>
                  <a:pt x="5005" y="1883"/>
                </a:cubicBezTo>
                <a:cubicBezTo>
                  <a:pt x="5005" y="1946"/>
                  <a:pt x="4998" y="1996"/>
                  <a:pt x="4986" y="2037"/>
                </a:cubicBezTo>
                <a:cubicBezTo>
                  <a:pt x="4986" y="2038"/>
                  <a:pt x="4986" y="2040"/>
                  <a:pt x="4986" y="2041"/>
                </a:cubicBezTo>
                <a:cubicBezTo>
                  <a:pt x="4981" y="2055"/>
                  <a:pt x="4973" y="2061"/>
                  <a:pt x="4966" y="2073"/>
                </a:cubicBezTo>
                <a:cubicBezTo>
                  <a:pt x="4954" y="2096"/>
                  <a:pt x="4942" y="2118"/>
                  <a:pt x="4923" y="2134"/>
                </a:cubicBezTo>
                <a:cubicBezTo>
                  <a:pt x="4863" y="2181"/>
                  <a:pt x="4765" y="2200"/>
                  <a:pt x="4607" y="2203"/>
                </a:cubicBezTo>
                <a:cubicBezTo>
                  <a:pt x="4063" y="2210"/>
                  <a:pt x="3758" y="2452"/>
                  <a:pt x="3703" y="2922"/>
                </a:cubicBezTo>
                <a:cubicBezTo>
                  <a:pt x="3674" y="3167"/>
                  <a:pt x="3570" y="3323"/>
                  <a:pt x="3431" y="3330"/>
                </a:cubicBezTo>
                <a:cubicBezTo>
                  <a:pt x="3059" y="3350"/>
                  <a:pt x="2917" y="3380"/>
                  <a:pt x="2770" y="3520"/>
                </a:cubicBezTo>
                <a:cubicBezTo>
                  <a:pt x="2721" y="3567"/>
                  <a:pt x="2670" y="3625"/>
                  <a:pt x="2609" y="3702"/>
                </a:cubicBezTo>
                <a:cubicBezTo>
                  <a:pt x="2511" y="3827"/>
                  <a:pt x="2461" y="3917"/>
                  <a:pt x="2449" y="3993"/>
                </a:cubicBezTo>
                <a:cubicBezTo>
                  <a:pt x="2438" y="4069"/>
                  <a:pt x="2468" y="4130"/>
                  <a:pt x="2537" y="4199"/>
                </a:cubicBezTo>
                <a:cubicBezTo>
                  <a:pt x="2679" y="4342"/>
                  <a:pt x="2629" y="4401"/>
                  <a:pt x="2284" y="4510"/>
                </a:cubicBezTo>
                <a:cubicBezTo>
                  <a:pt x="2050" y="4584"/>
                  <a:pt x="1807" y="4712"/>
                  <a:pt x="1745" y="4793"/>
                </a:cubicBezTo>
                <a:cubicBezTo>
                  <a:pt x="1570" y="5021"/>
                  <a:pt x="1607" y="5560"/>
                  <a:pt x="1808" y="5727"/>
                </a:cubicBezTo>
                <a:cubicBezTo>
                  <a:pt x="1920" y="5820"/>
                  <a:pt x="2124" y="5869"/>
                  <a:pt x="2318" y="5872"/>
                </a:cubicBezTo>
                <a:cubicBezTo>
                  <a:pt x="2511" y="5876"/>
                  <a:pt x="2693" y="5834"/>
                  <a:pt x="2760" y="5743"/>
                </a:cubicBezTo>
                <a:cubicBezTo>
                  <a:pt x="2817" y="5667"/>
                  <a:pt x="2920" y="5654"/>
                  <a:pt x="2993" y="5715"/>
                </a:cubicBezTo>
                <a:cubicBezTo>
                  <a:pt x="3104" y="5807"/>
                  <a:pt x="2765" y="6629"/>
                  <a:pt x="2503" y="7036"/>
                </a:cubicBezTo>
                <a:cubicBezTo>
                  <a:pt x="2502" y="7037"/>
                  <a:pt x="2503" y="7040"/>
                  <a:pt x="2503" y="7040"/>
                </a:cubicBezTo>
                <a:cubicBezTo>
                  <a:pt x="2416" y="7175"/>
                  <a:pt x="2335" y="7262"/>
                  <a:pt x="2284" y="7263"/>
                </a:cubicBezTo>
                <a:cubicBezTo>
                  <a:pt x="2280" y="7263"/>
                  <a:pt x="2278" y="7255"/>
                  <a:pt x="2274" y="7255"/>
                </a:cubicBezTo>
                <a:cubicBezTo>
                  <a:pt x="2357" y="7364"/>
                  <a:pt x="2351" y="7583"/>
                  <a:pt x="2245" y="7994"/>
                </a:cubicBezTo>
                <a:cubicBezTo>
                  <a:pt x="2154" y="8347"/>
                  <a:pt x="2078" y="9576"/>
                  <a:pt x="2080" y="10722"/>
                </a:cubicBezTo>
                <a:cubicBezTo>
                  <a:pt x="2082" y="12376"/>
                  <a:pt x="2140" y="12997"/>
                  <a:pt x="2371" y="13737"/>
                </a:cubicBezTo>
                <a:cubicBezTo>
                  <a:pt x="3247" y="16540"/>
                  <a:pt x="5515" y="18594"/>
                  <a:pt x="8494" y="19318"/>
                </a:cubicBezTo>
                <a:cubicBezTo>
                  <a:pt x="8652" y="19355"/>
                  <a:pt x="8806" y="19395"/>
                  <a:pt x="8966" y="19424"/>
                </a:cubicBezTo>
                <a:cubicBezTo>
                  <a:pt x="9027" y="19435"/>
                  <a:pt x="9089" y="19446"/>
                  <a:pt x="9150" y="19456"/>
                </a:cubicBezTo>
                <a:cubicBezTo>
                  <a:pt x="9458" y="19505"/>
                  <a:pt x="9771" y="19542"/>
                  <a:pt x="10083" y="19561"/>
                </a:cubicBezTo>
                <a:cubicBezTo>
                  <a:pt x="10116" y="19563"/>
                  <a:pt x="10148" y="19563"/>
                  <a:pt x="10180" y="19565"/>
                </a:cubicBezTo>
                <a:cubicBezTo>
                  <a:pt x="10426" y="19577"/>
                  <a:pt x="10673" y="19572"/>
                  <a:pt x="10919" y="19565"/>
                </a:cubicBezTo>
                <a:cubicBezTo>
                  <a:pt x="11971" y="19527"/>
                  <a:pt x="13013" y="19311"/>
                  <a:pt x="13980" y="18906"/>
                </a:cubicBezTo>
                <a:cubicBezTo>
                  <a:pt x="17105" y="17600"/>
                  <a:pt x="18857" y="15112"/>
                  <a:pt x="19122" y="11692"/>
                </a:cubicBezTo>
                <a:cubicBezTo>
                  <a:pt x="19134" y="11496"/>
                  <a:pt x="19144" y="11302"/>
                  <a:pt x="19151" y="11102"/>
                </a:cubicBezTo>
                <a:cubicBezTo>
                  <a:pt x="19155" y="10812"/>
                  <a:pt x="19159" y="10514"/>
                  <a:pt x="19151" y="10213"/>
                </a:cubicBezTo>
                <a:cubicBezTo>
                  <a:pt x="19146" y="10098"/>
                  <a:pt x="19144" y="9990"/>
                  <a:pt x="19136" y="9873"/>
                </a:cubicBezTo>
                <a:cubicBezTo>
                  <a:pt x="18986" y="7607"/>
                  <a:pt x="18492" y="6272"/>
                  <a:pt x="17246" y="4769"/>
                </a:cubicBezTo>
                <a:cubicBezTo>
                  <a:pt x="16484" y="3849"/>
                  <a:pt x="16482" y="3461"/>
                  <a:pt x="17241" y="4066"/>
                </a:cubicBezTo>
                <a:lnTo>
                  <a:pt x="17664" y="4401"/>
                </a:lnTo>
                <a:lnTo>
                  <a:pt x="17941" y="4155"/>
                </a:lnTo>
                <a:cubicBezTo>
                  <a:pt x="17987" y="4089"/>
                  <a:pt x="18101" y="3990"/>
                  <a:pt x="18242" y="3884"/>
                </a:cubicBezTo>
                <a:lnTo>
                  <a:pt x="18728" y="3443"/>
                </a:lnTo>
                <a:lnTo>
                  <a:pt x="18369" y="3140"/>
                </a:lnTo>
                <a:cubicBezTo>
                  <a:pt x="18303" y="3085"/>
                  <a:pt x="18249" y="3041"/>
                  <a:pt x="18198" y="3007"/>
                </a:cubicBezTo>
                <a:cubicBezTo>
                  <a:pt x="18196" y="3006"/>
                  <a:pt x="18196" y="3008"/>
                  <a:pt x="18194" y="3007"/>
                </a:cubicBezTo>
                <a:cubicBezTo>
                  <a:pt x="18145" y="2975"/>
                  <a:pt x="18102" y="2956"/>
                  <a:pt x="18062" y="2942"/>
                </a:cubicBezTo>
                <a:cubicBezTo>
                  <a:pt x="18057" y="2940"/>
                  <a:pt x="18053" y="2936"/>
                  <a:pt x="18048" y="2934"/>
                </a:cubicBezTo>
                <a:cubicBezTo>
                  <a:pt x="18002" y="2921"/>
                  <a:pt x="17957" y="2920"/>
                  <a:pt x="17917" y="2930"/>
                </a:cubicBezTo>
                <a:cubicBezTo>
                  <a:pt x="17876" y="2940"/>
                  <a:pt x="17835" y="2964"/>
                  <a:pt x="17790" y="2995"/>
                </a:cubicBezTo>
                <a:cubicBezTo>
                  <a:pt x="17761" y="3015"/>
                  <a:pt x="17740" y="3015"/>
                  <a:pt x="17712" y="3027"/>
                </a:cubicBezTo>
                <a:cubicBezTo>
                  <a:pt x="17680" y="3042"/>
                  <a:pt x="17643" y="3060"/>
                  <a:pt x="17615" y="3063"/>
                </a:cubicBezTo>
                <a:cubicBezTo>
                  <a:pt x="17600" y="3065"/>
                  <a:pt x="17590" y="3057"/>
                  <a:pt x="17576" y="3055"/>
                </a:cubicBezTo>
                <a:cubicBezTo>
                  <a:pt x="17546" y="3052"/>
                  <a:pt x="17517" y="3049"/>
                  <a:pt x="17494" y="3027"/>
                </a:cubicBezTo>
                <a:cubicBezTo>
                  <a:pt x="17486" y="3021"/>
                  <a:pt x="17485" y="3011"/>
                  <a:pt x="17479" y="3003"/>
                </a:cubicBezTo>
                <a:cubicBezTo>
                  <a:pt x="17426" y="2935"/>
                  <a:pt x="17397" y="2817"/>
                  <a:pt x="17397" y="2631"/>
                </a:cubicBezTo>
                <a:cubicBezTo>
                  <a:pt x="17397" y="2447"/>
                  <a:pt x="17252" y="2190"/>
                  <a:pt x="17081" y="2061"/>
                </a:cubicBezTo>
                <a:cubicBezTo>
                  <a:pt x="17004" y="2004"/>
                  <a:pt x="16944" y="1963"/>
                  <a:pt x="16896" y="1936"/>
                </a:cubicBezTo>
                <a:cubicBezTo>
                  <a:pt x="16751" y="1853"/>
                  <a:pt x="16698" y="1910"/>
                  <a:pt x="16488" y="2138"/>
                </a:cubicBezTo>
                <a:cubicBezTo>
                  <a:pt x="16331" y="2308"/>
                  <a:pt x="16093" y="2630"/>
                  <a:pt x="15963" y="2853"/>
                </a:cubicBezTo>
                <a:cubicBezTo>
                  <a:pt x="15713" y="3284"/>
                  <a:pt x="15593" y="3321"/>
                  <a:pt x="15302" y="3076"/>
                </a:cubicBezTo>
                <a:cubicBezTo>
                  <a:pt x="15283" y="3065"/>
                  <a:pt x="15263" y="3067"/>
                  <a:pt x="15244" y="3051"/>
                </a:cubicBezTo>
                <a:cubicBezTo>
                  <a:pt x="15234" y="3043"/>
                  <a:pt x="15236" y="3030"/>
                  <a:pt x="15229" y="3019"/>
                </a:cubicBezTo>
                <a:cubicBezTo>
                  <a:pt x="15060" y="2864"/>
                  <a:pt x="15027" y="2754"/>
                  <a:pt x="15132" y="2700"/>
                </a:cubicBezTo>
                <a:cubicBezTo>
                  <a:pt x="15221" y="2654"/>
                  <a:pt x="15293" y="2221"/>
                  <a:pt x="15293" y="1726"/>
                </a:cubicBezTo>
                <a:lnTo>
                  <a:pt x="15293" y="930"/>
                </a:lnTo>
                <a:cubicBezTo>
                  <a:pt x="15289" y="924"/>
                  <a:pt x="15287" y="885"/>
                  <a:pt x="15283" y="885"/>
                </a:cubicBezTo>
                <a:cubicBezTo>
                  <a:pt x="15259" y="885"/>
                  <a:pt x="15192" y="930"/>
                  <a:pt x="15098" y="998"/>
                </a:cubicBezTo>
                <a:lnTo>
                  <a:pt x="14773" y="1257"/>
                </a:lnTo>
                <a:cubicBezTo>
                  <a:pt x="14771" y="1259"/>
                  <a:pt x="14770" y="1259"/>
                  <a:pt x="14768" y="1261"/>
                </a:cubicBezTo>
                <a:cubicBezTo>
                  <a:pt x="14636" y="1375"/>
                  <a:pt x="14520" y="1453"/>
                  <a:pt x="14428" y="1495"/>
                </a:cubicBezTo>
                <a:cubicBezTo>
                  <a:pt x="14426" y="1496"/>
                  <a:pt x="14424" y="1495"/>
                  <a:pt x="14423" y="1495"/>
                </a:cubicBezTo>
                <a:cubicBezTo>
                  <a:pt x="14289" y="1567"/>
                  <a:pt x="14204" y="1576"/>
                  <a:pt x="14155" y="1471"/>
                </a:cubicBezTo>
                <a:cubicBezTo>
                  <a:pt x="14147" y="1454"/>
                  <a:pt x="14155" y="1414"/>
                  <a:pt x="14151" y="1390"/>
                </a:cubicBezTo>
                <a:cubicBezTo>
                  <a:pt x="14147" y="1369"/>
                  <a:pt x="14140" y="1347"/>
                  <a:pt x="14141" y="1322"/>
                </a:cubicBezTo>
                <a:cubicBezTo>
                  <a:pt x="14135" y="1192"/>
                  <a:pt x="14157" y="1032"/>
                  <a:pt x="14219" y="885"/>
                </a:cubicBezTo>
                <a:cubicBezTo>
                  <a:pt x="14254" y="801"/>
                  <a:pt x="14271" y="734"/>
                  <a:pt x="14282" y="671"/>
                </a:cubicBezTo>
                <a:cubicBezTo>
                  <a:pt x="14288" y="587"/>
                  <a:pt x="14274" y="533"/>
                  <a:pt x="14243" y="521"/>
                </a:cubicBezTo>
                <a:cubicBezTo>
                  <a:pt x="14176" y="535"/>
                  <a:pt x="14071" y="695"/>
                  <a:pt x="14000" y="897"/>
                </a:cubicBezTo>
                <a:cubicBezTo>
                  <a:pt x="13956" y="1021"/>
                  <a:pt x="13905" y="1108"/>
                  <a:pt x="13854" y="1168"/>
                </a:cubicBezTo>
                <a:cubicBezTo>
                  <a:pt x="13782" y="1275"/>
                  <a:pt x="13710" y="1303"/>
                  <a:pt x="13655" y="1237"/>
                </a:cubicBezTo>
                <a:cubicBezTo>
                  <a:pt x="13654" y="1236"/>
                  <a:pt x="13655" y="1233"/>
                  <a:pt x="13655" y="1233"/>
                </a:cubicBezTo>
                <a:cubicBezTo>
                  <a:pt x="13653" y="1230"/>
                  <a:pt x="13647" y="1232"/>
                  <a:pt x="13645" y="1229"/>
                </a:cubicBezTo>
                <a:cubicBezTo>
                  <a:pt x="13590" y="1184"/>
                  <a:pt x="13555" y="1079"/>
                  <a:pt x="13543" y="913"/>
                </a:cubicBezTo>
                <a:cubicBezTo>
                  <a:pt x="13531" y="741"/>
                  <a:pt x="13513" y="559"/>
                  <a:pt x="13504" y="461"/>
                </a:cubicBezTo>
                <a:cubicBezTo>
                  <a:pt x="13469" y="384"/>
                  <a:pt x="13413" y="321"/>
                  <a:pt x="13329" y="275"/>
                </a:cubicBezTo>
                <a:cubicBezTo>
                  <a:pt x="13112" y="221"/>
                  <a:pt x="12740" y="285"/>
                  <a:pt x="12513" y="436"/>
                </a:cubicBezTo>
                <a:cubicBezTo>
                  <a:pt x="12508" y="441"/>
                  <a:pt x="12508" y="444"/>
                  <a:pt x="12503" y="449"/>
                </a:cubicBezTo>
                <a:cubicBezTo>
                  <a:pt x="12501" y="451"/>
                  <a:pt x="12500" y="451"/>
                  <a:pt x="12498" y="453"/>
                </a:cubicBezTo>
                <a:cubicBezTo>
                  <a:pt x="12427" y="527"/>
                  <a:pt x="12370" y="584"/>
                  <a:pt x="12323" y="626"/>
                </a:cubicBezTo>
                <a:cubicBezTo>
                  <a:pt x="12319" y="630"/>
                  <a:pt x="12313" y="639"/>
                  <a:pt x="12309" y="643"/>
                </a:cubicBezTo>
                <a:cubicBezTo>
                  <a:pt x="12173" y="799"/>
                  <a:pt x="12148" y="778"/>
                  <a:pt x="12056" y="574"/>
                </a:cubicBezTo>
                <a:cubicBezTo>
                  <a:pt x="11975" y="393"/>
                  <a:pt x="11928" y="260"/>
                  <a:pt x="11803" y="162"/>
                </a:cubicBezTo>
                <a:cubicBezTo>
                  <a:pt x="11795" y="155"/>
                  <a:pt x="11779" y="152"/>
                  <a:pt x="11769" y="145"/>
                </a:cubicBezTo>
                <a:cubicBezTo>
                  <a:pt x="11734" y="121"/>
                  <a:pt x="11678" y="101"/>
                  <a:pt x="11629" y="81"/>
                </a:cubicBezTo>
                <a:cubicBezTo>
                  <a:pt x="11499" y="44"/>
                  <a:pt x="11293" y="21"/>
                  <a:pt x="11036" y="0"/>
                </a:cubicBezTo>
                <a:close/>
                <a:moveTo>
                  <a:pt x="19452" y="4405"/>
                </a:moveTo>
                <a:cubicBezTo>
                  <a:pt x="19419" y="4405"/>
                  <a:pt x="19371" y="4430"/>
                  <a:pt x="19331" y="4442"/>
                </a:cubicBezTo>
                <a:cubicBezTo>
                  <a:pt x="19280" y="4457"/>
                  <a:pt x="19233" y="4463"/>
                  <a:pt x="19165" y="4498"/>
                </a:cubicBezTo>
                <a:cubicBezTo>
                  <a:pt x="19150" y="4506"/>
                  <a:pt x="19124" y="4521"/>
                  <a:pt x="19107" y="4531"/>
                </a:cubicBezTo>
                <a:cubicBezTo>
                  <a:pt x="19001" y="4589"/>
                  <a:pt x="18885" y="4662"/>
                  <a:pt x="18728" y="4765"/>
                </a:cubicBezTo>
                <a:cubicBezTo>
                  <a:pt x="18725" y="4767"/>
                  <a:pt x="18726" y="4767"/>
                  <a:pt x="18723" y="4769"/>
                </a:cubicBezTo>
                <a:cubicBezTo>
                  <a:pt x="18257" y="5083"/>
                  <a:pt x="18170" y="5280"/>
                  <a:pt x="18558" y="5226"/>
                </a:cubicBezTo>
                <a:cubicBezTo>
                  <a:pt x="18759" y="5198"/>
                  <a:pt x="18821" y="5279"/>
                  <a:pt x="18825" y="5565"/>
                </a:cubicBezTo>
                <a:cubicBezTo>
                  <a:pt x="18829" y="5771"/>
                  <a:pt x="18889" y="6039"/>
                  <a:pt x="18956" y="6159"/>
                </a:cubicBezTo>
                <a:cubicBezTo>
                  <a:pt x="19024" y="6279"/>
                  <a:pt x="19122" y="6378"/>
                  <a:pt x="19175" y="6378"/>
                </a:cubicBezTo>
                <a:cubicBezTo>
                  <a:pt x="19394" y="6376"/>
                  <a:pt x="20450" y="5759"/>
                  <a:pt x="20239" y="5755"/>
                </a:cubicBezTo>
                <a:cubicBezTo>
                  <a:pt x="20183" y="5754"/>
                  <a:pt x="20098" y="5778"/>
                  <a:pt x="20006" y="5808"/>
                </a:cubicBezTo>
                <a:cubicBezTo>
                  <a:pt x="19987" y="5814"/>
                  <a:pt x="19968" y="5821"/>
                  <a:pt x="19948" y="5828"/>
                </a:cubicBezTo>
                <a:cubicBezTo>
                  <a:pt x="19852" y="5863"/>
                  <a:pt x="19752" y="5903"/>
                  <a:pt x="19666" y="5953"/>
                </a:cubicBezTo>
                <a:cubicBezTo>
                  <a:pt x="19424" y="6094"/>
                  <a:pt x="19270" y="6117"/>
                  <a:pt x="19161" y="6026"/>
                </a:cubicBezTo>
                <a:cubicBezTo>
                  <a:pt x="19157" y="6023"/>
                  <a:pt x="19159" y="6020"/>
                  <a:pt x="19156" y="6018"/>
                </a:cubicBezTo>
                <a:cubicBezTo>
                  <a:pt x="19144" y="6012"/>
                  <a:pt x="19128" y="6010"/>
                  <a:pt x="19122" y="6002"/>
                </a:cubicBezTo>
                <a:cubicBezTo>
                  <a:pt x="19096" y="5968"/>
                  <a:pt x="19090" y="5931"/>
                  <a:pt x="19088" y="5897"/>
                </a:cubicBezTo>
                <a:cubicBezTo>
                  <a:pt x="19031" y="5713"/>
                  <a:pt x="19209" y="5505"/>
                  <a:pt x="19496" y="5505"/>
                </a:cubicBezTo>
                <a:cubicBezTo>
                  <a:pt x="19553" y="5505"/>
                  <a:pt x="19591" y="5487"/>
                  <a:pt x="19637" y="5476"/>
                </a:cubicBezTo>
                <a:cubicBezTo>
                  <a:pt x="19698" y="5453"/>
                  <a:pt x="19756" y="5428"/>
                  <a:pt x="19797" y="5399"/>
                </a:cubicBezTo>
                <a:cubicBezTo>
                  <a:pt x="19822" y="5377"/>
                  <a:pt x="19850" y="5356"/>
                  <a:pt x="19865" y="5327"/>
                </a:cubicBezTo>
                <a:cubicBezTo>
                  <a:pt x="19873" y="5316"/>
                  <a:pt x="19878" y="5302"/>
                  <a:pt x="19885" y="5290"/>
                </a:cubicBezTo>
                <a:cubicBezTo>
                  <a:pt x="19932" y="5160"/>
                  <a:pt x="19909" y="4977"/>
                  <a:pt x="19797" y="4753"/>
                </a:cubicBezTo>
                <a:cubicBezTo>
                  <a:pt x="19761" y="4681"/>
                  <a:pt x="19727" y="4637"/>
                  <a:pt x="19695" y="4587"/>
                </a:cubicBezTo>
                <a:cubicBezTo>
                  <a:pt x="19670" y="4549"/>
                  <a:pt x="19643" y="4503"/>
                  <a:pt x="19617" y="4478"/>
                </a:cubicBezTo>
                <a:cubicBezTo>
                  <a:pt x="19609" y="4470"/>
                  <a:pt x="19602" y="4465"/>
                  <a:pt x="19593" y="4458"/>
                </a:cubicBezTo>
                <a:cubicBezTo>
                  <a:pt x="19577" y="4445"/>
                  <a:pt x="19562" y="4433"/>
                  <a:pt x="19544" y="4425"/>
                </a:cubicBezTo>
                <a:cubicBezTo>
                  <a:pt x="19529" y="4419"/>
                  <a:pt x="19512" y="4417"/>
                  <a:pt x="19496" y="4413"/>
                </a:cubicBezTo>
                <a:cubicBezTo>
                  <a:pt x="19482" y="4411"/>
                  <a:pt x="19467" y="4405"/>
                  <a:pt x="19452" y="4405"/>
                </a:cubicBezTo>
                <a:close/>
                <a:moveTo>
                  <a:pt x="20477" y="6378"/>
                </a:moveTo>
                <a:cubicBezTo>
                  <a:pt x="20270" y="6378"/>
                  <a:pt x="19195" y="6730"/>
                  <a:pt x="19195" y="6798"/>
                </a:cubicBezTo>
                <a:cubicBezTo>
                  <a:pt x="19195" y="6814"/>
                  <a:pt x="19258" y="6965"/>
                  <a:pt x="19316" y="7109"/>
                </a:cubicBezTo>
                <a:cubicBezTo>
                  <a:pt x="19331" y="7138"/>
                  <a:pt x="19340" y="7165"/>
                  <a:pt x="19350" y="7202"/>
                </a:cubicBezTo>
                <a:cubicBezTo>
                  <a:pt x="19353" y="7209"/>
                  <a:pt x="19354" y="7220"/>
                  <a:pt x="19360" y="7234"/>
                </a:cubicBezTo>
                <a:cubicBezTo>
                  <a:pt x="19470" y="7497"/>
                  <a:pt x="19618" y="7616"/>
                  <a:pt x="19826" y="7606"/>
                </a:cubicBezTo>
                <a:cubicBezTo>
                  <a:pt x="19827" y="7606"/>
                  <a:pt x="19830" y="7602"/>
                  <a:pt x="19831" y="7602"/>
                </a:cubicBezTo>
                <a:cubicBezTo>
                  <a:pt x="19924" y="7573"/>
                  <a:pt x="20065" y="7522"/>
                  <a:pt x="20200" y="7473"/>
                </a:cubicBezTo>
                <a:cubicBezTo>
                  <a:pt x="20279" y="7432"/>
                  <a:pt x="20356" y="7401"/>
                  <a:pt x="20448" y="7339"/>
                </a:cubicBezTo>
                <a:cubicBezTo>
                  <a:pt x="20700" y="7172"/>
                  <a:pt x="20794" y="7066"/>
                  <a:pt x="20798" y="6915"/>
                </a:cubicBezTo>
                <a:cubicBezTo>
                  <a:pt x="20790" y="6868"/>
                  <a:pt x="20788" y="6831"/>
                  <a:pt x="20774" y="6770"/>
                </a:cubicBezTo>
                <a:cubicBezTo>
                  <a:pt x="20763" y="6720"/>
                  <a:pt x="20756" y="6719"/>
                  <a:pt x="20745" y="6673"/>
                </a:cubicBezTo>
                <a:cubicBezTo>
                  <a:pt x="20682" y="6509"/>
                  <a:pt x="20573" y="6378"/>
                  <a:pt x="20477" y="6378"/>
                </a:cubicBezTo>
                <a:close/>
                <a:moveTo>
                  <a:pt x="914" y="6466"/>
                </a:moveTo>
                <a:cubicBezTo>
                  <a:pt x="872" y="6459"/>
                  <a:pt x="841" y="6464"/>
                  <a:pt x="812" y="6479"/>
                </a:cubicBezTo>
                <a:cubicBezTo>
                  <a:pt x="801" y="6484"/>
                  <a:pt x="792" y="6494"/>
                  <a:pt x="782" y="6503"/>
                </a:cubicBezTo>
                <a:cubicBezTo>
                  <a:pt x="767" y="6515"/>
                  <a:pt x="748" y="6535"/>
                  <a:pt x="734" y="6555"/>
                </a:cubicBezTo>
                <a:cubicBezTo>
                  <a:pt x="695" y="6613"/>
                  <a:pt x="660" y="6692"/>
                  <a:pt x="612" y="6822"/>
                </a:cubicBezTo>
                <a:cubicBezTo>
                  <a:pt x="574" y="6925"/>
                  <a:pt x="548" y="7005"/>
                  <a:pt x="535" y="7069"/>
                </a:cubicBezTo>
                <a:cubicBezTo>
                  <a:pt x="508" y="7196"/>
                  <a:pt x="540" y="7262"/>
                  <a:pt x="656" y="7331"/>
                </a:cubicBezTo>
                <a:cubicBezTo>
                  <a:pt x="714" y="7366"/>
                  <a:pt x="789" y="7399"/>
                  <a:pt x="894" y="7444"/>
                </a:cubicBezTo>
                <a:cubicBezTo>
                  <a:pt x="1011" y="7495"/>
                  <a:pt x="1090" y="7542"/>
                  <a:pt x="1147" y="7590"/>
                </a:cubicBezTo>
                <a:cubicBezTo>
                  <a:pt x="1178" y="7615"/>
                  <a:pt x="1201" y="7643"/>
                  <a:pt x="1215" y="7667"/>
                </a:cubicBezTo>
                <a:cubicBezTo>
                  <a:pt x="1216" y="7669"/>
                  <a:pt x="1223" y="7669"/>
                  <a:pt x="1225" y="7671"/>
                </a:cubicBezTo>
                <a:cubicBezTo>
                  <a:pt x="1292" y="7648"/>
                  <a:pt x="1380" y="7640"/>
                  <a:pt x="1502" y="7667"/>
                </a:cubicBezTo>
                <a:cubicBezTo>
                  <a:pt x="1714" y="7713"/>
                  <a:pt x="1836" y="7643"/>
                  <a:pt x="1944" y="7408"/>
                </a:cubicBezTo>
                <a:cubicBezTo>
                  <a:pt x="2021" y="7239"/>
                  <a:pt x="2091" y="7162"/>
                  <a:pt x="2167" y="7174"/>
                </a:cubicBezTo>
                <a:cubicBezTo>
                  <a:pt x="2130" y="7122"/>
                  <a:pt x="2097" y="7056"/>
                  <a:pt x="2075" y="6980"/>
                </a:cubicBezTo>
                <a:cubicBezTo>
                  <a:pt x="2012" y="6759"/>
                  <a:pt x="1961" y="6733"/>
                  <a:pt x="1861" y="6867"/>
                </a:cubicBezTo>
                <a:cubicBezTo>
                  <a:pt x="1752" y="7013"/>
                  <a:pt x="1709" y="7007"/>
                  <a:pt x="1570" y="6850"/>
                </a:cubicBezTo>
                <a:cubicBezTo>
                  <a:pt x="1479" y="6748"/>
                  <a:pt x="1262" y="6604"/>
                  <a:pt x="1089" y="6527"/>
                </a:cubicBezTo>
                <a:cubicBezTo>
                  <a:pt x="1018" y="6496"/>
                  <a:pt x="960" y="6475"/>
                  <a:pt x="914" y="6466"/>
                </a:cubicBezTo>
                <a:close/>
                <a:moveTo>
                  <a:pt x="1132" y="7828"/>
                </a:moveTo>
                <a:cubicBezTo>
                  <a:pt x="1057" y="7858"/>
                  <a:pt x="944" y="7873"/>
                  <a:pt x="787" y="7873"/>
                </a:cubicBezTo>
                <a:cubicBezTo>
                  <a:pt x="620" y="7873"/>
                  <a:pt x="476" y="7922"/>
                  <a:pt x="394" y="8002"/>
                </a:cubicBezTo>
                <a:cubicBezTo>
                  <a:pt x="366" y="8029"/>
                  <a:pt x="347" y="8058"/>
                  <a:pt x="335" y="8091"/>
                </a:cubicBezTo>
                <a:cubicBezTo>
                  <a:pt x="291" y="8211"/>
                  <a:pt x="193" y="8408"/>
                  <a:pt x="117" y="8528"/>
                </a:cubicBezTo>
                <a:cubicBezTo>
                  <a:pt x="107" y="8543"/>
                  <a:pt x="96" y="8713"/>
                  <a:pt x="87" y="8802"/>
                </a:cubicBezTo>
                <a:lnTo>
                  <a:pt x="758" y="8944"/>
                </a:lnTo>
                <a:cubicBezTo>
                  <a:pt x="1146" y="9026"/>
                  <a:pt x="1500" y="9062"/>
                  <a:pt x="1545" y="9025"/>
                </a:cubicBezTo>
                <a:cubicBezTo>
                  <a:pt x="1591" y="8987"/>
                  <a:pt x="1628" y="8770"/>
                  <a:pt x="1628" y="8544"/>
                </a:cubicBezTo>
                <a:cubicBezTo>
                  <a:pt x="1628" y="8258"/>
                  <a:pt x="1533" y="8092"/>
                  <a:pt x="1322" y="7998"/>
                </a:cubicBezTo>
                <a:cubicBezTo>
                  <a:pt x="1203" y="7945"/>
                  <a:pt x="1153" y="7886"/>
                  <a:pt x="1132" y="7828"/>
                </a:cubicBezTo>
                <a:close/>
                <a:moveTo>
                  <a:pt x="20837" y="7845"/>
                </a:moveTo>
                <a:cubicBezTo>
                  <a:pt x="20469" y="7877"/>
                  <a:pt x="19780" y="7998"/>
                  <a:pt x="19676" y="8067"/>
                </a:cubicBezTo>
                <a:cubicBezTo>
                  <a:pt x="19655" y="8081"/>
                  <a:pt x="19683" y="8269"/>
                  <a:pt x="19719" y="8459"/>
                </a:cubicBezTo>
                <a:lnTo>
                  <a:pt x="19734" y="8540"/>
                </a:lnTo>
                <a:cubicBezTo>
                  <a:pt x="19782" y="8711"/>
                  <a:pt x="19850" y="8873"/>
                  <a:pt x="19914" y="8980"/>
                </a:cubicBezTo>
                <a:cubicBezTo>
                  <a:pt x="19948" y="8971"/>
                  <a:pt x="20079" y="8917"/>
                  <a:pt x="20191" y="8871"/>
                </a:cubicBezTo>
                <a:cubicBezTo>
                  <a:pt x="20240" y="8840"/>
                  <a:pt x="20279" y="8824"/>
                  <a:pt x="20322" y="8819"/>
                </a:cubicBezTo>
                <a:cubicBezTo>
                  <a:pt x="20323" y="8818"/>
                  <a:pt x="20326" y="8819"/>
                  <a:pt x="20327" y="8819"/>
                </a:cubicBezTo>
                <a:cubicBezTo>
                  <a:pt x="20463" y="8760"/>
                  <a:pt x="20604" y="8729"/>
                  <a:pt x="20730" y="8714"/>
                </a:cubicBezTo>
                <a:cubicBezTo>
                  <a:pt x="20791" y="8700"/>
                  <a:pt x="20860" y="8698"/>
                  <a:pt x="20939" y="8709"/>
                </a:cubicBezTo>
                <a:cubicBezTo>
                  <a:pt x="20957" y="8712"/>
                  <a:pt x="20975" y="8706"/>
                  <a:pt x="20993" y="8709"/>
                </a:cubicBezTo>
                <a:cubicBezTo>
                  <a:pt x="21002" y="8711"/>
                  <a:pt x="21004" y="8712"/>
                  <a:pt x="21012" y="8714"/>
                </a:cubicBezTo>
                <a:cubicBezTo>
                  <a:pt x="21107" y="8706"/>
                  <a:pt x="21148" y="8600"/>
                  <a:pt x="21148" y="8346"/>
                </a:cubicBezTo>
                <a:cubicBezTo>
                  <a:pt x="21148" y="8110"/>
                  <a:pt x="21111" y="7886"/>
                  <a:pt x="21065" y="7849"/>
                </a:cubicBezTo>
                <a:cubicBezTo>
                  <a:pt x="21048" y="7834"/>
                  <a:pt x="20960" y="7834"/>
                  <a:pt x="20837" y="7845"/>
                </a:cubicBezTo>
                <a:close/>
                <a:moveTo>
                  <a:pt x="21099" y="9211"/>
                </a:moveTo>
                <a:cubicBezTo>
                  <a:pt x="20740" y="9198"/>
                  <a:pt x="20007" y="9285"/>
                  <a:pt x="19880" y="9384"/>
                </a:cubicBezTo>
                <a:cubicBezTo>
                  <a:pt x="19878" y="9386"/>
                  <a:pt x="19877" y="9387"/>
                  <a:pt x="19875" y="9388"/>
                </a:cubicBezTo>
                <a:cubicBezTo>
                  <a:pt x="19883" y="9402"/>
                  <a:pt x="19884" y="9420"/>
                  <a:pt x="19894" y="9433"/>
                </a:cubicBezTo>
                <a:cubicBezTo>
                  <a:pt x="19929" y="9453"/>
                  <a:pt x="19971" y="9474"/>
                  <a:pt x="20069" y="9494"/>
                </a:cubicBezTo>
                <a:cubicBezTo>
                  <a:pt x="20073" y="9494"/>
                  <a:pt x="20076" y="9493"/>
                  <a:pt x="20079" y="9494"/>
                </a:cubicBezTo>
                <a:cubicBezTo>
                  <a:pt x="20552" y="9488"/>
                  <a:pt x="21266" y="9353"/>
                  <a:pt x="21289" y="9263"/>
                </a:cubicBezTo>
                <a:cubicBezTo>
                  <a:pt x="21289" y="9259"/>
                  <a:pt x="21290" y="9255"/>
                  <a:pt x="21289" y="9251"/>
                </a:cubicBezTo>
                <a:cubicBezTo>
                  <a:pt x="21275" y="9227"/>
                  <a:pt x="21208" y="9214"/>
                  <a:pt x="21099" y="9211"/>
                </a:cubicBezTo>
                <a:close/>
                <a:moveTo>
                  <a:pt x="21095" y="9760"/>
                </a:moveTo>
                <a:cubicBezTo>
                  <a:pt x="21029" y="9763"/>
                  <a:pt x="20941" y="9774"/>
                  <a:pt x="20827" y="9793"/>
                </a:cubicBezTo>
                <a:cubicBezTo>
                  <a:pt x="20596" y="9831"/>
                  <a:pt x="20311" y="9859"/>
                  <a:pt x="20123" y="9869"/>
                </a:cubicBezTo>
                <a:cubicBezTo>
                  <a:pt x="20102" y="9875"/>
                  <a:pt x="20093" y="9884"/>
                  <a:pt x="20069" y="9890"/>
                </a:cubicBezTo>
                <a:cubicBezTo>
                  <a:pt x="19978" y="9911"/>
                  <a:pt x="19941" y="9928"/>
                  <a:pt x="19914" y="9942"/>
                </a:cubicBezTo>
                <a:cubicBezTo>
                  <a:pt x="19955" y="9959"/>
                  <a:pt x="19963" y="9966"/>
                  <a:pt x="20060" y="9999"/>
                </a:cubicBezTo>
                <a:cubicBezTo>
                  <a:pt x="20064" y="10000"/>
                  <a:pt x="20065" y="10001"/>
                  <a:pt x="20069" y="10003"/>
                </a:cubicBezTo>
                <a:cubicBezTo>
                  <a:pt x="20083" y="10005"/>
                  <a:pt x="20086" y="10016"/>
                  <a:pt x="20098" y="10019"/>
                </a:cubicBezTo>
                <a:cubicBezTo>
                  <a:pt x="20190" y="10036"/>
                  <a:pt x="20252" y="10065"/>
                  <a:pt x="20288" y="10112"/>
                </a:cubicBezTo>
                <a:cubicBezTo>
                  <a:pt x="20432" y="10216"/>
                  <a:pt x="20381" y="10339"/>
                  <a:pt x="20113" y="10544"/>
                </a:cubicBezTo>
                <a:cubicBezTo>
                  <a:pt x="20111" y="10546"/>
                  <a:pt x="20110" y="10546"/>
                  <a:pt x="20108" y="10548"/>
                </a:cubicBezTo>
                <a:cubicBezTo>
                  <a:pt x="19938" y="10702"/>
                  <a:pt x="19841" y="10881"/>
                  <a:pt x="19817" y="11037"/>
                </a:cubicBezTo>
                <a:cubicBezTo>
                  <a:pt x="19818" y="11184"/>
                  <a:pt x="19873" y="11320"/>
                  <a:pt x="20011" y="11409"/>
                </a:cubicBezTo>
                <a:cubicBezTo>
                  <a:pt x="20014" y="11410"/>
                  <a:pt x="20018" y="11412"/>
                  <a:pt x="20021" y="11413"/>
                </a:cubicBezTo>
                <a:cubicBezTo>
                  <a:pt x="20145" y="11453"/>
                  <a:pt x="20249" y="11567"/>
                  <a:pt x="20249" y="11664"/>
                </a:cubicBezTo>
                <a:cubicBezTo>
                  <a:pt x="20249" y="11761"/>
                  <a:pt x="20145" y="11910"/>
                  <a:pt x="20021" y="11995"/>
                </a:cubicBezTo>
                <a:cubicBezTo>
                  <a:pt x="19986" y="12019"/>
                  <a:pt x="19961" y="12045"/>
                  <a:pt x="19933" y="12072"/>
                </a:cubicBezTo>
                <a:cubicBezTo>
                  <a:pt x="19893" y="12142"/>
                  <a:pt x="19850" y="12214"/>
                  <a:pt x="19836" y="12246"/>
                </a:cubicBezTo>
                <a:cubicBezTo>
                  <a:pt x="19871" y="12262"/>
                  <a:pt x="19934" y="12263"/>
                  <a:pt x="20040" y="12242"/>
                </a:cubicBezTo>
                <a:cubicBezTo>
                  <a:pt x="20042" y="12241"/>
                  <a:pt x="20043" y="12242"/>
                  <a:pt x="20045" y="12242"/>
                </a:cubicBezTo>
                <a:cubicBezTo>
                  <a:pt x="20063" y="12237"/>
                  <a:pt x="20087" y="12232"/>
                  <a:pt x="20108" y="12226"/>
                </a:cubicBezTo>
                <a:cubicBezTo>
                  <a:pt x="20161" y="12210"/>
                  <a:pt x="20211" y="12198"/>
                  <a:pt x="20278" y="12169"/>
                </a:cubicBezTo>
                <a:cubicBezTo>
                  <a:pt x="20457" y="12092"/>
                  <a:pt x="20693" y="12032"/>
                  <a:pt x="20915" y="11991"/>
                </a:cubicBezTo>
                <a:cubicBezTo>
                  <a:pt x="20916" y="11991"/>
                  <a:pt x="20918" y="11992"/>
                  <a:pt x="20920" y="11991"/>
                </a:cubicBezTo>
                <a:cubicBezTo>
                  <a:pt x="21122" y="11941"/>
                  <a:pt x="21302" y="11904"/>
                  <a:pt x="21391" y="11910"/>
                </a:cubicBezTo>
                <a:cubicBezTo>
                  <a:pt x="21497" y="11918"/>
                  <a:pt x="21556" y="11785"/>
                  <a:pt x="21600" y="11401"/>
                </a:cubicBezTo>
                <a:cubicBezTo>
                  <a:pt x="21563" y="11405"/>
                  <a:pt x="21524" y="11411"/>
                  <a:pt x="21469" y="11425"/>
                </a:cubicBezTo>
                <a:cubicBezTo>
                  <a:pt x="21296" y="11471"/>
                  <a:pt x="20955" y="11400"/>
                  <a:pt x="20604" y="11260"/>
                </a:cubicBezTo>
                <a:cubicBezTo>
                  <a:pt x="20584" y="11253"/>
                  <a:pt x="20565" y="11251"/>
                  <a:pt x="20546" y="11244"/>
                </a:cubicBezTo>
                <a:cubicBezTo>
                  <a:pt x="20417" y="11189"/>
                  <a:pt x="20317" y="11143"/>
                  <a:pt x="20239" y="11102"/>
                </a:cubicBezTo>
                <a:cubicBezTo>
                  <a:pt x="20079" y="11018"/>
                  <a:pt x="19965" y="10937"/>
                  <a:pt x="20021" y="10892"/>
                </a:cubicBezTo>
                <a:cubicBezTo>
                  <a:pt x="20024" y="10889"/>
                  <a:pt x="20040" y="10890"/>
                  <a:pt x="20045" y="10888"/>
                </a:cubicBezTo>
                <a:cubicBezTo>
                  <a:pt x="20053" y="10862"/>
                  <a:pt x="20069" y="10832"/>
                  <a:pt x="20098" y="10803"/>
                </a:cubicBezTo>
                <a:cubicBezTo>
                  <a:pt x="20234" y="10667"/>
                  <a:pt x="20332" y="10664"/>
                  <a:pt x="20546" y="10775"/>
                </a:cubicBezTo>
                <a:cubicBezTo>
                  <a:pt x="20578" y="10791"/>
                  <a:pt x="20611" y="10797"/>
                  <a:pt x="20643" y="10807"/>
                </a:cubicBezTo>
                <a:cubicBezTo>
                  <a:pt x="20654" y="10807"/>
                  <a:pt x="20665" y="10807"/>
                  <a:pt x="20677" y="10807"/>
                </a:cubicBezTo>
                <a:cubicBezTo>
                  <a:pt x="20809" y="10807"/>
                  <a:pt x="20906" y="10808"/>
                  <a:pt x="20983" y="10799"/>
                </a:cubicBezTo>
                <a:cubicBezTo>
                  <a:pt x="20983" y="10799"/>
                  <a:pt x="20987" y="10799"/>
                  <a:pt x="20988" y="10799"/>
                </a:cubicBezTo>
                <a:cubicBezTo>
                  <a:pt x="21136" y="10727"/>
                  <a:pt x="21231" y="10553"/>
                  <a:pt x="21270" y="10326"/>
                </a:cubicBezTo>
                <a:cubicBezTo>
                  <a:pt x="21270" y="10324"/>
                  <a:pt x="21269" y="10324"/>
                  <a:pt x="21270" y="10322"/>
                </a:cubicBezTo>
                <a:cubicBezTo>
                  <a:pt x="21296" y="10045"/>
                  <a:pt x="21258" y="9882"/>
                  <a:pt x="21143" y="9764"/>
                </a:cubicBezTo>
                <a:cubicBezTo>
                  <a:pt x="21126" y="9763"/>
                  <a:pt x="21116" y="9759"/>
                  <a:pt x="21095" y="9760"/>
                </a:cubicBezTo>
                <a:close/>
                <a:moveTo>
                  <a:pt x="787" y="10047"/>
                </a:moveTo>
                <a:cubicBezTo>
                  <a:pt x="759" y="10026"/>
                  <a:pt x="731" y="10068"/>
                  <a:pt x="685" y="10164"/>
                </a:cubicBezTo>
                <a:cubicBezTo>
                  <a:pt x="601" y="10341"/>
                  <a:pt x="526" y="10366"/>
                  <a:pt x="374" y="10261"/>
                </a:cubicBezTo>
                <a:cubicBezTo>
                  <a:pt x="161" y="10115"/>
                  <a:pt x="61" y="10180"/>
                  <a:pt x="15" y="10536"/>
                </a:cubicBezTo>
                <a:cubicBezTo>
                  <a:pt x="4" y="11033"/>
                  <a:pt x="6" y="11855"/>
                  <a:pt x="0" y="12492"/>
                </a:cubicBezTo>
                <a:lnTo>
                  <a:pt x="491" y="12492"/>
                </a:lnTo>
                <a:cubicBezTo>
                  <a:pt x="517" y="12492"/>
                  <a:pt x="530" y="12496"/>
                  <a:pt x="554" y="12496"/>
                </a:cubicBezTo>
                <a:cubicBezTo>
                  <a:pt x="687" y="12499"/>
                  <a:pt x="810" y="12502"/>
                  <a:pt x="889" y="12517"/>
                </a:cubicBezTo>
                <a:cubicBezTo>
                  <a:pt x="939" y="12526"/>
                  <a:pt x="977" y="12538"/>
                  <a:pt x="1006" y="12553"/>
                </a:cubicBezTo>
                <a:cubicBezTo>
                  <a:pt x="1012" y="12556"/>
                  <a:pt x="1011" y="12562"/>
                  <a:pt x="1016" y="12565"/>
                </a:cubicBezTo>
                <a:cubicBezTo>
                  <a:pt x="1035" y="12577"/>
                  <a:pt x="1057" y="12586"/>
                  <a:pt x="1064" y="12601"/>
                </a:cubicBezTo>
                <a:cubicBezTo>
                  <a:pt x="1064" y="12602"/>
                  <a:pt x="1064" y="12605"/>
                  <a:pt x="1064" y="12605"/>
                </a:cubicBezTo>
                <a:cubicBezTo>
                  <a:pt x="1113" y="12672"/>
                  <a:pt x="1030" y="12775"/>
                  <a:pt x="860" y="12896"/>
                </a:cubicBezTo>
                <a:cubicBezTo>
                  <a:pt x="817" y="12935"/>
                  <a:pt x="788" y="12965"/>
                  <a:pt x="729" y="13010"/>
                </a:cubicBezTo>
                <a:cubicBezTo>
                  <a:pt x="602" y="13106"/>
                  <a:pt x="505" y="13198"/>
                  <a:pt x="432" y="13284"/>
                </a:cubicBezTo>
                <a:cubicBezTo>
                  <a:pt x="426" y="13293"/>
                  <a:pt x="424" y="13300"/>
                  <a:pt x="418" y="13309"/>
                </a:cubicBezTo>
                <a:cubicBezTo>
                  <a:pt x="259" y="13525"/>
                  <a:pt x="335" y="13671"/>
                  <a:pt x="666" y="13721"/>
                </a:cubicBezTo>
                <a:cubicBezTo>
                  <a:pt x="941" y="13762"/>
                  <a:pt x="1063" y="13833"/>
                  <a:pt x="1074" y="13959"/>
                </a:cubicBezTo>
                <a:cubicBezTo>
                  <a:pt x="1156" y="14011"/>
                  <a:pt x="1126" y="14072"/>
                  <a:pt x="1006" y="14186"/>
                </a:cubicBezTo>
                <a:cubicBezTo>
                  <a:pt x="972" y="14249"/>
                  <a:pt x="943" y="14309"/>
                  <a:pt x="884" y="14392"/>
                </a:cubicBezTo>
                <a:cubicBezTo>
                  <a:pt x="838" y="14458"/>
                  <a:pt x="804" y="14512"/>
                  <a:pt x="773" y="14566"/>
                </a:cubicBezTo>
                <a:cubicBezTo>
                  <a:pt x="765" y="14587"/>
                  <a:pt x="760" y="14612"/>
                  <a:pt x="753" y="14634"/>
                </a:cubicBezTo>
                <a:cubicBezTo>
                  <a:pt x="715" y="14773"/>
                  <a:pt x="688" y="14919"/>
                  <a:pt x="685" y="15059"/>
                </a:cubicBezTo>
                <a:cubicBezTo>
                  <a:pt x="696" y="15093"/>
                  <a:pt x="702" y="15122"/>
                  <a:pt x="719" y="15160"/>
                </a:cubicBezTo>
                <a:cubicBezTo>
                  <a:pt x="816" y="15370"/>
                  <a:pt x="870" y="15438"/>
                  <a:pt x="1030" y="15414"/>
                </a:cubicBezTo>
                <a:cubicBezTo>
                  <a:pt x="1084" y="15404"/>
                  <a:pt x="1143" y="15390"/>
                  <a:pt x="1205" y="15374"/>
                </a:cubicBezTo>
                <a:cubicBezTo>
                  <a:pt x="1207" y="15373"/>
                  <a:pt x="1208" y="15371"/>
                  <a:pt x="1210" y="15370"/>
                </a:cubicBezTo>
                <a:cubicBezTo>
                  <a:pt x="1274" y="15350"/>
                  <a:pt x="1336" y="15333"/>
                  <a:pt x="1429" y="15301"/>
                </a:cubicBezTo>
                <a:cubicBezTo>
                  <a:pt x="1807" y="15170"/>
                  <a:pt x="2029" y="15145"/>
                  <a:pt x="2133" y="15232"/>
                </a:cubicBezTo>
                <a:cubicBezTo>
                  <a:pt x="2218" y="15303"/>
                  <a:pt x="2238" y="15362"/>
                  <a:pt x="2177" y="15362"/>
                </a:cubicBezTo>
                <a:cubicBezTo>
                  <a:pt x="2116" y="15362"/>
                  <a:pt x="2135" y="15472"/>
                  <a:pt x="2221" y="15604"/>
                </a:cubicBezTo>
                <a:cubicBezTo>
                  <a:pt x="2337" y="15785"/>
                  <a:pt x="2298" y="15875"/>
                  <a:pt x="2017" y="16053"/>
                </a:cubicBezTo>
                <a:cubicBezTo>
                  <a:pt x="2016" y="16054"/>
                  <a:pt x="2013" y="16056"/>
                  <a:pt x="2012" y="16057"/>
                </a:cubicBezTo>
                <a:cubicBezTo>
                  <a:pt x="2011" y="16057"/>
                  <a:pt x="2008" y="16057"/>
                  <a:pt x="2007" y="16057"/>
                </a:cubicBezTo>
                <a:cubicBezTo>
                  <a:pt x="2005" y="16058"/>
                  <a:pt x="2004" y="16060"/>
                  <a:pt x="2002" y="16061"/>
                </a:cubicBezTo>
                <a:cubicBezTo>
                  <a:pt x="1976" y="16078"/>
                  <a:pt x="1962" y="16094"/>
                  <a:pt x="1929" y="16114"/>
                </a:cubicBezTo>
                <a:cubicBezTo>
                  <a:pt x="1688" y="16256"/>
                  <a:pt x="1498" y="16417"/>
                  <a:pt x="1487" y="16485"/>
                </a:cubicBezTo>
                <a:cubicBezTo>
                  <a:pt x="1486" y="16490"/>
                  <a:pt x="1482" y="16497"/>
                  <a:pt x="1482" y="16502"/>
                </a:cubicBezTo>
                <a:cubicBezTo>
                  <a:pt x="1487" y="16663"/>
                  <a:pt x="1622" y="16635"/>
                  <a:pt x="2172" y="16352"/>
                </a:cubicBezTo>
                <a:cubicBezTo>
                  <a:pt x="2557" y="16155"/>
                  <a:pt x="2704" y="15965"/>
                  <a:pt x="2639" y="15730"/>
                </a:cubicBezTo>
                <a:cubicBezTo>
                  <a:pt x="2607" y="15665"/>
                  <a:pt x="2578" y="15600"/>
                  <a:pt x="2517" y="15515"/>
                </a:cubicBezTo>
                <a:cubicBezTo>
                  <a:pt x="2476" y="15456"/>
                  <a:pt x="2449" y="15400"/>
                  <a:pt x="2386" y="15334"/>
                </a:cubicBezTo>
                <a:cubicBezTo>
                  <a:pt x="2223" y="15162"/>
                  <a:pt x="2124" y="14994"/>
                  <a:pt x="2167" y="14958"/>
                </a:cubicBezTo>
                <a:cubicBezTo>
                  <a:pt x="2186" y="14942"/>
                  <a:pt x="2170" y="14874"/>
                  <a:pt x="2148" y="14796"/>
                </a:cubicBezTo>
                <a:cubicBezTo>
                  <a:pt x="2146" y="14787"/>
                  <a:pt x="2139" y="14768"/>
                  <a:pt x="2138" y="14760"/>
                </a:cubicBezTo>
                <a:cubicBezTo>
                  <a:pt x="2136" y="14745"/>
                  <a:pt x="2122" y="14723"/>
                  <a:pt x="2119" y="14707"/>
                </a:cubicBezTo>
                <a:cubicBezTo>
                  <a:pt x="2086" y="14617"/>
                  <a:pt x="2051" y="14518"/>
                  <a:pt x="1992" y="14408"/>
                </a:cubicBezTo>
                <a:cubicBezTo>
                  <a:pt x="1961" y="14349"/>
                  <a:pt x="1941" y="14291"/>
                  <a:pt x="1915" y="14230"/>
                </a:cubicBezTo>
                <a:cubicBezTo>
                  <a:pt x="1908" y="14221"/>
                  <a:pt x="1902" y="14207"/>
                  <a:pt x="1895" y="14198"/>
                </a:cubicBezTo>
                <a:cubicBezTo>
                  <a:pt x="1887" y="14187"/>
                  <a:pt x="1888" y="14162"/>
                  <a:pt x="1881" y="14149"/>
                </a:cubicBezTo>
                <a:cubicBezTo>
                  <a:pt x="1848" y="14069"/>
                  <a:pt x="1821" y="14003"/>
                  <a:pt x="1803" y="13935"/>
                </a:cubicBezTo>
                <a:cubicBezTo>
                  <a:pt x="1796" y="13901"/>
                  <a:pt x="1788" y="13875"/>
                  <a:pt x="1783" y="13838"/>
                </a:cubicBezTo>
                <a:cubicBezTo>
                  <a:pt x="1778" y="13802"/>
                  <a:pt x="1761" y="13747"/>
                  <a:pt x="1764" y="13725"/>
                </a:cubicBezTo>
                <a:cubicBezTo>
                  <a:pt x="1780" y="13613"/>
                  <a:pt x="1687" y="13491"/>
                  <a:pt x="1560" y="13450"/>
                </a:cubicBezTo>
                <a:cubicBezTo>
                  <a:pt x="1298" y="13367"/>
                  <a:pt x="1244" y="12922"/>
                  <a:pt x="1482" y="12799"/>
                </a:cubicBezTo>
                <a:cubicBezTo>
                  <a:pt x="1568" y="12755"/>
                  <a:pt x="1594" y="12605"/>
                  <a:pt x="1540" y="12464"/>
                </a:cubicBezTo>
                <a:cubicBezTo>
                  <a:pt x="1487" y="12324"/>
                  <a:pt x="1443" y="11700"/>
                  <a:pt x="1438" y="11074"/>
                </a:cubicBezTo>
                <a:cubicBezTo>
                  <a:pt x="1434" y="10448"/>
                  <a:pt x="1391" y="10100"/>
                  <a:pt x="1341" y="10306"/>
                </a:cubicBezTo>
                <a:cubicBezTo>
                  <a:pt x="1292" y="10512"/>
                  <a:pt x="1184" y="10682"/>
                  <a:pt x="1103" y="10682"/>
                </a:cubicBezTo>
                <a:cubicBezTo>
                  <a:pt x="1022" y="10682"/>
                  <a:pt x="919" y="10512"/>
                  <a:pt x="875" y="10306"/>
                </a:cubicBezTo>
                <a:cubicBezTo>
                  <a:pt x="841" y="10150"/>
                  <a:pt x="815" y="10068"/>
                  <a:pt x="787" y="10047"/>
                </a:cubicBezTo>
                <a:close/>
                <a:moveTo>
                  <a:pt x="20259" y="12634"/>
                </a:moveTo>
                <a:cubicBezTo>
                  <a:pt x="20123" y="12663"/>
                  <a:pt x="19988" y="12726"/>
                  <a:pt x="19870" y="12824"/>
                </a:cubicBezTo>
                <a:cubicBezTo>
                  <a:pt x="19603" y="13046"/>
                  <a:pt x="19678" y="13601"/>
                  <a:pt x="19996" y="13769"/>
                </a:cubicBezTo>
                <a:cubicBezTo>
                  <a:pt x="20179" y="13866"/>
                  <a:pt x="20387" y="13881"/>
                  <a:pt x="20575" y="13834"/>
                </a:cubicBezTo>
                <a:cubicBezTo>
                  <a:pt x="20752" y="13790"/>
                  <a:pt x="20911" y="13689"/>
                  <a:pt x="21017" y="13555"/>
                </a:cubicBezTo>
                <a:cubicBezTo>
                  <a:pt x="21060" y="13487"/>
                  <a:pt x="21091" y="13407"/>
                  <a:pt x="21109" y="13321"/>
                </a:cubicBezTo>
                <a:cubicBezTo>
                  <a:pt x="21128" y="13233"/>
                  <a:pt x="21133" y="13137"/>
                  <a:pt x="21119" y="13030"/>
                </a:cubicBezTo>
                <a:cubicBezTo>
                  <a:pt x="21119" y="13029"/>
                  <a:pt x="21119" y="13027"/>
                  <a:pt x="21119" y="13026"/>
                </a:cubicBezTo>
                <a:cubicBezTo>
                  <a:pt x="21117" y="13018"/>
                  <a:pt x="21117" y="13009"/>
                  <a:pt x="21114" y="13002"/>
                </a:cubicBezTo>
                <a:cubicBezTo>
                  <a:pt x="21053" y="12841"/>
                  <a:pt x="20911" y="12728"/>
                  <a:pt x="20740" y="12666"/>
                </a:cubicBezTo>
                <a:cubicBezTo>
                  <a:pt x="20673" y="12657"/>
                  <a:pt x="20607" y="12648"/>
                  <a:pt x="20511" y="12642"/>
                </a:cubicBezTo>
                <a:cubicBezTo>
                  <a:pt x="20410" y="12635"/>
                  <a:pt x="20331" y="12633"/>
                  <a:pt x="20259" y="12634"/>
                </a:cubicBezTo>
                <a:close/>
                <a:moveTo>
                  <a:pt x="19486" y="14582"/>
                </a:moveTo>
                <a:cubicBezTo>
                  <a:pt x="19436" y="14582"/>
                  <a:pt x="19394" y="14591"/>
                  <a:pt x="19365" y="14606"/>
                </a:cubicBezTo>
                <a:cubicBezTo>
                  <a:pt x="19212" y="14685"/>
                  <a:pt x="19225" y="14720"/>
                  <a:pt x="19413" y="14780"/>
                </a:cubicBezTo>
                <a:cubicBezTo>
                  <a:pt x="19588" y="14836"/>
                  <a:pt x="19642" y="14987"/>
                  <a:pt x="19608" y="15329"/>
                </a:cubicBezTo>
                <a:cubicBezTo>
                  <a:pt x="19584" y="15566"/>
                  <a:pt x="19554" y="15673"/>
                  <a:pt x="19476" y="15726"/>
                </a:cubicBezTo>
                <a:cubicBezTo>
                  <a:pt x="19442" y="15749"/>
                  <a:pt x="19396" y="15767"/>
                  <a:pt x="19336" y="15770"/>
                </a:cubicBezTo>
                <a:cubicBezTo>
                  <a:pt x="19294" y="15772"/>
                  <a:pt x="19226" y="15766"/>
                  <a:pt x="19165" y="15762"/>
                </a:cubicBezTo>
                <a:cubicBezTo>
                  <a:pt x="19161" y="15762"/>
                  <a:pt x="19155" y="15762"/>
                  <a:pt x="19151" y="15762"/>
                </a:cubicBezTo>
                <a:cubicBezTo>
                  <a:pt x="18861" y="15736"/>
                  <a:pt x="18711" y="15819"/>
                  <a:pt x="18757" y="15924"/>
                </a:cubicBezTo>
                <a:cubicBezTo>
                  <a:pt x="18769" y="15935"/>
                  <a:pt x="18773" y="15939"/>
                  <a:pt x="18786" y="15952"/>
                </a:cubicBezTo>
                <a:cubicBezTo>
                  <a:pt x="18795" y="15959"/>
                  <a:pt x="18793" y="15965"/>
                  <a:pt x="18801" y="15972"/>
                </a:cubicBezTo>
                <a:cubicBezTo>
                  <a:pt x="18827" y="15998"/>
                  <a:pt x="18848" y="16023"/>
                  <a:pt x="18898" y="16049"/>
                </a:cubicBezTo>
                <a:cubicBezTo>
                  <a:pt x="19013" y="16108"/>
                  <a:pt x="19009" y="16189"/>
                  <a:pt x="18937" y="16255"/>
                </a:cubicBezTo>
                <a:cubicBezTo>
                  <a:pt x="18925" y="16275"/>
                  <a:pt x="18893" y="16289"/>
                  <a:pt x="18864" y="16303"/>
                </a:cubicBezTo>
                <a:cubicBezTo>
                  <a:pt x="18845" y="16313"/>
                  <a:pt x="18829" y="16324"/>
                  <a:pt x="18806" y="16332"/>
                </a:cubicBezTo>
                <a:cubicBezTo>
                  <a:pt x="18783" y="16338"/>
                  <a:pt x="18751" y="16340"/>
                  <a:pt x="18723" y="16344"/>
                </a:cubicBezTo>
                <a:cubicBezTo>
                  <a:pt x="18684" y="16351"/>
                  <a:pt x="18652" y="16360"/>
                  <a:pt x="18607" y="16360"/>
                </a:cubicBezTo>
                <a:cubicBezTo>
                  <a:pt x="18463" y="16360"/>
                  <a:pt x="18245" y="16493"/>
                  <a:pt x="18106" y="16655"/>
                </a:cubicBezTo>
                <a:cubicBezTo>
                  <a:pt x="18065" y="16758"/>
                  <a:pt x="17988" y="16835"/>
                  <a:pt x="17878" y="16869"/>
                </a:cubicBezTo>
                <a:cubicBezTo>
                  <a:pt x="17802" y="16919"/>
                  <a:pt x="17729" y="16943"/>
                  <a:pt x="17688" y="16922"/>
                </a:cubicBezTo>
                <a:cubicBezTo>
                  <a:pt x="17610" y="16882"/>
                  <a:pt x="17584" y="16931"/>
                  <a:pt x="17630" y="17031"/>
                </a:cubicBezTo>
                <a:cubicBezTo>
                  <a:pt x="17676" y="17131"/>
                  <a:pt x="17640" y="17248"/>
                  <a:pt x="17552" y="17294"/>
                </a:cubicBezTo>
                <a:cubicBezTo>
                  <a:pt x="17539" y="17300"/>
                  <a:pt x="17539" y="17307"/>
                  <a:pt x="17528" y="17314"/>
                </a:cubicBezTo>
                <a:cubicBezTo>
                  <a:pt x="17459" y="17383"/>
                  <a:pt x="17461" y="17455"/>
                  <a:pt x="17533" y="17552"/>
                </a:cubicBezTo>
                <a:cubicBezTo>
                  <a:pt x="17569" y="17559"/>
                  <a:pt x="17603" y="17568"/>
                  <a:pt x="17654" y="17564"/>
                </a:cubicBezTo>
                <a:cubicBezTo>
                  <a:pt x="17804" y="17555"/>
                  <a:pt x="17902" y="17621"/>
                  <a:pt x="17878" y="17718"/>
                </a:cubicBezTo>
                <a:cubicBezTo>
                  <a:pt x="17858" y="17795"/>
                  <a:pt x="17932" y="17904"/>
                  <a:pt x="18038" y="17993"/>
                </a:cubicBezTo>
                <a:cubicBezTo>
                  <a:pt x="18076" y="18023"/>
                  <a:pt x="18118" y="18057"/>
                  <a:pt x="18145" y="18082"/>
                </a:cubicBezTo>
                <a:cubicBezTo>
                  <a:pt x="18343" y="18208"/>
                  <a:pt x="18339" y="18245"/>
                  <a:pt x="18111" y="18437"/>
                </a:cubicBezTo>
                <a:cubicBezTo>
                  <a:pt x="18104" y="18443"/>
                  <a:pt x="18098" y="18444"/>
                  <a:pt x="18092" y="18450"/>
                </a:cubicBezTo>
                <a:cubicBezTo>
                  <a:pt x="18039" y="18494"/>
                  <a:pt x="17995" y="18529"/>
                  <a:pt x="17955" y="18551"/>
                </a:cubicBezTo>
                <a:cubicBezTo>
                  <a:pt x="17848" y="18615"/>
                  <a:pt x="17769" y="18594"/>
                  <a:pt x="17625" y="18470"/>
                </a:cubicBezTo>
                <a:cubicBezTo>
                  <a:pt x="17565" y="18427"/>
                  <a:pt x="17496" y="18379"/>
                  <a:pt x="17406" y="18308"/>
                </a:cubicBezTo>
                <a:cubicBezTo>
                  <a:pt x="16801" y="17826"/>
                  <a:pt x="16535" y="17940"/>
                  <a:pt x="17013" y="18478"/>
                </a:cubicBezTo>
                <a:cubicBezTo>
                  <a:pt x="17047" y="18516"/>
                  <a:pt x="17053" y="18536"/>
                  <a:pt x="17081" y="18571"/>
                </a:cubicBezTo>
                <a:cubicBezTo>
                  <a:pt x="17303" y="18800"/>
                  <a:pt x="17339" y="18911"/>
                  <a:pt x="17241" y="19032"/>
                </a:cubicBezTo>
                <a:cubicBezTo>
                  <a:pt x="17231" y="19044"/>
                  <a:pt x="17234" y="19055"/>
                  <a:pt x="17222" y="19068"/>
                </a:cubicBezTo>
                <a:cubicBezTo>
                  <a:pt x="17208" y="19082"/>
                  <a:pt x="17195" y="19085"/>
                  <a:pt x="17183" y="19096"/>
                </a:cubicBezTo>
                <a:cubicBezTo>
                  <a:pt x="17133" y="19153"/>
                  <a:pt x="17095" y="19216"/>
                  <a:pt x="17095" y="19254"/>
                </a:cubicBezTo>
                <a:cubicBezTo>
                  <a:pt x="17095" y="19325"/>
                  <a:pt x="17155" y="19324"/>
                  <a:pt x="17241" y="19294"/>
                </a:cubicBezTo>
                <a:cubicBezTo>
                  <a:pt x="17506" y="19089"/>
                  <a:pt x="17795" y="18862"/>
                  <a:pt x="18169" y="18547"/>
                </a:cubicBezTo>
                <a:cubicBezTo>
                  <a:pt x="18296" y="18440"/>
                  <a:pt x="18386" y="18354"/>
                  <a:pt x="18480" y="18268"/>
                </a:cubicBezTo>
                <a:cubicBezTo>
                  <a:pt x="18696" y="18048"/>
                  <a:pt x="18849" y="17883"/>
                  <a:pt x="18927" y="17771"/>
                </a:cubicBezTo>
                <a:cubicBezTo>
                  <a:pt x="18982" y="17674"/>
                  <a:pt x="19011" y="17586"/>
                  <a:pt x="18995" y="17508"/>
                </a:cubicBezTo>
                <a:cubicBezTo>
                  <a:pt x="18974" y="17475"/>
                  <a:pt x="18946" y="17446"/>
                  <a:pt x="18893" y="17419"/>
                </a:cubicBezTo>
                <a:cubicBezTo>
                  <a:pt x="18670" y="17304"/>
                  <a:pt x="18869" y="17108"/>
                  <a:pt x="19209" y="17108"/>
                </a:cubicBezTo>
                <a:cubicBezTo>
                  <a:pt x="19235" y="17108"/>
                  <a:pt x="19262" y="17100"/>
                  <a:pt x="19292" y="17092"/>
                </a:cubicBezTo>
                <a:cubicBezTo>
                  <a:pt x="19337" y="17074"/>
                  <a:pt x="19380" y="17046"/>
                  <a:pt x="19423" y="17023"/>
                </a:cubicBezTo>
                <a:cubicBezTo>
                  <a:pt x="19468" y="16997"/>
                  <a:pt x="19509" y="16981"/>
                  <a:pt x="19554" y="16946"/>
                </a:cubicBezTo>
                <a:cubicBezTo>
                  <a:pt x="19616" y="16898"/>
                  <a:pt x="19674" y="16837"/>
                  <a:pt x="19729" y="16772"/>
                </a:cubicBezTo>
                <a:cubicBezTo>
                  <a:pt x="19764" y="16734"/>
                  <a:pt x="19803" y="16699"/>
                  <a:pt x="19831" y="16659"/>
                </a:cubicBezTo>
                <a:cubicBezTo>
                  <a:pt x="19858" y="16623"/>
                  <a:pt x="19874" y="16596"/>
                  <a:pt x="19894" y="16566"/>
                </a:cubicBezTo>
                <a:cubicBezTo>
                  <a:pt x="19929" y="16509"/>
                  <a:pt x="19967" y="16449"/>
                  <a:pt x="19987" y="16409"/>
                </a:cubicBezTo>
                <a:cubicBezTo>
                  <a:pt x="19998" y="16385"/>
                  <a:pt x="19997" y="16370"/>
                  <a:pt x="20001" y="16352"/>
                </a:cubicBezTo>
                <a:cubicBezTo>
                  <a:pt x="20003" y="16333"/>
                  <a:pt x="20003" y="16317"/>
                  <a:pt x="20001" y="16299"/>
                </a:cubicBezTo>
                <a:cubicBezTo>
                  <a:pt x="19983" y="16241"/>
                  <a:pt x="19925" y="16190"/>
                  <a:pt x="19797" y="16109"/>
                </a:cubicBezTo>
                <a:cubicBezTo>
                  <a:pt x="19796" y="16109"/>
                  <a:pt x="19793" y="16110"/>
                  <a:pt x="19792" y="16109"/>
                </a:cubicBezTo>
                <a:cubicBezTo>
                  <a:pt x="19791" y="16109"/>
                  <a:pt x="19789" y="16106"/>
                  <a:pt x="19787" y="16105"/>
                </a:cubicBezTo>
                <a:cubicBezTo>
                  <a:pt x="19596" y="16019"/>
                  <a:pt x="19544" y="15928"/>
                  <a:pt x="19598" y="15855"/>
                </a:cubicBezTo>
                <a:cubicBezTo>
                  <a:pt x="19613" y="15821"/>
                  <a:pt x="19652" y="15793"/>
                  <a:pt x="19719" y="15774"/>
                </a:cubicBezTo>
                <a:cubicBezTo>
                  <a:pt x="19721" y="15774"/>
                  <a:pt x="19723" y="15770"/>
                  <a:pt x="19724" y="15770"/>
                </a:cubicBezTo>
                <a:cubicBezTo>
                  <a:pt x="19773" y="15756"/>
                  <a:pt x="19844" y="15751"/>
                  <a:pt x="19919" y="15746"/>
                </a:cubicBezTo>
                <a:cubicBezTo>
                  <a:pt x="19950" y="15743"/>
                  <a:pt x="19970" y="15738"/>
                  <a:pt x="20006" y="15738"/>
                </a:cubicBezTo>
                <a:cubicBezTo>
                  <a:pt x="20131" y="15738"/>
                  <a:pt x="20274" y="15650"/>
                  <a:pt x="20400" y="15540"/>
                </a:cubicBezTo>
                <a:cubicBezTo>
                  <a:pt x="20426" y="15509"/>
                  <a:pt x="20454" y="15478"/>
                  <a:pt x="20477" y="15447"/>
                </a:cubicBezTo>
                <a:cubicBezTo>
                  <a:pt x="20491" y="15424"/>
                  <a:pt x="20505" y="15406"/>
                  <a:pt x="20516" y="15378"/>
                </a:cubicBezTo>
                <a:cubicBezTo>
                  <a:pt x="20656" y="15044"/>
                  <a:pt x="20629" y="15001"/>
                  <a:pt x="20113" y="14760"/>
                </a:cubicBezTo>
                <a:cubicBezTo>
                  <a:pt x="20016" y="14714"/>
                  <a:pt x="19934" y="14696"/>
                  <a:pt x="19846" y="14667"/>
                </a:cubicBezTo>
                <a:cubicBezTo>
                  <a:pt x="19750" y="14639"/>
                  <a:pt x="19651" y="14609"/>
                  <a:pt x="19564" y="14590"/>
                </a:cubicBezTo>
                <a:cubicBezTo>
                  <a:pt x="19537" y="14587"/>
                  <a:pt x="19509" y="14582"/>
                  <a:pt x="19486" y="14582"/>
                </a:cubicBezTo>
                <a:close/>
                <a:moveTo>
                  <a:pt x="2950" y="16388"/>
                </a:moveTo>
                <a:cubicBezTo>
                  <a:pt x="2854" y="16404"/>
                  <a:pt x="2722" y="16474"/>
                  <a:pt x="2473" y="16615"/>
                </a:cubicBezTo>
                <a:cubicBezTo>
                  <a:pt x="2253" y="16739"/>
                  <a:pt x="2073" y="16901"/>
                  <a:pt x="1987" y="17031"/>
                </a:cubicBezTo>
                <a:cubicBezTo>
                  <a:pt x="1970" y="17064"/>
                  <a:pt x="1949" y="17097"/>
                  <a:pt x="1944" y="17128"/>
                </a:cubicBezTo>
                <a:cubicBezTo>
                  <a:pt x="1941" y="17139"/>
                  <a:pt x="1929" y="17150"/>
                  <a:pt x="1929" y="17160"/>
                </a:cubicBezTo>
                <a:cubicBezTo>
                  <a:pt x="1929" y="17216"/>
                  <a:pt x="1931" y="17263"/>
                  <a:pt x="1939" y="17290"/>
                </a:cubicBezTo>
                <a:cubicBezTo>
                  <a:pt x="1945" y="17312"/>
                  <a:pt x="1956" y="17316"/>
                  <a:pt x="1973" y="17318"/>
                </a:cubicBezTo>
                <a:cubicBezTo>
                  <a:pt x="1992" y="17309"/>
                  <a:pt x="2003" y="17307"/>
                  <a:pt x="2026" y="17294"/>
                </a:cubicBezTo>
                <a:cubicBezTo>
                  <a:pt x="2061" y="17280"/>
                  <a:pt x="2130" y="17229"/>
                  <a:pt x="2201" y="17176"/>
                </a:cubicBezTo>
                <a:cubicBezTo>
                  <a:pt x="2243" y="17148"/>
                  <a:pt x="2281" y="17124"/>
                  <a:pt x="2323" y="17092"/>
                </a:cubicBezTo>
                <a:cubicBezTo>
                  <a:pt x="2426" y="17011"/>
                  <a:pt x="2533" y="16958"/>
                  <a:pt x="2634" y="16926"/>
                </a:cubicBezTo>
                <a:cubicBezTo>
                  <a:pt x="2688" y="16909"/>
                  <a:pt x="2740" y="16895"/>
                  <a:pt x="2789" y="16894"/>
                </a:cubicBezTo>
                <a:cubicBezTo>
                  <a:pt x="2837" y="16891"/>
                  <a:pt x="2880" y="16897"/>
                  <a:pt x="2920" y="16910"/>
                </a:cubicBezTo>
                <a:cubicBezTo>
                  <a:pt x="2977" y="16928"/>
                  <a:pt x="3018" y="16946"/>
                  <a:pt x="3042" y="16966"/>
                </a:cubicBezTo>
                <a:cubicBezTo>
                  <a:pt x="3064" y="16984"/>
                  <a:pt x="3071" y="17006"/>
                  <a:pt x="3066" y="17031"/>
                </a:cubicBezTo>
                <a:cubicBezTo>
                  <a:pt x="3065" y="17040"/>
                  <a:pt x="3057" y="17049"/>
                  <a:pt x="3052" y="17059"/>
                </a:cubicBezTo>
                <a:cubicBezTo>
                  <a:pt x="3044" y="17075"/>
                  <a:pt x="3024" y="17096"/>
                  <a:pt x="3008" y="17116"/>
                </a:cubicBezTo>
                <a:cubicBezTo>
                  <a:pt x="2961" y="17171"/>
                  <a:pt x="2895" y="17238"/>
                  <a:pt x="2780" y="17338"/>
                </a:cubicBezTo>
                <a:cubicBezTo>
                  <a:pt x="2737" y="17375"/>
                  <a:pt x="2706" y="17416"/>
                  <a:pt x="2668" y="17455"/>
                </a:cubicBezTo>
                <a:cubicBezTo>
                  <a:pt x="2597" y="17525"/>
                  <a:pt x="2527" y="17595"/>
                  <a:pt x="2488" y="17649"/>
                </a:cubicBezTo>
                <a:cubicBezTo>
                  <a:pt x="2439" y="17715"/>
                  <a:pt x="2414" y="17764"/>
                  <a:pt x="2401" y="17807"/>
                </a:cubicBezTo>
                <a:cubicBezTo>
                  <a:pt x="2387" y="17913"/>
                  <a:pt x="2540" y="17883"/>
                  <a:pt x="2784" y="17730"/>
                </a:cubicBezTo>
                <a:cubicBezTo>
                  <a:pt x="2936" y="17622"/>
                  <a:pt x="3073" y="17522"/>
                  <a:pt x="3168" y="17431"/>
                </a:cubicBezTo>
                <a:cubicBezTo>
                  <a:pt x="3246" y="17356"/>
                  <a:pt x="3286" y="17289"/>
                  <a:pt x="3329" y="17221"/>
                </a:cubicBezTo>
                <a:cubicBezTo>
                  <a:pt x="3361" y="17164"/>
                  <a:pt x="3386" y="17106"/>
                  <a:pt x="3402" y="17051"/>
                </a:cubicBezTo>
                <a:cubicBezTo>
                  <a:pt x="3404" y="16971"/>
                  <a:pt x="3400" y="16890"/>
                  <a:pt x="3387" y="16817"/>
                </a:cubicBezTo>
                <a:cubicBezTo>
                  <a:pt x="3356" y="16736"/>
                  <a:pt x="3308" y="16655"/>
                  <a:pt x="3231" y="16566"/>
                </a:cubicBezTo>
                <a:cubicBezTo>
                  <a:pt x="3158" y="16500"/>
                  <a:pt x="3070" y="16437"/>
                  <a:pt x="2950" y="16388"/>
                </a:cubicBezTo>
                <a:close/>
                <a:moveTo>
                  <a:pt x="3790" y="17508"/>
                </a:moveTo>
                <a:cubicBezTo>
                  <a:pt x="3711" y="17529"/>
                  <a:pt x="3645" y="17569"/>
                  <a:pt x="3601" y="17641"/>
                </a:cubicBezTo>
                <a:cubicBezTo>
                  <a:pt x="3591" y="17668"/>
                  <a:pt x="3581" y="17697"/>
                  <a:pt x="3581" y="17730"/>
                </a:cubicBezTo>
                <a:cubicBezTo>
                  <a:pt x="3581" y="17802"/>
                  <a:pt x="3539" y="17881"/>
                  <a:pt x="3479" y="17952"/>
                </a:cubicBezTo>
                <a:cubicBezTo>
                  <a:pt x="3475" y="17959"/>
                  <a:pt x="3470" y="17959"/>
                  <a:pt x="3465" y="17965"/>
                </a:cubicBezTo>
                <a:cubicBezTo>
                  <a:pt x="3451" y="17979"/>
                  <a:pt x="3436" y="17991"/>
                  <a:pt x="3421" y="17997"/>
                </a:cubicBezTo>
                <a:cubicBezTo>
                  <a:pt x="3377" y="18038"/>
                  <a:pt x="3335" y="18082"/>
                  <a:pt x="3280" y="18106"/>
                </a:cubicBezTo>
                <a:cubicBezTo>
                  <a:pt x="3162" y="18159"/>
                  <a:pt x="3086" y="18223"/>
                  <a:pt x="3042" y="18292"/>
                </a:cubicBezTo>
                <a:cubicBezTo>
                  <a:pt x="3014" y="18408"/>
                  <a:pt x="3024" y="18518"/>
                  <a:pt x="3061" y="18611"/>
                </a:cubicBezTo>
                <a:cubicBezTo>
                  <a:pt x="3098" y="18669"/>
                  <a:pt x="3145" y="18725"/>
                  <a:pt x="3217" y="18785"/>
                </a:cubicBezTo>
                <a:cubicBezTo>
                  <a:pt x="3273" y="18832"/>
                  <a:pt x="3313" y="18866"/>
                  <a:pt x="3353" y="18894"/>
                </a:cubicBezTo>
                <a:cubicBezTo>
                  <a:pt x="3501" y="18948"/>
                  <a:pt x="3681" y="18945"/>
                  <a:pt x="3868" y="18862"/>
                </a:cubicBezTo>
                <a:cubicBezTo>
                  <a:pt x="4169" y="18728"/>
                  <a:pt x="4383" y="18370"/>
                  <a:pt x="4403" y="18062"/>
                </a:cubicBezTo>
                <a:cubicBezTo>
                  <a:pt x="4397" y="17896"/>
                  <a:pt x="4340" y="17741"/>
                  <a:pt x="4223" y="17637"/>
                </a:cubicBezTo>
                <a:cubicBezTo>
                  <a:pt x="4169" y="17590"/>
                  <a:pt x="4104" y="17555"/>
                  <a:pt x="4028" y="17532"/>
                </a:cubicBezTo>
                <a:cubicBezTo>
                  <a:pt x="4027" y="17532"/>
                  <a:pt x="4025" y="17528"/>
                  <a:pt x="4024" y="17528"/>
                </a:cubicBezTo>
                <a:cubicBezTo>
                  <a:pt x="3957" y="17509"/>
                  <a:pt x="3874" y="17504"/>
                  <a:pt x="3790" y="17508"/>
                </a:cubicBezTo>
                <a:close/>
                <a:moveTo>
                  <a:pt x="4859" y="18348"/>
                </a:moveTo>
                <a:cubicBezTo>
                  <a:pt x="4811" y="18391"/>
                  <a:pt x="4737" y="18578"/>
                  <a:pt x="4665" y="18805"/>
                </a:cubicBezTo>
                <a:cubicBezTo>
                  <a:pt x="4655" y="18837"/>
                  <a:pt x="4646" y="18873"/>
                  <a:pt x="4636" y="18906"/>
                </a:cubicBezTo>
                <a:cubicBezTo>
                  <a:pt x="4580" y="19124"/>
                  <a:pt x="4538" y="19306"/>
                  <a:pt x="4514" y="19444"/>
                </a:cubicBezTo>
                <a:cubicBezTo>
                  <a:pt x="4514" y="19444"/>
                  <a:pt x="4514" y="19447"/>
                  <a:pt x="4514" y="19448"/>
                </a:cubicBezTo>
                <a:cubicBezTo>
                  <a:pt x="4511" y="19468"/>
                  <a:pt x="4507" y="19485"/>
                  <a:pt x="4505" y="19504"/>
                </a:cubicBezTo>
                <a:cubicBezTo>
                  <a:pt x="4490" y="19605"/>
                  <a:pt x="4486" y="19684"/>
                  <a:pt x="4495" y="19739"/>
                </a:cubicBezTo>
                <a:cubicBezTo>
                  <a:pt x="4503" y="19794"/>
                  <a:pt x="4524" y="19825"/>
                  <a:pt x="4558" y="19836"/>
                </a:cubicBezTo>
                <a:cubicBezTo>
                  <a:pt x="4610" y="19839"/>
                  <a:pt x="4697" y="19803"/>
                  <a:pt x="4835" y="19719"/>
                </a:cubicBezTo>
                <a:cubicBezTo>
                  <a:pt x="4837" y="19717"/>
                  <a:pt x="4842" y="19716"/>
                  <a:pt x="4845" y="19715"/>
                </a:cubicBezTo>
                <a:cubicBezTo>
                  <a:pt x="4895" y="19684"/>
                  <a:pt x="4970" y="19624"/>
                  <a:pt x="5034" y="19581"/>
                </a:cubicBezTo>
                <a:cubicBezTo>
                  <a:pt x="5042" y="19575"/>
                  <a:pt x="5046" y="19579"/>
                  <a:pt x="5054" y="19573"/>
                </a:cubicBezTo>
                <a:cubicBezTo>
                  <a:pt x="5116" y="19532"/>
                  <a:pt x="5162" y="19500"/>
                  <a:pt x="5238" y="19448"/>
                </a:cubicBezTo>
                <a:cubicBezTo>
                  <a:pt x="5579" y="19213"/>
                  <a:pt x="5779" y="19029"/>
                  <a:pt x="5817" y="18935"/>
                </a:cubicBezTo>
                <a:cubicBezTo>
                  <a:pt x="5808" y="18909"/>
                  <a:pt x="5791" y="18890"/>
                  <a:pt x="5758" y="18882"/>
                </a:cubicBezTo>
                <a:cubicBezTo>
                  <a:pt x="5726" y="18874"/>
                  <a:pt x="5680" y="18880"/>
                  <a:pt x="5622" y="18898"/>
                </a:cubicBezTo>
                <a:cubicBezTo>
                  <a:pt x="5404" y="18968"/>
                  <a:pt x="5024" y="18684"/>
                  <a:pt x="4898" y="18357"/>
                </a:cubicBezTo>
                <a:cubicBezTo>
                  <a:pt x="4890" y="18335"/>
                  <a:pt x="4875" y="18334"/>
                  <a:pt x="4859" y="18348"/>
                </a:cubicBezTo>
                <a:close/>
                <a:moveTo>
                  <a:pt x="16250" y="18623"/>
                </a:moveTo>
                <a:cubicBezTo>
                  <a:pt x="16212" y="18618"/>
                  <a:pt x="16172" y="18630"/>
                  <a:pt x="16133" y="18631"/>
                </a:cubicBezTo>
                <a:cubicBezTo>
                  <a:pt x="16077" y="18642"/>
                  <a:pt x="16024" y="18650"/>
                  <a:pt x="15949" y="18672"/>
                </a:cubicBezTo>
                <a:cubicBezTo>
                  <a:pt x="15789" y="18718"/>
                  <a:pt x="15686" y="18772"/>
                  <a:pt x="15613" y="18846"/>
                </a:cubicBezTo>
                <a:cubicBezTo>
                  <a:pt x="15605" y="18853"/>
                  <a:pt x="15597" y="18862"/>
                  <a:pt x="15589" y="18870"/>
                </a:cubicBezTo>
                <a:cubicBezTo>
                  <a:pt x="15523" y="18950"/>
                  <a:pt x="15485" y="19055"/>
                  <a:pt x="15467" y="19209"/>
                </a:cubicBezTo>
                <a:cubicBezTo>
                  <a:pt x="15449" y="19372"/>
                  <a:pt x="15483" y="19535"/>
                  <a:pt x="15535" y="19662"/>
                </a:cubicBezTo>
                <a:cubicBezTo>
                  <a:pt x="15658" y="19821"/>
                  <a:pt x="15826" y="19920"/>
                  <a:pt x="16002" y="19953"/>
                </a:cubicBezTo>
                <a:cubicBezTo>
                  <a:pt x="16058" y="19956"/>
                  <a:pt x="16110" y="19966"/>
                  <a:pt x="16167" y="19957"/>
                </a:cubicBezTo>
                <a:cubicBezTo>
                  <a:pt x="16297" y="19922"/>
                  <a:pt x="16452" y="19847"/>
                  <a:pt x="16639" y="19731"/>
                </a:cubicBezTo>
                <a:cubicBezTo>
                  <a:pt x="16735" y="19642"/>
                  <a:pt x="16812" y="19532"/>
                  <a:pt x="16857" y="19403"/>
                </a:cubicBezTo>
                <a:cubicBezTo>
                  <a:pt x="16916" y="19239"/>
                  <a:pt x="16842" y="19042"/>
                  <a:pt x="16668" y="18858"/>
                </a:cubicBezTo>
                <a:cubicBezTo>
                  <a:pt x="16535" y="18731"/>
                  <a:pt x="16397" y="18645"/>
                  <a:pt x="16250" y="18623"/>
                </a:cubicBezTo>
                <a:close/>
                <a:moveTo>
                  <a:pt x="6667" y="19270"/>
                </a:moveTo>
                <a:cubicBezTo>
                  <a:pt x="6626" y="19291"/>
                  <a:pt x="6563" y="19349"/>
                  <a:pt x="6468" y="19452"/>
                </a:cubicBezTo>
                <a:cubicBezTo>
                  <a:pt x="6450" y="19471"/>
                  <a:pt x="6435" y="19480"/>
                  <a:pt x="6419" y="19496"/>
                </a:cubicBezTo>
                <a:cubicBezTo>
                  <a:pt x="6343" y="19612"/>
                  <a:pt x="6289" y="19663"/>
                  <a:pt x="6205" y="19654"/>
                </a:cubicBezTo>
                <a:cubicBezTo>
                  <a:pt x="6195" y="19656"/>
                  <a:pt x="6178" y="19658"/>
                  <a:pt x="6167" y="19658"/>
                </a:cubicBezTo>
                <a:cubicBezTo>
                  <a:pt x="6140" y="19656"/>
                  <a:pt x="6111" y="19648"/>
                  <a:pt x="6079" y="19638"/>
                </a:cubicBezTo>
                <a:cubicBezTo>
                  <a:pt x="6067" y="19633"/>
                  <a:pt x="6053" y="19635"/>
                  <a:pt x="6040" y="19630"/>
                </a:cubicBezTo>
                <a:cubicBezTo>
                  <a:pt x="6028" y="19625"/>
                  <a:pt x="6019" y="19623"/>
                  <a:pt x="6006" y="19618"/>
                </a:cubicBezTo>
                <a:cubicBezTo>
                  <a:pt x="5794" y="19523"/>
                  <a:pt x="5705" y="19575"/>
                  <a:pt x="5540" y="19884"/>
                </a:cubicBezTo>
                <a:cubicBezTo>
                  <a:pt x="5356" y="20229"/>
                  <a:pt x="5364" y="20283"/>
                  <a:pt x="5613" y="20434"/>
                </a:cubicBezTo>
                <a:cubicBezTo>
                  <a:pt x="5696" y="20484"/>
                  <a:pt x="5758" y="20518"/>
                  <a:pt x="5817" y="20543"/>
                </a:cubicBezTo>
                <a:cubicBezTo>
                  <a:pt x="5863" y="20557"/>
                  <a:pt x="5904" y="20566"/>
                  <a:pt x="5943" y="20567"/>
                </a:cubicBezTo>
                <a:cubicBezTo>
                  <a:pt x="6094" y="20524"/>
                  <a:pt x="6229" y="20344"/>
                  <a:pt x="6414" y="19989"/>
                </a:cubicBezTo>
                <a:cubicBezTo>
                  <a:pt x="6419" y="19981"/>
                  <a:pt x="6420" y="19977"/>
                  <a:pt x="6424" y="19969"/>
                </a:cubicBezTo>
                <a:cubicBezTo>
                  <a:pt x="6429" y="19961"/>
                  <a:pt x="6430" y="19953"/>
                  <a:pt x="6434" y="19945"/>
                </a:cubicBezTo>
                <a:cubicBezTo>
                  <a:pt x="6443" y="19928"/>
                  <a:pt x="6445" y="19921"/>
                  <a:pt x="6453" y="19904"/>
                </a:cubicBezTo>
                <a:cubicBezTo>
                  <a:pt x="6525" y="19758"/>
                  <a:pt x="6583" y="19624"/>
                  <a:pt x="6618" y="19521"/>
                </a:cubicBezTo>
                <a:cubicBezTo>
                  <a:pt x="6624" y="19504"/>
                  <a:pt x="6623" y="19496"/>
                  <a:pt x="6628" y="19480"/>
                </a:cubicBezTo>
                <a:cubicBezTo>
                  <a:pt x="6657" y="19384"/>
                  <a:pt x="6676" y="19304"/>
                  <a:pt x="6667" y="19270"/>
                </a:cubicBezTo>
                <a:close/>
                <a:moveTo>
                  <a:pt x="12756" y="19763"/>
                </a:moveTo>
                <a:cubicBezTo>
                  <a:pt x="12725" y="19762"/>
                  <a:pt x="12697" y="19764"/>
                  <a:pt x="12664" y="19767"/>
                </a:cubicBezTo>
                <a:cubicBezTo>
                  <a:pt x="12564" y="19779"/>
                  <a:pt x="12455" y="19798"/>
                  <a:pt x="12362" y="19832"/>
                </a:cubicBezTo>
                <a:cubicBezTo>
                  <a:pt x="12360" y="19833"/>
                  <a:pt x="12360" y="19835"/>
                  <a:pt x="12357" y="19836"/>
                </a:cubicBezTo>
                <a:cubicBezTo>
                  <a:pt x="12355" y="19837"/>
                  <a:pt x="12355" y="19835"/>
                  <a:pt x="12353" y="19836"/>
                </a:cubicBezTo>
                <a:cubicBezTo>
                  <a:pt x="12348" y="19838"/>
                  <a:pt x="12343" y="19842"/>
                  <a:pt x="12338" y="19844"/>
                </a:cubicBezTo>
                <a:cubicBezTo>
                  <a:pt x="12291" y="19862"/>
                  <a:pt x="12256" y="19882"/>
                  <a:pt x="12221" y="19904"/>
                </a:cubicBezTo>
                <a:cubicBezTo>
                  <a:pt x="12199" y="19919"/>
                  <a:pt x="12180" y="19935"/>
                  <a:pt x="12163" y="19953"/>
                </a:cubicBezTo>
                <a:cubicBezTo>
                  <a:pt x="12141" y="19974"/>
                  <a:pt x="12119" y="20000"/>
                  <a:pt x="12105" y="20026"/>
                </a:cubicBezTo>
                <a:cubicBezTo>
                  <a:pt x="12095" y="20044"/>
                  <a:pt x="12096" y="20065"/>
                  <a:pt x="12090" y="20086"/>
                </a:cubicBezTo>
                <a:cubicBezTo>
                  <a:pt x="12085" y="20165"/>
                  <a:pt x="12104" y="20270"/>
                  <a:pt x="12158" y="20442"/>
                </a:cubicBezTo>
                <a:cubicBezTo>
                  <a:pt x="12231" y="20676"/>
                  <a:pt x="12318" y="20910"/>
                  <a:pt x="12372" y="21036"/>
                </a:cubicBezTo>
                <a:cubicBezTo>
                  <a:pt x="12405" y="21101"/>
                  <a:pt x="12432" y="21146"/>
                  <a:pt x="12450" y="21165"/>
                </a:cubicBezTo>
                <a:cubicBezTo>
                  <a:pt x="12467" y="21180"/>
                  <a:pt x="12488" y="21176"/>
                  <a:pt x="12503" y="21153"/>
                </a:cubicBezTo>
                <a:cubicBezTo>
                  <a:pt x="12519" y="21125"/>
                  <a:pt x="12531" y="21110"/>
                  <a:pt x="12552" y="21012"/>
                </a:cubicBezTo>
                <a:cubicBezTo>
                  <a:pt x="12566" y="20946"/>
                  <a:pt x="12602" y="20880"/>
                  <a:pt x="12654" y="20818"/>
                </a:cubicBezTo>
                <a:cubicBezTo>
                  <a:pt x="12695" y="20763"/>
                  <a:pt x="12740" y="20723"/>
                  <a:pt x="12795" y="20680"/>
                </a:cubicBezTo>
                <a:cubicBezTo>
                  <a:pt x="12798" y="20678"/>
                  <a:pt x="12806" y="20675"/>
                  <a:pt x="12809" y="20672"/>
                </a:cubicBezTo>
                <a:cubicBezTo>
                  <a:pt x="12843" y="20638"/>
                  <a:pt x="12872" y="20595"/>
                  <a:pt x="12907" y="20567"/>
                </a:cubicBezTo>
                <a:cubicBezTo>
                  <a:pt x="13040" y="20463"/>
                  <a:pt x="13113" y="20358"/>
                  <a:pt x="13154" y="20256"/>
                </a:cubicBezTo>
                <a:cubicBezTo>
                  <a:pt x="13160" y="20232"/>
                  <a:pt x="13176" y="20208"/>
                  <a:pt x="13179" y="20183"/>
                </a:cubicBezTo>
                <a:cubicBezTo>
                  <a:pt x="13181" y="20174"/>
                  <a:pt x="13177" y="20164"/>
                  <a:pt x="13179" y="20155"/>
                </a:cubicBezTo>
                <a:cubicBezTo>
                  <a:pt x="13183" y="20066"/>
                  <a:pt x="13167" y="19982"/>
                  <a:pt x="13125" y="19913"/>
                </a:cubicBezTo>
                <a:cubicBezTo>
                  <a:pt x="13068" y="19842"/>
                  <a:pt x="12975" y="19788"/>
                  <a:pt x="12858" y="19767"/>
                </a:cubicBezTo>
                <a:cubicBezTo>
                  <a:pt x="12826" y="19764"/>
                  <a:pt x="12794" y="19762"/>
                  <a:pt x="12756" y="19763"/>
                </a:cubicBezTo>
                <a:close/>
                <a:moveTo>
                  <a:pt x="14248" y="19876"/>
                </a:moveTo>
                <a:cubicBezTo>
                  <a:pt x="14137" y="19911"/>
                  <a:pt x="14094" y="19998"/>
                  <a:pt x="14092" y="20167"/>
                </a:cubicBezTo>
                <a:cubicBezTo>
                  <a:pt x="14092" y="20169"/>
                  <a:pt x="14092" y="20169"/>
                  <a:pt x="14092" y="20171"/>
                </a:cubicBezTo>
                <a:cubicBezTo>
                  <a:pt x="14092" y="20173"/>
                  <a:pt x="14092" y="20174"/>
                  <a:pt x="14092" y="20175"/>
                </a:cubicBezTo>
                <a:cubicBezTo>
                  <a:pt x="14092" y="20180"/>
                  <a:pt x="14092" y="20183"/>
                  <a:pt x="14092" y="20187"/>
                </a:cubicBezTo>
                <a:cubicBezTo>
                  <a:pt x="14096" y="20350"/>
                  <a:pt x="14183" y="20438"/>
                  <a:pt x="14287" y="20458"/>
                </a:cubicBezTo>
                <a:cubicBezTo>
                  <a:pt x="14309" y="20458"/>
                  <a:pt x="14327" y="20458"/>
                  <a:pt x="14355" y="20454"/>
                </a:cubicBezTo>
                <a:cubicBezTo>
                  <a:pt x="14499" y="20431"/>
                  <a:pt x="14617" y="20303"/>
                  <a:pt x="14617" y="20167"/>
                </a:cubicBezTo>
                <a:cubicBezTo>
                  <a:pt x="14617" y="20032"/>
                  <a:pt x="14499" y="19903"/>
                  <a:pt x="14355" y="19880"/>
                </a:cubicBezTo>
                <a:cubicBezTo>
                  <a:pt x="14312" y="19873"/>
                  <a:pt x="14279" y="19872"/>
                  <a:pt x="14248" y="19876"/>
                </a:cubicBezTo>
                <a:close/>
                <a:moveTo>
                  <a:pt x="7352" y="20006"/>
                </a:moveTo>
                <a:cubicBezTo>
                  <a:pt x="7286" y="20017"/>
                  <a:pt x="7224" y="20050"/>
                  <a:pt x="7182" y="20107"/>
                </a:cubicBezTo>
                <a:cubicBezTo>
                  <a:pt x="7117" y="20194"/>
                  <a:pt x="7102" y="20338"/>
                  <a:pt x="7143" y="20434"/>
                </a:cubicBezTo>
                <a:cubicBezTo>
                  <a:pt x="7157" y="20459"/>
                  <a:pt x="7167" y="20484"/>
                  <a:pt x="7187" y="20503"/>
                </a:cubicBezTo>
                <a:cubicBezTo>
                  <a:pt x="7246" y="20557"/>
                  <a:pt x="7332" y="20580"/>
                  <a:pt x="7415" y="20575"/>
                </a:cubicBezTo>
                <a:cubicBezTo>
                  <a:pt x="7572" y="20534"/>
                  <a:pt x="7722" y="20429"/>
                  <a:pt x="7756" y="20256"/>
                </a:cubicBezTo>
                <a:cubicBezTo>
                  <a:pt x="7755" y="20253"/>
                  <a:pt x="7756" y="20248"/>
                  <a:pt x="7756" y="20244"/>
                </a:cubicBezTo>
                <a:cubicBezTo>
                  <a:pt x="7755" y="20238"/>
                  <a:pt x="7756" y="20230"/>
                  <a:pt x="7756" y="20224"/>
                </a:cubicBezTo>
                <a:cubicBezTo>
                  <a:pt x="7755" y="20222"/>
                  <a:pt x="7751" y="20221"/>
                  <a:pt x="7751" y="20220"/>
                </a:cubicBezTo>
                <a:cubicBezTo>
                  <a:pt x="7712" y="20073"/>
                  <a:pt x="7517" y="19978"/>
                  <a:pt x="7352" y="20006"/>
                </a:cubicBezTo>
                <a:close/>
                <a:moveTo>
                  <a:pt x="8946" y="20054"/>
                </a:moveTo>
                <a:cubicBezTo>
                  <a:pt x="8930" y="20026"/>
                  <a:pt x="8899" y="20067"/>
                  <a:pt x="8844" y="20167"/>
                </a:cubicBezTo>
                <a:cubicBezTo>
                  <a:pt x="8767" y="20308"/>
                  <a:pt x="8724" y="20472"/>
                  <a:pt x="8708" y="20636"/>
                </a:cubicBezTo>
                <a:cubicBezTo>
                  <a:pt x="8708" y="20638"/>
                  <a:pt x="8708" y="20642"/>
                  <a:pt x="8708" y="20644"/>
                </a:cubicBezTo>
                <a:cubicBezTo>
                  <a:pt x="8703" y="20724"/>
                  <a:pt x="8707" y="20811"/>
                  <a:pt x="8708" y="20895"/>
                </a:cubicBezTo>
                <a:cubicBezTo>
                  <a:pt x="8718" y="21003"/>
                  <a:pt x="8735" y="21107"/>
                  <a:pt x="8771" y="21194"/>
                </a:cubicBezTo>
                <a:cubicBezTo>
                  <a:pt x="8774" y="21201"/>
                  <a:pt x="8778" y="21207"/>
                  <a:pt x="8781" y="21214"/>
                </a:cubicBezTo>
                <a:cubicBezTo>
                  <a:pt x="8785" y="21224"/>
                  <a:pt x="8791" y="21233"/>
                  <a:pt x="8796" y="21242"/>
                </a:cubicBezTo>
                <a:cubicBezTo>
                  <a:pt x="8836" y="21320"/>
                  <a:pt x="8889" y="21386"/>
                  <a:pt x="8951" y="21424"/>
                </a:cubicBezTo>
                <a:cubicBezTo>
                  <a:pt x="9084" y="21505"/>
                  <a:pt x="9200" y="21528"/>
                  <a:pt x="9306" y="21493"/>
                </a:cubicBezTo>
                <a:cubicBezTo>
                  <a:pt x="9376" y="21441"/>
                  <a:pt x="9446" y="21388"/>
                  <a:pt x="9520" y="21295"/>
                </a:cubicBezTo>
                <a:cubicBezTo>
                  <a:pt x="9577" y="21221"/>
                  <a:pt x="9628" y="21111"/>
                  <a:pt x="9675" y="21004"/>
                </a:cubicBezTo>
                <a:cubicBezTo>
                  <a:pt x="9694" y="20956"/>
                  <a:pt x="9715" y="20925"/>
                  <a:pt x="9733" y="20870"/>
                </a:cubicBezTo>
                <a:cubicBezTo>
                  <a:pt x="9816" y="20624"/>
                  <a:pt x="9849" y="20476"/>
                  <a:pt x="9860" y="20357"/>
                </a:cubicBezTo>
                <a:cubicBezTo>
                  <a:pt x="9865" y="20312"/>
                  <a:pt x="9864" y="20274"/>
                  <a:pt x="9865" y="20236"/>
                </a:cubicBezTo>
                <a:cubicBezTo>
                  <a:pt x="9854" y="20151"/>
                  <a:pt x="9814" y="20103"/>
                  <a:pt x="9733" y="20103"/>
                </a:cubicBezTo>
                <a:cubicBezTo>
                  <a:pt x="9717" y="20103"/>
                  <a:pt x="9705" y="20115"/>
                  <a:pt x="9690" y="20127"/>
                </a:cubicBezTo>
                <a:cubicBezTo>
                  <a:pt x="9673" y="20152"/>
                  <a:pt x="9654" y="20163"/>
                  <a:pt x="9641" y="20195"/>
                </a:cubicBezTo>
                <a:cubicBezTo>
                  <a:pt x="9641" y="20197"/>
                  <a:pt x="9637" y="20194"/>
                  <a:pt x="9636" y="20195"/>
                </a:cubicBezTo>
                <a:cubicBezTo>
                  <a:pt x="9606" y="20273"/>
                  <a:pt x="9588" y="20368"/>
                  <a:pt x="9588" y="20462"/>
                </a:cubicBezTo>
                <a:cubicBezTo>
                  <a:pt x="9588" y="20465"/>
                  <a:pt x="9588" y="20468"/>
                  <a:pt x="9588" y="20470"/>
                </a:cubicBezTo>
                <a:cubicBezTo>
                  <a:pt x="9587" y="20511"/>
                  <a:pt x="9570" y="20545"/>
                  <a:pt x="9563" y="20583"/>
                </a:cubicBezTo>
                <a:cubicBezTo>
                  <a:pt x="9553" y="20644"/>
                  <a:pt x="9547" y="20709"/>
                  <a:pt x="9524" y="20761"/>
                </a:cubicBezTo>
                <a:cubicBezTo>
                  <a:pt x="9508" y="20798"/>
                  <a:pt x="9487" y="20819"/>
                  <a:pt x="9466" y="20850"/>
                </a:cubicBezTo>
                <a:cubicBezTo>
                  <a:pt x="9460" y="20858"/>
                  <a:pt x="9453" y="20870"/>
                  <a:pt x="9447" y="20878"/>
                </a:cubicBezTo>
                <a:cubicBezTo>
                  <a:pt x="9436" y="20893"/>
                  <a:pt x="9424" y="20906"/>
                  <a:pt x="9413" y="20919"/>
                </a:cubicBezTo>
                <a:cubicBezTo>
                  <a:pt x="9401" y="20935"/>
                  <a:pt x="9392" y="20956"/>
                  <a:pt x="9379" y="20967"/>
                </a:cubicBezTo>
                <a:cubicBezTo>
                  <a:pt x="9350" y="20993"/>
                  <a:pt x="9321" y="21011"/>
                  <a:pt x="9291" y="21024"/>
                </a:cubicBezTo>
                <a:cubicBezTo>
                  <a:pt x="9263" y="21037"/>
                  <a:pt x="9236" y="21044"/>
                  <a:pt x="9209" y="21044"/>
                </a:cubicBezTo>
                <a:cubicBezTo>
                  <a:pt x="9188" y="21044"/>
                  <a:pt x="9169" y="21036"/>
                  <a:pt x="9150" y="21028"/>
                </a:cubicBezTo>
                <a:cubicBezTo>
                  <a:pt x="9150" y="21028"/>
                  <a:pt x="9146" y="21028"/>
                  <a:pt x="9145" y="21028"/>
                </a:cubicBezTo>
                <a:cubicBezTo>
                  <a:pt x="9134" y="21024"/>
                  <a:pt x="9122" y="21022"/>
                  <a:pt x="9111" y="21016"/>
                </a:cubicBezTo>
                <a:cubicBezTo>
                  <a:pt x="9107" y="21013"/>
                  <a:pt x="9105" y="21007"/>
                  <a:pt x="9102" y="21004"/>
                </a:cubicBezTo>
                <a:cubicBezTo>
                  <a:pt x="9082" y="20990"/>
                  <a:pt x="9060" y="20978"/>
                  <a:pt x="9043" y="20955"/>
                </a:cubicBezTo>
                <a:cubicBezTo>
                  <a:pt x="8978" y="20867"/>
                  <a:pt x="8936" y="20598"/>
                  <a:pt x="8951" y="20357"/>
                </a:cubicBezTo>
                <a:cubicBezTo>
                  <a:pt x="8962" y="20180"/>
                  <a:pt x="8962" y="20082"/>
                  <a:pt x="8946" y="20054"/>
                </a:cubicBezTo>
                <a:close/>
                <a:moveTo>
                  <a:pt x="10997" y="20058"/>
                </a:moveTo>
                <a:cubicBezTo>
                  <a:pt x="10920" y="20064"/>
                  <a:pt x="10837" y="20082"/>
                  <a:pt x="10764" y="20115"/>
                </a:cubicBezTo>
                <a:cubicBezTo>
                  <a:pt x="10571" y="20200"/>
                  <a:pt x="10507" y="20375"/>
                  <a:pt x="10511" y="20786"/>
                </a:cubicBezTo>
                <a:cubicBezTo>
                  <a:pt x="10515" y="20957"/>
                  <a:pt x="10526" y="21125"/>
                  <a:pt x="10540" y="21254"/>
                </a:cubicBezTo>
                <a:cubicBezTo>
                  <a:pt x="10554" y="21384"/>
                  <a:pt x="10566" y="21471"/>
                  <a:pt x="10584" y="21501"/>
                </a:cubicBezTo>
                <a:cubicBezTo>
                  <a:pt x="10647" y="21572"/>
                  <a:pt x="10772" y="21600"/>
                  <a:pt x="10909" y="21594"/>
                </a:cubicBezTo>
                <a:cubicBezTo>
                  <a:pt x="10930" y="21592"/>
                  <a:pt x="10947" y="21594"/>
                  <a:pt x="10968" y="21590"/>
                </a:cubicBezTo>
                <a:cubicBezTo>
                  <a:pt x="10977" y="21589"/>
                  <a:pt x="10988" y="21587"/>
                  <a:pt x="10997" y="21586"/>
                </a:cubicBezTo>
                <a:cubicBezTo>
                  <a:pt x="11027" y="21577"/>
                  <a:pt x="11054" y="21564"/>
                  <a:pt x="11084" y="21553"/>
                </a:cubicBezTo>
                <a:cubicBezTo>
                  <a:pt x="11128" y="21538"/>
                  <a:pt x="11176" y="21528"/>
                  <a:pt x="11215" y="21505"/>
                </a:cubicBezTo>
                <a:cubicBezTo>
                  <a:pt x="11217" y="21504"/>
                  <a:pt x="11219" y="21506"/>
                  <a:pt x="11220" y="21505"/>
                </a:cubicBezTo>
                <a:cubicBezTo>
                  <a:pt x="11290" y="21464"/>
                  <a:pt x="11350" y="21411"/>
                  <a:pt x="11390" y="21351"/>
                </a:cubicBezTo>
                <a:cubicBezTo>
                  <a:pt x="11391" y="21351"/>
                  <a:pt x="11390" y="21348"/>
                  <a:pt x="11390" y="21347"/>
                </a:cubicBezTo>
                <a:cubicBezTo>
                  <a:pt x="11510" y="21159"/>
                  <a:pt x="11479" y="20734"/>
                  <a:pt x="11381" y="20422"/>
                </a:cubicBezTo>
                <a:cubicBezTo>
                  <a:pt x="11359" y="20361"/>
                  <a:pt x="11344" y="20294"/>
                  <a:pt x="11318" y="20244"/>
                </a:cubicBezTo>
                <a:cubicBezTo>
                  <a:pt x="11306" y="20222"/>
                  <a:pt x="11296" y="20197"/>
                  <a:pt x="11284" y="20179"/>
                </a:cubicBezTo>
                <a:cubicBezTo>
                  <a:pt x="11277" y="20169"/>
                  <a:pt x="11271" y="20161"/>
                  <a:pt x="11264" y="20151"/>
                </a:cubicBezTo>
                <a:cubicBezTo>
                  <a:pt x="11240" y="20121"/>
                  <a:pt x="11213" y="20097"/>
                  <a:pt x="11186" y="20082"/>
                </a:cubicBezTo>
                <a:cubicBezTo>
                  <a:pt x="11143" y="20059"/>
                  <a:pt x="11074" y="20052"/>
                  <a:pt x="10997" y="20058"/>
                </a:cubicBezTo>
                <a:close/>
              </a:path>
            </a:pathLst>
          </a:custGeom>
          <a:ln w="12700">
            <a:miter lim="400000"/>
          </a:ln>
        </p:spPr>
      </p:pic>
      <p:sp>
        <p:nvSpPr>
          <p:cNvPr id="126" name="Roteiro de aula"/>
          <p:cNvSpPr txBox="1"/>
          <p:nvPr/>
        </p:nvSpPr>
        <p:spPr>
          <a:xfrm>
            <a:off x="8019025" y="657529"/>
            <a:ext cx="10769204" cy="233966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10400">
                <a:solidFill>
                  <a:srgbClr val="515151"/>
                </a:solidFill>
              </a:defRPr>
            </a:lvl1pPr>
          </a:lstStyle>
          <a:p>
            <a:pPr/>
            <a:r>
              <a:t>Roteiro de aula</a:t>
            </a:r>
          </a:p>
        </p:txBody>
      </p:sp>
      <p:pic>
        <p:nvPicPr>
          <p:cNvPr id="127" name="f61a4d.jpg" descr="f61a4d.jpg"/>
          <p:cNvPicPr>
            <a:picLocks noChangeAspect="1"/>
          </p:cNvPicPr>
          <p:nvPr/>
        </p:nvPicPr>
        <p:blipFill>
          <a:blip r:embed="rId4">
            <a:extLst/>
          </a:blip>
          <a:stretch>
            <a:fillRect/>
          </a:stretch>
        </p:blipFill>
        <p:spPr>
          <a:xfrm>
            <a:off x="25929699" y="27864389"/>
            <a:ext cx="3810001" cy="3810001"/>
          </a:xfrm>
          <a:prstGeom prst="rect">
            <a:avLst/>
          </a:prstGeom>
          <a:ln w="12700">
            <a:miter lim="400000"/>
          </a:ln>
        </p:spPr>
      </p:pic>
      <p:pic>
        <p:nvPicPr>
          <p:cNvPr id="128" name="f61a4d-2.jpg" descr="f61a4d-2.jpg"/>
          <p:cNvPicPr>
            <a:picLocks noChangeAspect="1"/>
          </p:cNvPicPr>
          <p:nvPr/>
        </p:nvPicPr>
        <p:blipFill>
          <a:blip r:embed="rId5">
            <a:extLst/>
          </a:blip>
          <a:stretch>
            <a:fillRect/>
          </a:stretch>
        </p:blipFill>
        <p:spPr>
          <a:xfrm>
            <a:off x="6944908" y="2799933"/>
            <a:ext cx="10494183" cy="1049418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Blocos de zircônia já totalmente sinterizados"/>
          <p:cNvSpPr txBox="1"/>
          <p:nvPr/>
        </p:nvSpPr>
        <p:spPr>
          <a:xfrm>
            <a:off x="265256" y="2834479"/>
            <a:ext cx="15557502"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Blocos de zircônia já totalmente sinterizados</a:t>
            </a:r>
          </a:p>
        </p:txBody>
      </p:sp>
      <p:sp>
        <p:nvSpPr>
          <p:cNvPr id="334" name="Abordagens para trabalhar com a zircônia"/>
          <p:cNvSpPr txBox="1"/>
          <p:nvPr/>
        </p:nvSpPr>
        <p:spPr>
          <a:xfrm>
            <a:off x="688093" y="620818"/>
            <a:ext cx="13523913"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155278">
              <a:defRPr sz="6400">
                <a:solidFill>
                  <a:schemeClr val="accent6"/>
                </a:solidFill>
              </a:defRPr>
            </a:lvl1pPr>
          </a:lstStyle>
          <a:p>
            <a:pPr/>
            <a:r>
              <a:t>Abordagens para trabalhar com a zircônia</a:t>
            </a:r>
          </a:p>
        </p:txBody>
      </p:sp>
      <p:sp>
        <p:nvSpPr>
          <p:cNvPr id="335" name="Linha"/>
          <p:cNvSpPr/>
          <p:nvPr/>
        </p:nvSpPr>
        <p:spPr>
          <a:xfrm>
            <a:off x="754241" y="1608243"/>
            <a:ext cx="13391617" cy="1"/>
          </a:xfrm>
          <a:prstGeom prst="line">
            <a:avLst/>
          </a:prstGeom>
          <a:ln w="25400">
            <a:solidFill>
              <a:srgbClr val="5A5F5E"/>
            </a:solidFill>
            <a:miter lim="400000"/>
          </a:ln>
        </p:spPr>
        <p:txBody>
          <a:bodyPr lIns="71437" tIns="71437" rIns="71437" bIns="71437" anchor="ctr"/>
          <a:lstStyle/>
          <a:p>
            <a:pPr/>
          </a:p>
        </p:txBody>
      </p:sp>
      <p:sp>
        <p:nvSpPr>
          <p:cNvPr id="336" name="Usinagem de uma subestrutura para coroa unitária leva cerca de 2 horas"/>
          <p:cNvSpPr txBox="1"/>
          <p:nvPr/>
        </p:nvSpPr>
        <p:spPr>
          <a:xfrm>
            <a:off x="265256" y="5093484"/>
            <a:ext cx="23304381"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Usinagem de uma subestrutura para coroa unitária leva cerca de 2 horas</a:t>
            </a:r>
          </a:p>
        </p:txBody>
      </p:sp>
      <p:sp>
        <p:nvSpPr>
          <p:cNvPr id="337" name="Maior número de brocas e equipamento mais       robusto"/>
          <p:cNvSpPr txBox="1"/>
          <p:nvPr/>
        </p:nvSpPr>
        <p:spPr>
          <a:xfrm>
            <a:off x="265256" y="8034228"/>
            <a:ext cx="15557502"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just" defTabSz="1155278">
              <a:lnSpc>
                <a:spcPct val="150000"/>
              </a:lnSpc>
              <a:defRPr sz="6200">
                <a:solidFill>
                  <a:srgbClr val="72675A"/>
                </a:solidFill>
              </a:defRPr>
            </a:lvl1pPr>
          </a:lstStyle>
          <a:p>
            <a:pPr/>
            <a:r>
              <a:t>Maior número de brocas e equipamento mais       robusto</a:t>
            </a:r>
          </a:p>
        </p:txBody>
      </p:sp>
      <p:sp>
        <p:nvSpPr>
          <p:cNvPr id="338" name="3"/>
          <p:cNvSpPr txBox="1"/>
          <p:nvPr/>
        </p:nvSpPr>
        <p:spPr>
          <a:xfrm>
            <a:off x="22609858" y="620818"/>
            <a:ext cx="578943"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200">
                <a:latin typeface="Herculanum"/>
                <a:ea typeface="Herculanum"/>
                <a:cs typeface="Herculanum"/>
                <a:sym typeface="Herculanum"/>
              </a:defRPr>
            </a:lvl1pPr>
          </a:lstStyle>
          <a:p>
            <a:pPr/>
            <a:r>
              <a:t>3</a:t>
            </a:r>
          </a:p>
        </p:txBody>
      </p:sp>
      <p:pic>
        <p:nvPicPr>
          <p:cNvPr id="339" name="images-1.jpeg" descr="images-1.jpeg"/>
          <p:cNvPicPr>
            <a:picLocks noChangeAspect="1"/>
          </p:cNvPicPr>
          <p:nvPr/>
        </p:nvPicPr>
        <p:blipFill>
          <a:blip r:embed="rId3">
            <a:extLst/>
          </a:blip>
          <a:stretch>
            <a:fillRect/>
          </a:stretch>
        </p:blipFill>
        <p:spPr>
          <a:xfrm>
            <a:off x="17976753" y="7475268"/>
            <a:ext cx="5733386" cy="57333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Blocos parcialmente sinterizados usinados sem aumento"/>
          <p:cNvSpPr txBox="1"/>
          <p:nvPr/>
        </p:nvSpPr>
        <p:spPr>
          <a:xfrm>
            <a:off x="265256" y="2834479"/>
            <a:ext cx="21073111"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Blocos parcialmente sinterizados usinados sem aumento</a:t>
            </a:r>
          </a:p>
        </p:txBody>
      </p:sp>
      <p:sp>
        <p:nvSpPr>
          <p:cNvPr id="344" name="Abordagens para trabalhar com a zircônia"/>
          <p:cNvSpPr txBox="1"/>
          <p:nvPr/>
        </p:nvSpPr>
        <p:spPr>
          <a:xfrm>
            <a:off x="688093" y="620818"/>
            <a:ext cx="13523913"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155278">
              <a:defRPr sz="6400">
                <a:solidFill>
                  <a:schemeClr val="accent6"/>
                </a:solidFill>
              </a:defRPr>
            </a:lvl1pPr>
          </a:lstStyle>
          <a:p>
            <a:pPr/>
            <a:r>
              <a:t>Abordagens para trabalhar com a zircônia</a:t>
            </a:r>
          </a:p>
        </p:txBody>
      </p:sp>
      <p:sp>
        <p:nvSpPr>
          <p:cNvPr id="345" name="Linha"/>
          <p:cNvSpPr/>
          <p:nvPr/>
        </p:nvSpPr>
        <p:spPr>
          <a:xfrm>
            <a:off x="754241" y="1608243"/>
            <a:ext cx="13391617" cy="1"/>
          </a:xfrm>
          <a:prstGeom prst="line">
            <a:avLst/>
          </a:prstGeom>
          <a:ln w="25400">
            <a:solidFill>
              <a:srgbClr val="5A5F5E"/>
            </a:solidFill>
            <a:miter lim="400000"/>
          </a:ln>
        </p:spPr>
        <p:txBody>
          <a:bodyPr lIns="71437" tIns="71437" rIns="71437" bIns="71437" anchor="ctr"/>
          <a:lstStyle/>
          <a:p>
            <a:pPr/>
          </a:p>
        </p:txBody>
      </p:sp>
      <p:sp>
        <p:nvSpPr>
          <p:cNvPr id="346" name="Blocos não são sinterizados para atingir sua densidade máxima"/>
          <p:cNvSpPr txBox="1"/>
          <p:nvPr/>
        </p:nvSpPr>
        <p:spPr>
          <a:xfrm>
            <a:off x="539809" y="4693555"/>
            <a:ext cx="23304381"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Blocos não são sinterizados para atingir sua densidade máxima</a:t>
            </a:r>
          </a:p>
        </p:txBody>
      </p:sp>
      <p:sp>
        <p:nvSpPr>
          <p:cNvPr id="347" name="Infiltrados por vidro de lantânio"/>
          <p:cNvSpPr txBox="1"/>
          <p:nvPr/>
        </p:nvSpPr>
        <p:spPr>
          <a:xfrm>
            <a:off x="619217" y="7830557"/>
            <a:ext cx="1448576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Infiltrados por vidro de lantânio</a:t>
            </a:r>
          </a:p>
        </p:txBody>
      </p:sp>
      <p:sp>
        <p:nvSpPr>
          <p:cNvPr id="348" name="Não há encolhimento da peça"/>
          <p:cNvSpPr txBox="1"/>
          <p:nvPr/>
        </p:nvSpPr>
        <p:spPr>
          <a:xfrm>
            <a:off x="630019" y="9689633"/>
            <a:ext cx="2034358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Não há encolhimento da peça </a:t>
            </a:r>
          </a:p>
        </p:txBody>
      </p:sp>
      <p:sp>
        <p:nvSpPr>
          <p:cNvPr id="349" name="Maior porosidade comparado aos sistemas sinterizáveis"/>
          <p:cNvSpPr txBox="1"/>
          <p:nvPr/>
        </p:nvSpPr>
        <p:spPr>
          <a:xfrm>
            <a:off x="630019" y="11888663"/>
            <a:ext cx="2034358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Maior porosidade comparado aos sistemas sinterizáveis</a:t>
            </a:r>
          </a:p>
        </p:txBody>
      </p:sp>
      <p:pic>
        <p:nvPicPr>
          <p:cNvPr id="350" name="Unknown-1.jpeg" descr="Unknown-1.jpeg"/>
          <p:cNvPicPr>
            <a:picLocks noChangeAspect="1"/>
          </p:cNvPicPr>
          <p:nvPr/>
        </p:nvPicPr>
        <p:blipFill>
          <a:blip r:embed="rId3">
            <a:extLst/>
          </a:blip>
          <a:stretch>
            <a:fillRect/>
          </a:stretch>
        </p:blipFill>
        <p:spPr>
          <a:xfrm>
            <a:off x="13048646" y="7435512"/>
            <a:ext cx="4525107" cy="3356740"/>
          </a:xfrm>
          <a:prstGeom prst="rect">
            <a:avLst/>
          </a:prstGeom>
          <a:ln w="12700">
            <a:miter lim="400000"/>
          </a:ln>
        </p:spPr>
      </p:pic>
      <p:pic>
        <p:nvPicPr>
          <p:cNvPr id="351" name="Unknown-2.jpeg" descr="Unknown-2.jpeg"/>
          <p:cNvPicPr>
            <a:picLocks noChangeAspect="1"/>
          </p:cNvPicPr>
          <p:nvPr/>
        </p:nvPicPr>
        <p:blipFill>
          <a:blip r:embed="rId4">
            <a:extLst/>
          </a:blip>
          <a:stretch>
            <a:fillRect/>
          </a:stretch>
        </p:blipFill>
        <p:spPr>
          <a:xfrm>
            <a:off x="19443769" y="7573801"/>
            <a:ext cx="4636912" cy="3439676"/>
          </a:xfrm>
          <a:prstGeom prst="rect">
            <a:avLst/>
          </a:prstGeom>
          <a:ln w="12700">
            <a:miter lim="400000"/>
          </a:ln>
        </p:spPr>
      </p:pic>
      <p:sp>
        <p:nvSpPr>
          <p:cNvPr id="352" name="http://cerec.co.il"/>
          <p:cNvSpPr txBox="1"/>
          <p:nvPr/>
        </p:nvSpPr>
        <p:spPr>
          <a:xfrm>
            <a:off x="18834896" y="11036798"/>
            <a:ext cx="5854657"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u="sng">
                <a:solidFill>
                  <a:srgbClr val="000000"/>
                </a:solidFill>
                <a:latin typeface="Baskerville"/>
                <a:ea typeface="Baskerville"/>
                <a:cs typeface="Baskerville"/>
                <a:sym typeface="Baskerville"/>
                <a:hlinkClick r:id="rId5" invalidUrl="" action="" tgtFrame="" tooltip="" history="1" highlightClick="0" endSnd="0"/>
              </a:defRPr>
            </a:lvl1pPr>
          </a:lstStyle>
          <a:p>
            <a:pPr>
              <a:defRPr u="none"/>
            </a:pPr>
            <a:r>
              <a:rPr u="sng">
                <a:hlinkClick r:id="rId5" invalidUrl="" action="" tgtFrame="" tooltip="" history="1" highlightClick="0" endSnd="0"/>
              </a:rPr>
              <a:t>http://cerec.co.il</a:t>
            </a:r>
          </a:p>
        </p:txBody>
      </p:sp>
      <p:sp>
        <p:nvSpPr>
          <p:cNvPr id="353" name="http://cerec.co.il"/>
          <p:cNvSpPr txBox="1"/>
          <p:nvPr/>
        </p:nvSpPr>
        <p:spPr>
          <a:xfrm>
            <a:off x="12383872" y="11036798"/>
            <a:ext cx="5854656"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u="sng">
                <a:solidFill>
                  <a:srgbClr val="000000"/>
                </a:solidFill>
                <a:latin typeface="Baskerville"/>
                <a:ea typeface="Baskerville"/>
                <a:cs typeface="Baskerville"/>
                <a:sym typeface="Baskerville"/>
                <a:hlinkClick r:id="rId5" invalidUrl="" action="" tgtFrame="" tooltip="" history="1" highlightClick="0" endSnd="0"/>
              </a:defRPr>
            </a:lvl1pPr>
          </a:lstStyle>
          <a:p>
            <a:pPr>
              <a:defRPr u="none"/>
            </a:pPr>
            <a:r>
              <a:rPr u="sng">
                <a:hlinkClick r:id="rId5" invalidUrl="" action="" tgtFrame="" tooltip="" history="1" highlightClick="0" endSnd="0"/>
              </a:rPr>
              <a:t>http://cerec.co.il</a:t>
            </a:r>
          </a:p>
        </p:txBody>
      </p:sp>
      <p:sp>
        <p:nvSpPr>
          <p:cNvPr id="354" name="4"/>
          <p:cNvSpPr txBox="1"/>
          <p:nvPr/>
        </p:nvSpPr>
        <p:spPr>
          <a:xfrm>
            <a:off x="22727402" y="410858"/>
            <a:ext cx="697815"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200">
                <a:latin typeface="Herculanum"/>
                <a:ea typeface="Herculanum"/>
                <a:cs typeface="Herculanum"/>
                <a:sym typeface="Herculanum"/>
              </a:defRPr>
            </a:lvl1pPr>
          </a:lstStyle>
          <a:p>
            <a:pPr/>
            <a:r>
              <a:t>4</a:t>
            </a:r>
          </a:p>
        </p:txBody>
      </p:sp>
      <p:sp>
        <p:nvSpPr>
          <p:cNvPr id="355" name="Seta"/>
          <p:cNvSpPr/>
          <p:nvPr/>
        </p:nvSpPr>
        <p:spPr>
          <a:xfrm rot="5400000">
            <a:off x="6246889" y="6387815"/>
            <a:ext cx="1668898" cy="851101"/>
          </a:xfrm>
          <a:prstGeom prst="rightArrow">
            <a:avLst>
              <a:gd name="adj1" fmla="val 32000"/>
              <a:gd name="adj2" fmla="val 95500"/>
            </a:avLst>
          </a:prstGeom>
          <a:solidFill>
            <a:srgbClr val="808785"/>
          </a:solidFill>
          <a:ln w="12700">
            <a:miter lim="400000"/>
          </a:ln>
        </p:spPr>
        <p:txBody>
          <a:bodyPr lIns="71437" tIns="71437" rIns="71437" bIns="71437" anchor="ctr"/>
          <a:lstStyle/>
          <a:p>
            <a:pP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59" name="Propriedades mecânicas da Zircônia"/>
          <p:cNvSpPr txBox="1"/>
          <p:nvPr/>
        </p:nvSpPr>
        <p:spPr>
          <a:xfrm>
            <a:off x="1238557" y="3937202"/>
            <a:ext cx="14727418" cy="778077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13400">
                <a:solidFill>
                  <a:srgbClr val="FFFFFF"/>
                </a:solidFill>
              </a:defRPr>
            </a:lvl1pPr>
          </a:lstStyle>
          <a:p>
            <a:pPr/>
            <a:r>
              <a:t>Propriedades mecânicas da Zircônia </a:t>
            </a:r>
          </a:p>
        </p:txBody>
      </p:sp>
      <p:pic>
        <p:nvPicPr>
          <p:cNvPr id="360" name="Unknown-1.jpeg" descr="Unknown-1.jpeg"/>
          <p:cNvPicPr>
            <a:picLocks noChangeAspect="1"/>
          </p:cNvPicPr>
          <p:nvPr/>
        </p:nvPicPr>
        <p:blipFill>
          <a:blip r:embed="rId2">
            <a:extLst/>
          </a:blip>
          <a:stretch>
            <a:fillRect/>
          </a:stretch>
        </p:blipFill>
        <p:spPr>
          <a:xfrm>
            <a:off x="10924291" y="2281032"/>
            <a:ext cx="13027296" cy="8451400"/>
          </a:xfrm>
          <a:prstGeom prst="rect">
            <a:avLst/>
          </a:prstGeom>
          <a:ln w="12700">
            <a:miter lim="400000"/>
          </a:ln>
        </p:spPr>
      </p:pic>
      <p:sp>
        <p:nvSpPr>
          <p:cNvPr id="361" name="https://engematsolucoes.com.br/ensaio-de-dureza/"/>
          <p:cNvSpPr txBox="1"/>
          <p:nvPr/>
        </p:nvSpPr>
        <p:spPr>
          <a:xfrm>
            <a:off x="10447243" y="10957799"/>
            <a:ext cx="9048778"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FFFFFF"/>
                </a:solidFill>
                <a:latin typeface="Baskerville"/>
                <a:ea typeface="Baskerville"/>
                <a:cs typeface="Baskerville"/>
                <a:sym typeface="Baskerville"/>
              </a:defRPr>
            </a:lvl1pPr>
          </a:lstStyle>
          <a:p>
            <a:pPr/>
            <a:r>
              <a:t>https://engematsolucoes.com.br/ensaio-de-dureza/</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63" name="Tabela"/>
          <p:cNvGraphicFramePr/>
          <p:nvPr/>
        </p:nvGraphicFramePr>
        <p:xfrm>
          <a:off x="4368652" y="1632014"/>
          <a:ext cx="16127016" cy="11555016"/>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3222863"/>
                <a:gridCol w="3222863"/>
                <a:gridCol w="3222863"/>
                <a:gridCol w="3222863"/>
                <a:gridCol w="3222863"/>
              </a:tblGrid>
              <a:tr h="2885579">
                <a:tc>
                  <a:txBody>
                    <a:bodyPr/>
                    <a:lstStyle/>
                    <a:p>
                      <a:pPr>
                        <a:defRPr sz="4200"/>
                      </a:pPr>
                    </a:p>
                  </a:txBody>
                  <a:tcPr marL="50800" marR="50800" marT="50800" marB="50800" anchor="ctr" anchorCtr="0" horzOverflow="overflow"/>
                </a:tc>
                <a:tc>
                  <a:txBody>
                    <a:bodyPr/>
                    <a:lstStyle/>
                    <a:p>
                      <a:pPr>
                        <a:defRPr sz="1800">
                          <a:solidFill>
                            <a:srgbClr val="000000"/>
                          </a:solidFill>
                        </a:defRPr>
                      </a:pPr>
                      <a:r>
                        <a:rPr sz="4200">
                          <a:solidFill>
                            <a:srgbClr val="FFFFFF"/>
                          </a:solidFill>
                        </a:rPr>
                        <a:t>Modulo de elasticidade</a:t>
                      </a:r>
                    </a:p>
                  </a:txBody>
                  <a:tcPr marL="50800" marR="50800" marT="50800" marB="50800" anchor="ctr" anchorCtr="0" horzOverflow="overflow"/>
                </a:tc>
                <a:tc>
                  <a:txBody>
                    <a:bodyPr/>
                    <a:lstStyle/>
                    <a:p>
                      <a:pPr>
                        <a:defRPr sz="1800">
                          <a:solidFill>
                            <a:srgbClr val="000000"/>
                          </a:solidFill>
                        </a:defRPr>
                      </a:pPr>
                      <a:r>
                        <a:rPr sz="4200">
                          <a:solidFill>
                            <a:srgbClr val="FFFFFF"/>
                          </a:solidFill>
                        </a:rPr>
                        <a:t>Resistência à flexão</a:t>
                      </a:r>
                    </a:p>
                  </a:txBody>
                  <a:tcPr marL="50800" marR="50800" marT="50800" marB="50800" anchor="ctr" anchorCtr="0" horzOverflow="overflow"/>
                </a:tc>
                <a:tc>
                  <a:txBody>
                    <a:bodyPr/>
                    <a:lstStyle/>
                    <a:p>
                      <a:pPr>
                        <a:defRPr sz="1800">
                          <a:solidFill>
                            <a:srgbClr val="000000"/>
                          </a:solidFill>
                        </a:defRPr>
                      </a:pPr>
                      <a:r>
                        <a:rPr sz="4200">
                          <a:solidFill>
                            <a:srgbClr val="FFFFFF"/>
                          </a:solidFill>
                        </a:rPr>
                        <a:t>Resistencia à compressão</a:t>
                      </a:r>
                    </a:p>
                  </a:txBody>
                  <a:tcPr marL="50800" marR="50800" marT="50800" marB="50800" anchor="ctr" anchorCtr="0" horzOverflow="overflow"/>
                </a:tc>
                <a:tc>
                  <a:txBody>
                    <a:bodyPr/>
                    <a:lstStyle/>
                    <a:p>
                      <a:pPr>
                        <a:defRPr sz="1800">
                          <a:solidFill>
                            <a:srgbClr val="000000"/>
                          </a:solidFill>
                        </a:defRPr>
                      </a:pPr>
                      <a:r>
                        <a:rPr sz="4200">
                          <a:solidFill>
                            <a:srgbClr val="FFFFFF"/>
                          </a:solidFill>
                        </a:rPr>
                        <a:t>Tenacidade à fratura</a:t>
                      </a:r>
                    </a:p>
                  </a:txBody>
                  <a:tcPr marL="50800" marR="50800" marT="50800" marB="50800" anchor="ctr" anchorCtr="0" horzOverflow="overflow"/>
                </a:tc>
              </a:tr>
              <a:tr h="2885579">
                <a:tc>
                  <a:txBody>
                    <a:bodyPr/>
                    <a:lstStyle/>
                    <a:p>
                      <a:pPr>
                        <a:defRPr sz="1800">
                          <a:solidFill>
                            <a:srgbClr val="000000"/>
                          </a:solidFill>
                        </a:defRPr>
                      </a:pPr>
                      <a:r>
                        <a:rPr sz="4200">
                          <a:solidFill>
                            <a:srgbClr val="FFFFFF"/>
                          </a:solidFill>
                        </a:rPr>
                        <a:t>Zircônia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210 GPa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900-1200MPa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2000MPa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4 a 5MPa.m0.5</a:t>
                      </a:r>
                    </a:p>
                  </a:txBody>
                  <a:tcPr marL="50800" marR="50800" marT="50800" marB="50800" anchor="ctr" anchorCtr="0" horzOverflow="overflow"/>
                </a:tc>
              </a:tr>
              <a:tr h="2885579">
                <a:tc>
                  <a:txBody>
                    <a:bodyPr/>
                    <a:lstStyle/>
                    <a:p>
                      <a:pPr>
                        <a:defRPr sz="1800">
                          <a:solidFill>
                            <a:srgbClr val="000000"/>
                          </a:solidFill>
                        </a:defRPr>
                      </a:pPr>
                      <a:r>
                        <a:rPr sz="4200">
                          <a:solidFill>
                            <a:srgbClr val="FFFFFF"/>
                          </a:solidFill>
                        </a:rPr>
                        <a:t>Dissilicato de lítio</a:t>
                      </a:r>
                    </a:p>
                  </a:txBody>
                  <a:tcPr marL="50800" marR="50800" marT="50800" marB="50800" anchor="ctr" anchorCtr="0" horzOverflow="overflow"/>
                </a:tc>
                <a:tc>
                  <a:txBody>
                    <a:bodyPr/>
                    <a:lstStyle/>
                    <a:p>
                      <a:pPr>
                        <a:defRPr sz="1800">
                          <a:solidFill>
                            <a:srgbClr val="000000"/>
                          </a:solidFill>
                        </a:defRPr>
                      </a:pPr>
                      <a:r>
                        <a:rPr sz="4200">
                          <a:solidFill>
                            <a:srgbClr val="5A5F5E"/>
                          </a:solidFill>
                        </a:rPr>
                        <a:t>110GPa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262-306MPa</a:t>
                      </a:r>
                    </a:p>
                  </a:txBody>
                  <a:tcPr marL="50800" marR="50800" marT="50800" marB="50800" anchor="ctr" anchorCtr="0" horzOverflow="overflow"/>
                </a:tc>
                <a:tc>
                  <a:txBody>
                    <a:bodyPr/>
                    <a:lstStyle/>
                    <a:p>
                      <a:pPr>
                        <a:defRPr sz="4200"/>
                      </a:pPr>
                    </a:p>
                  </a:txBody>
                  <a:tcPr marL="50800" marR="50800" marT="50800" marB="50800" anchor="ctr" anchorCtr="0" horzOverflow="overflow"/>
                </a:tc>
                <a:tc>
                  <a:txBody>
                    <a:bodyPr/>
                    <a:lstStyle/>
                    <a:p>
                      <a:pPr>
                        <a:defRPr sz="1800">
                          <a:solidFill>
                            <a:srgbClr val="000000"/>
                          </a:solidFill>
                        </a:defRPr>
                      </a:pPr>
                      <a:r>
                        <a:rPr sz="4200">
                          <a:solidFill>
                            <a:srgbClr val="5A5F5E"/>
                          </a:solidFill>
                        </a:rPr>
                        <a:t>3 MPa.m0.5</a:t>
                      </a:r>
                    </a:p>
                  </a:txBody>
                  <a:tcPr marL="50800" marR="50800" marT="50800" marB="50800" anchor="ctr" anchorCtr="0" horzOverflow="overflow"/>
                </a:tc>
              </a:tr>
              <a:tr h="2885579">
                <a:tc>
                  <a:txBody>
                    <a:bodyPr/>
                    <a:lstStyle/>
                    <a:p>
                      <a:pPr>
                        <a:defRPr sz="1800">
                          <a:solidFill>
                            <a:srgbClr val="000000"/>
                          </a:solidFill>
                        </a:defRPr>
                      </a:pPr>
                      <a:r>
                        <a:rPr sz="4200">
                          <a:solidFill>
                            <a:srgbClr val="FFFFFF"/>
                          </a:solidFill>
                        </a:rPr>
                        <a:t>Cerâmica feldspatica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70GPa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60-80MPa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172MPa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0,78MPa.m0.5</a:t>
                      </a:r>
                    </a:p>
                  </a:txBody>
                  <a:tcPr marL="50800" marR="50800" marT="50800" marB="50800" anchor="ctr" anchorCtr="0" horzOverflow="overflow"/>
                </a:tc>
              </a:tr>
            </a:tbl>
          </a:graphicData>
        </a:graphic>
      </p:graphicFrame>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Malkondu et al.,2016; Silva et al., 2017; Craig 2012; Phillips 2013"/>
          <p:cNvSpPr txBox="1"/>
          <p:nvPr/>
        </p:nvSpPr>
        <p:spPr>
          <a:xfrm>
            <a:off x="3166117" y="12928765"/>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Malkondu et al.,2016; Silva et al., 2017; Craig 2012; Phillips 2013</a:t>
            </a:r>
          </a:p>
        </p:txBody>
      </p:sp>
      <p:sp>
        <p:nvSpPr>
          <p:cNvPr id="366" name="O que é módulo de elasticidade????"/>
          <p:cNvSpPr txBox="1"/>
          <p:nvPr/>
        </p:nvSpPr>
        <p:spPr>
          <a:xfrm>
            <a:off x="1243576" y="1269669"/>
            <a:ext cx="11366501"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O que é módulo de elasticidade????</a:t>
            </a:r>
          </a:p>
        </p:txBody>
      </p:sp>
      <p:sp>
        <p:nvSpPr>
          <p:cNvPr id="367" name="Rigidez de um material"/>
          <p:cNvSpPr txBox="1"/>
          <p:nvPr/>
        </p:nvSpPr>
        <p:spPr>
          <a:xfrm>
            <a:off x="1365621" y="3965026"/>
            <a:ext cx="7229104" cy="1044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200"/>
            </a:lvl1pPr>
          </a:lstStyle>
          <a:p>
            <a:pPr/>
            <a:r>
              <a:t>Rigidez de um material</a:t>
            </a:r>
          </a:p>
        </p:txBody>
      </p:sp>
      <p:graphicFrame>
        <p:nvGraphicFramePr>
          <p:cNvPr id="368" name="Tabela"/>
          <p:cNvGraphicFramePr/>
          <p:nvPr/>
        </p:nvGraphicFramePr>
        <p:xfrm>
          <a:off x="14589284" y="2649652"/>
          <a:ext cx="8511658" cy="6323084"/>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4249478"/>
                <a:gridCol w="4249478"/>
              </a:tblGrid>
              <a:tr h="1577595">
                <a:tc>
                  <a:txBody>
                    <a:bodyPr/>
                    <a:lstStyle/>
                    <a:p>
                      <a:pPr>
                        <a:defRPr sz="4200"/>
                      </a:pPr>
                    </a:p>
                  </a:txBody>
                  <a:tcPr marL="50800" marR="50800" marT="50800" marB="50800" anchor="ctr" anchorCtr="0" horzOverflow="overflow"/>
                </a:tc>
                <a:tc>
                  <a:txBody>
                    <a:bodyPr/>
                    <a:lstStyle/>
                    <a:p>
                      <a:pPr>
                        <a:defRPr sz="1800">
                          <a:solidFill>
                            <a:srgbClr val="000000"/>
                          </a:solidFill>
                        </a:defRPr>
                      </a:pPr>
                      <a:r>
                        <a:rPr sz="4200">
                          <a:solidFill>
                            <a:srgbClr val="FFFFFF"/>
                          </a:solidFill>
                        </a:rPr>
                        <a:t>Modulo de elasticidade</a:t>
                      </a:r>
                    </a:p>
                  </a:txBody>
                  <a:tcPr marL="50800" marR="50800" marT="50800" marB="50800" anchor="ctr" anchorCtr="0" horzOverflow="overflow"/>
                </a:tc>
              </a:tr>
              <a:tr h="1577595">
                <a:tc>
                  <a:txBody>
                    <a:bodyPr/>
                    <a:lstStyle/>
                    <a:p>
                      <a:pPr>
                        <a:defRPr sz="1800">
                          <a:solidFill>
                            <a:srgbClr val="000000"/>
                          </a:solidFill>
                        </a:defRPr>
                      </a:pPr>
                      <a:r>
                        <a:rPr sz="4200">
                          <a:solidFill>
                            <a:srgbClr val="FFFFFF"/>
                          </a:solidFill>
                        </a:rPr>
                        <a:t>Zircônia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210 GPa</a:t>
                      </a:r>
                    </a:p>
                  </a:txBody>
                  <a:tcPr marL="50800" marR="50800" marT="50800" marB="50800" anchor="ctr" anchorCtr="0" horzOverflow="overflow"/>
                </a:tc>
              </a:tr>
              <a:tr h="1577595">
                <a:tc>
                  <a:txBody>
                    <a:bodyPr/>
                    <a:lstStyle/>
                    <a:p>
                      <a:pPr>
                        <a:defRPr sz="1800">
                          <a:solidFill>
                            <a:srgbClr val="000000"/>
                          </a:solidFill>
                        </a:defRPr>
                      </a:pPr>
                      <a:r>
                        <a:rPr sz="4200">
                          <a:solidFill>
                            <a:srgbClr val="FFFFFF"/>
                          </a:solidFill>
                        </a:rPr>
                        <a:t>Dissilicato de lítio</a:t>
                      </a:r>
                    </a:p>
                  </a:txBody>
                  <a:tcPr marL="50800" marR="50800" marT="50800" marB="50800" anchor="ctr" anchorCtr="0" horzOverflow="overflow"/>
                </a:tc>
                <a:tc>
                  <a:txBody>
                    <a:bodyPr/>
                    <a:lstStyle/>
                    <a:p>
                      <a:pPr>
                        <a:defRPr sz="1800">
                          <a:solidFill>
                            <a:srgbClr val="000000"/>
                          </a:solidFill>
                        </a:defRPr>
                      </a:pPr>
                      <a:r>
                        <a:rPr sz="4200">
                          <a:solidFill>
                            <a:srgbClr val="5A5F5E"/>
                          </a:solidFill>
                        </a:rPr>
                        <a:t>110GPa</a:t>
                      </a:r>
                    </a:p>
                  </a:txBody>
                  <a:tcPr marL="50800" marR="50800" marT="50800" marB="50800" anchor="ctr" anchorCtr="0" horzOverflow="overflow"/>
                </a:tc>
              </a:tr>
              <a:tr h="1577595">
                <a:tc>
                  <a:txBody>
                    <a:bodyPr/>
                    <a:lstStyle/>
                    <a:p>
                      <a:pPr>
                        <a:defRPr sz="1800">
                          <a:solidFill>
                            <a:srgbClr val="000000"/>
                          </a:solidFill>
                        </a:defRPr>
                      </a:pPr>
                      <a:r>
                        <a:rPr sz="4200">
                          <a:solidFill>
                            <a:srgbClr val="FFFFFF"/>
                          </a:solidFill>
                        </a:rPr>
                        <a:t>Cerâmica feldspatica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70GPa</a:t>
                      </a:r>
                    </a:p>
                  </a:txBody>
                  <a:tcPr marL="50800" marR="50800" marT="50800" marB="50800" anchor="ctr" anchorCtr="0" horzOverflow="overflow"/>
                </a:tc>
              </a:tr>
            </a:tbl>
          </a:graphicData>
        </a:graphic>
      </p:graphicFrame>
      <p:pic>
        <p:nvPicPr>
          <p:cNvPr id="369" name="Unknown.jpeg" descr="Unknown.jpeg"/>
          <p:cNvPicPr>
            <a:picLocks noChangeAspect="1"/>
          </p:cNvPicPr>
          <p:nvPr/>
        </p:nvPicPr>
        <p:blipFill>
          <a:blip r:embed="rId3">
            <a:extLst/>
          </a:blip>
          <a:stretch>
            <a:fillRect/>
          </a:stretch>
        </p:blipFill>
        <p:spPr>
          <a:xfrm>
            <a:off x="1128795" y="6647684"/>
            <a:ext cx="8207460" cy="5050744"/>
          </a:xfrm>
          <a:prstGeom prst="rect">
            <a:avLst/>
          </a:prstGeom>
          <a:ln w="12700">
            <a:miter lim="400000"/>
          </a:ln>
        </p:spPr>
      </p:pic>
      <p:sp>
        <p:nvSpPr>
          <p:cNvPr id="370" name="https://clinicadeimplantes.com.br/"/>
          <p:cNvSpPr txBox="1"/>
          <p:nvPr/>
        </p:nvSpPr>
        <p:spPr>
          <a:xfrm>
            <a:off x="835884" y="11738985"/>
            <a:ext cx="5854657"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https://clinicadeimplantes.com.br/</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images.jpeg" descr="images.jpeg"/>
          <p:cNvPicPr>
            <a:picLocks noChangeAspect="1"/>
          </p:cNvPicPr>
          <p:nvPr/>
        </p:nvPicPr>
        <p:blipFill>
          <a:blip r:embed="rId3">
            <a:extLst/>
          </a:blip>
          <a:stretch>
            <a:fillRect/>
          </a:stretch>
        </p:blipFill>
        <p:spPr>
          <a:xfrm>
            <a:off x="15692327" y="4894940"/>
            <a:ext cx="9356068" cy="5633066"/>
          </a:xfrm>
          <a:prstGeom prst="rect">
            <a:avLst/>
          </a:prstGeom>
          <a:ln w="12700">
            <a:miter lim="400000"/>
          </a:ln>
        </p:spPr>
      </p:pic>
      <p:sp>
        <p:nvSpPr>
          <p:cNvPr id="375" name="Resistência à flexão"/>
          <p:cNvSpPr txBox="1"/>
          <p:nvPr/>
        </p:nvSpPr>
        <p:spPr>
          <a:xfrm>
            <a:off x="1435800" y="2341275"/>
            <a:ext cx="7328415" cy="1115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400">
                <a:solidFill>
                  <a:srgbClr val="72675A"/>
                </a:solidFill>
              </a:defRPr>
            </a:lvl1pPr>
          </a:lstStyle>
          <a:p>
            <a:pPr/>
            <a:r>
              <a:t>Resistência à flexão</a:t>
            </a:r>
          </a:p>
        </p:txBody>
      </p:sp>
      <p:sp>
        <p:nvSpPr>
          <p:cNvPr id="376" name="Próximo ao aço"/>
          <p:cNvSpPr txBox="1"/>
          <p:nvPr/>
        </p:nvSpPr>
        <p:spPr>
          <a:xfrm>
            <a:off x="17010096" y="2347625"/>
            <a:ext cx="13052460"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Próximo ao aço</a:t>
            </a:r>
          </a:p>
        </p:txBody>
      </p:sp>
      <p:pic>
        <p:nvPicPr>
          <p:cNvPr id="377" name="PPF.jpg" descr="PPF.jpg"/>
          <p:cNvPicPr>
            <a:picLocks noChangeAspect="1"/>
          </p:cNvPicPr>
          <p:nvPr/>
        </p:nvPicPr>
        <p:blipFill>
          <a:blip r:embed="rId4">
            <a:extLst/>
          </a:blip>
          <a:srcRect l="5696" t="0" r="6381" b="0"/>
          <a:stretch>
            <a:fillRect/>
          </a:stretch>
        </p:blipFill>
        <p:spPr>
          <a:xfrm>
            <a:off x="6119328" y="4845241"/>
            <a:ext cx="11108571" cy="5732583"/>
          </a:xfrm>
          <a:prstGeom prst="rect">
            <a:avLst/>
          </a:prstGeom>
          <a:ln w="12700">
            <a:miter lim="400000"/>
          </a:ln>
        </p:spPr>
      </p:pic>
      <p:sp>
        <p:nvSpPr>
          <p:cNvPr id="378" name="https://clinicainttegra.com.br/"/>
          <p:cNvSpPr txBox="1"/>
          <p:nvPr/>
        </p:nvSpPr>
        <p:spPr>
          <a:xfrm>
            <a:off x="6101058" y="10809837"/>
            <a:ext cx="5854657"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https://clinicainttegra.com.br/</a:t>
            </a:r>
          </a:p>
        </p:txBody>
      </p:sp>
      <p:sp>
        <p:nvSpPr>
          <p:cNvPr id="379" name="Seta"/>
          <p:cNvSpPr/>
          <p:nvPr/>
        </p:nvSpPr>
        <p:spPr>
          <a:xfrm>
            <a:off x="11955206" y="2490172"/>
            <a:ext cx="2685846" cy="817525"/>
          </a:xfrm>
          <a:prstGeom prst="rightArrow">
            <a:avLst>
              <a:gd name="adj1" fmla="val 32000"/>
              <a:gd name="adj2" fmla="val 87885"/>
            </a:avLst>
          </a:prstGeom>
          <a:solidFill>
            <a:srgbClr val="808785"/>
          </a:solidFill>
          <a:ln w="12700">
            <a:miter lim="400000"/>
          </a:ln>
        </p:spPr>
        <p:txBody>
          <a:bodyPr lIns="71437" tIns="71437" rIns="71437" bIns="71437" anchor="ctr"/>
          <a:lstStyle/>
          <a:p>
            <a:pPr>
              <a:defRPr>
                <a:solidFill>
                  <a:srgbClr val="FFFFFF"/>
                </a:solidFill>
              </a:defRPr>
            </a:pPr>
          </a:p>
        </p:txBody>
      </p:sp>
      <p:graphicFrame>
        <p:nvGraphicFramePr>
          <p:cNvPr id="380" name="Tabela"/>
          <p:cNvGraphicFramePr/>
          <p:nvPr/>
        </p:nvGraphicFramePr>
        <p:xfrm>
          <a:off x="917529" y="4851487"/>
          <a:ext cx="4873358" cy="5732672"/>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2430328"/>
                <a:gridCol w="2430328"/>
              </a:tblGrid>
              <a:tr h="1429992">
                <a:tc>
                  <a:txBody>
                    <a:bodyPr/>
                    <a:lstStyle/>
                    <a:p>
                      <a:pPr>
                        <a:defRPr sz="4200"/>
                      </a:pPr>
                    </a:p>
                  </a:txBody>
                  <a:tcPr marL="50800" marR="50800" marT="50800" marB="50800" anchor="ctr" anchorCtr="0" horzOverflow="overflow"/>
                </a:tc>
                <a:tc>
                  <a:txBody>
                    <a:bodyPr/>
                    <a:lstStyle/>
                    <a:p>
                      <a:pPr>
                        <a:defRPr sz="1800">
                          <a:solidFill>
                            <a:srgbClr val="000000"/>
                          </a:solidFill>
                        </a:defRPr>
                      </a:pPr>
                      <a:r>
                        <a:rPr sz="4200">
                          <a:solidFill>
                            <a:srgbClr val="FFFFFF"/>
                          </a:solidFill>
                        </a:rPr>
                        <a:t>Resistência à flexão</a:t>
                      </a:r>
                    </a:p>
                  </a:txBody>
                  <a:tcPr marL="50800" marR="50800" marT="50800" marB="50800" anchor="ctr" anchorCtr="0" horzOverflow="overflow"/>
                </a:tc>
              </a:tr>
              <a:tr h="1429992">
                <a:tc>
                  <a:txBody>
                    <a:bodyPr/>
                    <a:lstStyle/>
                    <a:p>
                      <a:pPr>
                        <a:defRPr sz="1800">
                          <a:solidFill>
                            <a:srgbClr val="000000"/>
                          </a:solidFill>
                        </a:defRPr>
                      </a:pPr>
                      <a:r>
                        <a:rPr sz="4200">
                          <a:solidFill>
                            <a:srgbClr val="FFFFFF"/>
                          </a:solidFill>
                        </a:rPr>
                        <a:t>Zircônia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900-1200MPa</a:t>
                      </a:r>
                    </a:p>
                  </a:txBody>
                  <a:tcPr marL="50800" marR="50800" marT="50800" marB="50800" anchor="ctr" anchorCtr="0" horzOverflow="overflow"/>
                </a:tc>
              </a:tr>
              <a:tr h="1429992">
                <a:tc>
                  <a:txBody>
                    <a:bodyPr/>
                    <a:lstStyle/>
                    <a:p>
                      <a:pPr>
                        <a:defRPr sz="1800">
                          <a:solidFill>
                            <a:srgbClr val="000000"/>
                          </a:solidFill>
                        </a:defRPr>
                      </a:pPr>
                      <a:r>
                        <a:rPr sz="4200">
                          <a:solidFill>
                            <a:srgbClr val="FFFFFF"/>
                          </a:solidFill>
                        </a:rPr>
                        <a:t>Dissilicato de lítio</a:t>
                      </a:r>
                    </a:p>
                  </a:txBody>
                  <a:tcPr marL="50800" marR="50800" marT="50800" marB="50800" anchor="ctr" anchorCtr="0" horzOverflow="overflow"/>
                </a:tc>
                <a:tc>
                  <a:txBody>
                    <a:bodyPr/>
                    <a:lstStyle/>
                    <a:p>
                      <a:pPr>
                        <a:defRPr sz="1800">
                          <a:solidFill>
                            <a:srgbClr val="000000"/>
                          </a:solidFill>
                        </a:defRPr>
                      </a:pPr>
                      <a:r>
                        <a:rPr sz="4200">
                          <a:solidFill>
                            <a:srgbClr val="5A5F5E"/>
                          </a:solidFill>
                        </a:rPr>
                        <a:t>262-306MPa</a:t>
                      </a:r>
                    </a:p>
                  </a:txBody>
                  <a:tcPr marL="50800" marR="50800" marT="50800" marB="50800" anchor="ctr" anchorCtr="0" horzOverflow="overflow"/>
                </a:tc>
              </a:tr>
              <a:tr h="1429992">
                <a:tc>
                  <a:txBody>
                    <a:bodyPr/>
                    <a:lstStyle/>
                    <a:p>
                      <a:pPr>
                        <a:defRPr sz="1800">
                          <a:solidFill>
                            <a:srgbClr val="000000"/>
                          </a:solidFill>
                        </a:defRPr>
                      </a:pPr>
                      <a:r>
                        <a:rPr sz="4200">
                          <a:solidFill>
                            <a:srgbClr val="FFFFFF"/>
                          </a:solidFill>
                        </a:rPr>
                        <a:t>Cerâmica feldspatica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60-80MPa</a:t>
                      </a:r>
                    </a:p>
                  </a:txBody>
                  <a:tcPr marL="50800" marR="50800" marT="50800" marB="50800" anchor="ctr" anchorCtr="0" horzOverflow="overflow"/>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Resistência à compressão"/>
          <p:cNvSpPr txBox="1"/>
          <p:nvPr/>
        </p:nvSpPr>
        <p:spPr>
          <a:xfrm>
            <a:off x="7229387" y="1279391"/>
            <a:ext cx="9925226" cy="1115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400">
                <a:solidFill>
                  <a:srgbClr val="72675A"/>
                </a:solidFill>
              </a:defRPr>
            </a:lvl1pPr>
          </a:lstStyle>
          <a:p>
            <a:pPr/>
            <a:r>
              <a:t>Resistência à compressão</a:t>
            </a:r>
          </a:p>
        </p:txBody>
      </p:sp>
      <p:pic>
        <p:nvPicPr>
          <p:cNvPr id="385" name="protese-dentaria-em-porcelana-pura.jpg" descr="protese-dentaria-em-porcelana-pura.jpg"/>
          <p:cNvPicPr>
            <a:picLocks noChangeAspect="1"/>
          </p:cNvPicPr>
          <p:nvPr/>
        </p:nvPicPr>
        <p:blipFill>
          <a:blip r:embed="rId3">
            <a:extLst/>
          </a:blip>
          <a:stretch>
            <a:fillRect/>
          </a:stretch>
        </p:blipFill>
        <p:spPr>
          <a:xfrm>
            <a:off x="7360173" y="4752885"/>
            <a:ext cx="9033128" cy="5081135"/>
          </a:xfrm>
          <a:prstGeom prst="rect">
            <a:avLst/>
          </a:prstGeom>
          <a:ln w="12700">
            <a:miter lim="400000"/>
          </a:ln>
        </p:spPr>
      </p:pic>
      <p:sp>
        <p:nvSpPr>
          <p:cNvPr id="386" name="Texto"/>
          <p:cNvSpPr txBox="1"/>
          <p:nvPr/>
        </p:nvSpPr>
        <p:spPr>
          <a:xfrm>
            <a:off x="7074452" y="9824964"/>
            <a:ext cx="5854657" cy="89574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p>
            <a:pPr defTabSz="1155278">
              <a:defRPr sz="2800">
                <a:solidFill>
                  <a:srgbClr val="000000"/>
                </a:solidFill>
                <a:latin typeface="Baskerville"/>
                <a:ea typeface="Baskerville"/>
                <a:cs typeface="Baskerville"/>
                <a:sym typeface="Baskerville"/>
              </a:defRPr>
            </a:pPr>
          </a:p>
        </p:txBody>
      </p:sp>
      <p:sp>
        <p:nvSpPr>
          <p:cNvPr id="387" name="https://www.medicalexpo.com/pt/"/>
          <p:cNvSpPr txBox="1"/>
          <p:nvPr/>
        </p:nvSpPr>
        <p:spPr>
          <a:xfrm>
            <a:off x="7074452" y="9824964"/>
            <a:ext cx="5558595"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lstStyle>
            <a:lvl1pPr defTabSz="1155278">
              <a:defRPr sz="2800">
                <a:solidFill>
                  <a:srgbClr val="000000"/>
                </a:solidFill>
                <a:latin typeface="Baskerville"/>
                <a:ea typeface="Baskerville"/>
                <a:cs typeface="Baskerville"/>
                <a:sym typeface="Baskerville"/>
              </a:defRPr>
            </a:lvl1pPr>
          </a:lstStyle>
          <a:p>
            <a:pPr/>
            <a:r>
              <a:t>https://www.medicalexpo.com/pt/</a:t>
            </a:r>
          </a:p>
        </p:txBody>
      </p:sp>
      <p:sp>
        <p:nvSpPr>
          <p:cNvPr id="388" name="Güth et al 2019; Craig 2012"/>
          <p:cNvSpPr txBox="1"/>
          <p:nvPr/>
        </p:nvSpPr>
        <p:spPr>
          <a:xfrm>
            <a:off x="3166117" y="12928765"/>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Güth et al 2019; Craig 2012</a:t>
            </a:r>
          </a:p>
        </p:txBody>
      </p:sp>
      <p:pic>
        <p:nvPicPr>
          <p:cNvPr id="389" name="images.jpeg" descr="images.jpeg"/>
          <p:cNvPicPr>
            <a:picLocks noChangeAspect="1"/>
          </p:cNvPicPr>
          <p:nvPr/>
        </p:nvPicPr>
        <p:blipFill>
          <a:blip r:embed="rId4">
            <a:extLst/>
          </a:blip>
          <a:stretch>
            <a:fillRect/>
          </a:stretch>
        </p:blipFill>
        <p:spPr>
          <a:xfrm>
            <a:off x="16531992" y="4616814"/>
            <a:ext cx="7700701" cy="5353276"/>
          </a:xfrm>
          <a:prstGeom prst="rect">
            <a:avLst/>
          </a:prstGeom>
          <a:ln w="12700">
            <a:miter lim="400000"/>
          </a:ln>
        </p:spPr>
      </p:pic>
      <p:sp>
        <p:nvSpPr>
          <p:cNvPr id="390" name="http://www.opalini.com/pt-br"/>
          <p:cNvSpPr txBox="1"/>
          <p:nvPr/>
        </p:nvSpPr>
        <p:spPr>
          <a:xfrm>
            <a:off x="16056219" y="9969179"/>
            <a:ext cx="5854657"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http://www.opalini.com/pt-br</a:t>
            </a:r>
          </a:p>
        </p:txBody>
      </p:sp>
      <p:sp>
        <p:nvSpPr>
          <p:cNvPr id="391" name="Tenacidade a fratura"/>
          <p:cNvSpPr txBox="1"/>
          <p:nvPr/>
        </p:nvSpPr>
        <p:spPr>
          <a:xfrm>
            <a:off x="16906354" y="1314762"/>
            <a:ext cx="6951976" cy="1044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155278">
              <a:lnSpc>
                <a:spcPct val="150000"/>
              </a:lnSpc>
              <a:defRPr sz="6200">
                <a:solidFill>
                  <a:srgbClr val="72675A"/>
                </a:solidFill>
              </a:defRPr>
            </a:lvl1pPr>
          </a:lstStyle>
          <a:p>
            <a:pPr/>
            <a:r>
              <a:t>Tenacidade a fratura </a:t>
            </a:r>
          </a:p>
        </p:txBody>
      </p:sp>
      <p:graphicFrame>
        <p:nvGraphicFramePr>
          <p:cNvPr id="392" name="Tabela"/>
          <p:cNvGraphicFramePr/>
          <p:nvPr/>
        </p:nvGraphicFramePr>
        <p:xfrm>
          <a:off x="172207" y="3422647"/>
          <a:ext cx="6828162" cy="8186651"/>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2271820"/>
                <a:gridCol w="2271820"/>
                <a:gridCol w="2271820"/>
              </a:tblGrid>
              <a:tr h="2043487">
                <a:tc>
                  <a:txBody>
                    <a:bodyPr/>
                    <a:lstStyle/>
                    <a:p>
                      <a:pPr>
                        <a:defRPr sz="4200"/>
                      </a:pPr>
                    </a:p>
                  </a:txBody>
                  <a:tcPr marL="50800" marR="50800" marT="50800" marB="50800" anchor="ctr" anchorCtr="0" horzOverflow="overflow"/>
                </a:tc>
                <a:tc>
                  <a:txBody>
                    <a:bodyPr/>
                    <a:lstStyle/>
                    <a:p>
                      <a:pPr>
                        <a:defRPr sz="1800">
                          <a:solidFill>
                            <a:srgbClr val="000000"/>
                          </a:solidFill>
                        </a:defRPr>
                      </a:pPr>
                      <a:r>
                        <a:rPr sz="4200">
                          <a:solidFill>
                            <a:srgbClr val="FFFFFF"/>
                          </a:solidFill>
                        </a:rPr>
                        <a:t>Resistencia à compressão</a:t>
                      </a:r>
                    </a:p>
                  </a:txBody>
                  <a:tcPr marL="50800" marR="50800" marT="50800" marB="50800" anchor="ctr" anchorCtr="0" horzOverflow="overflow"/>
                </a:tc>
                <a:tc>
                  <a:txBody>
                    <a:bodyPr/>
                    <a:lstStyle/>
                    <a:p>
                      <a:pPr>
                        <a:defRPr sz="1800">
                          <a:solidFill>
                            <a:srgbClr val="000000"/>
                          </a:solidFill>
                        </a:defRPr>
                      </a:pPr>
                      <a:r>
                        <a:rPr sz="4200">
                          <a:solidFill>
                            <a:srgbClr val="FFFFFF"/>
                          </a:solidFill>
                        </a:rPr>
                        <a:t>Tenacidade à fratura</a:t>
                      </a:r>
                    </a:p>
                  </a:txBody>
                  <a:tcPr marL="50800" marR="50800" marT="50800" marB="50800" anchor="ctr" anchorCtr="0" horzOverflow="overflow"/>
                </a:tc>
              </a:tr>
              <a:tr h="2043487">
                <a:tc>
                  <a:txBody>
                    <a:bodyPr/>
                    <a:lstStyle/>
                    <a:p>
                      <a:pPr>
                        <a:defRPr sz="1800">
                          <a:solidFill>
                            <a:srgbClr val="000000"/>
                          </a:solidFill>
                        </a:defRPr>
                      </a:pPr>
                      <a:r>
                        <a:rPr sz="4200">
                          <a:solidFill>
                            <a:srgbClr val="FFFFFF"/>
                          </a:solidFill>
                        </a:rPr>
                        <a:t>Zircônia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2000MPa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4 a 5MPa.m0.5</a:t>
                      </a:r>
                    </a:p>
                  </a:txBody>
                  <a:tcPr marL="50800" marR="50800" marT="50800" marB="50800" anchor="ctr" anchorCtr="0" horzOverflow="overflow"/>
                </a:tc>
              </a:tr>
              <a:tr h="2043487">
                <a:tc>
                  <a:txBody>
                    <a:bodyPr/>
                    <a:lstStyle/>
                    <a:p>
                      <a:pPr>
                        <a:defRPr sz="1800">
                          <a:solidFill>
                            <a:srgbClr val="000000"/>
                          </a:solidFill>
                        </a:defRPr>
                      </a:pPr>
                      <a:r>
                        <a:rPr sz="4200">
                          <a:solidFill>
                            <a:srgbClr val="FFFFFF"/>
                          </a:solidFill>
                        </a:rPr>
                        <a:t>Dissilicato de lítio</a:t>
                      </a:r>
                    </a:p>
                  </a:txBody>
                  <a:tcPr marL="50800" marR="50800" marT="50800" marB="50800" anchor="ctr" anchorCtr="0" horzOverflow="overflow"/>
                </a:tc>
                <a:tc>
                  <a:txBody>
                    <a:bodyPr/>
                    <a:lstStyle/>
                    <a:p>
                      <a:pPr>
                        <a:defRPr sz="4200"/>
                      </a:pPr>
                    </a:p>
                  </a:txBody>
                  <a:tcPr marL="50800" marR="50800" marT="50800" marB="50800" anchor="ctr" anchorCtr="0" horzOverflow="overflow"/>
                </a:tc>
                <a:tc>
                  <a:txBody>
                    <a:bodyPr/>
                    <a:lstStyle/>
                    <a:p>
                      <a:pPr>
                        <a:defRPr sz="1800">
                          <a:solidFill>
                            <a:srgbClr val="000000"/>
                          </a:solidFill>
                        </a:defRPr>
                      </a:pPr>
                      <a:r>
                        <a:rPr sz="4200">
                          <a:solidFill>
                            <a:srgbClr val="5A5F5E"/>
                          </a:solidFill>
                        </a:rPr>
                        <a:t>3 MPa.m0.5</a:t>
                      </a:r>
                    </a:p>
                  </a:txBody>
                  <a:tcPr marL="50800" marR="50800" marT="50800" marB="50800" anchor="ctr" anchorCtr="0" horzOverflow="overflow"/>
                </a:tc>
              </a:tr>
              <a:tr h="2043487">
                <a:tc>
                  <a:txBody>
                    <a:bodyPr/>
                    <a:lstStyle/>
                    <a:p>
                      <a:pPr>
                        <a:defRPr sz="1800">
                          <a:solidFill>
                            <a:srgbClr val="000000"/>
                          </a:solidFill>
                        </a:defRPr>
                      </a:pPr>
                      <a:r>
                        <a:rPr sz="4200">
                          <a:solidFill>
                            <a:srgbClr val="FFFFFF"/>
                          </a:solidFill>
                        </a:rPr>
                        <a:t>Cerâmica feldspatica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172MPa</a:t>
                      </a:r>
                    </a:p>
                  </a:txBody>
                  <a:tcPr marL="50800" marR="50800" marT="50800" marB="50800" anchor="ctr" anchorCtr="0" horzOverflow="overflow"/>
                </a:tc>
                <a:tc>
                  <a:txBody>
                    <a:bodyPr/>
                    <a:lstStyle/>
                    <a:p>
                      <a:pPr>
                        <a:defRPr sz="1800">
                          <a:solidFill>
                            <a:srgbClr val="000000"/>
                          </a:solidFill>
                        </a:defRPr>
                      </a:pPr>
                      <a:r>
                        <a:rPr sz="4200">
                          <a:solidFill>
                            <a:srgbClr val="5A5F5E"/>
                          </a:solidFill>
                        </a:rPr>
                        <a:t>0,78MPa.m0.5</a:t>
                      </a: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96" name="Formas cristalográficas da Zircônia"/>
          <p:cNvSpPr txBox="1"/>
          <p:nvPr/>
        </p:nvSpPr>
        <p:spPr>
          <a:xfrm>
            <a:off x="309409" y="3760221"/>
            <a:ext cx="14727418" cy="778077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13400">
                <a:solidFill>
                  <a:srgbClr val="FFFFFF"/>
                </a:solidFill>
              </a:defRPr>
            </a:lvl1pPr>
          </a:lstStyle>
          <a:p>
            <a:pPr/>
            <a:r>
              <a:t>Formas cristalográficas da Zircônia </a:t>
            </a:r>
          </a:p>
        </p:txBody>
      </p:sp>
      <p:pic>
        <p:nvPicPr>
          <p:cNvPr id="397" name="sistema-cristalográfico.jpg" descr="sistema-cristalográfico.jpg"/>
          <p:cNvPicPr>
            <a:picLocks noChangeAspect="1"/>
          </p:cNvPicPr>
          <p:nvPr/>
        </p:nvPicPr>
        <p:blipFill>
          <a:blip r:embed="rId2">
            <a:extLst/>
          </a:blip>
          <a:stretch>
            <a:fillRect/>
          </a:stretch>
        </p:blipFill>
        <p:spPr>
          <a:xfrm>
            <a:off x="12367149" y="1110774"/>
            <a:ext cx="11494452" cy="11494452"/>
          </a:xfrm>
          <a:prstGeom prst="rect">
            <a:avLst/>
          </a:prstGeom>
          <a:ln w="12700">
            <a:miter lim="400000"/>
          </a:ln>
        </p:spPr>
      </p:pic>
      <p:sp>
        <p:nvSpPr>
          <p:cNvPr id="398" name="https://naturezacuriosa.bioorbis.org/2019/04/formas-estruturas-gemas-cristal.html"/>
          <p:cNvSpPr txBox="1"/>
          <p:nvPr/>
        </p:nvSpPr>
        <p:spPr>
          <a:xfrm>
            <a:off x="11818843" y="12860340"/>
            <a:ext cx="12591064"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FFFFFF"/>
                </a:solidFill>
                <a:latin typeface="Baskerville"/>
                <a:ea typeface="Baskerville"/>
                <a:cs typeface="Baskerville"/>
                <a:sym typeface="Baskerville"/>
              </a:defRPr>
            </a:lvl1pPr>
          </a:lstStyle>
          <a:p>
            <a:pPr/>
            <a:r>
              <a:t>https://naturezacuriosa.bioorbis.org/2019/04/formas-estruturas-gemas-cristal.html</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Formas cristalográficas"/>
          <p:cNvSpPr txBox="1"/>
          <p:nvPr>
            <p:ph type="body" sz="quarter" idx="4294967295"/>
          </p:nvPr>
        </p:nvSpPr>
        <p:spPr>
          <a:xfrm>
            <a:off x="14607306" y="408918"/>
            <a:ext cx="9340252" cy="1305968"/>
          </a:xfrm>
          <a:prstGeom prst="rect">
            <a:avLst/>
          </a:prstGeom>
        </p:spPr>
        <p:txBody>
          <a:bodyPr lIns="100458" tIns="100458" rIns="100458" bIns="100458" anchor="t"/>
          <a:lstStyle>
            <a:lvl1pPr marL="0" indent="0" defTabSz="1155278">
              <a:spcBef>
                <a:spcPts val="0"/>
              </a:spcBef>
              <a:buSzTx/>
              <a:buNone/>
              <a:defRPr sz="5600">
                <a:solidFill>
                  <a:schemeClr val="accent6"/>
                </a:solidFill>
              </a:defRPr>
            </a:lvl1pPr>
          </a:lstStyle>
          <a:p>
            <a:pPr/>
            <a:r>
              <a:t>Formas cristalográficas </a:t>
            </a:r>
          </a:p>
        </p:txBody>
      </p:sp>
      <p:sp>
        <p:nvSpPr>
          <p:cNvPr id="401" name="Linha"/>
          <p:cNvSpPr/>
          <p:nvPr/>
        </p:nvSpPr>
        <p:spPr>
          <a:xfrm>
            <a:off x="13326933" y="1339419"/>
            <a:ext cx="10283969" cy="1"/>
          </a:xfrm>
          <a:prstGeom prst="line">
            <a:avLst/>
          </a:prstGeom>
          <a:ln w="25400">
            <a:solidFill>
              <a:srgbClr val="5A5F5E"/>
            </a:solidFill>
            <a:miter lim="400000"/>
          </a:ln>
        </p:spPr>
        <p:txBody>
          <a:bodyPr lIns="71437" tIns="71437" rIns="71437" bIns="71437" anchor="ctr"/>
          <a:lstStyle/>
          <a:p>
            <a:pPr/>
          </a:p>
        </p:txBody>
      </p:sp>
      <p:sp>
        <p:nvSpPr>
          <p:cNvPr id="402" name="Monoclínica (estável até 1150°C)"/>
          <p:cNvSpPr txBox="1"/>
          <p:nvPr/>
        </p:nvSpPr>
        <p:spPr>
          <a:xfrm>
            <a:off x="495029" y="9581720"/>
            <a:ext cx="2160272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Monoclínica (estável até 1150°C)</a:t>
            </a:r>
          </a:p>
        </p:txBody>
      </p:sp>
      <p:sp>
        <p:nvSpPr>
          <p:cNvPr id="403" name="Tetragonal (estável até 2370°C)"/>
          <p:cNvSpPr txBox="1"/>
          <p:nvPr/>
        </p:nvSpPr>
        <p:spPr>
          <a:xfrm>
            <a:off x="495029" y="5909074"/>
            <a:ext cx="2160272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Tetragonal (estável até 2370°C) </a:t>
            </a:r>
          </a:p>
        </p:txBody>
      </p:sp>
      <p:sp>
        <p:nvSpPr>
          <p:cNvPr id="404" name="Cúbica (até o ponto de fusão, a 2680°C)"/>
          <p:cNvSpPr txBox="1"/>
          <p:nvPr/>
        </p:nvSpPr>
        <p:spPr>
          <a:xfrm>
            <a:off x="495029" y="2715477"/>
            <a:ext cx="2160272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Cúbica (até o ponto de fusão, a 2680°C)</a:t>
            </a:r>
          </a:p>
        </p:txBody>
      </p:sp>
      <p:sp>
        <p:nvSpPr>
          <p:cNvPr id="405" name="KIM et al., 2018; Zhang et al 2018; Kelch et al 2019"/>
          <p:cNvSpPr txBox="1"/>
          <p:nvPr/>
        </p:nvSpPr>
        <p:spPr>
          <a:xfrm>
            <a:off x="16616647" y="12984492"/>
            <a:ext cx="11610597" cy="535996"/>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457200">
              <a:lnSpc>
                <a:spcPct val="117999"/>
              </a:lnSpc>
              <a:defRPr sz="2200">
                <a:solidFill>
                  <a:srgbClr val="000000"/>
                </a:solidFill>
                <a:latin typeface="Helvetica Neue"/>
                <a:ea typeface="Helvetica Neue"/>
                <a:cs typeface="Helvetica Neue"/>
                <a:sym typeface="Helvetica Neue"/>
              </a:defRPr>
            </a:lvl1pPr>
          </a:lstStyle>
          <a:p>
            <a:pPr/>
            <a:r>
              <a:t>KIM et al., 2018; Zhang et al 2018; Kelch et al 2019 </a:t>
            </a:r>
          </a:p>
        </p:txBody>
      </p:sp>
      <p:pic>
        <p:nvPicPr>
          <p:cNvPr id="406" name="Captura de Tela 2019-10-10 às 13.47.21.png" descr="Captura de Tela 2019-10-10 às 13.47.21.png"/>
          <p:cNvPicPr>
            <a:picLocks noChangeAspect="1"/>
          </p:cNvPicPr>
          <p:nvPr/>
        </p:nvPicPr>
        <p:blipFill>
          <a:blip r:embed="rId3">
            <a:extLst/>
          </a:blip>
          <a:srcRect l="0" t="0" r="0" b="35143"/>
          <a:stretch>
            <a:fillRect/>
          </a:stretch>
        </p:blipFill>
        <p:spPr>
          <a:xfrm>
            <a:off x="12348071" y="5181454"/>
            <a:ext cx="11760040" cy="5075182"/>
          </a:xfrm>
          <a:prstGeom prst="rect">
            <a:avLst/>
          </a:prstGeom>
          <a:ln w="12700">
            <a:miter lim="400000"/>
          </a:ln>
        </p:spPr>
      </p:pic>
      <p:sp>
        <p:nvSpPr>
          <p:cNvPr id="407" name="Estrela"/>
          <p:cNvSpPr/>
          <p:nvPr/>
        </p:nvSpPr>
        <p:spPr>
          <a:xfrm>
            <a:off x="338255" y="5420145"/>
            <a:ext cx="633984" cy="719576"/>
          </a:xfrm>
          <a:prstGeom prst="star5">
            <a:avLst>
              <a:gd name="adj" fmla="val 19100"/>
              <a:gd name="hf" fmla="val 105146"/>
              <a:gd name="vf" fmla="val 110557"/>
            </a:avLst>
          </a:prstGeom>
          <a:solidFill>
            <a:schemeClr val="accent3">
              <a:hueOff val="198700"/>
              <a:satOff val="21248"/>
              <a:lumOff val="19305"/>
            </a:schemeClr>
          </a:solidFill>
          <a:ln w="12700">
            <a:solidFill>
              <a:srgbClr val="000000"/>
            </a:solidFill>
            <a:miter lim="400000"/>
          </a:ln>
        </p:spPr>
        <p:txBody>
          <a:bodyPr lIns="71437" tIns="71437" rIns="71437" bIns="71437" anchor="ctr"/>
          <a:lstStyle/>
          <a:p>
            <a:pP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4" grpId="3"/>
      <p:bldP build="whole" bldLvl="1" animBg="1" rev="0" advAuto="0" spid="403" grpId="2"/>
      <p:bldP build="whole" bldLvl="1" animBg="1" rev="0" advAuto="0" spid="402"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1" name="bebaaguajpg.jpg" descr="bebaaguajpg.jpg"/>
          <p:cNvPicPr>
            <a:picLocks noChangeAspect="1"/>
          </p:cNvPicPr>
          <p:nvPr/>
        </p:nvPicPr>
        <p:blipFill>
          <a:blip r:embed="rId3">
            <a:extLst/>
          </a:blip>
          <a:srcRect l="53448" t="3777" r="0" b="0"/>
          <a:stretch>
            <a:fillRect/>
          </a:stretch>
        </p:blipFill>
        <p:spPr>
          <a:xfrm>
            <a:off x="14911820" y="2733225"/>
            <a:ext cx="9465891" cy="11006115"/>
          </a:xfrm>
          <a:custGeom>
            <a:avLst/>
            <a:gdLst/>
            <a:ahLst/>
            <a:cxnLst>
              <a:cxn ang="0">
                <a:pos x="wd2" y="hd2"/>
              </a:cxn>
              <a:cxn ang="5400000">
                <a:pos x="wd2" y="hd2"/>
              </a:cxn>
              <a:cxn ang="10800000">
                <a:pos x="wd2" y="hd2"/>
              </a:cxn>
              <a:cxn ang="16200000">
                <a:pos x="wd2" y="hd2"/>
              </a:cxn>
            </a:cxnLst>
            <a:rect l="0" t="0" r="r" b="b"/>
            <a:pathLst>
              <a:path w="21552" h="21600" fill="norm" stroke="1" extrusionOk="0">
                <a:moveTo>
                  <a:pt x="20213" y="0"/>
                </a:moveTo>
                <a:cubicBezTo>
                  <a:pt x="20038" y="0"/>
                  <a:pt x="19899" y="37"/>
                  <a:pt x="19846" y="110"/>
                </a:cubicBezTo>
                <a:cubicBezTo>
                  <a:pt x="19819" y="148"/>
                  <a:pt x="19706" y="180"/>
                  <a:pt x="19595" y="180"/>
                </a:cubicBezTo>
                <a:cubicBezTo>
                  <a:pt x="19485" y="180"/>
                  <a:pt x="19281" y="231"/>
                  <a:pt x="19143" y="293"/>
                </a:cubicBezTo>
                <a:cubicBezTo>
                  <a:pt x="19004" y="355"/>
                  <a:pt x="18869" y="375"/>
                  <a:pt x="18841" y="336"/>
                </a:cubicBezTo>
                <a:cubicBezTo>
                  <a:pt x="18795" y="272"/>
                  <a:pt x="18270" y="479"/>
                  <a:pt x="17998" y="669"/>
                </a:cubicBezTo>
                <a:cubicBezTo>
                  <a:pt x="17937" y="712"/>
                  <a:pt x="17848" y="726"/>
                  <a:pt x="17801" y="701"/>
                </a:cubicBezTo>
                <a:cubicBezTo>
                  <a:pt x="17754" y="676"/>
                  <a:pt x="17664" y="709"/>
                  <a:pt x="17602" y="774"/>
                </a:cubicBezTo>
                <a:cubicBezTo>
                  <a:pt x="17539" y="838"/>
                  <a:pt x="17371" y="891"/>
                  <a:pt x="17228" y="891"/>
                </a:cubicBezTo>
                <a:cubicBezTo>
                  <a:pt x="17059" y="891"/>
                  <a:pt x="16931" y="948"/>
                  <a:pt x="16866" y="1052"/>
                </a:cubicBezTo>
                <a:cubicBezTo>
                  <a:pt x="16811" y="1140"/>
                  <a:pt x="16730" y="1193"/>
                  <a:pt x="16686" y="1169"/>
                </a:cubicBezTo>
                <a:cubicBezTo>
                  <a:pt x="16641" y="1146"/>
                  <a:pt x="16581" y="1159"/>
                  <a:pt x="16552" y="1200"/>
                </a:cubicBezTo>
                <a:cubicBezTo>
                  <a:pt x="16454" y="1336"/>
                  <a:pt x="16647" y="1360"/>
                  <a:pt x="16908" y="1243"/>
                </a:cubicBezTo>
                <a:cubicBezTo>
                  <a:pt x="17049" y="1180"/>
                  <a:pt x="17217" y="1128"/>
                  <a:pt x="17282" y="1128"/>
                </a:cubicBezTo>
                <a:cubicBezTo>
                  <a:pt x="17347" y="1128"/>
                  <a:pt x="17428" y="1065"/>
                  <a:pt x="17462" y="989"/>
                </a:cubicBezTo>
                <a:cubicBezTo>
                  <a:pt x="17520" y="861"/>
                  <a:pt x="17534" y="863"/>
                  <a:pt x="17659" y="1010"/>
                </a:cubicBezTo>
                <a:cubicBezTo>
                  <a:pt x="17809" y="1185"/>
                  <a:pt x="18269" y="1229"/>
                  <a:pt x="18567" y="1096"/>
                </a:cubicBezTo>
                <a:cubicBezTo>
                  <a:pt x="18668" y="1051"/>
                  <a:pt x="18886" y="973"/>
                  <a:pt x="19050" y="922"/>
                </a:cubicBezTo>
                <a:cubicBezTo>
                  <a:pt x="19512" y="780"/>
                  <a:pt x="19532" y="901"/>
                  <a:pt x="19153" y="1542"/>
                </a:cubicBezTo>
                <a:cubicBezTo>
                  <a:pt x="19109" y="1617"/>
                  <a:pt x="19073" y="1698"/>
                  <a:pt x="19073" y="1720"/>
                </a:cubicBezTo>
                <a:cubicBezTo>
                  <a:pt x="19073" y="1742"/>
                  <a:pt x="19434" y="1761"/>
                  <a:pt x="19876" y="1762"/>
                </a:cubicBezTo>
                <a:cubicBezTo>
                  <a:pt x="20318" y="1763"/>
                  <a:pt x="20742" y="1797"/>
                  <a:pt x="20818" y="1839"/>
                </a:cubicBezTo>
                <a:cubicBezTo>
                  <a:pt x="21007" y="1945"/>
                  <a:pt x="21052" y="1938"/>
                  <a:pt x="21197" y="1785"/>
                </a:cubicBezTo>
                <a:cubicBezTo>
                  <a:pt x="21267" y="1711"/>
                  <a:pt x="21277" y="1675"/>
                  <a:pt x="21222" y="1704"/>
                </a:cubicBezTo>
                <a:cubicBezTo>
                  <a:pt x="21166" y="1732"/>
                  <a:pt x="21042" y="1704"/>
                  <a:pt x="20946" y="1640"/>
                </a:cubicBezTo>
                <a:cubicBezTo>
                  <a:pt x="20777" y="1529"/>
                  <a:pt x="20778" y="1524"/>
                  <a:pt x="20978" y="1476"/>
                </a:cubicBezTo>
                <a:cubicBezTo>
                  <a:pt x="21091" y="1449"/>
                  <a:pt x="21161" y="1395"/>
                  <a:pt x="21133" y="1357"/>
                </a:cubicBezTo>
                <a:cubicBezTo>
                  <a:pt x="21106" y="1319"/>
                  <a:pt x="21188" y="1246"/>
                  <a:pt x="21318" y="1195"/>
                </a:cubicBezTo>
                <a:cubicBezTo>
                  <a:pt x="21531" y="1111"/>
                  <a:pt x="21553" y="1060"/>
                  <a:pt x="21553" y="636"/>
                </a:cubicBezTo>
                <a:cubicBezTo>
                  <a:pt x="21553" y="216"/>
                  <a:pt x="21535" y="173"/>
                  <a:pt x="21382" y="215"/>
                </a:cubicBezTo>
                <a:cubicBezTo>
                  <a:pt x="21288" y="241"/>
                  <a:pt x="21026" y="194"/>
                  <a:pt x="20800" y="111"/>
                </a:cubicBezTo>
                <a:cubicBezTo>
                  <a:pt x="20601" y="37"/>
                  <a:pt x="20389" y="0"/>
                  <a:pt x="20213" y="0"/>
                </a:cubicBezTo>
                <a:close/>
                <a:moveTo>
                  <a:pt x="16033" y="1490"/>
                </a:moveTo>
                <a:cubicBezTo>
                  <a:pt x="15853" y="1503"/>
                  <a:pt x="15110" y="1992"/>
                  <a:pt x="14908" y="2240"/>
                </a:cubicBezTo>
                <a:cubicBezTo>
                  <a:pt x="14832" y="2334"/>
                  <a:pt x="14791" y="2460"/>
                  <a:pt x="14818" y="2521"/>
                </a:cubicBezTo>
                <a:cubicBezTo>
                  <a:pt x="14845" y="2581"/>
                  <a:pt x="14917" y="2630"/>
                  <a:pt x="14979" y="2630"/>
                </a:cubicBezTo>
                <a:cubicBezTo>
                  <a:pt x="15133" y="2630"/>
                  <a:pt x="15464" y="2308"/>
                  <a:pt x="15507" y="2116"/>
                </a:cubicBezTo>
                <a:cubicBezTo>
                  <a:pt x="15529" y="2019"/>
                  <a:pt x="15603" y="1967"/>
                  <a:pt x="15700" y="1982"/>
                </a:cubicBezTo>
                <a:cubicBezTo>
                  <a:pt x="15805" y="1997"/>
                  <a:pt x="15858" y="1952"/>
                  <a:pt x="15858" y="1847"/>
                </a:cubicBezTo>
                <a:cubicBezTo>
                  <a:pt x="15858" y="1760"/>
                  <a:pt x="15925" y="1657"/>
                  <a:pt x="16007" y="1617"/>
                </a:cubicBezTo>
                <a:cubicBezTo>
                  <a:pt x="16099" y="1573"/>
                  <a:pt x="16121" y="1525"/>
                  <a:pt x="16062" y="1494"/>
                </a:cubicBezTo>
                <a:cubicBezTo>
                  <a:pt x="16055" y="1491"/>
                  <a:pt x="16045" y="1489"/>
                  <a:pt x="16033" y="1490"/>
                </a:cubicBezTo>
                <a:close/>
                <a:moveTo>
                  <a:pt x="18081" y="1524"/>
                </a:moveTo>
                <a:cubicBezTo>
                  <a:pt x="17908" y="1524"/>
                  <a:pt x="17512" y="1729"/>
                  <a:pt x="17512" y="1820"/>
                </a:cubicBezTo>
                <a:cubicBezTo>
                  <a:pt x="17511" y="1948"/>
                  <a:pt x="17789" y="1942"/>
                  <a:pt x="17993" y="1809"/>
                </a:cubicBezTo>
                <a:cubicBezTo>
                  <a:pt x="18158" y="1701"/>
                  <a:pt x="18213" y="1524"/>
                  <a:pt x="18081" y="1524"/>
                </a:cubicBezTo>
                <a:close/>
                <a:moveTo>
                  <a:pt x="19035" y="2184"/>
                </a:moveTo>
                <a:cubicBezTo>
                  <a:pt x="18961" y="2184"/>
                  <a:pt x="18891" y="2254"/>
                  <a:pt x="18938" y="2320"/>
                </a:cubicBezTo>
                <a:cubicBezTo>
                  <a:pt x="18967" y="2360"/>
                  <a:pt x="19031" y="2393"/>
                  <a:pt x="19078" y="2393"/>
                </a:cubicBezTo>
                <a:cubicBezTo>
                  <a:pt x="19177" y="2393"/>
                  <a:pt x="19194" y="2286"/>
                  <a:pt x="19106" y="2211"/>
                </a:cubicBezTo>
                <a:cubicBezTo>
                  <a:pt x="19085" y="2192"/>
                  <a:pt x="19060" y="2184"/>
                  <a:pt x="19035" y="2184"/>
                </a:cubicBezTo>
                <a:close/>
                <a:moveTo>
                  <a:pt x="16025" y="2271"/>
                </a:moveTo>
                <a:cubicBezTo>
                  <a:pt x="15971" y="2273"/>
                  <a:pt x="15927" y="2300"/>
                  <a:pt x="15867" y="2351"/>
                </a:cubicBezTo>
                <a:cubicBezTo>
                  <a:pt x="15740" y="2460"/>
                  <a:pt x="15746" y="2472"/>
                  <a:pt x="15924" y="2472"/>
                </a:cubicBezTo>
                <a:cubicBezTo>
                  <a:pt x="16033" y="2472"/>
                  <a:pt x="16148" y="2508"/>
                  <a:pt x="16180" y="2551"/>
                </a:cubicBezTo>
                <a:cubicBezTo>
                  <a:pt x="16258" y="2660"/>
                  <a:pt x="16385" y="2650"/>
                  <a:pt x="16431" y="2532"/>
                </a:cubicBezTo>
                <a:cubicBezTo>
                  <a:pt x="16452" y="2479"/>
                  <a:pt x="16365" y="2389"/>
                  <a:pt x="16238" y="2332"/>
                </a:cubicBezTo>
                <a:cubicBezTo>
                  <a:pt x="16141" y="2289"/>
                  <a:pt x="16079" y="2268"/>
                  <a:pt x="16025" y="2271"/>
                </a:cubicBezTo>
                <a:close/>
                <a:moveTo>
                  <a:pt x="12548" y="2395"/>
                </a:moveTo>
                <a:cubicBezTo>
                  <a:pt x="12212" y="2394"/>
                  <a:pt x="11964" y="2439"/>
                  <a:pt x="11814" y="2529"/>
                </a:cubicBezTo>
                <a:cubicBezTo>
                  <a:pt x="11690" y="2604"/>
                  <a:pt x="11453" y="2670"/>
                  <a:pt x="11288" y="2675"/>
                </a:cubicBezTo>
                <a:cubicBezTo>
                  <a:pt x="10858" y="2688"/>
                  <a:pt x="10222" y="2993"/>
                  <a:pt x="10099" y="3246"/>
                </a:cubicBezTo>
                <a:cubicBezTo>
                  <a:pt x="9851" y="3757"/>
                  <a:pt x="9610" y="4687"/>
                  <a:pt x="9610" y="5139"/>
                </a:cubicBezTo>
                <a:cubicBezTo>
                  <a:pt x="9610" y="5393"/>
                  <a:pt x="9521" y="5499"/>
                  <a:pt x="8758" y="6141"/>
                </a:cubicBezTo>
                <a:cubicBezTo>
                  <a:pt x="8011" y="6770"/>
                  <a:pt x="7314" y="7498"/>
                  <a:pt x="7314" y="7650"/>
                </a:cubicBezTo>
                <a:cubicBezTo>
                  <a:pt x="7314" y="7677"/>
                  <a:pt x="7190" y="7855"/>
                  <a:pt x="7039" y="8044"/>
                </a:cubicBezTo>
                <a:cubicBezTo>
                  <a:pt x="6887" y="8234"/>
                  <a:pt x="6763" y="8433"/>
                  <a:pt x="6763" y="8486"/>
                </a:cubicBezTo>
                <a:cubicBezTo>
                  <a:pt x="6763" y="8539"/>
                  <a:pt x="6655" y="8704"/>
                  <a:pt x="6524" y="8852"/>
                </a:cubicBezTo>
                <a:cubicBezTo>
                  <a:pt x="6392" y="9000"/>
                  <a:pt x="6307" y="9140"/>
                  <a:pt x="6334" y="9164"/>
                </a:cubicBezTo>
                <a:cubicBezTo>
                  <a:pt x="6390" y="9212"/>
                  <a:pt x="6050" y="9802"/>
                  <a:pt x="5929" y="9866"/>
                </a:cubicBezTo>
                <a:cubicBezTo>
                  <a:pt x="5885" y="9890"/>
                  <a:pt x="5782" y="10040"/>
                  <a:pt x="5699" y="10201"/>
                </a:cubicBezTo>
                <a:cubicBezTo>
                  <a:pt x="5617" y="10362"/>
                  <a:pt x="5435" y="10708"/>
                  <a:pt x="5294" y="10969"/>
                </a:cubicBezTo>
                <a:cubicBezTo>
                  <a:pt x="5153" y="11230"/>
                  <a:pt x="4985" y="11568"/>
                  <a:pt x="4920" y="11720"/>
                </a:cubicBezTo>
                <a:cubicBezTo>
                  <a:pt x="4856" y="11872"/>
                  <a:pt x="4753" y="12050"/>
                  <a:pt x="4692" y="12115"/>
                </a:cubicBezTo>
                <a:cubicBezTo>
                  <a:pt x="4630" y="12180"/>
                  <a:pt x="4549" y="12320"/>
                  <a:pt x="4511" y="12426"/>
                </a:cubicBezTo>
                <a:cubicBezTo>
                  <a:pt x="4473" y="12533"/>
                  <a:pt x="4372" y="12729"/>
                  <a:pt x="4286" y="12862"/>
                </a:cubicBezTo>
                <a:lnTo>
                  <a:pt x="4130" y="13102"/>
                </a:lnTo>
                <a:lnTo>
                  <a:pt x="3041" y="13126"/>
                </a:lnTo>
                <a:cubicBezTo>
                  <a:pt x="2442" y="13138"/>
                  <a:pt x="1901" y="13184"/>
                  <a:pt x="1839" y="13228"/>
                </a:cubicBezTo>
                <a:cubicBezTo>
                  <a:pt x="1763" y="13282"/>
                  <a:pt x="1708" y="13282"/>
                  <a:pt x="1667" y="13226"/>
                </a:cubicBezTo>
                <a:cubicBezTo>
                  <a:pt x="1596" y="13126"/>
                  <a:pt x="1190" y="13115"/>
                  <a:pt x="1121" y="13211"/>
                </a:cubicBezTo>
                <a:cubicBezTo>
                  <a:pt x="1094" y="13249"/>
                  <a:pt x="866" y="13303"/>
                  <a:pt x="614" y="13332"/>
                </a:cubicBezTo>
                <a:cubicBezTo>
                  <a:pt x="362" y="13361"/>
                  <a:pt x="126" y="13426"/>
                  <a:pt x="89" y="13479"/>
                </a:cubicBezTo>
                <a:cubicBezTo>
                  <a:pt x="-16" y="13625"/>
                  <a:pt x="-34" y="14714"/>
                  <a:pt x="68" y="14768"/>
                </a:cubicBezTo>
                <a:cubicBezTo>
                  <a:pt x="127" y="14800"/>
                  <a:pt x="126" y="14850"/>
                  <a:pt x="66" y="14913"/>
                </a:cubicBezTo>
                <a:cubicBezTo>
                  <a:pt x="-42" y="15025"/>
                  <a:pt x="-12" y="15469"/>
                  <a:pt x="124" y="15751"/>
                </a:cubicBezTo>
                <a:cubicBezTo>
                  <a:pt x="176" y="15859"/>
                  <a:pt x="203" y="15973"/>
                  <a:pt x="183" y="16003"/>
                </a:cubicBezTo>
                <a:cubicBezTo>
                  <a:pt x="163" y="16033"/>
                  <a:pt x="186" y="16213"/>
                  <a:pt x="235" y="16403"/>
                </a:cubicBezTo>
                <a:cubicBezTo>
                  <a:pt x="285" y="16593"/>
                  <a:pt x="344" y="17179"/>
                  <a:pt x="366" y="17706"/>
                </a:cubicBezTo>
                <a:cubicBezTo>
                  <a:pt x="389" y="18234"/>
                  <a:pt x="428" y="18695"/>
                  <a:pt x="455" y="18732"/>
                </a:cubicBezTo>
                <a:cubicBezTo>
                  <a:pt x="481" y="18769"/>
                  <a:pt x="525" y="19308"/>
                  <a:pt x="552" y="19929"/>
                </a:cubicBezTo>
                <a:cubicBezTo>
                  <a:pt x="580" y="20551"/>
                  <a:pt x="629" y="21181"/>
                  <a:pt x="662" y="21330"/>
                </a:cubicBezTo>
                <a:lnTo>
                  <a:pt x="715" y="21572"/>
                </a:lnTo>
                <a:lnTo>
                  <a:pt x="11302" y="21560"/>
                </a:lnTo>
                <a:lnTo>
                  <a:pt x="11356" y="21363"/>
                </a:lnTo>
                <a:cubicBezTo>
                  <a:pt x="11370" y="21311"/>
                  <a:pt x="11392" y="21273"/>
                  <a:pt x="11421" y="21241"/>
                </a:cubicBezTo>
                <a:lnTo>
                  <a:pt x="11441" y="20458"/>
                </a:lnTo>
                <a:cubicBezTo>
                  <a:pt x="11451" y="20026"/>
                  <a:pt x="11476" y="19648"/>
                  <a:pt x="11497" y="19619"/>
                </a:cubicBezTo>
                <a:cubicBezTo>
                  <a:pt x="11518" y="19589"/>
                  <a:pt x="11578" y="19108"/>
                  <a:pt x="11631" y="18548"/>
                </a:cubicBezTo>
                <a:cubicBezTo>
                  <a:pt x="11683" y="17988"/>
                  <a:pt x="11765" y="17174"/>
                  <a:pt x="11814" y="16739"/>
                </a:cubicBezTo>
                <a:cubicBezTo>
                  <a:pt x="11863" y="16304"/>
                  <a:pt x="11944" y="15575"/>
                  <a:pt x="11995" y="15118"/>
                </a:cubicBezTo>
                <a:cubicBezTo>
                  <a:pt x="12046" y="14662"/>
                  <a:pt x="12115" y="14097"/>
                  <a:pt x="12149" y="13862"/>
                </a:cubicBezTo>
                <a:lnTo>
                  <a:pt x="12212" y="13435"/>
                </a:lnTo>
                <a:lnTo>
                  <a:pt x="11978" y="13486"/>
                </a:lnTo>
                <a:cubicBezTo>
                  <a:pt x="11829" y="13518"/>
                  <a:pt x="11706" y="13497"/>
                  <a:pt x="11639" y="13427"/>
                </a:cubicBezTo>
                <a:cubicBezTo>
                  <a:pt x="11562" y="13347"/>
                  <a:pt x="11260" y="13314"/>
                  <a:pt x="10526" y="13306"/>
                </a:cubicBezTo>
                <a:cubicBezTo>
                  <a:pt x="9972" y="13300"/>
                  <a:pt x="9457" y="13275"/>
                  <a:pt x="9381" y="13250"/>
                </a:cubicBezTo>
                <a:cubicBezTo>
                  <a:pt x="9305" y="13225"/>
                  <a:pt x="9129" y="13230"/>
                  <a:pt x="8990" y="13261"/>
                </a:cubicBezTo>
                <a:lnTo>
                  <a:pt x="8738" y="13317"/>
                </a:lnTo>
                <a:lnTo>
                  <a:pt x="8951" y="13388"/>
                </a:lnTo>
                <a:cubicBezTo>
                  <a:pt x="9417" y="13541"/>
                  <a:pt x="9014" y="13617"/>
                  <a:pt x="7737" y="13617"/>
                </a:cubicBezTo>
                <a:cubicBezTo>
                  <a:pt x="7016" y="13617"/>
                  <a:pt x="6400" y="13594"/>
                  <a:pt x="6368" y="13567"/>
                </a:cubicBezTo>
                <a:cubicBezTo>
                  <a:pt x="6276" y="13488"/>
                  <a:pt x="6480" y="13222"/>
                  <a:pt x="6632" y="13222"/>
                </a:cubicBezTo>
                <a:cubicBezTo>
                  <a:pt x="6734" y="13222"/>
                  <a:pt x="6748" y="13185"/>
                  <a:pt x="6685" y="13083"/>
                </a:cubicBezTo>
                <a:cubicBezTo>
                  <a:pt x="6587" y="12922"/>
                  <a:pt x="6680" y="12668"/>
                  <a:pt x="6891" y="12518"/>
                </a:cubicBezTo>
                <a:cubicBezTo>
                  <a:pt x="6973" y="12459"/>
                  <a:pt x="7039" y="12348"/>
                  <a:pt x="7039" y="12271"/>
                </a:cubicBezTo>
                <a:cubicBezTo>
                  <a:pt x="7039" y="12149"/>
                  <a:pt x="7153" y="11915"/>
                  <a:pt x="7509" y="11306"/>
                </a:cubicBezTo>
                <a:cubicBezTo>
                  <a:pt x="7554" y="11231"/>
                  <a:pt x="7590" y="11099"/>
                  <a:pt x="7590" y="11014"/>
                </a:cubicBezTo>
                <a:cubicBezTo>
                  <a:pt x="7590" y="10929"/>
                  <a:pt x="7631" y="10838"/>
                  <a:pt x="7681" y="10811"/>
                </a:cubicBezTo>
                <a:cubicBezTo>
                  <a:pt x="7732" y="10784"/>
                  <a:pt x="7773" y="10673"/>
                  <a:pt x="7773" y="10564"/>
                </a:cubicBezTo>
                <a:cubicBezTo>
                  <a:pt x="7773" y="10299"/>
                  <a:pt x="7922" y="10072"/>
                  <a:pt x="8296" y="9767"/>
                </a:cubicBezTo>
                <a:cubicBezTo>
                  <a:pt x="8466" y="9627"/>
                  <a:pt x="8604" y="9492"/>
                  <a:pt x="8601" y="9468"/>
                </a:cubicBezTo>
                <a:cubicBezTo>
                  <a:pt x="8598" y="9444"/>
                  <a:pt x="8699" y="9309"/>
                  <a:pt x="8825" y="9169"/>
                </a:cubicBezTo>
                <a:cubicBezTo>
                  <a:pt x="8951" y="9029"/>
                  <a:pt x="9302" y="8629"/>
                  <a:pt x="9604" y="8281"/>
                </a:cubicBezTo>
                <a:cubicBezTo>
                  <a:pt x="10533" y="7212"/>
                  <a:pt x="10491" y="7247"/>
                  <a:pt x="10662" y="7369"/>
                </a:cubicBezTo>
                <a:cubicBezTo>
                  <a:pt x="10745" y="7428"/>
                  <a:pt x="10945" y="7484"/>
                  <a:pt x="11107" y="7495"/>
                </a:cubicBezTo>
                <a:cubicBezTo>
                  <a:pt x="11419" y="7514"/>
                  <a:pt x="11668" y="7574"/>
                  <a:pt x="11929" y="7694"/>
                </a:cubicBezTo>
                <a:cubicBezTo>
                  <a:pt x="12193" y="7815"/>
                  <a:pt x="12791" y="7781"/>
                  <a:pt x="12930" y="7637"/>
                </a:cubicBezTo>
                <a:cubicBezTo>
                  <a:pt x="13193" y="7365"/>
                  <a:pt x="13837" y="7233"/>
                  <a:pt x="13837" y="7452"/>
                </a:cubicBezTo>
                <a:cubicBezTo>
                  <a:pt x="13836" y="7490"/>
                  <a:pt x="13940" y="7619"/>
                  <a:pt x="14066" y="7736"/>
                </a:cubicBezTo>
                <a:cubicBezTo>
                  <a:pt x="14192" y="7853"/>
                  <a:pt x="14296" y="7979"/>
                  <a:pt x="14296" y="8016"/>
                </a:cubicBezTo>
                <a:cubicBezTo>
                  <a:pt x="14296" y="8100"/>
                  <a:pt x="15288" y="8953"/>
                  <a:pt x="15385" y="8953"/>
                </a:cubicBezTo>
                <a:cubicBezTo>
                  <a:pt x="15424" y="8953"/>
                  <a:pt x="15574" y="9060"/>
                  <a:pt x="15720" y="9191"/>
                </a:cubicBezTo>
                <a:cubicBezTo>
                  <a:pt x="15865" y="9321"/>
                  <a:pt x="16054" y="9428"/>
                  <a:pt x="16139" y="9428"/>
                </a:cubicBezTo>
                <a:cubicBezTo>
                  <a:pt x="16224" y="9428"/>
                  <a:pt x="16344" y="9480"/>
                  <a:pt x="16406" y="9544"/>
                </a:cubicBezTo>
                <a:cubicBezTo>
                  <a:pt x="16468" y="9608"/>
                  <a:pt x="16753" y="9757"/>
                  <a:pt x="17038" y="9874"/>
                </a:cubicBezTo>
                <a:cubicBezTo>
                  <a:pt x="17323" y="9991"/>
                  <a:pt x="17619" y="10131"/>
                  <a:pt x="17695" y="10185"/>
                </a:cubicBezTo>
                <a:cubicBezTo>
                  <a:pt x="18067" y="10450"/>
                  <a:pt x="19052" y="10623"/>
                  <a:pt x="20306" y="10641"/>
                </a:cubicBezTo>
                <a:lnTo>
                  <a:pt x="21550" y="10659"/>
                </a:lnTo>
                <a:cubicBezTo>
                  <a:pt x="21550" y="10599"/>
                  <a:pt x="21550" y="10506"/>
                  <a:pt x="21550" y="10444"/>
                </a:cubicBezTo>
                <a:cubicBezTo>
                  <a:pt x="21544" y="5477"/>
                  <a:pt x="21517" y="3746"/>
                  <a:pt x="21442" y="3786"/>
                </a:cubicBezTo>
                <a:cubicBezTo>
                  <a:pt x="21203" y="3914"/>
                  <a:pt x="19104" y="3937"/>
                  <a:pt x="18621" y="3817"/>
                </a:cubicBezTo>
                <a:cubicBezTo>
                  <a:pt x="18459" y="3777"/>
                  <a:pt x="18319" y="3778"/>
                  <a:pt x="18290" y="3818"/>
                </a:cubicBezTo>
                <a:cubicBezTo>
                  <a:pt x="18261" y="3859"/>
                  <a:pt x="18140" y="3856"/>
                  <a:pt x="18005" y="3812"/>
                </a:cubicBezTo>
                <a:cubicBezTo>
                  <a:pt x="17876" y="3770"/>
                  <a:pt x="17727" y="3759"/>
                  <a:pt x="17672" y="3788"/>
                </a:cubicBezTo>
                <a:cubicBezTo>
                  <a:pt x="17618" y="3817"/>
                  <a:pt x="17020" y="3838"/>
                  <a:pt x="16341" y="3837"/>
                </a:cubicBezTo>
                <a:cubicBezTo>
                  <a:pt x="15093" y="3834"/>
                  <a:pt x="14730" y="3759"/>
                  <a:pt x="15113" y="3583"/>
                </a:cubicBezTo>
                <a:cubicBezTo>
                  <a:pt x="15220" y="3534"/>
                  <a:pt x="15306" y="3460"/>
                  <a:pt x="15306" y="3418"/>
                </a:cubicBezTo>
                <a:cubicBezTo>
                  <a:pt x="15306" y="3292"/>
                  <a:pt x="15055" y="3332"/>
                  <a:pt x="14994" y="3469"/>
                </a:cubicBezTo>
                <a:cubicBezTo>
                  <a:pt x="14963" y="3538"/>
                  <a:pt x="14883" y="3577"/>
                  <a:pt x="14817" y="3555"/>
                </a:cubicBezTo>
                <a:cubicBezTo>
                  <a:pt x="14751" y="3533"/>
                  <a:pt x="14647" y="3582"/>
                  <a:pt x="14587" y="3665"/>
                </a:cubicBezTo>
                <a:cubicBezTo>
                  <a:pt x="14458" y="3844"/>
                  <a:pt x="14219" y="3862"/>
                  <a:pt x="14146" y="3699"/>
                </a:cubicBezTo>
                <a:cubicBezTo>
                  <a:pt x="14115" y="3629"/>
                  <a:pt x="14224" y="3476"/>
                  <a:pt x="14424" y="3314"/>
                </a:cubicBezTo>
                <a:cubicBezTo>
                  <a:pt x="14802" y="3008"/>
                  <a:pt x="14821" y="2943"/>
                  <a:pt x="14585" y="2759"/>
                </a:cubicBezTo>
                <a:cubicBezTo>
                  <a:pt x="14432" y="2640"/>
                  <a:pt x="14401" y="2639"/>
                  <a:pt x="14297" y="2746"/>
                </a:cubicBezTo>
                <a:cubicBezTo>
                  <a:pt x="14130" y="2920"/>
                  <a:pt x="13481" y="2907"/>
                  <a:pt x="13403" y="2729"/>
                </a:cubicBezTo>
                <a:cubicBezTo>
                  <a:pt x="13297" y="2487"/>
                  <a:pt x="13070" y="2398"/>
                  <a:pt x="12548" y="2395"/>
                </a:cubicBezTo>
                <a:close/>
                <a:moveTo>
                  <a:pt x="17764" y="2405"/>
                </a:moveTo>
                <a:cubicBezTo>
                  <a:pt x="17747" y="2402"/>
                  <a:pt x="17720" y="2419"/>
                  <a:pt x="17677" y="2456"/>
                </a:cubicBezTo>
                <a:cubicBezTo>
                  <a:pt x="17616" y="2508"/>
                  <a:pt x="17491" y="2551"/>
                  <a:pt x="17400" y="2551"/>
                </a:cubicBezTo>
                <a:cubicBezTo>
                  <a:pt x="17233" y="2551"/>
                  <a:pt x="17184" y="2639"/>
                  <a:pt x="17296" y="2736"/>
                </a:cubicBezTo>
                <a:cubicBezTo>
                  <a:pt x="17457" y="2873"/>
                  <a:pt x="17786" y="2702"/>
                  <a:pt x="17786" y="2480"/>
                </a:cubicBezTo>
                <a:cubicBezTo>
                  <a:pt x="17786" y="2434"/>
                  <a:pt x="17780" y="2409"/>
                  <a:pt x="17764" y="2405"/>
                </a:cubicBezTo>
                <a:close/>
                <a:moveTo>
                  <a:pt x="21150" y="2503"/>
                </a:moveTo>
                <a:cubicBezTo>
                  <a:pt x="21117" y="2504"/>
                  <a:pt x="21093" y="2534"/>
                  <a:pt x="21093" y="2585"/>
                </a:cubicBezTo>
                <a:cubicBezTo>
                  <a:pt x="21093" y="2724"/>
                  <a:pt x="21148" y="2746"/>
                  <a:pt x="21227" y="2636"/>
                </a:cubicBezTo>
                <a:cubicBezTo>
                  <a:pt x="21256" y="2595"/>
                  <a:pt x="21238" y="2539"/>
                  <a:pt x="21187" y="2512"/>
                </a:cubicBezTo>
                <a:cubicBezTo>
                  <a:pt x="21174" y="2505"/>
                  <a:pt x="21162" y="2502"/>
                  <a:pt x="21150" y="2503"/>
                </a:cubicBezTo>
                <a:close/>
                <a:moveTo>
                  <a:pt x="15183" y="2820"/>
                </a:moveTo>
                <a:cubicBezTo>
                  <a:pt x="15143" y="2816"/>
                  <a:pt x="15101" y="2833"/>
                  <a:pt x="15077" y="2866"/>
                </a:cubicBezTo>
                <a:cubicBezTo>
                  <a:pt x="15045" y="2910"/>
                  <a:pt x="15084" y="2946"/>
                  <a:pt x="15163" y="2946"/>
                </a:cubicBezTo>
                <a:cubicBezTo>
                  <a:pt x="15324" y="2946"/>
                  <a:pt x="15348" y="2899"/>
                  <a:pt x="15221" y="2831"/>
                </a:cubicBezTo>
                <a:cubicBezTo>
                  <a:pt x="15209" y="2825"/>
                  <a:pt x="15196" y="2821"/>
                  <a:pt x="15183" y="2820"/>
                </a:cubicBezTo>
                <a:close/>
                <a:moveTo>
                  <a:pt x="16184" y="2913"/>
                </a:moveTo>
                <a:cubicBezTo>
                  <a:pt x="16152" y="2914"/>
                  <a:pt x="16116" y="2926"/>
                  <a:pt x="16080" y="2951"/>
                </a:cubicBezTo>
                <a:cubicBezTo>
                  <a:pt x="16009" y="3002"/>
                  <a:pt x="15974" y="3075"/>
                  <a:pt x="16002" y="3113"/>
                </a:cubicBezTo>
                <a:cubicBezTo>
                  <a:pt x="16069" y="3207"/>
                  <a:pt x="16201" y="3203"/>
                  <a:pt x="16271" y="3105"/>
                </a:cubicBezTo>
                <a:cubicBezTo>
                  <a:pt x="16345" y="3001"/>
                  <a:pt x="16281" y="2910"/>
                  <a:pt x="16184" y="2913"/>
                </a:cubicBezTo>
                <a:close/>
                <a:moveTo>
                  <a:pt x="21459" y="20551"/>
                </a:moveTo>
                <a:cubicBezTo>
                  <a:pt x="21381" y="20563"/>
                  <a:pt x="21241" y="20676"/>
                  <a:pt x="20985" y="20875"/>
                </a:cubicBezTo>
                <a:cubicBezTo>
                  <a:pt x="20849" y="20980"/>
                  <a:pt x="20659" y="21107"/>
                  <a:pt x="20563" y="21156"/>
                </a:cubicBezTo>
                <a:cubicBezTo>
                  <a:pt x="20467" y="21205"/>
                  <a:pt x="20249" y="21324"/>
                  <a:pt x="20076" y="21422"/>
                </a:cubicBezTo>
                <a:lnTo>
                  <a:pt x="19762" y="21599"/>
                </a:lnTo>
                <a:lnTo>
                  <a:pt x="20657" y="21600"/>
                </a:lnTo>
                <a:lnTo>
                  <a:pt x="21553" y="21600"/>
                </a:lnTo>
                <a:lnTo>
                  <a:pt x="21553" y="21037"/>
                </a:lnTo>
                <a:cubicBezTo>
                  <a:pt x="21552" y="20687"/>
                  <a:pt x="21558" y="20536"/>
                  <a:pt x="21459" y="20551"/>
                </a:cubicBezTo>
                <a:close/>
              </a:path>
            </a:pathLst>
          </a:custGeom>
          <a:ln w="12700">
            <a:miter lim="400000"/>
          </a:ln>
        </p:spPr>
      </p:pic>
      <p:sp>
        <p:nvSpPr>
          <p:cNvPr id="412" name="Transformação de fase"/>
          <p:cNvSpPr txBox="1"/>
          <p:nvPr/>
        </p:nvSpPr>
        <p:spPr>
          <a:xfrm>
            <a:off x="1789143" y="1252747"/>
            <a:ext cx="21602724"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Transformação de fase</a:t>
            </a:r>
          </a:p>
        </p:txBody>
      </p:sp>
      <p:sp>
        <p:nvSpPr>
          <p:cNvPr id="413" name="https://alunosonline.uol.com.br"/>
          <p:cNvSpPr txBox="1"/>
          <p:nvPr/>
        </p:nvSpPr>
        <p:spPr>
          <a:xfrm>
            <a:off x="7984686" y="10163241"/>
            <a:ext cx="5558594"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https://alunosonline.uol.com.br</a:t>
            </a:r>
          </a:p>
        </p:txBody>
      </p:sp>
      <p:pic>
        <p:nvPicPr>
          <p:cNvPr id="414" name="Unknown.jpeg" descr="Unknown.jpeg"/>
          <p:cNvPicPr>
            <a:picLocks noChangeAspect="1"/>
          </p:cNvPicPr>
          <p:nvPr/>
        </p:nvPicPr>
        <p:blipFill>
          <a:blip r:embed="rId4">
            <a:extLst/>
          </a:blip>
          <a:stretch>
            <a:fillRect/>
          </a:stretch>
        </p:blipFill>
        <p:spPr>
          <a:xfrm>
            <a:off x="8320702" y="5240059"/>
            <a:ext cx="4886562" cy="4886562"/>
          </a:xfrm>
          <a:prstGeom prst="rect">
            <a:avLst/>
          </a:prstGeom>
          <a:ln w="12700">
            <a:miter lim="400000"/>
          </a:ln>
        </p:spPr>
      </p:pic>
      <p:sp>
        <p:nvSpPr>
          <p:cNvPr id="415" name="Tensão"/>
          <p:cNvSpPr txBox="1"/>
          <p:nvPr/>
        </p:nvSpPr>
        <p:spPr>
          <a:xfrm>
            <a:off x="1593176" y="6807456"/>
            <a:ext cx="2160272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Tensão</a:t>
            </a:r>
          </a:p>
        </p:txBody>
      </p:sp>
      <p:sp>
        <p:nvSpPr>
          <p:cNvPr id="416" name="Seta"/>
          <p:cNvSpPr/>
          <p:nvPr/>
        </p:nvSpPr>
        <p:spPr>
          <a:xfrm rot="3354104">
            <a:off x="6573249" y="3429370"/>
            <a:ext cx="2418520" cy="607319"/>
          </a:xfrm>
          <a:prstGeom prst="rightArrow">
            <a:avLst>
              <a:gd name="adj1" fmla="val 32000"/>
              <a:gd name="adj2" fmla="val 133834"/>
            </a:avLst>
          </a:prstGeom>
          <a:solidFill>
            <a:srgbClr val="808785"/>
          </a:solidFill>
          <a:ln w="12700">
            <a:miter lim="400000"/>
          </a:ln>
        </p:spPr>
        <p:txBody>
          <a:bodyPr lIns="71437" tIns="71437" rIns="71437" bIns="71437" anchor="ctr"/>
          <a:lstStyle/>
          <a:p>
            <a:pPr>
              <a:defRPr>
                <a:solidFill>
                  <a:srgbClr val="FFFFFF"/>
                </a:solidFill>
              </a:defRPr>
            </a:pPr>
          </a:p>
        </p:txBody>
      </p:sp>
      <p:sp>
        <p:nvSpPr>
          <p:cNvPr id="417" name="Seta"/>
          <p:cNvSpPr/>
          <p:nvPr/>
        </p:nvSpPr>
        <p:spPr>
          <a:xfrm rot="7703188">
            <a:off x="3147613" y="3432302"/>
            <a:ext cx="2418520" cy="607319"/>
          </a:xfrm>
          <a:prstGeom prst="rightArrow">
            <a:avLst>
              <a:gd name="adj1" fmla="val 32000"/>
              <a:gd name="adj2" fmla="val 133834"/>
            </a:avLst>
          </a:prstGeom>
          <a:solidFill>
            <a:srgbClr val="808785"/>
          </a:solidFill>
          <a:ln w="12700">
            <a:miter lim="400000"/>
          </a:ln>
        </p:spPr>
        <p:txBody>
          <a:bodyPr lIns="71437" tIns="71437" rIns="71437" bIns="71437" anchor="ctr"/>
          <a:lstStyle/>
          <a:p>
            <a:pPr>
              <a:defRPr>
                <a:solidFill>
                  <a:srgbClr val="FFFFFF"/>
                </a:solidFill>
              </a:defRPr>
            </a:pPr>
          </a:p>
        </p:txBody>
      </p:sp>
      <p:sp>
        <p:nvSpPr>
          <p:cNvPr id="418" name="Silva et al., 2017; Phillips 2013"/>
          <p:cNvSpPr txBox="1"/>
          <p:nvPr/>
        </p:nvSpPr>
        <p:spPr>
          <a:xfrm>
            <a:off x="3166117" y="12928765"/>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Silva et al., 2017; Phillips 2013</a:t>
            </a:r>
          </a:p>
        </p:txBody>
      </p:sp>
      <p:sp>
        <p:nvSpPr>
          <p:cNvPr id="419" name="http://saaesii.com.br/web/"/>
          <p:cNvSpPr txBox="1"/>
          <p:nvPr/>
        </p:nvSpPr>
        <p:spPr>
          <a:xfrm>
            <a:off x="19409640" y="12948831"/>
            <a:ext cx="5558594"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http://saaesii.com.br/web/</a:t>
            </a:r>
          </a:p>
        </p:txBody>
      </p:sp>
      <p:sp>
        <p:nvSpPr>
          <p:cNvPr id="420" name="Linha"/>
          <p:cNvSpPr/>
          <p:nvPr/>
        </p:nvSpPr>
        <p:spPr>
          <a:xfrm>
            <a:off x="46318" y="2425214"/>
            <a:ext cx="13391618" cy="1"/>
          </a:xfrm>
          <a:prstGeom prst="line">
            <a:avLst/>
          </a:prstGeom>
          <a:ln w="25400">
            <a:solidFill>
              <a:srgbClr val="5A5F5E"/>
            </a:solidFill>
            <a:miter lim="400000"/>
          </a:ln>
        </p:spPr>
        <p:txBody>
          <a:bodyPr lIns="71437" tIns="71437" rIns="71437" bIns="71437"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Histórico"/>
          <p:cNvSpPr txBox="1"/>
          <p:nvPr/>
        </p:nvSpPr>
        <p:spPr>
          <a:xfrm>
            <a:off x="796891" y="1159181"/>
            <a:ext cx="10297047" cy="159006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5600">
                <a:solidFill>
                  <a:schemeClr val="accent6"/>
                </a:solidFill>
              </a:defRPr>
            </a:lvl1pPr>
          </a:lstStyle>
          <a:p>
            <a:pPr/>
            <a:r>
              <a:t>Histórico</a:t>
            </a:r>
          </a:p>
        </p:txBody>
      </p:sp>
      <p:sp>
        <p:nvSpPr>
          <p:cNvPr id="133" name="“Matéria queimada&quot;"/>
          <p:cNvSpPr txBox="1"/>
          <p:nvPr/>
        </p:nvSpPr>
        <p:spPr>
          <a:xfrm>
            <a:off x="2430413" y="10048013"/>
            <a:ext cx="7581271" cy="4031327"/>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just" defTabSz="1155278">
              <a:defRPr sz="6200">
                <a:solidFill>
                  <a:schemeClr val="accent6"/>
                </a:solidFill>
              </a:defRPr>
            </a:lvl1pPr>
          </a:lstStyle>
          <a:p>
            <a:pPr/>
            <a:r>
              <a:t>“Matéria queimada"</a:t>
            </a:r>
          </a:p>
        </p:txBody>
      </p:sp>
      <p:sp>
        <p:nvSpPr>
          <p:cNvPr id="134" name="https://maringapost.com.br"/>
          <p:cNvSpPr txBox="1"/>
          <p:nvPr/>
        </p:nvSpPr>
        <p:spPr>
          <a:xfrm>
            <a:off x="10566185" y="12275735"/>
            <a:ext cx="6767602" cy="549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2800"/>
            </a:lvl1pPr>
          </a:lstStyle>
          <a:p>
            <a:pPr/>
            <a:r>
              <a:t>https://maringapost.com.br</a:t>
            </a:r>
          </a:p>
        </p:txBody>
      </p:sp>
      <p:sp>
        <p:nvSpPr>
          <p:cNvPr id="135" name="Linha"/>
          <p:cNvSpPr/>
          <p:nvPr/>
        </p:nvSpPr>
        <p:spPr>
          <a:xfrm>
            <a:off x="604098" y="2200807"/>
            <a:ext cx="4695385" cy="1"/>
          </a:xfrm>
          <a:prstGeom prst="line">
            <a:avLst/>
          </a:prstGeom>
          <a:ln w="25400">
            <a:solidFill>
              <a:srgbClr val="5A5F5E"/>
            </a:solidFill>
            <a:miter lim="400000"/>
          </a:ln>
        </p:spPr>
        <p:txBody>
          <a:bodyPr lIns="71437" tIns="71437" rIns="71437" bIns="71437" anchor="ctr"/>
          <a:lstStyle/>
          <a:p>
            <a:pPr/>
          </a:p>
        </p:txBody>
      </p:sp>
      <p:sp>
        <p:nvSpPr>
          <p:cNvPr id="136" name="Parreira e Santos 2005"/>
          <p:cNvSpPr txBox="1"/>
          <p:nvPr/>
        </p:nvSpPr>
        <p:spPr>
          <a:xfrm>
            <a:off x="3166117" y="12928765"/>
            <a:ext cx="5558595"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Parreira e Santos 2005</a:t>
            </a:r>
          </a:p>
        </p:txBody>
      </p:sp>
      <p:sp>
        <p:nvSpPr>
          <p:cNvPr id="137" name="Cerâmica"/>
          <p:cNvSpPr txBox="1"/>
          <p:nvPr/>
        </p:nvSpPr>
        <p:spPr>
          <a:xfrm>
            <a:off x="4033578" y="3070745"/>
            <a:ext cx="4374940" cy="159006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5600">
                <a:solidFill>
                  <a:schemeClr val="accent6"/>
                </a:solidFill>
              </a:defRPr>
            </a:lvl1pPr>
          </a:lstStyle>
          <a:p>
            <a:pPr/>
            <a:r>
              <a:t>Cerâmica</a:t>
            </a:r>
          </a:p>
        </p:txBody>
      </p:sp>
      <p:pic>
        <p:nvPicPr>
          <p:cNvPr id="138" name="Unknown.jpeg" descr="Unknown.jpeg"/>
          <p:cNvPicPr>
            <a:picLocks noChangeAspect="1"/>
          </p:cNvPicPr>
          <p:nvPr/>
        </p:nvPicPr>
        <p:blipFill>
          <a:blip r:embed="rId3">
            <a:extLst/>
          </a:blip>
          <a:stretch>
            <a:fillRect/>
          </a:stretch>
        </p:blipFill>
        <p:spPr>
          <a:xfrm>
            <a:off x="11343034" y="2808042"/>
            <a:ext cx="11201173" cy="9131881"/>
          </a:xfrm>
          <a:prstGeom prst="rect">
            <a:avLst/>
          </a:prstGeom>
          <a:ln w="12700">
            <a:miter lim="400000"/>
          </a:ln>
        </p:spPr>
      </p:pic>
      <p:sp>
        <p:nvSpPr>
          <p:cNvPr id="139" name="Grego"/>
          <p:cNvSpPr txBox="1"/>
          <p:nvPr/>
        </p:nvSpPr>
        <p:spPr>
          <a:xfrm>
            <a:off x="4408833" y="6701880"/>
            <a:ext cx="5273497" cy="159006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5600">
                <a:solidFill>
                  <a:schemeClr val="accent6"/>
                </a:solidFill>
              </a:defRPr>
            </a:lvl1pPr>
          </a:lstStyle>
          <a:p>
            <a:pPr/>
            <a:r>
              <a:t>Grego</a:t>
            </a:r>
          </a:p>
        </p:txBody>
      </p:sp>
      <p:sp>
        <p:nvSpPr>
          <p:cNvPr id="140" name="Introdução"/>
          <p:cNvSpPr txBox="1"/>
          <p:nvPr/>
        </p:nvSpPr>
        <p:spPr>
          <a:xfrm>
            <a:off x="20745724" y="180052"/>
            <a:ext cx="10297047" cy="159006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5600">
                <a:solidFill>
                  <a:schemeClr val="accent6"/>
                </a:solidFill>
              </a:defRPr>
            </a:lvl1pPr>
          </a:lstStyle>
          <a:p>
            <a:pPr/>
            <a:r>
              <a:t>Introdução</a:t>
            </a:r>
          </a:p>
        </p:txBody>
      </p:sp>
      <p:sp>
        <p:nvSpPr>
          <p:cNvPr id="141" name="Seta"/>
          <p:cNvSpPr/>
          <p:nvPr/>
        </p:nvSpPr>
        <p:spPr>
          <a:xfrm rot="5400000">
            <a:off x="4610509" y="5413613"/>
            <a:ext cx="1683071" cy="820463"/>
          </a:xfrm>
          <a:prstGeom prst="rightArrow">
            <a:avLst>
              <a:gd name="adj1" fmla="val 32000"/>
              <a:gd name="adj2" fmla="val 99066"/>
            </a:avLst>
          </a:prstGeom>
          <a:solidFill>
            <a:srgbClr val="808785"/>
          </a:solidFill>
          <a:ln w="12700">
            <a:miter lim="400000"/>
          </a:ln>
        </p:spPr>
        <p:txBody>
          <a:bodyPr lIns="71437" tIns="71437" rIns="71437" bIns="71437" anchor="ctr"/>
          <a:lstStyle/>
          <a:p>
            <a:pPr>
              <a:defRPr>
                <a:solidFill>
                  <a:srgbClr val="FFFFFF"/>
                </a:solidFill>
              </a:defRPr>
            </a:pPr>
          </a:p>
        </p:txBody>
      </p:sp>
      <p:sp>
        <p:nvSpPr>
          <p:cNvPr id="142" name="Seta"/>
          <p:cNvSpPr/>
          <p:nvPr/>
        </p:nvSpPr>
        <p:spPr>
          <a:xfrm rot="5400000">
            <a:off x="4610509" y="8991735"/>
            <a:ext cx="1683071" cy="820463"/>
          </a:xfrm>
          <a:prstGeom prst="rightArrow">
            <a:avLst>
              <a:gd name="adj1" fmla="val 32000"/>
              <a:gd name="adj2" fmla="val 99066"/>
            </a:avLst>
          </a:prstGeom>
          <a:solidFill>
            <a:srgbClr val="808785"/>
          </a:solidFill>
          <a:ln w="12700">
            <a:miter lim="400000"/>
          </a:ln>
        </p:spPr>
        <p:txBody>
          <a:bodyPr lIns="71437" tIns="71437" rIns="71437" bIns="71437" anchor="ctr"/>
          <a:lstStyle/>
          <a:p>
            <a:pP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Transformação de fase"/>
          <p:cNvSpPr txBox="1"/>
          <p:nvPr/>
        </p:nvSpPr>
        <p:spPr>
          <a:xfrm>
            <a:off x="1789143" y="986356"/>
            <a:ext cx="21602724"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Transformação de fase</a:t>
            </a:r>
          </a:p>
        </p:txBody>
      </p:sp>
      <p:sp>
        <p:nvSpPr>
          <p:cNvPr id="425" name="Tetragonal"/>
          <p:cNvSpPr txBox="1"/>
          <p:nvPr/>
        </p:nvSpPr>
        <p:spPr>
          <a:xfrm>
            <a:off x="1552805" y="5919297"/>
            <a:ext cx="4587037"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Tetragonal</a:t>
            </a:r>
          </a:p>
        </p:txBody>
      </p:sp>
      <p:sp>
        <p:nvSpPr>
          <p:cNvPr id="426" name="Monoclínica"/>
          <p:cNvSpPr txBox="1"/>
          <p:nvPr/>
        </p:nvSpPr>
        <p:spPr>
          <a:xfrm>
            <a:off x="13750692" y="5919297"/>
            <a:ext cx="4587037"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Monoclínica</a:t>
            </a:r>
          </a:p>
        </p:txBody>
      </p:sp>
      <p:sp>
        <p:nvSpPr>
          <p:cNvPr id="427" name="Transformação martensítica"/>
          <p:cNvSpPr txBox="1"/>
          <p:nvPr/>
        </p:nvSpPr>
        <p:spPr>
          <a:xfrm>
            <a:off x="5272811" y="9720045"/>
            <a:ext cx="1003978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Transformação martensítica</a:t>
            </a:r>
          </a:p>
        </p:txBody>
      </p:sp>
      <p:sp>
        <p:nvSpPr>
          <p:cNvPr id="428" name="1300°C"/>
          <p:cNvSpPr txBox="1"/>
          <p:nvPr/>
        </p:nvSpPr>
        <p:spPr>
          <a:xfrm>
            <a:off x="19569983" y="2170694"/>
            <a:ext cx="458703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1300°C</a:t>
            </a:r>
          </a:p>
        </p:txBody>
      </p:sp>
      <p:pic>
        <p:nvPicPr>
          <p:cNvPr id="429" name="Unknown.jpeg" descr="Unknown.jpeg"/>
          <p:cNvPicPr>
            <a:picLocks noChangeAspect="1"/>
          </p:cNvPicPr>
          <p:nvPr/>
        </p:nvPicPr>
        <p:blipFill>
          <a:blip r:embed="rId3">
            <a:extLst/>
          </a:blip>
          <a:srcRect l="31279" t="5479" r="26283" b="5637"/>
          <a:stretch>
            <a:fillRect/>
          </a:stretch>
        </p:blipFill>
        <p:spPr>
          <a:xfrm>
            <a:off x="19993547" y="3821538"/>
            <a:ext cx="3739910" cy="7833160"/>
          </a:xfrm>
          <a:custGeom>
            <a:avLst/>
            <a:gdLst/>
            <a:ahLst/>
            <a:cxnLst>
              <a:cxn ang="0">
                <a:pos x="wd2" y="hd2"/>
              </a:cxn>
              <a:cxn ang="5400000">
                <a:pos x="wd2" y="hd2"/>
              </a:cxn>
              <a:cxn ang="10800000">
                <a:pos x="wd2" y="hd2"/>
              </a:cxn>
              <a:cxn ang="16200000">
                <a:pos x="wd2" y="hd2"/>
              </a:cxn>
            </a:cxnLst>
            <a:rect l="0" t="0" r="r" b="b"/>
            <a:pathLst>
              <a:path w="20808" h="21590" fill="norm" stroke="1" extrusionOk="0">
                <a:moveTo>
                  <a:pt x="7172" y="0"/>
                </a:moveTo>
                <a:cubicBezTo>
                  <a:pt x="4453" y="0"/>
                  <a:pt x="4386" y="42"/>
                  <a:pt x="4312" y="1720"/>
                </a:cubicBezTo>
                <a:lnTo>
                  <a:pt x="4253" y="3050"/>
                </a:lnTo>
                <a:lnTo>
                  <a:pt x="2349" y="3105"/>
                </a:lnTo>
                <a:cubicBezTo>
                  <a:pt x="128" y="3170"/>
                  <a:pt x="251" y="3357"/>
                  <a:pt x="2504" y="3341"/>
                </a:cubicBezTo>
                <a:cubicBezTo>
                  <a:pt x="4215" y="3328"/>
                  <a:pt x="4449" y="3374"/>
                  <a:pt x="4134" y="3667"/>
                </a:cubicBezTo>
                <a:cubicBezTo>
                  <a:pt x="3972" y="3816"/>
                  <a:pt x="3665" y="3882"/>
                  <a:pt x="3127" y="3882"/>
                </a:cubicBezTo>
                <a:cubicBezTo>
                  <a:pt x="2700" y="3882"/>
                  <a:pt x="2349" y="3932"/>
                  <a:pt x="2349" y="3993"/>
                </a:cubicBezTo>
                <a:cubicBezTo>
                  <a:pt x="2349" y="4054"/>
                  <a:pt x="2691" y="4104"/>
                  <a:pt x="3107" y="4104"/>
                </a:cubicBezTo>
                <a:cubicBezTo>
                  <a:pt x="4017" y="4104"/>
                  <a:pt x="4533" y="4340"/>
                  <a:pt x="4054" y="4537"/>
                </a:cubicBezTo>
                <a:cubicBezTo>
                  <a:pt x="3873" y="4612"/>
                  <a:pt x="3488" y="4637"/>
                  <a:pt x="3155" y="4595"/>
                </a:cubicBezTo>
                <a:cubicBezTo>
                  <a:pt x="2717" y="4541"/>
                  <a:pt x="2575" y="4565"/>
                  <a:pt x="2575" y="4695"/>
                </a:cubicBezTo>
                <a:cubicBezTo>
                  <a:pt x="2575" y="4813"/>
                  <a:pt x="2835" y="4878"/>
                  <a:pt x="3414" y="4902"/>
                </a:cubicBezTo>
                <a:cubicBezTo>
                  <a:pt x="4574" y="4949"/>
                  <a:pt x="4571" y="5256"/>
                  <a:pt x="3409" y="5303"/>
                </a:cubicBezTo>
                <a:cubicBezTo>
                  <a:pt x="2805" y="5328"/>
                  <a:pt x="2463" y="5416"/>
                  <a:pt x="2201" y="5614"/>
                </a:cubicBezTo>
                <a:cubicBezTo>
                  <a:pt x="2001" y="5766"/>
                  <a:pt x="1717" y="5867"/>
                  <a:pt x="1570" y="5839"/>
                </a:cubicBezTo>
                <a:cubicBezTo>
                  <a:pt x="1101" y="5750"/>
                  <a:pt x="827" y="5919"/>
                  <a:pt x="1022" y="6177"/>
                </a:cubicBezTo>
                <a:cubicBezTo>
                  <a:pt x="1187" y="6396"/>
                  <a:pt x="1348" y="6419"/>
                  <a:pt x="2577" y="6397"/>
                </a:cubicBezTo>
                <a:cubicBezTo>
                  <a:pt x="3444" y="6381"/>
                  <a:pt x="4031" y="6422"/>
                  <a:pt x="4176" y="6509"/>
                </a:cubicBezTo>
                <a:cubicBezTo>
                  <a:pt x="4534" y="6723"/>
                  <a:pt x="4187" y="6877"/>
                  <a:pt x="3345" y="6877"/>
                </a:cubicBezTo>
                <a:cubicBezTo>
                  <a:pt x="2304" y="6877"/>
                  <a:pt x="2361" y="7077"/>
                  <a:pt x="3414" y="7120"/>
                </a:cubicBezTo>
                <a:cubicBezTo>
                  <a:pt x="4081" y="7147"/>
                  <a:pt x="4253" y="7200"/>
                  <a:pt x="4253" y="7376"/>
                </a:cubicBezTo>
                <a:cubicBezTo>
                  <a:pt x="4253" y="7596"/>
                  <a:pt x="4156" y="7616"/>
                  <a:pt x="2965" y="7641"/>
                </a:cubicBezTo>
                <a:cubicBezTo>
                  <a:pt x="2001" y="7661"/>
                  <a:pt x="2245" y="7875"/>
                  <a:pt x="3233" y="7875"/>
                </a:cubicBezTo>
                <a:cubicBezTo>
                  <a:pt x="3718" y="7875"/>
                  <a:pt x="4180" y="7927"/>
                  <a:pt x="4259" y="7991"/>
                </a:cubicBezTo>
                <a:cubicBezTo>
                  <a:pt x="4439" y="8135"/>
                  <a:pt x="3940" y="8450"/>
                  <a:pt x="3665" y="8366"/>
                </a:cubicBezTo>
                <a:cubicBezTo>
                  <a:pt x="3401" y="8285"/>
                  <a:pt x="2575" y="8417"/>
                  <a:pt x="2575" y="8541"/>
                </a:cubicBezTo>
                <a:cubicBezTo>
                  <a:pt x="2575" y="8594"/>
                  <a:pt x="2952" y="8653"/>
                  <a:pt x="3414" y="8672"/>
                </a:cubicBezTo>
                <a:cubicBezTo>
                  <a:pt x="3980" y="8695"/>
                  <a:pt x="4253" y="8761"/>
                  <a:pt x="4253" y="8873"/>
                </a:cubicBezTo>
                <a:cubicBezTo>
                  <a:pt x="4253" y="9003"/>
                  <a:pt x="3894" y="9047"/>
                  <a:pt x="2630" y="9073"/>
                </a:cubicBezTo>
                <a:cubicBezTo>
                  <a:pt x="1607" y="9093"/>
                  <a:pt x="1007" y="9151"/>
                  <a:pt x="1007" y="9230"/>
                </a:cubicBezTo>
                <a:cubicBezTo>
                  <a:pt x="1007" y="9474"/>
                  <a:pt x="2613" y="10093"/>
                  <a:pt x="3246" y="10093"/>
                </a:cubicBezTo>
                <a:cubicBezTo>
                  <a:pt x="3918" y="10093"/>
                  <a:pt x="4493" y="10346"/>
                  <a:pt x="4255" y="10536"/>
                </a:cubicBezTo>
                <a:cubicBezTo>
                  <a:pt x="4173" y="10602"/>
                  <a:pt x="3747" y="10641"/>
                  <a:pt x="3308" y="10624"/>
                </a:cubicBezTo>
                <a:cubicBezTo>
                  <a:pt x="2821" y="10604"/>
                  <a:pt x="2471" y="10646"/>
                  <a:pt x="2411" y="10731"/>
                </a:cubicBezTo>
                <a:cubicBezTo>
                  <a:pt x="2343" y="10827"/>
                  <a:pt x="2589" y="10870"/>
                  <a:pt x="3213" y="10870"/>
                </a:cubicBezTo>
                <a:cubicBezTo>
                  <a:pt x="3708" y="10870"/>
                  <a:pt x="4180" y="10922"/>
                  <a:pt x="4259" y="10986"/>
                </a:cubicBezTo>
                <a:cubicBezTo>
                  <a:pt x="4494" y="11173"/>
                  <a:pt x="3884" y="11444"/>
                  <a:pt x="3372" y="11381"/>
                </a:cubicBezTo>
                <a:cubicBezTo>
                  <a:pt x="2828" y="11313"/>
                  <a:pt x="2486" y="11404"/>
                  <a:pt x="2290" y="11668"/>
                </a:cubicBezTo>
                <a:cubicBezTo>
                  <a:pt x="2185" y="11809"/>
                  <a:pt x="1945" y="11848"/>
                  <a:pt x="1353" y="11819"/>
                </a:cubicBezTo>
                <a:cubicBezTo>
                  <a:pt x="734" y="11789"/>
                  <a:pt x="560" y="11821"/>
                  <a:pt x="563" y="11963"/>
                </a:cubicBezTo>
                <a:cubicBezTo>
                  <a:pt x="570" y="12330"/>
                  <a:pt x="912" y="12412"/>
                  <a:pt x="2581" y="12445"/>
                </a:cubicBezTo>
                <a:lnTo>
                  <a:pt x="4253" y="12478"/>
                </a:lnTo>
                <a:lnTo>
                  <a:pt x="4317" y="13607"/>
                </a:lnTo>
                <a:lnTo>
                  <a:pt x="4381" y="14736"/>
                </a:lnTo>
                <a:lnTo>
                  <a:pt x="3363" y="15082"/>
                </a:lnTo>
                <a:cubicBezTo>
                  <a:pt x="1913" y="15576"/>
                  <a:pt x="1265" y="15941"/>
                  <a:pt x="598" y="16637"/>
                </a:cubicBezTo>
                <a:cubicBezTo>
                  <a:pt x="-548" y="17834"/>
                  <a:pt x="4" y="19603"/>
                  <a:pt x="1811" y="20526"/>
                </a:cubicBezTo>
                <a:cubicBezTo>
                  <a:pt x="2236" y="20744"/>
                  <a:pt x="2513" y="20956"/>
                  <a:pt x="2429" y="20998"/>
                </a:cubicBezTo>
                <a:cubicBezTo>
                  <a:pt x="2344" y="21040"/>
                  <a:pt x="2398" y="21073"/>
                  <a:pt x="2548" y="21073"/>
                </a:cubicBezTo>
                <a:cubicBezTo>
                  <a:pt x="2699" y="21073"/>
                  <a:pt x="3246" y="21168"/>
                  <a:pt x="3763" y="21283"/>
                </a:cubicBezTo>
                <a:cubicBezTo>
                  <a:pt x="4279" y="21399"/>
                  <a:pt x="4903" y="21521"/>
                  <a:pt x="5149" y="21555"/>
                </a:cubicBezTo>
                <a:cubicBezTo>
                  <a:pt x="5396" y="21588"/>
                  <a:pt x="6418" y="21600"/>
                  <a:pt x="7422" y="21580"/>
                </a:cubicBezTo>
                <a:cubicBezTo>
                  <a:pt x="9432" y="21539"/>
                  <a:pt x="10881" y="21241"/>
                  <a:pt x="12275" y="20580"/>
                </a:cubicBezTo>
                <a:cubicBezTo>
                  <a:pt x="13494" y="20002"/>
                  <a:pt x="14328" y="18795"/>
                  <a:pt x="14156" y="17856"/>
                </a:cubicBezTo>
                <a:cubicBezTo>
                  <a:pt x="13945" y="16703"/>
                  <a:pt x="12842" y="15809"/>
                  <a:pt x="10727" y="15081"/>
                </a:cubicBezTo>
                <a:lnTo>
                  <a:pt x="9811" y="14766"/>
                </a:lnTo>
                <a:lnTo>
                  <a:pt x="9767" y="13714"/>
                </a:lnTo>
                <a:cubicBezTo>
                  <a:pt x="9740" y="13080"/>
                  <a:pt x="9816" y="12633"/>
                  <a:pt x="9957" y="12590"/>
                </a:cubicBezTo>
                <a:cubicBezTo>
                  <a:pt x="10085" y="12551"/>
                  <a:pt x="10249" y="12597"/>
                  <a:pt x="10323" y="12692"/>
                </a:cubicBezTo>
                <a:cubicBezTo>
                  <a:pt x="10529" y="12958"/>
                  <a:pt x="10857" y="12898"/>
                  <a:pt x="10857" y="12595"/>
                </a:cubicBezTo>
                <a:cubicBezTo>
                  <a:pt x="10857" y="12235"/>
                  <a:pt x="11224" y="12140"/>
                  <a:pt x="11527" y="12420"/>
                </a:cubicBezTo>
                <a:cubicBezTo>
                  <a:pt x="11805" y="12677"/>
                  <a:pt x="12260" y="12710"/>
                  <a:pt x="12613" y="12500"/>
                </a:cubicBezTo>
                <a:cubicBezTo>
                  <a:pt x="12922" y="12315"/>
                  <a:pt x="12694" y="11866"/>
                  <a:pt x="12328" y="11935"/>
                </a:cubicBezTo>
                <a:cubicBezTo>
                  <a:pt x="11900" y="12017"/>
                  <a:pt x="10786" y="11135"/>
                  <a:pt x="10756" y="10691"/>
                </a:cubicBezTo>
                <a:cubicBezTo>
                  <a:pt x="10718" y="10120"/>
                  <a:pt x="11175" y="9990"/>
                  <a:pt x="11942" y="10353"/>
                </a:cubicBezTo>
                <a:cubicBezTo>
                  <a:pt x="12702" y="10714"/>
                  <a:pt x="12874" y="10721"/>
                  <a:pt x="12874" y="10392"/>
                </a:cubicBezTo>
                <a:cubicBezTo>
                  <a:pt x="12874" y="10251"/>
                  <a:pt x="13018" y="10039"/>
                  <a:pt x="13194" y="9920"/>
                </a:cubicBezTo>
                <a:cubicBezTo>
                  <a:pt x="13507" y="9710"/>
                  <a:pt x="13525" y="9711"/>
                  <a:pt x="14026" y="9976"/>
                </a:cubicBezTo>
                <a:cubicBezTo>
                  <a:pt x="14355" y="10150"/>
                  <a:pt x="14515" y="10355"/>
                  <a:pt x="14474" y="10547"/>
                </a:cubicBezTo>
                <a:cubicBezTo>
                  <a:pt x="14439" y="10712"/>
                  <a:pt x="14516" y="10879"/>
                  <a:pt x="14642" y="10918"/>
                </a:cubicBezTo>
                <a:cubicBezTo>
                  <a:pt x="14794" y="10965"/>
                  <a:pt x="14798" y="11083"/>
                  <a:pt x="14656" y="11269"/>
                </a:cubicBezTo>
                <a:cubicBezTo>
                  <a:pt x="14331" y="11692"/>
                  <a:pt x="14383" y="11903"/>
                  <a:pt x="14792" y="11825"/>
                </a:cubicBezTo>
                <a:cubicBezTo>
                  <a:pt x="14986" y="11788"/>
                  <a:pt x="15325" y="11806"/>
                  <a:pt x="15545" y="11864"/>
                </a:cubicBezTo>
                <a:cubicBezTo>
                  <a:pt x="15854" y="11946"/>
                  <a:pt x="16067" y="11907"/>
                  <a:pt x="16475" y="11691"/>
                </a:cubicBezTo>
                <a:cubicBezTo>
                  <a:pt x="16798" y="11521"/>
                  <a:pt x="17165" y="11432"/>
                  <a:pt x="17416" y="11465"/>
                </a:cubicBezTo>
                <a:cubicBezTo>
                  <a:pt x="17928" y="11531"/>
                  <a:pt x="18171" y="11258"/>
                  <a:pt x="17798" y="11035"/>
                </a:cubicBezTo>
                <a:cubicBezTo>
                  <a:pt x="17578" y="10904"/>
                  <a:pt x="17578" y="10836"/>
                  <a:pt x="17798" y="10705"/>
                </a:cubicBezTo>
                <a:cubicBezTo>
                  <a:pt x="17950" y="10614"/>
                  <a:pt x="18151" y="10563"/>
                  <a:pt x="18246" y="10592"/>
                </a:cubicBezTo>
                <a:cubicBezTo>
                  <a:pt x="18341" y="10621"/>
                  <a:pt x="18549" y="10569"/>
                  <a:pt x="18705" y="10476"/>
                </a:cubicBezTo>
                <a:cubicBezTo>
                  <a:pt x="19164" y="10202"/>
                  <a:pt x="18632" y="10057"/>
                  <a:pt x="17255" y="10079"/>
                </a:cubicBezTo>
                <a:cubicBezTo>
                  <a:pt x="16270" y="10095"/>
                  <a:pt x="15924" y="10052"/>
                  <a:pt x="15556" y="9870"/>
                </a:cubicBezTo>
                <a:cubicBezTo>
                  <a:pt x="15303" y="9744"/>
                  <a:pt x="15157" y="9592"/>
                  <a:pt x="15232" y="9532"/>
                </a:cubicBezTo>
                <a:cubicBezTo>
                  <a:pt x="15307" y="9472"/>
                  <a:pt x="15287" y="9434"/>
                  <a:pt x="15185" y="9449"/>
                </a:cubicBezTo>
                <a:cubicBezTo>
                  <a:pt x="14858" y="9496"/>
                  <a:pt x="13977" y="9198"/>
                  <a:pt x="14115" y="9088"/>
                </a:cubicBezTo>
                <a:cubicBezTo>
                  <a:pt x="14188" y="9029"/>
                  <a:pt x="14745" y="8990"/>
                  <a:pt x="15353" y="9000"/>
                </a:cubicBezTo>
                <a:cubicBezTo>
                  <a:pt x="15961" y="9011"/>
                  <a:pt x="16524" y="8987"/>
                  <a:pt x="16603" y="8948"/>
                </a:cubicBezTo>
                <a:cubicBezTo>
                  <a:pt x="16682" y="8909"/>
                  <a:pt x="16325" y="8686"/>
                  <a:pt x="15810" y="8453"/>
                </a:cubicBezTo>
                <a:cubicBezTo>
                  <a:pt x="15296" y="8220"/>
                  <a:pt x="14945" y="7995"/>
                  <a:pt x="15031" y="7952"/>
                </a:cubicBezTo>
                <a:cubicBezTo>
                  <a:pt x="15117" y="7910"/>
                  <a:pt x="15768" y="7875"/>
                  <a:pt x="16477" y="7875"/>
                </a:cubicBezTo>
                <a:cubicBezTo>
                  <a:pt x="17602" y="7875"/>
                  <a:pt x="17826" y="7913"/>
                  <a:pt x="18228" y="8166"/>
                </a:cubicBezTo>
                <a:cubicBezTo>
                  <a:pt x="18482" y="8325"/>
                  <a:pt x="18633" y="8501"/>
                  <a:pt x="18564" y="8556"/>
                </a:cubicBezTo>
                <a:cubicBezTo>
                  <a:pt x="18495" y="8612"/>
                  <a:pt x="18520" y="8645"/>
                  <a:pt x="18621" y="8631"/>
                </a:cubicBezTo>
                <a:cubicBezTo>
                  <a:pt x="18723" y="8616"/>
                  <a:pt x="19019" y="8663"/>
                  <a:pt x="19279" y="8735"/>
                </a:cubicBezTo>
                <a:cubicBezTo>
                  <a:pt x="19649" y="8836"/>
                  <a:pt x="19841" y="8832"/>
                  <a:pt x="20160" y="8716"/>
                </a:cubicBezTo>
                <a:cubicBezTo>
                  <a:pt x="20549" y="8575"/>
                  <a:pt x="20541" y="8554"/>
                  <a:pt x="19973" y="8294"/>
                </a:cubicBezTo>
                <a:cubicBezTo>
                  <a:pt x="19326" y="7997"/>
                  <a:pt x="19380" y="7875"/>
                  <a:pt x="20160" y="7875"/>
                </a:cubicBezTo>
                <a:cubicBezTo>
                  <a:pt x="20927" y="7875"/>
                  <a:pt x="21052" y="7448"/>
                  <a:pt x="20326" y="7311"/>
                </a:cubicBezTo>
                <a:cubicBezTo>
                  <a:pt x="19808" y="7214"/>
                  <a:pt x="19787" y="7186"/>
                  <a:pt x="20092" y="7013"/>
                </a:cubicBezTo>
                <a:cubicBezTo>
                  <a:pt x="20726" y="6652"/>
                  <a:pt x="19864" y="6342"/>
                  <a:pt x="19176" y="6682"/>
                </a:cubicBezTo>
                <a:cubicBezTo>
                  <a:pt x="19022" y="6759"/>
                  <a:pt x="18776" y="6821"/>
                  <a:pt x="18630" y="6821"/>
                </a:cubicBezTo>
                <a:cubicBezTo>
                  <a:pt x="18484" y="6821"/>
                  <a:pt x="18230" y="6961"/>
                  <a:pt x="18065" y="7132"/>
                </a:cubicBezTo>
                <a:cubicBezTo>
                  <a:pt x="17786" y="7421"/>
                  <a:pt x="17682" y="7440"/>
                  <a:pt x="16605" y="7409"/>
                </a:cubicBezTo>
                <a:cubicBezTo>
                  <a:pt x="15755" y="7384"/>
                  <a:pt x="15448" y="7332"/>
                  <a:pt x="15448" y="7210"/>
                </a:cubicBezTo>
                <a:cubicBezTo>
                  <a:pt x="15448" y="7118"/>
                  <a:pt x="15581" y="7057"/>
                  <a:pt x="15744" y="7074"/>
                </a:cubicBezTo>
                <a:cubicBezTo>
                  <a:pt x="15907" y="7091"/>
                  <a:pt x="15980" y="7056"/>
                  <a:pt x="15905" y="6996"/>
                </a:cubicBezTo>
                <a:cubicBezTo>
                  <a:pt x="15831" y="6937"/>
                  <a:pt x="15976" y="6834"/>
                  <a:pt x="16226" y="6768"/>
                </a:cubicBezTo>
                <a:cubicBezTo>
                  <a:pt x="16881" y="6594"/>
                  <a:pt x="16782" y="6351"/>
                  <a:pt x="16022" y="6268"/>
                </a:cubicBezTo>
                <a:cubicBezTo>
                  <a:pt x="15661" y="6229"/>
                  <a:pt x="15243" y="6124"/>
                  <a:pt x="15093" y="6034"/>
                </a:cubicBezTo>
                <a:cubicBezTo>
                  <a:pt x="14870" y="5901"/>
                  <a:pt x="14935" y="5811"/>
                  <a:pt x="15442" y="5549"/>
                </a:cubicBezTo>
                <a:cubicBezTo>
                  <a:pt x="16007" y="5257"/>
                  <a:pt x="16182" y="5231"/>
                  <a:pt x="17378" y="5257"/>
                </a:cubicBezTo>
                <a:cubicBezTo>
                  <a:pt x="18623" y="5284"/>
                  <a:pt x="18694" y="5272"/>
                  <a:pt x="18694" y="5027"/>
                </a:cubicBezTo>
                <a:cubicBezTo>
                  <a:pt x="18694" y="4828"/>
                  <a:pt x="18572" y="4769"/>
                  <a:pt x="18149" y="4769"/>
                </a:cubicBezTo>
                <a:cubicBezTo>
                  <a:pt x="17450" y="4769"/>
                  <a:pt x="17225" y="4594"/>
                  <a:pt x="17738" y="4450"/>
                </a:cubicBezTo>
                <a:cubicBezTo>
                  <a:pt x="18117" y="4343"/>
                  <a:pt x="18118" y="4330"/>
                  <a:pt x="17736" y="4138"/>
                </a:cubicBezTo>
                <a:cubicBezTo>
                  <a:pt x="17516" y="4028"/>
                  <a:pt x="17113" y="3938"/>
                  <a:pt x="16842" y="3938"/>
                </a:cubicBezTo>
                <a:cubicBezTo>
                  <a:pt x="16522" y="3938"/>
                  <a:pt x="16325" y="3860"/>
                  <a:pt x="16279" y="3716"/>
                </a:cubicBezTo>
                <a:cubicBezTo>
                  <a:pt x="16113" y="3206"/>
                  <a:pt x="16021" y="3172"/>
                  <a:pt x="15484" y="3422"/>
                </a:cubicBezTo>
                <a:cubicBezTo>
                  <a:pt x="15202" y="3553"/>
                  <a:pt x="14828" y="3664"/>
                  <a:pt x="14651" y="3668"/>
                </a:cubicBezTo>
                <a:cubicBezTo>
                  <a:pt x="14474" y="3672"/>
                  <a:pt x="14555" y="3720"/>
                  <a:pt x="14832" y="3775"/>
                </a:cubicBezTo>
                <a:cubicBezTo>
                  <a:pt x="15239" y="3856"/>
                  <a:pt x="15336" y="3962"/>
                  <a:pt x="15336" y="4326"/>
                </a:cubicBezTo>
                <a:cubicBezTo>
                  <a:pt x="15336" y="4700"/>
                  <a:pt x="15186" y="4855"/>
                  <a:pt x="14466" y="5227"/>
                </a:cubicBezTo>
                <a:cubicBezTo>
                  <a:pt x="13535" y="5706"/>
                  <a:pt x="13336" y="5687"/>
                  <a:pt x="13368" y="5118"/>
                </a:cubicBezTo>
                <a:cubicBezTo>
                  <a:pt x="13399" y="4581"/>
                  <a:pt x="13002" y="4449"/>
                  <a:pt x="12317" y="4768"/>
                </a:cubicBezTo>
                <a:cubicBezTo>
                  <a:pt x="12008" y="4912"/>
                  <a:pt x="11751" y="4983"/>
                  <a:pt x="11750" y="4927"/>
                </a:cubicBezTo>
                <a:cubicBezTo>
                  <a:pt x="11748" y="4870"/>
                  <a:pt x="11623" y="4944"/>
                  <a:pt x="11471" y="5090"/>
                </a:cubicBezTo>
                <a:cubicBezTo>
                  <a:pt x="11059" y="5485"/>
                  <a:pt x="10757" y="5336"/>
                  <a:pt x="10751" y="4735"/>
                </a:cubicBezTo>
                <a:cubicBezTo>
                  <a:pt x="10747" y="4266"/>
                  <a:pt x="10859" y="4140"/>
                  <a:pt x="11699" y="3664"/>
                </a:cubicBezTo>
                <a:cubicBezTo>
                  <a:pt x="12681" y="3108"/>
                  <a:pt x="12756" y="2842"/>
                  <a:pt x="11962" y="2739"/>
                </a:cubicBezTo>
                <a:cubicBezTo>
                  <a:pt x="11724" y="2708"/>
                  <a:pt x="11579" y="2722"/>
                  <a:pt x="11639" y="2771"/>
                </a:cubicBezTo>
                <a:cubicBezTo>
                  <a:pt x="11700" y="2819"/>
                  <a:pt x="11612" y="2914"/>
                  <a:pt x="11445" y="2983"/>
                </a:cubicBezTo>
                <a:cubicBezTo>
                  <a:pt x="11046" y="3147"/>
                  <a:pt x="10523" y="2855"/>
                  <a:pt x="10732" y="2586"/>
                </a:cubicBezTo>
                <a:cubicBezTo>
                  <a:pt x="10870" y="2408"/>
                  <a:pt x="10852" y="2408"/>
                  <a:pt x="10458" y="2585"/>
                </a:cubicBezTo>
                <a:cubicBezTo>
                  <a:pt x="10227" y="2688"/>
                  <a:pt x="9970" y="2740"/>
                  <a:pt x="9888" y="2700"/>
                </a:cubicBezTo>
                <a:cubicBezTo>
                  <a:pt x="9806" y="2659"/>
                  <a:pt x="9738" y="2113"/>
                  <a:pt x="9738" y="1487"/>
                </a:cubicBezTo>
                <a:cubicBezTo>
                  <a:pt x="9738" y="32"/>
                  <a:pt x="9682" y="0"/>
                  <a:pt x="7172" y="0"/>
                </a:cubicBezTo>
                <a:close/>
              </a:path>
            </a:pathLst>
          </a:custGeom>
          <a:ln w="12700">
            <a:miter lim="400000"/>
          </a:ln>
        </p:spPr>
      </p:pic>
      <p:sp>
        <p:nvSpPr>
          <p:cNvPr id="430" name="https://www.istockphoto.com/br"/>
          <p:cNvSpPr txBox="1"/>
          <p:nvPr/>
        </p:nvSpPr>
        <p:spPr>
          <a:xfrm>
            <a:off x="18561851" y="12948831"/>
            <a:ext cx="5558595"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https://www.istockphoto.com/br</a:t>
            </a:r>
          </a:p>
        </p:txBody>
      </p:sp>
      <p:sp>
        <p:nvSpPr>
          <p:cNvPr id="431" name="Silva et al., 2017; Phillips 2013"/>
          <p:cNvSpPr txBox="1"/>
          <p:nvPr/>
        </p:nvSpPr>
        <p:spPr>
          <a:xfrm>
            <a:off x="3166117" y="12928765"/>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Silva et al., 2017; Phillips 2013</a:t>
            </a:r>
          </a:p>
        </p:txBody>
      </p:sp>
      <p:pic>
        <p:nvPicPr>
          <p:cNvPr id="432" name="images.png" descr="images.png"/>
          <p:cNvPicPr>
            <a:picLocks noChangeAspect="1"/>
          </p:cNvPicPr>
          <p:nvPr/>
        </p:nvPicPr>
        <p:blipFill>
          <a:blip r:embed="rId4">
            <a:extLst/>
          </a:blip>
          <a:srcRect l="4615" t="35471" r="4685" b="35332"/>
          <a:stretch>
            <a:fillRect/>
          </a:stretch>
        </p:blipFill>
        <p:spPr>
          <a:xfrm>
            <a:off x="7509876" y="4475940"/>
            <a:ext cx="4584998" cy="1475909"/>
          </a:xfrm>
          <a:custGeom>
            <a:avLst/>
            <a:gdLst/>
            <a:ahLst/>
            <a:cxnLst>
              <a:cxn ang="0">
                <a:pos x="wd2" y="hd2"/>
              </a:cxn>
              <a:cxn ang="5400000">
                <a:pos x="wd2" y="hd2"/>
              </a:cxn>
              <a:cxn ang="10800000">
                <a:pos x="wd2" y="hd2"/>
              </a:cxn>
              <a:cxn ang="16200000">
                <a:pos x="wd2" y="hd2"/>
              </a:cxn>
            </a:cxnLst>
            <a:rect l="0" t="0" r="r" b="b"/>
            <a:pathLst>
              <a:path w="21299" h="20312" fill="norm" stroke="1" extrusionOk="0">
                <a:moveTo>
                  <a:pt x="20495" y="2"/>
                </a:moveTo>
                <a:cubicBezTo>
                  <a:pt x="20346" y="-53"/>
                  <a:pt x="20232" y="1054"/>
                  <a:pt x="20232" y="3509"/>
                </a:cubicBezTo>
                <a:cubicBezTo>
                  <a:pt x="20232" y="5471"/>
                  <a:pt x="20149" y="7322"/>
                  <a:pt x="20047" y="7621"/>
                </a:cubicBezTo>
                <a:cubicBezTo>
                  <a:pt x="19946" y="7921"/>
                  <a:pt x="19069" y="7002"/>
                  <a:pt x="18099" y="5579"/>
                </a:cubicBezTo>
                <a:cubicBezTo>
                  <a:pt x="15040" y="1094"/>
                  <a:pt x="9805" y="2238"/>
                  <a:pt x="5306" y="8381"/>
                </a:cubicBezTo>
                <a:cubicBezTo>
                  <a:pt x="2844" y="11742"/>
                  <a:pt x="0" y="17548"/>
                  <a:pt x="0" y="19212"/>
                </a:cubicBezTo>
                <a:cubicBezTo>
                  <a:pt x="0" y="21547"/>
                  <a:pt x="1371" y="20046"/>
                  <a:pt x="3077" y="15842"/>
                </a:cubicBezTo>
                <a:cubicBezTo>
                  <a:pt x="7615" y="4654"/>
                  <a:pt x="14048" y="1254"/>
                  <a:pt x="17929" y="7993"/>
                </a:cubicBezTo>
                <a:cubicBezTo>
                  <a:pt x="19660" y="10999"/>
                  <a:pt x="19710" y="12783"/>
                  <a:pt x="18064" y="12783"/>
                </a:cubicBezTo>
                <a:cubicBezTo>
                  <a:pt x="17491" y="12783"/>
                  <a:pt x="16922" y="13265"/>
                  <a:pt x="16799" y="13854"/>
                </a:cubicBezTo>
                <a:cubicBezTo>
                  <a:pt x="16659" y="14526"/>
                  <a:pt x="17457" y="14924"/>
                  <a:pt x="18945" y="14924"/>
                </a:cubicBezTo>
                <a:cubicBezTo>
                  <a:pt x="21600" y="14924"/>
                  <a:pt x="21482" y="15443"/>
                  <a:pt x="21082" y="5557"/>
                </a:cubicBezTo>
                <a:cubicBezTo>
                  <a:pt x="20940" y="2059"/>
                  <a:pt x="20688" y="72"/>
                  <a:pt x="20495" y="2"/>
                </a:cubicBezTo>
                <a:close/>
              </a:path>
            </a:pathLst>
          </a:custGeom>
          <a:ln w="12700">
            <a:miter lim="400000"/>
          </a:ln>
        </p:spPr>
      </p:pic>
      <p:sp>
        <p:nvSpPr>
          <p:cNvPr id="433" name="Linha"/>
          <p:cNvSpPr/>
          <p:nvPr/>
        </p:nvSpPr>
        <p:spPr>
          <a:xfrm>
            <a:off x="46318" y="2425214"/>
            <a:ext cx="13391618" cy="1"/>
          </a:xfrm>
          <a:prstGeom prst="line">
            <a:avLst/>
          </a:prstGeom>
          <a:ln w="25400">
            <a:solidFill>
              <a:srgbClr val="5A5F5E"/>
            </a:solidFill>
            <a:miter lim="400000"/>
          </a:ln>
        </p:spPr>
        <p:txBody>
          <a:bodyPr lIns="71437" tIns="71437" rIns="71437" bIns="71437"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O ZrO2 puro"/>
          <p:cNvSpPr txBox="1"/>
          <p:nvPr/>
        </p:nvSpPr>
        <p:spPr>
          <a:xfrm>
            <a:off x="958392" y="1062556"/>
            <a:ext cx="21602724" cy="1115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400">
                <a:solidFill>
                  <a:srgbClr val="72675A"/>
                </a:solidFill>
              </a:defRPr>
            </a:lvl1pPr>
          </a:lstStyle>
          <a:p>
            <a:pPr/>
            <a:r>
              <a:t>O ZrO2 puro </a:t>
            </a:r>
          </a:p>
        </p:txBody>
      </p:sp>
      <p:sp>
        <p:nvSpPr>
          <p:cNvPr id="438" name="Trincas"/>
          <p:cNvSpPr txBox="1"/>
          <p:nvPr/>
        </p:nvSpPr>
        <p:spPr>
          <a:xfrm>
            <a:off x="15163672" y="2810741"/>
            <a:ext cx="825810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Trincas</a:t>
            </a:r>
          </a:p>
        </p:txBody>
      </p:sp>
      <p:sp>
        <p:nvSpPr>
          <p:cNvPr id="439" name="Frágil"/>
          <p:cNvSpPr txBox="1"/>
          <p:nvPr/>
        </p:nvSpPr>
        <p:spPr>
          <a:xfrm>
            <a:off x="15446269" y="9917483"/>
            <a:ext cx="1003978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Frágil</a:t>
            </a:r>
          </a:p>
        </p:txBody>
      </p:sp>
      <p:sp>
        <p:nvSpPr>
          <p:cNvPr id="440" name="https://www.revistaqualimovel.com/br"/>
          <p:cNvSpPr txBox="1"/>
          <p:nvPr/>
        </p:nvSpPr>
        <p:spPr>
          <a:xfrm>
            <a:off x="758302" y="11544475"/>
            <a:ext cx="6585370"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https://www.revistaqualimovel.com/br</a:t>
            </a:r>
          </a:p>
        </p:txBody>
      </p:sp>
      <p:pic>
        <p:nvPicPr>
          <p:cNvPr id="441" name="Unknown-1.jpeg" descr="Unknown-1.jpeg"/>
          <p:cNvPicPr>
            <a:picLocks noChangeAspect="1"/>
          </p:cNvPicPr>
          <p:nvPr/>
        </p:nvPicPr>
        <p:blipFill>
          <a:blip r:embed="rId3">
            <a:extLst/>
          </a:blip>
          <a:stretch>
            <a:fillRect/>
          </a:stretch>
        </p:blipFill>
        <p:spPr>
          <a:xfrm>
            <a:off x="664943" y="2268866"/>
            <a:ext cx="13792482" cy="9178268"/>
          </a:xfrm>
          <a:prstGeom prst="rect">
            <a:avLst/>
          </a:prstGeom>
          <a:ln w="12700">
            <a:miter lim="400000"/>
          </a:ln>
        </p:spPr>
      </p:pic>
      <p:sp>
        <p:nvSpPr>
          <p:cNvPr id="442" name="Stawarczyk et al 2017"/>
          <p:cNvSpPr txBox="1"/>
          <p:nvPr/>
        </p:nvSpPr>
        <p:spPr>
          <a:xfrm>
            <a:off x="3166117" y="12928765"/>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a:t>
            </a:r>
          </a:p>
        </p:txBody>
      </p:sp>
      <p:sp>
        <p:nvSpPr>
          <p:cNvPr id="443" name="Resfriamento"/>
          <p:cNvSpPr txBox="1"/>
          <p:nvPr/>
        </p:nvSpPr>
        <p:spPr>
          <a:xfrm>
            <a:off x="15250301" y="7451558"/>
            <a:ext cx="1003978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Resfriamento</a:t>
            </a:r>
          </a:p>
        </p:txBody>
      </p:sp>
      <p:sp>
        <p:nvSpPr>
          <p:cNvPr id="444" name="Aumento de volume"/>
          <p:cNvSpPr txBox="1"/>
          <p:nvPr/>
        </p:nvSpPr>
        <p:spPr>
          <a:xfrm>
            <a:off x="15163672" y="4985633"/>
            <a:ext cx="825810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Aumento de volume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Transformação martensítica"/>
          <p:cNvSpPr txBox="1"/>
          <p:nvPr/>
        </p:nvSpPr>
        <p:spPr>
          <a:xfrm>
            <a:off x="958392" y="986356"/>
            <a:ext cx="21602724"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Transformação martensítica</a:t>
            </a:r>
          </a:p>
        </p:txBody>
      </p:sp>
      <p:pic>
        <p:nvPicPr>
          <p:cNvPr id="449" name="Unknown.jpeg" descr="Unknown.jpeg"/>
          <p:cNvPicPr>
            <a:picLocks noChangeAspect="1"/>
          </p:cNvPicPr>
          <p:nvPr/>
        </p:nvPicPr>
        <p:blipFill>
          <a:blip r:embed="rId3">
            <a:extLst/>
          </a:blip>
          <a:srcRect l="31279" t="5479" r="26283" b="5637"/>
          <a:stretch>
            <a:fillRect/>
          </a:stretch>
        </p:blipFill>
        <p:spPr>
          <a:xfrm>
            <a:off x="817389" y="2941420"/>
            <a:ext cx="3739909" cy="7833160"/>
          </a:xfrm>
          <a:custGeom>
            <a:avLst/>
            <a:gdLst/>
            <a:ahLst/>
            <a:cxnLst>
              <a:cxn ang="0">
                <a:pos x="wd2" y="hd2"/>
              </a:cxn>
              <a:cxn ang="5400000">
                <a:pos x="wd2" y="hd2"/>
              </a:cxn>
              <a:cxn ang="10800000">
                <a:pos x="wd2" y="hd2"/>
              </a:cxn>
              <a:cxn ang="16200000">
                <a:pos x="wd2" y="hd2"/>
              </a:cxn>
            </a:cxnLst>
            <a:rect l="0" t="0" r="r" b="b"/>
            <a:pathLst>
              <a:path w="20808" h="21590" fill="norm" stroke="1" extrusionOk="0">
                <a:moveTo>
                  <a:pt x="7172" y="0"/>
                </a:moveTo>
                <a:cubicBezTo>
                  <a:pt x="4453" y="0"/>
                  <a:pt x="4386" y="42"/>
                  <a:pt x="4312" y="1720"/>
                </a:cubicBezTo>
                <a:lnTo>
                  <a:pt x="4253" y="3050"/>
                </a:lnTo>
                <a:lnTo>
                  <a:pt x="2349" y="3105"/>
                </a:lnTo>
                <a:cubicBezTo>
                  <a:pt x="128" y="3170"/>
                  <a:pt x="251" y="3357"/>
                  <a:pt x="2504" y="3341"/>
                </a:cubicBezTo>
                <a:cubicBezTo>
                  <a:pt x="4215" y="3328"/>
                  <a:pt x="4449" y="3374"/>
                  <a:pt x="4134" y="3667"/>
                </a:cubicBezTo>
                <a:cubicBezTo>
                  <a:pt x="3972" y="3816"/>
                  <a:pt x="3665" y="3882"/>
                  <a:pt x="3127" y="3882"/>
                </a:cubicBezTo>
                <a:cubicBezTo>
                  <a:pt x="2700" y="3882"/>
                  <a:pt x="2349" y="3932"/>
                  <a:pt x="2349" y="3993"/>
                </a:cubicBezTo>
                <a:cubicBezTo>
                  <a:pt x="2349" y="4054"/>
                  <a:pt x="2691" y="4104"/>
                  <a:pt x="3107" y="4104"/>
                </a:cubicBezTo>
                <a:cubicBezTo>
                  <a:pt x="4017" y="4104"/>
                  <a:pt x="4533" y="4340"/>
                  <a:pt x="4054" y="4537"/>
                </a:cubicBezTo>
                <a:cubicBezTo>
                  <a:pt x="3873" y="4612"/>
                  <a:pt x="3488" y="4637"/>
                  <a:pt x="3155" y="4595"/>
                </a:cubicBezTo>
                <a:cubicBezTo>
                  <a:pt x="2717" y="4541"/>
                  <a:pt x="2575" y="4565"/>
                  <a:pt x="2575" y="4695"/>
                </a:cubicBezTo>
                <a:cubicBezTo>
                  <a:pt x="2575" y="4813"/>
                  <a:pt x="2835" y="4878"/>
                  <a:pt x="3414" y="4902"/>
                </a:cubicBezTo>
                <a:cubicBezTo>
                  <a:pt x="4574" y="4949"/>
                  <a:pt x="4571" y="5256"/>
                  <a:pt x="3409" y="5303"/>
                </a:cubicBezTo>
                <a:cubicBezTo>
                  <a:pt x="2805" y="5328"/>
                  <a:pt x="2463" y="5416"/>
                  <a:pt x="2201" y="5614"/>
                </a:cubicBezTo>
                <a:cubicBezTo>
                  <a:pt x="2001" y="5766"/>
                  <a:pt x="1717" y="5867"/>
                  <a:pt x="1570" y="5839"/>
                </a:cubicBezTo>
                <a:cubicBezTo>
                  <a:pt x="1101" y="5750"/>
                  <a:pt x="827" y="5919"/>
                  <a:pt x="1022" y="6177"/>
                </a:cubicBezTo>
                <a:cubicBezTo>
                  <a:pt x="1187" y="6396"/>
                  <a:pt x="1348" y="6419"/>
                  <a:pt x="2577" y="6397"/>
                </a:cubicBezTo>
                <a:cubicBezTo>
                  <a:pt x="3444" y="6381"/>
                  <a:pt x="4031" y="6422"/>
                  <a:pt x="4176" y="6509"/>
                </a:cubicBezTo>
                <a:cubicBezTo>
                  <a:pt x="4534" y="6723"/>
                  <a:pt x="4187" y="6877"/>
                  <a:pt x="3345" y="6877"/>
                </a:cubicBezTo>
                <a:cubicBezTo>
                  <a:pt x="2304" y="6877"/>
                  <a:pt x="2361" y="7077"/>
                  <a:pt x="3414" y="7120"/>
                </a:cubicBezTo>
                <a:cubicBezTo>
                  <a:pt x="4081" y="7147"/>
                  <a:pt x="4253" y="7200"/>
                  <a:pt x="4253" y="7376"/>
                </a:cubicBezTo>
                <a:cubicBezTo>
                  <a:pt x="4253" y="7596"/>
                  <a:pt x="4156" y="7616"/>
                  <a:pt x="2965" y="7641"/>
                </a:cubicBezTo>
                <a:cubicBezTo>
                  <a:pt x="2001" y="7661"/>
                  <a:pt x="2245" y="7875"/>
                  <a:pt x="3233" y="7875"/>
                </a:cubicBezTo>
                <a:cubicBezTo>
                  <a:pt x="3718" y="7875"/>
                  <a:pt x="4180" y="7927"/>
                  <a:pt x="4259" y="7991"/>
                </a:cubicBezTo>
                <a:cubicBezTo>
                  <a:pt x="4439" y="8135"/>
                  <a:pt x="3940" y="8450"/>
                  <a:pt x="3665" y="8366"/>
                </a:cubicBezTo>
                <a:cubicBezTo>
                  <a:pt x="3401" y="8285"/>
                  <a:pt x="2575" y="8417"/>
                  <a:pt x="2575" y="8541"/>
                </a:cubicBezTo>
                <a:cubicBezTo>
                  <a:pt x="2575" y="8594"/>
                  <a:pt x="2952" y="8653"/>
                  <a:pt x="3414" y="8672"/>
                </a:cubicBezTo>
                <a:cubicBezTo>
                  <a:pt x="3980" y="8695"/>
                  <a:pt x="4253" y="8761"/>
                  <a:pt x="4253" y="8873"/>
                </a:cubicBezTo>
                <a:cubicBezTo>
                  <a:pt x="4253" y="9003"/>
                  <a:pt x="3894" y="9047"/>
                  <a:pt x="2630" y="9073"/>
                </a:cubicBezTo>
                <a:cubicBezTo>
                  <a:pt x="1607" y="9093"/>
                  <a:pt x="1007" y="9151"/>
                  <a:pt x="1007" y="9230"/>
                </a:cubicBezTo>
                <a:cubicBezTo>
                  <a:pt x="1007" y="9474"/>
                  <a:pt x="2613" y="10093"/>
                  <a:pt x="3246" y="10093"/>
                </a:cubicBezTo>
                <a:cubicBezTo>
                  <a:pt x="3918" y="10093"/>
                  <a:pt x="4493" y="10346"/>
                  <a:pt x="4255" y="10536"/>
                </a:cubicBezTo>
                <a:cubicBezTo>
                  <a:pt x="4173" y="10602"/>
                  <a:pt x="3747" y="10641"/>
                  <a:pt x="3308" y="10624"/>
                </a:cubicBezTo>
                <a:cubicBezTo>
                  <a:pt x="2821" y="10604"/>
                  <a:pt x="2471" y="10646"/>
                  <a:pt x="2411" y="10731"/>
                </a:cubicBezTo>
                <a:cubicBezTo>
                  <a:pt x="2343" y="10827"/>
                  <a:pt x="2589" y="10870"/>
                  <a:pt x="3213" y="10870"/>
                </a:cubicBezTo>
                <a:cubicBezTo>
                  <a:pt x="3708" y="10870"/>
                  <a:pt x="4180" y="10922"/>
                  <a:pt x="4259" y="10986"/>
                </a:cubicBezTo>
                <a:cubicBezTo>
                  <a:pt x="4494" y="11173"/>
                  <a:pt x="3884" y="11444"/>
                  <a:pt x="3372" y="11381"/>
                </a:cubicBezTo>
                <a:cubicBezTo>
                  <a:pt x="2828" y="11313"/>
                  <a:pt x="2486" y="11404"/>
                  <a:pt x="2290" y="11668"/>
                </a:cubicBezTo>
                <a:cubicBezTo>
                  <a:pt x="2185" y="11809"/>
                  <a:pt x="1945" y="11848"/>
                  <a:pt x="1353" y="11819"/>
                </a:cubicBezTo>
                <a:cubicBezTo>
                  <a:pt x="734" y="11789"/>
                  <a:pt x="560" y="11821"/>
                  <a:pt x="563" y="11963"/>
                </a:cubicBezTo>
                <a:cubicBezTo>
                  <a:pt x="570" y="12330"/>
                  <a:pt x="912" y="12412"/>
                  <a:pt x="2581" y="12445"/>
                </a:cubicBezTo>
                <a:lnTo>
                  <a:pt x="4253" y="12478"/>
                </a:lnTo>
                <a:lnTo>
                  <a:pt x="4317" y="13607"/>
                </a:lnTo>
                <a:lnTo>
                  <a:pt x="4381" y="14736"/>
                </a:lnTo>
                <a:lnTo>
                  <a:pt x="3363" y="15082"/>
                </a:lnTo>
                <a:cubicBezTo>
                  <a:pt x="1913" y="15576"/>
                  <a:pt x="1265" y="15941"/>
                  <a:pt x="598" y="16637"/>
                </a:cubicBezTo>
                <a:cubicBezTo>
                  <a:pt x="-548" y="17834"/>
                  <a:pt x="4" y="19603"/>
                  <a:pt x="1811" y="20526"/>
                </a:cubicBezTo>
                <a:cubicBezTo>
                  <a:pt x="2236" y="20744"/>
                  <a:pt x="2513" y="20956"/>
                  <a:pt x="2429" y="20998"/>
                </a:cubicBezTo>
                <a:cubicBezTo>
                  <a:pt x="2344" y="21040"/>
                  <a:pt x="2398" y="21073"/>
                  <a:pt x="2548" y="21073"/>
                </a:cubicBezTo>
                <a:cubicBezTo>
                  <a:pt x="2699" y="21073"/>
                  <a:pt x="3246" y="21168"/>
                  <a:pt x="3763" y="21283"/>
                </a:cubicBezTo>
                <a:cubicBezTo>
                  <a:pt x="4279" y="21399"/>
                  <a:pt x="4903" y="21521"/>
                  <a:pt x="5149" y="21555"/>
                </a:cubicBezTo>
                <a:cubicBezTo>
                  <a:pt x="5396" y="21588"/>
                  <a:pt x="6418" y="21600"/>
                  <a:pt x="7422" y="21580"/>
                </a:cubicBezTo>
                <a:cubicBezTo>
                  <a:pt x="9432" y="21539"/>
                  <a:pt x="10881" y="21241"/>
                  <a:pt x="12275" y="20580"/>
                </a:cubicBezTo>
                <a:cubicBezTo>
                  <a:pt x="13494" y="20002"/>
                  <a:pt x="14328" y="18795"/>
                  <a:pt x="14156" y="17856"/>
                </a:cubicBezTo>
                <a:cubicBezTo>
                  <a:pt x="13945" y="16703"/>
                  <a:pt x="12842" y="15809"/>
                  <a:pt x="10727" y="15081"/>
                </a:cubicBezTo>
                <a:lnTo>
                  <a:pt x="9811" y="14766"/>
                </a:lnTo>
                <a:lnTo>
                  <a:pt x="9767" y="13714"/>
                </a:lnTo>
                <a:cubicBezTo>
                  <a:pt x="9740" y="13080"/>
                  <a:pt x="9816" y="12633"/>
                  <a:pt x="9957" y="12590"/>
                </a:cubicBezTo>
                <a:cubicBezTo>
                  <a:pt x="10085" y="12551"/>
                  <a:pt x="10249" y="12597"/>
                  <a:pt x="10323" y="12692"/>
                </a:cubicBezTo>
                <a:cubicBezTo>
                  <a:pt x="10529" y="12958"/>
                  <a:pt x="10857" y="12898"/>
                  <a:pt x="10857" y="12595"/>
                </a:cubicBezTo>
                <a:cubicBezTo>
                  <a:pt x="10857" y="12235"/>
                  <a:pt x="11224" y="12140"/>
                  <a:pt x="11527" y="12420"/>
                </a:cubicBezTo>
                <a:cubicBezTo>
                  <a:pt x="11805" y="12677"/>
                  <a:pt x="12260" y="12710"/>
                  <a:pt x="12613" y="12500"/>
                </a:cubicBezTo>
                <a:cubicBezTo>
                  <a:pt x="12922" y="12315"/>
                  <a:pt x="12694" y="11866"/>
                  <a:pt x="12328" y="11935"/>
                </a:cubicBezTo>
                <a:cubicBezTo>
                  <a:pt x="11900" y="12017"/>
                  <a:pt x="10786" y="11135"/>
                  <a:pt x="10756" y="10691"/>
                </a:cubicBezTo>
                <a:cubicBezTo>
                  <a:pt x="10718" y="10120"/>
                  <a:pt x="11175" y="9990"/>
                  <a:pt x="11942" y="10353"/>
                </a:cubicBezTo>
                <a:cubicBezTo>
                  <a:pt x="12702" y="10714"/>
                  <a:pt x="12874" y="10721"/>
                  <a:pt x="12874" y="10392"/>
                </a:cubicBezTo>
                <a:cubicBezTo>
                  <a:pt x="12874" y="10251"/>
                  <a:pt x="13018" y="10039"/>
                  <a:pt x="13194" y="9920"/>
                </a:cubicBezTo>
                <a:cubicBezTo>
                  <a:pt x="13507" y="9710"/>
                  <a:pt x="13525" y="9711"/>
                  <a:pt x="14026" y="9976"/>
                </a:cubicBezTo>
                <a:cubicBezTo>
                  <a:pt x="14355" y="10150"/>
                  <a:pt x="14515" y="10355"/>
                  <a:pt x="14474" y="10547"/>
                </a:cubicBezTo>
                <a:cubicBezTo>
                  <a:pt x="14439" y="10712"/>
                  <a:pt x="14516" y="10879"/>
                  <a:pt x="14642" y="10918"/>
                </a:cubicBezTo>
                <a:cubicBezTo>
                  <a:pt x="14794" y="10965"/>
                  <a:pt x="14798" y="11083"/>
                  <a:pt x="14656" y="11269"/>
                </a:cubicBezTo>
                <a:cubicBezTo>
                  <a:pt x="14331" y="11692"/>
                  <a:pt x="14383" y="11903"/>
                  <a:pt x="14792" y="11825"/>
                </a:cubicBezTo>
                <a:cubicBezTo>
                  <a:pt x="14986" y="11788"/>
                  <a:pt x="15325" y="11806"/>
                  <a:pt x="15545" y="11864"/>
                </a:cubicBezTo>
                <a:cubicBezTo>
                  <a:pt x="15854" y="11946"/>
                  <a:pt x="16067" y="11907"/>
                  <a:pt x="16475" y="11691"/>
                </a:cubicBezTo>
                <a:cubicBezTo>
                  <a:pt x="16798" y="11521"/>
                  <a:pt x="17165" y="11432"/>
                  <a:pt x="17416" y="11465"/>
                </a:cubicBezTo>
                <a:cubicBezTo>
                  <a:pt x="17928" y="11531"/>
                  <a:pt x="18171" y="11258"/>
                  <a:pt x="17798" y="11035"/>
                </a:cubicBezTo>
                <a:cubicBezTo>
                  <a:pt x="17578" y="10904"/>
                  <a:pt x="17578" y="10836"/>
                  <a:pt x="17798" y="10705"/>
                </a:cubicBezTo>
                <a:cubicBezTo>
                  <a:pt x="17950" y="10614"/>
                  <a:pt x="18151" y="10563"/>
                  <a:pt x="18246" y="10592"/>
                </a:cubicBezTo>
                <a:cubicBezTo>
                  <a:pt x="18341" y="10621"/>
                  <a:pt x="18549" y="10569"/>
                  <a:pt x="18705" y="10476"/>
                </a:cubicBezTo>
                <a:cubicBezTo>
                  <a:pt x="19164" y="10202"/>
                  <a:pt x="18632" y="10057"/>
                  <a:pt x="17255" y="10079"/>
                </a:cubicBezTo>
                <a:cubicBezTo>
                  <a:pt x="16270" y="10095"/>
                  <a:pt x="15924" y="10052"/>
                  <a:pt x="15556" y="9870"/>
                </a:cubicBezTo>
                <a:cubicBezTo>
                  <a:pt x="15303" y="9744"/>
                  <a:pt x="15157" y="9592"/>
                  <a:pt x="15232" y="9532"/>
                </a:cubicBezTo>
                <a:cubicBezTo>
                  <a:pt x="15307" y="9472"/>
                  <a:pt x="15287" y="9434"/>
                  <a:pt x="15185" y="9449"/>
                </a:cubicBezTo>
                <a:cubicBezTo>
                  <a:pt x="14858" y="9496"/>
                  <a:pt x="13977" y="9198"/>
                  <a:pt x="14115" y="9088"/>
                </a:cubicBezTo>
                <a:cubicBezTo>
                  <a:pt x="14188" y="9029"/>
                  <a:pt x="14745" y="8990"/>
                  <a:pt x="15353" y="9000"/>
                </a:cubicBezTo>
                <a:cubicBezTo>
                  <a:pt x="15961" y="9011"/>
                  <a:pt x="16524" y="8987"/>
                  <a:pt x="16603" y="8948"/>
                </a:cubicBezTo>
                <a:cubicBezTo>
                  <a:pt x="16682" y="8909"/>
                  <a:pt x="16325" y="8686"/>
                  <a:pt x="15810" y="8453"/>
                </a:cubicBezTo>
                <a:cubicBezTo>
                  <a:pt x="15296" y="8220"/>
                  <a:pt x="14945" y="7995"/>
                  <a:pt x="15031" y="7952"/>
                </a:cubicBezTo>
                <a:cubicBezTo>
                  <a:pt x="15117" y="7910"/>
                  <a:pt x="15768" y="7875"/>
                  <a:pt x="16477" y="7875"/>
                </a:cubicBezTo>
                <a:cubicBezTo>
                  <a:pt x="17602" y="7875"/>
                  <a:pt x="17826" y="7913"/>
                  <a:pt x="18228" y="8166"/>
                </a:cubicBezTo>
                <a:cubicBezTo>
                  <a:pt x="18482" y="8325"/>
                  <a:pt x="18633" y="8501"/>
                  <a:pt x="18564" y="8556"/>
                </a:cubicBezTo>
                <a:cubicBezTo>
                  <a:pt x="18495" y="8612"/>
                  <a:pt x="18520" y="8645"/>
                  <a:pt x="18621" y="8631"/>
                </a:cubicBezTo>
                <a:cubicBezTo>
                  <a:pt x="18723" y="8616"/>
                  <a:pt x="19019" y="8663"/>
                  <a:pt x="19279" y="8735"/>
                </a:cubicBezTo>
                <a:cubicBezTo>
                  <a:pt x="19649" y="8836"/>
                  <a:pt x="19841" y="8832"/>
                  <a:pt x="20160" y="8716"/>
                </a:cubicBezTo>
                <a:cubicBezTo>
                  <a:pt x="20549" y="8575"/>
                  <a:pt x="20541" y="8554"/>
                  <a:pt x="19973" y="8294"/>
                </a:cubicBezTo>
                <a:cubicBezTo>
                  <a:pt x="19326" y="7997"/>
                  <a:pt x="19380" y="7875"/>
                  <a:pt x="20160" y="7875"/>
                </a:cubicBezTo>
                <a:cubicBezTo>
                  <a:pt x="20927" y="7875"/>
                  <a:pt x="21052" y="7448"/>
                  <a:pt x="20326" y="7311"/>
                </a:cubicBezTo>
                <a:cubicBezTo>
                  <a:pt x="19808" y="7214"/>
                  <a:pt x="19787" y="7186"/>
                  <a:pt x="20092" y="7013"/>
                </a:cubicBezTo>
                <a:cubicBezTo>
                  <a:pt x="20726" y="6652"/>
                  <a:pt x="19864" y="6342"/>
                  <a:pt x="19176" y="6682"/>
                </a:cubicBezTo>
                <a:cubicBezTo>
                  <a:pt x="19022" y="6759"/>
                  <a:pt x="18776" y="6821"/>
                  <a:pt x="18630" y="6821"/>
                </a:cubicBezTo>
                <a:cubicBezTo>
                  <a:pt x="18484" y="6821"/>
                  <a:pt x="18230" y="6961"/>
                  <a:pt x="18065" y="7132"/>
                </a:cubicBezTo>
                <a:cubicBezTo>
                  <a:pt x="17786" y="7421"/>
                  <a:pt x="17682" y="7440"/>
                  <a:pt x="16605" y="7409"/>
                </a:cubicBezTo>
                <a:cubicBezTo>
                  <a:pt x="15755" y="7384"/>
                  <a:pt x="15448" y="7332"/>
                  <a:pt x="15448" y="7210"/>
                </a:cubicBezTo>
                <a:cubicBezTo>
                  <a:pt x="15448" y="7118"/>
                  <a:pt x="15581" y="7057"/>
                  <a:pt x="15744" y="7074"/>
                </a:cubicBezTo>
                <a:cubicBezTo>
                  <a:pt x="15907" y="7091"/>
                  <a:pt x="15980" y="7056"/>
                  <a:pt x="15905" y="6996"/>
                </a:cubicBezTo>
                <a:cubicBezTo>
                  <a:pt x="15831" y="6937"/>
                  <a:pt x="15976" y="6834"/>
                  <a:pt x="16226" y="6768"/>
                </a:cubicBezTo>
                <a:cubicBezTo>
                  <a:pt x="16881" y="6594"/>
                  <a:pt x="16782" y="6351"/>
                  <a:pt x="16022" y="6268"/>
                </a:cubicBezTo>
                <a:cubicBezTo>
                  <a:pt x="15661" y="6229"/>
                  <a:pt x="15243" y="6124"/>
                  <a:pt x="15093" y="6034"/>
                </a:cubicBezTo>
                <a:cubicBezTo>
                  <a:pt x="14870" y="5901"/>
                  <a:pt x="14935" y="5811"/>
                  <a:pt x="15442" y="5549"/>
                </a:cubicBezTo>
                <a:cubicBezTo>
                  <a:pt x="16007" y="5257"/>
                  <a:pt x="16182" y="5231"/>
                  <a:pt x="17378" y="5257"/>
                </a:cubicBezTo>
                <a:cubicBezTo>
                  <a:pt x="18623" y="5284"/>
                  <a:pt x="18694" y="5272"/>
                  <a:pt x="18694" y="5027"/>
                </a:cubicBezTo>
                <a:cubicBezTo>
                  <a:pt x="18694" y="4828"/>
                  <a:pt x="18572" y="4769"/>
                  <a:pt x="18149" y="4769"/>
                </a:cubicBezTo>
                <a:cubicBezTo>
                  <a:pt x="17450" y="4769"/>
                  <a:pt x="17225" y="4594"/>
                  <a:pt x="17738" y="4450"/>
                </a:cubicBezTo>
                <a:cubicBezTo>
                  <a:pt x="18117" y="4343"/>
                  <a:pt x="18118" y="4330"/>
                  <a:pt x="17736" y="4138"/>
                </a:cubicBezTo>
                <a:cubicBezTo>
                  <a:pt x="17516" y="4028"/>
                  <a:pt x="17113" y="3938"/>
                  <a:pt x="16842" y="3938"/>
                </a:cubicBezTo>
                <a:cubicBezTo>
                  <a:pt x="16522" y="3938"/>
                  <a:pt x="16325" y="3860"/>
                  <a:pt x="16279" y="3716"/>
                </a:cubicBezTo>
                <a:cubicBezTo>
                  <a:pt x="16113" y="3206"/>
                  <a:pt x="16021" y="3172"/>
                  <a:pt x="15484" y="3422"/>
                </a:cubicBezTo>
                <a:cubicBezTo>
                  <a:pt x="15202" y="3553"/>
                  <a:pt x="14828" y="3664"/>
                  <a:pt x="14651" y="3668"/>
                </a:cubicBezTo>
                <a:cubicBezTo>
                  <a:pt x="14474" y="3672"/>
                  <a:pt x="14555" y="3720"/>
                  <a:pt x="14832" y="3775"/>
                </a:cubicBezTo>
                <a:cubicBezTo>
                  <a:pt x="15239" y="3856"/>
                  <a:pt x="15336" y="3962"/>
                  <a:pt x="15336" y="4326"/>
                </a:cubicBezTo>
                <a:cubicBezTo>
                  <a:pt x="15336" y="4700"/>
                  <a:pt x="15186" y="4855"/>
                  <a:pt x="14466" y="5227"/>
                </a:cubicBezTo>
                <a:cubicBezTo>
                  <a:pt x="13535" y="5706"/>
                  <a:pt x="13336" y="5687"/>
                  <a:pt x="13368" y="5118"/>
                </a:cubicBezTo>
                <a:cubicBezTo>
                  <a:pt x="13399" y="4581"/>
                  <a:pt x="13002" y="4449"/>
                  <a:pt x="12317" y="4768"/>
                </a:cubicBezTo>
                <a:cubicBezTo>
                  <a:pt x="12008" y="4912"/>
                  <a:pt x="11751" y="4983"/>
                  <a:pt x="11750" y="4927"/>
                </a:cubicBezTo>
                <a:cubicBezTo>
                  <a:pt x="11748" y="4870"/>
                  <a:pt x="11623" y="4944"/>
                  <a:pt x="11471" y="5090"/>
                </a:cubicBezTo>
                <a:cubicBezTo>
                  <a:pt x="11059" y="5485"/>
                  <a:pt x="10757" y="5336"/>
                  <a:pt x="10751" y="4735"/>
                </a:cubicBezTo>
                <a:cubicBezTo>
                  <a:pt x="10747" y="4266"/>
                  <a:pt x="10859" y="4140"/>
                  <a:pt x="11699" y="3664"/>
                </a:cubicBezTo>
                <a:cubicBezTo>
                  <a:pt x="12681" y="3108"/>
                  <a:pt x="12756" y="2842"/>
                  <a:pt x="11962" y="2739"/>
                </a:cubicBezTo>
                <a:cubicBezTo>
                  <a:pt x="11724" y="2708"/>
                  <a:pt x="11579" y="2722"/>
                  <a:pt x="11639" y="2771"/>
                </a:cubicBezTo>
                <a:cubicBezTo>
                  <a:pt x="11700" y="2819"/>
                  <a:pt x="11612" y="2914"/>
                  <a:pt x="11445" y="2983"/>
                </a:cubicBezTo>
                <a:cubicBezTo>
                  <a:pt x="11046" y="3147"/>
                  <a:pt x="10523" y="2855"/>
                  <a:pt x="10732" y="2586"/>
                </a:cubicBezTo>
                <a:cubicBezTo>
                  <a:pt x="10870" y="2408"/>
                  <a:pt x="10852" y="2408"/>
                  <a:pt x="10458" y="2585"/>
                </a:cubicBezTo>
                <a:cubicBezTo>
                  <a:pt x="10227" y="2688"/>
                  <a:pt x="9970" y="2740"/>
                  <a:pt x="9888" y="2700"/>
                </a:cubicBezTo>
                <a:cubicBezTo>
                  <a:pt x="9806" y="2659"/>
                  <a:pt x="9738" y="2113"/>
                  <a:pt x="9738" y="1487"/>
                </a:cubicBezTo>
                <a:cubicBezTo>
                  <a:pt x="9738" y="32"/>
                  <a:pt x="9682" y="0"/>
                  <a:pt x="7172" y="0"/>
                </a:cubicBezTo>
                <a:close/>
              </a:path>
            </a:pathLst>
          </a:custGeom>
          <a:ln w="12700">
            <a:miter lim="400000"/>
          </a:ln>
        </p:spPr>
      </p:pic>
      <p:sp>
        <p:nvSpPr>
          <p:cNvPr id="450" name="https://www.istockphoto.com/br"/>
          <p:cNvSpPr txBox="1"/>
          <p:nvPr/>
        </p:nvSpPr>
        <p:spPr>
          <a:xfrm>
            <a:off x="-91954" y="11124684"/>
            <a:ext cx="5558594"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https://www.istockphoto.com/br</a:t>
            </a:r>
          </a:p>
        </p:txBody>
      </p:sp>
      <p:sp>
        <p:nvSpPr>
          <p:cNvPr id="451" name="Óxidos de Mg, Ca, Y"/>
          <p:cNvSpPr txBox="1"/>
          <p:nvPr/>
        </p:nvSpPr>
        <p:spPr>
          <a:xfrm>
            <a:off x="14972968" y="3533273"/>
            <a:ext cx="7392023"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Óxidos de Mg, Ca, Y</a:t>
            </a:r>
          </a:p>
        </p:txBody>
      </p:sp>
      <p:pic>
        <p:nvPicPr>
          <p:cNvPr id="452" name="Unknown.jpeg" descr="Unknown.jpeg"/>
          <p:cNvPicPr>
            <a:picLocks noChangeAspect="1"/>
          </p:cNvPicPr>
          <p:nvPr/>
        </p:nvPicPr>
        <p:blipFill>
          <a:blip r:embed="rId4">
            <a:alphaModFix amt="84892"/>
            <a:extLst/>
          </a:blip>
          <a:srcRect l="513" t="402" r="502" b="333"/>
          <a:stretch>
            <a:fillRect/>
          </a:stretch>
        </p:blipFill>
        <p:spPr>
          <a:xfrm>
            <a:off x="415409" y="2330326"/>
            <a:ext cx="7154070" cy="71743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52" y="0"/>
                </a:moveTo>
                <a:cubicBezTo>
                  <a:pt x="2291" y="62"/>
                  <a:pt x="1920" y="165"/>
                  <a:pt x="1536" y="350"/>
                </a:cubicBezTo>
                <a:cubicBezTo>
                  <a:pt x="710" y="748"/>
                  <a:pt x="303" y="874"/>
                  <a:pt x="97" y="2107"/>
                </a:cubicBezTo>
                <a:cubicBezTo>
                  <a:pt x="418" y="2843"/>
                  <a:pt x="1180" y="3400"/>
                  <a:pt x="2849" y="4271"/>
                </a:cubicBezTo>
                <a:cubicBezTo>
                  <a:pt x="4006" y="4873"/>
                  <a:pt x="5682" y="5869"/>
                  <a:pt x="6580" y="6482"/>
                </a:cubicBezTo>
                <a:lnTo>
                  <a:pt x="8213" y="7595"/>
                </a:lnTo>
                <a:lnTo>
                  <a:pt x="5440" y="10315"/>
                </a:lnTo>
                <a:cubicBezTo>
                  <a:pt x="2547" y="13154"/>
                  <a:pt x="1162" y="14992"/>
                  <a:pt x="545" y="16798"/>
                </a:cubicBezTo>
                <a:cubicBezTo>
                  <a:pt x="344" y="17386"/>
                  <a:pt x="114" y="17933"/>
                  <a:pt x="34" y="18013"/>
                </a:cubicBezTo>
                <a:cubicBezTo>
                  <a:pt x="22" y="18025"/>
                  <a:pt x="11" y="18085"/>
                  <a:pt x="0" y="18128"/>
                </a:cubicBezTo>
                <a:cubicBezTo>
                  <a:pt x="32" y="18810"/>
                  <a:pt x="67" y="19290"/>
                  <a:pt x="113" y="19318"/>
                </a:cubicBezTo>
                <a:cubicBezTo>
                  <a:pt x="236" y="19394"/>
                  <a:pt x="337" y="19662"/>
                  <a:pt x="337" y="19914"/>
                </a:cubicBezTo>
                <a:cubicBezTo>
                  <a:pt x="337" y="20166"/>
                  <a:pt x="652" y="20665"/>
                  <a:pt x="1037" y="21023"/>
                </a:cubicBezTo>
                <a:lnTo>
                  <a:pt x="1661" y="21600"/>
                </a:lnTo>
                <a:cubicBezTo>
                  <a:pt x="2660" y="21398"/>
                  <a:pt x="3271" y="20639"/>
                  <a:pt x="4491" y="18357"/>
                </a:cubicBezTo>
                <a:cubicBezTo>
                  <a:pt x="5902" y="15717"/>
                  <a:pt x="7087" y="14002"/>
                  <a:pt x="9231" y="11497"/>
                </a:cubicBezTo>
                <a:lnTo>
                  <a:pt x="10741" y="9735"/>
                </a:lnTo>
                <a:lnTo>
                  <a:pt x="12642" y="11608"/>
                </a:lnTo>
                <a:cubicBezTo>
                  <a:pt x="14795" y="13731"/>
                  <a:pt x="17237" y="16676"/>
                  <a:pt x="19031" y="19315"/>
                </a:cubicBezTo>
                <a:cubicBezTo>
                  <a:pt x="20028" y="20782"/>
                  <a:pt x="20482" y="21359"/>
                  <a:pt x="20892" y="21564"/>
                </a:cubicBezTo>
                <a:cubicBezTo>
                  <a:pt x="21257" y="21550"/>
                  <a:pt x="21377" y="21535"/>
                  <a:pt x="21485" y="21519"/>
                </a:cubicBezTo>
                <a:cubicBezTo>
                  <a:pt x="21517" y="21450"/>
                  <a:pt x="21544" y="21330"/>
                  <a:pt x="21568" y="21167"/>
                </a:cubicBezTo>
                <a:cubicBezTo>
                  <a:pt x="21403" y="20761"/>
                  <a:pt x="20983" y="19844"/>
                  <a:pt x="20389" y="18630"/>
                </a:cubicBezTo>
                <a:cubicBezTo>
                  <a:pt x="18797" y="15377"/>
                  <a:pt x="17059" y="12535"/>
                  <a:pt x="14836" y="9557"/>
                </a:cubicBezTo>
                <a:lnTo>
                  <a:pt x="13181" y="7338"/>
                </a:lnTo>
                <a:lnTo>
                  <a:pt x="14915" y="5899"/>
                </a:lnTo>
                <a:cubicBezTo>
                  <a:pt x="15869" y="5107"/>
                  <a:pt x="17610" y="3790"/>
                  <a:pt x="18785" y="2974"/>
                </a:cubicBezTo>
                <a:cubicBezTo>
                  <a:pt x="20671" y="1666"/>
                  <a:pt x="21366" y="1137"/>
                  <a:pt x="21600" y="729"/>
                </a:cubicBezTo>
                <a:cubicBezTo>
                  <a:pt x="21586" y="363"/>
                  <a:pt x="21572" y="239"/>
                  <a:pt x="21556" y="133"/>
                </a:cubicBezTo>
                <a:cubicBezTo>
                  <a:pt x="21478" y="97"/>
                  <a:pt x="21345" y="65"/>
                  <a:pt x="21149" y="39"/>
                </a:cubicBezTo>
                <a:cubicBezTo>
                  <a:pt x="19783" y="599"/>
                  <a:pt x="15394" y="2880"/>
                  <a:pt x="13693" y="3947"/>
                </a:cubicBezTo>
                <a:cubicBezTo>
                  <a:pt x="12508" y="4689"/>
                  <a:pt x="11490" y="5295"/>
                  <a:pt x="11429" y="5295"/>
                </a:cubicBezTo>
                <a:cubicBezTo>
                  <a:pt x="11368" y="5295"/>
                  <a:pt x="10643" y="4675"/>
                  <a:pt x="9820" y="3917"/>
                </a:cubicBezTo>
                <a:cubicBezTo>
                  <a:pt x="8083" y="2317"/>
                  <a:pt x="6058" y="947"/>
                  <a:pt x="4877" y="571"/>
                </a:cubicBezTo>
                <a:cubicBezTo>
                  <a:pt x="4422" y="426"/>
                  <a:pt x="3954" y="217"/>
                  <a:pt x="3837" y="109"/>
                </a:cubicBezTo>
                <a:cubicBezTo>
                  <a:pt x="3792" y="67"/>
                  <a:pt x="3599" y="32"/>
                  <a:pt x="3352" y="0"/>
                </a:cubicBezTo>
                <a:close/>
              </a:path>
            </a:pathLst>
          </a:custGeom>
          <a:ln w="12700">
            <a:miter lim="400000"/>
          </a:ln>
        </p:spPr>
      </p:pic>
      <p:pic>
        <p:nvPicPr>
          <p:cNvPr id="453" name="Unknown.png" descr="Unknown.png"/>
          <p:cNvPicPr>
            <a:picLocks noChangeAspect="1"/>
          </p:cNvPicPr>
          <p:nvPr/>
        </p:nvPicPr>
        <p:blipFill>
          <a:blip r:embed="rId5">
            <a:extLst/>
          </a:blip>
          <a:srcRect l="15492" t="15492" r="15493" b="15493"/>
          <a:stretch>
            <a:fillRect/>
          </a:stretch>
        </p:blipFill>
        <p:spPr>
          <a:xfrm>
            <a:off x="12925507" y="3098544"/>
            <a:ext cx="1972073" cy="1972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89" y="0"/>
                </a:moveTo>
                <a:lnTo>
                  <a:pt x="9163" y="4516"/>
                </a:lnTo>
                <a:lnTo>
                  <a:pt x="9037" y="9037"/>
                </a:lnTo>
                <a:lnTo>
                  <a:pt x="4516" y="9163"/>
                </a:lnTo>
                <a:lnTo>
                  <a:pt x="0" y="9289"/>
                </a:lnTo>
                <a:lnTo>
                  <a:pt x="0" y="10802"/>
                </a:lnTo>
                <a:lnTo>
                  <a:pt x="0" y="12311"/>
                </a:lnTo>
                <a:lnTo>
                  <a:pt x="4516" y="12437"/>
                </a:lnTo>
                <a:lnTo>
                  <a:pt x="9037" y="12563"/>
                </a:lnTo>
                <a:lnTo>
                  <a:pt x="9163" y="17084"/>
                </a:lnTo>
                <a:lnTo>
                  <a:pt x="9289" y="21600"/>
                </a:lnTo>
                <a:lnTo>
                  <a:pt x="12311" y="21600"/>
                </a:lnTo>
                <a:lnTo>
                  <a:pt x="12437" y="17084"/>
                </a:lnTo>
                <a:lnTo>
                  <a:pt x="12563" y="12563"/>
                </a:lnTo>
                <a:lnTo>
                  <a:pt x="17084" y="12437"/>
                </a:lnTo>
                <a:lnTo>
                  <a:pt x="21600" y="12311"/>
                </a:lnTo>
                <a:lnTo>
                  <a:pt x="21600" y="10802"/>
                </a:lnTo>
                <a:lnTo>
                  <a:pt x="21600" y="9289"/>
                </a:lnTo>
                <a:lnTo>
                  <a:pt x="17084" y="9163"/>
                </a:lnTo>
                <a:lnTo>
                  <a:pt x="12563" y="9037"/>
                </a:lnTo>
                <a:lnTo>
                  <a:pt x="12437" y="4516"/>
                </a:lnTo>
                <a:lnTo>
                  <a:pt x="12311" y="0"/>
                </a:lnTo>
                <a:lnTo>
                  <a:pt x="10802" y="0"/>
                </a:lnTo>
                <a:lnTo>
                  <a:pt x="9289" y="0"/>
                </a:lnTo>
                <a:close/>
              </a:path>
            </a:pathLst>
          </a:custGeom>
          <a:ln w="12700">
            <a:miter lim="400000"/>
          </a:ln>
        </p:spPr>
      </p:pic>
      <p:sp>
        <p:nvSpPr>
          <p:cNvPr id="454" name="Fase tetragonal de alta temperatura"/>
          <p:cNvSpPr txBox="1"/>
          <p:nvPr/>
        </p:nvSpPr>
        <p:spPr>
          <a:xfrm>
            <a:off x="11354513" y="7211165"/>
            <a:ext cx="1270031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Fase tetragonal de alta temperatura</a:t>
            </a:r>
          </a:p>
        </p:txBody>
      </p:sp>
      <p:sp>
        <p:nvSpPr>
          <p:cNvPr id="455" name="Estabilizada em temperatura ambiente"/>
          <p:cNvSpPr txBox="1"/>
          <p:nvPr/>
        </p:nvSpPr>
        <p:spPr>
          <a:xfrm>
            <a:off x="11354513" y="9195224"/>
            <a:ext cx="1270031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Estabilizada em temperatura ambiente</a:t>
            </a:r>
          </a:p>
        </p:txBody>
      </p:sp>
      <p:sp>
        <p:nvSpPr>
          <p:cNvPr id="456" name="Stawarczyk et al 2017; Tong et al., 2016;KIM et al., 2018"/>
          <p:cNvSpPr txBox="1"/>
          <p:nvPr/>
        </p:nvSpPr>
        <p:spPr>
          <a:xfrm>
            <a:off x="3166117" y="12928765"/>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 Tong et al., 2016;KIM et al., 2018</a:t>
            </a:r>
          </a:p>
        </p:txBody>
      </p:sp>
      <p:sp>
        <p:nvSpPr>
          <p:cNvPr id="457" name="Linha"/>
          <p:cNvSpPr/>
          <p:nvPr/>
        </p:nvSpPr>
        <p:spPr>
          <a:xfrm>
            <a:off x="46318" y="2292200"/>
            <a:ext cx="13391618" cy="1"/>
          </a:xfrm>
          <a:prstGeom prst="line">
            <a:avLst/>
          </a:prstGeom>
          <a:ln w="25400">
            <a:solidFill>
              <a:srgbClr val="5A5F5E"/>
            </a:solidFill>
            <a:miter lim="400000"/>
          </a:ln>
        </p:spPr>
        <p:txBody>
          <a:bodyPr lIns="71437" tIns="71437" rIns="71437" bIns="71437"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 grpId="2"/>
      <p:bldP build="whole" bldLvl="1" animBg="1" rev="0" advAuto="0" spid="452"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Transformação martensítica"/>
          <p:cNvSpPr txBox="1"/>
          <p:nvPr/>
        </p:nvSpPr>
        <p:spPr>
          <a:xfrm>
            <a:off x="958392" y="588149"/>
            <a:ext cx="21602724"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Transformação martensítica</a:t>
            </a:r>
          </a:p>
        </p:txBody>
      </p:sp>
      <p:sp>
        <p:nvSpPr>
          <p:cNvPr id="462" name="https://twitter.com/servcongelar"/>
          <p:cNvSpPr txBox="1"/>
          <p:nvPr/>
        </p:nvSpPr>
        <p:spPr>
          <a:xfrm>
            <a:off x="748704" y="11124684"/>
            <a:ext cx="5558595"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https://twitter.com/servcongelar</a:t>
            </a:r>
          </a:p>
        </p:txBody>
      </p:sp>
      <p:sp>
        <p:nvSpPr>
          <p:cNvPr id="463" name="Fase tetragonal de alta temperatura"/>
          <p:cNvSpPr txBox="1"/>
          <p:nvPr/>
        </p:nvSpPr>
        <p:spPr>
          <a:xfrm>
            <a:off x="11354513" y="3052120"/>
            <a:ext cx="1270031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Fase tetragonal de alta temperatura</a:t>
            </a:r>
          </a:p>
        </p:txBody>
      </p:sp>
      <p:sp>
        <p:nvSpPr>
          <p:cNvPr id="464" name="Estabilizada em temperatura ambiente"/>
          <p:cNvSpPr txBox="1"/>
          <p:nvPr/>
        </p:nvSpPr>
        <p:spPr>
          <a:xfrm>
            <a:off x="11354513" y="6096795"/>
            <a:ext cx="1270031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Estabilizada em temperatura ambiente</a:t>
            </a:r>
          </a:p>
        </p:txBody>
      </p:sp>
      <p:sp>
        <p:nvSpPr>
          <p:cNvPr id="465" name="Stawarczyk et al 2017; Tong et al., 2016;KIM et al., 2018; Phillips 2013"/>
          <p:cNvSpPr txBox="1"/>
          <p:nvPr/>
        </p:nvSpPr>
        <p:spPr>
          <a:xfrm>
            <a:off x="3166117" y="12928765"/>
            <a:ext cx="12455749"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 Tong et al., 2016;KIM et al., 2018; Phillips 2013</a:t>
            </a:r>
          </a:p>
        </p:txBody>
      </p:sp>
      <p:pic>
        <p:nvPicPr>
          <p:cNvPr id="466" name="-NCBZW-M_400x400.jpg" descr="-NCBZW-M_400x400.jpg"/>
          <p:cNvPicPr>
            <a:picLocks noChangeAspect="1"/>
          </p:cNvPicPr>
          <p:nvPr/>
        </p:nvPicPr>
        <p:blipFill>
          <a:blip r:embed="rId3">
            <a:extLst/>
          </a:blip>
          <a:stretch>
            <a:fillRect/>
          </a:stretch>
        </p:blipFill>
        <p:spPr>
          <a:xfrm>
            <a:off x="961589" y="2285843"/>
            <a:ext cx="8724524" cy="8724523"/>
          </a:xfrm>
          <a:prstGeom prst="rect">
            <a:avLst/>
          </a:prstGeom>
          <a:ln w="12700">
            <a:miter lim="400000"/>
          </a:ln>
        </p:spPr>
      </p:pic>
      <p:sp>
        <p:nvSpPr>
          <p:cNvPr id="467" name="Na condição tetragonal ou cúbico-tetragonal"/>
          <p:cNvSpPr txBox="1"/>
          <p:nvPr/>
        </p:nvSpPr>
        <p:spPr>
          <a:xfrm>
            <a:off x="11354513" y="9058364"/>
            <a:ext cx="12700318"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Na condição tetragonal ou cúbico-tetragonal</a:t>
            </a:r>
          </a:p>
        </p:txBody>
      </p:sp>
      <p:sp>
        <p:nvSpPr>
          <p:cNvPr id="468" name="Linha"/>
          <p:cNvSpPr/>
          <p:nvPr/>
        </p:nvSpPr>
        <p:spPr>
          <a:xfrm>
            <a:off x="90563" y="1843167"/>
            <a:ext cx="13391618" cy="1"/>
          </a:xfrm>
          <a:prstGeom prst="line">
            <a:avLst/>
          </a:prstGeom>
          <a:ln w="25400">
            <a:solidFill>
              <a:srgbClr val="5A5F5E"/>
            </a:solidFill>
            <a:miter lim="400000"/>
          </a:ln>
        </p:spPr>
        <p:txBody>
          <a:bodyPr lIns="71437" tIns="71437" rIns="71437" bIns="71437"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Quantidade de estabilizador/dopante controlada"/>
          <p:cNvSpPr txBox="1"/>
          <p:nvPr/>
        </p:nvSpPr>
        <p:spPr>
          <a:xfrm>
            <a:off x="958392" y="588149"/>
            <a:ext cx="21602724"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Quantidade de estabilizador/dopante controlada</a:t>
            </a:r>
          </a:p>
        </p:txBody>
      </p:sp>
      <p:sp>
        <p:nvSpPr>
          <p:cNvPr id="473" name="Estabilidade de fase"/>
          <p:cNvSpPr txBox="1"/>
          <p:nvPr/>
        </p:nvSpPr>
        <p:spPr>
          <a:xfrm>
            <a:off x="11354513" y="3052120"/>
            <a:ext cx="1270031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Estabilidade de fase</a:t>
            </a:r>
          </a:p>
        </p:txBody>
      </p:sp>
      <p:sp>
        <p:nvSpPr>
          <p:cNvPr id="474" name="Transformabilidade"/>
          <p:cNvSpPr txBox="1"/>
          <p:nvPr/>
        </p:nvSpPr>
        <p:spPr>
          <a:xfrm>
            <a:off x="11354513" y="6096795"/>
            <a:ext cx="1270031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Transformabilidade </a:t>
            </a:r>
          </a:p>
        </p:txBody>
      </p:sp>
      <p:sp>
        <p:nvSpPr>
          <p:cNvPr id="475" name="Stawarczyk et al 2017; Tong et al., 2016;KIM et al., 2018; Phillips 2013"/>
          <p:cNvSpPr txBox="1"/>
          <p:nvPr/>
        </p:nvSpPr>
        <p:spPr>
          <a:xfrm>
            <a:off x="3166117" y="12928765"/>
            <a:ext cx="12455749"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 Tong et al., 2016;KIM et al., 2018; Phillips 2013</a:t>
            </a:r>
          </a:p>
        </p:txBody>
      </p:sp>
      <p:sp>
        <p:nvSpPr>
          <p:cNvPr id="476" name="Propriedades mecânicas"/>
          <p:cNvSpPr txBox="1"/>
          <p:nvPr/>
        </p:nvSpPr>
        <p:spPr>
          <a:xfrm>
            <a:off x="11133287" y="9512780"/>
            <a:ext cx="1270031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Propriedades mecânicas</a:t>
            </a:r>
          </a:p>
        </p:txBody>
      </p:sp>
      <p:pic>
        <p:nvPicPr>
          <p:cNvPr id="477" name="Unknown.jpeg" descr="Unknown.jpeg"/>
          <p:cNvPicPr>
            <a:picLocks noChangeAspect="1"/>
          </p:cNvPicPr>
          <p:nvPr/>
        </p:nvPicPr>
        <p:blipFill>
          <a:blip r:embed="rId3">
            <a:extLst/>
          </a:blip>
          <a:srcRect l="15972" t="5361" r="14966" b="5924"/>
          <a:stretch>
            <a:fillRect/>
          </a:stretch>
        </p:blipFill>
        <p:spPr>
          <a:xfrm>
            <a:off x="1648428" y="3085952"/>
            <a:ext cx="4732540" cy="6079305"/>
          </a:xfrm>
          <a:custGeom>
            <a:avLst/>
            <a:gdLst/>
            <a:ahLst/>
            <a:cxnLst>
              <a:cxn ang="0">
                <a:pos x="wd2" y="hd2"/>
              </a:cxn>
              <a:cxn ang="5400000">
                <a:pos x="wd2" y="hd2"/>
              </a:cxn>
              <a:cxn ang="10800000">
                <a:pos x="wd2" y="hd2"/>
              </a:cxn>
              <a:cxn ang="16200000">
                <a:pos x="wd2" y="hd2"/>
              </a:cxn>
            </a:cxnLst>
            <a:rect l="0" t="0" r="r" b="b"/>
            <a:pathLst>
              <a:path w="20392" h="21519" fill="norm" stroke="1" extrusionOk="0">
                <a:moveTo>
                  <a:pt x="8487" y="1"/>
                </a:moveTo>
                <a:cubicBezTo>
                  <a:pt x="6294" y="18"/>
                  <a:pt x="4061" y="245"/>
                  <a:pt x="3100" y="653"/>
                </a:cubicBezTo>
                <a:cubicBezTo>
                  <a:pt x="896" y="1589"/>
                  <a:pt x="263" y="4391"/>
                  <a:pt x="103" y="13891"/>
                </a:cubicBezTo>
                <a:lnTo>
                  <a:pt x="0" y="19927"/>
                </a:lnTo>
                <a:lnTo>
                  <a:pt x="833" y="20183"/>
                </a:lnTo>
                <a:cubicBezTo>
                  <a:pt x="2066" y="20563"/>
                  <a:pt x="4525" y="20747"/>
                  <a:pt x="7952" y="20712"/>
                </a:cubicBezTo>
                <a:cubicBezTo>
                  <a:pt x="10674" y="20685"/>
                  <a:pt x="11091" y="20643"/>
                  <a:pt x="11856" y="20332"/>
                </a:cubicBezTo>
                <a:lnTo>
                  <a:pt x="12713" y="19985"/>
                </a:lnTo>
                <a:lnTo>
                  <a:pt x="13033" y="20332"/>
                </a:lnTo>
                <a:cubicBezTo>
                  <a:pt x="13263" y="20582"/>
                  <a:pt x="13296" y="20738"/>
                  <a:pt x="13152" y="20881"/>
                </a:cubicBezTo>
                <a:cubicBezTo>
                  <a:pt x="13042" y="20990"/>
                  <a:pt x="12987" y="21081"/>
                  <a:pt x="13026" y="21086"/>
                </a:cubicBezTo>
                <a:cubicBezTo>
                  <a:pt x="13065" y="21091"/>
                  <a:pt x="13438" y="21125"/>
                  <a:pt x="13857" y="21163"/>
                </a:cubicBezTo>
                <a:cubicBezTo>
                  <a:pt x="14276" y="21201"/>
                  <a:pt x="14876" y="21296"/>
                  <a:pt x="15191" y="21375"/>
                </a:cubicBezTo>
                <a:cubicBezTo>
                  <a:pt x="16081" y="21599"/>
                  <a:pt x="16430" y="21572"/>
                  <a:pt x="17121" y="21221"/>
                </a:cubicBezTo>
                <a:cubicBezTo>
                  <a:pt x="17878" y="20837"/>
                  <a:pt x="17810" y="21016"/>
                  <a:pt x="17869" y="19327"/>
                </a:cubicBezTo>
                <a:lnTo>
                  <a:pt x="17913" y="17967"/>
                </a:lnTo>
                <a:lnTo>
                  <a:pt x="18987" y="16640"/>
                </a:lnTo>
                <a:cubicBezTo>
                  <a:pt x="21600" y="13414"/>
                  <a:pt x="20588" y="11761"/>
                  <a:pt x="15781" y="11397"/>
                </a:cubicBezTo>
                <a:lnTo>
                  <a:pt x="14469" y="11296"/>
                </a:lnTo>
                <a:lnTo>
                  <a:pt x="14493" y="9079"/>
                </a:lnTo>
                <a:cubicBezTo>
                  <a:pt x="14506" y="7859"/>
                  <a:pt x="14608" y="6528"/>
                  <a:pt x="14719" y="6122"/>
                </a:cubicBezTo>
                <a:cubicBezTo>
                  <a:pt x="14871" y="5562"/>
                  <a:pt x="14847" y="4832"/>
                  <a:pt x="14616" y="3103"/>
                </a:cubicBezTo>
                <a:cubicBezTo>
                  <a:pt x="14449" y="1848"/>
                  <a:pt x="14287" y="797"/>
                  <a:pt x="14255" y="771"/>
                </a:cubicBezTo>
                <a:cubicBezTo>
                  <a:pt x="14224" y="745"/>
                  <a:pt x="13710" y="586"/>
                  <a:pt x="13115" y="414"/>
                </a:cubicBezTo>
                <a:cubicBezTo>
                  <a:pt x="12269" y="170"/>
                  <a:pt x="10899" y="38"/>
                  <a:pt x="9421" y="7"/>
                </a:cubicBezTo>
                <a:cubicBezTo>
                  <a:pt x="9113" y="1"/>
                  <a:pt x="8800" y="-1"/>
                  <a:pt x="8487" y="1"/>
                </a:cubicBezTo>
                <a:close/>
                <a:moveTo>
                  <a:pt x="15206" y="12095"/>
                </a:moveTo>
                <a:cubicBezTo>
                  <a:pt x="15395" y="12091"/>
                  <a:pt x="15644" y="12096"/>
                  <a:pt x="15974" y="12101"/>
                </a:cubicBezTo>
                <a:cubicBezTo>
                  <a:pt x="17564" y="12125"/>
                  <a:pt x="18508" y="12347"/>
                  <a:pt x="19291" y="12889"/>
                </a:cubicBezTo>
                <a:cubicBezTo>
                  <a:pt x="19983" y="13367"/>
                  <a:pt x="20029" y="13931"/>
                  <a:pt x="19450" y="14864"/>
                </a:cubicBezTo>
                <a:cubicBezTo>
                  <a:pt x="18898" y="15753"/>
                  <a:pt x="17175" y="17636"/>
                  <a:pt x="16913" y="17636"/>
                </a:cubicBezTo>
                <a:cubicBezTo>
                  <a:pt x="16463" y="17636"/>
                  <a:pt x="15219" y="18270"/>
                  <a:pt x="14329" y="18954"/>
                </a:cubicBezTo>
                <a:cubicBezTo>
                  <a:pt x="13817" y="19347"/>
                  <a:pt x="13355" y="19671"/>
                  <a:pt x="13304" y="19671"/>
                </a:cubicBezTo>
                <a:cubicBezTo>
                  <a:pt x="12959" y="19671"/>
                  <a:pt x="13100" y="19228"/>
                  <a:pt x="13771" y="18206"/>
                </a:cubicBezTo>
                <a:lnTo>
                  <a:pt x="14543" y="17030"/>
                </a:lnTo>
                <a:lnTo>
                  <a:pt x="14522" y="15103"/>
                </a:lnTo>
                <a:cubicBezTo>
                  <a:pt x="14511" y="14043"/>
                  <a:pt x="14518" y="13104"/>
                  <a:pt x="14534" y="13018"/>
                </a:cubicBezTo>
                <a:cubicBezTo>
                  <a:pt x="14550" y="12932"/>
                  <a:pt x="14576" y="12687"/>
                  <a:pt x="14592" y="12472"/>
                </a:cubicBezTo>
                <a:cubicBezTo>
                  <a:pt x="14613" y="12186"/>
                  <a:pt x="14638" y="12108"/>
                  <a:pt x="15206" y="12095"/>
                </a:cubicBezTo>
                <a:close/>
              </a:path>
            </a:pathLst>
          </a:custGeom>
          <a:ln w="12700">
            <a:miter lim="400000"/>
          </a:ln>
        </p:spPr>
      </p:pic>
      <p:sp>
        <p:nvSpPr>
          <p:cNvPr id="478" name="https://www.casasbahia.com.br"/>
          <p:cNvSpPr txBox="1"/>
          <p:nvPr/>
        </p:nvSpPr>
        <p:spPr>
          <a:xfrm>
            <a:off x="1235401" y="9399123"/>
            <a:ext cx="5558594"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https://www.casasbahia.com.br</a:t>
            </a:r>
          </a:p>
        </p:txBody>
      </p:sp>
      <p:sp>
        <p:nvSpPr>
          <p:cNvPr id="479" name="Linha"/>
          <p:cNvSpPr/>
          <p:nvPr/>
        </p:nvSpPr>
        <p:spPr>
          <a:xfrm>
            <a:off x="46318" y="1850027"/>
            <a:ext cx="13391618" cy="1"/>
          </a:xfrm>
          <a:prstGeom prst="line">
            <a:avLst/>
          </a:prstGeom>
          <a:ln w="25400">
            <a:solidFill>
              <a:srgbClr val="5A5F5E"/>
            </a:solidFill>
            <a:miter lim="400000"/>
          </a:ln>
        </p:spPr>
        <p:txBody>
          <a:bodyPr lIns="71437" tIns="71437" rIns="71437" bIns="71437" anchor="ctr"/>
          <a:lstStyle/>
          <a:p>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Tong et al.,2016; Zhang et al 2018"/>
          <p:cNvSpPr txBox="1"/>
          <p:nvPr/>
        </p:nvSpPr>
        <p:spPr>
          <a:xfrm>
            <a:off x="3166117" y="12928765"/>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Tong et al.,2016; Zhang et al 2018</a:t>
            </a:r>
          </a:p>
        </p:txBody>
      </p:sp>
      <p:sp>
        <p:nvSpPr>
          <p:cNvPr id="484" name="Metal prateado, sólido e brilhante"/>
          <p:cNvSpPr txBox="1"/>
          <p:nvPr/>
        </p:nvSpPr>
        <p:spPr>
          <a:xfrm>
            <a:off x="417840" y="2418655"/>
            <a:ext cx="11404792"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Metal prateado, sólido e brilhante</a:t>
            </a:r>
          </a:p>
        </p:txBody>
      </p:sp>
      <p:sp>
        <p:nvSpPr>
          <p:cNvPr id="485" name="Propriedades mecânicas superiores"/>
          <p:cNvSpPr txBox="1"/>
          <p:nvPr/>
        </p:nvSpPr>
        <p:spPr>
          <a:xfrm>
            <a:off x="71310" y="9000288"/>
            <a:ext cx="12097851"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Propriedades mecânicas superiores</a:t>
            </a:r>
          </a:p>
        </p:txBody>
      </p:sp>
      <p:pic>
        <p:nvPicPr>
          <p:cNvPr id="486" name="Captura de Tela 2019-11-02 às 10.18.54.png" descr="Captura de Tela 2019-11-02 às 10.18.54.png"/>
          <p:cNvPicPr>
            <a:picLocks noChangeAspect="1"/>
          </p:cNvPicPr>
          <p:nvPr/>
        </p:nvPicPr>
        <p:blipFill>
          <a:blip r:embed="rId3">
            <a:extLst/>
          </a:blip>
          <a:stretch>
            <a:fillRect/>
          </a:stretch>
        </p:blipFill>
        <p:spPr>
          <a:xfrm>
            <a:off x="15634372" y="92926"/>
            <a:ext cx="8188808" cy="6785012"/>
          </a:xfrm>
          <a:prstGeom prst="rect">
            <a:avLst/>
          </a:prstGeom>
          <a:ln w="12700">
            <a:miter lim="400000"/>
          </a:ln>
        </p:spPr>
      </p:pic>
      <p:sp>
        <p:nvSpPr>
          <p:cNvPr id="487" name="Ítria"/>
          <p:cNvSpPr txBox="1"/>
          <p:nvPr/>
        </p:nvSpPr>
        <p:spPr>
          <a:xfrm>
            <a:off x="958392" y="588149"/>
            <a:ext cx="21602724"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Ítria</a:t>
            </a:r>
          </a:p>
        </p:txBody>
      </p:sp>
      <p:sp>
        <p:nvSpPr>
          <p:cNvPr id="488" name="Quando extraído, apresenta-se como um pó cinza escuro"/>
          <p:cNvSpPr txBox="1"/>
          <p:nvPr/>
        </p:nvSpPr>
        <p:spPr>
          <a:xfrm>
            <a:off x="239649" y="5220211"/>
            <a:ext cx="16002234"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Quando extraído, apresenta-se como um pó cinza escuro</a:t>
            </a:r>
          </a:p>
        </p:txBody>
      </p:sp>
      <p:sp>
        <p:nvSpPr>
          <p:cNvPr id="489" name="https://pt.wikipedia.org/wiki/itrio"/>
          <p:cNvSpPr txBox="1"/>
          <p:nvPr/>
        </p:nvSpPr>
        <p:spPr>
          <a:xfrm>
            <a:off x="15194190" y="6800128"/>
            <a:ext cx="9069171"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u="sng">
                <a:solidFill>
                  <a:srgbClr val="000000"/>
                </a:solidFill>
                <a:latin typeface="Baskerville"/>
                <a:ea typeface="Baskerville"/>
                <a:cs typeface="Baskerville"/>
                <a:sym typeface="Baskerville"/>
                <a:hlinkClick r:id="rId4" invalidUrl="" action="" tgtFrame="" tooltip="" history="1" highlightClick="0" endSnd="0"/>
              </a:defRPr>
            </a:lvl1pPr>
          </a:lstStyle>
          <a:p>
            <a:pPr>
              <a:defRPr u="none"/>
            </a:pPr>
            <a:r>
              <a:rPr u="sng">
                <a:hlinkClick r:id="rId4" invalidUrl="" action="" tgtFrame="" tooltip="" history="1" highlightClick="0" endSnd="0"/>
              </a:rPr>
              <a:t>https://pt.wikipedia.org/wiki/itrio</a:t>
            </a:r>
          </a:p>
        </p:txBody>
      </p:sp>
      <p:sp>
        <p:nvSpPr>
          <p:cNvPr id="490" name="Acoplado à transformação de fase tetragonal em monoclínica"/>
          <p:cNvSpPr txBox="1"/>
          <p:nvPr/>
        </p:nvSpPr>
        <p:spPr>
          <a:xfrm>
            <a:off x="323614" y="11427814"/>
            <a:ext cx="2122030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Acoplado à transformação de fase tetragonal em monoclínica</a:t>
            </a:r>
          </a:p>
        </p:txBody>
      </p:sp>
      <p:sp>
        <p:nvSpPr>
          <p:cNvPr id="491" name="tamanho de grão relativamente fino"/>
          <p:cNvSpPr txBox="1"/>
          <p:nvPr/>
        </p:nvSpPr>
        <p:spPr>
          <a:xfrm>
            <a:off x="12441053" y="9000288"/>
            <a:ext cx="2122030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tamanho de grão relativamente fino</a:t>
            </a:r>
          </a:p>
        </p:txBody>
      </p:sp>
      <p:sp>
        <p:nvSpPr>
          <p:cNvPr id="492" name="Seta"/>
          <p:cNvSpPr/>
          <p:nvPr/>
        </p:nvSpPr>
        <p:spPr>
          <a:xfrm>
            <a:off x="11817458" y="9213696"/>
            <a:ext cx="749083" cy="675802"/>
          </a:xfrm>
          <a:prstGeom prst="rightArrow">
            <a:avLst>
              <a:gd name="adj1" fmla="val 32000"/>
              <a:gd name="adj2" fmla="val 70940"/>
            </a:avLst>
          </a:prstGeom>
          <a:solidFill>
            <a:srgbClr val="808785"/>
          </a:solidFill>
          <a:ln w="12700">
            <a:miter lim="400000"/>
          </a:ln>
        </p:spPr>
        <p:txBody>
          <a:bodyPr lIns="71437" tIns="71437" rIns="71437" bIns="71437" anchor="ctr"/>
          <a:lstStyle/>
          <a:p>
            <a:pPr>
              <a:defRPr>
                <a:solidFill>
                  <a:srgbClr val="FFFFFF"/>
                </a:solidFill>
              </a:defRPr>
            </a:pPr>
          </a:p>
        </p:txBody>
      </p:sp>
      <p:sp>
        <p:nvSpPr>
          <p:cNvPr id="493" name="Linha"/>
          <p:cNvSpPr/>
          <p:nvPr/>
        </p:nvSpPr>
        <p:spPr>
          <a:xfrm>
            <a:off x="-130662" y="1938518"/>
            <a:ext cx="7513696" cy="1"/>
          </a:xfrm>
          <a:prstGeom prst="line">
            <a:avLst/>
          </a:prstGeom>
          <a:ln w="25400">
            <a:solidFill>
              <a:srgbClr val="5A5F5E"/>
            </a:solidFill>
            <a:miter lim="400000"/>
          </a:ln>
        </p:spPr>
        <p:txBody>
          <a:bodyPr lIns="71437" tIns="71437" rIns="71437" bIns="71437"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97" name="Tenacidade por        transformação"/>
          <p:cNvSpPr txBox="1"/>
          <p:nvPr/>
        </p:nvSpPr>
        <p:spPr>
          <a:xfrm>
            <a:off x="751860" y="3715976"/>
            <a:ext cx="14727419" cy="778077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13400">
                <a:solidFill>
                  <a:srgbClr val="FFFFFF"/>
                </a:solidFill>
              </a:defRPr>
            </a:lvl1pPr>
          </a:lstStyle>
          <a:p>
            <a:pPr/>
            <a:r>
              <a:t>Tenacidade por        transformação</a:t>
            </a:r>
          </a:p>
        </p:txBody>
      </p:sp>
      <p:pic>
        <p:nvPicPr>
          <p:cNvPr id="498" name="images-2.jpeg" descr="images-2.jpeg"/>
          <p:cNvPicPr>
            <a:picLocks noChangeAspect="1"/>
          </p:cNvPicPr>
          <p:nvPr/>
        </p:nvPicPr>
        <p:blipFill>
          <a:blip r:embed="rId2">
            <a:extLst/>
          </a:blip>
          <a:stretch>
            <a:fillRect/>
          </a:stretch>
        </p:blipFill>
        <p:spPr>
          <a:xfrm>
            <a:off x="11584714" y="2236871"/>
            <a:ext cx="11437763" cy="827504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Mecanismo único da Zircônia para impedir o avanço da trinca"/>
          <p:cNvSpPr txBox="1"/>
          <p:nvPr/>
        </p:nvSpPr>
        <p:spPr>
          <a:xfrm>
            <a:off x="419491" y="455414"/>
            <a:ext cx="23545018"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Mecanismo único da Zircônia para impedir o avanço da trinca</a:t>
            </a:r>
          </a:p>
        </p:txBody>
      </p:sp>
      <p:sp>
        <p:nvSpPr>
          <p:cNvPr id="501" name="Congelamento/endurecimento da transformação"/>
          <p:cNvSpPr txBox="1"/>
          <p:nvPr/>
        </p:nvSpPr>
        <p:spPr>
          <a:xfrm>
            <a:off x="648676" y="4247959"/>
            <a:ext cx="2160272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Congelamento/endurecimento da transformação</a:t>
            </a:r>
          </a:p>
        </p:txBody>
      </p:sp>
      <p:sp>
        <p:nvSpPr>
          <p:cNvPr id="502" name="Kelch et al 2019"/>
          <p:cNvSpPr txBox="1"/>
          <p:nvPr/>
        </p:nvSpPr>
        <p:spPr>
          <a:xfrm>
            <a:off x="3166117" y="12928765"/>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Kelch et al 2019</a:t>
            </a:r>
          </a:p>
        </p:txBody>
      </p:sp>
      <p:sp>
        <p:nvSpPr>
          <p:cNvPr id="503" name="1970"/>
          <p:cNvSpPr txBox="1"/>
          <p:nvPr/>
        </p:nvSpPr>
        <p:spPr>
          <a:xfrm>
            <a:off x="20134550" y="4425575"/>
            <a:ext cx="2331000"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1970</a:t>
            </a:r>
          </a:p>
        </p:txBody>
      </p:sp>
      <p:sp>
        <p:nvSpPr>
          <p:cNvPr id="504" name="Seta"/>
          <p:cNvSpPr/>
          <p:nvPr/>
        </p:nvSpPr>
        <p:spPr>
          <a:xfrm>
            <a:off x="17566448" y="4603190"/>
            <a:ext cx="2023485" cy="747388"/>
          </a:xfrm>
          <a:prstGeom prst="rightArrow">
            <a:avLst>
              <a:gd name="adj1" fmla="val 32000"/>
              <a:gd name="adj2" fmla="val 108752"/>
            </a:avLst>
          </a:prstGeom>
          <a:solidFill>
            <a:srgbClr val="808785"/>
          </a:solidFill>
          <a:ln w="12700">
            <a:miter lim="400000"/>
          </a:ln>
        </p:spPr>
        <p:txBody>
          <a:bodyPr lIns="71437" tIns="71437" rIns="71437" bIns="71437" anchor="ctr"/>
          <a:lstStyle/>
          <a:p>
            <a:pPr>
              <a:defRPr>
                <a:solidFill>
                  <a:srgbClr val="FFFFFF"/>
                </a:solidFill>
              </a:defRPr>
            </a:pPr>
          </a:p>
        </p:txBody>
      </p:sp>
      <p:sp>
        <p:nvSpPr>
          <p:cNvPr id="505" name="Tensões de compressão são geradas nas pontas das trincas, que parecem fechar as trincas e impedir a propagação"/>
          <p:cNvSpPr txBox="1"/>
          <p:nvPr/>
        </p:nvSpPr>
        <p:spPr>
          <a:xfrm>
            <a:off x="648676" y="6814791"/>
            <a:ext cx="21602724" cy="245516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Tensões de compressão são geradas nas pontas das trincas, que parecem fechar as trincas e impedir a propagação</a:t>
            </a:r>
          </a:p>
        </p:txBody>
      </p:sp>
      <p:sp>
        <p:nvSpPr>
          <p:cNvPr id="506" name="Linha"/>
          <p:cNvSpPr/>
          <p:nvPr/>
        </p:nvSpPr>
        <p:spPr>
          <a:xfrm>
            <a:off x="46318" y="2197129"/>
            <a:ext cx="20377010" cy="1"/>
          </a:xfrm>
          <a:prstGeom prst="line">
            <a:avLst/>
          </a:prstGeom>
          <a:ln w="25400">
            <a:solidFill>
              <a:srgbClr val="5A5F5E"/>
            </a:solidFill>
            <a:miter lim="400000"/>
          </a:ln>
        </p:spPr>
        <p:txBody>
          <a:bodyPr lIns="71437" tIns="71437" rIns="71437" bIns="71437" anchor="ctr"/>
          <a:lstStyle/>
          <a:p>
            <a:pPr/>
          </a:p>
        </p:txBody>
      </p:sp>
      <p:pic>
        <p:nvPicPr>
          <p:cNvPr id="507" name="Unknown.jpeg" descr="Unknown.jpeg"/>
          <p:cNvPicPr>
            <a:picLocks noChangeAspect="1"/>
          </p:cNvPicPr>
          <p:nvPr/>
        </p:nvPicPr>
        <p:blipFill>
          <a:blip r:embed="rId3">
            <a:extLst/>
          </a:blip>
          <a:stretch>
            <a:fillRect/>
          </a:stretch>
        </p:blipFill>
        <p:spPr>
          <a:xfrm>
            <a:off x="16214878" y="9223654"/>
            <a:ext cx="7714177" cy="4056164"/>
          </a:xfrm>
          <a:prstGeom prst="rect">
            <a:avLst/>
          </a:prstGeom>
          <a:ln w="12700">
            <a:miter lim="400000"/>
          </a:ln>
        </p:spPr>
      </p:pic>
      <p:sp>
        <p:nvSpPr>
          <p:cNvPr id="508" name="http://www.chicodareia.com.br"/>
          <p:cNvSpPr txBox="1"/>
          <p:nvPr/>
        </p:nvSpPr>
        <p:spPr>
          <a:xfrm>
            <a:off x="14642318" y="13140697"/>
            <a:ext cx="9069172"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 http://www.chicodareia.com.br</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2" name="Captura de Tela 2019-10-16 às 16.41.00.png" descr="Captura de Tela 2019-10-16 às 16.41.00.png"/>
          <p:cNvPicPr>
            <a:picLocks noChangeAspect="1"/>
          </p:cNvPicPr>
          <p:nvPr/>
        </p:nvPicPr>
        <p:blipFill>
          <a:blip r:embed="rId3">
            <a:extLst/>
          </a:blip>
          <a:stretch>
            <a:fillRect/>
          </a:stretch>
        </p:blipFill>
        <p:spPr>
          <a:xfrm>
            <a:off x="681647" y="3181318"/>
            <a:ext cx="11630096" cy="9968654"/>
          </a:xfrm>
          <a:prstGeom prst="rect">
            <a:avLst/>
          </a:prstGeom>
          <a:ln w="12700">
            <a:miter lim="400000"/>
          </a:ln>
        </p:spPr>
      </p:pic>
      <p:sp>
        <p:nvSpPr>
          <p:cNvPr id="513" name="Mecanismo único para impedir o avanço da trinca"/>
          <p:cNvSpPr txBox="1"/>
          <p:nvPr/>
        </p:nvSpPr>
        <p:spPr>
          <a:xfrm>
            <a:off x="692921" y="942111"/>
            <a:ext cx="21602724"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Mecanismo único para impedir o avanço da trinca</a:t>
            </a:r>
          </a:p>
        </p:txBody>
      </p:sp>
      <p:sp>
        <p:nvSpPr>
          <p:cNvPr id="514" name="Zircônia tetragonal é estável em temperatura ambiente"/>
          <p:cNvSpPr txBox="1"/>
          <p:nvPr/>
        </p:nvSpPr>
        <p:spPr>
          <a:xfrm>
            <a:off x="12549760" y="3793545"/>
            <a:ext cx="10630788"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Zircônia tetragonal é estável em temperatura ambiente</a:t>
            </a:r>
          </a:p>
        </p:txBody>
      </p:sp>
      <p:sp>
        <p:nvSpPr>
          <p:cNvPr id="515" name="Tensão"/>
          <p:cNvSpPr txBox="1"/>
          <p:nvPr/>
        </p:nvSpPr>
        <p:spPr>
          <a:xfrm>
            <a:off x="12759765" y="7832429"/>
            <a:ext cx="306659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Tensão</a:t>
            </a:r>
          </a:p>
        </p:txBody>
      </p:sp>
      <p:sp>
        <p:nvSpPr>
          <p:cNvPr id="516" name="Mudança de fase"/>
          <p:cNvSpPr txBox="1"/>
          <p:nvPr/>
        </p:nvSpPr>
        <p:spPr>
          <a:xfrm>
            <a:off x="18286390" y="7631403"/>
            <a:ext cx="5288358"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Mudança de fase</a:t>
            </a:r>
          </a:p>
        </p:txBody>
      </p:sp>
      <p:sp>
        <p:nvSpPr>
          <p:cNvPr id="517" name="Seta"/>
          <p:cNvSpPr/>
          <p:nvPr/>
        </p:nvSpPr>
        <p:spPr>
          <a:xfrm>
            <a:off x="16689438" y="8099493"/>
            <a:ext cx="1501943" cy="734047"/>
          </a:xfrm>
          <a:prstGeom prst="rightArrow">
            <a:avLst>
              <a:gd name="adj1" fmla="val 32000"/>
              <a:gd name="adj2" fmla="val 86860"/>
            </a:avLst>
          </a:prstGeom>
          <a:solidFill>
            <a:srgbClr val="808785"/>
          </a:solidFill>
          <a:ln w="12700">
            <a:miter lim="400000"/>
          </a:ln>
        </p:spPr>
        <p:txBody>
          <a:bodyPr lIns="71437" tIns="71437" rIns="71437" bIns="71437" anchor="ctr"/>
          <a:lstStyle/>
          <a:p>
            <a:pPr>
              <a:defRPr>
                <a:solidFill>
                  <a:srgbClr val="FFFFFF"/>
                </a:solidFill>
              </a:defRPr>
            </a:pPr>
          </a:p>
        </p:txBody>
      </p:sp>
      <p:sp>
        <p:nvSpPr>
          <p:cNvPr id="518" name="Aumento volume"/>
          <p:cNvSpPr txBox="1"/>
          <p:nvPr/>
        </p:nvSpPr>
        <p:spPr>
          <a:xfrm>
            <a:off x="12494294" y="10147641"/>
            <a:ext cx="5288358"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Aumento volume</a:t>
            </a:r>
          </a:p>
        </p:txBody>
      </p:sp>
      <p:sp>
        <p:nvSpPr>
          <p:cNvPr id="519" name="Compressão"/>
          <p:cNvSpPr txBox="1"/>
          <p:nvPr/>
        </p:nvSpPr>
        <p:spPr>
          <a:xfrm>
            <a:off x="18496145" y="10823916"/>
            <a:ext cx="5288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Compressão</a:t>
            </a:r>
          </a:p>
        </p:txBody>
      </p:sp>
      <p:sp>
        <p:nvSpPr>
          <p:cNvPr id="520" name="Seta"/>
          <p:cNvSpPr/>
          <p:nvPr/>
        </p:nvSpPr>
        <p:spPr>
          <a:xfrm>
            <a:off x="16546180" y="11008203"/>
            <a:ext cx="1501943" cy="734047"/>
          </a:xfrm>
          <a:prstGeom prst="rightArrow">
            <a:avLst>
              <a:gd name="adj1" fmla="val 32000"/>
              <a:gd name="adj2" fmla="val 86860"/>
            </a:avLst>
          </a:prstGeom>
          <a:solidFill>
            <a:srgbClr val="808785"/>
          </a:solidFill>
          <a:ln w="12700">
            <a:miter lim="400000"/>
          </a:ln>
        </p:spPr>
        <p:txBody>
          <a:bodyPr lIns="71437" tIns="71437" rIns="71437" bIns="71437" anchor="ctr"/>
          <a:lstStyle/>
          <a:p>
            <a:pP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quot;Tenacidade por transformação”"/>
          <p:cNvSpPr txBox="1"/>
          <p:nvPr/>
        </p:nvSpPr>
        <p:spPr>
          <a:xfrm>
            <a:off x="1476310" y="1126561"/>
            <a:ext cx="8323150" cy="28679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"Tenacidade por transformação” </a:t>
            </a:r>
          </a:p>
        </p:txBody>
      </p:sp>
      <p:sp>
        <p:nvSpPr>
          <p:cNvPr id="525" name="Acúmulo de tensões"/>
          <p:cNvSpPr txBox="1"/>
          <p:nvPr/>
        </p:nvSpPr>
        <p:spPr>
          <a:xfrm>
            <a:off x="12469975" y="590343"/>
            <a:ext cx="2160272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Acúmulo de tensões</a:t>
            </a:r>
          </a:p>
        </p:txBody>
      </p:sp>
      <p:sp>
        <p:nvSpPr>
          <p:cNvPr id="526" name="Transformação de fase t-m"/>
          <p:cNvSpPr txBox="1"/>
          <p:nvPr/>
        </p:nvSpPr>
        <p:spPr>
          <a:xfrm>
            <a:off x="12469975" y="4129158"/>
            <a:ext cx="2160272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Transformação de fase t-m</a:t>
            </a:r>
          </a:p>
        </p:txBody>
      </p:sp>
      <p:sp>
        <p:nvSpPr>
          <p:cNvPr id="527" name="Aumento de volume de 3-5%"/>
          <p:cNvSpPr txBox="1"/>
          <p:nvPr/>
        </p:nvSpPr>
        <p:spPr>
          <a:xfrm>
            <a:off x="12187379" y="7667973"/>
            <a:ext cx="2160272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Aumento de volume de 3-5%</a:t>
            </a:r>
          </a:p>
        </p:txBody>
      </p:sp>
      <p:sp>
        <p:nvSpPr>
          <p:cNvPr id="528" name="Texto"/>
          <p:cNvSpPr txBox="1"/>
          <p:nvPr/>
        </p:nvSpPr>
        <p:spPr>
          <a:xfrm>
            <a:off x="11966748" y="9821734"/>
            <a:ext cx="11075550" cy="5455140"/>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p>
            <a:pPr algn="l" defTabSz="1155278">
              <a:lnSpc>
                <a:spcPct val="150000"/>
              </a:lnSpc>
              <a:defRPr sz="6200">
                <a:solidFill>
                  <a:srgbClr val="72675A"/>
                </a:solidFill>
              </a:defRPr>
            </a:pPr>
          </a:p>
        </p:txBody>
      </p:sp>
      <p:sp>
        <p:nvSpPr>
          <p:cNvPr id="529" name="Tensões de compressão"/>
          <p:cNvSpPr txBox="1"/>
          <p:nvPr/>
        </p:nvSpPr>
        <p:spPr>
          <a:xfrm>
            <a:off x="11966748" y="9821734"/>
            <a:ext cx="10874505" cy="506659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lstStyle>
            <a:lvl1pPr algn="l" defTabSz="1155278">
              <a:lnSpc>
                <a:spcPct val="150000"/>
              </a:lnSpc>
              <a:defRPr sz="6200">
                <a:solidFill>
                  <a:srgbClr val="72675A"/>
                </a:solidFill>
              </a:defRPr>
            </a:lvl1pPr>
          </a:lstStyle>
          <a:p>
            <a:pPr/>
            <a:r>
              <a:t>Tensões de compressão</a:t>
            </a:r>
          </a:p>
        </p:txBody>
      </p:sp>
      <p:pic>
        <p:nvPicPr>
          <p:cNvPr id="530" name="images.jpeg" descr="images.jpeg"/>
          <p:cNvPicPr>
            <a:picLocks noChangeAspect="1"/>
          </p:cNvPicPr>
          <p:nvPr/>
        </p:nvPicPr>
        <p:blipFill>
          <a:blip r:embed="rId3">
            <a:extLst/>
          </a:blip>
          <a:stretch>
            <a:fillRect/>
          </a:stretch>
        </p:blipFill>
        <p:spPr>
          <a:xfrm>
            <a:off x="2011997" y="4240052"/>
            <a:ext cx="6341404" cy="7958461"/>
          </a:xfrm>
          <a:prstGeom prst="rect">
            <a:avLst/>
          </a:prstGeom>
          <a:ln w="12700">
            <a:miter lim="400000"/>
          </a:ln>
        </p:spPr>
      </p:pic>
      <p:sp>
        <p:nvSpPr>
          <p:cNvPr id="531" name="http://www.demat.cefetmg.br"/>
          <p:cNvSpPr txBox="1"/>
          <p:nvPr/>
        </p:nvSpPr>
        <p:spPr>
          <a:xfrm>
            <a:off x="1103300" y="12773224"/>
            <a:ext cx="9069171"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 http://www.demat.cefetmg.br</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Imagem" descr="Imagem"/>
          <p:cNvPicPr>
            <a:picLocks noChangeAspect="1"/>
          </p:cNvPicPr>
          <p:nvPr/>
        </p:nvPicPr>
        <p:blipFill>
          <a:blip r:embed="rId3">
            <a:alphaModFix amt="53556"/>
            <a:extLst/>
          </a:blip>
          <a:srcRect l="109" t="519" r="681" b="35"/>
          <a:stretch>
            <a:fillRect/>
          </a:stretch>
        </p:blipFill>
        <p:spPr>
          <a:xfrm>
            <a:off x="595217" y="508922"/>
            <a:ext cx="1764111" cy="2120586"/>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11036" y="0"/>
                </a:moveTo>
                <a:lnTo>
                  <a:pt x="10895" y="178"/>
                </a:lnTo>
                <a:cubicBezTo>
                  <a:pt x="10769" y="337"/>
                  <a:pt x="10641" y="601"/>
                  <a:pt x="10613" y="768"/>
                </a:cubicBezTo>
                <a:cubicBezTo>
                  <a:pt x="10592" y="890"/>
                  <a:pt x="10556" y="965"/>
                  <a:pt x="10482" y="1010"/>
                </a:cubicBezTo>
                <a:cubicBezTo>
                  <a:pt x="10444" y="1033"/>
                  <a:pt x="10397" y="1050"/>
                  <a:pt x="10336" y="1059"/>
                </a:cubicBezTo>
                <a:cubicBezTo>
                  <a:pt x="10276" y="1068"/>
                  <a:pt x="10202" y="1071"/>
                  <a:pt x="10112" y="1071"/>
                </a:cubicBezTo>
                <a:cubicBezTo>
                  <a:pt x="9904" y="1071"/>
                  <a:pt x="9791" y="1064"/>
                  <a:pt x="9724" y="998"/>
                </a:cubicBezTo>
                <a:cubicBezTo>
                  <a:pt x="9656" y="933"/>
                  <a:pt x="9634" y="815"/>
                  <a:pt x="9612" y="594"/>
                </a:cubicBezTo>
                <a:cubicBezTo>
                  <a:pt x="9589" y="366"/>
                  <a:pt x="9576" y="250"/>
                  <a:pt x="9534" y="214"/>
                </a:cubicBezTo>
                <a:cubicBezTo>
                  <a:pt x="9492" y="179"/>
                  <a:pt x="9422" y="221"/>
                  <a:pt x="9291" y="319"/>
                </a:cubicBezTo>
                <a:cubicBezTo>
                  <a:pt x="9110" y="456"/>
                  <a:pt x="8982" y="483"/>
                  <a:pt x="8917" y="396"/>
                </a:cubicBezTo>
                <a:cubicBezTo>
                  <a:pt x="8853" y="310"/>
                  <a:pt x="8694" y="276"/>
                  <a:pt x="8523" y="275"/>
                </a:cubicBezTo>
                <a:cubicBezTo>
                  <a:pt x="8486" y="277"/>
                  <a:pt x="8455" y="268"/>
                  <a:pt x="8416" y="275"/>
                </a:cubicBezTo>
                <a:cubicBezTo>
                  <a:pt x="8410" y="275"/>
                  <a:pt x="8403" y="278"/>
                  <a:pt x="8397" y="279"/>
                </a:cubicBezTo>
                <a:cubicBezTo>
                  <a:pt x="8193" y="320"/>
                  <a:pt x="7979" y="429"/>
                  <a:pt x="7828" y="590"/>
                </a:cubicBezTo>
                <a:cubicBezTo>
                  <a:pt x="7650" y="912"/>
                  <a:pt x="7746" y="1397"/>
                  <a:pt x="8076" y="1689"/>
                </a:cubicBezTo>
                <a:lnTo>
                  <a:pt x="8421" y="1992"/>
                </a:lnTo>
                <a:lnTo>
                  <a:pt x="7862" y="2186"/>
                </a:lnTo>
                <a:cubicBezTo>
                  <a:pt x="7216" y="2411"/>
                  <a:pt x="6965" y="2346"/>
                  <a:pt x="7182" y="2009"/>
                </a:cubicBezTo>
                <a:cubicBezTo>
                  <a:pt x="7283" y="1853"/>
                  <a:pt x="7282" y="1666"/>
                  <a:pt x="7182" y="1447"/>
                </a:cubicBezTo>
                <a:cubicBezTo>
                  <a:pt x="7082" y="1228"/>
                  <a:pt x="7082" y="1041"/>
                  <a:pt x="7182" y="885"/>
                </a:cubicBezTo>
                <a:cubicBezTo>
                  <a:pt x="7255" y="771"/>
                  <a:pt x="7305" y="669"/>
                  <a:pt x="7318" y="614"/>
                </a:cubicBezTo>
                <a:cubicBezTo>
                  <a:pt x="7270" y="581"/>
                  <a:pt x="7195" y="585"/>
                  <a:pt x="7061" y="630"/>
                </a:cubicBezTo>
                <a:cubicBezTo>
                  <a:pt x="7019" y="646"/>
                  <a:pt x="6976" y="660"/>
                  <a:pt x="6929" y="679"/>
                </a:cubicBezTo>
                <a:cubicBezTo>
                  <a:pt x="6894" y="693"/>
                  <a:pt x="6856" y="710"/>
                  <a:pt x="6813" y="727"/>
                </a:cubicBezTo>
                <a:cubicBezTo>
                  <a:pt x="6566" y="839"/>
                  <a:pt x="6310" y="980"/>
                  <a:pt x="6249" y="1059"/>
                </a:cubicBezTo>
                <a:cubicBezTo>
                  <a:pt x="6190" y="1135"/>
                  <a:pt x="6071" y="1196"/>
                  <a:pt x="5982" y="1196"/>
                </a:cubicBezTo>
                <a:cubicBezTo>
                  <a:pt x="5952" y="1196"/>
                  <a:pt x="5916" y="1220"/>
                  <a:pt x="5880" y="1237"/>
                </a:cubicBezTo>
                <a:cubicBezTo>
                  <a:pt x="5855" y="1255"/>
                  <a:pt x="5812" y="1277"/>
                  <a:pt x="5792" y="1293"/>
                </a:cubicBezTo>
                <a:cubicBezTo>
                  <a:pt x="5784" y="1300"/>
                  <a:pt x="5772" y="1303"/>
                  <a:pt x="5763" y="1309"/>
                </a:cubicBezTo>
                <a:cubicBezTo>
                  <a:pt x="5735" y="1334"/>
                  <a:pt x="5702" y="1353"/>
                  <a:pt x="5681" y="1382"/>
                </a:cubicBezTo>
                <a:cubicBezTo>
                  <a:pt x="5605" y="1485"/>
                  <a:pt x="5425" y="1572"/>
                  <a:pt x="5277" y="1572"/>
                </a:cubicBezTo>
                <a:cubicBezTo>
                  <a:pt x="5192" y="1572"/>
                  <a:pt x="5127" y="1594"/>
                  <a:pt x="5083" y="1637"/>
                </a:cubicBezTo>
                <a:cubicBezTo>
                  <a:pt x="5078" y="1642"/>
                  <a:pt x="5073" y="1648"/>
                  <a:pt x="5068" y="1653"/>
                </a:cubicBezTo>
                <a:cubicBezTo>
                  <a:pt x="5066" y="1656"/>
                  <a:pt x="5065" y="1658"/>
                  <a:pt x="5063" y="1661"/>
                </a:cubicBezTo>
                <a:cubicBezTo>
                  <a:pt x="5026" y="1715"/>
                  <a:pt x="5006" y="1789"/>
                  <a:pt x="5005" y="1883"/>
                </a:cubicBezTo>
                <a:cubicBezTo>
                  <a:pt x="5005" y="1946"/>
                  <a:pt x="4998" y="1996"/>
                  <a:pt x="4986" y="2037"/>
                </a:cubicBezTo>
                <a:cubicBezTo>
                  <a:pt x="4986" y="2038"/>
                  <a:pt x="4986" y="2040"/>
                  <a:pt x="4986" y="2041"/>
                </a:cubicBezTo>
                <a:cubicBezTo>
                  <a:pt x="4981" y="2055"/>
                  <a:pt x="4973" y="2061"/>
                  <a:pt x="4966" y="2073"/>
                </a:cubicBezTo>
                <a:cubicBezTo>
                  <a:pt x="4954" y="2096"/>
                  <a:pt x="4942" y="2118"/>
                  <a:pt x="4923" y="2134"/>
                </a:cubicBezTo>
                <a:cubicBezTo>
                  <a:pt x="4863" y="2181"/>
                  <a:pt x="4765" y="2200"/>
                  <a:pt x="4607" y="2203"/>
                </a:cubicBezTo>
                <a:cubicBezTo>
                  <a:pt x="4063" y="2210"/>
                  <a:pt x="3758" y="2452"/>
                  <a:pt x="3703" y="2922"/>
                </a:cubicBezTo>
                <a:cubicBezTo>
                  <a:pt x="3674" y="3167"/>
                  <a:pt x="3570" y="3323"/>
                  <a:pt x="3431" y="3330"/>
                </a:cubicBezTo>
                <a:cubicBezTo>
                  <a:pt x="3059" y="3350"/>
                  <a:pt x="2917" y="3380"/>
                  <a:pt x="2770" y="3520"/>
                </a:cubicBezTo>
                <a:cubicBezTo>
                  <a:pt x="2721" y="3567"/>
                  <a:pt x="2670" y="3625"/>
                  <a:pt x="2609" y="3702"/>
                </a:cubicBezTo>
                <a:cubicBezTo>
                  <a:pt x="2511" y="3827"/>
                  <a:pt x="2461" y="3917"/>
                  <a:pt x="2449" y="3993"/>
                </a:cubicBezTo>
                <a:cubicBezTo>
                  <a:pt x="2438" y="4069"/>
                  <a:pt x="2468" y="4130"/>
                  <a:pt x="2537" y="4199"/>
                </a:cubicBezTo>
                <a:cubicBezTo>
                  <a:pt x="2679" y="4342"/>
                  <a:pt x="2629" y="4401"/>
                  <a:pt x="2284" y="4510"/>
                </a:cubicBezTo>
                <a:cubicBezTo>
                  <a:pt x="2050" y="4584"/>
                  <a:pt x="1807" y="4712"/>
                  <a:pt x="1745" y="4793"/>
                </a:cubicBezTo>
                <a:cubicBezTo>
                  <a:pt x="1570" y="5021"/>
                  <a:pt x="1607" y="5560"/>
                  <a:pt x="1808" y="5727"/>
                </a:cubicBezTo>
                <a:cubicBezTo>
                  <a:pt x="1920" y="5820"/>
                  <a:pt x="2124" y="5869"/>
                  <a:pt x="2318" y="5872"/>
                </a:cubicBezTo>
                <a:cubicBezTo>
                  <a:pt x="2511" y="5876"/>
                  <a:pt x="2693" y="5834"/>
                  <a:pt x="2760" y="5743"/>
                </a:cubicBezTo>
                <a:cubicBezTo>
                  <a:pt x="2817" y="5667"/>
                  <a:pt x="2920" y="5654"/>
                  <a:pt x="2993" y="5715"/>
                </a:cubicBezTo>
                <a:cubicBezTo>
                  <a:pt x="3104" y="5807"/>
                  <a:pt x="2765" y="6629"/>
                  <a:pt x="2503" y="7036"/>
                </a:cubicBezTo>
                <a:cubicBezTo>
                  <a:pt x="2502" y="7037"/>
                  <a:pt x="2503" y="7040"/>
                  <a:pt x="2503" y="7040"/>
                </a:cubicBezTo>
                <a:cubicBezTo>
                  <a:pt x="2416" y="7175"/>
                  <a:pt x="2335" y="7262"/>
                  <a:pt x="2284" y="7263"/>
                </a:cubicBezTo>
                <a:cubicBezTo>
                  <a:pt x="2280" y="7263"/>
                  <a:pt x="2278" y="7255"/>
                  <a:pt x="2274" y="7255"/>
                </a:cubicBezTo>
                <a:cubicBezTo>
                  <a:pt x="2357" y="7364"/>
                  <a:pt x="2351" y="7583"/>
                  <a:pt x="2245" y="7994"/>
                </a:cubicBezTo>
                <a:cubicBezTo>
                  <a:pt x="2154" y="8347"/>
                  <a:pt x="2078" y="9576"/>
                  <a:pt x="2080" y="10722"/>
                </a:cubicBezTo>
                <a:cubicBezTo>
                  <a:pt x="2082" y="12376"/>
                  <a:pt x="2140" y="12997"/>
                  <a:pt x="2371" y="13737"/>
                </a:cubicBezTo>
                <a:cubicBezTo>
                  <a:pt x="3247" y="16540"/>
                  <a:pt x="5515" y="18594"/>
                  <a:pt x="8494" y="19318"/>
                </a:cubicBezTo>
                <a:cubicBezTo>
                  <a:pt x="8652" y="19355"/>
                  <a:pt x="8806" y="19395"/>
                  <a:pt x="8966" y="19424"/>
                </a:cubicBezTo>
                <a:cubicBezTo>
                  <a:pt x="9027" y="19435"/>
                  <a:pt x="9089" y="19446"/>
                  <a:pt x="9150" y="19456"/>
                </a:cubicBezTo>
                <a:cubicBezTo>
                  <a:pt x="9458" y="19505"/>
                  <a:pt x="9771" y="19542"/>
                  <a:pt x="10083" y="19561"/>
                </a:cubicBezTo>
                <a:cubicBezTo>
                  <a:pt x="10116" y="19563"/>
                  <a:pt x="10148" y="19563"/>
                  <a:pt x="10180" y="19565"/>
                </a:cubicBezTo>
                <a:cubicBezTo>
                  <a:pt x="10426" y="19577"/>
                  <a:pt x="10673" y="19572"/>
                  <a:pt x="10919" y="19565"/>
                </a:cubicBezTo>
                <a:cubicBezTo>
                  <a:pt x="11971" y="19527"/>
                  <a:pt x="13013" y="19311"/>
                  <a:pt x="13980" y="18906"/>
                </a:cubicBezTo>
                <a:cubicBezTo>
                  <a:pt x="17105" y="17600"/>
                  <a:pt x="18857" y="15112"/>
                  <a:pt x="19122" y="11692"/>
                </a:cubicBezTo>
                <a:cubicBezTo>
                  <a:pt x="19134" y="11496"/>
                  <a:pt x="19144" y="11302"/>
                  <a:pt x="19151" y="11102"/>
                </a:cubicBezTo>
                <a:cubicBezTo>
                  <a:pt x="19155" y="10812"/>
                  <a:pt x="19159" y="10514"/>
                  <a:pt x="19151" y="10213"/>
                </a:cubicBezTo>
                <a:cubicBezTo>
                  <a:pt x="19146" y="10098"/>
                  <a:pt x="19144" y="9990"/>
                  <a:pt x="19136" y="9873"/>
                </a:cubicBezTo>
                <a:cubicBezTo>
                  <a:pt x="18986" y="7607"/>
                  <a:pt x="18492" y="6272"/>
                  <a:pt x="17246" y="4769"/>
                </a:cubicBezTo>
                <a:cubicBezTo>
                  <a:pt x="16484" y="3849"/>
                  <a:pt x="16482" y="3461"/>
                  <a:pt x="17241" y="4066"/>
                </a:cubicBezTo>
                <a:lnTo>
                  <a:pt x="17664" y="4401"/>
                </a:lnTo>
                <a:lnTo>
                  <a:pt x="17941" y="4155"/>
                </a:lnTo>
                <a:cubicBezTo>
                  <a:pt x="17987" y="4089"/>
                  <a:pt x="18101" y="3990"/>
                  <a:pt x="18242" y="3884"/>
                </a:cubicBezTo>
                <a:lnTo>
                  <a:pt x="18728" y="3443"/>
                </a:lnTo>
                <a:lnTo>
                  <a:pt x="18369" y="3140"/>
                </a:lnTo>
                <a:cubicBezTo>
                  <a:pt x="18303" y="3085"/>
                  <a:pt x="18249" y="3041"/>
                  <a:pt x="18198" y="3007"/>
                </a:cubicBezTo>
                <a:cubicBezTo>
                  <a:pt x="18196" y="3006"/>
                  <a:pt x="18196" y="3008"/>
                  <a:pt x="18194" y="3007"/>
                </a:cubicBezTo>
                <a:cubicBezTo>
                  <a:pt x="18145" y="2975"/>
                  <a:pt x="18102" y="2956"/>
                  <a:pt x="18062" y="2942"/>
                </a:cubicBezTo>
                <a:cubicBezTo>
                  <a:pt x="18057" y="2940"/>
                  <a:pt x="18053" y="2936"/>
                  <a:pt x="18048" y="2934"/>
                </a:cubicBezTo>
                <a:cubicBezTo>
                  <a:pt x="18002" y="2921"/>
                  <a:pt x="17957" y="2920"/>
                  <a:pt x="17917" y="2930"/>
                </a:cubicBezTo>
                <a:cubicBezTo>
                  <a:pt x="17876" y="2940"/>
                  <a:pt x="17835" y="2964"/>
                  <a:pt x="17790" y="2995"/>
                </a:cubicBezTo>
                <a:cubicBezTo>
                  <a:pt x="17761" y="3015"/>
                  <a:pt x="17740" y="3015"/>
                  <a:pt x="17712" y="3027"/>
                </a:cubicBezTo>
                <a:cubicBezTo>
                  <a:pt x="17680" y="3042"/>
                  <a:pt x="17643" y="3060"/>
                  <a:pt x="17615" y="3063"/>
                </a:cubicBezTo>
                <a:cubicBezTo>
                  <a:pt x="17600" y="3065"/>
                  <a:pt x="17590" y="3057"/>
                  <a:pt x="17576" y="3055"/>
                </a:cubicBezTo>
                <a:cubicBezTo>
                  <a:pt x="17546" y="3052"/>
                  <a:pt x="17517" y="3049"/>
                  <a:pt x="17494" y="3027"/>
                </a:cubicBezTo>
                <a:cubicBezTo>
                  <a:pt x="17486" y="3021"/>
                  <a:pt x="17485" y="3011"/>
                  <a:pt x="17479" y="3003"/>
                </a:cubicBezTo>
                <a:cubicBezTo>
                  <a:pt x="17426" y="2935"/>
                  <a:pt x="17397" y="2817"/>
                  <a:pt x="17397" y="2631"/>
                </a:cubicBezTo>
                <a:cubicBezTo>
                  <a:pt x="17397" y="2447"/>
                  <a:pt x="17252" y="2190"/>
                  <a:pt x="17081" y="2061"/>
                </a:cubicBezTo>
                <a:cubicBezTo>
                  <a:pt x="17004" y="2004"/>
                  <a:pt x="16944" y="1963"/>
                  <a:pt x="16896" y="1936"/>
                </a:cubicBezTo>
                <a:cubicBezTo>
                  <a:pt x="16751" y="1853"/>
                  <a:pt x="16698" y="1910"/>
                  <a:pt x="16488" y="2138"/>
                </a:cubicBezTo>
                <a:cubicBezTo>
                  <a:pt x="16331" y="2308"/>
                  <a:pt x="16093" y="2630"/>
                  <a:pt x="15963" y="2853"/>
                </a:cubicBezTo>
                <a:cubicBezTo>
                  <a:pt x="15713" y="3284"/>
                  <a:pt x="15593" y="3321"/>
                  <a:pt x="15302" y="3076"/>
                </a:cubicBezTo>
                <a:cubicBezTo>
                  <a:pt x="15283" y="3065"/>
                  <a:pt x="15263" y="3067"/>
                  <a:pt x="15244" y="3051"/>
                </a:cubicBezTo>
                <a:cubicBezTo>
                  <a:pt x="15234" y="3043"/>
                  <a:pt x="15236" y="3030"/>
                  <a:pt x="15229" y="3019"/>
                </a:cubicBezTo>
                <a:cubicBezTo>
                  <a:pt x="15060" y="2864"/>
                  <a:pt x="15027" y="2754"/>
                  <a:pt x="15132" y="2700"/>
                </a:cubicBezTo>
                <a:cubicBezTo>
                  <a:pt x="15221" y="2654"/>
                  <a:pt x="15293" y="2221"/>
                  <a:pt x="15293" y="1726"/>
                </a:cubicBezTo>
                <a:lnTo>
                  <a:pt x="15293" y="930"/>
                </a:lnTo>
                <a:cubicBezTo>
                  <a:pt x="15289" y="924"/>
                  <a:pt x="15287" y="885"/>
                  <a:pt x="15283" y="885"/>
                </a:cubicBezTo>
                <a:cubicBezTo>
                  <a:pt x="15259" y="885"/>
                  <a:pt x="15192" y="930"/>
                  <a:pt x="15098" y="998"/>
                </a:cubicBezTo>
                <a:lnTo>
                  <a:pt x="14773" y="1257"/>
                </a:lnTo>
                <a:cubicBezTo>
                  <a:pt x="14771" y="1259"/>
                  <a:pt x="14770" y="1259"/>
                  <a:pt x="14768" y="1261"/>
                </a:cubicBezTo>
                <a:cubicBezTo>
                  <a:pt x="14636" y="1375"/>
                  <a:pt x="14520" y="1453"/>
                  <a:pt x="14428" y="1495"/>
                </a:cubicBezTo>
                <a:cubicBezTo>
                  <a:pt x="14426" y="1496"/>
                  <a:pt x="14424" y="1495"/>
                  <a:pt x="14423" y="1495"/>
                </a:cubicBezTo>
                <a:cubicBezTo>
                  <a:pt x="14289" y="1567"/>
                  <a:pt x="14204" y="1576"/>
                  <a:pt x="14155" y="1471"/>
                </a:cubicBezTo>
                <a:cubicBezTo>
                  <a:pt x="14147" y="1454"/>
                  <a:pt x="14155" y="1414"/>
                  <a:pt x="14151" y="1390"/>
                </a:cubicBezTo>
                <a:cubicBezTo>
                  <a:pt x="14147" y="1369"/>
                  <a:pt x="14140" y="1347"/>
                  <a:pt x="14141" y="1322"/>
                </a:cubicBezTo>
                <a:cubicBezTo>
                  <a:pt x="14135" y="1192"/>
                  <a:pt x="14157" y="1032"/>
                  <a:pt x="14219" y="885"/>
                </a:cubicBezTo>
                <a:cubicBezTo>
                  <a:pt x="14254" y="801"/>
                  <a:pt x="14271" y="734"/>
                  <a:pt x="14282" y="671"/>
                </a:cubicBezTo>
                <a:cubicBezTo>
                  <a:pt x="14288" y="587"/>
                  <a:pt x="14274" y="533"/>
                  <a:pt x="14243" y="521"/>
                </a:cubicBezTo>
                <a:cubicBezTo>
                  <a:pt x="14176" y="535"/>
                  <a:pt x="14071" y="695"/>
                  <a:pt x="14000" y="897"/>
                </a:cubicBezTo>
                <a:cubicBezTo>
                  <a:pt x="13956" y="1021"/>
                  <a:pt x="13905" y="1108"/>
                  <a:pt x="13854" y="1168"/>
                </a:cubicBezTo>
                <a:cubicBezTo>
                  <a:pt x="13782" y="1275"/>
                  <a:pt x="13710" y="1303"/>
                  <a:pt x="13655" y="1237"/>
                </a:cubicBezTo>
                <a:cubicBezTo>
                  <a:pt x="13654" y="1236"/>
                  <a:pt x="13655" y="1233"/>
                  <a:pt x="13655" y="1233"/>
                </a:cubicBezTo>
                <a:cubicBezTo>
                  <a:pt x="13653" y="1230"/>
                  <a:pt x="13647" y="1232"/>
                  <a:pt x="13645" y="1229"/>
                </a:cubicBezTo>
                <a:cubicBezTo>
                  <a:pt x="13590" y="1184"/>
                  <a:pt x="13555" y="1079"/>
                  <a:pt x="13543" y="913"/>
                </a:cubicBezTo>
                <a:cubicBezTo>
                  <a:pt x="13531" y="741"/>
                  <a:pt x="13513" y="559"/>
                  <a:pt x="13504" y="461"/>
                </a:cubicBezTo>
                <a:cubicBezTo>
                  <a:pt x="13469" y="384"/>
                  <a:pt x="13413" y="321"/>
                  <a:pt x="13329" y="275"/>
                </a:cubicBezTo>
                <a:cubicBezTo>
                  <a:pt x="13112" y="221"/>
                  <a:pt x="12740" y="285"/>
                  <a:pt x="12513" y="436"/>
                </a:cubicBezTo>
                <a:cubicBezTo>
                  <a:pt x="12508" y="441"/>
                  <a:pt x="12508" y="444"/>
                  <a:pt x="12503" y="449"/>
                </a:cubicBezTo>
                <a:cubicBezTo>
                  <a:pt x="12501" y="451"/>
                  <a:pt x="12500" y="451"/>
                  <a:pt x="12498" y="453"/>
                </a:cubicBezTo>
                <a:cubicBezTo>
                  <a:pt x="12427" y="527"/>
                  <a:pt x="12370" y="584"/>
                  <a:pt x="12323" y="626"/>
                </a:cubicBezTo>
                <a:cubicBezTo>
                  <a:pt x="12319" y="630"/>
                  <a:pt x="12313" y="639"/>
                  <a:pt x="12309" y="643"/>
                </a:cubicBezTo>
                <a:cubicBezTo>
                  <a:pt x="12173" y="799"/>
                  <a:pt x="12148" y="778"/>
                  <a:pt x="12056" y="574"/>
                </a:cubicBezTo>
                <a:cubicBezTo>
                  <a:pt x="11975" y="393"/>
                  <a:pt x="11928" y="260"/>
                  <a:pt x="11803" y="162"/>
                </a:cubicBezTo>
                <a:cubicBezTo>
                  <a:pt x="11795" y="155"/>
                  <a:pt x="11779" y="152"/>
                  <a:pt x="11769" y="145"/>
                </a:cubicBezTo>
                <a:cubicBezTo>
                  <a:pt x="11734" y="121"/>
                  <a:pt x="11678" y="101"/>
                  <a:pt x="11629" y="81"/>
                </a:cubicBezTo>
                <a:cubicBezTo>
                  <a:pt x="11499" y="44"/>
                  <a:pt x="11293" y="21"/>
                  <a:pt x="11036" y="0"/>
                </a:cubicBezTo>
                <a:close/>
                <a:moveTo>
                  <a:pt x="19452" y="4405"/>
                </a:moveTo>
                <a:cubicBezTo>
                  <a:pt x="19419" y="4405"/>
                  <a:pt x="19371" y="4430"/>
                  <a:pt x="19331" y="4442"/>
                </a:cubicBezTo>
                <a:cubicBezTo>
                  <a:pt x="19280" y="4457"/>
                  <a:pt x="19233" y="4463"/>
                  <a:pt x="19165" y="4498"/>
                </a:cubicBezTo>
                <a:cubicBezTo>
                  <a:pt x="19150" y="4506"/>
                  <a:pt x="19124" y="4521"/>
                  <a:pt x="19107" y="4531"/>
                </a:cubicBezTo>
                <a:cubicBezTo>
                  <a:pt x="19001" y="4589"/>
                  <a:pt x="18885" y="4662"/>
                  <a:pt x="18728" y="4765"/>
                </a:cubicBezTo>
                <a:cubicBezTo>
                  <a:pt x="18725" y="4767"/>
                  <a:pt x="18726" y="4767"/>
                  <a:pt x="18723" y="4769"/>
                </a:cubicBezTo>
                <a:cubicBezTo>
                  <a:pt x="18257" y="5083"/>
                  <a:pt x="18170" y="5280"/>
                  <a:pt x="18558" y="5226"/>
                </a:cubicBezTo>
                <a:cubicBezTo>
                  <a:pt x="18759" y="5198"/>
                  <a:pt x="18821" y="5279"/>
                  <a:pt x="18825" y="5565"/>
                </a:cubicBezTo>
                <a:cubicBezTo>
                  <a:pt x="18829" y="5771"/>
                  <a:pt x="18889" y="6039"/>
                  <a:pt x="18956" y="6159"/>
                </a:cubicBezTo>
                <a:cubicBezTo>
                  <a:pt x="19024" y="6279"/>
                  <a:pt x="19122" y="6378"/>
                  <a:pt x="19175" y="6378"/>
                </a:cubicBezTo>
                <a:cubicBezTo>
                  <a:pt x="19394" y="6376"/>
                  <a:pt x="20450" y="5759"/>
                  <a:pt x="20239" y="5755"/>
                </a:cubicBezTo>
                <a:cubicBezTo>
                  <a:pt x="20183" y="5754"/>
                  <a:pt x="20098" y="5778"/>
                  <a:pt x="20006" y="5808"/>
                </a:cubicBezTo>
                <a:cubicBezTo>
                  <a:pt x="19987" y="5814"/>
                  <a:pt x="19968" y="5821"/>
                  <a:pt x="19948" y="5828"/>
                </a:cubicBezTo>
                <a:cubicBezTo>
                  <a:pt x="19852" y="5863"/>
                  <a:pt x="19752" y="5903"/>
                  <a:pt x="19666" y="5953"/>
                </a:cubicBezTo>
                <a:cubicBezTo>
                  <a:pt x="19424" y="6094"/>
                  <a:pt x="19270" y="6117"/>
                  <a:pt x="19161" y="6026"/>
                </a:cubicBezTo>
                <a:cubicBezTo>
                  <a:pt x="19157" y="6023"/>
                  <a:pt x="19159" y="6020"/>
                  <a:pt x="19156" y="6018"/>
                </a:cubicBezTo>
                <a:cubicBezTo>
                  <a:pt x="19144" y="6012"/>
                  <a:pt x="19128" y="6010"/>
                  <a:pt x="19122" y="6002"/>
                </a:cubicBezTo>
                <a:cubicBezTo>
                  <a:pt x="19096" y="5968"/>
                  <a:pt x="19090" y="5931"/>
                  <a:pt x="19088" y="5897"/>
                </a:cubicBezTo>
                <a:cubicBezTo>
                  <a:pt x="19031" y="5713"/>
                  <a:pt x="19209" y="5505"/>
                  <a:pt x="19496" y="5505"/>
                </a:cubicBezTo>
                <a:cubicBezTo>
                  <a:pt x="19553" y="5505"/>
                  <a:pt x="19591" y="5487"/>
                  <a:pt x="19637" y="5476"/>
                </a:cubicBezTo>
                <a:cubicBezTo>
                  <a:pt x="19698" y="5453"/>
                  <a:pt x="19756" y="5428"/>
                  <a:pt x="19797" y="5399"/>
                </a:cubicBezTo>
                <a:cubicBezTo>
                  <a:pt x="19822" y="5377"/>
                  <a:pt x="19850" y="5356"/>
                  <a:pt x="19865" y="5327"/>
                </a:cubicBezTo>
                <a:cubicBezTo>
                  <a:pt x="19873" y="5316"/>
                  <a:pt x="19878" y="5302"/>
                  <a:pt x="19885" y="5290"/>
                </a:cubicBezTo>
                <a:cubicBezTo>
                  <a:pt x="19932" y="5160"/>
                  <a:pt x="19909" y="4977"/>
                  <a:pt x="19797" y="4753"/>
                </a:cubicBezTo>
                <a:cubicBezTo>
                  <a:pt x="19761" y="4681"/>
                  <a:pt x="19727" y="4637"/>
                  <a:pt x="19695" y="4587"/>
                </a:cubicBezTo>
                <a:cubicBezTo>
                  <a:pt x="19670" y="4549"/>
                  <a:pt x="19643" y="4503"/>
                  <a:pt x="19617" y="4478"/>
                </a:cubicBezTo>
                <a:cubicBezTo>
                  <a:pt x="19609" y="4470"/>
                  <a:pt x="19602" y="4465"/>
                  <a:pt x="19593" y="4458"/>
                </a:cubicBezTo>
                <a:cubicBezTo>
                  <a:pt x="19577" y="4445"/>
                  <a:pt x="19562" y="4433"/>
                  <a:pt x="19544" y="4425"/>
                </a:cubicBezTo>
                <a:cubicBezTo>
                  <a:pt x="19529" y="4419"/>
                  <a:pt x="19512" y="4417"/>
                  <a:pt x="19496" y="4413"/>
                </a:cubicBezTo>
                <a:cubicBezTo>
                  <a:pt x="19482" y="4411"/>
                  <a:pt x="19467" y="4405"/>
                  <a:pt x="19452" y="4405"/>
                </a:cubicBezTo>
                <a:close/>
                <a:moveTo>
                  <a:pt x="20477" y="6378"/>
                </a:moveTo>
                <a:cubicBezTo>
                  <a:pt x="20270" y="6378"/>
                  <a:pt x="19195" y="6730"/>
                  <a:pt x="19195" y="6798"/>
                </a:cubicBezTo>
                <a:cubicBezTo>
                  <a:pt x="19195" y="6814"/>
                  <a:pt x="19258" y="6965"/>
                  <a:pt x="19316" y="7109"/>
                </a:cubicBezTo>
                <a:cubicBezTo>
                  <a:pt x="19331" y="7138"/>
                  <a:pt x="19340" y="7165"/>
                  <a:pt x="19350" y="7202"/>
                </a:cubicBezTo>
                <a:cubicBezTo>
                  <a:pt x="19353" y="7209"/>
                  <a:pt x="19354" y="7220"/>
                  <a:pt x="19360" y="7234"/>
                </a:cubicBezTo>
                <a:cubicBezTo>
                  <a:pt x="19470" y="7497"/>
                  <a:pt x="19618" y="7616"/>
                  <a:pt x="19826" y="7606"/>
                </a:cubicBezTo>
                <a:cubicBezTo>
                  <a:pt x="19827" y="7606"/>
                  <a:pt x="19830" y="7602"/>
                  <a:pt x="19831" y="7602"/>
                </a:cubicBezTo>
                <a:cubicBezTo>
                  <a:pt x="19924" y="7573"/>
                  <a:pt x="20065" y="7522"/>
                  <a:pt x="20200" y="7473"/>
                </a:cubicBezTo>
                <a:cubicBezTo>
                  <a:pt x="20279" y="7432"/>
                  <a:pt x="20356" y="7401"/>
                  <a:pt x="20448" y="7339"/>
                </a:cubicBezTo>
                <a:cubicBezTo>
                  <a:pt x="20700" y="7172"/>
                  <a:pt x="20794" y="7066"/>
                  <a:pt x="20798" y="6915"/>
                </a:cubicBezTo>
                <a:cubicBezTo>
                  <a:pt x="20790" y="6868"/>
                  <a:pt x="20788" y="6831"/>
                  <a:pt x="20774" y="6770"/>
                </a:cubicBezTo>
                <a:cubicBezTo>
                  <a:pt x="20763" y="6720"/>
                  <a:pt x="20756" y="6719"/>
                  <a:pt x="20745" y="6673"/>
                </a:cubicBezTo>
                <a:cubicBezTo>
                  <a:pt x="20682" y="6509"/>
                  <a:pt x="20573" y="6378"/>
                  <a:pt x="20477" y="6378"/>
                </a:cubicBezTo>
                <a:close/>
                <a:moveTo>
                  <a:pt x="914" y="6466"/>
                </a:moveTo>
                <a:cubicBezTo>
                  <a:pt x="872" y="6459"/>
                  <a:pt x="841" y="6464"/>
                  <a:pt x="812" y="6479"/>
                </a:cubicBezTo>
                <a:cubicBezTo>
                  <a:pt x="801" y="6484"/>
                  <a:pt x="792" y="6494"/>
                  <a:pt x="782" y="6503"/>
                </a:cubicBezTo>
                <a:cubicBezTo>
                  <a:pt x="767" y="6515"/>
                  <a:pt x="748" y="6535"/>
                  <a:pt x="734" y="6555"/>
                </a:cubicBezTo>
                <a:cubicBezTo>
                  <a:pt x="695" y="6613"/>
                  <a:pt x="660" y="6692"/>
                  <a:pt x="612" y="6822"/>
                </a:cubicBezTo>
                <a:cubicBezTo>
                  <a:pt x="574" y="6925"/>
                  <a:pt x="548" y="7005"/>
                  <a:pt x="535" y="7069"/>
                </a:cubicBezTo>
                <a:cubicBezTo>
                  <a:pt x="508" y="7196"/>
                  <a:pt x="540" y="7262"/>
                  <a:pt x="656" y="7331"/>
                </a:cubicBezTo>
                <a:cubicBezTo>
                  <a:pt x="714" y="7366"/>
                  <a:pt x="789" y="7399"/>
                  <a:pt x="894" y="7444"/>
                </a:cubicBezTo>
                <a:cubicBezTo>
                  <a:pt x="1011" y="7495"/>
                  <a:pt x="1090" y="7542"/>
                  <a:pt x="1147" y="7590"/>
                </a:cubicBezTo>
                <a:cubicBezTo>
                  <a:pt x="1178" y="7615"/>
                  <a:pt x="1201" y="7643"/>
                  <a:pt x="1215" y="7667"/>
                </a:cubicBezTo>
                <a:cubicBezTo>
                  <a:pt x="1216" y="7669"/>
                  <a:pt x="1223" y="7669"/>
                  <a:pt x="1225" y="7671"/>
                </a:cubicBezTo>
                <a:cubicBezTo>
                  <a:pt x="1292" y="7648"/>
                  <a:pt x="1380" y="7640"/>
                  <a:pt x="1502" y="7667"/>
                </a:cubicBezTo>
                <a:cubicBezTo>
                  <a:pt x="1714" y="7713"/>
                  <a:pt x="1836" y="7643"/>
                  <a:pt x="1944" y="7408"/>
                </a:cubicBezTo>
                <a:cubicBezTo>
                  <a:pt x="2021" y="7239"/>
                  <a:pt x="2091" y="7162"/>
                  <a:pt x="2167" y="7174"/>
                </a:cubicBezTo>
                <a:cubicBezTo>
                  <a:pt x="2130" y="7122"/>
                  <a:pt x="2097" y="7056"/>
                  <a:pt x="2075" y="6980"/>
                </a:cubicBezTo>
                <a:cubicBezTo>
                  <a:pt x="2012" y="6759"/>
                  <a:pt x="1961" y="6733"/>
                  <a:pt x="1861" y="6867"/>
                </a:cubicBezTo>
                <a:cubicBezTo>
                  <a:pt x="1752" y="7013"/>
                  <a:pt x="1709" y="7007"/>
                  <a:pt x="1570" y="6850"/>
                </a:cubicBezTo>
                <a:cubicBezTo>
                  <a:pt x="1479" y="6748"/>
                  <a:pt x="1262" y="6604"/>
                  <a:pt x="1089" y="6527"/>
                </a:cubicBezTo>
                <a:cubicBezTo>
                  <a:pt x="1018" y="6496"/>
                  <a:pt x="960" y="6475"/>
                  <a:pt x="914" y="6466"/>
                </a:cubicBezTo>
                <a:close/>
                <a:moveTo>
                  <a:pt x="1132" y="7828"/>
                </a:moveTo>
                <a:cubicBezTo>
                  <a:pt x="1057" y="7858"/>
                  <a:pt x="944" y="7873"/>
                  <a:pt x="787" y="7873"/>
                </a:cubicBezTo>
                <a:cubicBezTo>
                  <a:pt x="620" y="7873"/>
                  <a:pt x="476" y="7922"/>
                  <a:pt x="394" y="8002"/>
                </a:cubicBezTo>
                <a:cubicBezTo>
                  <a:pt x="366" y="8029"/>
                  <a:pt x="347" y="8058"/>
                  <a:pt x="335" y="8091"/>
                </a:cubicBezTo>
                <a:cubicBezTo>
                  <a:pt x="291" y="8211"/>
                  <a:pt x="193" y="8408"/>
                  <a:pt x="117" y="8528"/>
                </a:cubicBezTo>
                <a:cubicBezTo>
                  <a:pt x="107" y="8543"/>
                  <a:pt x="96" y="8713"/>
                  <a:pt x="87" y="8802"/>
                </a:cubicBezTo>
                <a:lnTo>
                  <a:pt x="758" y="8944"/>
                </a:lnTo>
                <a:cubicBezTo>
                  <a:pt x="1146" y="9026"/>
                  <a:pt x="1500" y="9062"/>
                  <a:pt x="1545" y="9025"/>
                </a:cubicBezTo>
                <a:cubicBezTo>
                  <a:pt x="1591" y="8987"/>
                  <a:pt x="1628" y="8770"/>
                  <a:pt x="1628" y="8544"/>
                </a:cubicBezTo>
                <a:cubicBezTo>
                  <a:pt x="1628" y="8258"/>
                  <a:pt x="1533" y="8092"/>
                  <a:pt x="1322" y="7998"/>
                </a:cubicBezTo>
                <a:cubicBezTo>
                  <a:pt x="1203" y="7945"/>
                  <a:pt x="1153" y="7886"/>
                  <a:pt x="1132" y="7828"/>
                </a:cubicBezTo>
                <a:close/>
                <a:moveTo>
                  <a:pt x="20837" y="7845"/>
                </a:moveTo>
                <a:cubicBezTo>
                  <a:pt x="20469" y="7877"/>
                  <a:pt x="19780" y="7998"/>
                  <a:pt x="19676" y="8067"/>
                </a:cubicBezTo>
                <a:cubicBezTo>
                  <a:pt x="19655" y="8081"/>
                  <a:pt x="19683" y="8269"/>
                  <a:pt x="19719" y="8459"/>
                </a:cubicBezTo>
                <a:lnTo>
                  <a:pt x="19734" y="8540"/>
                </a:lnTo>
                <a:cubicBezTo>
                  <a:pt x="19782" y="8711"/>
                  <a:pt x="19850" y="8873"/>
                  <a:pt x="19914" y="8980"/>
                </a:cubicBezTo>
                <a:cubicBezTo>
                  <a:pt x="19948" y="8971"/>
                  <a:pt x="20079" y="8917"/>
                  <a:pt x="20191" y="8871"/>
                </a:cubicBezTo>
                <a:cubicBezTo>
                  <a:pt x="20240" y="8840"/>
                  <a:pt x="20279" y="8824"/>
                  <a:pt x="20322" y="8819"/>
                </a:cubicBezTo>
                <a:cubicBezTo>
                  <a:pt x="20323" y="8818"/>
                  <a:pt x="20326" y="8819"/>
                  <a:pt x="20327" y="8819"/>
                </a:cubicBezTo>
                <a:cubicBezTo>
                  <a:pt x="20463" y="8760"/>
                  <a:pt x="20604" y="8729"/>
                  <a:pt x="20730" y="8714"/>
                </a:cubicBezTo>
                <a:cubicBezTo>
                  <a:pt x="20791" y="8700"/>
                  <a:pt x="20860" y="8698"/>
                  <a:pt x="20939" y="8709"/>
                </a:cubicBezTo>
                <a:cubicBezTo>
                  <a:pt x="20957" y="8712"/>
                  <a:pt x="20975" y="8706"/>
                  <a:pt x="20993" y="8709"/>
                </a:cubicBezTo>
                <a:cubicBezTo>
                  <a:pt x="21002" y="8711"/>
                  <a:pt x="21004" y="8712"/>
                  <a:pt x="21012" y="8714"/>
                </a:cubicBezTo>
                <a:cubicBezTo>
                  <a:pt x="21107" y="8706"/>
                  <a:pt x="21148" y="8600"/>
                  <a:pt x="21148" y="8346"/>
                </a:cubicBezTo>
                <a:cubicBezTo>
                  <a:pt x="21148" y="8110"/>
                  <a:pt x="21111" y="7886"/>
                  <a:pt x="21065" y="7849"/>
                </a:cubicBezTo>
                <a:cubicBezTo>
                  <a:pt x="21048" y="7834"/>
                  <a:pt x="20960" y="7834"/>
                  <a:pt x="20837" y="7845"/>
                </a:cubicBezTo>
                <a:close/>
                <a:moveTo>
                  <a:pt x="21099" y="9211"/>
                </a:moveTo>
                <a:cubicBezTo>
                  <a:pt x="20740" y="9198"/>
                  <a:pt x="20007" y="9285"/>
                  <a:pt x="19880" y="9384"/>
                </a:cubicBezTo>
                <a:cubicBezTo>
                  <a:pt x="19878" y="9386"/>
                  <a:pt x="19877" y="9387"/>
                  <a:pt x="19875" y="9388"/>
                </a:cubicBezTo>
                <a:cubicBezTo>
                  <a:pt x="19883" y="9402"/>
                  <a:pt x="19884" y="9420"/>
                  <a:pt x="19894" y="9433"/>
                </a:cubicBezTo>
                <a:cubicBezTo>
                  <a:pt x="19929" y="9453"/>
                  <a:pt x="19971" y="9474"/>
                  <a:pt x="20069" y="9494"/>
                </a:cubicBezTo>
                <a:cubicBezTo>
                  <a:pt x="20073" y="9494"/>
                  <a:pt x="20076" y="9493"/>
                  <a:pt x="20079" y="9494"/>
                </a:cubicBezTo>
                <a:cubicBezTo>
                  <a:pt x="20552" y="9488"/>
                  <a:pt x="21266" y="9353"/>
                  <a:pt x="21289" y="9263"/>
                </a:cubicBezTo>
                <a:cubicBezTo>
                  <a:pt x="21289" y="9259"/>
                  <a:pt x="21290" y="9255"/>
                  <a:pt x="21289" y="9251"/>
                </a:cubicBezTo>
                <a:cubicBezTo>
                  <a:pt x="21275" y="9227"/>
                  <a:pt x="21208" y="9214"/>
                  <a:pt x="21099" y="9211"/>
                </a:cubicBezTo>
                <a:close/>
                <a:moveTo>
                  <a:pt x="21095" y="9760"/>
                </a:moveTo>
                <a:cubicBezTo>
                  <a:pt x="21029" y="9763"/>
                  <a:pt x="20941" y="9774"/>
                  <a:pt x="20827" y="9793"/>
                </a:cubicBezTo>
                <a:cubicBezTo>
                  <a:pt x="20596" y="9831"/>
                  <a:pt x="20311" y="9859"/>
                  <a:pt x="20123" y="9869"/>
                </a:cubicBezTo>
                <a:cubicBezTo>
                  <a:pt x="20102" y="9875"/>
                  <a:pt x="20093" y="9884"/>
                  <a:pt x="20069" y="9890"/>
                </a:cubicBezTo>
                <a:cubicBezTo>
                  <a:pt x="19978" y="9911"/>
                  <a:pt x="19941" y="9928"/>
                  <a:pt x="19914" y="9942"/>
                </a:cubicBezTo>
                <a:cubicBezTo>
                  <a:pt x="19955" y="9959"/>
                  <a:pt x="19963" y="9966"/>
                  <a:pt x="20060" y="9999"/>
                </a:cubicBezTo>
                <a:cubicBezTo>
                  <a:pt x="20064" y="10000"/>
                  <a:pt x="20065" y="10001"/>
                  <a:pt x="20069" y="10003"/>
                </a:cubicBezTo>
                <a:cubicBezTo>
                  <a:pt x="20083" y="10005"/>
                  <a:pt x="20086" y="10016"/>
                  <a:pt x="20098" y="10019"/>
                </a:cubicBezTo>
                <a:cubicBezTo>
                  <a:pt x="20190" y="10036"/>
                  <a:pt x="20252" y="10065"/>
                  <a:pt x="20288" y="10112"/>
                </a:cubicBezTo>
                <a:cubicBezTo>
                  <a:pt x="20432" y="10216"/>
                  <a:pt x="20381" y="10339"/>
                  <a:pt x="20113" y="10544"/>
                </a:cubicBezTo>
                <a:cubicBezTo>
                  <a:pt x="20111" y="10546"/>
                  <a:pt x="20110" y="10546"/>
                  <a:pt x="20108" y="10548"/>
                </a:cubicBezTo>
                <a:cubicBezTo>
                  <a:pt x="19938" y="10702"/>
                  <a:pt x="19841" y="10881"/>
                  <a:pt x="19817" y="11037"/>
                </a:cubicBezTo>
                <a:cubicBezTo>
                  <a:pt x="19818" y="11184"/>
                  <a:pt x="19873" y="11320"/>
                  <a:pt x="20011" y="11409"/>
                </a:cubicBezTo>
                <a:cubicBezTo>
                  <a:pt x="20014" y="11410"/>
                  <a:pt x="20018" y="11412"/>
                  <a:pt x="20021" y="11413"/>
                </a:cubicBezTo>
                <a:cubicBezTo>
                  <a:pt x="20145" y="11453"/>
                  <a:pt x="20249" y="11567"/>
                  <a:pt x="20249" y="11664"/>
                </a:cubicBezTo>
                <a:cubicBezTo>
                  <a:pt x="20249" y="11761"/>
                  <a:pt x="20145" y="11910"/>
                  <a:pt x="20021" y="11995"/>
                </a:cubicBezTo>
                <a:cubicBezTo>
                  <a:pt x="19986" y="12019"/>
                  <a:pt x="19961" y="12045"/>
                  <a:pt x="19933" y="12072"/>
                </a:cubicBezTo>
                <a:cubicBezTo>
                  <a:pt x="19893" y="12142"/>
                  <a:pt x="19850" y="12214"/>
                  <a:pt x="19836" y="12246"/>
                </a:cubicBezTo>
                <a:cubicBezTo>
                  <a:pt x="19871" y="12262"/>
                  <a:pt x="19934" y="12263"/>
                  <a:pt x="20040" y="12242"/>
                </a:cubicBezTo>
                <a:cubicBezTo>
                  <a:pt x="20042" y="12241"/>
                  <a:pt x="20043" y="12242"/>
                  <a:pt x="20045" y="12242"/>
                </a:cubicBezTo>
                <a:cubicBezTo>
                  <a:pt x="20063" y="12237"/>
                  <a:pt x="20087" y="12232"/>
                  <a:pt x="20108" y="12226"/>
                </a:cubicBezTo>
                <a:cubicBezTo>
                  <a:pt x="20161" y="12210"/>
                  <a:pt x="20211" y="12198"/>
                  <a:pt x="20278" y="12169"/>
                </a:cubicBezTo>
                <a:cubicBezTo>
                  <a:pt x="20457" y="12092"/>
                  <a:pt x="20693" y="12032"/>
                  <a:pt x="20915" y="11991"/>
                </a:cubicBezTo>
                <a:cubicBezTo>
                  <a:pt x="20916" y="11991"/>
                  <a:pt x="20918" y="11992"/>
                  <a:pt x="20920" y="11991"/>
                </a:cubicBezTo>
                <a:cubicBezTo>
                  <a:pt x="21122" y="11941"/>
                  <a:pt x="21302" y="11904"/>
                  <a:pt x="21391" y="11910"/>
                </a:cubicBezTo>
                <a:cubicBezTo>
                  <a:pt x="21497" y="11918"/>
                  <a:pt x="21556" y="11785"/>
                  <a:pt x="21600" y="11401"/>
                </a:cubicBezTo>
                <a:cubicBezTo>
                  <a:pt x="21563" y="11405"/>
                  <a:pt x="21524" y="11411"/>
                  <a:pt x="21469" y="11425"/>
                </a:cubicBezTo>
                <a:cubicBezTo>
                  <a:pt x="21296" y="11471"/>
                  <a:pt x="20955" y="11400"/>
                  <a:pt x="20604" y="11260"/>
                </a:cubicBezTo>
                <a:cubicBezTo>
                  <a:pt x="20584" y="11253"/>
                  <a:pt x="20565" y="11251"/>
                  <a:pt x="20546" y="11244"/>
                </a:cubicBezTo>
                <a:cubicBezTo>
                  <a:pt x="20417" y="11189"/>
                  <a:pt x="20317" y="11143"/>
                  <a:pt x="20239" y="11102"/>
                </a:cubicBezTo>
                <a:cubicBezTo>
                  <a:pt x="20079" y="11018"/>
                  <a:pt x="19965" y="10937"/>
                  <a:pt x="20021" y="10892"/>
                </a:cubicBezTo>
                <a:cubicBezTo>
                  <a:pt x="20024" y="10889"/>
                  <a:pt x="20040" y="10890"/>
                  <a:pt x="20045" y="10888"/>
                </a:cubicBezTo>
                <a:cubicBezTo>
                  <a:pt x="20053" y="10862"/>
                  <a:pt x="20069" y="10832"/>
                  <a:pt x="20098" y="10803"/>
                </a:cubicBezTo>
                <a:cubicBezTo>
                  <a:pt x="20234" y="10667"/>
                  <a:pt x="20332" y="10664"/>
                  <a:pt x="20546" y="10775"/>
                </a:cubicBezTo>
                <a:cubicBezTo>
                  <a:pt x="20578" y="10791"/>
                  <a:pt x="20611" y="10797"/>
                  <a:pt x="20643" y="10807"/>
                </a:cubicBezTo>
                <a:cubicBezTo>
                  <a:pt x="20654" y="10807"/>
                  <a:pt x="20665" y="10807"/>
                  <a:pt x="20677" y="10807"/>
                </a:cubicBezTo>
                <a:cubicBezTo>
                  <a:pt x="20809" y="10807"/>
                  <a:pt x="20906" y="10808"/>
                  <a:pt x="20983" y="10799"/>
                </a:cubicBezTo>
                <a:cubicBezTo>
                  <a:pt x="20983" y="10799"/>
                  <a:pt x="20987" y="10799"/>
                  <a:pt x="20988" y="10799"/>
                </a:cubicBezTo>
                <a:cubicBezTo>
                  <a:pt x="21136" y="10727"/>
                  <a:pt x="21231" y="10553"/>
                  <a:pt x="21270" y="10326"/>
                </a:cubicBezTo>
                <a:cubicBezTo>
                  <a:pt x="21270" y="10324"/>
                  <a:pt x="21269" y="10324"/>
                  <a:pt x="21270" y="10322"/>
                </a:cubicBezTo>
                <a:cubicBezTo>
                  <a:pt x="21296" y="10045"/>
                  <a:pt x="21258" y="9882"/>
                  <a:pt x="21143" y="9764"/>
                </a:cubicBezTo>
                <a:cubicBezTo>
                  <a:pt x="21126" y="9763"/>
                  <a:pt x="21116" y="9759"/>
                  <a:pt x="21095" y="9760"/>
                </a:cubicBezTo>
                <a:close/>
                <a:moveTo>
                  <a:pt x="787" y="10047"/>
                </a:moveTo>
                <a:cubicBezTo>
                  <a:pt x="759" y="10026"/>
                  <a:pt x="731" y="10068"/>
                  <a:pt x="685" y="10164"/>
                </a:cubicBezTo>
                <a:cubicBezTo>
                  <a:pt x="601" y="10341"/>
                  <a:pt x="526" y="10366"/>
                  <a:pt x="374" y="10261"/>
                </a:cubicBezTo>
                <a:cubicBezTo>
                  <a:pt x="161" y="10115"/>
                  <a:pt x="61" y="10180"/>
                  <a:pt x="15" y="10536"/>
                </a:cubicBezTo>
                <a:cubicBezTo>
                  <a:pt x="4" y="11033"/>
                  <a:pt x="6" y="11855"/>
                  <a:pt x="0" y="12492"/>
                </a:cubicBezTo>
                <a:lnTo>
                  <a:pt x="491" y="12492"/>
                </a:lnTo>
                <a:cubicBezTo>
                  <a:pt x="517" y="12492"/>
                  <a:pt x="530" y="12496"/>
                  <a:pt x="554" y="12496"/>
                </a:cubicBezTo>
                <a:cubicBezTo>
                  <a:pt x="687" y="12499"/>
                  <a:pt x="810" y="12502"/>
                  <a:pt x="889" y="12517"/>
                </a:cubicBezTo>
                <a:cubicBezTo>
                  <a:pt x="939" y="12526"/>
                  <a:pt x="977" y="12538"/>
                  <a:pt x="1006" y="12553"/>
                </a:cubicBezTo>
                <a:cubicBezTo>
                  <a:pt x="1012" y="12556"/>
                  <a:pt x="1011" y="12562"/>
                  <a:pt x="1016" y="12565"/>
                </a:cubicBezTo>
                <a:cubicBezTo>
                  <a:pt x="1035" y="12577"/>
                  <a:pt x="1057" y="12586"/>
                  <a:pt x="1064" y="12601"/>
                </a:cubicBezTo>
                <a:cubicBezTo>
                  <a:pt x="1064" y="12602"/>
                  <a:pt x="1064" y="12605"/>
                  <a:pt x="1064" y="12605"/>
                </a:cubicBezTo>
                <a:cubicBezTo>
                  <a:pt x="1113" y="12672"/>
                  <a:pt x="1030" y="12775"/>
                  <a:pt x="860" y="12896"/>
                </a:cubicBezTo>
                <a:cubicBezTo>
                  <a:pt x="817" y="12935"/>
                  <a:pt x="788" y="12965"/>
                  <a:pt x="729" y="13010"/>
                </a:cubicBezTo>
                <a:cubicBezTo>
                  <a:pt x="602" y="13106"/>
                  <a:pt x="505" y="13198"/>
                  <a:pt x="432" y="13284"/>
                </a:cubicBezTo>
                <a:cubicBezTo>
                  <a:pt x="426" y="13293"/>
                  <a:pt x="424" y="13300"/>
                  <a:pt x="418" y="13309"/>
                </a:cubicBezTo>
                <a:cubicBezTo>
                  <a:pt x="259" y="13525"/>
                  <a:pt x="335" y="13671"/>
                  <a:pt x="666" y="13721"/>
                </a:cubicBezTo>
                <a:cubicBezTo>
                  <a:pt x="941" y="13762"/>
                  <a:pt x="1063" y="13833"/>
                  <a:pt x="1074" y="13959"/>
                </a:cubicBezTo>
                <a:cubicBezTo>
                  <a:pt x="1156" y="14011"/>
                  <a:pt x="1126" y="14072"/>
                  <a:pt x="1006" y="14186"/>
                </a:cubicBezTo>
                <a:cubicBezTo>
                  <a:pt x="972" y="14249"/>
                  <a:pt x="943" y="14309"/>
                  <a:pt x="884" y="14392"/>
                </a:cubicBezTo>
                <a:cubicBezTo>
                  <a:pt x="838" y="14458"/>
                  <a:pt x="804" y="14512"/>
                  <a:pt x="773" y="14566"/>
                </a:cubicBezTo>
                <a:cubicBezTo>
                  <a:pt x="765" y="14587"/>
                  <a:pt x="760" y="14612"/>
                  <a:pt x="753" y="14634"/>
                </a:cubicBezTo>
                <a:cubicBezTo>
                  <a:pt x="715" y="14773"/>
                  <a:pt x="688" y="14919"/>
                  <a:pt x="685" y="15059"/>
                </a:cubicBezTo>
                <a:cubicBezTo>
                  <a:pt x="696" y="15093"/>
                  <a:pt x="702" y="15122"/>
                  <a:pt x="719" y="15160"/>
                </a:cubicBezTo>
                <a:cubicBezTo>
                  <a:pt x="816" y="15370"/>
                  <a:pt x="870" y="15438"/>
                  <a:pt x="1030" y="15414"/>
                </a:cubicBezTo>
                <a:cubicBezTo>
                  <a:pt x="1084" y="15404"/>
                  <a:pt x="1143" y="15390"/>
                  <a:pt x="1205" y="15374"/>
                </a:cubicBezTo>
                <a:cubicBezTo>
                  <a:pt x="1207" y="15373"/>
                  <a:pt x="1208" y="15371"/>
                  <a:pt x="1210" y="15370"/>
                </a:cubicBezTo>
                <a:cubicBezTo>
                  <a:pt x="1274" y="15350"/>
                  <a:pt x="1336" y="15333"/>
                  <a:pt x="1429" y="15301"/>
                </a:cubicBezTo>
                <a:cubicBezTo>
                  <a:pt x="1807" y="15170"/>
                  <a:pt x="2029" y="15145"/>
                  <a:pt x="2133" y="15232"/>
                </a:cubicBezTo>
                <a:cubicBezTo>
                  <a:pt x="2218" y="15303"/>
                  <a:pt x="2238" y="15362"/>
                  <a:pt x="2177" y="15362"/>
                </a:cubicBezTo>
                <a:cubicBezTo>
                  <a:pt x="2116" y="15362"/>
                  <a:pt x="2135" y="15472"/>
                  <a:pt x="2221" y="15604"/>
                </a:cubicBezTo>
                <a:cubicBezTo>
                  <a:pt x="2337" y="15785"/>
                  <a:pt x="2298" y="15875"/>
                  <a:pt x="2017" y="16053"/>
                </a:cubicBezTo>
                <a:cubicBezTo>
                  <a:pt x="2016" y="16054"/>
                  <a:pt x="2013" y="16056"/>
                  <a:pt x="2012" y="16057"/>
                </a:cubicBezTo>
                <a:cubicBezTo>
                  <a:pt x="2011" y="16057"/>
                  <a:pt x="2008" y="16057"/>
                  <a:pt x="2007" y="16057"/>
                </a:cubicBezTo>
                <a:cubicBezTo>
                  <a:pt x="2005" y="16058"/>
                  <a:pt x="2004" y="16060"/>
                  <a:pt x="2002" y="16061"/>
                </a:cubicBezTo>
                <a:cubicBezTo>
                  <a:pt x="1976" y="16078"/>
                  <a:pt x="1962" y="16094"/>
                  <a:pt x="1929" y="16114"/>
                </a:cubicBezTo>
                <a:cubicBezTo>
                  <a:pt x="1688" y="16256"/>
                  <a:pt x="1498" y="16417"/>
                  <a:pt x="1487" y="16485"/>
                </a:cubicBezTo>
                <a:cubicBezTo>
                  <a:pt x="1486" y="16490"/>
                  <a:pt x="1482" y="16497"/>
                  <a:pt x="1482" y="16502"/>
                </a:cubicBezTo>
                <a:cubicBezTo>
                  <a:pt x="1487" y="16663"/>
                  <a:pt x="1622" y="16635"/>
                  <a:pt x="2172" y="16352"/>
                </a:cubicBezTo>
                <a:cubicBezTo>
                  <a:pt x="2557" y="16155"/>
                  <a:pt x="2704" y="15965"/>
                  <a:pt x="2639" y="15730"/>
                </a:cubicBezTo>
                <a:cubicBezTo>
                  <a:pt x="2607" y="15665"/>
                  <a:pt x="2578" y="15600"/>
                  <a:pt x="2517" y="15515"/>
                </a:cubicBezTo>
                <a:cubicBezTo>
                  <a:pt x="2476" y="15456"/>
                  <a:pt x="2449" y="15400"/>
                  <a:pt x="2386" y="15334"/>
                </a:cubicBezTo>
                <a:cubicBezTo>
                  <a:pt x="2223" y="15162"/>
                  <a:pt x="2124" y="14994"/>
                  <a:pt x="2167" y="14958"/>
                </a:cubicBezTo>
                <a:cubicBezTo>
                  <a:pt x="2186" y="14942"/>
                  <a:pt x="2170" y="14874"/>
                  <a:pt x="2148" y="14796"/>
                </a:cubicBezTo>
                <a:cubicBezTo>
                  <a:pt x="2146" y="14787"/>
                  <a:pt x="2139" y="14768"/>
                  <a:pt x="2138" y="14760"/>
                </a:cubicBezTo>
                <a:cubicBezTo>
                  <a:pt x="2136" y="14745"/>
                  <a:pt x="2122" y="14723"/>
                  <a:pt x="2119" y="14707"/>
                </a:cubicBezTo>
                <a:cubicBezTo>
                  <a:pt x="2086" y="14617"/>
                  <a:pt x="2051" y="14518"/>
                  <a:pt x="1992" y="14408"/>
                </a:cubicBezTo>
                <a:cubicBezTo>
                  <a:pt x="1961" y="14349"/>
                  <a:pt x="1941" y="14291"/>
                  <a:pt x="1915" y="14230"/>
                </a:cubicBezTo>
                <a:cubicBezTo>
                  <a:pt x="1908" y="14221"/>
                  <a:pt x="1902" y="14207"/>
                  <a:pt x="1895" y="14198"/>
                </a:cubicBezTo>
                <a:cubicBezTo>
                  <a:pt x="1887" y="14187"/>
                  <a:pt x="1888" y="14162"/>
                  <a:pt x="1881" y="14149"/>
                </a:cubicBezTo>
                <a:cubicBezTo>
                  <a:pt x="1848" y="14069"/>
                  <a:pt x="1821" y="14003"/>
                  <a:pt x="1803" y="13935"/>
                </a:cubicBezTo>
                <a:cubicBezTo>
                  <a:pt x="1796" y="13901"/>
                  <a:pt x="1788" y="13875"/>
                  <a:pt x="1783" y="13838"/>
                </a:cubicBezTo>
                <a:cubicBezTo>
                  <a:pt x="1778" y="13802"/>
                  <a:pt x="1761" y="13747"/>
                  <a:pt x="1764" y="13725"/>
                </a:cubicBezTo>
                <a:cubicBezTo>
                  <a:pt x="1780" y="13613"/>
                  <a:pt x="1687" y="13491"/>
                  <a:pt x="1560" y="13450"/>
                </a:cubicBezTo>
                <a:cubicBezTo>
                  <a:pt x="1298" y="13367"/>
                  <a:pt x="1244" y="12922"/>
                  <a:pt x="1482" y="12799"/>
                </a:cubicBezTo>
                <a:cubicBezTo>
                  <a:pt x="1568" y="12755"/>
                  <a:pt x="1594" y="12605"/>
                  <a:pt x="1540" y="12464"/>
                </a:cubicBezTo>
                <a:cubicBezTo>
                  <a:pt x="1487" y="12324"/>
                  <a:pt x="1443" y="11700"/>
                  <a:pt x="1438" y="11074"/>
                </a:cubicBezTo>
                <a:cubicBezTo>
                  <a:pt x="1434" y="10448"/>
                  <a:pt x="1391" y="10100"/>
                  <a:pt x="1341" y="10306"/>
                </a:cubicBezTo>
                <a:cubicBezTo>
                  <a:pt x="1292" y="10512"/>
                  <a:pt x="1184" y="10682"/>
                  <a:pt x="1103" y="10682"/>
                </a:cubicBezTo>
                <a:cubicBezTo>
                  <a:pt x="1022" y="10682"/>
                  <a:pt x="919" y="10512"/>
                  <a:pt x="875" y="10306"/>
                </a:cubicBezTo>
                <a:cubicBezTo>
                  <a:pt x="841" y="10150"/>
                  <a:pt x="815" y="10068"/>
                  <a:pt x="787" y="10047"/>
                </a:cubicBezTo>
                <a:close/>
                <a:moveTo>
                  <a:pt x="20259" y="12634"/>
                </a:moveTo>
                <a:cubicBezTo>
                  <a:pt x="20123" y="12663"/>
                  <a:pt x="19988" y="12726"/>
                  <a:pt x="19870" y="12824"/>
                </a:cubicBezTo>
                <a:cubicBezTo>
                  <a:pt x="19603" y="13046"/>
                  <a:pt x="19678" y="13601"/>
                  <a:pt x="19996" y="13769"/>
                </a:cubicBezTo>
                <a:cubicBezTo>
                  <a:pt x="20179" y="13866"/>
                  <a:pt x="20387" y="13881"/>
                  <a:pt x="20575" y="13834"/>
                </a:cubicBezTo>
                <a:cubicBezTo>
                  <a:pt x="20752" y="13790"/>
                  <a:pt x="20911" y="13689"/>
                  <a:pt x="21017" y="13555"/>
                </a:cubicBezTo>
                <a:cubicBezTo>
                  <a:pt x="21060" y="13487"/>
                  <a:pt x="21091" y="13407"/>
                  <a:pt x="21109" y="13321"/>
                </a:cubicBezTo>
                <a:cubicBezTo>
                  <a:pt x="21128" y="13233"/>
                  <a:pt x="21133" y="13137"/>
                  <a:pt x="21119" y="13030"/>
                </a:cubicBezTo>
                <a:cubicBezTo>
                  <a:pt x="21119" y="13029"/>
                  <a:pt x="21119" y="13027"/>
                  <a:pt x="21119" y="13026"/>
                </a:cubicBezTo>
                <a:cubicBezTo>
                  <a:pt x="21117" y="13018"/>
                  <a:pt x="21117" y="13009"/>
                  <a:pt x="21114" y="13002"/>
                </a:cubicBezTo>
                <a:cubicBezTo>
                  <a:pt x="21053" y="12841"/>
                  <a:pt x="20911" y="12728"/>
                  <a:pt x="20740" y="12666"/>
                </a:cubicBezTo>
                <a:cubicBezTo>
                  <a:pt x="20673" y="12657"/>
                  <a:pt x="20607" y="12648"/>
                  <a:pt x="20511" y="12642"/>
                </a:cubicBezTo>
                <a:cubicBezTo>
                  <a:pt x="20410" y="12635"/>
                  <a:pt x="20331" y="12633"/>
                  <a:pt x="20259" y="12634"/>
                </a:cubicBezTo>
                <a:close/>
                <a:moveTo>
                  <a:pt x="19486" y="14582"/>
                </a:moveTo>
                <a:cubicBezTo>
                  <a:pt x="19436" y="14582"/>
                  <a:pt x="19394" y="14591"/>
                  <a:pt x="19365" y="14606"/>
                </a:cubicBezTo>
                <a:cubicBezTo>
                  <a:pt x="19212" y="14685"/>
                  <a:pt x="19225" y="14720"/>
                  <a:pt x="19413" y="14780"/>
                </a:cubicBezTo>
                <a:cubicBezTo>
                  <a:pt x="19588" y="14836"/>
                  <a:pt x="19642" y="14987"/>
                  <a:pt x="19608" y="15329"/>
                </a:cubicBezTo>
                <a:cubicBezTo>
                  <a:pt x="19584" y="15566"/>
                  <a:pt x="19554" y="15673"/>
                  <a:pt x="19476" y="15726"/>
                </a:cubicBezTo>
                <a:cubicBezTo>
                  <a:pt x="19442" y="15749"/>
                  <a:pt x="19396" y="15767"/>
                  <a:pt x="19336" y="15770"/>
                </a:cubicBezTo>
                <a:cubicBezTo>
                  <a:pt x="19294" y="15772"/>
                  <a:pt x="19226" y="15766"/>
                  <a:pt x="19165" y="15762"/>
                </a:cubicBezTo>
                <a:cubicBezTo>
                  <a:pt x="19161" y="15762"/>
                  <a:pt x="19155" y="15762"/>
                  <a:pt x="19151" y="15762"/>
                </a:cubicBezTo>
                <a:cubicBezTo>
                  <a:pt x="18861" y="15736"/>
                  <a:pt x="18711" y="15819"/>
                  <a:pt x="18757" y="15924"/>
                </a:cubicBezTo>
                <a:cubicBezTo>
                  <a:pt x="18769" y="15935"/>
                  <a:pt x="18773" y="15939"/>
                  <a:pt x="18786" y="15952"/>
                </a:cubicBezTo>
                <a:cubicBezTo>
                  <a:pt x="18795" y="15959"/>
                  <a:pt x="18793" y="15965"/>
                  <a:pt x="18801" y="15972"/>
                </a:cubicBezTo>
                <a:cubicBezTo>
                  <a:pt x="18827" y="15998"/>
                  <a:pt x="18848" y="16023"/>
                  <a:pt x="18898" y="16049"/>
                </a:cubicBezTo>
                <a:cubicBezTo>
                  <a:pt x="19013" y="16108"/>
                  <a:pt x="19009" y="16189"/>
                  <a:pt x="18937" y="16255"/>
                </a:cubicBezTo>
                <a:cubicBezTo>
                  <a:pt x="18925" y="16275"/>
                  <a:pt x="18893" y="16289"/>
                  <a:pt x="18864" y="16303"/>
                </a:cubicBezTo>
                <a:cubicBezTo>
                  <a:pt x="18845" y="16313"/>
                  <a:pt x="18829" y="16324"/>
                  <a:pt x="18806" y="16332"/>
                </a:cubicBezTo>
                <a:cubicBezTo>
                  <a:pt x="18783" y="16338"/>
                  <a:pt x="18751" y="16340"/>
                  <a:pt x="18723" y="16344"/>
                </a:cubicBezTo>
                <a:cubicBezTo>
                  <a:pt x="18684" y="16351"/>
                  <a:pt x="18652" y="16360"/>
                  <a:pt x="18607" y="16360"/>
                </a:cubicBezTo>
                <a:cubicBezTo>
                  <a:pt x="18463" y="16360"/>
                  <a:pt x="18245" y="16493"/>
                  <a:pt x="18106" y="16655"/>
                </a:cubicBezTo>
                <a:cubicBezTo>
                  <a:pt x="18065" y="16758"/>
                  <a:pt x="17988" y="16835"/>
                  <a:pt x="17878" y="16869"/>
                </a:cubicBezTo>
                <a:cubicBezTo>
                  <a:pt x="17802" y="16919"/>
                  <a:pt x="17729" y="16943"/>
                  <a:pt x="17688" y="16922"/>
                </a:cubicBezTo>
                <a:cubicBezTo>
                  <a:pt x="17610" y="16882"/>
                  <a:pt x="17584" y="16931"/>
                  <a:pt x="17630" y="17031"/>
                </a:cubicBezTo>
                <a:cubicBezTo>
                  <a:pt x="17676" y="17131"/>
                  <a:pt x="17640" y="17248"/>
                  <a:pt x="17552" y="17294"/>
                </a:cubicBezTo>
                <a:cubicBezTo>
                  <a:pt x="17539" y="17300"/>
                  <a:pt x="17539" y="17307"/>
                  <a:pt x="17528" y="17314"/>
                </a:cubicBezTo>
                <a:cubicBezTo>
                  <a:pt x="17459" y="17383"/>
                  <a:pt x="17461" y="17455"/>
                  <a:pt x="17533" y="17552"/>
                </a:cubicBezTo>
                <a:cubicBezTo>
                  <a:pt x="17569" y="17559"/>
                  <a:pt x="17603" y="17568"/>
                  <a:pt x="17654" y="17564"/>
                </a:cubicBezTo>
                <a:cubicBezTo>
                  <a:pt x="17804" y="17555"/>
                  <a:pt x="17902" y="17621"/>
                  <a:pt x="17878" y="17718"/>
                </a:cubicBezTo>
                <a:cubicBezTo>
                  <a:pt x="17858" y="17795"/>
                  <a:pt x="17932" y="17904"/>
                  <a:pt x="18038" y="17993"/>
                </a:cubicBezTo>
                <a:cubicBezTo>
                  <a:pt x="18076" y="18023"/>
                  <a:pt x="18118" y="18057"/>
                  <a:pt x="18145" y="18082"/>
                </a:cubicBezTo>
                <a:cubicBezTo>
                  <a:pt x="18343" y="18208"/>
                  <a:pt x="18339" y="18245"/>
                  <a:pt x="18111" y="18437"/>
                </a:cubicBezTo>
                <a:cubicBezTo>
                  <a:pt x="18104" y="18443"/>
                  <a:pt x="18098" y="18444"/>
                  <a:pt x="18092" y="18450"/>
                </a:cubicBezTo>
                <a:cubicBezTo>
                  <a:pt x="18039" y="18494"/>
                  <a:pt x="17995" y="18529"/>
                  <a:pt x="17955" y="18551"/>
                </a:cubicBezTo>
                <a:cubicBezTo>
                  <a:pt x="17848" y="18615"/>
                  <a:pt x="17769" y="18594"/>
                  <a:pt x="17625" y="18470"/>
                </a:cubicBezTo>
                <a:cubicBezTo>
                  <a:pt x="17565" y="18427"/>
                  <a:pt x="17496" y="18379"/>
                  <a:pt x="17406" y="18308"/>
                </a:cubicBezTo>
                <a:cubicBezTo>
                  <a:pt x="16801" y="17826"/>
                  <a:pt x="16535" y="17940"/>
                  <a:pt x="17013" y="18478"/>
                </a:cubicBezTo>
                <a:cubicBezTo>
                  <a:pt x="17047" y="18516"/>
                  <a:pt x="17053" y="18536"/>
                  <a:pt x="17081" y="18571"/>
                </a:cubicBezTo>
                <a:cubicBezTo>
                  <a:pt x="17303" y="18800"/>
                  <a:pt x="17339" y="18911"/>
                  <a:pt x="17241" y="19032"/>
                </a:cubicBezTo>
                <a:cubicBezTo>
                  <a:pt x="17231" y="19044"/>
                  <a:pt x="17234" y="19055"/>
                  <a:pt x="17222" y="19068"/>
                </a:cubicBezTo>
                <a:cubicBezTo>
                  <a:pt x="17208" y="19082"/>
                  <a:pt x="17195" y="19085"/>
                  <a:pt x="17183" y="19096"/>
                </a:cubicBezTo>
                <a:cubicBezTo>
                  <a:pt x="17133" y="19153"/>
                  <a:pt x="17095" y="19216"/>
                  <a:pt x="17095" y="19254"/>
                </a:cubicBezTo>
                <a:cubicBezTo>
                  <a:pt x="17095" y="19325"/>
                  <a:pt x="17155" y="19324"/>
                  <a:pt x="17241" y="19294"/>
                </a:cubicBezTo>
                <a:cubicBezTo>
                  <a:pt x="17506" y="19089"/>
                  <a:pt x="17795" y="18862"/>
                  <a:pt x="18169" y="18547"/>
                </a:cubicBezTo>
                <a:cubicBezTo>
                  <a:pt x="18296" y="18440"/>
                  <a:pt x="18386" y="18354"/>
                  <a:pt x="18480" y="18268"/>
                </a:cubicBezTo>
                <a:cubicBezTo>
                  <a:pt x="18696" y="18048"/>
                  <a:pt x="18849" y="17883"/>
                  <a:pt x="18927" y="17771"/>
                </a:cubicBezTo>
                <a:cubicBezTo>
                  <a:pt x="18982" y="17674"/>
                  <a:pt x="19011" y="17586"/>
                  <a:pt x="18995" y="17508"/>
                </a:cubicBezTo>
                <a:cubicBezTo>
                  <a:pt x="18974" y="17475"/>
                  <a:pt x="18946" y="17446"/>
                  <a:pt x="18893" y="17419"/>
                </a:cubicBezTo>
                <a:cubicBezTo>
                  <a:pt x="18670" y="17304"/>
                  <a:pt x="18869" y="17108"/>
                  <a:pt x="19209" y="17108"/>
                </a:cubicBezTo>
                <a:cubicBezTo>
                  <a:pt x="19235" y="17108"/>
                  <a:pt x="19262" y="17100"/>
                  <a:pt x="19292" y="17092"/>
                </a:cubicBezTo>
                <a:cubicBezTo>
                  <a:pt x="19337" y="17074"/>
                  <a:pt x="19380" y="17046"/>
                  <a:pt x="19423" y="17023"/>
                </a:cubicBezTo>
                <a:cubicBezTo>
                  <a:pt x="19468" y="16997"/>
                  <a:pt x="19509" y="16981"/>
                  <a:pt x="19554" y="16946"/>
                </a:cubicBezTo>
                <a:cubicBezTo>
                  <a:pt x="19616" y="16898"/>
                  <a:pt x="19674" y="16837"/>
                  <a:pt x="19729" y="16772"/>
                </a:cubicBezTo>
                <a:cubicBezTo>
                  <a:pt x="19764" y="16734"/>
                  <a:pt x="19803" y="16699"/>
                  <a:pt x="19831" y="16659"/>
                </a:cubicBezTo>
                <a:cubicBezTo>
                  <a:pt x="19858" y="16623"/>
                  <a:pt x="19874" y="16596"/>
                  <a:pt x="19894" y="16566"/>
                </a:cubicBezTo>
                <a:cubicBezTo>
                  <a:pt x="19929" y="16509"/>
                  <a:pt x="19967" y="16449"/>
                  <a:pt x="19987" y="16409"/>
                </a:cubicBezTo>
                <a:cubicBezTo>
                  <a:pt x="19998" y="16385"/>
                  <a:pt x="19997" y="16370"/>
                  <a:pt x="20001" y="16352"/>
                </a:cubicBezTo>
                <a:cubicBezTo>
                  <a:pt x="20003" y="16333"/>
                  <a:pt x="20003" y="16317"/>
                  <a:pt x="20001" y="16299"/>
                </a:cubicBezTo>
                <a:cubicBezTo>
                  <a:pt x="19983" y="16241"/>
                  <a:pt x="19925" y="16190"/>
                  <a:pt x="19797" y="16109"/>
                </a:cubicBezTo>
                <a:cubicBezTo>
                  <a:pt x="19796" y="16109"/>
                  <a:pt x="19793" y="16110"/>
                  <a:pt x="19792" y="16109"/>
                </a:cubicBezTo>
                <a:cubicBezTo>
                  <a:pt x="19791" y="16109"/>
                  <a:pt x="19789" y="16106"/>
                  <a:pt x="19787" y="16105"/>
                </a:cubicBezTo>
                <a:cubicBezTo>
                  <a:pt x="19596" y="16019"/>
                  <a:pt x="19544" y="15928"/>
                  <a:pt x="19598" y="15855"/>
                </a:cubicBezTo>
                <a:cubicBezTo>
                  <a:pt x="19613" y="15821"/>
                  <a:pt x="19652" y="15793"/>
                  <a:pt x="19719" y="15774"/>
                </a:cubicBezTo>
                <a:cubicBezTo>
                  <a:pt x="19721" y="15774"/>
                  <a:pt x="19723" y="15770"/>
                  <a:pt x="19724" y="15770"/>
                </a:cubicBezTo>
                <a:cubicBezTo>
                  <a:pt x="19773" y="15756"/>
                  <a:pt x="19844" y="15751"/>
                  <a:pt x="19919" y="15746"/>
                </a:cubicBezTo>
                <a:cubicBezTo>
                  <a:pt x="19950" y="15743"/>
                  <a:pt x="19970" y="15738"/>
                  <a:pt x="20006" y="15738"/>
                </a:cubicBezTo>
                <a:cubicBezTo>
                  <a:pt x="20131" y="15738"/>
                  <a:pt x="20274" y="15650"/>
                  <a:pt x="20400" y="15540"/>
                </a:cubicBezTo>
                <a:cubicBezTo>
                  <a:pt x="20426" y="15509"/>
                  <a:pt x="20454" y="15478"/>
                  <a:pt x="20477" y="15447"/>
                </a:cubicBezTo>
                <a:cubicBezTo>
                  <a:pt x="20491" y="15424"/>
                  <a:pt x="20505" y="15406"/>
                  <a:pt x="20516" y="15378"/>
                </a:cubicBezTo>
                <a:cubicBezTo>
                  <a:pt x="20656" y="15044"/>
                  <a:pt x="20629" y="15001"/>
                  <a:pt x="20113" y="14760"/>
                </a:cubicBezTo>
                <a:cubicBezTo>
                  <a:pt x="20016" y="14714"/>
                  <a:pt x="19934" y="14696"/>
                  <a:pt x="19846" y="14667"/>
                </a:cubicBezTo>
                <a:cubicBezTo>
                  <a:pt x="19750" y="14639"/>
                  <a:pt x="19651" y="14609"/>
                  <a:pt x="19564" y="14590"/>
                </a:cubicBezTo>
                <a:cubicBezTo>
                  <a:pt x="19537" y="14587"/>
                  <a:pt x="19509" y="14582"/>
                  <a:pt x="19486" y="14582"/>
                </a:cubicBezTo>
                <a:close/>
                <a:moveTo>
                  <a:pt x="2950" y="16388"/>
                </a:moveTo>
                <a:cubicBezTo>
                  <a:pt x="2854" y="16404"/>
                  <a:pt x="2722" y="16474"/>
                  <a:pt x="2473" y="16615"/>
                </a:cubicBezTo>
                <a:cubicBezTo>
                  <a:pt x="2253" y="16739"/>
                  <a:pt x="2073" y="16901"/>
                  <a:pt x="1987" y="17031"/>
                </a:cubicBezTo>
                <a:cubicBezTo>
                  <a:pt x="1970" y="17064"/>
                  <a:pt x="1949" y="17097"/>
                  <a:pt x="1944" y="17128"/>
                </a:cubicBezTo>
                <a:cubicBezTo>
                  <a:pt x="1941" y="17139"/>
                  <a:pt x="1929" y="17150"/>
                  <a:pt x="1929" y="17160"/>
                </a:cubicBezTo>
                <a:cubicBezTo>
                  <a:pt x="1929" y="17216"/>
                  <a:pt x="1931" y="17263"/>
                  <a:pt x="1939" y="17290"/>
                </a:cubicBezTo>
                <a:cubicBezTo>
                  <a:pt x="1945" y="17312"/>
                  <a:pt x="1956" y="17316"/>
                  <a:pt x="1973" y="17318"/>
                </a:cubicBezTo>
                <a:cubicBezTo>
                  <a:pt x="1992" y="17309"/>
                  <a:pt x="2003" y="17307"/>
                  <a:pt x="2026" y="17294"/>
                </a:cubicBezTo>
                <a:cubicBezTo>
                  <a:pt x="2061" y="17280"/>
                  <a:pt x="2130" y="17229"/>
                  <a:pt x="2201" y="17176"/>
                </a:cubicBezTo>
                <a:cubicBezTo>
                  <a:pt x="2243" y="17148"/>
                  <a:pt x="2281" y="17124"/>
                  <a:pt x="2323" y="17092"/>
                </a:cubicBezTo>
                <a:cubicBezTo>
                  <a:pt x="2426" y="17011"/>
                  <a:pt x="2533" y="16958"/>
                  <a:pt x="2634" y="16926"/>
                </a:cubicBezTo>
                <a:cubicBezTo>
                  <a:pt x="2688" y="16909"/>
                  <a:pt x="2740" y="16895"/>
                  <a:pt x="2789" y="16894"/>
                </a:cubicBezTo>
                <a:cubicBezTo>
                  <a:pt x="2837" y="16891"/>
                  <a:pt x="2880" y="16897"/>
                  <a:pt x="2920" y="16910"/>
                </a:cubicBezTo>
                <a:cubicBezTo>
                  <a:pt x="2977" y="16928"/>
                  <a:pt x="3018" y="16946"/>
                  <a:pt x="3042" y="16966"/>
                </a:cubicBezTo>
                <a:cubicBezTo>
                  <a:pt x="3064" y="16984"/>
                  <a:pt x="3071" y="17006"/>
                  <a:pt x="3066" y="17031"/>
                </a:cubicBezTo>
                <a:cubicBezTo>
                  <a:pt x="3065" y="17040"/>
                  <a:pt x="3057" y="17049"/>
                  <a:pt x="3052" y="17059"/>
                </a:cubicBezTo>
                <a:cubicBezTo>
                  <a:pt x="3044" y="17075"/>
                  <a:pt x="3024" y="17096"/>
                  <a:pt x="3008" y="17116"/>
                </a:cubicBezTo>
                <a:cubicBezTo>
                  <a:pt x="2961" y="17171"/>
                  <a:pt x="2895" y="17238"/>
                  <a:pt x="2780" y="17338"/>
                </a:cubicBezTo>
                <a:cubicBezTo>
                  <a:pt x="2737" y="17375"/>
                  <a:pt x="2706" y="17416"/>
                  <a:pt x="2668" y="17455"/>
                </a:cubicBezTo>
                <a:cubicBezTo>
                  <a:pt x="2597" y="17525"/>
                  <a:pt x="2527" y="17595"/>
                  <a:pt x="2488" y="17649"/>
                </a:cubicBezTo>
                <a:cubicBezTo>
                  <a:pt x="2439" y="17715"/>
                  <a:pt x="2414" y="17764"/>
                  <a:pt x="2401" y="17807"/>
                </a:cubicBezTo>
                <a:cubicBezTo>
                  <a:pt x="2387" y="17913"/>
                  <a:pt x="2540" y="17883"/>
                  <a:pt x="2784" y="17730"/>
                </a:cubicBezTo>
                <a:cubicBezTo>
                  <a:pt x="2936" y="17622"/>
                  <a:pt x="3073" y="17522"/>
                  <a:pt x="3168" y="17431"/>
                </a:cubicBezTo>
                <a:cubicBezTo>
                  <a:pt x="3246" y="17356"/>
                  <a:pt x="3286" y="17289"/>
                  <a:pt x="3329" y="17221"/>
                </a:cubicBezTo>
                <a:cubicBezTo>
                  <a:pt x="3361" y="17164"/>
                  <a:pt x="3386" y="17106"/>
                  <a:pt x="3402" y="17051"/>
                </a:cubicBezTo>
                <a:cubicBezTo>
                  <a:pt x="3404" y="16971"/>
                  <a:pt x="3400" y="16890"/>
                  <a:pt x="3387" y="16817"/>
                </a:cubicBezTo>
                <a:cubicBezTo>
                  <a:pt x="3356" y="16736"/>
                  <a:pt x="3308" y="16655"/>
                  <a:pt x="3231" y="16566"/>
                </a:cubicBezTo>
                <a:cubicBezTo>
                  <a:pt x="3158" y="16500"/>
                  <a:pt x="3070" y="16437"/>
                  <a:pt x="2950" y="16388"/>
                </a:cubicBezTo>
                <a:close/>
                <a:moveTo>
                  <a:pt x="3790" y="17508"/>
                </a:moveTo>
                <a:cubicBezTo>
                  <a:pt x="3711" y="17529"/>
                  <a:pt x="3645" y="17569"/>
                  <a:pt x="3601" y="17641"/>
                </a:cubicBezTo>
                <a:cubicBezTo>
                  <a:pt x="3591" y="17668"/>
                  <a:pt x="3581" y="17697"/>
                  <a:pt x="3581" y="17730"/>
                </a:cubicBezTo>
                <a:cubicBezTo>
                  <a:pt x="3581" y="17802"/>
                  <a:pt x="3539" y="17881"/>
                  <a:pt x="3479" y="17952"/>
                </a:cubicBezTo>
                <a:cubicBezTo>
                  <a:pt x="3475" y="17959"/>
                  <a:pt x="3470" y="17959"/>
                  <a:pt x="3465" y="17965"/>
                </a:cubicBezTo>
                <a:cubicBezTo>
                  <a:pt x="3451" y="17979"/>
                  <a:pt x="3436" y="17991"/>
                  <a:pt x="3421" y="17997"/>
                </a:cubicBezTo>
                <a:cubicBezTo>
                  <a:pt x="3377" y="18038"/>
                  <a:pt x="3335" y="18082"/>
                  <a:pt x="3280" y="18106"/>
                </a:cubicBezTo>
                <a:cubicBezTo>
                  <a:pt x="3162" y="18159"/>
                  <a:pt x="3086" y="18223"/>
                  <a:pt x="3042" y="18292"/>
                </a:cubicBezTo>
                <a:cubicBezTo>
                  <a:pt x="3014" y="18408"/>
                  <a:pt x="3024" y="18518"/>
                  <a:pt x="3061" y="18611"/>
                </a:cubicBezTo>
                <a:cubicBezTo>
                  <a:pt x="3098" y="18669"/>
                  <a:pt x="3145" y="18725"/>
                  <a:pt x="3217" y="18785"/>
                </a:cubicBezTo>
                <a:cubicBezTo>
                  <a:pt x="3273" y="18832"/>
                  <a:pt x="3313" y="18866"/>
                  <a:pt x="3353" y="18894"/>
                </a:cubicBezTo>
                <a:cubicBezTo>
                  <a:pt x="3501" y="18948"/>
                  <a:pt x="3681" y="18945"/>
                  <a:pt x="3868" y="18862"/>
                </a:cubicBezTo>
                <a:cubicBezTo>
                  <a:pt x="4169" y="18728"/>
                  <a:pt x="4383" y="18370"/>
                  <a:pt x="4403" y="18062"/>
                </a:cubicBezTo>
                <a:cubicBezTo>
                  <a:pt x="4397" y="17896"/>
                  <a:pt x="4340" y="17741"/>
                  <a:pt x="4223" y="17637"/>
                </a:cubicBezTo>
                <a:cubicBezTo>
                  <a:pt x="4169" y="17590"/>
                  <a:pt x="4104" y="17555"/>
                  <a:pt x="4028" y="17532"/>
                </a:cubicBezTo>
                <a:cubicBezTo>
                  <a:pt x="4027" y="17532"/>
                  <a:pt x="4025" y="17528"/>
                  <a:pt x="4024" y="17528"/>
                </a:cubicBezTo>
                <a:cubicBezTo>
                  <a:pt x="3957" y="17509"/>
                  <a:pt x="3874" y="17504"/>
                  <a:pt x="3790" y="17508"/>
                </a:cubicBezTo>
                <a:close/>
                <a:moveTo>
                  <a:pt x="4859" y="18348"/>
                </a:moveTo>
                <a:cubicBezTo>
                  <a:pt x="4811" y="18391"/>
                  <a:pt x="4737" y="18578"/>
                  <a:pt x="4665" y="18805"/>
                </a:cubicBezTo>
                <a:cubicBezTo>
                  <a:pt x="4655" y="18837"/>
                  <a:pt x="4646" y="18873"/>
                  <a:pt x="4636" y="18906"/>
                </a:cubicBezTo>
                <a:cubicBezTo>
                  <a:pt x="4580" y="19124"/>
                  <a:pt x="4538" y="19306"/>
                  <a:pt x="4514" y="19444"/>
                </a:cubicBezTo>
                <a:cubicBezTo>
                  <a:pt x="4514" y="19444"/>
                  <a:pt x="4514" y="19447"/>
                  <a:pt x="4514" y="19448"/>
                </a:cubicBezTo>
                <a:cubicBezTo>
                  <a:pt x="4511" y="19468"/>
                  <a:pt x="4507" y="19485"/>
                  <a:pt x="4505" y="19504"/>
                </a:cubicBezTo>
                <a:cubicBezTo>
                  <a:pt x="4490" y="19605"/>
                  <a:pt x="4486" y="19684"/>
                  <a:pt x="4495" y="19739"/>
                </a:cubicBezTo>
                <a:cubicBezTo>
                  <a:pt x="4503" y="19794"/>
                  <a:pt x="4524" y="19825"/>
                  <a:pt x="4558" y="19836"/>
                </a:cubicBezTo>
                <a:cubicBezTo>
                  <a:pt x="4610" y="19839"/>
                  <a:pt x="4697" y="19803"/>
                  <a:pt x="4835" y="19719"/>
                </a:cubicBezTo>
                <a:cubicBezTo>
                  <a:pt x="4837" y="19717"/>
                  <a:pt x="4842" y="19716"/>
                  <a:pt x="4845" y="19715"/>
                </a:cubicBezTo>
                <a:cubicBezTo>
                  <a:pt x="4895" y="19684"/>
                  <a:pt x="4970" y="19624"/>
                  <a:pt x="5034" y="19581"/>
                </a:cubicBezTo>
                <a:cubicBezTo>
                  <a:pt x="5042" y="19575"/>
                  <a:pt x="5046" y="19579"/>
                  <a:pt x="5054" y="19573"/>
                </a:cubicBezTo>
                <a:cubicBezTo>
                  <a:pt x="5116" y="19532"/>
                  <a:pt x="5162" y="19500"/>
                  <a:pt x="5238" y="19448"/>
                </a:cubicBezTo>
                <a:cubicBezTo>
                  <a:pt x="5579" y="19213"/>
                  <a:pt x="5779" y="19029"/>
                  <a:pt x="5817" y="18935"/>
                </a:cubicBezTo>
                <a:cubicBezTo>
                  <a:pt x="5808" y="18909"/>
                  <a:pt x="5791" y="18890"/>
                  <a:pt x="5758" y="18882"/>
                </a:cubicBezTo>
                <a:cubicBezTo>
                  <a:pt x="5726" y="18874"/>
                  <a:pt x="5680" y="18880"/>
                  <a:pt x="5622" y="18898"/>
                </a:cubicBezTo>
                <a:cubicBezTo>
                  <a:pt x="5404" y="18968"/>
                  <a:pt x="5024" y="18684"/>
                  <a:pt x="4898" y="18357"/>
                </a:cubicBezTo>
                <a:cubicBezTo>
                  <a:pt x="4890" y="18335"/>
                  <a:pt x="4875" y="18334"/>
                  <a:pt x="4859" y="18348"/>
                </a:cubicBezTo>
                <a:close/>
                <a:moveTo>
                  <a:pt x="16250" y="18623"/>
                </a:moveTo>
                <a:cubicBezTo>
                  <a:pt x="16212" y="18618"/>
                  <a:pt x="16172" y="18630"/>
                  <a:pt x="16133" y="18631"/>
                </a:cubicBezTo>
                <a:cubicBezTo>
                  <a:pt x="16077" y="18642"/>
                  <a:pt x="16024" y="18650"/>
                  <a:pt x="15949" y="18672"/>
                </a:cubicBezTo>
                <a:cubicBezTo>
                  <a:pt x="15789" y="18718"/>
                  <a:pt x="15686" y="18772"/>
                  <a:pt x="15613" y="18846"/>
                </a:cubicBezTo>
                <a:cubicBezTo>
                  <a:pt x="15605" y="18853"/>
                  <a:pt x="15597" y="18862"/>
                  <a:pt x="15589" y="18870"/>
                </a:cubicBezTo>
                <a:cubicBezTo>
                  <a:pt x="15523" y="18950"/>
                  <a:pt x="15485" y="19055"/>
                  <a:pt x="15467" y="19209"/>
                </a:cubicBezTo>
                <a:cubicBezTo>
                  <a:pt x="15449" y="19372"/>
                  <a:pt x="15483" y="19535"/>
                  <a:pt x="15535" y="19662"/>
                </a:cubicBezTo>
                <a:cubicBezTo>
                  <a:pt x="15658" y="19821"/>
                  <a:pt x="15826" y="19920"/>
                  <a:pt x="16002" y="19953"/>
                </a:cubicBezTo>
                <a:cubicBezTo>
                  <a:pt x="16058" y="19956"/>
                  <a:pt x="16110" y="19966"/>
                  <a:pt x="16167" y="19957"/>
                </a:cubicBezTo>
                <a:cubicBezTo>
                  <a:pt x="16297" y="19922"/>
                  <a:pt x="16452" y="19847"/>
                  <a:pt x="16639" y="19731"/>
                </a:cubicBezTo>
                <a:cubicBezTo>
                  <a:pt x="16735" y="19642"/>
                  <a:pt x="16812" y="19532"/>
                  <a:pt x="16857" y="19403"/>
                </a:cubicBezTo>
                <a:cubicBezTo>
                  <a:pt x="16916" y="19239"/>
                  <a:pt x="16842" y="19042"/>
                  <a:pt x="16668" y="18858"/>
                </a:cubicBezTo>
                <a:cubicBezTo>
                  <a:pt x="16535" y="18731"/>
                  <a:pt x="16397" y="18645"/>
                  <a:pt x="16250" y="18623"/>
                </a:cubicBezTo>
                <a:close/>
                <a:moveTo>
                  <a:pt x="6667" y="19270"/>
                </a:moveTo>
                <a:cubicBezTo>
                  <a:pt x="6626" y="19291"/>
                  <a:pt x="6563" y="19349"/>
                  <a:pt x="6468" y="19452"/>
                </a:cubicBezTo>
                <a:cubicBezTo>
                  <a:pt x="6450" y="19471"/>
                  <a:pt x="6435" y="19480"/>
                  <a:pt x="6419" y="19496"/>
                </a:cubicBezTo>
                <a:cubicBezTo>
                  <a:pt x="6343" y="19612"/>
                  <a:pt x="6289" y="19663"/>
                  <a:pt x="6205" y="19654"/>
                </a:cubicBezTo>
                <a:cubicBezTo>
                  <a:pt x="6195" y="19656"/>
                  <a:pt x="6178" y="19658"/>
                  <a:pt x="6167" y="19658"/>
                </a:cubicBezTo>
                <a:cubicBezTo>
                  <a:pt x="6140" y="19656"/>
                  <a:pt x="6111" y="19648"/>
                  <a:pt x="6079" y="19638"/>
                </a:cubicBezTo>
                <a:cubicBezTo>
                  <a:pt x="6067" y="19633"/>
                  <a:pt x="6053" y="19635"/>
                  <a:pt x="6040" y="19630"/>
                </a:cubicBezTo>
                <a:cubicBezTo>
                  <a:pt x="6028" y="19625"/>
                  <a:pt x="6019" y="19623"/>
                  <a:pt x="6006" y="19618"/>
                </a:cubicBezTo>
                <a:cubicBezTo>
                  <a:pt x="5794" y="19523"/>
                  <a:pt x="5705" y="19575"/>
                  <a:pt x="5540" y="19884"/>
                </a:cubicBezTo>
                <a:cubicBezTo>
                  <a:pt x="5356" y="20229"/>
                  <a:pt x="5364" y="20283"/>
                  <a:pt x="5613" y="20434"/>
                </a:cubicBezTo>
                <a:cubicBezTo>
                  <a:pt x="5696" y="20484"/>
                  <a:pt x="5758" y="20518"/>
                  <a:pt x="5817" y="20543"/>
                </a:cubicBezTo>
                <a:cubicBezTo>
                  <a:pt x="5863" y="20557"/>
                  <a:pt x="5904" y="20566"/>
                  <a:pt x="5943" y="20567"/>
                </a:cubicBezTo>
                <a:cubicBezTo>
                  <a:pt x="6094" y="20524"/>
                  <a:pt x="6229" y="20344"/>
                  <a:pt x="6414" y="19989"/>
                </a:cubicBezTo>
                <a:cubicBezTo>
                  <a:pt x="6419" y="19981"/>
                  <a:pt x="6420" y="19977"/>
                  <a:pt x="6424" y="19969"/>
                </a:cubicBezTo>
                <a:cubicBezTo>
                  <a:pt x="6429" y="19961"/>
                  <a:pt x="6430" y="19953"/>
                  <a:pt x="6434" y="19945"/>
                </a:cubicBezTo>
                <a:cubicBezTo>
                  <a:pt x="6443" y="19928"/>
                  <a:pt x="6445" y="19921"/>
                  <a:pt x="6453" y="19904"/>
                </a:cubicBezTo>
                <a:cubicBezTo>
                  <a:pt x="6525" y="19758"/>
                  <a:pt x="6583" y="19624"/>
                  <a:pt x="6618" y="19521"/>
                </a:cubicBezTo>
                <a:cubicBezTo>
                  <a:pt x="6624" y="19504"/>
                  <a:pt x="6623" y="19496"/>
                  <a:pt x="6628" y="19480"/>
                </a:cubicBezTo>
                <a:cubicBezTo>
                  <a:pt x="6657" y="19384"/>
                  <a:pt x="6676" y="19304"/>
                  <a:pt x="6667" y="19270"/>
                </a:cubicBezTo>
                <a:close/>
                <a:moveTo>
                  <a:pt x="12756" y="19763"/>
                </a:moveTo>
                <a:cubicBezTo>
                  <a:pt x="12725" y="19762"/>
                  <a:pt x="12697" y="19764"/>
                  <a:pt x="12664" y="19767"/>
                </a:cubicBezTo>
                <a:cubicBezTo>
                  <a:pt x="12564" y="19779"/>
                  <a:pt x="12455" y="19798"/>
                  <a:pt x="12362" y="19832"/>
                </a:cubicBezTo>
                <a:cubicBezTo>
                  <a:pt x="12360" y="19833"/>
                  <a:pt x="12360" y="19835"/>
                  <a:pt x="12357" y="19836"/>
                </a:cubicBezTo>
                <a:cubicBezTo>
                  <a:pt x="12355" y="19837"/>
                  <a:pt x="12355" y="19835"/>
                  <a:pt x="12353" y="19836"/>
                </a:cubicBezTo>
                <a:cubicBezTo>
                  <a:pt x="12348" y="19838"/>
                  <a:pt x="12343" y="19842"/>
                  <a:pt x="12338" y="19844"/>
                </a:cubicBezTo>
                <a:cubicBezTo>
                  <a:pt x="12291" y="19862"/>
                  <a:pt x="12256" y="19882"/>
                  <a:pt x="12221" y="19904"/>
                </a:cubicBezTo>
                <a:cubicBezTo>
                  <a:pt x="12199" y="19919"/>
                  <a:pt x="12180" y="19935"/>
                  <a:pt x="12163" y="19953"/>
                </a:cubicBezTo>
                <a:cubicBezTo>
                  <a:pt x="12141" y="19974"/>
                  <a:pt x="12119" y="20000"/>
                  <a:pt x="12105" y="20026"/>
                </a:cubicBezTo>
                <a:cubicBezTo>
                  <a:pt x="12095" y="20044"/>
                  <a:pt x="12096" y="20065"/>
                  <a:pt x="12090" y="20086"/>
                </a:cubicBezTo>
                <a:cubicBezTo>
                  <a:pt x="12085" y="20165"/>
                  <a:pt x="12104" y="20270"/>
                  <a:pt x="12158" y="20442"/>
                </a:cubicBezTo>
                <a:cubicBezTo>
                  <a:pt x="12231" y="20676"/>
                  <a:pt x="12318" y="20910"/>
                  <a:pt x="12372" y="21036"/>
                </a:cubicBezTo>
                <a:cubicBezTo>
                  <a:pt x="12405" y="21101"/>
                  <a:pt x="12432" y="21146"/>
                  <a:pt x="12450" y="21165"/>
                </a:cubicBezTo>
                <a:cubicBezTo>
                  <a:pt x="12467" y="21180"/>
                  <a:pt x="12488" y="21176"/>
                  <a:pt x="12503" y="21153"/>
                </a:cubicBezTo>
                <a:cubicBezTo>
                  <a:pt x="12519" y="21125"/>
                  <a:pt x="12531" y="21110"/>
                  <a:pt x="12552" y="21012"/>
                </a:cubicBezTo>
                <a:cubicBezTo>
                  <a:pt x="12566" y="20946"/>
                  <a:pt x="12602" y="20880"/>
                  <a:pt x="12654" y="20818"/>
                </a:cubicBezTo>
                <a:cubicBezTo>
                  <a:pt x="12695" y="20763"/>
                  <a:pt x="12740" y="20723"/>
                  <a:pt x="12795" y="20680"/>
                </a:cubicBezTo>
                <a:cubicBezTo>
                  <a:pt x="12798" y="20678"/>
                  <a:pt x="12806" y="20675"/>
                  <a:pt x="12809" y="20672"/>
                </a:cubicBezTo>
                <a:cubicBezTo>
                  <a:pt x="12843" y="20638"/>
                  <a:pt x="12872" y="20595"/>
                  <a:pt x="12907" y="20567"/>
                </a:cubicBezTo>
                <a:cubicBezTo>
                  <a:pt x="13040" y="20463"/>
                  <a:pt x="13113" y="20358"/>
                  <a:pt x="13154" y="20256"/>
                </a:cubicBezTo>
                <a:cubicBezTo>
                  <a:pt x="13160" y="20232"/>
                  <a:pt x="13176" y="20208"/>
                  <a:pt x="13179" y="20183"/>
                </a:cubicBezTo>
                <a:cubicBezTo>
                  <a:pt x="13181" y="20174"/>
                  <a:pt x="13177" y="20164"/>
                  <a:pt x="13179" y="20155"/>
                </a:cubicBezTo>
                <a:cubicBezTo>
                  <a:pt x="13183" y="20066"/>
                  <a:pt x="13167" y="19982"/>
                  <a:pt x="13125" y="19913"/>
                </a:cubicBezTo>
                <a:cubicBezTo>
                  <a:pt x="13068" y="19842"/>
                  <a:pt x="12975" y="19788"/>
                  <a:pt x="12858" y="19767"/>
                </a:cubicBezTo>
                <a:cubicBezTo>
                  <a:pt x="12826" y="19764"/>
                  <a:pt x="12794" y="19762"/>
                  <a:pt x="12756" y="19763"/>
                </a:cubicBezTo>
                <a:close/>
                <a:moveTo>
                  <a:pt x="14248" y="19876"/>
                </a:moveTo>
                <a:cubicBezTo>
                  <a:pt x="14137" y="19911"/>
                  <a:pt x="14094" y="19998"/>
                  <a:pt x="14092" y="20167"/>
                </a:cubicBezTo>
                <a:cubicBezTo>
                  <a:pt x="14092" y="20169"/>
                  <a:pt x="14092" y="20169"/>
                  <a:pt x="14092" y="20171"/>
                </a:cubicBezTo>
                <a:cubicBezTo>
                  <a:pt x="14092" y="20173"/>
                  <a:pt x="14092" y="20174"/>
                  <a:pt x="14092" y="20175"/>
                </a:cubicBezTo>
                <a:cubicBezTo>
                  <a:pt x="14092" y="20180"/>
                  <a:pt x="14092" y="20183"/>
                  <a:pt x="14092" y="20187"/>
                </a:cubicBezTo>
                <a:cubicBezTo>
                  <a:pt x="14096" y="20350"/>
                  <a:pt x="14183" y="20438"/>
                  <a:pt x="14287" y="20458"/>
                </a:cubicBezTo>
                <a:cubicBezTo>
                  <a:pt x="14309" y="20458"/>
                  <a:pt x="14327" y="20458"/>
                  <a:pt x="14355" y="20454"/>
                </a:cubicBezTo>
                <a:cubicBezTo>
                  <a:pt x="14499" y="20431"/>
                  <a:pt x="14617" y="20303"/>
                  <a:pt x="14617" y="20167"/>
                </a:cubicBezTo>
                <a:cubicBezTo>
                  <a:pt x="14617" y="20032"/>
                  <a:pt x="14499" y="19903"/>
                  <a:pt x="14355" y="19880"/>
                </a:cubicBezTo>
                <a:cubicBezTo>
                  <a:pt x="14312" y="19873"/>
                  <a:pt x="14279" y="19872"/>
                  <a:pt x="14248" y="19876"/>
                </a:cubicBezTo>
                <a:close/>
                <a:moveTo>
                  <a:pt x="7352" y="20006"/>
                </a:moveTo>
                <a:cubicBezTo>
                  <a:pt x="7286" y="20017"/>
                  <a:pt x="7224" y="20050"/>
                  <a:pt x="7182" y="20107"/>
                </a:cubicBezTo>
                <a:cubicBezTo>
                  <a:pt x="7117" y="20194"/>
                  <a:pt x="7102" y="20338"/>
                  <a:pt x="7143" y="20434"/>
                </a:cubicBezTo>
                <a:cubicBezTo>
                  <a:pt x="7157" y="20459"/>
                  <a:pt x="7167" y="20484"/>
                  <a:pt x="7187" y="20503"/>
                </a:cubicBezTo>
                <a:cubicBezTo>
                  <a:pt x="7246" y="20557"/>
                  <a:pt x="7332" y="20580"/>
                  <a:pt x="7415" y="20575"/>
                </a:cubicBezTo>
                <a:cubicBezTo>
                  <a:pt x="7572" y="20534"/>
                  <a:pt x="7722" y="20429"/>
                  <a:pt x="7756" y="20256"/>
                </a:cubicBezTo>
                <a:cubicBezTo>
                  <a:pt x="7755" y="20253"/>
                  <a:pt x="7756" y="20248"/>
                  <a:pt x="7756" y="20244"/>
                </a:cubicBezTo>
                <a:cubicBezTo>
                  <a:pt x="7755" y="20238"/>
                  <a:pt x="7756" y="20230"/>
                  <a:pt x="7756" y="20224"/>
                </a:cubicBezTo>
                <a:cubicBezTo>
                  <a:pt x="7755" y="20222"/>
                  <a:pt x="7751" y="20221"/>
                  <a:pt x="7751" y="20220"/>
                </a:cubicBezTo>
                <a:cubicBezTo>
                  <a:pt x="7712" y="20073"/>
                  <a:pt x="7517" y="19978"/>
                  <a:pt x="7352" y="20006"/>
                </a:cubicBezTo>
                <a:close/>
                <a:moveTo>
                  <a:pt x="8946" y="20054"/>
                </a:moveTo>
                <a:cubicBezTo>
                  <a:pt x="8930" y="20026"/>
                  <a:pt x="8899" y="20067"/>
                  <a:pt x="8844" y="20167"/>
                </a:cubicBezTo>
                <a:cubicBezTo>
                  <a:pt x="8767" y="20308"/>
                  <a:pt x="8724" y="20472"/>
                  <a:pt x="8708" y="20636"/>
                </a:cubicBezTo>
                <a:cubicBezTo>
                  <a:pt x="8708" y="20638"/>
                  <a:pt x="8708" y="20642"/>
                  <a:pt x="8708" y="20644"/>
                </a:cubicBezTo>
                <a:cubicBezTo>
                  <a:pt x="8703" y="20724"/>
                  <a:pt x="8707" y="20811"/>
                  <a:pt x="8708" y="20895"/>
                </a:cubicBezTo>
                <a:cubicBezTo>
                  <a:pt x="8718" y="21003"/>
                  <a:pt x="8735" y="21107"/>
                  <a:pt x="8771" y="21194"/>
                </a:cubicBezTo>
                <a:cubicBezTo>
                  <a:pt x="8774" y="21201"/>
                  <a:pt x="8778" y="21207"/>
                  <a:pt x="8781" y="21214"/>
                </a:cubicBezTo>
                <a:cubicBezTo>
                  <a:pt x="8785" y="21224"/>
                  <a:pt x="8791" y="21233"/>
                  <a:pt x="8796" y="21242"/>
                </a:cubicBezTo>
                <a:cubicBezTo>
                  <a:pt x="8836" y="21320"/>
                  <a:pt x="8889" y="21386"/>
                  <a:pt x="8951" y="21424"/>
                </a:cubicBezTo>
                <a:cubicBezTo>
                  <a:pt x="9084" y="21505"/>
                  <a:pt x="9200" y="21528"/>
                  <a:pt x="9306" y="21493"/>
                </a:cubicBezTo>
                <a:cubicBezTo>
                  <a:pt x="9376" y="21441"/>
                  <a:pt x="9446" y="21388"/>
                  <a:pt x="9520" y="21295"/>
                </a:cubicBezTo>
                <a:cubicBezTo>
                  <a:pt x="9577" y="21221"/>
                  <a:pt x="9628" y="21111"/>
                  <a:pt x="9675" y="21004"/>
                </a:cubicBezTo>
                <a:cubicBezTo>
                  <a:pt x="9694" y="20956"/>
                  <a:pt x="9715" y="20925"/>
                  <a:pt x="9733" y="20870"/>
                </a:cubicBezTo>
                <a:cubicBezTo>
                  <a:pt x="9816" y="20624"/>
                  <a:pt x="9849" y="20476"/>
                  <a:pt x="9860" y="20357"/>
                </a:cubicBezTo>
                <a:cubicBezTo>
                  <a:pt x="9865" y="20312"/>
                  <a:pt x="9864" y="20274"/>
                  <a:pt x="9865" y="20236"/>
                </a:cubicBezTo>
                <a:cubicBezTo>
                  <a:pt x="9854" y="20151"/>
                  <a:pt x="9814" y="20103"/>
                  <a:pt x="9733" y="20103"/>
                </a:cubicBezTo>
                <a:cubicBezTo>
                  <a:pt x="9717" y="20103"/>
                  <a:pt x="9705" y="20115"/>
                  <a:pt x="9690" y="20127"/>
                </a:cubicBezTo>
                <a:cubicBezTo>
                  <a:pt x="9673" y="20152"/>
                  <a:pt x="9654" y="20163"/>
                  <a:pt x="9641" y="20195"/>
                </a:cubicBezTo>
                <a:cubicBezTo>
                  <a:pt x="9641" y="20197"/>
                  <a:pt x="9637" y="20194"/>
                  <a:pt x="9636" y="20195"/>
                </a:cubicBezTo>
                <a:cubicBezTo>
                  <a:pt x="9606" y="20273"/>
                  <a:pt x="9588" y="20368"/>
                  <a:pt x="9588" y="20462"/>
                </a:cubicBezTo>
                <a:cubicBezTo>
                  <a:pt x="9588" y="20465"/>
                  <a:pt x="9588" y="20468"/>
                  <a:pt x="9588" y="20470"/>
                </a:cubicBezTo>
                <a:cubicBezTo>
                  <a:pt x="9587" y="20511"/>
                  <a:pt x="9570" y="20545"/>
                  <a:pt x="9563" y="20583"/>
                </a:cubicBezTo>
                <a:cubicBezTo>
                  <a:pt x="9553" y="20644"/>
                  <a:pt x="9547" y="20709"/>
                  <a:pt x="9524" y="20761"/>
                </a:cubicBezTo>
                <a:cubicBezTo>
                  <a:pt x="9508" y="20798"/>
                  <a:pt x="9487" y="20819"/>
                  <a:pt x="9466" y="20850"/>
                </a:cubicBezTo>
                <a:cubicBezTo>
                  <a:pt x="9460" y="20858"/>
                  <a:pt x="9453" y="20870"/>
                  <a:pt x="9447" y="20878"/>
                </a:cubicBezTo>
                <a:cubicBezTo>
                  <a:pt x="9436" y="20893"/>
                  <a:pt x="9424" y="20906"/>
                  <a:pt x="9413" y="20919"/>
                </a:cubicBezTo>
                <a:cubicBezTo>
                  <a:pt x="9401" y="20935"/>
                  <a:pt x="9392" y="20956"/>
                  <a:pt x="9379" y="20967"/>
                </a:cubicBezTo>
                <a:cubicBezTo>
                  <a:pt x="9350" y="20993"/>
                  <a:pt x="9321" y="21011"/>
                  <a:pt x="9291" y="21024"/>
                </a:cubicBezTo>
                <a:cubicBezTo>
                  <a:pt x="9263" y="21037"/>
                  <a:pt x="9236" y="21044"/>
                  <a:pt x="9209" y="21044"/>
                </a:cubicBezTo>
                <a:cubicBezTo>
                  <a:pt x="9188" y="21044"/>
                  <a:pt x="9169" y="21036"/>
                  <a:pt x="9150" y="21028"/>
                </a:cubicBezTo>
                <a:cubicBezTo>
                  <a:pt x="9150" y="21028"/>
                  <a:pt x="9146" y="21028"/>
                  <a:pt x="9145" y="21028"/>
                </a:cubicBezTo>
                <a:cubicBezTo>
                  <a:pt x="9134" y="21024"/>
                  <a:pt x="9122" y="21022"/>
                  <a:pt x="9111" y="21016"/>
                </a:cubicBezTo>
                <a:cubicBezTo>
                  <a:pt x="9107" y="21013"/>
                  <a:pt x="9105" y="21007"/>
                  <a:pt x="9102" y="21004"/>
                </a:cubicBezTo>
                <a:cubicBezTo>
                  <a:pt x="9082" y="20990"/>
                  <a:pt x="9060" y="20978"/>
                  <a:pt x="9043" y="20955"/>
                </a:cubicBezTo>
                <a:cubicBezTo>
                  <a:pt x="8978" y="20867"/>
                  <a:pt x="8936" y="20598"/>
                  <a:pt x="8951" y="20357"/>
                </a:cubicBezTo>
                <a:cubicBezTo>
                  <a:pt x="8962" y="20180"/>
                  <a:pt x="8962" y="20082"/>
                  <a:pt x="8946" y="20054"/>
                </a:cubicBezTo>
                <a:close/>
                <a:moveTo>
                  <a:pt x="10997" y="20058"/>
                </a:moveTo>
                <a:cubicBezTo>
                  <a:pt x="10920" y="20064"/>
                  <a:pt x="10837" y="20082"/>
                  <a:pt x="10764" y="20115"/>
                </a:cubicBezTo>
                <a:cubicBezTo>
                  <a:pt x="10571" y="20200"/>
                  <a:pt x="10507" y="20375"/>
                  <a:pt x="10511" y="20786"/>
                </a:cubicBezTo>
                <a:cubicBezTo>
                  <a:pt x="10515" y="20957"/>
                  <a:pt x="10526" y="21125"/>
                  <a:pt x="10540" y="21254"/>
                </a:cubicBezTo>
                <a:cubicBezTo>
                  <a:pt x="10554" y="21384"/>
                  <a:pt x="10566" y="21471"/>
                  <a:pt x="10584" y="21501"/>
                </a:cubicBezTo>
                <a:cubicBezTo>
                  <a:pt x="10647" y="21572"/>
                  <a:pt x="10772" y="21600"/>
                  <a:pt x="10909" y="21594"/>
                </a:cubicBezTo>
                <a:cubicBezTo>
                  <a:pt x="10930" y="21592"/>
                  <a:pt x="10947" y="21594"/>
                  <a:pt x="10968" y="21590"/>
                </a:cubicBezTo>
                <a:cubicBezTo>
                  <a:pt x="10977" y="21589"/>
                  <a:pt x="10988" y="21587"/>
                  <a:pt x="10997" y="21586"/>
                </a:cubicBezTo>
                <a:cubicBezTo>
                  <a:pt x="11027" y="21577"/>
                  <a:pt x="11054" y="21564"/>
                  <a:pt x="11084" y="21553"/>
                </a:cubicBezTo>
                <a:cubicBezTo>
                  <a:pt x="11128" y="21538"/>
                  <a:pt x="11176" y="21528"/>
                  <a:pt x="11215" y="21505"/>
                </a:cubicBezTo>
                <a:cubicBezTo>
                  <a:pt x="11217" y="21504"/>
                  <a:pt x="11219" y="21506"/>
                  <a:pt x="11220" y="21505"/>
                </a:cubicBezTo>
                <a:cubicBezTo>
                  <a:pt x="11290" y="21464"/>
                  <a:pt x="11350" y="21411"/>
                  <a:pt x="11390" y="21351"/>
                </a:cubicBezTo>
                <a:cubicBezTo>
                  <a:pt x="11391" y="21351"/>
                  <a:pt x="11390" y="21348"/>
                  <a:pt x="11390" y="21347"/>
                </a:cubicBezTo>
                <a:cubicBezTo>
                  <a:pt x="11510" y="21159"/>
                  <a:pt x="11479" y="20734"/>
                  <a:pt x="11381" y="20422"/>
                </a:cubicBezTo>
                <a:cubicBezTo>
                  <a:pt x="11359" y="20361"/>
                  <a:pt x="11344" y="20294"/>
                  <a:pt x="11318" y="20244"/>
                </a:cubicBezTo>
                <a:cubicBezTo>
                  <a:pt x="11306" y="20222"/>
                  <a:pt x="11296" y="20197"/>
                  <a:pt x="11284" y="20179"/>
                </a:cubicBezTo>
                <a:cubicBezTo>
                  <a:pt x="11277" y="20169"/>
                  <a:pt x="11271" y="20161"/>
                  <a:pt x="11264" y="20151"/>
                </a:cubicBezTo>
                <a:cubicBezTo>
                  <a:pt x="11240" y="20121"/>
                  <a:pt x="11213" y="20097"/>
                  <a:pt x="11186" y="20082"/>
                </a:cubicBezTo>
                <a:cubicBezTo>
                  <a:pt x="11143" y="20059"/>
                  <a:pt x="11074" y="20052"/>
                  <a:pt x="10997" y="20058"/>
                </a:cubicBezTo>
                <a:close/>
              </a:path>
            </a:pathLst>
          </a:custGeom>
          <a:ln w="12700">
            <a:miter lim="400000"/>
          </a:ln>
        </p:spPr>
      </p:pic>
      <p:sp>
        <p:nvSpPr>
          <p:cNvPr id="147" name="Parreira e Santos 2005"/>
          <p:cNvSpPr txBox="1"/>
          <p:nvPr/>
        </p:nvSpPr>
        <p:spPr>
          <a:xfrm>
            <a:off x="3166117" y="12928765"/>
            <a:ext cx="5558595"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Parreira e Santos 2005</a:t>
            </a:r>
          </a:p>
        </p:txBody>
      </p:sp>
      <p:sp>
        <p:nvSpPr>
          <p:cNvPr id="148" name="Barro queimado à baixas temperaturas"/>
          <p:cNvSpPr txBox="1"/>
          <p:nvPr/>
        </p:nvSpPr>
        <p:spPr>
          <a:xfrm>
            <a:off x="1572257" y="10842846"/>
            <a:ext cx="19167384" cy="1273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just" defTabSz="1155278">
              <a:spcBef>
                <a:spcPts val="7500"/>
              </a:spcBef>
              <a:defRPr sz="7800">
                <a:solidFill>
                  <a:schemeClr val="accent6"/>
                </a:solidFill>
              </a:defRPr>
            </a:lvl1pPr>
          </a:lstStyle>
          <a:p>
            <a:pPr/>
            <a:r>
              <a:t>Barro queimado à baixas temperaturas </a:t>
            </a:r>
          </a:p>
        </p:txBody>
      </p:sp>
      <p:sp>
        <p:nvSpPr>
          <p:cNvPr id="149" name="Pó de pedra queimado a uma temperatura superior ao barro e impermeável a água"/>
          <p:cNvSpPr txBox="1"/>
          <p:nvPr/>
        </p:nvSpPr>
        <p:spPr>
          <a:xfrm>
            <a:off x="5878388" y="6979416"/>
            <a:ext cx="17207980" cy="2403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just" defTabSz="1155278">
              <a:spcBef>
                <a:spcPts val="7500"/>
              </a:spcBef>
              <a:defRPr sz="7800">
                <a:solidFill>
                  <a:schemeClr val="accent6"/>
                </a:solidFill>
              </a:defRPr>
            </a:lvl1pPr>
          </a:lstStyle>
          <a:p>
            <a:pPr/>
            <a:r>
              <a:t>Pó de pedra queimado a uma temperatura superior ao barro e impermeável a água</a:t>
            </a:r>
          </a:p>
        </p:txBody>
      </p:sp>
      <p:sp>
        <p:nvSpPr>
          <p:cNvPr id="150" name="Porcelana, obtida pelo pela fusão da argila branca com a “Pedra de Javre”"/>
          <p:cNvSpPr txBox="1"/>
          <p:nvPr/>
        </p:nvSpPr>
        <p:spPr>
          <a:xfrm>
            <a:off x="9582278" y="3078928"/>
            <a:ext cx="14407747" cy="2403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just" defTabSz="1155278">
              <a:spcBef>
                <a:spcPts val="7500"/>
              </a:spcBef>
              <a:defRPr sz="7800">
                <a:solidFill>
                  <a:schemeClr val="accent6"/>
                </a:solidFill>
              </a:defRPr>
            </a:lvl1pPr>
          </a:lstStyle>
          <a:p>
            <a:pPr/>
            <a:r>
              <a:t>Porcelana, obtida pelo pela fusão da argila branca com a “Pedra de Javre”</a:t>
            </a:r>
          </a:p>
        </p:txBody>
      </p:sp>
      <p:sp>
        <p:nvSpPr>
          <p:cNvPr id="151" name="Linha"/>
          <p:cNvSpPr/>
          <p:nvPr/>
        </p:nvSpPr>
        <p:spPr>
          <a:xfrm flipV="1">
            <a:off x="9287387" y="3053130"/>
            <a:ext cx="1" cy="3009273"/>
          </a:xfrm>
          <a:prstGeom prst="line">
            <a:avLst/>
          </a:prstGeom>
          <a:ln w="25400">
            <a:solidFill>
              <a:srgbClr val="5A5F5E"/>
            </a:solidFill>
            <a:miter lim="400000"/>
          </a:ln>
        </p:spPr>
        <p:txBody>
          <a:bodyPr lIns="71437" tIns="71437" rIns="71437" bIns="71437" anchor="ctr"/>
          <a:lstStyle/>
          <a:p>
            <a:pPr/>
          </a:p>
        </p:txBody>
      </p:sp>
      <p:sp>
        <p:nvSpPr>
          <p:cNvPr id="152" name="Linha"/>
          <p:cNvSpPr/>
          <p:nvPr/>
        </p:nvSpPr>
        <p:spPr>
          <a:xfrm>
            <a:off x="1062082" y="9614113"/>
            <a:ext cx="3894994" cy="1"/>
          </a:xfrm>
          <a:prstGeom prst="line">
            <a:avLst/>
          </a:prstGeom>
          <a:ln w="25400">
            <a:solidFill>
              <a:srgbClr val="5A5F5E"/>
            </a:solidFill>
            <a:miter lim="400000"/>
          </a:ln>
        </p:spPr>
        <p:txBody>
          <a:bodyPr lIns="71437" tIns="71437" rIns="71437" bIns="71437" anchor="ctr"/>
          <a:lstStyle/>
          <a:p>
            <a:pPr/>
          </a:p>
        </p:txBody>
      </p:sp>
      <p:sp>
        <p:nvSpPr>
          <p:cNvPr id="153" name="Linha"/>
          <p:cNvSpPr/>
          <p:nvPr/>
        </p:nvSpPr>
        <p:spPr>
          <a:xfrm flipV="1">
            <a:off x="5166851" y="6484806"/>
            <a:ext cx="1" cy="3009273"/>
          </a:xfrm>
          <a:prstGeom prst="line">
            <a:avLst/>
          </a:prstGeom>
          <a:ln w="25400">
            <a:solidFill>
              <a:srgbClr val="5A5F5E"/>
            </a:solidFill>
            <a:miter lim="400000"/>
          </a:ln>
        </p:spPr>
        <p:txBody>
          <a:bodyPr lIns="71437" tIns="71437" rIns="71437" bIns="71437" anchor="ctr"/>
          <a:lstStyle/>
          <a:p>
            <a:pPr/>
          </a:p>
        </p:txBody>
      </p:sp>
      <p:sp>
        <p:nvSpPr>
          <p:cNvPr id="154" name="Linha"/>
          <p:cNvSpPr/>
          <p:nvPr/>
        </p:nvSpPr>
        <p:spPr>
          <a:xfrm>
            <a:off x="5215391" y="6120231"/>
            <a:ext cx="3894995" cy="1"/>
          </a:xfrm>
          <a:prstGeom prst="line">
            <a:avLst/>
          </a:prstGeom>
          <a:ln w="25400">
            <a:solidFill>
              <a:srgbClr val="5A5F5E"/>
            </a:solidFill>
            <a:miter lim="400000"/>
          </a:ln>
        </p:spPr>
        <p:txBody>
          <a:bodyPr lIns="71437" tIns="71437" rIns="71437" bIns="71437" anchor="ctr"/>
          <a:lstStyle/>
          <a:p>
            <a:pPr/>
          </a:p>
        </p:txBody>
      </p:sp>
      <p:sp>
        <p:nvSpPr>
          <p:cNvPr id="155" name="Linha"/>
          <p:cNvSpPr/>
          <p:nvPr/>
        </p:nvSpPr>
        <p:spPr>
          <a:xfrm flipV="1">
            <a:off x="1007806" y="9684663"/>
            <a:ext cx="1" cy="3009273"/>
          </a:xfrm>
          <a:prstGeom prst="line">
            <a:avLst/>
          </a:prstGeom>
          <a:ln w="25400">
            <a:solidFill>
              <a:srgbClr val="5A5F5E"/>
            </a:solidFill>
            <a:miter lim="400000"/>
          </a:ln>
        </p:spPr>
        <p:txBody>
          <a:bodyPr lIns="71437" tIns="71437" rIns="71437" bIns="71437" anchor="ctr"/>
          <a:lstStyle/>
          <a:p>
            <a:pPr/>
          </a:p>
        </p:txBody>
      </p:sp>
      <p:pic>
        <p:nvPicPr>
          <p:cNvPr id="156" name="images-1.jpeg" descr="images-1.jpeg"/>
          <p:cNvPicPr>
            <a:picLocks noChangeAspect="1"/>
          </p:cNvPicPr>
          <p:nvPr/>
        </p:nvPicPr>
        <p:blipFill>
          <a:blip r:embed="rId4">
            <a:extLst/>
          </a:blip>
          <a:srcRect l="3388" t="36041" r="5494" b="35668"/>
          <a:stretch>
            <a:fillRect/>
          </a:stretch>
        </p:blipFill>
        <p:spPr>
          <a:xfrm rot="19063900">
            <a:off x="328857" y="4596852"/>
            <a:ext cx="7099515" cy="2204244"/>
          </a:xfrm>
          <a:custGeom>
            <a:avLst/>
            <a:gdLst/>
            <a:ahLst/>
            <a:cxnLst>
              <a:cxn ang="0">
                <a:pos x="wd2" y="hd2"/>
              </a:cxn>
              <a:cxn ang="5400000">
                <a:pos x="wd2" y="hd2"/>
              </a:cxn>
              <a:cxn ang="10800000">
                <a:pos x="wd2" y="hd2"/>
              </a:cxn>
              <a:cxn ang="16200000">
                <a:pos x="wd2" y="hd2"/>
              </a:cxn>
            </a:cxnLst>
            <a:rect l="0" t="0" r="r" b="b"/>
            <a:pathLst>
              <a:path w="21549" h="21600" fill="norm" stroke="1" extrusionOk="0">
                <a:moveTo>
                  <a:pt x="15199" y="0"/>
                </a:moveTo>
                <a:lnTo>
                  <a:pt x="15291" y="1665"/>
                </a:lnTo>
                <a:cubicBezTo>
                  <a:pt x="15342" y="2578"/>
                  <a:pt x="15586" y="4521"/>
                  <a:pt x="15833" y="5981"/>
                </a:cubicBezTo>
                <a:cubicBezTo>
                  <a:pt x="16079" y="7442"/>
                  <a:pt x="16248" y="8745"/>
                  <a:pt x="16204" y="8887"/>
                </a:cubicBezTo>
                <a:cubicBezTo>
                  <a:pt x="16160" y="9028"/>
                  <a:pt x="12494" y="9151"/>
                  <a:pt x="8060" y="9151"/>
                </a:cubicBezTo>
                <a:lnTo>
                  <a:pt x="0" y="9151"/>
                </a:lnTo>
                <a:lnTo>
                  <a:pt x="0" y="10656"/>
                </a:lnTo>
                <a:lnTo>
                  <a:pt x="0" y="12165"/>
                </a:lnTo>
                <a:lnTo>
                  <a:pt x="8077" y="12165"/>
                </a:lnTo>
                <a:cubicBezTo>
                  <a:pt x="12519" y="12165"/>
                  <a:pt x="16184" y="12341"/>
                  <a:pt x="16223" y="12546"/>
                </a:cubicBezTo>
                <a:cubicBezTo>
                  <a:pt x="16262" y="12752"/>
                  <a:pt x="16085" y="14254"/>
                  <a:pt x="15829" y="15887"/>
                </a:cubicBezTo>
                <a:cubicBezTo>
                  <a:pt x="15573" y="17520"/>
                  <a:pt x="15327" y="19494"/>
                  <a:pt x="15281" y="20278"/>
                </a:cubicBezTo>
                <a:lnTo>
                  <a:pt x="15241" y="20935"/>
                </a:lnTo>
                <a:cubicBezTo>
                  <a:pt x="15240" y="21162"/>
                  <a:pt x="15238" y="21409"/>
                  <a:pt x="15238" y="21600"/>
                </a:cubicBezTo>
                <a:lnTo>
                  <a:pt x="16250" y="19259"/>
                </a:lnTo>
                <a:cubicBezTo>
                  <a:pt x="17476" y="16416"/>
                  <a:pt x="18870" y="14087"/>
                  <a:pt x="20376" y="12375"/>
                </a:cubicBezTo>
                <a:cubicBezTo>
                  <a:pt x="20963" y="11707"/>
                  <a:pt x="21490" y="11040"/>
                  <a:pt x="21545" y="10889"/>
                </a:cubicBezTo>
                <a:cubicBezTo>
                  <a:pt x="21600" y="10739"/>
                  <a:pt x="21121" y="10055"/>
                  <a:pt x="20478" y="9373"/>
                </a:cubicBezTo>
                <a:cubicBezTo>
                  <a:pt x="19010" y="7814"/>
                  <a:pt x="17008" y="4515"/>
                  <a:pt x="15983" y="1960"/>
                </a:cubicBezTo>
                <a:lnTo>
                  <a:pt x="15199" y="0"/>
                </a:lnTo>
                <a:close/>
              </a:path>
            </a:pathLst>
          </a:custGeom>
          <a:ln w="12700">
            <a:miter lim="400000"/>
          </a:ln>
        </p:spPr>
      </p:pic>
      <p:sp>
        <p:nvSpPr>
          <p:cNvPr id="157" name="Introdução"/>
          <p:cNvSpPr txBox="1"/>
          <p:nvPr/>
        </p:nvSpPr>
        <p:spPr>
          <a:xfrm>
            <a:off x="20745724" y="180052"/>
            <a:ext cx="10297047" cy="159006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5600">
                <a:solidFill>
                  <a:schemeClr val="accent6"/>
                </a:solidFill>
              </a:defRPr>
            </a:lvl1pPr>
          </a:lstStyle>
          <a:p>
            <a:pPr/>
            <a:r>
              <a:t>Introdução</a:t>
            </a:r>
          </a:p>
        </p:txBody>
      </p:sp>
      <p:sp>
        <p:nvSpPr>
          <p:cNvPr id="158" name="Histórico"/>
          <p:cNvSpPr txBox="1"/>
          <p:nvPr/>
        </p:nvSpPr>
        <p:spPr>
          <a:xfrm>
            <a:off x="2523682" y="1114936"/>
            <a:ext cx="10297047" cy="159006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5600">
                <a:solidFill>
                  <a:schemeClr val="accent6"/>
                </a:solidFill>
              </a:defRPr>
            </a:lvl1pPr>
          </a:lstStyle>
          <a:p>
            <a:pPr/>
            <a:r>
              <a:t>Histórico</a:t>
            </a:r>
          </a:p>
        </p:txBody>
      </p:sp>
      <p:sp>
        <p:nvSpPr>
          <p:cNvPr id="159" name="Linha"/>
          <p:cNvSpPr/>
          <p:nvPr/>
        </p:nvSpPr>
        <p:spPr>
          <a:xfrm>
            <a:off x="2330889" y="2156562"/>
            <a:ext cx="4695384" cy="1"/>
          </a:xfrm>
          <a:prstGeom prst="line">
            <a:avLst/>
          </a:prstGeom>
          <a:ln w="25400">
            <a:solidFill>
              <a:srgbClr val="5A5F5E"/>
            </a:solidFill>
            <a:miter lim="400000"/>
          </a:ln>
        </p:spPr>
        <p:txBody>
          <a:bodyPr lIns="71437" tIns="71437" rIns="71437" bIns="71437"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56"/>
                                        </p:tgtEl>
                                        <p:attrNameLst>
                                          <p:attrName>style.visibility</p:attrName>
                                        </p:attrNameLst>
                                      </p:cBhvr>
                                      <p:to>
                                        <p:strVal val="visible"/>
                                      </p:to>
                                    </p:set>
                                    <p:animEffect filter="box(out)" transition="in">
                                      <p:cBhvr>
                                        <p:cTn id="7" dur="125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535" name="Categorias da Zircônia estabilizada por ítria"/>
          <p:cNvSpPr txBox="1"/>
          <p:nvPr/>
        </p:nvSpPr>
        <p:spPr>
          <a:xfrm>
            <a:off x="9556647" y="3450505"/>
            <a:ext cx="14727419" cy="778077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13400">
                <a:solidFill>
                  <a:srgbClr val="FFFFFF"/>
                </a:solidFill>
              </a:defRPr>
            </a:lvl1pPr>
          </a:lstStyle>
          <a:p>
            <a:pPr/>
            <a:r>
              <a:t>Categorias da Zircônia estabilizada por ítria</a:t>
            </a:r>
          </a:p>
        </p:txBody>
      </p:sp>
      <p:pic>
        <p:nvPicPr>
          <p:cNvPr id="536" name="images-1.jpeg" descr="images-1.jpeg"/>
          <p:cNvPicPr>
            <a:picLocks noChangeAspect="1"/>
          </p:cNvPicPr>
          <p:nvPr/>
        </p:nvPicPr>
        <p:blipFill>
          <a:blip r:embed="rId2">
            <a:extLst/>
          </a:blip>
          <a:stretch>
            <a:fillRect/>
          </a:stretch>
        </p:blipFill>
        <p:spPr>
          <a:xfrm>
            <a:off x="488661" y="4536709"/>
            <a:ext cx="8883952" cy="46425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Zircônia estabilizada Ítria"/>
          <p:cNvSpPr txBox="1"/>
          <p:nvPr/>
        </p:nvSpPr>
        <p:spPr>
          <a:xfrm>
            <a:off x="1160236" y="544618"/>
            <a:ext cx="9487955"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155278">
              <a:defRPr sz="7400">
                <a:solidFill>
                  <a:schemeClr val="accent6"/>
                </a:solidFill>
              </a:defRPr>
            </a:lvl1pPr>
          </a:lstStyle>
          <a:p>
            <a:pPr/>
            <a:r>
              <a:t>Zircônia estabilizada Ítria </a:t>
            </a:r>
          </a:p>
        </p:txBody>
      </p:sp>
      <p:sp>
        <p:nvSpPr>
          <p:cNvPr id="539" name="Linha"/>
          <p:cNvSpPr/>
          <p:nvPr/>
        </p:nvSpPr>
        <p:spPr>
          <a:xfrm>
            <a:off x="1263283" y="2091317"/>
            <a:ext cx="13039227" cy="1"/>
          </a:xfrm>
          <a:prstGeom prst="line">
            <a:avLst/>
          </a:prstGeom>
          <a:ln w="25400">
            <a:solidFill>
              <a:srgbClr val="5A5F5E"/>
            </a:solidFill>
            <a:miter lim="400000"/>
          </a:ln>
        </p:spPr>
        <p:txBody>
          <a:bodyPr lIns="71437" tIns="71437" rIns="71437" bIns="71437" anchor="ctr"/>
          <a:lstStyle/>
          <a:p>
            <a:pPr/>
          </a:p>
        </p:txBody>
      </p:sp>
      <p:sp>
        <p:nvSpPr>
          <p:cNvPr id="540" name="Zircônia parcialmente estabilizada (PSZ –Partially Stabilized Zirconia)"/>
          <p:cNvSpPr txBox="1"/>
          <p:nvPr/>
        </p:nvSpPr>
        <p:spPr>
          <a:xfrm>
            <a:off x="747979" y="3931667"/>
            <a:ext cx="11180420"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Zircônia parcialmente estabilizada (PSZ –Partially Stabilized Zirconia)</a:t>
            </a:r>
          </a:p>
        </p:txBody>
      </p:sp>
      <p:sp>
        <p:nvSpPr>
          <p:cNvPr id="541" name="Zircônia tetragonal policristalina"/>
          <p:cNvSpPr txBox="1"/>
          <p:nvPr/>
        </p:nvSpPr>
        <p:spPr>
          <a:xfrm>
            <a:off x="1081052" y="10050510"/>
            <a:ext cx="1118041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Zircônia tetragonal policristalina</a:t>
            </a:r>
          </a:p>
        </p:txBody>
      </p:sp>
      <p:sp>
        <p:nvSpPr>
          <p:cNvPr id="542" name="Mistura de polimorfos da zircônia fase cúbica e fase tetragonal ou monoclínica"/>
          <p:cNvSpPr txBox="1"/>
          <p:nvPr/>
        </p:nvSpPr>
        <p:spPr>
          <a:xfrm>
            <a:off x="12969113" y="3565108"/>
            <a:ext cx="11180419" cy="380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Mistura de polimorfos da zircônia fase cúbica e fase tetragonal ou monoclínica</a:t>
            </a:r>
          </a:p>
        </p:txBody>
      </p:sp>
      <p:sp>
        <p:nvSpPr>
          <p:cNvPr id="543" name="Quantidade próxima de 100% da fase cristalina tetragonal"/>
          <p:cNvSpPr txBox="1"/>
          <p:nvPr/>
        </p:nvSpPr>
        <p:spPr>
          <a:xfrm>
            <a:off x="13217225" y="9656966"/>
            <a:ext cx="11180420"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Quantidade próxima de 100% da fase cristalina tetragonal</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Zircônia"/>
          <p:cNvSpPr txBox="1"/>
          <p:nvPr/>
        </p:nvSpPr>
        <p:spPr>
          <a:xfrm>
            <a:off x="1572996" y="544618"/>
            <a:ext cx="3181475"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155278">
              <a:defRPr sz="7400">
                <a:solidFill>
                  <a:schemeClr val="accent6"/>
                </a:solidFill>
              </a:defRPr>
            </a:lvl1pPr>
          </a:lstStyle>
          <a:p>
            <a:pPr/>
            <a:r>
              <a:t>Zircônia</a:t>
            </a:r>
          </a:p>
        </p:txBody>
      </p:sp>
      <p:sp>
        <p:nvSpPr>
          <p:cNvPr id="548" name="Linha"/>
          <p:cNvSpPr/>
          <p:nvPr/>
        </p:nvSpPr>
        <p:spPr>
          <a:xfrm>
            <a:off x="1106697" y="1560375"/>
            <a:ext cx="4695385" cy="1"/>
          </a:xfrm>
          <a:prstGeom prst="line">
            <a:avLst/>
          </a:prstGeom>
          <a:ln w="25400">
            <a:solidFill>
              <a:srgbClr val="5A5F5E"/>
            </a:solidFill>
            <a:miter lim="400000"/>
          </a:ln>
        </p:spPr>
        <p:txBody>
          <a:bodyPr lIns="71437" tIns="71437" rIns="71437" bIns="71437" anchor="ctr"/>
          <a:lstStyle/>
          <a:p>
            <a:pPr/>
          </a:p>
        </p:txBody>
      </p:sp>
      <p:pic>
        <p:nvPicPr>
          <p:cNvPr id="549" name="images-1.jpeg" descr="images-1.jpeg"/>
          <p:cNvPicPr>
            <a:picLocks noChangeAspect="1"/>
          </p:cNvPicPr>
          <p:nvPr/>
        </p:nvPicPr>
        <p:blipFill>
          <a:blip r:embed="rId3">
            <a:extLst/>
          </a:blip>
          <a:stretch>
            <a:fillRect/>
          </a:stretch>
        </p:blipFill>
        <p:spPr>
          <a:xfrm>
            <a:off x="447569" y="2296221"/>
            <a:ext cx="7312209" cy="10557735"/>
          </a:xfrm>
          <a:prstGeom prst="rect">
            <a:avLst/>
          </a:prstGeom>
          <a:ln w="12700">
            <a:miter lim="400000"/>
          </a:ln>
        </p:spPr>
      </p:pic>
      <p:sp>
        <p:nvSpPr>
          <p:cNvPr id="550" name="https://g4bygolpa.com/"/>
          <p:cNvSpPr txBox="1"/>
          <p:nvPr/>
        </p:nvSpPr>
        <p:spPr>
          <a:xfrm>
            <a:off x="675092" y="12913424"/>
            <a:ext cx="5558595"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https://g4bygolpa.com/</a:t>
            </a:r>
          </a:p>
        </p:txBody>
      </p:sp>
      <p:sp>
        <p:nvSpPr>
          <p:cNvPr id="551" name="Imersão"/>
          <p:cNvSpPr txBox="1"/>
          <p:nvPr/>
        </p:nvSpPr>
        <p:spPr>
          <a:xfrm>
            <a:off x="10033729" y="4581129"/>
            <a:ext cx="3697111"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Imersão</a:t>
            </a:r>
          </a:p>
        </p:txBody>
      </p:sp>
      <p:sp>
        <p:nvSpPr>
          <p:cNvPr id="552" name="Maquiagem"/>
          <p:cNvSpPr txBox="1"/>
          <p:nvPr/>
        </p:nvSpPr>
        <p:spPr>
          <a:xfrm>
            <a:off x="9989032" y="9934794"/>
            <a:ext cx="11180420"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Maquiagem</a:t>
            </a:r>
          </a:p>
        </p:txBody>
      </p:sp>
      <p:sp>
        <p:nvSpPr>
          <p:cNvPr id="553" name="Silva et al., 2017; Stawarczyk et al 2017"/>
          <p:cNvSpPr txBox="1"/>
          <p:nvPr/>
        </p:nvSpPr>
        <p:spPr>
          <a:xfrm>
            <a:off x="7687654" y="13158828"/>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Silva et al., 2017; Stawarczyk et al 2017</a:t>
            </a:r>
          </a:p>
        </p:txBody>
      </p:sp>
      <p:sp>
        <p:nvSpPr>
          <p:cNvPr id="554" name="Infraestruturas e pilares"/>
          <p:cNvSpPr txBox="1"/>
          <p:nvPr/>
        </p:nvSpPr>
        <p:spPr>
          <a:xfrm>
            <a:off x="15558188" y="4581129"/>
            <a:ext cx="1118041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Infraestruturas e pilares</a:t>
            </a:r>
          </a:p>
        </p:txBody>
      </p:sp>
      <p:sp>
        <p:nvSpPr>
          <p:cNvPr id="555" name="monolíticas e facetas"/>
          <p:cNvSpPr txBox="1"/>
          <p:nvPr/>
        </p:nvSpPr>
        <p:spPr>
          <a:xfrm>
            <a:off x="15773679" y="9934794"/>
            <a:ext cx="1118041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monolíticas e facetas</a:t>
            </a:r>
          </a:p>
        </p:txBody>
      </p:sp>
      <p:sp>
        <p:nvSpPr>
          <p:cNvPr id="556" name="Seta"/>
          <p:cNvSpPr/>
          <p:nvPr/>
        </p:nvSpPr>
        <p:spPr>
          <a:xfrm>
            <a:off x="13911171" y="4796352"/>
            <a:ext cx="1466684" cy="672173"/>
          </a:xfrm>
          <a:prstGeom prst="rightArrow">
            <a:avLst>
              <a:gd name="adj1" fmla="val 32000"/>
              <a:gd name="adj2" fmla="val 120921"/>
            </a:avLst>
          </a:prstGeom>
          <a:solidFill>
            <a:srgbClr val="808785"/>
          </a:solidFill>
          <a:ln w="12700">
            <a:miter lim="400000"/>
          </a:ln>
        </p:spPr>
        <p:txBody>
          <a:bodyPr lIns="71437" tIns="71437" rIns="71437" bIns="71437" anchor="ctr"/>
          <a:lstStyle/>
          <a:p>
            <a:pPr>
              <a:defRPr>
                <a:solidFill>
                  <a:srgbClr val="FFFFFF"/>
                </a:solidFill>
              </a:defRPr>
            </a:pPr>
          </a:p>
        </p:txBody>
      </p:sp>
      <p:sp>
        <p:nvSpPr>
          <p:cNvPr id="557" name="Seta"/>
          <p:cNvSpPr/>
          <p:nvPr/>
        </p:nvSpPr>
        <p:spPr>
          <a:xfrm>
            <a:off x="14303641" y="10150017"/>
            <a:ext cx="1466685" cy="672173"/>
          </a:xfrm>
          <a:prstGeom prst="rightArrow">
            <a:avLst>
              <a:gd name="adj1" fmla="val 32000"/>
              <a:gd name="adj2" fmla="val 120921"/>
            </a:avLst>
          </a:prstGeom>
          <a:solidFill>
            <a:srgbClr val="808785"/>
          </a:solidFill>
          <a:ln w="12700">
            <a:miter lim="400000"/>
          </a:ln>
        </p:spPr>
        <p:txBody>
          <a:bodyPr lIns="71437" tIns="71437" rIns="71437" bIns="71437" anchor="ctr"/>
          <a:lstStyle/>
          <a:p>
            <a:pPr>
              <a:defRPr>
                <a:solidFill>
                  <a:srgbClr val="FFFFFF"/>
                </a:solidFill>
              </a:defRPr>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1" name="evolucao.jpg" descr="evolucao.jpg"/>
          <p:cNvPicPr>
            <a:picLocks noChangeAspect="1"/>
          </p:cNvPicPr>
          <p:nvPr/>
        </p:nvPicPr>
        <p:blipFill>
          <a:blip r:embed="rId2">
            <a:extLst/>
          </a:blip>
          <a:stretch>
            <a:fillRect/>
          </a:stretch>
        </p:blipFill>
        <p:spPr>
          <a:xfrm>
            <a:off x="-89468" y="-2537498"/>
            <a:ext cx="24562936" cy="16363250"/>
          </a:xfrm>
          <a:prstGeom prst="rect">
            <a:avLst/>
          </a:prstGeom>
          <a:ln w="12700">
            <a:miter lim="400000"/>
          </a:ln>
        </p:spPr>
      </p:pic>
      <p:sp>
        <p:nvSpPr>
          <p:cNvPr id="562" name="4 Gerações da zircônia"/>
          <p:cNvSpPr txBox="1"/>
          <p:nvPr/>
        </p:nvSpPr>
        <p:spPr>
          <a:xfrm>
            <a:off x="2235040" y="10488486"/>
            <a:ext cx="11274556" cy="1539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9700">
                <a:solidFill>
                  <a:srgbClr val="FFFFFF"/>
                </a:solidFill>
              </a:defRPr>
            </a:lvl1pPr>
          </a:lstStyle>
          <a:p>
            <a:pPr/>
            <a:r>
              <a:t>4 Gerações da zircônia</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Introduzir translucidez sem comprometer a integridade mecânica"/>
          <p:cNvSpPr txBox="1"/>
          <p:nvPr/>
        </p:nvSpPr>
        <p:spPr>
          <a:xfrm>
            <a:off x="1277456" y="4903340"/>
            <a:ext cx="11180419" cy="3909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500">
                <a:solidFill>
                  <a:srgbClr val="72675A"/>
                </a:solidFill>
              </a:defRPr>
            </a:lvl1pPr>
          </a:lstStyle>
          <a:p>
            <a:pPr/>
            <a:r>
              <a:t>Introduzir translucidez sem comprometer a integridade mecânica</a:t>
            </a:r>
          </a:p>
        </p:txBody>
      </p:sp>
      <p:sp>
        <p:nvSpPr>
          <p:cNvPr id="565" name="Zhang et al., 2018"/>
          <p:cNvSpPr txBox="1"/>
          <p:nvPr/>
        </p:nvSpPr>
        <p:spPr>
          <a:xfrm>
            <a:off x="3045005" y="12714748"/>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Zhang et al., 2018</a:t>
            </a:r>
          </a:p>
        </p:txBody>
      </p:sp>
      <p:pic>
        <p:nvPicPr>
          <p:cNvPr id="566" name="images.jpeg" descr="images.jpeg"/>
          <p:cNvPicPr>
            <a:picLocks noChangeAspect="1"/>
          </p:cNvPicPr>
          <p:nvPr/>
        </p:nvPicPr>
        <p:blipFill>
          <a:blip r:embed="rId3">
            <a:extLst/>
          </a:blip>
          <a:stretch>
            <a:fillRect/>
          </a:stretch>
        </p:blipFill>
        <p:spPr>
          <a:xfrm>
            <a:off x="13374036" y="7107449"/>
            <a:ext cx="10353245" cy="5725139"/>
          </a:xfrm>
          <a:prstGeom prst="rect">
            <a:avLst/>
          </a:prstGeom>
          <a:ln w="12700">
            <a:miter lim="400000"/>
          </a:ln>
        </p:spPr>
      </p:pic>
      <p:sp>
        <p:nvSpPr>
          <p:cNvPr id="567" name="https://gramho.com/explore-hashtag/monolitica"/>
          <p:cNvSpPr txBox="1"/>
          <p:nvPr/>
        </p:nvSpPr>
        <p:spPr>
          <a:xfrm>
            <a:off x="13152228" y="13001914"/>
            <a:ext cx="7657129"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https://gramho.com/explore-hashtag/monolitica</a:t>
            </a:r>
          </a:p>
        </p:txBody>
      </p:sp>
      <p:pic>
        <p:nvPicPr>
          <p:cNvPr id="568" name="BruxZir-Esthetic.png" descr="BruxZir-Esthetic.png"/>
          <p:cNvPicPr>
            <a:picLocks noChangeAspect="1"/>
          </p:cNvPicPr>
          <p:nvPr/>
        </p:nvPicPr>
        <p:blipFill>
          <a:blip r:embed="rId4">
            <a:extLst/>
          </a:blip>
          <a:srcRect l="0" t="28553" r="0" b="29771"/>
          <a:stretch>
            <a:fillRect/>
          </a:stretch>
        </p:blipFill>
        <p:spPr>
          <a:xfrm>
            <a:off x="13374217" y="1129075"/>
            <a:ext cx="10353049" cy="51775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Primeira geração"/>
          <p:cNvSpPr txBox="1"/>
          <p:nvPr>
            <p:ph type="body" sz="quarter" idx="4294967295"/>
          </p:nvPr>
        </p:nvSpPr>
        <p:spPr>
          <a:xfrm>
            <a:off x="1274557" y="778154"/>
            <a:ext cx="7679324"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Primeira geração</a:t>
            </a:r>
          </a:p>
        </p:txBody>
      </p:sp>
      <p:sp>
        <p:nvSpPr>
          <p:cNvPr id="573"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574" name="Zircônia parcialmente estabilizada PSZ"/>
          <p:cNvSpPr txBox="1"/>
          <p:nvPr/>
        </p:nvSpPr>
        <p:spPr>
          <a:xfrm>
            <a:off x="10968611" y="879829"/>
            <a:ext cx="1418079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Zircônia parcialmente estabilizada PSZ</a:t>
            </a:r>
          </a:p>
        </p:txBody>
      </p:sp>
      <p:sp>
        <p:nvSpPr>
          <p:cNvPr id="575" name="É a mais conhecida"/>
          <p:cNvSpPr txBox="1"/>
          <p:nvPr/>
        </p:nvSpPr>
        <p:spPr>
          <a:xfrm>
            <a:off x="1582902" y="3496077"/>
            <a:ext cx="1118041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É a mais conhecida</a:t>
            </a:r>
          </a:p>
        </p:txBody>
      </p:sp>
      <p:sp>
        <p:nvSpPr>
          <p:cNvPr id="576" name="Boa estabilidade química"/>
          <p:cNvSpPr txBox="1"/>
          <p:nvPr/>
        </p:nvSpPr>
        <p:spPr>
          <a:xfrm>
            <a:off x="1582902" y="5480180"/>
            <a:ext cx="1118041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Boa estabilidade química</a:t>
            </a:r>
          </a:p>
        </p:txBody>
      </p:sp>
      <p:sp>
        <p:nvSpPr>
          <p:cNvPr id="577" name="Baixo potencial de corrosão"/>
          <p:cNvSpPr txBox="1"/>
          <p:nvPr/>
        </p:nvSpPr>
        <p:spPr>
          <a:xfrm>
            <a:off x="1582902" y="7170517"/>
            <a:ext cx="1118041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Baixo potencial de corrosão</a:t>
            </a:r>
          </a:p>
        </p:txBody>
      </p:sp>
      <p:sp>
        <p:nvSpPr>
          <p:cNvPr id="578" name="Baixo potencial de desgaste"/>
          <p:cNvSpPr txBox="1"/>
          <p:nvPr/>
        </p:nvSpPr>
        <p:spPr>
          <a:xfrm>
            <a:off x="1582902" y="9140472"/>
            <a:ext cx="1118041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Baixo potencial de desgaste</a:t>
            </a:r>
          </a:p>
        </p:txBody>
      </p:sp>
      <p:sp>
        <p:nvSpPr>
          <p:cNvPr id="579" name="Integração com tecidos moles"/>
          <p:cNvSpPr txBox="1"/>
          <p:nvPr/>
        </p:nvSpPr>
        <p:spPr>
          <a:xfrm>
            <a:off x="1228941" y="11110428"/>
            <a:ext cx="1118041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Integração com tecidos moles</a:t>
            </a:r>
          </a:p>
        </p:txBody>
      </p:sp>
      <p:sp>
        <p:nvSpPr>
          <p:cNvPr id="580" name="Menor afinidade ao biofilme"/>
          <p:cNvSpPr txBox="1"/>
          <p:nvPr/>
        </p:nvSpPr>
        <p:spPr>
          <a:xfrm>
            <a:off x="12159083" y="3496077"/>
            <a:ext cx="1118041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Menor afinidade ao biofilme</a:t>
            </a:r>
          </a:p>
        </p:txBody>
      </p:sp>
      <p:sp>
        <p:nvSpPr>
          <p:cNvPr id="581" name="Resistência mecânica elevada"/>
          <p:cNvSpPr txBox="1"/>
          <p:nvPr/>
        </p:nvSpPr>
        <p:spPr>
          <a:xfrm>
            <a:off x="12468799" y="5480180"/>
            <a:ext cx="1118041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Resistência mecânica elevada</a:t>
            </a:r>
          </a:p>
        </p:txBody>
      </p:sp>
      <p:sp>
        <p:nvSpPr>
          <p:cNvPr id="582" name="Estruturas cristalinas diferenciadas"/>
          <p:cNvSpPr txBox="1"/>
          <p:nvPr/>
        </p:nvSpPr>
        <p:spPr>
          <a:xfrm>
            <a:off x="12684289" y="9140472"/>
            <a:ext cx="1118041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Estruturas cristalinas diferenciadas</a:t>
            </a:r>
          </a:p>
        </p:txBody>
      </p:sp>
      <p:sp>
        <p:nvSpPr>
          <p:cNvPr id="583" name="Seta"/>
          <p:cNvSpPr/>
          <p:nvPr/>
        </p:nvSpPr>
        <p:spPr>
          <a:xfrm rot="5334891">
            <a:off x="16600947" y="7204000"/>
            <a:ext cx="1848299" cy="845178"/>
          </a:xfrm>
          <a:prstGeom prst="rightArrow">
            <a:avLst>
              <a:gd name="adj1" fmla="val 32000"/>
              <a:gd name="adj2" fmla="val 96169"/>
            </a:avLst>
          </a:prstGeom>
          <a:solidFill>
            <a:srgbClr val="808785"/>
          </a:solidFill>
          <a:ln w="12700">
            <a:miter lim="400000"/>
          </a:ln>
        </p:spPr>
        <p:txBody>
          <a:bodyPr lIns="71437" tIns="71437" rIns="71437" bIns="71437" anchor="ctr"/>
          <a:lstStyle/>
          <a:p>
            <a:pPr>
              <a:defRPr>
                <a:solidFill>
                  <a:srgbClr val="FFFFFF"/>
                </a:solidFill>
              </a:defRPr>
            </a:pPr>
          </a:p>
        </p:txBody>
      </p:sp>
      <p:sp>
        <p:nvSpPr>
          <p:cNvPr id="584" name="Flinn et al., 2017"/>
          <p:cNvSpPr txBox="1"/>
          <p:nvPr/>
        </p:nvSpPr>
        <p:spPr>
          <a:xfrm>
            <a:off x="3045005" y="12714748"/>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Flinn et al., 2017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Primeir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Primeira geração</a:t>
            </a:r>
          </a:p>
        </p:txBody>
      </p:sp>
      <p:sp>
        <p:nvSpPr>
          <p:cNvPr id="589"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590" name="Contêm 0,25% em peso de alumina (Al2O3)"/>
          <p:cNvSpPr txBox="1"/>
          <p:nvPr/>
        </p:nvSpPr>
        <p:spPr>
          <a:xfrm>
            <a:off x="1582902" y="3037761"/>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Contêm 0,25% em peso de alumina (Al2O3)</a:t>
            </a:r>
          </a:p>
        </p:txBody>
      </p:sp>
      <p:sp>
        <p:nvSpPr>
          <p:cNvPr id="591" name="Muito opacas"/>
          <p:cNvSpPr txBox="1"/>
          <p:nvPr/>
        </p:nvSpPr>
        <p:spPr>
          <a:xfrm>
            <a:off x="1444431" y="5351216"/>
            <a:ext cx="6646673" cy="11026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Muito opacas</a:t>
            </a:r>
          </a:p>
        </p:txBody>
      </p:sp>
      <p:sp>
        <p:nvSpPr>
          <p:cNvPr id="592" name="Flinn et al., 2017; Camposilvan et al.,2018; Zhang et al., 2018"/>
          <p:cNvSpPr txBox="1"/>
          <p:nvPr/>
        </p:nvSpPr>
        <p:spPr>
          <a:xfrm>
            <a:off x="3045005" y="12714748"/>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Flinn et al., 2017; Camposilvan et al.,2018; Zhang et al., 2018</a:t>
            </a:r>
          </a:p>
        </p:txBody>
      </p:sp>
      <p:sp>
        <p:nvSpPr>
          <p:cNvPr id="593" name="Sem translucidez"/>
          <p:cNvSpPr txBox="1"/>
          <p:nvPr/>
        </p:nvSpPr>
        <p:spPr>
          <a:xfrm>
            <a:off x="12721212" y="5351216"/>
            <a:ext cx="6646674" cy="11026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Sem translucidez</a:t>
            </a:r>
          </a:p>
        </p:txBody>
      </p:sp>
      <p:sp>
        <p:nvSpPr>
          <p:cNvPr id="594" name="Seta"/>
          <p:cNvSpPr/>
          <p:nvPr/>
        </p:nvSpPr>
        <p:spPr>
          <a:xfrm>
            <a:off x="8896932" y="5608900"/>
            <a:ext cx="1848299" cy="845178"/>
          </a:xfrm>
          <a:prstGeom prst="rightArrow">
            <a:avLst>
              <a:gd name="adj1" fmla="val 32000"/>
              <a:gd name="adj2" fmla="val 96169"/>
            </a:avLst>
          </a:prstGeom>
          <a:solidFill>
            <a:srgbClr val="808785"/>
          </a:solidFill>
          <a:ln w="12700">
            <a:miter lim="400000"/>
          </a:ln>
        </p:spPr>
        <p:txBody>
          <a:bodyPr lIns="71437" tIns="71437" rIns="71437" bIns="71437" anchor="ctr"/>
          <a:lstStyle/>
          <a:p>
            <a:pPr>
              <a:defRPr>
                <a:solidFill>
                  <a:srgbClr val="FFFFFF"/>
                </a:solidFill>
              </a:defRPr>
            </a:pPr>
          </a:p>
        </p:txBody>
      </p:sp>
      <p:sp>
        <p:nvSpPr>
          <p:cNvPr id="595" name="Apresentam falhas por lascamento"/>
          <p:cNvSpPr txBox="1"/>
          <p:nvPr/>
        </p:nvSpPr>
        <p:spPr>
          <a:xfrm>
            <a:off x="1585211" y="7876254"/>
            <a:ext cx="1179950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Apresentam falhas por lascamento </a:t>
            </a:r>
          </a:p>
        </p:txBody>
      </p:sp>
      <p:sp>
        <p:nvSpPr>
          <p:cNvPr id="596" name="Tensões residuais"/>
          <p:cNvSpPr txBox="1"/>
          <p:nvPr/>
        </p:nvSpPr>
        <p:spPr>
          <a:xfrm>
            <a:off x="1488676" y="10189709"/>
            <a:ext cx="2250268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Tensões residuais</a:t>
            </a:r>
          </a:p>
        </p:txBody>
      </p:sp>
      <p:pic>
        <p:nvPicPr>
          <p:cNvPr id="597" name="cirkonievie-koronki-dlya-zubov-otzivi-24.jpg" descr="cirkonievie-koronki-dlya-zubov-otzivi-24.jpg"/>
          <p:cNvPicPr>
            <a:picLocks noChangeAspect="1"/>
          </p:cNvPicPr>
          <p:nvPr/>
        </p:nvPicPr>
        <p:blipFill>
          <a:blip r:embed="rId3">
            <a:extLst/>
          </a:blip>
          <a:stretch>
            <a:fillRect/>
          </a:stretch>
        </p:blipFill>
        <p:spPr>
          <a:xfrm>
            <a:off x="16287474" y="480992"/>
            <a:ext cx="7416801" cy="4241801"/>
          </a:xfrm>
          <a:prstGeom prst="rect">
            <a:avLst/>
          </a:prstGeom>
          <a:ln w="12700">
            <a:miter lim="400000"/>
          </a:ln>
        </p:spPr>
      </p:pic>
      <p:sp>
        <p:nvSpPr>
          <p:cNvPr id="598" name="https://pt.cosmetics-dentist.info"/>
          <p:cNvSpPr txBox="1"/>
          <p:nvPr/>
        </p:nvSpPr>
        <p:spPr>
          <a:xfrm>
            <a:off x="16167310" y="4733345"/>
            <a:ext cx="7657129"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https://pt.cosmetics-dentist.info</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Primeir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Primeira geração</a:t>
            </a:r>
          </a:p>
        </p:txBody>
      </p:sp>
      <p:sp>
        <p:nvSpPr>
          <p:cNvPr id="603"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604" name="Indicações:"/>
          <p:cNvSpPr txBox="1"/>
          <p:nvPr/>
        </p:nvSpPr>
        <p:spPr>
          <a:xfrm>
            <a:off x="1582902" y="3496077"/>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Indicações: </a:t>
            </a:r>
          </a:p>
        </p:txBody>
      </p:sp>
      <p:sp>
        <p:nvSpPr>
          <p:cNvPr id="605" name="Copings com recobrimento de porcelana"/>
          <p:cNvSpPr txBox="1"/>
          <p:nvPr/>
        </p:nvSpPr>
        <p:spPr>
          <a:xfrm>
            <a:off x="1582902" y="5260745"/>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Copings com recobrimento de porcelana </a:t>
            </a:r>
          </a:p>
        </p:txBody>
      </p:sp>
      <p:sp>
        <p:nvSpPr>
          <p:cNvPr id="606" name="Infraestruturas"/>
          <p:cNvSpPr txBox="1"/>
          <p:nvPr/>
        </p:nvSpPr>
        <p:spPr>
          <a:xfrm>
            <a:off x="1582902" y="7025413"/>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Infraestruturas</a:t>
            </a:r>
          </a:p>
        </p:txBody>
      </p:sp>
      <p:sp>
        <p:nvSpPr>
          <p:cNvPr id="607" name="Mascaramento de substratos escurecidos"/>
          <p:cNvSpPr txBox="1"/>
          <p:nvPr/>
        </p:nvSpPr>
        <p:spPr>
          <a:xfrm>
            <a:off x="1582902" y="8943746"/>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Mascaramento de substratos escurecidos</a:t>
            </a:r>
          </a:p>
        </p:txBody>
      </p:sp>
      <p:sp>
        <p:nvSpPr>
          <p:cNvPr id="608" name="Alternativa aos implantes e pilares de titânio"/>
          <p:cNvSpPr txBox="1"/>
          <p:nvPr/>
        </p:nvSpPr>
        <p:spPr>
          <a:xfrm>
            <a:off x="1582902" y="10829247"/>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Alternativa aos implantes e pilares de titânio</a:t>
            </a:r>
          </a:p>
        </p:txBody>
      </p:sp>
      <p:sp>
        <p:nvSpPr>
          <p:cNvPr id="609" name="Zhang et al., 2018"/>
          <p:cNvSpPr txBox="1"/>
          <p:nvPr/>
        </p:nvSpPr>
        <p:spPr>
          <a:xfrm>
            <a:off x="3045005" y="12714748"/>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Zhang et al., 2018</a:t>
            </a:r>
          </a:p>
        </p:txBody>
      </p:sp>
      <p:pic>
        <p:nvPicPr>
          <p:cNvPr id="610" name="Unknown-1.jpeg" descr="Unknown-1.jpeg"/>
          <p:cNvPicPr>
            <a:picLocks noChangeAspect="1"/>
          </p:cNvPicPr>
          <p:nvPr/>
        </p:nvPicPr>
        <p:blipFill>
          <a:blip r:embed="rId3">
            <a:extLst/>
          </a:blip>
          <a:srcRect l="34009" t="9105" r="33783" b="6985"/>
          <a:stretch>
            <a:fillRect/>
          </a:stretch>
        </p:blipFill>
        <p:spPr>
          <a:xfrm>
            <a:off x="21828472" y="2484924"/>
            <a:ext cx="1548212" cy="4033657"/>
          </a:xfrm>
          <a:custGeom>
            <a:avLst/>
            <a:gdLst/>
            <a:ahLst/>
            <a:cxnLst>
              <a:cxn ang="0">
                <a:pos x="wd2" y="hd2"/>
              </a:cxn>
              <a:cxn ang="5400000">
                <a:pos x="wd2" y="hd2"/>
              </a:cxn>
              <a:cxn ang="10800000">
                <a:pos x="wd2" y="hd2"/>
              </a:cxn>
              <a:cxn ang="16200000">
                <a:pos x="wd2" y="hd2"/>
              </a:cxn>
            </a:cxnLst>
            <a:rect l="0" t="0" r="r" b="b"/>
            <a:pathLst>
              <a:path w="20796" h="21594" fill="norm" stroke="1" extrusionOk="0">
                <a:moveTo>
                  <a:pt x="3167" y="0"/>
                </a:moveTo>
                <a:lnTo>
                  <a:pt x="2522" y="2450"/>
                </a:lnTo>
                <a:cubicBezTo>
                  <a:pt x="2168" y="3797"/>
                  <a:pt x="1882" y="6563"/>
                  <a:pt x="1882" y="8596"/>
                </a:cubicBezTo>
                <a:cubicBezTo>
                  <a:pt x="1882" y="10630"/>
                  <a:pt x="1345" y="13096"/>
                  <a:pt x="688" y="14076"/>
                </a:cubicBezTo>
                <a:cubicBezTo>
                  <a:pt x="256" y="14719"/>
                  <a:pt x="-5" y="15140"/>
                  <a:pt x="0" y="15506"/>
                </a:cubicBezTo>
                <a:cubicBezTo>
                  <a:pt x="9" y="16115"/>
                  <a:pt x="752" y="16570"/>
                  <a:pt x="2655" y="17646"/>
                </a:cubicBezTo>
                <a:cubicBezTo>
                  <a:pt x="5735" y="19387"/>
                  <a:pt x="5765" y="19448"/>
                  <a:pt x="3849" y="19925"/>
                </a:cubicBezTo>
                <a:cubicBezTo>
                  <a:pt x="1415" y="20531"/>
                  <a:pt x="1304" y="21302"/>
                  <a:pt x="3620" y="21515"/>
                </a:cubicBezTo>
                <a:cubicBezTo>
                  <a:pt x="4303" y="21577"/>
                  <a:pt x="5481" y="21600"/>
                  <a:pt x="6898" y="21593"/>
                </a:cubicBezTo>
                <a:cubicBezTo>
                  <a:pt x="11149" y="21573"/>
                  <a:pt x="17530" y="21281"/>
                  <a:pt x="18994" y="20969"/>
                </a:cubicBezTo>
                <a:cubicBezTo>
                  <a:pt x="21087" y="20522"/>
                  <a:pt x="21327" y="19830"/>
                  <a:pt x="19388" y="19830"/>
                </a:cubicBezTo>
                <a:cubicBezTo>
                  <a:pt x="16176" y="19830"/>
                  <a:pt x="15718" y="18793"/>
                  <a:pt x="18269" y="17295"/>
                </a:cubicBezTo>
                <a:cubicBezTo>
                  <a:pt x="20662" y="15889"/>
                  <a:pt x="21595" y="13560"/>
                  <a:pt x="20012" y="12937"/>
                </a:cubicBezTo>
                <a:cubicBezTo>
                  <a:pt x="19602" y="12776"/>
                  <a:pt x="18821" y="9852"/>
                  <a:pt x="18274" y="6438"/>
                </a:cubicBezTo>
                <a:lnTo>
                  <a:pt x="17277" y="229"/>
                </a:lnTo>
                <a:lnTo>
                  <a:pt x="10225" y="115"/>
                </a:lnTo>
                <a:lnTo>
                  <a:pt x="3167" y="0"/>
                </a:lnTo>
                <a:close/>
              </a:path>
            </a:pathLst>
          </a:custGeom>
          <a:ln w="12700">
            <a:miter lim="400000"/>
          </a:ln>
        </p:spPr>
      </p:pic>
      <p:pic>
        <p:nvPicPr>
          <p:cNvPr id="611" name="images.jpeg" descr="images.jpeg"/>
          <p:cNvPicPr>
            <a:picLocks noChangeAspect="1"/>
          </p:cNvPicPr>
          <p:nvPr/>
        </p:nvPicPr>
        <p:blipFill>
          <a:blip r:embed="rId4">
            <a:extLst/>
          </a:blip>
          <a:stretch>
            <a:fillRect/>
          </a:stretch>
        </p:blipFill>
        <p:spPr>
          <a:xfrm>
            <a:off x="18143312" y="8556212"/>
            <a:ext cx="5644388" cy="3790393"/>
          </a:xfrm>
          <a:prstGeom prst="rect">
            <a:avLst/>
          </a:prstGeom>
          <a:ln w="12700">
            <a:miter lim="400000"/>
          </a:ln>
        </p:spPr>
      </p:pic>
      <p:pic>
        <p:nvPicPr>
          <p:cNvPr id="612" name="Implante+Zirc-C3-B4nia.png" descr="Implante+Zirc-C3-B4nia.png"/>
          <p:cNvPicPr>
            <a:picLocks noChangeAspect="1"/>
          </p:cNvPicPr>
          <p:nvPr/>
        </p:nvPicPr>
        <p:blipFill>
          <a:blip r:embed="rId5">
            <a:extLst/>
          </a:blip>
          <a:srcRect l="5006" t="8796" r="6796" b="5553"/>
          <a:stretch>
            <a:fillRect/>
          </a:stretch>
        </p:blipFill>
        <p:spPr>
          <a:xfrm>
            <a:off x="16355242" y="2462013"/>
            <a:ext cx="4675631" cy="4079479"/>
          </a:xfrm>
          <a:custGeom>
            <a:avLst/>
            <a:gdLst/>
            <a:ahLst/>
            <a:cxnLst>
              <a:cxn ang="0">
                <a:pos x="wd2" y="hd2"/>
              </a:cxn>
              <a:cxn ang="5400000">
                <a:pos x="wd2" y="hd2"/>
              </a:cxn>
              <a:cxn ang="10800000">
                <a:pos x="wd2" y="hd2"/>
              </a:cxn>
              <a:cxn ang="16200000">
                <a:pos x="wd2" y="hd2"/>
              </a:cxn>
            </a:cxnLst>
            <a:rect l="0" t="0" r="r" b="b"/>
            <a:pathLst>
              <a:path w="21566" h="21449" fill="norm" stroke="1" extrusionOk="0">
                <a:moveTo>
                  <a:pt x="9270" y="0"/>
                </a:moveTo>
                <a:lnTo>
                  <a:pt x="9168" y="1586"/>
                </a:lnTo>
                <a:cubicBezTo>
                  <a:pt x="9085" y="2867"/>
                  <a:pt x="8978" y="3252"/>
                  <a:pt x="8607" y="3593"/>
                </a:cubicBezTo>
                <a:cubicBezTo>
                  <a:pt x="8229" y="3942"/>
                  <a:pt x="8150" y="4246"/>
                  <a:pt x="8150" y="5334"/>
                </a:cubicBezTo>
                <a:cubicBezTo>
                  <a:pt x="8150" y="6059"/>
                  <a:pt x="8280" y="6929"/>
                  <a:pt x="8439" y="7268"/>
                </a:cubicBezTo>
                <a:cubicBezTo>
                  <a:pt x="8940" y="8333"/>
                  <a:pt x="9176" y="9412"/>
                  <a:pt x="8964" y="9680"/>
                </a:cubicBezTo>
                <a:cubicBezTo>
                  <a:pt x="8939" y="9712"/>
                  <a:pt x="8883" y="11147"/>
                  <a:pt x="8840" y="12869"/>
                </a:cubicBezTo>
                <a:cubicBezTo>
                  <a:pt x="8766" y="15837"/>
                  <a:pt x="8795" y="16125"/>
                  <a:pt x="9400" y="18434"/>
                </a:cubicBezTo>
                <a:cubicBezTo>
                  <a:pt x="9751" y="19773"/>
                  <a:pt x="10130" y="21000"/>
                  <a:pt x="10240" y="21159"/>
                </a:cubicBezTo>
                <a:cubicBezTo>
                  <a:pt x="10351" y="21318"/>
                  <a:pt x="10647" y="21449"/>
                  <a:pt x="10899" y="21449"/>
                </a:cubicBezTo>
                <a:cubicBezTo>
                  <a:pt x="11550" y="21449"/>
                  <a:pt x="11696" y="21169"/>
                  <a:pt x="12468" y="18434"/>
                </a:cubicBezTo>
                <a:cubicBezTo>
                  <a:pt x="13133" y="16080"/>
                  <a:pt x="13158" y="15858"/>
                  <a:pt x="13213" y="11715"/>
                </a:cubicBezTo>
                <a:cubicBezTo>
                  <a:pt x="13245" y="9358"/>
                  <a:pt x="13352" y="7321"/>
                  <a:pt x="13449" y="7187"/>
                </a:cubicBezTo>
                <a:cubicBezTo>
                  <a:pt x="13547" y="7053"/>
                  <a:pt x="13647" y="6278"/>
                  <a:pt x="13673" y="5467"/>
                </a:cubicBezTo>
                <a:cubicBezTo>
                  <a:pt x="13711" y="4242"/>
                  <a:pt x="13653" y="3939"/>
                  <a:pt x="13328" y="3670"/>
                </a:cubicBezTo>
                <a:cubicBezTo>
                  <a:pt x="13048" y="3439"/>
                  <a:pt x="12879" y="2872"/>
                  <a:pt x="12733" y="1674"/>
                </a:cubicBezTo>
                <a:lnTo>
                  <a:pt x="12530" y="0"/>
                </a:lnTo>
                <a:lnTo>
                  <a:pt x="10899" y="0"/>
                </a:lnTo>
                <a:lnTo>
                  <a:pt x="9270" y="0"/>
                </a:lnTo>
                <a:close/>
                <a:moveTo>
                  <a:pt x="18386" y="384"/>
                </a:moveTo>
                <a:cubicBezTo>
                  <a:pt x="17926" y="392"/>
                  <a:pt x="17553" y="452"/>
                  <a:pt x="17473" y="543"/>
                </a:cubicBezTo>
                <a:cubicBezTo>
                  <a:pt x="17366" y="664"/>
                  <a:pt x="17220" y="1320"/>
                  <a:pt x="17147" y="2001"/>
                </a:cubicBezTo>
                <a:cubicBezTo>
                  <a:pt x="17034" y="3051"/>
                  <a:pt x="16928" y="3286"/>
                  <a:pt x="16453" y="3545"/>
                </a:cubicBezTo>
                <a:cubicBezTo>
                  <a:pt x="15917" y="3838"/>
                  <a:pt x="15893" y="3925"/>
                  <a:pt x="15893" y="5553"/>
                </a:cubicBezTo>
                <a:cubicBezTo>
                  <a:pt x="15893" y="6592"/>
                  <a:pt x="16049" y="7831"/>
                  <a:pt x="16294" y="8735"/>
                </a:cubicBezTo>
                <a:cubicBezTo>
                  <a:pt x="16593" y="9836"/>
                  <a:pt x="16720" y="11134"/>
                  <a:pt x="16792" y="13803"/>
                </a:cubicBezTo>
                <a:cubicBezTo>
                  <a:pt x="16917" y="18460"/>
                  <a:pt x="17069" y="19378"/>
                  <a:pt x="17949" y="20783"/>
                </a:cubicBezTo>
                <a:cubicBezTo>
                  <a:pt x="18178" y="21149"/>
                  <a:pt x="18539" y="21449"/>
                  <a:pt x="18752" y="21449"/>
                </a:cubicBezTo>
                <a:cubicBezTo>
                  <a:pt x="19106" y="21449"/>
                  <a:pt x="20035" y="20314"/>
                  <a:pt x="20096" y="19807"/>
                </a:cubicBezTo>
                <a:cubicBezTo>
                  <a:pt x="20110" y="19690"/>
                  <a:pt x="20140" y="19568"/>
                  <a:pt x="20164" y="19536"/>
                </a:cubicBezTo>
                <a:cubicBezTo>
                  <a:pt x="20187" y="19504"/>
                  <a:pt x="20227" y="19269"/>
                  <a:pt x="20255" y="19014"/>
                </a:cubicBezTo>
                <a:cubicBezTo>
                  <a:pt x="20283" y="18759"/>
                  <a:pt x="20370" y="18079"/>
                  <a:pt x="20447" y="17505"/>
                </a:cubicBezTo>
                <a:cubicBezTo>
                  <a:pt x="20525" y="16931"/>
                  <a:pt x="20632" y="14965"/>
                  <a:pt x="20685" y="13136"/>
                </a:cubicBezTo>
                <a:cubicBezTo>
                  <a:pt x="20756" y="10699"/>
                  <a:pt x="20895" y="9391"/>
                  <a:pt x="21202" y="8242"/>
                </a:cubicBezTo>
                <a:cubicBezTo>
                  <a:pt x="21475" y="7217"/>
                  <a:pt x="21599" y="6204"/>
                  <a:pt x="21558" y="5315"/>
                </a:cubicBezTo>
                <a:cubicBezTo>
                  <a:pt x="21505" y="4130"/>
                  <a:pt x="21431" y="3917"/>
                  <a:pt x="20987" y="3666"/>
                </a:cubicBezTo>
                <a:cubicBezTo>
                  <a:pt x="20567" y="3429"/>
                  <a:pt x="20442" y="3122"/>
                  <a:pt x="20273" y="1920"/>
                </a:cubicBezTo>
                <a:lnTo>
                  <a:pt x="20070" y="463"/>
                </a:lnTo>
                <a:lnTo>
                  <a:pt x="18868" y="392"/>
                </a:lnTo>
                <a:cubicBezTo>
                  <a:pt x="18702" y="383"/>
                  <a:pt x="18540" y="381"/>
                  <a:pt x="18386" y="384"/>
                </a:cubicBezTo>
                <a:close/>
                <a:moveTo>
                  <a:pt x="2841" y="1012"/>
                </a:moveTo>
                <a:cubicBezTo>
                  <a:pt x="1444" y="1020"/>
                  <a:pt x="1090" y="1314"/>
                  <a:pt x="1060" y="2489"/>
                </a:cubicBezTo>
                <a:cubicBezTo>
                  <a:pt x="1050" y="2900"/>
                  <a:pt x="839" y="3382"/>
                  <a:pt x="522" y="3716"/>
                </a:cubicBezTo>
                <a:cubicBezTo>
                  <a:pt x="87" y="4175"/>
                  <a:pt x="-1" y="4474"/>
                  <a:pt x="0" y="5496"/>
                </a:cubicBezTo>
                <a:cubicBezTo>
                  <a:pt x="1" y="6172"/>
                  <a:pt x="178" y="7384"/>
                  <a:pt x="394" y="8192"/>
                </a:cubicBezTo>
                <a:cubicBezTo>
                  <a:pt x="659" y="9184"/>
                  <a:pt x="828" y="10729"/>
                  <a:pt x="914" y="12946"/>
                </a:cubicBezTo>
                <a:cubicBezTo>
                  <a:pt x="1101" y="17777"/>
                  <a:pt x="1258" y="19202"/>
                  <a:pt x="1666" y="19761"/>
                </a:cubicBezTo>
                <a:cubicBezTo>
                  <a:pt x="1785" y="19924"/>
                  <a:pt x="1809" y="20057"/>
                  <a:pt x="1717" y="20057"/>
                </a:cubicBezTo>
                <a:cubicBezTo>
                  <a:pt x="1626" y="20057"/>
                  <a:pt x="1729" y="20210"/>
                  <a:pt x="1946" y="20397"/>
                </a:cubicBezTo>
                <a:cubicBezTo>
                  <a:pt x="2164" y="20585"/>
                  <a:pt x="2257" y="20742"/>
                  <a:pt x="2151" y="20746"/>
                </a:cubicBezTo>
                <a:cubicBezTo>
                  <a:pt x="2046" y="20750"/>
                  <a:pt x="2137" y="20905"/>
                  <a:pt x="2354" y="21092"/>
                </a:cubicBezTo>
                <a:cubicBezTo>
                  <a:pt x="2944" y="21600"/>
                  <a:pt x="3186" y="21527"/>
                  <a:pt x="3764" y="20665"/>
                </a:cubicBezTo>
                <a:cubicBezTo>
                  <a:pt x="4479" y="19597"/>
                  <a:pt x="4882" y="16837"/>
                  <a:pt x="4880" y="13008"/>
                </a:cubicBezTo>
                <a:cubicBezTo>
                  <a:pt x="4880" y="10646"/>
                  <a:pt x="4971" y="9611"/>
                  <a:pt x="5292" y="8349"/>
                </a:cubicBezTo>
                <a:cubicBezTo>
                  <a:pt x="5519" y="7457"/>
                  <a:pt x="5704" y="6090"/>
                  <a:pt x="5704" y="5313"/>
                </a:cubicBezTo>
                <a:cubicBezTo>
                  <a:pt x="5704" y="4031"/>
                  <a:pt x="5658" y="3877"/>
                  <a:pt x="5195" y="3637"/>
                </a:cubicBezTo>
                <a:cubicBezTo>
                  <a:pt x="4717" y="3389"/>
                  <a:pt x="4585" y="2965"/>
                  <a:pt x="4670" y="1949"/>
                </a:cubicBezTo>
                <a:cubicBezTo>
                  <a:pt x="4724" y="1304"/>
                  <a:pt x="4141" y="1005"/>
                  <a:pt x="2841" y="1012"/>
                </a:cubicBezTo>
                <a:close/>
              </a:path>
            </a:pathLst>
          </a:custGeom>
          <a:ln w="12700">
            <a:miter lim="400000"/>
          </a:ln>
        </p:spPr>
      </p:pic>
      <p:sp>
        <p:nvSpPr>
          <p:cNvPr id="613" name="https://www.medicalexpo.com/pt/"/>
          <p:cNvSpPr txBox="1"/>
          <p:nvPr/>
        </p:nvSpPr>
        <p:spPr>
          <a:xfrm>
            <a:off x="18004183" y="12714749"/>
            <a:ext cx="5558594"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https://www.medicalexpo.com/pt/</a:t>
            </a:r>
          </a:p>
        </p:txBody>
      </p:sp>
      <p:sp>
        <p:nvSpPr>
          <p:cNvPr id="614" name="https://www.medicalexpo.com/pt/"/>
          <p:cNvSpPr txBox="1"/>
          <p:nvPr/>
        </p:nvSpPr>
        <p:spPr>
          <a:xfrm>
            <a:off x="16632583" y="7025413"/>
            <a:ext cx="5558594"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https://www.medicalexpo.com/pt/</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Primeir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Primeira geração</a:t>
            </a:r>
          </a:p>
        </p:txBody>
      </p:sp>
      <p:sp>
        <p:nvSpPr>
          <p:cNvPr id="619"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620" name="Alto índice de refração da luz"/>
          <p:cNvSpPr txBox="1"/>
          <p:nvPr/>
        </p:nvSpPr>
        <p:spPr>
          <a:xfrm>
            <a:off x="1001979" y="4965584"/>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Alto índice de refração da luz</a:t>
            </a:r>
          </a:p>
        </p:txBody>
      </p:sp>
      <p:sp>
        <p:nvSpPr>
          <p:cNvPr id="621" name="Stawarczyk et al 2017"/>
          <p:cNvSpPr txBox="1"/>
          <p:nvPr/>
        </p:nvSpPr>
        <p:spPr>
          <a:xfrm>
            <a:off x="3045005" y="12714748"/>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a:t>
            </a:r>
          </a:p>
        </p:txBody>
      </p:sp>
      <p:sp>
        <p:nvSpPr>
          <p:cNvPr id="622" name="Caráter opaco:"/>
          <p:cNvSpPr txBox="1"/>
          <p:nvPr/>
        </p:nvSpPr>
        <p:spPr>
          <a:xfrm>
            <a:off x="1001979" y="3119664"/>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Caráter opaco:</a:t>
            </a:r>
          </a:p>
        </p:txBody>
      </p:sp>
      <p:sp>
        <p:nvSpPr>
          <p:cNvPr id="623" name="Número extremamente alto de interfaces"/>
          <p:cNvSpPr txBox="1"/>
          <p:nvPr/>
        </p:nvSpPr>
        <p:spPr>
          <a:xfrm>
            <a:off x="1001979" y="7243698"/>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Número extremamente alto de interfaces</a:t>
            </a:r>
          </a:p>
        </p:txBody>
      </p:sp>
      <p:sp>
        <p:nvSpPr>
          <p:cNvPr id="624" name="Numerosas estruturas cristalinas muito pequenas pelas quais a luz precisa passar"/>
          <p:cNvSpPr txBox="1"/>
          <p:nvPr/>
        </p:nvSpPr>
        <p:spPr>
          <a:xfrm>
            <a:off x="1001979" y="9521811"/>
            <a:ext cx="16476358"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Numerosas estruturas cristalinas muito pequenas pelas quais a luz precisa passar</a:t>
            </a:r>
          </a:p>
        </p:txBody>
      </p:sp>
      <p:pic>
        <p:nvPicPr>
          <p:cNvPr id="625" name="images-1.jpeg" descr="images-1.jpeg"/>
          <p:cNvPicPr>
            <a:picLocks noChangeAspect="1"/>
          </p:cNvPicPr>
          <p:nvPr/>
        </p:nvPicPr>
        <p:blipFill>
          <a:blip r:embed="rId3">
            <a:extLst/>
          </a:blip>
          <a:stretch>
            <a:fillRect/>
          </a:stretch>
        </p:blipFill>
        <p:spPr>
          <a:xfrm>
            <a:off x="15345364" y="2294231"/>
            <a:ext cx="8697685" cy="6489812"/>
          </a:xfrm>
          <a:prstGeom prst="rect">
            <a:avLst/>
          </a:prstGeom>
          <a:ln w="12700">
            <a:miter lim="400000"/>
          </a:ln>
        </p:spPr>
      </p:pic>
      <p:sp>
        <p:nvSpPr>
          <p:cNvPr id="626" name="https://www.grupoescolar.com/"/>
          <p:cNvSpPr txBox="1"/>
          <p:nvPr/>
        </p:nvSpPr>
        <p:spPr>
          <a:xfrm>
            <a:off x="15526453" y="8949665"/>
            <a:ext cx="5558595"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https://www.grupoescolar.com/</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0" name="Unknown-1.jpeg" descr="Unknown-1.jpeg"/>
          <p:cNvPicPr>
            <a:picLocks noChangeAspect="1"/>
          </p:cNvPicPr>
          <p:nvPr/>
        </p:nvPicPr>
        <p:blipFill>
          <a:blip r:embed="rId3">
            <a:extLst/>
          </a:blip>
          <a:stretch>
            <a:fillRect/>
          </a:stretch>
        </p:blipFill>
        <p:spPr>
          <a:xfrm>
            <a:off x="8748947" y="10139640"/>
            <a:ext cx="6957582" cy="3522827"/>
          </a:xfrm>
          <a:prstGeom prst="rect">
            <a:avLst/>
          </a:prstGeom>
          <a:ln w="12700">
            <a:miter lim="400000"/>
          </a:ln>
        </p:spPr>
      </p:pic>
      <p:sp>
        <p:nvSpPr>
          <p:cNvPr id="631" name="Exemplos: Lava Frame (3M Espe, EUA), Vita YZ T (Vita Zahnfabrik, Alemanha), Prettau Zr (Zirkonzahn, Itália)"/>
          <p:cNvSpPr txBox="1"/>
          <p:nvPr>
            <p:ph type="body" sz="half" idx="4294967295"/>
          </p:nvPr>
        </p:nvSpPr>
        <p:spPr>
          <a:xfrm>
            <a:off x="772589" y="544687"/>
            <a:ext cx="23012001" cy="3885841"/>
          </a:xfrm>
          <a:prstGeom prst="rect">
            <a:avLst/>
          </a:prstGeom>
        </p:spPr>
        <p:txBody>
          <a:bodyPr lIns="100458" tIns="100458" rIns="100458" bIns="100458" anchor="t"/>
          <a:lstStyle>
            <a:lvl1pPr marL="0" indent="0" defTabSz="878011">
              <a:spcBef>
                <a:spcPts val="0"/>
              </a:spcBef>
              <a:buSzTx/>
              <a:buNone/>
              <a:defRPr sz="8512">
                <a:solidFill>
                  <a:schemeClr val="accent6"/>
                </a:solidFill>
              </a:defRPr>
            </a:lvl1pPr>
          </a:lstStyle>
          <a:p>
            <a:pPr/>
            <a:r>
              <a:t>Exemplos: Lava Frame (3M Espe, EUA), Vita YZ T (Vita Zahnfabrik, Alemanha), Prettau Zr (Zirkonzahn, Itália)</a:t>
            </a:r>
          </a:p>
        </p:txBody>
      </p:sp>
      <p:pic>
        <p:nvPicPr>
          <p:cNvPr id="632" name="Unknown.jpeg" descr="Unknown.jpeg"/>
          <p:cNvPicPr>
            <a:picLocks noChangeAspect="1"/>
          </p:cNvPicPr>
          <p:nvPr/>
        </p:nvPicPr>
        <p:blipFill>
          <a:blip r:embed="rId4">
            <a:extLst/>
          </a:blip>
          <a:srcRect l="18949" t="0" r="26823" b="0"/>
          <a:stretch>
            <a:fillRect/>
          </a:stretch>
        </p:blipFill>
        <p:spPr>
          <a:xfrm rot="16200000">
            <a:off x="10970740" y="5740132"/>
            <a:ext cx="2513996" cy="4636036"/>
          </a:xfrm>
          <a:prstGeom prst="rect">
            <a:avLst/>
          </a:prstGeom>
          <a:ln w="12700">
            <a:miter lim="400000"/>
          </a:ln>
        </p:spPr>
      </p:pic>
      <p:pic>
        <p:nvPicPr>
          <p:cNvPr id="633" name="zirkonzahn-prettau-teeth.jpg" descr="zirkonzahn-prettau-teeth.jpg"/>
          <p:cNvPicPr>
            <a:picLocks noChangeAspect="1"/>
          </p:cNvPicPr>
          <p:nvPr/>
        </p:nvPicPr>
        <p:blipFill>
          <a:blip r:embed="rId5">
            <a:extLst/>
          </a:blip>
          <a:stretch>
            <a:fillRect/>
          </a:stretch>
        </p:blipFill>
        <p:spPr>
          <a:xfrm>
            <a:off x="15366920" y="5557621"/>
            <a:ext cx="9823055" cy="5057111"/>
          </a:xfrm>
          <a:prstGeom prst="rect">
            <a:avLst/>
          </a:prstGeom>
          <a:ln w="12700">
            <a:miter lim="400000"/>
          </a:ln>
        </p:spPr>
      </p:pic>
      <p:pic>
        <p:nvPicPr>
          <p:cNvPr id="634" name="lava_frame_shade_KO_F.jpg" descr="lava_frame_shade_KO_F.jpg"/>
          <p:cNvPicPr>
            <a:picLocks noChangeAspect="1"/>
          </p:cNvPicPr>
          <p:nvPr/>
        </p:nvPicPr>
        <p:blipFill>
          <a:blip r:embed="rId6">
            <a:extLst/>
          </a:blip>
          <a:srcRect l="2401" t="3521" r="2366" b="4274"/>
          <a:stretch>
            <a:fillRect/>
          </a:stretch>
        </p:blipFill>
        <p:spPr>
          <a:xfrm>
            <a:off x="-57021" y="5185447"/>
            <a:ext cx="9354723" cy="5754440"/>
          </a:xfrm>
          <a:custGeom>
            <a:avLst/>
            <a:gdLst/>
            <a:ahLst/>
            <a:cxnLst>
              <a:cxn ang="0">
                <a:pos x="wd2" y="hd2"/>
              </a:cxn>
              <a:cxn ang="5400000">
                <a:pos x="wd2" y="hd2"/>
              </a:cxn>
              <a:cxn ang="10800000">
                <a:pos x="wd2" y="hd2"/>
              </a:cxn>
              <a:cxn ang="16200000">
                <a:pos x="wd2" y="hd2"/>
              </a:cxn>
            </a:cxnLst>
            <a:rect l="0" t="0" r="r" b="b"/>
            <a:pathLst>
              <a:path w="21495" h="21590" fill="norm" stroke="1" extrusionOk="0">
                <a:moveTo>
                  <a:pt x="9835" y="0"/>
                </a:moveTo>
                <a:cubicBezTo>
                  <a:pt x="9717" y="0"/>
                  <a:pt x="9471" y="1179"/>
                  <a:pt x="9437" y="1903"/>
                </a:cubicBezTo>
                <a:cubicBezTo>
                  <a:pt x="9403" y="2644"/>
                  <a:pt x="9370" y="2737"/>
                  <a:pt x="9091" y="2890"/>
                </a:cubicBezTo>
                <a:cubicBezTo>
                  <a:pt x="8923" y="2983"/>
                  <a:pt x="8694" y="3192"/>
                  <a:pt x="8584" y="3355"/>
                </a:cubicBezTo>
                <a:cubicBezTo>
                  <a:pt x="8411" y="3609"/>
                  <a:pt x="8371" y="3617"/>
                  <a:pt x="8298" y="3410"/>
                </a:cubicBezTo>
                <a:cubicBezTo>
                  <a:pt x="8251" y="3277"/>
                  <a:pt x="8047" y="3056"/>
                  <a:pt x="7844" y="2918"/>
                </a:cubicBezTo>
                <a:cubicBezTo>
                  <a:pt x="7521" y="2700"/>
                  <a:pt x="7466" y="2581"/>
                  <a:pt x="7406" y="1954"/>
                </a:cubicBezTo>
                <a:cubicBezTo>
                  <a:pt x="7315" y="1003"/>
                  <a:pt x="7074" y="165"/>
                  <a:pt x="6892" y="165"/>
                </a:cubicBezTo>
                <a:cubicBezTo>
                  <a:pt x="6811" y="165"/>
                  <a:pt x="6745" y="309"/>
                  <a:pt x="6745" y="485"/>
                </a:cubicBezTo>
                <a:cubicBezTo>
                  <a:pt x="6745" y="661"/>
                  <a:pt x="6700" y="851"/>
                  <a:pt x="6644" y="907"/>
                </a:cubicBezTo>
                <a:cubicBezTo>
                  <a:pt x="6588" y="963"/>
                  <a:pt x="6543" y="1416"/>
                  <a:pt x="6543" y="1912"/>
                </a:cubicBezTo>
                <a:cubicBezTo>
                  <a:pt x="6543" y="2627"/>
                  <a:pt x="6506" y="2832"/>
                  <a:pt x="6366" y="2904"/>
                </a:cubicBezTo>
                <a:cubicBezTo>
                  <a:pt x="6268" y="2953"/>
                  <a:pt x="6071" y="3095"/>
                  <a:pt x="5929" y="3219"/>
                </a:cubicBezTo>
                <a:cubicBezTo>
                  <a:pt x="5698" y="3420"/>
                  <a:pt x="5615" y="3402"/>
                  <a:pt x="5157" y="3045"/>
                </a:cubicBezTo>
                <a:cubicBezTo>
                  <a:pt x="4637" y="2639"/>
                  <a:pt x="4523" y="2357"/>
                  <a:pt x="4520" y="1464"/>
                </a:cubicBezTo>
                <a:cubicBezTo>
                  <a:pt x="4519" y="1225"/>
                  <a:pt x="4450" y="938"/>
                  <a:pt x="4367" y="825"/>
                </a:cubicBezTo>
                <a:cubicBezTo>
                  <a:pt x="4283" y="712"/>
                  <a:pt x="4215" y="517"/>
                  <a:pt x="4215" y="392"/>
                </a:cubicBezTo>
                <a:cubicBezTo>
                  <a:pt x="4215" y="267"/>
                  <a:pt x="4147" y="165"/>
                  <a:pt x="4063" y="165"/>
                </a:cubicBezTo>
                <a:cubicBezTo>
                  <a:pt x="3980" y="165"/>
                  <a:pt x="3911" y="309"/>
                  <a:pt x="3911" y="485"/>
                </a:cubicBezTo>
                <a:cubicBezTo>
                  <a:pt x="3911" y="661"/>
                  <a:pt x="3865" y="851"/>
                  <a:pt x="3810" y="907"/>
                </a:cubicBezTo>
                <a:cubicBezTo>
                  <a:pt x="3754" y="963"/>
                  <a:pt x="3708" y="1410"/>
                  <a:pt x="3708" y="1901"/>
                </a:cubicBezTo>
                <a:cubicBezTo>
                  <a:pt x="3708" y="2743"/>
                  <a:pt x="3690" y="2811"/>
                  <a:pt x="3380" y="3069"/>
                </a:cubicBezTo>
                <a:cubicBezTo>
                  <a:pt x="3199" y="3220"/>
                  <a:pt x="3014" y="3446"/>
                  <a:pt x="2969" y="3572"/>
                </a:cubicBezTo>
                <a:cubicBezTo>
                  <a:pt x="2901" y="3760"/>
                  <a:pt x="2839" y="3740"/>
                  <a:pt x="2626" y="3466"/>
                </a:cubicBezTo>
                <a:cubicBezTo>
                  <a:pt x="2483" y="3283"/>
                  <a:pt x="2263" y="3133"/>
                  <a:pt x="2138" y="3133"/>
                </a:cubicBezTo>
                <a:cubicBezTo>
                  <a:pt x="1850" y="3133"/>
                  <a:pt x="1728" y="2879"/>
                  <a:pt x="1642" y="2098"/>
                </a:cubicBezTo>
                <a:cubicBezTo>
                  <a:pt x="1582" y="1553"/>
                  <a:pt x="1222" y="329"/>
                  <a:pt x="1122" y="329"/>
                </a:cubicBezTo>
                <a:cubicBezTo>
                  <a:pt x="1103" y="329"/>
                  <a:pt x="1010" y="592"/>
                  <a:pt x="917" y="911"/>
                </a:cubicBezTo>
                <a:cubicBezTo>
                  <a:pt x="800" y="1313"/>
                  <a:pt x="764" y="1748"/>
                  <a:pt x="798" y="2323"/>
                </a:cubicBezTo>
                <a:lnTo>
                  <a:pt x="846" y="3154"/>
                </a:lnTo>
                <a:lnTo>
                  <a:pt x="459" y="3407"/>
                </a:lnTo>
                <a:cubicBezTo>
                  <a:pt x="-16" y="3717"/>
                  <a:pt x="-66" y="3951"/>
                  <a:pt x="56" y="5292"/>
                </a:cubicBezTo>
                <a:cubicBezTo>
                  <a:pt x="109" y="5873"/>
                  <a:pt x="270" y="7648"/>
                  <a:pt x="413" y="9235"/>
                </a:cubicBezTo>
                <a:cubicBezTo>
                  <a:pt x="709" y="12523"/>
                  <a:pt x="767" y="12697"/>
                  <a:pt x="1550" y="12697"/>
                </a:cubicBezTo>
                <a:cubicBezTo>
                  <a:pt x="2126" y="12697"/>
                  <a:pt x="2859" y="12397"/>
                  <a:pt x="3011" y="12100"/>
                </a:cubicBezTo>
                <a:cubicBezTo>
                  <a:pt x="3104" y="11918"/>
                  <a:pt x="3160" y="11911"/>
                  <a:pt x="3275" y="12067"/>
                </a:cubicBezTo>
                <a:cubicBezTo>
                  <a:pt x="3603" y="12510"/>
                  <a:pt x="4956" y="12509"/>
                  <a:pt x="5520" y="12066"/>
                </a:cubicBezTo>
                <a:cubicBezTo>
                  <a:pt x="5865" y="11794"/>
                  <a:pt x="5949" y="11777"/>
                  <a:pt x="6015" y="11967"/>
                </a:cubicBezTo>
                <a:cubicBezTo>
                  <a:pt x="6058" y="12093"/>
                  <a:pt x="6304" y="12299"/>
                  <a:pt x="6562" y="12426"/>
                </a:cubicBezTo>
                <a:cubicBezTo>
                  <a:pt x="6956" y="12619"/>
                  <a:pt x="7114" y="12621"/>
                  <a:pt x="7550" y="12436"/>
                </a:cubicBezTo>
                <a:cubicBezTo>
                  <a:pt x="7836" y="12316"/>
                  <a:pt x="8143" y="12264"/>
                  <a:pt x="8233" y="12320"/>
                </a:cubicBezTo>
                <a:cubicBezTo>
                  <a:pt x="8335" y="12384"/>
                  <a:pt x="8373" y="12356"/>
                  <a:pt x="8332" y="12249"/>
                </a:cubicBezTo>
                <a:cubicBezTo>
                  <a:pt x="8295" y="12153"/>
                  <a:pt x="8335" y="11983"/>
                  <a:pt x="8418" y="11869"/>
                </a:cubicBezTo>
                <a:cubicBezTo>
                  <a:pt x="8543" y="11701"/>
                  <a:pt x="8609" y="11719"/>
                  <a:pt x="8781" y="11973"/>
                </a:cubicBezTo>
                <a:cubicBezTo>
                  <a:pt x="8953" y="12227"/>
                  <a:pt x="9165" y="12288"/>
                  <a:pt x="9919" y="12305"/>
                </a:cubicBezTo>
                <a:lnTo>
                  <a:pt x="10844" y="12328"/>
                </a:lnTo>
                <a:lnTo>
                  <a:pt x="10872" y="14966"/>
                </a:lnTo>
                <a:lnTo>
                  <a:pt x="10900" y="17606"/>
                </a:lnTo>
                <a:lnTo>
                  <a:pt x="11935" y="18069"/>
                </a:lnTo>
                <a:cubicBezTo>
                  <a:pt x="12504" y="18324"/>
                  <a:pt x="14495" y="19217"/>
                  <a:pt x="16360" y="20054"/>
                </a:cubicBezTo>
                <a:cubicBezTo>
                  <a:pt x="18225" y="20892"/>
                  <a:pt x="19870" y="21583"/>
                  <a:pt x="20015" y="21589"/>
                </a:cubicBezTo>
                <a:cubicBezTo>
                  <a:pt x="20243" y="21600"/>
                  <a:pt x="20318" y="21466"/>
                  <a:pt x="20546" y="20638"/>
                </a:cubicBezTo>
                <a:cubicBezTo>
                  <a:pt x="20700" y="20078"/>
                  <a:pt x="20938" y="18574"/>
                  <a:pt x="21114" y="17051"/>
                </a:cubicBezTo>
                <a:cubicBezTo>
                  <a:pt x="21534" y="13414"/>
                  <a:pt x="21523" y="13522"/>
                  <a:pt x="21465" y="13522"/>
                </a:cubicBezTo>
                <a:cubicBezTo>
                  <a:pt x="21337" y="13522"/>
                  <a:pt x="19033" y="12650"/>
                  <a:pt x="18951" y="12570"/>
                </a:cubicBezTo>
                <a:cubicBezTo>
                  <a:pt x="18901" y="12522"/>
                  <a:pt x="18933" y="12395"/>
                  <a:pt x="19022" y="12289"/>
                </a:cubicBezTo>
                <a:cubicBezTo>
                  <a:pt x="19140" y="12148"/>
                  <a:pt x="19230" y="11493"/>
                  <a:pt x="19350" y="9898"/>
                </a:cubicBezTo>
                <a:cubicBezTo>
                  <a:pt x="19440" y="8689"/>
                  <a:pt x="19554" y="7534"/>
                  <a:pt x="19601" y="7330"/>
                </a:cubicBezTo>
                <a:cubicBezTo>
                  <a:pt x="19649" y="7127"/>
                  <a:pt x="19665" y="6923"/>
                  <a:pt x="19637" y="6878"/>
                </a:cubicBezTo>
                <a:cubicBezTo>
                  <a:pt x="19609" y="6833"/>
                  <a:pt x="19636" y="6206"/>
                  <a:pt x="19697" y="5486"/>
                </a:cubicBezTo>
                <a:cubicBezTo>
                  <a:pt x="19828" y="3929"/>
                  <a:pt x="19755" y="3510"/>
                  <a:pt x="19293" y="3151"/>
                </a:cubicBezTo>
                <a:cubicBezTo>
                  <a:pt x="18976" y="2905"/>
                  <a:pt x="18951" y="2826"/>
                  <a:pt x="18939" y="2061"/>
                </a:cubicBezTo>
                <a:cubicBezTo>
                  <a:pt x="18921" y="940"/>
                  <a:pt x="18793" y="165"/>
                  <a:pt x="18626" y="165"/>
                </a:cubicBezTo>
                <a:cubicBezTo>
                  <a:pt x="18549" y="165"/>
                  <a:pt x="18486" y="267"/>
                  <a:pt x="18486" y="392"/>
                </a:cubicBezTo>
                <a:cubicBezTo>
                  <a:pt x="18486" y="517"/>
                  <a:pt x="18423" y="703"/>
                  <a:pt x="18347" y="806"/>
                </a:cubicBezTo>
                <a:cubicBezTo>
                  <a:pt x="18271" y="908"/>
                  <a:pt x="18180" y="1338"/>
                  <a:pt x="18145" y="1759"/>
                </a:cubicBezTo>
                <a:cubicBezTo>
                  <a:pt x="18073" y="2620"/>
                  <a:pt x="17937" y="2968"/>
                  <a:pt x="17675" y="2968"/>
                </a:cubicBezTo>
                <a:cubicBezTo>
                  <a:pt x="17577" y="2968"/>
                  <a:pt x="17389" y="3109"/>
                  <a:pt x="17259" y="3282"/>
                </a:cubicBezTo>
                <a:cubicBezTo>
                  <a:pt x="17030" y="3584"/>
                  <a:pt x="17012" y="3584"/>
                  <a:pt x="16767" y="3301"/>
                </a:cubicBezTo>
                <a:cubicBezTo>
                  <a:pt x="16627" y="3139"/>
                  <a:pt x="16422" y="2979"/>
                  <a:pt x="16310" y="2945"/>
                </a:cubicBezTo>
                <a:cubicBezTo>
                  <a:pt x="16143" y="2894"/>
                  <a:pt x="16097" y="2712"/>
                  <a:pt x="16049" y="1896"/>
                </a:cubicBezTo>
                <a:cubicBezTo>
                  <a:pt x="15980" y="722"/>
                  <a:pt x="15873" y="165"/>
                  <a:pt x="15716" y="165"/>
                </a:cubicBezTo>
                <a:cubicBezTo>
                  <a:pt x="15555" y="165"/>
                  <a:pt x="15315" y="1094"/>
                  <a:pt x="15251" y="1968"/>
                </a:cubicBezTo>
                <a:cubicBezTo>
                  <a:pt x="15202" y="2619"/>
                  <a:pt x="15162" y="2716"/>
                  <a:pt x="14885" y="2832"/>
                </a:cubicBezTo>
                <a:cubicBezTo>
                  <a:pt x="14713" y="2904"/>
                  <a:pt x="14491" y="3110"/>
                  <a:pt x="14392" y="3288"/>
                </a:cubicBezTo>
                <a:cubicBezTo>
                  <a:pt x="14220" y="3599"/>
                  <a:pt x="14202" y="3599"/>
                  <a:pt x="13946" y="3324"/>
                </a:cubicBezTo>
                <a:cubicBezTo>
                  <a:pt x="13799" y="3166"/>
                  <a:pt x="13587" y="2958"/>
                  <a:pt x="13476" y="2862"/>
                </a:cubicBezTo>
                <a:cubicBezTo>
                  <a:pt x="13325" y="2731"/>
                  <a:pt x="13260" y="2462"/>
                  <a:pt x="13220" y="1797"/>
                </a:cubicBezTo>
                <a:cubicBezTo>
                  <a:pt x="13167" y="931"/>
                  <a:pt x="12988" y="165"/>
                  <a:pt x="12838" y="165"/>
                </a:cubicBezTo>
                <a:cubicBezTo>
                  <a:pt x="12684" y="165"/>
                  <a:pt x="12411" y="1264"/>
                  <a:pt x="12387" y="1979"/>
                </a:cubicBezTo>
                <a:cubicBezTo>
                  <a:pt x="12364" y="2691"/>
                  <a:pt x="12345" y="2730"/>
                  <a:pt x="11938" y="2959"/>
                </a:cubicBezTo>
                <a:cubicBezTo>
                  <a:pt x="11675" y="3107"/>
                  <a:pt x="11493" y="3326"/>
                  <a:pt x="11456" y="3536"/>
                </a:cubicBezTo>
                <a:cubicBezTo>
                  <a:pt x="11399" y="3867"/>
                  <a:pt x="11394" y="3867"/>
                  <a:pt x="11251" y="3562"/>
                </a:cubicBezTo>
                <a:cubicBezTo>
                  <a:pt x="11170" y="3390"/>
                  <a:pt x="11132" y="3167"/>
                  <a:pt x="11167" y="3067"/>
                </a:cubicBezTo>
                <a:cubicBezTo>
                  <a:pt x="11202" y="2967"/>
                  <a:pt x="11199" y="2932"/>
                  <a:pt x="11161" y="2988"/>
                </a:cubicBezTo>
                <a:cubicBezTo>
                  <a:pt x="11122" y="3045"/>
                  <a:pt x="10921" y="2997"/>
                  <a:pt x="10714" y="2881"/>
                </a:cubicBezTo>
                <a:cubicBezTo>
                  <a:pt x="10362" y="2685"/>
                  <a:pt x="10335" y="2621"/>
                  <a:pt x="10288" y="1872"/>
                </a:cubicBezTo>
                <a:cubicBezTo>
                  <a:pt x="10244" y="1175"/>
                  <a:pt x="9959" y="0"/>
                  <a:pt x="9835" y="0"/>
                </a:cubicBezTo>
                <a:close/>
                <a:moveTo>
                  <a:pt x="6856" y="14173"/>
                </a:moveTo>
                <a:lnTo>
                  <a:pt x="5409" y="14960"/>
                </a:lnTo>
                <a:cubicBezTo>
                  <a:pt x="4149" y="15646"/>
                  <a:pt x="3966" y="15790"/>
                  <a:pt x="3990" y="16077"/>
                </a:cubicBezTo>
                <a:cubicBezTo>
                  <a:pt x="4111" y="17484"/>
                  <a:pt x="4152" y="17654"/>
                  <a:pt x="4474" y="18053"/>
                </a:cubicBezTo>
                <a:lnTo>
                  <a:pt x="4808" y="18468"/>
                </a:lnTo>
                <a:lnTo>
                  <a:pt x="6129" y="17632"/>
                </a:lnTo>
                <a:cubicBezTo>
                  <a:pt x="6855" y="17172"/>
                  <a:pt x="7495" y="16842"/>
                  <a:pt x="7552" y="16899"/>
                </a:cubicBezTo>
                <a:cubicBezTo>
                  <a:pt x="7609" y="16956"/>
                  <a:pt x="7656" y="17271"/>
                  <a:pt x="7656" y="17599"/>
                </a:cubicBezTo>
                <a:cubicBezTo>
                  <a:pt x="7656" y="17926"/>
                  <a:pt x="7732" y="18331"/>
                  <a:pt x="7824" y="18497"/>
                </a:cubicBezTo>
                <a:cubicBezTo>
                  <a:pt x="8008" y="18828"/>
                  <a:pt x="8563" y="18902"/>
                  <a:pt x="8869" y="18635"/>
                </a:cubicBezTo>
                <a:cubicBezTo>
                  <a:pt x="9208" y="18339"/>
                  <a:pt x="9227" y="17540"/>
                  <a:pt x="8916" y="16542"/>
                </a:cubicBezTo>
                <a:lnTo>
                  <a:pt x="8637" y="15644"/>
                </a:lnTo>
                <a:lnTo>
                  <a:pt x="8172" y="15690"/>
                </a:lnTo>
                <a:cubicBezTo>
                  <a:pt x="7775" y="15730"/>
                  <a:pt x="7702" y="15690"/>
                  <a:pt x="7676" y="15413"/>
                </a:cubicBezTo>
                <a:cubicBezTo>
                  <a:pt x="7660" y="15234"/>
                  <a:pt x="7468" y="14882"/>
                  <a:pt x="7251" y="14630"/>
                </a:cubicBezTo>
                <a:lnTo>
                  <a:pt x="6856" y="14173"/>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Porcelana como material odontológico"/>
          <p:cNvSpPr txBox="1"/>
          <p:nvPr>
            <p:ph type="body" sz="quarter" idx="4294967295"/>
          </p:nvPr>
        </p:nvSpPr>
        <p:spPr>
          <a:xfrm>
            <a:off x="1111412" y="4396761"/>
            <a:ext cx="10173861" cy="1617201"/>
          </a:xfrm>
          <a:prstGeom prst="rect">
            <a:avLst/>
          </a:prstGeom>
        </p:spPr>
        <p:txBody>
          <a:bodyPr lIns="100458" tIns="100458" rIns="100458" bIns="100458" anchor="t"/>
          <a:lstStyle>
            <a:lvl1pPr marL="0" indent="0" defTabSz="531428">
              <a:spcBef>
                <a:spcPts val="0"/>
              </a:spcBef>
              <a:buSzTx/>
              <a:buNone/>
              <a:defRPr sz="5152">
                <a:solidFill>
                  <a:schemeClr val="accent6"/>
                </a:solidFill>
              </a:defRPr>
            </a:lvl1pPr>
          </a:lstStyle>
          <a:p>
            <a:pPr/>
            <a:r>
              <a:t>Porcelana como material odontológico </a:t>
            </a:r>
          </a:p>
        </p:txBody>
      </p:sp>
      <p:sp>
        <p:nvSpPr>
          <p:cNvPr id="164" name="1774"/>
          <p:cNvSpPr txBox="1"/>
          <p:nvPr/>
        </p:nvSpPr>
        <p:spPr>
          <a:xfrm>
            <a:off x="536225" y="3243474"/>
            <a:ext cx="12695835" cy="161720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016644">
              <a:defRPr sz="9856">
                <a:solidFill>
                  <a:schemeClr val="accent6"/>
                </a:solidFill>
              </a:defRPr>
            </a:lvl1pPr>
          </a:lstStyle>
          <a:p>
            <a:pPr/>
            <a:r>
              <a:t>1774</a:t>
            </a:r>
          </a:p>
        </p:txBody>
      </p:sp>
      <p:sp>
        <p:nvSpPr>
          <p:cNvPr id="165" name="Primeira publicação das propriedades das cerâmicas odontológicas"/>
          <p:cNvSpPr txBox="1"/>
          <p:nvPr/>
        </p:nvSpPr>
        <p:spPr>
          <a:xfrm>
            <a:off x="12377695" y="7155529"/>
            <a:ext cx="10786805" cy="1617200"/>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508322">
              <a:defRPr sz="4928">
                <a:solidFill>
                  <a:schemeClr val="accent6"/>
                </a:solidFill>
              </a:defRPr>
            </a:lvl1pPr>
          </a:lstStyle>
          <a:p>
            <a:pPr/>
            <a:r>
              <a:t>Primeira publicação das propriedades das cerâmicas odontológicas </a:t>
            </a:r>
          </a:p>
        </p:txBody>
      </p:sp>
      <p:sp>
        <p:nvSpPr>
          <p:cNvPr id="166" name="1910"/>
          <p:cNvSpPr txBox="1"/>
          <p:nvPr/>
        </p:nvSpPr>
        <p:spPr>
          <a:xfrm>
            <a:off x="21562190" y="5414400"/>
            <a:ext cx="12695836" cy="1617200"/>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016644">
              <a:defRPr sz="9856">
                <a:solidFill>
                  <a:schemeClr val="accent6"/>
                </a:solidFill>
              </a:defRPr>
            </a:lvl1pPr>
          </a:lstStyle>
          <a:p>
            <a:pPr/>
            <a:r>
              <a:t>1910</a:t>
            </a:r>
          </a:p>
        </p:txBody>
      </p:sp>
      <p:sp>
        <p:nvSpPr>
          <p:cNvPr id="167" name="Linha"/>
          <p:cNvSpPr/>
          <p:nvPr/>
        </p:nvSpPr>
        <p:spPr>
          <a:xfrm flipV="1">
            <a:off x="11543890" y="2689946"/>
            <a:ext cx="1" cy="9840442"/>
          </a:xfrm>
          <a:prstGeom prst="line">
            <a:avLst/>
          </a:prstGeom>
          <a:ln w="25400">
            <a:solidFill>
              <a:srgbClr val="5A5F5E"/>
            </a:solidFill>
            <a:miter lim="400000"/>
          </a:ln>
        </p:spPr>
        <p:txBody>
          <a:bodyPr lIns="71437" tIns="71437" rIns="71437" bIns="71437" anchor="ctr"/>
          <a:lstStyle/>
          <a:p>
            <a:pPr/>
          </a:p>
        </p:txBody>
      </p:sp>
      <p:sp>
        <p:nvSpPr>
          <p:cNvPr id="168" name="Linha"/>
          <p:cNvSpPr/>
          <p:nvPr/>
        </p:nvSpPr>
        <p:spPr>
          <a:xfrm>
            <a:off x="3562998" y="4052074"/>
            <a:ext cx="7738449" cy="1"/>
          </a:xfrm>
          <a:prstGeom prst="line">
            <a:avLst/>
          </a:prstGeom>
          <a:ln w="25400">
            <a:solidFill>
              <a:srgbClr val="5A5F5E"/>
            </a:solidFill>
            <a:miter lim="400000"/>
          </a:ln>
        </p:spPr>
        <p:txBody>
          <a:bodyPr lIns="71437" tIns="71437" rIns="71437" bIns="71437" anchor="ctr"/>
          <a:lstStyle/>
          <a:p>
            <a:pPr/>
          </a:p>
        </p:txBody>
      </p:sp>
      <p:sp>
        <p:nvSpPr>
          <p:cNvPr id="169" name="Linha"/>
          <p:cNvSpPr/>
          <p:nvPr/>
        </p:nvSpPr>
        <p:spPr>
          <a:xfrm flipH="1" flipV="1">
            <a:off x="11604522" y="6223000"/>
            <a:ext cx="8804244" cy="1"/>
          </a:xfrm>
          <a:prstGeom prst="line">
            <a:avLst/>
          </a:prstGeom>
          <a:ln w="25400">
            <a:solidFill>
              <a:srgbClr val="5A5F5E"/>
            </a:solidFill>
            <a:miter lim="400000"/>
          </a:ln>
        </p:spPr>
        <p:txBody>
          <a:bodyPr lIns="71437" tIns="71437" rIns="71437" bIns="71437" anchor="ctr"/>
          <a:lstStyle/>
          <a:p>
            <a:pPr/>
          </a:p>
        </p:txBody>
      </p:sp>
      <p:sp>
        <p:nvSpPr>
          <p:cNvPr id="170" name="Linha"/>
          <p:cNvSpPr/>
          <p:nvPr/>
        </p:nvSpPr>
        <p:spPr>
          <a:xfrm>
            <a:off x="3744809" y="10107925"/>
            <a:ext cx="7738450" cy="1"/>
          </a:xfrm>
          <a:prstGeom prst="line">
            <a:avLst/>
          </a:prstGeom>
          <a:ln w="25400">
            <a:solidFill>
              <a:srgbClr val="5A5F5E"/>
            </a:solidFill>
            <a:miter lim="400000"/>
          </a:ln>
        </p:spPr>
        <p:txBody>
          <a:bodyPr lIns="71437" tIns="71437" rIns="71437" bIns="71437" anchor="ctr"/>
          <a:lstStyle/>
          <a:p>
            <a:pPr/>
          </a:p>
        </p:txBody>
      </p:sp>
      <p:sp>
        <p:nvSpPr>
          <p:cNvPr id="171" name="1990"/>
          <p:cNvSpPr txBox="1"/>
          <p:nvPr/>
        </p:nvSpPr>
        <p:spPr>
          <a:xfrm>
            <a:off x="309263" y="9299326"/>
            <a:ext cx="12695836" cy="161720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016644">
              <a:defRPr sz="9856">
                <a:solidFill>
                  <a:schemeClr val="accent6"/>
                </a:solidFill>
              </a:defRPr>
            </a:lvl1pPr>
          </a:lstStyle>
          <a:p>
            <a:pPr/>
            <a:r>
              <a:t>1990</a:t>
            </a:r>
          </a:p>
        </p:txBody>
      </p:sp>
      <p:sp>
        <p:nvSpPr>
          <p:cNvPr id="172" name="Zircônia"/>
          <p:cNvSpPr txBox="1"/>
          <p:nvPr/>
        </p:nvSpPr>
        <p:spPr>
          <a:xfrm>
            <a:off x="3928505" y="10216888"/>
            <a:ext cx="8644040" cy="12677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Zircônia</a:t>
            </a:r>
          </a:p>
        </p:txBody>
      </p:sp>
      <p:sp>
        <p:nvSpPr>
          <p:cNvPr id="173" name="Malkondu et al., 2016; Stawarczyk et al 2017;Parreira e Santos 2005"/>
          <p:cNvSpPr txBox="1"/>
          <p:nvPr/>
        </p:nvSpPr>
        <p:spPr>
          <a:xfrm>
            <a:off x="1399104" y="12928765"/>
            <a:ext cx="12325021"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Malkondu et al., 2016; Stawarczyk et al 2017;Parreira e Santos 2005</a:t>
            </a:r>
          </a:p>
        </p:txBody>
      </p:sp>
      <p:sp>
        <p:nvSpPr>
          <p:cNvPr id="174" name="Introdução"/>
          <p:cNvSpPr txBox="1"/>
          <p:nvPr/>
        </p:nvSpPr>
        <p:spPr>
          <a:xfrm>
            <a:off x="20745724" y="180052"/>
            <a:ext cx="10297047" cy="159006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5600">
                <a:solidFill>
                  <a:schemeClr val="accent6"/>
                </a:solidFill>
              </a:defRPr>
            </a:lvl1pPr>
          </a:lstStyle>
          <a:p>
            <a:pPr/>
            <a:r>
              <a:t>Introdução</a:t>
            </a:r>
          </a:p>
        </p:txBody>
      </p:sp>
      <p:sp>
        <p:nvSpPr>
          <p:cNvPr id="175" name="Histórico"/>
          <p:cNvSpPr txBox="1"/>
          <p:nvPr/>
        </p:nvSpPr>
        <p:spPr>
          <a:xfrm>
            <a:off x="2523682" y="1114936"/>
            <a:ext cx="10297047" cy="159006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5600">
                <a:solidFill>
                  <a:schemeClr val="accent6"/>
                </a:solidFill>
              </a:defRPr>
            </a:lvl1pPr>
          </a:lstStyle>
          <a:p>
            <a:pPr/>
            <a:r>
              <a:t>Histórico</a:t>
            </a:r>
          </a:p>
        </p:txBody>
      </p:sp>
      <p:sp>
        <p:nvSpPr>
          <p:cNvPr id="176" name="Linha"/>
          <p:cNvSpPr/>
          <p:nvPr/>
        </p:nvSpPr>
        <p:spPr>
          <a:xfrm>
            <a:off x="2330889" y="2156562"/>
            <a:ext cx="4695384" cy="1"/>
          </a:xfrm>
          <a:prstGeom prst="line">
            <a:avLst/>
          </a:prstGeom>
          <a:ln w="25400">
            <a:solidFill>
              <a:srgbClr val="5A5F5E"/>
            </a:solidFill>
            <a:miter lim="400000"/>
          </a:ln>
        </p:spPr>
        <p:txBody>
          <a:bodyPr lIns="71437" tIns="71437" rIns="71437" bIns="71437"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egund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Segunda geração</a:t>
            </a:r>
          </a:p>
        </p:txBody>
      </p:sp>
      <p:sp>
        <p:nvSpPr>
          <p:cNvPr id="639"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640" name="2013"/>
          <p:cNvSpPr txBox="1"/>
          <p:nvPr/>
        </p:nvSpPr>
        <p:spPr>
          <a:xfrm>
            <a:off x="1223205" y="3552534"/>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2013</a:t>
            </a:r>
          </a:p>
        </p:txBody>
      </p:sp>
      <p:sp>
        <p:nvSpPr>
          <p:cNvPr id="641" name="Versão aprimorada dos materiais 3Y-TZP"/>
          <p:cNvSpPr txBox="1"/>
          <p:nvPr/>
        </p:nvSpPr>
        <p:spPr>
          <a:xfrm>
            <a:off x="9219417" y="3552534"/>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Versão aprimorada dos materiais 3Y-TZP</a:t>
            </a:r>
          </a:p>
        </p:txBody>
      </p:sp>
      <p:sp>
        <p:nvSpPr>
          <p:cNvPr id="642" name="Seta"/>
          <p:cNvSpPr/>
          <p:nvPr/>
        </p:nvSpPr>
        <p:spPr>
          <a:xfrm>
            <a:off x="5976751" y="3681254"/>
            <a:ext cx="1848299" cy="845179"/>
          </a:xfrm>
          <a:prstGeom prst="rightArrow">
            <a:avLst>
              <a:gd name="adj1" fmla="val 32000"/>
              <a:gd name="adj2" fmla="val 96169"/>
            </a:avLst>
          </a:prstGeom>
          <a:solidFill>
            <a:srgbClr val="808785"/>
          </a:solidFill>
          <a:ln w="12700">
            <a:miter lim="400000"/>
          </a:ln>
        </p:spPr>
        <p:txBody>
          <a:bodyPr lIns="71437" tIns="71437" rIns="71437" bIns="71437" anchor="ctr"/>
          <a:lstStyle/>
          <a:p>
            <a:pPr>
              <a:defRPr>
                <a:solidFill>
                  <a:srgbClr val="FFFFFF"/>
                </a:solidFill>
              </a:defRPr>
            </a:pPr>
          </a:p>
        </p:txBody>
      </p:sp>
      <p:sp>
        <p:nvSpPr>
          <p:cNvPr id="643" name="Redução na quantidade de alumina"/>
          <p:cNvSpPr txBox="1"/>
          <p:nvPr/>
        </p:nvSpPr>
        <p:spPr>
          <a:xfrm>
            <a:off x="612124" y="5593093"/>
            <a:ext cx="1647635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Redução na quantidade de alumina</a:t>
            </a:r>
          </a:p>
        </p:txBody>
      </p:sp>
      <p:sp>
        <p:nvSpPr>
          <p:cNvPr id="644" name="Redução no número e no tamanho dos grãos de alumina (Al2O3)"/>
          <p:cNvSpPr txBox="1"/>
          <p:nvPr/>
        </p:nvSpPr>
        <p:spPr>
          <a:xfrm>
            <a:off x="465302" y="7357164"/>
            <a:ext cx="2243614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Redução no número e no tamanho dos grãos de alumina (Al2O3)</a:t>
            </a:r>
          </a:p>
        </p:txBody>
      </p:sp>
      <p:sp>
        <p:nvSpPr>
          <p:cNvPr id="645" name="Eliminação da porosidade"/>
          <p:cNvSpPr txBox="1"/>
          <p:nvPr/>
        </p:nvSpPr>
        <p:spPr>
          <a:xfrm>
            <a:off x="775018" y="9121235"/>
            <a:ext cx="9364467"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Eliminação da porosidade</a:t>
            </a:r>
          </a:p>
        </p:txBody>
      </p:sp>
      <p:sp>
        <p:nvSpPr>
          <p:cNvPr id="646" name="Sinterização a uma temperatura mais alta"/>
          <p:cNvSpPr txBox="1"/>
          <p:nvPr/>
        </p:nvSpPr>
        <p:spPr>
          <a:xfrm>
            <a:off x="10759356" y="9121235"/>
            <a:ext cx="1339647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Sinterização a uma temperatura mais alta</a:t>
            </a:r>
          </a:p>
        </p:txBody>
      </p:sp>
      <p:sp>
        <p:nvSpPr>
          <p:cNvPr id="647" name="Melhoria na translucidez"/>
          <p:cNvSpPr txBox="1"/>
          <p:nvPr/>
        </p:nvSpPr>
        <p:spPr>
          <a:xfrm>
            <a:off x="775018" y="10885306"/>
            <a:ext cx="9364467"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Melhoria na translucidez</a:t>
            </a:r>
          </a:p>
        </p:txBody>
      </p:sp>
      <p:sp>
        <p:nvSpPr>
          <p:cNvPr id="648" name="Zhang et al., 2018"/>
          <p:cNvSpPr txBox="1"/>
          <p:nvPr/>
        </p:nvSpPr>
        <p:spPr>
          <a:xfrm>
            <a:off x="3045005" y="12714748"/>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Zhang et al., 2018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egund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Segunda geração</a:t>
            </a:r>
          </a:p>
        </p:txBody>
      </p:sp>
      <p:sp>
        <p:nvSpPr>
          <p:cNvPr id="653"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654" name="Zircônias de primeira e segunda geração têm um teor de ítria semelhante, mas diferem quanto à quantidade de óxido de alumina"/>
          <p:cNvSpPr txBox="1"/>
          <p:nvPr/>
        </p:nvSpPr>
        <p:spPr>
          <a:xfrm>
            <a:off x="1040489" y="4873700"/>
            <a:ext cx="21507690"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Zircônias de primeira e segunda geração têm um teor de ítria semelhante, mas diferem quanto à quantidade de óxido de alumina</a:t>
            </a:r>
          </a:p>
        </p:txBody>
      </p:sp>
      <p:sp>
        <p:nvSpPr>
          <p:cNvPr id="655" name="Zhang et al., 2018; Kelch et al 2019"/>
          <p:cNvSpPr txBox="1"/>
          <p:nvPr/>
        </p:nvSpPr>
        <p:spPr>
          <a:xfrm>
            <a:off x="3045005" y="12714748"/>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Zhang et al., 2018; Kelch et al 2019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egund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Segunda geração</a:t>
            </a:r>
          </a:p>
        </p:txBody>
      </p:sp>
      <p:sp>
        <p:nvSpPr>
          <p:cNvPr id="660"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661" name="Seta"/>
          <p:cNvSpPr/>
          <p:nvPr/>
        </p:nvSpPr>
        <p:spPr>
          <a:xfrm>
            <a:off x="9073912" y="4954613"/>
            <a:ext cx="1848299" cy="845178"/>
          </a:xfrm>
          <a:prstGeom prst="rightArrow">
            <a:avLst>
              <a:gd name="adj1" fmla="val 32000"/>
              <a:gd name="adj2" fmla="val 96169"/>
            </a:avLst>
          </a:prstGeom>
          <a:solidFill>
            <a:srgbClr val="808785"/>
          </a:solidFill>
          <a:ln w="12700">
            <a:miter lim="400000"/>
          </a:ln>
        </p:spPr>
        <p:txBody>
          <a:bodyPr lIns="71437" tIns="71437" rIns="71437" bIns="71437" anchor="ctr"/>
          <a:lstStyle/>
          <a:p>
            <a:pPr>
              <a:defRPr>
                <a:solidFill>
                  <a:srgbClr val="FFFFFF"/>
                </a:solidFill>
              </a:defRPr>
            </a:pPr>
          </a:p>
        </p:txBody>
      </p:sp>
      <p:sp>
        <p:nvSpPr>
          <p:cNvPr id="662" name="Resistência à flexão e a translucidez"/>
          <p:cNvSpPr txBox="1"/>
          <p:nvPr/>
        </p:nvSpPr>
        <p:spPr>
          <a:xfrm>
            <a:off x="11665063" y="4604667"/>
            <a:ext cx="16476358"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Resistência à flexão e a translucidez</a:t>
            </a:r>
          </a:p>
        </p:txBody>
      </p:sp>
      <p:sp>
        <p:nvSpPr>
          <p:cNvPr id="663" name="Quantidade de óxido de alumina"/>
          <p:cNvSpPr txBox="1"/>
          <p:nvPr/>
        </p:nvSpPr>
        <p:spPr>
          <a:xfrm>
            <a:off x="1173224" y="4375094"/>
            <a:ext cx="6258145"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Quantidade de óxido de alumina</a:t>
            </a:r>
          </a:p>
        </p:txBody>
      </p:sp>
      <p:sp>
        <p:nvSpPr>
          <p:cNvPr id="664" name="Necessitam revestimento"/>
          <p:cNvSpPr txBox="1"/>
          <p:nvPr/>
        </p:nvSpPr>
        <p:spPr>
          <a:xfrm>
            <a:off x="1217470" y="9121235"/>
            <a:ext cx="2150768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Necessitam revestimento</a:t>
            </a:r>
          </a:p>
        </p:txBody>
      </p:sp>
      <p:sp>
        <p:nvSpPr>
          <p:cNvPr id="665" name="Zhang et al., 2018; Kelch et al 2019"/>
          <p:cNvSpPr txBox="1"/>
          <p:nvPr/>
        </p:nvSpPr>
        <p:spPr>
          <a:xfrm>
            <a:off x="3045005" y="12714748"/>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Zhang et al., 2018; Kelch et al 2019</a:t>
            </a:r>
          </a:p>
        </p:txBody>
      </p:sp>
      <p:pic>
        <p:nvPicPr>
          <p:cNvPr id="666" name="Unknown.jpeg" descr="Unknown.jpeg"/>
          <p:cNvPicPr>
            <a:picLocks noChangeAspect="1"/>
          </p:cNvPicPr>
          <p:nvPr/>
        </p:nvPicPr>
        <p:blipFill>
          <a:blip r:embed="rId3">
            <a:extLst/>
          </a:blip>
          <a:stretch>
            <a:fillRect/>
          </a:stretch>
        </p:blipFill>
        <p:spPr>
          <a:xfrm>
            <a:off x="16230310" y="6607833"/>
            <a:ext cx="6258145" cy="6258145"/>
          </a:xfrm>
          <a:prstGeom prst="rect">
            <a:avLst/>
          </a:prstGeom>
          <a:ln w="12700">
            <a:miter lim="400000"/>
          </a:ln>
        </p:spPr>
      </p:pic>
      <p:sp>
        <p:nvSpPr>
          <p:cNvPr id="667" name="http://www.stilloartedental.com.br/servicos/"/>
          <p:cNvSpPr txBox="1"/>
          <p:nvPr/>
        </p:nvSpPr>
        <p:spPr>
          <a:xfrm>
            <a:off x="15796590" y="12925866"/>
            <a:ext cx="6749066"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http://www.stilloartedental.com.br/servicos/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Güth et al 2019"/>
          <p:cNvSpPr txBox="1"/>
          <p:nvPr/>
        </p:nvSpPr>
        <p:spPr>
          <a:xfrm>
            <a:off x="3045005" y="12714748"/>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Güth et al 2019</a:t>
            </a:r>
          </a:p>
        </p:txBody>
      </p:sp>
      <p:sp>
        <p:nvSpPr>
          <p:cNvPr id="672" name="Durabilidade"/>
          <p:cNvSpPr txBox="1"/>
          <p:nvPr/>
        </p:nvSpPr>
        <p:spPr>
          <a:xfrm>
            <a:off x="1350205" y="4564672"/>
            <a:ext cx="625814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Durabilidade</a:t>
            </a:r>
          </a:p>
        </p:txBody>
      </p:sp>
      <p:sp>
        <p:nvSpPr>
          <p:cNvPr id="673" name="Estrutura para próteses fixas unitárias e múltiplas"/>
          <p:cNvSpPr txBox="1"/>
          <p:nvPr/>
        </p:nvSpPr>
        <p:spPr>
          <a:xfrm>
            <a:off x="1350205" y="8408266"/>
            <a:ext cx="1917116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Estrutura para próteses fixas unitárias e múltiplas</a:t>
            </a:r>
          </a:p>
        </p:txBody>
      </p:sp>
      <p:sp>
        <p:nvSpPr>
          <p:cNvPr id="674" name="Segund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Segunda geração</a:t>
            </a:r>
          </a:p>
        </p:txBody>
      </p:sp>
      <p:sp>
        <p:nvSpPr>
          <p:cNvPr id="675"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pic>
        <p:nvPicPr>
          <p:cNvPr id="676" name="images.jpeg" descr="images.jpeg"/>
          <p:cNvPicPr>
            <a:picLocks noChangeAspect="1"/>
          </p:cNvPicPr>
          <p:nvPr/>
        </p:nvPicPr>
        <p:blipFill>
          <a:blip r:embed="rId3">
            <a:extLst/>
          </a:blip>
          <a:stretch>
            <a:fillRect/>
          </a:stretch>
        </p:blipFill>
        <p:spPr>
          <a:xfrm>
            <a:off x="16233111" y="2639622"/>
            <a:ext cx="5821194" cy="3909123"/>
          </a:xfrm>
          <a:prstGeom prst="rect">
            <a:avLst/>
          </a:prstGeom>
          <a:ln w="12700">
            <a:miter lim="400000"/>
          </a:ln>
        </p:spPr>
      </p:pic>
      <p:sp>
        <p:nvSpPr>
          <p:cNvPr id="677" name="https://www.medicalexpo.com/pt/"/>
          <p:cNvSpPr txBox="1"/>
          <p:nvPr/>
        </p:nvSpPr>
        <p:spPr>
          <a:xfrm>
            <a:off x="16145885" y="6874388"/>
            <a:ext cx="5558595"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https://www.medicalexpo.com/pt/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1" name="Unknown.jpeg" descr="Unknown.jpeg"/>
          <p:cNvPicPr>
            <a:picLocks noChangeAspect="1"/>
          </p:cNvPicPr>
          <p:nvPr/>
        </p:nvPicPr>
        <p:blipFill>
          <a:blip r:embed="rId3">
            <a:extLst/>
          </a:blip>
          <a:stretch>
            <a:fillRect/>
          </a:stretch>
        </p:blipFill>
        <p:spPr>
          <a:xfrm>
            <a:off x="489174" y="4433042"/>
            <a:ext cx="8916755" cy="8916755"/>
          </a:xfrm>
          <a:prstGeom prst="rect">
            <a:avLst/>
          </a:prstGeom>
          <a:ln w="12700">
            <a:miter lim="400000"/>
          </a:ln>
        </p:spPr>
      </p:pic>
      <p:pic>
        <p:nvPicPr>
          <p:cNvPr id="682" name="images-2.jpeg" descr="images-2.jpeg"/>
          <p:cNvPicPr>
            <a:picLocks noChangeAspect="1"/>
          </p:cNvPicPr>
          <p:nvPr/>
        </p:nvPicPr>
        <p:blipFill>
          <a:blip r:embed="rId4">
            <a:extLst/>
          </a:blip>
          <a:stretch>
            <a:fillRect/>
          </a:stretch>
        </p:blipFill>
        <p:spPr>
          <a:xfrm>
            <a:off x="9942540" y="9333329"/>
            <a:ext cx="14696076" cy="3980188"/>
          </a:xfrm>
          <a:prstGeom prst="rect">
            <a:avLst/>
          </a:prstGeom>
          <a:ln w="12700">
            <a:miter lim="400000"/>
          </a:ln>
        </p:spPr>
      </p:pic>
      <p:pic>
        <p:nvPicPr>
          <p:cNvPr id="683" name="images-1.jpeg" descr="images-1.jpeg"/>
          <p:cNvPicPr>
            <a:picLocks noChangeAspect="1"/>
          </p:cNvPicPr>
          <p:nvPr/>
        </p:nvPicPr>
        <p:blipFill>
          <a:blip r:embed="rId5">
            <a:extLst/>
          </a:blip>
          <a:srcRect l="1796" t="20148" r="2839" b="17578"/>
          <a:stretch>
            <a:fillRect/>
          </a:stretch>
        </p:blipFill>
        <p:spPr>
          <a:xfrm>
            <a:off x="13406817" y="2537113"/>
            <a:ext cx="9330936" cy="6093113"/>
          </a:xfrm>
          <a:custGeom>
            <a:avLst/>
            <a:gdLst/>
            <a:ahLst/>
            <a:cxnLst>
              <a:cxn ang="0">
                <a:pos x="wd2" y="hd2"/>
              </a:cxn>
              <a:cxn ang="5400000">
                <a:pos x="wd2" y="hd2"/>
              </a:cxn>
              <a:cxn ang="10800000">
                <a:pos x="wd2" y="hd2"/>
              </a:cxn>
              <a:cxn ang="16200000">
                <a:pos x="wd2" y="hd2"/>
              </a:cxn>
            </a:cxnLst>
            <a:rect l="0" t="0" r="r" b="b"/>
            <a:pathLst>
              <a:path w="21574" h="21425" fill="norm" stroke="1" extrusionOk="0">
                <a:moveTo>
                  <a:pt x="6631" y="1"/>
                </a:moveTo>
                <a:cubicBezTo>
                  <a:pt x="6461" y="-3"/>
                  <a:pt x="6237" y="14"/>
                  <a:pt x="5944" y="40"/>
                </a:cubicBezTo>
                <a:lnTo>
                  <a:pt x="5148" y="110"/>
                </a:lnTo>
                <a:lnTo>
                  <a:pt x="5148" y="890"/>
                </a:lnTo>
                <a:cubicBezTo>
                  <a:pt x="5148" y="1330"/>
                  <a:pt x="5060" y="1782"/>
                  <a:pt x="4946" y="1925"/>
                </a:cubicBezTo>
                <a:cubicBezTo>
                  <a:pt x="4835" y="2065"/>
                  <a:pt x="4785" y="2281"/>
                  <a:pt x="4835" y="2404"/>
                </a:cubicBezTo>
                <a:cubicBezTo>
                  <a:pt x="5006" y="2824"/>
                  <a:pt x="5000" y="5188"/>
                  <a:pt x="4827" y="5406"/>
                </a:cubicBezTo>
                <a:cubicBezTo>
                  <a:pt x="4737" y="5520"/>
                  <a:pt x="4239" y="5642"/>
                  <a:pt x="3722" y="5677"/>
                </a:cubicBezTo>
                <a:cubicBezTo>
                  <a:pt x="2792" y="5738"/>
                  <a:pt x="2781" y="5745"/>
                  <a:pt x="2752" y="6337"/>
                </a:cubicBezTo>
                <a:cubicBezTo>
                  <a:pt x="2699" y="7389"/>
                  <a:pt x="2625" y="7489"/>
                  <a:pt x="1900" y="7489"/>
                </a:cubicBezTo>
                <a:lnTo>
                  <a:pt x="1219" y="7489"/>
                </a:lnTo>
                <a:lnTo>
                  <a:pt x="1219" y="8317"/>
                </a:lnTo>
                <a:cubicBezTo>
                  <a:pt x="1219" y="8772"/>
                  <a:pt x="1145" y="9325"/>
                  <a:pt x="1053" y="9548"/>
                </a:cubicBezTo>
                <a:cubicBezTo>
                  <a:pt x="914" y="9886"/>
                  <a:pt x="929" y="9997"/>
                  <a:pt x="1141" y="10234"/>
                </a:cubicBezTo>
                <a:cubicBezTo>
                  <a:pt x="1317" y="10430"/>
                  <a:pt x="1347" y="10563"/>
                  <a:pt x="1240" y="10664"/>
                </a:cubicBezTo>
                <a:cubicBezTo>
                  <a:pt x="1133" y="10764"/>
                  <a:pt x="1084" y="11810"/>
                  <a:pt x="1084" y="13979"/>
                </a:cubicBezTo>
                <a:cubicBezTo>
                  <a:pt x="1084" y="16846"/>
                  <a:pt x="986" y="17767"/>
                  <a:pt x="746" y="17176"/>
                </a:cubicBezTo>
                <a:cubicBezTo>
                  <a:pt x="636" y="16905"/>
                  <a:pt x="0" y="16903"/>
                  <a:pt x="0" y="17173"/>
                </a:cubicBezTo>
                <a:cubicBezTo>
                  <a:pt x="0" y="17552"/>
                  <a:pt x="532" y="18195"/>
                  <a:pt x="743" y="18072"/>
                </a:cubicBezTo>
                <a:cubicBezTo>
                  <a:pt x="858" y="18005"/>
                  <a:pt x="1027" y="18041"/>
                  <a:pt x="1119" y="18151"/>
                </a:cubicBezTo>
                <a:cubicBezTo>
                  <a:pt x="1212" y="18261"/>
                  <a:pt x="1500" y="18403"/>
                  <a:pt x="1761" y="18465"/>
                </a:cubicBezTo>
                <a:cubicBezTo>
                  <a:pt x="2022" y="18528"/>
                  <a:pt x="2418" y="18693"/>
                  <a:pt x="2642" y="18834"/>
                </a:cubicBezTo>
                <a:cubicBezTo>
                  <a:pt x="2865" y="18974"/>
                  <a:pt x="3109" y="19113"/>
                  <a:pt x="3183" y="19141"/>
                </a:cubicBezTo>
                <a:cubicBezTo>
                  <a:pt x="3258" y="19169"/>
                  <a:pt x="3502" y="19306"/>
                  <a:pt x="3725" y="19446"/>
                </a:cubicBezTo>
                <a:cubicBezTo>
                  <a:pt x="3949" y="19586"/>
                  <a:pt x="4321" y="19736"/>
                  <a:pt x="4553" y="19778"/>
                </a:cubicBezTo>
                <a:cubicBezTo>
                  <a:pt x="4785" y="19821"/>
                  <a:pt x="5760" y="20218"/>
                  <a:pt x="6720" y="20659"/>
                </a:cubicBezTo>
                <a:cubicBezTo>
                  <a:pt x="8435" y="21447"/>
                  <a:pt x="9181" y="21597"/>
                  <a:pt x="9651" y="21248"/>
                </a:cubicBezTo>
                <a:cubicBezTo>
                  <a:pt x="9979" y="21005"/>
                  <a:pt x="9961" y="20478"/>
                  <a:pt x="9629" y="20610"/>
                </a:cubicBezTo>
                <a:cubicBezTo>
                  <a:pt x="9270" y="20753"/>
                  <a:pt x="9000" y="19999"/>
                  <a:pt x="9282" y="19642"/>
                </a:cubicBezTo>
                <a:cubicBezTo>
                  <a:pt x="9393" y="19502"/>
                  <a:pt x="9482" y="19457"/>
                  <a:pt x="9482" y="19541"/>
                </a:cubicBezTo>
                <a:cubicBezTo>
                  <a:pt x="9482" y="19626"/>
                  <a:pt x="9562" y="19594"/>
                  <a:pt x="9660" y="19470"/>
                </a:cubicBezTo>
                <a:cubicBezTo>
                  <a:pt x="9804" y="19288"/>
                  <a:pt x="13213" y="19114"/>
                  <a:pt x="15105" y="19191"/>
                </a:cubicBezTo>
                <a:cubicBezTo>
                  <a:pt x="15632" y="19212"/>
                  <a:pt x="17222" y="19068"/>
                  <a:pt x="17270" y="18994"/>
                </a:cubicBezTo>
                <a:cubicBezTo>
                  <a:pt x="17297" y="18953"/>
                  <a:pt x="17350" y="18515"/>
                  <a:pt x="17388" y="18020"/>
                </a:cubicBezTo>
                <a:cubicBezTo>
                  <a:pt x="17425" y="17525"/>
                  <a:pt x="17524" y="17015"/>
                  <a:pt x="17608" y="16888"/>
                </a:cubicBezTo>
                <a:cubicBezTo>
                  <a:pt x="17691" y="16761"/>
                  <a:pt x="18106" y="16658"/>
                  <a:pt x="18531" y="16658"/>
                </a:cubicBezTo>
                <a:lnTo>
                  <a:pt x="19303" y="16658"/>
                </a:lnTo>
                <a:lnTo>
                  <a:pt x="19259" y="17424"/>
                </a:lnTo>
                <a:cubicBezTo>
                  <a:pt x="19233" y="17878"/>
                  <a:pt x="19307" y="18424"/>
                  <a:pt x="19439" y="18765"/>
                </a:cubicBezTo>
                <a:cubicBezTo>
                  <a:pt x="19635" y="19269"/>
                  <a:pt x="19738" y="19338"/>
                  <a:pt x="20269" y="19311"/>
                </a:cubicBezTo>
                <a:cubicBezTo>
                  <a:pt x="20934" y="19277"/>
                  <a:pt x="21029" y="19201"/>
                  <a:pt x="21068" y="18666"/>
                </a:cubicBezTo>
                <a:cubicBezTo>
                  <a:pt x="21082" y="18468"/>
                  <a:pt x="21141" y="18142"/>
                  <a:pt x="21196" y="17942"/>
                </a:cubicBezTo>
                <a:cubicBezTo>
                  <a:pt x="21252" y="17742"/>
                  <a:pt x="21241" y="17465"/>
                  <a:pt x="21171" y="17325"/>
                </a:cubicBezTo>
                <a:cubicBezTo>
                  <a:pt x="21101" y="17185"/>
                  <a:pt x="21056" y="16750"/>
                  <a:pt x="21073" y="16359"/>
                </a:cubicBezTo>
                <a:cubicBezTo>
                  <a:pt x="21089" y="15969"/>
                  <a:pt x="21028" y="15459"/>
                  <a:pt x="20937" y="15226"/>
                </a:cubicBezTo>
                <a:cubicBezTo>
                  <a:pt x="20837" y="14972"/>
                  <a:pt x="20794" y="14369"/>
                  <a:pt x="20829" y="13713"/>
                </a:cubicBezTo>
                <a:cubicBezTo>
                  <a:pt x="20879" y="12805"/>
                  <a:pt x="20953" y="12549"/>
                  <a:pt x="21278" y="12184"/>
                </a:cubicBezTo>
                <a:cubicBezTo>
                  <a:pt x="21478" y="11959"/>
                  <a:pt x="21575" y="11782"/>
                  <a:pt x="21574" y="11640"/>
                </a:cubicBezTo>
                <a:cubicBezTo>
                  <a:pt x="21573" y="11592"/>
                  <a:pt x="21562" y="11549"/>
                  <a:pt x="21540" y="11508"/>
                </a:cubicBezTo>
                <a:cubicBezTo>
                  <a:pt x="21469" y="11378"/>
                  <a:pt x="21417" y="11000"/>
                  <a:pt x="21426" y="10668"/>
                </a:cubicBezTo>
                <a:cubicBezTo>
                  <a:pt x="21435" y="10336"/>
                  <a:pt x="21397" y="9416"/>
                  <a:pt x="21342" y="8622"/>
                </a:cubicBezTo>
                <a:cubicBezTo>
                  <a:pt x="21278" y="7684"/>
                  <a:pt x="21299" y="6856"/>
                  <a:pt x="21405" y="6253"/>
                </a:cubicBezTo>
                <a:cubicBezTo>
                  <a:pt x="21594" y="5171"/>
                  <a:pt x="21600" y="4245"/>
                  <a:pt x="21419" y="3913"/>
                </a:cubicBezTo>
                <a:cubicBezTo>
                  <a:pt x="21349" y="3783"/>
                  <a:pt x="21250" y="3330"/>
                  <a:pt x="21197" y="2905"/>
                </a:cubicBezTo>
                <a:lnTo>
                  <a:pt x="21102" y="2133"/>
                </a:lnTo>
                <a:lnTo>
                  <a:pt x="20101" y="2133"/>
                </a:lnTo>
                <a:lnTo>
                  <a:pt x="19101" y="2133"/>
                </a:lnTo>
                <a:lnTo>
                  <a:pt x="19101" y="2959"/>
                </a:lnTo>
                <a:cubicBezTo>
                  <a:pt x="19101" y="3414"/>
                  <a:pt x="19024" y="3972"/>
                  <a:pt x="18932" y="4197"/>
                </a:cubicBezTo>
                <a:cubicBezTo>
                  <a:pt x="18807" y="4501"/>
                  <a:pt x="18802" y="4699"/>
                  <a:pt x="18913" y="4966"/>
                </a:cubicBezTo>
                <a:cubicBezTo>
                  <a:pt x="18999" y="5173"/>
                  <a:pt x="19018" y="5501"/>
                  <a:pt x="18958" y="5738"/>
                </a:cubicBezTo>
                <a:cubicBezTo>
                  <a:pt x="18899" y="5965"/>
                  <a:pt x="18815" y="6326"/>
                  <a:pt x="18769" y="6542"/>
                </a:cubicBezTo>
                <a:cubicBezTo>
                  <a:pt x="18692" y="6912"/>
                  <a:pt x="18668" y="6906"/>
                  <a:pt x="18341" y="6438"/>
                </a:cubicBezTo>
                <a:cubicBezTo>
                  <a:pt x="18010" y="5966"/>
                  <a:pt x="17998" y="5870"/>
                  <a:pt x="18069" y="4253"/>
                </a:cubicBezTo>
                <a:cubicBezTo>
                  <a:pt x="18114" y="3251"/>
                  <a:pt x="18090" y="2512"/>
                  <a:pt x="18012" y="2439"/>
                </a:cubicBezTo>
                <a:cubicBezTo>
                  <a:pt x="17940" y="2371"/>
                  <a:pt x="17881" y="1902"/>
                  <a:pt x="17881" y="1399"/>
                </a:cubicBezTo>
                <a:lnTo>
                  <a:pt x="17881" y="485"/>
                </a:lnTo>
                <a:lnTo>
                  <a:pt x="16865" y="485"/>
                </a:lnTo>
                <a:lnTo>
                  <a:pt x="15849" y="485"/>
                </a:lnTo>
                <a:lnTo>
                  <a:pt x="15849" y="1378"/>
                </a:lnTo>
                <a:cubicBezTo>
                  <a:pt x="15849" y="2459"/>
                  <a:pt x="15747" y="2655"/>
                  <a:pt x="15420" y="2204"/>
                </a:cubicBezTo>
                <a:cubicBezTo>
                  <a:pt x="15253" y="1974"/>
                  <a:pt x="15172" y="1574"/>
                  <a:pt x="15172" y="971"/>
                </a:cubicBezTo>
                <a:lnTo>
                  <a:pt x="15172" y="79"/>
                </a:lnTo>
                <a:lnTo>
                  <a:pt x="14122" y="128"/>
                </a:lnTo>
                <a:lnTo>
                  <a:pt x="13072" y="175"/>
                </a:lnTo>
                <a:lnTo>
                  <a:pt x="13029" y="1099"/>
                </a:lnTo>
                <a:cubicBezTo>
                  <a:pt x="12955" y="2680"/>
                  <a:pt x="12478" y="2962"/>
                  <a:pt x="12372" y="1487"/>
                </a:cubicBezTo>
                <a:cubicBezTo>
                  <a:pt x="12346" y="1122"/>
                  <a:pt x="12294" y="779"/>
                  <a:pt x="12258" y="724"/>
                </a:cubicBezTo>
                <a:cubicBezTo>
                  <a:pt x="12222" y="669"/>
                  <a:pt x="11819" y="629"/>
                  <a:pt x="11363" y="636"/>
                </a:cubicBezTo>
                <a:cubicBezTo>
                  <a:pt x="10500" y="648"/>
                  <a:pt x="10241" y="883"/>
                  <a:pt x="10347" y="1557"/>
                </a:cubicBezTo>
                <a:cubicBezTo>
                  <a:pt x="10415" y="1988"/>
                  <a:pt x="10089" y="2713"/>
                  <a:pt x="9934" y="2477"/>
                </a:cubicBezTo>
                <a:cubicBezTo>
                  <a:pt x="9808" y="2285"/>
                  <a:pt x="9795" y="2188"/>
                  <a:pt x="9771" y="1308"/>
                </a:cubicBezTo>
                <a:lnTo>
                  <a:pt x="9753" y="690"/>
                </a:lnTo>
                <a:lnTo>
                  <a:pt x="8737" y="690"/>
                </a:lnTo>
                <a:lnTo>
                  <a:pt x="7722" y="690"/>
                </a:lnTo>
                <a:lnTo>
                  <a:pt x="7722" y="1275"/>
                </a:lnTo>
                <a:cubicBezTo>
                  <a:pt x="7722" y="1596"/>
                  <a:pt x="7682" y="1919"/>
                  <a:pt x="7633" y="1994"/>
                </a:cubicBezTo>
                <a:cubicBezTo>
                  <a:pt x="7444" y="2281"/>
                  <a:pt x="7179" y="1635"/>
                  <a:pt x="7179" y="887"/>
                </a:cubicBezTo>
                <a:cubicBezTo>
                  <a:pt x="7179" y="208"/>
                  <a:pt x="7144" y="12"/>
                  <a:pt x="6631" y="1"/>
                </a:cubicBezTo>
                <a:close/>
              </a:path>
            </a:pathLst>
          </a:custGeom>
          <a:ln w="12700">
            <a:miter lim="400000"/>
          </a:ln>
        </p:spPr>
      </p:pic>
      <p:sp>
        <p:nvSpPr>
          <p:cNvPr id="684" name="Exemplos: Lava Plus, 3M Espe, EUA; Vita YZ HT, Vita Zahnfabrik, Alemanha"/>
          <p:cNvSpPr txBox="1"/>
          <p:nvPr>
            <p:ph type="body" sz="quarter" idx="4294967295"/>
          </p:nvPr>
        </p:nvSpPr>
        <p:spPr>
          <a:xfrm>
            <a:off x="772589" y="544687"/>
            <a:ext cx="16909970" cy="3885841"/>
          </a:xfrm>
          <a:prstGeom prst="rect">
            <a:avLst/>
          </a:prstGeom>
        </p:spPr>
        <p:txBody>
          <a:bodyPr lIns="100458" tIns="100458" rIns="100458" bIns="100458" anchor="t"/>
          <a:lstStyle>
            <a:lvl1pPr marL="0" indent="0" defTabSz="912669">
              <a:spcBef>
                <a:spcPts val="0"/>
              </a:spcBef>
              <a:buSzTx/>
              <a:buNone/>
              <a:defRPr sz="8848">
                <a:solidFill>
                  <a:schemeClr val="accent6"/>
                </a:solidFill>
              </a:defRPr>
            </a:lvl1pPr>
          </a:lstStyle>
          <a:p>
            <a:pPr/>
            <a:r>
              <a:t>Exemplos: Lava Plus, 3M Espe, EUA; Vita YZ HT, Vita Zahnfabrik, Alemanha</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Terceir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Terceira geração</a:t>
            </a:r>
          </a:p>
        </p:txBody>
      </p:sp>
      <p:sp>
        <p:nvSpPr>
          <p:cNvPr id="689"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690" name="Introduzida no “The International Dental Show” em 2015"/>
          <p:cNvSpPr txBox="1"/>
          <p:nvPr/>
        </p:nvSpPr>
        <p:spPr>
          <a:xfrm>
            <a:off x="1261715" y="4005309"/>
            <a:ext cx="1881944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Introduzida no “The International Dental Show” em 2015</a:t>
            </a:r>
          </a:p>
        </p:txBody>
      </p:sp>
      <p:sp>
        <p:nvSpPr>
          <p:cNvPr id="691" name="Contém uma proporção de fase cúbica de até 53%."/>
          <p:cNvSpPr txBox="1"/>
          <p:nvPr/>
        </p:nvSpPr>
        <p:spPr>
          <a:xfrm>
            <a:off x="1197334" y="10593923"/>
            <a:ext cx="1992160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Contém uma proporção de fase cúbica de até 53%.</a:t>
            </a:r>
          </a:p>
        </p:txBody>
      </p:sp>
      <p:sp>
        <p:nvSpPr>
          <p:cNvPr id="692" name="Stawarczyk et al 2017"/>
          <p:cNvSpPr txBox="1"/>
          <p:nvPr/>
        </p:nvSpPr>
        <p:spPr>
          <a:xfrm>
            <a:off x="2514063" y="12582013"/>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 </a:t>
            </a:r>
          </a:p>
        </p:txBody>
      </p:sp>
      <p:sp>
        <p:nvSpPr>
          <p:cNvPr id="693" name="Controversa em comparação à primeira e segunda geração"/>
          <p:cNvSpPr txBox="1"/>
          <p:nvPr/>
        </p:nvSpPr>
        <p:spPr>
          <a:xfrm>
            <a:off x="988503" y="7299616"/>
            <a:ext cx="2147605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Controversa em comparação à primeira e segunda geração</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Terceir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Terceira geração</a:t>
            </a:r>
          </a:p>
        </p:txBody>
      </p:sp>
      <p:sp>
        <p:nvSpPr>
          <p:cNvPr id="698"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699" name="Intuito de incluir translucidez (high-translucency zirconia; e ultratranslúcidas – cubic ultratranslucent zirconia)"/>
          <p:cNvSpPr txBox="1"/>
          <p:nvPr/>
        </p:nvSpPr>
        <p:spPr>
          <a:xfrm>
            <a:off x="1261715" y="3329034"/>
            <a:ext cx="18819449"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Intuito de incluir translucidez (high-translucency zirconia; e ultratranslúcidas – cubic ultratranslucent zirconia)</a:t>
            </a:r>
          </a:p>
        </p:txBody>
      </p:sp>
      <p:sp>
        <p:nvSpPr>
          <p:cNvPr id="700" name="Variação na quantidade de ítria: 4% em mol (4Y-PSZ) ou 5% em mol (5Y-PSZ)"/>
          <p:cNvSpPr txBox="1"/>
          <p:nvPr/>
        </p:nvSpPr>
        <p:spPr>
          <a:xfrm>
            <a:off x="1261715" y="6995647"/>
            <a:ext cx="21137481"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Variação na quantidade de ítria: 4% em mol (4Y-PSZ) ou 5% em mol (5Y-PSZ)</a:t>
            </a:r>
          </a:p>
        </p:txBody>
      </p:sp>
      <p:sp>
        <p:nvSpPr>
          <p:cNvPr id="701" name="Introdução de fase cúbica"/>
          <p:cNvSpPr txBox="1"/>
          <p:nvPr/>
        </p:nvSpPr>
        <p:spPr>
          <a:xfrm>
            <a:off x="1040489" y="10662260"/>
            <a:ext cx="21137481"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Introdução de fase cúbica</a:t>
            </a:r>
          </a:p>
        </p:txBody>
      </p:sp>
      <p:sp>
        <p:nvSpPr>
          <p:cNvPr id="702" name="Stawarczyk et al 2017"/>
          <p:cNvSpPr txBox="1"/>
          <p:nvPr/>
        </p:nvSpPr>
        <p:spPr>
          <a:xfrm>
            <a:off x="2514063" y="12582013"/>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 </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Terceir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Terceira geração</a:t>
            </a:r>
          </a:p>
        </p:txBody>
      </p:sp>
      <p:sp>
        <p:nvSpPr>
          <p:cNvPr id="707"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708" name="Descrita como zircônia totalmente estabilizada com uma estrutura cúbica/tetragonal mista"/>
          <p:cNvSpPr txBox="1"/>
          <p:nvPr/>
        </p:nvSpPr>
        <p:spPr>
          <a:xfrm>
            <a:off x="1261715" y="3329034"/>
            <a:ext cx="18819449"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Descrita como zircônia totalmente estabilizada com uma estrutura cúbica/tetragonal mista</a:t>
            </a:r>
          </a:p>
        </p:txBody>
      </p:sp>
      <p:sp>
        <p:nvSpPr>
          <p:cNvPr id="709" name="Cristais cúbicos têm um volume maior em comparação aos tetragonais"/>
          <p:cNvSpPr txBox="1"/>
          <p:nvPr/>
        </p:nvSpPr>
        <p:spPr>
          <a:xfrm>
            <a:off x="1261715" y="6995647"/>
            <a:ext cx="21137481"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Cristais cúbicos têm um volume maior em comparação aos tetragonais</a:t>
            </a:r>
          </a:p>
        </p:txBody>
      </p:sp>
      <p:sp>
        <p:nvSpPr>
          <p:cNvPr id="710" name="Luz se espalha menos fortemente nos limites dos grãos e nos poros residuais"/>
          <p:cNvSpPr txBox="1"/>
          <p:nvPr/>
        </p:nvSpPr>
        <p:spPr>
          <a:xfrm>
            <a:off x="1261715" y="9985985"/>
            <a:ext cx="21137481"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Luz se espalha menos fortemente nos limites dos grãos e nos poros residuais</a:t>
            </a:r>
          </a:p>
        </p:txBody>
      </p:sp>
      <p:sp>
        <p:nvSpPr>
          <p:cNvPr id="711" name="Stawarczyk et al 2017"/>
          <p:cNvSpPr txBox="1"/>
          <p:nvPr/>
        </p:nvSpPr>
        <p:spPr>
          <a:xfrm>
            <a:off x="2514063" y="12582013"/>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 </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Terceir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Terceira geração</a:t>
            </a:r>
          </a:p>
        </p:txBody>
      </p:sp>
      <p:sp>
        <p:nvSpPr>
          <p:cNvPr id="716"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717" name="Estruturas cristalinas cúbicas são mais isotrópicas que as estruturas tetragonais (propriedades físicas comuns)"/>
          <p:cNvSpPr txBox="1"/>
          <p:nvPr/>
        </p:nvSpPr>
        <p:spPr>
          <a:xfrm>
            <a:off x="642282" y="3119664"/>
            <a:ext cx="18819450"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Estruturas cristalinas cúbicas são mais isotrópicas que as estruturas tetragonais (propriedades físicas comuns)</a:t>
            </a:r>
          </a:p>
        </p:txBody>
      </p:sp>
      <p:sp>
        <p:nvSpPr>
          <p:cNvPr id="718" name="Luz incidente é emitida de maneira mais uniforme"/>
          <p:cNvSpPr txBox="1"/>
          <p:nvPr/>
        </p:nvSpPr>
        <p:spPr>
          <a:xfrm>
            <a:off x="642282" y="6798874"/>
            <a:ext cx="18819450"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Luz incidente é emitida de maneira mais uniforme </a:t>
            </a:r>
          </a:p>
        </p:txBody>
      </p:sp>
      <p:sp>
        <p:nvSpPr>
          <p:cNvPr id="719" name="Influência significativa na translucidez"/>
          <p:cNvSpPr txBox="1"/>
          <p:nvPr/>
        </p:nvSpPr>
        <p:spPr>
          <a:xfrm>
            <a:off x="642282" y="9125536"/>
            <a:ext cx="18819450" cy="11026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Influência significativa na translucidez</a:t>
            </a:r>
          </a:p>
        </p:txBody>
      </p:sp>
      <p:sp>
        <p:nvSpPr>
          <p:cNvPr id="720" name="Stawarczyk et al 2017"/>
          <p:cNvSpPr txBox="1"/>
          <p:nvPr/>
        </p:nvSpPr>
        <p:spPr>
          <a:xfrm>
            <a:off x="2514063" y="12582013"/>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 </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Terceir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Terceira geração</a:t>
            </a:r>
          </a:p>
        </p:txBody>
      </p:sp>
      <p:sp>
        <p:nvSpPr>
          <p:cNvPr id="725"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726" name="Menor resistência à flexão"/>
          <p:cNvSpPr txBox="1"/>
          <p:nvPr/>
        </p:nvSpPr>
        <p:spPr>
          <a:xfrm>
            <a:off x="244076" y="8257490"/>
            <a:ext cx="1881944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Menor resistência à flexão</a:t>
            </a:r>
          </a:p>
        </p:txBody>
      </p:sp>
      <p:sp>
        <p:nvSpPr>
          <p:cNvPr id="727" name="Maior quantidade de fase cúbica"/>
          <p:cNvSpPr txBox="1"/>
          <p:nvPr/>
        </p:nvSpPr>
        <p:spPr>
          <a:xfrm>
            <a:off x="12898192" y="8257490"/>
            <a:ext cx="1881944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Maior quantidade de fase cúbica</a:t>
            </a:r>
          </a:p>
        </p:txBody>
      </p:sp>
      <p:sp>
        <p:nvSpPr>
          <p:cNvPr id="728" name="Aumento na translucidez"/>
          <p:cNvSpPr txBox="1"/>
          <p:nvPr/>
        </p:nvSpPr>
        <p:spPr>
          <a:xfrm>
            <a:off x="244076" y="3273624"/>
            <a:ext cx="1881944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Aumento na translucidez</a:t>
            </a:r>
          </a:p>
        </p:txBody>
      </p:sp>
      <p:sp>
        <p:nvSpPr>
          <p:cNvPr id="729" name="Stawarczyk et al 2017; Sulaiman et al. 2016; Zhang et al. 2016"/>
          <p:cNvSpPr txBox="1"/>
          <p:nvPr/>
        </p:nvSpPr>
        <p:spPr>
          <a:xfrm>
            <a:off x="2514063" y="12582013"/>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 Sulaiman et al. 2016; Zhang et al. 2016</a:t>
            </a:r>
          </a:p>
        </p:txBody>
      </p:sp>
      <p:sp>
        <p:nvSpPr>
          <p:cNvPr id="730" name="Seta"/>
          <p:cNvSpPr/>
          <p:nvPr/>
        </p:nvSpPr>
        <p:spPr>
          <a:xfrm>
            <a:off x="10224286" y="8386210"/>
            <a:ext cx="1848299" cy="845178"/>
          </a:xfrm>
          <a:prstGeom prst="rightArrow">
            <a:avLst>
              <a:gd name="adj1" fmla="val 32000"/>
              <a:gd name="adj2" fmla="val 96169"/>
            </a:avLst>
          </a:prstGeom>
          <a:solidFill>
            <a:srgbClr val="808785"/>
          </a:solidFill>
          <a:ln w="12700">
            <a:miter lim="400000"/>
          </a:ln>
        </p:spPr>
        <p:txBody>
          <a:bodyPr lIns="71437" tIns="71437" rIns="71437" bIns="71437" anchor="ctr"/>
          <a:lstStyle/>
          <a:p>
            <a:pPr>
              <a:defRPr>
                <a:solidFill>
                  <a:srgbClr val="FFFFFF"/>
                </a:solidFill>
              </a:defRPr>
            </a:pPr>
          </a:p>
        </p:txBody>
      </p:sp>
      <p:pic>
        <p:nvPicPr>
          <p:cNvPr id="731" name="Captura de Tela 2019-10-10 às 13.48.12.png" descr="Captura de Tela 2019-10-10 às 13.48.12.png"/>
          <p:cNvPicPr>
            <a:picLocks noChangeAspect="1"/>
          </p:cNvPicPr>
          <p:nvPr/>
        </p:nvPicPr>
        <p:blipFill>
          <a:blip r:embed="rId3">
            <a:extLst/>
          </a:blip>
          <a:stretch>
            <a:fillRect/>
          </a:stretch>
        </p:blipFill>
        <p:spPr>
          <a:xfrm>
            <a:off x="14798687" y="710751"/>
            <a:ext cx="8779532" cy="6228366"/>
          </a:xfrm>
          <a:prstGeom prst="rect">
            <a:avLst/>
          </a:prstGeom>
          <a:ln w="12700">
            <a:miter lim="400000"/>
          </a:ln>
        </p:spPr>
      </p:pic>
      <p:sp>
        <p:nvSpPr>
          <p:cNvPr id="732" name="Não sofre transformação induzida por estresse"/>
          <p:cNvSpPr txBox="1"/>
          <p:nvPr/>
        </p:nvSpPr>
        <p:spPr>
          <a:xfrm>
            <a:off x="8827637" y="11165179"/>
            <a:ext cx="15348450"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Não sofre transformação induzida por estresse</a:t>
            </a:r>
          </a:p>
        </p:txBody>
      </p:sp>
      <p:sp>
        <p:nvSpPr>
          <p:cNvPr id="733" name="Seta"/>
          <p:cNvSpPr/>
          <p:nvPr/>
        </p:nvSpPr>
        <p:spPr>
          <a:xfrm rot="5400000">
            <a:off x="16733684" y="9922669"/>
            <a:ext cx="1473252" cy="679950"/>
          </a:xfrm>
          <a:prstGeom prst="rightArrow">
            <a:avLst>
              <a:gd name="adj1" fmla="val 32000"/>
              <a:gd name="adj2" fmla="val 119538"/>
            </a:avLst>
          </a:prstGeom>
          <a:solidFill>
            <a:srgbClr val="808785"/>
          </a:solidFill>
          <a:ln w="12700">
            <a:miter lim="400000"/>
          </a:ln>
        </p:spPr>
        <p:txBody>
          <a:bodyPr lIns="71437" tIns="71437" rIns="71437" bIns="71437" anchor="ctr"/>
          <a:lstStyle/>
          <a:p>
            <a:pP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Zircônia"/>
          <p:cNvSpPr txBox="1"/>
          <p:nvPr/>
        </p:nvSpPr>
        <p:spPr>
          <a:xfrm>
            <a:off x="19265259" y="5766568"/>
            <a:ext cx="3854312" cy="177915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R="331470" algn="just" defTabSz="449580">
              <a:lnSpc>
                <a:spcPct val="150000"/>
              </a:lnSpc>
              <a:spcBef>
                <a:spcPts val="600"/>
              </a:spcBef>
              <a:defRPr b="1" sz="4400" u="sng">
                <a:solidFill>
                  <a:srgbClr val="000000"/>
                </a:solidFill>
                <a:latin typeface="Arial"/>
                <a:ea typeface="Arial"/>
                <a:cs typeface="Arial"/>
                <a:sym typeface="Arial"/>
              </a:defRPr>
            </a:lvl1pPr>
          </a:lstStyle>
          <a:p>
            <a:pPr/>
            <a:r>
              <a:t>Zircônia</a:t>
            </a:r>
          </a:p>
        </p:txBody>
      </p:sp>
      <p:pic>
        <p:nvPicPr>
          <p:cNvPr id="181" name="71204262_131577284872028_4038520704335872000_n.jpg" descr="71204262_131577284872028_4038520704335872000_n.jpg"/>
          <p:cNvPicPr>
            <a:picLocks noChangeAspect="1"/>
          </p:cNvPicPr>
          <p:nvPr/>
        </p:nvPicPr>
        <p:blipFill>
          <a:blip r:embed="rId2">
            <a:extLst/>
          </a:blip>
          <a:stretch>
            <a:fillRect/>
          </a:stretch>
        </p:blipFill>
        <p:spPr>
          <a:xfrm>
            <a:off x="-186777" y="-105062"/>
            <a:ext cx="24757554" cy="13926124"/>
          </a:xfrm>
          <a:prstGeom prst="rect">
            <a:avLst/>
          </a:prstGeom>
          <a:ln w="12700">
            <a:miter lim="400000"/>
          </a:ln>
        </p:spPr>
      </p:pic>
      <p:sp>
        <p:nvSpPr>
          <p:cNvPr id="182" name="Laboratório da Costa"/>
          <p:cNvSpPr txBox="1"/>
          <p:nvPr/>
        </p:nvSpPr>
        <p:spPr>
          <a:xfrm>
            <a:off x="19207785" y="12948831"/>
            <a:ext cx="5558595"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FBFBFB"/>
                </a:solidFill>
                <a:latin typeface="Baskerville"/>
                <a:ea typeface="Baskerville"/>
                <a:cs typeface="Baskerville"/>
                <a:sym typeface="Baskerville"/>
              </a:defRPr>
            </a:lvl1pPr>
          </a:lstStyle>
          <a:p>
            <a:pPr/>
            <a:r>
              <a:t>Laboratório da Costa</a:t>
            </a:r>
          </a:p>
        </p:txBody>
      </p:sp>
      <p:sp>
        <p:nvSpPr>
          <p:cNvPr id="183" name="Zircônia"/>
          <p:cNvSpPr txBox="1"/>
          <p:nvPr>
            <p:ph type="body" sz="quarter" idx="4294967295"/>
          </p:nvPr>
        </p:nvSpPr>
        <p:spPr>
          <a:xfrm>
            <a:off x="5404626" y="11254235"/>
            <a:ext cx="7799933" cy="2278022"/>
          </a:xfrm>
          <a:prstGeom prst="rect">
            <a:avLst/>
          </a:prstGeom>
        </p:spPr>
        <p:txBody>
          <a:bodyPr lIns="100458" tIns="100458" rIns="100458" bIns="100458" anchor="t"/>
          <a:lstStyle>
            <a:lvl1pPr marL="0" indent="0" defTabSz="1155278">
              <a:spcBef>
                <a:spcPts val="0"/>
              </a:spcBef>
              <a:buSzTx/>
              <a:buNone/>
              <a:defRPr sz="13400">
                <a:solidFill>
                  <a:schemeClr val="accent6"/>
                </a:solidFill>
              </a:defRPr>
            </a:lvl1pPr>
          </a:lstStyle>
          <a:p>
            <a:pPr/>
            <a:r>
              <a:t>Zircônia</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Terceira geração"/>
          <p:cNvSpPr txBox="1"/>
          <p:nvPr>
            <p:ph type="body" sz="quarter" idx="4294967295"/>
          </p:nvPr>
        </p:nvSpPr>
        <p:spPr>
          <a:xfrm>
            <a:off x="2336441" y="778154"/>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Terceira geração</a:t>
            </a:r>
          </a:p>
        </p:txBody>
      </p:sp>
      <p:sp>
        <p:nvSpPr>
          <p:cNvPr id="738"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739" name="Indicações:"/>
          <p:cNvSpPr txBox="1"/>
          <p:nvPr/>
        </p:nvSpPr>
        <p:spPr>
          <a:xfrm>
            <a:off x="642282" y="3795939"/>
            <a:ext cx="18819450"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Indicações:</a:t>
            </a:r>
          </a:p>
        </p:txBody>
      </p:sp>
      <p:sp>
        <p:nvSpPr>
          <p:cNvPr id="740" name="Facetas cerâmicas e coroas monolíticas"/>
          <p:cNvSpPr txBox="1"/>
          <p:nvPr/>
        </p:nvSpPr>
        <p:spPr>
          <a:xfrm>
            <a:off x="642282" y="6079904"/>
            <a:ext cx="18819450"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Facetas cerâmicas e coroas monolíticas</a:t>
            </a:r>
          </a:p>
        </p:txBody>
      </p:sp>
      <p:sp>
        <p:nvSpPr>
          <p:cNvPr id="741" name="Coroas e próteses fixas anteriores"/>
          <p:cNvSpPr txBox="1"/>
          <p:nvPr/>
        </p:nvSpPr>
        <p:spPr>
          <a:xfrm>
            <a:off x="421057" y="8188976"/>
            <a:ext cx="1881944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Coroas e próteses fixas anteriores</a:t>
            </a:r>
          </a:p>
        </p:txBody>
      </p:sp>
      <p:sp>
        <p:nvSpPr>
          <p:cNvPr id="742" name="Güth et al 2019"/>
          <p:cNvSpPr txBox="1"/>
          <p:nvPr/>
        </p:nvSpPr>
        <p:spPr>
          <a:xfrm>
            <a:off x="2514063" y="12582013"/>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Güth et al 2019</a:t>
            </a:r>
          </a:p>
        </p:txBody>
      </p:sp>
      <p:sp>
        <p:nvSpPr>
          <p:cNvPr id="743" name="Até três elementos e um pôntico entre duas coroas na região pré-molar"/>
          <p:cNvSpPr txBox="1"/>
          <p:nvPr/>
        </p:nvSpPr>
        <p:spPr>
          <a:xfrm>
            <a:off x="686528" y="10647833"/>
            <a:ext cx="2349128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Até três elementos e um pôntico entre duas coroas na região pré-molar</a:t>
            </a:r>
          </a:p>
        </p:txBody>
      </p:sp>
      <p:pic>
        <p:nvPicPr>
          <p:cNvPr id="744" name="Unknown.jpeg" descr="Unknown.jpeg"/>
          <p:cNvPicPr>
            <a:picLocks noChangeAspect="1"/>
          </p:cNvPicPr>
          <p:nvPr/>
        </p:nvPicPr>
        <p:blipFill>
          <a:blip r:embed="rId3">
            <a:extLst/>
          </a:blip>
          <a:stretch>
            <a:fillRect/>
          </a:stretch>
        </p:blipFill>
        <p:spPr>
          <a:xfrm>
            <a:off x="14251241" y="1853412"/>
            <a:ext cx="9571657" cy="6739594"/>
          </a:xfrm>
          <a:prstGeom prst="rect">
            <a:avLst/>
          </a:prstGeom>
          <a:ln w="12700">
            <a:miter lim="400000"/>
          </a:ln>
        </p:spPr>
      </p:pic>
      <p:sp>
        <p:nvSpPr>
          <p:cNvPr id="745" name="https://www.inpn.com.br"/>
          <p:cNvSpPr txBox="1"/>
          <p:nvPr/>
        </p:nvSpPr>
        <p:spPr>
          <a:xfrm>
            <a:off x="14199099" y="8611518"/>
            <a:ext cx="5558594"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https://www.inpn.com.br</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Exemplos: IPS e.max ZirCAD MT, Ivoclar Vivadent, Liechtenstein; Prettau 4 Anterior, Zirkonzahn, Itália; Katana ST/STML, Kuraray Noritake"/>
          <p:cNvSpPr txBox="1"/>
          <p:nvPr>
            <p:ph type="body" sz="half" idx="4294967295"/>
          </p:nvPr>
        </p:nvSpPr>
        <p:spPr>
          <a:xfrm>
            <a:off x="772589" y="544687"/>
            <a:ext cx="22838822" cy="3885841"/>
          </a:xfrm>
          <a:prstGeom prst="rect">
            <a:avLst/>
          </a:prstGeom>
        </p:spPr>
        <p:txBody>
          <a:bodyPr lIns="100458" tIns="100458" rIns="100458" bIns="100458" anchor="t"/>
          <a:lstStyle>
            <a:lvl1pPr marL="0" indent="0" defTabSz="878011">
              <a:spcBef>
                <a:spcPts val="0"/>
              </a:spcBef>
              <a:buSzTx/>
              <a:buNone/>
              <a:defRPr sz="8512">
                <a:solidFill>
                  <a:schemeClr val="accent6"/>
                </a:solidFill>
              </a:defRPr>
            </a:lvl1pPr>
          </a:lstStyle>
          <a:p>
            <a:pPr/>
            <a:r>
              <a:t>Exemplos: IPS e.max ZirCAD MT, Ivoclar Vivadent, Liechtenstein; Prettau 4 Anterior, Zirkonzahn, Itália; Katana ST/STML, Kuraray Noritake</a:t>
            </a:r>
          </a:p>
        </p:txBody>
      </p:sp>
      <p:pic>
        <p:nvPicPr>
          <p:cNvPr id="750" name="Unknown.jpeg" descr="Unknown.jpeg"/>
          <p:cNvPicPr>
            <a:picLocks noChangeAspect="1"/>
          </p:cNvPicPr>
          <p:nvPr/>
        </p:nvPicPr>
        <p:blipFill>
          <a:blip r:embed="rId3">
            <a:extLst/>
          </a:blip>
          <a:stretch>
            <a:fillRect/>
          </a:stretch>
        </p:blipFill>
        <p:spPr>
          <a:xfrm>
            <a:off x="-1174686" y="4602591"/>
            <a:ext cx="9011467" cy="9011467"/>
          </a:xfrm>
          <a:prstGeom prst="rect">
            <a:avLst/>
          </a:prstGeom>
          <a:ln w="12700">
            <a:miter lim="400000"/>
          </a:ln>
        </p:spPr>
      </p:pic>
      <p:pic>
        <p:nvPicPr>
          <p:cNvPr id="751" name="Unknown-1.jpeg" descr="Unknown-1.jpeg"/>
          <p:cNvPicPr>
            <a:picLocks noChangeAspect="1"/>
          </p:cNvPicPr>
          <p:nvPr/>
        </p:nvPicPr>
        <p:blipFill>
          <a:blip r:embed="rId4">
            <a:extLst/>
          </a:blip>
          <a:stretch>
            <a:fillRect/>
          </a:stretch>
        </p:blipFill>
        <p:spPr>
          <a:xfrm>
            <a:off x="7920235" y="4610692"/>
            <a:ext cx="6793815" cy="9187491"/>
          </a:xfrm>
          <a:prstGeom prst="rect">
            <a:avLst/>
          </a:prstGeom>
          <a:ln w="12700">
            <a:miter lim="400000"/>
          </a:ln>
        </p:spPr>
      </p:pic>
      <p:pic>
        <p:nvPicPr>
          <p:cNvPr id="752" name="images-1.jpeg" descr="images-1.jpeg"/>
          <p:cNvPicPr>
            <a:picLocks noChangeAspect="1"/>
          </p:cNvPicPr>
          <p:nvPr/>
        </p:nvPicPr>
        <p:blipFill>
          <a:blip r:embed="rId5">
            <a:extLst/>
          </a:blip>
          <a:srcRect l="3431" t="19777" r="3573" b="19954"/>
          <a:stretch>
            <a:fillRect/>
          </a:stretch>
        </p:blipFill>
        <p:spPr>
          <a:xfrm>
            <a:off x="15349596" y="6489080"/>
            <a:ext cx="8059449" cy="5223104"/>
          </a:xfrm>
          <a:custGeom>
            <a:avLst/>
            <a:gdLst/>
            <a:ahLst/>
            <a:cxnLst>
              <a:cxn ang="0">
                <a:pos x="wd2" y="hd2"/>
              </a:cxn>
              <a:cxn ang="5400000">
                <a:pos x="wd2" y="hd2"/>
              </a:cxn>
              <a:cxn ang="10800000">
                <a:pos x="wd2" y="hd2"/>
              </a:cxn>
              <a:cxn ang="16200000">
                <a:pos x="wd2" y="hd2"/>
              </a:cxn>
            </a:cxnLst>
            <a:rect l="0" t="0" r="r" b="b"/>
            <a:pathLst>
              <a:path w="21594" h="21589" fill="norm" stroke="1" extrusionOk="0">
                <a:moveTo>
                  <a:pt x="10793" y="0"/>
                </a:moveTo>
                <a:lnTo>
                  <a:pt x="10358" y="641"/>
                </a:lnTo>
                <a:cubicBezTo>
                  <a:pt x="10120" y="994"/>
                  <a:pt x="9810" y="1336"/>
                  <a:pt x="9670" y="1401"/>
                </a:cubicBezTo>
                <a:cubicBezTo>
                  <a:pt x="9531" y="1465"/>
                  <a:pt x="9088" y="2132"/>
                  <a:pt x="8686" y="2882"/>
                </a:cubicBezTo>
                <a:cubicBezTo>
                  <a:pt x="8243" y="3709"/>
                  <a:pt x="7864" y="4247"/>
                  <a:pt x="7728" y="4247"/>
                </a:cubicBezTo>
                <a:cubicBezTo>
                  <a:pt x="7441" y="4247"/>
                  <a:pt x="7138" y="4955"/>
                  <a:pt x="6958" y="6047"/>
                </a:cubicBezTo>
                <a:lnTo>
                  <a:pt x="6817" y="6896"/>
                </a:lnTo>
                <a:lnTo>
                  <a:pt x="5942" y="6929"/>
                </a:lnTo>
                <a:cubicBezTo>
                  <a:pt x="5461" y="6947"/>
                  <a:pt x="4768" y="7018"/>
                  <a:pt x="4401" y="7083"/>
                </a:cubicBezTo>
                <a:cubicBezTo>
                  <a:pt x="3862" y="7180"/>
                  <a:pt x="3646" y="7131"/>
                  <a:pt x="3268" y="6834"/>
                </a:cubicBezTo>
                <a:cubicBezTo>
                  <a:pt x="2931" y="6569"/>
                  <a:pt x="2522" y="6454"/>
                  <a:pt x="1801" y="6421"/>
                </a:cubicBezTo>
                <a:cubicBezTo>
                  <a:pt x="276" y="6350"/>
                  <a:pt x="8" y="6718"/>
                  <a:pt x="0" y="8890"/>
                </a:cubicBezTo>
                <a:cubicBezTo>
                  <a:pt x="-6" y="10564"/>
                  <a:pt x="77" y="10916"/>
                  <a:pt x="540" y="11217"/>
                </a:cubicBezTo>
                <a:cubicBezTo>
                  <a:pt x="941" y="11478"/>
                  <a:pt x="2430" y="11511"/>
                  <a:pt x="3557" y="11283"/>
                </a:cubicBezTo>
                <a:cubicBezTo>
                  <a:pt x="4072" y="11179"/>
                  <a:pt x="4252" y="11223"/>
                  <a:pt x="4600" y="11540"/>
                </a:cubicBezTo>
                <a:cubicBezTo>
                  <a:pt x="4898" y="11811"/>
                  <a:pt x="5224" y="11923"/>
                  <a:pt x="5711" y="11923"/>
                </a:cubicBezTo>
                <a:cubicBezTo>
                  <a:pt x="6456" y="11923"/>
                  <a:pt x="6585" y="12053"/>
                  <a:pt x="6716" y="12928"/>
                </a:cubicBezTo>
                <a:cubicBezTo>
                  <a:pt x="6964" y="14583"/>
                  <a:pt x="7045" y="14869"/>
                  <a:pt x="7307" y="15023"/>
                </a:cubicBezTo>
                <a:cubicBezTo>
                  <a:pt x="7524" y="15150"/>
                  <a:pt x="7608" y="15411"/>
                  <a:pt x="7719" y="16278"/>
                </a:cubicBezTo>
                <a:cubicBezTo>
                  <a:pt x="7796" y="16880"/>
                  <a:pt x="7964" y="17577"/>
                  <a:pt x="8092" y="17828"/>
                </a:cubicBezTo>
                <a:cubicBezTo>
                  <a:pt x="8245" y="18128"/>
                  <a:pt x="8325" y="18567"/>
                  <a:pt x="8325" y="19103"/>
                </a:cubicBezTo>
                <a:cubicBezTo>
                  <a:pt x="8325" y="19599"/>
                  <a:pt x="8393" y="20007"/>
                  <a:pt x="8500" y="20143"/>
                </a:cubicBezTo>
                <a:cubicBezTo>
                  <a:pt x="8613" y="20289"/>
                  <a:pt x="10480" y="20575"/>
                  <a:pt x="13861" y="20966"/>
                </a:cubicBezTo>
                <a:cubicBezTo>
                  <a:pt x="16714" y="21296"/>
                  <a:pt x="19141" y="21576"/>
                  <a:pt x="19255" y="21588"/>
                </a:cubicBezTo>
                <a:cubicBezTo>
                  <a:pt x="19369" y="21600"/>
                  <a:pt x="19462" y="21499"/>
                  <a:pt x="19462" y="21363"/>
                </a:cubicBezTo>
                <a:cubicBezTo>
                  <a:pt x="19462" y="21228"/>
                  <a:pt x="19572" y="20963"/>
                  <a:pt x="19708" y="20775"/>
                </a:cubicBezTo>
                <a:cubicBezTo>
                  <a:pt x="19843" y="20586"/>
                  <a:pt x="20141" y="19935"/>
                  <a:pt x="20370" y="19329"/>
                </a:cubicBezTo>
                <a:cubicBezTo>
                  <a:pt x="20599" y="18724"/>
                  <a:pt x="20969" y="17780"/>
                  <a:pt x="21191" y="17231"/>
                </a:cubicBezTo>
                <a:lnTo>
                  <a:pt x="21594" y="16234"/>
                </a:lnTo>
                <a:lnTo>
                  <a:pt x="21594" y="8773"/>
                </a:lnTo>
                <a:cubicBezTo>
                  <a:pt x="21594" y="2967"/>
                  <a:pt x="21561" y="1294"/>
                  <a:pt x="21446" y="1234"/>
                </a:cubicBezTo>
                <a:cubicBezTo>
                  <a:pt x="21365" y="1191"/>
                  <a:pt x="20711" y="1113"/>
                  <a:pt x="19995" y="1061"/>
                </a:cubicBezTo>
                <a:cubicBezTo>
                  <a:pt x="19278" y="1010"/>
                  <a:pt x="18692" y="958"/>
                  <a:pt x="18692" y="947"/>
                </a:cubicBezTo>
                <a:cubicBezTo>
                  <a:pt x="18692" y="854"/>
                  <a:pt x="15779" y="494"/>
                  <a:pt x="12017" y="121"/>
                </a:cubicBezTo>
                <a:lnTo>
                  <a:pt x="10793"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6" name="Quarta geração"/>
          <p:cNvSpPr txBox="1"/>
          <p:nvPr>
            <p:ph type="body" sz="quarter" idx="4294967295"/>
          </p:nvPr>
        </p:nvSpPr>
        <p:spPr>
          <a:xfrm>
            <a:off x="1932732" y="1827796"/>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Quarta geração</a:t>
            </a:r>
          </a:p>
        </p:txBody>
      </p:sp>
      <p:sp>
        <p:nvSpPr>
          <p:cNvPr id="757" name="Linha"/>
          <p:cNvSpPr/>
          <p:nvPr/>
        </p:nvSpPr>
        <p:spPr>
          <a:xfrm>
            <a:off x="508978" y="3651535"/>
            <a:ext cx="13962911" cy="1"/>
          </a:xfrm>
          <a:prstGeom prst="line">
            <a:avLst/>
          </a:prstGeom>
          <a:ln w="25400">
            <a:solidFill>
              <a:srgbClr val="5A5F5E"/>
            </a:solidFill>
            <a:miter lim="400000"/>
          </a:ln>
        </p:spPr>
        <p:txBody>
          <a:bodyPr lIns="71437" tIns="71437" rIns="71437" bIns="71437" anchor="ctr"/>
          <a:lstStyle/>
          <a:p>
            <a:pPr/>
          </a:p>
        </p:txBody>
      </p:sp>
      <p:sp>
        <p:nvSpPr>
          <p:cNvPr id="758" name="Introduzida em 2017"/>
          <p:cNvSpPr txBox="1"/>
          <p:nvPr/>
        </p:nvSpPr>
        <p:spPr>
          <a:xfrm>
            <a:off x="1002637" y="4532754"/>
            <a:ext cx="21602724"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Introduzida em 2017</a:t>
            </a:r>
          </a:p>
        </p:txBody>
      </p:sp>
      <p:sp>
        <p:nvSpPr>
          <p:cNvPr id="759" name="O teor de ítria foi reduzido para 4 mol%"/>
          <p:cNvSpPr txBox="1"/>
          <p:nvPr/>
        </p:nvSpPr>
        <p:spPr>
          <a:xfrm>
            <a:off x="958392" y="6570805"/>
            <a:ext cx="1655151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O teor de ítria foi reduzido para 4 mol%</a:t>
            </a:r>
          </a:p>
        </p:txBody>
      </p:sp>
      <p:sp>
        <p:nvSpPr>
          <p:cNvPr id="760" name="Aprimoramento das propriedades mecânicas com uma redução combinada em suas propriedades ópticas da luz"/>
          <p:cNvSpPr txBox="1"/>
          <p:nvPr/>
        </p:nvSpPr>
        <p:spPr>
          <a:xfrm>
            <a:off x="914147" y="9431890"/>
            <a:ext cx="21779704"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Aprimoramento das propriedades mecânicas com uma redução combinada em suas propriedades ópticas da luz</a:t>
            </a:r>
          </a:p>
        </p:txBody>
      </p:sp>
      <p:sp>
        <p:nvSpPr>
          <p:cNvPr id="761" name="Güth et al 2019"/>
          <p:cNvSpPr txBox="1"/>
          <p:nvPr/>
        </p:nvSpPr>
        <p:spPr>
          <a:xfrm>
            <a:off x="7687654" y="12937603"/>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Güth et al 2019</a:t>
            </a:r>
          </a:p>
        </p:txBody>
      </p:sp>
      <p:sp>
        <p:nvSpPr>
          <p:cNvPr id="762" name="Seta"/>
          <p:cNvSpPr/>
          <p:nvPr/>
        </p:nvSpPr>
        <p:spPr>
          <a:xfrm rot="5400000">
            <a:off x="8307391" y="8132229"/>
            <a:ext cx="1305968" cy="840857"/>
          </a:xfrm>
          <a:prstGeom prst="rightArrow">
            <a:avLst>
              <a:gd name="adj1" fmla="val 32000"/>
              <a:gd name="adj2" fmla="val 70482"/>
            </a:avLst>
          </a:prstGeom>
          <a:solidFill>
            <a:srgbClr val="808785"/>
          </a:solidFill>
          <a:ln w="12700">
            <a:miter lim="400000"/>
          </a:ln>
        </p:spPr>
        <p:txBody>
          <a:bodyPr lIns="71437" tIns="71437" rIns="71437" bIns="71437" anchor="ctr"/>
          <a:lstStyle/>
          <a:p>
            <a:pP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Quarta geração"/>
          <p:cNvSpPr txBox="1"/>
          <p:nvPr>
            <p:ph type="body" sz="quarter" idx="4294967295"/>
          </p:nvPr>
        </p:nvSpPr>
        <p:spPr>
          <a:xfrm>
            <a:off x="1932732" y="1827796"/>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Quarta geração</a:t>
            </a:r>
          </a:p>
        </p:txBody>
      </p:sp>
      <p:sp>
        <p:nvSpPr>
          <p:cNvPr id="767" name="Linha"/>
          <p:cNvSpPr/>
          <p:nvPr/>
        </p:nvSpPr>
        <p:spPr>
          <a:xfrm>
            <a:off x="508978" y="3651535"/>
            <a:ext cx="13962911" cy="1"/>
          </a:xfrm>
          <a:prstGeom prst="line">
            <a:avLst/>
          </a:prstGeom>
          <a:ln w="25400">
            <a:solidFill>
              <a:srgbClr val="5A5F5E"/>
            </a:solidFill>
            <a:miter lim="400000"/>
          </a:ln>
        </p:spPr>
        <p:txBody>
          <a:bodyPr lIns="71437" tIns="71437" rIns="71437" bIns="71437" anchor="ctr"/>
          <a:lstStyle/>
          <a:p>
            <a:pPr/>
          </a:p>
        </p:txBody>
      </p:sp>
      <p:sp>
        <p:nvSpPr>
          <p:cNvPr id="768" name="Blocos com graduação de cor e de translucidez"/>
          <p:cNvSpPr txBox="1"/>
          <p:nvPr/>
        </p:nvSpPr>
        <p:spPr>
          <a:xfrm>
            <a:off x="1002637" y="4960811"/>
            <a:ext cx="1583823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Blocos com graduação de cor e de translucidez</a:t>
            </a:r>
          </a:p>
        </p:txBody>
      </p:sp>
      <p:sp>
        <p:nvSpPr>
          <p:cNvPr id="769" name="É indicada para próteses dentais fixas de vários elementos"/>
          <p:cNvSpPr txBox="1"/>
          <p:nvPr/>
        </p:nvSpPr>
        <p:spPr>
          <a:xfrm>
            <a:off x="737166" y="10210989"/>
            <a:ext cx="2372873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É indicada para próteses dentais fixas de vários elementos</a:t>
            </a:r>
          </a:p>
        </p:txBody>
      </p:sp>
      <p:sp>
        <p:nvSpPr>
          <p:cNvPr id="770" name="Güth et al 2019"/>
          <p:cNvSpPr txBox="1"/>
          <p:nvPr/>
        </p:nvSpPr>
        <p:spPr>
          <a:xfrm>
            <a:off x="7687654" y="12937603"/>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Güth et al 2019</a:t>
            </a:r>
          </a:p>
        </p:txBody>
      </p:sp>
      <p:sp>
        <p:nvSpPr>
          <p:cNvPr id="771" name="Fluorescencia"/>
          <p:cNvSpPr txBox="1"/>
          <p:nvPr/>
        </p:nvSpPr>
        <p:spPr>
          <a:xfrm>
            <a:off x="1002637" y="7585900"/>
            <a:ext cx="673721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Fluorescencia</a:t>
            </a:r>
          </a:p>
        </p:txBody>
      </p:sp>
      <p:pic>
        <p:nvPicPr>
          <p:cNvPr id="772" name="Unknown-1.jpeg" descr="Unknown-1.jpeg"/>
          <p:cNvPicPr>
            <a:picLocks noChangeAspect="1"/>
          </p:cNvPicPr>
          <p:nvPr/>
        </p:nvPicPr>
        <p:blipFill>
          <a:blip r:embed="rId3">
            <a:extLst/>
          </a:blip>
          <a:stretch>
            <a:fillRect/>
          </a:stretch>
        </p:blipFill>
        <p:spPr>
          <a:xfrm>
            <a:off x="16588933" y="997389"/>
            <a:ext cx="7363182" cy="5986588"/>
          </a:xfrm>
          <a:prstGeom prst="rect">
            <a:avLst/>
          </a:prstGeom>
          <a:ln w="12700">
            <a:miter lim="400000"/>
          </a:ln>
        </p:spPr>
      </p:pic>
      <p:sp>
        <p:nvSpPr>
          <p:cNvPr id="773" name="https://www.inpn.com.br"/>
          <p:cNvSpPr txBox="1"/>
          <p:nvPr/>
        </p:nvSpPr>
        <p:spPr>
          <a:xfrm>
            <a:off x="16234376" y="7151428"/>
            <a:ext cx="5558595"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https://www.inpn.com.br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7" name="images.jpeg" descr="images.jpeg"/>
          <p:cNvPicPr>
            <a:picLocks noChangeAspect="1"/>
          </p:cNvPicPr>
          <p:nvPr/>
        </p:nvPicPr>
        <p:blipFill>
          <a:blip r:embed="rId3">
            <a:extLst/>
          </a:blip>
          <a:stretch>
            <a:fillRect/>
          </a:stretch>
        </p:blipFill>
        <p:spPr>
          <a:xfrm>
            <a:off x="15746105" y="4778772"/>
            <a:ext cx="8274218" cy="6625968"/>
          </a:xfrm>
          <a:prstGeom prst="rect">
            <a:avLst/>
          </a:prstGeom>
          <a:ln w="12700">
            <a:miter lim="400000"/>
          </a:ln>
        </p:spPr>
      </p:pic>
      <p:pic>
        <p:nvPicPr>
          <p:cNvPr id="778" name="Unknown.jpeg" descr="Unknown.jpeg"/>
          <p:cNvPicPr>
            <a:picLocks noChangeAspect="1"/>
          </p:cNvPicPr>
          <p:nvPr/>
        </p:nvPicPr>
        <p:blipFill>
          <a:blip r:embed="rId4">
            <a:extLst/>
          </a:blip>
          <a:stretch>
            <a:fillRect/>
          </a:stretch>
        </p:blipFill>
        <p:spPr>
          <a:xfrm>
            <a:off x="8436564" y="4778772"/>
            <a:ext cx="6625968" cy="6625968"/>
          </a:xfrm>
          <a:prstGeom prst="rect">
            <a:avLst/>
          </a:prstGeom>
          <a:ln w="12700">
            <a:miter lim="400000"/>
          </a:ln>
        </p:spPr>
      </p:pic>
      <p:sp>
        <p:nvSpPr>
          <p:cNvPr id="779" name="Exemplo: Lava Esthetic, 3M Espe, EUA"/>
          <p:cNvSpPr txBox="1"/>
          <p:nvPr>
            <p:ph type="body" sz="quarter" idx="4294967295"/>
          </p:nvPr>
        </p:nvSpPr>
        <p:spPr>
          <a:xfrm>
            <a:off x="1932732" y="1827796"/>
            <a:ext cx="19457351"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Exemplo: Lava Esthetic, 3M Espe, EUA</a:t>
            </a:r>
          </a:p>
        </p:txBody>
      </p:sp>
      <p:pic>
        <p:nvPicPr>
          <p:cNvPr id="780" name="Unknown.jpeg" descr="Unknown.jpeg"/>
          <p:cNvPicPr>
            <a:picLocks noChangeAspect="1"/>
          </p:cNvPicPr>
          <p:nvPr/>
        </p:nvPicPr>
        <p:blipFill>
          <a:blip r:embed="rId5">
            <a:extLst/>
          </a:blip>
          <a:stretch>
            <a:fillRect/>
          </a:stretch>
        </p:blipFill>
        <p:spPr>
          <a:xfrm>
            <a:off x="794213" y="4778772"/>
            <a:ext cx="6958779" cy="66259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Mescla de gerações de zircônia"/>
          <p:cNvSpPr txBox="1"/>
          <p:nvPr/>
        </p:nvSpPr>
        <p:spPr>
          <a:xfrm>
            <a:off x="1312353" y="1458858"/>
            <a:ext cx="15439857" cy="1115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400">
                <a:solidFill>
                  <a:srgbClr val="72675A"/>
                </a:solidFill>
              </a:defRPr>
            </a:lvl1pPr>
          </a:lstStyle>
          <a:p>
            <a:pPr/>
            <a:r>
              <a:t>Mescla de gerações de zircônia </a:t>
            </a:r>
          </a:p>
        </p:txBody>
      </p:sp>
      <p:sp>
        <p:nvSpPr>
          <p:cNvPr id="785" name="Blocos de multicamada ou sombreado com gradiente"/>
          <p:cNvSpPr txBox="1"/>
          <p:nvPr/>
        </p:nvSpPr>
        <p:spPr>
          <a:xfrm>
            <a:off x="869902" y="4411301"/>
            <a:ext cx="15439857"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Blocos de multicamada ou sombreado com gradiente</a:t>
            </a:r>
          </a:p>
        </p:txBody>
      </p:sp>
      <p:pic>
        <p:nvPicPr>
          <p:cNvPr id="786" name="images.jpeg" descr="images.jpeg"/>
          <p:cNvPicPr>
            <a:picLocks noChangeAspect="1"/>
          </p:cNvPicPr>
          <p:nvPr/>
        </p:nvPicPr>
        <p:blipFill>
          <a:blip r:embed="rId3">
            <a:extLst/>
          </a:blip>
          <a:stretch>
            <a:fillRect/>
          </a:stretch>
        </p:blipFill>
        <p:spPr>
          <a:xfrm>
            <a:off x="16266433" y="1494138"/>
            <a:ext cx="7908951" cy="9284420"/>
          </a:xfrm>
          <a:prstGeom prst="rect">
            <a:avLst/>
          </a:prstGeom>
          <a:ln w="12700">
            <a:miter lim="400000"/>
          </a:ln>
        </p:spPr>
      </p:pic>
      <p:sp>
        <p:nvSpPr>
          <p:cNvPr id="787" name="Güth et al 2019"/>
          <p:cNvSpPr txBox="1"/>
          <p:nvPr/>
        </p:nvSpPr>
        <p:spPr>
          <a:xfrm>
            <a:off x="1847293" y="12893358"/>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Güth et al 2019</a:t>
            </a:r>
          </a:p>
        </p:txBody>
      </p:sp>
      <p:sp>
        <p:nvSpPr>
          <p:cNvPr id="788" name="Melhores propriedades mecânicas e ópticas possíveis."/>
          <p:cNvSpPr txBox="1"/>
          <p:nvPr/>
        </p:nvSpPr>
        <p:spPr>
          <a:xfrm>
            <a:off x="869902" y="8703594"/>
            <a:ext cx="15439857"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Melhores propriedades mecânicas e ópticas possíveis.</a:t>
            </a:r>
          </a:p>
        </p:txBody>
      </p:sp>
      <p:sp>
        <p:nvSpPr>
          <p:cNvPr id="789" name="Linha"/>
          <p:cNvSpPr/>
          <p:nvPr/>
        </p:nvSpPr>
        <p:spPr>
          <a:xfrm>
            <a:off x="862939" y="2810877"/>
            <a:ext cx="13962911" cy="1"/>
          </a:xfrm>
          <a:prstGeom prst="line">
            <a:avLst/>
          </a:prstGeom>
          <a:ln w="25400">
            <a:solidFill>
              <a:srgbClr val="5A5F5E"/>
            </a:solidFill>
            <a:miter lim="400000"/>
          </a:ln>
        </p:spPr>
        <p:txBody>
          <a:bodyPr lIns="71437" tIns="71437" rIns="71437" bIns="71437"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Mescla de gerações de zircônia"/>
          <p:cNvSpPr txBox="1"/>
          <p:nvPr/>
        </p:nvSpPr>
        <p:spPr>
          <a:xfrm>
            <a:off x="869902" y="1060652"/>
            <a:ext cx="15439857" cy="1115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400">
                <a:solidFill>
                  <a:srgbClr val="72675A"/>
                </a:solidFill>
              </a:defRPr>
            </a:lvl1pPr>
          </a:lstStyle>
          <a:p>
            <a:pPr/>
            <a:r>
              <a:t>Mescla de gerações de zircônia </a:t>
            </a:r>
          </a:p>
        </p:txBody>
      </p:sp>
      <p:sp>
        <p:nvSpPr>
          <p:cNvPr id="794" name="Corpo de zircônia de quarta geração (4Y-TZP)"/>
          <p:cNvSpPr txBox="1"/>
          <p:nvPr/>
        </p:nvSpPr>
        <p:spPr>
          <a:xfrm>
            <a:off x="-368963" y="3671731"/>
            <a:ext cx="15439857"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Corpo de zircônia de quarta geração (4Y-TZP)</a:t>
            </a:r>
          </a:p>
        </p:txBody>
      </p:sp>
      <p:pic>
        <p:nvPicPr>
          <p:cNvPr id="795" name="Unknown.png" descr="Unknown.png"/>
          <p:cNvPicPr>
            <a:picLocks noChangeAspect="1"/>
          </p:cNvPicPr>
          <p:nvPr/>
        </p:nvPicPr>
        <p:blipFill>
          <a:blip r:embed="rId3">
            <a:extLst/>
          </a:blip>
          <a:stretch>
            <a:fillRect/>
          </a:stretch>
        </p:blipFill>
        <p:spPr>
          <a:xfrm>
            <a:off x="15521502" y="411418"/>
            <a:ext cx="8295861" cy="7258879"/>
          </a:xfrm>
          <a:prstGeom prst="rect">
            <a:avLst/>
          </a:prstGeom>
          <a:ln w="12700">
            <a:miter lim="400000"/>
          </a:ln>
        </p:spPr>
      </p:pic>
      <p:sp>
        <p:nvSpPr>
          <p:cNvPr id="796" name="Estabilidade levemente aumentada"/>
          <p:cNvSpPr txBox="1"/>
          <p:nvPr/>
        </p:nvSpPr>
        <p:spPr>
          <a:xfrm>
            <a:off x="-103492" y="4949105"/>
            <a:ext cx="15439857"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 Estabilidade levemente aumentada</a:t>
            </a:r>
          </a:p>
        </p:txBody>
      </p:sp>
      <p:sp>
        <p:nvSpPr>
          <p:cNvPr id="797" name="Terceira geração (5Y-TZP)"/>
          <p:cNvSpPr txBox="1"/>
          <p:nvPr/>
        </p:nvSpPr>
        <p:spPr>
          <a:xfrm>
            <a:off x="1843295" y="6755603"/>
            <a:ext cx="15439857"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Terceira geração (5Y-TZP) </a:t>
            </a:r>
          </a:p>
        </p:txBody>
      </p:sp>
      <p:sp>
        <p:nvSpPr>
          <p:cNvPr id="798" name="Maior translucidez para a área incisal"/>
          <p:cNvSpPr txBox="1"/>
          <p:nvPr/>
        </p:nvSpPr>
        <p:spPr>
          <a:xfrm>
            <a:off x="1489334" y="9454657"/>
            <a:ext cx="15439857" cy="11026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Maior translucidez para a área incisal</a:t>
            </a:r>
          </a:p>
        </p:txBody>
      </p:sp>
      <p:sp>
        <p:nvSpPr>
          <p:cNvPr id="799" name="Partículas fluorescentes integradas"/>
          <p:cNvSpPr txBox="1"/>
          <p:nvPr/>
        </p:nvSpPr>
        <p:spPr>
          <a:xfrm>
            <a:off x="161979" y="11051092"/>
            <a:ext cx="15439857"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Partículas fluorescentes integradas</a:t>
            </a:r>
          </a:p>
        </p:txBody>
      </p:sp>
      <p:sp>
        <p:nvSpPr>
          <p:cNvPr id="800" name="Güth et al 2019"/>
          <p:cNvSpPr txBox="1"/>
          <p:nvPr/>
        </p:nvSpPr>
        <p:spPr>
          <a:xfrm>
            <a:off x="7687654" y="12937603"/>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Güth et al 2019</a:t>
            </a:r>
          </a:p>
        </p:txBody>
      </p:sp>
      <p:sp>
        <p:nvSpPr>
          <p:cNvPr id="801" name="Linha"/>
          <p:cNvSpPr/>
          <p:nvPr/>
        </p:nvSpPr>
        <p:spPr>
          <a:xfrm>
            <a:off x="634981" y="2422391"/>
            <a:ext cx="13962911" cy="1"/>
          </a:xfrm>
          <a:prstGeom prst="line">
            <a:avLst/>
          </a:prstGeom>
          <a:ln w="25400">
            <a:solidFill>
              <a:srgbClr val="5A5F5E"/>
            </a:solidFill>
            <a:miter lim="400000"/>
          </a:ln>
        </p:spPr>
        <p:txBody>
          <a:bodyPr lIns="71437" tIns="71437" rIns="71437" bIns="71437" anchor="ctr"/>
          <a:lstStyle/>
          <a:p>
            <a:pPr/>
          </a:p>
        </p:txBody>
      </p:sp>
      <p:sp>
        <p:nvSpPr>
          <p:cNvPr id="802" name="Seta"/>
          <p:cNvSpPr/>
          <p:nvPr/>
        </p:nvSpPr>
        <p:spPr>
          <a:xfrm rot="5400000">
            <a:off x="6139378" y="8352205"/>
            <a:ext cx="1305968" cy="840858"/>
          </a:xfrm>
          <a:prstGeom prst="rightArrow">
            <a:avLst>
              <a:gd name="adj1" fmla="val 32000"/>
              <a:gd name="adj2" fmla="val 70482"/>
            </a:avLst>
          </a:prstGeom>
          <a:solidFill>
            <a:srgbClr val="808785"/>
          </a:solidFill>
          <a:ln w="12700">
            <a:miter lim="400000"/>
          </a:ln>
        </p:spPr>
        <p:txBody>
          <a:bodyPr lIns="71437" tIns="71437" rIns="71437" bIns="71437" anchor="ctr"/>
          <a:lstStyle/>
          <a:p>
            <a:pP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806" name="Degradação hidrotérmica"/>
          <p:cNvSpPr txBox="1"/>
          <p:nvPr/>
        </p:nvSpPr>
        <p:spPr>
          <a:xfrm>
            <a:off x="1769499" y="4114182"/>
            <a:ext cx="14727418" cy="778077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fontScale="100000" lnSpcReduction="0"/>
          </a:bodyPr>
          <a:lstStyle>
            <a:lvl1pPr algn="l" defTabSz="1155278">
              <a:defRPr sz="13400">
                <a:solidFill>
                  <a:srgbClr val="FFFFFF"/>
                </a:solidFill>
              </a:defRPr>
            </a:lvl1pPr>
          </a:lstStyle>
          <a:p>
            <a:pPr/>
            <a:r>
              <a:t>Degradação hidrotérmica</a:t>
            </a:r>
          </a:p>
        </p:txBody>
      </p:sp>
      <p:pic>
        <p:nvPicPr>
          <p:cNvPr id="807" name="Captura de Tela 2019-10-27 às 12.05.52.png" descr="Captura de Tela 2019-10-27 às 12.05.52.png"/>
          <p:cNvPicPr>
            <a:picLocks noChangeAspect="1"/>
          </p:cNvPicPr>
          <p:nvPr/>
        </p:nvPicPr>
        <p:blipFill>
          <a:blip r:embed="rId3">
            <a:extLst/>
          </a:blip>
          <a:stretch>
            <a:fillRect/>
          </a:stretch>
        </p:blipFill>
        <p:spPr>
          <a:xfrm>
            <a:off x="10795772" y="2256754"/>
            <a:ext cx="12733195" cy="78291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Degradação hidrotérmica da Zircônia tetragonal policristalina estabilizada com ítria"/>
          <p:cNvSpPr txBox="1"/>
          <p:nvPr>
            <p:ph type="body" sz="quarter" idx="4294967295"/>
          </p:nvPr>
        </p:nvSpPr>
        <p:spPr>
          <a:xfrm>
            <a:off x="1097282" y="1150022"/>
            <a:ext cx="20600466" cy="1305968"/>
          </a:xfrm>
          <a:prstGeom prst="rect">
            <a:avLst/>
          </a:prstGeom>
        </p:spPr>
        <p:txBody>
          <a:bodyPr lIns="100458" tIns="100458" rIns="100458" bIns="100458" anchor="t"/>
          <a:lstStyle>
            <a:lvl1pPr marL="0" indent="0" defTabSz="508322">
              <a:spcBef>
                <a:spcPts val="0"/>
              </a:spcBef>
              <a:buSzTx/>
              <a:buNone/>
              <a:defRPr sz="4928">
                <a:solidFill>
                  <a:srgbClr val="5A5F5E"/>
                </a:solidFill>
              </a:defRPr>
            </a:lvl1pPr>
          </a:lstStyle>
          <a:p>
            <a:pPr/>
            <a:r>
              <a:t>Degradação hidrotérmica da Zircônia tetragonal policristalina estabilizada com ítria</a:t>
            </a:r>
          </a:p>
        </p:txBody>
      </p:sp>
      <p:sp>
        <p:nvSpPr>
          <p:cNvPr id="812" name="Linha"/>
          <p:cNvSpPr/>
          <p:nvPr/>
        </p:nvSpPr>
        <p:spPr>
          <a:xfrm>
            <a:off x="774449" y="2115456"/>
            <a:ext cx="20600466" cy="1"/>
          </a:xfrm>
          <a:prstGeom prst="line">
            <a:avLst/>
          </a:prstGeom>
          <a:ln w="25400">
            <a:solidFill>
              <a:srgbClr val="5A5F5E"/>
            </a:solidFill>
            <a:miter lim="400000"/>
          </a:ln>
        </p:spPr>
        <p:txBody>
          <a:bodyPr lIns="71437" tIns="71437" rIns="71437" bIns="71437" anchor="ctr"/>
          <a:lstStyle/>
          <a:p>
            <a:pPr/>
          </a:p>
        </p:txBody>
      </p:sp>
      <p:sp>
        <p:nvSpPr>
          <p:cNvPr id="813" name="Instabilidade hidrotérmica"/>
          <p:cNvSpPr txBox="1"/>
          <p:nvPr/>
        </p:nvSpPr>
        <p:spPr>
          <a:xfrm>
            <a:off x="604431" y="3317769"/>
            <a:ext cx="18923472"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Instabilidade hidrotérmica</a:t>
            </a:r>
          </a:p>
        </p:txBody>
      </p:sp>
      <p:sp>
        <p:nvSpPr>
          <p:cNvPr id="814" name="Cattani-Lorente et al 2016; KIM et al., 2018;Camposilvan et al.,2018"/>
          <p:cNvSpPr txBox="1"/>
          <p:nvPr/>
        </p:nvSpPr>
        <p:spPr>
          <a:xfrm>
            <a:off x="7687654" y="12735996"/>
            <a:ext cx="11610597" cy="1050665"/>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457200">
              <a:lnSpc>
                <a:spcPct val="117999"/>
              </a:lnSpc>
              <a:defRPr sz="2200">
                <a:solidFill>
                  <a:srgbClr val="000000"/>
                </a:solidFill>
                <a:latin typeface="Helvetica Neue"/>
                <a:ea typeface="Helvetica Neue"/>
                <a:cs typeface="Helvetica Neue"/>
                <a:sym typeface="Helvetica Neue"/>
              </a:defRPr>
            </a:lvl1pPr>
          </a:lstStyle>
          <a:p>
            <a:pPr/>
            <a:r>
              <a:t>Cattani-Lorente et al 2016; KIM et al., 2018;Camposilvan et al.,2018</a:t>
            </a:r>
          </a:p>
        </p:txBody>
      </p:sp>
      <p:sp>
        <p:nvSpPr>
          <p:cNvPr id="815" name="&lt;500°C"/>
          <p:cNvSpPr txBox="1"/>
          <p:nvPr/>
        </p:nvSpPr>
        <p:spPr>
          <a:xfrm>
            <a:off x="2064521" y="6880767"/>
            <a:ext cx="3178590"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&lt;500°C  </a:t>
            </a:r>
          </a:p>
        </p:txBody>
      </p:sp>
      <p:sp>
        <p:nvSpPr>
          <p:cNvPr id="816" name="T - M"/>
          <p:cNvSpPr txBox="1"/>
          <p:nvPr/>
        </p:nvSpPr>
        <p:spPr>
          <a:xfrm>
            <a:off x="19137417" y="6880767"/>
            <a:ext cx="18923473"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T - M</a:t>
            </a:r>
          </a:p>
        </p:txBody>
      </p:sp>
      <p:sp>
        <p:nvSpPr>
          <p:cNvPr id="817" name="&quot;Degradação de baixa temperatura”"/>
          <p:cNvSpPr txBox="1"/>
          <p:nvPr/>
        </p:nvSpPr>
        <p:spPr>
          <a:xfrm>
            <a:off x="5153701" y="10692459"/>
            <a:ext cx="13577757"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"Degradação de baixa temperatura”  </a:t>
            </a:r>
          </a:p>
        </p:txBody>
      </p:sp>
      <p:pic>
        <p:nvPicPr>
          <p:cNvPr id="818" name="Unknown-1.jpeg" descr="Unknown-1.jpeg"/>
          <p:cNvPicPr>
            <a:picLocks noChangeAspect="1"/>
          </p:cNvPicPr>
          <p:nvPr/>
        </p:nvPicPr>
        <p:blipFill>
          <a:blip r:embed="rId3">
            <a:extLst/>
          </a:blip>
          <a:stretch>
            <a:fillRect/>
          </a:stretch>
        </p:blipFill>
        <p:spPr>
          <a:xfrm>
            <a:off x="9507144" y="4267248"/>
            <a:ext cx="4870869" cy="6329658"/>
          </a:xfrm>
          <a:prstGeom prst="rect">
            <a:avLst/>
          </a:prstGeom>
          <a:ln w="12700">
            <a:miter lim="400000"/>
          </a:ln>
        </p:spPr>
      </p:pic>
      <p:sp>
        <p:nvSpPr>
          <p:cNvPr id="819" name="+"/>
          <p:cNvSpPr txBox="1"/>
          <p:nvPr/>
        </p:nvSpPr>
        <p:spPr>
          <a:xfrm>
            <a:off x="6878140" y="6636739"/>
            <a:ext cx="993975" cy="1590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lvl1pPr>
          </a:lstStyle>
          <a:p>
            <a:pPr/>
            <a:r>
              <a:t>+</a:t>
            </a:r>
          </a:p>
        </p:txBody>
      </p:sp>
      <p:sp>
        <p:nvSpPr>
          <p:cNvPr id="820" name="="/>
          <p:cNvSpPr txBox="1"/>
          <p:nvPr/>
        </p:nvSpPr>
        <p:spPr>
          <a:xfrm>
            <a:off x="16429359" y="6636739"/>
            <a:ext cx="993975" cy="1590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Formação de elevações na superfície"/>
          <p:cNvSpPr txBox="1"/>
          <p:nvPr/>
        </p:nvSpPr>
        <p:spPr>
          <a:xfrm>
            <a:off x="1624901" y="1409794"/>
            <a:ext cx="11180419"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Formação de elevações na superfície</a:t>
            </a:r>
          </a:p>
        </p:txBody>
      </p:sp>
      <p:sp>
        <p:nvSpPr>
          <p:cNvPr id="825" name="Extração de grãos"/>
          <p:cNvSpPr txBox="1"/>
          <p:nvPr/>
        </p:nvSpPr>
        <p:spPr>
          <a:xfrm>
            <a:off x="1315184" y="10293488"/>
            <a:ext cx="11180420"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Extração de grãos</a:t>
            </a:r>
          </a:p>
        </p:txBody>
      </p:sp>
      <p:sp>
        <p:nvSpPr>
          <p:cNvPr id="826" name="}"/>
          <p:cNvSpPr txBox="1"/>
          <p:nvPr/>
        </p:nvSpPr>
        <p:spPr>
          <a:xfrm>
            <a:off x="12815070" y="3414594"/>
            <a:ext cx="1847256" cy="590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0"/>
            </a:lvl1pPr>
          </a:lstStyle>
          <a:p>
            <a:pPr/>
            <a:r>
              <a:t>}</a:t>
            </a:r>
          </a:p>
        </p:txBody>
      </p:sp>
      <p:sp>
        <p:nvSpPr>
          <p:cNvPr id="827" name="Deterioração das propriedades mecânicas"/>
          <p:cNvSpPr txBox="1"/>
          <p:nvPr/>
        </p:nvSpPr>
        <p:spPr>
          <a:xfrm>
            <a:off x="15699875" y="4919151"/>
            <a:ext cx="6921452" cy="51602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Deterioração das propriedades mecânicas</a:t>
            </a:r>
          </a:p>
        </p:txBody>
      </p:sp>
      <p:sp>
        <p:nvSpPr>
          <p:cNvPr id="828" name="Camposilvan et al.,2018; Cattani-Lorenti et al., 2016"/>
          <p:cNvSpPr txBox="1"/>
          <p:nvPr/>
        </p:nvSpPr>
        <p:spPr>
          <a:xfrm>
            <a:off x="3166117" y="12928765"/>
            <a:ext cx="11610597"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Camposilvan et al.,2018; Cattani-Lorenti et al., 2016</a:t>
            </a:r>
          </a:p>
        </p:txBody>
      </p:sp>
      <p:sp>
        <p:nvSpPr>
          <p:cNvPr id="829" name="Microfissuração"/>
          <p:cNvSpPr txBox="1"/>
          <p:nvPr/>
        </p:nvSpPr>
        <p:spPr>
          <a:xfrm>
            <a:off x="1624901" y="6306691"/>
            <a:ext cx="11180419" cy="11026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6200">
                <a:solidFill>
                  <a:srgbClr val="72675A"/>
                </a:solidFill>
              </a:defRPr>
            </a:lvl1pPr>
          </a:lstStyle>
          <a:p>
            <a:pPr/>
            <a:r>
              <a:t>Microfissuração</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Zircônia"/>
          <p:cNvSpPr txBox="1"/>
          <p:nvPr>
            <p:ph type="body" sz="quarter" idx="4294967295"/>
          </p:nvPr>
        </p:nvSpPr>
        <p:spPr>
          <a:xfrm>
            <a:off x="1329415" y="1007069"/>
            <a:ext cx="10297047" cy="1305968"/>
          </a:xfrm>
          <a:prstGeom prst="rect">
            <a:avLst/>
          </a:prstGeom>
        </p:spPr>
        <p:txBody>
          <a:bodyPr lIns="100458" tIns="100458" rIns="100458" bIns="100458" anchor="t"/>
          <a:lstStyle>
            <a:lvl1pPr marL="0" indent="0" defTabSz="797142">
              <a:spcBef>
                <a:spcPts val="0"/>
              </a:spcBef>
              <a:buSzTx/>
              <a:buNone/>
              <a:defRPr sz="7728">
                <a:solidFill>
                  <a:schemeClr val="accent6"/>
                </a:solidFill>
              </a:defRPr>
            </a:lvl1pPr>
          </a:lstStyle>
          <a:p>
            <a:pPr/>
            <a:r>
              <a:t>Zircônia</a:t>
            </a:r>
          </a:p>
        </p:txBody>
      </p:sp>
      <p:sp>
        <p:nvSpPr>
          <p:cNvPr id="186"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187" name="Dióxido de zircônio"/>
          <p:cNvSpPr txBox="1"/>
          <p:nvPr/>
        </p:nvSpPr>
        <p:spPr>
          <a:xfrm>
            <a:off x="740074" y="4425135"/>
            <a:ext cx="8644040"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Dióxido de zircônio</a:t>
            </a:r>
          </a:p>
        </p:txBody>
      </p:sp>
      <p:sp>
        <p:nvSpPr>
          <p:cNvPr id="188" name="Linha"/>
          <p:cNvSpPr/>
          <p:nvPr/>
        </p:nvSpPr>
        <p:spPr>
          <a:xfrm>
            <a:off x="3480928" y="2917809"/>
            <a:ext cx="1" cy="902553"/>
          </a:xfrm>
          <a:prstGeom prst="line">
            <a:avLst/>
          </a:prstGeom>
          <a:ln w="25400">
            <a:solidFill>
              <a:srgbClr val="5A5F5E"/>
            </a:solidFill>
            <a:miter lim="400000"/>
            <a:tailEnd type="triangle"/>
          </a:ln>
        </p:spPr>
        <p:txBody>
          <a:bodyPr lIns="71437" tIns="71437" rIns="71437" bIns="71437" anchor="ctr"/>
          <a:lstStyle/>
          <a:p>
            <a:pPr/>
          </a:p>
        </p:txBody>
      </p:sp>
      <p:sp>
        <p:nvSpPr>
          <p:cNvPr id="189" name="Stawarczyk et al 2017"/>
          <p:cNvSpPr txBox="1"/>
          <p:nvPr/>
        </p:nvSpPr>
        <p:spPr>
          <a:xfrm>
            <a:off x="1399104" y="12928765"/>
            <a:ext cx="9543798"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a:t>
            </a:r>
          </a:p>
        </p:txBody>
      </p:sp>
      <p:sp>
        <p:nvSpPr>
          <p:cNvPr id="190" name="Zircão"/>
          <p:cNvSpPr txBox="1"/>
          <p:nvPr/>
        </p:nvSpPr>
        <p:spPr>
          <a:xfrm>
            <a:off x="740074" y="8012025"/>
            <a:ext cx="8644040"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Zircão</a:t>
            </a:r>
          </a:p>
        </p:txBody>
      </p:sp>
      <p:pic>
        <p:nvPicPr>
          <p:cNvPr id="191" name="images.jpeg" descr="images.jpeg"/>
          <p:cNvPicPr>
            <a:picLocks noChangeAspect="1"/>
          </p:cNvPicPr>
          <p:nvPr/>
        </p:nvPicPr>
        <p:blipFill>
          <a:blip r:embed="rId3">
            <a:extLst/>
          </a:blip>
          <a:stretch>
            <a:fillRect/>
          </a:stretch>
        </p:blipFill>
        <p:spPr>
          <a:xfrm>
            <a:off x="11749558" y="3427826"/>
            <a:ext cx="8644040" cy="6860348"/>
          </a:xfrm>
          <a:prstGeom prst="rect">
            <a:avLst/>
          </a:prstGeom>
          <a:ln w="12700">
            <a:miter lim="400000"/>
          </a:ln>
        </p:spPr>
      </p:pic>
      <p:sp>
        <p:nvSpPr>
          <p:cNvPr id="192" name="Seta"/>
          <p:cNvSpPr/>
          <p:nvPr/>
        </p:nvSpPr>
        <p:spPr>
          <a:xfrm>
            <a:off x="6216787" y="8322160"/>
            <a:ext cx="3354709" cy="647451"/>
          </a:xfrm>
          <a:prstGeom prst="rightArrow">
            <a:avLst>
              <a:gd name="adj1" fmla="val 32000"/>
              <a:gd name="adj2" fmla="val 125539"/>
            </a:avLst>
          </a:prstGeom>
          <a:solidFill>
            <a:srgbClr val="808785"/>
          </a:solidFill>
          <a:ln w="12700">
            <a:miter lim="400000"/>
          </a:ln>
        </p:spPr>
        <p:txBody>
          <a:bodyPr lIns="71437" tIns="71437" rIns="71437" bIns="71437" anchor="ctr"/>
          <a:lstStyle/>
          <a:p>
            <a:pPr>
              <a:defRPr>
                <a:solidFill>
                  <a:srgbClr val="FFFFFF"/>
                </a:solidFill>
              </a:defRPr>
            </a:pPr>
          </a:p>
        </p:txBody>
      </p:sp>
      <p:sp>
        <p:nvSpPr>
          <p:cNvPr id="193" name="https://www.cristaisdecurvelo.com.br"/>
          <p:cNvSpPr txBox="1"/>
          <p:nvPr/>
        </p:nvSpPr>
        <p:spPr>
          <a:xfrm>
            <a:off x="10076902" y="10437686"/>
            <a:ext cx="9069172"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 https://www.cristaisdecurvelo.com.br</a:t>
            </a:r>
          </a:p>
        </p:txBody>
      </p:sp>
      <p:sp>
        <p:nvSpPr>
          <p:cNvPr id="194" name="(silicato de zircônio)"/>
          <p:cNvSpPr txBox="1"/>
          <p:nvPr/>
        </p:nvSpPr>
        <p:spPr>
          <a:xfrm>
            <a:off x="-12094" y="9510625"/>
            <a:ext cx="8644040"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(silicato de zircônio)</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3" name="Captura de Tela 2019-11-06 às 08.14.30.png" descr="Captura de Tela 2019-11-06 às 08.14.30.png"/>
          <p:cNvPicPr>
            <a:picLocks noChangeAspect="1"/>
          </p:cNvPicPr>
          <p:nvPr/>
        </p:nvPicPr>
        <p:blipFill>
          <a:blip r:embed="rId3">
            <a:extLst/>
          </a:blip>
          <a:srcRect l="0" t="0" r="0" b="20228"/>
          <a:stretch>
            <a:fillRect/>
          </a:stretch>
        </p:blipFill>
        <p:spPr>
          <a:xfrm>
            <a:off x="3672014" y="610890"/>
            <a:ext cx="16576059" cy="8254724"/>
          </a:xfrm>
          <a:prstGeom prst="rect">
            <a:avLst/>
          </a:prstGeom>
          <a:ln w="12700">
            <a:miter lim="400000"/>
          </a:ln>
        </p:spPr>
      </p:pic>
      <p:sp>
        <p:nvSpPr>
          <p:cNvPr id="834" name="Propriedades mecânicas e a resistência ao envelhecimento"/>
          <p:cNvSpPr txBox="1"/>
          <p:nvPr/>
        </p:nvSpPr>
        <p:spPr>
          <a:xfrm>
            <a:off x="3223049" y="10362892"/>
            <a:ext cx="22971481"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Propriedades mecânicas e a resistência ao envelhecimento</a:t>
            </a:r>
          </a:p>
        </p:txBody>
      </p:sp>
      <p:pic>
        <p:nvPicPr>
          <p:cNvPr id="835" name="Captura de Tela 2019-11-06 às 10.44.30.png" descr="Captura de Tela 2019-11-06 às 10.44.30.png"/>
          <p:cNvPicPr>
            <a:picLocks noChangeAspect="1"/>
          </p:cNvPicPr>
          <p:nvPr/>
        </p:nvPicPr>
        <p:blipFill>
          <a:blip r:embed="rId4">
            <a:extLst/>
          </a:blip>
          <a:stretch>
            <a:fillRect/>
          </a:stretch>
        </p:blipFill>
        <p:spPr>
          <a:xfrm>
            <a:off x="3065200" y="2431416"/>
            <a:ext cx="17337837" cy="73270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ID="9" grpId="2" fill="hold">
                                  <p:stCondLst>
                                    <p:cond delay="0"/>
                                  </p:stCondLst>
                                  <p:iterate type="el" backwards="0">
                                    <p:tmAbs val="0"/>
                                  </p:iterate>
                                  <p:childTnLst>
                                    <p:animEffect filter="dissolve" transition="out">
                                      <p:cBhvr>
                                        <p:cTn id="10" dur="1500" fill="hold"/>
                                        <p:tgtEl>
                                          <p:spTgt spid="833"/>
                                        </p:tgtEl>
                                      </p:cBhvr>
                                    </p:animEffect>
                                    <p:set>
                                      <p:cBhvr>
                                        <p:cTn id="11" fill="hold">
                                          <p:stCondLst>
                                            <p:cond delay="1499"/>
                                          </p:stCondLst>
                                        </p:cTn>
                                        <p:tgtEl>
                                          <p:spTgt spid="83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Class="exit" nodeType="clickEffect" presetID="9" grpId="3" fill="hold">
                                  <p:stCondLst>
                                    <p:cond delay="0"/>
                                  </p:stCondLst>
                                  <p:iterate type="el" backwards="0">
                                    <p:tmAbs val="0"/>
                                  </p:iterate>
                                  <p:childTnLst>
                                    <p:animEffect filter="dissolve" transition="out">
                                      <p:cBhvr>
                                        <p:cTn id="15" dur="1500" fill="hold"/>
                                        <p:tgtEl>
                                          <p:spTgt spid="834"/>
                                        </p:tgtEl>
                                      </p:cBhvr>
                                    </p:animEffect>
                                    <p:set>
                                      <p:cBhvr>
                                        <p:cTn id="16" fill="hold">
                                          <p:stCondLst>
                                            <p:cond delay="1499"/>
                                          </p:stCondLst>
                                        </p:cTn>
                                        <p:tgtEl>
                                          <p:spTgt spid="83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4" fill="hold">
                                  <p:stCondLst>
                                    <p:cond delay="0"/>
                                  </p:stCondLst>
                                  <p:iterate type="el" backwards="0">
                                    <p:tmAbs val="0"/>
                                  </p:iterate>
                                  <p:childTnLst>
                                    <p:set>
                                      <p:cBhvr>
                                        <p:cTn id="20" fill="hold"/>
                                        <p:tgtEl>
                                          <p:spTgt spid="8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4" grpId="1"/>
      <p:bldP build="whole" bldLvl="1" animBg="1" rev="0" advAuto="0" spid="834" grpId="3"/>
      <p:bldP build="whole" bldLvl="1" animBg="1" rev="0" advAuto="0" spid="835" grpId="4"/>
      <p:bldP build="whole" bldLvl="1" animBg="1" rev="0" advAuto="0" spid="833" grpId="2"/>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Degradação hidrotérmica das zircônias monolíticas ocorreram em curto período de tempo"/>
          <p:cNvSpPr txBox="1"/>
          <p:nvPr/>
        </p:nvSpPr>
        <p:spPr>
          <a:xfrm>
            <a:off x="706259" y="1402618"/>
            <a:ext cx="22971481"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Degradação hidrotérmica das zircônias monolíticas ocorreram em curto período de tempo</a:t>
            </a:r>
          </a:p>
        </p:txBody>
      </p:sp>
      <p:sp>
        <p:nvSpPr>
          <p:cNvPr id="840" name="Envelhecimento não significa degradação da resistência"/>
          <p:cNvSpPr txBox="1"/>
          <p:nvPr/>
        </p:nvSpPr>
        <p:spPr>
          <a:xfrm>
            <a:off x="656830" y="5937663"/>
            <a:ext cx="18827299"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Envelhecimento não significa degradação da resistência</a:t>
            </a:r>
          </a:p>
        </p:txBody>
      </p:sp>
      <p:sp>
        <p:nvSpPr>
          <p:cNvPr id="841" name="Camposilvan et al.,2018"/>
          <p:cNvSpPr txBox="1"/>
          <p:nvPr/>
        </p:nvSpPr>
        <p:spPr>
          <a:xfrm>
            <a:off x="3206488" y="13009755"/>
            <a:ext cx="11610597" cy="1050664"/>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457200">
              <a:lnSpc>
                <a:spcPct val="117999"/>
              </a:lnSpc>
              <a:defRPr sz="2200">
                <a:solidFill>
                  <a:srgbClr val="000000"/>
                </a:solidFill>
                <a:latin typeface="Helvetica Neue"/>
                <a:ea typeface="Helvetica Neue"/>
                <a:cs typeface="Helvetica Neue"/>
                <a:sym typeface="Helvetica Neue"/>
              </a:defRPr>
            </a:lvl1pPr>
          </a:lstStyle>
          <a:p>
            <a:pPr/>
            <a:r>
              <a:t>Camposilvan et al.,2018</a:t>
            </a:r>
          </a:p>
        </p:txBody>
      </p:sp>
      <p:sp>
        <p:nvSpPr>
          <p:cNvPr id="842" name="Nesse estudo in vitro"/>
          <p:cNvSpPr txBox="1"/>
          <p:nvPr/>
        </p:nvSpPr>
        <p:spPr>
          <a:xfrm>
            <a:off x="2332410" y="9120157"/>
            <a:ext cx="18827300" cy="924819"/>
          </a:xfrm>
          <a:prstGeom prst="rect">
            <a:avLst/>
          </a:prstGeom>
          <a:solidFill>
            <a:srgbClr val="AB1802"/>
          </a:solidFill>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defRPr>
                <a:solidFill>
                  <a:srgbClr val="FFFFFF"/>
                </a:solidFill>
              </a:defRPr>
            </a:lvl1pPr>
          </a:lstStyle>
          <a:p>
            <a:pPr/>
            <a:r>
              <a:t>Nesse estudo in vitro</a:t>
            </a: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4" name="Unknown.jpeg" descr="Unknown.jpeg"/>
          <p:cNvPicPr>
            <a:picLocks noChangeAspect="1"/>
          </p:cNvPicPr>
          <p:nvPr/>
        </p:nvPicPr>
        <p:blipFill>
          <a:blip r:embed="rId3">
            <a:extLst/>
          </a:blip>
          <a:stretch>
            <a:fillRect/>
          </a:stretch>
        </p:blipFill>
        <p:spPr>
          <a:xfrm>
            <a:off x="521772" y="3722508"/>
            <a:ext cx="10117972" cy="6733052"/>
          </a:xfrm>
          <a:prstGeom prst="rect">
            <a:avLst/>
          </a:prstGeom>
          <a:ln w="12700">
            <a:miter lim="400000"/>
          </a:ln>
        </p:spPr>
      </p:pic>
      <p:sp>
        <p:nvSpPr>
          <p:cNvPr id="845" name="https://dental.keystoneindustries.com"/>
          <p:cNvSpPr txBox="1"/>
          <p:nvPr/>
        </p:nvSpPr>
        <p:spPr>
          <a:xfrm>
            <a:off x="565268" y="10551677"/>
            <a:ext cx="8688282"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https://dental.keystoneindustries.com</a:t>
            </a:r>
          </a:p>
        </p:txBody>
      </p:sp>
      <p:sp>
        <p:nvSpPr>
          <p:cNvPr id="846" name="O glazeamento protegeu a 3Y-TZP contra o envelhecimento"/>
          <p:cNvSpPr txBox="1"/>
          <p:nvPr/>
        </p:nvSpPr>
        <p:spPr>
          <a:xfrm>
            <a:off x="1005112" y="1725877"/>
            <a:ext cx="2102746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772160" indent="-228600" algn="l" defTabSz="1155278">
              <a:lnSpc>
                <a:spcPct val="150000"/>
              </a:lnSpc>
              <a:buSzPct val="100000"/>
              <a:buChar char="•"/>
              <a:defRPr sz="6200">
                <a:solidFill>
                  <a:srgbClr val="72675A"/>
                </a:solidFill>
              </a:defRPr>
            </a:lvl1pPr>
          </a:lstStyle>
          <a:p>
            <a:pPr/>
            <a:r>
              <a:t>O glazeamento protegeu a 3Y-TZP contra o envelhecimento</a:t>
            </a:r>
          </a:p>
        </p:txBody>
      </p:sp>
      <p:sp>
        <p:nvSpPr>
          <p:cNvPr id="847" name="Camposilvan et al.,2018"/>
          <p:cNvSpPr txBox="1"/>
          <p:nvPr/>
        </p:nvSpPr>
        <p:spPr>
          <a:xfrm>
            <a:off x="3206488" y="13009755"/>
            <a:ext cx="11610597" cy="1050664"/>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457200">
              <a:lnSpc>
                <a:spcPct val="117999"/>
              </a:lnSpc>
              <a:defRPr sz="2200">
                <a:solidFill>
                  <a:srgbClr val="000000"/>
                </a:solidFill>
                <a:latin typeface="Helvetica Neue"/>
                <a:ea typeface="Helvetica Neue"/>
                <a:cs typeface="Helvetica Neue"/>
                <a:sym typeface="Helvetica Neue"/>
              </a:defRPr>
            </a:lvl1pPr>
          </a:lstStyle>
          <a:p>
            <a:pPr/>
            <a:r>
              <a:t>Camposilvan et al.,2018</a:t>
            </a:r>
          </a:p>
        </p:txBody>
      </p:sp>
      <p:sp>
        <p:nvSpPr>
          <p:cNvPr id="848" name="Cobertura perfeita da superfície"/>
          <p:cNvSpPr txBox="1"/>
          <p:nvPr/>
        </p:nvSpPr>
        <p:spPr>
          <a:xfrm>
            <a:off x="11231336" y="3943238"/>
            <a:ext cx="2156600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Cobertura perfeita da superfície</a:t>
            </a:r>
          </a:p>
        </p:txBody>
      </p:sp>
      <p:sp>
        <p:nvSpPr>
          <p:cNvPr id="849" name="Esmaltes de silicato de lítio são aplicados por spray em forma de pó"/>
          <p:cNvSpPr txBox="1"/>
          <p:nvPr/>
        </p:nvSpPr>
        <p:spPr>
          <a:xfrm>
            <a:off x="11184499" y="6160599"/>
            <a:ext cx="12403800"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Esmaltes de silicato de lítio são aplicados por spray em forma de pó</a:t>
            </a:r>
          </a:p>
        </p:txBody>
      </p:sp>
      <p:sp>
        <p:nvSpPr>
          <p:cNvPr id="850" name="Dificuldade da aplicação na borda marginal"/>
          <p:cNvSpPr txBox="1"/>
          <p:nvPr/>
        </p:nvSpPr>
        <p:spPr>
          <a:xfrm>
            <a:off x="11184499" y="9850648"/>
            <a:ext cx="12403800"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Dificuldade da aplicação na borda marginal</a:t>
            </a: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4" name="images-1.jpeg" descr="images-1.jpeg"/>
          <p:cNvPicPr>
            <a:picLocks noChangeAspect="1"/>
          </p:cNvPicPr>
          <p:nvPr/>
        </p:nvPicPr>
        <p:blipFill>
          <a:blip r:embed="rId3">
            <a:extLst/>
          </a:blip>
          <a:stretch>
            <a:fillRect/>
          </a:stretch>
        </p:blipFill>
        <p:spPr>
          <a:xfrm>
            <a:off x="748134" y="3323561"/>
            <a:ext cx="11080678" cy="6733051"/>
          </a:xfrm>
          <a:prstGeom prst="rect">
            <a:avLst/>
          </a:prstGeom>
          <a:ln w="12700">
            <a:miter lim="400000"/>
          </a:ln>
        </p:spPr>
      </p:pic>
      <p:sp>
        <p:nvSpPr>
          <p:cNvPr id="855" name="http://www.ceramicsdentallab.com/products/Zirlux/"/>
          <p:cNvSpPr txBox="1"/>
          <p:nvPr/>
        </p:nvSpPr>
        <p:spPr>
          <a:xfrm>
            <a:off x="603777" y="10286207"/>
            <a:ext cx="8688283" cy="6073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http://www.ceramicsdentallab.com/products/Zirlux/</a:t>
            </a:r>
          </a:p>
        </p:txBody>
      </p:sp>
      <p:sp>
        <p:nvSpPr>
          <p:cNvPr id="856" name="Camposilvan et al.,2018"/>
          <p:cNvSpPr txBox="1"/>
          <p:nvPr/>
        </p:nvSpPr>
        <p:spPr>
          <a:xfrm>
            <a:off x="3206488" y="13009755"/>
            <a:ext cx="11610597" cy="1050664"/>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457200">
              <a:lnSpc>
                <a:spcPct val="117999"/>
              </a:lnSpc>
              <a:defRPr sz="2200">
                <a:solidFill>
                  <a:srgbClr val="000000"/>
                </a:solidFill>
                <a:latin typeface="Helvetica Neue"/>
                <a:ea typeface="Helvetica Neue"/>
                <a:cs typeface="Helvetica Neue"/>
                <a:sym typeface="Helvetica Neue"/>
              </a:defRPr>
            </a:lvl1pPr>
          </a:lstStyle>
          <a:p>
            <a:pPr/>
            <a:r>
              <a:t>Camposilvan et al.,2018</a:t>
            </a:r>
          </a:p>
        </p:txBody>
      </p:sp>
      <p:sp>
        <p:nvSpPr>
          <p:cNvPr id="857" name="Lascamento do glaze"/>
          <p:cNvSpPr txBox="1"/>
          <p:nvPr/>
        </p:nvSpPr>
        <p:spPr>
          <a:xfrm>
            <a:off x="12779916" y="3105689"/>
            <a:ext cx="2156600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Lascamento do glaze </a:t>
            </a:r>
          </a:p>
        </p:txBody>
      </p:sp>
      <p:sp>
        <p:nvSpPr>
          <p:cNvPr id="858" name="Resfriamento"/>
          <p:cNvSpPr txBox="1"/>
          <p:nvPr/>
        </p:nvSpPr>
        <p:spPr>
          <a:xfrm>
            <a:off x="12779916" y="5488155"/>
            <a:ext cx="2156600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Resfriamento</a:t>
            </a:r>
          </a:p>
        </p:txBody>
      </p:sp>
      <p:sp>
        <p:nvSpPr>
          <p:cNvPr id="859" name="Zircônia e o glaze não exibem o mesmo coeficiente de expansão térmica"/>
          <p:cNvSpPr txBox="1"/>
          <p:nvPr/>
        </p:nvSpPr>
        <p:spPr>
          <a:xfrm>
            <a:off x="12557917" y="7870621"/>
            <a:ext cx="11080676" cy="380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Zircônia e o glaze não exibem o mesmo coeficiente de expansão térmica</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3" name="Unknown.jpeg" descr="Unknown.jpeg"/>
          <p:cNvPicPr>
            <a:picLocks noChangeAspect="1"/>
          </p:cNvPicPr>
          <p:nvPr/>
        </p:nvPicPr>
        <p:blipFill>
          <a:blip r:embed="rId3">
            <a:extLst/>
          </a:blip>
          <a:srcRect l="21920" t="5440" r="20825" b="3190"/>
          <a:stretch>
            <a:fillRect/>
          </a:stretch>
        </p:blipFill>
        <p:spPr>
          <a:xfrm>
            <a:off x="2513357" y="3726839"/>
            <a:ext cx="4811344" cy="6900631"/>
          </a:xfrm>
          <a:custGeom>
            <a:avLst/>
            <a:gdLst/>
            <a:ahLst/>
            <a:cxnLst>
              <a:cxn ang="0">
                <a:pos x="wd2" y="hd2"/>
              </a:cxn>
              <a:cxn ang="5400000">
                <a:pos x="wd2" y="hd2"/>
              </a:cxn>
              <a:cxn ang="10800000">
                <a:pos x="wd2" y="hd2"/>
              </a:cxn>
              <a:cxn ang="16200000">
                <a:pos x="wd2" y="hd2"/>
              </a:cxn>
            </a:cxnLst>
            <a:rect l="0" t="0" r="r" b="b"/>
            <a:pathLst>
              <a:path w="21596" h="21592" fill="norm" stroke="1" extrusionOk="0">
                <a:moveTo>
                  <a:pt x="8565" y="0"/>
                </a:moveTo>
                <a:cubicBezTo>
                  <a:pt x="8050" y="-8"/>
                  <a:pt x="7576" y="84"/>
                  <a:pt x="7001" y="274"/>
                </a:cubicBezTo>
                <a:cubicBezTo>
                  <a:pt x="6291" y="508"/>
                  <a:pt x="5774" y="807"/>
                  <a:pt x="5189" y="1323"/>
                </a:cubicBezTo>
                <a:cubicBezTo>
                  <a:pt x="4739" y="1720"/>
                  <a:pt x="4145" y="2234"/>
                  <a:pt x="3871" y="2464"/>
                </a:cubicBezTo>
                <a:cubicBezTo>
                  <a:pt x="3224" y="3007"/>
                  <a:pt x="2761" y="3631"/>
                  <a:pt x="2865" y="3819"/>
                </a:cubicBezTo>
                <a:cubicBezTo>
                  <a:pt x="2945" y="3966"/>
                  <a:pt x="2622" y="4177"/>
                  <a:pt x="2311" y="4180"/>
                </a:cubicBezTo>
                <a:cubicBezTo>
                  <a:pt x="2075" y="4183"/>
                  <a:pt x="1986" y="5009"/>
                  <a:pt x="2202" y="5190"/>
                </a:cubicBezTo>
                <a:cubicBezTo>
                  <a:pt x="2336" y="5302"/>
                  <a:pt x="2265" y="5399"/>
                  <a:pt x="1949" y="5544"/>
                </a:cubicBezTo>
                <a:cubicBezTo>
                  <a:pt x="1515" y="5742"/>
                  <a:pt x="1507" y="5764"/>
                  <a:pt x="1297" y="7325"/>
                </a:cubicBezTo>
                <a:cubicBezTo>
                  <a:pt x="1257" y="7621"/>
                  <a:pt x="1798" y="9151"/>
                  <a:pt x="2004" y="9324"/>
                </a:cubicBezTo>
                <a:cubicBezTo>
                  <a:pt x="2128" y="9428"/>
                  <a:pt x="2183" y="9567"/>
                  <a:pt x="2125" y="9632"/>
                </a:cubicBezTo>
                <a:cubicBezTo>
                  <a:pt x="2068" y="9697"/>
                  <a:pt x="2147" y="9783"/>
                  <a:pt x="2302" y="9824"/>
                </a:cubicBezTo>
                <a:cubicBezTo>
                  <a:pt x="2456" y="9866"/>
                  <a:pt x="2536" y="9953"/>
                  <a:pt x="2478" y="10018"/>
                </a:cubicBezTo>
                <a:cubicBezTo>
                  <a:pt x="2420" y="10083"/>
                  <a:pt x="2453" y="10169"/>
                  <a:pt x="2549" y="10211"/>
                </a:cubicBezTo>
                <a:cubicBezTo>
                  <a:pt x="2646" y="10252"/>
                  <a:pt x="2686" y="10357"/>
                  <a:pt x="2638" y="10443"/>
                </a:cubicBezTo>
                <a:cubicBezTo>
                  <a:pt x="2515" y="10666"/>
                  <a:pt x="3011" y="11094"/>
                  <a:pt x="3394" y="11095"/>
                </a:cubicBezTo>
                <a:cubicBezTo>
                  <a:pt x="3776" y="11096"/>
                  <a:pt x="4021" y="11622"/>
                  <a:pt x="3789" y="11944"/>
                </a:cubicBezTo>
                <a:cubicBezTo>
                  <a:pt x="3553" y="12273"/>
                  <a:pt x="3372" y="12218"/>
                  <a:pt x="2743" y="11630"/>
                </a:cubicBezTo>
                <a:lnTo>
                  <a:pt x="2172" y="11096"/>
                </a:lnTo>
                <a:lnTo>
                  <a:pt x="2289" y="11661"/>
                </a:lnTo>
                <a:cubicBezTo>
                  <a:pt x="2441" y="12395"/>
                  <a:pt x="2169" y="12922"/>
                  <a:pt x="1683" y="12833"/>
                </a:cubicBezTo>
                <a:cubicBezTo>
                  <a:pt x="1113" y="12729"/>
                  <a:pt x="917" y="13178"/>
                  <a:pt x="921" y="14587"/>
                </a:cubicBezTo>
                <a:cubicBezTo>
                  <a:pt x="924" y="15669"/>
                  <a:pt x="659" y="17261"/>
                  <a:pt x="110" y="19457"/>
                </a:cubicBezTo>
                <a:lnTo>
                  <a:pt x="0" y="19899"/>
                </a:lnTo>
                <a:lnTo>
                  <a:pt x="1505" y="20486"/>
                </a:lnTo>
                <a:cubicBezTo>
                  <a:pt x="2858" y="21012"/>
                  <a:pt x="4362" y="21459"/>
                  <a:pt x="4799" y="21464"/>
                </a:cubicBezTo>
                <a:cubicBezTo>
                  <a:pt x="4964" y="21466"/>
                  <a:pt x="4908" y="20438"/>
                  <a:pt x="4546" y="16797"/>
                </a:cubicBezTo>
                <a:cubicBezTo>
                  <a:pt x="4439" y="15716"/>
                  <a:pt x="4384" y="14357"/>
                  <a:pt x="4425" y="13780"/>
                </a:cubicBezTo>
                <a:lnTo>
                  <a:pt x="4500" y="12730"/>
                </a:lnTo>
                <a:lnTo>
                  <a:pt x="5106" y="12773"/>
                </a:lnTo>
                <a:cubicBezTo>
                  <a:pt x="5438" y="12796"/>
                  <a:pt x="6012" y="12982"/>
                  <a:pt x="6381" y="13186"/>
                </a:cubicBezTo>
                <a:cubicBezTo>
                  <a:pt x="6750" y="13390"/>
                  <a:pt x="7638" y="13761"/>
                  <a:pt x="8355" y="14011"/>
                </a:cubicBezTo>
                <a:cubicBezTo>
                  <a:pt x="9415" y="14380"/>
                  <a:pt x="9961" y="14485"/>
                  <a:pt x="11280" y="14569"/>
                </a:cubicBezTo>
                <a:cubicBezTo>
                  <a:pt x="12318" y="14636"/>
                  <a:pt x="13013" y="14744"/>
                  <a:pt x="13213" y="14870"/>
                </a:cubicBezTo>
                <a:cubicBezTo>
                  <a:pt x="13693" y="15172"/>
                  <a:pt x="14715" y="15241"/>
                  <a:pt x="15368" y="15014"/>
                </a:cubicBezTo>
                <a:cubicBezTo>
                  <a:pt x="16243" y="14710"/>
                  <a:pt x="16213" y="14384"/>
                  <a:pt x="15803" y="19989"/>
                </a:cubicBezTo>
                <a:cubicBezTo>
                  <a:pt x="15729" y="21006"/>
                  <a:pt x="15752" y="21592"/>
                  <a:pt x="15864" y="21592"/>
                </a:cubicBezTo>
                <a:cubicBezTo>
                  <a:pt x="16220" y="21592"/>
                  <a:pt x="18023" y="21113"/>
                  <a:pt x="19076" y="20739"/>
                </a:cubicBezTo>
                <a:cubicBezTo>
                  <a:pt x="20967" y="20067"/>
                  <a:pt x="20864" y="20252"/>
                  <a:pt x="20339" y="18455"/>
                </a:cubicBezTo>
                <a:cubicBezTo>
                  <a:pt x="19824" y="16696"/>
                  <a:pt x="19349" y="14095"/>
                  <a:pt x="19346" y="13028"/>
                </a:cubicBezTo>
                <a:cubicBezTo>
                  <a:pt x="19345" y="12536"/>
                  <a:pt x="19257" y="12271"/>
                  <a:pt x="19058" y="12155"/>
                </a:cubicBezTo>
                <a:cubicBezTo>
                  <a:pt x="18821" y="12018"/>
                  <a:pt x="18814" y="11965"/>
                  <a:pt x="19013" y="11856"/>
                </a:cubicBezTo>
                <a:cubicBezTo>
                  <a:pt x="19309" y="11694"/>
                  <a:pt x="20458" y="10040"/>
                  <a:pt x="20791" y="9297"/>
                </a:cubicBezTo>
                <a:cubicBezTo>
                  <a:pt x="20925" y="8999"/>
                  <a:pt x="21185" y="8699"/>
                  <a:pt x="21368" y="8631"/>
                </a:cubicBezTo>
                <a:cubicBezTo>
                  <a:pt x="21518" y="8575"/>
                  <a:pt x="21600" y="8499"/>
                  <a:pt x="21596" y="8426"/>
                </a:cubicBezTo>
                <a:cubicBezTo>
                  <a:pt x="21595" y="8402"/>
                  <a:pt x="21583" y="8378"/>
                  <a:pt x="21562" y="8355"/>
                </a:cubicBezTo>
                <a:cubicBezTo>
                  <a:pt x="21486" y="8272"/>
                  <a:pt x="21411" y="7827"/>
                  <a:pt x="21395" y="7364"/>
                </a:cubicBezTo>
                <a:cubicBezTo>
                  <a:pt x="21379" y="6902"/>
                  <a:pt x="21310" y="6461"/>
                  <a:pt x="21242" y="6383"/>
                </a:cubicBezTo>
                <a:cubicBezTo>
                  <a:pt x="21173" y="6306"/>
                  <a:pt x="20678" y="6108"/>
                  <a:pt x="20141" y="5942"/>
                </a:cubicBezTo>
                <a:cubicBezTo>
                  <a:pt x="19231" y="5662"/>
                  <a:pt x="19081" y="5545"/>
                  <a:pt x="19149" y="5166"/>
                </a:cubicBezTo>
                <a:cubicBezTo>
                  <a:pt x="19163" y="5085"/>
                  <a:pt x="19090" y="4982"/>
                  <a:pt x="18986" y="4938"/>
                </a:cubicBezTo>
                <a:cubicBezTo>
                  <a:pt x="18883" y="4893"/>
                  <a:pt x="18672" y="4676"/>
                  <a:pt x="18520" y="4456"/>
                </a:cubicBezTo>
                <a:cubicBezTo>
                  <a:pt x="17937" y="3617"/>
                  <a:pt x="17611" y="3286"/>
                  <a:pt x="17410" y="3332"/>
                </a:cubicBezTo>
                <a:cubicBezTo>
                  <a:pt x="17111" y="3402"/>
                  <a:pt x="16457" y="2907"/>
                  <a:pt x="16457" y="2611"/>
                </a:cubicBezTo>
                <a:cubicBezTo>
                  <a:pt x="16457" y="2469"/>
                  <a:pt x="16337" y="2360"/>
                  <a:pt x="16181" y="2360"/>
                </a:cubicBezTo>
                <a:cubicBezTo>
                  <a:pt x="16029" y="2360"/>
                  <a:pt x="15609" y="2155"/>
                  <a:pt x="15249" y="1904"/>
                </a:cubicBezTo>
                <a:cubicBezTo>
                  <a:pt x="14889" y="1653"/>
                  <a:pt x="14142" y="1312"/>
                  <a:pt x="13587" y="1145"/>
                </a:cubicBezTo>
                <a:cubicBezTo>
                  <a:pt x="13032" y="979"/>
                  <a:pt x="12414" y="792"/>
                  <a:pt x="12215" y="731"/>
                </a:cubicBezTo>
                <a:cubicBezTo>
                  <a:pt x="12017" y="669"/>
                  <a:pt x="11636" y="586"/>
                  <a:pt x="11367" y="545"/>
                </a:cubicBezTo>
                <a:cubicBezTo>
                  <a:pt x="11099" y="505"/>
                  <a:pt x="10651" y="407"/>
                  <a:pt x="10373" y="328"/>
                </a:cubicBezTo>
                <a:cubicBezTo>
                  <a:pt x="9636" y="118"/>
                  <a:pt x="9080" y="9"/>
                  <a:pt x="8565" y="0"/>
                </a:cubicBezTo>
                <a:close/>
              </a:path>
            </a:pathLst>
          </a:custGeom>
          <a:ln w="12700">
            <a:miter lim="400000"/>
          </a:ln>
        </p:spPr>
      </p:pic>
      <p:sp>
        <p:nvSpPr>
          <p:cNvPr id="864" name="A presença da fase cúbica em materiais altamente translúcidos"/>
          <p:cNvSpPr txBox="1"/>
          <p:nvPr/>
        </p:nvSpPr>
        <p:spPr>
          <a:xfrm>
            <a:off x="1732111" y="1504261"/>
            <a:ext cx="2156600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A presença da fase cúbica em materiais altamente translúcidos</a:t>
            </a:r>
          </a:p>
        </p:txBody>
      </p:sp>
      <p:sp>
        <p:nvSpPr>
          <p:cNvPr id="865" name="Aumento sensível da translucidez"/>
          <p:cNvSpPr txBox="1"/>
          <p:nvPr/>
        </p:nvSpPr>
        <p:spPr>
          <a:xfrm>
            <a:off x="8886342" y="8994272"/>
            <a:ext cx="2156600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Aumento sensível da translucidez </a:t>
            </a:r>
          </a:p>
        </p:txBody>
      </p:sp>
      <p:sp>
        <p:nvSpPr>
          <p:cNvPr id="866" name="Pelo menos 5,5 mol.% de ítria"/>
          <p:cNvSpPr txBox="1"/>
          <p:nvPr/>
        </p:nvSpPr>
        <p:spPr>
          <a:xfrm>
            <a:off x="8886342" y="4978789"/>
            <a:ext cx="2156600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 Pelo menos 5,5 mol.% de ítria</a:t>
            </a:r>
          </a:p>
        </p:txBody>
      </p:sp>
      <p:sp>
        <p:nvSpPr>
          <p:cNvPr id="867" name="Camposilvan et al.,2018"/>
          <p:cNvSpPr txBox="1"/>
          <p:nvPr/>
        </p:nvSpPr>
        <p:spPr>
          <a:xfrm>
            <a:off x="3206488" y="13009755"/>
            <a:ext cx="11610597" cy="1050664"/>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457200">
              <a:lnSpc>
                <a:spcPct val="117999"/>
              </a:lnSpc>
              <a:defRPr sz="2200">
                <a:solidFill>
                  <a:srgbClr val="000000"/>
                </a:solidFill>
                <a:latin typeface="Helvetica Neue"/>
                <a:ea typeface="Helvetica Neue"/>
                <a:cs typeface="Helvetica Neue"/>
                <a:sym typeface="Helvetica Neue"/>
              </a:defRPr>
            </a:lvl1pPr>
          </a:lstStyle>
          <a:p>
            <a:pPr/>
            <a:r>
              <a:t>Camposilvan et al.,2018</a:t>
            </a:r>
          </a:p>
        </p:txBody>
      </p:sp>
      <p:sp>
        <p:nvSpPr>
          <p:cNvPr id="868" name="https://hyperlab.com.br/dental-direkt/"/>
          <p:cNvSpPr txBox="1"/>
          <p:nvPr/>
        </p:nvSpPr>
        <p:spPr>
          <a:xfrm>
            <a:off x="2139731" y="10994411"/>
            <a:ext cx="5558595" cy="1013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https://hyperlab.com.br/dental-direkt/</a:t>
            </a:r>
          </a:p>
        </p:txBody>
      </p:sp>
      <p:sp>
        <p:nvSpPr>
          <p:cNvPr id="869" name="Não sofre degradação hidrotérmica"/>
          <p:cNvSpPr txBox="1"/>
          <p:nvPr/>
        </p:nvSpPr>
        <p:spPr>
          <a:xfrm>
            <a:off x="8886342" y="7184294"/>
            <a:ext cx="2156600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Não sofre degradação hidrotérmica</a:t>
            </a:r>
          </a:p>
        </p:txBody>
      </p:sp>
      <p:sp>
        <p:nvSpPr>
          <p:cNvPr id="870" name="Seta"/>
          <p:cNvSpPr/>
          <p:nvPr/>
        </p:nvSpPr>
        <p:spPr>
          <a:xfrm rot="5400000">
            <a:off x="13415297" y="3532578"/>
            <a:ext cx="1629320" cy="813550"/>
          </a:xfrm>
          <a:prstGeom prst="rightArrow">
            <a:avLst>
              <a:gd name="adj1" fmla="val 32000"/>
              <a:gd name="adj2" fmla="val 99908"/>
            </a:avLst>
          </a:prstGeom>
          <a:solidFill>
            <a:srgbClr val="808785"/>
          </a:solidFill>
          <a:ln w="12700">
            <a:miter lim="400000"/>
          </a:ln>
        </p:spPr>
        <p:txBody>
          <a:bodyPr lIns="71437" tIns="71437" rIns="71437" bIns="71437" anchor="ctr"/>
          <a:lstStyle/>
          <a:p>
            <a:pPr>
              <a:defRPr>
                <a:solidFill>
                  <a:srgbClr val="FFFFFF"/>
                </a:solidFill>
              </a:defRPr>
            </a:pPr>
          </a:p>
        </p:txBody>
      </p:sp>
      <p:sp>
        <p:nvSpPr>
          <p:cNvPr id="871" name="Sua resistência e dureza são drasticamente mais baixas"/>
          <p:cNvSpPr txBox="1"/>
          <p:nvPr/>
        </p:nvSpPr>
        <p:spPr>
          <a:xfrm>
            <a:off x="8102893" y="11026909"/>
            <a:ext cx="17570978"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Sua resistência e dureza são drasticamente mais baixas</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5" name="Imagem" descr="Imagem"/>
          <p:cNvPicPr>
            <a:picLocks noChangeAspect="1"/>
          </p:cNvPicPr>
          <p:nvPr/>
        </p:nvPicPr>
        <p:blipFill>
          <a:blip r:embed="rId2">
            <a:alphaModFix amt="53556"/>
            <a:extLst/>
          </a:blip>
          <a:srcRect l="109" t="519" r="681" b="35"/>
          <a:stretch>
            <a:fillRect/>
          </a:stretch>
        </p:blipFill>
        <p:spPr>
          <a:xfrm>
            <a:off x="3582661" y="332579"/>
            <a:ext cx="1764110" cy="2120586"/>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11036" y="0"/>
                </a:moveTo>
                <a:lnTo>
                  <a:pt x="10895" y="178"/>
                </a:lnTo>
                <a:cubicBezTo>
                  <a:pt x="10769" y="337"/>
                  <a:pt x="10641" y="601"/>
                  <a:pt x="10613" y="768"/>
                </a:cubicBezTo>
                <a:cubicBezTo>
                  <a:pt x="10592" y="890"/>
                  <a:pt x="10556" y="965"/>
                  <a:pt x="10482" y="1010"/>
                </a:cubicBezTo>
                <a:cubicBezTo>
                  <a:pt x="10444" y="1033"/>
                  <a:pt x="10397" y="1050"/>
                  <a:pt x="10336" y="1059"/>
                </a:cubicBezTo>
                <a:cubicBezTo>
                  <a:pt x="10276" y="1068"/>
                  <a:pt x="10202" y="1071"/>
                  <a:pt x="10112" y="1071"/>
                </a:cubicBezTo>
                <a:cubicBezTo>
                  <a:pt x="9904" y="1071"/>
                  <a:pt x="9791" y="1064"/>
                  <a:pt x="9724" y="998"/>
                </a:cubicBezTo>
                <a:cubicBezTo>
                  <a:pt x="9656" y="933"/>
                  <a:pt x="9634" y="815"/>
                  <a:pt x="9612" y="594"/>
                </a:cubicBezTo>
                <a:cubicBezTo>
                  <a:pt x="9589" y="366"/>
                  <a:pt x="9576" y="250"/>
                  <a:pt x="9534" y="214"/>
                </a:cubicBezTo>
                <a:cubicBezTo>
                  <a:pt x="9492" y="179"/>
                  <a:pt x="9422" y="221"/>
                  <a:pt x="9291" y="319"/>
                </a:cubicBezTo>
                <a:cubicBezTo>
                  <a:pt x="9110" y="456"/>
                  <a:pt x="8982" y="483"/>
                  <a:pt x="8917" y="396"/>
                </a:cubicBezTo>
                <a:cubicBezTo>
                  <a:pt x="8853" y="310"/>
                  <a:pt x="8694" y="276"/>
                  <a:pt x="8523" y="275"/>
                </a:cubicBezTo>
                <a:cubicBezTo>
                  <a:pt x="8486" y="277"/>
                  <a:pt x="8455" y="268"/>
                  <a:pt x="8416" y="275"/>
                </a:cubicBezTo>
                <a:cubicBezTo>
                  <a:pt x="8410" y="275"/>
                  <a:pt x="8403" y="278"/>
                  <a:pt x="8397" y="279"/>
                </a:cubicBezTo>
                <a:cubicBezTo>
                  <a:pt x="8193" y="320"/>
                  <a:pt x="7979" y="429"/>
                  <a:pt x="7828" y="590"/>
                </a:cubicBezTo>
                <a:cubicBezTo>
                  <a:pt x="7650" y="912"/>
                  <a:pt x="7746" y="1397"/>
                  <a:pt x="8076" y="1689"/>
                </a:cubicBezTo>
                <a:lnTo>
                  <a:pt x="8421" y="1992"/>
                </a:lnTo>
                <a:lnTo>
                  <a:pt x="7862" y="2186"/>
                </a:lnTo>
                <a:cubicBezTo>
                  <a:pt x="7216" y="2411"/>
                  <a:pt x="6965" y="2346"/>
                  <a:pt x="7182" y="2009"/>
                </a:cubicBezTo>
                <a:cubicBezTo>
                  <a:pt x="7283" y="1853"/>
                  <a:pt x="7282" y="1666"/>
                  <a:pt x="7182" y="1447"/>
                </a:cubicBezTo>
                <a:cubicBezTo>
                  <a:pt x="7082" y="1228"/>
                  <a:pt x="7082" y="1041"/>
                  <a:pt x="7182" y="885"/>
                </a:cubicBezTo>
                <a:cubicBezTo>
                  <a:pt x="7255" y="771"/>
                  <a:pt x="7305" y="669"/>
                  <a:pt x="7318" y="614"/>
                </a:cubicBezTo>
                <a:cubicBezTo>
                  <a:pt x="7270" y="581"/>
                  <a:pt x="7195" y="585"/>
                  <a:pt x="7061" y="630"/>
                </a:cubicBezTo>
                <a:cubicBezTo>
                  <a:pt x="7019" y="646"/>
                  <a:pt x="6976" y="660"/>
                  <a:pt x="6929" y="679"/>
                </a:cubicBezTo>
                <a:cubicBezTo>
                  <a:pt x="6894" y="693"/>
                  <a:pt x="6856" y="710"/>
                  <a:pt x="6813" y="727"/>
                </a:cubicBezTo>
                <a:cubicBezTo>
                  <a:pt x="6566" y="839"/>
                  <a:pt x="6310" y="980"/>
                  <a:pt x="6249" y="1059"/>
                </a:cubicBezTo>
                <a:cubicBezTo>
                  <a:pt x="6190" y="1135"/>
                  <a:pt x="6071" y="1196"/>
                  <a:pt x="5982" y="1196"/>
                </a:cubicBezTo>
                <a:cubicBezTo>
                  <a:pt x="5952" y="1196"/>
                  <a:pt x="5916" y="1220"/>
                  <a:pt x="5880" y="1237"/>
                </a:cubicBezTo>
                <a:cubicBezTo>
                  <a:pt x="5855" y="1255"/>
                  <a:pt x="5812" y="1277"/>
                  <a:pt x="5792" y="1293"/>
                </a:cubicBezTo>
                <a:cubicBezTo>
                  <a:pt x="5784" y="1300"/>
                  <a:pt x="5772" y="1303"/>
                  <a:pt x="5763" y="1309"/>
                </a:cubicBezTo>
                <a:cubicBezTo>
                  <a:pt x="5735" y="1334"/>
                  <a:pt x="5702" y="1353"/>
                  <a:pt x="5681" y="1382"/>
                </a:cubicBezTo>
                <a:cubicBezTo>
                  <a:pt x="5605" y="1485"/>
                  <a:pt x="5425" y="1572"/>
                  <a:pt x="5277" y="1572"/>
                </a:cubicBezTo>
                <a:cubicBezTo>
                  <a:pt x="5192" y="1572"/>
                  <a:pt x="5127" y="1594"/>
                  <a:pt x="5083" y="1637"/>
                </a:cubicBezTo>
                <a:cubicBezTo>
                  <a:pt x="5078" y="1642"/>
                  <a:pt x="5073" y="1648"/>
                  <a:pt x="5068" y="1653"/>
                </a:cubicBezTo>
                <a:cubicBezTo>
                  <a:pt x="5066" y="1656"/>
                  <a:pt x="5065" y="1658"/>
                  <a:pt x="5063" y="1661"/>
                </a:cubicBezTo>
                <a:cubicBezTo>
                  <a:pt x="5026" y="1715"/>
                  <a:pt x="5006" y="1789"/>
                  <a:pt x="5005" y="1883"/>
                </a:cubicBezTo>
                <a:cubicBezTo>
                  <a:pt x="5005" y="1946"/>
                  <a:pt x="4998" y="1996"/>
                  <a:pt x="4986" y="2037"/>
                </a:cubicBezTo>
                <a:cubicBezTo>
                  <a:pt x="4986" y="2038"/>
                  <a:pt x="4986" y="2040"/>
                  <a:pt x="4986" y="2041"/>
                </a:cubicBezTo>
                <a:cubicBezTo>
                  <a:pt x="4981" y="2055"/>
                  <a:pt x="4973" y="2061"/>
                  <a:pt x="4966" y="2073"/>
                </a:cubicBezTo>
                <a:cubicBezTo>
                  <a:pt x="4954" y="2096"/>
                  <a:pt x="4942" y="2118"/>
                  <a:pt x="4923" y="2134"/>
                </a:cubicBezTo>
                <a:cubicBezTo>
                  <a:pt x="4863" y="2181"/>
                  <a:pt x="4765" y="2200"/>
                  <a:pt x="4607" y="2203"/>
                </a:cubicBezTo>
                <a:cubicBezTo>
                  <a:pt x="4063" y="2210"/>
                  <a:pt x="3758" y="2452"/>
                  <a:pt x="3703" y="2922"/>
                </a:cubicBezTo>
                <a:cubicBezTo>
                  <a:pt x="3674" y="3167"/>
                  <a:pt x="3570" y="3323"/>
                  <a:pt x="3431" y="3330"/>
                </a:cubicBezTo>
                <a:cubicBezTo>
                  <a:pt x="3059" y="3350"/>
                  <a:pt x="2917" y="3380"/>
                  <a:pt x="2770" y="3520"/>
                </a:cubicBezTo>
                <a:cubicBezTo>
                  <a:pt x="2721" y="3567"/>
                  <a:pt x="2670" y="3625"/>
                  <a:pt x="2609" y="3702"/>
                </a:cubicBezTo>
                <a:cubicBezTo>
                  <a:pt x="2511" y="3827"/>
                  <a:pt x="2461" y="3917"/>
                  <a:pt x="2449" y="3993"/>
                </a:cubicBezTo>
                <a:cubicBezTo>
                  <a:pt x="2438" y="4069"/>
                  <a:pt x="2468" y="4130"/>
                  <a:pt x="2537" y="4199"/>
                </a:cubicBezTo>
                <a:cubicBezTo>
                  <a:pt x="2679" y="4342"/>
                  <a:pt x="2629" y="4401"/>
                  <a:pt x="2284" y="4510"/>
                </a:cubicBezTo>
                <a:cubicBezTo>
                  <a:pt x="2050" y="4584"/>
                  <a:pt x="1807" y="4712"/>
                  <a:pt x="1745" y="4793"/>
                </a:cubicBezTo>
                <a:cubicBezTo>
                  <a:pt x="1570" y="5021"/>
                  <a:pt x="1607" y="5560"/>
                  <a:pt x="1808" y="5727"/>
                </a:cubicBezTo>
                <a:cubicBezTo>
                  <a:pt x="1920" y="5820"/>
                  <a:pt x="2124" y="5869"/>
                  <a:pt x="2318" y="5872"/>
                </a:cubicBezTo>
                <a:cubicBezTo>
                  <a:pt x="2511" y="5876"/>
                  <a:pt x="2693" y="5834"/>
                  <a:pt x="2760" y="5743"/>
                </a:cubicBezTo>
                <a:cubicBezTo>
                  <a:pt x="2817" y="5667"/>
                  <a:pt x="2920" y="5654"/>
                  <a:pt x="2993" y="5715"/>
                </a:cubicBezTo>
                <a:cubicBezTo>
                  <a:pt x="3104" y="5807"/>
                  <a:pt x="2765" y="6629"/>
                  <a:pt x="2503" y="7036"/>
                </a:cubicBezTo>
                <a:cubicBezTo>
                  <a:pt x="2502" y="7037"/>
                  <a:pt x="2503" y="7040"/>
                  <a:pt x="2503" y="7040"/>
                </a:cubicBezTo>
                <a:cubicBezTo>
                  <a:pt x="2416" y="7175"/>
                  <a:pt x="2335" y="7262"/>
                  <a:pt x="2284" y="7263"/>
                </a:cubicBezTo>
                <a:cubicBezTo>
                  <a:pt x="2280" y="7263"/>
                  <a:pt x="2278" y="7255"/>
                  <a:pt x="2274" y="7255"/>
                </a:cubicBezTo>
                <a:cubicBezTo>
                  <a:pt x="2357" y="7364"/>
                  <a:pt x="2351" y="7583"/>
                  <a:pt x="2245" y="7994"/>
                </a:cubicBezTo>
                <a:cubicBezTo>
                  <a:pt x="2154" y="8347"/>
                  <a:pt x="2078" y="9576"/>
                  <a:pt x="2080" y="10722"/>
                </a:cubicBezTo>
                <a:cubicBezTo>
                  <a:pt x="2082" y="12376"/>
                  <a:pt x="2140" y="12997"/>
                  <a:pt x="2371" y="13737"/>
                </a:cubicBezTo>
                <a:cubicBezTo>
                  <a:pt x="3247" y="16540"/>
                  <a:pt x="5515" y="18594"/>
                  <a:pt x="8494" y="19318"/>
                </a:cubicBezTo>
                <a:cubicBezTo>
                  <a:pt x="8652" y="19355"/>
                  <a:pt x="8806" y="19395"/>
                  <a:pt x="8966" y="19424"/>
                </a:cubicBezTo>
                <a:cubicBezTo>
                  <a:pt x="9027" y="19435"/>
                  <a:pt x="9089" y="19446"/>
                  <a:pt x="9150" y="19456"/>
                </a:cubicBezTo>
                <a:cubicBezTo>
                  <a:pt x="9458" y="19505"/>
                  <a:pt x="9771" y="19542"/>
                  <a:pt x="10083" y="19561"/>
                </a:cubicBezTo>
                <a:cubicBezTo>
                  <a:pt x="10116" y="19563"/>
                  <a:pt x="10148" y="19563"/>
                  <a:pt x="10180" y="19565"/>
                </a:cubicBezTo>
                <a:cubicBezTo>
                  <a:pt x="10426" y="19577"/>
                  <a:pt x="10673" y="19572"/>
                  <a:pt x="10919" y="19565"/>
                </a:cubicBezTo>
                <a:cubicBezTo>
                  <a:pt x="11971" y="19527"/>
                  <a:pt x="13013" y="19311"/>
                  <a:pt x="13980" y="18906"/>
                </a:cubicBezTo>
                <a:cubicBezTo>
                  <a:pt x="17105" y="17600"/>
                  <a:pt x="18857" y="15112"/>
                  <a:pt x="19122" y="11692"/>
                </a:cubicBezTo>
                <a:cubicBezTo>
                  <a:pt x="19134" y="11496"/>
                  <a:pt x="19144" y="11302"/>
                  <a:pt x="19151" y="11102"/>
                </a:cubicBezTo>
                <a:cubicBezTo>
                  <a:pt x="19155" y="10812"/>
                  <a:pt x="19159" y="10514"/>
                  <a:pt x="19151" y="10213"/>
                </a:cubicBezTo>
                <a:cubicBezTo>
                  <a:pt x="19146" y="10098"/>
                  <a:pt x="19144" y="9990"/>
                  <a:pt x="19136" y="9873"/>
                </a:cubicBezTo>
                <a:cubicBezTo>
                  <a:pt x="18986" y="7607"/>
                  <a:pt x="18492" y="6272"/>
                  <a:pt x="17246" y="4769"/>
                </a:cubicBezTo>
                <a:cubicBezTo>
                  <a:pt x="16484" y="3849"/>
                  <a:pt x="16482" y="3461"/>
                  <a:pt x="17241" y="4066"/>
                </a:cubicBezTo>
                <a:lnTo>
                  <a:pt x="17664" y="4401"/>
                </a:lnTo>
                <a:lnTo>
                  <a:pt x="17941" y="4155"/>
                </a:lnTo>
                <a:cubicBezTo>
                  <a:pt x="17987" y="4089"/>
                  <a:pt x="18101" y="3990"/>
                  <a:pt x="18242" y="3884"/>
                </a:cubicBezTo>
                <a:lnTo>
                  <a:pt x="18728" y="3443"/>
                </a:lnTo>
                <a:lnTo>
                  <a:pt x="18369" y="3140"/>
                </a:lnTo>
                <a:cubicBezTo>
                  <a:pt x="18303" y="3085"/>
                  <a:pt x="18249" y="3041"/>
                  <a:pt x="18198" y="3007"/>
                </a:cubicBezTo>
                <a:cubicBezTo>
                  <a:pt x="18196" y="3006"/>
                  <a:pt x="18196" y="3008"/>
                  <a:pt x="18194" y="3007"/>
                </a:cubicBezTo>
                <a:cubicBezTo>
                  <a:pt x="18145" y="2975"/>
                  <a:pt x="18102" y="2956"/>
                  <a:pt x="18062" y="2942"/>
                </a:cubicBezTo>
                <a:cubicBezTo>
                  <a:pt x="18057" y="2940"/>
                  <a:pt x="18053" y="2936"/>
                  <a:pt x="18048" y="2934"/>
                </a:cubicBezTo>
                <a:cubicBezTo>
                  <a:pt x="18002" y="2921"/>
                  <a:pt x="17957" y="2920"/>
                  <a:pt x="17917" y="2930"/>
                </a:cubicBezTo>
                <a:cubicBezTo>
                  <a:pt x="17876" y="2940"/>
                  <a:pt x="17835" y="2964"/>
                  <a:pt x="17790" y="2995"/>
                </a:cubicBezTo>
                <a:cubicBezTo>
                  <a:pt x="17761" y="3015"/>
                  <a:pt x="17740" y="3015"/>
                  <a:pt x="17712" y="3027"/>
                </a:cubicBezTo>
                <a:cubicBezTo>
                  <a:pt x="17680" y="3042"/>
                  <a:pt x="17643" y="3060"/>
                  <a:pt x="17615" y="3063"/>
                </a:cubicBezTo>
                <a:cubicBezTo>
                  <a:pt x="17600" y="3065"/>
                  <a:pt x="17590" y="3057"/>
                  <a:pt x="17576" y="3055"/>
                </a:cubicBezTo>
                <a:cubicBezTo>
                  <a:pt x="17546" y="3052"/>
                  <a:pt x="17517" y="3049"/>
                  <a:pt x="17494" y="3027"/>
                </a:cubicBezTo>
                <a:cubicBezTo>
                  <a:pt x="17486" y="3021"/>
                  <a:pt x="17485" y="3011"/>
                  <a:pt x="17479" y="3003"/>
                </a:cubicBezTo>
                <a:cubicBezTo>
                  <a:pt x="17426" y="2935"/>
                  <a:pt x="17397" y="2817"/>
                  <a:pt x="17397" y="2631"/>
                </a:cubicBezTo>
                <a:cubicBezTo>
                  <a:pt x="17397" y="2447"/>
                  <a:pt x="17252" y="2190"/>
                  <a:pt x="17081" y="2061"/>
                </a:cubicBezTo>
                <a:cubicBezTo>
                  <a:pt x="17004" y="2004"/>
                  <a:pt x="16944" y="1963"/>
                  <a:pt x="16896" y="1936"/>
                </a:cubicBezTo>
                <a:cubicBezTo>
                  <a:pt x="16751" y="1853"/>
                  <a:pt x="16698" y="1910"/>
                  <a:pt x="16488" y="2138"/>
                </a:cubicBezTo>
                <a:cubicBezTo>
                  <a:pt x="16331" y="2308"/>
                  <a:pt x="16093" y="2630"/>
                  <a:pt x="15963" y="2853"/>
                </a:cubicBezTo>
                <a:cubicBezTo>
                  <a:pt x="15713" y="3284"/>
                  <a:pt x="15593" y="3321"/>
                  <a:pt x="15302" y="3076"/>
                </a:cubicBezTo>
                <a:cubicBezTo>
                  <a:pt x="15283" y="3065"/>
                  <a:pt x="15263" y="3067"/>
                  <a:pt x="15244" y="3051"/>
                </a:cubicBezTo>
                <a:cubicBezTo>
                  <a:pt x="15234" y="3043"/>
                  <a:pt x="15236" y="3030"/>
                  <a:pt x="15229" y="3019"/>
                </a:cubicBezTo>
                <a:cubicBezTo>
                  <a:pt x="15060" y="2864"/>
                  <a:pt x="15027" y="2754"/>
                  <a:pt x="15132" y="2700"/>
                </a:cubicBezTo>
                <a:cubicBezTo>
                  <a:pt x="15221" y="2654"/>
                  <a:pt x="15293" y="2221"/>
                  <a:pt x="15293" y="1726"/>
                </a:cubicBezTo>
                <a:lnTo>
                  <a:pt x="15293" y="930"/>
                </a:lnTo>
                <a:cubicBezTo>
                  <a:pt x="15289" y="924"/>
                  <a:pt x="15287" y="885"/>
                  <a:pt x="15283" y="885"/>
                </a:cubicBezTo>
                <a:cubicBezTo>
                  <a:pt x="15259" y="885"/>
                  <a:pt x="15192" y="930"/>
                  <a:pt x="15098" y="998"/>
                </a:cubicBezTo>
                <a:lnTo>
                  <a:pt x="14773" y="1257"/>
                </a:lnTo>
                <a:cubicBezTo>
                  <a:pt x="14771" y="1259"/>
                  <a:pt x="14770" y="1259"/>
                  <a:pt x="14768" y="1261"/>
                </a:cubicBezTo>
                <a:cubicBezTo>
                  <a:pt x="14636" y="1375"/>
                  <a:pt x="14520" y="1453"/>
                  <a:pt x="14428" y="1495"/>
                </a:cubicBezTo>
                <a:cubicBezTo>
                  <a:pt x="14426" y="1496"/>
                  <a:pt x="14424" y="1495"/>
                  <a:pt x="14423" y="1495"/>
                </a:cubicBezTo>
                <a:cubicBezTo>
                  <a:pt x="14289" y="1567"/>
                  <a:pt x="14204" y="1576"/>
                  <a:pt x="14155" y="1471"/>
                </a:cubicBezTo>
                <a:cubicBezTo>
                  <a:pt x="14147" y="1454"/>
                  <a:pt x="14155" y="1414"/>
                  <a:pt x="14151" y="1390"/>
                </a:cubicBezTo>
                <a:cubicBezTo>
                  <a:pt x="14147" y="1369"/>
                  <a:pt x="14140" y="1347"/>
                  <a:pt x="14141" y="1322"/>
                </a:cubicBezTo>
                <a:cubicBezTo>
                  <a:pt x="14135" y="1192"/>
                  <a:pt x="14157" y="1032"/>
                  <a:pt x="14219" y="885"/>
                </a:cubicBezTo>
                <a:cubicBezTo>
                  <a:pt x="14254" y="801"/>
                  <a:pt x="14271" y="734"/>
                  <a:pt x="14282" y="671"/>
                </a:cubicBezTo>
                <a:cubicBezTo>
                  <a:pt x="14288" y="587"/>
                  <a:pt x="14274" y="533"/>
                  <a:pt x="14243" y="521"/>
                </a:cubicBezTo>
                <a:cubicBezTo>
                  <a:pt x="14176" y="535"/>
                  <a:pt x="14071" y="695"/>
                  <a:pt x="14000" y="897"/>
                </a:cubicBezTo>
                <a:cubicBezTo>
                  <a:pt x="13956" y="1021"/>
                  <a:pt x="13905" y="1108"/>
                  <a:pt x="13854" y="1168"/>
                </a:cubicBezTo>
                <a:cubicBezTo>
                  <a:pt x="13782" y="1275"/>
                  <a:pt x="13710" y="1303"/>
                  <a:pt x="13655" y="1237"/>
                </a:cubicBezTo>
                <a:cubicBezTo>
                  <a:pt x="13654" y="1236"/>
                  <a:pt x="13655" y="1233"/>
                  <a:pt x="13655" y="1233"/>
                </a:cubicBezTo>
                <a:cubicBezTo>
                  <a:pt x="13653" y="1230"/>
                  <a:pt x="13647" y="1232"/>
                  <a:pt x="13645" y="1229"/>
                </a:cubicBezTo>
                <a:cubicBezTo>
                  <a:pt x="13590" y="1184"/>
                  <a:pt x="13555" y="1079"/>
                  <a:pt x="13543" y="913"/>
                </a:cubicBezTo>
                <a:cubicBezTo>
                  <a:pt x="13531" y="741"/>
                  <a:pt x="13513" y="559"/>
                  <a:pt x="13504" y="461"/>
                </a:cubicBezTo>
                <a:cubicBezTo>
                  <a:pt x="13469" y="384"/>
                  <a:pt x="13413" y="321"/>
                  <a:pt x="13329" y="275"/>
                </a:cubicBezTo>
                <a:cubicBezTo>
                  <a:pt x="13112" y="221"/>
                  <a:pt x="12740" y="285"/>
                  <a:pt x="12513" y="436"/>
                </a:cubicBezTo>
                <a:cubicBezTo>
                  <a:pt x="12508" y="441"/>
                  <a:pt x="12508" y="444"/>
                  <a:pt x="12503" y="449"/>
                </a:cubicBezTo>
                <a:cubicBezTo>
                  <a:pt x="12501" y="451"/>
                  <a:pt x="12500" y="451"/>
                  <a:pt x="12498" y="453"/>
                </a:cubicBezTo>
                <a:cubicBezTo>
                  <a:pt x="12427" y="527"/>
                  <a:pt x="12370" y="584"/>
                  <a:pt x="12323" y="626"/>
                </a:cubicBezTo>
                <a:cubicBezTo>
                  <a:pt x="12319" y="630"/>
                  <a:pt x="12313" y="639"/>
                  <a:pt x="12309" y="643"/>
                </a:cubicBezTo>
                <a:cubicBezTo>
                  <a:pt x="12173" y="799"/>
                  <a:pt x="12148" y="778"/>
                  <a:pt x="12056" y="574"/>
                </a:cubicBezTo>
                <a:cubicBezTo>
                  <a:pt x="11975" y="393"/>
                  <a:pt x="11928" y="260"/>
                  <a:pt x="11803" y="162"/>
                </a:cubicBezTo>
                <a:cubicBezTo>
                  <a:pt x="11795" y="155"/>
                  <a:pt x="11779" y="152"/>
                  <a:pt x="11769" y="145"/>
                </a:cubicBezTo>
                <a:cubicBezTo>
                  <a:pt x="11734" y="121"/>
                  <a:pt x="11678" y="101"/>
                  <a:pt x="11629" y="81"/>
                </a:cubicBezTo>
                <a:cubicBezTo>
                  <a:pt x="11499" y="44"/>
                  <a:pt x="11293" y="21"/>
                  <a:pt x="11036" y="0"/>
                </a:cubicBezTo>
                <a:close/>
                <a:moveTo>
                  <a:pt x="19452" y="4405"/>
                </a:moveTo>
                <a:cubicBezTo>
                  <a:pt x="19419" y="4405"/>
                  <a:pt x="19371" y="4430"/>
                  <a:pt x="19331" y="4442"/>
                </a:cubicBezTo>
                <a:cubicBezTo>
                  <a:pt x="19280" y="4457"/>
                  <a:pt x="19233" y="4463"/>
                  <a:pt x="19165" y="4498"/>
                </a:cubicBezTo>
                <a:cubicBezTo>
                  <a:pt x="19150" y="4506"/>
                  <a:pt x="19124" y="4521"/>
                  <a:pt x="19107" y="4531"/>
                </a:cubicBezTo>
                <a:cubicBezTo>
                  <a:pt x="19001" y="4589"/>
                  <a:pt x="18885" y="4662"/>
                  <a:pt x="18728" y="4765"/>
                </a:cubicBezTo>
                <a:cubicBezTo>
                  <a:pt x="18725" y="4767"/>
                  <a:pt x="18726" y="4767"/>
                  <a:pt x="18723" y="4769"/>
                </a:cubicBezTo>
                <a:cubicBezTo>
                  <a:pt x="18257" y="5083"/>
                  <a:pt x="18170" y="5280"/>
                  <a:pt x="18558" y="5226"/>
                </a:cubicBezTo>
                <a:cubicBezTo>
                  <a:pt x="18759" y="5198"/>
                  <a:pt x="18821" y="5279"/>
                  <a:pt x="18825" y="5565"/>
                </a:cubicBezTo>
                <a:cubicBezTo>
                  <a:pt x="18829" y="5771"/>
                  <a:pt x="18889" y="6039"/>
                  <a:pt x="18956" y="6159"/>
                </a:cubicBezTo>
                <a:cubicBezTo>
                  <a:pt x="19024" y="6279"/>
                  <a:pt x="19122" y="6378"/>
                  <a:pt x="19175" y="6378"/>
                </a:cubicBezTo>
                <a:cubicBezTo>
                  <a:pt x="19394" y="6376"/>
                  <a:pt x="20450" y="5759"/>
                  <a:pt x="20239" y="5755"/>
                </a:cubicBezTo>
                <a:cubicBezTo>
                  <a:pt x="20183" y="5754"/>
                  <a:pt x="20098" y="5778"/>
                  <a:pt x="20006" y="5808"/>
                </a:cubicBezTo>
                <a:cubicBezTo>
                  <a:pt x="19987" y="5814"/>
                  <a:pt x="19968" y="5821"/>
                  <a:pt x="19948" y="5828"/>
                </a:cubicBezTo>
                <a:cubicBezTo>
                  <a:pt x="19852" y="5863"/>
                  <a:pt x="19752" y="5903"/>
                  <a:pt x="19666" y="5953"/>
                </a:cubicBezTo>
                <a:cubicBezTo>
                  <a:pt x="19424" y="6094"/>
                  <a:pt x="19270" y="6117"/>
                  <a:pt x="19161" y="6026"/>
                </a:cubicBezTo>
                <a:cubicBezTo>
                  <a:pt x="19157" y="6023"/>
                  <a:pt x="19159" y="6020"/>
                  <a:pt x="19156" y="6018"/>
                </a:cubicBezTo>
                <a:cubicBezTo>
                  <a:pt x="19144" y="6012"/>
                  <a:pt x="19128" y="6010"/>
                  <a:pt x="19122" y="6002"/>
                </a:cubicBezTo>
                <a:cubicBezTo>
                  <a:pt x="19096" y="5968"/>
                  <a:pt x="19090" y="5931"/>
                  <a:pt x="19088" y="5897"/>
                </a:cubicBezTo>
                <a:cubicBezTo>
                  <a:pt x="19031" y="5713"/>
                  <a:pt x="19209" y="5505"/>
                  <a:pt x="19496" y="5505"/>
                </a:cubicBezTo>
                <a:cubicBezTo>
                  <a:pt x="19553" y="5505"/>
                  <a:pt x="19591" y="5487"/>
                  <a:pt x="19637" y="5476"/>
                </a:cubicBezTo>
                <a:cubicBezTo>
                  <a:pt x="19698" y="5453"/>
                  <a:pt x="19756" y="5428"/>
                  <a:pt x="19797" y="5399"/>
                </a:cubicBezTo>
                <a:cubicBezTo>
                  <a:pt x="19822" y="5377"/>
                  <a:pt x="19850" y="5356"/>
                  <a:pt x="19865" y="5327"/>
                </a:cubicBezTo>
                <a:cubicBezTo>
                  <a:pt x="19873" y="5316"/>
                  <a:pt x="19878" y="5302"/>
                  <a:pt x="19885" y="5290"/>
                </a:cubicBezTo>
                <a:cubicBezTo>
                  <a:pt x="19932" y="5160"/>
                  <a:pt x="19909" y="4977"/>
                  <a:pt x="19797" y="4753"/>
                </a:cubicBezTo>
                <a:cubicBezTo>
                  <a:pt x="19761" y="4681"/>
                  <a:pt x="19727" y="4637"/>
                  <a:pt x="19695" y="4587"/>
                </a:cubicBezTo>
                <a:cubicBezTo>
                  <a:pt x="19670" y="4549"/>
                  <a:pt x="19643" y="4503"/>
                  <a:pt x="19617" y="4478"/>
                </a:cubicBezTo>
                <a:cubicBezTo>
                  <a:pt x="19609" y="4470"/>
                  <a:pt x="19602" y="4465"/>
                  <a:pt x="19593" y="4458"/>
                </a:cubicBezTo>
                <a:cubicBezTo>
                  <a:pt x="19577" y="4445"/>
                  <a:pt x="19562" y="4433"/>
                  <a:pt x="19544" y="4425"/>
                </a:cubicBezTo>
                <a:cubicBezTo>
                  <a:pt x="19529" y="4419"/>
                  <a:pt x="19512" y="4417"/>
                  <a:pt x="19496" y="4413"/>
                </a:cubicBezTo>
                <a:cubicBezTo>
                  <a:pt x="19482" y="4411"/>
                  <a:pt x="19467" y="4405"/>
                  <a:pt x="19452" y="4405"/>
                </a:cubicBezTo>
                <a:close/>
                <a:moveTo>
                  <a:pt x="20477" y="6378"/>
                </a:moveTo>
                <a:cubicBezTo>
                  <a:pt x="20270" y="6378"/>
                  <a:pt x="19195" y="6730"/>
                  <a:pt x="19195" y="6798"/>
                </a:cubicBezTo>
                <a:cubicBezTo>
                  <a:pt x="19195" y="6814"/>
                  <a:pt x="19258" y="6965"/>
                  <a:pt x="19316" y="7109"/>
                </a:cubicBezTo>
                <a:cubicBezTo>
                  <a:pt x="19331" y="7138"/>
                  <a:pt x="19340" y="7165"/>
                  <a:pt x="19350" y="7202"/>
                </a:cubicBezTo>
                <a:cubicBezTo>
                  <a:pt x="19353" y="7209"/>
                  <a:pt x="19354" y="7220"/>
                  <a:pt x="19360" y="7234"/>
                </a:cubicBezTo>
                <a:cubicBezTo>
                  <a:pt x="19470" y="7497"/>
                  <a:pt x="19618" y="7616"/>
                  <a:pt x="19826" y="7606"/>
                </a:cubicBezTo>
                <a:cubicBezTo>
                  <a:pt x="19827" y="7606"/>
                  <a:pt x="19830" y="7602"/>
                  <a:pt x="19831" y="7602"/>
                </a:cubicBezTo>
                <a:cubicBezTo>
                  <a:pt x="19924" y="7573"/>
                  <a:pt x="20065" y="7522"/>
                  <a:pt x="20200" y="7473"/>
                </a:cubicBezTo>
                <a:cubicBezTo>
                  <a:pt x="20279" y="7432"/>
                  <a:pt x="20356" y="7401"/>
                  <a:pt x="20448" y="7339"/>
                </a:cubicBezTo>
                <a:cubicBezTo>
                  <a:pt x="20700" y="7172"/>
                  <a:pt x="20794" y="7066"/>
                  <a:pt x="20798" y="6915"/>
                </a:cubicBezTo>
                <a:cubicBezTo>
                  <a:pt x="20790" y="6868"/>
                  <a:pt x="20788" y="6831"/>
                  <a:pt x="20774" y="6770"/>
                </a:cubicBezTo>
                <a:cubicBezTo>
                  <a:pt x="20763" y="6720"/>
                  <a:pt x="20756" y="6719"/>
                  <a:pt x="20745" y="6673"/>
                </a:cubicBezTo>
                <a:cubicBezTo>
                  <a:pt x="20682" y="6509"/>
                  <a:pt x="20573" y="6378"/>
                  <a:pt x="20477" y="6378"/>
                </a:cubicBezTo>
                <a:close/>
                <a:moveTo>
                  <a:pt x="914" y="6466"/>
                </a:moveTo>
                <a:cubicBezTo>
                  <a:pt x="872" y="6459"/>
                  <a:pt x="841" y="6464"/>
                  <a:pt x="812" y="6479"/>
                </a:cubicBezTo>
                <a:cubicBezTo>
                  <a:pt x="801" y="6484"/>
                  <a:pt x="792" y="6494"/>
                  <a:pt x="782" y="6503"/>
                </a:cubicBezTo>
                <a:cubicBezTo>
                  <a:pt x="767" y="6515"/>
                  <a:pt x="748" y="6535"/>
                  <a:pt x="734" y="6555"/>
                </a:cubicBezTo>
                <a:cubicBezTo>
                  <a:pt x="695" y="6613"/>
                  <a:pt x="660" y="6692"/>
                  <a:pt x="612" y="6822"/>
                </a:cubicBezTo>
                <a:cubicBezTo>
                  <a:pt x="574" y="6925"/>
                  <a:pt x="548" y="7005"/>
                  <a:pt x="535" y="7069"/>
                </a:cubicBezTo>
                <a:cubicBezTo>
                  <a:pt x="508" y="7196"/>
                  <a:pt x="540" y="7262"/>
                  <a:pt x="656" y="7331"/>
                </a:cubicBezTo>
                <a:cubicBezTo>
                  <a:pt x="714" y="7366"/>
                  <a:pt x="789" y="7399"/>
                  <a:pt x="894" y="7444"/>
                </a:cubicBezTo>
                <a:cubicBezTo>
                  <a:pt x="1011" y="7495"/>
                  <a:pt x="1090" y="7542"/>
                  <a:pt x="1147" y="7590"/>
                </a:cubicBezTo>
                <a:cubicBezTo>
                  <a:pt x="1178" y="7615"/>
                  <a:pt x="1201" y="7643"/>
                  <a:pt x="1215" y="7667"/>
                </a:cubicBezTo>
                <a:cubicBezTo>
                  <a:pt x="1216" y="7669"/>
                  <a:pt x="1223" y="7669"/>
                  <a:pt x="1225" y="7671"/>
                </a:cubicBezTo>
                <a:cubicBezTo>
                  <a:pt x="1292" y="7648"/>
                  <a:pt x="1380" y="7640"/>
                  <a:pt x="1502" y="7667"/>
                </a:cubicBezTo>
                <a:cubicBezTo>
                  <a:pt x="1714" y="7713"/>
                  <a:pt x="1836" y="7643"/>
                  <a:pt x="1944" y="7408"/>
                </a:cubicBezTo>
                <a:cubicBezTo>
                  <a:pt x="2021" y="7239"/>
                  <a:pt x="2091" y="7162"/>
                  <a:pt x="2167" y="7174"/>
                </a:cubicBezTo>
                <a:cubicBezTo>
                  <a:pt x="2130" y="7122"/>
                  <a:pt x="2097" y="7056"/>
                  <a:pt x="2075" y="6980"/>
                </a:cubicBezTo>
                <a:cubicBezTo>
                  <a:pt x="2012" y="6759"/>
                  <a:pt x="1961" y="6733"/>
                  <a:pt x="1861" y="6867"/>
                </a:cubicBezTo>
                <a:cubicBezTo>
                  <a:pt x="1752" y="7013"/>
                  <a:pt x="1709" y="7007"/>
                  <a:pt x="1570" y="6850"/>
                </a:cubicBezTo>
                <a:cubicBezTo>
                  <a:pt x="1479" y="6748"/>
                  <a:pt x="1262" y="6604"/>
                  <a:pt x="1089" y="6527"/>
                </a:cubicBezTo>
                <a:cubicBezTo>
                  <a:pt x="1018" y="6496"/>
                  <a:pt x="960" y="6475"/>
                  <a:pt x="914" y="6466"/>
                </a:cubicBezTo>
                <a:close/>
                <a:moveTo>
                  <a:pt x="1132" y="7828"/>
                </a:moveTo>
                <a:cubicBezTo>
                  <a:pt x="1057" y="7858"/>
                  <a:pt x="944" y="7873"/>
                  <a:pt x="787" y="7873"/>
                </a:cubicBezTo>
                <a:cubicBezTo>
                  <a:pt x="620" y="7873"/>
                  <a:pt x="476" y="7922"/>
                  <a:pt x="394" y="8002"/>
                </a:cubicBezTo>
                <a:cubicBezTo>
                  <a:pt x="366" y="8029"/>
                  <a:pt x="347" y="8058"/>
                  <a:pt x="335" y="8091"/>
                </a:cubicBezTo>
                <a:cubicBezTo>
                  <a:pt x="291" y="8211"/>
                  <a:pt x="193" y="8408"/>
                  <a:pt x="117" y="8528"/>
                </a:cubicBezTo>
                <a:cubicBezTo>
                  <a:pt x="107" y="8543"/>
                  <a:pt x="96" y="8713"/>
                  <a:pt x="87" y="8802"/>
                </a:cubicBezTo>
                <a:lnTo>
                  <a:pt x="758" y="8944"/>
                </a:lnTo>
                <a:cubicBezTo>
                  <a:pt x="1146" y="9026"/>
                  <a:pt x="1500" y="9062"/>
                  <a:pt x="1545" y="9025"/>
                </a:cubicBezTo>
                <a:cubicBezTo>
                  <a:pt x="1591" y="8987"/>
                  <a:pt x="1628" y="8770"/>
                  <a:pt x="1628" y="8544"/>
                </a:cubicBezTo>
                <a:cubicBezTo>
                  <a:pt x="1628" y="8258"/>
                  <a:pt x="1533" y="8092"/>
                  <a:pt x="1322" y="7998"/>
                </a:cubicBezTo>
                <a:cubicBezTo>
                  <a:pt x="1203" y="7945"/>
                  <a:pt x="1153" y="7886"/>
                  <a:pt x="1132" y="7828"/>
                </a:cubicBezTo>
                <a:close/>
                <a:moveTo>
                  <a:pt x="20837" y="7845"/>
                </a:moveTo>
                <a:cubicBezTo>
                  <a:pt x="20469" y="7877"/>
                  <a:pt x="19780" y="7998"/>
                  <a:pt x="19676" y="8067"/>
                </a:cubicBezTo>
                <a:cubicBezTo>
                  <a:pt x="19655" y="8081"/>
                  <a:pt x="19683" y="8269"/>
                  <a:pt x="19719" y="8459"/>
                </a:cubicBezTo>
                <a:lnTo>
                  <a:pt x="19734" y="8540"/>
                </a:lnTo>
                <a:cubicBezTo>
                  <a:pt x="19782" y="8711"/>
                  <a:pt x="19850" y="8873"/>
                  <a:pt x="19914" y="8980"/>
                </a:cubicBezTo>
                <a:cubicBezTo>
                  <a:pt x="19948" y="8971"/>
                  <a:pt x="20079" y="8917"/>
                  <a:pt x="20191" y="8871"/>
                </a:cubicBezTo>
                <a:cubicBezTo>
                  <a:pt x="20240" y="8840"/>
                  <a:pt x="20279" y="8824"/>
                  <a:pt x="20322" y="8819"/>
                </a:cubicBezTo>
                <a:cubicBezTo>
                  <a:pt x="20323" y="8818"/>
                  <a:pt x="20326" y="8819"/>
                  <a:pt x="20327" y="8819"/>
                </a:cubicBezTo>
                <a:cubicBezTo>
                  <a:pt x="20463" y="8760"/>
                  <a:pt x="20604" y="8729"/>
                  <a:pt x="20730" y="8714"/>
                </a:cubicBezTo>
                <a:cubicBezTo>
                  <a:pt x="20791" y="8700"/>
                  <a:pt x="20860" y="8698"/>
                  <a:pt x="20939" y="8709"/>
                </a:cubicBezTo>
                <a:cubicBezTo>
                  <a:pt x="20957" y="8712"/>
                  <a:pt x="20975" y="8706"/>
                  <a:pt x="20993" y="8709"/>
                </a:cubicBezTo>
                <a:cubicBezTo>
                  <a:pt x="21002" y="8711"/>
                  <a:pt x="21004" y="8712"/>
                  <a:pt x="21012" y="8714"/>
                </a:cubicBezTo>
                <a:cubicBezTo>
                  <a:pt x="21107" y="8706"/>
                  <a:pt x="21148" y="8600"/>
                  <a:pt x="21148" y="8346"/>
                </a:cubicBezTo>
                <a:cubicBezTo>
                  <a:pt x="21148" y="8110"/>
                  <a:pt x="21111" y="7886"/>
                  <a:pt x="21065" y="7849"/>
                </a:cubicBezTo>
                <a:cubicBezTo>
                  <a:pt x="21048" y="7834"/>
                  <a:pt x="20960" y="7834"/>
                  <a:pt x="20837" y="7845"/>
                </a:cubicBezTo>
                <a:close/>
                <a:moveTo>
                  <a:pt x="21099" y="9211"/>
                </a:moveTo>
                <a:cubicBezTo>
                  <a:pt x="20740" y="9198"/>
                  <a:pt x="20007" y="9285"/>
                  <a:pt x="19880" y="9384"/>
                </a:cubicBezTo>
                <a:cubicBezTo>
                  <a:pt x="19878" y="9386"/>
                  <a:pt x="19877" y="9387"/>
                  <a:pt x="19875" y="9388"/>
                </a:cubicBezTo>
                <a:cubicBezTo>
                  <a:pt x="19883" y="9402"/>
                  <a:pt x="19884" y="9420"/>
                  <a:pt x="19894" y="9433"/>
                </a:cubicBezTo>
                <a:cubicBezTo>
                  <a:pt x="19929" y="9453"/>
                  <a:pt x="19971" y="9474"/>
                  <a:pt x="20069" y="9494"/>
                </a:cubicBezTo>
                <a:cubicBezTo>
                  <a:pt x="20073" y="9494"/>
                  <a:pt x="20076" y="9493"/>
                  <a:pt x="20079" y="9494"/>
                </a:cubicBezTo>
                <a:cubicBezTo>
                  <a:pt x="20552" y="9488"/>
                  <a:pt x="21266" y="9353"/>
                  <a:pt x="21289" y="9263"/>
                </a:cubicBezTo>
                <a:cubicBezTo>
                  <a:pt x="21289" y="9259"/>
                  <a:pt x="21290" y="9255"/>
                  <a:pt x="21289" y="9251"/>
                </a:cubicBezTo>
                <a:cubicBezTo>
                  <a:pt x="21275" y="9227"/>
                  <a:pt x="21208" y="9214"/>
                  <a:pt x="21099" y="9211"/>
                </a:cubicBezTo>
                <a:close/>
                <a:moveTo>
                  <a:pt x="21095" y="9760"/>
                </a:moveTo>
                <a:cubicBezTo>
                  <a:pt x="21029" y="9763"/>
                  <a:pt x="20941" y="9774"/>
                  <a:pt x="20827" y="9793"/>
                </a:cubicBezTo>
                <a:cubicBezTo>
                  <a:pt x="20596" y="9831"/>
                  <a:pt x="20311" y="9859"/>
                  <a:pt x="20123" y="9869"/>
                </a:cubicBezTo>
                <a:cubicBezTo>
                  <a:pt x="20102" y="9875"/>
                  <a:pt x="20093" y="9884"/>
                  <a:pt x="20069" y="9890"/>
                </a:cubicBezTo>
                <a:cubicBezTo>
                  <a:pt x="19978" y="9911"/>
                  <a:pt x="19941" y="9928"/>
                  <a:pt x="19914" y="9942"/>
                </a:cubicBezTo>
                <a:cubicBezTo>
                  <a:pt x="19955" y="9959"/>
                  <a:pt x="19963" y="9966"/>
                  <a:pt x="20060" y="9999"/>
                </a:cubicBezTo>
                <a:cubicBezTo>
                  <a:pt x="20064" y="10000"/>
                  <a:pt x="20065" y="10001"/>
                  <a:pt x="20069" y="10003"/>
                </a:cubicBezTo>
                <a:cubicBezTo>
                  <a:pt x="20083" y="10005"/>
                  <a:pt x="20086" y="10016"/>
                  <a:pt x="20098" y="10019"/>
                </a:cubicBezTo>
                <a:cubicBezTo>
                  <a:pt x="20190" y="10036"/>
                  <a:pt x="20252" y="10065"/>
                  <a:pt x="20288" y="10112"/>
                </a:cubicBezTo>
                <a:cubicBezTo>
                  <a:pt x="20432" y="10216"/>
                  <a:pt x="20381" y="10339"/>
                  <a:pt x="20113" y="10544"/>
                </a:cubicBezTo>
                <a:cubicBezTo>
                  <a:pt x="20111" y="10546"/>
                  <a:pt x="20110" y="10546"/>
                  <a:pt x="20108" y="10548"/>
                </a:cubicBezTo>
                <a:cubicBezTo>
                  <a:pt x="19938" y="10702"/>
                  <a:pt x="19841" y="10881"/>
                  <a:pt x="19817" y="11037"/>
                </a:cubicBezTo>
                <a:cubicBezTo>
                  <a:pt x="19818" y="11184"/>
                  <a:pt x="19873" y="11320"/>
                  <a:pt x="20011" y="11409"/>
                </a:cubicBezTo>
                <a:cubicBezTo>
                  <a:pt x="20014" y="11410"/>
                  <a:pt x="20018" y="11412"/>
                  <a:pt x="20021" y="11413"/>
                </a:cubicBezTo>
                <a:cubicBezTo>
                  <a:pt x="20145" y="11453"/>
                  <a:pt x="20249" y="11567"/>
                  <a:pt x="20249" y="11664"/>
                </a:cubicBezTo>
                <a:cubicBezTo>
                  <a:pt x="20249" y="11761"/>
                  <a:pt x="20145" y="11910"/>
                  <a:pt x="20021" y="11995"/>
                </a:cubicBezTo>
                <a:cubicBezTo>
                  <a:pt x="19986" y="12019"/>
                  <a:pt x="19961" y="12045"/>
                  <a:pt x="19933" y="12072"/>
                </a:cubicBezTo>
                <a:cubicBezTo>
                  <a:pt x="19893" y="12142"/>
                  <a:pt x="19850" y="12214"/>
                  <a:pt x="19836" y="12246"/>
                </a:cubicBezTo>
                <a:cubicBezTo>
                  <a:pt x="19871" y="12262"/>
                  <a:pt x="19934" y="12263"/>
                  <a:pt x="20040" y="12242"/>
                </a:cubicBezTo>
                <a:cubicBezTo>
                  <a:pt x="20042" y="12241"/>
                  <a:pt x="20043" y="12242"/>
                  <a:pt x="20045" y="12242"/>
                </a:cubicBezTo>
                <a:cubicBezTo>
                  <a:pt x="20063" y="12237"/>
                  <a:pt x="20087" y="12232"/>
                  <a:pt x="20108" y="12226"/>
                </a:cubicBezTo>
                <a:cubicBezTo>
                  <a:pt x="20161" y="12210"/>
                  <a:pt x="20211" y="12198"/>
                  <a:pt x="20278" y="12169"/>
                </a:cubicBezTo>
                <a:cubicBezTo>
                  <a:pt x="20457" y="12092"/>
                  <a:pt x="20693" y="12032"/>
                  <a:pt x="20915" y="11991"/>
                </a:cubicBezTo>
                <a:cubicBezTo>
                  <a:pt x="20916" y="11991"/>
                  <a:pt x="20918" y="11992"/>
                  <a:pt x="20920" y="11991"/>
                </a:cubicBezTo>
                <a:cubicBezTo>
                  <a:pt x="21122" y="11941"/>
                  <a:pt x="21302" y="11904"/>
                  <a:pt x="21391" y="11910"/>
                </a:cubicBezTo>
                <a:cubicBezTo>
                  <a:pt x="21497" y="11918"/>
                  <a:pt x="21556" y="11785"/>
                  <a:pt x="21600" y="11401"/>
                </a:cubicBezTo>
                <a:cubicBezTo>
                  <a:pt x="21563" y="11405"/>
                  <a:pt x="21524" y="11411"/>
                  <a:pt x="21469" y="11425"/>
                </a:cubicBezTo>
                <a:cubicBezTo>
                  <a:pt x="21296" y="11471"/>
                  <a:pt x="20955" y="11400"/>
                  <a:pt x="20604" y="11260"/>
                </a:cubicBezTo>
                <a:cubicBezTo>
                  <a:pt x="20584" y="11253"/>
                  <a:pt x="20565" y="11251"/>
                  <a:pt x="20546" y="11244"/>
                </a:cubicBezTo>
                <a:cubicBezTo>
                  <a:pt x="20417" y="11189"/>
                  <a:pt x="20317" y="11143"/>
                  <a:pt x="20239" y="11102"/>
                </a:cubicBezTo>
                <a:cubicBezTo>
                  <a:pt x="20079" y="11018"/>
                  <a:pt x="19965" y="10937"/>
                  <a:pt x="20021" y="10892"/>
                </a:cubicBezTo>
                <a:cubicBezTo>
                  <a:pt x="20024" y="10889"/>
                  <a:pt x="20040" y="10890"/>
                  <a:pt x="20045" y="10888"/>
                </a:cubicBezTo>
                <a:cubicBezTo>
                  <a:pt x="20053" y="10862"/>
                  <a:pt x="20069" y="10832"/>
                  <a:pt x="20098" y="10803"/>
                </a:cubicBezTo>
                <a:cubicBezTo>
                  <a:pt x="20234" y="10667"/>
                  <a:pt x="20332" y="10664"/>
                  <a:pt x="20546" y="10775"/>
                </a:cubicBezTo>
                <a:cubicBezTo>
                  <a:pt x="20578" y="10791"/>
                  <a:pt x="20611" y="10797"/>
                  <a:pt x="20643" y="10807"/>
                </a:cubicBezTo>
                <a:cubicBezTo>
                  <a:pt x="20654" y="10807"/>
                  <a:pt x="20665" y="10807"/>
                  <a:pt x="20677" y="10807"/>
                </a:cubicBezTo>
                <a:cubicBezTo>
                  <a:pt x="20809" y="10807"/>
                  <a:pt x="20906" y="10808"/>
                  <a:pt x="20983" y="10799"/>
                </a:cubicBezTo>
                <a:cubicBezTo>
                  <a:pt x="20983" y="10799"/>
                  <a:pt x="20987" y="10799"/>
                  <a:pt x="20988" y="10799"/>
                </a:cubicBezTo>
                <a:cubicBezTo>
                  <a:pt x="21136" y="10727"/>
                  <a:pt x="21231" y="10553"/>
                  <a:pt x="21270" y="10326"/>
                </a:cubicBezTo>
                <a:cubicBezTo>
                  <a:pt x="21270" y="10324"/>
                  <a:pt x="21269" y="10324"/>
                  <a:pt x="21270" y="10322"/>
                </a:cubicBezTo>
                <a:cubicBezTo>
                  <a:pt x="21296" y="10045"/>
                  <a:pt x="21258" y="9882"/>
                  <a:pt x="21143" y="9764"/>
                </a:cubicBezTo>
                <a:cubicBezTo>
                  <a:pt x="21126" y="9763"/>
                  <a:pt x="21116" y="9759"/>
                  <a:pt x="21095" y="9760"/>
                </a:cubicBezTo>
                <a:close/>
                <a:moveTo>
                  <a:pt x="787" y="10047"/>
                </a:moveTo>
                <a:cubicBezTo>
                  <a:pt x="759" y="10026"/>
                  <a:pt x="731" y="10068"/>
                  <a:pt x="685" y="10164"/>
                </a:cubicBezTo>
                <a:cubicBezTo>
                  <a:pt x="601" y="10341"/>
                  <a:pt x="526" y="10366"/>
                  <a:pt x="374" y="10261"/>
                </a:cubicBezTo>
                <a:cubicBezTo>
                  <a:pt x="161" y="10115"/>
                  <a:pt x="61" y="10180"/>
                  <a:pt x="15" y="10536"/>
                </a:cubicBezTo>
                <a:cubicBezTo>
                  <a:pt x="4" y="11033"/>
                  <a:pt x="6" y="11855"/>
                  <a:pt x="0" y="12492"/>
                </a:cubicBezTo>
                <a:lnTo>
                  <a:pt x="491" y="12492"/>
                </a:lnTo>
                <a:cubicBezTo>
                  <a:pt x="517" y="12492"/>
                  <a:pt x="530" y="12496"/>
                  <a:pt x="554" y="12496"/>
                </a:cubicBezTo>
                <a:cubicBezTo>
                  <a:pt x="687" y="12499"/>
                  <a:pt x="810" y="12502"/>
                  <a:pt x="889" y="12517"/>
                </a:cubicBezTo>
                <a:cubicBezTo>
                  <a:pt x="939" y="12526"/>
                  <a:pt x="977" y="12538"/>
                  <a:pt x="1006" y="12553"/>
                </a:cubicBezTo>
                <a:cubicBezTo>
                  <a:pt x="1012" y="12556"/>
                  <a:pt x="1011" y="12562"/>
                  <a:pt x="1016" y="12565"/>
                </a:cubicBezTo>
                <a:cubicBezTo>
                  <a:pt x="1035" y="12577"/>
                  <a:pt x="1057" y="12586"/>
                  <a:pt x="1064" y="12601"/>
                </a:cubicBezTo>
                <a:cubicBezTo>
                  <a:pt x="1064" y="12602"/>
                  <a:pt x="1064" y="12605"/>
                  <a:pt x="1064" y="12605"/>
                </a:cubicBezTo>
                <a:cubicBezTo>
                  <a:pt x="1113" y="12672"/>
                  <a:pt x="1030" y="12775"/>
                  <a:pt x="860" y="12896"/>
                </a:cubicBezTo>
                <a:cubicBezTo>
                  <a:pt x="817" y="12935"/>
                  <a:pt x="788" y="12965"/>
                  <a:pt x="729" y="13010"/>
                </a:cubicBezTo>
                <a:cubicBezTo>
                  <a:pt x="602" y="13106"/>
                  <a:pt x="505" y="13198"/>
                  <a:pt x="432" y="13284"/>
                </a:cubicBezTo>
                <a:cubicBezTo>
                  <a:pt x="426" y="13293"/>
                  <a:pt x="424" y="13300"/>
                  <a:pt x="418" y="13309"/>
                </a:cubicBezTo>
                <a:cubicBezTo>
                  <a:pt x="259" y="13525"/>
                  <a:pt x="335" y="13671"/>
                  <a:pt x="666" y="13721"/>
                </a:cubicBezTo>
                <a:cubicBezTo>
                  <a:pt x="941" y="13762"/>
                  <a:pt x="1063" y="13833"/>
                  <a:pt x="1074" y="13959"/>
                </a:cubicBezTo>
                <a:cubicBezTo>
                  <a:pt x="1156" y="14011"/>
                  <a:pt x="1126" y="14072"/>
                  <a:pt x="1006" y="14186"/>
                </a:cubicBezTo>
                <a:cubicBezTo>
                  <a:pt x="972" y="14249"/>
                  <a:pt x="943" y="14309"/>
                  <a:pt x="884" y="14392"/>
                </a:cubicBezTo>
                <a:cubicBezTo>
                  <a:pt x="838" y="14458"/>
                  <a:pt x="804" y="14512"/>
                  <a:pt x="773" y="14566"/>
                </a:cubicBezTo>
                <a:cubicBezTo>
                  <a:pt x="765" y="14587"/>
                  <a:pt x="760" y="14612"/>
                  <a:pt x="753" y="14634"/>
                </a:cubicBezTo>
                <a:cubicBezTo>
                  <a:pt x="715" y="14773"/>
                  <a:pt x="688" y="14919"/>
                  <a:pt x="685" y="15059"/>
                </a:cubicBezTo>
                <a:cubicBezTo>
                  <a:pt x="696" y="15093"/>
                  <a:pt x="702" y="15122"/>
                  <a:pt x="719" y="15160"/>
                </a:cubicBezTo>
                <a:cubicBezTo>
                  <a:pt x="816" y="15370"/>
                  <a:pt x="870" y="15438"/>
                  <a:pt x="1030" y="15414"/>
                </a:cubicBezTo>
                <a:cubicBezTo>
                  <a:pt x="1084" y="15404"/>
                  <a:pt x="1143" y="15390"/>
                  <a:pt x="1205" y="15374"/>
                </a:cubicBezTo>
                <a:cubicBezTo>
                  <a:pt x="1207" y="15373"/>
                  <a:pt x="1208" y="15371"/>
                  <a:pt x="1210" y="15370"/>
                </a:cubicBezTo>
                <a:cubicBezTo>
                  <a:pt x="1274" y="15350"/>
                  <a:pt x="1336" y="15333"/>
                  <a:pt x="1429" y="15301"/>
                </a:cubicBezTo>
                <a:cubicBezTo>
                  <a:pt x="1807" y="15170"/>
                  <a:pt x="2029" y="15145"/>
                  <a:pt x="2133" y="15232"/>
                </a:cubicBezTo>
                <a:cubicBezTo>
                  <a:pt x="2218" y="15303"/>
                  <a:pt x="2238" y="15362"/>
                  <a:pt x="2177" y="15362"/>
                </a:cubicBezTo>
                <a:cubicBezTo>
                  <a:pt x="2116" y="15362"/>
                  <a:pt x="2135" y="15472"/>
                  <a:pt x="2221" y="15604"/>
                </a:cubicBezTo>
                <a:cubicBezTo>
                  <a:pt x="2337" y="15785"/>
                  <a:pt x="2298" y="15875"/>
                  <a:pt x="2017" y="16053"/>
                </a:cubicBezTo>
                <a:cubicBezTo>
                  <a:pt x="2016" y="16054"/>
                  <a:pt x="2013" y="16056"/>
                  <a:pt x="2012" y="16057"/>
                </a:cubicBezTo>
                <a:cubicBezTo>
                  <a:pt x="2011" y="16057"/>
                  <a:pt x="2008" y="16057"/>
                  <a:pt x="2007" y="16057"/>
                </a:cubicBezTo>
                <a:cubicBezTo>
                  <a:pt x="2005" y="16058"/>
                  <a:pt x="2004" y="16060"/>
                  <a:pt x="2002" y="16061"/>
                </a:cubicBezTo>
                <a:cubicBezTo>
                  <a:pt x="1976" y="16078"/>
                  <a:pt x="1962" y="16094"/>
                  <a:pt x="1929" y="16114"/>
                </a:cubicBezTo>
                <a:cubicBezTo>
                  <a:pt x="1688" y="16256"/>
                  <a:pt x="1498" y="16417"/>
                  <a:pt x="1487" y="16485"/>
                </a:cubicBezTo>
                <a:cubicBezTo>
                  <a:pt x="1486" y="16490"/>
                  <a:pt x="1482" y="16497"/>
                  <a:pt x="1482" y="16502"/>
                </a:cubicBezTo>
                <a:cubicBezTo>
                  <a:pt x="1487" y="16663"/>
                  <a:pt x="1622" y="16635"/>
                  <a:pt x="2172" y="16352"/>
                </a:cubicBezTo>
                <a:cubicBezTo>
                  <a:pt x="2557" y="16155"/>
                  <a:pt x="2704" y="15965"/>
                  <a:pt x="2639" y="15730"/>
                </a:cubicBezTo>
                <a:cubicBezTo>
                  <a:pt x="2607" y="15665"/>
                  <a:pt x="2578" y="15600"/>
                  <a:pt x="2517" y="15515"/>
                </a:cubicBezTo>
                <a:cubicBezTo>
                  <a:pt x="2476" y="15456"/>
                  <a:pt x="2449" y="15400"/>
                  <a:pt x="2386" y="15334"/>
                </a:cubicBezTo>
                <a:cubicBezTo>
                  <a:pt x="2223" y="15162"/>
                  <a:pt x="2124" y="14994"/>
                  <a:pt x="2167" y="14958"/>
                </a:cubicBezTo>
                <a:cubicBezTo>
                  <a:pt x="2186" y="14942"/>
                  <a:pt x="2170" y="14874"/>
                  <a:pt x="2148" y="14796"/>
                </a:cubicBezTo>
                <a:cubicBezTo>
                  <a:pt x="2146" y="14787"/>
                  <a:pt x="2139" y="14768"/>
                  <a:pt x="2138" y="14760"/>
                </a:cubicBezTo>
                <a:cubicBezTo>
                  <a:pt x="2136" y="14745"/>
                  <a:pt x="2122" y="14723"/>
                  <a:pt x="2119" y="14707"/>
                </a:cubicBezTo>
                <a:cubicBezTo>
                  <a:pt x="2086" y="14617"/>
                  <a:pt x="2051" y="14518"/>
                  <a:pt x="1992" y="14408"/>
                </a:cubicBezTo>
                <a:cubicBezTo>
                  <a:pt x="1961" y="14349"/>
                  <a:pt x="1941" y="14291"/>
                  <a:pt x="1915" y="14230"/>
                </a:cubicBezTo>
                <a:cubicBezTo>
                  <a:pt x="1908" y="14221"/>
                  <a:pt x="1902" y="14207"/>
                  <a:pt x="1895" y="14198"/>
                </a:cubicBezTo>
                <a:cubicBezTo>
                  <a:pt x="1887" y="14187"/>
                  <a:pt x="1888" y="14162"/>
                  <a:pt x="1881" y="14149"/>
                </a:cubicBezTo>
                <a:cubicBezTo>
                  <a:pt x="1848" y="14069"/>
                  <a:pt x="1821" y="14003"/>
                  <a:pt x="1803" y="13935"/>
                </a:cubicBezTo>
                <a:cubicBezTo>
                  <a:pt x="1796" y="13901"/>
                  <a:pt x="1788" y="13875"/>
                  <a:pt x="1783" y="13838"/>
                </a:cubicBezTo>
                <a:cubicBezTo>
                  <a:pt x="1778" y="13802"/>
                  <a:pt x="1761" y="13747"/>
                  <a:pt x="1764" y="13725"/>
                </a:cubicBezTo>
                <a:cubicBezTo>
                  <a:pt x="1780" y="13613"/>
                  <a:pt x="1687" y="13491"/>
                  <a:pt x="1560" y="13450"/>
                </a:cubicBezTo>
                <a:cubicBezTo>
                  <a:pt x="1298" y="13367"/>
                  <a:pt x="1244" y="12922"/>
                  <a:pt x="1482" y="12799"/>
                </a:cubicBezTo>
                <a:cubicBezTo>
                  <a:pt x="1568" y="12755"/>
                  <a:pt x="1594" y="12605"/>
                  <a:pt x="1540" y="12464"/>
                </a:cubicBezTo>
                <a:cubicBezTo>
                  <a:pt x="1487" y="12324"/>
                  <a:pt x="1443" y="11700"/>
                  <a:pt x="1438" y="11074"/>
                </a:cubicBezTo>
                <a:cubicBezTo>
                  <a:pt x="1434" y="10448"/>
                  <a:pt x="1391" y="10100"/>
                  <a:pt x="1341" y="10306"/>
                </a:cubicBezTo>
                <a:cubicBezTo>
                  <a:pt x="1292" y="10512"/>
                  <a:pt x="1184" y="10682"/>
                  <a:pt x="1103" y="10682"/>
                </a:cubicBezTo>
                <a:cubicBezTo>
                  <a:pt x="1022" y="10682"/>
                  <a:pt x="919" y="10512"/>
                  <a:pt x="875" y="10306"/>
                </a:cubicBezTo>
                <a:cubicBezTo>
                  <a:pt x="841" y="10150"/>
                  <a:pt x="815" y="10068"/>
                  <a:pt x="787" y="10047"/>
                </a:cubicBezTo>
                <a:close/>
                <a:moveTo>
                  <a:pt x="20259" y="12634"/>
                </a:moveTo>
                <a:cubicBezTo>
                  <a:pt x="20123" y="12663"/>
                  <a:pt x="19988" y="12726"/>
                  <a:pt x="19870" y="12824"/>
                </a:cubicBezTo>
                <a:cubicBezTo>
                  <a:pt x="19603" y="13046"/>
                  <a:pt x="19678" y="13601"/>
                  <a:pt x="19996" y="13769"/>
                </a:cubicBezTo>
                <a:cubicBezTo>
                  <a:pt x="20179" y="13866"/>
                  <a:pt x="20387" y="13881"/>
                  <a:pt x="20575" y="13834"/>
                </a:cubicBezTo>
                <a:cubicBezTo>
                  <a:pt x="20752" y="13790"/>
                  <a:pt x="20911" y="13689"/>
                  <a:pt x="21017" y="13555"/>
                </a:cubicBezTo>
                <a:cubicBezTo>
                  <a:pt x="21060" y="13487"/>
                  <a:pt x="21091" y="13407"/>
                  <a:pt x="21109" y="13321"/>
                </a:cubicBezTo>
                <a:cubicBezTo>
                  <a:pt x="21128" y="13233"/>
                  <a:pt x="21133" y="13137"/>
                  <a:pt x="21119" y="13030"/>
                </a:cubicBezTo>
                <a:cubicBezTo>
                  <a:pt x="21119" y="13029"/>
                  <a:pt x="21119" y="13027"/>
                  <a:pt x="21119" y="13026"/>
                </a:cubicBezTo>
                <a:cubicBezTo>
                  <a:pt x="21117" y="13018"/>
                  <a:pt x="21117" y="13009"/>
                  <a:pt x="21114" y="13002"/>
                </a:cubicBezTo>
                <a:cubicBezTo>
                  <a:pt x="21053" y="12841"/>
                  <a:pt x="20911" y="12728"/>
                  <a:pt x="20740" y="12666"/>
                </a:cubicBezTo>
                <a:cubicBezTo>
                  <a:pt x="20673" y="12657"/>
                  <a:pt x="20607" y="12648"/>
                  <a:pt x="20511" y="12642"/>
                </a:cubicBezTo>
                <a:cubicBezTo>
                  <a:pt x="20410" y="12635"/>
                  <a:pt x="20331" y="12633"/>
                  <a:pt x="20259" y="12634"/>
                </a:cubicBezTo>
                <a:close/>
                <a:moveTo>
                  <a:pt x="19486" y="14582"/>
                </a:moveTo>
                <a:cubicBezTo>
                  <a:pt x="19436" y="14582"/>
                  <a:pt x="19394" y="14591"/>
                  <a:pt x="19365" y="14606"/>
                </a:cubicBezTo>
                <a:cubicBezTo>
                  <a:pt x="19212" y="14685"/>
                  <a:pt x="19225" y="14720"/>
                  <a:pt x="19413" y="14780"/>
                </a:cubicBezTo>
                <a:cubicBezTo>
                  <a:pt x="19588" y="14836"/>
                  <a:pt x="19642" y="14987"/>
                  <a:pt x="19608" y="15329"/>
                </a:cubicBezTo>
                <a:cubicBezTo>
                  <a:pt x="19584" y="15566"/>
                  <a:pt x="19554" y="15673"/>
                  <a:pt x="19476" y="15726"/>
                </a:cubicBezTo>
                <a:cubicBezTo>
                  <a:pt x="19442" y="15749"/>
                  <a:pt x="19396" y="15767"/>
                  <a:pt x="19336" y="15770"/>
                </a:cubicBezTo>
                <a:cubicBezTo>
                  <a:pt x="19294" y="15772"/>
                  <a:pt x="19226" y="15766"/>
                  <a:pt x="19165" y="15762"/>
                </a:cubicBezTo>
                <a:cubicBezTo>
                  <a:pt x="19161" y="15762"/>
                  <a:pt x="19155" y="15762"/>
                  <a:pt x="19151" y="15762"/>
                </a:cubicBezTo>
                <a:cubicBezTo>
                  <a:pt x="18861" y="15736"/>
                  <a:pt x="18711" y="15819"/>
                  <a:pt x="18757" y="15924"/>
                </a:cubicBezTo>
                <a:cubicBezTo>
                  <a:pt x="18769" y="15935"/>
                  <a:pt x="18773" y="15939"/>
                  <a:pt x="18786" y="15952"/>
                </a:cubicBezTo>
                <a:cubicBezTo>
                  <a:pt x="18795" y="15959"/>
                  <a:pt x="18793" y="15965"/>
                  <a:pt x="18801" y="15972"/>
                </a:cubicBezTo>
                <a:cubicBezTo>
                  <a:pt x="18827" y="15998"/>
                  <a:pt x="18848" y="16023"/>
                  <a:pt x="18898" y="16049"/>
                </a:cubicBezTo>
                <a:cubicBezTo>
                  <a:pt x="19013" y="16108"/>
                  <a:pt x="19009" y="16189"/>
                  <a:pt x="18937" y="16255"/>
                </a:cubicBezTo>
                <a:cubicBezTo>
                  <a:pt x="18925" y="16275"/>
                  <a:pt x="18893" y="16289"/>
                  <a:pt x="18864" y="16303"/>
                </a:cubicBezTo>
                <a:cubicBezTo>
                  <a:pt x="18845" y="16313"/>
                  <a:pt x="18829" y="16324"/>
                  <a:pt x="18806" y="16332"/>
                </a:cubicBezTo>
                <a:cubicBezTo>
                  <a:pt x="18783" y="16338"/>
                  <a:pt x="18751" y="16340"/>
                  <a:pt x="18723" y="16344"/>
                </a:cubicBezTo>
                <a:cubicBezTo>
                  <a:pt x="18684" y="16351"/>
                  <a:pt x="18652" y="16360"/>
                  <a:pt x="18607" y="16360"/>
                </a:cubicBezTo>
                <a:cubicBezTo>
                  <a:pt x="18463" y="16360"/>
                  <a:pt x="18245" y="16493"/>
                  <a:pt x="18106" y="16655"/>
                </a:cubicBezTo>
                <a:cubicBezTo>
                  <a:pt x="18065" y="16758"/>
                  <a:pt x="17988" y="16835"/>
                  <a:pt x="17878" y="16869"/>
                </a:cubicBezTo>
                <a:cubicBezTo>
                  <a:pt x="17802" y="16919"/>
                  <a:pt x="17729" y="16943"/>
                  <a:pt x="17688" y="16922"/>
                </a:cubicBezTo>
                <a:cubicBezTo>
                  <a:pt x="17610" y="16882"/>
                  <a:pt x="17584" y="16931"/>
                  <a:pt x="17630" y="17031"/>
                </a:cubicBezTo>
                <a:cubicBezTo>
                  <a:pt x="17676" y="17131"/>
                  <a:pt x="17640" y="17248"/>
                  <a:pt x="17552" y="17294"/>
                </a:cubicBezTo>
                <a:cubicBezTo>
                  <a:pt x="17539" y="17300"/>
                  <a:pt x="17539" y="17307"/>
                  <a:pt x="17528" y="17314"/>
                </a:cubicBezTo>
                <a:cubicBezTo>
                  <a:pt x="17459" y="17383"/>
                  <a:pt x="17461" y="17455"/>
                  <a:pt x="17533" y="17552"/>
                </a:cubicBezTo>
                <a:cubicBezTo>
                  <a:pt x="17569" y="17559"/>
                  <a:pt x="17603" y="17568"/>
                  <a:pt x="17654" y="17564"/>
                </a:cubicBezTo>
                <a:cubicBezTo>
                  <a:pt x="17804" y="17555"/>
                  <a:pt x="17902" y="17621"/>
                  <a:pt x="17878" y="17718"/>
                </a:cubicBezTo>
                <a:cubicBezTo>
                  <a:pt x="17858" y="17795"/>
                  <a:pt x="17932" y="17904"/>
                  <a:pt x="18038" y="17993"/>
                </a:cubicBezTo>
                <a:cubicBezTo>
                  <a:pt x="18076" y="18023"/>
                  <a:pt x="18118" y="18057"/>
                  <a:pt x="18145" y="18082"/>
                </a:cubicBezTo>
                <a:cubicBezTo>
                  <a:pt x="18343" y="18208"/>
                  <a:pt x="18339" y="18245"/>
                  <a:pt x="18111" y="18437"/>
                </a:cubicBezTo>
                <a:cubicBezTo>
                  <a:pt x="18104" y="18443"/>
                  <a:pt x="18098" y="18444"/>
                  <a:pt x="18092" y="18450"/>
                </a:cubicBezTo>
                <a:cubicBezTo>
                  <a:pt x="18039" y="18494"/>
                  <a:pt x="17995" y="18529"/>
                  <a:pt x="17955" y="18551"/>
                </a:cubicBezTo>
                <a:cubicBezTo>
                  <a:pt x="17848" y="18615"/>
                  <a:pt x="17769" y="18594"/>
                  <a:pt x="17625" y="18470"/>
                </a:cubicBezTo>
                <a:cubicBezTo>
                  <a:pt x="17565" y="18427"/>
                  <a:pt x="17496" y="18379"/>
                  <a:pt x="17406" y="18308"/>
                </a:cubicBezTo>
                <a:cubicBezTo>
                  <a:pt x="16801" y="17826"/>
                  <a:pt x="16535" y="17940"/>
                  <a:pt x="17013" y="18478"/>
                </a:cubicBezTo>
                <a:cubicBezTo>
                  <a:pt x="17047" y="18516"/>
                  <a:pt x="17053" y="18536"/>
                  <a:pt x="17081" y="18571"/>
                </a:cubicBezTo>
                <a:cubicBezTo>
                  <a:pt x="17303" y="18800"/>
                  <a:pt x="17339" y="18911"/>
                  <a:pt x="17241" y="19032"/>
                </a:cubicBezTo>
                <a:cubicBezTo>
                  <a:pt x="17231" y="19044"/>
                  <a:pt x="17234" y="19055"/>
                  <a:pt x="17222" y="19068"/>
                </a:cubicBezTo>
                <a:cubicBezTo>
                  <a:pt x="17208" y="19082"/>
                  <a:pt x="17195" y="19085"/>
                  <a:pt x="17183" y="19096"/>
                </a:cubicBezTo>
                <a:cubicBezTo>
                  <a:pt x="17133" y="19153"/>
                  <a:pt x="17095" y="19216"/>
                  <a:pt x="17095" y="19254"/>
                </a:cubicBezTo>
                <a:cubicBezTo>
                  <a:pt x="17095" y="19325"/>
                  <a:pt x="17155" y="19324"/>
                  <a:pt x="17241" y="19294"/>
                </a:cubicBezTo>
                <a:cubicBezTo>
                  <a:pt x="17506" y="19089"/>
                  <a:pt x="17795" y="18862"/>
                  <a:pt x="18169" y="18547"/>
                </a:cubicBezTo>
                <a:cubicBezTo>
                  <a:pt x="18296" y="18440"/>
                  <a:pt x="18386" y="18354"/>
                  <a:pt x="18480" y="18268"/>
                </a:cubicBezTo>
                <a:cubicBezTo>
                  <a:pt x="18696" y="18048"/>
                  <a:pt x="18849" y="17883"/>
                  <a:pt x="18927" y="17771"/>
                </a:cubicBezTo>
                <a:cubicBezTo>
                  <a:pt x="18982" y="17674"/>
                  <a:pt x="19011" y="17586"/>
                  <a:pt x="18995" y="17508"/>
                </a:cubicBezTo>
                <a:cubicBezTo>
                  <a:pt x="18974" y="17475"/>
                  <a:pt x="18946" y="17446"/>
                  <a:pt x="18893" y="17419"/>
                </a:cubicBezTo>
                <a:cubicBezTo>
                  <a:pt x="18670" y="17304"/>
                  <a:pt x="18869" y="17108"/>
                  <a:pt x="19209" y="17108"/>
                </a:cubicBezTo>
                <a:cubicBezTo>
                  <a:pt x="19235" y="17108"/>
                  <a:pt x="19262" y="17100"/>
                  <a:pt x="19292" y="17092"/>
                </a:cubicBezTo>
                <a:cubicBezTo>
                  <a:pt x="19337" y="17074"/>
                  <a:pt x="19380" y="17046"/>
                  <a:pt x="19423" y="17023"/>
                </a:cubicBezTo>
                <a:cubicBezTo>
                  <a:pt x="19468" y="16997"/>
                  <a:pt x="19509" y="16981"/>
                  <a:pt x="19554" y="16946"/>
                </a:cubicBezTo>
                <a:cubicBezTo>
                  <a:pt x="19616" y="16898"/>
                  <a:pt x="19674" y="16837"/>
                  <a:pt x="19729" y="16772"/>
                </a:cubicBezTo>
                <a:cubicBezTo>
                  <a:pt x="19764" y="16734"/>
                  <a:pt x="19803" y="16699"/>
                  <a:pt x="19831" y="16659"/>
                </a:cubicBezTo>
                <a:cubicBezTo>
                  <a:pt x="19858" y="16623"/>
                  <a:pt x="19874" y="16596"/>
                  <a:pt x="19894" y="16566"/>
                </a:cubicBezTo>
                <a:cubicBezTo>
                  <a:pt x="19929" y="16509"/>
                  <a:pt x="19967" y="16449"/>
                  <a:pt x="19987" y="16409"/>
                </a:cubicBezTo>
                <a:cubicBezTo>
                  <a:pt x="19998" y="16385"/>
                  <a:pt x="19997" y="16370"/>
                  <a:pt x="20001" y="16352"/>
                </a:cubicBezTo>
                <a:cubicBezTo>
                  <a:pt x="20003" y="16333"/>
                  <a:pt x="20003" y="16317"/>
                  <a:pt x="20001" y="16299"/>
                </a:cubicBezTo>
                <a:cubicBezTo>
                  <a:pt x="19983" y="16241"/>
                  <a:pt x="19925" y="16190"/>
                  <a:pt x="19797" y="16109"/>
                </a:cubicBezTo>
                <a:cubicBezTo>
                  <a:pt x="19796" y="16109"/>
                  <a:pt x="19793" y="16110"/>
                  <a:pt x="19792" y="16109"/>
                </a:cubicBezTo>
                <a:cubicBezTo>
                  <a:pt x="19791" y="16109"/>
                  <a:pt x="19789" y="16106"/>
                  <a:pt x="19787" y="16105"/>
                </a:cubicBezTo>
                <a:cubicBezTo>
                  <a:pt x="19596" y="16019"/>
                  <a:pt x="19544" y="15928"/>
                  <a:pt x="19598" y="15855"/>
                </a:cubicBezTo>
                <a:cubicBezTo>
                  <a:pt x="19613" y="15821"/>
                  <a:pt x="19652" y="15793"/>
                  <a:pt x="19719" y="15774"/>
                </a:cubicBezTo>
                <a:cubicBezTo>
                  <a:pt x="19721" y="15774"/>
                  <a:pt x="19723" y="15770"/>
                  <a:pt x="19724" y="15770"/>
                </a:cubicBezTo>
                <a:cubicBezTo>
                  <a:pt x="19773" y="15756"/>
                  <a:pt x="19844" y="15751"/>
                  <a:pt x="19919" y="15746"/>
                </a:cubicBezTo>
                <a:cubicBezTo>
                  <a:pt x="19950" y="15743"/>
                  <a:pt x="19970" y="15738"/>
                  <a:pt x="20006" y="15738"/>
                </a:cubicBezTo>
                <a:cubicBezTo>
                  <a:pt x="20131" y="15738"/>
                  <a:pt x="20274" y="15650"/>
                  <a:pt x="20400" y="15540"/>
                </a:cubicBezTo>
                <a:cubicBezTo>
                  <a:pt x="20426" y="15509"/>
                  <a:pt x="20454" y="15478"/>
                  <a:pt x="20477" y="15447"/>
                </a:cubicBezTo>
                <a:cubicBezTo>
                  <a:pt x="20491" y="15424"/>
                  <a:pt x="20505" y="15406"/>
                  <a:pt x="20516" y="15378"/>
                </a:cubicBezTo>
                <a:cubicBezTo>
                  <a:pt x="20656" y="15044"/>
                  <a:pt x="20629" y="15001"/>
                  <a:pt x="20113" y="14760"/>
                </a:cubicBezTo>
                <a:cubicBezTo>
                  <a:pt x="20016" y="14714"/>
                  <a:pt x="19934" y="14696"/>
                  <a:pt x="19846" y="14667"/>
                </a:cubicBezTo>
                <a:cubicBezTo>
                  <a:pt x="19750" y="14639"/>
                  <a:pt x="19651" y="14609"/>
                  <a:pt x="19564" y="14590"/>
                </a:cubicBezTo>
                <a:cubicBezTo>
                  <a:pt x="19537" y="14587"/>
                  <a:pt x="19509" y="14582"/>
                  <a:pt x="19486" y="14582"/>
                </a:cubicBezTo>
                <a:close/>
                <a:moveTo>
                  <a:pt x="2950" y="16388"/>
                </a:moveTo>
                <a:cubicBezTo>
                  <a:pt x="2854" y="16404"/>
                  <a:pt x="2722" y="16474"/>
                  <a:pt x="2473" y="16615"/>
                </a:cubicBezTo>
                <a:cubicBezTo>
                  <a:pt x="2253" y="16739"/>
                  <a:pt x="2073" y="16901"/>
                  <a:pt x="1987" y="17031"/>
                </a:cubicBezTo>
                <a:cubicBezTo>
                  <a:pt x="1970" y="17064"/>
                  <a:pt x="1949" y="17097"/>
                  <a:pt x="1944" y="17128"/>
                </a:cubicBezTo>
                <a:cubicBezTo>
                  <a:pt x="1941" y="17139"/>
                  <a:pt x="1929" y="17150"/>
                  <a:pt x="1929" y="17160"/>
                </a:cubicBezTo>
                <a:cubicBezTo>
                  <a:pt x="1929" y="17216"/>
                  <a:pt x="1931" y="17263"/>
                  <a:pt x="1939" y="17290"/>
                </a:cubicBezTo>
                <a:cubicBezTo>
                  <a:pt x="1945" y="17312"/>
                  <a:pt x="1956" y="17316"/>
                  <a:pt x="1973" y="17318"/>
                </a:cubicBezTo>
                <a:cubicBezTo>
                  <a:pt x="1992" y="17309"/>
                  <a:pt x="2003" y="17307"/>
                  <a:pt x="2026" y="17294"/>
                </a:cubicBezTo>
                <a:cubicBezTo>
                  <a:pt x="2061" y="17280"/>
                  <a:pt x="2130" y="17229"/>
                  <a:pt x="2201" y="17176"/>
                </a:cubicBezTo>
                <a:cubicBezTo>
                  <a:pt x="2243" y="17148"/>
                  <a:pt x="2281" y="17124"/>
                  <a:pt x="2323" y="17092"/>
                </a:cubicBezTo>
                <a:cubicBezTo>
                  <a:pt x="2426" y="17011"/>
                  <a:pt x="2533" y="16958"/>
                  <a:pt x="2634" y="16926"/>
                </a:cubicBezTo>
                <a:cubicBezTo>
                  <a:pt x="2688" y="16909"/>
                  <a:pt x="2740" y="16895"/>
                  <a:pt x="2789" y="16894"/>
                </a:cubicBezTo>
                <a:cubicBezTo>
                  <a:pt x="2837" y="16891"/>
                  <a:pt x="2880" y="16897"/>
                  <a:pt x="2920" y="16910"/>
                </a:cubicBezTo>
                <a:cubicBezTo>
                  <a:pt x="2977" y="16928"/>
                  <a:pt x="3018" y="16946"/>
                  <a:pt x="3042" y="16966"/>
                </a:cubicBezTo>
                <a:cubicBezTo>
                  <a:pt x="3064" y="16984"/>
                  <a:pt x="3071" y="17006"/>
                  <a:pt x="3066" y="17031"/>
                </a:cubicBezTo>
                <a:cubicBezTo>
                  <a:pt x="3065" y="17040"/>
                  <a:pt x="3057" y="17049"/>
                  <a:pt x="3052" y="17059"/>
                </a:cubicBezTo>
                <a:cubicBezTo>
                  <a:pt x="3044" y="17075"/>
                  <a:pt x="3024" y="17096"/>
                  <a:pt x="3008" y="17116"/>
                </a:cubicBezTo>
                <a:cubicBezTo>
                  <a:pt x="2961" y="17171"/>
                  <a:pt x="2895" y="17238"/>
                  <a:pt x="2780" y="17338"/>
                </a:cubicBezTo>
                <a:cubicBezTo>
                  <a:pt x="2737" y="17375"/>
                  <a:pt x="2706" y="17416"/>
                  <a:pt x="2668" y="17455"/>
                </a:cubicBezTo>
                <a:cubicBezTo>
                  <a:pt x="2597" y="17525"/>
                  <a:pt x="2527" y="17595"/>
                  <a:pt x="2488" y="17649"/>
                </a:cubicBezTo>
                <a:cubicBezTo>
                  <a:pt x="2439" y="17715"/>
                  <a:pt x="2414" y="17764"/>
                  <a:pt x="2401" y="17807"/>
                </a:cubicBezTo>
                <a:cubicBezTo>
                  <a:pt x="2387" y="17913"/>
                  <a:pt x="2540" y="17883"/>
                  <a:pt x="2784" y="17730"/>
                </a:cubicBezTo>
                <a:cubicBezTo>
                  <a:pt x="2936" y="17622"/>
                  <a:pt x="3073" y="17522"/>
                  <a:pt x="3168" y="17431"/>
                </a:cubicBezTo>
                <a:cubicBezTo>
                  <a:pt x="3246" y="17356"/>
                  <a:pt x="3286" y="17289"/>
                  <a:pt x="3329" y="17221"/>
                </a:cubicBezTo>
                <a:cubicBezTo>
                  <a:pt x="3361" y="17164"/>
                  <a:pt x="3386" y="17106"/>
                  <a:pt x="3402" y="17051"/>
                </a:cubicBezTo>
                <a:cubicBezTo>
                  <a:pt x="3404" y="16971"/>
                  <a:pt x="3400" y="16890"/>
                  <a:pt x="3387" y="16817"/>
                </a:cubicBezTo>
                <a:cubicBezTo>
                  <a:pt x="3356" y="16736"/>
                  <a:pt x="3308" y="16655"/>
                  <a:pt x="3231" y="16566"/>
                </a:cubicBezTo>
                <a:cubicBezTo>
                  <a:pt x="3158" y="16500"/>
                  <a:pt x="3070" y="16437"/>
                  <a:pt x="2950" y="16388"/>
                </a:cubicBezTo>
                <a:close/>
                <a:moveTo>
                  <a:pt x="3790" y="17508"/>
                </a:moveTo>
                <a:cubicBezTo>
                  <a:pt x="3711" y="17529"/>
                  <a:pt x="3645" y="17569"/>
                  <a:pt x="3601" y="17641"/>
                </a:cubicBezTo>
                <a:cubicBezTo>
                  <a:pt x="3591" y="17668"/>
                  <a:pt x="3581" y="17697"/>
                  <a:pt x="3581" y="17730"/>
                </a:cubicBezTo>
                <a:cubicBezTo>
                  <a:pt x="3581" y="17802"/>
                  <a:pt x="3539" y="17881"/>
                  <a:pt x="3479" y="17952"/>
                </a:cubicBezTo>
                <a:cubicBezTo>
                  <a:pt x="3475" y="17959"/>
                  <a:pt x="3470" y="17959"/>
                  <a:pt x="3465" y="17965"/>
                </a:cubicBezTo>
                <a:cubicBezTo>
                  <a:pt x="3451" y="17979"/>
                  <a:pt x="3436" y="17991"/>
                  <a:pt x="3421" y="17997"/>
                </a:cubicBezTo>
                <a:cubicBezTo>
                  <a:pt x="3377" y="18038"/>
                  <a:pt x="3335" y="18082"/>
                  <a:pt x="3280" y="18106"/>
                </a:cubicBezTo>
                <a:cubicBezTo>
                  <a:pt x="3162" y="18159"/>
                  <a:pt x="3086" y="18223"/>
                  <a:pt x="3042" y="18292"/>
                </a:cubicBezTo>
                <a:cubicBezTo>
                  <a:pt x="3014" y="18408"/>
                  <a:pt x="3024" y="18518"/>
                  <a:pt x="3061" y="18611"/>
                </a:cubicBezTo>
                <a:cubicBezTo>
                  <a:pt x="3098" y="18669"/>
                  <a:pt x="3145" y="18725"/>
                  <a:pt x="3217" y="18785"/>
                </a:cubicBezTo>
                <a:cubicBezTo>
                  <a:pt x="3273" y="18832"/>
                  <a:pt x="3313" y="18866"/>
                  <a:pt x="3353" y="18894"/>
                </a:cubicBezTo>
                <a:cubicBezTo>
                  <a:pt x="3501" y="18948"/>
                  <a:pt x="3681" y="18945"/>
                  <a:pt x="3868" y="18862"/>
                </a:cubicBezTo>
                <a:cubicBezTo>
                  <a:pt x="4169" y="18728"/>
                  <a:pt x="4383" y="18370"/>
                  <a:pt x="4403" y="18062"/>
                </a:cubicBezTo>
                <a:cubicBezTo>
                  <a:pt x="4397" y="17896"/>
                  <a:pt x="4340" y="17741"/>
                  <a:pt x="4223" y="17637"/>
                </a:cubicBezTo>
                <a:cubicBezTo>
                  <a:pt x="4169" y="17590"/>
                  <a:pt x="4104" y="17555"/>
                  <a:pt x="4028" y="17532"/>
                </a:cubicBezTo>
                <a:cubicBezTo>
                  <a:pt x="4027" y="17532"/>
                  <a:pt x="4025" y="17528"/>
                  <a:pt x="4024" y="17528"/>
                </a:cubicBezTo>
                <a:cubicBezTo>
                  <a:pt x="3957" y="17509"/>
                  <a:pt x="3874" y="17504"/>
                  <a:pt x="3790" y="17508"/>
                </a:cubicBezTo>
                <a:close/>
                <a:moveTo>
                  <a:pt x="4859" y="18348"/>
                </a:moveTo>
                <a:cubicBezTo>
                  <a:pt x="4811" y="18391"/>
                  <a:pt x="4737" y="18578"/>
                  <a:pt x="4665" y="18805"/>
                </a:cubicBezTo>
                <a:cubicBezTo>
                  <a:pt x="4655" y="18837"/>
                  <a:pt x="4646" y="18873"/>
                  <a:pt x="4636" y="18906"/>
                </a:cubicBezTo>
                <a:cubicBezTo>
                  <a:pt x="4580" y="19124"/>
                  <a:pt x="4538" y="19306"/>
                  <a:pt x="4514" y="19444"/>
                </a:cubicBezTo>
                <a:cubicBezTo>
                  <a:pt x="4514" y="19444"/>
                  <a:pt x="4514" y="19447"/>
                  <a:pt x="4514" y="19448"/>
                </a:cubicBezTo>
                <a:cubicBezTo>
                  <a:pt x="4511" y="19468"/>
                  <a:pt x="4507" y="19485"/>
                  <a:pt x="4505" y="19504"/>
                </a:cubicBezTo>
                <a:cubicBezTo>
                  <a:pt x="4490" y="19605"/>
                  <a:pt x="4486" y="19684"/>
                  <a:pt x="4495" y="19739"/>
                </a:cubicBezTo>
                <a:cubicBezTo>
                  <a:pt x="4503" y="19794"/>
                  <a:pt x="4524" y="19825"/>
                  <a:pt x="4558" y="19836"/>
                </a:cubicBezTo>
                <a:cubicBezTo>
                  <a:pt x="4610" y="19839"/>
                  <a:pt x="4697" y="19803"/>
                  <a:pt x="4835" y="19719"/>
                </a:cubicBezTo>
                <a:cubicBezTo>
                  <a:pt x="4837" y="19717"/>
                  <a:pt x="4842" y="19716"/>
                  <a:pt x="4845" y="19715"/>
                </a:cubicBezTo>
                <a:cubicBezTo>
                  <a:pt x="4895" y="19684"/>
                  <a:pt x="4970" y="19624"/>
                  <a:pt x="5034" y="19581"/>
                </a:cubicBezTo>
                <a:cubicBezTo>
                  <a:pt x="5042" y="19575"/>
                  <a:pt x="5046" y="19579"/>
                  <a:pt x="5054" y="19573"/>
                </a:cubicBezTo>
                <a:cubicBezTo>
                  <a:pt x="5116" y="19532"/>
                  <a:pt x="5162" y="19500"/>
                  <a:pt x="5238" y="19448"/>
                </a:cubicBezTo>
                <a:cubicBezTo>
                  <a:pt x="5579" y="19213"/>
                  <a:pt x="5779" y="19029"/>
                  <a:pt x="5817" y="18935"/>
                </a:cubicBezTo>
                <a:cubicBezTo>
                  <a:pt x="5808" y="18909"/>
                  <a:pt x="5791" y="18890"/>
                  <a:pt x="5758" y="18882"/>
                </a:cubicBezTo>
                <a:cubicBezTo>
                  <a:pt x="5726" y="18874"/>
                  <a:pt x="5680" y="18880"/>
                  <a:pt x="5622" y="18898"/>
                </a:cubicBezTo>
                <a:cubicBezTo>
                  <a:pt x="5404" y="18968"/>
                  <a:pt x="5024" y="18684"/>
                  <a:pt x="4898" y="18357"/>
                </a:cubicBezTo>
                <a:cubicBezTo>
                  <a:pt x="4890" y="18335"/>
                  <a:pt x="4875" y="18334"/>
                  <a:pt x="4859" y="18348"/>
                </a:cubicBezTo>
                <a:close/>
                <a:moveTo>
                  <a:pt x="16250" y="18623"/>
                </a:moveTo>
                <a:cubicBezTo>
                  <a:pt x="16212" y="18618"/>
                  <a:pt x="16172" y="18630"/>
                  <a:pt x="16133" y="18631"/>
                </a:cubicBezTo>
                <a:cubicBezTo>
                  <a:pt x="16077" y="18642"/>
                  <a:pt x="16024" y="18650"/>
                  <a:pt x="15949" y="18672"/>
                </a:cubicBezTo>
                <a:cubicBezTo>
                  <a:pt x="15789" y="18718"/>
                  <a:pt x="15686" y="18772"/>
                  <a:pt x="15613" y="18846"/>
                </a:cubicBezTo>
                <a:cubicBezTo>
                  <a:pt x="15605" y="18853"/>
                  <a:pt x="15597" y="18862"/>
                  <a:pt x="15589" y="18870"/>
                </a:cubicBezTo>
                <a:cubicBezTo>
                  <a:pt x="15523" y="18950"/>
                  <a:pt x="15485" y="19055"/>
                  <a:pt x="15467" y="19209"/>
                </a:cubicBezTo>
                <a:cubicBezTo>
                  <a:pt x="15449" y="19372"/>
                  <a:pt x="15483" y="19535"/>
                  <a:pt x="15535" y="19662"/>
                </a:cubicBezTo>
                <a:cubicBezTo>
                  <a:pt x="15658" y="19821"/>
                  <a:pt x="15826" y="19920"/>
                  <a:pt x="16002" y="19953"/>
                </a:cubicBezTo>
                <a:cubicBezTo>
                  <a:pt x="16058" y="19956"/>
                  <a:pt x="16110" y="19966"/>
                  <a:pt x="16167" y="19957"/>
                </a:cubicBezTo>
                <a:cubicBezTo>
                  <a:pt x="16297" y="19922"/>
                  <a:pt x="16452" y="19847"/>
                  <a:pt x="16639" y="19731"/>
                </a:cubicBezTo>
                <a:cubicBezTo>
                  <a:pt x="16735" y="19642"/>
                  <a:pt x="16812" y="19532"/>
                  <a:pt x="16857" y="19403"/>
                </a:cubicBezTo>
                <a:cubicBezTo>
                  <a:pt x="16916" y="19239"/>
                  <a:pt x="16842" y="19042"/>
                  <a:pt x="16668" y="18858"/>
                </a:cubicBezTo>
                <a:cubicBezTo>
                  <a:pt x="16535" y="18731"/>
                  <a:pt x="16397" y="18645"/>
                  <a:pt x="16250" y="18623"/>
                </a:cubicBezTo>
                <a:close/>
                <a:moveTo>
                  <a:pt x="6667" y="19270"/>
                </a:moveTo>
                <a:cubicBezTo>
                  <a:pt x="6626" y="19291"/>
                  <a:pt x="6563" y="19349"/>
                  <a:pt x="6468" y="19452"/>
                </a:cubicBezTo>
                <a:cubicBezTo>
                  <a:pt x="6450" y="19471"/>
                  <a:pt x="6435" y="19480"/>
                  <a:pt x="6419" y="19496"/>
                </a:cubicBezTo>
                <a:cubicBezTo>
                  <a:pt x="6343" y="19612"/>
                  <a:pt x="6289" y="19663"/>
                  <a:pt x="6205" y="19654"/>
                </a:cubicBezTo>
                <a:cubicBezTo>
                  <a:pt x="6195" y="19656"/>
                  <a:pt x="6178" y="19658"/>
                  <a:pt x="6167" y="19658"/>
                </a:cubicBezTo>
                <a:cubicBezTo>
                  <a:pt x="6140" y="19656"/>
                  <a:pt x="6111" y="19648"/>
                  <a:pt x="6079" y="19638"/>
                </a:cubicBezTo>
                <a:cubicBezTo>
                  <a:pt x="6067" y="19633"/>
                  <a:pt x="6053" y="19635"/>
                  <a:pt x="6040" y="19630"/>
                </a:cubicBezTo>
                <a:cubicBezTo>
                  <a:pt x="6028" y="19625"/>
                  <a:pt x="6019" y="19623"/>
                  <a:pt x="6006" y="19618"/>
                </a:cubicBezTo>
                <a:cubicBezTo>
                  <a:pt x="5794" y="19523"/>
                  <a:pt x="5705" y="19575"/>
                  <a:pt x="5540" y="19884"/>
                </a:cubicBezTo>
                <a:cubicBezTo>
                  <a:pt x="5356" y="20229"/>
                  <a:pt x="5364" y="20283"/>
                  <a:pt x="5613" y="20434"/>
                </a:cubicBezTo>
                <a:cubicBezTo>
                  <a:pt x="5696" y="20484"/>
                  <a:pt x="5758" y="20518"/>
                  <a:pt x="5817" y="20543"/>
                </a:cubicBezTo>
                <a:cubicBezTo>
                  <a:pt x="5863" y="20557"/>
                  <a:pt x="5904" y="20566"/>
                  <a:pt x="5943" y="20567"/>
                </a:cubicBezTo>
                <a:cubicBezTo>
                  <a:pt x="6094" y="20524"/>
                  <a:pt x="6229" y="20344"/>
                  <a:pt x="6414" y="19989"/>
                </a:cubicBezTo>
                <a:cubicBezTo>
                  <a:pt x="6419" y="19981"/>
                  <a:pt x="6420" y="19977"/>
                  <a:pt x="6424" y="19969"/>
                </a:cubicBezTo>
                <a:cubicBezTo>
                  <a:pt x="6429" y="19961"/>
                  <a:pt x="6430" y="19953"/>
                  <a:pt x="6434" y="19945"/>
                </a:cubicBezTo>
                <a:cubicBezTo>
                  <a:pt x="6443" y="19928"/>
                  <a:pt x="6445" y="19921"/>
                  <a:pt x="6453" y="19904"/>
                </a:cubicBezTo>
                <a:cubicBezTo>
                  <a:pt x="6525" y="19758"/>
                  <a:pt x="6583" y="19624"/>
                  <a:pt x="6618" y="19521"/>
                </a:cubicBezTo>
                <a:cubicBezTo>
                  <a:pt x="6624" y="19504"/>
                  <a:pt x="6623" y="19496"/>
                  <a:pt x="6628" y="19480"/>
                </a:cubicBezTo>
                <a:cubicBezTo>
                  <a:pt x="6657" y="19384"/>
                  <a:pt x="6676" y="19304"/>
                  <a:pt x="6667" y="19270"/>
                </a:cubicBezTo>
                <a:close/>
                <a:moveTo>
                  <a:pt x="12756" y="19763"/>
                </a:moveTo>
                <a:cubicBezTo>
                  <a:pt x="12725" y="19762"/>
                  <a:pt x="12697" y="19764"/>
                  <a:pt x="12664" y="19767"/>
                </a:cubicBezTo>
                <a:cubicBezTo>
                  <a:pt x="12564" y="19779"/>
                  <a:pt x="12455" y="19798"/>
                  <a:pt x="12362" y="19832"/>
                </a:cubicBezTo>
                <a:cubicBezTo>
                  <a:pt x="12360" y="19833"/>
                  <a:pt x="12360" y="19835"/>
                  <a:pt x="12357" y="19836"/>
                </a:cubicBezTo>
                <a:cubicBezTo>
                  <a:pt x="12355" y="19837"/>
                  <a:pt x="12355" y="19835"/>
                  <a:pt x="12353" y="19836"/>
                </a:cubicBezTo>
                <a:cubicBezTo>
                  <a:pt x="12348" y="19838"/>
                  <a:pt x="12343" y="19842"/>
                  <a:pt x="12338" y="19844"/>
                </a:cubicBezTo>
                <a:cubicBezTo>
                  <a:pt x="12291" y="19862"/>
                  <a:pt x="12256" y="19882"/>
                  <a:pt x="12221" y="19904"/>
                </a:cubicBezTo>
                <a:cubicBezTo>
                  <a:pt x="12199" y="19919"/>
                  <a:pt x="12180" y="19935"/>
                  <a:pt x="12163" y="19953"/>
                </a:cubicBezTo>
                <a:cubicBezTo>
                  <a:pt x="12141" y="19974"/>
                  <a:pt x="12119" y="20000"/>
                  <a:pt x="12105" y="20026"/>
                </a:cubicBezTo>
                <a:cubicBezTo>
                  <a:pt x="12095" y="20044"/>
                  <a:pt x="12096" y="20065"/>
                  <a:pt x="12090" y="20086"/>
                </a:cubicBezTo>
                <a:cubicBezTo>
                  <a:pt x="12085" y="20165"/>
                  <a:pt x="12104" y="20270"/>
                  <a:pt x="12158" y="20442"/>
                </a:cubicBezTo>
                <a:cubicBezTo>
                  <a:pt x="12231" y="20676"/>
                  <a:pt x="12318" y="20910"/>
                  <a:pt x="12372" y="21036"/>
                </a:cubicBezTo>
                <a:cubicBezTo>
                  <a:pt x="12405" y="21101"/>
                  <a:pt x="12432" y="21146"/>
                  <a:pt x="12450" y="21165"/>
                </a:cubicBezTo>
                <a:cubicBezTo>
                  <a:pt x="12467" y="21180"/>
                  <a:pt x="12488" y="21176"/>
                  <a:pt x="12503" y="21153"/>
                </a:cubicBezTo>
                <a:cubicBezTo>
                  <a:pt x="12519" y="21125"/>
                  <a:pt x="12531" y="21110"/>
                  <a:pt x="12552" y="21012"/>
                </a:cubicBezTo>
                <a:cubicBezTo>
                  <a:pt x="12566" y="20946"/>
                  <a:pt x="12602" y="20880"/>
                  <a:pt x="12654" y="20818"/>
                </a:cubicBezTo>
                <a:cubicBezTo>
                  <a:pt x="12695" y="20763"/>
                  <a:pt x="12740" y="20723"/>
                  <a:pt x="12795" y="20680"/>
                </a:cubicBezTo>
                <a:cubicBezTo>
                  <a:pt x="12798" y="20678"/>
                  <a:pt x="12806" y="20675"/>
                  <a:pt x="12809" y="20672"/>
                </a:cubicBezTo>
                <a:cubicBezTo>
                  <a:pt x="12843" y="20638"/>
                  <a:pt x="12872" y="20595"/>
                  <a:pt x="12907" y="20567"/>
                </a:cubicBezTo>
                <a:cubicBezTo>
                  <a:pt x="13040" y="20463"/>
                  <a:pt x="13113" y="20358"/>
                  <a:pt x="13154" y="20256"/>
                </a:cubicBezTo>
                <a:cubicBezTo>
                  <a:pt x="13160" y="20232"/>
                  <a:pt x="13176" y="20208"/>
                  <a:pt x="13179" y="20183"/>
                </a:cubicBezTo>
                <a:cubicBezTo>
                  <a:pt x="13181" y="20174"/>
                  <a:pt x="13177" y="20164"/>
                  <a:pt x="13179" y="20155"/>
                </a:cubicBezTo>
                <a:cubicBezTo>
                  <a:pt x="13183" y="20066"/>
                  <a:pt x="13167" y="19982"/>
                  <a:pt x="13125" y="19913"/>
                </a:cubicBezTo>
                <a:cubicBezTo>
                  <a:pt x="13068" y="19842"/>
                  <a:pt x="12975" y="19788"/>
                  <a:pt x="12858" y="19767"/>
                </a:cubicBezTo>
                <a:cubicBezTo>
                  <a:pt x="12826" y="19764"/>
                  <a:pt x="12794" y="19762"/>
                  <a:pt x="12756" y="19763"/>
                </a:cubicBezTo>
                <a:close/>
                <a:moveTo>
                  <a:pt x="14248" y="19876"/>
                </a:moveTo>
                <a:cubicBezTo>
                  <a:pt x="14137" y="19911"/>
                  <a:pt x="14094" y="19998"/>
                  <a:pt x="14092" y="20167"/>
                </a:cubicBezTo>
                <a:cubicBezTo>
                  <a:pt x="14092" y="20169"/>
                  <a:pt x="14092" y="20169"/>
                  <a:pt x="14092" y="20171"/>
                </a:cubicBezTo>
                <a:cubicBezTo>
                  <a:pt x="14092" y="20173"/>
                  <a:pt x="14092" y="20174"/>
                  <a:pt x="14092" y="20175"/>
                </a:cubicBezTo>
                <a:cubicBezTo>
                  <a:pt x="14092" y="20180"/>
                  <a:pt x="14092" y="20183"/>
                  <a:pt x="14092" y="20187"/>
                </a:cubicBezTo>
                <a:cubicBezTo>
                  <a:pt x="14096" y="20350"/>
                  <a:pt x="14183" y="20438"/>
                  <a:pt x="14287" y="20458"/>
                </a:cubicBezTo>
                <a:cubicBezTo>
                  <a:pt x="14309" y="20458"/>
                  <a:pt x="14327" y="20458"/>
                  <a:pt x="14355" y="20454"/>
                </a:cubicBezTo>
                <a:cubicBezTo>
                  <a:pt x="14499" y="20431"/>
                  <a:pt x="14617" y="20303"/>
                  <a:pt x="14617" y="20167"/>
                </a:cubicBezTo>
                <a:cubicBezTo>
                  <a:pt x="14617" y="20032"/>
                  <a:pt x="14499" y="19903"/>
                  <a:pt x="14355" y="19880"/>
                </a:cubicBezTo>
                <a:cubicBezTo>
                  <a:pt x="14312" y="19873"/>
                  <a:pt x="14279" y="19872"/>
                  <a:pt x="14248" y="19876"/>
                </a:cubicBezTo>
                <a:close/>
                <a:moveTo>
                  <a:pt x="7352" y="20006"/>
                </a:moveTo>
                <a:cubicBezTo>
                  <a:pt x="7286" y="20017"/>
                  <a:pt x="7224" y="20050"/>
                  <a:pt x="7182" y="20107"/>
                </a:cubicBezTo>
                <a:cubicBezTo>
                  <a:pt x="7117" y="20194"/>
                  <a:pt x="7102" y="20338"/>
                  <a:pt x="7143" y="20434"/>
                </a:cubicBezTo>
                <a:cubicBezTo>
                  <a:pt x="7157" y="20459"/>
                  <a:pt x="7167" y="20484"/>
                  <a:pt x="7187" y="20503"/>
                </a:cubicBezTo>
                <a:cubicBezTo>
                  <a:pt x="7246" y="20557"/>
                  <a:pt x="7332" y="20580"/>
                  <a:pt x="7415" y="20575"/>
                </a:cubicBezTo>
                <a:cubicBezTo>
                  <a:pt x="7572" y="20534"/>
                  <a:pt x="7722" y="20429"/>
                  <a:pt x="7756" y="20256"/>
                </a:cubicBezTo>
                <a:cubicBezTo>
                  <a:pt x="7755" y="20253"/>
                  <a:pt x="7756" y="20248"/>
                  <a:pt x="7756" y="20244"/>
                </a:cubicBezTo>
                <a:cubicBezTo>
                  <a:pt x="7755" y="20238"/>
                  <a:pt x="7756" y="20230"/>
                  <a:pt x="7756" y="20224"/>
                </a:cubicBezTo>
                <a:cubicBezTo>
                  <a:pt x="7755" y="20222"/>
                  <a:pt x="7751" y="20221"/>
                  <a:pt x="7751" y="20220"/>
                </a:cubicBezTo>
                <a:cubicBezTo>
                  <a:pt x="7712" y="20073"/>
                  <a:pt x="7517" y="19978"/>
                  <a:pt x="7352" y="20006"/>
                </a:cubicBezTo>
                <a:close/>
                <a:moveTo>
                  <a:pt x="8946" y="20054"/>
                </a:moveTo>
                <a:cubicBezTo>
                  <a:pt x="8930" y="20026"/>
                  <a:pt x="8899" y="20067"/>
                  <a:pt x="8844" y="20167"/>
                </a:cubicBezTo>
                <a:cubicBezTo>
                  <a:pt x="8767" y="20308"/>
                  <a:pt x="8724" y="20472"/>
                  <a:pt x="8708" y="20636"/>
                </a:cubicBezTo>
                <a:cubicBezTo>
                  <a:pt x="8708" y="20638"/>
                  <a:pt x="8708" y="20642"/>
                  <a:pt x="8708" y="20644"/>
                </a:cubicBezTo>
                <a:cubicBezTo>
                  <a:pt x="8703" y="20724"/>
                  <a:pt x="8707" y="20811"/>
                  <a:pt x="8708" y="20895"/>
                </a:cubicBezTo>
                <a:cubicBezTo>
                  <a:pt x="8718" y="21003"/>
                  <a:pt x="8735" y="21107"/>
                  <a:pt x="8771" y="21194"/>
                </a:cubicBezTo>
                <a:cubicBezTo>
                  <a:pt x="8774" y="21201"/>
                  <a:pt x="8778" y="21207"/>
                  <a:pt x="8781" y="21214"/>
                </a:cubicBezTo>
                <a:cubicBezTo>
                  <a:pt x="8785" y="21224"/>
                  <a:pt x="8791" y="21233"/>
                  <a:pt x="8796" y="21242"/>
                </a:cubicBezTo>
                <a:cubicBezTo>
                  <a:pt x="8836" y="21320"/>
                  <a:pt x="8889" y="21386"/>
                  <a:pt x="8951" y="21424"/>
                </a:cubicBezTo>
                <a:cubicBezTo>
                  <a:pt x="9084" y="21505"/>
                  <a:pt x="9200" y="21528"/>
                  <a:pt x="9306" y="21493"/>
                </a:cubicBezTo>
                <a:cubicBezTo>
                  <a:pt x="9376" y="21441"/>
                  <a:pt x="9446" y="21388"/>
                  <a:pt x="9520" y="21295"/>
                </a:cubicBezTo>
                <a:cubicBezTo>
                  <a:pt x="9577" y="21221"/>
                  <a:pt x="9628" y="21111"/>
                  <a:pt x="9675" y="21004"/>
                </a:cubicBezTo>
                <a:cubicBezTo>
                  <a:pt x="9694" y="20956"/>
                  <a:pt x="9715" y="20925"/>
                  <a:pt x="9733" y="20870"/>
                </a:cubicBezTo>
                <a:cubicBezTo>
                  <a:pt x="9816" y="20624"/>
                  <a:pt x="9849" y="20476"/>
                  <a:pt x="9860" y="20357"/>
                </a:cubicBezTo>
                <a:cubicBezTo>
                  <a:pt x="9865" y="20312"/>
                  <a:pt x="9864" y="20274"/>
                  <a:pt x="9865" y="20236"/>
                </a:cubicBezTo>
                <a:cubicBezTo>
                  <a:pt x="9854" y="20151"/>
                  <a:pt x="9814" y="20103"/>
                  <a:pt x="9733" y="20103"/>
                </a:cubicBezTo>
                <a:cubicBezTo>
                  <a:pt x="9717" y="20103"/>
                  <a:pt x="9705" y="20115"/>
                  <a:pt x="9690" y="20127"/>
                </a:cubicBezTo>
                <a:cubicBezTo>
                  <a:pt x="9673" y="20152"/>
                  <a:pt x="9654" y="20163"/>
                  <a:pt x="9641" y="20195"/>
                </a:cubicBezTo>
                <a:cubicBezTo>
                  <a:pt x="9641" y="20197"/>
                  <a:pt x="9637" y="20194"/>
                  <a:pt x="9636" y="20195"/>
                </a:cubicBezTo>
                <a:cubicBezTo>
                  <a:pt x="9606" y="20273"/>
                  <a:pt x="9588" y="20368"/>
                  <a:pt x="9588" y="20462"/>
                </a:cubicBezTo>
                <a:cubicBezTo>
                  <a:pt x="9588" y="20465"/>
                  <a:pt x="9588" y="20468"/>
                  <a:pt x="9588" y="20470"/>
                </a:cubicBezTo>
                <a:cubicBezTo>
                  <a:pt x="9587" y="20511"/>
                  <a:pt x="9570" y="20545"/>
                  <a:pt x="9563" y="20583"/>
                </a:cubicBezTo>
                <a:cubicBezTo>
                  <a:pt x="9553" y="20644"/>
                  <a:pt x="9547" y="20709"/>
                  <a:pt x="9524" y="20761"/>
                </a:cubicBezTo>
                <a:cubicBezTo>
                  <a:pt x="9508" y="20798"/>
                  <a:pt x="9487" y="20819"/>
                  <a:pt x="9466" y="20850"/>
                </a:cubicBezTo>
                <a:cubicBezTo>
                  <a:pt x="9460" y="20858"/>
                  <a:pt x="9453" y="20870"/>
                  <a:pt x="9447" y="20878"/>
                </a:cubicBezTo>
                <a:cubicBezTo>
                  <a:pt x="9436" y="20893"/>
                  <a:pt x="9424" y="20906"/>
                  <a:pt x="9413" y="20919"/>
                </a:cubicBezTo>
                <a:cubicBezTo>
                  <a:pt x="9401" y="20935"/>
                  <a:pt x="9392" y="20956"/>
                  <a:pt x="9379" y="20967"/>
                </a:cubicBezTo>
                <a:cubicBezTo>
                  <a:pt x="9350" y="20993"/>
                  <a:pt x="9321" y="21011"/>
                  <a:pt x="9291" y="21024"/>
                </a:cubicBezTo>
                <a:cubicBezTo>
                  <a:pt x="9263" y="21037"/>
                  <a:pt x="9236" y="21044"/>
                  <a:pt x="9209" y="21044"/>
                </a:cubicBezTo>
                <a:cubicBezTo>
                  <a:pt x="9188" y="21044"/>
                  <a:pt x="9169" y="21036"/>
                  <a:pt x="9150" y="21028"/>
                </a:cubicBezTo>
                <a:cubicBezTo>
                  <a:pt x="9150" y="21028"/>
                  <a:pt x="9146" y="21028"/>
                  <a:pt x="9145" y="21028"/>
                </a:cubicBezTo>
                <a:cubicBezTo>
                  <a:pt x="9134" y="21024"/>
                  <a:pt x="9122" y="21022"/>
                  <a:pt x="9111" y="21016"/>
                </a:cubicBezTo>
                <a:cubicBezTo>
                  <a:pt x="9107" y="21013"/>
                  <a:pt x="9105" y="21007"/>
                  <a:pt x="9102" y="21004"/>
                </a:cubicBezTo>
                <a:cubicBezTo>
                  <a:pt x="9082" y="20990"/>
                  <a:pt x="9060" y="20978"/>
                  <a:pt x="9043" y="20955"/>
                </a:cubicBezTo>
                <a:cubicBezTo>
                  <a:pt x="8978" y="20867"/>
                  <a:pt x="8936" y="20598"/>
                  <a:pt x="8951" y="20357"/>
                </a:cubicBezTo>
                <a:cubicBezTo>
                  <a:pt x="8962" y="20180"/>
                  <a:pt x="8962" y="20082"/>
                  <a:pt x="8946" y="20054"/>
                </a:cubicBezTo>
                <a:close/>
                <a:moveTo>
                  <a:pt x="10997" y="20058"/>
                </a:moveTo>
                <a:cubicBezTo>
                  <a:pt x="10920" y="20064"/>
                  <a:pt x="10837" y="20082"/>
                  <a:pt x="10764" y="20115"/>
                </a:cubicBezTo>
                <a:cubicBezTo>
                  <a:pt x="10571" y="20200"/>
                  <a:pt x="10507" y="20375"/>
                  <a:pt x="10511" y="20786"/>
                </a:cubicBezTo>
                <a:cubicBezTo>
                  <a:pt x="10515" y="20957"/>
                  <a:pt x="10526" y="21125"/>
                  <a:pt x="10540" y="21254"/>
                </a:cubicBezTo>
                <a:cubicBezTo>
                  <a:pt x="10554" y="21384"/>
                  <a:pt x="10566" y="21471"/>
                  <a:pt x="10584" y="21501"/>
                </a:cubicBezTo>
                <a:cubicBezTo>
                  <a:pt x="10647" y="21572"/>
                  <a:pt x="10772" y="21600"/>
                  <a:pt x="10909" y="21594"/>
                </a:cubicBezTo>
                <a:cubicBezTo>
                  <a:pt x="10930" y="21592"/>
                  <a:pt x="10947" y="21594"/>
                  <a:pt x="10968" y="21590"/>
                </a:cubicBezTo>
                <a:cubicBezTo>
                  <a:pt x="10977" y="21589"/>
                  <a:pt x="10988" y="21587"/>
                  <a:pt x="10997" y="21586"/>
                </a:cubicBezTo>
                <a:cubicBezTo>
                  <a:pt x="11027" y="21577"/>
                  <a:pt x="11054" y="21564"/>
                  <a:pt x="11084" y="21553"/>
                </a:cubicBezTo>
                <a:cubicBezTo>
                  <a:pt x="11128" y="21538"/>
                  <a:pt x="11176" y="21528"/>
                  <a:pt x="11215" y="21505"/>
                </a:cubicBezTo>
                <a:cubicBezTo>
                  <a:pt x="11217" y="21504"/>
                  <a:pt x="11219" y="21506"/>
                  <a:pt x="11220" y="21505"/>
                </a:cubicBezTo>
                <a:cubicBezTo>
                  <a:pt x="11290" y="21464"/>
                  <a:pt x="11350" y="21411"/>
                  <a:pt x="11390" y="21351"/>
                </a:cubicBezTo>
                <a:cubicBezTo>
                  <a:pt x="11391" y="21351"/>
                  <a:pt x="11390" y="21348"/>
                  <a:pt x="11390" y="21347"/>
                </a:cubicBezTo>
                <a:cubicBezTo>
                  <a:pt x="11510" y="21159"/>
                  <a:pt x="11479" y="20734"/>
                  <a:pt x="11381" y="20422"/>
                </a:cubicBezTo>
                <a:cubicBezTo>
                  <a:pt x="11359" y="20361"/>
                  <a:pt x="11344" y="20294"/>
                  <a:pt x="11318" y="20244"/>
                </a:cubicBezTo>
                <a:cubicBezTo>
                  <a:pt x="11306" y="20222"/>
                  <a:pt x="11296" y="20197"/>
                  <a:pt x="11284" y="20179"/>
                </a:cubicBezTo>
                <a:cubicBezTo>
                  <a:pt x="11277" y="20169"/>
                  <a:pt x="11271" y="20161"/>
                  <a:pt x="11264" y="20151"/>
                </a:cubicBezTo>
                <a:cubicBezTo>
                  <a:pt x="11240" y="20121"/>
                  <a:pt x="11213" y="20097"/>
                  <a:pt x="11186" y="20082"/>
                </a:cubicBezTo>
                <a:cubicBezTo>
                  <a:pt x="11143" y="20059"/>
                  <a:pt x="11074" y="20052"/>
                  <a:pt x="10997" y="20058"/>
                </a:cubicBezTo>
                <a:close/>
              </a:path>
            </a:pathLst>
          </a:custGeom>
          <a:ln w="12700">
            <a:miter lim="400000"/>
          </a:ln>
        </p:spPr>
      </p:pic>
      <p:pic>
        <p:nvPicPr>
          <p:cNvPr id="876" name="Captura de Tela 2019-11-06 às 15.38.43.png" descr="Captura de Tela 2019-11-06 às 15.38.43.png"/>
          <p:cNvPicPr>
            <a:picLocks noChangeAspect="1"/>
          </p:cNvPicPr>
          <p:nvPr/>
        </p:nvPicPr>
        <p:blipFill>
          <a:blip r:embed="rId3">
            <a:extLst/>
          </a:blip>
          <a:stretch>
            <a:fillRect/>
          </a:stretch>
        </p:blipFill>
        <p:spPr>
          <a:xfrm>
            <a:off x="2626272" y="-988130"/>
            <a:ext cx="17661649" cy="9308442"/>
          </a:xfrm>
          <a:prstGeom prst="rect">
            <a:avLst/>
          </a:prstGeom>
          <a:ln w="12700">
            <a:miter lim="400000"/>
          </a:ln>
        </p:spPr>
      </p:pic>
      <p:sp>
        <p:nvSpPr>
          <p:cNvPr id="877" name="Ajuste, acabamento e degradação hidrotérmica afetam a rugosidade, resistência à flexão e confiabilidade da zircônia totalmente estabilizada (FSZ) e da zircônia parcialmente estabilizada (PSZ) para restaurações monolíticas."/>
          <p:cNvSpPr txBox="1"/>
          <p:nvPr/>
        </p:nvSpPr>
        <p:spPr>
          <a:xfrm>
            <a:off x="1630136" y="8347874"/>
            <a:ext cx="21566005" cy="51602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just" defTabSz="1155278">
              <a:lnSpc>
                <a:spcPct val="150000"/>
              </a:lnSpc>
              <a:buSzPct val="100000"/>
              <a:buChar char="•"/>
              <a:defRPr sz="6200">
                <a:solidFill>
                  <a:srgbClr val="72675A"/>
                </a:solidFill>
              </a:defRPr>
            </a:lvl1pPr>
          </a:lstStyle>
          <a:p>
            <a:pPr/>
            <a:r>
              <a:t> Ajuste, acabamento e degradação hidrotérmica afetam a rugosidade, resistência à flexão e confiabilidade da zircônia totalmente estabilizada (FSZ) e da zircônia parcialmente estabilizada (PSZ) para restaurações monolíticas.</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Quando ajustes oclusais forem necessários em coroas monolíticas"/>
          <p:cNvSpPr txBox="1"/>
          <p:nvPr/>
        </p:nvSpPr>
        <p:spPr>
          <a:xfrm>
            <a:off x="1408997" y="1476668"/>
            <a:ext cx="2156600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Quando ajustes oclusais forem necessários em coroas monolíticas</a:t>
            </a:r>
          </a:p>
        </p:txBody>
      </p:sp>
      <p:sp>
        <p:nvSpPr>
          <p:cNvPr id="880" name="Desgaste seguido de polimento pode ser realizado"/>
          <p:cNvSpPr txBox="1"/>
          <p:nvPr/>
        </p:nvSpPr>
        <p:spPr>
          <a:xfrm>
            <a:off x="1408997" y="3771682"/>
            <a:ext cx="21566006"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Desgaste seguido de polimento pode ser realizado</a:t>
            </a:r>
          </a:p>
        </p:txBody>
      </p:sp>
      <p:sp>
        <p:nvSpPr>
          <p:cNvPr id="881" name="Aplicação de glaze parece ser desnecessária e até prejudicial"/>
          <p:cNvSpPr txBox="1"/>
          <p:nvPr/>
        </p:nvSpPr>
        <p:spPr>
          <a:xfrm>
            <a:off x="1137791" y="5624243"/>
            <a:ext cx="21566005" cy="11026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Aplicação de glaze parece ser desnecessária e até prejudicial</a:t>
            </a:r>
          </a:p>
        </p:txBody>
      </p:sp>
      <p:sp>
        <p:nvSpPr>
          <p:cNvPr id="882" name="Hatanaka et al.,2019"/>
          <p:cNvSpPr txBox="1"/>
          <p:nvPr/>
        </p:nvSpPr>
        <p:spPr>
          <a:xfrm>
            <a:off x="3206488" y="13009755"/>
            <a:ext cx="11610597" cy="1050664"/>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457200">
              <a:lnSpc>
                <a:spcPct val="117999"/>
              </a:lnSpc>
              <a:defRPr sz="2200">
                <a:solidFill>
                  <a:srgbClr val="000000"/>
                </a:solidFill>
                <a:latin typeface="Helvetica Neue"/>
                <a:ea typeface="Helvetica Neue"/>
                <a:cs typeface="Helvetica Neue"/>
                <a:sym typeface="Helvetica Neue"/>
              </a:defRPr>
            </a:lvl1pPr>
          </a:lstStyle>
          <a:p>
            <a:pPr/>
            <a:r>
              <a:t>Hatanaka et al.,2019</a:t>
            </a:r>
          </a:p>
        </p:txBody>
      </p:sp>
      <p:sp>
        <p:nvSpPr>
          <p:cNvPr id="883" name="O envelhecimento artificial aumentou a resistência à flexão da zircônia parcialmente estabilizada, mas não afetou a resistência à flexão da zircônia totalmente estabilizada."/>
          <p:cNvSpPr txBox="1"/>
          <p:nvPr/>
        </p:nvSpPr>
        <p:spPr>
          <a:xfrm>
            <a:off x="1137791" y="7964449"/>
            <a:ext cx="21566005" cy="380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O envelhecimento artificial aumentou a resistência à flexão da zircônia parcialmente estabilizada, mas não afetou a resistência à flexão da zircônia totalmente estabilizada.</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7" name="Considerações finais"/>
          <p:cNvSpPr txBox="1"/>
          <p:nvPr/>
        </p:nvSpPr>
        <p:spPr>
          <a:xfrm>
            <a:off x="6243721" y="805603"/>
            <a:ext cx="11896559" cy="3516066"/>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normAutofit fontScale="100000" lnSpcReduction="0"/>
          </a:bodyPr>
          <a:lstStyle>
            <a:lvl1pPr defTabSz="1155278">
              <a:defRPr sz="11200">
                <a:solidFill>
                  <a:schemeClr val="accent6"/>
                </a:solidFill>
              </a:defRPr>
            </a:lvl1pPr>
          </a:lstStyle>
          <a:p>
            <a:pPr/>
            <a:r>
              <a:t>Considerações finais</a:t>
            </a:r>
          </a:p>
        </p:txBody>
      </p:sp>
      <p:sp>
        <p:nvSpPr>
          <p:cNvPr id="888" name="A zircônia é um material comprovadamente indicado para uso restaurador sob os aspectos biológicos, funcionais e estéticos."/>
          <p:cNvSpPr txBox="1"/>
          <p:nvPr/>
        </p:nvSpPr>
        <p:spPr>
          <a:xfrm>
            <a:off x="2017018" y="5076948"/>
            <a:ext cx="21503473"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A zircônia é um material comprovadamente indicado para uso restaurador sob os aspectos biológicos, funcionais e estéticos.</a:t>
            </a:r>
          </a:p>
        </p:txBody>
      </p:sp>
      <p:sp>
        <p:nvSpPr>
          <p:cNvPr id="889" name="Cabe ao cirurgião-dentista estar informado quanto às suas propriedades, sistemas disponíveis e estudos realizados"/>
          <p:cNvSpPr txBox="1"/>
          <p:nvPr/>
        </p:nvSpPr>
        <p:spPr>
          <a:xfrm>
            <a:off x="1834302" y="8743561"/>
            <a:ext cx="21503473" cy="245516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marL="543560" indent="-228600" algn="l" defTabSz="1155278">
              <a:lnSpc>
                <a:spcPct val="150000"/>
              </a:lnSpc>
              <a:buSzPct val="100000"/>
              <a:buChar char="•"/>
              <a:defRPr sz="6200">
                <a:solidFill>
                  <a:srgbClr val="72675A"/>
                </a:solidFill>
              </a:defRPr>
            </a:lvl1pPr>
          </a:lstStyle>
          <a:p>
            <a:pPr/>
            <a:r>
              <a:t>Cabe ao cirurgião-dentista estar informado quanto às suas propriedades, sistemas disponíveis e estudos realizados</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3" name="Imagem" descr="Imagem"/>
          <p:cNvPicPr>
            <a:picLocks noChangeAspect="1"/>
          </p:cNvPicPr>
          <p:nvPr/>
        </p:nvPicPr>
        <p:blipFill>
          <a:blip r:embed="rId2">
            <a:extLst/>
          </a:blip>
          <a:stretch>
            <a:fillRect/>
          </a:stretch>
        </p:blipFill>
        <p:spPr>
          <a:xfrm>
            <a:off x="5834062" y="965839"/>
            <a:ext cx="12715876" cy="9215439"/>
          </a:xfrm>
          <a:prstGeom prst="rect">
            <a:avLst/>
          </a:prstGeom>
          <a:ln w="12700">
            <a:miter lim="400000"/>
          </a:ln>
        </p:spPr>
      </p:pic>
      <p:pic>
        <p:nvPicPr>
          <p:cNvPr id="894" name="Imagem" descr="Imagem"/>
          <p:cNvPicPr>
            <a:picLocks noChangeAspect="1"/>
          </p:cNvPicPr>
          <p:nvPr/>
        </p:nvPicPr>
        <p:blipFill>
          <a:blip r:embed="rId3">
            <a:extLst/>
          </a:blip>
          <a:stretch>
            <a:fillRect/>
          </a:stretch>
        </p:blipFill>
        <p:spPr>
          <a:xfrm>
            <a:off x="6994921" y="10506448"/>
            <a:ext cx="10394158" cy="2143126"/>
          </a:xfrm>
          <a:prstGeom prst="rect">
            <a:avLst/>
          </a:prstGeom>
          <a:ln w="12700">
            <a:miter lim="400000"/>
          </a:ln>
        </p:spPr>
      </p:pic>
      <p:pic>
        <p:nvPicPr>
          <p:cNvPr id="895" name="Imagem" descr="Imagem"/>
          <p:cNvPicPr>
            <a:picLocks noChangeAspect="1"/>
          </p:cNvPicPr>
          <p:nvPr/>
        </p:nvPicPr>
        <p:blipFill>
          <a:blip r:embed="rId4">
            <a:extLst/>
          </a:blip>
          <a:stretch>
            <a:fillRect/>
          </a:stretch>
        </p:blipFill>
        <p:spPr>
          <a:xfrm>
            <a:off x="8923734" y="12103429"/>
            <a:ext cx="6536532" cy="116086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Linha"/>
          <p:cNvSpPr/>
          <p:nvPr/>
        </p:nvSpPr>
        <p:spPr>
          <a:xfrm>
            <a:off x="912687" y="2601892"/>
            <a:ext cx="13962910" cy="1"/>
          </a:xfrm>
          <a:prstGeom prst="line">
            <a:avLst/>
          </a:prstGeom>
          <a:ln w="25400">
            <a:solidFill>
              <a:srgbClr val="5A5F5E"/>
            </a:solidFill>
            <a:miter lim="400000"/>
          </a:ln>
        </p:spPr>
        <p:txBody>
          <a:bodyPr lIns="71437" tIns="71437" rIns="71437" bIns="71437" anchor="ctr"/>
          <a:lstStyle/>
          <a:p>
            <a:pPr/>
          </a:p>
        </p:txBody>
      </p:sp>
      <p:sp>
        <p:nvSpPr>
          <p:cNvPr id="199" name="Zircônia"/>
          <p:cNvSpPr txBox="1"/>
          <p:nvPr/>
        </p:nvSpPr>
        <p:spPr>
          <a:xfrm>
            <a:off x="1669222" y="1018258"/>
            <a:ext cx="8644040" cy="12677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Zircônia</a:t>
            </a:r>
          </a:p>
        </p:txBody>
      </p:sp>
      <p:sp>
        <p:nvSpPr>
          <p:cNvPr id="200" name="Stawarczyk et al 2017"/>
          <p:cNvSpPr txBox="1"/>
          <p:nvPr/>
        </p:nvSpPr>
        <p:spPr>
          <a:xfrm>
            <a:off x="1399104" y="12928765"/>
            <a:ext cx="9543798"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Stawarczyk et al 2017</a:t>
            </a:r>
          </a:p>
        </p:txBody>
      </p:sp>
      <p:pic>
        <p:nvPicPr>
          <p:cNvPr id="201" name="Captura de Tela 2019-10-13 às 11.09.34.png" descr="Captura de Tela 2019-10-13 às 11.09.34.png"/>
          <p:cNvPicPr>
            <a:picLocks noChangeAspect="1"/>
          </p:cNvPicPr>
          <p:nvPr/>
        </p:nvPicPr>
        <p:blipFill>
          <a:blip r:embed="rId3">
            <a:extLst/>
          </a:blip>
          <a:stretch>
            <a:fillRect/>
          </a:stretch>
        </p:blipFill>
        <p:spPr>
          <a:xfrm>
            <a:off x="14519986" y="2917810"/>
            <a:ext cx="8911342" cy="7052826"/>
          </a:xfrm>
          <a:prstGeom prst="rect">
            <a:avLst/>
          </a:prstGeom>
          <a:ln w="12700">
            <a:miter lim="400000"/>
          </a:ln>
        </p:spPr>
      </p:pic>
      <p:sp>
        <p:nvSpPr>
          <p:cNvPr id="202" name="Produção"/>
          <p:cNvSpPr txBox="1"/>
          <p:nvPr/>
        </p:nvSpPr>
        <p:spPr>
          <a:xfrm>
            <a:off x="1488604" y="4764561"/>
            <a:ext cx="4424496"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Produção</a:t>
            </a:r>
          </a:p>
        </p:txBody>
      </p:sp>
      <p:sp>
        <p:nvSpPr>
          <p:cNvPr id="203" name="Purificação"/>
          <p:cNvSpPr txBox="1"/>
          <p:nvPr/>
        </p:nvSpPr>
        <p:spPr>
          <a:xfrm>
            <a:off x="1527425" y="9182462"/>
            <a:ext cx="5231757" cy="126771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Purificação</a:t>
            </a:r>
          </a:p>
        </p:txBody>
      </p:sp>
      <p:sp>
        <p:nvSpPr>
          <p:cNvPr id="204" name="Seta"/>
          <p:cNvSpPr/>
          <p:nvPr/>
        </p:nvSpPr>
        <p:spPr>
          <a:xfrm>
            <a:off x="9688603" y="6590748"/>
            <a:ext cx="1981380" cy="459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43" y="6160"/>
                </a:moveTo>
                <a:lnTo>
                  <a:pt x="11043" y="0"/>
                </a:lnTo>
                <a:lnTo>
                  <a:pt x="21600" y="10800"/>
                </a:lnTo>
                <a:lnTo>
                  <a:pt x="11043" y="21600"/>
                </a:lnTo>
                <a:lnTo>
                  <a:pt x="11043" y="15440"/>
                </a:lnTo>
                <a:lnTo>
                  <a:pt x="0" y="15440"/>
                </a:lnTo>
                <a:lnTo>
                  <a:pt x="0" y="6160"/>
                </a:lnTo>
                <a:close/>
              </a:path>
            </a:pathLst>
          </a:custGeom>
          <a:solidFill>
            <a:srgbClr val="808785"/>
          </a:solidFill>
          <a:ln w="12700">
            <a:miter lim="400000"/>
          </a:ln>
        </p:spPr>
        <p:txBody>
          <a:bodyPr lIns="71437" tIns="71437" rIns="71437" bIns="71437" anchor="ctr"/>
          <a:lstStyle/>
          <a:p>
            <a:pPr>
              <a:defRPr>
                <a:solidFill>
                  <a:srgbClr val="FFFFFF"/>
                </a:solidFill>
              </a:defRPr>
            </a:pPr>
          </a:p>
        </p:txBody>
      </p:sp>
      <p:sp>
        <p:nvSpPr>
          <p:cNvPr id="205" name="Seta"/>
          <p:cNvSpPr/>
          <p:nvPr/>
        </p:nvSpPr>
        <p:spPr>
          <a:xfrm rot="5400000">
            <a:off x="2973438" y="7302567"/>
            <a:ext cx="1831189" cy="609607"/>
          </a:xfrm>
          <a:prstGeom prst="rightArrow">
            <a:avLst>
              <a:gd name="adj1" fmla="val 32000"/>
              <a:gd name="adj2" fmla="val 133332"/>
            </a:avLst>
          </a:prstGeom>
          <a:solidFill>
            <a:srgbClr val="808785"/>
          </a:solidFill>
          <a:ln w="12700">
            <a:miter lim="400000"/>
          </a:ln>
        </p:spPr>
        <p:txBody>
          <a:bodyPr lIns="71437" tIns="71437" rIns="71437" bIns="71437" anchor="ctr"/>
          <a:lstStyle/>
          <a:p>
            <a:pPr>
              <a:defRPr>
                <a:solidFill>
                  <a:srgbClr val="FFFFFF"/>
                </a:solidFill>
              </a:defRPr>
            </a:pPr>
          </a:p>
        </p:txBody>
      </p:sp>
      <p:sp>
        <p:nvSpPr>
          <p:cNvPr id="206" name="Alta fusão"/>
          <p:cNvSpPr txBox="1"/>
          <p:nvPr/>
        </p:nvSpPr>
        <p:spPr>
          <a:xfrm>
            <a:off x="16034103" y="11204084"/>
            <a:ext cx="5231756"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Alta fusão</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Malkondu et al., 2016; Stawarczyk et al 2017"/>
          <p:cNvSpPr txBox="1"/>
          <p:nvPr/>
        </p:nvSpPr>
        <p:spPr>
          <a:xfrm>
            <a:off x="558446" y="12973010"/>
            <a:ext cx="9543798" cy="647451"/>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642937">
              <a:lnSpc>
                <a:spcPct val="117999"/>
              </a:lnSpc>
              <a:defRPr sz="3000">
                <a:solidFill>
                  <a:srgbClr val="000000"/>
                </a:solidFill>
                <a:latin typeface="Helvetica Neue"/>
                <a:ea typeface="Helvetica Neue"/>
                <a:cs typeface="Helvetica Neue"/>
                <a:sym typeface="Helvetica Neue"/>
              </a:defRPr>
            </a:lvl1pPr>
          </a:lstStyle>
          <a:p>
            <a:pPr/>
            <a:r>
              <a:t>Malkondu et al., 2016; Stawarczyk et al 2017</a:t>
            </a:r>
          </a:p>
        </p:txBody>
      </p:sp>
      <p:sp>
        <p:nvSpPr>
          <p:cNvPr id="211" name="Como matéria-prima:"/>
          <p:cNvSpPr txBox="1"/>
          <p:nvPr/>
        </p:nvSpPr>
        <p:spPr>
          <a:xfrm>
            <a:off x="903696" y="1034778"/>
            <a:ext cx="23284530"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Como matéria-prima:</a:t>
            </a:r>
          </a:p>
        </p:txBody>
      </p:sp>
      <p:sp>
        <p:nvSpPr>
          <p:cNvPr id="212" name="https://pt.wikipedia.org/wiki/Zircônio"/>
          <p:cNvSpPr txBox="1"/>
          <p:nvPr/>
        </p:nvSpPr>
        <p:spPr>
          <a:xfrm>
            <a:off x="12657131" y="12649944"/>
            <a:ext cx="9069171" cy="6073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defTabSz="1155278">
              <a:defRPr sz="2800">
                <a:solidFill>
                  <a:srgbClr val="000000"/>
                </a:solidFill>
                <a:latin typeface="Baskerville"/>
                <a:ea typeface="Baskerville"/>
                <a:cs typeface="Baskerville"/>
                <a:sym typeface="Baskerville"/>
              </a:defRPr>
            </a:lvl1pPr>
          </a:lstStyle>
          <a:p>
            <a:pPr/>
            <a:r>
              <a:t>https://pt.wikipedia.org/wiki/Zircônio</a:t>
            </a:r>
          </a:p>
        </p:txBody>
      </p:sp>
      <p:pic>
        <p:nvPicPr>
          <p:cNvPr id="213" name="Captura de Tela 2019-11-02 às 09.16.09.png" descr="Captura de Tela 2019-11-02 às 09.16.09.png"/>
          <p:cNvPicPr>
            <a:picLocks noChangeAspect="1"/>
          </p:cNvPicPr>
          <p:nvPr/>
        </p:nvPicPr>
        <p:blipFill>
          <a:blip r:embed="rId3">
            <a:extLst/>
          </a:blip>
          <a:stretch>
            <a:fillRect/>
          </a:stretch>
        </p:blipFill>
        <p:spPr>
          <a:xfrm>
            <a:off x="12187750" y="3324605"/>
            <a:ext cx="10007933" cy="9038306"/>
          </a:xfrm>
          <a:prstGeom prst="rect">
            <a:avLst/>
          </a:prstGeom>
          <a:ln w="12700">
            <a:miter lim="400000"/>
          </a:ln>
        </p:spPr>
      </p:pic>
      <p:sp>
        <p:nvSpPr>
          <p:cNvPr id="214" name="Dúctil"/>
          <p:cNvSpPr txBox="1"/>
          <p:nvPr/>
        </p:nvSpPr>
        <p:spPr>
          <a:xfrm>
            <a:off x="1390393" y="5563116"/>
            <a:ext cx="8275223"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Dúctil</a:t>
            </a:r>
          </a:p>
        </p:txBody>
      </p:sp>
      <p:sp>
        <p:nvSpPr>
          <p:cNvPr id="215" name="Brilhante"/>
          <p:cNvSpPr txBox="1"/>
          <p:nvPr/>
        </p:nvSpPr>
        <p:spPr>
          <a:xfrm>
            <a:off x="1403502" y="7827285"/>
            <a:ext cx="10264700"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Brilhante</a:t>
            </a:r>
          </a:p>
        </p:txBody>
      </p:sp>
      <p:sp>
        <p:nvSpPr>
          <p:cNvPr id="216" name="Prateado"/>
          <p:cNvSpPr txBox="1"/>
          <p:nvPr/>
        </p:nvSpPr>
        <p:spPr>
          <a:xfrm>
            <a:off x="1473147" y="10091454"/>
            <a:ext cx="6566254"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Prateado</a:t>
            </a:r>
          </a:p>
        </p:txBody>
      </p:sp>
      <p:sp>
        <p:nvSpPr>
          <p:cNvPr id="217" name="Linha"/>
          <p:cNvSpPr/>
          <p:nvPr/>
        </p:nvSpPr>
        <p:spPr>
          <a:xfrm>
            <a:off x="204764" y="2289796"/>
            <a:ext cx="13962911" cy="1"/>
          </a:xfrm>
          <a:prstGeom prst="line">
            <a:avLst/>
          </a:prstGeom>
          <a:ln w="25400">
            <a:solidFill>
              <a:srgbClr val="5A5F5E"/>
            </a:solidFill>
            <a:miter lim="400000"/>
          </a:ln>
        </p:spPr>
        <p:txBody>
          <a:bodyPr lIns="71437" tIns="71437" rIns="71437" bIns="71437" anchor="ctr"/>
          <a:lstStyle/>
          <a:p>
            <a:pPr/>
          </a:p>
        </p:txBody>
      </p:sp>
      <p:sp>
        <p:nvSpPr>
          <p:cNvPr id="218" name="Metal relativamente macio"/>
          <p:cNvSpPr txBox="1"/>
          <p:nvPr/>
        </p:nvSpPr>
        <p:spPr>
          <a:xfrm>
            <a:off x="1254341" y="3298947"/>
            <a:ext cx="10613822" cy="1267719"/>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chor="ctr">
            <a:spAutoFit/>
          </a:bodyPr>
          <a:lstStyle>
            <a:lvl1pPr algn="l" defTabSz="1155278">
              <a:lnSpc>
                <a:spcPct val="150000"/>
              </a:lnSpc>
              <a:defRPr sz="7400">
                <a:solidFill>
                  <a:srgbClr val="72675A"/>
                </a:solidFill>
              </a:defRPr>
            </a:lvl1pPr>
          </a:lstStyle>
          <a:p>
            <a:pPr/>
            <a:r>
              <a:t>Metal relativamente macio</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