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9" r:id="rId6"/>
    <p:sldId id="260" r:id="rId7"/>
    <p:sldId id="261" r:id="rId8"/>
    <p:sldId id="262" r:id="rId9"/>
    <p:sldId id="267" r:id="rId10"/>
    <p:sldId id="268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420" autoAdjust="0"/>
  </p:normalViewPr>
  <p:slideViewPr>
    <p:cSldViewPr snapToGrid="0">
      <p:cViewPr varScale="1">
        <p:scale>
          <a:sx n="46" d="100"/>
          <a:sy n="46" d="100"/>
        </p:scale>
        <p:origin x="141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5DE7A6-45E9-4456-BDB5-DF70D0FAE50E}" type="doc">
      <dgm:prSet loTypeId="urn:microsoft.com/office/officeart/2005/8/layout/default#1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B88BE2B6-8110-432D-B6ED-2CD9A23D1FF0}">
      <dgm:prSet phldrT="[Texto]" custT="1"/>
      <dgm:spPr/>
      <dgm:t>
        <a:bodyPr/>
        <a:lstStyle/>
        <a:p>
          <a:r>
            <a:rPr lang="pt-BR" sz="3200" dirty="0" smtClean="0"/>
            <a:t>Metodologia do Ensino de Matemática</a:t>
          </a:r>
          <a:endParaRPr lang="pt-BR" sz="3200" dirty="0"/>
        </a:p>
      </dgm:t>
    </dgm:pt>
    <dgm:pt modelId="{6A1B7B0C-6403-49F5-9338-22F2AA1BCDAC}" type="parTrans" cxnId="{4A2E9135-EFFA-4156-B406-BA8FD657A374}">
      <dgm:prSet/>
      <dgm:spPr/>
      <dgm:t>
        <a:bodyPr/>
        <a:lstStyle/>
        <a:p>
          <a:endParaRPr lang="pt-BR"/>
        </a:p>
      </dgm:t>
    </dgm:pt>
    <dgm:pt modelId="{D4EB99E3-047A-41BB-98DA-55932092237F}" type="sibTrans" cxnId="{4A2E9135-EFFA-4156-B406-BA8FD657A374}">
      <dgm:prSet/>
      <dgm:spPr/>
      <dgm:t>
        <a:bodyPr/>
        <a:lstStyle/>
        <a:p>
          <a:endParaRPr lang="pt-BR"/>
        </a:p>
      </dgm:t>
    </dgm:pt>
    <dgm:pt modelId="{71074923-BCF9-435E-AE2E-EAC8CBF87CA3}">
      <dgm:prSet phldrT="[Texto]" custT="1"/>
      <dgm:spPr/>
      <dgm:t>
        <a:bodyPr/>
        <a:lstStyle/>
        <a:p>
          <a:r>
            <a:rPr lang="pt-BR" sz="1400" dirty="0" err="1" smtClean="0"/>
            <a:t>Profª</a:t>
          </a:r>
          <a:r>
            <a:rPr lang="pt-BR" sz="1400" dirty="0" smtClean="0"/>
            <a:t> Sueli </a:t>
          </a:r>
          <a:r>
            <a:rPr lang="pt-BR" sz="1400" dirty="0" err="1" smtClean="0"/>
            <a:t>Fanizzi</a:t>
          </a:r>
          <a:endParaRPr lang="pt-BR" sz="1400" dirty="0"/>
        </a:p>
      </dgm:t>
    </dgm:pt>
    <dgm:pt modelId="{35FF3FA7-3CAD-4668-A86F-22178A32A1D4}" type="parTrans" cxnId="{ECA62EF4-A244-466E-8734-3CEDE7EA6811}">
      <dgm:prSet/>
      <dgm:spPr/>
      <dgm:t>
        <a:bodyPr/>
        <a:lstStyle/>
        <a:p>
          <a:endParaRPr lang="pt-BR"/>
        </a:p>
      </dgm:t>
    </dgm:pt>
    <dgm:pt modelId="{23208B99-8DDD-46E2-925B-A1C175435950}" type="sibTrans" cxnId="{ECA62EF4-A244-466E-8734-3CEDE7EA6811}">
      <dgm:prSet/>
      <dgm:spPr/>
      <dgm:t>
        <a:bodyPr/>
        <a:lstStyle/>
        <a:p>
          <a:endParaRPr lang="pt-BR"/>
        </a:p>
      </dgm:t>
    </dgm:pt>
    <dgm:pt modelId="{23AB41E5-44F5-4DC4-B5CE-6FD9F3A69CCA}">
      <dgm:prSet phldrT="[Texto]" custT="1"/>
      <dgm:spPr/>
      <dgm:t>
        <a:bodyPr/>
        <a:lstStyle/>
        <a:p>
          <a:r>
            <a:rPr lang="pt-BR" sz="2800" b="1" dirty="0" smtClean="0">
              <a:solidFill>
                <a:schemeClr val="tx1"/>
              </a:solidFill>
            </a:rPr>
            <a:t>ORIENTAÇÕES SOBRE O TRABALHO </a:t>
          </a:r>
          <a:endParaRPr lang="pt-BR" sz="2800" b="1" dirty="0">
            <a:solidFill>
              <a:schemeClr val="tx1"/>
            </a:solidFill>
          </a:endParaRPr>
        </a:p>
      </dgm:t>
    </dgm:pt>
    <dgm:pt modelId="{81986BA9-EE5B-44E6-8173-7B7858685866}" type="parTrans" cxnId="{7369F71E-8514-4484-94A1-0AA1159B7974}">
      <dgm:prSet/>
      <dgm:spPr/>
      <dgm:t>
        <a:bodyPr/>
        <a:lstStyle/>
        <a:p>
          <a:endParaRPr lang="pt-BR"/>
        </a:p>
      </dgm:t>
    </dgm:pt>
    <dgm:pt modelId="{7EF06485-1AF8-4835-BB74-9944AC72AFD9}" type="sibTrans" cxnId="{7369F71E-8514-4484-94A1-0AA1159B7974}">
      <dgm:prSet/>
      <dgm:spPr/>
      <dgm:t>
        <a:bodyPr/>
        <a:lstStyle/>
        <a:p>
          <a:endParaRPr lang="pt-BR"/>
        </a:p>
      </dgm:t>
    </dgm:pt>
    <dgm:pt modelId="{6E6BEB17-E000-4139-975D-135874AC8857}">
      <dgm:prSet phldrT="[Texto]" custT="1"/>
      <dgm:spPr/>
      <dgm:t>
        <a:bodyPr/>
        <a:lstStyle/>
        <a:p>
          <a:r>
            <a:rPr lang="pt-BR" sz="2400" dirty="0" smtClean="0"/>
            <a:t>SEQUÊNCIA DIDÁTICA</a:t>
          </a:r>
          <a:endParaRPr lang="pt-BR" sz="2400" dirty="0"/>
        </a:p>
      </dgm:t>
    </dgm:pt>
    <dgm:pt modelId="{CF3119E3-11FB-4180-A658-55F86F4142E2}" type="parTrans" cxnId="{F359FAEE-B974-40F8-9090-4E3BA161B80E}">
      <dgm:prSet/>
      <dgm:spPr/>
      <dgm:t>
        <a:bodyPr/>
        <a:lstStyle/>
        <a:p>
          <a:endParaRPr lang="pt-BR"/>
        </a:p>
      </dgm:t>
    </dgm:pt>
    <dgm:pt modelId="{CCAF4AAC-3ADA-47E3-B3F8-7DC565844334}" type="sibTrans" cxnId="{F359FAEE-B974-40F8-9090-4E3BA161B80E}">
      <dgm:prSet/>
      <dgm:spPr/>
      <dgm:t>
        <a:bodyPr/>
        <a:lstStyle/>
        <a:p>
          <a:endParaRPr lang="pt-BR"/>
        </a:p>
      </dgm:t>
    </dgm:pt>
    <dgm:pt modelId="{44410A90-21F2-494D-9654-B283BC746B07}" type="pres">
      <dgm:prSet presAssocID="{B95DE7A6-45E9-4456-BDB5-DF70D0FAE5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4075E91-216B-40F3-AFE8-981D8C2C41B2}" type="pres">
      <dgm:prSet presAssocID="{B88BE2B6-8110-432D-B6ED-2CD9A23D1FF0}" presName="node" presStyleLbl="node1" presStyleIdx="0" presStyleCnt="4" custScaleX="498192" custScaleY="277478" custLinFactNeighborX="-1285" custLinFactNeighborY="-678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D43FCE-8BAA-4185-9A0B-E5735CD70A04}" type="pres">
      <dgm:prSet presAssocID="{D4EB99E3-047A-41BB-98DA-55932092237F}" presName="sibTrans" presStyleCnt="0"/>
      <dgm:spPr/>
    </dgm:pt>
    <dgm:pt modelId="{1A4F8CD4-5B4F-49D4-B2FE-B3ACEBE4EF81}" type="pres">
      <dgm:prSet presAssocID="{71074923-BCF9-435E-AE2E-EAC8CBF87CA3}" presName="node" presStyleLbl="node1" presStyleIdx="1" presStyleCnt="4" custScaleX="285256" custScaleY="88048" custLinFactX="98889" custLinFactNeighborX="100000" custLinFactNeighborY="-798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8E6F32-4332-4F38-A1DB-FEE9B794DDAF}" type="pres">
      <dgm:prSet presAssocID="{23208B99-8DDD-46E2-925B-A1C175435950}" presName="sibTrans" presStyleCnt="0"/>
      <dgm:spPr/>
    </dgm:pt>
    <dgm:pt modelId="{99DA4692-9057-4456-A12E-0D7D5575550A}" type="pres">
      <dgm:prSet presAssocID="{23AB41E5-44F5-4DC4-B5CE-6FD9F3A69CCA}" presName="node" presStyleLbl="node1" presStyleIdx="2" presStyleCnt="4" custScaleX="485670" custScaleY="231600" custLinFactNeighborX="-8545" custLinFactNeighborY="229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F4F311-065B-4407-8484-300F21930590}" type="pres">
      <dgm:prSet presAssocID="{7EF06485-1AF8-4835-BB74-9944AC72AFD9}" presName="sibTrans" presStyleCnt="0"/>
      <dgm:spPr/>
    </dgm:pt>
    <dgm:pt modelId="{242415E6-B931-4DAD-B7DA-1CA4EF6DD6E3}" type="pres">
      <dgm:prSet presAssocID="{6E6BEB17-E000-4139-975D-135874AC8857}" presName="node" presStyleLbl="node1" presStyleIdx="3" presStyleCnt="4" custScaleX="235344" custScaleY="155760" custLinFactNeighborX="-1329" custLinFactNeighborY="-5141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A2E9135-EFFA-4156-B406-BA8FD657A374}" srcId="{B95DE7A6-45E9-4456-BDB5-DF70D0FAE50E}" destId="{B88BE2B6-8110-432D-B6ED-2CD9A23D1FF0}" srcOrd="0" destOrd="0" parTransId="{6A1B7B0C-6403-49F5-9338-22F2AA1BCDAC}" sibTransId="{D4EB99E3-047A-41BB-98DA-55932092237F}"/>
    <dgm:cxn modelId="{810BCB14-23DA-44A5-9922-2DFFE5F3A321}" type="presOf" srcId="{B88BE2B6-8110-432D-B6ED-2CD9A23D1FF0}" destId="{94075E91-216B-40F3-AFE8-981D8C2C41B2}" srcOrd="0" destOrd="0" presId="urn:microsoft.com/office/officeart/2005/8/layout/default#1"/>
    <dgm:cxn modelId="{ECA62EF4-A244-466E-8734-3CEDE7EA6811}" srcId="{B95DE7A6-45E9-4456-BDB5-DF70D0FAE50E}" destId="{71074923-BCF9-435E-AE2E-EAC8CBF87CA3}" srcOrd="1" destOrd="0" parTransId="{35FF3FA7-3CAD-4668-A86F-22178A32A1D4}" sibTransId="{23208B99-8DDD-46E2-925B-A1C175435950}"/>
    <dgm:cxn modelId="{F98290E9-2621-4EFA-BC81-DC5FFD434D18}" type="presOf" srcId="{23AB41E5-44F5-4DC4-B5CE-6FD9F3A69CCA}" destId="{99DA4692-9057-4456-A12E-0D7D5575550A}" srcOrd="0" destOrd="0" presId="urn:microsoft.com/office/officeart/2005/8/layout/default#1"/>
    <dgm:cxn modelId="{7369F71E-8514-4484-94A1-0AA1159B7974}" srcId="{B95DE7A6-45E9-4456-BDB5-DF70D0FAE50E}" destId="{23AB41E5-44F5-4DC4-B5CE-6FD9F3A69CCA}" srcOrd="2" destOrd="0" parTransId="{81986BA9-EE5B-44E6-8173-7B7858685866}" sibTransId="{7EF06485-1AF8-4835-BB74-9944AC72AFD9}"/>
    <dgm:cxn modelId="{1B9B7DD9-6AA3-40BF-9AEF-915CAF65C667}" type="presOf" srcId="{B95DE7A6-45E9-4456-BDB5-DF70D0FAE50E}" destId="{44410A90-21F2-494D-9654-B283BC746B07}" srcOrd="0" destOrd="0" presId="urn:microsoft.com/office/officeart/2005/8/layout/default#1"/>
    <dgm:cxn modelId="{7F971B1A-A2EB-40DC-8589-F87E85EF0EE3}" type="presOf" srcId="{71074923-BCF9-435E-AE2E-EAC8CBF87CA3}" destId="{1A4F8CD4-5B4F-49D4-B2FE-B3ACEBE4EF81}" srcOrd="0" destOrd="0" presId="urn:microsoft.com/office/officeart/2005/8/layout/default#1"/>
    <dgm:cxn modelId="{DA2E4030-301D-46E8-B792-5B3777012367}" type="presOf" srcId="{6E6BEB17-E000-4139-975D-135874AC8857}" destId="{242415E6-B931-4DAD-B7DA-1CA4EF6DD6E3}" srcOrd="0" destOrd="0" presId="urn:microsoft.com/office/officeart/2005/8/layout/default#1"/>
    <dgm:cxn modelId="{F359FAEE-B974-40F8-9090-4E3BA161B80E}" srcId="{B95DE7A6-45E9-4456-BDB5-DF70D0FAE50E}" destId="{6E6BEB17-E000-4139-975D-135874AC8857}" srcOrd="3" destOrd="0" parTransId="{CF3119E3-11FB-4180-A658-55F86F4142E2}" sibTransId="{CCAF4AAC-3ADA-47E3-B3F8-7DC565844334}"/>
    <dgm:cxn modelId="{06736AD0-EF3C-4F02-8BA2-6EADAF7D474A}" type="presParOf" srcId="{44410A90-21F2-494D-9654-B283BC746B07}" destId="{94075E91-216B-40F3-AFE8-981D8C2C41B2}" srcOrd="0" destOrd="0" presId="urn:microsoft.com/office/officeart/2005/8/layout/default#1"/>
    <dgm:cxn modelId="{996EA559-285C-4F80-A009-9A3D29235B7A}" type="presParOf" srcId="{44410A90-21F2-494D-9654-B283BC746B07}" destId="{2BD43FCE-8BAA-4185-9A0B-E5735CD70A04}" srcOrd="1" destOrd="0" presId="urn:microsoft.com/office/officeart/2005/8/layout/default#1"/>
    <dgm:cxn modelId="{853577BE-14F5-45D0-80AF-46F0D5009E84}" type="presParOf" srcId="{44410A90-21F2-494D-9654-B283BC746B07}" destId="{1A4F8CD4-5B4F-49D4-B2FE-B3ACEBE4EF81}" srcOrd="2" destOrd="0" presId="urn:microsoft.com/office/officeart/2005/8/layout/default#1"/>
    <dgm:cxn modelId="{2C06C99A-4F5A-4F9D-93F4-E0B1B96178D0}" type="presParOf" srcId="{44410A90-21F2-494D-9654-B283BC746B07}" destId="{E08E6F32-4332-4F38-A1DB-FEE9B794DDAF}" srcOrd="3" destOrd="0" presId="urn:microsoft.com/office/officeart/2005/8/layout/default#1"/>
    <dgm:cxn modelId="{3D1FEF01-BD07-474C-B205-5644A41A00C4}" type="presParOf" srcId="{44410A90-21F2-494D-9654-B283BC746B07}" destId="{99DA4692-9057-4456-A12E-0D7D5575550A}" srcOrd="4" destOrd="0" presId="urn:microsoft.com/office/officeart/2005/8/layout/default#1"/>
    <dgm:cxn modelId="{BE2757D0-27BC-471F-A3E3-00CC4383EE66}" type="presParOf" srcId="{44410A90-21F2-494D-9654-B283BC746B07}" destId="{0DF4F311-065B-4407-8484-300F21930590}" srcOrd="5" destOrd="0" presId="urn:microsoft.com/office/officeart/2005/8/layout/default#1"/>
    <dgm:cxn modelId="{E440C60E-5938-4B89-9A64-AC66368F7676}" type="presParOf" srcId="{44410A90-21F2-494D-9654-B283BC746B07}" destId="{242415E6-B931-4DAD-B7DA-1CA4EF6DD6E3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3151B-9F43-4A44-BCB0-CB75F5701A4B}" type="doc">
      <dgm:prSet loTypeId="urn:microsoft.com/office/officeart/2005/8/layout/default#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5D764A2C-D8ED-4A75-A7B3-724D313052AA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Grupos de, no máximo, seis alunos</a:t>
          </a:r>
        </a:p>
        <a:p>
          <a:pPr lvl="0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AFE3EE3E-60CB-4BD3-B8E3-C2397EFD09DE}" type="parTrans" cxnId="{3AFFFFD0-1F40-45BD-882C-6453BC3E0683}">
      <dgm:prSet/>
      <dgm:spPr/>
      <dgm:t>
        <a:bodyPr/>
        <a:lstStyle/>
        <a:p>
          <a:endParaRPr lang="pt-BR"/>
        </a:p>
      </dgm:t>
    </dgm:pt>
    <dgm:pt modelId="{8066A542-D691-42E9-8367-1AAC341B59A2}" type="sibTrans" cxnId="{3AFFFFD0-1F40-45BD-882C-6453BC3E0683}">
      <dgm:prSet/>
      <dgm:spPr/>
      <dgm:t>
        <a:bodyPr/>
        <a:lstStyle/>
        <a:p>
          <a:endParaRPr lang="pt-BR"/>
        </a:p>
      </dgm:t>
    </dgm:pt>
    <dgm:pt modelId="{2F71224E-0163-4B6A-B530-3E04BE041C54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30% da nota final</a:t>
          </a:r>
        </a:p>
        <a:p>
          <a:pPr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461D78BD-D35C-4947-B996-55E24D0C4378}" type="parTrans" cxnId="{BB4F62A1-E966-4027-92E7-EBFB2D7AFB1C}">
      <dgm:prSet/>
      <dgm:spPr/>
      <dgm:t>
        <a:bodyPr/>
        <a:lstStyle/>
        <a:p>
          <a:endParaRPr lang="pt-BR"/>
        </a:p>
      </dgm:t>
    </dgm:pt>
    <dgm:pt modelId="{CEF552BE-DEE3-4D94-8CBF-0F43F6D9BD22}" type="sibTrans" cxnId="{BB4F62A1-E966-4027-92E7-EBFB2D7AFB1C}">
      <dgm:prSet/>
      <dgm:spPr/>
      <dgm:t>
        <a:bodyPr/>
        <a:lstStyle/>
        <a:p>
          <a:endParaRPr lang="pt-BR"/>
        </a:p>
      </dgm:t>
    </dgm:pt>
    <dgm:pt modelId="{AB3F9EE1-7E15-4F5C-8402-230B9B57EB09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Entrega da primeira versão (08/11 – 5%)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C12BC27D-EDF5-4897-AA6B-466C2E8313B2}" type="parTrans" cxnId="{7A75DF3D-753D-432F-B48F-2C2CC74AC6A4}">
      <dgm:prSet/>
      <dgm:spPr/>
      <dgm:t>
        <a:bodyPr/>
        <a:lstStyle/>
        <a:p>
          <a:endParaRPr lang="pt-BR"/>
        </a:p>
      </dgm:t>
    </dgm:pt>
    <dgm:pt modelId="{96386088-1B97-4B84-9C84-3F4CE8106FFF}" type="sibTrans" cxnId="{7A75DF3D-753D-432F-B48F-2C2CC74AC6A4}">
      <dgm:prSet/>
      <dgm:spPr/>
      <dgm:t>
        <a:bodyPr/>
        <a:lstStyle/>
        <a:p>
          <a:endParaRPr lang="pt-BR"/>
        </a:p>
      </dgm:t>
    </dgm:pt>
    <dgm:pt modelId="{11A83891-A29B-426F-870F-7E81C8954ED3}">
      <dgm:prSet phldrT="[Texto]"/>
      <dgm:spPr>
        <a:solidFill>
          <a:schemeClr val="accent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Apresentação de uma das aulas da sequência didática (22/11, 29/11 e 06/12 – 10%)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0FD2330E-7DC5-46BB-BF55-24D94262629F}" type="parTrans" cxnId="{421C57D2-CABF-4808-8869-7E310267E8D6}">
      <dgm:prSet/>
      <dgm:spPr/>
      <dgm:t>
        <a:bodyPr/>
        <a:lstStyle/>
        <a:p>
          <a:endParaRPr lang="pt-BR"/>
        </a:p>
      </dgm:t>
    </dgm:pt>
    <dgm:pt modelId="{76D26DCC-8A07-4EE5-AD4E-532DA4AC3838}" type="sibTrans" cxnId="{421C57D2-CABF-4808-8869-7E310267E8D6}">
      <dgm:prSet/>
      <dgm:spPr/>
      <dgm:t>
        <a:bodyPr/>
        <a:lstStyle/>
        <a:p>
          <a:endParaRPr lang="pt-BR"/>
        </a:p>
      </dgm:t>
    </dgm:pt>
    <dgm:pt modelId="{C9512B1E-CB72-4118-B7DC-B45CA9476179}">
      <dgm:prSet phldrT="[Texto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Entrega da versão final (13/12 – 15%)</a:t>
          </a:r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CBC08145-397E-4528-9080-55D0643B9BD6}" type="parTrans" cxnId="{E8639F68-9126-40FC-B483-25A281FB9086}">
      <dgm:prSet/>
      <dgm:spPr/>
      <dgm:t>
        <a:bodyPr/>
        <a:lstStyle/>
        <a:p>
          <a:endParaRPr lang="pt-BR"/>
        </a:p>
      </dgm:t>
    </dgm:pt>
    <dgm:pt modelId="{1FE8687E-1221-49AF-8EF5-B9CC915C6823}" type="sibTrans" cxnId="{E8639F68-9126-40FC-B483-25A281FB9086}">
      <dgm:prSet/>
      <dgm:spPr/>
      <dgm:t>
        <a:bodyPr/>
        <a:lstStyle/>
        <a:p>
          <a:endParaRPr lang="pt-BR"/>
        </a:p>
      </dgm:t>
    </dgm:pt>
    <dgm:pt modelId="{59DA9222-ECEC-4058-AD0A-761934A8FE44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Sequência de três aulas  + Sistemática de avaliação</a:t>
          </a:r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B98296DE-5CC6-41D3-B644-2C4ED2B8399F}" type="parTrans" cxnId="{FBA1EFF3-CBA1-4314-942F-A9DA1A260EDC}">
      <dgm:prSet/>
      <dgm:spPr/>
      <dgm:t>
        <a:bodyPr/>
        <a:lstStyle/>
        <a:p>
          <a:endParaRPr lang="pt-BR"/>
        </a:p>
      </dgm:t>
    </dgm:pt>
    <dgm:pt modelId="{7A79D6D7-B0DF-42BF-B1D1-07B29834AA96}" type="sibTrans" cxnId="{FBA1EFF3-CBA1-4314-942F-A9DA1A260EDC}">
      <dgm:prSet/>
      <dgm:spPr/>
      <dgm:t>
        <a:bodyPr/>
        <a:lstStyle/>
        <a:p>
          <a:endParaRPr lang="pt-BR"/>
        </a:p>
      </dgm:t>
    </dgm:pt>
    <dgm:pt modelId="{F433EF60-469C-49BD-9632-E35FF22D8679}" type="pres">
      <dgm:prSet presAssocID="{4F03151B-9F43-4A44-BCB0-CB75F5701A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37CF1B8-7D1F-4921-93C9-2BB87D890E43}" type="pres">
      <dgm:prSet presAssocID="{5D764A2C-D8ED-4A75-A7B3-724D313052AA}" presName="node" presStyleLbl="node1" presStyleIdx="0" presStyleCnt="6" custLinFactNeighborX="-1185" custLinFactNeighborY="-9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A97B5E-7F90-48FC-940C-B4A6B7574BA1}" type="pres">
      <dgm:prSet presAssocID="{8066A542-D691-42E9-8367-1AAC341B59A2}" presName="sibTrans" presStyleCnt="0"/>
      <dgm:spPr/>
    </dgm:pt>
    <dgm:pt modelId="{A39F8901-A45A-4E24-B0A1-04BCC1940FDE}" type="pres">
      <dgm:prSet presAssocID="{2F71224E-0163-4B6A-B530-3E04BE041C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CCCA74-2616-49D2-B99F-A4DF52929971}" type="pres">
      <dgm:prSet presAssocID="{CEF552BE-DEE3-4D94-8CBF-0F43F6D9BD22}" presName="sibTrans" presStyleCnt="0"/>
      <dgm:spPr/>
    </dgm:pt>
    <dgm:pt modelId="{A5617459-44C2-4CDC-90F0-E52AEF921C2B}" type="pres">
      <dgm:prSet presAssocID="{AB3F9EE1-7E15-4F5C-8402-230B9B57EB0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366F75-1338-467C-BDC7-B99792C8ECBD}" type="pres">
      <dgm:prSet presAssocID="{96386088-1B97-4B84-9C84-3F4CE8106FFF}" presName="sibTrans" presStyleCnt="0"/>
      <dgm:spPr/>
    </dgm:pt>
    <dgm:pt modelId="{577A554C-018E-4BBF-BEC3-312A701B75C6}" type="pres">
      <dgm:prSet presAssocID="{11A83891-A29B-426F-870F-7E81C8954ED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1BE7AB-3DA8-4956-A627-35BE067D184E}" type="pres">
      <dgm:prSet presAssocID="{76D26DCC-8A07-4EE5-AD4E-532DA4AC3838}" presName="sibTrans" presStyleCnt="0"/>
      <dgm:spPr/>
    </dgm:pt>
    <dgm:pt modelId="{5DC87F9C-3485-4492-9BBF-BD9141168FF9}" type="pres">
      <dgm:prSet presAssocID="{C9512B1E-CB72-4118-B7DC-B45CA947617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E80FB6B-9929-4875-8CE7-32EDACA71144}" type="pres">
      <dgm:prSet presAssocID="{1FE8687E-1221-49AF-8EF5-B9CC915C6823}" presName="sibTrans" presStyleCnt="0"/>
      <dgm:spPr/>
    </dgm:pt>
    <dgm:pt modelId="{B0F4192B-7985-4129-B7BA-DB4A5AA8ED13}" type="pres">
      <dgm:prSet presAssocID="{59DA9222-ECEC-4058-AD0A-761934A8FE4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77A534A-833B-4511-928B-59FCD68E2BC3}" type="presOf" srcId="{AB3F9EE1-7E15-4F5C-8402-230B9B57EB09}" destId="{A5617459-44C2-4CDC-90F0-E52AEF921C2B}" srcOrd="0" destOrd="0" presId="urn:microsoft.com/office/officeart/2005/8/layout/default#2"/>
    <dgm:cxn modelId="{E8639F68-9126-40FC-B483-25A281FB9086}" srcId="{4F03151B-9F43-4A44-BCB0-CB75F5701A4B}" destId="{C9512B1E-CB72-4118-B7DC-B45CA9476179}" srcOrd="4" destOrd="0" parTransId="{CBC08145-397E-4528-9080-55D0643B9BD6}" sibTransId="{1FE8687E-1221-49AF-8EF5-B9CC915C6823}"/>
    <dgm:cxn modelId="{0698B165-5AD6-4455-837D-AFD1A3FB1C34}" type="presOf" srcId="{C9512B1E-CB72-4118-B7DC-B45CA9476179}" destId="{5DC87F9C-3485-4492-9BBF-BD9141168FF9}" srcOrd="0" destOrd="0" presId="urn:microsoft.com/office/officeart/2005/8/layout/default#2"/>
    <dgm:cxn modelId="{421C57D2-CABF-4808-8869-7E310267E8D6}" srcId="{4F03151B-9F43-4A44-BCB0-CB75F5701A4B}" destId="{11A83891-A29B-426F-870F-7E81C8954ED3}" srcOrd="3" destOrd="0" parTransId="{0FD2330E-7DC5-46BB-BF55-24D94262629F}" sibTransId="{76D26DCC-8A07-4EE5-AD4E-532DA4AC3838}"/>
    <dgm:cxn modelId="{7A75DF3D-753D-432F-B48F-2C2CC74AC6A4}" srcId="{4F03151B-9F43-4A44-BCB0-CB75F5701A4B}" destId="{AB3F9EE1-7E15-4F5C-8402-230B9B57EB09}" srcOrd="2" destOrd="0" parTransId="{C12BC27D-EDF5-4897-AA6B-466C2E8313B2}" sibTransId="{96386088-1B97-4B84-9C84-3F4CE8106FFF}"/>
    <dgm:cxn modelId="{3FD4A4A7-FA69-4A40-850F-B1064D649588}" type="presOf" srcId="{11A83891-A29B-426F-870F-7E81C8954ED3}" destId="{577A554C-018E-4BBF-BEC3-312A701B75C6}" srcOrd="0" destOrd="0" presId="urn:microsoft.com/office/officeart/2005/8/layout/default#2"/>
    <dgm:cxn modelId="{721D0DE9-3362-45C5-BC01-2DB2CB30885F}" type="presOf" srcId="{4F03151B-9F43-4A44-BCB0-CB75F5701A4B}" destId="{F433EF60-469C-49BD-9632-E35FF22D8679}" srcOrd="0" destOrd="0" presId="urn:microsoft.com/office/officeart/2005/8/layout/default#2"/>
    <dgm:cxn modelId="{91D8A44E-9153-45BB-9920-9FEA86F0C5E0}" type="presOf" srcId="{2F71224E-0163-4B6A-B530-3E04BE041C54}" destId="{A39F8901-A45A-4E24-B0A1-04BCC1940FDE}" srcOrd="0" destOrd="0" presId="urn:microsoft.com/office/officeart/2005/8/layout/default#2"/>
    <dgm:cxn modelId="{BB4F62A1-E966-4027-92E7-EBFB2D7AFB1C}" srcId="{4F03151B-9F43-4A44-BCB0-CB75F5701A4B}" destId="{2F71224E-0163-4B6A-B530-3E04BE041C54}" srcOrd="1" destOrd="0" parTransId="{461D78BD-D35C-4947-B996-55E24D0C4378}" sibTransId="{CEF552BE-DEE3-4D94-8CBF-0F43F6D9BD22}"/>
    <dgm:cxn modelId="{FBA1EFF3-CBA1-4314-942F-A9DA1A260EDC}" srcId="{4F03151B-9F43-4A44-BCB0-CB75F5701A4B}" destId="{59DA9222-ECEC-4058-AD0A-761934A8FE44}" srcOrd="5" destOrd="0" parTransId="{B98296DE-5CC6-41D3-B644-2C4ED2B8399F}" sibTransId="{7A79D6D7-B0DF-42BF-B1D1-07B29834AA96}"/>
    <dgm:cxn modelId="{3AFFFFD0-1F40-45BD-882C-6453BC3E0683}" srcId="{4F03151B-9F43-4A44-BCB0-CB75F5701A4B}" destId="{5D764A2C-D8ED-4A75-A7B3-724D313052AA}" srcOrd="0" destOrd="0" parTransId="{AFE3EE3E-60CB-4BD3-B8E3-C2397EFD09DE}" sibTransId="{8066A542-D691-42E9-8367-1AAC341B59A2}"/>
    <dgm:cxn modelId="{475A5197-D1DF-4DE7-8D20-FCD9C991F433}" type="presOf" srcId="{59DA9222-ECEC-4058-AD0A-761934A8FE44}" destId="{B0F4192B-7985-4129-B7BA-DB4A5AA8ED13}" srcOrd="0" destOrd="0" presId="urn:microsoft.com/office/officeart/2005/8/layout/default#2"/>
    <dgm:cxn modelId="{20588C34-5BC6-47EC-924A-B3C71FD0B204}" type="presOf" srcId="{5D764A2C-D8ED-4A75-A7B3-724D313052AA}" destId="{B37CF1B8-7D1F-4921-93C9-2BB87D890E43}" srcOrd="0" destOrd="0" presId="urn:microsoft.com/office/officeart/2005/8/layout/default#2"/>
    <dgm:cxn modelId="{BDE7970F-2A3A-45A7-9A80-89BB5C7F72FF}" type="presParOf" srcId="{F433EF60-469C-49BD-9632-E35FF22D8679}" destId="{B37CF1B8-7D1F-4921-93C9-2BB87D890E43}" srcOrd="0" destOrd="0" presId="urn:microsoft.com/office/officeart/2005/8/layout/default#2"/>
    <dgm:cxn modelId="{BFF0BA96-AF7E-46BD-A4E1-F28825D540BD}" type="presParOf" srcId="{F433EF60-469C-49BD-9632-E35FF22D8679}" destId="{16A97B5E-7F90-48FC-940C-B4A6B7574BA1}" srcOrd="1" destOrd="0" presId="urn:microsoft.com/office/officeart/2005/8/layout/default#2"/>
    <dgm:cxn modelId="{C1555C10-CD0C-439B-BE74-9B4C766FDD8B}" type="presParOf" srcId="{F433EF60-469C-49BD-9632-E35FF22D8679}" destId="{A39F8901-A45A-4E24-B0A1-04BCC1940FDE}" srcOrd="2" destOrd="0" presId="urn:microsoft.com/office/officeart/2005/8/layout/default#2"/>
    <dgm:cxn modelId="{3486EE93-68AD-413A-A750-7B9B7A3EC68A}" type="presParOf" srcId="{F433EF60-469C-49BD-9632-E35FF22D8679}" destId="{CECCCA74-2616-49D2-B99F-A4DF52929971}" srcOrd="3" destOrd="0" presId="urn:microsoft.com/office/officeart/2005/8/layout/default#2"/>
    <dgm:cxn modelId="{2419A114-34CE-48BB-8039-1C57418BA43D}" type="presParOf" srcId="{F433EF60-469C-49BD-9632-E35FF22D8679}" destId="{A5617459-44C2-4CDC-90F0-E52AEF921C2B}" srcOrd="4" destOrd="0" presId="urn:microsoft.com/office/officeart/2005/8/layout/default#2"/>
    <dgm:cxn modelId="{06D5221F-12B9-4EA1-82A4-C2A8F0F78E39}" type="presParOf" srcId="{F433EF60-469C-49BD-9632-E35FF22D8679}" destId="{07366F75-1338-467C-BDC7-B99792C8ECBD}" srcOrd="5" destOrd="0" presId="urn:microsoft.com/office/officeart/2005/8/layout/default#2"/>
    <dgm:cxn modelId="{E20CB004-DC44-477D-9C3E-697F05DC08F2}" type="presParOf" srcId="{F433EF60-469C-49BD-9632-E35FF22D8679}" destId="{577A554C-018E-4BBF-BEC3-312A701B75C6}" srcOrd="6" destOrd="0" presId="urn:microsoft.com/office/officeart/2005/8/layout/default#2"/>
    <dgm:cxn modelId="{5D1F3672-5A3F-4056-AEAD-847B325C36DD}" type="presParOf" srcId="{F433EF60-469C-49BD-9632-E35FF22D8679}" destId="{1D1BE7AB-3DA8-4956-A627-35BE067D184E}" srcOrd="7" destOrd="0" presId="urn:microsoft.com/office/officeart/2005/8/layout/default#2"/>
    <dgm:cxn modelId="{FB7C1C86-5658-493A-975B-0855EC4B9724}" type="presParOf" srcId="{F433EF60-469C-49BD-9632-E35FF22D8679}" destId="{5DC87F9C-3485-4492-9BBF-BD9141168FF9}" srcOrd="8" destOrd="0" presId="urn:microsoft.com/office/officeart/2005/8/layout/default#2"/>
    <dgm:cxn modelId="{61713D6A-420B-4076-B028-E0ED29C53FEA}" type="presParOf" srcId="{F433EF60-469C-49BD-9632-E35FF22D8679}" destId="{4E80FB6B-9929-4875-8CE7-32EDACA71144}" srcOrd="9" destOrd="0" presId="urn:microsoft.com/office/officeart/2005/8/layout/default#2"/>
    <dgm:cxn modelId="{D9FD03BC-BA14-49CE-943C-DF122E320624}" type="presParOf" srcId="{F433EF60-469C-49BD-9632-E35FF22D8679}" destId="{B0F4192B-7985-4129-B7BA-DB4A5AA8ED13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35FE00-B462-4006-BD68-50C84BD7AB32}" type="doc">
      <dgm:prSet loTypeId="urn:microsoft.com/office/officeart/2005/8/layout/default#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0ACF2416-9CDA-4046-9D23-CF15841EEA69}">
      <dgm:prSet phldrT="[Texto]" custT="1"/>
      <dgm:spPr/>
      <dgm:t>
        <a:bodyPr/>
        <a:lstStyle/>
        <a:p>
          <a:r>
            <a:rPr lang="pt-BR" sz="3600" dirty="0" smtClean="0">
              <a:solidFill>
                <a:schemeClr val="tx1"/>
              </a:solidFill>
            </a:rPr>
            <a:t>BLOCOS DE CONTEÚDOS DO ENSINO DA MATEMÁTICA</a:t>
          </a:r>
          <a:endParaRPr lang="pt-BR" sz="3600" dirty="0">
            <a:solidFill>
              <a:schemeClr val="tx1"/>
            </a:solidFill>
          </a:endParaRPr>
        </a:p>
      </dgm:t>
    </dgm:pt>
    <dgm:pt modelId="{3CDC9921-B77D-4C47-88E1-4C5100E962FE}" type="parTrans" cxnId="{EAD14BA4-B813-486E-88F3-18001145CB7A}">
      <dgm:prSet/>
      <dgm:spPr/>
      <dgm:t>
        <a:bodyPr/>
        <a:lstStyle/>
        <a:p>
          <a:endParaRPr lang="pt-BR"/>
        </a:p>
      </dgm:t>
    </dgm:pt>
    <dgm:pt modelId="{45B79968-5F15-480F-82F4-E28060EA4951}" type="sibTrans" cxnId="{EAD14BA4-B813-486E-88F3-18001145CB7A}">
      <dgm:prSet/>
      <dgm:spPr/>
      <dgm:t>
        <a:bodyPr/>
        <a:lstStyle/>
        <a:p>
          <a:endParaRPr lang="pt-BR"/>
        </a:p>
      </dgm:t>
    </dgm:pt>
    <dgm:pt modelId="{E805865B-9ADC-4EF5-9676-48F8299BDC91}">
      <dgm:prSet phldrT="[Texto]"/>
      <dgm:spPr/>
      <dgm:t>
        <a:bodyPr/>
        <a:lstStyle/>
        <a:p>
          <a:r>
            <a:rPr lang="pt-BR" dirty="0" smtClean="0"/>
            <a:t>NÚMEROS</a:t>
          </a:r>
          <a:endParaRPr lang="pt-BR" dirty="0"/>
        </a:p>
      </dgm:t>
    </dgm:pt>
    <dgm:pt modelId="{1704AE41-0C7E-4826-B876-8EA9D8946329}" type="parTrans" cxnId="{3C0333DF-12D4-49F9-9C1D-76C74E306CA4}">
      <dgm:prSet/>
      <dgm:spPr/>
      <dgm:t>
        <a:bodyPr/>
        <a:lstStyle/>
        <a:p>
          <a:endParaRPr lang="pt-BR"/>
        </a:p>
      </dgm:t>
    </dgm:pt>
    <dgm:pt modelId="{171A36B6-EFF4-4F5E-8E0B-B1BAC4D7FD5D}" type="sibTrans" cxnId="{3C0333DF-12D4-49F9-9C1D-76C74E306CA4}">
      <dgm:prSet/>
      <dgm:spPr/>
      <dgm:t>
        <a:bodyPr/>
        <a:lstStyle/>
        <a:p>
          <a:endParaRPr lang="pt-BR"/>
        </a:p>
      </dgm:t>
    </dgm:pt>
    <dgm:pt modelId="{BC454020-D38E-4003-B324-20E3BD70D405}">
      <dgm:prSet phldrT="[Texto]"/>
      <dgm:spPr/>
      <dgm:t>
        <a:bodyPr/>
        <a:lstStyle/>
        <a:p>
          <a:r>
            <a:rPr lang="pt-BR" dirty="0" smtClean="0"/>
            <a:t>OPERAÇÕES</a:t>
          </a:r>
          <a:endParaRPr lang="pt-BR" dirty="0"/>
        </a:p>
      </dgm:t>
    </dgm:pt>
    <dgm:pt modelId="{168F04A6-819A-4E6F-8AEF-F5C855A3FA83}" type="parTrans" cxnId="{94303E57-1E15-460B-9098-6EE3040D1B20}">
      <dgm:prSet/>
      <dgm:spPr/>
      <dgm:t>
        <a:bodyPr/>
        <a:lstStyle/>
        <a:p>
          <a:endParaRPr lang="pt-BR"/>
        </a:p>
      </dgm:t>
    </dgm:pt>
    <dgm:pt modelId="{C8122C07-1D15-4073-B48D-DCA628288A3A}" type="sibTrans" cxnId="{94303E57-1E15-460B-9098-6EE3040D1B20}">
      <dgm:prSet/>
      <dgm:spPr/>
      <dgm:t>
        <a:bodyPr/>
        <a:lstStyle/>
        <a:p>
          <a:endParaRPr lang="pt-BR"/>
        </a:p>
      </dgm:t>
    </dgm:pt>
    <dgm:pt modelId="{93A3FDEE-2611-471B-A700-5BB18390357E}">
      <dgm:prSet phldrT="[Texto]"/>
      <dgm:spPr/>
      <dgm:t>
        <a:bodyPr/>
        <a:lstStyle/>
        <a:p>
          <a:r>
            <a:rPr lang="pt-BR" dirty="0" smtClean="0"/>
            <a:t>GRANDEZAS E MEDIDAS</a:t>
          </a:r>
          <a:endParaRPr lang="pt-BR" dirty="0"/>
        </a:p>
      </dgm:t>
    </dgm:pt>
    <dgm:pt modelId="{C82135BB-4D5C-47EE-B658-98A2FE53DE67}" type="parTrans" cxnId="{17B3FB10-D677-46A0-A405-92BCCB4BECAC}">
      <dgm:prSet/>
      <dgm:spPr/>
      <dgm:t>
        <a:bodyPr/>
        <a:lstStyle/>
        <a:p>
          <a:endParaRPr lang="pt-BR"/>
        </a:p>
      </dgm:t>
    </dgm:pt>
    <dgm:pt modelId="{759B6158-7AF4-4864-A4E1-B7F5E932931B}" type="sibTrans" cxnId="{17B3FB10-D677-46A0-A405-92BCCB4BECAC}">
      <dgm:prSet/>
      <dgm:spPr/>
      <dgm:t>
        <a:bodyPr/>
        <a:lstStyle/>
        <a:p>
          <a:endParaRPr lang="pt-BR"/>
        </a:p>
      </dgm:t>
    </dgm:pt>
    <dgm:pt modelId="{10D8DF6A-1FD0-4D96-93FF-95451B976E12}">
      <dgm:prSet phldrT="[Texto]"/>
      <dgm:spPr/>
      <dgm:t>
        <a:bodyPr/>
        <a:lstStyle/>
        <a:p>
          <a:r>
            <a:rPr lang="pt-BR" dirty="0" smtClean="0"/>
            <a:t>ESPAÇO E FORMA (GEOMETRIA</a:t>
          </a:r>
          <a:endParaRPr lang="pt-BR" dirty="0"/>
        </a:p>
      </dgm:t>
    </dgm:pt>
    <dgm:pt modelId="{69C7C4E3-CBFC-4DD8-87E9-115B3A853524}" type="parTrans" cxnId="{8076B7CF-C83C-4DA0-B66E-D706F049D233}">
      <dgm:prSet/>
      <dgm:spPr/>
      <dgm:t>
        <a:bodyPr/>
        <a:lstStyle/>
        <a:p>
          <a:endParaRPr lang="pt-BR"/>
        </a:p>
      </dgm:t>
    </dgm:pt>
    <dgm:pt modelId="{AC115CB7-C0EE-4A62-B15B-B2D332B4604E}" type="sibTrans" cxnId="{8076B7CF-C83C-4DA0-B66E-D706F049D233}">
      <dgm:prSet/>
      <dgm:spPr/>
      <dgm:t>
        <a:bodyPr/>
        <a:lstStyle/>
        <a:p>
          <a:endParaRPr lang="pt-BR"/>
        </a:p>
      </dgm:t>
    </dgm:pt>
    <dgm:pt modelId="{89D901B7-E637-4F83-B7D7-D638F511A764}">
      <dgm:prSet/>
      <dgm:spPr/>
      <dgm:t>
        <a:bodyPr/>
        <a:lstStyle/>
        <a:p>
          <a:r>
            <a:rPr lang="pt-BR" dirty="0" smtClean="0"/>
            <a:t>TRATAMENTO DA INFORMAÇÃO</a:t>
          </a:r>
          <a:endParaRPr lang="pt-BR" dirty="0"/>
        </a:p>
      </dgm:t>
    </dgm:pt>
    <dgm:pt modelId="{49142F65-1661-4A31-BEA6-6ED0EF87EC2B}" type="parTrans" cxnId="{FB81511E-F333-4D4F-A4A8-BA96FE93561E}">
      <dgm:prSet/>
      <dgm:spPr/>
      <dgm:t>
        <a:bodyPr/>
        <a:lstStyle/>
        <a:p>
          <a:endParaRPr lang="pt-BR"/>
        </a:p>
      </dgm:t>
    </dgm:pt>
    <dgm:pt modelId="{9E5783FC-4014-4F85-8E79-3A508502C5CF}" type="sibTrans" cxnId="{FB81511E-F333-4D4F-A4A8-BA96FE93561E}">
      <dgm:prSet/>
      <dgm:spPr/>
      <dgm:t>
        <a:bodyPr/>
        <a:lstStyle/>
        <a:p>
          <a:endParaRPr lang="pt-BR"/>
        </a:p>
      </dgm:t>
    </dgm:pt>
    <dgm:pt modelId="{816CD72D-3E44-42FB-B630-BF2A298223E8}" type="pres">
      <dgm:prSet presAssocID="{FD35FE00-B462-4006-BD68-50C84BD7AB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071B5A5-888C-4439-B22D-350FB7132C5D}" type="pres">
      <dgm:prSet presAssocID="{0ACF2416-9CDA-4046-9D23-CF15841EEA69}" presName="node" presStyleLbl="node1" presStyleIdx="0" presStyleCnt="6" custScaleX="28446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1D1B06-EACA-46AE-ACA8-54B2EA2EC20C}" type="pres">
      <dgm:prSet presAssocID="{45B79968-5F15-480F-82F4-E28060EA4951}" presName="sibTrans" presStyleCnt="0"/>
      <dgm:spPr/>
    </dgm:pt>
    <dgm:pt modelId="{2546AA77-C860-4B92-A883-8D55F82C31C1}" type="pres">
      <dgm:prSet presAssocID="{E805865B-9ADC-4EF5-9676-48F8299BDC9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24123B-1AAC-424C-8F15-6EDEEB2FB1BB}" type="pres">
      <dgm:prSet presAssocID="{171A36B6-EFF4-4F5E-8E0B-B1BAC4D7FD5D}" presName="sibTrans" presStyleCnt="0"/>
      <dgm:spPr/>
    </dgm:pt>
    <dgm:pt modelId="{9D655B9A-A8B3-4CC9-AF2A-2EAAD067D8C8}" type="pres">
      <dgm:prSet presAssocID="{BC454020-D38E-4003-B324-20E3BD70D40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8DEACC-69E8-48FE-9A3F-ECA844890375}" type="pres">
      <dgm:prSet presAssocID="{C8122C07-1D15-4073-B48D-DCA628288A3A}" presName="sibTrans" presStyleCnt="0"/>
      <dgm:spPr/>
    </dgm:pt>
    <dgm:pt modelId="{0734B11E-E5D4-44AE-BED5-83349C2A1D7E}" type="pres">
      <dgm:prSet presAssocID="{93A3FDEE-2611-471B-A700-5BB18390357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3B4BC8-C047-4178-BAD5-E288E8EF04CC}" type="pres">
      <dgm:prSet presAssocID="{759B6158-7AF4-4864-A4E1-B7F5E932931B}" presName="sibTrans" presStyleCnt="0"/>
      <dgm:spPr/>
    </dgm:pt>
    <dgm:pt modelId="{5394A7A0-B059-4818-B83D-9811FC1F5A5B}" type="pres">
      <dgm:prSet presAssocID="{10D8DF6A-1FD0-4D96-93FF-95451B976E1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31E420-C316-49E0-9E01-DE3C222987D9}" type="pres">
      <dgm:prSet presAssocID="{AC115CB7-C0EE-4A62-B15B-B2D332B4604E}" presName="sibTrans" presStyleCnt="0"/>
      <dgm:spPr/>
    </dgm:pt>
    <dgm:pt modelId="{F7B506E4-DB87-4AF0-A50E-E99EF930EFFA}" type="pres">
      <dgm:prSet presAssocID="{89D901B7-E637-4F83-B7D7-D638F511A76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7B3FB10-D677-46A0-A405-92BCCB4BECAC}" srcId="{FD35FE00-B462-4006-BD68-50C84BD7AB32}" destId="{93A3FDEE-2611-471B-A700-5BB18390357E}" srcOrd="3" destOrd="0" parTransId="{C82135BB-4D5C-47EE-B658-98A2FE53DE67}" sibTransId="{759B6158-7AF4-4864-A4E1-B7F5E932931B}"/>
    <dgm:cxn modelId="{94303E57-1E15-460B-9098-6EE3040D1B20}" srcId="{FD35FE00-B462-4006-BD68-50C84BD7AB32}" destId="{BC454020-D38E-4003-B324-20E3BD70D405}" srcOrd="2" destOrd="0" parTransId="{168F04A6-819A-4E6F-8AEF-F5C855A3FA83}" sibTransId="{C8122C07-1D15-4073-B48D-DCA628288A3A}"/>
    <dgm:cxn modelId="{EAD14BA4-B813-486E-88F3-18001145CB7A}" srcId="{FD35FE00-B462-4006-BD68-50C84BD7AB32}" destId="{0ACF2416-9CDA-4046-9D23-CF15841EEA69}" srcOrd="0" destOrd="0" parTransId="{3CDC9921-B77D-4C47-88E1-4C5100E962FE}" sibTransId="{45B79968-5F15-480F-82F4-E28060EA4951}"/>
    <dgm:cxn modelId="{A3BEAE2A-452F-4407-8A98-93D7A903A941}" type="presOf" srcId="{BC454020-D38E-4003-B324-20E3BD70D405}" destId="{9D655B9A-A8B3-4CC9-AF2A-2EAAD067D8C8}" srcOrd="0" destOrd="0" presId="urn:microsoft.com/office/officeart/2005/8/layout/default#3"/>
    <dgm:cxn modelId="{FB81511E-F333-4D4F-A4A8-BA96FE93561E}" srcId="{FD35FE00-B462-4006-BD68-50C84BD7AB32}" destId="{89D901B7-E637-4F83-B7D7-D638F511A764}" srcOrd="5" destOrd="0" parTransId="{49142F65-1661-4A31-BEA6-6ED0EF87EC2B}" sibTransId="{9E5783FC-4014-4F85-8E79-3A508502C5CF}"/>
    <dgm:cxn modelId="{271B1E92-C3A0-4A85-89E6-0ACBF38212AF}" type="presOf" srcId="{89D901B7-E637-4F83-B7D7-D638F511A764}" destId="{F7B506E4-DB87-4AF0-A50E-E99EF930EFFA}" srcOrd="0" destOrd="0" presId="urn:microsoft.com/office/officeart/2005/8/layout/default#3"/>
    <dgm:cxn modelId="{5BDB524A-6274-43FA-A1F1-DBBFEA3DB671}" type="presOf" srcId="{93A3FDEE-2611-471B-A700-5BB18390357E}" destId="{0734B11E-E5D4-44AE-BED5-83349C2A1D7E}" srcOrd="0" destOrd="0" presId="urn:microsoft.com/office/officeart/2005/8/layout/default#3"/>
    <dgm:cxn modelId="{1CFDF8C5-A6E7-4F37-A53D-C512A4FF86B9}" type="presOf" srcId="{FD35FE00-B462-4006-BD68-50C84BD7AB32}" destId="{816CD72D-3E44-42FB-B630-BF2A298223E8}" srcOrd="0" destOrd="0" presId="urn:microsoft.com/office/officeart/2005/8/layout/default#3"/>
    <dgm:cxn modelId="{5053790B-E859-4056-8CBB-15010991D44E}" type="presOf" srcId="{0ACF2416-9CDA-4046-9D23-CF15841EEA69}" destId="{8071B5A5-888C-4439-B22D-350FB7132C5D}" srcOrd="0" destOrd="0" presId="urn:microsoft.com/office/officeart/2005/8/layout/default#3"/>
    <dgm:cxn modelId="{8076B7CF-C83C-4DA0-B66E-D706F049D233}" srcId="{FD35FE00-B462-4006-BD68-50C84BD7AB32}" destId="{10D8DF6A-1FD0-4D96-93FF-95451B976E12}" srcOrd="4" destOrd="0" parTransId="{69C7C4E3-CBFC-4DD8-87E9-115B3A853524}" sibTransId="{AC115CB7-C0EE-4A62-B15B-B2D332B4604E}"/>
    <dgm:cxn modelId="{BC86D791-350E-4AB2-9EF0-7CC9BC99BEA4}" type="presOf" srcId="{E805865B-9ADC-4EF5-9676-48F8299BDC91}" destId="{2546AA77-C860-4B92-A883-8D55F82C31C1}" srcOrd="0" destOrd="0" presId="urn:microsoft.com/office/officeart/2005/8/layout/default#3"/>
    <dgm:cxn modelId="{85771517-E85E-4FCD-88B8-05FBF7848B04}" type="presOf" srcId="{10D8DF6A-1FD0-4D96-93FF-95451B976E12}" destId="{5394A7A0-B059-4818-B83D-9811FC1F5A5B}" srcOrd="0" destOrd="0" presId="urn:microsoft.com/office/officeart/2005/8/layout/default#3"/>
    <dgm:cxn modelId="{3C0333DF-12D4-49F9-9C1D-76C74E306CA4}" srcId="{FD35FE00-B462-4006-BD68-50C84BD7AB32}" destId="{E805865B-9ADC-4EF5-9676-48F8299BDC91}" srcOrd="1" destOrd="0" parTransId="{1704AE41-0C7E-4826-B876-8EA9D8946329}" sibTransId="{171A36B6-EFF4-4F5E-8E0B-B1BAC4D7FD5D}"/>
    <dgm:cxn modelId="{88DBE587-52F8-45D6-A232-A9D1B9878B46}" type="presParOf" srcId="{816CD72D-3E44-42FB-B630-BF2A298223E8}" destId="{8071B5A5-888C-4439-B22D-350FB7132C5D}" srcOrd="0" destOrd="0" presId="urn:microsoft.com/office/officeart/2005/8/layout/default#3"/>
    <dgm:cxn modelId="{0584B9EC-83D5-4840-B6B2-232E32CC6034}" type="presParOf" srcId="{816CD72D-3E44-42FB-B630-BF2A298223E8}" destId="{111D1B06-EACA-46AE-ACA8-54B2EA2EC20C}" srcOrd="1" destOrd="0" presId="urn:microsoft.com/office/officeart/2005/8/layout/default#3"/>
    <dgm:cxn modelId="{8A982D03-2E5A-4E73-B9CC-DD57B9ACBDBA}" type="presParOf" srcId="{816CD72D-3E44-42FB-B630-BF2A298223E8}" destId="{2546AA77-C860-4B92-A883-8D55F82C31C1}" srcOrd="2" destOrd="0" presId="urn:microsoft.com/office/officeart/2005/8/layout/default#3"/>
    <dgm:cxn modelId="{8E74DAB1-2308-41ED-8860-59F47E0E395C}" type="presParOf" srcId="{816CD72D-3E44-42FB-B630-BF2A298223E8}" destId="{1324123B-1AAC-424C-8F15-6EDEEB2FB1BB}" srcOrd="3" destOrd="0" presId="urn:microsoft.com/office/officeart/2005/8/layout/default#3"/>
    <dgm:cxn modelId="{3B131C44-3001-4A2A-998F-76B2E4A547BE}" type="presParOf" srcId="{816CD72D-3E44-42FB-B630-BF2A298223E8}" destId="{9D655B9A-A8B3-4CC9-AF2A-2EAAD067D8C8}" srcOrd="4" destOrd="0" presId="urn:microsoft.com/office/officeart/2005/8/layout/default#3"/>
    <dgm:cxn modelId="{621CECFC-DDB0-443A-B543-BE2D5CAB66FC}" type="presParOf" srcId="{816CD72D-3E44-42FB-B630-BF2A298223E8}" destId="{0E8DEACC-69E8-48FE-9A3F-ECA844890375}" srcOrd="5" destOrd="0" presId="urn:microsoft.com/office/officeart/2005/8/layout/default#3"/>
    <dgm:cxn modelId="{A5FAA857-E2C2-4538-A0C7-B95DFE8128DB}" type="presParOf" srcId="{816CD72D-3E44-42FB-B630-BF2A298223E8}" destId="{0734B11E-E5D4-44AE-BED5-83349C2A1D7E}" srcOrd="6" destOrd="0" presId="urn:microsoft.com/office/officeart/2005/8/layout/default#3"/>
    <dgm:cxn modelId="{534EE865-A94D-4C12-88F9-2CB2A2D5EF8F}" type="presParOf" srcId="{816CD72D-3E44-42FB-B630-BF2A298223E8}" destId="{6E3B4BC8-C047-4178-BAD5-E288E8EF04CC}" srcOrd="7" destOrd="0" presId="urn:microsoft.com/office/officeart/2005/8/layout/default#3"/>
    <dgm:cxn modelId="{D2BE9FF9-DE83-4E07-8256-6A585AE013B0}" type="presParOf" srcId="{816CD72D-3E44-42FB-B630-BF2A298223E8}" destId="{5394A7A0-B059-4818-B83D-9811FC1F5A5B}" srcOrd="8" destOrd="0" presId="urn:microsoft.com/office/officeart/2005/8/layout/default#3"/>
    <dgm:cxn modelId="{43F5896B-E78A-4370-A143-3F0C641FF3AD}" type="presParOf" srcId="{816CD72D-3E44-42FB-B630-BF2A298223E8}" destId="{7431E420-C316-49E0-9E01-DE3C222987D9}" srcOrd="9" destOrd="0" presId="urn:microsoft.com/office/officeart/2005/8/layout/default#3"/>
    <dgm:cxn modelId="{0476B866-D9CF-4B53-B145-36E0435F2632}" type="presParOf" srcId="{816CD72D-3E44-42FB-B630-BF2A298223E8}" destId="{F7B506E4-DB87-4AF0-A50E-E99EF930EFFA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75E91-216B-40F3-AFE8-981D8C2C41B2}">
      <dsp:nvSpPr>
        <dsp:cNvPr id="0" name=""/>
        <dsp:cNvSpPr/>
      </dsp:nvSpPr>
      <dsp:spPr>
        <a:xfrm>
          <a:off x="1251830" y="0"/>
          <a:ext cx="5595474" cy="1869906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Metodologia do Ensino de Matemática</a:t>
          </a:r>
          <a:endParaRPr lang="pt-BR" sz="3200" kern="1200" dirty="0"/>
        </a:p>
      </dsp:txBody>
      <dsp:txXfrm>
        <a:off x="1251830" y="0"/>
        <a:ext cx="5595474" cy="1869906"/>
      </dsp:txXfrm>
    </dsp:sp>
    <dsp:sp modelId="{1A4F8CD4-5B4F-49D4-B2FE-B3ACEBE4EF81}">
      <dsp:nvSpPr>
        <dsp:cNvPr id="0" name=""/>
        <dsp:cNvSpPr/>
      </dsp:nvSpPr>
      <dsp:spPr>
        <a:xfrm>
          <a:off x="4695898" y="1448004"/>
          <a:ext cx="3203870" cy="593349"/>
        </a:xfrm>
        <a:prstGeom prst="rect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err="1" smtClean="0"/>
            <a:t>Profª</a:t>
          </a:r>
          <a:r>
            <a:rPr lang="pt-BR" sz="1400" kern="1200" dirty="0" smtClean="0"/>
            <a:t> Sueli </a:t>
          </a:r>
          <a:r>
            <a:rPr lang="pt-BR" sz="1400" kern="1200" dirty="0" err="1" smtClean="0"/>
            <a:t>Fanizzi</a:t>
          </a:r>
          <a:endParaRPr lang="pt-BR" sz="1400" kern="1200" dirty="0"/>
        </a:p>
      </dsp:txBody>
      <dsp:txXfrm>
        <a:off x="4695898" y="1448004"/>
        <a:ext cx="3203870" cy="593349"/>
      </dsp:txXfrm>
    </dsp:sp>
    <dsp:sp modelId="{99DA4692-9057-4456-A12E-0D7D5575550A}">
      <dsp:nvSpPr>
        <dsp:cNvPr id="0" name=""/>
        <dsp:cNvSpPr/>
      </dsp:nvSpPr>
      <dsp:spPr>
        <a:xfrm>
          <a:off x="1240609" y="2846762"/>
          <a:ext cx="5454832" cy="1560737"/>
        </a:xfrm>
        <a:prstGeom prst="rect">
          <a:avLst/>
        </a:prstGeom>
        <a:solidFill>
          <a:schemeClr val="accent2">
            <a:shade val="50000"/>
            <a:hueOff val="-591173"/>
            <a:satOff val="7783"/>
            <a:lumOff val="46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chemeClr val="tx1"/>
              </a:solidFill>
            </a:rPr>
            <a:t>ORIENTAÇÕES SOBRE O TRABALHO </a:t>
          </a:r>
          <a:endParaRPr lang="pt-BR" sz="2800" b="1" kern="1200" dirty="0">
            <a:solidFill>
              <a:schemeClr val="tx1"/>
            </a:solidFill>
          </a:endParaRPr>
        </a:p>
      </dsp:txBody>
      <dsp:txXfrm>
        <a:off x="1240609" y="2846762"/>
        <a:ext cx="5454832" cy="1560737"/>
      </dsp:txXfrm>
    </dsp:sp>
    <dsp:sp modelId="{242415E6-B931-4DAD-B7DA-1CA4EF6DD6E3}">
      <dsp:nvSpPr>
        <dsp:cNvPr id="0" name=""/>
        <dsp:cNvSpPr/>
      </dsp:nvSpPr>
      <dsp:spPr>
        <a:xfrm>
          <a:off x="2727432" y="4018493"/>
          <a:ext cx="2643280" cy="1049656"/>
        </a:xfrm>
        <a:prstGeom prst="rect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SEQUÊNCIA DIDÁTICA</a:t>
          </a:r>
          <a:endParaRPr lang="pt-BR" sz="2400" kern="1200" dirty="0"/>
        </a:p>
      </dsp:txBody>
      <dsp:txXfrm>
        <a:off x="2727432" y="4018493"/>
        <a:ext cx="2643280" cy="10496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CF1B8-7D1F-4921-93C9-2BB87D890E43}">
      <dsp:nvSpPr>
        <dsp:cNvPr id="0" name=""/>
        <dsp:cNvSpPr/>
      </dsp:nvSpPr>
      <dsp:spPr>
        <a:xfrm>
          <a:off x="0" y="854950"/>
          <a:ext cx="2904289" cy="1742573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Grupos de, no máximo, seis alunos</a:t>
          </a:r>
        </a:p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0" y="854950"/>
        <a:ext cx="2904289" cy="1742573"/>
      </dsp:txXfrm>
    </dsp:sp>
    <dsp:sp modelId="{A39F8901-A45A-4E24-B0A1-04BCC1940FDE}">
      <dsp:nvSpPr>
        <dsp:cNvPr id="0" name=""/>
        <dsp:cNvSpPr/>
      </dsp:nvSpPr>
      <dsp:spPr>
        <a:xfrm>
          <a:off x="3194717" y="872167"/>
          <a:ext cx="2904289" cy="1742573"/>
        </a:xfrm>
        <a:prstGeom prst="rect">
          <a:avLst/>
        </a:prstGeom>
        <a:solidFill>
          <a:schemeClr val="accent2">
            <a:shade val="50000"/>
            <a:hueOff val="-197058"/>
            <a:satOff val="2594"/>
            <a:lumOff val="15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30% da nota final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3194717" y="872167"/>
        <a:ext cx="2904289" cy="1742573"/>
      </dsp:txXfrm>
    </dsp:sp>
    <dsp:sp modelId="{A5617459-44C2-4CDC-90F0-E52AEF921C2B}">
      <dsp:nvSpPr>
        <dsp:cNvPr id="0" name=""/>
        <dsp:cNvSpPr/>
      </dsp:nvSpPr>
      <dsp:spPr>
        <a:xfrm>
          <a:off x="6389435" y="872167"/>
          <a:ext cx="2904289" cy="1742573"/>
        </a:xfrm>
        <a:prstGeom prst="rect">
          <a:avLst/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Entrega da primeira versão (08/11 – 5%)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6389435" y="872167"/>
        <a:ext cx="2904289" cy="1742573"/>
      </dsp:txXfrm>
    </dsp:sp>
    <dsp:sp modelId="{577A554C-018E-4BBF-BEC3-312A701B75C6}">
      <dsp:nvSpPr>
        <dsp:cNvPr id="0" name=""/>
        <dsp:cNvSpPr/>
      </dsp:nvSpPr>
      <dsp:spPr>
        <a:xfrm>
          <a:off x="0" y="2905169"/>
          <a:ext cx="2904289" cy="17425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Apresentação de uma das aulas da sequência didática (22/11, 29/11 e 06/12 – 10%)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0" y="2905169"/>
        <a:ext cx="2904289" cy="1742573"/>
      </dsp:txXfrm>
    </dsp:sp>
    <dsp:sp modelId="{5DC87F9C-3485-4492-9BBF-BD9141168FF9}">
      <dsp:nvSpPr>
        <dsp:cNvPr id="0" name=""/>
        <dsp:cNvSpPr/>
      </dsp:nvSpPr>
      <dsp:spPr>
        <a:xfrm>
          <a:off x="3194717" y="2905169"/>
          <a:ext cx="2904289" cy="1742573"/>
        </a:xfrm>
        <a:prstGeom prst="rect">
          <a:avLst/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Entrega da versão final (13/12 – 15%)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3194717" y="2905169"/>
        <a:ext cx="2904289" cy="1742573"/>
      </dsp:txXfrm>
    </dsp:sp>
    <dsp:sp modelId="{B0F4192B-7985-4129-B7BA-DB4A5AA8ED13}">
      <dsp:nvSpPr>
        <dsp:cNvPr id="0" name=""/>
        <dsp:cNvSpPr/>
      </dsp:nvSpPr>
      <dsp:spPr>
        <a:xfrm>
          <a:off x="6389435" y="2905169"/>
          <a:ext cx="2904289" cy="1742573"/>
        </a:xfrm>
        <a:prstGeom prst="rect">
          <a:avLst/>
        </a:prstGeom>
        <a:solidFill>
          <a:schemeClr val="accent2">
            <a:shade val="50000"/>
            <a:hueOff val="-197058"/>
            <a:satOff val="2594"/>
            <a:lumOff val="15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Sequência de três aulas  + Sistemática de avaliação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6389435" y="2905169"/>
        <a:ext cx="2904289" cy="1742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1B5A5-888C-4439-B22D-350FB7132C5D}">
      <dsp:nvSpPr>
        <dsp:cNvPr id="0" name=""/>
        <dsp:cNvSpPr/>
      </dsp:nvSpPr>
      <dsp:spPr>
        <a:xfrm>
          <a:off x="643195" y="304270"/>
          <a:ext cx="6841609" cy="144303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solidFill>
                <a:schemeClr val="tx1"/>
              </a:solidFill>
            </a:rPr>
            <a:t>BLOCOS DE CONTEÚDOS DO ENSINO DA MATEMÁTICA</a:t>
          </a:r>
          <a:endParaRPr lang="pt-BR" sz="3600" kern="1200" dirty="0">
            <a:solidFill>
              <a:schemeClr val="tx1"/>
            </a:solidFill>
          </a:endParaRPr>
        </a:p>
      </dsp:txBody>
      <dsp:txXfrm>
        <a:off x="643195" y="304270"/>
        <a:ext cx="6841609" cy="1443037"/>
      </dsp:txXfrm>
    </dsp:sp>
    <dsp:sp modelId="{2546AA77-C860-4B92-A883-8D55F82C31C1}">
      <dsp:nvSpPr>
        <dsp:cNvPr id="0" name=""/>
        <dsp:cNvSpPr/>
      </dsp:nvSpPr>
      <dsp:spPr>
        <a:xfrm>
          <a:off x="215899" y="1987814"/>
          <a:ext cx="2405062" cy="1443037"/>
        </a:xfrm>
        <a:prstGeom prst="rect">
          <a:avLst/>
        </a:prstGeom>
        <a:solidFill>
          <a:schemeClr val="accent2">
            <a:shade val="80000"/>
            <a:hueOff val="-96283"/>
            <a:satOff val="2033"/>
            <a:lumOff val="54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NÚMEROS</a:t>
          </a:r>
          <a:endParaRPr lang="pt-BR" sz="2900" kern="1200" dirty="0"/>
        </a:p>
      </dsp:txBody>
      <dsp:txXfrm>
        <a:off x="215899" y="1987814"/>
        <a:ext cx="2405062" cy="1443037"/>
      </dsp:txXfrm>
    </dsp:sp>
    <dsp:sp modelId="{9D655B9A-A8B3-4CC9-AF2A-2EAAD067D8C8}">
      <dsp:nvSpPr>
        <dsp:cNvPr id="0" name=""/>
        <dsp:cNvSpPr/>
      </dsp:nvSpPr>
      <dsp:spPr>
        <a:xfrm>
          <a:off x="2861468" y="1987814"/>
          <a:ext cx="2405062" cy="1443037"/>
        </a:xfrm>
        <a:prstGeom prst="rect">
          <a:avLst/>
        </a:prstGeom>
        <a:solidFill>
          <a:schemeClr val="accent2">
            <a:shade val="80000"/>
            <a:hueOff val="-192566"/>
            <a:satOff val="4066"/>
            <a:lumOff val="108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OPERAÇÕES</a:t>
          </a:r>
          <a:endParaRPr lang="pt-BR" sz="2900" kern="1200" dirty="0"/>
        </a:p>
      </dsp:txBody>
      <dsp:txXfrm>
        <a:off x="2861468" y="1987814"/>
        <a:ext cx="2405062" cy="1443037"/>
      </dsp:txXfrm>
    </dsp:sp>
    <dsp:sp modelId="{0734B11E-E5D4-44AE-BED5-83349C2A1D7E}">
      <dsp:nvSpPr>
        <dsp:cNvPr id="0" name=""/>
        <dsp:cNvSpPr/>
      </dsp:nvSpPr>
      <dsp:spPr>
        <a:xfrm>
          <a:off x="5507037" y="1987814"/>
          <a:ext cx="2405062" cy="1443037"/>
        </a:xfrm>
        <a:prstGeom prst="rect">
          <a:avLst/>
        </a:prstGeom>
        <a:solidFill>
          <a:schemeClr val="accent2">
            <a:shade val="80000"/>
            <a:hueOff val="-288849"/>
            <a:satOff val="6100"/>
            <a:lumOff val="162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GRANDEZAS E MEDIDAS</a:t>
          </a:r>
          <a:endParaRPr lang="pt-BR" sz="2900" kern="1200" dirty="0"/>
        </a:p>
      </dsp:txBody>
      <dsp:txXfrm>
        <a:off x="5507037" y="1987814"/>
        <a:ext cx="2405062" cy="1443037"/>
      </dsp:txXfrm>
    </dsp:sp>
    <dsp:sp modelId="{5394A7A0-B059-4818-B83D-9811FC1F5A5B}">
      <dsp:nvSpPr>
        <dsp:cNvPr id="0" name=""/>
        <dsp:cNvSpPr/>
      </dsp:nvSpPr>
      <dsp:spPr>
        <a:xfrm>
          <a:off x="1538684" y="3671358"/>
          <a:ext cx="2405062" cy="1443037"/>
        </a:xfrm>
        <a:prstGeom prst="rect">
          <a:avLst/>
        </a:prstGeom>
        <a:solidFill>
          <a:schemeClr val="accent2">
            <a:shade val="80000"/>
            <a:hueOff val="-385132"/>
            <a:satOff val="8133"/>
            <a:lumOff val="216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ESPAÇO E FORMA (GEOMETRIA</a:t>
          </a:r>
          <a:endParaRPr lang="pt-BR" sz="2900" kern="1200" dirty="0"/>
        </a:p>
      </dsp:txBody>
      <dsp:txXfrm>
        <a:off x="1538684" y="3671358"/>
        <a:ext cx="2405062" cy="1443037"/>
      </dsp:txXfrm>
    </dsp:sp>
    <dsp:sp modelId="{F7B506E4-DB87-4AF0-A50E-E99EF930EFFA}">
      <dsp:nvSpPr>
        <dsp:cNvPr id="0" name=""/>
        <dsp:cNvSpPr/>
      </dsp:nvSpPr>
      <dsp:spPr>
        <a:xfrm>
          <a:off x="4184253" y="3671358"/>
          <a:ext cx="2405062" cy="1443037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TRATAMENTO DA INFORMAÇÃO</a:t>
          </a:r>
          <a:endParaRPr lang="pt-BR" sz="2900" kern="1200" dirty="0"/>
        </a:p>
      </dsp:txBody>
      <dsp:txXfrm>
        <a:off x="4184253" y="3671358"/>
        <a:ext cx="2405062" cy="144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628C8-FDCE-45D3-B526-C59F702643DB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C6829-E1A5-48A3-B78C-83F961156D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C6829-E1A5-48A3-B78C-83F961156D9F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58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32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67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25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93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48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77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9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7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18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40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40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01021-DDA0-48D2-9E2A-CF4FED86F1A9}" type="datetimeFigureOut">
              <a:rPr lang="pt-BR" smtClean="0"/>
              <a:pPr/>
              <a:t>07/10/2016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17179-8C3F-4978-8C70-23D09A3471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85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hyperlink" Target="https://www.escrevendoofuturo.org.br/EscrevendoFuturo/arquivos/1077/OrientaCurriculares_ExpectativasAprendizagem_EnsFnd_cicloI.pdf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educacao.sp.gov.br/a2sitebox/arquivos/documentos/962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hyperlink" Target="http://portal.mec.gov.br/seb/arquivos/pdf/livro03.pdf" TargetMode="External"/><Relationship Id="rId4" Type="http://schemas.openxmlformats.org/officeDocument/2006/relationships/hyperlink" Target="http://portal.sme.prefeitura.sp.gov.br/Lingua-Portuguesa-e-Matematica-Aluno-2014" TargetMode="External"/><Relationship Id="rId9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96690917"/>
              </p:ext>
            </p:extLst>
          </p:nvPr>
        </p:nvGraphicFramePr>
        <p:xfrm>
          <a:off x="2032000" y="78166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9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536956"/>
              </p:ext>
            </p:extLst>
          </p:nvPr>
        </p:nvGraphicFramePr>
        <p:xfrm>
          <a:off x="449451" y="573439"/>
          <a:ext cx="11158780" cy="59449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32176">
                  <a:extLst>
                    <a:ext uri="{9D8B030D-6E8A-4147-A177-3AD203B41FA5}">
                      <a16:colId xmlns:a16="http://schemas.microsoft.com/office/drawing/2014/main" val="745098950"/>
                    </a:ext>
                  </a:extLst>
                </a:gridCol>
                <a:gridCol w="2169763">
                  <a:extLst>
                    <a:ext uri="{9D8B030D-6E8A-4147-A177-3AD203B41FA5}">
                      <a16:colId xmlns:a16="http://schemas.microsoft.com/office/drawing/2014/main" val="3524806149"/>
                    </a:ext>
                  </a:extLst>
                </a:gridCol>
                <a:gridCol w="1456841">
                  <a:extLst>
                    <a:ext uri="{9D8B030D-6E8A-4147-A177-3AD203B41FA5}">
                      <a16:colId xmlns:a16="http://schemas.microsoft.com/office/drawing/2014/main" val="975940776"/>
                    </a:ext>
                  </a:extLst>
                </a:gridCol>
              </a:tblGrid>
              <a:tr h="2604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AULA </a:t>
                      </a:r>
                      <a:r>
                        <a:rPr lang="pt-BR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963391"/>
                  </a:ext>
                </a:extLst>
              </a:tr>
              <a:tr h="46881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OBJETIVOS DE APRENDIZAGEM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(OBJETIVOS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ESPECÍFICOS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COMPETÊNCIAS/HABILIDADES,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EXPECTATIVAS DE APRENDIZAGEM)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34993"/>
                  </a:ext>
                </a:extLst>
              </a:tr>
              <a:tr h="530195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02668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CONTEÚDOS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ASSUNTOS QUE SERÃO ABORDADOS AO LONGO DA AULA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68434"/>
                  </a:ext>
                </a:extLst>
              </a:tr>
              <a:tr h="489329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35024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PROCEDIMENTOS METODOLÓGICOS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22399"/>
                  </a:ext>
                </a:extLst>
              </a:tr>
              <a:tr h="703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ETAPAS DA AULA: O “PASSO A PASSO”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RECURSOS NECESSÁRIOS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TEMPO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ESTIMADO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 AULA</a:t>
                      </a: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pt-BR" sz="18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(60 à 90 min)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88962"/>
                  </a:ext>
                </a:extLst>
              </a:tr>
              <a:tr h="2426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90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3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997133"/>
              </p:ext>
            </p:extLst>
          </p:nvPr>
        </p:nvGraphicFramePr>
        <p:xfrm>
          <a:off x="1146875" y="787239"/>
          <a:ext cx="10135892" cy="54880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5892">
                  <a:extLst>
                    <a:ext uri="{9D8B030D-6E8A-4147-A177-3AD203B41FA5}">
                      <a16:colId xmlns:a16="http://schemas.microsoft.com/office/drawing/2014/main" val="818491288"/>
                    </a:ext>
                  </a:extLst>
                </a:gridCol>
              </a:tblGrid>
              <a:tr h="234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FORMAS DE AVALIAÇÃO (DURANTE E APÓS A SEQUÊNCIA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DIDÁTICA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18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12" marR="604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93804"/>
                  </a:ext>
                </a:extLst>
              </a:tr>
              <a:tr h="4116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412" marR="604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973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5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83403" y="836908"/>
            <a:ext cx="10507851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C00000"/>
                </a:solidFill>
              </a:rPr>
              <a:t>ALGUNS MATERIAIS A SEREM CONSULTADOS:</a:t>
            </a:r>
          </a:p>
          <a:p>
            <a:endParaRPr lang="pt-BR" sz="2000" b="1" u="sng" dirty="0">
              <a:solidFill>
                <a:srgbClr val="C00000"/>
              </a:solidFill>
            </a:endParaRPr>
          </a:p>
          <a:p>
            <a:r>
              <a:rPr lang="pt-BR" dirty="0" smtClean="0"/>
              <a:t>ORIENTAÇÕES CURRICULARES DO ESTADO DE SÃO PAULO</a:t>
            </a:r>
          </a:p>
          <a:p>
            <a:r>
              <a:rPr lang="pt-BR" dirty="0" smtClean="0">
                <a:hlinkClick r:id="rId2"/>
              </a:rPr>
              <a:t>http://www.educacao.sp.gov.br/a2sitebox/arquivos/documentos/962.pdf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ORIENTAÇÕES CURRICULARES DO MUNICÍPIO DE SÃO PAULO (GESTÃO 2005 – 2012)</a:t>
            </a:r>
          </a:p>
          <a:p>
            <a:r>
              <a:rPr lang="pt-BR" dirty="0" smtClean="0">
                <a:hlinkClick r:id="rId3"/>
              </a:rPr>
              <a:t>https://www.escrevendoofuturo.org.br/EscrevendoFuturo/arquivos/1077/OrientaCurriculares_ExpectativasAprendizagem_EnsFnd_cicloI.pdf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 smtClean="0"/>
              <a:t>		CADERNOS DE APOIO E APRENDIZAGEM DE MATEMÁTICA – SME/SP</a:t>
            </a:r>
          </a:p>
          <a:p>
            <a:r>
              <a:rPr lang="pt-BR" dirty="0"/>
              <a:t>	</a:t>
            </a:r>
            <a:r>
              <a:rPr lang="pt-BR" dirty="0" smtClean="0"/>
              <a:t>	</a:t>
            </a:r>
            <a:r>
              <a:rPr lang="pt-BR" dirty="0" smtClean="0">
                <a:hlinkClick r:id="rId4"/>
              </a:rPr>
              <a:t>http://portal.sme.prefeitura.sp.gov.br/Lingua-Portuguesa-e-Matematica-Aluno-2014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	</a:t>
            </a:r>
          </a:p>
          <a:p>
            <a:r>
              <a:rPr lang="pt-BR" dirty="0" smtClean="0"/>
              <a:t>		</a:t>
            </a:r>
            <a:endParaRPr lang="pt-BR" dirty="0"/>
          </a:p>
          <a:p>
            <a:r>
              <a:rPr lang="pt-BR" dirty="0" smtClean="0"/>
              <a:t>		PARÂMETROS CURRICULARES NACIONAIS – MATEMÁTICA (CICLOS I E II)</a:t>
            </a:r>
          </a:p>
          <a:p>
            <a:r>
              <a:rPr lang="pt-BR" dirty="0"/>
              <a:t>	</a:t>
            </a:r>
            <a:r>
              <a:rPr lang="pt-BR" dirty="0" smtClean="0"/>
              <a:t>	</a:t>
            </a:r>
            <a:r>
              <a:rPr lang="pt-BR" dirty="0" smtClean="0">
                <a:hlinkClick r:id="rId5"/>
              </a:rPr>
              <a:t>http://portal.mec.gov.br/seb/arquivos/pdf/livro03.pdf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/>
              <a:t>	</a:t>
            </a:r>
            <a:r>
              <a:rPr lang="pt-BR" dirty="0" smtClean="0"/>
              <a:t>	</a:t>
            </a:r>
          </a:p>
          <a:p>
            <a:r>
              <a:rPr lang="pt-BR" dirty="0"/>
              <a:t>	</a:t>
            </a:r>
            <a:r>
              <a:rPr lang="pt-BR" dirty="0" smtClean="0"/>
              <a:t>		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55252" y="433952"/>
            <a:ext cx="1494629" cy="194503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129030" y="1288378"/>
            <a:ext cx="1479201" cy="19144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6426" y="4224543"/>
            <a:ext cx="1627323" cy="213163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944334" y="5290358"/>
            <a:ext cx="1036939" cy="148065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011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34332" y="418454"/>
            <a:ext cx="8632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SUGESTÃO DE VERBOS PARA OS OBJETIVOS DE APRENDIZAGEM</a:t>
            </a:r>
          </a:p>
          <a:p>
            <a:r>
              <a:rPr lang="pt-BR" b="1" i="1" dirty="0">
                <a:solidFill>
                  <a:schemeClr val="accent4">
                    <a:lumMod val="75000"/>
                  </a:schemeClr>
                </a:solidFill>
              </a:rPr>
              <a:t>Ao final da </a:t>
            </a:r>
            <a:r>
              <a:rPr lang="pt-BR" b="1" i="1" dirty="0" smtClean="0">
                <a:solidFill>
                  <a:schemeClr val="accent4">
                    <a:lumMod val="75000"/>
                  </a:schemeClr>
                </a:solidFill>
              </a:rPr>
              <a:t>atividade (aula, sequência didática...) </a:t>
            </a:r>
            <a:r>
              <a:rPr lang="pt-BR" b="1" i="1" dirty="0">
                <a:solidFill>
                  <a:schemeClr val="accent4">
                    <a:lumMod val="75000"/>
                  </a:schemeClr>
                </a:solidFill>
              </a:rPr>
              <a:t>espera-se que o aluno esteja apto a... </a:t>
            </a:r>
          </a:p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1930" y="1180234"/>
            <a:ext cx="9628395" cy="503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772759" y="6245817"/>
            <a:ext cx="505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/>
              <a:t>Adaptação da Taxonomia de Bloom</a:t>
            </a:r>
            <a:endParaRPr lang="pt-BR" sz="1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214853"/>
              </p:ext>
            </p:extLst>
          </p:nvPr>
        </p:nvGraphicFramePr>
        <p:xfrm>
          <a:off x="1185950" y="495949"/>
          <a:ext cx="9647364" cy="5486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6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2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2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3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321"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DOMÍNIO COGNITIVO</a:t>
                      </a:r>
                      <a:endParaRPr lang="pt-BR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4C">
                        <a:lumMod val="25000"/>
                        <a:lumOff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Análise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4C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Analisar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Comparar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Diagramar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Distinguir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Ilustrar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Provar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Subdividir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Calcular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Decompor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Diferenciar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Esboçar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Inferir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Relacionar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Categorizar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Debater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Discriminar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Examinar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Investigar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Separar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Síntese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4C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Combinar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Construir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Dirigir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Formular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Organizar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Propor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Reunir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Compor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Coordenar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Escrever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Modificar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Planejar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Reescrever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9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Conjugar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Criar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Esquematizar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Narrar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Projetar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Reorganizar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</a:rPr>
                        <a:t> 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Avaliação</a:t>
                      </a:r>
                      <a:endParaRPr lang="pt-BR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4C">
                        <a:lumMod val="10000"/>
                        <a:lumOff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Selecionar</a:t>
                      </a:r>
                      <a:endParaRPr lang="pt-BR" sz="11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Concluir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Criticar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Escolher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Julgar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Relacionar</a:t>
                      </a: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Validar</a:t>
                      </a:r>
                      <a:endParaRPr kumimoji="0" lang="pt-BR" sz="11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Avaliar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Constatar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Descrever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Estimar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Justificar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Sustentar</a:t>
                      </a:r>
                      <a:endParaRPr kumimoji="0" lang="pt-BR" sz="11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kumimoji="0" lang="pt-BR" sz="11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Comparar</a:t>
                      </a:r>
                      <a:endParaRPr lang="pt-BR" sz="180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Contrastar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Discriminar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Explicar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</a:rPr>
                        <a:t>Medir</a:t>
                      </a:r>
                      <a:endParaRPr lang="pt-BR" sz="1800" b="1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Taxar</a:t>
                      </a:r>
                      <a:endParaRPr kumimoji="0" lang="pt-BR" sz="11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kumimoji="0" lang="pt-BR" sz="110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271" marR="52271" marT="0" marB="0" anchor="ctr">
                    <a:lnL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0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que é uma sequência didática?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013518"/>
            <a:ext cx="9144000" cy="165576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É um sequência de aulas sobre um determinado tema, com objetivos previamente definidos.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7136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9060100"/>
              </p:ext>
            </p:extLst>
          </p:nvPr>
        </p:nvGraphicFramePr>
        <p:xfrm>
          <a:off x="1438443" y="947452"/>
          <a:ext cx="9293725" cy="5519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438442" y="689811"/>
            <a:ext cx="929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sequência didática </a:t>
            </a:r>
            <a:r>
              <a:rPr lang="pt-BR" dirty="0"/>
              <a:t>n</a:t>
            </a:r>
            <a:r>
              <a:rPr lang="pt-BR" dirty="0" smtClean="0"/>
              <a:t>a disciplina Metodologia do Ensino de Matemática (trabalho da disciplina)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0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27364" y="530959"/>
            <a:ext cx="11055927" cy="5632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2400" dirty="0" smtClean="0"/>
              <a:t>Estrutura </a:t>
            </a:r>
            <a:r>
              <a:rPr lang="pt-BR" sz="2400" dirty="0" smtClean="0"/>
              <a:t>do trabalho</a:t>
            </a:r>
            <a:r>
              <a:rPr lang="pt-BR" sz="2400" dirty="0" smtClean="0"/>
              <a:t>:</a:t>
            </a:r>
          </a:p>
          <a:p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Capa </a:t>
            </a:r>
            <a:r>
              <a:rPr lang="pt-BR" sz="2400" dirty="0" smtClean="0"/>
              <a:t>e folha de rosto de acordo com as normas de apresentação de trabalhos acadêmicos da </a:t>
            </a:r>
            <a:r>
              <a:rPr lang="pt-BR" sz="2400" dirty="0" smtClean="0"/>
              <a:t>USP (título </a:t>
            </a:r>
            <a:r>
              <a:rPr lang="pt-BR" sz="2400" dirty="0" smtClean="0"/>
              <a:t>do trabalho: Sequência Didática de Matemática – </a:t>
            </a:r>
            <a:r>
              <a:rPr lang="pt-BR" sz="2400" dirty="0" smtClean="0"/>
              <a:t>“nome </a:t>
            </a:r>
            <a:r>
              <a:rPr lang="pt-BR" sz="2400" dirty="0" smtClean="0"/>
              <a:t>do bloco de conteúdo</a:t>
            </a:r>
            <a:r>
              <a:rPr lang="pt-BR" sz="2400" dirty="0" smtClean="0"/>
              <a:t>”)</a:t>
            </a:r>
          </a:p>
          <a:p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Sumário:</a:t>
            </a:r>
          </a:p>
          <a:p>
            <a:r>
              <a:rPr lang="pt-BR" sz="2400" dirty="0" smtClean="0"/>
              <a:t>I – </a:t>
            </a:r>
            <a:r>
              <a:rPr lang="pt-BR" sz="2400" dirty="0" smtClean="0"/>
              <a:t>Introdução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Descrição geral do bloco </a:t>
            </a:r>
            <a:r>
              <a:rPr lang="pt-BR" sz="2400" dirty="0"/>
              <a:t>de </a:t>
            </a:r>
            <a:r>
              <a:rPr lang="pt-BR" sz="2400" dirty="0" smtClean="0"/>
              <a:t>conteúdos: abordagem histórica e abordagem curricular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Descrição específica do bloco de conteúdos para o segmento/ciclo de escolaridade: abordagem curricular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J</a:t>
            </a:r>
            <a:r>
              <a:rPr lang="pt-BR" sz="2400" dirty="0" smtClean="0"/>
              <a:t>ustificativa </a:t>
            </a:r>
            <a:r>
              <a:rPr lang="pt-BR" sz="2400" dirty="0" smtClean="0"/>
              <a:t>da escolha </a:t>
            </a:r>
            <a:r>
              <a:rPr lang="pt-BR" sz="2400" dirty="0" smtClean="0"/>
              <a:t>do tema</a:t>
            </a:r>
            <a:endParaRPr lang="pt-BR" sz="2400" dirty="0" smtClean="0"/>
          </a:p>
          <a:p>
            <a:r>
              <a:rPr lang="pt-BR" sz="2400" dirty="0" smtClean="0"/>
              <a:t>II </a:t>
            </a:r>
            <a:r>
              <a:rPr lang="pt-BR" sz="2400" dirty="0" smtClean="0"/>
              <a:t>– A sequência didática</a:t>
            </a:r>
          </a:p>
          <a:p>
            <a:r>
              <a:rPr lang="pt-BR" sz="2400" dirty="0" smtClean="0"/>
              <a:t>III</a:t>
            </a:r>
            <a:r>
              <a:rPr lang="pt-BR" sz="2400" dirty="0" smtClean="0"/>
              <a:t> </a:t>
            </a:r>
            <a:r>
              <a:rPr lang="pt-BR" sz="2400" dirty="0" smtClean="0"/>
              <a:t>– Referências</a:t>
            </a:r>
          </a:p>
          <a:p>
            <a:r>
              <a:rPr lang="pt-BR" sz="2400" dirty="0" smtClean="0"/>
              <a:t>IV </a:t>
            </a:r>
            <a:r>
              <a:rPr lang="pt-BR" sz="2400" dirty="0" smtClean="0"/>
              <a:t>– Anexos </a:t>
            </a:r>
          </a:p>
        </p:txBody>
      </p:sp>
    </p:spTree>
    <p:extLst>
      <p:ext uri="{BB962C8B-B14F-4D97-AF65-F5344CB8AC3E}">
        <p14:creationId xmlns:p14="http://schemas.microsoft.com/office/powerpoint/2010/main" val="15270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3292" y="200820"/>
            <a:ext cx="11513128" cy="637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2"/>
                </a:solidFill>
              </a:rPr>
              <a:t>Detalhamento para a Introdução </a:t>
            </a:r>
          </a:p>
          <a:p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/>
              <a:t>Descrição </a:t>
            </a:r>
            <a:r>
              <a:rPr lang="pt-BR" sz="2400" dirty="0" smtClean="0"/>
              <a:t>geral do </a:t>
            </a:r>
            <a:r>
              <a:rPr lang="pt-BR" sz="2400" dirty="0"/>
              <a:t>bloco de conteúdos: abordagem histórica e abordagem </a:t>
            </a:r>
            <a:r>
              <a:rPr lang="pt-BR" sz="2400" dirty="0" smtClean="0"/>
              <a:t>curricular</a:t>
            </a:r>
          </a:p>
          <a:p>
            <a:r>
              <a:rPr lang="pt-BR" sz="2400" dirty="0" smtClean="0"/>
              <a:t>Exemplo: Números</a:t>
            </a:r>
          </a:p>
          <a:p>
            <a:r>
              <a:rPr lang="pt-BR" sz="2400" dirty="0" smtClean="0"/>
              <a:t>Apresentar o bloco de conteúdos “Números”, a partir de uma perspectiva histórica do surgimento dos números, relacionando-o às necessidades do ser humano;</a:t>
            </a:r>
          </a:p>
          <a:p>
            <a:r>
              <a:rPr lang="pt-BR" sz="2400" dirty="0" smtClean="0"/>
              <a:t>Descrever a importância do estudo escolar do bloco de conteúdos “Números”, considerando o texto dos documentos oficiais.</a:t>
            </a:r>
          </a:p>
          <a:p>
            <a:endParaRPr lang="pt-BR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Descrição específica </a:t>
            </a:r>
            <a:r>
              <a:rPr lang="pt-BR" sz="2400" dirty="0"/>
              <a:t>d</a:t>
            </a:r>
            <a:r>
              <a:rPr lang="pt-BR" sz="2400" dirty="0" smtClean="0"/>
              <a:t>o bloco de conteúdos para o segmento/ciclo de escolaridade: abordagem curricular</a:t>
            </a:r>
          </a:p>
          <a:p>
            <a:r>
              <a:rPr lang="pt-BR" sz="2400" dirty="0" smtClean="0"/>
              <a:t>Descrever </a:t>
            </a:r>
            <a:r>
              <a:rPr lang="pt-BR" sz="2400" dirty="0"/>
              <a:t>a importância do estudo escolar do bloco de conteúdos “Números</a:t>
            </a:r>
            <a:r>
              <a:rPr lang="pt-BR" sz="2400" dirty="0" smtClean="0"/>
              <a:t>” para o segmento/ciclo de escolaridade, </a:t>
            </a:r>
            <a:r>
              <a:rPr lang="pt-BR" sz="2400" dirty="0"/>
              <a:t>considerando o texto dos documentos </a:t>
            </a:r>
            <a:r>
              <a:rPr lang="pt-BR" sz="2400" dirty="0" smtClean="0"/>
              <a:t>oficiais.</a:t>
            </a:r>
            <a:endParaRPr lang="pt-BR" sz="2400" dirty="0"/>
          </a:p>
          <a:p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/>
              <a:t>Justificativa da escolha do </a:t>
            </a:r>
            <a:r>
              <a:rPr lang="pt-BR" sz="2400" dirty="0" smtClean="0"/>
              <a:t>tema</a:t>
            </a:r>
          </a:p>
          <a:p>
            <a:r>
              <a:rPr lang="pt-BR" sz="2400" dirty="0" smtClean="0"/>
              <a:t>Exemplo de tema: Quantos somos? (um estudo sobre populações)</a:t>
            </a:r>
          </a:p>
          <a:p>
            <a:r>
              <a:rPr lang="pt-BR" sz="2400" dirty="0" smtClean="0"/>
              <a:t>Explicar o processo de definição do tema, justificando sua importância no ensino.</a:t>
            </a:r>
          </a:p>
        </p:txBody>
      </p:sp>
    </p:spTree>
    <p:extLst>
      <p:ext uri="{BB962C8B-B14F-4D97-AF65-F5344CB8AC3E}">
        <p14:creationId xmlns:p14="http://schemas.microsoft.com/office/powerpoint/2010/main" val="67344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49572"/>
              </p:ext>
            </p:extLst>
          </p:nvPr>
        </p:nvGraphicFramePr>
        <p:xfrm>
          <a:off x="1021920" y="1315097"/>
          <a:ext cx="10197884" cy="501682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81586">
                  <a:extLst>
                    <a:ext uri="{9D8B030D-6E8A-4147-A177-3AD203B41FA5}">
                      <a16:colId xmlns:a16="http://schemas.microsoft.com/office/drawing/2014/main" val="3908292267"/>
                    </a:ext>
                  </a:extLst>
                </a:gridCol>
                <a:gridCol w="6416298">
                  <a:extLst>
                    <a:ext uri="{9D8B030D-6E8A-4147-A177-3AD203B41FA5}">
                      <a16:colId xmlns:a16="http://schemas.microsoft.com/office/drawing/2014/main" val="3723206901"/>
                    </a:ext>
                  </a:extLst>
                </a:gridCol>
              </a:tblGrid>
              <a:tr h="106552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INFORMAÇÕES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GERAIS SOBRE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 SEQUÊNCIA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DIDÁTICA DE MATEMÁTICA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156016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Modalidade de ensino 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ano de escolaridade</a:t>
                      </a:r>
                      <a:endParaRPr lang="pt-BR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111323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Número de alunos </a:t>
                      </a:r>
                      <a:endParaRPr lang="pt-BR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03636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Número de aulas da sequência didática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259834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Bloco</a:t>
                      </a:r>
                      <a:r>
                        <a:rPr lang="pt-BR" sz="20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de conteúdo</a:t>
                      </a:r>
                      <a:endParaRPr lang="pt-BR" sz="2000" b="1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390611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Tema</a:t>
                      </a:r>
                    </a:p>
                    <a:p>
                      <a:endParaRPr lang="pt-BR" sz="2000" b="1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593925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Objetivo</a:t>
                      </a:r>
                      <a:r>
                        <a:rPr lang="pt-BR" sz="20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Geral </a:t>
                      </a:r>
                      <a:endParaRPr lang="pt-BR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465549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053885" y="416387"/>
            <a:ext cx="2506584" cy="507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II </a:t>
            </a:r>
            <a:r>
              <a:rPr lang="pt-BR" dirty="0"/>
              <a:t>– A sequência didática</a:t>
            </a:r>
          </a:p>
        </p:txBody>
      </p:sp>
    </p:spTree>
    <p:extLst>
      <p:ext uri="{BB962C8B-B14F-4D97-AF65-F5344CB8AC3E}">
        <p14:creationId xmlns:p14="http://schemas.microsoft.com/office/powerpoint/2010/main" val="8601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077367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54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1172"/>
              </p:ext>
            </p:extLst>
          </p:nvPr>
        </p:nvGraphicFramePr>
        <p:xfrm>
          <a:off x="449451" y="592489"/>
          <a:ext cx="11158780" cy="59449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32176">
                  <a:extLst>
                    <a:ext uri="{9D8B030D-6E8A-4147-A177-3AD203B41FA5}">
                      <a16:colId xmlns:a16="http://schemas.microsoft.com/office/drawing/2014/main" val="745098950"/>
                    </a:ext>
                  </a:extLst>
                </a:gridCol>
                <a:gridCol w="2169763">
                  <a:extLst>
                    <a:ext uri="{9D8B030D-6E8A-4147-A177-3AD203B41FA5}">
                      <a16:colId xmlns:a16="http://schemas.microsoft.com/office/drawing/2014/main" val="3524806149"/>
                    </a:ext>
                  </a:extLst>
                </a:gridCol>
                <a:gridCol w="1456841">
                  <a:extLst>
                    <a:ext uri="{9D8B030D-6E8A-4147-A177-3AD203B41FA5}">
                      <a16:colId xmlns:a16="http://schemas.microsoft.com/office/drawing/2014/main" val="975940776"/>
                    </a:ext>
                  </a:extLst>
                </a:gridCol>
              </a:tblGrid>
              <a:tr h="2604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AULA 1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963391"/>
                  </a:ext>
                </a:extLst>
              </a:tr>
              <a:tr h="46881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OBJETIVOS DE APRENDIZAGEM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(OBJETIVOS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ESPECÍFICOS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COMPETÊNCIAS/HABILIDADES,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EXPECTATIVAS DE APRENDIZAGEM)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34993"/>
                  </a:ext>
                </a:extLst>
              </a:tr>
              <a:tr h="530195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02668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CONTEÚDOS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ASSUNTOS QUE SERÃO ABORDADOS AO LONGO DA AULA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68434"/>
                  </a:ext>
                </a:extLst>
              </a:tr>
              <a:tr h="489329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35024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PROCEDIMENTOS METODOLÓGICOS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22399"/>
                  </a:ext>
                </a:extLst>
              </a:tr>
              <a:tr h="703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ETAPAS DA AULA: O “PASSO A PASSO”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RECURSOS NECESSÁRIOS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TEMPO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ESTIMADO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 AULA</a:t>
                      </a:r>
                      <a:endParaRPr lang="pt-BR" sz="18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(60 à 90 min)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88962"/>
                  </a:ext>
                </a:extLst>
              </a:tr>
              <a:tr h="2426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90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596760"/>
              </p:ext>
            </p:extLst>
          </p:nvPr>
        </p:nvGraphicFramePr>
        <p:xfrm>
          <a:off x="449451" y="573439"/>
          <a:ext cx="11158780" cy="59449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32176">
                  <a:extLst>
                    <a:ext uri="{9D8B030D-6E8A-4147-A177-3AD203B41FA5}">
                      <a16:colId xmlns:a16="http://schemas.microsoft.com/office/drawing/2014/main" val="745098950"/>
                    </a:ext>
                  </a:extLst>
                </a:gridCol>
                <a:gridCol w="2169763">
                  <a:extLst>
                    <a:ext uri="{9D8B030D-6E8A-4147-A177-3AD203B41FA5}">
                      <a16:colId xmlns:a16="http://schemas.microsoft.com/office/drawing/2014/main" val="3524806149"/>
                    </a:ext>
                  </a:extLst>
                </a:gridCol>
                <a:gridCol w="1456841">
                  <a:extLst>
                    <a:ext uri="{9D8B030D-6E8A-4147-A177-3AD203B41FA5}">
                      <a16:colId xmlns:a16="http://schemas.microsoft.com/office/drawing/2014/main" val="975940776"/>
                    </a:ext>
                  </a:extLst>
                </a:gridCol>
              </a:tblGrid>
              <a:tr h="26045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AULA </a:t>
                      </a:r>
                      <a:r>
                        <a:rPr lang="pt-BR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963391"/>
                  </a:ext>
                </a:extLst>
              </a:tr>
              <a:tr h="46881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OBJETIVOS DE APRENDIZAGEM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(OBJETIVOS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ESPECÍFICOS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COMPETÊNCIAS/HABILIDADES, 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EXPECTATIVAS DE APRENDIZAGEM)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34993"/>
                  </a:ext>
                </a:extLst>
              </a:tr>
              <a:tr h="530195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02668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CONTEÚDOS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 ASSUNTOS QUE SERÃO ABORDADOS AO LONGO DA AULA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68434"/>
                  </a:ext>
                </a:extLst>
              </a:tr>
              <a:tr h="489329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35024"/>
                  </a:ext>
                </a:extLst>
              </a:tr>
              <a:tr h="23440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PROCEDIMENTOS METODOLÓGICOS (EM TÓPICOS)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22399"/>
                  </a:ext>
                </a:extLst>
              </a:tr>
              <a:tr h="703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ETAPAS DA AULA: O “PASSO A PASSO”</a:t>
                      </a:r>
                      <a:endParaRPr lang="pt-BR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RECURSOS NECESSÁRIOS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TEMPO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ESTIMADO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DA AULA</a:t>
                      </a:r>
                      <a:endParaRPr lang="pt-BR" sz="18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(60 à 90 min)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88962"/>
                  </a:ext>
                </a:extLst>
              </a:tr>
              <a:tr h="2426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381" marR="3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90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01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663</Words>
  <Application>Microsoft Office PowerPoint</Application>
  <PresentationFormat>Widescreen</PresentationFormat>
  <Paragraphs>202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O que é uma sequência didática?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Sueli</dc:creator>
  <cp:lastModifiedBy>Sueli</cp:lastModifiedBy>
  <cp:revision>39</cp:revision>
  <dcterms:created xsi:type="dcterms:W3CDTF">2016-09-19T21:51:37Z</dcterms:created>
  <dcterms:modified xsi:type="dcterms:W3CDTF">2016-10-07T20:44:07Z</dcterms:modified>
</cp:coreProperties>
</file>