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91" r:id="rId19"/>
    <p:sldId id="273" r:id="rId20"/>
    <p:sldId id="290" r:id="rId21"/>
    <p:sldId id="274" r:id="rId22"/>
    <p:sldId id="275" r:id="rId23"/>
    <p:sldId id="276" r:id="rId24"/>
    <p:sldId id="277" r:id="rId25"/>
    <p:sldId id="278" r:id="rId26"/>
    <p:sldId id="279" r:id="rId27"/>
    <p:sldId id="292" r:id="rId28"/>
    <p:sldId id="284" r:id="rId29"/>
    <p:sldId id="280" r:id="rId30"/>
    <p:sldId id="285" r:id="rId31"/>
    <p:sldId id="281" r:id="rId32"/>
    <p:sldId id="282" r:id="rId33"/>
    <p:sldId id="286" r:id="rId34"/>
    <p:sldId id="287" r:id="rId35"/>
    <p:sldId id="288" r:id="rId36"/>
    <p:sldId id="289" r:id="rId37"/>
    <p:sldId id="293" r:id="rId38"/>
    <p:sldId id="294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78" d="100"/>
          <a:sy n="78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F45745-628C-443F-94CD-E44476674125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2.bin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58.bin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67.bin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73.wmf"/><Relationship Id="rId2" Type="http://schemas.openxmlformats.org/officeDocument/2006/relationships/oleObject" Target="../embeddings/oleObject59.bin"/><Relationship Id="rId16" Type="http://schemas.openxmlformats.org/officeDocument/2006/relationships/oleObject" Target="../embeddings/oleObject6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64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73.bin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0.wmf"/><Relationship Id="rId4" Type="http://schemas.openxmlformats.org/officeDocument/2006/relationships/oleObject" Target="../embeddings/oleObject7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1.bin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2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91.wmf"/><Relationship Id="rId4" Type="http://schemas.openxmlformats.org/officeDocument/2006/relationships/oleObject" Target="../embeddings/oleObject8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94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96.bin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10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8.wmf"/><Relationship Id="rId18" Type="http://schemas.openxmlformats.org/officeDocument/2006/relationships/oleObject" Target="../embeddings/oleObject105.bin"/><Relationship Id="rId3" Type="http://schemas.openxmlformats.org/officeDocument/2006/relationships/image" Target="../media/image103.wmf"/><Relationship Id="rId7" Type="http://schemas.openxmlformats.org/officeDocument/2006/relationships/image" Target="../media/image105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10.wmf"/><Relationship Id="rId2" Type="http://schemas.openxmlformats.org/officeDocument/2006/relationships/oleObject" Target="../embeddings/oleObject97.bin"/><Relationship Id="rId16" Type="http://schemas.openxmlformats.org/officeDocument/2006/relationships/oleObject" Target="../embeddings/oleObject10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7.wmf"/><Relationship Id="rId5" Type="http://schemas.openxmlformats.org/officeDocument/2006/relationships/image" Target="../media/image104.wmf"/><Relationship Id="rId15" Type="http://schemas.openxmlformats.org/officeDocument/2006/relationships/image" Target="../media/image109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11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6.wmf"/><Relationship Id="rId14" Type="http://schemas.openxmlformats.org/officeDocument/2006/relationships/oleObject" Target="../embeddings/oleObject10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1.bin"/><Relationship Id="rId2" Type="http://schemas.openxmlformats.org/officeDocument/2006/relationships/oleObject" Target="../embeddings/oleObject10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1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23.wmf"/><Relationship Id="rId18" Type="http://schemas.openxmlformats.org/officeDocument/2006/relationships/oleObject" Target="../embeddings/oleObject120.bin"/><Relationship Id="rId3" Type="http://schemas.openxmlformats.org/officeDocument/2006/relationships/image" Target="../media/image118.wmf"/><Relationship Id="rId7" Type="http://schemas.openxmlformats.org/officeDocument/2006/relationships/image" Target="../media/image120.wmf"/><Relationship Id="rId12" Type="http://schemas.openxmlformats.org/officeDocument/2006/relationships/oleObject" Target="../embeddings/oleObject117.bin"/><Relationship Id="rId17" Type="http://schemas.openxmlformats.org/officeDocument/2006/relationships/image" Target="../media/image125.wmf"/><Relationship Id="rId2" Type="http://schemas.openxmlformats.org/officeDocument/2006/relationships/oleObject" Target="../embeddings/oleObject112.bin"/><Relationship Id="rId16" Type="http://schemas.openxmlformats.org/officeDocument/2006/relationships/oleObject" Target="../embeddings/oleObject1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22.wmf"/><Relationship Id="rId5" Type="http://schemas.openxmlformats.org/officeDocument/2006/relationships/image" Target="../media/image119.wmf"/><Relationship Id="rId15" Type="http://schemas.openxmlformats.org/officeDocument/2006/relationships/image" Target="../media/image124.wmf"/><Relationship Id="rId10" Type="http://schemas.openxmlformats.org/officeDocument/2006/relationships/oleObject" Target="../embeddings/oleObject116.bin"/><Relationship Id="rId19" Type="http://schemas.openxmlformats.org/officeDocument/2006/relationships/image" Target="../media/image126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21.wmf"/><Relationship Id="rId14" Type="http://schemas.openxmlformats.org/officeDocument/2006/relationships/oleObject" Target="../embeddings/oleObject11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3648" y="1700807"/>
            <a:ext cx="6652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TRANSFORMADA DE LAPLACE</a:t>
            </a:r>
          </a:p>
        </p:txBody>
      </p:sp>
    </p:spTree>
    <p:extLst>
      <p:ext uri="{BB962C8B-B14F-4D97-AF65-F5344CB8AC3E}">
        <p14:creationId xmlns:p14="http://schemas.microsoft.com/office/powerpoint/2010/main" val="1153264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764704"/>
            <a:ext cx="2661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>
                <a:solidFill>
                  <a:schemeClr val="bg1"/>
                </a:solidFill>
              </a:rPr>
              <a:t>4) Função Seno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1831021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</a:t>
            </a:r>
            <a:r>
              <a:rPr lang="pt-BR" sz="2800" b="1" i="1" dirty="0" err="1">
                <a:solidFill>
                  <a:schemeClr val="bg1"/>
                </a:solidFill>
              </a:rPr>
              <a:t>sen</a:t>
            </a:r>
            <a:r>
              <a:rPr lang="pt-BR" sz="2800" b="1" i="1" dirty="0">
                <a:solidFill>
                  <a:schemeClr val="bg1"/>
                </a:solidFill>
              </a:rPr>
              <a:t>Ωt para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84198"/>
              </p:ext>
            </p:extLst>
          </p:nvPr>
        </p:nvGraphicFramePr>
        <p:xfrm>
          <a:off x="4067944" y="1916582"/>
          <a:ext cx="1038536" cy="35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42603" imgH="177646" progId="Equation.3">
                  <p:embed/>
                </p:oleObj>
              </mc:Choice>
              <mc:Fallback>
                <p:oleObj name="Equação" r:id="rId2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16582"/>
                        <a:ext cx="1038536" cy="352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436096" y="1831021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f(t)= 0 para t &lt; 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310237"/>
              </p:ext>
            </p:extLst>
          </p:nvPr>
        </p:nvGraphicFramePr>
        <p:xfrm>
          <a:off x="2781429" y="2636912"/>
          <a:ext cx="272793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26451" imgH="406224" progId="Equation.3">
                  <p:embed/>
                </p:oleObj>
              </mc:Choice>
              <mc:Fallback>
                <p:oleObj name="Equação" r:id="rId4" imgW="1726451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29" y="2636912"/>
                        <a:ext cx="272793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25043"/>
              </p:ext>
            </p:extLst>
          </p:nvPr>
        </p:nvGraphicFramePr>
        <p:xfrm>
          <a:off x="446484" y="3573016"/>
          <a:ext cx="840831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553200" imgH="622300" progId="Equation.3">
                  <p:embed/>
                </p:oleObj>
              </mc:Choice>
              <mc:Fallback>
                <p:oleObj name="Equação" r:id="rId6" imgW="65532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84" y="3573016"/>
                        <a:ext cx="840831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133958"/>
              </p:ext>
            </p:extLst>
          </p:nvPr>
        </p:nvGraphicFramePr>
        <p:xfrm>
          <a:off x="2793465" y="4581128"/>
          <a:ext cx="405254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094591" imgH="406224" progId="Equation.3">
                  <p:embed/>
                </p:oleObj>
              </mc:Choice>
              <mc:Fallback>
                <p:oleObj name="Equação" r:id="rId8" imgW="2094591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465" y="4581128"/>
                        <a:ext cx="405254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059987"/>
              </p:ext>
            </p:extLst>
          </p:nvPr>
        </p:nvGraphicFramePr>
        <p:xfrm>
          <a:off x="3312095" y="5589240"/>
          <a:ext cx="352839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396394" imgH="406224" progId="Equation.3">
                  <p:embed/>
                </p:oleObj>
              </mc:Choice>
              <mc:Fallback>
                <p:oleObj name="Equação" r:id="rId10" imgW="1396394" imgH="40622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095" y="5589240"/>
                        <a:ext cx="3528392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669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620688"/>
            <a:ext cx="321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>
                <a:solidFill>
                  <a:schemeClr val="bg1"/>
                </a:solidFill>
              </a:rPr>
              <a:t>5) Função Cosseno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1628800"/>
            <a:ext cx="3025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cosΩt para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232296"/>
              </p:ext>
            </p:extLst>
          </p:nvPr>
        </p:nvGraphicFramePr>
        <p:xfrm>
          <a:off x="4088483" y="1709435"/>
          <a:ext cx="912739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42603" imgH="177646" progId="Equation.3">
                  <p:embed/>
                </p:oleObj>
              </mc:Choice>
              <mc:Fallback>
                <p:oleObj name="Equação" r:id="rId2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483" y="1709435"/>
                        <a:ext cx="912739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292080" y="1700808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f(t)= 0 para t &lt; 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367879"/>
              </p:ext>
            </p:extLst>
          </p:nvPr>
        </p:nvGraphicFramePr>
        <p:xfrm>
          <a:off x="2755734" y="3068960"/>
          <a:ext cx="416617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82700" imgH="406400" progId="Equation.3">
                  <p:embed/>
                </p:oleObj>
              </mc:Choice>
              <mc:Fallback>
                <p:oleObj name="Equação" r:id="rId4" imgW="12827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734" y="3068960"/>
                        <a:ext cx="4166177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93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260648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FUNÇÕES PERIÓDICAS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70656"/>
              </p:ext>
            </p:extLst>
          </p:nvPr>
        </p:nvGraphicFramePr>
        <p:xfrm>
          <a:off x="323528" y="1052736"/>
          <a:ext cx="6813797" cy="104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869920" imgH="444240" progId="Equation.3">
                  <p:embed/>
                </p:oleObj>
              </mc:Choice>
              <mc:Fallback>
                <p:oleObj name="Equação" r:id="rId2" imgW="28699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6813797" cy="1048444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31234"/>
              </p:ext>
            </p:extLst>
          </p:nvPr>
        </p:nvGraphicFramePr>
        <p:xfrm>
          <a:off x="1763688" y="3717032"/>
          <a:ext cx="191010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85502" imgH="177723" progId="Equation.3">
                  <p:embed/>
                </p:oleObj>
              </mc:Choice>
              <mc:Fallback>
                <p:oleObj name="Equação" r:id="rId4" imgW="685502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717032"/>
                        <a:ext cx="191010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59069"/>
              </p:ext>
            </p:extLst>
          </p:nvPr>
        </p:nvGraphicFramePr>
        <p:xfrm>
          <a:off x="2136774" y="4817895"/>
          <a:ext cx="2435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130040" imgH="203040" progId="Equation.3">
                  <p:embed/>
                </p:oleObj>
              </mc:Choice>
              <mc:Fallback>
                <p:oleObj name="Equação" r:id="rId6" imgW="1130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4" y="4817895"/>
                        <a:ext cx="2435225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972837"/>
              </p:ext>
            </p:extLst>
          </p:nvPr>
        </p:nvGraphicFramePr>
        <p:xfrm>
          <a:off x="1635975" y="5762636"/>
          <a:ext cx="443188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222500" imgH="508000" progId="Equation.3">
                  <p:embed/>
                </p:oleObj>
              </mc:Choice>
              <mc:Fallback>
                <p:oleObj name="Equação" r:id="rId8" imgW="22225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975" y="5762636"/>
                        <a:ext cx="4431889" cy="100811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2342037"/>
            <a:ext cx="6999032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sz="2000" b="1" u="sng" dirty="0">
                <a:solidFill>
                  <a:schemeClr val="bg1"/>
                </a:solidFill>
              </a:rPr>
              <a:t>POIS, A INTEGRAL CALCULADA EM CADA PERÍODO</a:t>
            </a:r>
          </a:p>
          <a:p>
            <a:pPr algn="ctr"/>
            <a:r>
              <a:rPr lang="pt-BR" sz="2000" b="1" u="sng" dirty="0">
                <a:solidFill>
                  <a:schemeClr val="bg1"/>
                </a:solidFill>
              </a:rPr>
              <a:t> PRODUZ O MESMO VALOR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524328" y="148478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(1)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78904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811907" y="4739952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(3)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12421" y="3360675"/>
            <a:ext cx="775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INTRODUZINDO UMA TRANSFORMAÇÃO DE VARIÁVEIS: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4291627"/>
            <a:ext cx="513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COMO A FUNÇÃO É PERIÓDICA, VEM: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76589" y="5333146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FAZENDO (2) E (3) EM (1), VEM: </a:t>
            </a:r>
          </a:p>
        </p:txBody>
      </p:sp>
    </p:spTree>
    <p:extLst>
      <p:ext uri="{BB962C8B-B14F-4D97-AF65-F5344CB8AC3E}">
        <p14:creationId xmlns:p14="http://schemas.microsoft.com/office/powerpoint/2010/main" val="306591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53398"/>
              </p:ext>
            </p:extLst>
          </p:nvPr>
        </p:nvGraphicFramePr>
        <p:xfrm>
          <a:off x="251520" y="1196752"/>
          <a:ext cx="813690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889500" imgH="469900" progId="Equation.3">
                  <p:embed/>
                </p:oleObj>
              </mc:Choice>
              <mc:Fallback>
                <p:oleObj name="Equação" r:id="rId2" imgW="4889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813690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77546"/>
              </p:ext>
            </p:extLst>
          </p:nvPr>
        </p:nvGraphicFramePr>
        <p:xfrm>
          <a:off x="3171825" y="2636912"/>
          <a:ext cx="280831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397000" imgH="469900" progId="Equation.3">
                  <p:embed/>
                </p:oleObj>
              </mc:Choice>
              <mc:Fallback>
                <p:oleObj name="Equação" r:id="rId4" imgW="13970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636912"/>
                        <a:ext cx="280831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36663"/>
              </p:ext>
            </p:extLst>
          </p:nvPr>
        </p:nvGraphicFramePr>
        <p:xfrm>
          <a:off x="3303511" y="4581128"/>
          <a:ext cx="253697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358900" imgH="660400" progId="Equation.3">
                  <p:embed/>
                </p:oleObj>
              </mc:Choice>
              <mc:Fallback>
                <p:oleObj name="Equação" r:id="rId6" imgW="13589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11" y="4581128"/>
                        <a:ext cx="2536978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1331640" y="28889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476672"/>
            <a:ext cx="5333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>
                <a:solidFill>
                  <a:schemeClr val="bg1"/>
                </a:solidFill>
              </a:rPr>
              <a:t>A SOMATÓRIA PODE SER CALCULADA</a:t>
            </a:r>
            <a:r>
              <a:rPr lang="pt-BR" sz="20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8836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PROPRIEDADES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064870"/>
              </p:ext>
            </p:extLst>
          </p:nvPr>
        </p:nvGraphicFramePr>
        <p:xfrm>
          <a:off x="2286598" y="2060849"/>
          <a:ext cx="4085602" cy="673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80588" imgH="203112" progId="Equation.3">
                  <p:embed/>
                </p:oleObj>
              </mc:Choice>
              <mc:Fallback>
                <p:oleObj name="Equação" r:id="rId2" imgW="1180588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598" y="2060849"/>
                        <a:ext cx="4085602" cy="6734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033760"/>
              </p:ext>
            </p:extLst>
          </p:nvPr>
        </p:nvGraphicFramePr>
        <p:xfrm>
          <a:off x="1979712" y="3284984"/>
          <a:ext cx="653707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209800" imgH="215900" progId="Equation.3">
                  <p:embed/>
                </p:oleObj>
              </mc:Choice>
              <mc:Fallback>
                <p:oleObj name="Equação" r:id="rId4" imgW="22098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84984"/>
                        <a:ext cx="6537074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3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813283"/>
              </p:ext>
            </p:extLst>
          </p:nvPr>
        </p:nvGraphicFramePr>
        <p:xfrm>
          <a:off x="3175000" y="2204864"/>
          <a:ext cx="27940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447560" imgH="672840" progId="Equation.3">
                  <p:embed/>
                </p:oleObj>
              </mc:Choice>
              <mc:Fallback>
                <p:oleObj name="Equação" r:id="rId2" imgW="1447560" imgH="672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204864"/>
                        <a:ext cx="2794000" cy="1311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88148"/>
              </p:ext>
            </p:extLst>
          </p:nvPr>
        </p:nvGraphicFramePr>
        <p:xfrm>
          <a:off x="467544" y="4293096"/>
          <a:ext cx="83529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978400" imgH="1016000" progId="Equation.3">
                  <p:embed/>
                </p:oleObj>
              </mc:Choice>
              <mc:Fallback>
                <p:oleObj name="Equação" r:id="rId4" imgW="4978400" imgH="1016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93096"/>
                        <a:ext cx="8352928" cy="172819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03648" y="836712"/>
            <a:ext cx="6271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TRANSFORMADA DA DERIVADA</a:t>
            </a:r>
          </a:p>
        </p:txBody>
      </p:sp>
    </p:spTree>
    <p:extLst>
      <p:ext uri="{BB962C8B-B14F-4D97-AF65-F5344CB8AC3E}">
        <p14:creationId xmlns:p14="http://schemas.microsoft.com/office/powerpoint/2010/main" val="85410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177707"/>
              </p:ext>
            </p:extLst>
          </p:nvPr>
        </p:nvGraphicFramePr>
        <p:xfrm>
          <a:off x="2093724" y="1556792"/>
          <a:ext cx="495655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247900" imgH="457200" progId="Equation.3">
                  <p:embed/>
                </p:oleObj>
              </mc:Choice>
              <mc:Fallback>
                <p:oleObj name="Equação" r:id="rId2" imgW="2247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724" y="1556792"/>
                        <a:ext cx="4956551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28256"/>
              </p:ext>
            </p:extLst>
          </p:nvPr>
        </p:nvGraphicFramePr>
        <p:xfrm>
          <a:off x="305780" y="3284984"/>
          <a:ext cx="8532440" cy="846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5092700" imgH="508000" progId="Equation.3">
                  <p:embed/>
                </p:oleObj>
              </mc:Choice>
              <mc:Fallback>
                <p:oleObj name="Equação" r:id="rId4" imgW="50927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80" y="3284984"/>
                        <a:ext cx="8532440" cy="8468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99592" y="476672"/>
            <a:ext cx="498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DERIVADAS DE ORDEM N</a:t>
            </a:r>
          </a:p>
        </p:txBody>
      </p:sp>
    </p:spTree>
    <p:extLst>
      <p:ext uri="{BB962C8B-B14F-4D97-AF65-F5344CB8AC3E}">
        <p14:creationId xmlns:p14="http://schemas.microsoft.com/office/powerpoint/2010/main" val="136643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65588"/>
              </p:ext>
            </p:extLst>
          </p:nvPr>
        </p:nvGraphicFramePr>
        <p:xfrm>
          <a:off x="1907704" y="1268760"/>
          <a:ext cx="34563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485255" imgH="253890" progId="Equation.3">
                  <p:embed/>
                </p:oleObj>
              </mc:Choice>
              <mc:Fallback>
                <p:oleObj name="Equação" r:id="rId2" imgW="1485255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3456384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24388"/>
              </p:ext>
            </p:extLst>
          </p:nvPr>
        </p:nvGraphicFramePr>
        <p:xfrm>
          <a:off x="1979712" y="2492896"/>
          <a:ext cx="243284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31366" imgH="406224" progId="Equation.3">
                  <p:embed/>
                </p:oleObj>
              </mc:Choice>
              <mc:Fallback>
                <p:oleObj name="Equação" r:id="rId4" imgW="123136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2432842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93883"/>
              </p:ext>
            </p:extLst>
          </p:nvPr>
        </p:nvGraphicFramePr>
        <p:xfrm>
          <a:off x="1781175" y="3879850"/>
          <a:ext cx="5581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968480" imgH="266400" progId="Equation.3">
                  <p:embed/>
                </p:oleObj>
              </mc:Choice>
              <mc:Fallback>
                <p:oleObj name="Equação" r:id="rId6" imgW="196848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879850"/>
                        <a:ext cx="5581650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799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50634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5076967" cy="125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635470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40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665102"/>
              </p:ext>
            </p:extLst>
          </p:nvPr>
        </p:nvGraphicFramePr>
        <p:xfrm>
          <a:off x="2615332" y="1772816"/>
          <a:ext cx="3913335" cy="3116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587500" imgH="1282700" progId="Equation.3">
                  <p:embed/>
                </p:oleObj>
              </mc:Choice>
              <mc:Fallback>
                <p:oleObj name="Equação" r:id="rId2" imgW="1587500" imgH="1282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332" y="1772816"/>
                        <a:ext cx="3913335" cy="31166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9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96752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1. INTRODUÇÃO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-147073" y="1980647"/>
            <a:ext cx="88588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IMPORTÂNCIA DA TRANSFORMADA DE LAPLACE:</a:t>
            </a:r>
          </a:p>
          <a:p>
            <a:endParaRPr lang="pt-BR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SIMPLIFICA A SOLUÇÃO DE EQUAÇÕES DIFERENCIAIS</a:t>
            </a:r>
          </a:p>
          <a:p>
            <a:endParaRPr lang="pt-B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FERRAMENTA PARA A MODELAGEM E ANÁLISE DE </a:t>
            </a:r>
          </a:p>
          <a:p>
            <a:r>
              <a:rPr lang="pt-B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SISTEMAS DINÂMICOS</a:t>
            </a:r>
          </a:p>
        </p:txBody>
      </p:sp>
    </p:spTree>
    <p:extLst>
      <p:ext uri="{BB962C8B-B14F-4D97-AF65-F5344CB8AC3E}">
        <p14:creationId xmlns:p14="http://schemas.microsoft.com/office/powerpoint/2010/main" val="2744197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88640"/>
            <a:ext cx="6340445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1340768"/>
            <a:ext cx="506936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2" y="2921322"/>
            <a:ext cx="8305828" cy="87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4050455"/>
            <a:ext cx="521337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76" y="5517232"/>
            <a:ext cx="7296180" cy="10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615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07076"/>
              </p:ext>
            </p:extLst>
          </p:nvPr>
        </p:nvGraphicFramePr>
        <p:xfrm>
          <a:off x="1208529" y="1124744"/>
          <a:ext cx="672694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441700" imgH="292100" progId="Equation.3">
                  <p:embed/>
                </p:oleObj>
              </mc:Choice>
              <mc:Fallback>
                <p:oleObj name="Equação" r:id="rId2" imgW="3441700" imgH="292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29" y="1124744"/>
                        <a:ext cx="6726941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83922"/>
              </p:ext>
            </p:extLst>
          </p:nvPr>
        </p:nvGraphicFramePr>
        <p:xfrm>
          <a:off x="1907704" y="2276872"/>
          <a:ext cx="494891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803400" imgH="215900" progId="Equation.3">
                  <p:embed/>
                </p:oleObj>
              </mc:Choice>
              <mc:Fallback>
                <p:oleObj name="Equação" r:id="rId4" imgW="18034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76872"/>
                        <a:ext cx="4948913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402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31682"/>
              </p:ext>
            </p:extLst>
          </p:nvPr>
        </p:nvGraphicFramePr>
        <p:xfrm>
          <a:off x="1547664" y="620688"/>
          <a:ext cx="197507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28700" imgH="596900" progId="Equation.3">
                  <p:embed/>
                </p:oleObj>
              </mc:Choice>
              <mc:Fallback>
                <p:oleObj name="Equação" r:id="rId2" imgW="10287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20688"/>
                        <a:ext cx="1975076" cy="11521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58735"/>
              </p:ext>
            </p:extLst>
          </p:nvPr>
        </p:nvGraphicFramePr>
        <p:xfrm>
          <a:off x="5436096" y="836712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87058" imgH="203112" progId="Equation.3">
                  <p:embed/>
                </p:oleObj>
              </mc:Choice>
              <mc:Fallback>
                <p:oleObj name="Equação" r:id="rId4" imgW="78705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836712"/>
                        <a:ext cx="1728192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06768"/>
              </p:ext>
            </p:extLst>
          </p:nvPr>
        </p:nvGraphicFramePr>
        <p:xfrm>
          <a:off x="1581463" y="2708920"/>
          <a:ext cx="598107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517900" imgH="469900" progId="Equation.3">
                  <p:embed/>
                </p:oleObj>
              </mc:Choice>
              <mc:Fallback>
                <p:oleObj name="Equação" r:id="rId6" imgW="35179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463" y="2708920"/>
                        <a:ext cx="5981073" cy="7920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4471"/>
              </p:ext>
            </p:extLst>
          </p:nvPr>
        </p:nvGraphicFramePr>
        <p:xfrm>
          <a:off x="2646363" y="3644900"/>
          <a:ext cx="38512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917360" imgH="469800" progId="Equation.3">
                  <p:embed/>
                </p:oleObj>
              </mc:Choice>
              <mc:Fallback>
                <p:oleObj name="Equação" r:id="rId8" imgW="19173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644900"/>
                        <a:ext cx="3851275" cy="936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414499"/>
              </p:ext>
            </p:extLst>
          </p:nvPr>
        </p:nvGraphicFramePr>
        <p:xfrm>
          <a:off x="971600" y="5301208"/>
          <a:ext cx="1944216" cy="10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143000" imgH="596900" progId="Equation.3">
                  <p:embed/>
                </p:oleObj>
              </mc:Choice>
              <mc:Fallback>
                <p:oleObj name="Equação" r:id="rId10" imgW="11430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01208"/>
                        <a:ext cx="1944216" cy="1020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73585"/>
              </p:ext>
            </p:extLst>
          </p:nvPr>
        </p:nvGraphicFramePr>
        <p:xfrm>
          <a:off x="4572000" y="5301208"/>
          <a:ext cx="400935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159000" imgH="508000" progId="Equation.3">
                  <p:embed/>
                </p:oleObj>
              </mc:Choice>
              <mc:Fallback>
                <p:oleObj name="Equação" r:id="rId12" imgW="21590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01208"/>
                        <a:ext cx="400935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eta para a direita 13"/>
          <p:cNvSpPr/>
          <p:nvPr/>
        </p:nvSpPr>
        <p:spPr>
          <a:xfrm>
            <a:off x="3959932" y="96012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353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940152" y="692696"/>
            <a:ext cx="2664296" cy="22322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48662"/>
              </p:ext>
            </p:extLst>
          </p:nvPr>
        </p:nvGraphicFramePr>
        <p:xfrm>
          <a:off x="2532816" y="1412776"/>
          <a:ext cx="28633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12900" imgH="482600" progId="Equation.3">
                  <p:embed/>
                </p:oleObj>
              </mc:Choice>
              <mc:Fallback>
                <p:oleObj name="Equação" r:id="rId2" imgW="1612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816" y="1412776"/>
                        <a:ext cx="28633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83501"/>
              </p:ext>
            </p:extLst>
          </p:nvPr>
        </p:nvGraphicFramePr>
        <p:xfrm>
          <a:off x="2699792" y="2708920"/>
          <a:ext cx="257390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00200" imgH="444500" progId="Equation.3">
                  <p:embed/>
                </p:oleObj>
              </mc:Choice>
              <mc:Fallback>
                <p:oleObj name="Equação" r:id="rId4" imgW="16002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2573903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415349"/>
              </p:ext>
            </p:extLst>
          </p:nvPr>
        </p:nvGraphicFramePr>
        <p:xfrm>
          <a:off x="2123728" y="3789040"/>
          <a:ext cx="58326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114800" imgH="609600" progId="Equation.3">
                  <p:embed/>
                </p:oleObj>
              </mc:Choice>
              <mc:Fallback>
                <p:oleObj name="Equação" r:id="rId6" imgW="41148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789040"/>
                        <a:ext cx="583264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81272"/>
              </p:ext>
            </p:extLst>
          </p:nvPr>
        </p:nvGraphicFramePr>
        <p:xfrm>
          <a:off x="3019327" y="5229200"/>
          <a:ext cx="310534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536033" imgH="533169" progId="Equation.3">
                  <p:embed/>
                </p:oleObj>
              </mc:Choice>
              <mc:Fallback>
                <p:oleObj name="Equação" r:id="rId8" imgW="1536033" imgH="5331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327" y="5229200"/>
                        <a:ext cx="3105345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51520" y="554796"/>
            <a:ext cx="3203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FUNÇÃO PULSO</a:t>
            </a: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372200" y="2564904"/>
            <a:ext cx="1872208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6372200" y="1078016"/>
            <a:ext cx="0" cy="148688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6372200" y="1821460"/>
            <a:ext cx="60664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968979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6978842" y="2564904"/>
            <a:ext cx="10495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6372343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5940152" y="2552863"/>
            <a:ext cx="442054" cy="1204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673585"/>
              </p:ext>
            </p:extLst>
          </p:nvPr>
        </p:nvGraphicFramePr>
        <p:xfrm>
          <a:off x="6986428" y="1589807"/>
          <a:ext cx="470884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355320" imgH="228600" progId="Equation.3">
                  <p:embed/>
                </p:oleObj>
              </mc:Choice>
              <mc:Fallback>
                <p:oleObj name="Equação" r:id="rId10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428" y="1589807"/>
                        <a:ext cx="470884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7236"/>
              </p:ext>
            </p:extLst>
          </p:nvPr>
        </p:nvGraphicFramePr>
        <p:xfrm>
          <a:off x="6940023" y="2568918"/>
          <a:ext cx="266987" cy="356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52280" imgH="228600" progId="Equation.3">
                  <p:embed/>
                </p:oleObj>
              </mc:Choice>
              <mc:Fallback>
                <p:oleObj name="Equação" r:id="rId12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40023" y="2568918"/>
                        <a:ext cx="266987" cy="356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035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50995"/>
              </p:ext>
            </p:extLst>
          </p:nvPr>
        </p:nvGraphicFramePr>
        <p:xfrm>
          <a:off x="49445" y="1304764"/>
          <a:ext cx="393472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425700" imgH="533400" progId="Equation.3">
                  <p:embed/>
                </p:oleObj>
              </mc:Choice>
              <mc:Fallback>
                <p:oleObj name="Equação" r:id="rId2" imgW="2425700" imgH="53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5" y="1304764"/>
                        <a:ext cx="3934723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141015"/>
              </p:ext>
            </p:extLst>
          </p:nvPr>
        </p:nvGraphicFramePr>
        <p:xfrm>
          <a:off x="35496" y="2839335"/>
          <a:ext cx="58326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086100" imgH="533400" progId="Equation.3">
                  <p:embed/>
                </p:oleObj>
              </mc:Choice>
              <mc:Fallback>
                <p:oleObj name="Equação" r:id="rId4" imgW="3086100" imgH="533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839335"/>
                        <a:ext cx="583264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576216"/>
              </p:ext>
            </p:extLst>
          </p:nvPr>
        </p:nvGraphicFramePr>
        <p:xfrm>
          <a:off x="611560" y="5445224"/>
          <a:ext cx="31797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444240" progId="Equation.DSMT4">
                  <p:embed/>
                </p:oleObj>
              </mc:Choice>
              <mc:Fallback>
                <p:oleObj name="Equation" r:id="rId6" imgW="16509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445224"/>
                        <a:ext cx="3179763" cy="8651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 flipH="1">
            <a:off x="-1836712" y="-204360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FUNÇÃO IMPULSO</a:t>
            </a:r>
          </a:p>
        </p:txBody>
      </p:sp>
      <p:sp>
        <p:nvSpPr>
          <p:cNvPr id="9" name="Retângulo 8"/>
          <p:cNvSpPr/>
          <p:nvPr/>
        </p:nvSpPr>
        <p:spPr>
          <a:xfrm>
            <a:off x="467544" y="476672"/>
            <a:ext cx="6462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FUNÇÃO IMPULSO: INTRODUÇÃO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63688" y="458112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NOTE QUE: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940152" y="1114591"/>
            <a:ext cx="3203848" cy="3168352"/>
            <a:chOff x="5592496" y="370130"/>
            <a:chExt cx="3456384" cy="3168352"/>
          </a:xfrm>
        </p:grpSpPr>
        <p:sp>
          <p:nvSpPr>
            <p:cNvPr id="12" name="Retângulo 11"/>
            <p:cNvSpPr/>
            <p:nvPr/>
          </p:nvSpPr>
          <p:spPr>
            <a:xfrm>
              <a:off x="5592496" y="370130"/>
              <a:ext cx="3456384" cy="31683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t</a:t>
              </a:r>
            </a:p>
          </p:txBody>
        </p:sp>
        <p:cxnSp>
          <p:nvCxnSpPr>
            <p:cNvPr id="13" name="Conector de seta reta 12"/>
            <p:cNvCxnSpPr/>
            <p:nvPr/>
          </p:nvCxnSpPr>
          <p:spPr>
            <a:xfrm>
              <a:off x="5940152" y="2924944"/>
              <a:ext cx="288032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5940152" y="554796"/>
              <a:ext cx="0" cy="23701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ângulo 14"/>
            <p:cNvSpPr/>
            <p:nvPr/>
          </p:nvSpPr>
          <p:spPr>
            <a:xfrm>
              <a:off x="5940152" y="1412776"/>
              <a:ext cx="748680" cy="15121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5940151" y="1916832"/>
              <a:ext cx="1128337" cy="10081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6688832" y="1916832"/>
              <a:ext cx="0" cy="100811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17"/>
            <p:cNvSpPr/>
            <p:nvPr/>
          </p:nvSpPr>
          <p:spPr>
            <a:xfrm>
              <a:off x="5940152" y="816406"/>
              <a:ext cx="216024" cy="59637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6156176" y="1412776"/>
              <a:ext cx="0" cy="1512168"/>
            </a:xfrm>
            <a:prstGeom prst="line">
              <a:avLst/>
            </a:prstGeom>
            <a:ln w="222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8460432" y="2974059"/>
              <a:ext cx="260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975711" y="40775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f(t)</a:t>
              </a:r>
            </a:p>
          </p:txBody>
        </p:sp>
        <p:graphicFrame>
          <p:nvGraphicFramePr>
            <p:cNvPr id="22" name="Objeto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1168395"/>
                </p:ext>
              </p:extLst>
            </p:nvPr>
          </p:nvGraphicFramePr>
          <p:xfrm>
            <a:off x="6924472" y="2924944"/>
            <a:ext cx="288032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8" imgW="152280" imgH="228600" progId="Equation.3">
                    <p:embed/>
                  </p:oleObj>
                </mc:Choice>
                <mc:Fallback>
                  <p:oleObj name="Equação" r:id="rId8" imgW="1522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924472" y="2924944"/>
                          <a:ext cx="288032" cy="432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to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7489527"/>
                </p:ext>
              </p:extLst>
            </p:nvPr>
          </p:nvGraphicFramePr>
          <p:xfrm>
            <a:off x="5941007" y="2924944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0" imgW="152280" imgH="228600" progId="Equation.3">
                    <p:embed/>
                  </p:oleObj>
                </mc:Choice>
                <mc:Fallback>
                  <p:oleObj name="Equação" r:id="rId10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007" y="2924944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to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395337"/>
                </p:ext>
              </p:extLst>
            </p:nvPr>
          </p:nvGraphicFramePr>
          <p:xfrm>
            <a:off x="6493897" y="2911591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2" imgW="152280" imgH="228600" progId="Equation.3">
                    <p:embed/>
                  </p:oleObj>
                </mc:Choice>
                <mc:Fallback>
                  <p:oleObj name="Equação" r:id="rId12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3897" y="2911591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to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7757956"/>
                </p:ext>
              </p:extLst>
            </p:nvPr>
          </p:nvGraphicFramePr>
          <p:xfrm>
            <a:off x="6194399" y="692696"/>
            <a:ext cx="507791" cy="32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4" imgW="355320" imgH="228600" progId="Equation.3">
                    <p:embed/>
                  </p:oleObj>
                </mc:Choice>
                <mc:Fallback>
                  <p:oleObj name="Equação" r:id="rId14" imgW="355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194399" y="692696"/>
                          <a:ext cx="507791" cy="326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to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830021"/>
                </p:ext>
              </p:extLst>
            </p:nvPr>
          </p:nvGraphicFramePr>
          <p:xfrm>
            <a:off x="6701063" y="1309326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6" imgW="355320" imgH="228600" progId="Equation.3">
                    <p:embed/>
                  </p:oleObj>
                </mc:Choice>
                <mc:Fallback>
                  <p:oleObj name="Equação" r:id="rId16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1063" y="1309326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to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368800"/>
                </p:ext>
              </p:extLst>
            </p:nvPr>
          </p:nvGraphicFramePr>
          <p:xfrm>
            <a:off x="7126311" y="1790793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8" imgW="355320" imgH="228600" progId="Equation.3">
                    <p:embed/>
                  </p:oleObj>
                </mc:Choice>
                <mc:Fallback>
                  <p:oleObj name="Equação" r:id="rId18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6311" y="1790793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56555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7493"/>
              </p:ext>
            </p:extLst>
          </p:nvPr>
        </p:nvGraphicFramePr>
        <p:xfrm>
          <a:off x="3150209" y="2650201"/>
          <a:ext cx="284358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31366" imgH="469696" progId="Equation.3">
                  <p:embed/>
                </p:oleObj>
              </mc:Choice>
              <mc:Fallback>
                <p:oleObj name="Equação" r:id="rId2" imgW="1231366" imgH="46969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0209" y="2650201"/>
                        <a:ext cx="2843581" cy="108012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64909"/>
              </p:ext>
            </p:extLst>
          </p:nvPr>
        </p:nvGraphicFramePr>
        <p:xfrm>
          <a:off x="3203848" y="4293096"/>
          <a:ext cx="33535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49400" imgH="469900" progId="Equation.3">
                  <p:embed/>
                </p:oleObj>
              </mc:Choice>
              <mc:Fallback>
                <p:oleObj name="Equação" r:id="rId4" imgW="1549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93096"/>
                        <a:ext cx="3353515" cy="100811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79780"/>
              </p:ext>
            </p:extLst>
          </p:nvPr>
        </p:nvGraphicFramePr>
        <p:xfrm>
          <a:off x="3671900" y="1064434"/>
          <a:ext cx="1800200" cy="1102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761669" imgH="469696" progId="Equation.3">
                  <p:embed/>
                </p:oleObj>
              </mc:Choice>
              <mc:Fallback>
                <p:oleObj name="Equação" r:id="rId6" imgW="761669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00" y="1064434"/>
                        <a:ext cx="1800200" cy="11026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292053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FUNÇÃO IMPULSO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0" y="2564904"/>
            <a:ext cx="2627784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899592" y="815274"/>
            <a:ext cx="0" cy="290175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899592" y="1615746"/>
            <a:ext cx="0" cy="94915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44249"/>
              </p:ext>
            </p:extLst>
          </p:nvPr>
        </p:nvGraphicFramePr>
        <p:xfrm>
          <a:off x="1009091" y="1514146"/>
          <a:ext cx="604029" cy="40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04560" imgH="203040" progId="Equation.3">
                  <p:embed/>
                </p:oleObj>
              </mc:Choice>
              <mc:Fallback>
                <p:oleObj name="Equação" r:id="rId8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9091" y="1514146"/>
                        <a:ext cx="604029" cy="402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04544"/>
              </p:ext>
            </p:extLst>
          </p:nvPr>
        </p:nvGraphicFramePr>
        <p:xfrm>
          <a:off x="877352" y="5661248"/>
          <a:ext cx="25762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168200" imgH="228600" progId="Equation.3">
                  <p:embed/>
                </p:oleObj>
              </mc:Choice>
              <mc:Fallback>
                <p:oleObj name="Equação" r:id="rId10" imgW="1168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77352" y="5661248"/>
                        <a:ext cx="2576286" cy="50405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77055"/>
              </p:ext>
            </p:extLst>
          </p:nvPr>
        </p:nvGraphicFramePr>
        <p:xfrm>
          <a:off x="4067944" y="5661248"/>
          <a:ext cx="26320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193760" imgH="228600" progId="Equation.3">
                  <p:embed/>
                </p:oleObj>
              </mc:Choice>
              <mc:Fallback>
                <p:oleObj name="Equação" r:id="rId12" imgW="119376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661248"/>
                        <a:ext cx="2632075" cy="5048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821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764704"/>
            <a:ext cx="524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TRANSFORMADA INVERSA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935058"/>
              </p:ext>
            </p:extLst>
          </p:nvPr>
        </p:nvGraphicFramePr>
        <p:xfrm>
          <a:off x="2625863" y="1700808"/>
          <a:ext cx="294332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40948" imgH="228501" progId="Equation.3">
                  <p:embed/>
                </p:oleObj>
              </mc:Choice>
              <mc:Fallback>
                <p:oleObj name="Equação" r:id="rId2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863" y="1700808"/>
                        <a:ext cx="2943327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96720"/>
              </p:ext>
            </p:extLst>
          </p:nvPr>
        </p:nvGraphicFramePr>
        <p:xfrm>
          <a:off x="2123728" y="2852936"/>
          <a:ext cx="5157788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260440" imgH="596880" progId="Equation.3">
                  <p:embed/>
                </p:oleObj>
              </mc:Choice>
              <mc:Fallback>
                <p:oleObj name="Equação" r:id="rId4" imgW="2260440" imgH="596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852936"/>
                        <a:ext cx="5157788" cy="13541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454708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F0"/>
                </a:solidFill>
              </a:rPr>
              <a:t>	</a:t>
            </a:r>
            <a:r>
              <a:rPr lang="pt-BR" sz="2800" b="1" u="sng" dirty="0">
                <a:solidFill>
                  <a:srgbClr val="00B0F0"/>
                </a:solidFill>
              </a:rPr>
              <a:t>MANEIRA MAIS SIMPLES</a:t>
            </a:r>
            <a:r>
              <a:rPr lang="pt-BR" sz="2800" b="1" dirty="0">
                <a:solidFill>
                  <a:srgbClr val="00B0F0"/>
                </a:solidFill>
              </a:rPr>
              <a:t>:</a:t>
            </a:r>
          </a:p>
          <a:p>
            <a:r>
              <a:rPr lang="pt-BR" sz="2800" b="1" dirty="0">
                <a:solidFill>
                  <a:srgbClr val="00B0F0"/>
                </a:solidFill>
              </a:rPr>
              <a:t>             INVOCANDO A UNICIDADE DA INVERSA       	</a:t>
            </a:r>
            <a:r>
              <a:rPr lang="pt-BR" sz="2800" b="1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pt-BR" sz="2800" b="1" dirty="0">
                <a:solidFill>
                  <a:srgbClr val="00B0F0"/>
                </a:solidFill>
              </a:rPr>
              <a:t>TABELA</a:t>
            </a:r>
          </a:p>
        </p:txBody>
      </p:sp>
    </p:spTree>
    <p:extLst>
      <p:ext uri="{BB962C8B-B14F-4D97-AF65-F5344CB8AC3E}">
        <p14:creationId xmlns:p14="http://schemas.microsoft.com/office/powerpoint/2010/main" val="2029579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06F0C2D-34B9-7DCE-4AF5-54B3A24449F3}"/>
              </a:ext>
            </a:extLst>
          </p:cNvPr>
          <p:cNvSpPr txBox="1"/>
          <p:nvPr/>
        </p:nvSpPr>
        <p:spPr>
          <a:xfrm flipH="1">
            <a:off x="1763688" y="71898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TEOREMA DE LERCH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57F09A8-8D64-443A-238F-66959D42B3DF}"/>
              </a:ext>
            </a:extLst>
          </p:cNvPr>
          <p:cNvSpPr txBox="1"/>
          <p:nvPr/>
        </p:nvSpPr>
        <p:spPr>
          <a:xfrm>
            <a:off x="539552" y="1674674"/>
            <a:ext cx="8136904" cy="181588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</a:rPr>
              <a:t>Se nos restringirmos a funções que sejam contínuas por partes, em todo intervalo finito, e de ordem exponencial, então a transformada inversa de Laplace é única</a:t>
            </a:r>
            <a:r>
              <a:rPr lang="pt-BR" sz="2800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9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81067"/>
            <a:ext cx="6442869" cy="571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6643" y="143054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Tabela</a:t>
            </a:r>
          </a:p>
        </p:txBody>
      </p:sp>
    </p:spTree>
    <p:extLst>
      <p:ext uri="{BB962C8B-B14F-4D97-AF65-F5344CB8AC3E}">
        <p14:creationId xmlns:p14="http://schemas.microsoft.com/office/powerpoint/2010/main" val="682092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95185"/>
              </p:ext>
            </p:extLst>
          </p:nvPr>
        </p:nvGraphicFramePr>
        <p:xfrm>
          <a:off x="1619672" y="1556792"/>
          <a:ext cx="6280559" cy="43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162300" imgH="215900" progId="Equation.3">
                  <p:embed/>
                </p:oleObj>
              </mc:Choice>
              <mc:Fallback>
                <p:oleObj name="Equação" r:id="rId2" imgW="31623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6280559" cy="4350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327896"/>
              </p:ext>
            </p:extLst>
          </p:nvPr>
        </p:nvGraphicFramePr>
        <p:xfrm>
          <a:off x="2665124" y="2643728"/>
          <a:ext cx="3813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19240" imgH="228600" progId="Equation.3">
                  <p:embed/>
                </p:oleObj>
              </mc:Choice>
              <mc:Fallback>
                <p:oleObj name="Equação" r:id="rId4" imgW="2019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124" y="2643728"/>
                        <a:ext cx="3813175" cy="431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55576" y="548680"/>
            <a:ext cx="4405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COMBINAÇÃO LINEAR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23029"/>
              </p:ext>
            </p:extLst>
          </p:nvPr>
        </p:nvGraphicFramePr>
        <p:xfrm>
          <a:off x="4067944" y="3861048"/>
          <a:ext cx="266157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82680" imgH="228600" progId="Equation.3">
                  <p:embed/>
                </p:oleObj>
              </mc:Choice>
              <mc:Fallback>
                <p:oleObj name="Equação" r:id="rId6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67944" y="3861048"/>
                        <a:ext cx="2661574" cy="4743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23849"/>
              </p:ext>
            </p:extLst>
          </p:nvPr>
        </p:nvGraphicFramePr>
        <p:xfrm>
          <a:off x="1878098" y="3861048"/>
          <a:ext cx="2160328" cy="48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965160" imgH="215640" progId="Equation.3">
                  <p:embed/>
                </p:oleObj>
              </mc:Choice>
              <mc:Fallback>
                <p:oleObj name="Equação" r:id="rId8" imgW="965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78098" y="3861048"/>
                        <a:ext cx="2160328" cy="48323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07504" y="107190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Sabemos que: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59044" y="3212976"/>
            <a:ext cx="4612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Mas sabemos também que: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9488" y="2202208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Portanto: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6256"/>
              </p:ext>
            </p:extLst>
          </p:nvPr>
        </p:nvGraphicFramePr>
        <p:xfrm>
          <a:off x="1243776" y="5301208"/>
          <a:ext cx="302433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066680" imgH="228600" progId="Equation.3">
                  <p:embed/>
                </p:oleObj>
              </mc:Choice>
              <mc:Fallback>
                <p:oleObj name="Equação" r:id="rId10" imgW="1066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43776" y="5301208"/>
                        <a:ext cx="302433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457826"/>
              </p:ext>
            </p:extLst>
          </p:nvPr>
        </p:nvGraphicFramePr>
        <p:xfrm>
          <a:off x="4287837" y="5301208"/>
          <a:ext cx="40049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409400" imgH="228600" progId="Equation.3">
                  <p:embed/>
                </p:oleObj>
              </mc:Choice>
              <mc:Fallback>
                <p:oleObj name="Equação" r:id="rId12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87837" y="5301208"/>
                        <a:ext cx="400496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01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67744" y="1556792"/>
            <a:ext cx="43924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649581"/>
              </p:ext>
            </p:extLst>
          </p:nvPr>
        </p:nvGraphicFramePr>
        <p:xfrm>
          <a:off x="2339752" y="1628800"/>
          <a:ext cx="415980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18960" imgH="469800" progId="Equation.3">
                  <p:embed/>
                </p:oleObj>
              </mc:Choice>
              <mc:Fallback>
                <p:oleObj name="Equação" r:id="rId2" imgW="121896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28800"/>
                        <a:ext cx="4159808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634806"/>
              </p:ext>
            </p:extLst>
          </p:nvPr>
        </p:nvGraphicFramePr>
        <p:xfrm>
          <a:off x="611560" y="3717032"/>
          <a:ext cx="248996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98197" imgH="177723" progId="Equation.3">
                  <p:embed/>
                </p:oleObj>
              </mc:Choice>
              <mc:Fallback>
                <p:oleObj name="Equação" r:id="rId4" imgW="698197" imgH="17772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248996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91341" y="4750455"/>
            <a:ext cx="8214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>
                <a:solidFill>
                  <a:schemeClr val="bg1"/>
                </a:solidFill>
              </a:rPr>
              <a:t>f(t) é função da variável real t, sendo f(t) =0,</a:t>
            </a:r>
          </a:p>
          <a:p>
            <a:r>
              <a:rPr lang="pt-BR" sz="3200" b="1" i="1" dirty="0">
                <a:solidFill>
                  <a:schemeClr val="bg1"/>
                </a:solidFill>
              </a:rPr>
              <a:t>para t&lt;0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91341" y="6021288"/>
            <a:ext cx="7327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>
                <a:solidFill>
                  <a:schemeClr val="bg1"/>
                </a:solidFill>
              </a:rPr>
              <a:t>F(s) é a transformada de Laplace de f(t)</a:t>
            </a:r>
          </a:p>
        </p:txBody>
      </p:sp>
    </p:spTree>
    <p:extLst>
      <p:ext uri="{BB962C8B-B14F-4D97-AF65-F5344CB8AC3E}">
        <p14:creationId xmlns:p14="http://schemas.microsoft.com/office/powerpoint/2010/main" val="3471365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592"/>
              </p:ext>
            </p:extLst>
          </p:nvPr>
        </p:nvGraphicFramePr>
        <p:xfrm>
          <a:off x="238521" y="2060848"/>
          <a:ext cx="88915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318000" imgH="228600" progId="Equation.3">
                  <p:embed/>
                </p:oleObj>
              </mc:Choice>
              <mc:Fallback>
                <p:oleObj name="Equação" r:id="rId2" imgW="4318000" imgH="228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21" y="2060848"/>
                        <a:ext cx="8891588" cy="576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275778"/>
              </p:ext>
            </p:extLst>
          </p:nvPr>
        </p:nvGraphicFramePr>
        <p:xfrm>
          <a:off x="467544" y="3861048"/>
          <a:ext cx="841678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101840" imgH="228600" progId="Equation.3">
                  <p:embed/>
                </p:oleObj>
              </mc:Choice>
              <mc:Fallback>
                <p:oleObj name="Equação" r:id="rId4" imgW="410184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861048"/>
                        <a:ext cx="8416787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736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764704"/>
            <a:ext cx="7720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DECOMPOSIÇÃO EM FRAÇÕES PARCIAIS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9023"/>
              </p:ext>
            </p:extLst>
          </p:nvPr>
        </p:nvGraphicFramePr>
        <p:xfrm>
          <a:off x="4157662" y="1844824"/>
          <a:ext cx="167058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825500" imgH="431800" progId="Equation.3">
                  <p:embed/>
                </p:oleObj>
              </mc:Choice>
              <mc:Fallback>
                <p:oleObj name="Equação" r:id="rId2" imgW="825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2" y="1844824"/>
                        <a:ext cx="1670586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80583"/>
              </p:ext>
            </p:extLst>
          </p:nvPr>
        </p:nvGraphicFramePr>
        <p:xfrm>
          <a:off x="1100876" y="3429000"/>
          <a:ext cx="73178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578100" imgH="228600" progId="Equation.3">
                  <p:embed/>
                </p:oleObj>
              </mc:Choice>
              <mc:Fallback>
                <p:oleObj name="Equação" r:id="rId4" imgW="2578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876" y="3429000"/>
                        <a:ext cx="731781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33779"/>
              </p:ext>
            </p:extLst>
          </p:nvPr>
        </p:nvGraphicFramePr>
        <p:xfrm>
          <a:off x="1105344" y="4869160"/>
          <a:ext cx="75041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508500" imgH="241300" progId="Equation.3">
                  <p:embed/>
                </p:oleObj>
              </mc:Choice>
              <mc:Fallback>
                <p:oleObj name="Equação" r:id="rId6" imgW="450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344" y="4869160"/>
                        <a:ext cx="750416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314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11113"/>
              </p:ext>
            </p:extLst>
          </p:nvPr>
        </p:nvGraphicFramePr>
        <p:xfrm>
          <a:off x="1115616" y="1340768"/>
          <a:ext cx="62662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898900" imgH="444500" progId="Equation.3">
                  <p:embed/>
                </p:oleObj>
              </mc:Choice>
              <mc:Fallback>
                <p:oleObj name="Equação" r:id="rId2" imgW="38989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40768"/>
                        <a:ext cx="6266228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452252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PRIMEIRO CASO: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02866" y="2455635"/>
            <a:ext cx="371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PÓLOS DISTINTOS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95766"/>
              </p:ext>
            </p:extLst>
          </p:nvPr>
        </p:nvGraphicFramePr>
        <p:xfrm>
          <a:off x="928008" y="3501008"/>
          <a:ext cx="47188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933700" imgH="444500" progId="Equation.3">
                  <p:embed/>
                </p:oleObj>
              </mc:Choice>
              <mc:Fallback>
                <p:oleObj name="Equação" r:id="rId4" imgW="29337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08" y="3501008"/>
                        <a:ext cx="4718822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31316"/>
              </p:ext>
            </p:extLst>
          </p:nvPr>
        </p:nvGraphicFramePr>
        <p:xfrm>
          <a:off x="1073158" y="4653136"/>
          <a:ext cx="350089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816100" imgH="520700" progId="Equation.3">
                  <p:embed/>
                </p:oleObj>
              </mc:Choice>
              <mc:Fallback>
                <p:oleObj name="Equação" r:id="rId6" imgW="18161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8" y="4653136"/>
                        <a:ext cx="350089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24188"/>
              </p:ext>
            </p:extLst>
          </p:nvPr>
        </p:nvGraphicFramePr>
        <p:xfrm>
          <a:off x="323528" y="6021288"/>
          <a:ext cx="88924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5397500" imgH="254000" progId="Equation.3">
                  <p:embed/>
                </p:oleObj>
              </mc:Choice>
              <mc:Fallback>
                <p:oleObj name="Equação" r:id="rId8" imgW="53975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021288"/>
                        <a:ext cx="889248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479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SEGUNDO CASO:</a:t>
            </a:r>
            <a:endParaRPr lang="pt-BR" sz="2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73788"/>
              </p:ext>
            </p:extLst>
          </p:nvPr>
        </p:nvGraphicFramePr>
        <p:xfrm>
          <a:off x="1259632" y="764704"/>
          <a:ext cx="7146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5549900" imgH="444500" progId="Equation.3">
                  <p:embed/>
                </p:oleObj>
              </mc:Choice>
              <mc:Fallback>
                <p:oleObj name="Equação" r:id="rId2" imgW="5549900" imgH="4445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64704"/>
                        <a:ext cx="7146925" cy="5762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228058"/>
              </p:ext>
            </p:extLst>
          </p:nvPr>
        </p:nvGraphicFramePr>
        <p:xfrm>
          <a:off x="1043608" y="2104562"/>
          <a:ext cx="20923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47560" imgH="431640" progId="Equation.3">
                  <p:embed/>
                </p:oleObj>
              </mc:Choice>
              <mc:Fallback>
                <p:oleObj name="Equação" r:id="rId4" imgW="1447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104562"/>
                        <a:ext cx="2092325" cy="6302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40785"/>
              </p:ext>
            </p:extLst>
          </p:nvPr>
        </p:nvGraphicFramePr>
        <p:xfrm>
          <a:off x="4211960" y="1916832"/>
          <a:ext cx="263106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803400" imgH="749300" progId="Equation.3">
                  <p:embed/>
                </p:oleObj>
              </mc:Choice>
              <mc:Fallback>
                <p:oleObj name="Equação" r:id="rId6" imgW="18034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916832"/>
                        <a:ext cx="2631062" cy="108012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613280"/>
              </p:ext>
            </p:extLst>
          </p:nvPr>
        </p:nvGraphicFramePr>
        <p:xfrm>
          <a:off x="4211960" y="3140968"/>
          <a:ext cx="267791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638300" imgH="711200" progId="Equation.3">
                  <p:embed/>
                </p:oleObj>
              </mc:Choice>
              <mc:Fallback>
                <p:oleObj name="Equação" r:id="rId8" imgW="16383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140968"/>
                        <a:ext cx="2677919" cy="115212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15142"/>
              </p:ext>
            </p:extLst>
          </p:nvPr>
        </p:nvGraphicFramePr>
        <p:xfrm>
          <a:off x="10961" y="5337014"/>
          <a:ext cx="492793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984500" imgH="749300" progId="Equation.3">
                  <p:embed/>
                </p:oleObj>
              </mc:Choice>
              <mc:Fallback>
                <p:oleObj name="Equação" r:id="rId10" imgW="2984500" imgH="749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1" y="5337014"/>
                        <a:ext cx="4927932" cy="1224136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21429"/>
              </p:ext>
            </p:extLst>
          </p:nvPr>
        </p:nvGraphicFramePr>
        <p:xfrm>
          <a:off x="5508104" y="5373018"/>
          <a:ext cx="358439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133600" imgH="698500" progId="Equation.3">
                  <p:embed/>
                </p:oleObj>
              </mc:Choice>
              <mc:Fallback>
                <p:oleObj name="Equação" r:id="rId12" imgW="2133600" imgH="698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373018"/>
                        <a:ext cx="3584398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120F6485-67BF-5988-061E-0E12E40EF7BB}"/>
              </a:ext>
            </a:extLst>
          </p:cNvPr>
          <p:cNvSpPr/>
          <p:nvPr/>
        </p:nvSpPr>
        <p:spPr>
          <a:xfrm>
            <a:off x="3419872" y="2261932"/>
            <a:ext cx="648072" cy="3749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1F8AEBB-BE12-5B0B-8CB6-6223936652BE}"/>
              </a:ext>
            </a:extLst>
          </p:cNvPr>
          <p:cNvSpPr/>
          <p:nvPr/>
        </p:nvSpPr>
        <p:spPr>
          <a:xfrm flipH="1">
            <a:off x="7164288" y="2158538"/>
            <a:ext cx="405759" cy="4728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58FF2B7-9ABF-8837-CBD3-8873334748C3}"/>
              </a:ext>
            </a:extLst>
          </p:cNvPr>
          <p:cNvSpPr txBox="1"/>
          <p:nvPr/>
        </p:nvSpPr>
        <p:spPr>
          <a:xfrm>
            <a:off x="7236296" y="2225895"/>
            <a:ext cx="20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ABF9CC1-5CA3-4459-2BEA-600215D3D0AA}"/>
              </a:ext>
            </a:extLst>
          </p:cNvPr>
          <p:cNvSpPr/>
          <p:nvPr/>
        </p:nvSpPr>
        <p:spPr>
          <a:xfrm flipH="1">
            <a:off x="7164288" y="3489158"/>
            <a:ext cx="405759" cy="4728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4E92BED-7B6D-0B84-E9A2-87C653CC3D53}"/>
              </a:ext>
            </a:extLst>
          </p:cNvPr>
          <p:cNvSpPr txBox="1"/>
          <p:nvPr/>
        </p:nvSpPr>
        <p:spPr>
          <a:xfrm>
            <a:off x="7236296" y="3556515"/>
            <a:ext cx="20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17FDBDA-E850-74F4-5F12-6AF5B00C35B6}"/>
              </a:ext>
            </a:extLst>
          </p:cNvPr>
          <p:cNvSpPr txBox="1"/>
          <p:nvPr/>
        </p:nvSpPr>
        <p:spPr>
          <a:xfrm>
            <a:off x="1859514" y="3382153"/>
            <a:ext cx="1790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LEMBRE: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72208B5-97FF-488A-2990-A359A4E0711C}"/>
              </a:ext>
            </a:extLst>
          </p:cNvPr>
          <p:cNvSpPr txBox="1"/>
          <p:nvPr/>
        </p:nvSpPr>
        <p:spPr>
          <a:xfrm>
            <a:off x="323528" y="4581128"/>
            <a:ext cx="4017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APLICANDO 1) EM 2):</a:t>
            </a:r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7ECD2BD0-012F-D6D5-DA1D-E4A4806EA967}"/>
              </a:ext>
            </a:extLst>
          </p:cNvPr>
          <p:cNvSpPr/>
          <p:nvPr/>
        </p:nvSpPr>
        <p:spPr>
          <a:xfrm>
            <a:off x="4956881" y="5782599"/>
            <a:ext cx="551223" cy="3104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F02D65C-075C-334D-1CB0-07E1F0AD8265}"/>
              </a:ext>
            </a:extLst>
          </p:cNvPr>
          <p:cNvSpPr txBox="1"/>
          <p:nvPr/>
        </p:nvSpPr>
        <p:spPr>
          <a:xfrm>
            <a:off x="5324648" y="4792644"/>
            <a:ext cx="3817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RESULTADO FINAL:</a:t>
            </a:r>
          </a:p>
        </p:txBody>
      </p:sp>
    </p:spTree>
    <p:extLst>
      <p:ext uri="{BB962C8B-B14F-4D97-AF65-F5344CB8AC3E}">
        <p14:creationId xmlns:p14="http://schemas.microsoft.com/office/powerpoint/2010/main" val="2873494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707378"/>
              </p:ext>
            </p:extLst>
          </p:nvPr>
        </p:nvGraphicFramePr>
        <p:xfrm>
          <a:off x="395536" y="740634"/>
          <a:ext cx="21031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31366" imgH="507780" progId="Equation.3">
                  <p:embed/>
                </p:oleObj>
              </mc:Choice>
              <mc:Fallback>
                <p:oleObj name="Equação" r:id="rId2" imgW="1231366" imgH="507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40634"/>
                        <a:ext cx="21031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0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>
                <a:solidFill>
                  <a:srgbClr val="FF0000"/>
                </a:solidFill>
              </a:rPr>
              <a:t>EXEMPLO: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36418"/>
              </p:ext>
            </p:extLst>
          </p:nvPr>
        </p:nvGraphicFramePr>
        <p:xfrm>
          <a:off x="3143250" y="762000"/>
          <a:ext cx="38163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476440" imgH="444240" progId="Equation.3">
                  <p:embed/>
                </p:oleObj>
              </mc:Choice>
              <mc:Fallback>
                <p:oleObj name="Equação" r:id="rId4" imgW="247644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762000"/>
                        <a:ext cx="3816350" cy="68103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11215"/>
              </p:ext>
            </p:extLst>
          </p:nvPr>
        </p:nvGraphicFramePr>
        <p:xfrm>
          <a:off x="611560" y="1772816"/>
          <a:ext cx="538321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578100" imgH="279400" progId="Equation.3">
                  <p:embed/>
                </p:oleObj>
              </mc:Choice>
              <mc:Fallback>
                <p:oleObj name="Equação" r:id="rId6" imgW="25781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72816"/>
                        <a:ext cx="5383219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88315"/>
              </p:ext>
            </p:extLst>
          </p:nvPr>
        </p:nvGraphicFramePr>
        <p:xfrm>
          <a:off x="251520" y="2564904"/>
          <a:ext cx="25742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612900" imgH="495300" progId="Equation.3">
                  <p:embed/>
                </p:oleObj>
              </mc:Choice>
              <mc:Fallback>
                <p:oleObj name="Equação" r:id="rId8" imgW="16129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2574286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19432"/>
              </p:ext>
            </p:extLst>
          </p:nvPr>
        </p:nvGraphicFramePr>
        <p:xfrm>
          <a:off x="539552" y="3645024"/>
          <a:ext cx="34828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260600" imgH="469900" progId="Equation.3">
                  <p:embed/>
                </p:oleObj>
              </mc:Choice>
              <mc:Fallback>
                <p:oleObj name="Equação" r:id="rId10" imgW="22606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3482836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84179"/>
              </p:ext>
            </p:extLst>
          </p:nvPr>
        </p:nvGraphicFramePr>
        <p:xfrm>
          <a:off x="398668" y="5013176"/>
          <a:ext cx="334225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955800" imgH="508000" progId="Equation.3">
                  <p:embed/>
                </p:oleObj>
              </mc:Choice>
              <mc:Fallback>
                <p:oleObj name="Equação" r:id="rId12" imgW="1955800" imgH="508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68" y="5013176"/>
                        <a:ext cx="3342258" cy="86409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14294"/>
              </p:ext>
            </p:extLst>
          </p:nvPr>
        </p:nvGraphicFramePr>
        <p:xfrm>
          <a:off x="4211960" y="2564904"/>
          <a:ext cx="411190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752600" imgH="279400" progId="Equation.3">
                  <p:embed/>
                </p:oleObj>
              </mc:Choice>
              <mc:Fallback>
                <p:oleObj name="Equação" r:id="rId14" imgW="1752600" imgH="279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564904"/>
                        <a:ext cx="4111905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54839"/>
              </p:ext>
            </p:extLst>
          </p:nvPr>
        </p:nvGraphicFramePr>
        <p:xfrm>
          <a:off x="5220072" y="3573016"/>
          <a:ext cx="33994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1930400" imgH="406400" progId="Equation.3">
                  <p:embed/>
                </p:oleObj>
              </mc:Choice>
              <mc:Fallback>
                <p:oleObj name="Equação" r:id="rId16" imgW="1930400" imgH="40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3016"/>
                        <a:ext cx="3399448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09289"/>
              </p:ext>
            </p:extLst>
          </p:nvPr>
        </p:nvGraphicFramePr>
        <p:xfrm>
          <a:off x="4788024" y="5013176"/>
          <a:ext cx="409316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2120900" imgH="482600" progId="Equation.3">
                  <p:embed/>
                </p:oleObj>
              </mc:Choice>
              <mc:Fallback>
                <p:oleObj name="Equação" r:id="rId18" imgW="2120900" imgH="482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013176"/>
                        <a:ext cx="409316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eta para a direita 22"/>
          <p:cNvSpPr/>
          <p:nvPr/>
        </p:nvSpPr>
        <p:spPr>
          <a:xfrm>
            <a:off x="3068608" y="2636912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4173096" y="3744456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>
            <a:off x="3802792" y="5229200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533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628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>
                <a:solidFill>
                  <a:srgbClr val="FF0000"/>
                </a:solidFill>
              </a:rPr>
              <a:t>CASO COM PÓLOS IMAGINÁRIOS: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3607"/>
              </p:ext>
            </p:extLst>
          </p:nvPr>
        </p:nvGraphicFramePr>
        <p:xfrm>
          <a:off x="1475656" y="1844824"/>
          <a:ext cx="39677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146300" imgH="469900" progId="Equation.3">
                  <p:embed/>
                </p:oleObj>
              </mc:Choice>
              <mc:Fallback>
                <p:oleObj name="Equação" r:id="rId2" imgW="21463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44824"/>
                        <a:ext cx="396778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6180"/>
              </p:ext>
            </p:extLst>
          </p:nvPr>
        </p:nvGraphicFramePr>
        <p:xfrm>
          <a:off x="478147" y="3356992"/>
          <a:ext cx="527568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416300" imgH="469900" progId="Equation.3">
                  <p:embed/>
                </p:oleObj>
              </mc:Choice>
              <mc:Fallback>
                <p:oleObj name="Equação" r:id="rId4" imgW="34163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47" y="3356992"/>
                        <a:ext cx="5275688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84913"/>
              </p:ext>
            </p:extLst>
          </p:nvPr>
        </p:nvGraphicFramePr>
        <p:xfrm>
          <a:off x="611560" y="4581128"/>
          <a:ext cx="43924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323092" imgH="266584" progId="Equation.3">
                  <p:embed/>
                </p:oleObj>
              </mc:Choice>
              <mc:Fallback>
                <p:oleObj name="Equação" r:id="rId6" imgW="2323092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81128"/>
                        <a:ext cx="439248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64728"/>
              </p:ext>
            </p:extLst>
          </p:nvPr>
        </p:nvGraphicFramePr>
        <p:xfrm>
          <a:off x="767448" y="5445224"/>
          <a:ext cx="492184" cy="49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15619" imgH="215619" progId="Equation.3">
                  <p:embed/>
                </p:oleObj>
              </mc:Choice>
              <mc:Fallback>
                <p:oleObj name="Equação" r:id="rId8" imgW="215619" imgH="21561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48" y="5445224"/>
                        <a:ext cx="492184" cy="49218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22680"/>
              </p:ext>
            </p:extLst>
          </p:nvPr>
        </p:nvGraphicFramePr>
        <p:xfrm>
          <a:off x="1691680" y="5445224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15619" imgH="215619" progId="Equation.3">
                  <p:embed/>
                </p:oleObj>
              </mc:Choice>
              <mc:Fallback>
                <p:oleObj name="Equação" r:id="rId10" imgW="215619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445224"/>
                        <a:ext cx="432048" cy="43204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267744" y="5413294"/>
            <a:ext cx="677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u="sng" dirty="0">
                <a:solidFill>
                  <a:srgbClr val="002060"/>
                </a:solidFill>
              </a:rPr>
              <a:t>SÃO COMPLEXOS CONJUGADOS (MOSTRE)</a:t>
            </a: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891786"/>
              </p:ext>
            </p:extLst>
          </p:nvPr>
        </p:nvGraphicFramePr>
        <p:xfrm>
          <a:off x="2921309" y="6093296"/>
          <a:ext cx="369041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904760" imgH="266400" progId="Equation.3">
                  <p:embed/>
                </p:oleObj>
              </mc:Choice>
              <mc:Fallback>
                <p:oleObj name="Equação" r:id="rId12" imgW="190476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309" y="6093296"/>
                        <a:ext cx="369041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207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60989"/>
              </p:ext>
            </p:extLst>
          </p:nvPr>
        </p:nvGraphicFramePr>
        <p:xfrm>
          <a:off x="1250950" y="1341438"/>
          <a:ext cx="5069114" cy="64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657600" imgH="469800" progId="Equation.3">
                  <p:embed/>
                </p:oleObj>
              </mc:Choice>
              <mc:Fallback>
                <p:oleObj name="Equação" r:id="rId2" imgW="36576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341438"/>
                        <a:ext cx="5069114" cy="64740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06136"/>
              </p:ext>
            </p:extLst>
          </p:nvPr>
        </p:nvGraphicFramePr>
        <p:xfrm>
          <a:off x="1979712" y="2564904"/>
          <a:ext cx="170761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787058" imgH="266584" progId="Equation.3">
                  <p:embed/>
                </p:oleObj>
              </mc:Choice>
              <mc:Fallback>
                <p:oleObj name="Equação" r:id="rId4" imgW="787058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64904"/>
                        <a:ext cx="1707618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19672" y="2636912"/>
            <a:ext cx="3600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</a:rPr>
              <a:t>£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528596"/>
              </p:ext>
            </p:extLst>
          </p:nvPr>
        </p:nvGraphicFramePr>
        <p:xfrm>
          <a:off x="3851920" y="2450652"/>
          <a:ext cx="1844278" cy="83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028520" imgH="469800" progId="Equation.3">
                  <p:embed/>
                </p:oleObj>
              </mc:Choice>
              <mc:Fallback>
                <p:oleObj name="Equação" r:id="rId6" imgW="10285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450652"/>
                        <a:ext cx="1844278" cy="8341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33367"/>
              </p:ext>
            </p:extLst>
          </p:nvPr>
        </p:nvGraphicFramePr>
        <p:xfrm>
          <a:off x="2027000" y="3501008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799753" imgH="266584" progId="Equation.3">
                  <p:embed/>
                </p:oleObj>
              </mc:Choice>
              <mc:Fallback>
                <p:oleObj name="Equação" r:id="rId8" imgW="799753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000" y="3501008"/>
                        <a:ext cx="1728192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691680" y="3576815"/>
            <a:ext cx="3385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</a:rPr>
              <a:t>£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50531"/>
              </p:ext>
            </p:extLst>
          </p:nvPr>
        </p:nvGraphicFramePr>
        <p:xfrm>
          <a:off x="3851920" y="3433094"/>
          <a:ext cx="1656184" cy="74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028520" imgH="469800" progId="Equation.3">
                  <p:embed/>
                </p:oleObj>
              </mc:Choice>
              <mc:Fallback>
                <p:oleObj name="Equação" r:id="rId10" imgW="102852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433094"/>
                        <a:ext cx="1656184" cy="7491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84622"/>
              </p:ext>
            </p:extLst>
          </p:nvPr>
        </p:nvGraphicFramePr>
        <p:xfrm>
          <a:off x="2286848" y="4509120"/>
          <a:ext cx="425141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501900" imgH="469900" progId="Equation.3">
                  <p:embed/>
                </p:oleObj>
              </mc:Choice>
              <mc:Fallback>
                <p:oleObj name="Equação" r:id="rId12" imgW="2501900" imgH="469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848" y="4509120"/>
                        <a:ext cx="4251411" cy="7920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72048"/>
              </p:ext>
            </p:extLst>
          </p:nvPr>
        </p:nvGraphicFramePr>
        <p:xfrm>
          <a:off x="94645" y="5805264"/>
          <a:ext cx="372641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968500" imgH="266700" progId="Equation.3">
                  <p:embed/>
                </p:oleObj>
              </mc:Choice>
              <mc:Fallback>
                <p:oleObj name="Equação" r:id="rId14" imgW="1968500" imgH="266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45" y="5805264"/>
                        <a:ext cx="3726414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54820"/>
              </p:ext>
            </p:extLst>
          </p:nvPr>
        </p:nvGraphicFramePr>
        <p:xfrm>
          <a:off x="3995935" y="5877272"/>
          <a:ext cx="68218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42603" imgH="177646" progId="Equation.3">
                  <p:embed/>
                </p:oleObj>
              </mc:Choice>
              <mc:Fallback>
                <p:oleObj name="Equação" r:id="rId16" imgW="342603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5877272"/>
                        <a:ext cx="68218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79920"/>
              </p:ext>
            </p:extLst>
          </p:nvPr>
        </p:nvGraphicFramePr>
        <p:xfrm>
          <a:off x="4932040" y="5738690"/>
          <a:ext cx="3240360" cy="57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1511300" imgH="266700" progId="Equation.3">
                  <p:embed/>
                </p:oleObj>
              </mc:Choice>
              <mc:Fallback>
                <p:oleObj name="Equação" r:id="rId18" imgW="1511300" imgH="266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738690"/>
                        <a:ext cx="3240360" cy="5706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777D7A7-41F6-5EBF-CD9E-D35A97228E1E}"/>
              </a:ext>
            </a:extLst>
          </p:cNvPr>
          <p:cNvSpPr txBox="1"/>
          <p:nvPr/>
        </p:nvSpPr>
        <p:spPr>
          <a:xfrm>
            <a:off x="545283" y="434709"/>
            <a:ext cx="866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>
                <a:solidFill>
                  <a:srgbClr val="FF0000"/>
                </a:solidFill>
              </a:rPr>
              <a:t>CASO COM PÓLOS COMPLEXOS CONJUGADOS:</a:t>
            </a:r>
          </a:p>
        </p:txBody>
      </p:sp>
    </p:spTree>
    <p:extLst>
      <p:ext uri="{BB962C8B-B14F-4D97-AF65-F5344CB8AC3E}">
        <p14:creationId xmlns:p14="http://schemas.microsoft.com/office/powerpoint/2010/main" val="2588676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1609D5A2-0735-486C-4871-663801C0FCE9}"/>
                  </a:ext>
                </a:extLst>
              </p:cNvPr>
              <p:cNvSpPr txBox="1"/>
              <p:nvPr/>
            </p:nvSpPr>
            <p:spPr bwMode="auto">
              <a:xfrm>
                <a:off x="1421396" y="1265987"/>
                <a:ext cx="6408712" cy="64770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pt-BR" sz="2000" b="1" dirty="0"/>
              </a:p>
            </p:txBody>
          </p:sp>
        </mc:Choice>
        <mc:Fallback xmlns=""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1609D5A2-0735-486C-4871-663801C0F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1396" y="1265987"/>
                <a:ext cx="6408712" cy="647700"/>
              </a:xfrm>
              <a:prstGeom prst="rect">
                <a:avLst/>
              </a:prstGeom>
              <a:blipFill>
                <a:blip r:embed="rId2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B1776CA-891A-DEF9-34FB-E2465EA0345A}"/>
                  </a:ext>
                </a:extLst>
              </p:cNvPr>
              <p:cNvSpPr txBox="1"/>
              <p:nvPr/>
            </p:nvSpPr>
            <p:spPr>
              <a:xfrm>
                <a:off x="1403648" y="3208452"/>
                <a:ext cx="6503575" cy="680058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pt-BR" sz="20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20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pt-BR" sz="2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b="1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B1776CA-891A-DEF9-34FB-E2465EA03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08452"/>
                <a:ext cx="6503575" cy="6800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91399619-31B2-F86D-0989-0D5AE5C18BA9}"/>
              </a:ext>
            </a:extLst>
          </p:cNvPr>
          <p:cNvSpPr txBox="1"/>
          <p:nvPr/>
        </p:nvSpPr>
        <p:spPr>
          <a:xfrm flipH="1">
            <a:off x="107504" y="2062640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É FÁCIL VERIFICAR QUE C = -1. SE SUBTRAIR-MOS A SEGUNDA FRAÇÃO DE F(s), TEMOS: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9AA4957-5BBD-3D2A-4A62-76DAB9CC5642}"/>
              </a:ext>
            </a:extLst>
          </p:cNvPr>
          <p:cNvSpPr txBox="1"/>
          <p:nvPr/>
        </p:nvSpPr>
        <p:spPr>
          <a:xfrm flipH="1">
            <a:off x="138389" y="4077072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QUE DEVE SER DIVISÍVEL POR (s+1). DE FATO,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B27561D-B3BD-B46B-6510-79CEF5345606}"/>
                  </a:ext>
                </a:extLst>
              </p:cNvPr>
              <p:cNvSpPr txBox="1"/>
              <p:nvPr/>
            </p:nvSpPr>
            <p:spPr>
              <a:xfrm>
                <a:off x="611560" y="4901342"/>
                <a:ext cx="7848872" cy="77239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FB27561D-B3BD-B46B-6510-79CEF5345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01342"/>
                <a:ext cx="7848872" cy="772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D001B4D0-FCA7-8C77-AD98-788C175E2AE6}"/>
              </a:ext>
            </a:extLst>
          </p:cNvPr>
          <p:cNvSpPr txBox="1"/>
          <p:nvPr/>
        </p:nvSpPr>
        <p:spPr>
          <a:xfrm>
            <a:off x="241327" y="385305"/>
            <a:ext cx="3517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>
                <a:solidFill>
                  <a:srgbClr val="FF0000"/>
                </a:solidFill>
              </a:rPr>
              <a:t>OUTRO EXEMPLO:</a:t>
            </a:r>
          </a:p>
        </p:txBody>
      </p:sp>
    </p:spTree>
    <p:extLst>
      <p:ext uri="{BB962C8B-B14F-4D97-AF65-F5344CB8AC3E}">
        <p14:creationId xmlns:p14="http://schemas.microsoft.com/office/powerpoint/2010/main" val="1009240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F887375-E9E8-0A3C-17D0-E878C9419637}"/>
                  </a:ext>
                </a:extLst>
              </p:cNvPr>
              <p:cNvSpPr txBox="1"/>
              <p:nvPr/>
            </p:nvSpPr>
            <p:spPr>
              <a:xfrm>
                <a:off x="323528" y="908720"/>
                <a:ext cx="7848872" cy="751809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pt-BR" sz="2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F887375-E9E8-0A3C-17D0-E878C9419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7848872" cy="7518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9CB8AD2C-E562-6A7C-5D16-41442729DA43}"/>
                  </a:ext>
                </a:extLst>
              </p:cNvPr>
              <p:cNvSpPr txBox="1"/>
              <p:nvPr/>
            </p:nvSpPr>
            <p:spPr bwMode="auto">
              <a:xfrm>
                <a:off x="1331640" y="4365104"/>
                <a:ext cx="6984776" cy="5032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sSup>
                        <m:sSup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func>
                        <m:funcPr>
                          <m:ctrlPr>
                            <a:rPr lang="pt-BR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</m:fName>
                        <m:e>
                          <m:r>
                            <a:rPr lang="pt-B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func>
                      <m:r>
                        <a:rPr lang="pt-BR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>
          <p:sp>
            <p:nvSpPr>
              <p:cNvPr id="3" name="Objeto 2">
                <a:extLst>
                  <a:ext uri="{FF2B5EF4-FFF2-40B4-BE49-F238E27FC236}">
                    <a16:creationId xmlns:a16="http://schemas.microsoft.com/office/drawing/2014/main" id="{9CB8AD2C-E562-6A7C-5D16-41442729D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4365104"/>
                <a:ext cx="6984776" cy="5032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C076BF31-A4E9-09A0-7189-4ABBDE64856C}"/>
              </a:ext>
            </a:extLst>
          </p:cNvPr>
          <p:cNvSpPr txBox="1"/>
          <p:nvPr/>
        </p:nvSpPr>
        <p:spPr>
          <a:xfrm flipH="1">
            <a:off x="2663552" y="306896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PORTANTO</a:t>
            </a:r>
          </a:p>
        </p:txBody>
      </p:sp>
    </p:spTree>
    <p:extLst>
      <p:ext uri="{BB962C8B-B14F-4D97-AF65-F5344CB8AC3E}">
        <p14:creationId xmlns:p14="http://schemas.microsoft.com/office/powerpoint/2010/main" val="109327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9772" y="4869160"/>
            <a:ext cx="41044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771800" y="13407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35639"/>
              </p:ext>
            </p:extLst>
          </p:nvPr>
        </p:nvGraphicFramePr>
        <p:xfrm>
          <a:off x="2843807" y="1412776"/>
          <a:ext cx="370326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333500" imgH="469900" progId="Equation.3">
                  <p:embed/>
                </p:oleObj>
              </mc:Choice>
              <mc:Fallback>
                <p:oleObj name="Equação" r:id="rId2" imgW="1333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412776"/>
                        <a:ext cx="3703269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87192"/>
              </p:ext>
            </p:extLst>
          </p:nvPr>
        </p:nvGraphicFramePr>
        <p:xfrm>
          <a:off x="2717794" y="5013176"/>
          <a:ext cx="392443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040948" imgH="228501" progId="Equation.3">
                  <p:embed/>
                </p:oleObj>
              </mc:Choice>
              <mc:Fallback>
                <p:oleObj name="Equação" r:id="rId4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794" y="5013176"/>
                        <a:ext cx="392443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55576" y="692696"/>
            <a:ext cx="4806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OPERADOR DE LAPLACE: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43608" y="4149080"/>
            <a:ext cx="5333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TRANSFORMADA INVERSA:</a:t>
            </a:r>
          </a:p>
        </p:txBody>
      </p:sp>
    </p:spTree>
    <p:extLst>
      <p:ext uri="{BB962C8B-B14F-4D97-AF65-F5344CB8AC3E}">
        <p14:creationId xmlns:p14="http://schemas.microsoft.com/office/powerpoint/2010/main" val="427316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652120" y="3856405"/>
            <a:ext cx="1584176" cy="940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36251" y="3856404"/>
            <a:ext cx="3384376" cy="9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91602"/>
              </p:ext>
            </p:extLst>
          </p:nvPr>
        </p:nvGraphicFramePr>
        <p:xfrm>
          <a:off x="432515" y="3856405"/>
          <a:ext cx="3186924" cy="79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952087" imgH="241195" progId="Equation.3">
                  <p:embed/>
                </p:oleObj>
              </mc:Choice>
              <mc:Fallback>
                <p:oleObj name="Equação" r:id="rId2" imgW="952087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5" y="3856405"/>
                        <a:ext cx="3186924" cy="796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1014616" y="620688"/>
            <a:ext cx="6221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u="sng" dirty="0">
                <a:solidFill>
                  <a:srgbClr val="FF0000"/>
                </a:solidFill>
              </a:rPr>
              <a:t>CONDIÇÕES DE EXISTÊNCIA</a:t>
            </a:r>
            <a:endParaRPr lang="pt-BR" sz="2800" u="sng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477" y="1609636"/>
            <a:ext cx="923201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i="1" dirty="0">
                <a:solidFill>
                  <a:schemeClr val="bg1"/>
                </a:solidFill>
              </a:rPr>
              <a:t> f(t) é contínua por partes em cada intervalo finito de t</a:t>
            </a:r>
          </a:p>
          <a:p>
            <a:r>
              <a:rPr lang="pt-BR" sz="2800" b="1" i="1" dirty="0">
                <a:solidFill>
                  <a:schemeClr val="bg1"/>
                </a:solidFill>
              </a:rPr>
              <a:t>     considerado</a:t>
            </a:r>
          </a:p>
          <a:p>
            <a:endParaRPr lang="pt-BR" sz="2800" b="1" i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i="1" dirty="0">
                <a:solidFill>
                  <a:schemeClr val="bg1"/>
                </a:solidFill>
              </a:rPr>
              <a:t>f(t) é de ordem exponencial:  Existe “</a:t>
            </a:r>
            <a:r>
              <a:rPr lang="el-GR" sz="2800" b="1" i="1" dirty="0">
                <a:solidFill>
                  <a:schemeClr val="bg1"/>
                </a:solidFill>
              </a:rPr>
              <a:t>σ</a:t>
            </a:r>
            <a:r>
              <a:rPr lang="pt-BR" sz="2800" b="1" i="1" dirty="0">
                <a:solidFill>
                  <a:schemeClr val="bg1"/>
                </a:solidFill>
              </a:rPr>
              <a:t>” tal que</a:t>
            </a:r>
          </a:p>
          <a:p>
            <a:r>
              <a:rPr lang="pt-BR" sz="2800" b="1" i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182857" y="4065167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9310"/>
              </p:ext>
            </p:extLst>
          </p:nvPr>
        </p:nvGraphicFramePr>
        <p:xfrm>
          <a:off x="5699793" y="4017652"/>
          <a:ext cx="1512168" cy="68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44114" imgH="164957" progId="Equation.3">
                  <p:embed/>
                </p:oleObj>
              </mc:Choice>
              <mc:Fallback>
                <p:oleObj name="Equação" r:id="rId4" imgW="444114" imgH="1649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93" y="4017652"/>
                        <a:ext cx="1512168" cy="686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62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5562315" y="5386908"/>
            <a:ext cx="1620180" cy="9807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305325" y="545134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218317" y="3543130"/>
            <a:ext cx="440165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485193" y="2456892"/>
            <a:ext cx="55446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854236" y="1641843"/>
            <a:ext cx="2328259" cy="58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578559" y="198962"/>
            <a:ext cx="256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>
                <a:solidFill>
                  <a:srgbClr val="FF0000"/>
                </a:solidFill>
              </a:rPr>
              <a:t>EXEMPLOS: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9184" y="1118623"/>
            <a:ext cx="3858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1) Função Exponencial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70235"/>
              </p:ext>
            </p:extLst>
          </p:nvPr>
        </p:nvGraphicFramePr>
        <p:xfrm>
          <a:off x="4963381" y="1615421"/>
          <a:ext cx="19842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888614" imgH="253890" progId="Equation.3">
                  <p:embed/>
                </p:oleObj>
              </mc:Choice>
              <mc:Fallback>
                <p:oleObj name="Equação" r:id="rId2" imgW="888614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381" y="1615421"/>
                        <a:ext cx="198422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29644"/>
              </p:ext>
            </p:extLst>
          </p:nvPr>
        </p:nvGraphicFramePr>
        <p:xfrm>
          <a:off x="1468168" y="2600908"/>
          <a:ext cx="55018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451100" imgH="355600" progId="Equation.3">
                  <p:embed/>
                </p:oleObj>
              </mc:Choice>
              <mc:Fallback>
                <p:oleObj name="Equação" r:id="rId4" imgW="24511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168" y="2600908"/>
                        <a:ext cx="55018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71088"/>
              </p:ext>
            </p:extLst>
          </p:nvPr>
        </p:nvGraphicFramePr>
        <p:xfrm>
          <a:off x="2302531" y="3789784"/>
          <a:ext cx="4038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044440" imgH="660240" progId="Equation.3">
                  <p:embed/>
                </p:oleObj>
              </mc:Choice>
              <mc:Fallback>
                <p:oleObj name="Equação" r:id="rId6" imgW="204444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531" y="3789784"/>
                        <a:ext cx="403860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41159"/>
              </p:ext>
            </p:extLst>
          </p:nvPr>
        </p:nvGraphicFramePr>
        <p:xfrm>
          <a:off x="2396523" y="5753066"/>
          <a:ext cx="15067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647419" imgH="177723" progId="Equation.3">
                  <p:embed/>
                </p:oleObj>
              </mc:Choice>
              <mc:Fallback>
                <p:oleObj name="Equação" r:id="rId8" imgW="647419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523" y="5753066"/>
                        <a:ext cx="150678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75776"/>
              </p:ext>
            </p:extLst>
          </p:nvPr>
        </p:nvGraphicFramePr>
        <p:xfrm>
          <a:off x="5544115" y="5456714"/>
          <a:ext cx="1485694" cy="77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609600" imgH="228600" progId="Equation.3">
                  <p:embed/>
                </p:oleObj>
              </mc:Choice>
              <mc:Fallback>
                <p:oleObj name="Equação" r:id="rId10" imgW="609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115" y="5456714"/>
                        <a:ext cx="1485694" cy="778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32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15816" y="1556792"/>
            <a:ext cx="43204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35896" y="116632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20646"/>
              </p:ext>
            </p:extLst>
          </p:nvPr>
        </p:nvGraphicFramePr>
        <p:xfrm>
          <a:off x="3752725" y="224644"/>
          <a:ext cx="250264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44600" imgH="469900" progId="Equation.3">
                  <p:embed/>
                </p:oleObj>
              </mc:Choice>
              <mc:Fallback>
                <p:oleObj name="Equação" r:id="rId2" imgW="1244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725" y="224644"/>
                        <a:ext cx="2502645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956353"/>
              </p:ext>
            </p:extLst>
          </p:nvPr>
        </p:nvGraphicFramePr>
        <p:xfrm>
          <a:off x="2946676" y="1556792"/>
          <a:ext cx="411474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63700" imgH="469900" progId="Equation.3">
                  <p:embed/>
                </p:oleObj>
              </mc:Choice>
              <mc:Fallback>
                <p:oleObj name="Equação" r:id="rId4" imgW="1663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676" y="1556792"/>
                        <a:ext cx="4114743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48936"/>
              </p:ext>
            </p:extLst>
          </p:nvPr>
        </p:nvGraphicFramePr>
        <p:xfrm>
          <a:off x="1947863" y="3212976"/>
          <a:ext cx="58086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501640" imgH="838080" progId="Equation.3">
                  <p:embed/>
                </p:oleObj>
              </mc:Choice>
              <mc:Fallback>
                <p:oleObj name="Equação" r:id="rId6" imgW="250164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212976"/>
                        <a:ext cx="5808662" cy="19288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215698"/>
              </p:ext>
            </p:extLst>
          </p:nvPr>
        </p:nvGraphicFramePr>
        <p:xfrm>
          <a:off x="3227851" y="5301208"/>
          <a:ext cx="285631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129810" imgH="406224" progId="Equation.3">
                  <p:embed/>
                </p:oleObj>
              </mc:Choice>
              <mc:Fallback>
                <p:oleObj name="Equação" r:id="rId8" imgW="1129810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51" y="5301208"/>
                        <a:ext cx="2856317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0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95736" y="1700808"/>
            <a:ext cx="46085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836712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3) Função Degrau Unitário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79507"/>
              </p:ext>
            </p:extLst>
          </p:nvPr>
        </p:nvGraphicFramePr>
        <p:xfrm>
          <a:off x="4152329" y="3717032"/>
          <a:ext cx="162703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698197" imgH="406224" progId="Equation.3">
                  <p:embed/>
                </p:oleObj>
              </mc:Choice>
              <mc:Fallback>
                <p:oleObj name="Equação" r:id="rId2" imgW="698197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329" y="3717032"/>
                        <a:ext cx="1627038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3586"/>
              </p:ext>
            </p:extLst>
          </p:nvPr>
        </p:nvGraphicFramePr>
        <p:xfrm>
          <a:off x="2339752" y="1906428"/>
          <a:ext cx="4320480" cy="101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501900" imgH="596900" progId="Equation.3">
                  <p:embed/>
                </p:oleObj>
              </mc:Choice>
              <mc:Fallback>
                <p:oleObj name="Equação" r:id="rId4" imgW="2501900" imgH="596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06428"/>
                        <a:ext cx="4320480" cy="1018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80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51520" y="2708920"/>
            <a:ext cx="87129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475656" y="553662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2) Função Rampa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96792" y="1844824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f(t)=t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96501"/>
              </p:ext>
            </p:extLst>
          </p:nvPr>
        </p:nvGraphicFramePr>
        <p:xfrm>
          <a:off x="3473016" y="1925459"/>
          <a:ext cx="1098984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42603" imgH="177646" progId="Equation.3">
                  <p:embed/>
                </p:oleObj>
              </mc:Choice>
              <mc:Fallback>
                <p:oleObj name="Equação" r:id="rId2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016" y="1925459"/>
                        <a:ext cx="1098984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528588"/>
              </p:ext>
            </p:extLst>
          </p:nvPr>
        </p:nvGraphicFramePr>
        <p:xfrm>
          <a:off x="3039065" y="4653136"/>
          <a:ext cx="17556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09336" imgH="406224" progId="Equation.3">
                  <p:embed/>
                </p:oleObj>
              </mc:Choice>
              <mc:Fallback>
                <p:oleObj name="Equação" r:id="rId4" imgW="60933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065" y="4653136"/>
                        <a:ext cx="1755624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00628"/>
              </p:ext>
            </p:extLst>
          </p:nvPr>
        </p:nvGraphicFramePr>
        <p:xfrm>
          <a:off x="382885" y="2956503"/>
          <a:ext cx="8378230" cy="80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965700" imgH="482600" progId="Equation.3">
                  <p:embed/>
                </p:oleObj>
              </mc:Choice>
              <mc:Fallback>
                <p:oleObj name="Equação" r:id="rId6" imgW="4965700" imgH="482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85" y="2956503"/>
                        <a:ext cx="8378230" cy="800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6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2643</TotalTime>
  <Words>442</Words>
  <Application>Microsoft Office PowerPoint</Application>
  <PresentationFormat>Apresentação na tela (4:3)</PresentationFormat>
  <Paragraphs>87</Paragraphs>
  <Slides>38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50" baseType="lpstr">
      <vt:lpstr>Arial</vt:lpstr>
      <vt:lpstr>Book Antiqua</vt:lpstr>
      <vt:lpstr>Cambria Math</vt:lpstr>
      <vt:lpstr>Helvetica</vt:lpstr>
      <vt:lpstr>Lucida Sans</vt:lpstr>
      <vt:lpstr>Times New Roman</vt:lpstr>
      <vt:lpstr>Wingdings</vt:lpstr>
      <vt:lpstr>Wingdings 2</vt:lpstr>
      <vt:lpstr>Wingdings 3</vt:lpstr>
      <vt:lpstr>Ápice</vt:lpstr>
      <vt:lpstr>Equação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Ettore</dc:creator>
  <cp:lastModifiedBy>eabarrosmac@gmail.com</cp:lastModifiedBy>
  <cp:revision>86</cp:revision>
  <dcterms:created xsi:type="dcterms:W3CDTF">2016-04-05T14:08:08Z</dcterms:created>
  <dcterms:modified xsi:type="dcterms:W3CDTF">2023-03-03T01:30:06Z</dcterms:modified>
</cp:coreProperties>
</file>