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72" r:id="rId3"/>
    <p:sldMasterId id="2147483877" r:id="rId4"/>
    <p:sldMasterId id="2147483889" r:id="rId5"/>
    <p:sldMasterId id="2147483901" r:id="rId6"/>
    <p:sldMasterId id="2147483913" r:id="rId7"/>
    <p:sldMasterId id="2147483925" r:id="rId8"/>
  </p:sldMasterIdLst>
  <p:sldIdLst>
    <p:sldId id="270" r:id="rId9"/>
    <p:sldId id="282" r:id="rId10"/>
    <p:sldId id="283" r:id="rId11"/>
    <p:sldId id="288" r:id="rId12"/>
    <p:sldId id="296" r:id="rId13"/>
    <p:sldId id="309" r:id="rId14"/>
    <p:sldId id="310" r:id="rId15"/>
    <p:sldId id="311" r:id="rId16"/>
    <p:sldId id="307" r:id="rId17"/>
    <p:sldId id="308" r:id="rId18"/>
    <p:sldId id="305" r:id="rId19"/>
    <p:sldId id="306" r:id="rId20"/>
    <p:sldId id="301" r:id="rId21"/>
    <p:sldId id="266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FF00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F4E55-B07D-4D7A-9603-66F30310EF12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AFCAC3D-AF66-43CF-A8D1-225CF3FCA738}" type="pres">
      <dgm:prSet presAssocID="{D2AF4E55-B07D-4D7A-9603-66F30310E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B36B297-93EB-4305-81A8-A4B7452E13A4}" type="presOf" srcId="{D2AF4E55-B07D-4D7A-9603-66F30310EF12}" destId="{EAFCAC3D-AF66-43CF-A8D1-225CF3FCA7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FDCD-D2EF-4483-98D3-1BE391E6A4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4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B045-411C-4F49-BE96-064FA5223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6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8875-1CB4-4560-B66D-898454609F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D0E-B6EF-459A-926B-33CC0325CE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1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E78A-1BE2-45FF-B57D-4C615371BD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7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4C07-132C-400C-8025-AF75D513A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418A-045D-4296-9CEA-E960389B4B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3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2EF9-FE68-4C0A-B236-7AF7B4694E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1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B822-9C7F-4DB8-99F9-AC275202E2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17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045F-3EE5-4348-8AE8-A23FB49E9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88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C2B0-0B01-43C6-B0A3-80CAE37467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0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D6DC-9BF4-4BB6-95E9-AB632F0326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10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93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 eaLnBrk="1" hangingPunct="1">
                <a:defRPr/>
              </a:pPr>
              <a:t>03/05/2017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hangingPunct="1"/>
            <a:fld id="{6CDE7694-BFB4-46F9-87C4-5E465719D99F}" type="slidenum">
              <a:rPr lang="pt-BR" smtClean="0">
                <a:solidFill>
                  <a:prstClr val="black"/>
                </a:solidFill>
              </a:rPr>
              <a:pPr eaLnBrk="1" hangingPunct="1"/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8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01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03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1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3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4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58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3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49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78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11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4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83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4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37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69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9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1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85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16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5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41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8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4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23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63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30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46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15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22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4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7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65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7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46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5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4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90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91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0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5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0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62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1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75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55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9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66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4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789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2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1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5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7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76D6817B-753C-4056-86F5-A02872B1CF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8" r:id="rId2"/>
    <p:sldLayoutId id="2147483864" r:id="rId3"/>
    <p:sldLayoutId id="2147483859" r:id="rId4"/>
    <p:sldLayoutId id="2147483865" r:id="rId5"/>
    <p:sldLayoutId id="2147483860" r:id="rId6"/>
    <p:sldLayoutId id="2147483866" r:id="rId7"/>
    <p:sldLayoutId id="2147483867" r:id="rId8"/>
    <p:sldLayoutId id="2147483868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6022976"/>
            <a:ext cx="66528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15413" y="198438"/>
            <a:ext cx="4985238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31" b="1">
                <a:solidFill>
                  <a:prstClr val="black"/>
                </a:solidFill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15412" y="360364"/>
            <a:ext cx="7874977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" y="6021388"/>
            <a:ext cx="148150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198439"/>
            <a:ext cx="66528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03/05/2017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4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03/05/2017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4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03/05/2017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37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6DE21B-C73A-4250-9C72-3BC60488B6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5109E7-6088-48DB-B15B-54357656A0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40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03/05/2017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9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2213532" y="836613"/>
            <a:ext cx="61929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600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MICROBIOLOGIA</a:t>
            </a:r>
            <a:endParaRPr lang="pt-BR" sz="66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CaixaDeTexto 7"/>
          <p:cNvSpPr txBox="1">
            <a:spLocks noChangeArrowheads="1"/>
          </p:cNvSpPr>
          <p:nvPr/>
        </p:nvSpPr>
        <p:spPr bwMode="auto">
          <a:xfrm>
            <a:off x="2186635" y="2924944"/>
            <a:ext cx="62467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Coloração de Gram</a:t>
            </a:r>
          </a:p>
          <a:p>
            <a:pPr algn="ctr" eaLnBrk="1" hangingPunct="1"/>
            <a:r>
              <a:rPr lang="pt-BR" altLang="pt-BR" sz="4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Motilidade de bactérias</a:t>
            </a:r>
            <a:endParaRPr lang="pt-BR" altLang="pt-BR" sz="4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8" y="1143000"/>
            <a:ext cx="8994135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67215" y="130314"/>
            <a:ext cx="852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solidFill>
                  <a:srgbClr val="4F81BD"/>
                </a:solidFill>
                <a:latin typeface="Calibri"/>
              </a:rPr>
              <a:t>A parede celular e a inserção do flagelo</a:t>
            </a:r>
            <a:endParaRPr lang="pt-BR" sz="4000" b="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-07.png"/>
          <p:cNvPicPr>
            <a:picLocks noChangeAspect="1"/>
          </p:cNvPicPr>
          <p:nvPr/>
        </p:nvPicPr>
        <p:blipFill>
          <a:blip r:embed="rId2" cstate="print"/>
          <a:srcRect b="4983"/>
          <a:stretch>
            <a:fillRect/>
          </a:stretch>
        </p:blipFill>
        <p:spPr bwMode="auto">
          <a:xfrm>
            <a:off x="54000" y="1194305"/>
            <a:ext cx="9036000" cy="528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51696" y="130314"/>
            <a:ext cx="713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solidFill>
                  <a:srgbClr val="4F81BD"/>
                </a:solidFill>
                <a:latin typeface="Calibri"/>
              </a:rPr>
              <a:t>Exemplos de arranjos de flagelos</a:t>
            </a:r>
            <a:endParaRPr lang="pt-BR" sz="4000" b="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4191000" y="228600"/>
          <a:ext cx="47244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m 2" descr="04_4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49" y="1124744"/>
            <a:ext cx="897250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851696" y="130314"/>
            <a:ext cx="713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solidFill>
                  <a:srgbClr val="4F81BD"/>
                </a:solidFill>
                <a:latin typeface="Calibri"/>
              </a:rPr>
              <a:t>Exemplos de arranjos de flagelos</a:t>
            </a:r>
            <a:endParaRPr lang="pt-BR" sz="4000" b="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188640"/>
            <a:ext cx="6264696" cy="1152525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Motilidade de bactérias</a:t>
            </a:r>
            <a:b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t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écnica da </a:t>
            </a: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g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ota pendente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r="2002" b="2344"/>
          <a:stretch>
            <a:fillRect/>
          </a:stretch>
        </p:blipFill>
        <p:spPr bwMode="auto">
          <a:xfrm>
            <a:off x="546273" y="1595015"/>
            <a:ext cx="52498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185614" y="4892967"/>
            <a:ext cx="3634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focalizar </a:t>
            </a:r>
            <a:r>
              <a:rPr lang="pt-BR" altLang="pt-BR" sz="2400" i="1" dirty="0">
                <a:solidFill>
                  <a:srgbClr val="008000"/>
                </a:solidFill>
                <a:latin typeface="Calibri" panose="020F0502020204030204" pitchFamily="34" charset="0"/>
              </a:rPr>
              <a:t>a margem da </a:t>
            </a:r>
            <a:r>
              <a:rPr lang="pt-BR" altLang="pt-BR" sz="24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gota para observar bactérias em movimento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724128" y="6093296"/>
            <a:ext cx="3047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use aumentos 100x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400x</a:t>
            </a:r>
            <a:endParaRPr lang="pt-BR" altLang="pt-B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339460" y="981001"/>
            <a:ext cx="5760424" cy="54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779912" y="97468"/>
            <a:ext cx="5254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Focalização ao microscópio de luz 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668314" y="13407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latin typeface="Calibri" panose="020F0502020204030204" pitchFamily="34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395163" y="764704"/>
            <a:ext cx="856932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Iniciar sempre com 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objetiva de menor aumento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Objeto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no centro da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mesa e sob incidência da luz</a:t>
            </a: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Ajustar a iluminação (maior quantidade de luz através do objeto)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Elevar a mesa até a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altura máxima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utilizando o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Iniciar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o processo de </a:t>
            </a:r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focalização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abaixando </a:t>
            </a: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</a:rPr>
              <a:t>vagarosamente a mesa com o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Fazer 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focalização fina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micrométrico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Mudar para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objetivas de maiores aumentos gradativamente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 mudança da objetiva de 40x para 100x utilizar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apenas o micrométrico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para focalização final (</a:t>
            </a:r>
            <a:r>
              <a:rPr lang="pt-BR" altLang="pt-B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objetiva de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100x 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somente para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bactérias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sempre com </a:t>
            </a:r>
            <a:r>
              <a:rPr lang="pt-BR" altLang="pt-B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óleo de imersão</a:t>
            </a: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Acertar a quantidade de luz para melhor observação e conforto visual</a:t>
            </a:r>
          </a:p>
          <a:p>
            <a:pPr marL="360000" indent="-360000" algn="just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4"/>
            </a:pPr>
            <a:r>
              <a:rPr lang="pt-BR" altLang="pt-BR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Condensador deve permanecer sempre em posição elevada (ou aberta)</a:t>
            </a: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>
          <a:xfrm>
            <a:off x="3419872" y="116632"/>
            <a:ext cx="5616624" cy="792088"/>
          </a:xfrm>
        </p:spPr>
        <p:txBody>
          <a:bodyPr/>
          <a:lstStyle/>
          <a:p>
            <a:pPr algn="r" eaLnBrk="1" hangingPunct="1"/>
            <a:r>
              <a:rPr lang="pt-BR" alt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Classificação de bactérias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24936" cy="288032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latin typeface="Calibri" panose="020F0502020204030204" pitchFamily="34" charset="0"/>
              </a:rPr>
              <a:t>Análise do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ácido nucléico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: sequência do DNA do </a:t>
            </a:r>
            <a:r>
              <a:rPr lang="pt-BR" altLang="pt-BR" sz="4000" b="1" dirty="0" err="1" smtClean="0">
                <a:latin typeface="Calibri" panose="020F0502020204030204" pitchFamily="34" charset="0"/>
              </a:rPr>
              <a:t>rRNA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800" b="1" dirty="0" smtClean="0">
                <a:latin typeface="Calibri" panose="020F0502020204030204" pitchFamily="34" charset="0"/>
              </a:rPr>
              <a:t>(conservado entre espécies)</a:t>
            </a:r>
            <a:endParaRPr lang="pt-BR" altLang="pt-BR" sz="4000" b="1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latin typeface="Calibri" panose="020F0502020204030204" pitchFamily="34" charset="0"/>
              </a:rPr>
              <a:t>Análise de propriedades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bioquímicas 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e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metabólicas</a:t>
            </a:r>
          </a:p>
          <a:p>
            <a:pPr algn="just" eaLnBrk="1" hangingPunct="1">
              <a:spcBef>
                <a:spcPts val="0"/>
              </a:spcBef>
              <a:spcAft>
                <a:spcPts val="3000"/>
              </a:spcAft>
            </a:pPr>
            <a:r>
              <a:rPr lang="pt-BR" altLang="pt-BR" sz="4000" b="1" dirty="0" smtClean="0">
                <a:latin typeface="Calibri" panose="020F0502020204030204" pitchFamily="34" charset="0"/>
              </a:rPr>
              <a:t>Características </a:t>
            </a:r>
            <a:r>
              <a:rPr lang="pt-BR" alt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morfológicas </a:t>
            </a:r>
            <a:r>
              <a:rPr lang="pt-BR" altLang="pt-BR" sz="4000" b="1" dirty="0" smtClean="0">
                <a:latin typeface="Calibri" panose="020F0502020204030204" pitchFamily="34" charset="0"/>
              </a:rPr>
              <a:t>(forma, flagelos, parede celular...)</a:t>
            </a:r>
          </a:p>
        </p:txBody>
      </p:sp>
    </p:spTree>
    <p:extLst>
      <p:ext uri="{BB962C8B-B14F-4D97-AF65-F5344CB8AC3E}">
        <p14:creationId xmlns:p14="http://schemas.microsoft.com/office/powerpoint/2010/main" val="30237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890" y="980728"/>
            <a:ext cx="8208590" cy="5400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pt-BR" altLang="pt-BR" sz="4000" dirty="0" smtClean="0">
                <a:solidFill>
                  <a:srgbClr val="FF3300"/>
                </a:solidFill>
                <a:latin typeface="Calibri" panose="020F0502020204030204" pitchFamily="34" charset="0"/>
              </a:rPr>
              <a:t>Testes bioquímicos e fisiológicos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Gram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Motilidade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ácidos a partir de carboidratos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Oxidação/fermentação de glicose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Asparagina como única fonte de carbono e nitrogênio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pigmento verde-fluorescente 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Teste de oxidase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3-cetolactose</a:t>
            </a:r>
          </a:p>
          <a:p>
            <a:pPr lvl="1" eaLnBrk="1" hangingPunct="1">
              <a:spcBef>
                <a:spcPts val="0"/>
              </a:spcBef>
            </a:pPr>
            <a:r>
              <a:rPr lang="pt-BR" altLang="pt-BR" dirty="0" smtClean="0">
                <a:latin typeface="Calibri" panose="020F0502020204030204" pitchFamily="34" charset="0"/>
              </a:rPr>
              <a:t>Produção de inclusões de poli-</a:t>
            </a:r>
            <a:r>
              <a:rPr lang="el-GR" altLang="pt-BR" dirty="0" smtClean="0">
                <a:latin typeface="Calibri" panose="020F0502020204030204" pitchFamily="34" charset="0"/>
              </a:rPr>
              <a:t>β</a:t>
            </a:r>
            <a:r>
              <a:rPr lang="pt-BR" altLang="pt-BR" dirty="0" smtClean="0">
                <a:latin typeface="Calibri" panose="020F0502020204030204" pitchFamily="34" charset="0"/>
              </a:rPr>
              <a:t>-</a:t>
            </a:r>
            <a:r>
              <a:rPr lang="pt-BR" altLang="pt-BR" dirty="0" err="1" smtClean="0">
                <a:latin typeface="Calibri" panose="020F0502020204030204" pitchFamily="34" charset="0"/>
              </a:rPr>
              <a:t>hidroxibutirato</a:t>
            </a:r>
            <a:r>
              <a:rPr lang="pt-BR" altLang="pt-BR" sz="36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3419872" y="116632"/>
            <a:ext cx="5616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4000" b="1" kern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Classificação de bactérias</a:t>
            </a:r>
            <a:endParaRPr lang="pt-BR" altLang="pt-BR" sz="40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24936" cy="39592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Direta ou positiva </a:t>
            </a:r>
            <a:r>
              <a:rPr lang="pt-BR" altLang="pt-BR" sz="3600" b="1" dirty="0" smtClean="0">
                <a:latin typeface="Calibri" panose="020F0502020204030204" pitchFamily="34" charset="0"/>
              </a:rPr>
              <a:t>- </a:t>
            </a:r>
            <a:r>
              <a:rPr lang="pt-BR" altLang="pt-BR" b="1" dirty="0" smtClean="0">
                <a:latin typeface="Calibri" panose="020F0502020204030204" pitchFamily="34" charset="0"/>
              </a:rPr>
              <a:t>A bactéria fica colorida</a:t>
            </a:r>
            <a:endParaRPr lang="pt-BR" altLang="pt-BR" sz="3600" b="1" dirty="0" smtClean="0">
              <a:latin typeface="Calibri" panose="020F0502020204030204" pitchFamily="34" charset="0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Simples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</a:pPr>
            <a:r>
              <a:rPr lang="pt-BR" altLang="pt-BR" sz="32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Gram (ou diferencial)</a:t>
            </a: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pt-BR" altLang="pt-B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Corantes: </a:t>
            </a:r>
            <a:r>
              <a:rPr lang="pt-BR" altLang="pt-BR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Safranina</a:t>
            </a:r>
            <a:r>
              <a:rPr lang="pt-BR" altLang="pt-B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ou Fucsina</a:t>
            </a:r>
          </a:p>
          <a:p>
            <a:pPr marL="0" indent="0" eaLnBrk="1" hangingPunct="1">
              <a:spcBef>
                <a:spcPts val="1800"/>
              </a:spcBef>
              <a:spcAft>
                <a:spcPts val="2400"/>
              </a:spcAft>
            </a:pPr>
            <a:r>
              <a:rPr lang="pt-BR" altLang="pt-BR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Indireta ou negativa </a:t>
            </a:r>
            <a:r>
              <a:rPr lang="pt-BR" altLang="pt-BR" sz="3600" b="1" dirty="0" smtClean="0">
                <a:latin typeface="Calibri" panose="020F0502020204030204" pitchFamily="34" charset="0"/>
              </a:rPr>
              <a:t>- </a:t>
            </a:r>
            <a:r>
              <a:rPr lang="pt-BR" altLang="pt-BR" b="1" dirty="0" smtClean="0">
                <a:latin typeface="Calibri" panose="020F0502020204030204" pitchFamily="34" charset="0"/>
              </a:rPr>
              <a:t>A lâmina fica colorida</a:t>
            </a:r>
            <a:endParaRPr lang="pt-BR" altLang="pt-BR" sz="3600" b="1" dirty="0" smtClean="0">
              <a:latin typeface="Calibri" panose="020F0502020204030204" pitchFamily="34" charset="0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pt-BR" altLang="pt-BR" sz="3200" b="1" dirty="0" smtClean="0">
                <a:latin typeface="Calibri" panose="020F0502020204030204" pitchFamily="34" charset="0"/>
              </a:rPr>
              <a:t>Corantes: </a:t>
            </a:r>
            <a:r>
              <a:rPr lang="pt-BR" altLang="pt-BR" sz="3200" b="1" dirty="0" err="1" smtClean="0">
                <a:latin typeface="Calibri" panose="020F0502020204030204" pitchFamily="34" charset="0"/>
              </a:rPr>
              <a:t>Nankin</a:t>
            </a:r>
            <a:r>
              <a:rPr lang="pt-BR" altLang="pt-BR" sz="3200" b="1" dirty="0" smtClean="0">
                <a:latin typeface="Calibri" panose="020F0502020204030204" pitchFamily="34" charset="0"/>
              </a:rPr>
              <a:t> ou </a:t>
            </a:r>
            <a:r>
              <a:rPr lang="pt-BR" altLang="pt-BR" sz="3200" b="1" dirty="0" err="1" smtClean="0">
                <a:latin typeface="Calibri" panose="020F0502020204030204" pitchFamily="34" charset="0"/>
              </a:rPr>
              <a:t>Nigrosina</a:t>
            </a:r>
            <a:endParaRPr lang="pt-BR" altLang="pt-BR" sz="32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1039688" y="126083"/>
            <a:ext cx="7924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b="1" kern="0" smtClean="0">
                <a:solidFill>
                  <a:srgbClr val="FFC000"/>
                </a:solidFill>
                <a:latin typeface="Calibri" panose="020F0502020204030204" pitchFamily="34" charset="0"/>
              </a:rPr>
              <a:t>Coloração de Bactérias</a:t>
            </a:r>
            <a:endParaRPr lang="pt-BR" altLang="pt-BR" b="1" kern="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97768"/>
            <a:ext cx="4719960" cy="1143000"/>
          </a:xfrm>
        </p:spPr>
        <p:txBody>
          <a:bodyPr/>
          <a:lstStyle/>
          <a:p>
            <a:pPr algn="l" eaLnBrk="1" hangingPunct="1"/>
            <a:r>
              <a:rPr lang="pt-BR" altLang="pt-BR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Coloração de Gram</a:t>
            </a:r>
            <a:br>
              <a:rPr lang="pt-BR" altLang="pt-BR" b="1" dirty="0" smtClean="0">
                <a:solidFill>
                  <a:schemeClr val="hlink"/>
                </a:solidFill>
                <a:latin typeface="Calibri" panose="020F0502020204030204" pitchFamily="34" charset="0"/>
              </a:rPr>
            </a:br>
            <a:r>
              <a:rPr lang="pt-BR" altLang="pt-BR" sz="3200" b="1" dirty="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  <a:r>
              <a:rPr lang="pt-BR" altLang="pt-BR" sz="32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equência de corantes</a:t>
            </a:r>
            <a:endParaRPr lang="pt-BR" altLang="pt-BR" sz="32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7984398" cy="4392488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t-BR" altLang="pt-BR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Após fixação do esfregaço: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Cristal violeta (1 min)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Lavar com água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Solução </a:t>
            </a:r>
            <a:r>
              <a:rPr lang="pt-BR" altLang="pt-BR" sz="2800" b="1" dirty="0" err="1" smtClean="0">
                <a:latin typeface="Calibri" panose="020F0502020204030204" pitchFamily="34" charset="0"/>
              </a:rPr>
              <a:t>lugol</a:t>
            </a:r>
            <a:r>
              <a:rPr lang="pt-BR" altLang="pt-BR" sz="2800" b="1" dirty="0" smtClean="0">
                <a:latin typeface="Calibri" panose="020F0502020204030204" pitchFamily="34" charset="0"/>
              </a:rPr>
              <a:t> (1 min)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Lavar com álcool absoluto por 30 </a:t>
            </a:r>
            <a:r>
              <a:rPr lang="pt-BR" altLang="pt-BR" sz="2800" b="1" dirty="0" err="1" smtClean="0">
                <a:latin typeface="Calibri" panose="020F0502020204030204" pitchFamily="34" charset="0"/>
              </a:rPr>
              <a:t>seg</a:t>
            </a:r>
            <a:endParaRPr lang="pt-BR" altLang="pt-BR" sz="2800" b="1" dirty="0" smtClean="0">
              <a:latin typeface="Calibri" panose="020F0502020204030204" pitchFamily="34" charset="0"/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Lavar com água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err="1" smtClean="0">
                <a:latin typeface="Calibri" panose="020F0502020204030204" pitchFamily="34" charset="0"/>
              </a:rPr>
              <a:t>Safranina</a:t>
            </a:r>
            <a:r>
              <a:rPr lang="pt-BR" altLang="pt-BR" sz="2800" b="1" dirty="0" smtClean="0">
                <a:latin typeface="Calibri" panose="020F0502020204030204" pitchFamily="34" charset="0"/>
              </a:rPr>
              <a:t> (30 </a:t>
            </a:r>
            <a:r>
              <a:rPr lang="pt-BR" altLang="pt-BR" sz="2800" b="1" dirty="0" err="1" smtClean="0">
                <a:latin typeface="Calibri" panose="020F0502020204030204" pitchFamily="34" charset="0"/>
              </a:rPr>
              <a:t>seg</a:t>
            </a:r>
            <a:r>
              <a:rPr lang="pt-BR" altLang="pt-BR" sz="2800" b="1" dirty="0" smtClean="0">
                <a:latin typeface="Calibri" panose="020F0502020204030204" pitchFamily="34" charset="0"/>
              </a:rPr>
              <a:t>)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Lavar com água 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Secar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pt-BR" altLang="pt-BR" sz="2800" b="1" dirty="0" smtClean="0">
                <a:latin typeface="Calibri" panose="020F0502020204030204" pitchFamily="34" charset="0"/>
              </a:rPr>
              <a:t>Observar </a:t>
            </a:r>
            <a:r>
              <a:rPr lang="pt-BR" altLang="pt-BR" sz="2000" dirty="0" smtClean="0">
                <a:latin typeface="Calibri" panose="020F0502020204030204" pitchFamily="34" charset="0"/>
              </a:rPr>
              <a:t>(até aumento 1000x c/ óleo imersão)</a:t>
            </a:r>
            <a:endParaRPr lang="pt-BR" altLang="pt-BR" sz="2800" dirty="0" smtClean="0">
              <a:latin typeface="Calibri" panose="020F0502020204030204" pitchFamily="34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580112" y="223480"/>
            <a:ext cx="30877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Professor Hans Christian Gram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Bacteriologista Dinamarquês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Desenvolveu o método de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coloração em Berlin, 1884</a:t>
            </a:r>
          </a:p>
        </p:txBody>
      </p:sp>
      <p:pic>
        <p:nvPicPr>
          <p:cNvPr id="8197" name="Picture 8" descr="http://softchalkconnect.com/lesson/files/uwAQskZ7fD8Xtg/paste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59" y="1917048"/>
            <a:ext cx="1372558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02_04.png"/>
          <p:cNvPicPr>
            <a:picLocks noChangeAspect="1"/>
          </p:cNvPicPr>
          <p:nvPr/>
        </p:nvPicPr>
        <p:blipFill>
          <a:blip r:embed="rId2" cstate="print"/>
          <a:srcRect t="60171"/>
          <a:stretch>
            <a:fillRect/>
          </a:stretch>
        </p:blipFill>
        <p:spPr bwMode="auto">
          <a:xfrm>
            <a:off x="4399866" y="2575148"/>
            <a:ext cx="460129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2" descr="02_04.png"/>
          <p:cNvPicPr>
            <a:picLocks noChangeAspect="1"/>
          </p:cNvPicPr>
          <p:nvPr/>
        </p:nvPicPr>
        <p:blipFill>
          <a:blip r:embed="rId2" cstate="print"/>
          <a:srcRect l="5783" r="7456" b="40000"/>
          <a:stretch>
            <a:fillRect/>
          </a:stretch>
        </p:blipFill>
        <p:spPr bwMode="auto">
          <a:xfrm>
            <a:off x="-32" y="80962"/>
            <a:ext cx="4263164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-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54215"/>
            <a:ext cx="8928000" cy="67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8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840059"/>
            <a:ext cx="8822932" cy="5829301"/>
            <a:chOff x="168668" y="419099"/>
            <a:chExt cx="8822932" cy="5829301"/>
          </a:xfrm>
        </p:grpSpPr>
        <p:pic>
          <p:nvPicPr>
            <p:cNvPr id="12" name="Imagem 1" descr="04-13.png"/>
            <p:cNvPicPr>
              <a:picLocks noChangeAspect="1"/>
            </p:cNvPicPr>
            <p:nvPr/>
          </p:nvPicPr>
          <p:blipFill rotWithShape="1">
            <a:blip r:embed="rId2" cstate="print"/>
            <a:srcRect t="34664" b="12618"/>
            <a:stretch/>
          </p:blipFill>
          <p:spPr bwMode="auto">
            <a:xfrm>
              <a:off x="168668" y="452400"/>
              <a:ext cx="8822932" cy="57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tângulo 1"/>
            <p:cNvSpPr/>
            <p:nvPr/>
          </p:nvSpPr>
          <p:spPr>
            <a:xfrm>
              <a:off x="304800" y="419099"/>
              <a:ext cx="3423564" cy="500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Triângulo isósceles 2"/>
            <p:cNvSpPr/>
            <p:nvPr/>
          </p:nvSpPr>
          <p:spPr>
            <a:xfrm rot="10800000">
              <a:off x="6553200" y="419100"/>
              <a:ext cx="609600" cy="266700"/>
            </a:xfrm>
            <a:prstGeom prst="triangle">
              <a:avLst>
                <a:gd name="adj" fmla="val 53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84483" y="188640"/>
            <a:ext cx="86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 resultado da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coloração de Gram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depende do tipo de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parede celular</a:t>
            </a:r>
            <a:endParaRPr lang="pt-BR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04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-1"/>
            <a:ext cx="7920000" cy="68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8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3973</TotalTime>
  <Words>361</Words>
  <Application>Microsoft Office PowerPoint</Application>
  <PresentationFormat>Apresentação na tela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14</vt:i4>
      </vt:variant>
    </vt:vector>
  </HeadingPairs>
  <TitlesOfParts>
    <vt:vector size="29" baseType="lpstr">
      <vt:lpstr>Arial</vt:lpstr>
      <vt:lpstr>Calibri</vt:lpstr>
      <vt:lpstr>Geneva</vt:lpstr>
      <vt:lpstr>Gill Sans MT</vt:lpstr>
      <vt:lpstr>Verdana</vt:lpstr>
      <vt:lpstr>Wingdings</vt:lpstr>
      <vt:lpstr>Wingdings 2</vt:lpstr>
      <vt:lpstr>Design padrão</vt:lpstr>
      <vt:lpstr>Solstício</vt:lpstr>
      <vt:lpstr>1_Personalizar design</vt:lpstr>
      <vt:lpstr>Tema do Office</vt:lpstr>
      <vt:lpstr>1_Tema do Office</vt:lpstr>
      <vt:lpstr>2_Tema do Office</vt:lpstr>
      <vt:lpstr>3_Tema do Office</vt:lpstr>
      <vt:lpstr>4_Tema do Office</vt:lpstr>
      <vt:lpstr>MICROBIOLOGIA</vt:lpstr>
      <vt:lpstr>Classificação de bactérias</vt:lpstr>
      <vt:lpstr>Apresentação do PowerPoint</vt:lpstr>
      <vt:lpstr>Apresentação do PowerPoint</vt:lpstr>
      <vt:lpstr>Coloração de Gram sequência de corantes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Motilidade de bactérias técnica da gota pendente</vt:lpstr>
      <vt:lpstr>Apresentação do PowerPoint</vt:lpstr>
    </vt:vector>
  </TitlesOfParts>
  <Company>ESALQ-USP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Alberto Marques Rezende;José Belasque Jr</dc:creator>
  <cp:lastModifiedBy>Usuario</cp:lastModifiedBy>
  <cp:revision>70</cp:revision>
  <dcterms:created xsi:type="dcterms:W3CDTF">2007-02-26T19:18:56Z</dcterms:created>
  <dcterms:modified xsi:type="dcterms:W3CDTF">2017-05-03T10:49:40Z</dcterms:modified>
</cp:coreProperties>
</file>