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4"/>
  </p:notesMasterIdLst>
  <p:sldIdLst>
    <p:sldId id="293" r:id="rId2"/>
    <p:sldId id="294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36" r:id="rId18"/>
    <p:sldId id="337" r:id="rId19"/>
    <p:sldId id="338" r:id="rId20"/>
    <p:sldId id="309" r:id="rId21"/>
    <p:sldId id="310" r:id="rId22"/>
    <p:sldId id="311" r:id="rId23"/>
    <p:sldId id="312" r:id="rId24"/>
    <p:sldId id="313" r:id="rId25"/>
    <p:sldId id="315" r:id="rId26"/>
    <p:sldId id="316" r:id="rId27"/>
    <p:sldId id="317" r:id="rId28"/>
    <p:sldId id="318" r:id="rId29"/>
    <p:sldId id="319" r:id="rId30"/>
    <p:sldId id="323" r:id="rId31"/>
    <p:sldId id="324" r:id="rId32"/>
    <p:sldId id="325" r:id="rId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CCECFF"/>
    <a:srgbClr val="66FFFF"/>
    <a:srgbClr val="33CCCC"/>
    <a:srgbClr val="CC3300"/>
    <a:srgbClr val="008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09" autoAdjust="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63BC24B-8B16-42C0-A4CA-F29BEC3A1AE5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3827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3BC24B-8B16-42C0-A4CA-F29BEC3A1AE5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170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3BC24B-8B16-42C0-A4CA-F29BEC3A1AE5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5927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3BC24B-8B16-42C0-A4CA-F29BEC3A1AE5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9087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A1286-DEC9-4518-8395-59CC5688CC53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141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95607-C52C-4164-BF09-85BB99C848F8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8360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F63A0-19F3-4AE3-BE8C-319391F8C89C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8344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485DE-377E-4D14-B23A-AEA59D0C5222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626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EEE04-CFE0-4EF2-A63A-A0F672A1291D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164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B3DED-2CFC-49FC-A137-CD1A0EEB9DAD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1510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CF1F8-A956-4899-9961-23D1BFE78BAF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7566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CC2D8-D89C-4821-8C2D-3EFE3DF53886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632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DED29-B107-4757-BDF8-AE342A6DD294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6975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AC96C-3D8C-4921-AF23-9906776C7688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70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F556B-8499-4B74-B1A2-EEB4B25BE2EE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2705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E89B5-F18D-4629-B768-80EB582C846E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205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A462F-4D1A-4788-BDAF-DE4EFEEE0F97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407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FD3D236-EE1C-40CA-8B41-E4385F35F8FB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1752600"/>
            <a:ext cx="7772400" cy="3810000"/>
          </a:xfrm>
        </p:spPr>
        <p:txBody>
          <a:bodyPr/>
          <a:lstStyle/>
          <a:p>
            <a:r>
              <a:rPr lang="pt-BR" dirty="0" smtClean="0"/>
              <a:t>Estabilidade e sintonia de sistemas </a:t>
            </a:r>
            <a:r>
              <a:rPr lang="pt-BR" dirty="0"/>
              <a:t>de controle </a:t>
            </a:r>
            <a:r>
              <a:rPr lang="pt-BR" dirty="0" smtClean="0"/>
              <a:t>automático de processos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Controle de Processos</a:t>
            </a:r>
            <a:endParaRPr lang="pt-BR" dirty="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45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8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0"/>
            <a:ext cx="8295717" cy="6019800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9490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0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952" y="304800"/>
            <a:ext cx="8256048" cy="6019800"/>
          </a:xfrm>
          <a:prstGeom prst="rect">
            <a:avLst/>
          </a:prstGeom>
        </p:spPr>
      </p:pic>
      <p:sp>
        <p:nvSpPr>
          <p:cNvPr id="9" name="Elipse 8"/>
          <p:cNvSpPr/>
          <p:nvPr/>
        </p:nvSpPr>
        <p:spPr bwMode="auto">
          <a:xfrm>
            <a:off x="887952" y="5181600"/>
            <a:ext cx="1524000" cy="16764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1280615" y="5405601"/>
            <a:ext cx="805350" cy="1219200"/>
            <a:chOff x="887951" y="5105400"/>
            <a:chExt cx="805350" cy="121920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CaixaDeTexto 3"/>
                <p:cNvSpPr txBox="1"/>
                <p:nvPr/>
              </p:nvSpPr>
              <p:spPr>
                <a:xfrm>
                  <a:off x="887952" y="5105400"/>
                  <a:ext cx="805349" cy="27526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rad>
                      </m:oMath>
                    </m:oMathPara>
                  </a14:m>
                  <a:endParaRPr lang="pt-BR" sz="1600" dirty="0"/>
                </a:p>
              </p:txBody>
            </p:sp>
          </mc:Choice>
          <mc:Fallback>
            <p:sp>
              <p:nvSpPr>
                <p:cNvPr id="4" name="CaixaDeTexto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7952" y="5105400"/>
                  <a:ext cx="805349" cy="27526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7576" r="-4545" b="-31111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CaixaDeTexto 5"/>
                <p:cNvSpPr txBox="1"/>
                <p:nvPr/>
              </p:nvSpPr>
              <p:spPr>
                <a:xfrm>
                  <a:off x="887951" y="5402277"/>
                  <a:ext cx="572016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pt-BR" sz="1600" dirty="0" smtClean="0"/>
                    <a:t>-1</a:t>
                  </a:r>
                  <a:endParaRPr lang="pt-BR" sz="1600" dirty="0"/>
                </a:p>
              </p:txBody>
            </p:sp>
          </mc:Choice>
          <mc:Fallback>
            <p:sp>
              <p:nvSpPr>
                <p:cNvPr id="6" name="CaixaDeTexto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7951" y="5402277"/>
                  <a:ext cx="572016" cy="24622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5957" t="-24390" r="-20213" b="-4878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CaixaDeTexto 6"/>
                <p:cNvSpPr txBox="1"/>
                <p:nvPr/>
              </p:nvSpPr>
              <p:spPr>
                <a:xfrm>
                  <a:off x="887951" y="5719599"/>
                  <a:ext cx="503086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pt-BR" sz="1600" dirty="0" smtClean="0"/>
                    <a:t>-j</a:t>
                  </a:r>
                  <a:endParaRPr lang="pt-BR" sz="1600" dirty="0"/>
                </a:p>
              </p:txBody>
            </p:sp>
          </mc:Choice>
          <mc:Fallback>
            <p:sp>
              <p:nvSpPr>
                <p:cNvPr id="7" name="CaixaDeTexto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7951" y="5719599"/>
                  <a:ext cx="503086" cy="24622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8072" t="-27500" r="-22892" b="-50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CaixaDeTexto 7"/>
                <p:cNvSpPr txBox="1"/>
                <p:nvPr/>
              </p:nvSpPr>
              <p:spPr>
                <a:xfrm>
                  <a:off x="887951" y="6078379"/>
                  <a:ext cx="503086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pt-BR" sz="1600" dirty="0" smtClean="0"/>
                    <a:t>1</a:t>
                  </a:r>
                  <a:endParaRPr lang="pt-BR" sz="1600" dirty="0"/>
                </a:p>
              </p:txBody>
            </p:sp>
          </mc:Choice>
          <mc:Fallback>
            <p:sp>
              <p:nvSpPr>
                <p:cNvPr id="8" name="CaixaDeTexto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7951" y="6078379"/>
                  <a:ext cx="503086" cy="24622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8072" t="-24390" r="-22892" b="-4878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CaixaDeTexto 9"/>
          <p:cNvSpPr txBox="1"/>
          <p:nvPr/>
        </p:nvSpPr>
        <p:spPr>
          <a:xfrm>
            <a:off x="887952" y="4841874"/>
            <a:ext cx="1693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rgbClr val="FF0000"/>
                </a:solidFill>
              </a:rPr>
              <a:t>Lembrando!!!</a:t>
            </a:r>
            <a:endParaRPr lang="pt-BR" sz="2000" dirty="0">
              <a:solidFill>
                <a:srgbClr val="FF0000"/>
              </a:solidFill>
            </a:endParaRPr>
          </a:p>
        </p:txBody>
      </p:sp>
      <p:pic>
        <p:nvPicPr>
          <p:cNvPr id="11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34400" y="170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1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6824"/>
            <a:ext cx="8362340" cy="6012976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2465" y="432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4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7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82" y="0"/>
            <a:ext cx="8304763" cy="5899245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5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6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b="12522"/>
          <a:stretch/>
        </p:blipFill>
        <p:spPr>
          <a:xfrm>
            <a:off x="762000" y="862652"/>
            <a:ext cx="8276238" cy="5132695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6869" y="253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1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257" y="0"/>
            <a:ext cx="8341304" cy="6096000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4218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6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2982"/>
            <a:ext cx="8212527" cy="6063018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732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2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84746" y="148988"/>
            <a:ext cx="3281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Método de Smith</a:t>
            </a:r>
          </a:p>
        </p:txBody>
      </p:sp>
      <p:sp>
        <p:nvSpPr>
          <p:cNvPr id="4" name="Retângulo 3"/>
          <p:cNvSpPr/>
          <p:nvPr/>
        </p:nvSpPr>
        <p:spPr>
          <a:xfrm>
            <a:off x="762000" y="838200"/>
            <a:ext cx="8153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latin typeface="Helvetica" panose="020B0604020202020204" pitchFamily="34" charset="0"/>
              </a:rPr>
              <a:t>Baseia no método proposto por Cecil Smith (1972) no qual os valores de </a:t>
            </a:r>
            <a:r>
              <a:rPr lang="pt-BR" sz="2000" dirty="0">
                <a:latin typeface="Symbol" panose="05050102010706020507" pitchFamily="18" charset="2"/>
              </a:rPr>
              <a:t>q </a:t>
            </a:r>
            <a:r>
              <a:rPr lang="pt-BR" sz="2000" dirty="0">
                <a:latin typeface="Helvetica" panose="020B0604020202020204" pitchFamily="34" charset="0"/>
              </a:rPr>
              <a:t>e </a:t>
            </a:r>
            <a:r>
              <a:rPr lang="pt-BR" sz="2000" dirty="0" smtClean="0">
                <a:latin typeface="Helvetica" panose="020B0604020202020204" pitchFamily="34" charset="0"/>
              </a:rPr>
              <a:t>de </a:t>
            </a:r>
            <a:r>
              <a:rPr lang="pt-BR" sz="2000" dirty="0" smtClean="0">
                <a:latin typeface="Symbol" panose="05050102010706020507" pitchFamily="18" charset="2"/>
              </a:rPr>
              <a:t>t </a:t>
            </a:r>
            <a:r>
              <a:rPr lang="pt-BR" sz="2000" dirty="0">
                <a:latin typeface="Helvetica" panose="020B0604020202020204" pitchFamily="34" charset="0"/>
              </a:rPr>
              <a:t>sejam selecionado de tal modo que o modelo e as respostas reais </a:t>
            </a:r>
            <a:r>
              <a:rPr lang="pt-BR" sz="2000" dirty="0" smtClean="0">
                <a:latin typeface="Helvetica" panose="020B0604020202020204" pitchFamily="34" charset="0"/>
              </a:rPr>
              <a:t>coincidam em dois pontos na que a região de elevada taxa de mudança. Assim,</a:t>
            </a:r>
            <a:endParaRPr lang="pt-BR" sz="20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746" y="2438400"/>
            <a:ext cx="8143875" cy="3847160"/>
          </a:xfrm>
          <a:prstGeom prst="rect">
            <a:avLst/>
          </a:prstGeom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2669" y="902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1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84746" y="148988"/>
            <a:ext cx="3281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Método de Smith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/>
          <a:srcRect b="1020"/>
          <a:stretch/>
        </p:blipFill>
        <p:spPr>
          <a:xfrm>
            <a:off x="784746" y="1172856"/>
            <a:ext cx="8350419" cy="4923144"/>
          </a:xfrm>
          <a:prstGeom prst="rect">
            <a:avLst/>
          </a:prstGeom>
        </p:spPr>
      </p:pic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3437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4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84746" y="148988"/>
            <a:ext cx="3281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Método de Smith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788" y="1524000"/>
            <a:ext cx="8171824" cy="4262437"/>
          </a:xfrm>
          <a:prstGeom prst="rect">
            <a:avLst/>
          </a:prstGeom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124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0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52400"/>
            <a:ext cx="7962181" cy="6858000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8478" y="34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58" y="0"/>
            <a:ext cx="8286068" cy="5638800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1696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9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50" y="271462"/>
            <a:ext cx="8362950" cy="6315075"/>
          </a:xfrm>
          <a:prstGeom prst="rect">
            <a:avLst/>
          </a:prstGeom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914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6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0"/>
            <a:ext cx="8076469" cy="6019800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0"/>
            <a:ext cx="8305800" cy="6254435"/>
          </a:xfrm>
          <a:prstGeom prst="rect">
            <a:avLst/>
          </a:prstGeom>
        </p:spPr>
      </p:pic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2707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918" y="838200"/>
            <a:ext cx="8253082" cy="3810000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5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96" y="228601"/>
            <a:ext cx="8314746" cy="5562600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4442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6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52400"/>
            <a:ext cx="8382712" cy="6019800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7104" y="0"/>
            <a:ext cx="609600" cy="6096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316" y="776287"/>
            <a:ext cx="8305800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1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34" y="76200"/>
            <a:ext cx="8243942" cy="6428095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36676" y="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6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1" y="30707"/>
            <a:ext cx="8269598" cy="5989093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87" y="585787"/>
            <a:ext cx="8024813" cy="6072007"/>
          </a:xfrm>
          <a:prstGeom prst="rect">
            <a:avLst/>
          </a:prstGeom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7104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4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52400"/>
            <a:ext cx="8213912" cy="3429000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8712" y="170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3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062" y="228600"/>
            <a:ext cx="6305550" cy="275272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3163864"/>
            <a:ext cx="7000875" cy="3686175"/>
          </a:xfrm>
          <a:prstGeom prst="rect">
            <a:avLst/>
          </a:prstGeom>
        </p:spPr>
      </p:pic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6275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9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57200"/>
            <a:ext cx="8363737" cy="4343400"/>
          </a:xfrm>
          <a:prstGeom prst="rect">
            <a:avLst/>
          </a:prstGeom>
        </p:spPr>
      </p:pic>
      <p:pic>
        <p:nvPicPr>
          <p:cNvPr id="6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0215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5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14785"/>
            <a:ext cx="6981825" cy="498157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385" y="5095875"/>
            <a:ext cx="6905625" cy="1685925"/>
          </a:xfrm>
          <a:prstGeom prst="rect">
            <a:avLst/>
          </a:prstGeom>
        </p:spPr>
      </p:pic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5825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6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152400"/>
            <a:ext cx="6924675" cy="138112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1828800"/>
            <a:ext cx="7038975" cy="4714875"/>
          </a:xfrm>
          <a:prstGeom prst="rect">
            <a:avLst/>
          </a:prstGeom>
        </p:spPr>
      </p:pic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6275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8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99" y="-44355"/>
            <a:ext cx="8062735" cy="6466764"/>
          </a:xfrm>
          <a:prstGeom prst="rect">
            <a:avLst/>
          </a:prstGeom>
        </p:spPr>
      </p:pic>
      <p:cxnSp>
        <p:nvCxnSpPr>
          <p:cNvPr id="3" name="Conector de seta reta 2"/>
          <p:cNvCxnSpPr/>
          <p:nvPr/>
        </p:nvCxnSpPr>
        <p:spPr bwMode="auto">
          <a:xfrm>
            <a:off x="4419600" y="43434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Conector de seta reta 5"/>
          <p:cNvCxnSpPr/>
          <p:nvPr/>
        </p:nvCxnSpPr>
        <p:spPr bwMode="auto">
          <a:xfrm>
            <a:off x="4953000" y="43434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Conector de seta reta 6"/>
          <p:cNvCxnSpPr/>
          <p:nvPr/>
        </p:nvCxnSpPr>
        <p:spPr bwMode="auto">
          <a:xfrm>
            <a:off x="5562600" y="43434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Conector de seta reta 7"/>
          <p:cNvCxnSpPr/>
          <p:nvPr/>
        </p:nvCxnSpPr>
        <p:spPr bwMode="auto">
          <a:xfrm flipV="1">
            <a:off x="4572000" y="4343400"/>
            <a:ext cx="1524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Conector de seta reta 9"/>
          <p:cNvCxnSpPr/>
          <p:nvPr/>
        </p:nvCxnSpPr>
        <p:spPr bwMode="auto">
          <a:xfrm flipV="1">
            <a:off x="5191837" y="4343400"/>
            <a:ext cx="1524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373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1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762000" y="228600"/>
            <a:ext cx="8318106" cy="6781800"/>
          </a:xfrm>
          <a:prstGeom prst="rect">
            <a:avLst/>
          </a:prstGeom>
        </p:spPr>
      </p:pic>
      <p:cxnSp>
        <p:nvCxnSpPr>
          <p:cNvPr id="4" name="Conector de seta reta 3"/>
          <p:cNvCxnSpPr/>
          <p:nvPr/>
        </p:nvCxnSpPr>
        <p:spPr bwMode="auto">
          <a:xfrm flipV="1">
            <a:off x="6477000" y="2286000"/>
            <a:ext cx="8382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Conector de seta reta 7"/>
          <p:cNvCxnSpPr/>
          <p:nvPr/>
        </p:nvCxnSpPr>
        <p:spPr bwMode="auto">
          <a:xfrm>
            <a:off x="6477000" y="2362200"/>
            <a:ext cx="8382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Conector de seta reta 10"/>
          <p:cNvCxnSpPr/>
          <p:nvPr/>
        </p:nvCxnSpPr>
        <p:spPr bwMode="auto">
          <a:xfrm flipV="1">
            <a:off x="6400800" y="2667000"/>
            <a:ext cx="3048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Conector de seta reta 13"/>
          <p:cNvCxnSpPr/>
          <p:nvPr/>
        </p:nvCxnSpPr>
        <p:spPr bwMode="auto">
          <a:xfrm>
            <a:off x="6400800" y="2743200"/>
            <a:ext cx="3048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Conector de seta reta 16"/>
          <p:cNvCxnSpPr/>
          <p:nvPr/>
        </p:nvCxnSpPr>
        <p:spPr bwMode="auto">
          <a:xfrm flipV="1">
            <a:off x="6477000" y="2707944"/>
            <a:ext cx="8382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Conector de seta reta 17"/>
          <p:cNvCxnSpPr/>
          <p:nvPr/>
        </p:nvCxnSpPr>
        <p:spPr bwMode="auto">
          <a:xfrm>
            <a:off x="6477000" y="2707944"/>
            <a:ext cx="8382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Elipse 4"/>
          <p:cNvSpPr/>
          <p:nvPr/>
        </p:nvSpPr>
        <p:spPr bwMode="auto">
          <a:xfrm>
            <a:off x="1752600" y="1828800"/>
            <a:ext cx="2590800" cy="970698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Elipse 12"/>
          <p:cNvSpPr/>
          <p:nvPr/>
        </p:nvSpPr>
        <p:spPr bwMode="auto">
          <a:xfrm>
            <a:off x="1752600" y="4191000"/>
            <a:ext cx="2590800" cy="970698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Elipse 14"/>
          <p:cNvSpPr/>
          <p:nvPr/>
        </p:nvSpPr>
        <p:spPr bwMode="auto">
          <a:xfrm>
            <a:off x="1752600" y="2770496"/>
            <a:ext cx="2590800" cy="970698"/>
          </a:xfrm>
          <a:prstGeom prst="ellipse">
            <a:avLst/>
          </a:prstGeom>
          <a:noFill/>
          <a:ln>
            <a:solidFill>
              <a:srgbClr val="00B05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Elipse 18"/>
          <p:cNvSpPr/>
          <p:nvPr/>
        </p:nvSpPr>
        <p:spPr bwMode="auto">
          <a:xfrm>
            <a:off x="1752600" y="5161698"/>
            <a:ext cx="2590800" cy="970698"/>
          </a:xfrm>
          <a:prstGeom prst="ellipse">
            <a:avLst/>
          </a:prstGeom>
          <a:noFill/>
          <a:ln>
            <a:solidFill>
              <a:srgbClr val="00B05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90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0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425" y="66391"/>
            <a:ext cx="8029575" cy="6772275"/>
          </a:xfrm>
          <a:prstGeom prst="rect">
            <a:avLst/>
          </a:prstGeom>
        </p:spPr>
      </p:pic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97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4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3648"/>
            <a:ext cx="8362791" cy="6387152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0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3300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6532</TotalTime>
  <Words>74</Words>
  <Application>Microsoft Office PowerPoint</Application>
  <PresentationFormat>Apresentação na tela (4:3)</PresentationFormat>
  <Paragraphs>13</Paragraphs>
  <Slides>32</Slides>
  <Notes>3</Notes>
  <HiddenSlides>0</HiddenSlides>
  <MMClips>32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8" baseType="lpstr">
      <vt:lpstr>Arial</vt:lpstr>
      <vt:lpstr>Cambria Math</vt:lpstr>
      <vt:lpstr>Helvetica</vt:lpstr>
      <vt:lpstr>Symbol</vt:lpstr>
      <vt:lpstr>Times New Roman</vt:lpstr>
      <vt:lpstr>Default Design</vt:lpstr>
      <vt:lpstr>Estabilidade e sintonia de sistemas de controle automático de processos  Controle de Processos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Dell Computer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Preferred Customer</dc:creator>
  <cp:lastModifiedBy>Rogers</cp:lastModifiedBy>
  <cp:revision>285</cp:revision>
  <dcterms:created xsi:type="dcterms:W3CDTF">1998-11-19T16:32:46Z</dcterms:created>
  <dcterms:modified xsi:type="dcterms:W3CDTF">2020-05-30T19:28:33Z</dcterms:modified>
</cp:coreProperties>
</file>