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9" r:id="rId5"/>
    <p:sldId id="257" r:id="rId6"/>
    <p:sldId id="261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CEBA98-B212-404C-BC7C-666348A4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F61BA6E-3504-4D12-B0A4-374067131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AA633D7-893B-482C-B522-8A9E2970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CDEDDEA-7A05-489B-A184-19B08803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9F13ACB-995A-4150-A324-358D26AE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3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BC30D9-9AB3-4C43-8034-D5ACBCB9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0CD6C1EF-8F7E-473C-B975-BD55EB026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FB51803-7896-4FD7-9C57-16E6CCAC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224C98F-E3A5-40DA-8235-24BD9F7A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DD6F604-580D-4CCC-9F16-220AFF79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40A28D4-59EA-4E92-AE21-A5404DBE2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AA66343-BEB5-4C48-806C-6E06D766D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69C8095-9AB4-44B3-BC26-F44889DD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E2303CD-A713-4448-8673-B87F3B40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4A45B5C-A9CA-4F39-B742-5C3E2050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1077D1-5552-4A0E-BF5C-5C706DA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87ED2D4-52E9-4155-9F40-3A8F6A8D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514B950-7D78-469B-914F-B67C39DA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82A153C-0FAB-4667-BF71-A67A7F0C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A373105-DC8A-4967-B6DC-18C6E013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F77534-F383-4136-A13C-6330577F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9EA38EB-1439-4F02-9AE7-A1FC7D22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59E3D42-AD02-4A2B-9E61-72E04A21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BB56591-B386-4418-977E-B985C5FF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D75597E-2AFD-49DB-A351-D1FF74B4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5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793898-2FB4-48E9-96A6-2C357153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C4B94C2-7EAC-47D4-9BCC-FDB436375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78FB4E09-ABFE-4B4B-BCCA-5EBDD377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F4D7E06-2CFD-4DB3-BE60-33D5F24C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0F294C2-AE9D-43DA-960F-A50D8CD9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2AC72B6-353C-43C1-8F66-EBDFD95A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3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F3F377-AC5D-4C85-A0CE-5EABAC2E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1C840FB-CD6B-4958-B9CB-B77C10FE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00D3C3D-F85F-45BA-873D-EA29C6F74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F5F71EC-980F-4054-97A2-CC0BD57C5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FF9C35BC-7DF5-4F10-B3A3-0318612D5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8054AADB-7DFE-47F7-93B0-10732C45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87565235-A608-4F39-A537-E3513216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746890AC-530B-4F74-BA9C-08B0BF35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0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300E5A-86EC-4366-B462-5DF4FA1B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D13C165C-90DE-463C-818B-BD886EBF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A531FD4-1943-43F7-B48C-8E43E1D33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ECA246E-C81D-46C0-B38D-DF4AE2D8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3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3174749-47E5-475F-8365-582D15E1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55320A06-59B2-4F82-A260-40AB8AEE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9D0A89C8-8056-456F-B004-AD03FB20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2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05616A-8FBF-409A-BB9E-57F28FA9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8E50BB7-0B05-4344-B4BD-E4C1931CA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8399D6A-794A-40FD-B094-6EC32CA5A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9C8FA88-7435-4F23-920F-D2DFA1CF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770B49A-377B-4460-AFF3-3831E0DB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BE64673-C735-4940-B1E9-6511BCDB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120F6-1DE4-4ADF-96C5-2C1AFC29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6E823B7-6375-45AF-9F51-88CAED781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9C56E6C-7522-4961-B020-96F8C4962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3812241-4D73-41F9-B4FE-777F1EB8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3898D1D-FF40-4AFA-B05D-2E07FD0C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C69E46A-E790-4E15-8F0C-9EA4F63C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2E385762-26A3-42E3-9B9B-B788DF53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C6C3110-5BF6-48F5-B579-B49A10392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276BF3D-0FA3-4CED-A193-37420CAA0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5285-9584-4C9D-B794-9D5A8337217F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F5A1AEB-FC2A-4321-9B5B-55524244E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534455F-A085-47F1-BF39-DF3D2A487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2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648C39-84EB-4DD2-9F28-7BA332C30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Esquema básico da Contabilidade de Custos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85405EE-E561-4506-8733-756147C95A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Professor Doutor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Bruno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Figlioli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4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75DFBDB-DE8B-48E9-9F8C-9220113139FF}"/>
              </a:ext>
            </a:extLst>
          </p:cNvPr>
          <p:cNvSpPr txBox="1"/>
          <p:nvPr/>
        </p:nvSpPr>
        <p:spPr>
          <a:xfrm>
            <a:off x="231913" y="196639"/>
            <a:ext cx="11728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Contabilizações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89A1DFFB-E295-4C92-BA77-E87DCDD7D4B4}"/>
              </a:ext>
            </a:extLst>
          </p:cNvPr>
          <p:cNvGraphicFramePr>
            <a:graphicFrameLocks noGrp="1"/>
          </p:cNvGraphicFramePr>
          <p:nvPr/>
        </p:nvGraphicFramePr>
        <p:xfrm>
          <a:off x="1845432" y="1004506"/>
          <a:ext cx="8501135" cy="5607009"/>
        </p:xfrm>
        <a:graphic>
          <a:graphicData uri="http://schemas.openxmlformats.org/drawingml/2006/table">
            <a:tbl>
              <a:tblPr/>
              <a:tblGrid>
                <a:gridCol w="186084">
                  <a:extLst>
                    <a:ext uri="{9D8B030D-6E8A-4147-A177-3AD203B41FA5}">
                      <a16:colId xmlns:a16="http://schemas.microsoft.com/office/drawing/2014/main" xmlns="" val="1152741679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3515305796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302997561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1777701814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3517717637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842237657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3673723054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1605944058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3617288457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4293059654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1336539665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1015154593"/>
                    </a:ext>
                  </a:extLst>
                </a:gridCol>
                <a:gridCol w="1087128">
                  <a:extLst>
                    <a:ext uri="{9D8B030D-6E8A-4147-A177-3AD203B41FA5}">
                      <a16:colId xmlns:a16="http://schemas.microsoft.com/office/drawing/2014/main" xmlns="" val="4024511265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780824363"/>
                    </a:ext>
                  </a:extLst>
                </a:gridCol>
              </a:tblGrid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Matéria prima consumida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Mão-de-obra (fábrica)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Depreciação - Fábrica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747014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ED7D3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350.000,00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 R$    350.000,00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120.000,00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R$    120.000,00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60.000,00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R$   60.000,00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6040668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7608473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1921638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Seguros - Fábrica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Materiais diversos - Fábrica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 - Fábrica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8752226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10.000,00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R$      10.000,00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15.000,00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R$      15.000,00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70.000,00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R$   70.000,00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6714224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0274947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001216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Energia elétrica (fábrica)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Energia elétrica direta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Energia elétrica indireta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421220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85.000,00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R$      85.000,00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R$      45.000,00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 R$      45.000,00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R$      40.000,00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 R$   40.000,00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1625043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0946473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6794180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Mão-de-obra direta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Mão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-de-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indireta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6774400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R$      90.000,00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R$      90.000,00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R$      30.000,00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R$      30.000,00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1025262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6711931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0378297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Estoque - Produto 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Estoque - Produto B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Estoque - Produto C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9353749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 R$      75.000,00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 R$    135.000,00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 R$    140.000,00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5013131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R$      14.666,67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R$      31.333,33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R$      14.000,00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2352092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R$        2.444,44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R$        5.222,22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R$        2.333,34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912388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R$        3.666,67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R$        7.833,33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R$        3.500,00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3744977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R$      17.111,11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R$      36.555,56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R$      16.333,33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6445261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 R$      18.000,00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 R$      20.000,00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 R$        7.000,00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0069943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 R$        9.777,78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CC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CC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 R$      20.888,89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CC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CC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 R$        9.333,33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7167706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R$      22.000,00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R$      47.000,00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R$      21.000,00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5839751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R$        7.333,33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R$      15.666,67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R$        7.000,00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4959119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170.000,00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319.500,00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220.500,00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5768087"/>
                  </a:ext>
                </a:extLst>
              </a:tr>
            </a:tbl>
          </a:graphicData>
        </a:graphic>
      </p:graphicFrame>
      <p:sp>
        <p:nvSpPr>
          <p:cNvPr id="103" name="Retângulo 102">
            <a:extLst>
              <a:ext uri="{FF2B5EF4-FFF2-40B4-BE49-F238E27FC236}">
                <a16:creationId xmlns:a16="http://schemas.microsoft.com/office/drawing/2014/main" xmlns="" id="{3C3B3A68-A37C-4647-B5CC-62863A600A1C}"/>
              </a:ext>
            </a:extLst>
          </p:cNvPr>
          <p:cNvSpPr/>
          <p:nvPr/>
        </p:nvSpPr>
        <p:spPr>
          <a:xfrm>
            <a:off x="7684790" y="3507698"/>
            <a:ext cx="2733044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8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225550AB-CA12-46E2-B018-1E483409ABB7}"/>
              </a:ext>
            </a:extLst>
          </p:cNvPr>
          <p:cNvSpPr txBox="1"/>
          <p:nvPr/>
        </p:nvSpPr>
        <p:spPr>
          <a:xfrm>
            <a:off x="5575852" y="647484"/>
            <a:ext cx="1305339" cy="3693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54E321EB-A555-479B-B286-6EA6F35C1374}"/>
              </a:ext>
            </a:extLst>
          </p:cNvPr>
          <p:cNvSpPr txBox="1"/>
          <p:nvPr/>
        </p:nvSpPr>
        <p:spPr>
          <a:xfrm>
            <a:off x="1462710" y="2295002"/>
            <a:ext cx="130533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B4C81C5-24EB-482C-97DD-D3FF1B93C075}"/>
              </a:ext>
            </a:extLst>
          </p:cNvPr>
          <p:cNvSpPr txBox="1"/>
          <p:nvPr/>
        </p:nvSpPr>
        <p:spPr>
          <a:xfrm>
            <a:off x="5385355" y="2295002"/>
            <a:ext cx="1305339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EC54EF5-2B7F-41F4-890B-9680ACAF4937}"/>
              </a:ext>
            </a:extLst>
          </p:cNvPr>
          <p:cNvSpPr txBox="1"/>
          <p:nvPr/>
        </p:nvSpPr>
        <p:spPr>
          <a:xfrm>
            <a:off x="1462709" y="3714642"/>
            <a:ext cx="1305339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1E79F06A-6FCF-48C7-9135-454611C85FAC}"/>
              </a:ext>
            </a:extLst>
          </p:cNvPr>
          <p:cNvSpPr txBox="1"/>
          <p:nvPr/>
        </p:nvSpPr>
        <p:spPr>
          <a:xfrm>
            <a:off x="1462709" y="4471672"/>
            <a:ext cx="130533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42B04C02-58B4-4D87-9CD7-3A30B93B1F26}"/>
              </a:ext>
            </a:extLst>
          </p:cNvPr>
          <p:cNvSpPr txBox="1"/>
          <p:nvPr/>
        </p:nvSpPr>
        <p:spPr>
          <a:xfrm>
            <a:off x="4553781" y="3529976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A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6FBE39A2-2EDD-47A2-A8D8-2A260D70D787}"/>
              </a:ext>
            </a:extLst>
          </p:cNvPr>
          <p:cNvSpPr txBox="1"/>
          <p:nvPr/>
        </p:nvSpPr>
        <p:spPr>
          <a:xfrm>
            <a:off x="4553781" y="4079005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B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C50B9510-A32D-414D-8F94-8B6F93D1FF5C}"/>
              </a:ext>
            </a:extLst>
          </p:cNvPr>
          <p:cNvSpPr txBox="1"/>
          <p:nvPr/>
        </p:nvSpPr>
        <p:spPr>
          <a:xfrm>
            <a:off x="4553781" y="4628034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C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0B17CEB4-BBC1-4827-AF81-5CF2166745D5}"/>
              </a:ext>
            </a:extLst>
          </p:cNvPr>
          <p:cNvSpPr txBox="1"/>
          <p:nvPr/>
        </p:nvSpPr>
        <p:spPr>
          <a:xfrm>
            <a:off x="2622274" y="5737254"/>
            <a:ext cx="1305339" cy="3693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Rateio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40EE99C1-DDD7-4FF6-AF29-4483563A9DD7}"/>
              </a:ext>
            </a:extLst>
          </p:cNvPr>
          <p:cNvSpPr txBox="1"/>
          <p:nvPr/>
        </p:nvSpPr>
        <p:spPr>
          <a:xfrm>
            <a:off x="6932550" y="4065967"/>
            <a:ext cx="1305339" cy="3693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Estoque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: Angulado 23">
            <a:extLst>
              <a:ext uri="{FF2B5EF4-FFF2-40B4-BE49-F238E27FC236}">
                <a16:creationId xmlns:a16="http://schemas.microsoft.com/office/drawing/2014/main" xmlns="" id="{478CDD02-FAD8-40A3-BB36-B5245D55A508}"/>
              </a:ext>
            </a:extLst>
          </p:cNvPr>
          <p:cNvCxnSpPr>
            <a:stCxn id="6" idx="1"/>
            <a:endCxn id="10" idx="1"/>
          </p:cNvCxnSpPr>
          <p:nvPr/>
        </p:nvCxnSpPr>
        <p:spPr>
          <a:xfrm rot="10800000" flipV="1">
            <a:off x="1462710" y="2479668"/>
            <a:ext cx="1" cy="141964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: Angulado 25">
            <a:extLst>
              <a:ext uri="{FF2B5EF4-FFF2-40B4-BE49-F238E27FC236}">
                <a16:creationId xmlns:a16="http://schemas.microsoft.com/office/drawing/2014/main" xmlns="" id="{74F2F7F4-BB06-47AD-84B9-E1E318FFBF1E}"/>
              </a:ext>
            </a:extLst>
          </p:cNvPr>
          <p:cNvCxnSpPr>
            <a:stCxn id="6" idx="1"/>
            <a:endCxn id="12" idx="1"/>
          </p:cNvCxnSpPr>
          <p:nvPr/>
        </p:nvCxnSpPr>
        <p:spPr>
          <a:xfrm rot="10800000" flipV="1">
            <a:off x="1462710" y="2479668"/>
            <a:ext cx="1" cy="217667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xmlns="" id="{B76D7E06-760A-478A-95B3-8D4AD74B6AB7}"/>
              </a:ext>
            </a:extLst>
          </p:cNvPr>
          <p:cNvCxnSpPr>
            <a:stCxn id="10" idx="3"/>
            <a:endCxn id="14" idx="1"/>
          </p:cNvCxnSpPr>
          <p:nvPr/>
        </p:nvCxnSpPr>
        <p:spPr>
          <a:xfrm flipV="1">
            <a:off x="2768048" y="3714642"/>
            <a:ext cx="1785733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xmlns="" id="{9CC83FFD-A632-4E64-899F-7B6ABEF9773E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>
            <a:off x="2768048" y="3899308"/>
            <a:ext cx="1785733" cy="36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xmlns="" id="{CC8D446C-A018-46A6-A351-D634D7C83C2B}"/>
              </a:ext>
            </a:extLst>
          </p:cNvPr>
          <p:cNvCxnSpPr>
            <a:stCxn id="10" idx="3"/>
            <a:endCxn id="18" idx="1"/>
          </p:cNvCxnSpPr>
          <p:nvPr/>
        </p:nvCxnSpPr>
        <p:spPr>
          <a:xfrm>
            <a:off x="2768048" y="3899308"/>
            <a:ext cx="1785733" cy="913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: Angulado 35">
            <a:extLst>
              <a:ext uri="{FF2B5EF4-FFF2-40B4-BE49-F238E27FC236}">
                <a16:creationId xmlns:a16="http://schemas.microsoft.com/office/drawing/2014/main" xmlns="" id="{DFBA4317-83F0-4500-B468-0E9C7668C6BB}"/>
              </a:ext>
            </a:extLst>
          </p:cNvPr>
          <p:cNvCxnSpPr>
            <a:stCxn id="12" idx="2"/>
            <a:endCxn id="20" idx="1"/>
          </p:cNvCxnSpPr>
          <p:nvPr/>
        </p:nvCxnSpPr>
        <p:spPr>
          <a:xfrm rot="16200000" flipH="1">
            <a:off x="1828368" y="5128014"/>
            <a:ext cx="1080916" cy="5068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xmlns="" id="{5087211F-64E5-4469-A1E4-6AC015C5CB1A}"/>
              </a:ext>
            </a:extLst>
          </p:cNvPr>
          <p:cNvCxnSpPr>
            <a:stCxn id="20" idx="3"/>
            <a:endCxn id="14" idx="1"/>
          </p:cNvCxnSpPr>
          <p:nvPr/>
        </p:nvCxnSpPr>
        <p:spPr>
          <a:xfrm flipV="1">
            <a:off x="3927613" y="3714642"/>
            <a:ext cx="626168" cy="2207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xmlns="" id="{605434B8-EE4F-49E1-819B-0245404767C5}"/>
              </a:ext>
            </a:extLst>
          </p:cNvPr>
          <p:cNvCxnSpPr>
            <a:stCxn id="20" idx="3"/>
            <a:endCxn id="16" idx="1"/>
          </p:cNvCxnSpPr>
          <p:nvPr/>
        </p:nvCxnSpPr>
        <p:spPr>
          <a:xfrm flipV="1">
            <a:off x="3927613" y="4263671"/>
            <a:ext cx="626168" cy="1658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xmlns="" id="{CCDCAFA8-D6D3-498C-A85C-3594CD2D94BA}"/>
              </a:ext>
            </a:extLst>
          </p:cNvPr>
          <p:cNvCxnSpPr>
            <a:stCxn id="20" idx="3"/>
            <a:endCxn id="18" idx="1"/>
          </p:cNvCxnSpPr>
          <p:nvPr/>
        </p:nvCxnSpPr>
        <p:spPr>
          <a:xfrm flipV="1">
            <a:off x="3927613" y="4812700"/>
            <a:ext cx="626168" cy="1109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xmlns="" id="{F27C8A25-E165-4CF7-BDDA-2766AA98C285}"/>
              </a:ext>
            </a:extLst>
          </p:cNvPr>
          <p:cNvCxnSpPr>
            <a:stCxn id="14" idx="3"/>
            <a:endCxn id="22" idx="1"/>
          </p:cNvCxnSpPr>
          <p:nvPr/>
        </p:nvCxnSpPr>
        <p:spPr>
          <a:xfrm>
            <a:off x="5859120" y="3714642"/>
            <a:ext cx="1073430" cy="535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xmlns="" id="{B3A9C1FA-AC5B-4C05-96F5-131C87225B20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 flipV="1">
            <a:off x="5859120" y="4250633"/>
            <a:ext cx="1073430" cy="13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xmlns="" id="{0F00186B-EAC2-4270-A92D-461C5191A868}"/>
              </a:ext>
            </a:extLst>
          </p:cNvPr>
          <p:cNvCxnSpPr>
            <a:stCxn id="18" idx="3"/>
            <a:endCxn id="22" idx="1"/>
          </p:cNvCxnSpPr>
          <p:nvPr/>
        </p:nvCxnSpPr>
        <p:spPr>
          <a:xfrm flipV="1">
            <a:off x="5859120" y="4250633"/>
            <a:ext cx="1073430" cy="562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CaixaDeTexto 48">
            <a:extLst>
              <a:ext uri="{FF2B5EF4-FFF2-40B4-BE49-F238E27FC236}">
                <a16:creationId xmlns:a16="http://schemas.microsoft.com/office/drawing/2014/main" xmlns="" id="{00832E18-AF8E-4EB2-A088-DC4C1C764A6E}"/>
              </a:ext>
            </a:extLst>
          </p:cNvPr>
          <p:cNvSpPr txBox="1"/>
          <p:nvPr/>
        </p:nvSpPr>
        <p:spPr>
          <a:xfrm>
            <a:off x="8930317" y="4311852"/>
            <a:ext cx="19248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DRE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Receitas</a:t>
            </a:r>
          </a:p>
          <a:p>
            <a:r>
              <a:rPr lang="pt-B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CPV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(=) Lucro Bruto</a:t>
            </a:r>
          </a:p>
          <a:p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Despesas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(=) Lucro líquido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ector de Seta Reta 50">
            <a:extLst>
              <a:ext uri="{FF2B5EF4-FFF2-40B4-BE49-F238E27FC236}">
                <a16:creationId xmlns:a16="http://schemas.microsoft.com/office/drawing/2014/main" xmlns="" id="{EB1649C4-E544-471E-B698-BB83564FB1C7}"/>
              </a:ext>
            </a:extLst>
          </p:cNvPr>
          <p:cNvCxnSpPr>
            <a:stCxn id="22" idx="3"/>
          </p:cNvCxnSpPr>
          <p:nvPr/>
        </p:nvCxnSpPr>
        <p:spPr>
          <a:xfrm>
            <a:off x="8237889" y="4250633"/>
            <a:ext cx="728867" cy="746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: Angulado 52">
            <a:extLst>
              <a:ext uri="{FF2B5EF4-FFF2-40B4-BE49-F238E27FC236}">
                <a16:creationId xmlns:a16="http://schemas.microsoft.com/office/drawing/2014/main" xmlns="" id="{F6722AAA-3BCC-4BEE-9D8E-05C6502EA174}"/>
              </a:ext>
            </a:extLst>
          </p:cNvPr>
          <p:cNvCxnSpPr>
            <a:cxnSpLocks/>
            <a:stCxn id="8" idx="3"/>
            <a:endCxn id="55" idx="3"/>
          </p:cNvCxnSpPr>
          <p:nvPr/>
        </p:nvCxnSpPr>
        <p:spPr>
          <a:xfrm>
            <a:off x="6690694" y="2479668"/>
            <a:ext cx="3733795" cy="3139467"/>
          </a:xfrm>
          <a:prstGeom prst="bentConnector3">
            <a:avLst>
              <a:gd name="adj1" fmla="val 10612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CaixaDeTexto 54">
            <a:extLst>
              <a:ext uri="{FF2B5EF4-FFF2-40B4-BE49-F238E27FC236}">
                <a16:creationId xmlns:a16="http://schemas.microsoft.com/office/drawing/2014/main" xmlns="" id="{6345D386-9ED2-4E77-92DE-29B26F9328C4}"/>
              </a:ext>
            </a:extLst>
          </p:cNvPr>
          <p:cNvSpPr txBox="1"/>
          <p:nvPr/>
        </p:nvSpPr>
        <p:spPr>
          <a:xfrm>
            <a:off x="9119150" y="5434469"/>
            <a:ext cx="13053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xmlns="" id="{F66AF642-B2E7-4FBD-AF85-8DFDECD69276}"/>
              </a:ext>
            </a:extLst>
          </p:cNvPr>
          <p:cNvSpPr txBox="1"/>
          <p:nvPr/>
        </p:nvSpPr>
        <p:spPr>
          <a:xfrm>
            <a:off x="2542762" y="6129920"/>
            <a:ext cx="1507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(sistema de custeio)</a:t>
            </a:r>
            <a:endParaRPr lang="en-US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xmlns="" id="{820C87F1-6AE4-44AC-9854-5C78736CBE7E}"/>
              </a:ext>
            </a:extLst>
          </p:cNvPr>
          <p:cNvSpPr txBox="1"/>
          <p:nvPr/>
        </p:nvSpPr>
        <p:spPr>
          <a:xfrm>
            <a:off x="8077206" y="647484"/>
            <a:ext cx="1779100" cy="3693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Desembolso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Conector de Seta Reta 69">
            <a:extLst>
              <a:ext uri="{FF2B5EF4-FFF2-40B4-BE49-F238E27FC236}">
                <a16:creationId xmlns:a16="http://schemas.microsoft.com/office/drawing/2014/main" xmlns="" id="{9AE0F875-3109-4888-9189-D330E3D1B32D}"/>
              </a:ext>
            </a:extLst>
          </p:cNvPr>
          <p:cNvCxnSpPr>
            <a:endCxn id="66" idx="1"/>
          </p:cNvCxnSpPr>
          <p:nvPr/>
        </p:nvCxnSpPr>
        <p:spPr>
          <a:xfrm flipV="1">
            <a:off x="6881191" y="832150"/>
            <a:ext cx="1196015" cy="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CaixaDeTexto 70">
            <a:extLst>
              <a:ext uri="{FF2B5EF4-FFF2-40B4-BE49-F238E27FC236}">
                <a16:creationId xmlns:a16="http://schemas.microsoft.com/office/drawing/2014/main" xmlns="" id="{6C396ACC-2493-440D-8934-B105E96531CB}"/>
              </a:ext>
            </a:extLst>
          </p:cNvPr>
          <p:cNvSpPr txBox="1"/>
          <p:nvPr/>
        </p:nvSpPr>
        <p:spPr>
          <a:xfrm>
            <a:off x="7035250" y="579494"/>
            <a:ext cx="834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xmlns="" id="{03AD6314-28ED-426E-99D3-8E705A3298CB}"/>
              </a:ext>
            </a:extLst>
          </p:cNvPr>
          <p:cNvSpPr txBox="1"/>
          <p:nvPr/>
        </p:nvSpPr>
        <p:spPr>
          <a:xfrm>
            <a:off x="3296480" y="1317296"/>
            <a:ext cx="1575355" cy="646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de consumo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xmlns="" id="{B20A1036-6C4A-454E-99F4-01C8E2BFE88E}"/>
              </a:ext>
            </a:extLst>
          </p:cNvPr>
          <p:cNvSpPr txBox="1"/>
          <p:nvPr/>
        </p:nvSpPr>
        <p:spPr>
          <a:xfrm>
            <a:off x="8882269" y="1317296"/>
            <a:ext cx="17791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de investimento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Conector: Angulado 77">
            <a:extLst>
              <a:ext uri="{FF2B5EF4-FFF2-40B4-BE49-F238E27FC236}">
                <a16:creationId xmlns:a16="http://schemas.microsoft.com/office/drawing/2014/main" xmlns="" id="{05EBD002-A478-44A0-9CCB-3756AB842C3C}"/>
              </a:ext>
            </a:extLst>
          </p:cNvPr>
          <p:cNvCxnSpPr>
            <a:stCxn id="4" idx="2"/>
            <a:endCxn id="73" idx="0"/>
          </p:cNvCxnSpPr>
          <p:nvPr/>
        </p:nvCxnSpPr>
        <p:spPr>
          <a:xfrm rot="5400000">
            <a:off x="5006100" y="94874"/>
            <a:ext cx="300480" cy="21443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: Angulado 79">
            <a:extLst>
              <a:ext uri="{FF2B5EF4-FFF2-40B4-BE49-F238E27FC236}">
                <a16:creationId xmlns:a16="http://schemas.microsoft.com/office/drawing/2014/main" xmlns="" id="{03FB6528-07A4-4B9E-8BB1-BBF6C8BEF4E1}"/>
              </a:ext>
            </a:extLst>
          </p:cNvPr>
          <p:cNvCxnSpPr>
            <a:stCxn id="4" idx="2"/>
            <a:endCxn id="75" idx="0"/>
          </p:cNvCxnSpPr>
          <p:nvPr/>
        </p:nvCxnSpPr>
        <p:spPr>
          <a:xfrm rot="16200000" flipH="1">
            <a:off x="7849930" y="-604593"/>
            <a:ext cx="300480" cy="35432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: Angulado 81">
            <a:extLst>
              <a:ext uri="{FF2B5EF4-FFF2-40B4-BE49-F238E27FC236}">
                <a16:creationId xmlns:a16="http://schemas.microsoft.com/office/drawing/2014/main" xmlns="" id="{699A8D12-262A-451C-A942-4559370DB5CB}"/>
              </a:ext>
            </a:extLst>
          </p:cNvPr>
          <p:cNvCxnSpPr>
            <a:stCxn id="73" idx="2"/>
            <a:endCxn id="6" idx="0"/>
          </p:cNvCxnSpPr>
          <p:nvPr/>
        </p:nvCxnSpPr>
        <p:spPr>
          <a:xfrm rot="5400000">
            <a:off x="2934082" y="1144925"/>
            <a:ext cx="331375" cy="19687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: Angulado 83">
            <a:extLst>
              <a:ext uri="{FF2B5EF4-FFF2-40B4-BE49-F238E27FC236}">
                <a16:creationId xmlns:a16="http://schemas.microsoft.com/office/drawing/2014/main" xmlns="" id="{F78909BB-0D4D-4DC3-A04D-6865C85313B9}"/>
              </a:ext>
            </a:extLst>
          </p:cNvPr>
          <p:cNvCxnSpPr>
            <a:stCxn id="73" idx="2"/>
            <a:endCxn id="8" idx="0"/>
          </p:cNvCxnSpPr>
          <p:nvPr/>
        </p:nvCxnSpPr>
        <p:spPr>
          <a:xfrm rot="16200000" flipH="1">
            <a:off x="4895404" y="1152380"/>
            <a:ext cx="331375" cy="19538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ector de Seta Reta 85">
            <a:extLst>
              <a:ext uri="{FF2B5EF4-FFF2-40B4-BE49-F238E27FC236}">
                <a16:creationId xmlns:a16="http://schemas.microsoft.com/office/drawing/2014/main" xmlns="" id="{C2B828A6-5A70-4EE1-ABC1-AC652A61EF87}"/>
              </a:ext>
            </a:extLst>
          </p:cNvPr>
          <p:cNvCxnSpPr>
            <a:stCxn id="75" idx="1"/>
            <a:endCxn id="73" idx="3"/>
          </p:cNvCxnSpPr>
          <p:nvPr/>
        </p:nvCxnSpPr>
        <p:spPr>
          <a:xfrm flipH="1">
            <a:off x="4871835" y="1640462"/>
            <a:ext cx="401043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CaixaDeTexto 86">
            <a:extLst>
              <a:ext uri="{FF2B5EF4-FFF2-40B4-BE49-F238E27FC236}">
                <a16:creationId xmlns:a16="http://schemas.microsoft.com/office/drawing/2014/main" xmlns="" id="{A886D65F-B8DF-4214-9A26-CD69469AD818}"/>
              </a:ext>
            </a:extLst>
          </p:cNvPr>
          <p:cNvSpPr txBox="1"/>
          <p:nvPr/>
        </p:nvSpPr>
        <p:spPr>
          <a:xfrm>
            <a:off x="5981699" y="1363531"/>
            <a:ext cx="1779101" cy="31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</a:t>
            </a:r>
            <a:r>
              <a:rPr lang="pt-BR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Depreciação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AAE47245-E459-4E05-8A5C-78A358BA7346}"/>
              </a:ext>
            </a:extLst>
          </p:cNvPr>
          <p:cNvSpPr txBox="1"/>
          <p:nvPr/>
        </p:nvSpPr>
        <p:spPr>
          <a:xfrm>
            <a:off x="5945257" y="5683433"/>
            <a:ext cx="1507436" cy="5232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Perdas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xmlns="" id="{E7ED75BD-3386-4C63-9F86-F5151E716209}"/>
              </a:ext>
            </a:extLst>
          </p:cNvPr>
          <p:cNvCxnSpPr>
            <a:cxnSpLocks/>
            <a:stCxn id="3" idx="3"/>
            <a:endCxn id="49" idx="1"/>
          </p:cNvCxnSpPr>
          <p:nvPr/>
        </p:nvCxnSpPr>
        <p:spPr>
          <a:xfrm flipV="1">
            <a:off x="7452693" y="5189015"/>
            <a:ext cx="1477624" cy="756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69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54E321EB-A555-479B-B286-6EA6F35C1374}"/>
              </a:ext>
            </a:extLst>
          </p:cNvPr>
          <p:cNvSpPr txBox="1"/>
          <p:nvPr/>
        </p:nvSpPr>
        <p:spPr>
          <a:xfrm>
            <a:off x="1462710" y="2295002"/>
            <a:ext cx="130533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B4C81C5-24EB-482C-97DD-D3FF1B93C075}"/>
              </a:ext>
            </a:extLst>
          </p:cNvPr>
          <p:cNvSpPr txBox="1"/>
          <p:nvPr/>
        </p:nvSpPr>
        <p:spPr>
          <a:xfrm>
            <a:off x="5385355" y="2295002"/>
            <a:ext cx="1305339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xmlns="" id="{03AD6314-28ED-426E-99D3-8E705A3298CB}"/>
              </a:ext>
            </a:extLst>
          </p:cNvPr>
          <p:cNvSpPr txBox="1"/>
          <p:nvPr/>
        </p:nvSpPr>
        <p:spPr>
          <a:xfrm>
            <a:off x="3296480" y="1317296"/>
            <a:ext cx="1575355" cy="646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de consumo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ector: Angulado 81">
            <a:extLst>
              <a:ext uri="{FF2B5EF4-FFF2-40B4-BE49-F238E27FC236}">
                <a16:creationId xmlns:a16="http://schemas.microsoft.com/office/drawing/2014/main" xmlns="" id="{699A8D12-262A-451C-A942-4559370DB5CB}"/>
              </a:ext>
            </a:extLst>
          </p:cNvPr>
          <p:cNvCxnSpPr>
            <a:stCxn id="73" idx="2"/>
            <a:endCxn id="6" idx="0"/>
          </p:cNvCxnSpPr>
          <p:nvPr/>
        </p:nvCxnSpPr>
        <p:spPr>
          <a:xfrm rot="5400000">
            <a:off x="2934082" y="1144925"/>
            <a:ext cx="331375" cy="19687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: Angulado 83">
            <a:extLst>
              <a:ext uri="{FF2B5EF4-FFF2-40B4-BE49-F238E27FC236}">
                <a16:creationId xmlns:a16="http://schemas.microsoft.com/office/drawing/2014/main" xmlns="" id="{F78909BB-0D4D-4DC3-A04D-6865C85313B9}"/>
              </a:ext>
            </a:extLst>
          </p:cNvPr>
          <p:cNvCxnSpPr>
            <a:stCxn id="73" idx="2"/>
            <a:endCxn id="8" idx="0"/>
          </p:cNvCxnSpPr>
          <p:nvPr/>
        </p:nvCxnSpPr>
        <p:spPr>
          <a:xfrm rot="16200000" flipH="1">
            <a:off x="4895404" y="1152380"/>
            <a:ext cx="331375" cy="19538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F347149A-59F8-4308-A62F-3275CDA95824}"/>
              </a:ext>
            </a:extLst>
          </p:cNvPr>
          <p:cNvSpPr txBox="1"/>
          <p:nvPr/>
        </p:nvSpPr>
        <p:spPr>
          <a:xfrm>
            <a:off x="231913" y="315907"/>
            <a:ext cx="11728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1º passo: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separação entre custos e despesas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E4CD280E-1B8E-4323-8085-114E822FE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015" y="2995710"/>
            <a:ext cx="4592285" cy="3751621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xmlns="" id="{4B832EB3-E165-4EBF-878F-67D429FCA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1401" y="1640461"/>
            <a:ext cx="4261812" cy="2017426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xmlns="" id="{5BCF8776-7CB2-48CD-9290-933D379443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1400" y="4584809"/>
            <a:ext cx="4261813" cy="2162522"/>
          </a:xfrm>
          <a:prstGeom prst="rect">
            <a:avLst/>
          </a:prstGeom>
        </p:spPr>
      </p:pic>
      <p:cxnSp>
        <p:nvCxnSpPr>
          <p:cNvPr id="31" name="Conector: Angulado 30">
            <a:extLst>
              <a:ext uri="{FF2B5EF4-FFF2-40B4-BE49-F238E27FC236}">
                <a16:creationId xmlns:a16="http://schemas.microsoft.com/office/drawing/2014/main" xmlns="" id="{0C7D9D5D-ED75-48B9-8FC8-9C39032AB1E8}"/>
              </a:ext>
            </a:extLst>
          </p:cNvPr>
          <p:cNvCxnSpPr>
            <a:stCxn id="21" idx="3"/>
          </p:cNvCxnSpPr>
          <p:nvPr/>
        </p:nvCxnSpPr>
        <p:spPr>
          <a:xfrm>
            <a:off x="6380300" y="4871520"/>
            <a:ext cx="914400" cy="91440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: Angulado 34">
            <a:extLst>
              <a:ext uri="{FF2B5EF4-FFF2-40B4-BE49-F238E27FC236}">
                <a16:creationId xmlns:a16="http://schemas.microsoft.com/office/drawing/2014/main" xmlns="" id="{EF0565C4-0B52-4311-8273-7F215006E0A9}"/>
              </a:ext>
            </a:extLst>
          </p:cNvPr>
          <p:cNvCxnSpPr>
            <a:stCxn id="21" idx="3"/>
            <a:endCxn id="25" idx="1"/>
          </p:cNvCxnSpPr>
          <p:nvPr/>
        </p:nvCxnSpPr>
        <p:spPr>
          <a:xfrm flipV="1">
            <a:off x="6380300" y="2649174"/>
            <a:ext cx="1181101" cy="2222347"/>
          </a:xfrm>
          <a:prstGeom prst="bentConnector3">
            <a:avLst>
              <a:gd name="adj1" fmla="val 3878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45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54E321EB-A555-479B-B286-6EA6F35C1374}"/>
              </a:ext>
            </a:extLst>
          </p:cNvPr>
          <p:cNvSpPr txBox="1"/>
          <p:nvPr/>
        </p:nvSpPr>
        <p:spPr>
          <a:xfrm>
            <a:off x="1462710" y="2295002"/>
            <a:ext cx="130533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EC54EF5-2B7F-41F4-890B-9680ACAF4937}"/>
              </a:ext>
            </a:extLst>
          </p:cNvPr>
          <p:cNvSpPr txBox="1"/>
          <p:nvPr/>
        </p:nvSpPr>
        <p:spPr>
          <a:xfrm>
            <a:off x="1462709" y="3714642"/>
            <a:ext cx="1305339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1E79F06A-6FCF-48C7-9135-454611C85FAC}"/>
              </a:ext>
            </a:extLst>
          </p:cNvPr>
          <p:cNvSpPr txBox="1"/>
          <p:nvPr/>
        </p:nvSpPr>
        <p:spPr>
          <a:xfrm>
            <a:off x="1462709" y="4471672"/>
            <a:ext cx="130533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42B04C02-58B4-4D87-9CD7-3A30B93B1F26}"/>
              </a:ext>
            </a:extLst>
          </p:cNvPr>
          <p:cNvSpPr txBox="1"/>
          <p:nvPr/>
        </p:nvSpPr>
        <p:spPr>
          <a:xfrm>
            <a:off x="4553781" y="3529976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A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6FBE39A2-2EDD-47A2-A8D8-2A260D70D787}"/>
              </a:ext>
            </a:extLst>
          </p:cNvPr>
          <p:cNvSpPr txBox="1"/>
          <p:nvPr/>
        </p:nvSpPr>
        <p:spPr>
          <a:xfrm>
            <a:off x="4553781" y="4079005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B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C50B9510-A32D-414D-8F94-8B6F93D1FF5C}"/>
              </a:ext>
            </a:extLst>
          </p:cNvPr>
          <p:cNvSpPr txBox="1"/>
          <p:nvPr/>
        </p:nvSpPr>
        <p:spPr>
          <a:xfrm>
            <a:off x="4553781" y="4628034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C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: Angulado 23">
            <a:extLst>
              <a:ext uri="{FF2B5EF4-FFF2-40B4-BE49-F238E27FC236}">
                <a16:creationId xmlns:a16="http://schemas.microsoft.com/office/drawing/2014/main" xmlns="" id="{478CDD02-FAD8-40A3-BB36-B5245D55A508}"/>
              </a:ext>
            </a:extLst>
          </p:cNvPr>
          <p:cNvCxnSpPr>
            <a:stCxn id="6" idx="1"/>
            <a:endCxn id="10" idx="1"/>
          </p:cNvCxnSpPr>
          <p:nvPr/>
        </p:nvCxnSpPr>
        <p:spPr>
          <a:xfrm rot="10800000" flipV="1">
            <a:off x="1462710" y="2479668"/>
            <a:ext cx="1" cy="141964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: Angulado 25">
            <a:extLst>
              <a:ext uri="{FF2B5EF4-FFF2-40B4-BE49-F238E27FC236}">
                <a16:creationId xmlns:a16="http://schemas.microsoft.com/office/drawing/2014/main" xmlns="" id="{74F2F7F4-BB06-47AD-84B9-E1E318FFBF1E}"/>
              </a:ext>
            </a:extLst>
          </p:cNvPr>
          <p:cNvCxnSpPr>
            <a:stCxn id="6" idx="1"/>
            <a:endCxn id="12" idx="1"/>
          </p:cNvCxnSpPr>
          <p:nvPr/>
        </p:nvCxnSpPr>
        <p:spPr>
          <a:xfrm rot="10800000" flipV="1">
            <a:off x="1462710" y="2479668"/>
            <a:ext cx="1" cy="217667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xmlns="" id="{B76D7E06-760A-478A-95B3-8D4AD74B6AB7}"/>
              </a:ext>
            </a:extLst>
          </p:cNvPr>
          <p:cNvCxnSpPr>
            <a:stCxn id="10" idx="3"/>
            <a:endCxn id="14" idx="1"/>
          </p:cNvCxnSpPr>
          <p:nvPr/>
        </p:nvCxnSpPr>
        <p:spPr>
          <a:xfrm flipV="1">
            <a:off x="2768048" y="3714642"/>
            <a:ext cx="1785733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xmlns="" id="{9CC83FFD-A632-4E64-899F-7B6ABEF9773E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>
            <a:off x="2768048" y="3899308"/>
            <a:ext cx="1785733" cy="36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xmlns="" id="{CC8D446C-A018-46A6-A351-D634D7C83C2B}"/>
              </a:ext>
            </a:extLst>
          </p:cNvPr>
          <p:cNvCxnSpPr>
            <a:stCxn id="10" idx="3"/>
            <a:endCxn id="18" idx="1"/>
          </p:cNvCxnSpPr>
          <p:nvPr/>
        </p:nvCxnSpPr>
        <p:spPr>
          <a:xfrm>
            <a:off x="2768048" y="3899308"/>
            <a:ext cx="1785733" cy="913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CaixaDeTexto 72">
            <a:extLst>
              <a:ext uri="{FF2B5EF4-FFF2-40B4-BE49-F238E27FC236}">
                <a16:creationId xmlns:a16="http://schemas.microsoft.com/office/drawing/2014/main" xmlns="" id="{03AD6314-28ED-426E-99D3-8E705A3298CB}"/>
              </a:ext>
            </a:extLst>
          </p:cNvPr>
          <p:cNvSpPr txBox="1"/>
          <p:nvPr/>
        </p:nvSpPr>
        <p:spPr>
          <a:xfrm>
            <a:off x="3296480" y="1317296"/>
            <a:ext cx="1575355" cy="646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de consumo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ector: Angulado 81">
            <a:extLst>
              <a:ext uri="{FF2B5EF4-FFF2-40B4-BE49-F238E27FC236}">
                <a16:creationId xmlns:a16="http://schemas.microsoft.com/office/drawing/2014/main" xmlns="" id="{699A8D12-262A-451C-A942-4559370DB5CB}"/>
              </a:ext>
            </a:extLst>
          </p:cNvPr>
          <p:cNvCxnSpPr>
            <a:stCxn id="73" idx="2"/>
            <a:endCxn id="6" idx="0"/>
          </p:cNvCxnSpPr>
          <p:nvPr/>
        </p:nvCxnSpPr>
        <p:spPr>
          <a:xfrm rot="5400000">
            <a:off x="2934082" y="1144925"/>
            <a:ext cx="331375" cy="19687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C12DB6FE-E4EC-405A-9531-CBF23BA934E9}"/>
              </a:ext>
            </a:extLst>
          </p:cNvPr>
          <p:cNvSpPr txBox="1"/>
          <p:nvPr/>
        </p:nvSpPr>
        <p:spPr>
          <a:xfrm>
            <a:off x="231913" y="315907"/>
            <a:ext cx="11728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2º passo: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 apropriação dos custos diretos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45336B2-D575-4754-B0D7-E7487E731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890" y="3248295"/>
            <a:ext cx="2114550" cy="108585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F15D0231-59FE-4348-8008-5C3F00770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394" y="4329197"/>
            <a:ext cx="2669054" cy="1243348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89134538-6563-442D-B9C8-FE087B7C9B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5397" y="5572545"/>
            <a:ext cx="2669051" cy="1199849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A8C8925E-77C1-4C16-A126-D065E4789D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6124" y="1005857"/>
            <a:ext cx="4934099" cy="2321929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A17C8A1A-B4E6-4369-867C-4ACC876D7FFE}"/>
              </a:ext>
            </a:extLst>
          </p:cNvPr>
          <p:cNvSpPr txBox="1"/>
          <p:nvPr/>
        </p:nvSpPr>
        <p:spPr>
          <a:xfrm>
            <a:off x="5184502" y="1067127"/>
            <a:ext cx="168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 direto</a:t>
            </a:r>
            <a:endParaRPr lang="en-US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xmlns="" id="{FE6B60F4-162C-45EF-9D2C-CC0848515B02}"/>
              </a:ext>
            </a:extLst>
          </p:cNvPr>
          <p:cNvSpPr txBox="1"/>
          <p:nvPr/>
        </p:nvSpPr>
        <p:spPr>
          <a:xfrm>
            <a:off x="5177878" y="1458066"/>
            <a:ext cx="1683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 diretos e indiretos misturados</a:t>
            </a:r>
            <a:endParaRPr lang="en-US" sz="1100" b="1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0B14D987-1699-4430-921B-355560707949}"/>
              </a:ext>
            </a:extLst>
          </p:cNvPr>
          <p:cNvSpPr txBox="1"/>
          <p:nvPr/>
        </p:nvSpPr>
        <p:spPr>
          <a:xfrm>
            <a:off x="5177877" y="2133929"/>
            <a:ext cx="1683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i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 indiretos</a:t>
            </a:r>
            <a:endParaRPr lang="en-US" b="1" i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have Direita 28">
            <a:extLst>
              <a:ext uri="{FF2B5EF4-FFF2-40B4-BE49-F238E27FC236}">
                <a16:creationId xmlns:a16="http://schemas.microsoft.com/office/drawing/2014/main" xmlns="" id="{10F3EABA-ED0F-46D3-A8BE-1222AE9DAAA0}"/>
              </a:ext>
            </a:extLst>
          </p:cNvPr>
          <p:cNvSpPr/>
          <p:nvPr/>
        </p:nvSpPr>
        <p:spPr>
          <a:xfrm>
            <a:off x="9713626" y="4344187"/>
            <a:ext cx="140458" cy="232192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509201F1-B311-4263-AD6B-6A28EF5C2174}"/>
              </a:ext>
            </a:extLst>
          </p:cNvPr>
          <p:cNvSpPr txBox="1"/>
          <p:nvPr/>
        </p:nvSpPr>
        <p:spPr>
          <a:xfrm>
            <a:off x="9893510" y="5132276"/>
            <a:ext cx="1762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da parcela direta da indireta dos custos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7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73" grpId="0" animBg="1"/>
      <p:bldP spid="25" grpId="0"/>
      <p:bldP spid="27" grpId="0"/>
      <p:bldP spid="28" grpId="0"/>
      <p:bldP spid="29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9A3CAE4D-8F97-46FF-A179-4A282C679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83" y="1998998"/>
            <a:ext cx="11122234" cy="286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94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54E321EB-A555-479B-B286-6EA6F35C1374}"/>
              </a:ext>
            </a:extLst>
          </p:cNvPr>
          <p:cNvSpPr txBox="1"/>
          <p:nvPr/>
        </p:nvSpPr>
        <p:spPr>
          <a:xfrm>
            <a:off x="1462710" y="2295002"/>
            <a:ext cx="1305339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EC54EF5-2B7F-41F4-890B-9680ACAF4937}"/>
              </a:ext>
            </a:extLst>
          </p:cNvPr>
          <p:cNvSpPr txBox="1"/>
          <p:nvPr/>
        </p:nvSpPr>
        <p:spPr>
          <a:xfrm>
            <a:off x="1462709" y="3714642"/>
            <a:ext cx="1305339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1E79F06A-6FCF-48C7-9135-454611C85FAC}"/>
              </a:ext>
            </a:extLst>
          </p:cNvPr>
          <p:cNvSpPr txBox="1"/>
          <p:nvPr/>
        </p:nvSpPr>
        <p:spPr>
          <a:xfrm>
            <a:off x="1462709" y="4471672"/>
            <a:ext cx="130533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Indiretos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42B04C02-58B4-4D87-9CD7-3A30B93B1F26}"/>
              </a:ext>
            </a:extLst>
          </p:cNvPr>
          <p:cNvSpPr txBox="1"/>
          <p:nvPr/>
        </p:nvSpPr>
        <p:spPr>
          <a:xfrm>
            <a:off x="4553781" y="3529976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A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6FBE39A2-2EDD-47A2-A8D8-2A260D70D787}"/>
              </a:ext>
            </a:extLst>
          </p:cNvPr>
          <p:cNvSpPr txBox="1"/>
          <p:nvPr/>
        </p:nvSpPr>
        <p:spPr>
          <a:xfrm>
            <a:off x="4553781" y="4079005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B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C50B9510-A32D-414D-8F94-8B6F93D1FF5C}"/>
              </a:ext>
            </a:extLst>
          </p:cNvPr>
          <p:cNvSpPr txBox="1"/>
          <p:nvPr/>
        </p:nvSpPr>
        <p:spPr>
          <a:xfrm>
            <a:off x="4553781" y="4628034"/>
            <a:ext cx="1305339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 C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0B17CEB4-BBC1-4827-AF81-5CF2166745D5}"/>
              </a:ext>
            </a:extLst>
          </p:cNvPr>
          <p:cNvSpPr txBox="1"/>
          <p:nvPr/>
        </p:nvSpPr>
        <p:spPr>
          <a:xfrm>
            <a:off x="2622274" y="5737254"/>
            <a:ext cx="1305339" cy="3693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Rateio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: Angulado 23">
            <a:extLst>
              <a:ext uri="{FF2B5EF4-FFF2-40B4-BE49-F238E27FC236}">
                <a16:creationId xmlns:a16="http://schemas.microsoft.com/office/drawing/2014/main" xmlns="" id="{478CDD02-FAD8-40A3-BB36-B5245D55A508}"/>
              </a:ext>
            </a:extLst>
          </p:cNvPr>
          <p:cNvCxnSpPr>
            <a:stCxn id="6" idx="1"/>
            <a:endCxn id="10" idx="1"/>
          </p:cNvCxnSpPr>
          <p:nvPr/>
        </p:nvCxnSpPr>
        <p:spPr>
          <a:xfrm rot="10800000" flipV="1">
            <a:off x="1462710" y="2479668"/>
            <a:ext cx="1" cy="141964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: Angulado 25">
            <a:extLst>
              <a:ext uri="{FF2B5EF4-FFF2-40B4-BE49-F238E27FC236}">
                <a16:creationId xmlns:a16="http://schemas.microsoft.com/office/drawing/2014/main" xmlns="" id="{74F2F7F4-BB06-47AD-84B9-E1E318FFBF1E}"/>
              </a:ext>
            </a:extLst>
          </p:cNvPr>
          <p:cNvCxnSpPr>
            <a:stCxn id="6" idx="1"/>
            <a:endCxn id="12" idx="1"/>
          </p:cNvCxnSpPr>
          <p:nvPr/>
        </p:nvCxnSpPr>
        <p:spPr>
          <a:xfrm rot="10800000" flipV="1">
            <a:off x="1462710" y="2479668"/>
            <a:ext cx="1" cy="2176670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: Angulado 35">
            <a:extLst>
              <a:ext uri="{FF2B5EF4-FFF2-40B4-BE49-F238E27FC236}">
                <a16:creationId xmlns:a16="http://schemas.microsoft.com/office/drawing/2014/main" xmlns="" id="{DFBA4317-83F0-4500-B468-0E9C7668C6BB}"/>
              </a:ext>
            </a:extLst>
          </p:cNvPr>
          <p:cNvCxnSpPr>
            <a:stCxn id="12" idx="2"/>
            <a:endCxn id="20" idx="1"/>
          </p:cNvCxnSpPr>
          <p:nvPr/>
        </p:nvCxnSpPr>
        <p:spPr>
          <a:xfrm rot="16200000" flipH="1">
            <a:off x="1828368" y="5128014"/>
            <a:ext cx="1080916" cy="5068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xmlns="" id="{5087211F-64E5-4469-A1E4-6AC015C5CB1A}"/>
              </a:ext>
            </a:extLst>
          </p:cNvPr>
          <p:cNvCxnSpPr>
            <a:stCxn id="20" idx="3"/>
            <a:endCxn id="14" idx="1"/>
          </p:cNvCxnSpPr>
          <p:nvPr/>
        </p:nvCxnSpPr>
        <p:spPr>
          <a:xfrm flipV="1">
            <a:off x="3927613" y="3714642"/>
            <a:ext cx="626168" cy="2207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xmlns="" id="{605434B8-EE4F-49E1-819B-0245404767C5}"/>
              </a:ext>
            </a:extLst>
          </p:cNvPr>
          <p:cNvCxnSpPr>
            <a:stCxn id="20" idx="3"/>
            <a:endCxn id="16" idx="1"/>
          </p:cNvCxnSpPr>
          <p:nvPr/>
        </p:nvCxnSpPr>
        <p:spPr>
          <a:xfrm flipV="1">
            <a:off x="3927613" y="4263671"/>
            <a:ext cx="626168" cy="1658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xmlns="" id="{CCDCAFA8-D6D3-498C-A85C-3594CD2D94BA}"/>
              </a:ext>
            </a:extLst>
          </p:cNvPr>
          <p:cNvCxnSpPr>
            <a:stCxn id="20" idx="3"/>
            <a:endCxn id="18" idx="1"/>
          </p:cNvCxnSpPr>
          <p:nvPr/>
        </p:nvCxnSpPr>
        <p:spPr>
          <a:xfrm flipV="1">
            <a:off x="3927613" y="4812700"/>
            <a:ext cx="626168" cy="1109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CaixaDeTexto 54">
            <a:extLst>
              <a:ext uri="{FF2B5EF4-FFF2-40B4-BE49-F238E27FC236}">
                <a16:creationId xmlns:a16="http://schemas.microsoft.com/office/drawing/2014/main" xmlns="" id="{6345D386-9ED2-4E77-92DE-29B26F9328C4}"/>
              </a:ext>
            </a:extLst>
          </p:cNvPr>
          <p:cNvSpPr txBox="1"/>
          <p:nvPr/>
        </p:nvSpPr>
        <p:spPr>
          <a:xfrm>
            <a:off x="9119150" y="5434469"/>
            <a:ext cx="13053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xmlns="" id="{F66AF642-B2E7-4FBD-AF85-8DFDECD69276}"/>
              </a:ext>
            </a:extLst>
          </p:cNvPr>
          <p:cNvSpPr txBox="1"/>
          <p:nvPr/>
        </p:nvSpPr>
        <p:spPr>
          <a:xfrm>
            <a:off x="2542762" y="6129920"/>
            <a:ext cx="1507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(sistema de custeio)</a:t>
            </a:r>
            <a:endParaRPr lang="en-US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xmlns="" id="{03AD6314-28ED-426E-99D3-8E705A3298CB}"/>
              </a:ext>
            </a:extLst>
          </p:cNvPr>
          <p:cNvSpPr txBox="1"/>
          <p:nvPr/>
        </p:nvSpPr>
        <p:spPr>
          <a:xfrm>
            <a:off x="3296480" y="1317296"/>
            <a:ext cx="1575355" cy="6463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de consumo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ector: Angulado 81">
            <a:extLst>
              <a:ext uri="{FF2B5EF4-FFF2-40B4-BE49-F238E27FC236}">
                <a16:creationId xmlns:a16="http://schemas.microsoft.com/office/drawing/2014/main" xmlns="" id="{699A8D12-262A-451C-A942-4559370DB5CB}"/>
              </a:ext>
            </a:extLst>
          </p:cNvPr>
          <p:cNvCxnSpPr>
            <a:stCxn id="73" idx="2"/>
            <a:endCxn id="6" idx="0"/>
          </p:cNvCxnSpPr>
          <p:nvPr/>
        </p:nvCxnSpPr>
        <p:spPr>
          <a:xfrm rot="5400000">
            <a:off x="2934082" y="1144925"/>
            <a:ext cx="331375" cy="19687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75DFBDB-DE8B-48E9-9F8C-9220113139FF}"/>
              </a:ext>
            </a:extLst>
          </p:cNvPr>
          <p:cNvSpPr txBox="1"/>
          <p:nvPr/>
        </p:nvSpPr>
        <p:spPr>
          <a:xfrm>
            <a:off x="231913" y="315907"/>
            <a:ext cx="11728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3º passo: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 apropriação dos custos indiretos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79C35081-ECA8-4780-949B-18392902CEAA}"/>
              </a:ext>
            </a:extLst>
          </p:cNvPr>
          <p:cNvSpPr txBox="1"/>
          <p:nvPr/>
        </p:nvSpPr>
        <p:spPr>
          <a:xfrm>
            <a:off x="6370819" y="1317296"/>
            <a:ext cx="527653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Todos os custos indiretos precisam ser apropriados aos produtos de alguma forma.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necessário definir como será feito o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rateio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Qual será 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direcionador de custos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recomendado escolher aquele que melhor pode representar 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consumo dos custos indiretos pelo produto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Exemplos: tempo de produção, mão de obra utilizada, matéria prima consumida, etc.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: Curvo 10">
            <a:extLst>
              <a:ext uri="{FF2B5EF4-FFF2-40B4-BE49-F238E27FC236}">
                <a16:creationId xmlns:a16="http://schemas.microsoft.com/office/drawing/2014/main" xmlns="" id="{9D4454E4-8B99-48AF-BAE0-28EECA627758}"/>
              </a:ext>
            </a:extLst>
          </p:cNvPr>
          <p:cNvCxnSpPr>
            <a:stCxn id="20" idx="0"/>
            <a:endCxn id="5" idx="1"/>
          </p:cNvCxnSpPr>
          <p:nvPr/>
        </p:nvCxnSpPr>
        <p:spPr>
          <a:xfrm rot="5400000" flipH="1" flipV="1">
            <a:off x="3259233" y="2625669"/>
            <a:ext cx="3127296" cy="3095875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61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7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75DFBDB-DE8B-48E9-9F8C-9220113139FF}"/>
              </a:ext>
            </a:extLst>
          </p:cNvPr>
          <p:cNvSpPr txBox="1"/>
          <p:nvPr/>
        </p:nvSpPr>
        <p:spPr>
          <a:xfrm>
            <a:off x="231913" y="315907"/>
            <a:ext cx="11728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Direcionador de Custos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ABFF0780-FC5A-4A50-BE31-DF71CE726A79}"/>
              </a:ext>
            </a:extLst>
          </p:cNvPr>
          <p:cNvSpPr txBox="1"/>
          <p:nvPr/>
        </p:nvSpPr>
        <p:spPr>
          <a:xfrm>
            <a:off x="407584" y="1199213"/>
            <a:ext cx="11376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*No nosso exemplo, os custos indiretos de produção são alocados de acordo com o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custo de mão-de-obra direta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 (MOD).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78829F89-BB4B-40E9-82F2-8E94515BC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84" y="1664019"/>
            <a:ext cx="4602527" cy="1764981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2E2A4DA6-2D3B-4E4C-B108-D12088CA4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893" y="3858987"/>
            <a:ext cx="7676213" cy="2669987"/>
          </a:xfrm>
          <a:prstGeom prst="rect">
            <a:avLst/>
          </a:prstGeom>
        </p:spPr>
      </p:pic>
      <p:sp>
        <p:nvSpPr>
          <p:cNvPr id="23" name="Chave Direita 22">
            <a:extLst>
              <a:ext uri="{FF2B5EF4-FFF2-40B4-BE49-F238E27FC236}">
                <a16:creationId xmlns:a16="http://schemas.microsoft.com/office/drawing/2014/main" xmlns="" id="{73D6A17D-9326-4BB2-859E-AED395E18B32}"/>
              </a:ext>
            </a:extLst>
          </p:cNvPr>
          <p:cNvSpPr/>
          <p:nvPr/>
        </p:nvSpPr>
        <p:spPr>
          <a:xfrm>
            <a:off x="5010110" y="2278506"/>
            <a:ext cx="45719" cy="83944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DF1BD647-3580-445D-8D3A-42BE1B43BBC0}"/>
              </a:ext>
            </a:extLst>
          </p:cNvPr>
          <p:cNvSpPr txBox="1"/>
          <p:nvPr/>
        </p:nvSpPr>
        <p:spPr>
          <a:xfrm>
            <a:off x="5198614" y="2399461"/>
            <a:ext cx="3755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Percentuais que guiarão a alocação de todos os custos indiretos de produção</a:t>
            </a:r>
            <a:endParaRPr lang="en-US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6822DD9A-81D1-45B8-8F99-C93A13CE0066}"/>
              </a:ext>
            </a:extLst>
          </p:cNvPr>
          <p:cNvSpPr/>
          <p:nvPr/>
        </p:nvSpPr>
        <p:spPr>
          <a:xfrm flipH="1">
            <a:off x="4965140" y="5001395"/>
            <a:ext cx="4923996" cy="3928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75DFBDB-DE8B-48E9-9F8C-9220113139FF}"/>
              </a:ext>
            </a:extLst>
          </p:cNvPr>
          <p:cNvSpPr txBox="1"/>
          <p:nvPr/>
        </p:nvSpPr>
        <p:spPr>
          <a:xfrm>
            <a:off x="231913" y="315907"/>
            <a:ext cx="11728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Direcionador de Custos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ABFF0780-FC5A-4A50-BE31-DF71CE726A79}"/>
              </a:ext>
            </a:extLst>
          </p:cNvPr>
          <p:cNvSpPr txBox="1"/>
          <p:nvPr/>
        </p:nvSpPr>
        <p:spPr>
          <a:xfrm>
            <a:off x="407584" y="1199213"/>
            <a:ext cx="11376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*No nosso exemplo, os custos indiretos de produção são alocados de acordo com o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custo de mão-de-obra direta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 (MOD).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78829F89-BB4B-40E9-82F2-8E94515BC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84" y="1664019"/>
            <a:ext cx="4602527" cy="176498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58ABCC5C-F0A1-443C-AFBC-0D8F7384F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306" y="3683833"/>
            <a:ext cx="10475388" cy="2582056"/>
          </a:xfrm>
          <a:prstGeom prst="rect">
            <a:avLst/>
          </a:prstGeom>
        </p:spPr>
      </p:pic>
      <p:sp>
        <p:nvSpPr>
          <p:cNvPr id="3" name="Chave Direita 2">
            <a:extLst>
              <a:ext uri="{FF2B5EF4-FFF2-40B4-BE49-F238E27FC236}">
                <a16:creationId xmlns:a16="http://schemas.microsoft.com/office/drawing/2014/main" xmlns="" id="{6E9503BF-1AA2-4E22-89FE-F2B2974B8FE7}"/>
              </a:ext>
            </a:extLst>
          </p:cNvPr>
          <p:cNvSpPr/>
          <p:nvPr/>
        </p:nvSpPr>
        <p:spPr>
          <a:xfrm rot="5400000">
            <a:off x="5784982" y="3971173"/>
            <a:ext cx="134910" cy="4694363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D01F7A8-CFB8-48B3-8323-A3DDB3A71AC1}"/>
              </a:ext>
            </a:extLst>
          </p:cNvPr>
          <p:cNvSpPr txBox="1"/>
          <p:nvPr/>
        </p:nvSpPr>
        <p:spPr>
          <a:xfrm>
            <a:off x="4519988" y="6445771"/>
            <a:ext cx="2902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Total de custos por produto</a:t>
            </a:r>
            <a:endParaRPr 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7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75DFBDB-DE8B-48E9-9F8C-9220113139FF}"/>
              </a:ext>
            </a:extLst>
          </p:cNvPr>
          <p:cNvSpPr txBox="1"/>
          <p:nvPr/>
        </p:nvSpPr>
        <p:spPr>
          <a:xfrm>
            <a:off x="231913" y="196639"/>
            <a:ext cx="11728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Contabilizações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89A1DFFB-E295-4C92-BA77-E87DCDD7D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524190"/>
              </p:ext>
            </p:extLst>
          </p:nvPr>
        </p:nvGraphicFramePr>
        <p:xfrm>
          <a:off x="1845432" y="1004506"/>
          <a:ext cx="8501135" cy="5607009"/>
        </p:xfrm>
        <a:graphic>
          <a:graphicData uri="http://schemas.openxmlformats.org/drawingml/2006/table">
            <a:tbl>
              <a:tblPr/>
              <a:tblGrid>
                <a:gridCol w="186084">
                  <a:extLst>
                    <a:ext uri="{9D8B030D-6E8A-4147-A177-3AD203B41FA5}">
                      <a16:colId xmlns:a16="http://schemas.microsoft.com/office/drawing/2014/main" xmlns="" val="1152741679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3515305796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302997561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1777701814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3517717637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842237657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3673723054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1605944058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3617288457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4293059654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1336539665"/>
                    </a:ext>
                  </a:extLst>
                </a:gridCol>
                <a:gridCol w="1185067">
                  <a:extLst>
                    <a:ext uri="{9D8B030D-6E8A-4147-A177-3AD203B41FA5}">
                      <a16:colId xmlns:a16="http://schemas.microsoft.com/office/drawing/2014/main" xmlns="" val="1015154593"/>
                    </a:ext>
                  </a:extLst>
                </a:gridCol>
                <a:gridCol w="1087128">
                  <a:extLst>
                    <a:ext uri="{9D8B030D-6E8A-4147-A177-3AD203B41FA5}">
                      <a16:colId xmlns:a16="http://schemas.microsoft.com/office/drawing/2014/main" xmlns="" val="4024511265"/>
                    </a:ext>
                  </a:extLst>
                </a:gridCol>
                <a:gridCol w="186084">
                  <a:extLst>
                    <a:ext uri="{9D8B030D-6E8A-4147-A177-3AD203B41FA5}">
                      <a16:colId xmlns:a16="http://schemas.microsoft.com/office/drawing/2014/main" xmlns="" val="780824363"/>
                    </a:ext>
                  </a:extLst>
                </a:gridCol>
              </a:tblGrid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Matéria prima consumida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Mão-de-obra (fábrica)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Depreciação - Fábrica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747014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ED7D3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350.000,00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 R$    350.000,00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120.000,00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R$    120.000,00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60.000,00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R$   60.000,00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6040668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7608473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1921638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Seguros - Fábrica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Materiais diversos - Fábrica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 - Fábrica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8752226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10.000,00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R$      10.000,00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15.000,00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R$      15.000,00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70.000,00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R$   70.000,00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6714224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0274947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001216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Energia elétrica (fábrica)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Energia elétrica direta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Energia elétrica indireta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421220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85.000,00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R$      85.000,00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R$      45.000,00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 R$      45.000,00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R$      40.000,00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 R$   40.000,00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1625043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0946473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6794180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Mão-de-obra direta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Mão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-de-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indireta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6774400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R$      90.000,00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R$      90.000,00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R$      30.000,00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R$      30.000,00 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1025262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6711931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0378297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Estoque - Produto 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Estoque - Produto B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Estoque - Produto C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9353749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 R$      75.000,00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 R$    135.000,00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</a:rPr>
                        <a:t> R$    140.000,00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5013131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R$      14.666,67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R$      31.333,33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R$      14.000,00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2352092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R$        2.444,44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R$        5.222,22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R$        2.333,34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912388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R$        3.666,67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R$        7.833,33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 R$        3.500,00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3744977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R$      17.111,11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R$      36.555,56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R$      16.333,33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6445261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 R$      18.000,00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 R$      20.000,00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33CC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33CCCC"/>
                          </a:solidFill>
                          <a:effectLst/>
                          <a:latin typeface="ARIAL" panose="020B0604020202020204" pitchFamily="34" charset="0"/>
                        </a:rPr>
                        <a:t> R$        7.000,00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0069943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 R$        9.777,78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CC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CC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 R$      20.888,89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CC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CC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 R$        9.333,33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7167706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R$      22.000,00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R$      47.000,00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R$      21.000,00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5839751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R$        7.333,33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R$      15.666,67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R$        7.000,00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4959119"/>
                  </a:ext>
                </a:extLst>
              </a:tr>
              <a:tr h="20766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170.000,00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319.500,00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220.500,00 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58" marR="8058" marT="8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5768087"/>
                  </a:ext>
                </a:extLst>
              </a:tr>
            </a:tbl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23FC95BD-31A0-47AD-AD12-AC0A2FF65901}"/>
              </a:ext>
            </a:extLst>
          </p:cNvPr>
          <p:cNvSpPr/>
          <p:nvPr/>
        </p:nvSpPr>
        <p:spPr>
          <a:xfrm>
            <a:off x="6188764" y="1232453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ADA240AF-783A-47C2-B468-B558155587C8}"/>
              </a:ext>
            </a:extLst>
          </p:cNvPr>
          <p:cNvSpPr/>
          <p:nvPr/>
        </p:nvSpPr>
        <p:spPr>
          <a:xfrm>
            <a:off x="9115965" y="1239080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7D7CF243-2B84-475B-B68B-638BA37196A5}"/>
              </a:ext>
            </a:extLst>
          </p:cNvPr>
          <p:cNvSpPr/>
          <p:nvPr/>
        </p:nvSpPr>
        <p:spPr>
          <a:xfrm>
            <a:off x="3248402" y="2080594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93E451AA-BFFB-4902-9BCE-F140A0C12446}"/>
              </a:ext>
            </a:extLst>
          </p:cNvPr>
          <p:cNvSpPr/>
          <p:nvPr/>
        </p:nvSpPr>
        <p:spPr>
          <a:xfrm>
            <a:off x="6177134" y="2080593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5E905595-45EF-4CB3-B157-EEF7DEF1E4EE}"/>
              </a:ext>
            </a:extLst>
          </p:cNvPr>
          <p:cNvSpPr/>
          <p:nvPr/>
        </p:nvSpPr>
        <p:spPr>
          <a:xfrm>
            <a:off x="9092614" y="2080078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xmlns="" id="{5885748C-86AB-453E-A9CF-FCEDE477D655}"/>
              </a:ext>
            </a:extLst>
          </p:cNvPr>
          <p:cNvSpPr/>
          <p:nvPr/>
        </p:nvSpPr>
        <p:spPr>
          <a:xfrm>
            <a:off x="3248402" y="2906861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xmlns="" id="{D33FBBC6-0838-4224-9527-0995D0660EC6}"/>
              </a:ext>
            </a:extLst>
          </p:cNvPr>
          <p:cNvSpPr/>
          <p:nvPr/>
        </p:nvSpPr>
        <p:spPr>
          <a:xfrm>
            <a:off x="6187141" y="2893610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xmlns="" id="{E681957D-5F3D-4C17-9801-8B2C6B27478F}"/>
              </a:ext>
            </a:extLst>
          </p:cNvPr>
          <p:cNvSpPr/>
          <p:nvPr/>
        </p:nvSpPr>
        <p:spPr>
          <a:xfrm>
            <a:off x="7656511" y="2906861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xmlns="" id="{52920017-5EE8-4A02-8B6C-78E7018F2D8A}"/>
              </a:ext>
            </a:extLst>
          </p:cNvPr>
          <p:cNvSpPr/>
          <p:nvPr/>
        </p:nvSpPr>
        <p:spPr>
          <a:xfrm>
            <a:off x="4717771" y="2906861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xmlns="" id="{4356E0E3-F9AE-463E-B842-A7A9E0539DA6}"/>
              </a:ext>
            </a:extLst>
          </p:cNvPr>
          <p:cNvSpPr/>
          <p:nvPr/>
        </p:nvSpPr>
        <p:spPr>
          <a:xfrm>
            <a:off x="9125602" y="2925711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xmlns="" id="{39E8DCC5-7B27-4603-BE04-5A3028D6D702}"/>
              </a:ext>
            </a:extLst>
          </p:cNvPr>
          <p:cNvSpPr/>
          <p:nvPr/>
        </p:nvSpPr>
        <p:spPr>
          <a:xfrm>
            <a:off x="1845432" y="3758650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xmlns="" id="{E2BC1731-0F65-44EA-8B57-DF571992A1C2}"/>
              </a:ext>
            </a:extLst>
          </p:cNvPr>
          <p:cNvSpPr/>
          <p:nvPr/>
        </p:nvSpPr>
        <p:spPr>
          <a:xfrm>
            <a:off x="3248402" y="3758650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08CBE594-2A02-4791-9D45-759C0004CAEF}"/>
              </a:ext>
            </a:extLst>
          </p:cNvPr>
          <p:cNvSpPr/>
          <p:nvPr/>
        </p:nvSpPr>
        <p:spPr>
          <a:xfrm>
            <a:off x="4717771" y="3758649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xmlns="" id="{EB484ABB-5318-4B5A-8834-8F57AB3D07F5}"/>
              </a:ext>
            </a:extLst>
          </p:cNvPr>
          <p:cNvSpPr/>
          <p:nvPr/>
        </p:nvSpPr>
        <p:spPr>
          <a:xfrm>
            <a:off x="6187140" y="3741750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xmlns="" id="{E8C316B9-1001-4025-B502-4F0086259F51}"/>
              </a:ext>
            </a:extLst>
          </p:cNvPr>
          <p:cNvSpPr/>
          <p:nvPr/>
        </p:nvSpPr>
        <p:spPr>
          <a:xfrm>
            <a:off x="3248402" y="1244783"/>
            <a:ext cx="1325220" cy="25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xmlns="" id="{5E539A3D-8AB8-4871-8CD5-1DFC55DAAE6B}"/>
              </a:ext>
            </a:extLst>
          </p:cNvPr>
          <p:cNvSpPr/>
          <p:nvPr/>
        </p:nvSpPr>
        <p:spPr>
          <a:xfrm>
            <a:off x="1741177" y="4559893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xmlns="" id="{29D93F70-D9D5-43F7-A890-D393A2320264}"/>
              </a:ext>
            </a:extLst>
          </p:cNvPr>
          <p:cNvSpPr/>
          <p:nvPr/>
        </p:nvSpPr>
        <p:spPr>
          <a:xfrm>
            <a:off x="1747802" y="4765302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xmlns="" id="{567C9952-9F7C-4D73-A82B-C06C0C93678D}"/>
              </a:ext>
            </a:extLst>
          </p:cNvPr>
          <p:cNvSpPr/>
          <p:nvPr/>
        </p:nvSpPr>
        <p:spPr>
          <a:xfrm>
            <a:off x="1767682" y="4983962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xmlns="" id="{27D68D50-F1D1-49B0-95AF-65DF7DDCF0EB}"/>
              </a:ext>
            </a:extLst>
          </p:cNvPr>
          <p:cNvSpPr/>
          <p:nvPr/>
        </p:nvSpPr>
        <p:spPr>
          <a:xfrm>
            <a:off x="1800814" y="5189370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tângulo 51">
            <a:extLst>
              <a:ext uri="{FF2B5EF4-FFF2-40B4-BE49-F238E27FC236}">
                <a16:creationId xmlns:a16="http://schemas.microsoft.com/office/drawing/2014/main" xmlns="" id="{989802C0-31FA-4B25-92B6-92827F5AE5E5}"/>
              </a:ext>
            </a:extLst>
          </p:cNvPr>
          <p:cNvSpPr/>
          <p:nvPr/>
        </p:nvSpPr>
        <p:spPr>
          <a:xfrm>
            <a:off x="1807442" y="5394778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xmlns="" id="{AF629FC8-F90A-446D-90AB-EA285EDB9137}"/>
              </a:ext>
            </a:extLst>
          </p:cNvPr>
          <p:cNvSpPr/>
          <p:nvPr/>
        </p:nvSpPr>
        <p:spPr>
          <a:xfrm>
            <a:off x="1800818" y="5600188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xmlns="" id="{E9966CC4-0FC2-480A-9DE7-81F9CA712862}"/>
              </a:ext>
            </a:extLst>
          </p:cNvPr>
          <p:cNvSpPr/>
          <p:nvPr/>
        </p:nvSpPr>
        <p:spPr>
          <a:xfrm>
            <a:off x="1820698" y="5805596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xmlns="" id="{614E76CD-7FC5-4882-BF46-172A56014DCA}"/>
              </a:ext>
            </a:extLst>
          </p:cNvPr>
          <p:cNvSpPr/>
          <p:nvPr/>
        </p:nvSpPr>
        <p:spPr>
          <a:xfrm>
            <a:off x="1840578" y="6011004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xmlns="" id="{DE9DB759-DA0C-4578-AE2B-490C6774BC8D}"/>
              </a:ext>
            </a:extLst>
          </p:cNvPr>
          <p:cNvSpPr/>
          <p:nvPr/>
        </p:nvSpPr>
        <p:spPr>
          <a:xfrm>
            <a:off x="1820697" y="6191646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xmlns="" id="{895C97D9-9597-4184-8DFF-24CBB8DDC21B}"/>
              </a:ext>
            </a:extLst>
          </p:cNvPr>
          <p:cNvSpPr/>
          <p:nvPr/>
        </p:nvSpPr>
        <p:spPr>
          <a:xfrm>
            <a:off x="1800820" y="6448324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xmlns="" id="{4A41FFF5-ED99-401A-AC26-625B29BD45D3}"/>
              </a:ext>
            </a:extLst>
          </p:cNvPr>
          <p:cNvSpPr/>
          <p:nvPr/>
        </p:nvSpPr>
        <p:spPr>
          <a:xfrm>
            <a:off x="4689785" y="4566519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xmlns="" id="{9340E238-5FBB-405E-85E3-50A816B4FC2F}"/>
              </a:ext>
            </a:extLst>
          </p:cNvPr>
          <p:cNvSpPr/>
          <p:nvPr/>
        </p:nvSpPr>
        <p:spPr>
          <a:xfrm>
            <a:off x="4696410" y="4771928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xmlns="" id="{A7C9DC40-A011-4C04-BE00-552DF39BBD80}"/>
              </a:ext>
            </a:extLst>
          </p:cNvPr>
          <p:cNvSpPr/>
          <p:nvPr/>
        </p:nvSpPr>
        <p:spPr>
          <a:xfrm>
            <a:off x="4716290" y="4990588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xmlns="" id="{6BFD471F-3033-4A74-9017-C8B5A98C3C6D}"/>
              </a:ext>
            </a:extLst>
          </p:cNvPr>
          <p:cNvSpPr/>
          <p:nvPr/>
        </p:nvSpPr>
        <p:spPr>
          <a:xfrm>
            <a:off x="4749422" y="5195996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xmlns="" id="{45E18D5F-41F7-434C-9C61-65F0C2D57414}"/>
              </a:ext>
            </a:extLst>
          </p:cNvPr>
          <p:cNvSpPr/>
          <p:nvPr/>
        </p:nvSpPr>
        <p:spPr>
          <a:xfrm>
            <a:off x="4756050" y="5401404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xmlns="" id="{16CC2B19-66F6-4F9B-AE4D-D9E9EFEF9034}"/>
              </a:ext>
            </a:extLst>
          </p:cNvPr>
          <p:cNvSpPr/>
          <p:nvPr/>
        </p:nvSpPr>
        <p:spPr>
          <a:xfrm>
            <a:off x="4749426" y="5606814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xmlns="" id="{C7F23A9D-65D9-4988-A5B5-513C10D0171C}"/>
              </a:ext>
            </a:extLst>
          </p:cNvPr>
          <p:cNvSpPr/>
          <p:nvPr/>
        </p:nvSpPr>
        <p:spPr>
          <a:xfrm>
            <a:off x="4769306" y="5812222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xmlns="" id="{BCC1723C-44BB-4F75-AF32-3A1595982366}"/>
              </a:ext>
            </a:extLst>
          </p:cNvPr>
          <p:cNvSpPr/>
          <p:nvPr/>
        </p:nvSpPr>
        <p:spPr>
          <a:xfrm>
            <a:off x="4789186" y="6017630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xmlns="" id="{661154AA-E808-40E7-819D-FF921281F39D}"/>
              </a:ext>
            </a:extLst>
          </p:cNvPr>
          <p:cNvSpPr/>
          <p:nvPr/>
        </p:nvSpPr>
        <p:spPr>
          <a:xfrm>
            <a:off x="4769305" y="6198272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tângulo 81">
            <a:extLst>
              <a:ext uri="{FF2B5EF4-FFF2-40B4-BE49-F238E27FC236}">
                <a16:creationId xmlns:a16="http://schemas.microsoft.com/office/drawing/2014/main" xmlns="" id="{3FBB70E4-0AED-47DA-B4F8-13900712F8BA}"/>
              </a:ext>
            </a:extLst>
          </p:cNvPr>
          <p:cNvSpPr/>
          <p:nvPr/>
        </p:nvSpPr>
        <p:spPr>
          <a:xfrm>
            <a:off x="4749428" y="6454950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tângulo 83">
            <a:extLst>
              <a:ext uri="{FF2B5EF4-FFF2-40B4-BE49-F238E27FC236}">
                <a16:creationId xmlns:a16="http://schemas.microsoft.com/office/drawing/2014/main" xmlns="" id="{D96F740B-EBF1-4392-A8B5-8D6FE3F6FB5F}"/>
              </a:ext>
            </a:extLst>
          </p:cNvPr>
          <p:cNvSpPr/>
          <p:nvPr/>
        </p:nvSpPr>
        <p:spPr>
          <a:xfrm>
            <a:off x="7585389" y="4573147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xmlns="" id="{FD2E9E17-351C-41BC-A332-CAB33A9902DD}"/>
              </a:ext>
            </a:extLst>
          </p:cNvPr>
          <p:cNvSpPr/>
          <p:nvPr/>
        </p:nvSpPr>
        <p:spPr>
          <a:xfrm>
            <a:off x="7592014" y="4778556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tângulo 87">
            <a:extLst>
              <a:ext uri="{FF2B5EF4-FFF2-40B4-BE49-F238E27FC236}">
                <a16:creationId xmlns:a16="http://schemas.microsoft.com/office/drawing/2014/main" xmlns="" id="{64806289-3653-464B-ACD6-9D87A1DC0E91}"/>
              </a:ext>
            </a:extLst>
          </p:cNvPr>
          <p:cNvSpPr/>
          <p:nvPr/>
        </p:nvSpPr>
        <p:spPr>
          <a:xfrm>
            <a:off x="7611894" y="4997216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tângulo 89">
            <a:extLst>
              <a:ext uri="{FF2B5EF4-FFF2-40B4-BE49-F238E27FC236}">
                <a16:creationId xmlns:a16="http://schemas.microsoft.com/office/drawing/2014/main" xmlns="" id="{789A5209-C46B-4BB2-99EF-5342DE61A04E}"/>
              </a:ext>
            </a:extLst>
          </p:cNvPr>
          <p:cNvSpPr/>
          <p:nvPr/>
        </p:nvSpPr>
        <p:spPr>
          <a:xfrm>
            <a:off x="7645026" y="5202624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tângulo 91">
            <a:extLst>
              <a:ext uri="{FF2B5EF4-FFF2-40B4-BE49-F238E27FC236}">
                <a16:creationId xmlns:a16="http://schemas.microsoft.com/office/drawing/2014/main" xmlns="" id="{4E3DEBE7-AAE7-4B61-983E-B2B240A024F6}"/>
              </a:ext>
            </a:extLst>
          </p:cNvPr>
          <p:cNvSpPr/>
          <p:nvPr/>
        </p:nvSpPr>
        <p:spPr>
          <a:xfrm>
            <a:off x="7651654" y="5408032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tângulo 93">
            <a:extLst>
              <a:ext uri="{FF2B5EF4-FFF2-40B4-BE49-F238E27FC236}">
                <a16:creationId xmlns:a16="http://schemas.microsoft.com/office/drawing/2014/main" xmlns="" id="{27763098-A0FC-438A-BBAA-C1F04502C291}"/>
              </a:ext>
            </a:extLst>
          </p:cNvPr>
          <p:cNvSpPr/>
          <p:nvPr/>
        </p:nvSpPr>
        <p:spPr>
          <a:xfrm>
            <a:off x="7645030" y="5613442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xmlns="" id="{3F4E4469-D16D-451F-858A-D31A12D1C83E}"/>
              </a:ext>
            </a:extLst>
          </p:cNvPr>
          <p:cNvSpPr/>
          <p:nvPr/>
        </p:nvSpPr>
        <p:spPr>
          <a:xfrm>
            <a:off x="7664910" y="5818850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tângulo 97">
            <a:extLst>
              <a:ext uri="{FF2B5EF4-FFF2-40B4-BE49-F238E27FC236}">
                <a16:creationId xmlns:a16="http://schemas.microsoft.com/office/drawing/2014/main" xmlns="" id="{FF502060-454B-4FDF-9466-B809CC691C7D}"/>
              </a:ext>
            </a:extLst>
          </p:cNvPr>
          <p:cNvSpPr/>
          <p:nvPr/>
        </p:nvSpPr>
        <p:spPr>
          <a:xfrm>
            <a:off x="7684790" y="6024258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xmlns="" id="{043DA89A-6221-434D-A82B-E233C0FF2F71}"/>
              </a:ext>
            </a:extLst>
          </p:cNvPr>
          <p:cNvSpPr/>
          <p:nvPr/>
        </p:nvSpPr>
        <p:spPr>
          <a:xfrm>
            <a:off x="7664909" y="6189910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tângulo 101">
            <a:extLst>
              <a:ext uri="{FF2B5EF4-FFF2-40B4-BE49-F238E27FC236}">
                <a16:creationId xmlns:a16="http://schemas.microsoft.com/office/drawing/2014/main" xmlns="" id="{D3BE785F-DE40-4FDB-A149-33419F56B26E}"/>
              </a:ext>
            </a:extLst>
          </p:cNvPr>
          <p:cNvSpPr/>
          <p:nvPr/>
        </p:nvSpPr>
        <p:spPr>
          <a:xfrm>
            <a:off x="7645032" y="6461578"/>
            <a:ext cx="1325220" cy="19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tângulo 102">
            <a:extLst>
              <a:ext uri="{FF2B5EF4-FFF2-40B4-BE49-F238E27FC236}">
                <a16:creationId xmlns:a16="http://schemas.microsoft.com/office/drawing/2014/main" xmlns="" id="{3C3B3A68-A37C-4647-B5CC-62863A600A1C}"/>
              </a:ext>
            </a:extLst>
          </p:cNvPr>
          <p:cNvSpPr/>
          <p:nvPr/>
        </p:nvSpPr>
        <p:spPr>
          <a:xfrm>
            <a:off x="7684790" y="3507698"/>
            <a:ext cx="2733044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8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0" grpId="0" animBg="1"/>
      <p:bldP spid="52" grpId="0" animBg="1"/>
      <p:bldP spid="54" grpId="0" animBg="1"/>
      <p:bldP spid="56" grpId="0" animBg="1"/>
      <p:bldP spid="58" grpId="0" animBg="1"/>
      <p:bldP spid="60" grpId="0" animBg="1"/>
      <p:bldP spid="62" grpId="0" animBg="1"/>
      <p:bldP spid="64" grpId="0" animBg="1"/>
      <p:bldP spid="66" grpId="0" animBg="1"/>
      <p:bldP spid="68" grpId="0" animBg="1"/>
      <p:bldP spid="70" grpId="0" animBg="1"/>
      <p:bldP spid="72" grpId="0" animBg="1"/>
      <p:bldP spid="74" grpId="0" animBg="1"/>
      <p:bldP spid="76" grpId="0" animBg="1"/>
      <p:bldP spid="78" grpId="0" animBg="1"/>
      <p:bldP spid="80" grpId="0" animBg="1"/>
      <p:bldP spid="82" grpId="0" animBg="1"/>
      <p:bldP spid="84" grpId="0" animBg="1"/>
      <p:bldP spid="86" grpId="0" animBg="1"/>
      <p:bldP spid="88" grpId="0" animBg="1"/>
      <p:bldP spid="90" grpId="0" animBg="1"/>
      <p:bldP spid="92" grpId="0" animBg="1"/>
      <p:bldP spid="94" grpId="0" animBg="1"/>
      <p:bldP spid="96" grpId="0" animBg="1"/>
      <p:bldP spid="98" grpId="0" animBg="1"/>
      <p:bldP spid="100" grpId="0" animBg="1"/>
      <p:bldP spid="102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855</Words>
  <Application>Microsoft Office PowerPoint</Application>
  <PresentationFormat>Personalizar</PresentationFormat>
  <Paragraphs>331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Esquema básico da Contabilidade de Custos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Pinheiro</dc:creator>
  <cp:lastModifiedBy>Usuário do Windows</cp:lastModifiedBy>
  <cp:revision>25</cp:revision>
  <dcterms:created xsi:type="dcterms:W3CDTF">2020-08-18T17:48:50Z</dcterms:created>
  <dcterms:modified xsi:type="dcterms:W3CDTF">2020-09-03T17:28:37Z</dcterms:modified>
</cp:coreProperties>
</file>