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32" r:id="rId3"/>
    <p:sldId id="455" r:id="rId4"/>
    <p:sldId id="483" r:id="rId5"/>
    <p:sldId id="484" r:id="rId6"/>
    <p:sldId id="485" r:id="rId7"/>
    <p:sldId id="487" r:id="rId8"/>
    <p:sldId id="446" r:id="rId9"/>
    <p:sldId id="448" r:id="rId10"/>
    <p:sldId id="449" r:id="rId11"/>
    <p:sldId id="447" r:id="rId12"/>
    <p:sldId id="458" r:id="rId13"/>
    <p:sldId id="456" r:id="rId14"/>
    <p:sldId id="453" r:id="rId15"/>
    <p:sldId id="459" r:id="rId16"/>
    <p:sldId id="457" r:id="rId17"/>
    <p:sldId id="452" r:id="rId18"/>
    <p:sldId id="460" r:id="rId19"/>
    <p:sldId id="451" r:id="rId20"/>
    <p:sldId id="454" r:id="rId21"/>
    <p:sldId id="461" r:id="rId22"/>
    <p:sldId id="462" r:id="rId23"/>
    <p:sldId id="463" r:id="rId24"/>
    <p:sldId id="486" r:id="rId25"/>
    <p:sldId id="360" r:id="rId26"/>
    <p:sldId id="518" r:id="rId27"/>
    <p:sldId id="373" r:id="rId28"/>
    <p:sldId id="524" r:id="rId29"/>
    <p:sldId id="525" r:id="rId30"/>
    <p:sldId id="526" r:id="rId31"/>
    <p:sldId id="527" r:id="rId32"/>
    <p:sldId id="496" r:id="rId33"/>
    <p:sldId id="516" r:id="rId34"/>
    <p:sldId id="474" r:id="rId35"/>
    <p:sldId id="517" r:id="rId36"/>
    <p:sldId id="475" r:id="rId37"/>
    <p:sldId id="488" r:id="rId38"/>
    <p:sldId id="523" r:id="rId39"/>
    <p:sldId id="476" r:id="rId40"/>
    <p:sldId id="467" r:id="rId41"/>
    <p:sldId id="482" r:id="rId4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33" autoAdjust="0"/>
  </p:normalViewPr>
  <p:slideViewPr>
    <p:cSldViewPr>
      <p:cViewPr varScale="1">
        <p:scale>
          <a:sx n="116" d="100"/>
          <a:sy n="116" d="100"/>
        </p:scale>
        <p:origin x="146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F9B3A8-E98A-4372-9C16-634F2ED034D0}" type="datetimeFigureOut">
              <a:rPr lang="pt-BR" smtClean="0"/>
              <a:pPr/>
              <a:t>13/08/2019</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F97CD-E256-418B-B446-BBEDB01AFAB3}" type="slidenum">
              <a:rPr lang="pt-BR" smtClean="0"/>
              <a:pPr/>
              <a:t>‹nº›</a:t>
            </a:fld>
            <a:endParaRPr lang="pt-BR"/>
          </a:p>
        </p:txBody>
      </p:sp>
    </p:spTree>
    <p:extLst>
      <p:ext uri="{BB962C8B-B14F-4D97-AF65-F5344CB8AC3E}">
        <p14:creationId xmlns:p14="http://schemas.microsoft.com/office/powerpoint/2010/main" val="289106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a:t>
            </a:fld>
            <a:endParaRPr lang="pt-BR"/>
          </a:p>
        </p:txBody>
      </p:sp>
    </p:spTree>
    <p:extLst>
      <p:ext uri="{BB962C8B-B14F-4D97-AF65-F5344CB8AC3E}">
        <p14:creationId xmlns:p14="http://schemas.microsoft.com/office/powerpoint/2010/main" val="298465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14</a:t>
            </a:fld>
            <a:endParaRPr lang="pt-BR"/>
          </a:p>
        </p:txBody>
      </p:sp>
    </p:spTree>
    <p:extLst>
      <p:ext uri="{BB962C8B-B14F-4D97-AF65-F5344CB8AC3E}">
        <p14:creationId xmlns:p14="http://schemas.microsoft.com/office/powerpoint/2010/main" val="300565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15</a:t>
            </a:fld>
            <a:endParaRPr lang="pt-BR"/>
          </a:p>
        </p:txBody>
      </p:sp>
    </p:spTree>
    <p:extLst>
      <p:ext uri="{BB962C8B-B14F-4D97-AF65-F5344CB8AC3E}">
        <p14:creationId xmlns:p14="http://schemas.microsoft.com/office/powerpoint/2010/main" val="146213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17</a:t>
            </a:fld>
            <a:endParaRPr lang="pt-BR"/>
          </a:p>
        </p:txBody>
      </p:sp>
    </p:spTree>
    <p:extLst>
      <p:ext uri="{BB962C8B-B14F-4D97-AF65-F5344CB8AC3E}">
        <p14:creationId xmlns:p14="http://schemas.microsoft.com/office/powerpoint/2010/main" val="334215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18</a:t>
            </a:fld>
            <a:endParaRPr lang="pt-BR"/>
          </a:p>
        </p:txBody>
      </p:sp>
    </p:spTree>
    <p:extLst>
      <p:ext uri="{BB962C8B-B14F-4D97-AF65-F5344CB8AC3E}">
        <p14:creationId xmlns:p14="http://schemas.microsoft.com/office/powerpoint/2010/main" val="3490348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19</a:t>
            </a:fld>
            <a:endParaRPr lang="pt-BR"/>
          </a:p>
        </p:txBody>
      </p:sp>
    </p:spTree>
    <p:extLst>
      <p:ext uri="{BB962C8B-B14F-4D97-AF65-F5344CB8AC3E}">
        <p14:creationId xmlns:p14="http://schemas.microsoft.com/office/powerpoint/2010/main" val="16014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20</a:t>
            </a:fld>
            <a:endParaRPr lang="pt-BR"/>
          </a:p>
        </p:txBody>
      </p:sp>
    </p:spTree>
    <p:extLst>
      <p:ext uri="{BB962C8B-B14F-4D97-AF65-F5344CB8AC3E}">
        <p14:creationId xmlns:p14="http://schemas.microsoft.com/office/powerpoint/2010/main" val="17983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21</a:t>
            </a:fld>
            <a:endParaRPr lang="pt-BR"/>
          </a:p>
        </p:txBody>
      </p:sp>
    </p:spTree>
    <p:extLst>
      <p:ext uri="{BB962C8B-B14F-4D97-AF65-F5344CB8AC3E}">
        <p14:creationId xmlns:p14="http://schemas.microsoft.com/office/powerpoint/2010/main" val="248802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22</a:t>
            </a:fld>
            <a:endParaRPr lang="pt-BR"/>
          </a:p>
        </p:txBody>
      </p:sp>
    </p:spTree>
    <p:extLst>
      <p:ext uri="{BB962C8B-B14F-4D97-AF65-F5344CB8AC3E}">
        <p14:creationId xmlns:p14="http://schemas.microsoft.com/office/powerpoint/2010/main" val="362095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23</a:t>
            </a:fld>
            <a:endParaRPr lang="pt-BR"/>
          </a:p>
        </p:txBody>
      </p:sp>
    </p:spTree>
    <p:extLst>
      <p:ext uri="{BB962C8B-B14F-4D97-AF65-F5344CB8AC3E}">
        <p14:creationId xmlns:p14="http://schemas.microsoft.com/office/powerpoint/2010/main" val="2218469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24</a:t>
            </a:fld>
            <a:endParaRPr lang="pt-BR"/>
          </a:p>
        </p:txBody>
      </p:sp>
    </p:spTree>
    <p:extLst>
      <p:ext uri="{BB962C8B-B14F-4D97-AF65-F5344CB8AC3E}">
        <p14:creationId xmlns:p14="http://schemas.microsoft.com/office/powerpoint/2010/main" val="77074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6</a:t>
            </a:fld>
            <a:endParaRPr lang="pt-BR"/>
          </a:p>
        </p:txBody>
      </p:sp>
    </p:spTree>
    <p:extLst>
      <p:ext uri="{BB962C8B-B14F-4D97-AF65-F5344CB8AC3E}">
        <p14:creationId xmlns:p14="http://schemas.microsoft.com/office/powerpoint/2010/main" val="101640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AE57C51-0B12-48B9-8EC1-6ABCDD20656C}" type="datetime1">
              <a:rPr lang="en-US"/>
              <a:pPr/>
              <a:t>8/13/2019</a:t>
            </a:fld>
            <a:endParaRPr lang="en-US"/>
          </a:p>
        </p:txBody>
      </p:sp>
      <p:sp>
        <p:nvSpPr>
          <p:cNvPr id="7" name="Rectangle 7"/>
          <p:cNvSpPr>
            <a:spLocks noGrp="1" noChangeArrowheads="1"/>
          </p:cNvSpPr>
          <p:nvPr>
            <p:ph type="sldNum" sz="quarter" idx="5"/>
          </p:nvPr>
        </p:nvSpPr>
        <p:spPr>
          <a:ln/>
        </p:spPr>
        <p:txBody>
          <a:bodyPr/>
          <a:lstStyle/>
          <a:p>
            <a:fld id="{F45E8B7A-9C1F-4E35-AF11-861608548D84}" type="slidenum">
              <a:rPr lang="en-US"/>
              <a:pPr/>
              <a:t>26</a:t>
            </a:fld>
            <a:endParaRPr lang="en-US"/>
          </a:p>
        </p:txBody>
      </p:sp>
      <p:sp>
        <p:nvSpPr>
          <p:cNvPr id="13314" name="Rectangle 2"/>
          <p:cNvSpPr>
            <a:spLocks noGrp="1" noRot="1" noChangeAspect="1" noChangeArrowheads="1" noTextEdit="1"/>
          </p:cNvSpPr>
          <p:nvPr>
            <p:ph type="sldImg"/>
          </p:nvPr>
        </p:nvSpPr>
        <p:spPr bwMode="auto">
          <a:xfrm>
            <a:off x="1152525" y="692150"/>
            <a:ext cx="4552950" cy="3416300"/>
          </a:xfrm>
          <a:prstGeom prst="rect">
            <a:avLst/>
          </a:prstGeom>
          <a:noFill/>
          <a:ln w="12700" cap="flat">
            <a:solidFill>
              <a:schemeClr val="tx1"/>
            </a:solidFill>
            <a:miter lim="800000"/>
            <a:headEnd/>
            <a:tailEnd/>
          </a:ln>
        </p:spPr>
      </p:sp>
      <p:sp>
        <p:nvSpPr>
          <p:cNvPr id="13315" name="Rectangle 3"/>
          <p:cNvSpPr>
            <a:spLocks noGrp="1" noChangeArrowheads="1"/>
          </p:cNvSpPr>
          <p:nvPr>
            <p:ph type="body" idx="1"/>
          </p:nvPr>
        </p:nvSpPr>
        <p:spPr bwMode="auto">
          <a:xfrm>
            <a:off x="914711" y="4342464"/>
            <a:ext cx="5028579" cy="4116049"/>
          </a:xfrm>
          <a:prstGeom prst="rect">
            <a:avLst/>
          </a:prstGeom>
          <a:noFill/>
          <a:ln>
            <a:miter lim="800000"/>
            <a:headEnd/>
            <a:tailEnd/>
          </a:ln>
        </p:spPr>
        <p:txBody>
          <a:bodyPr lIns="91912" tIns="45177" rIns="91912" bIns="45177"/>
          <a:lstStyle/>
          <a:p>
            <a:endParaRPr lang="en-US"/>
          </a:p>
        </p:txBody>
      </p:sp>
    </p:spTree>
    <p:extLst>
      <p:ext uri="{BB962C8B-B14F-4D97-AF65-F5344CB8AC3E}">
        <p14:creationId xmlns:p14="http://schemas.microsoft.com/office/powerpoint/2010/main" val="163548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7</a:t>
            </a:fld>
            <a:endParaRPr lang="pt-BR"/>
          </a:p>
        </p:txBody>
      </p:sp>
    </p:spTree>
    <p:extLst>
      <p:ext uri="{BB962C8B-B14F-4D97-AF65-F5344CB8AC3E}">
        <p14:creationId xmlns:p14="http://schemas.microsoft.com/office/powerpoint/2010/main" val="140478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8</a:t>
            </a:fld>
            <a:endParaRPr lang="pt-BR"/>
          </a:p>
        </p:txBody>
      </p:sp>
    </p:spTree>
    <p:extLst>
      <p:ext uri="{BB962C8B-B14F-4D97-AF65-F5344CB8AC3E}">
        <p14:creationId xmlns:p14="http://schemas.microsoft.com/office/powerpoint/2010/main" val="204105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9</a:t>
            </a:fld>
            <a:endParaRPr lang="pt-BR"/>
          </a:p>
        </p:txBody>
      </p:sp>
    </p:spTree>
    <p:extLst>
      <p:ext uri="{BB962C8B-B14F-4D97-AF65-F5344CB8AC3E}">
        <p14:creationId xmlns:p14="http://schemas.microsoft.com/office/powerpoint/2010/main" val="276977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10</a:t>
            </a:fld>
            <a:endParaRPr lang="pt-BR"/>
          </a:p>
        </p:txBody>
      </p:sp>
    </p:spTree>
    <p:extLst>
      <p:ext uri="{BB962C8B-B14F-4D97-AF65-F5344CB8AC3E}">
        <p14:creationId xmlns:p14="http://schemas.microsoft.com/office/powerpoint/2010/main" val="209475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11</a:t>
            </a:fld>
            <a:endParaRPr lang="pt-BR"/>
          </a:p>
        </p:txBody>
      </p:sp>
    </p:spTree>
    <p:extLst>
      <p:ext uri="{BB962C8B-B14F-4D97-AF65-F5344CB8AC3E}">
        <p14:creationId xmlns:p14="http://schemas.microsoft.com/office/powerpoint/2010/main" val="409397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12</a:t>
            </a:fld>
            <a:endParaRPr lang="pt-BR"/>
          </a:p>
        </p:txBody>
      </p:sp>
    </p:spTree>
    <p:extLst>
      <p:ext uri="{BB962C8B-B14F-4D97-AF65-F5344CB8AC3E}">
        <p14:creationId xmlns:p14="http://schemas.microsoft.com/office/powerpoint/2010/main" val="91611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13</a:t>
            </a:fld>
            <a:endParaRPr lang="pt-BR"/>
          </a:p>
        </p:txBody>
      </p:sp>
    </p:spTree>
    <p:extLst>
      <p:ext uri="{BB962C8B-B14F-4D97-AF65-F5344CB8AC3E}">
        <p14:creationId xmlns:p14="http://schemas.microsoft.com/office/powerpoint/2010/main" val="194922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60848"/>
            <a:ext cx="9144000" cy="2306687"/>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4725144"/>
            <a:ext cx="6400800" cy="9136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566738" y="1752600"/>
            <a:ext cx="3924300" cy="4267200"/>
          </a:xfrm>
        </p:spPr>
        <p:txBody>
          <a:bodyPr/>
          <a:lstStyle/>
          <a:p>
            <a:endParaRPr lang="pt-BR"/>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a:xfrm>
            <a:off x="609600" y="6245225"/>
            <a:ext cx="1981200" cy="476250"/>
          </a:xfrm>
          <a:prstGeom prst="rect">
            <a:avLst/>
          </a:prstGeom>
        </p:spPr>
        <p:txBody>
          <a:bodyPr/>
          <a:lstStyle>
            <a:lvl1pPr>
              <a:defRPr/>
            </a:lvl1pPr>
          </a:lstStyle>
          <a:p>
            <a:endParaRPr lang="pt-B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pt-BR"/>
          </a:p>
        </p:txBody>
      </p:sp>
      <p:sp>
        <p:nvSpPr>
          <p:cNvPr id="7" name="Slide Number Placeholder 6"/>
          <p:cNvSpPr>
            <a:spLocks noGrp="1"/>
          </p:cNvSpPr>
          <p:nvPr>
            <p:ph type="sldNum" sz="quarter" idx="12"/>
          </p:nvPr>
        </p:nvSpPr>
        <p:spPr>
          <a:xfrm>
            <a:off x="6553200" y="6245225"/>
            <a:ext cx="1981200" cy="476250"/>
          </a:xfrm>
          <a:prstGeom prst="rect">
            <a:avLst/>
          </a:prstGeom>
        </p:spPr>
        <p:txBody>
          <a:bodyPr/>
          <a:lstStyle>
            <a:lvl1pPr>
              <a:defRPr/>
            </a:lvl1pPr>
          </a:lstStyle>
          <a:p>
            <a:fld id="{F8E98358-9D6B-4F9C-8B57-BD27141C5BD4}" type="slidenum">
              <a:rPr lang="pt-B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pt-BR"/>
          </a:p>
        </p:txBody>
      </p:sp>
      <p:sp>
        <p:nvSpPr>
          <p:cNvPr id="3" name="Chart Placeholder 2"/>
          <p:cNvSpPr>
            <a:spLocks noGrp="1"/>
          </p:cNvSpPr>
          <p:nvPr>
            <p:ph type="chart" idx="1"/>
          </p:nvPr>
        </p:nvSpPr>
        <p:spPr>
          <a:xfrm>
            <a:off x="685800" y="1641475"/>
            <a:ext cx="7772400" cy="4454525"/>
          </a:xfrm>
        </p:spPr>
        <p:txBody>
          <a:bodyPr/>
          <a:lstStyle/>
          <a:p>
            <a:endParaRPr lang="pt-B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pt-B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pt-B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728E3B0-2021-4EE9-8607-23311CB2BA77}"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pt-B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pt-B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13/08/2019</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9144000" cy="1143000"/>
          </a:xfrm>
          <a:prstGeom prst="rect">
            <a:avLst/>
          </a:prstGeom>
          <a:solidFill>
            <a:schemeClr val="bg2">
              <a:lumMod val="25000"/>
            </a:schemeClr>
          </a:solidFill>
        </p:spPr>
        <p:txBody>
          <a:bodyPr vert="horz" lIns="91440" tIns="45720" rIns="91440" bIns="45720" rtlCol="0" anchor="ctr">
            <a:normAutofit/>
          </a:bodyPr>
          <a:lstStyle/>
          <a:p>
            <a:r>
              <a:rPr lang="en-US" dirty="0" smtClean="0"/>
              <a:t>Click to edit Master title style</a:t>
            </a:r>
            <a:endParaRPr lang="pt-BR" dirty="0"/>
          </a:p>
        </p:txBody>
      </p:sp>
      <p:sp>
        <p:nvSpPr>
          <p:cNvPr id="3" name="Text Placeholder 2"/>
          <p:cNvSpPr>
            <a:spLocks noGrp="1"/>
          </p:cNvSpPr>
          <p:nvPr>
            <p:ph type="body" idx="1"/>
          </p:nvPr>
        </p:nvSpPr>
        <p:spPr>
          <a:xfrm>
            <a:off x="457200" y="1772816"/>
            <a:ext cx="8229600" cy="4853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800" kern="1200">
          <a:solidFill>
            <a:schemeClr val="bg1">
              <a:lumMod val="95000"/>
            </a:schemeClr>
          </a:solidFill>
          <a:latin typeface="+mj-lt"/>
          <a:ea typeface="+mj-ea"/>
          <a:cs typeface="+mj-cs"/>
        </a:defRPr>
      </a:lvl1pPr>
    </p:titleStyle>
    <p:bodyStyle>
      <a:lvl1pPr marL="342900" indent="-342900" algn="l" defTabSz="914400" rtl="0" eaLnBrk="1" latinLnBrk="0" hangingPunct="1">
        <a:lnSpc>
          <a:spcPct val="130000"/>
        </a:lnSpc>
        <a:spcBef>
          <a:spcPts val="0"/>
        </a:spcBef>
        <a:spcAft>
          <a:spcPts val="600"/>
        </a:spcAft>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30000"/>
        </a:lnSpc>
        <a:spcBef>
          <a:spcPts val="0"/>
        </a:spcBef>
        <a:spcAft>
          <a:spcPts val="600"/>
        </a:spcAft>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30000"/>
        </a:lnSpc>
        <a:spcBef>
          <a:spcPts val="0"/>
        </a:spcBef>
        <a:spcAft>
          <a:spcPts val="600"/>
        </a:spcAft>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30000"/>
        </a:lnSpc>
        <a:spcBef>
          <a:spcPts val="0"/>
        </a:spcBef>
        <a:spcAft>
          <a:spcPts val="6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30000"/>
        </a:lnSpc>
        <a:spcBef>
          <a:spcPts val="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1.bp.blogspot.com/-BxaXPRRVL6A/UQUNFHLBvEI/AAAAAAAAI6k/QW5a0DS1ty0/s1600/ft4.JP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0648"/>
            <a:ext cx="9144000" cy="1296143"/>
          </a:xfrm>
        </p:spPr>
        <p:txBody>
          <a:bodyPr>
            <a:normAutofit/>
          </a:bodyPr>
          <a:lstStyle/>
          <a:p>
            <a:pPr lvl="0">
              <a:spcBef>
                <a:spcPts val="0"/>
              </a:spcBef>
            </a:pPr>
            <a:r>
              <a:rPr lang="pt-BR" altLang="pt-BR" sz="2400" dirty="0">
                <a:solidFill>
                  <a:schemeClr val="bg1"/>
                </a:solidFill>
                <a:ea typeface="+mn-ea"/>
                <a:cs typeface="+mn-cs"/>
              </a:rPr>
              <a:t>Universidade de São Paulo</a:t>
            </a:r>
            <a:br>
              <a:rPr lang="pt-BR" altLang="pt-BR" sz="2400" dirty="0">
                <a:solidFill>
                  <a:schemeClr val="bg1"/>
                </a:solidFill>
                <a:ea typeface="+mn-ea"/>
                <a:cs typeface="+mn-cs"/>
              </a:rPr>
            </a:br>
            <a:r>
              <a:rPr lang="pt-BR" altLang="pt-BR" sz="2400" dirty="0">
                <a:solidFill>
                  <a:schemeClr val="bg1"/>
                </a:solidFill>
                <a:ea typeface="+mn-ea"/>
                <a:cs typeface="+mn-cs"/>
              </a:rPr>
              <a:t>Faculdade de Medicina de Ribeirão Preto</a:t>
            </a:r>
            <a:br>
              <a:rPr lang="pt-BR" altLang="pt-BR" sz="2400" dirty="0">
                <a:solidFill>
                  <a:schemeClr val="bg1"/>
                </a:solidFill>
                <a:ea typeface="+mn-ea"/>
                <a:cs typeface="+mn-cs"/>
              </a:rPr>
            </a:br>
            <a:r>
              <a:rPr lang="pt-BR" altLang="pt-BR" sz="2200" dirty="0">
                <a:solidFill>
                  <a:schemeClr val="bg1"/>
                </a:solidFill>
                <a:ea typeface="+mn-ea"/>
                <a:cs typeface="+mn-cs"/>
              </a:rPr>
              <a:t>Disciplina de Medicina </a:t>
            </a:r>
            <a:r>
              <a:rPr lang="pt-BR" altLang="pt-BR" sz="2200" dirty="0" smtClean="0">
                <a:solidFill>
                  <a:schemeClr val="bg1"/>
                </a:solidFill>
                <a:ea typeface="+mn-ea"/>
                <a:cs typeface="+mn-cs"/>
              </a:rPr>
              <a:t>Preventiva</a:t>
            </a:r>
            <a:endParaRPr lang="pt-BR" dirty="0">
              <a:solidFill>
                <a:schemeClr val="bg1"/>
              </a:solidFill>
            </a:endParaRPr>
          </a:p>
        </p:txBody>
      </p:sp>
      <p:sp>
        <p:nvSpPr>
          <p:cNvPr id="3" name="Subtitle 2"/>
          <p:cNvSpPr>
            <a:spLocks noGrp="1"/>
          </p:cNvSpPr>
          <p:nvPr>
            <p:ph type="subTitle" idx="1"/>
          </p:nvPr>
        </p:nvSpPr>
        <p:spPr>
          <a:xfrm>
            <a:off x="827584" y="5589240"/>
            <a:ext cx="7543304" cy="1008112"/>
          </a:xfrm>
        </p:spPr>
        <p:txBody>
          <a:bodyPr>
            <a:noAutofit/>
          </a:bodyPr>
          <a:lstStyle/>
          <a:p>
            <a:r>
              <a:rPr lang="pt-BR" sz="2400" dirty="0" smtClean="0">
                <a:solidFill>
                  <a:schemeClr val="tx1"/>
                </a:solidFill>
              </a:rPr>
              <a:t>As origens do vírus HIV e a Epidemiologia da AIDS</a:t>
            </a:r>
          </a:p>
          <a:p>
            <a:r>
              <a:rPr lang="pt-BR" sz="2000" dirty="0" smtClean="0">
                <a:solidFill>
                  <a:schemeClr val="tx1"/>
                </a:solidFill>
              </a:rPr>
              <a:t>Fernando </a:t>
            </a:r>
            <a:r>
              <a:rPr lang="pt-BR" sz="2000" dirty="0" err="1" smtClean="0">
                <a:solidFill>
                  <a:schemeClr val="tx1"/>
                </a:solidFill>
              </a:rPr>
              <a:t>Bellissimo</a:t>
            </a:r>
            <a:r>
              <a:rPr lang="pt-BR" sz="2000" dirty="0" smtClean="0">
                <a:solidFill>
                  <a:schemeClr val="tx1"/>
                </a:solidFill>
              </a:rPr>
              <a:t> Rodrigues</a:t>
            </a:r>
            <a:endParaRPr lang="pt-BR" sz="2000" dirty="0">
              <a:solidFill>
                <a:schemeClr val="tx1"/>
              </a:solidFill>
            </a:endParaRPr>
          </a:p>
        </p:txBody>
      </p:sp>
      <p:pic>
        <p:nvPicPr>
          <p:cNvPr id="4" name="Picture 5" descr="Estrutura HIV (ext-retoque)"/>
          <p:cNvPicPr>
            <a:picLocks noChangeAspect="1" noChangeArrowheads="1"/>
          </p:cNvPicPr>
          <p:nvPr/>
        </p:nvPicPr>
        <p:blipFill>
          <a:blip r:embed="rId2" cstate="print"/>
          <a:srcRect/>
          <a:stretch>
            <a:fillRect/>
          </a:stretch>
        </p:blipFill>
        <p:spPr bwMode="auto">
          <a:xfrm>
            <a:off x="2699792" y="1988840"/>
            <a:ext cx="3456384" cy="3376984"/>
          </a:xfrm>
          <a:prstGeom prst="rect">
            <a:avLst/>
          </a:prstGeom>
          <a:noFill/>
        </p:spPr>
      </p:pic>
      <p:pic>
        <p:nvPicPr>
          <p:cNvPr id="5" name="Picture 5" descr="brasaofm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97" y="332656"/>
            <a:ext cx="850027" cy="11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6"/>
          <p:cNvSpPr txBox="1">
            <a:spLocks noChangeArrowheads="1"/>
          </p:cNvSpPr>
          <p:nvPr/>
        </p:nvSpPr>
        <p:spPr>
          <a:xfrm>
            <a:off x="1462088" y="404664"/>
            <a:ext cx="6908800" cy="1143000"/>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defTabSz="914400" rtl="0" eaLnBrk="1" latinLnBrk="0" hangingPunct="1">
              <a:spcBef>
                <a:spcPct val="0"/>
              </a:spcBef>
              <a:buNone/>
              <a:defRPr sz="4800" kern="1200">
                <a:solidFill>
                  <a:schemeClr val="bg1">
                    <a:lumMod val="95000"/>
                  </a:schemeClr>
                </a:solidFill>
                <a:latin typeface="+mj-lt"/>
                <a:ea typeface="+mj-ea"/>
                <a:cs typeface="+mj-cs"/>
              </a:defRPr>
            </a:lvl1pPr>
          </a:lstStyle>
          <a:p>
            <a:endParaRPr lang="pt-BR" altLang="pt-BR" sz="2200" dirty="0" smtClean="0"/>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832" y="362060"/>
            <a:ext cx="1438656" cy="10789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3" name="Imagem 2"/>
          <p:cNvPicPr>
            <a:picLocks noChangeAspect="1"/>
          </p:cNvPicPr>
          <p:nvPr/>
        </p:nvPicPr>
        <p:blipFill>
          <a:blip r:embed="rId3"/>
          <a:stretch>
            <a:fillRect/>
          </a:stretch>
        </p:blipFill>
        <p:spPr>
          <a:xfrm>
            <a:off x="1599707" y="1484784"/>
            <a:ext cx="6068637" cy="4248046"/>
          </a:xfrm>
          <a:prstGeom prst="rect">
            <a:avLst/>
          </a:prstGeom>
        </p:spPr>
      </p:pic>
      <p:sp>
        <p:nvSpPr>
          <p:cNvPr id="5" name="CaixaDeTexto 4"/>
          <p:cNvSpPr txBox="1"/>
          <p:nvPr/>
        </p:nvSpPr>
        <p:spPr>
          <a:xfrm>
            <a:off x="251520" y="5776808"/>
            <a:ext cx="8568952" cy="892552"/>
          </a:xfrm>
          <a:prstGeom prst="rect">
            <a:avLst/>
          </a:prstGeom>
          <a:noFill/>
        </p:spPr>
        <p:txBody>
          <a:bodyPr wrap="square" rtlCol="0">
            <a:spAutoFit/>
          </a:bodyPr>
          <a:lstStyle/>
          <a:p>
            <a:pPr algn="ctr"/>
            <a:r>
              <a:rPr lang="en-US" dirty="0" smtClean="0"/>
              <a:t>“At </a:t>
            </a:r>
            <a:r>
              <a:rPr lang="en-US" dirty="0"/>
              <a:t>this </a:t>
            </a:r>
            <a:r>
              <a:rPr lang="en-US" dirty="0" smtClean="0"/>
              <a:t>bush meat </a:t>
            </a:r>
            <a:r>
              <a:rPr lang="en-US" dirty="0"/>
              <a:t>market in Pointe Noire, a butchered chimpanzee is shown in the middle of the photograph, along with other smoked and fresh </a:t>
            </a:r>
            <a:r>
              <a:rPr lang="en-US" sz="1600" dirty="0" smtClean="0"/>
              <a:t>meat”</a:t>
            </a:r>
            <a:endParaRPr lang="en-US" dirty="0"/>
          </a:p>
          <a:p>
            <a:pPr algn="ctr"/>
            <a:r>
              <a:rPr lang="en-US" sz="1600" dirty="0" smtClean="0"/>
              <a:t>(Photo </a:t>
            </a:r>
            <a:r>
              <a:rPr lang="en-US" sz="1600" dirty="0"/>
              <a:t>courtesy of Karl </a:t>
            </a:r>
            <a:r>
              <a:rPr lang="en-US" sz="1600" dirty="0" err="1" smtClean="0"/>
              <a:t>Ammann</a:t>
            </a:r>
            <a:r>
              <a:rPr lang="en-US" sz="1600" dirty="0"/>
              <a:t>)</a:t>
            </a:r>
            <a:endParaRPr lang="pt-BR" sz="1600" dirty="0"/>
          </a:p>
        </p:txBody>
      </p:sp>
    </p:spTree>
    <p:extLst>
      <p:ext uri="{BB962C8B-B14F-4D97-AF65-F5344CB8AC3E}">
        <p14:creationId xmlns:p14="http://schemas.microsoft.com/office/powerpoint/2010/main" val="905714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Dos Camarões </a:t>
            </a:r>
            <a:r>
              <a:rPr lang="pt-BR" sz="3600" dirty="0"/>
              <a:t>até </a:t>
            </a:r>
            <a:r>
              <a:rPr lang="pt-BR" sz="3600" dirty="0" smtClean="0"/>
              <a:t>Kinshasa (Congo)</a:t>
            </a:r>
            <a:endParaRPr lang="pt-BR" sz="3600" dirty="0"/>
          </a:p>
        </p:txBody>
      </p:sp>
      <p:pic>
        <p:nvPicPr>
          <p:cNvPr id="4" name="Imagem 3"/>
          <p:cNvPicPr>
            <a:picLocks noChangeAspect="1"/>
          </p:cNvPicPr>
          <p:nvPr/>
        </p:nvPicPr>
        <p:blipFill>
          <a:blip r:embed="rId3"/>
          <a:stretch>
            <a:fillRect/>
          </a:stretch>
        </p:blipFill>
        <p:spPr>
          <a:xfrm>
            <a:off x="6516216" y="6568274"/>
            <a:ext cx="2513856" cy="245101"/>
          </a:xfrm>
          <a:prstGeom prst="rect">
            <a:avLst/>
          </a:prstGeom>
        </p:spPr>
      </p:pic>
      <p:pic>
        <p:nvPicPr>
          <p:cNvPr id="6" name="Imagem 5"/>
          <p:cNvPicPr>
            <a:picLocks noChangeAspect="1"/>
          </p:cNvPicPr>
          <p:nvPr/>
        </p:nvPicPr>
        <p:blipFill>
          <a:blip r:embed="rId4"/>
          <a:stretch>
            <a:fillRect/>
          </a:stretch>
        </p:blipFill>
        <p:spPr>
          <a:xfrm>
            <a:off x="323528" y="1417638"/>
            <a:ext cx="8283277" cy="4075337"/>
          </a:xfrm>
          <a:prstGeom prst="rect">
            <a:avLst/>
          </a:prstGeom>
        </p:spPr>
      </p:pic>
      <p:pic>
        <p:nvPicPr>
          <p:cNvPr id="7" name="Imagem 6"/>
          <p:cNvPicPr>
            <a:picLocks noChangeAspect="1"/>
          </p:cNvPicPr>
          <p:nvPr/>
        </p:nvPicPr>
        <p:blipFill>
          <a:blip r:embed="rId5"/>
          <a:stretch>
            <a:fillRect/>
          </a:stretch>
        </p:blipFill>
        <p:spPr>
          <a:xfrm>
            <a:off x="539552" y="5334290"/>
            <a:ext cx="8208912" cy="1076010"/>
          </a:xfrm>
          <a:prstGeom prst="rect">
            <a:avLst/>
          </a:prstGeom>
        </p:spPr>
      </p:pic>
      <p:sp>
        <p:nvSpPr>
          <p:cNvPr id="8" name="Estrela de 5 pontas 7"/>
          <p:cNvSpPr/>
          <p:nvPr/>
        </p:nvSpPr>
        <p:spPr>
          <a:xfrm>
            <a:off x="5364088" y="4941168"/>
            <a:ext cx="216024" cy="225083"/>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77142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Dos Camarões até Kinshasa</a:t>
            </a:r>
          </a:p>
        </p:txBody>
      </p:sp>
      <p:pic>
        <p:nvPicPr>
          <p:cNvPr id="3" name="Imagem 2"/>
          <p:cNvPicPr>
            <a:picLocks noChangeAspect="1"/>
          </p:cNvPicPr>
          <p:nvPr/>
        </p:nvPicPr>
        <p:blipFill rotWithShape="1">
          <a:blip r:embed="rId3"/>
          <a:srcRect b="4150"/>
          <a:stretch/>
        </p:blipFill>
        <p:spPr>
          <a:xfrm>
            <a:off x="2195736" y="1468846"/>
            <a:ext cx="4503961" cy="5272521"/>
          </a:xfrm>
          <a:prstGeom prst="rect">
            <a:avLst/>
          </a:prstGeom>
          <a:ln>
            <a:solidFill>
              <a:schemeClr val="tx1"/>
            </a:solidFill>
          </a:ln>
        </p:spPr>
      </p:pic>
      <p:sp>
        <p:nvSpPr>
          <p:cNvPr id="11" name="CaixaDeTexto 10"/>
          <p:cNvSpPr txBox="1"/>
          <p:nvPr/>
        </p:nvSpPr>
        <p:spPr>
          <a:xfrm>
            <a:off x="199496" y="3356992"/>
            <a:ext cx="1854778" cy="830997"/>
          </a:xfrm>
          <a:prstGeom prst="rect">
            <a:avLst/>
          </a:prstGeom>
          <a:noFill/>
          <a:ln>
            <a:solidFill>
              <a:schemeClr val="tx1"/>
            </a:solidFill>
          </a:ln>
        </p:spPr>
        <p:txBody>
          <a:bodyPr wrap="square" rtlCol="0">
            <a:spAutoFit/>
          </a:bodyPr>
          <a:lstStyle/>
          <a:p>
            <a:pPr algn="ctr"/>
            <a:r>
              <a:rPr lang="pt-BR" sz="1600" b="1" dirty="0" smtClean="0">
                <a:solidFill>
                  <a:srgbClr val="FF0000"/>
                </a:solidFill>
              </a:rPr>
              <a:t>Exploração de borracha e marfim</a:t>
            </a:r>
          </a:p>
          <a:p>
            <a:pPr algn="ctr"/>
            <a:r>
              <a:rPr lang="pt-BR" sz="1600" b="1" dirty="0" smtClean="0">
                <a:solidFill>
                  <a:srgbClr val="FF0000"/>
                </a:solidFill>
              </a:rPr>
              <a:t>(Rio </a:t>
            </a:r>
            <a:r>
              <a:rPr lang="pt-BR" sz="1600" b="1" dirty="0" err="1" smtClean="0">
                <a:solidFill>
                  <a:srgbClr val="FF0000"/>
                </a:solidFill>
              </a:rPr>
              <a:t>Sangha</a:t>
            </a:r>
            <a:r>
              <a:rPr lang="pt-BR" sz="1600" b="1" dirty="0" smtClean="0">
                <a:solidFill>
                  <a:srgbClr val="FF0000"/>
                </a:solidFill>
              </a:rPr>
              <a:t>)</a:t>
            </a:r>
            <a:endParaRPr lang="pt-BR" sz="1600" b="1" dirty="0">
              <a:solidFill>
                <a:srgbClr val="FF0000"/>
              </a:solidFill>
            </a:endParaRPr>
          </a:p>
        </p:txBody>
      </p:sp>
      <p:cxnSp>
        <p:nvCxnSpPr>
          <p:cNvPr id="12" name="Conector de seta reta 11"/>
          <p:cNvCxnSpPr>
            <a:stCxn id="11" idx="3"/>
          </p:cNvCxnSpPr>
          <p:nvPr/>
        </p:nvCxnSpPr>
        <p:spPr>
          <a:xfrm flipV="1">
            <a:off x="2054274" y="3717032"/>
            <a:ext cx="1005558" cy="554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6841158" y="6207695"/>
            <a:ext cx="2123330" cy="461665"/>
          </a:xfrm>
          <a:prstGeom prst="rect">
            <a:avLst/>
          </a:prstGeom>
          <a:noFill/>
        </p:spPr>
        <p:txBody>
          <a:bodyPr wrap="square" rtlCol="0">
            <a:spAutoFit/>
          </a:bodyPr>
          <a:lstStyle/>
          <a:p>
            <a:pPr algn="ctr"/>
            <a:r>
              <a:rPr lang="pt-BR" sz="1200" dirty="0"/>
              <a:t> </a:t>
            </a:r>
            <a:r>
              <a:rPr lang="pt-BR" sz="1200" dirty="0" smtClean="0"/>
              <a:t>Science</a:t>
            </a:r>
          </a:p>
          <a:p>
            <a:pPr algn="ctr"/>
            <a:r>
              <a:rPr lang="pt-BR" sz="1200" dirty="0" smtClean="0"/>
              <a:t> doi:10.1126/science.12567.39</a:t>
            </a:r>
            <a:endParaRPr lang="pt-BR" sz="1200" dirty="0"/>
          </a:p>
        </p:txBody>
      </p:sp>
    </p:spTree>
    <p:extLst>
      <p:ext uri="{BB962C8B-B14F-4D97-AF65-F5344CB8AC3E}">
        <p14:creationId xmlns:p14="http://schemas.microsoft.com/office/powerpoint/2010/main" val="3581954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fontAlgn="base">
              <a:spcBef>
                <a:spcPts val="0"/>
              </a:spcBef>
            </a:pPr>
            <a:r>
              <a:rPr lang="pt-BR" sz="3200" dirty="0" smtClean="0"/>
              <a:t>A amplificação inicial em Kinshasa, 1920-1960</a:t>
            </a:r>
            <a:br>
              <a:rPr lang="pt-BR" sz="3200" dirty="0" smtClean="0"/>
            </a:br>
            <a:r>
              <a:rPr lang="pt-BR" sz="1800" b="1" dirty="0" smtClean="0"/>
              <a:t>The </a:t>
            </a:r>
            <a:r>
              <a:rPr lang="en-US" sz="1800" b="1" dirty="0" smtClean="0">
                <a:solidFill>
                  <a:prstClr val="white"/>
                </a:solidFill>
                <a:ea typeface="+mn-ea"/>
                <a:cs typeface="+mn-cs"/>
              </a:rPr>
              <a:t>‘Perfect </a:t>
            </a:r>
            <a:r>
              <a:rPr lang="en-US" sz="1800" b="1" dirty="0">
                <a:solidFill>
                  <a:prstClr val="white"/>
                </a:solidFill>
                <a:ea typeface="+mn-ea"/>
                <a:cs typeface="+mn-cs"/>
              </a:rPr>
              <a:t>storm’ turned HIV from local to global </a:t>
            </a:r>
            <a:r>
              <a:rPr lang="en-US" sz="1800" b="1" dirty="0" smtClean="0">
                <a:solidFill>
                  <a:prstClr val="white"/>
                </a:solidFill>
                <a:ea typeface="+mn-ea"/>
                <a:cs typeface="+mn-cs"/>
              </a:rPr>
              <a:t>killer</a:t>
            </a:r>
            <a:endParaRPr lang="pt-BR" sz="1800" b="1" dirty="0"/>
          </a:p>
        </p:txBody>
      </p:sp>
      <p:pic>
        <p:nvPicPr>
          <p:cNvPr id="5" name="Imagem 4"/>
          <p:cNvPicPr>
            <a:picLocks noChangeAspect="1"/>
          </p:cNvPicPr>
          <p:nvPr/>
        </p:nvPicPr>
        <p:blipFill>
          <a:blip r:embed="rId3"/>
          <a:stretch>
            <a:fillRect/>
          </a:stretch>
        </p:blipFill>
        <p:spPr>
          <a:xfrm>
            <a:off x="3347864" y="2859147"/>
            <a:ext cx="2391985" cy="1793989"/>
          </a:xfrm>
          <a:prstGeom prst="rect">
            <a:avLst/>
          </a:prstGeom>
        </p:spPr>
      </p:pic>
      <p:pic>
        <p:nvPicPr>
          <p:cNvPr id="315394" name="Picture 2" descr="https://profissaoprostituta.files.wordpress.com/2013/06/foto-prezi-blo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5654" y="4653136"/>
            <a:ext cx="2866826" cy="1611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6125632" y="6245938"/>
            <a:ext cx="2694840" cy="353943"/>
          </a:xfrm>
          <a:prstGeom prst="rect">
            <a:avLst/>
          </a:prstGeom>
          <a:noFill/>
        </p:spPr>
        <p:txBody>
          <a:bodyPr wrap="none" rtlCol="0">
            <a:spAutoFit/>
          </a:bodyPr>
          <a:lstStyle/>
          <a:p>
            <a:r>
              <a:rPr lang="pt-BR" sz="1700" dirty="0" smtClean="0"/>
              <a:t>Amplificação da prostituição</a:t>
            </a:r>
            <a:endParaRPr lang="pt-BR" sz="1700" dirty="0"/>
          </a:p>
        </p:txBody>
      </p:sp>
      <p:pic>
        <p:nvPicPr>
          <p:cNvPr id="8" name="Imagem 7"/>
          <p:cNvPicPr>
            <a:picLocks noChangeAspect="1"/>
          </p:cNvPicPr>
          <p:nvPr/>
        </p:nvPicPr>
        <p:blipFill rotWithShape="1">
          <a:blip r:embed="rId5"/>
          <a:srcRect l="674" t="34091" r="30638" b="2273"/>
          <a:stretch/>
        </p:blipFill>
        <p:spPr>
          <a:xfrm>
            <a:off x="6129106" y="1586958"/>
            <a:ext cx="2547350" cy="1770034"/>
          </a:xfrm>
          <a:prstGeom prst="rect">
            <a:avLst/>
          </a:prstGeom>
          <a:ln>
            <a:solidFill>
              <a:schemeClr val="tx1"/>
            </a:solidFill>
          </a:ln>
        </p:spPr>
      </p:pic>
      <p:sp>
        <p:nvSpPr>
          <p:cNvPr id="10" name="CaixaDeTexto 9"/>
          <p:cNvSpPr txBox="1"/>
          <p:nvPr/>
        </p:nvSpPr>
        <p:spPr>
          <a:xfrm>
            <a:off x="323528" y="3140968"/>
            <a:ext cx="2520280" cy="553998"/>
          </a:xfrm>
          <a:prstGeom prst="rect">
            <a:avLst/>
          </a:prstGeom>
          <a:noFill/>
        </p:spPr>
        <p:txBody>
          <a:bodyPr wrap="square" rtlCol="0">
            <a:spAutoFit/>
          </a:bodyPr>
          <a:lstStyle/>
          <a:p>
            <a:pPr algn="ctr"/>
            <a:r>
              <a:rPr lang="pt-BR" sz="1500" dirty="0" smtClean="0"/>
              <a:t>Exploração de minérios pelos colonizadores Belgas</a:t>
            </a:r>
            <a:endParaRPr lang="pt-BR" sz="1500" dirty="0"/>
          </a:p>
        </p:txBody>
      </p:sp>
      <p:pic>
        <p:nvPicPr>
          <p:cNvPr id="315396" name="Picture 4" descr="http://www.globocampinas.com.br/wp-content/uploads/2014/04/DIAMANT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642" b="24081"/>
          <a:stretch/>
        </p:blipFill>
        <p:spPr bwMode="auto">
          <a:xfrm>
            <a:off x="467544" y="1650023"/>
            <a:ext cx="2250364" cy="1452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5399" name="Imagem 315398"/>
          <p:cNvPicPr>
            <a:picLocks noChangeAspect="1"/>
          </p:cNvPicPr>
          <p:nvPr/>
        </p:nvPicPr>
        <p:blipFill rotWithShape="1">
          <a:blip r:embed="rId7"/>
          <a:srcRect b="20350"/>
          <a:stretch/>
        </p:blipFill>
        <p:spPr>
          <a:xfrm>
            <a:off x="251520" y="4365104"/>
            <a:ext cx="2891424" cy="1727259"/>
          </a:xfrm>
          <a:prstGeom prst="rect">
            <a:avLst/>
          </a:prstGeom>
          <a:ln>
            <a:solidFill>
              <a:schemeClr val="tx1"/>
            </a:solidFill>
          </a:ln>
        </p:spPr>
      </p:pic>
      <p:sp>
        <p:nvSpPr>
          <p:cNvPr id="41" name="CaixaDeTexto 40"/>
          <p:cNvSpPr txBox="1"/>
          <p:nvPr/>
        </p:nvSpPr>
        <p:spPr>
          <a:xfrm>
            <a:off x="259904" y="6115362"/>
            <a:ext cx="2871936" cy="553998"/>
          </a:xfrm>
          <a:prstGeom prst="rect">
            <a:avLst/>
          </a:prstGeom>
          <a:noFill/>
        </p:spPr>
        <p:txBody>
          <a:bodyPr wrap="square" rtlCol="0">
            <a:spAutoFit/>
          </a:bodyPr>
          <a:lstStyle/>
          <a:p>
            <a:pPr algn="ctr"/>
            <a:r>
              <a:rPr lang="pt-BR" sz="1500" dirty="0" smtClean="0"/>
              <a:t>Atração de milhares de homens para construção de ferrovias</a:t>
            </a:r>
          </a:p>
        </p:txBody>
      </p:sp>
      <p:sp>
        <p:nvSpPr>
          <p:cNvPr id="42" name="CaixaDeTexto 41"/>
          <p:cNvSpPr txBox="1"/>
          <p:nvPr/>
        </p:nvSpPr>
        <p:spPr>
          <a:xfrm>
            <a:off x="6084168" y="3379058"/>
            <a:ext cx="2520280" cy="553998"/>
          </a:xfrm>
          <a:prstGeom prst="rect">
            <a:avLst/>
          </a:prstGeom>
          <a:noFill/>
        </p:spPr>
        <p:txBody>
          <a:bodyPr wrap="square" rtlCol="0">
            <a:spAutoFit/>
          </a:bodyPr>
          <a:lstStyle/>
          <a:p>
            <a:pPr algn="ctr"/>
            <a:r>
              <a:rPr lang="pt-BR" sz="1500" dirty="0" smtClean="0"/>
              <a:t>Uso de seringas não-estéreis nas clínicas de DST</a:t>
            </a:r>
            <a:endParaRPr lang="pt-BR" sz="1500" dirty="0"/>
          </a:p>
        </p:txBody>
      </p:sp>
      <p:sp>
        <p:nvSpPr>
          <p:cNvPr id="315401" name="Seta para baixo 315400"/>
          <p:cNvSpPr/>
          <p:nvPr/>
        </p:nvSpPr>
        <p:spPr>
          <a:xfrm>
            <a:off x="1403648" y="3645024"/>
            <a:ext cx="288032" cy="648072"/>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Seta para baixo 44"/>
          <p:cNvSpPr/>
          <p:nvPr/>
        </p:nvSpPr>
        <p:spPr>
          <a:xfrm rot="10800000">
            <a:off x="7200292" y="3915923"/>
            <a:ext cx="288032" cy="648072"/>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Seta para baixo 45"/>
          <p:cNvSpPr/>
          <p:nvPr/>
        </p:nvSpPr>
        <p:spPr>
          <a:xfrm rot="16200000">
            <a:off x="4391980" y="4078123"/>
            <a:ext cx="288032" cy="2664296"/>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CaixaDeTexto 46"/>
          <p:cNvSpPr txBox="1"/>
          <p:nvPr/>
        </p:nvSpPr>
        <p:spPr>
          <a:xfrm>
            <a:off x="3419872" y="2348880"/>
            <a:ext cx="2123330" cy="400110"/>
          </a:xfrm>
          <a:prstGeom prst="rect">
            <a:avLst/>
          </a:prstGeom>
          <a:noFill/>
        </p:spPr>
        <p:txBody>
          <a:bodyPr wrap="square" rtlCol="0">
            <a:spAutoFit/>
          </a:bodyPr>
          <a:lstStyle/>
          <a:p>
            <a:pPr algn="ctr"/>
            <a:r>
              <a:rPr lang="pt-BR" sz="1000" dirty="0"/>
              <a:t> </a:t>
            </a:r>
            <a:r>
              <a:rPr lang="pt-BR" sz="1000" dirty="0" smtClean="0"/>
              <a:t>Science</a:t>
            </a:r>
          </a:p>
          <a:p>
            <a:pPr algn="ctr"/>
            <a:r>
              <a:rPr lang="pt-BR" sz="1000" dirty="0" smtClean="0"/>
              <a:t> doi:10.1126/science.12567.39</a:t>
            </a:r>
            <a:endParaRPr lang="pt-BR" sz="1000" dirty="0"/>
          </a:p>
        </p:txBody>
      </p:sp>
      <p:sp>
        <p:nvSpPr>
          <p:cNvPr id="315402" name="CaixaDeTexto 315401"/>
          <p:cNvSpPr txBox="1"/>
          <p:nvPr/>
        </p:nvSpPr>
        <p:spPr>
          <a:xfrm>
            <a:off x="3428748" y="5661248"/>
            <a:ext cx="2223371" cy="784830"/>
          </a:xfrm>
          <a:prstGeom prst="rect">
            <a:avLst/>
          </a:prstGeom>
          <a:noFill/>
        </p:spPr>
        <p:txBody>
          <a:bodyPr wrap="square" rtlCol="0">
            <a:spAutoFit/>
          </a:bodyPr>
          <a:lstStyle/>
          <a:p>
            <a:pPr algn="ctr"/>
            <a:r>
              <a:rPr lang="pt-BR" sz="1500" dirty="0" smtClean="0"/>
              <a:t>Em </a:t>
            </a:r>
            <a:r>
              <a:rPr lang="pt-BR" sz="1500" dirty="0"/>
              <a:t>1955</a:t>
            </a:r>
            <a:r>
              <a:rPr lang="pt-BR" sz="1500" dirty="0" smtClean="0"/>
              <a:t>, a relação </a:t>
            </a:r>
            <a:r>
              <a:rPr lang="pt-BR" sz="1500" dirty="0" err="1" smtClean="0"/>
              <a:t>homem:mulher</a:t>
            </a:r>
            <a:r>
              <a:rPr lang="pt-BR" sz="1500" dirty="0" smtClean="0"/>
              <a:t> chegou a 5,4:1</a:t>
            </a:r>
            <a:endParaRPr lang="pt-BR" sz="1500" dirty="0"/>
          </a:p>
        </p:txBody>
      </p:sp>
    </p:spTree>
    <p:extLst>
      <p:ext uri="{BB962C8B-B14F-4D97-AF65-F5344CB8AC3E}">
        <p14:creationId xmlns:p14="http://schemas.microsoft.com/office/powerpoint/2010/main" val="27126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5401"/>
                                        </p:tgtEl>
                                        <p:attrNameLst>
                                          <p:attrName>style.visibility</p:attrName>
                                        </p:attrNameLst>
                                      </p:cBhvr>
                                      <p:to>
                                        <p:strVal val="visible"/>
                                      </p:to>
                                    </p:set>
                                    <p:animEffect transition="in" filter="fade">
                                      <p:cBhvr>
                                        <p:cTn id="7" dur="500"/>
                                        <p:tgtEl>
                                          <p:spTgt spid="315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399"/>
                                        </p:tgtEl>
                                        <p:attrNameLst>
                                          <p:attrName>style.visibility</p:attrName>
                                        </p:attrNameLst>
                                      </p:cBhvr>
                                      <p:to>
                                        <p:strVal val="visible"/>
                                      </p:to>
                                    </p:set>
                                    <p:animEffect transition="in" filter="fade">
                                      <p:cBhvr>
                                        <p:cTn id="12" dur="500"/>
                                        <p:tgtEl>
                                          <p:spTgt spid="3153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5402"/>
                                        </p:tgtEl>
                                        <p:attrNameLst>
                                          <p:attrName>style.visibility</p:attrName>
                                        </p:attrNameLst>
                                      </p:cBhvr>
                                      <p:to>
                                        <p:strVal val="visible"/>
                                      </p:to>
                                    </p:set>
                                    <p:animEffect transition="in" filter="fade">
                                      <p:cBhvr>
                                        <p:cTn id="27" dur="500"/>
                                        <p:tgtEl>
                                          <p:spTgt spid="3154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5394"/>
                                        </p:tgtEl>
                                        <p:attrNameLst>
                                          <p:attrName>style.visibility</p:attrName>
                                        </p:attrNameLst>
                                      </p:cBhvr>
                                      <p:to>
                                        <p:strVal val="visible"/>
                                      </p:to>
                                    </p:set>
                                    <p:animEffect transition="in" filter="fade">
                                      <p:cBhvr>
                                        <p:cTn id="32" dur="500"/>
                                        <p:tgtEl>
                                          <p:spTgt spid="3153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1" grpId="0"/>
      <p:bldP spid="42" grpId="0"/>
      <p:bldP spid="315401" grpId="0" animBg="1"/>
      <p:bldP spid="45" grpId="0" animBg="1"/>
      <p:bldP spid="46" grpId="0" animBg="1"/>
      <p:bldP spid="3154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Kinshasa, 1930</a:t>
            </a:r>
            <a:endParaRPr lang="pt-BR" sz="3600" dirty="0"/>
          </a:p>
        </p:txBody>
      </p:sp>
      <p:pic>
        <p:nvPicPr>
          <p:cNvPr id="4" name="Imagem 3"/>
          <p:cNvPicPr>
            <a:picLocks noChangeAspect="1"/>
          </p:cNvPicPr>
          <p:nvPr/>
        </p:nvPicPr>
        <p:blipFill>
          <a:blip r:embed="rId3"/>
          <a:stretch>
            <a:fillRect/>
          </a:stretch>
        </p:blipFill>
        <p:spPr>
          <a:xfrm>
            <a:off x="1907704" y="1700808"/>
            <a:ext cx="5184576" cy="4064250"/>
          </a:xfrm>
          <a:prstGeom prst="rect">
            <a:avLst/>
          </a:prstGeom>
          <a:ln>
            <a:solidFill>
              <a:schemeClr val="tx1"/>
            </a:solidFill>
          </a:ln>
        </p:spPr>
      </p:pic>
      <p:sp>
        <p:nvSpPr>
          <p:cNvPr id="5" name="CaixaDeTexto 4"/>
          <p:cNvSpPr txBox="1"/>
          <p:nvPr/>
        </p:nvSpPr>
        <p:spPr>
          <a:xfrm>
            <a:off x="467544" y="5805264"/>
            <a:ext cx="8064896" cy="954107"/>
          </a:xfrm>
          <a:prstGeom prst="rect">
            <a:avLst/>
          </a:prstGeom>
          <a:noFill/>
        </p:spPr>
        <p:txBody>
          <a:bodyPr wrap="square" rtlCol="0">
            <a:spAutoFit/>
          </a:bodyPr>
          <a:lstStyle/>
          <a:p>
            <a:pPr algn="ctr"/>
            <a:r>
              <a:rPr lang="en-US" sz="1400" dirty="0" smtClean="0">
                <a:latin typeface="+mj-lt"/>
                <a:cs typeface="FreesiaUPC" panose="020B0604020202020204" pitchFamily="34" charset="-34"/>
              </a:rPr>
              <a:t>“The </a:t>
            </a:r>
            <a:r>
              <a:rPr lang="en-US" sz="1400" dirty="0">
                <a:latin typeface="+mj-lt"/>
                <a:cs typeface="FreesiaUPC" panose="020B0604020202020204" pitchFamily="34" charset="-34"/>
              </a:rPr>
              <a:t>railway system in Kinshasa in the 1930 meant Kinshasa was the best connected city in </a:t>
            </a:r>
            <a:r>
              <a:rPr lang="en-US" sz="1400" dirty="0" smtClean="0">
                <a:latin typeface="+mj-lt"/>
                <a:cs typeface="FreesiaUPC" panose="020B0604020202020204" pitchFamily="34" charset="-34"/>
              </a:rPr>
              <a:t>Africa”</a:t>
            </a:r>
          </a:p>
          <a:p>
            <a:pPr algn="ctr"/>
            <a:r>
              <a:rPr lang="en-US" sz="1400" dirty="0" smtClean="0">
                <a:latin typeface="+mj-lt"/>
                <a:cs typeface="FreesiaUPC" panose="020B0604020202020204" pitchFamily="34" charset="-34"/>
              </a:rPr>
              <a:t> (Shigemitsu </a:t>
            </a:r>
            <a:r>
              <a:rPr lang="en-US" sz="1400" dirty="0" err="1">
                <a:latin typeface="+mj-lt"/>
                <a:cs typeface="FreesiaUPC" panose="020B0604020202020204" pitchFamily="34" charset="-34"/>
              </a:rPr>
              <a:t>Fukao</a:t>
            </a:r>
            <a:r>
              <a:rPr lang="en-US" sz="1400" dirty="0">
                <a:latin typeface="+mj-lt"/>
                <a:cs typeface="FreesiaUPC" panose="020B0604020202020204" pitchFamily="34" charset="-34"/>
              </a:rPr>
              <a:t>/Creative </a:t>
            </a:r>
            <a:r>
              <a:rPr lang="en-US" sz="1400" dirty="0" smtClean="0">
                <a:latin typeface="+mj-lt"/>
                <a:cs typeface="FreesiaUPC" panose="020B0604020202020204" pitchFamily="34" charset="-34"/>
              </a:rPr>
              <a:t>Commons)</a:t>
            </a:r>
          </a:p>
          <a:p>
            <a:pPr algn="ctr"/>
            <a:r>
              <a:rPr lang="pt-BR" sz="1400" dirty="0" smtClean="0"/>
              <a:t>“</a:t>
            </a:r>
            <a:r>
              <a:rPr lang="pt-BR" sz="1400" dirty="0" err="1" smtClean="0"/>
              <a:t>Within</a:t>
            </a:r>
            <a:r>
              <a:rPr lang="pt-BR" sz="1400" dirty="0" smtClean="0"/>
              <a:t> </a:t>
            </a:r>
            <a:r>
              <a:rPr lang="en-US" sz="1400" dirty="0" smtClean="0"/>
              <a:t>the DRC, the railway network was used by &gt;300,000 passengers per year in 1922, peaking </a:t>
            </a:r>
            <a:r>
              <a:rPr lang="pt-BR" sz="1400" dirty="0" err="1" smtClean="0"/>
              <a:t>at</a:t>
            </a:r>
            <a:r>
              <a:rPr lang="pt-BR" sz="1400" dirty="0" smtClean="0"/>
              <a:t> &gt;1 </a:t>
            </a:r>
            <a:r>
              <a:rPr lang="pt-BR" sz="1400" dirty="0" err="1" smtClean="0"/>
              <a:t>million</a:t>
            </a:r>
            <a:r>
              <a:rPr lang="pt-BR" sz="1400" dirty="0" smtClean="0"/>
              <a:t> </a:t>
            </a:r>
            <a:r>
              <a:rPr lang="pt-BR" sz="1400" dirty="0" err="1" smtClean="0"/>
              <a:t>annual</a:t>
            </a:r>
            <a:r>
              <a:rPr lang="pt-BR" sz="1400" dirty="0" smtClean="0"/>
              <a:t> </a:t>
            </a:r>
            <a:r>
              <a:rPr lang="pt-BR" sz="1400" dirty="0" err="1" smtClean="0"/>
              <a:t>passengers</a:t>
            </a:r>
            <a:r>
              <a:rPr lang="pt-BR" sz="1400" dirty="0" smtClean="0"/>
              <a:t> in 1948” (Science) .</a:t>
            </a:r>
            <a:endParaRPr lang="pt-BR" sz="1400" dirty="0">
              <a:latin typeface="+mj-lt"/>
              <a:cs typeface="FreesiaUPC" panose="020B0604020202020204" pitchFamily="34" charset="-34"/>
            </a:endParaRPr>
          </a:p>
        </p:txBody>
      </p:sp>
    </p:spTree>
    <p:extLst>
      <p:ext uri="{BB962C8B-B14F-4D97-AF65-F5344CB8AC3E}">
        <p14:creationId xmlns:p14="http://schemas.microsoft.com/office/powerpoint/2010/main" val="3288764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Kinshasa, 1955</a:t>
            </a:r>
            <a:endParaRPr lang="pt-BR" sz="3600" dirty="0"/>
          </a:p>
        </p:txBody>
      </p:sp>
      <p:pic>
        <p:nvPicPr>
          <p:cNvPr id="3" name="Imagem 2"/>
          <p:cNvPicPr>
            <a:picLocks noChangeAspect="1"/>
          </p:cNvPicPr>
          <p:nvPr/>
        </p:nvPicPr>
        <p:blipFill>
          <a:blip r:embed="rId3"/>
          <a:stretch>
            <a:fillRect/>
          </a:stretch>
        </p:blipFill>
        <p:spPr>
          <a:xfrm>
            <a:off x="395536" y="1772816"/>
            <a:ext cx="8352928" cy="4698521"/>
          </a:xfrm>
          <a:prstGeom prst="rect">
            <a:avLst/>
          </a:prstGeom>
          <a:ln>
            <a:solidFill>
              <a:schemeClr val="tx1"/>
            </a:solidFill>
          </a:ln>
        </p:spPr>
      </p:pic>
    </p:spTree>
    <p:extLst>
      <p:ext uri="{BB962C8B-B14F-4D97-AF65-F5344CB8AC3E}">
        <p14:creationId xmlns:p14="http://schemas.microsoft.com/office/powerpoint/2010/main" val="3178987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 paciente mais antigo (conhecido)</a:t>
            </a:r>
            <a:endParaRPr lang="pt-BR" sz="3200" dirty="0"/>
          </a:p>
        </p:txBody>
      </p:sp>
      <p:pic>
        <p:nvPicPr>
          <p:cNvPr id="5" name="Imagem 4"/>
          <p:cNvPicPr>
            <a:picLocks noChangeAspect="1"/>
          </p:cNvPicPr>
          <p:nvPr/>
        </p:nvPicPr>
        <p:blipFill rotWithShape="1">
          <a:blip r:embed="rId2"/>
          <a:srcRect l="50000" t="37132" r="3039"/>
          <a:stretch/>
        </p:blipFill>
        <p:spPr>
          <a:xfrm>
            <a:off x="323527" y="2060848"/>
            <a:ext cx="4191785" cy="3456384"/>
          </a:xfrm>
          <a:prstGeom prst="rect">
            <a:avLst/>
          </a:prstGeom>
        </p:spPr>
      </p:pic>
      <p:pic>
        <p:nvPicPr>
          <p:cNvPr id="6" name="Imagem 5"/>
          <p:cNvPicPr>
            <a:picLocks noChangeAspect="1"/>
          </p:cNvPicPr>
          <p:nvPr/>
        </p:nvPicPr>
        <p:blipFill>
          <a:blip r:embed="rId3"/>
          <a:stretch>
            <a:fillRect/>
          </a:stretch>
        </p:blipFill>
        <p:spPr>
          <a:xfrm>
            <a:off x="4644008" y="1532142"/>
            <a:ext cx="3837846" cy="5151645"/>
          </a:xfrm>
          <a:prstGeom prst="rect">
            <a:avLst/>
          </a:prstGeom>
        </p:spPr>
      </p:pic>
      <p:pic>
        <p:nvPicPr>
          <p:cNvPr id="7" name="Imagem 6"/>
          <p:cNvPicPr>
            <a:picLocks noChangeAspect="1"/>
          </p:cNvPicPr>
          <p:nvPr/>
        </p:nvPicPr>
        <p:blipFill>
          <a:blip r:embed="rId4"/>
          <a:stretch>
            <a:fillRect/>
          </a:stretch>
        </p:blipFill>
        <p:spPr>
          <a:xfrm>
            <a:off x="1115616" y="5661248"/>
            <a:ext cx="2448272" cy="259534"/>
          </a:xfrm>
          <a:prstGeom prst="rect">
            <a:avLst/>
          </a:prstGeom>
        </p:spPr>
      </p:pic>
    </p:spTree>
    <p:extLst>
      <p:ext uri="{BB962C8B-B14F-4D97-AF65-F5344CB8AC3E}">
        <p14:creationId xmlns:p14="http://schemas.microsoft.com/office/powerpoint/2010/main" val="2059253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De Kinshasa para a África</a:t>
            </a:r>
            <a:endParaRPr lang="pt-BR" sz="3600" dirty="0"/>
          </a:p>
        </p:txBody>
      </p:sp>
      <p:pic>
        <p:nvPicPr>
          <p:cNvPr id="3" name="Imagem 2"/>
          <p:cNvPicPr>
            <a:picLocks noChangeAspect="1"/>
          </p:cNvPicPr>
          <p:nvPr/>
        </p:nvPicPr>
        <p:blipFill rotWithShape="1">
          <a:blip r:embed="rId3"/>
          <a:srcRect b="11940"/>
          <a:stretch/>
        </p:blipFill>
        <p:spPr>
          <a:xfrm>
            <a:off x="1702064" y="1484784"/>
            <a:ext cx="5390216" cy="4248472"/>
          </a:xfrm>
          <a:prstGeom prst="rect">
            <a:avLst/>
          </a:prstGeom>
        </p:spPr>
      </p:pic>
      <p:sp>
        <p:nvSpPr>
          <p:cNvPr id="10" name="CaixaDeTexto 9"/>
          <p:cNvSpPr txBox="1"/>
          <p:nvPr/>
        </p:nvSpPr>
        <p:spPr>
          <a:xfrm>
            <a:off x="1331640" y="5661248"/>
            <a:ext cx="6480720" cy="830997"/>
          </a:xfrm>
          <a:prstGeom prst="rect">
            <a:avLst/>
          </a:prstGeom>
          <a:noFill/>
        </p:spPr>
        <p:txBody>
          <a:bodyPr wrap="square" rtlCol="0">
            <a:spAutoFit/>
          </a:bodyPr>
          <a:lstStyle/>
          <a:p>
            <a:r>
              <a:rPr lang="en-US" sz="1600" b="1" dirty="0"/>
              <a:t>Early Spread of AIDS Traced to Congo's Expanding Transportation Network</a:t>
            </a:r>
          </a:p>
          <a:p>
            <a:r>
              <a:rPr lang="en-US" sz="1600" b="1" dirty="0"/>
              <a:t>In the 1960s AIDS spread rapidly across the Congo, riding a wave of social change as the region developed and its transportation network expanded.</a:t>
            </a:r>
          </a:p>
        </p:txBody>
      </p:sp>
      <p:sp>
        <p:nvSpPr>
          <p:cNvPr id="4" name="CaixaDeTexto 3"/>
          <p:cNvSpPr txBox="1"/>
          <p:nvPr/>
        </p:nvSpPr>
        <p:spPr>
          <a:xfrm>
            <a:off x="3203848" y="6453336"/>
            <a:ext cx="4464496" cy="276999"/>
          </a:xfrm>
          <a:prstGeom prst="rect">
            <a:avLst/>
          </a:prstGeom>
          <a:noFill/>
        </p:spPr>
        <p:txBody>
          <a:bodyPr wrap="square" rtlCol="0">
            <a:spAutoFit/>
          </a:bodyPr>
          <a:lstStyle/>
          <a:p>
            <a:pPr algn="r"/>
            <a:r>
              <a:rPr lang="en-US" sz="1200" i="1" dirty="0"/>
              <a:t>Science </a:t>
            </a:r>
            <a:r>
              <a:rPr lang="en-US" sz="1200" dirty="0"/>
              <a:t> </a:t>
            </a:r>
            <a:r>
              <a:rPr lang="en-US" sz="1200" dirty="0" smtClean="0"/>
              <a:t>2014, vol</a:t>
            </a:r>
            <a:r>
              <a:rPr lang="en-US" sz="1200" dirty="0"/>
              <a:t>. 346, Issue 6205, pp. 56-61</a:t>
            </a:r>
            <a:endParaRPr lang="pt-BR" sz="1200" dirty="0"/>
          </a:p>
        </p:txBody>
      </p:sp>
      <p:sp>
        <p:nvSpPr>
          <p:cNvPr id="5" name="CaixaDeTexto 4"/>
          <p:cNvSpPr txBox="1"/>
          <p:nvPr/>
        </p:nvSpPr>
        <p:spPr>
          <a:xfrm>
            <a:off x="6948264" y="3708321"/>
            <a:ext cx="1872208" cy="830997"/>
          </a:xfrm>
          <a:prstGeom prst="rect">
            <a:avLst/>
          </a:prstGeom>
          <a:noFill/>
        </p:spPr>
        <p:txBody>
          <a:bodyPr wrap="square" rtlCol="0">
            <a:spAutoFit/>
          </a:bodyPr>
          <a:lstStyle/>
          <a:p>
            <a:pPr algn="ctr"/>
            <a:r>
              <a:rPr lang="pt-BR" sz="1600" dirty="0" smtClean="0">
                <a:solidFill>
                  <a:srgbClr val="FF0000"/>
                </a:solidFill>
              </a:rPr>
              <a:t>Exploração de diamantes</a:t>
            </a:r>
          </a:p>
          <a:p>
            <a:pPr algn="ctr"/>
            <a:r>
              <a:rPr lang="pt-BR" sz="1600" dirty="0" smtClean="0">
                <a:solidFill>
                  <a:srgbClr val="FF0000"/>
                </a:solidFill>
              </a:rPr>
              <a:t>(via ferrovia)</a:t>
            </a:r>
            <a:endParaRPr lang="pt-BR" sz="1600" dirty="0">
              <a:solidFill>
                <a:srgbClr val="FF0000"/>
              </a:solidFill>
            </a:endParaRPr>
          </a:p>
        </p:txBody>
      </p:sp>
      <p:cxnSp>
        <p:nvCxnSpPr>
          <p:cNvPr id="7" name="Conector de seta reta 6"/>
          <p:cNvCxnSpPr/>
          <p:nvPr/>
        </p:nvCxnSpPr>
        <p:spPr>
          <a:xfrm>
            <a:off x="5652120" y="3861048"/>
            <a:ext cx="1512168"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V="1">
            <a:off x="6300192" y="4157464"/>
            <a:ext cx="944488" cy="927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53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800" dirty="0" smtClean="0"/>
              <a:t>1960: o Congo Belga se liberta e funda a</a:t>
            </a:r>
            <a:br>
              <a:rPr lang="pt-BR" sz="2800" dirty="0" smtClean="0"/>
            </a:br>
            <a:r>
              <a:rPr lang="pt-BR" sz="2800" dirty="0" smtClean="0"/>
              <a:t> República Democrática do Congo</a:t>
            </a:r>
            <a:endParaRPr lang="pt-BR" sz="2800" dirty="0"/>
          </a:p>
        </p:txBody>
      </p:sp>
      <p:sp>
        <p:nvSpPr>
          <p:cNvPr id="10" name="CaixaDeTexto 9"/>
          <p:cNvSpPr txBox="1"/>
          <p:nvPr/>
        </p:nvSpPr>
        <p:spPr>
          <a:xfrm>
            <a:off x="1763688" y="5883369"/>
            <a:ext cx="5273030" cy="353943"/>
          </a:xfrm>
          <a:prstGeom prst="rect">
            <a:avLst/>
          </a:prstGeom>
          <a:noFill/>
        </p:spPr>
        <p:txBody>
          <a:bodyPr wrap="square" rtlCol="0">
            <a:spAutoFit/>
          </a:bodyPr>
          <a:lstStyle/>
          <a:p>
            <a:pPr algn="ctr"/>
            <a:r>
              <a:rPr lang="en-US" sz="1700" dirty="0" err="1" smtClean="0"/>
              <a:t>Importação</a:t>
            </a:r>
            <a:r>
              <a:rPr lang="en-US" sz="1700" dirty="0" smtClean="0"/>
              <a:t> de </a:t>
            </a:r>
            <a:r>
              <a:rPr lang="en-US" sz="1700" dirty="0" err="1" smtClean="0"/>
              <a:t>médicos</a:t>
            </a:r>
            <a:r>
              <a:rPr lang="en-US" sz="1700" dirty="0" smtClean="0"/>
              <a:t> do Haiti, </a:t>
            </a:r>
            <a:r>
              <a:rPr lang="en-US" sz="1700" dirty="0" err="1" smtClean="0"/>
              <a:t>intermediada</a:t>
            </a:r>
            <a:r>
              <a:rPr lang="en-US" sz="1700" dirty="0" smtClean="0"/>
              <a:t> pela OMS</a:t>
            </a:r>
            <a:endParaRPr lang="en-US" sz="1700" dirty="0"/>
          </a:p>
        </p:txBody>
      </p:sp>
      <p:sp>
        <p:nvSpPr>
          <p:cNvPr id="4" name="CaixaDeTexto 3"/>
          <p:cNvSpPr txBox="1"/>
          <p:nvPr/>
        </p:nvSpPr>
        <p:spPr>
          <a:xfrm>
            <a:off x="4211960" y="6309320"/>
            <a:ext cx="4464496" cy="276999"/>
          </a:xfrm>
          <a:prstGeom prst="rect">
            <a:avLst/>
          </a:prstGeom>
          <a:noFill/>
        </p:spPr>
        <p:txBody>
          <a:bodyPr wrap="square" rtlCol="0">
            <a:spAutoFit/>
          </a:bodyPr>
          <a:lstStyle/>
          <a:p>
            <a:pPr algn="r"/>
            <a:r>
              <a:rPr lang="en-US" sz="1200" dirty="0" smtClean="0"/>
              <a:t>Jacques Pepin. The origins of AIDS, 2011. </a:t>
            </a:r>
            <a:endParaRPr lang="pt-BR" sz="1200" dirty="0"/>
          </a:p>
        </p:txBody>
      </p:sp>
      <p:pic>
        <p:nvPicPr>
          <p:cNvPr id="6" name="Imagem 5"/>
          <p:cNvPicPr>
            <a:picLocks noChangeAspect="1"/>
          </p:cNvPicPr>
          <p:nvPr/>
        </p:nvPicPr>
        <p:blipFill>
          <a:blip r:embed="rId3"/>
          <a:stretch>
            <a:fillRect/>
          </a:stretch>
        </p:blipFill>
        <p:spPr>
          <a:xfrm>
            <a:off x="1763688" y="1844824"/>
            <a:ext cx="5273030" cy="3960288"/>
          </a:xfrm>
          <a:prstGeom prst="rect">
            <a:avLst/>
          </a:prstGeom>
          <a:ln>
            <a:solidFill>
              <a:schemeClr val="tx1"/>
            </a:solidFill>
          </a:ln>
        </p:spPr>
      </p:pic>
    </p:spTree>
    <p:extLst>
      <p:ext uri="{BB962C8B-B14F-4D97-AF65-F5344CB8AC3E}">
        <p14:creationId xmlns:p14="http://schemas.microsoft.com/office/powerpoint/2010/main" val="153549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De Kinshasa para o Haiti</a:t>
            </a:r>
            <a:endParaRPr lang="pt-BR" sz="3600" dirty="0"/>
          </a:p>
        </p:txBody>
      </p:sp>
      <p:pic>
        <p:nvPicPr>
          <p:cNvPr id="4" name="Imagem 3"/>
          <p:cNvPicPr>
            <a:picLocks noChangeAspect="1"/>
          </p:cNvPicPr>
          <p:nvPr/>
        </p:nvPicPr>
        <p:blipFill rotWithShape="1">
          <a:blip r:embed="rId3"/>
          <a:srcRect b="24214"/>
          <a:stretch/>
        </p:blipFill>
        <p:spPr>
          <a:xfrm>
            <a:off x="687804" y="1700807"/>
            <a:ext cx="7916644" cy="4640791"/>
          </a:xfrm>
          <a:prstGeom prst="rect">
            <a:avLst/>
          </a:prstGeom>
          <a:ln>
            <a:solidFill>
              <a:schemeClr val="tx1"/>
            </a:solidFill>
          </a:ln>
        </p:spPr>
      </p:pic>
      <p:sp>
        <p:nvSpPr>
          <p:cNvPr id="5" name="CaixaDeTexto 4"/>
          <p:cNvSpPr txBox="1"/>
          <p:nvPr/>
        </p:nvSpPr>
        <p:spPr>
          <a:xfrm>
            <a:off x="6800241" y="6392361"/>
            <a:ext cx="2092239" cy="261610"/>
          </a:xfrm>
          <a:prstGeom prst="rect">
            <a:avLst/>
          </a:prstGeom>
          <a:noFill/>
        </p:spPr>
        <p:txBody>
          <a:bodyPr wrap="none" rtlCol="0">
            <a:spAutoFit/>
          </a:bodyPr>
          <a:lstStyle/>
          <a:p>
            <a:r>
              <a:rPr lang="fr-FR" sz="1100" dirty="0"/>
              <a:t>Lancet Infect Dis 2011; 11: 45–56</a:t>
            </a:r>
            <a:endParaRPr lang="pt-BR" sz="1100" dirty="0"/>
          </a:p>
        </p:txBody>
      </p:sp>
      <p:sp>
        <p:nvSpPr>
          <p:cNvPr id="7" name="Elipse 6"/>
          <p:cNvSpPr/>
          <p:nvPr/>
        </p:nvSpPr>
        <p:spPr>
          <a:xfrm rot="1325873">
            <a:off x="1418446" y="4603107"/>
            <a:ext cx="2511469" cy="45857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1004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O primeiro alerta!</a:t>
            </a:r>
            <a:endParaRPr lang="pt-BR" sz="3600" dirty="0"/>
          </a:p>
        </p:txBody>
      </p:sp>
      <p:pic>
        <p:nvPicPr>
          <p:cNvPr id="6" name="Imagem 5"/>
          <p:cNvPicPr>
            <a:picLocks noChangeAspect="1"/>
          </p:cNvPicPr>
          <p:nvPr/>
        </p:nvPicPr>
        <p:blipFill>
          <a:blip r:embed="rId3"/>
          <a:stretch>
            <a:fillRect/>
          </a:stretch>
        </p:blipFill>
        <p:spPr>
          <a:xfrm>
            <a:off x="804823" y="1700808"/>
            <a:ext cx="7583601" cy="479835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 Haiti, a máfia do sangue</a:t>
            </a:r>
            <a:endParaRPr lang="pt-BR" sz="3600" dirty="0"/>
          </a:p>
        </p:txBody>
      </p:sp>
      <p:pic>
        <p:nvPicPr>
          <p:cNvPr id="3" name="Imagem 2"/>
          <p:cNvPicPr>
            <a:picLocks noChangeAspect="1"/>
          </p:cNvPicPr>
          <p:nvPr/>
        </p:nvPicPr>
        <p:blipFill>
          <a:blip r:embed="rId3"/>
          <a:stretch>
            <a:fillRect/>
          </a:stretch>
        </p:blipFill>
        <p:spPr>
          <a:xfrm>
            <a:off x="393519" y="1556792"/>
            <a:ext cx="8503350" cy="5040560"/>
          </a:xfrm>
          <a:prstGeom prst="rect">
            <a:avLst/>
          </a:prstGeom>
          <a:solidFill>
            <a:schemeClr val="bg1"/>
          </a:solidFill>
          <a:ln>
            <a:solidFill>
              <a:schemeClr val="tx1"/>
            </a:solidFill>
          </a:ln>
        </p:spPr>
      </p:pic>
      <p:sp>
        <p:nvSpPr>
          <p:cNvPr id="4" name="CaixaDeTexto 3"/>
          <p:cNvSpPr txBox="1"/>
          <p:nvPr/>
        </p:nvSpPr>
        <p:spPr>
          <a:xfrm>
            <a:off x="757948" y="5940569"/>
            <a:ext cx="7774491" cy="584775"/>
          </a:xfrm>
          <a:prstGeom prst="rect">
            <a:avLst/>
          </a:prstGeom>
          <a:solidFill>
            <a:schemeClr val="bg1"/>
          </a:solidFill>
        </p:spPr>
        <p:txBody>
          <a:bodyPr wrap="square" rtlCol="0">
            <a:spAutoFit/>
          </a:bodyPr>
          <a:lstStyle/>
          <a:p>
            <a:pPr algn="just"/>
            <a:r>
              <a:rPr lang="en-US" sz="1600" b="1" dirty="0" smtClean="0"/>
              <a:t>HAITI.</a:t>
            </a:r>
            <a:r>
              <a:rPr lang="en-US" sz="1600" dirty="0"/>
              <a:t> Jean-Claude </a:t>
            </a:r>
            <a:r>
              <a:rPr lang="en-US" sz="1600" dirty="0" smtClean="0"/>
              <a:t>Duvalier (Baby-doc) </a:t>
            </a:r>
            <a:r>
              <a:rPr lang="en-US" sz="1600" dirty="0"/>
              <a:t>took power in 1971. At his right, in short sleeves, is </a:t>
            </a:r>
            <a:r>
              <a:rPr lang="en-US" sz="1600" b="1" dirty="0" err="1"/>
              <a:t>Luckner</a:t>
            </a:r>
            <a:r>
              <a:rPr lang="en-US" sz="1600" b="1" dirty="0"/>
              <a:t> </a:t>
            </a:r>
            <a:r>
              <a:rPr lang="en-US" sz="1600" b="1" dirty="0" err="1"/>
              <a:t>Cambronne</a:t>
            </a:r>
            <a:r>
              <a:rPr lang="en-US" sz="1600" dirty="0"/>
              <a:t>, </a:t>
            </a:r>
            <a:r>
              <a:rPr lang="en-US" sz="1600" dirty="0" smtClean="0"/>
              <a:t>the “Vampire </a:t>
            </a:r>
            <a:r>
              <a:rPr lang="en-US" sz="1600" dirty="0"/>
              <a:t>of the Caribbean.” </a:t>
            </a:r>
            <a:r>
              <a:rPr lang="en-US" sz="1600" dirty="0" smtClean="0"/>
              <a:t>Credit </a:t>
            </a:r>
            <a:r>
              <a:rPr lang="en-US" sz="1600" dirty="0" err="1" smtClean="0"/>
              <a:t>Bettmann</a:t>
            </a:r>
            <a:r>
              <a:rPr lang="en-US" sz="1600" dirty="0" smtClean="0"/>
              <a:t>/Corbis</a:t>
            </a:r>
            <a:endParaRPr lang="pt-BR" sz="1600" dirty="0"/>
          </a:p>
        </p:txBody>
      </p:sp>
    </p:spTree>
    <p:extLst>
      <p:ext uri="{BB962C8B-B14F-4D97-AF65-F5344CB8AC3E}">
        <p14:creationId xmlns:p14="http://schemas.microsoft.com/office/powerpoint/2010/main" val="2080699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Nova amplificação no Haiti</a:t>
            </a:r>
            <a:endParaRPr lang="pt-BR" sz="3600" dirty="0"/>
          </a:p>
        </p:txBody>
      </p:sp>
      <p:sp>
        <p:nvSpPr>
          <p:cNvPr id="4" name="CaixaDeTexto 3"/>
          <p:cNvSpPr txBox="1"/>
          <p:nvPr/>
        </p:nvSpPr>
        <p:spPr>
          <a:xfrm>
            <a:off x="3923929" y="1743194"/>
            <a:ext cx="4752527" cy="4278094"/>
          </a:xfrm>
          <a:prstGeom prst="rect">
            <a:avLst/>
          </a:prstGeom>
          <a:noFill/>
        </p:spPr>
        <p:txBody>
          <a:bodyPr wrap="square" rtlCol="0">
            <a:spAutoFit/>
          </a:bodyPr>
          <a:lstStyle/>
          <a:p>
            <a:pPr algn="just"/>
            <a:r>
              <a:rPr lang="en-US" sz="1600" b="1" dirty="0"/>
              <a:t>	</a:t>
            </a:r>
            <a:r>
              <a:rPr lang="en-US" sz="1600" dirty="0" err="1" smtClean="0"/>
              <a:t>Luckner</a:t>
            </a:r>
            <a:r>
              <a:rPr lang="en-US" sz="1600" dirty="0" smtClean="0"/>
              <a:t> </a:t>
            </a:r>
            <a:r>
              <a:rPr lang="en-US" sz="1600" dirty="0" err="1" smtClean="0"/>
              <a:t>Cambrone</a:t>
            </a:r>
            <a:r>
              <a:rPr lang="en-US" sz="1600" dirty="0" smtClean="0"/>
              <a:t> was </a:t>
            </a:r>
            <a:r>
              <a:rPr lang="en-US" sz="1600" dirty="0"/>
              <a:t>known as the </a:t>
            </a:r>
            <a:r>
              <a:rPr lang="en-US" sz="1600" b="1" dirty="0"/>
              <a:t>"Vampire of the Caribbean" </a:t>
            </a:r>
            <a:r>
              <a:rPr lang="en-US" sz="1600" dirty="0"/>
              <a:t>for his profiting from the sale of Haitian blood and cadavers to the West for medical uses. Critics accused his forces of picking people to murder to provide bodies for such </a:t>
            </a:r>
            <a:r>
              <a:rPr lang="en-US" sz="1600" dirty="0" smtClean="0"/>
              <a:t>shipments.</a:t>
            </a:r>
            <a:endParaRPr lang="en-US" sz="1600" dirty="0"/>
          </a:p>
          <a:p>
            <a:pPr algn="just"/>
            <a:r>
              <a:rPr lang="en-US" sz="1600" dirty="0" smtClean="0"/>
              <a:t>	</a:t>
            </a:r>
            <a:r>
              <a:rPr lang="en-US" sz="1600" dirty="0" err="1" smtClean="0"/>
              <a:t>Cambronne</a:t>
            </a:r>
            <a:r>
              <a:rPr lang="en-US" sz="1600" dirty="0" smtClean="0"/>
              <a:t> </a:t>
            </a:r>
            <a:r>
              <a:rPr lang="en-US" sz="1600" dirty="0"/>
              <a:t>was co-owner of </a:t>
            </a:r>
            <a:r>
              <a:rPr lang="en-US" sz="1600" b="1" dirty="0" err="1"/>
              <a:t>Hemo</a:t>
            </a:r>
            <a:r>
              <a:rPr lang="en-US" sz="1600" b="1" dirty="0"/>
              <a:t>-Caribbean</a:t>
            </a:r>
            <a:r>
              <a:rPr lang="en-US" sz="1600" dirty="0"/>
              <a:t>, a plasma center in Port-au-Prince that operated from 1971 to 1972 and had </a:t>
            </a:r>
            <a:r>
              <a:rPr lang="en-US" sz="1600" b="1" dirty="0"/>
              <a:t>poor hygiene standards</a:t>
            </a:r>
            <a:r>
              <a:rPr lang="en-US" sz="1600" dirty="0" smtClean="0"/>
              <a:t>.</a:t>
            </a:r>
          </a:p>
          <a:p>
            <a:pPr algn="just"/>
            <a:r>
              <a:rPr lang="en-US" sz="1600" dirty="0"/>
              <a:t>	</a:t>
            </a:r>
            <a:r>
              <a:rPr lang="en-US" sz="1600" dirty="0" smtClean="0"/>
              <a:t>A </a:t>
            </a:r>
            <a:r>
              <a:rPr lang="en-US" sz="1600" dirty="0"/>
              <a:t>1972 New York Times </a:t>
            </a:r>
            <a:r>
              <a:rPr lang="en-US" sz="1600" dirty="0" smtClean="0"/>
              <a:t>story </a:t>
            </a:r>
            <a:r>
              <a:rPr lang="en-US" sz="1600" dirty="0"/>
              <a:t>reported that </a:t>
            </a:r>
            <a:r>
              <a:rPr lang="en-US" sz="1600" dirty="0" err="1"/>
              <a:t>Hemo</a:t>
            </a:r>
            <a:r>
              <a:rPr lang="en-US" sz="1600" dirty="0"/>
              <a:t>-Caribbean exported </a:t>
            </a:r>
            <a:r>
              <a:rPr lang="en-US" sz="1600" b="1" dirty="0"/>
              <a:t>1,600 gallons of plasma </a:t>
            </a:r>
            <a:r>
              <a:rPr lang="en-US" sz="1600" dirty="0"/>
              <a:t>to the United States a </a:t>
            </a:r>
            <a:r>
              <a:rPr lang="en-US" sz="1600" dirty="0" smtClean="0"/>
              <a:t>month.</a:t>
            </a:r>
          </a:p>
          <a:p>
            <a:pPr algn="just"/>
            <a:r>
              <a:rPr lang="en-US" sz="1600" dirty="0"/>
              <a:t>	</a:t>
            </a:r>
            <a:r>
              <a:rPr lang="en-US" sz="1600" b="1" dirty="0" err="1" smtClean="0"/>
              <a:t>Hemo</a:t>
            </a:r>
            <a:r>
              <a:rPr lang="en-US" sz="1600" b="1" dirty="0" smtClean="0"/>
              <a:t>-Caribbean </a:t>
            </a:r>
            <a:r>
              <a:rPr lang="en-US" sz="1600" b="1" dirty="0"/>
              <a:t>was a major "amplifier" of the HIV/AIDS </a:t>
            </a:r>
            <a:r>
              <a:rPr lang="en-US" sz="1600" dirty="0"/>
              <a:t>crisis, which he says had likely crossed over from Africa to Haiti through a </a:t>
            </a:r>
            <a:r>
              <a:rPr lang="en-US" sz="1600" b="1" dirty="0"/>
              <a:t>single carrier </a:t>
            </a:r>
            <a:r>
              <a:rPr lang="en-US" sz="1600" dirty="0"/>
              <a:t>around </a:t>
            </a:r>
            <a:r>
              <a:rPr lang="en-US" sz="1600" dirty="0" smtClean="0"/>
              <a:t>1966.</a:t>
            </a:r>
            <a:endParaRPr lang="pt-BR" sz="1600" dirty="0"/>
          </a:p>
        </p:txBody>
      </p:sp>
      <p:pic>
        <p:nvPicPr>
          <p:cNvPr id="5" name="Imagem 4"/>
          <p:cNvPicPr>
            <a:picLocks noChangeAspect="1"/>
          </p:cNvPicPr>
          <p:nvPr/>
        </p:nvPicPr>
        <p:blipFill>
          <a:blip r:embed="rId3"/>
          <a:stretch>
            <a:fillRect/>
          </a:stretch>
        </p:blipFill>
        <p:spPr>
          <a:xfrm>
            <a:off x="539552" y="2780928"/>
            <a:ext cx="3034308" cy="3034308"/>
          </a:xfrm>
          <a:prstGeom prst="rect">
            <a:avLst/>
          </a:prstGeom>
        </p:spPr>
      </p:pic>
      <p:sp>
        <p:nvSpPr>
          <p:cNvPr id="6" name="CaixaDeTexto 5"/>
          <p:cNvSpPr txBox="1"/>
          <p:nvPr/>
        </p:nvSpPr>
        <p:spPr>
          <a:xfrm>
            <a:off x="4067944" y="6309320"/>
            <a:ext cx="4464496" cy="276999"/>
          </a:xfrm>
          <a:prstGeom prst="rect">
            <a:avLst/>
          </a:prstGeom>
          <a:noFill/>
        </p:spPr>
        <p:txBody>
          <a:bodyPr wrap="square" rtlCol="0">
            <a:spAutoFit/>
          </a:bodyPr>
          <a:lstStyle/>
          <a:p>
            <a:pPr algn="r"/>
            <a:r>
              <a:rPr lang="en-US" sz="1200" dirty="0" smtClean="0"/>
              <a:t>Jacques Pepin. The origins of AIDS, 2011. </a:t>
            </a:r>
            <a:endParaRPr lang="pt-BR" sz="1200" dirty="0"/>
          </a:p>
        </p:txBody>
      </p:sp>
    </p:spTree>
    <p:extLst>
      <p:ext uri="{BB962C8B-B14F-4D97-AF65-F5344CB8AC3E}">
        <p14:creationId xmlns:p14="http://schemas.microsoft.com/office/powerpoint/2010/main" val="3618949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 Haiti para os EUA</a:t>
            </a:r>
            <a:endParaRPr lang="pt-BR" sz="3600" dirty="0"/>
          </a:p>
        </p:txBody>
      </p:sp>
      <p:pic>
        <p:nvPicPr>
          <p:cNvPr id="3" name="Imagem 2"/>
          <p:cNvPicPr>
            <a:picLocks noChangeAspect="1"/>
          </p:cNvPicPr>
          <p:nvPr/>
        </p:nvPicPr>
        <p:blipFill>
          <a:blip r:embed="rId3"/>
          <a:stretch>
            <a:fillRect/>
          </a:stretch>
        </p:blipFill>
        <p:spPr>
          <a:xfrm>
            <a:off x="107504" y="1414156"/>
            <a:ext cx="9001000" cy="5118780"/>
          </a:xfrm>
          <a:prstGeom prst="rect">
            <a:avLst/>
          </a:prstGeom>
        </p:spPr>
      </p:pic>
      <p:sp>
        <p:nvSpPr>
          <p:cNvPr id="7" name="CaixaDeTexto 6"/>
          <p:cNvSpPr txBox="1"/>
          <p:nvPr/>
        </p:nvSpPr>
        <p:spPr>
          <a:xfrm>
            <a:off x="6948264" y="4469631"/>
            <a:ext cx="1656184" cy="615553"/>
          </a:xfrm>
          <a:prstGeom prst="rect">
            <a:avLst/>
          </a:prstGeom>
          <a:solidFill>
            <a:schemeClr val="bg1"/>
          </a:solidFill>
        </p:spPr>
        <p:txBody>
          <a:bodyPr wrap="square" rtlCol="0">
            <a:spAutoFit/>
          </a:bodyPr>
          <a:lstStyle/>
          <a:p>
            <a:pPr algn="ctr"/>
            <a:r>
              <a:rPr lang="en-US" sz="1700" b="1" dirty="0" err="1">
                <a:solidFill>
                  <a:srgbClr val="C00000"/>
                </a:solidFill>
              </a:rPr>
              <a:t>H</a:t>
            </a:r>
            <a:r>
              <a:rPr lang="en-US" sz="1700" b="1" dirty="0" err="1" smtClean="0">
                <a:solidFill>
                  <a:srgbClr val="C00000"/>
                </a:solidFill>
              </a:rPr>
              <a:t>emoderivadosTurismo</a:t>
            </a:r>
            <a:r>
              <a:rPr lang="en-US" sz="1700" b="1" dirty="0" smtClean="0">
                <a:solidFill>
                  <a:srgbClr val="C00000"/>
                </a:solidFill>
              </a:rPr>
              <a:t> gay</a:t>
            </a:r>
          </a:p>
        </p:txBody>
      </p:sp>
      <p:pic>
        <p:nvPicPr>
          <p:cNvPr id="10" name="Imagem 9"/>
          <p:cNvPicPr>
            <a:picLocks noChangeAspect="1"/>
          </p:cNvPicPr>
          <p:nvPr/>
        </p:nvPicPr>
        <p:blipFill>
          <a:blip r:embed="rId4"/>
          <a:stretch>
            <a:fillRect/>
          </a:stretch>
        </p:blipFill>
        <p:spPr>
          <a:xfrm>
            <a:off x="6732240" y="6269316"/>
            <a:ext cx="1872208" cy="328036"/>
          </a:xfrm>
          <a:prstGeom prst="rect">
            <a:avLst/>
          </a:prstGeom>
          <a:ln>
            <a:solidFill>
              <a:schemeClr val="tx1"/>
            </a:solidFill>
          </a:ln>
        </p:spPr>
      </p:pic>
    </p:spTree>
    <p:extLst>
      <p:ext uri="{BB962C8B-B14F-4D97-AF65-F5344CB8AC3E}">
        <p14:creationId xmlns:p14="http://schemas.microsoft.com/office/powerpoint/2010/main" val="1085938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Nova amplificação nos EUA</a:t>
            </a:r>
            <a:endParaRPr lang="pt-BR" sz="3600" dirty="0"/>
          </a:p>
        </p:txBody>
      </p:sp>
      <p:pic>
        <p:nvPicPr>
          <p:cNvPr id="3" name="Imagem 2"/>
          <p:cNvPicPr>
            <a:picLocks noChangeAspect="1"/>
          </p:cNvPicPr>
          <p:nvPr/>
        </p:nvPicPr>
        <p:blipFill>
          <a:blip r:embed="rId3"/>
          <a:stretch>
            <a:fillRect/>
          </a:stretch>
        </p:blipFill>
        <p:spPr>
          <a:xfrm>
            <a:off x="395536" y="1700808"/>
            <a:ext cx="8468712" cy="4752528"/>
          </a:xfrm>
          <a:prstGeom prst="rect">
            <a:avLst/>
          </a:prstGeom>
          <a:ln>
            <a:solidFill>
              <a:schemeClr val="tx1"/>
            </a:solidFill>
          </a:ln>
        </p:spPr>
      </p:pic>
      <p:sp>
        <p:nvSpPr>
          <p:cNvPr id="7" name="CaixaDeTexto 6"/>
          <p:cNvSpPr txBox="1"/>
          <p:nvPr/>
        </p:nvSpPr>
        <p:spPr>
          <a:xfrm>
            <a:off x="6156176" y="6021288"/>
            <a:ext cx="2664296" cy="338554"/>
          </a:xfrm>
          <a:prstGeom prst="rect">
            <a:avLst/>
          </a:prstGeom>
          <a:solidFill>
            <a:schemeClr val="bg1"/>
          </a:solidFill>
        </p:spPr>
        <p:txBody>
          <a:bodyPr wrap="square" rtlCol="0">
            <a:spAutoFit/>
          </a:bodyPr>
          <a:lstStyle/>
          <a:p>
            <a:pPr algn="r"/>
            <a:r>
              <a:rPr lang="en-US" sz="1600" dirty="0" smtClean="0"/>
              <a:t>Gay parade in the USA, 1971.</a:t>
            </a:r>
            <a:endParaRPr lang="pt-BR" sz="1600" dirty="0"/>
          </a:p>
        </p:txBody>
      </p:sp>
    </p:spTree>
    <p:extLst>
      <p:ext uri="{BB962C8B-B14F-4D97-AF65-F5344CB8AC3E}">
        <p14:creationId xmlns:p14="http://schemas.microsoft.com/office/powerpoint/2010/main" val="681326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Dos EUA para o mundo</a:t>
            </a:r>
            <a:endParaRPr lang="pt-BR" sz="3600" dirty="0"/>
          </a:p>
        </p:txBody>
      </p:sp>
      <p:pic>
        <p:nvPicPr>
          <p:cNvPr id="4" name="Imagem 3"/>
          <p:cNvPicPr>
            <a:picLocks noChangeAspect="1"/>
          </p:cNvPicPr>
          <p:nvPr/>
        </p:nvPicPr>
        <p:blipFill>
          <a:blip r:embed="rId3"/>
          <a:stretch>
            <a:fillRect/>
          </a:stretch>
        </p:blipFill>
        <p:spPr>
          <a:xfrm>
            <a:off x="1475656" y="1610435"/>
            <a:ext cx="6501806" cy="5029120"/>
          </a:xfrm>
          <a:prstGeom prst="rect">
            <a:avLst/>
          </a:prstGeom>
        </p:spPr>
      </p:pic>
      <p:sp>
        <p:nvSpPr>
          <p:cNvPr id="5" name="CaixaDeTexto 4"/>
          <p:cNvSpPr txBox="1"/>
          <p:nvPr/>
        </p:nvSpPr>
        <p:spPr>
          <a:xfrm>
            <a:off x="6800241" y="6392361"/>
            <a:ext cx="2092239" cy="261610"/>
          </a:xfrm>
          <a:prstGeom prst="rect">
            <a:avLst/>
          </a:prstGeom>
          <a:noFill/>
        </p:spPr>
        <p:txBody>
          <a:bodyPr wrap="none" rtlCol="0">
            <a:spAutoFit/>
          </a:bodyPr>
          <a:lstStyle/>
          <a:p>
            <a:r>
              <a:rPr lang="fr-FR" sz="1100" dirty="0"/>
              <a:t>Lancet Infect Dis 2011; 11: 45–56</a:t>
            </a:r>
            <a:endParaRPr lang="pt-BR" sz="1100" dirty="0"/>
          </a:p>
        </p:txBody>
      </p:sp>
    </p:spTree>
    <p:extLst>
      <p:ext uri="{BB962C8B-B14F-4D97-AF65-F5344CB8AC3E}">
        <p14:creationId xmlns:p14="http://schemas.microsoft.com/office/powerpoint/2010/main" val="1531719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974725" y="188913"/>
            <a:ext cx="7197725" cy="900112"/>
          </a:xfrm>
          <a:prstGeom prst="rect">
            <a:avLst/>
          </a:prstGeom>
          <a:noFill/>
          <a:ln w="9525">
            <a:noFill/>
            <a:miter lim="800000"/>
            <a:headEnd/>
            <a:tailEnd/>
          </a:ln>
          <a:effectLst/>
        </p:spPr>
        <p:txBody>
          <a:bodyPr lIns="92075" tIns="46038" rIns="92075" bIns="46038" anchor="ctr"/>
          <a:lstStyle/>
          <a:p>
            <a:pPr algn="ctr">
              <a:spcBef>
                <a:spcPct val="50000"/>
              </a:spcBef>
            </a:pPr>
            <a:r>
              <a:rPr lang="pt-BR" sz="4800">
                <a:solidFill>
                  <a:schemeClr val="tx2"/>
                </a:solidFill>
                <a:latin typeface="Arial" pitchFamily="34" charset="0"/>
              </a:rPr>
              <a:t>Histórico</a:t>
            </a:r>
          </a:p>
        </p:txBody>
      </p:sp>
      <p:sp>
        <p:nvSpPr>
          <p:cNvPr id="4" name="Title 3"/>
          <p:cNvSpPr>
            <a:spLocks noGrp="1"/>
          </p:cNvSpPr>
          <p:nvPr>
            <p:ph type="title"/>
          </p:nvPr>
        </p:nvSpPr>
        <p:spPr/>
        <p:txBody>
          <a:bodyPr>
            <a:normAutofit/>
          </a:bodyPr>
          <a:lstStyle/>
          <a:p>
            <a:r>
              <a:rPr lang="pt-BR" sz="3600" dirty="0" smtClean="0"/>
              <a:t>Linha do Tempo (1980 a 2003)</a:t>
            </a:r>
            <a:endParaRPr lang="pt-BR" sz="3600" dirty="0"/>
          </a:p>
        </p:txBody>
      </p:sp>
      <p:pic>
        <p:nvPicPr>
          <p:cNvPr id="7170" name="Picture 2"/>
          <p:cNvPicPr>
            <a:picLocks noChangeAspect="1" noChangeArrowheads="1"/>
          </p:cNvPicPr>
          <p:nvPr/>
        </p:nvPicPr>
        <p:blipFill>
          <a:blip r:embed="rId2" cstate="print"/>
          <a:srcRect/>
          <a:stretch>
            <a:fillRect/>
          </a:stretch>
        </p:blipFill>
        <p:spPr bwMode="auto">
          <a:xfrm>
            <a:off x="51593" y="1484784"/>
            <a:ext cx="9092407" cy="5266191"/>
          </a:xfrm>
          <a:prstGeom prst="rect">
            <a:avLst/>
          </a:prstGeom>
          <a:noFill/>
          <a:ln w="9525">
            <a:noFill/>
            <a:miter lim="800000"/>
            <a:headEnd/>
            <a:tailEnd/>
          </a:ln>
        </p:spPr>
      </p:pic>
      <p:sp>
        <p:nvSpPr>
          <p:cNvPr id="5" name="TextBox 4"/>
          <p:cNvSpPr txBox="1"/>
          <p:nvPr/>
        </p:nvSpPr>
        <p:spPr>
          <a:xfrm>
            <a:off x="8604448" y="6597352"/>
            <a:ext cx="498855" cy="276999"/>
          </a:xfrm>
          <a:prstGeom prst="rect">
            <a:avLst/>
          </a:prstGeom>
          <a:noFill/>
        </p:spPr>
        <p:txBody>
          <a:bodyPr wrap="none" rtlCol="0">
            <a:spAutoFit/>
          </a:bodyPr>
          <a:lstStyle/>
          <a:p>
            <a:r>
              <a:rPr lang="pt-BR" sz="1200" i="1" dirty="0" smtClean="0">
                <a:solidFill>
                  <a:schemeClr val="bg1">
                    <a:lumMod val="50000"/>
                  </a:schemeClr>
                </a:solidFill>
              </a:rPr>
              <a:t>2004</a:t>
            </a:r>
            <a:endParaRPr lang="pt-BR" i="1" dirty="0">
              <a:solidFill>
                <a:schemeClr val="bg1">
                  <a:lumMod val="50000"/>
                </a:schemeClr>
              </a:solidFill>
            </a:endParaRPr>
          </a:p>
        </p:txBody>
      </p:sp>
      <p:sp>
        <p:nvSpPr>
          <p:cNvPr id="2" name="Retângulo 1"/>
          <p:cNvSpPr/>
          <p:nvPr/>
        </p:nvSpPr>
        <p:spPr>
          <a:xfrm>
            <a:off x="2123728" y="3501008"/>
            <a:ext cx="208823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275856" y="4653136"/>
            <a:ext cx="129614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3995936" y="3068960"/>
            <a:ext cx="1872208" cy="308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4932040" y="2348880"/>
            <a:ext cx="1656184" cy="308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148064" y="1700808"/>
            <a:ext cx="194421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a:bodyPr>
          <a:lstStyle/>
          <a:p>
            <a:pPr algn="l"/>
            <a:r>
              <a:rPr lang="pt-BR" sz="3600" dirty="0" smtClean="0"/>
              <a:t>		HIV: modos de transmissão</a:t>
            </a:r>
            <a:endParaRPr lang="pt-BR" sz="3600" dirty="0"/>
          </a:p>
        </p:txBody>
      </p:sp>
      <p:sp>
        <p:nvSpPr>
          <p:cNvPr id="12293" name="Rectangle 5"/>
          <p:cNvSpPr>
            <a:spLocks noGrp="1" noChangeArrowheads="1"/>
          </p:cNvSpPr>
          <p:nvPr>
            <p:ph type="body" idx="1"/>
          </p:nvPr>
        </p:nvSpPr>
        <p:spPr>
          <a:xfrm>
            <a:off x="457200" y="1772816"/>
            <a:ext cx="6419056" cy="4853136"/>
          </a:xfrm>
        </p:spPr>
        <p:txBody>
          <a:bodyPr>
            <a:normAutofit fontScale="92500" lnSpcReduction="10000"/>
          </a:bodyPr>
          <a:lstStyle/>
          <a:p>
            <a:pPr lvl="1"/>
            <a:r>
              <a:rPr lang="pt-BR" dirty="0" smtClean="0"/>
              <a:t>Relação sexual</a:t>
            </a:r>
            <a:endParaRPr lang="pt-BR" dirty="0"/>
          </a:p>
          <a:p>
            <a:pPr lvl="1"/>
            <a:r>
              <a:rPr lang="pt-BR" dirty="0" smtClean="0"/>
              <a:t>Exposição a sangue/fluidos corporais</a:t>
            </a:r>
          </a:p>
          <a:p>
            <a:pPr lvl="2"/>
            <a:r>
              <a:rPr lang="pt-BR" dirty="0" smtClean="0"/>
              <a:t>Transfusões </a:t>
            </a:r>
            <a:r>
              <a:rPr lang="pt-BR" dirty="0"/>
              <a:t>de </a:t>
            </a:r>
            <a:r>
              <a:rPr lang="pt-BR" dirty="0" smtClean="0"/>
              <a:t>sangue</a:t>
            </a:r>
          </a:p>
          <a:p>
            <a:pPr lvl="2"/>
            <a:r>
              <a:rPr lang="pt-BR" dirty="0" smtClean="0"/>
              <a:t>Agulhas compartilhadas</a:t>
            </a:r>
          </a:p>
          <a:p>
            <a:pPr lvl="2"/>
            <a:r>
              <a:rPr lang="pt-BR" dirty="0" smtClean="0"/>
              <a:t>Instrumentos contaminados</a:t>
            </a:r>
            <a:endParaRPr lang="pt-BR" dirty="0"/>
          </a:p>
          <a:p>
            <a:pPr lvl="1"/>
            <a:r>
              <a:rPr lang="pt-BR" dirty="0"/>
              <a:t>Transmissão </a:t>
            </a:r>
            <a:r>
              <a:rPr lang="pt-BR" dirty="0" smtClean="0"/>
              <a:t>vertical (mãe </a:t>
            </a:r>
            <a:r>
              <a:rPr lang="pt-BR" dirty="0" smtClean="0">
                <a:sym typeface="Symbol"/>
              </a:rPr>
              <a:t> c</a:t>
            </a:r>
            <a:r>
              <a:rPr lang="pt-BR" dirty="0" smtClean="0"/>
              <a:t>riança) </a:t>
            </a:r>
            <a:endParaRPr lang="pt-BR" dirty="0"/>
          </a:p>
          <a:p>
            <a:pPr lvl="2"/>
            <a:r>
              <a:rPr lang="pt-BR" dirty="0" smtClean="0"/>
              <a:t>Gravidez </a:t>
            </a:r>
            <a:endParaRPr lang="pt-BR" dirty="0"/>
          </a:p>
          <a:p>
            <a:pPr lvl="2"/>
            <a:r>
              <a:rPr lang="pt-BR" dirty="0" smtClean="0"/>
              <a:t>Parto </a:t>
            </a:r>
            <a:endParaRPr lang="pt-BR" dirty="0"/>
          </a:p>
          <a:p>
            <a:pPr lvl="2"/>
            <a:r>
              <a:rPr lang="pt-BR" dirty="0" smtClean="0"/>
              <a:t>Aleitamento </a:t>
            </a:r>
            <a:endParaRPr lang="pt-BR" dirty="0"/>
          </a:p>
        </p:txBody>
      </p:sp>
      <p:pic>
        <p:nvPicPr>
          <p:cNvPr id="6" name="Picture 5" descr="Estrutura HIV (ext-retoque)"/>
          <p:cNvPicPr>
            <a:picLocks noChangeAspect="1" noChangeArrowheads="1"/>
          </p:cNvPicPr>
          <p:nvPr/>
        </p:nvPicPr>
        <p:blipFill>
          <a:blip r:embed="rId3" cstate="print"/>
          <a:srcRect/>
          <a:stretch>
            <a:fillRect/>
          </a:stretch>
        </p:blipFill>
        <p:spPr bwMode="auto">
          <a:xfrm>
            <a:off x="7740352" y="305968"/>
            <a:ext cx="1113981" cy="1088390"/>
          </a:xfrm>
          <a:prstGeom prst="rect">
            <a:avLst/>
          </a:prstGeom>
          <a:noFill/>
        </p:spPr>
      </p:pic>
    </p:spTree>
    <p:extLst>
      <p:ext uri="{BB962C8B-B14F-4D97-AF65-F5344CB8AC3E}">
        <p14:creationId xmlns:p14="http://schemas.microsoft.com/office/powerpoint/2010/main" val="2024151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sz="3600" dirty="0" smtClean="0"/>
              <a:t>Epidemiologia mundial</a:t>
            </a:r>
            <a:endParaRPr lang="pt-BR" sz="3600" dirty="0"/>
          </a:p>
        </p:txBody>
      </p:sp>
      <p:sp>
        <p:nvSpPr>
          <p:cNvPr id="7" name="Rectangle 2"/>
          <p:cNvSpPr>
            <a:spLocks noChangeArrowheads="1"/>
          </p:cNvSpPr>
          <p:nvPr/>
        </p:nvSpPr>
        <p:spPr bwMode="auto">
          <a:xfrm>
            <a:off x="1382889" y="5943386"/>
            <a:ext cx="6594123"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778" b="1" dirty="0">
                <a:ea typeface="MS PGothic" panose="020B0600070205080204" pitchFamily="34" charset="-128"/>
                <a:cs typeface="Arial Bold" charset="0"/>
              </a:rPr>
              <a:t>Total: </a:t>
            </a:r>
            <a:r>
              <a:rPr lang="en-US" altLang="en-US" sz="1778" b="1" dirty="0" smtClean="0">
                <a:ea typeface="MS PGothic" panose="020B0600070205080204" pitchFamily="34" charset="-128"/>
                <a:cs typeface="Arial Bold" charset="0"/>
              </a:rPr>
              <a:t>37.9 millions</a:t>
            </a:r>
            <a:r>
              <a:rPr lang="en-US" altLang="en-US" sz="1778" dirty="0" smtClean="0">
                <a:ea typeface="MS PGothic" panose="020B0600070205080204" pitchFamily="34" charset="-128"/>
                <a:cs typeface="Arial Bold" charset="0"/>
              </a:rPr>
              <a:t> </a:t>
            </a:r>
            <a:r>
              <a:rPr lang="en-US" altLang="en-US" sz="1600" dirty="0">
                <a:solidFill>
                  <a:srgbClr val="4D4D4D"/>
                </a:solidFill>
                <a:ea typeface="MS PGothic" panose="020B0600070205080204" pitchFamily="34" charset="-128"/>
                <a:cs typeface="Arial Bold" charset="0"/>
              </a:rPr>
              <a:t>[</a:t>
            </a:r>
            <a:r>
              <a:rPr lang="en-US" altLang="en-US" sz="1600" dirty="0" smtClean="0">
                <a:solidFill>
                  <a:srgbClr val="4D4D4D"/>
                </a:solidFill>
                <a:ea typeface="MS PGothic" panose="020B0600070205080204" pitchFamily="34" charset="-128"/>
                <a:cs typeface="Arial Bold" charset="0"/>
              </a:rPr>
              <a:t>32.7 </a:t>
            </a:r>
            <a:r>
              <a:rPr lang="en-US" altLang="en-US" sz="1600" dirty="0">
                <a:solidFill>
                  <a:srgbClr val="4D4D4D"/>
                </a:solidFill>
                <a:ea typeface="MS PGothic" panose="020B0600070205080204" pitchFamily="34" charset="-128"/>
                <a:cs typeface="Arial Bold" charset="0"/>
              </a:rPr>
              <a:t>million – </a:t>
            </a:r>
            <a:r>
              <a:rPr lang="en-US" altLang="en-US" sz="1600" dirty="0" smtClean="0">
                <a:solidFill>
                  <a:srgbClr val="4D4D4D"/>
                </a:solidFill>
                <a:ea typeface="MS PGothic" panose="020B0600070205080204" pitchFamily="34" charset="-128"/>
                <a:cs typeface="Arial Bold" charset="0"/>
              </a:rPr>
              <a:t>44.0 </a:t>
            </a:r>
            <a:r>
              <a:rPr lang="en-US" altLang="en-US" sz="1600" dirty="0">
                <a:solidFill>
                  <a:srgbClr val="4D4D4D"/>
                </a:solidFill>
                <a:ea typeface="MS PGothic" panose="020B0600070205080204" pitchFamily="34" charset="-128"/>
                <a:cs typeface="Arial Bold" charset="0"/>
              </a:rPr>
              <a:t>million]</a:t>
            </a:r>
            <a:endParaRPr lang="en-US" altLang="en-US" sz="1778" dirty="0">
              <a:solidFill>
                <a:srgbClr val="7F7F7F"/>
              </a:solidFill>
              <a:ea typeface="MS PGothic" panose="020B0600070205080204" pitchFamily="34" charset="-128"/>
              <a:cs typeface="Arial Bold" charset="0"/>
            </a:endParaRPr>
          </a:p>
        </p:txBody>
      </p:sp>
      <p:sp>
        <p:nvSpPr>
          <p:cNvPr id="8" name="Freeform 3"/>
          <p:cNvSpPr>
            <a:spLocks/>
          </p:cNvSpPr>
          <p:nvPr/>
        </p:nvSpPr>
        <p:spPr bwMode="auto">
          <a:xfrm>
            <a:off x="987778" y="2572242"/>
            <a:ext cx="6969478" cy="3189111"/>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9" name="Freeform 4"/>
          <p:cNvSpPr>
            <a:spLocks/>
          </p:cNvSpPr>
          <p:nvPr/>
        </p:nvSpPr>
        <p:spPr bwMode="auto">
          <a:xfrm>
            <a:off x="987778" y="2572242"/>
            <a:ext cx="6969478" cy="3189111"/>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0" name="Freeform 5"/>
          <p:cNvSpPr>
            <a:spLocks noEditPoints="1"/>
          </p:cNvSpPr>
          <p:nvPr/>
        </p:nvSpPr>
        <p:spPr bwMode="auto">
          <a:xfrm>
            <a:off x="2532945" y="2692187"/>
            <a:ext cx="4913489" cy="3071988"/>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11" name="Freeform 6"/>
          <p:cNvSpPr>
            <a:spLocks noEditPoints="1"/>
          </p:cNvSpPr>
          <p:nvPr/>
        </p:nvSpPr>
        <p:spPr bwMode="auto">
          <a:xfrm>
            <a:off x="1734257" y="2692187"/>
            <a:ext cx="2012244" cy="2456744"/>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12" name="Freeform 7"/>
          <p:cNvSpPr>
            <a:spLocks/>
          </p:cNvSpPr>
          <p:nvPr/>
        </p:nvSpPr>
        <p:spPr bwMode="auto">
          <a:xfrm>
            <a:off x="1128889" y="2577886"/>
            <a:ext cx="6691489" cy="3186289"/>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3" name="Freeform 8"/>
          <p:cNvSpPr>
            <a:spLocks/>
          </p:cNvSpPr>
          <p:nvPr/>
        </p:nvSpPr>
        <p:spPr bwMode="auto">
          <a:xfrm>
            <a:off x="1293990" y="2577886"/>
            <a:ext cx="6357055" cy="3186289"/>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4" name="Freeform 9"/>
          <p:cNvSpPr>
            <a:spLocks/>
          </p:cNvSpPr>
          <p:nvPr/>
        </p:nvSpPr>
        <p:spPr bwMode="auto">
          <a:xfrm>
            <a:off x="1563511" y="2577886"/>
            <a:ext cx="5820834" cy="3186289"/>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5" name="Freeform 10"/>
          <p:cNvSpPr>
            <a:spLocks/>
          </p:cNvSpPr>
          <p:nvPr/>
        </p:nvSpPr>
        <p:spPr bwMode="auto">
          <a:xfrm>
            <a:off x="1837267" y="2577886"/>
            <a:ext cx="5270500" cy="3186289"/>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6" name="Freeform 11"/>
          <p:cNvSpPr>
            <a:spLocks/>
          </p:cNvSpPr>
          <p:nvPr/>
        </p:nvSpPr>
        <p:spPr bwMode="auto">
          <a:xfrm>
            <a:off x="2156178" y="2577886"/>
            <a:ext cx="4632678" cy="3186289"/>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7" name="Freeform 12"/>
          <p:cNvSpPr>
            <a:spLocks/>
          </p:cNvSpPr>
          <p:nvPr/>
        </p:nvSpPr>
        <p:spPr bwMode="auto">
          <a:xfrm>
            <a:off x="2569634" y="2577886"/>
            <a:ext cx="3805766" cy="3186289"/>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8" name="Freeform 13"/>
          <p:cNvSpPr>
            <a:spLocks/>
          </p:cNvSpPr>
          <p:nvPr/>
        </p:nvSpPr>
        <p:spPr bwMode="auto">
          <a:xfrm>
            <a:off x="3112911" y="2577886"/>
            <a:ext cx="2719212" cy="3186289"/>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9" name="Freeform 14"/>
          <p:cNvSpPr>
            <a:spLocks/>
          </p:cNvSpPr>
          <p:nvPr/>
        </p:nvSpPr>
        <p:spPr bwMode="auto">
          <a:xfrm>
            <a:off x="3743678" y="2577886"/>
            <a:ext cx="1460500" cy="3186289"/>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20" name="Line 15"/>
          <p:cNvSpPr>
            <a:spLocks noChangeShapeType="1"/>
          </p:cNvSpPr>
          <p:nvPr/>
        </p:nvSpPr>
        <p:spPr bwMode="auto">
          <a:xfrm flipH="1" flipV="1">
            <a:off x="4468989" y="2577886"/>
            <a:ext cx="4233" cy="318346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1" name="Line 16"/>
          <p:cNvSpPr>
            <a:spLocks noChangeShapeType="1"/>
          </p:cNvSpPr>
          <p:nvPr/>
        </p:nvSpPr>
        <p:spPr bwMode="auto">
          <a:xfrm>
            <a:off x="2712156" y="2695009"/>
            <a:ext cx="35136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2" name="Line 17"/>
          <p:cNvSpPr>
            <a:spLocks noChangeShapeType="1"/>
          </p:cNvSpPr>
          <p:nvPr/>
        </p:nvSpPr>
        <p:spPr bwMode="auto">
          <a:xfrm>
            <a:off x="2233790" y="2886920"/>
            <a:ext cx="4477455"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3" name="Line 18"/>
          <p:cNvSpPr>
            <a:spLocks noChangeShapeType="1"/>
          </p:cNvSpPr>
          <p:nvPr/>
        </p:nvSpPr>
        <p:spPr bwMode="auto">
          <a:xfrm flipV="1">
            <a:off x="1732845" y="3163498"/>
            <a:ext cx="5475111" cy="282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4" name="Line 19"/>
          <p:cNvSpPr>
            <a:spLocks noChangeShapeType="1"/>
          </p:cNvSpPr>
          <p:nvPr/>
        </p:nvSpPr>
        <p:spPr bwMode="auto">
          <a:xfrm>
            <a:off x="1343378" y="3479587"/>
            <a:ext cx="6252634"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5" name="Line 20"/>
          <p:cNvSpPr>
            <a:spLocks noChangeShapeType="1"/>
          </p:cNvSpPr>
          <p:nvPr/>
        </p:nvSpPr>
        <p:spPr bwMode="auto">
          <a:xfrm>
            <a:off x="1085145" y="3833775"/>
            <a:ext cx="6773333" cy="141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6" name="Line 21"/>
          <p:cNvSpPr>
            <a:spLocks noChangeShapeType="1"/>
          </p:cNvSpPr>
          <p:nvPr/>
        </p:nvSpPr>
        <p:spPr bwMode="auto">
          <a:xfrm>
            <a:off x="987778" y="4227476"/>
            <a:ext cx="69680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7" name="Line 22"/>
          <p:cNvSpPr>
            <a:spLocks noChangeShapeType="1"/>
          </p:cNvSpPr>
          <p:nvPr/>
        </p:nvSpPr>
        <p:spPr bwMode="auto">
          <a:xfrm>
            <a:off x="1092200" y="4636698"/>
            <a:ext cx="6760634"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8" name="Line 23"/>
          <p:cNvSpPr>
            <a:spLocks noChangeShapeType="1"/>
          </p:cNvSpPr>
          <p:nvPr/>
        </p:nvSpPr>
        <p:spPr bwMode="auto">
          <a:xfrm>
            <a:off x="1365956" y="4988064"/>
            <a:ext cx="6207478" cy="141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9" name="Line 24"/>
          <p:cNvSpPr>
            <a:spLocks noChangeShapeType="1"/>
          </p:cNvSpPr>
          <p:nvPr/>
        </p:nvSpPr>
        <p:spPr bwMode="auto">
          <a:xfrm>
            <a:off x="1804812" y="5302743"/>
            <a:ext cx="5322711" cy="282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30" name="Line 25"/>
          <p:cNvSpPr>
            <a:spLocks noChangeShapeType="1"/>
          </p:cNvSpPr>
          <p:nvPr/>
        </p:nvSpPr>
        <p:spPr bwMode="auto">
          <a:xfrm>
            <a:off x="2417234" y="5576498"/>
            <a:ext cx="40978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31" name="Rectangle 27"/>
          <p:cNvSpPr>
            <a:spLocks noChangeArrowheads="1"/>
          </p:cNvSpPr>
          <p:nvPr/>
        </p:nvSpPr>
        <p:spPr bwMode="auto">
          <a:xfrm>
            <a:off x="3707904" y="3501008"/>
            <a:ext cx="2024944"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Eastern </a:t>
            </a:r>
            <a:r>
              <a:rPr lang="en-US" altLang="en-US" sz="1200" b="1" dirty="0" err="1" smtClean="0">
                <a:ea typeface="MS PGothic" panose="020B0600070205080204" pitchFamily="34" charset="-128"/>
              </a:rPr>
              <a:t>mediterranean</a:t>
            </a:r>
            <a:endParaRPr lang="en-US" altLang="en-US" sz="1200" b="1" dirty="0">
              <a:ea typeface="MS PGothic" panose="020B0600070205080204" pitchFamily="34" charset="-128"/>
            </a:endParaRPr>
          </a:p>
          <a:p>
            <a:pPr algn="ctr">
              <a:lnSpc>
                <a:spcPct val="75000"/>
              </a:lnSpc>
            </a:pPr>
            <a:r>
              <a:rPr lang="en-US" altLang="en-US" sz="1200" b="1" dirty="0" smtClean="0">
                <a:ea typeface="MS PGothic" panose="020B0600070205080204" pitchFamily="34" charset="-128"/>
              </a:rPr>
              <a:t>400,000</a:t>
            </a:r>
            <a:endParaRPr lang="en-US" altLang="en-US" sz="1200" b="1" dirty="0">
              <a:ea typeface="MS PGothic" panose="020B0600070205080204" pitchFamily="34" charset="-128"/>
            </a:endParaRPr>
          </a:p>
        </p:txBody>
      </p:sp>
      <p:sp>
        <p:nvSpPr>
          <p:cNvPr id="32" name="Rectangle 28"/>
          <p:cNvSpPr>
            <a:spLocks noChangeArrowheads="1"/>
          </p:cNvSpPr>
          <p:nvPr/>
        </p:nvSpPr>
        <p:spPr bwMode="auto">
          <a:xfrm>
            <a:off x="3661958" y="3960639"/>
            <a:ext cx="22061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2000" b="1" dirty="0" smtClean="0">
                <a:solidFill>
                  <a:srgbClr val="FF0000"/>
                </a:solidFill>
                <a:ea typeface="MS PGothic" panose="020B0600070205080204" pitchFamily="34" charset="-128"/>
              </a:rPr>
              <a:t>Sub-Saharan Africa</a:t>
            </a:r>
            <a:endParaRPr lang="en-US" altLang="en-US" sz="2000" b="1" dirty="0">
              <a:solidFill>
                <a:srgbClr val="FF0000"/>
              </a:solidFill>
              <a:ea typeface="MS PGothic" panose="020B0600070205080204" pitchFamily="34" charset="-128"/>
            </a:endParaRPr>
          </a:p>
          <a:p>
            <a:pPr algn="ctr">
              <a:lnSpc>
                <a:spcPct val="75000"/>
              </a:lnSpc>
            </a:pPr>
            <a:r>
              <a:rPr lang="en-US" altLang="en-US" sz="2000" b="1" dirty="0" smtClean="0">
                <a:solidFill>
                  <a:srgbClr val="FF0000"/>
                </a:solidFill>
                <a:ea typeface="MS PGothic" panose="020B0600070205080204" pitchFamily="34" charset="-128"/>
              </a:rPr>
              <a:t>25.7 millions</a:t>
            </a:r>
            <a:endParaRPr lang="en-US" altLang="en-US" sz="2000" b="1" dirty="0">
              <a:solidFill>
                <a:srgbClr val="FF0000"/>
              </a:solidFill>
              <a:ea typeface="MS PGothic" panose="020B0600070205080204" pitchFamily="34" charset="-128"/>
            </a:endParaRPr>
          </a:p>
        </p:txBody>
      </p:sp>
      <p:sp>
        <p:nvSpPr>
          <p:cNvPr id="33" name="Rectangle 29"/>
          <p:cNvSpPr>
            <a:spLocks noChangeArrowheads="1"/>
          </p:cNvSpPr>
          <p:nvPr/>
        </p:nvSpPr>
        <p:spPr bwMode="auto">
          <a:xfrm>
            <a:off x="5185662" y="3089803"/>
            <a:ext cx="1546578"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Western Pacific</a:t>
            </a:r>
            <a:endParaRPr lang="en-US" altLang="en-US" sz="1200" b="1" dirty="0">
              <a:ea typeface="MS PGothic" panose="020B0600070205080204" pitchFamily="34" charset="-128"/>
            </a:endParaRPr>
          </a:p>
          <a:p>
            <a:pPr algn="ctr">
              <a:lnSpc>
                <a:spcPct val="75000"/>
              </a:lnSpc>
            </a:pPr>
            <a:r>
              <a:rPr lang="en-US" altLang="en-US" sz="1200" b="1" dirty="0" smtClean="0">
                <a:ea typeface="MS PGothic" panose="020B0600070205080204" pitchFamily="34" charset="-128"/>
              </a:rPr>
              <a:t>1.9 millions</a:t>
            </a:r>
            <a:endParaRPr lang="en-US" altLang="en-US" sz="1200" b="1" dirty="0">
              <a:ea typeface="MS PGothic" panose="020B0600070205080204" pitchFamily="34" charset="-128"/>
            </a:endParaRPr>
          </a:p>
        </p:txBody>
      </p:sp>
      <p:sp>
        <p:nvSpPr>
          <p:cNvPr id="34" name="Rectangle 30"/>
          <p:cNvSpPr>
            <a:spLocks noChangeArrowheads="1"/>
          </p:cNvSpPr>
          <p:nvPr/>
        </p:nvSpPr>
        <p:spPr bwMode="auto">
          <a:xfrm>
            <a:off x="5787374" y="4026292"/>
            <a:ext cx="1952978"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panose="020B0604020202020204" pitchFamily="34" charset="0"/>
              </a:defRPr>
            </a:lvl1pPr>
            <a:lvl2pPr marL="742950" indent="-285750" defTabSz="935038" eaLnBrk="0" hangingPunct="0">
              <a:tabLst>
                <a:tab pos="285750" algn="l"/>
              </a:tabLst>
              <a:defRPr>
                <a:solidFill>
                  <a:schemeClr val="tx1"/>
                </a:solidFill>
                <a:latin typeface="Arial" panose="020B0604020202020204" pitchFamily="34" charset="0"/>
              </a:defRPr>
            </a:lvl2pPr>
            <a:lvl3pPr marL="1143000" indent="-228600" defTabSz="935038" eaLnBrk="0" hangingPunct="0">
              <a:tabLst>
                <a:tab pos="285750" algn="l"/>
              </a:tabLst>
              <a:defRPr>
                <a:solidFill>
                  <a:schemeClr val="tx1"/>
                </a:solidFill>
                <a:latin typeface="Arial" panose="020B0604020202020204" pitchFamily="34" charset="0"/>
              </a:defRPr>
            </a:lvl3pPr>
            <a:lvl4pPr marL="1600200" indent="-228600" defTabSz="935038" eaLnBrk="0" hangingPunct="0">
              <a:tabLst>
                <a:tab pos="285750" algn="l"/>
              </a:tabLst>
              <a:defRPr>
                <a:solidFill>
                  <a:schemeClr val="tx1"/>
                </a:solidFill>
                <a:latin typeface="Arial" panose="020B0604020202020204" pitchFamily="34" charset="0"/>
              </a:defRPr>
            </a:lvl4pPr>
            <a:lvl5pPr marL="2057400" indent="-228600" defTabSz="935038" eaLnBrk="0" hangingPunct="0">
              <a:tabLst>
                <a:tab pos="285750" algn="l"/>
              </a:tabLst>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South-East Asia </a:t>
            </a:r>
          </a:p>
          <a:p>
            <a:pPr algn="ctr">
              <a:lnSpc>
                <a:spcPct val="75000"/>
              </a:lnSpc>
            </a:pPr>
            <a:r>
              <a:rPr lang="en-US" altLang="en-US" sz="1200" b="1" dirty="0" smtClean="0">
                <a:ea typeface="MS PGothic" panose="020B0600070205080204" pitchFamily="34" charset="-128"/>
              </a:rPr>
              <a:t>3.8 millions</a:t>
            </a:r>
            <a:endParaRPr lang="en-US" altLang="en-US" sz="1200" b="1" dirty="0">
              <a:ea typeface="MS PGothic" panose="020B0600070205080204" pitchFamily="34" charset="-128"/>
            </a:endParaRPr>
          </a:p>
        </p:txBody>
      </p:sp>
      <p:sp>
        <p:nvSpPr>
          <p:cNvPr id="35" name="Rectangle 32"/>
          <p:cNvSpPr>
            <a:spLocks noChangeArrowheads="1"/>
          </p:cNvSpPr>
          <p:nvPr/>
        </p:nvSpPr>
        <p:spPr bwMode="auto">
          <a:xfrm>
            <a:off x="3256219" y="2924944"/>
            <a:ext cx="2683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Europe</a:t>
            </a:r>
          </a:p>
          <a:p>
            <a:pPr algn="ctr" eaLnBrk="1" hangingPunct="1">
              <a:lnSpc>
                <a:spcPct val="75000"/>
              </a:lnSpc>
            </a:pPr>
            <a:r>
              <a:rPr lang="en-US" altLang="en-US" sz="1200" b="1" dirty="0" smtClean="0">
                <a:ea typeface="MS PGothic" panose="020B0600070205080204" pitchFamily="34" charset="-128"/>
              </a:rPr>
              <a:t>2.5 millions</a:t>
            </a:r>
            <a:endParaRPr lang="en-US" altLang="en-US" sz="1200" b="1" dirty="0">
              <a:ea typeface="MS PGothic" panose="020B0600070205080204" pitchFamily="34" charset="-128"/>
            </a:endParaRPr>
          </a:p>
        </p:txBody>
      </p:sp>
      <p:sp>
        <p:nvSpPr>
          <p:cNvPr id="37" name="Rectangle 35"/>
          <p:cNvSpPr>
            <a:spLocks noChangeArrowheads="1"/>
          </p:cNvSpPr>
          <p:nvPr/>
        </p:nvSpPr>
        <p:spPr bwMode="auto">
          <a:xfrm>
            <a:off x="1929945" y="3789040"/>
            <a:ext cx="1849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Americas</a:t>
            </a:r>
            <a:endParaRPr lang="en-US" altLang="en-US" sz="1200" b="1" dirty="0">
              <a:ea typeface="MS PGothic" panose="020B0600070205080204" pitchFamily="34" charset="-128"/>
            </a:endParaRPr>
          </a:p>
          <a:p>
            <a:pPr algn="ctr">
              <a:lnSpc>
                <a:spcPct val="75000"/>
              </a:lnSpc>
            </a:pPr>
            <a:r>
              <a:rPr lang="en-US" altLang="en-US" sz="1200" b="1" dirty="0" smtClean="0">
                <a:ea typeface="MS PGothic" panose="020B0600070205080204" pitchFamily="34" charset="-128"/>
              </a:rPr>
              <a:t>3.5 millions</a:t>
            </a:r>
            <a:endParaRPr lang="en-US" altLang="en-US" sz="1200" b="1" dirty="0">
              <a:ea typeface="MS PGothic" panose="020B0600070205080204" pitchFamily="34" charset="-128"/>
            </a:endParaRPr>
          </a:p>
        </p:txBody>
      </p:sp>
      <p:sp>
        <p:nvSpPr>
          <p:cNvPr id="38" name="Rectangle 36"/>
          <p:cNvSpPr>
            <a:spLocks noChangeArrowheads="1"/>
          </p:cNvSpPr>
          <p:nvPr/>
        </p:nvSpPr>
        <p:spPr bwMode="auto">
          <a:xfrm>
            <a:off x="98778" y="1798132"/>
            <a:ext cx="8734778" cy="40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44" dirty="0" smtClean="0">
                <a:latin typeface="Arial Bold" charset="0"/>
                <a:ea typeface="MS PGothic" panose="020B0600070205080204" pitchFamily="34" charset="-128"/>
                <a:cs typeface="Arial Bold" charset="0"/>
              </a:rPr>
              <a:t>People now estimated </a:t>
            </a:r>
            <a:r>
              <a:rPr lang="en-US" altLang="en-US" sz="2044" dirty="0">
                <a:latin typeface="Arial Bold" charset="0"/>
                <a:ea typeface="MS PGothic" panose="020B0600070205080204" pitchFamily="34" charset="-128"/>
                <a:cs typeface="Arial Bold" charset="0"/>
              </a:rPr>
              <a:t>to be living with HIV </a:t>
            </a:r>
            <a:r>
              <a:rPr lang="en-US" altLang="en-US" sz="2044" b="1" dirty="0">
                <a:solidFill>
                  <a:srgbClr val="E31837"/>
                </a:solidFill>
                <a:latin typeface="Arial Bold" charset="0"/>
                <a:ea typeface="MS PGothic" panose="020B0600070205080204" pitchFamily="34" charset="-128"/>
                <a:cs typeface="Arial Bold" charset="0"/>
                <a:sym typeface="Webdings" panose="05030102010509060703" pitchFamily="18" charset="2"/>
              </a:rPr>
              <a:t></a:t>
            </a:r>
            <a:r>
              <a:rPr lang="en-US" altLang="en-US" sz="2044" dirty="0">
                <a:latin typeface="Arial Bold" charset="0"/>
                <a:ea typeface="MS PGothic" panose="020B0600070205080204" pitchFamily="34" charset="-128"/>
                <a:cs typeface="Arial Bold" charset="0"/>
              </a:rPr>
              <a:t> </a:t>
            </a:r>
            <a:r>
              <a:rPr lang="en-US" altLang="en-US" sz="2044" dirty="0" smtClean="0">
                <a:latin typeface="Arial Bold" charset="0"/>
                <a:ea typeface="MS PGothic" panose="020B0600070205080204" pitchFamily="34" charset="-128"/>
                <a:cs typeface="Arial Bold" charset="0"/>
              </a:rPr>
              <a:t>2018 </a:t>
            </a:r>
            <a:endParaRPr lang="en-US" altLang="en-US" sz="2044" dirty="0">
              <a:latin typeface="Arial Bold" charset="0"/>
              <a:ea typeface="MS PGothic" panose="020B0600070205080204" pitchFamily="34" charset="-128"/>
              <a:cs typeface="Arial Bold" charset="0"/>
            </a:endParaRPr>
          </a:p>
        </p:txBody>
      </p:sp>
      <p:pic>
        <p:nvPicPr>
          <p:cNvPr id="5" name="Imagem 4"/>
          <p:cNvPicPr>
            <a:picLocks noChangeAspect="1"/>
          </p:cNvPicPr>
          <p:nvPr/>
        </p:nvPicPr>
        <p:blipFill rotWithShape="1">
          <a:blip r:embed="rId2"/>
          <a:srcRect t="19193" b="23228"/>
          <a:stretch/>
        </p:blipFill>
        <p:spPr>
          <a:xfrm>
            <a:off x="7596012" y="6309320"/>
            <a:ext cx="1368476" cy="43204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0" y="141009"/>
            <a:ext cx="9144000" cy="1026257"/>
          </a:xfrm>
        </p:spPr>
        <p:txBody>
          <a:bodyPr/>
          <a:lstStyle/>
          <a:p>
            <a:pPr eaLnBrk="1" hangingPunct="1"/>
            <a:r>
              <a:rPr lang="en-US" altLang="en-US" sz="3164" dirty="0"/>
              <a:t>Summary of the global HIV epidemic (2018)</a:t>
            </a:r>
          </a:p>
        </p:txBody>
      </p:sp>
      <p:grpSp>
        <p:nvGrpSpPr>
          <p:cNvPr id="24" name="Group 23"/>
          <p:cNvGrpSpPr/>
          <p:nvPr/>
        </p:nvGrpSpPr>
        <p:grpSpPr>
          <a:xfrm>
            <a:off x="3917290" y="836712"/>
            <a:ext cx="4095144" cy="6046568"/>
            <a:chOff x="4581053" y="289711"/>
            <a:chExt cx="4789043" cy="7561263"/>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9331"/>
            <a:stretch/>
          </p:blipFill>
          <p:spPr>
            <a:xfrm>
              <a:off x="4581053" y="289711"/>
              <a:ext cx="4789043" cy="7561263"/>
            </a:xfrm>
            <a:prstGeom prst="rect">
              <a:avLst/>
            </a:prstGeom>
          </p:spPr>
        </p:pic>
        <p:grpSp>
          <p:nvGrpSpPr>
            <p:cNvPr id="15" name="Group 14"/>
            <p:cNvGrpSpPr/>
            <p:nvPr/>
          </p:nvGrpSpPr>
          <p:grpSpPr>
            <a:xfrm>
              <a:off x="5875907" y="5361462"/>
              <a:ext cx="3232449" cy="1163893"/>
              <a:chOff x="957521" y="2781743"/>
              <a:chExt cx="3232449" cy="1163893"/>
            </a:xfrm>
          </p:grpSpPr>
          <p:sp>
            <p:nvSpPr>
              <p:cNvPr id="16" name="Rectangle 15"/>
              <p:cNvSpPr/>
              <p:nvPr/>
            </p:nvSpPr>
            <p:spPr>
              <a:xfrm>
                <a:off x="1339856" y="2781743"/>
                <a:ext cx="2186186" cy="846579"/>
              </a:xfrm>
              <a:prstGeom prst="rect">
                <a:avLst/>
              </a:prstGeom>
            </p:spPr>
            <p:txBody>
              <a:bodyPr wrap="none">
                <a:spAutoFit/>
              </a:bodyPr>
              <a:lstStyle/>
              <a:p>
                <a:r>
                  <a:rPr lang="en-US" sz="4104" dirty="0">
                    <a:solidFill>
                      <a:srgbClr val="E51837"/>
                    </a:solidFill>
                  </a:rPr>
                  <a:t>0.8</a:t>
                </a:r>
                <a:r>
                  <a:rPr lang="en-US" sz="1710" dirty="0">
                    <a:solidFill>
                      <a:srgbClr val="E51837"/>
                    </a:solidFill>
                  </a:rPr>
                  <a:t> </a:t>
                </a:r>
                <a:r>
                  <a:rPr lang="en-US" sz="2736" dirty="0">
                    <a:solidFill>
                      <a:srgbClr val="E51837"/>
                    </a:solidFill>
                  </a:rPr>
                  <a:t>million</a:t>
                </a:r>
              </a:p>
            </p:txBody>
          </p:sp>
          <p:sp>
            <p:nvSpPr>
              <p:cNvPr id="17" name="TextBox 16"/>
              <p:cNvSpPr txBox="1"/>
              <p:nvPr/>
            </p:nvSpPr>
            <p:spPr>
              <a:xfrm>
                <a:off x="1330803" y="3408936"/>
                <a:ext cx="2859167" cy="292591"/>
              </a:xfrm>
              <a:prstGeom prst="rect">
                <a:avLst/>
              </a:prstGeom>
              <a:noFill/>
            </p:spPr>
            <p:txBody>
              <a:bodyPr wrap="square" rtlCol="0">
                <a:spAutoFit/>
              </a:bodyPr>
              <a:lstStyle/>
              <a:p>
                <a:r>
                  <a:rPr lang="en-US" sz="1026" dirty="0"/>
                  <a:t>HIV-related deaths</a:t>
                </a:r>
              </a:p>
            </p:txBody>
          </p:sp>
          <p:sp>
            <p:nvSpPr>
              <p:cNvPr id="18" name="Rectangle 17"/>
              <p:cNvSpPr/>
              <p:nvPr/>
            </p:nvSpPr>
            <p:spPr>
              <a:xfrm>
                <a:off x="957521" y="3538382"/>
                <a:ext cx="2824201" cy="407254"/>
              </a:xfrm>
              <a:prstGeom prst="rect">
                <a:avLst/>
              </a:prstGeom>
            </p:spPr>
            <p:txBody>
              <a:bodyPr wrap="square" lIns="78177" tIns="39089" rIns="78177" bIns="39089">
                <a:spAutoFit/>
              </a:bodyPr>
              <a:lstStyle/>
              <a:p>
                <a:pPr algn="ctr" rtl="1">
                  <a:lnSpc>
                    <a:spcPts val="2074"/>
                  </a:lnSpc>
                </a:pPr>
                <a:r>
                  <a:rPr lang="en-GB" altLang="en-US" sz="1197" dirty="0">
                    <a:solidFill>
                      <a:srgbClr val="7F7F7F"/>
                    </a:solidFill>
                    <a:latin typeface="+mj-lt"/>
                    <a:ea typeface="MS PGothic" pitchFamily="34" charset="-128"/>
                  </a:rPr>
                  <a:t>[</a:t>
                </a:r>
                <a:r>
                  <a:rPr lang="is-IS" altLang="en-US" sz="1197" dirty="0">
                    <a:solidFill>
                      <a:srgbClr val="7F7F7F"/>
                    </a:solidFill>
                    <a:latin typeface="+mj-lt"/>
                    <a:ea typeface="MS PGothic" pitchFamily="34" charset="-128"/>
                  </a:rPr>
                  <a:t>0.6 </a:t>
                </a:r>
                <a:r>
                  <a:rPr lang="en-GB" altLang="en-US" sz="1197" dirty="0">
                    <a:solidFill>
                      <a:srgbClr val="7F7F7F"/>
                    </a:solidFill>
                    <a:latin typeface="+mj-lt"/>
                    <a:ea typeface="MS PGothic" pitchFamily="34" charset="-128"/>
                  </a:rPr>
                  <a:t>million –</a:t>
                </a:r>
                <a:r>
                  <a:rPr lang="en-US" altLang="en-US" sz="1197" dirty="0">
                    <a:solidFill>
                      <a:srgbClr val="7F7F7F"/>
                    </a:solidFill>
                    <a:latin typeface="+mj-lt"/>
                    <a:ea typeface="MS PGothic" pitchFamily="34" charset="-128"/>
                  </a:rPr>
                  <a:t>1.1 </a:t>
                </a:r>
                <a:r>
                  <a:rPr lang="en-GB" altLang="en-US" sz="1197" dirty="0">
                    <a:solidFill>
                      <a:srgbClr val="7F7F7F"/>
                    </a:solidFill>
                    <a:latin typeface="+mj-lt"/>
                    <a:ea typeface="MS PGothic" pitchFamily="34" charset="-128"/>
                  </a:rPr>
                  <a:t>million] </a:t>
                </a:r>
              </a:p>
            </p:txBody>
          </p:sp>
        </p:grpSp>
        <p:grpSp>
          <p:nvGrpSpPr>
            <p:cNvPr id="19" name="Group 18"/>
            <p:cNvGrpSpPr/>
            <p:nvPr/>
          </p:nvGrpSpPr>
          <p:grpSpPr>
            <a:xfrm>
              <a:off x="5930228" y="1843773"/>
              <a:ext cx="3205291" cy="1172947"/>
              <a:chOff x="993732" y="2781743"/>
              <a:chExt cx="3205291" cy="1172947"/>
            </a:xfrm>
          </p:grpSpPr>
          <p:sp>
            <p:nvSpPr>
              <p:cNvPr id="20" name="Rectangle 19"/>
              <p:cNvSpPr/>
              <p:nvPr/>
            </p:nvSpPr>
            <p:spPr>
              <a:xfrm>
                <a:off x="1339856" y="2781743"/>
                <a:ext cx="2186186" cy="846580"/>
              </a:xfrm>
              <a:prstGeom prst="rect">
                <a:avLst/>
              </a:prstGeom>
            </p:spPr>
            <p:txBody>
              <a:bodyPr wrap="none">
                <a:spAutoFit/>
              </a:bodyPr>
              <a:lstStyle/>
              <a:p>
                <a:r>
                  <a:rPr lang="en-US" sz="4104" dirty="0">
                    <a:solidFill>
                      <a:srgbClr val="E51837"/>
                    </a:solidFill>
                  </a:rPr>
                  <a:t>1.7</a:t>
                </a:r>
                <a:r>
                  <a:rPr lang="en-US" sz="1710" dirty="0">
                    <a:solidFill>
                      <a:srgbClr val="E51837"/>
                    </a:solidFill>
                  </a:rPr>
                  <a:t> </a:t>
                </a:r>
                <a:r>
                  <a:rPr lang="en-US" sz="2736" dirty="0">
                    <a:solidFill>
                      <a:srgbClr val="E51837"/>
                    </a:solidFill>
                  </a:rPr>
                  <a:t>million</a:t>
                </a:r>
              </a:p>
            </p:txBody>
          </p:sp>
          <p:sp>
            <p:nvSpPr>
              <p:cNvPr id="21" name="TextBox 20"/>
              <p:cNvSpPr txBox="1"/>
              <p:nvPr/>
            </p:nvSpPr>
            <p:spPr>
              <a:xfrm>
                <a:off x="1339856" y="3427045"/>
                <a:ext cx="2859167" cy="292592"/>
              </a:xfrm>
              <a:prstGeom prst="rect">
                <a:avLst/>
              </a:prstGeom>
              <a:noFill/>
            </p:spPr>
            <p:txBody>
              <a:bodyPr wrap="square" rtlCol="0">
                <a:spAutoFit/>
              </a:bodyPr>
              <a:lstStyle/>
              <a:p>
                <a:r>
                  <a:rPr lang="en-US" sz="1026" dirty="0"/>
                  <a:t>people newly infected</a:t>
                </a:r>
              </a:p>
            </p:txBody>
          </p:sp>
          <p:sp>
            <p:nvSpPr>
              <p:cNvPr id="22" name="Rectangle 21"/>
              <p:cNvSpPr/>
              <p:nvPr/>
            </p:nvSpPr>
            <p:spPr>
              <a:xfrm>
                <a:off x="993732" y="3547436"/>
                <a:ext cx="2824201" cy="407254"/>
              </a:xfrm>
              <a:prstGeom prst="rect">
                <a:avLst/>
              </a:prstGeom>
            </p:spPr>
            <p:txBody>
              <a:bodyPr wrap="square" lIns="78177" tIns="39089" rIns="78177" bIns="39089">
                <a:spAutoFit/>
              </a:bodyPr>
              <a:lstStyle/>
              <a:p>
                <a:pPr algn="ctr" rtl="1">
                  <a:lnSpc>
                    <a:spcPts val="2074"/>
                  </a:lnSpc>
                </a:pPr>
                <a:r>
                  <a:rPr lang="en-GB" altLang="en-US" sz="1197" dirty="0">
                    <a:solidFill>
                      <a:srgbClr val="7F7F7F"/>
                    </a:solidFill>
                    <a:latin typeface="+mj-lt"/>
                    <a:ea typeface="MS PGothic" pitchFamily="34" charset="-128"/>
                  </a:rPr>
                  <a:t>[</a:t>
                </a:r>
                <a:r>
                  <a:rPr lang="is-IS" altLang="en-US" sz="1197" dirty="0">
                    <a:solidFill>
                      <a:srgbClr val="7F7F7F"/>
                    </a:solidFill>
                    <a:latin typeface="+mj-lt"/>
                    <a:ea typeface="MS PGothic" pitchFamily="34" charset="-128"/>
                  </a:rPr>
                  <a:t>1.4 </a:t>
                </a:r>
                <a:r>
                  <a:rPr lang="en-GB" altLang="en-US" sz="1197" dirty="0">
                    <a:solidFill>
                      <a:srgbClr val="7F7F7F"/>
                    </a:solidFill>
                    <a:latin typeface="+mj-lt"/>
                    <a:ea typeface="MS PGothic" pitchFamily="34" charset="-128"/>
                  </a:rPr>
                  <a:t>million – </a:t>
                </a:r>
                <a:r>
                  <a:rPr lang="is-IS" altLang="en-US" sz="1197" dirty="0">
                    <a:solidFill>
                      <a:srgbClr val="7F7F7F"/>
                    </a:solidFill>
                    <a:latin typeface="+mj-lt"/>
                    <a:ea typeface="MS PGothic" pitchFamily="34" charset="-128"/>
                  </a:rPr>
                  <a:t>2.3</a:t>
                </a:r>
                <a:r>
                  <a:rPr lang="en-GB" altLang="en-US" sz="1197" dirty="0">
                    <a:solidFill>
                      <a:srgbClr val="7F7F7F"/>
                    </a:solidFill>
                    <a:latin typeface="+mj-lt"/>
                    <a:ea typeface="MS PGothic" pitchFamily="34" charset="-128"/>
                  </a:rPr>
                  <a:t> million] </a:t>
                </a:r>
              </a:p>
            </p:txBody>
          </p:sp>
        </p:grpSp>
      </p:grpSp>
      <p:grpSp>
        <p:nvGrpSpPr>
          <p:cNvPr id="26" name="Group 25"/>
          <p:cNvGrpSpPr/>
          <p:nvPr/>
        </p:nvGrpSpPr>
        <p:grpSpPr>
          <a:xfrm>
            <a:off x="359432" y="273575"/>
            <a:ext cx="4341119" cy="6465688"/>
            <a:chOff x="420335" y="90536"/>
            <a:chExt cx="5076698" cy="7561263"/>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r="46400"/>
            <a:stretch/>
          </p:blipFill>
          <p:spPr>
            <a:xfrm>
              <a:off x="420335" y="90536"/>
              <a:ext cx="5066065" cy="7561263"/>
            </a:xfrm>
            <a:prstGeom prst="rect">
              <a:avLst/>
            </a:prstGeom>
          </p:spPr>
        </p:pic>
        <p:grpSp>
          <p:nvGrpSpPr>
            <p:cNvPr id="28" name="Group 27"/>
            <p:cNvGrpSpPr/>
            <p:nvPr/>
          </p:nvGrpSpPr>
          <p:grpSpPr>
            <a:xfrm>
              <a:off x="1062222" y="2770118"/>
              <a:ext cx="3123813" cy="1270372"/>
              <a:chOff x="1075210" y="2774850"/>
              <a:chExt cx="3123813" cy="1270372"/>
            </a:xfrm>
          </p:grpSpPr>
          <p:sp>
            <p:nvSpPr>
              <p:cNvPr id="30" name="Rectangle 29"/>
              <p:cNvSpPr/>
              <p:nvPr/>
            </p:nvSpPr>
            <p:spPr>
              <a:xfrm>
                <a:off x="1339856" y="2774850"/>
                <a:ext cx="2495499" cy="939037"/>
              </a:xfrm>
              <a:prstGeom prst="rect">
                <a:avLst/>
              </a:prstGeom>
            </p:spPr>
            <p:txBody>
              <a:bodyPr wrap="none">
                <a:spAutoFit/>
              </a:bodyPr>
              <a:lstStyle/>
              <a:p>
                <a:r>
                  <a:rPr lang="en-US" sz="4618" dirty="0">
                    <a:solidFill>
                      <a:srgbClr val="E51837"/>
                    </a:solidFill>
                  </a:rPr>
                  <a:t>37.9</a:t>
                </a:r>
                <a:r>
                  <a:rPr lang="en-US" sz="1710" dirty="0">
                    <a:solidFill>
                      <a:srgbClr val="E51837"/>
                    </a:solidFill>
                  </a:rPr>
                  <a:t> </a:t>
                </a:r>
                <a:r>
                  <a:rPr lang="en-US" sz="2394" dirty="0">
                    <a:solidFill>
                      <a:srgbClr val="E51837"/>
                    </a:solidFill>
                  </a:rPr>
                  <a:t>million</a:t>
                </a:r>
              </a:p>
            </p:txBody>
          </p:sp>
          <p:sp>
            <p:nvSpPr>
              <p:cNvPr id="31" name="TextBox 30"/>
              <p:cNvSpPr txBox="1"/>
              <p:nvPr/>
            </p:nvSpPr>
            <p:spPr>
              <a:xfrm>
                <a:off x="1339856" y="3499469"/>
                <a:ext cx="2859167" cy="292592"/>
              </a:xfrm>
              <a:prstGeom prst="rect">
                <a:avLst/>
              </a:prstGeom>
              <a:noFill/>
            </p:spPr>
            <p:txBody>
              <a:bodyPr wrap="square" rtlCol="0">
                <a:spAutoFit/>
              </a:bodyPr>
              <a:lstStyle/>
              <a:p>
                <a:r>
                  <a:rPr lang="en-US" sz="1026" dirty="0"/>
                  <a:t>people living with HIV</a:t>
                </a:r>
              </a:p>
            </p:txBody>
          </p:sp>
          <p:sp>
            <p:nvSpPr>
              <p:cNvPr id="32" name="Rectangle 31"/>
              <p:cNvSpPr/>
              <p:nvPr/>
            </p:nvSpPr>
            <p:spPr>
              <a:xfrm>
                <a:off x="1075210" y="3637968"/>
                <a:ext cx="2824201" cy="407254"/>
              </a:xfrm>
              <a:prstGeom prst="rect">
                <a:avLst/>
              </a:prstGeom>
            </p:spPr>
            <p:txBody>
              <a:bodyPr wrap="square" lIns="78177" tIns="39089" rIns="78177" bIns="39089">
                <a:spAutoFit/>
              </a:bodyPr>
              <a:lstStyle/>
              <a:p>
                <a:pPr algn="ctr" rtl="1">
                  <a:lnSpc>
                    <a:spcPts val="2074"/>
                  </a:lnSpc>
                </a:pPr>
                <a:r>
                  <a:rPr lang="en-GB" altLang="en-US" sz="1197" dirty="0">
                    <a:solidFill>
                      <a:srgbClr val="7F7F7F"/>
                    </a:solidFill>
                    <a:latin typeface="+mj-lt"/>
                    <a:ea typeface="MS PGothic" pitchFamily="34" charset="-128"/>
                  </a:rPr>
                  <a:t>[</a:t>
                </a:r>
                <a:r>
                  <a:rPr lang="is-IS" altLang="en-US" sz="1197" dirty="0">
                    <a:solidFill>
                      <a:srgbClr val="7F7F7F"/>
                    </a:solidFill>
                    <a:latin typeface="+mj-lt"/>
                    <a:ea typeface="MS PGothic" pitchFamily="34" charset="-128"/>
                  </a:rPr>
                  <a:t>32.7 </a:t>
                </a:r>
                <a:r>
                  <a:rPr lang="en-GB" altLang="en-US" sz="1197" dirty="0">
                    <a:solidFill>
                      <a:srgbClr val="7F7F7F"/>
                    </a:solidFill>
                    <a:latin typeface="+mj-lt"/>
                    <a:ea typeface="MS PGothic" pitchFamily="34" charset="-128"/>
                  </a:rPr>
                  <a:t>million – </a:t>
                </a:r>
                <a:r>
                  <a:rPr lang="is-IS" altLang="en-US" sz="1197" dirty="0">
                    <a:solidFill>
                      <a:srgbClr val="7F7F7F"/>
                    </a:solidFill>
                    <a:latin typeface="+mj-lt"/>
                    <a:ea typeface="MS PGothic" pitchFamily="34" charset="-128"/>
                  </a:rPr>
                  <a:t>44.0</a:t>
                </a:r>
                <a:r>
                  <a:rPr lang="en-GB" altLang="en-US" sz="1197" dirty="0">
                    <a:solidFill>
                      <a:srgbClr val="7F7F7F"/>
                    </a:solidFill>
                    <a:latin typeface="+mj-lt"/>
                    <a:ea typeface="MS PGothic" pitchFamily="34" charset="-128"/>
                  </a:rPr>
                  <a:t> million] </a:t>
                </a:r>
              </a:p>
            </p:txBody>
          </p:sp>
        </p:grpSp>
        <p:sp>
          <p:nvSpPr>
            <p:cNvPr id="29" name="TextBox 28"/>
            <p:cNvSpPr txBox="1"/>
            <p:nvPr/>
          </p:nvSpPr>
          <p:spPr>
            <a:xfrm>
              <a:off x="4566850" y="3399934"/>
              <a:ext cx="930183" cy="431164"/>
            </a:xfrm>
            <a:prstGeom prst="rect">
              <a:avLst/>
            </a:prstGeom>
            <a:noFill/>
          </p:spPr>
          <p:txBody>
            <a:bodyPr wrap="square" rtlCol="0">
              <a:spAutoFit/>
            </a:bodyPr>
            <a:lstStyle/>
            <a:p>
              <a:r>
                <a:rPr lang="en-US" sz="1796" dirty="0">
                  <a:solidFill>
                    <a:srgbClr val="E51837"/>
                  </a:solidFill>
                </a:rPr>
                <a:t>2018</a:t>
              </a:r>
            </a:p>
          </p:txBody>
        </p:sp>
      </p:gr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4583" y="5949280"/>
            <a:ext cx="2193921" cy="877568"/>
          </a:xfrm>
          <a:prstGeom prst="rect">
            <a:avLst/>
          </a:prstGeom>
        </p:spPr>
      </p:pic>
    </p:spTree>
    <p:extLst>
      <p:ext uri="{BB962C8B-B14F-4D97-AF65-F5344CB8AC3E}">
        <p14:creationId xmlns:p14="http://schemas.microsoft.com/office/powerpoint/2010/main" val="16072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72058"/>
            <a:ext cx="8643941" cy="4721238"/>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583" y="5949280"/>
            <a:ext cx="2193921" cy="877568"/>
          </a:xfrm>
          <a:prstGeom prst="rect">
            <a:avLst/>
          </a:prstGeom>
        </p:spPr>
      </p:pic>
      <p:sp>
        <p:nvSpPr>
          <p:cNvPr id="2" name="Título 1"/>
          <p:cNvSpPr>
            <a:spLocks noGrp="1"/>
          </p:cNvSpPr>
          <p:nvPr>
            <p:ph type="title"/>
          </p:nvPr>
        </p:nvSpPr>
        <p:spPr>
          <a:xfrm>
            <a:off x="0" y="116632"/>
            <a:ext cx="9144000" cy="1143000"/>
          </a:xfrm>
        </p:spPr>
        <p:txBody>
          <a:bodyPr>
            <a:normAutofit/>
          </a:bodyPr>
          <a:lstStyle/>
          <a:p>
            <a:pPr lvl="0">
              <a:spcBef>
                <a:spcPts val="0"/>
              </a:spcBef>
              <a:defRPr/>
            </a:pPr>
            <a:r>
              <a:rPr lang="en-US" sz="2736" dirty="0">
                <a:solidFill>
                  <a:prstClr val="white"/>
                </a:solidFill>
                <a:ea typeface="+mn-ea"/>
                <a:cs typeface="+mn-cs"/>
              </a:rPr>
              <a:t>Decline in HIV incidence and mortality over </a:t>
            </a:r>
            <a:r>
              <a:rPr lang="en-US" sz="2736" dirty="0" smtClean="0">
                <a:solidFill>
                  <a:prstClr val="white"/>
                </a:solidFill>
                <a:ea typeface="+mn-ea"/>
                <a:cs typeface="+mn-cs"/>
              </a:rPr>
              <a:t>time</a:t>
            </a:r>
            <a:endParaRPr lang="pt-BR" dirty="0"/>
          </a:p>
        </p:txBody>
      </p:sp>
      <p:sp>
        <p:nvSpPr>
          <p:cNvPr id="11" name="Title 1"/>
          <p:cNvSpPr txBox="1">
            <a:spLocks/>
          </p:cNvSpPr>
          <p:nvPr/>
        </p:nvSpPr>
        <p:spPr>
          <a:xfrm>
            <a:off x="0" y="387243"/>
            <a:ext cx="9270246" cy="1026257"/>
          </a:xfrm>
          <a:prstGeom prst="rect">
            <a:avLst/>
          </a:prstGeom>
        </p:spPr>
        <p:txBody>
          <a:bodyPr lIns="78150" tIns="39075" rIns="78150" bIns="39075"/>
          <a:lstStyle>
            <a:lvl1pPr algn="ctr" defTabSz="1039813" rtl="0" eaLnBrk="0" fontAlgn="base" hangingPunct="0">
              <a:spcBef>
                <a:spcPct val="0"/>
              </a:spcBef>
              <a:spcAft>
                <a:spcPct val="0"/>
              </a:spcAft>
              <a:defRPr sz="3700" b="1" kern="1200">
                <a:solidFill>
                  <a:srgbClr val="990033"/>
                </a:solidFill>
                <a:effectLst>
                  <a:outerShdw blurRad="38100" dist="38100" dir="2700000" algn="tl">
                    <a:srgbClr val="000000">
                      <a:alpha val="43137"/>
                    </a:srgbClr>
                  </a:outerShdw>
                </a:effectLst>
                <a:latin typeface="+mj-lt"/>
                <a:ea typeface="+mj-ea"/>
                <a:cs typeface="+mj-cs"/>
              </a:defRPr>
            </a:lvl1pPr>
            <a:lvl2pPr algn="ctr" defTabSz="1039813" rtl="0" eaLnBrk="0" fontAlgn="base" hangingPunct="0">
              <a:spcBef>
                <a:spcPct val="0"/>
              </a:spcBef>
              <a:spcAft>
                <a:spcPct val="0"/>
              </a:spcAft>
              <a:defRPr sz="3700" b="1">
                <a:solidFill>
                  <a:srgbClr val="990033"/>
                </a:solidFill>
                <a:latin typeface="Calibri" pitchFamily="34" charset="0"/>
              </a:defRPr>
            </a:lvl2pPr>
            <a:lvl3pPr algn="ctr" defTabSz="1039813" rtl="0" eaLnBrk="0" fontAlgn="base" hangingPunct="0">
              <a:spcBef>
                <a:spcPct val="0"/>
              </a:spcBef>
              <a:spcAft>
                <a:spcPct val="0"/>
              </a:spcAft>
              <a:defRPr sz="3700" b="1">
                <a:solidFill>
                  <a:srgbClr val="990033"/>
                </a:solidFill>
                <a:latin typeface="Calibri" pitchFamily="34" charset="0"/>
              </a:defRPr>
            </a:lvl3pPr>
            <a:lvl4pPr algn="ctr" defTabSz="1039813" rtl="0" eaLnBrk="0" fontAlgn="base" hangingPunct="0">
              <a:spcBef>
                <a:spcPct val="0"/>
              </a:spcBef>
              <a:spcAft>
                <a:spcPct val="0"/>
              </a:spcAft>
              <a:defRPr sz="3700" b="1">
                <a:solidFill>
                  <a:srgbClr val="990033"/>
                </a:solidFill>
                <a:latin typeface="Calibri" pitchFamily="34" charset="0"/>
              </a:defRPr>
            </a:lvl4pPr>
            <a:lvl5pPr algn="ctr" defTabSz="1039813" rtl="0" eaLnBrk="0" fontAlgn="base" hangingPunct="0">
              <a:spcBef>
                <a:spcPct val="0"/>
              </a:spcBef>
              <a:spcAft>
                <a:spcPct val="0"/>
              </a:spcAft>
              <a:defRPr sz="3700" b="1">
                <a:solidFill>
                  <a:srgbClr val="990033"/>
                </a:solidFill>
                <a:latin typeface="Calibri" pitchFamily="34" charset="0"/>
              </a:defRPr>
            </a:lvl5pPr>
            <a:lvl6pPr marL="456555" algn="ctr" defTabSz="1039931" rtl="0" fontAlgn="base">
              <a:spcBef>
                <a:spcPct val="0"/>
              </a:spcBef>
              <a:spcAft>
                <a:spcPct val="0"/>
              </a:spcAft>
              <a:defRPr sz="3700" b="1">
                <a:solidFill>
                  <a:srgbClr val="990033"/>
                </a:solidFill>
                <a:latin typeface="Calibri" pitchFamily="34" charset="0"/>
              </a:defRPr>
            </a:lvl6pPr>
            <a:lvl7pPr marL="913106" algn="ctr" defTabSz="1039931" rtl="0" fontAlgn="base">
              <a:spcBef>
                <a:spcPct val="0"/>
              </a:spcBef>
              <a:spcAft>
                <a:spcPct val="0"/>
              </a:spcAft>
              <a:defRPr sz="3700" b="1">
                <a:solidFill>
                  <a:srgbClr val="990033"/>
                </a:solidFill>
                <a:latin typeface="Calibri" pitchFamily="34" charset="0"/>
              </a:defRPr>
            </a:lvl7pPr>
            <a:lvl8pPr marL="1369665" algn="ctr" defTabSz="1039931" rtl="0" fontAlgn="base">
              <a:spcBef>
                <a:spcPct val="0"/>
              </a:spcBef>
              <a:spcAft>
                <a:spcPct val="0"/>
              </a:spcAft>
              <a:defRPr sz="3700" b="1">
                <a:solidFill>
                  <a:srgbClr val="990033"/>
                </a:solidFill>
                <a:latin typeface="Calibri" pitchFamily="34" charset="0"/>
              </a:defRPr>
            </a:lvl8pPr>
            <a:lvl9pPr marL="1826218" algn="ctr" defTabSz="1039931" rtl="0" fontAlgn="base">
              <a:spcBef>
                <a:spcPct val="0"/>
              </a:spcBef>
              <a:spcAft>
                <a:spcPct val="0"/>
              </a:spcAft>
              <a:defRPr sz="3700" b="1">
                <a:solidFill>
                  <a:srgbClr val="990033"/>
                </a:solidFill>
                <a:latin typeface="Calibri" pitchFamily="34" charset="0"/>
              </a:defRPr>
            </a:lvl9pPr>
          </a:lstStyle>
          <a:p>
            <a:pPr>
              <a:defRPr/>
            </a:pPr>
            <a:endParaRPr lang="en-US" sz="2736" dirty="0">
              <a:solidFill>
                <a:schemeClr val="bg1"/>
              </a:solidFill>
            </a:endParaRPr>
          </a:p>
        </p:txBody>
      </p:sp>
    </p:spTree>
    <p:extLst>
      <p:ext uri="{BB962C8B-B14F-4D97-AF65-F5344CB8AC3E}">
        <p14:creationId xmlns:p14="http://schemas.microsoft.com/office/powerpoint/2010/main" val="198044074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O paciente “zero”?</a:t>
            </a:r>
            <a:endParaRPr lang="pt-BR" sz="3600" dirty="0"/>
          </a:p>
        </p:txBody>
      </p:sp>
      <p:sp>
        <p:nvSpPr>
          <p:cNvPr id="4" name="Rectangle 1"/>
          <p:cNvSpPr>
            <a:spLocks noChangeArrowheads="1"/>
          </p:cNvSpPr>
          <p:nvPr/>
        </p:nvSpPr>
        <p:spPr bwMode="auto">
          <a:xfrm>
            <a:off x="251520" y="5694347"/>
            <a:ext cx="4680520" cy="830997"/>
          </a:xfrm>
          <a:prstGeom prst="rect">
            <a:avLst/>
          </a:prstGeom>
          <a:solidFill>
            <a:srgbClr val="FEFD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45720" rIns="15870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kumimoji="0" lang="pt-BR" altLang="pt-BR" sz="1600" b="0" i="0" u="none" strike="noStrike" cap="none" normalizeH="0" baseline="0" dirty="0" err="1" smtClean="0">
                <a:ln>
                  <a:noFill/>
                </a:ln>
                <a:solidFill>
                  <a:srgbClr val="333333"/>
                </a:solidFill>
                <a:effectLst/>
                <a:cs typeface="Arial" panose="020B0604020202020204" pitchFamily="34" charset="0"/>
              </a:rPr>
              <a:t>Gaëtan</a:t>
            </a:r>
            <a:r>
              <a:rPr kumimoji="0" lang="pt-BR" altLang="pt-BR" sz="1600" b="0" i="0" u="none" strike="noStrike" cap="none" normalizeH="0" baseline="0" dirty="0" smtClean="0">
                <a:ln>
                  <a:noFill/>
                </a:ln>
                <a:solidFill>
                  <a:srgbClr val="333333"/>
                </a:solidFill>
                <a:effectLst/>
                <a:cs typeface="Arial" panose="020B0604020202020204" pitchFamily="34" charset="0"/>
              </a:rPr>
              <a:t> </a:t>
            </a:r>
            <a:r>
              <a:rPr kumimoji="0" lang="pt-BR" altLang="pt-BR" sz="1600" b="0" i="0" u="none" strike="noStrike" cap="none" normalizeH="0" baseline="0" dirty="0" err="1" smtClean="0">
                <a:ln>
                  <a:noFill/>
                </a:ln>
                <a:solidFill>
                  <a:srgbClr val="333333"/>
                </a:solidFill>
                <a:effectLst/>
                <a:cs typeface="Arial" panose="020B0604020202020204" pitchFamily="34" charset="0"/>
              </a:rPr>
              <a:t>Dugas</a:t>
            </a:r>
            <a:r>
              <a:rPr kumimoji="0" lang="pt-BR" altLang="pt-BR" sz="1600" b="0" i="0" u="none" strike="noStrike" cap="none" normalizeH="0" baseline="0" dirty="0" smtClean="0">
                <a:ln>
                  <a:noFill/>
                </a:ln>
                <a:solidFill>
                  <a:srgbClr val="333333"/>
                </a:solidFill>
                <a:effectLst/>
                <a:cs typeface="Arial" panose="020B0604020202020204" pitchFamily="34" charset="0"/>
              </a:rPr>
              <a:t>, também conhecido como</a:t>
            </a:r>
            <a:r>
              <a:rPr kumimoji="0" lang="pt-BR" altLang="pt-BR" sz="1600" b="0" i="0" u="none" strike="noStrike" cap="none" normalizeH="0" dirty="0" smtClean="0">
                <a:ln>
                  <a:noFill/>
                </a:ln>
                <a:solidFill>
                  <a:srgbClr val="333333"/>
                </a:solidFill>
                <a:effectLst/>
                <a:cs typeface="Arial" panose="020B0604020202020204" pitchFamily="34" charset="0"/>
              </a:rPr>
              <a:t> “Diabo loiro”</a:t>
            </a:r>
            <a:r>
              <a:rPr kumimoji="0" lang="pt-BR" altLang="pt-BR" sz="1600" b="0" i="0" u="none" strike="noStrike" cap="none" normalizeH="0" baseline="0" dirty="0" smtClean="0">
                <a:ln>
                  <a:noFill/>
                </a:ln>
                <a:solidFill>
                  <a:srgbClr val="333333"/>
                </a:solidFill>
                <a:effectLst/>
                <a:cs typeface="Arial" panose="020B0604020202020204" pitchFamily="34" charset="0"/>
              </a:rPr>
              <a:t> (1953-1984) foi inicialmente considerado o “</a:t>
            </a:r>
            <a:r>
              <a:rPr kumimoji="0" lang="pt-BR" altLang="pt-BR" sz="1600" b="0" i="1" u="none" strike="noStrike" cap="none" normalizeH="0" baseline="0" dirty="0" smtClean="0">
                <a:ln>
                  <a:noFill/>
                </a:ln>
                <a:solidFill>
                  <a:srgbClr val="333333"/>
                </a:solidFill>
                <a:effectLst/>
                <a:cs typeface="Arial" panose="020B0604020202020204" pitchFamily="34" charset="0"/>
              </a:rPr>
              <a:t>paciente zero</a:t>
            </a:r>
            <a:r>
              <a:rPr kumimoji="0" lang="pt-BR" altLang="pt-BR" sz="1600" b="0" i="0" u="none" strike="noStrike" cap="none" normalizeH="0" baseline="0" dirty="0" smtClean="0">
                <a:ln>
                  <a:noFill/>
                </a:ln>
                <a:solidFill>
                  <a:srgbClr val="333333"/>
                </a:solidFill>
                <a:effectLst/>
                <a:cs typeface="Arial" panose="020B0604020202020204" pitchFamily="34" charset="0"/>
              </a:rPr>
              <a:t>” da AIDS</a:t>
            </a:r>
            <a:endParaRPr kumimoji="0" lang="pt-BR" altLang="pt-BR" sz="1600" b="0" i="0" u="none" strike="noStrike" cap="none" normalizeH="0" baseline="0" dirty="0" smtClean="0">
              <a:ln>
                <a:noFill/>
              </a:ln>
              <a:solidFill>
                <a:srgbClr val="7D181E"/>
              </a:solidFill>
              <a:effectLst/>
              <a:cs typeface="Arial" panose="020B0604020202020204" pitchFamily="34" charset="0"/>
            </a:endParaRPr>
          </a:p>
        </p:txBody>
      </p:sp>
      <p:pic>
        <p:nvPicPr>
          <p:cNvPr id="315394" name="Picture 2" descr="http://1.bp.blogspot.com/-BxaXPRRVL6A/UQUNFHLBvEI/AAAAAAAAI6k/QW5a0DS1ty0/s320/ft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43295"/>
            <a:ext cx="4464496" cy="3473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5074284" y="1621457"/>
            <a:ext cx="3818196" cy="4687863"/>
          </a:xfrm>
          <a:prstGeom prst="rect">
            <a:avLst/>
          </a:prstGeom>
        </p:spPr>
      </p:pic>
      <p:sp>
        <p:nvSpPr>
          <p:cNvPr id="5" name="Elipse 4"/>
          <p:cNvSpPr/>
          <p:nvPr/>
        </p:nvSpPr>
        <p:spPr>
          <a:xfrm>
            <a:off x="6588224" y="299695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5292080" y="6381328"/>
            <a:ext cx="3567323" cy="276999"/>
          </a:xfrm>
          <a:prstGeom prst="rect">
            <a:avLst/>
          </a:prstGeom>
          <a:noFill/>
        </p:spPr>
        <p:txBody>
          <a:bodyPr wrap="none" rtlCol="0">
            <a:spAutoFit/>
          </a:bodyPr>
          <a:lstStyle/>
          <a:p>
            <a:r>
              <a:rPr lang="en-US" sz="1200" dirty="0" smtClean="0"/>
              <a:t>The </a:t>
            </a:r>
            <a:r>
              <a:rPr lang="en-US" sz="1200" dirty="0"/>
              <a:t>American Journal of </a:t>
            </a:r>
            <a:r>
              <a:rPr lang="en-US" sz="1200" dirty="0" smtClean="0"/>
              <a:t>Medicine, 76: 487-492, </a:t>
            </a:r>
            <a:r>
              <a:rPr lang="en-US" sz="1200" dirty="0"/>
              <a:t>1984 </a:t>
            </a:r>
            <a:endParaRPr lang="pt-BR" sz="1200" dirty="0"/>
          </a:p>
        </p:txBody>
      </p:sp>
    </p:spTree>
    <p:extLst>
      <p:ext uri="{BB962C8B-B14F-4D97-AF65-F5344CB8AC3E}">
        <p14:creationId xmlns:p14="http://schemas.microsoft.com/office/powerpoint/2010/main" val="311522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5BA016A-CCCD-4F7F-9F63-92DEB8697E5D}"/>
              </a:ext>
            </a:extLst>
          </p:cNvPr>
          <p:cNvPicPr>
            <a:picLocks noChangeAspect="1"/>
          </p:cNvPicPr>
          <p:nvPr/>
        </p:nvPicPr>
        <p:blipFill>
          <a:blip r:embed="rId2"/>
          <a:stretch>
            <a:fillRect/>
          </a:stretch>
        </p:blipFill>
        <p:spPr>
          <a:xfrm>
            <a:off x="2981979" y="2414850"/>
            <a:ext cx="2850881" cy="2796351"/>
          </a:xfrm>
          <a:prstGeom prst="rect">
            <a:avLst/>
          </a:prstGeom>
        </p:spPr>
      </p:pic>
      <p:sp>
        <p:nvSpPr>
          <p:cNvPr id="6" name="TextBox 5">
            <a:extLst>
              <a:ext uri="{FF2B5EF4-FFF2-40B4-BE49-F238E27FC236}">
                <a16:creationId xmlns:a16="http://schemas.microsoft.com/office/drawing/2014/main" xmlns="" id="{8EA40FFF-A8B1-4CB5-9FF9-ED4E00917465}"/>
              </a:ext>
            </a:extLst>
          </p:cNvPr>
          <p:cNvSpPr txBox="1"/>
          <p:nvPr/>
        </p:nvSpPr>
        <p:spPr>
          <a:xfrm>
            <a:off x="4569659" y="1923004"/>
            <a:ext cx="3236238" cy="618631"/>
          </a:xfrm>
          <a:prstGeom prst="rect">
            <a:avLst/>
          </a:prstGeom>
          <a:noFill/>
        </p:spPr>
        <p:txBody>
          <a:bodyPr anchor="t">
            <a:spAutoFit/>
          </a:bodyPr>
          <a:lstStyle/>
          <a:p>
            <a:pPr>
              <a:defRPr/>
            </a:pPr>
            <a:r>
              <a:rPr lang="en-GB" sz="1710" dirty="0">
                <a:solidFill>
                  <a:schemeClr val="tx1">
                    <a:lumMod val="75000"/>
                    <a:lumOff val="25000"/>
                  </a:schemeClr>
                </a:solidFill>
                <a:latin typeface="+mj-lt"/>
                <a:cs typeface="Arial"/>
              </a:rPr>
              <a:t>Sex workers</a:t>
            </a:r>
            <a:endParaRPr lang="en-US" sz="1539" dirty="0">
              <a:solidFill>
                <a:schemeClr val="tx1">
                  <a:lumMod val="75000"/>
                  <a:lumOff val="25000"/>
                </a:schemeClr>
              </a:solidFill>
              <a:cs typeface="Arial"/>
            </a:endParaRPr>
          </a:p>
          <a:p>
            <a:pPr>
              <a:defRPr/>
            </a:pPr>
            <a:r>
              <a:rPr lang="en-GB" sz="1710" dirty="0">
                <a:solidFill>
                  <a:schemeClr val="tx1">
                    <a:lumMod val="75000"/>
                    <a:lumOff val="25000"/>
                  </a:schemeClr>
                </a:solidFill>
                <a:latin typeface="+mj-lt"/>
                <a:cs typeface="Arial"/>
              </a:rPr>
              <a:t>6%</a:t>
            </a:r>
            <a:endParaRPr lang="en-GB" sz="171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xmlns="" id="{CEE10293-D682-4438-9C18-A7CD79C9F522}"/>
              </a:ext>
            </a:extLst>
          </p:cNvPr>
          <p:cNvSpPr txBox="1"/>
          <p:nvPr/>
        </p:nvSpPr>
        <p:spPr>
          <a:xfrm>
            <a:off x="5374630" y="2415471"/>
            <a:ext cx="2613372" cy="618631"/>
          </a:xfrm>
          <a:prstGeom prst="rect">
            <a:avLst/>
          </a:prstGeom>
          <a:noFill/>
        </p:spPr>
        <p:txBody>
          <a:bodyPr wrap="square" anchor="t">
            <a:spAutoFit/>
          </a:bodyPr>
          <a:lstStyle/>
          <a:p>
            <a:pPr>
              <a:defRPr/>
            </a:pPr>
            <a:r>
              <a:rPr lang="en-GB" sz="1710" dirty="0">
                <a:solidFill>
                  <a:schemeClr val="tx1">
                    <a:lumMod val="75000"/>
                    <a:lumOff val="25000"/>
                  </a:schemeClr>
                </a:solidFill>
                <a:latin typeface="+mj-lt"/>
                <a:cs typeface="Arial"/>
              </a:rPr>
              <a:t>People who inject drugs</a:t>
            </a:r>
            <a:endParaRPr lang="en-US" sz="1539" dirty="0">
              <a:solidFill>
                <a:schemeClr val="tx1">
                  <a:lumMod val="75000"/>
                  <a:lumOff val="25000"/>
                </a:schemeClr>
              </a:solidFill>
              <a:cs typeface="Arial"/>
            </a:endParaRPr>
          </a:p>
          <a:p>
            <a:pPr>
              <a:defRPr/>
            </a:pPr>
            <a:r>
              <a:rPr lang="en-GB" sz="1710" dirty="0">
                <a:solidFill>
                  <a:schemeClr val="tx1">
                    <a:lumMod val="75000"/>
                    <a:lumOff val="25000"/>
                  </a:schemeClr>
                </a:solidFill>
                <a:latin typeface="+mj-lt"/>
                <a:cs typeface="Arial"/>
              </a:rPr>
              <a:t>12%</a:t>
            </a:r>
            <a:endParaRPr lang="en-GB" sz="1710"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xmlns="" id="{71C02B95-66D8-4317-94C2-F37E08D30373}"/>
              </a:ext>
            </a:extLst>
          </p:cNvPr>
          <p:cNvSpPr txBox="1"/>
          <p:nvPr/>
        </p:nvSpPr>
        <p:spPr>
          <a:xfrm>
            <a:off x="5786571" y="3434376"/>
            <a:ext cx="2832130" cy="881780"/>
          </a:xfrm>
          <a:prstGeom prst="rect">
            <a:avLst/>
          </a:prstGeom>
          <a:noFill/>
        </p:spPr>
        <p:txBody>
          <a:bodyPr wrap="square" anchor="t">
            <a:spAutoFit/>
          </a:bodyPr>
          <a:lstStyle/>
          <a:p>
            <a:pPr>
              <a:defRPr/>
            </a:pPr>
            <a:r>
              <a:rPr lang="en-GB" sz="1710" dirty="0">
                <a:solidFill>
                  <a:schemeClr val="tx1">
                    <a:lumMod val="75000"/>
                    <a:lumOff val="25000"/>
                  </a:schemeClr>
                </a:solidFill>
                <a:latin typeface="+mj-lt"/>
                <a:cs typeface="Arial"/>
              </a:rPr>
              <a:t>Gay men and other men who have sex with men</a:t>
            </a:r>
          </a:p>
          <a:p>
            <a:pPr>
              <a:defRPr/>
            </a:pPr>
            <a:r>
              <a:rPr lang="en-GB" sz="1710" dirty="0">
                <a:solidFill>
                  <a:schemeClr val="tx1">
                    <a:lumMod val="75000"/>
                    <a:lumOff val="25000"/>
                  </a:schemeClr>
                </a:solidFill>
                <a:latin typeface="+mj-lt"/>
              </a:rPr>
              <a:t>17%</a:t>
            </a:r>
          </a:p>
        </p:txBody>
      </p:sp>
      <p:sp>
        <p:nvSpPr>
          <p:cNvPr id="11" name="TextBox 10">
            <a:extLst>
              <a:ext uri="{FF2B5EF4-FFF2-40B4-BE49-F238E27FC236}">
                <a16:creationId xmlns:a16="http://schemas.microsoft.com/office/drawing/2014/main" xmlns="" id="{CD9E9723-0058-44BA-B906-EA9155CC6C79}"/>
              </a:ext>
            </a:extLst>
          </p:cNvPr>
          <p:cNvSpPr txBox="1"/>
          <p:nvPr/>
        </p:nvSpPr>
        <p:spPr>
          <a:xfrm>
            <a:off x="5521877" y="4631330"/>
            <a:ext cx="2324519" cy="618631"/>
          </a:xfrm>
          <a:prstGeom prst="rect">
            <a:avLst/>
          </a:prstGeom>
          <a:noFill/>
        </p:spPr>
        <p:txBody>
          <a:bodyPr wrap="square" anchor="t">
            <a:spAutoFit/>
          </a:bodyPr>
          <a:lstStyle/>
          <a:p>
            <a:pPr>
              <a:defRPr/>
            </a:pPr>
            <a:r>
              <a:rPr lang="en-GB" sz="1710" dirty="0">
                <a:solidFill>
                  <a:schemeClr val="tx1">
                    <a:lumMod val="75000"/>
                    <a:lumOff val="25000"/>
                  </a:schemeClr>
                </a:solidFill>
                <a:latin typeface="+mj-lt"/>
                <a:cs typeface="Arial"/>
              </a:rPr>
              <a:t>Transgender women</a:t>
            </a:r>
          </a:p>
          <a:p>
            <a:pPr>
              <a:defRPr/>
            </a:pPr>
            <a:r>
              <a:rPr lang="en-GB" sz="1710" dirty="0">
                <a:solidFill>
                  <a:schemeClr val="tx1">
                    <a:lumMod val="75000"/>
                    <a:lumOff val="25000"/>
                  </a:schemeClr>
                </a:solidFill>
                <a:latin typeface="+mj-lt"/>
                <a:cs typeface="Arial"/>
              </a:rPr>
              <a:t>1%</a:t>
            </a:r>
            <a:endParaRPr lang="en-GB" sz="171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xmlns="" id="{0E8A2088-774D-49AF-A99E-2852B041BDD1}"/>
              </a:ext>
            </a:extLst>
          </p:cNvPr>
          <p:cNvSpPr txBox="1"/>
          <p:nvPr/>
        </p:nvSpPr>
        <p:spPr>
          <a:xfrm>
            <a:off x="3996389" y="5296412"/>
            <a:ext cx="4396320" cy="881780"/>
          </a:xfrm>
          <a:prstGeom prst="rect">
            <a:avLst/>
          </a:prstGeom>
          <a:noFill/>
        </p:spPr>
        <p:txBody>
          <a:bodyPr wrap="square" anchor="t">
            <a:spAutoFit/>
          </a:bodyPr>
          <a:lstStyle/>
          <a:p>
            <a:pPr>
              <a:defRPr/>
            </a:pPr>
            <a:r>
              <a:rPr lang="en-GB" sz="1710" dirty="0">
                <a:solidFill>
                  <a:schemeClr val="tx1">
                    <a:lumMod val="75000"/>
                    <a:lumOff val="25000"/>
                  </a:schemeClr>
                </a:solidFill>
                <a:latin typeface="+mj-lt"/>
                <a:cs typeface="Arial"/>
              </a:rPr>
              <a:t>Clients of sex workers and sex partners of other key populations</a:t>
            </a:r>
          </a:p>
          <a:p>
            <a:pPr>
              <a:defRPr/>
            </a:pPr>
            <a:r>
              <a:rPr lang="en-GB" sz="1710" dirty="0">
                <a:solidFill>
                  <a:schemeClr val="tx1">
                    <a:lumMod val="75000"/>
                    <a:lumOff val="25000"/>
                  </a:schemeClr>
                </a:solidFill>
                <a:latin typeface="+mj-lt"/>
                <a:cs typeface="Arial"/>
              </a:rPr>
              <a:t>18%</a:t>
            </a:r>
            <a:endParaRPr lang="en-GB" sz="1710" dirty="0">
              <a:solidFill>
                <a:schemeClr val="tx1">
                  <a:lumMod val="75000"/>
                  <a:lumOff val="25000"/>
                </a:schemeClr>
              </a:solidFill>
              <a:latin typeface="+mj-lt"/>
            </a:endParaRPr>
          </a:p>
        </p:txBody>
      </p:sp>
      <p:sp>
        <p:nvSpPr>
          <p:cNvPr id="13" name="TextBox 12">
            <a:extLst>
              <a:ext uri="{FF2B5EF4-FFF2-40B4-BE49-F238E27FC236}">
                <a16:creationId xmlns:a16="http://schemas.microsoft.com/office/drawing/2014/main" xmlns="" id="{AFA7600F-DBC3-4186-BB61-48CF04971170}"/>
              </a:ext>
            </a:extLst>
          </p:cNvPr>
          <p:cNvSpPr txBox="1"/>
          <p:nvPr/>
        </p:nvSpPr>
        <p:spPr>
          <a:xfrm>
            <a:off x="1341463" y="3436664"/>
            <a:ext cx="2116907" cy="881780"/>
          </a:xfrm>
          <a:prstGeom prst="rect">
            <a:avLst/>
          </a:prstGeom>
          <a:noFill/>
        </p:spPr>
        <p:txBody>
          <a:bodyPr wrap="square" anchor="t">
            <a:spAutoFit/>
          </a:bodyPr>
          <a:lstStyle/>
          <a:p>
            <a:pPr>
              <a:defRPr/>
            </a:pPr>
            <a:r>
              <a:rPr lang="en-GB" sz="1710" dirty="0">
                <a:solidFill>
                  <a:schemeClr val="tx1">
                    <a:lumMod val="75000"/>
                    <a:lumOff val="25000"/>
                  </a:schemeClr>
                </a:solidFill>
                <a:latin typeface="+mj-lt"/>
                <a:cs typeface="Arial"/>
              </a:rPr>
              <a:t>Remaining population</a:t>
            </a:r>
          </a:p>
          <a:p>
            <a:pPr>
              <a:defRPr/>
            </a:pPr>
            <a:r>
              <a:rPr lang="en-GB" sz="1710" dirty="0">
                <a:solidFill>
                  <a:schemeClr val="tx1">
                    <a:lumMod val="75000"/>
                    <a:lumOff val="25000"/>
                  </a:schemeClr>
                </a:solidFill>
                <a:latin typeface="+mj-lt"/>
                <a:cs typeface="Arial"/>
              </a:rPr>
              <a:t>46%</a:t>
            </a:r>
            <a:endParaRPr lang="en-GB" sz="1710" dirty="0">
              <a:solidFill>
                <a:schemeClr val="tx1">
                  <a:lumMod val="75000"/>
                  <a:lumOff val="25000"/>
                </a:schemeClr>
              </a:solidFill>
              <a:latin typeface="+mj-lt"/>
            </a:endParaRPr>
          </a:p>
        </p:txBody>
      </p:sp>
      <p:sp>
        <p:nvSpPr>
          <p:cNvPr id="17" name="Oval 16">
            <a:extLst>
              <a:ext uri="{FF2B5EF4-FFF2-40B4-BE49-F238E27FC236}">
                <a16:creationId xmlns:a16="http://schemas.microsoft.com/office/drawing/2014/main" xmlns="" id="{2B447697-5E20-4D5B-9FA8-3BEE4A8DC78E}"/>
              </a:ext>
            </a:extLst>
          </p:cNvPr>
          <p:cNvSpPr/>
          <p:nvPr/>
        </p:nvSpPr>
        <p:spPr bwMode="auto">
          <a:xfrm>
            <a:off x="3684400" y="3099653"/>
            <a:ext cx="1449880" cy="1441119"/>
          </a:xfrm>
          <a:prstGeom prst="ellipse">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91" tIns="39095" rIns="78191" bIns="39095" numCol="1" rtlCol="0" anchor="t" anchorCtr="0" compatLnSpc="1">
            <a:prstTxWarp prst="textNoShape">
              <a:avLst/>
            </a:prstTxWarp>
          </a:bodyPr>
          <a:lstStyle/>
          <a:p>
            <a:pPr defTabSz="891859" rtl="1" fontAlgn="base">
              <a:spcBef>
                <a:spcPct val="0"/>
              </a:spcBef>
              <a:spcAft>
                <a:spcPct val="0"/>
              </a:spcAft>
            </a:pPr>
            <a:endParaRPr lang="en-US" sz="3335" b="1">
              <a:solidFill>
                <a:srgbClr val="000066"/>
              </a:solidFill>
              <a:latin typeface="Arial" charset="0"/>
              <a:cs typeface="Arial" charset="0"/>
            </a:endParaRPr>
          </a:p>
        </p:txBody>
      </p:sp>
      <p:sp>
        <p:nvSpPr>
          <p:cNvPr id="14" name="Title 1"/>
          <p:cNvSpPr>
            <a:spLocks noGrp="1"/>
          </p:cNvSpPr>
          <p:nvPr>
            <p:ph type="title"/>
          </p:nvPr>
        </p:nvSpPr>
        <p:spPr>
          <a:xfrm>
            <a:off x="0" y="332656"/>
            <a:ext cx="9144000" cy="1132140"/>
          </a:xfrm>
        </p:spPr>
        <p:txBody>
          <a:bodyPr>
            <a:normAutofit/>
          </a:bodyPr>
          <a:lstStyle/>
          <a:p>
            <a:r>
              <a:rPr lang="en-US" sz="3000" dirty="0" smtClean="0">
                <a:solidFill>
                  <a:schemeClr val="bg1"/>
                </a:solidFill>
              </a:rPr>
              <a:t>Distribution of new HIV infections by key population, global (2018) </a:t>
            </a:r>
            <a:endParaRPr lang="en-US" sz="3000" dirty="0">
              <a:solidFill>
                <a:schemeClr val="bg1"/>
              </a:solidFill>
            </a:endParaRPr>
          </a:p>
        </p:txBody>
      </p:sp>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583" y="5949280"/>
            <a:ext cx="2193921" cy="877568"/>
          </a:xfrm>
          <a:prstGeom prst="rect">
            <a:avLst/>
          </a:prstGeom>
        </p:spPr>
      </p:pic>
    </p:spTree>
    <p:extLst>
      <p:ext uri="{BB962C8B-B14F-4D97-AF65-F5344CB8AC3E}">
        <p14:creationId xmlns:p14="http://schemas.microsoft.com/office/powerpoint/2010/main" val="1606800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36" y="1547869"/>
            <a:ext cx="8208021" cy="4550982"/>
          </a:xfrm>
          <a:prstGeom prst="rect">
            <a:avLst/>
          </a:prstGeom>
        </p:spPr>
      </p:pic>
      <p:sp>
        <p:nvSpPr>
          <p:cNvPr id="2" name="Rectangle 1"/>
          <p:cNvSpPr/>
          <p:nvPr/>
        </p:nvSpPr>
        <p:spPr bwMode="auto">
          <a:xfrm>
            <a:off x="2231701" y="1705513"/>
            <a:ext cx="993677" cy="3257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defTabSz="891859" rtl="1" fontAlgn="base">
              <a:spcBef>
                <a:spcPct val="0"/>
              </a:spcBef>
              <a:spcAft>
                <a:spcPct val="0"/>
              </a:spcAft>
            </a:pPr>
            <a:endParaRPr lang="en-US" sz="3335" b="1" dirty="0">
              <a:solidFill>
                <a:srgbClr val="000066"/>
              </a:solidFill>
              <a:latin typeface="+mj-lt"/>
              <a:cs typeface="Arial" charset="0"/>
            </a:endParaRPr>
          </a:p>
        </p:txBody>
      </p:sp>
      <p:sp>
        <p:nvSpPr>
          <p:cNvPr id="60423" name="Title 1"/>
          <p:cNvSpPr>
            <a:spLocks noGrp="1"/>
          </p:cNvSpPr>
          <p:nvPr>
            <p:ph type="title"/>
          </p:nvPr>
        </p:nvSpPr>
        <p:spPr>
          <a:xfrm>
            <a:off x="0" y="243738"/>
            <a:ext cx="9144000" cy="881006"/>
          </a:xfrm>
        </p:spPr>
        <p:txBody>
          <a:bodyPr>
            <a:normAutofit fontScale="90000"/>
          </a:bodyPr>
          <a:lstStyle/>
          <a:p>
            <a:pPr eaLnBrk="1" hangingPunct="1"/>
            <a:r>
              <a:rPr lang="en-US" sz="3164" dirty="0"/>
              <a:t>Increased risk of acquiring HIV </a:t>
            </a:r>
            <a:br>
              <a:rPr lang="en-US" sz="3164" dirty="0"/>
            </a:br>
            <a:r>
              <a:rPr lang="en-US" sz="3164" dirty="0"/>
              <a:t>among key </a:t>
            </a:r>
            <a:r>
              <a:rPr lang="en-US" sz="3164" dirty="0"/>
              <a:t>populations, global </a:t>
            </a:r>
            <a:r>
              <a:rPr lang="en-US" sz="3164" dirty="0"/>
              <a:t>(2018)</a:t>
            </a:r>
            <a:endParaRPr lang="en-US" altLang="en-US" sz="3164" dirty="0"/>
          </a:p>
        </p:txBody>
      </p:sp>
      <p:sp>
        <p:nvSpPr>
          <p:cNvPr id="7" name="TextBox 6"/>
          <p:cNvSpPr txBox="1"/>
          <p:nvPr/>
        </p:nvSpPr>
        <p:spPr>
          <a:xfrm>
            <a:off x="179513" y="2276872"/>
            <a:ext cx="1588284" cy="523220"/>
          </a:xfrm>
          <a:prstGeom prst="rect">
            <a:avLst/>
          </a:prstGeom>
          <a:noFill/>
        </p:spPr>
        <p:txBody>
          <a:bodyPr wrap="square" rtlCol="0">
            <a:spAutoFit/>
          </a:bodyPr>
          <a:lstStyle/>
          <a:p>
            <a:r>
              <a:rPr lang="en-US" sz="1400" dirty="0">
                <a:solidFill>
                  <a:schemeClr val="tx1">
                    <a:lumMod val="50000"/>
                    <a:lumOff val="50000"/>
                  </a:schemeClr>
                </a:solidFill>
              </a:rPr>
              <a:t>Among </a:t>
            </a:r>
            <a:r>
              <a:rPr lang="en-US" sz="1400" dirty="0">
                <a:solidFill>
                  <a:srgbClr val="FF0000"/>
                </a:solidFill>
              </a:rPr>
              <a:t>men who </a:t>
            </a:r>
          </a:p>
          <a:p>
            <a:r>
              <a:rPr lang="en-US" sz="1400" dirty="0">
                <a:solidFill>
                  <a:srgbClr val="FF0000"/>
                </a:solidFill>
              </a:rPr>
              <a:t>have sex with men</a:t>
            </a:r>
          </a:p>
        </p:txBody>
      </p:sp>
      <p:sp>
        <p:nvSpPr>
          <p:cNvPr id="10" name="TextBox 9"/>
          <p:cNvSpPr txBox="1"/>
          <p:nvPr/>
        </p:nvSpPr>
        <p:spPr>
          <a:xfrm>
            <a:off x="179513" y="3193812"/>
            <a:ext cx="1588283" cy="523220"/>
          </a:xfrm>
          <a:prstGeom prst="rect">
            <a:avLst/>
          </a:prstGeom>
          <a:noFill/>
        </p:spPr>
        <p:txBody>
          <a:bodyPr wrap="square" rtlCol="0">
            <a:spAutoFit/>
          </a:bodyPr>
          <a:lstStyle/>
          <a:p>
            <a:r>
              <a:rPr lang="en-US" sz="1400" dirty="0">
                <a:solidFill>
                  <a:schemeClr val="tx1">
                    <a:lumMod val="50000"/>
                    <a:lumOff val="50000"/>
                  </a:schemeClr>
                </a:solidFill>
              </a:rPr>
              <a:t>Among </a:t>
            </a:r>
            <a:r>
              <a:rPr lang="en-US" sz="1400" dirty="0">
                <a:solidFill>
                  <a:srgbClr val="FF0000"/>
                </a:solidFill>
              </a:rPr>
              <a:t>people </a:t>
            </a:r>
          </a:p>
          <a:p>
            <a:r>
              <a:rPr lang="en-US" sz="1400" dirty="0">
                <a:solidFill>
                  <a:srgbClr val="FF0000"/>
                </a:solidFill>
              </a:rPr>
              <a:t>who inject drugs</a:t>
            </a:r>
          </a:p>
        </p:txBody>
      </p:sp>
      <p:sp>
        <p:nvSpPr>
          <p:cNvPr id="11" name="TextBox 10"/>
          <p:cNvSpPr txBox="1"/>
          <p:nvPr/>
        </p:nvSpPr>
        <p:spPr>
          <a:xfrm>
            <a:off x="179513" y="4074459"/>
            <a:ext cx="1453203" cy="307777"/>
          </a:xfrm>
          <a:prstGeom prst="rect">
            <a:avLst/>
          </a:prstGeom>
          <a:noFill/>
        </p:spPr>
        <p:txBody>
          <a:bodyPr wrap="square" rtlCol="0">
            <a:spAutoFit/>
          </a:bodyPr>
          <a:lstStyle/>
          <a:p>
            <a:r>
              <a:rPr lang="en-US" sz="1400" dirty="0">
                <a:solidFill>
                  <a:schemeClr val="tx1">
                    <a:lumMod val="50000"/>
                    <a:lumOff val="50000"/>
                  </a:schemeClr>
                </a:solidFill>
              </a:rPr>
              <a:t>For </a:t>
            </a:r>
            <a:r>
              <a:rPr lang="en-US" sz="1400" dirty="0">
                <a:solidFill>
                  <a:srgbClr val="FF0000"/>
                </a:solidFill>
              </a:rPr>
              <a:t>sex workers</a:t>
            </a:r>
          </a:p>
        </p:txBody>
      </p:sp>
      <p:sp>
        <p:nvSpPr>
          <p:cNvPr id="13" name="TextBox 12"/>
          <p:cNvSpPr txBox="1"/>
          <p:nvPr/>
        </p:nvSpPr>
        <p:spPr>
          <a:xfrm>
            <a:off x="252493" y="4805573"/>
            <a:ext cx="1380223" cy="523220"/>
          </a:xfrm>
          <a:prstGeom prst="rect">
            <a:avLst/>
          </a:prstGeom>
          <a:noFill/>
        </p:spPr>
        <p:txBody>
          <a:bodyPr wrap="square" rtlCol="0">
            <a:spAutoFit/>
          </a:bodyPr>
          <a:lstStyle/>
          <a:p>
            <a:r>
              <a:rPr lang="en-US" sz="1400" dirty="0">
                <a:solidFill>
                  <a:schemeClr val="tx1">
                    <a:lumMod val="50000"/>
                    <a:lumOff val="50000"/>
                  </a:schemeClr>
                </a:solidFill>
              </a:rPr>
              <a:t>For </a:t>
            </a:r>
            <a:r>
              <a:rPr lang="en-US" sz="1400" dirty="0">
                <a:solidFill>
                  <a:srgbClr val="FF0000"/>
                </a:solidFill>
              </a:rPr>
              <a:t>transgender </a:t>
            </a:r>
          </a:p>
          <a:p>
            <a:r>
              <a:rPr lang="en-US" sz="1400" dirty="0">
                <a:solidFill>
                  <a:srgbClr val="FF0000"/>
                </a:solidFill>
              </a:rPr>
              <a:t>people</a:t>
            </a:r>
          </a:p>
        </p:txBody>
      </p:sp>
      <p:sp>
        <p:nvSpPr>
          <p:cNvPr id="8" name="TextBox 7"/>
          <p:cNvSpPr txBox="1"/>
          <p:nvPr/>
        </p:nvSpPr>
        <p:spPr>
          <a:xfrm>
            <a:off x="7710709" y="2461721"/>
            <a:ext cx="874815" cy="276551"/>
          </a:xfrm>
          <a:prstGeom prst="rect">
            <a:avLst/>
          </a:prstGeom>
          <a:noFill/>
        </p:spPr>
        <p:txBody>
          <a:bodyPr wrap="square" rtlCol="0">
            <a:spAutoFit/>
          </a:bodyPr>
          <a:lstStyle/>
          <a:p>
            <a:r>
              <a:rPr lang="en-US" sz="1197" dirty="0">
                <a:solidFill>
                  <a:srgbClr val="1E88E5"/>
                </a:solidFill>
              </a:rPr>
              <a:t>(22 times)</a:t>
            </a:r>
          </a:p>
        </p:txBody>
      </p:sp>
      <p:sp>
        <p:nvSpPr>
          <p:cNvPr id="14" name="TextBox 13"/>
          <p:cNvSpPr txBox="1"/>
          <p:nvPr/>
        </p:nvSpPr>
        <p:spPr>
          <a:xfrm>
            <a:off x="7710709" y="3248168"/>
            <a:ext cx="874814" cy="276551"/>
          </a:xfrm>
          <a:prstGeom prst="rect">
            <a:avLst/>
          </a:prstGeom>
          <a:noFill/>
        </p:spPr>
        <p:txBody>
          <a:bodyPr wrap="square" rtlCol="0">
            <a:spAutoFit/>
          </a:bodyPr>
          <a:lstStyle/>
          <a:p>
            <a:r>
              <a:rPr lang="en-US" sz="1197" dirty="0">
                <a:solidFill>
                  <a:srgbClr val="1E88E5"/>
                </a:solidFill>
              </a:rPr>
              <a:t>(22 times)</a:t>
            </a:r>
          </a:p>
        </p:txBody>
      </p:sp>
      <p:sp>
        <p:nvSpPr>
          <p:cNvPr id="15" name="TextBox 14"/>
          <p:cNvSpPr txBox="1"/>
          <p:nvPr/>
        </p:nvSpPr>
        <p:spPr>
          <a:xfrm>
            <a:off x="7451362" y="4067659"/>
            <a:ext cx="956103" cy="276551"/>
          </a:xfrm>
          <a:prstGeom prst="rect">
            <a:avLst/>
          </a:prstGeom>
          <a:noFill/>
        </p:spPr>
        <p:txBody>
          <a:bodyPr wrap="square" rtlCol="0">
            <a:spAutoFit/>
          </a:bodyPr>
          <a:lstStyle/>
          <a:p>
            <a:r>
              <a:rPr lang="en-US" sz="1197" dirty="0">
                <a:solidFill>
                  <a:srgbClr val="1E88E5"/>
                </a:solidFill>
              </a:rPr>
              <a:t>(21 times)</a:t>
            </a:r>
          </a:p>
        </p:txBody>
      </p:sp>
      <p:sp>
        <p:nvSpPr>
          <p:cNvPr id="16" name="TextBox 15"/>
          <p:cNvSpPr txBox="1"/>
          <p:nvPr/>
        </p:nvSpPr>
        <p:spPr>
          <a:xfrm>
            <a:off x="5153441" y="4860864"/>
            <a:ext cx="1086353" cy="276551"/>
          </a:xfrm>
          <a:prstGeom prst="rect">
            <a:avLst/>
          </a:prstGeom>
          <a:noFill/>
        </p:spPr>
        <p:txBody>
          <a:bodyPr wrap="square" rtlCol="0">
            <a:spAutoFit/>
          </a:bodyPr>
          <a:lstStyle/>
          <a:p>
            <a:r>
              <a:rPr lang="en-US" sz="1197" dirty="0">
                <a:solidFill>
                  <a:srgbClr val="1E88E5"/>
                </a:solidFill>
              </a:rPr>
              <a:t>(12 times)</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72305"/>
          <a:stretch/>
        </p:blipFill>
        <p:spPr>
          <a:xfrm>
            <a:off x="1636770" y="4034626"/>
            <a:ext cx="413374" cy="37447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8527" t="-8269" r="49507" b="15736"/>
          <a:stretch/>
        </p:blipFill>
        <p:spPr>
          <a:xfrm>
            <a:off x="1674085" y="4816218"/>
            <a:ext cx="327869" cy="346508"/>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49145" t="2721" r="28160" b="-2721"/>
          <a:stretch/>
        </p:blipFill>
        <p:spPr>
          <a:xfrm>
            <a:off x="1674086" y="3239437"/>
            <a:ext cx="338742" cy="37447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3521" t="-2720" r="2419" b="2720"/>
          <a:stretch/>
        </p:blipFill>
        <p:spPr>
          <a:xfrm>
            <a:off x="1657985" y="2420455"/>
            <a:ext cx="359118" cy="374472"/>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4583" y="5935808"/>
            <a:ext cx="2193921" cy="877568"/>
          </a:xfrm>
          <a:prstGeom prst="rect">
            <a:avLst/>
          </a:prstGeom>
        </p:spPr>
      </p:pic>
    </p:spTree>
    <p:extLst>
      <p:ext uri="{BB962C8B-B14F-4D97-AF65-F5344CB8AC3E}">
        <p14:creationId xmlns:p14="http://schemas.microsoft.com/office/powerpoint/2010/main" val="2302877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Title 1"/>
          <p:cNvSpPr>
            <a:spLocks noGrp="1"/>
          </p:cNvSpPr>
          <p:nvPr>
            <p:ph type="title"/>
          </p:nvPr>
        </p:nvSpPr>
        <p:spPr>
          <a:xfrm>
            <a:off x="-36512" y="332656"/>
            <a:ext cx="9144000" cy="881006"/>
          </a:xfrm>
        </p:spPr>
        <p:txBody>
          <a:bodyPr/>
          <a:lstStyle/>
          <a:p>
            <a:pPr eaLnBrk="1" hangingPunct="1"/>
            <a:r>
              <a:rPr lang="en-US" altLang="en-US" sz="3078" dirty="0"/>
              <a:t>HIV testing and care continuum (</a:t>
            </a:r>
            <a:r>
              <a:rPr lang="en-US" altLang="en-US" sz="3078" dirty="0" smtClean="0"/>
              <a:t>2018)</a:t>
            </a:r>
            <a:endParaRPr lang="en-US" altLang="en-US" sz="3078"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93" y="1103656"/>
            <a:ext cx="7357652" cy="539125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540" y="2530395"/>
            <a:ext cx="1402586" cy="364090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62" y="3037617"/>
            <a:ext cx="1500137" cy="3094944"/>
          </a:xfrm>
          <a:prstGeom prst="rect">
            <a:avLst/>
          </a:prstGeom>
        </p:spPr>
      </p:pic>
      <p:pic>
        <p:nvPicPr>
          <p:cNvPr id="16"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8885" y="1748743"/>
            <a:ext cx="5638245" cy="2218922"/>
          </a:xfrm>
          <a:prstGeom prst="rect">
            <a:avLst/>
          </a:prstGeom>
        </p:spPr>
      </p:pic>
      <p:pic>
        <p:nvPicPr>
          <p:cNvPr id="18"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605" y="3508687"/>
            <a:ext cx="1436628" cy="2698236"/>
          </a:xfrm>
          <a:prstGeom prst="rect">
            <a:avLst/>
          </a:prstGeom>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6237312"/>
            <a:ext cx="1440160" cy="576064"/>
          </a:xfrm>
          <a:prstGeom prst="rect">
            <a:avLst/>
          </a:prstGeom>
        </p:spPr>
      </p:pic>
    </p:spTree>
    <p:extLst>
      <p:ext uri="{BB962C8B-B14F-4D97-AF65-F5344CB8AC3E}">
        <p14:creationId xmlns:p14="http://schemas.microsoft.com/office/powerpoint/2010/main" val="3701075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6" name="Imagem 5"/>
          <p:cNvPicPr>
            <a:picLocks noChangeAspect="1"/>
          </p:cNvPicPr>
          <p:nvPr/>
        </p:nvPicPr>
        <p:blipFill>
          <a:blip r:embed="rId2"/>
          <a:stretch>
            <a:fillRect/>
          </a:stretch>
        </p:blipFill>
        <p:spPr>
          <a:xfrm>
            <a:off x="0" y="6369190"/>
            <a:ext cx="9144000" cy="516194"/>
          </a:xfrm>
          <a:prstGeom prst="rect">
            <a:avLst/>
          </a:prstGeom>
        </p:spPr>
      </p:pic>
      <p:pic>
        <p:nvPicPr>
          <p:cNvPr id="7" name="Imagem 6"/>
          <p:cNvPicPr>
            <a:picLocks noChangeAspect="1"/>
          </p:cNvPicPr>
          <p:nvPr/>
        </p:nvPicPr>
        <p:blipFill>
          <a:blip r:embed="rId3"/>
          <a:stretch>
            <a:fillRect/>
          </a:stretch>
        </p:blipFill>
        <p:spPr>
          <a:xfrm>
            <a:off x="1642731" y="1446904"/>
            <a:ext cx="5809589" cy="4997348"/>
          </a:xfrm>
          <a:prstGeom prst="rect">
            <a:avLst/>
          </a:prstGeom>
        </p:spPr>
      </p:pic>
    </p:spTree>
    <p:extLst>
      <p:ext uri="{BB962C8B-B14F-4D97-AF65-F5344CB8AC3E}">
        <p14:creationId xmlns:p14="http://schemas.microsoft.com/office/powerpoint/2010/main" val="3985987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7" name="Imagem 6"/>
          <p:cNvPicPr>
            <a:picLocks noChangeAspect="1"/>
          </p:cNvPicPr>
          <p:nvPr/>
        </p:nvPicPr>
        <p:blipFill>
          <a:blip r:embed="rId2"/>
          <a:stretch>
            <a:fillRect/>
          </a:stretch>
        </p:blipFill>
        <p:spPr>
          <a:xfrm>
            <a:off x="1043608" y="1453961"/>
            <a:ext cx="7056784" cy="4690232"/>
          </a:xfrm>
          <a:prstGeom prst="rect">
            <a:avLst/>
          </a:prstGeom>
        </p:spPr>
      </p:pic>
      <p:pic>
        <p:nvPicPr>
          <p:cNvPr id="8" name="Imagem 7"/>
          <p:cNvPicPr>
            <a:picLocks noChangeAspect="1"/>
          </p:cNvPicPr>
          <p:nvPr/>
        </p:nvPicPr>
        <p:blipFill>
          <a:blip r:embed="rId3"/>
          <a:stretch>
            <a:fillRect/>
          </a:stretch>
        </p:blipFill>
        <p:spPr>
          <a:xfrm>
            <a:off x="482724" y="6021288"/>
            <a:ext cx="8193732" cy="842939"/>
          </a:xfrm>
          <a:prstGeom prst="rect">
            <a:avLst/>
          </a:prstGeom>
        </p:spPr>
      </p:pic>
    </p:spTree>
    <p:extLst>
      <p:ext uri="{BB962C8B-B14F-4D97-AF65-F5344CB8AC3E}">
        <p14:creationId xmlns:p14="http://schemas.microsoft.com/office/powerpoint/2010/main" val="4160710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2" name="Imagem 1"/>
          <p:cNvPicPr>
            <a:picLocks noChangeAspect="1"/>
          </p:cNvPicPr>
          <p:nvPr/>
        </p:nvPicPr>
        <p:blipFill>
          <a:blip r:embed="rId2"/>
          <a:stretch>
            <a:fillRect/>
          </a:stretch>
        </p:blipFill>
        <p:spPr>
          <a:xfrm>
            <a:off x="0" y="1463166"/>
            <a:ext cx="9144000" cy="5206194"/>
          </a:xfrm>
          <a:prstGeom prst="rect">
            <a:avLst/>
          </a:prstGeom>
        </p:spPr>
      </p:pic>
    </p:spTree>
    <p:extLst>
      <p:ext uri="{BB962C8B-B14F-4D97-AF65-F5344CB8AC3E}">
        <p14:creationId xmlns:p14="http://schemas.microsoft.com/office/powerpoint/2010/main" val="3968830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640"/>
            <a:ext cx="9144000" cy="1143000"/>
          </a:xfrm>
        </p:spPr>
        <p:txBody>
          <a:bodyPr>
            <a:normAutofit/>
          </a:bodyPr>
          <a:lstStyle/>
          <a:p>
            <a:r>
              <a:rPr lang="pt-BR" sz="3600" dirty="0" smtClean="0"/>
              <a:t>Epidemiologia no Brasil</a:t>
            </a:r>
            <a:endParaRPr lang="pt-BR" sz="3600" dirty="0"/>
          </a:p>
        </p:txBody>
      </p:sp>
      <p:pic>
        <p:nvPicPr>
          <p:cNvPr id="2" name="Imagem 1"/>
          <p:cNvPicPr>
            <a:picLocks noChangeAspect="1"/>
          </p:cNvPicPr>
          <p:nvPr/>
        </p:nvPicPr>
        <p:blipFill>
          <a:blip r:embed="rId2"/>
          <a:stretch>
            <a:fillRect/>
          </a:stretch>
        </p:blipFill>
        <p:spPr>
          <a:xfrm>
            <a:off x="0" y="1359060"/>
            <a:ext cx="9144000" cy="5454316"/>
          </a:xfrm>
          <a:prstGeom prst="rect">
            <a:avLst/>
          </a:prstGeom>
        </p:spPr>
      </p:pic>
    </p:spTree>
    <p:extLst>
      <p:ext uri="{BB962C8B-B14F-4D97-AF65-F5344CB8AC3E}">
        <p14:creationId xmlns:p14="http://schemas.microsoft.com/office/powerpoint/2010/main" val="826547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b="8462"/>
          <a:stretch/>
        </p:blipFill>
        <p:spPr>
          <a:xfrm>
            <a:off x="1475656" y="1556792"/>
            <a:ext cx="6264696" cy="5144809"/>
          </a:xfrm>
          <a:prstGeom prst="rect">
            <a:avLst/>
          </a:prstGeom>
        </p:spPr>
      </p:pic>
    </p:spTree>
    <p:extLst>
      <p:ext uri="{BB962C8B-B14F-4D97-AF65-F5344CB8AC3E}">
        <p14:creationId xmlns:p14="http://schemas.microsoft.com/office/powerpoint/2010/main" val="1987340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1567779" y="1481320"/>
            <a:ext cx="6005373" cy="4828000"/>
          </a:xfrm>
          <a:prstGeom prst="rect">
            <a:avLst/>
          </a:prstGeom>
        </p:spPr>
      </p:pic>
      <p:sp>
        <p:nvSpPr>
          <p:cNvPr id="6" name="Título 5"/>
          <p:cNvSpPr>
            <a:spLocks noGrp="1"/>
          </p:cNvSpPr>
          <p:nvPr>
            <p:ph type="title"/>
          </p:nvPr>
        </p:nvSpPr>
        <p:spPr/>
        <p:txBody>
          <a:bodyPr/>
          <a:lstStyle/>
          <a:p>
            <a:endParaRPr lang="pt-BR" dirty="0">
              <a:solidFill>
                <a:schemeClr val="bg1"/>
              </a:solidFill>
            </a:endParaRPr>
          </a:p>
        </p:txBody>
      </p:sp>
      <p:pic>
        <p:nvPicPr>
          <p:cNvPr id="7" name="Imagem 6"/>
          <p:cNvPicPr>
            <a:picLocks noChangeAspect="1"/>
          </p:cNvPicPr>
          <p:nvPr/>
        </p:nvPicPr>
        <p:blipFill>
          <a:blip r:embed="rId3"/>
          <a:stretch>
            <a:fillRect/>
          </a:stretch>
        </p:blipFill>
        <p:spPr>
          <a:xfrm>
            <a:off x="864096" y="338320"/>
            <a:ext cx="7380312" cy="995098"/>
          </a:xfrm>
          <a:prstGeom prst="rect">
            <a:avLst/>
          </a:prstGeom>
        </p:spPr>
      </p:pic>
      <p:pic>
        <p:nvPicPr>
          <p:cNvPr id="8" name="Imagem 7"/>
          <p:cNvPicPr>
            <a:picLocks noChangeAspect="1"/>
          </p:cNvPicPr>
          <p:nvPr/>
        </p:nvPicPr>
        <p:blipFill>
          <a:blip r:embed="rId4"/>
          <a:stretch>
            <a:fillRect/>
          </a:stretch>
        </p:blipFill>
        <p:spPr>
          <a:xfrm>
            <a:off x="3452986" y="6448474"/>
            <a:ext cx="2343150" cy="276225"/>
          </a:xfrm>
          <a:prstGeom prst="rect">
            <a:avLst/>
          </a:prstGeom>
        </p:spPr>
      </p:pic>
      <p:sp>
        <p:nvSpPr>
          <p:cNvPr id="9" name="Retângulo 8"/>
          <p:cNvSpPr/>
          <p:nvPr/>
        </p:nvSpPr>
        <p:spPr>
          <a:xfrm>
            <a:off x="1691680" y="4941168"/>
            <a:ext cx="23762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18530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28800"/>
            <a:ext cx="6301945" cy="5100933"/>
          </a:xfrm>
          <a:prstGeom prst="rect">
            <a:avLst/>
          </a:prstGeom>
        </p:spPr>
      </p:pic>
    </p:spTree>
    <p:extLst>
      <p:ext uri="{BB962C8B-B14F-4D97-AF65-F5344CB8AC3E}">
        <p14:creationId xmlns:p14="http://schemas.microsoft.com/office/powerpoint/2010/main" val="736773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3000" dirty="0" smtClean="0"/>
              <a:t>Celebridades que morreram de AIDS nos anos </a:t>
            </a:r>
            <a:r>
              <a:rPr lang="pt-BR" sz="3000" dirty="0" smtClean="0"/>
              <a:t>80 e 90</a:t>
            </a:r>
            <a:endParaRPr lang="pt-BR" sz="3000" dirty="0"/>
          </a:p>
        </p:txBody>
      </p:sp>
      <p:pic>
        <p:nvPicPr>
          <p:cNvPr id="3" name="Imagem 2"/>
          <p:cNvPicPr>
            <a:picLocks noChangeAspect="1"/>
          </p:cNvPicPr>
          <p:nvPr/>
        </p:nvPicPr>
        <p:blipFill>
          <a:blip r:embed="rId2"/>
          <a:stretch>
            <a:fillRect/>
          </a:stretch>
        </p:blipFill>
        <p:spPr>
          <a:xfrm>
            <a:off x="1187624" y="1595227"/>
            <a:ext cx="2448271" cy="2448271"/>
          </a:xfrm>
          <a:prstGeom prst="rect">
            <a:avLst/>
          </a:prstGeom>
          <a:ln>
            <a:solidFill>
              <a:schemeClr val="tx1"/>
            </a:solidFill>
          </a:ln>
        </p:spPr>
      </p:pic>
      <p:pic>
        <p:nvPicPr>
          <p:cNvPr id="4" name="Imagem 3"/>
          <p:cNvPicPr>
            <a:picLocks noChangeAspect="1"/>
          </p:cNvPicPr>
          <p:nvPr/>
        </p:nvPicPr>
        <p:blipFill>
          <a:blip r:embed="rId3"/>
          <a:stretch>
            <a:fillRect/>
          </a:stretch>
        </p:blipFill>
        <p:spPr>
          <a:xfrm>
            <a:off x="4572000" y="1651645"/>
            <a:ext cx="3055461" cy="2281411"/>
          </a:xfrm>
          <a:prstGeom prst="rect">
            <a:avLst/>
          </a:prstGeom>
        </p:spPr>
      </p:pic>
      <p:pic>
        <p:nvPicPr>
          <p:cNvPr id="6" name="Imagem 5"/>
          <p:cNvPicPr>
            <a:picLocks noChangeAspect="1"/>
          </p:cNvPicPr>
          <p:nvPr/>
        </p:nvPicPr>
        <p:blipFill rotWithShape="1">
          <a:blip r:embed="rId4"/>
          <a:srcRect l="19450" r="21687" b="9122"/>
          <a:stretch/>
        </p:blipFill>
        <p:spPr>
          <a:xfrm>
            <a:off x="971600" y="4221088"/>
            <a:ext cx="2736304" cy="2376264"/>
          </a:xfrm>
          <a:prstGeom prst="rect">
            <a:avLst/>
          </a:prstGeom>
        </p:spPr>
      </p:pic>
      <p:pic>
        <p:nvPicPr>
          <p:cNvPr id="7" name="Imagem 6"/>
          <p:cNvPicPr>
            <a:picLocks noChangeAspect="1"/>
          </p:cNvPicPr>
          <p:nvPr/>
        </p:nvPicPr>
        <p:blipFill rotWithShape="1">
          <a:blip r:embed="rId5"/>
          <a:srcRect l="18117" r="9411"/>
          <a:stretch/>
        </p:blipFill>
        <p:spPr>
          <a:xfrm>
            <a:off x="4572000" y="4077072"/>
            <a:ext cx="3259183" cy="2529660"/>
          </a:xfrm>
          <a:prstGeom prst="rect">
            <a:avLst/>
          </a:prstGeom>
        </p:spPr>
      </p:pic>
    </p:spTree>
    <p:extLst>
      <p:ext uri="{BB962C8B-B14F-4D97-AF65-F5344CB8AC3E}">
        <p14:creationId xmlns:p14="http://schemas.microsoft.com/office/powerpoint/2010/main" val="2671771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Para saber mais...</a:t>
            </a:r>
            <a:endParaRPr lang="pt-BR" sz="3600" dirty="0"/>
          </a:p>
        </p:txBody>
      </p:sp>
      <p:pic>
        <p:nvPicPr>
          <p:cNvPr id="4" name="Imagem 3"/>
          <p:cNvPicPr>
            <a:picLocks noChangeAspect="1"/>
          </p:cNvPicPr>
          <p:nvPr/>
        </p:nvPicPr>
        <p:blipFill>
          <a:blip r:embed="rId2"/>
          <a:stretch>
            <a:fillRect/>
          </a:stretch>
        </p:blipFill>
        <p:spPr>
          <a:xfrm>
            <a:off x="3059832" y="1988840"/>
            <a:ext cx="2808312" cy="4208251"/>
          </a:xfrm>
          <a:prstGeom prst="rect">
            <a:avLst/>
          </a:prstGeom>
          <a:ln>
            <a:solidFill>
              <a:schemeClr val="bg2">
                <a:lumMod val="50000"/>
              </a:schemeClr>
            </a:solidFill>
          </a:ln>
        </p:spPr>
      </p:pic>
    </p:spTree>
    <p:extLst>
      <p:ext uri="{BB962C8B-B14F-4D97-AF65-F5344CB8AC3E}">
        <p14:creationId xmlns:p14="http://schemas.microsoft.com/office/powerpoint/2010/main" val="22669509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714202"/>
          </a:xfrm>
        </p:spPr>
        <p:txBody>
          <a:bodyPr>
            <a:normAutofit fontScale="90000"/>
          </a:bodyPr>
          <a:lstStyle/>
          <a:p>
            <a:r>
              <a:rPr lang="pt-BR" dirty="0" smtClean="0"/>
              <a:t/>
            </a:r>
            <a:br>
              <a:rPr lang="pt-BR" dirty="0" smtClean="0"/>
            </a:br>
            <a:r>
              <a:rPr lang="pt-BR" dirty="0"/>
              <a:t/>
            </a:r>
            <a:br>
              <a:rPr lang="pt-BR" dirty="0"/>
            </a:br>
            <a:endParaRPr lang="pt-BR" dirty="0"/>
          </a:p>
        </p:txBody>
      </p:sp>
      <p:pic>
        <p:nvPicPr>
          <p:cNvPr id="4" name="Imagem 3"/>
          <p:cNvPicPr>
            <a:picLocks noChangeAspect="1"/>
          </p:cNvPicPr>
          <p:nvPr/>
        </p:nvPicPr>
        <p:blipFill>
          <a:blip r:embed="rId2"/>
          <a:stretch>
            <a:fillRect/>
          </a:stretch>
        </p:blipFill>
        <p:spPr>
          <a:xfrm>
            <a:off x="1187624" y="1196752"/>
            <a:ext cx="6768752" cy="4788893"/>
          </a:xfrm>
          <a:prstGeom prst="rect">
            <a:avLst/>
          </a:prstGeom>
          <a:ln>
            <a:solidFill>
              <a:schemeClr val="bg2">
                <a:lumMod val="50000"/>
              </a:schemeClr>
            </a:solidFill>
          </a:ln>
        </p:spPr>
      </p:pic>
    </p:spTree>
    <p:extLst>
      <p:ext uri="{BB962C8B-B14F-4D97-AF65-F5344CB8AC3E}">
        <p14:creationId xmlns:p14="http://schemas.microsoft.com/office/powerpoint/2010/main" val="712539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3000" dirty="0" smtClean="0"/>
              <a:t>Celebridades que morreram de AIDS nos anos </a:t>
            </a:r>
            <a:r>
              <a:rPr lang="pt-BR" sz="3000" dirty="0" smtClean="0"/>
              <a:t>80 e 90</a:t>
            </a:r>
            <a:endParaRPr lang="pt-BR" sz="3000" dirty="0"/>
          </a:p>
        </p:txBody>
      </p:sp>
      <p:pic>
        <p:nvPicPr>
          <p:cNvPr id="5" name="Imagem 4"/>
          <p:cNvPicPr>
            <a:picLocks noChangeAspect="1"/>
          </p:cNvPicPr>
          <p:nvPr/>
        </p:nvPicPr>
        <p:blipFill>
          <a:blip r:embed="rId2"/>
          <a:stretch>
            <a:fillRect/>
          </a:stretch>
        </p:blipFill>
        <p:spPr>
          <a:xfrm>
            <a:off x="539552" y="2105179"/>
            <a:ext cx="8014969" cy="3916109"/>
          </a:xfrm>
          <a:prstGeom prst="rect">
            <a:avLst/>
          </a:prstGeom>
          <a:ln>
            <a:solidFill>
              <a:schemeClr val="tx1"/>
            </a:solidFill>
          </a:ln>
        </p:spPr>
      </p:pic>
    </p:spTree>
    <p:extLst>
      <p:ext uri="{BB962C8B-B14F-4D97-AF65-F5344CB8AC3E}">
        <p14:creationId xmlns:p14="http://schemas.microsoft.com/office/powerpoint/2010/main" val="3071740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EUA, 1982: preconceito</a:t>
            </a:r>
            <a:endParaRPr lang="pt-BR" sz="3600" dirty="0"/>
          </a:p>
        </p:txBody>
      </p:sp>
      <p:sp>
        <p:nvSpPr>
          <p:cNvPr id="7" name="CaixaDeTexto 6"/>
          <p:cNvSpPr txBox="1"/>
          <p:nvPr/>
        </p:nvSpPr>
        <p:spPr>
          <a:xfrm>
            <a:off x="611560" y="1661899"/>
            <a:ext cx="8064896" cy="830997"/>
          </a:xfrm>
          <a:prstGeom prst="rect">
            <a:avLst/>
          </a:prstGeom>
          <a:solidFill>
            <a:schemeClr val="bg1"/>
          </a:solidFill>
        </p:spPr>
        <p:txBody>
          <a:bodyPr wrap="square" rtlCol="0">
            <a:spAutoFit/>
          </a:bodyPr>
          <a:lstStyle/>
          <a:p>
            <a:pPr algn="ctr"/>
            <a:r>
              <a:rPr lang="en-US" sz="2400" dirty="0" smtClean="0"/>
              <a:t>Five </a:t>
            </a:r>
            <a:r>
              <a:rPr lang="en-US" sz="2400" b="1" dirty="0" smtClean="0"/>
              <a:t>H</a:t>
            </a:r>
            <a:r>
              <a:rPr lang="en-US" sz="2400" dirty="0" smtClean="0"/>
              <a:t> disease:</a:t>
            </a:r>
          </a:p>
          <a:p>
            <a:pPr algn="ctr"/>
            <a:r>
              <a:rPr lang="en-US" sz="2400" dirty="0" smtClean="0"/>
              <a:t> </a:t>
            </a:r>
            <a:r>
              <a:rPr lang="en-US" sz="2400" b="1" dirty="0" smtClean="0"/>
              <a:t>H</a:t>
            </a:r>
            <a:r>
              <a:rPr lang="en-US" sz="2400" dirty="0" smtClean="0"/>
              <a:t>omosexuals, </a:t>
            </a:r>
            <a:r>
              <a:rPr lang="en-US" sz="2400" b="1" dirty="0" smtClean="0"/>
              <a:t>H</a:t>
            </a:r>
            <a:r>
              <a:rPr lang="en-US" sz="2400" dirty="0" smtClean="0"/>
              <a:t>emophilic, </a:t>
            </a:r>
            <a:r>
              <a:rPr lang="en-US" sz="2400" b="1" dirty="0" smtClean="0"/>
              <a:t>H</a:t>
            </a:r>
            <a:r>
              <a:rPr lang="en-US" sz="2400" dirty="0" smtClean="0"/>
              <a:t>aitians, </a:t>
            </a:r>
            <a:r>
              <a:rPr lang="en-US" sz="2400" b="1" dirty="0" smtClean="0"/>
              <a:t>H</a:t>
            </a:r>
            <a:r>
              <a:rPr lang="en-US" sz="2400" dirty="0" smtClean="0"/>
              <a:t>eroin users, and </a:t>
            </a:r>
            <a:r>
              <a:rPr lang="en-US" sz="2400" b="1" dirty="0" smtClean="0"/>
              <a:t>H</a:t>
            </a:r>
            <a:r>
              <a:rPr lang="en-US" sz="2400" dirty="0" smtClean="0"/>
              <a:t>ookers</a:t>
            </a:r>
            <a:endParaRPr lang="en-US" sz="2400" dirty="0"/>
          </a:p>
        </p:txBody>
      </p:sp>
      <p:pic>
        <p:nvPicPr>
          <p:cNvPr id="6" name="Imagem 5"/>
          <p:cNvPicPr>
            <a:picLocks noChangeAspect="1"/>
          </p:cNvPicPr>
          <p:nvPr/>
        </p:nvPicPr>
        <p:blipFill rotWithShape="1">
          <a:blip r:embed="rId3"/>
          <a:srcRect l="984"/>
          <a:stretch/>
        </p:blipFill>
        <p:spPr>
          <a:xfrm>
            <a:off x="755576" y="2780928"/>
            <a:ext cx="7893588" cy="3528392"/>
          </a:xfrm>
          <a:prstGeom prst="rect">
            <a:avLst/>
          </a:prstGeom>
          <a:ln>
            <a:solidFill>
              <a:schemeClr val="tx1"/>
            </a:solidFill>
          </a:ln>
        </p:spPr>
      </p:pic>
    </p:spTree>
    <p:extLst>
      <p:ext uri="{BB962C8B-B14F-4D97-AF65-F5344CB8AC3E}">
        <p14:creationId xmlns:p14="http://schemas.microsoft.com/office/powerpoint/2010/main" val="2905870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1983, o vírus HIV é isolado</a:t>
            </a:r>
            <a:endParaRPr lang="pt-BR" sz="3600" dirty="0"/>
          </a:p>
        </p:txBody>
      </p:sp>
      <p:pic>
        <p:nvPicPr>
          <p:cNvPr id="5" name="Imagem 4"/>
          <p:cNvPicPr>
            <a:picLocks noChangeAspect="1"/>
          </p:cNvPicPr>
          <p:nvPr/>
        </p:nvPicPr>
        <p:blipFill>
          <a:blip r:embed="rId3"/>
          <a:stretch>
            <a:fillRect/>
          </a:stretch>
        </p:blipFill>
        <p:spPr>
          <a:xfrm>
            <a:off x="971600" y="1628800"/>
            <a:ext cx="7582410" cy="4968552"/>
          </a:xfrm>
          <a:prstGeom prst="rect">
            <a:avLst/>
          </a:prstGeom>
          <a:ln>
            <a:solidFill>
              <a:schemeClr val="tx1"/>
            </a:solidFill>
          </a:ln>
        </p:spPr>
      </p:pic>
    </p:spTree>
    <p:extLst>
      <p:ext uri="{BB962C8B-B14F-4D97-AF65-F5344CB8AC3E}">
        <p14:creationId xmlns:p14="http://schemas.microsoft.com/office/powerpoint/2010/main" val="1372576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3" name="Imagem 2"/>
          <p:cNvPicPr>
            <a:picLocks noChangeAspect="1"/>
          </p:cNvPicPr>
          <p:nvPr/>
        </p:nvPicPr>
        <p:blipFill rotWithShape="1">
          <a:blip r:embed="rId3"/>
          <a:srcRect t="1334" b="1334"/>
          <a:stretch/>
        </p:blipFill>
        <p:spPr>
          <a:xfrm>
            <a:off x="1619672" y="1412776"/>
            <a:ext cx="6133720" cy="5251722"/>
          </a:xfrm>
          <a:prstGeom prst="rect">
            <a:avLst/>
          </a:prstGeom>
        </p:spPr>
      </p:pic>
      <p:pic>
        <p:nvPicPr>
          <p:cNvPr id="4" name="Imagem 3"/>
          <p:cNvPicPr>
            <a:picLocks noChangeAspect="1"/>
          </p:cNvPicPr>
          <p:nvPr/>
        </p:nvPicPr>
        <p:blipFill>
          <a:blip r:embed="rId4"/>
          <a:stretch>
            <a:fillRect/>
          </a:stretch>
        </p:blipFill>
        <p:spPr>
          <a:xfrm>
            <a:off x="6516216" y="6568274"/>
            <a:ext cx="2513856" cy="245101"/>
          </a:xfrm>
          <a:prstGeom prst="rect">
            <a:avLst/>
          </a:prstGeom>
        </p:spPr>
      </p:pic>
      <p:sp>
        <p:nvSpPr>
          <p:cNvPr id="5" name="Elipse 4"/>
          <p:cNvSpPr/>
          <p:nvPr/>
        </p:nvSpPr>
        <p:spPr>
          <a:xfrm>
            <a:off x="5292080" y="2996952"/>
            <a:ext cx="2160825" cy="136815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14270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4" name="Imagem 3"/>
          <p:cNvPicPr>
            <a:picLocks noChangeAspect="1"/>
          </p:cNvPicPr>
          <p:nvPr/>
        </p:nvPicPr>
        <p:blipFill>
          <a:blip r:embed="rId3"/>
          <a:stretch>
            <a:fillRect/>
          </a:stretch>
        </p:blipFill>
        <p:spPr>
          <a:xfrm>
            <a:off x="6516216" y="6568274"/>
            <a:ext cx="2513856" cy="245101"/>
          </a:xfrm>
          <a:prstGeom prst="rect">
            <a:avLst/>
          </a:prstGeom>
        </p:spPr>
      </p:pic>
      <p:pic>
        <p:nvPicPr>
          <p:cNvPr id="3" name="Imagem 2"/>
          <p:cNvPicPr>
            <a:picLocks noChangeAspect="1"/>
          </p:cNvPicPr>
          <p:nvPr/>
        </p:nvPicPr>
        <p:blipFill>
          <a:blip r:embed="rId4"/>
          <a:stretch>
            <a:fillRect/>
          </a:stretch>
        </p:blipFill>
        <p:spPr>
          <a:xfrm>
            <a:off x="539552" y="1446160"/>
            <a:ext cx="5616624" cy="5154896"/>
          </a:xfrm>
          <a:prstGeom prst="rect">
            <a:avLst/>
          </a:prstGeom>
        </p:spPr>
      </p:pic>
      <p:sp>
        <p:nvSpPr>
          <p:cNvPr id="5" name="CaixaDeTexto 4"/>
          <p:cNvSpPr txBox="1"/>
          <p:nvPr/>
        </p:nvSpPr>
        <p:spPr>
          <a:xfrm>
            <a:off x="5724128" y="2204864"/>
            <a:ext cx="2448272" cy="2585323"/>
          </a:xfrm>
          <a:prstGeom prst="rect">
            <a:avLst/>
          </a:prstGeom>
          <a:noFill/>
        </p:spPr>
        <p:txBody>
          <a:bodyPr wrap="square" rtlCol="0">
            <a:spAutoFit/>
          </a:bodyPr>
          <a:lstStyle/>
          <a:p>
            <a:pPr algn="ctr"/>
            <a:r>
              <a:rPr lang="pt-BR" dirty="0" smtClean="0"/>
              <a:t>O HIV-1 M (major) é o responsável pela pandemia de AIDS</a:t>
            </a:r>
          </a:p>
          <a:p>
            <a:pPr algn="ctr"/>
            <a:endParaRPr lang="pt-BR" dirty="0" smtClean="0"/>
          </a:p>
          <a:p>
            <a:pPr algn="ctr"/>
            <a:r>
              <a:rPr lang="pt-BR" dirty="0" smtClean="0"/>
              <a:t>Os demais grupos e subtipos são raros e encontrados praticamente restritos à África Central. </a:t>
            </a:r>
            <a:endParaRPr lang="pt-BR" dirty="0"/>
          </a:p>
        </p:txBody>
      </p:sp>
      <p:sp>
        <p:nvSpPr>
          <p:cNvPr id="8" name="Elipse 7"/>
          <p:cNvSpPr/>
          <p:nvPr/>
        </p:nvSpPr>
        <p:spPr>
          <a:xfrm>
            <a:off x="3995351" y="1902941"/>
            <a:ext cx="936689" cy="1094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de seta reta 9"/>
          <p:cNvCxnSpPr/>
          <p:nvPr/>
        </p:nvCxnSpPr>
        <p:spPr>
          <a:xfrm>
            <a:off x="4932040" y="2492896"/>
            <a:ext cx="86409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708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1967</TotalTime>
  <Words>712</Words>
  <Application>Microsoft Office PowerPoint</Application>
  <PresentationFormat>Apresentação na tela (4:3)</PresentationFormat>
  <Paragraphs>161</Paragraphs>
  <Slides>41</Slides>
  <Notes>20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41</vt:i4>
      </vt:variant>
    </vt:vector>
  </HeadingPairs>
  <TitlesOfParts>
    <vt:vector size="49" baseType="lpstr">
      <vt:lpstr>ＭＳ Ｐゴシック</vt:lpstr>
      <vt:lpstr>Arial</vt:lpstr>
      <vt:lpstr>Arial Bold</vt:lpstr>
      <vt:lpstr>Calibri</vt:lpstr>
      <vt:lpstr>FreesiaUPC</vt:lpstr>
      <vt:lpstr>Symbol</vt:lpstr>
      <vt:lpstr>Webdings</vt:lpstr>
      <vt:lpstr>Office Theme</vt:lpstr>
      <vt:lpstr>Universidade de São Paulo Faculdade de Medicina de Ribeirão Preto Disciplina de Medicina Preventiva</vt:lpstr>
      <vt:lpstr>O primeiro alerta!</vt:lpstr>
      <vt:lpstr>O paciente “zero”?</vt:lpstr>
      <vt:lpstr>Celebridades que morreram de AIDS nos anos 80 e 90</vt:lpstr>
      <vt:lpstr>Celebridades que morreram de AIDS nos anos 80 e 90</vt:lpstr>
      <vt:lpstr>EUA, 1982: preconceito</vt:lpstr>
      <vt:lpstr>1983, o vírus HIV é isolado</vt:lpstr>
      <vt:lpstr>Do SIV ao HIV</vt:lpstr>
      <vt:lpstr>Do SIV ao HIV</vt:lpstr>
      <vt:lpstr>Do SIV ao HIV</vt:lpstr>
      <vt:lpstr>Dos Camarões até Kinshasa (Congo)</vt:lpstr>
      <vt:lpstr>Dos Camarões até Kinshasa</vt:lpstr>
      <vt:lpstr>A amplificação inicial em Kinshasa, 1920-1960 The ‘Perfect storm’ turned HIV from local to global killer</vt:lpstr>
      <vt:lpstr>Kinshasa, 1930</vt:lpstr>
      <vt:lpstr>Kinshasa, 1955</vt:lpstr>
      <vt:lpstr>O paciente mais antigo (conhecido)</vt:lpstr>
      <vt:lpstr>De Kinshasa para a África</vt:lpstr>
      <vt:lpstr>1960: o Congo Belga se liberta e funda a  República Democrática do Congo</vt:lpstr>
      <vt:lpstr>De Kinshasa para o Haiti</vt:lpstr>
      <vt:lpstr>No Haiti, a máfia do sangue</vt:lpstr>
      <vt:lpstr>Nova amplificação no Haiti</vt:lpstr>
      <vt:lpstr>Do Haiti para os EUA</vt:lpstr>
      <vt:lpstr>Nova amplificação nos EUA</vt:lpstr>
      <vt:lpstr>Dos EUA para o mundo</vt:lpstr>
      <vt:lpstr>Linha do Tempo (1980 a 2003)</vt:lpstr>
      <vt:lpstr>  HIV: modos de transmissão</vt:lpstr>
      <vt:lpstr>Epidemiologia mundial</vt:lpstr>
      <vt:lpstr>Summary of the global HIV epidemic (2018)</vt:lpstr>
      <vt:lpstr>Decline in HIV incidence and mortality over time</vt:lpstr>
      <vt:lpstr>Distribution of new HIV infections by key population, global (2018) </vt:lpstr>
      <vt:lpstr>Increased risk of acquiring HIV  among key populations, global (2018)</vt:lpstr>
      <vt:lpstr>HIV testing and care continuum (2018)</vt:lpstr>
      <vt:lpstr>Epidemiologia no Brasil</vt:lpstr>
      <vt:lpstr>Epidemiologia no Brasil</vt:lpstr>
      <vt:lpstr>Epidemiologia no Brasil</vt:lpstr>
      <vt:lpstr>Epidemiologia no Brasil</vt:lpstr>
      <vt:lpstr>Epidemiologia no Brasil</vt:lpstr>
      <vt:lpstr>Apresentação do PowerPoint</vt:lpstr>
      <vt:lpstr>Epidemiologia no Brasil</vt:lpstr>
      <vt:lpstr>Para saber mais...</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Infecções Estafilocócicas</dc:title>
  <dc:creator>Valdes Roberto Bollela</dc:creator>
  <cp:lastModifiedBy>Fernando</cp:lastModifiedBy>
  <cp:revision>261</cp:revision>
  <dcterms:created xsi:type="dcterms:W3CDTF">2010-07-12T23:56:30Z</dcterms:created>
  <dcterms:modified xsi:type="dcterms:W3CDTF">2019-08-13T18:27:16Z</dcterms:modified>
</cp:coreProperties>
</file>