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65" r:id="rId2"/>
    <p:sldId id="256" r:id="rId3"/>
    <p:sldId id="315" r:id="rId4"/>
    <p:sldId id="266" r:id="rId5"/>
    <p:sldId id="258" r:id="rId6"/>
    <p:sldId id="257" r:id="rId7"/>
    <p:sldId id="259" r:id="rId8"/>
    <p:sldId id="300" r:id="rId9"/>
    <p:sldId id="280" r:id="rId10"/>
    <p:sldId id="278" r:id="rId11"/>
    <p:sldId id="279" r:id="rId12"/>
    <p:sldId id="301" r:id="rId13"/>
    <p:sldId id="281" r:id="rId14"/>
    <p:sldId id="282" r:id="rId15"/>
    <p:sldId id="302" r:id="rId16"/>
    <p:sldId id="260" r:id="rId17"/>
    <p:sldId id="314" r:id="rId18"/>
    <p:sldId id="303" r:id="rId19"/>
    <p:sldId id="304" r:id="rId20"/>
    <p:sldId id="305" r:id="rId21"/>
    <p:sldId id="291" r:id="rId22"/>
    <p:sldId id="306" r:id="rId23"/>
    <p:sldId id="293" r:id="rId24"/>
    <p:sldId id="307" r:id="rId25"/>
    <p:sldId id="308" r:id="rId26"/>
    <p:sldId id="287" r:id="rId27"/>
    <p:sldId id="289" r:id="rId28"/>
    <p:sldId id="286" r:id="rId29"/>
    <p:sldId id="310" r:id="rId30"/>
    <p:sldId id="296" r:id="rId31"/>
    <p:sldId id="297" r:id="rId32"/>
    <p:sldId id="311" r:id="rId33"/>
    <p:sldId id="298" r:id="rId34"/>
    <p:sldId id="313" r:id="rId35"/>
    <p:sldId id="272" r:id="rId36"/>
    <p:sldId id="274" r:id="rId37"/>
    <p:sldId id="275" r:id="rId38"/>
    <p:sldId id="309" r:id="rId39"/>
    <p:sldId id="31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935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4949B-5B7D-4944-9A85-62B67322E195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F5F4-A6EB-BA4D-8D60-F93EE797ED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2F5F4-A6EB-BA4D-8D60-F93EE797ED9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90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2F5F4-A6EB-BA4D-8D60-F93EE797ED9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67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CDD9134-3C19-49E7-B48E-5E8E40BCBDE2}"/>
              </a:ext>
            </a:extLst>
          </p:cNvPr>
          <p:cNvSpPr/>
          <p:nvPr/>
        </p:nvSpPr>
        <p:spPr>
          <a:xfrm>
            <a:off x="2570451" y="2691040"/>
            <a:ext cx="58576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ÁCIDOS E BASES</a:t>
            </a:r>
            <a:endParaRPr lang="pt-BR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C0A90B-8BDB-4D52-AB1B-190077F47D7D}"/>
              </a:ext>
            </a:extLst>
          </p:cNvPr>
          <p:cNvSpPr/>
          <p:nvPr/>
        </p:nvSpPr>
        <p:spPr>
          <a:xfrm>
            <a:off x="3211652" y="1490711"/>
            <a:ext cx="52164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BACHARELADO EM BIOTECNOLOGIA</a:t>
            </a:r>
          </a:p>
          <a:p>
            <a:pPr algn="ctr"/>
            <a:endParaRPr lang="pt-B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pt-B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AB0831A-AC3B-4F7B-99F9-7C60B468F325}"/>
              </a:ext>
            </a:extLst>
          </p:cNvPr>
          <p:cNvSpPr/>
          <p:nvPr/>
        </p:nvSpPr>
        <p:spPr>
          <a:xfrm>
            <a:off x="6544888" y="4543688"/>
            <a:ext cx="3230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Miriam Sannomiya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9508E3-120E-4706-AC4D-C530D0A0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308" y="347420"/>
            <a:ext cx="3950585" cy="9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6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1B9B7B2-DBE2-4C55-A160-34B71289B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37" y="655472"/>
            <a:ext cx="8657439" cy="521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96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BE0560-44A0-48E6-B20F-2DB02557C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21" y="1246193"/>
            <a:ext cx="9980695" cy="43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0E308D7-70F5-81D8-BA74-F45AAA9E41C0}"/>
              </a:ext>
            </a:extLst>
          </p:cNvPr>
          <p:cNvSpPr/>
          <p:nvPr/>
        </p:nvSpPr>
        <p:spPr>
          <a:xfrm>
            <a:off x="6467707" y="4594302"/>
            <a:ext cx="4549698" cy="880947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298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2303" y="1210962"/>
            <a:ext cx="8377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ACIDEZ: é a medida da tendência que uma substância tem de 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próton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BASICIDADE: é a medida da afinidade de uma molécula por próton.</a:t>
            </a: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1130778" y="2365161"/>
            <a:ext cx="8915400" cy="7867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um par Ácido - Base Conjugada. SEMPRE QUE O ÁCIDO FOR FORTE A BASE CONJUGADA É FRACA; ÁCIDO FRACO BASE CONJUGADA FORTE.</a:t>
            </a:r>
            <a:endParaRPr lang="en-US" alt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03705" y="3607041"/>
            <a:ext cx="918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tem um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ácido forte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dissolvido em água, quase toda a molécula se dissocia,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favorecendo o produto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25" y="4715797"/>
            <a:ext cx="4800600" cy="4445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17828" y="536283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Ácido forte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747" y="5547498"/>
            <a:ext cx="5499100" cy="9525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911049" y="646424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Ácido fraco</a:t>
            </a:r>
          </a:p>
        </p:txBody>
      </p:sp>
    </p:spTree>
    <p:extLst>
      <p:ext uri="{BB962C8B-B14F-4D97-AF65-F5344CB8AC3E}">
        <p14:creationId xmlns:p14="http://schemas.microsoft.com/office/powerpoint/2010/main" val="3053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6" y="382251"/>
            <a:ext cx="8798011" cy="58267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920681" y="333632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Constante de dissociação da água</a:t>
            </a:r>
          </a:p>
        </p:txBody>
      </p:sp>
      <p:sp>
        <p:nvSpPr>
          <p:cNvPr id="4" name="Retângulo Arredondado 3"/>
          <p:cNvSpPr/>
          <p:nvPr/>
        </p:nvSpPr>
        <p:spPr>
          <a:xfrm>
            <a:off x="4475018" y="5729891"/>
            <a:ext cx="4866689" cy="527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36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/>
          <a:stretch/>
        </p:blipFill>
        <p:spPr>
          <a:xfrm>
            <a:off x="796386" y="239126"/>
            <a:ext cx="10834336" cy="63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97917" y="1940313"/>
            <a:ext cx="7596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Ácido muito forte                     </a:t>
            </a:r>
            <a:r>
              <a:rPr lang="pt-BR" sz="2400" dirty="0" err="1"/>
              <a:t>pKa</a:t>
            </a:r>
            <a:r>
              <a:rPr lang="pt-BR" sz="2400" dirty="0"/>
              <a:t>  menor    1</a:t>
            </a:r>
          </a:p>
          <a:p>
            <a:endParaRPr lang="pt-BR" sz="2400" dirty="0"/>
          </a:p>
          <a:p>
            <a:r>
              <a:rPr lang="pt-BR" sz="2400" dirty="0"/>
              <a:t>Ácidos moderadamente fortes   </a:t>
            </a:r>
            <a:r>
              <a:rPr lang="pt-BR" sz="2400" dirty="0" err="1"/>
              <a:t>pKa</a:t>
            </a:r>
            <a:r>
              <a:rPr lang="pt-BR" sz="2400" dirty="0"/>
              <a:t> = 1-5</a:t>
            </a:r>
          </a:p>
          <a:p>
            <a:endParaRPr lang="pt-BR" sz="2400" dirty="0"/>
          </a:p>
          <a:p>
            <a:r>
              <a:rPr lang="pt-BR" sz="2400" dirty="0"/>
              <a:t>Ácidos fracos                             </a:t>
            </a:r>
            <a:r>
              <a:rPr lang="pt-BR" sz="2400" dirty="0" err="1"/>
              <a:t>pka</a:t>
            </a:r>
            <a:r>
              <a:rPr lang="pt-BR" sz="2400" dirty="0"/>
              <a:t> =5-15</a:t>
            </a:r>
          </a:p>
          <a:p>
            <a:endParaRPr lang="pt-BR" sz="2400" dirty="0"/>
          </a:p>
          <a:p>
            <a:r>
              <a:rPr lang="pt-BR" sz="2400" dirty="0"/>
              <a:t>Ácidos extremamente fracos      </a:t>
            </a:r>
            <a:r>
              <a:rPr lang="pt-BR" sz="2400" dirty="0" err="1"/>
              <a:t>pka</a:t>
            </a:r>
            <a:r>
              <a:rPr lang="pt-BR" sz="2400" dirty="0"/>
              <a:t>    maior  15</a:t>
            </a:r>
          </a:p>
        </p:txBody>
      </p:sp>
    </p:spTree>
    <p:extLst>
      <p:ext uri="{BB962C8B-B14F-4D97-AF65-F5344CB8AC3E}">
        <p14:creationId xmlns:p14="http://schemas.microsoft.com/office/powerpoint/2010/main" val="82863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EC6BD4-D47E-4748-91FF-7D724956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36" y="384711"/>
            <a:ext cx="8296712" cy="60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64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CA42E-3C49-4ECA-A774-17833484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94E78A-7218-4642-A9AC-ADDB9C945B63}"/>
              </a:ext>
            </a:extLst>
          </p:cNvPr>
          <p:cNvSpPr txBox="1"/>
          <p:nvPr/>
        </p:nvSpPr>
        <p:spPr>
          <a:xfrm>
            <a:off x="1691391" y="-36731"/>
            <a:ext cx="823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ABORDAGEM QUANTITATIVA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BED9742-A85A-4EF6-8801-1D91BC433455}"/>
              </a:ext>
            </a:extLst>
          </p:cNvPr>
          <p:cNvGrpSpPr/>
          <p:nvPr/>
        </p:nvGrpSpPr>
        <p:grpSpPr>
          <a:xfrm>
            <a:off x="3151991" y="737992"/>
            <a:ext cx="8107843" cy="5880165"/>
            <a:chOff x="2042078" y="488917"/>
            <a:chExt cx="8107843" cy="588016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B90764D-41F3-472E-B656-9410BA43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078" y="488917"/>
              <a:ext cx="8107843" cy="588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24C0395-99A4-4799-A80F-8DE395897D4C}"/>
                </a:ext>
              </a:extLst>
            </p:cNvPr>
            <p:cNvSpPr/>
            <p:nvPr/>
          </p:nvSpPr>
          <p:spPr>
            <a:xfrm>
              <a:off x="2042078" y="4347148"/>
              <a:ext cx="4058919" cy="16039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92608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291D6BA-525D-4114-9F37-9DBF666CA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2" t="14190" r="15533" b="11894"/>
          <a:stretch/>
        </p:blipFill>
        <p:spPr>
          <a:xfrm>
            <a:off x="2248524" y="1081618"/>
            <a:ext cx="8679305" cy="52292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5E190D-A7FC-4407-8C31-182BF954A99D}"/>
              </a:ext>
            </a:extLst>
          </p:cNvPr>
          <p:cNvSpPr txBox="1"/>
          <p:nvPr/>
        </p:nvSpPr>
        <p:spPr>
          <a:xfrm>
            <a:off x="2335968" y="344774"/>
            <a:ext cx="823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ABORDAGEM QUALITATIVA</a:t>
            </a:r>
          </a:p>
        </p:txBody>
      </p:sp>
    </p:spTree>
    <p:extLst>
      <p:ext uri="{BB962C8B-B14F-4D97-AF65-F5344CB8AC3E}">
        <p14:creationId xmlns:p14="http://schemas.microsoft.com/office/powerpoint/2010/main" val="307926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302A47-06EA-4D29-94C7-FDDCD1213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8" t="13534" r="15656" b="28514"/>
          <a:stretch/>
        </p:blipFill>
        <p:spPr>
          <a:xfrm>
            <a:off x="1648918" y="1259174"/>
            <a:ext cx="8409482" cy="39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6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>
            <a:extLst>
              <a:ext uri="{FF2B5EF4-FFF2-40B4-BE49-F238E27FC236}">
                <a16:creationId xmlns:a16="http://schemas.microsoft.com/office/drawing/2014/main" id="{64766A4D-3A25-4C31-86EE-1B4A394F0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235" y="2148570"/>
            <a:ext cx="86756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romanLcParenR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Reações orgânicas e biológicas são catalisadas por: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ácidos doadores de prótons (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pt-BR" alt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alt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ácidos de Lewis (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AlCl</a:t>
            </a:r>
            <a:r>
              <a:rPr lang="pt-BR" alt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>
              <a:spcBef>
                <a:spcPct val="0"/>
              </a:spcBef>
              <a:buFontTx/>
              <a:buAutoNum type="romanLcParenR"/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romanLcParenR"/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EC205F-447C-4EF3-9603-19AA51B98404}"/>
              </a:ext>
            </a:extLst>
          </p:cNvPr>
          <p:cNvSpPr txBox="1"/>
          <p:nvPr/>
        </p:nvSpPr>
        <p:spPr>
          <a:xfrm>
            <a:off x="1189988" y="406893"/>
            <a:ext cx="9898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QUÍMICA ORGÂNICA OU</a:t>
            </a:r>
          </a:p>
          <a:p>
            <a:pPr algn="ctr"/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QUÍMICA GERAL?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556A28-CEE1-4187-A31E-E60B9E612D8D}"/>
              </a:ext>
            </a:extLst>
          </p:cNvPr>
          <p:cNvSpPr txBox="1"/>
          <p:nvPr/>
        </p:nvSpPr>
        <p:spPr>
          <a:xfrm>
            <a:off x="1040235" y="3921024"/>
            <a:ext cx="7911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Muitas reações em química orgânica são reações ácido-base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6D7E7F-8BAC-41BF-8B88-1D950659ABBB}"/>
              </a:ext>
            </a:extLst>
          </p:cNvPr>
          <p:cNvSpPr txBox="1"/>
          <p:nvPr/>
        </p:nvSpPr>
        <p:spPr>
          <a:xfrm>
            <a:off x="1040235" y="5038538"/>
            <a:ext cx="8790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Reação ácido-base como uma etapa em diversas reações orgânicas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0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938554-CA2A-46B0-B6C6-BD540468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7" t="13753" r="13689" b="9051"/>
          <a:stretch/>
        </p:blipFill>
        <p:spPr>
          <a:xfrm>
            <a:off x="1708878" y="944380"/>
            <a:ext cx="8814217" cy="52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/>
          <a:stretch/>
        </p:blipFill>
        <p:spPr>
          <a:xfrm>
            <a:off x="1605776" y="373246"/>
            <a:ext cx="8985696" cy="59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1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E226AD-A089-4EE9-9293-5CE7D555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8" t="14190" r="19589" b="3147"/>
          <a:stretch/>
        </p:blipFill>
        <p:spPr>
          <a:xfrm>
            <a:off x="2101121" y="595859"/>
            <a:ext cx="7989757" cy="56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75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1262" r="3079"/>
          <a:stretch/>
        </p:blipFill>
        <p:spPr>
          <a:xfrm>
            <a:off x="2663634" y="199424"/>
            <a:ext cx="7030996" cy="66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15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FD891D-B71B-4337-BDB5-5DFE43FF6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7" t="14165" r="14673" b="14106"/>
          <a:stretch/>
        </p:blipFill>
        <p:spPr>
          <a:xfrm>
            <a:off x="1708879" y="974362"/>
            <a:ext cx="8694296" cy="49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91A4E3-DBF5-4D79-A864-6FA89C2EF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4" t="13971" r="15779" b="8614"/>
          <a:stretch/>
        </p:blipFill>
        <p:spPr>
          <a:xfrm>
            <a:off x="1808813" y="775740"/>
            <a:ext cx="8574373" cy="530651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8842BE5-FB16-4787-9901-81C286F3FAF1}"/>
              </a:ext>
            </a:extLst>
          </p:cNvPr>
          <p:cNvSpPr txBox="1"/>
          <p:nvPr/>
        </p:nvSpPr>
        <p:spPr>
          <a:xfrm>
            <a:off x="6343263" y="4172688"/>
            <a:ext cx="296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Carga localizada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525D62-9F9E-4926-B3A3-A4F000694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7" t="55740" r="52028" b="32013"/>
          <a:stretch/>
        </p:blipFill>
        <p:spPr>
          <a:xfrm>
            <a:off x="6439791" y="4819338"/>
            <a:ext cx="2870776" cy="9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3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42" y="535258"/>
            <a:ext cx="9051824" cy="52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7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/>
          <a:stretch/>
        </p:blipFill>
        <p:spPr>
          <a:xfrm>
            <a:off x="1066800" y="133058"/>
            <a:ext cx="10058400" cy="659188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0AAAC90-B715-D4A5-E8CF-F596D18A9993}"/>
              </a:ext>
            </a:extLst>
          </p:cNvPr>
          <p:cNvSpPr/>
          <p:nvPr/>
        </p:nvSpPr>
        <p:spPr>
          <a:xfrm>
            <a:off x="3111190" y="0"/>
            <a:ext cx="5542156" cy="691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RESSONÂNCIA DO ÍON FENOLATO</a:t>
            </a:r>
          </a:p>
        </p:txBody>
      </p:sp>
    </p:spTree>
    <p:extLst>
      <p:ext uri="{BB962C8B-B14F-4D97-AF65-F5344CB8AC3E}">
        <p14:creationId xmlns:p14="http://schemas.microsoft.com/office/powerpoint/2010/main" val="1692085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726"/>
          <a:stretch/>
        </p:blipFill>
        <p:spPr>
          <a:xfrm>
            <a:off x="1721206" y="391498"/>
            <a:ext cx="9007985" cy="57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9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0BF90F-1BB4-4B74-9F18-9E2C015A8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3" t="15939" r="14795" b="36943"/>
          <a:stretch/>
        </p:blipFill>
        <p:spPr>
          <a:xfrm>
            <a:off x="1843790" y="1094282"/>
            <a:ext cx="8544394" cy="322974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8478FA2-FF0F-4731-9BEE-5EFD0DEF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3" t="70558" r="14795" b="11238"/>
          <a:stretch/>
        </p:blipFill>
        <p:spPr>
          <a:xfrm>
            <a:off x="1823803" y="5139805"/>
            <a:ext cx="8544394" cy="12478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E3B2270-4340-43E3-8BF2-0F6F5F5522F3}"/>
              </a:ext>
            </a:extLst>
          </p:cNvPr>
          <p:cNvSpPr txBox="1"/>
          <p:nvPr/>
        </p:nvSpPr>
        <p:spPr>
          <a:xfrm>
            <a:off x="2045776" y="4324027"/>
            <a:ext cx="275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Desprotonando ambos: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32328F-6FE1-4E44-87CA-ED7274556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21" t="62710" r="18402" b="10929"/>
          <a:stretch/>
        </p:blipFill>
        <p:spPr>
          <a:xfrm>
            <a:off x="9069048" y="4580681"/>
            <a:ext cx="1813811" cy="1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8EBA4-7747-B981-575A-6904F526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98" y="334833"/>
            <a:ext cx="8596668" cy="2595460"/>
          </a:xfrm>
        </p:spPr>
        <p:txBody>
          <a:bodyPr/>
          <a:lstStyle/>
          <a:p>
            <a:r>
              <a:rPr lang="pt-BR" dirty="0"/>
              <a:t>RELEMBRAR É VIDA?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DC79AA-7D42-4CCA-189E-2684604CE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Menino Que Risca Sua Cabeça Que Tenta Recordar Ou Que Pensa Duramente  Confusão, Perda De Memória Ícone Liso Do Projeto Vetor Liso Ilustração do  Vetor - Ilustração de adolescente, homem: 128749452">
            <a:extLst>
              <a:ext uri="{FF2B5EF4-FFF2-40B4-BE49-F238E27FC236}">
                <a16:creationId xmlns:a16="http://schemas.microsoft.com/office/drawing/2014/main" id="{DA888E45-286B-7747-6B5B-A16666BB3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5246" r="14756" b="6666"/>
          <a:stretch/>
        </p:blipFill>
        <p:spPr bwMode="auto">
          <a:xfrm>
            <a:off x="7225258" y="163149"/>
            <a:ext cx="5171607" cy="60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ca Decorativa Em Mdf Não Sei Só Sei Que Foi Assim 20X30Cm - Prego E  Martelo - Placa Decorativa - Magazine Luiza">
            <a:extLst>
              <a:ext uri="{FF2B5EF4-FFF2-40B4-BE49-F238E27FC236}">
                <a16:creationId xmlns:a16="http://schemas.microsoft.com/office/drawing/2014/main" id="{D328C8E0-E9BA-9074-3CAB-744D93B47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t="14841" r="25739" b="15297"/>
          <a:stretch/>
        </p:blipFill>
        <p:spPr bwMode="auto">
          <a:xfrm>
            <a:off x="2917997" y="2930293"/>
            <a:ext cx="2693232" cy="37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45" y="410484"/>
            <a:ext cx="8839412" cy="56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0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40" y="428869"/>
            <a:ext cx="8404458" cy="57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59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9F2514-4FB2-45BA-A507-909BE4B59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15940" r="14794" b="12332"/>
          <a:stretch/>
        </p:blipFill>
        <p:spPr>
          <a:xfrm>
            <a:off x="1828799" y="970613"/>
            <a:ext cx="8559384" cy="49167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3891CB3-76FB-4529-A9E4-3A574147D7FE}"/>
              </a:ext>
            </a:extLst>
          </p:cNvPr>
          <p:cNvSpPr txBox="1"/>
          <p:nvPr/>
        </p:nvSpPr>
        <p:spPr>
          <a:xfrm flipH="1">
            <a:off x="2958682" y="6012721"/>
            <a:ext cx="742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maior número de cloros aumenta a estabilidade da carga negativa pelo efeito indutivo </a:t>
            </a:r>
            <a:r>
              <a:rPr lang="pt-BR" dirty="0" err="1"/>
              <a:t>retirador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4473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4" y="549294"/>
            <a:ext cx="10056142" cy="544602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1407B5A-512D-4A1F-87F1-0D0A779859E6}"/>
              </a:ext>
            </a:extLst>
          </p:cNvPr>
          <p:cNvSpPr/>
          <p:nvPr/>
        </p:nvSpPr>
        <p:spPr>
          <a:xfrm>
            <a:off x="8844197" y="-457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4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29AB48-5CEA-4467-B539-751A67F3D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4" t="15066" r="15533" b="50272"/>
          <a:stretch/>
        </p:blipFill>
        <p:spPr>
          <a:xfrm>
            <a:off x="1648918" y="599607"/>
            <a:ext cx="8499423" cy="23759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5B29A72-EA0B-4191-A8D9-3DC008126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54" t="49582" r="15533" b="12768"/>
          <a:stretch/>
        </p:blipFill>
        <p:spPr>
          <a:xfrm>
            <a:off x="1648917" y="3882453"/>
            <a:ext cx="8499423" cy="25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B457632-A7A0-4005-8728-C93B1C82D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65" y="145563"/>
            <a:ext cx="8132544" cy="580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24" y="5486057"/>
            <a:ext cx="2222500" cy="927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78" y="5429322"/>
            <a:ext cx="22987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52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72F022-E433-422C-9C4F-2CB460203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62" y="897731"/>
            <a:ext cx="9526204" cy="55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B6A4322-C70A-4BFF-A62A-919EEAC2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897" y="0"/>
            <a:ext cx="492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latin typeface="Arial" panose="020B0604020202020204" pitchFamily="34" charset="0"/>
              </a:rPr>
              <a:t>Basicidade</a:t>
            </a:r>
          </a:p>
        </p:txBody>
      </p:sp>
    </p:spTree>
    <p:extLst>
      <p:ext uri="{BB962C8B-B14F-4D97-AF65-F5344CB8AC3E}">
        <p14:creationId xmlns:p14="http://schemas.microsoft.com/office/powerpoint/2010/main" val="1432179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10CC32-BF2C-43E9-9291-2BE11F2D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74" y="931651"/>
            <a:ext cx="8501062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60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C64038-9E20-4A3A-B514-05028DFBEB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7" t="26874" r="48853" b="59349"/>
          <a:stretch/>
        </p:blipFill>
        <p:spPr>
          <a:xfrm>
            <a:off x="778472" y="400488"/>
            <a:ext cx="9728616" cy="22046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CE06B1-201F-42BF-BF3B-16DA02B42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7" t="39959" r="48853" b="44733"/>
          <a:stretch/>
        </p:blipFill>
        <p:spPr>
          <a:xfrm>
            <a:off x="1543841" y="3137518"/>
            <a:ext cx="7620147" cy="19187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06BCAD-1A91-454D-819A-273971E67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42" t="55416" r="50726" b="34007"/>
          <a:stretch/>
        </p:blipFill>
        <p:spPr>
          <a:xfrm>
            <a:off x="5908489" y="4939260"/>
            <a:ext cx="5947714" cy="1918740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54C6453-23FD-4624-BF94-9169B1C24F99}"/>
              </a:ext>
            </a:extLst>
          </p:cNvPr>
          <p:cNvCxnSpPr/>
          <p:nvPr/>
        </p:nvCxnSpPr>
        <p:spPr>
          <a:xfrm flipH="1">
            <a:off x="7299702" y="3137518"/>
            <a:ext cx="1317356" cy="737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C093B410-3A20-4879-A24E-76C70D6603BD}"/>
              </a:ext>
            </a:extLst>
          </p:cNvPr>
          <p:cNvSpPr txBox="1"/>
          <p:nvPr/>
        </p:nvSpPr>
        <p:spPr>
          <a:xfrm>
            <a:off x="8727476" y="2919768"/>
            <a:ext cx="206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Base mais estável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A775FD-1DDA-4558-815C-532255B89F63}"/>
              </a:ext>
            </a:extLst>
          </p:cNvPr>
          <p:cNvSpPr txBox="1"/>
          <p:nvPr/>
        </p:nvSpPr>
        <p:spPr>
          <a:xfrm>
            <a:off x="6455419" y="1910022"/>
            <a:ext cx="270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Hidrogênio mais ácido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ADEAF9A-DF07-44A9-A17C-0466EEB3C01B}"/>
              </a:ext>
            </a:extLst>
          </p:cNvPr>
          <p:cNvCxnSpPr/>
          <p:nvPr/>
        </p:nvCxnSpPr>
        <p:spPr>
          <a:xfrm flipV="1">
            <a:off x="5801193" y="2202760"/>
            <a:ext cx="449705" cy="217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4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1267EF-CBF3-410D-9DCE-F4567CA88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3" t="27211" r="49063" b="51744"/>
          <a:stretch/>
        </p:blipFill>
        <p:spPr>
          <a:xfrm>
            <a:off x="1616231" y="171660"/>
            <a:ext cx="7950200" cy="27364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77D48D-9155-4F6B-8553-8575B95C4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65" t="47859" r="53099" b="35540"/>
          <a:stretch/>
        </p:blipFill>
        <p:spPr>
          <a:xfrm>
            <a:off x="3372787" y="3762531"/>
            <a:ext cx="5096656" cy="21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2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5B29D3E-558D-43DA-AD84-47C21DF52F9B}"/>
              </a:ext>
            </a:extLst>
          </p:cNvPr>
          <p:cNvSpPr/>
          <p:nvPr/>
        </p:nvSpPr>
        <p:spPr>
          <a:xfrm>
            <a:off x="903250" y="2192166"/>
            <a:ext cx="101699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QUAIS FORAM AS TEORIAS </a:t>
            </a:r>
            <a:r>
              <a:rPr lang="pt-B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PARA ÁCIDO-BASE VISTAS EM QUÍMICA GERAL/QUÍMICA ANALÍTICA?</a:t>
            </a:r>
            <a:endParaRPr lang="pt-B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64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195F3E-B5CC-45C2-A70F-F6CA2AD157FB}"/>
              </a:ext>
            </a:extLst>
          </p:cNvPr>
          <p:cNvSpPr/>
          <p:nvPr/>
        </p:nvSpPr>
        <p:spPr>
          <a:xfrm>
            <a:off x="1927300" y="1057760"/>
            <a:ext cx="411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*ARRHENIUS</a:t>
            </a:r>
            <a:endParaRPr lang="pt-B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8DA134-9C3E-4F7B-993B-75CEC4B1B3AB}"/>
              </a:ext>
            </a:extLst>
          </p:cNvPr>
          <p:cNvSpPr/>
          <p:nvPr/>
        </p:nvSpPr>
        <p:spPr>
          <a:xfrm>
            <a:off x="3335221" y="2809383"/>
            <a:ext cx="6428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*BRONSTED-LOWRY</a:t>
            </a:r>
            <a:endParaRPr lang="pt-BR" sz="54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960D841-03A9-428E-833E-E39F4F4A6971}"/>
              </a:ext>
            </a:extLst>
          </p:cNvPr>
          <p:cNvSpPr/>
          <p:nvPr/>
        </p:nvSpPr>
        <p:spPr>
          <a:xfrm>
            <a:off x="5036278" y="4465970"/>
            <a:ext cx="242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*LEWIS</a:t>
            </a:r>
            <a:endParaRPr lang="pt-B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8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94D1C08-3D45-48EF-9DA4-84E26E9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0" y="758737"/>
            <a:ext cx="10972882" cy="55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E229E22-598C-624B-3AC6-56B110B810C5}"/>
              </a:ext>
            </a:extLst>
          </p:cNvPr>
          <p:cNvSpPr/>
          <p:nvPr/>
        </p:nvSpPr>
        <p:spPr>
          <a:xfrm>
            <a:off x="8529404" y="4856813"/>
            <a:ext cx="989350" cy="599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0E5ED4-E4DB-45BA-B9F8-DAC8529CBB88}"/>
              </a:ext>
            </a:extLst>
          </p:cNvPr>
          <p:cNvSpPr txBox="1"/>
          <p:nvPr/>
        </p:nvSpPr>
        <p:spPr>
          <a:xfrm>
            <a:off x="9759146" y="4895006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Faz sentido??</a:t>
            </a:r>
          </a:p>
        </p:txBody>
      </p:sp>
    </p:spTree>
    <p:extLst>
      <p:ext uri="{BB962C8B-B14F-4D97-AF65-F5344CB8AC3E}">
        <p14:creationId xmlns:p14="http://schemas.microsoft.com/office/powerpoint/2010/main" val="16904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532C1B9-2A56-417F-B3EC-D05E18FB0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94" y="305414"/>
            <a:ext cx="8691939" cy="64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7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9727" y="1119643"/>
            <a:ext cx="10571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dirty="0"/>
              <a:t>	De acordo com essa teoria, </a:t>
            </a:r>
            <a:r>
              <a:rPr lang="pt-BR" sz="2800" dirty="0" err="1"/>
              <a:t>qq</a:t>
            </a:r>
            <a:r>
              <a:rPr lang="pt-BR" sz="2800" dirty="0"/>
              <a:t> espécie que tem um </a:t>
            </a:r>
            <a:r>
              <a:rPr lang="pt-BR" sz="2800" b="1" dirty="0">
                <a:solidFill>
                  <a:srgbClr val="FF0000"/>
                </a:solidFill>
              </a:rPr>
              <a:t>hidrogênio</a:t>
            </a:r>
            <a:r>
              <a:rPr lang="pt-BR" sz="2800" dirty="0"/>
              <a:t> pode potencialmente agir como </a:t>
            </a:r>
            <a:r>
              <a:rPr lang="pt-BR" sz="2800" b="1" dirty="0">
                <a:solidFill>
                  <a:srgbClr val="FF0000"/>
                </a:solidFill>
              </a:rPr>
              <a:t>ácido</a:t>
            </a:r>
            <a:r>
              <a:rPr lang="pt-BR" sz="2800" dirty="0"/>
              <a:t>,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	e </a:t>
            </a:r>
            <a:r>
              <a:rPr lang="pt-BR" sz="2800" dirty="0" err="1"/>
              <a:t>qq</a:t>
            </a:r>
            <a:r>
              <a:rPr lang="pt-BR" sz="2800" dirty="0"/>
              <a:t> uma que possua um par de </a:t>
            </a:r>
            <a:r>
              <a:rPr lang="pt-BR" sz="2800" b="1" dirty="0">
                <a:solidFill>
                  <a:srgbClr val="FF0000"/>
                </a:solidFill>
              </a:rPr>
              <a:t>elétrons livres </a:t>
            </a:r>
            <a:r>
              <a:rPr lang="pt-BR" sz="2800" dirty="0"/>
              <a:t>pode potencialmente ser uma </a:t>
            </a:r>
            <a:r>
              <a:rPr lang="pt-BR" sz="2800" b="1" dirty="0">
                <a:solidFill>
                  <a:srgbClr val="FF0000"/>
                </a:solidFill>
              </a:rPr>
              <a:t>base</a:t>
            </a:r>
            <a:r>
              <a:rPr lang="pt-BR" sz="2800" dirty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	Para esta reação ocorrer precisamos ter </a:t>
            </a:r>
            <a:r>
              <a:rPr lang="pt-BR" sz="2800" b="1" u="sng" dirty="0"/>
              <a:t>as duas espécies</a:t>
            </a:r>
            <a:r>
              <a:rPr lang="pt-BR" sz="2800" dirty="0"/>
              <a:t>. </a:t>
            </a:r>
          </a:p>
          <a:p>
            <a:pPr algn="just"/>
            <a:r>
              <a:rPr lang="pt-BR" sz="2800" dirty="0"/>
              <a:t>É uma </a:t>
            </a:r>
            <a:r>
              <a:rPr lang="pt-BR" sz="2800" b="1" u="sng" dirty="0">
                <a:solidFill>
                  <a:srgbClr val="FF0000"/>
                </a:solidFill>
              </a:rPr>
              <a:t>REAÇÃO DE TRANSFERÊNCIA DE PRÓTON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31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5422511" y="3897873"/>
            <a:ext cx="790575" cy="609600"/>
          </a:xfrm>
          <a:prstGeom prst="ellipse">
            <a:avLst/>
          </a:prstGeom>
          <a:solidFill>
            <a:srgbClr val="FFDCB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785799" y="3910573"/>
            <a:ext cx="763587" cy="609600"/>
          </a:xfrm>
          <a:prstGeom prst="ellipse">
            <a:avLst/>
          </a:prstGeom>
          <a:solidFill>
            <a:srgbClr val="FFDCB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565511" y="3897873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834886" y="3923273"/>
            <a:ext cx="6858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549386" y="2120901"/>
            <a:ext cx="838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550974" y="825501"/>
            <a:ext cx="838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" name="AutoShape 14"/>
          <p:cNvSpPr>
            <a:spLocks/>
          </p:cNvSpPr>
          <p:nvPr/>
        </p:nvSpPr>
        <p:spPr bwMode="auto">
          <a:xfrm>
            <a:off x="3012686" y="469901"/>
            <a:ext cx="228600" cy="2362200"/>
          </a:xfrm>
          <a:prstGeom prst="leftBrace">
            <a:avLst>
              <a:gd name="adj1" fmla="val 8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507986" y="1742968"/>
            <a:ext cx="586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Ácido: Toda substância que doa um próton;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507986" y="419212"/>
            <a:ext cx="586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/>
              <a:t>Base: Toda substância que recebe um próton;</a:t>
            </a: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3698486" y="863601"/>
            <a:ext cx="4419600" cy="369888"/>
            <a:chOff x="2112" y="576"/>
            <a:chExt cx="2784" cy="233"/>
          </a:xfrm>
        </p:grpSpPr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2112" y="576"/>
              <a:ext cx="27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pt-BR" altLang="pt-BR" b="1"/>
                <a:t>HCl</a:t>
              </a:r>
              <a:r>
                <a:rPr lang="pt-BR" altLang="pt-BR" b="1" baseline="-25000"/>
                <a:t>(g)</a:t>
              </a:r>
              <a:r>
                <a:rPr lang="pt-BR" altLang="pt-BR" b="1"/>
                <a:t> + H</a:t>
              </a:r>
              <a:r>
                <a:rPr lang="pt-BR" altLang="pt-BR" b="1" baseline="-25000"/>
                <a:t>2</a:t>
              </a:r>
              <a:r>
                <a:rPr lang="pt-BR" altLang="pt-BR" b="1"/>
                <a:t>O</a:t>
              </a:r>
              <a:r>
                <a:rPr lang="pt-BR" altLang="pt-BR" b="1" baseline="-25000"/>
                <a:t>(l)</a:t>
              </a:r>
              <a:r>
                <a:rPr lang="pt-BR" altLang="pt-BR" b="1"/>
                <a:t>               H</a:t>
              </a:r>
              <a:r>
                <a:rPr lang="pt-BR" altLang="pt-BR" b="1" baseline="-25000"/>
                <a:t>3</a:t>
              </a:r>
              <a:r>
                <a:rPr lang="pt-BR" altLang="pt-BR" b="1"/>
                <a:t>O</a:t>
              </a:r>
              <a:r>
                <a:rPr lang="pt-BR" altLang="pt-BR" b="1" baseline="30000"/>
                <a:t>+</a:t>
              </a:r>
              <a:r>
                <a:rPr lang="pt-BR" altLang="pt-BR" b="1" baseline="-25000"/>
                <a:t>(aq)</a:t>
              </a:r>
              <a:r>
                <a:rPr lang="pt-BR" altLang="pt-BR" b="1"/>
                <a:t>  +  Cl</a:t>
              </a:r>
              <a:r>
                <a:rPr lang="pt-BR" altLang="pt-BR" b="1" baseline="30000"/>
                <a:t>-</a:t>
              </a:r>
              <a:r>
                <a:rPr lang="pt-BR" altLang="pt-BR" b="1"/>
                <a:t> </a:t>
              </a:r>
              <a:r>
                <a:rPr lang="pt-BR" altLang="pt-BR" b="1" baseline="-25000"/>
                <a:t>(aq)</a:t>
              </a:r>
              <a:endParaRPr lang="pt-BR" altLang="pt-BR" b="1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3299" y="68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3825486" y="1366043"/>
            <a:ext cx="4191000" cy="369888"/>
            <a:chOff x="2208" y="884"/>
            <a:chExt cx="2640" cy="233"/>
          </a:xfrm>
        </p:grpSpPr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2208" y="884"/>
              <a:ext cx="26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pt-BR" altLang="pt-BR" b="1"/>
                <a:t>HF</a:t>
              </a:r>
              <a:r>
                <a:rPr lang="pt-BR" altLang="pt-BR" b="1" baseline="-25000"/>
                <a:t>(g)</a:t>
              </a:r>
              <a:r>
                <a:rPr lang="pt-BR" altLang="pt-BR" b="1"/>
                <a:t> + H</a:t>
              </a:r>
              <a:r>
                <a:rPr lang="pt-BR" altLang="pt-BR" b="1" baseline="-25000"/>
                <a:t>2</a:t>
              </a:r>
              <a:r>
                <a:rPr lang="pt-BR" altLang="pt-BR" b="1"/>
                <a:t>O</a:t>
              </a:r>
              <a:r>
                <a:rPr lang="pt-BR" altLang="pt-BR" b="1" baseline="-25000"/>
                <a:t>(l)</a:t>
              </a:r>
              <a:r>
                <a:rPr lang="pt-BR" altLang="pt-BR" b="1"/>
                <a:t>               H</a:t>
              </a:r>
              <a:r>
                <a:rPr lang="pt-BR" altLang="pt-BR" b="1" baseline="-25000"/>
                <a:t>3</a:t>
              </a:r>
              <a:r>
                <a:rPr lang="pt-BR" altLang="pt-BR" b="1"/>
                <a:t>O</a:t>
              </a:r>
              <a:r>
                <a:rPr lang="pt-BR" altLang="pt-BR" b="1" baseline="30000"/>
                <a:t>+</a:t>
              </a:r>
              <a:r>
                <a:rPr lang="pt-BR" altLang="pt-BR" b="1" baseline="-25000"/>
                <a:t>(aq)</a:t>
              </a:r>
              <a:r>
                <a:rPr lang="pt-BR" altLang="pt-BR" b="1"/>
                <a:t>  +  F</a:t>
              </a:r>
              <a:r>
                <a:rPr lang="pt-BR" altLang="pt-BR" b="1" baseline="30000"/>
                <a:t>-</a:t>
              </a:r>
              <a:r>
                <a:rPr lang="pt-BR" altLang="pt-BR" b="1"/>
                <a:t> </a:t>
              </a:r>
              <a:r>
                <a:rPr lang="pt-BR" altLang="pt-BR" b="1" baseline="-25000"/>
                <a:t>(aq)</a:t>
              </a:r>
              <a:endParaRPr lang="pt-BR" altLang="pt-BR" b="1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3280" y="10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3685786" y="2159001"/>
            <a:ext cx="4432300" cy="369888"/>
            <a:chOff x="2104" y="1392"/>
            <a:chExt cx="2792" cy="233"/>
          </a:xfrm>
        </p:grpSpPr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104" y="1392"/>
              <a:ext cx="27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pt-BR" altLang="pt-BR" b="1"/>
                <a:t>NH</a:t>
              </a:r>
              <a:r>
                <a:rPr lang="pt-BR" altLang="pt-BR" b="1" baseline="-25000"/>
                <a:t>3(g)</a:t>
              </a:r>
              <a:r>
                <a:rPr lang="pt-BR" altLang="pt-BR" b="1"/>
                <a:t> + H</a:t>
              </a:r>
              <a:r>
                <a:rPr lang="pt-BR" altLang="pt-BR" b="1" baseline="-25000"/>
                <a:t>2</a:t>
              </a:r>
              <a:r>
                <a:rPr lang="pt-BR" altLang="pt-BR" b="1"/>
                <a:t>O</a:t>
              </a:r>
              <a:r>
                <a:rPr lang="pt-BR" altLang="pt-BR" b="1" baseline="-25000"/>
                <a:t>(l)</a:t>
              </a:r>
              <a:r>
                <a:rPr lang="pt-BR" altLang="pt-BR" b="1"/>
                <a:t>           NH</a:t>
              </a:r>
              <a:r>
                <a:rPr lang="pt-BR" altLang="pt-BR" b="1" baseline="-25000"/>
                <a:t>4</a:t>
              </a:r>
              <a:r>
                <a:rPr lang="pt-BR" altLang="pt-BR" b="1" baseline="30000"/>
                <a:t>+</a:t>
              </a:r>
              <a:r>
                <a:rPr lang="pt-BR" altLang="pt-BR" b="1" baseline="-25000"/>
                <a:t>(aq)</a:t>
              </a:r>
              <a:r>
                <a:rPr lang="pt-BR" altLang="pt-BR" b="1"/>
                <a:t>  +  OH</a:t>
              </a:r>
              <a:r>
                <a:rPr lang="pt-BR" altLang="pt-BR" b="1" baseline="30000"/>
                <a:t>-</a:t>
              </a:r>
              <a:r>
                <a:rPr lang="pt-BR" altLang="pt-BR" b="1"/>
                <a:t> </a:t>
              </a:r>
              <a:r>
                <a:rPr lang="pt-BR" altLang="pt-BR" b="1" baseline="-25000"/>
                <a:t>(aq)</a:t>
              </a:r>
              <a:endParaRPr lang="pt-BR" altLang="pt-BR" b="1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3227" y="1521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3698486" y="2584451"/>
            <a:ext cx="5486400" cy="369888"/>
            <a:chOff x="2112" y="1660"/>
            <a:chExt cx="3456" cy="233"/>
          </a:xfrm>
        </p:grpSpPr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112" y="1660"/>
              <a:ext cx="3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pt-BR" altLang="pt-BR" b="1" dirty="0"/>
                <a:t>CH</a:t>
              </a:r>
              <a:r>
                <a:rPr lang="pt-BR" altLang="pt-BR" b="1" baseline="-25000" dirty="0"/>
                <a:t>3</a:t>
              </a:r>
              <a:r>
                <a:rPr lang="pt-BR" altLang="pt-BR" b="1" dirty="0"/>
                <a:t>NH</a:t>
              </a:r>
              <a:r>
                <a:rPr lang="pt-BR" altLang="pt-BR" b="1" baseline="-25000" dirty="0"/>
                <a:t>2(</a:t>
              </a:r>
              <a:r>
                <a:rPr lang="pt-BR" altLang="pt-BR" b="1" baseline="-25000" dirty="0" err="1"/>
                <a:t>aq</a:t>
              </a:r>
              <a:r>
                <a:rPr lang="pt-BR" altLang="pt-BR" b="1" baseline="-25000" dirty="0"/>
                <a:t>)</a:t>
              </a:r>
              <a:r>
                <a:rPr lang="pt-BR" altLang="pt-BR" b="1" dirty="0"/>
                <a:t> + H</a:t>
              </a:r>
              <a:r>
                <a:rPr lang="pt-BR" altLang="pt-BR" b="1" baseline="-25000" dirty="0"/>
                <a:t>2</a:t>
              </a:r>
              <a:r>
                <a:rPr lang="pt-BR" altLang="pt-BR" b="1" dirty="0"/>
                <a:t>O</a:t>
              </a:r>
              <a:r>
                <a:rPr lang="pt-BR" altLang="pt-BR" b="1" baseline="-25000" dirty="0"/>
                <a:t>(l)</a:t>
              </a:r>
              <a:r>
                <a:rPr lang="pt-BR" altLang="pt-BR" b="1" dirty="0"/>
                <a:t>               CH</a:t>
              </a:r>
              <a:r>
                <a:rPr lang="pt-BR" altLang="pt-BR" b="1" baseline="-25000" dirty="0"/>
                <a:t>3</a:t>
              </a:r>
              <a:r>
                <a:rPr lang="pt-BR" altLang="pt-BR" b="1" dirty="0"/>
                <a:t>NH</a:t>
              </a:r>
              <a:r>
                <a:rPr lang="pt-BR" altLang="pt-BR" b="1" baseline="-25000" dirty="0"/>
                <a:t>3</a:t>
              </a:r>
              <a:r>
                <a:rPr lang="pt-BR" altLang="pt-BR" b="1" dirty="0"/>
                <a:t> </a:t>
              </a:r>
              <a:r>
                <a:rPr lang="pt-BR" altLang="pt-BR" b="1" baseline="30000" dirty="0"/>
                <a:t>+</a:t>
              </a:r>
              <a:r>
                <a:rPr lang="pt-BR" altLang="pt-BR" b="1" baseline="-25000" dirty="0"/>
                <a:t>(</a:t>
              </a:r>
              <a:r>
                <a:rPr lang="pt-BR" altLang="pt-BR" b="1" baseline="-25000" dirty="0" err="1"/>
                <a:t>aq</a:t>
              </a:r>
              <a:r>
                <a:rPr lang="pt-BR" altLang="pt-BR" b="1" baseline="-25000" dirty="0"/>
                <a:t>)</a:t>
              </a:r>
              <a:r>
                <a:rPr lang="pt-BR" altLang="pt-BR" b="1" dirty="0"/>
                <a:t>  +  OH</a:t>
              </a:r>
              <a:r>
                <a:rPr lang="pt-BR" altLang="pt-BR" b="1" baseline="30000" dirty="0"/>
                <a:t>-</a:t>
              </a:r>
              <a:r>
                <a:rPr lang="pt-BR" altLang="pt-BR" b="1" baseline="-25000" dirty="0"/>
                <a:t>(</a:t>
              </a:r>
              <a:r>
                <a:rPr lang="pt-BR" altLang="pt-BR" b="1" baseline="-25000" dirty="0" err="1"/>
                <a:t>aq</a:t>
              </a:r>
              <a:r>
                <a:rPr lang="pt-BR" altLang="pt-BR" b="1" baseline="-25000" dirty="0"/>
                <a:t>)</a:t>
              </a:r>
              <a:endParaRPr lang="pt-BR" altLang="pt-BR" b="1" dirty="0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3512" y="17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8270486" y="1274764"/>
            <a:ext cx="1600200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 i="1" dirty="0"/>
              <a:t>CARÁTER ANFÓTERO DA ÁGUA. </a:t>
            </a:r>
            <a:endParaRPr lang="en-US" altLang="pt-BR" b="1" i="1" dirty="0"/>
          </a:p>
        </p:txBody>
      </p: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2796786" y="4012173"/>
            <a:ext cx="4635500" cy="369888"/>
            <a:chOff x="1344" y="2304"/>
            <a:chExt cx="2920" cy="233"/>
          </a:xfrm>
        </p:grpSpPr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1344" y="2304"/>
              <a:ext cx="29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pt-BR" altLang="pt-BR" b="1"/>
                <a:t>HCl</a:t>
              </a:r>
              <a:r>
                <a:rPr lang="pt-BR" altLang="pt-BR" b="1" baseline="-25000"/>
                <a:t>(aq)</a:t>
              </a:r>
              <a:r>
                <a:rPr lang="pt-BR" altLang="pt-BR" b="1"/>
                <a:t> + NH</a:t>
              </a:r>
              <a:r>
                <a:rPr lang="pt-BR" altLang="pt-BR" b="1" baseline="-25000"/>
                <a:t>3(aq)</a:t>
              </a:r>
              <a:r>
                <a:rPr lang="pt-BR" altLang="pt-BR" b="1"/>
                <a:t>               NH</a:t>
              </a:r>
              <a:r>
                <a:rPr lang="pt-BR" altLang="pt-BR" b="1" baseline="-25000"/>
                <a:t>4</a:t>
              </a:r>
              <a:r>
                <a:rPr lang="pt-BR" altLang="pt-BR" b="1" baseline="30000"/>
                <a:t>+</a:t>
              </a:r>
              <a:r>
                <a:rPr lang="pt-BR" altLang="pt-BR" b="1" baseline="-25000"/>
                <a:t>(aq)</a:t>
              </a:r>
              <a:r>
                <a:rPr lang="pt-BR" altLang="pt-BR" b="1"/>
                <a:t>  +  Cl</a:t>
              </a:r>
              <a:r>
                <a:rPr lang="pt-BR" altLang="pt-BR" b="1" baseline="30000"/>
                <a:t>-</a:t>
              </a:r>
              <a:r>
                <a:rPr lang="pt-BR" altLang="pt-BR" b="1" baseline="-25000"/>
                <a:t>(aq)</a:t>
              </a:r>
              <a:endParaRPr lang="pt-BR" altLang="pt-BR" b="1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2523" y="2417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2507" y="24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" name="Group 50"/>
          <p:cNvGrpSpPr>
            <a:grpSpLocks/>
          </p:cNvGrpSpPr>
          <p:nvPr/>
        </p:nvGrpSpPr>
        <p:grpSpPr bwMode="auto">
          <a:xfrm>
            <a:off x="2687249" y="4940301"/>
            <a:ext cx="5791200" cy="366712"/>
            <a:chOff x="960" y="3024"/>
            <a:chExt cx="3648" cy="231"/>
          </a:xfrm>
        </p:grpSpPr>
        <p:sp>
          <p:nvSpPr>
            <p:cNvPr id="29" name="Text Box 44"/>
            <p:cNvSpPr txBox="1">
              <a:spLocks noChangeArrowheads="1"/>
            </p:cNvSpPr>
            <p:nvPr/>
          </p:nvSpPr>
          <p:spPr bwMode="auto">
            <a:xfrm>
              <a:off x="960" y="3024"/>
              <a:ext cx="36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/>
                <a:t>CH</a:t>
              </a:r>
              <a:r>
                <a:rPr lang="pt-BR" altLang="pt-BR" baseline="-25000"/>
                <a:t>3</a:t>
              </a:r>
              <a:r>
                <a:rPr lang="pt-BR" altLang="pt-BR"/>
                <a:t>COOH</a:t>
              </a:r>
              <a:r>
                <a:rPr lang="pt-BR" altLang="pt-BR" baseline="-25000"/>
                <a:t>(aq)</a:t>
              </a:r>
              <a:r>
                <a:rPr lang="pt-BR" altLang="pt-BR"/>
                <a:t>  +  H</a:t>
              </a:r>
              <a:r>
                <a:rPr lang="pt-BR" altLang="pt-BR" baseline="-25000"/>
                <a:t>2</a:t>
              </a:r>
              <a:r>
                <a:rPr lang="pt-BR" altLang="pt-BR"/>
                <a:t>O</a:t>
              </a:r>
              <a:r>
                <a:rPr lang="pt-BR" altLang="pt-BR" baseline="-25000"/>
                <a:t>(l)</a:t>
              </a:r>
              <a:r>
                <a:rPr lang="pt-BR" altLang="pt-BR"/>
                <a:t>           CH</a:t>
              </a:r>
              <a:r>
                <a:rPr lang="pt-BR" altLang="pt-BR" baseline="-25000"/>
                <a:t>3</a:t>
              </a:r>
              <a:r>
                <a:rPr lang="pt-BR" altLang="pt-BR"/>
                <a:t>COO</a:t>
              </a:r>
              <a:r>
                <a:rPr lang="pt-BR" altLang="pt-BR" baseline="30000"/>
                <a:t>-</a:t>
              </a:r>
              <a:r>
                <a:rPr lang="pt-BR" altLang="pt-BR" baseline="-25000"/>
                <a:t>(aq)</a:t>
              </a:r>
              <a:r>
                <a:rPr lang="pt-BR" altLang="pt-BR"/>
                <a:t>  +  H</a:t>
              </a:r>
              <a:r>
                <a:rPr lang="pt-BR" altLang="pt-BR" baseline="-25000"/>
                <a:t>3</a:t>
              </a:r>
              <a:r>
                <a:rPr lang="pt-BR" altLang="pt-BR"/>
                <a:t>O</a:t>
              </a:r>
              <a:r>
                <a:rPr lang="pt-BR" altLang="pt-BR" baseline="30000"/>
                <a:t>+</a:t>
              </a:r>
              <a:r>
                <a:rPr lang="pt-BR" altLang="pt-BR" baseline="-25000"/>
                <a:t>(aq)</a:t>
              </a:r>
              <a:endParaRPr lang="en-US" altLang="pt-BR"/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2568" y="31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2568" y="318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1628386" y="5497963"/>
            <a:ext cx="8915400" cy="877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dirty="0"/>
              <a:t>- </a:t>
            </a:r>
            <a:r>
              <a:rPr lang="pt-BR" altLang="pt-BR" sz="1600" b="1" dirty="0"/>
              <a:t>Formação de um par Ácido - Base Conjugada. SEMPRE QUE O ÁCIDO FOR FORTE A BASE CONJUGADA É FRACA; ÁCIDO FRACO BASE CONJUGADA FORTE.</a:t>
            </a:r>
            <a:endParaRPr lang="en-US" alt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9470627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</TotalTime>
  <Words>454</Words>
  <Application>Microsoft Office PowerPoint</Application>
  <PresentationFormat>Widescreen</PresentationFormat>
  <Paragraphs>59</Paragraphs>
  <Slides>39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Wingdings 3</vt:lpstr>
      <vt:lpstr>Facetado</vt:lpstr>
      <vt:lpstr>Apresentação do PowerPoint</vt:lpstr>
      <vt:lpstr>Apresentação do PowerPoint</vt:lpstr>
      <vt:lpstr>RELEMBRAR É VIDA?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Miriam Sannomiya</dc:creator>
  <cp:lastModifiedBy>Miriam Sannomiya</cp:lastModifiedBy>
  <cp:revision>34</cp:revision>
  <dcterms:created xsi:type="dcterms:W3CDTF">2019-03-19T14:10:07Z</dcterms:created>
  <dcterms:modified xsi:type="dcterms:W3CDTF">2024-04-01T16:58:57Z</dcterms:modified>
</cp:coreProperties>
</file>