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84" r:id="rId11"/>
    <p:sldId id="285" r:id="rId12"/>
    <p:sldId id="286" r:id="rId13"/>
    <p:sldId id="264" r:id="rId14"/>
    <p:sldId id="265" r:id="rId15"/>
    <p:sldId id="266" r:id="rId16"/>
    <p:sldId id="268" r:id="rId17"/>
    <p:sldId id="269" r:id="rId18"/>
    <p:sldId id="272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80" r:id="rId27"/>
    <p:sldId id="282" r:id="rId28"/>
    <p:sldId id="278" r:id="rId29"/>
    <p:sldId id="28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961E-515D-AA44-BB7A-AB8698E61A84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F3BA-30E8-884A-9A01-3FC057E5A5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comemos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3BA-30E8-884A-9A01-3FC057E5A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39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7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3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4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1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39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5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0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1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2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91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6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EE13D8-6B5E-464A-8FE0-D3FFF16DC757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5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Alimentação e Contexto Social:</a:t>
            </a:r>
            <a:br>
              <a:rPr lang="pt-BR" dirty="0"/>
            </a:br>
            <a:r>
              <a:rPr lang="pt-BR" dirty="0"/>
              <a:t>primeiras aproximações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400800" cy="1752600"/>
          </a:xfrm>
        </p:spPr>
        <p:txBody>
          <a:bodyPr/>
          <a:lstStyle/>
          <a:p>
            <a:pPr algn="r"/>
            <a:r>
              <a:rPr lang="pt-BR" dirty="0"/>
              <a:t>HSP0282</a:t>
            </a:r>
          </a:p>
          <a:p>
            <a:pPr algn="r"/>
            <a:r>
              <a:rPr lang="pt-BR" dirty="0" err="1"/>
              <a:t>Aylene</a:t>
            </a:r>
            <a:r>
              <a:rPr lang="pt-BR" dirty="0"/>
              <a:t> </a:t>
            </a:r>
            <a:r>
              <a:rPr lang="pt-BR" dirty="0" err="1"/>
              <a:t>Bousquat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0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9DBF46A7-AFB9-0445-A0B3-DCD40B6B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Sociologia da alimentação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="" xmlns:a16="http://schemas.microsoft.com/office/drawing/2014/main" id="{603A416D-F27E-A447-96C5-C8445A4E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Campo bastante recente (1980)</a:t>
            </a:r>
          </a:p>
        </p:txBody>
      </p:sp>
    </p:spTree>
    <p:extLst>
      <p:ext uri="{BB962C8B-B14F-4D97-AF65-F5344CB8AC3E}">
        <p14:creationId xmlns:p14="http://schemas.microsoft.com/office/powerpoint/2010/main" val="4176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2E137A-B5DF-F041-BA79-F91A05B0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olhares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91DB9A5-6423-0F4B-A061-296A887D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Significados simbólicos </a:t>
            </a:r>
          </a:p>
          <a:p>
            <a:r>
              <a:rPr lang="pt-BR" dirty="0"/>
              <a:t>Foco na formação dos hábitos alimentares por meio do processo de emulação, transmissão e evolução das normas sociais</a:t>
            </a:r>
          </a:p>
          <a:p>
            <a:r>
              <a:rPr lang="pt-BR" dirty="0" smtClean="0"/>
              <a:t>A </a:t>
            </a:r>
            <a:r>
              <a:rPr lang="pt-BR" dirty="0"/>
              <a:t>formação do “gosto” e sua influência no processo de diferenciação entre classes sociais pelo acúmulo de capitais</a:t>
            </a:r>
          </a:p>
          <a:p>
            <a:r>
              <a:rPr lang="pt-BR" dirty="0"/>
              <a:t>D</a:t>
            </a:r>
            <a:r>
              <a:rPr lang="pt-BR" dirty="0" smtClean="0"/>
              <a:t>esestruturação </a:t>
            </a:r>
            <a:r>
              <a:rPr lang="pt-BR" dirty="0"/>
              <a:t>do sistema alimentar moderno, por meio do fenômeno da </a:t>
            </a:r>
            <a:r>
              <a:rPr lang="pt-BR" i="1" dirty="0" err="1"/>
              <a:t>gastro-anomia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82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83AD68-6A49-3642-9036-67E82177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Gastro-anomia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CD9D744-2877-3649-A741-C68CE83280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993632" cy="36118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sociólogo francês Claude </a:t>
            </a:r>
            <a:r>
              <a:rPr lang="pt-BR" dirty="0" err="1"/>
              <a:t>Fischler</a:t>
            </a:r>
            <a:r>
              <a:rPr lang="pt-BR" dirty="0"/>
              <a:t>, criou o neologismo </a:t>
            </a:r>
            <a:r>
              <a:rPr lang="pt-BR" dirty="0" err="1"/>
              <a:t>gastro-anomia</a:t>
            </a:r>
            <a:r>
              <a:rPr lang="pt-BR" dirty="0"/>
              <a:t> para falar sobre o paradoxo que vivenciamos frente à alimentação contemporânea: nunca soubemos tanto sobre os efeitos da alimentação sobre o corpo e, curiosamente, nunca tivemos tantos problemas de saúde relacionados a ela. </a:t>
            </a:r>
          </a:p>
        </p:txBody>
      </p:sp>
      <p:pic>
        <p:nvPicPr>
          <p:cNvPr id="1028" name="Picture 4" descr="Resultado de imagem para botero">
            <a:extLst>
              <a:ext uri="{FF2B5EF4-FFF2-40B4-BE49-F238E27FC236}">
                <a16:creationId xmlns="" xmlns:a16="http://schemas.microsoft.com/office/drawing/2014/main" id="{4642006C-4503-C840-9EE6-8A6298DC30F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25" y="3128169"/>
            <a:ext cx="12827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2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Antinomias (Alan </a:t>
            </a:r>
            <a:r>
              <a:rPr lang="pt-BR" dirty="0" err="1"/>
              <a:t>Warde</a:t>
            </a:r>
            <a:r>
              <a:rPr lang="pt-BR" dirty="0"/>
              <a:t>, 1997)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dirty="0"/>
              <a:t>Novidade e Tradição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Saúde e Indulgência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Economia e Extravagância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Conveniência e Cuidado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90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Inventário do dia- retomando</a:t>
            </a:r>
          </a:p>
        </p:txBody>
      </p:sp>
    </p:spTree>
    <p:extLst>
      <p:ext uri="{BB962C8B-B14F-4D97-AF65-F5344CB8AC3E}">
        <p14:creationId xmlns:p14="http://schemas.microsoft.com/office/powerpoint/2010/main" val="139541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Conveniência e Cuidado 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2" descr="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Imag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Imag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Image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9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549525"/>
            <a:ext cx="5270500" cy="175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bolo</a:t>
            </a:r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59386" cy="400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28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886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7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817581"/>
            <a:ext cx="7344815" cy="1301675"/>
          </a:xfrm>
        </p:spPr>
        <p:txBody>
          <a:bodyPr>
            <a:normAutofit/>
          </a:bodyPr>
          <a:lstStyle/>
          <a:p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discursos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Arnaiz</a:t>
            </a:r>
            <a:r>
              <a:rPr lang="en-US" dirty="0"/>
              <a:t>, 1996)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tradição</a:t>
            </a:r>
            <a:r>
              <a:rPr lang="en-US" dirty="0"/>
              <a:t>/</a:t>
            </a:r>
            <a:r>
              <a:rPr lang="en-US" dirty="0" err="1"/>
              <a:t>identidade</a:t>
            </a:r>
            <a:r>
              <a:rPr lang="en-US" dirty="0"/>
              <a:t>; </a:t>
            </a:r>
          </a:p>
          <a:p>
            <a:r>
              <a:rPr lang="en-US" dirty="0"/>
              <a:t>o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nutricional</a:t>
            </a:r>
            <a:r>
              <a:rPr lang="en-US" dirty="0"/>
              <a:t>; </a:t>
            </a:r>
          </a:p>
          <a:p>
            <a:r>
              <a:rPr lang="en-US" dirty="0"/>
              <a:t>o </a:t>
            </a:r>
            <a:r>
              <a:rPr lang="en-US" dirty="0" err="1"/>
              <a:t>estético</a:t>
            </a:r>
            <a:r>
              <a:rPr lang="en-US" dirty="0"/>
              <a:t>; </a:t>
            </a:r>
          </a:p>
          <a:p>
            <a:r>
              <a:rPr lang="en-US" dirty="0"/>
              <a:t>o </a:t>
            </a:r>
            <a:r>
              <a:rPr lang="en-US" dirty="0" err="1"/>
              <a:t>hedonista</a:t>
            </a:r>
            <a:r>
              <a:rPr lang="en-US" dirty="0"/>
              <a:t>;  </a:t>
            </a:r>
          </a:p>
          <a:p>
            <a:r>
              <a:rPr lang="en-US" dirty="0"/>
              <a:t>o do </a:t>
            </a:r>
            <a:r>
              <a:rPr lang="en-US" dirty="0" err="1"/>
              <a:t>progresso</a:t>
            </a:r>
            <a:r>
              <a:rPr lang="en-US" dirty="0"/>
              <a:t> e da </a:t>
            </a:r>
            <a:r>
              <a:rPr lang="en-US" dirty="0" err="1"/>
              <a:t>modernidade</a:t>
            </a:r>
            <a:r>
              <a:rPr lang="en-US" dirty="0"/>
              <a:t>; </a:t>
            </a:r>
          </a:p>
          <a:p>
            <a:r>
              <a:rPr lang="en-US" dirty="0"/>
              <a:t>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exótico</a:t>
            </a:r>
            <a:r>
              <a:rPr lang="en-US" dirty="0"/>
              <a:t> e da </a:t>
            </a:r>
            <a:r>
              <a:rPr lang="en-US" dirty="0" err="1"/>
              <a:t>diferença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Comida  </a:t>
            </a:r>
            <a:r>
              <a:rPr lang="pt-BR" dirty="0" smtClean="0"/>
              <a:t>e o  </a:t>
            </a:r>
            <a:r>
              <a:rPr lang="pt-BR" dirty="0"/>
              <a:t>ato de comer </a:t>
            </a:r>
            <a:r>
              <a:rPr lang="pt-BR" dirty="0" smtClean="0"/>
              <a:t>são cheios </a:t>
            </a:r>
            <a:r>
              <a:rPr lang="pt-BR" dirty="0"/>
              <a:t>de significados, </a:t>
            </a:r>
            <a:r>
              <a:rPr lang="pt-BR" dirty="0" smtClean="0"/>
              <a:t>mas, comemos </a:t>
            </a:r>
            <a:r>
              <a:rPr lang="pt-BR" dirty="0"/>
              <a:t>também por necessidade vital e conforme o meio e a sociedade que vivemos,  a forma como ele se organiza, produz e distribui alimentos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Alimentação como fenômeno sociocultural historicamente derivado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Necessidade vital é necessariamente modelada pela cultura e pela forma de organização da sociedade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96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 a </a:t>
            </a:r>
            <a:r>
              <a:rPr lang="en-US" dirty="0" err="1"/>
              <a:t>distribuição</a:t>
            </a:r>
            <a:r>
              <a:rPr lang="en-US" dirty="0"/>
              <a:t> da </a:t>
            </a:r>
            <a:r>
              <a:rPr lang="en-US" dirty="0" err="1"/>
              <a:t>Riqueza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BR" dirty="0"/>
              <a:t>Dos grupo e classes de pertencimento, marcados por diferenças, hierarquias, estilos e modos de comer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História</a:t>
            </a:r>
            <a:r>
              <a:rPr lang="en-US" dirty="0"/>
              <a:t> Social da Comida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Sociais</a:t>
            </a:r>
            <a:r>
              <a:rPr lang="en-US" dirty="0"/>
              <a:t>, </a:t>
            </a:r>
            <a:r>
              <a:rPr lang="en-US" dirty="0" err="1"/>
              <a:t>econômicas</a:t>
            </a:r>
            <a:r>
              <a:rPr lang="en-US" dirty="0"/>
              <a:t> e </a:t>
            </a:r>
            <a:r>
              <a:rPr lang="en-US" dirty="0" err="1"/>
              <a:t>simbólicas</a:t>
            </a:r>
            <a:r>
              <a:rPr lang="en-US" dirty="0"/>
              <a:t> </a:t>
            </a:r>
            <a:r>
              <a:rPr lang="en-US" dirty="0" err="1"/>
              <a:t>complexas</a:t>
            </a:r>
            <a:r>
              <a:rPr lang="en-US" dirty="0"/>
              <a:t> (</a:t>
            </a:r>
            <a:r>
              <a:rPr lang="en-US" dirty="0" err="1"/>
              <a:t>Mintz</a:t>
            </a:r>
            <a:r>
              <a:rPr lang="en-US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52698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Qual</a:t>
            </a:r>
            <a:r>
              <a:rPr lang="en-US" dirty="0"/>
              <a:t> o </a:t>
            </a:r>
            <a:r>
              <a:rPr lang="en-US" dirty="0" err="1"/>
              <a:t>prático</a:t>
            </a:r>
            <a:r>
              <a:rPr lang="en-US" dirty="0"/>
              <a:t> </a:t>
            </a:r>
            <a:r>
              <a:rPr lang="en-US" dirty="0" err="1"/>
              <a:t>típico</a:t>
            </a:r>
            <a:r>
              <a:rPr lang="en-US" dirty="0"/>
              <a:t> </a:t>
            </a:r>
            <a:r>
              <a:rPr lang="en-US" dirty="0" err="1"/>
              <a:t>paulista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09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4" descr="Resultado de imagem para  prato do dia virada a paulista pla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019" y="2822575"/>
            <a:ext cx="42799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0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Ingredientes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Feijão</a:t>
            </a:r>
            <a:endParaRPr lang="en-US" dirty="0"/>
          </a:p>
          <a:p>
            <a:r>
              <a:rPr lang="en-US" dirty="0" err="1"/>
              <a:t>Porco</a:t>
            </a:r>
            <a:endParaRPr lang="en-US" dirty="0"/>
          </a:p>
          <a:p>
            <a:r>
              <a:rPr lang="en-US" dirty="0" err="1"/>
              <a:t>Ovo</a:t>
            </a:r>
            <a:endParaRPr lang="en-US" dirty="0"/>
          </a:p>
          <a:p>
            <a:r>
              <a:rPr lang="en-US" dirty="0" err="1"/>
              <a:t>Toucinho</a:t>
            </a:r>
            <a:r>
              <a:rPr lang="en-US" dirty="0"/>
              <a:t> Bacon (</a:t>
            </a:r>
            <a:r>
              <a:rPr lang="en-US" dirty="0" err="1"/>
              <a:t>Barriga</a:t>
            </a:r>
            <a:r>
              <a:rPr lang="en-US" dirty="0"/>
              <a:t> de </a:t>
            </a:r>
            <a:r>
              <a:rPr lang="en-US" dirty="0" err="1"/>
              <a:t>porco</a:t>
            </a:r>
            <a:r>
              <a:rPr lang="en-US" dirty="0"/>
              <a:t>) </a:t>
            </a:r>
            <a:r>
              <a:rPr lang="en-US" dirty="0" err="1"/>
              <a:t>Torresmo</a:t>
            </a:r>
            <a:endParaRPr lang="en-US" dirty="0"/>
          </a:p>
          <a:p>
            <a:r>
              <a:rPr lang="en-US" dirty="0" err="1"/>
              <a:t>Couve</a:t>
            </a:r>
            <a:endParaRPr lang="en-US" dirty="0"/>
          </a:p>
          <a:p>
            <a:r>
              <a:rPr lang="en-US" dirty="0" err="1"/>
              <a:t>Arroz</a:t>
            </a:r>
            <a:endParaRPr lang="en-US" dirty="0"/>
          </a:p>
          <a:p>
            <a:r>
              <a:rPr lang="en-US" dirty="0" err="1"/>
              <a:t>Farinha</a:t>
            </a:r>
            <a:r>
              <a:rPr lang="en-US" dirty="0"/>
              <a:t> de </a:t>
            </a:r>
            <a:r>
              <a:rPr lang="en-US" dirty="0" err="1"/>
              <a:t>milho</a:t>
            </a:r>
            <a:r>
              <a:rPr lang="en-US" dirty="0"/>
              <a:t> (no </a:t>
            </a:r>
            <a:r>
              <a:rPr lang="en-US" dirty="0" err="1"/>
              <a:t>século</a:t>
            </a:r>
            <a:r>
              <a:rPr lang="en-US" dirty="0"/>
              <a:t> XVII)</a:t>
            </a:r>
            <a:r>
              <a:rPr lang="en-US" dirty="0" err="1"/>
              <a:t>farinha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mandioca</a:t>
            </a:r>
            <a:endParaRPr lang="en-US" dirty="0"/>
          </a:p>
          <a:p>
            <a:r>
              <a:rPr lang="en-US" dirty="0"/>
              <a:t>Banana as </a:t>
            </a:r>
            <a:r>
              <a:rPr lang="en-US" dirty="0" err="1"/>
              <a:t>vezes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Imagem 1" descr="Resultado de imagem para virado a paulis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400040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12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Tela 2018-03-06 às 15.3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488376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Virado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Tombado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Condephatt</a:t>
            </a:r>
            <a:r>
              <a:rPr lang="en-US" dirty="0"/>
              <a:t>  (</a:t>
            </a:r>
            <a:r>
              <a:rPr lang="en-US" dirty="0" err="1"/>
              <a:t>Conselho</a:t>
            </a:r>
            <a:r>
              <a:rPr lang="en-US" dirty="0"/>
              <a:t> de  </a:t>
            </a:r>
            <a:r>
              <a:rPr lang="en-US" dirty="0" err="1"/>
              <a:t>Defesa</a:t>
            </a:r>
            <a:r>
              <a:rPr lang="en-US" dirty="0"/>
              <a:t> do </a:t>
            </a:r>
            <a:r>
              <a:rPr lang="en-US" dirty="0" err="1"/>
              <a:t>Patrimônio</a:t>
            </a:r>
            <a:r>
              <a:rPr lang="en-US" dirty="0"/>
              <a:t> </a:t>
            </a:r>
            <a:r>
              <a:rPr lang="en-US" dirty="0" err="1"/>
              <a:t>Histórico</a:t>
            </a:r>
            <a:r>
              <a:rPr lang="en-US" dirty="0"/>
              <a:t> de SP)</a:t>
            </a:r>
          </a:p>
          <a:p>
            <a:endParaRPr lang="en-US" dirty="0"/>
          </a:p>
          <a:p>
            <a:r>
              <a:rPr lang="en-US" dirty="0"/>
              <a:t>https://www1.folha.uol.com.br/</a:t>
            </a:r>
            <a:r>
              <a:rPr lang="en-US" dirty="0" err="1"/>
              <a:t>cotidiano</a:t>
            </a:r>
            <a:r>
              <a:rPr lang="en-US" dirty="0"/>
              <a:t>/2018/02/virado-a-paulista-e-tombado-e-se-torna-patrimonio-imaterial.shtml</a:t>
            </a:r>
          </a:p>
        </p:txBody>
      </p:sp>
    </p:spTree>
    <p:extLst>
      <p:ext uri="{BB962C8B-B14F-4D97-AF65-F5344CB8AC3E}">
        <p14:creationId xmlns:p14="http://schemas.microsoft.com/office/powerpoint/2010/main" val="858396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Virado</a:t>
            </a:r>
            <a:r>
              <a:rPr lang="en-US" dirty="0"/>
              <a:t>?</a:t>
            </a:r>
          </a:p>
          <a:p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referência</a:t>
            </a:r>
            <a:r>
              <a:rPr lang="en-US" dirty="0"/>
              <a:t> 1602</a:t>
            </a:r>
          </a:p>
          <a:p>
            <a:r>
              <a:rPr lang="en-US" dirty="0" err="1"/>
              <a:t>Bandeirantes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0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"As </a:t>
            </a:r>
            <a:r>
              <a:rPr lang="en-US" dirty="0" err="1"/>
              <a:t>cozinhas</a:t>
            </a:r>
            <a:r>
              <a:rPr lang="en-US" dirty="0"/>
              <a:t> e as </a:t>
            </a:r>
            <a:r>
              <a:rPr lang="en-US" dirty="0" err="1"/>
              <a:t>artes</a:t>
            </a:r>
            <a:r>
              <a:rPr lang="en-US" dirty="0"/>
              <a:t> </a:t>
            </a:r>
            <a:r>
              <a:rPr lang="en-US" dirty="0" err="1"/>
              <a:t>culinárias</a:t>
            </a:r>
            <a:r>
              <a:rPr lang="en-US" dirty="0"/>
              <a:t> </a:t>
            </a:r>
            <a:r>
              <a:rPr lang="en-US" dirty="0" err="1"/>
              <a:t>guardam</a:t>
            </a:r>
            <a:r>
              <a:rPr lang="en-US" dirty="0"/>
              <a:t> </a:t>
            </a:r>
            <a:r>
              <a:rPr lang="en-US" dirty="0" err="1"/>
              <a:t>histórias</a:t>
            </a:r>
            <a:r>
              <a:rPr lang="en-US" dirty="0"/>
              <a:t>, </a:t>
            </a:r>
            <a:r>
              <a:rPr lang="en-US" dirty="0" err="1"/>
              <a:t>tradições</a:t>
            </a:r>
            <a:r>
              <a:rPr lang="en-US" dirty="0"/>
              <a:t>, </a:t>
            </a:r>
            <a:r>
              <a:rPr lang="en-US" dirty="0" err="1"/>
              <a:t>tecnologias</a:t>
            </a:r>
            <a:r>
              <a:rPr lang="en-US" dirty="0"/>
              <a:t>, </a:t>
            </a:r>
            <a:r>
              <a:rPr lang="en-US" dirty="0" err="1"/>
              <a:t>procedimentos</a:t>
            </a:r>
            <a:r>
              <a:rPr lang="en-US" dirty="0"/>
              <a:t> e </a:t>
            </a:r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submersos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socioeconômicos</a:t>
            </a:r>
            <a:r>
              <a:rPr lang="en-US" dirty="0"/>
              <a:t>, </a:t>
            </a:r>
            <a:r>
              <a:rPr lang="en-US" dirty="0" err="1"/>
              <a:t>ecológicos</a:t>
            </a:r>
            <a:r>
              <a:rPr lang="en-US" dirty="0"/>
              <a:t> e </a:t>
            </a:r>
            <a:r>
              <a:rPr lang="en-US" dirty="0" err="1"/>
              <a:t>culturais</a:t>
            </a:r>
            <a:r>
              <a:rPr lang="en-US" dirty="0"/>
              <a:t> </a:t>
            </a:r>
            <a:r>
              <a:rPr lang="en-US" dirty="0" err="1"/>
              <a:t>complexos</a:t>
            </a:r>
            <a:r>
              <a:rPr lang="en-US" dirty="0"/>
              <a:t>, </a:t>
            </a:r>
            <a:r>
              <a:rPr lang="en-US" dirty="0" err="1"/>
              <a:t>cujas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territoriais</a:t>
            </a:r>
            <a:r>
              <a:rPr lang="en-US" dirty="0"/>
              <a:t>, </a:t>
            </a:r>
            <a:r>
              <a:rPr lang="en-US" dirty="0" err="1"/>
              <a:t>regionais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lhes</a:t>
            </a:r>
            <a:r>
              <a:rPr lang="en-US" dirty="0"/>
              <a:t> </a:t>
            </a:r>
            <a:r>
              <a:rPr lang="en-US" dirty="0" err="1"/>
              <a:t>conferem</a:t>
            </a:r>
            <a:r>
              <a:rPr lang="en-US" dirty="0"/>
              <a:t> </a:t>
            </a:r>
            <a:r>
              <a:rPr lang="en-US" dirty="0" err="1"/>
              <a:t>especificidade</a:t>
            </a:r>
            <a:r>
              <a:rPr lang="en-US" dirty="0"/>
              <a:t>, </a:t>
            </a:r>
            <a:r>
              <a:rPr lang="en-US" dirty="0" err="1"/>
              <a:t>além</a:t>
            </a:r>
            <a:r>
              <a:rPr lang="en-US" dirty="0"/>
              <a:t> de </a:t>
            </a:r>
            <a:r>
              <a:rPr lang="en-US" dirty="0" err="1"/>
              <a:t>alimentarem</a:t>
            </a:r>
            <a:r>
              <a:rPr lang="en-US" dirty="0"/>
              <a:t> </a:t>
            </a:r>
            <a:r>
              <a:rPr lang="en-US" dirty="0" err="1"/>
              <a:t>identidades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Alimentar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Nutrientes?</a:t>
            </a:r>
          </a:p>
        </p:txBody>
      </p:sp>
    </p:spTree>
    <p:extLst>
      <p:ext uri="{BB962C8B-B14F-4D97-AF65-F5344CB8AC3E}">
        <p14:creationId xmlns:p14="http://schemas.microsoft.com/office/powerpoint/2010/main" val="2805842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Disciplina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Significados</a:t>
            </a:r>
            <a:r>
              <a:rPr lang="en-US" dirty="0"/>
              <a:t> </a:t>
            </a:r>
            <a:r>
              <a:rPr lang="en-US" dirty="0" err="1"/>
              <a:t>culturais</a:t>
            </a:r>
            <a:endParaRPr lang="en-US" dirty="0"/>
          </a:p>
          <a:p>
            <a:r>
              <a:rPr lang="en-US" dirty="0" err="1"/>
              <a:t>Contextos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89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Alimentos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Seleção </a:t>
            </a:r>
          </a:p>
          <a:p>
            <a:pPr fontAlgn="base"/>
            <a:r>
              <a:rPr lang="pt-BR" dirty="0"/>
              <a:t>Escolha </a:t>
            </a:r>
          </a:p>
          <a:p>
            <a:pPr fontAlgn="base"/>
            <a:r>
              <a:rPr lang="pt-BR" dirty="0"/>
              <a:t>Ocasiões </a:t>
            </a:r>
          </a:p>
          <a:p>
            <a:pPr fontAlgn="base"/>
            <a:r>
              <a:rPr lang="pt-BR" dirty="0"/>
              <a:t>Rituais </a:t>
            </a:r>
          </a:p>
          <a:p>
            <a:pPr fontAlgn="base"/>
            <a:r>
              <a:rPr lang="pt-BR" dirty="0"/>
              <a:t>Imbricado com a Sociabilidade </a:t>
            </a:r>
          </a:p>
          <a:p>
            <a:pPr fontAlgn="base"/>
            <a:r>
              <a:rPr lang="pt-BR" dirty="0"/>
              <a:t>Cheio de Ideias e significados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Forma de  organização da sociedade implica em possibilidades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É  a </a:t>
            </a:r>
            <a:r>
              <a:rPr lang="pt-BR" b="1" dirty="0"/>
              <a:t>cultura</a:t>
            </a:r>
            <a:r>
              <a:rPr lang="pt-BR" dirty="0"/>
              <a:t> que define o que é ou não comida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58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conceitos de cultura são múltiplos e, às vezes, contraditórios.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significado mais simples desse termo afirma que cultura abrange todas as realizações materiais e os aspectos espirituais de um povo. Ou seja, em outras palavras, cultura é tudo aquilo produzido pela humanidade, seja no plano concreto ou no plano imaterial, desde artefatos e objetos até ideais e crenças. Cultura é todo complexo de conhecimentos e toda habilidade humana empregada socialmente</a:t>
            </a:r>
          </a:p>
          <a:p>
            <a:pPr lvl="8"/>
            <a:r>
              <a:rPr lang="pt-BR" dirty="0"/>
              <a:t>Edward </a:t>
            </a:r>
            <a:r>
              <a:rPr lang="pt-BR" dirty="0" err="1"/>
              <a:t>Tylor</a:t>
            </a:r>
            <a:r>
              <a:rPr lang="pt-BR" dirty="0"/>
              <a:t>, </a:t>
            </a:r>
            <a:r>
              <a:rPr lang="pt-BR" dirty="0" err="1"/>
              <a:t>séc</a:t>
            </a:r>
            <a:r>
              <a:rPr lang="pt-BR" dirty="0"/>
              <a:t> XIX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4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Franz Boas, que no começo do século XX iniciou uma crítica sistemática às teorias até então vigentes que defendiam a existência de uma hierarquia entre culturas. </a:t>
            </a:r>
          </a:p>
          <a:p>
            <a:r>
              <a:rPr lang="pt-BR" dirty="0"/>
              <a:t>Evolução</a:t>
            </a:r>
          </a:p>
          <a:p>
            <a:endParaRPr lang="pt-BR" dirty="0"/>
          </a:p>
          <a:p>
            <a:r>
              <a:rPr lang="pt-BR" dirty="0"/>
              <a:t>Etnocentrismo??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96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Voltando....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Organização da produção/distribuição na sociedade moderna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Permissões e interdições , 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Molda o gosto e os modos de consumir a própria comensalidade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88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Escolhas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nutritivos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acessíveis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600" b="1" dirty="0" err="1"/>
              <a:t>Não</a:t>
            </a:r>
            <a:r>
              <a:rPr lang="en-US" sz="3600" b="1" dirty="0"/>
              <a:t> </a:t>
            </a:r>
            <a:r>
              <a:rPr lang="en-US" sz="3600" b="1" dirty="0" err="1"/>
              <a:t>é</a:t>
            </a:r>
            <a:r>
              <a:rPr lang="en-US" sz="3600" b="1" dirty="0"/>
              <a:t> </a:t>
            </a:r>
            <a:r>
              <a:rPr lang="en-US" sz="3600" b="1" dirty="0" err="1"/>
              <a:t>apenas</a:t>
            </a:r>
            <a:r>
              <a:rPr lang="en-US" sz="3600" b="1" dirty="0"/>
              <a:t> </a:t>
            </a:r>
            <a:r>
              <a:rPr lang="en-US" sz="3600" b="1" dirty="0" err="1"/>
              <a:t>isto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18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{CB483317-1A7B-6546-B58E-816738F9E55F}tf10001064</Template>
  <TotalTime>842</TotalTime>
  <Words>515</Words>
  <Application>Microsoft Office PowerPoint</Application>
  <PresentationFormat>Apresentação na tela (4:3)</PresentationFormat>
  <Paragraphs>113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Orgânico</vt:lpstr>
      <vt:lpstr>Alimentação e Contexto Social: primeiras aproximações </vt:lpstr>
      <vt:lpstr>Apresentação do PowerPoint</vt:lpstr>
      <vt:lpstr>Apresentação do PowerPoint</vt:lpstr>
      <vt:lpstr>Alimentos</vt:lpstr>
      <vt:lpstr>Apresentação do PowerPoint</vt:lpstr>
      <vt:lpstr>cultura</vt:lpstr>
      <vt:lpstr>Apresentação do PowerPoint</vt:lpstr>
      <vt:lpstr>Voltando....</vt:lpstr>
      <vt:lpstr>Escolhas</vt:lpstr>
      <vt:lpstr>Sociologia da alimentação</vt:lpstr>
      <vt:lpstr>Alguns olhares</vt:lpstr>
      <vt:lpstr>Gastro-anomia</vt:lpstr>
      <vt:lpstr>Antinomias (Alan Warde, 1997)</vt:lpstr>
      <vt:lpstr>Apresentação do PowerPoint</vt:lpstr>
      <vt:lpstr>Conveniência e Cuidado  </vt:lpstr>
      <vt:lpstr>A massa para bolo</vt:lpstr>
      <vt:lpstr>Apresentação do PowerPoint</vt:lpstr>
      <vt:lpstr>Vários discursos (Arnaiz, 1996)</vt:lpstr>
      <vt:lpstr>Apresentação do PowerPoint</vt:lpstr>
      <vt:lpstr>Apresentação do PowerPoint</vt:lpstr>
      <vt:lpstr>História Social da Comida</vt:lpstr>
      <vt:lpstr>Apresentação do PowerPoint</vt:lpstr>
      <vt:lpstr>Apresentação do PowerPoint</vt:lpstr>
      <vt:lpstr>Ingredientes</vt:lpstr>
      <vt:lpstr>Apresentação do PowerPoint</vt:lpstr>
      <vt:lpstr>Apresentação do PowerPoint</vt:lpstr>
      <vt:lpstr> Virado</vt:lpstr>
      <vt:lpstr>História</vt:lpstr>
      <vt:lpstr>Apresentação do PowerPoint</vt:lpstr>
      <vt:lpstr>Disciplina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Alimentação e Contexto Social: primeiras aproximações</dc:title>
  <dc:creator>usuario</dc:creator>
  <cp:lastModifiedBy>gloria guizellini</cp:lastModifiedBy>
  <cp:revision>18</cp:revision>
  <dcterms:created xsi:type="dcterms:W3CDTF">2017-03-13T13:11:32Z</dcterms:created>
  <dcterms:modified xsi:type="dcterms:W3CDTF">2019-04-25T02:40:55Z</dcterms:modified>
</cp:coreProperties>
</file>