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311" r:id="rId3"/>
    <p:sldId id="310" r:id="rId4"/>
    <p:sldId id="289" r:id="rId5"/>
    <p:sldId id="312" r:id="rId6"/>
    <p:sldId id="318" r:id="rId7"/>
    <p:sldId id="308" r:id="rId8"/>
    <p:sldId id="290" r:id="rId9"/>
    <p:sldId id="306" r:id="rId10"/>
    <p:sldId id="307" r:id="rId11"/>
    <p:sldId id="288" r:id="rId12"/>
    <p:sldId id="278" r:id="rId13"/>
    <p:sldId id="264" r:id="rId14"/>
    <p:sldId id="279" r:id="rId15"/>
    <p:sldId id="276" r:id="rId16"/>
    <p:sldId id="267" r:id="rId17"/>
    <p:sldId id="286" r:id="rId18"/>
    <p:sldId id="265" r:id="rId19"/>
    <p:sldId id="280" r:id="rId20"/>
    <p:sldId id="283" r:id="rId21"/>
    <p:sldId id="281" r:id="rId22"/>
    <p:sldId id="282" r:id="rId23"/>
    <p:sldId id="275" r:id="rId24"/>
    <p:sldId id="268" r:id="rId25"/>
    <p:sldId id="269" r:id="rId26"/>
    <p:sldId id="284" r:id="rId27"/>
    <p:sldId id="270" r:id="rId28"/>
    <p:sldId id="271" r:id="rId29"/>
    <p:sldId id="28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E46CD-918D-49C4-96F2-E806B67BC7E8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2F7F-2BFC-43CC-8C48-7C652DE0C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15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Sistema Nervoso é a mais complexa estrutura dos seres vivos e também a mais fascinante. O cérebro é o centro de controle de todas as funções do nosso corpo, como andar, respirar, enxergar e escutar. É através dele que interpretamos e interagimos com tudo o que se passa no mundo ao nosso redor.  Ele é responsável por todos os nossos pensamentos, emoções e comportamentos. É também por meio do Sistema Nervoso que somos capazes de aprender e construir nossas memórias. </a:t>
            </a: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primeiro módulo vamos falar dos princípios fundamentais de funcionamento do Sistema Nervoso, vamos explorar os mecanismos biológicos mais elementares que permitem este Sistema executar tantas e tão sofisticadas tarefas. Este módulo é um passo inicial, mas muito importante, para compreendermos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aprendemos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 o tipo de conhecimento e pela aprendizagem adquirimos habilidades usadas no nosso cotidiano.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6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04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41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8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6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6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8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69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68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Sistema Nervoso é a mais complexa estrutura dos seres vivos e também a mais fascinante. O cérebro é o centro de controle de todas as funções do nosso corpo, como andar, respirar, enxergar e escutar. É através dele que interpretamos e interagimos com tudo o que se passa no mundo ao nosso redor.  Ele é responsável por todos os nossos pensamentos, emoções e comportamentos. É também por meio do Sistema Nervoso que somos capazes de aprender e construir nossas memórias. </a:t>
            </a: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primeiro módulo vamos falar dos princípios fundamentais de funcionamento do Sistema Nervoso, vamos explorar os mecanismos biológicos mais elementares que permitem este Sistema executar tantas e tão sofisticadas tarefas. Este módulo é um passo inicial, mas muito importante, para compreendermos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aprendemos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 o tipo de conhecimento e pela aprendizagem adquirimos habilidades usadas no nosso cotidiano.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61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5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4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3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16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15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5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Queremos neste primeiro módulo entender como </a:t>
            </a:r>
            <a:r>
              <a:rPr lang="pt-BR" b="1" dirty="0"/>
              <a:t>Aprendemos</a:t>
            </a:r>
            <a:r>
              <a:rPr lang="pt-BR" dirty="0"/>
              <a:t>. O conceito de aprendizagem pode ser bastante complexo por que envolve uma quantidade enorme da fatores e existem muitos tipos de aprendizagem. Neste inicio, vamos simplificar este conceito, ressaltando algumas das características que não podem faltar </a:t>
            </a:r>
            <a:r>
              <a:rPr lang="pt-BR" b="1" dirty="0"/>
              <a:t>em qualquer tipo de </a:t>
            </a:r>
            <a:r>
              <a:rPr lang="pt-BR" dirty="0"/>
              <a:t>aprendizagem.</a:t>
            </a:r>
          </a:p>
          <a:p>
            <a:r>
              <a:rPr lang="pt-BR" dirty="0"/>
              <a:t>Então, podemos afirmar que </a:t>
            </a:r>
            <a:r>
              <a:rPr lang="pt-BR" b="1" dirty="0"/>
              <a:t>Aprendizagem</a:t>
            </a:r>
            <a:r>
              <a:rPr lang="pt-BR" dirty="0"/>
              <a:t> é (</a:t>
            </a:r>
            <a:r>
              <a:rPr lang="pt-BR" b="1" dirty="0"/>
              <a:t>1 - primeiro</a:t>
            </a:r>
            <a:r>
              <a:rPr lang="pt-BR" dirty="0"/>
              <a:t>) a nossa capacidade de adquirir algum tipo de conhecimento ou habilidade. (</a:t>
            </a:r>
            <a:r>
              <a:rPr lang="pt-BR" b="1" dirty="0"/>
              <a:t>2 - segundo</a:t>
            </a:r>
            <a:r>
              <a:rPr lang="pt-BR" dirty="0"/>
              <a:t>) Qualquer aprendizagem só ocorre pela ação do Sistema Nervoso e (</a:t>
            </a:r>
            <a:r>
              <a:rPr lang="pt-BR" b="1" dirty="0"/>
              <a:t>3 - terceiro</a:t>
            </a:r>
            <a:r>
              <a:rPr lang="pt-BR" dirty="0"/>
              <a:t>) e </a:t>
            </a:r>
            <a:r>
              <a:rPr lang="pt-BR" b="1" dirty="0"/>
              <a:t>mais importante</a:t>
            </a:r>
            <a:r>
              <a:rPr lang="pt-BR" dirty="0"/>
              <a:t>, é o resultado de modificações do Sistema Nervoso causadas pelas experiências que vivenciamos ao longo de toda a nossa vida.</a:t>
            </a:r>
          </a:p>
          <a:p>
            <a:r>
              <a:rPr lang="pt-BR" dirty="0"/>
              <a:t>Isso significa dizer que o nosso Sistema Nervoso </a:t>
            </a:r>
            <a:r>
              <a:rPr lang="pt-BR" b="1" dirty="0"/>
              <a:t>não nasce pronto</a:t>
            </a:r>
            <a:r>
              <a:rPr lang="pt-BR" dirty="0"/>
              <a:t>. Ele é </a:t>
            </a:r>
            <a:r>
              <a:rPr lang="pt-BR" b="1" dirty="0"/>
              <a:t>construído</a:t>
            </a:r>
            <a:r>
              <a:rPr lang="pt-BR" dirty="0"/>
              <a:t> desde a vida intrauterina e sobretudo após o nascimento. Podemos ainda dizer que pela </a:t>
            </a:r>
            <a:r>
              <a:rPr lang="pt-BR" b="1" dirty="0"/>
              <a:t>Aprendizagem</a:t>
            </a:r>
            <a:r>
              <a:rPr lang="pt-BR" dirty="0"/>
              <a:t>, o nosso Sistema Nervoso é capaz de se modificar durante </a:t>
            </a:r>
            <a:r>
              <a:rPr lang="pt-BR" b="1" dirty="0"/>
              <a:t>toda</a:t>
            </a:r>
            <a:r>
              <a:rPr lang="pt-BR" dirty="0"/>
              <a:t> a vida, desde os primeiros dias, até o último. O nosso conceito de aprendizagem irá se sofisticar ao longo deste Curso, mas estas 3 propriedades serão sempre fundamentais para entendermos está função cognitiva.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CCE24-3A9B-4AFB-B644-588AFFC97B3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78A42-E081-43BD-AE9A-451DDF4A9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02B774-EF1A-41EE-9B14-86FB3954A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733150-60F1-4CD3-9665-0113B45A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1A320-1B27-4959-BB4A-99C9B5F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BB786-AB20-4E8D-AD81-EF41F09E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5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C9D6D-8A1F-41D8-8F3C-991FF058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B6468F-1CF2-4103-BB9F-EBD0ACD2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BCB7ED-2EF4-45E8-91F3-010261FE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D0BC22-886A-42F5-A3B6-01F92E9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80CA5B-87A7-44E9-B271-B7B4A667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8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693087-4A94-41F9-B5C5-C18724295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4DBAE-9216-462D-BA15-A0788DA62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5057F0-54C0-4F7A-A8F8-C241A457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F03EE1-2A04-4134-A469-E81D1FC3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DE570-D572-4121-9E2A-84710501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73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Proc. Psicológicos Básicos - Profa Fraulein V. de Paula - UMESP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E330A62-7D8C-45DD-9221-77FF61787B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990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Proc. Psicológicos Básicos - Profa Fraulein V. de Paula - UMESP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5C443E0-1E00-42C3-A97B-32DCA91D64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897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Proc. Psicológicos Básicos - Profa Fraulein V. de Paula - UMESP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731484-1A06-4D3B-8103-A7729B2BF6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243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78A42-E081-43BD-AE9A-451DDF4A9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02B774-EF1A-41EE-9B14-86FB3954A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733150-60F1-4CD3-9665-0113B45A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1A320-1B27-4959-BB4A-99C9B5F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BB786-AB20-4E8D-AD81-EF41F09E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86371-F6CC-41E4-9B9F-BE8BFC1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3076C6-33BB-4079-BF3A-840F2FCA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F27DB2-8E38-49A4-8D97-CAA3CD3F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F304A-1DC7-4D59-9037-136429DA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97D062-47C1-4AA4-95C0-0F807489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0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B34C7-5CDC-453E-A2E6-DA9F5BBD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A04751-035E-4F7D-AB08-C8E7A3E6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D11F8E-531B-45B8-9F7D-5A400433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1FEA26-FB47-49A0-B7FF-EA75CB7F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B13AF-17B0-49BD-BF45-60F2EFF0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65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732AF-4305-4EC0-957D-2CC4C10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4F2388-75A5-4D15-80BF-270F73A65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61EE0F-807C-48BE-8E1B-54B1D30F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007BEF-8A72-4E86-8E8C-23AB9309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1022C5-0F7B-471A-BE32-1E81D30C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F90ED8-CDAD-4B56-8EFF-6A6B8A50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79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B2281-A859-4B01-8E4C-87FB0D68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8CA9F-20B6-4DF2-8830-58890D9E4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026638-FA16-433A-89FA-B3D73192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2D7564-2F92-40EE-934E-3553B5D8A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E7FF0A-78A7-40C7-85BE-18ED029F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1A817C-AB6C-4AFB-8B60-55EF53D1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876828-77CA-4069-B7D4-F0EDC36B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735049-00DB-4B8D-AC34-E61662E4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5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86371-F6CC-41E4-9B9F-BE8BFC1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3076C6-33BB-4079-BF3A-840F2FCA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F27DB2-8E38-49A4-8D97-CAA3CD3F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F304A-1DC7-4D59-9037-136429DA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97D062-47C1-4AA4-95C0-0F807489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42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582B8-B957-49EA-9045-069EE82D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40A50A-DB49-4AAB-9D7A-1464FFFE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8BC6A9-689D-4C84-A476-A57AB857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AD200C-6302-48A0-84C4-1E06381C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91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44923A-7309-4CE4-8595-59F24C5A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56A0EA-0172-4E48-B461-E543E2E4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26819B-3B1A-435D-8451-921BC571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85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51D76-BF6A-44AB-BFE8-5D293715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9DB49-9AC0-4E97-A15D-DCDCA6DA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1FE3A3-78A8-4B77-8D14-B948E7AAC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958541-D361-4607-957B-EB713757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53B431-E44A-4127-BE2B-64345E69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CF23BB-751C-4235-9687-1871530A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86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2267C-AF85-44B3-80D0-D71F9124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2C9345-80C0-4893-B37F-42957A86F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CF1F10-C860-4630-BFC2-25C452FD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45073D-8D8D-4575-A56F-211BB1A8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A93063-BD80-44EF-B4B1-CD31EFA9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8F7A37-3513-4EA9-8064-5E358540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9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C9D6D-8A1F-41D8-8F3C-991FF058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B6468F-1CF2-4103-BB9F-EBD0ACD2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BCB7ED-2EF4-45E8-91F3-010261FE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D0BC22-886A-42F5-A3B6-01F92E9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80CA5B-87A7-44E9-B271-B7B4A667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3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693087-4A94-41F9-B5C5-C18724295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4DBAE-9216-462D-BA15-A0788DA62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5057F0-54C0-4F7A-A8F8-C241A457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F03EE1-2A04-4134-A469-E81D1FC3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DE570-D572-4121-9E2A-84710501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92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B34C7-5CDC-453E-A2E6-DA9F5BBD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A04751-035E-4F7D-AB08-C8E7A3E6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D11F8E-531B-45B8-9F7D-5A400433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1FEA26-FB47-49A0-B7FF-EA75CB7F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B13AF-17B0-49BD-BF45-60F2EFF0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97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732AF-4305-4EC0-957D-2CC4C10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4F2388-75A5-4D15-80BF-270F73A65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61EE0F-807C-48BE-8E1B-54B1D30F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007BEF-8A72-4E86-8E8C-23AB9309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1022C5-0F7B-471A-BE32-1E81D30C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F90ED8-CDAD-4B56-8EFF-6A6B8A50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2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B2281-A859-4B01-8E4C-87FB0D68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8CA9F-20B6-4DF2-8830-58890D9E4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026638-FA16-433A-89FA-B3D73192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2D7564-2F92-40EE-934E-3553B5D8A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E7FF0A-78A7-40C7-85BE-18ED029F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1A817C-AB6C-4AFB-8B60-55EF53D1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876828-77CA-4069-B7D4-F0EDC36B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735049-00DB-4B8D-AC34-E61662E4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3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582B8-B957-49EA-9045-069EE82D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40A50A-DB49-4AAB-9D7A-1464FFFE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8BC6A9-689D-4C84-A476-A57AB857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AD200C-6302-48A0-84C4-1E06381C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0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44923A-7309-4CE4-8595-59F24C5A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56A0EA-0172-4E48-B461-E543E2E4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26819B-3B1A-435D-8451-921BC571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51D76-BF6A-44AB-BFE8-5D293715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9DB49-9AC0-4E97-A15D-DCDCA6DA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1FE3A3-78A8-4B77-8D14-B948E7AAC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958541-D361-4607-957B-EB713757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53B431-E44A-4127-BE2B-64345E69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CF23BB-751C-4235-9687-1871530A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2267C-AF85-44B3-80D0-D71F9124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2C9345-80C0-4893-B37F-42957A86F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CF1F10-C860-4630-BFC2-25C452FD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45073D-8D8D-4575-A56F-211BB1A8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A93063-BD80-44EF-B4B1-CD31EFA9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8F7A37-3513-4EA9-8064-5E358540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2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D4B6C7-5579-4184-B59F-E1D250C8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F3FE19-12A6-4E52-A635-D74F71EF1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D9698-8562-433F-84B3-5D058B049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00D48-1A8A-4FF7-9B0E-674958BAF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15B20-A0D3-482C-8BC6-9D6C63C3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4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D4B6C7-5579-4184-B59F-E1D250C8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F3FE19-12A6-4E52-A635-D74F71EF1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D9698-8562-433F-84B3-5D058B049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4D46-E53C-47AF-A3C4-33C37C9E9D8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00D48-1A8A-4FF7-9B0E-674958BAF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15B20-A0D3-482C-8BC6-9D6C63C3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A8F9-57CC-4002-A822-5905D002E9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expoente.com.br/professores/kalinke/trabalhos/NewtonJN/disco1/%C3%93ptic20.jpg&amp;imgrefurl=http://www.expoente.com.br/professores/kalinke/trabalhos/NewtonJN/disco1/%25C3%2593ptica.htm&amp;h=321&amp;w=322&amp;sz=9&amp;tbnid=MsHKwqmzhJMJ:&amp;tbnh=113&amp;tbnw=114&amp;hl=pt-BR&amp;start=2&amp;prev=/images%3Fq%3Ddisco%2Bde%2Bnewton%26hl%3Dpt-BR%26lr%3D%26sa%3DN" TargetMode="External"/><Relationship Id="rId2" Type="http://schemas.openxmlformats.org/officeDocument/2006/relationships/hyperlink" Target="http://www.personalityresearch.org/basicemotions/plutchik.html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784132" y="2418748"/>
            <a:ext cx="3076576" cy="1325563"/>
          </a:xfrm>
        </p:spPr>
        <p:txBody>
          <a:bodyPr/>
          <a:lstStyle/>
          <a:p>
            <a:r>
              <a:rPr lang="pt-BR" altLang="pt-BR" dirty="0" smtClean="0"/>
              <a:t>Boa tarde!!!</a:t>
            </a:r>
            <a:endParaRPr lang="pt-BR" altLang="pt-BR" dirty="0"/>
          </a:p>
        </p:txBody>
      </p:sp>
      <p:pic>
        <p:nvPicPr>
          <p:cNvPr id="297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6303" y="937419"/>
            <a:ext cx="5060731" cy="52523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9D9B08F-D51E-4827-BDAB-BC1D8308FD27}"/>
              </a:ext>
            </a:extLst>
          </p:cNvPr>
          <p:cNvGrpSpPr/>
          <p:nvPr/>
        </p:nvGrpSpPr>
        <p:grpSpPr>
          <a:xfrm>
            <a:off x="11256754" y="0"/>
            <a:ext cx="944299" cy="6858000"/>
            <a:chOff x="11256754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28A3274-CB9B-4DB1-A605-4D0898E06AC9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2EDBF92B-505F-44DF-943D-FFDE58FE7F36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EFAA66DC-DB52-442C-AB9B-958C20A9079D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9E78D71-99BD-4D9F-8402-F96A4E5023AD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2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CEA3E9E-3D6E-45C5-81E9-5D132E5FE7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0734"/>
            <a:stretch/>
          </p:blipFill>
          <p:spPr bwMode="auto">
            <a:xfrm>
              <a:off x="11256754" y="516048"/>
              <a:ext cx="944299" cy="64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48918B-7734-4EDA-9BDA-D9741C392683}"/>
              </a:ext>
            </a:extLst>
          </p:cNvPr>
          <p:cNvSpPr txBox="1"/>
          <p:nvPr/>
        </p:nvSpPr>
        <p:spPr>
          <a:xfrm>
            <a:off x="388193" y="2607528"/>
            <a:ext cx="964482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módulo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4: </a:t>
            </a:r>
            <a:r>
              <a:rPr lang="pt-BR" sz="6000" b="1" dirty="0">
                <a:solidFill>
                  <a:srgbClr val="002060"/>
                </a:solidFill>
              </a:rPr>
              <a:t>Contágio </a:t>
            </a:r>
            <a:r>
              <a:rPr lang="pt-BR" sz="6000" b="1" dirty="0" smtClean="0">
                <a:solidFill>
                  <a:srgbClr val="002060"/>
                </a:solidFill>
              </a:rPr>
              <a:t>emocional </a:t>
            </a:r>
          </a:p>
          <a:p>
            <a:pPr lvl="0"/>
            <a:r>
              <a:rPr lang="pt-BR" sz="6000" b="1" dirty="0" smtClean="0">
                <a:solidFill>
                  <a:srgbClr val="002060"/>
                </a:solidFill>
              </a:rPr>
              <a:t>no contexto de aprendizagem</a:t>
            </a:r>
          </a:p>
          <a:p>
            <a:pPr lvl="0"/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FA9AFE-99BC-442B-BE9D-D107D4458176}"/>
              </a:ext>
            </a:extLst>
          </p:cNvPr>
          <p:cNvSpPr txBox="1"/>
          <p:nvPr/>
        </p:nvSpPr>
        <p:spPr>
          <a:xfrm>
            <a:off x="4352286" y="5183461"/>
            <a:ext cx="24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Guilherme Lucas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Fraulein Vidigal de Paula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288CE5-7F8E-47F8-B69A-CF17EB58B106}"/>
              </a:ext>
            </a:extLst>
          </p:cNvPr>
          <p:cNvSpPr txBox="1"/>
          <p:nvPr/>
        </p:nvSpPr>
        <p:spPr>
          <a:xfrm>
            <a:off x="6886625" y="5129599"/>
            <a:ext cx="46747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 da Faculdade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Medicina de Ribeirão Preto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Fisiologia</a:t>
            </a:r>
          </a:p>
          <a:p>
            <a:pPr lvl="0">
              <a:lnSpc>
                <a:spcPts val="1700"/>
              </a:lnSpc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lnSpc>
                <a:spcPts val="1700"/>
              </a:lnSpc>
              <a:defRPr/>
            </a:pPr>
            <a:r>
              <a:rPr lang="pt-BR" sz="1600" dirty="0" smtClean="0">
                <a:solidFill>
                  <a:prstClr val="white">
                    <a:lumMod val="50000"/>
                  </a:prstClr>
                </a:solidFill>
              </a:rPr>
              <a:t>Professora do Instituto </a:t>
            </a:r>
            <a:r>
              <a:rPr lang="pt-BR" sz="1600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de Psicologia 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Psicologia da Aprendizagem,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desenvolvimento e da Personalidade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44ADD83-3CBE-4F2F-A561-9929AFF0B7EC}"/>
              </a:ext>
            </a:extLst>
          </p:cNvPr>
          <p:cNvCxnSpPr>
            <a:cxnSpLocks/>
          </p:cNvCxnSpPr>
          <p:nvPr/>
        </p:nvCxnSpPr>
        <p:spPr>
          <a:xfrm>
            <a:off x="6826553" y="5183460"/>
            <a:ext cx="0" cy="1163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184070-5F6B-4222-8520-D47DC49A1686}"/>
              </a:ext>
            </a:extLst>
          </p:cNvPr>
          <p:cNvSpPr txBox="1"/>
          <p:nvPr/>
        </p:nvSpPr>
        <p:spPr>
          <a:xfrm>
            <a:off x="1744579" y="274947"/>
            <a:ext cx="4040145" cy="608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Universidade de São Paulo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Pró-Reitoria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Graduação</a:t>
            </a:r>
          </a:p>
        </p:txBody>
      </p:sp>
      <p:pic>
        <p:nvPicPr>
          <p:cNvPr id="18" name="Picture 4" descr="USP Logo – Universidade de São Paulo - PNG e Vetor - Download de Logo">
            <a:extLst>
              <a:ext uri="{FF2B5EF4-FFF2-40B4-BE49-F238E27FC236}">
                <a16:creationId xmlns:a16="http://schemas.microsoft.com/office/drawing/2014/main" id="{C3C5E224-402E-426F-BD36-9A43E845A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6" t="28205" r="11822" b="27261"/>
          <a:stretch/>
        </p:blipFill>
        <p:spPr bwMode="auto">
          <a:xfrm>
            <a:off x="125675" y="115304"/>
            <a:ext cx="1618904" cy="9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3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618254" y="543207"/>
            <a:ext cx="10322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0070C0"/>
                </a:solidFill>
              </a:rPr>
              <a:t>Somos contagiados...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728" y="2117430"/>
            <a:ext cx="4850466" cy="363784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95" y="2734902"/>
            <a:ext cx="5017443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2829753" y="1730991"/>
            <a:ext cx="4421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(Tente </a:t>
            </a:r>
            <a:r>
              <a:rPr lang="pt-BR" sz="2800" dirty="0">
                <a:solidFill>
                  <a:srgbClr val="0070C0"/>
                </a:solidFill>
              </a:rPr>
              <a:t>não </a:t>
            </a:r>
            <a:r>
              <a:rPr lang="pt-BR" sz="2800" dirty="0" smtClean="0">
                <a:solidFill>
                  <a:srgbClr val="0070C0"/>
                </a:solidFill>
              </a:rPr>
              <a:t>sentir alegria)</a:t>
            </a:r>
            <a:endParaRPr lang="pt-BR" sz="2800" dirty="0">
              <a:solidFill>
                <a:srgbClr val="0070C0"/>
              </a:solidFill>
            </a:endParaRPr>
          </a:p>
          <a:p>
            <a:pPr marL="90487" lvl="0">
              <a:buClr>
                <a:srgbClr val="FFC000"/>
              </a:buClr>
            </a:pP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651656" y="213577"/>
            <a:ext cx="57547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Somos contagiados... </a:t>
            </a:r>
          </a:p>
          <a:p>
            <a:pPr lvl="0"/>
            <a:r>
              <a:rPr lang="pt-BR" sz="4800" b="1" dirty="0">
                <a:solidFill>
                  <a:srgbClr val="0070C0"/>
                </a:solidFill>
              </a:rPr>
              <a:t>Contágio Emocional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-5870" t="522" r="17955" b="-522"/>
          <a:stretch/>
        </p:blipFill>
        <p:spPr>
          <a:xfrm>
            <a:off x="7004164" y="2256691"/>
            <a:ext cx="4150104" cy="26527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5" y="2331237"/>
            <a:ext cx="4444194" cy="33109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18516" r="6769"/>
          <a:stretch/>
        </p:blipFill>
        <p:spPr>
          <a:xfrm>
            <a:off x="4774297" y="2652502"/>
            <a:ext cx="2258292" cy="201137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5413085" y="5043047"/>
            <a:ext cx="533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(Tente </a:t>
            </a:r>
            <a:r>
              <a:rPr lang="pt-BR" sz="2800" dirty="0">
                <a:solidFill>
                  <a:srgbClr val="0070C0"/>
                </a:solidFill>
              </a:rPr>
              <a:t>não </a:t>
            </a:r>
            <a:r>
              <a:rPr lang="pt-BR" sz="2800" dirty="0" smtClean="0">
                <a:solidFill>
                  <a:srgbClr val="0070C0"/>
                </a:solidFill>
              </a:rPr>
              <a:t>expressar um sorriso)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2501229" y="5642161"/>
            <a:ext cx="8387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t-BR" sz="4800" b="1" dirty="0" smtClean="0">
                <a:solidFill>
                  <a:srgbClr val="0070C0"/>
                </a:solidFill>
              </a:rPr>
              <a:t>Contágio Comportamental 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374014"/>
            <a:ext cx="5754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chemeClr val="accent1"/>
                </a:solidFill>
              </a:rPr>
              <a:t>Somos contagiados... </a:t>
            </a:r>
          </a:p>
        </p:txBody>
      </p:sp>
      <p:pic>
        <p:nvPicPr>
          <p:cNvPr id="5122" name="Picture 2" descr="Todo choro deve ser consolado. Não existe choro pedagógico quando se… | by  Cila Santos | Militância Mater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3" r="14933" b="4217"/>
          <a:stretch/>
        </p:blipFill>
        <p:spPr bwMode="auto">
          <a:xfrm>
            <a:off x="1543049" y="2151730"/>
            <a:ext cx="2800351" cy="30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476" y="1998861"/>
            <a:ext cx="4762500" cy="33528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705101" y="5473005"/>
            <a:ext cx="7293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Função expressiva e comunicativa</a:t>
            </a:r>
          </a:p>
          <a:p>
            <a:pPr marL="90487">
              <a:buClr>
                <a:srgbClr val="FFC000"/>
              </a:buClr>
            </a:pPr>
            <a:r>
              <a:rPr lang="pt-BR" sz="2800" dirty="0" smtClean="0">
                <a:solidFill>
                  <a:srgbClr val="0070C0"/>
                </a:solidFill>
              </a:rPr>
              <a:t> do comportamento</a:t>
            </a:r>
          </a:p>
          <a:p>
            <a:pPr marL="90487">
              <a:buClr>
                <a:srgbClr val="FFC000"/>
              </a:buClr>
            </a:pPr>
            <a:r>
              <a:rPr lang="pt-BR" sz="2800" dirty="0" smtClean="0">
                <a:solidFill>
                  <a:srgbClr val="0070C0"/>
                </a:solidFill>
              </a:rPr>
              <a:t> 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6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773462" y="851025"/>
            <a:ext cx="7907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chemeClr val="accent2">
                    <a:lumMod val="75000"/>
                  </a:schemeClr>
                </a:solidFill>
              </a:rPr>
              <a:t>Mensagem recebida, acolhida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63" y="1995281"/>
            <a:ext cx="9221213" cy="45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507486" y="2375023"/>
            <a:ext cx="73262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propagação </a:t>
            </a:r>
            <a:r>
              <a:rPr lang="pt-BR" sz="2400" dirty="0" smtClean="0">
                <a:solidFill>
                  <a:srgbClr val="0070C0"/>
                </a:solidFill>
              </a:rPr>
              <a:t>e convergência espontânea </a:t>
            </a:r>
            <a:r>
              <a:rPr lang="pt-BR" sz="2400" dirty="0">
                <a:solidFill>
                  <a:srgbClr val="0070C0"/>
                </a:solidFill>
              </a:rPr>
              <a:t>de emoções e comportamentos </a:t>
            </a:r>
            <a:r>
              <a:rPr lang="pt-BR" sz="2400" dirty="0" smtClean="0">
                <a:solidFill>
                  <a:srgbClr val="0070C0"/>
                </a:solidFill>
              </a:rPr>
              <a:t>relacionados, entre dois ou mais indivíduos, de modo síncrono e coordenado, de expressões</a:t>
            </a:r>
            <a:r>
              <a:rPr lang="pt-BR" sz="2400" dirty="0">
                <a:solidFill>
                  <a:srgbClr val="0070C0"/>
                </a:solidFill>
              </a:rPr>
              <a:t>, vocalizações, posturas e </a:t>
            </a:r>
            <a:r>
              <a:rPr lang="pt-BR" sz="2400" dirty="0" smtClean="0">
                <a:solidFill>
                  <a:srgbClr val="0070C0"/>
                </a:solidFill>
              </a:rPr>
              <a:t>movimentos. </a:t>
            </a: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0070C0"/>
              </a:solidFill>
            </a:endParaRP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Quando </a:t>
            </a:r>
            <a:r>
              <a:rPr lang="pt-BR" sz="2400" dirty="0">
                <a:solidFill>
                  <a:srgbClr val="0070C0"/>
                </a:solidFill>
              </a:rPr>
              <a:t>as pessoas refletem </a:t>
            </a:r>
            <a:r>
              <a:rPr lang="pt-BR" sz="2400" dirty="0" smtClean="0">
                <a:solidFill>
                  <a:srgbClr val="0070C0"/>
                </a:solidFill>
              </a:rPr>
              <a:t>as </a:t>
            </a:r>
            <a:r>
              <a:rPr lang="pt-BR" sz="2400" dirty="0">
                <a:solidFill>
                  <a:srgbClr val="0070C0"/>
                </a:solidFill>
              </a:rPr>
              <a:t>expressões emocionais </a:t>
            </a:r>
            <a:r>
              <a:rPr lang="pt-BR" sz="2400" dirty="0" smtClean="0">
                <a:solidFill>
                  <a:srgbClr val="0070C0"/>
                </a:solidFill>
              </a:rPr>
              <a:t>de outra, </a:t>
            </a:r>
            <a:r>
              <a:rPr lang="pt-BR" sz="2400" dirty="0">
                <a:solidFill>
                  <a:srgbClr val="0070C0"/>
                </a:solidFill>
              </a:rPr>
              <a:t>elas </a:t>
            </a:r>
            <a:r>
              <a:rPr lang="pt-BR" sz="2400" dirty="0" smtClean="0">
                <a:solidFill>
                  <a:srgbClr val="0070C0"/>
                </a:solidFill>
              </a:rPr>
              <a:t>também tendem a sentir as mesmas emoções </a:t>
            </a:r>
          </a:p>
          <a:p>
            <a:pPr marL="90487" algn="r">
              <a:buClr>
                <a:srgbClr val="FFC000"/>
              </a:buClr>
            </a:pPr>
            <a:r>
              <a:rPr lang="pt-BR" sz="2400" dirty="0" smtClean="0">
                <a:solidFill>
                  <a:srgbClr val="0070C0"/>
                </a:solidFill>
              </a:rPr>
              <a:t>(Elaine </a:t>
            </a:r>
            <a:r>
              <a:rPr lang="pt-BR" sz="2400" dirty="0" err="1" smtClean="0">
                <a:solidFill>
                  <a:srgbClr val="0070C0"/>
                </a:solidFill>
              </a:rPr>
              <a:t>Hatfield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et al., 1993</a:t>
            </a:r>
            <a:r>
              <a:rPr lang="pt-BR" sz="2400" dirty="0" smtClean="0">
                <a:solidFill>
                  <a:srgbClr val="0070C0"/>
                </a:solidFill>
              </a:rPr>
              <a:t>)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Contágio Emocional </a:t>
            </a:r>
          </a:p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O que é?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752" y="3861089"/>
            <a:ext cx="28479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448785" y="2416587"/>
            <a:ext cx="103808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0070C0"/>
                </a:solidFill>
              </a:rPr>
              <a:t>da </a:t>
            </a:r>
            <a:r>
              <a:rPr lang="pt-BR" sz="3200" b="1" dirty="0">
                <a:solidFill>
                  <a:srgbClr val="0070C0"/>
                </a:solidFill>
              </a:rPr>
              <a:t>interdependência</a:t>
            </a:r>
            <a:r>
              <a:rPr lang="pt-BR" sz="3200" dirty="0">
                <a:solidFill>
                  <a:srgbClr val="0070C0"/>
                </a:solidFill>
              </a:rPr>
              <a:t> entre </a:t>
            </a:r>
            <a:r>
              <a:rPr lang="pt-BR" sz="3200" b="1" dirty="0">
                <a:solidFill>
                  <a:srgbClr val="0070C0"/>
                </a:solidFill>
              </a:rPr>
              <a:t>aspectos </a:t>
            </a:r>
            <a:r>
              <a:rPr lang="pt-BR" sz="3200" b="1" dirty="0" smtClean="0">
                <a:solidFill>
                  <a:srgbClr val="0070C0"/>
                </a:solidFill>
              </a:rPr>
              <a:t>neurofisiológicos, psicológicos</a:t>
            </a:r>
            <a:r>
              <a:rPr lang="pt-BR" sz="3200" dirty="0" smtClean="0">
                <a:solidFill>
                  <a:srgbClr val="0070C0"/>
                </a:solidFill>
              </a:rPr>
              <a:t> (processos de percepção, emulação psicomotora e representacional, atribuição </a:t>
            </a:r>
            <a:r>
              <a:rPr lang="pt-BR" sz="3200" dirty="0">
                <a:solidFill>
                  <a:srgbClr val="0070C0"/>
                </a:solidFill>
              </a:rPr>
              <a:t>e interpretação de significado) e </a:t>
            </a:r>
            <a:r>
              <a:rPr lang="pt-BR" sz="3200" b="1" dirty="0">
                <a:solidFill>
                  <a:srgbClr val="0070C0"/>
                </a:solidFill>
              </a:rPr>
              <a:t>culturais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smtClean="0">
                <a:solidFill>
                  <a:srgbClr val="0070C0"/>
                </a:solidFill>
              </a:rPr>
              <a:t>(normas, princípios, valores, socioculturais </a:t>
            </a:r>
            <a:r>
              <a:rPr lang="pt-BR" sz="3200" dirty="0">
                <a:solidFill>
                  <a:srgbClr val="0070C0"/>
                </a:solidFill>
              </a:rPr>
              <a:t>situacionais) </a:t>
            </a:r>
            <a:r>
              <a:rPr lang="pt-BR" sz="2000" dirty="0">
                <a:solidFill>
                  <a:srgbClr val="0070C0"/>
                </a:solidFill>
              </a:rPr>
              <a:t>(</a:t>
            </a:r>
            <a:r>
              <a:rPr lang="pt-BR" sz="2000" dirty="0" smtClean="0">
                <a:solidFill>
                  <a:srgbClr val="0070C0"/>
                </a:solidFill>
              </a:rPr>
              <a:t>Gondim et al, 2014a).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Contágio Emocional </a:t>
            </a:r>
          </a:p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Como </a:t>
            </a:r>
            <a:r>
              <a:rPr lang="pt-BR" sz="4800" b="1" dirty="0">
                <a:solidFill>
                  <a:srgbClr val="0070C0"/>
                </a:solidFill>
              </a:rPr>
              <a:t>se </a:t>
            </a:r>
            <a:r>
              <a:rPr lang="pt-BR" sz="4800" b="1" dirty="0" smtClean="0">
                <a:solidFill>
                  <a:srgbClr val="0070C0"/>
                </a:solidFill>
              </a:rPr>
              <a:t>torna </a:t>
            </a:r>
            <a:r>
              <a:rPr lang="pt-BR" sz="4800" b="1" dirty="0">
                <a:solidFill>
                  <a:srgbClr val="0070C0"/>
                </a:solidFill>
              </a:rPr>
              <a:t>possível?</a:t>
            </a:r>
          </a:p>
        </p:txBody>
      </p:sp>
    </p:spTree>
    <p:extLst>
      <p:ext uri="{BB962C8B-B14F-4D97-AF65-F5344CB8AC3E}">
        <p14:creationId xmlns:p14="http://schemas.microsoft.com/office/powerpoint/2010/main" val="312998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21342" y="360633"/>
            <a:ext cx="6807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>
                <a:solidFill>
                  <a:srgbClr val="0070C0"/>
                </a:solidFill>
              </a:rPr>
              <a:t>Como e porquê acontece?</a:t>
            </a:r>
          </a:p>
        </p:txBody>
      </p:sp>
      <p:pic>
        <p:nvPicPr>
          <p:cNvPr id="10242" name="Picture 2" descr="8 casas para ouvir rock em São Pau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2" y="22880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371679" y="1564393"/>
            <a:ext cx="71790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Emoções:  </a:t>
            </a:r>
            <a:r>
              <a:rPr lang="pt-BR" sz="2800" b="1" dirty="0" smtClean="0">
                <a:solidFill>
                  <a:srgbClr val="0070C0"/>
                </a:solidFill>
              </a:rPr>
              <a:t>inerentemente contagiosas</a:t>
            </a: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0070C0"/>
              </a:solidFill>
            </a:endParaRP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percebidas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>
                <a:solidFill>
                  <a:srgbClr val="0070C0"/>
                </a:solidFill>
              </a:rPr>
              <a:t>por meio de sinais não verbais (expressões faciais, expressão corporal e tom de </a:t>
            </a:r>
            <a:r>
              <a:rPr lang="pt-BR" sz="2800" dirty="0" smtClean="0">
                <a:solidFill>
                  <a:srgbClr val="0070C0"/>
                </a:solidFill>
              </a:rPr>
              <a:t>voz), </a:t>
            </a:r>
            <a:r>
              <a:rPr lang="pt-BR" sz="2800" b="1" dirty="0" smtClean="0">
                <a:solidFill>
                  <a:srgbClr val="0070C0"/>
                </a:solidFill>
              </a:rPr>
              <a:t>reproduzidas </a:t>
            </a:r>
            <a:r>
              <a:rPr lang="pt-BR" sz="2800" dirty="0">
                <a:solidFill>
                  <a:srgbClr val="0070C0"/>
                </a:solidFill>
              </a:rPr>
              <a:t>de forma espontânea e </a:t>
            </a:r>
            <a:r>
              <a:rPr lang="pt-BR" sz="2800" dirty="0" smtClean="0">
                <a:solidFill>
                  <a:srgbClr val="0070C0"/>
                </a:solidFill>
              </a:rPr>
              <a:t>simultânea </a:t>
            </a:r>
            <a:r>
              <a:rPr lang="pt-BR" sz="2000" dirty="0" smtClean="0">
                <a:solidFill>
                  <a:srgbClr val="0070C0"/>
                </a:solidFill>
              </a:rPr>
              <a:t>(</a:t>
            </a:r>
            <a:r>
              <a:rPr lang="pt-BR" sz="2000" dirty="0">
                <a:solidFill>
                  <a:srgbClr val="0070C0"/>
                </a:solidFill>
              </a:rPr>
              <a:t>H. </a:t>
            </a:r>
            <a:r>
              <a:rPr lang="pt-BR" sz="2000" dirty="0" err="1">
                <a:solidFill>
                  <a:srgbClr val="0070C0"/>
                </a:solidFill>
              </a:rPr>
              <a:t>Wallon</a:t>
            </a:r>
            <a:r>
              <a:rPr lang="pt-BR" sz="2000" dirty="0">
                <a:solidFill>
                  <a:srgbClr val="0070C0"/>
                </a:solidFill>
              </a:rPr>
              <a:t>, 18/19; </a:t>
            </a:r>
            <a:r>
              <a:rPr lang="pt-BR" sz="2000" dirty="0" err="1">
                <a:solidFill>
                  <a:srgbClr val="0070C0"/>
                </a:solidFill>
              </a:rPr>
              <a:t>McDougall</a:t>
            </a:r>
            <a:r>
              <a:rPr lang="pt-BR" sz="2000" dirty="0">
                <a:solidFill>
                  <a:srgbClr val="0070C0"/>
                </a:solidFill>
              </a:rPr>
              <a:t> 1920/1973</a:t>
            </a:r>
            <a:r>
              <a:rPr lang="pt-BR" sz="2000" dirty="0" smtClean="0">
                <a:solidFill>
                  <a:srgbClr val="0070C0"/>
                </a:solidFill>
              </a:rPr>
              <a:t>)</a:t>
            </a: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rgbClr val="0070C0"/>
              </a:solidFill>
            </a:endParaRP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Por uma pessoa ou grupo </a:t>
            </a:r>
            <a:r>
              <a:rPr lang="pt-BR" sz="2800" dirty="0" smtClean="0">
                <a:solidFill>
                  <a:srgbClr val="0070C0"/>
                </a:solidFill>
              </a:rPr>
              <a:t>(sentimentos </a:t>
            </a:r>
            <a:r>
              <a:rPr lang="pt-BR" sz="2800" dirty="0">
                <a:solidFill>
                  <a:srgbClr val="0070C0"/>
                </a:solidFill>
              </a:rPr>
              <a:t>e as ideias de todos tomam a direção proposta por um </a:t>
            </a:r>
            <a:r>
              <a:rPr lang="pt-BR" sz="2800" dirty="0" smtClean="0">
                <a:solidFill>
                  <a:srgbClr val="0070C0"/>
                </a:solidFill>
              </a:rPr>
              <a:t>líder) </a:t>
            </a:r>
            <a:r>
              <a:rPr lang="pt-BR" sz="2000" dirty="0">
                <a:solidFill>
                  <a:srgbClr val="0070C0"/>
                </a:solidFill>
              </a:rPr>
              <a:t>(Le Bon, 1938) </a:t>
            </a:r>
          </a:p>
        </p:txBody>
      </p:sp>
      <p:pic>
        <p:nvPicPr>
          <p:cNvPr id="10254" name="Picture 14" descr="15 formas de prestar mais atenção nas aulas | Geekie Games En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70" y="4187938"/>
            <a:ext cx="3269384" cy="21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8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507486" y="2021363"/>
            <a:ext cx="1038080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Situações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relações entre pessoas,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experiências compartilhadas </a:t>
            </a:r>
            <a:r>
              <a:rPr lang="pt-BR" sz="2800" dirty="0" smtClean="0">
                <a:solidFill>
                  <a:srgbClr val="0070C0"/>
                </a:solidFill>
              </a:rPr>
              <a:t>(conversar, dançar junto, </a:t>
            </a:r>
            <a:r>
              <a:rPr lang="pt-BR" sz="2800" dirty="0">
                <a:solidFill>
                  <a:srgbClr val="0070C0"/>
                </a:solidFill>
              </a:rPr>
              <a:t>brincar, jogar, celebrar em grupo</a:t>
            </a:r>
            <a:r>
              <a:rPr lang="pt-BR" sz="2800" dirty="0" smtClean="0">
                <a:solidFill>
                  <a:srgbClr val="0070C0"/>
                </a:solidFill>
              </a:rPr>
              <a:t>); 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por meio das</a:t>
            </a: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</a:rPr>
              <a:t> artes </a:t>
            </a:r>
            <a:r>
              <a:rPr lang="pt-BR" sz="2800" dirty="0">
                <a:solidFill>
                  <a:srgbClr val="0070C0"/>
                </a:solidFill>
              </a:rPr>
              <a:t>(ouvir música, assistir um filme, ouvir ou ler uma história - </a:t>
            </a:r>
            <a:r>
              <a:rPr lang="pt-BR" sz="2800" dirty="0" smtClean="0">
                <a:solidFill>
                  <a:srgbClr val="0070C0"/>
                </a:solidFill>
              </a:rPr>
              <a:t>sinergias </a:t>
            </a:r>
            <a:r>
              <a:rPr lang="pt-BR" sz="2800" dirty="0">
                <a:solidFill>
                  <a:srgbClr val="0070C0"/>
                </a:solidFill>
              </a:rPr>
              <a:t>na sala de aula, numa peça de teatro, espetáculo público</a:t>
            </a:r>
            <a:r>
              <a:rPr lang="pt-BR" sz="2800" dirty="0" smtClean="0">
                <a:solidFill>
                  <a:srgbClr val="0070C0"/>
                </a:solidFill>
              </a:rPr>
              <a:t>);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264039"/>
            <a:ext cx="103221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Contágio Emocional </a:t>
            </a:r>
            <a:endParaRPr lang="pt-BR" sz="4800" b="1" dirty="0" smtClean="0">
              <a:solidFill>
                <a:srgbClr val="0070C0"/>
              </a:solidFill>
            </a:endParaRPr>
          </a:p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Em que situações acontece</a:t>
            </a:r>
            <a:r>
              <a:rPr lang="pt-BR" sz="48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9226" name="Picture 10" descr="Ouvir música faz bem para a saúde do coração, revela estudo - Rádio  Simpatia - A força da Comunicação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3" b="12560"/>
          <a:stretch/>
        </p:blipFill>
        <p:spPr bwMode="auto">
          <a:xfrm>
            <a:off x="5457670" y="4480807"/>
            <a:ext cx="2857501" cy="20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ESSA OBRA É BRINCADEIRA DE CRIANÇA | Diga não àSei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71" y="4503914"/>
            <a:ext cx="26955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COLÉGIO ESTADUAL DO CAMPO ADÃO SOBOCINSKI - ENS. FUND. E MÉDIO - Notíci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5"/>
          <a:stretch/>
        </p:blipFill>
        <p:spPr bwMode="auto">
          <a:xfrm>
            <a:off x="2274773" y="4555861"/>
            <a:ext cx="2968625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7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507486" y="2021363"/>
            <a:ext cx="454942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Pandemia, </a:t>
            </a:r>
            <a:r>
              <a:rPr lang="pt-BR" sz="2800" dirty="0" smtClean="0">
                <a:solidFill>
                  <a:srgbClr val="0070C0"/>
                </a:solidFill>
              </a:rPr>
              <a:t>internet...</a:t>
            </a:r>
            <a:endParaRPr lang="pt-BR" sz="2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Pelo uso das redes sociais</a:t>
            </a:r>
          </a:p>
          <a:p>
            <a:pPr marL="90487" lvl="0">
              <a:buClr>
                <a:srgbClr val="FFC000"/>
              </a:buClr>
            </a:pPr>
            <a:r>
              <a:rPr lang="pt-BR" sz="2000" dirty="0" smtClean="0">
                <a:solidFill>
                  <a:srgbClr val="0070C0"/>
                </a:solidFill>
              </a:rPr>
              <a:t>(</a:t>
            </a:r>
            <a:r>
              <a:rPr lang="pt-BR" sz="2000" dirty="0" err="1" smtClean="0">
                <a:solidFill>
                  <a:srgbClr val="0070C0"/>
                </a:solidFill>
              </a:rPr>
              <a:t>Asquel</a:t>
            </a:r>
            <a:r>
              <a:rPr lang="pt-BR" sz="2000" dirty="0" smtClean="0">
                <a:solidFill>
                  <a:srgbClr val="0070C0"/>
                </a:solidFill>
              </a:rPr>
              <a:t>-López, </a:t>
            </a:r>
            <a:r>
              <a:rPr lang="pt-BR" sz="2000" dirty="0" err="1" smtClean="0">
                <a:solidFill>
                  <a:srgbClr val="0070C0"/>
                </a:solidFill>
              </a:rPr>
              <a:t>Valerio-Ureña</a:t>
            </a:r>
            <a:r>
              <a:rPr lang="pt-BR" sz="2000" dirty="0" smtClean="0">
                <a:solidFill>
                  <a:srgbClr val="0070C0"/>
                </a:solidFill>
              </a:rPr>
              <a:t>, 2021)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264039"/>
            <a:ext cx="103221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Contágio Emocional </a:t>
            </a:r>
            <a:endParaRPr lang="pt-BR" sz="4800" b="1" dirty="0" smtClean="0">
              <a:solidFill>
                <a:srgbClr val="0070C0"/>
              </a:solidFill>
            </a:endParaRPr>
          </a:p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Em que situações acontece</a:t>
            </a:r>
            <a:r>
              <a:rPr lang="pt-BR" sz="48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2290" name="Picture 2" descr="Estaria o Facebook manipulando suas emoções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5"/>
          <a:stretch/>
        </p:blipFill>
        <p:spPr bwMode="auto">
          <a:xfrm>
            <a:off x="8894618" y="3746422"/>
            <a:ext cx="2392857" cy="29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 emocional do consumidor nunca esteve tão abalado - Mundo do Marke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56" y="5011394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omo funcionam os algoritmos das redes sociais? - Negócios Pro B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-242" r="25131" b="51758"/>
          <a:stretch/>
        </p:blipFill>
        <p:spPr bwMode="auto">
          <a:xfrm>
            <a:off x="5722611" y="3035821"/>
            <a:ext cx="3061855" cy="27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3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9D9B08F-D51E-4827-BDAB-BC1D8308FD27}"/>
              </a:ext>
            </a:extLst>
          </p:cNvPr>
          <p:cNvGrpSpPr/>
          <p:nvPr/>
        </p:nvGrpSpPr>
        <p:grpSpPr>
          <a:xfrm>
            <a:off x="11256754" y="0"/>
            <a:ext cx="944299" cy="6858000"/>
            <a:chOff x="11256754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28A3274-CB9B-4DB1-A605-4D0898E06AC9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2EDBF92B-505F-44DF-943D-FFDE58FE7F36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EFAA66DC-DB52-442C-AB9B-958C20A9079D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9E78D71-99BD-4D9F-8402-F96A4E5023AD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2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CEA3E9E-3D6E-45C5-81E9-5D132E5FE7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0734"/>
            <a:stretch/>
          </p:blipFill>
          <p:spPr bwMode="auto">
            <a:xfrm>
              <a:off x="11256754" y="516048"/>
              <a:ext cx="944299" cy="64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48918B-7734-4EDA-9BDA-D9741C392683}"/>
              </a:ext>
            </a:extLst>
          </p:cNvPr>
          <p:cNvSpPr txBox="1"/>
          <p:nvPr/>
        </p:nvSpPr>
        <p:spPr>
          <a:xfrm>
            <a:off x="2704906" y="2182505"/>
            <a:ext cx="615963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6000" b="1" dirty="0" smtClean="0">
                <a:solidFill>
                  <a:srgbClr val="002060"/>
                </a:solidFill>
              </a:rPr>
              <a:t>Cognição</a:t>
            </a:r>
            <a:r>
              <a:rPr lang="pt-BR" sz="6000" b="1" dirty="0">
                <a:solidFill>
                  <a:srgbClr val="002060"/>
                </a:solidFill>
              </a:rPr>
              <a:t>, emoção </a:t>
            </a:r>
            <a:endParaRPr lang="pt-BR" sz="6000" b="1" dirty="0" smtClean="0">
              <a:solidFill>
                <a:srgbClr val="002060"/>
              </a:solidFill>
            </a:endParaRPr>
          </a:p>
          <a:p>
            <a:pPr lvl="0"/>
            <a:r>
              <a:rPr lang="pt-BR" sz="6000" b="1" dirty="0" smtClean="0">
                <a:solidFill>
                  <a:srgbClr val="002060"/>
                </a:solidFill>
              </a:rPr>
              <a:t>e aprendizagem</a:t>
            </a:r>
            <a:endParaRPr lang="pt-BR" sz="6000" b="1" dirty="0" smtClean="0">
              <a:solidFill>
                <a:srgbClr val="002060"/>
              </a:solidFill>
            </a:endParaRPr>
          </a:p>
          <a:p>
            <a:pPr lvl="0"/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FA9AFE-99BC-442B-BE9D-D107D4458176}"/>
              </a:ext>
            </a:extLst>
          </p:cNvPr>
          <p:cNvSpPr txBox="1"/>
          <p:nvPr/>
        </p:nvSpPr>
        <p:spPr>
          <a:xfrm>
            <a:off x="4352286" y="5183461"/>
            <a:ext cx="24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Fraulein Vidigal de Paula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288CE5-7F8E-47F8-B69A-CF17EB58B106}"/>
              </a:ext>
            </a:extLst>
          </p:cNvPr>
          <p:cNvSpPr txBox="1"/>
          <p:nvPr/>
        </p:nvSpPr>
        <p:spPr>
          <a:xfrm>
            <a:off x="6886625" y="5129599"/>
            <a:ext cx="4116896" cy="1182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1700"/>
              </a:lnSpc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lnSpc>
                <a:spcPts val="1700"/>
              </a:lnSpc>
              <a:defRPr/>
            </a:pPr>
            <a:r>
              <a:rPr lang="pt-BR" sz="1600" dirty="0" smtClean="0">
                <a:solidFill>
                  <a:prstClr val="white">
                    <a:lumMod val="50000"/>
                  </a:prstClr>
                </a:solidFill>
              </a:rPr>
              <a:t>Professora do Instituto </a:t>
            </a:r>
            <a:r>
              <a:rPr lang="pt-BR" sz="1600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de Psicologia 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Psicologia da Aprendizagem,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desenvolvimento e da 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Personalidade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aseline="0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- IPUSP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44ADD83-3CBE-4F2F-A561-9929AFF0B7EC}"/>
              </a:ext>
            </a:extLst>
          </p:cNvPr>
          <p:cNvCxnSpPr>
            <a:cxnSpLocks/>
          </p:cNvCxnSpPr>
          <p:nvPr/>
        </p:nvCxnSpPr>
        <p:spPr>
          <a:xfrm>
            <a:off x="6826553" y="5183460"/>
            <a:ext cx="0" cy="1163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USP Logo – Universidade de São Paulo - PNG e Vetor - Download de Logo">
            <a:extLst>
              <a:ext uri="{FF2B5EF4-FFF2-40B4-BE49-F238E27FC236}">
                <a16:creationId xmlns:a16="http://schemas.microsoft.com/office/drawing/2014/main" id="{C3C5E224-402E-426F-BD36-9A43E845A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6" t="28205" r="11822" b="27261"/>
          <a:stretch/>
        </p:blipFill>
        <p:spPr bwMode="auto">
          <a:xfrm>
            <a:off x="125675" y="115304"/>
            <a:ext cx="1618904" cy="9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9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311517" y="1329705"/>
            <a:ext cx="103808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Modos </a:t>
            </a:r>
            <a:r>
              <a:rPr lang="pt-BR" sz="2800" dirty="0">
                <a:solidFill>
                  <a:srgbClr val="0070C0"/>
                </a:solidFill>
              </a:rPr>
              <a:t>de aprender muito </a:t>
            </a:r>
            <a:r>
              <a:rPr lang="pt-BR" sz="2800" dirty="0" smtClean="0">
                <a:solidFill>
                  <a:srgbClr val="0070C0"/>
                </a:solidFill>
              </a:rPr>
              <a:t>precoce </a:t>
            </a: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e outros mais dependentes de experiência e desenvolvimento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194436"/>
            <a:ext cx="6946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>
                <a:solidFill>
                  <a:srgbClr val="0070C0"/>
                </a:solidFill>
              </a:rPr>
              <a:t>Como se tornou possível?</a:t>
            </a:r>
          </a:p>
        </p:txBody>
      </p:sp>
      <p:pic>
        <p:nvPicPr>
          <p:cNvPr id="7172" name="Picture 4" descr="Imitação – Wikipédia, a enciclopédia liv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7008" y="2527919"/>
            <a:ext cx="4701292" cy="18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/>
          <a:srcRect l="28693" t="17962" r="24148" b="6337"/>
          <a:stretch/>
        </p:blipFill>
        <p:spPr>
          <a:xfrm>
            <a:off x="7720228" y="2957478"/>
            <a:ext cx="2698967" cy="227623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83456" y="4540089"/>
            <a:ext cx="1020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Espelhamento                                    Imitação    </a:t>
            </a:r>
            <a:endParaRPr lang="pt-BR" sz="2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0070C0"/>
              </a:solidFill>
            </a:endParaRPr>
          </a:p>
          <a:p>
            <a:pPr marL="90487" lvl="0">
              <a:buClr>
                <a:srgbClr val="FFC000"/>
              </a:buClr>
            </a:pPr>
            <a:endParaRPr lang="pt-BR" sz="2800" dirty="0" smtClean="0">
              <a:solidFill>
                <a:srgbClr val="0070C0"/>
              </a:solidFill>
            </a:endParaRPr>
          </a:p>
          <a:p>
            <a:pPr marL="90487" lvl="0">
              <a:buClr>
                <a:srgbClr val="FFC000"/>
              </a:buClr>
            </a:pPr>
            <a:r>
              <a:rPr lang="pt-BR" sz="2800" dirty="0" smtClean="0">
                <a:solidFill>
                  <a:srgbClr val="0070C0"/>
                </a:solidFill>
              </a:rPr>
              <a:t>Aprendizagem Social - Albert </a:t>
            </a:r>
            <a:r>
              <a:rPr lang="pt-BR" sz="2800" dirty="0" err="1" smtClean="0">
                <a:solidFill>
                  <a:srgbClr val="0070C0"/>
                </a:solidFill>
              </a:rPr>
              <a:t>Bandura</a:t>
            </a:r>
            <a:r>
              <a:rPr lang="pt-BR" sz="2800" dirty="0" smtClean="0">
                <a:solidFill>
                  <a:srgbClr val="0070C0"/>
                </a:solidFill>
              </a:rPr>
              <a:t> (1925-2021)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311517" y="1329705"/>
            <a:ext cx="103808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Modos </a:t>
            </a:r>
            <a:r>
              <a:rPr lang="pt-BR" sz="2800" dirty="0">
                <a:solidFill>
                  <a:srgbClr val="0070C0"/>
                </a:solidFill>
              </a:rPr>
              <a:t>de aprender muito </a:t>
            </a:r>
            <a:r>
              <a:rPr lang="pt-BR" sz="2800" dirty="0" smtClean="0">
                <a:solidFill>
                  <a:srgbClr val="0070C0"/>
                </a:solidFill>
              </a:rPr>
              <a:t>precoce </a:t>
            </a: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e outros mais dependentes de experiência e desenvolvimento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194436"/>
            <a:ext cx="6946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>
                <a:solidFill>
                  <a:srgbClr val="0070C0"/>
                </a:solidFill>
              </a:rPr>
              <a:t>Como se tornou possível?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83457" y="4928017"/>
            <a:ext cx="10204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projeção </a:t>
            </a:r>
            <a:endParaRPr lang="pt-BR" sz="2800" b="1" dirty="0">
              <a:solidFill>
                <a:srgbClr val="0070C0"/>
              </a:solidFill>
            </a:endParaRPr>
          </a:p>
          <a:p>
            <a:pPr marL="90487" lvl="0">
              <a:buClr>
                <a:srgbClr val="FFC000"/>
              </a:buClr>
            </a:pPr>
            <a:r>
              <a:rPr lang="pt-BR" sz="2800" dirty="0">
                <a:solidFill>
                  <a:srgbClr val="0070C0"/>
                </a:solidFill>
              </a:rPr>
              <a:t>(seus modelos de ser / identificação)</a:t>
            </a:r>
          </a:p>
          <a:p>
            <a:pPr marL="90487" lvl="0">
              <a:buClr>
                <a:srgbClr val="FFC000"/>
              </a:buClr>
            </a:pPr>
            <a:r>
              <a:rPr lang="pt-BR" sz="2800" dirty="0">
                <a:solidFill>
                  <a:srgbClr val="0070C0"/>
                </a:solidFill>
              </a:rPr>
              <a:t>Teoria da Aprendizagem Social - Albert </a:t>
            </a:r>
            <a:r>
              <a:rPr lang="pt-BR" sz="2800" dirty="0" err="1">
                <a:solidFill>
                  <a:srgbClr val="0070C0"/>
                </a:solidFill>
              </a:rPr>
              <a:t>Bandura</a:t>
            </a:r>
            <a:r>
              <a:rPr lang="pt-BR" sz="2800" dirty="0">
                <a:solidFill>
                  <a:srgbClr val="0070C0"/>
                </a:solidFill>
              </a:rPr>
              <a:t> (1925-2021</a:t>
            </a:r>
            <a:r>
              <a:rPr lang="pt-BR" sz="2800" dirty="0" smtClean="0">
                <a:solidFill>
                  <a:srgbClr val="0070C0"/>
                </a:solidFill>
              </a:rPr>
              <a:t>)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Biografia de Albert Bandura | Observational learning, Social learning  theory, Learning the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33" y="2380794"/>
            <a:ext cx="3575594" cy="31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ampanha Latino-Americana e Caribenha em Defesa do Legado de Paulo Freire -  CDHE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4" y="2380794"/>
            <a:ext cx="2807159" cy="28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1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507486" y="2177108"/>
            <a:ext cx="1038080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i) pessoas que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prestam atenção </a:t>
            </a:r>
            <a:r>
              <a:rPr lang="pt-BR" sz="2800" b="1" dirty="0">
                <a:solidFill>
                  <a:srgbClr val="0070C0"/>
                </a:solidFill>
              </a:rPr>
              <a:t>e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conseguem decifrar expressões</a:t>
            </a:r>
          </a:p>
          <a:p>
            <a:pPr marL="90487" lvl="0">
              <a:buClr>
                <a:srgbClr val="FFC000"/>
              </a:buClr>
            </a:pPr>
            <a:r>
              <a:rPr lang="pt-BR" sz="2800" dirty="0">
                <a:solidFill>
                  <a:srgbClr val="0070C0"/>
                </a:solidFill>
              </a:rPr>
              <a:t>emocionais alheias, 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90487" lvl="0">
              <a:buClr>
                <a:srgbClr val="FFC000"/>
              </a:buClr>
            </a:pPr>
            <a:endParaRPr lang="pt-BR" sz="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err="1" smtClean="0">
                <a:solidFill>
                  <a:srgbClr val="0070C0"/>
                </a:solidFill>
              </a:rPr>
              <a:t>ii</a:t>
            </a:r>
            <a:r>
              <a:rPr lang="pt-BR" sz="2800" dirty="0" smtClean="0">
                <a:solidFill>
                  <a:srgbClr val="0070C0"/>
                </a:solidFill>
              </a:rPr>
              <a:t>) percebem-se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interdependentes</a:t>
            </a:r>
            <a:r>
              <a:rPr lang="pt-BR" sz="2800" dirty="0">
                <a:solidFill>
                  <a:srgbClr val="0070C0"/>
                </a:solidFill>
              </a:rPr>
              <a:t> e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vinculadas aos demais</a:t>
            </a:r>
            <a:r>
              <a:rPr lang="pt-BR" sz="2800" dirty="0">
                <a:solidFill>
                  <a:srgbClr val="0070C0"/>
                </a:solidFill>
              </a:rPr>
              <a:t>, 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800" dirty="0" smtClean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err="1" smtClean="0">
                <a:solidFill>
                  <a:srgbClr val="0070C0"/>
                </a:solidFill>
              </a:rPr>
              <a:t>iii</a:t>
            </a:r>
            <a:r>
              <a:rPr lang="pt-BR" sz="2800" dirty="0" smtClean="0">
                <a:solidFill>
                  <a:srgbClr val="0070C0"/>
                </a:solidFill>
              </a:rPr>
              <a:t>)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tendem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a imitar </a:t>
            </a:r>
            <a:r>
              <a:rPr lang="pt-BR" sz="2800" dirty="0">
                <a:solidFill>
                  <a:srgbClr val="0070C0"/>
                </a:solidFill>
              </a:rPr>
              <a:t>expressões faciais, </a:t>
            </a:r>
            <a:r>
              <a:rPr lang="pt-BR" sz="2800" dirty="0" smtClean="0">
                <a:solidFill>
                  <a:srgbClr val="0070C0"/>
                </a:solidFill>
              </a:rPr>
              <a:t>vocais e </a:t>
            </a:r>
            <a:r>
              <a:rPr lang="pt-BR" sz="2800" dirty="0">
                <a:solidFill>
                  <a:srgbClr val="0070C0"/>
                </a:solidFill>
              </a:rPr>
              <a:t>posturais dos </a:t>
            </a:r>
            <a:r>
              <a:rPr lang="pt-BR" sz="2800" dirty="0" smtClean="0">
                <a:solidFill>
                  <a:srgbClr val="0070C0"/>
                </a:solidFill>
              </a:rPr>
              <a:t>pares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iv</a:t>
            </a:r>
            <a:r>
              <a:rPr lang="pt-BR" sz="2800" dirty="0">
                <a:solidFill>
                  <a:srgbClr val="0070C0"/>
                </a:solidFill>
              </a:rPr>
              <a:t>) </a:t>
            </a:r>
            <a:r>
              <a:rPr lang="pt-BR" sz="2800" dirty="0" smtClean="0">
                <a:solidFill>
                  <a:srgbClr val="0070C0"/>
                </a:solidFill>
              </a:rPr>
              <a:t>e são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vulneráveis a comentários</a:t>
            </a:r>
          </a:p>
          <a:p>
            <a:pPr marL="90487" lvl="0">
              <a:buClr>
                <a:srgbClr val="FFC000"/>
              </a:buClr>
            </a:pPr>
            <a:endParaRPr lang="pt-BR" sz="800" dirty="0" smtClean="0">
              <a:solidFill>
                <a:srgbClr val="0070C0"/>
              </a:solidFill>
            </a:endParaRP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v</a:t>
            </a:r>
            <a:r>
              <a:rPr lang="pt-BR" sz="2800" dirty="0">
                <a:solidFill>
                  <a:srgbClr val="0070C0"/>
                </a:solidFill>
              </a:rPr>
              <a:t>)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Maior tendência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feminina </a:t>
            </a:r>
            <a:r>
              <a:rPr lang="pt-BR" sz="2800" dirty="0">
                <a:solidFill>
                  <a:srgbClr val="0070C0"/>
                </a:solidFill>
              </a:rPr>
              <a:t>ao contágio emocional</a:t>
            </a:r>
            <a:r>
              <a:rPr lang="pt-BR" sz="2800" dirty="0" smtClean="0">
                <a:solidFill>
                  <a:srgbClr val="0070C0"/>
                </a:solidFill>
              </a:rPr>
              <a:t>, por </a:t>
            </a:r>
            <a:r>
              <a:rPr lang="pt-BR" sz="2800" dirty="0">
                <a:solidFill>
                  <a:srgbClr val="0070C0"/>
                </a:solidFill>
              </a:rPr>
              <a:t>serem mais empáticas e </a:t>
            </a:r>
            <a:r>
              <a:rPr lang="pt-BR" sz="2800" dirty="0" smtClean="0">
                <a:solidFill>
                  <a:srgbClr val="0070C0"/>
                </a:solidFill>
              </a:rPr>
              <a:t>preocupadas com </a:t>
            </a:r>
            <a:r>
              <a:rPr lang="pt-BR" sz="2800" dirty="0">
                <a:solidFill>
                  <a:srgbClr val="0070C0"/>
                </a:solidFill>
              </a:rPr>
              <a:t>as relações </a:t>
            </a:r>
            <a:r>
              <a:rPr lang="pt-BR" sz="2800" dirty="0" smtClean="0">
                <a:solidFill>
                  <a:srgbClr val="0070C0"/>
                </a:solidFill>
              </a:rPr>
              <a:t>interpessoais </a:t>
            </a:r>
          </a:p>
          <a:p>
            <a:pPr marL="90487">
              <a:buClr>
                <a:srgbClr val="FFC000"/>
              </a:buClr>
            </a:pPr>
            <a:endParaRPr lang="pt-BR" sz="2800" dirty="0">
              <a:solidFill>
                <a:srgbClr val="0070C0"/>
              </a:solidFill>
            </a:endParaRPr>
          </a:p>
          <a:p>
            <a:pPr marL="90487">
              <a:buClr>
                <a:srgbClr val="FFC000"/>
              </a:buClr>
            </a:pPr>
            <a:r>
              <a:rPr lang="pt-BR" sz="2000" dirty="0" smtClean="0">
                <a:solidFill>
                  <a:srgbClr val="0070C0"/>
                </a:solidFill>
              </a:rPr>
              <a:t>(</a:t>
            </a:r>
            <a:r>
              <a:rPr lang="pt-BR" sz="2000" dirty="0" err="1" smtClean="0">
                <a:solidFill>
                  <a:srgbClr val="0070C0"/>
                </a:solidFill>
              </a:rPr>
              <a:t>Hatfield</a:t>
            </a:r>
            <a:r>
              <a:rPr lang="pt-BR" sz="2000" dirty="0" smtClean="0">
                <a:solidFill>
                  <a:srgbClr val="0070C0"/>
                </a:solidFill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et al., 1993; Gondim et al. </a:t>
            </a:r>
            <a:r>
              <a:rPr lang="pt-BR" sz="2000" dirty="0" smtClean="0">
                <a:solidFill>
                  <a:srgbClr val="0070C0"/>
                </a:solidFill>
              </a:rPr>
              <a:t>2014a; </a:t>
            </a:r>
            <a:r>
              <a:rPr lang="pt-BR" sz="2000" dirty="0">
                <a:solidFill>
                  <a:srgbClr val="0070C0"/>
                </a:solidFill>
              </a:rPr>
              <a:t>Gondim et al. </a:t>
            </a:r>
            <a:r>
              <a:rPr lang="pt-BR" sz="2000" dirty="0" smtClean="0">
                <a:solidFill>
                  <a:srgbClr val="0070C0"/>
                </a:solidFill>
              </a:rPr>
              <a:t>2014b, </a:t>
            </a:r>
            <a:r>
              <a:rPr lang="pt-BR" sz="2000" dirty="0" err="1">
                <a:solidFill>
                  <a:srgbClr val="0070C0"/>
                </a:solidFill>
              </a:rPr>
              <a:t>Golveia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et al. 2006)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252745" y="374014"/>
            <a:ext cx="89051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O </a:t>
            </a:r>
            <a:r>
              <a:rPr lang="pt-BR" sz="4800" b="1" dirty="0" smtClean="0">
                <a:solidFill>
                  <a:srgbClr val="0070C0"/>
                </a:solidFill>
              </a:rPr>
              <a:t>que torna </a:t>
            </a:r>
            <a:r>
              <a:rPr lang="pt-BR" sz="4800" b="1" dirty="0" smtClean="0">
                <a:solidFill>
                  <a:srgbClr val="0070C0"/>
                </a:solidFill>
              </a:rPr>
              <a:t> </a:t>
            </a:r>
            <a:r>
              <a:rPr lang="pt-BR" sz="4800" b="1" dirty="0">
                <a:solidFill>
                  <a:srgbClr val="0070C0"/>
                </a:solidFill>
              </a:rPr>
              <a:t>uma  </a:t>
            </a:r>
            <a:r>
              <a:rPr lang="pt-BR" sz="4800" b="1" dirty="0">
                <a:solidFill>
                  <a:srgbClr val="0070C0"/>
                </a:solidFill>
              </a:rPr>
              <a:t>pessoa mais </a:t>
            </a:r>
            <a:r>
              <a:rPr lang="pt-BR" sz="4800" b="1" dirty="0" smtClean="0">
                <a:solidFill>
                  <a:srgbClr val="0070C0"/>
                </a:solidFill>
              </a:rPr>
              <a:t>propensa ao contágio emocional?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507486" y="1476642"/>
            <a:ext cx="1038080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base </a:t>
            </a:r>
            <a:r>
              <a:rPr lang="pt-BR" sz="2800" dirty="0">
                <a:solidFill>
                  <a:srgbClr val="0070C0"/>
                </a:solidFill>
              </a:rPr>
              <a:t>para aprendizagens, as mais diversas 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o </a:t>
            </a:r>
            <a:r>
              <a:rPr lang="pt-BR" sz="2800" dirty="0">
                <a:solidFill>
                  <a:srgbClr val="0070C0"/>
                </a:solidFill>
              </a:rPr>
              <a:t>vínculo </a:t>
            </a:r>
            <a:r>
              <a:rPr lang="pt-BR" sz="2800" dirty="0" smtClean="0">
                <a:solidFill>
                  <a:srgbClr val="0070C0"/>
                </a:solidFill>
              </a:rPr>
              <a:t>com indivíduos</a:t>
            </a:r>
            <a:r>
              <a:rPr lang="pt-BR" sz="2800" dirty="0">
                <a:solidFill>
                  <a:srgbClr val="0070C0"/>
                </a:solidFill>
              </a:rPr>
              <a:t>, grupos, </a:t>
            </a:r>
            <a:r>
              <a:rPr lang="pt-BR" sz="2800" dirty="0" smtClean="0">
                <a:solidFill>
                  <a:srgbClr val="0070C0"/>
                </a:solidFill>
              </a:rPr>
              <a:t>culturas</a:t>
            </a:r>
            <a:endParaRPr lang="pt-BR" sz="2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identificação </a:t>
            </a:r>
            <a:r>
              <a:rPr lang="pt-BR" sz="2800" dirty="0">
                <a:solidFill>
                  <a:srgbClr val="0070C0"/>
                </a:solidFill>
              </a:rPr>
              <a:t>e diferenciação </a:t>
            </a:r>
            <a:r>
              <a:rPr lang="pt-BR" sz="2800" dirty="0" smtClean="0">
                <a:solidFill>
                  <a:srgbClr val="0070C0"/>
                </a:solidFill>
              </a:rPr>
              <a:t>do eu /outro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emergência </a:t>
            </a:r>
            <a:r>
              <a:rPr lang="pt-BR" sz="2800" dirty="0">
                <a:solidFill>
                  <a:srgbClr val="0070C0"/>
                </a:solidFill>
              </a:rPr>
              <a:t>da teoria da </a:t>
            </a:r>
            <a:r>
              <a:rPr lang="pt-BR" sz="2800" dirty="0" smtClean="0">
                <a:solidFill>
                  <a:srgbClr val="0070C0"/>
                </a:solidFill>
              </a:rPr>
              <a:t>mente 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90487" lvl="0">
              <a:buClr>
                <a:srgbClr val="FFC000"/>
              </a:buClr>
            </a:pPr>
            <a:r>
              <a:rPr lang="pt-BR" sz="2800" dirty="0" smtClean="0">
                <a:solidFill>
                  <a:srgbClr val="0070C0"/>
                </a:solidFill>
              </a:rPr>
              <a:t>(</a:t>
            </a:r>
            <a:r>
              <a:rPr lang="pt-BR" sz="2800" dirty="0" smtClean="0">
                <a:solidFill>
                  <a:srgbClr val="0070C0"/>
                </a:solidFill>
              </a:rPr>
              <a:t>inferir sentimentos, pensamentos, intenções)</a:t>
            </a:r>
            <a:endParaRPr lang="pt-BR" sz="2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aprender </a:t>
            </a:r>
            <a:r>
              <a:rPr lang="pt-BR" sz="2800" dirty="0">
                <a:solidFill>
                  <a:srgbClr val="0070C0"/>
                </a:solidFill>
              </a:rPr>
              <a:t>a conviver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desenvolver </a:t>
            </a:r>
            <a:r>
              <a:rPr lang="pt-BR" sz="2800" dirty="0">
                <a:solidFill>
                  <a:srgbClr val="0070C0"/>
                </a:solidFill>
              </a:rPr>
              <a:t>empatia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desenvolver </a:t>
            </a:r>
            <a:r>
              <a:rPr lang="pt-BR" sz="2800" dirty="0">
                <a:solidFill>
                  <a:srgbClr val="0070C0"/>
                </a:solidFill>
              </a:rPr>
              <a:t>compaixão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Exercitar </a:t>
            </a:r>
            <a:r>
              <a:rPr lang="pt-BR" sz="2800" dirty="0">
                <a:solidFill>
                  <a:srgbClr val="0070C0"/>
                </a:solidFill>
              </a:rPr>
              <a:t>a sua auto percepção e conscientização coletiva das situações </a:t>
            </a:r>
            <a:r>
              <a:rPr lang="pt-BR" sz="2800" dirty="0" smtClean="0">
                <a:solidFill>
                  <a:srgbClr val="0070C0"/>
                </a:solidFill>
              </a:rPr>
              <a:t>potencialmente </a:t>
            </a:r>
            <a:r>
              <a:rPr lang="pt-BR" sz="2800" dirty="0">
                <a:solidFill>
                  <a:srgbClr val="0070C0"/>
                </a:solidFill>
              </a:rPr>
              <a:t>contagiantes, positivas e negativas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desenvolver </a:t>
            </a:r>
            <a:r>
              <a:rPr lang="pt-BR" sz="2800" dirty="0">
                <a:solidFill>
                  <a:srgbClr val="0070C0"/>
                </a:solidFill>
              </a:rPr>
              <a:t>a </a:t>
            </a:r>
            <a:r>
              <a:rPr lang="pt-BR" sz="2800" dirty="0" smtClean="0">
                <a:solidFill>
                  <a:srgbClr val="0070C0"/>
                </a:solidFill>
              </a:rPr>
              <a:t>auto regulação </a:t>
            </a:r>
            <a:r>
              <a:rPr lang="pt-BR" sz="2800" dirty="0">
                <a:solidFill>
                  <a:srgbClr val="0070C0"/>
                </a:solidFill>
              </a:rPr>
              <a:t>e a autonomia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A </a:t>
            </a:r>
            <a:r>
              <a:rPr lang="pt-BR" sz="4800" b="1" dirty="0">
                <a:solidFill>
                  <a:srgbClr val="0070C0"/>
                </a:solidFill>
              </a:rPr>
              <a:t>que </a:t>
            </a:r>
            <a:r>
              <a:rPr lang="pt-BR" sz="4800" b="1" dirty="0" smtClean="0">
                <a:solidFill>
                  <a:srgbClr val="0070C0"/>
                </a:solidFill>
              </a:rPr>
              <a:t>serve?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1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899094" y="2397948"/>
            <a:ext cx="506582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Vantagens</a:t>
            </a:r>
            <a:r>
              <a:rPr lang="pt-BR" sz="2800" dirty="0" smtClean="0">
                <a:solidFill>
                  <a:srgbClr val="0070C0"/>
                </a:solidFill>
              </a:rPr>
              <a:t>: agrega</a:t>
            </a:r>
            <a:r>
              <a:rPr lang="pt-BR" sz="2800" dirty="0">
                <a:solidFill>
                  <a:srgbClr val="0070C0"/>
                </a:solidFill>
              </a:rPr>
              <a:t>, promove bem-estar, </a:t>
            </a:r>
            <a:r>
              <a:rPr lang="pt-BR" sz="2800" dirty="0" smtClean="0">
                <a:solidFill>
                  <a:srgbClr val="0070C0"/>
                </a:solidFill>
              </a:rPr>
              <a:t>empatia, compaixão, </a:t>
            </a:r>
            <a:r>
              <a:rPr lang="pt-BR" sz="2800" dirty="0">
                <a:solidFill>
                  <a:srgbClr val="0070C0"/>
                </a:solidFill>
              </a:rPr>
              <a:t>consenso, harmonia, </a:t>
            </a:r>
            <a:r>
              <a:rPr lang="pt-BR" sz="2800" dirty="0" smtClean="0">
                <a:solidFill>
                  <a:srgbClr val="0070C0"/>
                </a:solidFill>
              </a:rPr>
              <a:t>bem-viver, compaixão. 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800" dirty="0" smtClean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Vantagens e desvantagens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13" name="Picture 4" descr="Portal BP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b="38500"/>
          <a:stretch/>
        </p:blipFill>
        <p:spPr bwMode="auto">
          <a:xfrm>
            <a:off x="6530236" y="3172113"/>
            <a:ext cx="4221277" cy="19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817094" y="1659796"/>
            <a:ext cx="87702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Desvantagens</a:t>
            </a:r>
            <a:r>
              <a:rPr lang="pt-BR" sz="2800" dirty="0" smtClean="0">
                <a:solidFill>
                  <a:srgbClr val="0070C0"/>
                </a:solidFill>
              </a:rPr>
              <a:t>: provoca </a:t>
            </a:r>
            <a:r>
              <a:rPr lang="pt-BR" sz="2800" dirty="0">
                <a:solidFill>
                  <a:srgbClr val="0070C0"/>
                </a:solidFill>
              </a:rPr>
              <a:t>ruído, perda de foco, desconforto, alienação </a:t>
            </a:r>
            <a:r>
              <a:rPr lang="pt-BR" sz="2800" dirty="0" smtClean="0">
                <a:solidFill>
                  <a:srgbClr val="0070C0"/>
                </a:solidFill>
              </a:rPr>
              <a:t>(“essa </a:t>
            </a:r>
            <a:r>
              <a:rPr lang="pt-BR" sz="2800" dirty="0">
                <a:solidFill>
                  <a:srgbClr val="0070C0"/>
                </a:solidFill>
              </a:rPr>
              <a:t>emoção não é </a:t>
            </a:r>
            <a:r>
              <a:rPr lang="pt-BR" sz="2800" dirty="0" smtClean="0">
                <a:solidFill>
                  <a:srgbClr val="0070C0"/>
                </a:solidFill>
              </a:rPr>
              <a:t>minha”)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Emoções com tonalidade negativa? Não ignorar...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Qual a sua fonte? 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>
                <a:solidFill>
                  <a:srgbClr val="0070C0"/>
                </a:solidFill>
              </a:rPr>
              <a:t>Vantagens e desvantagens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328" y="4251513"/>
            <a:ext cx="3245364" cy="14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65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A92595-A093-439E-ACDA-B6D3C11F8F7C}"/>
              </a:ext>
            </a:extLst>
          </p:cNvPr>
          <p:cNvSpPr txBox="1"/>
          <p:nvPr/>
        </p:nvSpPr>
        <p:spPr>
          <a:xfrm>
            <a:off x="507486" y="2056369"/>
            <a:ext cx="1038080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Na sua sala de </a:t>
            </a:r>
            <a:r>
              <a:rPr lang="pt-BR" sz="2800" dirty="0" smtClean="0">
                <a:solidFill>
                  <a:srgbClr val="0070C0"/>
                </a:solidFill>
              </a:rPr>
              <a:t>aula, na </a:t>
            </a:r>
            <a:r>
              <a:rPr lang="pt-BR" sz="2800" dirty="0">
                <a:solidFill>
                  <a:srgbClr val="0070C0"/>
                </a:solidFill>
              </a:rPr>
              <a:t>biblioteca, na </a:t>
            </a:r>
            <a:r>
              <a:rPr lang="pt-BR" sz="2800" dirty="0" smtClean="0">
                <a:solidFill>
                  <a:srgbClr val="0070C0"/>
                </a:solidFill>
              </a:rPr>
              <a:t>cantina...</a:t>
            </a:r>
            <a:endParaRPr lang="pt-BR" sz="2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Qual é o “clima” ?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No pátio?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Nos corredores?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Na sala de professores</a:t>
            </a:r>
            <a:r>
              <a:rPr lang="pt-BR" sz="2800" dirty="0" smtClean="0">
                <a:solidFill>
                  <a:srgbClr val="0070C0"/>
                </a:solidFill>
              </a:rPr>
              <a:t>?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O que você projeta? O que você acolhe? </a:t>
            </a:r>
            <a:endParaRPr lang="pt-BR" sz="2800" dirty="0">
              <a:solidFill>
                <a:srgbClr val="0070C0"/>
              </a:solidFill>
            </a:endParaRP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pt-BR" sz="800" dirty="0">
              <a:solidFill>
                <a:srgbClr val="0070C0"/>
              </a:solidFill>
            </a:endParaRPr>
          </a:p>
          <a:p>
            <a:pPr marL="34290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</a:rPr>
              <a:t>Como as tonalidades afetivas se alinham ou desalinham em um dia de aula? </a:t>
            </a:r>
          </a:p>
          <a:p>
            <a:pPr marL="342900" lvl="0" indent="-252413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70C0"/>
                </a:solidFill>
              </a:rPr>
              <a:t>Como </a:t>
            </a:r>
            <a:r>
              <a:rPr lang="pt-BR" sz="2800" dirty="0">
                <a:solidFill>
                  <a:srgbClr val="0070C0"/>
                </a:solidFill>
              </a:rPr>
              <a:t>você e seus alunos chegam?  </a:t>
            </a:r>
            <a:r>
              <a:rPr lang="pt-BR" sz="2800" dirty="0" smtClean="0">
                <a:solidFill>
                  <a:srgbClr val="0070C0"/>
                </a:solidFill>
              </a:rPr>
              <a:t>Como vão embora? 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Um convite à </a:t>
            </a:r>
            <a:r>
              <a:rPr lang="pt-BR" sz="4800" b="1" dirty="0" smtClean="0">
                <a:solidFill>
                  <a:schemeClr val="accent2">
                    <a:lumMod val="75000"/>
                  </a:schemeClr>
                </a:solidFill>
              </a:rPr>
              <a:t>reflexão</a:t>
            </a:r>
            <a:r>
              <a:rPr lang="pt-BR" sz="4800" b="1" dirty="0" smtClean="0">
                <a:solidFill>
                  <a:srgbClr val="0070C0"/>
                </a:solidFill>
              </a:rPr>
              <a:t> e </a:t>
            </a:r>
          </a:p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à </a:t>
            </a:r>
            <a:r>
              <a:rPr lang="pt-BR" sz="4800" b="1" dirty="0" smtClean="0">
                <a:solidFill>
                  <a:schemeClr val="accent2">
                    <a:lumMod val="75000"/>
                  </a:schemeClr>
                </a:solidFill>
              </a:rPr>
              <a:t>auto observação</a:t>
            </a:r>
            <a:endParaRPr lang="pt-BR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3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Referências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1606" y="1259593"/>
            <a:ext cx="10595068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Gouveia, V. V., </a:t>
            </a:r>
            <a:r>
              <a:rPr lang="pt-BR" sz="1600" dirty="0" err="1">
                <a:solidFill>
                  <a:srgbClr val="0070C0"/>
                </a:solidFill>
              </a:rPr>
              <a:t>Singelis</a:t>
            </a:r>
            <a:r>
              <a:rPr lang="pt-BR" sz="1600" dirty="0">
                <a:solidFill>
                  <a:srgbClr val="0070C0"/>
                </a:solidFill>
              </a:rPr>
              <a:t>, T., Guerra, V. M., Rivera, G. A., &amp; Vasconcelos, T. C. (2006). O sentimento de constrangimento: Evidências acerca do contágio emocional e do gênero. Estudos de Psicologia, Campinas, 23, 329-337.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Gondim, S. M. G.; Gouveia, V. V. ; </a:t>
            </a:r>
            <a:r>
              <a:rPr lang="pt-BR" sz="1600" dirty="0" err="1">
                <a:solidFill>
                  <a:srgbClr val="0070C0"/>
                </a:solidFill>
              </a:rPr>
              <a:t>Alberton</a:t>
            </a:r>
            <a:r>
              <a:rPr lang="pt-BR" sz="1600" dirty="0">
                <a:solidFill>
                  <a:srgbClr val="0070C0"/>
                </a:solidFill>
              </a:rPr>
              <a:t>, G.D. ; Simões, A.C.A. ; Morais, F.A. ; Hernández-Díaz, M.I. . Inteligência Emocional e Contágio: Inteligência e Contágio Emocional: um estudo com trabalhadores brasileiros e angolanos. Interação em Psicologia (Impresso), v. 18, p. 179-187, 2014. 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Gondim, S. M. G.; Gouveia, V. V. ; Simões, A.C.A. ; Luna, A. F. ; Morais, F.A. ; Souza, R.V.L. ; SAVEIA, J. M. . Constrangimento, contágio emocional e gestão: um estudo transcultural. Revista de Psicologia da UFC, v. 5, p. 7-20, 2014.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0070C0"/>
                </a:solidFill>
              </a:rPr>
              <a:t>Hatfield</a:t>
            </a:r>
            <a:r>
              <a:rPr lang="pt-BR" sz="1600" dirty="0">
                <a:solidFill>
                  <a:srgbClr val="0070C0"/>
                </a:solidFill>
              </a:rPr>
              <a:t>, E.; </a:t>
            </a:r>
            <a:r>
              <a:rPr lang="pt-BR" sz="1600" dirty="0" err="1">
                <a:solidFill>
                  <a:srgbClr val="0070C0"/>
                </a:solidFill>
              </a:rPr>
              <a:t>Cacioppo</a:t>
            </a:r>
            <a:r>
              <a:rPr lang="pt-BR" sz="1600" dirty="0">
                <a:solidFill>
                  <a:srgbClr val="0070C0"/>
                </a:solidFill>
              </a:rPr>
              <a:t>, J.T.; </a:t>
            </a:r>
            <a:r>
              <a:rPr lang="pt-BR" sz="1600" dirty="0" err="1">
                <a:solidFill>
                  <a:srgbClr val="0070C0"/>
                </a:solidFill>
              </a:rPr>
              <a:t>Rapson</a:t>
            </a:r>
            <a:r>
              <a:rPr lang="pt-BR" sz="1600" dirty="0">
                <a:solidFill>
                  <a:srgbClr val="0070C0"/>
                </a:solidFill>
              </a:rPr>
              <a:t>, R.L. </a:t>
            </a:r>
            <a:r>
              <a:rPr lang="pt-BR" sz="1600" dirty="0" err="1">
                <a:solidFill>
                  <a:srgbClr val="0070C0"/>
                </a:solidFill>
              </a:rPr>
              <a:t>Emotional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err="1">
                <a:solidFill>
                  <a:srgbClr val="0070C0"/>
                </a:solidFill>
              </a:rPr>
              <a:t>contagion</a:t>
            </a:r>
            <a:r>
              <a:rPr lang="pt-BR" sz="1600" dirty="0">
                <a:solidFill>
                  <a:srgbClr val="0070C0"/>
                </a:solidFill>
              </a:rPr>
              <a:t>. </a:t>
            </a:r>
            <a:r>
              <a:rPr lang="pt-BR" sz="1600" dirty="0" err="1">
                <a:solidFill>
                  <a:srgbClr val="0070C0"/>
                </a:solidFill>
              </a:rPr>
              <a:t>Current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err="1">
                <a:solidFill>
                  <a:srgbClr val="0070C0"/>
                </a:solidFill>
              </a:rPr>
              <a:t>Directions</a:t>
            </a:r>
            <a:r>
              <a:rPr lang="pt-BR" sz="1600" dirty="0">
                <a:solidFill>
                  <a:srgbClr val="0070C0"/>
                </a:solidFill>
              </a:rPr>
              <a:t> in </a:t>
            </a:r>
            <a:r>
              <a:rPr lang="pt-BR" sz="1600" dirty="0" err="1">
                <a:solidFill>
                  <a:srgbClr val="0070C0"/>
                </a:solidFill>
              </a:rPr>
              <a:t>Psychological</a:t>
            </a:r>
            <a:r>
              <a:rPr lang="pt-BR" sz="1600" dirty="0">
                <a:solidFill>
                  <a:srgbClr val="0070C0"/>
                </a:solidFill>
              </a:rPr>
              <a:t> Science 96-99.1993. 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Le Bon, G. (1938). A psicologia das multidões. Rio de Janeiro: F. </a:t>
            </a:r>
            <a:r>
              <a:rPr lang="pt-BR" sz="1600" dirty="0" err="1">
                <a:solidFill>
                  <a:srgbClr val="0070C0"/>
                </a:solidFill>
              </a:rPr>
              <a:t>Briguiet</a:t>
            </a:r>
            <a:r>
              <a:rPr lang="pt-BR" sz="1600" dirty="0">
                <a:solidFill>
                  <a:srgbClr val="0070C0"/>
                </a:solidFill>
              </a:rPr>
              <a:t> &amp; Cia.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0070C0"/>
                </a:solidFill>
              </a:rPr>
              <a:t>Pasquel</a:t>
            </a:r>
            <a:r>
              <a:rPr lang="pt-BR" sz="1600" dirty="0">
                <a:solidFill>
                  <a:srgbClr val="0070C0"/>
                </a:solidFill>
              </a:rPr>
              <a:t>-López, C.; </a:t>
            </a:r>
            <a:r>
              <a:rPr lang="pt-BR" sz="1600" dirty="0" err="1">
                <a:solidFill>
                  <a:srgbClr val="0070C0"/>
                </a:solidFill>
              </a:rPr>
              <a:t>Valerio-Ureña</a:t>
            </a:r>
            <a:r>
              <a:rPr lang="pt-BR" sz="1600" dirty="0">
                <a:solidFill>
                  <a:srgbClr val="0070C0"/>
                </a:solidFill>
              </a:rPr>
              <a:t>, G. O contágio emocional nas redes sociais: o caso do COVID-19 no </a:t>
            </a:r>
            <a:r>
              <a:rPr lang="pt-BR" sz="1600" dirty="0" err="1">
                <a:solidFill>
                  <a:srgbClr val="0070C0"/>
                </a:solidFill>
              </a:rPr>
              <a:t>Facebook</a:t>
            </a:r>
            <a:r>
              <a:rPr lang="pt-BR" sz="1600" dirty="0">
                <a:solidFill>
                  <a:srgbClr val="0070C0"/>
                </a:solidFill>
              </a:rPr>
              <a:t>. Texto Livre: Linguagem e Tecnologia, Belo </a:t>
            </a:r>
            <a:r>
              <a:rPr lang="pt-BR" sz="1600" dirty="0" err="1">
                <a:solidFill>
                  <a:srgbClr val="0070C0"/>
                </a:solidFill>
              </a:rPr>
              <a:t>Horizonte-MG</a:t>
            </a:r>
            <a:r>
              <a:rPr lang="pt-BR" sz="1600" dirty="0">
                <a:solidFill>
                  <a:srgbClr val="0070C0"/>
                </a:solidFill>
              </a:rPr>
              <a:t>, v. 14, n. 1, p. e29080, 2021. DOI: 10.35699/1983-3652.2021.29080. Disponível em: https://periodicos.ufmg.br/index.php/textolivre/article/view/29080 </a:t>
            </a:r>
          </a:p>
        </p:txBody>
      </p:sp>
    </p:spTree>
    <p:extLst>
      <p:ext uri="{BB962C8B-B14F-4D97-AF65-F5344CB8AC3E}">
        <p14:creationId xmlns:p14="http://schemas.microsoft.com/office/powerpoint/2010/main" val="2062555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C8B41C-1BC2-45F3-92BC-0B21F10555BD}"/>
              </a:ext>
            </a:extLst>
          </p:cNvPr>
          <p:cNvGrpSpPr/>
          <p:nvPr/>
        </p:nvGrpSpPr>
        <p:grpSpPr>
          <a:xfrm>
            <a:off x="11258125" y="0"/>
            <a:ext cx="944299" cy="6858000"/>
            <a:chOff x="11258125" y="0"/>
            <a:chExt cx="944299" cy="6858000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F412AAC-97DA-459A-BBB2-A077D6318CDF}"/>
                </a:ext>
              </a:extLst>
            </p:cNvPr>
            <p:cNvGrpSpPr/>
            <p:nvPr/>
          </p:nvGrpSpPr>
          <p:grpSpPr>
            <a:xfrm>
              <a:off x="11316826" y="0"/>
              <a:ext cx="875174" cy="6858000"/>
              <a:chOff x="11316826" y="0"/>
              <a:chExt cx="875174" cy="6858000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52A9A84-7D7F-4AAB-828F-0DC6427681F3}"/>
                  </a:ext>
                </a:extLst>
              </p:cNvPr>
              <p:cNvSpPr/>
              <p:nvPr/>
            </p:nvSpPr>
            <p:spPr>
              <a:xfrm>
                <a:off x="11316826" y="0"/>
                <a:ext cx="226336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E8DC1F-0DBE-4571-918A-85778A5DABD6}"/>
                  </a:ext>
                </a:extLst>
              </p:cNvPr>
              <p:cNvSpPr/>
              <p:nvPr/>
            </p:nvSpPr>
            <p:spPr>
              <a:xfrm>
                <a:off x="11537130" y="0"/>
                <a:ext cx="226336" cy="68580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0909410-7E2E-402A-9CD7-A36E71892D14}"/>
                  </a:ext>
                </a:extLst>
              </p:cNvPr>
              <p:cNvSpPr/>
              <p:nvPr/>
            </p:nvSpPr>
            <p:spPr>
              <a:xfrm>
                <a:off x="11757434" y="0"/>
                <a:ext cx="434566" cy="68580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USP] Universidade de São Paulo - Vídeo institucional [2012] - YouTube">
              <a:extLst>
                <a:ext uri="{FF2B5EF4-FFF2-40B4-BE49-F238E27FC236}">
                  <a16:creationId xmlns:a16="http://schemas.microsoft.com/office/drawing/2014/main" id="{4458F716-CBB8-4678-80C0-E2C70FE2B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2" t="9040" r="17584" b="14123"/>
            <a:stretch/>
          </p:blipFill>
          <p:spPr bwMode="auto">
            <a:xfrm>
              <a:off x="11258125" y="543207"/>
              <a:ext cx="944299" cy="61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31666-B3CB-4932-A2B3-73092B655B44}"/>
              </a:ext>
            </a:extLst>
          </p:cNvPr>
          <p:cNvSpPr txBox="1"/>
          <p:nvPr/>
        </p:nvSpPr>
        <p:spPr>
          <a:xfrm>
            <a:off x="507486" y="428596"/>
            <a:ext cx="10322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rgbClr val="0070C0"/>
                </a:solidFill>
              </a:rPr>
              <a:t>Referências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1606" y="1259593"/>
            <a:ext cx="10595068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Gouveia, V. V., </a:t>
            </a:r>
            <a:r>
              <a:rPr lang="pt-BR" sz="1600" dirty="0" err="1">
                <a:solidFill>
                  <a:srgbClr val="0070C0"/>
                </a:solidFill>
              </a:rPr>
              <a:t>Singelis</a:t>
            </a:r>
            <a:r>
              <a:rPr lang="pt-BR" sz="1600" dirty="0">
                <a:solidFill>
                  <a:srgbClr val="0070C0"/>
                </a:solidFill>
              </a:rPr>
              <a:t>, T., Guerra, V. M., Rivera, G. A., &amp; Vasconcelos, T. C. (2006). O sentimento de constrangimento: Evidências acerca do contágio emocional e do gênero. Estudos de Psicologia, Campinas, 23, 329-337.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Gondim, S. M. G.; Gouveia, V. V. ; </a:t>
            </a:r>
            <a:r>
              <a:rPr lang="pt-BR" sz="1600" dirty="0" err="1">
                <a:solidFill>
                  <a:srgbClr val="0070C0"/>
                </a:solidFill>
              </a:rPr>
              <a:t>Alberton</a:t>
            </a:r>
            <a:r>
              <a:rPr lang="pt-BR" sz="1600" dirty="0">
                <a:solidFill>
                  <a:srgbClr val="0070C0"/>
                </a:solidFill>
              </a:rPr>
              <a:t>, G.D. ; Simões, A.C.A. ; Morais, F.A. ; Hernández-Díaz, M.I. . Inteligência Emocional e Contágio: Inteligência e Contágio Emocional: um estudo com trabalhadores brasileiros e angolanos. Interação em Psicologia (Impresso), v. 18, p. 179-187, 2014. 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Gondim, S. M. G.; Gouveia, V. V. ; Simões, A.C.A. ; Luna, A. F. ; Morais, F.A. ; Souza, R.V.L. ; SAVEIA, J. M. . Constrangimento, contágio emocional e gestão: um estudo transcultural. Revista de Psicologia da UFC, v. 5, p. 7-20, 2014.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0070C0"/>
                </a:solidFill>
              </a:rPr>
              <a:t>Hatfield</a:t>
            </a:r>
            <a:r>
              <a:rPr lang="pt-BR" sz="1600" dirty="0">
                <a:solidFill>
                  <a:srgbClr val="0070C0"/>
                </a:solidFill>
              </a:rPr>
              <a:t>, E.; </a:t>
            </a:r>
            <a:r>
              <a:rPr lang="pt-BR" sz="1600" dirty="0" err="1">
                <a:solidFill>
                  <a:srgbClr val="0070C0"/>
                </a:solidFill>
              </a:rPr>
              <a:t>Cacioppo</a:t>
            </a:r>
            <a:r>
              <a:rPr lang="pt-BR" sz="1600" dirty="0">
                <a:solidFill>
                  <a:srgbClr val="0070C0"/>
                </a:solidFill>
              </a:rPr>
              <a:t>, J.T.; </a:t>
            </a:r>
            <a:r>
              <a:rPr lang="pt-BR" sz="1600" dirty="0" err="1">
                <a:solidFill>
                  <a:srgbClr val="0070C0"/>
                </a:solidFill>
              </a:rPr>
              <a:t>Rapson</a:t>
            </a:r>
            <a:r>
              <a:rPr lang="pt-BR" sz="1600" dirty="0">
                <a:solidFill>
                  <a:srgbClr val="0070C0"/>
                </a:solidFill>
              </a:rPr>
              <a:t>, R.L. </a:t>
            </a:r>
            <a:r>
              <a:rPr lang="pt-BR" sz="1600" dirty="0" err="1">
                <a:solidFill>
                  <a:srgbClr val="0070C0"/>
                </a:solidFill>
              </a:rPr>
              <a:t>Emotional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err="1">
                <a:solidFill>
                  <a:srgbClr val="0070C0"/>
                </a:solidFill>
              </a:rPr>
              <a:t>contagion</a:t>
            </a:r>
            <a:r>
              <a:rPr lang="pt-BR" sz="1600" dirty="0">
                <a:solidFill>
                  <a:srgbClr val="0070C0"/>
                </a:solidFill>
              </a:rPr>
              <a:t>. </a:t>
            </a:r>
            <a:r>
              <a:rPr lang="pt-BR" sz="1600" dirty="0" err="1">
                <a:solidFill>
                  <a:srgbClr val="0070C0"/>
                </a:solidFill>
              </a:rPr>
              <a:t>Current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err="1">
                <a:solidFill>
                  <a:srgbClr val="0070C0"/>
                </a:solidFill>
              </a:rPr>
              <a:t>Directions</a:t>
            </a:r>
            <a:r>
              <a:rPr lang="pt-BR" sz="1600" dirty="0">
                <a:solidFill>
                  <a:srgbClr val="0070C0"/>
                </a:solidFill>
              </a:rPr>
              <a:t> in </a:t>
            </a:r>
            <a:r>
              <a:rPr lang="pt-BR" sz="1600" dirty="0" err="1">
                <a:solidFill>
                  <a:srgbClr val="0070C0"/>
                </a:solidFill>
              </a:rPr>
              <a:t>Psychological</a:t>
            </a:r>
            <a:r>
              <a:rPr lang="pt-BR" sz="1600" dirty="0">
                <a:solidFill>
                  <a:srgbClr val="0070C0"/>
                </a:solidFill>
              </a:rPr>
              <a:t> Science 96-99.1993. 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Le Bon, G. (1938). A psicologia das multidões. Rio de Janeiro: F. </a:t>
            </a:r>
            <a:r>
              <a:rPr lang="pt-BR" sz="1600" dirty="0" err="1">
                <a:solidFill>
                  <a:srgbClr val="0070C0"/>
                </a:solidFill>
              </a:rPr>
              <a:t>Briguiet</a:t>
            </a:r>
            <a:r>
              <a:rPr lang="pt-BR" sz="1600" dirty="0">
                <a:solidFill>
                  <a:srgbClr val="0070C0"/>
                </a:solidFill>
              </a:rPr>
              <a:t> &amp; Cia.</a:t>
            </a:r>
          </a:p>
          <a:p>
            <a:pPr marL="342900" indent="-252413"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rgbClr val="0070C0"/>
                </a:solidFill>
              </a:rPr>
              <a:t>Pasquel</a:t>
            </a:r>
            <a:r>
              <a:rPr lang="pt-BR" sz="1600" dirty="0">
                <a:solidFill>
                  <a:srgbClr val="0070C0"/>
                </a:solidFill>
              </a:rPr>
              <a:t>-López, C.; </a:t>
            </a:r>
            <a:r>
              <a:rPr lang="pt-BR" sz="1600" dirty="0" err="1">
                <a:solidFill>
                  <a:srgbClr val="0070C0"/>
                </a:solidFill>
              </a:rPr>
              <a:t>Valerio-Ureña</a:t>
            </a:r>
            <a:r>
              <a:rPr lang="pt-BR" sz="1600" dirty="0">
                <a:solidFill>
                  <a:srgbClr val="0070C0"/>
                </a:solidFill>
              </a:rPr>
              <a:t>, G. O contágio emocional nas redes sociais: o caso do COVID-19 no </a:t>
            </a:r>
            <a:r>
              <a:rPr lang="pt-BR" sz="1600" dirty="0" err="1">
                <a:solidFill>
                  <a:srgbClr val="0070C0"/>
                </a:solidFill>
              </a:rPr>
              <a:t>Facebook</a:t>
            </a:r>
            <a:r>
              <a:rPr lang="pt-BR" sz="1600" dirty="0">
                <a:solidFill>
                  <a:srgbClr val="0070C0"/>
                </a:solidFill>
              </a:rPr>
              <a:t>. Texto Livre: Linguagem e Tecnologia, Belo </a:t>
            </a:r>
            <a:r>
              <a:rPr lang="pt-BR" sz="1600" dirty="0" err="1">
                <a:solidFill>
                  <a:srgbClr val="0070C0"/>
                </a:solidFill>
              </a:rPr>
              <a:t>Horizonte-MG</a:t>
            </a:r>
            <a:r>
              <a:rPr lang="pt-BR" sz="1600" dirty="0">
                <a:solidFill>
                  <a:srgbClr val="0070C0"/>
                </a:solidFill>
              </a:rPr>
              <a:t>, v. 14, n. 1, p. e29080, 2021. DOI: 10.35699/1983-3652.2021.29080. Disponível em: https://periodicos.ufmg.br/index.php/textolivre/article/view/29080 </a:t>
            </a:r>
          </a:p>
        </p:txBody>
      </p:sp>
    </p:spTree>
    <p:extLst>
      <p:ext uri="{BB962C8B-B14F-4D97-AF65-F5344CB8AC3E}">
        <p14:creationId xmlns:p14="http://schemas.microsoft.com/office/powerpoint/2010/main" val="199031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14234" r="8940"/>
          <a:stretch/>
        </p:blipFill>
        <p:spPr>
          <a:xfrm>
            <a:off x="0" y="0"/>
            <a:ext cx="7299434" cy="47993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434" y="625355"/>
            <a:ext cx="4822354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Proc. Psicológicos Básicos - Profa Fraulein V. de Paula - UMESP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Emoções básicas e secundárias</a:t>
            </a:r>
            <a:br>
              <a:rPr lang="pt-BR" altLang="pt-BR" sz="4000"/>
            </a:br>
            <a:r>
              <a:rPr lang="pt-BR" altLang="pt-BR" sz="1200">
                <a:hlinkClick r:id="rId2"/>
              </a:rPr>
              <a:t>http://www.personalityresearch.org/basicemotions/plutchik.html</a:t>
            </a:r>
            <a:r>
              <a:rPr lang="pt-BR" altLang="pt-BR" sz="1200"/>
              <a:t/>
            </a:r>
            <a:br>
              <a:rPr lang="pt-BR" altLang="pt-BR" sz="1200"/>
            </a:br>
            <a:r>
              <a:rPr lang="pt-BR" altLang="pt-BR" sz="1200"/>
              <a:t/>
            </a:r>
            <a:br>
              <a:rPr lang="pt-BR" altLang="pt-BR" sz="1200"/>
            </a:br>
            <a:endParaRPr lang="pt-BR" altLang="pt-BR" sz="1200"/>
          </a:p>
        </p:txBody>
      </p:sp>
      <p:pic>
        <p:nvPicPr>
          <p:cNvPr id="16393" name="Picture 9" descr="%C3%93ptic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34" y="1628775"/>
            <a:ext cx="413850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1557339"/>
            <a:ext cx="4427537" cy="437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Diferenças na excitação para diferentes emoções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484313"/>
            <a:ext cx="87852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1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Proc. Psicológicos Básicos - Profa Fraulein V. de Paula - UMESP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Cognição, emoção e tomada de decisões</a:t>
            </a:r>
            <a:endParaRPr lang="pt-BR" altLang="pt-B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125539"/>
            <a:ext cx="4691063" cy="5000625"/>
          </a:xfrm>
        </p:spPr>
        <p:txBody>
          <a:bodyPr/>
          <a:lstStyle/>
          <a:p>
            <a:pPr marL="533400" indent="-533400">
              <a:buNone/>
            </a:pPr>
            <a:endParaRPr lang="pt-BR" altLang="pt-BR" b="1" i="1" dirty="0" smtClean="0"/>
          </a:p>
          <a:p>
            <a:pPr marL="533400" indent="-533400">
              <a:buNone/>
            </a:pPr>
            <a:endParaRPr lang="pt-BR" altLang="pt-BR" b="1" i="1" dirty="0"/>
          </a:p>
          <a:p>
            <a:pPr marL="533400" indent="-533400">
              <a:buNone/>
            </a:pPr>
            <a:r>
              <a:rPr lang="pt-BR" altLang="pt-BR" b="1" i="1" dirty="0" err="1" smtClean="0"/>
              <a:t>Finneas</a:t>
            </a:r>
            <a:r>
              <a:rPr lang="pt-BR" altLang="pt-BR" b="1" i="1" dirty="0" smtClean="0"/>
              <a:t> </a:t>
            </a:r>
            <a:r>
              <a:rPr lang="pt-BR" altLang="pt-BR" b="1" i="1" dirty="0" err="1" smtClean="0"/>
              <a:t>Geage</a:t>
            </a:r>
            <a:r>
              <a:rPr lang="pt-BR" altLang="pt-BR" b="1" i="1" dirty="0" smtClean="0"/>
              <a:t> </a:t>
            </a:r>
          </a:p>
          <a:p>
            <a:pPr marL="533400" indent="-533400">
              <a:buNone/>
            </a:pPr>
            <a:endParaRPr lang="pt-BR" altLang="pt-BR" b="1" i="1" dirty="0"/>
          </a:p>
          <a:p>
            <a:pPr marL="533400" indent="-533400">
              <a:buNone/>
            </a:pPr>
            <a:r>
              <a:rPr lang="pt-BR" altLang="pt-BR" b="1" i="1" dirty="0" smtClean="0"/>
              <a:t>Pacientes lecionados</a:t>
            </a:r>
            <a:endParaRPr lang="pt-BR" altLang="pt-BR" dirty="0"/>
          </a:p>
          <a:p>
            <a:pPr marL="533400" indent="-533400">
              <a:buNone/>
            </a:pPr>
            <a:endParaRPr lang="pt-BR" alt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59" y="1536698"/>
            <a:ext cx="5213463" cy="42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 do marcador </a:t>
            </a:r>
            <a:r>
              <a:rPr lang="pt-BR" dirty="0" smtClean="0"/>
              <a:t>somático </a:t>
            </a:r>
            <a:br>
              <a:rPr lang="pt-BR" dirty="0" smtClean="0"/>
            </a:br>
            <a:endParaRPr lang="pt-BR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468" t="21535" r="21100" b="17473"/>
          <a:stretch/>
        </p:blipFill>
        <p:spPr>
          <a:xfrm>
            <a:off x="1119352" y="1623847"/>
            <a:ext cx="6439685" cy="359453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870028" y="46373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Diagrama: o </a:t>
            </a:r>
            <a:r>
              <a:rPr lang="pt-BR" dirty="0"/>
              <a:t>cérebro é representado pelo perímetro preto superior e o corpo pelo inferior. Estão representados, entre outros, os córtices </a:t>
            </a:r>
            <a:r>
              <a:rPr lang="pt-BR" dirty="0" err="1"/>
              <a:t>somatossensorial</a:t>
            </a:r>
            <a:r>
              <a:rPr lang="pt-BR" dirty="0"/>
              <a:t> primário (SI) e secundário (SII), o córtex pré-frontal </a:t>
            </a:r>
            <a:r>
              <a:rPr lang="pt-BR" dirty="0" err="1"/>
              <a:t>ventromedial</a:t>
            </a:r>
            <a:r>
              <a:rPr lang="pt-BR" dirty="0"/>
              <a:t> (VM) e a </a:t>
            </a:r>
            <a:r>
              <a:rPr lang="pt-BR" dirty="0" smtClean="0"/>
              <a:t>Amígdala.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25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Proc. Psicológicos Básicos - Profa Fraulein V. de Paula - UMESP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 do marcador </a:t>
            </a:r>
            <a:r>
              <a:rPr lang="pt-BR" dirty="0" smtClean="0"/>
              <a:t>somático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110" t="26832" r="2583" b="9591"/>
          <a:stretch/>
        </p:blipFill>
        <p:spPr>
          <a:xfrm>
            <a:off x="1815661" y="1497723"/>
            <a:ext cx="9538139" cy="46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 do marcador </a:t>
            </a:r>
            <a:r>
              <a:rPr lang="pt-BR" dirty="0" smtClean="0"/>
              <a:t>somático : O jogo de apostas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86406" y="5374847"/>
            <a:ext cx="11398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A. Bechara, H. </a:t>
            </a:r>
            <a:r>
              <a:rPr lang="pt-BR" dirty="0" err="1"/>
              <a:t>Damasio</a:t>
            </a:r>
            <a:r>
              <a:rPr lang="pt-BR" dirty="0"/>
              <a:t>, D. </a:t>
            </a:r>
            <a:r>
              <a:rPr lang="pt-BR" dirty="0" err="1"/>
              <a:t>Tranel</a:t>
            </a:r>
            <a:r>
              <a:rPr lang="pt-BR" dirty="0"/>
              <a:t>, A.R. </a:t>
            </a:r>
            <a:r>
              <a:rPr lang="pt-BR" dirty="0" err="1"/>
              <a:t>Damasio</a:t>
            </a:r>
            <a:r>
              <a:rPr lang="pt-BR" dirty="0"/>
              <a:t>,</a:t>
            </a:r>
          </a:p>
          <a:p>
            <a:r>
              <a:rPr lang="pt-BR" dirty="0"/>
              <a:t>The Iowa </a:t>
            </a:r>
            <a:r>
              <a:rPr lang="pt-BR" dirty="0" err="1"/>
              <a:t>Gambling</a:t>
            </a:r>
            <a:r>
              <a:rPr lang="pt-BR" dirty="0"/>
              <a:t> </a:t>
            </a:r>
            <a:r>
              <a:rPr lang="pt-BR" dirty="0" err="1"/>
              <a:t>Task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somatic</a:t>
            </a:r>
            <a:r>
              <a:rPr lang="pt-BR" dirty="0"/>
              <a:t> </a:t>
            </a:r>
            <a:r>
              <a:rPr lang="pt-BR" dirty="0" err="1"/>
              <a:t>marker</a:t>
            </a:r>
            <a:r>
              <a:rPr lang="pt-BR" dirty="0"/>
              <a:t> </a:t>
            </a:r>
            <a:r>
              <a:rPr lang="pt-BR" dirty="0" err="1"/>
              <a:t>hypothesis</a:t>
            </a:r>
            <a:r>
              <a:rPr lang="pt-BR" dirty="0"/>
              <a:t>: some </a:t>
            </a:r>
            <a:r>
              <a:rPr lang="pt-BR" dirty="0" err="1"/>
              <a:t>questions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answers</a:t>
            </a:r>
            <a:r>
              <a:rPr lang="pt-BR" dirty="0"/>
              <a:t>,</a:t>
            </a:r>
          </a:p>
          <a:p>
            <a:r>
              <a:rPr lang="pt-BR" dirty="0" err="1"/>
              <a:t>Trends</a:t>
            </a:r>
            <a:r>
              <a:rPr lang="pt-BR" dirty="0"/>
              <a:t> in </a:t>
            </a:r>
            <a:r>
              <a:rPr lang="pt-BR" dirty="0" err="1"/>
              <a:t>Cognitive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 smtClean="0"/>
              <a:t>, Volume </a:t>
            </a:r>
            <a:r>
              <a:rPr lang="pt-BR" dirty="0"/>
              <a:t>9, </a:t>
            </a:r>
            <a:r>
              <a:rPr lang="pt-BR" dirty="0" err="1"/>
              <a:t>Issue</a:t>
            </a:r>
            <a:r>
              <a:rPr lang="pt-BR" dirty="0"/>
              <a:t> 4</a:t>
            </a:r>
            <a:r>
              <a:rPr lang="pt-BR" dirty="0" smtClean="0"/>
              <a:t>, 2005, </a:t>
            </a:r>
            <a:r>
              <a:rPr lang="pt-BR" dirty="0" err="1" smtClean="0"/>
              <a:t>Pages</a:t>
            </a:r>
            <a:r>
              <a:rPr lang="pt-BR" dirty="0" smtClean="0"/>
              <a:t> </a:t>
            </a:r>
            <a:r>
              <a:rPr lang="pt-BR" dirty="0"/>
              <a:t>159-162</a:t>
            </a:r>
            <a:r>
              <a:rPr lang="pt-BR" dirty="0" smtClean="0"/>
              <a:t>, ISSN </a:t>
            </a:r>
            <a:r>
              <a:rPr lang="pt-BR" dirty="0"/>
              <a:t>1364-6613,</a:t>
            </a:r>
          </a:p>
          <a:p>
            <a:r>
              <a:rPr lang="pt-BR" dirty="0"/>
              <a:t>https://doi.org/10.1016/j.tics.2005.02.002.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8993" y="210160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tarefa de jogo (GT) </a:t>
            </a:r>
            <a:r>
              <a:rPr lang="pt-BR" dirty="0" smtClean="0"/>
              <a:t>: os </a:t>
            </a:r>
            <a:r>
              <a:rPr lang="pt-BR" dirty="0"/>
              <a:t>participantes devem escolher entre baralhos de cartas que </a:t>
            </a:r>
            <a:r>
              <a:rPr lang="pt-BR" dirty="0" smtClean="0"/>
              <a:t>geram alto </a:t>
            </a:r>
            <a:r>
              <a:rPr lang="pt-BR" dirty="0"/>
              <a:t>ganho imediato, mas maior perda futura, ou seja, perda a longo prazo, e baralhos que </a:t>
            </a:r>
            <a:r>
              <a:rPr lang="pt-BR" dirty="0" smtClean="0"/>
              <a:t>geram menor </a:t>
            </a:r>
            <a:r>
              <a:rPr lang="pt-BR" dirty="0"/>
              <a:t>ganho imediato, mas menor perda futura, ou seja, ganho a longo prazo.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tarefa </a:t>
            </a:r>
            <a:r>
              <a:rPr lang="pt-BR" dirty="0" smtClean="0"/>
              <a:t>consiste em </a:t>
            </a:r>
            <a:r>
              <a:rPr lang="pt-BR" dirty="0"/>
              <a:t>4 baralhos de cartas denominados A, B, C e D.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objetivo da tarefa é maximizar o </a:t>
            </a:r>
            <a:r>
              <a:rPr lang="pt-BR" dirty="0" smtClean="0"/>
              <a:t>lucro com </a:t>
            </a:r>
            <a:r>
              <a:rPr lang="pt-BR" dirty="0"/>
              <a:t>um empréstimo de dinheiro fictício.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Os </a:t>
            </a:r>
            <a:r>
              <a:rPr lang="pt-BR" dirty="0"/>
              <a:t>participantes devem fazer uma série de 100 seleções de cartas</a:t>
            </a:r>
            <a:r>
              <a:rPr lang="pt-B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 </a:t>
            </a:r>
            <a:r>
              <a:rPr lang="pt-BR" dirty="0"/>
              <a:t>entanto, não são informados com antecedência sobre quantas seleções de cartas farão</a:t>
            </a:r>
            <a:r>
              <a:rPr lang="pt-B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Os </a:t>
            </a:r>
            <a:r>
              <a:rPr lang="pt-BR" dirty="0"/>
              <a:t>participantes podem selecionar uma carta de cada vez de qualquer baralho que escolherem e são livres para </a:t>
            </a:r>
            <a:r>
              <a:rPr lang="pt-BR" dirty="0" smtClean="0"/>
              <a:t>trocar de </a:t>
            </a:r>
            <a:r>
              <a:rPr lang="pt-BR" dirty="0"/>
              <a:t>qualquer baralho para outro a qualquer momento e com a frequência que desejarem.</a:t>
            </a:r>
          </a:p>
        </p:txBody>
      </p:sp>
    </p:spTree>
    <p:extLst>
      <p:ext uri="{BB962C8B-B14F-4D97-AF65-F5344CB8AC3E}">
        <p14:creationId xmlns:p14="http://schemas.microsoft.com/office/powerpoint/2010/main" val="18271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5644</Words>
  <Application>Microsoft Office PowerPoint</Application>
  <PresentationFormat>Widescreen</PresentationFormat>
  <Paragraphs>234</Paragraphs>
  <Slides>28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1_Tema do Office</vt:lpstr>
      <vt:lpstr>2_Tema do Office</vt:lpstr>
      <vt:lpstr>Boa tarde!!!</vt:lpstr>
      <vt:lpstr>Apresentação do PowerPoint</vt:lpstr>
      <vt:lpstr>Apresentação do PowerPoint</vt:lpstr>
      <vt:lpstr>Emoções básicas e secundárias http://www.personalityresearch.org/basicemotions/plutchik.html  </vt:lpstr>
      <vt:lpstr>Diferenças na excitação para diferentes emoções</vt:lpstr>
      <vt:lpstr>Cognição, emoção e tomada de decisões</vt:lpstr>
      <vt:lpstr>Hipótese do marcador somático  </vt:lpstr>
      <vt:lpstr>Hipótese do marcador somático </vt:lpstr>
      <vt:lpstr>Hipótese do marcador somático : O jogo de apostas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Contágio emocional</dc:title>
  <dc:creator>Fraulein Vidigal de Paula</dc:creator>
  <cp:lastModifiedBy>Fraulein Vidigal de Paula</cp:lastModifiedBy>
  <cp:revision>78</cp:revision>
  <dcterms:created xsi:type="dcterms:W3CDTF">2021-03-30T13:45:24Z</dcterms:created>
  <dcterms:modified xsi:type="dcterms:W3CDTF">2025-05-06T17:08:32Z</dcterms:modified>
</cp:coreProperties>
</file>