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76" r:id="rId5"/>
    <p:sldId id="259" r:id="rId6"/>
    <p:sldId id="277" r:id="rId7"/>
    <p:sldId id="278"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73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tableStyles" Target="tableStyle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presProps" Target="presProp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pt-BR"/>
              <a:t>Clique para editar o título Mestre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9/24/2023</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‹nº›</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pt-BR"/>
              <a:t>Clique para editar o título Mestre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ncho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pt-BR"/>
              <a:t>Clique para editar o título Mestre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48A87A34-81AB-432B-8DAE-1953F412C126}" type="datetimeFigureOut">
              <a:rPr lang="en-US" dirty="0"/>
              <a:t>9/24/2023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pt-BR"/>
              <a:t>Clique para editar o título Mestre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9/24/2023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Content Placeholder 3"/>
          <p:cNvSpPr>
            <a:spLocks noGrp="1"/>
          </p:cNvSpPr>
          <p:nvPr>
            <p:ph sz="half" idx="2"/>
          </p:nvPr>
        </p:nvSpPr>
        <p:spPr>
          <a:xfrm>
            <a:off x="1447191" y="2824269"/>
            <a:ext cx="4645152" cy="2644457"/>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Content Placeholder 5"/>
          <p:cNvSpPr>
            <a:spLocks noGrp="1"/>
          </p:cNvSpPr>
          <p:nvPr>
            <p:ph sz="quarter" idx="4"/>
          </p:nvPr>
        </p:nvSpPr>
        <p:spPr>
          <a:xfrm>
            <a:off x="6412362" y="2821491"/>
            <a:ext cx="4645152" cy="2637371"/>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9/24/2023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‹nº›</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9/24/2023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9/24/2023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pt-BR"/>
              <a:t>Clique para editar o título Mestre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48A87A34-81AB-432B-8DAE-1953F412C126}" type="datetimeFigureOut">
              <a:rPr lang="en-US" dirty="0"/>
              <a:t>9/24/2023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9/24/2023</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pt-BR"/>
              <a:t>Clique para editar o título Mestre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9/24/2023</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‹nº›</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1954517-46B9-4E15-8697-BC3A701783F4}"/>
              </a:ext>
            </a:extLst>
          </p:cNvPr>
          <p:cNvSpPr>
            <a:spLocks noGrp="1"/>
          </p:cNvSpPr>
          <p:nvPr>
            <p:ph type="ctrTitle"/>
          </p:nvPr>
        </p:nvSpPr>
        <p:spPr>
          <a:xfrm>
            <a:off x="2417779" y="1478583"/>
            <a:ext cx="8637073" cy="2541431"/>
          </a:xfrm>
        </p:spPr>
        <p:txBody>
          <a:bodyPr>
            <a:normAutofit fontScale="90000"/>
          </a:bodyPr>
          <a:lstStyle/>
          <a:p>
            <a:r>
              <a:rPr lang="pt-BR" dirty="0"/>
              <a:t>Max Weber e a </a:t>
            </a:r>
            <a:br>
              <a:rPr lang="pt-BR" dirty="0"/>
            </a:br>
            <a:r>
              <a:rPr lang="pt-BR" dirty="0"/>
              <a:t>Escola Histórica Alemã </a:t>
            </a:r>
            <a:br>
              <a:rPr lang="pt-BR" dirty="0"/>
            </a:br>
            <a:endParaRPr lang="pt-BR" dirty="0"/>
          </a:p>
        </p:txBody>
      </p:sp>
      <p:sp>
        <p:nvSpPr>
          <p:cNvPr id="3" name="Subtítulo 2">
            <a:extLst>
              <a:ext uri="{FF2B5EF4-FFF2-40B4-BE49-F238E27FC236}">
                <a16:creationId xmlns:a16="http://schemas.microsoft.com/office/drawing/2014/main" id="{B3CF2A4E-ADCB-42AA-A6FE-CF8B0F7EF934}"/>
              </a:ext>
            </a:extLst>
          </p:cNvPr>
          <p:cNvSpPr>
            <a:spLocks noGrp="1"/>
          </p:cNvSpPr>
          <p:nvPr>
            <p:ph type="subTitle" idx="1"/>
          </p:nvPr>
        </p:nvSpPr>
        <p:spPr/>
        <p:txBody>
          <a:bodyPr/>
          <a:lstStyle/>
          <a:p>
            <a:r>
              <a:rPr lang="pt-BR" dirty="0"/>
              <a:t>13ª aula de metodologia da análise econômica </a:t>
            </a:r>
          </a:p>
        </p:txBody>
      </p:sp>
    </p:spTree>
    <p:extLst>
      <p:ext uri="{BB962C8B-B14F-4D97-AF65-F5344CB8AC3E}">
        <p14:creationId xmlns:p14="http://schemas.microsoft.com/office/powerpoint/2010/main" val="4154114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169A2A0-70A7-4EEE-96A2-025BD4F17771}"/>
              </a:ext>
            </a:extLst>
          </p:cNvPr>
          <p:cNvSpPr>
            <a:spLocks noGrp="1"/>
          </p:cNvSpPr>
          <p:nvPr>
            <p:ph type="title"/>
          </p:nvPr>
        </p:nvSpPr>
        <p:spPr/>
        <p:txBody>
          <a:bodyPr/>
          <a:lstStyle/>
          <a:p>
            <a:r>
              <a:rPr lang="pt-BR" dirty="0"/>
              <a:t>Objetivos da Escola Histórica</a:t>
            </a:r>
          </a:p>
        </p:txBody>
      </p:sp>
      <p:sp>
        <p:nvSpPr>
          <p:cNvPr id="3" name="Espaço Reservado para Conteúdo 2">
            <a:extLst>
              <a:ext uri="{FF2B5EF4-FFF2-40B4-BE49-F238E27FC236}">
                <a16:creationId xmlns:a16="http://schemas.microsoft.com/office/drawing/2014/main" id="{FA57EB62-986F-4CE8-A3CB-DA82A4D4B042}"/>
              </a:ext>
            </a:extLst>
          </p:cNvPr>
          <p:cNvSpPr>
            <a:spLocks noGrp="1"/>
          </p:cNvSpPr>
          <p:nvPr>
            <p:ph idx="1"/>
          </p:nvPr>
        </p:nvSpPr>
        <p:spPr>
          <a:xfrm>
            <a:off x="1451579" y="1853754"/>
            <a:ext cx="9603275" cy="4145917"/>
          </a:xfrm>
        </p:spPr>
        <p:txBody>
          <a:bodyPr>
            <a:normAutofit/>
          </a:bodyPr>
          <a:lstStyle/>
          <a:p>
            <a:r>
              <a:rPr lang="pt-BR" dirty="0"/>
              <a:t>Explicar os fenômenos econômicos deduzindo-os de elementos empiricamente conhecidos da natureza humana. </a:t>
            </a:r>
          </a:p>
          <a:p>
            <a:r>
              <a:rPr lang="pt-BR" dirty="0"/>
              <a:t>Não seria correto apenas postular o </a:t>
            </a:r>
            <a:r>
              <a:rPr lang="pt-BR" dirty="0">
                <a:solidFill>
                  <a:schemeClr val="bg2">
                    <a:lumMod val="50000"/>
                  </a:schemeClr>
                </a:solidFill>
              </a:rPr>
              <a:t>homem econômico </a:t>
            </a:r>
            <a:r>
              <a:rPr lang="pt-BR" dirty="0"/>
              <a:t>(</a:t>
            </a:r>
            <a:r>
              <a:rPr lang="pt-BR" i="1" dirty="0"/>
              <a:t>Homo economicus</a:t>
            </a:r>
            <a:r>
              <a:rPr lang="pt-BR" dirty="0"/>
              <a:t>) autointeressado, hipótese consagrada nos clássicos pelos escritos metodológicos de Stuart Mill. </a:t>
            </a:r>
          </a:p>
          <a:p>
            <a:r>
              <a:rPr lang="pt-BR" dirty="0"/>
              <a:t>Os economistas históricos enfatizam a observação empírica, mas não eram radicalmente empiristas, pois, além da investigação empírica concreta, eles utilizam </a:t>
            </a:r>
            <a:r>
              <a:rPr lang="pt-BR" dirty="0">
                <a:solidFill>
                  <a:schemeClr val="bg2">
                    <a:lumMod val="50000"/>
                  </a:schemeClr>
                </a:solidFill>
              </a:rPr>
              <a:t>elementos do idealismo hegeliano </a:t>
            </a:r>
            <a:r>
              <a:rPr lang="pt-BR" dirty="0"/>
              <a:t>compondo um peculiar amálgama de ideias. </a:t>
            </a:r>
          </a:p>
          <a:p>
            <a:r>
              <a:rPr lang="pt-BR" dirty="0"/>
              <a:t>A combinação dessas duas matrizes parecia-lhes propiciar perfeito casamento entre filosofia e história. </a:t>
            </a:r>
          </a:p>
        </p:txBody>
      </p:sp>
    </p:spTree>
    <p:extLst>
      <p:ext uri="{BB962C8B-B14F-4D97-AF65-F5344CB8AC3E}">
        <p14:creationId xmlns:p14="http://schemas.microsoft.com/office/powerpoint/2010/main" val="4175129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B45ACC4-E49C-4CD0-ABFA-9C80EBBED11D}"/>
              </a:ext>
            </a:extLst>
          </p:cNvPr>
          <p:cNvSpPr>
            <a:spLocks noGrp="1"/>
          </p:cNvSpPr>
          <p:nvPr>
            <p:ph type="title"/>
          </p:nvPr>
        </p:nvSpPr>
        <p:spPr/>
        <p:txBody>
          <a:bodyPr/>
          <a:lstStyle/>
          <a:p>
            <a:r>
              <a:rPr lang="pt-BR" dirty="0"/>
              <a:t>espírito absoluto</a:t>
            </a:r>
          </a:p>
        </p:txBody>
      </p:sp>
      <p:sp>
        <p:nvSpPr>
          <p:cNvPr id="3" name="Espaço Reservado para Conteúdo 2">
            <a:extLst>
              <a:ext uri="{FF2B5EF4-FFF2-40B4-BE49-F238E27FC236}">
                <a16:creationId xmlns:a16="http://schemas.microsoft.com/office/drawing/2014/main" id="{41943D3E-9A31-4648-985B-5AC1249DE2B1}"/>
              </a:ext>
            </a:extLst>
          </p:cNvPr>
          <p:cNvSpPr>
            <a:spLocks noGrp="1"/>
          </p:cNvSpPr>
          <p:nvPr>
            <p:ph idx="1"/>
          </p:nvPr>
        </p:nvSpPr>
        <p:spPr>
          <a:xfrm>
            <a:off x="1451579" y="2015732"/>
            <a:ext cx="9603275" cy="4037749"/>
          </a:xfrm>
        </p:spPr>
        <p:txBody>
          <a:bodyPr>
            <a:normAutofit fontScale="85000" lnSpcReduction="10000"/>
          </a:bodyPr>
          <a:lstStyle/>
          <a:p>
            <a:r>
              <a:rPr lang="pt-BR" dirty="0"/>
              <a:t>A escola histórica, no entanto, não aceita a noção de Hegel da racionalidade histórica como o desenvolvimento dialético de um espírito absoluto. </a:t>
            </a:r>
          </a:p>
          <a:p>
            <a:r>
              <a:rPr lang="pt-BR" dirty="0"/>
              <a:t>Ela não utilizava a dialética hegeliana nem se preocupou com lógica. </a:t>
            </a:r>
          </a:p>
          <a:p>
            <a:r>
              <a:rPr lang="pt-BR" dirty="0"/>
              <a:t>Em comum com Hegel, entretanto, seus adeptos acreditam que a história é um processo significativo, isto é, que os eventos históricos possuem significados a serem desvendados, que se formam socialmente e são expressos pela ação humana. </a:t>
            </a:r>
          </a:p>
          <a:p>
            <a:r>
              <a:rPr lang="pt-BR" dirty="0"/>
              <a:t>Dessas observações, a história chegaria às regularidades ou condições fundamentais presentes na sociedade. </a:t>
            </a:r>
          </a:p>
          <a:p>
            <a:r>
              <a:rPr lang="pt-BR" dirty="0"/>
              <a:t>Pelo método empírico, ações e eventos concretos são observados e estudados. Na esfera socioeconômica, identificam-se leis, relações causais e desenvolvimento evolutivo, em analogia às ciências naturais. Muito embora as leis empíricas não fossem de aplicação geral em todos os lugares e épocas históricas. </a:t>
            </a:r>
          </a:p>
        </p:txBody>
      </p:sp>
    </p:spTree>
    <p:extLst>
      <p:ext uri="{BB962C8B-B14F-4D97-AF65-F5344CB8AC3E}">
        <p14:creationId xmlns:p14="http://schemas.microsoft.com/office/powerpoint/2010/main" val="18188097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D99B8F9-DBE1-420C-B347-F34C5ECBC504}"/>
              </a:ext>
            </a:extLst>
          </p:cNvPr>
          <p:cNvSpPr>
            <a:spLocks noGrp="1"/>
          </p:cNvSpPr>
          <p:nvPr>
            <p:ph type="title"/>
          </p:nvPr>
        </p:nvSpPr>
        <p:spPr/>
        <p:txBody>
          <a:bodyPr/>
          <a:lstStyle/>
          <a:p>
            <a:r>
              <a:rPr lang="pt-BR" dirty="0"/>
              <a:t>Contra o homem econômico</a:t>
            </a:r>
          </a:p>
        </p:txBody>
      </p:sp>
      <p:sp>
        <p:nvSpPr>
          <p:cNvPr id="3" name="Espaço Reservado para Conteúdo 2">
            <a:extLst>
              <a:ext uri="{FF2B5EF4-FFF2-40B4-BE49-F238E27FC236}">
                <a16:creationId xmlns:a16="http://schemas.microsoft.com/office/drawing/2014/main" id="{4A720E47-8E46-4087-8CC5-549F00C597DA}"/>
              </a:ext>
            </a:extLst>
          </p:cNvPr>
          <p:cNvSpPr>
            <a:spLocks noGrp="1"/>
          </p:cNvSpPr>
          <p:nvPr>
            <p:ph idx="1"/>
          </p:nvPr>
        </p:nvSpPr>
        <p:spPr/>
        <p:txBody>
          <a:bodyPr/>
          <a:lstStyle/>
          <a:p>
            <a:r>
              <a:rPr lang="pt-BR" dirty="0"/>
              <a:t>A investigação social deve-se preocupar com o mecanismo em que as ideias são formadas. </a:t>
            </a:r>
          </a:p>
          <a:p>
            <a:r>
              <a:rPr lang="pt-BR" dirty="0"/>
              <a:t>Não é aceitável a mera postulação do homem econômico racional e onisciente. </a:t>
            </a:r>
          </a:p>
          <a:p>
            <a:r>
              <a:rPr lang="pt-BR" dirty="0"/>
              <a:t>As ideias são moldadas na consciência individual por meio de um processo histórico e social. </a:t>
            </a:r>
          </a:p>
          <a:p>
            <a:r>
              <a:rPr lang="pt-BR" dirty="0"/>
              <a:t>Fatores sociais modelam a consciência dos indivíduos e essa consciência se manifesta nas instituições. </a:t>
            </a:r>
          </a:p>
        </p:txBody>
      </p:sp>
    </p:spTree>
    <p:extLst>
      <p:ext uri="{BB962C8B-B14F-4D97-AF65-F5344CB8AC3E}">
        <p14:creationId xmlns:p14="http://schemas.microsoft.com/office/powerpoint/2010/main" val="1650549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F4A6265-8F25-4173-970F-B7F25EDAA8FD}"/>
              </a:ext>
            </a:extLst>
          </p:cNvPr>
          <p:cNvSpPr>
            <a:spLocks noGrp="1"/>
          </p:cNvSpPr>
          <p:nvPr>
            <p:ph type="title"/>
          </p:nvPr>
        </p:nvSpPr>
        <p:spPr/>
        <p:txBody>
          <a:bodyPr/>
          <a:lstStyle/>
          <a:p>
            <a:r>
              <a:rPr lang="pt-BR" dirty="0"/>
              <a:t>autores ingleses com concepção historicista </a:t>
            </a:r>
          </a:p>
        </p:txBody>
      </p:sp>
      <p:sp>
        <p:nvSpPr>
          <p:cNvPr id="3" name="Espaço Reservado para Conteúdo 2">
            <a:extLst>
              <a:ext uri="{FF2B5EF4-FFF2-40B4-BE49-F238E27FC236}">
                <a16:creationId xmlns:a16="http://schemas.microsoft.com/office/drawing/2014/main" id="{028CCB15-0738-49A0-89FE-F784DD79F9B3}"/>
              </a:ext>
            </a:extLst>
          </p:cNvPr>
          <p:cNvSpPr>
            <a:spLocks noGrp="1"/>
          </p:cNvSpPr>
          <p:nvPr>
            <p:ph idx="1"/>
          </p:nvPr>
        </p:nvSpPr>
        <p:spPr/>
        <p:txBody>
          <a:bodyPr/>
          <a:lstStyle/>
          <a:p>
            <a:r>
              <a:rPr lang="pt-BR" dirty="0"/>
              <a:t>Sem pertencerem a uma escola bem definida. </a:t>
            </a:r>
          </a:p>
          <a:p>
            <a:r>
              <a:rPr lang="pt-BR" dirty="0"/>
              <a:t>“Escola histórica inglesa”, também composta por autores irlandeses. </a:t>
            </a:r>
          </a:p>
          <a:p>
            <a:r>
              <a:rPr lang="pt-BR" dirty="0"/>
              <a:t>Um apanhado de trabalhos isolados. </a:t>
            </a:r>
          </a:p>
        </p:txBody>
      </p:sp>
    </p:spTree>
    <p:extLst>
      <p:ext uri="{BB962C8B-B14F-4D97-AF65-F5344CB8AC3E}">
        <p14:creationId xmlns:p14="http://schemas.microsoft.com/office/powerpoint/2010/main" val="34665655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B02F622-3981-4781-9D03-F257D9DB7E8D}"/>
              </a:ext>
            </a:extLst>
          </p:cNvPr>
          <p:cNvSpPr>
            <a:spLocks noGrp="1"/>
          </p:cNvSpPr>
          <p:nvPr>
            <p:ph type="title"/>
          </p:nvPr>
        </p:nvSpPr>
        <p:spPr/>
        <p:txBody>
          <a:bodyPr/>
          <a:lstStyle/>
          <a:p>
            <a:r>
              <a:rPr lang="pt-BR" dirty="0"/>
              <a:t>Autores da escola histórica inglesa</a:t>
            </a:r>
          </a:p>
        </p:txBody>
      </p:sp>
      <p:sp>
        <p:nvSpPr>
          <p:cNvPr id="3" name="Espaço Reservado para Conteúdo 2">
            <a:extLst>
              <a:ext uri="{FF2B5EF4-FFF2-40B4-BE49-F238E27FC236}">
                <a16:creationId xmlns:a16="http://schemas.microsoft.com/office/drawing/2014/main" id="{55770D38-AD4E-4604-9E2E-42B2588289BB}"/>
              </a:ext>
            </a:extLst>
          </p:cNvPr>
          <p:cNvSpPr>
            <a:spLocks noGrp="1"/>
          </p:cNvSpPr>
          <p:nvPr>
            <p:ph idx="1"/>
          </p:nvPr>
        </p:nvSpPr>
        <p:spPr/>
        <p:txBody>
          <a:bodyPr>
            <a:normAutofit fontScale="92500"/>
          </a:bodyPr>
          <a:lstStyle/>
          <a:p>
            <a:r>
              <a:rPr lang="pt-BR" dirty="0"/>
              <a:t>Richard Jones, autor do começo do século XIX. </a:t>
            </a:r>
          </a:p>
          <a:p>
            <a:r>
              <a:rPr lang="pt-BR" dirty="0"/>
              <a:t>Walter Bagehot, Thomas Edward Cliffe Leslie, John Ingram, Arnold Toynbee e Thorold Rogers.  </a:t>
            </a:r>
          </a:p>
          <a:p>
            <a:r>
              <a:rPr lang="pt-BR" dirty="0"/>
              <a:t>Há elementos comuns entre eles. Em geral, são mais otimistas que os clássicos, até por serem hostis às ideias de Malthus. </a:t>
            </a:r>
          </a:p>
          <a:p>
            <a:r>
              <a:rPr lang="pt-BR" dirty="0"/>
              <a:t>Como os alemães, eles consideram a escola clássica excessivamente abstrata e irrealista. Em troca, desejam relacionar a economia com outras ciências sociais, espelhados no evolucionismo de Charles Darwin e de Herbert Spencer, aplicando-o no exame da sociedade.</a:t>
            </a:r>
          </a:p>
        </p:txBody>
      </p:sp>
    </p:spTree>
    <p:extLst>
      <p:ext uri="{BB962C8B-B14F-4D97-AF65-F5344CB8AC3E}">
        <p14:creationId xmlns:p14="http://schemas.microsoft.com/office/powerpoint/2010/main" val="3727370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6827262-EEB2-4AEA-842F-D6B15CE51191}"/>
              </a:ext>
            </a:extLst>
          </p:cNvPr>
          <p:cNvSpPr>
            <a:spLocks noGrp="1"/>
          </p:cNvSpPr>
          <p:nvPr>
            <p:ph type="title"/>
          </p:nvPr>
        </p:nvSpPr>
        <p:spPr/>
        <p:txBody>
          <a:bodyPr/>
          <a:lstStyle/>
          <a:p>
            <a:r>
              <a:rPr lang="pt-BR" dirty="0"/>
              <a:t>o papel da observação dos fatos</a:t>
            </a:r>
          </a:p>
        </p:txBody>
      </p:sp>
      <p:sp>
        <p:nvSpPr>
          <p:cNvPr id="3" name="Espaço Reservado para Conteúdo 2">
            <a:extLst>
              <a:ext uri="{FF2B5EF4-FFF2-40B4-BE49-F238E27FC236}">
                <a16:creationId xmlns:a16="http://schemas.microsoft.com/office/drawing/2014/main" id="{0F21BEFC-E962-4CE8-9704-5E62633A1266}"/>
              </a:ext>
            </a:extLst>
          </p:cNvPr>
          <p:cNvSpPr>
            <a:spLocks noGrp="1"/>
          </p:cNvSpPr>
          <p:nvPr>
            <p:ph idx="1"/>
          </p:nvPr>
        </p:nvSpPr>
        <p:spPr/>
        <p:txBody>
          <a:bodyPr/>
          <a:lstStyle/>
          <a:p>
            <a:r>
              <a:rPr lang="pt-BR" dirty="0"/>
              <a:t>Contrários ao método abstrato e a priori.</a:t>
            </a:r>
          </a:p>
          <a:p>
            <a:r>
              <a:rPr lang="pt-BR" dirty="0"/>
              <a:t>Ingram avalia o sistema </a:t>
            </a:r>
            <a:r>
              <a:rPr lang="pt-BR" i="1" dirty="0"/>
              <a:t>a priori </a:t>
            </a:r>
            <a:r>
              <a:rPr lang="pt-BR" dirty="0"/>
              <a:t>como antiquado, individualista e amoral. Contra o postulado clássico do Homo economicus, apelam para o homem real com suas paixões, seus desejos e seus condicionantes históricos. </a:t>
            </a:r>
          </a:p>
          <a:p>
            <a:r>
              <a:rPr lang="pt-BR" dirty="0"/>
              <a:t>Todos eles criticam o viés ideológico implícito na noção de </a:t>
            </a:r>
            <a:r>
              <a:rPr lang="pt-BR" i="1" dirty="0"/>
              <a:t>Homo economicus</a:t>
            </a:r>
            <a:r>
              <a:rPr lang="pt-BR" dirty="0"/>
              <a:t>, e enfatizam, em troca, o progresso moral e a solidariedade humana.</a:t>
            </a:r>
          </a:p>
        </p:txBody>
      </p:sp>
    </p:spTree>
    <p:extLst>
      <p:ext uri="{BB962C8B-B14F-4D97-AF65-F5344CB8AC3E}">
        <p14:creationId xmlns:p14="http://schemas.microsoft.com/office/powerpoint/2010/main" val="20283889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5471C46-1144-4949-9864-A9F09C1E3A69}"/>
              </a:ext>
            </a:extLst>
          </p:cNvPr>
          <p:cNvSpPr>
            <a:spLocks noGrp="1"/>
          </p:cNvSpPr>
          <p:nvPr>
            <p:ph type="title"/>
          </p:nvPr>
        </p:nvSpPr>
        <p:spPr/>
        <p:txBody>
          <a:bodyPr/>
          <a:lstStyle/>
          <a:p>
            <a:r>
              <a:rPr lang="pt-BR" dirty="0"/>
              <a:t>Leslie, Ingram E BAGEHOT</a:t>
            </a:r>
          </a:p>
        </p:txBody>
      </p:sp>
      <p:sp>
        <p:nvSpPr>
          <p:cNvPr id="3" name="Espaço Reservado para Conteúdo 2">
            <a:extLst>
              <a:ext uri="{FF2B5EF4-FFF2-40B4-BE49-F238E27FC236}">
                <a16:creationId xmlns:a16="http://schemas.microsoft.com/office/drawing/2014/main" id="{F2EDB0B5-F96A-4443-8871-48F912B72784}"/>
              </a:ext>
            </a:extLst>
          </p:cNvPr>
          <p:cNvSpPr>
            <a:spLocks noGrp="1"/>
          </p:cNvSpPr>
          <p:nvPr>
            <p:ph idx="1"/>
          </p:nvPr>
        </p:nvSpPr>
        <p:spPr/>
        <p:txBody>
          <a:bodyPr/>
          <a:lstStyle/>
          <a:p>
            <a:r>
              <a:rPr lang="pt-BR" dirty="0"/>
              <a:t>Leslie e Ingram são leitores de Comte e dos alemães Roscher e Knies. </a:t>
            </a:r>
          </a:p>
          <a:p>
            <a:r>
              <a:rPr lang="pt-BR" dirty="0"/>
              <a:t>Bagehot é menos crítico do método abstrato de Ricardo e lança a famosa proposição metodológica de restringir a aplicação dele para os estágios desenvolvidos da sociedade. </a:t>
            </a:r>
          </a:p>
          <a:p>
            <a:r>
              <a:rPr lang="pt-BR" dirty="0"/>
              <a:t>Fazem também críticas teóricas, embora em geral compreendam mal os clássicos, propondo inclusive teorias alternativas. </a:t>
            </a:r>
          </a:p>
        </p:txBody>
      </p:sp>
    </p:spTree>
    <p:extLst>
      <p:ext uri="{BB962C8B-B14F-4D97-AF65-F5344CB8AC3E}">
        <p14:creationId xmlns:p14="http://schemas.microsoft.com/office/powerpoint/2010/main" val="38916905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4032E20-17C1-4B9F-A49B-993F8C9A6D6C}"/>
              </a:ext>
            </a:extLst>
          </p:cNvPr>
          <p:cNvSpPr>
            <a:spLocks noGrp="1"/>
          </p:cNvSpPr>
          <p:nvPr>
            <p:ph type="title"/>
          </p:nvPr>
        </p:nvSpPr>
        <p:spPr>
          <a:xfrm>
            <a:off x="1451578" y="1025428"/>
            <a:ext cx="9603275" cy="1049235"/>
          </a:xfrm>
        </p:spPr>
        <p:txBody>
          <a:bodyPr/>
          <a:lstStyle/>
          <a:p>
            <a:r>
              <a:rPr lang="pt-BR" dirty="0"/>
              <a:t>Críticas teóricas</a:t>
            </a:r>
          </a:p>
        </p:txBody>
      </p:sp>
      <p:sp>
        <p:nvSpPr>
          <p:cNvPr id="3" name="Espaço Reservado para Conteúdo 2">
            <a:extLst>
              <a:ext uri="{FF2B5EF4-FFF2-40B4-BE49-F238E27FC236}">
                <a16:creationId xmlns:a16="http://schemas.microsoft.com/office/drawing/2014/main" id="{D3BCFDF1-0929-4F50-9DE6-95710C7FFA31}"/>
              </a:ext>
            </a:extLst>
          </p:cNvPr>
          <p:cNvSpPr>
            <a:spLocks noGrp="1"/>
          </p:cNvSpPr>
          <p:nvPr>
            <p:ph idx="1"/>
          </p:nvPr>
        </p:nvSpPr>
        <p:spPr>
          <a:xfrm>
            <a:off x="1451579" y="2015732"/>
            <a:ext cx="9603275" cy="4037749"/>
          </a:xfrm>
        </p:spPr>
        <p:txBody>
          <a:bodyPr>
            <a:normAutofit fontScale="92500" lnSpcReduction="10000"/>
          </a:bodyPr>
          <a:lstStyle/>
          <a:p>
            <a:r>
              <a:rPr lang="pt-BR" dirty="0"/>
              <a:t>Richard Jones critica a teoria da renda da terra de Ricardo e sua lei dos rendimentos decrescentes. Em troca, desenvolve uma melhor definição de renda. </a:t>
            </a:r>
          </a:p>
          <a:p>
            <a:r>
              <a:rPr lang="pt-BR" dirty="0"/>
              <a:t>Bagehot propõe um novo e equivocado conceito de custo de produção. Ele aprofundou a compreensão do papel do empresário e também contribuiu positivamente na análise da função dos bancos. </a:t>
            </a:r>
          </a:p>
          <a:p>
            <a:r>
              <a:rPr lang="pt-BR" dirty="0"/>
              <a:t>Leslie desenvolve uma nova teoria de preços e salários. Discute problemas agrários e a distribuição de metais preciosos. </a:t>
            </a:r>
          </a:p>
          <a:p>
            <a:r>
              <a:rPr lang="pt-BR" dirty="0"/>
              <a:t>Toynbee estuda a legislação trabalhista e o modo como ela afeta os salários. </a:t>
            </a:r>
          </a:p>
          <a:p>
            <a:r>
              <a:rPr lang="pt-BR" dirty="0"/>
              <a:t>Em comum, todos eles criticam a teoria do fundo de salários de Stuart Mill. </a:t>
            </a:r>
          </a:p>
          <a:p>
            <a:r>
              <a:rPr lang="pt-BR" dirty="0"/>
              <a:t>Também era usual criticarem o movimento relativo de salários e lucros na teoria ricardiana. </a:t>
            </a:r>
          </a:p>
        </p:txBody>
      </p:sp>
    </p:spTree>
    <p:extLst>
      <p:ext uri="{BB962C8B-B14F-4D97-AF65-F5344CB8AC3E}">
        <p14:creationId xmlns:p14="http://schemas.microsoft.com/office/powerpoint/2010/main" val="39164884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88ED3CB-AA1E-4277-BC2F-E5E770B63134}"/>
              </a:ext>
            </a:extLst>
          </p:cNvPr>
          <p:cNvSpPr>
            <a:spLocks noGrp="1"/>
          </p:cNvSpPr>
          <p:nvPr>
            <p:ph type="title"/>
          </p:nvPr>
        </p:nvSpPr>
        <p:spPr/>
        <p:txBody>
          <a:bodyPr/>
          <a:lstStyle/>
          <a:p>
            <a:r>
              <a:rPr lang="pt-BR" dirty="0"/>
              <a:t>trabalhos fragmentados </a:t>
            </a:r>
          </a:p>
        </p:txBody>
      </p:sp>
      <p:sp>
        <p:nvSpPr>
          <p:cNvPr id="3" name="Espaço Reservado para Conteúdo 2">
            <a:extLst>
              <a:ext uri="{FF2B5EF4-FFF2-40B4-BE49-F238E27FC236}">
                <a16:creationId xmlns:a16="http://schemas.microsoft.com/office/drawing/2014/main" id="{3239AA2D-977D-41FE-BF5E-A2805B034595}"/>
              </a:ext>
            </a:extLst>
          </p:cNvPr>
          <p:cNvSpPr>
            <a:spLocks noGrp="1"/>
          </p:cNvSpPr>
          <p:nvPr>
            <p:ph idx="1"/>
          </p:nvPr>
        </p:nvSpPr>
        <p:spPr/>
        <p:txBody>
          <a:bodyPr/>
          <a:lstStyle/>
          <a:p>
            <a:r>
              <a:rPr lang="pt-BR" dirty="0"/>
              <a:t>Os economistas da escola histórica inglesa forneceram alguma inovação teórica, mas seus trabalhos eram, em geral, fragmentados e apresentavam inconsistências. </a:t>
            </a:r>
          </a:p>
          <a:p>
            <a:r>
              <a:rPr lang="pt-BR" dirty="0"/>
              <a:t>Isso explica, em parte, por que essa escola acabou não prevalecendo no ambiente acadêmico inglês. </a:t>
            </a:r>
          </a:p>
          <a:p>
            <a:r>
              <a:rPr lang="pt-BR" dirty="0"/>
              <a:t>Também se devem ter em conta as controvérsias metodológicas que enfraqueceram essa via.</a:t>
            </a:r>
          </a:p>
        </p:txBody>
      </p:sp>
    </p:spTree>
    <p:extLst>
      <p:ext uri="{BB962C8B-B14F-4D97-AF65-F5344CB8AC3E}">
        <p14:creationId xmlns:p14="http://schemas.microsoft.com/office/powerpoint/2010/main" val="27624714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5098C2C-3871-4911-AE6F-0A86B23D34CE}"/>
              </a:ext>
            </a:extLst>
          </p:cNvPr>
          <p:cNvSpPr>
            <a:spLocks noGrp="1"/>
          </p:cNvSpPr>
          <p:nvPr>
            <p:ph type="title"/>
          </p:nvPr>
        </p:nvSpPr>
        <p:spPr/>
        <p:txBody>
          <a:bodyPr/>
          <a:lstStyle/>
          <a:p>
            <a:r>
              <a:rPr lang="pt-BR" dirty="0"/>
              <a:t>ataque ao historicismo de Neville Keynes</a:t>
            </a:r>
          </a:p>
        </p:txBody>
      </p:sp>
      <p:sp>
        <p:nvSpPr>
          <p:cNvPr id="3" name="Espaço Reservado para Conteúdo 2">
            <a:extLst>
              <a:ext uri="{FF2B5EF4-FFF2-40B4-BE49-F238E27FC236}">
                <a16:creationId xmlns:a16="http://schemas.microsoft.com/office/drawing/2014/main" id="{5E01890A-DBCE-485E-BBD7-AD6812825006}"/>
              </a:ext>
            </a:extLst>
          </p:cNvPr>
          <p:cNvSpPr>
            <a:spLocks noGrp="1"/>
          </p:cNvSpPr>
          <p:nvPr>
            <p:ph idx="1"/>
          </p:nvPr>
        </p:nvSpPr>
        <p:spPr/>
        <p:txBody>
          <a:bodyPr/>
          <a:lstStyle/>
          <a:p>
            <a:r>
              <a:rPr lang="pt-BR" dirty="0"/>
              <a:t>Na Inglaterra, o principal ataque ao historicismo partiu de Neville Keynes. </a:t>
            </a:r>
          </a:p>
          <a:p>
            <a:r>
              <a:rPr lang="pt-BR" dirty="0"/>
              <a:t>Também pesou contra a escola histórica a publicação da primeira edição dos </a:t>
            </a:r>
            <a:r>
              <a:rPr lang="pt-BR" i="1" dirty="0"/>
              <a:t>Princípios de economia</a:t>
            </a:r>
            <a:r>
              <a:rPr lang="pt-BR" dirty="0"/>
              <a:t> de Alfred Marshall, em 1890, mesmo ano do lançamento da obra metodológica daquele autor. </a:t>
            </a:r>
          </a:p>
        </p:txBody>
      </p:sp>
    </p:spTree>
    <p:extLst>
      <p:ext uri="{BB962C8B-B14F-4D97-AF65-F5344CB8AC3E}">
        <p14:creationId xmlns:p14="http://schemas.microsoft.com/office/powerpoint/2010/main" val="3002400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28AABD4-55CE-4588-BA97-B7D18A9EE502}"/>
              </a:ext>
            </a:extLst>
          </p:cNvPr>
          <p:cNvSpPr>
            <a:spLocks noGrp="1"/>
          </p:cNvSpPr>
          <p:nvPr>
            <p:ph type="title"/>
          </p:nvPr>
        </p:nvSpPr>
        <p:spPr/>
        <p:txBody>
          <a:bodyPr/>
          <a:lstStyle/>
          <a:p>
            <a:r>
              <a:rPr lang="pt-BR" dirty="0"/>
              <a:t>A economia política clássica </a:t>
            </a:r>
            <a:br>
              <a:rPr lang="pt-BR" dirty="0"/>
            </a:br>
            <a:r>
              <a:rPr lang="pt-BR" dirty="0"/>
              <a:t>de Ricardo e Mill </a:t>
            </a:r>
          </a:p>
        </p:txBody>
      </p:sp>
      <p:sp>
        <p:nvSpPr>
          <p:cNvPr id="3" name="Espaço Reservado para Conteúdo 2">
            <a:extLst>
              <a:ext uri="{FF2B5EF4-FFF2-40B4-BE49-F238E27FC236}">
                <a16:creationId xmlns:a16="http://schemas.microsoft.com/office/drawing/2014/main" id="{1508DFF2-FBB3-46E1-BC7A-84D91D20BB7E}"/>
              </a:ext>
            </a:extLst>
          </p:cNvPr>
          <p:cNvSpPr>
            <a:spLocks noGrp="1"/>
          </p:cNvSpPr>
          <p:nvPr>
            <p:ph idx="1"/>
          </p:nvPr>
        </p:nvSpPr>
        <p:spPr>
          <a:xfrm>
            <a:off x="1451579" y="2015732"/>
            <a:ext cx="9603275" cy="4037749"/>
          </a:xfrm>
        </p:spPr>
        <p:txBody>
          <a:bodyPr/>
          <a:lstStyle/>
          <a:p>
            <a:r>
              <a:rPr lang="pt-BR" dirty="0"/>
              <a:t>Tem uma posição destacada na evolução das ideias econômicas.</a:t>
            </a:r>
          </a:p>
          <a:p>
            <a:r>
              <a:rPr lang="pt-BR" dirty="0"/>
              <a:t>A principal vertente no pensamento teórico e doutrinário desta disciplina no século XIX.</a:t>
            </a:r>
          </a:p>
          <a:p>
            <a:r>
              <a:rPr lang="pt-BR" dirty="0"/>
              <a:t>Outras contribuições para a ciência econômica que não participam do classicismo nem compartilham com ele os mesmos elementos teóricos, conceituais e metodológicos. Pelo contrário, fazem-lhe oposição sistemática ou simplesmente ignoram a escola clássica.</a:t>
            </a:r>
          </a:p>
        </p:txBody>
      </p:sp>
    </p:spTree>
    <p:extLst>
      <p:ext uri="{BB962C8B-B14F-4D97-AF65-F5344CB8AC3E}">
        <p14:creationId xmlns:p14="http://schemas.microsoft.com/office/powerpoint/2010/main" val="35355125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C878A58-522A-4EEC-9B88-7CB04075580F}"/>
              </a:ext>
            </a:extLst>
          </p:cNvPr>
          <p:cNvSpPr>
            <a:spLocks noGrp="1"/>
          </p:cNvSpPr>
          <p:nvPr>
            <p:ph type="title"/>
          </p:nvPr>
        </p:nvSpPr>
        <p:spPr/>
        <p:txBody>
          <a:bodyPr/>
          <a:lstStyle/>
          <a:p>
            <a:r>
              <a:rPr lang="pt-BR" dirty="0"/>
              <a:t>os ensinamentos de Marshall</a:t>
            </a:r>
          </a:p>
        </p:txBody>
      </p:sp>
      <p:sp>
        <p:nvSpPr>
          <p:cNvPr id="3" name="Espaço Reservado para Conteúdo 2">
            <a:extLst>
              <a:ext uri="{FF2B5EF4-FFF2-40B4-BE49-F238E27FC236}">
                <a16:creationId xmlns:a16="http://schemas.microsoft.com/office/drawing/2014/main" id="{609D4C6E-D8F7-4182-873E-6CFE45F682A5}"/>
              </a:ext>
            </a:extLst>
          </p:cNvPr>
          <p:cNvSpPr>
            <a:spLocks noGrp="1"/>
          </p:cNvSpPr>
          <p:nvPr>
            <p:ph idx="1"/>
          </p:nvPr>
        </p:nvSpPr>
        <p:spPr/>
        <p:txBody>
          <a:bodyPr/>
          <a:lstStyle/>
          <a:p>
            <a:r>
              <a:rPr lang="pt-BR" dirty="0"/>
              <a:t>Em matéria de doutrina econômica, os ensinamentos de Marshall, em pouco tempo, dominaram completamente a academia inglesa. </a:t>
            </a:r>
          </a:p>
          <a:p>
            <a:r>
              <a:rPr lang="pt-BR" dirty="0"/>
              <a:t>É bem verdade que Marshall fez concessões à escola histórica, evitando criticá-la por inteiro. </a:t>
            </a:r>
          </a:p>
          <a:p>
            <a:r>
              <a:rPr lang="pt-BR" dirty="0"/>
              <a:t>Nem por isso, entretanto, deixou de restringir o alcance do método indutivo. Ele tinha clara predileção por teorias abstratas, embora concedendo um papel para a história. </a:t>
            </a:r>
          </a:p>
        </p:txBody>
      </p:sp>
    </p:spTree>
    <p:extLst>
      <p:ext uri="{BB962C8B-B14F-4D97-AF65-F5344CB8AC3E}">
        <p14:creationId xmlns:p14="http://schemas.microsoft.com/office/powerpoint/2010/main" val="16848873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4EE00F1-8B04-4F6F-B463-6A4EF441FC2E}"/>
              </a:ext>
            </a:extLst>
          </p:cNvPr>
          <p:cNvSpPr>
            <a:spLocks noGrp="1"/>
          </p:cNvSpPr>
          <p:nvPr>
            <p:ph type="title"/>
          </p:nvPr>
        </p:nvSpPr>
        <p:spPr/>
        <p:txBody>
          <a:bodyPr/>
          <a:lstStyle/>
          <a:p>
            <a:r>
              <a:rPr lang="pt-BR" dirty="0"/>
              <a:t>Enfraquecimento da visão estritamente historicista </a:t>
            </a:r>
          </a:p>
        </p:txBody>
      </p:sp>
      <p:sp>
        <p:nvSpPr>
          <p:cNvPr id="3" name="Espaço Reservado para Conteúdo 2">
            <a:extLst>
              <a:ext uri="{FF2B5EF4-FFF2-40B4-BE49-F238E27FC236}">
                <a16:creationId xmlns:a16="http://schemas.microsoft.com/office/drawing/2014/main" id="{7E937C5E-3F05-4B3F-B5B6-871958AD8FC2}"/>
              </a:ext>
            </a:extLst>
          </p:cNvPr>
          <p:cNvSpPr>
            <a:spLocks noGrp="1"/>
          </p:cNvSpPr>
          <p:nvPr>
            <p:ph idx="1"/>
          </p:nvPr>
        </p:nvSpPr>
        <p:spPr/>
        <p:txBody>
          <a:bodyPr>
            <a:normAutofit/>
          </a:bodyPr>
          <a:lstStyle/>
          <a:p>
            <a:r>
              <a:rPr lang="pt-BR" dirty="0"/>
              <a:t>Com as ideias de Marshall e Neville Keynes, a visão estritamente historicista foi descartada. </a:t>
            </a:r>
          </a:p>
          <a:p>
            <a:r>
              <a:rPr lang="pt-BR" dirty="0"/>
              <a:t>Não só na Inglaterra. O mesmo vale para a França, onde a escola histórica nunca chegou a ser realmente importante. </a:t>
            </a:r>
          </a:p>
          <a:p>
            <a:r>
              <a:rPr lang="pt-BR" dirty="0"/>
              <a:t>Também a Áustria ficou parcialmente isolada da influência da escola histórica alemã, graças à contribuição de Carl Menger.</a:t>
            </a:r>
          </a:p>
          <a:p>
            <a:r>
              <a:rPr lang="pt-BR" dirty="0"/>
              <a:t> Menger envolveu-se em ruidosas querelas metodológicas com Schmoller (Batalha dos Métodos). </a:t>
            </a:r>
          </a:p>
        </p:txBody>
      </p:sp>
    </p:spTree>
    <p:extLst>
      <p:ext uri="{BB962C8B-B14F-4D97-AF65-F5344CB8AC3E}">
        <p14:creationId xmlns:p14="http://schemas.microsoft.com/office/powerpoint/2010/main" val="40673548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1EBF4B5-A0FE-4358-87D6-C0D53176A2F7}"/>
              </a:ext>
            </a:extLst>
          </p:cNvPr>
          <p:cNvSpPr>
            <a:spLocks noGrp="1"/>
          </p:cNvSpPr>
          <p:nvPr>
            <p:ph type="title"/>
          </p:nvPr>
        </p:nvSpPr>
        <p:spPr/>
        <p:txBody>
          <a:bodyPr/>
          <a:lstStyle/>
          <a:p>
            <a:r>
              <a:rPr lang="pt-BR" dirty="0"/>
              <a:t>Ataque por outras áreas</a:t>
            </a:r>
          </a:p>
        </p:txBody>
      </p:sp>
      <p:sp>
        <p:nvSpPr>
          <p:cNvPr id="3" name="Espaço Reservado para Conteúdo 2">
            <a:extLst>
              <a:ext uri="{FF2B5EF4-FFF2-40B4-BE49-F238E27FC236}">
                <a16:creationId xmlns:a16="http://schemas.microsoft.com/office/drawing/2014/main" id="{94665B74-1EF5-49BA-BBE8-3FA81FC06060}"/>
              </a:ext>
            </a:extLst>
          </p:cNvPr>
          <p:cNvSpPr>
            <a:spLocks noGrp="1"/>
          </p:cNvSpPr>
          <p:nvPr>
            <p:ph idx="1"/>
          </p:nvPr>
        </p:nvSpPr>
        <p:spPr/>
        <p:txBody>
          <a:bodyPr>
            <a:normAutofit/>
          </a:bodyPr>
          <a:lstStyle/>
          <a:p>
            <a:r>
              <a:rPr lang="pt-BR" dirty="0"/>
              <a:t>Os historicistas definiam-se como cientistas sociais sem dividirem o saber social em ramificações específicas. </a:t>
            </a:r>
          </a:p>
          <a:p>
            <a:r>
              <a:rPr lang="pt-BR" dirty="0"/>
              <a:t>A natureza interdisciplinar no tratamento que davam a qualquer fenômeno socioeconômico levou-os a se projetarem também em campos da ciência social.</a:t>
            </a:r>
          </a:p>
          <a:p>
            <a:r>
              <a:rPr lang="pt-BR" dirty="0"/>
              <a:t>Na ciência política: figuras expressivas da escola histórica alemã, como </a:t>
            </a:r>
            <a:r>
              <a:rPr lang="pt-BR" dirty="0">
                <a:solidFill>
                  <a:schemeClr val="bg2">
                    <a:lumMod val="50000"/>
                  </a:schemeClr>
                </a:solidFill>
              </a:rPr>
              <a:t>Johann Droysen </a:t>
            </a:r>
            <a:r>
              <a:rPr lang="pt-BR" dirty="0"/>
              <a:t>e </a:t>
            </a:r>
            <a:r>
              <a:rPr lang="pt-BR" dirty="0">
                <a:solidFill>
                  <a:schemeClr val="bg2">
                    <a:lumMod val="50000"/>
                  </a:schemeClr>
                </a:solidFill>
              </a:rPr>
              <a:t>Leopold Ranke</a:t>
            </a:r>
            <a:r>
              <a:rPr lang="pt-BR" dirty="0"/>
              <a:t>, eram mais conhecidas entre cientistas políticos do que entre economistas.</a:t>
            </a:r>
          </a:p>
        </p:txBody>
      </p:sp>
    </p:spTree>
    <p:extLst>
      <p:ext uri="{BB962C8B-B14F-4D97-AF65-F5344CB8AC3E}">
        <p14:creationId xmlns:p14="http://schemas.microsoft.com/office/powerpoint/2010/main" val="4057695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4A6C112-FF6C-4801-B1CD-C3D1D655E69E}"/>
              </a:ext>
            </a:extLst>
          </p:cNvPr>
          <p:cNvSpPr>
            <a:spLocks noGrp="1"/>
          </p:cNvSpPr>
          <p:nvPr>
            <p:ph type="title"/>
          </p:nvPr>
        </p:nvSpPr>
        <p:spPr/>
        <p:txBody>
          <a:bodyPr/>
          <a:lstStyle/>
          <a:p>
            <a:r>
              <a:rPr lang="pt-BR" dirty="0"/>
              <a:t>Situação NA Alemanha e nos </a:t>
            </a:r>
            <a:br>
              <a:rPr lang="pt-BR" dirty="0"/>
            </a:br>
            <a:r>
              <a:rPr lang="pt-BR" dirty="0"/>
              <a:t>Estados Unidos</a:t>
            </a:r>
          </a:p>
        </p:txBody>
      </p:sp>
      <p:sp>
        <p:nvSpPr>
          <p:cNvPr id="3" name="Espaço Reservado para Conteúdo 2">
            <a:extLst>
              <a:ext uri="{FF2B5EF4-FFF2-40B4-BE49-F238E27FC236}">
                <a16:creationId xmlns:a16="http://schemas.microsoft.com/office/drawing/2014/main" id="{7FDF5963-06E8-4779-A6B8-910CE717D2C4}"/>
              </a:ext>
            </a:extLst>
          </p:cNvPr>
          <p:cNvSpPr>
            <a:spLocks noGrp="1"/>
          </p:cNvSpPr>
          <p:nvPr>
            <p:ph idx="1"/>
          </p:nvPr>
        </p:nvSpPr>
        <p:spPr/>
        <p:txBody>
          <a:bodyPr/>
          <a:lstStyle/>
          <a:p>
            <a:r>
              <a:rPr lang="pt-BR" dirty="0"/>
              <a:t>Na Alemanha e nos Estados Unidos, a abordagem histórica, embora tenha fincado raízes mais profundas, também acabaria, tempos depois, sendo sobrepujada. </a:t>
            </a:r>
          </a:p>
          <a:p>
            <a:r>
              <a:rPr lang="pt-BR" dirty="0"/>
              <a:t>O historicismo, que no século XIX dominou a economia nesses países, desapareceu de cena quando a concepção de ciência social de Max Weber tornou-se dominante. </a:t>
            </a:r>
          </a:p>
        </p:txBody>
      </p:sp>
    </p:spTree>
    <p:extLst>
      <p:ext uri="{BB962C8B-B14F-4D97-AF65-F5344CB8AC3E}">
        <p14:creationId xmlns:p14="http://schemas.microsoft.com/office/powerpoint/2010/main" val="5564921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46D2DD3-D9F0-43C6-B86B-9200119B6620}"/>
              </a:ext>
            </a:extLst>
          </p:cNvPr>
          <p:cNvSpPr>
            <a:spLocks noGrp="1"/>
          </p:cNvSpPr>
          <p:nvPr>
            <p:ph type="title"/>
          </p:nvPr>
        </p:nvSpPr>
        <p:spPr/>
        <p:txBody>
          <a:bodyPr/>
          <a:lstStyle/>
          <a:p>
            <a:r>
              <a:rPr lang="pt-BR" dirty="0"/>
              <a:t>estudo detalhado da proposta metodológico de MAX Weber</a:t>
            </a:r>
          </a:p>
        </p:txBody>
      </p:sp>
      <p:sp>
        <p:nvSpPr>
          <p:cNvPr id="3" name="Espaço Reservado para Conteúdo 2">
            <a:extLst>
              <a:ext uri="{FF2B5EF4-FFF2-40B4-BE49-F238E27FC236}">
                <a16:creationId xmlns:a16="http://schemas.microsoft.com/office/drawing/2014/main" id="{A063209A-3BAF-4FE8-86C5-F9F617AF730E}"/>
              </a:ext>
            </a:extLst>
          </p:cNvPr>
          <p:cNvSpPr>
            <a:spLocks noGrp="1"/>
          </p:cNvSpPr>
          <p:nvPr>
            <p:ph idx="1"/>
          </p:nvPr>
        </p:nvSpPr>
        <p:spPr/>
        <p:txBody>
          <a:bodyPr/>
          <a:lstStyle/>
          <a:p>
            <a:r>
              <a:rPr lang="pt-BR" dirty="0"/>
              <a:t>Embora Weber identificasse a si mesmo como um economista, sua contribuição ultrapassou as fronteiras tradicionais de nossa ciência. </a:t>
            </a:r>
          </a:p>
          <a:p>
            <a:r>
              <a:rPr lang="pt-BR" dirty="0"/>
              <a:t>Temos de discorrer sobre a sociologia antes de voltarmos ao ponto da repulsa e contestação desse autor à perspectiva historicista. </a:t>
            </a:r>
          </a:p>
        </p:txBody>
      </p:sp>
    </p:spTree>
    <p:extLst>
      <p:ext uri="{BB962C8B-B14F-4D97-AF65-F5344CB8AC3E}">
        <p14:creationId xmlns:p14="http://schemas.microsoft.com/office/powerpoint/2010/main" val="4140265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8FCD0AF-9B06-4224-A4D7-775D7F35F557}"/>
              </a:ext>
            </a:extLst>
          </p:cNvPr>
          <p:cNvSpPr>
            <a:spLocks noGrp="1"/>
          </p:cNvSpPr>
          <p:nvPr>
            <p:ph type="title"/>
          </p:nvPr>
        </p:nvSpPr>
        <p:spPr/>
        <p:txBody>
          <a:bodyPr/>
          <a:lstStyle/>
          <a:p>
            <a:r>
              <a:rPr lang="pt-BR" dirty="0"/>
              <a:t>objeto de estudo das ciências sociais</a:t>
            </a:r>
          </a:p>
        </p:txBody>
      </p:sp>
      <p:sp>
        <p:nvSpPr>
          <p:cNvPr id="3" name="Espaço Reservado para Conteúdo 2">
            <a:extLst>
              <a:ext uri="{FF2B5EF4-FFF2-40B4-BE49-F238E27FC236}">
                <a16:creationId xmlns:a16="http://schemas.microsoft.com/office/drawing/2014/main" id="{F2F19359-73DE-4EF8-A787-8563158ADB76}"/>
              </a:ext>
            </a:extLst>
          </p:cNvPr>
          <p:cNvSpPr>
            <a:spLocks noGrp="1"/>
          </p:cNvSpPr>
          <p:nvPr>
            <p:ph idx="1"/>
          </p:nvPr>
        </p:nvSpPr>
        <p:spPr/>
        <p:txBody>
          <a:bodyPr/>
          <a:lstStyle/>
          <a:p>
            <a:r>
              <a:rPr lang="pt-BR" dirty="0"/>
              <a:t>Qualquer discussão metodológica das ciências sociais pressupõe a identificação do objeto de estudo que lhe é próprio. </a:t>
            </a:r>
          </a:p>
          <a:p>
            <a:r>
              <a:rPr lang="pt-BR" dirty="0"/>
              <a:t>Até que ponto o domínio do saber social pode ser separado de outras ciências, tais como a física, a biologia e a psicologia? </a:t>
            </a:r>
          </a:p>
          <a:p>
            <a:r>
              <a:rPr lang="pt-BR" dirty="0"/>
              <a:t>As chamadas ciências sociais compreendem não apenas a sociologia, mas outros ramos como economia e ciência política. </a:t>
            </a:r>
          </a:p>
        </p:txBody>
      </p:sp>
    </p:spTree>
    <p:extLst>
      <p:ext uri="{BB962C8B-B14F-4D97-AF65-F5344CB8AC3E}">
        <p14:creationId xmlns:p14="http://schemas.microsoft.com/office/powerpoint/2010/main" val="42152539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EFFF310-B4ED-4E0B-8C0B-B27F9EAC5AB2}"/>
              </a:ext>
            </a:extLst>
          </p:cNvPr>
          <p:cNvSpPr>
            <a:spLocks noGrp="1"/>
          </p:cNvSpPr>
          <p:nvPr>
            <p:ph type="title"/>
          </p:nvPr>
        </p:nvSpPr>
        <p:spPr/>
        <p:txBody>
          <a:bodyPr/>
          <a:lstStyle/>
          <a:p>
            <a:r>
              <a:rPr lang="pt-BR" dirty="0"/>
              <a:t>O papel das regras sociais</a:t>
            </a:r>
          </a:p>
        </p:txBody>
      </p:sp>
      <p:sp>
        <p:nvSpPr>
          <p:cNvPr id="3" name="Espaço Reservado para Conteúdo 2">
            <a:extLst>
              <a:ext uri="{FF2B5EF4-FFF2-40B4-BE49-F238E27FC236}">
                <a16:creationId xmlns:a16="http://schemas.microsoft.com/office/drawing/2014/main" id="{7282959B-629B-4EF7-9AFF-65693EFB91B2}"/>
              </a:ext>
            </a:extLst>
          </p:cNvPr>
          <p:cNvSpPr>
            <a:spLocks noGrp="1"/>
          </p:cNvSpPr>
          <p:nvPr>
            <p:ph idx="1"/>
          </p:nvPr>
        </p:nvSpPr>
        <p:spPr/>
        <p:txBody>
          <a:bodyPr>
            <a:normAutofit fontScale="92500" lnSpcReduction="10000"/>
          </a:bodyPr>
          <a:lstStyle/>
          <a:p>
            <a:r>
              <a:rPr lang="pt-BR" dirty="0"/>
              <a:t>As pessoas agem em sociedade não apenas guiadas por impulsos pessoais, mas também observando, mesmo que inconscientemente, regras definidas no direito e nos costumes. </a:t>
            </a:r>
          </a:p>
          <a:p>
            <a:r>
              <a:rPr lang="pt-BR" dirty="0"/>
              <a:t>Então há algo que existe fora das consciências individuais, que já existia antes de cada pessoa, isoladamente considerada, ter nascido. </a:t>
            </a:r>
          </a:p>
          <a:p>
            <a:r>
              <a:rPr lang="pt-BR" dirty="0"/>
              <a:t>Este algo, construído na trama da vida social, condiciona o comportamento da pessoa (leis de trânsito, código penal, preceitos religiosos; moeda, crédito e outros instrumentos que regem mercados; a linguagem escrita e falada etc.).</a:t>
            </a:r>
          </a:p>
          <a:p>
            <a:r>
              <a:rPr lang="pt-BR" dirty="0">
                <a:solidFill>
                  <a:schemeClr val="bg2">
                    <a:lumMod val="50000"/>
                  </a:schemeClr>
                </a:solidFill>
              </a:rPr>
              <a:t>Instituições sociais</a:t>
            </a:r>
            <a:r>
              <a:rPr lang="pt-BR" dirty="0"/>
              <a:t>:  conjunto de preceitos sociais que se impõe a cada pessoa de modo a tornar sua ação padronizada, e que se aplicam a contextos específicos. </a:t>
            </a:r>
          </a:p>
        </p:txBody>
      </p:sp>
    </p:spTree>
    <p:extLst>
      <p:ext uri="{BB962C8B-B14F-4D97-AF65-F5344CB8AC3E}">
        <p14:creationId xmlns:p14="http://schemas.microsoft.com/office/powerpoint/2010/main" val="40776598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1695D4-67D1-45EA-BC36-AC318700F9CF}"/>
              </a:ext>
            </a:extLst>
          </p:cNvPr>
          <p:cNvSpPr>
            <a:spLocks noGrp="1"/>
          </p:cNvSpPr>
          <p:nvPr>
            <p:ph type="title"/>
          </p:nvPr>
        </p:nvSpPr>
        <p:spPr/>
        <p:txBody>
          <a:bodyPr/>
          <a:lstStyle/>
          <a:p>
            <a:r>
              <a:rPr lang="pt-BR" dirty="0"/>
              <a:t>ciências sociais é o estudo das instituições</a:t>
            </a:r>
          </a:p>
        </p:txBody>
      </p:sp>
      <p:sp>
        <p:nvSpPr>
          <p:cNvPr id="3" name="Espaço Reservado para Conteúdo 2">
            <a:extLst>
              <a:ext uri="{FF2B5EF4-FFF2-40B4-BE49-F238E27FC236}">
                <a16:creationId xmlns:a16="http://schemas.microsoft.com/office/drawing/2014/main" id="{CBCC2A6B-B5FF-4E71-BC20-D5019BC5EF71}"/>
              </a:ext>
            </a:extLst>
          </p:cNvPr>
          <p:cNvSpPr>
            <a:spLocks noGrp="1"/>
          </p:cNvSpPr>
          <p:nvPr>
            <p:ph idx="1"/>
          </p:nvPr>
        </p:nvSpPr>
        <p:spPr/>
        <p:txBody>
          <a:bodyPr/>
          <a:lstStyle/>
          <a:p>
            <a:r>
              <a:rPr lang="pt-BR" dirty="0"/>
              <a:t>A instituição é o conjunto identificável de regras ou normas sociais que se referem a âmbitos particulares. </a:t>
            </a:r>
          </a:p>
          <a:p>
            <a:r>
              <a:rPr lang="pt-BR" dirty="0"/>
              <a:t>Se for o mercado a se estudar, a ciência social correspondente deve voltar-se para as instituições do mercado; se é o direito, falamos das instituições legais do código penal civil ou criminal; se são os aspectos que regem o comportamento social cotidiano, pensa-se logo nas instituições sociais estudadas pela  sociologia; e assim por diante.</a:t>
            </a:r>
          </a:p>
        </p:txBody>
      </p:sp>
    </p:spTree>
    <p:extLst>
      <p:ext uri="{BB962C8B-B14F-4D97-AF65-F5344CB8AC3E}">
        <p14:creationId xmlns:p14="http://schemas.microsoft.com/office/powerpoint/2010/main" val="22161569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DCAD2FC-0FF3-42F9-993C-68C79D529E4F}"/>
              </a:ext>
            </a:extLst>
          </p:cNvPr>
          <p:cNvSpPr>
            <a:spLocks noGrp="1"/>
          </p:cNvSpPr>
          <p:nvPr>
            <p:ph type="title"/>
          </p:nvPr>
        </p:nvSpPr>
        <p:spPr/>
        <p:txBody>
          <a:bodyPr>
            <a:normAutofit/>
          </a:bodyPr>
          <a:lstStyle/>
          <a:p>
            <a:r>
              <a:rPr lang="pt-BR" dirty="0"/>
              <a:t>normas comportamentais E  coerção ao indivíduo</a:t>
            </a:r>
          </a:p>
        </p:txBody>
      </p:sp>
      <p:sp>
        <p:nvSpPr>
          <p:cNvPr id="3" name="Espaço Reservado para Conteúdo 2">
            <a:extLst>
              <a:ext uri="{FF2B5EF4-FFF2-40B4-BE49-F238E27FC236}">
                <a16:creationId xmlns:a16="http://schemas.microsoft.com/office/drawing/2014/main" id="{477BCDE4-579E-47EA-BFC7-5317753D92F7}"/>
              </a:ext>
            </a:extLst>
          </p:cNvPr>
          <p:cNvSpPr>
            <a:spLocks noGrp="1"/>
          </p:cNvSpPr>
          <p:nvPr>
            <p:ph idx="1"/>
          </p:nvPr>
        </p:nvSpPr>
        <p:spPr/>
        <p:txBody>
          <a:bodyPr>
            <a:normAutofit/>
          </a:bodyPr>
          <a:lstStyle/>
          <a:p>
            <a:r>
              <a:rPr lang="pt-BR" dirty="0"/>
              <a:t>As normas não representam sempre uma coerção ao indivíduo. </a:t>
            </a:r>
          </a:p>
          <a:p>
            <a:r>
              <a:rPr lang="pt-BR" dirty="0"/>
              <a:t>As vezes o agente segue regras porque as tem internalizadas.</a:t>
            </a:r>
          </a:p>
          <a:p>
            <a:r>
              <a:rPr lang="pt-BR" dirty="0"/>
              <a:t>Há pelo menos dois outros motivos de o porquê ele segue a regra institucional:</a:t>
            </a:r>
          </a:p>
          <a:p>
            <a:pPr marL="457200" indent="-457200">
              <a:buFont typeface="+mj-lt"/>
              <a:buAutoNum type="arabicPeriod"/>
            </a:pPr>
            <a:r>
              <a:rPr lang="pt-BR" dirty="0"/>
              <a:t>Ele quer estar bem com os demais, ser reconhecido e agraciado como um exemplo de bom comportamento: discreto, eficiente e gentil.</a:t>
            </a:r>
          </a:p>
          <a:p>
            <a:pPr marL="457200" indent="-457200">
              <a:buFont typeface="+mj-lt"/>
              <a:buAutoNum type="arabicPeriod"/>
            </a:pPr>
            <a:r>
              <a:rPr lang="pt-BR" dirty="0"/>
              <a:t>Há o medo de ser pego em flagrante violação da regra, o que o sujeita a punições.</a:t>
            </a:r>
          </a:p>
        </p:txBody>
      </p:sp>
    </p:spTree>
    <p:extLst>
      <p:ext uri="{BB962C8B-B14F-4D97-AF65-F5344CB8AC3E}">
        <p14:creationId xmlns:p14="http://schemas.microsoft.com/office/powerpoint/2010/main" val="720289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E8858B9-625E-46BE-BED1-72202BF4E497}"/>
              </a:ext>
            </a:extLst>
          </p:cNvPr>
          <p:cNvSpPr>
            <a:spLocks noGrp="1"/>
          </p:cNvSpPr>
          <p:nvPr>
            <p:ph type="title"/>
          </p:nvPr>
        </p:nvSpPr>
        <p:spPr/>
        <p:txBody>
          <a:bodyPr/>
          <a:lstStyle/>
          <a:p>
            <a:r>
              <a:rPr lang="pt-BR" dirty="0"/>
              <a:t>fatos puramente sociais</a:t>
            </a:r>
          </a:p>
        </p:txBody>
      </p:sp>
      <p:sp>
        <p:nvSpPr>
          <p:cNvPr id="3" name="Espaço Reservado para Conteúdo 2">
            <a:extLst>
              <a:ext uri="{FF2B5EF4-FFF2-40B4-BE49-F238E27FC236}">
                <a16:creationId xmlns:a16="http://schemas.microsoft.com/office/drawing/2014/main" id="{CDE0066B-7AF6-4D7B-A4AF-73BB74516D4A}"/>
              </a:ext>
            </a:extLst>
          </p:cNvPr>
          <p:cNvSpPr>
            <a:spLocks noGrp="1"/>
          </p:cNvSpPr>
          <p:nvPr>
            <p:ph idx="1"/>
          </p:nvPr>
        </p:nvSpPr>
        <p:spPr/>
        <p:txBody>
          <a:bodyPr/>
          <a:lstStyle/>
          <a:p>
            <a:r>
              <a:rPr lang="pt-BR" dirty="0"/>
              <a:t>Não apenas há maneiras de agir que são coagidas do exterior para o indivíduo. </a:t>
            </a:r>
          </a:p>
          <a:p>
            <a:r>
              <a:rPr lang="pt-BR" dirty="0"/>
              <a:t>Até mesmo certas maneiras de pensar e de sentir se impõem coercitivamente de fora para dentro. </a:t>
            </a:r>
          </a:p>
          <a:p>
            <a:r>
              <a:rPr lang="pt-BR" dirty="0"/>
              <a:t>Há fenômenos em sociedade que </a:t>
            </a:r>
            <a:r>
              <a:rPr lang="pt-BR" dirty="0">
                <a:solidFill>
                  <a:schemeClr val="bg2">
                    <a:lumMod val="50000"/>
                  </a:schemeClr>
                </a:solidFill>
              </a:rPr>
              <a:t>não se reduzem a fatos psíquicos da consciência individual </a:t>
            </a:r>
            <a:r>
              <a:rPr lang="pt-BR" dirty="0"/>
              <a:t>e que particularizam um objeto de estudo não abordado por nenhuma das ciências naturais. Por isso, tratamo-los como fatos puramente sociais, isto é, que constituem o domínio próprio das ciências sociais. </a:t>
            </a:r>
          </a:p>
        </p:txBody>
      </p:sp>
    </p:spTree>
    <p:extLst>
      <p:ext uri="{BB962C8B-B14F-4D97-AF65-F5344CB8AC3E}">
        <p14:creationId xmlns:p14="http://schemas.microsoft.com/office/powerpoint/2010/main" val="34412571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D62AD71-7261-47E9-A7B9-2A298BDF6EBE}"/>
              </a:ext>
            </a:extLst>
          </p:cNvPr>
          <p:cNvSpPr>
            <a:spLocks noGrp="1"/>
          </p:cNvSpPr>
          <p:nvPr>
            <p:ph type="title"/>
          </p:nvPr>
        </p:nvSpPr>
        <p:spPr/>
        <p:txBody>
          <a:bodyPr/>
          <a:lstStyle/>
          <a:p>
            <a:r>
              <a:rPr lang="pt-BR" dirty="0"/>
              <a:t>escola histórica de economia</a:t>
            </a:r>
          </a:p>
        </p:txBody>
      </p:sp>
      <p:sp>
        <p:nvSpPr>
          <p:cNvPr id="3" name="Espaço Reservado para Conteúdo 2">
            <a:extLst>
              <a:ext uri="{FF2B5EF4-FFF2-40B4-BE49-F238E27FC236}">
                <a16:creationId xmlns:a16="http://schemas.microsoft.com/office/drawing/2014/main" id="{3731CBA6-45CC-4758-AE57-B4AE5F015606}"/>
              </a:ext>
            </a:extLst>
          </p:cNvPr>
          <p:cNvSpPr>
            <a:spLocks noGrp="1"/>
          </p:cNvSpPr>
          <p:nvPr>
            <p:ph idx="1"/>
          </p:nvPr>
        </p:nvSpPr>
        <p:spPr>
          <a:xfrm>
            <a:off x="1451579" y="2015732"/>
            <a:ext cx="9603275" cy="4037749"/>
          </a:xfrm>
        </p:spPr>
        <p:txBody>
          <a:bodyPr>
            <a:normAutofit/>
          </a:bodyPr>
          <a:lstStyle/>
          <a:p>
            <a:r>
              <a:rPr lang="pt-BR" dirty="0"/>
              <a:t>A principal alternativa aos clássicos.</a:t>
            </a:r>
          </a:p>
          <a:p>
            <a:r>
              <a:rPr lang="pt-BR" dirty="0"/>
              <a:t>Especialmente importante no contexto alemão. </a:t>
            </a:r>
          </a:p>
          <a:p>
            <a:r>
              <a:rPr lang="pt-BR" dirty="0"/>
              <a:t>A economia clássica, de grande domínio e autoridade na Inglaterra, não havia, de fato, conquistado prestígio similar em toda a Europa. </a:t>
            </a:r>
          </a:p>
          <a:p>
            <a:r>
              <a:rPr lang="pt-BR" dirty="0"/>
              <a:t>Escassa comunicação entre a Inglaterra e o continente europeu. </a:t>
            </a:r>
          </a:p>
          <a:p>
            <a:r>
              <a:rPr lang="pt-BR" dirty="0"/>
              <a:t>Particularmente, entre 1840 e 1860, auge do classicismo na Inglaterra, praticamente não se verifica intercâmbio de ideias entre uma região e outra. É notório o isolamento da economia clássica inglesa no período.</a:t>
            </a:r>
          </a:p>
        </p:txBody>
      </p:sp>
    </p:spTree>
    <p:extLst>
      <p:ext uri="{BB962C8B-B14F-4D97-AF65-F5344CB8AC3E}">
        <p14:creationId xmlns:p14="http://schemas.microsoft.com/office/powerpoint/2010/main" val="34391551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995A146-F7F3-46B9-943B-B5E9224DF686}"/>
              </a:ext>
            </a:extLst>
          </p:cNvPr>
          <p:cNvSpPr>
            <a:spLocks noGrp="1"/>
          </p:cNvSpPr>
          <p:nvPr>
            <p:ph type="title"/>
          </p:nvPr>
        </p:nvSpPr>
        <p:spPr/>
        <p:txBody>
          <a:bodyPr/>
          <a:lstStyle/>
          <a:p>
            <a:r>
              <a:rPr lang="pt-BR" dirty="0"/>
              <a:t>Émile Durkheim (1858-1917)</a:t>
            </a:r>
          </a:p>
        </p:txBody>
      </p:sp>
      <p:sp>
        <p:nvSpPr>
          <p:cNvPr id="3" name="Espaço Reservado para Conteúdo 2">
            <a:extLst>
              <a:ext uri="{FF2B5EF4-FFF2-40B4-BE49-F238E27FC236}">
                <a16:creationId xmlns:a16="http://schemas.microsoft.com/office/drawing/2014/main" id="{7378357E-E896-45DE-93B1-4BEE7C4678C8}"/>
              </a:ext>
            </a:extLst>
          </p:cNvPr>
          <p:cNvSpPr>
            <a:spLocks noGrp="1"/>
          </p:cNvSpPr>
          <p:nvPr>
            <p:ph idx="1"/>
          </p:nvPr>
        </p:nvSpPr>
        <p:spPr/>
        <p:txBody>
          <a:bodyPr/>
          <a:lstStyle/>
          <a:p>
            <a:r>
              <a:rPr lang="pt-BR" dirty="0"/>
              <a:t>Foi um dos primeiros a identificar a especificidade do objeto das ciências sociais. </a:t>
            </a:r>
          </a:p>
          <a:p>
            <a:pPr marL="0" indent="0">
              <a:buNone/>
            </a:pPr>
            <a:r>
              <a:rPr lang="pt-BR" dirty="0">
                <a:solidFill>
                  <a:schemeClr val="bg2">
                    <a:lumMod val="50000"/>
                  </a:schemeClr>
                </a:solidFill>
              </a:rPr>
              <a:t>“Fato social é toda a maneira de fazer, fixada ou não, suscetível de exercer sobre o indivíduo uma coerção exterior: ou então, que é geral no âmbito de uma dada sociedade tendo, ao mesmo tempo, uma existência própria, independente das suas manifestações individuais.”</a:t>
            </a:r>
          </a:p>
          <a:p>
            <a:endParaRPr lang="pt-BR" dirty="0"/>
          </a:p>
        </p:txBody>
      </p:sp>
    </p:spTree>
    <p:extLst>
      <p:ext uri="{BB962C8B-B14F-4D97-AF65-F5344CB8AC3E}">
        <p14:creationId xmlns:p14="http://schemas.microsoft.com/office/powerpoint/2010/main" val="15878684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09CB645-CF2C-4190-A766-AC58B6FA2DBA}"/>
              </a:ext>
            </a:extLst>
          </p:cNvPr>
          <p:cNvSpPr>
            <a:spLocks noGrp="1"/>
          </p:cNvSpPr>
          <p:nvPr>
            <p:ph type="title"/>
          </p:nvPr>
        </p:nvSpPr>
        <p:spPr/>
        <p:txBody>
          <a:bodyPr/>
          <a:lstStyle/>
          <a:p>
            <a:r>
              <a:rPr lang="pt-BR" dirty="0"/>
              <a:t>Émile Durkheim</a:t>
            </a:r>
          </a:p>
        </p:txBody>
      </p:sp>
      <p:sp>
        <p:nvSpPr>
          <p:cNvPr id="3" name="Espaço Reservado para Conteúdo 2">
            <a:extLst>
              <a:ext uri="{FF2B5EF4-FFF2-40B4-BE49-F238E27FC236}">
                <a16:creationId xmlns:a16="http://schemas.microsoft.com/office/drawing/2014/main" id="{C845C8BD-5ADB-4D56-8AA3-6496C08CA55C}"/>
              </a:ext>
            </a:extLst>
          </p:cNvPr>
          <p:cNvSpPr>
            <a:spLocks noGrp="1"/>
          </p:cNvSpPr>
          <p:nvPr>
            <p:ph idx="1"/>
          </p:nvPr>
        </p:nvSpPr>
        <p:spPr>
          <a:xfrm>
            <a:off x="1451580" y="2015732"/>
            <a:ext cx="8269196" cy="4272526"/>
          </a:xfrm>
        </p:spPr>
        <p:txBody>
          <a:bodyPr>
            <a:normAutofit/>
          </a:bodyPr>
          <a:lstStyle/>
          <a:p>
            <a:r>
              <a:rPr lang="pt-BR" dirty="0"/>
              <a:t>Tarefas dos sociólogos: estudar os determinantes sociais do comportamento, tais como deveres, leis e costumes, que unem e mantêm as pessoais em sociedade. </a:t>
            </a:r>
          </a:p>
          <a:p>
            <a:r>
              <a:rPr lang="pt-BR" dirty="0"/>
              <a:t>Em </a:t>
            </a:r>
            <a:r>
              <a:rPr lang="pt-BR" i="1" dirty="0">
                <a:solidFill>
                  <a:schemeClr val="bg2">
                    <a:lumMod val="50000"/>
                  </a:schemeClr>
                </a:solidFill>
              </a:rPr>
              <a:t>A divisão do trabalho social</a:t>
            </a:r>
            <a:r>
              <a:rPr lang="pt-BR" dirty="0"/>
              <a:t>, ele delineou a passagem entre o que chamou de </a:t>
            </a:r>
            <a:r>
              <a:rPr lang="pt-BR" dirty="0">
                <a:solidFill>
                  <a:schemeClr val="bg2">
                    <a:lumMod val="50000"/>
                  </a:schemeClr>
                </a:solidFill>
              </a:rPr>
              <a:t>solidariedade mecânica e solidariedade orgânica</a:t>
            </a:r>
            <a:r>
              <a:rPr lang="pt-BR" dirty="0"/>
              <a:t>: na primeira, os indivíduos dividem tarefas e estão sujeitos a normas comuns.  As </a:t>
            </a:r>
            <a:r>
              <a:rPr lang="pt-BR" dirty="0">
                <a:solidFill>
                  <a:schemeClr val="bg2">
                    <a:lumMod val="50000"/>
                  </a:schemeClr>
                </a:solidFill>
              </a:rPr>
              <a:t>sociedades modernas</a:t>
            </a:r>
            <a:r>
              <a:rPr lang="pt-BR" dirty="0"/>
              <a:t>, nas quais predomina a solidariedade orgânica, estão baseadas na complexa divisão do trabalho.</a:t>
            </a:r>
          </a:p>
        </p:txBody>
      </p:sp>
      <p:pic>
        <p:nvPicPr>
          <p:cNvPr id="4" name="Picture 30" descr="bigdurk">
            <a:extLst>
              <a:ext uri="{FF2B5EF4-FFF2-40B4-BE49-F238E27FC236}">
                <a16:creationId xmlns:a16="http://schemas.microsoft.com/office/drawing/2014/main" id="{E957C93F-0231-402C-9CDB-19D095CEA206}"/>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20777" y="0"/>
            <a:ext cx="2471224" cy="3277772"/>
          </a:xfrm>
          <a:prstGeom prst="rect">
            <a:avLst/>
          </a:prstGeom>
          <a:noFill/>
          <a:ln>
            <a:noFill/>
          </a:ln>
          <a:effectLst/>
        </p:spPr>
      </p:pic>
    </p:spTree>
    <p:extLst>
      <p:ext uri="{BB962C8B-B14F-4D97-AF65-F5344CB8AC3E}">
        <p14:creationId xmlns:p14="http://schemas.microsoft.com/office/powerpoint/2010/main" val="13839206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79E005B-FDC3-4EAD-837A-CACE4F41D44E}"/>
              </a:ext>
            </a:extLst>
          </p:cNvPr>
          <p:cNvSpPr>
            <a:spLocks noGrp="1"/>
          </p:cNvSpPr>
          <p:nvPr>
            <p:ph type="title"/>
          </p:nvPr>
        </p:nvSpPr>
        <p:spPr/>
        <p:txBody>
          <a:bodyPr/>
          <a:lstStyle/>
          <a:p>
            <a:r>
              <a:rPr lang="pt-BR" dirty="0"/>
              <a:t>Sociologia e nova visão da ciência</a:t>
            </a:r>
          </a:p>
        </p:txBody>
      </p:sp>
      <p:sp>
        <p:nvSpPr>
          <p:cNvPr id="3" name="Espaço Reservado para Conteúdo 2">
            <a:extLst>
              <a:ext uri="{FF2B5EF4-FFF2-40B4-BE49-F238E27FC236}">
                <a16:creationId xmlns:a16="http://schemas.microsoft.com/office/drawing/2014/main" id="{01472437-BAD9-4E3C-B287-07E6C5ABFE9C}"/>
              </a:ext>
            </a:extLst>
          </p:cNvPr>
          <p:cNvSpPr>
            <a:spLocks noGrp="1"/>
          </p:cNvSpPr>
          <p:nvPr>
            <p:ph idx="1"/>
          </p:nvPr>
        </p:nvSpPr>
        <p:spPr/>
        <p:txBody>
          <a:bodyPr/>
          <a:lstStyle/>
          <a:p>
            <a:r>
              <a:rPr lang="pt-BR" dirty="0"/>
              <a:t>A prática científica  torna-se um fenômeno social a ser estudado pela sociologia da ciência. </a:t>
            </a:r>
          </a:p>
          <a:p>
            <a:r>
              <a:rPr lang="pt-BR" dirty="0"/>
              <a:t>O que vê o filósofo da ciência com viés de historiador e sociólogo é a trama de um processo social no âmbito mais restrito que se convenciona chamar de </a:t>
            </a:r>
            <a:r>
              <a:rPr lang="pt-BR" dirty="0">
                <a:solidFill>
                  <a:schemeClr val="bg2">
                    <a:lumMod val="50000"/>
                  </a:schemeClr>
                </a:solidFill>
              </a:rPr>
              <a:t>comunidade científica</a:t>
            </a:r>
            <a:r>
              <a:rPr lang="pt-BR" dirty="0"/>
              <a:t>. </a:t>
            </a:r>
          </a:p>
        </p:txBody>
      </p:sp>
    </p:spTree>
    <p:extLst>
      <p:ext uri="{BB962C8B-B14F-4D97-AF65-F5344CB8AC3E}">
        <p14:creationId xmlns:p14="http://schemas.microsoft.com/office/powerpoint/2010/main" val="9911082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FA52374-25B2-4870-9E5D-94F1E5842161}"/>
              </a:ext>
            </a:extLst>
          </p:cNvPr>
          <p:cNvSpPr>
            <a:spLocks noGrp="1"/>
          </p:cNvSpPr>
          <p:nvPr>
            <p:ph type="title"/>
          </p:nvPr>
        </p:nvSpPr>
        <p:spPr/>
        <p:txBody>
          <a:bodyPr/>
          <a:lstStyle/>
          <a:p>
            <a:r>
              <a:rPr lang="pt-BR" dirty="0"/>
              <a:t>A noção de comunidade científica </a:t>
            </a:r>
          </a:p>
        </p:txBody>
      </p:sp>
      <p:sp>
        <p:nvSpPr>
          <p:cNvPr id="3" name="Espaço Reservado para Conteúdo 2">
            <a:extLst>
              <a:ext uri="{FF2B5EF4-FFF2-40B4-BE49-F238E27FC236}">
                <a16:creationId xmlns:a16="http://schemas.microsoft.com/office/drawing/2014/main" id="{31CEE821-E418-490E-B9F7-3F1DDC0AE34C}"/>
              </a:ext>
            </a:extLst>
          </p:cNvPr>
          <p:cNvSpPr>
            <a:spLocks noGrp="1"/>
          </p:cNvSpPr>
          <p:nvPr>
            <p:ph idx="1"/>
          </p:nvPr>
        </p:nvSpPr>
        <p:spPr/>
        <p:txBody>
          <a:bodyPr/>
          <a:lstStyle/>
          <a:p>
            <a:r>
              <a:rPr lang="pt-BR" dirty="0"/>
              <a:t>Não deve ser interpretada como um corpo hermético de profissionais especializados em algum campo de investigação específico da ciência. </a:t>
            </a:r>
          </a:p>
          <a:p>
            <a:r>
              <a:rPr lang="pt-BR" dirty="0"/>
              <a:t>Essa comunidade integra-se na sociedade como um todo e interage com ela de diversas formas. </a:t>
            </a:r>
          </a:p>
          <a:p>
            <a:r>
              <a:rPr lang="pt-BR" dirty="0"/>
              <a:t>Mais do que a resultante do processo de interação entre colegas cientistas, o conhecimento científico é um produto de um processo social.</a:t>
            </a:r>
          </a:p>
        </p:txBody>
      </p:sp>
    </p:spTree>
    <p:extLst>
      <p:ext uri="{BB962C8B-B14F-4D97-AF65-F5344CB8AC3E}">
        <p14:creationId xmlns:p14="http://schemas.microsoft.com/office/powerpoint/2010/main" val="162996876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45711D7-D28B-41D1-AF86-7895F676BE42}"/>
              </a:ext>
            </a:extLst>
          </p:cNvPr>
          <p:cNvSpPr>
            <a:spLocks noGrp="1"/>
          </p:cNvSpPr>
          <p:nvPr>
            <p:ph type="title"/>
          </p:nvPr>
        </p:nvSpPr>
        <p:spPr/>
        <p:txBody>
          <a:bodyPr/>
          <a:lstStyle/>
          <a:p>
            <a:r>
              <a:rPr lang="pt-BR" dirty="0"/>
              <a:t>Analogia entre metodólogos </a:t>
            </a:r>
            <a:br>
              <a:rPr lang="pt-BR" dirty="0"/>
            </a:br>
            <a:r>
              <a:rPr lang="pt-BR" dirty="0"/>
              <a:t>da ciência e sociólogos  </a:t>
            </a:r>
          </a:p>
        </p:txBody>
      </p:sp>
      <p:sp>
        <p:nvSpPr>
          <p:cNvPr id="3" name="Espaço Reservado para Conteúdo 2">
            <a:extLst>
              <a:ext uri="{FF2B5EF4-FFF2-40B4-BE49-F238E27FC236}">
                <a16:creationId xmlns:a16="http://schemas.microsoft.com/office/drawing/2014/main" id="{A95A8FB6-3DD8-425A-9452-353CC1CBF276}"/>
              </a:ext>
            </a:extLst>
          </p:cNvPr>
          <p:cNvSpPr>
            <a:spLocks noGrp="1"/>
          </p:cNvSpPr>
          <p:nvPr>
            <p:ph idx="1"/>
          </p:nvPr>
        </p:nvSpPr>
        <p:spPr/>
        <p:txBody>
          <a:bodyPr>
            <a:normAutofit/>
          </a:bodyPr>
          <a:lstStyle/>
          <a:p>
            <a:r>
              <a:rPr lang="pt-BR" dirty="0"/>
              <a:t>Cientista social: procura identificar instituições sociais e normas associadas.</a:t>
            </a:r>
          </a:p>
          <a:p>
            <a:r>
              <a:rPr lang="pt-BR" dirty="0"/>
              <a:t>Metodólogo da ciência:  analisa o que interpreta serem as normas de uma instituição particular, a que denominamos ciência. </a:t>
            </a:r>
          </a:p>
          <a:p>
            <a:r>
              <a:rPr lang="pt-BR" dirty="0"/>
              <a:t>Filosofia e a metodologia da ciência estudam como o cientista interpreta e compreende a realidade pertinente a um objeto de estudo particular. </a:t>
            </a:r>
          </a:p>
          <a:p>
            <a:r>
              <a:rPr lang="pt-BR" dirty="0"/>
              <a:t>As ciências sociais abarcam o processo de compreensão e orientação individual no interior de um quadro sociocultural. </a:t>
            </a:r>
          </a:p>
        </p:txBody>
      </p:sp>
    </p:spTree>
    <p:extLst>
      <p:ext uri="{BB962C8B-B14F-4D97-AF65-F5344CB8AC3E}">
        <p14:creationId xmlns:p14="http://schemas.microsoft.com/office/powerpoint/2010/main" val="14479741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0EF3C68-04FA-4ED3-971E-79742E9708B4}"/>
              </a:ext>
            </a:extLst>
          </p:cNvPr>
          <p:cNvSpPr>
            <a:spLocks noGrp="1"/>
          </p:cNvSpPr>
          <p:nvPr>
            <p:ph type="title"/>
          </p:nvPr>
        </p:nvSpPr>
        <p:spPr>
          <a:xfrm>
            <a:off x="1704797" y="966497"/>
            <a:ext cx="9603275" cy="1049235"/>
          </a:xfrm>
        </p:spPr>
        <p:txBody>
          <a:bodyPr/>
          <a:lstStyle/>
          <a:p>
            <a:r>
              <a:rPr lang="pt-BR" dirty="0"/>
              <a:t>por que as pessoas seguem regras?</a:t>
            </a:r>
          </a:p>
        </p:txBody>
      </p:sp>
      <p:sp>
        <p:nvSpPr>
          <p:cNvPr id="3" name="Espaço Reservado para Conteúdo 2">
            <a:extLst>
              <a:ext uri="{FF2B5EF4-FFF2-40B4-BE49-F238E27FC236}">
                <a16:creationId xmlns:a16="http://schemas.microsoft.com/office/drawing/2014/main" id="{97E73EE3-546D-49EA-8074-52EE6FC4BE61}"/>
              </a:ext>
            </a:extLst>
          </p:cNvPr>
          <p:cNvSpPr>
            <a:spLocks noGrp="1"/>
          </p:cNvSpPr>
          <p:nvPr>
            <p:ph idx="1"/>
          </p:nvPr>
        </p:nvSpPr>
        <p:spPr>
          <a:xfrm>
            <a:off x="1451579" y="1814732"/>
            <a:ext cx="9856493" cy="4076771"/>
          </a:xfrm>
        </p:spPr>
        <p:txBody>
          <a:bodyPr>
            <a:normAutofit fontScale="92500"/>
          </a:bodyPr>
          <a:lstStyle/>
          <a:p>
            <a:r>
              <a:rPr lang="pt-BR" dirty="0"/>
              <a:t>Popper acredita que os cientistas procuram segui-las simplesmente porque elas são maximizadoras da probabilidade de obter-se a verdade. </a:t>
            </a:r>
          </a:p>
          <a:p>
            <a:r>
              <a:rPr lang="pt-BR" dirty="0"/>
              <a:t>Feyerabend acha que o progresso da ciência, tal como se observa historicamente, deve-se a outros preceitos tais como “agir contraindutivamente” e o “princípio da tenacidade”. </a:t>
            </a:r>
          </a:p>
          <a:p>
            <a:r>
              <a:rPr lang="pt-BR" dirty="0"/>
              <a:t>Lakatos e Laudan veem nos programas e tradições de pesquisa instituições particulares, dentro da instituição maior que é o campo científico em questão, que ditam as normas para a prática científica. </a:t>
            </a:r>
          </a:p>
          <a:p>
            <a:r>
              <a:rPr lang="pt-BR" dirty="0"/>
              <a:t>Kuhn interpreta as normas como elementos que precisam estar referidos a algum paradigma. </a:t>
            </a:r>
          </a:p>
          <a:p>
            <a:r>
              <a:rPr lang="pt-BR" dirty="0"/>
              <a:t>Do lado da sociedade em geral, as ciências sociais se preocupam principalmente com as razões que levam os indivíduos a seguirem regras e com o conceito de seguir regra em si mesmo. </a:t>
            </a:r>
          </a:p>
        </p:txBody>
      </p:sp>
    </p:spTree>
    <p:extLst>
      <p:ext uri="{BB962C8B-B14F-4D97-AF65-F5344CB8AC3E}">
        <p14:creationId xmlns:p14="http://schemas.microsoft.com/office/powerpoint/2010/main" val="139888348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1B3DAB6-5DD2-4221-947B-236662AAE3C4}"/>
              </a:ext>
            </a:extLst>
          </p:cNvPr>
          <p:cNvSpPr>
            <a:spLocks noGrp="1"/>
          </p:cNvSpPr>
          <p:nvPr>
            <p:ph type="title"/>
          </p:nvPr>
        </p:nvSpPr>
        <p:spPr/>
        <p:txBody>
          <a:bodyPr>
            <a:normAutofit/>
          </a:bodyPr>
          <a:lstStyle/>
          <a:p>
            <a:r>
              <a:rPr lang="pt-BR" dirty="0"/>
              <a:t>vida social como atividades em que as pessoas são guiadas por regras</a:t>
            </a:r>
          </a:p>
        </p:txBody>
      </p:sp>
      <p:sp>
        <p:nvSpPr>
          <p:cNvPr id="3" name="Espaço Reservado para Conteúdo 2">
            <a:extLst>
              <a:ext uri="{FF2B5EF4-FFF2-40B4-BE49-F238E27FC236}">
                <a16:creationId xmlns:a16="http://schemas.microsoft.com/office/drawing/2014/main" id="{4784114A-BB5C-497B-ACA9-4EC570291F68}"/>
              </a:ext>
            </a:extLst>
          </p:cNvPr>
          <p:cNvSpPr>
            <a:spLocks noGrp="1"/>
          </p:cNvSpPr>
          <p:nvPr>
            <p:ph idx="1"/>
          </p:nvPr>
        </p:nvSpPr>
        <p:spPr/>
        <p:txBody>
          <a:bodyPr>
            <a:normAutofit/>
          </a:bodyPr>
          <a:lstStyle/>
          <a:p>
            <a:r>
              <a:rPr lang="pt-BR" dirty="0"/>
              <a:t>Este é o modo básico como as pessoas interagem em sociedade. </a:t>
            </a:r>
          </a:p>
          <a:p>
            <a:r>
              <a:rPr lang="pt-BR" dirty="0"/>
              <a:t>A forma básica de interação entre as pessoas é por meio da fala, e essa forma já contém muitos dos elementos que participam de outras modalidades de interação. </a:t>
            </a:r>
          </a:p>
          <a:p>
            <a:r>
              <a:rPr lang="pt-BR" dirty="0"/>
              <a:t>A linguagem articula conceitos, elementos básicos na construção de ideias. Os conceitos não são criações individuais, pois, a existência deles depende da vida em grupo. </a:t>
            </a:r>
          </a:p>
          <a:p>
            <a:r>
              <a:rPr lang="pt-BR" dirty="0"/>
              <a:t>O conceito é tramado na malha intersubjetiva da vida social e só depois utilizado pelos indivíduos como ferramenta de generalização. A inteligibilidade de termos e de expressões semânticas advém da interação social entre as pessoas.</a:t>
            </a:r>
          </a:p>
        </p:txBody>
      </p:sp>
    </p:spTree>
    <p:extLst>
      <p:ext uri="{BB962C8B-B14F-4D97-AF65-F5344CB8AC3E}">
        <p14:creationId xmlns:p14="http://schemas.microsoft.com/office/powerpoint/2010/main" val="1940588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EC8C1A8-3F7E-4F77-9B25-7FBCAFF5A757}"/>
              </a:ext>
            </a:extLst>
          </p:cNvPr>
          <p:cNvSpPr>
            <a:spLocks noGrp="1"/>
          </p:cNvSpPr>
          <p:nvPr>
            <p:ph type="title"/>
          </p:nvPr>
        </p:nvSpPr>
        <p:spPr/>
        <p:txBody>
          <a:bodyPr/>
          <a:lstStyle/>
          <a:p>
            <a:r>
              <a:rPr lang="pt-BR" dirty="0"/>
              <a:t>Outras formas de interação social,  além da fala</a:t>
            </a:r>
          </a:p>
        </p:txBody>
      </p:sp>
      <p:sp>
        <p:nvSpPr>
          <p:cNvPr id="3" name="Espaço Reservado para Conteúdo 2">
            <a:extLst>
              <a:ext uri="{FF2B5EF4-FFF2-40B4-BE49-F238E27FC236}">
                <a16:creationId xmlns:a16="http://schemas.microsoft.com/office/drawing/2014/main" id="{A2460AAF-5DFD-4093-BC0A-F771EA1E6E2A}"/>
              </a:ext>
            </a:extLst>
          </p:cNvPr>
          <p:cNvSpPr>
            <a:spLocks noGrp="1"/>
          </p:cNvSpPr>
          <p:nvPr>
            <p:ph idx="1"/>
          </p:nvPr>
        </p:nvSpPr>
        <p:spPr>
          <a:xfrm>
            <a:off x="1451579" y="2015732"/>
            <a:ext cx="9603275" cy="3822360"/>
          </a:xfrm>
        </p:spPr>
        <p:txBody>
          <a:bodyPr>
            <a:normAutofit fontScale="92500" lnSpcReduction="10000"/>
          </a:bodyPr>
          <a:lstStyle/>
          <a:p>
            <a:r>
              <a:rPr lang="pt-BR" dirty="0"/>
              <a:t>Produzem certos elementos simbólicos análogos ao papel desempenhado pelos conceitos na linguagem. </a:t>
            </a:r>
          </a:p>
          <a:p>
            <a:r>
              <a:rPr lang="pt-BR" dirty="0"/>
              <a:t>Isto implica em dizer que as pessoas estão sempre a atribuir significados às suas atividades sociais. </a:t>
            </a:r>
          </a:p>
          <a:p>
            <a:r>
              <a:rPr lang="pt-BR" dirty="0"/>
              <a:t>Cabe às ciências sociais analisar de que modo tais significados são estruturados simbolicamente. </a:t>
            </a:r>
          </a:p>
          <a:p>
            <a:r>
              <a:rPr lang="pt-BR" dirty="0"/>
              <a:t>Weber percebeu isso e procurou fundamentar toda a sua sociologia na ideia de </a:t>
            </a:r>
            <a:r>
              <a:rPr lang="pt-BR" dirty="0">
                <a:solidFill>
                  <a:schemeClr val="bg2">
                    <a:lumMod val="50000"/>
                  </a:schemeClr>
                </a:solidFill>
              </a:rPr>
              <a:t>comportamento significativo</a:t>
            </a:r>
            <a:r>
              <a:rPr lang="pt-BR" dirty="0"/>
              <a:t>: o comportamento humano em sociedade é sempre algo que faz sentido para o indivíduo que age e é passível de interpretação pelos demais que com ele interagem. </a:t>
            </a:r>
          </a:p>
        </p:txBody>
      </p:sp>
    </p:spTree>
    <p:extLst>
      <p:ext uri="{BB962C8B-B14F-4D97-AF65-F5344CB8AC3E}">
        <p14:creationId xmlns:p14="http://schemas.microsoft.com/office/powerpoint/2010/main" val="643276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8FAE38D-4930-4610-8AF9-3A25E772F49E}"/>
              </a:ext>
            </a:extLst>
          </p:cNvPr>
          <p:cNvSpPr>
            <a:spLocks noGrp="1"/>
          </p:cNvSpPr>
          <p:nvPr>
            <p:ph type="title"/>
          </p:nvPr>
        </p:nvSpPr>
        <p:spPr/>
        <p:txBody>
          <a:bodyPr/>
          <a:lstStyle/>
          <a:p>
            <a:r>
              <a:rPr lang="pt-BR" dirty="0"/>
              <a:t>O motivo considerado pelo agente</a:t>
            </a:r>
          </a:p>
        </p:txBody>
      </p:sp>
      <p:sp>
        <p:nvSpPr>
          <p:cNvPr id="3" name="Espaço Reservado para Conteúdo 2">
            <a:extLst>
              <a:ext uri="{FF2B5EF4-FFF2-40B4-BE49-F238E27FC236}">
                <a16:creationId xmlns:a16="http://schemas.microsoft.com/office/drawing/2014/main" id="{7B6AA173-8F8D-4FE6-B12B-788A47E7B7DD}"/>
              </a:ext>
            </a:extLst>
          </p:cNvPr>
          <p:cNvSpPr>
            <a:spLocks noGrp="1"/>
          </p:cNvSpPr>
          <p:nvPr>
            <p:ph idx="1"/>
          </p:nvPr>
        </p:nvSpPr>
        <p:spPr/>
        <p:txBody>
          <a:bodyPr/>
          <a:lstStyle/>
          <a:p>
            <a:r>
              <a:rPr lang="pt-BR" dirty="0"/>
              <a:t>Subjacente a todo comportamento significativo. </a:t>
            </a:r>
          </a:p>
          <a:p>
            <a:r>
              <a:rPr lang="pt-BR" dirty="0"/>
              <a:t>Ele é capaz de apreender, das circunstâncias, uma disposição significativa de elementos que, tanto para ele quanto para um observador externo, é um motivo para o comportamento em questão. </a:t>
            </a:r>
          </a:p>
          <a:p>
            <a:r>
              <a:rPr lang="pt-BR" dirty="0"/>
              <a:t>Como é possível, para o cientista social, chegar ao entendimento desse motivo? </a:t>
            </a:r>
          </a:p>
          <a:p>
            <a:r>
              <a:rPr lang="pt-BR" dirty="0"/>
              <a:t>Para tanto, há procedimentos metodológicos que devem ser observados.</a:t>
            </a:r>
          </a:p>
        </p:txBody>
      </p:sp>
    </p:spTree>
    <p:extLst>
      <p:ext uri="{BB962C8B-B14F-4D97-AF65-F5344CB8AC3E}">
        <p14:creationId xmlns:p14="http://schemas.microsoft.com/office/powerpoint/2010/main" val="198938667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CEB8A19-8A81-43FE-82DD-EB094F6FB950}"/>
              </a:ext>
            </a:extLst>
          </p:cNvPr>
          <p:cNvSpPr>
            <a:spLocks noGrp="1"/>
          </p:cNvSpPr>
          <p:nvPr>
            <p:ph type="title"/>
          </p:nvPr>
        </p:nvSpPr>
        <p:spPr/>
        <p:txBody>
          <a:bodyPr/>
          <a:lstStyle/>
          <a:p>
            <a:r>
              <a:rPr lang="pt-BR" dirty="0" err="1"/>
              <a:t>TESEs</a:t>
            </a:r>
            <a:r>
              <a:rPr lang="pt-BR" dirty="0"/>
              <a:t> FAMOSAS DE Weber </a:t>
            </a:r>
          </a:p>
        </p:txBody>
      </p:sp>
      <p:sp>
        <p:nvSpPr>
          <p:cNvPr id="3" name="Espaço Reservado para Conteúdo 2">
            <a:extLst>
              <a:ext uri="{FF2B5EF4-FFF2-40B4-BE49-F238E27FC236}">
                <a16:creationId xmlns:a16="http://schemas.microsoft.com/office/drawing/2014/main" id="{D7A1B318-4890-480E-BD69-3A6115B23E6A}"/>
              </a:ext>
            </a:extLst>
          </p:cNvPr>
          <p:cNvSpPr>
            <a:spLocks noGrp="1"/>
          </p:cNvSpPr>
          <p:nvPr>
            <p:ph idx="1"/>
          </p:nvPr>
        </p:nvSpPr>
        <p:spPr>
          <a:xfrm>
            <a:off x="1451579" y="2015732"/>
            <a:ext cx="9603275" cy="3836428"/>
          </a:xfrm>
        </p:spPr>
        <p:txBody>
          <a:bodyPr>
            <a:normAutofit/>
          </a:bodyPr>
          <a:lstStyle/>
          <a:p>
            <a:r>
              <a:rPr lang="pt-BR" dirty="0"/>
              <a:t>O sociólogo alemão afirmou que havia um elo entre a emergência do protestantismo e a ascensão do capitalismo. </a:t>
            </a:r>
          </a:p>
          <a:p>
            <a:r>
              <a:rPr lang="pt-BR" dirty="0"/>
              <a:t>Ele foi um dos primeiros a atentar para a importância da burocracia, que analisava como sendo uma forma de organização social ligada a um determinado tipo de poder institucionalizado. </a:t>
            </a:r>
          </a:p>
          <a:p>
            <a:r>
              <a:rPr lang="pt-BR" dirty="0"/>
              <a:t>A burocracia consiste numa hierarquia de cargos remunerados e claramente definidos, preenchidos por indivíduos livres, selecionados de acordo com seus méritos e capazes de ascender.</a:t>
            </a:r>
          </a:p>
        </p:txBody>
      </p:sp>
    </p:spTree>
    <p:extLst>
      <p:ext uri="{BB962C8B-B14F-4D97-AF65-F5344CB8AC3E}">
        <p14:creationId xmlns:p14="http://schemas.microsoft.com/office/powerpoint/2010/main" val="14430405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1253BD2-FD80-42D4-A5E5-CB2C1F4252F6}"/>
              </a:ext>
            </a:extLst>
          </p:cNvPr>
          <p:cNvSpPr>
            <a:spLocks noGrp="1"/>
          </p:cNvSpPr>
          <p:nvPr>
            <p:ph type="title"/>
          </p:nvPr>
        </p:nvSpPr>
        <p:spPr/>
        <p:txBody>
          <a:bodyPr/>
          <a:lstStyle/>
          <a:p>
            <a:r>
              <a:rPr lang="pt-BR" dirty="0"/>
              <a:t>Situação na Alemanha</a:t>
            </a:r>
          </a:p>
        </p:txBody>
      </p:sp>
      <p:sp>
        <p:nvSpPr>
          <p:cNvPr id="3" name="Espaço Reservado para Conteúdo 2">
            <a:extLst>
              <a:ext uri="{FF2B5EF4-FFF2-40B4-BE49-F238E27FC236}">
                <a16:creationId xmlns:a16="http://schemas.microsoft.com/office/drawing/2014/main" id="{B89734AD-3B73-4F58-AD06-6820624DFE4E}"/>
              </a:ext>
            </a:extLst>
          </p:cNvPr>
          <p:cNvSpPr>
            <a:spLocks noGrp="1"/>
          </p:cNvSpPr>
          <p:nvPr>
            <p:ph idx="1"/>
          </p:nvPr>
        </p:nvSpPr>
        <p:spPr>
          <a:xfrm>
            <a:off x="1451579" y="2015732"/>
            <a:ext cx="9603275" cy="4244391"/>
          </a:xfrm>
        </p:spPr>
        <p:txBody>
          <a:bodyPr>
            <a:normAutofit/>
          </a:bodyPr>
          <a:lstStyle/>
          <a:p>
            <a:r>
              <a:rPr lang="pt-BR" dirty="0"/>
              <a:t>A economia clássica não teve nenhuma penetração. </a:t>
            </a:r>
          </a:p>
          <a:p>
            <a:r>
              <a:rPr lang="pt-BR" dirty="0"/>
              <a:t>Ricardo era muito criticado. </a:t>
            </a:r>
          </a:p>
          <a:p>
            <a:r>
              <a:rPr lang="pt-BR" dirty="0"/>
              <a:t>A academia alemã seguia um caminho próprio. Havia nela o paradigma dominante da escola histórica convivendo com outras correntes. </a:t>
            </a:r>
          </a:p>
          <a:p>
            <a:r>
              <a:rPr lang="pt-BR" dirty="0"/>
              <a:t>Identifica-se, ao lado do historicismo de Wilhelm Roscher, Bruno Hildebrand e Karl Knies, o nacionalismo de List e Wagner e as contribuições independentes de Rau, Hermann, Mangoldt e von Thünen (voltadas a teoria abstrata).  </a:t>
            </a:r>
          </a:p>
          <a:p>
            <a:r>
              <a:rPr lang="pt-BR" dirty="0"/>
              <a:t>O pensando norte-americano estava alinhado ao dos alemães. </a:t>
            </a:r>
          </a:p>
        </p:txBody>
      </p:sp>
    </p:spTree>
    <p:extLst>
      <p:ext uri="{BB962C8B-B14F-4D97-AF65-F5344CB8AC3E}">
        <p14:creationId xmlns:p14="http://schemas.microsoft.com/office/powerpoint/2010/main" val="85648768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160E823-0804-4590-873B-5CD2F87863C7}"/>
              </a:ext>
            </a:extLst>
          </p:cNvPr>
          <p:cNvSpPr>
            <a:spLocks noGrp="1"/>
          </p:cNvSpPr>
          <p:nvPr>
            <p:ph type="title"/>
          </p:nvPr>
        </p:nvSpPr>
        <p:spPr/>
        <p:txBody>
          <a:bodyPr/>
          <a:lstStyle/>
          <a:p>
            <a:r>
              <a:rPr lang="pt-BR" dirty="0"/>
              <a:t>a razão tida em conta pelo agente </a:t>
            </a:r>
          </a:p>
        </p:txBody>
      </p:sp>
      <p:sp>
        <p:nvSpPr>
          <p:cNvPr id="3" name="Espaço Reservado para Conteúdo 2">
            <a:extLst>
              <a:ext uri="{FF2B5EF4-FFF2-40B4-BE49-F238E27FC236}">
                <a16:creationId xmlns:a16="http://schemas.microsoft.com/office/drawing/2014/main" id="{F0DC0AFC-1C2E-4A02-9BE8-364E1C2F696E}"/>
              </a:ext>
            </a:extLst>
          </p:cNvPr>
          <p:cNvSpPr>
            <a:spLocks noGrp="1"/>
          </p:cNvSpPr>
          <p:nvPr>
            <p:ph idx="1"/>
          </p:nvPr>
        </p:nvSpPr>
        <p:spPr/>
        <p:txBody>
          <a:bodyPr/>
          <a:lstStyle/>
          <a:p>
            <a:r>
              <a:rPr lang="pt-BR" dirty="0"/>
              <a:t>É a que importa para a análise. </a:t>
            </a:r>
          </a:p>
          <a:p>
            <a:r>
              <a:rPr lang="pt-BR" dirty="0"/>
              <a:t>Não interessa a veracidade das crenças do agente. O interesse teórico incide nas crenças em si mesmas. </a:t>
            </a:r>
          </a:p>
          <a:p>
            <a:r>
              <a:rPr lang="pt-BR" dirty="0"/>
              <a:t>O agente pode não ter, para si, suas razões explicitamente formuladas, mas a análise sociológica pressupõe que ele conheça os conceitos fundamentais que regulam sua ação. O teórico deve chegar ao entendimento desses conceitos tal como eles são interpretados pelo próprio indivíduo que efetua a ação e por aqueles que interagem com ele. </a:t>
            </a:r>
          </a:p>
        </p:txBody>
      </p:sp>
    </p:spTree>
    <p:extLst>
      <p:ext uri="{BB962C8B-B14F-4D97-AF65-F5344CB8AC3E}">
        <p14:creationId xmlns:p14="http://schemas.microsoft.com/office/powerpoint/2010/main" val="355793628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3E7381-9519-44A3-B1EC-C2B10000CCAA}"/>
              </a:ext>
            </a:extLst>
          </p:cNvPr>
          <p:cNvSpPr>
            <a:spLocks noGrp="1"/>
          </p:cNvSpPr>
          <p:nvPr>
            <p:ph type="title"/>
          </p:nvPr>
        </p:nvSpPr>
        <p:spPr/>
        <p:txBody>
          <a:bodyPr/>
          <a:lstStyle/>
          <a:p>
            <a:r>
              <a:rPr lang="pt-BR" dirty="0"/>
              <a:t>Ação com sentido</a:t>
            </a:r>
          </a:p>
        </p:txBody>
      </p:sp>
      <p:sp>
        <p:nvSpPr>
          <p:cNvPr id="3" name="Espaço Reservado para Conteúdo 2">
            <a:extLst>
              <a:ext uri="{FF2B5EF4-FFF2-40B4-BE49-F238E27FC236}">
                <a16:creationId xmlns:a16="http://schemas.microsoft.com/office/drawing/2014/main" id="{64EF1888-A7EB-4E17-AEC4-279D9003D4D0}"/>
              </a:ext>
            </a:extLst>
          </p:cNvPr>
          <p:cNvSpPr>
            <a:spLocks noGrp="1"/>
          </p:cNvSpPr>
          <p:nvPr>
            <p:ph idx="1"/>
          </p:nvPr>
        </p:nvSpPr>
        <p:spPr/>
        <p:txBody>
          <a:bodyPr/>
          <a:lstStyle/>
          <a:p>
            <a:r>
              <a:rPr lang="pt-BR" dirty="0"/>
              <a:t>É até mesmo possível que certas ações individuais em sociedade sejam desprovidas de razão ou motivos para o agente. Isto não significa que tais ações sejam implementadas sem algum sentido. </a:t>
            </a:r>
          </a:p>
          <a:p>
            <a:r>
              <a:rPr lang="pt-BR" dirty="0"/>
              <a:t>Interpretar o sentido delas não está ao alcance do observador casual. Pois, no caso, trata-se de um trabalho para o investigador do fenômeno social. </a:t>
            </a:r>
          </a:p>
          <a:p>
            <a:r>
              <a:rPr lang="pt-BR" dirty="0">
                <a:solidFill>
                  <a:schemeClr val="bg2">
                    <a:lumMod val="50000"/>
                  </a:schemeClr>
                </a:solidFill>
              </a:rPr>
              <a:t>Há todo um exercício complexo requerido a fim de se chegar a uma análise que desvende o significado das ações. Isto exige treinamento específico do teórico, e sólida formação técnica e científica. </a:t>
            </a:r>
          </a:p>
        </p:txBody>
      </p:sp>
    </p:spTree>
    <p:extLst>
      <p:ext uri="{BB962C8B-B14F-4D97-AF65-F5344CB8AC3E}">
        <p14:creationId xmlns:p14="http://schemas.microsoft.com/office/powerpoint/2010/main" val="7250190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0399852-3E2F-496B-A304-BB3F718C4E36}"/>
              </a:ext>
            </a:extLst>
          </p:cNvPr>
          <p:cNvSpPr>
            <a:spLocks noGrp="1"/>
          </p:cNvSpPr>
          <p:nvPr>
            <p:ph type="title"/>
          </p:nvPr>
        </p:nvSpPr>
        <p:spPr/>
        <p:txBody>
          <a:bodyPr/>
          <a:lstStyle/>
          <a:p>
            <a:r>
              <a:rPr lang="pt-BR" dirty="0"/>
              <a:t>atos simbólicos que conectam o futuro ao presente</a:t>
            </a:r>
          </a:p>
        </p:txBody>
      </p:sp>
      <p:sp>
        <p:nvSpPr>
          <p:cNvPr id="3" name="Espaço Reservado para Conteúdo 2">
            <a:extLst>
              <a:ext uri="{FF2B5EF4-FFF2-40B4-BE49-F238E27FC236}">
                <a16:creationId xmlns:a16="http://schemas.microsoft.com/office/drawing/2014/main" id="{0C237DAF-BF29-4358-B551-9AB259F213CC}"/>
              </a:ext>
            </a:extLst>
          </p:cNvPr>
          <p:cNvSpPr>
            <a:spLocks noGrp="1"/>
          </p:cNvSpPr>
          <p:nvPr>
            <p:ph idx="1"/>
          </p:nvPr>
        </p:nvSpPr>
        <p:spPr/>
        <p:txBody>
          <a:bodyPr/>
          <a:lstStyle/>
          <a:p>
            <a:r>
              <a:rPr lang="pt-BR" dirty="0"/>
              <a:t>Somente a ação puramente reativa ou automática, como um “arco-reflexo”, parece não se associar a algum tipo de interpretação que lhe confira sentido. Todos os demais tipos de ação humana possuem sentido. </a:t>
            </a:r>
          </a:p>
          <a:p>
            <a:r>
              <a:rPr lang="pt-BR" dirty="0"/>
              <a:t>O que lhe confere tal propriedade é o fato de elas serem atos simbólicos que, como tal, conectam o futuro ao presente.   </a:t>
            </a:r>
          </a:p>
          <a:p>
            <a:r>
              <a:rPr lang="pt-BR" dirty="0"/>
              <a:t>A ação significativa sempre se faz acompanhar de outras ações subsequentes; de forma que, ao agir, </a:t>
            </a:r>
            <a:r>
              <a:rPr lang="pt-BR" dirty="0">
                <a:solidFill>
                  <a:schemeClr val="bg2">
                    <a:lumMod val="50000"/>
                  </a:schemeClr>
                </a:solidFill>
              </a:rPr>
              <a:t>o indivíduo se compromete a comportar-se de certa maneira no futuro</a:t>
            </a:r>
            <a:r>
              <a:rPr lang="pt-BR" dirty="0"/>
              <a:t>.</a:t>
            </a:r>
          </a:p>
        </p:txBody>
      </p:sp>
    </p:spTree>
    <p:extLst>
      <p:ext uri="{BB962C8B-B14F-4D97-AF65-F5344CB8AC3E}">
        <p14:creationId xmlns:p14="http://schemas.microsoft.com/office/powerpoint/2010/main" val="173560315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9CC9BA8-070A-4F21-8BFE-43357D936469}"/>
              </a:ext>
            </a:extLst>
          </p:cNvPr>
          <p:cNvSpPr>
            <a:spLocks noGrp="1"/>
          </p:cNvSpPr>
          <p:nvPr>
            <p:ph type="title"/>
          </p:nvPr>
        </p:nvSpPr>
        <p:spPr/>
        <p:txBody>
          <a:bodyPr/>
          <a:lstStyle/>
          <a:p>
            <a:r>
              <a:rPr lang="pt-BR" dirty="0"/>
              <a:t>Exemplo do mercado</a:t>
            </a:r>
          </a:p>
        </p:txBody>
      </p:sp>
      <p:sp>
        <p:nvSpPr>
          <p:cNvPr id="3" name="Espaço Reservado para Conteúdo 2">
            <a:extLst>
              <a:ext uri="{FF2B5EF4-FFF2-40B4-BE49-F238E27FC236}">
                <a16:creationId xmlns:a16="http://schemas.microsoft.com/office/drawing/2014/main" id="{E7DF9D26-1701-436B-BDDB-69185372C4C6}"/>
              </a:ext>
            </a:extLst>
          </p:cNvPr>
          <p:cNvSpPr>
            <a:spLocks noGrp="1"/>
          </p:cNvSpPr>
          <p:nvPr>
            <p:ph idx="1"/>
          </p:nvPr>
        </p:nvSpPr>
        <p:spPr/>
        <p:txBody>
          <a:bodyPr/>
          <a:lstStyle/>
          <a:p>
            <a:r>
              <a:rPr lang="pt-BR" dirty="0"/>
              <a:t>O que ocorre no mercado exemplifica um tipo de ação com sentido. </a:t>
            </a:r>
          </a:p>
          <a:p>
            <a:r>
              <a:rPr lang="pt-BR" dirty="0"/>
              <a:t>Um simples ato de troca entre dois indivíduos é carregado de sentido. </a:t>
            </a:r>
          </a:p>
          <a:p>
            <a:r>
              <a:rPr lang="pt-BR" dirty="0"/>
              <a:t>O significado que eles atribuem ao que estão fazendo no presente opera como uma regulação do comportamento deles no futuro. Ao agirem, eles estão aplicando regras e respeitando normas como as que asseguram o </a:t>
            </a:r>
            <a:r>
              <a:rPr lang="pt-BR" dirty="0">
                <a:solidFill>
                  <a:schemeClr val="bg2">
                    <a:lumMod val="50000"/>
                  </a:schemeClr>
                </a:solidFill>
              </a:rPr>
              <a:t>direito de cada qual à propriedade privada. </a:t>
            </a:r>
          </a:p>
          <a:p>
            <a:r>
              <a:rPr lang="pt-BR" dirty="0"/>
              <a:t>Senão, por que perderiam tempo trocando se poderiam simplesmente roubar do outro?</a:t>
            </a:r>
          </a:p>
        </p:txBody>
      </p:sp>
    </p:spTree>
    <p:extLst>
      <p:ext uri="{BB962C8B-B14F-4D97-AF65-F5344CB8AC3E}">
        <p14:creationId xmlns:p14="http://schemas.microsoft.com/office/powerpoint/2010/main" val="298547777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60A40A7-6B45-460F-98BA-8718A7A6C2EB}"/>
              </a:ext>
            </a:extLst>
          </p:cNvPr>
          <p:cNvSpPr>
            <a:spLocks noGrp="1"/>
          </p:cNvSpPr>
          <p:nvPr>
            <p:ph type="title"/>
          </p:nvPr>
        </p:nvSpPr>
        <p:spPr/>
        <p:txBody>
          <a:bodyPr/>
          <a:lstStyle/>
          <a:p>
            <a:r>
              <a:rPr lang="pt-BR" dirty="0"/>
              <a:t>Na ação significativa, o ato presente é a aplicação de uma regra</a:t>
            </a:r>
          </a:p>
        </p:txBody>
      </p:sp>
      <p:sp>
        <p:nvSpPr>
          <p:cNvPr id="3" name="Espaço Reservado para Conteúdo 2">
            <a:extLst>
              <a:ext uri="{FF2B5EF4-FFF2-40B4-BE49-F238E27FC236}">
                <a16:creationId xmlns:a16="http://schemas.microsoft.com/office/drawing/2014/main" id="{40225B78-81E4-4178-BFEC-0301E80763F5}"/>
              </a:ext>
            </a:extLst>
          </p:cNvPr>
          <p:cNvSpPr>
            <a:spLocks noGrp="1"/>
          </p:cNvSpPr>
          <p:nvPr>
            <p:ph idx="1"/>
          </p:nvPr>
        </p:nvSpPr>
        <p:spPr/>
        <p:txBody>
          <a:bodyPr>
            <a:normAutofit/>
          </a:bodyPr>
          <a:lstStyle/>
          <a:p>
            <a:r>
              <a:rPr lang="pt-BR" dirty="0"/>
              <a:t>O agente revela que ele se pauta pela regra em questão e que se compromete a continuar seguindo-a. </a:t>
            </a:r>
          </a:p>
          <a:p>
            <a:r>
              <a:rPr lang="pt-BR" dirty="0"/>
              <a:t>A noção de “ficar comprometido” (por exemplo, ao pagar uma dívida o devedor revela que respeita a disciplina do crédito).  Até mesmo em situações privadas, a ação revela-se um comportamento significativo. </a:t>
            </a:r>
          </a:p>
          <a:p>
            <a:r>
              <a:rPr lang="pt-BR" dirty="0"/>
              <a:t>Não se deve falar em normas para um Robinson Crusoé antes do seu encontro inicial com Sexta-Feira. O que não significa que aquele personagem não possa impor-se regras; contudo, não são elas as regras de que falamos que conferem significado à ação.</a:t>
            </a:r>
          </a:p>
        </p:txBody>
      </p:sp>
    </p:spTree>
    <p:extLst>
      <p:ext uri="{BB962C8B-B14F-4D97-AF65-F5344CB8AC3E}">
        <p14:creationId xmlns:p14="http://schemas.microsoft.com/office/powerpoint/2010/main" val="77546259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3BBD8E-5B69-4DA0-9B54-796A45CF9D81}"/>
              </a:ext>
            </a:extLst>
          </p:cNvPr>
          <p:cNvSpPr>
            <a:spLocks noGrp="1"/>
          </p:cNvSpPr>
          <p:nvPr>
            <p:ph type="title"/>
          </p:nvPr>
        </p:nvSpPr>
        <p:spPr/>
        <p:txBody>
          <a:bodyPr/>
          <a:lstStyle/>
          <a:p>
            <a:r>
              <a:rPr lang="pt-BR" dirty="0"/>
              <a:t>Identificar regras</a:t>
            </a:r>
          </a:p>
        </p:txBody>
      </p:sp>
      <p:sp>
        <p:nvSpPr>
          <p:cNvPr id="3" name="Espaço Reservado para Conteúdo 2">
            <a:extLst>
              <a:ext uri="{FF2B5EF4-FFF2-40B4-BE49-F238E27FC236}">
                <a16:creationId xmlns:a16="http://schemas.microsoft.com/office/drawing/2014/main" id="{45A934EB-7191-41BD-8DA4-D551ACB6490A}"/>
              </a:ext>
            </a:extLst>
          </p:cNvPr>
          <p:cNvSpPr>
            <a:spLocks noGrp="1"/>
          </p:cNvSpPr>
          <p:nvPr>
            <p:ph idx="1"/>
          </p:nvPr>
        </p:nvSpPr>
        <p:spPr>
          <a:xfrm>
            <a:off x="1451579" y="1853754"/>
            <a:ext cx="9603275" cy="4378234"/>
          </a:xfrm>
        </p:spPr>
        <p:txBody>
          <a:bodyPr>
            <a:normAutofit fontScale="92500" lnSpcReduction="20000"/>
          </a:bodyPr>
          <a:lstStyle/>
          <a:p>
            <a:r>
              <a:rPr lang="pt-BR" dirty="0"/>
              <a:t>A interpretação do comportamento, portanto, consiste em identificarem-se as regras que o governam.</a:t>
            </a:r>
          </a:p>
          <a:p>
            <a:r>
              <a:rPr lang="pt-BR" dirty="0"/>
              <a:t>Opera, na mente do ator, uma reflexão que o convence a seguir regras e a continuar a fazê-lo.</a:t>
            </a:r>
          </a:p>
          <a:p>
            <a:r>
              <a:rPr lang="pt-BR" dirty="0"/>
              <a:t>Como é possível desvendar a regra associada a cada caso e trazê-la para o interior da teoria social?</a:t>
            </a:r>
          </a:p>
          <a:p>
            <a:r>
              <a:rPr lang="pt-BR" dirty="0"/>
              <a:t>Duas técnicas básicas disponíveis ao cientista social. </a:t>
            </a:r>
          </a:p>
          <a:p>
            <a:pPr marL="457200" indent="-457200">
              <a:buFont typeface="+mj-lt"/>
              <a:buAutoNum type="arabicPeriod"/>
            </a:pPr>
            <a:r>
              <a:rPr lang="pt-BR" dirty="0"/>
              <a:t>A realidade social em estudo já é, ela mesma, um quadro de interpretações pessoais. Fazem parte dessa realidade as interpretações construídas pelos próprios agentes das condições sociais ao redor deles que os compelem a seguir regras. </a:t>
            </a:r>
          </a:p>
          <a:p>
            <a:pPr marL="457200" indent="-457200">
              <a:buFont typeface="+mj-lt"/>
              <a:buAutoNum type="arabicPeriod"/>
            </a:pPr>
            <a:r>
              <a:rPr lang="pt-BR" dirty="0"/>
              <a:t>O conjunto de tais interpretações constitui uma realidade estruturada simbolicamente. Cabe agora ao cientista interpretar o significado dela: interpreta-se uma realidade social que já se encontra pré-interpretada. </a:t>
            </a:r>
          </a:p>
        </p:txBody>
      </p:sp>
    </p:spTree>
    <p:extLst>
      <p:ext uri="{BB962C8B-B14F-4D97-AF65-F5344CB8AC3E}">
        <p14:creationId xmlns:p14="http://schemas.microsoft.com/office/powerpoint/2010/main" val="352589364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C0F5ED3-B9AE-470B-9FB4-D07E394B87B7}"/>
              </a:ext>
            </a:extLst>
          </p:cNvPr>
          <p:cNvSpPr>
            <a:spLocks noGrp="1"/>
          </p:cNvSpPr>
          <p:nvPr>
            <p:ph type="title"/>
          </p:nvPr>
        </p:nvSpPr>
        <p:spPr/>
        <p:txBody>
          <a:bodyPr/>
          <a:lstStyle/>
          <a:p>
            <a:r>
              <a:rPr lang="pt-BR" dirty="0"/>
              <a:t>antinomias e tensões</a:t>
            </a:r>
          </a:p>
        </p:txBody>
      </p:sp>
      <p:sp>
        <p:nvSpPr>
          <p:cNvPr id="3" name="Espaço Reservado para Conteúdo 2">
            <a:extLst>
              <a:ext uri="{FF2B5EF4-FFF2-40B4-BE49-F238E27FC236}">
                <a16:creationId xmlns:a16="http://schemas.microsoft.com/office/drawing/2014/main" id="{9994AEA1-3696-45CE-A4EE-0C7E76163511}"/>
              </a:ext>
            </a:extLst>
          </p:cNvPr>
          <p:cNvSpPr>
            <a:spLocks noGrp="1"/>
          </p:cNvSpPr>
          <p:nvPr>
            <p:ph idx="1"/>
          </p:nvPr>
        </p:nvSpPr>
        <p:spPr/>
        <p:txBody>
          <a:bodyPr>
            <a:normAutofit/>
          </a:bodyPr>
          <a:lstStyle/>
          <a:p>
            <a:r>
              <a:rPr lang="pt-BR" dirty="0"/>
              <a:t>As ideias de Max Weber não remetem a raciocínios diretos e lineares. </a:t>
            </a:r>
          </a:p>
          <a:p>
            <a:r>
              <a:rPr lang="pt-BR" dirty="0"/>
              <a:t>Há antinomias e tensões que permeiam seu pensamento e que, por isso, dão margem à incompreensão e a simplificações distorcidas. </a:t>
            </a:r>
          </a:p>
          <a:p>
            <a:r>
              <a:rPr lang="pt-BR" dirty="0"/>
              <a:t>Temas estudados por Weber: metodologia das ciências sociais, análise das instituições e sua influência na vida econômica, os mecanismos da política e do poder, burocracia, dinâmica das minorias sociais, relações de família, a formação das crenças religiosas e seu papel na atividade prática, feminismo, relações internacionais e muitos outros assuntos..</a:t>
            </a:r>
          </a:p>
          <a:p>
            <a:r>
              <a:rPr lang="pt-BR" dirty="0"/>
              <a:t>Diversidade de temas, não todos eles aparentemente ligados a problemas econômicos. </a:t>
            </a:r>
          </a:p>
        </p:txBody>
      </p:sp>
    </p:spTree>
    <p:extLst>
      <p:ext uri="{BB962C8B-B14F-4D97-AF65-F5344CB8AC3E}">
        <p14:creationId xmlns:p14="http://schemas.microsoft.com/office/powerpoint/2010/main" val="168744056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0C7BDEB-0D01-48DE-9765-3BCA214167F6}"/>
              </a:ext>
            </a:extLst>
          </p:cNvPr>
          <p:cNvSpPr>
            <a:spLocks noGrp="1"/>
          </p:cNvSpPr>
          <p:nvPr>
            <p:ph type="title"/>
          </p:nvPr>
        </p:nvSpPr>
        <p:spPr/>
        <p:txBody>
          <a:bodyPr/>
          <a:lstStyle/>
          <a:p>
            <a:r>
              <a:rPr lang="pt-BR" dirty="0"/>
              <a:t>Weber e a economia como ciência </a:t>
            </a:r>
          </a:p>
        </p:txBody>
      </p:sp>
      <p:sp>
        <p:nvSpPr>
          <p:cNvPr id="3" name="Espaço Reservado para Conteúdo 2">
            <a:extLst>
              <a:ext uri="{FF2B5EF4-FFF2-40B4-BE49-F238E27FC236}">
                <a16:creationId xmlns:a16="http://schemas.microsoft.com/office/drawing/2014/main" id="{C265EC2A-043F-4B85-8CCA-73F2BC2F6DBB}"/>
              </a:ext>
            </a:extLst>
          </p:cNvPr>
          <p:cNvSpPr>
            <a:spLocks noGrp="1"/>
          </p:cNvSpPr>
          <p:nvPr>
            <p:ph idx="1"/>
          </p:nvPr>
        </p:nvSpPr>
        <p:spPr>
          <a:xfrm>
            <a:off x="1451579" y="2015732"/>
            <a:ext cx="9603275" cy="4037749"/>
          </a:xfrm>
        </p:spPr>
        <p:txBody>
          <a:bodyPr>
            <a:normAutofit fontScale="77500" lnSpcReduction="20000"/>
          </a:bodyPr>
          <a:lstStyle/>
          <a:p>
            <a:r>
              <a:rPr lang="pt-BR" dirty="0"/>
              <a:t>Teria Weber muita relevância para a ciência econômica? </a:t>
            </a:r>
          </a:p>
          <a:p>
            <a:r>
              <a:rPr lang="pt-BR" dirty="0"/>
              <a:t>Weber preferia ser tratado como economista. </a:t>
            </a:r>
          </a:p>
          <a:p>
            <a:r>
              <a:rPr lang="pt-BR" dirty="0"/>
              <a:t>No entanto, a visão que tinha da economia como ciência não seguia a da tradição clássica.  Considerava-a uma simplificação incompleta dos fatos econômicos. </a:t>
            </a:r>
          </a:p>
          <a:p>
            <a:r>
              <a:rPr lang="pt-BR" dirty="0"/>
              <a:t>Weber via a economia pela óptica da escola histórica alemã: como uma ciência que tinha por base a investigação histórica levando-se em conta todos os condicionantes sociais e culturais da vida econômica. </a:t>
            </a:r>
          </a:p>
          <a:p>
            <a:r>
              <a:rPr lang="pt-BR" dirty="0"/>
              <a:t>Os economistas clássicos focalizavam o estudo da riqueza e das leis naturais que comandam as trocas nos mercados entre indivíduos livres guiados pelo autointeresse; ao passo que Weber via na economia um conhecimento que poderia elucidar questões políticas e oferecer orientação aos governos nos negócios públicos.</a:t>
            </a:r>
          </a:p>
          <a:p>
            <a:r>
              <a:rPr lang="pt-BR" dirty="0"/>
              <a:t>Suas preocupações diziam respeito a questões econômicas, como direito comercial e lei da herança, e políticas, quando veio a se interessar por direito público e constitucional. Na tradição alemã, de fato, direito e economia estavam fortemente vinculados.</a:t>
            </a:r>
          </a:p>
        </p:txBody>
      </p:sp>
    </p:spTree>
    <p:extLst>
      <p:ext uri="{BB962C8B-B14F-4D97-AF65-F5344CB8AC3E}">
        <p14:creationId xmlns:p14="http://schemas.microsoft.com/office/powerpoint/2010/main" val="219912430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0060C13-B24F-4E4D-B470-24BCBECF4255}"/>
              </a:ext>
            </a:extLst>
          </p:cNvPr>
          <p:cNvSpPr>
            <a:spLocks noGrp="1"/>
          </p:cNvSpPr>
          <p:nvPr>
            <p:ph type="title"/>
          </p:nvPr>
        </p:nvSpPr>
        <p:spPr/>
        <p:txBody>
          <a:bodyPr/>
          <a:lstStyle/>
          <a:p>
            <a:r>
              <a:rPr lang="pt-BR" dirty="0"/>
              <a:t>Weber como economista</a:t>
            </a:r>
          </a:p>
        </p:txBody>
      </p:sp>
      <p:sp>
        <p:nvSpPr>
          <p:cNvPr id="3" name="Espaço Reservado para Conteúdo 2">
            <a:extLst>
              <a:ext uri="{FF2B5EF4-FFF2-40B4-BE49-F238E27FC236}">
                <a16:creationId xmlns:a16="http://schemas.microsoft.com/office/drawing/2014/main" id="{70A141B8-1FC8-4702-A527-1B7BAB5F5EDB}"/>
              </a:ext>
            </a:extLst>
          </p:cNvPr>
          <p:cNvSpPr>
            <a:spLocks noGrp="1"/>
          </p:cNvSpPr>
          <p:nvPr>
            <p:ph idx="1"/>
          </p:nvPr>
        </p:nvSpPr>
        <p:spPr>
          <a:xfrm>
            <a:off x="1451579" y="2015732"/>
            <a:ext cx="9603275" cy="4037749"/>
          </a:xfrm>
        </p:spPr>
        <p:txBody>
          <a:bodyPr>
            <a:normAutofit fontScale="92500" lnSpcReduction="20000"/>
          </a:bodyPr>
          <a:lstStyle/>
          <a:p>
            <a:r>
              <a:rPr lang="pt-BR" dirty="0"/>
              <a:t>Weber abandona a cadeira do direito para se dedicar à economia. </a:t>
            </a:r>
          </a:p>
          <a:p>
            <a:r>
              <a:rPr lang="pt-BR" dirty="0"/>
              <a:t>Considerava a economia mais adequada ao tratamento de problemas de filosofia social e mais frutífera como fonte de orientação política. </a:t>
            </a:r>
          </a:p>
          <a:p>
            <a:r>
              <a:rPr lang="pt-BR" dirty="0"/>
              <a:t>Em história econômica, buscava fornecer uma estrutura interpretativa para a economia por meio do desenvolvimento de conceitos. </a:t>
            </a:r>
          </a:p>
          <a:p>
            <a:r>
              <a:rPr lang="pt-BR" dirty="0"/>
              <a:t>Weber não seguia a exposição ricardiana do problema do valor e da distribuição e ignorava, quase completamente, as escolas marginalista e marshalliana.  </a:t>
            </a:r>
          </a:p>
          <a:p>
            <a:r>
              <a:rPr lang="pt-BR" dirty="0"/>
              <a:t>A economia de Weber é uma investigação da ação humana num sentido amplo: ênfase nos problemas práticos da política econômica que requerem um tipo adicional de sensibilidade, formada na análise dos fatos reais da sociedade, no estudo da vida das pessoas e do Estado, na compreensão da natureza do poder e das instituições humanas. </a:t>
            </a:r>
          </a:p>
        </p:txBody>
      </p:sp>
    </p:spTree>
    <p:extLst>
      <p:ext uri="{BB962C8B-B14F-4D97-AF65-F5344CB8AC3E}">
        <p14:creationId xmlns:p14="http://schemas.microsoft.com/office/powerpoint/2010/main" val="197183551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AC3A9F7-6184-4BCD-B5D4-0CB12D11359D}"/>
              </a:ext>
            </a:extLst>
          </p:cNvPr>
          <p:cNvSpPr>
            <a:spLocks noGrp="1"/>
          </p:cNvSpPr>
          <p:nvPr>
            <p:ph type="title"/>
          </p:nvPr>
        </p:nvSpPr>
        <p:spPr/>
        <p:txBody>
          <a:bodyPr/>
          <a:lstStyle/>
          <a:p>
            <a:r>
              <a:rPr lang="pt-BR" dirty="0"/>
              <a:t>Limitação do clássicos da </a:t>
            </a:r>
            <a:br>
              <a:rPr lang="pt-BR" dirty="0"/>
            </a:br>
            <a:r>
              <a:rPr lang="pt-BR" dirty="0"/>
              <a:t>Economia política</a:t>
            </a:r>
          </a:p>
        </p:txBody>
      </p:sp>
      <p:sp>
        <p:nvSpPr>
          <p:cNvPr id="3" name="Espaço Reservado para Conteúdo 2">
            <a:extLst>
              <a:ext uri="{FF2B5EF4-FFF2-40B4-BE49-F238E27FC236}">
                <a16:creationId xmlns:a16="http://schemas.microsoft.com/office/drawing/2014/main" id="{42C13AAF-D2C8-4A8E-BC2A-603C7C576DE8}"/>
              </a:ext>
            </a:extLst>
          </p:cNvPr>
          <p:cNvSpPr>
            <a:spLocks noGrp="1"/>
          </p:cNvSpPr>
          <p:nvPr>
            <p:ph idx="1"/>
          </p:nvPr>
        </p:nvSpPr>
        <p:spPr/>
        <p:txBody>
          <a:bodyPr>
            <a:normAutofit/>
          </a:bodyPr>
          <a:lstStyle/>
          <a:p>
            <a:r>
              <a:rPr lang="pt-BR" dirty="0"/>
              <a:t>A busca individual para a obtenção de bens materiais por meio do esforço econômico e seus efeitos diretos e indiretos não dão conta de uma interpretação completa da vida em sociedade. </a:t>
            </a:r>
          </a:p>
          <a:p>
            <a:r>
              <a:rPr lang="pt-BR" dirty="0"/>
              <a:t>Weber remete-nos à dimensão ética e política do fato social. </a:t>
            </a:r>
          </a:p>
          <a:p>
            <a:r>
              <a:rPr lang="pt-BR" dirty="0"/>
              <a:t>A economia científica deve aceitar que os fins que orientam a ação individual não são apenas econômicos e voltar-se então para os homens reais. </a:t>
            </a:r>
          </a:p>
          <a:p>
            <a:r>
              <a:rPr lang="pt-BR" dirty="0"/>
              <a:t>Não se trata de obter apenas tecnologia social cuja aplicação cega levaria a consequências deletérias.</a:t>
            </a:r>
          </a:p>
        </p:txBody>
      </p:sp>
    </p:spTree>
    <p:extLst>
      <p:ext uri="{BB962C8B-B14F-4D97-AF65-F5344CB8AC3E}">
        <p14:creationId xmlns:p14="http://schemas.microsoft.com/office/powerpoint/2010/main" val="10200880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4287AFF-7C6E-4D7D-B5A2-9C69E34D8A91}"/>
              </a:ext>
            </a:extLst>
          </p:cNvPr>
          <p:cNvSpPr>
            <a:spLocks noGrp="1"/>
          </p:cNvSpPr>
          <p:nvPr>
            <p:ph type="title"/>
          </p:nvPr>
        </p:nvSpPr>
        <p:spPr/>
        <p:txBody>
          <a:bodyPr/>
          <a:lstStyle/>
          <a:p>
            <a:r>
              <a:rPr lang="pt-BR" dirty="0"/>
              <a:t>a velha e a nova escola histórica</a:t>
            </a:r>
          </a:p>
        </p:txBody>
      </p:sp>
      <p:sp>
        <p:nvSpPr>
          <p:cNvPr id="3" name="Espaço Reservado para Conteúdo 2">
            <a:extLst>
              <a:ext uri="{FF2B5EF4-FFF2-40B4-BE49-F238E27FC236}">
                <a16:creationId xmlns:a16="http://schemas.microsoft.com/office/drawing/2014/main" id="{13B0B1AC-3006-448B-B258-80170E4C45E0}"/>
              </a:ext>
            </a:extLst>
          </p:cNvPr>
          <p:cNvSpPr>
            <a:spLocks noGrp="1"/>
          </p:cNvSpPr>
          <p:nvPr>
            <p:ph idx="1"/>
          </p:nvPr>
        </p:nvSpPr>
        <p:spPr>
          <a:xfrm>
            <a:off x="1451579" y="1853754"/>
            <a:ext cx="9603275" cy="4448572"/>
          </a:xfrm>
        </p:spPr>
        <p:txBody>
          <a:bodyPr>
            <a:normAutofit fontScale="85000" lnSpcReduction="10000"/>
          </a:bodyPr>
          <a:lstStyle/>
          <a:p>
            <a:r>
              <a:rPr lang="pt-BR" dirty="0"/>
              <a:t>No estudo dessa escola, é usual separá-la em dois períodos: a velha e a nova escola histórica. </a:t>
            </a:r>
          </a:p>
          <a:p>
            <a:r>
              <a:rPr lang="pt-BR" dirty="0"/>
              <a:t>No primeiro deles, situa-se o grupo mais antigo, dos autores que originaram o movimento, Wilhelm G. F. Roscher (1817-1894), Bruno Hildebrand (1812-1878) e Karl Knies (1821-1898). </a:t>
            </a:r>
          </a:p>
          <a:p>
            <a:r>
              <a:rPr lang="pt-BR" dirty="0"/>
              <a:t>Eram críticos vorazes do método abstrato-dedutivo dos clássicos e estavam sob a influência de ideias filosóficas mais em voga no período: o sistema de Hegel e o evolucionismo associado ao estudo da jurisprudência e da filologia.  Tais ideias sugeriram àqueles autores o método histórico de estudo da economia. </a:t>
            </a:r>
          </a:p>
          <a:p>
            <a:r>
              <a:rPr lang="pt-BR" dirty="0"/>
              <a:t>Método que parte do pressuposto de que a vida econômica não é isolada da vida política e social. O historicismo cuida de estudar prioritariamente a nação, a moral e o papel do governo. </a:t>
            </a:r>
          </a:p>
          <a:p>
            <a:r>
              <a:rPr lang="pt-BR" dirty="0"/>
              <a:t>Na nova escola histórica, um grupo mais jovem de autores tratou de aplicar o método a estudos concretos, dando uma contribuição mais substantiva. Destaca-se, entre eles, a figura de Gustav von Schmoller (1838-1917, Boxe 9.1), o economista alemão mais importante desse período.</a:t>
            </a:r>
          </a:p>
        </p:txBody>
      </p:sp>
    </p:spTree>
    <p:extLst>
      <p:ext uri="{BB962C8B-B14F-4D97-AF65-F5344CB8AC3E}">
        <p14:creationId xmlns:p14="http://schemas.microsoft.com/office/powerpoint/2010/main" val="234762697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48EA7D4-7346-41D3-A033-DB550AD58557}"/>
              </a:ext>
            </a:extLst>
          </p:cNvPr>
          <p:cNvSpPr>
            <a:spLocks noGrp="1"/>
          </p:cNvSpPr>
          <p:nvPr>
            <p:ph type="title"/>
          </p:nvPr>
        </p:nvSpPr>
        <p:spPr/>
        <p:txBody>
          <a:bodyPr/>
          <a:lstStyle/>
          <a:p>
            <a:r>
              <a:rPr lang="pt-BR" dirty="0" err="1"/>
              <a:t>CrÍticas</a:t>
            </a:r>
            <a:r>
              <a:rPr lang="pt-BR" dirty="0"/>
              <a:t> teóricas</a:t>
            </a:r>
          </a:p>
        </p:txBody>
      </p:sp>
      <p:sp>
        <p:nvSpPr>
          <p:cNvPr id="3" name="Espaço Reservado para Conteúdo 2">
            <a:extLst>
              <a:ext uri="{FF2B5EF4-FFF2-40B4-BE49-F238E27FC236}">
                <a16:creationId xmlns:a16="http://schemas.microsoft.com/office/drawing/2014/main" id="{3BD1764D-0B91-4362-BE7C-7E8BBFBE4272}"/>
              </a:ext>
            </a:extLst>
          </p:cNvPr>
          <p:cNvSpPr>
            <a:spLocks noGrp="1"/>
          </p:cNvSpPr>
          <p:nvPr>
            <p:ph idx="1"/>
          </p:nvPr>
        </p:nvSpPr>
        <p:spPr/>
        <p:txBody>
          <a:bodyPr>
            <a:normAutofit fontScale="92500" lnSpcReduction="10000"/>
          </a:bodyPr>
          <a:lstStyle/>
          <a:p>
            <a:r>
              <a:rPr lang="pt-BR" dirty="0"/>
              <a:t>A teoria clássica do valor-trabalho veio a ser criticada por Weber.</a:t>
            </a:r>
          </a:p>
          <a:p>
            <a:r>
              <a:rPr lang="pt-BR" dirty="0"/>
              <a:t>Esse é um dos aspectos que afastam Weber de Marx, por quem tinha grande admiração.  A crítica ao capitalismo, assentada nessa peculiar teoria do valor, parecia a Weber uma nostalgia de tempos pré-modernos. </a:t>
            </a:r>
          </a:p>
          <a:p>
            <a:r>
              <a:rPr lang="pt-BR" dirty="0"/>
              <a:t>A generalização das relações capitalistas de mercado compromete toda tentativa de explicação do valor pelo trabalho socialmente necessário, pois, o fenômeno do valor só se concretiza no mercado uma vez que opere a sanção da demanda. </a:t>
            </a:r>
          </a:p>
          <a:p>
            <a:r>
              <a:rPr lang="pt-BR" dirty="0"/>
              <a:t>Weber considerava o proletariado uma mistificação do comunismo. Para ele, todo o esquema de interpretação histórica baseado na dialética seria insustentável.</a:t>
            </a:r>
          </a:p>
        </p:txBody>
      </p:sp>
    </p:spTree>
    <p:extLst>
      <p:ext uri="{BB962C8B-B14F-4D97-AF65-F5344CB8AC3E}">
        <p14:creationId xmlns:p14="http://schemas.microsoft.com/office/powerpoint/2010/main" val="274794280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50BF37F-308E-4CB0-ADEF-AC98A669570C}"/>
              </a:ext>
            </a:extLst>
          </p:cNvPr>
          <p:cNvSpPr>
            <a:spLocks noGrp="1"/>
          </p:cNvSpPr>
          <p:nvPr>
            <p:ph type="title"/>
          </p:nvPr>
        </p:nvSpPr>
        <p:spPr/>
        <p:txBody>
          <a:bodyPr/>
          <a:lstStyle/>
          <a:p>
            <a:r>
              <a:rPr lang="pt-BR" dirty="0"/>
              <a:t>Isolamento de weber</a:t>
            </a:r>
          </a:p>
        </p:txBody>
      </p:sp>
      <p:sp>
        <p:nvSpPr>
          <p:cNvPr id="3" name="Espaço Reservado para Conteúdo 2">
            <a:extLst>
              <a:ext uri="{FF2B5EF4-FFF2-40B4-BE49-F238E27FC236}">
                <a16:creationId xmlns:a16="http://schemas.microsoft.com/office/drawing/2014/main" id="{5EF4FB0C-750D-4B4D-AEB0-2C6432A4CB0D}"/>
              </a:ext>
            </a:extLst>
          </p:cNvPr>
          <p:cNvSpPr>
            <a:spLocks noGrp="1"/>
          </p:cNvSpPr>
          <p:nvPr>
            <p:ph idx="1"/>
          </p:nvPr>
        </p:nvSpPr>
        <p:spPr/>
        <p:txBody>
          <a:bodyPr/>
          <a:lstStyle/>
          <a:p>
            <a:r>
              <a:rPr lang="pt-BR" dirty="0"/>
              <a:t>O afastamento de Weber da ortodoxia econômica e suas peculiares preocupações políticas custaram-lhe o desligamento da corrente de economistas teóricos que iriam consolidar as bases da economia do século XX. </a:t>
            </a:r>
          </a:p>
          <a:p>
            <a:r>
              <a:rPr lang="pt-BR" dirty="0"/>
              <a:t>À sua época, Schumpeter tinha grande respeito por ele e o considerava uma das mais poderosas personalidades da vida acadêmica. Achava, entretanto, que Weber desconhecia os avanços técnicos da economia. O próprio Weber confessou suas limitações como economista puro. </a:t>
            </a:r>
          </a:p>
        </p:txBody>
      </p:sp>
    </p:spTree>
    <p:extLst>
      <p:ext uri="{BB962C8B-B14F-4D97-AF65-F5344CB8AC3E}">
        <p14:creationId xmlns:p14="http://schemas.microsoft.com/office/powerpoint/2010/main" val="291362329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BED25E8-CC51-4283-99F3-72A73DB0E610}"/>
              </a:ext>
            </a:extLst>
          </p:cNvPr>
          <p:cNvSpPr>
            <a:spLocks noGrp="1"/>
          </p:cNvSpPr>
          <p:nvPr>
            <p:ph type="title"/>
          </p:nvPr>
        </p:nvSpPr>
        <p:spPr/>
        <p:txBody>
          <a:bodyPr/>
          <a:lstStyle/>
          <a:p>
            <a:r>
              <a:rPr lang="pt-BR" dirty="0"/>
              <a:t>WEBER E SCHMOLLER</a:t>
            </a:r>
          </a:p>
        </p:txBody>
      </p:sp>
      <p:sp>
        <p:nvSpPr>
          <p:cNvPr id="3" name="Espaço Reservado para Conteúdo 2">
            <a:extLst>
              <a:ext uri="{FF2B5EF4-FFF2-40B4-BE49-F238E27FC236}">
                <a16:creationId xmlns:a16="http://schemas.microsoft.com/office/drawing/2014/main" id="{05DAA10B-FB24-493E-AE01-2851947440FB}"/>
              </a:ext>
            </a:extLst>
          </p:cNvPr>
          <p:cNvSpPr>
            <a:spLocks noGrp="1"/>
          </p:cNvSpPr>
          <p:nvPr>
            <p:ph idx="1"/>
          </p:nvPr>
        </p:nvSpPr>
        <p:spPr>
          <a:xfrm>
            <a:off x="1451579" y="2015732"/>
            <a:ext cx="9603275" cy="4145917"/>
          </a:xfrm>
        </p:spPr>
        <p:txBody>
          <a:bodyPr/>
          <a:lstStyle/>
          <a:p>
            <a:r>
              <a:rPr lang="pt-BR" dirty="0"/>
              <a:t>Gustav von Schmoller, à época de Weber o mais respeitado nome da academia alemã, dominada por conservadores radicais, admirava Weber e frequentou o círculo de intelectuais que se reuniam constantemente na casa deste em Heidelberg. </a:t>
            </a:r>
          </a:p>
          <a:p>
            <a:r>
              <a:rPr lang="pt-BR" dirty="0"/>
              <a:t>Weber, porém, não gostava do poder político de Schmoller na academia alemã e considerava-o uma constante ameaça à liberdade de pensamento universitário.</a:t>
            </a:r>
          </a:p>
        </p:txBody>
      </p:sp>
    </p:spTree>
    <p:extLst>
      <p:ext uri="{BB962C8B-B14F-4D97-AF65-F5344CB8AC3E}">
        <p14:creationId xmlns:p14="http://schemas.microsoft.com/office/powerpoint/2010/main" val="411795126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763D0EC-CA23-4E5F-A365-6F56AC1766A6}"/>
              </a:ext>
            </a:extLst>
          </p:cNvPr>
          <p:cNvSpPr>
            <a:spLocks noGrp="1"/>
          </p:cNvSpPr>
          <p:nvPr>
            <p:ph type="title"/>
          </p:nvPr>
        </p:nvSpPr>
        <p:spPr/>
        <p:txBody>
          <a:bodyPr/>
          <a:lstStyle/>
          <a:p>
            <a:r>
              <a:rPr lang="pt-BR" dirty="0"/>
              <a:t>conceito weberiano de ciência social </a:t>
            </a:r>
          </a:p>
        </p:txBody>
      </p:sp>
      <p:sp>
        <p:nvSpPr>
          <p:cNvPr id="3" name="Espaço Reservado para Conteúdo 2">
            <a:extLst>
              <a:ext uri="{FF2B5EF4-FFF2-40B4-BE49-F238E27FC236}">
                <a16:creationId xmlns:a16="http://schemas.microsoft.com/office/drawing/2014/main" id="{BAF57576-BA9F-431D-BFFB-63A54EFDBF3E}"/>
              </a:ext>
            </a:extLst>
          </p:cNvPr>
          <p:cNvSpPr>
            <a:spLocks noGrp="1"/>
          </p:cNvSpPr>
          <p:nvPr>
            <p:ph idx="1"/>
          </p:nvPr>
        </p:nvSpPr>
        <p:spPr>
          <a:xfrm>
            <a:off x="1451579" y="1752099"/>
            <a:ext cx="10407487" cy="4624219"/>
          </a:xfrm>
        </p:spPr>
        <p:txBody>
          <a:bodyPr>
            <a:normAutofit lnSpcReduction="10000"/>
          </a:bodyPr>
          <a:lstStyle/>
          <a:p>
            <a:r>
              <a:rPr lang="pt-BR" dirty="0"/>
              <a:t>O conceito weberiano de ciência social divergia da tendência predominante de submeter os fatos sociais ao domínio natural, pela identificação de leis naturais em sociedade. </a:t>
            </a:r>
          </a:p>
          <a:p>
            <a:r>
              <a:rPr lang="pt-BR" dirty="0"/>
              <a:t>A descoberta empírica de regularidades na sucessão dos fenômenos sociais e o enquadramento deles em leis teóricas pareciam conferir à ciência social o mesmo status das ciências físicas. </a:t>
            </a:r>
          </a:p>
          <a:p>
            <a:r>
              <a:rPr lang="pt-BR" dirty="0"/>
              <a:t>Weber reagiu a essa visão e, para tanto, procurou apoiar-se nos filósofos neokantianos (Wilhelm </a:t>
            </a:r>
            <a:r>
              <a:rPr lang="pt-BR" dirty="0" err="1"/>
              <a:t>Windelband</a:t>
            </a:r>
            <a:r>
              <a:rPr lang="pt-BR" dirty="0"/>
              <a:t>, Heinrich </a:t>
            </a:r>
            <a:r>
              <a:rPr lang="pt-BR" dirty="0" err="1"/>
              <a:t>Rickert</a:t>
            </a:r>
            <a:r>
              <a:rPr lang="pt-BR" dirty="0"/>
              <a:t> e Ernst </a:t>
            </a:r>
            <a:r>
              <a:rPr lang="pt-BR" dirty="0" err="1"/>
              <a:t>Troeltsch</a:t>
            </a:r>
            <a:r>
              <a:rPr lang="pt-BR" dirty="0"/>
              <a:t>, entre outros) que apontaram as importantes diferenças metodológicas entre os dois grandes ramos do conhecimento científico. Pois, as ciências naturais estudam as regularidades empíricas e buscam leis obedecidas pelos fenômenos. Elas são, na expressão de </a:t>
            </a:r>
            <a:r>
              <a:rPr lang="pt-BR" dirty="0" err="1"/>
              <a:t>Windelband</a:t>
            </a:r>
            <a:r>
              <a:rPr lang="pt-BR" dirty="0"/>
              <a:t>, </a:t>
            </a:r>
            <a:r>
              <a:rPr lang="pt-BR" dirty="0">
                <a:solidFill>
                  <a:schemeClr val="bg2">
                    <a:lumMod val="50000"/>
                  </a:schemeClr>
                </a:solidFill>
              </a:rPr>
              <a:t>ciências nomotéticas</a:t>
            </a:r>
            <a:r>
              <a:rPr lang="pt-BR" dirty="0"/>
              <a:t>. Já a sociedade é objeto das </a:t>
            </a:r>
            <a:r>
              <a:rPr lang="pt-BR" dirty="0">
                <a:solidFill>
                  <a:schemeClr val="bg2">
                    <a:lumMod val="50000"/>
                  </a:schemeClr>
                </a:solidFill>
              </a:rPr>
              <a:t>ciências ideográficas </a:t>
            </a:r>
            <a:r>
              <a:rPr lang="pt-BR" dirty="0"/>
              <a:t>que lidam com comportamento humano livre, portanto, não inteiramente previsível (embora condicionado por normas sociais). A ciência que dele trata é não determinista e, ao invés de buscar generalizações, ela detém-se nas particularidades dos fenômenos individuais.</a:t>
            </a:r>
          </a:p>
        </p:txBody>
      </p:sp>
    </p:spTree>
    <p:extLst>
      <p:ext uri="{BB962C8B-B14F-4D97-AF65-F5344CB8AC3E}">
        <p14:creationId xmlns:p14="http://schemas.microsoft.com/office/powerpoint/2010/main" val="81953582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0B256CA-FB78-4BC1-994C-04CDDCDCB408}"/>
              </a:ext>
            </a:extLst>
          </p:cNvPr>
          <p:cNvSpPr>
            <a:spLocks noGrp="1"/>
          </p:cNvSpPr>
          <p:nvPr>
            <p:ph type="title"/>
          </p:nvPr>
        </p:nvSpPr>
        <p:spPr/>
        <p:txBody>
          <a:bodyPr>
            <a:normAutofit/>
          </a:bodyPr>
          <a:lstStyle/>
          <a:p>
            <a:r>
              <a:rPr lang="pt-BR" sz="2800" dirty="0"/>
              <a:t>ciências nomotéticas X ciências ideográficas</a:t>
            </a:r>
          </a:p>
        </p:txBody>
      </p:sp>
      <p:sp>
        <p:nvSpPr>
          <p:cNvPr id="3" name="Espaço Reservado para Conteúdo 2">
            <a:extLst>
              <a:ext uri="{FF2B5EF4-FFF2-40B4-BE49-F238E27FC236}">
                <a16:creationId xmlns:a16="http://schemas.microsoft.com/office/drawing/2014/main" id="{47B8A31C-2CD8-4E4B-965B-AE9DA210E866}"/>
              </a:ext>
            </a:extLst>
          </p:cNvPr>
          <p:cNvSpPr>
            <a:spLocks noGrp="1"/>
          </p:cNvSpPr>
          <p:nvPr>
            <p:ph idx="1"/>
          </p:nvPr>
        </p:nvSpPr>
        <p:spPr>
          <a:xfrm>
            <a:off x="1451579" y="1853754"/>
            <a:ext cx="9603275" cy="4501661"/>
          </a:xfrm>
        </p:spPr>
        <p:txBody>
          <a:bodyPr>
            <a:normAutofit fontScale="92500" lnSpcReduction="10000"/>
          </a:bodyPr>
          <a:lstStyle/>
          <a:p>
            <a:r>
              <a:rPr lang="pt-BR" dirty="0"/>
              <a:t>Weber interpretou essa distinção sem aceitar, no entanto, uma separação de objetos do conhecimento entre as ciências. </a:t>
            </a:r>
          </a:p>
          <a:p>
            <a:r>
              <a:rPr lang="pt-BR" dirty="0"/>
              <a:t>Mesmo a ciência social poderia ter uma dimensão nomológica, pois, sem algum tipo de sequência regular a sociedade pareceria ininteligível ao estudo e incapaz de ser compreendida dentro de um esquema racional de pensamento. </a:t>
            </a:r>
          </a:p>
          <a:p>
            <a:r>
              <a:rPr lang="pt-BR" dirty="0"/>
              <a:t>Weber segue a crença de </a:t>
            </a:r>
            <a:r>
              <a:rPr lang="pt-BR" dirty="0" err="1"/>
              <a:t>Rickert</a:t>
            </a:r>
            <a:r>
              <a:rPr lang="pt-BR" dirty="0"/>
              <a:t> conhecida como </a:t>
            </a:r>
            <a:r>
              <a:rPr lang="pt-BR" dirty="0" err="1">
                <a:solidFill>
                  <a:schemeClr val="bg2">
                    <a:lumMod val="50000"/>
                  </a:schemeClr>
                </a:solidFill>
              </a:rPr>
              <a:t>antifundacionismo</a:t>
            </a:r>
            <a:r>
              <a:rPr lang="pt-BR" dirty="0"/>
              <a:t>: a crença de que a realidade não tem uma ontologia, ou seja, não há uma realidade externa independente do ato de conhecê-la. </a:t>
            </a:r>
          </a:p>
          <a:p>
            <a:r>
              <a:rPr lang="pt-BR" dirty="0"/>
              <a:t>Em um mundo social sem objetos reais a priori, a coleta de dados pela observação possibilita a ciência ideográfica, quando consideramos as particularidades dos dados, e funda também um saber </a:t>
            </a:r>
            <a:r>
              <a:rPr lang="pt-BR" dirty="0" err="1"/>
              <a:t>nomológico</a:t>
            </a:r>
            <a:r>
              <a:rPr lang="pt-BR" dirty="0"/>
              <a:t>, quando só é considerado o que é geral. Assim, </a:t>
            </a:r>
            <a:r>
              <a:rPr lang="pt-BR" dirty="0">
                <a:solidFill>
                  <a:schemeClr val="bg2">
                    <a:lumMod val="50000"/>
                  </a:schemeClr>
                </a:solidFill>
              </a:rPr>
              <a:t>a realidade social tanto pode ser história como natureza, dependendo da maneira como lançamos o olhar</a:t>
            </a:r>
            <a:r>
              <a:rPr lang="pt-BR" dirty="0"/>
              <a:t>. </a:t>
            </a:r>
          </a:p>
        </p:txBody>
      </p:sp>
    </p:spTree>
    <p:extLst>
      <p:ext uri="{BB962C8B-B14F-4D97-AF65-F5344CB8AC3E}">
        <p14:creationId xmlns:p14="http://schemas.microsoft.com/office/powerpoint/2010/main" val="95899283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30BE6B8-8757-47D5-A0E0-73301740D067}"/>
              </a:ext>
            </a:extLst>
          </p:cNvPr>
          <p:cNvSpPr>
            <a:spLocks noGrp="1"/>
          </p:cNvSpPr>
          <p:nvPr>
            <p:ph type="title"/>
          </p:nvPr>
        </p:nvSpPr>
        <p:spPr/>
        <p:txBody>
          <a:bodyPr/>
          <a:lstStyle/>
          <a:p>
            <a:r>
              <a:rPr lang="pt-BR" dirty="0"/>
              <a:t>Insuficiência do experimento</a:t>
            </a:r>
          </a:p>
        </p:txBody>
      </p:sp>
      <p:sp>
        <p:nvSpPr>
          <p:cNvPr id="3" name="Espaço Reservado para Conteúdo 2">
            <a:extLst>
              <a:ext uri="{FF2B5EF4-FFF2-40B4-BE49-F238E27FC236}">
                <a16:creationId xmlns:a16="http://schemas.microsoft.com/office/drawing/2014/main" id="{EC5248AD-466C-47AA-B21B-F9942D16425D}"/>
              </a:ext>
            </a:extLst>
          </p:cNvPr>
          <p:cNvSpPr>
            <a:spLocks noGrp="1"/>
          </p:cNvSpPr>
          <p:nvPr>
            <p:ph idx="1"/>
          </p:nvPr>
        </p:nvSpPr>
        <p:spPr/>
        <p:txBody>
          <a:bodyPr/>
          <a:lstStyle/>
          <a:p>
            <a:r>
              <a:rPr lang="pt-BR" dirty="0"/>
              <a:t>Se não há uma distinção metodológica rígida que particularize o método da ciência social, há nela certos elementos que não se tornam imediatamente salientes no levantamento empírico. </a:t>
            </a:r>
          </a:p>
          <a:p>
            <a:r>
              <a:rPr lang="pt-BR" dirty="0"/>
              <a:t>Weber acreditava que os fenômenos sociais são animados por um </a:t>
            </a:r>
            <a:r>
              <a:rPr lang="pt-BR" dirty="0">
                <a:solidFill>
                  <a:schemeClr val="bg2">
                    <a:lumMod val="50000"/>
                  </a:schemeClr>
                </a:solidFill>
              </a:rPr>
              <a:t>componente espiritual</a:t>
            </a:r>
            <a:r>
              <a:rPr lang="pt-BR" dirty="0"/>
              <a:t>. Diferentemente do átomo de matéria, os indivíduos são seres pensantes, de forma que a sua mente participa do fenômeno da ação humana e não pode ser, portanto, desconsiderada pela teoria. Contudo, o pensamento individual é um ente não observado, pois, nunca podemos ter certeza do que se passa na cabeça dos agentes. </a:t>
            </a:r>
          </a:p>
        </p:txBody>
      </p:sp>
    </p:spTree>
    <p:extLst>
      <p:ext uri="{BB962C8B-B14F-4D97-AF65-F5344CB8AC3E}">
        <p14:creationId xmlns:p14="http://schemas.microsoft.com/office/powerpoint/2010/main" val="82043207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65B0B66-7539-4037-AF47-59B8283CEA14}"/>
              </a:ext>
            </a:extLst>
          </p:cNvPr>
          <p:cNvSpPr>
            <a:spLocks noGrp="1"/>
          </p:cNvSpPr>
          <p:nvPr>
            <p:ph type="title"/>
          </p:nvPr>
        </p:nvSpPr>
        <p:spPr>
          <a:xfrm>
            <a:off x="1294362" y="579436"/>
            <a:ext cx="9603275" cy="1049235"/>
          </a:xfrm>
        </p:spPr>
        <p:txBody>
          <a:bodyPr>
            <a:normAutofit/>
          </a:bodyPr>
          <a:lstStyle/>
          <a:p>
            <a:r>
              <a:rPr lang="pt-BR" dirty="0"/>
              <a:t>O problema da Incerteza quanto À mente dos agentes</a:t>
            </a:r>
          </a:p>
        </p:txBody>
      </p:sp>
      <p:sp>
        <p:nvSpPr>
          <p:cNvPr id="3" name="Espaço Reservado para Conteúdo 2">
            <a:extLst>
              <a:ext uri="{FF2B5EF4-FFF2-40B4-BE49-F238E27FC236}">
                <a16:creationId xmlns:a16="http://schemas.microsoft.com/office/drawing/2014/main" id="{8DFAEBFE-41A6-4CF7-946D-A0E7D176DD6D}"/>
              </a:ext>
            </a:extLst>
          </p:cNvPr>
          <p:cNvSpPr>
            <a:spLocks noGrp="1"/>
          </p:cNvSpPr>
          <p:nvPr>
            <p:ph idx="1"/>
          </p:nvPr>
        </p:nvSpPr>
        <p:spPr/>
        <p:txBody>
          <a:bodyPr/>
          <a:lstStyle/>
          <a:p>
            <a:r>
              <a:rPr lang="pt-BR" dirty="0"/>
              <a:t>Weber propõe sanar essa dificuldade de uma forma extremamente engenhosa. </a:t>
            </a:r>
          </a:p>
          <a:p>
            <a:r>
              <a:rPr lang="pt-BR" dirty="0"/>
              <a:t>Como a ciência social nomológica preocupa-se com o geral e nem todos os elementos da realidade são conhecidos, o cientista social deve ter um </a:t>
            </a:r>
            <a:r>
              <a:rPr lang="pt-BR" dirty="0">
                <a:solidFill>
                  <a:schemeClr val="bg2">
                    <a:lumMod val="50000"/>
                  </a:schemeClr>
                </a:solidFill>
              </a:rPr>
              <a:t>papel mais ativo na construção de teorias</a:t>
            </a:r>
            <a:r>
              <a:rPr lang="pt-BR" dirty="0"/>
              <a:t>. </a:t>
            </a:r>
          </a:p>
          <a:p>
            <a:r>
              <a:rPr lang="pt-BR" dirty="0"/>
              <a:t>Para tanto, ele impõe à realidade conceitos bem definidos e delimitados de tipos humanos, introspectivamente construídos na mente do observador: são os famosos </a:t>
            </a:r>
            <a:r>
              <a:rPr lang="pt-BR" dirty="0">
                <a:solidFill>
                  <a:schemeClr val="bg2">
                    <a:lumMod val="50000"/>
                  </a:schemeClr>
                </a:solidFill>
              </a:rPr>
              <a:t>tipos ideais</a:t>
            </a:r>
            <a:r>
              <a:rPr lang="pt-BR" dirty="0"/>
              <a:t>. </a:t>
            </a:r>
          </a:p>
        </p:txBody>
      </p:sp>
    </p:spTree>
    <p:extLst>
      <p:ext uri="{BB962C8B-B14F-4D97-AF65-F5344CB8AC3E}">
        <p14:creationId xmlns:p14="http://schemas.microsoft.com/office/powerpoint/2010/main" val="407299017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79CD56E-8E7D-4B67-A21A-5CB0E1B27139}"/>
              </a:ext>
            </a:extLst>
          </p:cNvPr>
          <p:cNvSpPr>
            <a:spLocks noGrp="1"/>
          </p:cNvSpPr>
          <p:nvPr>
            <p:ph type="title"/>
          </p:nvPr>
        </p:nvSpPr>
        <p:spPr/>
        <p:txBody>
          <a:bodyPr/>
          <a:lstStyle/>
          <a:p>
            <a:r>
              <a:rPr lang="pt-BR" dirty="0"/>
              <a:t>apreensão compreensiva do fato social</a:t>
            </a:r>
          </a:p>
        </p:txBody>
      </p:sp>
      <p:sp>
        <p:nvSpPr>
          <p:cNvPr id="3" name="Espaço Reservado para Conteúdo 2">
            <a:extLst>
              <a:ext uri="{FF2B5EF4-FFF2-40B4-BE49-F238E27FC236}">
                <a16:creationId xmlns:a16="http://schemas.microsoft.com/office/drawing/2014/main" id="{7C8AE5C1-9225-45BD-9D57-CDC9AC0F5288}"/>
              </a:ext>
            </a:extLst>
          </p:cNvPr>
          <p:cNvSpPr>
            <a:spLocks noGrp="1"/>
          </p:cNvSpPr>
          <p:nvPr>
            <p:ph idx="1"/>
          </p:nvPr>
        </p:nvSpPr>
        <p:spPr/>
        <p:txBody>
          <a:bodyPr/>
          <a:lstStyle/>
          <a:p>
            <a:r>
              <a:rPr lang="pt-BR" dirty="0"/>
              <a:t>A realidade social, sem ontologia </a:t>
            </a:r>
            <a:r>
              <a:rPr lang="pt-BR" dirty="0" err="1"/>
              <a:t>apriori</a:t>
            </a:r>
            <a:r>
              <a:rPr lang="pt-BR" dirty="0"/>
              <a:t>, é formada por uma complexidade de dados materiais interagindo com elementos mentais e espirituais. </a:t>
            </a:r>
          </a:p>
          <a:p>
            <a:r>
              <a:rPr lang="pt-BR" dirty="0"/>
              <a:t>Um imenso oceano de particularidades não pode ser conhecido pelos métodos empíricos tradicionais da ciência natural. </a:t>
            </a:r>
          </a:p>
          <a:p>
            <a:r>
              <a:rPr lang="pt-BR" dirty="0"/>
              <a:t>É por isso que no campo das ciências sociais há uma especificidade técnica. Pois, nesse domínio do saber, ao cientista é permitido o exercício de uma apreensão compreensiva do fato social. </a:t>
            </a:r>
          </a:p>
        </p:txBody>
      </p:sp>
    </p:spTree>
    <p:extLst>
      <p:ext uri="{BB962C8B-B14F-4D97-AF65-F5344CB8AC3E}">
        <p14:creationId xmlns:p14="http://schemas.microsoft.com/office/powerpoint/2010/main" val="79499159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C020A9E-50C9-4487-95DF-D119F250DD60}"/>
              </a:ext>
            </a:extLst>
          </p:cNvPr>
          <p:cNvSpPr>
            <a:spLocks noGrp="1"/>
          </p:cNvSpPr>
          <p:nvPr>
            <p:ph type="title"/>
          </p:nvPr>
        </p:nvSpPr>
        <p:spPr/>
        <p:txBody>
          <a:bodyPr/>
          <a:lstStyle/>
          <a:p>
            <a:r>
              <a:rPr lang="pt-BR" dirty="0"/>
              <a:t>valores dos cientistas são impostos à realidade?</a:t>
            </a:r>
          </a:p>
        </p:txBody>
      </p:sp>
      <p:sp>
        <p:nvSpPr>
          <p:cNvPr id="3" name="Espaço Reservado para Conteúdo 2">
            <a:extLst>
              <a:ext uri="{FF2B5EF4-FFF2-40B4-BE49-F238E27FC236}">
                <a16:creationId xmlns:a16="http://schemas.microsoft.com/office/drawing/2014/main" id="{F85CD475-8775-4A82-B89B-6890EFD170A7}"/>
              </a:ext>
            </a:extLst>
          </p:cNvPr>
          <p:cNvSpPr>
            <a:spLocks noGrp="1"/>
          </p:cNvSpPr>
          <p:nvPr>
            <p:ph idx="1"/>
          </p:nvPr>
        </p:nvSpPr>
        <p:spPr/>
        <p:txBody>
          <a:bodyPr>
            <a:normAutofit/>
          </a:bodyPr>
          <a:lstStyle/>
          <a:p>
            <a:r>
              <a:rPr lang="pt-BR" dirty="0"/>
              <a:t>Surge esse perigo: comportamento arbitrário dos cientistas.</a:t>
            </a:r>
          </a:p>
          <a:p>
            <a:r>
              <a:rPr lang="pt-BR" dirty="0"/>
              <a:t>Para Weber a ciência social é livre de valores subjetivos. </a:t>
            </a:r>
          </a:p>
          <a:p>
            <a:r>
              <a:rPr lang="pt-BR" dirty="0"/>
              <a:t>Os únicos valores que restam são os valores legitimamente identificados no próprio objeto de estudo. </a:t>
            </a:r>
          </a:p>
          <a:p>
            <a:r>
              <a:rPr lang="pt-BR" dirty="0"/>
              <a:t>A neutralidade de valor na ciência social é alcançada pela seriedade, sobriedade e aplicação do observador. </a:t>
            </a:r>
          </a:p>
        </p:txBody>
      </p:sp>
    </p:spTree>
    <p:extLst>
      <p:ext uri="{BB962C8B-B14F-4D97-AF65-F5344CB8AC3E}">
        <p14:creationId xmlns:p14="http://schemas.microsoft.com/office/powerpoint/2010/main" val="395206041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B319EC6-167B-4238-9A41-8D1CE7097AA9}"/>
              </a:ext>
            </a:extLst>
          </p:cNvPr>
          <p:cNvSpPr>
            <a:spLocks noGrp="1"/>
          </p:cNvSpPr>
          <p:nvPr>
            <p:ph type="title"/>
          </p:nvPr>
        </p:nvSpPr>
        <p:spPr/>
        <p:txBody>
          <a:bodyPr/>
          <a:lstStyle/>
          <a:p>
            <a:r>
              <a:rPr lang="pt-BR" dirty="0"/>
              <a:t>O método de  weber</a:t>
            </a:r>
          </a:p>
        </p:txBody>
      </p:sp>
      <p:sp>
        <p:nvSpPr>
          <p:cNvPr id="3" name="Espaço Reservado para Conteúdo 2">
            <a:extLst>
              <a:ext uri="{FF2B5EF4-FFF2-40B4-BE49-F238E27FC236}">
                <a16:creationId xmlns:a16="http://schemas.microsoft.com/office/drawing/2014/main" id="{860B6E58-CB60-4BC0-B5B7-73954F8B77F0}"/>
              </a:ext>
            </a:extLst>
          </p:cNvPr>
          <p:cNvSpPr>
            <a:spLocks noGrp="1"/>
          </p:cNvSpPr>
          <p:nvPr>
            <p:ph idx="1"/>
          </p:nvPr>
        </p:nvSpPr>
        <p:spPr/>
        <p:txBody>
          <a:bodyPr>
            <a:normAutofit fontScale="92500" lnSpcReduction="20000"/>
          </a:bodyPr>
          <a:lstStyle/>
          <a:p>
            <a:r>
              <a:rPr lang="pt-BR" dirty="0"/>
              <a:t>Para desvendar o sentido da ação,  Weber propôs um método particular que pode ser simplificado em três etapas:</a:t>
            </a:r>
          </a:p>
          <a:p>
            <a:pPr marL="365125" indent="-365125">
              <a:buNone/>
            </a:pPr>
            <a:r>
              <a:rPr lang="pt-BR" dirty="0"/>
              <a:t>1.	O uso do método </a:t>
            </a:r>
            <a:r>
              <a:rPr lang="pt-BR" i="1" dirty="0"/>
              <a:t>Verstehen</a:t>
            </a:r>
            <a:r>
              <a:rPr lang="pt-BR" dirty="0"/>
              <a:t> (compreensão) permite ao cientista chegar à identificação dos tipos ideais que são dispositivos teóricos </a:t>
            </a:r>
            <a:r>
              <a:rPr lang="pt-BR" i="1" dirty="0"/>
              <a:t>a priori </a:t>
            </a:r>
            <a:r>
              <a:rPr lang="pt-BR" dirty="0"/>
              <a:t>criados para conferir inteligibilidade ao oceano de particularidades que são os inúmeros fatos sociais específicos trazidos à tona por monografias históricas e estudos de casos;</a:t>
            </a:r>
          </a:p>
          <a:p>
            <a:pPr marL="365125" indent="-365125">
              <a:buNone/>
            </a:pPr>
            <a:r>
              <a:rPr lang="pt-BR" dirty="0"/>
              <a:t>2.	Com base na interpretação estatística dos fatos sociais, o cientista avalia a adequação das interpretações oferecidas pela teoria social;</a:t>
            </a:r>
          </a:p>
          <a:p>
            <a:pPr marL="365125" indent="-365125">
              <a:buNone/>
            </a:pPr>
            <a:r>
              <a:rPr lang="pt-BR" dirty="0"/>
              <a:t>3.	A teoria social é, por fim, validada, tendo-se como substrato leis estatísticas de recorrência dos fatos sociais. </a:t>
            </a:r>
          </a:p>
          <a:p>
            <a:endParaRPr lang="pt-BR" dirty="0"/>
          </a:p>
        </p:txBody>
      </p:sp>
    </p:spTree>
    <p:extLst>
      <p:ext uri="{BB962C8B-B14F-4D97-AF65-F5344CB8AC3E}">
        <p14:creationId xmlns:p14="http://schemas.microsoft.com/office/powerpoint/2010/main" val="2112117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719462-737C-463B-A20A-DABB42C1A8EE}"/>
              </a:ext>
            </a:extLst>
          </p:cNvPr>
          <p:cNvSpPr>
            <a:spLocks noGrp="1"/>
          </p:cNvSpPr>
          <p:nvPr>
            <p:ph type="title"/>
          </p:nvPr>
        </p:nvSpPr>
        <p:spPr>
          <a:xfrm>
            <a:off x="1451579" y="723295"/>
            <a:ext cx="9603275" cy="1049235"/>
          </a:xfrm>
        </p:spPr>
        <p:txBody>
          <a:bodyPr/>
          <a:lstStyle/>
          <a:p>
            <a:r>
              <a:rPr lang="pt-BR" dirty="0"/>
              <a:t>crítica dos economistas históricos à escola clássica</a:t>
            </a:r>
          </a:p>
        </p:txBody>
      </p:sp>
      <p:sp>
        <p:nvSpPr>
          <p:cNvPr id="3" name="Espaço Reservado para Conteúdo 2">
            <a:extLst>
              <a:ext uri="{FF2B5EF4-FFF2-40B4-BE49-F238E27FC236}">
                <a16:creationId xmlns:a16="http://schemas.microsoft.com/office/drawing/2014/main" id="{96DC8370-6BAD-4C6C-9B6A-8DE8F88E0F30}"/>
              </a:ext>
            </a:extLst>
          </p:cNvPr>
          <p:cNvSpPr>
            <a:spLocks noGrp="1"/>
          </p:cNvSpPr>
          <p:nvPr>
            <p:ph idx="1"/>
          </p:nvPr>
        </p:nvSpPr>
        <p:spPr>
          <a:xfrm>
            <a:off x="1451578" y="1772530"/>
            <a:ext cx="10435621" cy="4417256"/>
          </a:xfrm>
        </p:spPr>
        <p:txBody>
          <a:bodyPr>
            <a:normAutofit fontScale="85000" lnSpcReduction="20000"/>
          </a:bodyPr>
          <a:lstStyle/>
          <a:p>
            <a:r>
              <a:rPr lang="pt-BR" dirty="0"/>
              <a:t>Argumentam eles que as leis econômicas não são absolutas e não devem ser deduzidas abstratamente de postulados ideais. As leis são sempre relativas às instituições e são obtidas pelo método indutivo a partir de dados históricos. </a:t>
            </a:r>
          </a:p>
          <a:p>
            <a:r>
              <a:rPr lang="pt-BR" dirty="0"/>
              <a:t>Assim, não há verdade absoluta nas leis econômicas, cada povo e cada época têm suas peculiaridades.</a:t>
            </a:r>
          </a:p>
          <a:p>
            <a:r>
              <a:rPr lang="pt-BR" dirty="0">
                <a:solidFill>
                  <a:schemeClr val="accent1">
                    <a:lumMod val="75000"/>
                  </a:schemeClr>
                </a:solidFill>
              </a:rPr>
              <a:t>Hildebrand</a:t>
            </a:r>
            <a:r>
              <a:rPr lang="pt-BR" dirty="0"/>
              <a:t> assevera que a economia clássica erra ao tentar aplicar sua teoria a todos os momentos e lugares. O homem é produto da história e, como tal, seus desejos, seu caráter e sua relação com os bens são sempre mutáveis e as doutrinas econômicas são relativas. </a:t>
            </a:r>
          </a:p>
          <a:p>
            <a:r>
              <a:rPr lang="pt-BR" dirty="0">
                <a:solidFill>
                  <a:schemeClr val="accent1">
                    <a:lumMod val="75000"/>
                  </a:schemeClr>
                </a:solidFill>
              </a:rPr>
              <a:t>Roscher</a:t>
            </a:r>
            <a:r>
              <a:rPr lang="pt-BR" dirty="0"/>
              <a:t> acredita em leis de causa e efeito na história e na existência de princípios gerais aplicáveis com a ajuda da estatística. </a:t>
            </a:r>
          </a:p>
          <a:p>
            <a:r>
              <a:rPr lang="pt-BR" dirty="0">
                <a:solidFill>
                  <a:schemeClr val="accent1">
                    <a:lumMod val="75000"/>
                  </a:schemeClr>
                </a:solidFill>
              </a:rPr>
              <a:t>Knies</a:t>
            </a:r>
            <a:r>
              <a:rPr lang="pt-BR" dirty="0"/>
              <a:t> nega que a história possa fornecer leis e princípios gerais e lançam a ideia de “analogia”, que acabou prevalecendo entre os historicistas. </a:t>
            </a:r>
          </a:p>
          <a:p>
            <a:r>
              <a:rPr lang="pt-BR" dirty="0"/>
              <a:t>No uso da </a:t>
            </a:r>
            <a:r>
              <a:rPr lang="pt-BR" dirty="0">
                <a:solidFill>
                  <a:schemeClr val="accent1">
                    <a:lumMod val="75000"/>
                  </a:schemeClr>
                </a:solidFill>
              </a:rPr>
              <a:t>analogia</a:t>
            </a:r>
            <a:r>
              <a:rPr lang="pt-BR" dirty="0"/>
              <a:t>, não se supõe completo paralelismo entre passado e presente, dada a eterna mutação da realidade histórica. As situações históricas são apenas similares, não idênticas e, portanto, não é possível estabelecer leis de causa e efeito, só se podem buscar analogias entre elas.</a:t>
            </a:r>
          </a:p>
        </p:txBody>
      </p:sp>
    </p:spTree>
    <p:extLst>
      <p:ext uri="{BB962C8B-B14F-4D97-AF65-F5344CB8AC3E}">
        <p14:creationId xmlns:p14="http://schemas.microsoft.com/office/powerpoint/2010/main" val="208935325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48224B-9800-4E3E-A6DF-C84411208C88}"/>
              </a:ext>
            </a:extLst>
          </p:cNvPr>
          <p:cNvSpPr>
            <a:spLocks noGrp="1"/>
          </p:cNvSpPr>
          <p:nvPr>
            <p:ph type="title"/>
          </p:nvPr>
        </p:nvSpPr>
        <p:spPr/>
        <p:txBody>
          <a:bodyPr/>
          <a:lstStyle/>
          <a:p>
            <a:r>
              <a:rPr lang="pt-BR" dirty="0"/>
              <a:t>A técnica hermenêutica</a:t>
            </a:r>
          </a:p>
        </p:txBody>
      </p:sp>
      <p:sp>
        <p:nvSpPr>
          <p:cNvPr id="3" name="Espaço Reservado para Conteúdo 2">
            <a:extLst>
              <a:ext uri="{FF2B5EF4-FFF2-40B4-BE49-F238E27FC236}">
                <a16:creationId xmlns:a16="http://schemas.microsoft.com/office/drawing/2014/main" id="{FD430CEA-9D59-4083-91C4-3784954A9203}"/>
              </a:ext>
            </a:extLst>
          </p:cNvPr>
          <p:cNvSpPr>
            <a:spLocks noGrp="1"/>
          </p:cNvSpPr>
          <p:nvPr>
            <p:ph idx="1"/>
          </p:nvPr>
        </p:nvSpPr>
        <p:spPr/>
        <p:txBody>
          <a:bodyPr/>
          <a:lstStyle/>
          <a:p>
            <a:r>
              <a:rPr lang="pt-BR" dirty="0"/>
              <a:t>Os que priorizam o método hermenêutico nas ciências sociais, em detrimento de uma variante mais empirista associada a Weber, acreditam que o apelo a certos tipos de dados não assegura a validade da teoria social. </a:t>
            </a:r>
          </a:p>
          <a:p>
            <a:r>
              <a:rPr lang="pt-BR" dirty="0"/>
              <a:t>A técnica hermenêutica procura desvendar os significados estruturados na trama social. Ela abarca vários procedimentos.</a:t>
            </a:r>
          </a:p>
        </p:txBody>
      </p:sp>
    </p:spTree>
    <p:extLst>
      <p:ext uri="{BB962C8B-B14F-4D97-AF65-F5344CB8AC3E}">
        <p14:creationId xmlns:p14="http://schemas.microsoft.com/office/powerpoint/2010/main" val="21596452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E72A62B-4D83-47F6-87A5-722A6E03E211}"/>
              </a:ext>
            </a:extLst>
          </p:cNvPr>
          <p:cNvSpPr>
            <a:spLocks noGrp="1"/>
          </p:cNvSpPr>
          <p:nvPr>
            <p:ph type="title"/>
          </p:nvPr>
        </p:nvSpPr>
        <p:spPr/>
        <p:txBody>
          <a:bodyPr/>
          <a:lstStyle/>
          <a:p>
            <a:r>
              <a:rPr lang="pt-BR" dirty="0"/>
              <a:t>A técnica hermenêutica</a:t>
            </a:r>
          </a:p>
        </p:txBody>
      </p:sp>
      <p:sp>
        <p:nvSpPr>
          <p:cNvPr id="3" name="Espaço Reservado para Conteúdo 2">
            <a:extLst>
              <a:ext uri="{FF2B5EF4-FFF2-40B4-BE49-F238E27FC236}">
                <a16:creationId xmlns:a16="http://schemas.microsoft.com/office/drawing/2014/main" id="{90E018BC-C770-4F1F-A5A6-639F75E0358F}"/>
              </a:ext>
            </a:extLst>
          </p:cNvPr>
          <p:cNvSpPr>
            <a:spLocks noGrp="1"/>
          </p:cNvSpPr>
          <p:nvPr>
            <p:ph idx="1"/>
          </p:nvPr>
        </p:nvSpPr>
        <p:spPr>
          <a:xfrm>
            <a:off x="1451579" y="2015732"/>
            <a:ext cx="9603275" cy="3906766"/>
          </a:xfrm>
        </p:spPr>
        <p:txBody>
          <a:bodyPr>
            <a:normAutofit fontScale="92500"/>
          </a:bodyPr>
          <a:lstStyle/>
          <a:p>
            <a:r>
              <a:rPr lang="pt-BR" dirty="0"/>
              <a:t>Não se trata simplesmente de um tipo de leitura sensível. </a:t>
            </a:r>
          </a:p>
          <a:p>
            <a:r>
              <a:rPr lang="pt-BR" dirty="0"/>
              <a:t>Não se limita à recomendação para que, ao se deparar com um texto (ou fato social) aparentemente ininteligível e contraditório, o cientista deva começar perguntando o porquê dos absurdos. </a:t>
            </a:r>
          </a:p>
          <a:p>
            <a:r>
              <a:rPr lang="pt-BR" dirty="0"/>
              <a:t>De fato, a hermenêutica começou com a exegética textual, na qual era usada na interpretação de escritos religiosos antigos.  A hermenêutica recomenda que se edifique a interpretação partindo-se da reconstrução do contexto passado; que pode ser feito, entre outras técnicas, pela confrontação do texto em questão com outros escritos da mesma época, pelo estudo biográfico do autor, ou por meio da reconstituição da vida sociocultural daquela época na sociedade considerada em que se acredita o texto tenha sido escrito.</a:t>
            </a:r>
          </a:p>
        </p:txBody>
      </p:sp>
    </p:spTree>
    <p:extLst>
      <p:ext uri="{BB962C8B-B14F-4D97-AF65-F5344CB8AC3E}">
        <p14:creationId xmlns:p14="http://schemas.microsoft.com/office/powerpoint/2010/main" val="176535797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FA0E273-91FE-4670-98D0-6C6324C3A347}"/>
              </a:ext>
            </a:extLst>
          </p:cNvPr>
          <p:cNvSpPr>
            <a:spLocks noGrp="1"/>
          </p:cNvSpPr>
          <p:nvPr>
            <p:ph type="title"/>
          </p:nvPr>
        </p:nvSpPr>
        <p:spPr/>
        <p:txBody>
          <a:bodyPr/>
          <a:lstStyle/>
          <a:p>
            <a:r>
              <a:rPr lang="pt-BR" dirty="0"/>
              <a:t>A aparente circularidade</a:t>
            </a:r>
          </a:p>
        </p:txBody>
      </p:sp>
      <p:sp>
        <p:nvSpPr>
          <p:cNvPr id="3" name="Espaço Reservado para Conteúdo 2">
            <a:extLst>
              <a:ext uri="{FF2B5EF4-FFF2-40B4-BE49-F238E27FC236}">
                <a16:creationId xmlns:a16="http://schemas.microsoft.com/office/drawing/2014/main" id="{19C222C3-FC20-48F6-B4EB-73F0E34B9B02}"/>
              </a:ext>
            </a:extLst>
          </p:cNvPr>
          <p:cNvSpPr>
            <a:spLocks noGrp="1"/>
          </p:cNvSpPr>
          <p:nvPr>
            <p:ph idx="1"/>
          </p:nvPr>
        </p:nvSpPr>
        <p:spPr>
          <a:xfrm>
            <a:off x="1451579" y="2015731"/>
            <a:ext cx="9603275" cy="4037749"/>
          </a:xfrm>
        </p:spPr>
        <p:txBody>
          <a:bodyPr>
            <a:normAutofit fontScale="92500" lnSpcReduction="20000"/>
          </a:bodyPr>
          <a:lstStyle/>
          <a:p>
            <a:r>
              <a:rPr lang="pt-BR" dirty="0"/>
              <a:t>A lógica da interpretação é irremediavelmente circular, uma vez que a parte não pode ser compreendida sem o todo, isto é, os dados e conceitos não podem ser compreendidos sem a teoria e o contexto; ao mesmo tempo, estes últimos dependem, eles mesmos, da relação entre dados e conceitos. </a:t>
            </a:r>
          </a:p>
          <a:p>
            <a:r>
              <a:rPr lang="pt-BR" dirty="0"/>
              <a:t>A aparente circularidade parece insolúvel, pois, pensamos tradicionalmente em ciência apoiados na lógica formal, enquanto a compreensão é um processo mais complexo. </a:t>
            </a:r>
          </a:p>
          <a:p>
            <a:r>
              <a:rPr lang="pt-BR" dirty="0"/>
              <a:t>No entanto, é dela que nos valemos em situações cotidianas. Em nosso mundo, a todo o momento estamos a tentar compreender pessoas e processos e, frequentemente, usamos procedimentos hermenêuticos para trazer à tona o entendimento dos fatos humanos. Acredita-se que isso faça parte da nossa natureza.  </a:t>
            </a:r>
            <a:r>
              <a:rPr lang="pt-BR" dirty="0">
                <a:solidFill>
                  <a:schemeClr val="bg2">
                    <a:lumMod val="50000"/>
                  </a:schemeClr>
                </a:solidFill>
              </a:rPr>
              <a:t>A sabedoria prática, empregada nos processos de orientação social de cada pessoa, é trazida à ciência de maneira pensada e sistematizada, enquanto técnica de análise social. </a:t>
            </a:r>
          </a:p>
        </p:txBody>
      </p:sp>
    </p:spTree>
    <p:extLst>
      <p:ext uri="{BB962C8B-B14F-4D97-AF65-F5344CB8AC3E}">
        <p14:creationId xmlns:p14="http://schemas.microsoft.com/office/powerpoint/2010/main" val="50758593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2169B23-837C-46EA-AD47-253B3E974999}"/>
              </a:ext>
            </a:extLst>
          </p:cNvPr>
          <p:cNvSpPr>
            <a:spLocks noGrp="1"/>
          </p:cNvSpPr>
          <p:nvPr>
            <p:ph type="title"/>
          </p:nvPr>
        </p:nvSpPr>
        <p:spPr/>
        <p:txBody>
          <a:bodyPr/>
          <a:lstStyle/>
          <a:p>
            <a:r>
              <a:rPr lang="pt-BR" dirty="0"/>
              <a:t>outro padrão de racionalidade</a:t>
            </a:r>
          </a:p>
        </p:txBody>
      </p:sp>
      <p:sp>
        <p:nvSpPr>
          <p:cNvPr id="3" name="Espaço Reservado para Conteúdo 2">
            <a:extLst>
              <a:ext uri="{FF2B5EF4-FFF2-40B4-BE49-F238E27FC236}">
                <a16:creationId xmlns:a16="http://schemas.microsoft.com/office/drawing/2014/main" id="{247AD948-1E8D-4625-9EEA-35F6A8628533}"/>
              </a:ext>
            </a:extLst>
          </p:cNvPr>
          <p:cNvSpPr>
            <a:spLocks noGrp="1"/>
          </p:cNvSpPr>
          <p:nvPr>
            <p:ph idx="1"/>
          </p:nvPr>
        </p:nvSpPr>
        <p:spPr>
          <a:xfrm>
            <a:off x="1451579" y="2015732"/>
            <a:ext cx="9603275" cy="3864563"/>
          </a:xfrm>
        </p:spPr>
        <p:txBody>
          <a:bodyPr>
            <a:normAutofit fontScale="85000" lnSpcReduction="10000"/>
          </a:bodyPr>
          <a:lstStyle/>
          <a:p>
            <a:r>
              <a:rPr lang="pt-BR" dirty="0"/>
              <a:t>Como compreender processos alienígenas e textos esotéricos sem impor nossos preconceitos? </a:t>
            </a:r>
          </a:p>
          <a:p>
            <a:r>
              <a:rPr lang="pt-BR" dirty="0"/>
              <a:t>Abandono do padrão conhecido de racionalidade. Questionamento do ideal prévio de objetividade. Reconhecer que a própria razão não está livre do contexto histórico e dos horizontes culturais. </a:t>
            </a:r>
          </a:p>
          <a:p>
            <a:r>
              <a:rPr lang="pt-BR" dirty="0"/>
              <a:t>Isto não significa que se trata tão somente de buscar outro padrão de racionalidade, para depois sobrepô-lo ao padrão prévio que já conhecíamos, conformando-se assim a um modelo relativista de análise. </a:t>
            </a:r>
          </a:p>
          <a:p>
            <a:r>
              <a:rPr lang="pt-BR" dirty="0"/>
              <a:t>Diferentemente, a hermenêutica propõe que se estabeleçam </a:t>
            </a:r>
            <a:r>
              <a:rPr lang="pt-BR" dirty="0">
                <a:solidFill>
                  <a:schemeClr val="bg2">
                    <a:lumMod val="50000"/>
                  </a:schemeClr>
                </a:solidFill>
              </a:rPr>
              <a:t>um diálogo, um questionamento recíproco e uma conversação que nos torne mais sensíveis e críticos da nossa própria cultura e que nos preparem para trazer ao entendimento a cultura alienígena</a:t>
            </a:r>
            <a:r>
              <a:rPr lang="pt-BR" dirty="0"/>
              <a:t>. Constrói-se, ao longo do processo hermenêutico, uma sabedoria prática capaz de percorrer o caminho que une sistemas de referências culturais distantes no espaço e no tempo.</a:t>
            </a:r>
          </a:p>
        </p:txBody>
      </p:sp>
    </p:spTree>
    <p:extLst>
      <p:ext uri="{BB962C8B-B14F-4D97-AF65-F5344CB8AC3E}">
        <p14:creationId xmlns:p14="http://schemas.microsoft.com/office/powerpoint/2010/main" val="410923454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401D50A-9532-48AE-8F8E-4C8215D5C384}"/>
              </a:ext>
            </a:extLst>
          </p:cNvPr>
          <p:cNvSpPr>
            <a:spLocks noGrp="1"/>
          </p:cNvSpPr>
          <p:nvPr>
            <p:ph type="title"/>
          </p:nvPr>
        </p:nvSpPr>
        <p:spPr/>
        <p:txBody>
          <a:bodyPr/>
          <a:lstStyle/>
          <a:p>
            <a:r>
              <a:rPr lang="pt-BR" dirty="0"/>
              <a:t>uso da sabedoria prática </a:t>
            </a:r>
          </a:p>
        </p:txBody>
      </p:sp>
      <p:sp>
        <p:nvSpPr>
          <p:cNvPr id="3" name="Espaço Reservado para Conteúdo 2">
            <a:extLst>
              <a:ext uri="{FF2B5EF4-FFF2-40B4-BE49-F238E27FC236}">
                <a16:creationId xmlns:a16="http://schemas.microsoft.com/office/drawing/2014/main" id="{913CDFB0-D184-4693-91AB-40066C85B299}"/>
              </a:ext>
            </a:extLst>
          </p:cNvPr>
          <p:cNvSpPr>
            <a:spLocks noGrp="1"/>
          </p:cNvSpPr>
          <p:nvPr>
            <p:ph idx="1"/>
          </p:nvPr>
        </p:nvSpPr>
        <p:spPr/>
        <p:txBody>
          <a:bodyPr/>
          <a:lstStyle/>
          <a:p>
            <a:r>
              <a:rPr lang="pt-BR" dirty="0"/>
              <a:t>Da mesma forma, a investigação científica da sociedade passa pelo uso desta sabedoria prática que leva à compreensão dos processos sociais sem impor nossos próprios valores e preconceitos, questionando referências culturais prévias e estabelecendo um diálogo com a realidade estudada.</a:t>
            </a:r>
          </a:p>
          <a:p>
            <a:r>
              <a:rPr lang="pt-BR" dirty="0"/>
              <a:t> A hermenêutica, que era aplicada na interpretação de testos literários e legais, é usada agora na compreensão da natureza das disciplinas sociais.</a:t>
            </a:r>
          </a:p>
        </p:txBody>
      </p:sp>
    </p:spTree>
    <p:extLst>
      <p:ext uri="{BB962C8B-B14F-4D97-AF65-F5344CB8AC3E}">
        <p14:creationId xmlns:p14="http://schemas.microsoft.com/office/powerpoint/2010/main" val="273631659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211A590-74B1-481F-9882-76123EFAC8C2}"/>
              </a:ext>
            </a:extLst>
          </p:cNvPr>
          <p:cNvSpPr>
            <a:spLocks noGrp="1"/>
          </p:cNvSpPr>
          <p:nvPr>
            <p:ph type="title"/>
          </p:nvPr>
        </p:nvSpPr>
        <p:spPr/>
        <p:txBody>
          <a:bodyPr/>
          <a:lstStyle/>
          <a:p>
            <a:r>
              <a:rPr lang="pt-BR" dirty="0"/>
              <a:t>Problemas com o método hermenêutico </a:t>
            </a:r>
          </a:p>
        </p:txBody>
      </p:sp>
      <p:sp>
        <p:nvSpPr>
          <p:cNvPr id="3" name="Espaço Reservado para Conteúdo 2">
            <a:extLst>
              <a:ext uri="{FF2B5EF4-FFF2-40B4-BE49-F238E27FC236}">
                <a16:creationId xmlns:a16="http://schemas.microsoft.com/office/drawing/2014/main" id="{F1B286BA-686D-4E1D-89EC-9BFDBC1AD32D}"/>
              </a:ext>
            </a:extLst>
          </p:cNvPr>
          <p:cNvSpPr>
            <a:spLocks noGrp="1"/>
          </p:cNvSpPr>
          <p:nvPr>
            <p:ph idx="1"/>
          </p:nvPr>
        </p:nvSpPr>
        <p:spPr/>
        <p:txBody>
          <a:bodyPr/>
          <a:lstStyle/>
          <a:p>
            <a:r>
              <a:rPr lang="pt-BR" dirty="0"/>
              <a:t>O método hermenêutico trata-se de uma técnica útil para as ciências sociais. </a:t>
            </a:r>
          </a:p>
          <a:p>
            <a:r>
              <a:rPr lang="pt-BR" dirty="0"/>
              <a:t>Ele possui méritos notáveis por desmistificar a objetividade do conhecimento social e chamar a atenção para o papel que a dimensão cultural do próprio cientista social desempenha no  trabalho dele. </a:t>
            </a:r>
          </a:p>
          <a:p>
            <a:r>
              <a:rPr lang="pt-BR" dirty="0"/>
              <a:t>No entanto, ele é pouco instrumentalizável e deixa a investigação social com aspecto de exercício cultural, </a:t>
            </a:r>
            <a:r>
              <a:rPr lang="pt-BR" dirty="0">
                <a:solidFill>
                  <a:schemeClr val="bg2">
                    <a:lumMod val="50000"/>
                  </a:schemeClr>
                </a:solidFill>
              </a:rPr>
              <a:t>sem âncoras que assegurem o compromisso com a realidade mesma dos fatos sociais, sem promessas convincentes de gerar tecnologias para o entendimento e controle dos processos sociais</a:t>
            </a:r>
            <a:r>
              <a:rPr lang="pt-BR" dirty="0"/>
              <a:t>. </a:t>
            </a:r>
          </a:p>
        </p:txBody>
      </p:sp>
    </p:spTree>
    <p:extLst>
      <p:ext uri="{BB962C8B-B14F-4D97-AF65-F5344CB8AC3E}">
        <p14:creationId xmlns:p14="http://schemas.microsoft.com/office/powerpoint/2010/main" val="204069174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50EE963-0F01-4F60-96CA-14922832476F}"/>
              </a:ext>
            </a:extLst>
          </p:cNvPr>
          <p:cNvSpPr>
            <a:spLocks noGrp="1"/>
          </p:cNvSpPr>
          <p:nvPr>
            <p:ph type="title"/>
          </p:nvPr>
        </p:nvSpPr>
        <p:spPr/>
        <p:txBody>
          <a:bodyPr>
            <a:normAutofit/>
          </a:bodyPr>
          <a:lstStyle/>
          <a:p>
            <a:r>
              <a:rPr lang="pt-BR" dirty="0"/>
              <a:t>hermenêutica e compreensão empática </a:t>
            </a:r>
          </a:p>
        </p:txBody>
      </p:sp>
      <p:sp>
        <p:nvSpPr>
          <p:cNvPr id="3" name="Espaço Reservado para Conteúdo 2">
            <a:extLst>
              <a:ext uri="{FF2B5EF4-FFF2-40B4-BE49-F238E27FC236}">
                <a16:creationId xmlns:a16="http://schemas.microsoft.com/office/drawing/2014/main" id="{5AC0EC0D-4530-4509-8821-6C002C0F9EF9}"/>
              </a:ext>
            </a:extLst>
          </p:cNvPr>
          <p:cNvSpPr>
            <a:spLocks noGrp="1"/>
          </p:cNvSpPr>
          <p:nvPr>
            <p:ph idx="1"/>
          </p:nvPr>
        </p:nvSpPr>
        <p:spPr/>
        <p:txBody>
          <a:bodyPr/>
          <a:lstStyle/>
          <a:p>
            <a:r>
              <a:rPr lang="pt-BR" dirty="0"/>
              <a:t>É verdade que elementos de hermenêutica vicejam no processo, enfatizado por Max Weber, de compreensão empática (</a:t>
            </a:r>
            <a:r>
              <a:rPr lang="pt-BR" i="1" dirty="0"/>
              <a:t>Verstehen</a:t>
            </a:r>
            <a:r>
              <a:rPr lang="pt-BR" dirty="0"/>
              <a:t>). </a:t>
            </a:r>
          </a:p>
          <a:p>
            <a:r>
              <a:rPr lang="pt-BR" dirty="0"/>
              <a:t>No entanto, </a:t>
            </a:r>
            <a:r>
              <a:rPr lang="pt-BR" dirty="0">
                <a:solidFill>
                  <a:schemeClr val="bg2">
                    <a:lumMod val="50000"/>
                  </a:schemeClr>
                </a:solidFill>
              </a:rPr>
              <a:t>Weber nunca aceitaria a hermenêutica como método abrangente e exclusivo para o conhecimento social. </a:t>
            </a:r>
            <a:r>
              <a:rPr lang="pt-BR" dirty="0"/>
              <a:t>No mais, ele defendeu um conhecimento objetivo nas ciências sociais.</a:t>
            </a:r>
          </a:p>
        </p:txBody>
      </p:sp>
    </p:spTree>
    <p:extLst>
      <p:ext uri="{BB962C8B-B14F-4D97-AF65-F5344CB8AC3E}">
        <p14:creationId xmlns:p14="http://schemas.microsoft.com/office/powerpoint/2010/main" val="296581884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701D2C-63F8-45D6-AD43-211141EE3171}"/>
              </a:ext>
            </a:extLst>
          </p:cNvPr>
          <p:cNvSpPr>
            <a:spLocks noGrp="1"/>
          </p:cNvSpPr>
          <p:nvPr>
            <p:ph type="title"/>
          </p:nvPr>
        </p:nvSpPr>
        <p:spPr/>
        <p:txBody>
          <a:bodyPr/>
          <a:lstStyle/>
          <a:p>
            <a:r>
              <a:rPr lang="pt-BR" dirty="0"/>
              <a:t>objetividade das ciências sociais</a:t>
            </a:r>
          </a:p>
        </p:txBody>
      </p:sp>
      <p:sp>
        <p:nvSpPr>
          <p:cNvPr id="3" name="Espaço Reservado para Conteúdo 2">
            <a:extLst>
              <a:ext uri="{FF2B5EF4-FFF2-40B4-BE49-F238E27FC236}">
                <a16:creationId xmlns:a16="http://schemas.microsoft.com/office/drawing/2014/main" id="{1D5914A4-9BA4-448B-A5AC-5E0C2A784D07}"/>
              </a:ext>
            </a:extLst>
          </p:cNvPr>
          <p:cNvSpPr>
            <a:spLocks noGrp="1"/>
          </p:cNvSpPr>
          <p:nvPr>
            <p:ph idx="1"/>
          </p:nvPr>
        </p:nvSpPr>
        <p:spPr/>
        <p:txBody>
          <a:bodyPr/>
          <a:lstStyle/>
          <a:p>
            <a:r>
              <a:rPr lang="pt-BR" dirty="0"/>
              <a:t>A fim de explorar as ideias de Weber no tocante à objetividade das ciências sociais, cabe examinar, em pormenores, as ideias contidas em seu famoso ensaio, intitulado </a:t>
            </a:r>
            <a:r>
              <a:rPr lang="pt-BR" i="1" dirty="0"/>
              <a:t>A objetividade do conhecimento nas ciências sociais</a:t>
            </a:r>
            <a:r>
              <a:rPr lang="pt-BR" dirty="0"/>
              <a:t>. </a:t>
            </a:r>
          </a:p>
          <a:p>
            <a:r>
              <a:rPr lang="pt-BR" dirty="0"/>
              <a:t>Nele, de início, Weber explica que o fenômeno socioeconômico  é tido como tal porque atribuímos a ele um significado cultural. </a:t>
            </a:r>
          </a:p>
        </p:txBody>
      </p:sp>
    </p:spTree>
    <p:extLst>
      <p:ext uri="{BB962C8B-B14F-4D97-AF65-F5344CB8AC3E}">
        <p14:creationId xmlns:p14="http://schemas.microsoft.com/office/powerpoint/2010/main" val="340119132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85E23F6-7081-401C-9250-C08BD57063FE}"/>
              </a:ext>
            </a:extLst>
          </p:cNvPr>
          <p:cNvSpPr>
            <a:spLocks noGrp="1"/>
          </p:cNvSpPr>
          <p:nvPr>
            <p:ph type="title"/>
          </p:nvPr>
        </p:nvSpPr>
        <p:spPr/>
        <p:txBody>
          <a:bodyPr/>
          <a:lstStyle/>
          <a:p>
            <a:r>
              <a:rPr lang="pt-BR" dirty="0"/>
              <a:t>fenômenos sociais não econômicos</a:t>
            </a:r>
          </a:p>
        </p:txBody>
      </p:sp>
      <p:sp>
        <p:nvSpPr>
          <p:cNvPr id="3" name="Espaço Reservado para Conteúdo 2">
            <a:extLst>
              <a:ext uri="{FF2B5EF4-FFF2-40B4-BE49-F238E27FC236}">
                <a16:creationId xmlns:a16="http://schemas.microsoft.com/office/drawing/2014/main" id="{EA8537B1-34D2-44E5-A14F-8BB15093C0EA}"/>
              </a:ext>
            </a:extLst>
          </p:cNvPr>
          <p:cNvSpPr>
            <a:spLocks noGrp="1"/>
          </p:cNvSpPr>
          <p:nvPr>
            <p:ph idx="1"/>
          </p:nvPr>
        </p:nvSpPr>
        <p:spPr/>
        <p:txBody>
          <a:bodyPr/>
          <a:lstStyle/>
          <a:p>
            <a:r>
              <a:rPr lang="pt-BR" dirty="0"/>
              <a:t>São os que não nos interessam por seu “significado para a luta material pela existência”.</a:t>
            </a:r>
          </a:p>
          <a:p>
            <a:r>
              <a:rPr lang="pt-BR" dirty="0"/>
              <a:t>São classificados em “fenômenos economicamente condicionados” e “fenômenos economicamente eficazes”.</a:t>
            </a:r>
          </a:p>
          <a:p>
            <a:r>
              <a:rPr lang="pt-BR" dirty="0"/>
              <a:t>Os primeiros resultam em certos efeitos que são interessantes da perspectiva econômica, mas pelos quais  não nos interessamos da perspectiva econômica deles. </a:t>
            </a:r>
          </a:p>
          <a:p>
            <a:r>
              <a:rPr lang="pt-BR" dirty="0"/>
              <a:t>Os últimos são fenômenos que sofrem alguma influência de motivos econômicos, mas cujo efeito econômico não desperta nenhum interesse.</a:t>
            </a:r>
          </a:p>
        </p:txBody>
      </p:sp>
    </p:spTree>
    <p:extLst>
      <p:ext uri="{BB962C8B-B14F-4D97-AF65-F5344CB8AC3E}">
        <p14:creationId xmlns:p14="http://schemas.microsoft.com/office/powerpoint/2010/main" val="189381320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D1C9F10-27CF-4AA0-BDEE-F207D58351EC}"/>
              </a:ext>
            </a:extLst>
          </p:cNvPr>
          <p:cNvSpPr>
            <a:spLocks noGrp="1"/>
          </p:cNvSpPr>
          <p:nvPr>
            <p:ph type="title"/>
          </p:nvPr>
        </p:nvSpPr>
        <p:spPr/>
        <p:txBody>
          <a:bodyPr/>
          <a:lstStyle/>
          <a:p>
            <a:r>
              <a:rPr lang="pt-BR" dirty="0"/>
              <a:t>economicamente condicionados ou economicamente eficazes</a:t>
            </a:r>
          </a:p>
        </p:txBody>
      </p:sp>
      <p:sp>
        <p:nvSpPr>
          <p:cNvPr id="3" name="Espaço Reservado para Conteúdo 2">
            <a:extLst>
              <a:ext uri="{FF2B5EF4-FFF2-40B4-BE49-F238E27FC236}">
                <a16:creationId xmlns:a16="http://schemas.microsoft.com/office/drawing/2014/main" id="{6489EA89-844C-4C64-BF0E-A27E399A7812}"/>
              </a:ext>
            </a:extLst>
          </p:cNvPr>
          <p:cNvSpPr>
            <a:spLocks noGrp="1"/>
          </p:cNvSpPr>
          <p:nvPr>
            <p:ph idx="1"/>
          </p:nvPr>
        </p:nvSpPr>
        <p:spPr>
          <a:xfrm>
            <a:off x="1451579" y="2015732"/>
            <a:ext cx="10266809" cy="3920834"/>
          </a:xfrm>
        </p:spPr>
        <p:txBody>
          <a:bodyPr>
            <a:normAutofit/>
          </a:bodyPr>
          <a:lstStyle/>
          <a:p>
            <a:r>
              <a:rPr lang="pt-BR" dirty="0"/>
              <a:t>Weber assevera que todos os fenômenos sociais não econômicos são economicamente condicionados ou economicamente eficazes; no entanto, a ciência social mantém-se separada da ciência econômica, pois, são do interesse daquela “os acontecimentos da vida humana a partir da significação social”. </a:t>
            </a:r>
          </a:p>
          <a:p>
            <a:r>
              <a:rPr lang="pt-BR" dirty="0"/>
              <a:t>O ponto de vista econômico ou materialista é uma forma bastante parcial de considerar a vida cultural. </a:t>
            </a:r>
          </a:p>
          <a:p>
            <a:r>
              <a:rPr lang="pt-BR" dirty="0"/>
              <a:t>A ciência social, ou das relações entre os homens, considerada de modo geral, não se refere a elementos culturais específicos. </a:t>
            </a:r>
          </a:p>
          <a:p>
            <a:r>
              <a:rPr lang="pt-BR" dirty="0"/>
              <a:t>A economia não é a única causa dos fenômenos sociais; há outros interesses humanos em jogo. </a:t>
            </a:r>
          </a:p>
        </p:txBody>
      </p:sp>
    </p:spTree>
    <p:extLst>
      <p:ext uri="{BB962C8B-B14F-4D97-AF65-F5344CB8AC3E}">
        <p14:creationId xmlns:p14="http://schemas.microsoft.com/office/powerpoint/2010/main" val="17514483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44EBFBF-061B-42EE-939C-AE9BC328B37F}"/>
              </a:ext>
            </a:extLst>
          </p:cNvPr>
          <p:cNvSpPr>
            <a:spLocks noGrp="1"/>
          </p:cNvSpPr>
          <p:nvPr>
            <p:ph type="title"/>
          </p:nvPr>
        </p:nvSpPr>
        <p:spPr/>
        <p:txBody>
          <a:bodyPr/>
          <a:lstStyle/>
          <a:p>
            <a:r>
              <a:rPr lang="pt-BR" dirty="0"/>
              <a:t>lado social da economia</a:t>
            </a:r>
          </a:p>
        </p:txBody>
      </p:sp>
      <p:sp>
        <p:nvSpPr>
          <p:cNvPr id="3" name="Espaço Reservado para Conteúdo 2">
            <a:extLst>
              <a:ext uri="{FF2B5EF4-FFF2-40B4-BE49-F238E27FC236}">
                <a16:creationId xmlns:a16="http://schemas.microsoft.com/office/drawing/2014/main" id="{1D3CE718-20BC-4A52-8BFD-E0C96A01E5E4}"/>
              </a:ext>
            </a:extLst>
          </p:cNvPr>
          <p:cNvSpPr>
            <a:spLocks noGrp="1"/>
          </p:cNvSpPr>
          <p:nvPr>
            <p:ph idx="1"/>
          </p:nvPr>
        </p:nvSpPr>
        <p:spPr/>
        <p:txBody>
          <a:bodyPr>
            <a:normAutofit/>
          </a:bodyPr>
          <a:lstStyle/>
          <a:p>
            <a:r>
              <a:rPr lang="pt-BR" dirty="0"/>
              <a:t>Para os historicistas a dimensão social do fenômeno econômico não estaria contida no âmbito estrito dessa ciência, sendo necessário buscar outros ramos do conhecimento social e do homem: a política, a sociologia e a psicologia entre outros, pois, é preciso estudar o homem tal como ele é; e isso só é possível levando-se em conta a interdependência dos fenômenos sociais e das ciências que os estudam. </a:t>
            </a:r>
          </a:p>
          <a:p>
            <a:r>
              <a:rPr lang="pt-BR" dirty="0"/>
              <a:t>Os historicistas não condenam por inteiro o uso do método abstrato e dedutivo.</a:t>
            </a:r>
          </a:p>
          <a:p>
            <a:r>
              <a:rPr lang="pt-BR" dirty="0"/>
              <a:t>Roscher reconhece o valor da abstração em certos estágios preparatórios do estudo. Entretanto, ele confere à abstração apenas um papel complementar.</a:t>
            </a:r>
          </a:p>
        </p:txBody>
      </p:sp>
    </p:spTree>
    <p:extLst>
      <p:ext uri="{BB962C8B-B14F-4D97-AF65-F5344CB8AC3E}">
        <p14:creationId xmlns:p14="http://schemas.microsoft.com/office/powerpoint/2010/main" val="150581653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B0D7603-BD15-4C2D-9A64-92E0441A32BE}"/>
              </a:ext>
            </a:extLst>
          </p:cNvPr>
          <p:cNvSpPr>
            <a:spLocks noGrp="1"/>
          </p:cNvSpPr>
          <p:nvPr>
            <p:ph type="title"/>
          </p:nvPr>
        </p:nvSpPr>
        <p:spPr/>
        <p:txBody>
          <a:bodyPr/>
          <a:lstStyle/>
          <a:p>
            <a:r>
              <a:rPr lang="pt-BR" dirty="0"/>
              <a:t>Weber escreve que:</a:t>
            </a:r>
          </a:p>
        </p:txBody>
      </p:sp>
      <p:sp>
        <p:nvSpPr>
          <p:cNvPr id="3" name="Espaço Reservado para Conteúdo 2">
            <a:extLst>
              <a:ext uri="{FF2B5EF4-FFF2-40B4-BE49-F238E27FC236}">
                <a16:creationId xmlns:a16="http://schemas.microsoft.com/office/drawing/2014/main" id="{B3260065-EB02-46C4-9873-D70081ACEFEB}"/>
              </a:ext>
            </a:extLst>
          </p:cNvPr>
          <p:cNvSpPr>
            <a:spLocks noGrp="1"/>
          </p:cNvSpPr>
          <p:nvPr>
            <p:ph idx="1"/>
          </p:nvPr>
        </p:nvSpPr>
        <p:spPr/>
        <p:txBody>
          <a:bodyPr/>
          <a:lstStyle/>
          <a:p>
            <a:pPr marL="0" indent="0">
              <a:buNone/>
            </a:pPr>
            <a:r>
              <a:rPr lang="pt-BR" i="1" dirty="0">
                <a:solidFill>
                  <a:schemeClr val="bg2">
                    <a:lumMod val="50000"/>
                  </a:schemeClr>
                </a:solidFill>
              </a:rPr>
              <a:t>“Em nenhum domínio dos fenômenos culturais pode a redução unicamente a causas econômicas ser exaustiva, mesmo no caso específico dos fenômenos econômicos”</a:t>
            </a:r>
          </a:p>
        </p:txBody>
      </p:sp>
    </p:spTree>
    <p:extLst>
      <p:ext uri="{BB962C8B-B14F-4D97-AF65-F5344CB8AC3E}">
        <p14:creationId xmlns:p14="http://schemas.microsoft.com/office/powerpoint/2010/main" val="55063650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BE74857-DD1B-4F4D-BBF1-477743CDF2B0}"/>
              </a:ext>
            </a:extLst>
          </p:cNvPr>
          <p:cNvSpPr>
            <a:spLocks noGrp="1"/>
          </p:cNvSpPr>
          <p:nvPr>
            <p:ph type="title"/>
          </p:nvPr>
        </p:nvSpPr>
        <p:spPr/>
        <p:txBody>
          <a:bodyPr/>
          <a:lstStyle/>
          <a:p>
            <a:r>
              <a:rPr lang="pt-BR" dirty="0"/>
              <a:t>relações qualitativas </a:t>
            </a:r>
          </a:p>
        </p:txBody>
      </p:sp>
      <p:sp>
        <p:nvSpPr>
          <p:cNvPr id="3" name="Espaço Reservado para Conteúdo 2">
            <a:extLst>
              <a:ext uri="{FF2B5EF4-FFF2-40B4-BE49-F238E27FC236}">
                <a16:creationId xmlns:a16="http://schemas.microsoft.com/office/drawing/2014/main" id="{3CCB32DA-75C9-4645-93C4-6FD7B2055BC5}"/>
              </a:ext>
            </a:extLst>
          </p:cNvPr>
          <p:cNvSpPr>
            <a:spLocks noGrp="1"/>
          </p:cNvSpPr>
          <p:nvPr>
            <p:ph idx="1"/>
          </p:nvPr>
        </p:nvSpPr>
        <p:spPr>
          <a:xfrm>
            <a:off x="1451579" y="2015732"/>
            <a:ext cx="9603275" cy="3808293"/>
          </a:xfrm>
        </p:spPr>
        <p:txBody>
          <a:bodyPr>
            <a:normAutofit fontScale="92500" lnSpcReduction="10000"/>
          </a:bodyPr>
          <a:lstStyle/>
          <a:p>
            <a:r>
              <a:rPr lang="pt-BR" dirty="0"/>
              <a:t>Enquanto objeto de pesquisa, a vida social é analisada segundo determinada perspectiva. Cada uma delas determina causalmente, por meio de leis estáveis, certa gama de fenômenos que nada mais são do que aspectos particulares que não esgotam a riqueza das dimensões todas do fenômeno social. </a:t>
            </a:r>
          </a:p>
          <a:p>
            <a:r>
              <a:rPr lang="pt-BR" dirty="0"/>
              <a:t>Um sistema de proposições </a:t>
            </a:r>
            <a:r>
              <a:rPr lang="pt-BR" dirty="0" err="1"/>
              <a:t>nomológicas</a:t>
            </a:r>
            <a:r>
              <a:rPr lang="pt-BR" dirty="0"/>
              <a:t> que abranja vários interesses disciplinares poderia, em tese, deduzir toda a realidade do fato econômico.</a:t>
            </a:r>
          </a:p>
          <a:p>
            <a:r>
              <a:rPr lang="pt-BR" dirty="0"/>
              <a:t>No entanto, mesmo na natureza física a realidade é refratária a uma dedução a partir de leis. </a:t>
            </a:r>
          </a:p>
          <a:p>
            <a:r>
              <a:rPr lang="pt-BR" dirty="0"/>
              <a:t>O que agrava a tentativa de aplicação do esquema </a:t>
            </a:r>
            <a:r>
              <a:rPr lang="pt-BR" dirty="0" err="1"/>
              <a:t>nomológico</a:t>
            </a:r>
            <a:r>
              <a:rPr lang="pt-BR" dirty="0"/>
              <a:t> no fenômeno social é que os fatos sociais despertam interesse mais pelas suas relações qualitativas do que por relações quantitativas. </a:t>
            </a:r>
          </a:p>
        </p:txBody>
      </p:sp>
    </p:spTree>
    <p:extLst>
      <p:ext uri="{BB962C8B-B14F-4D97-AF65-F5344CB8AC3E}">
        <p14:creationId xmlns:p14="http://schemas.microsoft.com/office/powerpoint/2010/main" val="227610780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EF09C7-37C3-4738-AEC1-6BB11BD1F9C5}"/>
              </a:ext>
            </a:extLst>
          </p:cNvPr>
          <p:cNvSpPr>
            <a:spLocks noGrp="1"/>
          </p:cNvSpPr>
          <p:nvPr>
            <p:ph type="title"/>
          </p:nvPr>
        </p:nvSpPr>
        <p:spPr/>
        <p:txBody>
          <a:bodyPr/>
          <a:lstStyle/>
          <a:p>
            <a:r>
              <a:rPr lang="pt-BR" dirty="0"/>
              <a:t>Compreensão por “revivência</a:t>
            </a:r>
          </a:p>
        </p:txBody>
      </p:sp>
      <p:sp>
        <p:nvSpPr>
          <p:cNvPr id="3" name="Espaço Reservado para Conteúdo 2">
            <a:extLst>
              <a:ext uri="{FF2B5EF4-FFF2-40B4-BE49-F238E27FC236}">
                <a16:creationId xmlns:a16="http://schemas.microsoft.com/office/drawing/2014/main" id="{9B84AB27-7133-4EA3-BA25-E0489AE168D8}"/>
              </a:ext>
            </a:extLst>
          </p:cNvPr>
          <p:cNvSpPr>
            <a:spLocks noGrp="1"/>
          </p:cNvSpPr>
          <p:nvPr>
            <p:ph idx="1"/>
          </p:nvPr>
        </p:nvSpPr>
        <p:spPr>
          <a:xfrm>
            <a:off x="1451579" y="1969478"/>
            <a:ext cx="9603275" cy="3848560"/>
          </a:xfrm>
        </p:spPr>
        <p:txBody>
          <a:bodyPr>
            <a:normAutofit fontScale="85000" lnSpcReduction="10000"/>
          </a:bodyPr>
          <a:lstStyle/>
          <a:p>
            <a:r>
              <a:rPr lang="pt-BR" dirty="0"/>
              <a:t>Nas ciências sociais, escreve Weber com ênfase, intervêm fenômenos espirituais que devemos compreender por “revivência”. </a:t>
            </a:r>
          </a:p>
          <a:p>
            <a:r>
              <a:rPr lang="pt-BR" dirty="0"/>
              <a:t>Não é possível decompor todas as conexões causais imagináveis da coexistência humana em fatores psíquicos últimos e simples. Quer tenha ou não base em fatores orgânicos, o reducionismo em ciência social não permitiria conhecer os fenômenos da vida segundo sua significação cultural. </a:t>
            </a:r>
          </a:p>
          <a:p>
            <a:r>
              <a:rPr lang="pt-BR" dirty="0"/>
              <a:t>Tal significação jamais poderia ser deduzida a partir de conceitos e leis, explica Weber, pois, os fenômenos culturais guardam relação com “ideias de valor”. É a relação com os valores que torna a realidade social significativa. </a:t>
            </a:r>
          </a:p>
          <a:p>
            <a:r>
              <a:rPr lang="pt-BR" dirty="0"/>
              <a:t>O vínculo com a ideia de valor não pode ser um dado empírico; ao contrário, somente ao comprovamos o significado do fenômeno social e, portanto, sua relevância e sua conexão com uma classe de leis, o fato social genérico torna-se digno de objeto de análise.</a:t>
            </a:r>
          </a:p>
        </p:txBody>
      </p:sp>
    </p:spTree>
    <p:extLst>
      <p:ext uri="{BB962C8B-B14F-4D97-AF65-F5344CB8AC3E}">
        <p14:creationId xmlns:p14="http://schemas.microsoft.com/office/powerpoint/2010/main" val="319577054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126A015-9893-404F-8FAD-DA07A99A57BE}"/>
              </a:ext>
            </a:extLst>
          </p:cNvPr>
          <p:cNvSpPr>
            <a:spLocks noGrp="1"/>
          </p:cNvSpPr>
          <p:nvPr>
            <p:ph type="title"/>
          </p:nvPr>
        </p:nvSpPr>
        <p:spPr/>
        <p:txBody>
          <a:bodyPr/>
          <a:lstStyle/>
          <a:p>
            <a:r>
              <a:rPr lang="pt-BR" dirty="0"/>
              <a:t>Uso de pressupostos na análise</a:t>
            </a:r>
          </a:p>
        </p:txBody>
      </p:sp>
      <p:sp>
        <p:nvSpPr>
          <p:cNvPr id="3" name="Espaço Reservado para Conteúdo 2">
            <a:extLst>
              <a:ext uri="{FF2B5EF4-FFF2-40B4-BE49-F238E27FC236}">
                <a16:creationId xmlns:a16="http://schemas.microsoft.com/office/drawing/2014/main" id="{05AC618E-3336-4CD5-A9F7-F18AFD175DA4}"/>
              </a:ext>
            </a:extLst>
          </p:cNvPr>
          <p:cNvSpPr>
            <a:spLocks noGrp="1"/>
          </p:cNvSpPr>
          <p:nvPr>
            <p:ph idx="1"/>
          </p:nvPr>
        </p:nvSpPr>
        <p:spPr/>
        <p:txBody>
          <a:bodyPr/>
          <a:lstStyle/>
          <a:p>
            <a:r>
              <a:rPr lang="pt-BR" dirty="0"/>
              <a:t>Weber não nega que o cientista social empregue algum pressuposto em sua análise. Pelo contrário, reconhece a necessidade de o cientista social trabalhar com pressupostos. Para Weber, </a:t>
            </a:r>
          </a:p>
          <a:p>
            <a:pPr marL="0" indent="0">
              <a:buNone/>
            </a:pPr>
            <a:r>
              <a:rPr lang="pt-BR" i="1" dirty="0">
                <a:solidFill>
                  <a:schemeClr val="bg2">
                    <a:lumMod val="50000"/>
                  </a:schemeClr>
                </a:solidFill>
              </a:rPr>
              <a:t>“A tentativa de um conhecimento da realidade livre de pressupostos apenas conseguiria produzir um caos de juízos existenciais acerca de inúmeras percepções particulares.”</a:t>
            </a:r>
          </a:p>
          <a:p>
            <a:endParaRPr lang="pt-BR" dirty="0"/>
          </a:p>
        </p:txBody>
      </p:sp>
    </p:spTree>
    <p:extLst>
      <p:ext uri="{BB962C8B-B14F-4D97-AF65-F5344CB8AC3E}">
        <p14:creationId xmlns:p14="http://schemas.microsoft.com/office/powerpoint/2010/main" val="418089818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1B33900-7B52-435C-904F-7E0B30F2C480}"/>
              </a:ext>
            </a:extLst>
          </p:cNvPr>
          <p:cNvSpPr>
            <a:spLocks noGrp="1"/>
          </p:cNvSpPr>
          <p:nvPr>
            <p:ph type="title"/>
          </p:nvPr>
        </p:nvSpPr>
        <p:spPr/>
        <p:txBody>
          <a:bodyPr/>
          <a:lstStyle/>
          <a:p>
            <a:r>
              <a:rPr lang="pt-BR" dirty="0"/>
              <a:t>aspectos do fato social com significação</a:t>
            </a:r>
          </a:p>
        </p:txBody>
      </p:sp>
      <p:sp>
        <p:nvSpPr>
          <p:cNvPr id="3" name="Espaço Reservado para Conteúdo 2">
            <a:extLst>
              <a:ext uri="{FF2B5EF4-FFF2-40B4-BE49-F238E27FC236}">
                <a16:creationId xmlns:a16="http://schemas.microsoft.com/office/drawing/2014/main" id="{35EEDBE6-68FA-4604-894F-97F7E278FB42}"/>
              </a:ext>
            </a:extLst>
          </p:cNvPr>
          <p:cNvSpPr>
            <a:spLocks noGrp="1"/>
          </p:cNvSpPr>
          <p:nvPr>
            <p:ph idx="1"/>
          </p:nvPr>
        </p:nvSpPr>
        <p:spPr/>
        <p:txBody>
          <a:bodyPr/>
          <a:lstStyle/>
          <a:p>
            <a:r>
              <a:rPr lang="pt-BR" dirty="0"/>
              <a:t>Quando o cientista social isola um único segmento da realidade individual, é porque só este segmento interessa às ideias de valor com que ele conta na abordagem da realidade. </a:t>
            </a:r>
          </a:p>
          <a:p>
            <a:r>
              <a:rPr lang="pt-BR" dirty="0"/>
              <a:t>Elegem-se, como objeto de explicação causal, os aspectos do fato social nos quais se confere significação. </a:t>
            </a:r>
          </a:p>
          <a:p>
            <a:r>
              <a:rPr lang="pt-BR" dirty="0"/>
              <a:t>A causa, assim isolada e estudada, explica apenas os elementos essenciais de um fenômeno. </a:t>
            </a:r>
          </a:p>
        </p:txBody>
      </p:sp>
    </p:spTree>
    <p:extLst>
      <p:ext uri="{BB962C8B-B14F-4D97-AF65-F5344CB8AC3E}">
        <p14:creationId xmlns:p14="http://schemas.microsoft.com/office/powerpoint/2010/main" val="348948665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D4584E2-4092-49EB-B28B-088467DC0D7B}"/>
              </a:ext>
            </a:extLst>
          </p:cNvPr>
          <p:cNvSpPr>
            <a:spLocks noGrp="1"/>
          </p:cNvSpPr>
          <p:nvPr>
            <p:ph type="title"/>
          </p:nvPr>
        </p:nvSpPr>
        <p:spPr/>
        <p:txBody>
          <a:bodyPr/>
          <a:lstStyle/>
          <a:p>
            <a:r>
              <a:rPr lang="pt-BR" dirty="0"/>
              <a:t>regularidades das conexões causais </a:t>
            </a:r>
          </a:p>
        </p:txBody>
      </p:sp>
      <p:sp>
        <p:nvSpPr>
          <p:cNvPr id="3" name="Espaço Reservado para Conteúdo 2">
            <a:extLst>
              <a:ext uri="{FF2B5EF4-FFF2-40B4-BE49-F238E27FC236}">
                <a16:creationId xmlns:a16="http://schemas.microsoft.com/office/drawing/2014/main" id="{78F9B080-302A-4303-A747-091D3EF856B1}"/>
              </a:ext>
            </a:extLst>
          </p:cNvPr>
          <p:cNvSpPr>
            <a:spLocks noGrp="1"/>
          </p:cNvSpPr>
          <p:nvPr>
            <p:ph idx="1"/>
          </p:nvPr>
        </p:nvSpPr>
        <p:spPr/>
        <p:txBody>
          <a:bodyPr/>
          <a:lstStyle/>
          <a:p>
            <a:r>
              <a:rPr lang="pt-BR" dirty="0"/>
              <a:t>Conhecer as regularidades das conexões causais é fundamental para uma imputação válida de um resultado particular identificado no fato social. </a:t>
            </a:r>
          </a:p>
          <a:p>
            <a:r>
              <a:rPr lang="pt-BR" dirty="0"/>
              <a:t>Os elementos causais, então identificados, apontam para certos efeitos adequados os quais esperamos geralmente que ocorram. </a:t>
            </a:r>
          </a:p>
          <a:p>
            <a:r>
              <a:rPr lang="pt-BR" dirty="0"/>
              <a:t>No entanto, não se descartam que decorram outros efeitos inesperados das causas identificadas. </a:t>
            </a:r>
          </a:p>
          <a:p>
            <a:r>
              <a:rPr lang="pt-BR" dirty="0"/>
              <a:t>Conexões causais exatas só ocorrem nas ciências naturais, no campo social só se pode falar em conexões adequadas.</a:t>
            </a:r>
          </a:p>
        </p:txBody>
      </p:sp>
    </p:spTree>
    <p:extLst>
      <p:ext uri="{BB962C8B-B14F-4D97-AF65-F5344CB8AC3E}">
        <p14:creationId xmlns:p14="http://schemas.microsoft.com/office/powerpoint/2010/main" val="410172719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7EA5C0-8CE8-48A0-8385-E2ED5F06D9F5}"/>
              </a:ext>
            </a:extLst>
          </p:cNvPr>
          <p:cNvSpPr>
            <a:spLocks noGrp="1"/>
          </p:cNvSpPr>
          <p:nvPr>
            <p:ph type="title"/>
          </p:nvPr>
        </p:nvSpPr>
        <p:spPr/>
        <p:txBody>
          <a:bodyPr/>
          <a:lstStyle/>
          <a:p>
            <a:r>
              <a:rPr lang="pt-BR" dirty="0"/>
              <a:t>Além do </a:t>
            </a:r>
            <a:r>
              <a:rPr lang="pt-BR" i="1" dirty="0"/>
              <a:t>Verstehen</a:t>
            </a:r>
            <a:endParaRPr lang="pt-BR" dirty="0"/>
          </a:p>
        </p:txBody>
      </p:sp>
      <p:sp>
        <p:nvSpPr>
          <p:cNvPr id="3" name="Espaço Reservado para Conteúdo 2">
            <a:extLst>
              <a:ext uri="{FF2B5EF4-FFF2-40B4-BE49-F238E27FC236}">
                <a16:creationId xmlns:a16="http://schemas.microsoft.com/office/drawing/2014/main" id="{11EC33C9-5E3D-45D1-AE84-6642546FED3E}"/>
              </a:ext>
            </a:extLst>
          </p:cNvPr>
          <p:cNvSpPr>
            <a:spLocks noGrp="1"/>
          </p:cNvSpPr>
          <p:nvPr>
            <p:ph idx="1"/>
          </p:nvPr>
        </p:nvSpPr>
        <p:spPr/>
        <p:txBody>
          <a:bodyPr/>
          <a:lstStyle/>
          <a:p>
            <a:r>
              <a:rPr lang="pt-BR" dirty="0"/>
              <a:t>Em cada caso particular, o cientista social realiza a tal imputação com o </a:t>
            </a:r>
            <a:r>
              <a:rPr lang="pt-BR" i="1" dirty="0">
                <a:solidFill>
                  <a:schemeClr val="bg2">
                    <a:lumMod val="50000"/>
                  </a:schemeClr>
                </a:solidFill>
              </a:rPr>
              <a:t>“auxílio da sua imaginação metodicamente educada e alimentada por sua experiência pessoal da vida”.</a:t>
            </a:r>
          </a:p>
          <a:p>
            <a:r>
              <a:rPr lang="pt-BR" dirty="0"/>
              <a:t>Adicionalmente ao </a:t>
            </a:r>
            <a:r>
              <a:rPr lang="pt-BR" i="1" dirty="0"/>
              <a:t>Verstehen</a:t>
            </a:r>
            <a:r>
              <a:rPr lang="pt-BR" dirty="0"/>
              <a:t>, tudo o que pode ser emprestado das ciências particulares disponíveis ao investigador é útil e construtivo para a análise científica. </a:t>
            </a:r>
          </a:p>
          <a:p>
            <a:r>
              <a:rPr lang="pt-BR" dirty="0"/>
              <a:t>Quanto mais seguro e amplo o pano de fundo do conhecimento geral do investigador, mais precisa será a análise do problema social em tela. </a:t>
            </a:r>
          </a:p>
        </p:txBody>
      </p:sp>
    </p:spTree>
    <p:extLst>
      <p:ext uri="{BB962C8B-B14F-4D97-AF65-F5344CB8AC3E}">
        <p14:creationId xmlns:p14="http://schemas.microsoft.com/office/powerpoint/2010/main" val="389482210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C504898-5E71-418F-B024-BEAFF233BC92}"/>
              </a:ext>
            </a:extLst>
          </p:cNvPr>
          <p:cNvSpPr>
            <a:spLocks noGrp="1"/>
          </p:cNvSpPr>
          <p:nvPr>
            <p:ph type="title"/>
          </p:nvPr>
        </p:nvSpPr>
        <p:spPr/>
        <p:txBody>
          <a:bodyPr/>
          <a:lstStyle/>
          <a:p>
            <a:r>
              <a:rPr lang="pt-BR" dirty="0"/>
              <a:t>conceito genérico delimitado</a:t>
            </a:r>
          </a:p>
        </p:txBody>
      </p:sp>
      <p:sp>
        <p:nvSpPr>
          <p:cNvPr id="3" name="Espaço Reservado para Conteúdo 2">
            <a:extLst>
              <a:ext uri="{FF2B5EF4-FFF2-40B4-BE49-F238E27FC236}">
                <a16:creationId xmlns:a16="http://schemas.microsoft.com/office/drawing/2014/main" id="{CCD2EA84-C61C-4BE0-B7EC-FA0B926463A4}"/>
              </a:ext>
            </a:extLst>
          </p:cNvPr>
          <p:cNvSpPr>
            <a:spLocks noGrp="1"/>
          </p:cNvSpPr>
          <p:nvPr>
            <p:ph idx="1"/>
          </p:nvPr>
        </p:nvSpPr>
        <p:spPr/>
        <p:txBody>
          <a:bodyPr/>
          <a:lstStyle/>
          <a:p>
            <a:r>
              <a:rPr lang="pt-BR" dirty="0"/>
              <a:t>Enquanto na ciência natural buscam-se leis gerais, no domínio do conhecimento social, quando se procura interpretar as condições concretas dos fenômenos sociais, a validade de um conceito genérico deve ser delimitada e servir para dar conta tão somente de uma gama específica de fatos. </a:t>
            </a:r>
          </a:p>
          <a:p>
            <a:r>
              <a:rPr lang="pt-BR" dirty="0"/>
              <a:t>Se tiver de abarcar grande número de fenômenos, tal conceito será pobre de conteúdo e excessivamente abstrato.</a:t>
            </a:r>
          </a:p>
        </p:txBody>
      </p:sp>
    </p:spTree>
    <p:extLst>
      <p:ext uri="{BB962C8B-B14F-4D97-AF65-F5344CB8AC3E}">
        <p14:creationId xmlns:p14="http://schemas.microsoft.com/office/powerpoint/2010/main" val="111301409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CE696DE-70E2-4760-BAB7-F1135972CB8A}"/>
              </a:ext>
            </a:extLst>
          </p:cNvPr>
          <p:cNvSpPr>
            <a:spLocks noGrp="1"/>
          </p:cNvSpPr>
          <p:nvPr>
            <p:ph type="title"/>
          </p:nvPr>
        </p:nvSpPr>
        <p:spPr/>
        <p:txBody>
          <a:bodyPr/>
          <a:lstStyle/>
          <a:p>
            <a:r>
              <a:rPr lang="pt-BR" dirty="0"/>
              <a:t>fenômenos sociais objetivos e sujeitos a leis regulares</a:t>
            </a:r>
          </a:p>
        </p:txBody>
      </p:sp>
      <p:sp>
        <p:nvSpPr>
          <p:cNvPr id="3" name="Espaço Reservado para Conteúdo 2">
            <a:extLst>
              <a:ext uri="{FF2B5EF4-FFF2-40B4-BE49-F238E27FC236}">
                <a16:creationId xmlns:a16="http://schemas.microsoft.com/office/drawing/2014/main" id="{0F60C15F-D8A3-4FC9-89CA-483BA06B82DB}"/>
              </a:ext>
            </a:extLst>
          </p:cNvPr>
          <p:cNvSpPr>
            <a:spLocks noGrp="1"/>
          </p:cNvSpPr>
          <p:nvPr>
            <p:ph idx="1"/>
          </p:nvPr>
        </p:nvSpPr>
        <p:spPr/>
        <p:txBody>
          <a:bodyPr>
            <a:normAutofit fontScale="92500" lnSpcReduction="10000"/>
          </a:bodyPr>
          <a:lstStyle/>
          <a:p>
            <a:r>
              <a:rPr lang="pt-BR" dirty="0"/>
              <a:t>Weber defende que também os fenômenos sociais são objetivos e sujeitos a leis regulares. </a:t>
            </a:r>
          </a:p>
          <a:p>
            <a:r>
              <a:rPr lang="pt-BR" dirty="0"/>
              <a:t>Não obstante isso, leis sociais não descrevem o socialmente real; elas são, mais propriamente, ferramentas do pensamento para conhecer o real. </a:t>
            </a:r>
          </a:p>
          <a:p>
            <a:r>
              <a:rPr lang="pt-BR" dirty="0"/>
              <a:t>Os fatos sociais são conhecidos à luz dos significados que se atribui às realidades sociais em determinadas relações singulares. Nenhuma lei assegura em que condições o fato social desenvolve-se, pois, todo o olhar investigador em direção do fenômeno social é feito amparado pelos óculos que são as ideias de valor.  Assim, conclui Weber que:</a:t>
            </a:r>
          </a:p>
          <a:p>
            <a:pPr marL="0" indent="0">
              <a:buNone/>
            </a:pPr>
            <a:r>
              <a:rPr lang="pt-BR" i="1" dirty="0">
                <a:solidFill>
                  <a:schemeClr val="bg2">
                    <a:lumMod val="50000"/>
                  </a:schemeClr>
                </a:solidFill>
              </a:rPr>
              <a:t>“Todo o conhecimento da realidade cultural [social] é sempre um conhecimento subordinado a pontos de vista especificamente particulares.”</a:t>
            </a:r>
          </a:p>
          <a:p>
            <a:endParaRPr lang="pt-BR" dirty="0"/>
          </a:p>
        </p:txBody>
      </p:sp>
    </p:spTree>
    <p:extLst>
      <p:ext uri="{BB962C8B-B14F-4D97-AF65-F5344CB8AC3E}">
        <p14:creationId xmlns:p14="http://schemas.microsoft.com/office/powerpoint/2010/main" val="334207164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A3662D-DD00-4ED4-B16C-F137D2B9213E}"/>
              </a:ext>
            </a:extLst>
          </p:cNvPr>
          <p:cNvSpPr>
            <a:spLocks noGrp="1"/>
          </p:cNvSpPr>
          <p:nvPr>
            <p:ph type="title"/>
          </p:nvPr>
        </p:nvSpPr>
        <p:spPr/>
        <p:txBody>
          <a:bodyPr/>
          <a:lstStyle/>
          <a:p>
            <a:r>
              <a:rPr lang="pt-BR" dirty="0"/>
              <a:t>premissas subjetivas</a:t>
            </a:r>
          </a:p>
        </p:txBody>
      </p:sp>
      <p:sp>
        <p:nvSpPr>
          <p:cNvPr id="3" name="Espaço Reservado para Conteúdo 2">
            <a:extLst>
              <a:ext uri="{FF2B5EF4-FFF2-40B4-BE49-F238E27FC236}">
                <a16:creationId xmlns:a16="http://schemas.microsoft.com/office/drawing/2014/main" id="{3E5BEC2D-A12C-4C93-AD8A-F0D635BC0F05}"/>
              </a:ext>
            </a:extLst>
          </p:cNvPr>
          <p:cNvSpPr>
            <a:spLocks noGrp="1"/>
          </p:cNvSpPr>
          <p:nvPr>
            <p:ph idx="1"/>
          </p:nvPr>
        </p:nvSpPr>
        <p:spPr/>
        <p:txBody>
          <a:bodyPr/>
          <a:lstStyle/>
          <a:p>
            <a:r>
              <a:rPr lang="pt-BR" dirty="0"/>
              <a:t>Muito embora o conhecimento social para Weber, analogamente às ciências naturais, também procure as causas dos fenômenos, no campo do saber social encontramo-nos presos a premissas subjetivas, uma vez que não podemos desvencilhar dele os significados conferidos pelo investigador.   No entanto, cabe prestar muita atenção na passagem em que Weber escreve:</a:t>
            </a:r>
          </a:p>
          <a:p>
            <a:pPr marL="0" indent="0">
              <a:buNone/>
            </a:pPr>
            <a:r>
              <a:rPr lang="pt-BR" i="1" dirty="0">
                <a:solidFill>
                  <a:schemeClr val="bg2">
                    <a:lumMod val="50000"/>
                  </a:schemeClr>
                </a:solidFill>
              </a:rPr>
              <a:t>“É evidente, no entanto, que não devemos deduzir de tudo isto que a investigação científico-cultural [social] apenas conseguiria obter resultados “subjetivos”, no sentido em que são válidos para uns, mas não para outros.”</a:t>
            </a:r>
          </a:p>
          <a:p>
            <a:endParaRPr lang="pt-BR" dirty="0"/>
          </a:p>
        </p:txBody>
      </p:sp>
    </p:spTree>
    <p:extLst>
      <p:ext uri="{BB962C8B-B14F-4D97-AF65-F5344CB8AC3E}">
        <p14:creationId xmlns:p14="http://schemas.microsoft.com/office/powerpoint/2010/main" val="30027429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0E46345-FDCA-472D-BE09-1D647A1ED953}"/>
              </a:ext>
            </a:extLst>
          </p:cNvPr>
          <p:cNvSpPr>
            <a:spLocks noGrp="1"/>
          </p:cNvSpPr>
          <p:nvPr>
            <p:ph type="title"/>
          </p:nvPr>
        </p:nvSpPr>
        <p:spPr/>
        <p:txBody>
          <a:bodyPr/>
          <a:lstStyle/>
          <a:p>
            <a:r>
              <a:rPr lang="pt-BR" dirty="0"/>
              <a:t>Gustav  von Schmoller</a:t>
            </a:r>
          </a:p>
        </p:txBody>
      </p:sp>
      <p:sp>
        <p:nvSpPr>
          <p:cNvPr id="3" name="Espaço Reservado para Conteúdo 2">
            <a:extLst>
              <a:ext uri="{FF2B5EF4-FFF2-40B4-BE49-F238E27FC236}">
                <a16:creationId xmlns:a16="http://schemas.microsoft.com/office/drawing/2014/main" id="{130CDF02-5EC7-4B6F-9170-37FEF0CBABDF}"/>
              </a:ext>
            </a:extLst>
          </p:cNvPr>
          <p:cNvSpPr>
            <a:spLocks noGrp="1"/>
          </p:cNvSpPr>
          <p:nvPr>
            <p:ph idx="1"/>
          </p:nvPr>
        </p:nvSpPr>
        <p:spPr>
          <a:xfrm>
            <a:off x="1451580" y="2015732"/>
            <a:ext cx="8761566" cy="4037749"/>
          </a:xfrm>
        </p:spPr>
        <p:txBody>
          <a:bodyPr>
            <a:normAutofit fontScale="92500" lnSpcReduction="20000"/>
          </a:bodyPr>
          <a:lstStyle/>
          <a:p>
            <a:r>
              <a:rPr lang="pt-BR" dirty="0"/>
              <a:t>Schmoller foi o principal economista alemão do final do século XIX. </a:t>
            </a:r>
          </a:p>
          <a:p>
            <a:r>
              <a:rPr lang="pt-BR" dirty="0"/>
              <a:t>Ele frequentava a casa de Weber, pelo  qual tinha grande admiração. </a:t>
            </a:r>
          </a:p>
          <a:p>
            <a:r>
              <a:rPr lang="pt-BR" dirty="0"/>
              <a:t>Schmoller era adepto da escola histórica, que rejeitava o método abstrato da economia clássica e do austríaco Carl Menger. </a:t>
            </a:r>
          </a:p>
          <a:p>
            <a:r>
              <a:rPr lang="pt-BR" dirty="0"/>
              <a:t>Devido a isso, Schmoller polemizou com Menger. Tal polêmica ficou conhecida como a </a:t>
            </a:r>
            <a:r>
              <a:rPr lang="pt-BR" dirty="0">
                <a:solidFill>
                  <a:schemeClr val="bg2">
                    <a:lumMod val="50000"/>
                  </a:schemeClr>
                </a:solidFill>
              </a:rPr>
              <a:t>Batalha dos Métodos</a:t>
            </a:r>
            <a:r>
              <a:rPr lang="pt-BR" dirty="0"/>
              <a:t>. </a:t>
            </a:r>
          </a:p>
          <a:p>
            <a:r>
              <a:rPr lang="pt-BR" dirty="0">
                <a:solidFill>
                  <a:schemeClr val="bg2">
                    <a:lumMod val="50000"/>
                  </a:schemeClr>
                </a:solidFill>
              </a:rPr>
              <a:t>Weber</a:t>
            </a:r>
            <a:r>
              <a:rPr lang="pt-BR" dirty="0"/>
              <a:t> posicionou-se ao lado de Menger ao acreditar, também ele, no caráter abstrato da teoria social. As leis sociais, assevera Weber, não podem ser encontradas na observação direta de fatos históricos; ao contrário do que pensava Schmoller e os historicistas em geral, que enfatizavam os estudos monográficos e a compilação de material histórico como sendo a tarefa por excelência das ciências sociais.</a:t>
            </a:r>
          </a:p>
        </p:txBody>
      </p:sp>
      <p:pic>
        <p:nvPicPr>
          <p:cNvPr id="4" name="Imagem 3">
            <a:extLst>
              <a:ext uri="{FF2B5EF4-FFF2-40B4-BE49-F238E27FC236}">
                <a16:creationId xmlns:a16="http://schemas.microsoft.com/office/drawing/2014/main" id="{979A7EB1-908B-44B3-853C-97650E89FEEB}"/>
              </a:ext>
            </a:extLst>
          </p:cNvPr>
          <p:cNvPicPr/>
          <p:nvPr/>
        </p:nvPicPr>
        <p:blipFill>
          <a:blip r:embed="rId2" cstate="print"/>
          <a:srcRect/>
          <a:stretch>
            <a:fillRect/>
          </a:stretch>
        </p:blipFill>
        <p:spPr bwMode="auto">
          <a:xfrm>
            <a:off x="10058401" y="-1"/>
            <a:ext cx="2133600" cy="2771335"/>
          </a:xfrm>
          <a:prstGeom prst="rect">
            <a:avLst/>
          </a:prstGeom>
          <a:noFill/>
          <a:ln w="9525">
            <a:noFill/>
            <a:miter lim="800000"/>
            <a:headEnd/>
            <a:tailEnd/>
          </a:ln>
        </p:spPr>
      </p:pic>
    </p:spTree>
    <p:extLst>
      <p:ext uri="{BB962C8B-B14F-4D97-AF65-F5344CB8AC3E}">
        <p14:creationId xmlns:p14="http://schemas.microsoft.com/office/powerpoint/2010/main" val="370782975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9244DD9-3579-4F88-B8E3-45ABFADE1D96}"/>
              </a:ext>
            </a:extLst>
          </p:cNvPr>
          <p:cNvSpPr>
            <a:spLocks noGrp="1"/>
          </p:cNvSpPr>
          <p:nvPr>
            <p:ph type="title"/>
          </p:nvPr>
        </p:nvSpPr>
        <p:spPr/>
        <p:txBody>
          <a:bodyPr/>
          <a:lstStyle/>
          <a:p>
            <a:r>
              <a:rPr lang="pt-BR" dirty="0"/>
              <a:t>O que assegura a objetividade do conhecimento social?</a:t>
            </a:r>
          </a:p>
        </p:txBody>
      </p:sp>
      <p:sp>
        <p:nvSpPr>
          <p:cNvPr id="3" name="Espaço Reservado para Conteúdo 2">
            <a:extLst>
              <a:ext uri="{FF2B5EF4-FFF2-40B4-BE49-F238E27FC236}">
                <a16:creationId xmlns:a16="http://schemas.microsoft.com/office/drawing/2014/main" id="{4D13103B-1953-452A-B7C5-2E404514FBDE}"/>
              </a:ext>
            </a:extLst>
          </p:cNvPr>
          <p:cNvSpPr>
            <a:spLocks noGrp="1"/>
          </p:cNvSpPr>
          <p:nvPr>
            <p:ph idx="1"/>
          </p:nvPr>
        </p:nvSpPr>
        <p:spPr/>
        <p:txBody>
          <a:bodyPr/>
          <a:lstStyle/>
          <a:p>
            <a:r>
              <a:rPr lang="pt-BR" dirty="0"/>
              <a:t>O que assegura a objetividade do conhecimento social é que Weber elege algumas dentre as possíveis ideias de valor (e são muitas as candidatas) como relevantes para o estudo: são as </a:t>
            </a:r>
            <a:r>
              <a:rPr lang="pt-BR" dirty="0">
                <a:solidFill>
                  <a:schemeClr val="bg2">
                    <a:lumMod val="50000"/>
                  </a:schemeClr>
                </a:solidFill>
              </a:rPr>
              <a:t>ideias de valor que dominam uma época</a:t>
            </a:r>
            <a:r>
              <a:rPr lang="pt-BR" dirty="0"/>
              <a:t>. </a:t>
            </a:r>
          </a:p>
          <a:p>
            <a:r>
              <a:rPr lang="pt-BR" dirty="0"/>
              <a:t>Pois, o fluxo dos fenômenos sociais (“fluxo eternamente infinito do individual”) é bastante dinâmico, e também o são os valores dominantes que condicionam a análise social. </a:t>
            </a:r>
          </a:p>
          <a:p>
            <a:r>
              <a:rPr lang="pt-BR" dirty="0"/>
              <a:t>Portanto, </a:t>
            </a:r>
            <a:r>
              <a:rPr lang="pt-BR" dirty="0">
                <a:solidFill>
                  <a:schemeClr val="bg2">
                    <a:lumMod val="50000"/>
                  </a:schemeClr>
                </a:solidFill>
              </a:rPr>
              <a:t>cada momento histórico elege os valores particulares que irão conferir objetividade ao conhecimento social</a:t>
            </a:r>
            <a:r>
              <a:rPr lang="pt-BR" dirty="0"/>
              <a:t>.</a:t>
            </a:r>
          </a:p>
        </p:txBody>
      </p:sp>
    </p:spTree>
    <p:extLst>
      <p:ext uri="{BB962C8B-B14F-4D97-AF65-F5344CB8AC3E}">
        <p14:creationId xmlns:p14="http://schemas.microsoft.com/office/powerpoint/2010/main" val="282744581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52B3DC5-293A-478E-8AAD-5A57831811E3}"/>
              </a:ext>
            </a:extLst>
          </p:cNvPr>
          <p:cNvSpPr>
            <a:spLocks noGrp="1"/>
          </p:cNvSpPr>
          <p:nvPr>
            <p:ph type="title"/>
          </p:nvPr>
        </p:nvSpPr>
        <p:spPr/>
        <p:txBody>
          <a:bodyPr/>
          <a:lstStyle/>
          <a:p>
            <a:r>
              <a:rPr lang="pt-BR" dirty="0"/>
              <a:t>função e natureza dos conceitos teóricos na ciência social</a:t>
            </a:r>
          </a:p>
        </p:txBody>
      </p:sp>
      <p:sp>
        <p:nvSpPr>
          <p:cNvPr id="3" name="Espaço Reservado para Conteúdo 2">
            <a:extLst>
              <a:ext uri="{FF2B5EF4-FFF2-40B4-BE49-F238E27FC236}">
                <a16:creationId xmlns:a16="http://schemas.microsoft.com/office/drawing/2014/main" id="{CD66B7BD-FFEE-490D-A347-9FEE06F6E9F6}"/>
              </a:ext>
            </a:extLst>
          </p:cNvPr>
          <p:cNvSpPr>
            <a:spLocks noGrp="1"/>
          </p:cNvSpPr>
          <p:nvPr>
            <p:ph idx="1"/>
          </p:nvPr>
        </p:nvSpPr>
        <p:spPr>
          <a:xfrm>
            <a:off x="1451579" y="2015732"/>
            <a:ext cx="9603275" cy="4037749"/>
          </a:xfrm>
        </p:spPr>
        <p:txBody>
          <a:bodyPr>
            <a:normAutofit fontScale="92500" lnSpcReduction="10000"/>
          </a:bodyPr>
          <a:lstStyle/>
          <a:p>
            <a:r>
              <a:rPr lang="pt-BR" dirty="0"/>
              <a:t>Weber discorre sobre a relação entre teoria e história, participando assim do famoso debate da sua época entre os defensores do método teórico e abstrato e os opositores favoráveis à investigação histórico-empírica (Batalha dos Métodos entre Schmoller e Menger). </a:t>
            </a:r>
          </a:p>
          <a:p>
            <a:r>
              <a:rPr lang="pt-BR" dirty="0"/>
              <a:t>Argumenta que a diversidade social somente pode ser dominada considerando-se um sistema prévio de proposições abstratas e puramente formais. É possível, metodologicamente falando, segmentar a realidade social, e atribuir a cada parte dela uma teoria exata que discorra sobre um motivo particular por meio de um conjunto de proposições de validade hipotética. Tal conjunto não teria validade empírica em si mesmo...</a:t>
            </a:r>
          </a:p>
          <a:p>
            <a:pPr marL="0" indent="0">
              <a:buNone/>
            </a:pPr>
            <a:r>
              <a:rPr lang="pt-BR" dirty="0"/>
              <a:t>“</a:t>
            </a:r>
            <a:r>
              <a:rPr lang="pt-BR" i="1" dirty="0">
                <a:solidFill>
                  <a:schemeClr val="bg2">
                    <a:lumMod val="50000"/>
                  </a:schemeClr>
                </a:solidFill>
              </a:rPr>
              <a:t>Mas sim no sentido de, uma vez alcançadas teorias exatas correspondentes a todos os outros elementos que entram em linha de conta, dever o conjunto de todas estas teorias abstratas conter a verdadeira realidade das coisas, isto é, tudo aquilo que, na realidade, fosse digno de ser conhecido.”</a:t>
            </a:r>
          </a:p>
          <a:p>
            <a:endParaRPr lang="pt-BR" dirty="0"/>
          </a:p>
        </p:txBody>
      </p:sp>
    </p:spTree>
    <p:extLst>
      <p:ext uri="{BB962C8B-B14F-4D97-AF65-F5344CB8AC3E}">
        <p14:creationId xmlns:p14="http://schemas.microsoft.com/office/powerpoint/2010/main" val="330139121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9B52D71-62F1-4427-9373-B8BF73AA6C8A}"/>
              </a:ext>
            </a:extLst>
          </p:cNvPr>
          <p:cNvSpPr>
            <a:spLocks noGrp="1"/>
          </p:cNvSpPr>
          <p:nvPr>
            <p:ph type="title"/>
          </p:nvPr>
        </p:nvSpPr>
        <p:spPr/>
        <p:txBody>
          <a:bodyPr/>
          <a:lstStyle/>
          <a:p>
            <a:r>
              <a:rPr lang="pt-BR" dirty="0"/>
              <a:t>falha na prescrição metodológica</a:t>
            </a:r>
          </a:p>
        </p:txBody>
      </p:sp>
      <p:sp>
        <p:nvSpPr>
          <p:cNvPr id="3" name="Espaço Reservado para Conteúdo 2">
            <a:extLst>
              <a:ext uri="{FF2B5EF4-FFF2-40B4-BE49-F238E27FC236}">
                <a16:creationId xmlns:a16="http://schemas.microsoft.com/office/drawing/2014/main" id="{8FD1F191-95EC-4B4C-B778-9CA69A980B6B}"/>
              </a:ext>
            </a:extLst>
          </p:cNvPr>
          <p:cNvSpPr>
            <a:spLocks noGrp="1"/>
          </p:cNvSpPr>
          <p:nvPr>
            <p:ph idx="1"/>
          </p:nvPr>
        </p:nvSpPr>
        <p:spPr/>
        <p:txBody>
          <a:bodyPr/>
          <a:lstStyle/>
          <a:p>
            <a:r>
              <a:rPr lang="pt-BR" dirty="0"/>
              <a:t>Há uma falha na prescrição metodológica anterior, aponta Weber: a totalidade da realidade social não é dada ou conhecida!</a:t>
            </a:r>
          </a:p>
          <a:p>
            <a:r>
              <a:rPr lang="pt-BR" dirty="0"/>
              <a:t> Weber avalia que procedimentos como o dos economistas que trabalham com mercados ideais de concorrência perfeita, nos quais se supõe comportamento racional do agente etc., funcionam como representações da natureza particular de determinadas relações que, se supõe, atuam em algum grau sobre a realidade. São os tais tipos ideais de que fala Weber. </a:t>
            </a:r>
          </a:p>
        </p:txBody>
      </p:sp>
    </p:spTree>
    <p:extLst>
      <p:ext uri="{BB962C8B-B14F-4D97-AF65-F5344CB8AC3E}">
        <p14:creationId xmlns:p14="http://schemas.microsoft.com/office/powerpoint/2010/main" val="35930365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6225DDA-F2DF-4E90-B10E-E688160F91B8}"/>
              </a:ext>
            </a:extLst>
          </p:cNvPr>
          <p:cNvSpPr>
            <a:spLocks noGrp="1"/>
          </p:cNvSpPr>
          <p:nvPr>
            <p:ph type="title"/>
          </p:nvPr>
        </p:nvSpPr>
        <p:spPr/>
        <p:txBody>
          <a:bodyPr/>
          <a:lstStyle/>
          <a:p>
            <a:r>
              <a:rPr lang="pt-BR" dirty="0"/>
              <a:t>Hipótese da totalidade orgânica</a:t>
            </a:r>
          </a:p>
        </p:txBody>
      </p:sp>
      <p:sp>
        <p:nvSpPr>
          <p:cNvPr id="3" name="Espaço Reservado para Conteúdo 2">
            <a:extLst>
              <a:ext uri="{FF2B5EF4-FFF2-40B4-BE49-F238E27FC236}">
                <a16:creationId xmlns:a16="http://schemas.microsoft.com/office/drawing/2014/main" id="{70F1F54D-B2A2-46E4-B079-0B60194BA938}"/>
              </a:ext>
            </a:extLst>
          </p:cNvPr>
          <p:cNvSpPr>
            <a:spLocks noGrp="1"/>
          </p:cNvSpPr>
          <p:nvPr>
            <p:ph idx="1"/>
          </p:nvPr>
        </p:nvSpPr>
        <p:spPr>
          <a:xfrm>
            <a:off x="1451579" y="2015732"/>
            <a:ext cx="9603275" cy="3836428"/>
          </a:xfrm>
        </p:spPr>
        <p:txBody>
          <a:bodyPr>
            <a:normAutofit fontScale="92500" lnSpcReduction="10000"/>
          </a:bodyPr>
          <a:lstStyle/>
          <a:p>
            <a:r>
              <a:rPr lang="pt-BR" dirty="0"/>
              <a:t>Max Weber não crê que se possa demonstrar cientificamente a existência, no fenômeno social empírico, de entidades concretas estruturadas em uma totalidade orgânica. </a:t>
            </a:r>
          </a:p>
          <a:p>
            <a:r>
              <a:rPr lang="pt-BR" dirty="0"/>
              <a:t>O complexo social não se apresenta como um mundo organizado em uma rede de relações causais.  A realidade projetada pela lente dos que se apega ao naturalismo das ciências naturais é mera invenção, criada por uma suposta intuição do investigador. </a:t>
            </a:r>
          </a:p>
          <a:p>
            <a:r>
              <a:rPr lang="pt-BR" dirty="0"/>
              <a:t>Os adeptos exclusivos da investigação histórico-empírica tomam ideias que existem apenas na cabeça do analista como um fator real na história. Com isto, criam-se dogmas que dificultam a prática da boa ciência, pois, para Weber não viceja na realidade uma racionalidade ou uma teia de causalidades que lhe seja inerente. Pelo contrário, em Weber a realidade apresenta-se como uma inexaurível avenida caótica de eventos, uma infinita multiplicidade de fenômenos ou um vasto oceano de fatos empíricos. </a:t>
            </a:r>
          </a:p>
        </p:txBody>
      </p:sp>
    </p:spTree>
    <p:extLst>
      <p:ext uri="{BB962C8B-B14F-4D97-AF65-F5344CB8AC3E}">
        <p14:creationId xmlns:p14="http://schemas.microsoft.com/office/powerpoint/2010/main" val="203777427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783038D-9C24-44C8-8662-7983F3EEF427}"/>
              </a:ext>
            </a:extLst>
          </p:cNvPr>
          <p:cNvSpPr>
            <a:spLocks noGrp="1"/>
          </p:cNvSpPr>
          <p:nvPr>
            <p:ph type="title"/>
          </p:nvPr>
        </p:nvSpPr>
        <p:spPr/>
        <p:txBody>
          <a:bodyPr/>
          <a:lstStyle/>
          <a:p>
            <a:r>
              <a:rPr lang="pt-BR" dirty="0"/>
              <a:t>uso de construções mentais não empíricas</a:t>
            </a:r>
          </a:p>
        </p:txBody>
      </p:sp>
      <p:sp>
        <p:nvSpPr>
          <p:cNvPr id="3" name="Espaço Reservado para Conteúdo 2">
            <a:extLst>
              <a:ext uri="{FF2B5EF4-FFF2-40B4-BE49-F238E27FC236}">
                <a16:creationId xmlns:a16="http://schemas.microsoft.com/office/drawing/2014/main" id="{BA0184A7-F3B6-4D16-9717-327D9DC46CBF}"/>
              </a:ext>
            </a:extLst>
          </p:cNvPr>
          <p:cNvSpPr>
            <a:spLocks noGrp="1"/>
          </p:cNvSpPr>
          <p:nvPr>
            <p:ph idx="1"/>
          </p:nvPr>
        </p:nvSpPr>
        <p:spPr>
          <a:xfrm>
            <a:off x="1451579" y="2079182"/>
            <a:ext cx="9603275" cy="3871452"/>
          </a:xfrm>
        </p:spPr>
        <p:txBody>
          <a:bodyPr>
            <a:normAutofit/>
          </a:bodyPr>
          <a:lstStyle/>
          <a:p>
            <a:r>
              <a:rPr lang="pt-BR" dirty="0"/>
              <a:t>Se a realidade socioeconômica para Weber é um caos, somente é possível enquadrá-la teoricamente em um ordenamento compreensivo pelo uso de construções mentais não empíricas. </a:t>
            </a:r>
          </a:p>
          <a:p>
            <a:r>
              <a:rPr lang="pt-BR" dirty="0"/>
              <a:t>Conceitos não ambíguos, sistematicamente definidos, impõem ordem ao caos. E, para tanto, Weber propõe os </a:t>
            </a:r>
            <a:r>
              <a:rPr lang="pt-BR" dirty="0">
                <a:solidFill>
                  <a:schemeClr val="bg2">
                    <a:lumMod val="50000"/>
                  </a:schemeClr>
                </a:solidFill>
              </a:rPr>
              <a:t>tipos ideais </a:t>
            </a:r>
            <a:r>
              <a:rPr lang="pt-BR" dirty="0"/>
              <a:t>como instrumento heurístico empregado na investigação dos fatos sociais, que ordena o fluxo caótico de ações concretas tomadas pelos indivíduos, mas que não devem ser confundidos com a própria realidade histórica. Tal instrumento permite um tipo de reconstrução abstrata do fenômeno social, um ordenamento analítico da realidade que depende explicitamente de julgamentos particulares do cientista.</a:t>
            </a:r>
          </a:p>
        </p:txBody>
      </p:sp>
    </p:spTree>
    <p:extLst>
      <p:ext uri="{BB962C8B-B14F-4D97-AF65-F5344CB8AC3E}">
        <p14:creationId xmlns:p14="http://schemas.microsoft.com/office/powerpoint/2010/main" val="284624294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D9F85B-A801-4D19-A806-8EBDFD5FB607}"/>
              </a:ext>
            </a:extLst>
          </p:cNvPr>
          <p:cNvSpPr>
            <a:spLocks noGrp="1"/>
          </p:cNvSpPr>
          <p:nvPr>
            <p:ph type="title"/>
          </p:nvPr>
        </p:nvSpPr>
        <p:spPr/>
        <p:txBody>
          <a:bodyPr/>
          <a:lstStyle/>
          <a:p>
            <a:r>
              <a:rPr lang="pt-BR" dirty="0"/>
              <a:t>aspectos verdadeiramente sociológicos do fenômeno social</a:t>
            </a:r>
          </a:p>
        </p:txBody>
      </p:sp>
      <p:sp>
        <p:nvSpPr>
          <p:cNvPr id="3" name="Espaço Reservado para Conteúdo 2">
            <a:extLst>
              <a:ext uri="{FF2B5EF4-FFF2-40B4-BE49-F238E27FC236}">
                <a16:creationId xmlns:a16="http://schemas.microsoft.com/office/drawing/2014/main" id="{D9D40E44-716C-4B3D-9A1F-467480AAEF71}"/>
              </a:ext>
            </a:extLst>
          </p:cNvPr>
          <p:cNvSpPr>
            <a:spLocks noGrp="1"/>
          </p:cNvSpPr>
          <p:nvPr>
            <p:ph idx="1"/>
          </p:nvPr>
        </p:nvSpPr>
        <p:spPr>
          <a:xfrm>
            <a:off x="1451579" y="2015731"/>
            <a:ext cx="9603275" cy="4145917"/>
          </a:xfrm>
        </p:spPr>
        <p:txBody>
          <a:bodyPr>
            <a:normAutofit fontScale="92500" lnSpcReduction="10000"/>
          </a:bodyPr>
          <a:lstStyle/>
          <a:p>
            <a:r>
              <a:rPr lang="pt-BR" dirty="0"/>
              <a:t>A base da crítica metodológica de Weber ao método de segmentar a investigação social na análise de conexões exatas é  que esse procedimento não dá conta dos aspectos verdadeiramente sociológicos do fenômeno social.</a:t>
            </a:r>
          </a:p>
          <a:p>
            <a:r>
              <a:rPr lang="pt-BR" dirty="0"/>
              <a:t>Qual o significado cultural dos eventos individuais?  Eles são determinados historicamente?</a:t>
            </a:r>
          </a:p>
          <a:p>
            <a:r>
              <a:rPr lang="pt-BR" dirty="0"/>
              <a:t>Não há realidade estruturada, isto é, uma estrutura orgânica ou um sistema propositado funcionando como totalidade ou entidade concreta. </a:t>
            </a:r>
          </a:p>
          <a:p>
            <a:r>
              <a:rPr lang="pt-BR" dirty="0"/>
              <a:t>Não se deve pressupor o quadro referencial de uma realidade já estruturada a fim de que eventos históricos e ações particulares adquiram significados. Não se deve  apoiar em uma  essência misteriosa ou entidade metafísica hegeliana. </a:t>
            </a:r>
          </a:p>
          <a:p>
            <a:r>
              <a:rPr lang="pt-BR" dirty="0"/>
              <a:t>Em troca, ele propõe a utilização de novos conceitos, sendo o principal a noção de tipos ideais, já comentada. </a:t>
            </a:r>
          </a:p>
        </p:txBody>
      </p:sp>
    </p:spTree>
    <p:extLst>
      <p:ext uri="{BB962C8B-B14F-4D97-AF65-F5344CB8AC3E}">
        <p14:creationId xmlns:p14="http://schemas.microsoft.com/office/powerpoint/2010/main" val="43467460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93B1595-42EA-4521-86E5-1EBC663A898D}"/>
              </a:ext>
            </a:extLst>
          </p:cNvPr>
          <p:cNvSpPr>
            <a:spLocks noGrp="1"/>
          </p:cNvSpPr>
          <p:nvPr>
            <p:ph type="title"/>
          </p:nvPr>
        </p:nvSpPr>
        <p:spPr/>
        <p:txBody>
          <a:bodyPr/>
          <a:lstStyle/>
          <a:p>
            <a:r>
              <a:rPr lang="pt-BR" dirty="0"/>
              <a:t>Papel dos significados na mente do agente</a:t>
            </a:r>
          </a:p>
        </p:txBody>
      </p:sp>
      <p:sp>
        <p:nvSpPr>
          <p:cNvPr id="3" name="Espaço Reservado para Conteúdo 2">
            <a:extLst>
              <a:ext uri="{FF2B5EF4-FFF2-40B4-BE49-F238E27FC236}">
                <a16:creationId xmlns:a16="http://schemas.microsoft.com/office/drawing/2014/main" id="{15481DC1-E735-474B-9B12-E8BDED8B2AB0}"/>
              </a:ext>
            </a:extLst>
          </p:cNvPr>
          <p:cNvSpPr>
            <a:spLocks noGrp="1"/>
          </p:cNvSpPr>
          <p:nvPr>
            <p:ph idx="1"/>
          </p:nvPr>
        </p:nvSpPr>
        <p:spPr>
          <a:xfrm>
            <a:off x="1451579" y="1853754"/>
            <a:ext cx="9943252" cy="4385068"/>
          </a:xfrm>
        </p:spPr>
        <p:txBody>
          <a:bodyPr>
            <a:normAutofit/>
          </a:bodyPr>
          <a:lstStyle/>
          <a:p>
            <a:r>
              <a:rPr lang="pt-BR" dirty="0"/>
              <a:t>Para Weber, a ação do homem em sociedade é orientada pelos significados que carrega em mente. </a:t>
            </a:r>
          </a:p>
          <a:p>
            <a:r>
              <a:rPr lang="pt-BR" dirty="0"/>
              <a:t>Tais significados dependem previamente de valores. Portanto, o saber social deve-se preocupar com a compreensão de valores individuais. Isto leva ao entendimento teórico da ação. </a:t>
            </a:r>
          </a:p>
          <a:p>
            <a:r>
              <a:rPr lang="pt-BR" dirty="0"/>
              <a:t>O elemento chave na compreensão do fato social é a ação, e é ela que deve ser prioritariamente investigada pela teoria. Todos os conceitos devem ser reduzidos à ação. Não há estruturas supraindividuais ou personalidades coletivas atuantes; a explicação deve partir apenas da ação individual. Uma postura que se denomina modernamente de “</a:t>
            </a:r>
            <a:r>
              <a:rPr lang="pt-BR" dirty="0">
                <a:solidFill>
                  <a:schemeClr val="bg2">
                    <a:lumMod val="50000"/>
                  </a:schemeClr>
                </a:solidFill>
              </a:rPr>
              <a:t>individualismo metodológico</a:t>
            </a:r>
            <a:r>
              <a:rPr lang="pt-BR" dirty="0"/>
              <a:t>”: a visão que permite apenas indivíduos serem os tomadores de decisão em qualquer explicação dos fenômenos sociais.</a:t>
            </a:r>
          </a:p>
        </p:txBody>
      </p:sp>
    </p:spTree>
    <p:extLst>
      <p:ext uri="{BB962C8B-B14F-4D97-AF65-F5344CB8AC3E}">
        <p14:creationId xmlns:p14="http://schemas.microsoft.com/office/powerpoint/2010/main" val="178738945"/>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E639623-9326-429E-9291-8A45AFB88D6B}"/>
              </a:ext>
            </a:extLst>
          </p:cNvPr>
          <p:cNvSpPr>
            <a:spLocks noGrp="1"/>
          </p:cNvSpPr>
          <p:nvPr>
            <p:ph type="title"/>
          </p:nvPr>
        </p:nvSpPr>
        <p:spPr/>
        <p:txBody>
          <a:bodyPr/>
          <a:lstStyle/>
          <a:p>
            <a:r>
              <a:rPr lang="pt-BR" dirty="0"/>
              <a:t>Weber escreve</a:t>
            </a:r>
          </a:p>
        </p:txBody>
      </p:sp>
      <p:sp>
        <p:nvSpPr>
          <p:cNvPr id="3" name="Espaço Reservado para Conteúdo 2">
            <a:extLst>
              <a:ext uri="{FF2B5EF4-FFF2-40B4-BE49-F238E27FC236}">
                <a16:creationId xmlns:a16="http://schemas.microsoft.com/office/drawing/2014/main" id="{A059D0C3-6D86-43AC-A812-0EE906494FD2}"/>
              </a:ext>
            </a:extLst>
          </p:cNvPr>
          <p:cNvSpPr>
            <a:spLocks noGrp="1"/>
          </p:cNvSpPr>
          <p:nvPr>
            <p:ph idx="1"/>
          </p:nvPr>
        </p:nvSpPr>
        <p:spPr/>
        <p:txBody>
          <a:bodyPr>
            <a:normAutofit fontScale="92500" lnSpcReduction="10000"/>
          </a:bodyPr>
          <a:lstStyle/>
          <a:p>
            <a:r>
              <a:rPr lang="pt-BR" dirty="0"/>
              <a:t>“A objetividade do conhecimento nas ciências sociais”:</a:t>
            </a:r>
          </a:p>
          <a:p>
            <a:pPr marL="0" indent="0">
              <a:buNone/>
            </a:pPr>
            <a:r>
              <a:rPr lang="pt-BR" dirty="0"/>
              <a:t>“</a:t>
            </a:r>
            <a:r>
              <a:rPr lang="pt-BR" i="1" dirty="0">
                <a:solidFill>
                  <a:schemeClr val="bg2">
                    <a:lumMod val="50000"/>
                  </a:schemeClr>
                </a:solidFill>
              </a:rPr>
              <a:t>A validade objetiva de todo o saber empírico baseia-se única e exclusivamente na ordenação da realidade dada segundo categorias que são subjetivas no sentido específico de representarem o pressuposto do nosso conhecimento e de se ligarem ao pressuposto de que é valiosa aquela verdade que só o conhecimento empírico pode proporcionar. Com os meios da nossa ciência, nada poderemos oferecer àquele que considere que essa verdade não tem valor, dado que a crença no valor da verdade científica é produto de determinadas culturas, e não um dado da natureza. Mas o certo é que buscará em vão outra verdade que substitua a ciência naquilo que somente ela pode fornecer, isto é, conceitos e juízos que não constituem a realidade empírica nem podem reproduzi-la, mas que permitem ordená-la pelo pensamento de modo válido.”</a:t>
            </a:r>
          </a:p>
          <a:p>
            <a:endParaRPr lang="pt-BR" dirty="0"/>
          </a:p>
        </p:txBody>
      </p:sp>
    </p:spTree>
    <p:extLst>
      <p:ext uri="{BB962C8B-B14F-4D97-AF65-F5344CB8AC3E}">
        <p14:creationId xmlns:p14="http://schemas.microsoft.com/office/powerpoint/2010/main" val="2829151787"/>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5FE28B3-8BDF-4AA3-B807-D6304A3AFA67}"/>
              </a:ext>
            </a:extLst>
          </p:cNvPr>
          <p:cNvSpPr>
            <a:spLocks noGrp="1"/>
          </p:cNvSpPr>
          <p:nvPr>
            <p:ph type="title"/>
          </p:nvPr>
        </p:nvSpPr>
        <p:spPr/>
        <p:txBody>
          <a:bodyPr/>
          <a:lstStyle/>
          <a:p>
            <a:r>
              <a:rPr lang="pt-BR" dirty="0"/>
              <a:t>ideias de valor</a:t>
            </a:r>
          </a:p>
        </p:txBody>
      </p:sp>
      <p:sp>
        <p:nvSpPr>
          <p:cNvPr id="3" name="Espaço Reservado para Conteúdo 2">
            <a:extLst>
              <a:ext uri="{FF2B5EF4-FFF2-40B4-BE49-F238E27FC236}">
                <a16:creationId xmlns:a16="http://schemas.microsoft.com/office/drawing/2014/main" id="{0212E37B-E1EB-4FA3-8225-4BE3E814A2E3}"/>
              </a:ext>
            </a:extLst>
          </p:cNvPr>
          <p:cNvSpPr>
            <a:spLocks noGrp="1"/>
          </p:cNvSpPr>
          <p:nvPr>
            <p:ph idx="1"/>
          </p:nvPr>
        </p:nvSpPr>
        <p:spPr/>
        <p:txBody>
          <a:bodyPr/>
          <a:lstStyle/>
          <a:p>
            <a:r>
              <a:rPr lang="pt-BR" dirty="0"/>
              <a:t>Weber reconhece que nas ciências sociais os elementos empíricos estão orientados por ideias de valor que os legitimam enquanto fatos relevantes. </a:t>
            </a:r>
          </a:p>
          <a:p>
            <a:r>
              <a:rPr lang="pt-BR" dirty="0"/>
              <a:t>No entanto, isso não contradiz a crença weberiana na objetividade do conhecimento científico de fatos sociais, ainda que a significação da objetividade apenas se compreenda a partir das ideias de valor. </a:t>
            </a:r>
          </a:p>
          <a:p>
            <a:r>
              <a:rPr lang="pt-BR" dirty="0"/>
              <a:t>Ideias de valor “últimas e supremas” têm validade “</a:t>
            </a:r>
            <a:r>
              <a:rPr lang="pt-BR" dirty="0" err="1"/>
              <a:t>supraempírica</a:t>
            </a:r>
            <a:r>
              <a:rPr lang="pt-BR" dirty="0"/>
              <a:t>” nas quais “fundamentamos o sentido de nossa existência”. </a:t>
            </a:r>
          </a:p>
        </p:txBody>
      </p:sp>
    </p:spTree>
    <p:extLst>
      <p:ext uri="{BB962C8B-B14F-4D97-AF65-F5344CB8AC3E}">
        <p14:creationId xmlns:p14="http://schemas.microsoft.com/office/powerpoint/2010/main" val="376625600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702EBA6-CEC7-460B-BA9B-D6E26860E239}"/>
              </a:ext>
            </a:extLst>
          </p:cNvPr>
          <p:cNvSpPr>
            <a:spLocks noGrp="1"/>
          </p:cNvSpPr>
          <p:nvPr>
            <p:ph type="title"/>
          </p:nvPr>
        </p:nvSpPr>
        <p:spPr/>
        <p:txBody>
          <a:bodyPr/>
          <a:lstStyle/>
          <a:p>
            <a:r>
              <a:rPr lang="pt-BR" dirty="0"/>
              <a:t>Weber x hermenêutica</a:t>
            </a:r>
          </a:p>
        </p:txBody>
      </p:sp>
      <p:sp>
        <p:nvSpPr>
          <p:cNvPr id="3" name="Espaço Reservado para Conteúdo 2">
            <a:extLst>
              <a:ext uri="{FF2B5EF4-FFF2-40B4-BE49-F238E27FC236}">
                <a16:creationId xmlns:a16="http://schemas.microsoft.com/office/drawing/2014/main" id="{2C7DE113-E99A-4F80-9113-1694399DDD1B}"/>
              </a:ext>
            </a:extLst>
          </p:cNvPr>
          <p:cNvSpPr>
            <a:spLocks noGrp="1"/>
          </p:cNvSpPr>
          <p:nvPr>
            <p:ph idx="1"/>
          </p:nvPr>
        </p:nvSpPr>
        <p:spPr/>
        <p:txBody>
          <a:bodyPr/>
          <a:lstStyle/>
          <a:p>
            <a:r>
              <a:rPr lang="pt-BR" dirty="0"/>
              <a:t>Enquanto a técnica hermenêutica de investigação social recusa qualquer pretensão de validade objetiva do conhecimento social,  Weber a defende, muito embora a sua defesa implique em acreditar que os valores em si mesmos, que ele reconhece inerente ao fazer teórico do saber social, possam ser objetivamente válidos para além das inclinações individuais que elegem subjetivamente um ou outro sistema de valores. </a:t>
            </a:r>
          </a:p>
          <a:p>
            <a:r>
              <a:rPr lang="pt-BR" dirty="0"/>
              <a:t>Weber apelava aos valores últimos de cada época para não ser acusado de estar impondo seus próprios valores na seleção e análise de fatos sociais.</a:t>
            </a:r>
          </a:p>
        </p:txBody>
      </p:sp>
    </p:spTree>
    <p:extLst>
      <p:ext uri="{BB962C8B-B14F-4D97-AF65-F5344CB8AC3E}">
        <p14:creationId xmlns:p14="http://schemas.microsoft.com/office/powerpoint/2010/main" val="36716962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B93F40F-2430-49AD-8EEE-2D7965472B09}"/>
              </a:ext>
            </a:extLst>
          </p:cNvPr>
          <p:cNvSpPr>
            <a:spLocks noGrp="1"/>
          </p:cNvSpPr>
          <p:nvPr>
            <p:ph type="title"/>
          </p:nvPr>
        </p:nvSpPr>
        <p:spPr/>
        <p:txBody>
          <a:bodyPr/>
          <a:lstStyle/>
          <a:p>
            <a:r>
              <a:rPr lang="pt-BR" dirty="0"/>
              <a:t>Leis imutáveis da natureza humana </a:t>
            </a:r>
          </a:p>
        </p:txBody>
      </p:sp>
      <p:sp>
        <p:nvSpPr>
          <p:cNvPr id="3" name="Espaço Reservado para Conteúdo 2">
            <a:extLst>
              <a:ext uri="{FF2B5EF4-FFF2-40B4-BE49-F238E27FC236}">
                <a16:creationId xmlns:a16="http://schemas.microsoft.com/office/drawing/2014/main" id="{10D904BF-EDD2-4E86-9D2B-C50546D7C41B}"/>
              </a:ext>
            </a:extLst>
          </p:cNvPr>
          <p:cNvSpPr>
            <a:spLocks noGrp="1"/>
          </p:cNvSpPr>
          <p:nvPr>
            <p:ph idx="1"/>
          </p:nvPr>
        </p:nvSpPr>
        <p:spPr/>
        <p:txBody>
          <a:bodyPr/>
          <a:lstStyle/>
          <a:p>
            <a:r>
              <a:rPr lang="pt-BR" dirty="0"/>
              <a:t>Estão fora de cogitação, mas podem-se fazer deduções de propriedades conhecidas da natureza humana e relativamente estáveis. </a:t>
            </a:r>
          </a:p>
          <a:p>
            <a:r>
              <a:rPr lang="pt-BR" dirty="0"/>
              <a:t>Chega-se a elas pela observação específica, generalizando-se a partir disso, e não pelo caminho da abstração atemporal da escola clássica. </a:t>
            </a:r>
          </a:p>
          <a:p>
            <a:r>
              <a:rPr lang="pt-BR" dirty="0"/>
              <a:t>O material histórico passa a ter uma importância crucial para a ciência e todos os outros métodos ficam subordinados ao método histórico de indução estatística. </a:t>
            </a:r>
          </a:p>
          <a:p>
            <a:r>
              <a:rPr lang="pt-BR" dirty="0"/>
              <a:t>A economia política é então incorporada na sociologia geral.</a:t>
            </a:r>
          </a:p>
        </p:txBody>
      </p:sp>
    </p:spTree>
    <p:extLst>
      <p:ext uri="{BB962C8B-B14F-4D97-AF65-F5344CB8AC3E}">
        <p14:creationId xmlns:p14="http://schemas.microsoft.com/office/powerpoint/2010/main" val="341390652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AC516FF-5345-4F84-B5E7-E9B71FF37CC6}"/>
              </a:ext>
            </a:extLst>
          </p:cNvPr>
          <p:cNvSpPr>
            <a:spLocks noGrp="1"/>
          </p:cNvSpPr>
          <p:nvPr>
            <p:ph type="title"/>
          </p:nvPr>
        </p:nvSpPr>
        <p:spPr/>
        <p:txBody>
          <a:bodyPr/>
          <a:lstStyle/>
          <a:p>
            <a:r>
              <a:rPr lang="pt-BR" dirty="0"/>
              <a:t>tratamento teórico objetivo do </a:t>
            </a:r>
            <a:br>
              <a:rPr lang="pt-BR" dirty="0"/>
            </a:br>
            <a:r>
              <a:rPr lang="pt-BR" dirty="0"/>
              <a:t>fenômeno social</a:t>
            </a:r>
          </a:p>
        </p:txBody>
      </p:sp>
      <p:sp>
        <p:nvSpPr>
          <p:cNvPr id="3" name="Espaço Reservado para Conteúdo 2">
            <a:extLst>
              <a:ext uri="{FF2B5EF4-FFF2-40B4-BE49-F238E27FC236}">
                <a16:creationId xmlns:a16="http://schemas.microsoft.com/office/drawing/2014/main" id="{81EC11B8-42C2-4A41-9113-34AF33C2BEB1}"/>
              </a:ext>
            </a:extLst>
          </p:cNvPr>
          <p:cNvSpPr>
            <a:spLocks noGrp="1"/>
          </p:cNvSpPr>
          <p:nvPr>
            <p:ph idx="1"/>
          </p:nvPr>
        </p:nvSpPr>
        <p:spPr/>
        <p:txBody>
          <a:bodyPr/>
          <a:lstStyle/>
          <a:p>
            <a:r>
              <a:rPr lang="pt-BR" dirty="0"/>
              <a:t>Com esses argumentos, Weber mostrou que seria possível um tratamento teórico objetivo do fenômeno social, e também do econômico, sem recair no equívoco do historicismo e negando também os pressupostos metodológicos da economia clássica, especialmente do abstracionismo de David Ricardo, excessivamente apoiado no modelo das ciências físicas. </a:t>
            </a:r>
          </a:p>
          <a:p>
            <a:r>
              <a:rPr lang="pt-BR" dirty="0"/>
              <a:t>Retomaremos a disputa metodológica entre o historicismo e os adeptos de um método mais abstrato para a economia agora no contexto da discussão que inclui os argumentos de Neville Keynes e Carl Menger.</a:t>
            </a:r>
          </a:p>
        </p:txBody>
      </p:sp>
    </p:spTree>
    <p:extLst>
      <p:ext uri="{BB962C8B-B14F-4D97-AF65-F5344CB8AC3E}">
        <p14:creationId xmlns:p14="http://schemas.microsoft.com/office/powerpoint/2010/main" val="662129750"/>
      </p:ext>
    </p:extLst>
  </p:cSld>
  <p:clrMapOvr>
    <a:masterClrMapping/>
  </p:clrMapOvr>
</p:sld>
</file>

<file path=ppt/theme/theme1.xml><?xml version="1.0" encoding="utf-8"?>
<a:theme xmlns:a="http://schemas.openxmlformats.org/drawingml/2006/main" name="Galeria">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650</TotalTime>
  <Words>8912</Words>
  <Application>Microsoft Office PowerPoint</Application>
  <PresentationFormat>Widescreen</PresentationFormat>
  <Paragraphs>388</Paragraphs>
  <Slides>90</Slides>
  <Notes>0</Notes>
  <HiddenSlides>0</HiddenSlides>
  <MMClips>0</MMClips>
  <ScaleCrop>false</ScaleCrop>
  <HeadingPairs>
    <vt:vector size="6" baseType="variant">
      <vt:variant>
        <vt:lpstr>Fontes usadas</vt:lpstr>
      </vt:variant>
      <vt:variant>
        <vt:i4>2</vt:i4>
      </vt:variant>
      <vt:variant>
        <vt:lpstr>Tema</vt:lpstr>
      </vt:variant>
      <vt:variant>
        <vt:i4>1</vt:i4>
      </vt:variant>
      <vt:variant>
        <vt:lpstr>Títulos de slides</vt:lpstr>
      </vt:variant>
      <vt:variant>
        <vt:i4>90</vt:i4>
      </vt:variant>
    </vt:vector>
  </HeadingPairs>
  <TitlesOfParts>
    <vt:vector size="93" baseType="lpstr">
      <vt:lpstr>Arial</vt:lpstr>
      <vt:lpstr>Gill Sans MT</vt:lpstr>
      <vt:lpstr>Galeria</vt:lpstr>
      <vt:lpstr>Max Weber e a  Escola Histórica Alemã  </vt:lpstr>
      <vt:lpstr>A economia política clássica  de Ricardo e Mill </vt:lpstr>
      <vt:lpstr>escola histórica de economia</vt:lpstr>
      <vt:lpstr>Situação na Alemanha</vt:lpstr>
      <vt:lpstr>a velha e a nova escola histórica</vt:lpstr>
      <vt:lpstr>crítica dos economistas históricos à escola clássica</vt:lpstr>
      <vt:lpstr>lado social da economia</vt:lpstr>
      <vt:lpstr>Gustav  von Schmoller</vt:lpstr>
      <vt:lpstr>Leis imutáveis da natureza humana </vt:lpstr>
      <vt:lpstr>Objetivos da Escola Histórica</vt:lpstr>
      <vt:lpstr>espírito absoluto</vt:lpstr>
      <vt:lpstr>Contra o homem econômico</vt:lpstr>
      <vt:lpstr>autores ingleses com concepção historicista </vt:lpstr>
      <vt:lpstr>Autores da escola histórica inglesa</vt:lpstr>
      <vt:lpstr>o papel da observação dos fatos</vt:lpstr>
      <vt:lpstr>Leslie, Ingram E BAGEHOT</vt:lpstr>
      <vt:lpstr>Críticas teóricas</vt:lpstr>
      <vt:lpstr>trabalhos fragmentados </vt:lpstr>
      <vt:lpstr>ataque ao historicismo de Neville Keynes</vt:lpstr>
      <vt:lpstr>os ensinamentos de Marshall</vt:lpstr>
      <vt:lpstr>Enfraquecimento da visão estritamente historicista </vt:lpstr>
      <vt:lpstr>Ataque por outras áreas</vt:lpstr>
      <vt:lpstr>Situação NA Alemanha e nos  Estados Unidos</vt:lpstr>
      <vt:lpstr>estudo detalhado da proposta metodológico de MAX Weber</vt:lpstr>
      <vt:lpstr>objeto de estudo das ciências sociais</vt:lpstr>
      <vt:lpstr>O papel das regras sociais</vt:lpstr>
      <vt:lpstr>ciências sociais é o estudo das instituições</vt:lpstr>
      <vt:lpstr>normas comportamentais E  coerção ao indivíduo</vt:lpstr>
      <vt:lpstr>fatos puramente sociais</vt:lpstr>
      <vt:lpstr>Émile Durkheim (1858-1917)</vt:lpstr>
      <vt:lpstr>Émile Durkheim</vt:lpstr>
      <vt:lpstr>Sociologia e nova visão da ciência</vt:lpstr>
      <vt:lpstr>A noção de comunidade científica </vt:lpstr>
      <vt:lpstr>Analogia entre metodólogos  da ciência e sociólogos  </vt:lpstr>
      <vt:lpstr>por que as pessoas seguem regras?</vt:lpstr>
      <vt:lpstr>vida social como atividades em que as pessoas são guiadas por regras</vt:lpstr>
      <vt:lpstr>Outras formas de interação social,  além da fala</vt:lpstr>
      <vt:lpstr>O motivo considerado pelo agente</vt:lpstr>
      <vt:lpstr>TESEs FAMOSAS DE Weber </vt:lpstr>
      <vt:lpstr>a razão tida em conta pelo agente </vt:lpstr>
      <vt:lpstr>Ação com sentido</vt:lpstr>
      <vt:lpstr>atos simbólicos que conectam o futuro ao presente</vt:lpstr>
      <vt:lpstr>Exemplo do mercado</vt:lpstr>
      <vt:lpstr>Na ação significativa, o ato presente é a aplicação de uma regra</vt:lpstr>
      <vt:lpstr>Identificar regras</vt:lpstr>
      <vt:lpstr>antinomias e tensões</vt:lpstr>
      <vt:lpstr>Weber e a economia como ciência </vt:lpstr>
      <vt:lpstr>Weber como economista</vt:lpstr>
      <vt:lpstr>Limitação do clássicos da  Economia política</vt:lpstr>
      <vt:lpstr>CrÍticas teóricas</vt:lpstr>
      <vt:lpstr>Isolamento de weber</vt:lpstr>
      <vt:lpstr>WEBER E SCHMOLLER</vt:lpstr>
      <vt:lpstr>conceito weberiano de ciência social </vt:lpstr>
      <vt:lpstr>ciências nomotéticas X ciências ideográficas</vt:lpstr>
      <vt:lpstr>Insuficiência do experimento</vt:lpstr>
      <vt:lpstr>O problema da Incerteza quanto À mente dos agentes</vt:lpstr>
      <vt:lpstr>apreensão compreensiva do fato social</vt:lpstr>
      <vt:lpstr>valores dos cientistas são impostos à realidade?</vt:lpstr>
      <vt:lpstr>O método de  weber</vt:lpstr>
      <vt:lpstr>A técnica hermenêutica</vt:lpstr>
      <vt:lpstr>A técnica hermenêutica</vt:lpstr>
      <vt:lpstr>A aparente circularidade</vt:lpstr>
      <vt:lpstr>outro padrão de racionalidade</vt:lpstr>
      <vt:lpstr>uso da sabedoria prática </vt:lpstr>
      <vt:lpstr>Problemas com o método hermenêutico </vt:lpstr>
      <vt:lpstr>hermenêutica e compreensão empática </vt:lpstr>
      <vt:lpstr>objetividade das ciências sociais</vt:lpstr>
      <vt:lpstr>fenômenos sociais não econômicos</vt:lpstr>
      <vt:lpstr>economicamente condicionados ou economicamente eficazes</vt:lpstr>
      <vt:lpstr>Weber escreve que:</vt:lpstr>
      <vt:lpstr>relações qualitativas </vt:lpstr>
      <vt:lpstr>Compreensão por “revivência</vt:lpstr>
      <vt:lpstr>Uso de pressupostos na análise</vt:lpstr>
      <vt:lpstr>aspectos do fato social com significação</vt:lpstr>
      <vt:lpstr>regularidades das conexões causais </vt:lpstr>
      <vt:lpstr>Além do Verstehen</vt:lpstr>
      <vt:lpstr>conceito genérico delimitado</vt:lpstr>
      <vt:lpstr>fenômenos sociais objetivos e sujeitos a leis regulares</vt:lpstr>
      <vt:lpstr>premissas subjetivas</vt:lpstr>
      <vt:lpstr>O que assegura a objetividade do conhecimento social?</vt:lpstr>
      <vt:lpstr>função e natureza dos conceitos teóricos na ciência social</vt:lpstr>
      <vt:lpstr>falha na prescrição metodológica</vt:lpstr>
      <vt:lpstr>Hipótese da totalidade orgânica</vt:lpstr>
      <vt:lpstr>uso de construções mentais não empíricas</vt:lpstr>
      <vt:lpstr>aspectos verdadeiramente sociológicos do fenômeno social</vt:lpstr>
      <vt:lpstr>Papel dos significados na mente do agente</vt:lpstr>
      <vt:lpstr>Weber escreve</vt:lpstr>
      <vt:lpstr>ideias de valor</vt:lpstr>
      <vt:lpstr>Weber x hermenêutica</vt:lpstr>
      <vt:lpstr>tratamento teórico objetivo do  fenômeno social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Max Weber e a  Escola Histórica Alemã</dc:title>
  <dc:creator>Ricardo Feijó</dc:creator>
  <cp:lastModifiedBy>Ricardo Feijó</cp:lastModifiedBy>
  <cp:revision>21</cp:revision>
  <dcterms:created xsi:type="dcterms:W3CDTF">2023-09-24T15:04:10Z</dcterms:created>
  <dcterms:modified xsi:type="dcterms:W3CDTF">2023-09-25T01:54:37Z</dcterms:modified>
</cp:coreProperties>
</file>