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76" r:id="rId7"/>
    <p:sldId id="266" r:id="rId8"/>
    <p:sldId id="260" r:id="rId9"/>
    <p:sldId id="261" r:id="rId10"/>
    <p:sldId id="262" r:id="rId11"/>
    <p:sldId id="263" r:id="rId12"/>
    <p:sldId id="265" r:id="rId13"/>
    <p:sldId id="273" r:id="rId14"/>
    <p:sldId id="274" r:id="rId15"/>
    <p:sldId id="267" r:id="rId16"/>
    <p:sldId id="275" r:id="rId17"/>
    <p:sldId id="269" r:id="rId18"/>
    <p:sldId id="271" r:id="rId19"/>
    <p:sldId id="272" r:id="rId20"/>
    <p:sldId id="270" r:id="rId21"/>
    <p:sldId id="277" r:id="rId22"/>
    <p:sldId id="268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32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EE1DA3-0FBF-430B-A3A5-792E9F297C8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D46DD27-BA54-44AA-9FFA-67ACC5677CF2}">
      <dgm:prSet phldrT="[Texto]"/>
      <dgm:spPr/>
      <dgm:t>
        <a:bodyPr/>
        <a:lstStyle/>
        <a:p>
          <a:r>
            <a:rPr lang="pt-BR" smtClean="0"/>
            <a:t>Tamanho do Mercado</a:t>
          </a:r>
          <a:endParaRPr lang="pt-BR"/>
        </a:p>
      </dgm:t>
    </dgm:pt>
    <dgm:pt modelId="{07094F6E-5518-43A1-BA1B-1E367A587EDE}" type="parTrans" cxnId="{20E4416F-F976-4F8A-8D70-DF7C0EECD0D5}">
      <dgm:prSet/>
      <dgm:spPr/>
      <dgm:t>
        <a:bodyPr/>
        <a:lstStyle/>
        <a:p>
          <a:endParaRPr lang="pt-BR"/>
        </a:p>
      </dgm:t>
    </dgm:pt>
    <dgm:pt modelId="{AB2FA8AD-B3BD-4AE5-98F2-8FB3901397CA}" type="sibTrans" cxnId="{20E4416F-F976-4F8A-8D70-DF7C0EECD0D5}">
      <dgm:prSet/>
      <dgm:spPr/>
      <dgm:t>
        <a:bodyPr/>
        <a:lstStyle/>
        <a:p>
          <a:endParaRPr lang="pt-BR"/>
        </a:p>
      </dgm:t>
    </dgm:pt>
    <dgm:pt modelId="{48303B43-1849-4A3C-983F-09A256467215}">
      <dgm:prSet phldrT="[Texto]"/>
      <dgm:spPr/>
      <dgm:t>
        <a:bodyPr/>
        <a:lstStyle/>
        <a:p>
          <a:r>
            <a:rPr lang="pt-BR" smtClean="0"/>
            <a:t>Divisão do Trabalho</a:t>
          </a:r>
          <a:endParaRPr lang="pt-BR"/>
        </a:p>
      </dgm:t>
    </dgm:pt>
    <dgm:pt modelId="{11EB62C3-7D39-4FE3-A3D5-F87613576C13}" type="parTrans" cxnId="{6BAB270A-1400-4F98-90B7-1E59E6806EA8}">
      <dgm:prSet/>
      <dgm:spPr/>
      <dgm:t>
        <a:bodyPr/>
        <a:lstStyle/>
        <a:p>
          <a:endParaRPr lang="pt-BR"/>
        </a:p>
      </dgm:t>
    </dgm:pt>
    <dgm:pt modelId="{C243B7BE-1AEC-4BB9-B43C-280F75C820DA}" type="sibTrans" cxnId="{6BAB270A-1400-4F98-90B7-1E59E6806EA8}">
      <dgm:prSet/>
      <dgm:spPr/>
      <dgm:t>
        <a:bodyPr/>
        <a:lstStyle/>
        <a:p>
          <a:endParaRPr lang="pt-BR"/>
        </a:p>
      </dgm:t>
    </dgm:pt>
    <dgm:pt modelId="{2A510625-741A-4E95-8463-8A294AACC5A9}">
      <dgm:prSet phldrT="[Texto]"/>
      <dgm:spPr/>
      <dgm:t>
        <a:bodyPr/>
        <a:lstStyle/>
        <a:p>
          <a:r>
            <a:rPr lang="pt-BR" smtClean="0"/>
            <a:t>Aumento do Excedente</a:t>
          </a:r>
          <a:endParaRPr lang="pt-BR"/>
        </a:p>
      </dgm:t>
    </dgm:pt>
    <dgm:pt modelId="{9D160996-3FF7-4B84-8B74-24E5D1848508}" type="parTrans" cxnId="{02B87EF8-797C-44EB-821B-D81E7B590DB1}">
      <dgm:prSet/>
      <dgm:spPr/>
      <dgm:t>
        <a:bodyPr/>
        <a:lstStyle/>
        <a:p>
          <a:endParaRPr lang="pt-BR"/>
        </a:p>
      </dgm:t>
    </dgm:pt>
    <dgm:pt modelId="{54C25C95-6E48-420B-9AC3-CC9CE824A1F1}" type="sibTrans" cxnId="{02B87EF8-797C-44EB-821B-D81E7B590DB1}">
      <dgm:prSet/>
      <dgm:spPr/>
      <dgm:t>
        <a:bodyPr/>
        <a:lstStyle/>
        <a:p>
          <a:endParaRPr lang="pt-BR"/>
        </a:p>
      </dgm:t>
    </dgm:pt>
    <dgm:pt modelId="{C6E0B4DB-548E-4188-A759-34E4AC761DDA}">
      <dgm:prSet phldrT="[Texto]"/>
      <dgm:spPr/>
      <dgm:t>
        <a:bodyPr/>
        <a:lstStyle/>
        <a:p>
          <a:r>
            <a:rPr lang="pt-BR" smtClean="0"/>
            <a:t>Aumento do Consumo</a:t>
          </a:r>
          <a:endParaRPr lang="pt-BR"/>
        </a:p>
      </dgm:t>
    </dgm:pt>
    <dgm:pt modelId="{F04F489E-973C-4D97-9CF2-3D10BA1C0631}" type="parTrans" cxnId="{84ACFCDB-732D-4F8C-B914-B0E5D5C1FE8D}">
      <dgm:prSet/>
      <dgm:spPr/>
      <dgm:t>
        <a:bodyPr/>
        <a:lstStyle/>
        <a:p>
          <a:endParaRPr lang="pt-BR"/>
        </a:p>
      </dgm:t>
    </dgm:pt>
    <dgm:pt modelId="{6EDC85C4-52E0-4B06-B6E2-08246E04723F}" type="sibTrans" cxnId="{84ACFCDB-732D-4F8C-B914-B0E5D5C1FE8D}">
      <dgm:prSet/>
      <dgm:spPr/>
      <dgm:t>
        <a:bodyPr/>
        <a:lstStyle/>
        <a:p>
          <a:endParaRPr lang="pt-BR"/>
        </a:p>
      </dgm:t>
    </dgm:pt>
    <dgm:pt modelId="{94CF486A-6B80-4048-99AB-E781AACEE71C}" type="pres">
      <dgm:prSet presAssocID="{58EE1DA3-0FBF-430B-A3A5-792E9F297C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7A85A8-BD2C-43A5-9012-8FD9A1325BFB}" type="pres">
      <dgm:prSet presAssocID="{1D46DD27-BA54-44AA-9FFA-67ACC5677C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16566A-0121-47B3-96CB-1FB48AF86E6F}" type="pres">
      <dgm:prSet presAssocID="{AB2FA8AD-B3BD-4AE5-98F2-8FB3901397CA}" presName="sibTrans" presStyleLbl="sibTrans2D1" presStyleIdx="0" presStyleCnt="4"/>
      <dgm:spPr/>
      <dgm:t>
        <a:bodyPr/>
        <a:lstStyle/>
        <a:p>
          <a:endParaRPr lang="pt-BR"/>
        </a:p>
      </dgm:t>
    </dgm:pt>
    <dgm:pt modelId="{6D15966E-CDF2-45F8-85D3-043145DF847A}" type="pres">
      <dgm:prSet presAssocID="{AB2FA8AD-B3BD-4AE5-98F2-8FB3901397CA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9C5D4D0B-E0D5-4103-AAE1-134BF8B41646}" type="pres">
      <dgm:prSet presAssocID="{48303B43-1849-4A3C-983F-09A25646721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2B9D06-1E2F-4984-889C-63539DAC9B06}" type="pres">
      <dgm:prSet presAssocID="{C243B7BE-1AEC-4BB9-B43C-280F75C820DA}" presName="sibTrans" presStyleLbl="sibTrans2D1" presStyleIdx="1" presStyleCnt="4"/>
      <dgm:spPr/>
      <dgm:t>
        <a:bodyPr/>
        <a:lstStyle/>
        <a:p>
          <a:endParaRPr lang="pt-BR"/>
        </a:p>
      </dgm:t>
    </dgm:pt>
    <dgm:pt modelId="{FF24F46A-A705-47C0-824F-D25A3C18F0CC}" type="pres">
      <dgm:prSet presAssocID="{C243B7BE-1AEC-4BB9-B43C-280F75C820DA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221F64D7-4C90-427A-930E-5C6CAA82FD54}" type="pres">
      <dgm:prSet presAssocID="{2A510625-741A-4E95-8463-8A294AACC5A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06667F-1D5E-45FD-841E-8F96EB7197A2}" type="pres">
      <dgm:prSet presAssocID="{54C25C95-6E48-420B-9AC3-CC9CE824A1F1}" presName="sibTrans" presStyleLbl="sibTrans2D1" presStyleIdx="2" presStyleCnt="4"/>
      <dgm:spPr/>
      <dgm:t>
        <a:bodyPr/>
        <a:lstStyle/>
        <a:p>
          <a:endParaRPr lang="pt-BR"/>
        </a:p>
      </dgm:t>
    </dgm:pt>
    <dgm:pt modelId="{18F024C2-1F50-416D-AD23-A101C96BCD90}" type="pres">
      <dgm:prSet presAssocID="{54C25C95-6E48-420B-9AC3-CC9CE824A1F1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01C14816-8DDC-4A6D-B90C-21AFFE112241}" type="pres">
      <dgm:prSet presAssocID="{C6E0B4DB-548E-4188-A759-34E4AC761DD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7434FE-F324-4442-84DD-E9AB1B2C2D99}" type="pres">
      <dgm:prSet presAssocID="{6EDC85C4-52E0-4B06-B6E2-08246E04723F}" presName="sibTrans" presStyleLbl="sibTrans2D1" presStyleIdx="3" presStyleCnt="4"/>
      <dgm:spPr/>
      <dgm:t>
        <a:bodyPr/>
        <a:lstStyle/>
        <a:p>
          <a:endParaRPr lang="pt-BR"/>
        </a:p>
      </dgm:t>
    </dgm:pt>
    <dgm:pt modelId="{6E2D2E7D-CB38-4243-BB74-AA1C41B4404A}" type="pres">
      <dgm:prSet presAssocID="{6EDC85C4-52E0-4B06-B6E2-08246E04723F}" presName="connectorText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7DE4C92D-D42B-4C26-BF6A-4CC0022FAB02}" type="presOf" srcId="{AB2FA8AD-B3BD-4AE5-98F2-8FB3901397CA}" destId="{4616566A-0121-47B3-96CB-1FB48AF86E6F}" srcOrd="0" destOrd="0" presId="urn:microsoft.com/office/officeart/2005/8/layout/cycle2"/>
    <dgm:cxn modelId="{1609D9E6-8091-47D1-9181-714AB0E41BA7}" type="presOf" srcId="{54C25C95-6E48-420B-9AC3-CC9CE824A1F1}" destId="{8606667F-1D5E-45FD-841E-8F96EB7197A2}" srcOrd="0" destOrd="0" presId="urn:microsoft.com/office/officeart/2005/8/layout/cycle2"/>
    <dgm:cxn modelId="{BF06909C-53ED-43E3-A743-A5CBE5EB39B9}" type="presOf" srcId="{AB2FA8AD-B3BD-4AE5-98F2-8FB3901397CA}" destId="{6D15966E-CDF2-45F8-85D3-043145DF847A}" srcOrd="1" destOrd="0" presId="urn:microsoft.com/office/officeart/2005/8/layout/cycle2"/>
    <dgm:cxn modelId="{20E4416F-F976-4F8A-8D70-DF7C0EECD0D5}" srcId="{58EE1DA3-0FBF-430B-A3A5-792E9F297C8B}" destId="{1D46DD27-BA54-44AA-9FFA-67ACC5677CF2}" srcOrd="0" destOrd="0" parTransId="{07094F6E-5518-43A1-BA1B-1E367A587EDE}" sibTransId="{AB2FA8AD-B3BD-4AE5-98F2-8FB3901397CA}"/>
    <dgm:cxn modelId="{4453A5F4-A949-40BB-8C3F-333F549A72E8}" type="presOf" srcId="{C243B7BE-1AEC-4BB9-B43C-280F75C820DA}" destId="{752B9D06-1E2F-4984-889C-63539DAC9B06}" srcOrd="0" destOrd="0" presId="urn:microsoft.com/office/officeart/2005/8/layout/cycle2"/>
    <dgm:cxn modelId="{8C71E087-4681-4112-8275-9CD7A62EDD01}" type="presOf" srcId="{C243B7BE-1AEC-4BB9-B43C-280F75C820DA}" destId="{FF24F46A-A705-47C0-824F-D25A3C18F0CC}" srcOrd="1" destOrd="0" presId="urn:microsoft.com/office/officeart/2005/8/layout/cycle2"/>
    <dgm:cxn modelId="{B16B08D6-6E6E-44B7-97E5-21D63D2166A9}" type="presOf" srcId="{1D46DD27-BA54-44AA-9FFA-67ACC5677CF2}" destId="{C77A85A8-BD2C-43A5-9012-8FD9A1325BFB}" srcOrd="0" destOrd="0" presId="urn:microsoft.com/office/officeart/2005/8/layout/cycle2"/>
    <dgm:cxn modelId="{02B87EF8-797C-44EB-821B-D81E7B590DB1}" srcId="{58EE1DA3-0FBF-430B-A3A5-792E9F297C8B}" destId="{2A510625-741A-4E95-8463-8A294AACC5A9}" srcOrd="2" destOrd="0" parTransId="{9D160996-3FF7-4B84-8B74-24E5D1848508}" sibTransId="{54C25C95-6E48-420B-9AC3-CC9CE824A1F1}"/>
    <dgm:cxn modelId="{BDAD2B09-1950-43CF-92DA-9729C0408615}" type="presOf" srcId="{2A510625-741A-4E95-8463-8A294AACC5A9}" destId="{221F64D7-4C90-427A-930E-5C6CAA82FD54}" srcOrd="0" destOrd="0" presId="urn:microsoft.com/office/officeart/2005/8/layout/cycle2"/>
    <dgm:cxn modelId="{36F1C991-8232-4BB9-832B-5B6527B3726B}" type="presOf" srcId="{54C25C95-6E48-420B-9AC3-CC9CE824A1F1}" destId="{18F024C2-1F50-416D-AD23-A101C96BCD90}" srcOrd="1" destOrd="0" presId="urn:microsoft.com/office/officeart/2005/8/layout/cycle2"/>
    <dgm:cxn modelId="{6BAB270A-1400-4F98-90B7-1E59E6806EA8}" srcId="{58EE1DA3-0FBF-430B-A3A5-792E9F297C8B}" destId="{48303B43-1849-4A3C-983F-09A256467215}" srcOrd="1" destOrd="0" parTransId="{11EB62C3-7D39-4FE3-A3D5-F87613576C13}" sibTransId="{C243B7BE-1AEC-4BB9-B43C-280F75C820DA}"/>
    <dgm:cxn modelId="{9FBF722A-A582-4099-934D-5699C4587B02}" type="presOf" srcId="{58EE1DA3-0FBF-430B-A3A5-792E9F297C8B}" destId="{94CF486A-6B80-4048-99AB-E781AACEE71C}" srcOrd="0" destOrd="0" presId="urn:microsoft.com/office/officeart/2005/8/layout/cycle2"/>
    <dgm:cxn modelId="{5FBB2825-6337-47CA-9F06-29F24E62884D}" type="presOf" srcId="{6EDC85C4-52E0-4B06-B6E2-08246E04723F}" destId="{6E2D2E7D-CB38-4243-BB74-AA1C41B4404A}" srcOrd="1" destOrd="0" presId="urn:microsoft.com/office/officeart/2005/8/layout/cycle2"/>
    <dgm:cxn modelId="{84ACFCDB-732D-4F8C-B914-B0E5D5C1FE8D}" srcId="{58EE1DA3-0FBF-430B-A3A5-792E9F297C8B}" destId="{C6E0B4DB-548E-4188-A759-34E4AC761DDA}" srcOrd="3" destOrd="0" parTransId="{F04F489E-973C-4D97-9CF2-3D10BA1C0631}" sibTransId="{6EDC85C4-52E0-4B06-B6E2-08246E04723F}"/>
    <dgm:cxn modelId="{760DAE46-5411-4639-95A0-DEC91D521C33}" type="presOf" srcId="{6EDC85C4-52E0-4B06-B6E2-08246E04723F}" destId="{A47434FE-F324-4442-84DD-E9AB1B2C2D99}" srcOrd="0" destOrd="0" presId="urn:microsoft.com/office/officeart/2005/8/layout/cycle2"/>
    <dgm:cxn modelId="{C65C1A4F-C992-484B-B021-0D185A9E0ACE}" type="presOf" srcId="{48303B43-1849-4A3C-983F-09A256467215}" destId="{9C5D4D0B-E0D5-4103-AAE1-134BF8B41646}" srcOrd="0" destOrd="0" presId="urn:microsoft.com/office/officeart/2005/8/layout/cycle2"/>
    <dgm:cxn modelId="{1FF62122-9F45-4813-B11F-91C4629F1C18}" type="presOf" srcId="{C6E0B4DB-548E-4188-A759-34E4AC761DDA}" destId="{01C14816-8DDC-4A6D-B90C-21AFFE112241}" srcOrd="0" destOrd="0" presId="urn:microsoft.com/office/officeart/2005/8/layout/cycle2"/>
    <dgm:cxn modelId="{6D83CB96-AB7F-46AA-A015-FFA8E95E8E81}" type="presParOf" srcId="{94CF486A-6B80-4048-99AB-E781AACEE71C}" destId="{C77A85A8-BD2C-43A5-9012-8FD9A1325BFB}" srcOrd="0" destOrd="0" presId="urn:microsoft.com/office/officeart/2005/8/layout/cycle2"/>
    <dgm:cxn modelId="{3C7F6BE7-AD2C-41B7-8865-1799C7E0F724}" type="presParOf" srcId="{94CF486A-6B80-4048-99AB-E781AACEE71C}" destId="{4616566A-0121-47B3-96CB-1FB48AF86E6F}" srcOrd="1" destOrd="0" presId="urn:microsoft.com/office/officeart/2005/8/layout/cycle2"/>
    <dgm:cxn modelId="{A9EC72AF-09CC-4188-ABBE-D4A8607893B2}" type="presParOf" srcId="{4616566A-0121-47B3-96CB-1FB48AF86E6F}" destId="{6D15966E-CDF2-45F8-85D3-043145DF847A}" srcOrd="0" destOrd="0" presId="urn:microsoft.com/office/officeart/2005/8/layout/cycle2"/>
    <dgm:cxn modelId="{E812DB66-202F-4006-9092-CE290E303A62}" type="presParOf" srcId="{94CF486A-6B80-4048-99AB-E781AACEE71C}" destId="{9C5D4D0B-E0D5-4103-AAE1-134BF8B41646}" srcOrd="2" destOrd="0" presId="urn:microsoft.com/office/officeart/2005/8/layout/cycle2"/>
    <dgm:cxn modelId="{9EA35EDE-B3FA-4507-989E-D43C2966B0B2}" type="presParOf" srcId="{94CF486A-6B80-4048-99AB-E781AACEE71C}" destId="{752B9D06-1E2F-4984-889C-63539DAC9B06}" srcOrd="3" destOrd="0" presId="urn:microsoft.com/office/officeart/2005/8/layout/cycle2"/>
    <dgm:cxn modelId="{1D04030B-5AFF-4C9F-97D1-85E34CAB58C1}" type="presParOf" srcId="{752B9D06-1E2F-4984-889C-63539DAC9B06}" destId="{FF24F46A-A705-47C0-824F-D25A3C18F0CC}" srcOrd="0" destOrd="0" presId="urn:microsoft.com/office/officeart/2005/8/layout/cycle2"/>
    <dgm:cxn modelId="{5E0D8202-E2AF-44D7-8339-340693A9274C}" type="presParOf" srcId="{94CF486A-6B80-4048-99AB-E781AACEE71C}" destId="{221F64D7-4C90-427A-930E-5C6CAA82FD54}" srcOrd="4" destOrd="0" presId="urn:microsoft.com/office/officeart/2005/8/layout/cycle2"/>
    <dgm:cxn modelId="{9E749F77-4C11-402B-8131-D7312E559EBB}" type="presParOf" srcId="{94CF486A-6B80-4048-99AB-E781AACEE71C}" destId="{8606667F-1D5E-45FD-841E-8F96EB7197A2}" srcOrd="5" destOrd="0" presId="urn:microsoft.com/office/officeart/2005/8/layout/cycle2"/>
    <dgm:cxn modelId="{60B2DB28-C0E5-4252-87A4-66536A99FFC7}" type="presParOf" srcId="{8606667F-1D5E-45FD-841E-8F96EB7197A2}" destId="{18F024C2-1F50-416D-AD23-A101C96BCD90}" srcOrd="0" destOrd="0" presId="urn:microsoft.com/office/officeart/2005/8/layout/cycle2"/>
    <dgm:cxn modelId="{1D57EBFE-2B0D-4F1A-A16A-FB1B6AC1CBF7}" type="presParOf" srcId="{94CF486A-6B80-4048-99AB-E781AACEE71C}" destId="{01C14816-8DDC-4A6D-B90C-21AFFE112241}" srcOrd="6" destOrd="0" presId="urn:microsoft.com/office/officeart/2005/8/layout/cycle2"/>
    <dgm:cxn modelId="{45E895C8-99B2-49C5-8363-95BF326A687C}" type="presParOf" srcId="{94CF486A-6B80-4048-99AB-E781AACEE71C}" destId="{A47434FE-F324-4442-84DD-E9AB1B2C2D99}" srcOrd="7" destOrd="0" presId="urn:microsoft.com/office/officeart/2005/8/layout/cycle2"/>
    <dgm:cxn modelId="{4C006F51-7107-4F0C-A946-067B7829455D}" type="presParOf" srcId="{A47434FE-F324-4442-84DD-E9AB1B2C2D99}" destId="{6E2D2E7D-CB38-4243-BB74-AA1C41B4404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7A85A8-BD2C-43A5-9012-8FD9A1325BFB}">
      <dsp:nvSpPr>
        <dsp:cNvPr id="0" name=""/>
        <dsp:cNvSpPr/>
      </dsp:nvSpPr>
      <dsp:spPr>
        <a:xfrm>
          <a:off x="4562065" y="1117"/>
          <a:ext cx="1391468" cy="1391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smtClean="0"/>
            <a:t>Tamanho do Mercado</a:t>
          </a:r>
          <a:endParaRPr lang="pt-BR" sz="1700" kern="1200"/>
        </a:p>
      </dsp:txBody>
      <dsp:txXfrm>
        <a:off x="4562065" y="1117"/>
        <a:ext cx="1391468" cy="1391468"/>
      </dsp:txXfrm>
    </dsp:sp>
    <dsp:sp modelId="{4616566A-0121-47B3-96CB-1FB48AF86E6F}">
      <dsp:nvSpPr>
        <dsp:cNvPr id="0" name=""/>
        <dsp:cNvSpPr/>
      </dsp:nvSpPr>
      <dsp:spPr>
        <a:xfrm rot="2700000">
          <a:off x="5804312" y="1194026"/>
          <a:ext cx="370944" cy="46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2700000">
        <a:off x="5804312" y="1194026"/>
        <a:ext cx="370944" cy="469620"/>
      </dsp:txXfrm>
    </dsp:sp>
    <dsp:sp modelId="{9C5D4D0B-E0D5-4103-AAE1-134BF8B41646}">
      <dsp:nvSpPr>
        <dsp:cNvPr id="0" name=""/>
        <dsp:cNvSpPr/>
      </dsp:nvSpPr>
      <dsp:spPr>
        <a:xfrm>
          <a:off x="6040882" y="1479934"/>
          <a:ext cx="1391468" cy="1391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smtClean="0"/>
            <a:t>Divisão do Trabalho</a:t>
          </a:r>
          <a:endParaRPr lang="pt-BR" sz="1700" kern="1200"/>
        </a:p>
      </dsp:txBody>
      <dsp:txXfrm>
        <a:off x="6040882" y="1479934"/>
        <a:ext cx="1391468" cy="1391468"/>
      </dsp:txXfrm>
    </dsp:sp>
    <dsp:sp modelId="{752B9D06-1E2F-4984-889C-63539DAC9B06}">
      <dsp:nvSpPr>
        <dsp:cNvPr id="0" name=""/>
        <dsp:cNvSpPr/>
      </dsp:nvSpPr>
      <dsp:spPr>
        <a:xfrm rot="8100000">
          <a:off x="5819159" y="2672843"/>
          <a:ext cx="370944" cy="46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8100000">
        <a:off x="5819159" y="2672843"/>
        <a:ext cx="370944" cy="469620"/>
      </dsp:txXfrm>
    </dsp:sp>
    <dsp:sp modelId="{221F64D7-4C90-427A-930E-5C6CAA82FD54}">
      <dsp:nvSpPr>
        <dsp:cNvPr id="0" name=""/>
        <dsp:cNvSpPr/>
      </dsp:nvSpPr>
      <dsp:spPr>
        <a:xfrm>
          <a:off x="4562065" y="2958751"/>
          <a:ext cx="1391468" cy="1391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smtClean="0"/>
            <a:t>Aumento do Excedente</a:t>
          </a:r>
          <a:endParaRPr lang="pt-BR" sz="1700" kern="1200"/>
        </a:p>
      </dsp:txBody>
      <dsp:txXfrm>
        <a:off x="4562065" y="2958751"/>
        <a:ext cx="1391468" cy="1391468"/>
      </dsp:txXfrm>
    </dsp:sp>
    <dsp:sp modelId="{8606667F-1D5E-45FD-841E-8F96EB7197A2}">
      <dsp:nvSpPr>
        <dsp:cNvPr id="0" name=""/>
        <dsp:cNvSpPr/>
      </dsp:nvSpPr>
      <dsp:spPr>
        <a:xfrm rot="13500000">
          <a:off x="4340342" y="2687690"/>
          <a:ext cx="370944" cy="46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13500000">
        <a:off x="4340342" y="2687690"/>
        <a:ext cx="370944" cy="469620"/>
      </dsp:txXfrm>
    </dsp:sp>
    <dsp:sp modelId="{01C14816-8DDC-4A6D-B90C-21AFFE112241}">
      <dsp:nvSpPr>
        <dsp:cNvPr id="0" name=""/>
        <dsp:cNvSpPr/>
      </dsp:nvSpPr>
      <dsp:spPr>
        <a:xfrm>
          <a:off x="3083248" y="1479934"/>
          <a:ext cx="1391468" cy="1391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smtClean="0"/>
            <a:t>Aumento do Consumo</a:t>
          </a:r>
          <a:endParaRPr lang="pt-BR" sz="1700" kern="1200"/>
        </a:p>
      </dsp:txBody>
      <dsp:txXfrm>
        <a:off x="3083248" y="1479934"/>
        <a:ext cx="1391468" cy="1391468"/>
      </dsp:txXfrm>
    </dsp:sp>
    <dsp:sp modelId="{A47434FE-F324-4442-84DD-E9AB1B2C2D99}">
      <dsp:nvSpPr>
        <dsp:cNvPr id="0" name=""/>
        <dsp:cNvSpPr/>
      </dsp:nvSpPr>
      <dsp:spPr>
        <a:xfrm rot="18900000">
          <a:off x="4325495" y="1208873"/>
          <a:ext cx="370944" cy="46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18900000">
        <a:off x="4325495" y="1208873"/>
        <a:ext cx="370944" cy="469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296B-9D30-4140-A2BA-4C45359CCC03}" type="datetimeFigureOut">
              <a:rPr lang="pt-BR" smtClean="0"/>
              <a:pPr/>
              <a:t>24/02/2017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5718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296B-9D30-4140-A2BA-4C45359CCC03}" type="datetimeFigureOut">
              <a:rPr lang="pt-BR" smtClean="0"/>
              <a:pPr/>
              <a:t>24/02/2017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6928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296B-9D30-4140-A2BA-4C45359CCC03}" type="datetimeFigureOut">
              <a:rPr lang="pt-BR" smtClean="0"/>
              <a:pPr/>
              <a:t>24/02/2017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158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296B-9D30-4140-A2BA-4C45359CCC03}" type="datetimeFigureOut">
              <a:rPr lang="pt-BR" smtClean="0"/>
              <a:pPr/>
              <a:t>24/02/2017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2341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296B-9D30-4140-A2BA-4C45359CCC03}" type="datetimeFigureOut">
              <a:rPr lang="pt-BR" smtClean="0"/>
              <a:pPr/>
              <a:t>24/02/2017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1959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296B-9D30-4140-A2BA-4C45359CCC03}" type="datetimeFigureOut">
              <a:rPr lang="pt-BR" smtClean="0"/>
              <a:pPr/>
              <a:t>24/02/2017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7117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296B-9D30-4140-A2BA-4C45359CCC03}" type="datetimeFigureOut">
              <a:rPr lang="pt-BR" smtClean="0"/>
              <a:pPr/>
              <a:t>24/02/2017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7803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296B-9D30-4140-A2BA-4C45359CCC03}" type="datetimeFigureOut">
              <a:rPr lang="pt-BR" smtClean="0"/>
              <a:pPr/>
              <a:t>24/02/2017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9162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296B-9D30-4140-A2BA-4C45359CCC03}" type="datetimeFigureOut">
              <a:rPr lang="pt-BR" smtClean="0"/>
              <a:pPr/>
              <a:t>24/02/2017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9904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296B-9D30-4140-A2BA-4C45359CCC03}" type="datetimeFigureOut">
              <a:rPr lang="pt-BR" smtClean="0"/>
              <a:pPr/>
              <a:t>24/02/2017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6240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296B-9D30-4140-A2BA-4C45359CCC03}" type="datetimeFigureOut">
              <a:rPr lang="pt-BR" smtClean="0"/>
              <a:pPr/>
              <a:t>24/02/2017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950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5296B-9D30-4140-A2BA-4C45359CCC03}" type="datetimeFigureOut">
              <a:rPr lang="pt-BR" smtClean="0"/>
              <a:pPr/>
              <a:t>24/02/2017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5543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969856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800" dirty="0" smtClean="0"/>
              <a:t/>
            </a:r>
            <a:br>
              <a:rPr lang="pt-BR" sz="4800" dirty="0" smtClean="0"/>
            </a:br>
            <a:r>
              <a:rPr lang="pt-BR" sz="4800" dirty="0" smtClean="0"/>
              <a:t/>
            </a:r>
            <a:br>
              <a:rPr lang="pt-BR" sz="4800" dirty="0" smtClean="0"/>
            </a:br>
            <a:r>
              <a:rPr lang="pt-BR" sz="4800" dirty="0" smtClean="0"/>
              <a:t/>
            </a:r>
            <a:br>
              <a:rPr lang="pt-BR" sz="4800" dirty="0" smtClean="0"/>
            </a:br>
            <a:r>
              <a:rPr lang="pt-BR" sz="4800" dirty="0" smtClean="0"/>
              <a:t>Objeto e Método da Economia</a:t>
            </a:r>
            <a:br>
              <a:rPr lang="pt-BR" sz="4800" dirty="0" smtClean="0"/>
            </a:br>
            <a:r>
              <a:rPr lang="pt-BR" sz="4800" dirty="0" smtClean="0"/>
              <a:t/>
            </a:r>
            <a:br>
              <a:rPr lang="pt-BR" sz="4800" dirty="0" smtClean="0"/>
            </a:br>
            <a:r>
              <a:rPr lang="pt-BR" sz="3100" dirty="0" err="1" smtClean="0"/>
              <a:t>ZEB</a:t>
            </a:r>
            <a:r>
              <a:rPr lang="pt-BR" sz="3100" dirty="0" smtClean="0"/>
              <a:t>-1036 </a:t>
            </a:r>
            <a:endParaRPr lang="pt-BR" sz="4800" dirty="0"/>
          </a:p>
        </p:txBody>
      </p:sp>
    </p:spTree>
    <p:extLst>
      <p:ext uri="{BB962C8B-B14F-4D97-AF65-F5344CB8AC3E}">
        <p14:creationId xmlns="" xmlns:p14="http://schemas.microsoft.com/office/powerpoint/2010/main" val="16038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861"/>
            <a:ext cx="10515600" cy="1325563"/>
          </a:xfrm>
        </p:spPr>
        <p:txBody>
          <a:bodyPr/>
          <a:lstStyle/>
          <a:p>
            <a:r>
              <a:rPr lang="pt-BR" dirty="0" smtClean="0"/>
              <a:t>Fundação</a:t>
            </a:r>
            <a:endParaRPr lang="pt-BR" dirty="0"/>
          </a:p>
        </p:txBody>
      </p:sp>
      <p:pic>
        <p:nvPicPr>
          <p:cNvPr id="3074" name="Picture 2" descr="402px adamsmi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49" y="1425458"/>
            <a:ext cx="2634386" cy="3931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iberalismoeconomico.org/wp-content/uploads/2015/10/riqueza-das-naco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03" y="82205"/>
            <a:ext cx="4541215" cy="6618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4482" y="4487784"/>
            <a:ext cx="8021574" cy="2212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1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A. Smith: a divisão do trabalho</a:t>
            </a: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838200" y="2010661"/>
            <a:ext cx="103771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smtClean="0">
                <a:solidFill>
                  <a:srgbClr val="4D4D4D"/>
                </a:solidFill>
                <a:effectLst/>
                <a:latin typeface="Georgia" panose="02040502050405020303" pitchFamily="18" charset="0"/>
              </a:rPr>
              <a:t>When labour is thus divided, and so much done by one man in proportion, the surplus above their maintenance is considerable, which each man can exchange for a fourth of what he could have done if he had finished it alone. By this means the commodity becomes far cheaper, and the labour dearer. </a:t>
            </a:r>
            <a:endParaRPr lang="pt-BR" sz="2400"/>
          </a:p>
        </p:txBody>
      </p:sp>
      <p:sp>
        <p:nvSpPr>
          <p:cNvPr id="4" name="Retângulo 3"/>
          <p:cNvSpPr/>
          <p:nvPr/>
        </p:nvSpPr>
        <p:spPr>
          <a:xfrm>
            <a:off x="838200" y="4147372"/>
            <a:ext cx="10377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smtClean="0">
                <a:solidFill>
                  <a:srgbClr val="4D4D4D"/>
                </a:solidFill>
                <a:effectLst/>
                <a:latin typeface="Georgia" panose="02040502050405020303" pitchFamily="18" charset="0"/>
              </a:rPr>
              <a:t>the quantity of work which is done by the division of labour is much increased by the three following articles: first, increase of dexterity; secondly, the saving of time lost in passing from one species of labour to another; and thirdly, the invention of machinery.</a:t>
            </a:r>
            <a:endParaRPr lang="pt-BR" sz="2400"/>
          </a:p>
        </p:txBody>
      </p:sp>
    </p:spTree>
    <p:extLst>
      <p:ext uri="{BB962C8B-B14F-4D97-AF65-F5344CB8AC3E}">
        <p14:creationId xmlns="" xmlns:p14="http://schemas.microsoft.com/office/powerpoint/2010/main" val="42286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A. Smith: a causa da riqueza das nações</a:t>
            </a:r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919208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292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Método: construção de modelos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Modelos: simplificações </a:t>
            </a:r>
            <a:r>
              <a:rPr lang="pt-BR" dirty="0" smtClean="0"/>
              <a:t>da realidade</a:t>
            </a:r>
          </a:p>
          <a:p>
            <a:r>
              <a:rPr lang="pt-BR" dirty="0" smtClean="0"/>
              <a:t>Tomam as variáveis essenciais para o problema / contexto e estabelecem relações entre tais variáveis</a:t>
            </a:r>
          </a:p>
          <a:p>
            <a:r>
              <a:rPr lang="pt-BR" dirty="0" smtClean="0"/>
              <a:t>Permitem extrair conclusões rigorosas (condicionadas às premissas do modelo)</a:t>
            </a:r>
          </a:p>
          <a:p>
            <a:r>
              <a:rPr lang="pt-BR" dirty="0" smtClean="0"/>
              <a:t>Teste empírico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Smith: porque algumas sociedades são mais ricas que outras?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renda gerada em uma economia (Y) é função do nível de emprego (N) e do estoque de capital por trabalhador (K)</a:t>
            </a:r>
          </a:p>
          <a:p>
            <a:r>
              <a:rPr lang="pt-BR" dirty="0" smtClean="0"/>
              <a:t>O nível de emprego é determinado pela população e pelo tamanho do mercado (consumo doméstico e exportações)</a:t>
            </a:r>
          </a:p>
          <a:p>
            <a:r>
              <a:rPr lang="pt-BR" dirty="0" smtClean="0"/>
              <a:t>O tamanho do mercado define o nível da divisão do trabalho</a:t>
            </a:r>
          </a:p>
          <a:p>
            <a:r>
              <a:rPr lang="pt-BR" dirty="0" smtClean="0"/>
              <a:t>A divisão do trabalho eleva a produtividade do trabalho</a:t>
            </a:r>
          </a:p>
          <a:p>
            <a:r>
              <a:rPr lang="pt-BR" dirty="0" smtClean="0"/>
              <a:t>Quanto maior a produtividade do trabalho, maior o excedente da economia, maior o consumo e o investimento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838200" y="190953"/>
            <a:ext cx="10515600" cy="1325563"/>
          </a:xfrm>
        </p:spPr>
        <p:txBody>
          <a:bodyPr/>
          <a:lstStyle/>
          <a:p>
            <a:r>
              <a:rPr lang="pt-BR" sz="3200" dirty="0" smtClean="0"/>
              <a:t>Smith: porque algumas sociedades são mais ricas que outras?</a:t>
            </a:r>
            <a:endParaRPr lang="pt-BR" dirty="0" smtClean="0"/>
          </a:p>
        </p:txBody>
      </p:sp>
      <p:cxnSp>
        <p:nvCxnSpPr>
          <p:cNvPr id="6" name="Conector de seta reta 5"/>
          <p:cNvCxnSpPr/>
          <p:nvPr/>
        </p:nvCxnSpPr>
        <p:spPr>
          <a:xfrm rot="5400000" flipH="1" flipV="1">
            <a:off x="271993" y="3464455"/>
            <a:ext cx="3644900" cy="2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2095500" y="5286375"/>
            <a:ext cx="733425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3" name="CaixaDeTexto 8"/>
          <p:cNvSpPr txBox="1">
            <a:spLocks noChangeArrowheads="1"/>
          </p:cNvSpPr>
          <p:nvPr/>
        </p:nvSpPr>
        <p:spPr bwMode="auto">
          <a:xfrm>
            <a:off x="8667752" y="5357814"/>
            <a:ext cx="3143249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N (variável exógena)</a:t>
            </a:r>
          </a:p>
        </p:txBody>
      </p:sp>
      <p:sp>
        <p:nvSpPr>
          <p:cNvPr id="22534" name="CaixaDeTexto 9"/>
          <p:cNvSpPr txBox="1">
            <a:spLocks noChangeArrowheads="1"/>
          </p:cNvSpPr>
          <p:nvPr/>
        </p:nvSpPr>
        <p:spPr bwMode="auto">
          <a:xfrm>
            <a:off x="762000" y="1285875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Y (variável endógena)</a:t>
            </a:r>
          </a:p>
        </p:txBody>
      </p:sp>
      <p:sp>
        <p:nvSpPr>
          <p:cNvPr id="11" name="Forma livre 10"/>
          <p:cNvSpPr/>
          <p:nvPr/>
        </p:nvSpPr>
        <p:spPr>
          <a:xfrm>
            <a:off x="2095500" y="2579689"/>
            <a:ext cx="6766984" cy="2695575"/>
          </a:xfrm>
          <a:custGeom>
            <a:avLst/>
            <a:gdLst>
              <a:gd name="connsiteX0" fmla="*/ 0 w 5076093"/>
              <a:gd name="connsiteY0" fmla="*/ 2696308 h 2696308"/>
              <a:gd name="connsiteX1" fmla="*/ 1043354 w 5076093"/>
              <a:gd name="connsiteY1" fmla="*/ 2543908 h 2696308"/>
              <a:gd name="connsiteX2" fmla="*/ 2696308 w 5076093"/>
              <a:gd name="connsiteY2" fmla="*/ 2004646 h 2696308"/>
              <a:gd name="connsiteX3" fmla="*/ 4208585 w 5076093"/>
              <a:gd name="connsiteY3" fmla="*/ 926123 h 2696308"/>
              <a:gd name="connsiteX4" fmla="*/ 5076093 w 5076093"/>
              <a:gd name="connsiteY4" fmla="*/ 0 h 269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6093" h="2696308">
                <a:moveTo>
                  <a:pt x="0" y="2696308"/>
                </a:moveTo>
                <a:cubicBezTo>
                  <a:pt x="296985" y="2677746"/>
                  <a:pt x="593970" y="2659185"/>
                  <a:pt x="1043354" y="2543908"/>
                </a:cubicBezTo>
                <a:cubicBezTo>
                  <a:pt x="1492738" y="2428631"/>
                  <a:pt x="2168770" y="2274277"/>
                  <a:pt x="2696308" y="2004646"/>
                </a:cubicBezTo>
                <a:cubicBezTo>
                  <a:pt x="3223846" y="1735015"/>
                  <a:pt x="3811954" y="1260231"/>
                  <a:pt x="4208585" y="926123"/>
                </a:cubicBezTo>
                <a:cubicBezTo>
                  <a:pt x="4605216" y="592015"/>
                  <a:pt x="4840654" y="296007"/>
                  <a:pt x="5076093" y="0"/>
                </a:cubicBezTo>
              </a:path>
            </a:pathLst>
          </a:custGeom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536" name="CaixaDeTexto 11"/>
          <p:cNvSpPr txBox="1">
            <a:spLocks noChangeArrowheads="1"/>
          </p:cNvSpPr>
          <p:nvPr/>
        </p:nvSpPr>
        <p:spPr bwMode="auto">
          <a:xfrm>
            <a:off x="8870952" y="2416175"/>
            <a:ext cx="217804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Y=f(N , K</a:t>
            </a:r>
            <a:r>
              <a:rPr lang="pt-BR" baseline="-25000"/>
              <a:t>0</a:t>
            </a:r>
            <a:r>
              <a:rPr lang="pt-BR"/>
              <a:t>)</a:t>
            </a:r>
          </a:p>
        </p:txBody>
      </p:sp>
      <p:sp>
        <p:nvSpPr>
          <p:cNvPr id="22537" name="CaixaDeTexto 12"/>
          <p:cNvSpPr txBox="1">
            <a:spLocks noChangeArrowheads="1"/>
          </p:cNvSpPr>
          <p:nvPr/>
        </p:nvSpPr>
        <p:spPr bwMode="auto">
          <a:xfrm>
            <a:off x="8870951" y="3857625"/>
            <a:ext cx="1892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C00000"/>
                </a:solidFill>
              </a:rPr>
              <a:t>Y=f(N , K</a:t>
            </a:r>
            <a:r>
              <a:rPr lang="pt-BR" baseline="-25000">
                <a:solidFill>
                  <a:srgbClr val="C00000"/>
                </a:solidFill>
              </a:rPr>
              <a:t>1</a:t>
            </a:r>
            <a:r>
              <a:rPr lang="pt-BR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4" name="Forma livre 13"/>
          <p:cNvSpPr/>
          <p:nvPr/>
        </p:nvSpPr>
        <p:spPr>
          <a:xfrm>
            <a:off x="2089151" y="4071939"/>
            <a:ext cx="6769100" cy="1195387"/>
          </a:xfrm>
          <a:custGeom>
            <a:avLst/>
            <a:gdLst>
              <a:gd name="connsiteX0" fmla="*/ 0 w 5076093"/>
              <a:gd name="connsiteY0" fmla="*/ 2696308 h 2696308"/>
              <a:gd name="connsiteX1" fmla="*/ 1043354 w 5076093"/>
              <a:gd name="connsiteY1" fmla="*/ 2543908 h 2696308"/>
              <a:gd name="connsiteX2" fmla="*/ 2696308 w 5076093"/>
              <a:gd name="connsiteY2" fmla="*/ 2004646 h 2696308"/>
              <a:gd name="connsiteX3" fmla="*/ 4208585 w 5076093"/>
              <a:gd name="connsiteY3" fmla="*/ 926123 h 2696308"/>
              <a:gd name="connsiteX4" fmla="*/ 5076093 w 5076093"/>
              <a:gd name="connsiteY4" fmla="*/ 0 h 269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6093" h="2696308">
                <a:moveTo>
                  <a:pt x="0" y="2696308"/>
                </a:moveTo>
                <a:cubicBezTo>
                  <a:pt x="296985" y="2677746"/>
                  <a:pt x="593970" y="2659185"/>
                  <a:pt x="1043354" y="2543908"/>
                </a:cubicBezTo>
                <a:cubicBezTo>
                  <a:pt x="1492738" y="2428631"/>
                  <a:pt x="2168770" y="2274277"/>
                  <a:pt x="2696308" y="2004646"/>
                </a:cubicBezTo>
                <a:cubicBezTo>
                  <a:pt x="3223846" y="1735015"/>
                  <a:pt x="3811954" y="1260231"/>
                  <a:pt x="4208585" y="926123"/>
                </a:cubicBezTo>
                <a:cubicBezTo>
                  <a:pt x="4605216" y="592015"/>
                  <a:pt x="4840654" y="296007"/>
                  <a:pt x="5076093" y="0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8" name="Conector reto 17"/>
          <p:cNvCxnSpPr/>
          <p:nvPr/>
        </p:nvCxnSpPr>
        <p:spPr>
          <a:xfrm rot="5400000" flipH="1" flipV="1">
            <a:off x="6428582" y="4572794"/>
            <a:ext cx="1430338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2095500" y="3857625"/>
            <a:ext cx="504825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41" name="CaixaDeTexto 20"/>
          <p:cNvSpPr txBox="1">
            <a:spLocks noChangeArrowheads="1"/>
          </p:cNvSpPr>
          <p:nvPr/>
        </p:nvSpPr>
        <p:spPr bwMode="auto">
          <a:xfrm>
            <a:off x="666751" y="3692526"/>
            <a:ext cx="1809749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Y Inglaterra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2095500" y="4929188"/>
            <a:ext cx="381000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rot="5400000" flipH="1" flipV="1">
            <a:off x="5630863" y="5108576"/>
            <a:ext cx="35877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44" name="CaixaDeTexto 27"/>
          <p:cNvSpPr txBox="1">
            <a:spLocks noChangeArrowheads="1"/>
          </p:cNvSpPr>
          <p:nvPr/>
        </p:nvSpPr>
        <p:spPr bwMode="auto">
          <a:xfrm>
            <a:off x="9620252" y="4559300"/>
            <a:ext cx="161924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(K</a:t>
            </a:r>
            <a:r>
              <a:rPr lang="pt-BR" baseline="-25000"/>
              <a:t>0</a:t>
            </a:r>
            <a:r>
              <a:rPr lang="pt-BR"/>
              <a:t> &gt; K</a:t>
            </a:r>
            <a:r>
              <a:rPr lang="pt-BR" baseline="-25000"/>
              <a:t>1</a:t>
            </a:r>
            <a:r>
              <a:rPr lang="pt-BR"/>
              <a:t>)</a:t>
            </a:r>
          </a:p>
        </p:txBody>
      </p:sp>
      <p:sp>
        <p:nvSpPr>
          <p:cNvPr id="22545" name="CaixaDeTexto 28"/>
          <p:cNvSpPr txBox="1">
            <a:spLocks noChangeArrowheads="1"/>
          </p:cNvSpPr>
          <p:nvPr/>
        </p:nvSpPr>
        <p:spPr bwMode="auto">
          <a:xfrm>
            <a:off x="666751" y="4764089"/>
            <a:ext cx="1809749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Y Escócia</a:t>
            </a:r>
          </a:p>
        </p:txBody>
      </p:sp>
      <p:sp>
        <p:nvSpPr>
          <p:cNvPr id="22546" name="CaixaDeTexto 29"/>
          <p:cNvSpPr txBox="1">
            <a:spLocks noChangeArrowheads="1"/>
          </p:cNvSpPr>
          <p:nvPr/>
        </p:nvSpPr>
        <p:spPr bwMode="auto">
          <a:xfrm>
            <a:off x="4953001" y="5357814"/>
            <a:ext cx="1333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N Escócia</a:t>
            </a:r>
          </a:p>
        </p:txBody>
      </p:sp>
      <p:sp>
        <p:nvSpPr>
          <p:cNvPr id="22547" name="CaixaDeTexto 30"/>
          <p:cNvSpPr txBox="1">
            <a:spLocks noChangeArrowheads="1"/>
          </p:cNvSpPr>
          <p:nvPr/>
        </p:nvSpPr>
        <p:spPr bwMode="auto">
          <a:xfrm>
            <a:off x="6667500" y="5335589"/>
            <a:ext cx="180975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N Inglaterra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a sociedade se organiza para resolver o problema econômico?</a:t>
            </a:r>
            <a:endParaRPr lang="pt-BR" dirty="0"/>
          </a:p>
        </p:txBody>
      </p:sp>
      <p:pic>
        <p:nvPicPr>
          <p:cNvPr id="1026" name="Picture 2" descr="http://www.fenatracoop.com.br/site/wp-content/uploads/2009/03/2016/01/desempregad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233" y="1935162"/>
            <a:ext cx="6858000" cy="438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Formas de resolver o problema econômico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000" smtClean="0"/>
              <a:t>Karl Polanyi (</a:t>
            </a:r>
            <a:r>
              <a:rPr lang="pt-BR" sz="3000" i="1" smtClean="0"/>
              <a:t>A Grande Transformação</a:t>
            </a:r>
            <a:r>
              <a:rPr lang="pt-BR" sz="3000" smtClean="0"/>
              <a:t>) – extensa pesquisa histórico-antropológica sobre as formas de decidir sobre alocação de recursos.</a:t>
            </a:r>
          </a:p>
          <a:p>
            <a:pPr eaLnBrk="1" hangingPunct="1">
              <a:lnSpc>
                <a:spcPct val="80000"/>
              </a:lnSpc>
            </a:pPr>
            <a:r>
              <a:rPr lang="pt-BR" sz="3000" smtClean="0"/>
              <a:t>Três categorias gerais: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600" smtClean="0"/>
              <a:t>Tradição e reciprocidade: papéis de cada posição social definidos pela tradição (dádivas)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600" smtClean="0"/>
              <a:t>Hierarquia: um agente (indivíduo, classe) recebe o papel de decidir centralizadamente sobre a alocação de recursos (redistribuição)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600" smtClean="0"/>
              <a:t>Mercado: os agentes tomam decisões descentralizadas e a alocação dos recursos deriva do conjunto de decisões (troca)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Formas de resolver o problema econômico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Sociedades pequenas, “primitivas”, com freqüência adotam regras de reciprocidade</a:t>
            </a:r>
          </a:p>
          <a:p>
            <a:pPr eaLnBrk="1" hangingPunct="1"/>
            <a:r>
              <a:rPr lang="pt-BR" smtClean="0"/>
              <a:t>Grandes impérios da antiguidade (Mesopotâmia, Egito, China, Índia) em geral foram controlados por sistemas de redistribuição</a:t>
            </a:r>
          </a:p>
          <a:p>
            <a:pPr eaLnBrk="1" hangingPunct="1"/>
            <a:r>
              <a:rPr lang="pt-BR" smtClean="0"/>
              <a:t>Nas sociedades modernas prevalecem os mecanismos 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Vantagens e desvantagens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624417" y="2060575"/>
          <a:ext cx="109728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  <a:gridCol w="365760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Vantagens</a:t>
                      </a:r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Desvantagens</a:t>
                      </a:r>
                      <a:endParaRPr lang="pt-B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Tradição</a:t>
                      </a:r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Obediência espontânea</a:t>
                      </a:r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Dificuldade de adaptação a mudanças no ambiente</a:t>
                      </a:r>
                      <a:endParaRPr lang="pt-B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Hierarquia</a:t>
                      </a:r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Mudanças rápidas e alinhamento dos indivíduos aos objetivos da coletividade</a:t>
                      </a:r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Dificuldade de satisfazer as preferências de consumo dos indivíduos</a:t>
                      </a:r>
                      <a:endParaRPr lang="pt-B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Mercado</a:t>
                      </a:r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Decisões independentes, com pouca informação</a:t>
                      </a:r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Resultados ineficientes quando as ações de alguns afetam outros que não participam da decisão</a:t>
                      </a:r>
                      <a:endParaRPr lang="pt-BR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1.mundodastribos.com/84028-Consulta-Bolsa-Fam%C3%ADlia-Pelo-Nome-NIS-CPF-Online-900000000000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75" y="330026"/>
            <a:ext cx="10706608" cy="6280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02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Formas de resolver o problema econômico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Mesmo nas sociedades modernas,  a hierarquia está presente na gestão interna de diversas organizações: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Famílias;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Igrejas, clubes, grupos de interesse;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Firmas;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Estado.</a:t>
            </a:r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O exercício do poder hierárquico é limitado por leis / tradições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Porque dizemos que vivemos em uma sociedade de mercado 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... Se há muitas decisões sobre alocação de recursos que são tomadas por organizações hierárquicas e por organizações tradicionais? </a:t>
            </a:r>
          </a:p>
          <a:p>
            <a:r>
              <a:rPr lang="pt-BR" dirty="0" smtClean="0"/>
              <a:t>... Se, mesmo nas sociedades primitivas, praticam-se trocas de produtos?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Nas SOCIEDADES MODERNAS</a:t>
            </a:r>
          </a:p>
          <a:p>
            <a:r>
              <a:rPr lang="pt-BR" dirty="0" smtClean="0"/>
              <a:t>Os recursos das organizações (Estado, firmas, famílias), dependem de mercados</a:t>
            </a:r>
          </a:p>
          <a:p>
            <a:r>
              <a:rPr lang="pt-BR" dirty="0" smtClean="0"/>
              <a:t>Para produzir, é preciso recorrer a mercados (trabalho, terra, capitais), o que não ocorre nas sociedades primitivas, impérios da antiguidade, feudalismo, ...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Contexto do Problema Econômico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417638"/>
            <a:ext cx="10668000" cy="4754562"/>
          </a:xfrm>
          <a:prstGeom prst="rect">
            <a:avLst/>
          </a:prstGeom>
          <a:solidFill>
            <a:srgbClr val="89A9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latin typeface="Calibri" pitchFamily="-110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30400" y="2971800"/>
            <a:ext cx="7112000" cy="2362200"/>
          </a:xfrm>
          <a:prstGeom prst="rect">
            <a:avLst/>
          </a:prstGeom>
          <a:solidFill>
            <a:srgbClr val="FFD77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latin typeface="Calibri" pitchFamily="-110" charset="0"/>
            </a:endParaRP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1727200" y="5710238"/>
            <a:ext cx="243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alibri" pitchFamily="-110" charset="0"/>
              </a:rPr>
              <a:t>Ecossistema</a:t>
            </a: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2641600" y="4795838"/>
            <a:ext cx="365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alibri" pitchFamily="-110" charset="0"/>
              </a:rPr>
              <a:t>Sistema Econômico</a:t>
            </a:r>
          </a:p>
        </p:txBody>
      </p: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1727200" y="1600201"/>
            <a:ext cx="36576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alibri" pitchFamily="-110" charset="0"/>
              </a:rPr>
              <a:t>Recursos Naturais</a:t>
            </a:r>
          </a:p>
          <a:p>
            <a:pPr algn="ctr"/>
            <a:r>
              <a:rPr lang="pt-BR" sz="2400" b="1">
                <a:latin typeface="Calibri" pitchFamily="-110" charset="0"/>
              </a:rPr>
              <a:t>(insumos)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35200" y="3124200"/>
            <a:ext cx="2438400" cy="1295400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>
                <a:solidFill>
                  <a:srgbClr val="FFFFFF"/>
                </a:solidFill>
                <a:latin typeface="Calibri" pitchFamily="-110" charset="0"/>
              </a:rPr>
              <a:t>Produção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502400" y="3124200"/>
            <a:ext cx="2438400" cy="1295400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>
                <a:solidFill>
                  <a:srgbClr val="FFFFFF"/>
                </a:solidFill>
                <a:latin typeface="Calibri" pitchFamily="-110" charset="0"/>
              </a:rPr>
              <a:t>Consumo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27200" y="2671764"/>
            <a:ext cx="9042400" cy="3119437"/>
          </a:xfrm>
          <a:prstGeom prst="rect">
            <a:avLst/>
          </a:prstGeom>
          <a:solidFill>
            <a:srgbClr val="77933C">
              <a:alpha val="2588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latin typeface="Calibri" pitchFamily="-110" charset="0"/>
            </a:endParaRPr>
          </a:p>
        </p:txBody>
      </p:sp>
      <p:sp>
        <p:nvSpPr>
          <p:cNvPr id="30731" name="TextBox 12"/>
          <p:cNvSpPr txBox="1">
            <a:spLocks noChangeArrowheads="1"/>
          </p:cNvSpPr>
          <p:nvPr/>
        </p:nvSpPr>
        <p:spPr bwMode="auto">
          <a:xfrm>
            <a:off x="2235200" y="5329238"/>
            <a:ext cx="365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alibri" pitchFamily="-110" charset="0"/>
              </a:rPr>
              <a:t>Sistema Social</a:t>
            </a:r>
          </a:p>
        </p:txBody>
      </p:sp>
      <p:sp>
        <p:nvSpPr>
          <p:cNvPr id="30732" name="TextBox 13"/>
          <p:cNvSpPr txBox="1">
            <a:spLocks noChangeArrowheads="1"/>
          </p:cNvSpPr>
          <p:nvPr/>
        </p:nvSpPr>
        <p:spPr bwMode="auto">
          <a:xfrm>
            <a:off x="7010400" y="1600201"/>
            <a:ext cx="36576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latin typeface="Calibri" pitchFamily="-110" charset="0"/>
              </a:rPr>
              <a:t>Resíduos</a:t>
            </a:r>
          </a:p>
          <a:p>
            <a:pPr algn="ctr"/>
            <a:r>
              <a:rPr lang="pt-BR" sz="2400" b="1">
                <a:latin typeface="Calibri" pitchFamily="-110" charset="0"/>
              </a:rPr>
              <a:t>(poluentes)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4673600" y="3810000"/>
            <a:ext cx="1828800" cy="1588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368800" y="4038600"/>
            <a:ext cx="2133600" cy="762000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1600">
                <a:solidFill>
                  <a:srgbClr val="FFFFFF"/>
                </a:solidFill>
                <a:latin typeface="Calibri" pitchFamily="-110" charset="0"/>
              </a:rPr>
              <a:t>Reciclagem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6502400" y="4419600"/>
            <a:ext cx="111971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3759200" y="4419600"/>
            <a:ext cx="6096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5400000">
            <a:off x="3109384" y="2777067"/>
            <a:ext cx="692150" cy="2117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16200000" flipV="1">
            <a:off x="7444318" y="2745317"/>
            <a:ext cx="755650" cy="2116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flipV="1">
            <a:off x="4368800" y="2362200"/>
            <a:ext cx="3048000" cy="11430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740" name="TextBox 29"/>
          <p:cNvSpPr txBox="1">
            <a:spLocks noChangeArrowheads="1"/>
          </p:cNvSpPr>
          <p:nvPr/>
        </p:nvSpPr>
        <p:spPr bwMode="auto">
          <a:xfrm>
            <a:off x="6705600" y="4808538"/>
            <a:ext cx="3657600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latin typeface="Calibri" pitchFamily="-110" charset="0"/>
              </a:rPr>
              <a:t>Instituições </a:t>
            </a:r>
          </a:p>
          <a:p>
            <a:pPr algn="ctr"/>
            <a:r>
              <a:rPr lang="pt-BR" sz="2400" b="1">
                <a:latin typeface="Calibri" pitchFamily="-110" charset="0"/>
              </a:rPr>
              <a:t>Organizações</a:t>
            </a: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5400000">
            <a:off x="6069543" y="5332942"/>
            <a:ext cx="457200" cy="2116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Sistema Econômico e Meio Ambiente</a:t>
            </a:r>
          </a:p>
        </p:txBody>
      </p:sp>
      <p:pic>
        <p:nvPicPr>
          <p:cNvPr id="23555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8518" y="2205038"/>
            <a:ext cx="883496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tângulo 4"/>
          <p:cNvSpPr>
            <a:spLocks noChangeArrowheads="1"/>
          </p:cNvSpPr>
          <p:nvPr/>
        </p:nvSpPr>
        <p:spPr bwMode="auto">
          <a:xfrm>
            <a:off x="1007533" y="1196976"/>
            <a:ext cx="1027218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alibri" pitchFamily="34" charset="0"/>
              </a:rPr>
              <a:t>Exemplos dos padrões sazonais da quantidade de leite cru destinado às indústrias lácteas. </a:t>
            </a:r>
          </a:p>
          <a:p>
            <a:r>
              <a:rPr lang="en-US" sz="1600">
                <a:latin typeface="Calibri" pitchFamily="34" charset="0"/>
              </a:rPr>
              <a:t>Valores em porcentagem, como desvios em relação ao fornecimento médio do ano.</a:t>
            </a:r>
            <a:endParaRPr lang="pt-BR" sz="1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1313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Cultura </a:t>
            </a:r>
            <a:r>
              <a:rPr lang="pt-BR" dirty="0" err="1" smtClean="0"/>
              <a:t>Anasazi</a:t>
            </a:r>
            <a:r>
              <a:rPr lang="pt-BR" dirty="0" smtClean="0"/>
              <a:t> - </a:t>
            </a:r>
            <a:r>
              <a:rPr lang="pt-BR" dirty="0" err="1" smtClean="0"/>
              <a:t>Chaco</a:t>
            </a:r>
            <a:r>
              <a:rPr lang="pt-BR" dirty="0" smtClean="0"/>
              <a:t> </a:t>
            </a:r>
            <a:r>
              <a:rPr lang="pt-BR" dirty="0" err="1" smtClean="0"/>
              <a:t>Cannyon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sz="3200" dirty="0" smtClean="0"/>
              <a:t>(Novo México, séculos VII a XII)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436" y="1655610"/>
            <a:ext cx="8953500" cy="496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Antropoceno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2476500"/>
            <a:ext cx="9810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342237" y="5657179"/>
            <a:ext cx="7281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MARX, K. O capital. V. I, tomo 1. São Paulo: Abril Cultural, 1983.</a:t>
            </a:r>
            <a:r>
              <a:rPr lang="fr-FR" dirty="0" smtClean="0"/>
              <a:t> </a:t>
            </a:r>
            <a:r>
              <a:rPr lang="fr-FR" dirty="0" smtClean="0"/>
              <a:t>p. 149- </a:t>
            </a:r>
            <a:r>
              <a:rPr lang="fr-FR" dirty="0" smtClean="0"/>
              <a:t>150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23DO2Dm7Wr0/TbiZ5U92zGI/AAAAAAAAAYE/-xTnKktrFrA/s1600/Metro_Lotado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85" y="189179"/>
            <a:ext cx="10198249" cy="65155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64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304" y="159026"/>
            <a:ext cx="11521440" cy="64808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76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Escolhas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b="1" smtClean="0"/>
              <a:t>Pobreza</a:t>
            </a:r>
            <a:r>
              <a:rPr lang="pt-BR" sz="3600" smtClean="0"/>
              <a:t> - Bolsa Família? Subsídio a alimentos básicos e produtos essenciais? Cada um por si?</a:t>
            </a:r>
            <a:endParaRPr lang="pt-BR" sz="3600" b="1" smtClean="0"/>
          </a:p>
          <a:p>
            <a:r>
              <a:rPr lang="pt-BR" sz="3600" b="1" smtClean="0"/>
              <a:t>Congestionamento</a:t>
            </a:r>
            <a:r>
              <a:rPr lang="pt-BR" sz="3600" smtClean="0"/>
              <a:t> - Restrição ao uso nos horários de pico? Tarifas diferenciadas? Deixar como está?</a:t>
            </a:r>
          </a:p>
          <a:p>
            <a:r>
              <a:rPr lang="pt-BR" sz="3600" b="1" smtClean="0"/>
              <a:t>Previdência Social</a:t>
            </a:r>
            <a:r>
              <a:rPr lang="pt-BR" sz="3600" smtClean="0"/>
              <a:t> - Manter benefícios e aumentar as contribuições? Reduzir benefícios e manter contribuições?</a:t>
            </a:r>
            <a:endParaRPr lang="pt-BR" sz="3600"/>
          </a:p>
        </p:txBody>
      </p:sp>
    </p:spTree>
    <p:extLst>
      <p:ext uri="{BB962C8B-B14F-4D97-AF65-F5344CB8AC3E}">
        <p14:creationId xmlns="" xmlns:p14="http://schemas.microsoft.com/office/powerpoint/2010/main" val="32958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avaliar as diferentes soluções?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89"/>
          </a:xfrm>
        </p:spPr>
        <p:txBody>
          <a:bodyPr>
            <a:normAutofit/>
          </a:bodyPr>
          <a:lstStyle/>
          <a:p>
            <a:r>
              <a:rPr lang="pt-BR" dirty="0" smtClean="0"/>
              <a:t>Cada solução cria custos e benefícios</a:t>
            </a:r>
          </a:p>
          <a:p>
            <a:r>
              <a:rPr lang="pt-BR" dirty="0" smtClean="0"/>
              <a:t>As regras do jogo (instituições) criam incentivos para os agentes se comportarem de determinada maneira</a:t>
            </a:r>
          </a:p>
          <a:p>
            <a:r>
              <a:rPr lang="pt-BR" dirty="0" smtClean="0"/>
              <a:t>Nem sempre os incentivos estão alinhados com os objetivos do tomador de decisão</a:t>
            </a:r>
          </a:p>
          <a:p>
            <a:r>
              <a:rPr lang="pt-BR" dirty="0" smtClean="0"/>
              <a:t>As “soluções” podem eventualmente gerar efeitos perversos</a:t>
            </a:r>
          </a:p>
          <a:p>
            <a:pPr lvl="1"/>
            <a:r>
              <a:rPr lang="pt-BR" dirty="0" smtClean="0"/>
              <a:t>Rodízio de veículos na Cidade do México</a:t>
            </a:r>
          </a:p>
          <a:p>
            <a:pPr lvl="1"/>
            <a:r>
              <a:rPr lang="pt-BR" dirty="0" smtClean="0"/>
              <a:t>Cobras em Nova </a:t>
            </a:r>
            <a:r>
              <a:rPr lang="pt-BR" dirty="0" err="1" smtClean="0"/>
              <a:t>Delhi</a:t>
            </a:r>
            <a:endParaRPr lang="pt-BR" dirty="0" smtClean="0"/>
          </a:p>
          <a:p>
            <a:r>
              <a:rPr lang="pt-BR" dirty="0" smtClean="0"/>
              <a:t>Para encontrar soluções eficazes, é preciso entender como as pessoas afetadas fazem suas escolhas 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Economia: etimologia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dirty="0" err="1" smtClean="0"/>
              <a:t>Óikos</a:t>
            </a:r>
            <a:r>
              <a:rPr lang="pt-BR" sz="4000" dirty="0" smtClean="0"/>
              <a:t> (casa, fazenda)</a:t>
            </a:r>
          </a:p>
          <a:p>
            <a:r>
              <a:rPr lang="pt-BR" sz="4000" dirty="0" err="1" smtClean="0"/>
              <a:t>Nomos</a:t>
            </a:r>
            <a:r>
              <a:rPr lang="pt-BR" sz="4000" dirty="0" smtClean="0"/>
              <a:t> (regra, lei, ordenamento)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3068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Definição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/>
              <a:t>“Economics is the science which studies human behavior as a relationship between given ends and scarce means which have alternative uses</a:t>
            </a:r>
            <a:r>
              <a:rPr lang="en-US" sz="4400" smtClean="0"/>
              <a:t>”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pt-BR" b="1"/>
              <a:t>Lionel </a:t>
            </a:r>
            <a:r>
              <a:rPr lang="pt-BR" b="1" smtClean="0"/>
              <a:t>Robbins (1898-1984 </a:t>
            </a:r>
            <a:r>
              <a:rPr lang="pt-BR" b="1"/>
              <a:t>)</a:t>
            </a:r>
          </a:p>
          <a:p>
            <a:pPr marL="0" indent="0">
              <a:buNone/>
            </a:pP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175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Definição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smtClean="0"/>
              <a:t>“</a:t>
            </a:r>
            <a:r>
              <a:rPr lang="en-US" sz="4400" b="1"/>
              <a:t>Economics</a:t>
            </a:r>
            <a:r>
              <a:rPr lang="en-US" sz="4400"/>
              <a:t> is a social science that examines how people choose among the alternatives available to them. It is social because it involves people and their behavior. It is a science because it uses, as much as possible, a scientific approach in its investigation of choices</a:t>
            </a:r>
            <a:r>
              <a:rPr lang="en-US" sz="4400" smtClean="0"/>
              <a:t>.”</a:t>
            </a:r>
            <a:r>
              <a:rPr lang="en-US" smtClean="0"/>
              <a:t> </a:t>
            </a:r>
            <a:r>
              <a:rPr lang="pt-BR" sz="3600" b="1"/>
              <a:t>Libby </a:t>
            </a:r>
            <a:r>
              <a:rPr lang="pt-BR" sz="3600" b="1" smtClean="0"/>
              <a:t>Rittenberg</a:t>
            </a:r>
            <a:r>
              <a:rPr lang="en-US" sz="3600"/>
              <a:t> </a:t>
            </a:r>
            <a:r>
              <a:rPr lang="en-US" sz="3600" smtClean="0"/>
              <a:t>&amp; </a:t>
            </a:r>
            <a:r>
              <a:rPr lang="pt-BR" sz="3600" b="1"/>
              <a:t>Tim </a:t>
            </a:r>
            <a:r>
              <a:rPr lang="pt-BR" sz="3600" b="1" smtClean="0"/>
              <a:t>Tregarthen</a:t>
            </a:r>
            <a:endParaRPr lang="pt-BR" sz="4400" b="1"/>
          </a:p>
        </p:txBody>
      </p:sp>
    </p:spTree>
    <p:extLst>
      <p:ext uri="{BB962C8B-B14F-4D97-AF65-F5344CB8AC3E}">
        <p14:creationId xmlns="" xmlns:p14="http://schemas.microsoft.com/office/powerpoint/2010/main" val="34726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865</Words>
  <Application>Microsoft Office PowerPoint</Application>
  <PresentationFormat>Personalizar</PresentationFormat>
  <Paragraphs>108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   Objeto e Método da Economia  ZEB-1036 </vt:lpstr>
      <vt:lpstr>Slide 2</vt:lpstr>
      <vt:lpstr>Slide 3</vt:lpstr>
      <vt:lpstr>Slide 4</vt:lpstr>
      <vt:lpstr>Escolhas</vt:lpstr>
      <vt:lpstr>Como avaliar as diferentes soluções?</vt:lpstr>
      <vt:lpstr>Economia: etimologia</vt:lpstr>
      <vt:lpstr>Definição</vt:lpstr>
      <vt:lpstr>Definição</vt:lpstr>
      <vt:lpstr>Fundação</vt:lpstr>
      <vt:lpstr>A. Smith: a divisão do trabalho</vt:lpstr>
      <vt:lpstr>A. Smith: a causa da riqueza das nações</vt:lpstr>
      <vt:lpstr>Método: construção de modelos</vt:lpstr>
      <vt:lpstr>Smith: porque algumas sociedades são mais ricas que outras?</vt:lpstr>
      <vt:lpstr>Smith: porque algumas sociedades são mais ricas que outras?</vt:lpstr>
      <vt:lpstr>Como a sociedade se organiza para resolver o problema econômico?</vt:lpstr>
      <vt:lpstr>Formas de resolver o problema econômico</vt:lpstr>
      <vt:lpstr>Formas de resolver o problema econômico</vt:lpstr>
      <vt:lpstr>Vantagens e desvantagens</vt:lpstr>
      <vt:lpstr>Formas de resolver o problema econômico</vt:lpstr>
      <vt:lpstr>Porque dizemos que vivemos em uma sociedade de mercado ...</vt:lpstr>
      <vt:lpstr>Contexto do Problema Econômico</vt:lpstr>
      <vt:lpstr>Sistema Econômico e Meio Ambiente</vt:lpstr>
      <vt:lpstr>Cultura Anasazi - Chaco Cannyon  (Novo México, séculos VII a XII)</vt:lpstr>
      <vt:lpstr>Antropoceno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ZEB-0763 Economia</dc:title>
  <dc:creator>Rubens Nunes</dc:creator>
  <cp:lastModifiedBy>Autor</cp:lastModifiedBy>
  <cp:revision>38</cp:revision>
  <dcterms:created xsi:type="dcterms:W3CDTF">2016-08-01T23:20:24Z</dcterms:created>
  <dcterms:modified xsi:type="dcterms:W3CDTF">2017-02-24T12:52:50Z</dcterms:modified>
</cp:coreProperties>
</file>