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5"/>
  </p:notesMasterIdLst>
  <p:handoutMasterIdLst>
    <p:handoutMasterId r:id="rId46"/>
  </p:handoutMasterIdLst>
  <p:sldIdLst>
    <p:sldId id="291" r:id="rId2"/>
    <p:sldId id="296" r:id="rId3"/>
    <p:sldId id="261" r:id="rId4"/>
    <p:sldId id="278" r:id="rId5"/>
    <p:sldId id="274" r:id="rId6"/>
    <p:sldId id="264" r:id="rId7"/>
    <p:sldId id="279" r:id="rId8"/>
    <p:sldId id="293" r:id="rId9"/>
    <p:sldId id="283" r:id="rId10"/>
    <p:sldId id="256" r:id="rId11"/>
    <p:sldId id="282" r:id="rId12"/>
    <p:sldId id="268" r:id="rId13"/>
    <p:sldId id="266" r:id="rId14"/>
    <p:sldId id="287" r:id="rId15"/>
    <p:sldId id="271" r:id="rId16"/>
    <p:sldId id="273" r:id="rId17"/>
    <p:sldId id="270" r:id="rId18"/>
    <p:sldId id="267" r:id="rId19"/>
    <p:sldId id="292" r:id="rId20"/>
    <p:sldId id="294" r:id="rId21"/>
    <p:sldId id="288" r:id="rId22"/>
    <p:sldId id="290" r:id="rId23"/>
    <p:sldId id="289" r:id="rId24"/>
    <p:sldId id="305" r:id="rId25"/>
    <p:sldId id="285" r:id="rId26"/>
    <p:sldId id="286" r:id="rId27"/>
    <p:sldId id="284" r:id="rId28"/>
    <p:sldId id="299" r:id="rId29"/>
    <p:sldId id="300" r:id="rId30"/>
    <p:sldId id="272" r:id="rId31"/>
    <p:sldId id="302" r:id="rId32"/>
    <p:sldId id="303" r:id="rId33"/>
    <p:sldId id="295" r:id="rId34"/>
    <p:sldId id="297" r:id="rId35"/>
    <p:sldId id="298" r:id="rId36"/>
    <p:sldId id="280" r:id="rId37"/>
    <p:sldId id="281" r:id="rId38"/>
    <p:sldId id="276" r:id="rId39"/>
    <p:sldId id="304" r:id="rId40"/>
    <p:sldId id="275" r:id="rId41"/>
    <p:sldId id="260" r:id="rId42"/>
    <p:sldId id="277" r:id="rId43"/>
    <p:sldId id="301" r:id="rId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clrMode="gray"/>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600" autoAdjust="0"/>
    <p:restoredTop sz="87561" autoAdjust="0"/>
  </p:normalViewPr>
  <p:slideViewPr>
    <p:cSldViewPr snapToGrid="0" snapToObjects="1" showGuides="1">
      <p:cViewPr varScale="1">
        <p:scale>
          <a:sx n="74" d="100"/>
          <a:sy n="74" d="100"/>
        </p:scale>
        <p:origin x="-2144" y="-104"/>
      </p:cViewPr>
      <p:guideLst>
        <p:guide orient="horz" pos="2160"/>
        <p:guide pos="2880"/>
      </p:guideLst>
    </p:cSldViewPr>
  </p:slideViewPr>
  <p:notesTextViewPr>
    <p:cViewPr>
      <p:scale>
        <a:sx n="100" d="100"/>
        <a:sy n="100" d="100"/>
      </p:scale>
      <p:origin x="0" y="0"/>
    </p:cViewPr>
  </p:notesTextViewPr>
  <p:notesViewPr>
    <p:cSldViewPr snapToGrid="0" snapToObjects="1" showGuides="1">
      <p:cViewPr varScale="1">
        <p:scale>
          <a:sx n="75" d="100"/>
          <a:sy n="75" d="100"/>
        </p:scale>
        <p:origin x="-2256" y="-11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handoutMaster" Target="handoutMasters/handoutMaster1.xml"/><Relationship Id="rId47" Type="http://schemas.openxmlformats.org/officeDocument/2006/relationships/printerSettings" Target="printerSettings/printerSettings1.bin"/><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dirty="0">
              <a:latin typeface="Garamond"/>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8E4A657-D6E7-B940-ACD7-C8AFE0DB4E9C}" type="datetimeFigureOut">
              <a:rPr lang="en-US" smtClean="0">
                <a:latin typeface="Garamond"/>
              </a:rPr>
              <a:t>7/20/12</a:t>
            </a:fld>
            <a:endParaRPr lang="pt-BR" dirty="0">
              <a:latin typeface="Garamon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dirty="0">
              <a:latin typeface="Garamond"/>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F5D5637-1F8A-D649-9EB4-91F0A2D7DF4D}" type="slidenum">
              <a:rPr lang="pt-BR" smtClean="0">
                <a:latin typeface="Garamond"/>
              </a:rPr>
              <a:t>‹#›</a:t>
            </a:fld>
            <a:endParaRPr lang="pt-BR" dirty="0">
              <a:latin typeface="Garamond"/>
            </a:endParaRPr>
          </a:p>
        </p:txBody>
      </p:sp>
    </p:spTree>
    <p:extLst>
      <p:ext uri="{BB962C8B-B14F-4D97-AF65-F5344CB8AC3E}">
        <p14:creationId xmlns:p14="http://schemas.microsoft.com/office/powerpoint/2010/main" val="11060103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Garamond"/>
              </a:defRPr>
            </a:lvl1pPr>
          </a:lstStyle>
          <a:p>
            <a:endParaRPr lang="pt-BR"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Garamond"/>
              </a:defRPr>
            </a:lvl1pPr>
          </a:lstStyle>
          <a:p>
            <a:fld id="{C08E9EBD-F25F-3D49-8121-335248F729B3}" type="datetimeFigureOut">
              <a:rPr lang="en-US" smtClean="0"/>
              <a:pPr/>
              <a:t>7/20/12</a:t>
            </a:fld>
            <a:endParaRPr lang="pt-BR"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BR"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x-none" dirty="0" smtClean="0"/>
              <a:t>Click to edit Master text styles</a:t>
            </a:r>
          </a:p>
          <a:p>
            <a:pPr lvl="1"/>
            <a:r>
              <a:rPr lang="x-none" dirty="0" smtClean="0"/>
              <a:t>Second level</a:t>
            </a:r>
          </a:p>
          <a:p>
            <a:pPr lvl="2"/>
            <a:r>
              <a:rPr lang="x-none" dirty="0" smtClean="0"/>
              <a:t>Third level</a:t>
            </a:r>
          </a:p>
          <a:p>
            <a:pPr lvl="3"/>
            <a:r>
              <a:rPr lang="x-none" dirty="0" smtClean="0"/>
              <a:t>Fourth level</a:t>
            </a:r>
          </a:p>
          <a:p>
            <a:pPr lvl="4"/>
            <a:r>
              <a:rPr lang="x-none" dirty="0" smtClean="0"/>
              <a:t>Fifth level</a:t>
            </a:r>
            <a:endParaRPr lang="pt-BR"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Garamond"/>
              </a:defRPr>
            </a:lvl1pPr>
          </a:lstStyle>
          <a:p>
            <a:endParaRPr lang="pt-BR"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Garamond"/>
              </a:defRPr>
            </a:lvl1pPr>
          </a:lstStyle>
          <a:p>
            <a:fld id="{E6996248-C3E7-8C46-AF2E-45B03BF085D6}" type="slidenum">
              <a:rPr lang="pt-BR" smtClean="0"/>
              <a:pPr/>
              <a:t>‹#›</a:t>
            </a:fld>
            <a:endParaRPr lang="pt-BR" dirty="0"/>
          </a:p>
        </p:txBody>
      </p:sp>
    </p:spTree>
    <p:extLst>
      <p:ext uri="{BB962C8B-B14F-4D97-AF65-F5344CB8AC3E}">
        <p14:creationId xmlns:p14="http://schemas.microsoft.com/office/powerpoint/2010/main" val="17577825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Garamond"/>
        <a:ea typeface="+mn-ea"/>
        <a:cs typeface="+mn-cs"/>
      </a:defRPr>
    </a:lvl1pPr>
    <a:lvl2pPr marL="457200" algn="l" defTabSz="457200" rtl="0" eaLnBrk="1" latinLnBrk="0" hangingPunct="1">
      <a:defRPr sz="1200" kern="1200">
        <a:solidFill>
          <a:schemeClr val="tx1"/>
        </a:solidFill>
        <a:latin typeface="Garamond"/>
        <a:ea typeface="+mn-ea"/>
        <a:cs typeface="+mn-cs"/>
      </a:defRPr>
    </a:lvl2pPr>
    <a:lvl3pPr marL="914400" algn="l" defTabSz="457200" rtl="0" eaLnBrk="1" latinLnBrk="0" hangingPunct="1">
      <a:defRPr sz="1200" kern="1200">
        <a:solidFill>
          <a:schemeClr val="tx1"/>
        </a:solidFill>
        <a:latin typeface="Garamond"/>
        <a:ea typeface="+mn-ea"/>
        <a:cs typeface="+mn-cs"/>
      </a:defRPr>
    </a:lvl3pPr>
    <a:lvl4pPr marL="1371600" algn="l" defTabSz="457200" rtl="0" eaLnBrk="1" latinLnBrk="0" hangingPunct="1">
      <a:defRPr sz="1200" kern="1200">
        <a:solidFill>
          <a:schemeClr val="tx1"/>
        </a:solidFill>
        <a:latin typeface="Garamond"/>
        <a:ea typeface="+mn-ea"/>
        <a:cs typeface="+mn-cs"/>
      </a:defRPr>
    </a:lvl4pPr>
    <a:lvl5pPr marL="1828800" algn="l" defTabSz="457200" rtl="0" eaLnBrk="1" latinLnBrk="0" hangingPunct="1">
      <a:defRPr sz="1200" kern="1200">
        <a:solidFill>
          <a:schemeClr val="tx1"/>
        </a:solidFill>
        <a:latin typeface="Garamond"/>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a:p>
        </p:txBody>
      </p:sp>
      <p:sp>
        <p:nvSpPr>
          <p:cNvPr id="4" name="Slide Number Placeholder 3"/>
          <p:cNvSpPr>
            <a:spLocks noGrp="1"/>
          </p:cNvSpPr>
          <p:nvPr>
            <p:ph type="sldNum" sz="quarter" idx="10"/>
          </p:nvPr>
        </p:nvSpPr>
        <p:spPr/>
        <p:txBody>
          <a:bodyPr/>
          <a:lstStyle/>
          <a:p>
            <a:fld id="{E6996248-C3E7-8C46-AF2E-45B03BF085D6}" type="slidenum">
              <a:rPr lang="pt-BR" smtClean="0"/>
              <a:pPr/>
              <a:t>1</a:t>
            </a:fld>
            <a:endParaRPr lang="pt-B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Sumerian cuneiform clay tablet - </a:t>
            </a:r>
            <a:r>
              <a:rPr lang="en-US" dirty="0" err="1" smtClean="0"/>
              <a:t>britannica.com</a:t>
            </a:r>
            <a:endParaRPr lang="pt-BR" dirty="0"/>
          </a:p>
        </p:txBody>
      </p:sp>
      <p:sp>
        <p:nvSpPr>
          <p:cNvPr id="4" name="Slide Number Placeholder 3"/>
          <p:cNvSpPr>
            <a:spLocks noGrp="1"/>
          </p:cNvSpPr>
          <p:nvPr>
            <p:ph type="sldNum" sz="quarter" idx="10"/>
          </p:nvPr>
        </p:nvSpPr>
        <p:spPr/>
        <p:txBody>
          <a:bodyPr/>
          <a:lstStyle/>
          <a:p>
            <a:fld id="{E6996248-C3E7-8C46-AF2E-45B03BF085D6}" type="slidenum">
              <a:rPr lang="pt-BR" smtClean="0"/>
              <a:pPr/>
              <a:t>10</a:t>
            </a:fld>
            <a:endParaRPr lang="pt-B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hieroglyphic (suitable for a priestly decree), demotic (the native script used for daily purposes), and Greek</a:t>
            </a:r>
            <a:endParaRPr lang="pt-BR" dirty="0"/>
          </a:p>
        </p:txBody>
      </p:sp>
      <p:sp>
        <p:nvSpPr>
          <p:cNvPr id="4" name="Slide Number Placeholder 3"/>
          <p:cNvSpPr>
            <a:spLocks noGrp="1"/>
          </p:cNvSpPr>
          <p:nvPr>
            <p:ph type="sldNum" sz="quarter" idx="10"/>
          </p:nvPr>
        </p:nvSpPr>
        <p:spPr/>
        <p:txBody>
          <a:bodyPr/>
          <a:lstStyle/>
          <a:p>
            <a:fld id="{E6996248-C3E7-8C46-AF2E-45B03BF085D6}" type="slidenum">
              <a:rPr lang="pt-BR" smtClean="0"/>
              <a:pPr/>
              <a:t>11</a:t>
            </a:fld>
            <a:endParaRPr lang="pt-B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Early Greek capitals carved in stone (c.600 B.C.E.). The inscription is also an example of boustrophedon writing (as the ox plows) in which lines alternated first in one direction and then in the other.</a:t>
            </a:r>
            <a:endParaRPr lang="pt-BR" dirty="0"/>
          </a:p>
        </p:txBody>
      </p:sp>
      <p:sp>
        <p:nvSpPr>
          <p:cNvPr id="4" name="Slide Number Placeholder 3"/>
          <p:cNvSpPr>
            <a:spLocks noGrp="1"/>
          </p:cNvSpPr>
          <p:nvPr>
            <p:ph type="sldNum" sz="quarter" idx="10"/>
          </p:nvPr>
        </p:nvSpPr>
        <p:spPr/>
        <p:txBody>
          <a:bodyPr/>
          <a:lstStyle/>
          <a:p>
            <a:fld id="{E6996248-C3E7-8C46-AF2E-45B03BF085D6}" type="slidenum">
              <a:rPr lang="pt-BR" smtClean="0"/>
              <a:pPr/>
              <a:t>12</a:t>
            </a:fld>
            <a:endParaRPr lang="pt-B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Westcott and </a:t>
            </a:r>
            <a:r>
              <a:rPr lang="en-US" dirty="0" err="1" smtClean="0"/>
              <a:t>Hort</a:t>
            </a:r>
            <a:r>
              <a:rPr lang="en-US" dirty="0" smtClean="0"/>
              <a:t> Greek Text, which is supported by only a small portion (5% or less) of existing manuscripts, including Codex </a:t>
            </a:r>
            <a:r>
              <a:rPr lang="en-US" dirty="0" err="1" smtClean="0"/>
              <a:t>Vaticanus</a:t>
            </a:r>
            <a:r>
              <a:rPr lang="en-US" dirty="0" smtClean="0"/>
              <a:t>, Codex </a:t>
            </a:r>
            <a:r>
              <a:rPr lang="en-US" dirty="0" err="1" smtClean="0"/>
              <a:t>Sinaiticus</a:t>
            </a:r>
            <a:r>
              <a:rPr lang="en-US" dirty="0" smtClean="0"/>
              <a:t>, Alexandrian Codex, Parisian Codex, and Codex </a:t>
            </a:r>
            <a:r>
              <a:rPr lang="en-US" dirty="0" err="1" smtClean="0"/>
              <a:t>Bezae</a:t>
            </a:r>
            <a:r>
              <a:rPr lang="en-US" dirty="0" smtClean="0"/>
              <a:t>.</a:t>
            </a:r>
            <a:endParaRPr lang="pt-BR" dirty="0"/>
          </a:p>
        </p:txBody>
      </p:sp>
      <p:sp>
        <p:nvSpPr>
          <p:cNvPr id="4" name="Slide Number Placeholder 3"/>
          <p:cNvSpPr>
            <a:spLocks noGrp="1"/>
          </p:cNvSpPr>
          <p:nvPr>
            <p:ph type="sldNum" sz="quarter" idx="10"/>
          </p:nvPr>
        </p:nvSpPr>
        <p:spPr/>
        <p:txBody>
          <a:bodyPr/>
          <a:lstStyle/>
          <a:p>
            <a:fld id="{E6996248-C3E7-8C46-AF2E-45B03BF085D6}" type="slidenum">
              <a:rPr lang="pt-BR" smtClean="0"/>
              <a:pPr/>
              <a:t>13</a:t>
            </a:fld>
            <a:endParaRPr lang="pt-B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Codex </a:t>
            </a:r>
            <a:r>
              <a:rPr lang="en-US" dirty="0" err="1" smtClean="0"/>
              <a:t>Alexandrinus</a:t>
            </a:r>
            <a:r>
              <a:rPr lang="en-US" dirty="0" smtClean="0"/>
              <a:t>, Constantinople or Asia Minor, fifth century. End of St Luke’s Gospel</a:t>
            </a:r>
          </a:p>
          <a:p>
            <a:r>
              <a:rPr lang="en-US" dirty="0" smtClean="0"/>
              <a:t>BL Royal MS 1 D VIII, </a:t>
            </a:r>
            <a:r>
              <a:rPr lang="en-US" dirty="0" err="1" smtClean="0"/>
              <a:t>f</a:t>
            </a:r>
            <a:r>
              <a:rPr lang="en-US" dirty="0" smtClean="0"/>
              <a:t>. 41v </a:t>
            </a:r>
          </a:p>
          <a:p>
            <a:r>
              <a:rPr lang="en-US" dirty="0" smtClean="0"/>
              <a:t>Copyright © The British Library Board </a:t>
            </a:r>
            <a:endParaRPr lang="pt-BR" dirty="0"/>
          </a:p>
        </p:txBody>
      </p:sp>
      <p:sp>
        <p:nvSpPr>
          <p:cNvPr id="4" name="Slide Number Placeholder 3"/>
          <p:cNvSpPr>
            <a:spLocks noGrp="1"/>
          </p:cNvSpPr>
          <p:nvPr>
            <p:ph type="sldNum" sz="quarter" idx="10"/>
          </p:nvPr>
        </p:nvSpPr>
        <p:spPr/>
        <p:txBody>
          <a:bodyPr/>
          <a:lstStyle/>
          <a:p>
            <a:fld id="{E6996248-C3E7-8C46-AF2E-45B03BF085D6}" type="slidenum">
              <a:rPr lang="pt-BR" smtClean="0"/>
              <a:pPr/>
              <a:t>14</a:t>
            </a:fld>
            <a:endParaRPr lang="pt-B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earliest specimen of ancient Chinese character is as old as the Shang period (1200 BC). They are also knows as Oracle bones inscriptions. They were found near the present-day Anyang, Henan province, the last Shang capital.</a:t>
            </a:r>
          </a:p>
          <a:p>
            <a:endParaRPr lang="en-US" dirty="0" smtClean="0"/>
          </a:p>
          <a:p>
            <a:r>
              <a:rPr lang="en-US" dirty="0" smtClean="0"/>
              <a:t>These Oracle bones inscriptions were discovered in 1899. According to these inscriptions, the writing in ancient China by 1200 BC was a highly developed writing system.</a:t>
            </a:r>
            <a:endParaRPr lang="pt-BR" dirty="0"/>
          </a:p>
        </p:txBody>
      </p:sp>
      <p:sp>
        <p:nvSpPr>
          <p:cNvPr id="4" name="Slide Number Placeholder 3"/>
          <p:cNvSpPr>
            <a:spLocks noGrp="1"/>
          </p:cNvSpPr>
          <p:nvPr>
            <p:ph type="sldNum" sz="quarter" idx="10"/>
          </p:nvPr>
        </p:nvSpPr>
        <p:spPr/>
        <p:txBody>
          <a:bodyPr/>
          <a:lstStyle/>
          <a:p>
            <a:fld id="{E6996248-C3E7-8C46-AF2E-45B03BF085D6}" type="slidenum">
              <a:rPr lang="pt-BR" smtClean="0"/>
              <a:pPr/>
              <a:t>15</a:t>
            </a:fld>
            <a:endParaRPr lang="pt-B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Anyang: The Anyang describes the famous Anyang archeological excavations of the oracle bones which comprised of Chinese character inscriptions. The oracle bones were considered to be dragon bones and the inscriptions when translated provided a new dimension to the history of ancient China. The book is a work of Dr. Li Chi.</a:t>
            </a:r>
            <a:endParaRPr lang="pt-BR" dirty="0"/>
          </a:p>
        </p:txBody>
      </p:sp>
      <p:sp>
        <p:nvSpPr>
          <p:cNvPr id="4" name="Slide Number Placeholder 3"/>
          <p:cNvSpPr>
            <a:spLocks noGrp="1"/>
          </p:cNvSpPr>
          <p:nvPr>
            <p:ph type="sldNum" sz="quarter" idx="10"/>
          </p:nvPr>
        </p:nvSpPr>
        <p:spPr/>
        <p:txBody>
          <a:bodyPr/>
          <a:lstStyle/>
          <a:p>
            <a:fld id="{E6996248-C3E7-8C46-AF2E-45B03BF085D6}" type="slidenum">
              <a:rPr lang="pt-BR" smtClean="0"/>
              <a:pPr/>
              <a:t>16</a:t>
            </a:fld>
            <a:endParaRPr lang="pt-B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Ancient Arabic Manuscripts of the Christian New Testament</a:t>
            </a:r>
          </a:p>
          <a:p>
            <a:r>
              <a:rPr lang="en-US" dirty="0" smtClean="0"/>
              <a:t>Hand-written 857 A.H. (1454 AD)</a:t>
            </a:r>
            <a:endParaRPr lang="pt-BR" dirty="0"/>
          </a:p>
        </p:txBody>
      </p:sp>
      <p:sp>
        <p:nvSpPr>
          <p:cNvPr id="4" name="Slide Number Placeholder 3"/>
          <p:cNvSpPr>
            <a:spLocks noGrp="1"/>
          </p:cNvSpPr>
          <p:nvPr>
            <p:ph type="sldNum" sz="quarter" idx="10"/>
          </p:nvPr>
        </p:nvSpPr>
        <p:spPr/>
        <p:txBody>
          <a:bodyPr/>
          <a:lstStyle/>
          <a:p>
            <a:fld id="{E6996248-C3E7-8C46-AF2E-45B03BF085D6}" type="slidenum">
              <a:rPr lang="pt-BR" smtClean="0"/>
              <a:pPr/>
              <a:t>17</a:t>
            </a:fld>
            <a:endParaRPr lang="pt-B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 page from a 14th-century German manuscript </a:t>
            </a:r>
            <a:r>
              <a:rPr lang="en-US" dirty="0" err="1" smtClean="0"/>
              <a:t>processionary</a:t>
            </a:r>
            <a:endParaRPr lang="pt-BR" dirty="0"/>
          </a:p>
        </p:txBody>
      </p:sp>
      <p:sp>
        <p:nvSpPr>
          <p:cNvPr id="4" name="Slide Number Placeholder 3"/>
          <p:cNvSpPr>
            <a:spLocks noGrp="1"/>
          </p:cNvSpPr>
          <p:nvPr>
            <p:ph type="sldNum" sz="quarter" idx="10"/>
          </p:nvPr>
        </p:nvSpPr>
        <p:spPr/>
        <p:txBody>
          <a:bodyPr/>
          <a:lstStyle/>
          <a:p>
            <a:fld id="{E6996248-C3E7-8C46-AF2E-45B03BF085D6}" type="slidenum">
              <a:rPr lang="pt-BR" smtClean="0"/>
              <a:pPr/>
              <a:t>18</a:t>
            </a:fld>
            <a:endParaRPr lang="pt-B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Latin. </a:t>
            </a:r>
            <a:r>
              <a:rPr lang="en-US" dirty="0" err="1" smtClean="0"/>
              <a:t>Biblia</a:t>
            </a:r>
            <a:r>
              <a:rPr lang="en-US" dirty="0" smtClean="0"/>
              <a:t> Latina [42-line Gutenberg Bible] (Mainz, Germany: Johann Gutenberg, 1454). An estimated 180 copies, 140 on paper and 40 on vellum, of the first printed Bible were manufactured in Mainz. Today, 49 complete and incomplete Gutenberg Bibles are known to exist worldwide, of which only 12 are printed on vellum. The four complete vellum copies are located in the State and University Library of Lower Saxony in </a:t>
            </a:r>
            <a:r>
              <a:rPr lang="en-US" dirty="0" err="1" smtClean="0"/>
              <a:t>Göttingen</a:t>
            </a:r>
            <a:r>
              <a:rPr lang="en-US" dirty="0" smtClean="0"/>
              <a:t>, the British Library, the </a:t>
            </a:r>
            <a:r>
              <a:rPr lang="en-US" dirty="0" err="1" smtClean="0"/>
              <a:t>Bibliothèque</a:t>
            </a:r>
            <a:r>
              <a:rPr lang="en-US" dirty="0" smtClean="0"/>
              <a:t> </a:t>
            </a:r>
            <a:r>
              <a:rPr lang="en-US" dirty="0" err="1" smtClean="0"/>
              <a:t>Nationale</a:t>
            </a:r>
            <a:r>
              <a:rPr lang="en-US" dirty="0" smtClean="0"/>
              <a:t>, and the Library of Congress.</a:t>
            </a:r>
            <a:endParaRPr lang="pt-BR" dirty="0"/>
          </a:p>
        </p:txBody>
      </p:sp>
      <p:sp>
        <p:nvSpPr>
          <p:cNvPr id="4" name="Slide Number Placeholder 3"/>
          <p:cNvSpPr>
            <a:spLocks noGrp="1"/>
          </p:cNvSpPr>
          <p:nvPr>
            <p:ph type="sldNum" sz="quarter" idx="10"/>
          </p:nvPr>
        </p:nvSpPr>
        <p:spPr/>
        <p:txBody>
          <a:bodyPr/>
          <a:lstStyle/>
          <a:p>
            <a:fld id="{E6996248-C3E7-8C46-AF2E-45B03BF085D6}" type="slidenum">
              <a:rPr lang="pt-BR" smtClean="0"/>
              <a:pPr/>
              <a:t>19</a:t>
            </a:fld>
            <a:endParaRPr lang="pt-B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a:p>
        </p:txBody>
      </p:sp>
      <p:sp>
        <p:nvSpPr>
          <p:cNvPr id="4" name="Slide Number Placeholder 3"/>
          <p:cNvSpPr>
            <a:spLocks noGrp="1"/>
          </p:cNvSpPr>
          <p:nvPr>
            <p:ph type="sldNum" sz="quarter" idx="10"/>
          </p:nvPr>
        </p:nvSpPr>
        <p:spPr/>
        <p:txBody>
          <a:bodyPr/>
          <a:lstStyle/>
          <a:p>
            <a:fld id="{E6996248-C3E7-8C46-AF2E-45B03BF085D6}" type="slidenum">
              <a:rPr lang="pt-BR" smtClean="0"/>
              <a:pPr/>
              <a:t>2</a:t>
            </a:fld>
            <a:endParaRPr lang="pt-B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a:p>
        </p:txBody>
      </p:sp>
      <p:sp>
        <p:nvSpPr>
          <p:cNvPr id="4" name="Slide Number Placeholder 3"/>
          <p:cNvSpPr>
            <a:spLocks noGrp="1"/>
          </p:cNvSpPr>
          <p:nvPr>
            <p:ph type="sldNum" sz="quarter" idx="10"/>
          </p:nvPr>
        </p:nvSpPr>
        <p:spPr/>
        <p:txBody>
          <a:bodyPr/>
          <a:lstStyle/>
          <a:p>
            <a:fld id="{E6996248-C3E7-8C46-AF2E-45B03BF085D6}" type="slidenum">
              <a:rPr lang="pt-BR" smtClean="0"/>
              <a:pPr/>
              <a:t>20</a:t>
            </a:fld>
            <a:endParaRPr lang="pt-B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a:t>
            </a:r>
            <a:r>
              <a:rPr lang="en-US" dirty="0" err="1" smtClean="0"/>
              <a:t>www.digitalegypt.ucl.ac.uk</a:t>
            </a:r>
            <a:r>
              <a:rPr lang="en-US" dirty="0" smtClean="0"/>
              <a:t>/</a:t>
            </a:r>
            <a:endParaRPr lang="pt-BR" dirty="0"/>
          </a:p>
        </p:txBody>
      </p:sp>
      <p:sp>
        <p:nvSpPr>
          <p:cNvPr id="4" name="Slide Number Placeholder 3"/>
          <p:cNvSpPr>
            <a:spLocks noGrp="1"/>
          </p:cNvSpPr>
          <p:nvPr>
            <p:ph type="sldNum" sz="quarter" idx="10"/>
          </p:nvPr>
        </p:nvSpPr>
        <p:spPr/>
        <p:txBody>
          <a:bodyPr/>
          <a:lstStyle/>
          <a:p>
            <a:fld id="{E6996248-C3E7-8C46-AF2E-45B03BF085D6}" type="slidenum">
              <a:rPr lang="pt-BR" smtClean="0"/>
              <a:pPr/>
              <a:t>21</a:t>
            </a:fld>
            <a:endParaRPr lang="pt-B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kálamos</a:t>
            </a:r>
            <a:r>
              <a:rPr lang="en-US" dirty="0" smtClean="0"/>
              <a:t>: haste, </a:t>
            </a:r>
            <a:r>
              <a:rPr lang="en-US" dirty="0" err="1" smtClean="0"/>
              <a:t>cana</a:t>
            </a:r>
            <a:r>
              <a:rPr lang="en-US" dirty="0" smtClean="0"/>
              <a:t>, junco. Do </a:t>
            </a:r>
            <a:r>
              <a:rPr lang="en-US" dirty="0" err="1" smtClean="0"/>
              <a:t>latim</a:t>
            </a:r>
            <a:r>
              <a:rPr lang="en-US" dirty="0" smtClean="0"/>
              <a:t> «</a:t>
            </a:r>
            <a:r>
              <a:rPr lang="en-US" dirty="0" err="1" smtClean="0"/>
              <a:t>calamus</a:t>
            </a:r>
            <a:r>
              <a:rPr lang="en-US" dirty="0" smtClean="0"/>
              <a:t>». </a:t>
            </a:r>
            <a:r>
              <a:rPr lang="en-US" dirty="0" err="1" smtClean="0"/>
              <a:t>Em</a:t>
            </a:r>
            <a:r>
              <a:rPr lang="en-US" dirty="0" smtClean="0"/>
              <a:t> </a:t>
            </a:r>
            <a:r>
              <a:rPr lang="en-US" dirty="0" err="1" smtClean="0"/>
              <a:t>árabe</a:t>
            </a:r>
            <a:r>
              <a:rPr lang="en-US" dirty="0" smtClean="0"/>
              <a:t>, </a:t>
            </a:r>
            <a:r>
              <a:rPr lang="en-US" dirty="0" err="1" smtClean="0"/>
              <a:t>qalam</a:t>
            </a:r>
            <a:r>
              <a:rPr lang="en-US" dirty="0" smtClean="0"/>
              <a:t>.</a:t>
            </a:r>
            <a:endParaRPr lang="pt-BR" dirty="0"/>
          </a:p>
        </p:txBody>
      </p:sp>
      <p:sp>
        <p:nvSpPr>
          <p:cNvPr id="4" name="Slide Number Placeholder 3"/>
          <p:cNvSpPr>
            <a:spLocks noGrp="1"/>
          </p:cNvSpPr>
          <p:nvPr>
            <p:ph type="sldNum" sz="quarter" idx="10"/>
          </p:nvPr>
        </p:nvSpPr>
        <p:spPr/>
        <p:txBody>
          <a:bodyPr/>
          <a:lstStyle/>
          <a:p>
            <a:fld id="{E6996248-C3E7-8C46-AF2E-45B03BF085D6}" type="slidenum">
              <a:rPr lang="pt-BR" smtClean="0"/>
              <a:pPr/>
              <a:t>22</a:t>
            </a:fld>
            <a:endParaRPr lang="pt-B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English: Calligraphy brush with golden dragon design.</a:t>
            </a:r>
          </a:p>
          <a:p>
            <a:r>
              <a:rPr lang="en-US" dirty="0" smtClean="0"/>
              <a:t>Ming Dynasty, </a:t>
            </a:r>
            <a:r>
              <a:rPr lang="en-US" dirty="0" err="1" smtClean="0"/>
              <a:t>Wanli</a:t>
            </a:r>
            <a:r>
              <a:rPr lang="en-US" dirty="0" smtClean="0"/>
              <a:t> Period (A.D. 1573 - 1629)</a:t>
            </a:r>
          </a:p>
          <a:p>
            <a:r>
              <a:rPr lang="en-US" dirty="0" smtClean="0"/>
              <a:t>Made of badger hair, this calligraphy brush is decorated with two dragons playing with a pearl; one is inlaid with gold foil, and the other with silver. The handle bears an inscription stating the year in which the brush was made. A magnificent piece, this work attests to the brush's place as one of the four treasures in a scholar's studio.</a:t>
            </a:r>
            <a:endParaRPr lang="pt-BR" dirty="0"/>
          </a:p>
        </p:txBody>
      </p:sp>
      <p:sp>
        <p:nvSpPr>
          <p:cNvPr id="4" name="Slide Number Placeholder 3"/>
          <p:cNvSpPr>
            <a:spLocks noGrp="1"/>
          </p:cNvSpPr>
          <p:nvPr>
            <p:ph type="sldNum" sz="quarter" idx="10"/>
          </p:nvPr>
        </p:nvSpPr>
        <p:spPr/>
        <p:txBody>
          <a:bodyPr/>
          <a:lstStyle/>
          <a:p>
            <a:fld id="{E6996248-C3E7-8C46-AF2E-45B03BF085D6}" type="slidenum">
              <a:rPr lang="pt-BR" smtClean="0"/>
              <a:pPr/>
              <a:t>23</a:t>
            </a:fld>
            <a:endParaRPr lang="pt-B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Qin Dynasty (221 - 206 B.C.)</a:t>
            </a:r>
          </a:p>
          <a:p>
            <a:r>
              <a:rPr lang="en-US" dirty="0" smtClean="0"/>
              <a:t>The 12 characters on this slab of floor brick affirm that it is an auspicious moment for the First Emperor to ascend the throne, as the country is united and no men will be dying along the road.</a:t>
            </a:r>
          </a:p>
          <a:p>
            <a:r>
              <a:rPr lang="en-US" dirty="0" smtClean="0"/>
              <a:t>Small seal scripts were standardized by the First Emperor of China after he gained control of the country, and evolved from the larger seal scripts of previous dynasties</a:t>
            </a:r>
            <a:endParaRPr lang="pt-BR" dirty="0"/>
          </a:p>
        </p:txBody>
      </p:sp>
      <p:sp>
        <p:nvSpPr>
          <p:cNvPr id="4" name="Slide Number Placeholder 3"/>
          <p:cNvSpPr>
            <a:spLocks noGrp="1"/>
          </p:cNvSpPr>
          <p:nvPr>
            <p:ph type="sldNum" sz="quarter" idx="10"/>
          </p:nvPr>
        </p:nvSpPr>
        <p:spPr/>
        <p:txBody>
          <a:bodyPr/>
          <a:lstStyle/>
          <a:p>
            <a:fld id="{E6996248-C3E7-8C46-AF2E-45B03BF085D6}" type="slidenum">
              <a:rPr lang="pt-BR" smtClean="0"/>
              <a:pPr/>
              <a:t>24</a:t>
            </a:fld>
            <a:endParaRPr lang="pt-B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Mainz Gutenberg </a:t>
            </a:r>
            <a:r>
              <a:rPr lang="en-US" dirty="0" err="1" smtClean="0"/>
              <a:t>Druckerei</a:t>
            </a:r>
            <a:r>
              <a:rPr lang="en-US" dirty="0" smtClean="0"/>
              <a:t> 1450</a:t>
            </a:r>
            <a:endParaRPr lang="pt-BR" dirty="0"/>
          </a:p>
        </p:txBody>
      </p:sp>
      <p:sp>
        <p:nvSpPr>
          <p:cNvPr id="4" name="Slide Number Placeholder 3"/>
          <p:cNvSpPr>
            <a:spLocks noGrp="1"/>
          </p:cNvSpPr>
          <p:nvPr>
            <p:ph type="sldNum" sz="quarter" idx="10"/>
          </p:nvPr>
        </p:nvSpPr>
        <p:spPr/>
        <p:txBody>
          <a:bodyPr/>
          <a:lstStyle/>
          <a:p>
            <a:fld id="{E6996248-C3E7-8C46-AF2E-45B03BF085D6}" type="slidenum">
              <a:rPr lang="pt-BR" smtClean="0"/>
              <a:pPr/>
              <a:t>25</a:t>
            </a:fld>
            <a:endParaRPr lang="pt-B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a:p>
        </p:txBody>
      </p:sp>
      <p:sp>
        <p:nvSpPr>
          <p:cNvPr id="4" name="Slide Number Placeholder 3"/>
          <p:cNvSpPr>
            <a:spLocks noGrp="1"/>
          </p:cNvSpPr>
          <p:nvPr>
            <p:ph type="sldNum" sz="quarter" idx="10"/>
          </p:nvPr>
        </p:nvSpPr>
        <p:spPr/>
        <p:txBody>
          <a:bodyPr/>
          <a:lstStyle/>
          <a:p>
            <a:fld id="{E6996248-C3E7-8C46-AF2E-45B03BF085D6}" type="slidenum">
              <a:rPr lang="pt-BR" smtClean="0"/>
              <a:pPr/>
              <a:t>26</a:t>
            </a:fld>
            <a:endParaRPr lang="pt-B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http://www.masters-of-photography.com/M/modotti/modotti_typewriter_full.html</a:t>
            </a:r>
            <a:endParaRPr lang="pt-BR" dirty="0"/>
          </a:p>
        </p:txBody>
      </p:sp>
      <p:sp>
        <p:nvSpPr>
          <p:cNvPr id="4" name="Slide Number Placeholder 3"/>
          <p:cNvSpPr>
            <a:spLocks noGrp="1"/>
          </p:cNvSpPr>
          <p:nvPr>
            <p:ph type="sldNum" sz="quarter" idx="10"/>
          </p:nvPr>
        </p:nvSpPr>
        <p:spPr/>
        <p:txBody>
          <a:bodyPr/>
          <a:lstStyle/>
          <a:p>
            <a:fld id="{E6996248-C3E7-8C46-AF2E-45B03BF085D6}" type="slidenum">
              <a:rPr lang="pt-BR" smtClean="0"/>
              <a:pPr/>
              <a:t>27</a:t>
            </a:fld>
            <a:endParaRPr lang="pt-B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a:p>
        </p:txBody>
      </p:sp>
      <p:sp>
        <p:nvSpPr>
          <p:cNvPr id="4" name="Slide Number Placeholder 3"/>
          <p:cNvSpPr>
            <a:spLocks noGrp="1"/>
          </p:cNvSpPr>
          <p:nvPr>
            <p:ph type="sldNum" sz="quarter" idx="10"/>
          </p:nvPr>
        </p:nvSpPr>
        <p:spPr/>
        <p:txBody>
          <a:bodyPr/>
          <a:lstStyle/>
          <a:p>
            <a:fld id="{E6996248-C3E7-8C46-AF2E-45B03BF085D6}" type="slidenum">
              <a:rPr lang="pt-BR" smtClean="0"/>
              <a:pPr/>
              <a:t>28</a:t>
            </a:fld>
            <a:endParaRPr lang="pt-B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a:p>
        </p:txBody>
      </p:sp>
      <p:sp>
        <p:nvSpPr>
          <p:cNvPr id="4" name="Slide Number Placeholder 3"/>
          <p:cNvSpPr>
            <a:spLocks noGrp="1"/>
          </p:cNvSpPr>
          <p:nvPr>
            <p:ph type="sldNum" sz="quarter" idx="10"/>
          </p:nvPr>
        </p:nvSpPr>
        <p:spPr/>
        <p:txBody>
          <a:bodyPr/>
          <a:lstStyle/>
          <a:p>
            <a:fld id="{E6996248-C3E7-8C46-AF2E-45B03BF085D6}" type="slidenum">
              <a:rPr lang="pt-BR" smtClean="0"/>
              <a:pPr/>
              <a:t>29</a:t>
            </a:fld>
            <a:endParaRPr lang="pt-B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pt-BR"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Brick Wall With Cuneiform Writing in the Ziggurat of </a:t>
            </a:r>
            <a:r>
              <a:rPr lang="en-US" dirty="0" err="1" smtClean="0"/>
              <a:t>Inshushinak</a:t>
            </a:r>
            <a:r>
              <a:rPr lang="en-US" dirty="0" smtClean="0"/>
              <a:t> and </a:t>
            </a:r>
            <a:r>
              <a:rPr lang="en-US" dirty="0" err="1" smtClean="0"/>
              <a:t>Napirisha</a:t>
            </a:r>
            <a:r>
              <a:rPr lang="en-US" dirty="0" smtClean="0"/>
              <a:t> in </a:t>
            </a:r>
            <a:r>
              <a:rPr lang="en-US" dirty="0" err="1" smtClean="0"/>
              <a:t>Choqa</a:t>
            </a:r>
            <a:r>
              <a:rPr lang="en-US" dirty="0" smtClean="0"/>
              <a:t> </a:t>
            </a:r>
            <a:r>
              <a:rPr lang="en-US" dirty="0" err="1" smtClean="0"/>
              <a:t>Zanbil</a:t>
            </a:r>
            <a:r>
              <a:rPr lang="en-US" dirty="0" smtClean="0"/>
              <a:t>, Iran.</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Chogha</a:t>
            </a:r>
            <a:r>
              <a:rPr lang="en-US" dirty="0" smtClean="0"/>
              <a:t> </a:t>
            </a:r>
            <a:r>
              <a:rPr lang="en-US" dirty="0" err="1" smtClean="0"/>
              <a:t>Zanbil</a:t>
            </a:r>
            <a:r>
              <a:rPr lang="en-US" dirty="0" smtClean="0"/>
              <a:t> is an enormous ziggurat located in Iran. It is a UNESCO World Heritage Site, and has been since 1979. The site is more than three-thousand years old, and is in remarkably good condition. It is also one of the only ziggurats built outside of Mesopotamia.</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Ziggurats were constructed by a number of the people who inhabited Mesopotamia, including the Babylonians, the Assyrians, and the Sumerians, all of whom constructed enormous examples. The oldest ziggurats reach back to the 4th millennium BCE, and they were no longer built after about the 6th century BCE. In that three-thousand year span of time, more than thirty known ziggurats were constructed, and </a:t>
            </a:r>
            <a:r>
              <a:rPr lang="en-US" dirty="0" err="1" smtClean="0"/>
              <a:t>Chogha</a:t>
            </a:r>
            <a:r>
              <a:rPr lang="en-US" dirty="0" smtClean="0"/>
              <a:t> </a:t>
            </a:r>
            <a:r>
              <a:rPr lang="en-US" dirty="0" err="1" smtClean="0"/>
              <a:t>Zanbil</a:t>
            </a:r>
            <a:r>
              <a:rPr lang="en-US" dirty="0" smtClean="0"/>
              <a:t> is one of the greatest examples of its kind, and the largest in modern-day Iran.</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Ziggurats were built not as temples in the traditional sense, in that they weren’t meant for priests to reside in or perform rituals in. Instead, a ziggurat was viewed as a resting place for the gods. By building a ziggurat near a major city, the rulers could ensure that the gods stayed near, offering their aid in battle and keeping the crops growing. Ziggurats were essentially large pyramids, with anywhere from three to seven stories. The ziggurats were closed to all but the priests of these Mesopotamian societies, who made offerings at a shrine that was located at the top of the ziggurat.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Chogha</a:t>
            </a:r>
            <a:r>
              <a:rPr lang="en-US" dirty="0" smtClean="0"/>
              <a:t> </a:t>
            </a:r>
            <a:r>
              <a:rPr lang="en-US" dirty="0" err="1" smtClean="0"/>
              <a:t>Zanbil</a:t>
            </a:r>
            <a:r>
              <a:rPr lang="en-US" dirty="0" smtClean="0"/>
              <a:t> is one of the most intact ziggurats left in the world, and as such offers an excellent opportunity to view this fascinating bit of history from thousands of years ago. </a:t>
            </a:r>
            <a:r>
              <a:rPr lang="en-US" dirty="0" err="1" smtClean="0"/>
              <a:t>Chogha</a:t>
            </a:r>
            <a:r>
              <a:rPr lang="en-US" dirty="0" smtClean="0"/>
              <a:t> </a:t>
            </a:r>
            <a:r>
              <a:rPr lang="en-US" dirty="0" err="1" smtClean="0"/>
              <a:t>Zanbil</a:t>
            </a:r>
            <a:r>
              <a:rPr lang="en-US" dirty="0" smtClean="0"/>
              <a:t> was built sometime in the 13th century BCE, by king </a:t>
            </a:r>
            <a:r>
              <a:rPr lang="en-US" dirty="0" err="1" smtClean="0"/>
              <a:t>Untash-Napirisha</a:t>
            </a:r>
            <a:r>
              <a:rPr lang="en-US" dirty="0" smtClean="0"/>
              <a:t>. The ziggurat was constructed as a dwelling for </a:t>
            </a:r>
            <a:r>
              <a:rPr lang="en-US" dirty="0" err="1" smtClean="0"/>
              <a:t>Inshushinak</a:t>
            </a:r>
            <a:r>
              <a:rPr lang="en-US" dirty="0" smtClean="0"/>
              <a:t>, one of the three major </a:t>
            </a:r>
            <a:r>
              <a:rPr lang="en-US" dirty="0" err="1" smtClean="0"/>
              <a:t>Elamite</a:t>
            </a:r>
            <a:r>
              <a:rPr lang="en-US" dirty="0" smtClean="0"/>
              <a:t> go. </a:t>
            </a:r>
            <a:r>
              <a:rPr lang="en-US" dirty="0" err="1" smtClean="0"/>
              <a:t>Inshushinak</a:t>
            </a:r>
            <a:r>
              <a:rPr lang="en-US" dirty="0" smtClean="0"/>
              <a:t> was also known as the Father of the Week, and was looked at as a wise and generous god, judging the dead in the underworld along with the goddess </a:t>
            </a:r>
            <a:r>
              <a:rPr lang="en-US" dirty="0" err="1" smtClean="0"/>
              <a:t>Lagamal</a:t>
            </a:r>
            <a:r>
              <a:rPr lang="en-US" dirty="0" smtClean="0"/>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Inshushinak</a:t>
            </a:r>
            <a:r>
              <a:rPr lang="en-US" dirty="0" smtClean="0"/>
              <a:t> was also known as the Lord of Susa, where his major temple was. Some people believe that </a:t>
            </a:r>
            <a:r>
              <a:rPr lang="en-US" dirty="0" err="1" smtClean="0"/>
              <a:t>Untash-Napirisha</a:t>
            </a:r>
            <a:r>
              <a:rPr lang="en-US" dirty="0" smtClean="0"/>
              <a:t> constructed </a:t>
            </a:r>
            <a:r>
              <a:rPr lang="en-US" dirty="0" err="1" smtClean="0"/>
              <a:t>Chogha</a:t>
            </a:r>
            <a:r>
              <a:rPr lang="en-US" dirty="0" smtClean="0"/>
              <a:t> </a:t>
            </a:r>
            <a:r>
              <a:rPr lang="en-US" dirty="0" err="1" smtClean="0"/>
              <a:t>Zanbil</a:t>
            </a:r>
            <a:r>
              <a:rPr lang="en-US" dirty="0" smtClean="0"/>
              <a:t> in an effort to turn the region into a new religious hub, taking the place of Susa. The grand project was abandoned, however, upon </a:t>
            </a:r>
            <a:r>
              <a:rPr lang="en-US" dirty="0" err="1" smtClean="0"/>
              <a:t>Untash-Napirisha’s</a:t>
            </a:r>
            <a:r>
              <a:rPr lang="en-US" dirty="0" smtClean="0"/>
              <a:t> death, although </a:t>
            </a:r>
            <a:r>
              <a:rPr lang="en-US" dirty="0" err="1" smtClean="0"/>
              <a:t>Chogha</a:t>
            </a:r>
            <a:r>
              <a:rPr lang="en-US" dirty="0" smtClean="0"/>
              <a:t> </a:t>
            </a:r>
            <a:r>
              <a:rPr lang="en-US" dirty="0" err="1" smtClean="0"/>
              <a:t>Zanbil</a:t>
            </a:r>
            <a:r>
              <a:rPr lang="en-US" dirty="0" smtClean="0"/>
              <a:t> continued to be occupied and used until the 7th century BCE, when it was damaged by the Assyrians.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entire complex of </a:t>
            </a:r>
            <a:r>
              <a:rPr lang="en-US" dirty="0" err="1" smtClean="0"/>
              <a:t>Chogha</a:t>
            </a:r>
            <a:r>
              <a:rPr lang="en-US" dirty="0" smtClean="0"/>
              <a:t> </a:t>
            </a:r>
            <a:r>
              <a:rPr lang="en-US" dirty="0" err="1" smtClean="0"/>
              <a:t>Zanbil</a:t>
            </a:r>
            <a:r>
              <a:rPr lang="en-US" dirty="0" smtClean="0"/>
              <a:t> contains eleven minor temples, in addition to the ziggurat of </a:t>
            </a:r>
            <a:r>
              <a:rPr lang="en-US" dirty="0" err="1" smtClean="0"/>
              <a:t>Inshushinak</a:t>
            </a:r>
            <a:r>
              <a:rPr lang="en-US" dirty="0" smtClean="0"/>
              <a:t>, a royal palace, various tombs, and a three-tiered wall guarding the area. Originally it appears the complex was meant to house a full twenty-two temples, each devoted to a various minor god of the </a:t>
            </a:r>
            <a:r>
              <a:rPr lang="en-US" dirty="0" err="1" smtClean="0"/>
              <a:t>Elamites</a:t>
            </a:r>
            <a:r>
              <a:rPr lang="en-US" dirty="0" smtClean="0"/>
              <a:t>. Because of the breadth of gods represented, it is possible </a:t>
            </a:r>
            <a:r>
              <a:rPr lang="en-US" dirty="0" err="1" smtClean="0"/>
              <a:t>Untash-Napirisha</a:t>
            </a:r>
            <a:r>
              <a:rPr lang="en-US" dirty="0" smtClean="0"/>
              <a:t> intended </a:t>
            </a:r>
            <a:r>
              <a:rPr lang="en-US" dirty="0" err="1" smtClean="0"/>
              <a:t>Chogha</a:t>
            </a:r>
            <a:r>
              <a:rPr lang="en-US" dirty="0" smtClean="0"/>
              <a:t> </a:t>
            </a:r>
            <a:r>
              <a:rPr lang="en-US" dirty="0" err="1" smtClean="0"/>
              <a:t>Zanbil</a:t>
            </a:r>
            <a:r>
              <a:rPr lang="en-US" dirty="0" smtClean="0"/>
              <a:t> to help unite the religions of the highlands and lowlands in Elam.</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ziggurat at </a:t>
            </a:r>
            <a:r>
              <a:rPr lang="en-US" dirty="0" err="1" smtClean="0"/>
              <a:t>Chogha</a:t>
            </a:r>
            <a:r>
              <a:rPr lang="en-US" dirty="0" smtClean="0"/>
              <a:t> </a:t>
            </a:r>
            <a:r>
              <a:rPr lang="en-US" dirty="0" err="1" smtClean="0"/>
              <a:t>Zanbil</a:t>
            </a:r>
            <a:r>
              <a:rPr lang="en-US" dirty="0" smtClean="0"/>
              <a:t> has five stories, and although it has collapsed over the years from wind and water, and from earlier attacks, it is still remarkably preserved. The entire shape can still be seen quite clearly from a distance, inscriptions are still found on many stones, water channels made of brick are still fully intact, and a number of carved visual elements are still found in situ.</a:t>
            </a:r>
            <a:endParaRPr lang="pt-BR" dirty="0"/>
          </a:p>
        </p:txBody>
      </p:sp>
      <p:sp>
        <p:nvSpPr>
          <p:cNvPr id="4" name="Slide Number Placeholder 3"/>
          <p:cNvSpPr>
            <a:spLocks noGrp="1"/>
          </p:cNvSpPr>
          <p:nvPr>
            <p:ph type="sldNum" sz="quarter" idx="10"/>
          </p:nvPr>
        </p:nvSpPr>
        <p:spPr/>
        <p:txBody>
          <a:bodyPr/>
          <a:lstStyle/>
          <a:p>
            <a:fld id="{E6996248-C3E7-8C46-AF2E-45B03BF085D6}" type="slidenum">
              <a:rPr lang="pt-BR" smtClean="0"/>
              <a:pPr/>
              <a:t>3</a:t>
            </a:fld>
            <a:endParaRPr lang="pt-B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a:p>
        </p:txBody>
      </p:sp>
      <p:sp>
        <p:nvSpPr>
          <p:cNvPr id="4" name="Slide Number Placeholder 3"/>
          <p:cNvSpPr>
            <a:spLocks noGrp="1"/>
          </p:cNvSpPr>
          <p:nvPr>
            <p:ph type="sldNum" sz="quarter" idx="10"/>
          </p:nvPr>
        </p:nvSpPr>
        <p:spPr/>
        <p:txBody>
          <a:bodyPr/>
          <a:lstStyle/>
          <a:p>
            <a:fld id="{E6996248-C3E7-8C46-AF2E-45B03BF085D6}" type="slidenum">
              <a:rPr lang="pt-BR" smtClean="0"/>
              <a:pPr/>
              <a:t>30</a:t>
            </a:fld>
            <a:endParaRPr lang="pt-B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a:p>
        </p:txBody>
      </p:sp>
      <p:sp>
        <p:nvSpPr>
          <p:cNvPr id="4" name="Slide Number Placeholder 3"/>
          <p:cNvSpPr>
            <a:spLocks noGrp="1"/>
          </p:cNvSpPr>
          <p:nvPr>
            <p:ph type="sldNum" sz="quarter" idx="10"/>
          </p:nvPr>
        </p:nvSpPr>
        <p:spPr/>
        <p:txBody>
          <a:bodyPr/>
          <a:lstStyle/>
          <a:p>
            <a:fld id="{E6996248-C3E7-8C46-AF2E-45B03BF085D6}" type="slidenum">
              <a:rPr lang="pt-BR" smtClean="0"/>
              <a:pPr/>
              <a:t>31</a:t>
            </a:fld>
            <a:endParaRPr lang="pt-B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a:t>
            </a:r>
            <a:r>
              <a:rPr lang="en-US" dirty="0" err="1" smtClean="0"/>
              <a:t>terpconnect.umd.edu/~rfradkin/latin.html</a:t>
            </a:r>
            <a:endParaRPr lang="pt-BR" dirty="0"/>
          </a:p>
        </p:txBody>
      </p:sp>
      <p:sp>
        <p:nvSpPr>
          <p:cNvPr id="4" name="Slide Number Placeholder 3"/>
          <p:cNvSpPr>
            <a:spLocks noGrp="1"/>
          </p:cNvSpPr>
          <p:nvPr>
            <p:ph type="sldNum" sz="quarter" idx="10"/>
          </p:nvPr>
        </p:nvSpPr>
        <p:spPr/>
        <p:txBody>
          <a:bodyPr/>
          <a:lstStyle/>
          <a:p>
            <a:fld id="{E6996248-C3E7-8C46-AF2E-45B03BF085D6}" type="slidenum">
              <a:rPr lang="pt-BR" smtClean="0"/>
              <a:pPr/>
              <a:t>32</a:t>
            </a:fld>
            <a:endParaRPr lang="pt-B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a:p>
        </p:txBody>
      </p:sp>
      <p:sp>
        <p:nvSpPr>
          <p:cNvPr id="4" name="Slide Number Placeholder 3"/>
          <p:cNvSpPr>
            <a:spLocks noGrp="1"/>
          </p:cNvSpPr>
          <p:nvPr>
            <p:ph type="sldNum" sz="quarter" idx="10"/>
          </p:nvPr>
        </p:nvSpPr>
        <p:spPr/>
        <p:txBody>
          <a:bodyPr/>
          <a:lstStyle/>
          <a:p>
            <a:fld id="{E6996248-C3E7-8C46-AF2E-45B03BF085D6}" type="slidenum">
              <a:rPr lang="pt-BR" smtClean="0"/>
              <a:pPr/>
              <a:t>33</a:t>
            </a:fld>
            <a:endParaRPr lang="pt-B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portrait of Jean </a:t>
            </a:r>
            <a:r>
              <a:rPr lang="en-US" dirty="0" err="1" smtClean="0"/>
              <a:t>Miélot</a:t>
            </a:r>
            <a:endParaRPr lang="en-US" dirty="0" smtClean="0"/>
          </a:p>
          <a:p>
            <a:r>
              <a:rPr lang="en-US" dirty="0" smtClean="0"/>
              <a:t>Date	</a:t>
            </a:r>
          </a:p>
          <a:p>
            <a:r>
              <a:rPr lang="en-US" dirty="0" smtClean="0"/>
              <a:t>15th century</a:t>
            </a:r>
          </a:p>
          <a:p>
            <a:r>
              <a:rPr lang="en-US" dirty="0" smtClean="0"/>
              <a:t>Notes	</a:t>
            </a:r>
          </a:p>
          <a:p>
            <a:r>
              <a:rPr lang="en-US" dirty="0" smtClean="0"/>
              <a:t>English: </a:t>
            </a:r>
            <a:r>
              <a:rPr lang="en-US" dirty="0" err="1" smtClean="0"/>
              <a:t>Burgundian</a:t>
            </a:r>
            <a:r>
              <a:rPr lang="en-US" dirty="0" smtClean="0"/>
              <a:t> scribe (portrait of Jean </a:t>
            </a:r>
            <a:r>
              <a:rPr lang="en-US" dirty="0" err="1" smtClean="0"/>
              <a:t>Miélot</a:t>
            </a:r>
            <a:r>
              <a:rPr lang="en-US" dirty="0" smtClean="0"/>
              <a:t>, secretary, copyist and translator to Duke Philip the Good of Burgundy, from a copy of his compilation of the Miracles de Notre Dame NOTE: NOT IN FACT A MONK AT ALL, NOR PROBABLY A SCRIPTORIUM!, though a canon of Lille Cathedral.), 15th century. The picture is greatly detailed in its rendering of the room's furnishings, the writer's materials, equipment, and activity.</a:t>
            </a:r>
          </a:p>
          <a:p>
            <a:r>
              <a:rPr lang="en-US" dirty="0" smtClean="0"/>
              <a:t>Deutsch: </a:t>
            </a:r>
            <a:r>
              <a:rPr lang="en-US" dirty="0" err="1" smtClean="0"/>
              <a:t>Burgundischer</a:t>
            </a:r>
            <a:r>
              <a:rPr lang="en-US" dirty="0" smtClean="0"/>
              <a:t> Schreiber (</a:t>
            </a:r>
            <a:r>
              <a:rPr lang="en-US" dirty="0" err="1" smtClean="0"/>
              <a:t>Portät</a:t>
            </a:r>
            <a:r>
              <a:rPr lang="en-US" dirty="0" smtClean="0"/>
              <a:t> von Jean </a:t>
            </a:r>
            <a:r>
              <a:rPr lang="en-US" dirty="0" err="1" smtClean="0"/>
              <a:t>Miélot</a:t>
            </a:r>
            <a:r>
              <a:rPr lang="en-US" dirty="0" smtClean="0"/>
              <a:t>, </a:t>
            </a:r>
            <a:r>
              <a:rPr lang="en-US" dirty="0" err="1" smtClean="0"/>
              <a:t>Sekretär</a:t>
            </a:r>
            <a:r>
              <a:rPr lang="en-US" dirty="0" smtClean="0"/>
              <a:t>, </a:t>
            </a:r>
            <a:r>
              <a:rPr lang="en-US" dirty="0" err="1" smtClean="0"/>
              <a:t>Kopierer</a:t>
            </a:r>
            <a:r>
              <a:rPr lang="en-US" dirty="0" smtClean="0"/>
              <a:t> und </a:t>
            </a:r>
            <a:r>
              <a:rPr lang="en-US" dirty="0" err="1" smtClean="0"/>
              <a:t>Übersetzer</a:t>
            </a:r>
            <a:r>
              <a:rPr lang="en-US" dirty="0" smtClean="0"/>
              <a:t> von Herzog Philipp (III.) </a:t>
            </a:r>
            <a:r>
              <a:rPr lang="en-US" dirty="0" err="1" smtClean="0"/>
              <a:t>dem</a:t>
            </a:r>
            <a:r>
              <a:rPr lang="en-US" dirty="0" smtClean="0"/>
              <a:t> </a:t>
            </a:r>
            <a:r>
              <a:rPr lang="en-US" dirty="0" err="1" smtClean="0"/>
              <a:t>Guten</a:t>
            </a:r>
            <a:r>
              <a:rPr lang="en-US" dirty="0" smtClean="0"/>
              <a:t> von </a:t>
            </a:r>
            <a:r>
              <a:rPr lang="en-US" dirty="0" err="1" smtClean="0"/>
              <a:t>Burgund</a:t>
            </a:r>
            <a:r>
              <a:rPr lang="en-US" dirty="0" smtClean="0"/>
              <a:t>, von </a:t>
            </a:r>
            <a:r>
              <a:rPr lang="en-US" dirty="0" err="1" smtClean="0"/>
              <a:t>einer</a:t>
            </a:r>
            <a:r>
              <a:rPr lang="en-US" dirty="0" smtClean="0"/>
              <a:t> </a:t>
            </a:r>
            <a:r>
              <a:rPr lang="en-US" dirty="0" err="1" smtClean="0"/>
              <a:t>Kopie</a:t>
            </a:r>
            <a:r>
              <a:rPr lang="en-US" dirty="0" smtClean="0"/>
              <a:t> seiner </a:t>
            </a:r>
            <a:r>
              <a:rPr lang="en-US" dirty="0" err="1" smtClean="0"/>
              <a:t>Zusammenstellung</a:t>
            </a:r>
            <a:r>
              <a:rPr lang="en-US" dirty="0" smtClean="0"/>
              <a:t> </a:t>
            </a:r>
            <a:r>
              <a:rPr lang="en-US" dirty="0" err="1" smtClean="0"/>
              <a:t>der</a:t>
            </a:r>
            <a:r>
              <a:rPr lang="en-US" dirty="0" smtClean="0"/>
              <a:t> Miracles de Notre Dame ANMERKUNG: </a:t>
            </a:r>
            <a:r>
              <a:rPr lang="en-US" dirty="0" err="1" smtClean="0"/>
              <a:t>Tatsächlich</a:t>
            </a:r>
            <a:r>
              <a:rPr lang="en-US" dirty="0" smtClean="0"/>
              <a:t> </a:t>
            </a:r>
            <a:r>
              <a:rPr lang="en-US" dirty="0" err="1" smtClean="0"/>
              <a:t>weder</a:t>
            </a:r>
            <a:r>
              <a:rPr lang="en-US" dirty="0" smtClean="0"/>
              <a:t> </a:t>
            </a:r>
            <a:r>
              <a:rPr lang="en-US" dirty="0" err="1" smtClean="0"/>
              <a:t>ein</a:t>
            </a:r>
            <a:r>
              <a:rPr lang="en-US" dirty="0" smtClean="0"/>
              <a:t> </a:t>
            </a:r>
            <a:r>
              <a:rPr lang="en-US" dirty="0" err="1" smtClean="0"/>
              <a:t>Mönch</a:t>
            </a:r>
            <a:r>
              <a:rPr lang="en-US" dirty="0" smtClean="0"/>
              <a:t>, </a:t>
            </a:r>
            <a:r>
              <a:rPr lang="en-US" dirty="0" err="1" smtClean="0"/>
              <a:t>noch</a:t>
            </a:r>
            <a:r>
              <a:rPr lang="en-US" dirty="0" smtClean="0"/>
              <a:t> </a:t>
            </a:r>
            <a:r>
              <a:rPr lang="en-US" dirty="0" err="1" smtClean="0"/>
              <a:t>wahrscheinlich</a:t>
            </a:r>
            <a:r>
              <a:rPr lang="en-US" dirty="0" smtClean="0"/>
              <a:t> </a:t>
            </a:r>
            <a:r>
              <a:rPr lang="en-US" dirty="0" err="1" smtClean="0"/>
              <a:t>ein</a:t>
            </a:r>
            <a:r>
              <a:rPr lang="en-US" dirty="0" smtClean="0"/>
              <a:t> </a:t>
            </a:r>
            <a:r>
              <a:rPr lang="en-US" dirty="0" err="1" smtClean="0"/>
              <a:t>Skriptorium</a:t>
            </a:r>
            <a:r>
              <a:rPr lang="en-US" dirty="0" smtClean="0"/>
              <a:t>! </a:t>
            </a:r>
            <a:r>
              <a:rPr lang="en-US" dirty="0" err="1" smtClean="0"/>
              <a:t>trotz</a:t>
            </a:r>
            <a:r>
              <a:rPr lang="en-US" dirty="0" smtClean="0"/>
              <a:t> </a:t>
            </a:r>
            <a:r>
              <a:rPr lang="en-US" dirty="0" err="1" smtClean="0"/>
              <a:t>eines</a:t>
            </a:r>
            <a:r>
              <a:rPr lang="en-US" dirty="0" smtClean="0"/>
              <a:t> </a:t>
            </a:r>
            <a:r>
              <a:rPr lang="en-US" dirty="0" err="1" smtClean="0"/>
              <a:t>Domherr/Kanon</a:t>
            </a:r>
            <a:r>
              <a:rPr lang="en-US" dirty="0" smtClean="0"/>
              <a:t>? von Lille </a:t>
            </a:r>
            <a:r>
              <a:rPr lang="en-US" dirty="0" err="1" smtClean="0"/>
              <a:t>Kathedrale</a:t>
            </a:r>
            <a:r>
              <a:rPr lang="en-US" dirty="0" smtClean="0"/>
              <a:t> [</a:t>
            </a:r>
            <a:r>
              <a:rPr lang="en-US" dirty="0" err="1" smtClean="0"/>
              <a:t>Frankreich</a:t>
            </a:r>
            <a:r>
              <a:rPr lang="en-US" dirty="0" smtClean="0"/>
              <a:t>].), 15. </a:t>
            </a:r>
            <a:r>
              <a:rPr lang="en-US" dirty="0" err="1" smtClean="0"/>
              <a:t>Jahrhundert</a:t>
            </a:r>
            <a:r>
              <a:rPr lang="en-US" dirty="0" smtClean="0"/>
              <a:t>. Das </a:t>
            </a:r>
            <a:r>
              <a:rPr lang="en-US" dirty="0" err="1" smtClean="0"/>
              <a:t>Bild</a:t>
            </a:r>
            <a:r>
              <a:rPr lang="en-US" dirty="0" smtClean="0"/>
              <a:t> </a:t>
            </a:r>
            <a:r>
              <a:rPr lang="en-US" dirty="0" err="1" smtClean="0"/>
              <a:t>ist</a:t>
            </a:r>
            <a:r>
              <a:rPr lang="en-US" dirty="0" smtClean="0"/>
              <a:t> </a:t>
            </a:r>
            <a:r>
              <a:rPr lang="en-US" dirty="0" err="1" smtClean="0"/>
              <a:t>sehr</a:t>
            </a:r>
            <a:r>
              <a:rPr lang="en-US" dirty="0" smtClean="0"/>
              <a:t> </a:t>
            </a:r>
            <a:r>
              <a:rPr lang="en-US" dirty="0" err="1" smtClean="0"/>
              <a:t>detailliert</a:t>
            </a:r>
            <a:r>
              <a:rPr lang="en-US" dirty="0" smtClean="0"/>
              <a:t> in </a:t>
            </a:r>
            <a:r>
              <a:rPr lang="en-US" dirty="0" err="1" smtClean="0"/>
              <a:t>der</a:t>
            </a:r>
            <a:r>
              <a:rPr lang="en-US" dirty="0" smtClean="0"/>
              <a:t> </a:t>
            </a:r>
            <a:r>
              <a:rPr lang="en-US" dirty="0" err="1" smtClean="0"/>
              <a:t>Wiedergabe</a:t>
            </a:r>
            <a:r>
              <a:rPr lang="en-US" dirty="0" smtClean="0"/>
              <a:t> </a:t>
            </a:r>
            <a:r>
              <a:rPr lang="en-US" dirty="0" err="1" smtClean="0"/>
              <a:t>der</a:t>
            </a:r>
            <a:r>
              <a:rPr lang="en-US" dirty="0" smtClean="0"/>
              <a:t> </a:t>
            </a:r>
            <a:r>
              <a:rPr lang="en-US" dirty="0" err="1" smtClean="0"/>
              <a:t>Einrichung</a:t>
            </a:r>
            <a:r>
              <a:rPr lang="en-US" dirty="0" smtClean="0"/>
              <a:t>, </a:t>
            </a:r>
            <a:r>
              <a:rPr lang="en-US" dirty="0" err="1" smtClean="0"/>
              <a:t>dem</a:t>
            </a:r>
            <a:r>
              <a:rPr lang="en-US" dirty="0" smtClean="0"/>
              <a:t> Material des </a:t>
            </a:r>
            <a:r>
              <a:rPr lang="en-US" dirty="0" err="1" smtClean="0"/>
              <a:t>Schreibers</a:t>
            </a:r>
            <a:r>
              <a:rPr lang="en-US" dirty="0" smtClean="0"/>
              <a:t>, </a:t>
            </a:r>
            <a:r>
              <a:rPr lang="en-US" dirty="0" err="1" smtClean="0"/>
              <a:t>Ausrüstung</a:t>
            </a:r>
            <a:r>
              <a:rPr lang="en-US" dirty="0" smtClean="0"/>
              <a:t> und </a:t>
            </a:r>
            <a:r>
              <a:rPr lang="en-US" dirty="0" err="1" smtClean="0"/>
              <a:t>Tätigkeit</a:t>
            </a:r>
            <a:r>
              <a:rPr lang="en-US" dirty="0" smtClean="0"/>
              <a:t>. (</a:t>
            </a:r>
            <a:r>
              <a:rPr lang="en-US" dirty="0" err="1" smtClean="0"/>
              <a:t>Übersetzung</a:t>
            </a:r>
            <a:r>
              <a:rPr lang="en-US" dirty="0" smtClean="0"/>
              <a:t> </a:t>
            </a:r>
            <a:r>
              <a:rPr lang="en-US" dirty="0" err="1" smtClean="0"/>
              <a:t>der</a:t>
            </a:r>
            <a:r>
              <a:rPr lang="en-US" dirty="0" smtClean="0"/>
              <a:t> </a:t>
            </a:r>
            <a:r>
              <a:rPr lang="en-US" dirty="0" err="1" smtClean="0"/>
              <a:t>englischen</a:t>
            </a:r>
            <a:r>
              <a:rPr lang="en-US" dirty="0" smtClean="0"/>
              <a:t> </a:t>
            </a:r>
            <a:r>
              <a:rPr lang="en-US" dirty="0" err="1" smtClean="0"/>
              <a:t>Beschreibung</a:t>
            </a:r>
            <a:r>
              <a:rPr lang="en-US" dirty="0" smtClean="0"/>
              <a:t> </a:t>
            </a:r>
            <a:r>
              <a:rPr lang="en-US" dirty="0" err="1" smtClean="0"/>
              <a:t>oben</a:t>
            </a:r>
            <a:r>
              <a:rPr lang="en-US" dirty="0" smtClean="0"/>
              <a:t>.)</a:t>
            </a:r>
            <a:endParaRPr lang="pt-BR" dirty="0"/>
          </a:p>
        </p:txBody>
      </p:sp>
      <p:sp>
        <p:nvSpPr>
          <p:cNvPr id="4" name="Slide Number Placeholder 3"/>
          <p:cNvSpPr>
            <a:spLocks noGrp="1"/>
          </p:cNvSpPr>
          <p:nvPr>
            <p:ph type="sldNum" sz="quarter" idx="10"/>
          </p:nvPr>
        </p:nvSpPr>
        <p:spPr/>
        <p:txBody>
          <a:bodyPr/>
          <a:lstStyle/>
          <a:p>
            <a:fld id="{E6996248-C3E7-8C46-AF2E-45B03BF085D6}" type="slidenum">
              <a:rPr lang="pt-BR" smtClean="0"/>
              <a:pPr/>
              <a:t>34</a:t>
            </a:fld>
            <a:endParaRPr lang="pt-B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pt-BR" sz="1200" dirty="0" smtClean="0">
                <a:latin typeface="Garamond"/>
                <a:cs typeface="Garamond"/>
              </a:rPr>
              <a:t>Biblioteca do Trinity </a:t>
            </a:r>
            <a:r>
              <a:rPr lang="pt-BR" sz="1200" dirty="0" err="1" smtClean="0">
                <a:latin typeface="Garamond"/>
                <a:cs typeface="Garamond"/>
              </a:rPr>
              <a:t>College</a:t>
            </a:r>
            <a:r>
              <a:rPr lang="pt-BR" sz="1200" dirty="0" smtClean="0">
                <a:latin typeface="Garamond"/>
                <a:cs typeface="Garamond"/>
              </a:rPr>
              <a:t> - Dublin</a:t>
            </a:r>
          </a:p>
          <a:p>
            <a:endParaRPr lang="pt-BR" dirty="0"/>
          </a:p>
        </p:txBody>
      </p:sp>
      <p:sp>
        <p:nvSpPr>
          <p:cNvPr id="4" name="Slide Number Placeholder 3"/>
          <p:cNvSpPr>
            <a:spLocks noGrp="1"/>
          </p:cNvSpPr>
          <p:nvPr>
            <p:ph type="sldNum" sz="quarter" idx="10"/>
          </p:nvPr>
        </p:nvSpPr>
        <p:spPr/>
        <p:txBody>
          <a:bodyPr/>
          <a:lstStyle/>
          <a:p>
            <a:fld id="{E6996248-C3E7-8C46-AF2E-45B03BF085D6}" type="slidenum">
              <a:rPr lang="pt-BR" smtClean="0"/>
              <a:pPr/>
              <a:t>35</a:t>
            </a:fld>
            <a:endParaRPr lang="pt-B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bg1"/>
                </a:solidFill>
              </a:rPr>
              <a:t>http://news.softpedia.com/news/A-History-of-Writing-82610.shtml</a:t>
            </a:r>
          </a:p>
          <a:p>
            <a:endParaRPr lang="pt-BR" dirty="0"/>
          </a:p>
        </p:txBody>
      </p:sp>
      <p:sp>
        <p:nvSpPr>
          <p:cNvPr id="4" name="Slide Number Placeholder 3"/>
          <p:cNvSpPr>
            <a:spLocks noGrp="1"/>
          </p:cNvSpPr>
          <p:nvPr>
            <p:ph type="sldNum" sz="quarter" idx="10"/>
          </p:nvPr>
        </p:nvSpPr>
        <p:spPr/>
        <p:txBody>
          <a:bodyPr/>
          <a:lstStyle/>
          <a:p>
            <a:fld id="{E6996248-C3E7-8C46-AF2E-45B03BF085D6}" type="slidenum">
              <a:rPr lang="pt-BR" smtClean="0"/>
              <a:pPr/>
              <a:t>38</a:t>
            </a:fld>
            <a:endParaRPr lang="pt-B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Left and right sides of the Rosetta Stone, with inscriptions in English</a:t>
            </a:r>
            <a:endParaRPr lang="pt-BR" dirty="0"/>
          </a:p>
        </p:txBody>
      </p:sp>
      <p:sp>
        <p:nvSpPr>
          <p:cNvPr id="4" name="Slide Number Placeholder 3"/>
          <p:cNvSpPr>
            <a:spLocks noGrp="1"/>
          </p:cNvSpPr>
          <p:nvPr>
            <p:ph type="sldNum" sz="quarter" idx="10"/>
          </p:nvPr>
        </p:nvSpPr>
        <p:spPr/>
        <p:txBody>
          <a:bodyPr/>
          <a:lstStyle/>
          <a:p>
            <a:fld id="{E6996248-C3E7-8C46-AF2E-45B03BF085D6}" type="slidenum">
              <a:rPr lang="pt-BR" smtClean="0"/>
              <a:pPr/>
              <a:t>41</a:t>
            </a:fld>
            <a:endParaRPr lang="pt-B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Left and right sides of the Rosetta Stone, with inscriptions in English</a:t>
            </a:r>
            <a:endParaRPr lang="pt-BR" dirty="0"/>
          </a:p>
        </p:txBody>
      </p:sp>
      <p:sp>
        <p:nvSpPr>
          <p:cNvPr id="4" name="Slide Number Placeholder 3"/>
          <p:cNvSpPr>
            <a:spLocks noGrp="1"/>
          </p:cNvSpPr>
          <p:nvPr>
            <p:ph type="sldNum" sz="quarter" idx="10"/>
          </p:nvPr>
        </p:nvSpPr>
        <p:spPr/>
        <p:txBody>
          <a:bodyPr/>
          <a:lstStyle/>
          <a:p>
            <a:fld id="{E6996248-C3E7-8C46-AF2E-45B03BF085D6}" type="slidenum">
              <a:rPr lang="pt-BR" smtClean="0"/>
              <a:pPr/>
              <a:t>42</a:t>
            </a:fld>
            <a:endParaRPr lang="pt-B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Hyerogliphs</a:t>
            </a:r>
            <a:r>
              <a:rPr lang="en-US" dirty="0" smtClean="0"/>
              <a:t> in The Temple of Luxor</a:t>
            </a:r>
            <a:endParaRPr lang="pt-BR" dirty="0"/>
          </a:p>
        </p:txBody>
      </p:sp>
      <p:sp>
        <p:nvSpPr>
          <p:cNvPr id="4" name="Slide Number Placeholder 3"/>
          <p:cNvSpPr>
            <a:spLocks noGrp="1"/>
          </p:cNvSpPr>
          <p:nvPr>
            <p:ph type="sldNum" sz="quarter" idx="10"/>
          </p:nvPr>
        </p:nvSpPr>
        <p:spPr/>
        <p:txBody>
          <a:bodyPr/>
          <a:lstStyle/>
          <a:p>
            <a:fld id="{E6996248-C3E7-8C46-AF2E-45B03BF085D6}" type="slidenum">
              <a:rPr lang="pt-BR" smtClean="0"/>
              <a:pPr/>
              <a:t>4</a:t>
            </a:fld>
            <a:endParaRPr lang="pt-B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a:p>
        </p:txBody>
      </p:sp>
      <p:sp>
        <p:nvSpPr>
          <p:cNvPr id="4" name="Slide Number Placeholder 3"/>
          <p:cNvSpPr>
            <a:spLocks noGrp="1"/>
          </p:cNvSpPr>
          <p:nvPr>
            <p:ph type="sldNum" sz="quarter" idx="10"/>
          </p:nvPr>
        </p:nvSpPr>
        <p:spPr/>
        <p:txBody>
          <a:bodyPr/>
          <a:lstStyle/>
          <a:p>
            <a:fld id="{E6996248-C3E7-8C46-AF2E-45B03BF085D6}" type="slidenum">
              <a:rPr lang="pt-BR" smtClean="0"/>
              <a:pPr/>
              <a:t>5</a:t>
            </a:fld>
            <a:endParaRPr lang="pt-B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a:p>
        </p:txBody>
      </p:sp>
      <p:sp>
        <p:nvSpPr>
          <p:cNvPr id="4" name="Slide Number Placeholder 3"/>
          <p:cNvSpPr>
            <a:spLocks noGrp="1"/>
          </p:cNvSpPr>
          <p:nvPr>
            <p:ph type="sldNum" sz="quarter" idx="10"/>
          </p:nvPr>
        </p:nvSpPr>
        <p:spPr/>
        <p:txBody>
          <a:bodyPr/>
          <a:lstStyle/>
          <a:p>
            <a:fld id="{E6996248-C3E7-8C46-AF2E-45B03BF085D6}" type="slidenum">
              <a:rPr lang="pt-BR" smtClean="0"/>
              <a:pPr/>
              <a:t>6</a:t>
            </a:fld>
            <a:endParaRPr lang="pt-B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a:p>
        </p:txBody>
      </p:sp>
      <p:sp>
        <p:nvSpPr>
          <p:cNvPr id="4" name="Slide Number Placeholder 3"/>
          <p:cNvSpPr>
            <a:spLocks noGrp="1"/>
          </p:cNvSpPr>
          <p:nvPr>
            <p:ph type="sldNum" sz="quarter" idx="10"/>
          </p:nvPr>
        </p:nvSpPr>
        <p:spPr/>
        <p:txBody>
          <a:bodyPr/>
          <a:lstStyle/>
          <a:p>
            <a:fld id="{E6996248-C3E7-8C46-AF2E-45B03BF085D6}" type="slidenum">
              <a:rPr lang="pt-BR" smtClean="0"/>
              <a:pPr/>
              <a:t>7</a:t>
            </a:fld>
            <a:endParaRPr lang="pt-B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a:p>
        </p:txBody>
      </p:sp>
      <p:sp>
        <p:nvSpPr>
          <p:cNvPr id="4" name="Slide Number Placeholder 3"/>
          <p:cNvSpPr>
            <a:spLocks noGrp="1"/>
          </p:cNvSpPr>
          <p:nvPr>
            <p:ph type="sldNum" sz="quarter" idx="10"/>
          </p:nvPr>
        </p:nvSpPr>
        <p:spPr/>
        <p:txBody>
          <a:bodyPr/>
          <a:lstStyle/>
          <a:p>
            <a:fld id="{E6996248-C3E7-8C46-AF2E-45B03BF085D6}" type="slidenum">
              <a:rPr lang="pt-BR" smtClean="0"/>
              <a:pPr/>
              <a:t>8</a:t>
            </a:fld>
            <a:endParaRPr lang="pt-B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Niya</a:t>
            </a:r>
            <a:r>
              <a:rPr lang="en-US" dirty="0" smtClean="0"/>
              <a:t> wedge-tablet,</a:t>
            </a:r>
          </a:p>
          <a:p>
            <a:r>
              <a:rPr lang="en-US" dirty="0" smtClean="0"/>
              <a:t>text in </a:t>
            </a:r>
            <a:r>
              <a:rPr lang="en-US" dirty="0" err="1" smtClean="0"/>
              <a:t>Kharoshthi</a:t>
            </a:r>
            <a:r>
              <a:rPr lang="en-US" dirty="0" smtClean="0"/>
              <a:t> script.</a:t>
            </a:r>
          </a:p>
          <a:p>
            <a:r>
              <a:rPr lang="en-US" dirty="0" smtClean="0"/>
              <a:t>ca. 235-ca. 325 CE. The documents were written in the </a:t>
            </a:r>
            <a:r>
              <a:rPr lang="en-US" dirty="0" err="1" smtClean="0"/>
              <a:t>Kharosthi</a:t>
            </a:r>
            <a:r>
              <a:rPr lang="en-US" dirty="0" smtClean="0"/>
              <a:t> script in a version of the north Indian </a:t>
            </a:r>
            <a:r>
              <a:rPr lang="en-US" dirty="0" err="1" smtClean="0"/>
              <a:t>Prakrit</a:t>
            </a:r>
            <a:r>
              <a:rPr lang="en-US" dirty="0" smtClean="0"/>
              <a:t> language related to that used in </a:t>
            </a:r>
            <a:r>
              <a:rPr lang="en-US" dirty="0" err="1" smtClean="0"/>
              <a:t>Gandhara</a:t>
            </a:r>
            <a:r>
              <a:rPr lang="en-US" dirty="0" smtClean="0"/>
              <a:t>. </a:t>
            </a:r>
          </a:p>
          <a:p>
            <a:r>
              <a:rPr lang="en-US" dirty="0" smtClean="0"/>
              <a:t>http://</a:t>
            </a:r>
            <a:r>
              <a:rPr lang="en-US" dirty="0" err="1" smtClean="0"/>
              <a:t>depts.washington.edu/silkroad/texts/niyadocts.html</a:t>
            </a:r>
            <a:endParaRPr lang="pt-BR" dirty="0"/>
          </a:p>
        </p:txBody>
      </p:sp>
      <p:sp>
        <p:nvSpPr>
          <p:cNvPr id="4" name="Slide Number Placeholder 3"/>
          <p:cNvSpPr>
            <a:spLocks noGrp="1"/>
          </p:cNvSpPr>
          <p:nvPr>
            <p:ph type="sldNum" sz="quarter" idx="10"/>
          </p:nvPr>
        </p:nvSpPr>
        <p:spPr/>
        <p:txBody>
          <a:bodyPr/>
          <a:lstStyle/>
          <a:p>
            <a:fld id="{E6996248-C3E7-8C46-AF2E-45B03BF085D6}" type="slidenum">
              <a:rPr lang="pt-BR" smtClean="0"/>
              <a:pPr/>
              <a:t>9</a:t>
            </a:fld>
            <a:endParaRPr lang="pt-B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x-none" smtClean="0"/>
              <a:t>Click to edit Master title style</a:t>
            </a:r>
            <a:endParaRPr lang="pt-B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smtClean="0"/>
              <a:t>Click to edit Master subtitle style</a:t>
            </a:r>
            <a:endParaRPr lang="pt-BR"/>
          </a:p>
        </p:txBody>
      </p:sp>
      <p:sp>
        <p:nvSpPr>
          <p:cNvPr id="4" name="Date Placeholder 3"/>
          <p:cNvSpPr>
            <a:spLocks noGrp="1"/>
          </p:cNvSpPr>
          <p:nvPr>
            <p:ph type="dt" sz="half" idx="10"/>
          </p:nvPr>
        </p:nvSpPr>
        <p:spPr/>
        <p:txBody>
          <a:bodyPr/>
          <a:lstStyle/>
          <a:p>
            <a:fld id="{0B7DBF0E-6FF0-134E-9E7D-8CE4962B657B}" type="datetimeFigureOut">
              <a:rPr lang="en-US" smtClean="0"/>
              <a:pPr/>
              <a:t>7/20/12</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92946F68-8D64-854E-A85A-7AC587725FFD}" type="slidenum">
              <a:rPr lang="pt-BR" smtClean="0"/>
              <a:pPr/>
              <a:t>‹#›</a:t>
            </a:fld>
            <a:endParaRPr lang="pt-B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pt-BR"/>
          </a:p>
        </p:txBody>
      </p:sp>
      <p:sp>
        <p:nvSpPr>
          <p:cNvPr id="3" name="Vertical Text Placeholder 2"/>
          <p:cNvSpPr>
            <a:spLocks noGrp="1"/>
          </p:cNvSpPr>
          <p:nvPr>
            <p:ph type="body" orient="vert" idx="1"/>
          </p:nvPr>
        </p:nvSpPr>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pt-BR"/>
          </a:p>
        </p:txBody>
      </p:sp>
      <p:sp>
        <p:nvSpPr>
          <p:cNvPr id="4" name="Date Placeholder 3"/>
          <p:cNvSpPr>
            <a:spLocks noGrp="1"/>
          </p:cNvSpPr>
          <p:nvPr>
            <p:ph type="dt" sz="half" idx="10"/>
          </p:nvPr>
        </p:nvSpPr>
        <p:spPr/>
        <p:txBody>
          <a:bodyPr/>
          <a:lstStyle/>
          <a:p>
            <a:fld id="{0B7DBF0E-6FF0-134E-9E7D-8CE4962B657B}" type="datetimeFigureOut">
              <a:rPr lang="en-US" smtClean="0"/>
              <a:pPr/>
              <a:t>7/20/12</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92946F68-8D64-854E-A85A-7AC587725FFD}" type="slidenum">
              <a:rPr lang="pt-BR" smtClean="0"/>
              <a:pPr/>
              <a:t>‹#›</a:t>
            </a:fld>
            <a:endParaRPr lang="pt-B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x-none" smtClean="0"/>
              <a:t>Click to edit Master title style</a:t>
            </a:r>
            <a:endParaRPr lang="pt-B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pt-BR"/>
          </a:p>
        </p:txBody>
      </p:sp>
      <p:sp>
        <p:nvSpPr>
          <p:cNvPr id="4" name="Date Placeholder 3"/>
          <p:cNvSpPr>
            <a:spLocks noGrp="1"/>
          </p:cNvSpPr>
          <p:nvPr>
            <p:ph type="dt" sz="half" idx="10"/>
          </p:nvPr>
        </p:nvSpPr>
        <p:spPr/>
        <p:txBody>
          <a:bodyPr/>
          <a:lstStyle/>
          <a:p>
            <a:fld id="{0B7DBF0E-6FF0-134E-9E7D-8CE4962B657B}" type="datetimeFigureOut">
              <a:rPr lang="en-US" smtClean="0"/>
              <a:pPr/>
              <a:t>7/20/12</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92946F68-8D64-854E-A85A-7AC587725FFD}" type="slidenum">
              <a:rPr lang="pt-BR" smtClean="0"/>
              <a:pPr/>
              <a:t>‹#›</a:t>
            </a:fld>
            <a:endParaRPr lang="pt-B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pt-BR"/>
          </a:p>
        </p:txBody>
      </p:sp>
      <p:sp>
        <p:nvSpPr>
          <p:cNvPr id="3" name="Content Placeholder 2"/>
          <p:cNvSpPr>
            <a:spLocks noGrp="1"/>
          </p:cNvSpPr>
          <p:nvPr>
            <p:ph idx="1"/>
          </p:nvPr>
        </p:nvSpPr>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pt-BR"/>
          </a:p>
        </p:txBody>
      </p:sp>
      <p:sp>
        <p:nvSpPr>
          <p:cNvPr id="4" name="Date Placeholder 3"/>
          <p:cNvSpPr>
            <a:spLocks noGrp="1"/>
          </p:cNvSpPr>
          <p:nvPr>
            <p:ph type="dt" sz="half" idx="10"/>
          </p:nvPr>
        </p:nvSpPr>
        <p:spPr/>
        <p:txBody>
          <a:bodyPr/>
          <a:lstStyle/>
          <a:p>
            <a:fld id="{0B7DBF0E-6FF0-134E-9E7D-8CE4962B657B}" type="datetimeFigureOut">
              <a:rPr lang="en-US" smtClean="0"/>
              <a:pPr/>
              <a:t>7/20/12</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92946F68-8D64-854E-A85A-7AC587725FFD}" type="slidenum">
              <a:rPr lang="pt-BR" smtClean="0"/>
              <a:pPr/>
              <a:t>‹#›</a:t>
            </a:fld>
            <a:endParaRPr lang="pt-B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x-none" smtClean="0"/>
              <a:t>Click to edit Master title style</a:t>
            </a:r>
            <a:endParaRPr lang="pt-B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x-none" smtClean="0"/>
              <a:t>Click to edit Master text styles</a:t>
            </a:r>
          </a:p>
        </p:txBody>
      </p:sp>
      <p:sp>
        <p:nvSpPr>
          <p:cNvPr id="4" name="Date Placeholder 3"/>
          <p:cNvSpPr>
            <a:spLocks noGrp="1"/>
          </p:cNvSpPr>
          <p:nvPr>
            <p:ph type="dt" sz="half" idx="10"/>
          </p:nvPr>
        </p:nvSpPr>
        <p:spPr/>
        <p:txBody>
          <a:bodyPr/>
          <a:lstStyle/>
          <a:p>
            <a:fld id="{0B7DBF0E-6FF0-134E-9E7D-8CE4962B657B}" type="datetimeFigureOut">
              <a:rPr lang="en-US" smtClean="0"/>
              <a:pPr/>
              <a:t>7/20/12</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92946F68-8D64-854E-A85A-7AC587725FFD}" type="slidenum">
              <a:rPr lang="pt-BR" smtClean="0"/>
              <a:pPr/>
              <a:t>‹#›</a:t>
            </a:fld>
            <a:endParaRPr lang="pt-B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pt-B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pt-B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pt-BR"/>
          </a:p>
        </p:txBody>
      </p:sp>
      <p:sp>
        <p:nvSpPr>
          <p:cNvPr id="5" name="Date Placeholder 4"/>
          <p:cNvSpPr>
            <a:spLocks noGrp="1"/>
          </p:cNvSpPr>
          <p:nvPr>
            <p:ph type="dt" sz="half" idx="10"/>
          </p:nvPr>
        </p:nvSpPr>
        <p:spPr/>
        <p:txBody>
          <a:bodyPr/>
          <a:lstStyle/>
          <a:p>
            <a:fld id="{0B7DBF0E-6FF0-134E-9E7D-8CE4962B657B}" type="datetimeFigureOut">
              <a:rPr lang="en-US" smtClean="0"/>
              <a:pPr/>
              <a:t>7/20/12</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92946F68-8D64-854E-A85A-7AC587725FFD}" type="slidenum">
              <a:rPr lang="pt-BR" smtClean="0"/>
              <a:pPr/>
              <a:t>‹#›</a:t>
            </a:fld>
            <a:endParaRPr lang="pt-B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smtClean="0"/>
              <a:t>Click to edit Master title style</a:t>
            </a:r>
            <a:endParaRPr lang="pt-B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pt-B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pt-BR"/>
          </a:p>
        </p:txBody>
      </p:sp>
      <p:sp>
        <p:nvSpPr>
          <p:cNvPr id="7" name="Date Placeholder 6"/>
          <p:cNvSpPr>
            <a:spLocks noGrp="1"/>
          </p:cNvSpPr>
          <p:nvPr>
            <p:ph type="dt" sz="half" idx="10"/>
          </p:nvPr>
        </p:nvSpPr>
        <p:spPr/>
        <p:txBody>
          <a:bodyPr/>
          <a:lstStyle/>
          <a:p>
            <a:fld id="{0B7DBF0E-6FF0-134E-9E7D-8CE4962B657B}" type="datetimeFigureOut">
              <a:rPr lang="en-US" smtClean="0"/>
              <a:pPr/>
              <a:t>7/20/12</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p:txBody>
          <a:bodyPr/>
          <a:lstStyle/>
          <a:p>
            <a:fld id="{92946F68-8D64-854E-A85A-7AC587725FFD}" type="slidenum">
              <a:rPr lang="pt-BR" smtClean="0"/>
              <a:pPr/>
              <a:t>‹#›</a:t>
            </a:fld>
            <a:endParaRPr lang="pt-B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pt-BR"/>
          </a:p>
        </p:txBody>
      </p:sp>
      <p:sp>
        <p:nvSpPr>
          <p:cNvPr id="3" name="Date Placeholder 2"/>
          <p:cNvSpPr>
            <a:spLocks noGrp="1"/>
          </p:cNvSpPr>
          <p:nvPr>
            <p:ph type="dt" sz="half" idx="10"/>
          </p:nvPr>
        </p:nvSpPr>
        <p:spPr/>
        <p:txBody>
          <a:bodyPr/>
          <a:lstStyle/>
          <a:p>
            <a:fld id="{0B7DBF0E-6FF0-134E-9E7D-8CE4962B657B}" type="datetimeFigureOut">
              <a:rPr lang="en-US" smtClean="0"/>
              <a:pPr/>
              <a:t>7/20/12</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92946F68-8D64-854E-A85A-7AC587725FFD}" type="slidenum">
              <a:rPr lang="pt-BR" smtClean="0"/>
              <a:pPr/>
              <a:t>‹#›</a:t>
            </a:fld>
            <a:endParaRPr lang="pt-B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7DBF0E-6FF0-134E-9E7D-8CE4962B657B}" type="datetimeFigureOut">
              <a:rPr lang="en-US" smtClean="0"/>
              <a:pPr/>
              <a:t>7/20/12</a:t>
            </a:fld>
            <a:endParaRPr lang="pt-BR"/>
          </a:p>
        </p:txBody>
      </p:sp>
      <p:sp>
        <p:nvSpPr>
          <p:cNvPr id="3" name="Footer Placeholder 2"/>
          <p:cNvSpPr>
            <a:spLocks noGrp="1"/>
          </p:cNvSpPr>
          <p:nvPr>
            <p:ph type="ftr" sz="quarter" idx="11"/>
          </p:nvPr>
        </p:nvSpPr>
        <p:spPr/>
        <p:txBody>
          <a:bodyPr/>
          <a:lstStyle/>
          <a:p>
            <a:endParaRPr lang="pt-BR"/>
          </a:p>
        </p:txBody>
      </p:sp>
      <p:sp>
        <p:nvSpPr>
          <p:cNvPr id="4" name="Slide Number Placeholder 3"/>
          <p:cNvSpPr>
            <a:spLocks noGrp="1"/>
          </p:cNvSpPr>
          <p:nvPr>
            <p:ph type="sldNum" sz="quarter" idx="12"/>
          </p:nvPr>
        </p:nvSpPr>
        <p:spPr/>
        <p:txBody>
          <a:bodyPr/>
          <a:lstStyle/>
          <a:p>
            <a:fld id="{92946F68-8D64-854E-A85A-7AC587725FFD}" type="slidenum">
              <a:rPr lang="pt-BR" smtClean="0"/>
              <a:pPr/>
              <a:t>‹#›</a:t>
            </a:fld>
            <a:endParaRPr lang="pt-B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x-none" smtClean="0"/>
              <a:t>Click to edit Master title style</a:t>
            </a:r>
            <a:endParaRPr lang="pt-B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pt-B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4"/>
          <p:cNvSpPr>
            <a:spLocks noGrp="1"/>
          </p:cNvSpPr>
          <p:nvPr>
            <p:ph type="dt" sz="half" idx="10"/>
          </p:nvPr>
        </p:nvSpPr>
        <p:spPr/>
        <p:txBody>
          <a:bodyPr/>
          <a:lstStyle/>
          <a:p>
            <a:fld id="{0B7DBF0E-6FF0-134E-9E7D-8CE4962B657B}" type="datetimeFigureOut">
              <a:rPr lang="en-US" smtClean="0"/>
              <a:pPr/>
              <a:t>7/20/12</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92946F68-8D64-854E-A85A-7AC587725FFD}" type="slidenum">
              <a:rPr lang="pt-BR" smtClean="0"/>
              <a:pPr/>
              <a:t>‹#›</a:t>
            </a:fld>
            <a:endParaRPr lang="pt-B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x-none" smtClean="0"/>
              <a:t>Click to edit Master title style</a:t>
            </a:r>
            <a:endParaRPr lang="pt-B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4"/>
          <p:cNvSpPr>
            <a:spLocks noGrp="1"/>
          </p:cNvSpPr>
          <p:nvPr>
            <p:ph type="dt" sz="half" idx="10"/>
          </p:nvPr>
        </p:nvSpPr>
        <p:spPr/>
        <p:txBody>
          <a:bodyPr/>
          <a:lstStyle/>
          <a:p>
            <a:fld id="{0B7DBF0E-6FF0-134E-9E7D-8CE4962B657B}" type="datetimeFigureOut">
              <a:rPr lang="en-US" smtClean="0"/>
              <a:pPr/>
              <a:t>7/20/12</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92946F68-8D64-854E-A85A-7AC587725FFD}" type="slidenum">
              <a:rPr lang="pt-BR" smtClean="0"/>
              <a:pPr/>
              <a:t>‹#›</a:t>
            </a:fld>
            <a:endParaRPr lang="pt-B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pt-BR"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pt-B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Garamond"/>
              </a:defRPr>
            </a:lvl1pPr>
          </a:lstStyle>
          <a:p>
            <a:fld id="{0B7DBF0E-6FF0-134E-9E7D-8CE4962B657B}" type="datetimeFigureOut">
              <a:rPr lang="en-US" smtClean="0"/>
              <a:pPr/>
              <a:t>7/20/12</a:t>
            </a:fld>
            <a:endParaRPr lang="pt-BR"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Garamond"/>
              </a:defRPr>
            </a:lvl1pPr>
          </a:lstStyle>
          <a:p>
            <a:endParaRPr lang="pt-BR"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Garamond"/>
              </a:defRPr>
            </a:lvl1pPr>
          </a:lstStyle>
          <a:p>
            <a:fld id="{92946F68-8D64-854E-A85A-7AC587725FFD}" type="slidenum">
              <a:rPr lang="pt-BR" smtClean="0"/>
              <a:pPr/>
              <a:t>‹#›</a:t>
            </a:fld>
            <a:endParaRPr lang="pt-BR"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Garamond"/>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Garamond"/>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Garamond"/>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Garamond"/>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Garamond"/>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Garamond"/>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2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2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2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hyperlink" Target="http://terpconnect.umd.edu/~rfradkin/latin.html" TargetMode="External"/><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2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30.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3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3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83487" y="5467517"/>
            <a:ext cx="4560513" cy="1384995"/>
          </a:xfrm>
          <a:prstGeom prst="rect">
            <a:avLst/>
          </a:prstGeom>
          <a:noFill/>
        </p:spPr>
        <p:txBody>
          <a:bodyPr wrap="none" rtlCol="0">
            <a:spAutoFit/>
          </a:bodyPr>
          <a:lstStyle/>
          <a:p>
            <a:r>
              <a:rPr lang="pt-BR" sz="2800" dirty="0" smtClean="0">
                <a:solidFill>
                  <a:schemeClr val="bg2"/>
                </a:solidFill>
                <a:latin typeface="Garamond"/>
              </a:rPr>
              <a:t>FLC0284</a:t>
            </a:r>
          </a:p>
          <a:p>
            <a:r>
              <a:rPr lang="pt-BR" sz="2800" dirty="0" smtClean="0">
                <a:solidFill>
                  <a:schemeClr val="bg2"/>
                </a:solidFill>
                <a:latin typeface="Garamond"/>
              </a:rPr>
              <a:t>Aula de Introdução</a:t>
            </a:r>
          </a:p>
          <a:p>
            <a:r>
              <a:rPr lang="pt-BR" sz="2800" dirty="0" smtClean="0">
                <a:solidFill>
                  <a:schemeClr val="bg2"/>
                </a:solidFill>
                <a:latin typeface="Garamond"/>
              </a:rPr>
              <a:t>Aspectos da História da Escrita</a:t>
            </a:r>
            <a:endParaRPr lang="pt-BR" sz="2800" dirty="0">
              <a:solidFill>
                <a:schemeClr val="bg2"/>
              </a:solidFill>
              <a:latin typeface="Garamond"/>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386025" y="6211669"/>
            <a:ext cx="1478678" cy="523220"/>
          </a:xfrm>
          <a:prstGeom prst="rect">
            <a:avLst/>
          </a:prstGeom>
          <a:noFill/>
        </p:spPr>
        <p:txBody>
          <a:bodyPr wrap="none" rtlCol="0">
            <a:spAutoFit/>
          </a:bodyPr>
          <a:lstStyle/>
          <a:p>
            <a:pPr algn="r"/>
            <a:r>
              <a:rPr lang="pt-BR" sz="1400" dirty="0" smtClean="0">
                <a:solidFill>
                  <a:srgbClr val="FFFFFF"/>
                </a:solidFill>
                <a:latin typeface="Garamond"/>
              </a:rPr>
              <a:t>Placa de argila, </a:t>
            </a:r>
            <a:br>
              <a:rPr lang="pt-BR" sz="1400" dirty="0" smtClean="0">
                <a:solidFill>
                  <a:srgbClr val="FFFFFF"/>
                </a:solidFill>
                <a:latin typeface="Garamond"/>
              </a:rPr>
            </a:br>
            <a:r>
              <a:rPr lang="pt-BR" sz="1400" dirty="0" smtClean="0">
                <a:solidFill>
                  <a:srgbClr val="FFFFFF"/>
                </a:solidFill>
                <a:latin typeface="Garamond"/>
              </a:rPr>
              <a:t>escrita cuneiforme</a:t>
            </a:r>
            <a:endParaRPr lang="pt-BR" sz="1400" dirty="0">
              <a:solidFill>
                <a:srgbClr val="FFFFFF"/>
              </a:solidFill>
              <a:latin typeface="Garamond"/>
            </a:endParaRPr>
          </a:p>
        </p:txBody>
      </p:sp>
      <p:pic>
        <p:nvPicPr>
          <p:cNvPr id="3076" name="Picture 4"/>
          <p:cNvPicPr>
            <a:picLocks noChangeAspect="1" noChangeArrowheads="1"/>
          </p:cNvPicPr>
          <p:nvPr/>
        </p:nvPicPr>
        <p:blipFill>
          <a:blip r:embed="rId3"/>
          <a:srcRect/>
          <a:stretch>
            <a:fillRect/>
          </a:stretch>
        </p:blipFill>
        <p:spPr bwMode="auto">
          <a:xfrm>
            <a:off x="31750" y="28574"/>
            <a:ext cx="6548568" cy="6490871"/>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35690"/>
            <a:ext cx="7239000" cy="7239000"/>
          </a:xfrm>
          <a:prstGeom prst="rect">
            <a:avLst/>
          </a:prstGeom>
        </p:spPr>
      </p:pic>
      <p:sp>
        <p:nvSpPr>
          <p:cNvPr id="3" name="TextBox 2"/>
          <p:cNvSpPr txBox="1"/>
          <p:nvPr/>
        </p:nvSpPr>
        <p:spPr>
          <a:xfrm>
            <a:off x="6323340" y="6096229"/>
            <a:ext cx="2700103" cy="738664"/>
          </a:xfrm>
          <a:prstGeom prst="rect">
            <a:avLst/>
          </a:prstGeom>
          <a:noFill/>
        </p:spPr>
        <p:txBody>
          <a:bodyPr wrap="none" rtlCol="0">
            <a:spAutoFit/>
          </a:bodyPr>
          <a:lstStyle/>
          <a:p>
            <a:pPr algn="r"/>
            <a:r>
              <a:rPr lang="pt-BR" sz="1400" dirty="0" smtClean="0">
                <a:solidFill>
                  <a:srgbClr val="FFFFFF"/>
                </a:solidFill>
                <a:latin typeface="Garamond"/>
              </a:rPr>
              <a:t>Lasca de pedra, </a:t>
            </a:r>
            <a:br>
              <a:rPr lang="pt-BR" sz="1400" dirty="0" smtClean="0">
                <a:solidFill>
                  <a:srgbClr val="FFFFFF"/>
                </a:solidFill>
                <a:latin typeface="Garamond"/>
              </a:rPr>
            </a:br>
            <a:r>
              <a:rPr lang="pt-BR" sz="1400" dirty="0" smtClean="0">
                <a:solidFill>
                  <a:srgbClr val="FFFFFF"/>
                </a:solidFill>
                <a:latin typeface="Garamond"/>
              </a:rPr>
              <a:t>escrita hieroglífica, demótica e grega</a:t>
            </a:r>
            <a:br>
              <a:rPr lang="pt-BR" sz="1400" dirty="0" smtClean="0">
                <a:solidFill>
                  <a:srgbClr val="FFFFFF"/>
                </a:solidFill>
                <a:latin typeface="Garamond"/>
              </a:rPr>
            </a:br>
            <a:r>
              <a:rPr lang="pt-BR" sz="1400" dirty="0" smtClean="0">
                <a:solidFill>
                  <a:srgbClr val="FFFFFF"/>
                </a:solidFill>
                <a:latin typeface="Garamond"/>
              </a:rPr>
              <a:t>(‘Pedra de Roseta’)</a:t>
            </a:r>
            <a:endParaRPr lang="pt-BR" sz="1400" dirty="0">
              <a:solidFill>
                <a:srgbClr val="FFFFFF"/>
              </a:solidFill>
              <a:latin typeface="Garamond"/>
            </a:endParaRP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3"/>
          <p:cNvPicPr>
            <a:picLocks noChangeAspect="1" noChangeArrowheads="1"/>
          </p:cNvPicPr>
          <p:nvPr/>
        </p:nvPicPr>
        <p:blipFill>
          <a:blip r:embed="rId3"/>
          <a:srcRect/>
          <a:stretch>
            <a:fillRect/>
          </a:stretch>
        </p:blipFill>
        <p:spPr bwMode="auto">
          <a:xfrm>
            <a:off x="485255" y="0"/>
            <a:ext cx="8427849" cy="5394550"/>
          </a:xfrm>
          <a:prstGeom prst="rect">
            <a:avLst/>
          </a:prstGeom>
          <a:noFill/>
          <a:ln w="9525">
            <a:noFill/>
            <a:miter lim="800000"/>
            <a:headEnd/>
            <a:tailEnd/>
          </a:ln>
          <a:effectLst/>
        </p:spPr>
      </p:pic>
      <p:sp>
        <p:nvSpPr>
          <p:cNvPr id="4" name="TextBox 3"/>
          <p:cNvSpPr txBox="1"/>
          <p:nvPr/>
        </p:nvSpPr>
        <p:spPr>
          <a:xfrm>
            <a:off x="6683308" y="6211669"/>
            <a:ext cx="2181394" cy="523220"/>
          </a:xfrm>
          <a:prstGeom prst="rect">
            <a:avLst/>
          </a:prstGeom>
          <a:noFill/>
        </p:spPr>
        <p:txBody>
          <a:bodyPr wrap="none" rtlCol="0">
            <a:spAutoFit/>
          </a:bodyPr>
          <a:lstStyle/>
          <a:p>
            <a:pPr algn="r"/>
            <a:r>
              <a:rPr lang="pt-BR" sz="1400" dirty="0" smtClean="0">
                <a:solidFill>
                  <a:srgbClr val="FFFFFF"/>
                </a:solidFill>
                <a:latin typeface="Garamond"/>
              </a:rPr>
              <a:t>Lasca de pedra, </a:t>
            </a:r>
            <a:br>
              <a:rPr lang="pt-BR" sz="1400" dirty="0" smtClean="0">
                <a:solidFill>
                  <a:srgbClr val="FFFFFF"/>
                </a:solidFill>
                <a:latin typeface="Garamond"/>
              </a:rPr>
            </a:br>
            <a:r>
              <a:rPr lang="pt-BR" sz="1400" dirty="0" smtClean="0">
                <a:solidFill>
                  <a:srgbClr val="FFFFFF"/>
                </a:solidFill>
                <a:latin typeface="Garamond"/>
              </a:rPr>
              <a:t>capitais gregas (</a:t>
            </a:r>
            <a:r>
              <a:rPr lang="pt-BR" sz="1400" i="1" dirty="0" err="1" smtClean="0">
                <a:solidFill>
                  <a:srgbClr val="FFFFFF"/>
                </a:solidFill>
                <a:latin typeface="Garamond"/>
              </a:rPr>
              <a:t>boustrophedon</a:t>
            </a:r>
            <a:r>
              <a:rPr lang="pt-BR" sz="1400" dirty="0" smtClean="0">
                <a:solidFill>
                  <a:srgbClr val="FFFFFF"/>
                </a:solidFill>
                <a:latin typeface="Garamond"/>
              </a:rPr>
              <a:t>)</a:t>
            </a:r>
            <a:endParaRPr lang="pt-BR" sz="1400" dirty="0">
              <a:solidFill>
                <a:srgbClr val="FFFFFF"/>
              </a:solidFill>
              <a:latin typeface="Garamond"/>
            </a:endParaRP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a:srcRect/>
          <a:stretch>
            <a:fillRect/>
          </a:stretch>
        </p:blipFill>
        <p:spPr bwMode="auto">
          <a:xfrm>
            <a:off x="61294" y="0"/>
            <a:ext cx="9026863" cy="5886824"/>
          </a:xfrm>
          <a:prstGeom prst="rect">
            <a:avLst/>
          </a:prstGeom>
          <a:noFill/>
          <a:ln w="9525">
            <a:noFill/>
            <a:miter lim="800000"/>
            <a:headEnd/>
            <a:tailEnd/>
          </a:ln>
          <a:effectLst/>
        </p:spPr>
      </p:pic>
      <p:sp>
        <p:nvSpPr>
          <p:cNvPr id="3" name="TextBox 2"/>
          <p:cNvSpPr txBox="1"/>
          <p:nvPr/>
        </p:nvSpPr>
        <p:spPr>
          <a:xfrm>
            <a:off x="7501253" y="6211669"/>
            <a:ext cx="1363449" cy="523220"/>
          </a:xfrm>
          <a:prstGeom prst="rect">
            <a:avLst/>
          </a:prstGeom>
          <a:noFill/>
        </p:spPr>
        <p:txBody>
          <a:bodyPr wrap="none" rtlCol="0">
            <a:spAutoFit/>
          </a:bodyPr>
          <a:lstStyle/>
          <a:p>
            <a:pPr algn="r"/>
            <a:r>
              <a:rPr lang="pt-BR" sz="1400" dirty="0" smtClean="0">
                <a:solidFill>
                  <a:srgbClr val="FFFFFF"/>
                </a:solidFill>
                <a:latin typeface="Garamond"/>
              </a:rPr>
              <a:t>Folha de papiro, </a:t>
            </a:r>
            <a:br>
              <a:rPr lang="pt-BR" sz="1400" dirty="0" smtClean="0">
                <a:solidFill>
                  <a:srgbClr val="FFFFFF"/>
                </a:solidFill>
                <a:latin typeface="Garamond"/>
              </a:rPr>
            </a:br>
            <a:r>
              <a:rPr lang="pt-BR" sz="1400" dirty="0" smtClean="0">
                <a:solidFill>
                  <a:srgbClr val="FFFFFF"/>
                </a:solidFill>
                <a:latin typeface="Garamond"/>
              </a:rPr>
              <a:t>capitais gregas</a:t>
            </a:r>
            <a:endParaRPr lang="pt-BR" sz="1400" dirty="0">
              <a:solidFill>
                <a:srgbClr val="FFFFFF"/>
              </a:solidFill>
              <a:latin typeface="Garamond"/>
            </a:endParaRP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7664207" cy="9824861"/>
          </a:xfrm>
          <a:prstGeom prst="rect">
            <a:avLst/>
          </a:prstGeom>
        </p:spPr>
      </p:pic>
      <p:sp>
        <p:nvSpPr>
          <p:cNvPr id="4" name="TextBox 3"/>
          <p:cNvSpPr txBox="1"/>
          <p:nvPr/>
        </p:nvSpPr>
        <p:spPr>
          <a:xfrm>
            <a:off x="7958309" y="5870559"/>
            <a:ext cx="1185691" cy="523220"/>
          </a:xfrm>
          <a:prstGeom prst="rect">
            <a:avLst/>
          </a:prstGeom>
          <a:noFill/>
        </p:spPr>
        <p:txBody>
          <a:bodyPr wrap="none" rtlCol="0">
            <a:spAutoFit/>
          </a:bodyPr>
          <a:lstStyle/>
          <a:p>
            <a:pPr algn="r"/>
            <a:r>
              <a:rPr lang="pt-BR" sz="1400" dirty="0" smtClean="0">
                <a:solidFill>
                  <a:srgbClr val="FFFFFF"/>
                </a:solidFill>
                <a:latin typeface="Garamond"/>
              </a:rPr>
              <a:t>Pergaminho,</a:t>
            </a:r>
            <a:br>
              <a:rPr lang="pt-BR" sz="1400" dirty="0" smtClean="0">
                <a:solidFill>
                  <a:srgbClr val="FFFFFF"/>
                </a:solidFill>
                <a:latin typeface="Garamond"/>
              </a:rPr>
            </a:br>
            <a:r>
              <a:rPr lang="pt-BR" sz="1400" dirty="0" smtClean="0">
                <a:solidFill>
                  <a:srgbClr val="FFFFFF"/>
                </a:solidFill>
                <a:latin typeface="Garamond"/>
              </a:rPr>
              <a:t>capitais gregas</a:t>
            </a:r>
            <a:endParaRPr lang="pt-BR" sz="1400" dirty="0">
              <a:solidFill>
                <a:srgbClr val="FFFFFF"/>
              </a:solidFill>
              <a:latin typeface="Garamond"/>
            </a:endParaRP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3"/>
          <a:srcRect t="8388" b="8388"/>
          <a:stretch>
            <a:fillRect/>
          </a:stretch>
        </p:blipFill>
        <p:spPr bwMode="auto">
          <a:xfrm>
            <a:off x="0" y="259746"/>
            <a:ext cx="9144000" cy="5703210"/>
          </a:xfrm>
          <a:prstGeom prst="rect">
            <a:avLst/>
          </a:prstGeom>
          <a:noFill/>
          <a:ln w="9525">
            <a:noFill/>
            <a:miter lim="800000"/>
            <a:headEnd/>
            <a:tailEnd/>
          </a:ln>
          <a:effectLst/>
        </p:spPr>
      </p:pic>
      <p:sp>
        <p:nvSpPr>
          <p:cNvPr id="4" name="TextBox 3"/>
          <p:cNvSpPr txBox="1"/>
          <p:nvPr/>
        </p:nvSpPr>
        <p:spPr>
          <a:xfrm>
            <a:off x="7619537" y="6211669"/>
            <a:ext cx="1245165" cy="523220"/>
          </a:xfrm>
          <a:prstGeom prst="rect">
            <a:avLst/>
          </a:prstGeom>
          <a:noFill/>
        </p:spPr>
        <p:txBody>
          <a:bodyPr wrap="none" rtlCol="0">
            <a:spAutoFit/>
          </a:bodyPr>
          <a:lstStyle/>
          <a:p>
            <a:pPr algn="r"/>
            <a:r>
              <a:rPr lang="pt-BR" sz="1400" dirty="0" smtClean="0">
                <a:solidFill>
                  <a:srgbClr val="FFFFFF"/>
                </a:solidFill>
                <a:latin typeface="Garamond"/>
              </a:rPr>
              <a:t>Folha de papel, </a:t>
            </a:r>
            <a:br>
              <a:rPr lang="pt-BR" sz="1400" dirty="0" smtClean="0">
                <a:solidFill>
                  <a:srgbClr val="FFFFFF"/>
                </a:solidFill>
                <a:latin typeface="Garamond"/>
              </a:rPr>
            </a:br>
            <a:r>
              <a:rPr lang="pt-BR" sz="1400" dirty="0" smtClean="0">
                <a:solidFill>
                  <a:srgbClr val="FFFFFF"/>
                </a:solidFill>
                <a:latin typeface="Garamond"/>
              </a:rPr>
              <a:t>escrita </a:t>
            </a:r>
            <a:r>
              <a:rPr lang="pt-BR" sz="1400" dirty="0" err="1" smtClean="0">
                <a:solidFill>
                  <a:srgbClr val="FFFFFF"/>
                </a:solidFill>
                <a:latin typeface="Garamond"/>
              </a:rPr>
              <a:t>Han</a:t>
            </a:r>
            <a:endParaRPr lang="pt-BR" sz="1400" dirty="0">
              <a:solidFill>
                <a:srgbClr val="FFFFFF"/>
              </a:solidFill>
              <a:latin typeface="Garamond"/>
            </a:endParaRP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alphaModFix/>
          </a:blip>
          <a:stretch>
            <a:fillRect/>
          </a:stretch>
        </p:blipFill>
        <p:spPr>
          <a:xfrm>
            <a:off x="402659" y="547666"/>
            <a:ext cx="8338681" cy="4652984"/>
          </a:xfrm>
          <a:prstGeom prst="rect">
            <a:avLst/>
          </a:prstGeom>
        </p:spPr>
      </p:pic>
      <p:sp>
        <p:nvSpPr>
          <p:cNvPr id="3" name="TextBox 2"/>
          <p:cNvSpPr txBox="1"/>
          <p:nvPr/>
        </p:nvSpPr>
        <p:spPr>
          <a:xfrm>
            <a:off x="7395668" y="6211669"/>
            <a:ext cx="1469034" cy="523220"/>
          </a:xfrm>
          <a:prstGeom prst="rect">
            <a:avLst/>
          </a:prstGeom>
          <a:noFill/>
        </p:spPr>
        <p:txBody>
          <a:bodyPr wrap="none" rtlCol="0">
            <a:spAutoFit/>
          </a:bodyPr>
          <a:lstStyle/>
          <a:p>
            <a:pPr algn="r"/>
            <a:r>
              <a:rPr lang="pt-BR" sz="1400" dirty="0" smtClean="0">
                <a:solidFill>
                  <a:srgbClr val="FFFFFF"/>
                </a:solidFill>
                <a:latin typeface="Garamond"/>
              </a:rPr>
              <a:t>Lascas de bambu, </a:t>
            </a:r>
            <a:br>
              <a:rPr lang="pt-BR" sz="1400" dirty="0" smtClean="0">
                <a:solidFill>
                  <a:srgbClr val="FFFFFF"/>
                </a:solidFill>
                <a:latin typeface="Garamond"/>
              </a:rPr>
            </a:br>
            <a:r>
              <a:rPr lang="pt-BR" sz="1400" dirty="0" smtClean="0">
                <a:solidFill>
                  <a:srgbClr val="FFFFFF"/>
                </a:solidFill>
                <a:latin typeface="Garamond"/>
              </a:rPr>
              <a:t>escrita </a:t>
            </a:r>
            <a:r>
              <a:rPr lang="pt-BR" sz="1400" dirty="0" err="1" smtClean="0">
                <a:solidFill>
                  <a:srgbClr val="FFFFFF"/>
                </a:solidFill>
                <a:latin typeface="Garamond"/>
              </a:rPr>
              <a:t>Han</a:t>
            </a:r>
            <a:endParaRPr lang="pt-BR" sz="1400" dirty="0">
              <a:solidFill>
                <a:srgbClr val="FFFFFF"/>
              </a:solidFill>
              <a:latin typeface="Garamond"/>
            </a:endParaRP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a:srcRect/>
          <a:stretch>
            <a:fillRect/>
          </a:stretch>
        </p:blipFill>
        <p:spPr bwMode="auto">
          <a:xfrm>
            <a:off x="727215" y="-14426"/>
            <a:ext cx="7689570" cy="5772120"/>
          </a:xfrm>
          <a:prstGeom prst="rect">
            <a:avLst/>
          </a:prstGeom>
          <a:noFill/>
          <a:ln w="9525">
            <a:noFill/>
            <a:miter lim="800000"/>
            <a:headEnd/>
            <a:tailEnd/>
          </a:ln>
          <a:effectLst/>
        </p:spPr>
      </p:pic>
      <p:sp>
        <p:nvSpPr>
          <p:cNvPr id="3" name="TextBox 2"/>
          <p:cNvSpPr txBox="1"/>
          <p:nvPr/>
        </p:nvSpPr>
        <p:spPr>
          <a:xfrm>
            <a:off x="7069118" y="6211669"/>
            <a:ext cx="1795584" cy="523220"/>
          </a:xfrm>
          <a:prstGeom prst="rect">
            <a:avLst/>
          </a:prstGeom>
          <a:noFill/>
        </p:spPr>
        <p:txBody>
          <a:bodyPr wrap="none" rtlCol="0">
            <a:spAutoFit/>
          </a:bodyPr>
          <a:lstStyle/>
          <a:p>
            <a:pPr algn="r"/>
            <a:r>
              <a:rPr lang="pt-BR" sz="1400" dirty="0" smtClean="0">
                <a:solidFill>
                  <a:srgbClr val="FFFFFF"/>
                </a:solidFill>
                <a:latin typeface="Garamond"/>
              </a:rPr>
              <a:t>Folhas de papel – livro, </a:t>
            </a:r>
            <a:br>
              <a:rPr lang="pt-BR" sz="1400" dirty="0" smtClean="0">
                <a:solidFill>
                  <a:srgbClr val="FFFFFF"/>
                </a:solidFill>
                <a:latin typeface="Garamond"/>
              </a:rPr>
            </a:br>
            <a:r>
              <a:rPr lang="pt-BR" sz="1400" dirty="0" smtClean="0">
                <a:solidFill>
                  <a:srgbClr val="FFFFFF"/>
                </a:solidFill>
                <a:latin typeface="Garamond"/>
              </a:rPr>
              <a:t>escrita </a:t>
            </a:r>
            <a:r>
              <a:rPr lang="pt-BR" sz="1400" dirty="0" err="1">
                <a:solidFill>
                  <a:srgbClr val="FFFFFF"/>
                </a:solidFill>
                <a:latin typeface="Garamond"/>
              </a:rPr>
              <a:t>a</a:t>
            </a:r>
            <a:r>
              <a:rPr lang="pt-BR" sz="1400" dirty="0" err="1" smtClean="0">
                <a:solidFill>
                  <a:srgbClr val="FFFFFF"/>
                </a:solidFill>
                <a:latin typeface="Garamond"/>
              </a:rPr>
              <a:t>rábe</a:t>
            </a:r>
            <a:r>
              <a:rPr lang="pt-BR" sz="1400" dirty="0" smtClean="0">
                <a:solidFill>
                  <a:srgbClr val="FFFFFF"/>
                </a:solidFill>
                <a:latin typeface="Garamond"/>
              </a:rPr>
              <a:t> medieval</a:t>
            </a:r>
            <a:endParaRPr lang="pt-BR" sz="1400" dirty="0">
              <a:solidFill>
                <a:srgbClr val="FFFFFF"/>
              </a:solidFill>
              <a:latin typeface="Garamond"/>
            </a:endParaRP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a:srcRect/>
          <a:stretch>
            <a:fillRect/>
          </a:stretch>
        </p:blipFill>
        <p:spPr bwMode="auto">
          <a:xfrm>
            <a:off x="0" y="0"/>
            <a:ext cx="9144000" cy="6066784"/>
          </a:xfrm>
          <a:prstGeom prst="rect">
            <a:avLst/>
          </a:prstGeom>
          <a:noFill/>
          <a:ln w="9525">
            <a:noFill/>
            <a:miter lim="800000"/>
            <a:headEnd/>
            <a:tailEnd/>
          </a:ln>
          <a:effectLst/>
        </p:spPr>
      </p:pic>
      <p:sp>
        <p:nvSpPr>
          <p:cNvPr id="3" name="TextBox 2"/>
          <p:cNvSpPr txBox="1"/>
          <p:nvPr/>
        </p:nvSpPr>
        <p:spPr>
          <a:xfrm>
            <a:off x="7008906" y="6211669"/>
            <a:ext cx="1855796" cy="523220"/>
          </a:xfrm>
          <a:prstGeom prst="rect">
            <a:avLst/>
          </a:prstGeom>
          <a:noFill/>
        </p:spPr>
        <p:txBody>
          <a:bodyPr wrap="none" rtlCol="0">
            <a:spAutoFit/>
          </a:bodyPr>
          <a:lstStyle/>
          <a:p>
            <a:pPr algn="r"/>
            <a:r>
              <a:rPr lang="pt-BR" sz="1400" dirty="0" smtClean="0">
                <a:solidFill>
                  <a:srgbClr val="FFFFFF"/>
                </a:solidFill>
                <a:latin typeface="Garamond"/>
              </a:rPr>
              <a:t>Folhas de papel – livro, </a:t>
            </a:r>
            <a:br>
              <a:rPr lang="pt-BR" sz="1400" dirty="0" smtClean="0">
                <a:solidFill>
                  <a:srgbClr val="FFFFFF"/>
                </a:solidFill>
                <a:latin typeface="Garamond"/>
              </a:rPr>
            </a:br>
            <a:r>
              <a:rPr lang="pt-BR" sz="1400" dirty="0" smtClean="0">
                <a:solidFill>
                  <a:srgbClr val="FFFFFF"/>
                </a:solidFill>
                <a:latin typeface="Garamond"/>
              </a:rPr>
              <a:t>escrita latina medieval</a:t>
            </a:r>
            <a:endParaRPr lang="pt-BR" sz="1400" dirty="0">
              <a:solidFill>
                <a:srgbClr val="FFFFFF"/>
              </a:solidFill>
              <a:latin typeface="Garamond"/>
            </a:endParaRP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4649" y="986118"/>
            <a:ext cx="8799823" cy="5871882"/>
          </a:xfrm>
          <a:prstGeom prst="rect">
            <a:avLst/>
          </a:prstGeom>
        </p:spPr>
      </p:pic>
      <p:pic>
        <p:nvPicPr>
          <p:cNvPr id="4" name="Picture 3"/>
          <p:cNvPicPr>
            <a:picLocks noChangeAspect="1"/>
          </p:cNvPicPr>
          <p:nvPr/>
        </p:nvPicPr>
        <p:blipFill>
          <a:blip r:embed="rId4"/>
          <a:stretch>
            <a:fillRect/>
          </a:stretch>
        </p:blipFill>
        <p:spPr>
          <a:xfrm>
            <a:off x="-156890" y="358871"/>
            <a:ext cx="9928412" cy="6519658"/>
          </a:xfrm>
          <a:prstGeom prst="rect">
            <a:avLst/>
          </a:prstGeom>
        </p:spPr>
      </p:pic>
      <p:sp>
        <p:nvSpPr>
          <p:cNvPr id="3" name="TextBox 2"/>
          <p:cNvSpPr txBox="1"/>
          <p:nvPr/>
        </p:nvSpPr>
        <p:spPr>
          <a:xfrm>
            <a:off x="6659722" y="179294"/>
            <a:ext cx="2364750" cy="523220"/>
          </a:xfrm>
          <a:prstGeom prst="rect">
            <a:avLst/>
          </a:prstGeom>
          <a:noFill/>
        </p:spPr>
        <p:txBody>
          <a:bodyPr wrap="none" rtlCol="0">
            <a:spAutoFit/>
          </a:bodyPr>
          <a:lstStyle/>
          <a:p>
            <a:pPr algn="r"/>
            <a:r>
              <a:rPr lang="pt-BR" sz="1400" dirty="0" smtClean="0">
                <a:solidFill>
                  <a:srgbClr val="FFFFFF"/>
                </a:solidFill>
                <a:latin typeface="Garamond"/>
              </a:rPr>
              <a:t>Folhas de papel – livro, </a:t>
            </a:r>
            <a:br>
              <a:rPr lang="pt-BR" sz="1400" dirty="0" smtClean="0">
                <a:solidFill>
                  <a:srgbClr val="FFFFFF"/>
                </a:solidFill>
                <a:latin typeface="Garamond"/>
              </a:rPr>
            </a:br>
            <a:r>
              <a:rPr lang="pt-BR" sz="1400" dirty="0" smtClean="0">
                <a:solidFill>
                  <a:srgbClr val="FFFFFF"/>
                </a:solidFill>
                <a:latin typeface="Garamond"/>
              </a:rPr>
              <a:t>escrita latina medieval impressa</a:t>
            </a:r>
            <a:endParaRPr lang="pt-BR" sz="1400" dirty="0">
              <a:solidFill>
                <a:srgbClr val="FFFFFF"/>
              </a:solidFill>
              <a:latin typeface="Garamond"/>
            </a:endParaRP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608954" y="6234668"/>
            <a:ext cx="300082" cy="461665"/>
          </a:xfrm>
          <a:prstGeom prst="rect">
            <a:avLst/>
          </a:prstGeom>
          <a:noFill/>
        </p:spPr>
        <p:txBody>
          <a:bodyPr wrap="none" rtlCol="0">
            <a:spAutoFit/>
          </a:bodyPr>
          <a:lstStyle/>
          <a:p>
            <a:r>
              <a:rPr lang="pt-BR" sz="2400" dirty="0" smtClean="0">
                <a:solidFill>
                  <a:srgbClr val="FFFFFF"/>
                </a:solidFill>
                <a:latin typeface="Academy Engraved LET"/>
                <a:cs typeface="Academy Engraved LET"/>
              </a:rPr>
              <a:t>I</a:t>
            </a:r>
            <a:endParaRPr lang="pt-BR" sz="2400" dirty="0">
              <a:solidFill>
                <a:srgbClr val="FFFFFF"/>
              </a:solidFill>
              <a:latin typeface="Academy Engraved LET"/>
              <a:cs typeface="Academy Engraved LET"/>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608954" y="6234668"/>
            <a:ext cx="518091" cy="461665"/>
          </a:xfrm>
          <a:prstGeom prst="rect">
            <a:avLst/>
          </a:prstGeom>
          <a:noFill/>
        </p:spPr>
        <p:txBody>
          <a:bodyPr wrap="none" rtlCol="0">
            <a:spAutoFit/>
          </a:bodyPr>
          <a:lstStyle/>
          <a:p>
            <a:r>
              <a:rPr lang="pt-BR" sz="2400" dirty="0" smtClean="0">
                <a:solidFill>
                  <a:srgbClr val="FFFFFF"/>
                </a:solidFill>
                <a:latin typeface="Academy Engraved LET"/>
                <a:cs typeface="Academy Engraved LET"/>
              </a:rPr>
              <a:t>III</a:t>
            </a:r>
            <a:endParaRPr lang="pt-BR" sz="2400" dirty="0">
              <a:solidFill>
                <a:srgbClr val="FFFFFF"/>
              </a:solidFill>
              <a:latin typeface="Academy Engraved LET"/>
              <a:cs typeface="Academy Engraved LET"/>
            </a:endParaRP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
            <a:ext cx="7770519" cy="5827889"/>
          </a:xfrm>
          <a:prstGeom prst="rect">
            <a:avLst/>
          </a:prstGeom>
        </p:spPr>
      </p:pic>
      <p:sp>
        <p:nvSpPr>
          <p:cNvPr id="3" name="TextBox 2"/>
          <p:cNvSpPr txBox="1"/>
          <p:nvPr/>
        </p:nvSpPr>
        <p:spPr>
          <a:xfrm>
            <a:off x="7637971" y="6211669"/>
            <a:ext cx="1226731" cy="307777"/>
          </a:xfrm>
          <a:prstGeom prst="rect">
            <a:avLst/>
          </a:prstGeom>
          <a:noFill/>
        </p:spPr>
        <p:txBody>
          <a:bodyPr wrap="none" rtlCol="0">
            <a:spAutoFit/>
          </a:bodyPr>
          <a:lstStyle/>
          <a:p>
            <a:pPr algn="r"/>
            <a:r>
              <a:rPr lang="pt-BR" sz="1400" dirty="0" smtClean="0">
                <a:solidFill>
                  <a:srgbClr val="FFFFFF"/>
                </a:solidFill>
                <a:latin typeface="Garamond"/>
              </a:rPr>
              <a:t>Cinzel romano</a:t>
            </a:r>
            <a:endParaRPr lang="pt-BR" sz="1400" dirty="0">
              <a:solidFill>
                <a:srgbClr val="FFFFFF"/>
              </a:solidFill>
              <a:latin typeface="Garamond"/>
            </a:endParaRP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799186" y="6211669"/>
            <a:ext cx="1065516" cy="307777"/>
          </a:xfrm>
          <a:prstGeom prst="rect">
            <a:avLst/>
          </a:prstGeom>
          <a:noFill/>
        </p:spPr>
        <p:txBody>
          <a:bodyPr wrap="none" rtlCol="0">
            <a:spAutoFit/>
          </a:bodyPr>
          <a:lstStyle/>
          <a:p>
            <a:pPr algn="r"/>
            <a:r>
              <a:rPr lang="pt-BR" sz="1400" dirty="0" err="1" smtClean="0">
                <a:solidFill>
                  <a:srgbClr val="FFFFFF"/>
                </a:solidFill>
                <a:latin typeface="Garamond"/>
              </a:rPr>
              <a:t>Qalam</a:t>
            </a:r>
            <a:r>
              <a:rPr lang="pt-BR" sz="1400" dirty="0" smtClean="0">
                <a:solidFill>
                  <a:srgbClr val="FFFFFF"/>
                </a:solidFill>
                <a:latin typeface="Garamond"/>
              </a:rPr>
              <a:t> árabe</a:t>
            </a:r>
            <a:endParaRPr lang="pt-BR" sz="1400" dirty="0">
              <a:solidFill>
                <a:srgbClr val="FFFFFF"/>
              </a:solidFill>
              <a:latin typeface="Garamond"/>
            </a:endParaRPr>
          </a:p>
        </p:txBody>
      </p:sp>
      <p:pic>
        <p:nvPicPr>
          <p:cNvPr id="4" name="Picture 3"/>
          <p:cNvPicPr>
            <a:picLocks noChangeAspect="1"/>
          </p:cNvPicPr>
          <p:nvPr/>
        </p:nvPicPr>
        <p:blipFill>
          <a:blip r:embed="rId3"/>
          <a:srcRect l="20843"/>
          <a:stretch>
            <a:fillRect/>
          </a:stretch>
        </p:blipFill>
        <p:spPr>
          <a:xfrm>
            <a:off x="0" y="-330200"/>
            <a:ext cx="5468787" cy="75184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8815" y="1382889"/>
            <a:ext cx="9125185" cy="5475111"/>
          </a:xfrm>
          <a:prstGeom prst="rect">
            <a:avLst/>
          </a:prstGeom>
        </p:spPr>
      </p:pic>
      <p:sp>
        <p:nvSpPr>
          <p:cNvPr id="3" name="TextBox 2"/>
          <p:cNvSpPr txBox="1"/>
          <p:nvPr/>
        </p:nvSpPr>
        <p:spPr>
          <a:xfrm>
            <a:off x="8043068" y="0"/>
            <a:ext cx="1100932" cy="523220"/>
          </a:xfrm>
          <a:prstGeom prst="rect">
            <a:avLst/>
          </a:prstGeom>
          <a:noFill/>
        </p:spPr>
        <p:txBody>
          <a:bodyPr wrap="none" rtlCol="0">
            <a:spAutoFit/>
          </a:bodyPr>
          <a:lstStyle/>
          <a:p>
            <a:pPr algn="r"/>
            <a:r>
              <a:rPr lang="pt-BR" sz="1400" dirty="0" smtClean="0">
                <a:solidFill>
                  <a:srgbClr val="FFFFFF"/>
                </a:solidFill>
                <a:latin typeface="Garamond"/>
              </a:rPr>
              <a:t>Pincel chinês</a:t>
            </a:r>
            <a:br>
              <a:rPr lang="pt-BR" sz="1400" dirty="0" smtClean="0">
                <a:solidFill>
                  <a:srgbClr val="FFFFFF"/>
                </a:solidFill>
                <a:latin typeface="Garamond"/>
              </a:rPr>
            </a:br>
            <a:r>
              <a:rPr lang="pt-BR" sz="1400" dirty="0" smtClean="0">
                <a:solidFill>
                  <a:srgbClr val="FFFFFF"/>
                </a:solidFill>
                <a:latin typeface="Garamond"/>
              </a:rPr>
              <a:t>(Ming)</a:t>
            </a:r>
            <a:endParaRPr lang="pt-BR" sz="1400" dirty="0">
              <a:solidFill>
                <a:srgbClr val="FFFFFF"/>
              </a:solidFill>
              <a:latin typeface="Garamond"/>
            </a:endParaRP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7191171" cy="6858000"/>
          </a:xfrm>
          <a:prstGeom prst="rect">
            <a:avLst/>
          </a:prstGeom>
        </p:spPr>
      </p:pic>
      <p:sp>
        <p:nvSpPr>
          <p:cNvPr id="3" name="TextBox 2"/>
          <p:cNvSpPr txBox="1"/>
          <p:nvPr/>
        </p:nvSpPr>
        <p:spPr>
          <a:xfrm>
            <a:off x="7224058" y="0"/>
            <a:ext cx="1919942" cy="523220"/>
          </a:xfrm>
          <a:prstGeom prst="rect">
            <a:avLst/>
          </a:prstGeom>
          <a:noFill/>
        </p:spPr>
        <p:txBody>
          <a:bodyPr wrap="none" rtlCol="0">
            <a:spAutoFit/>
          </a:bodyPr>
          <a:lstStyle/>
          <a:p>
            <a:pPr algn="r"/>
            <a:r>
              <a:rPr lang="pt-BR" sz="1400" dirty="0" smtClean="0">
                <a:solidFill>
                  <a:srgbClr val="FFFFFF"/>
                </a:solidFill>
                <a:latin typeface="Garamond"/>
              </a:rPr>
              <a:t>Carimbo de pedra chinês</a:t>
            </a:r>
            <a:br>
              <a:rPr lang="pt-BR" sz="1400" dirty="0" smtClean="0">
                <a:solidFill>
                  <a:srgbClr val="FFFFFF"/>
                </a:solidFill>
                <a:latin typeface="Garamond"/>
              </a:rPr>
            </a:br>
            <a:r>
              <a:rPr lang="pt-BR" sz="1400" dirty="0" smtClean="0">
                <a:solidFill>
                  <a:srgbClr val="FFFFFF"/>
                </a:solidFill>
                <a:latin typeface="Garamond"/>
              </a:rPr>
              <a:t>(</a:t>
            </a:r>
            <a:r>
              <a:rPr lang="pt-BR" sz="1400" dirty="0" err="1" smtClean="0">
                <a:solidFill>
                  <a:srgbClr val="FFFFFF"/>
                </a:solidFill>
                <a:latin typeface="Garamond"/>
              </a:rPr>
              <a:t>Qin</a:t>
            </a:r>
            <a:r>
              <a:rPr lang="pt-BR" sz="1400" dirty="0" smtClean="0">
                <a:solidFill>
                  <a:srgbClr val="FFFFFF"/>
                </a:solidFill>
                <a:latin typeface="Garamond"/>
              </a:rPr>
              <a:t>)</a:t>
            </a:r>
            <a:endParaRPr lang="pt-BR" sz="1400" dirty="0">
              <a:solidFill>
                <a:srgbClr val="FFFFFF"/>
              </a:solidFill>
              <a:latin typeface="Garamond"/>
            </a:endParaRP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478110" y="6211669"/>
            <a:ext cx="1386592" cy="523220"/>
          </a:xfrm>
          <a:prstGeom prst="rect">
            <a:avLst/>
          </a:prstGeom>
          <a:noFill/>
        </p:spPr>
        <p:txBody>
          <a:bodyPr wrap="none" rtlCol="0">
            <a:spAutoFit/>
          </a:bodyPr>
          <a:lstStyle/>
          <a:p>
            <a:pPr algn="r"/>
            <a:r>
              <a:rPr lang="pt-BR" sz="1400" dirty="0" smtClean="0">
                <a:solidFill>
                  <a:srgbClr val="FFFFFF"/>
                </a:solidFill>
                <a:latin typeface="Garamond"/>
              </a:rPr>
              <a:t>Prensa mecânica,</a:t>
            </a:r>
            <a:br>
              <a:rPr lang="pt-BR" sz="1400" dirty="0" smtClean="0">
                <a:solidFill>
                  <a:srgbClr val="FFFFFF"/>
                </a:solidFill>
                <a:latin typeface="Garamond"/>
              </a:rPr>
            </a:br>
            <a:r>
              <a:rPr lang="pt-BR" sz="1400" dirty="0" smtClean="0">
                <a:solidFill>
                  <a:srgbClr val="FFFFFF"/>
                </a:solidFill>
                <a:latin typeface="Garamond"/>
              </a:rPr>
              <a:t>século XV</a:t>
            </a:r>
            <a:endParaRPr lang="pt-BR" sz="1400" dirty="0">
              <a:solidFill>
                <a:srgbClr val="FFFFFF"/>
              </a:solidFill>
              <a:latin typeface="Garamond"/>
            </a:endParaRPr>
          </a:p>
        </p:txBody>
      </p:sp>
      <p:pic>
        <p:nvPicPr>
          <p:cNvPr id="5" name="Picture 4"/>
          <p:cNvPicPr>
            <a:picLocks noChangeAspect="1"/>
          </p:cNvPicPr>
          <p:nvPr/>
        </p:nvPicPr>
        <p:blipFill>
          <a:blip r:embed="rId3"/>
          <a:stretch>
            <a:fillRect/>
          </a:stretch>
        </p:blipFill>
        <p:spPr>
          <a:xfrm>
            <a:off x="0" y="-1"/>
            <a:ext cx="4769556" cy="6833757"/>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34139" y="6211669"/>
            <a:ext cx="1130563" cy="307777"/>
          </a:xfrm>
          <a:prstGeom prst="rect">
            <a:avLst/>
          </a:prstGeom>
          <a:noFill/>
        </p:spPr>
        <p:txBody>
          <a:bodyPr wrap="none" rtlCol="0">
            <a:spAutoFit/>
          </a:bodyPr>
          <a:lstStyle/>
          <a:p>
            <a:pPr algn="r"/>
            <a:r>
              <a:rPr lang="pt-BR" sz="1400" dirty="0" smtClean="0">
                <a:solidFill>
                  <a:srgbClr val="FFFFFF"/>
                </a:solidFill>
                <a:latin typeface="Garamond"/>
              </a:rPr>
              <a:t>Tipos móveis</a:t>
            </a:r>
            <a:endParaRPr lang="pt-BR" sz="1400" dirty="0">
              <a:solidFill>
                <a:srgbClr val="FFFFFF"/>
              </a:solidFill>
              <a:latin typeface="Garamond"/>
            </a:endParaRPr>
          </a:p>
        </p:txBody>
      </p:sp>
      <p:pic>
        <p:nvPicPr>
          <p:cNvPr id="3" name="Picture 2"/>
          <p:cNvPicPr>
            <a:picLocks noChangeAspect="1"/>
          </p:cNvPicPr>
          <p:nvPr/>
        </p:nvPicPr>
        <p:blipFill>
          <a:blip r:embed="rId3"/>
          <a:stretch>
            <a:fillRect/>
          </a:stretch>
        </p:blipFill>
        <p:spPr>
          <a:xfrm>
            <a:off x="0" y="-1"/>
            <a:ext cx="9144000" cy="607807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5572125" cy="6858000"/>
          </a:xfrm>
          <a:prstGeom prst="rect">
            <a:avLst/>
          </a:prstGeom>
        </p:spPr>
      </p:pic>
      <p:sp>
        <p:nvSpPr>
          <p:cNvPr id="3" name="TextBox 2"/>
          <p:cNvSpPr txBox="1"/>
          <p:nvPr/>
        </p:nvSpPr>
        <p:spPr>
          <a:xfrm>
            <a:off x="7221742" y="6211669"/>
            <a:ext cx="1642960" cy="523220"/>
          </a:xfrm>
          <a:prstGeom prst="rect">
            <a:avLst/>
          </a:prstGeom>
          <a:noFill/>
        </p:spPr>
        <p:txBody>
          <a:bodyPr wrap="none" rtlCol="0">
            <a:spAutoFit/>
          </a:bodyPr>
          <a:lstStyle/>
          <a:p>
            <a:pPr algn="r"/>
            <a:r>
              <a:rPr lang="pt-BR" sz="1400" dirty="0" smtClean="0">
                <a:solidFill>
                  <a:srgbClr val="FFFFFF"/>
                </a:solidFill>
                <a:latin typeface="Garamond"/>
              </a:rPr>
              <a:t>Máquina de escrever,</a:t>
            </a:r>
            <a:br>
              <a:rPr lang="pt-BR" sz="1400" dirty="0" smtClean="0">
                <a:solidFill>
                  <a:srgbClr val="FFFFFF"/>
                </a:solidFill>
                <a:latin typeface="Garamond"/>
              </a:rPr>
            </a:br>
            <a:r>
              <a:rPr lang="pt-BR" sz="1400" dirty="0" smtClean="0">
                <a:solidFill>
                  <a:srgbClr val="FFFFFF"/>
                </a:solidFill>
                <a:latin typeface="Garamond"/>
              </a:rPr>
              <a:t>século XX</a:t>
            </a:r>
            <a:endParaRPr lang="pt-BR" sz="1400" dirty="0">
              <a:solidFill>
                <a:srgbClr val="FFFFFF"/>
              </a:solidFill>
              <a:latin typeface="Garamond"/>
            </a:endParaRP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608954" y="6234668"/>
            <a:ext cx="530915" cy="461665"/>
          </a:xfrm>
          <a:prstGeom prst="rect">
            <a:avLst/>
          </a:prstGeom>
          <a:noFill/>
        </p:spPr>
        <p:txBody>
          <a:bodyPr wrap="none" rtlCol="0">
            <a:spAutoFit/>
          </a:bodyPr>
          <a:lstStyle/>
          <a:p>
            <a:r>
              <a:rPr lang="pt-BR" sz="2400" dirty="0" smtClean="0">
                <a:solidFill>
                  <a:srgbClr val="FFFFFF"/>
                </a:solidFill>
                <a:latin typeface="Academy Engraved LET"/>
                <a:cs typeface="Academy Engraved LET"/>
              </a:rPr>
              <a:t>IV</a:t>
            </a:r>
            <a:endParaRPr lang="pt-BR" sz="2400" dirty="0">
              <a:solidFill>
                <a:srgbClr val="FFFFFF"/>
              </a:solidFill>
              <a:latin typeface="Academy Engraved LET"/>
              <a:cs typeface="Academy Engraved LET"/>
            </a:endParaRP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57412" y="134469"/>
            <a:ext cx="7534088" cy="6585479"/>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dirty="0">
              <a:latin typeface="Garamond"/>
            </a:endParaRPr>
          </a:p>
        </p:txBody>
      </p:sp>
      <p:pic>
        <p:nvPicPr>
          <p:cNvPr id="2" name="Picture 1"/>
          <p:cNvPicPr>
            <a:picLocks noChangeAspect="1"/>
          </p:cNvPicPr>
          <p:nvPr/>
        </p:nvPicPr>
        <p:blipFill>
          <a:blip r:embed="rId3"/>
          <a:stretch>
            <a:fillRect/>
          </a:stretch>
        </p:blipFill>
        <p:spPr>
          <a:xfrm>
            <a:off x="832972" y="254000"/>
            <a:ext cx="7239000" cy="6350000"/>
          </a:xfrm>
          <a:prstGeom prst="rect">
            <a:avLst/>
          </a:prstGeom>
          <a:solidFill>
            <a:schemeClr val="bg1"/>
          </a:solidFill>
        </p:spPr>
      </p:pic>
      <p:sp>
        <p:nvSpPr>
          <p:cNvPr id="3" name="TextBox 2"/>
          <p:cNvSpPr txBox="1"/>
          <p:nvPr/>
        </p:nvSpPr>
        <p:spPr>
          <a:xfrm>
            <a:off x="8134587" y="6062259"/>
            <a:ext cx="1043876" cy="523220"/>
          </a:xfrm>
          <a:prstGeom prst="rect">
            <a:avLst/>
          </a:prstGeom>
          <a:noFill/>
        </p:spPr>
        <p:txBody>
          <a:bodyPr wrap="none" rtlCol="0">
            <a:spAutoFit/>
          </a:bodyPr>
          <a:lstStyle/>
          <a:p>
            <a:pPr algn="r"/>
            <a:r>
              <a:rPr lang="pt-BR" sz="1400" dirty="0" smtClean="0">
                <a:solidFill>
                  <a:srgbClr val="FFFFFF"/>
                </a:solidFill>
                <a:latin typeface="Garamond"/>
              </a:rPr>
              <a:t>Ideogramas</a:t>
            </a:r>
            <a:br>
              <a:rPr lang="pt-BR" sz="1400" dirty="0" smtClean="0">
                <a:solidFill>
                  <a:srgbClr val="FFFFFF"/>
                </a:solidFill>
                <a:latin typeface="Garamond"/>
              </a:rPr>
            </a:br>
            <a:r>
              <a:rPr lang="pt-BR" sz="1400" dirty="0" smtClean="0">
                <a:solidFill>
                  <a:srgbClr val="FFFFFF"/>
                </a:solidFill>
                <a:latin typeface="Garamond"/>
              </a:rPr>
              <a:t>chineses </a:t>
            </a:r>
            <a:endParaRPr lang="pt-BR" sz="1400" dirty="0">
              <a:solidFill>
                <a:srgbClr val="FFFFFF"/>
              </a:solidFill>
              <a:latin typeface="Garamond"/>
            </a:endParaRP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srcRect/>
          <a:stretch>
            <a:fillRect/>
          </a:stretch>
        </p:blipFill>
        <p:spPr bwMode="auto">
          <a:xfrm>
            <a:off x="0" y="0"/>
            <a:ext cx="7112834" cy="7190821"/>
          </a:xfrm>
          <a:prstGeom prst="rect">
            <a:avLst/>
          </a:prstGeom>
          <a:noFill/>
          <a:ln w="9525">
            <a:noFill/>
            <a:miter lim="800000"/>
            <a:headEnd/>
            <a:tailEnd/>
          </a:ln>
          <a:effectLst/>
        </p:spPr>
      </p:pic>
      <p:sp>
        <p:nvSpPr>
          <p:cNvPr id="3" name="TextBox 2"/>
          <p:cNvSpPr txBox="1"/>
          <p:nvPr/>
        </p:nvSpPr>
        <p:spPr>
          <a:xfrm>
            <a:off x="7880331" y="6001067"/>
            <a:ext cx="1186405" cy="523220"/>
          </a:xfrm>
          <a:prstGeom prst="rect">
            <a:avLst/>
          </a:prstGeom>
          <a:noFill/>
        </p:spPr>
        <p:txBody>
          <a:bodyPr wrap="none" rtlCol="0">
            <a:spAutoFit/>
          </a:bodyPr>
          <a:lstStyle/>
          <a:p>
            <a:pPr algn="r"/>
            <a:r>
              <a:rPr lang="pt-BR" sz="1400" dirty="0" err="1" smtClean="0">
                <a:solidFill>
                  <a:srgbClr val="FFFFFF"/>
                </a:solidFill>
                <a:latin typeface="Garamond"/>
              </a:rPr>
              <a:t>Choga</a:t>
            </a:r>
            <a:r>
              <a:rPr lang="pt-BR" sz="1400" dirty="0" smtClean="0">
                <a:solidFill>
                  <a:srgbClr val="FFFFFF"/>
                </a:solidFill>
                <a:latin typeface="Garamond"/>
              </a:rPr>
              <a:t> </a:t>
            </a:r>
            <a:r>
              <a:rPr lang="pt-BR" sz="1400" dirty="0" err="1" smtClean="0">
                <a:solidFill>
                  <a:srgbClr val="FFFFFF"/>
                </a:solidFill>
                <a:latin typeface="Garamond"/>
              </a:rPr>
              <a:t>Zanbil</a:t>
            </a:r>
            <a:r>
              <a:rPr lang="pt-BR" sz="1400" dirty="0" smtClean="0">
                <a:solidFill>
                  <a:srgbClr val="FFFFFF"/>
                </a:solidFill>
                <a:latin typeface="Garamond"/>
              </a:rPr>
              <a:t>, </a:t>
            </a:r>
            <a:br>
              <a:rPr lang="pt-BR" sz="1400" dirty="0" smtClean="0">
                <a:solidFill>
                  <a:srgbClr val="FFFFFF"/>
                </a:solidFill>
                <a:latin typeface="Garamond"/>
              </a:rPr>
            </a:br>
            <a:r>
              <a:rPr lang="pt-BR" sz="1400" dirty="0" smtClean="0">
                <a:solidFill>
                  <a:srgbClr val="FFFFFF"/>
                </a:solidFill>
                <a:latin typeface="Garamond"/>
              </a:rPr>
              <a:t>Irã</a:t>
            </a:r>
            <a:endParaRPr lang="pt-BR" sz="1400" dirty="0">
              <a:solidFill>
                <a:srgbClr val="FFFFFF"/>
              </a:solidFill>
              <a:latin typeface="Garamond"/>
            </a:endParaRP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a:srcRect/>
          <a:stretch>
            <a:fillRect/>
          </a:stretch>
        </p:blipFill>
        <p:spPr bwMode="auto">
          <a:xfrm>
            <a:off x="352954" y="673256"/>
            <a:ext cx="4219046" cy="5456928"/>
          </a:xfrm>
          <a:prstGeom prst="rect">
            <a:avLst/>
          </a:prstGeom>
          <a:noFill/>
          <a:ln w="9525">
            <a:noFill/>
            <a:miter lim="800000"/>
            <a:headEnd/>
            <a:tailEnd/>
          </a:ln>
          <a:effectLst/>
        </p:spPr>
      </p:pic>
      <p:sp>
        <p:nvSpPr>
          <p:cNvPr id="3" name="TextBox 2"/>
          <p:cNvSpPr txBox="1"/>
          <p:nvPr/>
        </p:nvSpPr>
        <p:spPr>
          <a:xfrm>
            <a:off x="7514628" y="6062259"/>
            <a:ext cx="1350074" cy="307777"/>
          </a:xfrm>
          <a:prstGeom prst="rect">
            <a:avLst/>
          </a:prstGeom>
          <a:noFill/>
        </p:spPr>
        <p:txBody>
          <a:bodyPr wrap="none" rtlCol="0">
            <a:spAutoFit/>
          </a:bodyPr>
          <a:lstStyle/>
          <a:p>
            <a:pPr algn="r"/>
            <a:r>
              <a:rPr lang="pt-BR" sz="1400" dirty="0" smtClean="0">
                <a:solidFill>
                  <a:srgbClr val="FFFFFF"/>
                </a:solidFill>
                <a:latin typeface="Garamond"/>
              </a:rPr>
              <a:t>Agregado lógico</a:t>
            </a:r>
            <a:endParaRPr lang="pt-BR" sz="1400" dirty="0">
              <a:solidFill>
                <a:srgbClr val="FFFFFF"/>
              </a:solidFill>
              <a:latin typeface="Garamond"/>
            </a:endParaRP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98498" y="444499"/>
            <a:ext cx="4486089" cy="6033016"/>
          </a:xfrm>
          <a:prstGeom prst="rect">
            <a:avLst/>
          </a:prstGeom>
          <a:solidFill>
            <a:schemeClr val="bg1"/>
          </a:solidFill>
        </p:spPr>
      </p:pic>
      <p:sp>
        <p:nvSpPr>
          <p:cNvPr id="3" name="TextBox 2"/>
          <p:cNvSpPr txBox="1"/>
          <p:nvPr/>
        </p:nvSpPr>
        <p:spPr>
          <a:xfrm>
            <a:off x="7534352" y="6062259"/>
            <a:ext cx="1330350" cy="307777"/>
          </a:xfrm>
          <a:prstGeom prst="rect">
            <a:avLst/>
          </a:prstGeom>
          <a:noFill/>
        </p:spPr>
        <p:txBody>
          <a:bodyPr wrap="none" rtlCol="0">
            <a:spAutoFit/>
          </a:bodyPr>
          <a:lstStyle/>
          <a:p>
            <a:pPr algn="r"/>
            <a:r>
              <a:rPr lang="pt-BR" sz="1400" dirty="0" smtClean="0">
                <a:solidFill>
                  <a:srgbClr val="FFFFFF"/>
                </a:solidFill>
                <a:latin typeface="Garamond"/>
              </a:rPr>
              <a:t>Alfabeto fenício</a:t>
            </a:r>
            <a:endParaRPr lang="pt-BR" sz="1400" dirty="0">
              <a:solidFill>
                <a:srgbClr val="FFFFFF"/>
              </a:solidFill>
              <a:latin typeface="Garamond"/>
            </a:endParaRP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4590" y="147850"/>
            <a:ext cx="8945038" cy="1867081"/>
          </a:xfrm>
          <a:prstGeom prst="rect">
            <a:avLst/>
          </a:prstGeom>
        </p:spPr>
      </p:pic>
      <p:sp>
        <p:nvSpPr>
          <p:cNvPr id="3" name="TextBox 2"/>
          <p:cNvSpPr txBox="1"/>
          <p:nvPr/>
        </p:nvSpPr>
        <p:spPr>
          <a:xfrm>
            <a:off x="5404108" y="6461025"/>
            <a:ext cx="3765048" cy="584776"/>
          </a:xfrm>
          <a:prstGeom prst="rect">
            <a:avLst/>
          </a:prstGeom>
          <a:noFill/>
        </p:spPr>
        <p:txBody>
          <a:bodyPr wrap="square" rtlCol="0">
            <a:spAutoFit/>
          </a:bodyPr>
          <a:lstStyle/>
          <a:p>
            <a:r>
              <a:rPr lang="en-US" sz="1400" dirty="0" smtClean="0">
                <a:latin typeface="Garamond"/>
                <a:hlinkClick r:id="rId4"/>
              </a:rPr>
              <a:t>http://</a:t>
            </a:r>
            <a:r>
              <a:rPr lang="en-US" sz="1400" dirty="0" err="1" smtClean="0">
                <a:latin typeface="Garamond"/>
                <a:hlinkClick r:id="rId4"/>
              </a:rPr>
              <a:t>terpconnect.umd.edu/~rfradkin/latin.html</a:t>
            </a:r>
            <a:endParaRPr lang="pt-BR" sz="1400" dirty="0" smtClean="0">
              <a:latin typeface="Garamond"/>
            </a:endParaRPr>
          </a:p>
          <a:p>
            <a:endParaRPr lang="pt-BR" dirty="0">
              <a:latin typeface="Garamond"/>
            </a:endParaRPr>
          </a:p>
        </p:txBody>
      </p:sp>
      <p:sp>
        <p:nvSpPr>
          <p:cNvPr id="4" name="TextBox 3"/>
          <p:cNvSpPr txBox="1"/>
          <p:nvPr/>
        </p:nvSpPr>
        <p:spPr>
          <a:xfrm>
            <a:off x="6174196" y="6153248"/>
            <a:ext cx="2875432" cy="307777"/>
          </a:xfrm>
          <a:prstGeom prst="rect">
            <a:avLst/>
          </a:prstGeom>
          <a:noFill/>
        </p:spPr>
        <p:txBody>
          <a:bodyPr wrap="none" rtlCol="0">
            <a:spAutoFit/>
          </a:bodyPr>
          <a:lstStyle/>
          <a:p>
            <a:pPr algn="r"/>
            <a:r>
              <a:rPr lang="pt-BR" sz="1400" dirty="0" smtClean="0">
                <a:solidFill>
                  <a:srgbClr val="FFFFFF"/>
                </a:solidFill>
                <a:latin typeface="Garamond"/>
              </a:rPr>
              <a:t>Do alfabeto fenício ao alfabeto latino</a:t>
            </a:r>
            <a:endParaRPr lang="pt-BR" sz="1400" dirty="0">
              <a:solidFill>
                <a:srgbClr val="FFFFFF"/>
              </a:solidFill>
              <a:latin typeface="Garamond"/>
            </a:endParaRP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608954" y="6234668"/>
            <a:ext cx="416250" cy="461665"/>
          </a:xfrm>
          <a:prstGeom prst="rect">
            <a:avLst/>
          </a:prstGeom>
          <a:noFill/>
        </p:spPr>
        <p:txBody>
          <a:bodyPr wrap="none" rtlCol="0">
            <a:spAutoFit/>
          </a:bodyPr>
          <a:lstStyle/>
          <a:p>
            <a:r>
              <a:rPr lang="pt-BR" sz="2400" dirty="0" smtClean="0">
                <a:solidFill>
                  <a:srgbClr val="FFFFFF"/>
                </a:solidFill>
                <a:latin typeface="Academy Engraved LET"/>
                <a:cs typeface="Academy Engraved LET"/>
              </a:rPr>
              <a:t>V</a:t>
            </a:r>
            <a:endParaRPr lang="pt-BR" sz="2400" dirty="0">
              <a:solidFill>
                <a:srgbClr val="FFFFFF"/>
              </a:solidFill>
              <a:latin typeface="Academy Engraved LET"/>
              <a:cs typeface="Academy Engraved LET"/>
            </a:endParaRP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2000" y="0"/>
            <a:ext cx="7620000" cy="5892800"/>
          </a:xfrm>
          <a:prstGeom prst="rect">
            <a:avLst/>
          </a:prstGeom>
        </p:spPr>
      </p:pic>
      <p:sp>
        <p:nvSpPr>
          <p:cNvPr id="3" name="TextBox 2"/>
          <p:cNvSpPr txBox="1"/>
          <p:nvPr/>
        </p:nvSpPr>
        <p:spPr>
          <a:xfrm>
            <a:off x="7195981" y="6211669"/>
            <a:ext cx="1668721" cy="523220"/>
          </a:xfrm>
          <a:prstGeom prst="rect">
            <a:avLst/>
          </a:prstGeom>
          <a:noFill/>
        </p:spPr>
        <p:txBody>
          <a:bodyPr wrap="none" rtlCol="0">
            <a:spAutoFit/>
          </a:bodyPr>
          <a:lstStyle/>
          <a:p>
            <a:pPr algn="r"/>
            <a:r>
              <a:rPr lang="pt-BR" sz="1400" dirty="0" err="1" smtClean="0">
                <a:solidFill>
                  <a:srgbClr val="FFFFFF"/>
                </a:solidFill>
                <a:latin typeface="Garamond"/>
              </a:rPr>
              <a:t>Scriptorium</a:t>
            </a:r>
            <a:r>
              <a:rPr lang="pt-BR" sz="1400" dirty="0" smtClean="0">
                <a:solidFill>
                  <a:srgbClr val="FFFFFF"/>
                </a:solidFill>
                <a:latin typeface="Garamond"/>
              </a:rPr>
              <a:t> europeu,</a:t>
            </a:r>
            <a:br>
              <a:rPr lang="pt-BR" sz="1400" dirty="0" smtClean="0">
                <a:solidFill>
                  <a:srgbClr val="FFFFFF"/>
                </a:solidFill>
                <a:latin typeface="Garamond"/>
              </a:rPr>
            </a:br>
            <a:r>
              <a:rPr lang="pt-BR" sz="1400" dirty="0" smtClean="0">
                <a:solidFill>
                  <a:srgbClr val="FFFFFF"/>
                </a:solidFill>
                <a:latin typeface="Garamond"/>
              </a:rPr>
              <a:t>século XV</a:t>
            </a:r>
            <a:endParaRPr lang="pt-BR" sz="1400" dirty="0">
              <a:solidFill>
                <a:srgbClr val="FFFFFF"/>
              </a:solidFill>
              <a:latin typeface="Garamond"/>
            </a:endParaRP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inity-college-library-dub.jpg"/>
          <p:cNvPicPr>
            <a:picLocks noChangeAspect="1"/>
          </p:cNvPicPr>
          <p:nvPr/>
        </p:nvPicPr>
        <p:blipFill>
          <a:blip r:embed="rId3"/>
          <a:stretch>
            <a:fillRect/>
          </a:stretch>
        </p:blipFill>
        <p:spPr>
          <a:xfrm>
            <a:off x="776932" y="0"/>
            <a:ext cx="7634941" cy="6031604"/>
          </a:xfrm>
          <a:prstGeom prst="rect">
            <a:avLst/>
          </a:prstGeom>
          <a:ln>
            <a:solidFill>
              <a:schemeClr val="tx1"/>
            </a:solidFill>
          </a:ln>
        </p:spPr>
      </p:pic>
      <p:sp>
        <p:nvSpPr>
          <p:cNvPr id="3" name="TextBox 2"/>
          <p:cNvSpPr txBox="1"/>
          <p:nvPr/>
        </p:nvSpPr>
        <p:spPr>
          <a:xfrm>
            <a:off x="6419614" y="6211669"/>
            <a:ext cx="2445088" cy="523220"/>
          </a:xfrm>
          <a:prstGeom prst="rect">
            <a:avLst/>
          </a:prstGeom>
          <a:noFill/>
        </p:spPr>
        <p:txBody>
          <a:bodyPr wrap="none" rtlCol="0">
            <a:spAutoFit/>
          </a:bodyPr>
          <a:lstStyle/>
          <a:p>
            <a:pPr algn="r"/>
            <a:r>
              <a:rPr lang="pt-BR" sz="1400" dirty="0" smtClean="0">
                <a:solidFill>
                  <a:srgbClr val="FFFFFF"/>
                </a:solidFill>
                <a:latin typeface="Garamond"/>
              </a:rPr>
              <a:t>Biblioteca universitária </a:t>
            </a:r>
            <a:r>
              <a:rPr lang="pt-BR" sz="1400" dirty="0" err="1" smtClean="0">
                <a:solidFill>
                  <a:srgbClr val="FFFFFF"/>
                </a:solidFill>
                <a:latin typeface="Garamond"/>
              </a:rPr>
              <a:t>europeia</a:t>
            </a:r>
            <a:r>
              <a:rPr lang="pt-BR" sz="1400" dirty="0" smtClean="0">
                <a:solidFill>
                  <a:srgbClr val="FFFFFF"/>
                </a:solidFill>
                <a:latin typeface="Garamond"/>
              </a:rPr>
              <a:t>,</a:t>
            </a:r>
            <a:br>
              <a:rPr lang="pt-BR" sz="1400" dirty="0" smtClean="0">
                <a:solidFill>
                  <a:srgbClr val="FFFFFF"/>
                </a:solidFill>
                <a:latin typeface="Garamond"/>
              </a:rPr>
            </a:br>
            <a:r>
              <a:rPr lang="pt-BR" sz="1400" dirty="0" smtClean="0">
                <a:solidFill>
                  <a:srgbClr val="FFFFFF"/>
                </a:solidFill>
                <a:latin typeface="Garamond"/>
              </a:rPr>
              <a:t>século XIX</a:t>
            </a:r>
            <a:endParaRPr lang="pt-BR" sz="1400" dirty="0">
              <a:solidFill>
                <a:srgbClr val="FFFFFF"/>
              </a:solidFill>
              <a:latin typeface="Garamond"/>
            </a:endParaRP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1598" y="2091391"/>
            <a:ext cx="9205598" cy="2675218"/>
          </a:xfrm>
          <a:prstGeom prst="rect">
            <a:avLst/>
          </a:prstGeom>
        </p:spPr>
      </p:pic>
      <p:sp>
        <p:nvSpPr>
          <p:cNvPr id="4" name="TextBox 3"/>
          <p:cNvSpPr txBox="1"/>
          <p:nvPr/>
        </p:nvSpPr>
        <p:spPr>
          <a:xfrm>
            <a:off x="7468166" y="5005294"/>
            <a:ext cx="1675834" cy="523220"/>
          </a:xfrm>
          <a:prstGeom prst="rect">
            <a:avLst/>
          </a:prstGeom>
          <a:noFill/>
        </p:spPr>
        <p:txBody>
          <a:bodyPr wrap="none" rtlCol="0">
            <a:spAutoFit/>
          </a:bodyPr>
          <a:lstStyle/>
          <a:p>
            <a:pPr algn="r"/>
            <a:r>
              <a:rPr lang="pt-BR" sz="1400" dirty="0" smtClean="0">
                <a:solidFill>
                  <a:srgbClr val="FFFFFF"/>
                </a:solidFill>
                <a:latin typeface="Garamond"/>
              </a:rPr>
              <a:t>Biblioteca particular, </a:t>
            </a:r>
            <a:br>
              <a:rPr lang="pt-BR" sz="1400" dirty="0" smtClean="0">
                <a:solidFill>
                  <a:srgbClr val="FFFFFF"/>
                </a:solidFill>
                <a:latin typeface="Garamond"/>
              </a:rPr>
            </a:br>
            <a:r>
              <a:rPr lang="pt-BR" sz="1400" dirty="0" smtClean="0">
                <a:solidFill>
                  <a:srgbClr val="FFFFFF"/>
                </a:solidFill>
                <a:latin typeface="Garamond"/>
              </a:rPr>
              <a:t>século XX</a:t>
            </a:r>
            <a:endParaRPr lang="pt-BR" sz="1400" dirty="0">
              <a:solidFill>
                <a:srgbClr val="FFFFFF"/>
              </a:solidFill>
              <a:latin typeface="Garamond"/>
            </a:endParaRP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137031"/>
            <a:ext cx="9144000" cy="4583937"/>
          </a:xfrm>
          <a:prstGeom prst="rect">
            <a:avLst/>
          </a:prstGeom>
        </p:spPr>
      </p:pic>
      <p:sp>
        <p:nvSpPr>
          <p:cNvPr id="3" name="TextBox 2"/>
          <p:cNvSpPr txBox="1"/>
          <p:nvPr/>
        </p:nvSpPr>
        <p:spPr>
          <a:xfrm>
            <a:off x="6647891" y="5946588"/>
            <a:ext cx="2496109" cy="307777"/>
          </a:xfrm>
          <a:prstGeom prst="rect">
            <a:avLst/>
          </a:prstGeom>
          <a:noFill/>
        </p:spPr>
        <p:txBody>
          <a:bodyPr wrap="none" rtlCol="0">
            <a:spAutoFit/>
          </a:bodyPr>
          <a:lstStyle/>
          <a:p>
            <a:pPr algn="r"/>
            <a:r>
              <a:rPr lang="pt-BR" sz="1400" dirty="0" smtClean="0">
                <a:solidFill>
                  <a:srgbClr val="FFFFFF"/>
                </a:solidFill>
                <a:latin typeface="Garamond"/>
              </a:rPr>
              <a:t>Biblioteca eletrônica, século XXI</a:t>
            </a:r>
            <a:endParaRPr lang="pt-BR" sz="1400" dirty="0">
              <a:solidFill>
                <a:srgbClr val="FFFFFF"/>
              </a:solidFill>
              <a:latin typeface="Garamond"/>
            </a:endParaRP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24991" y="3718679"/>
            <a:ext cx="5532284" cy="3693319"/>
          </a:xfrm>
          <a:prstGeom prst="rect">
            <a:avLst/>
          </a:prstGeom>
          <a:noFill/>
        </p:spPr>
        <p:txBody>
          <a:bodyPr wrap="none" rtlCol="0">
            <a:spAutoFit/>
          </a:bodyPr>
          <a:lstStyle/>
          <a:p>
            <a:r>
              <a:rPr lang="en-US" dirty="0" err="1" smtClean="0">
                <a:solidFill>
                  <a:schemeClr val="bg1"/>
                </a:solidFill>
                <a:latin typeface="Garamond"/>
              </a:rPr>
              <a:t>Fontes</a:t>
            </a:r>
            <a:r>
              <a:rPr lang="en-US" dirty="0" smtClean="0">
                <a:solidFill>
                  <a:schemeClr val="bg1"/>
                </a:solidFill>
                <a:latin typeface="Garamond"/>
              </a:rPr>
              <a:t> das </a:t>
            </a:r>
            <a:r>
              <a:rPr lang="en-US" dirty="0" err="1" smtClean="0">
                <a:solidFill>
                  <a:schemeClr val="bg1"/>
                </a:solidFill>
                <a:latin typeface="Garamond"/>
              </a:rPr>
              <a:t>Imagens</a:t>
            </a:r>
            <a:r>
              <a:rPr lang="en-US" dirty="0" smtClean="0">
                <a:solidFill>
                  <a:schemeClr val="bg1"/>
                </a:solidFill>
                <a:latin typeface="Garamond"/>
              </a:rPr>
              <a:t>:</a:t>
            </a:r>
          </a:p>
          <a:p>
            <a:endParaRPr lang="en-US" dirty="0" smtClean="0">
              <a:solidFill>
                <a:schemeClr val="bg1"/>
              </a:solidFill>
              <a:latin typeface="Garamond"/>
            </a:endParaRPr>
          </a:p>
          <a:p>
            <a:r>
              <a:rPr lang="en-US" dirty="0" smtClean="0">
                <a:solidFill>
                  <a:schemeClr val="bg1"/>
                </a:solidFill>
                <a:latin typeface="Garamond"/>
              </a:rPr>
              <a:t>http://</a:t>
            </a:r>
            <a:r>
              <a:rPr lang="en-US" dirty="0" err="1" smtClean="0">
                <a:solidFill>
                  <a:schemeClr val="bg1"/>
                </a:solidFill>
                <a:latin typeface="Garamond"/>
              </a:rPr>
              <a:t>www.britishmuseum.org</a:t>
            </a:r>
            <a:r>
              <a:rPr lang="en-US" dirty="0" smtClean="0">
                <a:solidFill>
                  <a:schemeClr val="bg1"/>
                </a:solidFill>
                <a:latin typeface="Garamond"/>
              </a:rPr>
              <a:t>/</a:t>
            </a:r>
            <a:br>
              <a:rPr lang="en-US" dirty="0" smtClean="0">
                <a:solidFill>
                  <a:schemeClr val="bg1"/>
                </a:solidFill>
                <a:latin typeface="Garamond"/>
              </a:rPr>
            </a:br>
            <a:r>
              <a:rPr lang="en-US" dirty="0" smtClean="0">
                <a:solidFill>
                  <a:schemeClr val="bg1"/>
                </a:solidFill>
                <a:latin typeface="Garamond"/>
              </a:rPr>
              <a:t>http://</a:t>
            </a:r>
            <a:r>
              <a:rPr lang="en-US" dirty="0" err="1" smtClean="0">
                <a:solidFill>
                  <a:schemeClr val="bg1"/>
                </a:solidFill>
                <a:latin typeface="Garamond"/>
              </a:rPr>
              <a:t>www.bl.uk</a:t>
            </a:r>
            <a:r>
              <a:rPr lang="en-US" dirty="0" smtClean="0">
                <a:solidFill>
                  <a:schemeClr val="bg1"/>
                </a:solidFill>
                <a:latin typeface="Garamond"/>
              </a:rPr>
              <a:t>/</a:t>
            </a:r>
            <a:br>
              <a:rPr lang="en-US" dirty="0" smtClean="0">
                <a:solidFill>
                  <a:schemeClr val="bg1"/>
                </a:solidFill>
                <a:latin typeface="Garamond"/>
              </a:rPr>
            </a:br>
            <a:r>
              <a:rPr lang="en-US" dirty="0" smtClean="0">
                <a:solidFill>
                  <a:schemeClr val="bg1"/>
                </a:solidFill>
                <a:latin typeface="Garamond"/>
              </a:rPr>
              <a:t>http://</a:t>
            </a:r>
            <a:r>
              <a:rPr lang="en-US" dirty="0" err="1" smtClean="0">
                <a:solidFill>
                  <a:schemeClr val="bg1"/>
                </a:solidFill>
                <a:latin typeface="Garamond"/>
              </a:rPr>
              <a:t>www.britannica.com</a:t>
            </a:r>
            <a:r>
              <a:rPr lang="en-US" dirty="0" smtClean="0">
                <a:solidFill>
                  <a:schemeClr val="bg1"/>
                </a:solidFill>
                <a:latin typeface="Garamond"/>
              </a:rPr>
              <a:t>/</a:t>
            </a:r>
            <a:br>
              <a:rPr lang="en-US" dirty="0" smtClean="0">
                <a:solidFill>
                  <a:schemeClr val="bg1"/>
                </a:solidFill>
                <a:latin typeface="Garamond"/>
              </a:rPr>
            </a:br>
            <a:r>
              <a:rPr lang="en-US" dirty="0" smtClean="0">
                <a:solidFill>
                  <a:schemeClr val="bg1"/>
                </a:solidFill>
                <a:latin typeface="Garamond"/>
              </a:rPr>
              <a:t>http://</a:t>
            </a:r>
            <a:r>
              <a:rPr lang="en-US" dirty="0" err="1" smtClean="0">
                <a:solidFill>
                  <a:schemeClr val="bg1"/>
                </a:solidFill>
                <a:latin typeface="Garamond"/>
              </a:rPr>
              <a:t>www.digitalegypt.ucl.ac.uk</a:t>
            </a:r>
            <a:r>
              <a:rPr lang="en-US" dirty="0" smtClean="0">
                <a:solidFill>
                  <a:schemeClr val="bg1"/>
                </a:solidFill>
                <a:latin typeface="Garamond"/>
              </a:rPr>
              <a:t>/</a:t>
            </a:r>
            <a:br>
              <a:rPr lang="en-US" dirty="0" smtClean="0">
                <a:solidFill>
                  <a:schemeClr val="bg1"/>
                </a:solidFill>
                <a:latin typeface="Garamond"/>
              </a:rPr>
            </a:br>
            <a:r>
              <a:rPr lang="en-US" dirty="0" smtClean="0">
                <a:solidFill>
                  <a:schemeClr val="bg1"/>
                </a:solidFill>
                <a:latin typeface="Garamond"/>
              </a:rPr>
              <a:t>http://</a:t>
            </a:r>
            <a:r>
              <a:rPr lang="en-US" dirty="0" err="1" smtClean="0">
                <a:solidFill>
                  <a:schemeClr val="bg1"/>
                </a:solidFill>
                <a:latin typeface="Garamond"/>
              </a:rPr>
              <a:t>www.ancientresource.com</a:t>
            </a:r>
            <a:r>
              <a:rPr lang="en-US" dirty="0" smtClean="0">
                <a:solidFill>
                  <a:schemeClr val="bg1"/>
                </a:solidFill>
                <a:latin typeface="Garamond"/>
              </a:rPr>
              <a:t>/</a:t>
            </a:r>
          </a:p>
          <a:p>
            <a:r>
              <a:rPr lang="en-US" dirty="0" smtClean="0">
                <a:solidFill>
                  <a:schemeClr val="bg1"/>
                </a:solidFill>
                <a:latin typeface="Garamond"/>
              </a:rPr>
              <a:t>http://</a:t>
            </a:r>
            <a:r>
              <a:rPr lang="en-US" dirty="0" err="1" smtClean="0">
                <a:solidFill>
                  <a:schemeClr val="bg1"/>
                </a:solidFill>
                <a:latin typeface="Garamond"/>
              </a:rPr>
              <a:t>www.ancientscripts.com</a:t>
            </a:r>
            <a:r>
              <a:rPr lang="en-US" dirty="0" smtClean="0">
                <a:solidFill>
                  <a:schemeClr val="bg1"/>
                </a:solidFill>
                <a:latin typeface="Garamond"/>
              </a:rPr>
              <a:t>/</a:t>
            </a:r>
          </a:p>
          <a:p>
            <a:r>
              <a:rPr lang="en-US" dirty="0" smtClean="0">
                <a:solidFill>
                  <a:schemeClr val="bg1"/>
                </a:solidFill>
                <a:latin typeface="Garamond"/>
              </a:rPr>
              <a:t>http://</a:t>
            </a:r>
            <a:r>
              <a:rPr lang="en-US" dirty="0" err="1" smtClean="0">
                <a:solidFill>
                  <a:schemeClr val="bg1"/>
                </a:solidFill>
                <a:latin typeface="Garamond"/>
              </a:rPr>
              <a:t>hieroglyphs.net</a:t>
            </a:r>
            <a:r>
              <a:rPr lang="en-US" dirty="0" smtClean="0">
                <a:solidFill>
                  <a:schemeClr val="bg1"/>
                </a:solidFill>
                <a:latin typeface="Garamond"/>
              </a:rPr>
              <a:t>/</a:t>
            </a:r>
            <a:br>
              <a:rPr lang="en-US" dirty="0" smtClean="0">
                <a:solidFill>
                  <a:schemeClr val="bg1"/>
                </a:solidFill>
                <a:latin typeface="Garamond"/>
              </a:rPr>
            </a:br>
            <a:r>
              <a:rPr lang="en-US" dirty="0" smtClean="0">
                <a:solidFill>
                  <a:schemeClr val="bg1"/>
                </a:solidFill>
                <a:latin typeface="Garamond"/>
              </a:rPr>
              <a:t>http://</a:t>
            </a:r>
            <a:r>
              <a:rPr lang="en-US" dirty="0" err="1" smtClean="0">
                <a:solidFill>
                  <a:schemeClr val="bg1"/>
                </a:solidFill>
                <a:latin typeface="Garamond"/>
              </a:rPr>
              <a:t>depts.washington.edu/silkroad/texts/niyadocts.html</a:t>
            </a:r>
            <a:r>
              <a:rPr lang="en-US" dirty="0" smtClean="0">
                <a:solidFill>
                  <a:schemeClr val="bg1"/>
                </a:solidFill>
                <a:latin typeface="Garamond"/>
              </a:rPr>
              <a:t/>
            </a:r>
            <a:br>
              <a:rPr lang="en-US" dirty="0" smtClean="0">
                <a:solidFill>
                  <a:schemeClr val="bg1"/>
                </a:solidFill>
                <a:latin typeface="Garamond"/>
              </a:rPr>
            </a:br>
            <a:r>
              <a:rPr lang="en-US" dirty="0" smtClean="0">
                <a:solidFill>
                  <a:schemeClr val="bg1"/>
                </a:solidFill>
                <a:latin typeface="Garamond"/>
              </a:rPr>
              <a:t>http://</a:t>
            </a:r>
            <a:r>
              <a:rPr lang="en-US" dirty="0" err="1" smtClean="0">
                <a:solidFill>
                  <a:schemeClr val="bg1"/>
                </a:solidFill>
                <a:latin typeface="Garamond"/>
              </a:rPr>
              <a:t>terpconnect.umd.edu/~rfradkin/latin.html</a:t>
            </a:r>
            <a:endParaRPr lang="pt-BR" dirty="0" smtClean="0">
              <a:solidFill>
                <a:schemeClr val="bg1"/>
              </a:solidFill>
              <a:latin typeface="Garamond"/>
            </a:endParaRPr>
          </a:p>
          <a:p>
            <a:endParaRPr lang="en-US" dirty="0" smtClean="0">
              <a:solidFill>
                <a:schemeClr val="bg1"/>
              </a:solidFill>
              <a:latin typeface="Garamond"/>
            </a:endParaRPr>
          </a:p>
          <a:p>
            <a:endParaRPr lang="pt-BR" dirty="0">
              <a:latin typeface="Garamond"/>
            </a:endParaRP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5143500" cy="6858000"/>
          </a:xfrm>
          <a:prstGeom prst="rect">
            <a:avLst/>
          </a:prstGeom>
        </p:spPr>
      </p:pic>
      <p:sp>
        <p:nvSpPr>
          <p:cNvPr id="3" name="TextBox 2"/>
          <p:cNvSpPr txBox="1"/>
          <p:nvPr/>
        </p:nvSpPr>
        <p:spPr>
          <a:xfrm>
            <a:off x="8209254" y="6211669"/>
            <a:ext cx="655448" cy="523220"/>
          </a:xfrm>
          <a:prstGeom prst="rect">
            <a:avLst/>
          </a:prstGeom>
          <a:noFill/>
        </p:spPr>
        <p:txBody>
          <a:bodyPr wrap="none" rtlCol="0">
            <a:spAutoFit/>
          </a:bodyPr>
          <a:lstStyle/>
          <a:p>
            <a:pPr algn="r"/>
            <a:r>
              <a:rPr lang="pt-BR" sz="1400" dirty="0" err="1" smtClean="0">
                <a:solidFill>
                  <a:srgbClr val="FFFFFF"/>
                </a:solidFill>
                <a:latin typeface="Garamond"/>
              </a:rPr>
              <a:t>Luxor</a:t>
            </a:r>
            <a:r>
              <a:rPr lang="pt-BR" sz="1400" dirty="0" smtClean="0">
                <a:solidFill>
                  <a:srgbClr val="FFFFFF"/>
                </a:solidFill>
                <a:latin typeface="Garamond"/>
              </a:rPr>
              <a:t>, </a:t>
            </a:r>
            <a:br>
              <a:rPr lang="pt-BR" sz="1400" dirty="0" smtClean="0">
                <a:solidFill>
                  <a:srgbClr val="FFFFFF"/>
                </a:solidFill>
                <a:latin typeface="Garamond"/>
              </a:rPr>
            </a:br>
            <a:r>
              <a:rPr lang="pt-BR" sz="1400" dirty="0" smtClean="0">
                <a:solidFill>
                  <a:srgbClr val="FFFFFF"/>
                </a:solidFill>
                <a:latin typeface="Garamond"/>
              </a:rPr>
              <a:t>Egito</a:t>
            </a:r>
            <a:endParaRPr lang="pt-BR" sz="1400" dirty="0">
              <a:solidFill>
                <a:srgbClr val="FFFFFF"/>
              </a:solidFill>
              <a:latin typeface="Garamond"/>
            </a:endParaRP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Picture 3"/>
          <p:cNvPicPr>
            <a:picLocks noChangeAspect="1" noChangeArrowheads="1"/>
          </p:cNvPicPr>
          <p:nvPr/>
        </p:nvPicPr>
        <p:blipFill>
          <a:blip r:embed="rId2"/>
          <a:srcRect/>
          <a:stretch>
            <a:fillRect/>
          </a:stretch>
        </p:blipFill>
        <p:spPr bwMode="auto">
          <a:xfrm>
            <a:off x="202476" y="279868"/>
            <a:ext cx="5308402" cy="4202485"/>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p:cNvPicPr>
            <a:picLocks noChangeAspect="1" noChangeArrowheads="1"/>
          </p:cNvPicPr>
          <p:nvPr/>
        </p:nvPicPr>
        <p:blipFill>
          <a:blip r:embed="rId3"/>
          <a:srcRect/>
          <a:stretch>
            <a:fillRect/>
          </a:stretch>
        </p:blipFill>
        <p:spPr bwMode="auto">
          <a:xfrm>
            <a:off x="0" y="20688"/>
            <a:ext cx="5331087" cy="6837312"/>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3" name="Picture 5"/>
          <p:cNvPicPr>
            <a:picLocks noChangeAspect="1" noChangeArrowheads="1"/>
          </p:cNvPicPr>
          <p:nvPr/>
        </p:nvPicPr>
        <p:blipFill>
          <a:blip r:embed="rId3"/>
          <a:srcRect/>
          <a:stretch>
            <a:fillRect/>
          </a:stretch>
        </p:blipFill>
        <p:spPr bwMode="auto">
          <a:xfrm>
            <a:off x="12212" y="-19738"/>
            <a:ext cx="4559788" cy="6895816"/>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43000" y="1397000"/>
            <a:ext cx="6858000" cy="4064000"/>
          </a:xfrm>
          <a:prstGeom prst="rect">
            <a:avLst/>
          </a:prstGeom>
          <a:solidFill>
            <a:schemeClr val="bg1"/>
          </a:solidFill>
        </p:spPr>
      </p:pic>
      <p:sp>
        <p:nvSpPr>
          <p:cNvPr id="3" name="TextBox 2"/>
          <p:cNvSpPr txBox="1"/>
          <p:nvPr/>
        </p:nvSpPr>
        <p:spPr>
          <a:xfrm>
            <a:off x="7548905" y="6062259"/>
            <a:ext cx="1315797" cy="307777"/>
          </a:xfrm>
          <a:prstGeom prst="rect">
            <a:avLst/>
          </a:prstGeom>
          <a:noFill/>
        </p:spPr>
        <p:txBody>
          <a:bodyPr wrap="none" rtlCol="0">
            <a:spAutoFit/>
          </a:bodyPr>
          <a:lstStyle/>
          <a:p>
            <a:pPr algn="r"/>
            <a:r>
              <a:rPr lang="pt-BR" sz="1400" dirty="0" smtClean="0">
                <a:solidFill>
                  <a:srgbClr val="FFFFFF"/>
                </a:solidFill>
                <a:latin typeface="Garamond"/>
              </a:rPr>
              <a:t>Alfabeto cirílico</a:t>
            </a:r>
            <a:endParaRPr lang="pt-BR" sz="1400" dirty="0">
              <a:solidFill>
                <a:srgbClr val="FFFFFF"/>
              </a:solidFill>
              <a:latin typeface="Garamond"/>
            </a:endParaRP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3"/>
          <a:srcRect/>
          <a:stretch>
            <a:fillRect/>
          </a:stretch>
        </p:blipFill>
        <p:spPr bwMode="auto">
          <a:xfrm>
            <a:off x="202033" y="0"/>
            <a:ext cx="8774199" cy="6119850"/>
          </a:xfrm>
          <a:prstGeom prst="rect">
            <a:avLst/>
          </a:prstGeom>
          <a:noFill/>
          <a:ln w="9525">
            <a:noFill/>
            <a:miter lim="800000"/>
            <a:headEnd/>
            <a:tailEnd/>
          </a:ln>
          <a:effectLst/>
        </p:spPr>
      </p:pic>
      <p:sp>
        <p:nvSpPr>
          <p:cNvPr id="3" name="TextBox 2"/>
          <p:cNvSpPr txBox="1"/>
          <p:nvPr/>
        </p:nvSpPr>
        <p:spPr>
          <a:xfrm>
            <a:off x="8008703" y="6211669"/>
            <a:ext cx="855999" cy="523220"/>
          </a:xfrm>
          <a:prstGeom prst="rect">
            <a:avLst/>
          </a:prstGeom>
          <a:noFill/>
        </p:spPr>
        <p:txBody>
          <a:bodyPr wrap="none" rtlCol="0">
            <a:spAutoFit/>
          </a:bodyPr>
          <a:lstStyle/>
          <a:p>
            <a:pPr algn="r"/>
            <a:r>
              <a:rPr lang="pt-BR" sz="1400" dirty="0" err="1" smtClean="0">
                <a:solidFill>
                  <a:srgbClr val="FFFFFF"/>
                </a:solidFill>
                <a:latin typeface="Garamond"/>
              </a:rPr>
              <a:t>Palenque</a:t>
            </a:r>
            <a:r>
              <a:rPr lang="pt-BR" sz="1400" dirty="0" smtClean="0">
                <a:solidFill>
                  <a:srgbClr val="FFFFFF"/>
                </a:solidFill>
                <a:latin typeface="Garamond"/>
              </a:rPr>
              <a:t>, </a:t>
            </a:r>
            <a:br>
              <a:rPr lang="pt-BR" sz="1400" dirty="0" smtClean="0">
                <a:solidFill>
                  <a:srgbClr val="FFFFFF"/>
                </a:solidFill>
                <a:latin typeface="Garamond"/>
              </a:rPr>
            </a:br>
            <a:r>
              <a:rPr lang="pt-BR" sz="1400" dirty="0" smtClean="0">
                <a:solidFill>
                  <a:srgbClr val="FFFFFF"/>
                </a:solidFill>
                <a:latin typeface="Garamond"/>
              </a:rPr>
              <a:t>México</a:t>
            </a:r>
            <a:endParaRPr lang="pt-BR" sz="1400" dirty="0">
              <a:solidFill>
                <a:srgbClr val="FFFFFF"/>
              </a:solidFill>
              <a:latin typeface="Garamond"/>
            </a:endParaRP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a:srcRect/>
          <a:stretch>
            <a:fillRect/>
          </a:stretch>
        </p:blipFill>
        <p:spPr bwMode="auto">
          <a:xfrm>
            <a:off x="360598" y="0"/>
            <a:ext cx="8589169" cy="6109650"/>
          </a:xfrm>
          <a:prstGeom prst="rect">
            <a:avLst/>
          </a:prstGeom>
          <a:noFill/>
          <a:ln w="9525">
            <a:noFill/>
            <a:miter lim="800000"/>
            <a:headEnd/>
            <a:tailEnd/>
          </a:ln>
          <a:effectLst/>
        </p:spPr>
      </p:pic>
      <p:sp>
        <p:nvSpPr>
          <p:cNvPr id="6" name="TextBox 5"/>
          <p:cNvSpPr txBox="1"/>
          <p:nvPr/>
        </p:nvSpPr>
        <p:spPr>
          <a:xfrm>
            <a:off x="8217344" y="6211669"/>
            <a:ext cx="647358" cy="523220"/>
          </a:xfrm>
          <a:prstGeom prst="rect">
            <a:avLst/>
          </a:prstGeom>
          <a:noFill/>
        </p:spPr>
        <p:txBody>
          <a:bodyPr wrap="none" rtlCol="0">
            <a:spAutoFit/>
          </a:bodyPr>
          <a:lstStyle/>
          <a:p>
            <a:pPr algn="r"/>
            <a:r>
              <a:rPr lang="pt-BR" sz="1400" dirty="0" smtClean="0">
                <a:solidFill>
                  <a:srgbClr val="FFFFFF"/>
                </a:solidFill>
                <a:latin typeface="Garamond"/>
              </a:rPr>
              <a:t>Roma,</a:t>
            </a:r>
            <a:br>
              <a:rPr lang="pt-BR" sz="1400" dirty="0" smtClean="0">
                <a:solidFill>
                  <a:srgbClr val="FFFFFF"/>
                </a:solidFill>
                <a:latin typeface="Garamond"/>
              </a:rPr>
            </a:br>
            <a:r>
              <a:rPr lang="pt-BR" sz="1400" dirty="0" smtClean="0">
                <a:solidFill>
                  <a:srgbClr val="FFFFFF"/>
                </a:solidFill>
                <a:latin typeface="Garamond"/>
              </a:rPr>
              <a:t> Itália</a:t>
            </a:r>
            <a:endParaRPr lang="pt-BR" sz="1400" dirty="0">
              <a:solidFill>
                <a:srgbClr val="FFFFFF"/>
              </a:solidFill>
              <a:latin typeface="Garamond"/>
            </a:endParaRP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986349"/>
            <a:ext cx="9144000" cy="6645590"/>
          </a:xfrm>
          <a:prstGeom prst="rect">
            <a:avLst/>
          </a:prstGeom>
        </p:spPr>
      </p:pic>
      <p:sp>
        <p:nvSpPr>
          <p:cNvPr id="3" name="TextBox 2"/>
          <p:cNvSpPr txBox="1"/>
          <p:nvPr/>
        </p:nvSpPr>
        <p:spPr>
          <a:xfrm>
            <a:off x="7795178" y="6211669"/>
            <a:ext cx="1069524" cy="523220"/>
          </a:xfrm>
          <a:prstGeom prst="rect">
            <a:avLst/>
          </a:prstGeom>
          <a:noFill/>
        </p:spPr>
        <p:txBody>
          <a:bodyPr wrap="none" rtlCol="0">
            <a:spAutoFit/>
          </a:bodyPr>
          <a:lstStyle/>
          <a:p>
            <a:pPr algn="r"/>
            <a:r>
              <a:rPr lang="pt-BR" sz="1400" dirty="0" smtClean="0">
                <a:solidFill>
                  <a:srgbClr val="FFFFFF"/>
                </a:solidFill>
                <a:latin typeface="Garamond"/>
              </a:rPr>
              <a:t>Montevidéu, </a:t>
            </a:r>
            <a:br>
              <a:rPr lang="pt-BR" sz="1400" dirty="0" smtClean="0">
                <a:solidFill>
                  <a:srgbClr val="FFFFFF"/>
                </a:solidFill>
                <a:latin typeface="Garamond"/>
              </a:rPr>
            </a:br>
            <a:r>
              <a:rPr lang="pt-BR" sz="1400" dirty="0" smtClean="0">
                <a:solidFill>
                  <a:srgbClr val="FFFFFF"/>
                </a:solidFill>
                <a:latin typeface="Garamond"/>
              </a:rPr>
              <a:t>Uruguai</a:t>
            </a:r>
            <a:endParaRPr lang="pt-BR" sz="1400" dirty="0">
              <a:solidFill>
                <a:srgbClr val="FFFFFF"/>
              </a:solidFill>
              <a:latin typeface="Garamond"/>
            </a:endParaRP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608954" y="6234668"/>
            <a:ext cx="415498" cy="461665"/>
          </a:xfrm>
          <a:prstGeom prst="rect">
            <a:avLst/>
          </a:prstGeom>
          <a:noFill/>
        </p:spPr>
        <p:txBody>
          <a:bodyPr wrap="none" rtlCol="0">
            <a:spAutoFit/>
          </a:bodyPr>
          <a:lstStyle/>
          <a:p>
            <a:r>
              <a:rPr lang="pt-BR" sz="2400" dirty="0" smtClean="0">
                <a:solidFill>
                  <a:srgbClr val="FFFFFF"/>
                </a:solidFill>
                <a:latin typeface="Academy Engraved LET"/>
                <a:cs typeface="Academy Engraved LET"/>
              </a:rPr>
              <a:t>II</a:t>
            </a:r>
            <a:endParaRPr lang="pt-BR" sz="2400" dirty="0">
              <a:solidFill>
                <a:srgbClr val="FFFFFF"/>
              </a:solidFill>
              <a:latin typeface="Academy Engraved LET"/>
              <a:cs typeface="Academy Engraved LET"/>
            </a:endParaRP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419425" y="6211669"/>
            <a:ext cx="1445277" cy="523220"/>
          </a:xfrm>
          <a:prstGeom prst="rect">
            <a:avLst/>
          </a:prstGeom>
          <a:noFill/>
        </p:spPr>
        <p:txBody>
          <a:bodyPr wrap="none" rtlCol="0">
            <a:spAutoFit/>
          </a:bodyPr>
          <a:lstStyle/>
          <a:p>
            <a:pPr algn="r"/>
            <a:r>
              <a:rPr lang="pt-BR" sz="1400" dirty="0" smtClean="0">
                <a:solidFill>
                  <a:srgbClr val="FFFFFF"/>
                </a:solidFill>
                <a:latin typeface="Garamond"/>
              </a:rPr>
              <a:t>Lasca de madeira, </a:t>
            </a:r>
            <a:br>
              <a:rPr lang="pt-BR" sz="1400" dirty="0" smtClean="0">
                <a:solidFill>
                  <a:srgbClr val="FFFFFF"/>
                </a:solidFill>
                <a:latin typeface="Garamond"/>
              </a:rPr>
            </a:br>
            <a:r>
              <a:rPr lang="pt-BR" sz="1400" dirty="0" smtClean="0">
                <a:solidFill>
                  <a:srgbClr val="FFFFFF"/>
                </a:solidFill>
                <a:latin typeface="Garamond"/>
              </a:rPr>
              <a:t>escrita </a:t>
            </a:r>
            <a:r>
              <a:rPr lang="en-US" sz="1400" dirty="0" err="1" smtClean="0">
                <a:solidFill>
                  <a:srgbClr val="FFFFFF"/>
                </a:solidFill>
                <a:latin typeface="Garamond"/>
              </a:rPr>
              <a:t>kharosthi</a:t>
            </a:r>
            <a:r>
              <a:rPr lang="pt-BR" sz="1400" dirty="0" smtClean="0">
                <a:solidFill>
                  <a:srgbClr val="FFFFFF"/>
                </a:solidFill>
                <a:latin typeface="Garamond"/>
              </a:rPr>
              <a:t>e</a:t>
            </a:r>
            <a:endParaRPr lang="pt-BR" sz="1400" dirty="0">
              <a:solidFill>
                <a:srgbClr val="FFFFFF"/>
              </a:solidFill>
              <a:latin typeface="Garamond"/>
            </a:endParaRPr>
          </a:p>
        </p:txBody>
      </p:sp>
      <p:pic>
        <p:nvPicPr>
          <p:cNvPr id="3" name="Picture 2"/>
          <p:cNvPicPr>
            <a:picLocks noChangeAspect="1"/>
          </p:cNvPicPr>
          <p:nvPr/>
        </p:nvPicPr>
        <p:blipFill>
          <a:blip r:embed="rId3"/>
          <a:stretch>
            <a:fillRect/>
          </a:stretch>
        </p:blipFill>
        <p:spPr>
          <a:xfrm>
            <a:off x="0" y="1508478"/>
            <a:ext cx="9144000" cy="2170176"/>
          </a:xfrm>
          <a:prstGeom prst="rect">
            <a:avLst/>
          </a:prstGeom>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612</TotalTime>
  <Words>1557</Words>
  <Application>Microsoft Macintosh PowerPoint</Application>
  <PresentationFormat>On-screen Show (4:3)</PresentationFormat>
  <Paragraphs>141</Paragraphs>
  <Slides>43</Slides>
  <Notes>38</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Universidade de São Paulo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Maria Clara Paixão de Sousa</dc:creator>
  <cp:lastModifiedBy>Maria Clara Paixão de Sousa</cp:lastModifiedBy>
  <cp:revision>41</cp:revision>
  <cp:lastPrinted>2011-08-10T20:41:32Z</cp:lastPrinted>
  <dcterms:created xsi:type="dcterms:W3CDTF">2011-08-10T19:33:04Z</dcterms:created>
  <dcterms:modified xsi:type="dcterms:W3CDTF">2012-07-20T15:39:26Z</dcterms:modified>
</cp:coreProperties>
</file>