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22"/>
  </p:notesMasterIdLst>
  <p:sldIdLst>
    <p:sldId id="256" r:id="rId2"/>
    <p:sldId id="266" r:id="rId3"/>
    <p:sldId id="276" r:id="rId4"/>
    <p:sldId id="288" r:id="rId5"/>
    <p:sldId id="287" r:id="rId6"/>
    <p:sldId id="277" r:id="rId7"/>
    <p:sldId id="278" r:id="rId8"/>
    <p:sldId id="279" r:id="rId9"/>
    <p:sldId id="280" r:id="rId10"/>
    <p:sldId id="282" r:id="rId11"/>
    <p:sldId id="283" r:id="rId12"/>
    <p:sldId id="263" r:id="rId13"/>
    <p:sldId id="264" r:id="rId14"/>
    <p:sldId id="273" r:id="rId15"/>
    <p:sldId id="274" r:id="rId16"/>
    <p:sldId id="284" r:id="rId17"/>
    <p:sldId id="291" r:id="rId18"/>
    <p:sldId id="286" r:id="rId19"/>
    <p:sldId id="265" r:id="rId20"/>
    <p:sldId id="28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324"/>
    <p:restoredTop sz="77886"/>
  </p:normalViewPr>
  <p:slideViewPr>
    <p:cSldViewPr snapToGrid="0" snapToObjects="1">
      <p:cViewPr varScale="1">
        <p:scale>
          <a:sx n="68" d="100"/>
          <a:sy n="68" d="100"/>
        </p:scale>
        <p:origin x="90" y="4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A55A2F-BAE0-0C48-A532-CA6283DEFDA1}" type="datetimeFigureOut">
              <a:rPr lang="en-US" smtClean="0"/>
              <a:t>8/27/2018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49FC75-BFB0-014E-BC19-7CDF772F4348}" type="slidenum">
              <a:rPr lang="en-US" smtClean="0"/>
              <a:t>‹nº›</a:t>
            </a:fld>
            <a:endParaRPr lang="en-US"/>
          </a:p>
        </p:txBody>
      </p:sp>
    </p:spTree>
    <p:extLst>
      <p:ext uri="{BB962C8B-B14F-4D97-AF65-F5344CB8AC3E}">
        <p14:creationId xmlns:p14="http://schemas.microsoft.com/office/powerpoint/2010/main" val="1769692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Teoria</a:t>
            </a:r>
            <a:r>
              <a:rPr lang="en-US" dirty="0"/>
              <a:t> Queer e </a:t>
            </a:r>
            <a:r>
              <a:rPr lang="en-US" dirty="0" err="1"/>
              <a:t>Pedagogia</a:t>
            </a:r>
            <a:r>
              <a:rPr lang="en-US" dirty="0"/>
              <a:t> Queer </a:t>
            </a:r>
          </a:p>
          <a:p>
            <a:r>
              <a:rPr lang="en-US" dirty="0" err="1"/>
              <a:t>Histórico</a:t>
            </a:r>
            <a:r>
              <a:rPr lang="en-US" dirty="0"/>
              <a:t>: 1969 (</a:t>
            </a:r>
            <a:r>
              <a:rPr lang="en-US" dirty="0" err="1"/>
              <a:t>começou</a:t>
            </a:r>
            <a:r>
              <a:rPr lang="en-US" dirty="0"/>
              <a:t> </a:t>
            </a:r>
            <a:r>
              <a:rPr lang="en-US" dirty="0" err="1"/>
              <a:t>aqui</a:t>
            </a:r>
            <a:r>
              <a:rPr lang="en-US" dirty="0"/>
              <a:t> </a:t>
            </a:r>
            <a:r>
              <a:rPr lang="en-US" dirty="0" err="1"/>
              <a:t>mesmo</a:t>
            </a:r>
            <a:r>
              <a:rPr lang="en-US" dirty="0"/>
              <a:t>?)</a:t>
            </a:r>
          </a:p>
          <a:p>
            <a:r>
              <a:rPr lang="en-US" dirty="0"/>
              <a:t>De </a:t>
            </a:r>
            <a:r>
              <a:rPr lang="en-US" dirty="0" err="1"/>
              <a:t>Lauretis</a:t>
            </a:r>
            <a:r>
              <a:rPr lang="en-US" dirty="0"/>
              <a:t> </a:t>
            </a:r>
            <a:r>
              <a:rPr lang="mr-IN" dirty="0"/>
              <a:t>–</a:t>
            </a:r>
            <a:r>
              <a:rPr lang="en-US" dirty="0"/>
              <a:t> </a:t>
            </a:r>
            <a:r>
              <a:rPr lang="en-US" dirty="0" err="1"/>
              <a:t>Teoria</a:t>
            </a:r>
            <a:r>
              <a:rPr lang="en-US" dirty="0"/>
              <a:t> Queer </a:t>
            </a:r>
          </a:p>
          <a:p>
            <a:r>
              <a:rPr lang="en-US" dirty="0" err="1"/>
              <a:t>Pedagogia</a:t>
            </a:r>
            <a:r>
              <a:rPr lang="en-US" dirty="0"/>
              <a:t> Queer </a:t>
            </a:r>
          </a:p>
          <a:p>
            <a:r>
              <a:rPr lang="en-US" dirty="0"/>
              <a:t>Como </a:t>
            </a:r>
            <a:r>
              <a:rPr lang="en-US" dirty="0" err="1"/>
              <a:t>uso</a:t>
            </a:r>
            <a:r>
              <a:rPr lang="en-US" dirty="0"/>
              <a:t> a </a:t>
            </a:r>
            <a:r>
              <a:rPr lang="en-US" dirty="0" err="1"/>
              <a:t>pedagogia</a:t>
            </a:r>
            <a:r>
              <a:rPr lang="en-US"/>
              <a:t> queer? </a:t>
            </a:r>
          </a:p>
          <a:p>
            <a:endParaRPr lang="en-US"/>
          </a:p>
        </p:txBody>
      </p:sp>
      <p:sp>
        <p:nvSpPr>
          <p:cNvPr id="4" name="Slide Number Placeholder 3"/>
          <p:cNvSpPr>
            <a:spLocks noGrp="1"/>
          </p:cNvSpPr>
          <p:nvPr>
            <p:ph type="sldNum" sz="quarter" idx="10"/>
          </p:nvPr>
        </p:nvSpPr>
        <p:spPr/>
        <p:txBody>
          <a:bodyPr/>
          <a:lstStyle/>
          <a:p>
            <a:fld id="{1649FC75-BFB0-014E-BC19-7CDF772F4348}" type="slidenum">
              <a:rPr lang="en-US" smtClean="0"/>
              <a:t>1</a:t>
            </a:fld>
            <a:endParaRPr lang="en-US"/>
          </a:p>
        </p:txBody>
      </p:sp>
    </p:spTree>
    <p:extLst>
      <p:ext uri="{BB962C8B-B14F-4D97-AF65-F5344CB8AC3E}">
        <p14:creationId xmlns:p14="http://schemas.microsoft.com/office/powerpoint/2010/main" val="828230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text is important to us for raising exactly a question that a lot of us do. Is this talk relevant to those who are not identified as queer? Well, yes. Questions of inclusion and diversity are relevant to all of us as instructors and as society members. The idea that queer pedagogy relate only to those who are queer identified simplifies queer pedagogy and queer theory as modes of critique and understanding our practices. </a:t>
            </a:r>
          </a:p>
          <a:p>
            <a:endParaRPr lang="en-US" dirty="0"/>
          </a:p>
        </p:txBody>
      </p:sp>
      <p:sp>
        <p:nvSpPr>
          <p:cNvPr id="4" name="Slide Number Placeholder 3"/>
          <p:cNvSpPr>
            <a:spLocks noGrp="1"/>
          </p:cNvSpPr>
          <p:nvPr>
            <p:ph type="sldNum" sz="quarter" idx="10"/>
          </p:nvPr>
        </p:nvSpPr>
        <p:spPr/>
        <p:txBody>
          <a:bodyPr/>
          <a:lstStyle/>
          <a:p>
            <a:fld id="{1649FC75-BFB0-014E-BC19-7CDF772F4348}" type="slidenum">
              <a:rPr lang="en-US" smtClean="0"/>
              <a:t>12</a:t>
            </a:fld>
            <a:endParaRPr lang="en-US"/>
          </a:p>
        </p:txBody>
      </p:sp>
    </p:spTree>
    <p:extLst>
      <p:ext uri="{BB962C8B-B14F-4D97-AF65-F5344CB8AC3E}">
        <p14:creationId xmlns:p14="http://schemas.microsoft.com/office/powerpoint/2010/main" val="5661767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D71F731-7E7D-1F41-AC41-1B5BA94A6C18}" type="datetimeFigureOut">
              <a:rPr lang="en-US" smtClean="0"/>
              <a:t>8/27/2018</a:t>
            </a:fld>
            <a:endParaRPr lang="en-US"/>
          </a:p>
        </p:txBody>
      </p:sp>
      <p:sp>
        <p:nvSpPr>
          <p:cNvPr id="5" name="Footer Placeholder 4"/>
          <p:cNvSpPr>
            <a:spLocks noGrp="1"/>
          </p:cNvSpPr>
          <p:nvPr>
            <p:ph type="ftr" sz="quarter" idx="11"/>
          </p:nvPr>
        </p:nvSpPr>
        <p:spPr>
          <a:xfrm>
            <a:off x="2416500" y="329307"/>
            <a:ext cx="4973915" cy="309201"/>
          </a:xfrm>
        </p:spPr>
        <p:txBody>
          <a:bodyPr/>
          <a:lstStyle/>
          <a:p>
            <a:endParaRPr lang="en-US"/>
          </a:p>
        </p:txBody>
      </p:sp>
      <p:sp>
        <p:nvSpPr>
          <p:cNvPr id="6" name="Slide Number Placeholder 5"/>
          <p:cNvSpPr>
            <a:spLocks noGrp="1"/>
          </p:cNvSpPr>
          <p:nvPr>
            <p:ph type="sldNum" sz="quarter" idx="12"/>
          </p:nvPr>
        </p:nvSpPr>
        <p:spPr>
          <a:xfrm>
            <a:off x="1437664" y="798973"/>
            <a:ext cx="811019" cy="503578"/>
          </a:xfrm>
        </p:spPr>
        <p:txBody>
          <a:bodyPr/>
          <a:lstStyle/>
          <a:p>
            <a:fld id="{C6611AE6-B18F-DC4C-8E17-EC777958E76A}" type="slidenum">
              <a:rPr lang="en-US" smtClean="0"/>
              <a:t>‹nº›</a:t>
            </a:fld>
            <a:endParaRPr 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58132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71F731-7E7D-1F41-AC41-1B5BA94A6C18}" type="datetimeFigureOut">
              <a:rPr lang="en-US" smtClean="0"/>
              <a:t>8/27/2018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611AE6-B18F-DC4C-8E17-EC777958E76A}" type="slidenum">
              <a:rPr lang="en-US" smtClean="0"/>
              <a:t>‹nº›</a:t>
            </a:fld>
            <a:endParaRPr 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510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71F731-7E7D-1F41-AC41-1B5BA94A6C18}" type="datetimeFigureOut">
              <a:rPr lang="en-US" smtClean="0"/>
              <a:t>8/27/2018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611AE6-B18F-DC4C-8E17-EC777958E76A}" type="slidenum">
              <a:rPr lang="en-US" smtClean="0"/>
              <a:t>‹nº›</a:t>
            </a:fld>
            <a:endParaRPr 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538411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71F731-7E7D-1F41-AC41-1B5BA94A6C18}" type="datetimeFigureOut">
              <a:rPr lang="en-US" smtClean="0"/>
              <a:t>8/27/2018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611AE6-B18F-DC4C-8E17-EC777958E76A}" type="slidenum">
              <a:rPr lang="en-US" smtClean="0"/>
              <a:t>‹nº›</a:t>
            </a:fld>
            <a:endParaRPr 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984703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71F731-7E7D-1F41-AC41-1B5BA94A6C18}" type="datetimeFigureOut">
              <a:rPr lang="en-US" smtClean="0"/>
              <a:t>8/27/2018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611AE6-B18F-DC4C-8E17-EC777958E76A}" type="slidenum">
              <a:rPr lang="en-US" smtClean="0"/>
              <a:t>‹nº›</a:t>
            </a:fld>
            <a:endParaRPr 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38183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D71F731-7E7D-1F41-AC41-1B5BA94A6C18}" type="datetimeFigureOut">
              <a:rPr lang="en-US" smtClean="0"/>
              <a:t>8/27/2018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611AE6-B18F-DC4C-8E17-EC777958E76A}" type="slidenum">
              <a:rPr lang="en-US" smtClean="0"/>
              <a:t>‹nº›</a:t>
            </a:fld>
            <a:endParaRPr 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51666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D71F731-7E7D-1F41-AC41-1B5BA94A6C18}" type="datetimeFigureOut">
              <a:rPr lang="en-US" smtClean="0"/>
              <a:t>8/27/2018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6611AE6-B18F-DC4C-8E17-EC777958E76A}" type="slidenum">
              <a:rPr lang="en-US" smtClean="0"/>
              <a:t>‹nº›</a:t>
            </a:fld>
            <a:endParaRPr 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2450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D71F731-7E7D-1F41-AC41-1B5BA94A6C18}" type="datetimeFigureOut">
              <a:rPr lang="en-US" smtClean="0"/>
              <a:t>8/27/2018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611AE6-B18F-DC4C-8E17-EC777958E76A}" type="slidenum">
              <a:rPr lang="en-US" smtClean="0"/>
              <a:t>‹nº›</a:t>
            </a:fld>
            <a:endParaRPr 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962484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71F731-7E7D-1F41-AC41-1B5BA94A6C18}" type="datetimeFigureOut">
              <a:rPr lang="en-US" smtClean="0"/>
              <a:t>8/27/2018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6611AE6-B18F-DC4C-8E17-EC777958E76A}" type="slidenum">
              <a:rPr lang="en-US" smtClean="0"/>
              <a:t>‹nº›</a:t>
            </a:fld>
            <a:endParaRPr lang="en-US"/>
          </a:p>
        </p:txBody>
      </p:sp>
    </p:spTree>
    <p:extLst>
      <p:ext uri="{BB962C8B-B14F-4D97-AF65-F5344CB8AC3E}">
        <p14:creationId xmlns:p14="http://schemas.microsoft.com/office/powerpoint/2010/main" val="168967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D71F731-7E7D-1F41-AC41-1B5BA94A6C18}" type="datetimeFigureOut">
              <a:rPr lang="en-US" smtClean="0"/>
              <a:t>8/27/2018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611AE6-B18F-DC4C-8E17-EC777958E76A}" type="slidenum">
              <a:rPr lang="en-US" smtClean="0"/>
              <a:t>‹nº›</a:t>
            </a:fld>
            <a:endParaRPr 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15919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FD71F731-7E7D-1F41-AC41-1B5BA94A6C18}" type="datetimeFigureOut">
              <a:rPr lang="en-US" smtClean="0"/>
              <a:t>8/27/2018</a:t>
            </a:fld>
            <a:endParaRPr lang="en-US"/>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C6611AE6-B18F-DC4C-8E17-EC777958E76A}" type="slidenum">
              <a:rPr lang="en-US" smtClean="0"/>
              <a:t>‹nº›</a:t>
            </a:fld>
            <a:endParaRPr 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739570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FD71F731-7E7D-1F41-AC41-1B5BA94A6C18}" type="datetimeFigureOut">
              <a:rPr lang="en-US" smtClean="0"/>
              <a:t>8/27/2018</a:t>
            </a:fld>
            <a:endParaRPr lang="en-U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C6611AE6-B18F-DC4C-8E17-EC777958E76A}" type="slidenum">
              <a:rPr lang="en-US" smtClean="0"/>
              <a:t>‹nº›</a:t>
            </a:fld>
            <a:endParaRPr 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252710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hyperlink" Target="https://www.thecut.com/2015/10/sex-lives-of-college-students.html" TargetMode="Externa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hyperlink" Target="http://queer.lrc.columbia.edu/" TargetMode="External"/><Relationship Id="rId3" Type="http://schemas.openxmlformats.org/officeDocument/2006/relationships/image" Target="../media/image15.jpe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6.jpe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joaomariacicero.com/" TargetMode="External"/><Relationship Id="rId2" Type="http://schemas.openxmlformats.org/officeDocument/2006/relationships/hyperlink" Target="mailto:jn2395@columbia.edu" TargetMode="External"/><Relationship Id="rId1" Type="http://schemas.openxmlformats.org/officeDocument/2006/relationships/slideLayout" Target="../slideLayouts/slideLayout2.xml"/><Relationship Id="rId6" Type="http://schemas.openxmlformats.org/officeDocument/2006/relationships/image" Target="../media/image21.tiff"/><Relationship Id="rId5" Type="http://schemas.openxmlformats.org/officeDocument/2006/relationships/image" Target="../media/image20.tiff"/><Relationship Id="rId4" Type="http://schemas.openxmlformats.org/officeDocument/2006/relationships/hyperlink" Target="http://laic.columbia.edu/author/1234567899/" TargetMode="External"/></Relationships>
</file>

<file path=ppt/slides/_rels/slide3.xml.rels><?xml version="1.0" encoding="UTF-8" standalone="yes"?>
<Relationships xmlns="http://schemas.openxmlformats.org/package/2006/relationships"><Relationship Id="rId8" Type="http://schemas.openxmlformats.org/officeDocument/2006/relationships/hyperlink" Target="https://en.wikipedia.org/wiki/Pejorative" TargetMode="External"/><Relationship Id="rId3" Type="http://schemas.openxmlformats.org/officeDocument/2006/relationships/hyperlink" Target="https://en.wikipedia.org/wiki/Sexual_minority" TargetMode="External"/><Relationship Id="rId7" Type="http://schemas.openxmlformats.org/officeDocument/2006/relationships/hyperlink" Target="https://en.wikipedia.org/wiki/Cisgender" TargetMode="External"/><Relationship Id="rId2" Type="http://schemas.openxmlformats.org/officeDocument/2006/relationships/hyperlink" Target="https://en.wikipedia.org/wiki/Umbrella_term" TargetMode="External"/><Relationship Id="rId1" Type="http://schemas.openxmlformats.org/officeDocument/2006/relationships/slideLayout" Target="../slideLayouts/slideLayout7.xml"/><Relationship Id="rId6" Type="http://schemas.openxmlformats.org/officeDocument/2006/relationships/hyperlink" Target="https://en.wikipedia.org/wiki/Heterosexual" TargetMode="External"/><Relationship Id="rId11" Type="http://schemas.openxmlformats.org/officeDocument/2006/relationships/hyperlink" Target="https://en.wikipedia.org/wiki/Gay" TargetMode="External"/><Relationship Id="rId5" Type="http://schemas.openxmlformats.org/officeDocument/2006/relationships/hyperlink" Target="https://en.wikipedia.org/wiki/Minority_group" TargetMode="External"/><Relationship Id="rId10" Type="http://schemas.openxmlformats.org/officeDocument/2006/relationships/hyperlink" Target="https://en.wikipedia.org/wiki/Reappropriation" TargetMode="External"/><Relationship Id="rId4" Type="http://schemas.openxmlformats.org/officeDocument/2006/relationships/hyperlink" Target="https://en.wikipedia.org/wiki/Gender" TargetMode="External"/><Relationship Id="rId9" Type="http://schemas.openxmlformats.org/officeDocument/2006/relationships/hyperlink" Target="https://en.wikipedia.org/wiki/19th_century"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07420" y="989773"/>
            <a:ext cx="8637073" cy="2541431"/>
          </a:xfrm>
        </p:spPr>
        <p:txBody>
          <a:bodyPr>
            <a:normAutofit/>
          </a:bodyPr>
          <a:lstStyle/>
          <a:p>
            <a:r>
              <a:rPr lang="pt-BR" sz="4200" b="1" dirty="0"/>
              <a:t>Pedagogia Queer e questões de identidade de gênero e orientação sexual</a:t>
            </a:r>
            <a:endParaRPr lang="en-US" sz="4200" dirty="0"/>
          </a:p>
        </p:txBody>
      </p:sp>
      <p:sp>
        <p:nvSpPr>
          <p:cNvPr id="3" name="Subtitle 2"/>
          <p:cNvSpPr>
            <a:spLocks noGrp="1"/>
          </p:cNvSpPr>
          <p:nvPr>
            <p:ph type="subTitle" idx="1"/>
          </p:nvPr>
        </p:nvSpPr>
        <p:spPr/>
        <p:txBody>
          <a:bodyPr/>
          <a:lstStyle/>
          <a:p>
            <a:r>
              <a:rPr lang="en-US" dirty="0"/>
              <a:t>João Nemi Neto</a:t>
            </a:r>
          </a:p>
          <a:p>
            <a:r>
              <a:rPr lang="en-US" dirty="0"/>
              <a:t>Columbia University </a:t>
            </a:r>
          </a:p>
          <a:p>
            <a:endParaRPr lang="en-US" dirty="0"/>
          </a:p>
        </p:txBody>
      </p:sp>
    </p:spTree>
    <p:extLst>
      <p:ext uri="{BB962C8B-B14F-4D97-AF65-F5344CB8AC3E}">
        <p14:creationId xmlns:p14="http://schemas.microsoft.com/office/powerpoint/2010/main" val="21322949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79320" y="0"/>
            <a:ext cx="7979286" cy="6013022"/>
          </a:xfrm>
          <a:prstGeom prst="rect">
            <a:avLst/>
          </a:prstGeom>
        </p:spPr>
      </p:pic>
    </p:spTree>
    <p:extLst>
      <p:ext uri="{BB962C8B-B14F-4D97-AF65-F5344CB8AC3E}">
        <p14:creationId xmlns:p14="http://schemas.microsoft.com/office/powerpoint/2010/main" val="7963403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349" y="1"/>
            <a:ext cx="3611880" cy="464499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8229" y="223425"/>
            <a:ext cx="3841764" cy="58114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9993" y="1201713"/>
            <a:ext cx="4084748" cy="4719683"/>
          </a:xfrm>
          <a:prstGeom prst="rect">
            <a:avLst/>
          </a:prstGeom>
        </p:spPr>
      </p:pic>
      <p:sp>
        <p:nvSpPr>
          <p:cNvPr id="2" name="TextBox 1"/>
          <p:cNvSpPr txBox="1"/>
          <p:nvPr/>
        </p:nvSpPr>
        <p:spPr>
          <a:xfrm>
            <a:off x="176349" y="5111495"/>
            <a:ext cx="3311130" cy="923330"/>
          </a:xfrm>
          <a:prstGeom prst="rect">
            <a:avLst/>
          </a:prstGeom>
          <a:noFill/>
        </p:spPr>
        <p:txBody>
          <a:bodyPr wrap="square" rtlCol="0">
            <a:spAutoFit/>
          </a:bodyPr>
          <a:lstStyle/>
          <a:p>
            <a:r>
              <a:rPr lang="en-US" dirty="0" err="1"/>
              <a:t>Artigo</a:t>
            </a:r>
            <a:r>
              <a:rPr lang="en-US" dirty="0"/>
              <a:t> </a:t>
            </a:r>
            <a:r>
              <a:rPr lang="en-US" dirty="0" err="1"/>
              <a:t>completo</a:t>
            </a:r>
            <a:r>
              <a:rPr lang="en-US" dirty="0"/>
              <a:t>: </a:t>
            </a:r>
          </a:p>
          <a:p>
            <a:r>
              <a:rPr lang="en-US" dirty="0">
                <a:hlinkClick r:id="rId5"/>
              </a:rPr>
              <a:t>https://www.thecut.com/2015/10/sex-lives-of-college-students.html</a:t>
            </a:r>
            <a:r>
              <a:rPr lang="en-US" dirty="0"/>
              <a:t> </a:t>
            </a:r>
          </a:p>
        </p:txBody>
      </p:sp>
    </p:spTree>
    <p:extLst>
      <p:ext uri="{BB962C8B-B14F-4D97-AF65-F5344CB8AC3E}">
        <p14:creationId xmlns:p14="http://schemas.microsoft.com/office/powerpoint/2010/main" val="9737037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Teoria</a:t>
            </a:r>
            <a:r>
              <a:rPr lang="en-US" dirty="0"/>
              <a:t> Queer e </a:t>
            </a:r>
            <a:r>
              <a:rPr lang="en-US" dirty="0" err="1"/>
              <a:t>Pedagogia</a:t>
            </a:r>
            <a:r>
              <a:rPr lang="en-US" dirty="0"/>
              <a:t> Queer </a:t>
            </a:r>
          </a:p>
        </p:txBody>
      </p:sp>
      <p:sp>
        <p:nvSpPr>
          <p:cNvPr id="3" name="Content Placeholder 2"/>
          <p:cNvSpPr>
            <a:spLocks noGrp="1"/>
          </p:cNvSpPr>
          <p:nvPr>
            <p:ph idx="1"/>
          </p:nvPr>
        </p:nvSpPr>
        <p:spPr>
          <a:xfrm>
            <a:off x="587829" y="1569323"/>
            <a:ext cx="10765971" cy="4784181"/>
          </a:xfrm>
        </p:spPr>
        <p:txBody>
          <a:bodyPr>
            <a:normAutofit/>
          </a:bodyPr>
          <a:lstStyle/>
          <a:p>
            <a:endParaRPr lang="en-US" dirty="0"/>
          </a:p>
          <a:p>
            <a:r>
              <a:rPr lang="en-US" b="1" dirty="0"/>
              <a:t>Queer Pedagogy: </a:t>
            </a:r>
            <a:r>
              <a:rPr lang="en-US" b="1" dirty="0" err="1"/>
              <a:t>Praxix</a:t>
            </a:r>
            <a:r>
              <a:rPr lang="en-US" b="1" dirty="0"/>
              <a:t> Makes </a:t>
            </a:r>
            <a:r>
              <a:rPr lang="en-US" b="1" dirty="0" err="1"/>
              <a:t>Im</a:t>
            </a:r>
            <a:r>
              <a:rPr lang="en-US" b="1" dirty="0"/>
              <a:t>/</a:t>
            </a:r>
            <a:r>
              <a:rPr lang="en-US" b="1" dirty="0" err="1"/>
              <a:t>Perfec</a:t>
            </a:r>
            <a:r>
              <a:rPr lang="en-US" b="1" dirty="0"/>
              <a:t> </a:t>
            </a:r>
            <a:endParaRPr lang="en-US" dirty="0"/>
          </a:p>
          <a:p>
            <a:pPr marL="0" indent="0">
              <a:buNone/>
            </a:pPr>
            <a:r>
              <a:rPr lang="en-US" dirty="0"/>
              <a:t>Mary Bryson  and Suzanne de Castell</a:t>
            </a:r>
          </a:p>
          <a:p>
            <a:pPr marL="0" indent="0">
              <a:buNone/>
            </a:pPr>
            <a:r>
              <a:rPr lang="en-US" dirty="0"/>
              <a:t>”We have resisted writing this article for a long time now, knowing from past experience that to speak publicly about the possibilities and the dangers created by being “out” and “queer” (2) educators is a speech act of either unconscionable arrogance or profound masochism!”</a:t>
            </a:r>
          </a:p>
          <a:p>
            <a:r>
              <a:rPr lang="en-US" b="1" dirty="0"/>
              <a:t>Is there a queer pedagogy? Or, Stop reading straight</a:t>
            </a:r>
          </a:p>
          <a:p>
            <a:pPr marL="0" indent="0">
              <a:buNone/>
            </a:pPr>
            <a:r>
              <a:rPr lang="en-US" dirty="0"/>
              <a:t>Deborah P. </a:t>
            </a:r>
            <a:r>
              <a:rPr lang="en-US" dirty="0" err="1"/>
              <a:t>Britzman</a:t>
            </a:r>
            <a:endParaRPr lang="en-US" dirty="0"/>
          </a:p>
          <a:p>
            <a:pPr marL="0" indent="0">
              <a:buNone/>
            </a:pPr>
            <a:r>
              <a:rPr lang="en-US" dirty="0"/>
              <a:t>”Can gay and lesbian theories become relevant not just for those who identify as gay or lesbian but for those who do not?”</a:t>
            </a:r>
          </a:p>
          <a:p>
            <a:endParaRPr lang="en-US" dirty="0"/>
          </a:p>
        </p:txBody>
      </p:sp>
    </p:spTree>
    <p:extLst>
      <p:ext uri="{BB962C8B-B14F-4D97-AF65-F5344CB8AC3E}">
        <p14:creationId xmlns:p14="http://schemas.microsoft.com/office/powerpoint/2010/main" val="1569713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 que </a:t>
            </a:r>
            <a:r>
              <a:rPr lang="en-US" dirty="0" err="1"/>
              <a:t>é</a:t>
            </a:r>
            <a:r>
              <a:rPr lang="en-US" dirty="0"/>
              <a:t> </a:t>
            </a:r>
            <a:r>
              <a:rPr lang="en-US" dirty="0" err="1"/>
              <a:t>Pedagogia</a:t>
            </a:r>
            <a:r>
              <a:rPr lang="en-US" dirty="0"/>
              <a:t> Queer? </a:t>
            </a:r>
            <a:br>
              <a:rPr lang="en-US" dirty="0"/>
            </a:br>
            <a:endParaRPr lang="en-US" dirty="0"/>
          </a:p>
        </p:txBody>
      </p:sp>
      <p:sp>
        <p:nvSpPr>
          <p:cNvPr id="3" name="Content Placeholder 2"/>
          <p:cNvSpPr>
            <a:spLocks noGrp="1"/>
          </p:cNvSpPr>
          <p:nvPr>
            <p:ph idx="1"/>
          </p:nvPr>
        </p:nvSpPr>
        <p:spPr>
          <a:xfrm>
            <a:off x="539254" y="2212931"/>
            <a:ext cx="10515600" cy="4351338"/>
          </a:xfrm>
        </p:spPr>
        <p:txBody>
          <a:bodyPr>
            <a:normAutofit/>
          </a:bodyPr>
          <a:lstStyle/>
          <a:p>
            <a:pPr marL="0" indent="0">
              <a:buNone/>
            </a:pPr>
            <a:r>
              <a:rPr lang="en-US" dirty="0"/>
              <a:t>”</a:t>
            </a:r>
            <a:r>
              <a:rPr lang="mr-IN" dirty="0"/>
              <a:t>…</a:t>
            </a:r>
            <a:r>
              <a:rPr lang="en-US" dirty="0"/>
              <a:t>what could be made “queer” about pedagogy? Queer pedagogy could refer here to education as carried out </a:t>
            </a:r>
            <a:r>
              <a:rPr lang="en-US" i="1" dirty="0"/>
              <a:t>by </a:t>
            </a:r>
            <a:r>
              <a:rPr lang="en-US" dirty="0"/>
              <a:t>lesbian and gay educators, to curricula and environments designed </a:t>
            </a:r>
            <a:r>
              <a:rPr lang="en-US" i="1" dirty="0"/>
              <a:t>for </a:t>
            </a:r>
            <a:r>
              <a:rPr lang="en-US" dirty="0"/>
              <a:t>gay and lesbian students, to education for everyone </a:t>
            </a:r>
            <a:r>
              <a:rPr lang="en-US" i="1" dirty="0"/>
              <a:t>about </a:t>
            </a:r>
            <a:r>
              <a:rPr lang="en-US" dirty="0"/>
              <a:t>queers, or to something </a:t>
            </a:r>
            <a:r>
              <a:rPr lang="en-US" dirty="0" err="1"/>
              <a:t>altoge</a:t>
            </a:r>
            <a:r>
              <a:rPr lang="en-US" dirty="0"/>
              <a:t>- </a:t>
            </a:r>
            <a:r>
              <a:rPr lang="en-US" dirty="0" err="1"/>
              <a:t>ther</a:t>
            </a:r>
            <a:r>
              <a:rPr lang="en-US" dirty="0"/>
              <a:t> different. Queer pedagogy could refer to </a:t>
            </a:r>
            <a:r>
              <a:rPr lang="en-US" i="1" dirty="0"/>
              <a:t>the deliberate production of queer relations and to the production of subjectivities as deviant performance</a:t>
            </a:r>
            <a:r>
              <a:rPr lang="en-US" dirty="0"/>
              <a:t>—that is to say, to a kind of postmodern </a:t>
            </a:r>
            <a:r>
              <a:rPr lang="en-US" dirty="0" err="1"/>
              <a:t>carnivalesque</a:t>
            </a:r>
            <a:r>
              <a:rPr lang="en-US" dirty="0"/>
              <a:t> pedagogy of the underworld, as agitation &lt;</a:t>
            </a:r>
            <a:r>
              <a:rPr lang="en-US" i="1" dirty="0"/>
              <a:t>implemented deliberately to interfere with, to intervene in the </a:t>
            </a:r>
            <a:r>
              <a:rPr lang="en-US" i="1" dirty="0" err="1"/>
              <a:t>produc</a:t>
            </a:r>
            <a:r>
              <a:rPr lang="en-US" i="1" dirty="0"/>
              <a:t>- </a:t>
            </a:r>
            <a:r>
              <a:rPr lang="en-US" i="1" dirty="0" err="1"/>
              <a:t>tion</a:t>
            </a:r>
            <a:r>
              <a:rPr lang="en-US" i="1" dirty="0"/>
              <a:t> of so-called normalcy in schooled subjects</a:t>
            </a:r>
            <a:r>
              <a:rPr lang="en-US" dirty="0"/>
              <a:t>” </a:t>
            </a:r>
            <a:r>
              <a:rPr lang="en-US" i="1" dirty="0" err="1"/>
              <a:t>Britzman</a:t>
            </a:r>
            <a:r>
              <a:rPr lang="en-US" i="1" dirty="0"/>
              <a:t>, Deborah. </a:t>
            </a:r>
          </a:p>
          <a:p>
            <a:endParaRPr lang="en-US" dirty="0"/>
          </a:p>
        </p:txBody>
      </p:sp>
    </p:spTree>
    <p:extLst>
      <p:ext uri="{BB962C8B-B14F-4D97-AF65-F5344CB8AC3E}">
        <p14:creationId xmlns:p14="http://schemas.microsoft.com/office/powerpoint/2010/main" val="16337337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Pedagogia</a:t>
            </a:r>
            <a:r>
              <a:rPr lang="en-US" dirty="0"/>
              <a:t> queer </a:t>
            </a:r>
            <a:r>
              <a:rPr lang="en-US" dirty="0" err="1"/>
              <a:t>em</a:t>
            </a:r>
            <a:r>
              <a:rPr lang="en-US" dirty="0"/>
              <a:t> </a:t>
            </a:r>
            <a:r>
              <a:rPr lang="en-US" dirty="0" err="1"/>
              <a:t>prática</a:t>
            </a:r>
            <a:endParaRPr lang="en-US" dirty="0"/>
          </a:p>
        </p:txBody>
      </p:sp>
      <p:sp>
        <p:nvSpPr>
          <p:cNvPr id="3" name="Content Placeholder 2"/>
          <p:cNvSpPr>
            <a:spLocks noGrp="1"/>
          </p:cNvSpPr>
          <p:nvPr>
            <p:ph idx="1"/>
          </p:nvPr>
        </p:nvSpPr>
        <p:spPr/>
        <p:txBody>
          <a:bodyPr/>
          <a:lstStyle/>
          <a:p>
            <a:r>
              <a:rPr lang="en-US" dirty="0"/>
              <a:t>”</a:t>
            </a:r>
            <a:r>
              <a:rPr lang="pt-BR" dirty="0"/>
              <a:t>Os portadores dessas identidades não têm suas dúvidas resolvidas, não só porque na maioria das vezes calam-se diante de suas interrogações, temerosos de se expor, como também porque não há espaço no conteúdo e na atenção dos professores para sanar essas demandas. Seus prazeres, suas opções, práticas, comportamentos, aflições não são tratadas, porque não são consideradas dignas.</a:t>
            </a:r>
            <a:r>
              <a:rPr lang="en-US" dirty="0"/>
              <a:t>”</a:t>
            </a:r>
            <a:r>
              <a:rPr lang="pt-BR" dirty="0"/>
              <a:t> – RIBEIRO </a:t>
            </a:r>
            <a:endParaRPr lang="en-US" dirty="0"/>
          </a:p>
          <a:p>
            <a:r>
              <a:rPr lang="en-US" dirty="0"/>
              <a:t>”</a:t>
            </a:r>
            <a:r>
              <a:rPr lang="en-US" dirty="0" err="1"/>
              <a:t>Palavramundo</a:t>
            </a:r>
            <a:r>
              <a:rPr lang="en-US" dirty="0"/>
              <a:t>” </a:t>
            </a:r>
            <a:r>
              <a:rPr lang="mr-IN" dirty="0"/>
              <a:t>–</a:t>
            </a:r>
            <a:r>
              <a:rPr lang="en-US" dirty="0"/>
              <a:t> Paulo Freire </a:t>
            </a:r>
          </a:p>
          <a:p>
            <a:r>
              <a:rPr lang="en-US" dirty="0" err="1"/>
              <a:t>Questões</a:t>
            </a:r>
            <a:r>
              <a:rPr lang="en-US" dirty="0"/>
              <a:t> de ”</a:t>
            </a:r>
            <a:r>
              <a:rPr lang="en-US" dirty="0" err="1"/>
              <a:t>normatividade</a:t>
            </a:r>
            <a:r>
              <a:rPr lang="en-US" dirty="0"/>
              <a:t>” e ”</a:t>
            </a:r>
            <a:r>
              <a:rPr lang="en-US" dirty="0" err="1"/>
              <a:t>universalização</a:t>
            </a:r>
            <a:r>
              <a:rPr lang="en-US" dirty="0"/>
              <a:t>” </a:t>
            </a:r>
          </a:p>
        </p:txBody>
      </p:sp>
    </p:spTree>
    <p:extLst>
      <p:ext uri="{BB962C8B-B14F-4D97-AF65-F5344CB8AC3E}">
        <p14:creationId xmlns:p14="http://schemas.microsoft.com/office/powerpoint/2010/main" val="13239312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Pedagogia</a:t>
            </a:r>
            <a:r>
              <a:rPr lang="en-US" dirty="0"/>
              <a:t> queer: </a:t>
            </a:r>
            <a:r>
              <a:rPr lang="en-US" dirty="0" err="1"/>
              <a:t>duas</a:t>
            </a:r>
            <a:r>
              <a:rPr lang="en-US" dirty="0"/>
              <a:t> </a:t>
            </a:r>
            <a:r>
              <a:rPr lang="en-US" dirty="0" err="1"/>
              <a:t>perspectivas</a:t>
            </a:r>
            <a:r>
              <a:rPr lang="en-US" dirty="0"/>
              <a:t> </a:t>
            </a:r>
          </a:p>
        </p:txBody>
      </p:sp>
      <p:sp>
        <p:nvSpPr>
          <p:cNvPr id="4" name="Content Placeholder 2"/>
          <p:cNvSpPr txBox="1">
            <a:spLocks/>
          </p:cNvSpPr>
          <p:nvPr/>
        </p:nvSpPr>
        <p:spPr>
          <a:xfrm>
            <a:off x="0" y="1889345"/>
            <a:ext cx="5257800" cy="207998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r>
              <a:rPr lang="en-US" sz="2800" dirty="0"/>
              <a:t>De </a:t>
            </a:r>
            <a:r>
              <a:rPr lang="en-US" sz="2800" dirty="0" err="1"/>
              <a:t>maneira</a:t>
            </a:r>
            <a:r>
              <a:rPr lang="en-US" sz="2800" dirty="0"/>
              <a:t> </a:t>
            </a:r>
            <a:r>
              <a:rPr lang="en-US" sz="2800" dirty="0" err="1"/>
              <a:t>metafórica</a:t>
            </a:r>
            <a:r>
              <a:rPr lang="en-US" sz="2800" dirty="0"/>
              <a:t>:</a:t>
            </a:r>
          </a:p>
          <a:p>
            <a:pPr lvl="1"/>
            <a:r>
              <a:rPr lang="en-US" sz="2400" dirty="0" err="1"/>
              <a:t>Problematizando</a:t>
            </a:r>
            <a:r>
              <a:rPr lang="en-US" sz="2400" dirty="0"/>
              <a:t> as </a:t>
            </a:r>
            <a:r>
              <a:rPr lang="en-US" sz="2400" dirty="0" err="1"/>
              <a:t>estruturas</a:t>
            </a:r>
            <a:r>
              <a:rPr lang="en-US" sz="2400" dirty="0"/>
              <a:t> de </a:t>
            </a:r>
            <a:r>
              <a:rPr lang="en-US" sz="2400" dirty="0" err="1"/>
              <a:t>sala</a:t>
            </a:r>
            <a:r>
              <a:rPr lang="en-US" sz="2400" dirty="0"/>
              <a:t> de aula e das </a:t>
            </a:r>
            <a:r>
              <a:rPr lang="en-US" sz="2400" dirty="0" err="1"/>
              <a:t>instituições</a:t>
            </a:r>
            <a:r>
              <a:rPr lang="en-US" sz="2400" dirty="0"/>
              <a:t> de </a:t>
            </a:r>
            <a:r>
              <a:rPr lang="en-US" sz="2400" dirty="0" err="1"/>
              <a:t>ensino</a:t>
            </a:r>
            <a:r>
              <a:rPr lang="en-US" sz="2400" dirty="0"/>
              <a:t>. </a:t>
            </a:r>
          </a:p>
        </p:txBody>
      </p:sp>
      <p:sp>
        <p:nvSpPr>
          <p:cNvPr id="5" name="Content Placeholder 2"/>
          <p:cNvSpPr txBox="1">
            <a:spLocks/>
          </p:cNvSpPr>
          <p:nvPr/>
        </p:nvSpPr>
        <p:spPr>
          <a:xfrm>
            <a:off x="6608619" y="1887108"/>
            <a:ext cx="4925290" cy="201987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r>
              <a:rPr lang="en-US" sz="2800" dirty="0"/>
              <a:t>De </a:t>
            </a:r>
            <a:r>
              <a:rPr lang="en-US" sz="2800" dirty="0" err="1"/>
              <a:t>maneira</a:t>
            </a:r>
            <a:r>
              <a:rPr lang="en-US" sz="2800" dirty="0"/>
              <a:t> </a:t>
            </a:r>
            <a:r>
              <a:rPr lang="en-US" sz="2800" dirty="0" err="1"/>
              <a:t>concreta</a:t>
            </a:r>
            <a:r>
              <a:rPr lang="en-US" sz="2800" dirty="0"/>
              <a:t>: </a:t>
            </a:r>
          </a:p>
          <a:p>
            <a:pPr lvl="1"/>
            <a:r>
              <a:rPr lang="en-US" sz="2400" dirty="0" err="1"/>
              <a:t>Os</a:t>
            </a:r>
            <a:r>
              <a:rPr lang="en-US" sz="2400" dirty="0"/>
              <a:t> </a:t>
            </a:r>
            <a:r>
              <a:rPr lang="en-US" sz="2400" dirty="0" err="1"/>
              <a:t>materiais</a:t>
            </a:r>
            <a:r>
              <a:rPr lang="en-US" sz="2400" dirty="0"/>
              <a:t> </a:t>
            </a:r>
            <a:r>
              <a:rPr lang="en-US" sz="2400" dirty="0" err="1"/>
              <a:t>didáticos</a:t>
            </a:r>
            <a:r>
              <a:rPr lang="en-US" sz="2400" dirty="0"/>
              <a:t> que </a:t>
            </a:r>
            <a:r>
              <a:rPr lang="en-US" sz="2400" dirty="0" err="1"/>
              <a:t>usamos</a:t>
            </a:r>
            <a:r>
              <a:rPr lang="en-US" sz="2400" dirty="0"/>
              <a:t> (</a:t>
            </a:r>
            <a:r>
              <a:rPr lang="en-US" sz="2400" dirty="0" err="1"/>
              <a:t>programas</a:t>
            </a:r>
            <a:r>
              <a:rPr lang="en-US" sz="2400" dirty="0"/>
              <a:t> de </a:t>
            </a:r>
            <a:r>
              <a:rPr lang="en-US" sz="2400" dirty="0" err="1"/>
              <a:t>curso</a:t>
            </a:r>
            <a:r>
              <a:rPr lang="en-US" sz="2400" dirty="0"/>
              <a:t>, </a:t>
            </a:r>
            <a:r>
              <a:rPr lang="en-US" sz="2400" dirty="0" err="1"/>
              <a:t>textos</a:t>
            </a:r>
            <a:r>
              <a:rPr lang="en-US" sz="2400" dirty="0"/>
              <a:t>, </a:t>
            </a:r>
            <a:r>
              <a:rPr lang="en-US" sz="2400" dirty="0" err="1"/>
              <a:t>filmes</a:t>
            </a:r>
            <a:r>
              <a:rPr lang="mr-IN" sz="2400" dirty="0"/>
              <a:t>…</a:t>
            </a:r>
            <a:r>
              <a:rPr lang="en-US" sz="2400" dirty="0"/>
              <a:t>)</a:t>
            </a:r>
          </a:p>
        </p:txBody>
      </p:sp>
      <p:sp>
        <p:nvSpPr>
          <p:cNvPr id="6" name="Content Placeholder 2"/>
          <p:cNvSpPr txBox="1">
            <a:spLocks/>
          </p:cNvSpPr>
          <p:nvPr/>
        </p:nvSpPr>
        <p:spPr>
          <a:xfrm>
            <a:off x="487993" y="4289367"/>
            <a:ext cx="11530445" cy="24384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dirty="0"/>
              <a:t>A </a:t>
            </a:r>
            <a:r>
              <a:rPr lang="en-US" sz="2800" dirty="0" err="1"/>
              <a:t>pedagogia</a:t>
            </a:r>
            <a:r>
              <a:rPr lang="en-US" sz="2800" dirty="0"/>
              <a:t> queer </a:t>
            </a:r>
            <a:r>
              <a:rPr lang="en-US" sz="2800" dirty="0" err="1"/>
              <a:t>procura</a:t>
            </a:r>
            <a:r>
              <a:rPr lang="en-US" sz="2800" dirty="0"/>
              <a:t> </a:t>
            </a:r>
            <a:r>
              <a:rPr lang="en-US" sz="2800" dirty="0" err="1"/>
              <a:t>ir</a:t>
            </a:r>
            <a:r>
              <a:rPr lang="en-US" sz="2800" dirty="0"/>
              <a:t> </a:t>
            </a:r>
            <a:r>
              <a:rPr lang="en-US" sz="2800" dirty="0" err="1"/>
              <a:t>além</a:t>
            </a:r>
            <a:r>
              <a:rPr lang="en-US" sz="2800" dirty="0"/>
              <a:t> das </a:t>
            </a:r>
            <a:r>
              <a:rPr lang="en-US" sz="2800" dirty="0" err="1"/>
              <a:t>questões</a:t>
            </a:r>
            <a:r>
              <a:rPr lang="en-US" sz="2800" dirty="0"/>
              <a:t> de </a:t>
            </a:r>
            <a:r>
              <a:rPr lang="en-US" sz="2800" dirty="0" err="1"/>
              <a:t>identidade</a:t>
            </a:r>
            <a:r>
              <a:rPr lang="en-US" sz="2800" dirty="0"/>
              <a:t> de </a:t>
            </a:r>
            <a:r>
              <a:rPr lang="en-US" sz="2800" dirty="0" err="1"/>
              <a:t>gênero</a:t>
            </a:r>
            <a:r>
              <a:rPr lang="en-US" sz="2800" dirty="0"/>
              <a:t> e </a:t>
            </a:r>
            <a:r>
              <a:rPr lang="en-US" sz="2800" dirty="0" err="1"/>
              <a:t>orientação</a:t>
            </a:r>
            <a:r>
              <a:rPr lang="en-US" sz="2800" dirty="0"/>
              <a:t> sexual. </a:t>
            </a:r>
            <a:r>
              <a:rPr lang="en-US" sz="2800" dirty="0" err="1"/>
              <a:t>Procuramos</a:t>
            </a:r>
            <a:r>
              <a:rPr lang="en-US" sz="2800" dirty="0"/>
              <a:t> </a:t>
            </a:r>
            <a:r>
              <a:rPr lang="en-US" sz="2800" dirty="0" err="1"/>
              <a:t>questionar</a:t>
            </a:r>
            <a:r>
              <a:rPr lang="en-US" sz="2800" dirty="0"/>
              <a:t> as </a:t>
            </a:r>
            <a:r>
              <a:rPr lang="en-US" sz="2800" dirty="0" err="1"/>
              <a:t>nossas</a:t>
            </a:r>
            <a:r>
              <a:rPr lang="en-US" sz="2800" dirty="0"/>
              <a:t> </a:t>
            </a:r>
            <a:r>
              <a:rPr lang="en-US" sz="2800" dirty="0" err="1"/>
              <a:t>práticas</a:t>
            </a:r>
            <a:r>
              <a:rPr lang="en-US" sz="2800" dirty="0"/>
              <a:t> de </a:t>
            </a:r>
            <a:r>
              <a:rPr lang="en-US" sz="2800" dirty="0" err="1"/>
              <a:t>maneira</a:t>
            </a:r>
            <a:r>
              <a:rPr lang="en-US" sz="2800" dirty="0"/>
              <a:t> ”queer”, </a:t>
            </a:r>
            <a:r>
              <a:rPr lang="en-US" sz="2800" dirty="0" err="1"/>
              <a:t>ou</a:t>
            </a:r>
            <a:r>
              <a:rPr lang="en-US" sz="2800" dirty="0"/>
              <a:t> </a:t>
            </a:r>
            <a:r>
              <a:rPr lang="en-US" sz="2800" dirty="0" err="1"/>
              <a:t>seja</a:t>
            </a:r>
            <a:r>
              <a:rPr lang="en-US" sz="2800" dirty="0"/>
              <a:t>, </a:t>
            </a:r>
            <a:r>
              <a:rPr lang="en-US" sz="2800" dirty="0" err="1"/>
              <a:t>instâncias</a:t>
            </a:r>
            <a:r>
              <a:rPr lang="en-US" sz="2800" dirty="0"/>
              <a:t> de </a:t>
            </a:r>
            <a:r>
              <a:rPr lang="en-US" sz="2800" dirty="0" err="1"/>
              <a:t>normatividade</a:t>
            </a:r>
            <a:r>
              <a:rPr lang="en-US" sz="2800" dirty="0"/>
              <a:t> (</a:t>
            </a:r>
            <a:r>
              <a:rPr lang="en-US" sz="2800" dirty="0" err="1"/>
              <a:t>raça</a:t>
            </a:r>
            <a:r>
              <a:rPr lang="en-US" sz="2800" dirty="0"/>
              <a:t>, </a:t>
            </a:r>
            <a:r>
              <a:rPr lang="en-US" sz="2800" dirty="0" err="1"/>
              <a:t>gênero</a:t>
            </a:r>
            <a:r>
              <a:rPr lang="en-US" sz="2800" dirty="0"/>
              <a:t>, machismo, </a:t>
            </a:r>
            <a:r>
              <a:rPr lang="en-US" sz="2800" dirty="0" err="1"/>
              <a:t>idade</a:t>
            </a:r>
            <a:r>
              <a:rPr lang="en-US" sz="2800" dirty="0"/>
              <a:t>, </a:t>
            </a:r>
            <a:r>
              <a:rPr lang="en-US" sz="2800" dirty="0" err="1"/>
              <a:t>estruturas</a:t>
            </a:r>
            <a:r>
              <a:rPr lang="en-US" sz="2800" dirty="0"/>
              <a:t> de </a:t>
            </a:r>
            <a:r>
              <a:rPr lang="en-US" sz="2800" dirty="0" err="1"/>
              <a:t>poder</a:t>
            </a:r>
            <a:r>
              <a:rPr lang="en-US" sz="2800" dirty="0"/>
              <a:t>: </a:t>
            </a:r>
            <a:r>
              <a:rPr lang="en-US" sz="2800" dirty="0" err="1"/>
              <a:t>interseccionalidade</a:t>
            </a:r>
            <a:r>
              <a:rPr lang="en-US" sz="2800" dirty="0"/>
              <a:t>).</a:t>
            </a:r>
          </a:p>
          <a:p>
            <a:endParaRPr lang="en-US" sz="2800" dirty="0"/>
          </a:p>
        </p:txBody>
      </p:sp>
    </p:spTree>
    <p:extLst>
      <p:ext uri="{BB962C8B-B14F-4D97-AF65-F5344CB8AC3E}">
        <p14:creationId xmlns:p14="http://schemas.microsoft.com/office/powerpoint/2010/main" val="19326451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881" y="453999"/>
            <a:ext cx="10292854" cy="1049235"/>
          </a:xfrm>
        </p:spPr>
        <p:txBody>
          <a:bodyPr/>
          <a:lstStyle/>
          <a:p>
            <a:r>
              <a:rPr lang="en-US" dirty="0" err="1"/>
              <a:t>Observando</a:t>
            </a:r>
            <a:r>
              <a:rPr lang="en-US" dirty="0"/>
              <a:t> </a:t>
            </a:r>
            <a:r>
              <a:rPr lang="en-US" dirty="0" err="1"/>
              <a:t>os</a:t>
            </a:r>
            <a:r>
              <a:rPr lang="en-US" dirty="0"/>
              <a:t> </a:t>
            </a:r>
            <a:r>
              <a:rPr lang="en-US" dirty="0" err="1"/>
              <a:t>materiais</a:t>
            </a:r>
            <a:r>
              <a:rPr lang="en-US" dirty="0"/>
              <a:t> que </a:t>
            </a:r>
            <a:r>
              <a:rPr lang="en-US" dirty="0" err="1"/>
              <a:t>usamos</a:t>
            </a:r>
            <a:r>
              <a:rPr lang="en-US" dirty="0"/>
              <a:t> </a:t>
            </a:r>
            <a:r>
              <a:rPr lang="en-US" dirty="0" err="1"/>
              <a:t>em</a:t>
            </a:r>
            <a:r>
              <a:rPr lang="en-US" dirty="0"/>
              <a:t> aula</a:t>
            </a:r>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122555" y="2249805"/>
            <a:ext cx="2651125" cy="2344420"/>
          </a:xfrm>
          <a:prstGeom prst="rect">
            <a:avLst/>
          </a:prstGeom>
        </p:spPr>
      </p:pic>
      <p:pic>
        <p:nvPicPr>
          <p:cNvPr id="5" name="Picture 4"/>
          <p:cNvPicPr/>
          <p:nvPr/>
        </p:nvPicPr>
        <p:blipFill rotWithShape="1">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4938" t="2469" r="17898" b="14404"/>
          <a:stretch/>
        </p:blipFill>
        <p:spPr bwMode="auto">
          <a:xfrm rot="5400000">
            <a:off x="2814162" y="2481738"/>
            <a:ext cx="2518408" cy="2054542"/>
          </a:xfrm>
          <a:prstGeom prst="rect">
            <a:avLst/>
          </a:prstGeom>
          <a:ln>
            <a:noFill/>
          </a:ln>
          <a:extLst>
            <a:ext uri="{53640926-AAD7-44d8-BBD7-CCE9431645EC}">
              <a14:shadowObscured xmlns:lc="http://schemas.openxmlformats.org/drawingml/2006/lockedCanvas" xmlns:a14="http://schemas.microsoft.com/office/drawing/2010/main" xmlns:w="http://schemas.openxmlformats.org/wordprocessingml/2006/main" xmlns:w10="urn:schemas-microsoft-com:office:word" xmlns:v="urn:schemas-microsoft-com:vml" xmlns:o="urn:schemas-microsoft-com:office:office"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v="urn:schemas-microsoft-com:mac:vml" xmlns:mc="http://schemas.openxmlformats.org/markup-compatibility/2006" xmlns:mo="http://schemas.microsoft.com/office/mac/office/2008/main" xmlns:wpc="http://schemas.microsoft.com/office/word/2010/wordprocessingCanvas"/>
            </a:ext>
          </a:extLst>
        </p:spPr>
      </p:pic>
      <p:pic>
        <p:nvPicPr>
          <p:cNvPr id="6" name="Picture 5"/>
          <p:cNvPicPr/>
          <p:nvPr/>
        </p:nvPicPr>
        <p:blipFill rotWithShape="1">
          <a:blip r:embed="rId5" cstate="print">
            <a:extLst>
              <a:ext uri="{BEBA8EAE-BF5A-486C-A8C5-ECC9F3942E4B}">
                <a14:imgProps xmlns:a14="http://schemas.microsoft.com/office/drawing/2010/main">
                  <a14:imgLayer r:embed="rId6">
                    <a14:imgEffect>
                      <a14:colorTemperature colorTemp="5300"/>
                    </a14:imgEffect>
                  </a14:imgLayer>
                </a14:imgProps>
              </a:ext>
              <a:ext uri="{28A0092B-C50C-407E-A947-70E740481C1C}">
                <a14:useLocalDpi xmlns:a14="http://schemas.microsoft.com/office/drawing/2010/main" val="0"/>
              </a:ext>
            </a:extLst>
          </a:blip>
          <a:srcRect l="6790" t="1234" r="47838" b="412"/>
          <a:stretch/>
        </p:blipFill>
        <p:spPr bwMode="auto">
          <a:xfrm rot="5400000">
            <a:off x="6082664" y="1755775"/>
            <a:ext cx="2079625" cy="3498850"/>
          </a:xfrm>
          <a:prstGeom prst="rect">
            <a:avLst/>
          </a:prstGeom>
          <a:ln>
            <a:noFill/>
          </a:ln>
          <a:extLst>
            <a:ext uri="{53640926-AAD7-44d8-BBD7-CCE9431645EC}">
              <a14:shadowObscured xmlns:lc="http://schemas.openxmlformats.org/drawingml/2006/lockedCanvas" xmlns:a14="http://schemas.microsoft.com/office/drawing/2010/main" xmlns:w="http://schemas.openxmlformats.org/wordprocessingml/2006/main" xmlns:w10="urn:schemas-microsoft-com:office:word" xmlns:v="urn:schemas-microsoft-com:vml" xmlns:o="urn:schemas-microsoft-com:office:office"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v="urn:schemas-microsoft-com:mac:vml" xmlns:mc="http://schemas.openxmlformats.org/markup-compatibility/2006" xmlns:mo="http://schemas.microsoft.com/office/mac/office/2008/main" xmlns:wpc="http://schemas.microsoft.com/office/word/2010/wordprocessingCanvas"/>
            </a:ext>
          </a:extLst>
        </p:spPr>
      </p:pic>
      <p:pic>
        <p:nvPicPr>
          <p:cNvPr id="7" name="Picture 6"/>
          <p:cNvPicPr/>
          <p:nvPr/>
        </p:nvPicPr>
        <p:blipFill>
          <a:blip r:embed="rId7"/>
          <a:srcRect l="25177" t="18572" r="27847" b="18861"/>
          <a:stretch>
            <a:fillRect/>
          </a:stretch>
        </p:blipFill>
        <p:spPr bwMode="auto">
          <a:xfrm>
            <a:off x="9144316" y="2418395"/>
            <a:ext cx="2929891" cy="2349818"/>
          </a:xfrm>
          <a:prstGeom prst="rect">
            <a:avLst/>
          </a:prstGeom>
        </p:spPr>
      </p:pic>
      <p:sp>
        <p:nvSpPr>
          <p:cNvPr id="8" name="TextBox 7"/>
          <p:cNvSpPr txBox="1"/>
          <p:nvPr/>
        </p:nvSpPr>
        <p:spPr>
          <a:xfrm>
            <a:off x="4423461" y="5545700"/>
            <a:ext cx="3083126" cy="369332"/>
          </a:xfrm>
          <a:prstGeom prst="rect">
            <a:avLst/>
          </a:prstGeom>
          <a:noFill/>
        </p:spPr>
        <p:txBody>
          <a:bodyPr wrap="square" rtlCol="0">
            <a:spAutoFit/>
          </a:bodyPr>
          <a:lstStyle/>
          <a:p>
            <a:r>
              <a:rPr lang="en-US" dirty="0">
                <a:hlinkClick r:id="rId8"/>
              </a:rPr>
              <a:t>Queer Pedagogy Resources</a:t>
            </a:r>
            <a:r>
              <a:rPr lang="en-US" dirty="0"/>
              <a:t> </a:t>
            </a:r>
          </a:p>
        </p:txBody>
      </p:sp>
    </p:spTree>
    <p:extLst>
      <p:ext uri="{BB962C8B-B14F-4D97-AF65-F5344CB8AC3E}">
        <p14:creationId xmlns:p14="http://schemas.microsoft.com/office/powerpoint/2010/main" val="11969438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1" y="249619"/>
            <a:ext cx="7346730" cy="5782376"/>
          </a:xfrm>
          <a:prstGeom prst="rect">
            <a:avLst/>
          </a:prstGeom>
        </p:spPr>
      </p:pic>
    </p:spTree>
    <p:extLst>
      <p:ext uri="{BB962C8B-B14F-4D97-AF65-F5344CB8AC3E}">
        <p14:creationId xmlns:p14="http://schemas.microsoft.com/office/powerpoint/2010/main" val="20982313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Pensando</a:t>
            </a:r>
            <a:r>
              <a:rPr lang="en-US" dirty="0"/>
              <a:t> a </a:t>
            </a:r>
            <a:r>
              <a:rPr lang="en-US" dirty="0" err="1"/>
              <a:t>normatividade</a:t>
            </a:r>
            <a:r>
              <a:rPr lang="en-US" dirty="0"/>
              <a:t> </a:t>
            </a:r>
            <a:r>
              <a:rPr lang="en-US" dirty="0" err="1"/>
              <a:t>na</a:t>
            </a:r>
            <a:r>
              <a:rPr lang="en-US" dirty="0"/>
              <a:t> </a:t>
            </a:r>
            <a:r>
              <a:rPr lang="en-US" dirty="0" err="1"/>
              <a:t>sala</a:t>
            </a:r>
            <a:r>
              <a:rPr lang="en-US" dirty="0"/>
              <a:t> de aula</a:t>
            </a:r>
          </a:p>
        </p:txBody>
      </p:sp>
      <p:sp>
        <p:nvSpPr>
          <p:cNvPr id="3" name="Content Placeholder 2"/>
          <p:cNvSpPr>
            <a:spLocks noGrp="1"/>
          </p:cNvSpPr>
          <p:nvPr>
            <p:ph idx="1"/>
          </p:nvPr>
        </p:nvSpPr>
        <p:spPr/>
        <p:txBody>
          <a:bodyPr/>
          <a:lstStyle/>
          <a:p>
            <a:r>
              <a:rPr lang="en-US" dirty="0"/>
              <a:t>Maria </a:t>
            </a:r>
            <a:r>
              <a:rPr lang="en-US" dirty="0" err="1"/>
              <a:t>Firmino</a:t>
            </a:r>
            <a:r>
              <a:rPr lang="en-US" dirty="0"/>
              <a:t> dos Reis</a:t>
            </a:r>
          </a:p>
          <a:p>
            <a:r>
              <a:rPr lang="en-US" dirty="0" err="1"/>
              <a:t>Uso</a:t>
            </a:r>
            <a:r>
              <a:rPr lang="en-US" dirty="0"/>
              <a:t> de </a:t>
            </a:r>
            <a:r>
              <a:rPr lang="en-US" dirty="0" err="1"/>
              <a:t>pronomes</a:t>
            </a:r>
            <a:r>
              <a:rPr lang="en-US" dirty="0"/>
              <a:t> (</a:t>
            </a:r>
            <a:r>
              <a:rPr lang="en-US" dirty="0" err="1"/>
              <a:t>economia</a:t>
            </a:r>
            <a:r>
              <a:rPr lang="en-US" dirty="0"/>
              <a:t> </a:t>
            </a:r>
            <a:r>
              <a:rPr lang="en-US" dirty="0" err="1"/>
              <a:t>linguística</a:t>
            </a:r>
            <a:r>
              <a:rPr lang="en-US" dirty="0"/>
              <a:t>)</a:t>
            </a:r>
          </a:p>
          <a:p>
            <a:r>
              <a:rPr lang="en-US" dirty="0" err="1"/>
              <a:t>Programas</a:t>
            </a:r>
            <a:r>
              <a:rPr lang="en-US" dirty="0"/>
              <a:t> de </a:t>
            </a:r>
            <a:r>
              <a:rPr lang="en-US" dirty="0" err="1"/>
              <a:t>curso</a:t>
            </a:r>
            <a:r>
              <a:rPr lang="en-US" dirty="0"/>
              <a:t>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7803" y="2180876"/>
            <a:ext cx="4193157" cy="2299684"/>
          </a:xfrm>
          <a:prstGeom prst="rect">
            <a:avLst/>
          </a:prstGeom>
        </p:spPr>
      </p:pic>
    </p:spTree>
    <p:extLst>
      <p:ext uri="{BB962C8B-B14F-4D97-AF65-F5344CB8AC3E}">
        <p14:creationId xmlns:p14="http://schemas.microsoft.com/office/powerpoint/2010/main" val="10828707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Algumas</a:t>
            </a:r>
            <a:r>
              <a:rPr lang="en-US" dirty="0"/>
              <a:t> </a:t>
            </a:r>
            <a:r>
              <a:rPr lang="en-US" dirty="0" err="1"/>
              <a:t>situações</a:t>
            </a:r>
            <a:r>
              <a:rPr lang="en-US" dirty="0"/>
              <a:t> </a:t>
            </a:r>
          </a:p>
        </p:txBody>
      </p:sp>
      <p:sp>
        <p:nvSpPr>
          <p:cNvPr id="3" name="Content Placeholder 2"/>
          <p:cNvSpPr>
            <a:spLocks noGrp="1"/>
          </p:cNvSpPr>
          <p:nvPr>
            <p:ph idx="1"/>
          </p:nvPr>
        </p:nvSpPr>
        <p:spPr/>
        <p:txBody>
          <a:bodyPr>
            <a:normAutofit/>
          </a:bodyPr>
          <a:lstStyle/>
          <a:p>
            <a:r>
              <a:rPr lang="en-US" dirty="0"/>
              <a:t>Um/a professor/a </a:t>
            </a:r>
            <a:r>
              <a:rPr lang="en-US" dirty="0" err="1"/>
              <a:t>usando</a:t>
            </a:r>
            <a:r>
              <a:rPr lang="en-US" dirty="0"/>
              <a:t> </a:t>
            </a:r>
            <a:r>
              <a:rPr lang="en-US" dirty="0" err="1"/>
              <a:t>os</a:t>
            </a:r>
            <a:r>
              <a:rPr lang="en-US" dirty="0"/>
              <a:t> </a:t>
            </a:r>
            <a:r>
              <a:rPr lang="en-US" dirty="0" err="1"/>
              <a:t>pronomes</a:t>
            </a:r>
            <a:r>
              <a:rPr lang="en-US" dirty="0"/>
              <a:t> ’</a:t>
            </a:r>
            <a:r>
              <a:rPr lang="en-US" dirty="0" err="1"/>
              <a:t>ele</a:t>
            </a:r>
            <a:r>
              <a:rPr lang="en-US" dirty="0"/>
              <a:t>’ com </a:t>
            </a:r>
            <a:r>
              <a:rPr lang="en-US" dirty="0" err="1"/>
              <a:t>uma</a:t>
            </a:r>
            <a:r>
              <a:rPr lang="en-US" dirty="0"/>
              <a:t> </a:t>
            </a:r>
            <a:r>
              <a:rPr lang="en-US" dirty="0" err="1"/>
              <a:t>mulher</a:t>
            </a:r>
            <a:r>
              <a:rPr lang="en-US" dirty="0"/>
              <a:t> trans. </a:t>
            </a:r>
          </a:p>
          <a:p>
            <a:r>
              <a:rPr lang="en-US" dirty="0" err="1"/>
              <a:t>Em</a:t>
            </a:r>
            <a:r>
              <a:rPr lang="en-US" dirty="0"/>
              <a:t> </a:t>
            </a:r>
            <a:r>
              <a:rPr lang="en-US" dirty="0" err="1"/>
              <a:t>inglês</a:t>
            </a:r>
            <a:r>
              <a:rPr lang="en-US" dirty="0"/>
              <a:t>: </a:t>
            </a:r>
            <a:r>
              <a:rPr lang="en-US" dirty="0" err="1"/>
              <a:t>Professores</a:t>
            </a:r>
            <a:r>
              <a:rPr lang="en-US" dirty="0"/>
              <a:t> que </a:t>
            </a:r>
            <a:r>
              <a:rPr lang="en-US" dirty="0" err="1"/>
              <a:t>não</a:t>
            </a:r>
            <a:r>
              <a:rPr lang="en-US" dirty="0"/>
              <a:t> </a:t>
            </a:r>
            <a:r>
              <a:rPr lang="en-US" dirty="0" err="1"/>
              <a:t>aceitam</a:t>
            </a:r>
            <a:r>
              <a:rPr lang="en-US" dirty="0"/>
              <a:t> o </a:t>
            </a:r>
            <a:r>
              <a:rPr lang="en-US" dirty="0" err="1"/>
              <a:t>uso</a:t>
            </a:r>
            <a:r>
              <a:rPr lang="en-US" dirty="0"/>
              <a:t> de ’they’ </a:t>
            </a:r>
            <a:r>
              <a:rPr lang="en-US" dirty="0" err="1"/>
              <a:t>como</a:t>
            </a:r>
            <a:r>
              <a:rPr lang="en-US" dirty="0"/>
              <a:t> singular. </a:t>
            </a:r>
          </a:p>
          <a:p>
            <a:r>
              <a:rPr lang="en-US" dirty="0" err="1"/>
              <a:t>Alunas</a:t>
            </a:r>
            <a:r>
              <a:rPr lang="en-US" dirty="0"/>
              <a:t> e </a:t>
            </a:r>
            <a:r>
              <a:rPr lang="en-US" dirty="0" err="1"/>
              <a:t>alunos</a:t>
            </a:r>
            <a:r>
              <a:rPr lang="en-US" dirty="0"/>
              <a:t> </a:t>
            </a:r>
            <a:r>
              <a:rPr lang="en-US" dirty="0" err="1"/>
              <a:t>pedem</a:t>
            </a:r>
            <a:r>
              <a:rPr lang="en-US" dirty="0"/>
              <a:t> </a:t>
            </a:r>
            <a:r>
              <a:rPr lang="en-US" dirty="0" err="1"/>
              <a:t>maior</a:t>
            </a:r>
            <a:r>
              <a:rPr lang="en-US" dirty="0"/>
              <a:t> </a:t>
            </a:r>
            <a:r>
              <a:rPr lang="en-US" dirty="0" err="1"/>
              <a:t>representividade</a:t>
            </a:r>
            <a:r>
              <a:rPr lang="en-US" dirty="0"/>
              <a:t> no </a:t>
            </a:r>
            <a:r>
              <a:rPr lang="en-US" dirty="0" err="1"/>
              <a:t>Programa</a:t>
            </a:r>
            <a:r>
              <a:rPr lang="en-US" dirty="0"/>
              <a:t> de </a:t>
            </a:r>
            <a:r>
              <a:rPr lang="en-US" dirty="0" err="1"/>
              <a:t>Curso</a:t>
            </a:r>
            <a:r>
              <a:rPr lang="en-US" dirty="0"/>
              <a:t> </a:t>
            </a:r>
          </a:p>
          <a:p>
            <a:r>
              <a:rPr lang="en-US" dirty="0" err="1"/>
              <a:t>Em</a:t>
            </a:r>
            <a:r>
              <a:rPr lang="en-US" dirty="0"/>
              <a:t> </a:t>
            </a:r>
            <a:r>
              <a:rPr lang="en-US" dirty="0" err="1"/>
              <a:t>uma</a:t>
            </a:r>
            <a:r>
              <a:rPr lang="en-US" dirty="0"/>
              <a:t> aula de </a:t>
            </a:r>
            <a:r>
              <a:rPr lang="en-US" dirty="0" err="1"/>
              <a:t>língua</a:t>
            </a:r>
            <a:r>
              <a:rPr lang="en-US" dirty="0"/>
              <a:t>, o professor </a:t>
            </a:r>
            <a:r>
              <a:rPr lang="en-US" dirty="0" err="1"/>
              <a:t>é</a:t>
            </a:r>
            <a:r>
              <a:rPr lang="en-US" dirty="0"/>
              <a:t> </a:t>
            </a:r>
            <a:r>
              <a:rPr lang="en-US" dirty="0" err="1"/>
              <a:t>corrigido</a:t>
            </a:r>
            <a:r>
              <a:rPr lang="en-US" dirty="0"/>
              <a:t> </a:t>
            </a:r>
            <a:r>
              <a:rPr lang="en-US" dirty="0" err="1"/>
              <a:t>pelo</a:t>
            </a:r>
            <a:r>
              <a:rPr lang="en-US" dirty="0"/>
              <a:t> </a:t>
            </a:r>
            <a:r>
              <a:rPr lang="en-US" dirty="0" err="1"/>
              <a:t>coordenador</a:t>
            </a:r>
            <a:r>
              <a:rPr lang="en-US" dirty="0"/>
              <a:t> </a:t>
            </a:r>
            <a:r>
              <a:rPr lang="en-US" dirty="0" err="1"/>
              <a:t>quando</a:t>
            </a:r>
            <a:r>
              <a:rPr lang="en-US" dirty="0"/>
              <a:t> um </a:t>
            </a:r>
            <a:r>
              <a:rPr lang="en-US" dirty="0" err="1"/>
              <a:t>aluno</a:t>
            </a:r>
            <a:r>
              <a:rPr lang="en-US" dirty="0"/>
              <a:t> </a:t>
            </a:r>
            <a:r>
              <a:rPr lang="en-US" dirty="0" err="1"/>
              <a:t>diz</a:t>
            </a:r>
            <a:r>
              <a:rPr lang="en-US" dirty="0"/>
              <a:t> </a:t>
            </a:r>
            <a:r>
              <a:rPr lang="en-US" dirty="0" err="1"/>
              <a:t>em</a:t>
            </a:r>
            <a:r>
              <a:rPr lang="en-US" dirty="0"/>
              <a:t> </a:t>
            </a:r>
            <a:r>
              <a:rPr lang="en-US" dirty="0" err="1"/>
              <a:t>classe</a:t>
            </a:r>
            <a:r>
              <a:rPr lang="en-US" dirty="0"/>
              <a:t> ”o meu </a:t>
            </a:r>
            <a:r>
              <a:rPr lang="en-US" dirty="0" err="1"/>
              <a:t>marido</a:t>
            </a:r>
            <a:r>
              <a:rPr lang="mr-IN" dirty="0"/>
              <a:t>…</a:t>
            </a:r>
            <a:r>
              <a:rPr lang="en-US" dirty="0"/>
              <a:t>”</a:t>
            </a:r>
          </a:p>
          <a:p>
            <a:r>
              <a:rPr lang="en-US" dirty="0"/>
              <a:t>Um/a professor/a </a:t>
            </a:r>
            <a:r>
              <a:rPr lang="en-US" dirty="0" err="1"/>
              <a:t>insiste</a:t>
            </a:r>
            <a:r>
              <a:rPr lang="en-US" dirty="0"/>
              <a:t> que um/a </a:t>
            </a:r>
            <a:r>
              <a:rPr lang="en-US" dirty="0" err="1"/>
              <a:t>aluna</a:t>
            </a:r>
            <a:r>
              <a:rPr lang="en-US" dirty="0"/>
              <a:t>/o use </a:t>
            </a:r>
            <a:r>
              <a:rPr lang="en-US" dirty="0" err="1"/>
              <a:t>determinados</a:t>
            </a:r>
            <a:r>
              <a:rPr lang="en-US" dirty="0"/>
              <a:t> </a:t>
            </a:r>
            <a:r>
              <a:rPr lang="en-US" dirty="0" err="1"/>
              <a:t>pronomes</a:t>
            </a:r>
            <a:r>
              <a:rPr lang="en-US" dirty="0"/>
              <a:t>. </a:t>
            </a:r>
          </a:p>
        </p:txBody>
      </p:sp>
    </p:spTree>
    <p:extLst>
      <p:ext uri="{BB962C8B-B14F-4D97-AF65-F5344CB8AC3E}">
        <p14:creationId xmlns:p14="http://schemas.microsoft.com/office/powerpoint/2010/main" val="1412257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58544"/>
            <a:ext cx="10515600" cy="1325563"/>
          </a:xfrm>
        </p:spPr>
        <p:txBody>
          <a:bodyPr/>
          <a:lstStyle/>
          <a:p>
            <a:r>
              <a:rPr lang="en-US" dirty="0"/>
              <a:t>Queer and its meanings</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6128" y="1911193"/>
            <a:ext cx="6051920" cy="3260412"/>
          </a:xfr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0254" y="1911193"/>
            <a:ext cx="5316847" cy="3260413"/>
          </a:xfrm>
          <a:prstGeom prst="rect">
            <a:avLst/>
          </a:prstGeom>
        </p:spPr>
      </p:pic>
      <p:sp>
        <p:nvSpPr>
          <p:cNvPr id="4" name="TextBox 3"/>
          <p:cNvSpPr txBox="1"/>
          <p:nvPr/>
        </p:nvSpPr>
        <p:spPr>
          <a:xfrm>
            <a:off x="2788172" y="5314025"/>
            <a:ext cx="899410" cy="369332"/>
          </a:xfrm>
          <a:prstGeom prst="rect">
            <a:avLst/>
          </a:prstGeom>
          <a:noFill/>
        </p:spPr>
        <p:txBody>
          <a:bodyPr wrap="square" rtlCol="0">
            <a:spAutoFit/>
          </a:bodyPr>
          <a:lstStyle/>
          <a:p>
            <a:r>
              <a:rPr lang="en-US"/>
              <a:t>2016</a:t>
            </a:r>
          </a:p>
        </p:txBody>
      </p:sp>
      <p:sp>
        <p:nvSpPr>
          <p:cNvPr id="6" name="TextBox 5"/>
          <p:cNvSpPr txBox="1"/>
          <p:nvPr/>
        </p:nvSpPr>
        <p:spPr>
          <a:xfrm>
            <a:off x="9048892" y="5314025"/>
            <a:ext cx="899410" cy="369332"/>
          </a:xfrm>
          <a:prstGeom prst="rect">
            <a:avLst/>
          </a:prstGeom>
          <a:noFill/>
        </p:spPr>
        <p:txBody>
          <a:bodyPr wrap="square" rtlCol="0">
            <a:spAutoFit/>
          </a:bodyPr>
          <a:lstStyle/>
          <a:p>
            <a:r>
              <a:rPr lang="en-US"/>
              <a:t>2018</a:t>
            </a:r>
          </a:p>
        </p:txBody>
      </p:sp>
    </p:spTree>
    <p:extLst>
      <p:ext uri="{BB962C8B-B14F-4D97-AF65-F5344CB8AC3E}">
        <p14:creationId xmlns:p14="http://schemas.microsoft.com/office/powerpoint/2010/main" val="4242823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Obrigado!</a:t>
            </a:r>
          </a:p>
        </p:txBody>
      </p:sp>
      <p:sp>
        <p:nvSpPr>
          <p:cNvPr id="3" name="Content Placeholder 2"/>
          <p:cNvSpPr>
            <a:spLocks noGrp="1"/>
          </p:cNvSpPr>
          <p:nvPr>
            <p:ph idx="1"/>
          </p:nvPr>
        </p:nvSpPr>
        <p:spPr/>
        <p:txBody>
          <a:bodyPr/>
          <a:lstStyle/>
          <a:p>
            <a:r>
              <a:rPr lang="en-US" dirty="0"/>
              <a:t>João Nemi Neto: </a:t>
            </a:r>
            <a:r>
              <a:rPr lang="en-US" dirty="0">
                <a:hlinkClick r:id="rId2"/>
              </a:rPr>
              <a:t>jn2395@columbia.edu</a:t>
            </a:r>
            <a:endParaRPr lang="en-US" dirty="0"/>
          </a:p>
          <a:p>
            <a:r>
              <a:rPr lang="en-US" dirty="0"/>
              <a:t>João Maria </a:t>
            </a:r>
            <a:r>
              <a:rPr lang="en-US" dirty="0" err="1"/>
              <a:t>Cícero</a:t>
            </a:r>
            <a:r>
              <a:rPr lang="en-US" dirty="0"/>
              <a:t>: </a:t>
            </a:r>
            <a:r>
              <a:rPr lang="en-US" dirty="0">
                <a:hlinkClick r:id="rId3"/>
              </a:rPr>
              <a:t>www.joaomariacicero.com</a:t>
            </a:r>
            <a:r>
              <a:rPr lang="en-US" dirty="0"/>
              <a:t> </a:t>
            </a:r>
          </a:p>
          <a:p>
            <a:r>
              <a:rPr lang="en-US" dirty="0"/>
              <a:t>          @</a:t>
            </a:r>
            <a:r>
              <a:rPr lang="en-US" dirty="0" err="1"/>
              <a:t>joaomariacicero</a:t>
            </a:r>
            <a:r>
              <a:rPr lang="en-US" dirty="0"/>
              <a:t> </a:t>
            </a:r>
          </a:p>
          <a:p>
            <a:r>
              <a:rPr lang="en-US" dirty="0"/>
              <a:t>          @</a:t>
            </a:r>
            <a:r>
              <a:rPr lang="en-US" dirty="0" err="1"/>
              <a:t>JNemiNeto</a:t>
            </a:r>
            <a:endParaRPr lang="en-US" dirty="0"/>
          </a:p>
          <a:p>
            <a:r>
              <a:rPr lang="en-US" dirty="0" err="1"/>
              <a:t>Artigos</a:t>
            </a:r>
            <a:r>
              <a:rPr lang="en-US" dirty="0"/>
              <a:t> </a:t>
            </a:r>
            <a:r>
              <a:rPr lang="en-US" dirty="0" err="1"/>
              <a:t>acadêmicos</a:t>
            </a:r>
            <a:r>
              <a:rPr lang="en-US" dirty="0"/>
              <a:t>:  </a:t>
            </a:r>
            <a:r>
              <a:rPr lang="en-US" dirty="0">
                <a:hlinkClick r:id="rId4"/>
              </a:rPr>
              <a:t>http://laic.columbia.edu/author/1234567899/</a:t>
            </a:r>
            <a:r>
              <a:rPr lang="en-US" dirty="0"/>
              <a:t> </a:t>
            </a:r>
          </a:p>
          <a:p>
            <a:endParaRPr lang="en-US" dirty="0"/>
          </a:p>
        </p:txBody>
      </p:sp>
      <p:pic>
        <p:nvPicPr>
          <p:cNvPr id="4" name="Picture 3"/>
          <p:cNvPicPr>
            <a:picLocks noChangeAspect="1"/>
          </p:cNvPicPr>
          <p:nvPr/>
        </p:nvPicPr>
        <p:blipFill rotWithShape="1">
          <a:blip r:embed="rId5"/>
          <a:srcRect l="27830" t="13539" r="26626" b="9042"/>
          <a:stretch/>
        </p:blipFill>
        <p:spPr>
          <a:xfrm>
            <a:off x="1871330" y="3104705"/>
            <a:ext cx="321394" cy="341453"/>
          </a:xfrm>
          <a:prstGeom prst="rect">
            <a:avLst/>
          </a:prstGeom>
        </p:spPr>
      </p:pic>
      <p:pic>
        <p:nvPicPr>
          <p:cNvPr id="5" name="Picture 4"/>
          <p:cNvPicPr>
            <a:picLocks noChangeAspect="1"/>
          </p:cNvPicPr>
          <p:nvPr/>
        </p:nvPicPr>
        <p:blipFill>
          <a:blip r:embed="rId6"/>
          <a:stretch>
            <a:fillRect/>
          </a:stretch>
        </p:blipFill>
        <p:spPr>
          <a:xfrm>
            <a:off x="1791583" y="3493142"/>
            <a:ext cx="447433" cy="447433"/>
          </a:xfrm>
          <a:prstGeom prst="rect">
            <a:avLst/>
          </a:prstGeom>
        </p:spPr>
      </p:pic>
    </p:spTree>
    <p:extLst>
      <p:ext uri="{BB962C8B-B14F-4D97-AF65-F5344CB8AC3E}">
        <p14:creationId xmlns:p14="http://schemas.microsoft.com/office/powerpoint/2010/main" val="14629346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4"/>
          <p:cNvSpPr txBox="1">
            <a:spLocks/>
          </p:cNvSpPr>
          <p:nvPr/>
        </p:nvSpPr>
        <p:spPr>
          <a:xfrm>
            <a:off x="-1" y="1"/>
            <a:ext cx="12375931" cy="6857999"/>
          </a:xfrm>
          <a:prstGeom prst="rect">
            <a:avLst/>
          </a:prstGeom>
        </p:spPr>
        <p:txBody>
          <a:bodyPr>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US" sz="1800" dirty="0"/>
              <a:t>“</a:t>
            </a:r>
            <a:r>
              <a:rPr lang="en-US" sz="1800" i="1" dirty="0"/>
              <a:t>The rest of the world of course thought him queer, but she, she only, knew how, and above all why, queer; which was precisely what enabled her to dispose the concealing veil in the right folds”.  </a:t>
            </a:r>
            <a:r>
              <a:rPr lang="en-US" sz="1800" b="1" dirty="0"/>
              <a:t>Henry James, The Beast in the Jungle, 1903( A </a:t>
            </a:r>
            <a:r>
              <a:rPr lang="en-US" sz="1800" b="1" dirty="0" err="1"/>
              <a:t>fera</a:t>
            </a:r>
            <a:r>
              <a:rPr lang="en-US" sz="1800" b="1" dirty="0"/>
              <a:t> </a:t>
            </a:r>
            <a:r>
              <a:rPr lang="en-US" sz="1800" b="1" dirty="0" err="1"/>
              <a:t>na</a:t>
            </a:r>
            <a:r>
              <a:rPr lang="en-US" sz="1800" b="1" dirty="0"/>
              <a:t> </a:t>
            </a:r>
            <a:r>
              <a:rPr lang="en-US" sz="1800" b="1" dirty="0" err="1"/>
              <a:t>Selva</a:t>
            </a:r>
            <a:r>
              <a:rPr lang="en-US" sz="1800" b="1" dirty="0"/>
              <a:t>)</a:t>
            </a:r>
          </a:p>
          <a:p>
            <a:r>
              <a:rPr lang="en-US" sz="1800" i="1" dirty="0"/>
              <a:t>“In the preceding chapters, I stressed the sexual nature of life. Homosexuality appears to be a contradiction of this view. It raises the questions whether there are two sexes or three. It makes one question whether man is basically bisexual, since he can be either heterosexual or homosexual. Is the homosexual a freak of nature who merits the popular designation of ‘queer’? </a:t>
            </a:r>
            <a:r>
              <a:rPr lang="pt-BR" sz="1800" b="1" dirty="0"/>
              <a:t>Alexander </a:t>
            </a:r>
            <a:r>
              <a:rPr lang="pt-BR" sz="1800" b="1" dirty="0" err="1"/>
              <a:t>Lowen</a:t>
            </a:r>
            <a:r>
              <a:rPr lang="pt-BR" sz="1800" b="1" dirty="0"/>
              <a:t>, Love </a:t>
            </a:r>
            <a:r>
              <a:rPr lang="pt-BR" sz="1800" b="1" dirty="0" err="1"/>
              <a:t>and</a:t>
            </a:r>
            <a:r>
              <a:rPr lang="pt-BR" sz="1800" b="1" dirty="0"/>
              <a:t> </a:t>
            </a:r>
            <a:r>
              <a:rPr lang="pt-BR" sz="1800" b="1" dirty="0" err="1"/>
              <a:t>Orgasm</a:t>
            </a:r>
            <a:r>
              <a:rPr lang="pt-BR" sz="1800" b="1" dirty="0"/>
              <a:t>, 1965</a:t>
            </a:r>
            <a:endParaRPr lang="en-US" sz="1800" dirty="0"/>
          </a:p>
          <a:p>
            <a:r>
              <a:rPr lang="en-US" sz="1800" i="1" dirty="0"/>
              <a:t>Ah, do we really have to use that word? It's trouble. Every gay person has his or her own take on it. For some it means strange and eccentric and kind of mysterious [...] And for others "queer" conjures up those awful memories of adolescent suffering [...] Well, yes, "gay" is great. It has its place. But when a lot of lesbians and gay men wake up in the morning we feel angry and disgusted, not gay. So we've chosen to call ourselves queer. Using "queer" is a way of reminding us how we are perceived by the rest of the world. </a:t>
            </a:r>
            <a:r>
              <a:rPr lang="en-US" sz="1800" b="1" dirty="0"/>
              <a:t>Queer Nation, 1990</a:t>
            </a:r>
          </a:p>
          <a:p>
            <a:r>
              <a:rPr lang="en-US" sz="1800" b="1" i="1" dirty="0"/>
              <a:t>Queer</a:t>
            </a:r>
            <a:r>
              <a:rPr lang="en-US" sz="1800" i="1" dirty="0"/>
              <a:t> is an </a:t>
            </a:r>
            <a:r>
              <a:rPr lang="en-US" sz="1800" i="1" dirty="0">
                <a:hlinkClick r:id="rId2"/>
              </a:rPr>
              <a:t>umbrella term</a:t>
            </a:r>
            <a:r>
              <a:rPr lang="en-US" sz="1800" i="1" dirty="0"/>
              <a:t> for </a:t>
            </a:r>
            <a:r>
              <a:rPr lang="en-US" sz="1800" i="1" dirty="0">
                <a:hlinkClick r:id="rId3"/>
              </a:rPr>
              <a:t>sexual</a:t>
            </a:r>
            <a:r>
              <a:rPr lang="en-US" sz="1800" i="1" dirty="0"/>
              <a:t> and </a:t>
            </a:r>
            <a:r>
              <a:rPr lang="en-US" sz="1800" i="1" dirty="0">
                <a:hlinkClick r:id="rId4"/>
              </a:rPr>
              <a:t>gender</a:t>
            </a:r>
            <a:r>
              <a:rPr lang="en-US" sz="1800" i="1" dirty="0"/>
              <a:t> </a:t>
            </a:r>
            <a:r>
              <a:rPr lang="en-US" sz="1800" i="1" dirty="0">
                <a:hlinkClick r:id="rId5"/>
              </a:rPr>
              <a:t>minorities</a:t>
            </a:r>
            <a:r>
              <a:rPr lang="en-US" sz="1800" i="1" dirty="0"/>
              <a:t> that are not </a:t>
            </a:r>
            <a:r>
              <a:rPr lang="en-US" sz="1800" i="1" dirty="0">
                <a:hlinkClick r:id="rId6"/>
              </a:rPr>
              <a:t>heterosexual</a:t>
            </a:r>
            <a:r>
              <a:rPr lang="en-US" sz="1800" i="1" dirty="0"/>
              <a:t> or not </a:t>
            </a:r>
            <a:r>
              <a:rPr lang="en-US" sz="1800" i="1" dirty="0">
                <a:hlinkClick r:id="rId7"/>
              </a:rPr>
              <a:t>cisgender</a:t>
            </a:r>
            <a:r>
              <a:rPr lang="en-US" sz="1800" i="1" dirty="0"/>
              <a:t>. Originally meaning "strange" or "peculiar", queer came to be deployed </a:t>
            </a:r>
            <a:r>
              <a:rPr lang="en-US" sz="1800" i="1" dirty="0">
                <a:hlinkClick r:id="rId8"/>
              </a:rPr>
              <a:t>pejoratively</a:t>
            </a:r>
            <a:r>
              <a:rPr lang="en-US" sz="1800" i="1" dirty="0"/>
              <a:t> against those with same-sex desires or relationships in the late-</a:t>
            </a:r>
            <a:r>
              <a:rPr lang="en-US" sz="1800" i="1" dirty="0">
                <a:hlinkClick r:id="rId9"/>
              </a:rPr>
              <a:t>19th century</a:t>
            </a:r>
            <a:r>
              <a:rPr lang="en-US" sz="1800" i="1" dirty="0"/>
              <a:t>. Beginning in the late-1980s, queer scholars and activists began to </a:t>
            </a:r>
            <a:r>
              <a:rPr lang="en-US" sz="1800" i="1" dirty="0">
                <a:hlinkClick r:id="rId10"/>
              </a:rPr>
              <a:t>reclaim</a:t>
            </a:r>
            <a:r>
              <a:rPr lang="en-US" sz="1800" i="1" dirty="0"/>
              <a:t> the word to establish community and assert a politicized identity distinct from the </a:t>
            </a:r>
            <a:r>
              <a:rPr lang="en-US" sz="1800" i="1" dirty="0">
                <a:hlinkClick r:id="rId11"/>
              </a:rPr>
              <a:t>gay</a:t>
            </a:r>
            <a:r>
              <a:rPr lang="en-US" sz="1800" i="1" dirty="0"/>
              <a:t> political identity</a:t>
            </a:r>
            <a:r>
              <a:rPr lang="en-US" sz="1800" dirty="0"/>
              <a:t>. </a:t>
            </a:r>
            <a:r>
              <a:rPr lang="pt-BR" sz="1800" b="1" dirty="0" err="1"/>
              <a:t>Wikipedia</a:t>
            </a:r>
            <a:r>
              <a:rPr lang="pt-BR" sz="1800" b="1" dirty="0"/>
              <a:t>, 2016</a:t>
            </a:r>
          </a:p>
          <a:p>
            <a:r>
              <a:rPr lang="en-US" sz="1800" dirty="0"/>
              <a:t>”</a:t>
            </a:r>
            <a:r>
              <a:rPr lang="mr-IN" sz="1800" dirty="0"/>
              <a:t>…</a:t>
            </a:r>
            <a:r>
              <a:rPr lang="en-US" sz="1800" dirty="0"/>
              <a:t> o </a:t>
            </a:r>
            <a:r>
              <a:rPr lang="en-US" sz="1800" dirty="0" err="1"/>
              <a:t>bonde</a:t>
            </a:r>
            <a:r>
              <a:rPr lang="en-US" sz="1800" dirty="0"/>
              <a:t> das </a:t>
            </a:r>
            <a:r>
              <a:rPr lang="en-US" sz="1800" dirty="0" err="1"/>
              <a:t>femininas</a:t>
            </a:r>
            <a:r>
              <a:rPr lang="en-US" sz="1800" dirty="0"/>
              <a:t> que </a:t>
            </a:r>
            <a:r>
              <a:rPr lang="en-US" sz="1800" dirty="0" err="1"/>
              <a:t>vem</a:t>
            </a:r>
            <a:r>
              <a:rPr lang="en-US" sz="1800" dirty="0"/>
              <a:t> de </a:t>
            </a:r>
            <a:r>
              <a:rPr lang="en-US" sz="1800" i="1" dirty="0"/>
              <a:t>strike a pose </a:t>
            </a:r>
            <a:r>
              <a:rPr lang="en-US" sz="1800" dirty="0"/>
              <a:t>para as </a:t>
            </a:r>
            <a:r>
              <a:rPr lang="en-US" sz="1800" dirty="0" err="1"/>
              <a:t>revistas</a:t>
            </a:r>
            <a:r>
              <a:rPr lang="en-US" sz="1800" dirty="0"/>
              <a:t>, mas </a:t>
            </a:r>
            <a:r>
              <a:rPr lang="en-US" sz="1800" dirty="0" err="1"/>
              <a:t>é</a:t>
            </a:r>
            <a:r>
              <a:rPr lang="en-US" sz="1800" dirty="0"/>
              <a:t> </a:t>
            </a:r>
            <a:r>
              <a:rPr lang="en-US" sz="1800" dirty="0" err="1"/>
              <a:t>revista</a:t>
            </a:r>
            <a:r>
              <a:rPr lang="en-US" sz="1800" dirty="0"/>
              <a:t> </a:t>
            </a:r>
            <a:r>
              <a:rPr lang="en-US" sz="1800" dirty="0" err="1"/>
              <a:t>fina</a:t>
            </a:r>
            <a:r>
              <a:rPr lang="en-US" sz="1800" dirty="0"/>
              <a:t>. </a:t>
            </a:r>
            <a:r>
              <a:rPr lang="en-US" sz="1800" dirty="0" err="1"/>
              <a:t>Não</a:t>
            </a:r>
            <a:r>
              <a:rPr lang="en-US" sz="1800" dirty="0"/>
              <a:t> </a:t>
            </a:r>
            <a:r>
              <a:rPr lang="en-US" sz="1800" dirty="0" err="1"/>
              <a:t>vem</a:t>
            </a:r>
            <a:r>
              <a:rPr lang="en-US" sz="1800" dirty="0"/>
              <a:t> de ’</a:t>
            </a:r>
            <a:r>
              <a:rPr lang="en-US" sz="1800" dirty="0" err="1"/>
              <a:t>Ti</a:t>
            </a:r>
            <a:r>
              <a:rPr lang="en-US" sz="1800" dirty="0"/>
              <a:t> </a:t>
            </a:r>
            <a:r>
              <a:rPr lang="en-US" sz="1800" dirty="0" err="1"/>
              <a:t>Ti</a:t>
            </a:r>
            <a:r>
              <a:rPr lang="en-US" sz="1800" dirty="0"/>
              <a:t> </a:t>
            </a:r>
            <a:r>
              <a:rPr lang="en-US" sz="1800" dirty="0" err="1"/>
              <a:t>Ti</a:t>
            </a:r>
            <a:r>
              <a:rPr lang="en-US" sz="1800" dirty="0"/>
              <a:t>’. Se </a:t>
            </a:r>
            <a:r>
              <a:rPr lang="en-US" sz="1800" dirty="0" err="1"/>
              <a:t>não</a:t>
            </a:r>
            <a:r>
              <a:rPr lang="en-US" sz="1800" dirty="0"/>
              <a:t> </a:t>
            </a:r>
            <a:r>
              <a:rPr lang="en-US" sz="1800" dirty="0" err="1"/>
              <a:t>aprendeu</a:t>
            </a:r>
            <a:r>
              <a:rPr lang="en-US" sz="1800" dirty="0"/>
              <a:t> com </a:t>
            </a:r>
            <a:r>
              <a:rPr lang="en-US" sz="1800" dirty="0" err="1"/>
              <a:t>elas</a:t>
            </a:r>
            <a:r>
              <a:rPr lang="en-US" sz="1800" dirty="0"/>
              <a:t> </a:t>
            </a:r>
            <a:r>
              <a:rPr lang="en-US" sz="1800" dirty="0" err="1"/>
              <a:t>é</a:t>
            </a:r>
            <a:r>
              <a:rPr lang="en-US" sz="1800" dirty="0"/>
              <a:t> </a:t>
            </a:r>
            <a:r>
              <a:rPr lang="en-US" sz="1800" dirty="0" err="1"/>
              <a:t>cultura</a:t>
            </a:r>
            <a:r>
              <a:rPr lang="en-US" sz="1800" dirty="0"/>
              <a:t> queer</a:t>
            </a:r>
            <a:r>
              <a:rPr lang="mr-IN" sz="1800" dirty="0"/>
              <a:t>…</a:t>
            </a:r>
            <a:r>
              <a:rPr lang="en-US" sz="1800" dirty="0"/>
              <a:t>”</a:t>
            </a:r>
            <a:r>
              <a:rPr lang="en-US" sz="1800" b="1" dirty="0"/>
              <a:t> </a:t>
            </a:r>
            <a:r>
              <a:rPr lang="en-US" sz="1800" b="1" dirty="0" err="1"/>
              <a:t>Quebrada</a:t>
            </a:r>
            <a:r>
              <a:rPr lang="en-US" sz="1800" b="1" dirty="0"/>
              <a:t> Queer, Rap Box 2018.  </a:t>
            </a:r>
            <a:endParaRPr lang="pt-BR" sz="1800" b="1" dirty="0"/>
          </a:p>
          <a:p>
            <a:endParaRPr lang="en-US" sz="1800" b="1" dirty="0"/>
          </a:p>
          <a:p>
            <a:endParaRPr lang="en-US" sz="1800" dirty="0"/>
          </a:p>
          <a:p>
            <a:endParaRPr lang="en-US" sz="1800" dirty="0"/>
          </a:p>
        </p:txBody>
      </p:sp>
    </p:spTree>
    <p:extLst>
      <p:ext uri="{BB962C8B-B14F-4D97-AF65-F5344CB8AC3E}">
        <p14:creationId xmlns:p14="http://schemas.microsoft.com/office/powerpoint/2010/main" val="4293051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Queer theory </a:t>
            </a:r>
          </a:p>
        </p:txBody>
      </p:sp>
      <p:sp>
        <p:nvSpPr>
          <p:cNvPr id="3" name="Content Placeholder 2"/>
          <p:cNvSpPr>
            <a:spLocks noGrp="1"/>
          </p:cNvSpPr>
          <p:nvPr>
            <p:ph idx="1"/>
          </p:nvPr>
        </p:nvSpPr>
        <p:spPr>
          <a:xfrm>
            <a:off x="1451578" y="1985252"/>
            <a:ext cx="9603275" cy="3450613"/>
          </a:xfrm>
        </p:spPr>
        <p:txBody>
          <a:bodyPr/>
          <a:lstStyle/>
          <a:p>
            <a:r>
              <a:rPr lang="en-US" dirty="0"/>
              <a:t>Magnus </a:t>
            </a:r>
            <a:r>
              <a:rPr lang="en-US" dirty="0" err="1"/>
              <a:t>Hirchfeld</a:t>
            </a:r>
            <a:r>
              <a:rPr lang="en-US" dirty="0"/>
              <a:t> (</a:t>
            </a:r>
            <a:r>
              <a:rPr lang="en-US" dirty="0" err="1"/>
              <a:t>Alemanha</a:t>
            </a:r>
            <a:r>
              <a:rPr lang="en-US" dirty="0"/>
              <a:t>)</a:t>
            </a:r>
          </a:p>
          <a:p>
            <a:r>
              <a:rPr lang="en-US" dirty="0"/>
              <a:t>Lavender Linguistics (</a:t>
            </a:r>
            <a:r>
              <a:rPr lang="en-US" dirty="0" err="1"/>
              <a:t>Gershon</a:t>
            </a:r>
            <a:r>
              <a:rPr lang="en-US" dirty="0"/>
              <a:t> </a:t>
            </a:r>
            <a:r>
              <a:rPr lang="en-US" dirty="0" err="1"/>
              <a:t>Legman</a:t>
            </a:r>
            <a:r>
              <a:rPr lang="en-US" dirty="0"/>
              <a:t>, 1951)</a:t>
            </a:r>
          </a:p>
          <a:p>
            <a:r>
              <a:rPr lang="en-US" dirty="0"/>
              <a:t>Gay and Lesbian Studies/ Lesbian and Gay Studies</a:t>
            </a:r>
          </a:p>
          <a:p>
            <a:r>
              <a:rPr lang="en-US" dirty="0"/>
              <a:t>Transgender Studies</a:t>
            </a:r>
          </a:p>
          <a:p>
            <a:r>
              <a:rPr lang="en-US" dirty="0"/>
              <a:t>Teresa de </a:t>
            </a:r>
            <a:r>
              <a:rPr lang="en-US" dirty="0" err="1"/>
              <a:t>Lauretis</a:t>
            </a:r>
            <a:r>
              <a:rPr lang="en-US" dirty="0"/>
              <a:t>, 1991</a:t>
            </a:r>
          </a:p>
          <a:p>
            <a:r>
              <a:rPr lang="en-US" dirty="0"/>
              <a:t>Intersectionality</a:t>
            </a:r>
          </a:p>
          <a:p>
            <a:endParaRPr lang="en-US" dirty="0"/>
          </a:p>
        </p:txBody>
      </p:sp>
    </p:spTree>
    <p:extLst>
      <p:ext uri="{BB962C8B-B14F-4D97-AF65-F5344CB8AC3E}">
        <p14:creationId xmlns:p14="http://schemas.microsoft.com/office/powerpoint/2010/main" val="17081969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Queer no </a:t>
            </a:r>
            <a:r>
              <a:rPr lang="en-US" dirty="0" err="1"/>
              <a:t>brasil</a:t>
            </a:r>
            <a:r>
              <a:rPr lang="en-US" dirty="0"/>
              <a:t> </a:t>
            </a:r>
            <a:br>
              <a:rPr lang="en-US" dirty="0"/>
            </a:br>
            <a:endParaRPr lang="en-US" dirty="0"/>
          </a:p>
        </p:txBody>
      </p:sp>
      <p:sp>
        <p:nvSpPr>
          <p:cNvPr id="3" name="Content Placeholder 2"/>
          <p:cNvSpPr>
            <a:spLocks noGrp="1"/>
          </p:cNvSpPr>
          <p:nvPr>
            <p:ph idx="1"/>
          </p:nvPr>
        </p:nvSpPr>
        <p:spPr>
          <a:xfrm>
            <a:off x="3307080" y="1853754"/>
            <a:ext cx="8763000" cy="4272726"/>
          </a:xfrm>
        </p:spPr>
        <p:txBody>
          <a:bodyPr>
            <a:noAutofit/>
          </a:bodyPr>
          <a:lstStyle/>
          <a:p>
            <a:r>
              <a:rPr lang="pt-BR" sz="1400" dirty="0"/>
              <a:t>“o marco de nossa incorporação criativa do queer pode ser estabelecido em 2001, quando </a:t>
            </a:r>
            <a:r>
              <a:rPr lang="pt-BR" sz="1400" dirty="0" err="1"/>
              <a:t>Guacira</a:t>
            </a:r>
            <a:r>
              <a:rPr lang="pt-BR" sz="1400" dirty="0"/>
              <a:t> Lopes Louro publicou, na Revista Estudos Feministas, o artigo Teoria Queer: uma política pós-</a:t>
            </a:r>
            <a:r>
              <a:rPr lang="pt-BR" sz="1400" dirty="0" err="1"/>
              <a:t>identitária</a:t>
            </a:r>
            <a:r>
              <a:rPr lang="pt-BR" sz="1400" dirty="0"/>
              <a:t> para a educação” (</a:t>
            </a:r>
            <a:r>
              <a:rPr lang="pt-BR" sz="1400" dirty="0" err="1"/>
              <a:t>Miskolci</a:t>
            </a:r>
            <a:r>
              <a:rPr lang="pt-BR" sz="1400" dirty="0"/>
              <a:t> 38).</a:t>
            </a:r>
            <a:endParaRPr lang="en-US" sz="1400" dirty="0"/>
          </a:p>
          <a:p>
            <a:r>
              <a:rPr lang="en-US" sz="1400" dirty="0"/>
              <a:t>”</a:t>
            </a:r>
            <a:r>
              <a:rPr lang="es-ES_tradnl" sz="1400" dirty="0"/>
              <a:t>Las formas a través de las cuales nombramos la diferencia sexual y de género están directamente relacionadas con procesos transnacionales utilizados por grupos de personas marginadas para nombrarse den la construcción de nación, </a:t>
            </a:r>
            <a:r>
              <a:rPr lang="es-ES_tradnl" sz="1400" dirty="0" err="1"/>
              <a:t>racialización</a:t>
            </a:r>
            <a:r>
              <a:rPr lang="es-ES_tradnl" sz="1400" dirty="0"/>
              <a:t>, colonización o explotación de clase</a:t>
            </a:r>
            <a:r>
              <a:rPr lang="en-US" sz="1400" dirty="0"/>
              <a:t>”</a:t>
            </a:r>
            <a:r>
              <a:rPr lang="es-ES_tradnl" sz="1400" dirty="0"/>
              <a:t> (</a:t>
            </a:r>
            <a:r>
              <a:rPr lang="es-ES_tradnl" sz="1400" dirty="0" err="1"/>
              <a:t>Lind</a:t>
            </a:r>
            <a:r>
              <a:rPr lang="es-ES_tradnl" sz="1400" dirty="0"/>
              <a:t> 12)</a:t>
            </a:r>
            <a:r>
              <a:rPr lang="en-US" sz="1400" dirty="0"/>
              <a:t> </a:t>
            </a:r>
          </a:p>
          <a:p>
            <a:r>
              <a:rPr lang="pt-BR" sz="1400" dirty="0"/>
              <a:t>Interessante notar a adoção do termo gay após o inicio do movimento homossexual. Busca no inglês a palavra que vai dar mais visibilidade para o gay. Ao se distanciar das bichas, travestis... A adoção da palavra em inglês é fundamental em uma sociedade que vê na cultura americana fator de ascensão social e cultural. (</a:t>
            </a:r>
            <a:r>
              <a:rPr lang="pt-BR" sz="1400" dirty="0" err="1"/>
              <a:t>Perlongher</a:t>
            </a:r>
            <a:r>
              <a:rPr lang="pt-BR" sz="1400" dirty="0"/>
              <a:t> 126)</a:t>
            </a:r>
          </a:p>
          <a:p>
            <a:r>
              <a:rPr lang="en-US" sz="1400" dirty="0"/>
              <a:t>Regrouping and </a:t>
            </a:r>
            <a:r>
              <a:rPr lang="en-US" sz="1400" dirty="0" err="1"/>
              <a:t>repoliticizing</a:t>
            </a:r>
            <a:r>
              <a:rPr lang="en-US" sz="1400" dirty="0"/>
              <a:t> in the eighties, </a:t>
            </a:r>
            <a:r>
              <a:rPr lang="en-US" sz="1400" dirty="0" err="1"/>
              <a:t>somo</a:t>
            </a:r>
            <a:r>
              <a:rPr lang="en-US" sz="1400" dirty="0"/>
              <a:t> homosexual men and women have recycled the discarded term in various fronts, the many faces of queer theory among them. Latin American and Latino/a writers looking for our way into the complex terrain of “queer theory” need not rely exclusively on their French or Anglophone avatars. Beginning with De </a:t>
            </a:r>
            <a:r>
              <a:rPr lang="en-US" sz="1400" dirty="0" err="1"/>
              <a:t>donde</a:t>
            </a:r>
            <a:r>
              <a:rPr lang="en-US" sz="1400" dirty="0"/>
              <a:t> son </a:t>
            </a:r>
            <a:r>
              <a:rPr lang="en-US" sz="1400" dirty="0" err="1"/>
              <a:t>los</a:t>
            </a:r>
            <a:r>
              <a:rPr lang="en-US" sz="1400" dirty="0"/>
              <a:t> </a:t>
            </a:r>
            <a:r>
              <a:rPr lang="en-US" sz="1400" dirty="0" err="1"/>
              <a:t>cantantes</a:t>
            </a:r>
            <a:r>
              <a:rPr lang="en-US" sz="1400" dirty="0"/>
              <a:t> (1967) all the way to his last writings, </a:t>
            </a:r>
            <a:r>
              <a:rPr lang="en-US" sz="1400" dirty="0" err="1"/>
              <a:t>Sarduy</a:t>
            </a:r>
            <a:r>
              <a:rPr lang="en-US" sz="1400" dirty="0"/>
              <a:t> put a face on homosexuality unlike any other Spanish American literature. </a:t>
            </a:r>
            <a:r>
              <a:rPr lang="en-US" sz="1400" dirty="0" err="1"/>
              <a:t>Sarduy’s</a:t>
            </a:r>
            <a:r>
              <a:rPr lang="en-US" sz="1400" dirty="0"/>
              <a:t> La </a:t>
            </a:r>
            <a:r>
              <a:rPr lang="en-US" sz="1400" dirty="0" err="1"/>
              <a:t>simulación</a:t>
            </a:r>
            <a:r>
              <a:rPr lang="en-US" sz="1400" dirty="0"/>
              <a:t> (1982) contains the most lucid fragments of a unique queer aesthetic credo.  </a:t>
            </a:r>
            <a:r>
              <a:rPr lang="pt-BR" sz="1400" dirty="0"/>
              <a:t>Oscar </a:t>
            </a:r>
            <a:r>
              <a:rPr lang="pt-BR" sz="1400" dirty="0" err="1"/>
              <a:t>Montero</a:t>
            </a:r>
            <a:r>
              <a:rPr lang="pt-BR" sz="1400" dirty="0"/>
              <a:t>, The Queer </a:t>
            </a:r>
            <a:r>
              <a:rPr lang="pt-BR" sz="1400" dirty="0" err="1"/>
              <a:t>Theories</a:t>
            </a:r>
            <a:r>
              <a:rPr lang="pt-BR" sz="1400" dirty="0"/>
              <a:t> </a:t>
            </a:r>
            <a:r>
              <a:rPr lang="pt-BR" sz="1400" dirty="0" err="1"/>
              <a:t>of</a:t>
            </a:r>
            <a:r>
              <a:rPr lang="pt-BR" sz="1400" dirty="0"/>
              <a:t> Oscar </a:t>
            </a:r>
            <a:r>
              <a:rPr lang="pt-BR" sz="1400" dirty="0" err="1"/>
              <a:t>Montero</a:t>
            </a:r>
            <a:r>
              <a:rPr lang="pt-BR" sz="1400" dirty="0"/>
              <a:t> </a:t>
            </a:r>
            <a:endParaRPr lang="en-US" sz="1400" dirty="0"/>
          </a:p>
          <a:p>
            <a:endParaRPr lang="en-US" sz="1400" dirty="0"/>
          </a:p>
        </p:txBody>
      </p:sp>
      <p:sp>
        <p:nvSpPr>
          <p:cNvPr id="4" name="TextBox 3"/>
          <p:cNvSpPr txBox="1"/>
          <p:nvPr/>
        </p:nvSpPr>
        <p:spPr>
          <a:xfrm>
            <a:off x="0" y="2650737"/>
            <a:ext cx="3307080" cy="2308324"/>
          </a:xfrm>
          <a:prstGeom prst="rect">
            <a:avLst/>
          </a:prstGeom>
          <a:noFill/>
        </p:spPr>
        <p:txBody>
          <a:bodyPr wrap="square" rtlCol="0">
            <a:spAutoFit/>
          </a:bodyPr>
          <a:lstStyle/>
          <a:p>
            <a:r>
              <a:rPr lang="en-US" dirty="0"/>
              <a:t>José Fabio Barbosa da Silva, 1959. “</a:t>
            </a:r>
            <a:r>
              <a:rPr lang="en-US" dirty="0" err="1"/>
              <a:t>Lembranças</a:t>
            </a:r>
            <a:r>
              <a:rPr lang="en-US" dirty="0"/>
              <a:t> </a:t>
            </a:r>
            <a:r>
              <a:rPr lang="en-US" dirty="0" err="1"/>
              <a:t>passadas</a:t>
            </a:r>
            <a:r>
              <a:rPr lang="en-US" dirty="0"/>
              <a:t> a </a:t>
            </a:r>
            <a:r>
              <a:rPr lang="en-US" dirty="0" err="1"/>
              <a:t>limpo</a:t>
            </a:r>
            <a:r>
              <a:rPr lang="en-US" dirty="0"/>
              <a:t>: A </a:t>
            </a:r>
            <a:r>
              <a:rPr lang="en-US" dirty="0" err="1"/>
              <a:t>homossexualidade</a:t>
            </a:r>
            <a:r>
              <a:rPr lang="en-US" dirty="0"/>
              <a:t> </a:t>
            </a:r>
            <a:r>
              <a:rPr lang="en-US" dirty="0" err="1"/>
              <a:t>masculina</a:t>
            </a:r>
            <a:r>
              <a:rPr lang="en-US" dirty="0"/>
              <a:t> </a:t>
            </a:r>
            <a:r>
              <a:rPr lang="en-US" dirty="0" err="1"/>
              <a:t>em</a:t>
            </a:r>
            <a:r>
              <a:rPr lang="en-US" dirty="0"/>
              <a:t> São Paulo”</a:t>
            </a:r>
          </a:p>
          <a:p>
            <a:endParaRPr lang="en-US" dirty="0"/>
          </a:p>
          <a:p>
            <a:r>
              <a:rPr lang="en-US" dirty="0"/>
              <a:t>Edward McRae</a:t>
            </a:r>
          </a:p>
          <a:p>
            <a:r>
              <a:rPr lang="en-US" dirty="0"/>
              <a:t>Peter Fry</a:t>
            </a:r>
          </a:p>
          <a:p>
            <a:r>
              <a:rPr lang="en-US" dirty="0" err="1"/>
              <a:t>Sueli</a:t>
            </a:r>
            <a:r>
              <a:rPr lang="en-US" dirty="0"/>
              <a:t> </a:t>
            </a:r>
            <a:r>
              <a:rPr lang="en-US" dirty="0" err="1"/>
              <a:t>Rolnik</a:t>
            </a:r>
            <a:r>
              <a:rPr lang="en-US" dirty="0"/>
              <a:t> </a:t>
            </a:r>
          </a:p>
        </p:txBody>
      </p:sp>
      <p:sp>
        <p:nvSpPr>
          <p:cNvPr id="5" name="TextBox 4"/>
          <p:cNvSpPr txBox="1"/>
          <p:nvPr/>
        </p:nvSpPr>
        <p:spPr>
          <a:xfrm>
            <a:off x="2606040" y="1329136"/>
            <a:ext cx="3429000" cy="369332"/>
          </a:xfrm>
          <a:prstGeom prst="rect">
            <a:avLst/>
          </a:prstGeom>
          <a:noFill/>
        </p:spPr>
        <p:txBody>
          <a:bodyPr wrap="square" rtlCol="0">
            <a:spAutoFit/>
          </a:bodyPr>
          <a:lstStyle/>
          <a:p>
            <a:r>
              <a:rPr lang="en-US" dirty="0" err="1"/>
              <a:t>Teoria</a:t>
            </a:r>
            <a:r>
              <a:rPr lang="en-US" dirty="0"/>
              <a:t> </a:t>
            </a:r>
            <a:r>
              <a:rPr lang="en-US" dirty="0" err="1"/>
              <a:t>torcida</a:t>
            </a:r>
            <a:r>
              <a:rPr lang="en-US" dirty="0"/>
              <a:t>, </a:t>
            </a:r>
            <a:r>
              <a:rPr lang="en-US" dirty="0" err="1"/>
              <a:t>teoria</a:t>
            </a:r>
            <a:r>
              <a:rPr lang="en-US" dirty="0"/>
              <a:t> dos </a:t>
            </a:r>
            <a:r>
              <a:rPr lang="en-US" dirty="0" err="1"/>
              <a:t>quereres</a:t>
            </a:r>
            <a:endParaRPr lang="en-US" dirty="0"/>
          </a:p>
        </p:txBody>
      </p:sp>
    </p:spTree>
    <p:extLst>
      <p:ext uri="{BB962C8B-B14F-4D97-AF65-F5344CB8AC3E}">
        <p14:creationId xmlns:p14="http://schemas.microsoft.com/office/powerpoint/2010/main" val="148066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LGBTQIA? </a:t>
            </a:r>
          </a:p>
        </p:txBody>
      </p:sp>
      <p:pic>
        <p:nvPicPr>
          <p:cNvPr id="4" name="Picture 3"/>
          <p:cNvPicPr>
            <a:picLocks noChangeAspect="1"/>
          </p:cNvPicPr>
          <p:nvPr/>
        </p:nvPicPr>
        <p:blipFill>
          <a:blip r:embed="rId2"/>
          <a:stretch>
            <a:fillRect/>
          </a:stretch>
        </p:blipFill>
        <p:spPr>
          <a:xfrm>
            <a:off x="5508557" y="365125"/>
            <a:ext cx="6350000" cy="3073400"/>
          </a:xfrm>
          <a:prstGeom prst="rect">
            <a:avLst/>
          </a:prstGeom>
        </p:spPr>
      </p:pic>
      <p:pic>
        <p:nvPicPr>
          <p:cNvPr id="5" name="Picture 4"/>
          <p:cNvPicPr>
            <a:picLocks noChangeAspect="1"/>
          </p:cNvPicPr>
          <p:nvPr/>
        </p:nvPicPr>
        <p:blipFill>
          <a:blip r:embed="rId3"/>
          <a:stretch>
            <a:fillRect/>
          </a:stretch>
        </p:blipFill>
        <p:spPr>
          <a:xfrm>
            <a:off x="369651" y="3438525"/>
            <a:ext cx="5634870" cy="2534258"/>
          </a:xfrm>
          <a:prstGeom prst="rect">
            <a:avLst/>
          </a:prstGeom>
        </p:spPr>
      </p:pic>
    </p:spTree>
    <p:extLst>
      <p:ext uri="{BB962C8B-B14F-4D97-AF65-F5344CB8AC3E}">
        <p14:creationId xmlns:p14="http://schemas.microsoft.com/office/powerpoint/2010/main" val="7160205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Identidade</a:t>
            </a:r>
            <a:r>
              <a:rPr lang="en-US" dirty="0"/>
              <a:t> de </a:t>
            </a:r>
            <a:r>
              <a:rPr lang="en-US" dirty="0" err="1"/>
              <a:t>gênero</a:t>
            </a:r>
            <a:r>
              <a:rPr lang="en-US" dirty="0"/>
              <a:t> e </a:t>
            </a:r>
            <a:r>
              <a:rPr lang="en-US" dirty="0" err="1"/>
              <a:t>orientação</a:t>
            </a:r>
            <a:r>
              <a:rPr lang="en-US" dirty="0"/>
              <a:t> Sexual </a:t>
            </a:r>
          </a:p>
        </p:txBody>
      </p:sp>
      <p:sp>
        <p:nvSpPr>
          <p:cNvPr id="4" name="Content Placeholder 2"/>
          <p:cNvSpPr>
            <a:spLocks noGrp="1"/>
          </p:cNvSpPr>
          <p:nvPr>
            <p:ph idx="1"/>
          </p:nvPr>
        </p:nvSpPr>
        <p:spPr>
          <a:xfrm>
            <a:off x="733171" y="1875043"/>
            <a:ext cx="2740715" cy="4268678"/>
          </a:xfrm>
        </p:spPr>
        <p:txBody>
          <a:bodyPr>
            <a:normAutofit fontScale="92500" lnSpcReduction="20000"/>
          </a:bodyPr>
          <a:lstStyle/>
          <a:p>
            <a:pPr lvl="0" fontAlgn="base"/>
            <a:r>
              <a:rPr lang="pt-BR" dirty="0" err="1"/>
              <a:t>Cisg</a:t>
            </a:r>
            <a:r>
              <a:rPr lang="en-US" dirty="0" err="1"/>
              <a:t>ênero</a:t>
            </a:r>
            <a:endParaRPr lang="pt-BR" dirty="0"/>
          </a:p>
          <a:p>
            <a:pPr lvl="1" fontAlgn="base"/>
            <a:r>
              <a:rPr lang="pt-BR" dirty="0"/>
              <a:t>Homem </a:t>
            </a:r>
            <a:r>
              <a:rPr lang="pt-BR" dirty="0" err="1"/>
              <a:t>Cis</a:t>
            </a:r>
            <a:endParaRPr lang="pt-BR" dirty="0"/>
          </a:p>
          <a:p>
            <a:pPr lvl="1" fontAlgn="base"/>
            <a:r>
              <a:rPr lang="pt-BR" dirty="0"/>
              <a:t>Mulher </a:t>
            </a:r>
            <a:r>
              <a:rPr lang="pt-BR" dirty="0" err="1"/>
              <a:t>Cis</a:t>
            </a:r>
            <a:endParaRPr lang="pt-BR" dirty="0"/>
          </a:p>
          <a:p>
            <a:pPr lvl="0" fontAlgn="base"/>
            <a:r>
              <a:rPr lang="pt-BR" dirty="0"/>
              <a:t>N</a:t>
            </a:r>
            <a:r>
              <a:rPr lang="en-US" dirty="0" err="1"/>
              <a:t>ão-binários</a:t>
            </a:r>
            <a:endParaRPr lang="en-US" dirty="0"/>
          </a:p>
          <a:p>
            <a:pPr lvl="0" fontAlgn="base"/>
            <a:r>
              <a:rPr lang="pt-BR" dirty="0" err="1"/>
              <a:t>Demig</a:t>
            </a:r>
            <a:r>
              <a:rPr lang="en-US" dirty="0" err="1"/>
              <a:t>ênero</a:t>
            </a:r>
            <a:endParaRPr lang="pt-BR" dirty="0"/>
          </a:p>
          <a:p>
            <a:pPr lvl="0" fontAlgn="base"/>
            <a:r>
              <a:rPr lang="pt-BR" dirty="0"/>
              <a:t>Ag</a:t>
            </a:r>
            <a:r>
              <a:rPr lang="en-US" dirty="0" err="1"/>
              <a:t>ênero</a:t>
            </a:r>
            <a:r>
              <a:rPr lang="pt-BR" dirty="0"/>
              <a:t> </a:t>
            </a:r>
            <a:endParaRPr lang="en-US" dirty="0"/>
          </a:p>
          <a:p>
            <a:pPr lvl="0" fontAlgn="base"/>
            <a:r>
              <a:rPr lang="pt-BR" dirty="0"/>
              <a:t>Pessoas </a:t>
            </a:r>
            <a:r>
              <a:rPr lang="pt-BR" dirty="0" err="1"/>
              <a:t>Trans</a:t>
            </a:r>
            <a:r>
              <a:rPr lang="pt-BR" dirty="0"/>
              <a:t> </a:t>
            </a:r>
          </a:p>
          <a:p>
            <a:pPr lvl="1" fontAlgn="base"/>
            <a:r>
              <a:rPr lang="pt-BR" dirty="0"/>
              <a:t>FTM</a:t>
            </a:r>
          </a:p>
          <a:p>
            <a:pPr lvl="1" fontAlgn="base"/>
            <a:r>
              <a:rPr lang="pt-BR" dirty="0"/>
              <a:t>MTF</a:t>
            </a:r>
            <a:endParaRPr lang="en-US" dirty="0"/>
          </a:p>
          <a:p>
            <a:pPr lvl="0" fontAlgn="base"/>
            <a:r>
              <a:rPr lang="pt-BR" dirty="0" err="1"/>
              <a:t>Transg</a:t>
            </a:r>
            <a:r>
              <a:rPr lang="en-US" dirty="0" err="1"/>
              <a:t>êneros</a:t>
            </a:r>
            <a:endParaRPr lang="en-US" dirty="0"/>
          </a:p>
          <a:p>
            <a:pPr lvl="0" fontAlgn="base"/>
            <a:r>
              <a:rPr lang="en-US" dirty="0" err="1"/>
              <a:t>Travestis</a:t>
            </a:r>
            <a:r>
              <a:rPr lang="en-US" dirty="0"/>
              <a:t> </a:t>
            </a:r>
            <a:endParaRPr lang="pt-BR" dirty="0"/>
          </a:p>
        </p:txBody>
      </p:sp>
      <p:sp>
        <p:nvSpPr>
          <p:cNvPr id="6" name="Content Placeholder 2"/>
          <p:cNvSpPr txBox="1">
            <a:spLocks/>
          </p:cNvSpPr>
          <p:nvPr/>
        </p:nvSpPr>
        <p:spPr>
          <a:xfrm>
            <a:off x="3757532" y="2068995"/>
            <a:ext cx="3794654" cy="38807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base"/>
            <a:r>
              <a:rPr lang="pt-BR" sz="1800" dirty="0"/>
              <a:t>Bissexual</a:t>
            </a:r>
          </a:p>
          <a:p>
            <a:pPr fontAlgn="base"/>
            <a:r>
              <a:rPr lang="pt-BR" sz="1800" dirty="0"/>
              <a:t>Homossexual</a:t>
            </a:r>
          </a:p>
          <a:p>
            <a:pPr fontAlgn="base"/>
            <a:r>
              <a:rPr lang="pt-BR" sz="1800" dirty="0"/>
              <a:t>Heterossexual</a:t>
            </a:r>
          </a:p>
          <a:p>
            <a:pPr fontAlgn="base"/>
            <a:r>
              <a:rPr lang="pt-BR" sz="1800" dirty="0"/>
              <a:t>Assexual</a:t>
            </a:r>
          </a:p>
          <a:p>
            <a:pPr fontAlgn="base"/>
            <a:r>
              <a:rPr lang="pt-BR" sz="1800" dirty="0"/>
              <a:t>Pansexual</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22079" y="1329137"/>
            <a:ext cx="3169921" cy="4767980"/>
          </a:xfrm>
          <a:prstGeom prst="rect">
            <a:avLst/>
          </a:prstGeom>
        </p:spPr>
      </p:pic>
    </p:spTree>
    <p:extLst>
      <p:ext uri="{BB962C8B-B14F-4D97-AF65-F5344CB8AC3E}">
        <p14:creationId xmlns:p14="http://schemas.microsoft.com/office/powerpoint/2010/main" val="18060054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LGBTQAI </a:t>
            </a:r>
            <a:r>
              <a:rPr lang="en-US" dirty="0" err="1"/>
              <a:t>em</a:t>
            </a:r>
            <a:r>
              <a:rPr lang="en-US" dirty="0"/>
              <a:t> Nova York</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05" y="1449367"/>
            <a:ext cx="6138003" cy="4338589"/>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449367"/>
            <a:ext cx="6096000" cy="4342901"/>
          </a:xfrm>
          <a:prstGeom prst="rect">
            <a:avLst/>
          </a:prstGeom>
        </p:spPr>
      </p:pic>
    </p:spTree>
    <p:extLst>
      <p:ext uri="{BB962C8B-B14F-4D97-AF65-F5344CB8AC3E}">
        <p14:creationId xmlns:p14="http://schemas.microsoft.com/office/powerpoint/2010/main" val="10005549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6679" y="960712"/>
            <a:ext cx="3918783" cy="5143402"/>
          </a:xfrm>
          <a:prstGeom prst="rect">
            <a:avLst/>
          </a:prstGeom>
        </p:spPr>
      </p:pic>
      <p:sp>
        <p:nvSpPr>
          <p:cNvPr id="2" name="TextBox 1"/>
          <p:cNvSpPr txBox="1"/>
          <p:nvPr/>
        </p:nvSpPr>
        <p:spPr>
          <a:xfrm>
            <a:off x="2569780" y="222048"/>
            <a:ext cx="7157544" cy="738664"/>
          </a:xfrm>
          <a:prstGeom prst="rect">
            <a:avLst/>
          </a:prstGeom>
          <a:noFill/>
        </p:spPr>
        <p:txBody>
          <a:bodyPr wrap="square" rtlCol="0">
            <a:spAutoFit/>
          </a:bodyPr>
          <a:lstStyle/>
          <a:p>
            <a:r>
              <a:rPr lang="en-US" sz="4200" dirty="0"/>
              <a:t>O </a:t>
            </a:r>
            <a:r>
              <a:rPr lang="en-US" sz="4200" dirty="0" err="1"/>
              <a:t>Espectro</a:t>
            </a:r>
            <a:r>
              <a:rPr lang="en-US" sz="4200" dirty="0"/>
              <a:t> da </a:t>
            </a:r>
            <a:r>
              <a:rPr lang="en-US" sz="4200" dirty="0" err="1"/>
              <a:t>Sexualidade</a:t>
            </a:r>
            <a:r>
              <a:rPr lang="en-US" sz="4200" dirty="0"/>
              <a:t> </a:t>
            </a:r>
          </a:p>
        </p:txBody>
      </p:sp>
    </p:spTree>
    <p:extLst>
      <p:ext uri="{BB962C8B-B14F-4D97-AF65-F5344CB8AC3E}">
        <p14:creationId xmlns:p14="http://schemas.microsoft.com/office/powerpoint/2010/main" val="1530844955"/>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7016</TotalTime>
  <Words>1357</Words>
  <Application>Microsoft Office PowerPoint</Application>
  <PresentationFormat>Widescreen</PresentationFormat>
  <Paragraphs>98</Paragraphs>
  <Slides>20</Slides>
  <Notes>2</Notes>
  <HiddenSlides>0</HiddenSlides>
  <MMClips>0</MMClips>
  <ScaleCrop>false</ScaleCrop>
  <HeadingPairs>
    <vt:vector size="6" baseType="variant">
      <vt:variant>
        <vt:lpstr>Fontes usadas</vt:lpstr>
      </vt:variant>
      <vt:variant>
        <vt:i4>4</vt:i4>
      </vt:variant>
      <vt:variant>
        <vt:lpstr>Tema</vt:lpstr>
      </vt:variant>
      <vt:variant>
        <vt:i4>1</vt:i4>
      </vt:variant>
      <vt:variant>
        <vt:lpstr>Títulos de slides</vt:lpstr>
      </vt:variant>
      <vt:variant>
        <vt:i4>20</vt:i4>
      </vt:variant>
    </vt:vector>
  </HeadingPairs>
  <TitlesOfParts>
    <vt:vector size="25" baseType="lpstr">
      <vt:lpstr>Arial</vt:lpstr>
      <vt:lpstr>Calibri</vt:lpstr>
      <vt:lpstr>Gill Sans MT</vt:lpstr>
      <vt:lpstr>Mangal</vt:lpstr>
      <vt:lpstr>Gallery</vt:lpstr>
      <vt:lpstr>Pedagogia Queer e questões de identidade de gênero e orientação sexual</vt:lpstr>
      <vt:lpstr>Queer and its meanings</vt:lpstr>
      <vt:lpstr>Apresentação do PowerPoint</vt:lpstr>
      <vt:lpstr>Queer theory </vt:lpstr>
      <vt:lpstr>Queer no brasil  </vt:lpstr>
      <vt:lpstr>LGBTQIA? </vt:lpstr>
      <vt:lpstr>Identidade de gênero e orientação Sexual </vt:lpstr>
      <vt:lpstr>LGBTQAI em Nova York</vt:lpstr>
      <vt:lpstr>Apresentação do PowerPoint</vt:lpstr>
      <vt:lpstr>Apresentação do PowerPoint</vt:lpstr>
      <vt:lpstr>Apresentação do PowerPoint</vt:lpstr>
      <vt:lpstr>Teoria Queer e Pedagogia Queer </vt:lpstr>
      <vt:lpstr>O que é Pedagogia Queer?  </vt:lpstr>
      <vt:lpstr>Pedagogia queer em prática</vt:lpstr>
      <vt:lpstr>Pedagogia queer: duas perspectivas </vt:lpstr>
      <vt:lpstr>Observando os materiais que usamos em aula</vt:lpstr>
      <vt:lpstr>Apresentação do PowerPoint</vt:lpstr>
      <vt:lpstr>Pensando a normatividade na sala de aula</vt:lpstr>
      <vt:lpstr>Algumas situações </vt:lpstr>
      <vt:lpstr>Obrigado!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Queer Pedagogy: Reflecting on and Affirming Difference</dc:title>
  <dc:creator>João Nemi Neto</dc:creator>
  <cp:lastModifiedBy>Claudia</cp:lastModifiedBy>
  <cp:revision>42</cp:revision>
  <dcterms:created xsi:type="dcterms:W3CDTF">2016-10-19T14:57:36Z</dcterms:created>
  <dcterms:modified xsi:type="dcterms:W3CDTF">2018-08-27T23:35:30Z</dcterms:modified>
</cp:coreProperties>
</file>