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Cabin"/>
      <p:regular r:id="rId39"/>
      <p:bold r:id="rId40"/>
      <p:italic r:id="rId41"/>
      <p:boldItalic r:id="rId42"/>
    </p:embeddedFont>
    <p:embeddedFont>
      <p:font typeface="Arial Narrow"/>
      <p:regular r:id="rId43"/>
      <p:bold r:id="rId44"/>
      <p:italic r:id="rId45"/>
      <p:boldItalic r:id="rId46"/>
    </p:embeddedFont>
    <p:embeddedFont>
      <p:font typeface="Varela Round"/>
      <p:regular r:id="rId47"/>
    </p:embeddedFont>
    <p:embeddedFont>
      <p:font typeface="Cabin Condensed"/>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0" roundtripDataSignature="AMtx7mgMeOXuUbRiSQfqvIBVZ0tvGUfy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bin-bold.fntdata"/><Relationship Id="rId42" Type="http://schemas.openxmlformats.org/officeDocument/2006/relationships/font" Target="fonts/Cabin-boldItalic.fntdata"/><Relationship Id="rId41" Type="http://schemas.openxmlformats.org/officeDocument/2006/relationships/font" Target="fonts/Cabin-italic.fntdata"/><Relationship Id="rId44" Type="http://schemas.openxmlformats.org/officeDocument/2006/relationships/font" Target="fonts/ArialNarrow-bold.fntdata"/><Relationship Id="rId43" Type="http://schemas.openxmlformats.org/officeDocument/2006/relationships/font" Target="fonts/ArialNarrow-regular.fntdata"/><Relationship Id="rId46" Type="http://schemas.openxmlformats.org/officeDocument/2006/relationships/font" Target="fonts/ArialNarrow-boldItalic.fntdata"/><Relationship Id="rId45" Type="http://schemas.openxmlformats.org/officeDocument/2006/relationships/font" Target="fonts/ArialNarrow-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abinCondensed-regular.fntdata"/><Relationship Id="rId47" Type="http://schemas.openxmlformats.org/officeDocument/2006/relationships/font" Target="fonts/VarelaRound-regular.fntdata"/><Relationship Id="rId49" Type="http://schemas.openxmlformats.org/officeDocument/2006/relationships/font" Target="fonts/CabinCondense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Cabin-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g1213802ad1f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 name="Google Shape;30;g1213802ad1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Oi pessoal, hoje vamos fazer um tribunal simulado. Para isso, temos o dsm e a cid como acusados, como réus no nosso tribunal…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Trouxemos esse paragrafo do Michael First, que é um psiquiarta dos EUA que está diretamente envolvido com o DSM e o estudo de diagnosticos, diagnosticos diferenciais </a:t>
            </a:r>
            <a:endParaRPr/>
          </a:p>
        </p:txBody>
      </p:sp>
      <p:sp>
        <p:nvSpPr>
          <p:cNvPr id="95" name="Google Shape;95;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pt-BR"/>
              <a:t>Justamente por ser uma padronização universal de doenças, ele abarca muito mais do que os transtornos mentais, ele propoe um panorama amplo em saúde, para que todos os profissionais consigam ter uma linguagem em comum ali. Esse ponto facilita a comunicação entre áreas diferentes dentro dos estudos de saúde. Torna mais facil a comunicação entre profissionais dentro de instituições, preenchimento de prontuários de pacientes, e até entre profissionais autonomos que elaboram documentos, fica mais facil de outros profissionais no futuro que terão acesso a esses documentos, os entenderem.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e140cd6d0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1e140cd6d0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1213802ad1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1213802ad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e quem esta acusando é a jornalista eliane brum…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1213802ad1f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1213802ad1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Orientações sobre tempo de debate que cada um terá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pt-BR"/>
              <a:t>→ a pessoa ja apresenta um nivel de sofrimento, na concepção dela de sofrimento, só por ter buscado terapia. Vai ser tarefa do psicologo analisar se esse sofrimento é clinicamente significativo ou não, bem como avaliar a frequencia com que ele acontece, a intensidade, a duração dele e quais são os prejuizos na vida daquela pessoa ou das pessoas que convivem com ela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pt-BR"/>
              <a:t>→ exemplo do caso que acompanhei na graduação, perturbações comportamentais, emocionais e biológicas (escoriação)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pt-BR"/>
              <a:t>Isso vai aparecer na forma de comportamentos “desviantes” das normas, valores, padrões sociais, religiosos, culturais… gerando conflitos entre o indivíduo e alguma esfera da sociedade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pt-BR"/>
              <a:t>Estão sempre relacionados à Frequência, intensidade, duração e prejuízo!!!!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22d8033396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22d803339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22d8033396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22d803339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pt-BR"/>
              <a:t>Quem analise o nivel de prejuizo e o sofrimento causado por aqueles sintomas, ou seja, a relevancia clinica, é o psicologo! Aqui a gente trouxe algumas pereguntas que orientam essa analise, pra exemplificar pra voces.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9"/>
          <p:cNvSpPr/>
          <p:nvPr/>
        </p:nvSpPr>
        <p:spPr>
          <a:xfrm>
            <a:off x="361950" y="-571500"/>
            <a:ext cx="6286500" cy="62865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9"/>
          <p:cNvSpPr txBox="1"/>
          <p:nvPr>
            <p:ph type="ctrTitle"/>
          </p:nvPr>
        </p:nvSpPr>
        <p:spPr>
          <a:xfrm>
            <a:off x="1031425" y="1991850"/>
            <a:ext cx="4947600" cy="1159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1pPr>
            <a:lvl2pPr lvl="1" algn="l">
              <a:lnSpc>
                <a:spcPct val="100000"/>
              </a:lnSpc>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2pPr>
            <a:lvl3pPr lvl="2" algn="l">
              <a:lnSpc>
                <a:spcPct val="100000"/>
              </a:lnSpc>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3pPr>
            <a:lvl4pPr lvl="3" algn="l">
              <a:lnSpc>
                <a:spcPct val="100000"/>
              </a:lnSpc>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4pPr>
            <a:lvl5pPr lvl="4" algn="l">
              <a:lnSpc>
                <a:spcPct val="100000"/>
              </a:lnSpc>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5pPr>
            <a:lvl6pPr lvl="5" algn="l">
              <a:lnSpc>
                <a:spcPct val="100000"/>
              </a:lnSpc>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6pPr>
            <a:lvl7pPr lvl="6" algn="l">
              <a:lnSpc>
                <a:spcPct val="100000"/>
              </a:lnSpc>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7pPr>
            <a:lvl8pPr lvl="7" algn="l">
              <a:lnSpc>
                <a:spcPct val="100000"/>
              </a:lnSpc>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8pPr>
            <a:lvl9pPr lvl="8" algn="l">
              <a:lnSpc>
                <a:spcPct val="100000"/>
              </a:lnSpc>
              <a:spcBef>
                <a:spcPts val="0"/>
              </a:spcBef>
              <a:spcAft>
                <a:spcPts val="0"/>
              </a:spcAft>
              <a:buClr>
                <a:srgbClr val="FFFFFF"/>
              </a:buClr>
              <a:buSzPts val="6000"/>
              <a:buFont typeface="Cabin Condensed"/>
              <a:buNone/>
              <a:defRPr sz="6000">
                <a:solidFill>
                  <a:srgbClr val="FFFFFF"/>
                </a:solidFill>
                <a:latin typeface="Cabin Condensed"/>
                <a:ea typeface="Cabin Condensed"/>
                <a:cs typeface="Cabin Condensed"/>
                <a:sym typeface="Cabin Condensed"/>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ue">
  <p:cSld name="Title blue">
    <p:spTree>
      <p:nvGrpSpPr>
        <p:cNvPr id="12" name="Shape 12"/>
        <p:cNvGrpSpPr/>
        <p:nvPr/>
      </p:nvGrpSpPr>
      <p:grpSpPr>
        <a:xfrm>
          <a:off x="0" y="0"/>
          <a:ext cx="0" cy="0"/>
          <a:chOff x="0" y="0"/>
          <a:chExt cx="0" cy="0"/>
        </a:xfrm>
      </p:grpSpPr>
      <p:sp>
        <p:nvSpPr>
          <p:cNvPr id="13" name="Google Shape;13;p30"/>
          <p:cNvSpPr txBox="1"/>
          <p:nvPr>
            <p:ph type="ctrTitle"/>
          </p:nvPr>
        </p:nvSpPr>
        <p:spPr>
          <a:xfrm>
            <a:off x="1630650" y="1991813"/>
            <a:ext cx="5882700" cy="1159875"/>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6000"/>
              <a:buNone/>
              <a:defRPr sz="4500">
                <a:solidFill>
                  <a:srgbClr val="FFFFFF"/>
                </a:solidFill>
              </a:defRPr>
            </a:lvl1pPr>
            <a:lvl2pPr lvl="1" algn="ctr">
              <a:lnSpc>
                <a:spcPct val="100000"/>
              </a:lnSpc>
              <a:spcBef>
                <a:spcPts val="0"/>
              </a:spcBef>
              <a:spcAft>
                <a:spcPts val="0"/>
              </a:spcAft>
              <a:buClr>
                <a:srgbClr val="FFFFFF"/>
              </a:buClr>
              <a:buSzPts val="6000"/>
              <a:buNone/>
              <a:defRPr sz="4500">
                <a:solidFill>
                  <a:srgbClr val="FFFFFF"/>
                </a:solidFill>
              </a:defRPr>
            </a:lvl2pPr>
            <a:lvl3pPr lvl="2" algn="ctr">
              <a:lnSpc>
                <a:spcPct val="100000"/>
              </a:lnSpc>
              <a:spcBef>
                <a:spcPts val="0"/>
              </a:spcBef>
              <a:spcAft>
                <a:spcPts val="0"/>
              </a:spcAft>
              <a:buClr>
                <a:srgbClr val="FFFFFF"/>
              </a:buClr>
              <a:buSzPts val="6000"/>
              <a:buNone/>
              <a:defRPr sz="4500">
                <a:solidFill>
                  <a:srgbClr val="FFFFFF"/>
                </a:solidFill>
              </a:defRPr>
            </a:lvl3pPr>
            <a:lvl4pPr lvl="3" algn="ctr">
              <a:lnSpc>
                <a:spcPct val="100000"/>
              </a:lnSpc>
              <a:spcBef>
                <a:spcPts val="0"/>
              </a:spcBef>
              <a:spcAft>
                <a:spcPts val="0"/>
              </a:spcAft>
              <a:buClr>
                <a:srgbClr val="FFFFFF"/>
              </a:buClr>
              <a:buSzPts val="6000"/>
              <a:buNone/>
              <a:defRPr sz="4500">
                <a:solidFill>
                  <a:srgbClr val="FFFFFF"/>
                </a:solidFill>
              </a:defRPr>
            </a:lvl4pPr>
            <a:lvl5pPr lvl="4" algn="ctr">
              <a:lnSpc>
                <a:spcPct val="100000"/>
              </a:lnSpc>
              <a:spcBef>
                <a:spcPts val="0"/>
              </a:spcBef>
              <a:spcAft>
                <a:spcPts val="0"/>
              </a:spcAft>
              <a:buClr>
                <a:srgbClr val="FFFFFF"/>
              </a:buClr>
              <a:buSzPts val="6000"/>
              <a:buNone/>
              <a:defRPr sz="4500">
                <a:solidFill>
                  <a:srgbClr val="FFFFFF"/>
                </a:solidFill>
              </a:defRPr>
            </a:lvl5pPr>
            <a:lvl6pPr lvl="5" algn="ctr">
              <a:lnSpc>
                <a:spcPct val="100000"/>
              </a:lnSpc>
              <a:spcBef>
                <a:spcPts val="0"/>
              </a:spcBef>
              <a:spcAft>
                <a:spcPts val="0"/>
              </a:spcAft>
              <a:buClr>
                <a:srgbClr val="FFFFFF"/>
              </a:buClr>
              <a:buSzPts val="6000"/>
              <a:buNone/>
              <a:defRPr sz="4500">
                <a:solidFill>
                  <a:srgbClr val="FFFFFF"/>
                </a:solidFill>
              </a:defRPr>
            </a:lvl6pPr>
            <a:lvl7pPr lvl="6" algn="ctr">
              <a:lnSpc>
                <a:spcPct val="100000"/>
              </a:lnSpc>
              <a:spcBef>
                <a:spcPts val="0"/>
              </a:spcBef>
              <a:spcAft>
                <a:spcPts val="0"/>
              </a:spcAft>
              <a:buClr>
                <a:srgbClr val="FFFFFF"/>
              </a:buClr>
              <a:buSzPts val="6000"/>
              <a:buNone/>
              <a:defRPr sz="4500">
                <a:solidFill>
                  <a:srgbClr val="FFFFFF"/>
                </a:solidFill>
              </a:defRPr>
            </a:lvl7pPr>
            <a:lvl8pPr lvl="7" algn="ctr">
              <a:lnSpc>
                <a:spcPct val="100000"/>
              </a:lnSpc>
              <a:spcBef>
                <a:spcPts val="0"/>
              </a:spcBef>
              <a:spcAft>
                <a:spcPts val="0"/>
              </a:spcAft>
              <a:buClr>
                <a:srgbClr val="FFFFFF"/>
              </a:buClr>
              <a:buSzPts val="6000"/>
              <a:buNone/>
              <a:defRPr sz="4500">
                <a:solidFill>
                  <a:srgbClr val="FFFFFF"/>
                </a:solidFill>
              </a:defRPr>
            </a:lvl8pPr>
            <a:lvl9pPr lvl="8" algn="ctr">
              <a:lnSpc>
                <a:spcPct val="100000"/>
              </a:lnSpc>
              <a:spcBef>
                <a:spcPts val="0"/>
              </a:spcBef>
              <a:spcAft>
                <a:spcPts val="0"/>
              </a:spcAft>
              <a:buClr>
                <a:srgbClr val="FFFFFF"/>
              </a:buClr>
              <a:buSzPts val="6000"/>
              <a:buNone/>
              <a:defRPr sz="450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2">
    <p:spTree>
      <p:nvGrpSpPr>
        <p:cNvPr id="14" name="Shape 14"/>
        <p:cNvGrpSpPr/>
        <p:nvPr/>
      </p:nvGrpSpPr>
      <p:grpSpPr>
        <a:xfrm>
          <a:off x="0" y="0"/>
          <a:ext cx="0" cy="0"/>
          <a:chOff x="0" y="0"/>
          <a:chExt cx="0" cy="0"/>
        </a:xfrm>
      </p:grpSpPr>
      <p:sp>
        <p:nvSpPr>
          <p:cNvPr id="15" name="Google Shape;15;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 name="Shape 16"/>
        <p:cNvGrpSpPr/>
        <p:nvPr/>
      </p:nvGrpSpPr>
      <p:grpSpPr>
        <a:xfrm>
          <a:off x="0" y="0"/>
          <a:ext cx="0" cy="0"/>
          <a:chOff x="0" y="0"/>
          <a:chExt cx="0" cy="0"/>
        </a:xfrm>
      </p:grpSpPr>
      <p:sp>
        <p:nvSpPr>
          <p:cNvPr id="17" name="Google Shape;17;p32"/>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Clr>
                <a:srgbClr val="FFFF00"/>
              </a:buClr>
              <a:buSzPts val="1800"/>
              <a:buNone/>
              <a:defRPr sz="1800">
                <a:solidFill>
                  <a:srgbClr val="FFFF00"/>
                </a:solidFill>
              </a:defRPr>
            </a:lvl1pPr>
          </a:lstStyle>
          <a:p/>
        </p:txBody>
      </p:sp>
      <p:sp>
        <p:nvSpPr>
          <p:cNvPr id="18" name="Google Shape;18;p32"/>
          <p:cNvSpPr txBox="1"/>
          <p:nvPr>
            <p:ph idx="12" type="sldNum"/>
          </p:nvPr>
        </p:nvSpPr>
        <p:spPr>
          <a:xfrm>
            <a:off x="4297650" y="4749851"/>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00"/>
                </a:solidFill>
                <a:latin typeface="Cabin Condensed"/>
                <a:ea typeface="Cabin Condensed"/>
                <a:cs typeface="Cabin Condensed"/>
                <a:sym typeface="Cabin Condensed"/>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00"/>
                </a:solidFill>
                <a:latin typeface="Cabin Condensed"/>
                <a:ea typeface="Cabin Condensed"/>
                <a:cs typeface="Cabin Condensed"/>
                <a:sym typeface="Cabin Condensed"/>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00"/>
                </a:solidFill>
                <a:latin typeface="Cabin Condensed"/>
                <a:ea typeface="Cabin Condensed"/>
                <a:cs typeface="Cabin Condensed"/>
                <a:sym typeface="Cabin Condensed"/>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00"/>
                </a:solidFill>
                <a:latin typeface="Cabin Condensed"/>
                <a:ea typeface="Cabin Condensed"/>
                <a:cs typeface="Cabin Condensed"/>
                <a:sym typeface="Cabin Condensed"/>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00"/>
                </a:solidFill>
                <a:latin typeface="Cabin Condensed"/>
                <a:ea typeface="Cabin Condensed"/>
                <a:cs typeface="Cabin Condensed"/>
                <a:sym typeface="Cabin Condensed"/>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00"/>
                </a:solidFill>
                <a:latin typeface="Cabin Condensed"/>
                <a:ea typeface="Cabin Condensed"/>
                <a:cs typeface="Cabin Condensed"/>
                <a:sym typeface="Cabin Condensed"/>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00"/>
                </a:solidFill>
                <a:latin typeface="Cabin Condensed"/>
                <a:ea typeface="Cabin Condensed"/>
                <a:cs typeface="Cabin Condensed"/>
                <a:sym typeface="Cabin Condensed"/>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00"/>
                </a:solidFill>
                <a:latin typeface="Cabin Condensed"/>
                <a:ea typeface="Cabin Condensed"/>
                <a:cs typeface="Cabin Condensed"/>
                <a:sym typeface="Cabin Condensed"/>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00"/>
                </a:solidFill>
                <a:latin typeface="Cabin Condensed"/>
                <a:ea typeface="Cabin Condensed"/>
                <a:cs typeface="Cabin Condensed"/>
                <a:sym typeface="Cabin Condensed"/>
              </a:defRPr>
            </a:lvl9pPr>
          </a:lstStyle>
          <a:p>
            <a:pPr indent="0" lvl="0" marL="0" rtl="0" algn="ct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3"/>
          <p:cNvSpPr txBox="1"/>
          <p:nvPr>
            <p:ph type="title"/>
          </p:nvPr>
        </p:nvSpPr>
        <p:spPr>
          <a:xfrm>
            <a:off x="398150" y="1129130"/>
            <a:ext cx="1700700" cy="1483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400"/>
              <a:buNone/>
              <a:defRPr/>
            </a:lvl1pPr>
            <a:lvl2pPr lvl="1" algn="r">
              <a:lnSpc>
                <a:spcPct val="100000"/>
              </a:lnSpc>
              <a:spcBef>
                <a:spcPts val="0"/>
              </a:spcBef>
              <a:spcAft>
                <a:spcPts val="0"/>
              </a:spcAft>
              <a:buSzPts val="2400"/>
              <a:buNone/>
              <a:defRPr/>
            </a:lvl2pPr>
            <a:lvl3pPr lvl="2" algn="r">
              <a:lnSpc>
                <a:spcPct val="100000"/>
              </a:lnSpc>
              <a:spcBef>
                <a:spcPts val="0"/>
              </a:spcBef>
              <a:spcAft>
                <a:spcPts val="0"/>
              </a:spcAft>
              <a:buSzPts val="2400"/>
              <a:buNone/>
              <a:defRPr/>
            </a:lvl3pPr>
            <a:lvl4pPr lvl="3" algn="r">
              <a:lnSpc>
                <a:spcPct val="100000"/>
              </a:lnSpc>
              <a:spcBef>
                <a:spcPts val="0"/>
              </a:spcBef>
              <a:spcAft>
                <a:spcPts val="0"/>
              </a:spcAft>
              <a:buSzPts val="2400"/>
              <a:buNone/>
              <a:defRPr/>
            </a:lvl4pPr>
            <a:lvl5pPr lvl="4" algn="r">
              <a:lnSpc>
                <a:spcPct val="100000"/>
              </a:lnSpc>
              <a:spcBef>
                <a:spcPts val="0"/>
              </a:spcBef>
              <a:spcAft>
                <a:spcPts val="0"/>
              </a:spcAft>
              <a:buSzPts val="2400"/>
              <a:buNone/>
              <a:defRPr/>
            </a:lvl5pPr>
            <a:lvl6pPr lvl="5" algn="r">
              <a:lnSpc>
                <a:spcPct val="100000"/>
              </a:lnSpc>
              <a:spcBef>
                <a:spcPts val="0"/>
              </a:spcBef>
              <a:spcAft>
                <a:spcPts val="0"/>
              </a:spcAft>
              <a:buSzPts val="2400"/>
              <a:buNone/>
              <a:defRPr/>
            </a:lvl6pPr>
            <a:lvl7pPr lvl="6" algn="r">
              <a:lnSpc>
                <a:spcPct val="100000"/>
              </a:lnSpc>
              <a:spcBef>
                <a:spcPts val="0"/>
              </a:spcBef>
              <a:spcAft>
                <a:spcPts val="0"/>
              </a:spcAft>
              <a:buSzPts val="2400"/>
              <a:buNone/>
              <a:defRPr/>
            </a:lvl7pPr>
            <a:lvl8pPr lvl="7" algn="r">
              <a:lnSpc>
                <a:spcPct val="100000"/>
              </a:lnSpc>
              <a:spcBef>
                <a:spcPts val="0"/>
              </a:spcBef>
              <a:spcAft>
                <a:spcPts val="0"/>
              </a:spcAft>
              <a:buSzPts val="2400"/>
              <a:buNone/>
              <a:defRPr/>
            </a:lvl8pPr>
            <a:lvl9pPr lvl="8" algn="r">
              <a:lnSpc>
                <a:spcPct val="100000"/>
              </a:lnSpc>
              <a:spcBef>
                <a:spcPts val="0"/>
              </a:spcBef>
              <a:spcAft>
                <a:spcPts val="0"/>
              </a:spcAft>
              <a:buSzPts val="2400"/>
              <a:buNone/>
              <a:defRPr/>
            </a:lvl9pPr>
          </a:lstStyle>
          <a:p/>
        </p:txBody>
      </p:sp>
      <p:sp>
        <p:nvSpPr>
          <p:cNvPr id="21" name="Google Shape;21;p33"/>
          <p:cNvSpPr txBox="1"/>
          <p:nvPr>
            <p:ph idx="1" type="body"/>
          </p:nvPr>
        </p:nvSpPr>
        <p:spPr>
          <a:xfrm>
            <a:off x="2871075" y="1007295"/>
            <a:ext cx="5561100" cy="3571200"/>
          </a:xfrm>
          <a:prstGeom prst="rect">
            <a:avLst/>
          </a:prstGeom>
          <a:noFill/>
          <a:ln>
            <a:noFill/>
          </a:ln>
        </p:spPr>
        <p:txBody>
          <a:bodyPr anchorCtr="0" anchor="t" bIns="91425" lIns="91425" spcFirstLastPara="1" rIns="91425" wrap="square" tIns="91425">
            <a:noAutofit/>
          </a:bodyPr>
          <a:lstStyle>
            <a:lvl1pPr indent="-419100" lvl="0" marL="457200" algn="l">
              <a:lnSpc>
                <a:spcPct val="100000"/>
              </a:lnSpc>
              <a:spcBef>
                <a:spcPts val="600"/>
              </a:spcBef>
              <a:spcAft>
                <a:spcPts val="0"/>
              </a:spcAft>
              <a:buSzPts val="30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22" name="Google Shape;22;p3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Varela Round"/>
                <a:ea typeface="Varela Round"/>
                <a:cs typeface="Varela Round"/>
                <a:sym typeface="Varela Round"/>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3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Varela Round"/>
                <a:ea typeface="Varela Round"/>
                <a:cs typeface="Varela Round"/>
                <a:sym typeface="Varela Round"/>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 name="Google Shape;24;p3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Varela Round"/>
                <a:ea typeface="Varela Round"/>
                <a:cs typeface="Varela Round"/>
                <a:sym typeface="Varela Round"/>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Varela Round"/>
                <a:ea typeface="Varela Round"/>
                <a:cs typeface="Varela Round"/>
                <a:sym typeface="Varela Round"/>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Varela Round"/>
                <a:ea typeface="Varela Round"/>
                <a:cs typeface="Varela Round"/>
                <a:sym typeface="Varela Round"/>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Varela Round"/>
                <a:ea typeface="Varela Round"/>
                <a:cs typeface="Varela Round"/>
                <a:sym typeface="Varela Round"/>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Varela Round"/>
                <a:ea typeface="Varela Round"/>
                <a:cs typeface="Varela Round"/>
                <a:sym typeface="Varela Round"/>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Varela Round"/>
                <a:ea typeface="Varela Round"/>
                <a:cs typeface="Varela Round"/>
                <a:sym typeface="Varela Round"/>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Varela Round"/>
                <a:ea typeface="Varela Round"/>
                <a:cs typeface="Varela Round"/>
                <a:sym typeface="Varela Round"/>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Varela Round"/>
                <a:ea typeface="Varela Round"/>
                <a:cs typeface="Varela Round"/>
                <a:sym typeface="Varela Round"/>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Varela Round"/>
                <a:ea typeface="Varela Round"/>
                <a:cs typeface="Varela Round"/>
                <a:sym typeface="Varela Round"/>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34"/>
          <p:cNvSpPr/>
          <p:nvPr/>
        </p:nvSpPr>
        <p:spPr>
          <a:xfrm>
            <a:off x="361950" y="-571500"/>
            <a:ext cx="6286500" cy="62865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86BBC8"/>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98150" y="1129130"/>
            <a:ext cx="1700700" cy="14838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FFFFFF"/>
              </a:buClr>
              <a:buSzPts val="2400"/>
              <a:buFont typeface="Cabin Condensed"/>
              <a:buNone/>
              <a:defRPr b="1" i="0" sz="2400" u="none" cap="none" strike="noStrike">
                <a:solidFill>
                  <a:srgbClr val="FFFFFF"/>
                </a:solidFill>
                <a:latin typeface="Cabin Condensed"/>
                <a:ea typeface="Cabin Condensed"/>
                <a:cs typeface="Cabin Condensed"/>
                <a:sym typeface="Cabin Condensed"/>
              </a:defRPr>
            </a:lvl1pPr>
            <a:lvl2pPr lvl="1" marR="0" rtl="0" algn="r">
              <a:lnSpc>
                <a:spcPct val="100000"/>
              </a:lnSpc>
              <a:spcBef>
                <a:spcPts val="0"/>
              </a:spcBef>
              <a:spcAft>
                <a:spcPts val="0"/>
              </a:spcAft>
              <a:buClr>
                <a:srgbClr val="FFFFFF"/>
              </a:buClr>
              <a:buSzPts val="2400"/>
              <a:buFont typeface="Cabin Condensed"/>
              <a:buNone/>
              <a:defRPr b="1" i="0" sz="2400" u="none" cap="none" strike="noStrike">
                <a:solidFill>
                  <a:srgbClr val="FFFFFF"/>
                </a:solidFill>
                <a:latin typeface="Cabin Condensed"/>
                <a:ea typeface="Cabin Condensed"/>
                <a:cs typeface="Cabin Condensed"/>
                <a:sym typeface="Cabin Condensed"/>
              </a:defRPr>
            </a:lvl2pPr>
            <a:lvl3pPr lvl="2" marR="0" rtl="0" algn="r">
              <a:lnSpc>
                <a:spcPct val="100000"/>
              </a:lnSpc>
              <a:spcBef>
                <a:spcPts val="0"/>
              </a:spcBef>
              <a:spcAft>
                <a:spcPts val="0"/>
              </a:spcAft>
              <a:buClr>
                <a:srgbClr val="FFFFFF"/>
              </a:buClr>
              <a:buSzPts val="2400"/>
              <a:buFont typeface="Cabin Condensed"/>
              <a:buNone/>
              <a:defRPr b="1" i="0" sz="2400" u="none" cap="none" strike="noStrike">
                <a:solidFill>
                  <a:srgbClr val="FFFFFF"/>
                </a:solidFill>
                <a:latin typeface="Cabin Condensed"/>
                <a:ea typeface="Cabin Condensed"/>
                <a:cs typeface="Cabin Condensed"/>
                <a:sym typeface="Cabin Condensed"/>
              </a:defRPr>
            </a:lvl3pPr>
            <a:lvl4pPr lvl="3" marR="0" rtl="0" algn="r">
              <a:lnSpc>
                <a:spcPct val="100000"/>
              </a:lnSpc>
              <a:spcBef>
                <a:spcPts val="0"/>
              </a:spcBef>
              <a:spcAft>
                <a:spcPts val="0"/>
              </a:spcAft>
              <a:buClr>
                <a:srgbClr val="FFFFFF"/>
              </a:buClr>
              <a:buSzPts val="2400"/>
              <a:buFont typeface="Cabin Condensed"/>
              <a:buNone/>
              <a:defRPr b="1" i="0" sz="2400" u="none" cap="none" strike="noStrike">
                <a:solidFill>
                  <a:srgbClr val="FFFFFF"/>
                </a:solidFill>
                <a:latin typeface="Cabin Condensed"/>
                <a:ea typeface="Cabin Condensed"/>
                <a:cs typeface="Cabin Condensed"/>
                <a:sym typeface="Cabin Condensed"/>
              </a:defRPr>
            </a:lvl4pPr>
            <a:lvl5pPr lvl="4" marR="0" rtl="0" algn="r">
              <a:lnSpc>
                <a:spcPct val="100000"/>
              </a:lnSpc>
              <a:spcBef>
                <a:spcPts val="0"/>
              </a:spcBef>
              <a:spcAft>
                <a:spcPts val="0"/>
              </a:spcAft>
              <a:buClr>
                <a:srgbClr val="FFFFFF"/>
              </a:buClr>
              <a:buSzPts val="2400"/>
              <a:buFont typeface="Cabin Condensed"/>
              <a:buNone/>
              <a:defRPr b="1" i="0" sz="2400" u="none" cap="none" strike="noStrike">
                <a:solidFill>
                  <a:srgbClr val="FFFFFF"/>
                </a:solidFill>
                <a:latin typeface="Cabin Condensed"/>
                <a:ea typeface="Cabin Condensed"/>
                <a:cs typeface="Cabin Condensed"/>
                <a:sym typeface="Cabin Condensed"/>
              </a:defRPr>
            </a:lvl5pPr>
            <a:lvl6pPr lvl="5" marR="0" rtl="0" algn="r">
              <a:lnSpc>
                <a:spcPct val="100000"/>
              </a:lnSpc>
              <a:spcBef>
                <a:spcPts val="0"/>
              </a:spcBef>
              <a:spcAft>
                <a:spcPts val="0"/>
              </a:spcAft>
              <a:buClr>
                <a:srgbClr val="FFFFFF"/>
              </a:buClr>
              <a:buSzPts val="2400"/>
              <a:buFont typeface="Cabin Condensed"/>
              <a:buNone/>
              <a:defRPr b="1" i="0" sz="2400" u="none" cap="none" strike="noStrike">
                <a:solidFill>
                  <a:srgbClr val="FFFFFF"/>
                </a:solidFill>
                <a:latin typeface="Cabin Condensed"/>
                <a:ea typeface="Cabin Condensed"/>
                <a:cs typeface="Cabin Condensed"/>
                <a:sym typeface="Cabin Condensed"/>
              </a:defRPr>
            </a:lvl6pPr>
            <a:lvl7pPr lvl="6" marR="0" rtl="0" algn="r">
              <a:lnSpc>
                <a:spcPct val="100000"/>
              </a:lnSpc>
              <a:spcBef>
                <a:spcPts val="0"/>
              </a:spcBef>
              <a:spcAft>
                <a:spcPts val="0"/>
              </a:spcAft>
              <a:buClr>
                <a:srgbClr val="FFFFFF"/>
              </a:buClr>
              <a:buSzPts val="2400"/>
              <a:buFont typeface="Cabin Condensed"/>
              <a:buNone/>
              <a:defRPr b="1" i="0" sz="2400" u="none" cap="none" strike="noStrike">
                <a:solidFill>
                  <a:srgbClr val="FFFFFF"/>
                </a:solidFill>
                <a:latin typeface="Cabin Condensed"/>
                <a:ea typeface="Cabin Condensed"/>
                <a:cs typeface="Cabin Condensed"/>
                <a:sym typeface="Cabin Condensed"/>
              </a:defRPr>
            </a:lvl7pPr>
            <a:lvl8pPr lvl="7" marR="0" rtl="0" algn="r">
              <a:lnSpc>
                <a:spcPct val="100000"/>
              </a:lnSpc>
              <a:spcBef>
                <a:spcPts val="0"/>
              </a:spcBef>
              <a:spcAft>
                <a:spcPts val="0"/>
              </a:spcAft>
              <a:buClr>
                <a:srgbClr val="FFFFFF"/>
              </a:buClr>
              <a:buSzPts val="2400"/>
              <a:buFont typeface="Cabin Condensed"/>
              <a:buNone/>
              <a:defRPr b="1" i="0" sz="2400" u="none" cap="none" strike="noStrike">
                <a:solidFill>
                  <a:srgbClr val="FFFFFF"/>
                </a:solidFill>
                <a:latin typeface="Cabin Condensed"/>
                <a:ea typeface="Cabin Condensed"/>
                <a:cs typeface="Cabin Condensed"/>
                <a:sym typeface="Cabin Condensed"/>
              </a:defRPr>
            </a:lvl8pPr>
            <a:lvl9pPr lvl="8" marR="0" rtl="0" algn="r">
              <a:lnSpc>
                <a:spcPct val="100000"/>
              </a:lnSpc>
              <a:spcBef>
                <a:spcPts val="0"/>
              </a:spcBef>
              <a:spcAft>
                <a:spcPts val="0"/>
              </a:spcAft>
              <a:buClr>
                <a:srgbClr val="FFFFFF"/>
              </a:buClr>
              <a:buSzPts val="2400"/>
              <a:buFont typeface="Cabin Condensed"/>
              <a:buNone/>
              <a:defRPr b="1" i="0" sz="2400" u="none" cap="none" strike="noStrike">
                <a:solidFill>
                  <a:srgbClr val="FFFFFF"/>
                </a:solidFill>
                <a:latin typeface="Cabin Condensed"/>
                <a:ea typeface="Cabin Condensed"/>
                <a:cs typeface="Cabin Condensed"/>
                <a:sym typeface="Cabin Condensed"/>
              </a:defRPr>
            </a:lvl9pPr>
          </a:lstStyle>
          <a:p/>
        </p:txBody>
      </p:sp>
      <p:sp>
        <p:nvSpPr>
          <p:cNvPr id="7" name="Google Shape;7;p28"/>
          <p:cNvSpPr txBox="1"/>
          <p:nvPr>
            <p:ph idx="1" type="body"/>
          </p:nvPr>
        </p:nvSpPr>
        <p:spPr>
          <a:xfrm>
            <a:off x="2871075" y="1007295"/>
            <a:ext cx="5561100" cy="35712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chemeClr val="dk1"/>
              </a:buClr>
              <a:buSzPts val="3000"/>
              <a:buFont typeface="Cabin"/>
              <a:buChar char="⊙"/>
              <a:defRPr b="0" i="0" sz="3000" u="none" cap="none" strike="noStrike">
                <a:solidFill>
                  <a:schemeClr val="dk1"/>
                </a:solidFill>
                <a:latin typeface="Cabin"/>
                <a:ea typeface="Cabin"/>
                <a:cs typeface="Cabin"/>
                <a:sym typeface="Cabin"/>
              </a:defRPr>
            </a:lvl1pPr>
            <a:lvl2pPr indent="-381000" lvl="1" marL="914400" marR="0" rtl="0" algn="l">
              <a:lnSpc>
                <a:spcPct val="100000"/>
              </a:lnSpc>
              <a:spcBef>
                <a:spcPts val="0"/>
              </a:spcBef>
              <a:spcAft>
                <a:spcPts val="0"/>
              </a:spcAft>
              <a:buClr>
                <a:schemeClr val="dk1"/>
              </a:buClr>
              <a:buSzPts val="2400"/>
              <a:buFont typeface="Cabin"/>
              <a:buChar char="○"/>
              <a:defRPr b="0" i="0" sz="2400" u="none" cap="none" strike="noStrike">
                <a:solidFill>
                  <a:schemeClr val="dk1"/>
                </a:solidFill>
                <a:latin typeface="Cabin"/>
                <a:ea typeface="Cabin"/>
                <a:cs typeface="Cabin"/>
                <a:sym typeface="Cabin"/>
              </a:defRPr>
            </a:lvl2pPr>
            <a:lvl3pPr indent="-381000" lvl="2" marL="1371600" marR="0" rtl="0" algn="l">
              <a:lnSpc>
                <a:spcPct val="100000"/>
              </a:lnSpc>
              <a:spcBef>
                <a:spcPts val="0"/>
              </a:spcBef>
              <a:spcAft>
                <a:spcPts val="0"/>
              </a:spcAft>
              <a:buClr>
                <a:schemeClr val="dk1"/>
              </a:buClr>
              <a:buSzPts val="2400"/>
              <a:buFont typeface="Cabin"/>
              <a:buChar char="■"/>
              <a:defRPr b="0" i="0" sz="2400" u="none" cap="none" strike="noStrike">
                <a:solidFill>
                  <a:schemeClr val="dk1"/>
                </a:solidFill>
                <a:latin typeface="Cabin"/>
                <a:ea typeface="Cabin"/>
                <a:cs typeface="Cabin"/>
                <a:sym typeface="Cabin"/>
              </a:defRPr>
            </a:lvl3pPr>
            <a:lvl4pPr indent="-342900" lvl="3" marL="1828800" marR="0" rtl="0" algn="l">
              <a:lnSpc>
                <a:spcPct val="100000"/>
              </a:lnSpc>
              <a:spcBef>
                <a:spcPts val="0"/>
              </a:spcBef>
              <a:spcAft>
                <a:spcPts val="0"/>
              </a:spcAft>
              <a:buClr>
                <a:schemeClr val="dk1"/>
              </a:buClr>
              <a:buSzPts val="1800"/>
              <a:buFont typeface="Cabin"/>
              <a:buChar char="●"/>
              <a:defRPr b="0" i="0" sz="1800" u="none" cap="none" strike="noStrike">
                <a:solidFill>
                  <a:schemeClr val="dk1"/>
                </a:solidFill>
                <a:latin typeface="Cabin"/>
                <a:ea typeface="Cabin"/>
                <a:cs typeface="Cabin"/>
                <a:sym typeface="Cabin"/>
              </a:defRPr>
            </a:lvl4pPr>
            <a:lvl5pPr indent="-342900" lvl="4" marL="2286000" marR="0" rtl="0" algn="l">
              <a:lnSpc>
                <a:spcPct val="100000"/>
              </a:lnSpc>
              <a:spcBef>
                <a:spcPts val="0"/>
              </a:spcBef>
              <a:spcAft>
                <a:spcPts val="0"/>
              </a:spcAft>
              <a:buClr>
                <a:schemeClr val="dk1"/>
              </a:buClr>
              <a:buSzPts val="1800"/>
              <a:buFont typeface="Cabin"/>
              <a:buChar char="○"/>
              <a:defRPr b="0" i="0" sz="1800" u="none" cap="none" strike="noStrike">
                <a:solidFill>
                  <a:schemeClr val="dk1"/>
                </a:solidFill>
                <a:latin typeface="Cabin"/>
                <a:ea typeface="Cabin"/>
                <a:cs typeface="Cabin"/>
                <a:sym typeface="Cabin"/>
              </a:defRPr>
            </a:lvl5pPr>
            <a:lvl6pPr indent="-342900" lvl="5" marL="2743200" marR="0" rtl="0" algn="l">
              <a:lnSpc>
                <a:spcPct val="100000"/>
              </a:lnSpc>
              <a:spcBef>
                <a:spcPts val="0"/>
              </a:spcBef>
              <a:spcAft>
                <a:spcPts val="0"/>
              </a:spcAft>
              <a:buClr>
                <a:schemeClr val="dk1"/>
              </a:buClr>
              <a:buSzPts val="1800"/>
              <a:buFont typeface="Cabin"/>
              <a:buChar char="■"/>
              <a:defRPr b="0" i="0" sz="1800" u="none" cap="none" strike="noStrike">
                <a:solidFill>
                  <a:schemeClr val="dk1"/>
                </a:solidFill>
                <a:latin typeface="Cabin"/>
                <a:ea typeface="Cabin"/>
                <a:cs typeface="Cabin"/>
                <a:sym typeface="Cabin"/>
              </a:defRPr>
            </a:lvl6pPr>
            <a:lvl7pPr indent="-342900" lvl="6" marL="3200400" marR="0" rtl="0" algn="l">
              <a:lnSpc>
                <a:spcPct val="100000"/>
              </a:lnSpc>
              <a:spcBef>
                <a:spcPts val="0"/>
              </a:spcBef>
              <a:spcAft>
                <a:spcPts val="0"/>
              </a:spcAft>
              <a:buClr>
                <a:schemeClr val="dk1"/>
              </a:buClr>
              <a:buSzPts val="1800"/>
              <a:buFont typeface="Cabin"/>
              <a:buChar char="●"/>
              <a:defRPr b="0" i="0" sz="1800" u="none" cap="none" strike="noStrike">
                <a:solidFill>
                  <a:schemeClr val="dk1"/>
                </a:solidFill>
                <a:latin typeface="Cabin"/>
                <a:ea typeface="Cabin"/>
                <a:cs typeface="Cabin"/>
                <a:sym typeface="Cabin"/>
              </a:defRPr>
            </a:lvl7pPr>
            <a:lvl8pPr indent="-342900" lvl="7" marL="3657600" marR="0" rtl="0" algn="l">
              <a:lnSpc>
                <a:spcPct val="100000"/>
              </a:lnSpc>
              <a:spcBef>
                <a:spcPts val="0"/>
              </a:spcBef>
              <a:spcAft>
                <a:spcPts val="0"/>
              </a:spcAft>
              <a:buClr>
                <a:schemeClr val="dk1"/>
              </a:buClr>
              <a:buSzPts val="1800"/>
              <a:buFont typeface="Cabin"/>
              <a:buChar char="○"/>
              <a:defRPr b="0" i="0" sz="1800" u="none" cap="none" strike="noStrike">
                <a:solidFill>
                  <a:schemeClr val="dk1"/>
                </a:solidFill>
                <a:latin typeface="Cabin"/>
                <a:ea typeface="Cabin"/>
                <a:cs typeface="Cabin"/>
                <a:sym typeface="Cabin"/>
              </a:defRPr>
            </a:lvl8pPr>
            <a:lvl9pPr indent="-342900" lvl="8" marL="4114800" marR="0" rtl="0" algn="l">
              <a:lnSpc>
                <a:spcPct val="100000"/>
              </a:lnSpc>
              <a:spcBef>
                <a:spcPts val="0"/>
              </a:spcBef>
              <a:spcAft>
                <a:spcPts val="0"/>
              </a:spcAft>
              <a:buClr>
                <a:schemeClr val="dk1"/>
              </a:buClr>
              <a:buSzPts val="1800"/>
              <a:buFont typeface="Cabin"/>
              <a:buChar char="■"/>
              <a:defRPr b="0" i="0" sz="1800" u="none" cap="none" strike="noStrike">
                <a:solidFill>
                  <a:schemeClr val="dk1"/>
                </a:solidFill>
                <a:latin typeface="Cabin"/>
                <a:ea typeface="Cabin"/>
                <a:cs typeface="Cabin"/>
                <a:sym typeface="Cabin"/>
              </a:defRPr>
            </a:lvl9pPr>
          </a:lstStyle>
          <a:p/>
        </p:txBody>
      </p:sp>
      <p:sp>
        <p:nvSpPr>
          <p:cNvPr id="8" name="Google Shape;8;p2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bin Condensed"/>
                <a:ea typeface="Cabin Condensed"/>
                <a:cs typeface="Cabin Condensed"/>
                <a:sym typeface="Cabin Condensed"/>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www.datasus.gov.br/cid10/v2008/webhelp/cid10.ht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pic>
        <p:nvPicPr>
          <p:cNvPr id="32" name="Google Shape;32;g1213802ad1f_0_4"/>
          <p:cNvPicPr preferRelativeResize="0"/>
          <p:nvPr/>
        </p:nvPicPr>
        <p:blipFill>
          <a:blip r:embed="rId3">
            <a:alphaModFix/>
          </a:blip>
          <a:stretch>
            <a:fillRect/>
          </a:stretch>
        </p:blipFill>
        <p:spPr>
          <a:xfrm>
            <a:off x="0" y="-61975"/>
            <a:ext cx="9144001" cy="54922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6" name="Shape 96"/>
        <p:cNvGrpSpPr/>
        <p:nvPr/>
      </p:nvGrpSpPr>
      <p:grpSpPr>
        <a:xfrm>
          <a:off x="0" y="0"/>
          <a:ext cx="0" cy="0"/>
          <a:chOff x="0" y="0"/>
          <a:chExt cx="0" cy="0"/>
        </a:xfrm>
      </p:grpSpPr>
      <p:sp>
        <p:nvSpPr>
          <p:cNvPr id="97" name="Google Shape;97;p5"/>
          <p:cNvSpPr txBox="1"/>
          <p:nvPr>
            <p:ph idx="1" type="body"/>
          </p:nvPr>
        </p:nvSpPr>
        <p:spPr>
          <a:xfrm>
            <a:off x="419100" y="672509"/>
            <a:ext cx="8229600" cy="519600"/>
          </a:xfrm>
          <a:prstGeom prst="rect">
            <a:avLst/>
          </a:prstGeom>
          <a:noFill/>
          <a:ln>
            <a:noFill/>
          </a:ln>
        </p:spPr>
        <p:txBody>
          <a:bodyPr anchorCtr="0" anchor="t" bIns="91425" lIns="91425" spcFirstLastPara="1" rIns="91425" wrap="square" tIns="91425">
            <a:noAutofit/>
          </a:bodyPr>
          <a:lstStyle/>
          <a:p>
            <a:pPr indent="0" lvl="0" marL="28575" rtl="0" algn="ctr">
              <a:lnSpc>
                <a:spcPct val="100000"/>
              </a:lnSpc>
              <a:spcBef>
                <a:spcPts val="360"/>
              </a:spcBef>
              <a:spcAft>
                <a:spcPts val="0"/>
              </a:spcAft>
              <a:buSzPts val="1800"/>
              <a:buNone/>
            </a:pPr>
            <a:r>
              <a:t/>
            </a:r>
            <a:endParaRPr sz="2000">
              <a:solidFill>
                <a:schemeClr val="dk1"/>
              </a:solidFill>
            </a:endParaRPr>
          </a:p>
          <a:p>
            <a:pPr indent="0" lvl="0" marL="28575" rtl="0" algn="ctr">
              <a:lnSpc>
                <a:spcPct val="100000"/>
              </a:lnSpc>
              <a:spcBef>
                <a:spcPts val="360"/>
              </a:spcBef>
              <a:spcAft>
                <a:spcPts val="0"/>
              </a:spcAft>
              <a:buSzPts val="1800"/>
              <a:buNone/>
            </a:pPr>
            <a:r>
              <a:rPr lang="pt-BR" sz="2000">
                <a:solidFill>
                  <a:schemeClr val="dk1"/>
                </a:solidFill>
              </a:rPr>
              <a:t>A arte e ciência do diagnóstico psiquiátrico são amaldiçoadas e abençoadas pelo fato de que os </a:t>
            </a:r>
            <a:r>
              <a:rPr b="1" lang="pt-BR" sz="2000">
                <a:solidFill>
                  <a:schemeClr val="dk1"/>
                </a:solidFill>
              </a:rPr>
              <a:t>indivíduos são muito mais complexos que as regras diagnósticas definidas em qualquer conjunto de algoritmos de decisão ou tabelas. </a:t>
            </a:r>
            <a:r>
              <a:rPr lang="pt-BR" sz="2000">
                <a:solidFill>
                  <a:schemeClr val="dk1"/>
                </a:solidFill>
              </a:rPr>
              <a:t>Os clínicos devem sempre resistir à tentação de aplicar os critérios do DSM-5 ou os algoritmos de decisão e as tabelas de diagnóstico diferencial deste manual de forma mecânica, ou como se utilizassem um livro de receitas. </a:t>
            </a:r>
            <a:r>
              <a:rPr b="1" lang="pt-BR" sz="2000">
                <a:solidFill>
                  <a:schemeClr val="dk1"/>
                </a:solidFill>
              </a:rPr>
              <a:t>As abordagens delineadas aqui são sugeridas para aprimorar, e não substituir, o papel central do julgamento clínico e a sabedoria da experiência acumulada</a:t>
            </a:r>
            <a:endParaRPr/>
          </a:p>
        </p:txBody>
      </p:sp>
      <p:sp>
        <p:nvSpPr>
          <p:cNvPr id="98" name="Google Shape;98;p5"/>
          <p:cNvSpPr/>
          <p:nvPr/>
        </p:nvSpPr>
        <p:spPr>
          <a:xfrm>
            <a:off x="8140227" y="4227552"/>
            <a:ext cx="508473" cy="1107996"/>
          </a:xfrm>
          <a:prstGeom prst="rect">
            <a:avLst/>
          </a:prstGeom>
          <a:noFill/>
          <a:ln>
            <a:noFill/>
          </a:ln>
        </p:spPr>
        <p:txBody>
          <a:bodyPr anchorCtr="0" anchor="t" bIns="45700" lIns="91425" spcFirstLastPara="1" rIns="91425" wrap="square" tIns="45700">
            <a:spAutoFit/>
          </a:bodyPr>
          <a:lstStyle/>
          <a:p>
            <a:pPr indent="0" lvl="0" marL="28575" marR="0" rtl="0" algn="ctr">
              <a:lnSpc>
                <a:spcPct val="100000"/>
              </a:lnSpc>
              <a:spcBef>
                <a:spcPts val="0"/>
              </a:spcBef>
              <a:spcAft>
                <a:spcPts val="0"/>
              </a:spcAft>
              <a:buNone/>
            </a:pPr>
            <a:r>
              <a:rPr b="0" i="0" lang="pt-BR" sz="6600" u="none" cap="none" strike="noStrike">
                <a:solidFill>
                  <a:srgbClr val="000000"/>
                </a:solidFill>
                <a:latin typeface="Cabin"/>
                <a:ea typeface="Cabin"/>
                <a:cs typeface="Cabin"/>
                <a:sym typeface="Cabin"/>
              </a:rPr>
              <a:t>”</a:t>
            </a:r>
            <a:endParaRPr b="0" i="0" sz="6600" u="none" cap="none" strike="noStrike">
              <a:solidFill>
                <a:srgbClr val="000000"/>
              </a:solidFill>
              <a:latin typeface="Cabin"/>
              <a:ea typeface="Cabin"/>
              <a:cs typeface="Cabin"/>
              <a:sym typeface="Cabin"/>
            </a:endParaRPr>
          </a:p>
        </p:txBody>
      </p:sp>
      <p:sp>
        <p:nvSpPr>
          <p:cNvPr id="99" name="Google Shape;99;p5"/>
          <p:cNvSpPr/>
          <p:nvPr/>
        </p:nvSpPr>
        <p:spPr>
          <a:xfrm>
            <a:off x="419100" y="118511"/>
            <a:ext cx="486030"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BR" sz="6600" u="none" cap="none" strike="noStrike">
                <a:solidFill>
                  <a:srgbClr val="000000"/>
                </a:solidFill>
                <a:latin typeface="Cabin"/>
                <a:ea typeface="Cabin"/>
                <a:cs typeface="Cabin"/>
                <a:sym typeface="Cabin"/>
              </a:rPr>
              <a:t>“</a:t>
            </a:r>
            <a:endParaRPr b="0" i="0" sz="1400" u="none" cap="none" strike="noStrike">
              <a:solidFill>
                <a:srgbClr val="000000"/>
              </a:solidFill>
              <a:latin typeface="Arial"/>
              <a:ea typeface="Arial"/>
              <a:cs typeface="Arial"/>
              <a:sym typeface="Arial"/>
            </a:endParaRPr>
          </a:p>
        </p:txBody>
      </p:sp>
      <p:sp>
        <p:nvSpPr>
          <p:cNvPr id="100" name="Google Shape;100;p5"/>
          <p:cNvSpPr/>
          <p:nvPr/>
        </p:nvSpPr>
        <p:spPr>
          <a:xfrm>
            <a:off x="7090901" y="4626347"/>
            <a:ext cx="1303562" cy="310406"/>
          </a:xfrm>
          <a:prstGeom prst="rect">
            <a:avLst/>
          </a:prstGeom>
          <a:noFill/>
          <a:ln>
            <a:noFill/>
          </a:ln>
        </p:spPr>
        <p:txBody>
          <a:bodyPr anchorCtr="0" anchor="t" bIns="45700" lIns="91425" spcFirstLastPara="1" rIns="91425" wrap="square" tIns="45700">
            <a:spAutoFit/>
          </a:bodyPr>
          <a:lstStyle/>
          <a:p>
            <a:pPr indent="0" lvl="0" marL="0" marR="0" rtl="0" algn="r">
              <a:lnSpc>
                <a:spcPct val="130000"/>
              </a:lnSpc>
              <a:spcBef>
                <a:spcPts val="0"/>
              </a:spcBef>
              <a:spcAft>
                <a:spcPts val="0"/>
              </a:spcAft>
              <a:buNone/>
            </a:pPr>
            <a:r>
              <a:rPr b="0" i="0" lang="pt-BR" sz="1200" u="none" cap="none" strike="noStrike">
                <a:solidFill>
                  <a:schemeClr val="dk1"/>
                </a:solidFill>
                <a:latin typeface="Cabin"/>
                <a:ea typeface="Cabin"/>
                <a:cs typeface="Cabin"/>
                <a:sym typeface="Cabin"/>
              </a:rPr>
              <a:t>(First, 2015, p.viii)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p:nvPr/>
        </p:nvSpPr>
        <p:spPr>
          <a:xfrm>
            <a:off x="0" y="0"/>
            <a:ext cx="9144000" cy="1741714"/>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6" name="Google Shape;106;p6"/>
          <p:cNvSpPr txBox="1"/>
          <p:nvPr>
            <p:ph idx="4294967295" type="title"/>
          </p:nvPr>
        </p:nvSpPr>
        <p:spPr>
          <a:xfrm>
            <a:off x="395288" y="400490"/>
            <a:ext cx="8380412" cy="68103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pt-BR" sz="3000">
                <a:solidFill>
                  <a:schemeClr val="lt1"/>
                </a:solidFill>
              </a:rPr>
              <a:t>Classificação Internacional de Doenças e de Problemas Relacionados à Saúde – CID 10</a:t>
            </a:r>
            <a:endParaRPr/>
          </a:p>
        </p:txBody>
      </p:sp>
      <p:sp>
        <p:nvSpPr>
          <p:cNvPr id="107" name="Google Shape;107;p6"/>
          <p:cNvSpPr txBox="1"/>
          <p:nvPr>
            <p:ph idx="4294967295" type="body"/>
          </p:nvPr>
        </p:nvSpPr>
        <p:spPr>
          <a:xfrm>
            <a:off x="150019" y="1741714"/>
            <a:ext cx="8229600" cy="519113"/>
          </a:xfrm>
          <a:prstGeom prst="rect">
            <a:avLst/>
          </a:prstGeom>
          <a:noFill/>
          <a:ln>
            <a:noFill/>
          </a:ln>
        </p:spPr>
        <p:txBody>
          <a:bodyPr anchorCtr="0" anchor="t" bIns="68550" lIns="68550" spcFirstLastPara="1" rIns="68550" wrap="square" tIns="68550">
            <a:noAutofit/>
          </a:bodyPr>
          <a:lstStyle/>
          <a:p>
            <a:pPr indent="-419100" lvl="0" marL="457200" rtl="0" algn="l">
              <a:lnSpc>
                <a:spcPct val="100000"/>
              </a:lnSpc>
              <a:spcBef>
                <a:spcPts val="600"/>
              </a:spcBef>
              <a:spcAft>
                <a:spcPts val="0"/>
              </a:spcAft>
              <a:buClr>
                <a:schemeClr val="dk1"/>
              </a:buClr>
              <a:buSzPts val="3000"/>
              <a:buFont typeface="Cabin"/>
              <a:buChar char="⊙"/>
            </a:pPr>
            <a:r>
              <a:rPr lang="pt-BR" sz="2000"/>
              <a:t>Início: 1893</a:t>
            </a:r>
            <a:endParaRPr/>
          </a:p>
          <a:p>
            <a:pPr indent="-419100" lvl="0" marL="457200" rtl="0" algn="l">
              <a:lnSpc>
                <a:spcPct val="100000"/>
              </a:lnSpc>
              <a:spcBef>
                <a:spcPts val="600"/>
              </a:spcBef>
              <a:spcAft>
                <a:spcPts val="0"/>
              </a:spcAft>
              <a:buClr>
                <a:schemeClr val="dk1"/>
              </a:buClr>
              <a:buSzPts val="3000"/>
              <a:buFont typeface="Cabin"/>
              <a:buChar char="⊙"/>
            </a:pPr>
            <a:r>
              <a:rPr lang="pt-BR" sz="2000"/>
              <a:t>Baseado na Organização Mundial da Saúde</a:t>
            </a:r>
            <a:endParaRPr/>
          </a:p>
          <a:p>
            <a:pPr indent="-419100" lvl="0" marL="457200" rtl="0" algn="just">
              <a:lnSpc>
                <a:spcPct val="100000"/>
              </a:lnSpc>
              <a:spcBef>
                <a:spcPts val="600"/>
              </a:spcBef>
              <a:spcAft>
                <a:spcPts val="0"/>
              </a:spcAft>
              <a:buSzPts val="3000"/>
              <a:buChar char="⊙"/>
            </a:pPr>
            <a:r>
              <a:rPr lang="pt-BR" sz="2000"/>
              <a:t>Panorama amplo da situação em saúde de países e populações.</a:t>
            </a:r>
            <a:endParaRPr/>
          </a:p>
          <a:p>
            <a:pPr indent="-381000" lvl="1" marL="914400" rtl="0" algn="just">
              <a:lnSpc>
                <a:spcPct val="100000"/>
              </a:lnSpc>
              <a:spcBef>
                <a:spcPts val="450"/>
              </a:spcBef>
              <a:spcAft>
                <a:spcPts val="0"/>
              </a:spcAft>
              <a:buSzPts val="2400"/>
              <a:buChar char="○"/>
            </a:pPr>
            <a:r>
              <a:rPr lang="pt-BR" sz="2000"/>
              <a:t>Padronização universal das doenças: 55 mil códigos únicos.</a:t>
            </a:r>
            <a:endParaRPr/>
          </a:p>
          <a:p>
            <a:pPr indent="-381000" lvl="1" marL="914400" rtl="0" algn="just">
              <a:lnSpc>
                <a:spcPct val="100000"/>
              </a:lnSpc>
              <a:spcBef>
                <a:spcPts val="900"/>
              </a:spcBef>
              <a:spcAft>
                <a:spcPts val="450"/>
              </a:spcAft>
              <a:buSzPts val="2400"/>
              <a:buChar char="○"/>
            </a:pPr>
            <a:r>
              <a:rPr lang="pt-BR" sz="2000"/>
              <a:t>Incidência e prevalência de doenças, problemas de saúde pública, sinais e sintomas, queixas, causas de morte, lesões.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txBox="1"/>
          <p:nvPr>
            <p:ph idx="4294967295" type="title"/>
          </p:nvPr>
        </p:nvSpPr>
        <p:spPr>
          <a:xfrm>
            <a:off x="381738" y="78240"/>
            <a:ext cx="8380500" cy="68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pt-BR" sz="3000">
                <a:solidFill>
                  <a:srgbClr val="1C405D"/>
                </a:solidFill>
              </a:rPr>
              <a:t>CapÍtulo V - Transtornos mentais e comportamentais (F00-F99)</a:t>
            </a:r>
            <a:endParaRPr/>
          </a:p>
        </p:txBody>
      </p:sp>
      <p:sp>
        <p:nvSpPr>
          <p:cNvPr id="113" name="Google Shape;113;p7"/>
          <p:cNvSpPr txBox="1"/>
          <p:nvPr>
            <p:ph idx="4294967295" type="body"/>
          </p:nvPr>
        </p:nvSpPr>
        <p:spPr>
          <a:xfrm>
            <a:off x="174800" y="1156702"/>
            <a:ext cx="8229600" cy="3875400"/>
          </a:xfrm>
          <a:prstGeom prst="rect">
            <a:avLst/>
          </a:prstGeom>
          <a:noFill/>
          <a:ln>
            <a:noFill/>
          </a:ln>
        </p:spPr>
        <p:txBody>
          <a:bodyPr anchorCtr="0" anchor="t" bIns="68550" lIns="68550" spcFirstLastPara="1" rIns="68550" wrap="square" tIns="68550">
            <a:noAutofit/>
          </a:bodyPr>
          <a:lstStyle/>
          <a:p>
            <a:pPr indent="0" lvl="0" marL="57150" rtl="0" algn="l">
              <a:lnSpc>
                <a:spcPct val="100000"/>
              </a:lnSpc>
              <a:spcBef>
                <a:spcPts val="600"/>
              </a:spcBef>
              <a:spcAft>
                <a:spcPts val="0"/>
              </a:spcAft>
              <a:buSzPts val="3000"/>
              <a:buNone/>
            </a:pPr>
            <a:r>
              <a:rPr b="1" lang="pt-BR" sz="2000" u="sng"/>
              <a:t>F90-F98: Transtornos de comportamento e transtornos emocionais que aparecem habitualmente durante a infância ou a adolescentes  </a:t>
            </a:r>
            <a:endParaRPr b="1" sz="2000" u="sng"/>
          </a:p>
          <a:p>
            <a:pPr indent="0" lvl="0" marL="57150" rtl="0" algn="l">
              <a:lnSpc>
                <a:spcPct val="100000"/>
              </a:lnSpc>
              <a:spcBef>
                <a:spcPts val="600"/>
              </a:spcBef>
              <a:spcAft>
                <a:spcPts val="0"/>
              </a:spcAft>
              <a:buSzPts val="3000"/>
              <a:buNone/>
            </a:pPr>
            <a:r>
              <a:t/>
            </a:r>
            <a:endParaRPr b="1" sz="2000" u="sng"/>
          </a:p>
          <a:p>
            <a:pPr indent="0" lvl="0" marL="0" rtl="0" algn="l">
              <a:lnSpc>
                <a:spcPct val="100000"/>
              </a:lnSpc>
              <a:spcBef>
                <a:spcPts val="600"/>
              </a:spcBef>
              <a:spcAft>
                <a:spcPts val="0"/>
              </a:spcAft>
              <a:buNone/>
            </a:pPr>
            <a:r>
              <a:rPr lang="pt-BR" sz="1600"/>
              <a:t>F90: Transtornos hipercinéticos</a:t>
            </a:r>
            <a:endParaRPr/>
          </a:p>
          <a:p>
            <a:pPr indent="0" lvl="0" marL="0" rtl="0" algn="l">
              <a:lnSpc>
                <a:spcPct val="100000"/>
              </a:lnSpc>
              <a:spcBef>
                <a:spcPts val="600"/>
              </a:spcBef>
              <a:spcAft>
                <a:spcPts val="0"/>
              </a:spcAft>
              <a:buNone/>
            </a:pPr>
            <a:r>
              <a:rPr lang="pt-BR" sz="1600"/>
              <a:t>F91: Distúrbios de conduta</a:t>
            </a:r>
            <a:endParaRPr/>
          </a:p>
          <a:p>
            <a:pPr indent="0" lvl="0" marL="0" rtl="0" algn="l">
              <a:lnSpc>
                <a:spcPct val="100000"/>
              </a:lnSpc>
              <a:spcBef>
                <a:spcPts val="600"/>
              </a:spcBef>
              <a:spcAft>
                <a:spcPts val="0"/>
              </a:spcAft>
              <a:buNone/>
            </a:pPr>
            <a:r>
              <a:rPr lang="pt-BR" sz="1600"/>
              <a:t>F92: Transtornos mistos de conduta e das emoções</a:t>
            </a:r>
            <a:endParaRPr/>
          </a:p>
          <a:p>
            <a:pPr indent="0" lvl="0" marL="0" rtl="0" algn="l">
              <a:lnSpc>
                <a:spcPct val="100000"/>
              </a:lnSpc>
              <a:spcBef>
                <a:spcPts val="600"/>
              </a:spcBef>
              <a:spcAft>
                <a:spcPts val="0"/>
              </a:spcAft>
              <a:buNone/>
            </a:pPr>
            <a:r>
              <a:rPr lang="pt-BR" sz="1600"/>
              <a:t>F93: Transtornos emocionais com início especificamente na infância</a:t>
            </a:r>
            <a:endParaRPr/>
          </a:p>
          <a:p>
            <a:pPr indent="0" lvl="0" marL="0" rtl="0" algn="l">
              <a:lnSpc>
                <a:spcPct val="100000"/>
              </a:lnSpc>
              <a:spcBef>
                <a:spcPts val="600"/>
              </a:spcBef>
              <a:spcAft>
                <a:spcPts val="0"/>
              </a:spcAft>
              <a:buNone/>
            </a:pPr>
            <a:r>
              <a:rPr lang="pt-BR" sz="1600"/>
              <a:t>F94: Transtornos do funcionamento social com início especificamente durante a infância ou a adolescência</a:t>
            </a:r>
            <a:endParaRPr/>
          </a:p>
          <a:p>
            <a:pPr indent="0" lvl="0" marL="0" rtl="0" algn="l">
              <a:lnSpc>
                <a:spcPct val="100000"/>
              </a:lnSpc>
              <a:spcBef>
                <a:spcPts val="600"/>
              </a:spcBef>
              <a:spcAft>
                <a:spcPts val="0"/>
              </a:spcAft>
              <a:buNone/>
            </a:pPr>
            <a:r>
              <a:rPr lang="pt-BR" sz="1600"/>
              <a:t>F95: Tiques</a:t>
            </a:r>
            <a:endParaRPr/>
          </a:p>
          <a:p>
            <a:pPr indent="0" lvl="0" marL="0" rtl="0" algn="l">
              <a:lnSpc>
                <a:spcPct val="100000"/>
              </a:lnSpc>
              <a:spcBef>
                <a:spcPts val="600"/>
              </a:spcBef>
              <a:spcAft>
                <a:spcPts val="0"/>
              </a:spcAft>
              <a:buNone/>
            </a:pPr>
            <a:r>
              <a:rPr lang="pt-BR" sz="1600"/>
              <a:t>F98: Outros transtornos comportamentais e emocionais com início habitualmente durante a infância ou a adolescência</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8"/>
          <p:cNvSpPr txBox="1"/>
          <p:nvPr>
            <p:ph idx="4294967295" type="title"/>
          </p:nvPr>
        </p:nvSpPr>
        <p:spPr>
          <a:xfrm>
            <a:off x="395275" y="140215"/>
            <a:ext cx="8380500" cy="68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pt-BR" sz="3200">
                <a:solidFill>
                  <a:srgbClr val="213C72"/>
                </a:solidFill>
              </a:rPr>
              <a:t>A</a:t>
            </a:r>
            <a:r>
              <a:rPr lang="pt-BR" sz="3200">
                <a:solidFill>
                  <a:srgbClr val="213C72"/>
                </a:solidFill>
              </a:rPr>
              <a:t> CID </a:t>
            </a:r>
            <a:r>
              <a:rPr lang="pt-BR" sz="3200">
                <a:solidFill>
                  <a:srgbClr val="213C72"/>
                </a:solidFill>
                <a:latin typeface="BatangChe"/>
                <a:ea typeface="BatangChe"/>
                <a:cs typeface="BatangChe"/>
                <a:sym typeface="BatangChe"/>
              </a:rPr>
              <a:t>11</a:t>
            </a:r>
            <a:endParaRPr sz="3000">
              <a:solidFill>
                <a:srgbClr val="1C405D"/>
              </a:solidFill>
            </a:endParaRPr>
          </a:p>
        </p:txBody>
      </p:sp>
      <p:sp>
        <p:nvSpPr>
          <p:cNvPr id="119" name="Google Shape;119;p8"/>
          <p:cNvSpPr txBox="1"/>
          <p:nvPr>
            <p:ph idx="4294967295" type="body"/>
          </p:nvPr>
        </p:nvSpPr>
        <p:spPr>
          <a:xfrm>
            <a:off x="73525" y="1663096"/>
            <a:ext cx="8229600" cy="3988500"/>
          </a:xfrm>
          <a:prstGeom prst="rect">
            <a:avLst/>
          </a:prstGeom>
          <a:noFill/>
          <a:ln>
            <a:noFill/>
          </a:ln>
        </p:spPr>
        <p:txBody>
          <a:bodyPr anchorCtr="0" anchor="t" bIns="68550" lIns="68550" spcFirstLastPara="1" rIns="68550" wrap="square" tIns="68550">
            <a:noAutofit/>
          </a:bodyPr>
          <a:lstStyle/>
          <a:p>
            <a:pPr indent="0" lvl="0" marL="0" rtl="0" algn="l">
              <a:lnSpc>
                <a:spcPct val="150000"/>
              </a:lnSpc>
              <a:spcBef>
                <a:spcPts val="600"/>
              </a:spcBef>
              <a:spcAft>
                <a:spcPts val="0"/>
              </a:spcAft>
              <a:buNone/>
            </a:pPr>
            <a:r>
              <a:rPr lang="pt-BR" sz="1800"/>
              <a:t>Mais de 10 mil propostas de revisão</a:t>
            </a:r>
            <a:endParaRPr sz="1800"/>
          </a:p>
          <a:p>
            <a:pPr indent="0" lvl="0" marL="0" rtl="0" algn="l">
              <a:lnSpc>
                <a:spcPct val="150000"/>
              </a:lnSpc>
              <a:spcBef>
                <a:spcPts val="600"/>
              </a:spcBef>
              <a:spcAft>
                <a:spcPts val="0"/>
              </a:spcAft>
              <a:buNone/>
            </a:pPr>
            <a:r>
              <a:rPr lang="pt-BR" sz="1800"/>
              <a:t>Maio 2019: pré-visualização → Vigor: Janeiro de 2022</a:t>
            </a:r>
            <a:endParaRPr/>
          </a:p>
          <a:p>
            <a:pPr indent="0" lvl="0" marL="0" rtl="0" algn="l">
              <a:lnSpc>
                <a:spcPct val="150000"/>
              </a:lnSpc>
              <a:spcBef>
                <a:spcPts val="600"/>
              </a:spcBef>
              <a:spcAft>
                <a:spcPts val="0"/>
              </a:spcAft>
              <a:buNone/>
            </a:pPr>
            <a:r>
              <a:rPr lang="pt-BR" sz="1800"/>
              <a:t>Totalmente eletrônica</a:t>
            </a:r>
            <a:endParaRPr sz="1800"/>
          </a:p>
          <a:p>
            <a:pPr indent="0" lvl="0" marL="0" rtl="0" algn="l">
              <a:lnSpc>
                <a:spcPct val="150000"/>
              </a:lnSpc>
              <a:spcBef>
                <a:spcPts val="600"/>
              </a:spcBef>
              <a:spcAft>
                <a:spcPts val="0"/>
              </a:spcAft>
              <a:buNone/>
            </a:pPr>
            <a:r>
              <a:rPr lang="pt-BR" sz="1800"/>
              <a:t>Simplificação da estrutura de codificação</a:t>
            </a:r>
            <a:endParaRPr sz="1800"/>
          </a:p>
          <a:p>
            <a:pPr indent="0" lvl="0" marL="0" rtl="0" algn="l">
              <a:lnSpc>
                <a:spcPct val="150000"/>
              </a:lnSpc>
              <a:spcBef>
                <a:spcPts val="600"/>
              </a:spcBef>
              <a:spcAft>
                <a:spcPts val="0"/>
              </a:spcAft>
              <a:buNone/>
            </a:pPr>
            <a:r>
              <a:rPr lang="pt-BR" sz="1800"/>
              <a:t>Novos capítulos </a:t>
            </a:r>
            <a:r>
              <a:rPr lang="pt-BR" sz="1200"/>
              <a:t>(Medicina Tradicional; Saúde Sexual; Transtorno dos </a:t>
            </a:r>
            <a:endParaRPr sz="1200"/>
          </a:p>
          <a:p>
            <a:pPr indent="0" lvl="0" marL="0" rtl="0" algn="l">
              <a:lnSpc>
                <a:spcPct val="150000"/>
              </a:lnSpc>
              <a:spcBef>
                <a:spcPts val="600"/>
              </a:spcBef>
              <a:spcAft>
                <a:spcPts val="0"/>
              </a:spcAft>
              <a:buNone/>
            </a:pPr>
            <a:r>
              <a:rPr lang="pt-BR" sz="1200"/>
              <a:t>Jogos Eletrônicos (T que podem causar adicção)</a:t>
            </a:r>
            <a:endParaRPr sz="1200"/>
          </a:p>
          <a:p>
            <a:pPr indent="0" lvl="0" marL="0" rtl="0" algn="l">
              <a:lnSpc>
                <a:spcPct val="150000"/>
              </a:lnSpc>
              <a:spcBef>
                <a:spcPts val="600"/>
              </a:spcBef>
              <a:spcAft>
                <a:spcPts val="0"/>
              </a:spcAft>
              <a:buClr>
                <a:schemeClr val="dk1"/>
              </a:buClr>
              <a:buSzPts val="1100"/>
              <a:buFont typeface="Arial"/>
              <a:buNone/>
            </a:pPr>
            <a:r>
              <a:rPr lang="pt-BR" sz="1800"/>
              <a:t>Utilização pelo sistema de saúde!</a:t>
            </a:r>
            <a:endParaRPr sz="1200"/>
          </a:p>
          <a:p>
            <a:pPr indent="-228600" lvl="1" marL="914400" rtl="0" algn="l">
              <a:lnSpc>
                <a:spcPct val="100000"/>
              </a:lnSpc>
              <a:spcBef>
                <a:spcPts val="450"/>
              </a:spcBef>
              <a:spcAft>
                <a:spcPts val="0"/>
              </a:spcAft>
              <a:buSzPts val="2400"/>
              <a:buNone/>
            </a:pPr>
            <a:r>
              <a:t/>
            </a:r>
            <a:endParaRPr sz="1050"/>
          </a:p>
          <a:p>
            <a:pPr indent="-228600" lvl="0" marL="457200" rtl="0" algn="l">
              <a:lnSpc>
                <a:spcPct val="100000"/>
              </a:lnSpc>
              <a:spcBef>
                <a:spcPts val="1050"/>
              </a:spcBef>
              <a:spcAft>
                <a:spcPts val="450"/>
              </a:spcAft>
              <a:buSzPts val="3000"/>
              <a:buNone/>
            </a:pPr>
            <a:r>
              <a:t/>
            </a:r>
            <a:endParaRPr sz="1100"/>
          </a:p>
        </p:txBody>
      </p:sp>
      <p:sp>
        <p:nvSpPr>
          <p:cNvPr id="120" name="Google Shape;120;p8"/>
          <p:cNvSpPr txBox="1"/>
          <p:nvPr/>
        </p:nvSpPr>
        <p:spPr>
          <a:xfrm>
            <a:off x="1903218" y="821237"/>
            <a:ext cx="5364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pt-BR" sz="1800" u="sng" cap="none" strike="noStrike">
                <a:solidFill>
                  <a:srgbClr val="000000"/>
                </a:solidFill>
                <a:latin typeface="Cabin"/>
                <a:ea typeface="Cabin"/>
                <a:cs typeface="Cabin"/>
                <a:sym typeface="Cabin"/>
              </a:rPr>
              <a:t>https://icd.who.int/browse11/l-m/en</a:t>
            </a:r>
            <a:endParaRPr/>
          </a:p>
        </p:txBody>
      </p:sp>
      <p:pic>
        <p:nvPicPr>
          <p:cNvPr descr="Image result for cid 11" id="121" name="Google Shape;121;p8"/>
          <p:cNvPicPr preferRelativeResize="0"/>
          <p:nvPr/>
        </p:nvPicPr>
        <p:blipFill rotWithShape="1">
          <a:blip r:embed="rId3">
            <a:alphaModFix/>
          </a:blip>
          <a:srcRect b="0" l="0" r="0" t="0"/>
          <a:stretch/>
        </p:blipFill>
        <p:spPr>
          <a:xfrm>
            <a:off x="5746499" y="1415218"/>
            <a:ext cx="2502492" cy="25024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9"/>
          <p:cNvSpPr/>
          <p:nvPr/>
        </p:nvSpPr>
        <p:spPr>
          <a:xfrm>
            <a:off x="0" y="0"/>
            <a:ext cx="9144000" cy="139337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7" name="Google Shape;127;p9"/>
          <p:cNvSpPr txBox="1"/>
          <p:nvPr>
            <p:ph idx="4294967295" type="title"/>
          </p:nvPr>
        </p:nvSpPr>
        <p:spPr>
          <a:xfrm>
            <a:off x="381794" y="182776"/>
            <a:ext cx="8380412" cy="68103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pt-BR" sz="3000">
                <a:solidFill>
                  <a:schemeClr val="lt1"/>
                </a:solidFill>
              </a:rPr>
              <a:t>Manual Diagnósico e Estatístico de Transtornos Mentais - DSM-5-TR</a:t>
            </a:r>
            <a:endParaRPr/>
          </a:p>
        </p:txBody>
      </p:sp>
      <p:sp>
        <p:nvSpPr>
          <p:cNvPr id="128" name="Google Shape;128;p9"/>
          <p:cNvSpPr txBox="1"/>
          <p:nvPr>
            <p:ph idx="4294967295" type="body"/>
          </p:nvPr>
        </p:nvSpPr>
        <p:spPr>
          <a:xfrm>
            <a:off x="117362" y="1240971"/>
            <a:ext cx="8229600" cy="758700"/>
          </a:xfrm>
          <a:prstGeom prst="rect">
            <a:avLst/>
          </a:prstGeom>
          <a:noFill/>
          <a:ln>
            <a:noFill/>
          </a:ln>
        </p:spPr>
        <p:txBody>
          <a:bodyPr anchorCtr="0" anchor="t" bIns="68550" lIns="68550" spcFirstLastPara="1" rIns="68550" wrap="square" tIns="68550">
            <a:noAutofit/>
          </a:bodyPr>
          <a:lstStyle/>
          <a:p>
            <a:pPr indent="-419100" lvl="0" marL="457200" rtl="0" algn="l">
              <a:lnSpc>
                <a:spcPct val="100000"/>
              </a:lnSpc>
              <a:spcBef>
                <a:spcPts val="600"/>
              </a:spcBef>
              <a:spcAft>
                <a:spcPts val="0"/>
              </a:spcAft>
              <a:buClr>
                <a:schemeClr val="dk1"/>
              </a:buClr>
              <a:buSzPts val="3000"/>
              <a:buFont typeface="Cabin"/>
              <a:buChar char="⊙"/>
            </a:pPr>
            <a:r>
              <a:rPr lang="pt-BR" sz="2000"/>
              <a:t>Ateórico</a:t>
            </a:r>
            <a:endParaRPr sz="2000"/>
          </a:p>
          <a:p>
            <a:pPr indent="-419100" lvl="0" marL="457200" rtl="0" algn="l">
              <a:lnSpc>
                <a:spcPct val="100000"/>
              </a:lnSpc>
              <a:spcBef>
                <a:spcPts val="600"/>
              </a:spcBef>
              <a:spcAft>
                <a:spcPts val="0"/>
              </a:spcAft>
              <a:buClr>
                <a:schemeClr val="dk1"/>
              </a:buClr>
              <a:buSzPts val="3000"/>
              <a:buFont typeface="Cabin"/>
              <a:buChar char="⊙"/>
            </a:pPr>
            <a:r>
              <a:rPr lang="pt-BR" sz="2000"/>
              <a:t>1953 – primeira edição do manual focado na aplicação clínica -sucessivas edições ao longo de 60 anos;</a:t>
            </a:r>
            <a:endParaRPr/>
          </a:p>
          <a:p>
            <a:pPr indent="-419100" lvl="0" marL="457200" rtl="0" algn="l">
              <a:lnSpc>
                <a:spcPct val="100000"/>
              </a:lnSpc>
              <a:spcBef>
                <a:spcPts val="600"/>
              </a:spcBef>
              <a:spcAft>
                <a:spcPts val="0"/>
              </a:spcAft>
              <a:buClr>
                <a:schemeClr val="dk1"/>
              </a:buClr>
              <a:buSzPts val="3000"/>
              <a:buFont typeface="Cabin"/>
              <a:buChar char="⊙"/>
            </a:pPr>
            <a:r>
              <a:rPr lang="pt-BR" sz="2000"/>
              <a:t>DSM-5-TR – 12 anos de estudos, revisões, considerações culturais e pesquisas de campo - fonte segura e cientificamente embasada para aplicação em pesquisa e na prática clínica;</a:t>
            </a:r>
            <a:endParaRPr/>
          </a:p>
          <a:p>
            <a:pPr indent="-419100" lvl="0" marL="457200" rtl="0" algn="l">
              <a:lnSpc>
                <a:spcPct val="100000"/>
              </a:lnSpc>
              <a:spcBef>
                <a:spcPts val="600"/>
              </a:spcBef>
              <a:spcAft>
                <a:spcPts val="0"/>
              </a:spcAft>
              <a:buClr>
                <a:schemeClr val="dk1"/>
              </a:buClr>
              <a:buSzPts val="3000"/>
              <a:buFont typeface="Cabin"/>
              <a:buChar char="⊙"/>
            </a:pPr>
            <a:r>
              <a:rPr lang="pt-BR" sz="2000"/>
              <a:t>Elaborado para </a:t>
            </a:r>
            <a:r>
              <a:rPr b="1" lang="pt-BR" sz="2000"/>
              <a:t>facilitar o estabelecimento de diagnósticos mais confiáveis</a:t>
            </a:r>
            <a:endParaRPr/>
          </a:p>
          <a:p>
            <a:pPr indent="-419100" lvl="0" marL="457200" rtl="0" algn="l">
              <a:lnSpc>
                <a:spcPct val="100000"/>
              </a:lnSpc>
              <a:spcBef>
                <a:spcPts val="600"/>
              </a:spcBef>
              <a:spcAft>
                <a:spcPts val="0"/>
              </a:spcAft>
              <a:buClr>
                <a:schemeClr val="dk1"/>
              </a:buClr>
              <a:buSzPts val="3000"/>
              <a:buFont typeface="Cabin"/>
              <a:buChar char="⊙"/>
            </a:pPr>
            <a:r>
              <a:rPr lang="pt-BR" sz="2000"/>
              <a:t>Classificação harmonizada com CID</a:t>
            </a:r>
            <a:endParaRPr sz="2000"/>
          </a:p>
        </p:txBody>
      </p:sp>
      <p:sp>
        <p:nvSpPr>
          <p:cNvPr id="129" name="Google Shape;129;p9"/>
          <p:cNvSpPr/>
          <p:nvPr/>
        </p:nvSpPr>
        <p:spPr>
          <a:xfrm>
            <a:off x="6679460" y="4864092"/>
            <a:ext cx="231826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BR" sz="1200" u="none" cap="none" strike="noStrike">
                <a:solidFill>
                  <a:schemeClr val="dk1"/>
                </a:solidFill>
                <a:latin typeface="Cabin"/>
                <a:ea typeface="Cabin"/>
                <a:cs typeface="Cabin"/>
                <a:sym typeface="Cabin"/>
              </a:rPr>
              <a:t>(APA, 2014; Araújo &amp; Neto, 2014)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pt-BR"/>
              <a:t>‹#›</a:t>
            </a:fld>
            <a:endParaRPr/>
          </a:p>
        </p:txBody>
      </p:sp>
      <p:pic>
        <p:nvPicPr>
          <p:cNvPr id="135" name="Google Shape;135;p10"/>
          <p:cNvPicPr preferRelativeResize="0"/>
          <p:nvPr/>
        </p:nvPicPr>
        <p:blipFill rotWithShape="1">
          <a:blip r:embed="rId3">
            <a:alphaModFix/>
          </a:blip>
          <a:srcRect b="0" l="0" r="0" t="0"/>
          <a:stretch/>
        </p:blipFill>
        <p:spPr>
          <a:xfrm>
            <a:off x="800912" y="435429"/>
            <a:ext cx="7692019" cy="4191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1"/>
          <p:cNvSpPr txBox="1"/>
          <p:nvPr>
            <p:ph idx="4294967295" type="title"/>
          </p:nvPr>
        </p:nvSpPr>
        <p:spPr>
          <a:xfrm>
            <a:off x="373517" y="215433"/>
            <a:ext cx="8380412" cy="68103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pt-BR" sz="3200">
                <a:solidFill>
                  <a:srgbClr val="213C72"/>
                </a:solidFill>
              </a:rPr>
              <a:t>DSM-5</a:t>
            </a:r>
            <a:endParaRPr sz="3000">
              <a:solidFill>
                <a:srgbClr val="1C405D"/>
              </a:solidFill>
            </a:endParaRPr>
          </a:p>
        </p:txBody>
      </p:sp>
      <p:sp>
        <p:nvSpPr>
          <p:cNvPr id="141" name="Google Shape;141;p11"/>
          <p:cNvSpPr txBox="1"/>
          <p:nvPr>
            <p:ph idx="4294967295" type="body"/>
          </p:nvPr>
        </p:nvSpPr>
        <p:spPr>
          <a:xfrm>
            <a:off x="157275" y="936246"/>
            <a:ext cx="8420668" cy="519113"/>
          </a:xfrm>
          <a:prstGeom prst="rect">
            <a:avLst/>
          </a:prstGeom>
          <a:noFill/>
          <a:ln>
            <a:noFill/>
          </a:ln>
        </p:spPr>
        <p:txBody>
          <a:bodyPr anchorCtr="0" anchor="t" bIns="68550" lIns="68550" spcFirstLastPara="1" rIns="68550" wrap="square" tIns="68550">
            <a:noAutofit/>
          </a:bodyPr>
          <a:lstStyle/>
          <a:p>
            <a:pPr indent="-419100" lvl="0" marL="457200" rtl="0" algn="l">
              <a:lnSpc>
                <a:spcPct val="100000"/>
              </a:lnSpc>
              <a:spcBef>
                <a:spcPts val="600"/>
              </a:spcBef>
              <a:spcAft>
                <a:spcPts val="0"/>
              </a:spcAft>
              <a:buClr>
                <a:schemeClr val="dk1"/>
              </a:buClr>
              <a:buSzPts val="3000"/>
              <a:buFont typeface="Cabin"/>
              <a:buChar char="⊙"/>
            </a:pPr>
            <a:r>
              <a:rPr lang="pt-BR" sz="1600">
                <a:solidFill>
                  <a:schemeClr val="dk1"/>
                </a:solidFill>
              </a:rPr>
              <a:t>Edições anteriores: sistema categórico 🡪 diagnósticos binários (de forma que um indivíduo tenha um determinado distúrbio ou não)</a:t>
            </a:r>
            <a:endParaRPr/>
          </a:p>
          <a:p>
            <a:pPr indent="-228600" lvl="0" marL="457200" rtl="0" algn="l">
              <a:lnSpc>
                <a:spcPct val="100000"/>
              </a:lnSpc>
              <a:spcBef>
                <a:spcPts val="600"/>
              </a:spcBef>
              <a:spcAft>
                <a:spcPts val="0"/>
              </a:spcAft>
              <a:buClr>
                <a:schemeClr val="dk1"/>
              </a:buClr>
              <a:buSzPts val="3000"/>
              <a:buFont typeface="Cabin"/>
              <a:buNone/>
            </a:pPr>
            <a:r>
              <a:t/>
            </a:r>
            <a:endParaRPr sz="1600">
              <a:solidFill>
                <a:schemeClr val="dk1"/>
              </a:solidFill>
            </a:endParaRPr>
          </a:p>
          <a:p>
            <a:pPr indent="-419100" lvl="0" marL="457200" rtl="0" algn="l">
              <a:lnSpc>
                <a:spcPct val="100000"/>
              </a:lnSpc>
              <a:spcBef>
                <a:spcPts val="600"/>
              </a:spcBef>
              <a:spcAft>
                <a:spcPts val="0"/>
              </a:spcAft>
              <a:buClr>
                <a:schemeClr val="dk1"/>
              </a:buClr>
              <a:buSzPts val="3000"/>
              <a:buFont typeface="Cabin"/>
              <a:buChar char="⊙"/>
            </a:pPr>
            <a:r>
              <a:rPr lang="pt-BR" sz="1600">
                <a:solidFill>
                  <a:schemeClr val="dk1"/>
                </a:solidFill>
              </a:rPr>
              <a:t>Demasiadamente rígido não captura a experiência clínica nem importantes observações científicas</a:t>
            </a:r>
            <a:endParaRPr/>
          </a:p>
          <a:p>
            <a:pPr indent="-228600" lvl="0" marL="457200" rtl="0" algn="l">
              <a:lnSpc>
                <a:spcPct val="100000"/>
              </a:lnSpc>
              <a:spcBef>
                <a:spcPts val="600"/>
              </a:spcBef>
              <a:spcAft>
                <a:spcPts val="0"/>
              </a:spcAft>
              <a:buClr>
                <a:schemeClr val="dk1"/>
              </a:buClr>
              <a:buSzPts val="3000"/>
              <a:buFont typeface="Cabin"/>
              <a:buNone/>
            </a:pPr>
            <a:r>
              <a:t/>
            </a:r>
            <a:endParaRPr sz="1600">
              <a:solidFill>
                <a:schemeClr val="dk1"/>
              </a:solidFill>
            </a:endParaRPr>
          </a:p>
          <a:p>
            <a:pPr indent="-419100" lvl="0" marL="457200" rtl="0" algn="l">
              <a:lnSpc>
                <a:spcPct val="100000"/>
              </a:lnSpc>
              <a:spcBef>
                <a:spcPts val="600"/>
              </a:spcBef>
              <a:spcAft>
                <a:spcPts val="0"/>
              </a:spcAft>
              <a:buClr>
                <a:schemeClr val="dk1"/>
              </a:buClr>
              <a:buSzPts val="3000"/>
              <a:buFont typeface="Cabin"/>
              <a:buChar char="⊙"/>
            </a:pPr>
            <a:r>
              <a:rPr lang="pt-BR" sz="1600"/>
              <a:t>Os limites entre os transtornos </a:t>
            </a:r>
            <a:r>
              <a:rPr b="1" lang="pt-BR" sz="1600"/>
              <a:t>são mais fluidos</a:t>
            </a:r>
            <a:r>
              <a:rPr lang="pt-BR" sz="1600"/>
              <a:t> ao longo da vida e os sintomas podem aparecer em diversos transtornos</a:t>
            </a:r>
            <a:endParaRPr/>
          </a:p>
          <a:p>
            <a:pPr indent="0" lvl="0" marL="38100" rtl="0" algn="l">
              <a:lnSpc>
                <a:spcPct val="100000"/>
              </a:lnSpc>
              <a:spcBef>
                <a:spcPts val="600"/>
              </a:spcBef>
              <a:spcAft>
                <a:spcPts val="0"/>
              </a:spcAft>
              <a:buSzPts val="3000"/>
              <a:buNone/>
            </a:pPr>
            <a:r>
              <a:t/>
            </a:r>
            <a:endParaRPr sz="1600"/>
          </a:p>
          <a:p>
            <a:pPr indent="-419100" lvl="0" marL="457200" rtl="0" algn="l">
              <a:lnSpc>
                <a:spcPct val="100000"/>
              </a:lnSpc>
              <a:spcBef>
                <a:spcPts val="600"/>
              </a:spcBef>
              <a:spcAft>
                <a:spcPts val="0"/>
              </a:spcAft>
              <a:buClr>
                <a:schemeClr val="dk1"/>
              </a:buClr>
              <a:buSzPts val="3000"/>
              <a:buFont typeface="Cabin"/>
              <a:buChar char="⊙"/>
            </a:pPr>
            <a:r>
              <a:rPr b="1" lang="pt-BR" sz="1600"/>
              <a:t>Transtornos intimamente relacionados </a:t>
            </a:r>
            <a:r>
              <a:rPr lang="pt-BR" sz="1600"/>
              <a:t>que apresentam </a:t>
            </a:r>
            <a:r>
              <a:rPr b="1" lang="pt-BR" sz="1600"/>
              <a:t>sintomas</a:t>
            </a:r>
            <a:r>
              <a:rPr lang="pt-BR" sz="1600"/>
              <a:t>, fatores de risco ambientais, genéticos e possivelmente substratos neuronais </a:t>
            </a:r>
            <a:r>
              <a:rPr b="1" lang="pt-BR" sz="1600"/>
              <a:t>compartilhados </a:t>
            </a:r>
            <a:endParaRPr/>
          </a:p>
          <a:p>
            <a:pPr indent="-228600" lvl="0" marL="457200" rtl="0" algn="l">
              <a:lnSpc>
                <a:spcPct val="100000"/>
              </a:lnSpc>
              <a:spcBef>
                <a:spcPts val="600"/>
              </a:spcBef>
              <a:spcAft>
                <a:spcPts val="0"/>
              </a:spcAft>
              <a:buClr>
                <a:schemeClr val="dk1"/>
              </a:buClr>
              <a:buSzPts val="3000"/>
              <a:buFont typeface="Cabin"/>
              <a:buNone/>
            </a:pPr>
            <a:r>
              <a:t/>
            </a:r>
            <a:endParaRPr sz="1600"/>
          </a:p>
          <a:p>
            <a:pPr indent="-228600" lvl="0" marL="457200" rtl="0" algn="l">
              <a:lnSpc>
                <a:spcPct val="100000"/>
              </a:lnSpc>
              <a:spcBef>
                <a:spcPts val="600"/>
              </a:spcBef>
              <a:spcAft>
                <a:spcPts val="0"/>
              </a:spcAft>
              <a:buClr>
                <a:schemeClr val="dk1"/>
              </a:buClr>
              <a:buSzPts val="3000"/>
              <a:buFont typeface="Cabin"/>
              <a:buNone/>
            </a:pPr>
            <a:r>
              <a:t/>
            </a:r>
            <a:endParaRPr sz="1600"/>
          </a:p>
        </p:txBody>
      </p:sp>
      <p:sp>
        <p:nvSpPr>
          <p:cNvPr id="142" name="Google Shape;142;p11"/>
          <p:cNvSpPr txBox="1"/>
          <p:nvPr/>
        </p:nvSpPr>
        <p:spPr>
          <a:xfrm>
            <a:off x="7151914" y="4778828"/>
            <a:ext cx="171553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BR" sz="1400" u="none" cap="none" strike="noStrike">
                <a:solidFill>
                  <a:srgbClr val="000000"/>
                </a:solidFill>
                <a:latin typeface="Arial"/>
                <a:ea typeface="Arial"/>
                <a:cs typeface="Arial"/>
                <a:sym typeface="Arial"/>
              </a:rPr>
              <a:t>Lebeau et al., 2012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2"/>
          <p:cNvSpPr txBox="1"/>
          <p:nvPr>
            <p:ph idx="4294967295" type="title"/>
          </p:nvPr>
        </p:nvSpPr>
        <p:spPr>
          <a:xfrm>
            <a:off x="362631" y="128347"/>
            <a:ext cx="8380412" cy="68103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pt-BR" sz="3200">
                <a:solidFill>
                  <a:srgbClr val="213C72"/>
                </a:solidFill>
              </a:rPr>
              <a:t>DSM-5</a:t>
            </a:r>
            <a:endParaRPr sz="3000">
              <a:solidFill>
                <a:srgbClr val="1C405D"/>
              </a:solidFill>
            </a:endParaRPr>
          </a:p>
        </p:txBody>
      </p:sp>
      <p:sp>
        <p:nvSpPr>
          <p:cNvPr id="148" name="Google Shape;148;p12"/>
          <p:cNvSpPr txBox="1"/>
          <p:nvPr>
            <p:ph idx="4294967295" type="body"/>
          </p:nvPr>
        </p:nvSpPr>
        <p:spPr>
          <a:xfrm>
            <a:off x="189932" y="685875"/>
            <a:ext cx="8420668" cy="519113"/>
          </a:xfrm>
          <a:prstGeom prst="rect">
            <a:avLst/>
          </a:prstGeom>
          <a:noFill/>
          <a:ln>
            <a:noFill/>
          </a:ln>
        </p:spPr>
        <p:txBody>
          <a:bodyPr anchorCtr="0" anchor="t" bIns="68550" lIns="68550" spcFirstLastPara="1" rIns="68550" wrap="square" tIns="68550">
            <a:noAutofit/>
          </a:bodyPr>
          <a:lstStyle/>
          <a:p>
            <a:pPr indent="-419100" lvl="0" marL="457200" rtl="0" algn="l">
              <a:lnSpc>
                <a:spcPct val="100000"/>
              </a:lnSpc>
              <a:spcBef>
                <a:spcPts val="600"/>
              </a:spcBef>
              <a:spcAft>
                <a:spcPts val="0"/>
              </a:spcAft>
              <a:buClr>
                <a:schemeClr val="dk1"/>
              </a:buClr>
              <a:buSzPts val="3000"/>
              <a:buFont typeface="Cabin"/>
              <a:buChar char="⊙"/>
            </a:pPr>
            <a:r>
              <a:rPr b="1" lang="pt-BR" sz="1800" u="sng">
                <a:solidFill>
                  <a:schemeClr val="dk1"/>
                </a:solidFill>
              </a:rPr>
              <a:t>Abordagens dimensionais</a:t>
            </a:r>
            <a:r>
              <a:rPr lang="pt-BR" sz="1800"/>
              <a:t> 🡪 </a:t>
            </a:r>
            <a:endParaRPr sz="1800"/>
          </a:p>
          <a:p>
            <a:pPr indent="-381000" lvl="1" marL="914400" rtl="0" algn="l">
              <a:lnSpc>
                <a:spcPct val="100000"/>
              </a:lnSpc>
              <a:spcBef>
                <a:spcPts val="0"/>
              </a:spcBef>
              <a:spcAft>
                <a:spcPts val="0"/>
              </a:spcAft>
              <a:buSzPts val="2400"/>
              <a:buChar char="○"/>
            </a:pPr>
            <a:r>
              <a:rPr lang="pt-BR" sz="1400"/>
              <a:t>capturar mais da </a:t>
            </a:r>
            <a:r>
              <a:rPr b="1" lang="pt-BR" sz="1400"/>
              <a:t>heterogeneidade</a:t>
            </a:r>
            <a:r>
              <a:rPr lang="pt-BR" sz="1400"/>
              <a:t> que existe dentro das categorias de diagnóstico</a:t>
            </a:r>
            <a:endParaRPr/>
          </a:p>
          <a:p>
            <a:pPr indent="-381000" lvl="1" marL="914400" rtl="0" algn="l">
              <a:lnSpc>
                <a:spcPct val="100000"/>
              </a:lnSpc>
              <a:spcBef>
                <a:spcPts val="0"/>
              </a:spcBef>
              <a:spcAft>
                <a:spcPts val="0"/>
              </a:spcAft>
              <a:buSzPts val="2400"/>
              <a:buChar char="○"/>
            </a:pPr>
            <a:r>
              <a:rPr b="1" lang="pt-BR" sz="1400"/>
              <a:t>avaliações</a:t>
            </a:r>
            <a:r>
              <a:rPr lang="pt-BR" sz="1400"/>
              <a:t> dimensionais - sintomas que abrangem vários diagnósticos</a:t>
            </a:r>
            <a:endParaRPr/>
          </a:p>
          <a:p>
            <a:pPr indent="-381000" lvl="1" marL="914400" rtl="0" algn="l">
              <a:lnSpc>
                <a:spcPct val="100000"/>
              </a:lnSpc>
              <a:spcBef>
                <a:spcPts val="0"/>
              </a:spcBef>
              <a:spcAft>
                <a:spcPts val="0"/>
              </a:spcAft>
              <a:buSzPts val="2400"/>
              <a:buChar char="○"/>
            </a:pPr>
            <a:r>
              <a:rPr lang="pt-BR" sz="1400"/>
              <a:t>mais clara a </a:t>
            </a:r>
            <a:r>
              <a:rPr b="1" lang="pt-BR" sz="1400"/>
              <a:t>apresentação completa</a:t>
            </a:r>
            <a:r>
              <a:rPr lang="pt-BR" sz="1400"/>
              <a:t> dos sintomas em um indivíduo </a:t>
            </a:r>
            <a:endParaRPr sz="1400"/>
          </a:p>
          <a:p>
            <a:pPr indent="-381000" lvl="1" marL="914400" rtl="0" algn="l">
              <a:lnSpc>
                <a:spcPct val="100000"/>
              </a:lnSpc>
              <a:spcBef>
                <a:spcPts val="0"/>
              </a:spcBef>
              <a:spcAft>
                <a:spcPts val="0"/>
              </a:spcAft>
              <a:buSzPts val="2400"/>
              <a:buChar char="○"/>
            </a:pPr>
            <a:r>
              <a:rPr lang="pt-BR" sz="1400"/>
              <a:t>esclarecendo certos aspectos da </a:t>
            </a:r>
            <a:r>
              <a:rPr b="1" lang="pt-BR" sz="1400"/>
              <a:t>comorbidade</a:t>
            </a:r>
            <a:r>
              <a:rPr lang="pt-BR" sz="1400"/>
              <a:t> diagnóstica</a:t>
            </a:r>
            <a:endParaRPr sz="1400"/>
          </a:p>
          <a:p>
            <a:pPr indent="-228600" lvl="0" marL="457200" rtl="0" algn="l">
              <a:lnSpc>
                <a:spcPct val="100000"/>
              </a:lnSpc>
              <a:spcBef>
                <a:spcPts val="600"/>
              </a:spcBef>
              <a:spcAft>
                <a:spcPts val="0"/>
              </a:spcAft>
              <a:buClr>
                <a:schemeClr val="dk1"/>
              </a:buClr>
              <a:buSzPts val="3000"/>
              <a:buFont typeface="Cabin"/>
              <a:buNone/>
            </a:pPr>
            <a:r>
              <a:t/>
            </a:r>
            <a:endParaRPr sz="2000"/>
          </a:p>
          <a:p>
            <a:pPr indent="-355600" lvl="0" marL="457200" rtl="0" algn="l">
              <a:lnSpc>
                <a:spcPct val="100000"/>
              </a:lnSpc>
              <a:spcBef>
                <a:spcPts val="600"/>
              </a:spcBef>
              <a:spcAft>
                <a:spcPts val="0"/>
              </a:spcAft>
              <a:buClr>
                <a:schemeClr val="dk1"/>
              </a:buClr>
              <a:buSzPts val="2000"/>
              <a:buFont typeface="Cabin"/>
              <a:buChar char="⊙"/>
            </a:pPr>
            <a:r>
              <a:rPr b="1" lang="pt-BR" sz="800"/>
              <a:t>Descrição clara e concisa de cada transtorno mental</a:t>
            </a:r>
            <a:endParaRPr sz="2000"/>
          </a:p>
          <a:p>
            <a:pPr indent="-317500" lvl="1" marL="914400" rtl="0" algn="l">
              <a:lnSpc>
                <a:spcPct val="100000"/>
              </a:lnSpc>
              <a:spcBef>
                <a:spcPts val="0"/>
              </a:spcBef>
              <a:spcAft>
                <a:spcPts val="0"/>
              </a:spcAft>
              <a:buSzPts val="1400"/>
              <a:buChar char="○"/>
            </a:pPr>
            <a:r>
              <a:rPr lang="pt-BR" sz="400"/>
              <a:t>organizada por meio de </a:t>
            </a:r>
            <a:r>
              <a:rPr b="1" lang="pt-BR" sz="400"/>
              <a:t>critérios diagnósticos </a:t>
            </a:r>
            <a:r>
              <a:rPr lang="pt-BR" sz="400"/>
              <a:t>claros</a:t>
            </a:r>
            <a:endParaRPr sz="1400"/>
          </a:p>
          <a:p>
            <a:pPr indent="-317500" lvl="1" marL="914400" rtl="0" algn="l">
              <a:lnSpc>
                <a:spcPct val="100000"/>
              </a:lnSpc>
              <a:spcBef>
                <a:spcPts val="0"/>
              </a:spcBef>
              <a:spcAft>
                <a:spcPts val="0"/>
              </a:spcAft>
              <a:buSzPts val="1400"/>
              <a:buChar char="○"/>
            </a:pPr>
            <a:r>
              <a:rPr lang="pt-BR" sz="400"/>
              <a:t>complementados por medidas dimensionais que perpassam limites diagnósticos</a:t>
            </a:r>
            <a:endParaRPr sz="1400"/>
          </a:p>
          <a:p>
            <a:pPr indent="-317500" lvl="1" marL="914400" rtl="0" algn="l">
              <a:lnSpc>
                <a:spcPct val="100000"/>
              </a:lnSpc>
              <a:spcBef>
                <a:spcPts val="0"/>
              </a:spcBef>
              <a:spcAft>
                <a:spcPts val="0"/>
              </a:spcAft>
              <a:buSzPts val="1400"/>
              <a:buChar char="○"/>
            </a:pPr>
            <a:r>
              <a:rPr lang="pt-BR" sz="400"/>
              <a:t>breve resumo de informações sobre o diagnóstico, os fatores de risco, as características associadas, os avanços em pesquisa e as várias expressões do transtorno</a:t>
            </a:r>
            <a:endParaRPr sz="1400"/>
          </a:p>
          <a:p>
            <a:pPr indent="-317500" lvl="1" marL="914400" rtl="0" algn="l">
              <a:lnSpc>
                <a:spcPct val="100000"/>
              </a:lnSpc>
              <a:spcBef>
                <a:spcPts val="0"/>
              </a:spcBef>
              <a:spcAft>
                <a:spcPts val="0"/>
              </a:spcAft>
              <a:buSzPts val="1400"/>
              <a:buChar char="○"/>
            </a:pPr>
            <a:r>
              <a:rPr lang="pt-BR" sz="400"/>
              <a:t>permitir uma </a:t>
            </a:r>
            <a:r>
              <a:rPr b="1" lang="pt-BR" sz="400"/>
              <a:t>descrição mais precisa</a:t>
            </a:r>
            <a:r>
              <a:rPr lang="pt-BR" sz="400"/>
              <a:t> das apresentações dos pacientes e </a:t>
            </a:r>
            <a:r>
              <a:rPr b="1" lang="pt-BR" sz="400"/>
              <a:t>aumentar a validade do diagnóstico</a:t>
            </a:r>
            <a:r>
              <a:rPr lang="pt-BR" sz="400"/>
              <a:t> (i.e., o grau em que os critérios diagnósticos refletem a manifestação de um transtorno psicopatológico) </a:t>
            </a:r>
            <a:endParaRPr sz="800"/>
          </a:p>
          <a:p>
            <a:pPr indent="-228600" lvl="0" marL="457200" rtl="0" algn="l">
              <a:lnSpc>
                <a:spcPct val="100000"/>
              </a:lnSpc>
              <a:spcBef>
                <a:spcPts val="600"/>
              </a:spcBef>
              <a:spcAft>
                <a:spcPts val="0"/>
              </a:spcAft>
              <a:buClr>
                <a:schemeClr val="dk1"/>
              </a:buClr>
              <a:buSzPts val="3000"/>
              <a:buFont typeface="Cabin"/>
              <a:buNone/>
            </a:pPr>
            <a:r>
              <a:t/>
            </a:r>
            <a:endParaRPr sz="800"/>
          </a:p>
          <a:p>
            <a:pPr indent="-355600" lvl="0" marL="457200" rtl="0" algn="l">
              <a:lnSpc>
                <a:spcPct val="100000"/>
              </a:lnSpc>
              <a:spcBef>
                <a:spcPts val="600"/>
              </a:spcBef>
              <a:spcAft>
                <a:spcPts val="0"/>
              </a:spcAft>
              <a:buClr>
                <a:schemeClr val="dk1"/>
              </a:buClr>
              <a:buSzPts val="2000"/>
              <a:buFont typeface="Cabin"/>
              <a:buChar char="⊙"/>
            </a:pPr>
            <a:r>
              <a:rPr lang="pt-BR" sz="400"/>
              <a:t>Treinamento clínico é necessário para usar o DSM na determinação de um diagnóstico </a:t>
            </a:r>
            <a:endParaRPr sz="2000"/>
          </a:p>
          <a:p>
            <a:pPr indent="-228600" lvl="0" marL="457200" rtl="0" algn="l">
              <a:lnSpc>
                <a:spcPct val="100000"/>
              </a:lnSpc>
              <a:spcBef>
                <a:spcPts val="600"/>
              </a:spcBef>
              <a:spcAft>
                <a:spcPts val="0"/>
              </a:spcAft>
              <a:buClr>
                <a:schemeClr val="dk1"/>
              </a:buClr>
              <a:buSzPts val="3000"/>
              <a:buFont typeface="Cabin"/>
              <a:buNone/>
            </a:pPr>
            <a:r>
              <a:t/>
            </a:r>
            <a:endParaRPr sz="2000"/>
          </a:p>
          <a:p>
            <a:pPr indent="-228600" lvl="0" marL="457200" rtl="0" algn="l">
              <a:lnSpc>
                <a:spcPct val="100000"/>
              </a:lnSpc>
              <a:spcBef>
                <a:spcPts val="600"/>
              </a:spcBef>
              <a:spcAft>
                <a:spcPts val="0"/>
              </a:spcAft>
              <a:buClr>
                <a:schemeClr val="dk1"/>
              </a:buClr>
              <a:buSzPts val="3000"/>
              <a:buFont typeface="Cabin"/>
              <a:buNone/>
            </a:pPr>
            <a:r>
              <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e140cd6d05_0_0"/>
          <p:cNvSpPr txBox="1"/>
          <p:nvPr>
            <p:ph idx="4294967295" type="title"/>
          </p:nvPr>
        </p:nvSpPr>
        <p:spPr>
          <a:xfrm>
            <a:off x="362631" y="128347"/>
            <a:ext cx="8380500" cy="68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pt-BR" sz="3200">
                <a:solidFill>
                  <a:srgbClr val="213C72"/>
                </a:solidFill>
              </a:rPr>
              <a:t>DSM-5 e DSM-5-TR</a:t>
            </a:r>
            <a:endParaRPr sz="3000">
              <a:solidFill>
                <a:srgbClr val="1C405D"/>
              </a:solidFill>
            </a:endParaRPr>
          </a:p>
        </p:txBody>
      </p:sp>
      <p:sp>
        <p:nvSpPr>
          <p:cNvPr id="154" name="Google Shape;154;g1e140cd6d05_0_0"/>
          <p:cNvSpPr txBox="1"/>
          <p:nvPr>
            <p:ph idx="4294967295" type="body"/>
          </p:nvPr>
        </p:nvSpPr>
        <p:spPr>
          <a:xfrm>
            <a:off x="189925" y="914475"/>
            <a:ext cx="8420700" cy="4129800"/>
          </a:xfrm>
          <a:prstGeom prst="rect">
            <a:avLst/>
          </a:prstGeom>
          <a:noFill/>
          <a:ln>
            <a:noFill/>
          </a:ln>
        </p:spPr>
        <p:txBody>
          <a:bodyPr anchorCtr="0" anchor="t" bIns="68550" lIns="68550" spcFirstLastPara="1" rIns="68550" wrap="square" tIns="68550">
            <a:noAutofit/>
          </a:bodyPr>
          <a:lstStyle/>
          <a:p>
            <a:pPr indent="-330200" lvl="0" marL="457200" rtl="0" algn="l">
              <a:lnSpc>
                <a:spcPct val="100000"/>
              </a:lnSpc>
              <a:spcBef>
                <a:spcPts val="600"/>
              </a:spcBef>
              <a:spcAft>
                <a:spcPts val="0"/>
              </a:spcAft>
              <a:buSzPts val="1600"/>
              <a:buChar char="⊙"/>
            </a:pPr>
            <a:r>
              <a:rPr lang="pt-BR" sz="1600"/>
              <a:t>Texto revisado para cada transtorno</a:t>
            </a:r>
            <a:endParaRPr sz="1600"/>
          </a:p>
          <a:p>
            <a:pPr indent="0" lvl="0" marL="457200" rtl="0" algn="l">
              <a:lnSpc>
                <a:spcPct val="100000"/>
              </a:lnSpc>
              <a:spcBef>
                <a:spcPts val="600"/>
              </a:spcBef>
              <a:spcAft>
                <a:spcPts val="0"/>
              </a:spcAft>
              <a:buNone/>
            </a:pPr>
            <a:r>
              <a:t/>
            </a:r>
            <a:endParaRPr sz="1600"/>
          </a:p>
          <a:p>
            <a:pPr indent="-330200" lvl="0" marL="457200" rtl="0" algn="l">
              <a:lnSpc>
                <a:spcPct val="100000"/>
              </a:lnSpc>
              <a:spcBef>
                <a:spcPts val="600"/>
              </a:spcBef>
              <a:spcAft>
                <a:spcPts val="0"/>
              </a:spcAft>
              <a:buSzPts val="1600"/>
              <a:buChar char="⊙"/>
            </a:pPr>
            <a:r>
              <a:rPr lang="pt-BR" sz="1600"/>
              <a:t>Adição do transtorno do luto prolongado</a:t>
            </a:r>
            <a:endParaRPr sz="1600"/>
          </a:p>
          <a:p>
            <a:pPr indent="0" lvl="0" marL="457200" rtl="0" algn="l">
              <a:lnSpc>
                <a:spcPct val="100000"/>
              </a:lnSpc>
              <a:spcBef>
                <a:spcPts val="600"/>
              </a:spcBef>
              <a:spcAft>
                <a:spcPts val="0"/>
              </a:spcAft>
              <a:buNone/>
            </a:pPr>
            <a:r>
              <a:t/>
            </a:r>
            <a:endParaRPr sz="1600"/>
          </a:p>
          <a:p>
            <a:pPr indent="-330200" lvl="0" marL="457200" rtl="0" algn="l">
              <a:lnSpc>
                <a:spcPct val="100000"/>
              </a:lnSpc>
              <a:spcBef>
                <a:spcPts val="600"/>
              </a:spcBef>
              <a:spcAft>
                <a:spcPts val="0"/>
              </a:spcAft>
              <a:buSzPts val="1600"/>
              <a:buChar char="⊙"/>
            </a:pPr>
            <a:r>
              <a:rPr lang="pt-BR" sz="1600"/>
              <a:t>Mais de 70 conjuntos de critérios modificados com esclarecimentos úteis desde a publicação do DSM-5</a:t>
            </a:r>
            <a:endParaRPr sz="1600"/>
          </a:p>
          <a:p>
            <a:pPr indent="0" lvl="0" marL="457200" rtl="0" algn="l">
              <a:lnSpc>
                <a:spcPct val="100000"/>
              </a:lnSpc>
              <a:spcBef>
                <a:spcPts val="600"/>
              </a:spcBef>
              <a:spcAft>
                <a:spcPts val="0"/>
              </a:spcAft>
              <a:buNone/>
            </a:pPr>
            <a:r>
              <a:t/>
            </a:r>
            <a:endParaRPr sz="1600"/>
          </a:p>
          <a:p>
            <a:pPr indent="-330200" lvl="0" marL="457200" rtl="0" algn="l">
              <a:lnSpc>
                <a:spcPct val="100000"/>
              </a:lnSpc>
              <a:spcBef>
                <a:spcPts val="600"/>
              </a:spcBef>
              <a:spcAft>
                <a:spcPts val="0"/>
              </a:spcAft>
              <a:buSzPts val="1600"/>
              <a:buChar char="⊙"/>
            </a:pPr>
            <a:r>
              <a:rPr lang="pt-BR" sz="1600"/>
              <a:t>Introdução e uso do manual atualizados</a:t>
            </a:r>
            <a:endParaRPr sz="1600"/>
          </a:p>
          <a:p>
            <a:pPr indent="0" lvl="0" marL="457200" rtl="0" algn="l">
              <a:lnSpc>
                <a:spcPct val="100000"/>
              </a:lnSpc>
              <a:spcBef>
                <a:spcPts val="600"/>
              </a:spcBef>
              <a:spcAft>
                <a:spcPts val="0"/>
              </a:spcAft>
              <a:buNone/>
            </a:pPr>
            <a:r>
              <a:t/>
            </a:r>
            <a:endParaRPr sz="1600"/>
          </a:p>
          <a:p>
            <a:pPr indent="-330200" lvl="0" marL="457200" rtl="0" algn="l">
              <a:lnSpc>
                <a:spcPct val="100000"/>
              </a:lnSpc>
              <a:spcBef>
                <a:spcPts val="600"/>
              </a:spcBef>
              <a:spcAft>
                <a:spcPts val="0"/>
              </a:spcAft>
              <a:buSzPts val="1600"/>
              <a:buChar char="⊙"/>
            </a:pPr>
            <a:r>
              <a:rPr lang="pt-BR" sz="1600"/>
              <a:t>Considerações sobre o impacto do racismo e da discriminação nos transtornos mentais </a:t>
            </a:r>
            <a:endParaRPr sz="1600"/>
          </a:p>
          <a:p>
            <a:pPr indent="0" lvl="0" marL="457200" rtl="0" algn="l">
              <a:lnSpc>
                <a:spcPct val="100000"/>
              </a:lnSpc>
              <a:spcBef>
                <a:spcPts val="600"/>
              </a:spcBef>
              <a:spcAft>
                <a:spcPts val="0"/>
              </a:spcAft>
              <a:buNone/>
            </a:pPr>
            <a:r>
              <a:t/>
            </a:r>
            <a:endParaRPr sz="1600"/>
          </a:p>
          <a:p>
            <a:pPr indent="-330200" lvl="0" marL="457200" rtl="0" algn="l">
              <a:lnSpc>
                <a:spcPct val="100000"/>
              </a:lnSpc>
              <a:spcBef>
                <a:spcPts val="600"/>
              </a:spcBef>
              <a:spcAft>
                <a:spcPts val="0"/>
              </a:spcAft>
              <a:buSzPts val="1600"/>
              <a:buChar char="⊙"/>
            </a:pPr>
            <a:r>
              <a:rPr lang="pt-BR" sz="1600"/>
              <a:t>Novos códigos para marcar e monitorar o comportamento suicida</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3"/>
          <p:cNvSpPr txBox="1"/>
          <p:nvPr>
            <p:ph idx="1" type="body"/>
          </p:nvPr>
        </p:nvSpPr>
        <p:spPr>
          <a:xfrm>
            <a:off x="419100" y="530994"/>
            <a:ext cx="8229600" cy="519600"/>
          </a:xfrm>
          <a:prstGeom prst="rect">
            <a:avLst/>
          </a:prstGeom>
          <a:noFill/>
          <a:ln>
            <a:noFill/>
          </a:ln>
        </p:spPr>
        <p:txBody>
          <a:bodyPr anchorCtr="0" anchor="t" bIns="91425" lIns="91425" spcFirstLastPara="1" rIns="91425" wrap="square" tIns="91425">
            <a:noAutofit/>
          </a:bodyPr>
          <a:lstStyle/>
          <a:p>
            <a:pPr indent="0" lvl="0" marL="28575" rtl="0" algn="ctr">
              <a:lnSpc>
                <a:spcPct val="100000"/>
              </a:lnSpc>
              <a:spcBef>
                <a:spcPts val="360"/>
              </a:spcBef>
              <a:spcAft>
                <a:spcPts val="0"/>
              </a:spcAft>
              <a:buSzPts val="1800"/>
              <a:buNone/>
            </a:pPr>
            <a:r>
              <a:rPr lang="pt-BR" sz="2400">
                <a:solidFill>
                  <a:srgbClr val="000000"/>
                </a:solidFill>
              </a:rPr>
              <a:t>[...]a ciência não estava madura o suficiente para produzir diagnósticos plenamente válidos – ou seja, proporcionar validadores científicos consistentes, sólidos e objetivos para cada transtorno do DSM. A ciência dos transtornos mentais continua a evoluir.</a:t>
            </a:r>
            <a:endParaRPr/>
          </a:p>
          <a:p>
            <a:pPr indent="-228600" lvl="0" marL="457200" rtl="0" algn="ctr">
              <a:lnSpc>
                <a:spcPct val="100000"/>
              </a:lnSpc>
              <a:spcBef>
                <a:spcPts val="360"/>
              </a:spcBef>
              <a:spcAft>
                <a:spcPts val="0"/>
              </a:spcAft>
              <a:buClr>
                <a:srgbClr val="FFFF00"/>
              </a:buClr>
              <a:buSzPts val="1800"/>
              <a:buNone/>
            </a:pPr>
            <a:r>
              <a:t/>
            </a:r>
            <a:endParaRPr/>
          </a:p>
          <a:p>
            <a:pPr indent="-228600" lvl="0" marL="457200" rtl="0" algn="ctr">
              <a:lnSpc>
                <a:spcPct val="100000"/>
              </a:lnSpc>
              <a:spcBef>
                <a:spcPts val="360"/>
              </a:spcBef>
              <a:spcAft>
                <a:spcPts val="0"/>
              </a:spcAft>
              <a:buClr>
                <a:srgbClr val="FFFF00"/>
              </a:buClr>
              <a:buSzPts val="1800"/>
              <a:buNone/>
            </a:pPr>
            <a:r>
              <a:rPr lang="pt-BR" sz="2000">
                <a:solidFill>
                  <a:srgbClr val="000000"/>
                </a:solidFill>
              </a:rPr>
              <a:t>[...] o reagrupamento dos transtornos mentais no DSM-5 tem o objetivo de possibilitar futuras pesquisas para aumentar a compreensão das origens de doenças e aspectos fisiopatológicos comuns entre transtornos e ainda fornecer uma base para replicação futura em que os dados possam ser reanalisados ao longo do tempo para continuamente avaliar sua validade. </a:t>
            </a:r>
            <a:endParaRPr/>
          </a:p>
        </p:txBody>
      </p:sp>
      <p:sp>
        <p:nvSpPr>
          <p:cNvPr id="160" name="Google Shape;160;p13"/>
          <p:cNvSpPr/>
          <p:nvPr/>
        </p:nvSpPr>
        <p:spPr>
          <a:xfrm>
            <a:off x="8140227" y="4227552"/>
            <a:ext cx="508473" cy="1107996"/>
          </a:xfrm>
          <a:prstGeom prst="rect">
            <a:avLst/>
          </a:prstGeom>
          <a:noFill/>
          <a:ln>
            <a:noFill/>
          </a:ln>
        </p:spPr>
        <p:txBody>
          <a:bodyPr anchorCtr="0" anchor="t" bIns="45700" lIns="91425" spcFirstLastPara="1" rIns="91425" wrap="square" tIns="45700">
            <a:spAutoFit/>
          </a:bodyPr>
          <a:lstStyle/>
          <a:p>
            <a:pPr indent="0" lvl="0" marL="28575" marR="0" rtl="0" algn="ctr">
              <a:lnSpc>
                <a:spcPct val="100000"/>
              </a:lnSpc>
              <a:spcBef>
                <a:spcPts val="0"/>
              </a:spcBef>
              <a:spcAft>
                <a:spcPts val="0"/>
              </a:spcAft>
              <a:buNone/>
            </a:pPr>
            <a:r>
              <a:rPr b="0" i="0" lang="pt-BR" sz="6600" u="none" cap="none" strike="noStrike">
                <a:solidFill>
                  <a:srgbClr val="000000"/>
                </a:solidFill>
                <a:latin typeface="Cabin"/>
                <a:ea typeface="Cabin"/>
                <a:cs typeface="Cabin"/>
                <a:sym typeface="Cabin"/>
              </a:rPr>
              <a:t>”</a:t>
            </a:r>
            <a:endParaRPr b="0" i="0" sz="6600" u="none" cap="none" strike="noStrike">
              <a:solidFill>
                <a:srgbClr val="000000"/>
              </a:solidFill>
              <a:latin typeface="Cabin"/>
              <a:ea typeface="Cabin"/>
              <a:cs typeface="Cabin"/>
              <a:sym typeface="Cabin"/>
            </a:endParaRPr>
          </a:p>
        </p:txBody>
      </p:sp>
      <p:sp>
        <p:nvSpPr>
          <p:cNvPr id="161" name="Google Shape;161;p13"/>
          <p:cNvSpPr/>
          <p:nvPr/>
        </p:nvSpPr>
        <p:spPr>
          <a:xfrm>
            <a:off x="419100" y="118511"/>
            <a:ext cx="486030"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BR" sz="6600" u="none" cap="none" strike="noStrike">
                <a:solidFill>
                  <a:srgbClr val="000000"/>
                </a:solidFill>
                <a:latin typeface="Cabin"/>
                <a:ea typeface="Cabin"/>
                <a:cs typeface="Cabin"/>
                <a:sym typeface="Cabin"/>
              </a:rPr>
              <a:t>“</a:t>
            </a:r>
            <a:endParaRPr b="0" i="0" sz="1400" u="none" cap="none" strike="noStrike">
              <a:solidFill>
                <a:srgbClr val="000000"/>
              </a:solidFill>
              <a:latin typeface="Arial"/>
              <a:ea typeface="Arial"/>
              <a:cs typeface="Arial"/>
              <a:sym typeface="Arial"/>
            </a:endParaRPr>
          </a:p>
        </p:txBody>
      </p:sp>
      <p:sp>
        <p:nvSpPr>
          <p:cNvPr id="162" name="Google Shape;162;p13"/>
          <p:cNvSpPr/>
          <p:nvPr/>
        </p:nvSpPr>
        <p:spPr>
          <a:xfrm>
            <a:off x="7228978" y="4643050"/>
            <a:ext cx="95250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BR" sz="1200" u="none" cap="none" strike="noStrike">
                <a:solidFill>
                  <a:schemeClr val="dk1"/>
                </a:solidFill>
                <a:latin typeface="Cabin"/>
                <a:ea typeface="Cabin"/>
                <a:cs typeface="Cabin"/>
                <a:sym typeface="Cabin"/>
              </a:rPr>
              <a:t>(APA, 2014)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sp>
        <p:nvSpPr>
          <p:cNvPr id="37" name="Google Shape;37;g1213802ad1f_0_0"/>
          <p:cNvSpPr/>
          <p:nvPr/>
        </p:nvSpPr>
        <p:spPr>
          <a:xfrm>
            <a:off x="-99175" y="-86750"/>
            <a:ext cx="9382200" cy="5428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 name="Google Shape;38;g1213802ad1f_0_0"/>
          <p:cNvPicPr preferRelativeResize="0"/>
          <p:nvPr/>
        </p:nvPicPr>
        <p:blipFill>
          <a:blip r:embed="rId3">
            <a:alphaModFix/>
          </a:blip>
          <a:stretch>
            <a:fillRect/>
          </a:stretch>
        </p:blipFill>
        <p:spPr>
          <a:xfrm>
            <a:off x="823775" y="343950"/>
            <a:ext cx="1968750" cy="4455600"/>
          </a:xfrm>
          <a:prstGeom prst="rect">
            <a:avLst/>
          </a:prstGeom>
          <a:noFill/>
          <a:ln>
            <a:noFill/>
          </a:ln>
        </p:spPr>
      </p:pic>
      <p:pic>
        <p:nvPicPr>
          <p:cNvPr id="39" name="Google Shape;39;g1213802ad1f_0_0"/>
          <p:cNvPicPr preferRelativeResize="0"/>
          <p:nvPr/>
        </p:nvPicPr>
        <p:blipFill>
          <a:blip r:embed="rId4">
            <a:alphaModFix/>
          </a:blip>
          <a:stretch>
            <a:fillRect/>
          </a:stretch>
        </p:blipFill>
        <p:spPr>
          <a:xfrm>
            <a:off x="3045108" y="2101758"/>
            <a:ext cx="5791025" cy="1051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4"/>
          <p:cNvSpPr txBox="1"/>
          <p:nvPr>
            <p:ph idx="4294967295" type="title"/>
          </p:nvPr>
        </p:nvSpPr>
        <p:spPr>
          <a:xfrm>
            <a:off x="427945" y="204547"/>
            <a:ext cx="8380412" cy="68103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pt-BR" sz="3000">
                <a:solidFill>
                  <a:srgbClr val="1C405D"/>
                </a:solidFill>
              </a:rPr>
              <a:t>Por que atribuir diagnóstico e utilizar o DSM?</a:t>
            </a:r>
            <a:endParaRPr/>
          </a:p>
        </p:txBody>
      </p:sp>
      <p:sp>
        <p:nvSpPr>
          <p:cNvPr id="168" name="Google Shape;168;p14"/>
          <p:cNvSpPr txBox="1"/>
          <p:nvPr>
            <p:ph idx="4294967295" type="body"/>
          </p:nvPr>
        </p:nvSpPr>
        <p:spPr>
          <a:xfrm>
            <a:off x="193562" y="936172"/>
            <a:ext cx="8229600" cy="733748"/>
          </a:xfrm>
          <a:prstGeom prst="rect">
            <a:avLst/>
          </a:prstGeom>
          <a:noFill/>
          <a:ln>
            <a:noFill/>
          </a:ln>
        </p:spPr>
        <p:txBody>
          <a:bodyPr anchorCtr="0" anchor="t" bIns="68550" lIns="68550" spcFirstLastPara="1" rIns="68550" wrap="square" tIns="68550">
            <a:noAutofit/>
          </a:bodyPr>
          <a:lstStyle/>
          <a:p>
            <a:pPr indent="-419100" lvl="0" marL="457200" rtl="0" algn="l">
              <a:lnSpc>
                <a:spcPct val="100000"/>
              </a:lnSpc>
              <a:spcBef>
                <a:spcPts val="600"/>
              </a:spcBef>
              <a:spcAft>
                <a:spcPts val="0"/>
              </a:spcAft>
              <a:buClr>
                <a:schemeClr val="dk1"/>
              </a:buClr>
              <a:buSzPts val="3000"/>
              <a:buFont typeface="Cabin"/>
              <a:buChar char="⊙"/>
            </a:pPr>
            <a:r>
              <a:rPr lang="pt-BR" sz="2000">
                <a:latin typeface="Cabin"/>
                <a:ea typeface="Cabin"/>
                <a:cs typeface="Cabin"/>
                <a:sym typeface="Cabin"/>
              </a:rPr>
              <a:t>Comunicação com outros profissionais</a:t>
            </a:r>
            <a:endParaRPr/>
          </a:p>
          <a:p>
            <a:pPr indent="-381000" lvl="1" marL="914400" rtl="0" algn="l">
              <a:lnSpc>
                <a:spcPct val="100000"/>
              </a:lnSpc>
              <a:spcBef>
                <a:spcPts val="0"/>
              </a:spcBef>
              <a:spcAft>
                <a:spcPts val="0"/>
              </a:spcAft>
              <a:buSzPts val="2400"/>
              <a:buChar char="○"/>
            </a:pPr>
            <a:r>
              <a:rPr lang="pt-BR" sz="1600">
                <a:solidFill>
                  <a:schemeClr val="dk1"/>
                </a:solidFill>
                <a:latin typeface="Cabin"/>
                <a:ea typeface="Cabin"/>
                <a:cs typeface="Cabin"/>
                <a:sym typeface="Cabin"/>
              </a:rPr>
              <a:t>Psiquiatras, outros médicos, psicólogos, assistentes sociais, enfermeiros, consultores, especialistas das áreas forense e legal, terapeutas ocupacionais e de reabilitação e outros profissionais da área da saúde</a:t>
            </a:r>
            <a:endParaRPr sz="1600">
              <a:solidFill>
                <a:schemeClr val="dk1"/>
              </a:solidFill>
              <a:latin typeface="Cabin"/>
              <a:ea typeface="Cabin"/>
              <a:cs typeface="Cabin"/>
              <a:sym typeface="Cabin"/>
            </a:endParaRPr>
          </a:p>
          <a:p>
            <a:pPr indent="-419100" lvl="0" marL="457200" rtl="0" algn="l">
              <a:lnSpc>
                <a:spcPct val="100000"/>
              </a:lnSpc>
              <a:spcBef>
                <a:spcPts val="600"/>
              </a:spcBef>
              <a:spcAft>
                <a:spcPts val="0"/>
              </a:spcAft>
              <a:buClr>
                <a:schemeClr val="dk1"/>
              </a:buClr>
              <a:buSzPts val="3000"/>
              <a:buFont typeface="Cabin"/>
              <a:buChar char="⊙"/>
            </a:pPr>
            <a:r>
              <a:rPr lang="pt-BR" sz="2000">
                <a:latin typeface="Cabin"/>
                <a:ea typeface="Cabin"/>
                <a:cs typeface="Cabin"/>
                <a:sym typeface="Cabin"/>
              </a:rPr>
              <a:t>Diversos contextos clínicos</a:t>
            </a:r>
            <a:endParaRPr/>
          </a:p>
          <a:p>
            <a:pPr indent="-381000" lvl="1" marL="914400" rtl="0" algn="l">
              <a:lnSpc>
                <a:spcPct val="100000"/>
              </a:lnSpc>
              <a:spcBef>
                <a:spcPts val="0"/>
              </a:spcBef>
              <a:spcAft>
                <a:spcPts val="0"/>
              </a:spcAft>
              <a:buSzPts val="2400"/>
              <a:buChar char="○"/>
            </a:pPr>
            <a:r>
              <a:rPr lang="pt-BR" sz="1600">
                <a:latin typeface="Cabin"/>
                <a:ea typeface="Cabin"/>
                <a:cs typeface="Cabin"/>
                <a:sym typeface="Cabin"/>
              </a:rPr>
              <a:t>Internação, ambulatório, hospital-dia, consultoria (interconsulta), clínica, consultório particular e atenção primária</a:t>
            </a:r>
            <a:endParaRPr/>
          </a:p>
          <a:p>
            <a:pPr indent="-419100" lvl="0" marL="457200" rtl="0" algn="l">
              <a:lnSpc>
                <a:spcPct val="100000"/>
              </a:lnSpc>
              <a:spcBef>
                <a:spcPts val="600"/>
              </a:spcBef>
              <a:spcAft>
                <a:spcPts val="0"/>
              </a:spcAft>
              <a:buClr>
                <a:schemeClr val="dk1"/>
              </a:buClr>
              <a:buSzPts val="3000"/>
              <a:buFont typeface="Cabin"/>
              <a:buChar char="⊙"/>
            </a:pPr>
            <a:r>
              <a:rPr lang="pt-BR" sz="2000">
                <a:latin typeface="Cabin"/>
                <a:ea typeface="Cabin"/>
                <a:cs typeface="Cabin"/>
                <a:sym typeface="Cabin"/>
              </a:rPr>
              <a:t>Instrumentos e técnicas de avaliação padronizados;</a:t>
            </a:r>
            <a:endParaRPr sz="1600">
              <a:latin typeface="Cabin"/>
              <a:ea typeface="Cabin"/>
              <a:cs typeface="Cabin"/>
              <a:sym typeface="Cabin"/>
            </a:endParaRPr>
          </a:p>
          <a:p>
            <a:pPr indent="-419100" lvl="0" marL="457200" rtl="0" algn="l">
              <a:lnSpc>
                <a:spcPct val="100000"/>
              </a:lnSpc>
              <a:spcBef>
                <a:spcPts val="600"/>
              </a:spcBef>
              <a:spcAft>
                <a:spcPts val="0"/>
              </a:spcAft>
              <a:buClr>
                <a:schemeClr val="dk1"/>
              </a:buClr>
              <a:buSzPts val="3000"/>
              <a:buFont typeface="Cabin"/>
              <a:buChar char="⊙"/>
            </a:pPr>
            <a:r>
              <a:rPr lang="pt-BR" sz="2000">
                <a:latin typeface="Cabin"/>
                <a:ea typeface="Cabin"/>
                <a:cs typeface="Cabin"/>
                <a:sym typeface="Cabin"/>
              </a:rPr>
              <a:t>Identificar e orientar tratamentos efetivos; </a:t>
            </a:r>
            <a:endParaRPr sz="2000">
              <a:latin typeface="Cabin"/>
              <a:ea typeface="Cabin"/>
              <a:cs typeface="Cabin"/>
              <a:sym typeface="Cabin"/>
            </a:endParaRPr>
          </a:p>
          <a:p>
            <a:pPr indent="-419100" lvl="0" marL="457200" rtl="0" algn="l">
              <a:lnSpc>
                <a:spcPct val="100000"/>
              </a:lnSpc>
              <a:spcBef>
                <a:spcPts val="600"/>
              </a:spcBef>
              <a:spcAft>
                <a:spcPts val="0"/>
              </a:spcAft>
              <a:buClr>
                <a:schemeClr val="dk1"/>
              </a:buClr>
              <a:buSzPts val="3000"/>
              <a:buFont typeface="Cabin"/>
              <a:buChar char="⊙"/>
            </a:pPr>
            <a:r>
              <a:rPr b="1" lang="pt-BR" sz="2000">
                <a:latin typeface="Cabin"/>
                <a:ea typeface="Cabin"/>
                <a:cs typeface="Cabin"/>
                <a:sym typeface="Cabin"/>
              </a:rPr>
              <a:t>Quanto mais cedo se atribui um diagnóstico ao caso e mais preciso este é, maior a probabilidade de um bom prognóstico.</a:t>
            </a:r>
            <a:endParaRPr/>
          </a:p>
          <a:p>
            <a:pPr indent="0" lvl="0" marL="38100" rtl="0" algn="l">
              <a:lnSpc>
                <a:spcPct val="100000"/>
              </a:lnSpc>
              <a:spcBef>
                <a:spcPts val="0"/>
              </a:spcBef>
              <a:spcAft>
                <a:spcPts val="0"/>
              </a:spcAft>
              <a:buSzPts val="3000"/>
              <a:buNone/>
            </a:pPr>
            <a:r>
              <a:t/>
            </a:r>
            <a:endParaRPr b="1" sz="2400">
              <a:latin typeface="Cabin"/>
              <a:ea typeface="Cabin"/>
              <a:cs typeface="Cabin"/>
              <a:sym typeface="Cabi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p:nvPr/>
        </p:nvSpPr>
        <p:spPr>
          <a:xfrm>
            <a:off x="2044047" y="1081528"/>
            <a:ext cx="5082894" cy="4683232"/>
          </a:xfrm>
          <a:prstGeom prst="ellipse">
            <a:avLst/>
          </a:prstGeom>
          <a:noFill/>
          <a:ln cap="flat" cmpd="sng" w="762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4" name="Google Shape;174;p15"/>
          <p:cNvSpPr txBox="1"/>
          <p:nvPr>
            <p:ph idx="4294967295" type="title"/>
          </p:nvPr>
        </p:nvSpPr>
        <p:spPr>
          <a:xfrm>
            <a:off x="395288" y="400490"/>
            <a:ext cx="8380412" cy="68103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pt-BR" sz="3000">
                <a:solidFill>
                  <a:srgbClr val="1C405D"/>
                </a:solidFill>
              </a:rPr>
              <a:t>Elementos de um diagnóstico</a:t>
            </a:r>
            <a:endParaRPr/>
          </a:p>
        </p:txBody>
      </p:sp>
      <p:sp>
        <p:nvSpPr>
          <p:cNvPr id="175" name="Google Shape;175;p15"/>
          <p:cNvSpPr/>
          <p:nvPr/>
        </p:nvSpPr>
        <p:spPr>
          <a:xfrm>
            <a:off x="2299494" y="2663007"/>
            <a:ext cx="4572000" cy="132343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000"/>
              <a:buFont typeface="Courier New"/>
              <a:buChar char="o"/>
            </a:pPr>
            <a:r>
              <a:rPr b="1" i="0" lang="pt-BR" sz="2000" u="none" cap="none" strike="noStrike">
                <a:solidFill>
                  <a:srgbClr val="000000"/>
                </a:solidFill>
                <a:latin typeface="Cabin"/>
                <a:ea typeface="Cabin"/>
                <a:cs typeface="Cabin"/>
                <a:sym typeface="Cabin"/>
              </a:rPr>
              <a:t>critérios diagnósticos e descritores;</a:t>
            </a:r>
            <a:endParaRPr/>
          </a:p>
          <a:p>
            <a:pPr indent="-285750" lvl="0" marL="285750" marR="0" rtl="0" algn="l">
              <a:lnSpc>
                <a:spcPct val="100000"/>
              </a:lnSpc>
              <a:spcBef>
                <a:spcPts val="0"/>
              </a:spcBef>
              <a:spcAft>
                <a:spcPts val="0"/>
              </a:spcAft>
              <a:buClr>
                <a:srgbClr val="000000"/>
              </a:buClr>
              <a:buSzPts val="2000"/>
              <a:buFont typeface="Courier New"/>
              <a:buChar char="o"/>
            </a:pPr>
            <a:r>
              <a:rPr b="1" i="0" lang="pt-BR" sz="2000" u="none" cap="none" strike="noStrike">
                <a:solidFill>
                  <a:srgbClr val="000000"/>
                </a:solidFill>
                <a:latin typeface="Cabin"/>
                <a:ea typeface="Cabin"/>
                <a:cs typeface="Cabin"/>
                <a:sym typeface="Cabin"/>
              </a:rPr>
              <a:t>subtipos e especificadores;</a:t>
            </a:r>
            <a:endParaRPr/>
          </a:p>
          <a:p>
            <a:pPr indent="-285750" lvl="0" marL="285750" marR="0" rtl="0" algn="l">
              <a:lnSpc>
                <a:spcPct val="100000"/>
              </a:lnSpc>
              <a:spcBef>
                <a:spcPts val="0"/>
              </a:spcBef>
              <a:spcAft>
                <a:spcPts val="0"/>
              </a:spcAft>
              <a:buClr>
                <a:srgbClr val="000000"/>
              </a:buClr>
              <a:buSzPts val="2000"/>
              <a:buFont typeface="Courier New"/>
              <a:buChar char="o"/>
            </a:pPr>
            <a:r>
              <a:rPr b="1" i="0" lang="pt-BR" sz="2000" u="none" cap="none" strike="noStrike">
                <a:solidFill>
                  <a:srgbClr val="000000"/>
                </a:solidFill>
                <a:latin typeface="Cabin"/>
                <a:ea typeface="Cabin"/>
                <a:cs typeface="Cabin"/>
                <a:sym typeface="Cabin"/>
              </a:rPr>
              <a:t>diagnóstico principal;</a:t>
            </a:r>
            <a:endParaRPr/>
          </a:p>
          <a:p>
            <a:pPr indent="-285750" lvl="0" marL="285750" marR="0" rtl="0" algn="l">
              <a:lnSpc>
                <a:spcPct val="100000"/>
              </a:lnSpc>
              <a:spcBef>
                <a:spcPts val="0"/>
              </a:spcBef>
              <a:spcAft>
                <a:spcPts val="0"/>
              </a:spcAft>
              <a:buClr>
                <a:srgbClr val="000000"/>
              </a:buClr>
              <a:buSzPts val="2000"/>
              <a:buFont typeface="Courier New"/>
              <a:buChar char="o"/>
            </a:pPr>
            <a:r>
              <a:rPr b="1" i="0" lang="pt-BR" sz="2000" u="none" cap="none" strike="noStrike">
                <a:solidFill>
                  <a:srgbClr val="000000"/>
                </a:solidFill>
                <a:latin typeface="Cabin"/>
                <a:ea typeface="Cabin"/>
                <a:cs typeface="Cabin"/>
                <a:sym typeface="Cabin"/>
              </a:rPr>
              <a:t>diagnóstico diferencial</a:t>
            </a:r>
            <a:endParaRPr b="1" i="0" sz="2000" u="none" cap="none" strike="noStrike">
              <a:solidFill>
                <a:srgbClr val="000000"/>
              </a:solidFill>
              <a:latin typeface="Cabin"/>
              <a:ea typeface="Cabin"/>
              <a:cs typeface="Cabin"/>
              <a:sym typeface="Cabi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6"/>
          <p:cNvPicPr preferRelativeResize="0"/>
          <p:nvPr/>
        </p:nvPicPr>
        <p:blipFill rotWithShape="1">
          <a:blip r:embed="rId3">
            <a:alphaModFix/>
          </a:blip>
          <a:srcRect b="0" l="0" r="0" t="0"/>
          <a:stretch/>
        </p:blipFill>
        <p:spPr>
          <a:xfrm>
            <a:off x="1148953" y="0"/>
            <a:ext cx="6852047"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17"/>
          <p:cNvPicPr preferRelativeResize="0"/>
          <p:nvPr/>
        </p:nvPicPr>
        <p:blipFill rotWithShape="1">
          <a:blip r:embed="rId3">
            <a:alphaModFix/>
          </a:blip>
          <a:srcRect b="0" l="0" r="0" t="0"/>
          <a:stretch/>
        </p:blipFill>
        <p:spPr>
          <a:xfrm>
            <a:off x="1143000" y="14290"/>
            <a:ext cx="6858000" cy="3440906"/>
          </a:xfrm>
          <a:prstGeom prst="rect">
            <a:avLst/>
          </a:prstGeom>
          <a:noFill/>
          <a:ln>
            <a:noFill/>
          </a:ln>
        </p:spPr>
      </p:pic>
      <p:pic>
        <p:nvPicPr>
          <p:cNvPr id="186" name="Google Shape;186;p17"/>
          <p:cNvPicPr preferRelativeResize="0"/>
          <p:nvPr/>
        </p:nvPicPr>
        <p:blipFill rotWithShape="1">
          <a:blip r:embed="rId4">
            <a:alphaModFix/>
          </a:blip>
          <a:srcRect b="0" l="0" r="0" t="0"/>
          <a:stretch/>
        </p:blipFill>
        <p:spPr>
          <a:xfrm>
            <a:off x="1138238" y="3274222"/>
            <a:ext cx="6858000" cy="186928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8"/>
          <p:cNvPicPr preferRelativeResize="0"/>
          <p:nvPr/>
        </p:nvPicPr>
        <p:blipFill rotWithShape="1">
          <a:blip r:embed="rId3">
            <a:alphaModFix/>
          </a:blip>
          <a:srcRect b="0" l="0" r="0" t="0"/>
          <a:stretch/>
        </p:blipFill>
        <p:spPr>
          <a:xfrm>
            <a:off x="1143003" y="3543300"/>
            <a:ext cx="6869906" cy="1600200"/>
          </a:xfrm>
          <a:prstGeom prst="rect">
            <a:avLst/>
          </a:prstGeom>
          <a:noFill/>
          <a:ln>
            <a:noFill/>
          </a:ln>
        </p:spPr>
      </p:pic>
      <p:pic>
        <p:nvPicPr>
          <p:cNvPr id="192" name="Google Shape;192;p18"/>
          <p:cNvPicPr preferRelativeResize="0"/>
          <p:nvPr/>
        </p:nvPicPr>
        <p:blipFill rotWithShape="1">
          <a:blip r:embed="rId4">
            <a:alphaModFix/>
          </a:blip>
          <a:srcRect b="0" l="0" r="0" t="0"/>
          <a:stretch/>
        </p:blipFill>
        <p:spPr>
          <a:xfrm>
            <a:off x="1143000" y="0"/>
            <a:ext cx="6858000" cy="3567113"/>
          </a:xfrm>
          <a:prstGeom prst="rect">
            <a:avLst/>
          </a:prstGeom>
          <a:noFill/>
          <a:ln>
            <a:noFill/>
          </a:ln>
        </p:spPr>
      </p:pic>
      <p:sp>
        <p:nvSpPr>
          <p:cNvPr id="193" name="Google Shape;193;p18"/>
          <p:cNvSpPr/>
          <p:nvPr/>
        </p:nvSpPr>
        <p:spPr>
          <a:xfrm>
            <a:off x="1143003" y="1653779"/>
            <a:ext cx="1484710" cy="161925"/>
          </a:xfrm>
          <a:prstGeom prst="rect">
            <a:avLst/>
          </a:prstGeom>
          <a:noFill/>
          <a:ln cap="flat" cmpd="sng" w="28575">
            <a:solidFill>
              <a:srgbClr val="EEBD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Varela Round"/>
              <a:ea typeface="Varela Round"/>
              <a:cs typeface="Varela Round"/>
              <a:sym typeface="Varela Round"/>
            </a:endParaRPr>
          </a:p>
        </p:txBody>
      </p:sp>
      <p:sp>
        <p:nvSpPr>
          <p:cNvPr id="194" name="Google Shape;194;p18"/>
          <p:cNvSpPr/>
          <p:nvPr/>
        </p:nvSpPr>
        <p:spPr>
          <a:xfrm>
            <a:off x="1123950" y="2895600"/>
            <a:ext cx="1071563" cy="161925"/>
          </a:xfrm>
          <a:prstGeom prst="rect">
            <a:avLst/>
          </a:prstGeom>
          <a:noFill/>
          <a:ln cap="flat" cmpd="sng" w="28575">
            <a:solidFill>
              <a:srgbClr val="EEBD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Varela Round"/>
              <a:ea typeface="Varela Round"/>
              <a:cs typeface="Varela Round"/>
              <a:sym typeface="Varela Round"/>
            </a:endParaRPr>
          </a:p>
        </p:txBody>
      </p:sp>
      <p:sp>
        <p:nvSpPr>
          <p:cNvPr id="195" name="Google Shape;195;p18"/>
          <p:cNvSpPr/>
          <p:nvPr/>
        </p:nvSpPr>
        <p:spPr>
          <a:xfrm>
            <a:off x="1143000" y="3604022"/>
            <a:ext cx="2025254" cy="155972"/>
          </a:xfrm>
          <a:prstGeom prst="rect">
            <a:avLst/>
          </a:prstGeom>
          <a:noFill/>
          <a:ln cap="flat" cmpd="sng" w="28575">
            <a:solidFill>
              <a:srgbClr val="EEBD0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Varela Round"/>
              <a:ea typeface="Varela Round"/>
              <a:cs typeface="Varela Round"/>
              <a:sym typeface="Varela Rou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9"/>
          <p:cNvSpPr txBox="1"/>
          <p:nvPr>
            <p:ph idx="4294967295" type="title"/>
          </p:nvPr>
        </p:nvSpPr>
        <p:spPr>
          <a:xfrm>
            <a:off x="395288" y="400490"/>
            <a:ext cx="8380412" cy="68103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pt-BR" sz="3000">
                <a:solidFill>
                  <a:srgbClr val="1C405D"/>
                </a:solidFill>
              </a:rPr>
              <a:t>Diagnóstico diferencial</a:t>
            </a:r>
            <a:endParaRPr/>
          </a:p>
        </p:txBody>
      </p:sp>
      <p:sp>
        <p:nvSpPr>
          <p:cNvPr id="201" name="Google Shape;201;p19"/>
          <p:cNvSpPr txBox="1"/>
          <p:nvPr>
            <p:ph idx="4294967295" type="body"/>
          </p:nvPr>
        </p:nvSpPr>
        <p:spPr>
          <a:xfrm>
            <a:off x="150019" y="1466492"/>
            <a:ext cx="8229600" cy="519113"/>
          </a:xfrm>
          <a:prstGeom prst="rect">
            <a:avLst/>
          </a:prstGeom>
          <a:noFill/>
          <a:ln>
            <a:noFill/>
          </a:ln>
        </p:spPr>
        <p:txBody>
          <a:bodyPr anchorCtr="0" anchor="t" bIns="68550" lIns="68550" spcFirstLastPara="1" rIns="68550" wrap="square" tIns="68550">
            <a:noAutofit/>
          </a:bodyPr>
          <a:lstStyle/>
          <a:p>
            <a:pPr indent="-419100" lvl="0" marL="457200" rtl="0" algn="just">
              <a:lnSpc>
                <a:spcPct val="100000"/>
              </a:lnSpc>
              <a:spcBef>
                <a:spcPts val="0"/>
              </a:spcBef>
              <a:spcAft>
                <a:spcPts val="0"/>
              </a:spcAft>
              <a:buSzPts val="3000"/>
              <a:buChar char="⊙"/>
            </a:pPr>
            <a:r>
              <a:rPr lang="pt-BR" sz="1800"/>
              <a:t>Método pelo qual o clínico determina qual transtorno melhor representa o conjunto de sintomas do paciente;</a:t>
            </a:r>
            <a:endParaRPr/>
          </a:p>
          <a:p>
            <a:pPr indent="-381000" lvl="1" marL="914400" rtl="0" algn="just">
              <a:lnSpc>
                <a:spcPct val="100000"/>
              </a:lnSpc>
              <a:spcBef>
                <a:spcPts val="0"/>
              </a:spcBef>
              <a:spcAft>
                <a:spcPts val="0"/>
              </a:spcAft>
              <a:buSzPts val="2400"/>
              <a:buChar char="○"/>
            </a:pPr>
            <a:r>
              <a:rPr lang="pt-BR" sz="1600">
                <a:solidFill>
                  <a:srgbClr val="7030A0"/>
                </a:solidFill>
              </a:rPr>
              <a:t>entre dois ou mais com sintomas similares</a:t>
            </a:r>
            <a:r>
              <a:rPr lang="pt-BR" sz="1600"/>
              <a:t>, o paciente está sofrendo, por meio de uma </a:t>
            </a:r>
            <a:r>
              <a:rPr lang="pt-BR" sz="1600">
                <a:solidFill>
                  <a:srgbClr val="7030A0"/>
                </a:solidFill>
              </a:rPr>
              <a:t>comparação sistemática </a:t>
            </a:r>
            <a:r>
              <a:rPr lang="pt-BR" sz="1600"/>
              <a:t>e do contraste dos achados clínicos;</a:t>
            </a:r>
            <a:endParaRPr/>
          </a:p>
          <a:p>
            <a:pPr indent="-228600" lvl="0" marL="457200" rtl="0" algn="just">
              <a:lnSpc>
                <a:spcPct val="100000"/>
              </a:lnSpc>
              <a:spcBef>
                <a:spcPts val="0"/>
              </a:spcBef>
              <a:spcAft>
                <a:spcPts val="0"/>
              </a:spcAft>
              <a:buSzPts val="3000"/>
              <a:buNone/>
            </a:pPr>
            <a:r>
              <a:t/>
            </a:r>
            <a:endParaRPr sz="1600"/>
          </a:p>
          <a:p>
            <a:pPr indent="-419100" lvl="0" marL="457200" rtl="0" algn="just">
              <a:lnSpc>
                <a:spcPct val="100000"/>
              </a:lnSpc>
              <a:spcBef>
                <a:spcPts val="0"/>
              </a:spcBef>
              <a:spcAft>
                <a:spcPts val="0"/>
              </a:spcAft>
              <a:buSzPts val="3000"/>
              <a:buChar char="⊙"/>
            </a:pPr>
            <a:r>
              <a:rPr lang="pt-BR" sz="1600"/>
              <a:t>O clínico considera todas as relevantes potenciais causas dos sintomas e </a:t>
            </a:r>
            <a:r>
              <a:rPr lang="pt-BR" sz="1600">
                <a:solidFill>
                  <a:srgbClr val="7030A0"/>
                </a:solidFill>
              </a:rPr>
              <a:t>elimina as causas alternativas</a:t>
            </a:r>
            <a:r>
              <a:rPr lang="pt-BR" sz="1600"/>
              <a:t>, com base em entrevista clínica, instrumentos padronizados, na história de vida e informações coletadas em colaboração de pessoas significativas da vida do paciente;</a:t>
            </a:r>
            <a:endParaRPr/>
          </a:p>
          <a:p>
            <a:pPr indent="0" lvl="0" marL="38100" rtl="0" algn="just">
              <a:lnSpc>
                <a:spcPct val="100000"/>
              </a:lnSpc>
              <a:spcBef>
                <a:spcPts val="0"/>
              </a:spcBef>
              <a:spcAft>
                <a:spcPts val="0"/>
              </a:spcAft>
              <a:buSzPts val="3000"/>
              <a:buNone/>
            </a:pPr>
            <a:r>
              <a:t/>
            </a:r>
            <a:endParaRPr sz="1600">
              <a:solidFill>
                <a:srgbClr val="0070C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20"/>
          <p:cNvPicPr preferRelativeResize="0"/>
          <p:nvPr/>
        </p:nvPicPr>
        <p:blipFill rotWithShape="1">
          <a:blip r:embed="rId3">
            <a:alphaModFix/>
          </a:blip>
          <a:srcRect b="0" l="0" r="0" t="0"/>
          <a:stretch/>
        </p:blipFill>
        <p:spPr>
          <a:xfrm>
            <a:off x="1143000" y="0"/>
            <a:ext cx="6858000" cy="3057525"/>
          </a:xfrm>
          <a:prstGeom prst="rect">
            <a:avLst/>
          </a:prstGeom>
          <a:noFill/>
          <a:ln>
            <a:noFill/>
          </a:ln>
        </p:spPr>
      </p:pic>
      <p:pic>
        <p:nvPicPr>
          <p:cNvPr id="207" name="Google Shape;207;p20"/>
          <p:cNvPicPr preferRelativeResize="0"/>
          <p:nvPr/>
        </p:nvPicPr>
        <p:blipFill rotWithShape="1">
          <a:blip r:embed="rId4">
            <a:alphaModFix/>
          </a:blip>
          <a:srcRect b="0" l="0" r="0" t="0"/>
          <a:stretch/>
        </p:blipFill>
        <p:spPr>
          <a:xfrm>
            <a:off x="1154909" y="3034903"/>
            <a:ext cx="6846094" cy="210859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21"/>
          <p:cNvPicPr preferRelativeResize="0"/>
          <p:nvPr/>
        </p:nvPicPr>
        <p:blipFill rotWithShape="1">
          <a:blip r:embed="rId3">
            <a:alphaModFix/>
          </a:blip>
          <a:srcRect b="0" l="0" r="0" t="0"/>
          <a:stretch/>
        </p:blipFill>
        <p:spPr>
          <a:xfrm>
            <a:off x="1143003" y="0"/>
            <a:ext cx="6884194" cy="1977629"/>
          </a:xfrm>
          <a:prstGeom prst="rect">
            <a:avLst/>
          </a:prstGeom>
          <a:noFill/>
          <a:ln>
            <a:noFill/>
          </a:ln>
        </p:spPr>
      </p:pic>
      <p:pic>
        <p:nvPicPr>
          <p:cNvPr id="213" name="Google Shape;213;p21"/>
          <p:cNvPicPr preferRelativeResize="0"/>
          <p:nvPr/>
        </p:nvPicPr>
        <p:blipFill rotWithShape="1">
          <a:blip r:embed="rId4">
            <a:alphaModFix/>
          </a:blip>
          <a:srcRect b="0" l="0" r="0" t="0"/>
          <a:stretch/>
        </p:blipFill>
        <p:spPr>
          <a:xfrm>
            <a:off x="1143000" y="1915716"/>
            <a:ext cx="6858000" cy="322778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idx="4294967295" type="title"/>
          </p:nvPr>
        </p:nvSpPr>
        <p:spPr>
          <a:xfrm>
            <a:off x="395288" y="400490"/>
            <a:ext cx="8380412" cy="68103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b="0" lang="pt-BR" sz="3000">
                <a:solidFill>
                  <a:srgbClr val="1C405D"/>
                </a:solidFill>
              </a:rPr>
              <a:t>Diagnóstico diferencial </a:t>
            </a:r>
            <a:br>
              <a:rPr b="0" lang="pt-BR" sz="3000">
                <a:solidFill>
                  <a:srgbClr val="1C405D"/>
                </a:solidFill>
              </a:rPr>
            </a:br>
            <a:r>
              <a:rPr b="0" lang="pt-BR" sz="3000">
                <a:solidFill>
                  <a:srgbClr val="1C405D"/>
                </a:solidFill>
              </a:rPr>
              <a:t>x </a:t>
            </a:r>
            <a:br>
              <a:rPr b="0" lang="pt-BR" sz="3000">
                <a:solidFill>
                  <a:srgbClr val="1C405D"/>
                </a:solidFill>
              </a:rPr>
            </a:br>
            <a:r>
              <a:rPr b="0" lang="pt-BR" sz="3000">
                <a:solidFill>
                  <a:srgbClr val="1C405D"/>
                </a:solidFill>
              </a:rPr>
              <a:t>Comorbidade</a:t>
            </a:r>
            <a:endParaRPr b="0" sz="3000">
              <a:solidFill>
                <a:srgbClr val="1C405D"/>
              </a:solidFill>
            </a:endParaRPr>
          </a:p>
        </p:txBody>
      </p:sp>
      <p:sp>
        <p:nvSpPr>
          <p:cNvPr id="219" name="Google Shape;219;p22"/>
          <p:cNvSpPr txBox="1"/>
          <p:nvPr>
            <p:ph idx="4294967295" type="body"/>
          </p:nvPr>
        </p:nvSpPr>
        <p:spPr>
          <a:xfrm>
            <a:off x="213972" y="1959977"/>
            <a:ext cx="8229600" cy="519113"/>
          </a:xfrm>
          <a:prstGeom prst="rect">
            <a:avLst/>
          </a:prstGeom>
          <a:noFill/>
          <a:ln>
            <a:noFill/>
          </a:ln>
        </p:spPr>
        <p:txBody>
          <a:bodyPr anchorCtr="0" anchor="t" bIns="68550" lIns="68550" spcFirstLastPara="1" rIns="68550" wrap="square" tIns="68550">
            <a:noAutofit/>
          </a:bodyPr>
          <a:lstStyle/>
          <a:p>
            <a:pPr indent="-419100" lvl="0" marL="457200" rtl="0" algn="just">
              <a:lnSpc>
                <a:spcPct val="100000"/>
              </a:lnSpc>
              <a:spcBef>
                <a:spcPts val="0"/>
              </a:spcBef>
              <a:spcAft>
                <a:spcPts val="0"/>
              </a:spcAft>
              <a:buSzPts val="3000"/>
              <a:buChar char="⊙"/>
            </a:pPr>
            <a:r>
              <a:rPr lang="pt-BR" sz="2000"/>
              <a:t>O diagnóstico diferencial costuma ser baseado na noção de que o clínico está escolhendo um </a:t>
            </a:r>
            <a:r>
              <a:rPr b="1" lang="pt-BR" sz="2000">
                <a:solidFill>
                  <a:srgbClr val="7030A0"/>
                </a:solidFill>
              </a:rPr>
              <a:t>único diagnóstico entre um grupo de diagnósticos que rivalizam entre si e que são mutuamente exclusivos</a:t>
            </a:r>
            <a:r>
              <a:rPr b="1" lang="pt-BR" sz="2000"/>
              <a:t>;</a:t>
            </a:r>
            <a:endParaRPr/>
          </a:p>
          <a:p>
            <a:pPr indent="-228600" lvl="0" marL="457200" rtl="0" algn="just">
              <a:lnSpc>
                <a:spcPct val="100000"/>
              </a:lnSpc>
              <a:spcBef>
                <a:spcPts val="0"/>
              </a:spcBef>
              <a:spcAft>
                <a:spcPts val="0"/>
              </a:spcAft>
              <a:buSzPts val="3000"/>
              <a:buNone/>
            </a:pPr>
            <a:r>
              <a:t/>
            </a:r>
            <a:endParaRPr sz="2000"/>
          </a:p>
          <a:p>
            <a:pPr indent="-419100" lvl="0" marL="457200" rtl="0" algn="just">
              <a:lnSpc>
                <a:spcPct val="100000"/>
              </a:lnSpc>
              <a:spcBef>
                <a:spcPts val="0"/>
              </a:spcBef>
              <a:spcAft>
                <a:spcPts val="0"/>
              </a:spcAft>
              <a:buSzPts val="3000"/>
              <a:buChar char="⊙"/>
            </a:pPr>
            <a:r>
              <a:rPr lang="pt-BR" sz="2000"/>
              <a:t>É muito comum, entretanto, que os diagnósticos do </a:t>
            </a:r>
            <a:r>
              <a:rPr b="1" lang="pt-BR" sz="2000">
                <a:solidFill>
                  <a:srgbClr val="7030A0"/>
                </a:solidFill>
              </a:rPr>
              <a:t>DSM-5 não se excluam</a:t>
            </a:r>
            <a:r>
              <a:rPr b="1" lang="pt-BR" sz="2000">
                <a:solidFill>
                  <a:srgbClr val="556F7B"/>
                </a:solidFill>
              </a:rPr>
              <a:t> </a:t>
            </a:r>
            <a:r>
              <a:rPr lang="pt-BR" sz="2000"/>
              <a:t>e que a</a:t>
            </a:r>
            <a:r>
              <a:rPr b="1" lang="pt-BR" sz="2000"/>
              <a:t> </a:t>
            </a:r>
            <a:r>
              <a:rPr b="1" lang="pt-BR" sz="2000">
                <a:solidFill>
                  <a:srgbClr val="7030A0"/>
                </a:solidFill>
              </a:rPr>
              <a:t>atribuição de mais de um diagnóstico </a:t>
            </a:r>
            <a:r>
              <a:rPr lang="pt-BR" sz="2000"/>
              <a:t>a um determinado paciente seja tanto permitida quanto necessária para que se descreva adequadamente os sintomas apresentados.</a:t>
            </a:r>
            <a:endParaRPr/>
          </a:p>
          <a:p>
            <a:pPr indent="-228600" lvl="0" marL="457200" rtl="0" algn="l">
              <a:lnSpc>
                <a:spcPct val="100000"/>
              </a:lnSpc>
              <a:spcBef>
                <a:spcPts val="600"/>
              </a:spcBef>
              <a:spcAft>
                <a:spcPts val="0"/>
              </a:spcAft>
              <a:buClr>
                <a:schemeClr val="dk1"/>
              </a:buClr>
              <a:buSzPts val="3000"/>
              <a:buFont typeface="Cabin"/>
              <a:buNone/>
            </a:pPr>
            <a:r>
              <a:t/>
            </a:r>
            <a:endParaRPr sz="2000"/>
          </a:p>
          <a:p>
            <a:pPr indent="-228600" lvl="0" marL="457200" rtl="0" algn="l">
              <a:lnSpc>
                <a:spcPct val="100000"/>
              </a:lnSpc>
              <a:spcBef>
                <a:spcPts val="600"/>
              </a:spcBef>
              <a:spcAft>
                <a:spcPts val="0"/>
              </a:spcAft>
              <a:buClr>
                <a:schemeClr val="dk1"/>
              </a:buClr>
              <a:buSzPts val="3000"/>
              <a:buFont typeface="Cabin"/>
              <a:buNone/>
            </a:pPr>
            <a:r>
              <a:t/>
            </a:r>
            <a:endParaRPr sz="2400"/>
          </a:p>
        </p:txBody>
      </p:sp>
      <p:sp>
        <p:nvSpPr>
          <p:cNvPr id="220" name="Google Shape;220;p22"/>
          <p:cNvSpPr/>
          <p:nvPr/>
        </p:nvSpPr>
        <p:spPr>
          <a:xfrm>
            <a:off x="6399423" y="4632892"/>
            <a:ext cx="2044149" cy="310406"/>
          </a:xfrm>
          <a:prstGeom prst="rect">
            <a:avLst/>
          </a:prstGeom>
          <a:noFill/>
          <a:ln>
            <a:noFill/>
          </a:ln>
        </p:spPr>
        <p:txBody>
          <a:bodyPr anchorCtr="0" anchor="t" bIns="45700" lIns="91425" spcFirstLastPara="1" rIns="91425" wrap="square" tIns="45700">
            <a:spAutoFit/>
          </a:bodyPr>
          <a:lstStyle/>
          <a:p>
            <a:pPr indent="0" lvl="0" marL="0" marR="0" rtl="0" algn="r">
              <a:lnSpc>
                <a:spcPct val="130000"/>
              </a:lnSpc>
              <a:spcBef>
                <a:spcPts val="0"/>
              </a:spcBef>
              <a:spcAft>
                <a:spcPts val="0"/>
              </a:spcAft>
              <a:buNone/>
            </a:pPr>
            <a:r>
              <a:rPr b="0" i="0" lang="pt-BR" sz="1200" u="none" cap="none" strike="noStrike">
                <a:solidFill>
                  <a:schemeClr val="dk1"/>
                </a:solidFill>
                <a:latin typeface="Cabin"/>
                <a:ea typeface="Cabin"/>
                <a:cs typeface="Cabin"/>
                <a:sym typeface="Cabin"/>
              </a:rPr>
              <a:t>(APA, 2014; First, 2015, p.viii)</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3"/>
          <p:cNvPicPr preferRelativeResize="0"/>
          <p:nvPr/>
        </p:nvPicPr>
        <p:blipFill rotWithShape="1">
          <a:blip r:embed="rId3">
            <a:alphaModFix/>
          </a:blip>
          <a:srcRect b="0" l="0" r="0" t="0"/>
          <a:stretch/>
        </p:blipFill>
        <p:spPr>
          <a:xfrm>
            <a:off x="1143000" y="681040"/>
            <a:ext cx="6858000" cy="3759994"/>
          </a:xfrm>
          <a:prstGeom prst="rect">
            <a:avLst/>
          </a:prstGeom>
          <a:noFill/>
          <a:ln>
            <a:noFill/>
          </a:ln>
        </p:spPr>
      </p:pic>
      <p:sp>
        <p:nvSpPr>
          <p:cNvPr id="226" name="Google Shape;226;p23"/>
          <p:cNvSpPr/>
          <p:nvPr/>
        </p:nvSpPr>
        <p:spPr>
          <a:xfrm>
            <a:off x="2862944" y="1012371"/>
            <a:ext cx="2852056" cy="195943"/>
          </a:xfrm>
          <a:prstGeom prst="rect">
            <a:avLst/>
          </a:prstGeom>
          <a:no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7" name="Google Shape;227;p23"/>
          <p:cNvSpPr/>
          <p:nvPr/>
        </p:nvSpPr>
        <p:spPr>
          <a:xfrm>
            <a:off x="1230087" y="1404257"/>
            <a:ext cx="4005941" cy="195943"/>
          </a:xfrm>
          <a:prstGeom prst="rect">
            <a:avLst/>
          </a:prstGeom>
          <a:no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 name="Shape 43"/>
        <p:cNvGrpSpPr/>
        <p:nvPr/>
      </p:nvGrpSpPr>
      <p:grpSpPr>
        <a:xfrm>
          <a:off x="0" y="0"/>
          <a:ext cx="0" cy="0"/>
          <a:chOff x="0" y="0"/>
          <a:chExt cx="0" cy="0"/>
        </a:xfrm>
      </p:grpSpPr>
      <p:sp>
        <p:nvSpPr>
          <p:cNvPr id="44" name="Google Shape;44;g1213802ad1f_0_13"/>
          <p:cNvSpPr/>
          <p:nvPr/>
        </p:nvSpPr>
        <p:spPr>
          <a:xfrm>
            <a:off x="-99175" y="-86750"/>
            <a:ext cx="9382200" cy="5428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1213802ad1f_0_13"/>
          <p:cNvSpPr txBox="1"/>
          <p:nvPr>
            <p:ph idx="4294967295" type="body"/>
          </p:nvPr>
        </p:nvSpPr>
        <p:spPr>
          <a:xfrm>
            <a:off x="262675" y="692960"/>
            <a:ext cx="8229600" cy="3472500"/>
          </a:xfrm>
          <a:prstGeom prst="rect">
            <a:avLst/>
          </a:prstGeom>
          <a:noFill/>
          <a:ln>
            <a:noFill/>
          </a:ln>
        </p:spPr>
        <p:txBody>
          <a:bodyPr anchorCtr="0" anchor="t" bIns="68550" lIns="68550" spcFirstLastPara="1" rIns="68550" wrap="square" tIns="68550">
            <a:noAutofit/>
          </a:bodyPr>
          <a:lstStyle/>
          <a:p>
            <a:pPr indent="-211931" lvl="0" marL="457200" rtl="0" algn="l">
              <a:lnSpc>
                <a:spcPct val="100000"/>
              </a:lnSpc>
              <a:spcBef>
                <a:spcPts val="600"/>
              </a:spcBef>
              <a:spcAft>
                <a:spcPts val="0"/>
              </a:spcAft>
              <a:buSzPts val="3000"/>
              <a:buChar char="⊙"/>
            </a:pPr>
            <a:r>
              <a:rPr b="1" lang="pt-BR" sz="2000"/>
              <a:t>Grupos se </a:t>
            </a:r>
            <a:r>
              <a:rPr b="1" lang="pt-BR" sz="2000"/>
              <a:t>reúnem</a:t>
            </a:r>
            <a:r>
              <a:rPr b="1" lang="pt-BR" sz="2000"/>
              <a:t> por 15-20 minutos para levantar argumentos e depois debaterem</a:t>
            </a:r>
            <a:endParaRPr b="1" sz="2000"/>
          </a:p>
          <a:p>
            <a:pPr indent="-211931" lvl="0" marL="457200" rtl="0" algn="l">
              <a:lnSpc>
                <a:spcPct val="100000"/>
              </a:lnSpc>
              <a:spcBef>
                <a:spcPts val="600"/>
              </a:spcBef>
              <a:spcAft>
                <a:spcPts val="0"/>
              </a:spcAft>
              <a:buSzPts val="3000"/>
              <a:buChar char="⊙"/>
            </a:pPr>
            <a:r>
              <a:rPr b="1" lang="pt-BR" sz="2000"/>
              <a:t>Advogados de defesa e advogados de acusação</a:t>
            </a:r>
            <a:endParaRPr/>
          </a:p>
          <a:p>
            <a:pPr indent="-21431" lvl="0" marL="457200" rtl="0" algn="l">
              <a:lnSpc>
                <a:spcPct val="100000"/>
              </a:lnSpc>
              <a:spcBef>
                <a:spcPts val="600"/>
              </a:spcBef>
              <a:spcAft>
                <a:spcPts val="0"/>
              </a:spcAft>
              <a:buSzPts val="3000"/>
              <a:buNone/>
            </a:pPr>
            <a:r>
              <a:t/>
            </a:r>
            <a:endParaRPr sz="500"/>
          </a:p>
          <a:p>
            <a:pPr indent="457200" lvl="0" marL="0" rtl="0" algn="l">
              <a:lnSpc>
                <a:spcPct val="100000"/>
              </a:lnSpc>
              <a:spcBef>
                <a:spcPts val="0"/>
              </a:spcBef>
              <a:spcAft>
                <a:spcPts val="0"/>
              </a:spcAft>
              <a:buNone/>
            </a:pPr>
            <a:r>
              <a:rPr lang="pt-BR" sz="2000"/>
              <a:t>1 Advogados de acusação argumentam</a:t>
            </a:r>
            <a:endParaRPr sz="2000"/>
          </a:p>
          <a:p>
            <a:pPr indent="457200" lvl="0" marL="0" rtl="0" algn="l">
              <a:lnSpc>
                <a:spcPct val="100000"/>
              </a:lnSpc>
              <a:spcBef>
                <a:spcPts val="0"/>
              </a:spcBef>
              <a:spcAft>
                <a:spcPts val="0"/>
              </a:spcAft>
              <a:buNone/>
            </a:pPr>
            <a:r>
              <a:rPr lang="pt-BR" sz="2000"/>
              <a:t>2 Advogados de defesa argumentam</a:t>
            </a:r>
            <a:endParaRPr sz="2000"/>
          </a:p>
          <a:p>
            <a:pPr indent="457200" lvl="0" marL="0" rtl="0" algn="l">
              <a:lnSpc>
                <a:spcPct val="100000"/>
              </a:lnSpc>
              <a:spcBef>
                <a:spcPts val="0"/>
              </a:spcBef>
              <a:spcAft>
                <a:spcPts val="0"/>
              </a:spcAft>
              <a:buNone/>
            </a:pPr>
            <a:r>
              <a:rPr lang="pt-BR" sz="2000"/>
              <a:t>3 Réplica da acusação</a:t>
            </a:r>
            <a:endParaRPr sz="2000"/>
          </a:p>
          <a:p>
            <a:pPr indent="457200" lvl="0" marL="0" rtl="0" algn="l">
              <a:lnSpc>
                <a:spcPct val="100000"/>
              </a:lnSpc>
              <a:spcBef>
                <a:spcPts val="0"/>
              </a:spcBef>
              <a:spcAft>
                <a:spcPts val="0"/>
              </a:spcAft>
              <a:buNone/>
            </a:pPr>
            <a:r>
              <a:rPr lang="pt-BR" sz="2000"/>
              <a:t>4 Tréplica da defesa</a:t>
            </a:r>
            <a:endParaRPr sz="2000"/>
          </a:p>
          <a:p>
            <a:pPr indent="-211931" lvl="0" marL="457200" rtl="0" algn="just">
              <a:lnSpc>
                <a:spcPct val="100000"/>
              </a:lnSpc>
              <a:spcBef>
                <a:spcPts val="450"/>
              </a:spcBef>
              <a:spcAft>
                <a:spcPts val="0"/>
              </a:spcAft>
              <a:buSzPts val="3000"/>
              <a:buNone/>
            </a:pPr>
            <a:r>
              <a:t/>
            </a:r>
            <a:endParaRPr sz="500">
              <a:solidFill>
                <a:srgbClr val="556F7B"/>
              </a:solidFill>
            </a:endParaRPr>
          </a:p>
          <a:p>
            <a:pPr indent="-211931" lvl="0" marL="457200" rtl="0" algn="l">
              <a:lnSpc>
                <a:spcPct val="100000"/>
              </a:lnSpc>
              <a:spcBef>
                <a:spcPts val="450"/>
              </a:spcBef>
              <a:spcAft>
                <a:spcPts val="0"/>
              </a:spcAft>
              <a:buSzPts val="3000"/>
              <a:buChar char="⊙"/>
            </a:pPr>
            <a:r>
              <a:rPr b="1" lang="pt-BR" sz="2000"/>
              <a:t>Abertura da discussão geral</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4"/>
          <p:cNvSpPr txBox="1"/>
          <p:nvPr>
            <p:ph idx="4294967295" type="title"/>
          </p:nvPr>
        </p:nvSpPr>
        <p:spPr>
          <a:xfrm>
            <a:off x="395288" y="400490"/>
            <a:ext cx="8380412" cy="681038"/>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FFFFFF"/>
              </a:buClr>
              <a:buSzPts val="2400"/>
              <a:buFont typeface="Cabin Condensed"/>
              <a:buNone/>
            </a:pPr>
            <a:r>
              <a:rPr b="0" lang="pt-BR" sz="3200"/>
              <a:t>Outros Transtornos Especificados e Não Especificados </a:t>
            </a:r>
            <a:endParaRPr b="0" sz="3000">
              <a:solidFill>
                <a:srgbClr val="1C405D"/>
              </a:solidFill>
            </a:endParaRPr>
          </a:p>
        </p:txBody>
      </p:sp>
      <p:sp>
        <p:nvSpPr>
          <p:cNvPr id="233" name="Google Shape;233;p24"/>
          <p:cNvSpPr txBox="1"/>
          <p:nvPr>
            <p:ph idx="4294967295" type="body"/>
          </p:nvPr>
        </p:nvSpPr>
        <p:spPr>
          <a:xfrm>
            <a:off x="213972" y="1132115"/>
            <a:ext cx="8229600" cy="1346976"/>
          </a:xfrm>
          <a:prstGeom prst="rect">
            <a:avLst/>
          </a:prstGeom>
          <a:noFill/>
          <a:ln>
            <a:noFill/>
          </a:ln>
        </p:spPr>
        <p:txBody>
          <a:bodyPr anchorCtr="0" anchor="t" bIns="68550" lIns="68550" spcFirstLastPara="1" rIns="68550" wrap="square" tIns="68550">
            <a:noAutofit/>
          </a:bodyPr>
          <a:lstStyle/>
          <a:p>
            <a:pPr indent="-419100" lvl="0" marL="457200" rtl="0" algn="just">
              <a:lnSpc>
                <a:spcPct val="100000"/>
              </a:lnSpc>
              <a:spcBef>
                <a:spcPts val="0"/>
              </a:spcBef>
              <a:spcAft>
                <a:spcPts val="0"/>
              </a:spcAft>
              <a:buSzPts val="3000"/>
              <a:buChar char="⊙"/>
            </a:pPr>
            <a:r>
              <a:rPr lang="pt-BR" sz="2000"/>
              <a:t>Outro transtorno especificado: </a:t>
            </a:r>
            <a:endParaRPr/>
          </a:p>
          <a:p>
            <a:pPr indent="-381000" lvl="1" marL="914400" rtl="0" algn="just">
              <a:lnSpc>
                <a:spcPct val="100000"/>
              </a:lnSpc>
              <a:spcBef>
                <a:spcPts val="0"/>
              </a:spcBef>
              <a:spcAft>
                <a:spcPts val="0"/>
              </a:spcAft>
              <a:buSzPts val="2400"/>
              <a:buChar char="○"/>
            </a:pPr>
            <a:r>
              <a:rPr lang="pt-BR" sz="1600"/>
              <a:t>indivíduo possui características, mas não satisfaz os critérios para nenhuma das categorias dentro da classe de diagnóstico</a:t>
            </a:r>
            <a:endParaRPr/>
          </a:p>
          <a:p>
            <a:pPr indent="-381000" lvl="1" marL="914400" rtl="0" algn="just">
              <a:lnSpc>
                <a:spcPct val="100000"/>
              </a:lnSpc>
              <a:spcBef>
                <a:spcPts val="0"/>
              </a:spcBef>
              <a:spcAft>
                <a:spcPts val="0"/>
              </a:spcAft>
              <a:buSzPts val="2400"/>
              <a:buChar char="○"/>
            </a:pPr>
            <a:r>
              <a:rPr lang="pt-BR" sz="1600"/>
              <a:t>especifica-se o motivo pelo qual o indivíduo não preenche</a:t>
            </a:r>
            <a:endParaRPr sz="1600"/>
          </a:p>
          <a:p>
            <a:pPr indent="-228600" lvl="0" marL="457200" rtl="0" algn="just">
              <a:lnSpc>
                <a:spcPct val="100000"/>
              </a:lnSpc>
              <a:spcBef>
                <a:spcPts val="0"/>
              </a:spcBef>
              <a:spcAft>
                <a:spcPts val="0"/>
              </a:spcAft>
              <a:buSzPts val="3000"/>
              <a:buNone/>
            </a:pPr>
            <a:r>
              <a:t/>
            </a:r>
            <a:endParaRPr sz="2000"/>
          </a:p>
          <a:p>
            <a:pPr indent="-419100" lvl="0" marL="457200" rtl="0" algn="just">
              <a:lnSpc>
                <a:spcPct val="100000"/>
              </a:lnSpc>
              <a:spcBef>
                <a:spcPts val="0"/>
              </a:spcBef>
              <a:spcAft>
                <a:spcPts val="0"/>
              </a:spcAft>
              <a:buSzPts val="3000"/>
              <a:buChar char="⊙"/>
            </a:pPr>
            <a:r>
              <a:rPr lang="pt-BR" sz="2000"/>
              <a:t>Transtorno não especificado:</a:t>
            </a:r>
            <a:endParaRPr/>
          </a:p>
          <a:p>
            <a:pPr indent="-381000" lvl="1" marL="914400" rtl="0" algn="just">
              <a:lnSpc>
                <a:spcPct val="100000"/>
              </a:lnSpc>
              <a:spcBef>
                <a:spcPts val="0"/>
              </a:spcBef>
              <a:spcAft>
                <a:spcPts val="0"/>
              </a:spcAft>
              <a:buSzPts val="2400"/>
              <a:buChar char="○"/>
            </a:pPr>
            <a:r>
              <a:rPr lang="pt-BR" sz="1600"/>
              <a:t>o motivo pelo qual os critérios não são satisfeitos para um transtorno específico não são especificados</a:t>
            </a:r>
            <a:endParaRPr/>
          </a:p>
          <a:p>
            <a:pPr indent="-228600" lvl="1" marL="914400" rtl="0" algn="just">
              <a:lnSpc>
                <a:spcPct val="100000"/>
              </a:lnSpc>
              <a:spcBef>
                <a:spcPts val="0"/>
              </a:spcBef>
              <a:spcAft>
                <a:spcPts val="0"/>
              </a:spcAft>
              <a:buSzPts val="2400"/>
              <a:buNone/>
            </a:pPr>
            <a:r>
              <a:t/>
            </a:r>
            <a:endParaRPr sz="1600"/>
          </a:p>
          <a:p>
            <a:pPr indent="-419100" lvl="0" marL="457200" rtl="0" algn="just">
              <a:lnSpc>
                <a:spcPct val="100000"/>
              </a:lnSpc>
              <a:spcBef>
                <a:spcPts val="600"/>
              </a:spcBef>
              <a:spcAft>
                <a:spcPts val="0"/>
              </a:spcAft>
              <a:buSzPts val="3000"/>
              <a:buChar char="⊙"/>
            </a:pPr>
            <a:r>
              <a:rPr lang="pt-BR" sz="2000"/>
              <a:t>A decisão depende totalmente do discernimento clínico;</a:t>
            </a:r>
            <a:endParaRPr/>
          </a:p>
          <a:p>
            <a:pPr indent="-419100" lvl="0" marL="457200" rtl="0" algn="just">
              <a:lnSpc>
                <a:spcPct val="100000"/>
              </a:lnSpc>
              <a:spcBef>
                <a:spcPts val="600"/>
              </a:spcBef>
              <a:spcAft>
                <a:spcPts val="0"/>
              </a:spcAft>
              <a:buSzPts val="3000"/>
              <a:buChar char="⊙"/>
            </a:pPr>
            <a:r>
              <a:rPr lang="pt-BR" sz="2000"/>
              <a:t>Permitir mais flexibilidade para o diagnóstico.</a:t>
            </a:r>
            <a:endParaRPr sz="2000"/>
          </a:p>
          <a:p>
            <a:pPr indent="-228600" lvl="0" marL="457200" rtl="0" algn="l">
              <a:lnSpc>
                <a:spcPct val="100000"/>
              </a:lnSpc>
              <a:spcBef>
                <a:spcPts val="600"/>
              </a:spcBef>
              <a:spcAft>
                <a:spcPts val="0"/>
              </a:spcAft>
              <a:buClr>
                <a:schemeClr val="dk1"/>
              </a:buClr>
              <a:buSzPts val="3000"/>
              <a:buFont typeface="Cabin"/>
              <a:buNone/>
            </a:pPr>
            <a:r>
              <a:t/>
            </a:r>
            <a:endParaRPr sz="2400"/>
          </a:p>
        </p:txBody>
      </p:sp>
      <p:sp>
        <p:nvSpPr>
          <p:cNvPr id="234" name="Google Shape;234;p24"/>
          <p:cNvSpPr/>
          <p:nvPr/>
        </p:nvSpPr>
        <p:spPr>
          <a:xfrm>
            <a:off x="6399423" y="4632892"/>
            <a:ext cx="2044149" cy="310406"/>
          </a:xfrm>
          <a:prstGeom prst="rect">
            <a:avLst/>
          </a:prstGeom>
          <a:noFill/>
          <a:ln>
            <a:noFill/>
          </a:ln>
        </p:spPr>
        <p:txBody>
          <a:bodyPr anchorCtr="0" anchor="t" bIns="45700" lIns="91425" spcFirstLastPara="1" rIns="91425" wrap="square" tIns="45700">
            <a:spAutoFit/>
          </a:bodyPr>
          <a:lstStyle/>
          <a:p>
            <a:pPr indent="0" lvl="0" marL="0" marR="0" rtl="0" algn="r">
              <a:lnSpc>
                <a:spcPct val="130000"/>
              </a:lnSpc>
              <a:spcBef>
                <a:spcPts val="0"/>
              </a:spcBef>
              <a:spcAft>
                <a:spcPts val="0"/>
              </a:spcAft>
              <a:buNone/>
            </a:pPr>
            <a:r>
              <a:rPr b="0" i="0" lang="pt-BR" sz="1200" u="none" cap="none" strike="noStrike">
                <a:solidFill>
                  <a:schemeClr val="dk1"/>
                </a:solidFill>
                <a:latin typeface="Cabin"/>
                <a:ea typeface="Cabin"/>
                <a:cs typeface="Cabin"/>
                <a:sym typeface="Cabin"/>
              </a:rPr>
              <a:t>(APA, 2014; First, 2015, p.viii)</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25"/>
          <p:cNvPicPr preferRelativeResize="0"/>
          <p:nvPr/>
        </p:nvPicPr>
        <p:blipFill rotWithShape="1">
          <a:blip r:embed="rId3">
            <a:alphaModFix/>
          </a:blip>
          <a:srcRect b="0" l="0" r="0" t="0"/>
          <a:stretch/>
        </p:blipFill>
        <p:spPr>
          <a:xfrm>
            <a:off x="1143000" y="2618185"/>
            <a:ext cx="6760029" cy="2578826"/>
          </a:xfrm>
          <a:prstGeom prst="rect">
            <a:avLst/>
          </a:prstGeom>
          <a:noFill/>
          <a:ln>
            <a:noFill/>
          </a:ln>
        </p:spPr>
      </p:pic>
      <p:grpSp>
        <p:nvGrpSpPr>
          <p:cNvPr id="240" name="Google Shape;240;p25"/>
          <p:cNvGrpSpPr/>
          <p:nvPr/>
        </p:nvGrpSpPr>
        <p:grpSpPr>
          <a:xfrm>
            <a:off x="1143000" y="3"/>
            <a:ext cx="6760159" cy="2618348"/>
            <a:chOff x="0" y="0"/>
            <a:chExt cx="9144000" cy="3490665"/>
          </a:xfrm>
        </p:grpSpPr>
        <p:pic>
          <p:nvPicPr>
            <p:cNvPr id="241" name="Google Shape;241;p25"/>
            <p:cNvPicPr preferRelativeResize="0"/>
            <p:nvPr/>
          </p:nvPicPr>
          <p:blipFill rotWithShape="1">
            <a:blip r:embed="rId4">
              <a:alphaModFix/>
            </a:blip>
            <a:srcRect b="0" l="0" r="0" t="0"/>
            <a:stretch/>
          </p:blipFill>
          <p:spPr>
            <a:xfrm>
              <a:off x="0" y="0"/>
              <a:ext cx="9144000" cy="2636912"/>
            </a:xfrm>
            <a:prstGeom prst="rect">
              <a:avLst/>
            </a:prstGeom>
            <a:noFill/>
            <a:ln>
              <a:noFill/>
            </a:ln>
          </p:spPr>
        </p:pic>
        <p:pic>
          <p:nvPicPr>
            <p:cNvPr id="242" name="Google Shape;242;p25"/>
            <p:cNvPicPr preferRelativeResize="0"/>
            <p:nvPr/>
          </p:nvPicPr>
          <p:blipFill rotWithShape="1">
            <a:blip r:embed="rId5">
              <a:alphaModFix/>
            </a:blip>
            <a:srcRect b="0" l="0" r="0" t="0"/>
            <a:stretch/>
          </p:blipFill>
          <p:spPr>
            <a:xfrm>
              <a:off x="0" y="2621285"/>
              <a:ext cx="9144000" cy="869380"/>
            </a:xfrm>
            <a:prstGeom prst="rect">
              <a:avLst/>
            </a:prstGeom>
            <a:noFill/>
            <a:ln>
              <a:noFill/>
            </a:ln>
          </p:spPr>
        </p:pic>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6"/>
          <p:cNvSpPr txBox="1"/>
          <p:nvPr>
            <p:ph type="title"/>
          </p:nvPr>
        </p:nvSpPr>
        <p:spPr>
          <a:xfrm>
            <a:off x="581201" y="96524"/>
            <a:ext cx="7547700" cy="6828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pt-BR" sz="3600">
                <a:solidFill>
                  <a:srgbClr val="0C0C0C"/>
                </a:solidFill>
              </a:rPr>
              <a:t>REFERÊNCIAS</a:t>
            </a:r>
            <a:endParaRPr/>
          </a:p>
        </p:txBody>
      </p:sp>
      <p:sp>
        <p:nvSpPr>
          <p:cNvPr id="248" name="Google Shape;248;p26"/>
          <p:cNvSpPr txBox="1"/>
          <p:nvPr>
            <p:ph idx="1" type="body"/>
          </p:nvPr>
        </p:nvSpPr>
        <p:spPr>
          <a:xfrm>
            <a:off x="581201" y="705852"/>
            <a:ext cx="8170913" cy="3857625"/>
          </a:xfrm>
          <a:prstGeom prst="rect">
            <a:avLst/>
          </a:prstGeom>
          <a:noFill/>
          <a:ln>
            <a:noFill/>
          </a:ln>
        </p:spPr>
        <p:txBody>
          <a:bodyPr anchorCtr="0" anchor="t" bIns="91425" lIns="91425" spcFirstLastPara="1" rIns="91425" wrap="square" tIns="91425">
            <a:noAutofit/>
          </a:bodyPr>
          <a:lstStyle/>
          <a:p>
            <a:pPr indent="-285750" lvl="0" marL="285750" rtl="0" algn="just">
              <a:lnSpc>
                <a:spcPct val="100000"/>
              </a:lnSpc>
              <a:spcBef>
                <a:spcPts val="600"/>
              </a:spcBef>
              <a:spcAft>
                <a:spcPts val="0"/>
              </a:spcAft>
              <a:buSzPts val="3000"/>
              <a:buFont typeface="Courier New"/>
              <a:buChar char="o"/>
            </a:pPr>
            <a:r>
              <a:rPr lang="pt-BR" sz="1200"/>
              <a:t>American Psychiatric Association (APA) (2014). </a:t>
            </a:r>
            <a:r>
              <a:rPr i="1" lang="pt-BR" sz="1200"/>
              <a:t>DSM-5: manual diagnóstico e estatístico de transtornos mentais. 5. ed</a:t>
            </a:r>
            <a:r>
              <a:rPr lang="pt-BR" sz="1200"/>
              <a:t>. Porto Alegre: Artmed </a:t>
            </a:r>
            <a:endParaRPr/>
          </a:p>
          <a:p>
            <a:pPr indent="-285750" lvl="0" marL="285750" rtl="0" algn="just">
              <a:lnSpc>
                <a:spcPct val="100000"/>
              </a:lnSpc>
              <a:spcBef>
                <a:spcPts val="600"/>
              </a:spcBef>
              <a:spcAft>
                <a:spcPts val="0"/>
              </a:spcAft>
              <a:buSzPts val="3000"/>
              <a:buFont typeface="Courier New"/>
              <a:buChar char="o"/>
            </a:pPr>
            <a:r>
              <a:rPr lang="pt-BR" sz="1200"/>
              <a:t>Araújo, A. C., &amp; Neto, F. L. (2014). A nova classificação americana para os transtornos mentais – o DSM-5. </a:t>
            </a:r>
            <a:r>
              <a:rPr i="1" lang="pt-BR" sz="1200"/>
              <a:t>Revista Brasileira de Terapia Comportamental e Cognitva, 16</a:t>
            </a:r>
            <a:r>
              <a:rPr lang="pt-BR" sz="1200"/>
              <a:t>(1), 67 – 82.</a:t>
            </a:r>
            <a:endParaRPr/>
          </a:p>
          <a:p>
            <a:pPr indent="-285750" lvl="0" marL="285750" rtl="0" algn="just">
              <a:lnSpc>
                <a:spcPct val="100000"/>
              </a:lnSpc>
              <a:spcBef>
                <a:spcPts val="600"/>
              </a:spcBef>
              <a:spcAft>
                <a:spcPts val="0"/>
              </a:spcAft>
              <a:buSzPts val="3000"/>
              <a:buFont typeface="Courier New"/>
              <a:buChar char="o"/>
            </a:pPr>
            <a:r>
              <a:rPr lang="pt-BR" sz="1200"/>
              <a:t>First, M.B. (2015). </a:t>
            </a:r>
            <a:r>
              <a:rPr i="1" lang="pt-BR" sz="1200"/>
              <a:t>Manual de Diagnóstico Diferencial do DSM-5</a:t>
            </a:r>
            <a:r>
              <a:rPr lang="pt-BR" sz="1200"/>
              <a:t>. Porto Alegre: Artmed.</a:t>
            </a:r>
            <a:endParaRPr/>
          </a:p>
          <a:p>
            <a:pPr indent="-285750" lvl="0" marL="285750" rtl="0" algn="just">
              <a:lnSpc>
                <a:spcPct val="100000"/>
              </a:lnSpc>
              <a:spcBef>
                <a:spcPts val="600"/>
              </a:spcBef>
              <a:spcAft>
                <a:spcPts val="0"/>
              </a:spcAft>
              <a:buSzPts val="3000"/>
              <a:buFont typeface="Courier New"/>
              <a:buChar char="o"/>
            </a:pPr>
            <a:r>
              <a:rPr lang="pt-BR" sz="1200"/>
              <a:t>First, M. B., Williams, J. B. W., Karg, R. S., &amp; Spitzer, R. L. (2017). </a:t>
            </a:r>
            <a:r>
              <a:rPr i="1" lang="pt-BR" sz="1200"/>
              <a:t>Entrevista Clínica Estruturada para os transtornos do DSM 5 – Versão Clínica</a:t>
            </a:r>
            <a:r>
              <a:rPr lang="pt-BR" sz="1200"/>
              <a:t>. Porto Alegre: Artmed.</a:t>
            </a:r>
            <a:endParaRPr/>
          </a:p>
          <a:p>
            <a:pPr indent="-285750" lvl="0" marL="285750" rtl="0" algn="just">
              <a:lnSpc>
                <a:spcPct val="100000"/>
              </a:lnSpc>
              <a:spcBef>
                <a:spcPts val="600"/>
              </a:spcBef>
              <a:spcAft>
                <a:spcPts val="0"/>
              </a:spcAft>
              <a:buSzPts val="3000"/>
              <a:buFont typeface="Courier New"/>
              <a:buChar char="o"/>
            </a:pPr>
            <a:r>
              <a:rPr lang="pt-BR" sz="1200"/>
              <a:t>Lebeau, R. T., Glenn, D. E., Hanover, L. N., Beesdo‐Baum, K., Wittchen, H. U., &amp; Craske, M. G. (2012). A dimensional approach to measuring anxiety for DSM‐5. </a:t>
            </a:r>
            <a:r>
              <a:rPr i="1" lang="pt-BR" sz="1200"/>
              <a:t>International Journal of Methods in Psychiatric Research, 21</a:t>
            </a:r>
            <a:r>
              <a:rPr lang="pt-BR" sz="1200"/>
              <a:t>(4), 258-272.</a:t>
            </a:r>
            <a:endParaRPr/>
          </a:p>
          <a:p>
            <a:pPr indent="-285750" lvl="0" marL="285750" rtl="0" algn="just">
              <a:lnSpc>
                <a:spcPct val="100000"/>
              </a:lnSpc>
              <a:spcBef>
                <a:spcPts val="600"/>
              </a:spcBef>
              <a:spcAft>
                <a:spcPts val="0"/>
              </a:spcAft>
              <a:buSzPts val="3000"/>
              <a:buFont typeface="Courier New"/>
              <a:buChar char="o"/>
            </a:pPr>
            <a:r>
              <a:rPr lang="pt-BR" sz="1200"/>
              <a:t>Organização Mundial da Sáude [OMS]. (2008). </a:t>
            </a:r>
            <a:r>
              <a:rPr i="1" lang="pt-BR" sz="1200"/>
              <a:t>Classificação Internacional de Doenças e Problemas Relacionados à Saúde (CID-10). </a:t>
            </a:r>
            <a:r>
              <a:rPr lang="pt-BR" sz="1200"/>
              <a:t>Décima versão. Acesso em 25 de Março de 2017 em </a:t>
            </a:r>
            <a:r>
              <a:rPr lang="pt-BR" sz="1200" u="sng">
                <a:solidFill>
                  <a:schemeClr val="hlink"/>
                </a:solidFill>
                <a:hlinkClick r:id="rId3"/>
              </a:rPr>
              <a:t>http://www.datasus.gov.br/cid10/v2008/webhelp/cid10.htm</a:t>
            </a:r>
            <a:endParaRPr sz="1200"/>
          </a:p>
          <a:p>
            <a:pPr indent="-285750" lvl="0" marL="285750" rtl="0" algn="just">
              <a:lnSpc>
                <a:spcPct val="100000"/>
              </a:lnSpc>
              <a:spcBef>
                <a:spcPts val="600"/>
              </a:spcBef>
              <a:spcAft>
                <a:spcPts val="0"/>
              </a:spcAft>
              <a:buSzPts val="3000"/>
              <a:buFont typeface="Courier New"/>
              <a:buChar char="o"/>
            </a:pPr>
            <a:r>
              <a:rPr lang="pt-BR" sz="1200"/>
              <a:t>Zorzanelli, R., Dalgalarrondo, P., &amp; Banzato C. E. M. (2014, junho). O projeto Research Domain Criteria e o abandono da tradição psicopatológica. </a:t>
            </a:r>
            <a:r>
              <a:rPr i="1" lang="pt-BR" sz="1200"/>
              <a:t>Revista Latinoamericana de Psicopatologia Fundamental, 17</a:t>
            </a:r>
            <a:r>
              <a:rPr lang="pt-BR" sz="1200"/>
              <a:t>(2), 328-341.</a:t>
            </a:r>
            <a:endParaRPr/>
          </a:p>
          <a:p>
            <a:pPr indent="-285750" lvl="0" marL="285750" rtl="0" algn="just">
              <a:lnSpc>
                <a:spcPct val="100000"/>
              </a:lnSpc>
              <a:spcBef>
                <a:spcPts val="600"/>
              </a:spcBef>
              <a:spcAft>
                <a:spcPts val="0"/>
              </a:spcAft>
              <a:buSzPts val="3000"/>
              <a:buFont typeface="Courier New"/>
              <a:buChar char="o"/>
            </a:pPr>
            <a:r>
              <a:rPr lang="pt-BR" sz="1200"/>
              <a:t>World Health Organization (2016). Classifications: Revision of the International Classification of Disease (ICD). Retirado de: http://www.who.int/classifications/icd/ICDRevision</a:t>
            </a:r>
            <a:endParaRPr sz="1200"/>
          </a:p>
          <a:p>
            <a:pPr indent="-95250" lvl="0" marL="285750" rtl="0" algn="l">
              <a:lnSpc>
                <a:spcPct val="100000"/>
              </a:lnSpc>
              <a:spcBef>
                <a:spcPts val="600"/>
              </a:spcBef>
              <a:spcAft>
                <a:spcPts val="0"/>
              </a:spcAft>
              <a:buSzPts val="3000"/>
              <a:buFont typeface="Courier New"/>
              <a:buNone/>
            </a:pPr>
            <a:r>
              <a:t/>
            </a:r>
            <a:endParaRPr b="1" sz="1400">
              <a:latin typeface="Arial Narrow"/>
              <a:ea typeface="Arial Narrow"/>
              <a:cs typeface="Arial Narrow"/>
              <a:sym typeface="Arial Narrow"/>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52" name="Shape 252"/>
        <p:cNvGrpSpPr/>
        <p:nvPr/>
      </p:nvGrpSpPr>
      <p:grpSpPr>
        <a:xfrm>
          <a:off x="0" y="0"/>
          <a:ext cx="0" cy="0"/>
          <a:chOff x="0" y="0"/>
          <a:chExt cx="0" cy="0"/>
        </a:xfrm>
      </p:grpSpPr>
      <p:sp>
        <p:nvSpPr>
          <p:cNvPr id="253" name="Google Shape;253;p27"/>
          <p:cNvSpPr txBox="1"/>
          <p:nvPr>
            <p:ph idx="4294967295" type="ctrTitle"/>
          </p:nvPr>
        </p:nvSpPr>
        <p:spPr>
          <a:xfrm>
            <a:off x="1306892" y="2313041"/>
            <a:ext cx="4353075" cy="550800"/>
          </a:xfrm>
          <a:prstGeom prst="rect">
            <a:avLst/>
          </a:prstGeom>
          <a:noFill/>
          <a:ln>
            <a:noFill/>
          </a:ln>
        </p:spPr>
        <p:txBody>
          <a:bodyPr anchorCtr="0" anchor="b" bIns="68550" lIns="68550" spcFirstLastPara="1" rIns="68550" wrap="square" tIns="68550">
            <a:noAutofit/>
          </a:bodyPr>
          <a:lstStyle/>
          <a:p>
            <a:pPr indent="0" lvl="0" marL="0" marR="0" rtl="0" algn="ctr">
              <a:lnSpc>
                <a:spcPct val="100000"/>
              </a:lnSpc>
              <a:spcBef>
                <a:spcPts val="0"/>
              </a:spcBef>
              <a:spcAft>
                <a:spcPts val="0"/>
              </a:spcAft>
              <a:buClr>
                <a:srgbClr val="FFFFFF"/>
              </a:buClr>
              <a:buSzPts val="2400"/>
              <a:buFont typeface="Cabin Condensed"/>
              <a:buNone/>
            </a:pPr>
            <a:r>
              <a:rPr b="1" i="0" lang="pt-BR" sz="4800" u="none" cap="none" strike="noStrike">
                <a:solidFill>
                  <a:schemeClr val="lt1"/>
                </a:solidFill>
                <a:latin typeface="Cabin Condensed"/>
                <a:ea typeface="Cabin Condensed"/>
                <a:cs typeface="Cabin Condensed"/>
                <a:sym typeface="Cabin Condensed"/>
              </a:rPr>
              <a:t>Obrigada!</a:t>
            </a:r>
            <a:endParaRPr b="1" i="0" sz="4800" u="none" cap="none" strike="noStrike">
              <a:solidFill>
                <a:schemeClr val="lt1"/>
              </a:solidFill>
              <a:latin typeface="Cabin Condensed"/>
              <a:ea typeface="Cabin Condensed"/>
              <a:cs typeface="Cabin Condensed"/>
              <a:sym typeface="Cabin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49" name="Shape 49"/>
        <p:cNvGrpSpPr/>
        <p:nvPr/>
      </p:nvGrpSpPr>
      <p:grpSpPr>
        <a:xfrm>
          <a:off x="0" y="0"/>
          <a:ext cx="0" cy="0"/>
          <a:chOff x="0" y="0"/>
          <a:chExt cx="0" cy="0"/>
        </a:xfrm>
      </p:grpSpPr>
      <p:sp>
        <p:nvSpPr>
          <p:cNvPr id="50" name="Google Shape;50;p1"/>
          <p:cNvSpPr txBox="1"/>
          <p:nvPr>
            <p:ph type="ctrTitle"/>
          </p:nvPr>
        </p:nvSpPr>
        <p:spPr>
          <a:xfrm>
            <a:off x="726624" y="2020879"/>
            <a:ext cx="5688689" cy="1159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FFFFFF"/>
              </a:buClr>
              <a:buSzPts val="6000"/>
              <a:buFont typeface="Cabin Condensed"/>
              <a:buNone/>
            </a:pPr>
            <a:r>
              <a:rPr lang="pt-BR" sz="4800"/>
              <a:t>DSM-5, CID-10/CID-11, e diagnóstico diferencial</a:t>
            </a:r>
            <a:endParaRPr/>
          </a:p>
        </p:txBody>
      </p:sp>
      <p:sp>
        <p:nvSpPr>
          <p:cNvPr id="51" name="Google Shape;51;p1"/>
          <p:cNvSpPr txBox="1"/>
          <p:nvPr/>
        </p:nvSpPr>
        <p:spPr>
          <a:xfrm>
            <a:off x="1282146" y="321099"/>
            <a:ext cx="3563541" cy="486966"/>
          </a:xfrm>
          <a:prstGeom prst="rect">
            <a:avLst/>
          </a:prstGeom>
          <a:noFill/>
          <a:ln>
            <a:noFill/>
          </a:ln>
        </p:spPr>
        <p:txBody>
          <a:bodyPr anchorCtr="0" anchor="t" bIns="45700" lIns="91425" spcFirstLastPara="1" rIns="91425" wrap="square" tIns="45700">
            <a:normAutofit/>
          </a:bodyPr>
          <a:lstStyle/>
          <a:p>
            <a:pPr indent="0" lvl="0" marL="0" marR="0" rtl="0" algn="r">
              <a:lnSpc>
                <a:spcPct val="100000"/>
              </a:lnSpc>
              <a:spcBef>
                <a:spcPts val="0"/>
              </a:spcBef>
              <a:spcAft>
                <a:spcPts val="0"/>
              </a:spcAft>
              <a:buNone/>
            </a:pPr>
            <a:r>
              <a:rPr b="1" i="0" lang="pt-BR" sz="1050" u="none" cap="none" strike="noStrike">
                <a:solidFill>
                  <a:schemeClr val="lt1"/>
                </a:solidFill>
                <a:latin typeface="Varela Round"/>
                <a:ea typeface="Varela Round"/>
                <a:cs typeface="Varela Round"/>
                <a:sym typeface="Varela Round"/>
              </a:rPr>
              <a:t>UNIVERSIDADE DE SÃO PAULO - USP</a:t>
            </a:r>
            <a:endParaRPr/>
          </a:p>
        </p:txBody>
      </p:sp>
      <p:sp>
        <p:nvSpPr>
          <p:cNvPr id="52" name="Google Shape;52;p1"/>
          <p:cNvSpPr txBox="1"/>
          <p:nvPr/>
        </p:nvSpPr>
        <p:spPr>
          <a:xfrm>
            <a:off x="733705" y="480191"/>
            <a:ext cx="5344064" cy="655748"/>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pt-BR" sz="1350" u="none" cap="none" strike="noStrike">
                <a:solidFill>
                  <a:schemeClr val="lt1"/>
                </a:solidFill>
                <a:latin typeface="Varela Round"/>
                <a:ea typeface="Varela Round"/>
                <a:cs typeface="Varela Round"/>
                <a:sym typeface="Varela Round"/>
              </a:rPr>
              <a:t>DISTÚRBIOS EMOCIONAIS, COGNITIVOS E COMPORTAMENTAIS DA INFÂNCIA E ADOLESCÊNCIA</a:t>
            </a:r>
            <a:endParaRPr b="1" i="0" sz="1350" u="none" cap="none" strike="noStrike">
              <a:solidFill>
                <a:schemeClr val="lt1"/>
              </a:solidFill>
              <a:latin typeface="Varela Round"/>
              <a:ea typeface="Varela Round"/>
              <a:cs typeface="Varela Round"/>
              <a:sym typeface="Varela Round"/>
            </a:endParaRPr>
          </a:p>
        </p:txBody>
      </p:sp>
      <p:sp>
        <p:nvSpPr>
          <p:cNvPr id="53" name="Google Shape;53;p1"/>
          <p:cNvSpPr txBox="1"/>
          <p:nvPr/>
        </p:nvSpPr>
        <p:spPr>
          <a:xfrm>
            <a:off x="6570025" y="2354925"/>
            <a:ext cx="2443500" cy="21576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r>
              <a:rPr b="1" i="0" lang="pt-BR" sz="1100" u="none" cap="none" strike="noStrike">
                <a:solidFill>
                  <a:schemeClr val="dk1"/>
                </a:solidFill>
                <a:latin typeface="Varela Round"/>
                <a:ea typeface="Varela Round"/>
                <a:cs typeface="Varela Round"/>
                <a:sym typeface="Varela Round"/>
              </a:rPr>
              <a:t>Docente: Profa. Dra. Carmem Beatriz Neufeld</a:t>
            </a:r>
            <a:endParaRPr b="1" i="0" sz="1100" u="none" cap="none" strike="noStrike">
              <a:solidFill>
                <a:schemeClr val="dk1"/>
              </a:solidFill>
              <a:latin typeface="Varela Round"/>
              <a:ea typeface="Varela Round"/>
              <a:cs typeface="Varela Round"/>
              <a:sym typeface="Varela Round"/>
            </a:endParaRPr>
          </a:p>
          <a:p>
            <a:pPr indent="0" lvl="0" marL="0" marR="0" rtl="0" algn="r">
              <a:lnSpc>
                <a:spcPct val="100000"/>
              </a:lnSpc>
              <a:spcBef>
                <a:spcPts val="525"/>
              </a:spcBef>
              <a:spcAft>
                <a:spcPts val="0"/>
              </a:spcAft>
              <a:buNone/>
            </a:pPr>
            <a:r>
              <a:rPr b="1" i="0" lang="pt-BR" sz="1100" u="none" cap="none" strike="noStrike">
                <a:solidFill>
                  <a:schemeClr val="dk1"/>
                </a:solidFill>
                <a:latin typeface="Varela Round"/>
                <a:ea typeface="Varela Round"/>
                <a:cs typeface="Varela Round"/>
                <a:sym typeface="Varela Round"/>
              </a:rPr>
              <a:t>Docente colaboradora: Profa. Dra. Fabiana M. Versuti</a:t>
            </a:r>
            <a:endParaRPr b="1" i="0" sz="1100" u="none" cap="none" strike="noStrike">
              <a:solidFill>
                <a:schemeClr val="dk1"/>
              </a:solidFill>
              <a:latin typeface="Varela Round"/>
              <a:ea typeface="Varela Round"/>
              <a:cs typeface="Varela Round"/>
              <a:sym typeface="Varela Round"/>
            </a:endParaRPr>
          </a:p>
          <a:p>
            <a:pPr indent="0" lvl="0" marL="0" marR="0" rtl="0" algn="r">
              <a:lnSpc>
                <a:spcPct val="100000"/>
              </a:lnSpc>
              <a:spcBef>
                <a:spcPts val="525"/>
              </a:spcBef>
              <a:spcAft>
                <a:spcPts val="0"/>
              </a:spcAft>
              <a:buNone/>
            </a:pPr>
            <a:r>
              <a:rPr b="1" i="0" lang="pt-BR" sz="1100" u="none" cap="none" strike="noStrike">
                <a:solidFill>
                  <a:schemeClr val="dk1"/>
                </a:solidFill>
                <a:latin typeface="Varela Round"/>
                <a:ea typeface="Varela Round"/>
                <a:cs typeface="Varela Round"/>
                <a:sym typeface="Varela Round"/>
              </a:rPr>
              <a:t>Monitoras:</a:t>
            </a:r>
            <a:r>
              <a:rPr b="1" lang="pt-BR" sz="1100">
                <a:solidFill>
                  <a:schemeClr val="dk1"/>
                </a:solidFill>
                <a:latin typeface="Varela Round"/>
                <a:ea typeface="Varela Round"/>
                <a:cs typeface="Varela Round"/>
                <a:sym typeface="Varela Round"/>
              </a:rPr>
              <a:t> Dnda Myrian Silveira, Mnda Camila Amorim, Dnda Isabela Wada, Me Fernanda Esteves, Me Beatriz Lobo, Me Isabela Rebessi, Psic Alessandra Rezende, Psic Mariana Risso, Psic Eloha Flória Lima Santos</a:t>
            </a:r>
            <a:endParaRPr b="1" sz="1100">
              <a:solidFill>
                <a:schemeClr val="dk1"/>
              </a:solidFill>
              <a:latin typeface="Varela Round"/>
              <a:ea typeface="Varela Round"/>
              <a:cs typeface="Varela Round"/>
              <a:sym typeface="Varela Round"/>
            </a:endParaRPr>
          </a:p>
          <a:p>
            <a:pPr indent="0" lvl="0" marL="0" marR="0" rtl="0" algn="r">
              <a:lnSpc>
                <a:spcPct val="100000"/>
              </a:lnSpc>
              <a:spcBef>
                <a:spcPts val="525"/>
              </a:spcBef>
              <a:spcAft>
                <a:spcPts val="0"/>
              </a:spcAft>
              <a:buNone/>
            </a:pPr>
            <a:r>
              <a:t/>
            </a:r>
            <a:endParaRPr b="1" sz="1100">
              <a:solidFill>
                <a:schemeClr val="dk1"/>
              </a:solidFill>
              <a:latin typeface="Varela Round"/>
              <a:ea typeface="Varela Round"/>
              <a:cs typeface="Varela Round"/>
              <a:sym typeface="Varela Round"/>
            </a:endParaRPr>
          </a:p>
        </p:txBody>
      </p:sp>
      <p:pic>
        <p:nvPicPr>
          <p:cNvPr id="54" name="Google Shape;54;p1"/>
          <p:cNvPicPr preferRelativeResize="0"/>
          <p:nvPr/>
        </p:nvPicPr>
        <p:blipFill rotWithShape="1">
          <a:blip r:embed="rId3">
            <a:alphaModFix/>
          </a:blip>
          <a:srcRect b="0" l="0" r="0" t="0"/>
          <a:stretch/>
        </p:blipFill>
        <p:spPr>
          <a:xfrm>
            <a:off x="2582256" y="4414837"/>
            <a:ext cx="1749028" cy="6322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8" name="Shape 58"/>
        <p:cNvGrpSpPr/>
        <p:nvPr/>
      </p:nvGrpSpPr>
      <p:grpSpPr>
        <a:xfrm>
          <a:off x="0" y="0"/>
          <a:ext cx="0" cy="0"/>
          <a:chOff x="0" y="0"/>
          <a:chExt cx="0" cy="0"/>
        </a:xfrm>
      </p:grpSpPr>
      <p:sp>
        <p:nvSpPr>
          <p:cNvPr id="59" name="Google Shape;59;p2"/>
          <p:cNvSpPr txBox="1"/>
          <p:nvPr>
            <p:ph type="ctrTitle"/>
          </p:nvPr>
        </p:nvSpPr>
        <p:spPr>
          <a:xfrm>
            <a:off x="1734373" y="1840475"/>
            <a:ext cx="5882700" cy="1159875"/>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FFFFFF"/>
              </a:buClr>
              <a:buSzPts val="6000"/>
              <a:buNone/>
            </a:pPr>
            <a:r>
              <a:rPr lang="pt-BR" sz="7200"/>
              <a:t>DIAGNÓSTICO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BBC8"/>
        </a:solidFill>
      </p:bgPr>
    </p:bg>
    <p:spTree>
      <p:nvGrpSpPr>
        <p:cNvPr id="63" name="Shape 63"/>
        <p:cNvGrpSpPr/>
        <p:nvPr/>
      </p:nvGrpSpPr>
      <p:grpSpPr>
        <a:xfrm>
          <a:off x="0" y="0"/>
          <a:ext cx="0" cy="0"/>
          <a:chOff x="0" y="0"/>
          <a:chExt cx="0" cy="0"/>
        </a:xfrm>
      </p:grpSpPr>
      <p:sp>
        <p:nvSpPr>
          <p:cNvPr id="64" name="Google Shape;64;p3"/>
          <p:cNvSpPr txBox="1"/>
          <p:nvPr>
            <p:ph idx="4294967295" type="title"/>
          </p:nvPr>
        </p:nvSpPr>
        <p:spPr>
          <a:xfrm>
            <a:off x="395288" y="400490"/>
            <a:ext cx="8380412" cy="681038"/>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pt-BR" sz="3000">
                <a:solidFill>
                  <a:srgbClr val="1C405D"/>
                </a:solidFill>
              </a:rPr>
              <a:t>O QUE É UM “TRANSTORNO MENTAL”?</a:t>
            </a:r>
            <a:endParaRPr/>
          </a:p>
        </p:txBody>
      </p:sp>
      <p:sp>
        <p:nvSpPr>
          <p:cNvPr id="65" name="Google Shape;65;p3"/>
          <p:cNvSpPr txBox="1"/>
          <p:nvPr>
            <p:ph idx="4294967295" type="body"/>
          </p:nvPr>
        </p:nvSpPr>
        <p:spPr>
          <a:xfrm>
            <a:off x="250275" y="1460186"/>
            <a:ext cx="8229600" cy="3210900"/>
          </a:xfrm>
          <a:prstGeom prst="rect">
            <a:avLst/>
          </a:prstGeom>
          <a:noFill/>
          <a:ln>
            <a:noFill/>
          </a:ln>
        </p:spPr>
        <p:txBody>
          <a:bodyPr anchorCtr="0" anchor="t" bIns="68550" lIns="68550" spcFirstLastPara="1" rIns="68550" wrap="square" tIns="68550">
            <a:noAutofit/>
          </a:bodyPr>
          <a:lstStyle/>
          <a:p>
            <a:pPr indent="-211931" lvl="0" marL="457200" rtl="0" algn="l">
              <a:lnSpc>
                <a:spcPct val="100000"/>
              </a:lnSpc>
              <a:spcBef>
                <a:spcPts val="600"/>
              </a:spcBef>
              <a:spcAft>
                <a:spcPts val="0"/>
              </a:spcAft>
              <a:buSzPts val="3000"/>
              <a:buChar char="⊙"/>
            </a:pPr>
            <a:r>
              <a:rPr b="1" lang="pt-BR" sz="2000"/>
              <a:t>Perturbação </a:t>
            </a:r>
            <a:r>
              <a:rPr b="1" lang="pt-BR" sz="2000">
                <a:solidFill>
                  <a:srgbClr val="7030A0"/>
                </a:solidFill>
              </a:rPr>
              <a:t>clinicamente significativa </a:t>
            </a:r>
            <a:r>
              <a:rPr b="1" lang="pt-BR" sz="2000"/>
              <a:t> </a:t>
            </a:r>
            <a:r>
              <a:rPr lang="pt-BR" sz="2000"/>
              <a:t>- cognição, emoção e/ ou comportamento - disfunção psicológica ou biológica; </a:t>
            </a:r>
            <a:endParaRPr/>
          </a:p>
          <a:p>
            <a:pPr indent="-21431" lvl="0" marL="457200" rtl="0" algn="l">
              <a:lnSpc>
                <a:spcPct val="100000"/>
              </a:lnSpc>
              <a:spcBef>
                <a:spcPts val="600"/>
              </a:spcBef>
              <a:spcAft>
                <a:spcPts val="0"/>
              </a:spcAft>
              <a:buSzPts val="3000"/>
              <a:buNone/>
            </a:pPr>
            <a:r>
              <a:t/>
            </a:r>
            <a:endParaRPr sz="500"/>
          </a:p>
          <a:p>
            <a:pPr indent="-211931" lvl="0" marL="457200" rtl="0" algn="l">
              <a:lnSpc>
                <a:spcPct val="100000"/>
              </a:lnSpc>
              <a:spcBef>
                <a:spcPts val="0"/>
              </a:spcBef>
              <a:spcAft>
                <a:spcPts val="0"/>
              </a:spcAft>
              <a:buSzPts val="3000"/>
              <a:buChar char="⊙"/>
            </a:pPr>
            <a:r>
              <a:rPr lang="pt-BR" sz="2000"/>
              <a:t>C</a:t>
            </a:r>
            <a:r>
              <a:rPr lang="pt-BR" sz="2000"/>
              <a:t>omportamentos “desviantes” → </a:t>
            </a:r>
            <a:r>
              <a:rPr lang="pt-BR" sz="2000">
                <a:solidFill>
                  <a:srgbClr val="7030A0"/>
                </a:solidFill>
              </a:rPr>
              <a:t>padrões sociais</a:t>
            </a:r>
            <a:endParaRPr/>
          </a:p>
          <a:p>
            <a:pPr indent="-211931" lvl="0" marL="457200" rtl="0" algn="just">
              <a:lnSpc>
                <a:spcPct val="100000"/>
              </a:lnSpc>
              <a:spcBef>
                <a:spcPts val="450"/>
              </a:spcBef>
              <a:spcAft>
                <a:spcPts val="0"/>
              </a:spcAft>
              <a:buSzPts val="3000"/>
              <a:buNone/>
            </a:pPr>
            <a:r>
              <a:t/>
            </a:r>
            <a:endParaRPr sz="500">
              <a:solidFill>
                <a:srgbClr val="556F7B"/>
              </a:solidFill>
            </a:endParaRPr>
          </a:p>
          <a:p>
            <a:pPr indent="-211931" lvl="0" marL="457200" rtl="0" algn="l">
              <a:lnSpc>
                <a:spcPct val="100000"/>
              </a:lnSpc>
              <a:spcBef>
                <a:spcPts val="450"/>
              </a:spcBef>
              <a:spcAft>
                <a:spcPts val="0"/>
              </a:spcAft>
              <a:buSzPts val="3000"/>
              <a:buChar char="⊙"/>
            </a:pPr>
            <a:r>
              <a:rPr b="1" lang="pt-BR" sz="2000"/>
              <a:t>S</a:t>
            </a:r>
            <a:r>
              <a:rPr b="1" lang="pt-BR" sz="2000"/>
              <a:t>ofrimento significativo</a:t>
            </a:r>
            <a:r>
              <a:rPr lang="pt-BR" sz="2000"/>
              <a:t>,</a:t>
            </a:r>
            <a:r>
              <a:rPr lang="pt-BR" sz="2000"/>
              <a:t> </a:t>
            </a:r>
            <a:r>
              <a:rPr b="1" lang="pt-BR" sz="2000"/>
              <a:t>prejuízos</a:t>
            </a:r>
            <a:r>
              <a:rPr lang="pt-BR" sz="2000"/>
              <a:t> na vida social, ocupacional, etc.</a:t>
            </a:r>
            <a:endParaRPr sz="2000"/>
          </a:p>
          <a:p>
            <a:pPr indent="0" lvl="0" marL="457200" rtl="0" algn="l">
              <a:lnSpc>
                <a:spcPct val="100000"/>
              </a:lnSpc>
              <a:spcBef>
                <a:spcPts val="450"/>
              </a:spcBef>
              <a:spcAft>
                <a:spcPts val="0"/>
              </a:spcAft>
              <a:buNone/>
            </a:pPr>
            <a:r>
              <a:t/>
            </a:r>
            <a:endParaRPr sz="2000"/>
          </a:p>
          <a:p>
            <a:pPr indent="-211931" lvl="0" marL="457200" rtl="0" algn="l">
              <a:spcBef>
                <a:spcPts val="0"/>
              </a:spcBef>
              <a:spcAft>
                <a:spcPts val="0"/>
              </a:spcAft>
              <a:buSzPts val="3000"/>
              <a:buChar char="⊙"/>
            </a:pPr>
            <a:r>
              <a:rPr lang="pt-BR" sz="2000"/>
              <a:t>Frequência, intensidade, duração e prejuízo (espectro!)</a:t>
            </a:r>
            <a:endParaRPr/>
          </a:p>
          <a:p>
            <a:pPr indent="-211931" lvl="0" marL="457200" rtl="0" algn="just">
              <a:spcBef>
                <a:spcPts val="450"/>
              </a:spcBef>
              <a:spcAft>
                <a:spcPts val="0"/>
              </a:spcAft>
              <a:buClr>
                <a:schemeClr val="dk1"/>
              </a:buClr>
              <a:buSzPts val="3000"/>
              <a:buFont typeface="Arial"/>
              <a:buNone/>
            </a:pPr>
            <a:r>
              <a:t/>
            </a:r>
            <a:endParaRPr sz="500">
              <a:solidFill>
                <a:srgbClr val="556F7B"/>
              </a:solidFill>
            </a:endParaRPr>
          </a:p>
          <a:p>
            <a:pPr indent="0" lvl="0" marL="0" rtl="0" algn="l">
              <a:spcBef>
                <a:spcPts val="450"/>
              </a:spcBef>
              <a:spcAft>
                <a:spcPts val="0"/>
              </a:spcAft>
              <a:buNone/>
            </a:pPr>
            <a:r>
              <a:t/>
            </a:r>
            <a:endParaRPr sz="2000"/>
          </a:p>
        </p:txBody>
      </p:sp>
      <p:sp>
        <p:nvSpPr>
          <p:cNvPr id="66" name="Google Shape;66;p3"/>
          <p:cNvSpPr/>
          <p:nvPr/>
        </p:nvSpPr>
        <p:spPr>
          <a:xfrm>
            <a:off x="7394646" y="4670962"/>
            <a:ext cx="95250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pt-BR" sz="1200" u="none" cap="none" strike="noStrike">
                <a:solidFill>
                  <a:schemeClr val="dk1"/>
                </a:solidFill>
                <a:latin typeface="Cabin"/>
                <a:ea typeface="Cabin"/>
                <a:cs typeface="Cabin"/>
                <a:sym typeface="Cabin"/>
              </a:rPr>
              <a:t>(APA, 2014)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sp>
        <p:nvSpPr>
          <p:cNvPr id="71" name="Google Shape;71;g122d8033396_0_7"/>
          <p:cNvSpPr/>
          <p:nvPr/>
        </p:nvSpPr>
        <p:spPr>
          <a:xfrm>
            <a:off x="-99175" y="-86750"/>
            <a:ext cx="9382200" cy="5428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g122d8033396_0_7"/>
          <p:cNvPicPr preferRelativeResize="0"/>
          <p:nvPr/>
        </p:nvPicPr>
        <p:blipFill>
          <a:blip r:embed="rId3">
            <a:alphaModFix/>
          </a:blip>
          <a:stretch>
            <a:fillRect/>
          </a:stretch>
        </p:blipFill>
        <p:spPr>
          <a:xfrm>
            <a:off x="823775" y="343950"/>
            <a:ext cx="1968750" cy="4455600"/>
          </a:xfrm>
          <a:prstGeom prst="rect">
            <a:avLst/>
          </a:prstGeom>
          <a:noFill/>
          <a:ln>
            <a:noFill/>
          </a:ln>
        </p:spPr>
      </p:pic>
      <p:pic>
        <p:nvPicPr>
          <p:cNvPr id="73" name="Google Shape;73;g122d8033396_0_7"/>
          <p:cNvPicPr preferRelativeResize="0"/>
          <p:nvPr/>
        </p:nvPicPr>
        <p:blipFill>
          <a:blip r:embed="rId4">
            <a:alphaModFix/>
          </a:blip>
          <a:stretch>
            <a:fillRect/>
          </a:stretch>
        </p:blipFill>
        <p:spPr>
          <a:xfrm>
            <a:off x="3092588" y="830731"/>
            <a:ext cx="5497702" cy="3593550"/>
          </a:xfrm>
          <a:prstGeom prst="rect">
            <a:avLst/>
          </a:prstGeom>
          <a:noFill/>
          <a:ln>
            <a:noFill/>
          </a:ln>
        </p:spPr>
      </p:pic>
      <p:sp>
        <p:nvSpPr>
          <p:cNvPr id="74" name="Google Shape;74;g122d8033396_0_7"/>
          <p:cNvSpPr/>
          <p:nvPr/>
        </p:nvSpPr>
        <p:spPr>
          <a:xfrm>
            <a:off x="7414103" y="4702728"/>
            <a:ext cx="1598700" cy="27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pt-BR" sz="1200" u="none" cap="none" strike="noStrike">
                <a:solidFill>
                  <a:srgbClr val="000000"/>
                </a:solidFill>
                <a:latin typeface="Twentieth Century"/>
                <a:ea typeface="Twentieth Century"/>
                <a:cs typeface="Twentieth Century"/>
                <a:sym typeface="Twentieth Century"/>
              </a:rPr>
              <a:t>Fonte: Revista Época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g122d8033396_0_16"/>
          <p:cNvSpPr/>
          <p:nvPr/>
        </p:nvSpPr>
        <p:spPr>
          <a:xfrm>
            <a:off x="-99175" y="-86750"/>
            <a:ext cx="9382200" cy="5428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g122d8033396_0_16"/>
          <p:cNvPicPr preferRelativeResize="0"/>
          <p:nvPr/>
        </p:nvPicPr>
        <p:blipFill>
          <a:blip r:embed="rId3">
            <a:alphaModFix/>
          </a:blip>
          <a:stretch>
            <a:fillRect/>
          </a:stretch>
        </p:blipFill>
        <p:spPr>
          <a:xfrm>
            <a:off x="823775" y="343950"/>
            <a:ext cx="1968750" cy="4455600"/>
          </a:xfrm>
          <a:prstGeom prst="rect">
            <a:avLst/>
          </a:prstGeom>
          <a:noFill/>
          <a:ln>
            <a:noFill/>
          </a:ln>
        </p:spPr>
      </p:pic>
      <p:pic>
        <p:nvPicPr>
          <p:cNvPr id="81" name="Google Shape;81;g122d8033396_0_16"/>
          <p:cNvPicPr preferRelativeResize="0"/>
          <p:nvPr/>
        </p:nvPicPr>
        <p:blipFill>
          <a:blip r:embed="rId4">
            <a:alphaModFix/>
          </a:blip>
          <a:stretch>
            <a:fillRect/>
          </a:stretch>
        </p:blipFill>
        <p:spPr>
          <a:xfrm>
            <a:off x="3092588" y="830731"/>
            <a:ext cx="5497702" cy="3593550"/>
          </a:xfrm>
          <a:prstGeom prst="rect">
            <a:avLst/>
          </a:prstGeom>
          <a:noFill/>
          <a:ln>
            <a:noFill/>
          </a:ln>
        </p:spPr>
      </p:pic>
      <p:sp>
        <p:nvSpPr>
          <p:cNvPr id="82" name="Google Shape;82;g122d8033396_0_16"/>
          <p:cNvSpPr/>
          <p:nvPr/>
        </p:nvSpPr>
        <p:spPr>
          <a:xfrm>
            <a:off x="3098500" y="842800"/>
            <a:ext cx="1809600" cy="260400"/>
          </a:xfrm>
          <a:prstGeom prst="roundRect">
            <a:avLst>
              <a:gd fmla="val 16667" name="adj"/>
            </a:avLst>
          </a:prstGeom>
          <a:noFill/>
          <a:ln cap="flat" cmpd="sng" w="19050">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122d8033396_0_16"/>
          <p:cNvSpPr/>
          <p:nvPr/>
        </p:nvSpPr>
        <p:spPr>
          <a:xfrm>
            <a:off x="3098500" y="1912375"/>
            <a:ext cx="2751600" cy="260400"/>
          </a:xfrm>
          <a:prstGeom prst="roundRect">
            <a:avLst>
              <a:gd fmla="val 16667" name="adj"/>
            </a:avLst>
          </a:prstGeom>
          <a:noFill/>
          <a:ln cap="flat" cmpd="sng" w="19050">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122d8033396_0_16"/>
          <p:cNvSpPr/>
          <p:nvPr/>
        </p:nvSpPr>
        <p:spPr>
          <a:xfrm>
            <a:off x="3098500" y="2758850"/>
            <a:ext cx="3557100" cy="260400"/>
          </a:xfrm>
          <a:prstGeom prst="roundRect">
            <a:avLst>
              <a:gd fmla="val 16667" name="adj"/>
            </a:avLst>
          </a:prstGeom>
          <a:noFill/>
          <a:ln cap="flat" cmpd="sng" w="19050">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122d8033396_0_16"/>
          <p:cNvSpPr/>
          <p:nvPr/>
        </p:nvSpPr>
        <p:spPr>
          <a:xfrm>
            <a:off x="7414103" y="4702728"/>
            <a:ext cx="1598700" cy="277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pt-BR" sz="1200" u="none" cap="none" strike="noStrike">
                <a:solidFill>
                  <a:srgbClr val="000000"/>
                </a:solidFill>
                <a:latin typeface="Twentieth Century"/>
                <a:ea typeface="Twentieth Century"/>
                <a:cs typeface="Twentieth Century"/>
                <a:sym typeface="Twentieth Century"/>
              </a:rPr>
              <a:t>Fonte: Revista Época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4"/>
          <p:cNvSpPr txBox="1"/>
          <p:nvPr>
            <p:ph idx="4294967295" type="title"/>
          </p:nvPr>
        </p:nvSpPr>
        <p:spPr>
          <a:xfrm>
            <a:off x="381788" y="226965"/>
            <a:ext cx="8380500" cy="681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pt-BR" sz="3000">
                <a:solidFill>
                  <a:srgbClr val="1C405D"/>
                </a:solidFill>
              </a:rPr>
              <a:t>PREJUÍZO E SOFRIMENTO CLINICAMENTE SIGNIFICATIVOS</a:t>
            </a:r>
            <a:endParaRPr/>
          </a:p>
        </p:txBody>
      </p:sp>
      <p:sp>
        <p:nvSpPr>
          <p:cNvPr id="91" name="Google Shape;91;p4"/>
          <p:cNvSpPr txBox="1"/>
          <p:nvPr>
            <p:ph idx="4294967295" type="body"/>
          </p:nvPr>
        </p:nvSpPr>
        <p:spPr>
          <a:xfrm>
            <a:off x="150025" y="1305421"/>
            <a:ext cx="8229600" cy="3478500"/>
          </a:xfrm>
          <a:prstGeom prst="rect">
            <a:avLst/>
          </a:prstGeom>
          <a:noFill/>
          <a:ln>
            <a:noFill/>
          </a:ln>
        </p:spPr>
        <p:txBody>
          <a:bodyPr anchorCtr="0" anchor="t" bIns="68550" lIns="68550" spcFirstLastPara="1" rIns="68550" wrap="square" tIns="68550">
            <a:noAutofit/>
          </a:bodyPr>
          <a:lstStyle/>
          <a:p>
            <a:pPr indent="-419100" lvl="0" marL="457200" rtl="0" algn="just">
              <a:lnSpc>
                <a:spcPct val="100000"/>
              </a:lnSpc>
              <a:spcBef>
                <a:spcPts val="600"/>
              </a:spcBef>
              <a:spcAft>
                <a:spcPts val="0"/>
              </a:spcAft>
              <a:buClr>
                <a:srgbClr val="000000"/>
              </a:buClr>
              <a:buSzPts val="3000"/>
              <a:buChar char="⊙"/>
            </a:pPr>
            <a:r>
              <a:rPr b="1" lang="pt-BR" sz="1650">
                <a:solidFill>
                  <a:srgbClr val="000000"/>
                </a:solidFill>
              </a:rPr>
              <a:t>Analisamos a </a:t>
            </a:r>
            <a:r>
              <a:rPr b="1" lang="pt-BR" sz="1650" u="sng">
                <a:solidFill>
                  <a:srgbClr val="000000"/>
                </a:solidFill>
              </a:rPr>
              <a:t>r</a:t>
            </a:r>
            <a:r>
              <a:rPr b="1" lang="pt-BR" sz="1650" u="sng">
                <a:solidFill>
                  <a:srgbClr val="000000"/>
                </a:solidFill>
              </a:rPr>
              <a:t>elevância clínica</a:t>
            </a:r>
            <a:r>
              <a:rPr b="1" lang="pt-BR" sz="1650">
                <a:solidFill>
                  <a:srgbClr val="000000"/>
                </a:solidFill>
              </a:rPr>
              <a:t>!</a:t>
            </a:r>
            <a:endParaRPr b="1" sz="1650">
              <a:solidFill>
                <a:srgbClr val="000000"/>
              </a:solidFill>
            </a:endParaRPr>
          </a:p>
          <a:p>
            <a:pPr indent="-381000" lvl="1" marL="914400" rtl="0" algn="just">
              <a:lnSpc>
                <a:spcPct val="100000"/>
              </a:lnSpc>
              <a:spcBef>
                <a:spcPts val="900"/>
              </a:spcBef>
              <a:spcAft>
                <a:spcPts val="0"/>
              </a:spcAft>
              <a:buClr>
                <a:srgbClr val="000000"/>
              </a:buClr>
              <a:buSzPts val="2400"/>
              <a:buChar char="○"/>
            </a:pPr>
            <a:r>
              <a:rPr lang="pt-BR" sz="1650">
                <a:solidFill>
                  <a:srgbClr val="000000"/>
                </a:solidFill>
              </a:rPr>
              <a:t>Como os sintomas têm afetado a vida do paciente?</a:t>
            </a:r>
            <a:endParaRPr/>
          </a:p>
          <a:p>
            <a:pPr indent="-381000" lvl="1" marL="914400" rtl="0" algn="just">
              <a:lnSpc>
                <a:spcPct val="100000"/>
              </a:lnSpc>
              <a:spcBef>
                <a:spcPts val="450"/>
              </a:spcBef>
              <a:spcAft>
                <a:spcPts val="0"/>
              </a:spcAft>
              <a:buClr>
                <a:srgbClr val="000000"/>
              </a:buClr>
              <a:buSzPts val="2400"/>
              <a:buChar char="○"/>
            </a:pPr>
            <a:r>
              <a:rPr lang="pt-BR" sz="1650">
                <a:solidFill>
                  <a:srgbClr val="000000"/>
                </a:solidFill>
              </a:rPr>
              <a:t>O quanto o paciente está incomodado em ter esses sintomas?</a:t>
            </a:r>
            <a:endParaRPr/>
          </a:p>
          <a:p>
            <a:pPr indent="-381000" lvl="1" marL="914400" rtl="0" algn="just">
              <a:lnSpc>
                <a:spcPct val="100000"/>
              </a:lnSpc>
              <a:spcBef>
                <a:spcPts val="450"/>
              </a:spcBef>
              <a:spcAft>
                <a:spcPts val="0"/>
              </a:spcAft>
              <a:buClr>
                <a:srgbClr val="000000"/>
              </a:buClr>
              <a:buSzPts val="2400"/>
              <a:buChar char="○"/>
            </a:pPr>
            <a:r>
              <a:rPr lang="pt-BR" sz="1650">
                <a:solidFill>
                  <a:srgbClr val="000000"/>
                </a:solidFill>
              </a:rPr>
              <a:t>I</a:t>
            </a:r>
            <a:r>
              <a:rPr lang="pt-BR" sz="1650">
                <a:solidFill>
                  <a:srgbClr val="000000"/>
                </a:solidFill>
              </a:rPr>
              <a:t>mpacto no funcionamento social, escolar, profissional, lazer, etc</a:t>
            </a:r>
            <a:endParaRPr/>
          </a:p>
          <a:p>
            <a:pPr indent="-228600" lvl="1" marL="914400" rtl="0" algn="just">
              <a:lnSpc>
                <a:spcPct val="100000"/>
              </a:lnSpc>
              <a:spcBef>
                <a:spcPts val="450"/>
              </a:spcBef>
              <a:spcAft>
                <a:spcPts val="0"/>
              </a:spcAft>
              <a:buClr>
                <a:srgbClr val="000000"/>
              </a:buClr>
              <a:buSzPts val="2400"/>
              <a:buNone/>
            </a:pPr>
            <a:r>
              <a:t/>
            </a:r>
            <a:endParaRPr sz="750">
              <a:solidFill>
                <a:srgbClr val="000000"/>
              </a:solidFill>
            </a:endParaRPr>
          </a:p>
          <a:p>
            <a:pPr indent="-419100" lvl="0" marL="457200" rtl="0" algn="just">
              <a:lnSpc>
                <a:spcPct val="100000"/>
              </a:lnSpc>
              <a:spcBef>
                <a:spcPts val="1050"/>
              </a:spcBef>
              <a:spcAft>
                <a:spcPts val="0"/>
              </a:spcAft>
              <a:buClr>
                <a:srgbClr val="000000"/>
              </a:buClr>
              <a:buSzPts val="3000"/>
              <a:buChar char="⊙"/>
            </a:pPr>
            <a:r>
              <a:rPr b="1" lang="pt-BR" sz="1650">
                <a:solidFill>
                  <a:srgbClr val="000000"/>
                </a:solidFill>
              </a:rPr>
              <a:t>DSM não fornece diretriz sobre “nível de prejuízo” para ser clinicamente significativo </a:t>
            </a:r>
            <a:endParaRPr/>
          </a:p>
          <a:p>
            <a:pPr indent="-381000" lvl="1" marL="914400" rtl="0" algn="just">
              <a:lnSpc>
                <a:spcPct val="100000"/>
              </a:lnSpc>
              <a:spcBef>
                <a:spcPts val="900"/>
              </a:spcBef>
              <a:spcAft>
                <a:spcPts val="0"/>
              </a:spcAft>
              <a:buClr>
                <a:srgbClr val="000000"/>
              </a:buClr>
              <a:buSzPts val="2400"/>
              <a:buChar char="○"/>
            </a:pPr>
            <a:r>
              <a:rPr lang="pt-BR" sz="1650">
                <a:solidFill>
                  <a:srgbClr val="000000"/>
                </a:solidFill>
              </a:rPr>
              <a:t>Julgamento do profissional</a:t>
            </a:r>
            <a:endParaRPr/>
          </a:p>
          <a:p>
            <a:pPr indent="0" lvl="0" marL="914400" rtl="0" algn="just">
              <a:lnSpc>
                <a:spcPct val="100000"/>
              </a:lnSpc>
              <a:spcBef>
                <a:spcPts val="900"/>
              </a:spcBef>
              <a:spcAft>
                <a:spcPts val="450"/>
              </a:spcAft>
              <a:buNone/>
            </a:pPr>
            <a:r>
              <a:t/>
            </a:r>
            <a:endParaRPr sz="1650">
              <a:solidFill>
                <a:srgbClr val="000000"/>
              </a:solidFill>
            </a:endParaRPr>
          </a:p>
        </p:txBody>
      </p:sp>
      <p:sp>
        <p:nvSpPr>
          <p:cNvPr id="92" name="Google Shape;92;p4"/>
          <p:cNvSpPr/>
          <p:nvPr/>
        </p:nvSpPr>
        <p:spPr>
          <a:xfrm>
            <a:off x="5907372" y="4866505"/>
            <a:ext cx="32367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pt-BR" sz="1200" u="none" cap="none" strike="noStrike">
                <a:solidFill>
                  <a:schemeClr val="dk1"/>
                </a:solidFill>
                <a:latin typeface="Cabin"/>
                <a:ea typeface="Cabin"/>
                <a:cs typeface="Cabin"/>
                <a:sym typeface="Cabin"/>
              </a:rPr>
              <a:t>(First, Willians, Karg, &amp; Spitzer, 2017)</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nug">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Juliana Maltoni</dc:creator>
</cp:coreProperties>
</file>