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676e0b485_0_5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g4676e0b485_0_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676e0b485_0_6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g4676e0b485_0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4676e0b485_1_3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g4676e0b485_1_3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676e0b485_0_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4676e0b485_0_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4676e0b485_0_9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g4676e0b485_0_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4676e0b485_0_10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g4676e0b485_0_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4676e0b485_0_1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g4676e0b485_0_1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4676e0b485_0_1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g4676e0b485_0_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4676e0b485_0_1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g4676e0b485_0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4676e0b485_0_13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g4676e0b485_0_1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53765b56f_1_20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453765b56f_1_2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4676e0b485_0_1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g4676e0b485_0_1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676e0b485_0_1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g4676e0b485_0_1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4676e0b485_0_1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g4676e0b485_0_1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4676e0b485_0_1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g4676e0b485_0_1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4676e0b485_0_17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g4676e0b485_0_1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4676e0b485_0_18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g4676e0b485_0_1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4676e0b485_0_19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g4676e0b485_0_1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4676e0b485_0_20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g4676e0b485_0_2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4676e0b485_0_20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8" name="Google Shape;328;g4676e0b485_0_2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4676e0b485_0_2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7" name="Google Shape;337;g4676e0b485_0_2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676e0b485_0_2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g4676e0b485_0_2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4676e0b485_0_2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5" name="Google Shape;355;g4676e0b485_0_2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4676e0b485_0_2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4" name="Google Shape;364;g4676e0b485_0_2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4676e0b485_0_2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g4676e0b485_0_2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4676e0b485_0_25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2" name="Google Shape;382;g4676e0b485_0_2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4676e0b485_0_26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1" name="Google Shape;391;g4676e0b485_0_2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4676e0b485_0_2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0" name="Google Shape;400;g4676e0b485_0_2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4676e0b485_0_28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9" name="Google Shape;409;g4676e0b485_0_2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4676e0b485_0_2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8" name="Google Shape;418;g4676e0b485_0_2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4676e0b485_0_29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7" name="Google Shape;427;g4676e0b485_0_2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676e0b48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g4676e0b48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4676e0b485_0_30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6" name="Google Shape;436;g4676e0b485_0_3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4676e0b485_0_3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5" name="Google Shape;445;g4676e0b485_0_3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4676e0b485_0_3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4" name="Google Shape;454;g4676e0b485_0_3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4676e0b485_0_3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3" name="Google Shape;463;g4676e0b485_0_3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4676e0b485_0_33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2" name="Google Shape;472;g4676e0b485_0_3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4676e0b485_0_3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1" name="Google Shape;481;g4676e0b485_0_3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4676e0b485_0_3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0" name="Google Shape;490;g4676e0b485_0_3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4676e0b485_0_3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g4676e0b485_0_3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g4676e0b485_0_3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8" name="Google Shape;508;g4676e0b485_0_3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4676e0b485_0_37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7" name="Google Shape;517;g4676e0b485_0_3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676e0b485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4676e0b485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g4676e0b485_0_38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6" name="Google Shape;526;g4676e0b485_0_3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4676e0b485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5" name="Google Shape;535;g4676e0b485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4676e0b485_1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4" name="Google Shape;544;g4676e0b485_1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4676e0b485_1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3" name="Google Shape;553;g4676e0b485_1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4676e0b485_1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2" name="Google Shape;562;g4676e0b485_1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4676e0b485_1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1" name="Google Shape;571;g4676e0b485_1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4676e0b485_1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0" name="Google Shape;580;g4676e0b485_1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4676e0b485_1_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9" name="Google Shape;589;g4676e0b485_1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4676e0b485_1_5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8" name="Google Shape;598;g4676e0b485_1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4676e0b485_1_6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7" name="Google Shape;607;g4676e0b485_1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676e0b485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4676e0b485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4676e0b485_1_7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 name="Google Shape;616;g4676e0b485_1_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4676e0b485_1_8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5" name="Google Shape;625;g4676e0b485_1_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4676e0b485_1_9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4" name="Google Shape;634;g4676e0b485_1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4676e0b485_1_9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3" name="Google Shape;643;g4676e0b485_1_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4676e0b485_1_1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2" name="Google Shape;652;g4676e0b485_1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4676e0b485_1_1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1" name="Google Shape;661;g4676e0b485_1_1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Google Shape;669;g4676e0b485_1_1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0" name="Google Shape;670;g4676e0b485_1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4676e0b485_1_1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9" name="Google Shape;679;g4676e0b485_1_1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6"/>
        <p:cNvGrpSpPr/>
        <p:nvPr/>
      </p:nvGrpSpPr>
      <p:grpSpPr>
        <a:xfrm>
          <a:off x="0" y="0"/>
          <a:ext cx="0" cy="0"/>
          <a:chOff x="0" y="0"/>
          <a:chExt cx="0" cy="0"/>
        </a:xfrm>
      </p:grpSpPr>
      <p:sp>
        <p:nvSpPr>
          <p:cNvPr id="687" name="Google Shape;687;g4676e0b485_1_1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8" name="Google Shape;688;g4676e0b485_1_1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4676e0b485_1_14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7" name="Google Shape;697;g4676e0b485_1_1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676e0b485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g4676e0b485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Google Shape;705;g4676e0b485_1_15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6" name="Google Shape;706;g4676e0b485_1_1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g4676e0b485_1_16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5" name="Google Shape;715;g4676e0b485_1_1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4676e0b485_1_17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4" name="Google Shape;724;g4676e0b485_1_1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g4676e0b485_1_17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3" name="Google Shape;733;g4676e0b485_1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g4676e0b485_1_18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2" name="Google Shape;742;g4676e0b485_1_1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4676e0b485_1_19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1" name="Google Shape;751;g4676e0b485_1_1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g4676e0b485_1_20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0" name="Google Shape;760;g4676e0b485_1_2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4676e0b485_1_2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9" name="Google Shape;769;g4676e0b485_1_2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4676e0b485_1_2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8" name="Google Shape;778;g4676e0b485_1_2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g4676e0b485_1_2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7" name="Google Shape;787;g4676e0b485_1_2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676e0b485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g4676e0b485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4676e0b485_1_24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6" name="Google Shape;796;g4676e0b485_1_2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4676e0b485_1_25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5" name="Google Shape;805;g4676e0b485_1_2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4676e0b485_1_26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4" name="Google Shape;814;g4676e0b485_1_2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g4676e0b485_1_2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3" name="Google Shape;823;g4676e0b485_1_2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4676e0b485_1_2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2" name="Google Shape;832;g4676e0b485_1_2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4676e0b485_1_28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1" name="Google Shape;841;g4676e0b485_1_2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8"/>
        <p:cNvGrpSpPr/>
        <p:nvPr/>
      </p:nvGrpSpPr>
      <p:grpSpPr>
        <a:xfrm>
          <a:off x="0" y="0"/>
          <a:ext cx="0" cy="0"/>
          <a:chOff x="0" y="0"/>
          <a:chExt cx="0" cy="0"/>
        </a:xfrm>
      </p:grpSpPr>
      <p:sp>
        <p:nvSpPr>
          <p:cNvPr id="849" name="Google Shape;849;g4676e0b485_1_2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0" name="Google Shape;850;g4676e0b485_1_2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7"/>
        <p:cNvGrpSpPr/>
        <p:nvPr/>
      </p:nvGrpSpPr>
      <p:grpSpPr>
        <a:xfrm>
          <a:off x="0" y="0"/>
          <a:ext cx="0" cy="0"/>
          <a:chOff x="0" y="0"/>
          <a:chExt cx="0" cy="0"/>
        </a:xfrm>
      </p:grpSpPr>
      <p:sp>
        <p:nvSpPr>
          <p:cNvPr id="858" name="Google Shape;858;g4676e0b485_1_30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9" name="Google Shape;859;g4676e0b485_1_30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6"/>
        <p:cNvGrpSpPr/>
        <p:nvPr/>
      </p:nvGrpSpPr>
      <p:grpSpPr>
        <a:xfrm>
          <a:off x="0" y="0"/>
          <a:ext cx="0" cy="0"/>
          <a:chOff x="0" y="0"/>
          <a:chExt cx="0" cy="0"/>
        </a:xfrm>
      </p:grpSpPr>
      <p:sp>
        <p:nvSpPr>
          <p:cNvPr id="867" name="Google Shape;867;g4676e0b485_1_30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8" name="Google Shape;868;g4676e0b485_1_3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4676e0b485_1_3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7" name="Google Shape;877;g4676e0b485_1_3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676e0b485_0_4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4676e0b485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4"/>
        <p:cNvGrpSpPr/>
        <p:nvPr/>
      </p:nvGrpSpPr>
      <p:grpSpPr>
        <a:xfrm>
          <a:off x="0" y="0"/>
          <a:ext cx="0" cy="0"/>
          <a:chOff x="0" y="0"/>
          <a:chExt cx="0" cy="0"/>
        </a:xfrm>
      </p:grpSpPr>
      <p:sp>
        <p:nvSpPr>
          <p:cNvPr id="885" name="Google Shape;885;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6" name="Google Shape;886;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4" name="Google Shape;894;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lstStyle>
            <a:lvl1pPr marL="457200" marR="0" lvl="0" indent="-406400" algn="just" rtl="0">
              <a:lnSpc>
                <a:spcPct val="115000"/>
              </a:lnSpc>
              <a:spcBef>
                <a:spcPts val="0"/>
              </a:spcBef>
              <a:spcAft>
                <a:spcPts val="0"/>
              </a:spcAft>
              <a:buClr>
                <a:schemeClr val="dk1"/>
              </a:buClr>
              <a:buSzPts val="28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Google Shape;30;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body" idx="1"/>
          </p:nvPr>
        </p:nvSpPr>
        <p:spPr>
          <a:xfrm>
            <a:off x="838200" y="2364581"/>
            <a:ext cx="10515600" cy="3812381"/>
          </a:xfrm>
          <a:prstGeom prst="rect">
            <a:avLst/>
          </a:prstGeom>
          <a:noFill/>
          <a:ln>
            <a:noFill/>
          </a:ln>
        </p:spPr>
        <p:txBody>
          <a:bodyPr spcFirstLastPara="1" wrap="square" lIns="91425" tIns="45700" rIns="91425" bIns="45700" anchor="t" anchorCtr="0">
            <a:noAutofit/>
          </a:bodyPr>
          <a:lstStyle/>
          <a:p>
            <a:pPr marL="0" marR="0" lvl="0" indent="0" algn="l" rtl="0">
              <a:lnSpc>
                <a:spcPct val="70000"/>
              </a:lnSpc>
              <a:spcBef>
                <a:spcPts val="0"/>
              </a:spcBef>
              <a:spcAft>
                <a:spcPts val="0"/>
              </a:spcAft>
              <a:buClr>
                <a:schemeClr val="dk1"/>
              </a:buClr>
              <a:buSzPts val="1960"/>
              <a:buFont typeface="Arial"/>
              <a:buNone/>
            </a:pPr>
            <a:endParaRPr sz="1960" b="0" i="0" u="none" strike="noStrike" cap="none">
              <a:solidFill>
                <a:schemeClr val="dk1"/>
              </a:solidFill>
              <a:latin typeface="Calibri"/>
              <a:ea typeface="Calibri"/>
              <a:cs typeface="Calibri"/>
              <a:sym typeface="Calibri"/>
            </a:endParaRPr>
          </a:p>
          <a:p>
            <a:pPr marL="0" marR="0" lvl="0" indent="0" algn="ctr" rtl="0">
              <a:lnSpc>
                <a:spcPct val="70000"/>
              </a:lnSpc>
              <a:spcBef>
                <a:spcPts val="1000"/>
              </a:spcBef>
              <a:spcAft>
                <a:spcPts val="0"/>
              </a:spcAft>
              <a:buClr>
                <a:schemeClr val="dk1"/>
              </a:buClr>
              <a:buSzPts val="3570"/>
              <a:buFont typeface="Arial"/>
              <a:buNone/>
            </a:pPr>
            <a:r>
              <a:rPr lang="pt-BR" sz="3570" b="1" i="0" u="none" strike="noStrike" cap="none">
                <a:solidFill>
                  <a:schemeClr val="dk1"/>
                </a:solidFill>
                <a:latin typeface="Calibri"/>
                <a:ea typeface="Calibri"/>
                <a:cs typeface="Calibri"/>
                <a:sym typeface="Calibri"/>
              </a:rPr>
              <a:t>Gestão de Políticas Públicas</a:t>
            </a:r>
            <a:endParaRPr/>
          </a:p>
          <a:p>
            <a:pPr marL="0" marR="0" lvl="0" indent="0" algn="ctr" rtl="0">
              <a:lnSpc>
                <a:spcPct val="70000"/>
              </a:lnSpc>
              <a:spcBef>
                <a:spcPts val="1000"/>
              </a:spcBef>
              <a:spcAft>
                <a:spcPts val="0"/>
              </a:spcAft>
              <a:buClr>
                <a:schemeClr val="dk1"/>
              </a:buClr>
              <a:buSzPts val="2800"/>
              <a:buFont typeface="Arial"/>
              <a:buNone/>
            </a:pPr>
            <a:endParaRPr sz="2800" b="1" i="0" u="none" strike="noStrike" cap="none">
              <a:solidFill>
                <a:schemeClr val="dk1"/>
              </a:solidFill>
              <a:latin typeface="Calibri"/>
              <a:ea typeface="Calibri"/>
              <a:cs typeface="Calibri"/>
              <a:sym typeface="Calibri"/>
            </a:endParaRPr>
          </a:p>
          <a:p>
            <a:pPr marL="0" marR="0" lvl="0" indent="0" algn="ctr" rtl="0">
              <a:lnSpc>
                <a:spcPct val="70000"/>
              </a:lnSpc>
              <a:spcBef>
                <a:spcPts val="1000"/>
              </a:spcBef>
              <a:spcAft>
                <a:spcPts val="0"/>
              </a:spcAft>
              <a:buClr>
                <a:srgbClr val="FF0000"/>
              </a:buClr>
              <a:buSzPts val="2800"/>
              <a:buFont typeface="Arial"/>
              <a:buNone/>
            </a:pPr>
            <a:r>
              <a:rPr lang="pt-BR" sz="2800" b="1" i="0" u="none" strike="noStrike" cap="none">
                <a:solidFill>
                  <a:srgbClr val="FF0000"/>
                </a:solidFill>
                <a:latin typeface="Calibri"/>
                <a:ea typeface="Calibri"/>
                <a:cs typeface="Calibri"/>
                <a:sym typeface="Calibri"/>
              </a:rPr>
              <a:t>ACH 3534</a:t>
            </a:r>
            <a:r>
              <a:rPr lang="pt-BR" sz="2800" b="1" i="0" u="none" strike="noStrike" cap="none">
                <a:solidFill>
                  <a:schemeClr val="dk1"/>
                </a:solidFill>
                <a:latin typeface="Calibri"/>
                <a:ea typeface="Calibri"/>
                <a:cs typeface="Calibri"/>
                <a:sym typeface="Calibri"/>
              </a:rPr>
              <a:t> </a:t>
            </a:r>
            <a:r>
              <a:rPr lang="pt-BR" sz="2800" b="1" i="0" u="none" strike="noStrike" cap="none">
                <a:solidFill>
                  <a:srgbClr val="FF0000"/>
                </a:solidFill>
                <a:latin typeface="Calibri"/>
                <a:ea typeface="Calibri"/>
                <a:cs typeface="Calibri"/>
                <a:sym typeface="Calibri"/>
              </a:rPr>
              <a:t>– DIREITO ADMINISTRATIVO e</a:t>
            </a:r>
            <a:endParaRPr/>
          </a:p>
          <a:p>
            <a:pPr marL="0" marR="0" lvl="0" indent="0" algn="ctr" rtl="0">
              <a:lnSpc>
                <a:spcPct val="70000"/>
              </a:lnSpc>
              <a:spcBef>
                <a:spcPts val="1000"/>
              </a:spcBef>
              <a:spcAft>
                <a:spcPts val="0"/>
              </a:spcAft>
              <a:buClr>
                <a:schemeClr val="dk1"/>
              </a:buClr>
              <a:buSzPts val="2800"/>
              <a:buFont typeface="Arial"/>
              <a:buNone/>
            </a:pPr>
            <a:endParaRPr sz="2800" b="1" i="0" u="none" strike="noStrike" cap="none">
              <a:solidFill>
                <a:schemeClr val="dk1"/>
              </a:solidFill>
              <a:latin typeface="Calibri"/>
              <a:ea typeface="Calibri"/>
              <a:cs typeface="Calibri"/>
              <a:sym typeface="Calibri"/>
            </a:endParaRPr>
          </a:p>
          <a:p>
            <a:pPr marL="0" marR="0" lvl="0" indent="0" algn="ctr" rtl="0">
              <a:lnSpc>
                <a:spcPct val="70000"/>
              </a:lnSpc>
              <a:spcBef>
                <a:spcPts val="1000"/>
              </a:spcBef>
              <a:spcAft>
                <a:spcPts val="0"/>
              </a:spcAft>
              <a:buClr>
                <a:schemeClr val="dk1"/>
              </a:buClr>
              <a:buSzPts val="2800"/>
              <a:buFont typeface="Arial"/>
              <a:buNone/>
            </a:pPr>
            <a:r>
              <a:rPr lang="pt-BR" sz="2800" b="1" i="0" u="none" strike="noStrike" cap="none">
                <a:solidFill>
                  <a:schemeClr val="dk1"/>
                </a:solidFill>
                <a:latin typeface="Calibri"/>
                <a:ea typeface="Calibri"/>
                <a:cs typeface="Calibri"/>
                <a:sym typeface="Calibri"/>
              </a:rPr>
              <a:t>Aula – </a:t>
            </a:r>
            <a:r>
              <a:rPr lang="pt-BR" b="1"/>
              <a:t> Responsabilidade civil do Estado</a:t>
            </a:r>
            <a:endParaRPr/>
          </a:p>
          <a:p>
            <a:pPr marL="0" marR="0" lvl="0" indent="0" algn="ctr" rtl="0">
              <a:lnSpc>
                <a:spcPct val="70000"/>
              </a:lnSpc>
              <a:spcBef>
                <a:spcPts val="1000"/>
              </a:spcBef>
              <a:spcAft>
                <a:spcPts val="0"/>
              </a:spcAft>
              <a:buClr>
                <a:schemeClr val="dk1"/>
              </a:buClr>
              <a:buSzPts val="2800"/>
              <a:buFont typeface="Arial"/>
              <a:buNone/>
            </a:pPr>
            <a:endParaRPr sz="2400"/>
          </a:p>
          <a:p>
            <a:pPr marL="0" marR="0" lvl="0" indent="0" algn="ctr" rtl="0">
              <a:lnSpc>
                <a:spcPct val="70000"/>
              </a:lnSpc>
              <a:spcBef>
                <a:spcPts val="1000"/>
              </a:spcBef>
              <a:spcAft>
                <a:spcPts val="0"/>
              </a:spcAft>
              <a:buClr>
                <a:schemeClr val="dk1"/>
              </a:buClr>
              <a:buSzPts val="1400"/>
              <a:buFont typeface="Arial"/>
              <a:buNone/>
            </a:pPr>
            <a:r>
              <a:rPr lang="pt-BR" sz="1400" b="1" i="0" u="none" strike="noStrike" cap="none">
                <a:solidFill>
                  <a:schemeClr val="dk1"/>
                </a:solidFill>
                <a:latin typeface="Calibri"/>
                <a:ea typeface="Calibri"/>
                <a:cs typeface="Calibri"/>
                <a:sym typeface="Calibri"/>
              </a:rPr>
              <a:t>						</a:t>
            </a:r>
            <a:r>
              <a:rPr lang="pt-BR" sz="2520" b="1" i="0" u="none" strike="noStrike" cap="none">
                <a:solidFill>
                  <a:schemeClr val="dk1"/>
                </a:solidFill>
                <a:latin typeface="Calibri"/>
                <a:ea typeface="Calibri"/>
                <a:cs typeface="Calibri"/>
                <a:sym typeface="Calibri"/>
              </a:rPr>
              <a:t>Profa. Dra. Ana Carla Bliacheriene</a:t>
            </a:r>
            <a:endParaRPr/>
          </a:p>
        </p:txBody>
      </p:sp>
      <p:pic>
        <p:nvPicPr>
          <p:cNvPr id="90" name="Google Shape;90;p13"/>
          <p:cNvPicPr preferRelativeResize="0"/>
          <p:nvPr/>
        </p:nvPicPr>
        <p:blipFill rotWithShape="1">
          <a:blip r:embed="rId3">
            <a:alphaModFix/>
          </a:blip>
          <a:srcRect/>
          <a:stretch/>
        </p:blipFill>
        <p:spPr>
          <a:xfrm>
            <a:off x="-21431" y="0"/>
            <a:ext cx="7048862" cy="2419474"/>
          </a:xfrm>
          <a:prstGeom prst="rect">
            <a:avLst/>
          </a:prstGeom>
          <a:noFill/>
          <a:ln>
            <a:noFill/>
          </a:ln>
        </p:spPr>
      </p:pic>
      <p:sp>
        <p:nvSpPr>
          <p:cNvPr id="91" name="Google Shape;9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a:t>
            </a:fld>
            <a:endParaRPr sz="1200" b="0" i="0" u="none" strike="noStrike" cap="non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2"/>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A responsabilidade civil</a:t>
            </a:r>
            <a:endParaRPr b="1"/>
          </a:p>
        </p:txBody>
      </p:sp>
      <p:sp>
        <p:nvSpPr>
          <p:cNvPr id="169" name="Google Shape;169;p22"/>
          <p:cNvSpPr txBox="1">
            <a:spLocks noGrp="1"/>
          </p:cNvSpPr>
          <p:nvPr>
            <p:ph type="body" idx="1"/>
          </p:nvPr>
        </p:nvSpPr>
        <p:spPr>
          <a:xfrm>
            <a:off x="429325" y="1827300"/>
            <a:ext cx="7584300" cy="5030700"/>
          </a:xfrm>
          <a:prstGeom prst="rect">
            <a:avLst/>
          </a:prstGeom>
          <a:noFill/>
          <a:ln>
            <a:noFill/>
          </a:ln>
        </p:spPr>
        <p:txBody>
          <a:bodyPr spcFirstLastPara="1" wrap="square" lIns="91425" tIns="45700" rIns="91425" bIns="45700" anchor="t" anchorCtr="0">
            <a:noAutofit/>
          </a:bodyPr>
          <a:lstStyle/>
          <a:p>
            <a:pPr marL="457200" lvl="0" indent="-368300" algn="just" rtl="0">
              <a:lnSpc>
                <a:spcPct val="115000"/>
              </a:lnSpc>
              <a:spcBef>
                <a:spcPts val="0"/>
              </a:spcBef>
              <a:spcAft>
                <a:spcPts val="0"/>
              </a:spcAft>
              <a:buSzPts val="2200"/>
              <a:buChar char="•"/>
            </a:pPr>
            <a:r>
              <a:rPr lang="pt-BR" sz="2200" b="1" u="sng"/>
              <a:t>Responsabilidade contratual</a:t>
            </a:r>
            <a:r>
              <a:rPr lang="pt-BR" sz="2200">
                <a:latin typeface="Arial"/>
                <a:ea typeface="Arial"/>
                <a:cs typeface="Arial"/>
                <a:sym typeface="Arial"/>
              </a:rPr>
              <a:t>:</a:t>
            </a:r>
            <a:endParaRPr sz="2200"/>
          </a:p>
          <a:p>
            <a:pPr marL="457200" lvl="0" indent="-368300" algn="just" rtl="0">
              <a:lnSpc>
                <a:spcPct val="115000"/>
              </a:lnSpc>
              <a:spcBef>
                <a:spcPts val="0"/>
              </a:spcBef>
              <a:spcAft>
                <a:spcPts val="0"/>
              </a:spcAft>
              <a:buSzPts val="2200"/>
              <a:buChar char="•"/>
            </a:pPr>
            <a:r>
              <a:rPr lang="pt-BR" sz="2200"/>
              <a:t>Q</a:t>
            </a:r>
            <a:r>
              <a:rPr lang="pt-BR" sz="2200">
                <a:latin typeface="Arial"/>
                <a:ea typeface="Arial"/>
                <a:cs typeface="Arial"/>
                <a:sym typeface="Arial"/>
              </a:rPr>
              <a:t>uando viola dever imposto por relação jurídica existente entre o agente e vítima</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Dano causado por violação de obrigação contratual</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Responsabilidade extracontratual:</a:t>
            </a:r>
            <a:endParaRPr sz="2200"/>
          </a:p>
          <a:p>
            <a:pPr marL="457200" lvl="0" indent="-368300" algn="just" rtl="0">
              <a:lnSpc>
                <a:spcPct val="115000"/>
              </a:lnSpc>
              <a:spcBef>
                <a:spcPts val="0"/>
              </a:spcBef>
              <a:spcAft>
                <a:spcPts val="0"/>
              </a:spcAft>
              <a:buSzPts val="2200"/>
              <a:buChar char="•"/>
            </a:pPr>
            <a:r>
              <a:rPr lang="pt-BR" sz="2200"/>
              <a:t>A</a:t>
            </a:r>
            <a:r>
              <a:rPr lang="pt-BR" sz="2200">
                <a:latin typeface="Arial"/>
                <a:ea typeface="Arial"/>
                <a:cs typeface="Arial"/>
                <a:sym typeface="Arial"/>
              </a:rPr>
              <a:t>rtigo 927 do Código Civil</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“Perpetrado o dano ao lesado, tem este contra o responsável direito a reparação dos prejuízos, fazendo jus à indenização.”</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p:txBody>
      </p:sp>
      <p:pic>
        <p:nvPicPr>
          <p:cNvPr id="170" name="Google Shape;170;p2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71" name="Google Shape;171;p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10</a:t>
            </a:fld>
            <a:endParaRPr sz="1200" b="0" i="0" u="none" strike="noStrike" cap="none">
              <a:solidFill>
                <a:srgbClr val="888888"/>
              </a:solidFill>
              <a:latin typeface="Calibri"/>
              <a:ea typeface="Calibri"/>
              <a:cs typeface="Calibri"/>
              <a:sym typeface="Calibri"/>
            </a:endParaRPr>
          </a:p>
        </p:txBody>
      </p:sp>
      <p:sp>
        <p:nvSpPr>
          <p:cNvPr id="172" name="Google Shape;172;p2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3"/>
          <p:cNvSpPr txBox="1">
            <a:spLocks noGrp="1"/>
          </p:cNvSpPr>
          <p:nvPr>
            <p:ph type="title"/>
          </p:nvPr>
        </p:nvSpPr>
        <p:spPr>
          <a:xfrm>
            <a:off x="316150"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Divisão clássica entre contratual e extracontratual</a:t>
            </a:r>
            <a:endParaRPr b="1"/>
          </a:p>
        </p:txBody>
      </p:sp>
      <p:sp>
        <p:nvSpPr>
          <p:cNvPr id="178" name="Google Shape;178;p23"/>
          <p:cNvSpPr txBox="1">
            <a:spLocks noGrp="1"/>
          </p:cNvSpPr>
          <p:nvPr>
            <p:ph type="body" idx="1"/>
          </p:nvPr>
        </p:nvSpPr>
        <p:spPr>
          <a:xfrm>
            <a:off x="429325" y="18273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i="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i="1">
                <a:latin typeface="Arial"/>
                <a:ea typeface="Arial"/>
                <a:cs typeface="Arial"/>
                <a:sym typeface="Arial"/>
              </a:rPr>
              <a:t>Summa divisio</a:t>
            </a:r>
            <a:endParaRPr sz="2400" i="1">
              <a:latin typeface="Arial"/>
              <a:ea typeface="Arial"/>
              <a:cs typeface="Arial"/>
              <a:sym typeface="Arial"/>
            </a:endParaRPr>
          </a:p>
          <a:p>
            <a:pPr marL="457200" lvl="0" indent="0" algn="just" rtl="0">
              <a:lnSpc>
                <a:spcPct val="115000"/>
              </a:lnSpc>
              <a:spcBef>
                <a:spcPts val="0"/>
              </a:spcBef>
              <a:spcAft>
                <a:spcPts val="0"/>
              </a:spcAft>
              <a:buNone/>
            </a:pPr>
            <a:endParaRPr sz="2400" i="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Duas categorias no critério geral das obrigações</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Traço histórico da responsabilidade extracontratual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Lex Aquila no Direito Romano: pagamento patrimonial ao dano causado, em vez da vingança primitiva</a:t>
            </a:r>
            <a:endParaRPr/>
          </a:p>
        </p:txBody>
      </p:sp>
      <p:pic>
        <p:nvPicPr>
          <p:cNvPr id="179" name="Google Shape;179;p2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80" name="Google Shape;180;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11</a:t>
            </a:fld>
            <a:endParaRPr sz="1200" b="0" i="0" u="none" strike="noStrike" cap="none">
              <a:solidFill>
                <a:srgbClr val="888888"/>
              </a:solidFill>
              <a:latin typeface="Calibri"/>
              <a:ea typeface="Calibri"/>
              <a:cs typeface="Calibri"/>
              <a:sym typeface="Calibri"/>
            </a:endParaRPr>
          </a:p>
        </p:txBody>
      </p:sp>
      <p:sp>
        <p:nvSpPr>
          <p:cNvPr id="181" name="Google Shape;181;p2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Divisão clássica entre contratual e extracontratual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4"/>
          <p:cNvSpPr txBox="1">
            <a:spLocks noGrp="1"/>
          </p:cNvSpPr>
          <p:nvPr>
            <p:ph type="title"/>
          </p:nvPr>
        </p:nvSpPr>
        <p:spPr>
          <a:xfrm>
            <a:off x="348475" y="413525"/>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Divisão clássica entre contratual e extracontratual</a:t>
            </a:r>
            <a:endParaRPr b="1"/>
          </a:p>
        </p:txBody>
      </p:sp>
      <p:sp>
        <p:nvSpPr>
          <p:cNvPr id="187" name="Google Shape;187;p24"/>
          <p:cNvSpPr txBox="1">
            <a:spLocks noGrp="1"/>
          </p:cNvSpPr>
          <p:nvPr>
            <p:ph type="body" idx="1"/>
          </p:nvPr>
        </p:nvSpPr>
        <p:spPr>
          <a:xfrm>
            <a:off x="429325" y="18273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 recepção da </a:t>
            </a:r>
            <a:r>
              <a:rPr lang="pt-BR" sz="2400" i="1">
                <a:latin typeface="Arial"/>
                <a:ea typeface="Arial"/>
                <a:cs typeface="Arial"/>
                <a:sym typeface="Arial"/>
              </a:rPr>
              <a:t>summa divisio</a:t>
            </a:r>
            <a:r>
              <a:rPr lang="pt-BR" sz="2400">
                <a:latin typeface="Arial"/>
                <a:ea typeface="Arial"/>
                <a:cs typeface="Arial"/>
                <a:sym typeface="Arial"/>
              </a:rPr>
              <a:t> no Direito Brasileiro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Código Civil de 1916 abarcou a responsabilidade extracontratual</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188" name="Google Shape;188;p2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89" name="Google Shape;189;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12</a:t>
            </a:fld>
            <a:endParaRPr sz="1200" b="0" i="0" u="none" strike="noStrike" cap="none">
              <a:solidFill>
                <a:srgbClr val="888888"/>
              </a:solidFill>
              <a:latin typeface="Calibri"/>
              <a:ea typeface="Calibri"/>
              <a:cs typeface="Calibri"/>
              <a:sym typeface="Calibri"/>
            </a:endParaRPr>
          </a:p>
        </p:txBody>
      </p:sp>
      <p:sp>
        <p:nvSpPr>
          <p:cNvPr id="190" name="Google Shape;190;p2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Divisão clássica entre contratual e extracontratual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Divisão clássica entre contratual e extracontratual</a:t>
            </a:r>
            <a:endParaRPr b="1"/>
          </a:p>
        </p:txBody>
      </p:sp>
      <p:sp>
        <p:nvSpPr>
          <p:cNvPr id="196" name="Google Shape;196;p25"/>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Char char="•"/>
            </a:pPr>
            <a:r>
              <a:rPr lang="pt-BR" sz="2000">
                <a:latin typeface="Arial"/>
                <a:ea typeface="Arial"/>
                <a:cs typeface="Arial"/>
                <a:sym typeface="Arial"/>
              </a:rPr>
              <a:t>Atualmente, a norma básica que regula a responsabilidade civil extracontratual:</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Char char="•"/>
            </a:pPr>
            <a:r>
              <a:rPr lang="pt-BR" sz="2000">
                <a:latin typeface="Arial"/>
                <a:ea typeface="Arial"/>
                <a:cs typeface="Arial"/>
                <a:sym typeface="Arial"/>
              </a:rPr>
              <a:t>Artigo 927 do Código Civil</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Char char="•"/>
            </a:pPr>
            <a:r>
              <a:rPr lang="pt-BR" sz="2000">
                <a:latin typeface="Arial"/>
                <a:ea typeface="Arial"/>
                <a:cs typeface="Arial"/>
                <a:sym typeface="Arial"/>
              </a:rPr>
              <a:t>“quem, por ato ilícito, violar direito e causar dano a outrem, ainda que exclusivamente moral, seja decorrente de ação ou omissão voluntária, negligência ou imprudência (art. 186) ou ainda, no caso de titular de um direito que, ao exercê-lo, excede manifestamente os limites impostos pelo seu fim econômico ou social, pela boa-fé ou pelos bons costumes (art. 187), ficará obrigado a reparar o dano”</a:t>
            </a:r>
            <a:r>
              <a:rPr lang="pt-BR" sz="2000"/>
              <a:t> </a:t>
            </a:r>
            <a:r>
              <a:rPr lang="pt-BR" sz="2000">
                <a:latin typeface="Arial"/>
                <a:ea typeface="Arial"/>
                <a:cs typeface="Arial"/>
                <a:sym typeface="Arial"/>
              </a:rPr>
              <a:t>(p. 551)</a:t>
            </a:r>
            <a:endParaRPr sz="2000">
              <a:latin typeface="Arial"/>
              <a:ea typeface="Arial"/>
              <a:cs typeface="Arial"/>
              <a:sym typeface="Arial"/>
            </a:endParaRPr>
          </a:p>
        </p:txBody>
      </p:sp>
      <p:pic>
        <p:nvPicPr>
          <p:cNvPr id="197" name="Google Shape;197;p2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98" name="Google Shape;198;p2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13</a:t>
            </a:fld>
            <a:endParaRPr sz="1200" b="0" i="0" u="none" strike="noStrike" cap="none">
              <a:solidFill>
                <a:srgbClr val="888888"/>
              </a:solidFill>
              <a:latin typeface="Calibri"/>
              <a:ea typeface="Calibri"/>
              <a:cs typeface="Calibri"/>
              <a:sym typeface="Calibri"/>
            </a:endParaRPr>
          </a:p>
        </p:txBody>
      </p:sp>
      <p:sp>
        <p:nvSpPr>
          <p:cNvPr id="199" name="Google Shape;199;p2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Divisão clássica entre contratual e extracontratual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6"/>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Divisão clássica entre contratual e extracontratual</a:t>
            </a:r>
            <a:endParaRPr b="1"/>
          </a:p>
        </p:txBody>
      </p:sp>
      <p:sp>
        <p:nvSpPr>
          <p:cNvPr id="205" name="Google Shape;205;p26"/>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000">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Exclusão de hipóteses de responsabilidade civil por não serem considerados atos ilícitos: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I - os praticados em legítima defesa ou no exercício regular de um direito reconhecido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II - a deterioração ou destruição da coisa alheia, ou a lesão à pessoa, a fim de remover perigo iminente</a:t>
            </a:r>
            <a:endParaRPr sz="2400">
              <a:latin typeface="Arial"/>
              <a:ea typeface="Arial"/>
              <a:cs typeface="Arial"/>
              <a:sym typeface="Arial"/>
            </a:endParaRPr>
          </a:p>
        </p:txBody>
      </p:sp>
      <p:pic>
        <p:nvPicPr>
          <p:cNvPr id="206" name="Google Shape;206;p2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07" name="Google Shape;207;p2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14</a:t>
            </a:fld>
            <a:endParaRPr sz="1200" b="0" i="0" u="none" strike="noStrike" cap="none">
              <a:solidFill>
                <a:srgbClr val="888888"/>
              </a:solidFill>
              <a:latin typeface="Calibri"/>
              <a:ea typeface="Calibri"/>
              <a:cs typeface="Calibri"/>
              <a:sym typeface="Calibri"/>
            </a:endParaRPr>
          </a:p>
        </p:txBody>
      </p:sp>
      <p:sp>
        <p:nvSpPr>
          <p:cNvPr id="208" name="Google Shape;208;p2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Divisão clássica entre contratual e extracontratual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7"/>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Divisão clássica entre contratual e extracontratual</a:t>
            </a:r>
            <a:endParaRPr b="1"/>
          </a:p>
        </p:txBody>
      </p:sp>
      <p:sp>
        <p:nvSpPr>
          <p:cNvPr id="214" name="Google Shape;214;p27"/>
          <p:cNvSpPr txBox="1">
            <a:spLocks noGrp="1"/>
          </p:cNvSpPr>
          <p:nvPr>
            <p:ph type="body" idx="1"/>
          </p:nvPr>
        </p:nvSpPr>
        <p:spPr>
          <a:xfrm>
            <a:off x="429325" y="1690700"/>
            <a:ext cx="7584300" cy="50307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endParaRPr/>
          </a:p>
          <a:p>
            <a:pPr marL="0" lvl="0" indent="0" algn="just" rtl="0">
              <a:spcBef>
                <a:spcPts val="0"/>
              </a:spcBef>
              <a:spcAft>
                <a:spcPts val="0"/>
              </a:spcAft>
              <a:buNone/>
            </a:pPr>
            <a:endParaRPr/>
          </a:p>
          <a:p>
            <a:pPr marL="457200" lvl="0" indent="-381000" algn="just" rtl="0">
              <a:spcBef>
                <a:spcPts val="0"/>
              </a:spcBef>
              <a:spcAft>
                <a:spcPts val="0"/>
              </a:spcAft>
              <a:buSzPts val="2400"/>
              <a:buChar char="•"/>
            </a:pPr>
            <a:r>
              <a:rPr lang="pt-BR" b="1" u="sng"/>
              <a:t>Fato gerador da responsabilidade</a:t>
            </a:r>
            <a:r>
              <a:rPr lang="pt-BR"/>
              <a:t>:</a:t>
            </a:r>
            <a:endParaRPr/>
          </a:p>
          <a:p>
            <a:pPr marL="457200" lvl="0" indent="-381000" algn="just" rtl="0">
              <a:spcBef>
                <a:spcPts val="0"/>
              </a:spcBef>
              <a:spcAft>
                <a:spcPts val="0"/>
              </a:spcAft>
              <a:buSzPts val="2400"/>
              <a:buChar char="•"/>
            </a:pPr>
            <a:r>
              <a:rPr lang="pt-BR"/>
              <a:t>Ação ou omissão voluntária violadora de direito ou causadora de prejuízo</a:t>
            </a:r>
            <a:endParaRPr/>
          </a:p>
          <a:p>
            <a:pPr marL="457200" lvl="0" indent="0" algn="just" rtl="0">
              <a:spcBef>
                <a:spcPts val="0"/>
              </a:spcBef>
              <a:spcAft>
                <a:spcPts val="0"/>
              </a:spcAft>
              <a:buNone/>
            </a:pPr>
            <a:endParaRPr/>
          </a:p>
          <a:p>
            <a:pPr marL="457200" lvl="0" indent="-381000" algn="just" rtl="0">
              <a:spcBef>
                <a:spcPts val="0"/>
              </a:spcBef>
              <a:spcAft>
                <a:spcPts val="0"/>
              </a:spcAft>
              <a:buSzPts val="2400"/>
              <a:buChar char="•"/>
            </a:pPr>
            <a:r>
              <a:rPr lang="pt-BR"/>
              <a:t>Veda-se que a pessoa viole do direito ou perpetuação da conduta que causa prejuízo a(ao) terceira(o)</a:t>
            </a:r>
            <a:endParaRPr/>
          </a:p>
          <a:p>
            <a:pPr marL="0" lvl="0" indent="0" algn="just" rtl="0">
              <a:spcBef>
                <a:spcPts val="0"/>
              </a:spcBef>
              <a:spcAft>
                <a:spcPts val="0"/>
              </a:spcAft>
              <a:buNone/>
            </a:pPr>
            <a:endParaRPr/>
          </a:p>
        </p:txBody>
      </p:sp>
      <p:pic>
        <p:nvPicPr>
          <p:cNvPr id="215" name="Google Shape;215;p2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16" name="Google Shape;216;p2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15</a:t>
            </a:fld>
            <a:endParaRPr sz="1200" b="0" i="0" u="none" strike="noStrike" cap="none">
              <a:solidFill>
                <a:srgbClr val="888888"/>
              </a:solidFill>
              <a:latin typeface="Calibri"/>
              <a:ea typeface="Calibri"/>
              <a:cs typeface="Calibri"/>
              <a:sym typeface="Calibri"/>
            </a:endParaRPr>
          </a:p>
        </p:txBody>
      </p:sp>
      <p:sp>
        <p:nvSpPr>
          <p:cNvPr id="217" name="Google Shape;217;p2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Divisão clássica entre contratual e extracontratual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8"/>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Divisão clássica entre contratual e extracontratual</a:t>
            </a:r>
            <a:endParaRPr b="1"/>
          </a:p>
        </p:txBody>
      </p:sp>
      <p:sp>
        <p:nvSpPr>
          <p:cNvPr id="223" name="Google Shape;223;p28"/>
          <p:cNvSpPr txBox="1">
            <a:spLocks noGrp="1"/>
          </p:cNvSpPr>
          <p:nvPr>
            <p:ph type="body" idx="1"/>
          </p:nvPr>
        </p:nvSpPr>
        <p:spPr>
          <a:xfrm>
            <a:off x="3161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0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Responsabilidade civil decorre da existência de fato que atribui a determinada(o) pessoa a imputabilidade dentro do Direito Privado.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No Código anterior, o de 2002, recepcionou a Responsabilidade Civil Extracontratual para  pessoas jurídicas de direito público. </a:t>
            </a:r>
            <a:endParaRPr sz="2400">
              <a:latin typeface="Arial"/>
              <a:ea typeface="Arial"/>
              <a:cs typeface="Arial"/>
              <a:sym typeface="Arial"/>
            </a:endParaRPr>
          </a:p>
        </p:txBody>
      </p:sp>
      <p:pic>
        <p:nvPicPr>
          <p:cNvPr id="224" name="Google Shape;224;p2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25" name="Google Shape;225;p2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16</a:t>
            </a:fld>
            <a:endParaRPr sz="1200" b="0" i="0" u="none" strike="noStrike" cap="none">
              <a:solidFill>
                <a:srgbClr val="888888"/>
              </a:solidFill>
              <a:latin typeface="Calibri"/>
              <a:ea typeface="Calibri"/>
              <a:cs typeface="Calibri"/>
              <a:sym typeface="Calibri"/>
            </a:endParaRPr>
          </a:p>
        </p:txBody>
      </p:sp>
      <p:sp>
        <p:nvSpPr>
          <p:cNvPr id="226" name="Google Shape;226;p2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Divisão clássica entre contratual e extracontratual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32" name="Google Shape;232;p29"/>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200">
              <a:latin typeface="Arial"/>
              <a:ea typeface="Arial"/>
              <a:cs typeface="Arial"/>
              <a:sym typeface="Arial"/>
            </a:endParaRPr>
          </a:p>
          <a:p>
            <a:pPr marL="0" lvl="0" indent="0" algn="just" rtl="0">
              <a:lnSpc>
                <a:spcPct val="115000"/>
              </a:lnSpc>
              <a:spcBef>
                <a:spcPts val="0"/>
              </a:spcBef>
              <a:spcAft>
                <a:spcPts val="0"/>
              </a:spcAft>
              <a:buNone/>
            </a:pPr>
            <a:endParaRPr sz="2200">
              <a:latin typeface="Arial"/>
              <a:ea typeface="Arial"/>
              <a:cs typeface="Arial"/>
              <a:sym typeface="Arial"/>
            </a:endParaRPr>
          </a:p>
          <a:p>
            <a:pPr marL="0" lvl="0" indent="0" algn="just" rtl="0">
              <a:lnSpc>
                <a:spcPct val="115000"/>
              </a:lnSpc>
              <a:spcBef>
                <a:spcPts val="0"/>
              </a:spcBef>
              <a:spcAft>
                <a:spcPts val="0"/>
              </a:spcAft>
              <a:buNone/>
            </a:pPr>
            <a:endParaRPr sz="2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Responsabilidade civil do Estado como sujeito de Direitos e Deveres, surge decorrente da obrigação a ele imposta de reparar os danos causados a terceiras(os) no exercício de suas atividades</a:t>
            </a:r>
            <a:endParaRPr sz="2400">
              <a:latin typeface="Arial"/>
              <a:ea typeface="Arial"/>
              <a:cs typeface="Arial"/>
              <a:sym typeface="Arial"/>
            </a:endParaRPr>
          </a:p>
          <a:p>
            <a:pPr marL="0" lvl="0" indent="0" algn="just" rtl="0">
              <a:lnSpc>
                <a:spcPct val="115000"/>
              </a:lnSpc>
              <a:spcBef>
                <a:spcPts val="0"/>
              </a:spcBef>
              <a:spcAft>
                <a:spcPts val="0"/>
              </a:spcAft>
              <a:buNone/>
            </a:pPr>
            <a:endParaRPr sz="2200">
              <a:latin typeface="Arial"/>
              <a:ea typeface="Arial"/>
              <a:cs typeface="Arial"/>
              <a:sym typeface="Arial"/>
            </a:endParaRPr>
          </a:p>
        </p:txBody>
      </p:sp>
      <p:pic>
        <p:nvPicPr>
          <p:cNvPr id="233" name="Google Shape;233;p2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34" name="Google Shape;234;p2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17</a:t>
            </a:fld>
            <a:endParaRPr sz="1200" b="0" i="0" u="none" strike="noStrike" cap="none">
              <a:solidFill>
                <a:srgbClr val="888888"/>
              </a:solidFill>
              <a:latin typeface="Calibri"/>
              <a:ea typeface="Calibri"/>
              <a:cs typeface="Calibri"/>
              <a:sym typeface="Calibri"/>
            </a:endParaRPr>
          </a:p>
        </p:txBody>
      </p:sp>
      <p:sp>
        <p:nvSpPr>
          <p:cNvPr id="235" name="Google Shape;235;p2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0"/>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41" name="Google Shape;241;p30"/>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“Quando o Estado - ou qualquer outro ente público - administra, é um sujeito de direito, submetido ao Direito, que trata de realizar determinados interesses, relacionando-se com outros sujeitos de Direito. O Estado, então, é parte de relações jurídicas, derivadas de sua atuação. É titular de um interesse em jogo - o interesse público - atribuído pelo Direito e conforme o Direito”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r>
              <a:rPr lang="pt-BR" sz="2400">
                <a:latin typeface="Arial"/>
                <a:ea typeface="Arial"/>
                <a:cs typeface="Arial"/>
                <a:sym typeface="Arial"/>
              </a:rPr>
              <a:t>(Jesus Gonzalez Perez)</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242" name="Google Shape;242;p3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43" name="Google Shape;243;p3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18</a:t>
            </a:fld>
            <a:endParaRPr sz="1200" b="0" i="0" u="none" strike="noStrike" cap="none">
              <a:solidFill>
                <a:srgbClr val="888888"/>
              </a:solidFill>
              <a:latin typeface="Calibri"/>
              <a:ea typeface="Calibri"/>
              <a:cs typeface="Calibri"/>
              <a:sym typeface="Calibri"/>
            </a:endParaRPr>
          </a:p>
        </p:txBody>
      </p:sp>
      <p:sp>
        <p:nvSpPr>
          <p:cNvPr id="244" name="Google Shape;244;p3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1"/>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50" name="Google Shape;250;p31"/>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spcBef>
                <a:spcPts val="0"/>
              </a:spcBef>
              <a:spcAft>
                <a:spcPts val="0"/>
              </a:spcAft>
              <a:buNone/>
            </a:pPr>
            <a:endParaRPr sz="2200">
              <a:latin typeface="Arial"/>
              <a:ea typeface="Arial"/>
              <a:cs typeface="Arial"/>
              <a:sym typeface="Arial"/>
            </a:endParaRPr>
          </a:p>
          <a:p>
            <a:pPr marL="457200" lvl="0" indent="-381000" algn="just" rtl="0">
              <a:spcBef>
                <a:spcPts val="0"/>
              </a:spcBef>
              <a:spcAft>
                <a:spcPts val="0"/>
              </a:spcAft>
              <a:buSzPts val="2400"/>
              <a:buChar char="•"/>
            </a:pPr>
            <a:r>
              <a:rPr lang="pt-BR" sz="2400" b="1">
                <a:latin typeface="Arial"/>
                <a:ea typeface="Arial"/>
                <a:cs typeface="Arial"/>
                <a:sym typeface="Arial"/>
              </a:rPr>
              <a:t>Responsabilidade contratual e extracontratual do Estado</a:t>
            </a:r>
            <a:endParaRPr sz="2400" b="1">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 contratual é a parte relativa aos contratos celebrados pela Administração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 extracontratual é aquela que deriva das várias atividades estatais sem a conotação pactual</a:t>
            </a:r>
            <a:endParaRPr sz="2400">
              <a:latin typeface="Arial"/>
              <a:ea typeface="Arial"/>
              <a:cs typeface="Arial"/>
              <a:sym typeface="Arial"/>
            </a:endParaRPr>
          </a:p>
        </p:txBody>
      </p:sp>
      <p:pic>
        <p:nvPicPr>
          <p:cNvPr id="251" name="Google Shape;251;p3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52" name="Google Shape;252;p3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19</a:t>
            </a:fld>
            <a:endParaRPr sz="1200" b="0" i="0" u="none" strike="noStrike" cap="none">
              <a:solidFill>
                <a:srgbClr val="888888"/>
              </a:solidFill>
              <a:latin typeface="Calibri"/>
              <a:ea typeface="Calibri"/>
              <a:cs typeface="Calibri"/>
              <a:sym typeface="Calibri"/>
            </a:endParaRPr>
          </a:p>
        </p:txBody>
      </p:sp>
      <p:sp>
        <p:nvSpPr>
          <p:cNvPr id="253" name="Google Shape;253;p3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510175" y="365000"/>
            <a:ext cx="104394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pt-BR" b="1"/>
              <a:t>Responsabilidade: noção jurídica</a:t>
            </a:r>
            <a:endParaRPr/>
          </a:p>
        </p:txBody>
      </p:sp>
      <p:sp>
        <p:nvSpPr>
          <p:cNvPr id="97" name="Google Shape;97;p14"/>
          <p:cNvSpPr txBox="1">
            <a:spLocks noGrp="1"/>
          </p:cNvSpPr>
          <p:nvPr>
            <p:ph type="body" idx="1"/>
          </p:nvPr>
        </p:nvSpPr>
        <p:spPr>
          <a:xfrm>
            <a:off x="660350" y="1690700"/>
            <a:ext cx="7584300" cy="49959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Responsabilidade implica resposta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Verbo latino </a:t>
            </a:r>
            <a:r>
              <a:rPr lang="pt-BR" sz="2400" i="1">
                <a:latin typeface="Arial"/>
                <a:ea typeface="Arial"/>
                <a:cs typeface="Arial"/>
                <a:sym typeface="Arial"/>
              </a:rPr>
              <a:t>respondere</a:t>
            </a:r>
            <a:r>
              <a:rPr lang="pt-BR" sz="2400">
                <a:latin typeface="Arial"/>
                <a:ea typeface="Arial"/>
                <a:cs typeface="Arial"/>
                <a:sym typeface="Arial"/>
              </a:rPr>
              <a:t>:</a:t>
            </a:r>
            <a:r>
              <a:rPr lang="pt-BR"/>
              <a:t> r</a:t>
            </a:r>
            <a:r>
              <a:rPr lang="pt-BR" sz="2400">
                <a:latin typeface="Arial"/>
                <a:ea typeface="Arial"/>
                <a:cs typeface="Arial"/>
                <a:sym typeface="Arial"/>
              </a:rPr>
              <a:t>esponder, replicar</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t>Responsabilidade no Direito</a:t>
            </a:r>
            <a:r>
              <a:rPr lang="pt-BR" sz="2400">
                <a:latin typeface="Arial"/>
                <a:ea typeface="Arial"/>
                <a:cs typeface="Arial"/>
                <a:sym typeface="Arial"/>
              </a:rPr>
              <a:t>:</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Alguém deve responder perante a ordem jurídica em virtude de algum fato precedente</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98" name="Google Shape;98;p1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99" name="Google Shape;99;p1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a:t>
            </a:fld>
            <a:endParaRPr sz="1200" b="0" i="0" u="none" strike="noStrike" cap="none">
              <a:solidFill>
                <a:srgbClr val="888888"/>
              </a:solidFill>
              <a:latin typeface="Calibri"/>
              <a:ea typeface="Calibri"/>
              <a:cs typeface="Calibri"/>
              <a:sym typeface="Calibri"/>
            </a:endParaRPr>
          </a:p>
        </p:txBody>
      </p:sp>
      <p:sp>
        <p:nvSpPr>
          <p:cNvPr id="100" name="Google Shape;100;p1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chemeClr val="lt1"/>
              </a:buClr>
              <a:buSzPts val="1300"/>
              <a:buFont typeface="Arial"/>
              <a:buChar char="•"/>
            </a:pPr>
            <a:r>
              <a:rPr lang="pt-BR" sz="1300" b="1" u="sng">
                <a:solidFill>
                  <a:schemeClr val="lt1"/>
                </a:solidFill>
                <a:latin typeface="Arial"/>
                <a:ea typeface="Arial"/>
                <a:cs typeface="Arial"/>
                <a:sym typeface="Arial"/>
              </a:rPr>
              <a:t>Responsabilidade: noção jurídica</a:t>
            </a:r>
            <a:endParaRPr sz="1300" b="1" u="sng">
              <a:solidFill>
                <a:schemeClr val="lt1"/>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2"/>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59" name="Google Shape;259;p32"/>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SzPts val="1100"/>
              <a:buFont typeface="Arial"/>
              <a:buNone/>
            </a:pPr>
            <a:endParaRPr sz="2200">
              <a:latin typeface="Arial"/>
              <a:ea typeface="Arial"/>
              <a:cs typeface="Arial"/>
              <a:sym typeface="Arial"/>
            </a:endParaRPr>
          </a:p>
          <a:p>
            <a:pPr marL="0" lvl="0" indent="0" algn="just" rtl="0">
              <a:lnSpc>
                <a:spcPct val="115000"/>
              </a:lnSpc>
              <a:spcBef>
                <a:spcPts val="0"/>
              </a:spcBef>
              <a:spcAft>
                <a:spcPts val="0"/>
              </a:spcAft>
              <a:buSzPts val="1100"/>
              <a:buFont typeface="Arial"/>
              <a:buNone/>
            </a:pPr>
            <a:endParaRPr sz="2200">
              <a:latin typeface="Arial"/>
              <a:ea typeface="Arial"/>
              <a:cs typeface="Arial"/>
              <a:sym typeface="Arial"/>
            </a:endParaRPr>
          </a:p>
          <a:p>
            <a:pPr marL="0" lvl="0" indent="0" algn="just" rtl="0">
              <a:lnSpc>
                <a:spcPct val="115000"/>
              </a:lnSpc>
              <a:spcBef>
                <a:spcPts val="0"/>
              </a:spcBef>
              <a:spcAft>
                <a:spcPts val="0"/>
              </a:spcAft>
              <a:buSzPts val="1100"/>
              <a:buFont typeface="Arial"/>
              <a:buNone/>
            </a:pPr>
            <a:endParaRPr sz="2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Os danos causados pelo Estado ou quem a(o) representa - particulares em colaboração com o Estado ou agentes públicas(os) - para ser passivo de indenização deve ser dotado de pelo menos uma das características: </a:t>
            </a:r>
            <a:r>
              <a:rPr lang="pt-BR" sz="2400" u="sng">
                <a:latin typeface="Arial"/>
                <a:ea typeface="Arial"/>
                <a:cs typeface="Arial"/>
                <a:sym typeface="Arial"/>
              </a:rPr>
              <a:t>dano certo</a:t>
            </a:r>
            <a:r>
              <a:rPr lang="pt-BR" sz="2400">
                <a:latin typeface="Arial"/>
                <a:ea typeface="Arial"/>
                <a:cs typeface="Arial"/>
                <a:sym typeface="Arial"/>
              </a:rPr>
              <a:t>, </a:t>
            </a:r>
            <a:r>
              <a:rPr lang="pt-BR" sz="2400" u="sng">
                <a:latin typeface="Arial"/>
                <a:ea typeface="Arial"/>
                <a:cs typeface="Arial"/>
                <a:sym typeface="Arial"/>
              </a:rPr>
              <a:t>dano especial</a:t>
            </a:r>
            <a:r>
              <a:rPr lang="pt-BR" sz="2400">
                <a:latin typeface="Arial"/>
                <a:ea typeface="Arial"/>
                <a:cs typeface="Arial"/>
                <a:sym typeface="Arial"/>
              </a:rPr>
              <a:t>, </a:t>
            </a:r>
            <a:r>
              <a:rPr lang="pt-BR" sz="2400" u="sng">
                <a:latin typeface="Arial"/>
                <a:ea typeface="Arial"/>
                <a:cs typeface="Arial"/>
                <a:sym typeface="Arial"/>
              </a:rPr>
              <a:t>dano anormal</a:t>
            </a:r>
            <a:r>
              <a:rPr lang="pt-BR" sz="2400">
                <a:latin typeface="Arial"/>
                <a:ea typeface="Arial"/>
                <a:cs typeface="Arial"/>
                <a:sym typeface="Arial"/>
              </a:rPr>
              <a:t>.</a:t>
            </a:r>
            <a:endParaRPr sz="2400">
              <a:latin typeface="Arial"/>
              <a:ea typeface="Arial"/>
              <a:cs typeface="Arial"/>
              <a:sym typeface="Arial"/>
            </a:endParaRPr>
          </a:p>
        </p:txBody>
      </p:sp>
      <p:pic>
        <p:nvPicPr>
          <p:cNvPr id="260" name="Google Shape;260;p3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61" name="Google Shape;261;p3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20</a:t>
            </a:fld>
            <a:endParaRPr sz="1200" b="0" i="0" u="none" strike="noStrike" cap="none">
              <a:solidFill>
                <a:srgbClr val="888888"/>
              </a:solidFill>
              <a:latin typeface="Calibri"/>
              <a:ea typeface="Calibri"/>
              <a:cs typeface="Calibri"/>
              <a:sym typeface="Calibri"/>
            </a:endParaRPr>
          </a:p>
        </p:txBody>
      </p:sp>
      <p:sp>
        <p:nvSpPr>
          <p:cNvPr id="262" name="Google Shape;262;p3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3"/>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68" name="Google Shape;268;p33"/>
          <p:cNvSpPr txBox="1">
            <a:spLocks noGrp="1"/>
          </p:cNvSpPr>
          <p:nvPr>
            <p:ph type="body" idx="1"/>
          </p:nvPr>
        </p:nvSpPr>
        <p:spPr>
          <a:xfrm>
            <a:off x="429325" y="18273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5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b="1" u="sng">
                <a:latin typeface="Arial"/>
                <a:ea typeface="Arial"/>
                <a:cs typeface="Arial"/>
                <a:sym typeface="Arial"/>
              </a:rPr>
              <a:t>Dano certo</a:t>
            </a:r>
            <a:r>
              <a:rPr lang="pt-BR" sz="2200">
                <a:latin typeface="Arial"/>
                <a:ea typeface="Arial"/>
                <a:cs typeface="Arial"/>
                <a:sym typeface="Arial"/>
              </a:rPr>
              <a:t>:</a:t>
            </a: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É o dano real, quantificável</a:t>
            </a: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Danos futuros/virtuais não permitem a responsabilização</a:t>
            </a:r>
            <a:endParaRPr sz="2200">
              <a:latin typeface="Arial"/>
              <a:ea typeface="Arial"/>
              <a:cs typeface="Arial"/>
              <a:sym typeface="Arial"/>
            </a:endParaRPr>
          </a:p>
          <a:p>
            <a:pPr marL="457200" lvl="0" indent="0" algn="just" rtl="0">
              <a:lnSpc>
                <a:spcPct val="115000"/>
              </a:lnSpc>
              <a:spcBef>
                <a:spcPts val="0"/>
              </a:spcBef>
              <a:spcAft>
                <a:spcPts val="0"/>
              </a:spcAft>
              <a:buClr>
                <a:schemeClr val="dk1"/>
              </a:buClr>
              <a:buSzPts val="1100"/>
              <a:buFont typeface="Arial"/>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b="1" u="sng">
                <a:latin typeface="Arial"/>
                <a:ea typeface="Arial"/>
                <a:cs typeface="Arial"/>
                <a:sym typeface="Arial"/>
              </a:rPr>
              <a:t>Dano especial</a:t>
            </a:r>
            <a:r>
              <a:rPr lang="pt-BR" sz="2200">
                <a:latin typeface="Arial"/>
                <a:ea typeface="Arial"/>
                <a:cs typeface="Arial"/>
                <a:sym typeface="Arial"/>
              </a:rPr>
              <a:t>:</a:t>
            </a: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Quando há a possibilidade de individualizar o dano</a:t>
            </a:r>
            <a:endParaRPr sz="2200">
              <a:latin typeface="Arial"/>
              <a:ea typeface="Arial"/>
              <a:cs typeface="Arial"/>
              <a:sym typeface="Arial"/>
            </a:endParaRPr>
          </a:p>
          <a:p>
            <a:pPr marL="457200" lvl="0" indent="0" algn="just" rtl="0">
              <a:lnSpc>
                <a:spcPct val="115000"/>
              </a:lnSpc>
              <a:spcBef>
                <a:spcPts val="0"/>
              </a:spcBef>
              <a:spcAft>
                <a:spcPts val="0"/>
              </a:spcAft>
              <a:buClr>
                <a:schemeClr val="dk1"/>
              </a:buClr>
              <a:buSzPts val="1100"/>
              <a:buFont typeface="Arial"/>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b="1" u="sng">
                <a:latin typeface="Arial"/>
                <a:ea typeface="Arial"/>
                <a:cs typeface="Arial"/>
                <a:sym typeface="Arial"/>
              </a:rPr>
              <a:t>Dano anormal</a:t>
            </a:r>
            <a:r>
              <a:rPr lang="pt-BR" sz="2200">
                <a:latin typeface="Arial"/>
                <a:ea typeface="Arial"/>
                <a:cs typeface="Arial"/>
                <a:sym typeface="Arial"/>
              </a:rPr>
              <a:t>: </a:t>
            </a: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a:latin typeface="Arial"/>
                <a:ea typeface="Arial"/>
                <a:cs typeface="Arial"/>
                <a:sym typeface="Arial"/>
              </a:rPr>
              <a:t>É que causa prejuízos atípicos, extrapolando - o que se considera problemas comuns  de todas as sociedades</a:t>
            </a:r>
            <a:endParaRPr sz="2200">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p:txBody>
      </p:sp>
      <p:pic>
        <p:nvPicPr>
          <p:cNvPr id="269" name="Google Shape;269;p3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70" name="Google Shape;270;p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21</a:t>
            </a:fld>
            <a:endParaRPr sz="1200" b="0" i="0" u="none" strike="noStrike" cap="none">
              <a:solidFill>
                <a:srgbClr val="888888"/>
              </a:solidFill>
              <a:latin typeface="Calibri"/>
              <a:ea typeface="Calibri"/>
              <a:cs typeface="Calibri"/>
              <a:sym typeface="Calibri"/>
            </a:endParaRPr>
          </a:p>
        </p:txBody>
      </p:sp>
      <p:sp>
        <p:nvSpPr>
          <p:cNvPr id="271" name="Google Shape;271;p3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4"/>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77" name="Google Shape;277;p34"/>
          <p:cNvSpPr txBox="1">
            <a:spLocks noGrp="1"/>
          </p:cNvSpPr>
          <p:nvPr>
            <p:ph type="body" idx="1"/>
          </p:nvPr>
        </p:nvSpPr>
        <p:spPr>
          <a:xfrm>
            <a:off x="429325" y="18273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a:latin typeface="Arial"/>
                <a:ea typeface="Arial"/>
                <a:cs typeface="Arial"/>
                <a:sym typeface="Arial"/>
              </a:rPr>
              <a:t>Evolução histórica da responsabilidade do Estado</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a:latin typeface="Arial"/>
                <a:ea typeface="Arial"/>
                <a:cs typeface="Arial"/>
                <a:sym typeface="Arial"/>
              </a:rPr>
              <a:t>A irresponsabilidade do Estado</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Época Primitiva: origens da humanidade até Roma, o Estado nem era considerado Ente personalizado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O Estado não possuía responsabilidade</a:t>
            </a:r>
            <a:endParaRPr sz="2400">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p:txBody>
      </p:sp>
      <p:pic>
        <p:nvPicPr>
          <p:cNvPr id="278" name="Google Shape;278;p3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79" name="Google Shape;279;p3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22</a:t>
            </a:fld>
            <a:endParaRPr sz="1200" b="0" i="0" u="none" strike="noStrike" cap="none">
              <a:solidFill>
                <a:srgbClr val="888888"/>
              </a:solidFill>
              <a:latin typeface="Calibri"/>
              <a:ea typeface="Calibri"/>
              <a:cs typeface="Calibri"/>
              <a:sym typeface="Calibri"/>
            </a:endParaRPr>
          </a:p>
        </p:txBody>
      </p:sp>
      <p:sp>
        <p:nvSpPr>
          <p:cNvPr id="280" name="Google Shape;280;p3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5"/>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86" name="Google Shape;286;p35"/>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t>Teoria do Fisco</a:t>
            </a:r>
            <a:r>
              <a:rPr lang="pt-BR" sz="2400">
                <a:latin typeface="Arial"/>
                <a:ea typeface="Arial"/>
                <a:cs typeface="Arial"/>
                <a:sym typeface="Arial"/>
              </a:rPr>
              <a:t>, criada em Roma e ampliada pelo Direito Germânico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Fisco como pessoa moral a que pertenciam os bens que o Estado utilizava no cumprimento de suas finalidades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Estado responde pelos danos decorrentes de violações contratuais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Estado têm a responsabilidade decorrente de relações convencionadas</a:t>
            </a:r>
            <a:endParaRPr sz="2400" b="1">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p:txBody>
      </p:sp>
      <p:pic>
        <p:nvPicPr>
          <p:cNvPr id="287" name="Google Shape;287;p3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88" name="Google Shape;288;p3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23</a:t>
            </a:fld>
            <a:endParaRPr sz="1200" b="0" i="0" u="none" strike="noStrike" cap="none">
              <a:solidFill>
                <a:srgbClr val="888888"/>
              </a:solidFill>
              <a:latin typeface="Calibri"/>
              <a:ea typeface="Calibri"/>
              <a:cs typeface="Calibri"/>
              <a:sym typeface="Calibri"/>
            </a:endParaRPr>
          </a:p>
        </p:txBody>
      </p:sp>
      <p:sp>
        <p:nvSpPr>
          <p:cNvPr id="289" name="Google Shape;289;p3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6"/>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295" name="Google Shape;295;p36"/>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latin typeface="Arial"/>
                <a:ea typeface="Arial"/>
                <a:cs typeface="Arial"/>
                <a:sym typeface="Arial"/>
              </a:rPr>
              <a:t>Alta Idade Média</a:t>
            </a:r>
            <a:r>
              <a:rPr lang="pt-BR" sz="2400">
                <a:latin typeface="Arial"/>
                <a:ea typeface="Arial"/>
                <a:cs typeface="Arial"/>
                <a:sym typeface="Arial"/>
              </a:rPr>
              <a:t>:</a:t>
            </a: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Negação da sua responsabilidade em virtude da concepção política-religiosa de soberania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Regra inglesa da infalibilidade real ou “</a:t>
            </a:r>
            <a:r>
              <a:rPr lang="pt-BR" sz="2400" b="1" i="1">
                <a:latin typeface="Arial"/>
                <a:ea typeface="Arial"/>
                <a:cs typeface="Arial"/>
                <a:sym typeface="Arial"/>
              </a:rPr>
              <a:t>The king do no wrong</a:t>
            </a:r>
            <a:r>
              <a:rPr lang="pt-BR" sz="2400">
                <a:latin typeface="Arial"/>
                <a:ea typeface="Arial"/>
                <a:cs typeface="Arial"/>
                <a:sym typeface="Arial"/>
              </a:rPr>
              <a:t>”, extensiva às(aos) suas(seus) representantes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Na França, “</a:t>
            </a:r>
            <a:r>
              <a:rPr lang="pt-BR" sz="2400" b="1" i="1">
                <a:latin typeface="Arial"/>
                <a:ea typeface="Arial"/>
                <a:cs typeface="Arial"/>
                <a:sym typeface="Arial"/>
              </a:rPr>
              <a:t>le roi ne peut mal faire</a:t>
            </a:r>
            <a:r>
              <a:rPr lang="pt-BR" sz="2400">
                <a:latin typeface="Arial"/>
                <a:ea typeface="Arial"/>
                <a:cs typeface="Arial"/>
                <a:sym typeface="Arial"/>
              </a:rPr>
              <a:t>”, muito rigoroso com as(os) particulares em geral, mas obedecia às reais condições políticas da época</a:t>
            </a:r>
            <a:endParaRPr sz="2400">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p:txBody>
      </p:sp>
      <p:pic>
        <p:nvPicPr>
          <p:cNvPr id="296" name="Google Shape;296;p3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297" name="Google Shape;297;p3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24</a:t>
            </a:fld>
            <a:endParaRPr sz="1200" b="0" i="0" u="none" strike="noStrike" cap="none">
              <a:solidFill>
                <a:srgbClr val="888888"/>
              </a:solidFill>
              <a:latin typeface="Calibri"/>
              <a:ea typeface="Calibri"/>
              <a:cs typeface="Calibri"/>
              <a:sym typeface="Calibri"/>
            </a:endParaRPr>
          </a:p>
        </p:txBody>
      </p:sp>
      <p:sp>
        <p:nvSpPr>
          <p:cNvPr id="298" name="Google Shape;298;p3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7"/>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04" name="Google Shape;304;p37"/>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latin typeface="Arial"/>
                <a:ea typeface="Arial"/>
                <a:cs typeface="Arial"/>
                <a:sym typeface="Arial"/>
              </a:rPr>
              <a:t>Época Teológica</a:t>
            </a:r>
            <a:r>
              <a:rPr lang="pt-BR" sz="2400">
                <a:latin typeface="Arial"/>
                <a:ea typeface="Arial"/>
                <a:cs typeface="Arial"/>
                <a:sym typeface="Arial"/>
              </a:rPr>
              <a:t>:</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Concepção política-religiosa da soberania de origem divina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“sendo o poder de origem divina, não era de se admitir que o seu exercício pudesse causar dano indenizável. O monarca era infalível, mas essa infalibilidade não se transmitia aos funcionários que podiam ser acionados pela parte”</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r>
              <a:rPr lang="pt-BR" sz="2400">
                <a:latin typeface="Arial"/>
                <a:ea typeface="Arial"/>
                <a:cs typeface="Arial"/>
                <a:sym typeface="Arial"/>
              </a:rPr>
              <a:t>(Maria Emilia Mendes, p. 553)</a:t>
            </a:r>
            <a:endParaRPr sz="2400">
              <a:latin typeface="Arial"/>
              <a:ea typeface="Arial"/>
              <a:cs typeface="Arial"/>
              <a:sym typeface="Arial"/>
            </a:endParaRPr>
          </a:p>
        </p:txBody>
      </p:sp>
      <p:pic>
        <p:nvPicPr>
          <p:cNvPr id="305" name="Google Shape;305;p3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06" name="Google Shape;306;p3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25</a:t>
            </a:fld>
            <a:endParaRPr sz="1200" b="0" i="0" u="none" strike="noStrike" cap="none">
              <a:solidFill>
                <a:srgbClr val="888888"/>
              </a:solidFill>
              <a:latin typeface="Calibri"/>
              <a:ea typeface="Calibri"/>
              <a:cs typeface="Calibri"/>
              <a:sym typeface="Calibri"/>
            </a:endParaRPr>
          </a:p>
        </p:txBody>
      </p:sp>
      <p:sp>
        <p:nvSpPr>
          <p:cNvPr id="307" name="Google Shape;307;p3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38"/>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13" name="Google Shape;313;p38"/>
          <p:cNvSpPr txBox="1">
            <a:spLocks noGrp="1"/>
          </p:cNvSpPr>
          <p:nvPr>
            <p:ph type="body" idx="1"/>
          </p:nvPr>
        </p:nvSpPr>
        <p:spPr>
          <a:xfrm>
            <a:off x="429325" y="16907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latin typeface="Arial"/>
                <a:ea typeface="Arial"/>
                <a:cs typeface="Arial"/>
                <a:sym typeface="Arial"/>
              </a:rPr>
              <a:t>Época Estatista - Século XVIII</a:t>
            </a:r>
            <a:r>
              <a:rPr lang="pt-BR" sz="2400"/>
              <a:t>:</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“soberania da origem divina é substituída pela de origem popular, mas ainda assim o Estado continuava a ser irresponsável”</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r>
              <a:rPr lang="pt-BR" sz="2400">
                <a:latin typeface="Arial"/>
                <a:ea typeface="Arial"/>
                <a:cs typeface="Arial"/>
                <a:sym typeface="Arial"/>
              </a:rPr>
              <a:t>(ALCÂNTARA, p. 553)</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As(os) funcionárias(os) poderiam responder pelos seus atos desde que o Estado autorizasse e houvesse culpa grave ou dolo</a:t>
            </a:r>
            <a:br>
              <a:rPr lang="pt-BR" sz="2400">
                <a:latin typeface="Arial"/>
                <a:ea typeface="Arial"/>
                <a:cs typeface="Arial"/>
                <a:sym typeface="Arial"/>
              </a:rPr>
            </a:br>
            <a:endParaRPr sz="2400">
              <a:latin typeface="Arial"/>
              <a:ea typeface="Arial"/>
              <a:cs typeface="Arial"/>
              <a:sym typeface="Arial"/>
            </a:endParaRPr>
          </a:p>
        </p:txBody>
      </p:sp>
      <p:pic>
        <p:nvPicPr>
          <p:cNvPr id="314" name="Google Shape;314;p3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15" name="Google Shape;315;p3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26</a:t>
            </a:fld>
            <a:endParaRPr sz="1200" b="0" i="0" u="none" strike="noStrike" cap="none">
              <a:solidFill>
                <a:srgbClr val="888888"/>
              </a:solidFill>
              <a:latin typeface="Calibri"/>
              <a:ea typeface="Calibri"/>
              <a:cs typeface="Calibri"/>
              <a:sym typeface="Calibri"/>
            </a:endParaRPr>
          </a:p>
        </p:txBody>
      </p:sp>
      <p:sp>
        <p:nvSpPr>
          <p:cNvPr id="316" name="Google Shape;316;p3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9"/>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22" name="Google Shape;322;p39"/>
          <p:cNvSpPr txBox="1">
            <a:spLocks noGrp="1"/>
          </p:cNvSpPr>
          <p:nvPr>
            <p:ph type="body" idx="1"/>
          </p:nvPr>
        </p:nvSpPr>
        <p:spPr>
          <a:xfrm>
            <a:off x="429325" y="156135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a:p>
          <a:p>
            <a:pPr marL="0" lvl="0" indent="0" algn="just" rtl="0">
              <a:lnSpc>
                <a:spcPct val="115000"/>
              </a:lnSpc>
              <a:spcBef>
                <a:spcPts val="0"/>
              </a:spcBef>
              <a:spcAft>
                <a:spcPts val="0"/>
              </a:spcAft>
              <a:buNone/>
            </a:pPr>
            <a:endParaRPr/>
          </a:p>
          <a:p>
            <a:pPr marL="457200" lvl="0" indent="-393700" algn="just" rtl="0">
              <a:lnSpc>
                <a:spcPct val="115000"/>
              </a:lnSpc>
              <a:spcBef>
                <a:spcPts val="0"/>
              </a:spcBef>
              <a:spcAft>
                <a:spcPts val="0"/>
              </a:spcAft>
              <a:buSzPts val="2600"/>
              <a:buFont typeface="Arial"/>
              <a:buChar char="•"/>
            </a:pPr>
            <a:r>
              <a:rPr lang="pt-BR" sz="2600" b="1" u="sng">
                <a:latin typeface="Arial"/>
                <a:ea typeface="Arial"/>
                <a:cs typeface="Arial"/>
                <a:sym typeface="Arial"/>
              </a:rPr>
              <a:t>Estado de Direito</a:t>
            </a:r>
            <a:r>
              <a:rPr lang="pt-BR" sz="2600">
                <a:latin typeface="Arial"/>
                <a:ea typeface="Arial"/>
                <a:cs typeface="Arial"/>
                <a:sym typeface="Arial"/>
              </a:rPr>
              <a:t>:</a:t>
            </a:r>
            <a:endParaRPr sz="2600">
              <a:latin typeface="Arial"/>
              <a:ea typeface="Arial"/>
              <a:cs typeface="Arial"/>
              <a:sym typeface="Arial"/>
            </a:endParaRPr>
          </a:p>
          <a:p>
            <a:pPr marL="457200" lvl="0" indent="-393700" algn="just" rtl="0">
              <a:lnSpc>
                <a:spcPct val="115000"/>
              </a:lnSpc>
              <a:spcBef>
                <a:spcPts val="0"/>
              </a:spcBef>
              <a:spcAft>
                <a:spcPts val="0"/>
              </a:spcAft>
              <a:buSzPts val="2600"/>
              <a:buFont typeface="Arial"/>
              <a:buChar char="•"/>
            </a:pPr>
            <a:r>
              <a:rPr lang="pt-BR" sz="2600">
                <a:latin typeface="Arial"/>
                <a:ea typeface="Arial"/>
                <a:cs typeface="Arial"/>
                <a:sym typeface="Arial"/>
              </a:rPr>
              <a:t>Segundo o qual deveriam ser a ele atribuídos os direitos e deveres comuns às pessoas jurídicas</a:t>
            </a:r>
            <a:endParaRPr sz="2600">
              <a:latin typeface="Arial"/>
              <a:ea typeface="Arial"/>
              <a:cs typeface="Arial"/>
              <a:sym typeface="Arial"/>
            </a:endParaRPr>
          </a:p>
          <a:p>
            <a:pPr marL="914400" lvl="0" indent="0" algn="just" rtl="0">
              <a:lnSpc>
                <a:spcPct val="115000"/>
              </a:lnSpc>
              <a:spcBef>
                <a:spcPts val="0"/>
              </a:spcBef>
              <a:spcAft>
                <a:spcPts val="0"/>
              </a:spcAft>
              <a:buNone/>
            </a:pPr>
            <a:endParaRPr sz="2600">
              <a:latin typeface="Arial"/>
              <a:ea typeface="Arial"/>
              <a:cs typeface="Arial"/>
              <a:sym typeface="Arial"/>
            </a:endParaRPr>
          </a:p>
        </p:txBody>
      </p:sp>
      <p:pic>
        <p:nvPicPr>
          <p:cNvPr id="323" name="Google Shape;323;p3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24" name="Google Shape;324;p3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27</a:t>
            </a:fld>
            <a:endParaRPr sz="1200" b="0" i="0" u="none" strike="noStrike" cap="none">
              <a:solidFill>
                <a:srgbClr val="888888"/>
              </a:solidFill>
              <a:latin typeface="Calibri"/>
              <a:ea typeface="Calibri"/>
              <a:cs typeface="Calibri"/>
              <a:sym typeface="Calibri"/>
            </a:endParaRPr>
          </a:p>
        </p:txBody>
      </p:sp>
      <p:sp>
        <p:nvSpPr>
          <p:cNvPr id="325" name="Google Shape;325;p3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0"/>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31" name="Google Shape;331;p40"/>
          <p:cNvSpPr txBox="1">
            <a:spLocks noGrp="1"/>
          </p:cNvSpPr>
          <p:nvPr>
            <p:ph type="body" idx="1"/>
          </p:nvPr>
        </p:nvSpPr>
        <p:spPr>
          <a:xfrm>
            <a:off x="429325" y="156135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a:latin typeface="Arial"/>
                <a:ea typeface="Arial"/>
                <a:cs typeface="Arial"/>
                <a:sym typeface="Arial"/>
              </a:rPr>
              <a:t>A responsabilidade decorrente de atos de império e de gestão: teoria civilista</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Teoria da dupla personalidade do Estado onde ele representaria uma pessoa de direito público (pessoa soberana) e outra pessoa de direito privado (pessoa patrimonial)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Esse foi o primeiro passo para a responsabilidade integral do Estado</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600">
              <a:latin typeface="Arial"/>
              <a:ea typeface="Arial"/>
              <a:cs typeface="Arial"/>
              <a:sym typeface="Arial"/>
            </a:endParaRPr>
          </a:p>
        </p:txBody>
      </p:sp>
      <p:pic>
        <p:nvPicPr>
          <p:cNvPr id="332" name="Google Shape;332;p4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33" name="Google Shape;333;p4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28</a:t>
            </a:fld>
            <a:endParaRPr sz="1200" b="0" i="0" u="none" strike="noStrike" cap="none">
              <a:solidFill>
                <a:srgbClr val="888888"/>
              </a:solidFill>
              <a:latin typeface="Calibri"/>
              <a:ea typeface="Calibri"/>
              <a:cs typeface="Calibri"/>
              <a:sym typeface="Calibri"/>
            </a:endParaRPr>
          </a:p>
        </p:txBody>
      </p:sp>
      <p:sp>
        <p:nvSpPr>
          <p:cNvPr id="334" name="Google Shape;334;p4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1"/>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40" name="Google Shape;340;p41"/>
          <p:cNvSpPr txBox="1">
            <a:spLocks noGrp="1"/>
          </p:cNvSpPr>
          <p:nvPr>
            <p:ph type="body" idx="1"/>
          </p:nvPr>
        </p:nvSpPr>
        <p:spPr>
          <a:xfrm>
            <a:off x="429325" y="156135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b="1">
                <a:latin typeface="Arial"/>
                <a:ea typeface="Arial"/>
                <a:cs typeface="Arial"/>
                <a:sym typeface="Arial"/>
              </a:rPr>
              <a:t>A responsabilidade subjetiva do Estado</a:t>
            </a:r>
            <a:endParaRPr sz="2200" b="1">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Baseando-se no elemento central: a ocorrência de culpa, esta deveria ser demonstrada pela vítima</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A imputação da responsabilidade civil a alguém nada mais é, portanto, que a sanção aquele que descumpriu um dever legal, sendo que a inobservância desse dever violou o direito subjetivo de outrem</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0" algn="just" rtl="0">
              <a:lnSpc>
                <a:spcPct val="115000"/>
              </a:lnSpc>
              <a:spcBef>
                <a:spcPts val="0"/>
              </a:spcBef>
              <a:spcAft>
                <a:spcPts val="0"/>
              </a:spcAft>
              <a:buNone/>
            </a:pPr>
            <a:r>
              <a:rPr lang="pt-BR" sz="2200">
                <a:latin typeface="Arial"/>
                <a:ea typeface="Arial"/>
                <a:cs typeface="Arial"/>
                <a:sym typeface="Arial"/>
              </a:rPr>
              <a:t>(Weida Zancaner, p. 555)</a:t>
            </a:r>
            <a:endParaRPr sz="2200">
              <a:latin typeface="Arial"/>
              <a:ea typeface="Arial"/>
              <a:cs typeface="Arial"/>
              <a:sym typeface="Arial"/>
            </a:endParaRPr>
          </a:p>
        </p:txBody>
      </p:sp>
      <p:pic>
        <p:nvPicPr>
          <p:cNvPr id="341" name="Google Shape;341;p4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42" name="Google Shape;342;p4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29</a:t>
            </a:fld>
            <a:endParaRPr sz="1200" b="0" i="0" u="none" strike="noStrike" cap="none">
              <a:solidFill>
                <a:srgbClr val="888888"/>
              </a:solidFill>
              <a:latin typeface="Calibri"/>
              <a:ea typeface="Calibri"/>
              <a:cs typeface="Calibri"/>
              <a:sym typeface="Calibri"/>
            </a:endParaRPr>
          </a:p>
        </p:txBody>
      </p:sp>
      <p:sp>
        <p:nvSpPr>
          <p:cNvPr id="343" name="Google Shape;343;p4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noção jurídica</a:t>
            </a:r>
            <a:endParaRPr b="1"/>
          </a:p>
        </p:txBody>
      </p:sp>
      <p:sp>
        <p:nvSpPr>
          <p:cNvPr id="106" name="Google Shape;106;p15"/>
          <p:cNvSpPr txBox="1">
            <a:spLocks noGrp="1"/>
          </p:cNvSpPr>
          <p:nvPr>
            <p:ph type="body" idx="1"/>
          </p:nvPr>
        </p:nvSpPr>
        <p:spPr>
          <a:xfrm>
            <a:off x="660325" y="16557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Fato e sua imputabilidade a alguém: são pressupostos inafastáveis do </a:t>
            </a:r>
            <a:r>
              <a:rPr lang="pt-BR" sz="2400" b="1" u="sng"/>
              <a:t>instituto da responsabilidade</a:t>
            </a:r>
            <a:endParaRPr sz="2400" b="1" u="sng"/>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Existência do fato é indispensável </a:t>
            </a:r>
            <a:r>
              <a:rPr lang="pt-BR"/>
              <a:t>nos c</a:t>
            </a:r>
            <a:r>
              <a:rPr lang="pt-BR" sz="2400">
                <a:latin typeface="Arial"/>
                <a:ea typeface="Arial"/>
                <a:cs typeface="Arial"/>
                <a:sym typeface="Arial"/>
              </a:rPr>
              <a:t>asos de ação ou omissão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Não pode haver responsabilidade sem que haja um impulsionador prévio</a:t>
            </a:r>
            <a:endParaRPr sz="2400" b="1">
              <a:latin typeface="Arial"/>
              <a:ea typeface="Arial"/>
              <a:cs typeface="Arial"/>
              <a:sym typeface="Arial"/>
            </a:endParaRPr>
          </a:p>
        </p:txBody>
      </p:sp>
      <p:pic>
        <p:nvPicPr>
          <p:cNvPr id="107" name="Google Shape;107;p15"/>
          <p:cNvPicPr preferRelativeResize="0"/>
          <p:nvPr/>
        </p:nvPicPr>
        <p:blipFill rotWithShape="1">
          <a:blip r:embed="rId3">
            <a:alphaModFix/>
          </a:blip>
          <a:srcRect/>
          <a:stretch/>
        </p:blipFill>
        <p:spPr>
          <a:xfrm>
            <a:off x="9694504" y="57151"/>
            <a:ext cx="2497496" cy="857250"/>
          </a:xfrm>
          <a:prstGeom prst="rect">
            <a:avLst/>
          </a:prstGeom>
          <a:noFill/>
          <a:ln>
            <a:noFill/>
          </a:ln>
        </p:spPr>
      </p:pic>
      <p:sp>
        <p:nvSpPr>
          <p:cNvPr id="108" name="Google Shape;10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a:t>
            </a:fld>
            <a:endParaRPr sz="1200" b="0" i="0" u="none" strike="noStrike" cap="none">
              <a:solidFill>
                <a:srgbClr val="888888"/>
              </a:solidFill>
              <a:latin typeface="Calibri"/>
              <a:ea typeface="Calibri"/>
              <a:cs typeface="Calibri"/>
              <a:sym typeface="Calibri"/>
            </a:endParaRPr>
          </a:p>
        </p:txBody>
      </p:sp>
      <p:sp>
        <p:nvSpPr>
          <p:cNvPr id="109" name="Google Shape;109;p1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chemeClr val="lt1"/>
              </a:buClr>
              <a:buSzPts val="1300"/>
              <a:buFont typeface="Arial"/>
              <a:buChar char="•"/>
            </a:pPr>
            <a:r>
              <a:rPr lang="pt-BR" sz="1300" b="1" u="sng">
                <a:solidFill>
                  <a:schemeClr val="lt1"/>
                </a:solidFill>
                <a:latin typeface="Arial"/>
                <a:ea typeface="Arial"/>
                <a:cs typeface="Arial"/>
                <a:sym typeface="Arial"/>
              </a:rPr>
              <a:t>Responsabilidade: noção jurídica</a:t>
            </a:r>
            <a:endParaRPr sz="1300" b="1" u="sng">
              <a:solidFill>
                <a:schemeClr val="lt1"/>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42"/>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49" name="Google Shape;349;p42"/>
          <p:cNvSpPr txBox="1">
            <a:spLocks noGrp="1"/>
          </p:cNvSpPr>
          <p:nvPr>
            <p:ph type="body" idx="1"/>
          </p:nvPr>
        </p:nvSpPr>
        <p:spPr>
          <a:xfrm>
            <a:off x="429325" y="1480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a:latin typeface="Arial"/>
                <a:ea typeface="Arial"/>
                <a:cs typeface="Arial"/>
                <a:sym typeface="Arial"/>
              </a:rPr>
              <a:t>A responsabilidade objetiva</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Oposição à responsabilidade subjetiva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Necessita da </a:t>
            </a:r>
            <a:r>
              <a:rPr lang="pt-BR" sz="2400" b="1" u="sng">
                <a:latin typeface="Arial"/>
                <a:ea typeface="Arial"/>
                <a:cs typeface="Arial"/>
                <a:sym typeface="Arial"/>
              </a:rPr>
              <a:t>conduta culposa</a:t>
            </a:r>
            <a:r>
              <a:rPr lang="pt-BR" sz="2400">
                <a:latin typeface="Arial"/>
                <a:ea typeface="Arial"/>
                <a:cs typeface="Arial"/>
                <a:sym typeface="Arial"/>
              </a:rPr>
              <a:t>, do </a:t>
            </a:r>
            <a:r>
              <a:rPr lang="pt-BR" sz="2400" b="1" u="sng">
                <a:latin typeface="Arial"/>
                <a:ea typeface="Arial"/>
                <a:cs typeface="Arial"/>
                <a:sym typeface="Arial"/>
              </a:rPr>
              <a:t>nexo de causalidade</a:t>
            </a:r>
            <a:r>
              <a:rPr lang="pt-BR" sz="2400">
                <a:latin typeface="Arial"/>
                <a:ea typeface="Arial"/>
                <a:cs typeface="Arial"/>
                <a:sym typeface="Arial"/>
              </a:rPr>
              <a:t> e do </a:t>
            </a:r>
            <a:r>
              <a:rPr lang="pt-BR" sz="2400" b="1" u="sng">
                <a:latin typeface="Arial"/>
                <a:ea typeface="Arial"/>
                <a:cs typeface="Arial"/>
                <a:sym typeface="Arial"/>
              </a:rPr>
              <a:t>dano</a:t>
            </a:r>
            <a:endParaRPr sz="2400" b="1" u="sng">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 responsabilidade objetiva ocorre quando não há, necessariamente, ocorrência de culpa, restando a comprovação do nexo de causalidade entre a conduta genérica e o dano</a:t>
            </a:r>
            <a:endParaRPr sz="2400" b="1">
              <a:latin typeface="Arial"/>
              <a:ea typeface="Arial"/>
              <a:cs typeface="Arial"/>
              <a:sym typeface="Arial"/>
            </a:endParaRPr>
          </a:p>
        </p:txBody>
      </p:sp>
      <p:pic>
        <p:nvPicPr>
          <p:cNvPr id="350" name="Google Shape;350;p4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51" name="Google Shape;351;p4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30</a:t>
            </a:fld>
            <a:endParaRPr sz="1200" b="0" i="0" u="none" strike="noStrike" cap="none">
              <a:solidFill>
                <a:srgbClr val="888888"/>
              </a:solidFill>
              <a:latin typeface="Calibri"/>
              <a:ea typeface="Calibri"/>
              <a:cs typeface="Calibri"/>
              <a:sym typeface="Calibri"/>
            </a:endParaRPr>
          </a:p>
        </p:txBody>
      </p:sp>
      <p:sp>
        <p:nvSpPr>
          <p:cNvPr id="352" name="Google Shape;352;p4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43"/>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58" name="Google Shape;358;p43"/>
          <p:cNvSpPr txBox="1">
            <a:spLocks noGrp="1"/>
          </p:cNvSpPr>
          <p:nvPr>
            <p:ph type="body" idx="1"/>
          </p:nvPr>
        </p:nvSpPr>
        <p:spPr>
          <a:xfrm>
            <a:off x="429325" y="1480525"/>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Responsabiliza-se alguém que tenha dever jurídico de indenizar, objetivamente, bastando apenas o dano para que isso aconteça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Dever ressarcitório na responsabilidade objetiva surge de atividade causadora de um dano e do nexo de causalidade objetivo entre essa atividade e o dano.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p:txBody>
      </p:sp>
      <p:pic>
        <p:nvPicPr>
          <p:cNvPr id="359" name="Google Shape;359;p4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60" name="Google Shape;360;p4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31</a:t>
            </a:fld>
            <a:endParaRPr sz="1200" b="0" i="0" u="none" strike="noStrike" cap="none">
              <a:solidFill>
                <a:srgbClr val="888888"/>
              </a:solidFill>
              <a:latin typeface="Calibri"/>
              <a:ea typeface="Calibri"/>
              <a:cs typeface="Calibri"/>
              <a:sym typeface="Calibri"/>
            </a:endParaRPr>
          </a:p>
        </p:txBody>
      </p:sp>
      <p:sp>
        <p:nvSpPr>
          <p:cNvPr id="361" name="Google Shape;361;p4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4"/>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67" name="Google Shape;367;p44"/>
          <p:cNvSpPr txBox="1">
            <a:spLocks noGrp="1"/>
          </p:cNvSpPr>
          <p:nvPr>
            <p:ph type="body" idx="1"/>
          </p:nvPr>
        </p:nvSpPr>
        <p:spPr>
          <a:xfrm>
            <a:off x="429325" y="1480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Não se considera o comportamento da(o) agente</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Responsabilidade objetiva funda-se na equidade - princípio romano que determina que aquela(e) que lucra com certa atividade deve arcar com os prejuízos a que dá causa em seu exercício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Em nosso dias, atribui-se à Administração Pública uma responsabilidade especial de Direito Público</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368" name="Google Shape;368;p4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69" name="Google Shape;369;p4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32</a:t>
            </a:fld>
            <a:endParaRPr sz="1200" b="0" i="0" u="none" strike="noStrike" cap="none">
              <a:solidFill>
                <a:srgbClr val="888888"/>
              </a:solidFill>
              <a:latin typeface="Calibri"/>
              <a:ea typeface="Calibri"/>
              <a:cs typeface="Calibri"/>
              <a:sym typeface="Calibri"/>
            </a:endParaRPr>
          </a:p>
        </p:txBody>
      </p:sp>
      <p:sp>
        <p:nvSpPr>
          <p:cNvPr id="370" name="Google Shape;370;p4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45"/>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76" name="Google Shape;376;p45"/>
          <p:cNvSpPr txBox="1">
            <a:spLocks noGrp="1"/>
          </p:cNvSpPr>
          <p:nvPr>
            <p:ph type="body" idx="1"/>
          </p:nvPr>
        </p:nvSpPr>
        <p:spPr>
          <a:xfrm>
            <a:off x="429325" y="1480525"/>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latin typeface="Arial"/>
                <a:ea typeface="Arial"/>
                <a:cs typeface="Arial"/>
                <a:sym typeface="Arial"/>
              </a:rPr>
              <a:t>Responsabilidade do Estado por princípios objetivos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Teoria da Culpa Administrativa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Teoria do Risco Administrativo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Teoria do Risco Integral</a:t>
            </a:r>
            <a:endParaRPr sz="1100">
              <a:latin typeface="Arial"/>
              <a:ea typeface="Arial"/>
              <a:cs typeface="Arial"/>
              <a:sym typeface="Arial"/>
            </a:endParaRPr>
          </a:p>
        </p:txBody>
      </p:sp>
      <p:pic>
        <p:nvPicPr>
          <p:cNvPr id="377" name="Google Shape;377;p4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78" name="Google Shape;378;p4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33</a:t>
            </a:fld>
            <a:endParaRPr sz="1200" b="0" i="0" u="none" strike="noStrike" cap="none">
              <a:solidFill>
                <a:srgbClr val="888888"/>
              </a:solidFill>
              <a:latin typeface="Calibri"/>
              <a:ea typeface="Calibri"/>
              <a:cs typeface="Calibri"/>
              <a:sym typeface="Calibri"/>
            </a:endParaRPr>
          </a:p>
        </p:txBody>
      </p:sp>
      <p:sp>
        <p:nvSpPr>
          <p:cNvPr id="379" name="Google Shape;379;p4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6"/>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85" name="Google Shape;385;p46"/>
          <p:cNvSpPr txBox="1">
            <a:spLocks noGrp="1"/>
          </p:cNvSpPr>
          <p:nvPr>
            <p:ph type="body" idx="1"/>
          </p:nvPr>
        </p:nvSpPr>
        <p:spPr>
          <a:xfrm>
            <a:off x="429325" y="151285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latin typeface="Arial"/>
                <a:ea typeface="Arial"/>
                <a:cs typeface="Arial"/>
                <a:sym typeface="Arial"/>
              </a:rPr>
              <a:t>Teoria da Culpa Administrativa</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Teoria intermediária que representa a transição entre a doutrina subjetiva da culpa civil e a objetiva do risco administrativo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Ponto central:</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Verificação da falta de serviço, mau funcionamento do serviço ou seu retardamento, cabe a(ao) lesada(o) comprovar a culpa para obter a indenização</a:t>
            </a:r>
            <a:endParaRPr sz="2400">
              <a:latin typeface="Arial"/>
              <a:ea typeface="Arial"/>
              <a:cs typeface="Arial"/>
              <a:sym typeface="Arial"/>
            </a:endParaRPr>
          </a:p>
        </p:txBody>
      </p:sp>
      <p:pic>
        <p:nvPicPr>
          <p:cNvPr id="386" name="Google Shape;386;p4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87" name="Google Shape;387;p4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34</a:t>
            </a:fld>
            <a:endParaRPr sz="1200" b="0" i="0" u="none" strike="noStrike" cap="none">
              <a:solidFill>
                <a:srgbClr val="888888"/>
              </a:solidFill>
              <a:latin typeface="Calibri"/>
              <a:ea typeface="Calibri"/>
              <a:cs typeface="Calibri"/>
              <a:sym typeface="Calibri"/>
            </a:endParaRPr>
          </a:p>
        </p:txBody>
      </p:sp>
      <p:sp>
        <p:nvSpPr>
          <p:cNvPr id="388" name="Google Shape;388;p4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47"/>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394" name="Google Shape;394;p47"/>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latin typeface="Arial"/>
                <a:ea typeface="Arial"/>
                <a:cs typeface="Arial"/>
                <a:sym typeface="Arial"/>
              </a:rPr>
              <a:t>Teoria do Risco Administrativo</a:t>
            </a: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Não depende da demonstração da falta do serviço ou da culpa da(o) agente administrativa(o), mas tão somente do fato danoso decorrente de sua ação ou omissão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Baseia-se no risco gerado pela atividade pública para as(os) administradas(os) e na possibilidade de causar dano a membros da comunidade, impondo-lhe um ônus não suportado pelas(os) demais</a:t>
            </a:r>
            <a:endParaRPr sz="2400">
              <a:latin typeface="Arial"/>
              <a:ea typeface="Arial"/>
              <a:cs typeface="Arial"/>
              <a:sym typeface="Arial"/>
            </a:endParaRPr>
          </a:p>
        </p:txBody>
      </p:sp>
      <p:pic>
        <p:nvPicPr>
          <p:cNvPr id="395" name="Google Shape;395;p4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396" name="Google Shape;396;p4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35</a:t>
            </a:fld>
            <a:endParaRPr sz="1200" b="0" i="0" u="none" strike="noStrike" cap="none">
              <a:solidFill>
                <a:srgbClr val="888888"/>
              </a:solidFill>
              <a:latin typeface="Calibri"/>
              <a:ea typeface="Calibri"/>
              <a:cs typeface="Calibri"/>
              <a:sym typeface="Calibri"/>
            </a:endParaRPr>
          </a:p>
        </p:txBody>
      </p:sp>
      <p:sp>
        <p:nvSpPr>
          <p:cNvPr id="397" name="Google Shape;397;p4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48"/>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civil do Estado</a:t>
            </a:r>
            <a:endParaRPr b="1"/>
          </a:p>
        </p:txBody>
      </p:sp>
      <p:sp>
        <p:nvSpPr>
          <p:cNvPr id="403" name="Google Shape;403;p48"/>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b="1" u="sng">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latin typeface="Arial"/>
                <a:ea typeface="Arial"/>
                <a:cs typeface="Arial"/>
                <a:sym typeface="Arial"/>
              </a:rPr>
              <a:t>Teoria do Risco integral</a:t>
            </a: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O Estado ficaria obrigado a indenizar todo e qualquer evento danoso suportado pela(o) particular, sem constatação alguma de dolo ou culpa da vítima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i="1">
                <a:latin typeface="Arial"/>
                <a:ea typeface="Arial"/>
                <a:cs typeface="Arial"/>
                <a:sym typeface="Arial"/>
              </a:rPr>
              <a:t>Aberractio jurídica</a:t>
            </a:r>
            <a:endParaRPr sz="2400">
              <a:latin typeface="Arial"/>
              <a:ea typeface="Arial"/>
              <a:cs typeface="Arial"/>
              <a:sym typeface="Arial"/>
            </a:endParaRPr>
          </a:p>
        </p:txBody>
      </p:sp>
      <p:pic>
        <p:nvPicPr>
          <p:cNvPr id="404" name="Google Shape;404;p4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05" name="Google Shape;405;p4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36</a:t>
            </a:fld>
            <a:endParaRPr sz="1200" b="0" i="0" u="none" strike="noStrike" cap="none">
              <a:solidFill>
                <a:srgbClr val="888888"/>
              </a:solidFill>
              <a:latin typeface="Calibri"/>
              <a:ea typeface="Calibri"/>
              <a:cs typeface="Calibri"/>
              <a:sym typeface="Calibri"/>
            </a:endParaRPr>
          </a:p>
        </p:txBody>
      </p:sp>
      <p:sp>
        <p:nvSpPr>
          <p:cNvPr id="406" name="Google Shape;406;p4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Responsabilidade civil do Estado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49"/>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12" name="Google Shape;412;p49"/>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b="1" u="sng"/>
              <a:t>Constituição de 1824</a:t>
            </a:r>
            <a:r>
              <a:rPr lang="pt-BR" sz="2200">
                <a:latin typeface="Arial"/>
                <a:ea typeface="Arial"/>
                <a:cs typeface="Arial"/>
                <a:sym typeface="Arial"/>
              </a:rPr>
              <a:t>:</a:t>
            </a:r>
            <a:endParaRPr sz="2200"/>
          </a:p>
          <a:p>
            <a:pPr marL="457200" lvl="0" indent="-368300" algn="just" rtl="0">
              <a:lnSpc>
                <a:spcPct val="115000"/>
              </a:lnSpc>
              <a:spcBef>
                <a:spcPts val="0"/>
              </a:spcBef>
              <a:spcAft>
                <a:spcPts val="0"/>
              </a:spcAft>
              <a:buSzPts val="2200"/>
              <a:buFont typeface="Arial"/>
              <a:buChar char="•"/>
            </a:pPr>
            <a:r>
              <a:rPr lang="pt-BR" sz="2200"/>
              <a:t>A</a:t>
            </a:r>
            <a:r>
              <a:rPr lang="pt-BR" sz="2200">
                <a:latin typeface="Arial"/>
                <a:ea typeface="Arial"/>
                <a:cs typeface="Arial"/>
                <a:sym typeface="Arial"/>
              </a:rPr>
              <a:t>dotou a teoria da irresponsabilidade do Estado</a:t>
            </a:r>
            <a:r>
              <a:rPr lang="pt-BR" sz="2200"/>
              <a:t> - i</a:t>
            </a:r>
            <a:r>
              <a:rPr lang="pt-BR" sz="2200">
                <a:latin typeface="Arial"/>
                <a:ea typeface="Arial"/>
                <a:cs typeface="Arial"/>
                <a:sym typeface="Arial"/>
              </a:rPr>
              <a:t>rresponsabilidade do Imperador</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Responsabilidade das(os) Empregadas(os) Públicas(os) por abusos e omissões e por não fazerem efetivamente responsáveis suas(seus) subalternas(os)</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Char char="•"/>
            </a:pPr>
            <a:r>
              <a:rPr lang="pt-BR" sz="2200" b="1" u="sng"/>
              <a:t>Constituição de 1891</a:t>
            </a:r>
            <a:r>
              <a:rPr lang="pt-BR" sz="2200">
                <a:latin typeface="Arial"/>
                <a:ea typeface="Arial"/>
                <a:cs typeface="Arial"/>
                <a:sym typeface="Arial"/>
              </a:rPr>
              <a:t>:</a:t>
            </a:r>
            <a:endParaRPr sz="2200"/>
          </a:p>
          <a:p>
            <a:pPr marL="457200" lvl="0" indent="-368300" algn="just" rtl="0">
              <a:lnSpc>
                <a:spcPct val="115000"/>
              </a:lnSpc>
              <a:spcBef>
                <a:spcPts val="0"/>
              </a:spcBef>
              <a:spcAft>
                <a:spcPts val="0"/>
              </a:spcAft>
              <a:buSzPts val="2200"/>
              <a:buChar char="•"/>
            </a:pPr>
            <a:r>
              <a:rPr lang="pt-BR" sz="2200"/>
              <a:t>I</a:t>
            </a:r>
            <a:r>
              <a:rPr lang="pt-BR" sz="2200">
                <a:latin typeface="Arial"/>
                <a:ea typeface="Arial"/>
                <a:cs typeface="Arial"/>
                <a:sym typeface="Arial"/>
              </a:rPr>
              <a:t>rresponsabilidade do Estado, impondo-se a(ao) funcionária(o) pública(o) a impossibilidade de dela eximir-se</a:t>
            </a:r>
            <a:endParaRPr sz="2200">
              <a:latin typeface="Arial"/>
              <a:ea typeface="Arial"/>
              <a:cs typeface="Arial"/>
              <a:sym typeface="Arial"/>
            </a:endParaRPr>
          </a:p>
        </p:txBody>
      </p:sp>
      <p:pic>
        <p:nvPicPr>
          <p:cNvPr id="413" name="Google Shape;413;p4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14" name="Google Shape;414;p4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37</a:t>
            </a:fld>
            <a:endParaRPr sz="1200" b="0" i="0" u="none" strike="noStrike" cap="none">
              <a:solidFill>
                <a:srgbClr val="888888"/>
              </a:solidFill>
              <a:latin typeface="Calibri"/>
              <a:ea typeface="Calibri"/>
              <a:cs typeface="Calibri"/>
              <a:sym typeface="Calibri"/>
            </a:endParaRPr>
          </a:p>
        </p:txBody>
      </p:sp>
      <p:sp>
        <p:nvSpPr>
          <p:cNvPr id="415" name="Google Shape;415;p4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50"/>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21" name="Google Shape;421;p50"/>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t>Código Civil de 1916</a:t>
            </a:r>
            <a:r>
              <a:rPr lang="pt-BR" sz="2400">
                <a:latin typeface="Arial"/>
                <a:ea typeface="Arial"/>
                <a:cs typeface="Arial"/>
                <a:sym typeface="Arial"/>
              </a:rPr>
              <a:t>:</a:t>
            </a:r>
            <a:endParaRPr/>
          </a:p>
          <a:p>
            <a:pPr marL="457200" lvl="0" indent="-381000" algn="just" rtl="0">
              <a:lnSpc>
                <a:spcPct val="115000"/>
              </a:lnSpc>
              <a:spcBef>
                <a:spcPts val="0"/>
              </a:spcBef>
              <a:spcAft>
                <a:spcPts val="0"/>
              </a:spcAft>
              <a:buSzPts val="2400"/>
              <a:buFont typeface="Arial"/>
              <a:buChar char="•"/>
            </a:pPr>
            <a:r>
              <a:rPr lang="pt-BR"/>
              <a:t>R</a:t>
            </a:r>
            <a:r>
              <a:rPr lang="pt-BR" sz="2400">
                <a:latin typeface="Arial"/>
                <a:ea typeface="Arial"/>
                <a:cs typeface="Arial"/>
                <a:sym typeface="Arial"/>
              </a:rPr>
              <a:t>esponsabilizava pessoas jurídicas de direito público por atos de suas(seus) representantes, que nessa qualidade, causassem dano à outrem, subordinando o ressarcimento à constituição de provas de que essas(es) servidoras(es) procederam de modo contrário ao direito ou faltando à dever prescrito em lei</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422" name="Google Shape;422;p5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23" name="Google Shape;423;p5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38</a:t>
            </a:fld>
            <a:endParaRPr sz="1200" b="0" i="0" u="none" strike="noStrike" cap="none">
              <a:solidFill>
                <a:srgbClr val="888888"/>
              </a:solidFill>
              <a:latin typeface="Calibri"/>
              <a:ea typeface="Calibri"/>
              <a:cs typeface="Calibri"/>
              <a:sym typeface="Calibri"/>
            </a:endParaRPr>
          </a:p>
        </p:txBody>
      </p:sp>
      <p:sp>
        <p:nvSpPr>
          <p:cNvPr id="424" name="Google Shape;424;p5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51"/>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30" name="Google Shape;430;p51"/>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Constituição de 1934: relativizou a responsabilidade das(os) funcionárias(os) públicas(os), colocando-o como solidária a Administração Pública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Trabalhou o conceito de responsabilidade subjetiva do Estado</a:t>
            </a:r>
            <a:endParaRPr sz="2400">
              <a:latin typeface="Arial"/>
              <a:ea typeface="Arial"/>
              <a:cs typeface="Arial"/>
              <a:sym typeface="Arial"/>
            </a:endParaRPr>
          </a:p>
        </p:txBody>
      </p:sp>
      <p:pic>
        <p:nvPicPr>
          <p:cNvPr id="431" name="Google Shape;431;p5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32" name="Google Shape;432;p5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39</a:t>
            </a:fld>
            <a:endParaRPr sz="1200" b="0" i="0" u="none" strike="noStrike" cap="none">
              <a:solidFill>
                <a:srgbClr val="888888"/>
              </a:solidFill>
              <a:latin typeface="Calibri"/>
              <a:ea typeface="Calibri"/>
              <a:cs typeface="Calibri"/>
              <a:sym typeface="Calibri"/>
            </a:endParaRPr>
          </a:p>
        </p:txBody>
      </p:sp>
      <p:sp>
        <p:nvSpPr>
          <p:cNvPr id="433" name="Google Shape;433;p5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6"/>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noção jurídica</a:t>
            </a:r>
            <a:endParaRPr b="1"/>
          </a:p>
        </p:txBody>
      </p:sp>
      <p:sp>
        <p:nvSpPr>
          <p:cNvPr id="115" name="Google Shape;115;p16"/>
          <p:cNvSpPr txBox="1">
            <a:spLocks noGrp="1"/>
          </p:cNvSpPr>
          <p:nvPr>
            <p:ph type="body" idx="1"/>
          </p:nvPr>
        </p:nvSpPr>
        <p:spPr>
          <a:xfrm>
            <a:off x="429325" y="18273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a:t>A pessoa</a:t>
            </a:r>
            <a:r>
              <a:rPr lang="pt-BR" sz="2400">
                <a:latin typeface="Arial"/>
                <a:ea typeface="Arial"/>
                <a:cs typeface="Arial"/>
                <a:sym typeface="Arial"/>
              </a:rPr>
              <a:t> (indiv</a:t>
            </a:r>
            <a:r>
              <a:rPr lang="pt-BR"/>
              <a:t>íduo</a:t>
            </a:r>
            <a:r>
              <a:rPr lang="pt-BR" sz="2400">
                <a:latin typeface="Arial"/>
                <a:ea typeface="Arial"/>
                <a:cs typeface="Arial"/>
                <a:sym typeface="Arial"/>
              </a:rPr>
              <a:t>) deve ter aptidão jurídica de efetivamente responder pela ocorrência do fato</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Em regra o</a:t>
            </a:r>
            <a:r>
              <a:rPr lang="pt-BR" sz="2400"/>
              <a:t> </a:t>
            </a:r>
            <a:r>
              <a:rPr lang="pt-BR" sz="2400" b="1" u="sng"/>
              <a:t>fato ilícito</a:t>
            </a:r>
            <a:r>
              <a:rPr lang="pt-BR" sz="2400">
                <a:latin typeface="Arial"/>
                <a:ea typeface="Arial"/>
                <a:cs typeface="Arial"/>
                <a:sym typeface="Arial"/>
              </a:rPr>
              <a:t> é que gera responsabilidade</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Em ocasiões especiais a responsabilidade nasce nos fatos lícitos, desde que prevista em Lei</a:t>
            </a:r>
            <a:endParaRPr sz="2400">
              <a:latin typeface="Arial"/>
              <a:ea typeface="Arial"/>
              <a:cs typeface="Arial"/>
              <a:sym typeface="Arial"/>
            </a:endParaRPr>
          </a:p>
        </p:txBody>
      </p:sp>
      <p:pic>
        <p:nvPicPr>
          <p:cNvPr id="116" name="Google Shape;116;p1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17" name="Google Shape;117;p1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a:t>
            </a:fld>
            <a:endParaRPr sz="1200" b="0" i="0" u="none" strike="noStrike" cap="none">
              <a:solidFill>
                <a:srgbClr val="888888"/>
              </a:solidFill>
              <a:latin typeface="Calibri"/>
              <a:ea typeface="Calibri"/>
              <a:cs typeface="Calibri"/>
              <a:sym typeface="Calibri"/>
            </a:endParaRPr>
          </a:p>
        </p:txBody>
      </p:sp>
      <p:sp>
        <p:nvSpPr>
          <p:cNvPr id="118" name="Google Shape;118;p1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chemeClr val="lt1"/>
              </a:buClr>
              <a:buSzPts val="1300"/>
              <a:buFont typeface="Arial"/>
              <a:buChar char="•"/>
            </a:pPr>
            <a:r>
              <a:rPr lang="pt-BR" sz="1300" b="1" u="sng">
                <a:solidFill>
                  <a:schemeClr val="lt1"/>
                </a:solidFill>
                <a:latin typeface="Arial"/>
                <a:ea typeface="Arial"/>
                <a:cs typeface="Arial"/>
                <a:sym typeface="Arial"/>
              </a:rPr>
              <a:t>Responsabilidade: noção jurídica</a:t>
            </a:r>
            <a:endParaRPr sz="1300" b="1" u="sng">
              <a:solidFill>
                <a:schemeClr val="lt1"/>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52"/>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39" name="Google Shape;439;p52"/>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Constituição de 1946</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Constituição de 1967</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Constituição de 1969</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Direito Pátrio consagrou a teoria da responsabilidade objetiva do Estado, na qual não é exigida como prova o fator culpa</a:t>
            </a:r>
            <a:endParaRPr sz="2400">
              <a:latin typeface="Arial"/>
              <a:ea typeface="Arial"/>
              <a:cs typeface="Arial"/>
              <a:sym typeface="Arial"/>
            </a:endParaRPr>
          </a:p>
        </p:txBody>
      </p:sp>
      <p:pic>
        <p:nvPicPr>
          <p:cNvPr id="440" name="Google Shape;440;p5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41" name="Google Shape;441;p5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40</a:t>
            </a:fld>
            <a:endParaRPr sz="1200" b="0" i="0" u="none" strike="noStrike" cap="none">
              <a:solidFill>
                <a:srgbClr val="888888"/>
              </a:solidFill>
              <a:latin typeface="Calibri"/>
              <a:ea typeface="Calibri"/>
              <a:cs typeface="Calibri"/>
              <a:sym typeface="Calibri"/>
            </a:endParaRPr>
          </a:p>
        </p:txBody>
      </p:sp>
      <p:sp>
        <p:nvSpPr>
          <p:cNvPr id="442" name="Google Shape;442;p5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53"/>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48" name="Google Shape;448;p53"/>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Constituição de 1988: artigo 37, §6º:</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“As pessoas jurídicas de Direito Público e às de Direito Privado prestadoras de serviços públicos responderão pelos danos que seus agentes, nessa qualidade, causarem a terceiros, assegurado o direito de regresso contra o responsável nos casos de dolo ou culpa”</a:t>
            </a:r>
            <a:endParaRPr sz="2400">
              <a:latin typeface="Arial"/>
              <a:ea typeface="Arial"/>
              <a:cs typeface="Arial"/>
              <a:sym typeface="Arial"/>
            </a:endParaRPr>
          </a:p>
        </p:txBody>
      </p:sp>
      <p:pic>
        <p:nvPicPr>
          <p:cNvPr id="449" name="Google Shape;449;p5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50" name="Google Shape;450;p5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41</a:t>
            </a:fld>
            <a:endParaRPr sz="1200" b="0" i="0" u="none" strike="noStrike" cap="none">
              <a:solidFill>
                <a:srgbClr val="888888"/>
              </a:solidFill>
              <a:latin typeface="Calibri"/>
              <a:ea typeface="Calibri"/>
              <a:cs typeface="Calibri"/>
              <a:sym typeface="Calibri"/>
            </a:endParaRPr>
          </a:p>
        </p:txBody>
      </p:sp>
      <p:sp>
        <p:nvSpPr>
          <p:cNvPr id="451" name="Google Shape;451;p5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54"/>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57" name="Google Shape;457;p54"/>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O Direito Pátrio consagra a teoria da responsabilidade objetiva como forma de se apurar a responsabilidade civil do Estado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Com a adoção da responsabilidade objetiva, a verificação do dolo ou culpa da(o) agente somente será necessária quanto à ação de regresso do Estado contra sua(seu) agente responsável</a:t>
            </a:r>
            <a:endParaRPr sz="2400">
              <a:latin typeface="Arial"/>
              <a:ea typeface="Arial"/>
              <a:cs typeface="Arial"/>
              <a:sym typeface="Arial"/>
            </a:endParaRPr>
          </a:p>
        </p:txBody>
      </p:sp>
      <p:pic>
        <p:nvPicPr>
          <p:cNvPr id="458" name="Google Shape;458;p5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59" name="Google Shape;459;p5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42</a:t>
            </a:fld>
            <a:endParaRPr sz="1200" b="0" i="0" u="none" strike="noStrike" cap="none">
              <a:solidFill>
                <a:srgbClr val="888888"/>
              </a:solidFill>
              <a:latin typeface="Calibri"/>
              <a:ea typeface="Calibri"/>
              <a:cs typeface="Calibri"/>
              <a:sym typeface="Calibri"/>
            </a:endParaRPr>
          </a:p>
        </p:txBody>
      </p:sp>
      <p:sp>
        <p:nvSpPr>
          <p:cNvPr id="460" name="Google Shape;460;p5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55"/>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sz="3600" b="1"/>
              <a:t>O direito brasileiro e a regulamentação</a:t>
            </a:r>
            <a:endParaRPr sz="3600" b="1"/>
          </a:p>
          <a:p>
            <a:pPr marL="0" lvl="0" indent="0" algn="l" rtl="0">
              <a:spcBef>
                <a:spcPts val="0"/>
              </a:spcBef>
              <a:spcAft>
                <a:spcPts val="0"/>
              </a:spcAft>
              <a:buClr>
                <a:schemeClr val="dk1"/>
              </a:buClr>
              <a:buSzPts val="4400"/>
              <a:buFont typeface="Calibri"/>
              <a:buNone/>
            </a:pPr>
            <a:r>
              <a:rPr lang="pt-BR" sz="3600" b="1"/>
              <a:t>da responsabilidade estatal</a:t>
            </a:r>
            <a:endParaRPr sz="3600" b="1"/>
          </a:p>
        </p:txBody>
      </p:sp>
      <p:sp>
        <p:nvSpPr>
          <p:cNvPr id="466" name="Google Shape;466;p55"/>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Artigo 43, do Código Civil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“As pessoas de Direito Público interno são civilmente responsáveis por atos dos seus agentes que nessa qualidade causem danos a terceiros, ressalvado direito regressivo contra os causadores do dano, se houver, por parte destes, culpa ou dolo”</a:t>
            </a:r>
            <a:endParaRPr sz="2400">
              <a:latin typeface="Arial"/>
              <a:ea typeface="Arial"/>
              <a:cs typeface="Arial"/>
              <a:sym typeface="Arial"/>
            </a:endParaRPr>
          </a:p>
        </p:txBody>
      </p:sp>
      <p:pic>
        <p:nvPicPr>
          <p:cNvPr id="467" name="Google Shape;467;p5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68" name="Google Shape;468;p5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43</a:t>
            </a:fld>
            <a:endParaRPr sz="1200" b="0" i="0" u="none" strike="noStrike" cap="none">
              <a:solidFill>
                <a:srgbClr val="888888"/>
              </a:solidFill>
              <a:latin typeface="Calibri"/>
              <a:ea typeface="Calibri"/>
              <a:cs typeface="Calibri"/>
              <a:sym typeface="Calibri"/>
            </a:endParaRPr>
          </a:p>
        </p:txBody>
      </p:sp>
      <p:sp>
        <p:nvSpPr>
          <p:cNvPr id="469" name="Google Shape;469;p5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O direito brasileiro e a regulamentação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56"/>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culpa da vítima e a força maior </a:t>
            </a:r>
            <a:endParaRPr sz="3600" b="1"/>
          </a:p>
          <a:p>
            <a:pPr marL="0" lvl="0" indent="0" algn="just" rtl="0">
              <a:lnSpc>
                <a:spcPct val="115000"/>
              </a:lnSpc>
              <a:spcBef>
                <a:spcPts val="0"/>
              </a:spcBef>
              <a:spcAft>
                <a:spcPts val="0"/>
              </a:spcAft>
              <a:buClr>
                <a:schemeClr val="dk1"/>
              </a:buClr>
              <a:buSzPts val="1100"/>
              <a:buFont typeface="Arial"/>
              <a:buNone/>
            </a:pPr>
            <a:r>
              <a:rPr lang="pt-BR" sz="3600" b="1"/>
              <a:t>em face da responsabilidade estatal</a:t>
            </a:r>
            <a:endParaRPr sz="3600" b="1"/>
          </a:p>
        </p:txBody>
      </p:sp>
      <p:sp>
        <p:nvSpPr>
          <p:cNvPr id="475" name="Google Shape;475;p56"/>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O Estado sujeito a teoria da responsabilidade objetiva não lhe atribui obrigação de ressarcir prejuízos em razão de qualquer acontecimento em âmbito social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Se nada contribui a(o) lesada(o) para o evento danoso, é ao Estado que caberá a responsabilidade integral de reparar o dano civilmente</a:t>
            </a:r>
            <a:endParaRPr sz="2400">
              <a:latin typeface="Arial"/>
              <a:ea typeface="Arial"/>
              <a:cs typeface="Arial"/>
              <a:sym typeface="Arial"/>
            </a:endParaRPr>
          </a:p>
        </p:txBody>
      </p:sp>
      <p:pic>
        <p:nvPicPr>
          <p:cNvPr id="476" name="Google Shape;476;p5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77" name="Google Shape;477;p5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44</a:t>
            </a:fld>
            <a:endParaRPr sz="1200" b="0" i="0" u="none" strike="noStrike" cap="none">
              <a:solidFill>
                <a:srgbClr val="888888"/>
              </a:solidFill>
              <a:latin typeface="Calibri"/>
              <a:ea typeface="Calibri"/>
              <a:cs typeface="Calibri"/>
              <a:sym typeface="Calibri"/>
            </a:endParaRPr>
          </a:p>
        </p:txBody>
      </p:sp>
      <p:sp>
        <p:nvSpPr>
          <p:cNvPr id="478" name="Google Shape;478;p5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culpa da vítima e a força maior em face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57"/>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culpa da vítima e a força maior </a:t>
            </a:r>
            <a:endParaRPr sz="3600" b="1"/>
          </a:p>
          <a:p>
            <a:pPr marL="0" lvl="0" indent="0" algn="just" rtl="0">
              <a:lnSpc>
                <a:spcPct val="115000"/>
              </a:lnSpc>
              <a:spcBef>
                <a:spcPts val="0"/>
              </a:spcBef>
              <a:spcAft>
                <a:spcPts val="0"/>
              </a:spcAft>
              <a:buClr>
                <a:schemeClr val="dk1"/>
              </a:buClr>
              <a:buSzPts val="1100"/>
              <a:buFont typeface="Arial"/>
              <a:buNone/>
            </a:pPr>
            <a:r>
              <a:rPr lang="pt-BR" sz="3600" b="1"/>
              <a:t>em face da responsabilidade estatal</a:t>
            </a:r>
            <a:endParaRPr sz="3600" b="1"/>
          </a:p>
        </p:txBody>
      </p:sp>
      <p:sp>
        <p:nvSpPr>
          <p:cNvPr id="484" name="Google Shape;484;p57"/>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 culpa da vítima na produção do evento danoso atenua ou exclui a responsabilidade estatal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Se houver ocorrência de culpa entre vítima e o Estado, a este caberá indenização apenas na medida de sua responsabilidade (proporcionalmente)</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485" name="Google Shape;485;p5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86" name="Google Shape;486;p5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45</a:t>
            </a:fld>
            <a:endParaRPr sz="1200" b="0" i="0" u="none" strike="noStrike" cap="none">
              <a:solidFill>
                <a:srgbClr val="888888"/>
              </a:solidFill>
              <a:latin typeface="Calibri"/>
              <a:ea typeface="Calibri"/>
              <a:cs typeface="Calibri"/>
              <a:sym typeface="Calibri"/>
            </a:endParaRPr>
          </a:p>
        </p:txBody>
      </p:sp>
      <p:sp>
        <p:nvSpPr>
          <p:cNvPr id="487" name="Google Shape;487;p5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culpa da vítima e a força maior em face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58"/>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culpa da vítima e a força maior </a:t>
            </a:r>
            <a:endParaRPr sz="3600" b="1"/>
          </a:p>
          <a:p>
            <a:pPr marL="0" lvl="0" indent="0" algn="just" rtl="0">
              <a:lnSpc>
                <a:spcPct val="115000"/>
              </a:lnSpc>
              <a:spcBef>
                <a:spcPts val="0"/>
              </a:spcBef>
              <a:spcAft>
                <a:spcPts val="0"/>
              </a:spcAft>
              <a:buClr>
                <a:schemeClr val="dk1"/>
              </a:buClr>
              <a:buSzPts val="1100"/>
              <a:buFont typeface="Arial"/>
              <a:buNone/>
            </a:pPr>
            <a:r>
              <a:rPr lang="pt-BR" sz="3600" b="1"/>
              <a:t>em face da responsabilidade estatal</a:t>
            </a:r>
            <a:endParaRPr sz="3600" b="1"/>
          </a:p>
        </p:txBody>
      </p:sp>
      <p:sp>
        <p:nvSpPr>
          <p:cNvPr id="493" name="Google Shape;493;p58"/>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Evento danoso ocasionado por motivo de força maior ou por fatos imprevisíveis e irresistíveis da natureza (como uma grande inundação), ocorrerá a exclusão da responsabilidade estatal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Justificada pela ausência de nexo de causalidade </a:t>
            </a:r>
            <a:r>
              <a:rPr lang="pt-BR" sz="2400" u="sng">
                <a:latin typeface="Arial"/>
                <a:ea typeface="Arial"/>
                <a:cs typeface="Arial"/>
                <a:sym typeface="Arial"/>
              </a:rPr>
              <a:t>ligando o Estado ao dano</a:t>
            </a:r>
            <a:r>
              <a:rPr lang="pt-BR" sz="2400">
                <a:latin typeface="Arial"/>
                <a:ea typeface="Arial"/>
                <a:cs typeface="Arial"/>
                <a:sym typeface="Arial"/>
              </a:rPr>
              <a:t>.</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494" name="Google Shape;494;p5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495" name="Google Shape;495;p5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46</a:t>
            </a:fld>
            <a:endParaRPr sz="1200" b="0" i="0" u="none" strike="noStrike" cap="none">
              <a:solidFill>
                <a:srgbClr val="888888"/>
              </a:solidFill>
              <a:latin typeface="Calibri"/>
              <a:ea typeface="Calibri"/>
              <a:cs typeface="Calibri"/>
              <a:sym typeface="Calibri"/>
            </a:endParaRPr>
          </a:p>
        </p:txBody>
      </p:sp>
      <p:sp>
        <p:nvSpPr>
          <p:cNvPr id="496" name="Google Shape;496;p5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culpa da vítima e a força maior em face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59"/>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culpa da vítima e a força maior </a:t>
            </a:r>
            <a:endParaRPr sz="3600" b="1"/>
          </a:p>
          <a:p>
            <a:pPr marL="0" lvl="0" indent="0" algn="just" rtl="0">
              <a:lnSpc>
                <a:spcPct val="115000"/>
              </a:lnSpc>
              <a:spcBef>
                <a:spcPts val="0"/>
              </a:spcBef>
              <a:spcAft>
                <a:spcPts val="0"/>
              </a:spcAft>
              <a:buClr>
                <a:schemeClr val="dk1"/>
              </a:buClr>
              <a:buSzPts val="1100"/>
              <a:buFont typeface="Arial"/>
              <a:buNone/>
            </a:pPr>
            <a:r>
              <a:rPr lang="pt-BR" sz="3600" b="1"/>
              <a:t>em face da responsabilidade estatal</a:t>
            </a:r>
            <a:endParaRPr sz="3600" b="1"/>
          </a:p>
        </p:txBody>
      </p:sp>
      <p:sp>
        <p:nvSpPr>
          <p:cNvPr id="502" name="Google Shape;502;p59"/>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2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Podem existir concausas determinantes do evento danoso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u="sng">
                <a:latin typeface="Arial"/>
                <a:ea typeface="Arial"/>
                <a:cs typeface="Arial"/>
                <a:sym typeface="Arial"/>
              </a:rPr>
              <a:t>Evento de força maior</a:t>
            </a:r>
            <a:r>
              <a:rPr lang="pt-BR" sz="2400">
                <a:latin typeface="Arial"/>
                <a:ea typeface="Arial"/>
                <a:cs typeface="Arial"/>
                <a:sym typeface="Arial"/>
              </a:rPr>
              <a:t>, conjugado com a participação do Estado, </a:t>
            </a:r>
            <a:r>
              <a:rPr lang="pt-BR" sz="2400" u="sng">
                <a:latin typeface="Arial"/>
                <a:ea typeface="Arial"/>
                <a:cs typeface="Arial"/>
                <a:sym typeface="Arial"/>
              </a:rPr>
              <a:t>por omissão</a:t>
            </a:r>
            <a:r>
              <a:rPr lang="pt-BR" sz="2400">
                <a:latin typeface="Arial"/>
                <a:ea typeface="Arial"/>
                <a:cs typeface="Arial"/>
                <a:sym typeface="Arial"/>
              </a:rPr>
              <a:t>, resulta em um evento danoso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Configura-se caso típico de responsabilidade subjetiva, no qual, necessariamente, ocorra a obrigação de ressarcir o dano - deve estar configurada a culpa do Estado</a:t>
            </a:r>
            <a:endParaRPr sz="2400">
              <a:latin typeface="Arial"/>
              <a:ea typeface="Arial"/>
              <a:cs typeface="Arial"/>
              <a:sym typeface="Arial"/>
            </a:endParaRPr>
          </a:p>
        </p:txBody>
      </p:sp>
      <p:pic>
        <p:nvPicPr>
          <p:cNvPr id="503" name="Google Shape;503;p5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04" name="Google Shape;504;p5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47</a:t>
            </a:fld>
            <a:endParaRPr sz="1200" b="0" i="0" u="none" strike="noStrike" cap="none">
              <a:solidFill>
                <a:srgbClr val="888888"/>
              </a:solidFill>
              <a:latin typeface="Calibri"/>
              <a:ea typeface="Calibri"/>
              <a:cs typeface="Calibri"/>
              <a:sym typeface="Calibri"/>
            </a:endParaRPr>
          </a:p>
        </p:txBody>
      </p:sp>
      <p:sp>
        <p:nvSpPr>
          <p:cNvPr id="505" name="Google Shape;505;p5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culpa da vítima e a força maior em face da responsabilidade estatal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60"/>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Responsabilidade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por atos legislativos</a:t>
            </a:r>
            <a:endParaRPr sz="3600" b="1"/>
          </a:p>
        </p:txBody>
      </p:sp>
      <p:sp>
        <p:nvSpPr>
          <p:cNvPr id="511" name="Google Shape;511;p60"/>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Função legislativa é criadora do próprio Direito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latin typeface="Arial"/>
                <a:ea typeface="Arial"/>
                <a:cs typeface="Arial"/>
                <a:sym typeface="Arial"/>
              </a:rPr>
              <a:t>Ato legislativo típico</a:t>
            </a:r>
            <a:r>
              <a:rPr lang="pt-BR" sz="2400">
                <a:latin typeface="Arial"/>
                <a:ea typeface="Arial"/>
                <a:cs typeface="Arial"/>
                <a:sym typeface="Arial"/>
              </a:rPr>
              <a:t> é difícil poderá causar prejuízos indenizáveis a(ao) particular, quando produzida em conformidade com os mandamentos constitucionais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Regra geral: não atribuição de responsabilidade civil do Estado</a:t>
            </a:r>
            <a:endParaRPr sz="2400">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512" name="Google Shape;512;p6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13" name="Google Shape;513;p6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48</a:t>
            </a:fld>
            <a:endParaRPr sz="1200" b="0" i="0" u="none" strike="noStrike" cap="none">
              <a:solidFill>
                <a:srgbClr val="888888"/>
              </a:solidFill>
              <a:latin typeface="Calibri"/>
              <a:ea typeface="Calibri"/>
              <a:cs typeface="Calibri"/>
              <a:sym typeface="Calibri"/>
            </a:endParaRPr>
          </a:p>
        </p:txBody>
      </p:sp>
      <p:sp>
        <p:nvSpPr>
          <p:cNvPr id="514" name="Google Shape;514;p6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3F3F3"/>
              </a:buClr>
              <a:buSzPts val="1300"/>
              <a:buFont typeface="Arial"/>
              <a:buChar char="•"/>
            </a:pPr>
            <a:r>
              <a:rPr lang="pt-BR" sz="1300" b="1" u="sng">
                <a:solidFill>
                  <a:srgbClr val="F3F3F3"/>
                </a:solidFill>
                <a:latin typeface="Arial"/>
                <a:ea typeface="Arial"/>
                <a:cs typeface="Arial"/>
                <a:sym typeface="Arial"/>
              </a:rPr>
              <a:t>Responsabilidade do Estado por atos legislativos</a:t>
            </a:r>
            <a:endParaRPr sz="1300" b="1" u="sng">
              <a:solidFill>
                <a:srgbClr val="F3F3F3"/>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61"/>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Responsabilidade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por atos legislativos</a:t>
            </a:r>
            <a:endParaRPr sz="3600" b="1"/>
          </a:p>
        </p:txBody>
      </p:sp>
      <p:sp>
        <p:nvSpPr>
          <p:cNvPr id="520" name="Google Shape;520;p61"/>
          <p:cNvSpPr txBox="1">
            <a:spLocks noGrp="1"/>
          </p:cNvSpPr>
          <p:nvPr>
            <p:ph type="body" idx="1"/>
          </p:nvPr>
        </p:nvSpPr>
        <p:spPr>
          <a:xfrm>
            <a:off x="429325" y="1577525"/>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Leis inconstitucionais criadas pelo Poder Legislativo, em desacordo com os ditames legais prescritos para sua elaboração é plenamente admissível a(ao) administrada(o) pleitear indenização ao Estado - se houver sido lesada(o), há responsabilidade civil do Estado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Lei deverá constar declarada inconstitucional pelo STF</a:t>
            </a:r>
            <a:endParaRPr sz="2400">
              <a:latin typeface="Arial"/>
              <a:ea typeface="Arial"/>
              <a:cs typeface="Arial"/>
              <a:sym typeface="Arial"/>
            </a:endParaRPr>
          </a:p>
        </p:txBody>
      </p:sp>
      <p:pic>
        <p:nvPicPr>
          <p:cNvPr id="521" name="Google Shape;521;p6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22" name="Google Shape;522;p6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49</a:t>
            </a:fld>
            <a:endParaRPr sz="1200" b="0" i="0" u="none" strike="noStrike" cap="none">
              <a:solidFill>
                <a:srgbClr val="888888"/>
              </a:solidFill>
              <a:latin typeface="Calibri"/>
              <a:ea typeface="Calibri"/>
              <a:cs typeface="Calibri"/>
              <a:sym typeface="Calibri"/>
            </a:endParaRPr>
          </a:p>
        </p:txBody>
      </p:sp>
      <p:sp>
        <p:nvSpPr>
          <p:cNvPr id="523" name="Google Shape;523;p6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3F3F3"/>
              </a:buClr>
              <a:buSzPts val="1300"/>
              <a:buFont typeface="Arial"/>
              <a:buChar char="•"/>
            </a:pPr>
            <a:r>
              <a:rPr lang="pt-BR" sz="1300" b="1" u="sng">
                <a:solidFill>
                  <a:srgbClr val="F3F3F3"/>
                </a:solidFill>
                <a:latin typeface="Arial"/>
                <a:ea typeface="Arial"/>
                <a:cs typeface="Arial"/>
                <a:sym typeface="Arial"/>
              </a:rPr>
              <a:t>Responsabilidade do Estado por atos legislativos</a:t>
            </a:r>
            <a:endParaRPr sz="1300" b="1" u="sng">
              <a:solidFill>
                <a:srgbClr val="F3F3F3"/>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7"/>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noção jurídica</a:t>
            </a:r>
            <a:endParaRPr b="1"/>
          </a:p>
        </p:txBody>
      </p:sp>
      <p:sp>
        <p:nvSpPr>
          <p:cNvPr id="124" name="Google Shape;124;p17"/>
          <p:cNvSpPr txBox="1">
            <a:spLocks noGrp="1"/>
          </p:cNvSpPr>
          <p:nvPr>
            <p:ph type="body" idx="1"/>
          </p:nvPr>
        </p:nvSpPr>
        <p:spPr>
          <a:xfrm>
            <a:off x="660325" y="16557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Formas de responsabilidades:</a:t>
            </a:r>
            <a:endParaRPr sz="2400">
              <a:latin typeface="Arial"/>
              <a:ea typeface="Arial"/>
              <a:cs typeface="Arial"/>
              <a:sym typeface="Arial"/>
            </a:endParaRPr>
          </a:p>
          <a:p>
            <a:pPr marL="457200" lvl="0" indent="0" algn="just" rtl="0">
              <a:lnSpc>
                <a:spcPct val="115000"/>
              </a:lnSpc>
              <a:spcBef>
                <a:spcPts val="0"/>
              </a:spcBef>
              <a:spcAft>
                <a:spcPts val="0"/>
              </a:spcAft>
              <a:buClr>
                <a:schemeClr val="dk1"/>
              </a:buClr>
              <a:buSzPts val="1100"/>
              <a:buFont typeface="Arial"/>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t>Natureza penal</a:t>
            </a:r>
            <a:endParaRPr sz="2400" b="1" u="sng"/>
          </a:p>
          <a:p>
            <a:pPr marL="457200" lvl="0" indent="0" algn="just" rtl="0">
              <a:lnSpc>
                <a:spcPct val="115000"/>
              </a:lnSpc>
              <a:spcBef>
                <a:spcPts val="0"/>
              </a:spcBef>
              <a:spcAft>
                <a:spcPts val="0"/>
              </a:spcAft>
              <a:buClr>
                <a:schemeClr val="dk1"/>
              </a:buClr>
              <a:buSzPts val="1100"/>
              <a:buFont typeface="Arial"/>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t>Natureza civil</a:t>
            </a:r>
            <a:endParaRPr sz="2400" b="1" u="sng"/>
          </a:p>
          <a:p>
            <a:pPr marL="457200" lvl="0" indent="0" algn="just" rtl="0">
              <a:lnSpc>
                <a:spcPct val="115000"/>
              </a:lnSpc>
              <a:spcBef>
                <a:spcPts val="0"/>
              </a:spcBef>
              <a:spcAft>
                <a:spcPts val="0"/>
              </a:spcAft>
              <a:buClr>
                <a:schemeClr val="dk1"/>
              </a:buClr>
              <a:buSzPts val="1100"/>
              <a:buFont typeface="Arial"/>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t>Natureza administrativa</a:t>
            </a:r>
            <a:endParaRPr sz="2400" b="1" u="sng"/>
          </a:p>
          <a:p>
            <a:pPr marL="457200" lvl="0" indent="0" algn="just" rtl="0">
              <a:lnSpc>
                <a:spcPct val="115000"/>
              </a:lnSpc>
              <a:spcBef>
                <a:spcPts val="0"/>
              </a:spcBef>
              <a:spcAft>
                <a:spcPts val="0"/>
              </a:spcAft>
              <a:buClr>
                <a:schemeClr val="dk1"/>
              </a:buClr>
              <a:buSzPts val="1100"/>
              <a:buFont typeface="Arial"/>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São Independentes entre si</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125" name="Google Shape;125;p1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26" name="Google Shape;126;p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a:t>
            </a:fld>
            <a:endParaRPr sz="1200" b="0" i="0" u="none" strike="noStrike" cap="none">
              <a:solidFill>
                <a:srgbClr val="888888"/>
              </a:solidFill>
              <a:latin typeface="Calibri"/>
              <a:ea typeface="Calibri"/>
              <a:cs typeface="Calibri"/>
              <a:sym typeface="Calibri"/>
            </a:endParaRPr>
          </a:p>
        </p:txBody>
      </p:sp>
      <p:sp>
        <p:nvSpPr>
          <p:cNvPr id="127" name="Google Shape;127;p1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chemeClr val="lt1"/>
              </a:buClr>
              <a:buSzPts val="1300"/>
              <a:buFont typeface="Arial"/>
              <a:buChar char="•"/>
            </a:pPr>
            <a:r>
              <a:rPr lang="pt-BR" sz="1300" b="1" u="sng">
                <a:solidFill>
                  <a:schemeClr val="lt1"/>
                </a:solidFill>
                <a:latin typeface="Arial"/>
                <a:ea typeface="Arial"/>
                <a:cs typeface="Arial"/>
                <a:sym typeface="Arial"/>
              </a:rPr>
              <a:t>Responsabilidade: noção jurídica</a:t>
            </a:r>
            <a:endParaRPr sz="1300" b="1" u="sng">
              <a:solidFill>
                <a:schemeClr val="lt1"/>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Google Shape;528;p62"/>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no âmbito do Poder Judiciário</a:t>
            </a:r>
            <a:endParaRPr sz="3600" b="1"/>
          </a:p>
        </p:txBody>
      </p:sp>
      <p:sp>
        <p:nvSpPr>
          <p:cNvPr id="529" name="Google Shape;529;p62"/>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Irreparabilidade dos danos causados pelos atos do Poder Judiciário, salvo aqueles previstos em lei</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Constituição Federal de 1988:</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Artigo 37, caput, regula a responsabilidade estatal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Artigo 37, §6º, regula agentes públicas(os)</a:t>
            </a:r>
            <a:endParaRPr sz="2400">
              <a:latin typeface="Arial"/>
              <a:ea typeface="Arial"/>
              <a:cs typeface="Arial"/>
              <a:sym typeface="Arial"/>
            </a:endParaRPr>
          </a:p>
        </p:txBody>
      </p:sp>
      <p:pic>
        <p:nvPicPr>
          <p:cNvPr id="530" name="Google Shape;530;p6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31" name="Google Shape;531;p6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50</a:t>
            </a:fld>
            <a:endParaRPr sz="1200" b="0" i="0" u="none" strike="noStrike" cap="none">
              <a:solidFill>
                <a:srgbClr val="888888"/>
              </a:solidFill>
              <a:latin typeface="Calibri"/>
              <a:ea typeface="Calibri"/>
              <a:cs typeface="Calibri"/>
              <a:sym typeface="Calibri"/>
            </a:endParaRPr>
          </a:p>
        </p:txBody>
      </p:sp>
      <p:sp>
        <p:nvSpPr>
          <p:cNvPr id="532" name="Google Shape;532;p6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no âmbito do Poder Judiciário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63"/>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no âmbito do Poder Judiciário</a:t>
            </a:r>
            <a:endParaRPr sz="3600" b="1"/>
          </a:p>
        </p:txBody>
      </p:sp>
      <p:sp>
        <p:nvSpPr>
          <p:cNvPr id="538" name="Google Shape;538;p63"/>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Quem quer que desempenhe funções estatais, enquanto as exercita, é agente pública(o)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5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Tal categoria abriga não apenas as(os) membros do Poder Judiciário, mas agentes políticas(os), bem como as(os) serventuárias(os) e auxiliares da Justiça em geral, vez que desempenham funções estatais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5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Judiciárias são todas as atividades exercidas pelo Poder Judiciário, independentemente de sua natureza</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539" name="Google Shape;539;p6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40" name="Google Shape;540;p6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51</a:t>
            </a:fld>
            <a:endParaRPr sz="1200" b="0" i="0" u="none" strike="noStrike" cap="none">
              <a:solidFill>
                <a:srgbClr val="888888"/>
              </a:solidFill>
              <a:latin typeface="Calibri"/>
              <a:ea typeface="Calibri"/>
              <a:cs typeface="Calibri"/>
              <a:sym typeface="Calibri"/>
            </a:endParaRPr>
          </a:p>
        </p:txBody>
      </p:sp>
      <p:sp>
        <p:nvSpPr>
          <p:cNvPr id="541" name="Google Shape;541;p6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no âmbito do Poder Judiciário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64"/>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no âmbito do Poder Judiciário</a:t>
            </a:r>
            <a:endParaRPr sz="3600" b="1"/>
          </a:p>
        </p:txBody>
      </p:sp>
      <p:sp>
        <p:nvSpPr>
          <p:cNvPr id="547" name="Google Shape;547;p64"/>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Atividade jurisdicional abrange atos jurisdicionais, denominados atos orgânicos (atos de jurisdição voluntária e contenciosa)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Atividade judiciária desenvolvida por magistrada(o) abrange não só a atividade jurisdicional, mas também a não-jurisdicional, como atos administrativos materiais</a:t>
            </a:r>
            <a:endParaRPr sz="2400">
              <a:latin typeface="Arial"/>
              <a:ea typeface="Arial"/>
              <a:cs typeface="Arial"/>
              <a:sym typeface="Arial"/>
            </a:endParaRPr>
          </a:p>
        </p:txBody>
      </p:sp>
      <p:pic>
        <p:nvPicPr>
          <p:cNvPr id="548" name="Google Shape;548;p6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49" name="Google Shape;549;p6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52</a:t>
            </a:fld>
            <a:endParaRPr sz="1200" b="0" i="0" u="none" strike="noStrike" cap="none">
              <a:solidFill>
                <a:srgbClr val="888888"/>
              </a:solidFill>
              <a:latin typeface="Calibri"/>
              <a:ea typeface="Calibri"/>
              <a:cs typeface="Calibri"/>
              <a:sym typeface="Calibri"/>
            </a:endParaRPr>
          </a:p>
        </p:txBody>
      </p:sp>
      <p:sp>
        <p:nvSpPr>
          <p:cNvPr id="550" name="Google Shape;550;p6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no âmbito do Poder Judiciário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65"/>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no âmbito do Poder Judiciário</a:t>
            </a:r>
            <a:endParaRPr sz="3600" b="1"/>
          </a:p>
        </p:txBody>
      </p:sp>
      <p:sp>
        <p:nvSpPr>
          <p:cNvPr id="556" name="Google Shape;556;p65"/>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Dano decorrente de atividade judiciária: é imperativo o nexo de causalidade entre o próprio dano e a conduta da(o) membro do Poder Judiciário, enquanto agente pública(o)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Estabelecido esse nexo, a atividade judiciária danosa resulta na responsabilidade civil do Estado</a:t>
            </a:r>
            <a:endParaRPr sz="2400">
              <a:latin typeface="Arial"/>
              <a:ea typeface="Arial"/>
              <a:cs typeface="Arial"/>
              <a:sym typeface="Arial"/>
            </a:endParaRPr>
          </a:p>
        </p:txBody>
      </p:sp>
      <p:pic>
        <p:nvPicPr>
          <p:cNvPr id="557" name="Google Shape;557;p6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58" name="Google Shape;558;p6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53</a:t>
            </a:fld>
            <a:endParaRPr sz="1200" b="0" i="0" u="none" strike="noStrike" cap="none">
              <a:solidFill>
                <a:srgbClr val="888888"/>
              </a:solidFill>
              <a:latin typeface="Calibri"/>
              <a:ea typeface="Calibri"/>
              <a:cs typeface="Calibri"/>
              <a:sym typeface="Calibri"/>
            </a:endParaRPr>
          </a:p>
        </p:txBody>
      </p:sp>
      <p:sp>
        <p:nvSpPr>
          <p:cNvPr id="559" name="Google Shape;559;p6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no âmbito do Poder Judiciário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66"/>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a:t>
            </a:r>
            <a:endParaRPr sz="3600" b="1"/>
          </a:p>
          <a:p>
            <a:pPr marL="0" lvl="0" indent="0" algn="just" rtl="0">
              <a:lnSpc>
                <a:spcPct val="115000"/>
              </a:lnSpc>
              <a:spcBef>
                <a:spcPts val="0"/>
              </a:spcBef>
              <a:spcAft>
                <a:spcPts val="0"/>
              </a:spcAft>
              <a:buClr>
                <a:schemeClr val="dk1"/>
              </a:buClr>
              <a:buSzPts val="1100"/>
              <a:buFont typeface="Arial"/>
              <a:buNone/>
            </a:pPr>
            <a:r>
              <a:rPr lang="pt-BR" sz="3600" b="1"/>
              <a:t>no âmbito do Poder Judiciário</a:t>
            </a:r>
            <a:endParaRPr sz="3600" b="1"/>
          </a:p>
        </p:txBody>
      </p:sp>
      <p:sp>
        <p:nvSpPr>
          <p:cNvPr id="565" name="Google Shape;565;p66"/>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 atividade tipicamente judiciária é passível dos denominados erros judiciais </a:t>
            </a:r>
            <a:r>
              <a:rPr lang="pt-BR" sz="2400" i="1">
                <a:latin typeface="Arial"/>
                <a:ea typeface="Arial"/>
                <a:cs typeface="Arial"/>
                <a:sym typeface="Arial"/>
              </a:rPr>
              <a:t>in iudicando</a:t>
            </a:r>
            <a:r>
              <a:rPr lang="pt-BR" sz="2400">
                <a:latin typeface="Arial"/>
                <a:ea typeface="Arial"/>
                <a:cs typeface="Arial"/>
                <a:sym typeface="Arial"/>
              </a:rPr>
              <a:t> e </a:t>
            </a:r>
            <a:r>
              <a:rPr lang="pt-BR" sz="2400" i="1">
                <a:latin typeface="Arial"/>
                <a:ea typeface="Arial"/>
                <a:cs typeface="Arial"/>
                <a:sym typeface="Arial"/>
              </a:rPr>
              <a:t>in procedendo</a:t>
            </a:r>
            <a:endParaRPr sz="2400" i="1">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A(o) magistrada(o), ser humano que é, está sujeita(o) a equívocos de julgamento e de raciocínio, de direito e de fato</a:t>
            </a:r>
            <a:endParaRPr sz="2400">
              <a:latin typeface="Arial"/>
              <a:ea typeface="Arial"/>
              <a:cs typeface="Arial"/>
              <a:sym typeface="Arial"/>
            </a:endParaRPr>
          </a:p>
        </p:txBody>
      </p:sp>
      <p:pic>
        <p:nvPicPr>
          <p:cNvPr id="566" name="Google Shape;566;p6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67" name="Google Shape;567;p6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54</a:t>
            </a:fld>
            <a:endParaRPr sz="1200" b="0" i="0" u="none" strike="noStrike" cap="none">
              <a:solidFill>
                <a:srgbClr val="888888"/>
              </a:solidFill>
              <a:latin typeface="Calibri"/>
              <a:ea typeface="Calibri"/>
              <a:cs typeface="Calibri"/>
              <a:sym typeface="Calibri"/>
            </a:endParaRPr>
          </a:p>
        </p:txBody>
      </p:sp>
      <p:sp>
        <p:nvSpPr>
          <p:cNvPr id="568" name="Google Shape;568;p6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no âmbito do Poder Judiciário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67"/>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Reparação do dano</a:t>
            </a:r>
            <a:endParaRPr sz="3600" b="1"/>
          </a:p>
        </p:txBody>
      </p:sp>
      <p:sp>
        <p:nvSpPr>
          <p:cNvPr id="574" name="Google Shape;574;p67"/>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Lesado o patrimônio da(o) particular esta(e) poderá buscar o ressarcimento de seus prejuízos junto ao Estado por duas vias: administrativa e judicial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Na administrativa, formula-se o pedido indenizatório junto ao órgão competente seguido de processo administrativo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Havendo acordo entre as partes, será feita a composição amigável dos danos auferidos pela(o) administrada(o)</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575" name="Google Shape;575;p6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76" name="Google Shape;576;p6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55</a:t>
            </a:fld>
            <a:endParaRPr sz="1200" b="0" i="0" u="none" strike="noStrike" cap="none">
              <a:solidFill>
                <a:srgbClr val="888888"/>
              </a:solidFill>
              <a:latin typeface="Calibri"/>
              <a:ea typeface="Calibri"/>
              <a:cs typeface="Calibri"/>
              <a:sym typeface="Calibri"/>
            </a:endParaRPr>
          </a:p>
        </p:txBody>
      </p:sp>
      <p:sp>
        <p:nvSpPr>
          <p:cNvPr id="577" name="Google Shape;577;p6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Reparação do dano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68"/>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Reparação do dano</a:t>
            </a:r>
            <a:endParaRPr sz="3600" b="1"/>
          </a:p>
        </p:txBody>
      </p:sp>
      <p:sp>
        <p:nvSpPr>
          <p:cNvPr id="583" name="Google Shape;583;p68"/>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Do contrário a indenização deverá ser pleiteada judicialmente</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Caberá a(ao) lesada(o) comprovar os motivos ensejadores da indenização: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latin typeface="Arial"/>
                <a:ea typeface="Arial"/>
                <a:cs typeface="Arial"/>
                <a:sym typeface="Arial"/>
              </a:rPr>
              <a:t>Nexo causal</a:t>
            </a:r>
            <a:r>
              <a:rPr lang="pt-BR" sz="2400">
                <a:latin typeface="Arial"/>
                <a:ea typeface="Arial"/>
                <a:cs typeface="Arial"/>
                <a:sym typeface="Arial"/>
              </a:rPr>
              <a:t>, </a:t>
            </a:r>
            <a:r>
              <a:rPr lang="pt-BR" sz="2400" b="1" u="sng">
                <a:latin typeface="Arial"/>
                <a:ea typeface="Arial"/>
                <a:cs typeface="Arial"/>
                <a:sym typeface="Arial"/>
              </a:rPr>
              <a:t>fato administrativo</a:t>
            </a:r>
            <a:r>
              <a:rPr lang="pt-BR" sz="2400">
                <a:latin typeface="Arial"/>
                <a:ea typeface="Arial"/>
                <a:cs typeface="Arial"/>
                <a:sym typeface="Arial"/>
              </a:rPr>
              <a:t> e o </a:t>
            </a:r>
            <a:r>
              <a:rPr lang="pt-BR" sz="2400" b="1" u="sng">
                <a:latin typeface="Arial"/>
                <a:ea typeface="Arial"/>
                <a:cs typeface="Arial"/>
                <a:sym typeface="Arial"/>
              </a:rPr>
              <a:t>dano</a:t>
            </a:r>
            <a:endParaRPr sz="2400" b="1" u="sng">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Além de </a:t>
            </a:r>
            <a:r>
              <a:rPr lang="pt-BR" sz="2400" b="1" u="sng">
                <a:latin typeface="Arial"/>
                <a:ea typeface="Arial"/>
                <a:cs typeface="Arial"/>
                <a:sym typeface="Arial"/>
              </a:rPr>
              <a:t>especificar</a:t>
            </a:r>
            <a:r>
              <a:rPr lang="pt-BR" sz="2400">
                <a:latin typeface="Arial"/>
                <a:ea typeface="Arial"/>
                <a:cs typeface="Arial"/>
                <a:sym typeface="Arial"/>
              </a:rPr>
              <a:t> os </a:t>
            </a:r>
            <a:r>
              <a:rPr lang="pt-BR" sz="2400" b="1" u="sng">
                <a:latin typeface="Arial"/>
                <a:ea typeface="Arial"/>
                <a:cs typeface="Arial"/>
                <a:sym typeface="Arial"/>
              </a:rPr>
              <a:t>prejuízos a serem ressarcidos</a:t>
            </a:r>
            <a:endParaRPr sz="2400" b="1" u="sng">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584" name="Google Shape;584;p6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85" name="Google Shape;585;p6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56</a:t>
            </a:fld>
            <a:endParaRPr sz="1200" b="0" i="0" u="none" strike="noStrike" cap="none">
              <a:solidFill>
                <a:srgbClr val="888888"/>
              </a:solidFill>
              <a:latin typeface="Calibri"/>
              <a:ea typeface="Calibri"/>
              <a:cs typeface="Calibri"/>
              <a:sym typeface="Calibri"/>
            </a:endParaRPr>
          </a:p>
        </p:txBody>
      </p:sp>
      <p:sp>
        <p:nvSpPr>
          <p:cNvPr id="586" name="Google Shape;586;p6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Reparação do dano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p69"/>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Ação de regresso</a:t>
            </a:r>
            <a:endParaRPr sz="3600" b="1"/>
          </a:p>
        </p:txBody>
      </p:sp>
      <p:sp>
        <p:nvSpPr>
          <p:cNvPr id="592" name="Google Shape;592;p69"/>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O direito de regresso conferido ao Estado contra sua(seu) agente que, culposa ou dolosamente, tenha dado causa ao evento danoso, obriga o Estado ao pagamento de indenização a(ao) lesada(o)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Artigo 37, § 6º, da CF de 1988</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Para a ação de regresso é preciso que o Estado já tenha sido condenado a indenizar a vítima do evento danoso e que reste provada a </a:t>
            </a:r>
            <a:r>
              <a:rPr lang="pt-BR" sz="2400" b="1" u="sng">
                <a:latin typeface="Arial"/>
                <a:ea typeface="Arial"/>
                <a:cs typeface="Arial"/>
                <a:sym typeface="Arial"/>
              </a:rPr>
              <a:t>culpa</a:t>
            </a:r>
            <a:r>
              <a:rPr lang="pt-BR" sz="2400">
                <a:latin typeface="Arial"/>
                <a:ea typeface="Arial"/>
                <a:cs typeface="Arial"/>
                <a:sym typeface="Arial"/>
              </a:rPr>
              <a:t> ou </a:t>
            </a:r>
            <a:r>
              <a:rPr lang="pt-BR" sz="2400" b="1" u="sng">
                <a:latin typeface="Arial"/>
                <a:ea typeface="Arial"/>
                <a:cs typeface="Arial"/>
                <a:sym typeface="Arial"/>
              </a:rPr>
              <a:t>dolo</a:t>
            </a:r>
            <a:r>
              <a:rPr lang="pt-BR" sz="2400">
                <a:latin typeface="Arial"/>
                <a:ea typeface="Arial"/>
                <a:cs typeface="Arial"/>
                <a:sym typeface="Arial"/>
              </a:rPr>
              <a:t> de sua(seu) agente</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593" name="Google Shape;593;p6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594" name="Google Shape;594;p6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57</a:t>
            </a:fld>
            <a:endParaRPr sz="1200" b="0" i="0" u="none" strike="noStrike" cap="none">
              <a:solidFill>
                <a:srgbClr val="888888"/>
              </a:solidFill>
              <a:latin typeface="Calibri"/>
              <a:ea typeface="Calibri"/>
              <a:cs typeface="Calibri"/>
              <a:sym typeface="Calibri"/>
            </a:endParaRPr>
          </a:p>
        </p:txBody>
      </p:sp>
      <p:sp>
        <p:nvSpPr>
          <p:cNvPr id="595" name="Google Shape;595;p6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Ação de regresso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70"/>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Ação de regresso</a:t>
            </a:r>
            <a:endParaRPr sz="3600" b="1"/>
          </a:p>
        </p:txBody>
      </p:sp>
      <p:sp>
        <p:nvSpPr>
          <p:cNvPr id="601" name="Google Shape;601;p70"/>
          <p:cNvSpPr txBox="1">
            <a:spLocks noGrp="1"/>
          </p:cNvSpPr>
          <p:nvPr>
            <p:ph type="body" idx="1"/>
          </p:nvPr>
        </p:nvSpPr>
        <p:spPr>
          <a:xfrm>
            <a:off x="429325" y="1755375"/>
            <a:ext cx="75843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Para o Estado a responsabilidade independe de culpa - </a:t>
            </a:r>
            <a:r>
              <a:rPr lang="pt-BR" sz="2400" b="1" u="sng">
                <a:latin typeface="Arial"/>
                <a:ea typeface="Arial"/>
                <a:cs typeface="Arial"/>
                <a:sym typeface="Arial"/>
              </a:rPr>
              <a:t>princípio da responsabilidade objetiva</a:t>
            </a:r>
            <a:endParaRPr sz="2400" b="1" u="sng">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Para o(a) servidor(a), entretanto, a responsabilidade dependerá de prova da culpa, sendo essa responsabilidade subjetiva e regulada pelo Código Civil</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602" name="Google Shape;602;p7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03" name="Google Shape;603;p7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58</a:t>
            </a:fld>
            <a:endParaRPr sz="1200" b="0" i="0" u="none" strike="noStrike" cap="none">
              <a:solidFill>
                <a:srgbClr val="888888"/>
              </a:solidFill>
              <a:latin typeface="Calibri"/>
              <a:ea typeface="Calibri"/>
              <a:cs typeface="Calibri"/>
              <a:sym typeface="Calibri"/>
            </a:endParaRPr>
          </a:p>
        </p:txBody>
      </p:sp>
      <p:sp>
        <p:nvSpPr>
          <p:cNvPr id="604" name="Google Shape;604;p7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Ação de regresso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71"/>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Ação de regresso</a:t>
            </a:r>
            <a:endParaRPr sz="3600" b="1"/>
          </a:p>
        </p:txBody>
      </p:sp>
      <p:sp>
        <p:nvSpPr>
          <p:cNvPr id="610" name="Google Shape;610;p71"/>
          <p:cNvSpPr txBox="1">
            <a:spLocks noGrp="1"/>
          </p:cNvSpPr>
          <p:nvPr>
            <p:ph type="body" idx="1"/>
          </p:nvPr>
        </p:nvSpPr>
        <p:spPr>
          <a:xfrm>
            <a:off x="565950" y="1755375"/>
            <a:ext cx="7447800" cy="47721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Por meio da ação regressiva os cofres públicos serão ressarcidos dos valores desembolsados a título de indenização, pelo(a) autor(a) do dano praticado pela(o) agente, com </a:t>
            </a:r>
            <a:r>
              <a:rPr lang="pt-BR" sz="2400" b="1" u="sng">
                <a:latin typeface="Arial"/>
                <a:ea typeface="Arial"/>
                <a:cs typeface="Arial"/>
                <a:sym typeface="Arial"/>
              </a:rPr>
              <a:t>dolo</a:t>
            </a:r>
            <a:r>
              <a:rPr lang="pt-BR" sz="2400">
                <a:latin typeface="Arial"/>
                <a:ea typeface="Arial"/>
                <a:cs typeface="Arial"/>
                <a:sym typeface="Arial"/>
              </a:rPr>
              <a:t> ou </a:t>
            </a:r>
            <a:r>
              <a:rPr lang="pt-BR" sz="2400" b="1" u="sng">
                <a:latin typeface="Arial"/>
                <a:ea typeface="Arial"/>
                <a:cs typeface="Arial"/>
                <a:sym typeface="Arial"/>
              </a:rPr>
              <a:t>culpa</a:t>
            </a:r>
            <a:r>
              <a:rPr lang="pt-BR" sz="2400">
                <a:latin typeface="Arial"/>
                <a:ea typeface="Arial"/>
                <a:cs typeface="Arial"/>
                <a:sym typeface="Arial"/>
              </a:rPr>
              <a:t>.</a:t>
            </a:r>
            <a:br>
              <a:rPr lang="pt-BR" sz="2400">
                <a:latin typeface="Arial"/>
                <a:ea typeface="Arial"/>
                <a:cs typeface="Arial"/>
                <a:sym typeface="Arial"/>
              </a:rPr>
            </a:br>
            <a:endParaRPr sz="2400">
              <a:latin typeface="Arial"/>
              <a:ea typeface="Arial"/>
              <a:cs typeface="Arial"/>
              <a:sym typeface="Arial"/>
            </a:endParaRPr>
          </a:p>
        </p:txBody>
      </p:sp>
      <p:pic>
        <p:nvPicPr>
          <p:cNvPr id="611" name="Google Shape;611;p7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12" name="Google Shape;612;p7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59</a:t>
            </a:fld>
            <a:endParaRPr sz="1200" b="0" i="0" u="none" strike="noStrike" cap="none">
              <a:solidFill>
                <a:srgbClr val="888888"/>
              </a:solidFill>
              <a:latin typeface="Calibri"/>
              <a:ea typeface="Calibri"/>
              <a:cs typeface="Calibri"/>
              <a:sym typeface="Calibri"/>
            </a:endParaRPr>
          </a:p>
        </p:txBody>
      </p:sp>
      <p:sp>
        <p:nvSpPr>
          <p:cNvPr id="613" name="Google Shape;613;p7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Ação de regresso</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Responsabilidade: noção jurídica</a:t>
            </a:r>
            <a:endParaRPr b="1"/>
          </a:p>
        </p:txBody>
      </p:sp>
      <p:sp>
        <p:nvSpPr>
          <p:cNvPr id="133" name="Google Shape;133;p18"/>
          <p:cNvSpPr txBox="1">
            <a:spLocks noGrp="1"/>
          </p:cNvSpPr>
          <p:nvPr>
            <p:ph type="body" idx="1"/>
          </p:nvPr>
        </p:nvSpPr>
        <p:spPr>
          <a:xfrm>
            <a:off x="752725" y="16557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Conjugação de responsabilidades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Quando a conduta violar, simultaneamente, normas de natureza diversas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u="sng"/>
              <a:t>Exemplo</a:t>
            </a:r>
            <a:r>
              <a:rPr lang="pt-BR" sz="2400">
                <a:latin typeface="Arial"/>
                <a:ea typeface="Arial"/>
                <a:cs typeface="Arial"/>
                <a:sym typeface="Arial"/>
              </a:rPr>
              <a:t>:</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Crime de peculato, artigo 312 do Código Penal</a:t>
            </a: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Servidor(a) apropria-se, indevidamente, de bem público sob sua custódia, responderá penal, civil e administrativamente</a:t>
            </a:r>
            <a:endParaRPr sz="2400">
              <a:latin typeface="Arial"/>
              <a:ea typeface="Arial"/>
              <a:cs typeface="Arial"/>
              <a:sym typeface="Arial"/>
            </a:endParaRPr>
          </a:p>
        </p:txBody>
      </p:sp>
      <p:pic>
        <p:nvPicPr>
          <p:cNvPr id="134" name="Google Shape;134;p1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35" name="Google Shape;135;p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a:t>
            </a:fld>
            <a:endParaRPr sz="1200" b="0" i="0" u="none" strike="noStrike" cap="none">
              <a:solidFill>
                <a:srgbClr val="888888"/>
              </a:solidFill>
              <a:latin typeface="Calibri"/>
              <a:ea typeface="Calibri"/>
              <a:cs typeface="Calibri"/>
              <a:sym typeface="Calibri"/>
            </a:endParaRPr>
          </a:p>
        </p:txBody>
      </p:sp>
      <p:sp>
        <p:nvSpPr>
          <p:cNvPr id="136" name="Google Shape;136;p1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chemeClr val="lt1"/>
              </a:buClr>
              <a:buSzPts val="1300"/>
              <a:buFont typeface="Arial"/>
              <a:buChar char="•"/>
            </a:pPr>
            <a:r>
              <a:rPr lang="pt-BR" sz="1300" b="1" u="sng">
                <a:solidFill>
                  <a:schemeClr val="lt1"/>
                </a:solidFill>
                <a:latin typeface="Arial"/>
                <a:ea typeface="Arial"/>
                <a:cs typeface="Arial"/>
                <a:sym typeface="Arial"/>
              </a:rPr>
              <a:t>Responsabilidade: noção jurídica</a:t>
            </a:r>
            <a:endParaRPr sz="1300" b="1" u="sng">
              <a:solidFill>
                <a:schemeClr val="lt1"/>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Google Shape;618;p72"/>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19" name="Google Shape;619;p72"/>
          <p:cNvSpPr txBox="1">
            <a:spLocks noGrp="1"/>
          </p:cNvSpPr>
          <p:nvPr>
            <p:ph type="body" idx="1"/>
          </p:nvPr>
        </p:nvSpPr>
        <p:spPr>
          <a:xfrm>
            <a:off x="429325" y="1908025"/>
            <a:ext cx="75843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b="1">
                <a:latin typeface="Arial"/>
                <a:ea typeface="Arial"/>
                <a:cs typeface="Arial"/>
                <a:sym typeface="Arial"/>
              </a:rPr>
              <a:t>Âmbito da aplicação da responsabilidade civil do Estado</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“nos casos de danos a terceiros, oriundos de ações ou omissões, de falta de serviço ou de fatos do serviço, da obra ou da coisa, imputados às pessoas jurídicas de Direito Público, as de direito privado prestadoras de serviços públicos e aos respectivos agentes”</a:t>
            </a:r>
            <a:endParaRPr sz="2400">
              <a:latin typeface="Arial"/>
              <a:ea typeface="Arial"/>
              <a:cs typeface="Arial"/>
              <a:sym typeface="Arial"/>
            </a:endParaRPr>
          </a:p>
          <a:p>
            <a:pPr marL="457200" lvl="0" indent="0" algn="just" rtl="0">
              <a:lnSpc>
                <a:spcPct val="115000"/>
              </a:lnSpc>
              <a:spcBef>
                <a:spcPts val="0"/>
              </a:spcBef>
              <a:spcAft>
                <a:spcPts val="0"/>
              </a:spcAft>
              <a:buNone/>
            </a:pPr>
            <a:r>
              <a:rPr lang="pt-BR" sz="2400">
                <a:latin typeface="Arial"/>
                <a:ea typeface="Arial"/>
                <a:cs typeface="Arial"/>
                <a:sym typeface="Arial"/>
              </a:rPr>
              <a:t>(p. 562)</a:t>
            </a:r>
            <a:endParaRPr sz="2400">
              <a:latin typeface="Arial"/>
              <a:ea typeface="Arial"/>
              <a:cs typeface="Arial"/>
              <a:sym typeface="Arial"/>
            </a:endParaRPr>
          </a:p>
        </p:txBody>
      </p:sp>
      <p:pic>
        <p:nvPicPr>
          <p:cNvPr id="620" name="Google Shape;620;p7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21" name="Google Shape;621;p7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60</a:t>
            </a:fld>
            <a:endParaRPr sz="1200" b="0" i="0" u="none" strike="noStrike" cap="none">
              <a:solidFill>
                <a:srgbClr val="888888"/>
              </a:solidFill>
              <a:latin typeface="Calibri"/>
              <a:ea typeface="Calibri"/>
              <a:cs typeface="Calibri"/>
              <a:sym typeface="Calibri"/>
            </a:endParaRPr>
          </a:p>
        </p:txBody>
      </p:sp>
      <p:sp>
        <p:nvSpPr>
          <p:cNvPr id="622" name="Google Shape;622;p7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73"/>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28" name="Google Shape;628;p73"/>
          <p:cNvSpPr txBox="1">
            <a:spLocks noGrp="1"/>
          </p:cNvSpPr>
          <p:nvPr>
            <p:ph type="body" idx="1"/>
          </p:nvPr>
        </p:nvSpPr>
        <p:spPr>
          <a:xfrm>
            <a:off x="429325" y="1908025"/>
            <a:ext cx="75843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200">
              <a:latin typeface="Arial"/>
              <a:ea typeface="Arial"/>
              <a:cs typeface="Arial"/>
              <a:sym typeface="Arial"/>
            </a:endParaRPr>
          </a:p>
          <a:p>
            <a:pPr marL="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a:latin typeface="Arial"/>
                <a:ea typeface="Arial"/>
                <a:cs typeface="Arial"/>
                <a:sym typeface="Arial"/>
              </a:rPr>
              <a:t>Aplicação da responsabilidade civil do Estado:</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Órgãos da Administração Federal Direta e Indireta - União, Estados, Distrito Federal e Municípios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Autarquias e fundações públicas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Empresas públicas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Sociedades de economia mista e suas subsidiárias, prestadoras de serviços públicos</a:t>
            </a:r>
            <a:endParaRPr sz="2400" b="1">
              <a:latin typeface="Arial"/>
              <a:ea typeface="Arial"/>
              <a:cs typeface="Arial"/>
              <a:sym typeface="Arial"/>
            </a:endParaRPr>
          </a:p>
        </p:txBody>
      </p:sp>
      <p:pic>
        <p:nvPicPr>
          <p:cNvPr id="629" name="Google Shape;629;p7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30" name="Google Shape;630;p7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61</a:t>
            </a:fld>
            <a:endParaRPr sz="1200" b="0" i="0" u="none" strike="noStrike" cap="none">
              <a:solidFill>
                <a:srgbClr val="888888"/>
              </a:solidFill>
              <a:latin typeface="Calibri"/>
              <a:ea typeface="Calibri"/>
              <a:cs typeface="Calibri"/>
              <a:sym typeface="Calibri"/>
            </a:endParaRPr>
          </a:p>
        </p:txBody>
      </p:sp>
      <p:sp>
        <p:nvSpPr>
          <p:cNvPr id="631" name="Google Shape;631;p7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74"/>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37" name="Google Shape;637;p74"/>
          <p:cNvSpPr txBox="1">
            <a:spLocks noGrp="1"/>
          </p:cNvSpPr>
          <p:nvPr>
            <p:ph type="body" idx="1"/>
          </p:nvPr>
        </p:nvSpPr>
        <p:spPr>
          <a:xfrm>
            <a:off x="429325" y="1908025"/>
            <a:ext cx="75843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A responsabilidade civil do Estado, em relação ao âmbito da aplicação, atingem também:</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Órgãos dos Poderes Legislativo e Judiciário da União e dos Estados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Câmaras Municipais, quando no desempenho de função administrativa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12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Tribunais, conselhos de contas e o Ministério Público.</a:t>
            </a:r>
            <a:endParaRPr sz="2400" b="1">
              <a:latin typeface="Arial"/>
              <a:ea typeface="Arial"/>
              <a:cs typeface="Arial"/>
              <a:sym typeface="Arial"/>
            </a:endParaRPr>
          </a:p>
        </p:txBody>
      </p:sp>
      <p:pic>
        <p:nvPicPr>
          <p:cNvPr id="638" name="Google Shape;638;p7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39" name="Google Shape;639;p7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62</a:t>
            </a:fld>
            <a:endParaRPr sz="1200" b="0" i="0" u="none" strike="noStrike" cap="none">
              <a:solidFill>
                <a:srgbClr val="888888"/>
              </a:solidFill>
              <a:latin typeface="Calibri"/>
              <a:ea typeface="Calibri"/>
              <a:cs typeface="Calibri"/>
              <a:sym typeface="Calibri"/>
            </a:endParaRPr>
          </a:p>
        </p:txBody>
      </p:sp>
      <p:sp>
        <p:nvSpPr>
          <p:cNvPr id="640" name="Google Shape;640;p7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75"/>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46" name="Google Shape;646;p75"/>
          <p:cNvSpPr txBox="1">
            <a:spLocks noGrp="1"/>
          </p:cNvSpPr>
          <p:nvPr>
            <p:ph type="body" idx="1"/>
          </p:nvPr>
        </p:nvSpPr>
        <p:spPr>
          <a:xfrm>
            <a:off x="429325" y="1908025"/>
            <a:ext cx="75843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Comissão Parlamentar de Inquérito - CPI</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Atividades notariais e de registro, casos em que a responsabilidade é solidária com o Poder Público e as(os) delegadas(os) desses serviços</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647" name="Google Shape;647;p7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48" name="Google Shape;648;p7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63</a:t>
            </a:fld>
            <a:endParaRPr sz="1200" b="0" i="0" u="none" strike="noStrike" cap="none">
              <a:solidFill>
                <a:srgbClr val="888888"/>
              </a:solidFill>
              <a:latin typeface="Calibri"/>
              <a:ea typeface="Calibri"/>
              <a:cs typeface="Calibri"/>
              <a:sym typeface="Calibri"/>
            </a:endParaRPr>
          </a:p>
        </p:txBody>
      </p:sp>
      <p:sp>
        <p:nvSpPr>
          <p:cNvPr id="649" name="Google Shape;649;p7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p76"/>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55" name="Google Shape;655;p76"/>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O Estado quando presta serviços diretamente, responde objetivamente pelos danos causados a terceiros, porque a(o) particular, ao prestar serviços que seriam de responsabilidade do próprio Estado, responderia de forma diferente?</a:t>
            </a:r>
            <a:endParaRPr sz="2400">
              <a:latin typeface="Arial"/>
              <a:ea typeface="Arial"/>
              <a:cs typeface="Arial"/>
              <a:sym typeface="Arial"/>
            </a:endParaRPr>
          </a:p>
        </p:txBody>
      </p:sp>
      <p:pic>
        <p:nvPicPr>
          <p:cNvPr id="656" name="Google Shape;656;p7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57" name="Google Shape;657;p7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64</a:t>
            </a:fld>
            <a:endParaRPr sz="1200" b="0" i="0" u="none" strike="noStrike" cap="none">
              <a:solidFill>
                <a:srgbClr val="888888"/>
              </a:solidFill>
              <a:latin typeface="Calibri"/>
              <a:ea typeface="Calibri"/>
              <a:cs typeface="Calibri"/>
              <a:sym typeface="Calibri"/>
            </a:endParaRPr>
          </a:p>
        </p:txBody>
      </p:sp>
      <p:sp>
        <p:nvSpPr>
          <p:cNvPr id="658" name="Google Shape;658;p7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77"/>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64" name="Google Shape;664;p77"/>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 Não se podem socializar os riscos e privatizar os lucros; quem tem os bônus deve ter os ônus. Assim, às mesmas razões que justificam a responsabilidade objetiva do Estado justificam, também idêntica responsabilidade para os prestadores de serviços públicos”</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r>
              <a:rPr lang="pt-BR" sz="2400">
                <a:latin typeface="Arial"/>
                <a:ea typeface="Arial"/>
                <a:cs typeface="Arial"/>
                <a:sym typeface="Arial"/>
              </a:rPr>
              <a:t>(Sergio Cavalieri Filho)</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665" name="Google Shape;665;p7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66" name="Google Shape;666;p7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65</a:t>
            </a:fld>
            <a:endParaRPr sz="1200" b="0" i="0" u="none" strike="noStrike" cap="none">
              <a:solidFill>
                <a:srgbClr val="888888"/>
              </a:solidFill>
              <a:latin typeface="Calibri"/>
              <a:ea typeface="Calibri"/>
              <a:cs typeface="Calibri"/>
              <a:sym typeface="Calibri"/>
            </a:endParaRPr>
          </a:p>
        </p:txBody>
      </p:sp>
      <p:sp>
        <p:nvSpPr>
          <p:cNvPr id="667" name="Google Shape;667;p7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78"/>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73" name="Google Shape;673;p78"/>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a:latin typeface="Arial"/>
                <a:ea typeface="Arial"/>
                <a:cs typeface="Arial"/>
                <a:sym typeface="Arial"/>
              </a:rPr>
              <a:t>Alguns conceitos doutrinários:</a:t>
            </a:r>
            <a:endParaRPr sz="2000" b="1">
              <a:latin typeface="Arial"/>
              <a:ea typeface="Arial"/>
              <a:cs typeface="Arial"/>
              <a:sym typeface="Arial"/>
            </a:endParaRPr>
          </a:p>
          <a:p>
            <a:pPr marL="457200" lvl="0" indent="0" algn="just" rtl="0">
              <a:lnSpc>
                <a:spcPct val="115000"/>
              </a:lnSpc>
              <a:spcBef>
                <a:spcPts val="0"/>
              </a:spcBef>
              <a:spcAft>
                <a:spcPts val="0"/>
              </a:spcAft>
              <a:buNone/>
            </a:pPr>
            <a:endParaRPr sz="2000" b="1">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u="sng">
                <a:latin typeface="Arial"/>
                <a:ea typeface="Arial"/>
                <a:cs typeface="Arial"/>
                <a:sym typeface="Arial"/>
              </a:rPr>
              <a:t>Ação</a:t>
            </a:r>
            <a:r>
              <a:rPr lang="pt-BR" sz="2000">
                <a:latin typeface="Arial"/>
                <a:ea typeface="Arial"/>
                <a:cs typeface="Arial"/>
                <a:sym typeface="Arial"/>
              </a:rPr>
              <a:t>: a atuação mediante atos jurídicos, medidas e operações materiais</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u="sng">
                <a:latin typeface="Arial"/>
                <a:ea typeface="Arial"/>
                <a:cs typeface="Arial"/>
                <a:sym typeface="Arial"/>
              </a:rPr>
              <a:t>Omissão</a:t>
            </a:r>
            <a:r>
              <a:rPr lang="pt-BR" sz="2000">
                <a:latin typeface="Arial"/>
                <a:ea typeface="Arial"/>
                <a:cs typeface="Arial"/>
                <a:sym typeface="Arial"/>
              </a:rPr>
              <a:t>: inércia, a falta ou insuficiência de atos jurídicos, de medidas ou de operações materiais, a ausência de atuação adequada em situação de risco, o descumprimento de dever imposto pelo ordenamento jurídico</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u="sng">
                <a:latin typeface="Arial"/>
                <a:ea typeface="Arial"/>
                <a:cs typeface="Arial"/>
                <a:sym typeface="Arial"/>
              </a:rPr>
              <a:t>Falta do serviço</a:t>
            </a:r>
            <a:r>
              <a:rPr lang="pt-BR" sz="2000">
                <a:latin typeface="Arial"/>
                <a:ea typeface="Arial"/>
                <a:cs typeface="Arial"/>
                <a:sym typeface="Arial"/>
              </a:rPr>
              <a:t>: o não funcionamento ou o funcionamento insuficiente, inadequado, tardio ou lento.</a:t>
            </a:r>
            <a:endParaRPr sz="2000">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p:txBody>
      </p:sp>
      <p:pic>
        <p:nvPicPr>
          <p:cNvPr id="674" name="Google Shape;674;p7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75" name="Google Shape;675;p7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66</a:t>
            </a:fld>
            <a:endParaRPr sz="1200" b="0" i="0" u="none" strike="noStrike" cap="none">
              <a:solidFill>
                <a:srgbClr val="888888"/>
              </a:solidFill>
              <a:latin typeface="Calibri"/>
              <a:ea typeface="Calibri"/>
              <a:cs typeface="Calibri"/>
              <a:sym typeface="Calibri"/>
            </a:endParaRPr>
          </a:p>
        </p:txBody>
      </p:sp>
      <p:sp>
        <p:nvSpPr>
          <p:cNvPr id="676" name="Google Shape;676;p7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79"/>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82" name="Google Shape;682;p79"/>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200" b="1">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b="1" u="sng">
                <a:latin typeface="Arial"/>
                <a:ea typeface="Arial"/>
                <a:cs typeface="Arial"/>
                <a:sym typeface="Arial"/>
              </a:rPr>
              <a:t>Fato da coisa</a:t>
            </a:r>
            <a:r>
              <a:rPr lang="pt-BR" sz="2200">
                <a:latin typeface="Arial"/>
                <a:ea typeface="Arial"/>
                <a:cs typeface="Arial"/>
                <a:sym typeface="Arial"/>
              </a:rPr>
              <a:t>: o dano ocorre por falha ou defeito em equipamentos, máquinas, objetos ou bens em geral, pertencentes ou sob os cuidados das pessoas jurídicas responsáveis; ou pela existência de uma situação de risco, sem a necessidade de identificação d(a) causador(a) do dano</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b="1" u="sng">
                <a:latin typeface="Arial"/>
                <a:ea typeface="Arial"/>
                <a:cs typeface="Arial"/>
                <a:sym typeface="Arial"/>
              </a:rPr>
              <a:t>Fato do serviço</a:t>
            </a:r>
            <a:r>
              <a:rPr lang="pt-BR" sz="2200">
                <a:latin typeface="Arial"/>
                <a:ea typeface="Arial"/>
                <a:cs typeface="Arial"/>
                <a:sym typeface="Arial"/>
              </a:rPr>
              <a:t>: todo evento, objetivamente lesivo, exigindo o nexo de causalidade com o dano</a:t>
            </a:r>
            <a:endParaRPr sz="2200" b="1">
              <a:latin typeface="Arial"/>
              <a:ea typeface="Arial"/>
              <a:cs typeface="Arial"/>
              <a:sym typeface="Arial"/>
            </a:endParaRPr>
          </a:p>
        </p:txBody>
      </p:sp>
      <p:pic>
        <p:nvPicPr>
          <p:cNvPr id="683" name="Google Shape;683;p7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84" name="Google Shape;684;p7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67</a:t>
            </a:fld>
            <a:endParaRPr sz="1200" b="0" i="0" u="none" strike="noStrike" cap="none">
              <a:solidFill>
                <a:srgbClr val="888888"/>
              </a:solidFill>
              <a:latin typeface="Calibri"/>
              <a:ea typeface="Calibri"/>
              <a:cs typeface="Calibri"/>
              <a:sym typeface="Calibri"/>
            </a:endParaRPr>
          </a:p>
        </p:txBody>
      </p:sp>
      <p:sp>
        <p:nvSpPr>
          <p:cNvPr id="685" name="Google Shape;685;p7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p80"/>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691" name="Google Shape;691;p80"/>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u="sng">
                <a:latin typeface="Arial"/>
                <a:ea typeface="Arial"/>
                <a:cs typeface="Arial"/>
                <a:sym typeface="Arial"/>
              </a:rPr>
              <a:t>Fato da obra</a:t>
            </a:r>
            <a:r>
              <a:rPr lang="pt-BR" sz="2000">
                <a:latin typeface="Arial"/>
                <a:ea typeface="Arial"/>
                <a:cs typeface="Arial"/>
                <a:sym typeface="Arial"/>
              </a:rPr>
              <a:t>: quaisquer fatos ou faltas relativas à obra ou serviço, sob regime de execução direta ou indireta</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u="sng">
                <a:latin typeface="Arial"/>
                <a:ea typeface="Arial"/>
                <a:cs typeface="Arial"/>
                <a:sym typeface="Arial"/>
              </a:rPr>
              <a:t>Agente</a:t>
            </a:r>
            <a:r>
              <a:rPr lang="pt-BR" sz="2000">
                <a:latin typeface="Arial"/>
                <a:ea typeface="Arial"/>
                <a:cs typeface="Arial"/>
                <a:sym typeface="Arial"/>
              </a:rPr>
              <a:t>: quem atua para as pessoas jurídicas públicas e pessoas privadas prestadoras de serviço público, a qualquer título, mesmo sem ter vínculo funcional ou de modo temporário ou eventual</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u="sng">
                <a:latin typeface="Arial"/>
                <a:ea typeface="Arial"/>
                <a:cs typeface="Arial"/>
                <a:sym typeface="Arial"/>
              </a:rPr>
              <a:t>Serviço público</a:t>
            </a:r>
            <a:r>
              <a:rPr lang="pt-BR" sz="2000">
                <a:latin typeface="Arial"/>
                <a:ea typeface="Arial"/>
                <a:cs typeface="Arial"/>
                <a:sym typeface="Arial"/>
              </a:rPr>
              <a:t>: toda atividade pública, executada diretamente ou mediante concessão, permissão, autorização ou a outro título;</a:t>
            </a:r>
            <a:endParaRPr sz="2000">
              <a:latin typeface="Arial"/>
              <a:ea typeface="Arial"/>
              <a:cs typeface="Arial"/>
              <a:sym typeface="Arial"/>
            </a:endParaRPr>
          </a:p>
          <a:p>
            <a:pPr marL="0" lvl="0" indent="0" algn="just" rtl="0">
              <a:lnSpc>
                <a:spcPct val="115000"/>
              </a:lnSpc>
              <a:spcBef>
                <a:spcPts val="0"/>
              </a:spcBef>
              <a:spcAft>
                <a:spcPts val="0"/>
              </a:spcAft>
              <a:buNone/>
            </a:pP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b="1">
              <a:latin typeface="Arial"/>
              <a:ea typeface="Arial"/>
              <a:cs typeface="Arial"/>
              <a:sym typeface="Arial"/>
            </a:endParaRPr>
          </a:p>
        </p:txBody>
      </p:sp>
      <p:pic>
        <p:nvPicPr>
          <p:cNvPr id="692" name="Google Shape;692;p8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693" name="Google Shape;693;p8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68</a:t>
            </a:fld>
            <a:endParaRPr sz="1200" b="0" i="0" u="none" strike="noStrike" cap="none">
              <a:solidFill>
                <a:srgbClr val="888888"/>
              </a:solidFill>
              <a:latin typeface="Calibri"/>
              <a:ea typeface="Calibri"/>
              <a:cs typeface="Calibri"/>
              <a:sym typeface="Calibri"/>
            </a:endParaRPr>
          </a:p>
        </p:txBody>
      </p:sp>
      <p:sp>
        <p:nvSpPr>
          <p:cNvPr id="694" name="Google Shape;694;p8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81"/>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00" name="Google Shape;700;p81"/>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b="1">
                <a:latin typeface="Arial"/>
                <a:ea typeface="Arial"/>
                <a:cs typeface="Arial"/>
                <a:sym typeface="Arial"/>
              </a:rPr>
              <a:t>Os pressupostos entendidos como essenciais da responsabilidade</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A responsabilização civil, das pessoas jurídicas públicas ou pessoas jurídicas privadas prestadoras de serviços públicos, exige:</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I - Existência do dano e do nexo causal</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II - Estar a(o) agente no exercício efetivo ou aparente de suas funções ou delas prevalecer-se, embora for do horário de trabalho</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III - Ausência de causa excludente de responsabilidade</a:t>
            </a:r>
            <a:endParaRPr sz="1800">
              <a:latin typeface="Arial"/>
              <a:ea typeface="Arial"/>
              <a:cs typeface="Arial"/>
              <a:sym typeface="Arial"/>
            </a:endParaRPr>
          </a:p>
        </p:txBody>
      </p:sp>
      <p:pic>
        <p:nvPicPr>
          <p:cNvPr id="701" name="Google Shape;701;p8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02" name="Google Shape;702;p8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69</a:t>
            </a:fld>
            <a:endParaRPr sz="1200" b="0" i="0" u="none" strike="noStrike" cap="none">
              <a:solidFill>
                <a:srgbClr val="888888"/>
              </a:solidFill>
              <a:latin typeface="Calibri"/>
              <a:ea typeface="Calibri"/>
              <a:cs typeface="Calibri"/>
              <a:sym typeface="Calibri"/>
            </a:endParaRPr>
          </a:p>
        </p:txBody>
      </p:sp>
      <p:sp>
        <p:nvSpPr>
          <p:cNvPr id="703" name="Google Shape;703;p8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720375" y="4135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A responsabilidade civil</a:t>
            </a:r>
            <a:endParaRPr b="1"/>
          </a:p>
        </p:txBody>
      </p:sp>
      <p:sp>
        <p:nvSpPr>
          <p:cNvPr id="142" name="Google Shape;142;p19"/>
          <p:cNvSpPr txBox="1">
            <a:spLocks noGrp="1"/>
          </p:cNvSpPr>
          <p:nvPr>
            <p:ph type="body" idx="1"/>
          </p:nvPr>
        </p:nvSpPr>
        <p:spPr>
          <a:xfrm>
            <a:off x="429325" y="15425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Reparar o dano, recolocando a(o) prejudicada(o) no </a:t>
            </a:r>
            <a:r>
              <a:rPr lang="pt-BR" sz="2400" i="1">
                <a:latin typeface="Arial"/>
                <a:ea typeface="Arial"/>
                <a:cs typeface="Arial"/>
                <a:sym typeface="Arial"/>
              </a:rPr>
              <a:t>status quo</a:t>
            </a:r>
            <a:r>
              <a:rPr lang="pt-BR" sz="2400">
                <a:latin typeface="Arial"/>
                <a:ea typeface="Arial"/>
                <a:cs typeface="Arial"/>
                <a:sym typeface="Arial"/>
              </a:rPr>
              <a:t> anterior, buscando o equilíbrio socioeconômico, atingido por meio da indenização devida</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Font typeface="Arial"/>
              <a:buChar char="•"/>
            </a:pPr>
            <a:r>
              <a:rPr lang="pt-BR" sz="2400">
                <a:latin typeface="Arial"/>
                <a:ea typeface="Arial"/>
                <a:cs typeface="Arial"/>
                <a:sym typeface="Arial"/>
              </a:rPr>
              <a:t>Responsabilidade contratual e extracontratual</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a:t>Responsabilidade civil:</a:t>
            </a:r>
            <a:endParaRPr b="1"/>
          </a:p>
          <a:p>
            <a:pPr marL="457200" lvl="0" indent="-381000" algn="just" rtl="0">
              <a:lnSpc>
                <a:spcPct val="115000"/>
              </a:lnSpc>
              <a:spcBef>
                <a:spcPts val="0"/>
              </a:spcBef>
              <a:spcAft>
                <a:spcPts val="0"/>
              </a:spcAft>
              <a:buSzPts val="2400"/>
              <a:buFont typeface="Arial"/>
              <a:buChar char="•"/>
            </a:pPr>
            <a:r>
              <a:rPr lang="pt-BR"/>
              <a:t>D</a:t>
            </a:r>
            <a:r>
              <a:rPr lang="pt-BR" sz="2400">
                <a:latin typeface="Arial"/>
                <a:ea typeface="Arial"/>
                <a:cs typeface="Arial"/>
                <a:sym typeface="Arial"/>
              </a:rPr>
              <a:t>ano (prejuízo)</a:t>
            </a:r>
            <a:endParaRPr sz="2400">
              <a:latin typeface="Arial"/>
              <a:ea typeface="Arial"/>
              <a:cs typeface="Arial"/>
              <a:sym typeface="Arial"/>
            </a:endParaRPr>
          </a:p>
        </p:txBody>
      </p:sp>
      <p:pic>
        <p:nvPicPr>
          <p:cNvPr id="143" name="Google Shape;143;p1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44" name="Google Shape;144;p1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a:t>
            </a:fld>
            <a:endParaRPr sz="1200" b="0" i="0" u="none" strike="noStrike" cap="none">
              <a:solidFill>
                <a:srgbClr val="888888"/>
              </a:solidFill>
              <a:latin typeface="Calibri"/>
              <a:ea typeface="Calibri"/>
              <a:cs typeface="Calibri"/>
              <a:sym typeface="Calibri"/>
            </a:endParaRPr>
          </a:p>
        </p:txBody>
      </p:sp>
      <p:sp>
        <p:nvSpPr>
          <p:cNvPr id="145" name="Google Shape;145;p1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p82"/>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09" name="Google Shape;709;p82"/>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a:latin typeface="Arial"/>
                <a:ea typeface="Arial"/>
                <a:cs typeface="Arial"/>
                <a:sym typeface="Arial"/>
              </a:rPr>
              <a:t>Do dano e do nexo de causalidade</a:t>
            </a: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O dano há de ser real e certo, com decorrências imediatas ou supervenientes e também poderá ter consequências individualizadas, coletivas ou difusas</a:t>
            </a:r>
            <a:endParaRPr sz="2400" b="1">
              <a:latin typeface="Arial"/>
              <a:ea typeface="Arial"/>
              <a:cs typeface="Arial"/>
              <a:sym typeface="Arial"/>
            </a:endParaRPr>
          </a:p>
        </p:txBody>
      </p:sp>
      <p:pic>
        <p:nvPicPr>
          <p:cNvPr id="710" name="Google Shape;710;p8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11" name="Google Shape;711;p8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70</a:t>
            </a:fld>
            <a:endParaRPr sz="1200" b="0" i="0" u="none" strike="noStrike" cap="none">
              <a:solidFill>
                <a:srgbClr val="888888"/>
              </a:solidFill>
              <a:latin typeface="Calibri"/>
              <a:ea typeface="Calibri"/>
              <a:cs typeface="Calibri"/>
              <a:sym typeface="Calibri"/>
            </a:endParaRPr>
          </a:p>
        </p:txBody>
      </p:sp>
      <p:sp>
        <p:nvSpPr>
          <p:cNvPr id="712" name="Google Shape;712;p8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p83"/>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18" name="Google Shape;718;p83"/>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000" b="1">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a:latin typeface="Arial"/>
                <a:ea typeface="Arial"/>
                <a:cs typeface="Arial"/>
                <a:sym typeface="Arial"/>
              </a:rPr>
              <a:t>As causas excludentes ou limitativas de responsabilidade</a:t>
            </a:r>
            <a:endParaRPr sz="2000" b="1">
              <a:latin typeface="Arial"/>
              <a:ea typeface="Arial"/>
              <a:cs typeface="Arial"/>
              <a:sym typeface="Arial"/>
            </a:endParaRPr>
          </a:p>
          <a:p>
            <a:pPr marL="457200" lvl="0" indent="0" algn="just" rtl="0">
              <a:lnSpc>
                <a:spcPct val="115000"/>
              </a:lnSpc>
              <a:spcBef>
                <a:spcPts val="0"/>
              </a:spcBef>
              <a:spcAft>
                <a:spcPts val="0"/>
              </a:spcAft>
              <a:buNone/>
            </a:pPr>
            <a:endParaRPr sz="2000" b="1">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São causas excludentes da responsabilidade a </a:t>
            </a:r>
            <a:r>
              <a:rPr lang="pt-BR" sz="2000" b="1" u="sng">
                <a:latin typeface="Arial"/>
                <a:ea typeface="Arial"/>
                <a:cs typeface="Arial"/>
                <a:sym typeface="Arial"/>
              </a:rPr>
              <a:t>força maior</a:t>
            </a:r>
            <a:r>
              <a:rPr lang="pt-BR" sz="2000">
                <a:latin typeface="Arial"/>
                <a:ea typeface="Arial"/>
                <a:cs typeface="Arial"/>
                <a:sym typeface="Arial"/>
              </a:rPr>
              <a:t>, o </a:t>
            </a:r>
            <a:r>
              <a:rPr lang="pt-BR" sz="2000" b="1" u="sng">
                <a:latin typeface="Arial"/>
                <a:ea typeface="Arial"/>
                <a:cs typeface="Arial"/>
                <a:sym typeface="Arial"/>
              </a:rPr>
              <a:t>caso fortuito,</a:t>
            </a:r>
            <a:r>
              <a:rPr lang="pt-BR" sz="2000">
                <a:latin typeface="Arial"/>
                <a:ea typeface="Arial"/>
                <a:cs typeface="Arial"/>
                <a:sym typeface="Arial"/>
              </a:rPr>
              <a:t> o </a:t>
            </a:r>
            <a:r>
              <a:rPr lang="pt-BR" sz="2000" b="1" u="sng">
                <a:latin typeface="Arial"/>
                <a:ea typeface="Arial"/>
                <a:cs typeface="Arial"/>
                <a:sym typeface="Arial"/>
              </a:rPr>
              <a:t>fato de terceiro</a:t>
            </a:r>
            <a:r>
              <a:rPr lang="pt-BR" sz="2000">
                <a:latin typeface="Arial"/>
                <a:ea typeface="Arial"/>
                <a:cs typeface="Arial"/>
                <a:sym typeface="Arial"/>
              </a:rPr>
              <a:t> e a </a:t>
            </a:r>
            <a:r>
              <a:rPr lang="pt-BR" sz="2000" b="1" u="sng">
                <a:latin typeface="Arial"/>
                <a:ea typeface="Arial"/>
                <a:cs typeface="Arial"/>
                <a:sym typeface="Arial"/>
              </a:rPr>
              <a:t>culpa exclusiva da vítima</a:t>
            </a:r>
            <a:endParaRPr sz="2000" b="1" u="sng">
              <a:latin typeface="Arial"/>
              <a:ea typeface="Arial"/>
              <a:cs typeface="Arial"/>
              <a:sym typeface="Arial"/>
            </a:endParaRPr>
          </a:p>
          <a:p>
            <a:pPr marL="457200" lvl="0" indent="0" algn="just" rtl="0">
              <a:lnSpc>
                <a:spcPct val="115000"/>
              </a:lnSpc>
              <a:spcBef>
                <a:spcPts val="0"/>
              </a:spcBef>
              <a:spcAft>
                <a:spcPts val="0"/>
              </a:spcAft>
              <a:buNone/>
            </a:pPr>
            <a:endParaRPr sz="2000" b="1" u="sng">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Se as ações ou omissões da pessoa jurídica, as faltas de serviço ou os fatos do serviço, da obra e da coisa concorrerem, ou em caso de culpa da vítima, haverá responsabilidade proporcional</a:t>
            </a:r>
            <a:endParaRPr sz="2000">
              <a:latin typeface="Arial"/>
              <a:ea typeface="Arial"/>
              <a:cs typeface="Arial"/>
              <a:sym typeface="Arial"/>
            </a:endParaRPr>
          </a:p>
        </p:txBody>
      </p:sp>
      <p:pic>
        <p:nvPicPr>
          <p:cNvPr id="719" name="Google Shape;719;p8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20" name="Google Shape;720;p8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71</a:t>
            </a:fld>
            <a:endParaRPr sz="1200" b="0" i="0" u="none" strike="noStrike" cap="none">
              <a:solidFill>
                <a:srgbClr val="888888"/>
              </a:solidFill>
              <a:latin typeface="Calibri"/>
              <a:ea typeface="Calibri"/>
              <a:cs typeface="Calibri"/>
              <a:sym typeface="Calibri"/>
            </a:endParaRPr>
          </a:p>
        </p:txBody>
      </p:sp>
      <p:sp>
        <p:nvSpPr>
          <p:cNvPr id="721" name="Google Shape;721;p8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sp>
        <p:nvSpPr>
          <p:cNvPr id="726" name="Google Shape;726;p84"/>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27" name="Google Shape;727;p84"/>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0" algn="just" rtl="0">
              <a:lnSpc>
                <a:spcPct val="115000"/>
              </a:lnSpc>
              <a:spcBef>
                <a:spcPts val="0"/>
              </a:spcBef>
              <a:spcAft>
                <a:spcPts val="0"/>
              </a:spcAft>
              <a:buNone/>
            </a:pPr>
            <a:endParaRPr sz="2400" b="1">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Se o dano for provocado por uma pluralidade de causas, todas deverão ser proporcionalmente consideradas na determinação do valor do ressarcimento.</a:t>
            </a:r>
            <a:endParaRPr sz="2400" b="1">
              <a:latin typeface="Arial"/>
              <a:ea typeface="Arial"/>
              <a:cs typeface="Arial"/>
              <a:sym typeface="Arial"/>
            </a:endParaRPr>
          </a:p>
        </p:txBody>
      </p:sp>
      <p:pic>
        <p:nvPicPr>
          <p:cNvPr id="728" name="Google Shape;728;p8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29" name="Google Shape;729;p8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72</a:t>
            </a:fld>
            <a:endParaRPr sz="1200" b="0" i="0" u="none" strike="noStrike" cap="none">
              <a:solidFill>
                <a:srgbClr val="888888"/>
              </a:solidFill>
              <a:latin typeface="Calibri"/>
              <a:ea typeface="Calibri"/>
              <a:cs typeface="Calibri"/>
              <a:sym typeface="Calibri"/>
            </a:endParaRPr>
          </a:p>
        </p:txBody>
      </p:sp>
      <p:sp>
        <p:nvSpPr>
          <p:cNvPr id="730" name="Google Shape;730;p8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85"/>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36" name="Google Shape;736;p85"/>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Identificado a(o) agente causador(a) do dano e a apuração de seu dolo ou culpa, mediante processo administrativo:</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Intima-se, para em um prazo razoável, recolher aos cofres públicos o valor total da indenização paga pelo poder estatal, atualizado monetariamente</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Ausente o pagamento no prazo fixado, será proposta a respectiva ação judicial regressiva</a:t>
            </a:r>
            <a:endParaRPr sz="2200">
              <a:latin typeface="Arial"/>
              <a:ea typeface="Arial"/>
              <a:cs typeface="Arial"/>
              <a:sym typeface="Arial"/>
            </a:endParaRPr>
          </a:p>
          <a:p>
            <a:pPr marL="0" lvl="0" indent="0" algn="just" rtl="0">
              <a:lnSpc>
                <a:spcPct val="115000"/>
              </a:lnSpc>
              <a:spcBef>
                <a:spcPts val="0"/>
              </a:spcBef>
              <a:spcAft>
                <a:spcPts val="0"/>
              </a:spcAft>
              <a:buNone/>
            </a:pPr>
            <a:endParaRPr sz="2200" b="1">
              <a:latin typeface="Arial"/>
              <a:ea typeface="Arial"/>
              <a:cs typeface="Arial"/>
              <a:sym typeface="Arial"/>
            </a:endParaRPr>
          </a:p>
        </p:txBody>
      </p:sp>
      <p:pic>
        <p:nvPicPr>
          <p:cNvPr id="737" name="Google Shape;737;p8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38" name="Google Shape;738;p8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73</a:t>
            </a:fld>
            <a:endParaRPr sz="1200" b="0" i="0" u="none" strike="noStrike" cap="none">
              <a:solidFill>
                <a:srgbClr val="888888"/>
              </a:solidFill>
              <a:latin typeface="Calibri"/>
              <a:ea typeface="Calibri"/>
              <a:cs typeface="Calibri"/>
              <a:sym typeface="Calibri"/>
            </a:endParaRPr>
          </a:p>
        </p:txBody>
      </p:sp>
      <p:sp>
        <p:nvSpPr>
          <p:cNvPr id="739" name="Google Shape;739;p8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86"/>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45" name="Google Shape;745;p86"/>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A(o) agente pode efetivar um acordo com o poder estatal, autorizando, por exemplo, o desconto mensal em folha de pagamento, de parcela da remuneração recebida</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Exoneração, demissão, dispensa, rescisão contratual, cassação de aposentadoria ou qualquer outra situação que impeça o desconto: obriga-se a quitar o débito em um prazo menor, sob pena de inscrição em dívida ativa</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Pessoas de direito privado, prestadoras de serviços públicos, também poderão adotar essas diretrizes no que couber</a:t>
            </a:r>
            <a:endParaRPr sz="2000">
              <a:latin typeface="Arial"/>
              <a:ea typeface="Arial"/>
              <a:cs typeface="Arial"/>
              <a:sym typeface="Arial"/>
            </a:endParaRPr>
          </a:p>
        </p:txBody>
      </p:sp>
      <p:pic>
        <p:nvPicPr>
          <p:cNvPr id="746" name="Google Shape;746;p8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47" name="Google Shape;747;p8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74</a:t>
            </a:fld>
            <a:endParaRPr sz="1200" b="0" i="0" u="none" strike="noStrike" cap="none">
              <a:solidFill>
                <a:srgbClr val="888888"/>
              </a:solidFill>
              <a:latin typeface="Calibri"/>
              <a:ea typeface="Calibri"/>
              <a:cs typeface="Calibri"/>
              <a:sym typeface="Calibri"/>
            </a:endParaRPr>
          </a:p>
        </p:txBody>
      </p:sp>
      <p:sp>
        <p:nvSpPr>
          <p:cNvPr id="748" name="Google Shape;748;p8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87"/>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54" name="Google Shape;754;p87"/>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000" b="1">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b="1">
                <a:latin typeface="Arial"/>
                <a:ea typeface="Arial"/>
                <a:cs typeface="Arial"/>
                <a:sym typeface="Arial"/>
              </a:rPr>
              <a:t>Da prescrição para propositura da ação contra o Estado</a:t>
            </a:r>
            <a:endParaRPr sz="2000" b="1">
              <a:latin typeface="Arial"/>
              <a:ea typeface="Arial"/>
              <a:cs typeface="Arial"/>
              <a:sym typeface="Arial"/>
            </a:endParaRPr>
          </a:p>
          <a:p>
            <a:pPr marL="457200" lvl="0" indent="0" algn="just" rtl="0">
              <a:lnSpc>
                <a:spcPct val="115000"/>
              </a:lnSpc>
              <a:spcBef>
                <a:spcPts val="0"/>
              </a:spcBef>
              <a:spcAft>
                <a:spcPts val="0"/>
              </a:spcAft>
              <a:buNone/>
            </a:pPr>
            <a:endParaRPr sz="2000" b="1">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Prescreve, </a:t>
            </a:r>
            <a:r>
              <a:rPr lang="pt-BR" sz="2000" u="sng">
                <a:latin typeface="Arial"/>
                <a:ea typeface="Arial"/>
                <a:cs typeface="Arial"/>
                <a:sym typeface="Arial"/>
              </a:rPr>
              <a:t>em cinco anos</a:t>
            </a:r>
            <a:r>
              <a:rPr lang="pt-BR" sz="2000">
                <a:latin typeface="Arial"/>
                <a:ea typeface="Arial"/>
                <a:cs typeface="Arial"/>
                <a:sym typeface="Arial"/>
              </a:rPr>
              <a:t>, a ação de responsabilidade civil, contra o Estado, adotando-se a prescrição quinquenal</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Termo inicial do prazo prescricional: data em que se configurar a lesão, ou tiver conhecimento e quem seja a</a:t>
            </a:r>
            <a:r>
              <a:rPr lang="pt-BR" sz="2000"/>
              <a:t>(</a:t>
            </a:r>
            <a:r>
              <a:rPr lang="pt-BR" sz="2000">
                <a:latin typeface="Arial"/>
                <a:ea typeface="Arial"/>
                <a:cs typeface="Arial"/>
                <a:sym typeface="Arial"/>
              </a:rPr>
              <a:t>o) responsável, prevalecendo o fato que ocorrer por último</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a:p>
            <a:pPr marL="457200" lvl="0" indent="-355600" algn="just" rtl="0">
              <a:lnSpc>
                <a:spcPct val="115000"/>
              </a:lnSpc>
              <a:spcBef>
                <a:spcPts val="0"/>
              </a:spcBef>
              <a:spcAft>
                <a:spcPts val="0"/>
              </a:spcAft>
              <a:buSzPts val="2000"/>
              <a:buFont typeface="Arial"/>
              <a:buChar char="•"/>
            </a:pPr>
            <a:r>
              <a:rPr lang="pt-BR" sz="2000">
                <a:latin typeface="Arial"/>
                <a:ea typeface="Arial"/>
                <a:cs typeface="Arial"/>
                <a:sym typeface="Arial"/>
              </a:rPr>
              <a:t>Frise-se que a propositura da ação penal em face da(o) agente interrompe o prazo de prescrição</a:t>
            </a:r>
            <a:endParaRPr sz="2000">
              <a:latin typeface="Arial"/>
              <a:ea typeface="Arial"/>
              <a:cs typeface="Arial"/>
              <a:sym typeface="Arial"/>
            </a:endParaRPr>
          </a:p>
          <a:p>
            <a:pPr marL="457200" lvl="0" indent="0" algn="just" rtl="0">
              <a:lnSpc>
                <a:spcPct val="115000"/>
              </a:lnSpc>
              <a:spcBef>
                <a:spcPts val="0"/>
              </a:spcBef>
              <a:spcAft>
                <a:spcPts val="0"/>
              </a:spcAft>
              <a:buNone/>
            </a:pPr>
            <a:endParaRPr sz="2000">
              <a:latin typeface="Arial"/>
              <a:ea typeface="Arial"/>
              <a:cs typeface="Arial"/>
              <a:sym typeface="Arial"/>
            </a:endParaRPr>
          </a:p>
        </p:txBody>
      </p:sp>
      <p:pic>
        <p:nvPicPr>
          <p:cNvPr id="755" name="Google Shape;755;p8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56" name="Google Shape;756;p8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75</a:t>
            </a:fld>
            <a:endParaRPr sz="1200" b="0" i="0" u="none" strike="noStrike" cap="none">
              <a:solidFill>
                <a:srgbClr val="888888"/>
              </a:solidFill>
              <a:latin typeface="Calibri"/>
              <a:ea typeface="Calibri"/>
              <a:cs typeface="Calibri"/>
              <a:sym typeface="Calibri"/>
            </a:endParaRPr>
          </a:p>
        </p:txBody>
      </p:sp>
      <p:sp>
        <p:nvSpPr>
          <p:cNvPr id="757" name="Google Shape;757;p8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Google Shape;762;p88"/>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63" name="Google Shape;763;p88"/>
          <p:cNvSpPr txBox="1">
            <a:spLocks noGrp="1"/>
          </p:cNvSpPr>
          <p:nvPr>
            <p:ph type="body" idx="1"/>
          </p:nvPr>
        </p:nvSpPr>
        <p:spPr>
          <a:xfrm>
            <a:off x="429325" y="190802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200" b="1">
              <a:latin typeface="Arial"/>
              <a:ea typeface="Arial"/>
              <a:cs typeface="Arial"/>
              <a:sym typeface="Arial"/>
            </a:endParaRPr>
          </a:p>
          <a:p>
            <a:pPr marL="457200" lvl="0" indent="0" algn="just" rtl="0">
              <a:lnSpc>
                <a:spcPct val="115000"/>
              </a:lnSpc>
              <a:spcBef>
                <a:spcPts val="0"/>
              </a:spcBef>
              <a:spcAft>
                <a:spcPts val="0"/>
              </a:spcAft>
              <a:buNone/>
            </a:pPr>
            <a:endParaRPr sz="2200" b="1">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b="1">
                <a:latin typeface="Arial"/>
                <a:ea typeface="Arial"/>
                <a:cs typeface="Arial"/>
                <a:sym typeface="Arial"/>
              </a:rPr>
              <a:t>A responsabilidade civil do Estado e os precatórios</a:t>
            </a:r>
            <a:endParaRPr sz="2200" b="1">
              <a:latin typeface="Arial"/>
              <a:ea typeface="Arial"/>
              <a:cs typeface="Arial"/>
              <a:sym typeface="Arial"/>
            </a:endParaRPr>
          </a:p>
          <a:p>
            <a:pPr marL="457200" lvl="0" indent="0" algn="just" rtl="0">
              <a:lnSpc>
                <a:spcPct val="115000"/>
              </a:lnSpc>
              <a:spcBef>
                <a:spcPts val="0"/>
              </a:spcBef>
              <a:spcAft>
                <a:spcPts val="0"/>
              </a:spcAft>
              <a:buNone/>
            </a:pPr>
            <a:endParaRPr sz="2200" b="1">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Débitos correspondentes a indenizações decorrentes de decisões da responsabilidade civil do Estado</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Natureza alimentar e de dívida de valor</a:t>
            </a:r>
            <a:endParaRPr sz="2200">
              <a:latin typeface="Arial"/>
              <a:ea typeface="Arial"/>
              <a:cs typeface="Arial"/>
              <a:sym typeface="Arial"/>
            </a:endParaRPr>
          </a:p>
          <a:p>
            <a:pPr marL="457200" lvl="0" indent="0" algn="just" rtl="0">
              <a:lnSpc>
                <a:spcPct val="115000"/>
              </a:lnSpc>
              <a:spcBef>
                <a:spcPts val="0"/>
              </a:spcBef>
              <a:spcAft>
                <a:spcPts val="0"/>
              </a:spcAft>
              <a:buNone/>
            </a:pPr>
            <a:endParaRPr sz="22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a:latin typeface="Arial"/>
                <a:ea typeface="Arial"/>
                <a:cs typeface="Arial"/>
                <a:sym typeface="Arial"/>
              </a:rPr>
              <a:t>Execução da Fazenda Pública: pagos na ordem daqueles referentes aos débitos de natureza alimentar</a:t>
            </a:r>
            <a:endParaRPr sz="2200" b="1">
              <a:latin typeface="Arial"/>
              <a:ea typeface="Arial"/>
              <a:cs typeface="Arial"/>
              <a:sym typeface="Arial"/>
            </a:endParaRPr>
          </a:p>
        </p:txBody>
      </p:sp>
      <p:pic>
        <p:nvPicPr>
          <p:cNvPr id="764" name="Google Shape;764;p8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65" name="Google Shape;765;p8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76</a:t>
            </a:fld>
            <a:endParaRPr sz="1200" b="0" i="0" u="none" strike="noStrike" cap="none">
              <a:solidFill>
                <a:srgbClr val="888888"/>
              </a:solidFill>
              <a:latin typeface="Calibri"/>
              <a:ea typeface="Calibri"/>
              <a:cs typeface="Calibri"/>
              <a:sym typeface="Calibri"/>
            </a:endParaRPr>
          </a:p>
        </p:txBody>
      </p:sp>
      <p:sp>
        <p:nvSpPr>
          <p:cNvPr id="766" name="Google Shape;766;p8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89"/>
          <p:cNvSpPr txBox="1">
            <a:spLocks noGrp="1"/>
          </p:cNvSpPr>
          <p:nvPr>
            <p:ph type="title"/>
          </p:nvPr>
        </p:nvSpPr>
        <p:spPr>
          <a:xfrm>
            <a:off x="429325" y="429675"/>
            <a:ext cx="10439400" cy="1325700"/>
          </a:xfrm>
          <a:prstGeom prst="rect">
            <a:avLst/>
          </a:prstGeom>
          <a:noFill/>
          <a:ln>
            <a:noFill/>
          </a:ln>
        </p:spPr>
        <p:txBody>
          <a:bodyPr spcFirstLastPara="1" wrap="square" lIns="91425" tIns="45700" rIns="91425" bIns="45700" anchor="ctr" anchorCtr="0">
            <a:noAutofit/>
          </a:bodyPr>
          <a:lstStyle/>
          <a:p>
            <a:pPr marL="0" lvl="0" indent="0" algn="just" rtl="0">
              <a:lnSpc>
                <a:spcPct val="115000"/>
              </a:lnSpc>
              <a:spcBef>
                <a:spcPts val="0"/>
              </a:spcBef>
              <a:spcAft>
                <a:spcPts val="0"/>
              </a:spcAft>
              <a:buClr>
                <a:schemeClr val="dk1"/>
              </a:buClr>
              <a:buSzPts val="1100"/>
              <a:buFont typeface="Arial"/>
              <a:buNone/>
            </a:pPr>
            <a:r>
              <a:rPr lang="pt-BR" sz="3600" b="1"/>
              <a:t>A responsabilidade civil do Estado </a:t>
            </a:r>
            <a:endParaRPr sz="3600" b="1"/>
          </a:p>
          <a:p>
            <a:pPr marL="0" lvl="0" indent="0" algn="just" rtl="0">
              <a:lnSpc>
                <a:spcPct val="115000"/>
              </a:lnSpc>
              <a:spcBef>
                <a:spcPts val="0"/>
              </a:spcBef>
              <a:spcAft>
                <a:spcPts val="0"/>
              </a:spcAft>
              <a:buClr>
                <a:schemeClr val="dk1"/>
              </a:buClr>
              <a:buSzPts val="1100"/>
              <a:buFont typeface="Arial"/>
              <a:buNone/>
            </a:pPr>
            <a:r>
              <a:rPr lang="pt-BR" sz="3600" b="1"/>
              <a:t>na doutrina brasileira</a:t>
            </a:r>
            <a:endParaRPr sz="3600" b="1"/>
          </a:p>
        </p:txBody>
      </p:sp>
      <p:sp>
        <p:nvSpPr>
          <p:cNvPr id="772" name="Google Shape;772;p89"/>
          <p:cNvSpPr txBox="1">
            <a:spLocks noGrp="1"/>
          </p:cNvSpPr>
          <p:nvPr>
            <p:ph type="body" idx="1"/>
          </p:nvPr>
        </p:nvSpPr>
        <p:spPr>
          <a:xfrm>
            <a:off x="429325" y="1755375"/>
            <a:ext cx="75261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b="1">
                <a:latin typeface="Arial"/>
                <a:ea typeface="Arial"/>
                <a:cs typeface="Arial"/>
                <a:sym typeface="Arial"/>
              </a:rPr>
              <a:t>Responsabilidade do Estado decorrente de ato legislativo, da atuação dos Tribunais de Contas e Ministério Público em razão de exercício da função jurisdicional</a:t>
            </a:r>
            <a:endParaRPr sz="22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u="sng">
                <a:latin typeface="Arial"/>
                <a:ea typeface="Arial"/>
                <a:cs typeface="Arial"/>
                <a:sym typeface="Arial"/>
              </a:rPr>
              <a:t>Danos decorrentes de atos legislativos</a:t>
            </a:r>
            <a:r>
              <a:rPr lang="pt-BR" sz="2200">
                <a:latin typeface="Arial"/>
                <a:ea typeface="Arial"/>
                <a:cs typeface="Arial"/>
                <a:sym typeface="Arial"/>
              </a:rPr>
              <a:t>: o Estado responderá por danos causados pela incidência, ou aplicação de dispositivo legal inconstitucional</a:t>
            </a:r>
            <a:endParaRPr sz="2200">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68300" algn="just" rtl="0">
              <a:lnSpc>
                <a:spcPct val="115000"/>
              </a:lnSpc>
              <a:spcBef>
                <a:spcPts val="0"/>
              </a:spcBef>
              <a:spcAft>
                <a:spcPts val="0"/>
              </a:spcAft>
              <a:buSzPts val="2200"/>
              <a:buFont typeface="Arial"/>
              <a:buChar char="•"/>
            </a:pPr>
            <a:r>
              <a:rPr lang="pt-BR" sz="2200" u="sng">
                <a:latin typeface="Arial"/>
                <a:ea typeface="Arial"/>
                <a:cs typeface="Arial"/>
                <a:sym typeface="Arial"/>
              </a:rPr>
              <a:t>Erro judiciário</a:t>
            </a:r>
            <a:r>
              <a:rPr lang="pt-BR" sz="2200">
                <a:latin typeface="Arial"/>
                <a:ea typeface="Arial"/>
                <a:cs typeface="Arial"/>
                <a:sym typeface="Arial"/>
              </a:rPr>
              <a:t>: o Estado indenizará a(o</a:t>
            </a:r>
            <a:r>
              <a:rPr lang="pt-BR" sz="2200"/>
              <a:t>)</a:t>
            </a:r>
            <a:r>
              <a:rPr lang="pt-BR" sz="2200">
                <a:latin typeface="Arial"/>
                <a:ea typeface="Arial"/>
                <a:cs typeface="Arial"/>
                <a:sym typeface="Arial"/>
              </a:rPr>
              <a:t> condenada(o) por erro judiciário e aquela(e) que ficar preso além do tempo fixado na sentença</a:t>
            </a:r>
            <a:endParaRPr sz="2200" b="1">
              <a:latin typeface="Arial"/>
              <a:ea typeface="Arial"/>
              <a:cs typeface="Arial"/>
              <a:sym typeface="Arial"/>
            </a:endParaRPr>
          </a:p>
        </p:txBody>
      </p:sp>
      <p:pic>
        <p:nvPicPr>
          <p:cNvPr id="773" name="Google Shape;773;p8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74" name="Google Shape;774;p8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77</a:t>
            </a:fld>
            <a:endParaRPr sz="1200" b="0" i="0" u="none" strike="noStrike" cap="none">
              <a:solidFill>
                <a:srgbClr val="888888"/>
              </a:solidFill>
              <a:latin typeface="Calibri"/>
              <a:ea typeface="Calibri"/>
              <a:cs typeface="Calibri"/>
              <a:sym typeface="Calibri"/>
            </a:endParaRPr>
          </a:p>
        </p:txBody>
      </p:sp>
      <p:sp>
        <p:nvSpPr>
          <p:cNvPr id="775" name="Google Shape;775;p8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 do Estado na doutrina brasileira</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90"/>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781" name="Google Shape;781;p90"/>
          <p:cNvSpPr txBox="1">
            <a:spLocks noGrp="1"/>
          </p:cNvSpPr>
          <p:nvPr>
            <p:ph type="body" idx="1"/>
          </p:nvPr>
        </p:nvSpPr>
        <p:spPr>
          <a:xfrm>
            <a:off x="517450" y="1736950"/>
            <a:ext cx="74379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b="1">
                <a:latin typeface="Arial"/>
                <a:ea typeface="Arial"/>
                <a:cs typeface="Arial"/>
                <a:sym typeface="Arial"/>
              </a:rPr>
              <a:t>Responsabilidade contratual da Administração Pública</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“Responsabilidade contratual. Subsidiária. Contrato com a administração pública. Inadimplência negocial do outro contraente. Transferência consequente e automática dos seus encargos trabalhistas, fiscais e comerciais, resultantes da execução do contrato, à administração. Impossibilidade jurídica. Consequência proibida pelo art. 71, § º, da Lei federal n. 8666/1993. Constitucionalidade reconhecida dessa norma. [...] É constitucional a norma inscrita no art. 71, § 1º, da Lei federal n. 8.666, de 26.6.1993, com a redação dada pela Lei n. 9.032, de 1995” (ADC 16, Rel. Min. Cezar Peluso, julgamento em 24.11.2010, Plenário, DJE de 9.9.2011)</a:t>
            </a:r>
            <a:endParaRPr sz="1800" b="1">
              <a:latin typeface="Arial"/>
              <a:ea typeface="Arial"/>
              <a:cs typeface="Arial"/>
              <a:sym typeface="Arial"/>
            </a:endParaRPr>
          </a:p>
        </p:txBody>
      </p:sp>
      <p:pic>
        <p:nvPicPr>
          <p:cNvPr id="782" name="Google Shape;782;p9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83" name="Google Shape;783;p9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78</a:t>
            </a:fld>
            <a:endParaRPr sz="1200" b="0" i="0" u="none" strike="noStrike" cap="none">
              <a:solidFill>
                <a:srgbClr val="888888"/>
              </a:solidFill>
              <a:latin typeface="Calibri"/>
              <a:ea typeface="Calibri"/>
              <a:cs typeface="Calibri"/>
              <a:sym typeface="Calibri"/>
            </a:endParaRPr>
          </a:p>
        </p:txBody>
      </p:sp>
      <p:sp>
        <p:nvSpPr>
          <p:cNvPr id="784" name="Google Shape;784;p9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91"/>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790" name="Google Shape;790;p91"/>
          <p:cNvSpPr txBox="1">
            <a:spLocks noGrp="1"/>
          </p:cNvSpPr>
          <p:nvPr>
            <p:ph type="body" idx="1"/>
          </p:nvPr>
        </p:nvSpPr>
        <p:spPr>
          <a:xfrm>
            <a:off x="614450" y="1736950"/>
            <a:ext cx="72279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por atos praticados pelo Ministério Público e Poder Judiciário</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“Responsabilidade objetiva do Estado por atos do Ministério Público [...]. A legitimidade passiva é da pessoa jurídica de direito público para arcar com a sucumbência de ação promovida pelo Ministério Público na defesa de interesse do ente estatal. É assegurado o direito de regresso na hipótese de se verificar a incidência de dolo ou culpa do preposto, que atua em nome do Estado.” (AI n. 552-366-AgR, Rel. Min. Ellen Gracie, julgamento em 6.10.2009, Segunda Turma, DJE de 29.10.2009)</a:t>
            </a:r>
            <a:endParaRPr sz="1800" b="1">
              <a:latin typeface="Arial"/>
              <a:ea typeface="Arial"/>
              <a:cs typeface="Arial"/>
              <a:sym typeface="Arial"/>
            </a:endParaRPr>
          </a:p>
        </p:txBody>
      </p:sp>
      <p:pic>
        <p:nvPicPr>
          <p:cNvPr id="791" name="Google Shape;791;p9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792" name="Google Shape;792;p9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79</a:t>
            </a:fld>
            <a:endParaRPr sz="1200" b="0" i="0" u="none" strike="noStrike" cap="none">
              <a:solidFill>
                <a:srgbClr val="888888"/>
              </a:solidFill>
              <a:latin typeface="Calibri"/>
              <a:ea typeface="Calibri"/>
              <a:cs typeface="Calibri"/>
              <a:sym typeface="Calibri"/>
            </a:endParaRPr>
          </a:p>
        </p:txBody>
      </p:sp>
      <p:sp>
        <p:nvSpPr>
          <p:cNvPr id="793" name="Google Shape;793;p9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0"/>
          <p:cNvSpPr txBox="1">
            <a:spLocks noGrp="1"/>
          </p:cNvSpPr>
          <p:nvPr>
            <p:ph type="title"/>
          </p:nvPr>
        </p:nvSpPr>
        <p:spPr>
          <a:xfrm>
            <a:off x="704225" y="381175"/>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A responsabilidade civil</a:t>
            </a:r>
            <a:endParaRPr b="1"/>
          </a:p>
        </p:txBody>
      </p:sp>
      <p:sp>
        <p:nvSpPr>
          <p:cNvPr id="151" name="Google Shape;151;p20"/>
          <p:cNvSpPr txBox="1">
            <a:spLocks noGrp="1"/>
          </p:cNvSpPr>
          <p:nvPr>
            <p:ph type="body" idx="1"/>
          </p:nvPr>
        </p:nvSpPr>
        <p:spPr>
          <a:xfrm>
            <a:off x="429325" y="1542500"/>
            <a:ext cx="7584300" cy="50307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a:t>A pessoa (indivíduo)</a:t>
            </a:r>
            <a:r>
              <a:rPr lang="pt-BR" sz="2400">
                <a:latin typeface="Arial"/>
                <a:ea typeface="Arial"/>
                <a:cs typeface="Arial"/>
                <a:sym typeface="Arial"/>
              </a:rPr>
              <a:t> só é civilmente responsável se sua conduta, ou outro fato, provocar dano a terceira(o)</a:t>
            </a: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a:latin typeface="Arial"/>
                <a:ea typeface="Arial"/>
                <a:cs typeface="Arial"/>
                <a:sym typeface="Arial"/>
              </a:rPr>
              <a:t>Sem dano, inexiste responsabilidade civil</a:t>
            </a:r>
            <a:endParaRPr sz="2400">
              <a:latin typeface="Arial"/>
              <a:ea typeface="Arial"/>
              <a:cs typeface="Arial"/>
              <a:sym typeface="Arial"/>
            </a:endParaRPr>
          </a:p>
          <a:p>
            <a:pPr marL="0" lvl="0" indent="0" algn="just" rtl="0">
              <a:lnSpc>
                <a:spcPct val="115000"/>
              </a:lnSpc>
              <a:spcBef>
                <a:spcPts val="0"/>
              </a:spcBef>
              <a:spcAft>
                <a:spcPts val="0"/>
              </a:spcAft>
              <a:buNone/>
            </a:pPr>
            <a:endParaRPr sz="2400">
              <a:latin typeface="Arial"/>
              <a:ea typeface="Arial"/>
              <a:cs typeface="Arial"/>
              <a:sym typeface="Arial"/>
            </a:endParaRPr>
          </a:p>
        </p:txBody>
      </p:sp>
      <p:pic>
        <p:nvPicPr>
          <p:cNvPr id="152" name="Google Shape;152;p2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53" name="Google Shape;153;p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a:t>
            </a:fld>
            <a:endParaRPr sz="1200" b="0" i="0" u="none" strike="noStrike" cap="none">
              <a:solidFill>
                <a:srgbClr val="888888"/>
              </a:solidFill>
              <a:latin typeface="Calibri"/>
              <a:ea typeface="Calibri"/>
              <a:cs typeface="Calibri"/>
              <a:sym typeface="Calibri"/>
            </a:endParaRPr>
          </a:p>
        </p:txBody>
      </p:sp>
      <p:sp>
        <p:nvSpPr>
          <p:cNvPr id="154" name="Google Shape;154;p2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97"/>
        <p:cNvGrpSpPr/>
        <p:nvPr/>
      </p:nvGrpSpPr>
      <p:grpSpPr>
        <a:xfrm>
          <a:off x="0" y="0"/>
          <a:ext cx="0" cy="0"/>
          <a:chOff x="0" y="0"/>
          <a:chExt cx="0" cy="0"/>
        </a:xfrm>
      </p:grpSpPr>
      <p:sp>
        <p:nvSpPr>
          <p:cNvPr id="798" name="Google Shape;798;p92"/>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799" name="Google Shape;799;p92"/>
          <p:cNvSpPr txBox="1">
            <a:spLocks noGrp="1"/>
          </p:cNvSpPr>
          <p:nvPr>
            <p:ph type="body" idx="1"/>
          </p:nvPr>
        </p:nvSpPr>
        <p:spPr>
          <a:xfrm>
            <a:off x="662950" y="1736950"/>
            <a:ext cx="73248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civil das pessoas jurídicas de direito privado prestadoras de serviço público</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“A responsabilidade civil das pessoas jurídicas de direito privado prestadoras de serviço público é objetiva relativamente a terceiros usuários, e não usuários do serviço, segundo decorre o art. 37, § 6º, da CF. A inequívoca presença do nexo de causalidade entre o ato administrativo e o dano causado ao terceiro não usuário do serviço público é condição suficiente para estabelecer a responsabilidade objetiva da pessoa jurídica de direito privado.” (RE n. 591.874, Rel. Min. Ricardo Lewandowski, julgamento em 26.8.2009, Plenário, DJE de 18.12.2009, com repercussão geral)</a:t>
            </a:r>
            <a:endParaRPr sz="1800" b="1">
              <a:latin typeface="Arial"/>
              <a:ea typeface="Arial"/>
              <a:cs typeface="Arial"/>
              <a:sym typeface="Arial"/>
            </a:endParaRPr>
          </a:p>
        </p:txBody>
      </p:sp>
      <p:pic>
        <p:nvPicPr>
          <p:cNvPr id="800" name="Google Shape;800;p92"/>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01" name="Google Shape;801;p9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80</a:t>
            </a:fld>
            <a:endParaRPr sz="1200" b="0" i="0" u="none" strike="noStrike" cap="none">
              <a:solidFill>
                <a:srgbClr val="888888"/>
              </a:solidFill>
              <a:latin typeface="Calibri"/>
              <a:ea typeface="Calibri"/>
              <a:cs typeface="Calibri"/>
              <a:sym typeface="Calibri"/>
            </a:endParaRPr>
          </a:p>
        </p:txBody>
      </p:sp>
      <p:sp>
        <p:nvSpPr>
          <p:cNvPr id="802" name="Google Shape;802;p92"/>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93"/>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08" name="Google Shape;808;p93"/>
          <p:cNvSpPr txBox="1">
            <a:spLocks noGrp="1"/>
          </p:cNvSpPr>
          <p:nvPr>
            <p:ph type="body" idx="1"/>
          </p:nvPr>
        </p:nvSpPr>
        <p:spPr>
          <a:xfrm>
            <a:off x="565950" y="1736950"/>
            <a:ext cx="72924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civil do Estado por omissão</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“Responsabilidade civil do Estado. Art. 37, § 6º, da CB. Latrocínio cometido por foragido. Nexo de causalidade configurado. Precedente. A negligência estatal na vigilância do criminoso, a inércia das autoridades policiais diante da terceira fuga e o curto espaço de tempo  que se seguiu antes do crime são suficientes para caracterizar o nexo de causalidade. Ato omissivo do Estado que enseja a responsabilidade objetiva nos termos do disposto no art. 37, § 6º, da C.” (RE n. 573.595-AgR, Rel. Min. Eros Grau, julgamento em 24.6.2008)</a:t>
            </a:r>
            <a:endParaRPr sz="1800" b="1">
              <a:latin typeface="Arial"/>
              <a:ea typeface="Arial"/>
              <a:cs typeface="Arial"/>
              <a:sym typeface="Arial"/>
            </a:endParaRPr>
          </a:p>
        </p:txBody>
      </p:sp>
      <p:pic>
        <p:nvPicPr>
          <p:cNvPr id="809" name="Google Shape;809;p93"/>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10" name="Google Shape;810;p9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81</a:t>
            </a:fld>
            <a:endParaRPr sz="1200" b="0" i="0" u="none" strike="noStrike" cap="none">
              <a:solidFill>
                <a:srgbClr val="888888"/>
              </a:solidFill>
              <a:latin typeface="Calibri"/>
              <a:ea typeface="Calibri"/>
              <a:cs typeface="Calibri"/>
              <a:sym typeface="Calibri"/>
            </a:endParaRPr>
          </a:p>
        </p:txBody>
      </p:sp>
      <p:sp>
        <p:nvSpPr>
          <p:cNvPr id="811" name="Google Shape;811;p93"/>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94"/>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17" name="Google Shape;817;p94"/>
          <p:cNvSpPr txBox="1">
            <a:spLocks noGrp="1"/>
          </p:cNvSpPr>
          <p:nvPr>
            <p:ph type="body" idx="1"/>
          </p:nvPr>
        </p:nvSpPr>
        <p:spPr>
          <a:xfrm>
            <a:off x="517425" y="1736950"/>
            <a:ext cx="72603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civil do Estado por danos morais</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“Responsabilidade civil objetiva do poder público. Elementos estruturais. Pressupostos legitimadores da incidência do art. 37, § 6º, da CR. Teoria do risco administrativo. Fato danoso para o ofendido, resultante de atuação do servidor público no desempenho de atividade médica. Procedimento executado em hospital público. Dano moral. Ressarcibilidade. Dupla função da indenização civil por dano moral (reparação-sanção): a) caráter punitivo ou inibitório (exemplary or punitive damage) e b) natureza compensatória ou reparatória.” (AI n. 455.846, Rel. Min. Celso de Mello, decisão monocrática, julgamento em 11.10.2004, DJ de 21.10.2004)</a:t>
            </a:r>
            <a:endParaRPr sz="1800" b="1">
              <a:latin typeface="Arial"/>
              <a:ea typeface="Arial"/>
              <a:cs typeface="Arial"/>
              <a:sym typeface="Arial"/>
            </a:endParaRPr>
          </a:p>
        </p:txBody>
      </p:sp>
      <p:pic>
        <p:nvPicPr>
          <p:cNvPr id="818" name="Google Shape;818;p94"/>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19" name="Google Shape;819;p9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82</a:t>
            </a:fld>
            <a:endParaRPr sz="1200" b="0" i="0" u="none" strike="noStrike" cap="none">
              <a:solidFill>
                <a:srgbClr val="888888"/>
              </a:solidFill>
              <a:latin typeface="Calibri"/>
              <a:ea typeface="Calibri"/>
              <a:cs typeface="Calibri"/>
              <a:sym typeface="Calibri"/>
            </a:endParaRPr>
          </a:p>
        </p:txBody>
      </p:sp>
      <p:sp>
        <p:nvSpPr>
          <p:cNvPr id="820" name="Google Shape;820;p94"/>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Google Shape;825;p95"/>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26" name="Google Shape;826;p95"/>
          <p:cNvSpPr txBox="1">
            <a:spLocks noGrp="1"/>
          </p:cNvSpPr>
          <p:nvPr>
            <p:ph type="body" idx="1"/>
          </p:nvPr>
        </p:nvSpPr>
        <p:spPr>
          <a:xfrm>
            <a:off x="429325" y="1736950"/>
            <a:ext cx="75102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civil do Estado: necessidade do nexo de causalidade</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“Responsabilidade civil do Estado. Morte. Vítima que exercia atividade policial irregular, desvinculada do serviço público. Nexo de causalidade não configurado.” (RE n. 341.776, Rel. Min. Gilmar Mendes, julgamento em 17.4.2007, Segunda Turma, DJ de 3.8.2007)</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“Caso em que o policial autor do disparo não se encontrava na qualidade de agente público. Nessa contextura, não há falar de responsabilidade civil do Estado.” (RE n. 363.423, Rel. Min. Ayres Britto, julgamento em 16.11.2004, Primeira Turma, DJE de 14.3.2008)</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p:txBody>
      </p:sp>
      <p:pic>
        <p:nvPicPr>
          <p:cNvPr id="827" name="Google Shape;827;p95"/>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28" name="Google Shape;828;p9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83</a:t>
            </a:fld>
            <a:endParaRPr sz="1200" b="0" i="0" u="none" strike="noStrike" cap="none">
              <a:solidFill>
                <a:srgbClr val="888888"/>
              </a:solidFill>
              <a:latin typeface="Calibri"/>
              <a:ea typeface="Calibri"/>
              <a:cs typeface="Calibri"/>
              <a:sym typeface="Calibri"/>
            </a:endParaRPr>
          </a:p>
        </p:txBody>
      </p:sp>
      <p:sp>
        <p:nvSpPr>
          <p:cNvPr id="829" name="Google Shape;829;p95"/>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96"/>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35" name="Google Shape;835;p96"/>
          <p:cNvSpPr txBox="1">
            <a:spLocks noGrp="1"/>
          </p:cNvSpPr>
          <p:nvPr>
            <p:ph type="body" idx="1"/>
          </p:nvPr>
        </p:nvSpPr>
        <p:spPr>
          <a:xfrm>
            <a:off x="517450" y="1891875"/>
            <a:ext cx="71469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b="1">
                <a:latin typeface="Arial"/>
                <a:ea typeface="Arial"/>
                <a:cs typeface="Arial"/>
                <a:sym typeface="Arial"/>
              </a:rPr>
              <a:t>Responsabilidade civil do Estado: necessidade do nexo de causalidade</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“Responsabilidade civil do Estado. Morte. Vítima que exercia atividade policial irregular, desvinculada do serviço público. Nexo de causalidade não configurado.” (RE n. 341.776, Rel. Min. Gilmar Mendes, julgamento em 17.4.2007, Segunda Turma, DJ de 3.8.2007)</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a:latin typeface="Arial"/>
              <a:ea typeface="Arial"/>
              <a:cs typeface="Arial"/>
              <a:sym typeface="Arial"/>
            </a:endParaRPr>
          </a:p>
          <a:p>
            <a:pPr marL="457200" lvl="0" indent="-342900" algn="just" rtl="0">
              <a:lnSpc>
                <a:spcPct val="115000"/>
              </a:lnSpc>
              <a:spcBef>
                <a:spcPts val="0"/>
              </a:spcBef>
              <a:spcAft>
                <a:spcPts val="0"/>
              </a:spcAft>
              <a:buSzPts val="1800"/>
              <a:buFont typeface="Arial"/>
              <a:buChar char="•"/>
            </a:pPr>
            <a:r>
              <a:rPr lang="pt-BR" sz="1800">
                <a:latin typeface="Arial"/>
                <a:ea typeface="Arial"/>
                <a:cs typeface="Arial"/>
                <a:sym typeface="Arial"/>
              </a:rPr>
              <a:t>“Caso em que o policial autor do disparo não se encontrava na qualidade de agente público. Nessa contextura, não há falar de responsabilidade civil do Estado.” (RE n. 363.423, Rel. Min. Ayres Britto, julgamento em 16.11.2004, Primeira Turma, DJE de 14.3.2008)</a:t>
            </a:r>
            <a:endParaRPr sz="1800">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p:txBody>
      </p:sp>
      <p:pic>
        <p:nvPicPr>
          <p:cNvPr id="836" name="Google Shape;836;p96"/>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37" name="Google Shape;837;p9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84</a:t>
            </a:fld>
            <a:endParaRPr sz="1200" b="0" i="0" u="none" strike="noStrike" cap="none">
              <a:solidFill>
                <a:srgbClr val="888888"/>
              </a:solidFill>
              <a:latin typeface="Calibri"/>
              <a:ea typeface="Calibri"/>
              <a:cs typeface="Calibri"/>
              <a:sym typeface="Calibri"/>
            </a:endParaRPr>
          </a:p>
        </p:txBody>
      </p:sp>
      <p:sp>
        <p:nvSpPr>
          <p:cNvPr id="838" name="Google Shape;838;p96"/>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97"/>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44" name="Google Shape;844;p97"/>
          <p:cNvSpPr txBox="1">
            <a:spLocks noGrp="1"/>
          </p:cNvSpPr>
          <p:nvPr>
            <p:ph type="body" idx="1"/>
          </p:nvPr>
        </p:nvSpPr>
        <p:spPr>
          <a:xfrm>
            <a:off x="517450" y="1891875"/>
            <a:ext cx="70986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civil do Estado: adoção da teoria do risco administrativo</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“A responsabilidade civil das pessoas jurídicas de direito público e das pessoas jurídicas de direito privado prestadoras de serviço público, responsabilidade objetiva, com base no risco administrativo, admite pesquisa e torno da culpa da vítima, para o fim de abrandá-la ou mesmo excluí-la. Precedentes.” (AI n. 636-814-AgR, Rel. Min. Eros Grau, julgamento em 22.5.2007)</a:t>
            </a:r>
            <a:endParaRPr sz="1800" b="1">
              <a:latin typeface="Arial"/>
              <a:ea typeface="Arial"/>
              <a:cs typeface="Arial"/>
              <a:sym typeface="Arial"/>
            </a:endParaRPr>
          </a:p>
        </p:txBody>
      </p:sp>
      <p:pic>
        <p:nvPicPr>
          <p:cNvPr id="845" name="Google Shape;845;p97"/>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46" name="Google Shape;846;p9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85</a:t>
            </a:fld>
            <a:endParaRPr sz="1200" b="0" i="0" u="none" strike="noStrike" cap="none">
              <a:solidFill>
                <a:srgbClr val="888888"/>
              </a:solidFill>
              <a:latin typeface="Calibri"/>
              <a:ea typeface="Calibri"/>
              <a:cs typeface="Calibri"/>
              <a:sym typeface="Calibri"/>
            </a:endParaRPr>
          </a:p>
        </p:txBody>
      </p:sp>
      <p:sp>
        <p:nvSpPr>
          <p:cNvPr id="847" name="Google Shape;847;p97"/>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p98"/>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53" name="Google Shape;853;p98"/>
          <p:cNvSpPr txBox="1">
            <a:spLocks noGrp="1"/>
          </p:cNvSpPr>
          <p:nvPr>
            <p:ph type="body" idx="1"/>
          </p:nvPr>
        </p:nvSpPr>
        <p:spPr>
          <a:xfrm>
            <a:off x="727675" y="1891875"/>
            <a:ext cx="70986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b="1">
                <a:latin typeface="Arial"/>
                <a:ea typeface="Arial"/>
                <a:cs typeface="Arial"/>
                <a:sym typeface="Arial"/>
              </a:rPr>
              <a:t>Responsabilidade civil do Estado decorrente de atos ilícitos</a:t>
            </a:r>
            <a:endParaRPr sz="1800" b="1">
              <a:latin typeface="Arial"/>
              <a:ea typeface="Arial"/>
              <a:cs typeface="Arial"/>
              <a:sym typeface="Arial"/>
            </a:endParaRPr>
          </a:p>
          <a:p>
            <a:pPr marL="457200" lvl="0" indent="0" algn="just" rtl="0">
              <a:lnSpc>
                <a:spcPct val="115000"/>
              </a:lnSpc>
              <a:spcBef>
                <a:spcPts val="0"/>
              </a:spcBef>
              <a:spcAft>
                <a:spcPts val="0"/>
              </a:spcAft>
              <a:buNone/>
            </a:pPr>
            <a:endParaRPr sz="1800" b="1">
              <a:latin typeface="Arial"/>
              <a:ea typeface="Arial"/>
              <a:cs typeface="Arial"/>
              <a:sym typeface="Arial"/>
            </a:endParaRPr>
          </a:p>
          <a:p>
            <a:pPr marL="457200" lvl="0" indent="-342900" algn="just" rtl="0">
              <a:lnSpc>
                <a:spcPct val="115000"/>
              </a:lnSpc>
              <a:spcBef>
                <a:spcPts val="0"/>
              </a:spcBef>
              <a:spcAft>
                <a:spcPts val="0"/>
              </a:spcAft>
              <a:buSzPts val="1800"/>
              <a:buChar char="•"/>
            </a:pPr>
            <a:r>
              <a:rPr lang="pt-BR" sz="1800">
                <a:latin typeface="Arial"/>
                <a:ea typeface="Arial"/>
                <a:cs typeface="Arial"/>
                <a:sym typeface="Arial"/>
              </a:rPr>
              <a:t>Responsabilidade civil do Estado: reparação de danos morais e materiais decorrentes de parada cardiorrespiratória durante cirurgia realizada em hospital público. Recurso extraordinário: descabimento. [...] É da jurisprudência do Supremo Tribunal Federal que, para a configuração da responsabilidade objetiva do Estado não é necessário que o ato praticado seja ilícito. Precedentes.” (RE n. 456-302-AgR, Rel. Min. Sepúlveda Pertence, julgamento em 6.2.2007, Primeira Turma, DJ de 16.3.2007)</a:t>
            </a:r>
            <a:endParaRPr sz="1800" b="1">
              <a:latin typeface="Arial"/>
              <a:ea typeface="Arial"/>
              <a:cs typeface="Arial"/>
              <a:sym typeface="Arial"/>
            </a:endParaRPr>
          </a:p>
        </p:txBody>
      </p:sp>
      <p:pic>
        <p:nvPicPr>
          <p:cNvPr id="854" name="Google Shape;854;p98"/>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55" name="Google Shape;855;p9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86</a:t>
            </a:fld>
            <a:endParaRPr sz="1200" b="0" i="0" u="none" strike="noStrike" cap="none">
              <a:solidFill>
                <a:srgbClr val="888888"/>
              </a:solidFill>
              <a:latin typeface="Calibri"/>
              <a:ea typeface="Calibri"/>
              <a:cs typeface="Calibri"/>
              <a:sym typeface="Calibri"/>
            </a:endParaRPr>
          </a:p>
        </p:txBody>
      </p:sp>
      <p:sp>
        <p:nvSpPr>
          <p:cNvPr id="856" name="Google Shape;856;p98"/>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860"/>
        <p:cNvGrpSpPr/>
        <p:nvPr/>
      </p:nvGrpSpPr>
      <p:grpSpPr>
        <a:xfrm>
          <a:off x="0" y="0"/>
          <a:ext cx="0" cy="0"/>
          <a:chOff x="0" y="0"/>
          <a:chExt cx="0" cy="0"/>
        </a:xfrm>
      </p:grpSpPr>
      <p:sp>
        <p:nvSpPr>
          <p:cNvPr id="861" name="Google Shape;861;p99"/>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62" name="Google Shape;862;p99"/>
          <p:cNvSpPr txBox="1">
            <a:spLocks noGrp="1"/>
          </p:cNvSpPr>
          <p:nvPr>
            <p:ph type="body" idx="1"/>
          </p:nvPr>
        </p:nvSpPr>
        <p:spPr>
          <a:xfrm>
            <a:off x="727675" y="1891875"/>
            <a:ext cx="70986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17500" algn="just" rtl="0">
              <a:lnSpc>
                <a:spcPct val="115000"/>
              </a:lnSpc>
              <a:spcBef>
                <a:spcPts val="0"/>
              </a:spcBef>
              <a:spcAft>
                <a:spcPts val="0"/>
              </a:spcAft>
              <a:buSzPts val="1400"/>
              <a:buChar char="•"/>
            </a:pPr>
            <a:r>
              <a:rPr lang="pt-BR" sz="1400" b="1">
                <a:latin typeface="Arial"/>
                <a:ea typeface="Arial"/>
                <a:cs typeface="Arial"/>
                <a:sym typeface="Arial"/>
              </a:rPr>
              <a:t>Responsabilidade civil do Estado: necessidade de o serviço prestado ser público</a:t>
            </a:r>
            <a:endParaRPr sz="1400" b="1">
              <a:latin typeface="Arial"/>
              <a:ea typeface="Arial"/>
              <a:cs typeface="Arial"/>
              <a:sym typeface="Arial"/>
            </a:endParaRPr>
          </a:p>
          <a:p>
            <a:pPr marL="457200" lvl="0" indent="0" algn="just" rtl="0">
              <a:lnSpc>
                <a:spcPct val="115000"/>
              </a:lnSpc>
              <a:spcBef>
                <a:spcPts val="0"/>
              </a:spcBef>
              <a:spcAft>
                <a:spcPts val="0"/>
              </a:spcAft>
              <a:buNone/>
            </a:pPr>
            <a:endParaRPr sz="1400" b="1">
              <a:latin typeface="Arial"/>
              <a:ea typeface="Arial"/>
              <a:cs typeface="Arial"/>
              <a:sym typeface="Arial"/>
            </a:endParaRPr>
          </a:p>
          <a:p>
            <a:pPr marL="457200" lvl="0" indent="-317500" algn="just" rtl="0">
              <a:lnSpc>
                <a:spcPct val="115000"/>
              </a:lnSpc>
              <a:spcBef>
                <a:spcPts val="0"/>
              </a:spcBef>
              <a:spcAft>
                <a:spcPts val="0"/>
              </a:spcAft>
              <a:buSzPts val="1400"/>
              <a:buChar char="•"/>
            </a:pPr>
            <a:r>
              <a:rPr lang="pt-BR" sz="1400">
                <a:latin typeface="Arial"/>
                <a:ea typeface="Arial"/>
                <a:cs typeface="Arial"/>
                <a:sym typeface="Arial"/>
              </a:rPr>
              <a:t>“O § 6º do art. 37 da Magna Carta autoriza a proposição de que somente às pessoas jurídicas de direito público, ou s pessoas jurídicas de direito privado que prestem serviços públicos, é que poderão responder, objetivamente, pela reparação de danos a terceiros. Isto por ato ou omissão dos respectivos agentes, agindo estes na qualidade de agentes públicos, e não como pessoas comuns. Esse mesmo dispositivo constitucional consagra, ainda, dupla garantia: uma, em favor do particular, possibilitando-lhe ação indenizatória contra a pessoa jurídica de direito público, ou de direito privado que preste serviço público, do que bem maior, praticamente certa, a possibilidade de pagamento do dano objetivamente sofrido. Outra garantia, no entanto, em prol do servidor estatal, que somente responde administrativa e civilmente perante a pessoa jurídica a cujo quadro funcional se vincular.” (RE n. 327.904, Rel. Min. Eros Grau, julgamento em 18.8.2009, Segunda Turma, DJE de 11.9.2009)</a:t>
            </a:r>
            <a:endParaRPr sz="1400" b="1">
              <a:latin typeface="Arial"/>
              <a:ea typeface="Arial"/>
              <a:cs typeface="Arial"/>
              <a:sym typeface="Arial"/>
            </a:endParaRPr>
          </a:p>
        </p:txBody>
      </p:sp>
      <p:pic>
        <p:nvPicPr>
          <p:cNvPr id="863" name="Google Shape;863;p99"/>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64" name="Google Shape;864;p9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87</a:t>
            </a:fld>
            <a:endParaRPr sz="1200" b="0" i="0" u="none" strike="noStrike" cap="none">
              <a:solidFill>
                <a:srgbClr val="888888"/>
              </a:solidFill>
              <a:latin typeface="Calibri"/>
              <a:ea typeface="Calibri"/>
              <a:cs typeface="Calibri"/>
              <a:sym typeface="Calibri"/>
            </a:endParaRPr>
          </a:p>
        </p:txBody>
      </p:sp>
      <p:sp>
        <p:nvSpPr>
          <p:cNvPr id="865" name="Google Shape;865;p99"/>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869"/>
        <p:cNvGrpSpPr/>
        <p:nvPr/>
      </p:nvGrpSpPr>
      <p:grpSpPr>
        <a:xfrm>
          <a:off x="0" y="0"/>
          <a:ext cx="0" cy="0"/>
          <a:chOff x="0" y="0"/>
          <a:chExt cx="0" cy="0"/>
        </a:xfrm>
      </p:grpSpPr>
      <p:sp>
        <p:nvSpPr>
          <p:cNvPr id="870" name="Google Shape;870;p100"/>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71" name="Google Shape;871;p100"/>
          <p:cNvSpPr txBox="1">
            <a:spLocks noGrp="1"/>
          </p:cNvSpPr>
          <p:nvPr>
            <p:ph type="body" idx="1"/>
          </p:nvPr>
        </p:nvSpPr>
        <p:spPr>
          <a:xfrm>
            <a:off x="727675" y="1891875"/>
            <a:ext cx="7098600" cy="46194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1800" b="1">
              <a:latin typeface="Arial"/>
              <a:ea typeface="Arial"/>
              <a:cs typeface="Arial"/>
              <a:sym typeface="Arial"/>
            </a:endParaRPr>
          </a:p>
          <a:p>
            <a:pPr marL="457200" lvl="0" indent="-317500" algn="just" rtl="0">
              <a:lnSpc>
                <a:spcPct val="115000"/>
              </a:lnSpc>
              <a:spcBef>
                <a:spcPts val="0"/>
              </a:spcBef>
              <a:spcAft>
                <a:spcPts val="0"/>
              </a:spcAft>
              <a:buSzPts val="1400"/>
              <a:buChar char="•"/>
            </a:pPr>
            <a:r>
              <a:rPr lang="pt-BR" sz="1400" b="1">
                <a:latin typeface="Arial"/>
                <a:ea typeface="Arial"/>
                <a:cs typeface="Arial"/>
                <a:sym typeface="Arial"/>
              </a:rPr>
              <a:t>Responsabilidade civil do Estado por intervenção no domínio econômico  atos legislativos</a:t>
            </a:r>
            <a:endParaRPr sz="1400" b="1">
              <a:latin typeface="Arial"/>
              <a:ea typeface="Arial"/>
              <a:cs typeface="Arial"/>
              <a:sym typeface="Arial"/>
            </a:endParaRPr>
          </a:p>
          <a:p>
            <a:pPr marL="457200" lvl="0" indent="0" algn="just" rtl="0">
              <a:lnSpc>
                <a:spcPct val="115000"/>
              </a:lnSpc>
              <a:spcBef>
                <a:spcPts val="0"/>
              </a:spcBef>
              <a:spcAft>
                <a:spcPts val="0"/>
              </a:spcAft>
              <a:buNone/>
            </a:pPr>
            <a:endParaRPr sz="1400" b="1">
              <a:latin typeface="Arial"/>
              <a:ea typeface="Arial"/>
              <a:cs typeface="Arial"/>
              <a:sym typeface="Arial"/>
            </a:endParaRPr>
          </a:p>
          <a:p>
            <a:pPr marL="457200" lvl="0" indent="-317500" algn="just" rtl="0">
              <a:lnSpc>
                <a:spcPct val="115000"/>
              </a:lnSpc>
              <a:spcBef>
                <a:spcPts val="0"/>
              </a:spcBef>
              <a:spcAft>
                <a:spcPts val="0"/>
              </a:spcAft>
              <a:buSzPts val="1400"/>
              <a:buChar char="•"/>
            </a:pPr>
            <a:r>
              <a:rPr lang="pt-BR" sz="1400">
                <a:latin typeface="Arial"/>
                <a:ea typeface="Arial"/>
                <a:cs typeface="Arial"/>
                <a:sym typeface="Arial"/>
              </a:rPr>
              <a:t>“A intervenção estatal na economia, mediante regulamentação e regulação de setores econômicos, faz-se com respeito aos princípios e fundamentos da Ordem Econômica. CF, art. 170. O princípio da livre iniciativa é fundamento da República e da Ordem Econômica. Cf, art. 1º, IV; art. 170. Fixação de preços em valores abaixo da realidade e em desconformidade com a legislação aplicável ao setor: empecilho ao livre exercício da atividade econômica, com desrespeito ao princípio da livre iniciativa. Contrato celebrado com instituição privada para o estabelecimento de levantamentos que serviriam e embasamento para a fixação dos preços, nos termos da lei. Todavia, a fixação dos preços acabou realizada em valores inferiores. Essa conduta gerou danos patrimoniais ao agente econômico, vale dizer, à recorrente: obrigação de indenizar por parte do Poder Público. Cf, art. 37, § 6º. Prejuízos apurados na instância ordinária, inclusive mediante perícia técnica.” (RE n. 422.941, Rel. Min. Carlos Velloso, julgamento em 6.12.2005, Segunda Turma, DJ de 24.3.2006)</a:t>
            </a:r>
            <a:endParaRPr sz="1400" b="1">
              <a:latin typeface="Arial"/>
              <a:ea typeface="Arial"/>
              <a:cs typeface="Arial"/>
              <a:sym typeface="Arial"/>
            </a:endParaRPr>
          </a:p>
        </p:txBody>
      </p:sp>
      <p:pic>
        <p:nvPicPr>
          <p:cNvPr id="872" name="Google Shape;872;p100"/>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73" name="Google Shape;873;p10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88</a:t>
            </a:fld>
            <a:endParaRPr sz="1200" b="0" i="0" u="none" strike="noStrike" cap="none">
              <a:solidFill>
                <a:srgbClr val="888888"/>
              </a:solidFill>
              <a:latin typeface="Calibri"/>
              <a:ea typeface="Calibri"/>
              <a:cs typeface="Calibri"/>
              <a:sym typeface="Calibri"/>
            </a:endParaRPr>
          </a:p>
        </p:txBody>
      </p:sp>
      <p:sp>
        <p:nvSpPr>
          <p:cNvPr id="874" name="Google Shape;874;p100"/>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79" name="Google Shape;879;p101"/>
          <p:cNvSpPr txBox="1">
            <a:spLocks noGrp="1"/>
          </p:cNvSpPr>
          <p:nvPr>
            <p:ph type="title"/>
          </p:nvPr>
        </p:nvSpPr>
        <p:spPr>
          <a:xfrm>
            <a:off x="429325" y="429675"/>
            <a:ext cx="10439400" cy="1462200"/>
          </a:xfrm>
          <a:prstGeom prst="rect">
            <a:avLst/>
          </a:prstGeom>
          <a:noFill/>
          <a:ln>
            <a:noFill/>
          </a:ln>
        </p:spPr>
        <p:txBody>
          <a:bodyPr spcFirstLastPara="1" wrap="square" lIns="91425" tIns="45700" rIns="91425" bIns="45700" anchor="ctr" anchorCtr="0">
            <a:noAutofit/>
          </a:bodyPr>
          <a:lstStyle/>
          <a:p>
            <a:pPr marL="0" lvl="0" indent="0" algn="l" rtl="0">
              <a:lnSpc>
                <a:spcPct val="70000"/>
              </a:lnSpc>
              <a:spcBef>
                <a:spcPts val="1000"/>
              </a:spcBef>
              <a:spcAft>
                <a:spcPts val="0"/>
              </a:spcAft>
              <a:buNone/>
            </a:pPr>
            <a:r>
              <a:rPr lang="pt-BR" sz="3600" b="1">
                <a:latin typeface="Arial"/>
                <a:ea typeface="Arial"/>
                <a:cs typeface="Arial"/>
                <a:sym typeface="Arial"/>
              </a:rPr>
              <a:t>Jurisprudência do STF sobre</a:t>
            </a:r>
            <a:endParaRPr sz="3600" b="1">
              <a:latin typeface="Arial"/>
              <a:ea typeface="Arial"/>
              <a:cs typeface="Arial"/>
              <a:sym typeface="Arial"/>
            </a:endParaRPr>
          </a:p>
          <a:p>
            <a:pPr marL="0" lvl="0" indent="0" algn="l" rtl="0">
              <a:lnSpc>
                <a:spcPct val="70000"/>
              </a:lnSpc>
              <a:spcBef>
                <a:spcPts val="1000"/>
              </a:spcBef>
              <a:spcAft>
                <a:spcPts val="0"/>
              </a:spcAft>
              <a:buNone/>
            </a:pPr>
            <a:r>
              <a:rPr lang="pt-BR" sz="3600" b="1">
                <a:latin typeface="Arial"/>
                <a:ea typeface="Arial"/>
                <a:cs typeface="Arial"/>
                <a:sym typeface="Arial"/>
              </a:rPr>
              <a:t>responsabilidade civil do Estado</a:t>
            </a:r>
            <a:endParaRPr sz="3600" b="1">
              <a:latin typeface="Arial"/>
              <a:ea typeface="Arial"/>
              <a:cs typeface="Arial"/>
              <a:sym typeface="Arial"/>
            </a:endParaRPr>
          </a:p>
          <a:p>
            <a:pPr marL="0" lvl="0" indent="0" algn="just" rtl="0">
              <a:lnSpc>
                <a:spcPct val="115000"/>
              </a:lnSpc>
              <a:spcBef>
                <a:spcPts val="0"/>
              </a:spcBef>
              <a:spcAft>
                <a:spcPts val="0"/>
              </a:spcAft>
              <a:buClr>
                <a:schemeClr val="dk1"/>
              </a:buClr>
              <a:buSzPts val="1100"/>
              <a:buFont typeface="Arial"/>
              <a:buNone/>
            </a:pPr>
            <a:endParaRPr sz="3600" b="1"/>
          </a:p>
        </p:txBody>
      </p:sp>
      <p:sp>
        <p:nvSpPr>
          <p:cNvPr id="880" name="Google Shape;880;p101"/>
          <p:cNvSpPr txBox="1">
            <a:spLocks noGrp="1"/>
          </p:cNvSpPr>
          <p:nvPr>
            <p:ph type="body" idx="1"/>
          </p:nvPr>
        </p:nvSpPr>
        <p:spPr>
          <a:xfrm>
            <a:off x="808525" y="1891875"/>
            <a:ext cx="7098600" cy="46194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0"/>
              </a:spcBef>
              <a:spcAft>
                <a:spcPts val="0"/>
              </a:spcAft>
              <a:buNone/>
            </a:pPr>
            <a:endParaRPr sz="1400" b="1">
              <a:latin typeface="Arial"/>
              <a:ea typeface="Arial"/>
              <a:cs typeface="Arial"/>
              <a:sym typeface="Arial"/>
            </a:endParaRPr>
          </a:p>
          <a:p>
            <a:pPr marL="457200" lvl="0" indent="-317500" algn="just" rtl="0">
              <a:lnSpc>
                <a:spcPct val="115000"/>
              </a:lnSpc>
              <a:spcBef>
                <a:spcPts val="0"/>
              </a:spcBef>
              <a:spcAft>
                <a:spcPts val="0"/>
              </a:spcAft>
              <a:buSzPts val="1400"/>
              <a:buFont typeface="Arial"/>
              <a:buChar char="•"/>
            </a:pPr>
            <a:r>
              <a:rPr lang="pt-BR" sz="1400" b="1">
                <a:latin typeface="Arial"/>
                <a:ea typeface="Arial"/>
                <a:cs typeface="Arial"/>
                <a:sym typeface="Arial"/>
              </a:rPr>
              <a:t>Responsabilidade civil do Estado: requisitos</a:t>
            </a:r>
            <a:endParaRPr sz="1400" b="1">
              <a:latin typeface="Arial"/>
              <a:ea typeface="Arial"/>
              <a:cs typeface="Arial"/>
              <a:sym typeface="Arial"/>
            </a:endParaRPr>
          </a:p>
          <a:p>
            <a:pPr marL="457200" lvl="0" indent="0" algn="just" rtl="0">
              <a:lnSpc>
                <a:spcPct val="115000"/>
              </a:lnSpc>
              <a:spcBef>
                <a:spcPts val="0"/>
              </a:spcBef>
              <a:spcAft>
                <a:spcPts val="0"/>
              </a:spcAft>
              <a:buNone/>
            </a:pPr>
            <a:endParaRPr sz="1400" b="1">
              <a:latin typeface="Arial"/>
              <a:ea typeface="Arial"/>
              <a:cs typeface="Arial"/>
              <a:sym typeface="Arial"/>
            </a:endParaRPr>
          </a:p>
          <a:p>
            <a:pPr marL="457200" lvl="0" indent="-317500" algn="just" rtl="0">
              <a:lnSpc>
                <a:spcPct val="115000"/>
              </a:lnSpc>
              <a:spcBef>
                <a:spcPts val="0"/>
              </a:spcBef>
              <a:spcAft>
                <a:spcPts val="0"/>
              </a:spcAft>
              <a:buSzPts val="1400"/>
              <a:buFont typeface="Arial"/>
              <a:buChar char="•"/>
            </a:pPr>
            <a:r>
              <a:rPr lang="pt-BR" sz="1400">
                <a:latin typeface="Arial"/>
                <a:ea typeface="Arial"/>
                <a:cs typeface="Arial"/>
                <a:sym typeface="Arial"/>
              </a:rPr>
              <a:t>“Os elementos que compõem a estrutura e delineiam o perfil da responsabilidade civil objetiva do Poder Público compreendem (a) a alteridade do dano, (b) a causalidade material entre o eventus damni e o comportamento positivo (ação) ou negativo (omissão) do agente público, a oficialidade da atividade causal e lesiva imputável a agente do Poder Público que tenha, nessa específica condição, incidido em conduta comissiva ou omissiva, independentemente da ilicitude, ou não, do comportamento funcional e (d) ausência de causa excludente da responsabilidade estatal. Precedentes. O dever de indenizar, mesmo nas hipóteses de responsabilidade civil objetiva do Poder Público, supõe, dentre outros elementos (RTJ 163/1107-1109, </a:t>
            </a:r>
            <a:r>
              <a:rPr lang="pt-BR" sz="1400" i="1">
                <a:latin typeface="Arial"/>
                <a:ea typeface="Arial"/>
                <a:cs typeface="Arial"/>
                <a:sym typeface="Arial"/>
              </a:rPr>
              <a:t>v. g.</a:t>
            </a:r>
            <a:r>
              <a:rPr lang="pt-BR" sz="1400">
                <a:latin typeface="Arial"/>
                <a:ea typeface="Arial"/>
                <a:cs typeface="Arial"/>
                <a:sym typeface="Arial"/>
              </a:rPr>
              <a:t>), a comprovada existência do nexo de causalidade material entre o comportamento do agente e o eventus damni, sem o que se torna inviável, no plano jurídico, o reconhecimento da obrigação de recompor o prejuízo sofrido pelo ofendido.” (RE n. 481-110-AgR, Rel. Min. Celso de Mello, julgamento em 6.2.2007, Segunda Turma, DJ de 9.3.2007)</a:t>
            </a:r>
            <a:endParaRPr sz="1400" b="1">
              <a:latin typeface="Arial"/>
              <a:ea typeface="Arial"/>
              <a:cs typeface="Arial"/>
              <a:sym typeface="Arial"/>
            </a:endParaRPr>
          </a:p>
        </p:txBody>
      </p:sp>
      <p:pic>
        <p:nvPicPr>
          <p:cNvPr id="881" name="Google Shape;881;p10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882" name="Google Shape;882;p10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89</a:t>
            </a:fld>
            <a:endParaRPr sz="1200" b="0" i="0" u="none" strike="noStrike" cap="none">
              <a:solidFill>
                <a:srgbClr val="888888"/>
              </a:solidFill>
              <a:latin typeface="Calibri"/>
              <a:ea typeface="Calibri"/>
              <a:cs typeface="Calibri"/>
              <a:sym typeface="Calibri"/>
            </a:endParaRPr>
          </a:p>
        </p:txBody>
      </p:sp>
      <p:sp>
        <p:nvSpPr>
          <p:cNvPr id="883" name="Google Shape;883;p10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Jurisprudência do STF sobre responsabilidade civil do Estado</a:t>
            </a:r>
            <a:endParaRPr sz="1300" b="1" u="sng">
              <a:solidFill>
                <a:srgbClr val="FF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1"/>
          <p:cNvSpPr txBox="1">
            <a:spLocks noGrp="1"/>
          </p:cNvSpPr>
          <p:nvPr>
            <p:ph type="title"/>
          </p:nvPr>
        </p:nvSpPr>
        <p:spPr>
          <a:xfrm>
            <a:off x="429325" y="365000"/>
            <a:ext cx="10439400"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4400"/>
              <a:buFont typeface="Calibri"/>
              <a:buNone/>
            </a:pPr>
            <a:r>
              <a:rPr lang="pt-BR" b="1"/>
              <a:t>A responsabilidade civil</a:t>
            </a:r>
            <a:endParaRPr b="1"/>
          </a:p>
        </p:txBody>
      </p:sp>
      <p:sp>
        <p:nvSpPr>
          <p:cNvPr id="160" name="Google Shape;160;p21"/>
          <p:cNvSpPr txBox="1">
            <a:spLocks noGrp="1"/>
          </p:cNvSpPr>
          <p:nvPr>
            <p:ph type="body" idx="1"/>
          </p:nvPr>
        </p:nvSpPr>
        <p:spPr>
          <a:xfrm>
            <a:off x="429325" y="1542500"/>
            <a:ext cx="7584300" cy="5030700"/>
          </a:xfrm>
          <a:prstGeom prst="rect">
            <a:avLst/>
          </a:prstGeom>
          <a:noFill/>
          <a:ln>
            <a:noFill/>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endParaRPr sz="2400">
              <a:latin typeface="Arial"/>
              <a:ea typeface="Arial"/>
              <a:cs typeface="Arial"/>
              <a:sym typeface="Arial"/>
            </a:endParaRPr>
          </a:p>
          <a:p>
            <a:pPr marL="457200" lvl="0" indent="0" algn="just" rtl="0">
              <a:lnSpc>
                <a:spcPct val="115000"/>
              </a:lnSpc>
              <a:spcBef>
                <a:spcPts val="0"/>
              </a:spcBef>
              <a:spcAft>
                <a:spcPts val="0"/>
              </a:spcAft>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t>Dano</a:t>
            </a:r>
            <a:r>
              <a:rPr lang="pt-BR" sz="2400">
                <a:latin typeface="Arial"/>
                <a:ea typeface="Arial"/>
                <a:cs typeface="Arial"/>
                <a:sym typeface="Arial"/>
              </a:rPr>
              <a:t> tem conotação patrimonial ou moral</a:t>
            </a:r>
            <a:endParaRPr sz="2400">
              <a:latin typeface="Arial"/>
              <a:ea typeface="Arial"/>
              <a:cs typeface="Arial"/>
              <a:sym typeface="Arial"/>
            </a:endParaRPr>
          </a:p>
          <a:p>
            <a:pPr marL="457200" lvl="0" indent="0" algn="just" rtl="0">
              <a:lnSpc>
                <a:spcPct val="115000"/>
              </a:lnSpc>
              <a:spcBef>
                <a:spcPts val="0"/>
              </a:spcBef>
              <a:spcAft>
                <a:spcPts val="0"/>
              </a:spcAft>
              <a:buClr>
                <a:schemeClr val="dk1"/>
              </a:buClr>
              <a:buSzPts val="1100"/>
              <a:buFont typeface="Arial"/>
              <a:buNone/>
            </a:pPr>
            <a:endParaRPr sz="2400">
              <a:latin typeface="Arial"/>
              <a:ea typeface="Arial"/>
              <a:cs typeface="Arial"/>
              <a:sym typeface="Arial"/>
            </a:endParaRPr>
          </a:p>
          <a:p>
            <a:pPr marL="457200" lvl="0" indent="-381000" algn="just" rtl="0">
              <a:lnSpc>
                <a:spcPct val="115000"/>
              </a:lnSpc>
              <a:spcBef>
                <a:spcPts val="0"/>
              </a:spcBef>
              <a:spcAft>
                <a:spcPts val="0"/>
              </a:spcAft>
              <a:buSzPts val="2400"/>
              <a:buChar char="•"/>
            </a:pPr>
            <a:r>
              <a:rPr lang="pt-BR" sz="2400" b="1" u="sng"/>
              <a:t>Dano material</a:t>
            </a:r>
            <a:endParaRPr sz="2400" b="1" u="sng"/>
          </a:p>
          <a:p>
            <a:pPr marL="457200" lvl="0" indent="-381000" algn="just" rtl="0">
              <a:lnSpc>
                <a:spcPct val="115000"/>
              </a:lnSpc>
              <a:spcBef>
                <a:spcPts val="0"/>
              </a:spcBef>
              <a:spcAft>
                <a:spcPts val="0"/>
              </a:spcAft>
              <a:buSzPts val="2400"/>
              <a:buChar char="•"/>
            </a:pPr>
            <a:r>
              <a:rPr lang="pt-BR"/>
              <a:t>F</a:t>
            </a:r>
            <a:r>
              <a:rPr lang="pt-BR" sz="2400">
                <a:latin typeface="Arial"/>
                <a:ea typeface="Arial"/>
                <a:cs typeface="Arial"/>
                <a:sym typeface="Arial"/>
              </a:rPr>
              <a:t>ato que causa efetiva lesão ao patrimônio da</a:t>
            </a:r>
            <a:r>
              <a:rPr lang="pt-BR"/>
              <a:t> </a:t>
            </a:r>
            <a:r>
              <a:rPr lang="pt-BR" sz="2400">
                <a:latin typeface="Arial"/>
                <a:ea typeface="Arial"/>
                <a:cs typeface="Arial"/>
                <a:sym typeface="Arial"/>
              </a:rPr>
              <a:t> pessoa atingid</a:t>
            </a:r>
            <a:r>
              <a:rPr lang="pt-BR"/>
              <a:t>a</a:t>
            </a:r>
            <a:endParaRPr/>
          </a:p>
          <a:p>
            <a:pPr marL="457200" lvl="0" indent="0" algn="just" rtl="0">
              <a:lnSpc>
                <a:spcPct val="115000"/>
              </a:lnSpc>
              <a:spcBef>
                <a:spcPts val="0"/>
              </a:spcBef>
              <a:spcAft>
                <a:spcPts val="0"/>
              </a:spcAft>
              <a:buNone/>
            </a:pPr>
            <a:endParaRPr/>
          </a:p>
          <a:p>
            <a:pPr marL="457200" lvl="0" indent="-381000" algn="just" rtl="0">
              <a:lnSpc>
                <a:spcPct val="115000"/>
              </a:lnSpc>
              <a:spcBef>
                <a:spcPts val="0"/>
              </a:spcBef>
              <a:spcAft>
                <a:spcPts val="0"/>
              </a:spcAft>
              <a:buSzPts val="2400"/>
              <a:buChar char="•"/>
            </a:pPr>
            <a:r>
              <a:rPr lang="pt-BR" sz="2400" b="1" u="sng"/>
              <a:t>Dano moral</a:t>
            </a:r>
            <a:endParaRPr/>
          </a:p>
          <a:p>
            <a:pPr marL="457200" lvl="0" indent="-381000" algn="just" rtl="0">
              <a:lnSpc>
                <a:spcPct val="115000"/>
              </a:lnSpc>
              <a:spcBef>
                <a:spcPts val="0"/>
              </a:spcBef>
              <a:spcAft>
                <a:spcPts val="0"/>
              </a:spcAft>
              <a:buSzPts val="2400"/>
              <a:buChar char="•"/>
            </a:pPr>
            <a:r>
              <a:rPr lang="pt-BR"/>
              <a:t>A</a:t>
            </a:r>
            <a:r>
              <a:rPr lang="pt-BR" sz="2400">
                <a:latin typeface="Arial"/>
                <a:ea typeface="Arial"/>
                <a:cs typeface="Arial"/>
                <a:sym typeface="Arial"/>
              </a:rPr>
              <a:t>tinge-se a esfera interna, moral e subjetiva lesada</a:t>
            </a:r>
            <a:endParaRPr sz="2400">
              <a:latin typeface="Arial"/>
              <a:ea typeface="Arial"/>
              <a:cs typeface="Arial"/>
              <a:sym typeface="Arial"/>
            </a:endParaRPr>
          </a:p>
        </p:txBody>
      </p:sp>
      <p:pic>
        <p:nvPicPr>
          <p:cNvPr id="161" name="Google Shape;161;p21"/>
          <p:cNvPicPr preferRelativeResize="0"/>
          <p:nvPr/>
        </p:nvPicPr>
        <p:blipFill rotWithShape="1">
          <a:blip r:embed="rId3">
            <a:alphaModFix/>
          </a:blip>
          <a:srcRect/>
          <a:stretch/>
        </p:blipFill>
        <p:spPr>
          <a:xfrm>
            <a:off x="9694504" y="57151"/>
            <a:ext cx="2497497" cy="857250"/>
          </a:xfrm>
          <a:prstGeom prst="rect">
            <a:avLst/>
          </a:prstGeom>
          <a:noFill/>
          <a:ln>
            <a:noFill/>
          </a:ln>
        </p:spPr>
      </p:pic>
      <p:sp>
        <p:nvSpPr>
          <p:cNvPr id="162" name="Google Shape;162;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9</a:t>
            </a:fld>
            <a:endParaRPr sz="1200" b="0" i="0" u="none" strike="noStrike" cap="none">
              <a:solidFill>
                <a:srgbClr val="888888"/>
              </a:solidFill>
              <a:latin typeface="Calibri"/>
              <a:ea typeface="Calibri"/>
              <a:cs typeface="Calibri"/>
              <a:sym typeface="Calibri"/>
            </a:endParaRPr>
          </a:p>
        </p:txBody>
      </p:sp>
      <p:sp>
        <p:nvSpPr>
          <p:cNvPr id="163" name="Google Shape;163;p21"/>
          <p:cNvSpPr txBox="1">
            <a:spLocks noGrp="1"/>
          </p:cNvSpPr>
          <p:nvPr>
            <p:ph type="body" idx="2"/>
          </p:nvPr>
        </p:nvSpPr>
        <p:spPr>
          <a:xfrm>
            <a:off x="8422482" y="914401"/>
            <a:ext cx="3428700" cy="5772000"/>
          </a:xfrm>
          <a:prstGeom prst="rect">
            <a:avLst/>
          </a:prstGeom>
          <a:solidFill>
            <a:schemeClr val="accent1"/>
          </a:solidFill>
          <a:ln>
            <a:noFill/>
          </a:ln>
        </p:spPr>
        <p:txBody>
          <a:bodyPr spcFirstLastPara="1" wrap="square" lIns="91425" tIns="45700" rIns="91425" bIns="45700" anchor="t" anchorCtr="0">
            <a:noAutofit/>
          </a:bodyPr>
          <a:lstStyle/>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noção jurídica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FFFFFF"/>
              </a:buClr>
              <a:buSzPts val="1300"/>
              <a:buFont typeface="Arial"/>
              <a:buChar char="•"/>
            </a:pPr>
            <a:r>
              <a:rPr lang="pt-BR" sz="1300" b="1" u="sng">
                <a:solidFill>
                  <a:srgbClr val="FFFFFF"/>
                </a:solidFill>
                <a:latin typeface="Arial"/>
                <a:ea typeface="Arial"/>
                <a:cs typeface="Arial"/>
                <a:sym typeface="Arial"/>
              </a:rPr>
              <a:t>A responsabilidade civil</a:t>
            </a:r>
            <a:endParaRPr sz="1300" b="1" u="sng">
              <a:solidFill>
                <a:srgbClr val="FFFFFF"/>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Divisão clássica entre contratual e extracontratual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civil do Estado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O direito brasileiro e a regulamentação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culpa da vítima e a força maior em face da responsabilidade estatal</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Responsabilidade do Estado por atos legislativos</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no âmbito do Poder Judiciário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Reparação do dano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Ação de regresso</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A responsabilidade civil do Estado na doutrina brasileira</a:t>
            </a:r>
            <a:endParaRPr sz="1300" b="1">
              <a:solidFill>
                <a:srgbClr val="000000"/>
              </a:solidFill>
              <a:latin typeface="Arial"/>
              <a:ea typeface="Arial"/>
              <a:cs typeface="Arial"/>
              <a:sym typeface="Arial"/>
            </a:endParaRPr>
          </a:p>
          <a:p>
            <a:pPr marL="228600" marR="0" lvl="0" indent="-241300" algn="l" rtl="0">
              <a:lnSpc>
                <a:spcPct val="70000"/>
              </a:lnSpc>
              <a:spcBef>
                <a:spcPts val="1000"/>
              </a:spcBef>
              <a:spcAft>
                <a:spcPts val="0"/>
              </a:spcAft>
              <a:buClr>
                <a:srgbClr val="000000"/>
              </a:buClr>
              <a:buSzPts val="1300"/>
              <a:buFont typeface="Arial"/>
              <a:buChar char="•"/>
            </a:pPr>
            <a:r>
              <a:rPr lang="pt-BR" sz="1300" b="1">
                <a:solidFill>
                  <a:srgbClr val="000000"/>
                </a:solidFill>
                <a:latin typeface="Arial"/>
                <a:ea typeface="Arial"/>
                <a:cs typeface="Arial"/>
                <a:sym typeface="Arial"/>
              </a:rPr>
              <a:t>Jurisprudência do STF sobre responsabilidade civil do Estado</a:t>
            </a:r>
            <a:endParaRPr sz="1300" b="1">
              <a:solidFill>
                <a:srgbClr val="000000"/>
              </a:solidFill>
              <a:latin typeface="Arial"/>
              <a:ea typeface="Arial"/>
              <a:cs typeface="Arial"/>
              <a:sym typeface="Aria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87"/>
        <p:cNvGrpSpPr/>
        <p:nvPr/>
      </p:nvGrpSpPr>
      <p:grpSpPr>
        <a:xfrm>
          <a:off x="0" y="0"/>
          <a:ext cx="0" cy="0"/>
          <a:chOff x="0" y="0"/>
          <a:chExt cx="0" cy="0"/>
        </a:xfrm>
      </p:grpSpPr>
      <p:sp>
        <p:nvSpPr>
          <p:cNvPr id="888" name="Google Shape;888;p10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pt-BR" sz="4400" b="1" i="0" u="none" strike="noStrike" cap="none">
                <a:solidFill>
                  <a:schemeClr val="dk1"/>
                </a:solidFill>
                <a:latin typeface="Calibri"/>
                <a:ea typeface="Calibri"/>
                <a:cs typeface="Calibri"/>
                <a:sym typeface="Calibri"/>
              </a:rPr>
              <a:t>Bibliografia</a:t>
            </a:r>
            <a:endParaRPr/>
          </a:p>
        </p:txBody>
      </p:sp>
      <p:sp>
        <p:nvSpPr>
          <p:cNvPr id="889" name="Google Shape;889;p102"/>
          <p:cNvSpPr txBox="1">
            <a:spLocks noGrp="1"/>
          </p:cNvSpPr>
          <p:nvPr>
            <p:ph type="body" idx="1"/>
          </p:nvPr>
        </p:nvSpPr>
        <p:spPr>
          <a:xfrm>
            <a:off x="838200" y="1690700"/>
            <a:ext cx="10515600" cy="4486200"/>
          </a:xfrm>
          <a:prstGeom prst="rect">
            <a:avLst/>
          </a:prstGeom>
          <a:noFill/>
          <a:ln>
            <a:noFill/>
          </a:ln>
        </p:spPr>
        <p:txBody>
          <a:bodyPr spcFirstLastPara="1" wrap="square" lIns="91425" tIns="45700" rIns="91425" bIns="45700" anchor="t" anchorCtr="0">
            <a:noAutofit/>
          </a:bodyPr>
          <a:lstStyle/>
          <a:p>
            <a:pPr marL="228600" marR="0" lvl="0" indent="0" algn="l" rtl="0">
              <a:lnSpc>
                <a:spcPct val="80000"/>
              </a:lnSpc>
              <a:spcBef>
                <a:spcPts val="0"/>
              </a:spcBef>
              <a:spcAft>
                <a:spcPts val="0"/>
              </a:spcAft>
              <a:buNone/>
            </a:pPr>
            <a:endParaRPr sz="600">
              <a:latin typeface="Arial"/>
              <a:ea typeface="Arial"/>
              <a:cs typeface="Arial"/>
              <a:sym typeface="Arial"/>
            </a:endParaRPr>
          </a:p>
          <a:p>
            <a:pPr marL="228600" marR="0" lvl="0" indent="-171450" algn="l" rtl="0">
              <a:lnSpc>
                <a:spcPct val="80000"/>
              </a:lnSpc>
              <a:spcBef>
                <a:spcPts val="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Obrigatória:</a:t>
            </a:r>
            <a:endParaRPr sz="1900" i="0" u="none" strike="noStrike" cap="none">
              <a:solidFill>
                <a:schemeClr val="dk1"/>
              </a:solidFill>
              <a:latin typeface="Arial"/>
              <a:ea typeface="Arial"/>
              <a:cs typeface="Arial"/>
              <a:sym typeface="Arial"/>
            </a:endParaRPr>
          </a:p>
          <a:p>
            <a:pPr marL="0" marR="0" lvl="0" indent="0" algn="l" rtl="0">
              <a:lnSpc>
                <a:spcPct val="80000"/>
              </a:lnSpc>
              <a:spcBef>
                <a:spcPts val="0"/>
              </a:spcBef>
              <a:spcAft>
                <a:spcPts val="0"/>
              </a:spcAft>
              <a:buNone/>
            </a:pPr>
            <a:endParaRPr sz="1900">
              <a:latin typeface="Arial"/>
              <a:ea typeface="Arial"/>
              <a:cs typeface="Arial"/>
              <a:sym typeface="Arial"/>
            </a:endParaRPr>
          </a:p>
          <a:p>
            <a:pPr marL="685800" marR="0" lvl="1" indent="-196850" algn="l" rtl="0">
              <a:lnSpc>
                <a:spcPct val="80000"/>
              </a:lnSpc>
              <a:spcBef>
                <a:spcPts val="50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Santos, M. W; Queiroz, J. E. L.; Cardozo, J. E. M. Direito Administrativo. </a:t>
            </a:r>
            <a:r>
              <a:rPr lang="pt-BR" sz="1900">
                <a:latin typeface="Arial"/>
                <a:ea typeface="Arial"/>
                <a:cs typeface="Arial"/>
                <a:sym typeface="Arial"/>
              </a:rPr>
              <a:t>Série</a:t>
            </a:r>
            <a:r>
              <a:rPr lang="pt-BR" sz="1900" i="0" u="none" strike="noStrike" cap="none">
                <a:solidFill>
                  <a:schemeClr val="dk1"/>
                </a:solidFill>
                <a:latin typeface="Arial"/>
                <a:ea typeface="Arial"/>
                <a:cs typeface="Arial"/>
                <a:sym typeface="Arial"/>
              </a:rPr>
              <a:t> Universitária. Rio de Janeiro: Forense, 2015.</a:t>
            </a:r>
            <a:endParaRPr sz="1900">
              <a:latin typeface="Arial"/>
              <a:ea typeface="Arial"/>
              <a:cs typeface="Arial"/>
              <a:sym typeface="Arial"/>
            </a:endParaRPr>
          </a:p>
          <a:p>
            <a:pPr marL="685800" marR="0" lvl="1" indent="-196850" algn="l" rtl="0">
              <a:lnSpc>
                <a:spcPct val="80000"/>
              </a:lnSpc>
              <a:spcBef>
                <a:spcPts val="50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Santana, J. L. Apostilas (I e II) de Direito Administrativo. Aracaju: UFS, 2016 (atualizada).</a:t>
            </a:r>
            <a:endParaRPr sz="1900">
              <a:latin typeface="Arial"/>
              <a:ea typeface="Arial"/>
              <a:cs typeface="Arial"/>
              <a:sym typeface="Arial"/>
            </a:endParaRPr>
          </a:p>
          <a:p>
            <a:pPr marL="685800" marR="0" lvl="1" indent="-196850" algn="l" rtl="0">
              <a:lnSpc>
                <a:spcPct val="80000"/>
              </a:lnSpc>
              <a:spcBef>
                <a:spcPts val="50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Enterría, E. G. de. La lucha contra las inmunidades del poder </a:t>
            </a:r>
            <a:r>
              <a:rPr lang="pt-BR" sz="1900">
                <a:latin typeface="Arial"/>
                <a:ea typeface="Arial"/>
                <a:cs typeface="Arial"/>
                <a:sym typeface="Arial"/>
              </a:rPr>
              <a:t>en</a:t>
            </a:r>
            <a:r>
              <a:rPr lang="pt-BR" sz="1900" i="0" u="none" strike="noStrike" cap="none">
                <a:solidFill>
                  <a:schemeClr val="dk1"/>
                </a:solidFill>
                <a:latin typeface="Arial"/>
                <a:ea typeface="Arial"/>
                <a:cs typeface="Arial"/>
                <a:sym typeface="Arial"/>
              </a:rPr>
              <a:t> el derecho administrativo. 3 ed. Madrid: Civitas, 1995, p. 14-15.</a:t>
            </a:r>
            <a:endParaRPr sz="1900">
              <a:latin typeface="Arial"/>
              <a:ea typeface="Arial"/>
              <a:cs typeface="Arial"/>
              <a:sym typeface="Arial"/>
            </a:endParaRPr>
          </a:p>
          <a:p>
            <a:pPr marL="685800" marR="0" lvl="1" indent="-196850" algn="l" rtl="0">
              <a:lnSpc>
                <a:spcPct val="80000"/>
              </a:lnSpc>
              <a:spcBef>
                <a:spcPts val="50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Moreira, Diogo de Figueiredo. Curso de Direito Administrativo. 14 ed. Rio de Janeiro: Forense, 2005, p. 96.</a:t>
            </a:r>
            <a:endParaRPr sz="1900">
              <a:latin typeface="Arial"/>
              <a:ea typeface="Arial"/>
              <a:cs typeface="Arial"/>
              <a:sym typeface="Arial"/>
            </a:endParaRPr>
          </a:p>
          <a:p>
            <a:pPr marL="228600" marR="0" lvl="0" indent="-171450" algn="l" rtl="0">
              <a:lnSpc>
                <a:spcPct val="80000"/>
              </a:lnSpc>
              <a:spcBef>
                <a:spcPts val="100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Complementar</a:t>
            </a:r>
            <a:endParaRPr sz="1900" i="0" u="none" strike="noStrike" cap="none">
              <a:solidFill>
                <a:schemeClr val="dk1"/>
              </a:solidFill>
              <a:latin typeface="Arial"/>
              <a:ea typeface="Arial"/>
              <a:cs typeface="Arial"/>
              <a:sym typeface="Arial"/>
            </a:endParaRPr>
          </a:p>
          <a:p>
            <a:pPr marL="0" marR="0" lvl="0" indent="0" algn="l" rtl="0">
              <a:lnSpc>
                <a:spcPct val="80000"/>
              </a:lnSpc>
              <a:spcBef>
                <a:spcPts val="1000"/>
              </a:spcBef>
              <a:spcAft>
                <a:spcPts val="0"/>
              </a:spcAft>
              <a:buNone/>
            </a:pPr>
            <a:endParaRPr sz="1900">
              <a:latin typeface="Arial"/>
              <a:ea typeface="Arial"/>
              <a:cs typeface="Arial"/>
              <a:sym typeface="Arial"/>
            </a:endParaRPr>
          </a:p>
          <a:p>
            <a:pPr marL="685800" marR="0" lvl="1" indent="-196850" algn="l" rtl="0">
              <a:lnSpc>
                <a:spcPct val="80000"/>
              </a:lnSpc>
              <a:spcBef>
                <a:spcPts val="500"/>
              </a:spcBef>
              <a:spcAft>
                <a:spcPts val="0"/>
              </a:spcAft>
              <a:buClr>
                <a:schemeClr val="dk1"/>
              </a:buClr>
              <a:buSzPts val="1900"/>
              <a:buFont typeface="Arial"/>
              <a:buChar char="•"/>
            </a:pPr>
            <a:r>
              <a:rPr lang="pt-BR" sz="1900" i="0" u="none" strike="noStrike" cap="none">
                <a:solidFill>
                  <a:schemeClr val="dk1"/>
                </a:solidFill>
                <a:latin typeface="Arial"/>
                <a:ea typeface="Arial"/>
                <a:cs typeface="Arial"/>
                <a:sym typeface="Arial"/>
              </a:rPr>
              <a:t>Mello, C. A. B de. Curso de Direito Administrativo. São Paulo: Malheiros, 2015.</a:t>
            </a:r>
            <a:endParaRPr sz="1900">
              <a:latin typeface="Arial"/>
              <a:ea typeface="Arial"/>
              <a:cs typeface="Arial"/>
              <a:sym typeface="Arial"/>
            </a:endParaRPr>
          </a:p>
        </p:txBody>
      </p:sp>
      <p:pic>
        <p:nvPicPr>
          <p:cNvPr id="890" name="Google Shape;890;p102"/>
          <p:cNvPicPr preferRelativeResize="0"/>
          <p:nvPr/>
        </p:nvPicPr>
        <p:blipFill rotWithShape="1">
          <a:blip r:embed="rId3">
            <a:alphaModFix/>
          </a:blip>
          <a:srcRect/>
          <a:stretch/>
        </p:blipFill>
        <p:spPr>
          <a:xfrm>
            <a:off x="9730224" y="6000751"/>
            <a:ext cx="2497496" cy="857250"/>
          </a:xfrm>
          <a:prstGeom prst="rect">
            <a:avLst/>
          </a:prstGeom>
          <a:noFill/>
          <a:ln>
            <a:noFill/>
          </a:ln>
        </p:spPr>
      </p:pic>
      <p:sp>
        <p:nvSpPr>
          <p:cNvPr id="891" name="Google Shape;891;p10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90</a:t>
            </a:fld>
            <a:endParaRPr sz="1200" b="0" i="0" u="none" strike="noStrike" cap="none">
              <a:solidFill>
                <a:srgbClr val="888888"/>
              </a:solidFill>
              <a:latin typeface="Calibri"/>
              <a:ea typeface="Calibri"/>
              <a:cs typeface="Calibri"/>
              <a:sym typeface="Calibr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103"/>
          <p:cNvSpPr txBox="1">
            <a:spLocks noGrp="1"/>
          </p:cNvSpPr>
          <p:nvPr>
            <p:ph type="body" idx="1"/>
          </p:nvPr>
        </p:nvSpPr>
        <p:spPr>
          <a:xfrm>
            <a:off x="2286000" y="549276"/>
            <a:ext cx="7543800" cy="547211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endParaRPr sz="2800" b="0" i="1" u="none" strike="noStrike" cap="none">
              <a:solidFill>
                <a:srgbClr val="2E75B5"/>
              </a:solidFill>
              <a:latin typeface="Calibri"/>
              <a:ea typeface="Calibri"/>
              <a:cs typeface="Calibri"/>
              <a:sym typeface="Calibri"/>
            </a:endParaRPr>
          </a:p>
          <a:p>
            <a:pPr marL="0" marR="0" lvl="0" indent="0" algn="l" rtl="0">
              <a:lnSpc>
                <a:spcPct val="90000"/>
              </a:lnSpc>
              <a:spcBef>
                <a:spcPts val="1400"/>
              </a:spcBef>
              <a:spcAft>
                <a:spcPts val="0"/>
              </a:spcAft>
              <a:buClr>
                <a:schemeClr val="dk1"/>
              </a:buClr>
              <a:buSzPts val="2800"/>
              <a:buFont typeface="Arial"/>
              <a:buNone/>
            </a:pPr>
            <a:endParaRPr sz="2800" b="0" i="1" u="none" strike="noStrike" cap="none">
              <a:solidFill>
                <a:srgbClr val="2E75B5"/>
              </a:solidFill>
              <a:latin typeface="Calibri"/>
              <a:ea typeface="Calibri"/>
              <a:cs typeface="Calibri"/>
              <a:sym typeface="Calibri"/>
            </a:endParaRPr>
          </a:p>
          <a:p>
            <a:pPr marL="0" marR="0" lvl="0" indent="0" algn="l" rtl="0">
              <a:lnSpc>
                <a:spcPct val="90000"/>
              </a:lnSpc>
              <a:spcBef>
                <a:spcPts val="1400"/>
              </a:spcBef>
              <a:spcAft>
                <a:spcPts val="0"/>
              </a:spcAft>
              <a:buClr>
                <a:schemeClr val="dk1"/>
              </a:buClr>
              <a:buSzPts val="2800"/>
              <a:buFont typeface="Arial"/>
              <a:buNone/>
            </a:pPr>
            <a:endParaRPr sz="2800" b="0" i="1" u="none" strike="noStrike" cap="none">
              <a:solidFill>
                <a:srgbClr val="002060"/>
              </a:solidFill>
              <a:latin typeface="Calibri"/>
              <a:ea typeface="Calibri"/>
              <a:cs typeface="Calibri"/>
              <a:sym typeface="Calibri"/>
            </a:endParaRPr>
          </a:p>
          <a:p>
            <a:pPr marL="0" marR="0" lvl="0" indent="0" algn="just" rtl="0">
              <a:lnSpc>
                <a:spcPct val="90000"/>
              </a:lnSpc>
              <a:spcBef>
                <a:spcPts val="1400"/>
              </a:spcBef>
              <a:spcAft>
                <a:spcPts val="0"/>
              </a:spcAft>
              <a:buClr>
                <a:schemeClr val="dk1"/>
              </a:buClr>
              <a:buSzPts val="2800"/>
              <a:buFont typeface="Arial"/>
              <a:buNone/>
            </a:pPr>
            <a:endParaRPr sz="2800" b="0" i="1" u="none" strike="noStrike" cap="none">
              <a:solidFill>
                <a:srgbClr val="002060"/>
              </a:solidFill>
              <a:latin typeface="Calibri"/>
              <a:ea typeface="Calibri"/>
              <a:cs typeface="Calibri"/>
              <a:sym typeface="Calibri"/>
            </a:endParaRPr>
          </a:p>
          <a:p>
            <a:pPr marL="274320" marR="0" lvl="0" indent="-274320" algn="l" rtl="0">
              <a:lnSpc>
                <a:spcPct val="90000"/>
              </a:lnSpc>
              <a:spcBef>
                <a:spcPts val="1800"/>
              </a:spcBef>
              <a:spcAft>
                <a:spcPts val="0"/>
              </a:spcAft>
              <a:buClr>
                <a:schemeClr val="dk1"/>
              </a:buClr>
              <a:buSzPts val="3600"/>
              <a:buFont typeface="Arial"/>
              <a:buNone/>
            </a:pPr>
            <a:endParaRPr sz="3600" b="0" i="1" u="none" strike="noStrike" cap="none">
              <a:solidFill>
                <a:schemeClr val="accent1"/>
              </a:solidFill>
              <a:latin typeface="Calibri"/>
              <a:ea typeface="Calibri"/>
              <a:cs typeface="Calibri"/>
              <a:sym typeface="Calibri"/>
            </a:endParaRPr>
          </a:p>
        </p:txBody>
      </p:sp>
      <p:pic>
        <p:nvPicPr>
          <p:cNvPr id="897" name="Google Shape;897;p103" descr="C:\Users\Ana Carla\AppData\Local\Microsoft\Windows\Temporary Internet Files\Content.IE5\X184XJYH\charge acb.jpg"/>
          <p:cNvPicPr preferRelativeResize="0"/>
          <p:nvPr/>
        </p:nvPicPr>
        <p:blipFill rotWithShape="1">
          <a:blip r:embed="rId3">
            <a:alphaModFix/>
          </a:blip>
          <a:srcRect/>
          <a:stretch/>
        </p:blipFill>
        <p:spPr>
          <a:xfrm>
            <a:off x="1001205" y="549275"/>
            <a:ext cx="4248150" cy="5472113"/>
          </a:xfrm>
          <a:prstGeom prst="rect">
            <a:avLst/>
          </a:prstGeom>
          <a:noFill/>
          <a:ln>
            <a:noFill/>
          </a:ln>
        </p:spPr>
      </p:pic>
      <p:sp>
        <p:nvSpPr>
          <p:cNvPr id="898" name="Google Shape;898;p103"/>
          <p:cNvSpPr txBox="1"/>
          <p:nvPr/>
        </p:nvSpPr>
        <p:spPr>
          <a:xfrm>
            <a:off x="7066201" y="1448950"/>
            <a:ext cx="2963100" cy="2862300"/>
          </a:xfrm>
          <a:prstGeom prst="rect">
            <a:avLst/>
          </a:prstGeom>
          <a:noFill/>
          <a:ln w="9525"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rgbClr val="990000"/>
              </a:buClr>
              <a:buSzPts val="3200"/>
              <a:buFont typeface="Arial"/>
              <a:buNone/>
            </a:pPr>
            <a:r>
              <a:rPr lang="pt-BR" sz="3600" i="0" u="none" strike="noStrike" cap="none">
                <a:solidFill>
                  <a:srgbClr val="990000"/>
                </a:solidFill>
              </a:rPr>
              <a:t>OBRIGADA!</a:t>
            </a:r>
            <a:endParaRPr sz="3600"/>
          </a:p>
          <a:p>
            <a:pPr marL="0" marR="0" lvl="0" indent="0" algn="l" rtl="0">
              <a:spcBef>
                <a:spcPts val="0"/>
              </a:spcBef>
              <a:spcAft>
                <a:spcPts val="0"/>
              </a:spcAft>
              <a:buClr>
                <a:schemeClr val="dk1"/>
              </a:buClr>
              <a:buSzPts val="3200"/>
              <a:buFont typeface="Arial"/>
              <a:buNone/>
            </a:pPr>
            <a:endParaRPr sz="3600" i="0" u="none" strike="noStrike" cap="none">
              <a:solidFill>
                <a:srgbClr val="990000"/>
              </a:solidFill>
            </a:endParaRPr>
          </a:p>
          <a:p>
            <a:pPr marL="0" marR="0" lvl="0" indent="0" algn="l" rtl="0">
              <a:spcBef>
                <a:spcPts val="0"/>
              </a:spcBef>
              <a:spcAft>
                <a:spcPts val="0"/>
              </a:spcAft>
              <a:buClr>
                <a:schemeClr val="dk1"/>
              </a:buClr>
              <a:buSzPts val="3200"/>
              <a:buFont typeface="Arial"/>
              <a:buNone/>
            </a:pPr>
            <a:endParaRPr sz="3600" i="0" u="none" strike="noStrike" cap="none">
              <a:solidFill>
                <a:srgbClr val="990000"/>
              </a:solidFill>
            </a:endParaRPr>
          </a:p>
          <a:p>
            <a:pPr marL="0" marR="0" lvl="0" indent="0" algn="r" rtl="0">
              <a:spcBef>
                <a:spcPts val="0"/>
              </a:spcBef>
              <a:spcAft>
                <a:spcPts val="0"/>
              </a:spcAft>
              <a:buClr>
                <a:schemeClr val="dk1"/>
              </a:buClr>
              <a:buSzPts val="3200"/>
              <a:buFont typeface="Arial"/>
              <a:buNone/>
            </a:pPr>
            <a:r>
              <a:rPr lang="pt-BR" sz="3600" i="0" u="none" strike="noStrike" cap="none">
                <a:solidFill>
                  <a:schemeClr val="dk1"/>
                </a:solidFill>
              </a:rPr>
              <a:t>acb@usp.br</a:t>
            </a:r>
            <a:endParaRPr sz="3600"/>
          </a:p>
          <a:p>
            <a:pPr marL="0" marR="0" lvl="0" indent="0" algn="r" rtl="0">
              <a:spcBef>
                <a:spcPts val="0"/>
              </a:spcBef>
              <a:spcAft>
                <a:spcPts val="0"/>
              </a:spcAft>
              <a:buClr>
                <a:schemeClr val="dk1"/>
              </a:buClr>
              <a:buSzPts val="2000"/>
              <a:buFont typeface="Arial"/>
              <a:buNone/>
            </a:pPr>
            <a:endParaRPr sz="2000" b="1" i="0" u="none" strike="noStrike" cap="none">
              <a:solidFill>
                <a:schemeClr val="dk1"/>
              </a:solidFill>
              <a:latin typeface="Calibri"/>
              <a:ea typeface="Calibri"/>
              <a:cs typeface="Calibri"/>
              <a:sym typeface="Calibri"/>
            </a:endParaRPr>
          </a:p>
        </p:txBody>
      </p:sp>
      <p:pic>
        <p:nvPicPr>
          <p:cNvPr id="899" name="Google Shape;899;p103"/>
          <p:cNvPicPr preferRelativeResize="0"/>
          <p:nvPr/>
        </p:nvPicPr>
        <p:blipFill rotWithShape="1">
          <a:blip r:embed="rId4">
            <a:alphaModFix/>
          </a:blip>
          <a:srcRect/>
          <a:stretch/>
        </p:blipFill>
        <p:spPr>
          <a:xfrm>
            <a:off x="9730224" y="6000751"/>
            <a:ext cx="2497496" cy="857250"/>
          </a:xfrm>
          <a:prstGeom prst="rect">
            <a:avLst/>
          </a:prstGeom>
          <a:noFill/>
          <a:ln>
            <a:noFill/>
          </a:ln>
        </p:spPr>
      </p:pic>
      <p:sp>
        <p:nvSpPr>
          <p:cNvPr id="900" name="Google Shape;900;p10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pt-BR" sz="1200" b="0" i="0" u="none" strike="noStrike" cap="none">
                <a:solidFill>
                  <a:srgbClr val="888888"/>
                </a:solidFill>
                <a:latin typeface="Calibri"/>
                <a:ea typeface="Calibri"/>
                <a:cs typeface="Calibri"/>
                <a:sym typeface="Calibri"/>
              </a:rPr>
              <a:pPr marL="0" marR="0" lvl="0" indent="0" algn="r" rtl="0">
                <a:spcBef>
                  <a:spcPts val="0"/>
                </a:spcBef>
                <a:spcAft>
                  <a:spcPts val="0"/>
                </a:spcAft>
                <a:buNone/>
              </a:pPr>
              <a:t>91</a:t>
            </a:fld>
            <a:endParaRPr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7"/>
                                        </p:tgtEl>
                                        <p:attrNameLst>
                                          <p:attrName>style.visibility</p:attrName>
                                        </p:attrNameLst>
                                      </p:cBhvr>
                                      <p:to>
                                        <p:strVal val="visible"/>
                                      </p:to>
                                    </p:set>
                                    <p:animEffect transition="in" filter="fade">
                                      <p:cBhvr>
                                        <p:cTn id="7" dur="500"/>
                                        <p:tgtEl>
                                          <p:spTgt spid="897"/>
                                        </p:tgtEl>
                                      </p:cBhvr>
                                    </p:animEffect>
                                  </p:childTnLst>
                                </p:cTn>
                              </p:par>
                              <p:par>
                                <p:cTn id="8" presetID="10" presetClass="entr" presetSubtype="0" fill="hold" nodeType="withEffect">
                                  <p:stCondLst>
                                    <p:cond delay="0"/>
                                  </p:stCondLst>
                                  <p:childTnLst>
                                    <p:set>
                                      <p:cBhvr>
                                        <p:cTn id="9" dur="1" fill="hold">
                                          <p:stCondLst>
                                            <p:cond delay="0"/>
                                          </p:stCondLst>
                                        </p:cTn>
                                        <p:tgtEl>
                                          <p:spTgt spid="898"/>
                                        </p:tgtEl>
                                        <p:attrNameLst>
                                          <p:attrName>style.visibility</p:attrName>
                                        </p:attrNameLst>
                                      </p:cBhvr>
                                      <p:to>
                                        <p:strVal val="visible"/>
                                      </p:to>
                                    </p:set>
                                    <p:animEffect transition="in" filter="fade">
                                      <p:cBhvr>
                                        <p:cTn id="10" dur="1822"/>
                                        <p:tgtEl>
                                          <p:spTgt spid="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12764</Words>
  <Application>Microsoft Office PowerPoint</Application>
  <PresentationFormat>Personalizar</PresentationFormat>
  <Paragraphs>1855</Paragraphs>
  <Slides>91</Slides>
  <Notes>91</Notes>
  <HiddenSlides>0</HiddenSlides>
  <MMClips>0</MMClips>
  <ScaleCrop>false</ScaleCrop>
  <HeadingPairs>
    <vt:vector size="4" baseType="variant">
      <vt:variant>
        <vt:lpstr>Tema</vt:lpstr>
      </vt:variant>
      <vt:variant>
        <vt:i4>1</vt:i4>
      </vt:variant>
      <vt:variant>
        <vt:lpstr>Títulos de slides</vt:lpstr>
      </vt:variant>
      <vt:variant>
        <vt:i4>91</vt:i4>
      </vt:variant>
    </vt:vector>
  </HeadingPairs>
  <TitlesOfParts>
    <vt:vector size="92" baseType="lpstr">
      <vt:lpstr>Office Theme</vt:lpstr>
      <vt:lpstr>Slide 1</vt:lpstr>
      <vt:lpstr>Responsabilidade: noção jurídica</vt:lpstr>
      <vt:lpstr>Responsabilidade: noção jurídica</vt:lpstr>
      <vt:lpstr>Responsabilidade: noção jurídica</vt:lpstr>
      <vt:lpstr>Responsabilidade: noção jurídica</vt:lpstr>
      <vt:lpstr>Responsabilidade: noção jurídica</vt:lpstr>
      <vt:lpstr>A responsabilidade civil</vt:lpstr>
      <vt:lpstr>A responsabilidade civil</vt:lpstr>
      <vt:lpstr>A responsabilidade civil</vt:lpstr>
      <vt:lpstr>A responsabilidade civil</vt:lpstr>
      <vt:lpstr>Divisão clássica entre contratual e extracontratual</vt:lpstr>
      <vt:lpstr>Divisão clássica entre contratual e extracontratual</vt:lpstr>
      <vt:lpstr>Divisão clássica entre contratual e extracontratual</vt:lpstr>
      <vt:lpstr>Divisão clássica entre contratual e extracontratual</vt:lpstr>
      <vt:lpstr>Divisão clássica entre contratual e extracontratual</vt:lpstr>
      <vt:lpstr>Divisão clássica entre contratual e extracontratual</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Responsabilidade civil do Estado</vt:lpstr>
      <vt:lpstr>O direito brasileiro e a regulamentação da responsabilidade estatal</vt:lpstr>
      <vt:lpstr>O direito brasileiro e a regulamentação da responsabilidade estatal</vt:lpstr>
      <vt:lpstr>O direito brasileiro e a regulamentação da responsabilidade estatal</vt:lpstr>
      <vt:lpstr>O direito brasileiro e a regulamentação da responsabilidade estatal</vt:lpstr>
      <vt:lpstr>O direito brasileiro e a regulamentação da responsabilidade estatal</vt:lpstr>
      <vt:lpstr>O direito brasileiro e a regulamentação da responsabilidade estatal</vt:lpstr>
      <vt:lpstr>O direito brasileiro e a regulamentação da responsabilidade estatal</vt:lpstr>
      <vt:lpstr>A culpa da vítima e a força maior  em face da responsabilidade estatal</vt:lpstr>
      <vt:lpstr>A culpa da vítima e a força maior  em face da responsabilidade estatal</vt:lpstr>
      <vt:lpstr>A culpa da vítima e a força maior  em face da responsabilidade estatal</vt:lpstr>
      <vt:lpstr>A culpa da vítima e a força maior  em face da responsabilidade estatal</vt:lpstr>
      <vt:lpstr>Responsabilidade do Estado por atos legislativos</vt:lpstr>
      <vt:lpstr>Responsabilidade do Estado por atos legislativos</vt:lpstr>
      <vt:lpstr>A Responsabilidade civil do Estado no âmbito do Poder Judiciário</vt:lpstr>
      <vt:lpstr>A Responsabilidade civil do Estado no âmbito do Poder Judiciário</vt:lpstr>
      <vt:lpstr>A Responsabilidade civil do Estado no âmbito do Poder Judiciário</vt:lpstr>
      <vt:lpstr>A Responsabilidade civil do Estado no âmbito do Poder Judiciário</vt:lpstr>
      <vt:lpstr>A Responsabilidade civil do Estado no âmbito do Poder Judiciário</vt:lpstr>
      <vt:lpstr>Reparação do dano</vt:lpstr>
      <vt:lpstr>Reparação do dano</vt:lpstr>
      <vt:lpstr>Ação de regresso</vt:lpstr>
      <vt:lpstr>Ação de regresso</vt:lpstr>
      <vt:lpstr>Ação de regresso</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A responsabilidade civil do Estado  na doutrina brasileira</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Jurisprudência do STF sobre responsabilidade civil do Estado </vt:lpstr>
      <vt:lpstr>Bibliografia</vt:lpstr>
      <vt:lpstr>Slide 91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docente</dc:creator>
  <cp:lastModifiedBy>docente</cp:lastModifiedBy>
  <cp:revision>1</cp:revision>
  <dcterms:modified xsi:type="dcterms:W3CDTF">2018-10-29T12:51:11Z</dcterms:modified>
</cp:coreProperties>
</file>